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93" r:id="rId10"/>
    <p:sldId id="265" r:id="rId11"/>
    <p:sldId id="294" r:id="rId12"/>
    <p:sldId id="266" r:id="rId13"/>
    <p:sldId id="295"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______________Microsoft_Office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package" Target="../embeddings/___________________Microsoft_Office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______________Microsoft_Office_Excel3.xlsx"/></Relationships>
</file>

<file path=ppt/charts/_rels/chart4.xml.rels><?xml version="1.0" encoding="UTF-8" standalone="yes"?>
<Relationships xmlns="http://schemas.openxmlformats.org/package/2006/relationships"><Relationship Id="rId2" Type="http://schemas.openxmlformats.org/officeDocument/2006/relationships/package" Target="../embeddings/___________________Microsoft_Office_Excel4.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style val="7"/>
  <c:clrMapOvr bg1="lt1" tx1="dk1" bg2="lt2" tx2="dk2" accent1="accent1" accent2="accent2" accent3="accent3" accent4="accent4" accent5="accent5" accent6="accent6" hlink="hlink" folHlink="folHlink"/>
  <c:chart>
    <c:title>
      <c:tx>
        <c:rich>
          <a:bodyPr rot="0" vert="horz"/>
          <a:lstStyle/>
          <a:p>
            <a:pPr>
              <a:defRPr/>
            </a:pPr>
            <a:r>
              <a:rPr lang="el-GR"/>
              <a:t>ΑΕΠ</a:t>
            </a:r>
          </a:p>
        </c:rich>
      </c:tx>
      <c:layout/>
      <c:spPr>
        <a:noFill/>
        <a:ln>
          <a:noFill/>
        </a:ln>
        <a:effectLst/>
      </c:spPr>
    </c:title>
    <c:plotArea>
      <c:layout/>
      <c:lineChart>
        <c:grouping val="stacked"/>
        <c:ser>
          <c:idx val="0"/>
          <c:order val="0"/>
          <c:tx>
            <c:strRef>
              <c:f>Sheet1!$I$7</c:f>
              <c:strCache>
                <c:ptCount val="1"/>
                <c:pt idx="0">
                  <c:v>Ελλάδα</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Lbls>
            <c:dLbl>
              <c:idx val="0"/>
              <c:layout>
                <c:manualLayout>
                  <c:x val="-8.8882108486439265E-2"/>
                  <c:y val="5.5555555555555455E-2"/>
                </c:manualLayout>
              </c:layout>
              <c:dLblPos val="r"/>
              <c:showVal val="1"/>
              <c:extLst>
                <c:ext xmlns:c15="http://schemas.microsoft.com/office/drawing/2012/chart" uri="{CE6537A1-D6FC-4f65-9D91-7224C49458BB}"/>
              </c:extLst>
            </c:dLbl>
            <c:dLbl>
              <c:idx val="1"/>
              <c:layout>
                <c:manualLayout>
                  <c:x val="-6.110433070866142E-2"/>
                  <c:y val="-6.0185185185185217E-2"/>
                </c:manualLayout>
              </c:layout>
              <c:dLblPos val="r"/>
              <c:showVal val="1"/>
              <c:extLst>
                <c:ext xmlns:c15="http://schemas.microsoft.com/office/drawing/2012/chart" uri="{CE6537A1-D6FC-4f65-9D91-7224C49458BB}"/>
              </c:extLst>
            </c:dLbl>
            <c:dLbl>
              <c:idx val="2"/>
              <c:layout>
                <c:manualLayout>
                  <c:x val="-4.1659886264216961E-2"/>
                  <c:y val="-3.7037037037037056E-2"/>
                </c:manualLayout>
              </c:layout>
              <c:dLblPos val="r"/>
              <c:showVal val="1"/>
              <c:extLst>
                <c:ext xmlns:c15="http://schemas.microsoft.com/office/drawing/2012/chart" uri="{CE6537A1-D6FC-4f65-9D91-7224C49458BB}"/>
              </c:extLst>
            </c:dLbl>
            <c:dLbl>
              <c:idx val="3"/>
              <c:layout>
                <c:manualLayout>
                  <c:x val="-7.7770997375328207E-2"/>
                  <c:y val="5.5555555555555455E-2"/>
                </c:manualLayout>
              </c:layout>
              <c:dLblPos val="r"/>
              <c:showVal val="1"/>
              <c:extLst>
                <c:ext xmlns:c15="http://schemas.microsoft.com/office/drawing/2012/chart" uri="{CE6537A1-D6FC-4f65-9D91-7224C49458BB}"/>
              </c:extLst>
            </c:dLbl>
            <c:dLbl>
              <c:idx val="4"/>
              <c:layout>
                <c:manualLayout>
                  <c:x val="-0.11388210848643936"/>
                  <c:y val="-5.0925925925925992E-2"/>
                </c:manualLayout>
              </c:layout>
              <c:dLblPos val="r"/>
              <c:showVal val="1"/>
              <c:extLst>
                <c:ext xmlns:c15="http://schemas.microsoft.com/office/drawing/2012/chart" uri="{CE6537A1-D6FC-4f65-9D91-7224C49458BB}"/>
              </c:extLst>
            </c:dLbl>
            <c:dLbl>
              <c:idx val="5"/>
              <c:layout>
                <c:manualLayout>
                  <c:x val="-1.6478346456693119E-2"/>
                  <c:y val="-4.1666666666666664E-2"/>
                </c:manualLayout>
              </c:layout>
              <c:dLblPos val="r"/>
              <c:showVal val="1"/>
              <c:extLst>
                <c:ext xmlns:c15="http://schemas.microsoft.com/office/drawing/2012/chart" uri="{CE6537A1-D6FC-4f65-9D91-7224C49458BB}"/>
              </c:extLst>
            </c:dLbl>
            <c:spPr>
              <a:noFill/>
              <a:ln>
                <a:noFill/>
              </a:ln>
              <a:effectLst/>
            </c:spPr>
            <c:txPr>
              <a:bodyPr rot="0" vert="horz"/>
              <a:lstStyle/>
              <a:p>
                <a:pPr>
                  <a:defRPr/>
                </a:pPr>
                <a:endParaRPr lang="el-GR"/>
              </a:p>
            </c:txPr>
            <c:dLblPos val="ctr"/>
            <c:showVal val="1"/>
            <c:extLst>
              <c:ext xmlns:c15="http://schemas.microsoft.com/office/drawing/2012/chart" uri="{CE6537A1-D6FC-4f65-9D91-7224C49458BB}">
                <c15:showLeaderLines val="0"/>
              </c:ext>
            </c:extLst>
          </c:dLbls>
          <c:cat>
            <c:numRef>
              <c:f>Sheet1!$J$6:$O$6</c:f>
              <c:numCache>
                <c:formatCode>General</c:formatCode>
                <c:ptCount val="6"/>
                <c:pt idx="0">
                  <c:v>2010</c:v>
                </c:pt>
                <c:pt idx="1">
                  <c:v>2011</c:v>
                </c:pt>
                <c:pt idx="2">
                  <c:v>2012</c:v>
                </c:pt>
                <c:pt idx="3">
                  <c:v>2013</c:v>
                </c:pt>
                <c:pt idx="4">
                  <c:v>2014</c:v>
                </c:pt>
                <c:pt idx="5">
                  <c:v>2015</c:v>
                </c:pt>
              </c:numCache>
            </c:numRef>
          </c:cat>
          <c:val>
            <c:numRef>
              <c:f>Sheet1!$J$7:$O$7</c:f>
              <c:numCache>
                <c:formatCode>#,##0.00</c:formatCode>
                <c:ptCount val="6"/>
                <c:pt idx="0">
                  <c:v>226031.4</c:v>
                </c:pt>
                <c:pt idx="1">
                  <c:v>207028.9</c:v>
                </c:pt>
                <c:pt idx="2">
                  <c:v>191203.9</c:v>
                </c:pt>
                <c:pt idx="3">
                  <c:v>108389</c:v>
                </c:pt>
                <c:pt idx="4">
                  <c:v>177559.4</c:v>
                </c:pt>
                <c:pt idx="5">
                  <c:v>176022.7</c:v>
                </c:pt>
              </c:numCache>
            </c:numRef>
          </c:val>
        </c:ser>
        <c:dLbls>
          <c:showVal val="1"/>
        </c:dLbls>
        <c:marker val="1"/>
        <c:axId val="95649792"/>
        <c:axId val="95651328"/>
      </c:lineChart>
      <c:catAx>
        <c:axId val="9564979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l-GR"/>
          </a:p>
        </c:txPr>
        <c:crossAx val="95651328"/>
        <c:crosses val="autoZero"/>
        <c:auto val="1"/>
        <c:lblAlgn val="ctr"/>
        <c:lblOffset val="100"/>
      </c:catAx>
      <c:valAx>
        <c:axId val="95651328"/>
        <c:scaling>
          <c:orientation val="minMax"/>
        </c:scaling>
        <c:axPos val="l"/>
        <c:majorGridlines>
          <c:spPr>
            <a:ln w="9525" cap="flat" cmpd="sng" algn="ctr">
              <a:solidFill>
                <a:schemeClr val="tx1">
                  <a:lumMod val="15000"/>
                  <a:lumOff val="85000"/>
                </a:schemeClr>
              </a:solidFill>
              <a:round/>
            </a:ln>
            <a:effectLst/>
          </c:spPr>
        </c:majorGridlines>
        <c:numFmt formatCode="#,##0.00" sourceLinked="1"/>
        <c:majorTickMark val="none"/>
        <c:tickLblPos val="nextTo"/>
        <c:spPr>
          <a:noFill/>
          <a:ln>
            <a:noFill/>
          </a:ln>
          <a:effectLst/>
        </c:spPr>
        <c:txPr>
          <a:bodyPr rot="-60000000" vert="horz"/>
          <a:lstStyle/>
          <a:p>
            <a:pPr>
              <a:defRPr/>
            </a:pPr>
            <a:endParaRPr lang="el-GR"/>
          </a:p>
        </c:txPr>
        <c:crossAx val="95649792"/>
        <c:crosses val="autoZero"/>
        <c:crossBetween val="between"/>
      </c:valAx>
      <c:spPr>
        <a:noFill/>
        <a:ln>
          <a:noFill/>
        </a:ln>
        <a:effectLst/>
      </c:spPr>
    </c:plotArea>
    <c:plotVisOnly val="1"/>
    <c:dispBlanksAs val="zero"/>
  </c:chart>
  <c:spPr>
    <a:noFill/>
    <a:ln w="9525" cap="flat" cmpd="sng" algn="ctr">
      <a:solidFill>
        <a:schemeClr val="tx1">
          <a:lumMod val="15000"/>
          <a:lumOff val="85000"/>
        </a:schemeClr>
      </a:solidFill>
      <a:round/>
    </a:ln>
    <a:effectLst/>
  </c:spPr>
  <c:txPr>
    <a:bodyPr/>
    <a:lstStyle/>
    <a:p>
      <a:pPr>
        <a:defRPr sz="1400" b="1"/>
      </a:pPr>
      <a:endParaRPr lang="el-GR"/>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barChart>
        <c:barDir val="col"/>
        <c:grouping val="clustered"/>
        <c:ser>
          <c:idx val="0"/>
          <c:order val="0"/>
          <c:tx>
            <c:strRef>
              <c:f>Sheet1!$A$3</c:f>
              <c:strCache>
                <c:ptCount val="1"/>
                <c:pt idx="0">
                  <c:v>ΑΕΠ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dLbls>
            <c:dLbl>
              <c:idx val="5"/>
              <c:layout>
                <c:manualLayout>
                  <c:x val="4.0083930068376301E-3"/>
                  <c:y val="-6.3492945228307979E-2"/>
                </c:manualLayout>
              </c:layout>
              <c:showVal val="1"/>
            </c:dLbl>
            <c:showVal val="1"/>
          </c:dLbls>
          <c:cat>
            <c:numRef>
              <c:f>Sheet1!$B$2:$G$2</c:f>
              <c:numCache>
                <c:formatCode>General</c:formatCode>
                <c:ptCount val="6"/>
                <c:pt idx="0">
                  <c:v>2010</c:v>
                </c:pt>
                <c:pt idx="1">
                  <c:v>2011</c:v>
                </c:pt>
                <c:pt idx="2">
                  <c:v>2012</c:v>
                </c:pt>
                <c:pt idx="3">
                  <c:v>2013</c:v>
                </c:pt>
                <c:pt idx="4">
                  <c:v>2014</c:v>
                </c:pt>
                <c:pt idx="5">
                  <c:v>2015</c:v>
                </c:pt>
              </c:numCache>
            </c:numRef>
          </c:cat>
          <c:val>
            <c:numRef>
              <c:f>Sheet1!$B$3:$G$3</c:f>
              <c:numCache>
                <c:formatCode>#,##0.00</c:formatCode>
                <c:ptCount val="6"/>
                <c:pt idx="0">
                  <c:v>-5.49</c:v>
                </c:pt>
                <c:pt idx="1">
                  <c:v>-9.18</c:v>
                </c:pt>
                <c:pt idx="2">
                  <c:v>-7.33</c:v>
                </c:pt>
                <c:pt idx="3">
                  <c:v>-3.11</c:v>
                </c:pt>
                <c:pt idx="4">
                  <c:v>0.72000000000000064</c:v>
                </c:pt>
                <c:pt idx="5">
                  <c:v>-0.32000000000000056</c:v>
                </c:pt>
              </c:numCache>
            </c:numRef>
          </c:val>
        </c:ser>
        <c:dLbls>
          <c:showVal val="1"/>
        </c:dLbls>
        <c:gapWidth val="75"/>
        <c:axId val="146027648"/>
        <c:axId val="146029184"/>
      </c:barChart>
      <c:catAx>
        <c:axId val="146027648"/>
        <c:scaling>
          <c:orientation val="minMax"/>
        </c:scaling>
        <c:axPos val="b"/>
        <c:numFmt formatCode="General" sourceLinked="1"/>
        <c:majorTickMark val="none"/>
        <c:tickLblPos val="nextTo"/>
        <c:spPr>
          <a:noFill/>
          <a:ln w="12700" cap="flat" cmpd="sng" algn="ctr">
            <a:solidFill>
              <a:schemeClr val="tx1">
                <a:lumMod val="15000"/>
                <a:lumOff val="85000"/>
              </a:schemeClr>
            </a:solidFill>
            <a:round/>
          </a:ln>
          <a:effectLst/>
        </c:spPr>
        <c:txPr>
          <a:bodyPr rot="-60000000" vert="horz"/>
          <a:lstStyle/>
          <a:p>
            <a:pPr>
              <a:defRPr/>
            </a:pPr>
            <a:endParaRPr lang="el-GR"/>
          </a:p>
        </c:txPr>
        <c:crossAx val="146029184"/>
        <c:crosses val="autoZero"/>
        <c:auto val="1"/>
        <c:lblAlgn val="ctr"/>
        <c:lblOffset val="100"/>
      </c:catAx>
      <c:valAx>
        <c:axId val="146029184"/>
        <c:scaling>
          <c:orientation val="minMax"/>
        </c:scaling>
        <c:axPos val="l"/>
        <c:numFmt formatCode="#,##0.00" sourceLinked="1"/>
        <c:majorTickMark val="none"/>
        <c:tickLblPos val="nextTo"/>
        <c:spPr>
          <a:noFill/>
          <a:effectLst/>
        </c:spPr>
        <c:txPr>
          <a:bodyPr rot="-60000000" vert="horz"/>
          <a:lstStyle/>
          <a:p>
            <a:pPr>
              <a:defRPr/>
            </a:pPr>
            <a:endParaRPr lang="el-GR"/>
          </a:p>
        </c:txPr>
        <c:crossAx val="146027648"/>
        <c:crosses val="autoZero"/>
        <c:crossBetween val="between"/>
      </c:valAx>
      <c:spPr>
        <a:noFill/>
        <a:ln>
          <a:noFill/>
        </a:ln>
        <a:effectLst/>
      </c:spPr>
    </c:plotArea>
    <c:legend>
      <c:legendPos val="b"/>
      <c:layout/>
    </c:legend>
    <c:plotVisOnly val="1"/>
    <c:dispBlanksAs val="gap"/>
  </c:chart>
  <c:spPr>
    <a:noFill/>
    <a:ln w="9525" cap="flat" cmpd="sng" algn="ctr">
      <a:solidFill>
        <a:schemeClr val="tx1">
          <a:lumMod val="15000"/>
          <a:lumOff val="85000"/>
        </a:schemeClr>
      </a:solidFill>
      <a:round/>
    </a:ln>
    <a:effectLst/>
  </c:spPr>
  <c:txPr>
    <a:bodyPr/>
    <a:lstStyle/>
    <a:p>
      <a:pPr>
        <a:defRPr sz="1400" b="1"/>
      </a:pPr>
      <a:endParaRPr lang="el-G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4.2892042209734992E-2"/>
          <c:y val="1.7935860233985332E-2"/>
          <c:w val="0.94163696723755841"/>
          <c:h val="0.86224388438949484"/>
        </c:manualLayout>
      </c:layout>
      <c:barChart>
        <c:barDir val="col"/>
        <c:grouping val="clustered"/>
        <c:ser>
          <c:idx val="0"/>
          <c:order val="0"/>
          <c:tx>
            <c:strRef>
              <c:f>Sheet1!$A$2</c:f>
              <c:strCache>
                <c:ptCount val="1"/>
                <c:pt idx="0">
                  <c:v>Ποσοστιαία μεταβολή Αξίας Super League</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dLbls>
            <c:dLbl>
              <c:idx val="0"/>
              <c:layout>
                <c:manualLayout>
                  <c:x val="0"/>
                  <c:y val="-1.7935860233985315E-2"/>
                </c:manualLayout>
              </c:layout>
              <c:showVal val="1"/>
            </c:dLbl>
            <c:dLbl>
              <c:idx val="1"/>
              <c:layout>
                <c:manualLayout>
                  <c:x val="-1.5470990552706614E-2"/>
                  <c:y val="0"/>
                </c:manualLayout>
              </c:layout>
              <c:showVal val="1"/>
            </c:dLbl>
            <c:dLbl>
              <c:idx val="2"/>
              <c:layout>
                <c:manualLayout>
                  <c:x val="1.5470990552706619E-3"/>
                  <c:y val="7.4732750974938852E-2"/>
                </c:manualLayout>
              </c:layout>
              <c:showVal val="1"/>
            </c:dLbl>
            <c:dLbl>
              <c:idx val="3"/>
              <c:layout>
                <c:manualLayout>
                  <c:x val="-1.5470990552706619E-3"/>
                  <c:y val="-2.0925170272982848E-2"/>
                </c:manualLayout>
              </c:layout>
              <c:showVal val="1"/>
            </c:dLbl>
            <c:dLbl>
              <c:idx val="5"/>
              <c:layout>
                <c:manualLayout>
                  <c:x val="-2.1659386773789289E-2"/>
                  <c:y val="-2.6903790350977952E-2"/>
                </c:manualLayout>
              </c:layout>
              <c:showVal val="1"/>
            </c:dLbl>
            <c:showVal val="1"/>
          </c:dLbls>
          <c:cat>
            <c:numRef>
              <c:f>Sheet1!$B$1:$G$1</c:f>
              <c:numCache>
                <c:formatCode>General</c:formatCode>
                <c:ptCount val="6"/>
                <c:pt idx="0">
                  <c:v>2010</c:v>
                </c:pt>
                <c:pt idx="1">
                  <c:v>2011</c:v>
                </c:pt>
                <c:pt idx="2">
                  <c:v>2012</c:v>
                </c:pt>
                <c:pt idx="3">
                  <c:v>2013</c:v>
                </c:pt>
                <c:pt idx="4">
                  <c:v>2014</c:v>
                </c:pt>
                <c:pt idx="5">
                  <c:v>2015</c:v>
                </c:pt>
              </c:numCache>
            </c:numRef>
          </c:cat>
          <c:val>
            <c:numRef>
              <c:f>Sheet1!$B$2:$G$2</c:f>
              <c:numCache>
                <c:formatCode>General</c:formatCode>
                <c:ptCount val="6"/>
                <c:pt idx="0">
                  <c:v>-0.17</c:v>
                </c:pt>
                <c:pt idx="1">
                  <c:v>-0.23</c:v>
                </c:pt>
                <c:pt idx="2">
                  <c:v>-8.0000000000000043E-2</c:v>
                </c:pt>
                <c:pt idx="3">
                  <c:v>4.0000000000000022E-2</c:v>
                </c:pt>
                <c:pt idx="4">
                  <c:v>0.16</c:v>
                </c:pt>
                <c:pt idx="5">
                  <c:v>-0.05</c:v>
                </c:pt>
              </c:numCache>
            </c:numRef>
          </c:val>
        </c:ser>
        <c:ser>
          <c:idx val="1"/>
          <c:order val="1"/>
          <c:tx>
            <c:strRef>
              <c:f>Sheet1!$A$3</c:f>
              <c:strCache>
                <c:ptCount val="1"/>
                <c:pt idx="0">
                  <c:v>ΑΕΠ %</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dLbls>
            <c:dLbl>
              <c:idx val="5"/>
              <c:layout>
                <c:manualLayout>
                  <c:x val="1.7018089607977183E-2"/>
                  <c:y val="-5.9786200779951039E-3"/>
                </c:manualLayout>
              </c:layout>
              <c:showVal val="1"/>
            </c:dLbl>
            <c:showVal val="1"/>
          </c:dLbls>
          <c:cat>
            <c:numRef>
              <c:f>Sheet1!$B$1:$G$1</c:f>
              <c:numCache>
                <c:formatCode>General</c:formatCode>
                <c:ptCount val="6"/>
                <c:pt idx="0">
                  <c:v>2010</c:v>
                </c:pt>
                <c:pt idx="1">
                  <c:v>2011</c:v>
                </c:pt>
                <c:pt idx="2">
                  <c:v>2012</c:v>
                </c:pt>
                <c:pt idx="3">
                  <c:v>2013</c:v>
                </c:pt>
                <c:pt idx="4">
                  <c:v>2014</c:v>
                </c:pt>
                <c:pt idx="5">
                  <c:v>2015</c:v>
                </c:pt>
              </c:numCache>
            </c:numRef>
          </c:cat>
          <c:val>
            <c:numRef>
              <c:f>Sheet1!$B$3:$G$3</c:f>
              <c:numCache>
                <c:formatCode>#,##0.00</c:formatCode>
                <c:ptCount val="6"/>
                <c:pt idx="0">
                  <c:v>-5.49</c:v>
                </c:pt>
                <c:pt idx="1">
                  <c:v>-9.18</c:v>
                </c:pt>
                <c:pt idx="2">
                  <c:v>-7.33</c:v>
                </c:pt>
                <c:pt idx="3">
                  <c:v>-3.11</c:v>
                </c:pt>
                <c:pt idx="4">
                  <c:v>0.72000000000000064</c:v>
                </c:pt>
                <c:pt idx="5">
                  <c:v>-0.32000000000000056</c:v>
                </c:pt>
              </c:numCache>
            </c:numRef>
          </c:val>
        </c:ser>
        <c:dLbls>
          <c:showVal val="1"/>
        </c:dLbls>
        <c:gapWidth val="75"/>
        <c:axId val="159512832"/>
        <c:axId val="159383552"/>
      </c:barChart>
      <c:catAx>
        <c:axId val="159512832"/>
        <c:scaling>
          <c:orientation val="minMax"/>
        </c:scaling>
        <c:axPos val="b"/>
        <c:numFmt formatCode="General" sourceLinked="1"/>
        <c:maj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l-GR"/>
          </a:p>
        </c:txPr>
        <c:crossAx val="159383552"/>
        <c:crosses val="autoZero"/>
        <c:auto val="1"/>
        <c:lblAlgn val="ctr"/>
        <c:lblOffset val="100"/>
      </c:catAx>
      <c:valAx>
        <c:axId val="159383552"/>
        <c:scaling>
          <c:orientation val="minMax"/>
        </c:scaling>
        <c:axPos val="l"/>
        <c:numFmt formatCode="General" sourceLinked="1"/>
        <c:majorTickMark val="none"/>
        <c:tickLblPos val="nextTo"/>
        <c:spPr>
          <a:noFill/>
          <a:effectLst/>
        </c:spPr>
        <c:txPr>
          <a:bodyPr rot="-60000000" vert="horz"/>
          <a:lstStyle/>
          <a:p>
            <a:pPr>
              <a:defRPr/>
            </a:pPr>
            <a:endParaRPr lang="el-GR"/>
          </a:p>
        </c:txPr>
        <c:crossAx val="159512832"/>
        <c:crosses val="autoZero"/>
        <c:crossBetween val="between"/>
      </c:valAx>
      <c:spPr>
        <a:noFill/>
        <a:ln>
          <a:noFill/>
        </a:ln>
        <a:effectLst/>
      </c:spPr>
    </c:plotArea>
    <c:legend>
      <c:legendPos val="b"/>
      <c:layout/>
    </c:legend>
    <c:plotVisOnly val="1"/>
    <c:dispBlanksAs val="gap"/>
  </c:chart>
  <c:spPr>
    <a:noFill/>
    <a:ln w="9525" cap="flat" cmpd="sng" algn="ctr">
      <a:solidFill>
        <a:schemeClr val="tx1">
          <a:lumMod val="15000"/>
          <a:lumOff val="85000"/>
        </a:schemeClr>
      </a:solidFill>
      <a:round/>
    </a:ln>
    <a:effectLst/>
  </c:spPr>
  <c:txPr>
    <a:bodyPr/>
    <a:lstStyle/>
    <a:p>
      <a:pPr>
        <a:defRPr sz="1400" b="1"/>
      </a:pPr>
      <a:endParaRPr lang="el-G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clrMapOvr bg1="lt1" tx1="dk1" bg2="lt2" tx2="dk2" accent1="accent1" accent2="accent2" accent3="accent3" accent4="accent4" accent5="accent5" accent6="accent6" hlink="hlink" folHlink="folHlink"/>
  <c:chart>
    <c:title>
      <c:tx>
        <c:rich>
          <a:bodyPr rot="0" vert="horz"/>
          <a:lstStyle/>
          <a:p>
            <a:pPr>
              <a:defRPr/>
            </a:pPr>
            <a:r>
              <a:rPr lang="el-GR"/>
              <a:t>Γεωγραφική Διασπορά ομάδων </a:t>
            </a:r>
            <a:r>
              <a:rPr lang="en-US"/>
              <a:t>Super League</a:t>
            </a:r>
            <a:r>
              <a:rPr lang="el-GR"/>
              <a:t> 2016-17</a:t>
            </a:r>
          </a:p>
          <a:p>
            <a:pPr>
              <a:defRPr/>
            </a:pPr>
            <a:endParaRPr lang="en-GB"/>
          </a:p>
        </c:rich>
      </c:tx>
      <c:layout>
        <c:manualLayout>
          <c:xMode val="edge"/>
          <c:yMode val="edge"/>
          <c:x val="0.18403033088235354"/>
          <c:y val="4.4886335315869962E-2"/>
        </c:manualLayout>
      </c:layout>
      <c:spPr>
        <a:noFill/>
        <a:ln>
          <a:noFill/>
        </a:ln>
        <a:effectLst/>
      </c:spPr>
    </c:title>
    <c:plotArea>
      <c:layout>
        <c:manualLayout>
          <c:layoutTarget val="inner"/>
          <c:xMode val="edge"/>
          <c:yMode val="edge"/>
          <c:x val="0.55473009623797065"/>
          <c:y val="0.24985090405366001"/>
          <c:w val="0.39804768153980863"/>
          <c:h val="0.69524424030329668"/>
        </c:manualLayout>
      </c:layout>
      <c:pieChart>
        <c:varyColors val="1"/>
        <c:ser>
          <c:idx val="0"/>
          <c:order val="0"/>
          <c:explosion val="15"/>
          <c:dPt>
            <c:idx val="0"/>
            <c:explosion val="7"/>
            <c:spPr>
              <a:solidFill>
                <a:schemeClr val="accent5">
                  <a:lumMod val="75000"/>
                </a:schemeClr>
              </a:solidFill>
              <a:ln>
                <a:noFill/>
              </a:ln>
              <a:effectLst>
                <a:outerShdw blurRad="57150" dist="19050" dir="5400000" algn="ctr" rotWithShape="0">
                  <a:srgbClr val="000000">
                    <a:alpha val="63000"/>
                  </a:srgbClr>
                </a:outerShdw>
              </a:effectLst>
            </c:spPr>
          </c:dPt>
          <c:dPt>
            <c:idx val="1"/>
            <c:spPr>
              <a:solidFill>
                <a:srgbClr val="FFC000"/>
              </a:solidFill>
              <a:ln>
                <a:noFill/>
              </a:ln>
              <a:effectLst>
                <a:outerShdw blurRad="57150" dist="19050" dir="5400000" algn="ctr" rotWithShape="0">
                  <a:srgbClr val="000000">
                    <a:alpha val="63000"/>
                  </a:srgbClr>
                </a:outerShdw>
              </a:effectLst>
            </c:spPr>
          </c:dPt>
          <c:dPt>
            <c:idx val="2"/>
            <c:spPr>
              <a:solidFill>
                <a:srgbClr val="FF0000"/>
              </a:solidFill>
              <a:ln>
                <a:noFill/>
              </a:ln>
              <a:effectLst>
                <a:outerShdw blurRad="57150" dist="19050" dir="5400000" algn="ctr" rotWithShape="0">
                  <a:srgbClr val="000000">
                    <a:alpha val="63000"/>
                  </a:srgbClr>
                </a:outerShdw>
              </a:effectLst>
            </c:spPr>
          </c:dPt>
          <c:dPt>
            <c:idx val="3"/>
            <c:spPr>
              <a:solidFill>
                <a:srgbClr val="92D050"/>
              </a:solidFill>
              <a:ln>
                <a:noFill/>
              </a:ln>
              <a:effectLst>
                <a:outerShdw blurRad="57150" dist="19050" dir="5400000" algn="ctr" rotWithShape="0">
                  <a:srgbClr val="000000">
                    <a:alpha val="63000"/>
                  </a:srgbClr>
                </a:outerShdw>
              </a:effectLst>
            </c:spPr>
          </c:dPt>
          <c:dPt>
            <c:idx val="4"/>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Pt>
            <c:idx val="5"/>
            <c:spPr>
              <a:solidFill>
                <a:schemeClr val="bg1">
                  <a:lumMod val="65000"/>
                </a:schemeClr>
              </a:solidFill>
              <a:ln>
                <a:noFill/>
              </a:ln>
              <a:effectLst>
                <a:outerShdw blurRad="57150" dist="19050" dir="5400000" algn="ctr" rotWithShape="0">
                  <a:srgbClr val="000000">
                    <a:alpha val="63000"/>
                  </a:srgbClr>
                </a:outerShdw>
              </a:effectLst>
            </c:spPr>
          </c:dPt>
          <c:dPt>
            <c:idx val="6"/>
            <c:spPr>
              <a:solidFill>
                <a:srgbClr val="C00000"/>
              </a:solidFill>
              <a:ln>
                <a:noFill/>
              </a:ln>
              <a:effectLst>
                <a:outerShdw blurRad="57150" dist="19050" dir="5400000" algn="ctr" rotWithShape="0">
                  <a:srgbClr val="000000">
                    <a:alpha val="63000"/>
                  </a:srgbClr>
                </a:outerShdw>
              </a:effectLst>
            </c:spPr>
          </c:dPt>
          <c:dPt>
            <c:idx val="7"/>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Pt>
            <c:idx val="8"/>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dPt>
          <c:dLbls>
            <c:dLbl>
              <c:idx val="0"/>
              <c:layout>
                <c:manualLayout>
                  <c:x val="-1.9467629046369263E-2"/>
                  <c:y val="-7.7169728783902061E-2"/>
                </c:manualLayout>
              </c:layout>
              <c:dLblPos val="bestFit"/>
              <c:showPercent val="1"/>
              <c:extLst>
                <c:ext xmlns:c15="http://schemas.microsoft.com/office/drawing/2012/chart" uri="{CE6537A1-D6FC-4f65-9D91-7224C49458BB}"/>
              </c:extLst>
            </c:dLbl>
            <c:dLbl>
              <c:idx val="1"/>
              <c:layout>
                <c:manualLayout>
                  <c:x val="-2.0050306211724604E-3"/>
                  <c:y val="5.3204651501895427E-2"/>
                </c:manualLayout>
              </c:layout>
              <c:dLblPos val="bestFit"/>
              <c:showPercent val="1"/>
              <c:extLst>
                <c:ext xmlns:c15="http://schemas.microsoft.com/office/drawing/2012/chart" uri="{CE6537A1-D6FC-4f65-9D91-7224C49458BB}"/>
              </c:extLst>
            </c:dLbl>
            <c:dLbl>
              <c:idx val="2"/>
              <c:layout>
                <c:manualLayout>
                  <c:x val="5.5555555555554465E-3"/>
                  <c:y val="-1.2060002916302133E-2"/>
                </c:manualLayout>
              </c:layout>
              <c:dLblPos val="bestFit"/>
              <c:showPercent val="1"/>
              <c:extLst>
                <c:ext xmlns:c15="http://schemas.microsoft.com/office/drawing/2012/chart" uri="{CE6537A1-D6FC-4f65-9D91-7224C49458BB}"/>
              </c:extLst>
            </c:dLbl>
            <c:dLbl>
              <c:idx val="3"/>
              <c:layout>
                <c:manualLayout>
                  <c:x val="-4.4995625546806837E-3"/>
                  <c:y val="4.7415427238262043E-3"/>
                </c:manualLayout>
              </c:layout>
              <c:dLblPos val="bestFit"/>
              <c:showPercent val="1"/>
              <c:extLst>
                <c:ext xmlns:c15="http://schemas.microsoft.com/office/drawing/2012/chart" uri="{CE6537A1-D6FC-4f65-9D91-7224C49458BB}"/>
              </c:extLst>
            </c:dLbl>
            <c:dLbl>
              <c:idx val="4"/>
              <c:layout>
                <c:manualLayout>
                  <c:x val="-3.4124453193350869E-2"/>
                  <c:y val="-2.7854695246427641E-2"/>
                </c:manualLayout>
              </c:layout>
              <c:dLblPos val="bestFit"/>
              <c:showPercent val="1"/>
              <c:extLst>
                <c:ext xmlns:c15="http://schemas.microsoft.com/office/drawing/2012/chart" uri="{CE6537A1-D6FC-4f65-9D91-7224C49458BB}"/>
              </c:extLst>
            </c:dLbl>
            <c:dLbl>
              <c:idx val="5"/>
              <c:layout>
                <c:manualLayout>
                  <c:x val="-7.658136482939646E-3"/>
                  <c:y val="-2.3148148148148227E-2"/>
                </c:manualLayout>
              </c:layout>
              <c:dLblPos val="bestFit"/>
              <c:showPercent val="1"/>
              <c:extLst>
                <c:ext xmlns:c15="http://schemas.microsoft.com/office/drawing/2012/chart" uri="{CE6537A1-D6FC-4f65-9D91-7224C49458BB}"/>
              </c:extLst>
            </c:dLbl>
            <c:dLbl>
              <c:idx val="6"/>
              <c:layout>
                <c:manualLayout>
                  <c:x val="-2.0235564304461946E-2"/>
                  <c:y val="-4.1589384660250708E-2"/>
                </c:manualLayout>
              </c:layout>
              <c:dLblPos val="bestFit"/>
              <c:showPercent val="1"/>
              <c:extLst>
                <c:ext xmlns:c15="http://schemas.microsoft.com/office/drawing/2012/chart" uri="{CE6537A1-D6FC-4f65-9D91-7224C49458BB}"/>
              </c:extLst>
            </c:dLbl>
            <c:dLbl>
              <c:idx val="7"/>
              <c:layout>
                <c:manualLayout>
                  <c:x val="-1.8388451443569591E-2"/>
                  <c:y val="-7.4186351706036893E-2"/>
                </c:manualLayout>
              </c:layout>
              <c:dLblPos val="bestFit"/>
              <c:showPercent val="1"/>
              <c:extLst>
                <c:ext xmlns:c15="http://schemas.microsoft.com/office/drawing/2012/chart" uri="{CE6537A1-D6FC-4f65-9D91-7224C49458BB}"/>
              </c:extLst>
            </c:dLbl>
            <c:dLbl>
              <c:idx val="8"/>
              <c:layout>
                <c:manualLayout>
                  <c:x val="2.1196412948381437E-2"/>
                  <c:y val="-2.9201662292213559E-2"/>
                </c:manualLayout>
              </c:layout>
              <c:dLblPos val="bestFit"/>
              <c:showPercent val="1"/>
              <c:extLst>
                <c:ext xmlns:c15="http://schemas.microsoft.com/office/drawing/2012/chart" uri="{CE6537A1-D6FC-4f65-9D91-7224C49458BB}"/>
              </c:extLst>
            </c:dLbl>
            <c:spPr>
              <a:noFill/>
              <a:ln>
                <a:noFill/>
              </a:ln>
              <a:effectLst/>
            </c:spPr>
            <c:txPr>
              <a:bodyPr rot="0" vert="horz"/>
              <a:lstStyle/>
              <a:p>
                <a:pPr>
                  <a:defRPr/>
                </a:pPr>
                <a:endParaRPr lang="el-GR"/>
              </a:p>
            </c:txPr>
            <c:dLblPos val="inEnd"/>
            <c:showPercent val="1"/>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Sheet1!$A$1:$A$9</c:f>
              <c:strCache>
                <c:ptCount val="9"/>
                <c:pt idx="0">
                  <c:v>Αττική</c:v>
                </c:pt>
                <c:pt idx="1">
                  <c:v>Μακεδονία (εκτός Θεσσαλονίκης)</c:v>
                </c:pt>
                <c:pt idx="2">
                  <c:v>Θεσσαλονίκη</c:v>
                </c:pt>
                <c:pt idx="3">
                  <c:v>Πελοπόννησος</c:v>
                </c:pt>
                <c:pt idx="4">
                  <c:v>Θεσσαλία</c:v>
                </c:pt>
                <c:pt idx="5">
                  <c:v>Στερεά</c:v>
                </c:pt>
                <c:pt idx="6">
                  <c:v>Κρήτη</c:v>
                </c:pt>
                <c:pt idx="7">
                  <c:v>Νησιά Ιονίου</c:v>
                </c:pt>
                <c:pt idx="8">
                  <c:v>Ήπειρος</c:v>
                </c:pt>
              </c:strCache>
            </c:strRef>
          </c:cat>
          <c:val>
            <c:numRef>
              <c:f>Sheet1!$B$1:$B$9</c:f>
              <c:numCache>
                <c:formatCode>General</c:formatCode>
                <c:ptCount val="9"/>
                <c:pt idx="0">
                  <c:v>5</c:v>
                </c:pt>
                <c:pt idx="1">
                  <c:v>2</c:v>
                </c:pt>
                <c:pt idx="2">
                  <c:v>2</c:v>
                </c:pt>
                <c:pt idx="3">
                  <c:v>1</c:v>
                </c:pt>
                <c:pt idx="4">
                  <c:v>1</c:v>
                </c:pt>
                <c:pt idx="5">
                  <c:v>2</c:v>
                </c:pt>
                <c:pt idx="6">
                  <c:v>1</c:v>
                </c:pt>
                <c:pt idx="7">
                  <c:v>1</c:v>
                </c:pt>
                <c:pt idx="8">
                  <c:v>1</c:v>
                </c:pt>
              </c:numCache>
            </c:numRef>
          </c:val>
        </c:ser>
        <c:dLbls>
          <c:showPercent val="1"/>
        </c:dLbls>
        <c:firstSliceAng val="0"/>
      </c:pieChart>
      <c:spPr>
        <a:noFill/>
        <a:ln>
          <a:noFill/>
        </a:ln>
        <a:effectLst/>
      </c:spPr>
    </c:plotArea>
    <c:legend>
      <c:legendPos val="b"/>
      <c:layout>
        <c:manualLayout>
          <c:xMode val="edge"/>
          <c:yMode val="edge"/>
          <c:x val="3.5092957130358704E-2"/>
          <c:y val="0.26923574054847527"/>
          <c:w val="0.41592519685039381"/>
          <c:h val="0.62905365995917328"/>
        </c:manualLayout>
      </c:layout>
      <c:spPr>
        <a:noFill/>
        <a:ln>
          <a:noFill/>
        </a:ln>
        <a:effectLst/>
      </c:spPr>
      <c:txPr>
        <a:bodyPr rot="0" vert="horz"/>
        <a:lstStyle/>
        <a:p>
          <a:pPr>
            <a:defRPr/>
          </a:pPr>
          <a:endParaRPr lang="el-GR"/>
        </a:p>
      </c:txPr>
    </c:legend>
    <c:plotVisOnly val="1"/>
    <c:dispBlanksAs val="zero"/>
  </c:chart>
  <c:spPr>
    <a:noFill/>
    <a:ln w="9525" cap="flat" cmpd="sng" algn="ctr">
      <a:solidFill>
        <a:schemeClr val="tx1">
          <a:lumMod val="15000"/>
          <a:lumOff val="85000"/>
        </a:schemeClr>
      </a:solidFill>
      <a:round/>
    </a:ln>
    <a:effectLst/>
  </c:spPr>
  <c:txPr>
    <a:bodyPr/>
    <a:lstStyle/>
    <a:p>
      <a:pPr>
        <a:defRPr sz="1800" b="1"/>
      </a:pPr>
      <a:endParaRPr lang="el-GR"/>
    </a:p>
  </c:txPr>
  <c:externalData r:id="rId2"/>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53F85C-9268-4F36-95C4-47EF49C031DB}" type="doc">
      <dgm:prSet loTypeId="urn:microsoft.com/office/officeart/2005/8/layout/radial1" loCatId="cycle" qsTypeId="urn:microsoft.com/office/officeart/2005/8/quickstyle/simple5" qsCatId="simple" csTypeId="urn:microsoft.com/office/officeart/2005/8/colors/colorful5" csCatId="colorful" phldr="1"/>
      <dgm:spPr/>
      <dgm:t>
        <a:bodyPr/>
        <a:lstStyle/>
        <a:p>
          <a:endParaRPr lang="el-GR"/>
        </a:p>
      </dgm:t>
    </dgm:pt>
    <dgm:pt modelId="{2B0C4561-16B6-4B6E-8138-2FABBDC93EE7}">
      <dgm:prSet phldrT="[Κείμενο]" custT="1"/>
      <dgm:spPr/>
      <dgm:t>
        <a:bodyPr/>
        <a:lstStyle/>
        <a:p>
          <a:pPr>
            <a:lnSpc>
              <a:spcPct val="150000"/>
            </a:lnSpc>
          </a:pPr>
          <a:r>
            <a:rPr lang="el-GR" sz="1800" b="1" dirty="0" smtClean="0">
              <a:solidFill>
                <a:schemeClr val="tx1"/>
              </a:solidFill>
              <a:latin typeface="+mj-lt"/>
            </a:rPr>
            <a:t>Αποστολή </a:t>
          </a:r>
          <a:r>
            <a:rPr lang="en-US" sz="1800" b="1" dirty="0" smtClean="0">
              <a:solidFill>
                <a:schemeClr val="tx1"/>
              </a:solidFill>
              <a:latin typeface="+mj-lt"/>
            </a:rPr>
            <a:t>SUPERLEAGUE</a:t>
          </a:r>
          <a:endParaRPr lang="el-GR" sz="1800" b="1" dirty="0">
            <a:solidFill>
              <a:schemeClr val="tx1"/>
            </a:solidFill>
            <a:latin typeface="+mj-lt"/>
          </a:endParaRPr>
        </a:p>
      </dgm:t>
    </dgm:pt>
    <dgm:pt modelId="{6C5ABEC5-D980-4AEE-A60E-850EDDE1D4E4}" type="parTrans" cxnId="{F0F6DFBB-213E-4432-A028-C7B9D0ACE081}">
      <dgm:prSet/>
      <dgm:spPr/>
      <dgm:t>
        <a:bodyPr/>
        <a:lstStyle/>
        <a:p>
          <a:pPr>
            <a:lnSpc>
              <a:spcPct val="150000"/>
            </a:lnSpc>
          </a:pPr>
          <a:endParaRPr lang="el-GR" sz="1400" b="1">
            <a:solidFill>
              <a:schemeClr val="tx1"/>
            </a:solidFill>
            <a:latin typeface="+mj-lt"/>
          </a:endParaRPr>
        </a:p>
      </dgm:t>
    </dgm:pt>
    <dgm:pt modelId="{EB1D46FB-34CF-476A-8E74-ACF982CCFAE7}" type="sibTrans" cxnId="{F0F6DFBB-213E-4432-A028-C7B9D0ACE081}">
      <dgm:prSet/>
      <dgm:spPr/>
      <dgm:t>
        <a:bodyPr/>
        <a:lstStyle/>
        <a:p>
          <a:pPr>
            <a:lnSpc>
              <a:spcPct val="150000"/>
            </a:lnSpc>
          </a:pPr>
          <a:endParaRPr lang="el-GR" sz="1400" b="1">
            <a:solidFill>
              <a:schemeClr val="tx1"/>
            </a:solidFill>
            <a:latin typeface="+mj-lt"/>
          </a:endParaRPr>
        </a:p>
      </dgm:t>
    </dgm:pt>
    <dgm:pt modelId="{AA25772A-1CA1-4274-A4AE-ECCCF2A91548}">
      <dgm:prSet phldrT="[Κείμενο]" custT="1"/>
      <dgm:spPr/>
      <dgm:t>
        <a:bodyPr/>
        <a:lstStyle/>
        <a:p>
          <a:pPr>
            <a:lnSpc>
              <a:spcPct val="150000"/>
            </a:lnSpc>
          </a:pPr>
          <a:r>
            <a:rPr lang="el-GR" sz="1400" b="1" dirty="0" err="1" smtClean="0">
              <a:solidFill>
                <a:schemeClr val="tx1"/>
              </a:solidFill>
              <a:latin typeface="+mj-lt"/>
            </a:rPr>
            <a:t>∆ιαφάνεια</a:t>
          </a:r>
          <a:r>
            <a:rPr lang="el-GR" sz="1400" b="1" dirty="0" smtClean="0">
              <a:solidFill>
                <a:schemeClr val="tx1"/>
              </a:solidFill>
              <a:latin typeface="+mj-lt"/>
            </a:rPr>
            <a:t> και </a:t>
          </a:r>
          <a:r>
            <a:rPr lang="el-GR" sz="1400" b="1" dirty="0" err="1" smtClean="0">
              <a:solidFill>
                <a:schemeClr val="tx1"/>
              </a:solidFill>
              <a:latin typeface="+mj-lt"/>
            </a:rPr>
            <a:t>αποτελεσµατικότητα</a:t>
          </a:r>
          <a:r>
            <a:rPr lang="el-GR" sz="1400" b="1" dirty="0" smtClean="0">
              <a:solidFill>
                <a:schemeClr val="tx1"/>
              </a:solidFill>
              <a:latin typeface="+mj-lt"/>
            </a:rPr>
            <a:t> στην  </a:t>
          </a:r>
          <a:r>
            <a:rPr lang="el-GR" sz="1400" b="1" dirty="0" err="1" smtClean="0">
              <a:solidFill>
                <a:schemeClr val="tx1"/>
              </a:solidFill>
              <a:latin typeface="+mj-lt"/>
            </a:rPr>
            <a:t>οικονοµική</a:t>
          </a:r>
          <a:r>
            <a:rPr lang="el-GR" sz="1400" b="1" dirty="0" smtClean="0">
              <a:solidFill>
                <a:schemeClr val="tx1"/>
              </a:solidFill>
              <a:latin typeface="+mj-lt"/>
            </a:rPr>
            <a:t> διαχείριση –</a:t>
          </a:r>
        </a:p>
        <a:p>
          <a:pPr>
            <a:lnSpc>
              <a:spcPct val="150000"/>
            </a:lnSpc>
          </a:pPr>
          <a:r>
            <a:rPr lang="el-GR" sz="1400" b="1" dirty="0" err="1" smtClean="0">
              <a:solidFill>
                <a:schemeClr val="tx1"/>
              </a:solidFill>
              <a:latin typeface="+mj-lt"/>
            </a:rPr>
            <a:t>∆ιανοµή</a:t>
          </a:r>
          <a:r>
            <a:rPr lang="el-GR" sz="1400" b="1" dirty="0" smtClean="0">
              <a:solidFill>
                <a:schemeClr val="tx1"/>
              </a:solidFill>
              <a:latin typeface="+mj-lt"/>
            </a:rPr>
            <a:t> των κερδών στις ΠΑΕ-µέλη –</a:t>
          </a:r>
        </a:p>
        <a:p>
          <a:pPr>
            <a:lnSpc>
              <a:spcPct val="150000"/>
            </a:lnSpc>
          </a:pPr>
          <a:r>
            <a:rPr lang="el-GR" sz="1400" b="1" dirty="0" err="1" smtClean="0">
              <a:solidFill>
                <a:schemeClr val="tx1"/>
              </a:solidFill>
              <a:latin typeface="+mj-lt"/>
            </a:rPr>
            <a:t>Μειωµένο</a:t>
          </a:r>
          <a:r>
            <a:rPr lang="el-GR" sz="1400" b="1" dirty="0" smtClean="0">
              <a:solidFill>
                <a:schemeClr val="tx1"/>
              </a:solidFill>
              <a:latin typeface="+mj-lt"/>
            </a:rPr>
            <a:t> διαχειριστικό κόστος  </a:t>
          </a:r>
          <a:endParaRPr lang="el-GR" sz="1400" b="1" dirty="0">
            <a:solidFill>
              <a:schemeClr val="tx1"/>
            </a:solidFill>
            <a:latin typeface="+mj-lt"/>
          </a:endParaRPr>
        </a:p>
      </dgm:t>
    </dgm:pt>
    <dgm:pt modelId="{BCD03CA7-8625-49EA-8186-FCA51B13B072}" type="parTrans" cxnId="{D78ABE77-EA91-41DA-8F0A-B169A504E853}">
      <dgm:prSet custT="1"/>
      <dgm:spPr/>
      <dgm:t>
        <a:bodyPr/>
        <a:lstStyle/>
        <a:p>
          <a:pPr>
            <a:lnSpc>
              <a:spcPct val="150000"/>
            </a:lnSpc>
          </a:pPr>
          <a:endParaRPr lang="el-GR" sz="1400" b="1">
            <a:solidFill>
              <a:schemeClr val="tx1"/>
            </a:solidFill>
            <a:latin typeface="+mj-lt"/>
          </a:endParaRPr>
        </a:p>
      </dgm:t>
    </dgm:pt>
    <dgm:pt modelId="{6CD046F2-1216-47FB-A59F-F543E39497F1}" type="sibTrans" cxnId="{D78ABE77-EA91-41DA-8F0A-B169A504E853}">
      <dgm:prSet/>
      <dgm:spPr/>
      <dgm:t>
        <a:bodyPr/>
        <a:lstStyle/>
        <a:p>
          <a:pPr>
            <a:lnSpc>
              <a:spcPct val="150000"/>
            </a:lnSpc>
          </a:pPr>
          <a:endParaRPr lang="el-GR" sz="1400" b="1">
            <a:solidFill>
              <a:schemeClr val="tx1"/>
            </a:solidFill>
            <a:latin typeface="+mj-lt"/>
          </a:endParaRPr>
        </a:p>
      </dgm:t>
    </dgm:pt>
    <dgm:pt modelId="{561002AD-E59D-4EEF-A1D5-5F08D7A0F012}">
      <dgm:prSet phldrT="[Κείμενο]" custT="1"/>
      <dgm:spPr/>
      <dgm:t>
        <a:bodyPr/>
        <a:lstStyle/>
        <a:p>
          <a:pPr>
            <a:lnSpc>
              <a:spcPct val="150000"/>
            </a:lnSpc>
          </a:pPr>
          <a:r>
            <a:rPr lang="el-GR" sz="1400" b="1" dirty="0" smtClean="0">
              <a:solidFill>
                <a:schemeClr val="tx1"/>
              </a:solidFill>
              <a:latin typeface="+mj-lt"/>
            </a:rPr>
            <a:t>Αύξηση των συνολικών εσόδων των </a:t>
          </a:r>
          <a:r>
            <a:rPr lang="el-GR" sz="1400" b="1" dirty="0" err="1" smtClean="0">
              <a:solidFill>
                <a:schemeClr val="tx1"/>
              </a:solidFill>
              <a:latin typeface="+mj-lt"/>
            </a:rPr>
            <a:t>οµάδων</a:t>
          </a:r>
          <a:r>
            <a:rPr lang="el-GR" sz="1400" b="1" dirty="0" smtClean="0">
              <a:solidFill>
                <a:schemeClr val="tx1"/>
              </a:solidFill>
              <a:latin typeface="+mj-lt"/>
            </a:rPr>
            <a:t> της Α’ Εθνικής κατηγορίας και </a:t>
          </a:r>
          <a:r>
            <a:rPr lang="el-GR" sz="1400" b="1" dirty="0" err="1" smtClean="0">
              <a:solidFill>
                <a:schemeClr val="tx1"/>
              </a:solidFill>
              <a:latin typeface="+mj-lt"/>
            </a:rPr>
            <a:t>ισοκατανοµή</a:t>
          </a:r>
          <a:r>
            <a:rPr lang="el-GR" sz="1400" b="1" dirty="0" smtClean="0">
              <a:solidFill>
                <a:schemeClr val="tx1"/>
              </a:solidFill>
              <a:latin typeface="+mj-lt"/>
            </a:rPr>
            <a:t> τους</a:t>
          </a:r>
          <a:endParaRPr lang="el-GR" sz="1400" b="1" dirty="0">
            <a:solidFill>
              <a:schemeClr val="tx1"/>
            </a:solidFill>
            <a:latin typeface="+mj-lt"/>
          </a:endParaRPr>
        </a:p>
      </dgm:t>
    </dgm:pt>
    <dgm:pt modelId="{CC949934-F375-48B7-9068-64CD7CCAF84A}" type="parTrans" cxnId="{BD4D6CC8-7A89-4FE9-AA89-D5797AF514B7}">
      <dgm:prSet custT="1"/>
      <dgm:spPr/>
      <dgm:t>
        <a:bodyPr/>
        <a:lstStyle/>
        <a:p>
          <a:pPr>
            <a:lnSpc>
              <a:spcPct val="150000"/>
            </a:lnSpc>
          </a:pPr>
          <a:endParaRPr lang="el-GR" sz="1400" b="1">
            <a:solidFill>
              <a:schemeClr val="tx1"/>
            </a:solidFill>
            <a:latin typeface="+mj-lt"/>
          </a:endParaRPr>
        </a:p>
      </dgm:t>
    </dgm:pt>
    <dgm:pt modelId="{6F2BCEB9-ADB8-4F8B-917B-A5A0B472F192}" type="sibTrans" cxnId="{BD4D6CC8-7A89-4FE9-AA89-D5797AF514B7}">
      <dgm:prSet/>
      <dgm:spPr/>
      <dgm:t>
        <a:bodyPr/>
        <a:lstStyle/>
        <a:p>
          <a:pPr>
            <a:lnSpc>
              <a:spcPct val="150000"/>
            </a:lnSpc>
          </a:pPr>
          <a:endParaRPr lang="el-GR" sz="1400" b="1">
            <a:solidFill>
              <a:schemeClr val="tx1"/>
            </a:solidFill>
            <a:latin typeface="+mj-lt"/>
          </a:endParaRPr>
        </a:p>
      </dgm:t>
    </dgm:pt>
    <dgm:pt modelId="{4FE00B69-8754-4C18-9005-36EF1411FF80}">
      <dgm:prSet phldrT="[Κείμενο]" custT="1"/>
      <dgm:spPr/>
      <dgm:t>
        <a:bodyPr/>
        <a:lstStyle/>
        <a:p>
          <a:pPr>
            <a:lnSpc>
              <a:spcPct val="150000"/>
            </a:lnSpc>
          </a:pPr>
          <a:r>
            <a:rPr lang="el-GR" sz="1400" b="1" dirty="0" err="1" smtClean="0">
              <a:solidFill>
                <a:schemeClr val="tx1"/>
              </a:solidFill>
              <a:latin typeface="+mj-lt"/>
            </a:rPr>
            <a:t>∆ηµιουργία</a:t>
          </a:r>
          <a:r>
            <a:rPr lang="el-GR" sz="1400" b="1" dirty="0" smtClean="0">
              <a:solidFill>
                <a:schemeClr val="tx1"/>
              </a:solidFill>
              <a:latin typeface="+mj-lt"/>
            </a:rPr>
            <a:t> αξιόπιστου </a:t>
          </a:r>
          <a:r>
            <a:rPr lang="el-GR" sz="1400" b="1" dirty="0" err="1" smtClean="0">
              <a:solidFill>
                <a:schemeClr val="tx1"/>
              </a:solidFill>
              <a:latin typeface="+mj-lt"/>
            </a:rPr>
            <a:t>θεσµού</a:t>
          </a:r>
          <a:r>
            <a:rPr lang="el-GR" sz="1400" b="1" dirty="0" smtClean="0">
              <a:solidFill>
                <a:schemeClr val="tx1"/>
              </a:solidFill>
              <a:latin typeface="+mj-lt"/>
            </a:rPr>
            <a:t> για την </a:t>
          </a:r>
          <a:r>
            <a:rPr lang="el-GR" sz="1400" b="1" dirty="0" err="1" smtClean="0">
              <a:solidFill>
                <a:schemeClr val="tx1"/>
              </a:solidFill>
              <a:latin typeface="+mj-lt"/>
            </a:rPr>
            <a:t>αντιµετώπιση</a:t>
          </a:r>
          <a:r>
            <a:rPr lang="el-GR" sz="1400" b="1" dirty="0" smtClean="0">
              <a:solidFill>
                <a:schemeClr val="tx1"/>
              </a:solidFill>
              <a:latin typeface="+mj-lt"/>
            </a:rPr>
            <a:t> </a:t>
          </a:r>
          <a:r>
            <a:rPr lang="el-GR" sz="1400" b="1" dirty="0" err="1" smtClean="0">
              <a:solidFill>
                <a:schemeClr val="tx1"/>
              </a:solidFill>
              <a:latin typeface="+mj-lt"/>
            </a:rPr>
            <a:t>κρίσιµων</a:t>
          </a:r>
          <a:r>
            <a:rPr lang="el-GR" sz="1400" b="1" dirty="0" smtClean="0">
              <a:solidFill>
                <a:schemeClr val="tx1"/>
              </a:solidFill>
              <a:latin typeface="+mj-lt"/>
            </a:rPr>
            <a:t> </a:t>
          </a:r>
          <a:r>
            <a:rPr lang="el-GR" sz="1400" b="1" dirty="0" err="1" smtClean="0">
              <a:solidFill>
                <a:schemeClr val="tx1"/>
              </a:solidFill>
              <a:latin typeface="+mj-lt"/>
            </a:rPr>
            <a:t>θεµάτων</a:t>
          </a:r>
          <a:r>
            <a:rPr lang="el-GR" sz="1400" b="1" dirty="0" smtClean="0">
              <a:solidFill>
                <a:schemeClr val="tx1"/>
              </a:solidFill>
              <a:latin typeface="+mj-lt"/>
            </a:rPr>
            <a:t> όπως: </a:t>
          </a:r>
        </a:p>
      </dgm:t>
    </dgm:pt>
    <dgm:pt modelId="{CBDE07AA-B1BE-41B2-8672-0E93E81A4E62}" type="parTrans" cxnId="{4BE9D2C1-6353-428F-A525-8C0652B45FCD}">
      <dgm:prSet custT="1"/>
      <dgm:spPr/>
      <dgm:t>
        <a:bodyPr/>
        <a:lstStyle/>
        <a:p>
          <a:pPr>
            <a:lnSpc>
              <a:spcPct val="150000"/>
            </a:lnSpc>
          </a:pPr>
          <a:endParaRPr lang="el-GR" sz="1400" b="1">
            <a:solidFill>
              <a:schemeClr val="tx1"/>
            </a:solidFill>
            <a:latin typeface="+mj-lt"/>
          </a:endParaRPr>
        </a:p>
      </dgm:t>
    </dgm:pt>
    <dgm:pt modelId="{44AD41C7-1AB4-45CF-928B-80AAC952BE87}" type="sibTrans" cxnId="{4BE9D2C1-6353-428F-A525-8C0652B45FCD}">
      <dgm:prSet/>
      <dgm:spPr/>
      <dgm:t>
        <a:bodyPr/>
        <a:lstStyle/>
        <a:p>
          <a:pPr>
            <a:lnSpc>
              <a:spcPct val="150000"/>
            </a:lnSpc>
          </a:pPr>
          <a:endParaRPr lang="el-GR" sz="1400" b="1">
            <a:solidFill>
              <a:schemeClr val="tx1"/>
            </a:solidFill>
            <a:latin typeface="+mj-lt"/>
          </a:endParaRPr>
        </a:p>
      </dgm:t>
    </dgm:pt>
    <dgm:pt modelId="{FD911349-E9FF-4AE8-B97B-98FE439C9025}">
      <dgm:prSet custT="1"/>
      <dgm:spPr/>
      <dgm:t>
        <a:bodyPr/>
        <a:lstStyle/>
        <a:p>
          <a:pPr>
            <a:lnSpc>
              <a:spcPct val="150000"/>
            </a:lnSpc>
          </a:pPr>
          <a:r>
            <a:rPr lang="el-GR" sz="1400" b="1" dirty="0" smtClean="0">
              <a:solidFill>
                <a:schemeClr val="tx1"/>
              </a:solidFill>
              <a:latin typeface="+mj-lt"/>
            </a:rPr>
            <a:t>Νέα «αρχή» για το </a:t>
          </a:r>
          <a:r>
            <a:rPr lang="el-GR" sz="1400" b="1" dirty="0" err="1" smtClean="0">
              <a:solidFill>
                <a:schemeClr val="tx1"/>
              </a:solidFill>
              <a:latin typeface="+mj-lt"/>
            </a:rPr>
            <a:t>επαγγελµατικό</a:t>
          </a:r>
          <a:r>
            <a:rPr lang="el-GR" sz="1400" b="1" dirty="0" smtClean="0">
              <a:solidFill>
                <a:schemeClr val="tx1"/>
              </a:solidFill>
              <a:latin typeface="+mj-lt"/>
            </a:rPr>
            <a:t> ποδόσφαιρο µε ξεκάθαρο </a:t>
          </a:r>
          <a:r>
            <a:rPr lang="el-GR" sz="1400" b="1" dirty="0" err="1" smtClean="0">
              <a:solidFill>
                <a:schemeClr val="tx1"/>
              </a:solidFill>
              <a:latin typeface="+mj-lt"/>
            </a:rPr>
            <a:t>θεσµικό</a:t>
          </a:r>
          <a:r>
            <a:rPr lang="el-GR" sz="1400" b="1" dirty="0" smtClean="0">
              <a:solidFill>
                <a:schemeClr val="tx1"/>
              </a:solidFill>
              <a:latin typeface="+mj-lt"/>
            </a:rPr>
            <a:t> πλαίσιο λειτουργίας</a:t>
          </a:r>
          <a:endParaRPr lang="el-GR" sz="1400" b="1" dirty="0">
            <a:solidFill>
              <a:schemeClr val="tx1"/>
            </a:solidFill>
            <a:latin typeface="+mj-lt"/>
          </a:endParaRPr>
        </a:p>
      </dgm:t>
    </dgm:pt>
    <dgm:pt modelId="{544391CB-20EE-444C-B844-E873A8641EBF}" type="parTrans" cxnId="{55328F5B-AD10-4C9F-AC8F-753EAC678CB2}">
      <dgm:prSet custT="1"/>
      <dgm:spPr/>
      <dgm:t>
        <a:bodyPr/>
        <a:lstStyle/>
        <a:p>
          <a:pPr>
            <a:lnSpc>
              <a:spcPct val="150000"/>
            </a:lnSpc>
          </a:pPr>
          <a:endParaRPr lang="el-GR" sz="1400" b="1">
            <a:solidFill>
              <a:schemeClr val="tx1"/>
            </a:solidFill>
            <a:latin typeface="+mj-lt"/>
          </a:endParaRPr>
        </a:p>
      </dgm:t>
    </dgm:pt>
    <dgm:pt modelId="{D9612FC8-72AB-41AB-A909-ECACB3BC5256}" type="sibTrans" cxnId="{55328F5B-AD10-4C9F-AC8F-753EAC678CB2}">
      <dgm:prSet/>
      <dgm:spPr/>
      <dgm:t>
        <a:bodyPr/>
        <a:lstStyle/>
        <a:p>
          <a:pPr>
            <a:lnSpc>
              <a:spcPct val="150000"/>
            </a:lnSpc>
          </a:pPr>
          <a:endParaRPr lang="el-GR" sz="1400" b="1">
            <a:solidFill>
              <a:schemeClr val="tx1"/>
            </a:solidFill>
            <a:latin typeface="+mj-lt"/>
          </a:endParaRPr>
        </a:p>
      </dgm:t>
    </dgm:pt>
    <dgm:pt modelId="{D3A8D1F7-58D0-42A4-84B2-E07B432C969C}">
      <dgm:prSet custT="1"/>
      <dgm:spPr/>
      <dgm:t>
        <a:bodyPr/>
        <a:lstStyle/>
        <a:p>
          <a:pPr>
            <a:lnSpc>
              <a:spcPct val="150000"/>
            </a:lnSpc>
          </a:pPr>
          <a:r>
            <a:rPr lang="el-GR" sz="1400" b="1" dirty="0" smtClean="0">
              <a:solidFill>
                <a:schemeClr val="tx1"/>
              </a:solidFill>
              <a:latin typeface="+mj-lt"/>
            </a:rPr>
            <a:t>Σύγχρονη και ξεκάθαρη καταστατική λειτουργία υπό το καθεστώς πλήρους διαφάνειας</a:t>
          </a:r>
        </a:p>
      </dgm:t>
    </dgm:pt>
    <dgm:pt modelId="{00B86CA2-8D8A-4428-B17A-0B6302718AFE}" type="parTrans" cxnId="{560A67F9-56B7-4314-BEFA-770A0E44457F}">
      <dgm:prSet custT="1"/>
      <dgm:spPr/>
      <dgm:t>
        <a:bodyPr/>
        <a:lstStyle/>
        <a:p>
          <a:pPr>
            <a:lnSpc>
              <a:spcPct val="150000"/>
            </a:lnSpc>
          </a:pPr>
          <a:endParaRPr lang="el-GR" sz="1400" b="1">
            <a:solidFill>
              <a:schemeClr val="tx1"/>
            </a:solidFill>
            <a:latin typeface="+mj-lt"/>
          </a:endParaRPr>
        </a:p>
      </dgm:t>
    </dgm:pt>
    <dgm:pt modelId="{D4D729BB-98A4-4897-8861-B7E3F0B3DE1F}" type="sibTrans" cxnId="{560A67F9-56B7-4314-BEFA-770A0E44457F}">
      <dgm:prSet/>
      <dgm:spPr/>
      <dgm:t>
        <a:bodyPr/>
        <a:lstStyle/>
        <a:p>
          <a:pPr>
            <a:lnSpc>
              <a:spcPct val="150000"/>
            </a:lnSpc>
          </a:pPr>
          <a:endParaRPr lang="el-GR" sz="1400" b="1">
            <a:solidFill>
              <a:schemeClr val="tx1"/>
            </a:solidFill>
            <a:latin typeface="+mj-lt"/>
          </a:endParaRPr>
        </a:p>
      </dgm:t>
    </dgm:pt>
    <dgm:pt modelId="{75F988EB-C2B2-4769-8ADD-189B0CAA6D03}">
      <dgm:prSet custT="1"/>
      <dgm:spPr/>
      <dgm:t>
        <a:bodyPr/>
        <a:lstStyle/>
        <a:p>
          <a:pPr>
            <a:lnSpc>
              <a:spcPct val="150000"/>
            </a:lnSpc>
          </a:pPr>
          <a:r>
            <a:rPr lang="el-GR" sz="1400" b="1" dirty="0" err="1" smtClean="0">
              <a:solidFill>
                <a:schemeClr val="tx1"/>
              </a:solidFill>
              <a:latin typeface="+mj-lt"/>
            </a:rPr>
            <a:t>∆ιαφάνεια</a:t>
          </a:r>
          <a:r>
            <a:rPr lang="el-GR" sz="1400" b="1" dirty="0" smtClean="0">
              <a:solidFill>
                <a:schemeClr val="tx1"/>
              </a:solidFill>
              <a:latin typeface="+mj-lt"/>
            </a:rPr>
            <a:t> και </a:t>
          </a:r>
          <a:r>
            <a:rPr lang="el-GR" sz="1400" b="1" dirty="0" err="1" smtClean="0">
              <a:solidFill>
                <a:schemeClr val="tx1"/>
              </a:solidFill>
              <a:latin typeface="+mj-lt"/>
            </a:rPr>
            <a:t>αποτελεσµατικότητα</a:t>
          </a:r>
          <a:r>
            <a:rPr lang="el-GR" sz="1400" b="1" dirty="0" smtClean="0">
              <a:solidFill>
                <a:schemeClr val="tx1"/>
              </a:solidFill>
              <a:latin typeface="+mj-lt"/>
            </a:rPr>
            <a:t> στον </a:t>
          </a:r>
        </a:p>
        <a:p>
          <a:pPr>
            <a:lnSpc>
              <a:spcPct val="150000"/>
            </a:lnSpc>
          </a:pPr>
          <a:r>
            <a:rPr lang="el-GR" sz="1400" b="1" dirty="0" err="1" smtClean="0">
              <a:solidFill>
                <a:schemeClr val="tx1"/>
              </a:solidFill>
              <a:latin typeface="+mj-lt"/>
            </a:rPr>
            <a:t>προγραµµατισµό</a:t>
          </a:r>
          <a:r>
            <a:rPr lang="el-GR" sz="1400" b="1" dirty="0" smtClean="0">
              <a:solidFill>
                <a:schemeClr val="tx1"/>
              </a:solidFill>
              <a:latin typeface="+mj-lt"/>
            </a:rPr>
            <a:t> και τη διεξαγωγή του </a:t>
          </a:r>
          <a:r>
            <a:rPr lang="el-GR" sz="1400" b="1" dirty="0" err="1" smtClean="0">
              <a:solidFill>
                <a:schemeClr val="tx1"/>
              </a:solidFill>
              <a:latin typeface="+mj-lt"/>
            </a:rPr>
            <a:t>Πρωταθλήµατος</a:t>
          </a:r>
          <a:endParaRPr lang="el-GR" sz="1400" b="1" dirty="0" smtClean="0">
            <a:solidFill>
              <a:schemeClr val="tx1"/>
            </a:solidFill>
            <a:latin typeface="+mj-lt"/>
          </a:endParaRPr>
        </a:p>
      </dgm:t>
    </dgm:pt>
    <dgm:pt modelId="{962A5BA0-D14F-4C79-8263-2DA32F4F617D}" type="parTrans" cxnId="{010EFC4A-A63F-4CDA-B163-C6721A600BEA}">
      <dgm:prSet custT="1"/>
      <dgm:spPr/>
      <dgm:t>
        <a:bodyPr/>
        <a:lstStyle/>
        <a:p>
          <a:pPr>
            <a:lnSpc>
              <a:spcPct val="150000"/>
            </a:lnSpc>
          </a:pPr>
          <a:endParaRPr lang="el-GR" sz="1400" b="1">
            <a:solidFill>
              <a:schemeClr val="tx1"/>
            </a:solidFill>
            <a:latin typeface="+mj-lt"/>
          </a:endParaRPr>
        </a:p>
      </dgm:t>
    </dgm:pt>
    <dgm:pt modelId="{0C8AC8C3-9491-494B-8EF8-3EAB0FAA45D5}" type="sibTrans" cxnId="{010EFC4A-A63F-4CDA-B163-C6721A600BEA}">
      <dgm:prSet/>
      <dgm:spPr/>
      <dgm:t>
        <a:bodyPr/>
        <a:lstStyle/>
        <a:p>
          <a:pPr>
            <a:lnSpc>
              <a:spcPct val="150000"/>
            </a:lnSpc>
          </a:pPr>
          <a:endParaRPr lang="el-GR" sz="1400" b="1">
            <a:solidFill>
              <a:schemeClr val="tx1"/>
            </a:solidFill>
            <a:latin typeface="+mj-lt"/>
          </a:endParaRPr>
        </a:p>
      </dgm:t>
    </dgm:pt>
    <dgm:pt modelId="{F0A1ECB7-C498-4140-90F0-E7AA5B87274F}">
      <dgm:prSet custT="1"/>
      <dgm:spPr/>
      <dgm:t>
        <a:bodyPr/>
        <a:lstStyle/>
        <a:p>
          <a:r>
            <a:rPr lang="el-GR" sz="1400" b="1" dirty="0" smtClean="0">
              <a:solidFill>
                <a:schemeClr val="tx1"/>
              </a:solidFill>
              <a:latin typeface="+mj-lt"/>
            </a:rPr>
            <a:t>Αξία στο ποδόσφαιρο</a:t>
          </a:r>
          <a:endParaRPr lang="el-GR" sz="1400" b="1" dirty="0">
            <a:solidFill>
              <a:schemeClr val="tx1"/>
            </a:solidFill>
            <a:latin typeface="+mj-lt"/>
          </a:endParaRPr>
        </a:p>
      </dgm:t>
    </dgm:pt>
    <dgm:pt modelId="{A3E6AF65-92A5-415B-9FFA-3D94178A1282}" type="parTrans" cxnId="{6608F303-1816-4129-B50A-8FFC185EE83F}">
      <dgm:prSet custT="1"/>
      <dgm:spPr/>
      <dgm:t>
        <a:bodyPr/>
        <a:lstStyle/>
        <a:p>
          <a:endParaRPr lang="el-GR" sz="1400" b="1">
            <a:solidFill>
              <a:schemeClr val="tx1"/>
            </a:solidFill>
          </a:endParaRPr>
        </a:p>
      </dgm:t>
    </dgm:pt>
    <dgm:pt modelId="{CBD5059D-F1B3-4FCF-9A45-1046F03B2C2C}" type="sibTrans" cxnId="{6608F303-1816-4129-B50A-8FFC185EE83F}">
      <dgm:prSet/>
      <dgm:spPr/>
      <dgm:t>
        <a:bodyPr/>
        <a:lstStyle/>
        <a:p>
          <a:endParaRPr lang="el-GR" sz="1400" b="1">
            <a:solidFill>
              <a:schemeClr val="tx1"/>
            </a:solidFill>
          </a:endParaRPr>
        </a:p>
      </dgm:t>
    </dgm:pt>
    <dgm:pt modelId="{B99E075C-9CA1-4AD5-BED7-DDCA62F95DAB}" type="pres">
      <dgm:prSet presAssocID="{0953F85C-9268-4F36-95C4-47EF49C031DB}" presName="cycle" presStyleCnt="0">
        <dgm:presLayoutVars>
          <dgm:chMax val="1"/>
          <dgm:dir/>
          <dgm:animLvl val="ctr"/>
          <dgm:resizeHandles val="exact"/>
        </dgm:presLayoutVars>
      </dgm:prSet>
      <dgm:spPr/>
      <dgm:t>
        <a:bodyPr/>
        <a:lstStyle/>
        <a:p>
          <a:endParaRPr lang="el-GR"/>
        </a:p>
      </dgm:t>
    </dgm:pt>
    <dgm:pt modelId="{62C6582C-6131-4AD4-A2D6-B17B1A88C964}" type="pres">
      <dgm:prSet presAssocID="{2B0C4561-16B6-4B6E-8138-2FABBDC93EE7}" presName="centerShape" presStyleLbl="node0" presStyleIdx="0" presStyleCnt="1" custScaleX="136642" custScaleY="133793"/>
      <dgm:spPr/>
      <dgm:t>
        <a:bodyPr/>
        <a:lstStyle/>
        <a:p>
          <a:endParaRPr lang="el-GR"/>
        </a:p>
      </dgm:t>
    </dgm:pt>
    <dgm:pt modelId="{949A35AF-77D4-4B97-B718-5173EF21B679}" type="pres">
      <dgm:prSet presAssocID="{BCD03CA7-8625-49EA-8186-FCA51B13B072}" presName="Name9" presStyleLbl="parChTrans1D2" presStyleIdx="0" presStyleCnt="7" custScaleX="2000000" custScaleY="119996"/>
      <dgm:spPr/>
      <dgm:t>
        <a:bodyPr/>
        <a:lstStyle/>
        <a:p>
          <a:endParaRPr lang="el-GR"/>
        </a:p>
      </dgm:t>
    </dgm:pt>
    <dgm:pt modelId="{05FBFC46-B863-4A71-B779-8E7385F8CCC6}" type="pres">
      <dgm:prSet presAssocID="{BCD03CA7-8625-49EA-8186-FCA51B13B072}" presName="connTx" presStyleLbl="parChTrans1D2" presStyleIdx="0" presStyleCnt="7"/>
      <dgm:spPr/>
      <dgm:t>
        <a:bodyPr/>
        <a:lstStyle/>
        <a:p>
          <a:endParaRPr lang="el-GR"/>
        </a:p>
      </dgm:t>
    </dgm:pt>
    <dgm:pt modelId="{51054294-BB38-458D-B366-3345C42B61FD}" type="pres">
      <dgm:prSet presAssocID="{AA25772A-1CA1-4274-A4AE-ECCCF2A91548}" presName="node" presStyleLbl="node1" presStyleIdx="0" presStyleCnt="7" custScaleX="160943" custScaleY="151151" custRadScaleRad="136631" custRadScaleInc="216202">
        <dgm:presLayoutVars>
          <dgm:bulletEnabled val="1"/>
        </dgm:presLayoutVars>
      </dgm:prSet>
      <dgm:spPr/>
      <dgm:t>
        <a:bodyPr/>
        <a:lstStyle/>
        <a:p>
          <a:endParaRPr lang="el-GR"/>
        </a:p>
      </dgm:t>
    </dgm:pt>
    <dgm:pt modelId="{7691C514-69CD-4519-85F3-3133B07306AD}" type="pres">
      <dgm:prSet presAssocID="{544391CB-20EE-444C-B844-E873A8641EBF}" presName="Name9" presStyleLbl="parChTrans1D2" presStyleIdx="1" presStyleCnt="7" custScaleX="2000000" custScaleY="119996"/>
      <dgm:spPr/>
      <dgm:t>
        <a:bodyPr/>
        <a:lstStyle/>
        <a:p>
          <a:endParaRPr lang="el-GR"/>
        </a:p>
      </dgm:t>
    </dgm:pt>
    <dgm:pt modelId="{62CA8115-33DB-412A-A20F-F35BC92322C4}" type="pres">
      <dgm:prSet presAssocID="{544391CB-20EE-444C-B844-E873A8641EBF}" presName="connTx" presStyleLbl="parChTrans1D2" presStyleIdx="1" presStyleCnt="7"/>
      <dgm:spPr/>
      <dgm:t>
        <a:bodyPr/>
        <a:lstStyle/>
        <a:p>
          <a:endParaRPr lang="el-GR"/>
        </a:p>
      </dgm:t>
    </dgm:pt>
    <dgm:pt modelId="{97A33895-5A43-4635-9FEE-6EE43D7CD766}" type="pres">
      <dgm:prSet presAssocID="{FD911349-E9FF-4AE8-B97B-98FE439C9025}" presName="node" presStyleLbl="node1" presStyleIdx="1" presStyleCnt="7" custScaleX="138783" custScaleY="124277" custRadScaleRad="92805" custRadScaleInc="-188781">
        <dgm:presLayoutVars>
          <dgm:bulletEnabled val="1"/>
        </dgm:presLayoutVars>
      </dgm:prSet>
      <dgm:spPr/>
      <dgm:t>
        <a:bodyPr/>
        <a:lstStyle/>
        <a:p>
          <a:endParaRPr lang="el-GR"/>
        </a:p>
      </dgm:t>
    </dgm:pt>
    <dgm:pt modelId="{BA6CF103-5FE1-4803-B1EF-0E423E6C1BEF}" type="pres">
      <dgm:prSet presAssocID="{A3E6AF65-92A5-415B-9FFA-3D94178A1282}" presName="Name9" presStyleLbl="parChTrans1D2" presStyleIdx="2" presStyleCnt="7" custScaleX="2000000" custScaleY="119996"/>
      <dgm:spPr/>
      <dgm:t>
        <a:bodyPr/>
        <a:lstStyle/>
        <a:p>
          <a:endParaRPr lang="el-GR"/>
        </a:p>
      </dgm:t>
    </dgm:pt>
    <dgm:pt modelId="{20436139-D8D3-48AB-BBEE-A6A57A733F8E}" type="pres">
      <dgm:prSet presAssocID="{A3E6AF65-92A5-415B-9FFA-3D94178A1282}" presName="connTx" presStyleLbl="parChTrans1D2" presStyleIdx="2" presStyleCnt="7"/>
      <dgm:spPr/>
      <dgm:t>
        <a:bodyPr/>
        <a:lstStyle/>
        <a:p>
          <a:endParaRPr lang="el-GR"/>
        </a:p>
      </dgm:t>
    </dgm:pt>
    <dgm:pt modelId="{72A43833-3989-4B9F-95A6-358B38E49171}" type="pres">
      <dgm:prSet presAssocID="{F0A1ECB7-C498-4140-90F0-E7AA5B87274F}" presName="node" presStyleLbl="node1" presStyleIdx="2" presStyleCnt="7" custScaleX="121939" custScaleY="119996" custRadScaleRad="129420" custRadScaleInc="-22119">
        <dgm:presLayoutVars>
          <dgm:bulletEnabled val="1"/>
        </dgm:presLayoutVars>
      </dgm:prSet>
      <dgm:spPr/>
      <dgm:t>
        <a:bodyPr/>
        <a:lstStyle/>
        <a:p>
          <a:endParaRPr lang="el-GR"/>
        </a:p>
      </dgm:t>
    </dgm:pt>
    <dgm:pt modelId="{2868BFAD-0D6E-4FDE-A822-720C34F7051D}" type="pres">
      <dgm:prSet presAssocID="{CC949934-F375-48B7-9068-64CD7CCAF84A}" presName="Name9" presStyleLbl="parChTrans1D2" presStyleIdx="3" presStyleCnt="7" custScaleX="2000000" custScaleY="119996"/>
      <dgm:spPr/>
      <dgm:t>
        <a:bodyPr/>
        <a:lstStyle/>
        <a:p>
          <a:endParaRPr lang="el-GR"/>
        </a:p>
      </dgm:t>
    </dgm:pt>
    <dgm:pt modelId="{83DDB56E-B532-42EB-A6FA-B4D4A1E67186}" type="pres">
      <dgm:prSet presAssocID="{CC949934-F375-48B7-9068-64CD7CCAF84A}" presName="connTx" presStyleLbl="parChTrans1D2" presStyleIdx="3" presStyleCnt="7"/>
      <dgm:spPr/>
      <dgm:t>
        <a:bodyPr/>
        <a:lstStyle/>
        <a:p>
          <a:endParaRPr lang="el-GR"/>
        </a:p>
      </dgm:t>
    </dgm:pt>
    <dgm:pt modelId="{97CEEA40-C6E5-47D4-A1D7-3ECBCDF71636}" type="pres">
      <dgm:prSet presAssocID="{561002AD-E59D-4EEF-A1D5-5F08D7A0F012}" presName="node" presStyleLbl="node1" presStyleIdx="3" presStyleCnt="7" custScaleX="132591" custScaleY="122211" custRadScaleRad="105772" custRadScaleInc="-55507">
        <dgm:presLayoutVars>
          <dgm:bulletEnabled val="1"/>
        </dgm:presLayoutVars>
      </dgm:prSet>
      <dgm:spPr/>
      <dgm:t>
        <a:bodyPr/>
        <a:lstStyle/>
        <a:p>
          <a:endParaRPr lang="el-GR"/>
        </a:p>
      </dgm:t>
    </dgm:pt>
    <dgm:pt modelId="{625FB4B8-EAA6-4EBC-A5EE-9AFCDB3860D0}" type="pres">
      <dgm:prSet presAssocID="{00B86CA2-8D8A-4428-B17A-0B6302718AFE}" presName="Name9" presStyleLbl="parChTrans1D2" presStyleIdx="4" presStyleCnt="7" custScaleX="2000000" custScaleY="119996"/>
      <dgm:spPr/>
      <dgm:t>
        <a:bodyPr/>
        <a:lstStyle/>
        <a:p>
          <a:endParaRPr lang="el-GR"/>
        </a:p>
      </dgm:t>
    </dgm:pt>
    <dgm:pt modelId="{C84B583F-60B8-415B-8C29-A515D68DC3A1}" type="pres">
      <dgm:prSet presAssocID="{00B86CA2-8D8A-4428-B17A-0B6302718AFE}" presName="connTx" presStyleLbl="parChTrans1D2" presStyleIdx="4" presStyleCnt="7"/>
      <dgm:spPr/>
      <dgm:t>
        <a:bodyPr/>
        <a:lstStyle/>
        <a:p>
          <a:endParaRPr lang="el-GR"/>
        </a:p>
      </dgm:t>
    </dgm:pt>
    <dgm:pt modelId="{22DC3A0A-3285-48AB-8D7F-E270674926F5}" type="pres">
      <dgm:prSet presAssocID="{D3A8D1F7-58D0-42A4-84B2-E07B432C969C}" presName="node" presStyleLbl="node1" presStyleIdx="4" presStyleCnt="7" custScaleX="144427" custScaleY="135550" custRadScaleRad="93152" custRadScaleInc="34901">
        <dgm:presLayoutVars>
          <dgm:bulletEnabled val="1"/>
        </dgm:presLayoutVars>
      </dgm:prSet>
      <dgm:spPr/>
      <dgm:t>
        <a:bodyPr/>
        <a:lstStyle/>
        <a:p>
          <a:endParaRPr lang="el-GR"/>
        </a:p>
      </dgm:t>
    </dgm:pt>
    <dgm:pt modelId="{0425ECF8-718E-4E3E-85FD-0DEDEC240041}" type="pres">
      <dgm:prSet presAssocID="{CBDE07AA-B1BE-41B2-8672-0E93E81A4E62}" presName="Name9" presStyleLbl="parChTrans1D2" presStyleIdx="5" presStyleCnt="7" custScaleX="2000000" custScaleY="119996"/>
      <dgm:spPr/>
      <dgm:t>
        <a:bodyPr/>
        <a:lstStyle/>
        <a:p>
          <a:endParaRPr lang="el-GR"/>
        </a:p>
      </dgm:t>
    </dgm:pt>
    <dgm:pt modelId="{C0E62BB9-47C8-4DCE-9CD1-575DCD292633}" type="pres">
      <dgm:prSet presAssocID="{CBDE07AA-B1BE-41B2-8672-0E93E81A4E62}" presName="connTx" presStyleLbl="parChTrans1D2" presStyleIdx="5" presStyleCnt="7"/>
      <dgm:spPr/>
      <dgm:t>
        <a:bodyPr/>
        <a:lstStyle/>
        <a:p>
          <a:endParaRPr lang="el-GR"/>
        </a:p>
      </dgm:t>
    </dgm:pt>
    <dgm:pt modelId="{B54F5EF8-4821-46ED-AAA6-BFEBF888119B}" type="pres">
      <dgm:prSet presAssocID="{4FE00B69-8754-4C18-9005-36EF1411FF80}" presName="node" presStyleLbl="node1" presStyleIdx="5" presStyleCnt="7" custScaleX="121939" custScaleY="119996" custRadScaleRad="118649" custRadScaleInc="19572">
        <dgm:presLayoutVars>
          <dgm:bulletEnabled val="1"/>
        </dgm:presLayoutVars>
      </dgm:prSet>
      <dgm:spPr/>
      <dgm:t>
        <a:bodyPr/>
        <a:lstStyle/>
        <a:p>
          <a:endParaRPr lang="el-GR"/>
        </a:p>
      </dgm:t>
    </dgm:pt>
    <dgm:pt modelId="{C5A3F977-CC40-4EC4-AA06-B86DF68D88D4}" type="pres">
      <dgm:prSet presAssocID="{962A5BA0-D14F-4C79-8263-2DA32F4F617D}" presName="Name9" presStyleLbl="parChTrans1D2" presStyleIdx="6" presStyleCnt="7" custScaleX="2000000" custScaleY="119996"/>
      <dgm:spPr/>
      <dgm:t>
        <a:bodyPr/>
        <a:lstStyle/>
        <a:p>
          <a:endParaRPr lang="el-GR"/>
        </a:p>
      </dgm:t>
    </dgm:pt>
    <dgm:pt modelId="{FCA362CB-E486-47DD-8CC2-D45844C180FC}" type="pres">
      <dgm:prSet presAssocID="{962A5BA0-D14F-4C79-8263-2DA32F4F617D}" presName="connTx" presStyleLbl="parChTrans1D2" presStyleIdx="6" presStyleCnt="7"/>
      <dgm:spPr/>
      <dgm:t>
        <a:bodyPr/>
        <a:lstStyle/>
        <a:p>
          <a:endParaRPr lang="el-GR"/>
        </a:p>
      </dgm:t>
    </dgm:pt>
    <dgm:pt modelId="{FA7B2F03-0A62-48DA-B95A-A0BC8C996B33}" type="pres">
      <dgm:prSet presAssocID="{75F988EB-C2B2-4769-8ADD-189B0CAA6D03}" presName="node" presStyleLbl="node1" presStyleIdx="6" presStyleCnt="7" custScaleX="143654" custScaleY="145343" custRadScaleRad="142601" custRadScaleInc="-3882">
        <dgm:presLayoutVars>
          <dgm:bulletEnabled val="1"/>
        </dgm:presLayoutVars>
      </dgm:prSet>
      <dgm:spPr/>
      <dgm:t>
        <a:bodyPr/>
        <a:lstStyle/>
        <a:p>
          <a:endParaRPr lang="el-GR"/>
        </a:p>
      </dgm:t>
    </dgm:pt>
  </dgm:ptLst>
  <dgm:cxnLst>
    <dgm:cxn modelId="{D0C5C798-630C-45AD-92DA-4972B1B1C873}" type="presOf" srcId="{A3E6AF65-92A5-415B-9FFA-3D94178A1282}" destId="{20436139-D8D3-48AB-BBEE-A6A57A733F8E}" srcOrd="1" destOrd="0" presId="urn:microsoft.com/office/officeart/2005/8/layout/radial1"/>
    <dgm:cxn modelId="{3C3AE1E9-DB58-4329-BA68-C5897628C07A}" type="presOf" srcId="{544391CB-20EE-444C-B844-E873A8641EBF}" destId="{62CA8115-33DB-412A-A20F-F35BC92322C4}" srcOrd="1" destOrd="0" presId="urn:microsoft.com/office/officeart/2005/8/layout/radial1"/>
    <dgm:cxn modelId="{1F7CC2BF-B957-4E13-9A13-FD911A95F9A7}" type="presOf" srcId="{561002AD-E59D-4EEF-A1D5-5F08D7A0F012}" destId="{97CEEA40-C6E5-47D4-A1D7-3ECBCDF71636}" srcOrd="0" destOrd="0" presId="urn:microsoft.com/office/officeart/2005/8/layout/radial1"/>
    <dgm:cxn modelId="{BDF55632-5EA6-426F-ACF4-4B8E71CC0213}" type="presOf" srcId="{D3A8D1F7-58D0-42A4-84B2-E07B432C969C}" destId="{22DC3A0A-3285-48AB-8D7F-E270674926F5}" srcOrd="0" destOrd="0" presId="urn:microsoft.com/office/officeart/2005/8/layout/radial1"/>
    <dgm:cxn modelId="{6038E95C-BE19-4C09-AE02-750D48E1CD57}" type="presOf" srcId="{F0A1ECB7-C498-4140-90F0-E7AA5B87274F}" destId="{72A43833-3989-4B9F-95A6-358B38E49171}" srcOrd="0" destOrd="0" presId="urn:microsoft.com/office/officeart/2005/8/layout/radial1"/>
    <dgm:cxn modelId="{AA48046B-21E0-4F38-BDDF-8D84242E8564}" type="presOf" srcId="{4FE00B69-8754-4C18-9005-36EF1411FF80}" destId="{B54F5EF8-4821-46ED-AAA6-BFEBF888119B}" srcOrd="0" destOrd="0" presId="urn:microsoft.com/office/officeart/2005/8/layout/radial1"/>
    <dgm:cxn modelId="{BD4D6CC8-7A89-4FE9-AA89-D5797AF514B7}" srcId="{2B0C4561-16B6-4B6E-8138-2FABBDC93EE7}" destId="{561002AD-E59D-4EEF-A1D5-5F08D7A0F012}" srcOrd="3" destOrd="0" parTransId="{CC949934-F375-48B7-9068-64CD7CCAF84A}" sibTransId="{6F2BCEB9-ADB8-4F8B-917B-A5A0B472F192}"/>
    <dgm:cxn modelId="{6608F303-1816-4129-B50A-8FFC185EE83F}" srcId="{2B0C4561-16B6-4B6E-8138-2FABBDC93EE7}" destId="{F0A1ECB7-C498-4140-90F0-E7AA5B87274F}" srcOrd="2" destOrd="0" parTransId="{A3E6AF65-92A5-415B-9FFA-3D94178A1282}" sibTransId="{CBD5059D-F1B3-4FCF-9A45-1046F03B2C2C}"/>
    <dgm:cxn modelId="{010EFC4A-A63F-4CDA-B163-C6721A600BEA}" srcId="{2B0C4561-16B6-4B6E-8138-2FABBDC93EE7}" destId="{75F988EB-C2B2-4769-8ADD-189B0CAA6D03}" srcOrd="6" destOrd="0" parTransId="{962A5BA0-D14F-4C79-8263-2DA32F4F617D}" sibTransId="{0C8AC8C3-9491-494B-8EF8-3EAB0FAA45D5}"/>
    <dgm:cxn modelId="{19785B77-9713-4DFC-9F9D-96A1A19015D2}" type="presOf" srcId="{2B0C4561-16B6-4B6E-8138-2FABBDC93EE7}" destId="{62C6582C-6131-4AD4-A2D6-B17B1A88C964}" srcOrd="0" destOrd="0" presId="urn:microsoft.com/office/officeart/2005/8/layout/radial1"/>
    <dgm:cxn modelId="{55328F5B-AD10-4C9F-AC8F-753EAC678CB2}" srcId="{2B0C4561-16B6-4B6E-8138-2FABBDC93EE7}" destId="{FD911349-E9FF-4AE8-B97B-98FE439C9025}" srcOrd="1" destOrd="0" parTransId="{544391CB-20EE-444C-B844-E873A8641EBF}" sibTransId="{D9612FC8-72AB-41AB-A909-ECACB3BC5256}"/>
    <dgm:cxn modelId="{4B458F2F-0872-4D15-8EE5-7D71D7D683FE}" type="presOf" srcId="{A3E6AF65-92A5-415B-9FFA-3D94178A1282}" destId="{BA6CF103-5FE1-4803-B1EF-0E423E6C1BEF}" srcOrd="0" destOrd="0" presId="urn:microsoft.com/office/officeart/2005/8/layout/radial1"/>
    <dgm:cxn modelId="{A8186C98-6E97-477B-9CFC-9064CCE460FB}" type="presOf" srcId="{75F988EB-C2B2-4769-8ADD-189B0CAA6D03}" destId="{FA7B2F03-0A62-48DA-B95A-A0BC8C996B33}" srcOrd="0" destOrd="0" presId="urn:microsoft.com/office/officeart/2005/8/layout/radial1"/>
    <dgm:cxn modelId="{D78ABE77-EA91-41DA-8F0A-B169A504E853}" srcId="{2B0C4561-16B6-4B6E-8138-2FABBDC93EE7}" destId="{AA25772A-1CA1-4274-A4AE-ECCCF2A91548}" srcOrd="0" destOrd="0" parTransId="{BCD03CA7-8625-49EA-8186-FCA51B13B072}" sibTransId="{6CD046F2-1216-47FB-A59F-F543E39497F1}"/>
    <dgm:cxn modelId="{4BE9D2C1-6353-428F-A525-8C0652B45FCD}" srcId="{2B0C4561-16B6-4B6E-8138-2FABBDC93EE7}" destId="{4FE00B69-8754-4C18-9005-36EF1411FF80}" srcOrd="5" destOrd="0" parTransId="{CBDE07AA-B1BE-41B2-8672-0E93E81A4E62}" sibTransId="{44AD41C7-1AB4-45CF-928B-80AAC952BE87}"/>
    <dgm:cxn modelId="{960A55EE-B48D-4434-B74F-E225C2B0EE28}" type="presOf" srcId="{CBDE07AA-B1BE-41B2-8672-0E93E81A4E62}" destId="{C0E62BB9-47C8-4DCE-9CD1-575DCD292633}" srcOrd="1" destOrd="0" presId="urn:microsoft.com/office/officeart/2005/8/layout/radial1"/>
    <dgm:cxn modelId="{9EC82608-D794-4767-8AD6-853916F92F35}" type="presOf" srcId="{962A5BA0-D14F-4C79-8263-2DA32F4F617D}" destId="{C5A3F977-CC40-4EC4-AA06-B86DF68D88D4}" srcOrd="0" destOrd="0" presId="urn:microsoft.com/office/officeart/2005/8/layout/radial1"/>
    <dgm:cxn modelId="{8569CDCA-298D-48ED-8BDE-B1EF7C12E4E6}" type="presOf" srcId="{0953F85C-9268-4F36-95C4-47EF49C031DB}" destId="{B99E075C-9CA1-4AD5-BED7-DDCA62F95DAB}" srcOrd="0" destOrd="0" presId="urn:microsoft.com/office/officeart/2005/8/layout/radial1"/>
    <dgm:cxn modelId="{4FEA154B-E450-4FCC-9D8E-7877A255E4FD}" type="presOf" srcId="{AA25772A-1CA1-4274-A4AE-ECCCF2A91548}" destId="{51054294-BB38-458D-B366-3345C42B61FD}" srcOrd="0" destOrd="0" presId="urn:microsoft.com/office/officeart/2005/8/layout/radial1"/>
    <dgm:cxn modelId="{1896999F-5B03-4B59-A4C2-FB65FC0C7274}" type="presOf" srcId="{CBDE07AA-B1BE-41B2-8672-0E93E81A4E62}" destId="{0425ECF8-718E-4E3E-85FD-0DEDEC240041}" srcOrd="0" destOrd="0" presId="urn:microsoft.com/office/officeart/2005/8/layout/radial1"/>
    <dgm:cxn modelId="{79D6EE92-538F-44D6-8A58-7D9A61A8E8A5}" type="presOf" srcId="{BCD03CA7-8625-49EA-8186-FCA51B13B072}" destId="{05FBFC46-B863-4A71-B779-8E7385F8CCC6}" srcOrd="1" destOrd="0" presId="urn:microsoft.com/office/officeart/2005/8/layout/radial1"/>
    <dgm:cxn modelId="{267776CC-B7AF-402F-95F0-AD7B081CC801}" type="presOf" srcId="{544391CB-20EE-444C-B844-E873A8641EBF}" destId="{7691C514-69CD-4519-85F3-3133B07306AD}" srcOrd="0" destOrd="0" presId="urn:microsoft.com/office/officeart/2005/8/layout/radial1"/>
    <dgm:cxn modelId="{1B79A1E4-F580-4D2E-8FF2-ACB691A4E8C6}" type="presOf" srcId="{00B86CA2-8D8A-4428-B17A-0B6302718AFE}" destId="{C84B583F-60B8-415B-8C29-A515D68DC3A1}" srcOrd="1" destOrd="0" presId="urn:microsoft.com/office/officeart/2005/8/layout/radial1"/>
    <dgm:cxn modelId="{03D277EA-BA91-455A-8D78-B67BFB8BF208}" type="presOf" srcId="{00B86CA2-8D8A-4428-B17A-0B6302718AFE}" destId="{625FB4B8-EAA6-4EBC-A5EE-9AFCDB3860D0}" srcOrd="0" destOrd="0" presId="urn:microsoft.com/office/officeart/2005/8/layout/radial1"/>
    <dgm:cxn modelId="{BB910D95-B11D-4425-A531-48DAD8C89657}" type="presOf" srcId="{CC949934-F375-48B7-9068-64CD7CCAF84A}" destId="{2868BFAD-0D6E-4FDE-A822-720C34F7051D}" srcOrd="0" destOrd="0" presId="urn:microsoft.com/office/officeart/2005/8/layout/radial1"/>
    <dgm:cxn modelId="{6569A3E5-956E-4259-B7B7-98E241ED5320}" type="presOf" srcId="{962A5BA0-D14F-4C79-8263-2DA32F4F617D}" destId="{FCA362CB-E486-47DD-8CC2-D45844C180FC}" srcOrd="1" destOrd="0" presId="urn:microsoft.com/office/officeart/2005/8/layout/radial1"/>
    <dgm:cxn modelId="{76B51B61-635A-47DF-ABAC-FE882EADEC99}" type="presOf" srcId="{CC949934-F375-48B7-9068-64CD7CCAF84A}" destId="{83DDB56E-B532-42EB-A6FA-B4D4A1E67186}" srcOrd="1" destOrd="0" presId="urn:microsoft.com/office/officeart/2005/8/layout/radial1"/>
    <dgm:cxn modelId="{F0F6DFBB-213E-4432-A028-C7B9D0ACE081}" srcId="{0953F85C-9268-4F36-95C4-47EF49C031DB}" destId="{2B0C4561-16B6-4B6E-8138-2FABBDC93EE7}" srcOrd="0" destOrd="0" parTransId="{6C5ABEC5-D980-4AEE-A60E-850EDDE1D4E4}" sibTransId="{EB1D46FB-34CF-476A-8E74-ACF982CCFAE7}"/>
    <dgm:cxn modelId="{E65A3FAF-4611-4BB4-A08D-905A34958F6B}" type="presOf" srcId="{BCD03CA7-8625-49EA-8186-FCA51B13B072}" destId="{949A35AF-77D4-4B97-B718-5173EF21B679}" srcOrd="0" destOrd="0" presId="urn:microsoft.com/office/officeart/2005/8/layout/radial1"/>
    <dgm:cxn modelId="{560A67F9-56B7-4314-BEFA-770A0E44457F}" srcId="{2B0C4561-16B6-4B6E-8138-2FABBDC93EE7}" destId="{D3A8D1F7-58D0-42A4-84B2-E07B432C969C}" srcOrd="4" destOrd="0" parTransId="{00B86CA2-8D8A-4428-B17A-0B6302718AFE}" sibTransId="{D4D729BB-98A4-4897-8861-B7E3F0B3DE1F}"/>
    <dgm:cxn modelId="{4633540C-A0A3-400E-9633-463F1F9A632B}" type="presOf" srcId="{FD911349-E9FF-4AE8-B97B-98FE439C9025}" destId="{97A33895-5A43-4635-9FEE-6EE43D7CD766}" srcOrd="0" destOrd="0" presId="urn:microsoft.com/office/officeart/2005/8/layout/radial1"/>
    <dgm:cxn modelId="{D59CFBF9-A03B-43A3-B485-B845FA34AD27}" type="presParOf" srcId="{B99E075C-9CA1-4AD5-BED7-DDCA62F95DAB}" destId="{62C6582C-6131-4AD4-A2D6-B17B1A88C964}" srcOrd="0" destOrd="0" presId="urn:microsoft.com/office/officeart/2005/8/layout/radial1"/>
    <dgm:cxn modelId="{054AD461-509C-421F-8824-FB14A3D84CE3}" type="presParOf" srcId="{B99E075C-9CA1-4AD5-BED7-DDCA62F95DAB}" destId="{949A35AF-77D4-4B97-B718-5173EF21B679}" srcOrd="1" destOrd="0" presId="urn:microsoft.com/office/officeart/2005/8/layout/radial1"/>
    <dgm:cxn modelId="{E16D94FA-D456-48F4-89DE-B930858A2495}" type="presParOf" srcId="{949A35AF-77D4-4B97-B718-5173EF21B679}" destId="{05FBFC46-B863-4A71-B779-8E7385F8CCC6}" srcOrd="0" destOrd="0" presId="urn:microsoft.com/office/officeart/2005/8/layout/radial1"/>
    <dgm:cxn modelId="{7F43C1F9-92B3-4710-A1F2-9A3D1D89ECA3}" type="presParOf" srcId="{B99E075C-9CA1-4AD5-BED7-DDCA62F95DAB}" destId="{51054294-BB38-458D-B366-3345C42B61FD}" srcOrd="2" destOrd="0" presId="urn:microsoft.com/office/officeart/2005/8/layout/radial1"/>
    <dgm:cxn modelId="{843AE345-03E9-4D8B-9282-8066C1719A0F}" type="presParOf" srcId="{B99E075C-9CA1-4AD5-BED7-DDCA62F95DAB}" destId="{7691C514-69CD-4519-85F3-3133B07306AD}" srcOrd="3" destOrd="0" presId="urn:microsoft.com/office/officeart/2005/8/layout/radial1"/>
    <dgm:cxn modelId="{A5A1E039-79C0-4F3D-9F5C-87C8221E3C64}" type="presParOf" srcId="{7691C514-69CD-4519-85F3-3133B07306AD}" destId="{62CA8115-33DB-412A-A20F-F35BC92322C4}" srcOrd="0" destOrd="0" presId="urn:microsoft.com/office/officeart/2005/8/layout/radial1"/>
    <dgm:cxn modelId="{8CC405C0-8398-4E64-9706-729A8859E674}" type="presParOf" srcId="{B99E075C-9CA1-4AD5-BED7-DDCA62F95DAB}" destId="{97A33895-5A43-4635-9FEE-6EE43D7CD766}" srcOrd="4" destOrd="0" presId="urn:microsoft.com/office/officeart/2005/8/layout/radial1"/>
    <dgm:cxn modelId="{C4D9C867-0D24-444F-AF1D-977BB3585135}" type="presParOf" srcId="{B99E075C-9CA1-4AD5-BED7-DDCA62F95DAB}" destId="{BA6CF103-5FE1-4803-B1EF-0E423E6C1BEF}" srcOrd="5" destOrd="0" presId="urn:microsoft.com/office/officeart/2005/8/layout/radial1"/>
    <dgm:cxn modelId="{14FD5017-5148-4A6F-B0EC-6DBB25F8BBF2}" type="presParOf" srcId="{BA6CF103-5FE1-4803-B1EF-0E423E6C1BEF}" destId="{20436139-D8D3-48AB-BBEE-A6A57A733F8E}" srcOrd="0" destOrd="0" presId="urn:microsoft.com/office/officeart/2005/8/layout/radial1"/>
    <dgm:cxn modelId="{88A128C3-54CF-49BA-832D-6A2DD0FD9677}" type="presParOf" srcId="{B99E075C-9CA1-4AD5-BED7-DDCA62F95DAB}" destId="{72A43833-3989-4B9F-95A6-358B38E49171}" srcOrd="6" destOrd="0" presId="urn:microsoft.com/office/officeart/2005/8/layout/radial1"/>
    <dgm:cxn modelId="{017BF530-0F38-4676-8DBA-3108D9FC805E}" type="presParOf" srcId="{B99E075C-9CA1-4AD5-BED7-DDCA62F95DAB}" destId="{2868BFAD-0D6E-4FDE-A822-720C34F7051D}" srcOrd="7" destOrd="0" presId="urn:microsoft.com/office/officeart/2005/8/layout/radial1"/>
    <dgm:cxn modelId="{822B8D85-98A0-4289-81E2-520DAA441830}" type="presParOf" srcId="{2868BFAD-0D6E-4FDE-A822-720C34F7051D}" destId="{83DDB56E-B532-42EB-A6FA-B4D4A1E67186}" srcOrd="0" destOrd="0" presId="urn:microsoft.com/office/officeart/2005/8/layout/radial1"/>
    <dgm:cxn modelId="{0DF81ECF-3396-4630-B6D6-5F7F9E07760B}" type="presParOf" srcId="{B99E075C-9CA1-4AD5-BED7-DDCA62F95DAB}" destId="{97CEEA40-C6E5-47D4-A1D7-3ECBCDF71636}" srcOrd="8" destOrd="0" presId="urn:microsoft.com/office/officeart/2005/8/layout/radial1"/>
    <dgm:cxn modelId="{895151F9-8822-433B-93FE-5B31517BA4E9}" type="presParOf" srcId="{B99E075C-9CA1-4AD5-BED7-DDCA62F95DAB}" destId="{625FB4B8-EAA6-4EBC-A5EE-9AFCDB3860D0}" srcOrd="9" destOrd="0" presId="urn:microsoft.com/office/officeart/2005/8/layout/radial1"/>
    <dgm:cxn modelId="{03CBA11D-0404-403E-BC15-0CA2CBE2B064}" type="presParOf" srcId="{625FB4B8-EAA6-4EBC-A5EE-9AFCDB3860D0}" destId="{C84B583F-60B8-415B-8C29-A515D68DC3A1}" srcOrd="0" destOrd="0" presId="urn:microsoft.com/office/officeart/2005/8/layout/radial1"/>
    <dgm:cxn modelId="{F9E65BA2-8D7E-46C4-93BC-2819A95B282F}" type="presParOf" srcId="{B99E075C-9CA1-4AD5-BED7-DDCA62F95DAB}" destId="{22DC3A0A-3285-48AB-8D7F-E270674926F5}" srcOrd="10" destOrd="0" presId="urn:microsoft.com/office/officeart/2005/8/layout/radial1"/>
    <dgm:cxn modelId="{68463745-EC70-4A5B-A7B0-F89708626523}" type="presParOf" srcId="{B99E075C-9CA1-4AD5-BED7-DDCA62F95DAB}" destId="{0425ECF8-718E-4E3E-85FD-0DEDEC240041}" srcOrd="11" destOrd="0" presId="urn:microsoft.com/office/officeart/2005/8/layout/radial1"/>
    <dgm:cxn modelId="{6111FA30-2E8C-4E49-AF1D-DEE8DFE2D28F}" type="presParOf" srcId="{0425ECF8-718E-4E3E-85FD-0DEDEC240041}" destId="{C0E62BB9-47C8-4DCE-9CD1-575DCD292633}" srcOrd="0" destOrd="0" presId="urn:microsoft.com/office/officeart/2005/8/layout/radial1"/>
    <dgm:cxn modelId="{49CD09F2-BB9A-4F46-8AFD-BDEA11844305}" type="presParOf" srcId="{B99E075C-9CA1-4AD5-BED7-DDCA62F95DAB}" destId="{B54F5EF8-4821-46ED-AAA6-BFEBF888119B}" srcOrd="12" destOrd="0" presId="urn:microsoft.com/office/officeart/2005/8/layout/radial1"/>
    <dgm:cxn modelId="{BAC87FFF-67DE-4C89-8B17-C8213F37B59A}" type="presParOf" srcId="{B99E075C-9CA1-4AD5-BED7-DDCA62F95DAB}" destId="{C5A3F977-CC40-4EC4-AA06-B86DF68D88D4}" srcOrd="13" destOrd="0" presId="urn:microsoft.com/office/officeart/2005/8/layout/radial1"/>
    <dgm:cxn modelId="{67BEE7F1-6B69-4B97-BA43-EBC364D71018}" type="presParOf" srcId="{C5A3F977-CC40-4EC4-AA06-B86DF68D88D4}" destId="{FCA362CB-E486-47DD-8CC2-D45844C180FC}" srcOrd="0" destOrd="0" presId="urn:microsoft.com/office/officeart/2005/8/layout/radial1"/>
    <dgm:cxn modelId="{569DD2F8-48A8-409D-8168-F7C95FF03642}" type="presParOf" srcId="{B99E075C-9CA1-4AD5-BED7-DDCA62F95DAB}" destId="{FA7B2F03-0A62-48DA-B95A-A0BC8C996B33}" srcOrd="14"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AC6282-1363-4126-9AA3-C3D365DDC553}" type="doc">
      <dgm:prSet loTypeId="urn:microsoft.com/office/officeart/2005/8/layout/radial5" loCatId="cycle" qsTypeId="urn:microsoft.com/office/officeart/2005/8/quickstyle/3d2" qsCatId="3D" csTypeId="urn:microsoft.com/office/officeart/2005/8/colors/colorful3" csCatId="colorful" phldr="1"/>
      <dgm:spPr/>
      <dgm:t>
        <a:bodyPr/>
        <a:lstStyle/>
        <a:p>
          <a:endParaRPr lang="el-GR"/>
        </a:p>
      </dgm:t>
    </dgm:pt>
    <dgm:pt modelId="{2B4B7FFE-03AC-45AA-86D7-96C5BC9FD40D}">
      <dgm:prSet phldrT="[Κείμενο]" custT="1"/>
      <dgm:spPr/>
      <dgm:t>
        <a:bodyPr/>
        <a:lstStyle/>
        <a:p>
          <a:r>
            <a:rPr lang="el-GR" sz="1800" b="1" dirty="0" smtClean="0">
              <a:solidFill>
                <a:schemeClr val="tx1"/>
              </a:solidFill>
            </a:rPr>
            <a:t>Αξίες στο ποδόσφαιρο</a:t>
          </a:r>
          <a:endParaRPr lang="el-GR" sz="1800" b="1" dirty="0">
            <a:solidFill>
              <a:schemeClr val="tx1"/>
            </a:solidFill>
          </a:endParaRPr>
        </a:p>
      </dgm:t>
    </dgm:pt>
    <dgm:pt modelId="{80E5C9F1-BA5B-4C28-8F4C-2834ECE667F3}" type="parTrans" cxnId="{B027151C-CF2F-42AF-BB2B-5767E8875EBC}">
      <dgm:prSet/>
      <dgm:spPr/>
      <dgm:t>
        <a:bodyPr/>
        <a:lstStyle/>
        <a:p>
          <a:endParaRPr lang="el-GR" sz="2800" b="1">
            <a:solidFill>
              <a:schemeClr val="tx1"/>
            </a:solidFill>
          </a:endParaRPr>
        </a:p>
      </dgm:t>
    </dgm:pt>
    <dgm:pt modelId="{8484E0A3-6614-4A95-A4F1-1A66B552046A}" type="sibTrans" cxnId="{B027151C-CF2F-42AF-BB2B-5767E8875EBC}">
      <dgm:prSet/>
      <dgm:spPr/>
      <dgm:t>
        <a:bodyPr/>
        <a:lstStyle/>
        <a:p>
          <a:endParaRPr lang="el-GR" sz="2800" b="1">
            <a:solidFill>
              <a:schemeClr val="tx1"/>
            </a:solidFill>
          </a:endParaRPr>
        </a:p>
      </dgm:t>
    </dgm:pt>
    <dgm:pt modelId="{2298098D-D528-4DFA-B5F0-909C41E3F168}">
      <dgm:prSet phldrT="[Κείμενο]" custT="1"/>
      <dgm:spPr/>
      <dgm:t>
        <a:bodyPr/>
        <a:lstStyle/>
        <a:p>
          <a:r>
            <a:rPr lang="el-GR" sz="1600" b="0" u="sng" dirty="0" smtClean="0">
              <a:solidFill>
                <a:schemeClr val="tx1"/>
              </a:solidFill>
            </a:rPr>
            <a:t>Ποδοσφαιρικές</a:t>
          </a:r>
        </a:p>
        <a:p>
          <a:r>
            <a:rPr lang="el-GR" sz="1600" b="0" dirty="0" smtClean="0">
              <a:solidFill>
                <a:schemeClr val="tx1"/>
              </a:solidFill>
            </a:rPr>
            <a:t>-</a:t>
          </a:r>
          <a:r>
            <a:rPr lang="el-GR" sz="1600" b="0" dirty="0" err="1" smtClean="0">
              <a:solidFill>
                <a:schemeClr val="tx1"/>
              </a:solidFill>
            </a:rPr>
            <a:t>οµάδα</a:t>
          </a:r>
          <a:endParaRPr lang="el-GR" sz="1600" b="0" dirty="0" smtClean="0">
            <a:solidFill>
              <a:schemeClr val="tx1"/>
            </a:solidFill>
          </a:endParaRPr>
        </a:p>
        <a:p>
          <a:r>
            <a:rPr lang="el-GR" sz="1600" b="0" dirty="0" smtClean="0">
              <a:solidFill>
                <a:schemeClr val="tx1"/>
              </a:solidFill>
            </a:rPr>
            <a:t>-ευ </a:t>
          </a:r>
          <a:r>
            <a:rPr lang="el-GR" sz="1600" b="0" dirty="0" err="1" smtClean="0">
              <a:solidFill>
                <a:schemeClr val="tx1"/>
              </a:solidFill>
            </a:rPr>
            <a:t>αγωνίζεσθαι</a:t>
          </a:r>
          <a:endParaRPr lang="el-GR" sz="1600" b="0" dirty="0" smtClean="0">
            <a:solidFill>
              <a:schemeClr val="tx1"/>
            </a:solidFill>
          </a:endParaRPr>
        </a:p>
        <a:p>
          <a:r>
            <a:rPr lang="el-GR" sz="1600" b="0" dirty="0" smtClean="0">
              <a:solidFill>
                <a:schemeClr val="tx1"/>
              </a:solidFill>
            </a:rPr>
            <a:t>-</a:t>
          </a:r>
          <a:r>
            <a:rPr lang="el-GR" sz="1600" b="0" dirty="0" err="1" smtClean="0">
              <a:solidFill>
                <a:schemeClr val="tx1"/>
              </a:solidFill>
            </a:rPr>
            <a:t>θέαµα</a:t>
          </a:r>
          <a:endParaRPr lang="el-GR" sz="1600" b="0" dirty="0" smtClean="0">
            <a:solidFill>
              <a:schemeClr val="tx1"/>
            </a:solidFill>
          </a:endParaRPr>
        </a:p>
        <a:p>
          <a:r>
            <a:rPr lang="el-GR" sz="1600" b="0" dirty="0" smtClean="0">
              <a:solidFill>
                <a:schemeClr val="tx1"/>
              </a:solidFill>
            </a:rPr>
            <a:t>-γιορτή</a:t>
          </a:r>
          <a:endParaRPr lang="el-GR" sz="1600" b="0" dirty="0">
            <a:solidFill>
              <a:schemeClr val="tx1"/>
            </a:solidFill>
          </a:endParaRPr>
        </a:p>
      </dgm:t>
    </dgm:pt>
    <dgm:pt modelId="{7C4A588A-F945-4F04-8895-0655D5459C62}" type="parTrans" cxnId="{206297B8-7AA1-45E5-A225-FC6067362554}">
      <dgm:prSet custT="1"/>
      <dgm:spPr/>
      <dgm:t>
        <a:bodyPr/>
        <a:lstStyle/>
        <a:p>
          <a:endParaRPr lang="el-GR" sz="1200" b="1">
            <a:solidFill>
              <a:schemeClr val="tx1"/>
            </a:solidFill>
          </a:endParaRPr>
        </a:p>
      </dgm:t>
    </dgm:pt>
    <dgm:pt modelId="{A5737008-FD6C-439F-97CD-CE76F0962792}" type="sibTrans" cxnId="{206297B8-7AA1-45E5-A225-FC6067362554}">
      <dgm:prSet/>
      <dgm:spPr/>
      <dgm:t>
        <a:bodyPr/>
        <a:lstStyle/>
        <a:p>
          <a:endParaRPr lang="el-GR" sz="2800" b="1">
            <a:solidFill>
              <a:schemeClr val="tx1"/>
            </a:solidFill>
          </a:endParaRPr>
        </a:p>
      </dgm:t>
    </dgm:pt>
    <dgm:pt modelId="{76BA1568-643D-4B66-9DE4-CE45D5BDF8F4}">
      <dgm:prSet custT="1"/>
      <dgm:spPr/>
      <dgm:t>
        <a:bodyPr/>
        <a:lstStyle/>
        <a:p>
          <a:r>
            <a:rPr lang="el-GR" sz="1600" b="1" u="sng" dirty="0" smtClean="0">
              <a:solidFill>
                <a:schemeClr val="tx1"/>
              </a:solidFill>
            </a:rPr>
            <a:t>Οργανωτικές</a:t>
          </a:r>
        </a:p>
        <a:p>
          <a:r>
            <a:rPr lang="el-GR" sz="1600" b="1" dirty="0" smtClean="0">
              <a:solidFill>
                <a:schemeClr val="tx1"/>
              </a:solidFill>
            </a:rPr>
            <a:t>-διαφάνεια</a:t>
          </a:r>
        </a:p>
        <a:p>
          <a:r>
            <a:rPr lang="el-GR" sz="1600" b="1" dirty="0" smtClean="0">
              <a:solidFill>
                <a:schemeClr val="tx1"/>
              </a:solidFill>
            </a:rPr>
            <a:t>-αξιοπιστία</a:t>
          </a:r>
        </a:p>
        <a:p>
          <a:r>
            <a:rPr lang="el-GR" sz="1600" b="1" dirty="0" smtClean="0">
              <a:solidFill>
                <a:schemeClr val="tx1"/>
              </a:solidFill>
            </a:rPr>
            <a:t>-</a:t>
          </a:r>
          <a:r>
            <a:rPr lang="el-GR" sz="1600" b="1" dirty="0" err="1" smtClean="0">
              <a:solidFill>
                <a:schemeClr val="tx1"/>
              </a:solidFill>
            </a:rPr>
            <a:t>ισοτιµία</a:t>
          </a:r>
          <a:endParaRPr lang="el-GR" sz="1600" b="1" dirty="0" smtClean="0">
            <a:solidFill>
              <a:schemeClr val="tx1"/>
            </a:solidFill>
          </a:endParaRPr>
        </a:p>
        <a:p>
          <a:r>
            <a:rPr lang="el-GR" sz="1600" b="1" dirty="0" smtClean="0">
              <a:solidFill>
                <a:schemeClr val="tx1"/>
              </a:solidFill>
            </a:rPr>
            <a:t>-</a:t>
          </a:r>
          <a:r>
            <a:rPr lang="el-GR" sz="1600" b="1" dirty="0" err="1" smtClean="0">
              <a:solidFill>
                <a:schemeClr val="tx1"/>
              </a:solidFill>
            </a:rPr>
            <a:t>σεβασµός</a:t>
          </a:r>
          <a:endParaRPr lang="el-GR" sz="1600" b="1" dirty="0">
            <a:solidFill>
              <a:schemeClr val="tx1"/>
            </a:solidFill>
          </a:endParaRPr>
        </a:p>
      </dgm:t>
    </dgm:pt>
    <dgm:pt modelId="{1F373B2A-48DF-4838-B889-E7958CAE6CBA}" type="parTrans" cxnId="{DC05EB4A-5D4F-461E-8CAE-CEBC3FC17F73}">
      <dgm:prSet custT="1"/>
      <dgm:spPr/>
      <dgm:t>
        <a:bodyPr/>
        <a:lstStyle/>
        <a:p>
          <a:endParaRPr lang="el-GR" sz="1200" b="1">
            <a:solidFill>
              <a:schemeClr val="tx1"/>
            </a:solidFill>
          </a:endParaRPr>
        </a:p>
      </dgm:t>
    </dgm:pt>
    <dgm:pt modelId="{C36E46FF-7D29-47CF-8DD7-F6483A80B936}" type="sibTrans" cxnId="{DC05EB4A-5D4F-461E-8CAE-CEBC3FC17F73}">
      <dgm:prSet/>
      <dgm:spPr/>
      <dgm:t>
        <a:bodyPr/>
        <a:lstStyle/>
        <a:p>
          <a:endParaRPr lang="el-GR" sz="2800" b="1">
            <a:solidFill>
              <a:schemeClr val="tx1"/>
            </a:solidFill>
          </a:endParaRPr>
        </a:p>
      </dgm:t>
    </dgm:pt>
    <dgm:pt modelId="{D4DDF1BC-C2A2-4049-BE2C-54A78F3F2F70}">
      <dgm:prSet phldrT="[Κείμενο]" custT="1"/>
      <dgm:spPr/>
      <dgm:t>
        <a:bodyPr/>
        <a:lstStyle/>
        <a:p>
          <a:r>
            <a:rPr lang="el-GR" sz="1400" b="1" u="sng" dirty="0" smtClean="0">
              <a:solidFill>
                <a:schemeClr val="tx1"/>
              </a:solidFill>
            </a:rPr>
            <a:t>Κοινωνικές</a:t>
          </a:r>
        </a:p>
        <a:p>
          <a:r>
            <a:rPr lang="el-GR" sz="1400" b="1" dirty="0" smtClean="0">
              <a:solidFill>
                <a:schemeClr val="tx1"/>
              </a:solidFill>
            </a:rPr>
            <a:t>-ελεύθερος χρόνος</a:t>
          </a:r>
        </a:p>
        <a:p>
          <a:r>
            <a:rPr lang="el-GR" sz="1400" b="1" dirty="0" smtClean="0">
              <a:solidFill>
                <a:schemeClr val="tx1"/>
              </a:solidFill>
            </a:rPr>
            <a:t>-</a:t>
          </a:r>
          <a:r>
            <a:rPr lang="el-GR" sz="1400" b="1" dirty="0" err="1" smtClean="0">
              <a:solidFill>
                <a:schemeClr val="tx1"/>
              </a:solidFill>
            </a:rPr>
            <a:t>συµµετοχή</a:t>
          </a:r>
          <a:endParaRPr lang="el-GR" sz="1400" b="1" dirty="0" smtClean="0">
            <a:solidFill>
              <a:schemeClr val="tx1"/>
            </a:solidFill>
          </a:endParaRPr>
        </a:p>
        <a:p>
          <a:r>
            <a:rPr lang="el-GR" sz="1400" b="1" dirty="0" smtClean="0">
              <a:solidFill>
                <a:schemeClr val="tx1"/>
              </a:solidFill>
            </a:rPr>
            <a:t>-οικογένεια</a:t>
          </a:r>
        </a:p>
        <a:p>
          <a:r>
            <a:rPr lang="el-GR" sz="1400" b="1" dirty="0" smtClean="0">
              <a:solidFill>
                <a:schemeClr val="tx1"/>
              </a:solidFill>
            </a:rPr>
            <a:t>-κοινωνική ευθύνη</a:t>
          </a:r>
          <a:endParaRPr lang="el-GR" sz="1400" b="1" dirty="0">
            <a:solidFill>
              <a:schemeClr val="tx1"/>
            </a:solidFill>
          </a:endParaRPr>
        </a:p>
      </dgm:t>
    </dgm:pt>
    <dgm:pt modelId="{B6AE35C2-31E2-4051-8B7B-3E8037F8C394}" type="parTrans" cxnId="{1A8E24CC-6D53-49CE-A9A6-F29E73CFC8F4}">
      <dgm:prSet custT="1"/>
      <dgm:spPr/>
      <dgm:t>
        <a:bodyPr/>
        <a:lstStyle/>
        <a:p>
          <a:endParaRPr lang="el-GR" sz="1200" b="1">
            <a:solidFill>
              <a:schemeClr val="tx1"/>
            </a:solidFill>
          </a:endParaRPr>
        </a:p>
      </dgm:t>
    </dgm:pt>
    <dgm:pt modelId="{F58C2D11-AC9A-4763-B2A3-0F606DEF832C}" type="sibTrans" cxnId="{1A8E24CC-6D53-49CE-A9A6-F29E73CFC8F4}">
      <dgm:prSet/>
      <dgm:spPr/>
      <dgm:t>
        <a:bodyPr/>
        <a:lstStyle/>
        <a:p>
          <a:endParaRPr lang="el-GR" sz="2800" b="1">
            <a:solidFill>
              <a:schemeClr val="tx1"/>
            </a:solidFill>
          </a:endParaRPr>
        </a:p>
      </dgm:t>
    </dgm:pt>
    <dgm:pt modelId="{BC95945B-0BF8-4317-AB79-612CCDB6D6C0}">
      <dgm:prSet/>
      <dgm:spPr/>
      <dgm:t>
        <a:bodyPr/>
        <a:lstStyle/>
        <a:p>
          <a:endParaRPr lang="el-GR" sz="2800" b="1" dirty="0">
            <a:solidFill>
              <a:schemeClr val="tx1"/>
            </a:solidFill>
          </a:endParaRPr>
        </a:p>
      </dgm:t>
    </dgm:pt>
    <dgm:pt modelId="{843186F8-1ED9-495A-BC50-DF29D1CACB13}" type="parTrans" cxnId="{0AEE1450-2532-471C-9FFF-FA117459804D}">
      <dgm:prSet/>
      <dgm:spPr/>
      <dgm:t>
        <a:bodyPr/>
        <a:lstStyle/>
        <a:p>
          <a:endParaRPr lang="el-GR" sz="2800" b="1">
            <a:solidFill>
              <a:schemeClr val="tx1"/>
            </a:solidFill>
          </a:endParaRPr>
        </a:p>
      </dgm:t>
    </dgm:pt>
    <dgm:pt modelId="{B5E8BDEB-44EC-4AD6-9C2E-83DC0BBCD5D0}" type="sibTrans" cxnId="{0AEE1450-2532-471C-9FFF-FA117459804D}">
      <dgm:prSet/>
      <dgm:spPr/>
      <dgm:t>
        <a:bodyPr/>
        <a:lstStyle/>
        <a:p>
          <a:endParaRPr lang="el-GR" sz="2800" b="1">
            <a:solidFill>
              <a:schemeClr val="tx1"/>
            </a:solidFill>
          </a:endParaRPr>
        </a:p>
      </dgm:t>
    </dgm:pt>
    <dgm:pt modelId="{4C019256-7986-4D18-A684-F1C44F94998A}">
      <dgm:prSet custT="1"/>
      <dgm:spPr/>
      <dgm:t>
        <a:bodyPr/>
        <a:lstStyle/>
        <a:p>
          <a:r>
            <a:rPr lang="el-GR" sz="1600" b="1" u="sng" dirty="0" err="1" smtClean="0">
              <a:solidFill>
                <a:schemeClr val="tx1"/>
              </a:solidFill>
            </a:rPr>
            <a:t>Εµπορικές</a:t>
          </a:r>
          <a:endParaRPr lang="el-GR" sz="1600" b="1" u="sng" dirty="0" smtClean="0">
            <a:solidFill>
              <a:schemeClr val="tx1"/>
            </a:solidFill>
          </a:endParaRPr>
        </a:p>
        <a:p>
          <a:r>
            <a:rPr lang="el-GR" sz="1600" b="1" dirty="0" smtClean="0">
              <a:solidFill>
                <a:schemeClr val="tx1"/>
              </a:solidFill>
            </a:rPr>
            <a:t>-</a:t>
          </a:r>
          <a:r>
            <a:rPr lang="el-GR" sz="1600" b="1" dirty="0" err="1" smtClean="0">
              <a:solidFill>
                <a:schemeClr val="tx1"/>
              </a:solidFill>
            </a:rPr>
            <a:t>συνεταιρισµός</a:t>
          </a:r>
          <a:endParaRPr lang="el-GR" sz="1600" b="1" dirty="0" smtClean="0">
            <a:solidFill>
              <a:schemeClr val="tx1"/>
            </a:solidFill>
          </a:endParaRPr>
        </a:p>
        <a:p>
          <a:r>
            <a:rPr lang="el-GR" sz="1600" b="1" dirty="0" smtClean="0">
              <a:solidFill>
                <a:schemeClr val="tx1"/>
              </a:solidFill>
            </a:rPr>
            <a:t>-ποιότητα</a:t>
          </a:r>
        </a:p>
        <a:p>
          <a:r>
            <a:rPr lang="el-GR" sz="1600" b="1" dirty="0" smtClean="0">
              <a:solidFill>
                <a:schemeClr val="tx1"/>
              </a:solidFill>
            </a:rPr>
            <a:t>-ανταποδοτικότητα</a:t>
          </a:r>
          <a:endParaRPr lang="el-GR" sz="1600" b="1" dirty="0">
            <a:solidFill>
              <a:schemeClr val="tx1"/>
            </a:solidFill>
          </a:endParaRPr>
        </a:p>
      </dgm:t>
    </dgm:pt>
    <dgm:pt modelId="{F98AE06D-BA34-47BB-A7F6-47FDD211ECB9}" type="parTrans" cxnId="{2EC7E993-7363-4CD6-A572-543DB632904D}">
      <dgm:prSet custT="1"/>
      <dgm:spPr/>
      <dgm:t>
        <a:bodyPr/>
        <a:lstStyle/>
        <a:p>
          <a:endParaRPr lang="el-GR" sz="1200" b="1">
            <a:solidFill>
              <a:schemeClr val="tx1"/>
            </a:solidFill>
          </a:endParaRPr>
        </a:p>
      </dgm:t>
    </dgm:pt>
    <dgm:pt modelId="{E57540D8-04D0-4D88-9AEA-1B16A9845020}" type="sibTrans" cxnId="{2EC7E993-7363-4CD6-A572-543DB632904D}">
      <dgm:prSet/>
      <dgm:spPr/>
      <dgm:t>
        <a:bodyPr/>
        <a:lstStyle/>
        <a:p>
          <a:endParaRPr lang="el-GR" sz="2800" b="1">
            <a:solidFill>
              <a:schemeClr val="tx1"/>
            </a:solidFill>
          </a:endParaRPr>
        </a:p>
      </dgm:t>
    </dgm:pt>
    <dgm:pt modelId="{AD0DB744-8F24-43F7-9F12-F20651402985}" type="pres">
      <dgm:prSet presAssocID="{68AC6282-1363-4126-9AA3-C3D365DDC553}" presName="Name0" presStyleCnt="0">
        <dgm:presLayoutVars>
          <dgm:chMax val="1"/>
          <dgm:dir/>
          <dgm:animLvl val="ctr"/>
          <dgm:resizeHandles val="exact"/>
        </dgm:presLayoutVars>
      </dgm:prSet>
      <dgm:spPr/>
      <dgm:t>
        <a:bodyPr/>
        <a:lstStyle/>
        <a:p>
          <a:endParaRPr lang="el-GR"/>
        </a:p>
      </dgm:t>
    </dgm:pt>
    <dgm:pt modelId="{260C90D9-3818-4921-A22E-A06DAAD4B0FB}" type="pres">
      <dgm:prSet presAssocID="{2B4B7FFE-03AC-45AA-86D7-96C5BC9FD40D}" presName="centerShape" presStyleLbl="node0" presStyleIdx="0" presStyleCnt="1" custScaleX="161545" custScaleY="153781" custLinFactNeighborX="4347" custLinFactNeighborY="-5124"/>
      <dgm:spPr/>
      <dgm:t>
        <a:bodyPr/>
        <a:lstStyle/>
        <a:p>
          <a:endParaRPr lang="el-GR"/>
        </a:p>
      </dgm:t>
    </dgm:pt>
    <dgm:pt modelId="{9039755C-19BA-468A-BC03-0F518290E341}" type="pres">
      <dgm:prSet presAssocID="{7C4A588A-F945-4F04-8895-0655D5459C62}" presName="parTrans" presStyleLbl="sibTrans2D1" presStyleIdx="0" presStyleCnt="4" custScaleX="161545" custScaleY="153781"/>
      <dgm:spPr/>
      <dgm:t>
        <a:bodyPr/>
        <a:lstStyle/>
        <a:p>
          <a:endParaRPr lang="el-GR"/>
        </a:p>
      </dgm:t>
    </dgm:pt>
    <dgm:pt modelId="{01DE127E-CCAF-400C-859F-1C52F11D9472}" type="pres">
      <dgm:prSet presAssocID="{7C4A588A-F945-4F04-8895-0655D5459C62}" presName="connectorText" presStyleLbl="sibTrans2D1" presStyleIdx="0" presStyleCnt="4"/>
      <dgm:spPr/>
      <dgm:t>
        <a:bodyPr/>
        <a:lstStyle/>
        <a:p>
          <a:endParaRPr lang="el-GR"/>
        </a:p>
      </dgm:t>
    </dgm:pt>
    <dgm:pt modelId="{C24DE6A1-E148-4039-86FC-CB5144B6EAAB}" type="pres">
      <dgm:prSet presAssocID="{2298098D-D528-4DFA-B5F0-909C41E3F168}" presName="node" presStyleLbl="node1" presStyleIdx="0" presStyleCnt="4" custScaleX="161545" custScaleY="153781" custRadScaleRad="125743" custRadScaleInc="-115789">
        <dgm:presLayoutVars>
          <dgm:bulletEnabled val="1"/>
        </dgm:presLayoutVars>
      </dgm:prSet>
      <dgm:spPr/>
      <dgm:t>
        <a:bodyPr/>
        <a:lstStyle/>
        <a:p>
          <a:endParaRPr lang="el-GR"/>
        </a:p>
      </dgm:t>
    </dgm:pt>
    <dgm:pt modelId="{11897F68-E51F-4B01-BF4C-3983874A02A5}" type="pres">
      <dgm:prSet presAssocID="{1F373B2A-48DF-4838-B889-E7958CAE6CBA}" presName="parTrans" presStyleLbl="sibTrans2D1" presStyleIdx="1" presStyleCnt="4" custScaleX="161545" custScaleY="153781"/>
      <dgm:spPr/>
      <dgm:t>
        <a:bodyPr/>
        <a:lstStyle/>
        <a:p>
          <a:endParaRPr lang="el-GR"/>
        </a:p>
      </dgm:t>
    </dgm:pt>
    <dgm:pt modelId="{3A5D0546-9423-4AF9-92F5-98581F3067AD}" type="pres">
      <dgm:prSet presAssocID="{1F373B2A-48DF-4838-B889-E7958CAE6CBA}" presName="connectorText" presStyleLbl="sibTrans2D1" presStyleIdx="1" presStyleCnt="4"/>
      <dgm:spPr/>
      <dgm:t>
        <a:bodyPr/>
        <a:lstStyle/>
        <a:p>
          <a:endParaRPr lang="el-GR"/>
        </a:p>
      </dgm:t>
    </dgm:pt>
    <dgm:pt modelId="{123AF200-11D5-4CD1-A757-8A9642603967}" type="pres">
      <dgm:prSet presAssocID="{76BA1568-643D-4B66-9DE4-CE45D5BDF8F4}" presName="node" presStyleLbl="node1" presStyleIdx="1" presStyleCnt="4" custScaleX="161545" custScaleY="153781" custRadScaleRad="143683" custRadScaleInc="-80243">
        <dgm:presLayoutVars>
          <dgm:bulletEnabled val="1"/>
        </dgm:presLayoutVars>
      </dgm:prSet>
      <dgm:spPr/>
      <dgm:t>
        <a:bodyPr/>
        <a:lstStyle/>
        <a:p>
          <a:endParaRPr lang="el-GR"/>
        </a:p>
      </dgm:t>
    </dgm:pt>
    <dgm:pt modelId="{4BC3859F-EA60-4D11-85E5-FC554E5D6831}" type="pres">
      <dgm:prSet presAssocID="{F98AE06D-BA34-47BB-A7F6-47FDD211ECB9}" presName="parTrans" presStyleLbl="sibTrans2D1" presStyleIdx="2" presStyleCnt="4" custScaleX="161545" custScaleY="153781"/>
      <dgm:spPr/>
      <dgm:t>
        <a:bodyPr/>
        <a:lstStyle/>
        <a:p>
          <a:endParaRPr lang="el-GR"/>
        </a:p>
      </dgm:t>
    </dgm:pt>
    <dgm:pt modelId="{B030BE3E-346B-4058-9D18-F47D6AD2E91C}" type="pres">
      <dgm:prSet presAssocID="{F98AE06D-BA34-47BB-A7F6-47FDD211ECB9}" presName="connectorText" presStyleLbl="sibTrans2D1" presStyleIdx="2" presStyleCnt="4"/>
      <dgm:spPr/>
      <dgm:t>
        <a:bodyPr/>
        <a:lstStyle/>
        <a:p>
          <a:endParaRPr lang="el-GR"/>
        </a:p>
      </dgm:t>
    </dgm:pt>
    <dgm:pt modelId="{F1A4050A-D3A2-4CC6-B35B-5C7A96F1A967}" type="pres">
      <dgm:prSet presAssocID="{4C019256-7986-4D18-A684-F1C44F94998A}" presName="node" presStyleLbl="node1" presStyleIdx="2" presStyleCnt="4" custScaleX="177783" custScaleY="166121" custRadScaleRad="149226" custRadScaleInc="-139191">
        <dgm:presLayoutVars>
          <dgm:bulletEnabled val="1"/>
        </dgm:presLayoutVars>
      </dgm:prSet>
      <dgm:spPr/>
      <dgm:t>
        <a:bodyPr/>
        <a:lstStyle/>
        <a:p>
          <a:endParaRPr lang="el-GR"/>
        </a:p>
      </dgm:t>
    </dgm:pt>
    <dgm:pt modelId="{6FA11F8C-BB29-491C-9B98-16BBB9489197}" type="pres">
      <dgm:prSet presAssocID="{B6AE35C2-31E2-4051-8B7B-3E8037F8C394}" presName="parTrans" presStyleLbl="sibTrans2D1" presStyleIdx="3" presStyleCnt="4" custScaleX="161545" custScaleY="153781"/>
      <dgm:spPr/>
      <dgm:t>
        <a:bodyPr/>
        <a:lstStyle/>
        <a:p>
          <a:endParaRPr lang="el-GR"/>
        </a:p>
      </dgm:t>
    </dgm:pt>
    <dgm:pt modelId="{E35D6005-D98F-4E42-BF84-AAA160A21470}" type="pres">
      <dgm:prSet presAssocID="{B6AE35C2-31E2-4051-8B7B-3E8037F8C394}" presName="connectorText" presStyleLbl="sibTrans2D1" presStyleIdx="3" presStyleCnt="4"/>
      <dgm:spPr/>
      <dgm:t>
        <a:bodyPr/>
        <a:lstStyle/>
        <a:p>
          <a:endParaRPr lang="el-GR"/>
        </a:p>
      </dgm:t>
    </dgm:pt>
    <dgm:pt modelId="{3ADE0ED8-E677-4A14-B6C8-A25E4B16482E}" type="pres">
      <dgm:prSet presAssocID="{D4DDF1BC-C2A2-4049-BE2C-54A78F3F2F70}" presName="node" presStyleLbl="node1" presStyleIdx="3" presStyleCnt="4" custScaleX="161545" custScaleY="153781" custRadScaleRad="118573" custRadScaleInc="-93418">
        <dgm:presLayoutVars>
          <dgm:bulletEnabled val="1"/>
        </dgm:presLayoutVars>
      </dgm:prSet>
      <dgm:spPr/>
      <dgm:t>
        <a:bodyPr/>
        <a:lstStyle/>
        <a:p>
          <a:endParaRPr lang="el-GR"/>
        </a:p>
      </dgm:t>
    </dgm:pt>
  </dgm:ptLst>
  <dgm:cxnLst>
    <dgm:cxn modelId="{845B6057-221C-49E6-B2A6-B913D7D21158}" type="presOf" srcId="{7C4A588A-F945-4F04-8895-0655D5459C62}" destId="{9039755C-19BA-468A-BC03-0F518290E341}" srcOrd="0" destOrd="0" presId="urn:microsoft.com/office/officeart/2005/8/layout/radial5"/>
    <dgm:cxn modelId="{21FC5295-11A4-417C-B640-3DEC05CA4610}" type="presOf" srcId="{2298098D-D528-4DFA-B5F0-909C41E3F168}" destId="{C24DE6A1-E148-4039-86FC-CB5144B6EAAB}" srcOrd="0" destOrd="0" presId="urn:microsoft.com/office/officeart/2005/8/layout/radial5"/>
    <dgm:cxn modelId="{AEE189F8-9D62-4303-8F31-562455228C45}" type="presOf" srcId="{68AC6282-1363-4126-9AA3-C3D365DDC553}" destId="{AD0DB744-8F24-43F7-9F12-F20651402985}" srcOrd="0" destOrd="0" presId="urn:microsoft.com/office/officeart/2005/8/layout/radial5"/>
    <dgm:cxn modelId="{44152C44-FA1C-4373-B3A1-00B776005212}" type="presOf" srcId="{D4DDF1BC-C2A2-4049-BE2C-54A78F3F2F70}" destId="{3ADE0ED8-E677-4A14-B6C8-A25E4B16482E}" srcOrd="0" destOrd="0" presId="urn:microsoft.com/office/officeart/2005/8/layout/radial5"/>
    <dgm:cxn modelId="{E726E13C-790D-4622-B631-D8DC25F87310}" type="presOf" srcId="{2B4B7FFE-03AC-45AA-86D7-96C5BC9FD40D}" destId="{260C90D9-3818-4921-A22E-A06DAAD4B0FB}" srcOrd="0" destOrd="0" presId="urn:microsoft.com/office/officeart/2005/8/layout/radial5"/>
    <dgm:cxn modelId="{DC05EB4A-5D4F-461E-8CAE-CEBC3FC17F73}" srcId="{2B4B7FFE-03AC-45AA-86D7-96C5BC9FD40D}" destId="{76BA1568-643D-4B66-9DE4-CE45D5BDF8F4}" srcOrd="1" destOrd="0" parTransId="{1F373B2A-48DF-4838-B889-E7958CAE6CBA}" sibTransId="{C36E46FF-7D29-47CF-8DD7-F6483A80B936}"/>
    <dgm:cxn modelId="{9C689E80-F646-439F-A19E-2968743B8E1D}" type="presOf" srcId="{4C019256-7986-4D18-A684-F1C44F94998A}" destId="{F1A4050A-D3A2-4CC6-B35B-5C7A96F1A967}" srcOrd="0" destOrd="0" presId="urn:microsoft.com/office/officeart/2005/8/layout/radial5"/>
    <dgm:cxn modelId="{6682418E-8246-44A4-84D2-DF41F70DCA22}" type="presOf" srcId="{F98AE06D-BA34-47BB-A7F6-47FDD211ECB9}" destId="{B030BE3E-346B-4058-9D18-F47D6AD2E91C}" srcOrd="1" destOrd="0" presId="urn:microsoft.com/office/officeart/2005/8/layout/radial5"/>
    <dgm:cxn modelId="{0AEE1450-2532-471C-9FFF-FA117459804D}" srcId="{68AC6282-1363-4126-9AA3-C3D365DDC553}" destId="{BC95945B-0BF8-4317-AB79-612CCDB6D6C0}" srcOrd="1" destOrd="0" parTransId="{843186F8-1ED9-495A-BC50-DF29D1CACB13}" sibTransId="{B5E8BDEB-44EC-4AD6-9C2E-83DC0BBCD5D0}"/>
    <dgm:cxn modelId="{1A8E24CC-6D53-49CE-A9A6-F29E73CFC8F4}" srcId="{2B4B7FFE-03AC-45AA-86D7-96C5BC9FD40D}" destId="{D4DDF1BC-C2A2-4049-BE2C-54A78F3F2F70}" srcOrd="3" destOrd="0" parTransId="{B6AE35C2-31E2-4051-8B7B-3E8037F8C394}" sibTransId="{F58C2D11-AC9A-4763-B2A3-0F606DEF832C}"/>
    <dgm:cxn modelId="{A33A74F3-BEF7-403F-B4E0-A9036DCFC867}" type="presOf" srcId="{F98AE06D-BA34-47BB-A7F6-47FDD211ECB9}" destId="{4BC3859F-EA60-4D11-85E5-FC554E5D6831}" srcOrd="0" destOrd="0" presId="urn:microsoft.com/office/officeart/2005/8/layout/radial5"/>
    <dgm:cxn modelId="{516AD90C-1899-4C87-A199-70AEA8C3C0E5}" type="presOf" srcId="{7C4A588A-F945-4F04-8895-0655D5459C62}" destId="{01DE127E-CCAF-400C-859F-1C52F11D9472}" srcOrd="1" destOrd="0" presId="urn:microsoft.com/office/officeart/2005/8/layout/radial5"/>
    <dgm:cxn modelId="{5B782039-8F87-4B4E-8148-E79A454F7BEE}" type="presOf" srcId="{B6AE35C2-31E2-4051-8B7B-3E8037F8C394}" destId="{E35D6005-D98F-4E42-BF84-AAA160A21470}" srcOrd="1" destOrd="0" presId="urn:microsoft.com/office/officeart/2005/8/layout/radial5"/>
    <dgm:cxn modelId="{B027151C-CF2F-42AF-BB2B-5767E8875EBC}" srcId="{68AC6282-1363-4126-9AA3-C3D365DDC553}" destId="{2B4B7FFE-03AC-45AA-86D7-96C5BC9FD40D}" srcOrd="0" destOrd="0" parTransId="{80E5C9F1-BA5B-4C28-8F4C-2834ECE667F3}" sibTransId="{8484E0A3-6614-4A95-A4F1-1A66B552046A}"/>
    <dgm:cxn modelId="{45DC7354-5AC4-456D-85DE-331B5B5817CF}" type="presOf" srcId="{1F373B2A-48DF-4838-B889-E7958CAE6CBA}" destId="{3A5D0546-9423-4AF9-92F5-98581F3067AD}" srcOrd="1" destOrd="0" presId="urn:microsoft.com/office/officeart/2005/8/layout/radial5"/>
    <dgm:cxn modelId="{2EC7E993-7363-4CD6-A572-543DB632904D}" srcId="{2B4B7FFE-03AC-45AA-86D7-96C5BC9FD40D}" destId="{4C019256-7986-4D18-A684-F1C44F94998A}" srcOrd="2" destOrd="0" parTransId="{F98AE06D-BA34-47BB-A7F6-47FDD211ECB9}" sibTransId="{E57540D8-04D0-4D88-9AEA-1B16A9845020}"/>
    <dgm:cxn modelId="{6F10778C-8193-4455-917B-FD6D84D2A6A4}" type="presOf" srcId="{B6AE35C2-31E2-4051-8B7B-3E8037F8C394}" destId="{6FA11F8C-BB29-491C-9B98-16BBB9489197}" srcOrd="0" destOrd="0" presId="urn:microsoft.com/office/officeart/2005/8/layout/radial5"/>
    <dgm:cxn modelId="{63F6F965-F736-4462-B395-5B888069D49E}" type="presOf" srcId="{76BA1568-643D-4B66-9DE4-CE45D5BDF8F4}" destId="{123AF200-11D5-4CD1-A757-8A9642603967}" srcOrd="0" destOrd="0" presId="urn:microsoft.com/office/officeart/2005/8/layout/radial5"/>
    <dgm:cxn modelId="{206297B8-7AA1-45E5-A225-FC6067362554}" srcId="{2B4B7FFE-03AC-45AA-86D7-96C5BC9FD40D}" destId="{2298098D-D528-4DFA-B5F0-909C41E3F168}" srcOrd="0" destOrd="0" parTransId="{7C4A588A-F945-4F04-8895-0655D5459C62}" sibTransId="{A5737008-FD6C-439F-97CD-CE76F0962792}"/>
    <dgm:cxn modelId="{9FD65F21-E378-4F12-BF63-291329255B28}" type="presOf" srcId="{1F373B2A-48DF-4838-B889-E7958CAE6CBA}" destId="{11897F68-E51F-4B01-BF4C-3983874A02A5}" srcOrd="0" destOrd="0" presId="urn:microsoft.com/office/officeart/2005/8/layout/radial5"/>
    <dgm:cxn modelId="{A61E16A6-75EB-40B4-8620-331D48B45EA8}" type="presParOf" srcId="{AD0DB744-8F24-43F7-9F12-F20651402985}" destId="{260C90D9-3818-4921-A22E-A06DAAD4B0FB}" srcOrd="0" destOrd="0" presId="urn:microsoft.com/office/officeart/2005/8/layout/radial5"/>
    <dgm:cxn modelId="{9B4F79BB-F5BF-4603-A9E8-A24FD38207E5}" type="presParOf" srcId="{AD0DB744-8F24-43F7-9F12-F20651402985}" destId="{9039755C-19BA-468A-BC03-0F518290E341}" srcOrd="1" destOrd="0" presId="urn:microsoft.com/office/officeart/2005/8/layout/radial5"/>
    <dgm:cxn modelId="{3AC219B4-8052-427F-974A-B7C83CC623CC}" type="presParOf" srcId="{9039755C-19BA-468A-BC03-0F518290E341}" destId="{01DE127E-CCAF-400C-859F-1C52F11D9472}" srcOrd="0" destOrd="0" presId="urn:microsoft.com/office/officeart/2005/8/layout/radial5"/>
    <dgm:cxn modelId="{50D91832-A978-4BF8-A2BD-A58611555C2B}" type="presParOf" srcId="{AD0DB744-8F24-43F7-9F12-F20651402985}" destId="{C24DE6A1-E148-4039-86FC-CB5144B6EAAB}" srcOrd="2" destOrd="0" presId="urn:microsoft.com/office/officeart/2005/8/layout/radial5"/>
    <dgm:cxn modelId="{DDB8A1BC-C7EF-472C-B326-6D3E5904DA7A}" type="presParOf" srcId="{AD0DB744-8F24-43F7-9F12-F20651402985}" destId="{11897F68-E51F-4B01-BF4C-3983874A02A5}" srcOrd="3" destOrd="0" presId="urn:microsoft.com/office/officeart/2005/8/layout/radial5"/>
    <dgm:cxn modelId="{007DDBB1-2D30-412A-95A9-90D29687169C}" type="presParOf" srcId="{11897F68-E51F-4B01-BF4C-3983874A02A5}" destId="{3A5D0546-9423-4AF9-92F5-98581F3067AD}" srcOrd="0" destOrd="0" presId="urn:microsoft.com/office/officeart/2005/8/layout/radial5"/>
    <dgm:cxn modelId="{BFA61DE3-5C52-49D2-9DB4-90EE253D7C4B}" type="presParOf" srcId="{AD0DB744-8F24-43F7-9F12-F20651402985}" destId="{123AF200-11D5-4CD1-A757-8A9642603967}" srcOrd="4" destOrd="0" presId="urn:microsoft.com/office/officeart/2005/8/layout/radial5"/>
    <dgm:cxn modelId="{697829A0-EEC8-4374-B626-840EA469F4C1}" type="presParOf" srcId="{AD0DB744-8F24-43F7-9F12-F20651402985}" destId="{4BC3859F-EA60-4D11-85E5-FC554E5D6831}" srcOrd="5" destOrd="0" presId="urn:microsoft.com/office/officeart/2005/8/layout/radial5"/>
    <dgm:cxn modelId="{D400EE55-DF24-44A0-863C-F87CE53C15AB}" type="presParOf" srcId="{4BC3859F-EA60-4D11-85E5-FC554E5D6831}" destId="{B030BE3E-346B-4058-9D18-F47D6AD2E91C}" srcOrd="0" destOrd="0" presId="urn:microsoft.com/office/officeart/2005/8/layout/radial5"/>
    <dgm:cxn modelId="{CC43DD19-123B-482F-9C96-9F0E10A47DEE}" type="presParOf" srcId="{AD0DB744-8F24-43F7-9F12-F20651402985}" destId="{F1A4050A-D3A2-4CC6-B35B-5C7A96F1A967}" srcOrd="6" destOrd="0" presId="urn:microsoft.com/office/officeart/2005/8/layout/radial5"/>
    <dgm:cxn modelId="{582DBCE8-7575-432A-9AED-924BF4B2CF04}" type="presParOf" srcId="{AD0DB744-8F24-43F7-9F12-F20651402985}" destId="{6FA11F8C-BB29-491C-9B98-16BBB9489197}" srcOrd="7" destOrd="0" presId="urn:microsoft.com/office/officeart/2005/8/layout/radial5"/>
    <dgm:cxn modelId="{F8ABC70A-E1A5-4DAA-B4AA-7D7219037325}" type="presParOf" srcId="{6FA11F8C-BB29-491C-9B98-16BBB9489197}" destId="{E35D6005-D98F-4E42-BF84-AAA160A21470}" srcOrd="0" destOrd="0" presId="urn:microsoft.com/office/officeart/2005/8/layout/radial5"/>
    <dgm:cxn modelId="{CEFD77D9-C47D-4E3B-90B3-E0EF8F6205AF}" type="presParOf" srcId="{AD0DB744-8F24-43F7-9F12-F20651402985}" destId="{3ADE0ED8-E677-4A14-B6C8-A25E4B16482E}" srcOrd="8"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C6582C-6131-4AD4-A2D6-B17B1A88C964}">
      <dsp:nvSpPr>
        <dsp:cNvPr id="0" name=""/>
        <dsp:cNvSpPr/>
      </dsp:nvSpPr>
      <dsp:spPr>
        <a:xfrm>
          <a:off x="3274602" y="2446762"/>
          <a:ext cx="2415282" cy="2364923"/>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150000"/>
            </a:lnSpc>
            <a:spcBef>
              <a:spcPct val="0"/>
            </a:spcBef>
            <a:spcAft>
              <a:spcPct val="35000"/>
            </a:spcAft>
          </a:pPr>
          <a:r>
            <a:rPr lang="el-GR" sz="1800" b="1" kern="1200" dirty="0" smtClean="0">
              <a:solidFill>
                <a:schemeClr val="tx1"/>
              </a:solidFill>
              <a:latin typeface="+mj-lt"/>
            </a:rPr>
            <a:t>Αποστολή </a:t>
          </a:r>
          <a:r>
            <a:rPr lang="en-US" sz="1800" b="1" kern="1200" dirty="0" smtClean="0">
              <a:solidFill>
                <a:schemeClr val="tx1"/>
              </a:solidFill>
              <a:latin typeface="+mj-lt"/>
            </a:rPr>
            <a:t>SUPERLEAGUE</a:t>
          </a:r>
          <a:endParaRPr lang="el-GR" sz="1800" b="1" kern="1200" dirty="0">
            <a:solidFill>
              <a:schemeClr val="tx1"/>
            </a:solidFill>
            <a:latin typeface="+mj-lt"/>
          </a:endParaRPr>
        </a:p>
      </dsp:txBody>
      <dsp:txXfrm>
        <a:off x="3274602" y="2446762"/>
        <a:ext cx="2415282" cy="2364923"/>
      </dsp:txXfrm>
    </dsp:sp>
    <dsp:sp modelId="{949A35AF-77D4-4B97-B718-5173EF21B679}">
      <dsp:nvSpPr>
        <dsp:cNvPr id="0" name=""/>
        <dsp:cNvSpPr/>
      </dsp:nvSpPr>
      <dsp:spPr>
        <a:xfrm rot="19535688">
          <a:off x="5381739" y="2642709"/>
          <a:ext cx="1030158" cy="35492"/>
        </a:xfrm>
        <a:custGeom>
          <a:avLst/>
          <a:gdLst/>
          <a:ahLst/>
          <a:cxnLst/>
          <a:rect l="0" t="0" r="0" b="0"/>
          <a:pathLst>
            <a:path>
              <a:moveTo>
                <a:pt x="0" y="17746"/>
              </a:moveTo>
              <a:lnTo>
                <a:pt x="1030158"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19535688">
        <a:off x="5381739" y="2629551"/>
        <a:ext cx="1030158" cy="61807"/>
      </dsp:txXfrm>
    </dsp:sp>
    <dsp:sp modelId="{51054294-BB38-458D-B366-3345C42B61FD}">
      <dsp:nvSpPr>
        <dsp:cNvPr id="0" name=""/>
        <dsp:cNvSpPr/>
      </dsp:nvSpPr>
      <dsp:spPr>
        <a:xfrm>
          <a:off x="6048673" y="246450"/>
          <a:ext cx="2844826" cy="2671743"/>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err="1" smtClean="0">
              <a:solidFill>
                <a:schemeClr val="tx1"/>
              </a:solidFill>
              <a:latin typeface="+mj-lt"/>
            </a:rPr>
            <a:t>∆ιαφάνεια</a:t>
          </a:r>
          <a:r>
            <a:rPr lang="el-GR" sz="1400" b="1" kern="1200" dirty="0" smtClean="0">
              <a:solidFill>
                <a:schemeClr val="tx1"/>
              </a:solidFill>
              <a:latin typeface="+mj-lt"/>
            </a:rPr>
            <a:t> και </a:t>
          </a:r>
          <a:r>
            <a:rPr lang="el-GR" sz="1400" b="1" kern="1200" dirty="0" err="1" smtClean="0">
              <a:solidFill>
                <a:schemeClr val="tx1"/>
              </a:solidFill>
              <a:latin typeface="+mj-lt"/>
            </a:rPr>
            <a:t>αποτελεσµατικότητα</a:t>
          </a:r>
          <a:r>
            <a:rPr lang="el-GR" sz="1400" b="1" kern="1200" dirty="0" smtClean="0">
              <a:solidFill>
                <a:schemeClr val="tx1"/>
              </a:solidFill>
              <a:latin typeface="+mj-lt"/>
            </a:rPr>
            <a:t> στην  </a:t>
          </a:r>
          <a:r>
            <a:rPr lang="el-GR" sz="1400" b="1" kern="1200" dirty="0" err="1" smtClean="0">
              <a:solidFill>
                <a:schemeClr val="tx1"/>
              </a:solidFill>
              <a:latin typeface="+mj-lt"/>
            </a:rPr>
            <a:t>οικονοµική</a:t>
          </a:r>
          <a:r>
            <a:rPr lang="el-GR" sz="1400" b="1" kern="1200" dirty="0" smtClean="0">
              <a:solidFill>
                <a:schemeClr val="tx1"/>
              </a:solidFill>
              <a:latin typeface="+mj-lt"/>
            </a:rPr>
            <a:t> διαχείριση –</a:t>
          </a:r>
        </a:p>
        <a:p>
          <a:pPr lvl="0" algn="ctr" defTabSz="622300">
            <a:lnSpc>
              <a:spcPct val="150000"/>
            </a:lnSpc>
            <a:spcBef>
              <a:spcPct val="0"/>
            </a:spcBef>
            <a:spcAft>
              <a:spcPct val="35000"/>
            </a:spcAft>
          </a:pPr>
          <a:r>
            <a:rPr lang="el-GR" sz="1400" b="1" kern="1200" dirty="0" err="1" smtClean="0">
              <a:solidFill>
                <a:schemeClr val="tx1"/>
              </a:solidFill>
              <a:latin typeface="+mj-lt"/>
            </a:rPr>
            <a:t>∆ιανοµή</a:t>
          </a:r>
          <a:r>
            <a:rPr lang="el-GR" sz="1400" b="1" kern="1200" dirty="0" smtClean="0">
              <a:solidFill>
                <a:schemeClr val="tx1"/>
              </a:solidFill>
              <a:latin typeface="+mj-lt"/>
            </a:rPr>
            <a:t> των κερδών στις ΠΑΕ-µέλη –</a:t>
          </a:r>
        </a:p>
        <a:p>
          <a:pPr lvl="0" algn="ctr" defTabSz="622300">
            <a:lnSpc>
              <a:spcPct val="150000"/>
            </a:lnSpc>
            <a:spcBef>
              <a:spcPct val="0"/>
            </a:spcBef>
            <a:spcAft>
              <a:spcPct val="35000"/>
            </a:spcAft>
          </a:pPr>
          <a:r>
            <a:rPr lang="el-GR" sz="1400" b="1" kern="1200" dirty="0" err="1" smtClean="0">
              <a:solidFill>
                <a:schemeClr val="tx1"/>
              </a:solidFill>
              <a:latin typeface="+mj-lt"/>
            </a:rPr>
            <a:t>Μειωµένο</a:t>
          </a:r>
          <a:r>
            <a:rPr lang="el-GR" sz="1400" b="1" kern="1200" dirty="0" smtClean="0">
              <a:solidFill>
                <a:schemeClr val="tx1"/>
              </a:solidFill>
              <a:latin typeface="+mj-lt"/>
            </a:rPr>
            <a:t> διαχειριστικό κόστος  </a:t>
          </a:r>
          <a:endParaRPr lang="el-GR" sz="1400" b="1" kern="1200" dirty="0">
            <a:solidFill>
              <a:schemeClr val="tx1"/>
            </a:solidFill>
            <a:latin typeface="+mj-lt"/>
          </a:endParaRPr>
        </a:p>
      </dsp:txBody>
      <dsp:txXfrm>
        <a:off x="6048673" y="246450"/>
        <a:ext cx="2844826" cy="2671743"/>
      </dsp:txXfrm>
    </dsp:sp>
    <dsp:sp modelId="{7691C514-69CD-4519-85F3-3133B07306AD}">
      <dsp:nvSpPr>
        <dsp:cNvPr id="0" name=""/>
        <dsp:cNvSpPr/>
      </dsp:nvSpPr>
      <dsp:spPr>
        <a:xfrm rot="16373093">
          <a:off x="4456561" y="2340853"/>
          <a:ext cx="179426" cy="35492"/>
        </a:xfrm>
        <a:custGeom>
          <a:avLst/>
          <a:gdLst/>
          <a:ahLst/>
          <a:cxnLst/>
          <a:rect l="0" t="0" r="0" b="0"/>
          <a:pathLst>
            <a:path>
              <a:moveTo>
                <a:pt x="0" y="17746"/>
              </a:moveTo>
              <a:lnTo>
                <a:pt x="179426"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16373093">
        <a:off x="4456561" y="2353216"/>
        <a:ext cx="179426" cy="10765"/>
      </dsp:txXfrm>
    </dsp:sp>
    <dsp:sp modelId="{97A33895-5A43-4635-9FEE-6EE43D7CD766}">
      <dsp:nvSpPr>
        <dsp:cNvPr id="0" name=""/>
        <dsp:cNvSpPr/>
      </dsp:nvSpPr>
      <dsp:spPr>
        <a:xfrm>
          <a:off x="3379520" y="73397"/>
          <a:ext cx="2453126" cy="2196718"/>
        </a:xfrm>
        <a:prstGeom prst="ellipse">
          <a:avLst/>
        </a:prstGeom>
        <a:gradFill rotWithShape="0">
          <a:gsLst>
            <a:gs pos="0">
              <a:schemeClr val="accent5">
                <a:hueOff val="-1655646"/>
                <a:satOff val="6635"/>
                <a:lumOff val="1438"/>
                <a:alphaOff val="0"/>
                <a:shade val="51000"/>
                <a:satMod val="130000"/>
              </a:schemeClr>
            </a:gs>
            <a:gs pos="80000">
              <a:schemeClr val="accent5">
                <a:hueOff val="-1655646"/>
                <a:satOff val="6635"/>
                <a:lumOff val="1438"/>
                <a:alphaOff val="0"/>
                <a:shade val="93000"/>
                <a:satMod val="130000"/>
              </a:schemeClr>
            </a:gs>
            <a:gs pos="100000">
              <a:schemeClr val="accent5">
                <a:hueOff val="-1655646"/>
                <a:satOff val="6635"/>
                <a:lumOff val="143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smtClean="0">
              <a:solidFill>
                <a:schemeClr val="tx1"/>
              </a:solidFill>
              <a:latin typeface="+mj-lt"/>
            </a:rPr>
            <a:t>Νέα «αρχή» για το </a:t>
          </a:r>
          <a:r>
            <a:rPr lang="el-GR" sz="1400" b="1" kern="1200" dirty="0" err="1" smtClean="0">
              <a:solidFill>
                <a:schemeClr val="tx1"/>
              </a:solidFill>
              <a:latin typeface="+mj-lt"/>
            </a:rPr>
            <a:t>επαγγελµατικό</a:t>
          </a:r>
          <a:r>
            <a:rPr lang="el-GR" sz="1400" b="1" kern="1200" dirty="0" smtClean="0">
              <a:solidFill>
                <a:schemeClr val="tx1"/>
              </a:solidFill>
              <a:latin typeface="+mj-lt"/>
            </a:rPr>
            <a:t> ποδόσφαιρο µε ξεκάθαρο </a:t>
          </a:r>
          <a:r>
            <a:rPr lang="el-GR" sz="1400" b="1" kern="1200" dirty="0" err="1" smtClean="0">
              <a:solidFill>
                <a:schemeClr val="tx1"/>
              </a:solidFill>
              <a:latin typeface="+mj-lt"/>
            </a:rPr>
            <a:t>θεσµικό</a:t>
          </a:r>
          <a:r>
            <a:rPr lang="el-GR" sz="1400" b="1" kern="1200" dirty="0" smtClean="0">
              <a:solidFill>
                <a:schemeClr val="tx1"/>
              </a:solidFill>
              <a:latin typeface="+mj-lt"/>
            </a:rPr>
            <a:t> πλαίσιο λειτουργίας</a:t>
          </a:r>
          <a:endParaRPr lang="el-GR" sz="1400" b="1" kern="1200" dirty="0">
            <a:solidFill>
              <a:schemeClr val="tx1"/>
            </a:solidFill>
            <a:latin typeface="+mj-lt"/>
          </a:endParaRPr>
        </a:p>
      </dsp:txBody>
      <dsp:txXfrm>
        <a:off x="3379520" y="73397"/>
        <a:ext cx="2453126" cy="2196718"/>
      </dsp:txXfrm>
    </dsp:sp>
    <dsp:sp modelId="{BA6CF103-5FE1-4803-B1EF-0E423E6C1BEF}">
      <dsp:nvSpPr>
        <dsp:cNvPr id="0" name=""/>
        <dsp:cNvSpPr/>
      </dsp:nvSpPr>
      <dsp:spPr>
        <a:xfrm rot="430164">
          <a:off x="5675558" y="3833702"/>
          <a:ext cx="1146717" cy="35492"/>
        </a:xfrm>
        <a:custGeom>
          <a:avLst/>
          <a:gdLst/>
          <a:ahLst/>
          <a:cxnLst/>
          <a:rect l="0" t="0" r="0" b="0"/>
          <a:pathLst>
            <a:path>
              <a:moveTo>
                <a:pt x="0" y="17746"/>
              </a:moveTo>
              <a:lnTo>
                <a:pt x="1146717"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el-GR" sz="1400" b="1" kern="1200">
            <a:solidFill>
              <a:schemeClr val="tx1"/>
            </a:solidFill>
          </a:endParaRPr>
        </a:p>
      </dsp:txBody>
      <dsp:txXfrm rot="430164">
        <a:off x="5675558" y="3817047"/>
        <a:ext cx="1146717" cy="68800"/>
      </dsp:txXfrm>
    </dsp:sp>
    <dsp:sp modelId="{72A43833-3989-4B9F-95A6-358B38E49171}">
      <dsp:nvSpPr>
        <dsp:cNvPr id="0" name=""/>
        <dsp:cNvSpPr/>
      </dsp:nvSpPr>
      <dsp:spPr>
        <a:xfrm>
          <a:off x="6809095" y="2996947"/>
          <a:ext cx="2155392" cy="2121047"/>
        </a:xfrm>
        <a:prstGeom prst="ellipse">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l-GR" sz="1400" b="1" kern="1200" dirty="0" smtClean="0">
              <a:solidFill>
                <a:schemeClr val="tx1"/>
              </a:solidFill>
              <a:latin typeface="+mj-lt"/>
            </a:rPr>
            <a:t>Αξία στο ποδόσφαιρο</a:t>
          </a:r>
          <a:endParaRPr lang="el-GR" sz="1400" b="1" kern="1200" dirty="0">
            <a:solidFill>
              <a:schemeClr val="tx1"/>
            </a:solidFill>
            <a:latin typeface="+mj-lt"/>
          </a:endParaRPr>
        </a:p>
      </dsp:txBody>
      <dsp:txXfrm>
        <a:off x="6809095" y="2996947"/>
        <a:ext cx="2155392" cy="2121047"/>
      </dsp:txXfrm>
    </dsp:sp>
    <dsp:sp modelId="{2868BFAD-0D6E-4FDE-A822-720C34F7051D}">
      <dsp:nvSpPr>
        <dsp:cNvPr id="0" name=""/>
        <dsp:cNvSpPr/>
      </dsp:nvSpPr>
      <dsp:spPr>
        <a:xfrm rot="3000749">
          <a:off x="5159972" y="4715454"/>
          <a:ext cx="496417" cy="35492"/>
        </a:xfrm>
        <a:custGeom>
          <a:avLst/>
          <a:gdLst/>
          <a:ahLst/>
          <a:cxnLst/>
          <a:rect l="0" t="0" r="0" b="0"/>
          <a:pathLst>
            <a:path>
              <a:moveTo>
                <a:pt x="0" y="17746"/>
              </a:moveTo>
              <a:lnTo>
                <a:pt x="496417"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3000749">
        <a:off x="5159972" y="4718308"/>
        <a:ext cx="496417" cy="29784"/>
      </dsp:txXfrm>
    </dsp:sp>
    <dsp:sp modelId="{97CEEA40-C6E5-47D4-A1D7-3ECBCDF71636}">
      <dsp:nvSpPr>
        <dsp:cNvPr id="0" name=""/>
        <dsp:cNvSpPr/>
      </dsp:nvSpPr>
      <dsp:spPr>
        <a:xfrm>
          <a:off x="5112561" y="4697800"/>
          <a:ext cx="2343676" cy="2160200"/>
        </a:xfrm>
        <a:prstGeom prst="ellipse">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smtClean="0">
              <a:solidFill>
                <a:schemeClr val="tx1"/>
              </a:solidFill>
              <a:latin typeface="+mj-lt"/>
            </a:rPr>
            <a:t>Αύξηση των συνολικών εσόδων των </a:t>
          </a:r>
          <a:r>
            <a:rPr lang="el-GR" sz="1400" b="1" kern="1200" dirty="0" err="1" smtClean="0">
              <a:solidFill>
                <a:schemeClr val="tx1"/>
              </a:solidFill>
              <a:latin typeface="+mj-lt"/>
            </a:rPr>
            <a:t>οµάδων</a:t>
          </a:r>
          <a:r>
            <a:rPr lang="el-GR" sz="1400" b="1" kern="1200" dirty="0" smtClean="0">
              <a:solidFill>
                <a:schemeClr val="tx1"/>
              </a:solidFill>
              <a:latin typeface="+mj-lt"/>
            </a:rPr>
            <a:t> της Α’ Εθνικής κατηγορίας και </a:t>
          </a:r>
          <a:r>
            <a:rPr lang="el-GR" sz="1400" b="1" kern="1200" dirty="0" err="1" smtClean="0">
              <a:solidFill>
                <a:schemeClr val="tx1"/>
              </a:solidFill>
              <a:latin typeface="+mj-lt"/>
            </a:rPr>
            <a:t>ισοκατανοµή</a:t>
          </a:r>
          <a:r>
            <a:rPr lang="el-GR" sz="1400" b="1" kern="1200" dirty="0" smtClean="0">
              <a:solidFill>
                <a:schemeClr val="tx1"/>
              </a:solidFill>
              <a:latin typeface="+mj-lt"/>
            </a:rPr>
            <a:t> τους</a:t>
          </a:r>
          <a:endParaRPr lang="el-GR" sz="1400" b="1" kern="1200" dirty="0">
            <a:solidFill>
              <a:schemeClr val="tx1"/>
            </a:solidFill>
            <a:latin typeface="+mj-lt"/>
          </a:endParaRPr>
        </a:p>
      </dsp:txBody>
      <dsp:txXfrm>
        <a:off x="5112561" y="4697800"/>
        <a:ext cx="2343676" cy="2160200"/>
      </dsp:txXfrm>
    </dsp:sp>
    <dsp:sp modelId="{625FB4B8-EAA6-4EBC-A5EE-9AFCDB3860D0}">
      <dsp:nvSpPr>
        <dsp:cNvPr id="0" name=""/>
        <dsp:cNvSpPr/>
      </dsp:nvSpPr>
      <dsp:spPr>
        <a:xfrm rot="7481330">
          <a:off x="3759593" y="4613984"/>
          <a:ext cx="57543" cy="35492"/>
        </a:xfrm>
        <a:custGeom>
          <a:avLst/>
          <a:gdLst/>
          <a:ahLst/>
          <a:cxnLst/>
          <a:rect l="0" t="0" r="0" b="0"/>
          <a:pathLst>
            <a:path>
              <a:moveTo>
                <a:pt x="0" y="17746"/>
              </a:moveTo>
              <a:lnTo>
                <a:pt x="57543"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7481330">
        <a:off x="3759593" y="4630003"/>
        <a:ext cx="57543" cy="3452"/>
      </dsp:txXfrm>
    </dsp:sp>
    <dsp:sp modelId="{22DC3A0A-3285-48AB-8D7F-E270674926F5}">
      <dsp:nvSpPr>
        <dsp:cNvPr id="0" name=""/>
        <dsp:cNvSpPr/>
      </dsp:nvSpPr>
      <dsp:spPr>
        <a:xfrm>
          <a:off x="1800196" y="4462027"/>
          <a:ext cx="2552889" cy="2395980"/>
        </a:xfrm>
        <a:prstGeom prst="ellipse">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smtClean="0">
              <a:solidFill>
                <a:schemeClr val="tx1"/>
              </a:solidFill>
              <a:latin typeface="+mj-lt"/>
            </a:rPr>
            <a:t>Σύγχρονη και ξεκάθαρη καταστατική λειτουργία υπό το καθεστώς πλήρους διαφάνειας</a:t>
          </a:r>
        </a:p>
      </dsp:txBody>
      <dsp:txXfrm>
        <a:off x="1800196" y="4462027"/>
        <a:ext cx="2552889" cy="2395980"/>
      </dsp:txXfrm>
    </dsp:sp>
    <dsp:sp modelId="{0425ECF8-718E-4E3E-85FD-0DEDEC240041}">
      <dsp:nvSpPr>
        <dsp:cNvPr id="0" name=""/>
        <dsp:cNvSpPr/>
      </dsp:nvSpPr>
      <dsp:spPr>
        <a:xfrm rot="10330539">
          <a:off x="2429061" y="3834441"/>
          <a:ext cx="861270" cy="35492"/>
        </a:xfrm>
        <a:custGeom>
          <a:avLst/>
          <a:gdLst/>
          <a:ahLst/>
          <a:cxnLst/>
          <a:rect l="0" t="0" r="0" b="0"/>
          <a:pathLst>
            <a:path>
              <a:moveTo>
                <a:pt x="0" y="17746"/>
              </a:moveTo>
              <a:lnTo>
                <a:pt x="861270"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10330539">
        <a:off x="2429061" y="3826350"/>
        <a:ext cx="861270" cy="51674"/>
      </dsp:txXfrm>
    </dsp:sp>
    <dsp:sp modelId="{B54F5EF8-4821-46ED-AAA6-BFEBF888119B}">
      <dsp:nvSpPr>
        <dsp:cNvPr id="0" name=""/>
        <dsp:cNvSpPr/>
      </dsp:nvSpPr>
      <dsp:spPr>
        <a:xfrm>
          <a:off x="288034" y="2996958"/>
          <a:ext cx="2155392" cy="2121047"/>
        </a:xfrm>
        <a:prstGeom prst="ellipse">
          <a:avLst/>
        </a:prstGeom>
        <a:gradFill rotWithShape="0">
          <a:gsLst>
            <a:gs pos="0">
              <a:schemeClr val="accent5">
                <a:hueOff val="-8278230"/>
                <a:satOff val="33176"/>
                <a:lumOff val="7190"/>
                <a:alphaOff val="0"/>
                <a:shade val="51000"/>
                <a:satMod val="130000"/>
              </a:schemeClr>
            </a:gs>
            <a:gs pos="80000">
              <a:schemeClr val="accent5">
                <a:hueOff val="-8278230"/>
                <a:satOff val="33176"/>
                <a:lumOff val="7190"/>
                <a:alphaOff val="0"/>
                <a:shade val="93000"/>
                <a:satMod val="130000"/>
              </a:schemeClr>
            </a:gs>
            <a:gs pos="100000">
              <a:schemeClr val="accent5">
                <a:hueOff val="-8278230"/>
                <a:satOff val="33176"/>
                <a:lumOff val="719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err="1" smtClean="0">
              <a:solidFill>
                <a:schemeClr val="tx1"/>
              </a:solidFill>
              <a:latin typeface="+mj-lt"/>
            </a:rPr>
            <a:t>∆ηµιουργία</a:t>
          </a:r>
          <a:r>
            <a:rPr lang="el-GR" sz="1400" b="1" kern="1200" dirty="0" smtClean="0">
              <a:solidFill>
                <a:schemeClr val="tx1"/>
              </a:solidFill>
              <a:latin typeface="+mj-lt"/>
            </a:rPr>
            <a:t> αξιόπιστου </a:t>
          </a:r>
          <a:r>
            <a:rPr lang="el-GR" sz="1400" b="1" kern="1200" dirty="0" err="1" smtClean="0">
              <a:solidFill>
                <a:schemeClr val="tx1"/>
              </a:solidFill>
              <a:latin typeface="+mj-lt"/>
            </a:rPr>
            <a:t>θεσµού</a:t>
          </a:r>
          <a:r>
            <a:rPr lang="el-GR" sz="1400" b="1" kern="1200" dirty="0" smtClean="0">
              <a:solidFill>
                <a:schemeClr val="tx1"/>
              </a:solidFill>
              <a:latin typeface="+mj-lt"/>
            </a:rPr>
            <a:t> για την </a:t>
          </a:r>
          <a:r>
            <a:rPr lang="el-GR" sz="1400" b="1" kern="1200" dirty="0" err="1" smtClean="0">
              <a:solidFill>
                <a:schemeClr val="tx1"/>
              </a:solidFill>
              <a:latin typeface="+mj-lt"/>
            </a:rPr>
            <a:t>αντιµετώπιση</a:t>
          </a:r>
          <a:r>
            <a:rPr lang="el-GR" sz="1400" b="1" kern="1200" dirty="0" smtClean="0">
              <a:solidFill>
                <a:schemeClr val="tx1"/>
              </a:solidFill>
              <a:latin typeface="+mj-lt"/>
            </a:rPr>
            <a:t> </a:t>
          </a:r>
          <a:r>
            <a:rPr lang="el-GR" sz="1400" b="1" kern="1200" dirty="0" err="1" smtClean="0">
              <a:solidFill>
                <a:schemeClr val="tx1"/>
              </a:solidFill>
              <a:latin typeface="+mj-lt"/>
            </a:rPr>
            <a:t>κρίσιµων</a:t>
          </a:r>
          <a:r>
            <a:rPr lang="el-GR" sz="1400" b="1" kern="1200" dirty="0" smtClean="0">
              <a:solidFill>
                <a:schemeClr val="tx1"/>
              </a:solidFill>
              <a:latin typeface="+mj-lt"/>
            </a:rPr>
            <a:t> </a:t>
          </a:r>
          <a:r>
            <a:rPr lang="el-GR" sz="1400" b="1" kern="1200" dirty="0" err="1" smtClean="0">
              <a:solidFill>
                <a:schemeClr val="tx1"/>
              </a:solidFill>
              <a:latin typeface="+mj-lt"/>
            </a:rPr>
            <a:t>θεµάτων</a:t>
          </a:r>
          <a:r>
            <a:rPr lang="el-GR" sz="1400" b="1" kern="1200" dirty="0" smtClean="0">
              <a:solidFill>
                <a:schemeClr val="tx1"/>
              </a:solidFill>
              <a:latin typeface="+mj-lt"/>
            </a:rPr>
            <a:t> όπως: </a:t>
          </a:r>
        </a:p>
      </dsp:txBody>
      <dsp:txXfrm>
        <a:off x="288034" y="2996958"/>
        <a:ext cx="2155392" cy="2121047"/>
      </dsp:txXfrm>
    </dsp:sp>
    <dsp:sp modelId="{C5A3F977-CC40-4EC4-AA06-B86DF68D88D4}">
      <dsp:nvSpPr>
        <dsp:cNvPr id="0" name=""/>
        <dsp:cNvSpPr/>
      </dsp:nvSpPr>
      <dsp:spPr>
        <a:xfrm rot="13054392">
          <a:off x="2360629" y="2482223"/>
          <a:ext cx="1307656" cy="35492"/>
        </a:xfrm>
        <a:custGeom>
          <a:avLst/>
          <a:gdLst/>
          <a:ahLst/>
          <a:cxnLst/>
          <a:rect l="0" t="0" r="0" b="0"/>
          <a:pathLst>
            <a:path>
              <a:moveTo>
                <a:pt x="0" y="17746"/>
              </a:moveTo>
              <a:lnTo>
                <a:pt x="1307656" y="1774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150000"/>
            </a:lnSpc>
            <a:spcBef>
              <a:spcPct val="0"/>
            </a:spcBef>
            <a:spcAft>
              <a:spcPct val="35000"/>
            </a:spcAft>
          </a:pPr>
          <a:endParaRPr lang="el-GR" sz="1400" b="1" kern="1200">
            <a:solidFill>
              <a:schemeClr val="tx1"/>
            </a:solidFill>
            <a:latin typeface="+mj-lt"/>
          </a:endParaRPr>
        </a:p>
      </dsp:txBody>
      <dsp:txXfrm rot="13054392">
        <a:off x="2360629" y="2460741"/>
        <a:ext cx="1307656" cy="78456"/>
      </dsp:txXfrm>
    </dsp:sp>
    <dsp:sp modelId="{FA7B2F03-0A62-48DA-B95A-A0BC8C996B33}">
      <dsp:nvSpPr>
        <dsp:cNvPr id="0" name=""/>
        <dsp:cNvSpPr/>
      </dsp:nvSpPr>
      <dsp:spPr>
        <a:xfrm>
          <a:off x="216022" y="39216"/>
          <a:ext cx="2539226" cy="2569081"/>
        </a:xfrm>
        <a:prstGeom prst="ellipse">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150000"/>
            </a:lnSpc>
            <a:spcBef>
              <a:spcPct val="0"/>
            </a:spcBef>
            <a:spcAft>
              <a:spcPct val="35000"/>
            </a:spcAft>
          </a:pPr>
          <a:r>
            <a:rPr lang="el-GR" sz="1400" b="1" kern="1200" dirty="0" err="1" smtClean="0">
              <a:solidFill>
                <a:schemeClr val="tx1"/>
              </a:solidFill>
              <a:latin typeface="+mj-lt"/>
            </a:rPr>
            <a:t>∆ιαφάνεια</a:t>
          </a:r>
          <a:r>
            <a:rPr lang="el-GR" sz="1400" b="1" kern="1200" dirty="0" smtClean="0">
              <a:solidFill>
                <a:schemeClr val="tx1"/>
              </a:solidFill>
              <a:latin typeface="+mj-lt"/>
            </a:rPr>
            <a:t> και </a:t>
          </a:r>
          <a:r>
            <a:rPr lang="el-GR" sz="1400" b="1" kern="1200" dirty="0" err="1" smtClean="0">
              <a:solidFill>
                <a:schemeClr val="tx1"/>
              </a:solidFill>
              <a:latin typeface="+mj-lt"/>
            </a:rPr>
            <a:t>αποτελεσµατικότητα</a:t>
          </a:r>
          <a:r>
            <a:rPr lang="el-GR" sz="1400" b="1" kern="1200" dirty="0" smtClean="0">
              <a:solidFill>
                <a:schemeClr val="tx1"/>
              </a:solidFill>
              <a:latin typeface="+mj-lt"/>
            </a:rPr>
            <a:t> στον </a:t>
          </a:r>
        </a:p>
        <a:p>
          <a:pPr lvl="0" algn="ctr" defTabSz="622300">
            <a:lnSpc>
              <a:spcPct val="150000"/>
            </a:lnSpc>
            <a:spcBef>
              <a:spcPct val="0"/>
            </a:spcBef>
            <a:spcAft>
              <a:spcPct val="35000"/>
            </a:spcAft>
          </a:pPr>
          <a:r>
            <a:rPr lang="el-GR" sz="1400" b="1" kern="1200" dirty="0" err="1" smtClean="0">
              <a:solidFill>
                <a:schemeClr val="tx1"/>
              </a:solidFill>
              <a:latin typeface="+mj-lt"/>
            </a:rPr>
            <a:t>προγραµµατισµό</a:t>
          </a:r>
          <a:r>
            <a:rPr lang="el-GR" sz="1400" b="1" kern="1200" dirty="0" smtClean="0">
              <a:solidFill>
                <a:schemeClr val="tx1"/>
              </a:solidFill>
              <a:latin typeface="+mj-lt"/>
            </a:rPr>
            <a:t> και τη διεξαγωγή του </a:t>
          </a:r>
          <a:r>
            <a:rPr lang="el-GR" sz="1400" b="1" kern="1200" dirty="0" err="1" smtClean="0">
              <a:solidFill>
                <a:schemeClr val="tx1"/>
              </a:solidFill>
              <a:latin typeface="+mj-lt"/>
            </a:rPr>
            <a:t>Πρωταθλήµατος</a:t>
          </a:r>
          <a:endParaRPr lang="el-GR" sz="1400" b="1" kern="1200" dirty="0" smtClean="0">
            <a:solidFill>
              <a:schemeClr val="tx1"/>
            </a:solidFill>
            <a:latin typeface="+mj-lt"/>
          </a:endParaRPr>
        </a:p>
      </dsp:txBody>
      <dsp:txXfrm>
        <a:off x="216022" y="39216"/>
        <a:ext cx="2539226" cy="256908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0C90D9-3818-4921-A22E-A06DAAD4B0FB}">
      <dsp:nvSpPr>
        <dsp:cNvPr id="0" name=""/>
        <dsp:cNvSpPr/>
      </dsp:nvSpPr>
      <dsp:spPr>
        <a:xfrm>
          <a:off x="3394732" y="1324735"/>
          <a:ext cx="2233783" cy="212642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l-GR" sz="1800" b="1" kern="1200" dirty="0" smtClean="0">
              <a:solidFill>
                <a:schemeClr val="tx1"/>
              </a:solidFill>
            </a:rPr>
            <a:t>Αξίες στο ποδόσφαιρο</a:t>
          </a:r>
          <a:endParaRPr lang="el-GR" sz="1800" b="1" kern="1200" dirty="0">
            <a:solidFill>
              <a:schemeClr val="tx1"/>
            </a:solidFill>
          </a:endParaRPr>
        </a:p>
      </dsp:txBody>
      <dsp:txXfrm>
        <a:off x="3394732" y="1324735"/>
        <a:ext cx="2233783" cy="2126425"/>
      </dsp:txXfrm>
    </dsp:sp>
    <dsp:sp modelId="{9039755C-19BA-468A-BC03-0F518290E341}">
      <dsp:nvSpPr>
        <dsp:cNvPr id="0" name=""/>
        <dsp:cNvSpPr/>
      </dsp:nvSpPr>
      <dsp:spPr>
        <a:xfrm rot="12709621">
          <a:off x="3361387" y="1380412"/>
          <a:ext cx="218740" cy="722984"/>
        </a:xfrm>
        <a:prstGeom prst="rightArrow">
          <a:avLst>
            <a:gd name="adj1" fmla="val 60000"/>
            <a:gd name="adj2" fmla="val 5000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l-GR" sz="1200" b="1" kern="1200">
            <a:solidFill>
              <a:schemeClr val="tx1"/>
            </a:solidFill>
          </a:endParaRPr>
        </a:p>
      </dsp:txBody>
      <dsp:txXfrm rot="12709621">
        <a:off x="3361387" y="1380412"/>
        <a:ext cx="218740" cy="722984"/>
      </dsp:txXfrm>
    </dsp:sp>
    <dsp:sp modelId="{C24DE6A1-E148-4039-86FC-CB5144B6EAAB}">
      <dsp:nvSpPr>
        <dsp:cNvPr id="0" name=""/>
        <dsp:cNvSpPr/>
      </dsp:nvSpPr>
      <dsp:spPr>
        <a:xfrm>
          <a:off x="1306488" y="28605"/>
          <a:ext cx="2233783" cy="212642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0" u="sng" kern="1200" dirty="0" smtClean="0">
              <a:solidFill>
                <a:schemeClr val="tx1"/>
              </a:solidFill>
            </a:rPr>
            <a:t>Ποδοσφαιρικές</a:t>
          </a:r>
        </a:p>
        <a:p>
          <a:pPr lvl="0" algn="ctr" defTabSz="711200">
            <a:lnSpc>
              <a:spcPct val="90000"/>
            </a:lnSpc>
            <a:spcBef>
              <a:spcPct val="0"/>
            </a:spcBef>
            <a:spcAft>
              <a:spcPct val="35000"/>
            </a:spcAft>
          </a:pPr>
          <a:r>
            <a:rPr lang="el-GR" sz="1600" b="0" kern="1200" dirty="0" smtClean="0">
              <a:solidFill>
                <a:schemeClr val="tx1"/>
              </a:solidFill>
            </a:rPr>
            <a:t>-</a:t>
          </a:r>
          <a:r>
            <a:rPr lang="el-GR" sz="1600" b="0" kern="1200" dirty="0" err="1" smtClean="0">
              <a:solidFill>
                <a:schemeClr val="tx1"/>
              </a:solidFill>
            </a:rPr>
            <a:t>οµάδα</a:t>
          </a:r>
          <a:endParaRPr lang="el-GR" sz="1600" b="0" kern="1200" dirty="0" smtClean="0">
            <a:solidFill>
              <a:schemeClr val="tx1"/>
            </a:solidFill>
          </a:endParaRPr>
        </a:p>
        <a:p>
          <a:pPr lvl="0" algn="ctr" defTabSz="711200">
            <a:lnSpc>
              <a:spcPct val="90000"/>
            </a:lnSpc>
            <a:spcBef>
              <a:spcPct val="0"/>
            </a:spcBef>
            <a:spcAft>
              <a:spcPct val="35000"/>
            </a:spcAft>
          </a:pPr>
          <a:r>
            <a:rPr lang="el-GR" sz="1600" b="0" kern="1200" dirty="0" smtClean="0">
              <a:solidFill>
                <a:schemeClr val="tx1"/>
              </a:solidFill>
            </a:rPr>
            <a:t>-ευ </a:t>
          </a:r>
          <a:r>
            <a:rPr lang="el-GR" sz="1600" b="0" kern="1200" dirty="0" err="1" smtClean="0">
              <a:solidFill>
                <a:schemeClr val="tx1"/>
              </a:solidFill>
            </a:rPr>
            <a:t>αγωνίζεσθαι</a:t>
          </a:r>
          <a:endParaRPr lang="el-GR" sz="1600" b="0" kern="1200" dirty="0" smtClean="0">
            <a:solidFill>
              <a:schemeClr val="tx1"/>
            </a:solidFill>
          </a:endParaRPr>
        </a:p>
        <a:p>
          <a:pPr lvl="0" algn="ctr" defTabSz="711200">
            <a:lnSpc>
              <a:spcPct val="90000"/>
            </a:lnSpc>
            <a:spcBef>
              <a:spcPct val="0"/>
            </a:spcBef>
            <a:spcAft>
              <a:spcPct val="35000"/>
            </a:spcAft>
          </a:pPr>
          <a:r>
            <a:rPr lang="el-GR" sz="1600" b="0" kern="1200" dirty="0" smtClean="0">
              <a:solidFill>
                <a:schemeClr val="tx1"/>
              </a:solidFill>
            </a:rPr>
            <a:t>-</a:t>
          </a:r>
          <a:r>
            <a:rPr lang="el-GR" sz="1600" b="0" kern="1200" dirty="0" err="1" smtClean="0">
              <a:solidFill>
                <a:schemeClr val="tx1"/>
              </a:solidFill>
            </a:rPr>
            <a:t>θέαµα</a:t>
          </a:r>
          <a:endParaRPr lang="el-GR" sz="1600" b="0" kern="1200" dirty="0" smtClean="0">
            <a:solidFill>
              <a:schemeClr val="tx1"/>
            </a:solidFill>
          </a:endParaRPr>
        </a:p>
        <a:p>
          <a:pPr lvl="0" algn="ctr" defTabSz="711200">
            <a:lnSpc>
              <a:spcPct val="90000"/>
            </a:lnSpc>
            <a:spcBef>
              <a:spcPct val="0"/>
            </a:spcBef>
            <a:spcAft>
              <a:spcPct val="35000"/>
            </a:spcAft>
          </a:pPr>
          <a:r>
            <a:rPr lang="el-GR" sz="1600" b="0" kern="1200" dirty="0" smtClean="0">
              <a:solidFill>
                <a:schemeClr val="tx1"/>
              </a:solidFill>
            </a:rPr>
            <a:t>-γιορτή</a:t>
          </a:r>
          <a:endParaRPr lang="el-GR" sz="1600" b="0" kern="1200" dirty="0">
            <a:solidFill>
              <a:schemeClr val="tx1"/>
            </a:solidFill>
          </a:endParaRPr>
        </a:p>
      </dsp:txBody>
      <dsp:txXfrm>
        <a:off x="1306488" y="28605"/>
        <a:ext cx="2233783" cy="2126425"/>
      </dsp:txXfrm>
    </dsp:sp>
    <dsp:sp modelId="{11897F68-E51F-4B01-BF4C-3983874A02A5}">
      <dsp:nvSpPr>
        <dsp:cNvPr id="0" name=""/>
        <dsp:cNvSpPr/>
      </dsp:nvSpPr>
      <dsp:spPr>
        <a:xfrm rot="19648842">
          <a:off x="5434583" y="1366210"/>
          <a:ext cx="225298" cy="722984"/>
        </a:xfrm>
        <a:prstGeom prst="rightArrow">
          <a:avLst>
            <a:gd name="adj1" fmla="val 60000"/>
            <a:gd name="adj2" fmla="val 50000"/>
          </a:avLst>
        </a:prstGeom>
        <a:solidFill>
          <a:schemeClr val="accent3">
            <a:hueOff val="3750088"/>
            <a:satOff val="-5627"/>
            <a:lumOff val="-915"/>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l-GR" sz="1200" b="1" kern="1200">
            <a:solidFill>
              <a:schemeClr val="tx1"/>
            </a:solidFill>
          </a:endParaRPr>
        </a:p>
      </dsp:txBody>
      <dsp:txXfrm rot="19648842">
        <a:off x="5434583" y="1366210"/>
        <a:ext cx="225298" cy="722984"/>
      </dsp:txXfrm>
    </dsp:sp>
    <dsp:sp modelId="{123AF200-11D5-4CD1-A757-8A9642603967}">
      <dsp:nvSpPr>
        <dsp:cNvPr id="0" name=""/>
        <dsp:cNvSpPr/>
      </dsp:nvSpPr>
      <dsp:spPr>
        <a:xfrm>
          <a:off x="5472605" y="0"/>
          <a:ext cx="2233783" cy="2126425"/>
        </a:xfrm>
        <a:prstGeom prst="ellipse">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1" u="sng" kern="1200" dirty="0" smtClean="0">
              <a:solidFill>
                <a:schemeClr val="tx1"/>
              </a:solidFill>
            </a:rPr>
            <a:t>Οργανωτικές</a:t>
          </a:r>
        </a:p>
        <a:p>
          <a:pPr lvl="0" algn="ctr" defTabSz="711200">
            <a:lnSpc>
              <a:spcPct val="90000"/>
            </a:lnSpc>
            <a:spcBef>
              <a:spcPct val="0"/>
            </a:spcBef>
            <a:spcAft>
              <a:spcPct val="35000"/>
            </a:spcAft>
          </a:pPr>
          <a:r>
            <a:rPr lang="el-GR" sz="1600" b="1" kern="1200" dirty="0" smtClean="0">
              <a:solidFill>
                <a:schemeClr val="tx1"/>
              </a:solidFill>
            </a:rPr>
            <a:t>-διαφάνεια</a:t>
          </a:r>
        </a:p>
        <a:p>
          <a:pPr lvl="0" algn="ctr" defTabSz="711200">
            <a:lnSpc>
              <a:spcPct val="90000"/>
            </a:lnSpc>
            <a:spcBef>
              <a:spcPct val="0"/>
            </a:spcBef>
            <a:spcAft>
              <a:spcPct val="35000"/>
            </a:spcAft>
          </a:pPr>
          <a:r>
            <a:rPr lang="el-GR" sz="1600" b="1" kern="1200" dirty="0" smtClean="0">
              <a:solidFill>
                <a:schemeClr val="tx1"/>
              </a:solidFill>
            </a:rPr>
            <a:t>-αξιοπιστία</a:t>
          </a:r>
        </a:p>
        <a:p>
          <a:pPr lvl="0" algn="ctr" defTabSz="711200">
            <a:lnSpc>
              <a:spcPct val="90000"/>
            </a:lnSpc>
            <a:spcBef>
              <a:spcPct val="0"/>
            </a:spcBef>
            <a:spcAft>
              <a:spcPct val="35000"/>
            </a:spcAft>
          </a:pPr>
          <a:r>
            <a:rPr lang="el-GR" sz="1600" b="1" kern="1200" dirty="0" smtClean="0">
              <a:solidFill>
                <a:schemeClr val="tx1"/>
              </a:solidFill>
            </a:rPr>
            <a:t>-</a:t>
          </a:r>
          <a:r>
            <a:rPr lang="el-GR" sz="1600" b="1" kern="1200" dirty="0" err="1" smtClean="0">
              <a:solidFill>
                <a:schemeClr val="tx1"/>
              </a:solidFill>
            </a:rPr>
            <a:t>ισοτιµία</a:t>
          </a:r>
          <a:endParaRPr lang="el-GR" sz="1600" b="1" kern="1200" dirty="0" smtClean="0">
            <a:solidFill>
              <a:schemeClr val="tx1"/>
            </a:solidFill>
          </a:endParaRPr>
        </a:p>
        <a:p>
          <a:pPr lvl="0" algn="ctr" defTabSz="711200">
            <a:lnSpc>
              <a:spcPct val="90000"/>
            </a:lnSpc>
            <a:spcBef>
              <a:spcPct val="0"/>
            </a:spcBef>
            <a:spcAft>
              <a:spcPct val="35000"/>
            </a:spcAft>
          </a:pPr>
          <a:r>
            <a:rPr lang="el-GR" sz="1600" b="1" kern="1200" dirty="0" smtClean="0">
              <a:solidFill>
                <a:schemeClr val="tx1"/>
              </a:solidFill>
            </a:rPr>
            <a:t>-</a:t>
          </a:r>
          <a:r>
            <a:rPr lang="el-GR" sz="1600" b="1" kern="1200" dirty="0" err="1" smtClean="0">
              <a:solidFill>
                <a:schemeClr val="tx1"/>
              </a:solidFill>
            </a:rPr>
            <a:t>σεβασµός</a:t>
          </a:r>
          <a:endParaRPr lang="el-GR" sz="1600" b="1" kern="1200" dirty="0">
            <a:solidFill>
              <a:schemeClr val="tx1"/>
            </a:solidFill>
          </a:endParaRPr>
        </a:p>
      </dsp:txBody>
      <dsp:txXfrm>
        <a:off x="5472605" y="0"/>
        <a:ext cx="2233783" cy="2126425"/>
      </dsp:txXfrm>
    </dsp:sp>
    <dsp:sp modelId="{4BC3859F-EA60-4D11-85E5-FC554E5D6831}">
      <dsp:nvSpPr>
        <dsp:cNvPr id="0" name=""/>
        <dsp:cNvSpPr/>
      </dsp:nvSpPr>
      <dsp:spPr>
        <a:xfrm rot="1948964">
          <a:off x="5429859" y="2757064"/>
          <a:ext cx="458705" cy="722984"/>
        </a:xfrm>
        <a:prstGeom prst="rightArrow">
          <a:avLst>
            <a:gd name="adj1" fmla="val 60000"/>
            <a:gd name="adj2" fmla="val 50000"/>
          </a:avLst>
        </a:prstGeom>
        <a:solidFill>
          <a:schemeClr val="accent3">
            <a:hueOff val="7500176"/>
            <a:satOff val="-11253"/>
            <a:lumOff val="-183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l-GR" sz="1200" b="1" kern="1200">
            <a:solidFill>
              <a:schemeClr val="tx1"/>
            </a:solidFill>
          </a:endParaRPr>
        </a:p>
      </dsp:txBody>
      <dsp:txXfrm rot="1948964">
        <a:off x="5429859" y="2757064"/>
        <a:ext cx="458705" cy="722984"/>
      </dsp:txXfrm>
    </dsp:sp>
    <dsp:sp modelId="{F1A4050A-D3A2-4CC6-B35B-5C7A96F1A967}">
      <dsp:nvSpPr>
        <dsp:cNvPr id="0" name=""/>
        <dsp:cNvSpPr/>
      </dsp:nvSpPr>
      <dsp:spPr>
        <a:xfrm>
          <a:off x="5678591" y="2764904"/>
          <a:ext cx="2458315" cy="2297058"/>
        </a:xfrm>
        <a:prstGeom prst="ellipse">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l-GR" sz="1600" b="1" u="sng" kern="1200" dirty="0" err="1" smtClean="0">
              <a:solidFill>
                <a:schemeClr val="tx1"/>
              </a:solidFill>
            </a:rPr>
            <a:t>Εµπορικές</a:t>
          </a:r>
          <a:endParaRPr lang="el-GR" sz="1600" b="1" u="sng" kern="1200" dirty="0" smtClean="0">
            <a:solidFill>
              <a:schemeClr val="tx1"/>
            </a:solidFill>
          </a:endParaRPr>
        </a:p>
        <a:p>
          <a:pPr lvl="0" algn="ctr" defTabSz="711200">
            <a:lnSpc>
              <a:spcPct val="90000"/>
            </a:lnSpc>
            <a:spcBef>
              <a:spcPct val="0"/>
            </a:spcBef>
            <a:spcAft>
              <a:spcPct val="35000"/>
            </a:spcAft>
          </a:pPr>
          <a:r>
            <a:rPr lang="el-GR" sz="1600" b="1" kern="1200" dirty="0" smtClean="0">
              <a:solidFill>
                <a:schemeClr val="tx1"/>
              </a:solidFill>
            </a:rPr>
            <a:t>-</a:t>
          </a:r>
          <a:r>
            <a:rPr lang="el-GR" sz="1600" b="1" kern="1200" dirty="0" err="1" smtClean="0">
              <a:solidFill>
                <a:schemeClr val="tx1"/>
              </a:solidFill>
            </a:rPr>
            <a:t>συνεταιρισµός</a:t>
          </a:r>
          <a:endParaRPr lang="el-GR" sz="1600" b="1" kern="1200" dirty="0" smtClean="0">
            <a:solidFill>
              <a:schemeClr val="tx1"/>
            </a:solidFill>
          </a:endParaRPr>
        </a:p>
        <a:p>
          <a:pPr lvl="0" algn="ctr" defTabSz="711200">
            <a:lnSpc>
              <a:spcPct val="90000"/>
            </a:lnSpc>
            <a:spcBef>
              <a:spcPct val="0"/>
            </a:spcBef>
            <a:spcAft>
              <a:spcPct val="35000"/>
            </a:spcAft>
          </a:pPr>
          <a:r>
            <a:rPr lang="el-GR" sz="1600" b="1" kern="1200" dirty="0" smtClean="0">
              <a:solidFill>
                <a:schemeClr val="tx1"/>
              </a:solidFill>
            </a:rPr>
            <a:t>-ποιότητα</a:t>
          </a:r>
        </a:p>
        <a:p>
          <a:pPr lvl="0" algn="ctr" defTabSz="711200">
            <a:lnSpc>
              <a:spcPct val="90000"/>
            </a:lnSpc>
            <a:spcBef>
              <a:spcPct val="0"/>
            </a:spcBef>
            <a:spcAft>
              <a:spcPct val="35000"/>
            </a:spcAft>
          </a:pPr>
          <a:r>
            <a:rPr lang="el-GR" sz="1600" b="1" kern="1200" dirty="0" smtClean="0">
              <a:solidFill>
                <a:schemeClr val="tx1"/>
              </a:solidFill>
            </a:rPr>
            <a:t>-ανταποδοτικότητα</a:t>
          </a:r>
          <a:endParaRPr lang="el-GR" sz="1600" b="1" kern="1200" dirty="0">
            <a:solidFill>
              <a:schemeClr val="tx1"/>
            </a:solidFill>
          </a:endParaRPr>
        </a:p>
      </dsp:txBody>
      <dsp:txXfrm>
        <a:off x="5678591" y="2764904"/>
        <a:ext cx="2458315" cy="2297058"/>
      </dsp:txXfrm>
    </dsp:sp>
    <dsp:sp modelId="{6FA11F8C-BB29-491C-9B98-16BBB9489197}">
      <dsp:nvSpPr>
        <dsp:cNvPr id="0" name=""/>
        <dsp:cNvSpPr/>
      </dsp:nvSpPr>
      <dsp:spPr>
        <a:xfrm rot="8231075">
          <a:off x="3421164" y="2889998"/>
          <a:ext cx="316844" cy="722984"/>
        </a:xfrm>
        <a:prstGeom prst="rightArrow">
          <a:avLst>
            <a:gd name="adj1" fmla="val 60000"/>
            <a:gd name="adj2" fmla="val 50000"/>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l-GR" sz="1200" b="1" kern="1200">
            <a:solidFill>
              <a:schemeClr val="tx1"/>
            </a:solidFill>
          </a:endParaRPr>
        </a:p>
      </dsp:txBody>
      <dsp:txXfrm rot="8231075">
        <a:off x="3421164" y="2889998"/>
        <a:ext cx="316844" cy="722984"/>
      </dsp:txXfrm>
    </dsp:sp>
    <dsp:sp modelId="{3ADE0ED8-E677-4A14-B6C8-A25E4B16482E}">
      <dsp:nvSpPr>
        <dsp:cNvPr id="0" name=""/>
        <dsp:cNvSpPr/>
      </dsp:nvSpPr>
      <dsp:spPr>
        <a:xfrm>
          <a:off x="1522514" y="3059364"/>
          <a:ext cx="2233783" cy="2126425"/>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b="1" u="sng" kern="1200" dirty="0" smtClean="0">
              <a:solidFill>
                <a:schemeClr val="tx1"/>
              </a:solidFill>
            </a:rPr>
            <a:t>Κοινωνικές</a:t>
          </a:r>
        </a:p>
        <a:p>
          <a:pPr lvl="0" algn="ctr" defTabSz="622300">
            <a:lnSpc>
              <a:spcPct val="90000"/>
            </a:lnSpc>
            <a:spcBef>
              <a:spcPct val="0"/>
            </a:spcBef>
            <a:spcAft>
              <a:spcPct val="35000"/>
            </a:spcAft>
          </a:pPr>
          <a:r>
            <a:rPr lang="el-GR" sz="1400" b="1" kern="1200" dirty="0" smtClean="0">
              <a:solidFill>
                <a:schemeClr val="tx1"/>
              </a:solidFill>
            </a:rPr>
            <a:t>-ελεύθερος χρόνος</a:t>
          </a:r>
        </a:p>
        <a:p>
          <a:pPr lvl="0" algn="ctr" defTabSz="622300">
            <a:lnSpc>
              <a:spcPct val="90000"/>
            </a:lnSpc>
            <a:spcBef>
              <a:spcPct val="0"/>
            </a:spcBef>
            <a:spcAft>
              <a:spcPct val="35000"/>
            </a:spcAft>
          </a:pPr>
          <a:r>
            <a:rPr lang="el-GR" sz="1400" b="1" kern="1200" dirty="0" smtClean="0">
              <a:solidFill>
                <a:schemeClr val="tx1"/>
              </a:solidFill>
            </a:rPr>
            <a:t>-</a:t>
          </a:r>
          <a:r>
            <a:rPr lang="el-GR" sz="1400" b="1" kern="1200" dirty="0" err="1" smtClean="0">
              <a:solidFill>
                <a:schemeClr val="tx1"/>
              </a:solidFill>
            </a:rPr>
            <a:t>συµµετοχή</a:t>
          </a:r>
          <a:endParaRPr lang="el-GR" sz="1400" b="1" kern="1200" dirty="0" smtClean="0">
            <a:solidFill>
              <a:schemeClr val="tx1"/>
            </a:solidFill>
          </a:endParaRPr>
        </a:p>
        <a:p>
          <a:pPr lvl="0" algn="ctr" defTabSz="622300">
            <a:lnSpc>
              <a:spcPct val="90000"/>
            </a:lnSpc>
            <a:spcBef>
              <a:spcPct val="0"/>
            </a:spcBef>
            <a:spcAft>
              <a:spcPct val="35000"/>
            </a:spcAft>
          </a:pPr>
          <a:r>
            <a:rPr lang="el-GR" sz="1400" b="1" kern="1200" dirty="0" smtClean="0">
              <a:solidFill>
                <a:schemeClr val="tx1"/>
              </a:solidFill>
            </a:rPr>
            <a:t>-οικογένεια</a:t>
          </a:r>
        </a:p>
        <a:p>
          <a:pPr lvl="0" algn="ctr" defTabSz="622300">
            <a:lnSpc>
              <a:spcPct val="90000"/>
            </a:lnSpc>
            <a:spcBef>
              <a:spcPct val="0"/>
            </a:spcBef>
            <a:spcAft>
              <a:spcPct val="35000"/>
            </a:spcAft>
          </a:pPr>
          <a:r>
            <a:rPr lang="el-GR" sz="1400" b="1" kern="1200" dirty="0" smtClean="0">
              <a:solidFill>
                <a:schemeClr val="tx1"/>
              </a:solidFill>
            </a:rPr>
            <a:t>-κοινωνική ευθύνη</a:t>
          </a:r>
          <a:endParaRPr lang="el-GR" sz="1400" b="1" kern="1200" dirty="0">
            <a:solidFill>
              <a:schemeClr val="tx1"/>
            </a:solidFill>
          </a:endParaRPr>
        </a:p>
      </dsp:txBody>
      <dsp:txXfrm>
        <a:off x="1522514" y="3059364"/>
        <a:ext cx="2233783" cy="212642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0F0089B-DC29-46BA-BB67-D741F198002D}" type="datetimeFigureOut">
              <a:rPr lang="el-GR" smtClean="0"/>
              <a:t>16/11/2017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5EC47B6-8526-4AA3-9A2B-7DAA31546AF9}"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7000"/>
            <a:lum/>
          </a:blip>
          <a:srcRect/>
          <a:stretch>
            <a:fillRect l="-23000" r="-23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F0089B-DC29-46BA-BB67-D741F198002D}" type="datetimeFigureOut">
              <a:rPr lang="el-GR" smtClean="0"/>
              <a:t>16/11/2017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EC47B6-8526-4AA3-9A2B-7DAA31546AF9}"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ec.europa.eu/eurostat/statistics-explained/index.php/National_accounts_and_GDP/e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enterprisegreece.gov.gr/gr/h-ellada-shmera/giati-ellada/h-ellhnikh-oikonomia"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appsso.eurostat.ec.europa.eu/nui/submitViewTableAction.do"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nterprisegreece.gov.gr/gr/h-ellada-shmera/giati-ellada/h-ellhnikh-oikonomia"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appsso.eurostat.ec.europa.eu/nui/submitViewTableAction.do"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transfermarkt.com/super-league/startseite/wettbewerb/GR1/plus/?saison_id=2014" TargetMode="Externa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el.wikipedia.org/wiki/%CE%95%CE%B9%CE%BA%CF%8C%CE%BD%CE%B1:Epo.png" TargetMode="External"/><Relationship Id="rId1" Type="http://schemas.openxmlformats.org/officeDocument/2006/relationships/slideLayout" Target="../slideLayouts/slideLayout2.xml"/><Relationship Id="rId4" Type="http://schemas.openxmlformats.org/officeDocument/2006/relationships/image" Target="http://upload.wikimedia.org/wikipedia/el/d/d1/Epo.p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ctrTitle"/>
          </p:nvPr>
        </p:nvSpPr>
        <p:spPr>
          <a:xfrm>
            <a:off x="539552" y="0"/>
            <a:ext cx="7848872" cy="3113584"/>
          </a:xfrm>
        </p:spPr>
        <p:txBody>
          <a:bodyPr/>
          <a:lstStyle/>
          <a:p>
            <a:r>
              <a:rPr lang="el-GR" sz="3200" b="1" dirty="0"/>
              <a:t>Μεταπτυχιακό Πρόγραμμα </a:t>
            </a:r>
            <a:br>
              <a:rPr lang="el-GR" sz="3200" b="1" dirty="0"/>
            </a:br>
            <a:r>
              <a:rPr lang="el-GR" sz="3200" b="1" dirty="0"/>
              <a:t>Επαγγελματικό Ποδόσφαιρο στην </a:t>
            </a:r>
            <a:br>
              <a:rPr lang="el-GR" sz="3200" b="1" dirty="0"/>
            </a:br>
            <a:r>
              <a:rPr lang="el-GR" sz="3200" b="1" dirty="0"/>
              <a:t>Ελλάδα Σήμερα</a:t>
            </a:r>
            <a:br>
              <a:rPr lang="el-GR" sz="3200" b="1" dirty="0"/>
            </a:br>
            <a:r>
              <a:rPr lang="el-GR" sz="3200" b="1" dirty="0"/>
              <a:t>(ΕΠΟ – </a:t>
            </a:r>
            <a:r>
              <a:rPr lang="en-US" sz="3200" b="1" dirty="0"/>
              <a:t>Super League</a:t>
            </a:r>
            <a:r>
              <a:rPr lang="en-US" sz="3200" b="1" dirty="0" smtClean="0"/>
              <a:t>)</a:t>
            </a:r>
            <a:r>
              <a:rPr lang="el-GR" sz="3200" b="1" dirty="0" smtClean="0"/>
              <a:t> </a:t>
            </a:r>
            <a:br>
              <a:rPr lang="el-GR" sz="3200" b="1" dirty="0" smtClean="0"/>
            </a:br>
            <a:r>
              <a:rPr lang="el-GR" sz="3200" b="1" dirty="0" smtClean="0"/>
              <a:t>Μέρος 1</a:t>
            </a:r>
            <a:r>
              <a:rPr lang="el-GR" sz="3200" b="1" baseline="30000" dirty="0" smtClean="0"/>
              <a:t>ο</a:t>
            </a:r>
            <a:r>
              <a:rPr lang="el-GR" sz="3200" b="1" dirty="0" smtClean="0"/>
              <a:t> </a:t>
            </a:r>
            <a:r>
              <a:rPr lang="el-GR" sz="3200" b="1" dirty="0"/>
              <a:t/>
            </a:r>
            <a:br>
              <a:rPr lang="el-GR" sz="3200" b="1" dirty="0"/>
            </a:br>
            <a:r>
              <a:rPr lang="el-GR" sz="2400" b="1" dirty="0" smtClean="0"/>
              <a:t>13</a:t>
            </a:r>
            <a:r>
              <a:rPr lang="en-US" sz="2400" b="1" dirty="0" smtClean="0"/>
              <a:t>/</a:t>
            </a:r>
            <a:r>
              <a:rPr lang="el-GR" sz="2400" b="1" dirty="0" smtClean="0"/>
              <a:t>11</a:t>
            </a:r>
            <a:r>
              <a:rPr lang="en-US" sz="2400" b="1" dirty="0" smtClean="0"/>
              <a:t>/201</a:t>
            </a:r>
            <a:r>
              <a:rPr lang="el-GR" sz="2400" b="1" dirty="0" smtClean="0"/>
              <a:t>7</a:t>
            </a:r>
            <a:endParaRPr lang="en-US" sz="2400" b="1" dirty="0"/>
          </a:p>
        </p:txBody>
      </p:sp>
      <p:sp>
        <p:nvSpPr>
          <p:cNvPr id="107523" name="Rectangle 3"/>
          <p:cNvSpPr>
            <a:spLocks noGrp="1" noChangeArrowheads="1"/>
          </p:cNvSpPr>
          <p:nvPr>
            <p:ph type="subTitle" idx="1"/>
          </p:nvPr>
        </p:nvSpPr>
        <p:spPr>
          <a:xfrm>
            <a:off x="468313" y="2924944"/>
            <a:ext cx="8351837" cy="3933056"/>
          </a:xfrm>
        </p:spPr>
        <p:txBody>
          <a:bodyPr>
            <a:normAutofit lnSpcReduction="10000"/>
          </a:bodyPr>
          <a:lstStyle/>
          <a:p>
            <a:r>
              <a:rPr lang="el-GR" b="1" dirty="0">
                <a:solidFill>
                  <a:schemeClr val="tx1"/>
                </a:solidFill>
              </a:rPr>
              <a:t>Τμήμα Οργάνωσης &amp; Διαχείρισης Αθλητισμού</a:t>
            </a:r>
          </a:p>
          <a:p>
            <a:r>
              <a:rPr lang="el-GR" sz="3400" b="1" dirty="0">
                <a:solidFill>
                  <a:schemeClr val="tx1"/>
                </a:solidFill>
              </a:rPr>
              <a:t>Πρόγραμμα Μεταπτυχιακών Σπουδών</a:t>
            </a:r>
          </a:p>
          <a:p>
            <a:r>
              <a:rPr lang="el-GR" sz="2800" b="1" dirty="0">
                <a:solidFill>
                  <a:schemeClr val="tx1"/>
                </a:solidFill>
              </a:rPr>
              <a:t>« Οργάνωση &amp; Διοίκηση Αθλητικών Οργανισμών &amp; </a:t>
            </a:r>
            <a:r>
              <a:rPr lang="el-GR" sz="2800" b="1" dirty="0" smtClean="0">
                <a:solidFill>
                  <a:schemeClr val="tx1"/>
                </a:solidFill>
              </a:rPr>
              <a:t>Επιχειρήσεων</a:t>
            </a:r>
          </a:p>
          <a:p>
            <a:endParaRPr lang="en-US" sz="2800" b="1" dirty="0">
              <a:solidFill>
                <a:schemeClr val="tx1"/>
              </a:solidFill>
            </a:endParaRPr>
          </a:p>
          <a:p>
            <a:pPr>
              <a:lnSpc>
                <a:spcPct val="150000"/>
              </a:lnSpc>
            </a:pPr>
            <a:r>
              <a:rPr lang="el-GR" sz="2000" b="1" i="1" dirty="0">
                <a:solidFill>
                  <a:schemeClr val="tx1"/>
                </a:solidFill>
                <a:latin typeface="Tahoma" pitchFamily="34" charset="0"/>
              </a:rPr>
              <a:t>Δρ</a:t>
            </a:r>
            <a:r>
              <a:rPr lang="en-US" sz="2000" b="1" i="1" dirty="0">
                <a:solidFill>
                  <a:schemeClr val="tx1"/>
                </a:solidFill>
                <a:latin typeface="Tahoma" pitchFamily="34" charset="0"/>
              </a:rPr>
              <a:t>.</a:t>
            </a:r>
            <a:r>
              <a:rPr lang="el-GR" sz="2000" b="1" i="1" dirty="0">
                <a:solidFill>
                  <a:schemeClr val="tx1"/>
                </a:solidFill>
                <a:latin typeface="Tahoma" pitchFamily="34" charset="0"/>
              </a:rPr>
              <a:t> Τάκης Αλεξόπουλος</a:t>
            </a:r>
            <a:br>
              <a:rPr lang="el-GR" sz="2000" b="1" i="1" dirty="0">
                <a:solidFill>
                  <a:schemeClr val="tx1"/>
                </a:solidFill>
                <a:latin typeface="Tahoma" pitchFamily="34" charset="0"/>
              </a:rPr>
            </a:br>
            <a:r>
              <a:rPr lang="el-GR" sz="2000" b="1" i="1" dirty="0" smtClean="0">
                <a:solidFill>
                  <a:schemeClr val="tx1"/>
                </a:solidFill>
                <a:latin typeface="Tahoma" pitchFamily="34" charset="0"/>
              </a:rPr>
              <a:t>Αναπληρωτής Καθηγητής </a:t>
            </a:r>
            <a:r>
              <a:rPr lang="el-GR" sz="2000" b="1" i="1" dirty="0">
                <a:solidFill>
                  <a:schemeClr val="tx1"/>
                </a:solidFill>
                <a:latin typeface="Tahoma" pitchFamily="34" charset="0"/>
              </a:rPr>
              <a:t/>
            </a:r>
            <a:br>
              <a:rPr lang="el-GR" sz="2000" b="1" i="1" dirty="0">
                <a:solidFill>
                  <a:schemeClr val="tx1"/>
                </a:solidFill>
                <a:latin typeface="Tahoma" pitchFamily="34" charset="0"/>
              </a:rPr>
            </a:br>
            <a:endParaRPr lang="el-GR" sz="2000" b="1" i="1" dirty="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3600" b="1" dirty="0" err="1" smtClean="0"/>
              <a:t>Superleague</a:t>
            </a:r>
            <a:endParaRPr lang="el-GR" sz="3600" b="1" dirty="0"/>
          </a:p>
        </p:txBody>
      </p:sp>
      <p:sp>
        <p:nvSpPr>
          <p:cNvPr id="26627" name="Rectangle 3"/>
          <p:cNvSpPr>
            <a:spLocks noGrp="1" noChangeArrowheads="1"/>
          </p:cNvSpPr>
          <p:nvPr>
            <p:ph idx="1"/>
          </p:nvPr>
        </p:nvSpPr>
        <p:spPr>
          <a:xfrm>
            <a:off x="395536" y="1628800"/>
            <a:ext cx="8136904" cy="4386709"/>
          </a:xfrm>
          <a:effectLst>
            <a:outerShdw blurRad="50800" dist="38100" dir="2700000" algn="tl" rotWithShape="0">
              <a:prstClr val="black">
                <a:alpha val="40000"/>
              </a:prstClr>
            </a:outerShdw>
          </a:effectLst>
        </p:spPr>
        <p:txBody>
          <a:bodyPr>
            <a:noAutofit/>
          </a:bodyPr>
          <a:lstStyle/>
          <a:p>
            <a:pPr algn="just">
              <a:lnSpc>
                <a:spcPct val="200000"/>
              </a:lnSpc>
            </a:pPr>
            <a:r>
              <a:rPr lang="el-GR" sz="1800" dirty="0">
                <a:effectLst/>
                <a:latin typeface="Arial" pitchFamily="34" charset="0"/>
                <a:cs typeface="Arial" pitchFamily="34" charset="0"/>
              </a:rPr>
              <a:t>Από την αγωνιστική περίοδο 2006-2007 το ελληνικό πρωτάθλημα ποδοσφαίρου διεξάγεται υπό την διοργάνωση της Σούπερ Λίγκα. Πρώτος πρόεδρος εκλέχθηκε ομόφωνα ο Π. Κόκκαλης, γιος του προέδρου του Ολυμπιακού, προτεινόμενος μάλιστα από τον αιώνιο αντίπαλο, Παναθηναϊκό. </a:t>
            </a:r>
            <a:endParaRPr lang="en-US" sz="1800" dirty="0" smtClean="0">
              <a:effectLst/>
              <a:latin typeface="Arial" pitchFamily="34" charset="0"/>
              <a:cs typeface="Arial" pitchFamily="34" charset="0"/>
            </a:endParaRPr>
          </a:p>
          <a:p>
            <a:pPr algn="just">
              <a:lnSpc>
                <a:spcPct val="200000"/>
              </a:lnSpc>
            </a:pPr>
            <a:r>
              <a:rPr lang="el-GR" sz="1800" dirty="0" smtClean="0">
                <a:effectLst/>
                <a:latin typeface="Arial" pitchFamily="34" charset="0"/>
                <a:cs typeface="Arial" pitchFamily="34" charset="0"/>
              </a:rPr>
              <a:t>Η </a:t>
            </a:r>
            <a:r>
              <a:rPr lang="el-GR" sz="1800" dirty="0" smtClean="0">
                <a:effectLst/>
                <a:latin typeface="Arial" pitchFamily="34" charset="0"/>
                <a:cs typeface="Arial" pitchFamily="34" charset="0"/>
              </a:rPr>
              <a:t>λίγκα μέχρι και το 2013 αποτελούταν από 16 ομάδες. Από το 2013 μέχρι και το 2015 ο αριθμός των ομάδων από 16 αυξάνεται σε 18 ενώ από το 2016 μέχρι</a:t>
            </a:r>
            <a:r>
              <a:rPr lang="en-US" sz="1800" dirty="0" smtClean="0">
                <a:effectLst/>
                <a:latin typeface="Arial" pitchFamily="34" charset="0"/>
                <a:cs typeface="Arial" pitchFamily="34" charset="0"/>
              </a:rPr>
              <a:t> </a:t>
            </a:r>
            <a:r>
              <a:rPr lang="el-GR" sz="1800" dirty="0" smtClean="0">
                <a:effectLst/>
                <a:latin typeface="Arial" pitchFamily="34" charset="0"/>
                <a:cs typeface="Arial" pitchFamily="34" charset="0"/>
              </a:rPr>
              <a:t>και σήμερα οι ομάδες είναι και πάλι 16.Πρόεδρος </a:t>
            </a:r>
            <a:r>
              <a:rPr lang="el-GR" sz="1800" dirty="0">
                <a:effectLst/>
                <a:latin typeface="Arial" pitchFamily="34" charset="0"/>
                <a:cs typeface="Arial" pitchFamily="34" charset="0"/>
              </a:rPr>
              <a:t>της </a:t>
            </a:r>
            <a:r>
              <a:rPr lang="el-GR" sz="1800" dirty="0" smtClean="0">
                <a:effectLst/>
                <a:latin typeface="Arial" pitchFamily="34" charset="0"/>
                <a:cs typeface="Arial" pitchFamily="34" charset="0"/>
              </a:rPr>
              <a:t>Λίγκας σήμερα </a:t>
            </a:r>
            <a:r>
              <a:rPr lang="el-GR" sz="1800" dirty="0">
                <a:effectLst/>
                <a:latin typeface="Arial" pitchFamily="34" charset="0"/>
                <a:cs typeface="Arial" pitchFamily="34" charset="0"/>
              </a:rPr>
              <a:t>είναι </a:t>
            </a:r>
            <a:r>
              <a:rPr lang="el-GR" sz="1800" dirty="0" smtClean="0">
                <a:effectLst/>
                <a:latin typeface="Arial" pitchFamily="34" charset="0"/>
                <a:cs typeface="Arial" pitchFamily="34" charset="0"/>
              </a:rPr>
              <a:t>ο Γεώργιος Στράτος. </a:t>
            </a:r>
            <a:endParaRPr lang="el-GR" sz="1800" dirty="0">
              <a:effectLst/>
              <a:latin typeface="Arial" pitchFamily="34" charset="0"/>
              <a:cs typeface="Arial" pitchFamily="34" charset="0"/>
            </a:endParaRPr>
          </a:p>
        </p:txBody>
      </p:sp>
      <p:pic>
        <p:nvPicPr>
          <p:cNvPr id="4" name="3 - Εικόνα" descr="ZWpIsC8C_400x400.png"/>
          <p:cNvPicPr>
            <a:picLocks noChangeAspect="1"/>
          </p:cNvPicPr>
          <p:nvPr/>
        </p:nvPicPr>
        <p:blipFill>
          <a:blip r:embed="rId2" cstate="print"/>
          <a:stretch>
            <a:fillRect/>
          </a:stretch>
        </p:blipFill>
        <p:spPr>
          <a:xfrm>
            <a:off x="6372200" y="216024"/>
            <a:ext cx="1152128" cy="11521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5" name="4 - Εικόνα" descr="ZWpIsC8C_400x400.png"/>
          <p:cNvPicPr>
            <a:picLocks noChangeAspect="1"/>
          </p:cNvPicPr>
          <p:nvPr/>
        </p:nvPicPr>
        <p:blipFill>
          <a:blip r:embed="rId2" cstate="print"/>
          <a:stretch>
            <a:fillRect/>
          </a:stretch>
        </p:blipFill>
        <p:spPr>
          <a:xfrm>
            <a:off x="1547664" y="260648"/>
            <a:ext cx="1152128" cy="115212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Σκοπός δημιουργίας της </a:t>
            </a:r>
            <a:r>
              <a:rPr lang="en-US" dirty="0" err="1" smtClean="0"/>
              <a:t>Superleague</a:t>
            </a:r>
            <a:endParaRPr lang="el-GR" dirty="0"/>
          </a:p>
        </p:txBody>
      </p:sp>
      <p:sp>
        <p:nvSpPr>
          <p:cNvPr id="3" name="2 - Θέση περιεχομένου"/>
          <p:cNvSpPr>
            <a:spLocks noGrp="1"/>
          </p:cNvSpPr>
          <p:nvPr>
            <p:ph idx="1"/>
          </p:nvPr>
        </p:nvSpPr>
        <p:spPr>
          <a:xfrm>
            <a:off x="755576" y="1600200"/>
            <a:ext cx="7931224" cy="4525963"/>
          </a:xfrm>
        </p:spPr>
        <p:txBody>
          <a:bodyPr>
            <a:normAutofit/>
          </a:bodyPr>
          <a:lstStyle/>
          <a:p>
            <a:pPr>
              <a:lnSpc>
                <a:spcPct val="200000"/>
              </a:lnSpc>
              <a:buNone/>
            </a:pPr>
            <a:r>
              <a:rPr lang="el-GR" sz="2000" dirty="0" smtClean="0">
                <a:effectLst/>
                <a:latin typeface="Arial" pitchFamily="34" charset="0"/>
                <a:cs typeface="Arial" pitchFamily="34" charset="0"/>
              </a:rPr>
              <a:t>Η   Σούπερ Λίγκα δημιουργήθηκε με σκοπό </a:t>
            </a:r>
          </a:p>
          <a:p>
            <a:pPr>
              <a:lnSpc>
                <a:spcPct val="200000"/>
              </a:lnSpc>
            </a:pPr>
            <a:r>
              <a:rPr lang="el-GR" sz="2000" dirty="0" smtClean="0">
                <a:effectLst/>
                <a:latin typeface="Arial" pitchFamily="34" charset="0"/>
                <a:cs typeface="Arial" pitchFamily="34" charset="0"/>
              </a:rPr>
              <a:t>την διαφάνεια του ποδοσφαίρου </a:t>
            </a:r>
          </a:p>
          <a:p>
            <a:pPr>
              <a:lnSpc>
                <a:spcPct val="200000"/>
              </a:lnSpc>
            </a:pPr>
            <a:r>
              <a:rPr lang="el-GR" sz="2000" dirty="0" smtClean="0">
                <a:effectLst/>
                <a:latin typeface="Arial" pitchFamily="34" charset="0"/>
                <a:cs typeface="Arial" pitchFamily="34" charset="0"/>
              </a:rPr>
              <a:t>την ανάπτυξή του ως αθλητικού θεάματος υψηλού επιπέδου </a:t>
            </a:r>
          </a:p>
          <a:p>
            <a:pPr>
              <a:lnSpc>
                <a:spcPct val="200000"/>
              </a:lnSpc>
            </a:pPr>
            <a:r>
              <a:rPr lang="el-GR" sz="2000" dirty="0" smtClean="0">
                <a:effectLst/>
                <a:latin typeface="Arial" pitchFamily="34" charset="0"/>
                <a:cs typeface="Arial" pitchFamily="34" charset="0"/>
              </a:rPr>
              <a:t>τον εκσυγχρονισμό των γηπέδων</a:t>
            </a:r>
          </a:p>
          <a:p>
            <a:pPr>
              <a:lnSpc>
                <a:spcPct val="200000"/>
              </a:lnSpc>
            </a:pPr>
            <a:r>
              <a:rPr lang="el-GR" sz="2000" dirty="0" smtClean="0">
                <a:effectLst/>
                <a:latin typeface="Arial" pitchFamily="34" charset="0"/>
                <a:cs typeface="Arial" pitchFamily="34" charset="0"/>
              </a:rPr>
              <a:t>την άνοδο του επιπέδου των φιλάθλων.</a:t>
            </a:r>
            <a:endParaRPr lang="el-G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αποστολή της </a:t>
            </a:r>
            <a:r>
              <a:rPr lang="en-US" dirty="0" smtClean="0"/>
              <a:t>SUPERLEAGUE</a:t>
            </a:r>
            <a:endParaRPr lang="el-GR" dirty="0"/>
          </a:p>
        </p:txBody>
      </p:sp>
      <p:sp>
        <p:nvSpPr>
          <p:cNvPr id="3" name="2 - Θέση περιεχομένου"/>
          <p:cNvSpPr>
            <a:spLocks noGrp="1"/>
          </p:cNvSpPr>
          <p:nvPr>
            <p:ph idx="1"/>
          </p:nvPr>
        </p:nvSpPr>
        <p:spPr>
          <a:xfrm>
            <a:off x="899592" y="1484784"/>
            <a:ext cx="8038728" cy="4530725"/>
          </a:xfrm>
        </p:spPr>
        <p:txBody>
          <a:bodyPr>
            <a:noAutofit/>
          </a:bodyPr>
          <a:lstStyle/>
          <a:p>
            <a:pPr>
              <a:lnSpc>
                <a:spcPct val="200000"/>
              </a:lnSpc>
              <a:buFont typeface="+mj-lt"/>
              <a:buAutoNum type="arabicPeriod"/>
            </a:pPr>
            <a:r>
              <a:rPr lang="el-GR" sz="1800" b="1" dirty="0" smtClean="0"/>
              <a:t>Αξία</a:t>
            </a:r>
            <a:r>
              <a:rPr lang="el-GR" sz="1800" dirty="0" smtClean="0"/>
              <a:t> στο ποδόσφαιρο</a:t>
            </a:r>
          </a:p>
          <a:p>
            <a:pPr>
              <a:lnSpc>
                <a:spcPct val="200000"/>
              </a:lnSpc>
              <a:buFont typeface="+mj-lt"/>
              <a:buAutoNum type="arabicPeriod"/>
            </a:pPr>
            <a:r>
              <a:rPr lang="el-GR" sz="1800" dirty="0" smtClean="0"/>
              <a:t>Νέα «αρχή» για το </a:t>
            </a:r>
            <a:r>
              <a:rPr lang="el-GR" sz="1800" dirty="0" err="1" smtClean="0"/>
              <a:t>επαγγελµατικό</a:t>
            </a:r>
            <a:r>
              <a:rPr lang="el-GR" sz="1800" dirty="0" smtClean="0"/>
              <a:t> ποδόσφαιρο µε </a:t>
            </a:r>
            <a:r>
              <a:rPr lang="el-GR" sz="1800" b="1" dirty="0" smtClean="0"/>
              <a:t>ξεκάθαρο </a:t>
            </a:r>
            <a:r>
              <a:rPr lang="el-GR" sz="1800" b="1" dirty="0" err="1" smtClean="0"/>
              <a:t>θεσµικό</a:t>
            </a:r>
            <a:r>
              <a:rPr lang="el-GR" sz="1800" b="1" dirty="0" smtClean="0"/>
              <a:t> πλαίσιο λειτουργίας</a:t>
            </a:r>
          </a:p>
          <a:p>
            <a:pPr>
              <a:lnSpc>
                <a:spcPct val="200000"/>
              </a:lnSpc>
              <a:buFont typeface="+mj-lt"/>
              <a:buAutoNum type="arabicPeriod"/>
            </a:pPr>
            <a:r>
              <a:rPr lang="el-GR" sz="1800" b="1" dirty="0" smtClean="0"/>
              <a:t>Σύγχρονη και ξεκάθαρη </a:t>
            </a:r>
            <a:r>
              <a:rPr lang="el-GR" sz="1800" dirty="0" smtClean="0"/>
              <a:t>καταστατική λειτουργία υπό το καθεστώς πλήρους διαφάνειας</a:t>
            </a:r>
          </a:p>
          <a:p>
            <a:pPr>
              <a:lnSpc>
                <a:spcPct val="200000"/>
              </a:lnSpc>
              <a:buFont typeface="+mj-lt"/>
              <a:buAutoNum type="arabicPeriod"/>
            </a:pPr>
            <a:r>
              <a:rPr lang="el-GR" sz="1800" b="1" dirty="0" smtClean="0"/>
              <a:t>Αύξηση των συνολικών εσόδων </a:t>
            </a:r>
            <a:r>
              <a:rPr lang="el-GR" sz="1800" dirty="0" smtClean="0"/>
              <a:t>των </a:t>
            </a:r>
            <a:r>
              <a:rPr lang="el-GR" sz="1800" dirty="0" err="1" smtClean="0"/>
              <a:t>οµάδων</a:t>
            </a:r>
            <a:r>
              <a:rPr lang="el-GR" sz="1800" dirty="0" smtClean="0"/>
              <a:t> της Α’ Εθνικής κατηγορίας και </a:t>
            </a:r>
            <a:r>
              <a:rPr lang="el-GR" sz="1800" b="1" dirty="0" err="1" smtClean="0"/>
              <a:t>ισοκατανοµή</a:t>
            </a:r>
            <a:r>
              <a:rPr lang="el-GR" sz="1800" dirty="0" smtClean="0"/>
              <a:t> τους</a:t>
            </a:r>
          </a:p>
          <a:p>
            <a:pPr>
              <a:lnSpc>
                <a:spcPct val="200000"/>
              </a:lnSpc>
              <a:buFont typeface="+mj-lt"/>
              <a:buAutoNum type="arabicPeriod"/>
            </a:pPr>
            <a:endParaRPr lang="el-GR" sz="1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αποστολή της </a:t>
            </a:r>
            <a:r>
              <a:rPr lang="en-US" dirty="0" smtClean="0"/>
              <a:t>SUPERLEAGUE</a:t>
            </a:r>
            <a:r>
              <a:rPr lang="el-GR" dirty="0" smtClean="0"/>
              <a:t> (συνέχεια)</a:t>
            </a:r>
            <a:endParaRPr lang="el-GR" dirty="0"/>
          </a:p>
        </p:txBody>
      </p:sp>
      <p:sp>
        <p:nvSpPr>
          <p:cNvPr id="3" name="2 - Θέση περιεχομένου"/>
          <p:cNvSpPr>
            <a:spLocks noGrp="1"/>
          </p:cNvSpPr>
          <p:nvPr>
            <p:ph idx="1"/>
          </p:nvPr>
        </p:nvSpPr>
        <p:spPr>
          <a:xfrm>
            <a:off x="467544" y="1628800"/>
            <a:ext cx="8352928" cy="4525963"/>
          </a:xfrm>
        </p:spPr>
        <p:txBody>
          <a:bodyPr>
            <a:noAutofit/>
          </a:bodyPr>
          <a:lstStyle/>
          <a:p>
            <a:pPr>
              <a:lnSpc>
                <a:spcPct val="200000"/>
              </a:lnSpc>
              <a:buNone/>
            </a:pPr>
            <a:r>
              <a:rPr lang="el-GR" sz="1600" dirty="0" smtClean="0"/>
              <a:t>5. </a:t>
            </a:r>
            <a:r>
              <a:rPr lang="el-GR" sz="1600" dirty="0" err="1" smtClean="0"/>
              <a:t>∆ιαφάνεια</a:t>
            </a:r>
            <a:r>
              <a:rPr lang="el-GR" sz="1600" dirty="0" smtClean="0"/>
              <a:t> και </a:t>
            </a:r>
            <a:r>
              <a:rPr lang="el-GR" sz="1600" dirty="0" err="1" smtClean="0"/>
              <a:t>αποτελεσµατικότητα</a:t>
            </a:r>
            <a:r>
              <a:rPr lang="el-GR" sz="1600" dirty="0" smtClean="0"/>
              <a:t> στην  </a:t>
            </a:r>
            <a:r>
              <a:rPr lang="el-GR" sz="1600" dirty="0" err="1" smtClean="0"/>
              <a:t>οικονοµική</a:t>
            </a:r>
            <a:r>
              <a:rPr lang="el-GR" sz="1600" dirty="0" smtClean="0"/>
              <a:t> διαχείριση -</a:t>
            </a:r>
            <a:r>
              <a:rPr lang="el-GR" sz="1600" dirty="0" err="1" smtClean="0"/>
              <a:t>∆ιανοµή</a:t>
            </a:r>
            <a:r>
              <a:rPr lang="el-GR" sz="1600" dirty="0" smtClean="0"/>
              <a:t> των κερδών στις ΠΑΕ-µέλη -</a:t>
            </a:r>
            <a:r>
              <a:rPr lang="el-GR" sz="1600" b="1" dirty="0" err="1" smtClean="0"/>
              <a:t>Μειωµένο</a:t>
            </a:r>
            <a:r>
              <a:rPr lang="el-GR" sz="1600" b="1" dirty="0" smtClean="0"/>
              <a:t> διαχειριστικό κόστος   </a:t>
            </a:r>
            <a:r>
              <a:rPr lang="el-GR" sz="1600" dirty="0" smtClean="0"/>
              <a:t> (SUPERLEAGUE –ΠΑΕ) </a:t>
            </a:r>
          </a:p>
          <a:p>
            <a:pPr>
              <a:lnSpc>
                <a:spcPct val="200000"/>
              </a:lnSpc>
              <a:buNone/>
            </a:pPr>
            <a:r>
              <a:rPr lang="el-GR" sz="1600" dirty="0" smtClean="0"/>
              <a:t>6. </a:t>
            </a:r>
            <a:r>
              <a:rPr lang="el-GR" sz="1600" dirty="0" err="1" smtClean="0"/>
              <a:t>∆ιαφάνεια</a:t>
            </a:r>
            <a:r>
              <a:rPr lang="el-GR" sz="1600" dirty="0" smtClean="0"/>
              <a:t> και </a:t>
            </a:r>
            <a:r>
              <a:rPr lang="el-GR" sz="1600" dirty="0" err="1" smtClean="0"/>
              <a:t>αποτελεσµατικότητα</a:t>
            </a:r>
            <a:r>
              <a:rPr lang="el-GR" sz="1600" dirty="0" smtClean="0"/>
              <a:t> στον </a:t>
            </a:r>
            <a:r>
              <a:rPr lang="el-GR" sz="1600" dirty="0" err="1" smtClean="0"/>
              <a:t>προγραµµατισµό</a:t>
            </a:r>
            <a:r>
              <a:rPr lang="el-GR" sz="1600" dirty="0" smtClean="0"/>
              <a:t> και τη διεξαγωγή του </a:t>
            </a:r>
            <a:r>
              <a:rPr lang="el-GR" sz="1600" dirty="0" err="1" smtClean="0"/>
              <a:t>Πρωταθλήµατος</a:t>
            </a:r>
            <a:endParaRPr lang="el-GR" sz="1600" dirty="0" smtClean="0"/>
          </a:p>
          <a:p>
            <a:pPr>
              <a:lnSpc>
                <a:spcPct val="200000"/>
              </a:lnSpc>
              <a:buNone/>
            </a:pPr>
            <a:r>
              <a:rPr lang="el-GR" sz="1600" dirty="0" smtClean="0"/>
              <a:t>7. </a:t>
            </a:r>
            <a:r>
              <a:rPr lang="el-GR" sz="1600" dirty="0" err="1" smtClean="0"/>
              <a:t>∆ηµιουργία</a:t>
            </a:r>
            <a:r>
              <a:rPr lang="el-GR" sz="1600" dirty="0" smtClean="0"/>
              <a:t> </a:t>
            </a:r>
            <a:r>
              <a:rPr lang="el-GR" sz="1600" b="1" dirty="0" smtClean="0"/>
              <a:t>αξιόπιστου </a:t>
            </a:r>
            <a:r>
              <a:rPr lang="el-GR" sz="1600" b="1" dirty="0" err="1" smtClean="0"/>
              <a:t>θεσµού</a:t>
            </a:r>
            <a:r>
              <a:rPr lang="el-GR" sz="1600" b="1" dirty="0" smtClean="0"/>
              <a:t> </a:t>
            </a:r>
            <a:r>
              <a:rPr lang="el-GR" sz="1600" dirty="0" smtClean="0"/>
              <a:t>για την </a:t>
            </a:r>
            <a:r>
              <a:rPr lang="el-GR" sz="1600" dirty="0" err="1" smtClean="0"/>
              <a:t>αντιµετώπιση</a:t>
            </a:r>
            <a:r>
              <a:rPr lang="el-GR" sz="1600" dirty="0" smtClean="0"/>
              <a:t> </a:t>
            </a:r>
            <a:r>
              <a:rPr lang="el-GR" sz="1600" dirty="0" err="1" smtClean="0"/>
              <a:t>κρίσιµων</a:t>
            </a:r>
            <a:r>
              <a:rPr lang="el-GR" sz="1600" dirty="0" smtClean="0"/>
              <a:t> </a:t>
            </a:r>
            <a:r>
              <a:rPr lang="el-GR" sz="1600" dirty="0" err="1" smtClean="0"/>
              <a:t>θεµάτων</a:t>
            </a:r>
            <a:r>
              <a:rPr lang="el-GR" sz="1600" dirty="0" smtClean="0"/>
              <a:t> όπως: </a:t>
            </a:r>
            <a:endParaRPr lang="en-US" sz="1600" dirty="0" smtClean="0"/>
          </a:p>
          <a:p>
            <a:pPr lvl="1">
              <a:lnSpc>
                <a:spcPct val="200000"/>
              </a:lnSpc>
              <a:buFont typeface="+mj-lt"/>
              <a:buAutoNum type="alphaLcParenR"/>
            </a:pPr>
            <a:r>
              <a:rPr lang="el-GR" sz="1600" dirty="0" smtClean="0"/>
              <a:t>Η βία στα γήπεδα και η </a:t>
            </a:r>
            <a:r>
              <a:rPr lang="el-GR" sz="1600" dirty="0" err="1" smtClean="0"/>
              <a:t>αποµόνωση</a:t>
            </a:r>
            <a:r>
              <a:rPr lang="el-GR" sz="1600" dirty="0" smtClean="0"/>
              <a:t> του υγιούς φιλάθλου</a:t>
            </a:r>
          </a:p>
          <a:p>
            <a:pPr lvl="1">
              <a:lnSpc>
                <a:spcPct val="200000"/>
              </a:lnSpc>
              <a:buFont typeface="+mj-lt"/>
              <a:buAutoNum type="alphaLcParenR"/>
            </a:pPr>
            <a:r>
              <a:rPr lang="el-GR" sz="1600" dirty="0" smtClean="0"/>
              <a:t>Η αθλητική δικαιοσύνη και το </a:t>
            </a:r>
            <a:r>
              <a:rPr lang="el-GR" sz="1600" dirty="0" err="1" smtClean="0"/>
              <a:t>νοµικό</a:t>
            </a:r>
            <a:r>
              <a:rPr lang="el-GR" sz="1600" dirty="0" smtClean="0"/>
              <a:t> πλαίσιο του ποδοσφαίρου </a:t>
            </a:r>
          </a:p>
          <a:p>
            <a:pPr lvl="1">
              <a:lnSpc>
                <a:spcPct val="200000"/>
              </a:lnSpc>
              <a:buFont typeface="+mj-lt"/>
              <a:buAutoNum type="alphaLcParenR"/>
            </a:pPr>
            <a:r>
              <a:rPr lang="el-GR" sz="1600" dirty="0" smtClean="0"/>
              <a:t>Η </a:t>
            </a:r>
            <a:r>
              <a:rPr lang="el-GR" sz="1600" dirty="0" err="1" smtClean="0"/>
              <a:t>επαγγελµατική</a:t>
            </a:r>
            <a:r>
              <a:rPr lang="el-GR" sz="1600" dirty="0" smtClean="0"/>
              <a:t> διαιτησία </a:t>
            </a:r>
          </a:p>
          <a:p>
            <a:pPr lvl="1">
              <a:lnSpc>
                <a:spcPct val="200000"/>
              </a:lnSpc>
              <a:buFont typeface="+mj-lt"/>
              <a:buAutoNum type="alphaLcParenR"/>
            </a:pPr>
            <a:r>
              <a:rPr lang="el-GR" sz="1600" dirty="0" smtClean="0"/>
              <a:t>Η βελτίωση των </a:t>
            </a:r>
            <a:r>
              <a:rPr lang="el-GR" sz="1600" dirty="0" err="1" smtClean="0"/>
              <a:t>υποδοµών</a:t>
            </a:r>
            <a:r>
              <a:rPr lang="el-GR" sz="1600" dirty="0" smtClean="0"/>
              <a:t> και η παροχή σύγχρονων υπηρεσιών προς τους φιλάθλους</a:t>
            </a:r>
          </a:p>
          <a:p>
            <a:pPr>
              <a:lnSpc>
                <a:spcPct val="200000"/>
              </a:lnSpc>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179512" y="0"/>
          <a:ext cx="896448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404664"/>
            <a:ext cx="8229600" cy="1139825"/>
          </a:xfrm>
        </p:spPr>
        <p:txBody>
          <a:bodyPr>
            <a:noAutofit/>
          </a:bodyPr>
          <a:lstStyle/>
          <a:p>
            <a:r>
              <a:rPr lang="el-GR" sz="3200" b="1" dirty="0" smtClean="0"/>
              <a:t>Βασικές αρχές οργανωτικής </a:t>
            </a:r>
            <a:r>
              <a:rPr lang="el-GR" sz="3200" b="1" dirty="0" err="1" smtClean="0"/>
              <a:t>δοµής</a:t>
            </a:r>
            <a:r>
              <a:rPr lang="el-GR" sz="3200" b="1" dirty="0" smtClean="0"/>
              <a:t> και λειτουργίας της SUPERLEAGUE</a:t>
            </a:r>
            <a:r>
              <a:rPr lang="el-GR" sz="3200" dirty="0" smtClean="0"/>
              <a:t/>
            </a:r>
            <a:br>
              <a:rPr lang="el-GR" sz="3200" dirty="0" smtClean="0"/>
            </a:br>
            <a:endParaRPr lang="el-GR" sz="3200" dirty="0"/>
          </a:p>
        </p:txBody>
      </p:sp>
      <p:sp>
        <p:nvSpPr>
          <p:cNvPr id="3" name="2 - Θέση περιεχομένου"/>
          <p:cNvSpPr>
            <a:spLocks noGrp="1"/>
          </p:cNvSpPr>
          <p:nvPr>
            <p:ph idx="1"/>
          </p:nvPr>
        </p:nvSpPr>
        <p:spPr/>
        <p:txBody>
          <a:bodyPr/>
          <a:lstStyle/>
          <a:p>
            <a:pPr>
              <a:lnSpc>
                <a:spcPct val="200000"/>
              </a:lnSpc>
            </a:pPr>
            <a:r>
              <a:rPr lang="el-GR" sz="1800" dirty="0" smtClean="0">
                <a:effectLst/>
              </a:rPr>
              <a:t>Λιτή κάθετη οργανωτική </a:t>
            </a:r>
            <a:r>
              <a:rPr lang="el-GR" sz="1800" dirty="0" err="1" smtClean="0">
                <a:effectLst/>
              </a:rPr>
              <a:t>δοµή</a:t>
            </a:r>
            <a:r>
              <a:rPr lang="el-GR" sz="1800" dirty="0" smtClean="0">
                <a:effectLst/>
              </a:rPr>
              <a:t> </a:t>
            </a:r>
            <a:endParaRPr lang="en-US" sz="1800" dirty="0" smtClean="0">
              <a:effectLst/>
            </a:endParaRPr>
          </a:p>
          <a:p>
            <a:pPr>
              <a:lnSpc>
                <a:spcPct val="200000"/>
              </a:lnSpc>
            </a:pPr>
            <a:r>
              <a:rPr lang="el-GR" sz="1800" dirty="0" err="1" smtClean="0">
                <a:effectLst/>
              </a:rPr>
              <a:t>Ολιγοµελής</a:t>
            </a:r>
            <a:r>
              <a:rPr lang="el-GR" sz="1800" dirty="0" smtClean="0">
                <a:effectLst/>
              </a:rPr>
              <a:t> στελέχωση µε συγκέντρωση </a:t>
            </a:r>
            <a:r>
              <a:rPr lang="el-GR" sz="1800" dirty="0" err="1" smtClean="0">
                <a:effectLst/>
              </a:rPr>
              <a:t>αρµοδιοτήτων</a:t>
            </a:r>
            <a:r>
              <a:rPr lang="el-GR" sz="1800" dirty="0" smtClean="0">
                <a:effectLst/>
              </a:rPr>
              <a:t> </a:t>
            </a:r>
            <a:endParaRPr lang="en-US" sz="1800" dirty="0" smtClean="0">
              <a:effectLst/>
            </a:endParaRPr>
          </a:p>
          <a:p>
            <a:pPr>
              <a:lnSpc>
                <a:spcPct val="200000"/>
              </a:lnSpc>
            </a:pPr>
            <a:r>
              <a:rPr lang="el-GR" sz="1800" dirty="0" err="1" smtClean="0">
                <a:effectLst/>
              </a:rPr>
              <a:t>Έµφαση</a:t>
            </a:r>
            <a:r>
              <a:rPr lang="el-GR" sz="1800" dirty="0" smtClean="0">
                <a:effectLst/>
              </a:rPr>
              <a:t> στις βασικές λειτουργίες της </a:t>
            </a:r>
            <a:r>
              <a:rPr lang="el-GR" sz="1800" dirty="0" err="1" smtClean="0">
                <a:effectLst/>
              </a:rPr>
              <a:t>SUPERLEAGUEκαι</a:t>
            </a:r>
            <a:r>
              <a:rPr lang="el-GR" sz="1800" dirty="0" smtClean="0">
                <a:effectLst/>
              </a:rPr>
              <a:t> ανάθεση </a:t>
            </a:r>
            <a:r>
              <a:rPr lang="el-GR" sz="1800" dirty="0" err="1" smtClean="0">
                <a:effectLst/>
              </a:rPr>
              <a:t>ορισµένων</a:t>
            </a:r>
            <a:r>
              <a:rPr lang="el-GR" sz="1800" dirty="0" smtClean="0">
                <a:effectLst/>
              </a:rPr>
              <a:t> υπηρεσιών σε εξωτερικούς συνεργάτες (Εσωτερικός Έλεγχος, </a:t>
            </a:r>
            <a:r>
              <a:rPr lang="el-GR" sz="1800" dirty="0" err="1" smtClean="0">
                <a:effectLst/>
              </a:rPr>
              <a:t>Νοµικός</a:t>
            </a:r>
            <a:r>
              <a:rPr lang="el-GR" sz="1800" dirty="0" smtClean="0">
                <a:effectLst/>
              </a:rPr>
              <a:t> </a:t>
            </a:r>
            <a:r>
              <a:rPr lang="el-GR" sz="1800" dirty="0" err="1" smtClean="0">
                <a:effectLst/>
              </a:rPr>
              <a:t>Σύµβουλος</a:t>
            </a:r>
            <a:r>
              <a:rPr lang="el-GR" sz="1800" dirty="0" smtClean="0">
                <a:effectLst/>
              </a:rPr>
              <a:t>, Λογιστήριο / Μισθοδοσία) </a:t>
            </a:r>
            <a:endParaRPr lang="en-US" sz="1800" dirty="0" smtClean="0">
              <a:effectLst/>
            </a:endParaRPr>
          </a:p>
          <a:p>
            <a:pPr>
              <a:lnSpc>
                <a:spcPct val="200000"/>
              </a:lnSpc>
            </a:pPr>
            <a:r>
              <a:rPr lang="el-GR" sz="1800" dirty="0" smtClean="0">
                <a:effectLst/>
              </a:rPr>
              <a:t>Σαφείς </a:t>
            </a:r>
            <a:r>
              <a:rPr lang="el-GR" sz="1800" dirty="0" err="1" smtClean="0">
                <a:effectLst/>
              </a:rPr>
              <a:t>γραµµές</a:t>
            </a:r>
            <a:r>
              <a:rPr lang="el-GR" sz="1800" dirty="0" smtClean="0">
                <a:effectLst/>
              </a:rPr>
              <a:t> αναφοράς</a:t>
            </a:r>
            <a:endParaRPr lang="el-GR" sz="1800" dirty="0">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3200" b="1" dirty="0" smtClean="0"/>
              <a:t>Βασικές αρχές οργανωτικής </a:t>
            </a:r>
            <a:r>
              <a:rPr lang="el-GR" sz="3200" b="1" dirty="0" err="1" smtClean="0"/>
              <a:t>δοµής</a:t>
            </a:r>
            <a:r>
              <a:rPr lang="el-GR" sz="3200" b="1" dirty="0" smtClean="0"/>
              <a:t> και λειτουργίας της SUPERLEAGUE</a:t>
            </a:r>
            <a:endParaRPr lang="el-GR" sz="3200" b="1" dirty="0"/>
          </a:p>
        </p:txBody>
      </p:sp>
      <p:sp>
        <p:nvSpPr>
          <p:cNvPr id="3" name="2 - Θέση περιεχομένου"/>
          <p:cNvSpPr>
            <a:spLocks noGrp="1"/>
          </p:cNvSpPr>
          <p:nvPr>
            <p:ph idx="1"/>
          </p:nvPr>
        </p:nvSpPr>
        <p:spPr/>
        <p:txBody>
          <a:bodyPr>
            <a:normAutofit/>
          </a:bodyPr>
          <a:lstStyle/>
          <a:p>
            <a:pPr>
              <a:lnSpc>
                <a:spcPct val="200000"/>
              </a:lnSpc>
              <a:buNone/>
            </a:pPr>
            <a:r>
              <a:rPr lang="el-GR" sz="1800" b="1" dirty="0" smtClean="0">
                <a:effectLst/>
              </a:rPr>
              <a:t>Απόλυτη </a:t>
            </a:r>
            <a:r>
              <a:rPr lang="el-GR" sz="1800" b="1" dirty="0" err="1" smtClean="0">
                <a:effectLst/>
              </a:rPr>
              <a:t>οικονοµική</a:t>
            </a:r>
            <a:r>
              <a:rPr lang="el-GR" sz="1800" b="1" dirty="0" smtClean="0">
                <a:effectLst/>
              </a:rPr>
              <a:t> και διαχειριστική διαφάνεια: </a:t>
            </a:r>
            <a:endParaRPr lang="en-US" sz="1800" dirty="0" smtClean="0">
              <a:effectLst/>
            </a:endParaRPr>
          </a:p>
          <a:p>
            <a:pPr>
              <a:lnSpc>
                <a:spcPct val="200000"/>
              </a:lnSpc>
            </a:pPr>
            <a:r>
              <a:rPr lang="el-GR" sz="1800" dirty="0" smtClean="0">
                <a:effectLst/>
              </a:rPr>
              <a:t>Μηνιαίος </a:t>
            </a:r>
            <a:r>
              <a:rPr lang="el-GR" sz="1800" dirty="0" err="1" smtClean="0">
                <a:effectLst/>
              </a:rPr>
              <a:t>απολογισµός</a:t>
            </a:r>
            <a:r>
              <a:rPr lang="el-GR" sz="1800" dirty="0" smtClean="0">
                <a:effectLst/>
              </a:rPr>
              <a:t> </a:t>
            </a:r>
            <a:r>
              <a:rPr lang="el-GR" sz="1800" dirty="0" err="1" smtClean="0">
                <a:effectLst/>
              </a:rPr>
              <a:t>πεπραγµένων</a:t>
            </a:r>
            <a:r>
              <a:rPr lang="el-GR" sz="1800" dirty="0" smtClean="0">
                <a:effectLst/>
              </a:rPr>
              <a:t> στο </a:t>
            </a:r>
            <a:r>
              <a:rPr lang="el-GR" sz="1800" dirty="0" err="1" smtClean="0">
                <a:effectLst/>
              </a:rPr>
              <a:t>∆.Σ</a:t>
            </a:r>
            <a:r>
              <a:rPr lang="el-GR" sz="1800" dirty="0" smtClean="0">
                <a:effectLst/>
              </a:rPr>
              <a:t>. </a:t>
            </a:r>
            <a:endParaRPr lang="en-US" sz="1800" dirty="0" smtClean="0">
              <a:effectLst/>
            </a:endParaRPr>
          </a:p>
          <a:p>
            <a:pPr>
              <a:lnSpc>
                <a:spcPct val="200000"/>
              </a:lnSpc>
            </a:pPr>
            <a:r>
              <a:rPr lang="el-GR" sz="1800" dirty="0" err="1" smtClean="0">
                <a:effectLst/>
              </a:rPr>
              <a:t>Τριµηνιαίος</a:t>
            </a:r>
            <a:r>
              <a:rPr lang="el-GR" sz="1800" dirty="0" smtClean="0">
                <a:effectLst/>
              </a:rPr>
              <a:t> </a:t>
            </a:r>
            <a:r>
              <a:rPr lang="en-US" sz="1800" dirty="0" smtClean="0">
                <a:effectLst/>
              </a:rPr>
              <a:t> </a:t>
            </a:r>
            <a:r>
              <a:rPr lang="el-GR" sz="1800" dirty="0" err="1" smtClean="0">
                <a:effectLst/>
              </a:rPr>
              <a:t>οικονοµικός</a:t>
            </a:r>
            <a:r>
              <a:rPr lang="el-GR" sz="1800" dirty="0" smtClean="0">
                <a:effectLst/>
              </a:rPr>
              <a:t> </a:t>
            </a:r>
            <a:r>
              <a:rPr lang="el-GR" sz="1800" dirty="0" err="1" smtClean="0">
                <a:effectLst/>
              </a:rPr>
              <a:t>απολογισµός</a:t>
            </a:r>
            <a:r>
              <a:rPr lang="el-GR" sz="1800" dirty="0" smtClean="0">
                <a:effectLst/>
              </a:rPr>
              <a:t> στο </a:t>
            </a:r>
            <a:r>
              <a:rPr lang="el-GR" sz="1800" dirty="0" err="1" smtClean="0">
                <a:effectLst/>
              </a:rPr>
              <a:t>∆.Σ</a:t>
            </a:r>
            <a:r>
              <a:rPr lang="el-GR" sz="1800" dirty="0" smtClean="0">
                <a:effectLst/>
              </a:rPr>
              <a:t>. </a:t>
            </a:r>
            <a:endParaRPr lang="en-US" sz="1800" dirty="0" smtClean="0">
              <a:effectLst/>
            </a:endParaRPr>
          </a:p>
          <a:p>
            <a:pPr>
              <a:lnSpc>
                <a:spcPct val="200000"/>
              </a:lnSpc>
            </a:pPr>
            <a:r>
              <a:rPr lang="el-GR" sz="1800" dirty="0" err="1" smtClean="0">
                <a:effectLst/>
              </a:rPr>
              <a:t>Έµφαση</a:t>
            </a:r>
            <a:r>
              <a:rPr lang="el-GR" sz="1800" dirty="0" smtClean="0">
                <a:effectLst/>
              </a:rPr>
              <a:t> στις βασικές αρχές της εταιρικής διακυβέρνησης </a:t>
            </a:r>
            <a:endParaRPr lang="en-US" sz="1800" dirty="0" smtClean="0">
              <a:effectLst/>
            </a:endParaRPr>
          </a:p>
          <a:p>
            <a:pPr>
              <a:lnSpc>
                <a:spcPct val="200000"/>
              </a:lnSpc>
            </a:pPr>
            <a:r>
              <a:rPr lang="el-GR" sz="1800" dirty="0" err="1" smtClean="0">
                <a:effectLst/>
              </a:rPr>
              <a:t>∆υνατότητα</a:t>
            </a:r>
            <a:r>
              <a:rPr lang="el-GR" sz="1800" dirty="0" smtClean="0">
                <a:effectLst/>
              </a:rPr>
              <a:t> ενός έκτακτου διαχειριστικού ελέγχου το έτος, µε πρωτοβουλία οποιασδήποτε εκ των ΠΑΕ –µελών της SUPERLEAGUE</a:t>
            </a:r>
            <a:r>
              <a:rPr lang="en-US" sz="1800" dirty="0" smtClean="0">
                <a:effectLst/>
              </a:rPr>
              <a:t> </a:t>
            </a:r>
            <a:r>
              <a:rPr lang="el-GR" sz="1800" dirty="0" smtClean="0">
                <a:effectLst/>
              </a:rPr>
              <a:t>σε συνεργασία µε εταιρία ορκωτών ελεγκτών</a:t>
            </a:r>
            <a:endParaRPr lang="el-GR" sz="1800" dirty="0">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Αξιακό</a:t>
            </a:r>
            <a:r>
              <a:rPr lang="el-GR" dirty="0" smtClean="0"/>
              <a:t> σύστημα </a:t>
            </a:r>
            <a:r>
              <a:rPr lang="en-US" dirty="0" err="1" smtClean="0"/>
              <a:t>Superleague</a:t>
            </a:r>
            <a:endParaRPr lang="el-GR" dirty="0"/>
          </a:p>
        </p:txBody>
      </p:sp>
      <p:graphicFrame>
        <p:nvGraphicFramePr>
          <p:cNvPr id="4" name="3 - Θέση περιεχομένου"/>
          <p:cNvGraphicFramePr>
            <a:graphicFrameLocks noGrp="1"/>
          </p:cNvGraphicFramePr>
          <p:nvPr>
            <p:ph idx="1"/>
          </p:nvPr>
        </p:nvGraphicFramePr>
        <p:xfrm>
          <a:off x="179512" y="1600200"/>
          <a:ext cx="86868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Ανάπτυξη ελληνικής ποδοσφαιρικής </a:t>
            </a:r>
            <a:r>
              <a:rPr lang="el-GR" sz="3200" b="1" dirty="0" err="1" smtClean="0"/>
              <a:t>οικονοµίας</a:t>
            </a:r>
            <a:r>
              <a:rPr lang="el-GR" sz="3200" b="1" dirty="0" smtClean="0"/>
              <a:t/>
            </a:r>
            <a:br>
              <a:rPr lang="el-GR" sz="3200" b="1" dirty="0" smtClean="0"/>
            </a:br>
            <a:endParaRPr lang="el-GR" sz="3200" b="1" dirty="0"/>
          </a:p>
        </p:txBody>
      </p:sp>
      <p:sp>
        <p:nvSpPr>
          <p:cNvPr id="3" name="2 - Θέση περιεχομένου"/>
          <p:cNvSpPr>
            <a:spLocks noGrp="1"/>
          </p:cNvSpPr>
          <p:nvPr>
            <p:ph idx="1"/>
          </p:nvPr>
        </p:nvSpPr>
        <p:spPr>
          <a:xfrm>
            <a:off x="467544" y="1268760"/>
            <a:ext cx="8229600" cy="4525963"/>
          </a:xfrm>
        </p:spPr>
        <p:txBody>
          <a:bodyPr>
            <a:noAutofit/>
          </a:bodyPr>
          <a:lstStyle/>
          <a:p>
            <a:pPr>
              <a:lnSpc>
                <a:spcPct val="150000"/>
              </a:lnSpc>
            </a:pPr>
            <a:r>
              <a:rPr lang="el-GR" sz="1600" b="1" dirty="0" smtClean="0"/>
              <a:t>Στόχος είναι η Δημιουργία ενός  </a:t>
            </a:r>
            <a:r>
              <a:rPr lang="el-GR" sz="1600" b="1" dirty="0" err="1" smtClean="0"/>
              <a:t>brand</a:t>
            </a:r>
            <a:r>
              <a:rPr lang="el-GR" sz="1600" b="1" dirty="0" smtClean="0"/>
              <a:t> που θα µ</a:t>
            </a:r>
            <a:r>
              <a:rPr lang="el-GR" sz="1600" b="1" dirty="0" err="1" smtClean="0"/>
              <a:t>εγιστοποιήσει</a:t>
            </a:r>
            <a:r>
              <a:rPr lang="el-GR" sz="1600" b="1" dirty="0" smtClean="0"/>
              <a:t> τις </a:t>
            </a:r>
            <a:r>
              <a:rPr lang="el-GR" sz="1600" b="1" dirty="0" err="1" smtClean="0"/>
              <a:t>οικονοµικές</a:t>
            </a:r>
            <a:r>
              <a:rPr lang="el-GR" sz="1600" b="1" dirty="0" smtClean="0"/>
              <a:t> αποδόσεις του ποδοσφαίρου</a:t>
            </a:r>
          </a:p>
          <a:p>
            <a:pPr>
              <a:lnSpc>
                <a:spcPct val="150000"/>
              </a:lnSpc>
            </a:pPr>
            <a:r>
              <a:rPr lang="el-GR" sz="1600" b="1" dirty="0" err="1" smtClean="0"/>
              <a:t>∆ιαµόρφωση</a:t>
            </a:r>
            <a:r>
              <a:rPr lang="el-GR" sz="1600" b="1" dirty="0" smtClean="0"/>
              <a:t> </a:t>
            </a:r>
            <a:r>
              <a:rPr lang="el-GR" sz="1600" b="1" dirty="0" err="1" smtClean="0"/>
              <a:t>αυτοχρηµατοδοτούµενων</a:t>
            </a:r>
            <a:r>
              <a:rPr lang="el-GR" sz="1600" b="1" dirty="0" smtClean="0"/>
              <a:t> </a:t>
            </a:r>
            <a:r>
              <a:rPr lang="el-GR" sz="1600" b="1" dirty="0" err="1" smtClean="0"/>
              <a:t>επιχειρηµατικών</a:t>
            </a:r>
            <a:r>
              <a:rPr lang="el-GR" sz="1600" b="1" dirty="0" smtClean="0"/>
              <a:t> ευκαιριών </a:t>
            </a:r>
          </a:p>
          <a:p>
            <a:pPr lvl="1">
              <a:lnSpc>
                <a:spcPct val="150000"/>
              </a:lnSpc>
            </a:pPr>
            <a:r>
              <a:rPr lang="el-GR" sz="1600" dirty="0" smtClean="0"/>
              <a:t>Στόχος για την ανάπτυξη του Ελληνικού </a:t>
            </a:r>
            <a:r>
              <a:rPr lang="el-GR" sz="1600" dirty="0" err="1" smtClean="0"/>
              <a:t>Πρωταθλήµατος</a:t>
            </a:r>
            <a:r>
              <a:rPr lang="el-GR" sz="1600" dirty="0" smtClean="0"/>
              <a:t> είναι η </a:t>
            </a:r>
            <a:r>
              <a:rPr lang="el-GR" sz="1600" dirty="0" err="1" smtClean="0"/>
              <a:t>οικονοµική</a:t>
            </a:r>
            <a:r>
              <a:rPr lang="el-GR" sz="1600" dirty="0" smtClean="0"/>
              <a:t> ανεξαρτησία</a:t>
            </a:r>
          </a:p>
          <a:p>
            <a:pPr>
              <a:lnSpc>
                <a:spcPct val="150000"/>
              </a:lnSpc>
            </a:pPr>
            <a:r>
              <a:rPr lang="el-GR" sz="1600" b="1" dirty="0" err="1" smtClean="0"/>
              <a:t>Σχεδιασµός</a:t>
            </a:r>
            <a:r>
              <a:rPr lang="el-GR" sz="1600" b="1" dirty="0" smtClean="0"/>
              <a:t> </a:t>
            </a:r>
            <a:r>
              <a:rPr lang="el-GR" sz="1600" b="1" dirty="0" err="1" smtClean="0"/>
              <a:t>υποδοµών</a:t>
            </a:r>
            <a:r>
              <a:rPr lang="el-GR" sz="1600" b="1" dirty="0" smtClean="0"/>
              <a:t> </a:t>
            </a:r>
            <a:r>
              <a:rPr lang="el-GR" sz="1600" b="1" dirty="0" err="1" smtClean="0"/>
              <a:t>θεάµατος</a:t>
            </a:r>
            <a:endParaRPr lang="el-GR" sz="1600" b="1" dirty="0" smtClean="0"/>
          </a:p>
          <a:p>
            <a:pPr lvl="1">
              <a:lnSpc>
                <a:spcPct val="150000"/>
              </a:lnSpc>
            </a:pPr>
            <a:r>
              <a:rPr lang="el-GR" sz="1600" dirty="0" smtClean="0"/>
              <a:t>Η αγορά του ποδοσφαίρου ανήκει στην ολοένα </a:t>
            </a:r>
            <a:r>
              <a:rPr lang="el-GR" sz="1600" dirty="0" err="1" smtClean="0"/>
              <a:t>αναπτυσσόµενη</a:t>
            </a:r>
            <a:r>
              <a:rPr lang="el-GR" sz="1600" dirty="0" smtClean="0"/>
              <a:t> </a:t>
            </a:r>
            <a:r>
              <a:rPr lang="el-GR" sz="1600" dirty="0" err="1" smtClean="0"/>
              <a:t>οικονοµία</a:t>
            </a:r>
            <a:r>
              <a:rPr lang="el-GR" sz="1600" dirty="0" smtClean="0"/>
              <a:t> του ελεύθερου χρόνου</a:t>
            </a:r>
          </a:p>
          <a:p>
            <a:pPr>
              <a:lnSpc>
                <a:spcPct val="150000"/>
              </a:lnSpc>
            </a:pPr>
            <a:r>
              <a:rPr lang="el-GR" sz="1600" b="1" dirty="0" err="1" smtClean="0"/>
              <a:t>Σχεδιασµός</a:t>
            </a:r>
            <a:r>
              <a:rPr lang="el-GR" sz="1600" b="1" dirty="0" smtClean="0"/>
              <a:t> </a:t>
            </a:r>
            <a:r>
              <a:rPr lang="el-GR" sz="1600" b="1" dirty="0" err="1" smtClean="0"/>
              <a:t>υποδοµών</a:t>
            </a:r>
            <a:r>
              <a:rPr lang="el-GR" sz="1600" b="1" dirty="0" smtClean="0"/>
              <a:t> </a:t>
            </a:r>
            <a:r>
              <a:rPr lang="el-GR" sz="1600" b="1" dirty="0" err="1" smtClean="0"/>
              <a:t>θεάµατος</a:t>
            </a:r>
            <a:endParaRPr lang="el-GR" sz="1600" b="1" dirty="0" smtClean="0"/>
          </a:p>
          <a:p>
            <a:pPr lvl="1">
              <a:lnSpc>
                <a:spcPct val="150000"/>
              </a:lnSpc>
            </a:pPr>
            <a:r>
              <a:rPr lang="el-GR" sz="1600" dirty="0" smtClean="0"/>
              <a:t>Το Ελληνικό </a:t>
            </a:r>
            <a:r>
              <a:rPr lang="el-GR" sz="1600" dirty="0" err="1" smtClean="0"/>
              <a:t>Πρωτάθληµα</a:t>
            </a:r>
            <a:r>
              <a:rPr lang="el-GR" sz="1600" dirty="0" smtClean="0"/>
              <a:t> πρέπει να προσφέρει </a:t>
            </a:r>
            <a:r>
              <a:rPr lang="el-GR" sz="1600" dirty="0" err="1" smtClean="0"/>
              <a:t>θέαµα</a:t>
            </a:r>
            <a:r>
              <a:rPr lang="el-GR" sz="1600" dirty="0" smtClean="0"/>
              <a:t> </a:t>
            </a:r>
            <a:r>
              <a:rPr lang="el-GR" sz="1600" dirty="0" err="1" smtClean="0"/>
              <a:t>σύµφωνα</a:t>
            </a:r>
            <a:r>
              <a:rPr lang="el-GR" sz="1600" dirty="0" smtClean="0"/>
              <a:t> µε τις υψηλότερες διεθνείς προδιαγραφές</a:t>
            </a:r>
          </a:p>
          <a:p>
            <a:pPr>
              <a:lnSpc>
                <a:spcPct val="150000"/>
              </a:lnSpc>
            </a:pPr>
            <a:r>
              <a:rPr lang="el-GR" sz="1600" b="1" dirty="0" smtClean="0"/>
              <a:t>Ανάπτυξη τηλεοπτικών προϊόντων</a:t>
            </a:r>
          </a:p>
          <a:p>
            <a:pPr lvl="1">
              <a:lnSpc>
                <a:spcPct val="150000"/>
              </a:lnSpc>
            </a:pPr>
            <a:r>
              <a:rPr lang="el-GR" sz="1600" dirty="0" smtClean="0"/>
              <a:t>Στόχος τα µ</a:t>
            </a:r>
            <a:r>
              <a:rPr lang="el-GR" sz="1600" dirty="0" err="1" smtClean="0"/>
              <a:t>εγάλα</a:t>
            </a:r>
            <a:r>
              <a:rPr lang="el-GR" sz="1600" dirty="0" smtClean="0"/>
              <a:t> κοινά</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Ανάπτυξη ελληνικής ποδοσφαιρικής </a:t>
            </a:r>
            <a:r>
              <a:rPr lang="el-GR" b="1" dirty="0" err="1" smtClean="0"/>
              <a:t>οικονοµίας</a:t>
            </a:r>
            <a:r>
              <a:rPr lang="el-GR" b="1" dirty="0" smtClean="0"/>
              <a:t> (συνέχεια)</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1600" b="1" dirty="0" smtClean="0"/>
              <a:t>Αξιοποίηση επικοινωνιακών κεφαλαίων</a:t>
            </a:r>
          </a:p>
          <a:p>
            <a:pPr lvl="1">
              <a:lnSpc>
                <a:spcPct val="150000"/>
              </a:lnSpc>
            </a:pPr>
            <a:r>
              <a:rPr lang="el-GR" sz="1600" dirty="0" smtClean="0"/>
              <a:t>Το ποδόσφαιρο είναι το ευρύτερα </a:t>
            </a:r>
            <a:r>
              <a:rPr lang="el-GR" sz="1600" dirty="0" err="1" smtClean="0"/>
              <a:t>διαφηµιζόµενο</a:t>
            </a:r>
            <a:r>
              <a:rPr lang="el-GR" sz="1600" dirty="0" smtClean="0"/>
              <a:t> </a:t>
            </a:r>
            <a:r>
              <a:rPr lang="el-GR" sz="1600" dirty="0" err="1" smtClean="0"/>
              <a:t>θέαµα</a:t>
            </a:r>
            <a:r>
              <a:rPr lang="el-GR" sz="1600" dirty="0" smtClean="0"/>
              <a:t> στην Ελλάδα. Η κάλυψη από τα ΜΜΕ  να είναι τεράστια</a:t>
            </a:r>
          </a:p>
          <a:p>
            <a:pPr>
              <a:lnSpc>
                <a:spcPct val="150000"/>
              </a:lnSpc>
            </a:pPr>
            <a:r>
              <a:rPr lang="el-GR" sz="1600" b="1" dirty="0" smtClean="0"/>
              <a:t>Αξιοποίηση επικοινωνιακών κεφαλαίων</a:t>
            </a:r>
          </a:p>
          <a:p>
            <a:pPr lvl="1">
              <a:lnSpc>
                <a:spcPct val="150000"/>
              </a:lnSpc>
            </a:pPr>
            <a:r>
              <a:rPr lang="el-GR" sz="1600" dirty="0" smtClean="0"/>
              <a:t>Το ποδόσφαιρο κατέχει την τελευταία σελίδα σε κάθε </a:t>
            </a:r>
            <a:r>
              <a:rPr lang="el-GR" sz="1600" dirty="0" err="1" smtClean="0"/>
              <a:t>εφηµερίδα</a:t>
            </a:r>
            <a:r>
              <a:rPr lang="el-GR" sz="1600" dirty="0" smtClean="0"/>
              <a:t> και τον τελευταίο λόγο σε κάθε δελτίο ειδήσεων</a:t>
            </a:r>
          </a:p>
          <a:p>
            <a:pPr>
              <a:lnSpc>
                <a:spcPct val="150000"/>
              </a:lnSpc>
            </a:pPr>
            <a:r>
              <a:rPr lang="el-GR" sz="1600" b="1" dirty="0" err="1" smtClean="0"/>
              <a:t>Προσδιορισµός</a:t>
            </a:r>
            <a:r>
              <a:rPr lang="el-GR" sz="1600" b="1" dirty="0" smtClean="0"/>
              <a:t> χορηγικών πακέτων </a:t>
            </a:r>
          </a:p>
          <a:p>
            <a:pPr lvl="1">
              <a:lnSpc>
                <a:spcPct val="150000"/>
              </a:lnSpc>
            </a:pPr>
            <a:r>
              <a:rPr lang="el-GR" sz="1600" dirty="0" smtClean="0"/>
              <a:t>Στόχος οι χορηγοί που θα επενδύσουν µε µ</a:t>
            </a:r>
            <a:r>
              <a:rPr lang="el-GR" sz="1600" dirty="0" err="1" smtClean="0"/>
              <a:t>ακροπρόθεσµη</a:t>
            </a:r>
            <a:r>
              <a:rPr lang="el-GR" sz="1600" dirty="0" smtClean="0"/>
              <a:t> προοπτική</a:t>
            </a:r>
          </a:p>
          <a:p>
            <a:pPr>
              <a:lnSpc>
                <a:spcPct val="150000"/>
              </a:lnSpc>
            </a:pPr>
            <a:r>
              <a:rPr lang="el-GR" sz="1600" b="1" dirty="0" err="1" smtClean="0"/>
              <a:t>∆ιάχυση</a:t>
            </a:r>
            <a:r>
              <a:rPr lang="el-GR" sz="1600" b="1" dirty="0" smtClean="0"/>
              <a:t> ωφελειών προς ΠΑΕ</a:t>
            </a:r>
          </a:p>
          <a:p>
            <a:pPr lvl="1">
              <a:lnSpc>
                <a:spcPct val="150000"/>
              </a:lnSpc>
            </a:pPr>
            <a:r>
              <a:rPr lang="el-GR" sz="1600" dirty="0" err="1" smtClean="0"/>
              <a:t>Συνεργαζόµαστε</a:t>
            </a:r>
            <a:r>
              <a:rPr lang="el-GR" sz="1600" dirty="0" smtClean="0"/>
              <a:t> για να </a:t>
            </a:r>
            <a:r>
              <a:rPr lang="el-GR" sz="1600" dirty="0" err="1" smtClean="0"/>
              <a:t>δηµιουργήσουµε</a:t>
            </a:r>
            <a:r>
              <a:rPr lang="el-GR" sz="1600" dirty="0" smtClean="0"/>
              <a:t> µια νέα αγορά προς όφελος όλων</a:t>
            </a:r>
          </a:p>
          <a:p>
            <a:pPr>
              <a:lnSpc>
                <a:spcPct val="150000"/>
              </a:lnSpc>
            </a:pPr>
            <a:endParaRPr lang="el-G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l-GR" sz="2000" b="1" dirty="0"/>
              <a:t>Παρακάτω παρουσιάζονται συνοπτικά τα πιο σημαντικά γεγονότα του ελληνικού ποδοσφαίρου</a:t>
            </a:r>
          </a:p>
        </p:txBody>
      </p:sp>
      <p:sp>
        <p:nvSpPr>
          <p:cNvPr id="108547" name="Rectangle 3"/>
          <p:cNvSpPr>
            <a:spLocks noGrp="1" noChangeArrowheads="1"/>
          </p:cNvSpPr>
          <p:nvPr>
            <p:ph idx="1"/>
          </p:nvPr>
        </p:nvSpPr>
        <p:spPr/>
        <p:txBody>
          <a:bodyPr/>
          <a:lstStyle/>
          <a:p>
            <a:pPr algn="just">
              <a:lnSpc>
                <a:spcPct val="120000"/>
              </a:lnSpc>
            </a:pPr>
            <a:r>
              <a:rPr lang="en-US" sz="2000" u="sng" dirty="0">
                <a:effectLst>
                  <a:outerShdw blurRad="38100" dist="38100" dir="2700000" algn="tl">
                    <a:srgbClr val="000000">
                      <a:alpha val="43137"/>
                    </a:srgbClr>
                  </a:outerShdw>
                </a:effectLst>
                <a:latin typeface="Arial" pitchFamily="34" charset="0"/>
                <a:cs typeface="Arial" pitchFamily="34" charset="0"/>
              </a:rPr>
              <a:t>2006</a:t>
            </a:r>
            <a:r>
              <a:rPr lang="en-US" sz="2000" dirty="0">
                <a:effectLst>
                  <a:outerShdw blurRad="38100" dist="38100" dir="2700000" algn="tl">
                    <a:srgbClr val="000000">
                      <a:alpha val="43137"/>
                    </a:srgbClr>
                  </a:outerShdw>
                </a:effectLst>
                <a:latin typeface="Arial" pitchFamily="34" charset="0"/>
                <a:cs typeface="Arial" pitchFamily="34" charset="0"/>
              </a:rPr>
              <a:t> </a:t>
            </a:r>
            <a:r>
              <a:rPr lang="el-GR" sz="2000" dirty="0">
                <a:effectLst>
                  <a:outerShdw blurRad="38100" dist="38100" dir="2700000" algn="tl">
                    <a:srgbClr val="000000">
                      <a:alpha val="43137"/>
                    </a:srgbClr>
                  </a:outerShdw>
                </a:effectLst>
                <a:latin typeface="Arial" pitchFamily="34" charset="0"/>
                <a:cs typeface="Arial" pitchFamily="34" charset="0"/>
              </a:rPr>
              <a:t>Ίδρυση </a:t>
            </a:r>
            <a:r>
              <a:rPr lang="en-US" sz="2000" dirty="0" err="1">
                <a:effectLst>
                  <a:outerShdw blurRad="38100" dist="38100" dir="2700000" algn="tl">
                    <a:srgbClr val="000000">
                      <a:alpha val="43137"/>
                    </a:srgbClr>
                  </a:outerShdw>
                </a:effectLst>
                <a:latin typeface="Arial" pitchFamily="34" charset="0"/>
                <a:cs typeface="Arial" pitchFamily="34" charset="0"/>
              </a:rPr>
              <a:t>Superleague</a:t>
            </a:r>
            <a:r>
              <a:rPr lang="en-US" sz="2000" dirty="0">
                <a:effectLst>
                  <a:outerShdw blurRad="38100" dist="38100" dir="2700000" algn="tl">
                    <a:srgbClr val="000000">
                      <a:alpha val="43137"/>
                    </a:srgbClr>
                  </a:outerShdw>
                </a:effectLst>
                <a:latin typeface="Arial" pitchFamily="34" charset="0"/>
                <a:cs typeface="Arial" pitchFamily="34" charset="0"/>
              </a:rPr>
              <a:t> </a:t>
            </a:r>
            <a:endParaRPr lang="el-GR" sz="2000" dirty="0">
              <a:effectLst>
                <a:outerShdw blurRad="38100" dist="38100" dir="2700000" algn="tl">
                  <a:srgbClr val="000000">
                    <a:alpha val="43137"/>
                  </a:srgbClr>
                </a:outerShdw>
              </a:effectLst>
              <a:latin typeface="Arial" pitchFamily="34" charset="0"/>
              <a:cs typeface="Arial" pitchFamily="34" charset="0"/>
            </a:endParaRPr>
          </a:p>
          <a:p>
            <a:pPr algn="just">
              <a:lnSpc>
                <a:spcPct val="120000"/>
              </a:lnSpc>
            </a:pPr>
            <a:r>
              <a:rPr lang="el-GR" sz="2000" u="sng" dirty="0">
                <a:effectLst>
                  <a:outerShdw blurRad="38100" dist="38100" dir="2700000" algn="tl">
                    <a:srgbClr val="000000">
                      <a:alpha val="43137"/>
                    </a:srgbClr>
                  </a:outerShdw>
                </a:effectLst>
                <a:latin typeface="Arial" pitchFamily="34" charset="0"/>
                <a:cs typeface="Arial" pitchFamily="34" charset="0"/>
              </a:rPr>
              <a:t>2008</a:t>
            </a:r>
            <a:r>
              <a:rPr lang="el-GR" sz="2000" dirty="0">
                <a:effectLst>
                  <a:outerShdw blurRad="38100" dist="38100" dir="2700000" algn="tl">
                    <a:srgbClr val="000000">
                      <a:alpha val="43137"/>
                    </a:srgbClr>
                  </a:outerShdw>
                </a:effectLst>
                <a:latin typeface="Arial" pitchFamily="34" charset="0"/>
                <a:cs typeface="Arial" pitchFamily="34" charset="0"/>
              </a:rPr>
              <a:t> Συμμετοχή της Εθνικής Ομάδας στο </a:t>
            </a:r>
            <a:r>
              <a:rPr lang="en-US" sz="2000" dirty="0">
                <a:effectLst>
                  <a:outerShdw blurRad="38100" dist="38100" dir="2700000" algn="tl">
                    <a:srgbClr val="000000">
                      <a:alpha val="43137"/>
                    </a:srgbClr>
                  </a:outerShdw>
                </a:effectLst>
                <a:latin typeface="Arial" pitchFamily="34" charset="0"/>
                <a:cs typeface="Arial" pitchFamily="34" charset="0"/>
              </a:rPr>
              <a:t>Euro</a:t>
            </a:r>
            <a:r>
              <a:rPr lang="el-GR" sz="2000" dirty="0">
                <a:effectLst>
                  <a:outerShdw blurRad="38100" dist="38100" dir="2700000" algn="tl">
                    <a:srgbClr val="000000">
                      <a:alpha val="43137"/>
                    </a:srgbClr>
                  </a:outerShdw>
                </a:effectLst>
                <a:latin typeface="Arial" pitchFamily="34" charset="0"/>
                <a:cs typeface="Arial" pitchFamily="34" charset="0"/>
              </a:rPr>
              <a:t> που διοργανώθηκε στα γήπεδα της Ελβετίας και της Αυστρίας.</a:t>
            </a:r>
          </a:p>
          <a:p>
            <a:pPr algn="just">
              <a:lnSpc>
                <a:spcPct val="120000"/>
              </a:lnSpc>
            </a:pPr>
            <a:r>
              <a:rPr lang="el-GR" sz="2000" u="sng" dirty="0">
                <a:effectLst>
                  <a:outerShdw blurRad="38100" dist="38100" dir="2700000" algn="tl">
                    <a:srgbClr val="000000">
                      <a:alpha val="43137"/>
                    </a:srgbClr>
                  </a:outerShdw>
                </a:effectLst>
                <a:latin typeface="Arial" pitchFamily="34" charset="0"/>
                <a:cs typeface="Arial" pitchFamily="34" charset="0"/>
              </a:rPr>
              <a:t>2010</a:t>
            </a:r>
            <a:r>
              <a:rPr lang="el-GR" sz="2000" dirty="0">
                <a:effectLst>
                  <a:outerShdw blurRad="38100" dist="38100" dir="2700000" algn="tl">
                    <a:srgbClr val="000000">
                      <a:alpha val="43137"/>
                    </a:srgbClr>
                  </a:outerShdw>
                </a:effectLst>
                <a:latin typeface="Arial" pitchFamily="34" charset="0"/>
                <a:cs typeface="Arial" pitchFamily="34" charset="0"/>
              </a:rPr>
              <a:t> Συμμετοχή της Εθνικής Ομάδας στο </a:t>
            </a:r>
            <a:r>
              <a:rPr lang="en-US" sz="2000" dirty="0">
                <a:effectLst>
                  <a:outerShdw blurRad="38100" dist="38100" dir="2700000" algn="tl">
                    <a:srgbClr val="000000">
                      <a:alpha val="43137"/>
                    </a:srgbClr>
                  </a:outerShdw>
                </a:effectLst>
                <a:latin typeface="Arial" pitchFamily="34" charset="0"/>
                <a:cs typeface="Arial" pitchFamily="34" charset="0"/>
              </a:rPr>
              <a:t>Mundial</a:t>
            </a:r>
            <a:r>
              <a:rPr lang="el-GR" sz="2000" dirty="0">
                <a:effectLst>
                  <a:outerShdw blurRad="38100" dist="38100" dir="2700000" algn="tl">
                    <a:srgbClr val="000000">
                      <a:alpha val="43137"/>
                    </a:srgbClr>
                  </a:outerShdw>
                </a:effectLst>
                <a:latin typeface="Arial" pitchFamily="34" charset="0"/>
                <a:cs typeface="Arial" pitchFamily="34" charset="0"/>
              </a:rPr>
              <a:t> στα γήπεδα της Νοτίου Αφρικής.</a:t>
            </a:r>
          </a:p>
          <a:p>
            <a:pPr algn="just">
              <a:lnSpc>
                <a:spcPct val="120000"/>
              </a:lnSpc>
            </a:pPr>
            <a:r>
              <a:rPr lang="el-GR" sz="2000" u="sng" dirty="0">
                <a:effectLst>
                  <a:outerShdw blurRad="38100" dist="38100" dir="2700000" algn="tl">
                    <a:srgbClr val="000000">
                      <a:alpha val="43137"/>
                    </a:srgbClr>
                  </a:outerShdw>
                </a:effectLst>
                <a:latin typeface="Arial" pitchFamily="34" charset="0"/>
                <a:cs typeface="Arial" pitchFamily="34" charset="0"/>
              </a:rPr>
              <a:t>2010</a:t>
            </a:r>
            <a:r>
              <a:rPr lang="el-GR" sz="2000" dirty="0">
                <a:effectLst>
                  <a:outerShdw blurRad="38100" dist="38100" dir="2700000" algn="tl">
                    <a:srgbClr val="000000">
                      <a:alpha val="43137"/>
                    </a:srgbClr>
                  </a:outerShdw>
                </a:effectLst>
                <a:latin typeface="Arial" pitchFamily="34" charset="0"/>
                <a:cs typeface="Arial" pitchFamily="34" charset="0"/>
              </a:rPr>
              <a:t> Πραγματοποιήθηκε  η αλλαγή του ονόματος της Β’ και Γ Εθνικής σε </a:t>
            </a:r>
            <a:r>
              <a:rPr lang="el-GR" sz="2000" dirty="0" err="1">
                <a:effectLst>
                  <a:outerShdw blurRad="38100" dist="38100" dir="2700000" algn="tl">
                    <a:srgbClr val="000000">
                      <a:alpha val="43137"/>
                    </a:srgbClr>
                  </a:outerShdw>
                </a:effectLst>
                <a:latin typeface="Arial" pitchFamily="34" charset="0"/>
                <a:cs typeface="Arial" pitchFamily="34" charset="0"/>
              </a:rPr>
              <a:t>Football</a:t>
            </a:r>
            <a:r>
              <a:rPr lang="el-GR" sz="2000" dirty="0">
                <a:effectLst>
                  <a:outerShdw blurRad="38100" dist="38100" dir="2700000" algn="tl">
                    <a:srgbClr val="000000">
                      <a:alpha val="43137"/>
                    </a:srgbClr>
                  </a:outerShdw>
                </a:effectLst>
                <a:latin typeface="Arial" pitchFamily="34" charset="0"/>
                <a:cs typeface="Arial" pitchFamily="34" charset="0"/>
              </a:rPr>
              <a:t>  </a:t>
            </a:r>
            <a:r>
              <a:rPr lang="el-GR" sz="2000" dirty="0" err="1">
                <a:effectLst>
                  <a:outerShdw blurRad="38100" dist="38100" dir="2700000" algn="tl">
                    <a:srgbClr val="000000">
                      <a:alpha val="43137"/>
                    </a:srgbClr>
                  </a:outerShdw>
                </a:effectLst>
                <a:latin typeface="Arial" pitchFamily="34" charset="0"/>
                <a:cs typeface="Arial" pitchFamily="34" charset="0"/>
              </a:rPr>
              <a:t>League</a:t>
            </a:r>
            <a:r>
              <a:rPr lang="el-GR" sz="2000" dirty="0">
                <a:effectLst>
                  <a:outerShdw blurRad="38100" dist="38100" dir="2700000" algn="tl">
                    <a:srgbClr val="000000">
                      <a:alpha val="43137"/>
                    </a:srgbClr>
                  </a:outerShdw>
                </a:effectLst>
                <a:latin typeface="Arial" pitchFamily="34" charset="0"/>
                <a:cs typeface="Arial" pitchFamily="34" charset="0"/>
              </a:rPr>
              <a:t> και </a:t>
            </a:r>
            <a:r>
              <a:rPr lang="en-US" sz="2000" dirty="0">
                <a:effectLst>
                  <a:outerShdw blurRad="38100" dist="38100" dir="2700000" algn="tl">
                    <a:srgbClr val="000000">
                      <a:alpha val="43137"/>
                    </a:srgbClr>
                  </a:outerShdw>
                </a:effectLst>
                <a:latin typeface="Arial" pitchFamily="34" charset="0"/>
                <a:cs typeface="Arial" pitchFamily="34" charset="0"/>
              </a:rPr>
              <a:t>Football League</a:t>
            </a:r>
            <a:r>
              <a:rPr lang="el-GR" sz="2000" dirty="0">
                <a:effectLst>
                  <a:outerShdw blurRad="38100" dist="38100" dir="2700000" algn="tl">
                    <a:srgbClr val="000000">
                      <a:alpha val="43137"/>
                    </a:srgbClr>
                  </a:outerShdw>
                </a:effectLst>
                <a:latin typeface="Arial" pitchFamily="34" charset="0"/>
                <a:cs typeface="Arial" pitchFamily="34" charset="0"/>
              </a:rPr>
              <a:t> 2</a:t>
            </a:r>
          </a:p>
          <a:p>
            <a:pPr algn="just">
              <a:lnSpc>
                <a:spcPct val="120000"/>
              </a:lnSpc>
            </a:pPr>
            <a:r>
              <a:rPr lang="el-GR" sz="2000" u="sng" dirty="0">
                <a:effectLst>
                  <a:outerShdw blurRad="38100" dist="38100" dir="2700000" algn="tl">
                    <a:srgbClr val="000000">
                      <a:alpha val="43137"/>
                    </a:srgbClr>
                  </a:outerShdw>
                </a:effectLst>
                <a:latin typeface="Arial" pitchFamily="34" charset="0"/>
                <a:cs typeface="Arial" pitchFamily="34" charset="0"/>
              </a:rPr>
              <a:t>2012</a:t>
            </a:r>
            <a:r>
              <a:rPr lang="el-GR" sz="2000" dirty="0">
                <a:effectLst>
                  <a:outerShdw blurRad="38100" dist="38100" dir="2700000" algn="tl">
                    <a:srgbClr val="000000">
                      <a:alpha val="43137"/>
                    </a:srgbClr>
                  </a:outerShdw>
                </a:effectLst>
                <a:latin typeface="Arial" pitchFamily="34" charset="0"/>
                <a:cs typeface="Arial" pitchFamily="34" charset="0"/>
              </a:rPr>
              <a:t> Συμμετοχή της Εθνικής Ομάδας στο </a:t>
            </a:r>
            <a:r>
              <a:rPr lang="en-US" sz="2000" dirty="0">
                <a:effectLst>
                  <a:outerShdw blurRad="38100" dist="38100" dir="2700000" algn="tl">
                    <a:srgbClr val="000000">
                      <a:alpha val="43137"/>
                    </a:srgbClr>
                  </a:outerShdw>
                </a:effectLst>
                <a:latin typeface="Arial" pitchFamily="34" charset="0"/>
                <a:cs typeface="Arial" pitchFamily="34" charset="0"/>
              </a:rPr>
              <a:t>Euro</a:t>
            </a:r>
            <a:r>
              <a:rPr lang="el-GR" sz="2000" dirty="0">
                <a:effectLst>
                  <a:outerShdw blurRad="38100" dist="38100" dir="2700000" algn="tl">
                    <a:srgbClr val="000000">
                      <a:alpha val="43137"/>
                    </a:srgbClr>
                  </a:outerShdw>
                </a:effectLst>
                <a:latin typeface="Arial" pitchFamily="34" charset="0"/>
                <a:cs typeface="Arial" pitchFamily="34" charset="0"/>
              </a:rPr>
              <a:t> στα γήπεδα της Πολωνίας και της Ουκρανίας.</a:t>
            </a:r>
          </a:p>
          <a:p>
            <a:pPr algn="just">
              <a:lnSpc>
                <a:spcPct val="120000"/>
              </a:lnSpc>
            </a:pPr>
            <a:r>
              <a:rPr lang="el-GR" sz="2000" u="sng" dirty="0">
                <a:effectLst>
                  <a:outerShdw blurRad="38100" dist="38100" dir="2700000" algn="tl">
                    <a:srgbClr val="000000">
                      <a:alpha val="43137"/>
                    </a:srgbClr>
                  </a:outerShdw>
                </a:effectLst>
                <a:latin typeface="Arial" pitchFamily="34" charset="0"/>
                <a:cs typeface="Arial" pitchFamily="34" charset="0"/>
              </a:rPr>
              <a:t>2013</a:t>
            </a:r>
            <a:r>
              <a:rPr lang="el-GR" sz="2000" dirty="0">
                <a:effectLst>
                  <a:outerShdw blurRad="38100" dist="38100" dir="2700000" algn="tl">
                    <a:srgbClr val="000000">
                      <a:alpha val="43137"/>
                    </a:srgbClr>
                  </a:outerShdw>
                </a:effectLst>
                <a:latin typeface="Arial" pitchFamily="34" charset="0"/>
                <a:cs typeface="Arial" pitchFamily="34" charset="0"/>
              </a:rPr>
              <a:t> Στην </a:t>
            </a:r>
            <a:r>
              <a:rPr lang="en-US" sz="2000" dirty="0" err="1">
                <a:effectLst>
                  <a:outerShdw blurRad="38100" dist="38100" dir="2700000" algn="tl">
                    <a:srgbClr val="000000">
                      <a:alpha val="43137"/>
                    </a:srgbClr>
                  </a:outerShdw>
                </a:effectLst>
                <a:latin typeface="Arial" pitchFamily="34" charset="0"/>
                <a:cs typeface="Arial" pitchFamily="34" charset="0"/>
              </a:rPr>
              <a:t>Superleague</a:t>
            </a:r>
            <a:r>
              <a:rPr lang="en-US" sz="2000" dirty="0">
                <a:effectLst>
                  <a:outerShdw blurRad="38100" dist="38100" dir="2700000" algn="tl">
                    <a:srgbClr val="000000">
                      <a:alpha val="43137"/>
                    </a:srgbClr>
                  </a:outerShdw>
                </a:effectLst>
                <a:latin typeface="Arial" pitchFamily="34" charset="0"/>
                <a:cs typeface="Arial" pitchFamily="34" charset="0"/>
              </a:rPr>
              <a:t> </a:t>
            </a:r>
            <a:r>
              <a:rPr lang="el-GR" sz="2000" dirty="0">
                <a:effectLst>
                  <a:outerShdw blurRad="38100" dist="38100" dir="2700000" algn="tl">
                    <a:srgbClr val="000000">
                      <a:alpha val="43137"/>
                    </a:srgbClr>
                  </a:outerShdw>
                </a:effectLst>
                <a:latin typeface="Arial" pitchFamily="34" charset="0"/>
                <a:cs typeface="Arial" pitchFamily="34" charset="0"/>
              </a:rPr>
              <a:t>συμμετέχουν 18 </a:t>
            </a:r>
            <a:r>
              <a:rPr lang="el-GR" sz="2000" dirty="0" smtClean="0">
                <a:effectLst>
                  <a:outerShdw blurRad="38100" dist="38100" dir="2700000" algn="tl">
                    <a:srgbClr val="000000">
                      <a:alpha val="43137"/>
                    </a:srgbClr>
                  </a:outerShdw>
                </a:effectLst>
                <a:latin typeface="Arial" pitchFamily="34" charset="0"/>
                <a:cs typeface="Arial" pitchFamily="34" charset="0"/>
              </a:rPr>
              <a:t>ομάδες</a:t>
            </a:r>
            <a:endParaRPr lang="en-US" sz="2000"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20000"/>
              </a:lnSpc>
            </a:pPr>
            <a:r>
              <a:rPr lang="en-US" sz="2000" u="sng" dirty="0" smtClean="0">
                <a:effectLst>
                  <a:outerShdw blurRad="38100" dist="38100" dir="2700000" algn="tl">
                    <a:srgbClr val="000000">
                      <a:alpha val="43137"/>
                    </a:srgbClr>
                  </a:outerShdw>
                </a:effectLst>
                <a:latin typeface="Arial" pitchFamily="34" charset="0"/>
                <a:cs typeface="Arial" pitchFamily="34" charset="0"/>
              </a:rPr>
              <a:t>2016</a:t>
            </a:r>
            <a:r>
              <a:rPr lang="en-US" sz="2000" dirty="0" smtClean="0">
                <a:effectLst>
                  <a:outerShdw blurRad="38100" dist="38100" dir="2700000" algn="tl">
                    <a:srgbClr val="000000">
                      <a:alpha val="43137"/>
                    </a:srgbClr>
                  </a:outerShdw>
                </a:effectLst>
                <a:latin typeface="Arial" pitchFamily="34" charset="0"/>
                <a:cs typeface="Arial" pitchFamily="34" charset="0"/>
              </a:rPr>
              <a:t> </a:t>
            </a:r>
            <a:r>
              <a:rPr lang="el-GR" sz="2000" dirty="0" smtClean="0">
                <a:effectLst>
                  <a:outerShdw blurRad="38100" dist="38100" dir="2700000" algn="tl">
                    <a:srgbClr val="000000">
                      <a:alpha val="43137"/>
                    </a:srgbClr>
                  </a:outerShdw>
                </a:effectLst>
                <a:latin typeface="Arial" pitchFamily="34" charset="0"/>
                <a:cs typeface="Arial" pitchFamily="34" charset="0"/>
              </a:rPr>
              <a:t>Στην </a:t>
            </a:r>
            <a:r>
              <a:rPr lang="en-US" sz="2000" dirty="0" err="1" smtClean="0">
                <a:effectLst>
                  <a:outerShdw blurRad="38100" dist="38100" dir="2700000" algn="tl">
                    <a:srgbClr val="000000">
                      <a:alpha val="43137"/>
                    </a:srgbClr>
                  </a:outerShdw>
                </a:effectLst>
                <a:latin typeface="Arial" pitchFamily="34" charset="0"/>
                <a:cs typeface="Arial" pitchFamily="34" charset="0"/>
              </a:rPr>
              <a:t>Superleague</a:t>
            </a:r>
            <a:r>
              <a:rPr lang="en-US" sz="2000" dirty="0" smtClean="0">
                <a:effectLst>
                  <a:outerShdw blurRad="38100" dist="38100" dir="2700000" algn="tl">
                    <a:srgbClr val="000000">
                      <a:alpha val="43137"/>
                    </a:srgbClr>
                  </a:outerShdw>
                </a:effectLst>
                <a:latin typeface="Arial" pitchFamily="34" charset="0"/>
                <a:cs typeface="Arial" pitchFamily="34" charset="0"/>
              </a:rPr>
              <a:t> </a:t>
            </a:r>
            <a:r>
              <a:rPr lang="el-GR" sz="2000" dirty="0" smtClean="0">
                <a:effectLst>
                  <a:outerShdw blurRad="38100" dist="38100" dir="2700000" algn="tl">
                    <a:srgbClr val="000000">
                      <a:alpha val="43137"/>
                    </a:srgbClr>
                  </a:outerShdw>
                </a:effectLst>
                <a:latin typeface="Arial" pitchFamily="34" charset="0"/>
                <a:cs typeface="Arial" pitchFamily="34" charset="0"/>
              </a:rPr>
              <a:t>συμμετέχουν 1</a:t>
            </a:r>
            <a:r>
              <a:rPr lang="en-US" sz="2000" dirty="0" smtClean="0">
                <a:effectLst>
                  <a:outerShdw blurRad="38100" dist="38100" dir="2700000" algn="tl">
                    <a:srgbClr val="000000">
                      <a:alpha val="43137"/>
                    </a:srgbClr>
                  </a:outerShdw>
                </a:effectLst>
                <a:latin typeface="Arial" pitchFamily="34" charset="0"/>
                <a:cs typeface="Arial" pitchFamily="34" charset="0"/>
              </a:rPr>
              <a:t>6</a:t>
            </a:r>
            <a:r>
              <a:rPr lang="el-GR" sz="2000" dirty="0" smtClean="0">
                <a:effectLst>
                  <a:outerShdw blurRad="38100" dist="38100" dir="2700000" algn="tl">
                    <a:srgbClr val="000000">
                      <a:alpha val="43137"/>
                    </a:srgbClr>
                  </a:outerShdw>
                </a:effectLst>
                <a:latin typeface="Arial" pitchFamily="34" charset="0"/>
                <a:cs typeface="Arial" pitchFamily="34" charset="0"/>
              </a:rPr>
              <a:t> ομάδες</a:t>
            </a:r>
            <a:endParaRPr lang="en-US" sz="2000"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20000"/>
              </a:lnSpc>
            </a:pPr>
            <a:endParaRPr lang="en-US" sz="2000"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20000"/>
              </a:lnSpc>
            </a:pPr>
            <a:endParaRPr lang="en-US" sz="2000" dirty="0" smtClean="0">
              <a:effectLst>
                <a:outerShdw blurRad="38100" dist="38100" dir="2700000" algn="tl">
                  <a:srgbClr val="000000">
                    <a:alpha val="43137"/>
                  </a:srgbClr>
                </a:outerShdw>
              </a:effectLst>
              <a:latin typeface="Arial" pitchFamily="34" charset="0"/>
              <a:cs typeface="Arial" pitchFamily="34" charset="0"/>
            </a:endParaRPr>
          </a:p>
          <a:p>
            <a:pPr algn="just">
              <a:lnSpc>
                <a:spcPct val="120000"/>
              </a:lnSpc>
            </a:pPr>
            <a:endParaRPr lang="el-GR" sz="20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7544" y="188640"/>
            <a:ext cx="8229600" cy="774923"/>
          </a:xfrm>
        </p:spPr>
        <p:txBody>
          <a:bodyPr/>
          <a:lstStyle/>
          <a:p>
            <a:r>
              <a:rPr lang="en-US" b="1" dirty="0" smtClean="0"/>
              <a:t>Football League</a:t>
            </a:r>
            <a:endParaRPr lang="el-GR" sz="3600" b="1" dirty="0"/>
          </a:p>
        </p:txBody>
      </p:sp>
      <p:sp>
        <p:nvSpPr>
          <p:cNvPr id="25603" name="Rectangle 3"/>
          <p:cNvSpPr>
            <a:spLocks noGrp="1" noChangeArrowheads="1"/>
          </p:cNvSpPr>
          <p:nvPr>
            <p:ph idx="1"/>
          </p:nvPr>
        </p:nvSpPr>
        <p:spPr>
          <a:xfrm>
            <a:off x="755576" y="1700808"/>
            <a:ext cx="7632848" cy="3312368"/>
          </a:xfrm>
          <a:effectLst>
            <a:outerShdw blurRad="50800" dist="38100" dir="5400000" algn="t" rotWithShape="0">
              <a:prstClr val="black">
                <a:alpha val="40000"/>
              </a:prstClr>
            </a:outerShdw>
          </a:effectLst>
          <a:scene3d>
            <a:camera prst="orthographicFront"/>
            <a:lightRig rig="threePt" dir="t"/>
          </a:scene3d>
          <a:sp3d>
            <a:bevelT/>
          </a:sp3d>
        </p:spPr>
        <p:txBody>
          <a:bodyPr>
            <a:noAutofit/>
          </a:bodyPr>
          <a:lstStyle/>
          <a:p>
            <a:pPr algn="just">
              <a:lnSpc>
                <a:spcPct val="200000"/>
              </a:lnSpc>
            </a:pPr>
            <a:r>
              <a:rPr lang="el-GR" sz="1800" dirty="0" smtClean="0">
                <a:effectLst/>
                <a:latin typeface="Arial" pitchFamily="34" charset="0"/>
                <a:cs typeface="Arial" pitchFamily="34" charset="0"/>
              </a:rPr>
              <a:t>Η </a:t>
            </a:r>
            <a:r>
              <a:rPr lang="en-US" sz="1800" dirty="0">
                <a:effectLst/>
                <a:latin typeface="Arial" pitchFamily="34" charset="0"/>
                <a:cs typeface="Arial" pitchFamily="34" charset="0"/>
              </a:rPr>
              <a:t>Football League</a:t>
            </a:r>
            <a:r>
              <a:rPr lang="el-GR" sz="1800" dirty="0">
                <a:effectLst/>
                <a:latin typeface="Arial" pitchFamily="34" charset="0"/>
                <a:cs typeface="Arial" pitchFamily="34" charset="0"/>
              </a:rPr>
              <a:t> </a:t>
            </a:r>
            <a:r>
              <a:rPr lang="el-GR" sz="1800" dirty="0" smtClean="0">
                <a:effectLst/>
                <a:latin typeface="Arial" pitchFamily="34" charset="0"/>
                <a:cs typeface="Arial" pitchFamily="34" charset="0"/>
              </a:rPr>
              <a:t>2 </a:t>
            </a:r>
            <a:r>
              <a:rPr lang="el-GR" sz="1800" dirty="0">
                <a:effectLst/>
                <a:latin typeface="Arial" pitchFamily="34" charset="0"/>
                <a:cs typeface="Arial" pitchFamily="34" charset="0"/>
              </a:rPr>
              <a:t>είναι η δεύτερη  </a:t>
            </a:r>
            <a:r>
              <a:rPr lang="el-GR" sz="1800" dirty="0" smtClean="0">
                <a:effectLst/>
                <a:latin typeface="Arial" pitchFamily="34" charset="0"/>
                <a:cs typeface="Arial" pitchFamily="34" charset="0"/>
              </a:rPr>
              <a:t>επαγγελματική </a:t>
            </a:r>
            <a:r>
              <a:rPr lang="el-GR" sz="1800" dirty="0">
                <a:effectLst/>
                <a:latin typeface="Arial" pitchFamily="34" charset="0"/>
                <a:cs typeface="Arial" pitchFamily="34" charset="0"/>
              </a:rPr>
              <a:t>κατηγορία του ελληνικού ποδοσφαίρου. Στις 3 Αυγούστου 2010, πραγματοποιήθηκε  η αλλαγή του ονόματος της από Β’ </a:t>
            </a:r>
            <a:r>
              <a:rPr lang="el-GR" sz="1800" dirty="0" smtClean="0">
                <a:effectLst/>
                <a:latin typeface="Arial" pitchFamily="34" charset="0"/>
                <a:cs typeface="Arial" pitchFamily="34" charset="0"/>
              </a:rPr>
              <a:t>Εθνική </a:t>
            </a:r>
            <a:r>
              <a:rPr lang="el-GR" sz="1800" dirty="0">
                <a:effectLst/>
                <a:latin typeface="Arial" pitchFamily="34" charset="0"/>
                <a:cs typeface="Arial" pitchFamily="34" charset="0"/>
              </a:rPr>
              <a:t>σε </a:t>
            </a:r>
            <a:r>
              <a:rPr lang="el-GR" sz="1800" dirty="0" err="1">
                <a:effectLst/>
                <a:latin typeface="Arial" pitchFamily="34" charset="0"/>
                <a:cs typeface="Arial" pitchFamily="34" charset="0"/>
              </a:rPr>
              <a:t>Football</a:t>
            </a:r>
            <a:r>
              <a:rPr lang="el-GR" sz="1800" dirty="0">
                <a:effectLst/>
                <a:latin typeface="Arial" pitchFamily="34" charset="0"/>
                <a:cs typeface="Arial" pitchFamily="34" charset="0"/>
              </a:rPr>
              <a:t>  </a:t>
            </a:r>
            <a:r>
              <a:rPr lang="el-GR" sz="1800" dirty="0" err="1" smtClean="0">
                <a:effectLst/>
                <a:latin typeface="Arial" pitchFamily="34" charset="0"/>
                <a:cs typeface="Arial" pitchFamily="34" charset="0"/>
              </a:rPr>
              <a:t>League</a:t>
            </a:r>
            <a:r>
              <a:rPr lang="el-GR" sz="1800" dirty="0" smtClean="0">
                <a:effectLst/>
                <a:latin typeface="Arial" pitchFamily="34" charset="0"/>
                <a:cs typeface="Arial" pitchFamily="34" charset="0"/>
              </a:rPr>
              <a:t>.</a:t>
            </a:r>
          </a:p>
          <a:p>
            <a:pPr algn="just">
              <a:lnSpc>
                <a:spcPct val="200000"/>
              </a:lnSpc>
            </a:pPr>
            <a:r>
              <a:rPr lang="el-GR" sz="1800" dirty="0" smtClean="0">
                <a:effectLst/>
                <a:latin typeface="Arial" pitchFamily="34" charset="0"/>
                <a:cs typeface="Arial" pitchFamily="34" charset="0"/>
              </a:rPr>
              <a:t> </a:t>
            </a:r>
            <a:r>
              <a:rPr lang="el-GR" sz="1800" dirty="0">
                <a:effectLst/>
                <a:latin typeface="Arial" pitchFamily="34" charset="0"/>
                <a:cs typeface="Arial" pitchFamily="34" charset="0"/>
              </a:rPr>
              <a:t>Πρόεδρος της ένωσης </a:t>
            </a:r>
            <a:r>
              <a:rPr lang="en-US" sz="1800" dirty="0">
                <a:effectLst/>
                <a:latin typeface="Arial" pitchFamily="34" charset="0"/>
                <a:cs typeface="Arial" pitchFamily="34" charset="0"/>
              </a:rPr>
              <a:t>Football </a:t>
            </a:r>
            <a:r>
              <a:rPr lang="en-US" sz="1800" dirty="0" smtClean="0">
                <a:effectLst/>
                <a:latin typeface="Arial" pitchFamily="34" charset="0"/>
                <a:cs typeface="Arial" pitchFamily="34" charset="0"/>
              </a:rPr>
              <a:t>League </a:t>
            </a:r>
            <a:r>
              <a:rPr lang="el-GR" sz="1800" dirty="0" smtClean="0">
                <a:effectLst/>
                <a:latin typeface="Arial" pitchFamily="34" charset="0"/>
                <a:cs typeface="Arial" pitchFamily="34" charset="0"/>
              </a:rPr>
              <a:t>είναι ο Λεωνίδας </a:t>
            </a:r>
            <a:r>
              <a:rPr lang="el-GR" sz="1800" dirty="0" err="1" smtClean="0">
                <a:effectLst/>
                <a:latin typeface="Arial" pitchFamily="34" charset="0"/>
                <a:cs typeface="Arial" pitchFamily="34" charset="0"/>
              </a:rPr>
              <a:t>Λεουτσάκος</a:t>
            </a:r>
            <a:r>
              <a:rPr lang="el-GR" sz="1800" dirty="0" smtClean="0">
                <a:effectLst/>
                <a:latin typeface="Arial" pitchFamily="34" charset="0"/>
                <a:cs typeface="Arial" pitchFamily="34" charset="0"/>
              </a:rPr>
              <a:t> </a:t>
            </a:r>
            <a:r>
              <a:rPr lang="el-GR" sz="1800" dirty="0" smtClean="0">
                <a:effectLst/>
                <a:latin typeface="Arial" pitchFamily="34" charset="0"/>
                <a:cs typeface="Arial" pitchFamily="34" charset="0"/>
              </a:rPr>
              <a:t>ενώ η Ένωση αποτελείται από 18 ομάδες.</a:t>
            </a:r>
            <a:endParaRPr lang="el-GR" sz="1800" dirty="0">
              <a:effectLst/>
              <a:latin typeface="Arial" pitchFamily="34" charset="0"/>
              <a:cs typeface="Arial" pitchFamily="34" charset="0"/>
            </a:endParaRPr>
          </a:p>
          <a:p>
            <a:pPr algn="just">
              <a:lnSpc>
                <a:spcPct val="200000"/>
              </a:lnSpc>
            </a:pP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7544" y="0"/>
            <a:ext cx="8229600" cy="1143000"/>
          </a:xfrm>
        </p:spPr>
        <p:txBody>
          <a:bodyPr/>
          <a:lstStyle/>
          <a:p>
            <a:r>
              <a:rPr lang="el-GR" sz="4000" b="1" dirty="0"/>
              <a:t>Κύπελλο Ελλάδας</a:t>
            </a:r>
          </a:p>
        </p:txBody>
      </p:sp>
      <p:sp>
        <p:nvSpPr>
          <p:cNvPr id="24579" name="Rectangle 3"/>
          <p:cNvSpPr>
            <a:spLocks noGrp="1" noChangeArrowheads="1"/>
          </p:cNvSpPr>
          <p:nvPr>
            <p:ph idx="1"/>
          </p:nvPr>
        </p:nvSpPr>
        <p:spPr>
          <a:xfrm>
            <a:off x="313184" y="1052736"/>
            <a:ext cx="8830816" cy="4862165"/>
          </a:xfrm>
          <a:effectLst>
            <a:outerShdw blurRad="50800" dist="38100" dir="2700000" algn="tl" rotWithShape="0">
              <a:prstClr val="black">
                <a:alpha val="40000"/>
              </a:prstClr>
            </a:outerShdw>
          </a:effectLst>
        </p:spPr>
        <p:txBody>
          <a:bodyPr>
            <a:noAutofit/>
          </a:bodyPr>
          <a:lstStyle/>
          <a:p>
            <a:pPr marL="0" indent="0">
              <a:lnSpc>
                <a:spcPct val="170000"/>
              </a:lnSpc>
              <a:buNone/>
            </a:pPr>
            <a:r>
              <a:rPr lang="el-GR" sz="1600" b="1" dirty="0" smtClean="0">
                <a:effectLst/>
              </a:rPr>
              <a:t>Οι αγώνες Κυπέλλου Ελλάδος εξελίσσονται και ολοκληρώνονται σε έξι (6) φάσεις,</a:t>
            </a:r>
            <a:br>
              <a:rPr lang="el-GR" sz="1600" b="1" dirty="0" smtClean="0">
                <a:effectLst/>
              </a:rPr>
            </a:br>
            <a:r>
              <a:rPr lang="el-GR" sz="1600" b="1" dirty="0" smtClean="0">
                <a:effectLst/>
              </a:rPr>
              <a:t>συμπεριλαμβανομένης της διεξαγωγής του Τελικού Αγώνα.</a:t>
            </a:r>
          </a:p>
          <a:p>
            <a:pPr>
              <a:lnSpc>
                <a:spcPct val="170000"/>
              </a:lnSpc>
            </a:pPr>
            <a:r>
              <a:rPr lang="el-GR" sz="1600" b="1" dirty="0" smtClean="0">
                <a:effectLst/>
              </a:rPr>
              <a:t>1η Φάση</a:t>
            </a:r>
            <a:br>
              <a:rPr lang="el-GR" sz="1600" b="1" dirty="0" smtClean="0">
                <a:effectLst/>
              </a:rPr>
            </a:br>
            <a:r>
              <a:rPr lang="el-GR" sz="1600" dirty="0" smtClean="0">
                <a:effectLst/>
              </a:rPr>
              <a:t>Λαμβάνουν μέρος ομάδες της </a:t>
            </a:r>
            <a:r>
              <a:rPr lang="el-GR" sz="1600" dirty="0" err="1" smtClean="0">
                <a:effectLst/>
              </a:rPr>
              <a:t>Football</a:t>
            </a:r>
            <a:r>
              <a:rPr lang="el-GR" sz="1600" dirty="0" smtClean="0">
                <a:effectLst/>
              </a:rPr>
              <a:t> </a:t>
            </a:r>
            <a:r>
              <a:rPr lang="en-US" sz="1600" dirty="0" smtClean="0">
                <a:effectLst/>
              </a:rPr>
              <a:t>League </a:t>
            </a:r>
            <a:r>
              <a:rPr lang="el-GR" sz="1600" dirty="0" smtClean="0">
                <a:effectLst/>
              </a:rPr>
              <a:t/>
            </a:r>
            <a:br>
              <a:rPr lang="el-GR" sz="1600" dirty="0" smtClean="0">
                <a:effectLst/>
              </a:rPr>
            </a:br>
            <a:r>
              <a:rPr lang="el-GR" sz="1600" dirty="0" smtClean="0">
                <a:effectLst/>
              </a:rPr>
              <a:t>Σε κάθε περίπτωση το σύστημα διεξαγωγής που θα επιλεγεί θα διασφαλίζει την πρόκριση στην 2η φάση δεκαέξι (16) ομάδων.</a:t>
            </a:r>
            <a:r>
              <a:rPr lang="en-US" sz="1600" dirty="0" smtClean="0">
                <a:effectLst/>
              </a:rPr>
              <a:t> </a:t>
            </a:r>
            <a:r>
              <a:rPr lang="el-GR" sz="1600" dirty="0" smtClean="0">
                <a:effectLst/>
              </a:rPr>
              <a:t>Γηπεδούχος Ομάδα θα είναι η ομάδα που κληρώνεται πρώτη.</a:t>
            </a:r>
            <a:endParaRPr lang="en-US" sz="1600" dirty="0" smtClean="0">
              <a:effectLst/>
            </a:endParaRPr>
          </a:p>
          <a:p>
            <a:pPr>
              <a:lnSpc>
                <a:spcPct val="170000"/>
              </a:lnSpc>
            </a:pPr>
            <a:r>
              <a:rPr lang="el-GR" sz="1600" b="1" dirty="0" smtClean="0">
                <a:effectLst/>
              </a:rPr>
              <a:t>2η Φάση</a:t>
            </a:r>
            <a:br>
              <a:rPr lang="el-GR" sz="1600" b="1" dirty="0" smtClean="0">
                <a:effectLst/>
              </a:rPr>
            </a:br>
            <a:r>
              <a:rPr lang="el-GR" sz="1600" dirty="0" smtClean="0">
                <a:effectLst/>
              </a:rPr>
              <a:t>Λαμβάνουν μέρος συνολικά τριάντα δύο (32) ομάδες, οι δεκαέξι (16) ομάδες της </a:t>
            </a:r>
            <a:r>
              <a:rPr lang="el-GR" sz="1600" dirty="0" err="1" smtClean="0">
                <a:effectLst/>
              </a:rPr>
              <a:t>Football</a:t>
            </a:r>
            <a:r>
              <a:rPr lang="el-GR" sz="1600" dirty="0" smtClean="0">
                <a:effectLst/>
              </a:rPr>
              <a:t> </a:t>
            </a:r>
            <a:r>
              <a:rPr lang="el-GR" sz="1600" dirty="0" err="1" smtClean="0">
                <a:effectLst/>
              </a:rPr>
              <a:t>League</a:t>
            </a:r>
            <a:r>
              <a:rPr lang="el-GR" sz="1600" dirty="0" smtClean="0">
                <a:effectLst/>
              </a:rPr>
              <a:t>, όπως προέκυψαν από  την 1ηφάση,  και οι δεκαέξι (16) ομάδες της </a:t>
            </a:r>
            <a:r>
              <a:rPr lang="el-GR" sz="1600" dirty="0" err="1" smtClean="0">
                <a:effectLst/>
              </a:rPr>
              <a:t>Super</a:t>
            </a:r>
            <a:r>
              <a:rPr lang="el-GR" sz="1600" dirty="0" smtClean="0">
                <a:effectLst/>
              </a:rPr>
              <a:t> </a:t>
            </a:r>
            <a:r>
              <a:rPr lang="el-GR" sz="1600" dirty="0" err="1" smtClean="0">
                <a:effectLst/>
              </a:rPr>
              <a:t>League</a:t>
            </a:r>
            <a:r>
              <a:rPr lang="el-GR" sz="1600" dirty="0" smtClean="0">
                <a:effectLst/>
              </a:rPr>
              <a:t>.</a:t>
            </a:r>
            <a:br>
              <a:rPr lang="el-GR" sz="1600" dirty="0" smtClean="0">
                <a:effectLst/>
              </a:rPr>
            </a:br>
            <a:r>
              <a:rPr lang="el-GR" sz="1600" dirty="0" smtClean="0">
                <a:effectLst/>
              </a:rPr>
              <a:t>Οι αγώνες θα των ομίλων θα είναι μονοί και θα ολοκληρωθούν σε διαδικασία τριών (3) αγωνιστικών ημερών.  Οι τριάντα δύο (32) ομάδες θα συγκροτήσουν οχτώ (8) ομίλους των τεσσάρων (4) ομάδων, δύο (2) της </a:t>
            </a:r>
            <a:r>
              <a:rPr lang="el-GR" sz="1600" dirty="0" err="1" smtClean="0">
                <a:effectLst/>
              </a:rPr>
              <a:t>Super</a:t>
            </a:r>
            <a:r>
              <a:rPr lang="el-GR" sz="1600" dirty="0" smtClean="0">
                <a:effectLst/>
              </a:rPr>
              <a:t> </a:t>
            </a:r>
            <a:r>
              <a:rPr lang="el-GR" sz="1600" dirty="0" err="1" smtClean="0">
                <a:effectLst/>
              </a:rPr>
              <a:t>League</a:t>
            </a:r>
            <a:r>
              <a:rPr lang="el-GR" sz="1600" dirty="0" smtClean="0">
                <a:effectLst/>
              </a:rPr>
              <a:t> και δύο (2) της </a:t>
            </a:r>
            <a:r>
              <a:rPr lang="el-GR" sz="1600" dirty="0" err="1" smtClean="0">
                <a:effectLst/>
              </a:rPr>
              <a:t>Football</a:t>
            </a:r>
            <a:r>
              <a:rPr lang="el-GR" sz="1600" dirty="0" smtClean="0">
                <a:effectLst/>
              </a:rPr>
              <a:t> </a:t>
            </a:r>
            <a:r>
              <a:rPr lang="el-GR" sz="1600" dirty="0" err="1" smtClean="0">
                <a:effectLst/>
              </a:rPr>
              <a:t>League</a:t>
            </a:r>
            <a:r>
              <a:rPr lang="el-GR" sz="1600" dirty="0" smtClean="0">
                <a:effectLst/>
              </a:rPr>
              <a:t>.</a:t>
            </a:r>
          </a:p>
          <a:p>
            <a:pPr>
              <a:lnSpc>
                <a:spcPct val="170000"/>
              </a:lnSpc>
            </a:pPr>
            <a:endParaRPr lang="el-GR" sz="1600" dirty="0" smtClean="0">
              <a:effectLst/>
            </a:endParaRPr>
          </a:p>
          <a:p>
            <a:pPr marL="0" indent="0" algn="just">
              <a:lnSpc>
                <a:spcPct val="170000"/>
              </a:lnSpc>
              <a:buNone/>
            </a:pPr>
            <a:endParaRPr lang="el-GR" sz="1600" b="1" dirty="0" smtClean="0">
              <a:effectLst/>
            </a:endParaRPr>
          </a:p>
          <a:p>
            <a:pPr marL="0" indent="0" algn="just">
              <a:lnSpc>
                <a:spcPct val="170000"/>
              </a:lnSpc>
              <a:buNone/>
            </a:pPr>
            <a:endParaRPr lang="el-GR" sz="1600" b="1" dirty="0" smtClean="0">
              <a:effectLst/>
            </a:endParaRPr>
          </a:p>
          <a:p>
            <a:pPr marL="0" indent="0">
              <a:lnSpc>
                <a:spcPct val="170000"/>
              </a:lnSpc>
              <a:buNone/>
            </a:pPr>
            <a:r>
              <a:rPr lang="el-GR" sz="1600" dirty="0" smtClean="0">
                <a:effectLst/>
              </a:rPr>
              <a:t> </a:t>
            </a:r>
            <a:endParaRPr lang="el-GR" sz="1600" dirty="0">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Κύπελλο Ελλάδας</a:t>
            </a:r>
            <a:endParaRPr lang="el-GR" dirty="0"/>
          </a:p>
        </p:txBody>
      </p:sp>
      <p:sp>
        <p:nvSpPr>
          <p:cNvPr id="3" name="2 - Θέση περιεχομένου"/>
          <p:cNvSpPr>
            <a:spLocks noGrp="1"/>
          </p:cNvSpPr>
          <p:nvPr>
            <p:ph idx="1"/>
          </p:nvPr>
        </p:nvSpPr>
        <p:spPr>
          <a:xfrm>
            <a:off x="395536" y="1412776"/>
            <a:ext cx="8229600" cy="4525963"/>
          </a:xfrm>
        </p:spPr>
        <p:txBody>
          <a:bodyPr>
            <a:noAutofit/>
          </a:bodyPr>
          <a:lstStyle/>
          <a:p>
            <a:pPr>
              <a:lnSpc>
                <a:spcPct val="150000"/>
              </a:lnSpc>
            </a:pPr>
            <a:r>
              <a:rPr lang="el-GR" sz="1600" b="1" dirty="0" smtClean="0"/>
              <a:t>3η φάση </a:t>
            </a:r>
            <a:br>
              <a:rPr lang="el-GR" sz="1600" b="1" dirty="0" smtClean="0"/>
            </a:br>
            <a:r>
              <a:rPr lang="el-GR" sz="1600" dirty="0" smtClean="0"/>
              <a:t>Λαμβάνουν μέρος οι δέκα έξι  (16)  ομάδες που προκρίθηκαν από τους αγώνες της 2ης Φάσης. Διεξάγονται οκτώ (8) διπλοί αγώνες (εντός και εκτός έδρας).</a:t>
            </a:r>
          </a:p>
          <a:p>
            <a:pPr>
              <a:lnSpc>
                <a:spcPct val="150000"/>
              </a:lnSpc>
            </a:pPr>
            <a:r>
              <a:rPr lang="el-GR" sz="1600" b="1" dirty="0" smtClean="0"/>
              <a:t>4η Φάση</a:t>
            </a:r>
            <a:br>
              <a:rPr lang="el-GR" sz="1600" b="1" dirty="0" smtClean="0"/>
            </a:br>
            <a:r>
              <a:rPr lang="el-GR" sz="1600" dirty="0" smtClean="0"/>
              <a:t> Λαμβάνουν  μέρος οι οκτώ (8) νικήτριες ομάδες που αναδείχθηκαν από την 3η Φάση. Διεξάγονται τέσσερις (4) διπλοί αγώνες (εντός και εκτός έδρας) χωρίς περιορισμούς στην κλήρωση.</a:t>
            </a:r>
          </a:p>
          <a:p>
            <a:pPr>
              <a:lnSpc>
                <a:spcPct val="150000"/>
              </a:lnSpc>
            </a:pPr>
            <a:r>
              <a:rPr lang="el-GR" sz="1600" b="1" dirty="0" smtClean="0"/>
              <a:t>5η Φάση</a:t>
            </a:r>
            <a:br>
              <a:rPr lang="el-GR" sz="1600" b="1" dirty="0" smtClean="0"/>
            </a:br>
            <a:r>
              <a:rPr lang="el-GR" sz="1600" dirty="0" smtClean="0"/>
              <a:t> Λαμβάνουν μέρος τέσσερις (4) νικήτριες ομάδες που αναδείχτηκαν από την 4η Φάση.  Διεξάγονται δύο (2) διπλοί αγώνες (εντός και εκτός έδρας) χωρίς περιορισμούς στην κλήρωση.</a:t>
            </a:r>
          </a:p>
          <a:p>
            <a:pPr>
              <a:lnSpc>
                <a:spcPct val="150000"/>
              </a:lnSpc>
            </a:pPr>
            <a:r>
              <a:rPr lang="el-GR" sz="1600" b="1" dirty="0" smtClean="0"/>
              <a:t>6η Φάση</a:t>
            </a:r>
          </a:p>
          <a:p>
            <a:pPr>
              <a:lnSpc>
                <a:spcPct val="150000"/>
              </a:lnSpc>
              <a:buNone/>
            </a:pPr>
            <a:r>
              <a:rPr lang="el-GR" sz="1600" dirty="0" smtClean="0"/>
              <a:t>        Τελικός  που διεξάγεται σε ουδέτερο γήπεδο</a:t>
            </a:r>
            <a:endParaRPr lang="el-GR"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sz="3200" b="1" dirty="0" smtClean="0"/>
              <a:t>Αναξιόπιστο Ελληνικό </a:t>
            </a:r>
            <a:r>
              <a:rPr lang="el-GR" sz="3200" b="1" dirty="0"/>
              <a:t>Πρωτάθλημα</a:t>
            </a:r>
          </a:p>
        </p:txBody>
      </p:sp>
      <p:sp>
        <p:nvSpPr>
          <p:cNvPr id="23555" name="Rectangle 3"/>
          <p:cNvSpPr>
            <a:spLocks noGrp="1" noChangeArrowheads="1"/>
          </p:cNvSpPr>
          <p:nvPr>
            <p:ph idx="1"/>
          </p:nvPr>
        </p:nvSpPr>
        <p:spPr/>
        <p:txBody>
          <a:bodyPr/>
          <a:lstStyle/>
          <a:p>
            <a:pPr algn="just"/>
            <a:r>
              <a:rPr lang="el-GR" sz="2400" dirty="0"/>
              <a:t>Παρά τις προσπάθειες εξυγίανσης του ελληνικού πρωταθλήματος από την ελληνική ομοσπονδία, το πρωτάθλημα της χώρας μας κρίνεται από πολλούς αναξιόπιστο. Μετά και την ίδρυση της Σούπερ Λίγκα με σκοπό τη διαφάνεια  και την εξέλιξη του ποδοσφαίρου, σημειώνονται αξιόλογες προσπάθειες για τη δημιουργία ενός ποιοτικότερου πρωταθλήματος, αν και ο δρόμος ακόμη είναι μακρύς.</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395288" y="620713"/>
            <a:ext cx="8229600" cy="4525962"/>
          </a:xfrm>
        </p:spPr>
        <p:txBody>
          <a:bodyPr/>
          <a:lstStyle/>
          <a:p>
            <a:pPr>
              <a:buFont typeface="Wingdings" pitchFamily="2" charset="2"/>
              <a:buNone/>
            </a:pPr>
            <a:r>
              <a:rPr lang="en-US" sz="2400"/>
              <a:t>	</a:t>
            </a:r>
            <a:r>
              <a:rPr lang="el-GR" sz="2400"/>
              <a:t>Σύμφωνα με τα αποτελέσματα της έρευνας, το 48% θεωρεί ότι </a:t>
            </a:r>
            <a:r>
              <a:rPr lang="el-GR" sz="2400" b="1"/>
              <a:t>η εικόνα για το ποδόσφαιρο</a:t>
            </a:r>
            <a:r>
              <a:rPr lang="el-GR" sz="2400"/>
              <a:t> είναι αρκετά ή πολύ κακή, το 33% ούτε καλή ούτε κακή, ενώ μόλις το 19% την κρίνει ικανοποιητική</a:t>
            </a:r>
            <a:r>
              <a:rPr lang="el-GR"/>
              <a:t> </a:t>
            </a:r>
          </a:p>
        </p:txBody>
      </p:sp>
      <p:pic>
        <p:nvPicPr>
          <p:cNvPr id="20484" name="Picture 4"/>
          <p:cNvPicPr>
            <a:picLocks noChangeAspect="1" noChangeArrowheads="1"/>
          </p:cNvPicPr>
          <p:nvPr/>
        </p:nvPicPr>
        <p:blipFill>
          <a:blip r:embed="rId2" cstate="print"/>
          <a:srcRect/>
          <a:stretch>
            <a:fillRect/>
          </a:stretch>
        </p:blipFill>
        <p:spPr bwMode="auto">
          <a:xfrm>
            <a:off x="2051050" y="2420938"/>
            <a:ext cx="5184775" cy="3368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a:xfrm>
            <a:off x="323850" y="908050"/>
            <a:ext cx="8229600" cy="4525963"/>
          </a:xfrm>
        </p:spPr>
        <p:txBody>
          <a:bodyPr/>
          <a:lstStyle/>
          <a:p>
            <a:pPr algn="just">
              <a:buFont typeface="Wingdings" pitchFamily="2" charset="2"/>
              <a:buNone/>
            </a:pPr>
            <a:r>
              <a:rPr lang="en-US"/>
              <a:t>	</a:t>
            </a:r>
            <a:r>
              <a:rPr lang="el-GR" sz="2400"/>
              <a:t>Πολλά είναι τα αγκάθια, με σημαντικότερο από όλα τη βία (52%), και ακολουθούν τα οικονομικά συμφέροντα</a:t>
            </a:r>
            <a:r>
              <a:rPr lang="en-US" sz="2400"/>
              <a:t> </a:t>
            </a:r>
            <a:r>
              <a:rPr lang="el-GR" sz="2400"/>
              <a:t>(30%), η διαιτησία (24%), οι ανεπαρκείς εγκαταστάσεις</a:t>
            </a:r>
            <a:r>
              <a:rPr lang="en-US" sz="2400"/>
              <a:t> </a:t>
            </a:r>
            <a:r>
              <a:rPr lang="el-GR" sz="2400"/>
              <a:t>(21%), οι κακές διοικήσεις των ομάδων (20%), η έλλειψη ποιοτικών παικτών ( 18%), η έλλειψη διαφάνειας ( 12%) και τα στημένα παιχνίδια (8%).</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395536" y="548680"/>
            <a:ext cx="8229600" cy="5434013"/>
          </a:xfrm>
        </p:spPr>
        <p:txBody>
          <a:bodyPr>
            <a:noAutofit/>
          </a:bodyPr>
          <a:lstStyle/>
          <a:p>
            <a:pPr algn="just">
              <a:lnSpc>
                <a:spcPct val="170000"/>
              </a:lnSpc>
            </a:pPr>
            <a:r>
              <a:rPr lang="el-GR" sz="1600" dirty="0"/>
              <a:t>Το 82% των ερωτώμενων, θεωρεί πως οι </a:t>
            </a:r>
            <a:r>
              <a:rPr lang="el-GR" sz="1600" b="1" dirty="0"/>
              <a:t>παράγοντες </a:t>
            </a:r>
            <a:r>
              <a:rPr lang="el-GR" sz="1600" dirty="0"/>
              <a:t>είναι αυτοί που επηρεάζουν την εξέλιξη του πρωταθλήματος, το 63% πως δεν ενδιαφέρονται για την πρόοδο του ποδοσφαίρου, ενώ το 54% πιστεύει ότι δεν άξιοι να διοικούν </a:t>
            </a:r>
            <a:r>
              <a:rPr lang="el-GR" sz="1600" dirty="0" smtClean="0"/>
              <a:t>.</a:t>
            </a:r>
          </a:p>
          <a:p>
            <a:pPr algn="just">
              <a:lnSpc>
                <a:spcPct val="170000"/>
              </a:lnSpc>
            </a:pPr>
            <a:endParaRPr lang="el-GR" sz="1600" dirty="0"/>
          </a:p>
          <a:p>
            <a:pPr algn="just">
              <a:lnSpc>
                <a:spcPct val="170000"/>
              </a:lnSpc>
            </a:pPr>
            <a:r>
              <a:rPr lang="el-GR" sz="1600" dirty="0"/>
              <a:t>Αλλά και η πολιτεία, φαίνεται να έχει ιδιαίτερη ευθύνη για την αναξιοπιστία του ελληνικού πρωταθλήματος σύμφωνα με τα αποτελέσματα της έρευνας. Το 41% θεωρεί ότι οι υπάρχοντες νόμοι είναι ανεπαρκείς, το 49% κρίνει πως τα κράτος έχει ξοδέψει ένα αρκετά μεγάλο ποσό στο  ποδόσφαιρο</a:t>
            </a:r>
            <a:r>
              <a:rPr lang="el-GR" sz="1600" dirty="0" smtClean="0"/>
              <a:t>.</a:t>
            </a:r>
          </a:p>
          <a:p>
            <a:pPr algn="just">
              <a:lnSpc>
                <a:spcPct val="170000"/>
              </a:lnSpc>
            </a:pPr>
            <a:endParaRPr lang="el-GR" sz="1600" dirty="0"/>
          </a:p>
          <a:p>
            <a:pPr algn="just">
              <a:lnSpc>
                <a:spcPct val="170000"/>
              </a:lnSpc>
            </a:pPr>
            <a:r>
              <a:rPr lang="el-GR" sz="1600" dirty="0"/>
              <a:t>Αλλά ούτε η </a:t>
            </a:r>
            <a:r>
              <a:rPr lang="el-GR" sz="1600" b="1" dirty="0"/>
              <a:t>επίσημη ομοσπονδία</a:t>
            </a:r>
            <a:r>
              <a:rPr lang="el-GR" sz="1600" dirty="0"/>
              <a:t> έμεινε στο απυρόβλητο της έρευνας καθώς της καταλογίζονται πολλές ευθύνες για την σημερινή κατάσταση του ποδοσφαίρου. Το 39% διαφωνεί πως η διοργανώτρια αρχή συμβάλλει στην αναβάθμιση του αθλήματος, το 41% θεωρεί πως δεν προστατεύει τα συμφέροντα του ποδοσφαίρου και το 42% ότι δεν μπορεί να προσφέρει ουσιαστικές λύσεις.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4"/>
          <p:cNvPicPr>
            <a:picLocks noGrp="1" noChangeAspect="1" noChangeArrowheads="1"/>
          </p:cNvPicPr>
          <p:nvPr>
            <p:ph idx="1"/>
          </p:nvPr>
        </p:nvPicPr>
        <p:blipFill>
          <a:blip r:embed="rId2" cstate="print"/>
          <a:srcRect/>
          <a:stretch>
            <a:fillRect/>
          </a:stretch>
        </p:blipFill>
        <p:spPr>
          <a:xfrm>
            <a:off x="827088" y="1125538"/>
            <a:ext cx="7561262" cy="4484687"/>
          </a:xfrm>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468313" y="1052513"/>
            <a:ext cx="8229600" cy="4525962"/>
          </a:xfrm>
        </p:spPr>
        <p:txBody>
          <a:bodyPr>
            <a:normAutofit fontScale="85000" lnSpcReduction="20000"/>
          </a:bodyPr>
          <a:lstStyle/>
          <a:p>
            <a:pPr algn="just">
              <a:lnSpc>
                <a:spcPct val="150000"/>
              </a:lnSpc>
              <a:buFont typeface="Wingdings" pitchFamily="2" charset="2"/>
              <a:buNone/>
            </a:pPr>
            <a:r>
              <a:rPr lang="en-US" sz="2000" dirty="0"/>
              <a:t>	</a:t>
            </a:r>
            <a:r>
              <a:rPr lang="el-GR" sz="2000" dirty="0"/>
              <a:t>Τα αποτελέσματα της έρευνας για την ελληνική </a:t>
            </a:r>
            <a:r>
              <a:rPr lang="el-GR" sz="2000" b="1" dirty="0"/>
              <a:t>διαιτησία</a:t>
            </a:r>
            <a:r>
              <a:rPr lang="el-GR" sz="2000" dirty="0"/>
              <a:t>, ήταν μάλλον απογοητευτικά. Το 83% θεωρεί πως οι διοικήσεις των ομάδων ασκούν έντονη πίεση στους διαιτητές, το 80% θεωρεί πως ανάλογη πίεση ασκείται και από τους φιλάθλους την ώρα του παιχνιδιού, το 55% είναι πεπεισμένο ότι οι διαιτητές είναι </a:t>
            </a:r>
            <a:r>
              <a:rPr lang="el-GR" sz="2000" dirty="0" err="1"/>
              <a:t>διαπλεκόμενοι</a:t>
            </a:r>
            <a:r>
              <a:rPr lang="el-GR" sz="2000" dirty="0"/>
              <a:t>  ή  χρηματίζονται, ενώ μόλις ο 36% συμφωνεί με την παρουσία </a:t>
            </a:r>
            <a:r>
              <a:rPr lang="el-GR" sz="2000" dirty="0" err="1"/>
              <a:t>αρχιδιαιτητή</a:t>
            </a:r>
            <a:r>
              <a:rPr lang="el-GR" sz="2000" dirty="0"/>
              <a:t> από το εξωτερικό.</a:t>
            </a:r>
            <a:endParaRPr lang="en-US" sz="2000" dirty="0"/>
          </a:p>
          <a:p>
            <a:pPr algn="just">
              <a:lnSpc>
                <a:spcPct val="150000"/>
              </a:lnSpc>
              <a:buFont typeface="Wingdings" pitchFamily="2" charset="2"/>
              <a:buNone/>
            </a:pPr>
            <a:endParaRPr lang="el-GR" sz="2000" dirty="0"/>
          </a:p>
          <a:p>
            <a:pPr algn="just">
              <a:lnSpc>
                <a:spcPct val="150000"/>
              </a:lnSpc>
              <a:buFont typeface="Wingdings" pitchFamily="2" charset="2"/>
              <a:buNone/>
            </a:pPr>
            <a:r>
              <a:rPr lang="en-US" sz="2000" dirty="0"/>
              <a:t>	</a:t>
            </a:r>
            <a:r>
              <a:rPr lang="el-GR" sz="2000" dirty="0"/>
              <a:t>Από τα συμπεράσματα της έρευνας φαίνεται πως οι φίλαθλοι δεν έχουν σχηματίσει και την καλύτερη εικόνα για τους παίχτες του ελληνικού πρωταθλήματος. Θεωρούν πως το 79% ενδιαφέρεται μόνο για τα χρήματα παρά για την πορεία των ομάδων, το 48% πιστεύει πως οι ξένοι παίχτες δεν αξίζουν τα χρήματα που αμείβονται και το 56% ότι το θέαμα που προσφέρουν δεν είναι ικανοποιητικό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395288" y="549275"/>
            <a:ext cx="8229600" cy="4525963"/>
          </a:xfrm>
        </p:spPr>
        <p:txBody>
          <a:bodyPr/>
          <a:lstStyle/>
          <a:p>
            <a:pPr algn="just">
              <a:lnSpc>
                <a:spcPct val="90000"/>
              </a:lnSpc>
              <a:buFont typeface="Wingdings" pitchFamily="2" charset="2"/>
              <a:buNone/>
            </a:pPr>
            <a:r>
              <a:rPr lang="en-US" sz="2000"/>
              <a:t>	</a:t>
            </a:r>
            <a:r>
              <a:rPr lang="el-GR" sz="1800"/>
              <a:t>Οι </a:t>
            </a:r>
            <a:r>
              <a:rPr lang="el-GR" sz="1800" b="1"/>
              <a:t>οπαδοί</a:t>
            </a:r>
            <a:r>
              <a:rPr lang="el-GR" sz="1800"/>
              <a:t> των ομάδων φαίνονται να είναι, σύμφωνα με τα σύμφωνα με τα στοιχεία της έρευνας, βασικοί υπαίτιοι για τη βία στα γήπεδα καθώς το 81% θεωρεί πως η παρουσία τους είναι η βασικότερη αιτία για τη δημιουργία επεισοδίων, το 76% θεωρεί ότι παρακινούνται από τους παράγοντες, το 69% τους χρεώνει με το μεγαλύτερο μερίδιο ευθύνης για την κατάσταση που επικρατεί στο ποδόσφαιρο, ενώ το 69% πιστεύει ότι η παρουσία τους ενισχύει την απόδοση της ομάδας </a:t>
            </a:r>
          </a:p>
        </p:txBody>
      </p:sp>
      <p:pic>
        <p:nvPicPr>
          <p:cNvPr id="32772" name="Picture 4"/>
          <p:cNvPicPr>
            <a:picLocks noChangeAspect="1" noChangeArrowheads="1"/>
          </p:cNvPicPr>
          <p:nvPr/>
        </p:nvPicPr>
        <p:blipFill>
          <a:blip r:embed="rId2" cstate="print"/>
          <a:srcRect/>
          <a:stretch>
            <a:fillRect/>
          </a:stretch>
        </p:blipFill>
        <p:spPr bwMode="auto">
          <a:xfrm>
            <a:off x="1116013" y="2924175"/>
            <a:ext cx="6697662" cy="3582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900113" y="1278051"/>
            <a:ext cx="7343775" cy="3970318"/>
          </a:xfrm>
          <a:prstGeom prst="rect">
            <a:avLst/>
          </a:prstGeom>
          <a:noFill/>
          <a:ln w="9525">
            <a:noFill/>
            <a:miter lim="800000"/>
            <a:headEnd/>
            <a:tailEnd/>
          </a:ln>
          <a:effectLst>
            <a:outerShdw blurRad="50800" dist="38100" dir="2700000" algn="tl" rotWithShape="0">
              <a:prstClr val="black">
                <a:alpha val="40000"/>
              </a:prstClr>
            </a:outerShdw>
          </a:effectLst>
        </p:spPr>
        <p:txBody>
          <a:bodyPr anchor="ctr">
            <a:spAutoFit/>
          </a:bodyPr>
          <a:lstStyle/>
          <a:p>
            <a:pPr algn="just">
              <a:tabLst>
                <a:tab pos="457200" algn="l"/>
              </a:tabLst>
            </a:pPr>
            <a:r>
              <a:rPr lang="el-GR" sz="2000" dirty="0">
                <a:effectLst>
                  <a:outerShdw blurRad="38100" dist="38100" dir="2700000" algn="tl">
                    <a:srgbClr val="000000">
                      <a:alpha val="43137"/>
                    </a:srgbClr>
                  </a:outerShdw>
                </a:effectLst>
                <a:latin typeface="Arial" charset="0"/>
              </a:rPr>
              <a:t>Η Δομή:</a:t>
            </a:r>
            <a:endParaRPr lang="en-US" sz="2000" dirty="0">
              <a:effectLst>
                <a:outerShdw blurRad="38100" dist="38100" dir="2700000" algn="tl">
                  <a:srgbClr val="000000">
                    <a:alpha val="43137"/>
                  </a:srgbClr>
                </a:outerShdw>
              </a:effectLst>
              <a:latin typeface="Arial" charset="0"/>
            </a:endParaRPr>
          </a:p>
          <a:p>
            <a:pPr algn="just">
              <a:tabLst>
                <a:tab pos="457200" algn="l"/>
              </a:tabLst>
            </a:pPr>
            <a:endParaRPr lang="el-GR" sz="2000" dirty="0">
              <a:effectLst>
                <a:outerShdw blurRad="38100" dist="38100" dir="2700000" algn="tl">
                  <a:srgbClr val="000000">
                    <a:alpha val="43137"/>
                  </a:srgbClr>
                </a:outerShdw>
              </a:effectLst>
              <a:latin typeface="Arial" charset="0"/>
            </a:endParaRPr>
          </a:p>
          <a:p>
            <a:pPr marL="82296" indent="0">
              <a:lnSpc>
                <a:spcPct val="120000"/>
              </a:lnSpc>
              <a:buNone/>
            </a:pPr>
            <a:r>
              <a:rPr lang="el-GR" sz="2000" dirty="0" smtClean="0">
                <a:effectLst>
                  <a:outerShdw blurRad="38100" dist="38100" dir="2700000" algn="tl">
                    <a:srgbClr val="000000">
                      <a:alpha val="43137"/>
                    </a:srgbClr>
                  </a:outerShdw>
                </a:effectLst>
                <a:latin typeface="Arial" pitchFamily="34" charset="0"/>
                <a:cs typeface="Arial" pitchFamily="34" charset="0"/>
              </a:rPr>
              <a:t>Η  </a:t>
            </a:r>
            <a:r>
              <a:rPr lang="el-GR" sz="2000" dirty="0">
                <a:effectLst>
                  <a:outerShdw blurRad="38100" dist="38100" dir="2700000" algn="tl">
                    <a:srgbClr val="000000">
                      <a:alpha val="43137"/>
                    </a:srgbClr>
                  </a:outerShdw>
                </a:effectLst>
                <a:latin typeface="Arial" pitchFamily="34" charset="0"/>
                <a:cs typeface="Arial" pitchFamily="34" charset="0"/>
              </a:rPr>
              <a:t>δομή το Ελληνικού πρωτάθλημα </a:t>
            </a:r>
            <a:r>
              <a:rPr lang="el-GR" sz="2000" dirty="0" smtClean="0">
                <a:effectLst>
                  <a:outerShdw blurRad="38100" dist="38100" dir="2700000" algn="tl">
                    <a:srgbClr val="000000">
                      <a:alpha val="43137"/>
                    </a:srgbClr>
                  </a:outerShdw>
                </a:effectLst>
                <a:latin typeface="Arial" pitchFamily="34" charset="0"/>
                <a:cs typeface="Arial" pitchFamily="34" charset="0"/>
              </a:rPr>
              <a:t>αποτελείται </a:t>
            </a:r>
            <a:r>
              <a:rPr lang="el-GR" sz="2000" dirty="0">
                <a:effectLst>
                  <a:outerShdw blurRad="38100" dist="38100" dir="2700000" algn="tl">
                    <a:srgbClr val="000000">
                      <a:alpha val="43137"/>
                    </a:srgbClr>
                  </a:outerShdw>
                </a:effectLst>
                <a:latin typeface="Arial" pitchFamily="34" charset="0"/>
                <a:cs typeface="Arial" pitchFamily="34" charset="0"/>
              </a:rPr>
              <a:t>από 3 κατηγορίες</a:t>
            </a:r>
            <a:r>
              <a:rPr lang="el-GR" sz="2000" dirty="0" smtClean="0">
                <a:effectLst>
                  <a:outerShdw blurRad="38100" dist="38100" dir="2700000" algn="tl">
                    <a:srgbClr val="000000">
                      <a:alpha val="43137"/>
                    </a:srgbClr>
                  </a:outerShdw>
                </a:effectLst>
                <a:latin typeface="Arial" pitchFamily="34" charset="0"/>
                <a:cs typeface="Arial" pitchFamily="34" charset="0"/>
              </a:rPr>
              <a:t>:</a:t>
            </a:r>
          </a:p>
          <a:p>
            <a:pPr marL="82296" indent="0">
              <a:lnSpc>
                <a:spcPct val="120000"/>
              </a:lnSpc>
              <a:buNone/>
            </a:pPr>
            <a:endParaRPr lang="el-GR" sz="2000" dirty="0">
              <a:effectLst>
                <a:outerShdw blurRad="38100" dist="38100" dir="2700000" algn="tl">
                  <a:srgbClr val="000000">
                    <a:alpha val="43137"/>
                  </a:srgbClr>
                </a:outerShdw>
              </a:effectLst>
              <a:latin typeface="Arial" pitchFamily="34" charset="0"/>
              <a:cs typeface="Arial" pitchFamily="34" charset="0"/>
            </a:endParaRPr>
          </a:p>
          <a:p>
            <a:pPr marL="285750" lvl="0" indent="-285750">
              <a:lnSpc>
                <a:spcPct val="120000"/>
              </a:lnSpc>
              <a:buFont typeface="Wingdings" pitchFamily="2" charset="2"/>
              <a:buChar char="v"/>
            </a:pPr>
            <a:r>
              <a:rPr lang="el-GR" sz="2000" dirty="0">
                <a:effectLst>
                  <a:outerShdw blurRad="38100" dist="38100" dir="2700000" algn="tl">
                    <a:srgbClr val="000000">
                      <a:alpha val="43137"/>
                    </a:srgbClr>
                  </a:outerShdw>
                </a:effectLst>
                <a:latin typeface="Arial" pitchFamily="34" charset="0"/>
                <a:cs typeface="Arial" pitchFamily="34" charset="0"/>
              </a:rPr>
              <a:t>Την Σούπερ Λίγκα που </a:t>
            </a:r>
            <a:r>
              <a:rPr lang="el-GR" sz="2000" dirty="0" smtClean="0">
                <a:effectLst>
                  <a:outerShdw blurRad="38100" dist="38100" dir="2700000" algn="tl">
                    <a:srgbClr val="000000">
                      <a:alpha val="43137"/>
                    </a:srgbClr>
                  </a:outerShdw>
                </a:effectLst>
                <a:latin typeface="Arial" pitchFamily="34" charset="0"/>
                <a:cs typeface="Arial" pitchFamily="34" charset="0"/>
              </a:rPr>
              <a:t>αποτελείται </a:t>
            </a:r>
            <a:r>
              <a:rPr lang="el-GR" sz="2000" dirty="0">
                <a:effectLst>
                  <a:outerShdw blurRad="38100" dist="38100" dir="2700000" algn="tl">
                    <a:srgbClr val="000000">
                      <a:alpha val="43137"/>
                    </a:srgbClr>
                  </a:outerShdw>
                </a:effectLst>
                <a:latin typeface="Arial" pitchFamily="34" charset="0"/>
                <a:cs typeface="Arial" pitchFamily="34" charset="0"/>
              </a:rPr>
              <a:t>από </a:t>
            </a:r>
            <a:r>
              <a:rPr lang="el-GR" sz="2000" dirty="0" smtClean="0">
                <a:effectLst>
                  <a:outerShdw blurRad="38100" dist="38100" dir="2700000" algn="tl">
                    <a:srgbClr val="000000">
                      <a:alpha val="43137"/>
                    </a:srgbClr>
                  </a:outerShdw>
                </a:effectLst>
                <a:latin typeface="Arial" pitchFamily="34" charset="0"/>
                <a:cs typeface="Arial" pitchFamily="34" charset="0"/>
              </a:rPr>
              <a:t>1</a:t>
            </a:r>
            <a:r>
              <a:rPr lang="en-US" sz="2000" dirty="0" smtClean="0">
                <a:effectLst>
                  <a:outerShdw blurRad="38100" dist="38100" dir="2700000" algn="tl">
                    <a:srgbClr val="000000">
                      <a:alpha val="43137"/>
                    </a:srgbClr>
                  </a:outerShdw>
                </a:effectLst>
                <a:latin typeface="Arial" pitchFamily="34" charset="0"/>
                <a:cs typeface="Arial" pitchFamily="34" charset="0"/>
              </a:rPr>
              <a:t>6</a:t>
            </a:r>
            <a:r>
              <a:rPr lang="el-GR" sz="2000" dirty="0" smtClean="0">
                <a:effectLst>
                  <a:outerShdw blurRad="38100" dist="38100" dir="2700000" algn="tl">
                    <a:srgbClr val="000000">
                      <a:alpha val="43137"/>
                    </a:srgbClr>
                  </a:outerShdw>
                </a:effectLst>
                <a:latin typeface="Arial" pitchFamily="34" charset="0"/>
                <a:cs typeface="Arial" pitchFamily="34" charset="0"/>
              </a:rPr>
              <a:t> </a:t>
            </a:r>
            <a:r>
              <a:rPr lang="el-GR" sz="2000" dirty="0">
                <a:effectLst>
                  <a:outerShdw blurRad="38100" dist="38100" dir="2700000" algn="tl">
                    <a:srgbClr val="000000">
                      <a:alpha val="43137"/>
                    </a:srgbClr>
                  </a:outerShdw>
                </a:effectLst>
                <a:latin typeface="Arial" pitchFamily="34" charset="0"/>
                <a:cs typeface="Arial" pitchFamily="34" charset="0"/>
              </a:rPr>
              <a:t>ομάδες. </a:t>
            </a:r>
            <a:endParaRPr lang="el-GR" sz="2000" dirty="0" smtClean="0">
              <a:effectLst>
                <a:outerShdw blurRad="38100" dist="38100" dir="2700000" algn="tl">
                  <a:srgbClr val="000000">
                    <a:alpha val="43137"/>
                  </a:srgbClr>
                </a:outerShdw>
              </a:effectLst>
              <a:latin typeface="Arial" pitchFamily="34" charset="0"/>
              <a:cs typeface="Arial" pitchFamily="34" charset="0"/>
            </a:endParaRPr>
          </a:p>
          <a:p>
            <a:pPr marL="285750" lvl="0" indent="-285750">
              <a:lnSpc>
                <a:spcPct val="120000"/>
              </a:lnSpc>
              <a:buFont typeface="Wingdings" pitchFamily="2" charset="2"/>
              <a:buChar char="v"/>
            </a:pPr>
            <a:r>
              <a:rPr lang="en-US" sz="2000" dirty="0" smtClean="0">
                <a:effectLst>
                  <a:outerShdw blurRad="38100" dist="38100" dir="2700000" algn="tl">
                    <a:srgbClr val="000000">
                      <a:alpha val="43137"/>
                    </a:srgbClr>
                  </a:outerShdw>
                </a:effectLst>
                <a:latin typeface="Arial" pitchFamily="34" charset="0"/>
                <a:cs typeface="Arial" pitchFamily="34" charset="0"/>
              </a:rPr>
              <a:t>Football league </a:t>
            </a:r>
            <a:r>
              <a:rPr lang="el-GR" sz="2000" dirty="0" smtClean="0">
                <a:effectLst>
                  <a:outerShdw blurRad="38100" dist="38100" dir="2700000" algn="tl">
                    <a:srgbClr val="000000">
                      <a:alpha val="43137"/>
                    </a:srgbClr>
                  </a:outerShdw>
                </a:effectLst>
                <a:latin typeface="Arial" pitchFamily="34" charset="0"/>
                <a:cs typeface="Arial" pitchFamily="34" charset="0"/>
              </a:rPr>
              <a:t>που αποτελείται από 18 ομάδες .</a:t>
            </a:r>
            <a:endParaRPr lang="el-GR" sz="2000" dirty="0">
              <a:effectLst>
                <a:outerShdw blurRad="38100" dist="38100" dir="2700000" algn="tl">
                  <a:srgbClr val="000000">
                    <a:alpha val="43137"/>
                  </a:srgbClr>
                </a:outerShdw>
              </a:effectLst>
              <a:latin typeface="Arial" pitchFamily="34" charset="0"/>
              <a:cs typeface="Arial" pitchFamily="34" charset="0"/>
            </a:endParaRPr>
          </a:p>
          <a:p>
            <a:pPr marL="285750" lvl="0" indent="-285750">
              <a:lnSpc>
                <a:spcPct val="120000"/>
              </a:lnSpc>
              <a:buFont typeface="Wingdings" pitchFamily="2" charset="2"/>
              <a:buChar char="v"/>
            </a:pPr>
            <a:r>
              <a:rPr lang="el-GR" sz="2000" dirty="0">
                <a:effectLst>
                  <a:outerShdw blurRad="38100" dist="38100" dir="2700000" algn="tl">
                    <a:srgbClr val="000000">
                      <a:alpha val="43137"/>
                    </a:srgbClr>
                  </a:outerShdw>
                </a:effectLst>
                <a:latin typeface="Arial" pitchFamily="34" charset="0"/>
                <a:cs typeface="Arial" pitchFamily="34" charset="0"/>
              </a:rPr>
              <a:t>«Γ΄ ΕΘΝΙΚΗ»  που </a:t>
            </a:r>
            <a:r>
              <a:rPr lang="el-GR" sz="2000" dirty="0" smtClean="0">
                <a:effectLst>
                  <a:outerShdw blurRad="38100" dist="38100" dir="2700000" algn="tl">
                    <a:srgbClr val="000000">
                      <a:alpha val="43137"/>
                    </a:srgbClr>
                  </a:outerShdw>
                </a:effectLst>
                <a:latin typeface="Arial" pitchFamily="34" charset="0"/>
                <a:cs typeface="Arial" pitchFamily="34" charset="0"/>
              </a:rPr>
              <a:t>αποτελείται από 8 </a:t>
            </a:r>
            <a:r>
              <a:rPr lang="el-GR" sz="2000" dirty="0">
                <a:effectLst>
                  <a:outerShdw blurRad="38100" dist="38100" dir="2700000" algn="tl">
                    <a:srgbClr val="000000">
                      <a:alpha val="43137"/>
                    </a:srgbClr>
                  </a:outerShdw>
                </a:effectLst>
                <a:latin typeface="Arial" pitchFamily="34" charset="0"/>
                <a:cs typeface="Arial" pitchFamily="34" charset="0"/>
              </a:rPr>
              <a:t>ομίλους </a:t>
            </a:r>
            <a:r>
              <a:rPr lang="el-GR" sz="2000" dirty="0" smtClean="0">
                <a:effectLst>
                  <a:outerShdw blurRad="38100" dist="38100" dir="2700000" algn="tl">
                    <a:srgbClr val="000000">
                      <a:alpha val="43137"/>
                    </a:srgbClr>
                  </a:outerShdw>
                </a:effectLst>
                <a:latin typeface="Arial" pitchFamily="34" charset="0"/>
                <a:cs typeface="Arial" pitchFamily="34" charset="0"/>
              </a:rPr>
              <a:t>των 11, 12 , 13 και 15 ομάδων και αποτελεί προθάλαμο των επαγγελματικών κατηγοριών</a:t>
            </a:r>
            <a:endParaRPr lang="el-GR" sz="2000" dirty="0">
              <a:effectLst>
                <a:outerShdw blurRad="38100" dist="38100" dir="2700000" algn="tl">
                  <a:srgbClr val="000000">
                    <a:alpha val="43137"/>
                  </a:srgbClr>
                </a:outerShdw>
              </a:effectLst>
              <a:latin typeface="Arial" pitchFamily="34" charset="0"/>
              <a:cs typeface="Arial" pitchFamily="34" charset="0"/>
            </a:endParaRPr>
          </a:p>
          <a:p>
            <a:pPr algn="just">
              <a:tabLst>
                <a:tab pos="457200" algn="l"/>
              </a:tabLst>
            </a:pPr>
            <a:endParaRPr lang="el-GR" sz="2000" dirty="0">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29600" cy="1139825"/>
          </a:xfrm>
        </p:spPr>
        <p:txBody>
          <a:bodyPr>
            <a:normAutofit fontScale="90000"/>
          </a:bodyPr>
          <a:lstStyle/>
          <a:p>
            <a:pPr algn="l"/>
            <a:r>
              <a:rPr lang="el-GR" dirty="0" smtClean="0"/>
              <a:t/>
            </a:r>
            <a:br>
              <a:rPr lang="el-GR" dirty="0" smtClean="0"/>
            </a:br>
            <a:r>
              <a:rPr lang="el-GR" b="1" dirty="0" smtClean="0"/>
              <a:t>Ελληνική Οικονομία</a:t>
            </a:r>
            <a:br>
              <a:rPr lang="el-GR" b="1" dirty="0" smtClean="0"/>
            </a:br>
            <a:endParaRPr lang="el-GR" dirty="0"/>
          </a:p>
        </p:txBody>
      </p:sp>
      <p:sp>
        <p:nvSpPr>
          <p:cNvPr id="3" name="Θέση περιεχομένου 2"/>
          <p:cNvSpPr>
            <a:spLocks noGrp="1"/>
          </p:cNvSpPr>
          <p:nvPr>
            <p:ph idx="1"/>
          </p:nvPr>
        </p:nvSpPr>
        <p:spPr>
          <a:xfrm>
            <a:off x="395536" y="1124744"/>
            <a:ext cx="8291264" cy="4862165"/>
          </a:xfrm>
        </p:spPr>
        <p:txBody>
          <a:bodyPr>
            <a:noAutofit/>
          </a:bodyPr>
          <a:lstStyle/>
          <a:p>
            <a:pPr algn="just">
              <a:lnSpc>
                <a:spcPct val="150000"/>
              </a:lnSpc>
            </a:pPr>
            <a:r>
              <a:rPr lang="el-GR" sz="1600" dirty="0" smtClean="0">
                <a:solidFill>
                  <a:schemeClr val="tx1">
                    <a:lumMod val="10000"/>
                  </a:schemeClr>
                </a:solidFill>
                <a:effectLst/>
              </a:rPr>
              <a:t>Η </a:t>
            </a:r>
            <a:r>
              <a:rPr lang="el-GR" sz="1600" dirty="0">
                <a:solidFill>
                  <a:schemeClr val="tx1">
                    <a:lumMod val="10000"/>
                  </a:schemeClr>
                </a:solidFill>
                <a:effectLst/>
              </a:rPr>
              <a:t>Ελλάδα, είχε σημειώσει υψηλούς ρυθμούς ανάπτυξης έως το 2008, το επόμενο έτος άρχισαν οι εμφανίσεις σημείων ύφεσης, ως αποτέλεσμα της διεθνούς χρηματοπιστωτικής κρίσης, ενώ από το 2010 και μετά η ύφεση εντάθηκε δραματικά λόγω δημοσιονομικών ανισορροπιών.</a:t>
            </a:r>
          </a:p>
          <a:p>
            <a:pPr algn="just">
              <a:lnSpc>
                <a:spcPct val="150000"/>
              </a:lnSpc>
            </a:pPr>
            <a:r>
              <a:rPr lang="el-GR" sz="1600" dirty="0">
                <a:solidFill>
                  <a:schemeClr val="tx1">
                    <a:lumMod val="10000"/>
                  </a:schemeClr>
                </a:solidFill>
                <a:effectLst/>
              </a:rPr>
              <a:t>Η ελληνική οικονομία τα τελευταία 6 χρόνια περνάει από τις χειρότερες στιγμές της. Ύστερα από έξι χρόνια εφαρμογής διαφόρων προγραμμάτων για μία δημοσιονομική προσαρμογή και εσωτερική υποτίμηση, εξακολουθεί να είναι σε ύφεση με τον δείκτη της ανεργίας στα υψηλότερα σημεία από ποτέ.</a:t>
            </a:r>
          </a:p>
          <a:p>
            <a:pPr algn="just">
              <a:lnSpc>
                <a:spcPct val="150000"/>
              </a:lnSpc>
            </a:pPr>
            <a:r>
              <a:rPr lang="el-GR" sz="1600" dirty="0">
                <a:solidFill>
                  <a:schemeClr val="tx1">
                    <a:lumMod val="10000"/>
                  </a:schemeClr>
                </a:solidFill>
                <a:effectLst/>
              </a:rPr>
              <a:t>Η ανάγκη βελτίωσης της ελληνικής κατάστασης, οδήγησε τη χώρα στην ένταξή της </a:t>
            </a:r>
            <a:r>
              <a:rPr lang="el-GR" sz="1600" b="1" i="1" dirty="0">
                <a:solidFill>
                  <a:schemeClr val="tx1">
                    <a:lumMod val="10000"/>
                  </a:schemeClr>
                </a:solidFill>
                <a:effectLst/>
              </a:rPr>
              <a:t>σε</a:t>
            </a:r>
            <a:r>
              <a:rPr lang="el-GR" sz="1600" dirty="0">
                <a:solidFill>
                  <a:schemeClr val="tx1">
                    <a:lumMod val="10000"/>
                  </a:schemeClr>
                </a:solidFill>
                <a:effectLst/>
              </a:rPr>
              <a:t> τριμερή μηχανισμό οικονομικής στήριξης, το οποίο αποτελούν η Ευρωπαϊκή Ένωση, το Διεθνές Νομισματικό Ταμείο και την Ευρωπαϊκή Κεντρική Τράπεζα. </a:t>
            </a:r>
          </a:p>
          <a:p>
            <a:pPr algn="just">
              <a:lnSpc>
                <a:spcPct val="150000"/>
              </a:lnSpc>
              <a:buNone/>
            </a:pPr>
            <a:endParaRPr lang="el-GR" sz="1600" dirty="0" smtClean="0">
              <a:solidFill>
                <a:schemeClr val="tx1">
                  <a:lumMod val="10000"/>
                </a:schemeClr>
              </a:solidFill>
              <a:effectLst/>
            </a:endParaRPr>
          </a:p>
          <a:p>
            <a:pPr algn="r">
              <a:lnSpc>
                <a:spcPct val="150000"/>
              </a:lnSpc>
              <a:buNone/>
            </a:pPr>
            <a:r>
              <a:rPr lang="el-GR" sz="1600" dirty="0" smtClean="0">
                <a:solidFill>
                  <a:schemeClr val="tx1">
                    <a:lumMod val="10000"/>
                  </a:schemeClr>
                </a:solidFill>
                <a:effectLst/>
                <a:hlinkClick r:id="rId2"/>
              </a:rPr>
              <a:t>http</a:t>
            </a:r>
            <a:r>
              <a:rPr lang="el-GR" sz="1600" dirty="0">
                <a:solidFill>
                  <a:schemeClr val="tx1">
                    <a:lumMod val="10000"/>
                  </a:schemeClr>
                </a:solidFill>
                <a:effectLst/>
                <a:hlinkClick r:id="rId2"/>
              </a:rPr>
              <a:t>://</a:t>
            </a:r>
            <a:r>
              <a:rPr lang="el-GR" sz="1600" dirty="0" smtClean="0">
                <a:solidFill>
                  <a:schemeClr val="tx1">
                    <a:lumMod val="10000"/>
                  </a:schemeClr>
                </a:solidFill>
                <a:effectLst/>
                <a:hlinkClick r:id="rId2"/>
              </a:rPr>
              <a:t>ec.europa.eu/eurostat/statistics-explained/index.php/National_accounts_and_GDP/el</a:t>
            </a:r>
            <a:r>
              <a:rPr lang="el-GR" sz="1600" dirty="0" smtClean="0">
                <a:solidFill>
                  <a:schemeClr val="tx1">
                    <a:lumMod val="10000"/>
                  </a:schemeClr>
                </a:solidFill>
                <a:effectLst/>
              </a:rPr>
              <a:t> </a:t>
            </a:r>
            <a:endParaRPr lang="el-GR" sz="1600" dirty="0">
              <a:solidFill>
                <a:schemeClr val="tx1">
                  <a:lumMod val="10000"/>
                </a:schemeClr>
              </a:solidFill>
              <a:effectLst/>
            </a:endParaRPr>
          </a:p>
          <a:p>
            <a:pPr algn="just">
              <a:lnSpc>
                <a:spcPct val="150000"/>
              </a:lnSpc>
            </a:pPr>
            <a:endParaRPr lang="el-GR" sz="1600" dirty="0">
              <a:solidFill>
                <a:schemeClr val="tx1">
                  <a:lumMod val="10000"/>
                </a:schemeClr>
              </a:solidFill>
              <a:effectLst/>
            </a:endParaRPr>
          </a:p>
        </p:txBody>
      </p:sp>
    </p:spTree>
    <p:extLst>
      <p:ext uri="{BB962C8B-B14F-4D97-AF65-F5344CB8AC3E}">
        <p14:creationId xmlns:p14="http://schemas.microsoft.com/office/powerpoint/2010/main" xmlns="" val="9967123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a:r>
              <a:rPr lang="el-GR" b="1" dirty="0" smtClean="0"/>
              <a:t>Ελληνική Οικονομία</a:t>
            </a:r>
            <a:endParaRPr lang="el-GR" dirty="0"/>
          </a:p>
        </p:txBody>
      </p:sp>
      <p:sp>
        <p:nvSpPr>
          <p:cNvPr id="3" name="2 - Θέση περιεχομένου"/>
          <p:cNvSpPr>
            <a:spLocks noGrp="1"/>
          </p:cNvSpPr>
          <p:nvPr>
            <p:ph idx="1"/>
          </p:nvPr>
        </p:nvSpPr>
        <p:spPr>
          <a:xfrm>
            <a:off x="467544" y="1700808"/>
            <a:ext cx="8229600" cy="4525963"/>
          </a:xfrm>
        </p:spPr>
        <p:txBody>
          <a:bodyPr>
            <a:normAutofit/>
          </a:bodyPr>
          <a:lstStyle/>
          <a:p>
            <a:pPr algn="just">
              <a:lnSpc>
                <a:spcPct val="150000"/>
              </a:lnSpc>
            </a:pPr>
            <a:r>
              <a:rPr lang="el-GR" sz="1600" dirty="0" smtClean="0">
                <a:solidFill>
                  <a:schemeClr val="tx1">
                    <a:lumMod val="10000"/>
                  </a:schemeClr>
                </a:solidFill>
                <a:effectLst/>
              </a:rPr>
              <a:t>Το τραπεζικό σύστημα της χώρας αντιμετωπίζει περιορισμούς ρευστότητας, ενώ έχει χάσει τη φερεγγυότητά του ως αποτέλεσμα επανειλημμένων </a:t>
            </a:r>
            <a:r>
              <a:rPr lang="el-GR" sz="1600" dirty="0" err="1" smtClean="0">
                <a:solidFill>
                  <a:schemeClr val="tx1">
                    <a:lumMod val="10000"/>
                  </a:schemeClr>
                </a:solidFill>
                <a:effectLst/>
              </a:rPr>
              <a:t>ανακεφαλαιοποιήσεών</a:t>
            </a:r>
            <a:r>
              <a:rPr lang="el-GR" sz="1600" dirty="0" smtClean="0">
                <a:solidFill>
                  <a:schemeClr val="tx1">
                    <a:lumMod val="10000"/>
                  </a:schemeClr>
                </a:solidFill>
                <a:effectLst/>
              </a:rPr>
              <a:t> σε βάρος των Ελλήνων φορολογουμένων. Οι Έλληνες πελάτες των τραπεζών φοβούμενοι για πιθανό κούρεμα καταθέσεων, παίρνουν τα λεφτά τους από τις τράπεζες και τα βγάζουν στο εξωτερικό.</a:t>
            </a:r>
          </a:p>
          <a:p>
            <a:pPr algn="just">
              <a:lnSpc>
                <a:spcPct val="150000"/>
              </a:lnSpc>
            </a:pPr>
            <a:r>
              <a:rPr lang="el-GR" sz="1600" dirty="0" smtClean="0">
                <a:solidFill>
                  <a:schemeClr val="tx1">
                    <a:lumMod val="10000"/>
                  </a:schemeClr>
                </a:solidFill>
                <a:effectLst/>
              </a:rPr>
              <a:t> Όμως, αν οι περισσότεροι βγάλουν τα λεφτά τους στο εξωτερικό, αυτό δημιουργεί περισσότερα προβλήματα στις τράπεζες, καθώς δεν διαθέτουν το απαραίτητο κεφάλαιο για να συνεχίσει η ύπαρξη τους, και έτσι κινδυνεύουν να κλείσουν. </a:t>
            </a:r>
          </a:p>
          <a:p>
            <a:pPr algn="just">
              <a:lnSpc>
                <a:spcPct val="150000"/>
              </a:lnSpc>
            </a:pPr>
            <a:r>
              <a:rPr lang="el-GR" sz="1600" dirty="0" smtClean="0">
                <a:solidFill>
                  <a:schemeClr val="tx1">
                    <a:lumMod val="10000"/>
                  </a:schemeClr>
                </a:solidFill>
                <a:effectLst/>
              </a:rPr>
              <a:t>Δημοσιονομικά μιλώντας βρίσκεται ακόμα στην παγίδα χρέους με μη βιώσιμο πρωτογενές πλεόνασμα και υψηλό πιστωτικό ρίσκο. Παράλληλα είναι δεσμευμένη στα νέα </a:t>
            </a:r>
            <a:r>
              <a:rPr lang="el-GR" sz="1600" dirty="0" err="1" smtClean="0">
                <a:solidFill>
                  <a:schemeClr val="tx1">
                    <a:lumMod val="10000"/>
                  </a:schemeClr>
                </a:solidFill>
                <a:effectLst/>
              </a:rPr>
              <a:t>υφεσιακά</a:t>
            </a:r>
            <a:r>
              <a:rPr lang="el-GR" sz="1600" dirty="0" smtClean="0">
                <a:solidFill>
                  <a:schemeClr val="tx1">
                    <a:lumMod val="10000"/>
                  </a:schemeClr>
                </a:solidFill>
                <a:effectLst/>
              </a:rPr>
              <a:t> μέτρα που της προτείνει η ΤΡΟΙΚΑ. </a:t>
            </a:r>
          </a:p>
          <a:p>
            <a:pPr>
              <a:lnSpc>
                <a:spcPct val="150000"/>
              </a:lnSpc>
            </a:pPr>
            <a:endParaRPr lang="el-GR" sz="1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l-GR" b="1" i="1" dirty="0" smtClean="0"/>
              <a:t>Οι επενδύσεις</a:t>
            </a:r>
            <a:r>
              <a:rPr lang="el-GR" b="1" dirty="0" smtClean="0"/>
              <a:t/>
            </a:r>
            <a:br>
              <a:rPr lang="el-GR" b="1" dirty="0" smtClean="0"/>
            </a:br>
            <a:endParaRPr lang="el-GR" dirty="0"/>
          </a:p>
        </p:txBody>
      </p:sp>
      <p:sp>
        <p:nvSpPr>
          <p:cNvPr id="3" name="Θέση περιεχομένου 2"/>
          <p:cNvSpPr>
            <a:spLocks noGrp="1"/>
          </p:cNvSpPr>
          <p:nvPr>
            <p:ph idx="1"/>
          </p:nvPr>
        </p:nvSpPr>
        <p:spPr/>
        <p:txBody>
          <a:bodyPr>
            <a:normAutofit fontScale="92500"/>
          </a:bodyPr>
          <a:lstStyle/>
          <a:p>
            <a:pPr algn="just">
              <a:lnSpc>
                <a:spcPct val="150000"/>
              </a:lnSpc>
            </a:pPr>
            <a:r>
              <a:rPr lang="el-GR" sz="2000" dirty="0" smtClean="0"/>
              <a:t>Το </a:t>
            </a:r>
            <a:r>
              <a:rPr lang="el-GR" sz="2000" dirty="0"/>
              <a:t>έτος 2014, ο ακαθάριστος σχηματισμός παγίου κεφαλαίου στην Ελλάδα ανήλθε στα 20.7 δισεκατομμύρια ευρώ, εμφανίζοντας μία αύξηση 1.3% σε σύγκριση με τα μεγέθη του έτους 2013 που το ποσό ανερχόταν στα 20.5 δις Ευρώ.</a:t>
            </a:r>
          </a:p>
          <a:p>
            <a:pPr algn="just">
              <a:lnSpc>
                <a:spcPct val="150000"/>
              </a:lnSpc>
            </a:pPr>
            <a:r>
              <a:rPr lang="el-GR" sz="2000" dirty="0"/>
              <a:t>Αν και η αύξηση αυτή είναι πολύ μικρή, αποτελεί την πρώτη – αύξηση – μετά από μία σειρά σημαντικών μειώσεων των τελευταίων ετών, που οφείλονται ξεκάθαρα στη περικοπή δημοσίων δαπανών και την περιοριστική οικονομική πολιτική που ασκήθηκε λόγω της οικονομικής κρίσης</a:t>
            </a:r>
            <a:r>
              <a:rPr lang="el-GR" sz="2000" dirty="0" smtClean="0"/>
              <a:t>.</a:t>
            </a:r>
          </a:p>
          <a:p>
            <a:pPr algn="just">
              <a:lnSpc>
                <a:spcPct val="150000"/>
              </a:lnSpc>
            </a:pPr>
            <a:endParaRPr lang="el-GR" sz="2000" dirty="0"/>
          </a:p>
          <a:p>
            <a:pPr marL="0" indent="0" algn="r">
              <a:lnSpc>
                <a:spcPct val="150000"/>
              </a:lnSpc>
              <a:buNone/>
            </a:pPr>
            <a:r>
              <a:rPr lang="el-GR" sz="1600" dirty="0">
                <a:hlinkClick r:id="rId2"/>
              </a:rPr>
              <a:t>http://</a:t>
            </a:r>
            <a:r>
              <a:rPr lang="el-GR" sz="1600" dirty="0" smtClean="0">
                <a:hlinkClick r:id="rId2"/>
              </a:rPr>
              <a:t>www.enterprisegreece.gov.gr/gr/h-ellada-shmera/giati-ellada/h-ellhnikh-oikonomia</a:t>
            </a:r>
            <a:r>
              <a:rPr lang="el-GR" sz="1600" dirty="0" smtClean="0"/>
              <a:t> </a:t>
            </a:r>
            <a:endParaRPr lang="el-GR" sz="1600" dirty="0"/>
          </a:p>
          <a:p>
            <a:pPr algn="just">
              <a:lnSpc>
                <a:spcPct val="150000"/>
              </a:lnSpc>
            </a:pPr>
            <a:endParaRPr lang="el-GR" sz="2000" dirty="0"/>
          </a:p>
        </p:txBody>
      </p:sp>
    </p:spTree>
    <p:extLst>
      <p:ext uri="{BB962C8B-B14F-4D97-AF65-F5344CB8AC3E}">
        <p14:creationId xmlns:p14="http://schemas.microsoft.com/office/powerpoint/2010/main" xmlns="" val="472495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l-GR" b="1" i="1" dirty="0" smtClean="0"/>
              <a:t>Ελληνικό ΑΕΠ</a:t>
            </a:r>
            <a:r>
              <a:rPr lang="el-GR" b="1" dirty="0" smtClean="0"/>
              <a:t/>
            </a:r>
            <a:br>
              <a:rPr lang="el-GR" b="1" dirty="0" smtClean="0"/>
            </a:br>
            <a:endParaRPr lang="el-GR" dirty="0"/>
          </a:p>
        </p:txBody>
      </p:sp>
      <p:sp>
        <p:nvSpPr>
          <p:cNvPr id="3" name="Θέση περιεχομένου 2"/>
          <p:cNvSpPr>
            <a:spLocks noGrp="1"/>
          </p:cNvSpPr>
          <p:nvPr>
            <p:ph idx="1"/>
          </p:nvPr>
        </p:nvSpPr>
        <p:spPr/>
        <p:txBody>
          <a:bodyPr>
            <a:normAutofit fontScale="92500"/>
          </a:bodyPr>
          <a:lstStyle/>
          <a:p>
            <a:pPr algn="just">
              <a:lnSpc>
                <a:spcPct val="150000"/>
              </a:lnSpc>
            </a:pPr>
            <a:r>
              <a:rPr lang="el-GR" sz="2400" dirty="0" smtClean="0"/>
              <a:t>Η </a:t>
            </a:r>
            <a:r>
              <a:rPr lang="el-GR" sz="2400" dirty="0"/>
              <a:t>αυστηρή εισοδηματική πολιτική και ο δραστικός περιορισμός των δημοσίων δαπανών που ασκήθηκαν τα τελευταία έτη επηρέασαν, όπως ήταν αναμενόμενο, αρνητικά της εξέλιξη του ΑΕΠ, με αποτέλεσμα το μέγεθός του να σημειώνονται διαρκείς μειώσεις από το 2010 μέχρι και το 2013, επιστρέφοντας σε θετικούς ρυθμούς ανάπτυξης της τάξης του 0,8% το </a:t>
            </a:r>
            <a:r>
              <a:rPr lang="el-GR" sz="2400" dirty="0" smtClean="0"/>
              <a:t>2014</a:t>
            </a:r>
          </a:p>
          <a:p>
            <a:pPr algn="just">
              <a:lnSpc>
                <a:spcPct val="150000"/>
              </a:lnSpc>
            </a:pPr>
            <a:endParaRPr lang="el-GR" sz="2400" dirty="0"/>
          </a:p>
          <a:p>
            <a:pPr marL="0" indent="0" algn="r">
              <a:lnSpc>
                <a:spcPct val="150000"/>
              </a:lnSpc>
              <a:buNone/>
            </a:pPr>
            <a:r>
              <a:rPr lang="el-GR" sz="2400" baseline="30000" dirty="0">
                <a:hlinkClick r:id="rId2"/>
              </a:rPr>
              <a:t>http://</a:t>
            </a:r>
            <a:r>
              <a:rPr lang="el-GR" sz="2400" baseline="30000" dirty="0" smtClean="0">
                <a:hlinkClick r:id="rId2"/>
              </a:rPr>
              <a:t>appsso.eurostat.ec.europa.eu/nui/submitViewTableAction.do</a:t>
            </a:r>
            <a:r>
              <a:rPr lang="el-GR" sz="2400" baseline="30000" dirty="0" smtClean="0"/>
              <a:t> </a:t>
            </a:r>
            <a:endParaRPr lang="el-GR" sz="2400" dirty="0"/>
          </a:p>
        </p:txBody>
      </p:sp>
    </p:spTree>
    <p:extLst>
      <p:ext uri="{BB962C8B-B14F-4D97-AF65-F5344CB8AC3E}">
        <p14:creationId xmlns:p14="http://schemas.microsoft.com/office/powerpoint/2010/main" xmlns="" val="21350502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a:r>
              <a:rPr lang="el-GR" b="1" i="1" dirty="0"/>
              <a:t>Ελληνικό ΑΕΠ</a:t>
            </a:r>
            <a:endParaRPr lang="el-GR" dirty="0"/>
          </a:p>
        </p:txBody>
      </p:sp>
      <p:graphicFrame>
        <p:nvGraphicFramePr>
          <p:cNvPr id="4" name="Chart 2"/>
          <p:cNvGraphicFramePr>
            <a:graphicFrameLocks noGrp="1"/>
          </p:cNvGraphicFramePr>
          <p:nvPr>
            <p:ph idx="1"/>
            <p:extLst>
              <p:ext uri="{D42A27DB-BD31-4B8C-83A1-F6EECF244321}">
                <p14:modId xmlns:p14="http://schemas.microsoft.com/office/powerpoint/2010/main" xmlns="" val="2023695620"/>
              </p:ext>
            </p:extLst>
          </p:nvPr>
        </p:nvGraphicFramePr>
        <p:xfrm>
          <a:off x="457200" y="2132856"/>
          <a:ext cx="8229600" cy="3993307"/>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539552" y="1628800"/>
            <a:ext cx="4832157" cy="369332"/>
          </a:xfrm>
          <a:prstGeom prst="rect">
            <a:avLst/>
          </a:prstGeom>
          <a:noFill/>
        </p:spPr>
        <p:txBody>
          <a:bodyPr wrap="none" rtlCol="0">
            <a:spAutoFit/>
          </a:bodyPr>
          <a:lstStyle/>
          <a:p>
            <a:r>
              <a:rPr lang="el-GR" dirty="0" smtClean="0"/>
              <a:t>Το Ελληνικό ΑΕΠ διαγραμματικά σε εκατομμύρια </a:t>
            </a:r>
            <a:endParaRPr lang="el-GR" dirty="0"/>
          </a:p>
        </p:txBody>
      </p:sp>
    </p:spTree>
    <p:extLst>
      <p:ext uri="{BB962C8B-B14F-4D97-AF65-F5344CB8AC3E}">
        <p14:creationId xmlns:p14="http://schemas.microsoft.com/office/powerpoint/2010/main" xmlns="" val="14306224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l"/>
            <a:r>
              <a:rPr lang="el-GR" b="1" i="1" dirty="0"/>
              <a:t>Ποσοστιαία Μεταβολή </a:t>
            </a:r>
            <a:r>
              <a:rPr lang="el-GR" b="1" i="1" dirty="0" smtClean="0"/>
              <a:t>ΑΕΠ</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xmlns="" val="3584796314"/>
              </p:ext>
            </p:extLst>
          </p:nvPr>
        </p:nvGraphicFramePr>
        <p:xfrm>
          <a:off x="971598" y="1484784"/>
          <a:ext cx="7488832" cy="1019934"/>
        </p:xfrm>
        <a:graphic>
          <a:graphicData uri="http://schemas.openxmlformats.org/drawingml/2006/table">
            <a:tbl>
              <a:tblPr firstRow="1" firstCol="1" bandRow="1">
                <a:tableStyleId>{5C22544A-7EE6-4342-B048-85BDC9FD1C3A}</a:tableStyleId>
              </a:tblPr>
              <a:tblGrid>
                <a:gridCol w="1069709"/>
                <a:gridCol w="1069709"/>
                <a:gridCol w="1069709"/>
                <a:gridCol w="1069709"/>
                <a:gridCol w="1069709"/>
                <a:gridCol w="1069709"/>
                <a:gridCol w="1070578"/>
              </a:tblGrid>
              <a:tr h="509967">
                <a:tc>
                  <a:txBody>
                    <a:bodyPr/>
                    <a:lstStyle/>
                    <a:p>
                      <a:pPr algn="ctr">
                        <a:lnSpc>
                          <a:spcPct val="107000"/>
                        </a:lnSpc>
                        <a:spcAft>
                          <a:spcPts val="0"/>
                        </a:spcAft>
                      </a:pPr>
                      <a:r>
                        <a:rPr lang="el-GR" sz="1400" dirty="0">
                          <a:effectLst/>
                        </a:rPr>
                        <a:t> </a:t>
                      </a:r>
                      <a:endParaRPr lang="el-GR" sz="1400" dirty="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2010</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2011</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2012</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2013</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2014</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dirty="0">
                          <a:effectLst/>
                        </a:rPr>
                        <a:t>2015</a:t>
                      </a:r>
                      <a:endParaRPr lang="el-GR" sz="1400" dirty="0">
                        <a:effectLst/>
                        <a:latin typeface="Calibri"/>
                        <a:ea typeface="Calibri"/>
                        <a:cs typeface="Times New Roman"/>
                      </a:endParaRPr>
                    </a:p>
                  </a:txBody>
                  <a:tcPr marL="68580" marR="68580" marT="0" marB="0" anchor="ctr"/>
                </a:tc>
              </a:tr>
              <a:tr h="509967">
                <a:tc>
                  <a:txBody>
                    <a:bodyPr/>
                    <a:lstStyle/>
                    <a:p>
                      <a:pPr algn="ctr">
                        <a:lnSpc>
                          <a:spcPct val="107000"/>
                        </a:lnSpc>
                        <a:spcAft>
                          <a:spcPts val="0"/>
                        </a:spcAft>
                      </a:pPr>
                      <a:r>
                        <a:rPr lang="el-GR" sz="1400">
                          <a:effectLst/>
                        </a:rPr>
                        <a:t>ΑΕΠ %</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-5,49</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-9,18</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-7,33</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-3,11</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a:effectLst/>
                        </a:rPr>
                        <a:t>0,72</a:t>
                      </a:r>
                      <a:endParaRPr lang="el-GR" sz="1400">
                        <a:effectLst/>
                        <a:latin typeface="Calibri"/>
                        <a:ea typeface="Calibri"/>
                        <a:cs typeface="Times New Roman"/>
                      </a:endParaRPr>
                    </a:p>
                  </a:txBody>
                  <a:tcPr marL="68580" marR="68580" marT="0" marB="0" anchor="ctr"/>
                </a:tc>
                <a:tc>
                  <a:txBody>
                    <a:bodyPr/>
                    <a:lstStyle/>
                    <a:p>
                      <a:pPr algn="ctr">
                        <a:lnSpc>
                          <a:spcPct val="107000"/>
                        </a:lnSpc>
                        <a:spcAft>
                          <a:spcPts val="0"/>
                        </a:spcAft>
                      </a:pPr>
                      <a:r>
                        <a:rPr lang="el-GR" sz="1400" dirty="0">
                          <a:effectLst/>
                        </a:rPr>
                        <a:t>-0,32</a:t>
                      </a:r>
                      <a:endParaRPr lang="el-GR" sz="1400" dirty="0">
                        <a:effectLst/>
                        <a:latin typeface="Calibri"/>
                        <a:ea typeface="Calibri"/>
                        <a:cs typeface="Times New Roman"/>
                      </a:endParaRPr>
                    </a:p>
                  </a:txBody>
                  <a:tcPr marL="68580" marR="68580" marT="0" marB="0" anchor="ctr"/>
                </a:tc>
              </a:tr>
            </a:tbl>
          </a:graphicData>
        </a:graphic>
      </p:graphicFrame>
      <p:graphicFrame>
        <p:nvGraphicFramePr>
          <p:cNvPr id="5" name="Chart 7"/>
          <p:cNvGraphicFramePr/>
          <p:nvPr>
            <p:extLst>
              <p:ext uri="{D42A27DB-BD31-4B8C-83A1-F6EECF244321}">
                <p14:modId xmlns:p14="http://schemas.microsoft.com/office/powerpoint/2010/main" xmlns="" val="3990439789"/>
              </p:ext>
            </p:extLst>
          </p:nvPr>
        </p:nvGraphicFramePr>
        <p:xfrm>
          <a:off x="899592" y="2708920"/>
          <a:ext cx="7632848" cy="38164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0248427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l"/>
            <a:r>
              <a:rPr lang="el-GR" b="1" i="1" dirty="0" smtClean="0"/>
              <a:t>Ανεργία</a:t>
            </a:r>
            <a:r>
              <a:rPr lang="el-GR" b="1" dirty="0" smtClean="0"/>
              <a:t/>
            </a:r>
            <a:br>
              <a:rPr lang="el-GR" b="1" dirty="0" smtClean="0"/>
            </a:br>
            <a:endParaRPr lang="el-GR" dirty="0"/>
          </a:p>
        </p:txBody>
      </p:sp>
      <p:sp>
        <p:nvSpPr>
          <p:cNvPr id="3" name="Θέση περιεχομένου 2"/>
          <p:cNvSpPr>
            <a:spLocks noGrp="1"/>
          </p:cNvSpPr>
          <p:nvPr>
            <p:ph idx="1"/>
          </p:nvPr>
        </p:nvSpPr>
        <p:spPr/>
        <p:txBody>
          <a:bodyPr>
            <a:normAutofit fontScale="62500" lnSpcReduction="20000"/>
          </a:bodyPr>
          <a:lstStyle/>
          <a:p>
            <a:pPr algn="just"/>
            <a:r>
              <a:rPr lang="el-GR" dirty="0" smtClean="0"/>
              <a:t>Έως </a:t>
            </a:r>
            <a:r>
              <a:rPr lang="el-GR" dirty="0"/>
              <a:t>και το έτος 2008 η ανεργία στην Ελλάδα ήταν σχετικά χαμηλή και κινούνταν με ποσοστό της τάξεως του 7,8% στο μέσο όρο της Ευρωζώνης. Με το που χτύπησε η διεθνής κρίση το 2009 η ανεργία στη χώρα αυξήθηκε και ανήλθε σε ποσοστό 9,6%.</a:t>
            </a:r>
          </a:p>
          <a:p>
            <a:pPr algn="just"/>
            <a:r>
              <a:rPr lang="el-GR" dirty="0"/>
              <a:t>Ο ερχομός της οικονομικής διεθνούς κρίσης λειτουργεί ανάλογα με το φαινόμενο της ανεργίας. Δηλαδή, όσο αυξάνεται η διεθνής κρίση τόσο αυξάνεται και η ανεργία.</a:t>
            </a:r>
          </a:p>
          <a:p>
            <a:pPr algn="just"/>
            <a:r>
              <a:rPr lang="el-GR" dirty="0"/>
              <a:t>Δυστυχώς, αυτή την περίοδο στην Ελλάδα οι μόνοι δείκτες που παρουσιάζουν αύξηση είναι οι δείκτες της ανεργίας και των αυτοκτονιών.</a:t>
            </a:r>
          </a:p>
          <a:p>
            <a:pPr algn="just"/>
            <a:r>
              <a:rPr lang="el-GR" dirty="0"/>
              <a:t>Το Σεπτέμβριο του 2015 το ποσοστό της ανεργίας άγγιξε το 24,9%. Παράλληλα, η ανεργία των νέων ηλικίας κάτω των 25 ετών ξεπερνά το 50%, και αποτελεί ένα από τα μεγαλύτερα προβλήματα που επέφερε η κρίση στη χώρα μας</a:t>
            </a:r>
            <a:r>
              <a:rPr lang="el-GR" dirty="0" smtClean="0"/>
              <a:t>.</a:t>
            </a:r>
          </a:p>
          <a:p>
            <a:pPr algn="just"/>
            <a:endParaRPr lang="el-GR" dirty="0"/>
          </a:p>
          <a:p>
            <a:pPr marL="0" indent="0" algn="r">
              <a:buNone/>
            </a:pPr>
            <a:r>
              <a:rPr lang="el-GR" sz="2200" dirty="0">
                <a:hlinkClick r:id="rId2"/>
              </a:rPr>
              <a:t>http://</a:t>
            </a:r>
            <a:r>
              <a:rPr lang="el-GR" sz="2200" dirty="0" smtClean="0">
                <a:hlinkClick r:id="rId2"/>
              </a:rPr>
              <a:t>www.enterprisegreece.gov.gr/gr/h-ellada-shmera/giati-ellada/h-ellhnikh-oikonomia</a:t>
            </a:r>
            <a:r>
              <a:rPr lang="el-GR" sz="2200" dirty="0" smtClean="0"/>
              <a:t> </a:t>
            </a:r>
            <a:endParaRPr lang="el-GR" sz="2200" dirty="0"/>
          </a:p>
          <a:p>
            <a:pPr algn="just"/>
            <a:endParaRPr lang="el-GR" dirty="0"/>
          </a:p>
        </p:txBody>
      </p:sp>
    </p:spTree>
    <p:extLst>
      <p:ext uri="{BB962C8B-B14F-4D97-AF65-F5344CB8AC3E}">
        <p14:creationId xmlns:p14="http://schemas.microsoft.com/office/powerpoint/2010/main" xmlns="" val="2526800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xmlns="" val="815676429"/>
              </p:ext>
            </p:extLst>
          </p:nvPr>
        </p:nvGraphicFramePr>
        <p:xfrm>
          <a:off x="971600" y="1988841"/>
          <a:ext cx="6948240" cy="3862704"/>
        </p:xfrm>
        <a:graphic>
          <a:graphicData uri="http://schemas.openxmlformats.org/drawingml/2006/table">
            <a:tbl>
              <a:tblPr firstRow="1" firstCol="1" bandRow="1">
                <a:tableStyleId>{5C22544A-7EE6-4342-B048-85BDC9FD1C3A}</a:tableStyleId>
              </a:tblPr>
              <a:tblGrid>
                <a:gridCol w="992492"/>
                <a:gridCol w="992492"/>
                <a:gridCol w="992492"/>
                <a:gridCol w="992492"/>
                <a:gridCol w="992492"/>
                <a:gridCol w="992492"/>
                <a:gridCol w="993288"/>
              </a:tblGrid>
              <a:tr h="1039581">
                <a:tc>
                  <a:txBody>
                    <a:bodyPr/>
                    <a:lstStyle/>
                    <a:p>
                      <a:pPr algn="ctr">
                        <a:lnSpc>
                          <a:spcPct val="150000"/>
                        </a:lnSpc>
                        <a:spcAft>
                          <a:spcPts val="0"/>
                        </a:spcAft>
                      </a:pPr>
                      <a:r>
                        <a:rPr lang="el-GR" sz="1800" b="1" dirty="0">
                          <a:effectLst/>
                        </a:rPr>
                        <a:t> </a:t>
                      </a:r>
                      <a:endParaRPr lang="el-GR" sz="1600" b="1" dirty="0">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2010</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2011</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2012</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2013</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2014</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2015</a:t>
                      </a:r>
                      <a:endParaRPr lang="el-GR" sz="1600" b="1">
                        <a:effectLst/>
                        <a:latin typeface="Calibri"/>
                        <a:ea typeface="Calibri"/>
                        <a:cs typeface="Times New Roman"/>
                      </a:endParaRPr>
                    </a:p>
                  </a:txBody>
                  <a:tcPr marL="68580" marR="68580" marT="0" marB="0" anchor="ctr"/>
                </a:tc>
              </a:tr>
              <a:tr h="743961">
                <a:tc>
                  <a:txBody>
                    <a:bodyPr/>
                    <a:lstStyle/>
                    <a:p>
                      <a:pPr algn="ctr">
                        <a:lnSpc>
                          <a:spcPct val="150000"/>
                        </a:lnSpc>
                        <a:spcAft>
                          <a:spcPts val="0"/>
                        </a:spcAft>
                      </a:pPr>
                      <a:r>
                        <a:rPr lang="el-GR" sz="1800" b="1" dirty="0">
                          <a:effectLst/>
                        </a:rPr>
                        <a:t>Άντρες</a:t>
                      </a:r>
                      <a:endParaRPr lang="el-GR" sz="1600" b="1" dirty="0">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10,1</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15,2</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21,6</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24,5</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23,7</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21,8</a:t>
                      </a:r>
                      <a:endParaRPr lang="el-GR" sz="1600" b="1">
                        <a:effectLst/>
                        <a:latin typeface="Calibri"/>
                        <a:ea typeface="Calibri"/>
                        <a:cs typeface="Times New Roman"/>
                      </a:endParaRPr>
                    </a:p>
                  </a:txBody>
                  <a:tcPr marL="68580" marR="68580" marT="0" marB="0" anchor="ctr"/>
                </a:tc>
              </a:tr>
              <a:tr h="1039581">
                <a:tc>
                  <a:txBody>
                    <a:bodyPr/>
                    <a:lstStyle/>
                    <a:p>
                      <a:pPr algn="ctr">
                        <a:lnSpc>
                          <a:spcPct val="150000"/>
                        </a:lnSpc>
                        <a:spcAft>
                          <a:spcPts val="0"/>
                        </a:spcAft>
                      </a:pPr>
                      <a:r>
                        <a:rPr lang="el-GR" sz="1800" b="1">
                          <a:effectLst/>
                        </a:rPr>
                        <a:t>Γυναίκες</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16,4</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21,5</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28,2</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31,4</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30,2</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28,9</a:t>
                      </a:r>
                      <a:endParaRPr lang="el-GR" sz="1600" b="1">
                        <a:effectLst/>
                        <a:latin typeface="Calibri"/>
                        <a:ea typeface="Calibri"/>
                        <a:cs typeface="Times New Roman"/>
                      </a:endParaRPr>
                    </a:p>
                  </a:txBody>
                  <a:tcPr marL="68580" marR="68580" marT="0" marB="0" anchor="ctr"/>
                </a:tc>
              </a:tr>
              <a:tr h="1039581">
                <a:tc>
                  <a:txBody>
                    <a:bodyPr/>
                    <a:lstStyle/>
                    <a:p>
                      <a:pPr algn="ctr">
                        <a:lnSpc>
                          <a:spcPct val="150000"/>
                        </a:lnSpc>
                        <a:spcAft>
                          <a:spcPts val="0"/>
                        </a:spcAft>
                      </a:pPr>
                      <a:r>
                        <a:rPr lang="el-GR" sz="1800" b="1">
                          <a:effectLst/>
                        </a:rPr>
                        <a:t>Σύνολο</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12,7</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17,9</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24,5</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27,5</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a:effectLst/>
                        </a:rPr>
                        <a:t>26,5</a:t>
                      </a:r>
                      <a:endParaRPr lang="el-GR" sz="1600" b="1">
                        <a:effectLst/>
                        <a:latin typeface="Calibri"/>
                        <a:ea typeface="Calibri"/>
                        <a:cs typeface="Times New Roman"/>
                      </a:endParaRPr>
                    </a:p>
                  </a:txBody>
                  <a:tcPr marL="68580" marR="68580" marT="0" marB="0" anchor="ctr"/>
                </a:tc>
                <a:tc>
                  <a:txBody>
                    <a:bodyPr/>
                    <a:lstStyle/>
                    <a:p>
                      <a:pPr algn="ctr">
                        <a:lnSpc>
                          <a:spcPct val="150000"/>
                        </a:lnSpc>
                        <a:spcAft>
                          <a:spcPts val="0"/>
                        </a:spcAft>
                      </a:pPr>
                      <a:r>
                        <a:rPr lang="el-GR" sz="1800" b="1" dirty="0">
                          <a:effectLst/>
                        </a:rPr>
                        <a:t>24,9</a:t>
                      </a:r>
                      <a:endParaRPr lang="el-GR" sz="1600" b="1" dirty="0">
                        <a:effectLst/>
                        <a:latin typeface="Calibri"/>
                        <a:ea typeface="Calibri"/>
                        <a:cs typeface="Times New Roman"/>
                      </a:endParaRPr>
                    </a:p>
                  </a:txBody>
                  <a:tcPr marL="68580" marR="68580" marT="0" marB="0" anchor="ctr"/>
                </a:tc>
              </a:tr>
            </a:tbl>
          </a:graphicData>
        </a:graphic>
      </p:graphicFrame>
      <p:sp>
        <p:nvSpPr>
          <p:cNvPr id="5" name="TextBox 4"/>
          <p:cNvSpPr txBox="1"/>
          <p:nvPr/>
        </p:nvSpPr>
        <p:spPr>
          <a:xfrm>
            <a:off x="971600" y="692696"/>
            <a:ext cx="6336704" cy="646331"/>
          </a:xfrm>
          <a:prstGeom prst="rect">
            <a:avLst/>
          </a:prstGeom>
          <a:noFill/>
        </p:spPr>
        <p:txBody>
          <a:bodyPr wrap="square" rtlCol="0">
            <a:spAutoFit/>
          </a:bodyPr>
          <a:lstStyle/>
          <a:p>
            <a:r>
              <a:rPr lang="el-GR" dirty="0"/>
              <a:t>Σύμφωνα με τα στοιχεία του </a:t>
            </a:r>
            <a:r>
              <a:rPr lang="en-US" dirty="0"/>
              <a:t>Eurostat</a:t>
            </a:r>
            <a:r>
              <a:rPr lang="el-GR" dirty="0"/>
              <a:t>, τα ποσοστά της ανεργίας στην Ελλάδα σε άντρες και γυναίκες </a:t>
            </a:r>
          </a:p>
        </p:txBody>
      </p:sp>
      <p:sp>
        <p:nvSpPr>
          <p:cNvPr id="6" name="Ορθογώνιο 5"/>
          <p:cNvSpPr/>
          <p:nvPr/>
        </p:nvSpPr>
        <p:spPr>
          <a:xfrm>
            <a:off x="3563888" y="6093296"/>
            <a:ext cx="4441409" cy="369332"/>
          </a:xfrm>
          <a:prstGeom prst="rect">
            <a:avLst/>
          </a:prstGeom>
        </p:spPr>
        <p:txBody>
          <a:bodyPr wrap="none">
            <a:spAutoFit/>
          </a:bodyPr>
          <a:lstStyle/>
          <a:p>
            <a:r>
              <a:rPr lang="el-GR" baseline="30000" dirty="0">
                <a:hlinkClick r:id="rId2"/>
              </a:rPr>
              <a:t>http://</a:t>
            </a:r>
            <a:r>
              <a:rPr lang="el-GR" baseline="30000" dirty="0" smtClean="0">
                <a:hlinkClick r:id="rId2"/>
              </a:rPr>
              <a:t>appsso.eurostat.ec.europa.eu/nui/submitViewTableAction.do</a:t>
            </a:r>
            <a:r>
              <a:rPr lang="el-GR" baseline="30000" dirty="0" smtClean="0"/>
              <a:t> </a:t>
            </a:r>
            <a:endParaRPr lang="el-GR" dirty="0"/>
          </a:p>
        </p:txBody>
      </p:sp>
    </p:spTree>
    <p:extLst>
      <p:ext uri="{BB962C8B-B14F-4D97-AF65-F5344CB8AC3E}">
        <p14:creationId xmlns:p14="http://schemas.microsoft.com/office/powerpoint/2010/main" xmlns="" val="42347579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139825"/>
          </a:xfrm>
        </p:spPr>
        <p:txBody>
          <a:bodyPr>
            <a:normAutofit/>
          </a:bodyPr>
          <a:lstStyle/>
          <a:p>
            <a:r>
              <a:rPr lang="el-GR" b="1" dirty="0"/>
              <a:t>Αξία </a:t>
            </a:r>
            <a:r>
              <a:rPr lang="en-US" b="1" dirty="0"/>
              <a:t>Super League</a:t>
            </a:r>
            <a:r>
              <a:rPr lang="el-GR" b="1" dirty="0"/>
              <a:t> και ΑΕΠ Ελλάδας</a:t>
            </a:r>
            <a:endParaRPr lang="el-GR" dirty="0"/>
          </a:p>
        </p:txBody>
      </p:sp>
      <p:sp>
        <p:nvSpPr>
          <p:cNvPr id="3" name="Θέση περιεχομένου 2"/>
          <p:cNvSpPr>
            <a:spLocks noGrp="1"/>
          </p:cNvSpPr>
          <p:nvPr>
            <p:ph idx="1"/>
          </p:nvPr>
        </p:nvSpPr>
        <p:spPr>
          <a:xfrm>
            <a:off x="251520" y="1268760"/>
            <a:ext cx="8445624" cy="4597971"/>
          </a:xfrm>
        </p:spPr>
        <p:txBody>
          <a:bodyPr>
            <a:normAutofit/>
          </a:bodyPr>
          <a:lstStyle/>
          <a:p>
            <a:pPr marL="0" indent="0">
              <a:buNone/>
            </a:pPr>
            <a:r>
              <a:rPr lang="el-GR" sz="1600" dirty="0"/>
              <a:t>Παρακάτω είναι ένας πίνακας που δείχνει την ποσοστιαία μεταβολή του ΑΕΠ της Ελλάδας και της Αξίας της </a:t>
            </a:r>
            <a:r>
              <a:rPr lang="en-US" sz="1600" dirty="0"/>
              <a:t>Super League</a:t>
            </a:r>
            <a:r>
              <a:rPr lang="en-US" sz="1600" dirty="0" smtClean="0"/>
              <a:t> </a:t>
            </a:r>
            <a:r>
              <a:rPr lang="el-GR" sz="1600" dirty="0"/>
              <a:t>από το έτος 2010 έως και το 2015, σύμφωνα με τα στοιχεία της ιστοσελίδας </a:t>
            </a:r>
            <a:r>
              <a:rPr lang="en-US" sz="1600" dirty="0" err="1" smtClean="0"/>
              <a:t>TransferMarkt</a:t>
            </a:r>
            <a:endParaRPr lang="el-GR" sz="1600" dirty="0" smtClean="0"/>
          </a:p>
          <a:p>
            <a:pPr marL="0" indent="0">
              <a:buNone/>
            </a:pPr>
            <a:endParaRPr lang="el-GR" sz="1600" dirty="0"/>
          </a:p>
        </p:txBody>
      </p:sp>
      <p:graphicFrame>
        <p:nvGraphicFramePr>
          <p:cNvPr id="4" name="Chart 9"/>
          <p:cNvGraphicFramePr/>
          <p:nvPr>
            <p:extLst>
              <p:ext uri="{D42A27DB-BD31-4B8C-83A1-F6EECF244321}">
                <p14:modId xmlns:p14="http://schemas.microsoft.com/office/powerpoint/2010/main" xmlns="" val="3610610660"/>
              </p:ext>
            </p:extLst>
          </p:nvPr>
        </p:nvGraphicFramePr>
        <p:xfrm>
          <a:off x="539552" y="2276872"/>
          <a:ext cx="8208912" cy="4248472"/>
        </p:xfrm>
        <a:graphic>
          <a:graphicData uri="http://schemas.openxmlformats.org/drawingml/2006/chart">
            <c:chart xmlns:c="http://schemas.openxmlformats.org/drawingml/2006/chart" xmlns:r="http://schemas.openxmlformats.org/officeDocument/2006/relationships" r:id="rId2"/>
          </a:graphicData>
        </a:graphic>
      </p:graphicFrame>
      <p:sp>
        <p:nvSpPr>
          <p:cNvPr id="5" name="Ορθογώνιο 4"/>
          <p:cNvSpPr/>
          <p:nvPr/>
        </p:nvSpPr>
        <p:spPr>
          <a:xfrm>
            <a:off x="201613" y="6519446"/>
            <a:ext cx="8784976" cy="307777"/>
          </a:xfrm>
          <a:prstGeom prst="rect">
            <a:avLst/>
          </a:prstGeom>
        </p:spPr>
        <p:txBody>
          <a:bodyPr wrap="square">
            <a:spAutoFit/>
          </a:bodyPr>
          <a:lstStyle/>
          <a:p>
            <a:pPr algn="r"/>
            <a:r>
              <a:rPr lang="el-GR" sz="1400" dirty="0">
                <a:hlinkClick r:id="rId3"/>
              </a:rPr>
              <a:t>http://www.transfermarkt.com/super-league/startseite/wettbewerb/GR1/plus/?</a:t>
            </a:r>
            <a:r>
              <a:rPr lang="el-GR" sz="1400" dirty="0" smtClean="0">
                <a:hlinkClick r:id="rId3"/>
              </a:rPr>
              <a:t>saison_id=2014</a:t>
            </a:r>
            <a:r>
              <a:rPr lang="el-GR" sz="1400" dirty="0" smtClean="0"/>
              <a:t> </a:t>
            </a:r>
            <a:endParaRPr lang="el-GR" sz="1400" dirty="0"/>
          </a:p>
        </p:txBody>
      </p:sp>
    </p:spTree>
    <p:extLst>
      <p:ext uri="{BB962C8B-B14F-4D97-AF65-F5344CB8AC3E}">
        <p14:creationId xmlns:p14="http://schemas.microsoft.com/office/powerpoint/2010/main" xmlns="" val="3006783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12"/>
          <p:cNvGraphicFramePr>
            <a:graphicFrameLocks noGrp="1"/>
          </p:cNvGraphicFramePr>
          <p:nvPr>
            <p:ph idx="1"/>
            <p:extLst>
              <p:ext uri="{D42A27DB-BD31-4B8C-83A1-F6EECF244321}">
                <p14:modId xmlns:p14="http://schemas.microsoft.com/office/powerpoint/2010/main" xmlns="" val="3621391290"/>
              </p:ext>
            </p:extLst>
          </p:nvPr>
        </p:nvGraphicFramePr>
        <p:xfrm>
          <a:off x="395536" y="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5" name="Ορθογώνιο 4"/>
          <p:cNvSpPr/>
          <p:nvPr/>
        </p:nvSpPr>
        <p:spPr>
          <a:xfrm>
            <a:off x="251520" y="4869160"/>
            <a:ext cx="8676456" cy="1569660"/>
          </a:xfrm>
          <a:prstGeom prst="rect">
            <a:avLst/>
          </a:prstGeom>
        </p:spPr>
        <p:txBody>
          <a:bodyPr wrap="square">
            <a:spAutoFit/>
          </a:bodyPr>
          <a:lstStyle/>
          <a:p>
            <a:pPr algn="just"/>
            <a:r>
              <a:rPr lang="el-GR" sz="1600" dirty="0"/>
              <a:t>Η πλειοψηφία των ομάδων που συμμετέχουν στο ελληνικό πρωτάθλημα είναι ομάδες από την Αθήνα, στο σύνολο τους 5.</a:t>
            </a:r>
          </a:p>
          <a:p>
            <a:pPr algn="just"/>
            <a:r>
              <a:rPr lang="el-GR" sz="1600" dirty="0"/>
              <a:t>Ακολουθεί με 4 ομάδες, η Μακεδονία μαζί με την Θεσσαλονίκη.</a:t>
            </a:r>
          </a:p>
          <a:p>
            <a:pPr algn="just"/>
            <a:r>
              <a:rPr lang="el-GR" sz="1600" dirty="0"/>
              <a:t>Τρίτη είναι η Στερεά Ελλάδα με την ύπαρξη 2 ομάδων στη </a:t>
            </a:r>
            <a:r>
              <a:rPr lang="en-US" sz="1600" dirty="0"/>
              <a:t>Super League</a:t>
            </a:r>
            <a:r>
              <a:rPr lang="el-GR" sz="1600" dirty="0"/>
              <a:t>.</a:t>
            </a:r>
          </a:p>
          <a:p>
            <a:pPr algn="just"/>
            <a:r>
              <a:rPr lang="el-GR" sz="1600" dirty="0"/>
              <a:t>Από μία ομάδα στο πρωτάθλημα, εκπροσωπείται η Πελοπόννησος, η Θεσσαλία, η Κρήτη, τα Νησιά του Ιουνίου και η Ήπειρος</a:t>
            </a:r>
          </a:p>
        </p:txBody>
      </p:sp>
    </p:spTree>
    <p:extLst>
      <p:ext uri="{BB962C8B-B14F-4D97-AF65-F5344CB8AC3E}">
        <p14:creationId xmlns:p14="http://schemas.microsoft.com/office/powerpoint/2010/main" xmlns="" val="3873380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576" y="260648"/>
            <a:ext cx="7926387" cy="963613"/>
          </a:xfrm>
        </p:spPr>
        <p:txBody>
          <a:bodyPr/>
          <a:lstStyle/>
          <a:p>
            <a:r>
              <a:rPr lang="el-GR" sz="2800" b="1" dirty="0"/>
              <a:t>Η Ελληνική Ομοσπονδία </a:t>
            </a:r>
            <a:r>
              <a:rPr lang="el-GR" sz="2800" b="1" dirty="0" smtClean="0"/>
              <a:t>Ποδοσφαίρου</a:t>
            </a:r>
            <a:r>
              <a:rPr lang="en-US" sz="2800" b="1" dirty="0" smtClean="0"/>
              <a:t> (</a:t>
            </a:r>
            <a:r>
              <a:rPr lang="el-GR" sz="2800" b="1" dirty="0" smtClean="0"/>
              <a:t>ΕΠΟ)</a:t>
            </a:r>
            <a:endParaRPr lang="el-GR" sz="2800" b="1" dirty="0"/>
          </a:p>
        </p:txBody>
      </p:sp>
      <p:sp>
        <p:nvSpPr>
          <p:cNvPr id="11267" name="Rectangle 3"/>
          <p:cNvSpPr>
            <a:spLocks noGrp="1" noChangeArrowheads="1"/>
          </p:cNvSpPr>
          <p:nvPr>
            <p:ph idx="1"/>
          </p:nvPr>
        </p:nvSpPr>
        <p:spPr>
          <a:xfrm>
            <a:off x="0" y="1628800"/>
            <a:ext cx="8229600" cy="4530725"/>
          </a:xfrm>
        </p:spPr>
        <p:txBody>
          <a:bodyPr/>
          <a:lstStyle/>
          <a:p>
            <a:pPr algn="just">
              <a:lnSpc>
                <a:spcPct val="90000"/>
              </a:lnSpc>
            </a:pPr>
            <a:r>
              <a:rPr lang="el-GR" sz="2000" dirty="0" smtClean="0">
                <a:effectLst/>
                <a:latin typeface="+mj-lt"/>
              </a:rPr>
              <a:t>Η Ελληνική Ομοσπονδία Ποδοσφαίρου (ΕΠΟ) ιδρύθηκε το 1926, με κοινή απόφαση των τριών μεγάλων Ενώσεων της χώρας (Αθήνας, Πειραιά, Θεσσαλονίκη) και έγινε μέλος της </a:t>
            </a:r>
            <a:r>
              <a:rPr lang="en-US" sz="2000" dirty="0" smtClean="0">
                <a:effectLst/>
                <a:latin typeface="+mj-lt"/>
              </a:rPr>
              <a:t>FIFA</a:t>
            </a:r>
            <a:r>
              <a:rPr lang="el-GR" sz="2000" dirty="0" smtClean="0">
                <a:effectLst/>
                <a:latin typeface="+mj-lt"/>
              </a:rPr>
              <a:t> το 1927 και της  </a:t>
            </a:r>
            <a:r>
              <a:rPr lang="en-US" sz="2000" dirty="0" smtClean="0">
                <a:effectLst/>
                <a:latin typeface="+mj-lt"/>
              </a:rPr>
              <a:t>UEFA</a:t>
            </a:r>
            <a:r>
              <a:rPr lang="el-GR" sz="2000" dirty="0" smtClean="0">
                <a:effectLst/>
                <a:latin typeface="+mj-lt"/>
              </a:rPr>
              <a:t> το 1954. Η ίδρυσή της σηματοδότησε την οργάνωση του ελληνικού ποδοσφαίρου σύμφωνα με τα διεθνή πρότυπα. Από τότε μέχρι σήμερα η ΕΠΟ έχει εξελιχθεί στην μεγαλύτερη ομοσπονδία της χώρας και υπάγονται σε αυτήν όλα τα σωματεία και οι επαγγελματικές ομάδες. </a:t>
            </a:r>
          </a:p>
          <a:p>
            <a:pPr algn="just">
              <a:lnSpc>
                <a:spcPct val="90000"/>
              </a:lnSpc>
            </a:pPr>
            <a:r>
              <a:rPr lang="el-GR" sz="2000" dirty="0" smtClean="0">
                <a:effectLst/>
                <a:latin typeface="+mj-lt"/>
                <a:cs typeface="Arial" pitchFamily="34" charset="0"/>
              </a:rPr>
              <a:t>Πρόεδρος</a:t>
            </a:r>
            <a:r>
              <a:rPr lang="el-GR" sz="2000" dirty="0">
                <a:effectLst/>
                <a:latin typeface="+mj-lt"/>
                <a:cs typeface="Arial" pitchFamily="34" charset="0"/>
              </a:rPr>
              <a:t> της Ομοσπονδίας ήταν ως το Δεκέμβριο του 2008 ο Βασίλης </a:t>
            </a:r>
            <a:r>
              <a:rPr lang="el-GR" sz="2000" dirty="0" err="1">
                <a:effectLst/>
                <a:latin typeface="+mj-lt"/>
                <a:cs typeface="Arial" pitchFamily="34" charset="0"/>
              </a:rPr>
              <a:t>Γκαγκάτσης</a:t>
            </a:r>
            <a:r>
              <a:rPr lang="el-GR" sz="2000" dirty="0">
                <a:effectLst/>
                <a:latin typeface="+mj-lt"/>
                <a:cs typeface="Arial" pitchFamily="34" charset="0"/>
              </a:rPr>
              <a:t>, που εξελέγη για τρίτη συνεχή θητεία χωρίς αντίπαλο στις αρχαιρεσίες της 4ης Οκτωβρίου του 2008. Ο </a:t>
            </a:r>
            <a:r>
              <a:rPr lang="el-GR" sz="2000" dirty="0" err="1">
                <a:effectLst/>
                <a:latin typeface="+mj-lt"/>
                <a:cs typeface="Arial" pitchFamily="34" charset="0"/>
              </a:rPr>
              <a:t>Γκαγκάτσης</a:t>
            </a:r>
            <a:r>
              <a:rPr lang="el-GR" sz="2000" dirty="0">
                <a:effectLst/>
                <a:latin typeface="+mj-lt"/>
                <a:cs typeface="Arial" pitchFamily="34" charset="0"/>
              </a:rPr>
              <a:t> παραιτήθηκε στις 11 Δεκεμβρίου του 2008. Νέος πρόεδρος εξελέγη στις 24 Ιανουαρίου του 2009 ο Σοφοκλής </a:t>
            </a:r>
            <a:r>
              <a:rPr lang="el-GR" sz="2000" dirty="0" err="1" smtClean="0">
                <a:effectLst/>
                <a:latin typeface="+mj-lt"/>
                <a:cs typeface="Arial" pitchFamily="34" charset="0"/>
              </a:rPr>
              <a:t>Πιλάβιος</a:t>
            </a:r>
            <a:r>
              <a:rPr lang="en-US" sz="2000" dirty="0" smtClean="0">
                <a:effectLst/>
                <a:latin typeface="+mj-lt"/>
                <a:cs typeface="Arial" pitchFamily="34" charset="0"/>
              </a:rPr>
              <a:t> </a:t>
            </a:r>
            <a:r>
              <a:rPr lang="el-GR" sz="2000" dirty="0" smtClean="0">
                <a:effectLst/>
                <a:latin typeface="+mj-lt"/>
                <a:cs typeface="Arial" pitchFamily="34" charset="0"/>
              </a:rPr>
              <a:t> με την σκυτάλη να παίρνει ο </a:t>
            </a:r>
            <a:r>
              <a:rPr lang="el-GR" sz="2000" dirty="0">
                <a:effectLst/>
                <a:latin typeface="+mj-lt"/>
                <a:cs typeface="Arial" pitchFamily="34" charset="0"/>
              </a:rPr>
              <a:t>Γιώργος </a:t>
            </a:r>
            <a:r>
              <a:rPr lang="el-GR" sz="2000" dirty="0" smtClean="0">
                <a:effectLst/>
                <a:latin typeface="+mj-lt"/>
                <a:cs typeface="Arial" pitchFamily="34" charset="0"/>
              </a:rPr>
              <a:t>Σαρρής και μετέπειτα ο Γιώργος </a:t>
            </a:r>
            <a:r>
              <a:rPr lang="el-GR" sz="2000" dirty="0" err="1" smtClean="0">
                <a:effectLst/>
                <a:latin typeface="+mj-lt"/>
                <a:cs typeface="Arial" pitchFamily="34" charset="0"/>
              </a:rPr>
              <a:t>Γκιρτζίκης</a:t>
            </a:r>
            <a:r>
              <a:rPr lang="el-GR" sz="2000" dirty="0" smtClean="0">
                <a:effectLst/>
                <a:latin typeface="+mj-lt"/>
                <a:cs typeface="Arial" pitchFamily="34" charset="0"/>
              </a:rPr>
              <a:t>. Από τον Αύγουστο του 2017 Πρόεδρος της ΕΠΟ είναι ο Ευάγγελος Γραμμένος.</a:t>
            </a:r>
            <a:endParaRPr lang="el-GR" sz="2000" dirty="0">
              <a:effectLst/>
              <a:latin typeface="+mj-lt"/>
              <a:cs typeface="Arial" pitchFamily="34" charset="0"/>
            </a:endParaRPr>
          </a:p>
        </p:txBody>
      </p:sp>
      <p:pic>
        <p:nvPicPr>
          <p:cNvPr id="11268" name="Picture 4" descr="Το λογότυπο της ΕΠΟ.">
            <a:hlinkClick r:id="rId2" tooltip="&quot;Το λογότυπο της ΕΠΟ.&quot;"/>
          </p:cNvPr>
          <p:cNvPicPr>
            <a:picLocks noChangeAspect="1" noChangeArrowheads="1"/>
          </p:cNvPicPr>
          <p:nvPr/>
        </p:nvPicPr>
        <p:blipFill>
          <a:blip r:embed="rId3" r:link="rId4" cstate="print"/>
          <a:srcRect/>
          <a:stretch>
            <a:fillRect/>
          </a:stretch>
        </p:blipFill>
        <p:spPr bwMode="auto">
          <a:xfrm>
            <a:off x="323850" y="404813"/>
            <a:ext cx="952500" cy="952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468313" y="847253"/>
            <a:ext cx="8229600" cy="4525963"/>
          </a:xfrm>
        </p:spPr>
        <p:txBody>
          <a:bodyPr/>
          <a:lstStyle/>
          <a:p>
            <a:pPr>
              <a:buFont typeface="Wingdings" pitchFamily="2" charset="2"/>
              <a:buNone/>
            </a:pPr>
            <a:r>
              <a:rPr lang="en-US" dirty="0">
                <a:effectLst>
                  <a:outerShdw blurRad="38100" dist="38100" dir="2700000" algn="tl">
                    <a:srgbClr val="000000">
                      <a:alpha val="43137"/>
                    </a:srgbClr>
                  </a:outerShdw>
                </a:effectLst>
              </a:rPr>
              <a:t>	</a:t>
            </a:r>
            <a:r>
              <a:rPr lang="el-GR" sz="2400" b="1" dirty="0">
                <a:effectLst>
                  <a:outerShdw blurRad="38100" dist="38100" dir="2700000" algn="tl">
                    <a:srgbClr val="000000">
                      <a:alpha val="43137"/>
                    </a:srgbClr>
                  </a:outerShdw>
                </a:effectLst>
              </a:rPr>
              <a:t>Οι Διευθύνσεις της Ε.Π.Ο. είναι: </a:t>
            </a:r>
            <a:endParaRPr lang="en-US" sz="2400" b="1" dirty="0">
              <a:effectLst>
                <a:outerShdw blurRad="38100" dist="38100" dir="2700000" algn="tl">
                  <a:srgbClr val="000000">
                    <a:alpha val="43137"/>
                  </a:srgbClr>
                </a:outerShdw>
              </a:effectLst>
            </a:endParaRPr>
          </a:p>
          <a:p>
            <a:pPr>
              <a:buFont typeface="Wingdings" pitchFamily="2" charset="2"/>
              <a:buNone/>
            </a:pPr>
            <a:endParaRPr lang="en-US" sz="2400" b="1" dirty="0">
              <a:effectLst>
                <a:outerShdw blurRad="38100" dist="38100" dir="2700000" algn="tl">
                  <a:srgbClr val="000000">
                    <a:alpha val="43137"/>
                  </a:srgbClr>
                </a:outerShdw>
              </a:effectLst>
            </a:endParaRPr>
          </a:p>
          <a:p>
            <a:r>
              <a:rPr lang="el-GR" sz="2400" dirty="0">
                <a:effectLst>
                  <a:outerShdw blurRad="38100" dist="38100" dir="2700000" algn="tl">
                    <a:srgbClr val="000000">
                      <a:alpha val="43137"/>
                    </a:srgbClr>
                  </a:outerShdw>
                </a:effectLst>
              </a:rPr>
              <a:t>Η Διεύθυνση Αγωνιστικού, η Διεύθυνση Διοικητικού, </a:t>
            </a:r>
            <a:endParaRPr lang="en-US" sz="2400" dirty="0">
              <a:effectLst>
                <a:outerShdw blurRad="38100" dist="38100" dir="2700000" algn="tl">
                  <a:srgbClr val="000000">
                    <a:alpha val="43137"/>
                  </a:srgbClr>
                </a:outerShdw>
              </a:effectLst>
            </a:endParaRPr>
          </a:p>
          <a:p>
            <a:r>
              <a:rPr lang="el-GR" sz="2400" dirty="0">
                <a:effectLst>
                  <a:outerShdw blurRad="38100" dist="38100" dir="2700000" algn="tl">
                    <a:srgbClr val="000000">
                      <a:alpha val="43137"/>
                    </a:srgbClr>
                  </a:outerShdw>
                </a:effectLst>
              </a:rPr>
              <a:t>η Διεύθυνση Οικονομικού και Μάρκετινγκ,</a:t>
            </a:r>
            <a:endParaRPr lang="en-US" sz="2400" dirty="0">
              <a:effectLst>
                <a:outerShdw blurRad="38100" dist="38100" dir="2700000" algn="tl">
                  <a:srgbClr val="000000">
                    <a:alpha val="43137"/>
                  </a:srgbClr>
                </a:outerShdw>
              </a:effectLst>
            </a:endParaRPr>
          </a:p>
          <a:p>
            <a:r>
              <a:rPr lang="el-GR" sz="2400" dirty="0">
                <a:effectLst>
                  <a:outerShdw blurRad="38100" dist="38100" dir="2700000" algn="tl">
                    <a:srgbClr val="000000">
                      <a:alpha val="43137"/>
                    </a:srgbClr>
                  </a:outerShdw>
                </a:effectLst>
              </a:rPr>
              <a:t> η Διεύθυνση Διεθνών Σχέσεων και </a:t>
            </a:r>
            <a:endParaRPr lang="en-US" sz="2400" dirty="0">
              <a:effectLst>
                <a:outerShdw blurRad="38100" dist="38100" dir="2700000" algn="tl">
                  <a:srgbClr val="000000">
                    <a:alpha val="43137"/>
                  </a:srgbClr>
                </a:outerShdw>
              </a:effectLst>
            </a:endParaRPr>
          </a:p>
          <a:p>
            <a:r>
              <a:rPr lang="el-GR" sz="2400" dirty="0">
                <a:effectLst>
                  <a:outerShdw blurRad="38100" dist="38100" dir="2700000" algn="tl">
                    <a:srgbClr val="000000">
                      <a:alpha val="43137"/>
                    </a:srgbClr>
                  </a:outerShdw>
                </a:effectLst>
              </a:rPr>
              <a:t>η Διεύθυνση Τύπου και Μέσων Μαζικής Ενημέρωσης</a:t>
            </a:r>
            <a:endParaRPr lang="en-US" sz="2400" dirty="0">
              <a:effectLst>
                <a:outerShdw blurRad="38100" dist="38100" dir="2700000" algn="tl">
                  <a:srgbClr val="000000">
                    <a:alpha val="43137"/>
                  </a:srgbClr>
                </a:outerShdw>
              </a:effectLst>
            </a:endParaRPr>
          </a:p>
          <a:p>
            <a:pPr>
              <a:buFont typeface="Wingdings" pitchFamily="2" charset="2"/>
              <a:buNone/>
            </a:pPr>
            <a:endParaRPr lang="en-US" sz="2400" dirty="0">
              <a:effectLst>
                <a:outerShdw blurRad="38100" dist="38100" dir="2700000" algn="tl">
                  <a:srgbClr val="000000">
                    <a:alpha val="43137"/>
                  </a:srgbClr>
                </a:outerShdw>
              </a:effectLst>
            </a:endParaRPr>
          </a:p>
          <a:p>
            <a:pPr>
              <a:buFont typeface="Wingdings" pitchFamily="2" charset="2"/>
              <a:buNone/>
            </a:pPr>
            <a:r>
              <a:rPr lang="en-US" sz="2400" dirty="0">
                <a:effectLst>
                  <a:outerShdw blurRad="38100" dist="38100" dir="2700000" algn="tl">
                    <a:srgbClr val="000000">
                      <a:alpha val="43137"/>
                    </a:srgbClr>
                  </a:outerShdw>
                </a:effectLst>
              </a:rPr>
              <a:t>	</a:t>
            </a:r>
            <a:endParaRPr lang="el-GR" sz="2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539552" y="836712"/>
            <a:ext cx="8229600" cy="4525962"/>
          </a:xfrm>
          <a:effectLst>
            <a:outerShdw blurRad="50800" dist="38100" dir="2700000" algn="tl" rotWithShape="0">
              <a:prstClr val="black">
                <a:alpha val="40000"/>
              </a:prstClr>
            </a:outerShdw>
          </a:effectLst>
        </p:spPr>
        <p:txBody>
          <a:bodyPr>
            <a:noAutofit/>
          </a:bodyPr>
          <a:lstStyle/>
          <a:p>
            <a:pPr>
              <a:lnSpc>
                <a:spcPct val="150000"/>
              </a:lnSpc>
              <a:buFont typeface="Wingdings" pitchFamily="2" charset="2"/>
              <a:buNone/>
            </a:pPr>
            <a:r>
              <a:rPr lang="en-US" sz="1800" dirty="0"/>
              <a:t>	</a:t>
            </a:r>
            <a:r>
              <a:rPr lang="el-GR" sz="1800" dirty="0"/>
              <a:t>Η λειτουργία της Ε.Π.Ο. στηρίζεται στις παραπάνω Διευθύνσεις που λειτουργούν με την ευθύνη των αντίστοιχων διευθυντών, αλλά και στις Επιτροπές του Διοικητικού Συμβουλίου οι οποίες, σύμφωνα με το καταστατικό της Ομοσπονδίας, είναι: </a:t>
            </a:r>
            <a:endParaRPr lang="en-US" sz="1800" dirty="0"/>
          </a:p>
          <a:p>
            <a:pPr>
              <a:lnSpc>
                <a:spcPct val="150000"/>
              </a:lnSpc>
              <a:buFont typeface="Wingdings" pitchFamily="2" charset="2"/>
              <a:buNone/>
            </a:pPr>
            <a:endParaRPr lang="el-GR" sz="1800" dirty="0"/>
          </a:p>
          <a:p>
            <a:pPr>
              <a:lnSpc>
                <a:spcPct val="150000"/>
              </a:lnSpc>
            </a:pPr>
            <a:r>
              <a:rPr lang="el-GR" sz="1800" dirty="0"/>
              <a:t>Η Πειθαρχική Επιτροπή (πρωτοβάθμια και δευτεροβάθμια) </a:t>
            </a:r>
          </a:p>
          <a:p>
            <a:pPr>
              <a:lnSpc>
                <a:spcPct val="150000"/>
              </a:lnSpc>
            </a:pPr>
            <a:r>
              <a:rPr lang="el-GR" sz="1800" dirty="0"/>
              <a:t>Η Επιτροπή Εφέσεων </a:t>
            </a:r>
          </a:p>
          <a:p>
            <a:pPr>
              <a:lnSpc>
                <a:spcPct val="150000"/>
              </a:lnSpc>
            </a:pPr>
            <a:r>
              <a:rPr lang="el-GR" sz="1800" dirty="0"/>
              <a:t>Η Επιτροπή Επίλυσης Οικονομικών Διαφορών (δευτεροβάθμια) </a:t>
            </a:r>
          </a:p>
          <a:p>
            <a:pPr>
              <a:lnSpc>
                <a:spcPct val="150000"/>
              </a:lnSpc>
            </a:pPr>
            <a:r>
              <a:rPr lang="el-GR" sz="1800" dirty="0"/>
              <a:t>ΕΦΕΣΕΩΝ </a:t>
            </a:r>
            <a:r>
              <a:rPr lang="el-GR" sz="1800" dirty="0" smtClean="0"/>
              <a:t>ΔΙΑΙΤΗΤΙΚΟ</a:t>
            </a:r>
            <a:endParaRPr lang="en-US" sz="1800" dirty="0" smtClean="0"/>
          </a:p>
          <a:p>
            <a:pPr>
              <a:lnSpc>
                <a:spcPct val="150000"/>
              </a:lnSpc>
            </a:pPr>
            <a:r>
              <a:rPr lang="el-GR" sz="1800" dirty="0" smtClean="0"/>
              <a:t>ΤΑΚΤΙΚΟ </a:t>
            </a:r>
            <a:r>
              <a:rPr lang="el-GR" sz="1800" dirty="0"/>
              <a:t>ΔΙΑΙΤΗΤΙΚΟ</a:t>
            </a:r>
            <a:r>
              <a:rPr lang="el-GR" sz="1800" dirty="0" smtClean="0"/>
              <a:t> </a:t>
            </a:r>
            <a:endParaRPr lang="el-GR" sz="1800" dirty="0"/>
          </a:p>
          <a:p>
            <a:pPr>
              <a:lnSpc>
                <a:spcPct val="150000"/>
              </a:lnSpc>
            </a:pPr>
            <a:r>
              <a:rPr lang="el-GR" sz="1800" dirty="0"/>
              <a:t>Η Επιτροπή Ιδιότητας-Μετεγγραφών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sz="2800"/>
              <a:t>Οι γενικοί στόχοι της ΕΠΟ είναι:</a:t>
            </a:r>
          </a:p>
        </p:txBody>
      </p:sp>
      <p:sp>
        <p:nvSpPr>
          <p:cNvPr id="19459" name="Rectangle 3"/>
          <p:cNvSpPr>
            <a:spLocks noGrp="1" noChangeArrowheads="1"/>
          </p:cNvSpPr>
          <p:nvPr>
            <p:ph idx="1"/>
          </p:nvPr>
        </p:nvSpPr>
        <p:spPr/>
        <p:txBody>
          <a:bodyPr/>
          <a:lstStyle/>
          <a:p>
            <a:pPr>
              <a:lnSpc>
                <a:spcPct val="150000"/>
              </a:lnSpc>
            </a:pPr>
            <a:r>
              <a:rPr lang="el-GR" sz="2000" dirty="0">
                <a:effectLst/>
              </a:rPr>
              <a:t>Η διαρκής και σε βάθος αναβάθμιση του ελληνικού ποδοσφαίρου.</a:t>
            </a:r>
          </a:p>
          <a:p>
            <a:pPr>
              <a:lnSpc>
                <a:spcPct val="150000"/>
              </a:lnSpc>
            </a:pPr>
            <a:r>
              <a:rPr lang="el-GR" sz="2000" dirty="0">
                <a:effectLst/>
              </a:rPr>
              <a:t>Η όσο το δυνατόν καλύτερη αγωνιστική παρουσία των εθνικών ομάδων στις Ευρωπαϊκές και παγκόσμιες διοργανώσεις</a:t>
            </a:r>
          </a:p>
          <a:p>
            <a:pPr>
              <a:lnSpc>
                <a:spcPct val="150000"/>
              </a:lnSpc>
            </a:pPr>
            <a:r>
              <a:rPr lang="el-GR" sz="2000" dirty="0">
                <a:effectLst/>
              </a:rPr>
              <a:t>Η διατήρηση του αθλήματος ως το πλέον δημοφιλές στην Ελλάδα</a:t>
            </a:r>
          </a:p>
          <a:p>
            <a:pPr>
              <a:lnSpc>
                <a:spcPct val="150000"/>
              </a:lnSpc>
            </a:pPr>
            <a:r>
              <a:rPr lang="el-GR" sz="2000" dirty="0">
                <a:effectLst/>
              </a:rPr>
              <a:t>Η διοργάνωση των πρωταθλημάτων ποδοσφαίρου σε εθνικό επίπεδο και η κατανομή αρμοδιοτήτων διοργάνωσης στις τοπικές ενώσεις ή της ΕΠΑΕ (ένωση ποδοσφαιρικών ανώνυμων εταιρειών)</a:t>
            </a:r>
          </a:p>
          <a:p>
            <a:pPr>
              <a:lnSpc>
                <a:spcPct val="150000"/>
              </a:lnSpc>
            </a:pPr>
            <a:r>
              <a:rPr lang="el-GR" sz="2000" dirty="0">
                <a:effectLst/>
              </a:rPr>
              <a:t>Η κοινωνική προσφορά του ποδοσφαίρου στην νεολαία της χώρας μας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sz="3600" b="1" dirty="0"/>
              <a:t>Υφυπουργείο Αθλητισμού</a:t>
            </a:r>
          </a:p>
        </p:txBody>
      </p:sp>
      <p:sp>
        <p:nvSpPr>
          <p:cNvPr id="27651" name="Rectangle 3"/>
          <p:cNvSpPr>
            <a:spLocks noGrp="1" noChangeArrowheads="1"/>
          </p:cNvSpPr>
          <p:nvPr>
            <p:ph idx="1"/>
          </p:nvPr>
        </p:nvSpPr>
        <p:spPr>
          <a:xfrm>
            <a:off x="395536" y="1844824"/>
            <a:ext cx="7992888" cy="3744763"/>
          </a:xfrm>
          <a:effectLst>
            <a:outerShdw blurRad="50800" dist="38100" dir="2700000" algn="tl" rotWithShape="0">
              <a:prstClr val="black">
                <a:alpha val="40000"/>
              </a:prstClr>
            </a:outerShdw>
          </a:effectLst>
        </p:spPr>
        <p:txBody>
          <a:bodyPr>
            <a:noAutofit/>
          </a:bodyPr>
          <a:lstStyle/>
          <a:p>
            <a:pPr algn="just">
              <a:lnSpc>
                <a:spcPct val="200000"/>
              </a:lnSpc>
            </a:pPr>
            <a:r>
              <a:rPr lang="el-GR" sz="1800" dirty="0">
                <a:effectLst/>
                <a:latin typeface="Arial" pitchFamily="34" charset="0"/>
                <a:cs typeface="Arial" pitchFamily="34" charset="0"/>
              </a:rPr>
              <a:t>Υπεύθυνος για τον σχεδιασμό και την χάραξη της κυβερνητικής πολιτικής στον αθλητισμό είναι ο υφυπουργός Αθλητισμού </a:t>
            </a:r>
            <a:r>
              <a:rPr lang="el-GR" sz="1800" dirty="0" smtClean="0">
                <a:effectLst/>
                <a:latin typeface="Arial" pitchFamily="34" charset="0"/>
                <a:cs typeface="Arial" pitchFamily="34" charset="0"/>
              </a:rPr>
              <a:t>Γιώργος  Βασιλειάδης </a:t>
            </a:r>
            <a:r>
              <a:rPr lang="el-GR" sz="1800" dirty="0">
                <a:effectLst/>
                <a:latin typeface="Arial" pitchFamily="34" charset="0"/>
                <a:cs typeface="Arial" pitchFamily="34" charset="0"/>
              </a:rPr>
              <a:t>, ο οποίος και εποπτεύει την Γενική Γραμματεία. Αρμοδιότητα της Γ.Γ.Α. είναι ο εθνικός επιτελικός σχεδιασμός και η συνολική ευθύνη για όλα τα θέματα που αφορούν την πρόοδο και την καλύτερη λειτουργία του αθλητισμού στην χώρα μας. </a:t>
            </a:r>
            <a:endParaRPr lang="en-US" sz="1800" dirty="0" smtClean="0">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b="1" dirty="0" smtClean="0"/>
              <a:t>Ευθύνη και εποπτεία </a:t>
            </a:r>
            <a:r>
              <a:rPr lang="el-GR" sz="3200" b="1" dirty="0" smtClean="0"/>
              <a:t>Υφυπουργείο Αθλητισμού</a:t>
            </a:r>
            <a:endParaRPr lang="el-GR" sz="3200" dirty="0"/>
          </a:p>
        </p:txBody>
      </p:sp>
      <p:sp>
        <p:nvSpPr>
          <p:cNvPr id="3" name="2 - Θέση περιεχομένου"/>
          <p:cNvSpPr>
            <a:spLocks noGrp="1"/>
          </p:cNvSpPr>
          <p:nvPr>
            <p:ph idx="1"/>
          </p:nvPr>
        </p:nvSpPr>
        <p:spPr/>
        <p:txBody>
          <a:bodyPr>
            <a:noAutofit/>
          </a:bodyPr>
          <a:lstStyle/>
          <a:p>
            <a:pPr algn="just">
              <a:lnSpc>
                <a:spcPct val="200000"/>
              </a:lnSpc>
              <a:buNone/>
            </a:pPr>
            <a:r>
              <a:rPr lang="el-GR" sz="1800" dirty="0" smtClean="0">
                <a:effectLst/>
                <a:latin typeface="Arial" pitchFamily="34" charset="0"/>
                <a:cs typeface="Arial" pitchFamily="34" charset="0"/>
              </a:rPr>
              <a:t>Η Γενική Γραμματεία Αθλητισμού έχει στην ευθύνη της την εποπτεία των κάθε είδους αθλητικών δραστηριοτήτων, τον καταρτισμό βραχυχρόνιων και μακροχρόνιων προγραμμάτων ανάπτυξης του αθλητισμού, καθώς και την παροχή των αναγκαίων διευκολύνσεων για την υλοποίηση των προγραμμάτων αυτών, στα οποία περιλαμβάνονται και όσα αναφέρονται στον τομέα των αθλητικών έργων</a:t>
            </a:r>
          </a:p>
          <a:p>
            <a:pPr algn="just">
              <a:lnSpc>
                <a:spcPct val="200000"/>
              </a:lnSpc>
            </a:pPr>
            <a:endParaRPr lang="el-GR" sz="18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20</TotalTime>
  <Words>2087</Words>
  <Application>Microsoft Office PowerPoint</Application>
  <PresentationFormat>Προβολή στην οθόνη (4:3)</PresentationFormat>
  <Paragraphs>269</Paragraphs>
  <Slides>39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Θέμα του Office</vt:lpstr>
      <vt:lpstr>Μεταπτυχιακό Πρόγραμμα  Επαγγελματικό Ποδόσφαιρο στην  Ελλάδα Σήμερα (ΕΠΟ – Super League)  Μέρος 1ο  13/11/2017</vt:lpstr>
      <vt:lpstr>Παρακάτω παρουσιάζονται συνοπτικά τα πιο σημαντικά γεγονότα του ελληνικού ποδοσφαίρου</vt:lpstr>
      <vt:lpstr>Διαφάνεια 3</vt:lpstr>
      <vt:lpstr>Η Ελληνική Ομοσπονδία Ποδοσφαίρου (ΕΠΟ)</vt:lpstr>
      <vt:lpstr>Διαφάνεια 5</vt:lpstr>
      <vt:lpstr>Διαφάνεια 6</vt:lpstr>
      <vt:lpstr>Οι γενικοί στόχοι της ΕΠΟ είναι:</vt:lpstr>
      <vt:lpstr>Υφυπουργείο Αθλητισμού</vt:lpstr>
      <vt:lpstr>Ευθύνη και εποπτεία Υφυπουργείο Αθλητισμού</vt:lpstr>
      <vt:lpstr>Superleague</vt:lpstr>
      <vt:lpstr>Σκοπός δημιουργίας της Superleague</vt:lpstr>
      <vt:lpstr>Η αποστολή της SUPERLEAGUE</vt:lpstr>
      <vt:lpstr>Η αποστολή της SUPERLEAGUE (συνέχεια)</vt:lpstr>
      <vt:lpstr>Διαφάνεια 14</vt:lpstr>
      <vt:lpstr>Βασικές αρχές οργανωτικής δοµής και λειτουργίας της SUPERLEAGUE </vt:lpstr>
      <vt:lpstr>Βασικές αρχές οργανωτικής δοµής και λειτουργίας της SUPERLEAGUE</vt:lpstr>
      <vt:lpstr>Αξιακό σύστημα Superleague</vt:lpstr>
      <vt:lpstr>Ανάπτυξη ελληνικής ποδοσφαιρικής οικονοµίας </vt:lpstr>
      <vt:lpstr>Ανάπτυξη ελληνικής ποδοσφαιρικής οικονοµίας (συνέχεια)</vt:lpstr>
      <vt:lpstr>Football League</vt:lpstr>
      <vt:lpstr>Κύπελλο Ελλάδας</vt:lpstr>
      <vt:lpstr>Κύπελλο Ελλάδας</vt:lpstr>
      <vt:lpstr>Αναξιόπιστο Ελληνικό Πρωτάθλημα</vt:lpstr>
      <vt:lpstr>Διαφάνεια 24</vt:lpstr>
      <vt:lpstr>Διαφάνεια 25</vt:lpstr>
      <vt:lpstr>Διαφάνεια 26</vt:lpstr>
      <vt:lpstr>Διαφάνεια 27</vt:lpstr>
      <vt:lpstr>Διαφάνεια 28</vt:lpstr>
      <vt:lpstr>Διαφάνεια 29</vt:lpstr>
      <vt:lpstr> Ελληνική Οικονομία </vt:lpstr>
      <vt:lpstr>Ελληνική Οικονομία</vt:lpstr>
      <vt:lpstr>Οι επενδύσεις </vt:lpstr>
      <vt:lpstr>Ελληνικό ΑΕΠ </vt:lpstr>
      <vt:lpstr>Ελληνικό ΑΕΠ</vt:lpstr>
      <vt:lpstr>Ποσοστιαία Μεταβολή ΑΕΠ</vt:lpstr>
      <vt:lpstr>Ανεργία </vt:lpstr>
      <vt:lpstr>Διαφάνεια 37</vt:lpstr>
      <vt:lpstr>Αξία Super League και ΑΕΠ Ελλάδας</vt:lpstr>
      <vt:lpstr>Διαφάνεια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Μεταπτυχιακό Πρόγραμμα  Επαγγελματικό Ποδόσφαιρο στην  Ελλάδα Σήμερα (ΕΠΟ – Super League) 13/11/2017</dc:title>
  <dc:creator>Alexop</dc:creator>
  <cp:lastModifiedBy>Alexop</cp:lastModifiedBy>
  <cp:revision>2</cp:revision>
  <dcterms:created xsi:type="dcterms:W3CDTF">2017-11-15T22:26:51Z</dcterms:created>
  <dcterms:modified xsi:type="dcterms:W3CDTF">2017-11-15T22:47:37Z</dcterms:modified>
</cp:coreProperties>
</file>