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58" r:id="rId5"/>
    <p:sldId id="265" r:id="rId6"/>
    <p:sldId id="266" r:id="rId7"/>
    <p:sldId id="267" r:id="rId8"/>
    <p:sldId id="269" r:id="rId9"/>
    <p:sldId id="268" r:id="rId10"/>
    <p:sldId id="262" r:id="rId11"/>
    <p:sldId id="277" r:id="rId12"/>
    <p:sldId id="275" r:id="rId13"/>
    <p:sldId id="278" r:id="rId14"/>
    <p:sldId id="283" r:id="rId15"/>
    <p:sldId id="274" r:id="rId16"/>
    <p:sldId id="280" r:id="rId17"/>
    <p:sldId id="281" r:id="rId18"/>
    <p:sldId id="279" r:id="rId19"/>
    <p:sldId id="284" r:id="rId20"/>
    <p:sldId id="285" r:id="rId21"/>
    <p:sldId id="286" r:id="rId22"/>
    <p:sldId id="259"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7" name="Rectangle 16"/>
          <p:cNvSpPr/>
          <p:nvPr/>
        </p:nvSpPr>
        <p:spPr>
          <a:xfrm>
            <a:off x="0" y="2438400"/>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1" name="Rectangle 30"/>
          <p:cNvSpPr/>
          <p:nvPr/>
        </p:nvSpPr>
        <p:spPr>
          <a:xfrm>
            <a:off x="0" y="914400"/>
            <a:ext cx="9144000" cy="1524000"/>
          </a:xfrm>
          <a:prstGeom prst="rect">
            <a:avLst/>
          </a:prstGeom>
          <a:solidFill>
            <a:srgbClr val="000000">
              <a:alpha val="89800"/>
            </a:srgb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Date Placeholder 9"/>
          <p:cNvSpPr>
            <a:spLocks noGrp="1"/>
          </p:cNvSpPr>
          <p:nvPr>
            <p:ph type="dt" sz="half" idx="10"/>
          </p:nvPr>
        </p:nvSpPr>
        <p:spPr/>
        <p:txBody>
          <a:bodyPr rtlCol="0"/>
          <a:lstStyle/>
          <a:p>
            <a:fld id="{5784AA48-FEDE-4BCA-BD8A-84D5E13F700D}" type="datetimeFigureOut">
              <a:rPr lang="el-GR" smtClean="0"/>
              <a:pPr/>
              <a:t>13/1/2016</a:t>
            </a:fld>
            <a:endParaRPr lang="el-GR"/>
          </a:p>
        </p:txBody>
      </p:sp>
      <p:sp>
        <p:nvSpPr>
          <p:cNvPr id="11" name="Slide Number Placeholder 10"/>
          <p:cNvSpPr>
            <a:spLocks noGrp="1"/>
          </p:cNvSpPr>
          <p:nvPr>
            <p:ph type="sldNum" sz="quarter" idx="11"/>
          </p:nvPr>
        </p:nvSpPr>
        <p:spPr/>
        <p:txBody>
          <a:bodyPr rtlCol="0"/>
          <a:lstStyle/>
          <a:p>
            <a:fld id="{C80F2E5E-42CD-46BA-A610-78204E0F1FF4}" type="slidenum">
              <a:rPr lang="el-GR" smtClean="0"/>
              <a:pPr/>
              <a:t>‹#›</a:t>
            </a:fld>
            <a:endParaRPr lang="el-GR"/>
          </a:p>
        </p:txBody>
      </p:sp>
      <p:sp>
        <p:nvSpPr>
          <p:cNvPr id="12" name="Footer Placeholder 11"/>
          <p:cNvSpPr>
            <a:spLocks noGrp="1"/>
          </p:cNvSpPr>
          <p:nvPr>
            <p:ph type="ftr" sz="quarter" idx="12"/>
          </p:nvPr>
        </p:nvSpPr>
        <p:spPr/>
        <p:txBody>
          <a:bodyPr rtlCol="0"/>
          <a:lstStyle/>
          <a:p>
            <a:endParaRPr lang="el-GR"/>
          </a:p>
        </p:txBody>
      </p:sp>
      <p:sp>
        <p:nvSpPr>
          <p:cNvPr id="9" name="Subtitle 8"/>
          <p:cNvSpPr>
            <a:spLocks noGrp="1"/>
          </p:cNvSpPr>
          <p:nvPr>
            <p:ph type="subTitle" idx="1"/>
          </p:nvPr>
        </p:nvSpPr>
        <p:spPr>
          <a:xfrm>
            <a:off x="457200" y="2476108"/>
            <a:ext cx="8305800" cy="381000"/>
          </a:xfrm>
        </p:spPr>
        <p:txBody>
          <a:bodyPr>
            <a:noAutofit/>
          </a:bodyPr>
          <a:lstStyle>
            <a:lvl1pPr marL="0" indent="0" algn="l">
              <a:buNone/>
              <a:defRPr sz="2000" spc="100" baseline="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dirty="0"/>
          </a:p>
        </p:txBody>
      </p:sp>
      <p:sp>
        <p:nvSpPr>
          <p:cNvPr id="28" name="Title 27"/>
          <p:cNvSpPr>
            <a:spLocks noGrp="1"/>
          </p:cNvSpPr>
          <p:nvPr>
            <p:ph type="ctrTitle"/>
          </p:nvPr>
        </p:nvSpPr>
        <p:spPr>
          <a:xfrm>
            <a:off x="457200" y="1066800"/>
            <a:ext cx="8305800" cy="1295400"/>
          </a:xfrm>
        </p:spPr>
        <p:txBody>
          <a:bodyPr anchor="ctr" anchorCtr="0">
            <a:noAutofit/>
          </a:bodyPr>
          <a:lstStyle>
            <a:lvl1pPr algn="l">
              <a:defRPr sz="4800" cap="all" spc="-100" baseline="0">
                <a:solidFill>
                  <a:srgbClr val="FFFFFF"/>
                </a:solidFill>
              </a:defRPr>
            </a:lvl1pPr>
          </a:lstStyle>
          <a:p>
            <a:r>
              <a:rPr lang="el-GR" smtClean="0"/>
              <a:t>Kλικ για επεξεργασία του τίτλου</a:t>
            </a:r>
            <a:endParaRPr lang="en-US" dirty="0"/>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5784AA48-FEDE-4BCA-BD8A-84D5E13F700D}" type="datetimeFigureOut">
              <a:rPr lang="el-GR" smtClean="0"/>
              <a:pPr/>
              <a:t>13/1/2016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80F2E5E-42CD-46BA-A610-78204E0F1FF4}" type="slidenum">
              <a:rPr lang="el-GR" smtClean="0"/>
              <a:pPr/>
              <a:t>‹#›</a:t>
            </a:fld>
            <a:endParaRPr lang="el-GR"/>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5784AA48-FEDE-4BCA-BD8A-84D5E13F700D}" type="datetimeFigureOut">
              <a:rPr lang="el-GR" smtClean="0"/>
              <a:pPr/>
              <a:t>13/1/2016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80F2E5E-42CD-46BA-A610-78204E0F1FF4}" type="slidenum">
              <a:rPr lang="el-GR" smtClean="0"/>
              <a:pPr/>
              <a:t>‹#›</a:t>
            </a:fld>
            <a:endParaRPr lang="el-G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0" name="Date Placeholder 9"/>
          <p:cNvSpPr>
            <a:spLocks noGrp="1"/>
          </p:cNvSpPr>
          <p:nvPr>
            <p:ph type="dt" sz="half" idx="14"/>
          </p:nvPr>
        </p:nvSpPr>
        <p:spPr/>
        <p:txBody>
          <a:bodyPr rtlCol="0"/>
          <a:lstStyle/>
          <a:p>
            <a:fld id="{5784AA48-FEDE-4BCA-BD8A-84D5E13F700D}" type="datetimeFigureOut">
              <a:rPr lang="el-GR" smtClean="0"/>
              <a:pPr/>
              <a:t>13/1/2016</a:t>
            </a:fld>
            <a:endParaRPr lang="el-GR"/>
          </a:p>
        </p:txBody>
      </p:sp>
      <p:sp>
        <p:nvSpPr>
          <p:cNvPr id="11" name="Slide Number Placeholder 10"/>
          <p:cNvSpPr>
            <a:spLocks noGrp="1"/>
          </p:cNvSpPr>
          <p:nvPr>
            <p:ph type="sldNum" sz="quarter" idx="15"/>
          </p:nvPr>
        </p:nvSpPr>
        <p:spPr/>
        <p:txBody>
          <a:bodyPr rtlCol="0"/>
          <a:lstStyle/>
          <a:p>
            <a:fld id="{C80F2E5E-42CD-46BA-A610-78204E0F1FF4}" type="slidenum">
              <a:rPr lang="el-GR" smtClean="0"/>
              <a:pPr/>
              <a:t>‹#›</a:t>
            </a:fld>
            <a:endParaRPr lang="el-GR"/>
          </a:p>
        </p:txBody>
      </p:sp>
      <p:sp>
        <p:nvSpPr>
          <p:cNvPr id="12" name="Footer Placeholder 11"/>
          <p:cNvSpPr>
            <a:spLocks noGrp="1"/>
          </p:cNvSpPr>
          <p:nvPr>
            <p:ph type="ftr" sz="quarter" idx="16"/>
          </p:nvPr>
        </p:nvSpPr>
        <p:spPr/>
        <p:txBody>
          <a:bodyPr rtlCol="0"/>
          <a:lstStyle/>
          <a:p>
            <a:endParaRPr lang="el-GR"/>
          </a:p>
        </p:txBody>
      </p:sp>
      <p:sp>
        <p:nvSpPr>
          <p:cNvPr id="2" name="Title 1"/>
          <p:cNvSpPr>
            <a:spLocks noGrp="1"/>
          </p:cNvSpPr>
          <p:nvPr>
            <p:ph type="title"/>
          </p:nvPr>
        </p:nvSpPr>
        <p:spPr>
          <a:xfrm>
            <a:off x="457200" y="158926"/>
            <a:ext cx="8229600" cy="1143000"/>
          </a:xfrm>
        </p:spPr>
        <p:txBody>
          <a:bodyPr/>
          <a:lstStyle>
            <a:lvl1pPr>
              <a:defRPr>
                <a:solidFill>
                  <a:schemeClr val="tx2"/>
                </a:solidFill>
              </a:defRPr>
            </a:lvl1pPr>
          </a:lstStyle>
          <a:p>
            <a:r>
              <a:rPr lang="el-GR" smtClean="0"/>
              <a:t>Kλικ για επεξεργασία του τίτλου</a:t>
            </a:r>
            <a:endParaRPr lang="en-US" dirty="0"/>
          </a:p>
        </p:txBody>
      </p:sp>
      <p:sp>
        <p:nvSpPr>
          <p:cNvPr id="9" name="Content Placeholder 8"/>
          <p:cNvSpPr>
            <a:spLocks noGrp="1"/>
          </p:cNvSpPr>
          <p:nvPr>
            <p:ph sz="quarter" idx="1"/>
          </p:nvPr>
        </p:nvSpPr>
        <p:spPr>
          <a:xfrm>
            <a:off x="457200" y="1524000"/>
            <a:ext cx="82296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6" name="Rectangle 25"/>
          <p:cNvSpPr/>
          <p:nvPr/>
        </p:nvSpPr>
        <p:spPr>
          <a:xfrm>
            <a:off x="0" y="4958864"/>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7" name="Rectangle 26"/>
          <p:cNvSpPr/>
          <p:nvPr/>
        </p:nvSpPr>
        <p:spPr>
          <a:xfrm>
            <a:off x="0" y="3429000"/>
            <a:ext cx="9144000" cy="1527048"/>
          </a:xfrm>
          <a:prstGeom prst="rect">
            <a:avLst/>
          </a:prstGeom>
          <a:solidFill>
            <a:srgbClr val="000000"/>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4" name="Date Placeholder 3"/>
          <p:cNvSpPr>
            <a:spLocks noGrp="1"/>
          </p:cNvSpPr>
          <p:nvPr>
            <p:ph type="dt" sz="half" idx="10"/>
          </p:nvPr>
        </p:nvSpPr>
        <p:spPr/>
        <p:txBody>
          <a:bodyPr/>
          <a:lstStyle/>
          <a:p>
            <a:fld id="{5784AA48-FEDE-4BCA-BD8A-84D5E13F700D}" type="datetimeFigureOut">
              <a:rPr lang="el-GR" smtClean="0"/>
              <a:pPr/>
              <a:t>13/1/2016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80F2E5E-42CD-46BA-A610-78204E0F1FF4}" type="slidenum">
              <a:rPr lang="el-GR" smtClean="0"/>
              <a:pPr/>
              <a:t>‹#›</a:t>
            </a:fld>
            <a:endParaRPr lang="el-GR"/>
          </a:p>
        </p:txBody>
      </p:sp>
      <p:sp>
        <p:nvSpPr>
          <p:cNvPr id="2" name="Title 1"/>
          <p:cNvSpPr>
            <a:spLocks noGrp="1"/>
          </p:cNvSpPr>
          <p:nvPr>
            <p:ph type="title"/>
          </p:nvPr>
        </p:nvSpPr>
        <p:spPr>
          <a:xfrm>
            <a:off x="685800" y="3505200"/>
            <a:ext cx="7924800" cy="1371600"/>
          </a:xfrm>
        </p:spPr>
        <p:txBody>
          <a:bodyPr>
            <a:noAutofit/>
          </a:bodyPr>
          <a:lstStyle>
            <a:lvl1pPr algn="l">
              <a:buNone/>
              <a:defRPr sz="4200" b="0" cap="all">
                <a:solidFill>
                  <a:srgbClr val="FFFFFF"/>
                </a:solidFill>
              </a:defRPr>
            </a:lvl1pPr>
          </a:lstStyle>
          <a:p>
            <a:r>
              <a:rPr lang="el-GR" smtClean="0"/>
              <a:t>Kλικ για επεξεργασία του τίτλου</a:t>
            </a:r>
            <a:endParaRPr lang="en-US" dirty="0"/>
          </a:p>
        </p:txBody>
      </p:sp>
      <p:sp>
        <p:nvSpPr>
          <p:cNvPr id="3" name="Text Placeholder 2"/>
          <p:cNvSpPr>
            <a:spLocks noGrp="1"/>
          </p:cNvSpPr>
          <p:nvPr>
            <p:ph type="body" idx="1"/>
          </p:nvPr>
        </p:nvSpPr>
        <p:spPr>
          <a:xfrm>
            <a:off x="685800" y="4958864"/>
            <a:ext cx="7924800" cy="457200"/>
          </a:xfrm>
        </p:spPr>
        <p:txBody>
          <a:bodyPr anchor="ctr"/>
          <a:lstStyle>
            <a:lvl1pPr>
              <a:buNone/>
              <a:defRPr sz="2000" spc="100" baseline="0">
                <a:solidFill>
                  <a:srgbClr val="FFFFFF"/>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9" name="Rectangle 8"/>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5" name="Date Placeholder 4"/>
          <p:cNvSpPr>
            <a:spLocks noGrp="1"/>
          </p:cNvSpPr>
          <p:nvPr>
            <p:ph type="dt" sz="half" idx="10"/>
          </p:nvPr>
        </p:nvSpPr>
        <p:spPr/>
        <p:txBody>
          <a:bodyPr/>
          <a:lstStyle/>
          <a:p>
            <a:fld id="{5784AA48-FEDE-4BCA-BD8A-84D5E13F700D}" type="datetimeFigureOut">
              <a:rPr lang="el-GR" smtClean="0"/>
              <a:pPr/>
              <a:t>13/1/2016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80F2E5E-42CD-46BA-A610-78204E0F1FF4}" type="slidenum">
              <a:rPr lang="el-GR" smtClean="0"/>
              <a:pPr/>
              <a:t>‹#›</a:t>
            </a:fld>
            <a:endParaRPr lang="el-GR"/>
          </a:p>
        </p:txBody>
      </p:sp>
      <p:sp>
        <p:nvSpPr>
          <p:cNvPr id="2" name="Title 1"/>
          <p:cNvSpPr>
            <a:spLocks noGrp="1"/>
          </p:cNvSpPr>
          <p:nvPr>
            <p:ph type="title"/>
          </p:nvPr>
        </p:nvSpPr>
        <p:spPr/>
        <p:txBody>
          <a:bodyPr/>
          <a:lstStyle/>
          <a:p>
            <a:r>
              <a:rPr lang="el-GR" smtClean="0"/>
              <a:t>Kλικ για επεξεργασία του τίτλου</a:t>
            </a:r>
            <a:endParaRPr lang="en-US" dirty="0"/>
          </a:p>
        </p:txBody>
      </p:sp>
      <p:sp>
        <p:nvSpPr>
          <p:cNvPr id="11" name="Content Placeholder 10"/>
          <p:cNvSpPr>
            <a:spLocks noGrp="1"/>
          </p:cNvSpPr>
          <p:nvPr>
            <p:ph sz="quarter" idx="1"/>
          </p:nvPr>
        </p:nvSpPr>
        <p:spPr>
          <a:xfrm>
            <a:off x="457200" y="1524000"/>
            <a:ext cx="4059936"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3" name="Content Placeholder 12"/>
          <p:cNvSpPr>
            <a:spLocks noGrp="1"/>
          </p:cNvSpPr>
          <p:nvPr>
            <p:ph sz="quarter" idx="2"/>
          </p:nvPr>
        </p:nvSpPr>
        <p:spPr>
          <a:xfrm>
            <a:off x="4648200" y="1524000"/>
            <a:ext cx="4059936"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80F2E5E-42CD-46BA-A610-78204E0F1FF4}" type="slidenum">
              <a:rPr lang="el-GR" smtClean="0"/>
              <a:pPr/>
              <a:t>‹#›</a:t>
            </a:fld>
            <a:endParaRPr lang="el-GR"/>
          </a:p>
        </p:txBody>
      </p:sp>
      <p:sp>
        <p:nvSpPr>
          <p:cNvPr id="8" name="Footer Placeholder 7"/>
          <p:cNvSpPr>
            <a:spLocks noGrp="1"/>
          </p:cNvSpPr>
          <p:nvPr>
            <p:ph type="ftr" sz="quarter" idx="11"/>
          </p:nvPr>
        </p:nvSpPr>
        <p:spPr/>
        <p:txBody>
          <a:bodyPr/>
          <a:lstStyle/>
          <a:p>
            <a:endParaRPr lang="el-GR"/>
          </a:p>
        </p:txBody>
      </p:sp>
      <p:sp>
        <p:nvSpPr>
          <p:cNvPr id="7" name="Date Placeholder 6"/>
          <p:cNvSpPr>
            <a:spLocks noGrp="1"/>
          </p:cNvSpPr>
          <p:nvPr>
            <p:ph type="dt" sz="half" idx="10"/>
          </p:nvPr>
        </p:nvSpPr>
        <p:spPr/>
        <p:txBody>
          <a:bodyPr/>
          <a:lstStyle/>
          <a:p>
            <a:fld id="{5784AA48-FEDE-4BCA-BD8A-84D5E13F700D}" type="datetimeFigureOut">
              <a:rPr lang="el-GR" smtClean="0"/>
              <a:pPr/>
              <a:t>13/1/2016</a:t>
            </a:fld>
            <a:endParaRPr lang="el-GR"/>
          </a:p>
        </p:txBody>
      </p:sp>
      <p:sp>
        <p:nvSpPr>
          <p:cNvPr id="3" name="Text Placeholder 2"/>
          <p:cNvSpPr>
            <a:spLocks noGrp="1"/>
          </p:cNvSpPr>
          <p:nvPr>
            <p:ph type="body" idx="1"/>
          </p:nvPr>
        </p:nvSpPr>
        <p:spPr>
          <a:xfrm>
            <a:off x="457200" y="1371600"/>
            <a:ext cx="4040188" cy="838200"/>
          </a:xfrm>
          <a:solidFill>
            <a:schemeClr val="accent1">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32" name="Content Placeholder 31"/>
          <p:cNvSpPr>
            <a:spLocks noGrp="1"/>
          </p:cNvSpPr>
          <p:nvPr>
            <p:ph sz="quarter" idx="2"/>
          </p:nvPr>
        </p:nvSpPr>
        <p:spPr>
          <a:xfrm>
            <a:off x="457200" y="2220558"/>
            <a:ext cx="4038600" cy="391363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34" name="Content Placeholder 33"/>
          <p:cNvSpPr>
            <a:spLocks noGrp="1"/>
          </p:cNvSpPr>
          <p:nvPr>
            <p:ph sz="quarter" idx="4"/>
          </p:nvPr>
        </p:nvSpPr>
        <p:spPr>
          <a:xfrm>
            <a:off x="4649788" y="2220558"/>
            <a:ext cx="4038600" cy="391363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el-GR" smtClean="0"/>
              <a:t>Kλικ για επεξεργασία του τίτλου</a:t>
            </a:r>
            <a:endParaRPr lang="en-US" dirty="0"/>
          </a:p>
        </p:txBody>
      </p:sp>
      <p:sp>
        <p:nvSpPr>
          <p:cNvPr id="12" name="Text Placeholder 11"/>
          <p:cNvSpPr>
            <a:spLocks noGrp="1"/>
          </p:cNvSpPr>
          <p:nvPr>
            <p:ph type="body" idx="3"/>
          </p:nvPr>
        </p:nvSpPr>
        <p:spPr>
          <a:xfrm>
            <a:off x="4648200" y="1371600"/>
            <a:ext cx="4040188" cy="838200"/>
          </a:xfrm>
          <a:solidFill>
            <a:schemeClr val="accent2">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 name="Date Placeholder 2"/>
          <p:cNvSpPr>
            <a:spLocks noGrp="1"/>
          </p:cNvSpPr>
          <p:nvPr>
            <p:ph type="dt" sz="half" idx="10"/>
          </p:nvPr>
        </p:nvSpPr>
        <p:spPr/>
        <p:txBody>
          <a:bodyPr/>
          <a:lstStyle/>
          <a:p>
            <a:fld id="{5784AA48-FEDE-4BCA-BD8A-84D5E13F700D}" type="datetimeFigureOut">
              <a:rPr lang="el-GR" smtClean="0"/>
              <a:pPr/>
              <a:t>13/1/2016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80F2E5E-42CD-46BA-A610-78204E0F1FF4}" type="slidenum">
              <a:rPr lang="el-GR" smtClean="0"/>
              <a:pPr/>
              <a:t>‹#›</a:t>
            </a:fld>
            <a:endParaRPr lang="el-GR"/>
          </a:p>
        </p:txBody>
      </p:sp>
      <p:sp>
        <p:nvSpPr>
          <p:cNvPr id="2" name="Title 1"/>
          <p:cNvSpPr>
            <a:spLocks noGrp="1"/>
          </p:cNvSpPr>
          <p:nvPr>
            <p:ph type="title"/>
          </p:nvPr>
        </p:nvSpPr>
        <p:spPr/>
        <p:txBody>
          <a:bodyPr/>
          <a:lstStyle/>
          <a:p>
            <a:r>
              <a:rPr lang="el-GR" smtClean="0"/>
              <a:t>Kλικ για επεξεργασία του τίτλου</a:t>
            </a:r>
            <a:endParaRPr lang="en-US" dirty="0"/>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4AA48-FEDE-4BCA-BD8A-84D5E13F700D}" type="datetimeFigureOut">
              <a:rPr lang="el-GR" smtClean="0"/>
              <a:pPr/>
              <a:t>13/1/2016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80F2E5E-42CD-46BA-A610-78204E0F1FF4}" type="slidenum">
              <a:rPr lang="el-GR" smtClean="0"/>
              <a:pPr/>
              <a:t>‹#›</a:t>
            </a:fld>
            <a:endParaRPr lang="el-GR"/>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7" name="Oval 16"/>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8" name="Rectangle 17"/>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9" name="Rectangle 18"/>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0" name="Oval 19"/>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1" name="Oval 20"/>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2" name="Oval 21"/>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Oval 22"/>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6" name="Oval 25"/>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4" name="Oval 2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5" name="Oval 2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0" name="Rectangle 29"/>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7" name="Oval 2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8" name="Oval 2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5" name="Date Placeholder 4"/>
          <p:cNvSpPr>
            <a:spLocks noGrp="1"/>
          </p:cNvSpPr>
          <p:nvPr>
            <p:ph type="dt" sz="half" idx="10"/>
          </p:nvPr>
        </p:nvSpPr>
        <p:spPr/>
        <p:txBody>
          <a:bodyPr/>
          <a:lstStyle/>
          <a:p>
            <a:fld id="{5784AA48-FEDE-4BCA-BD8A-84D5E13F700D}" type="datetimeFigureOut">
              <a:rPr lang="el-GR" smtClean="0"/>
              <a:pPr/>
              <a:t>13/1/2016</a:t>
            </a:fld>
            <a:endParaRPr lang="el-GR"/>
          </a:p>
        </p:txBody>
      </p:sp>
      <p:sp>
        <p:nvSpPr>
          <p:cNvPr id="6" name="Footer Placeholder 5"/>
          <p:cNvSpPr>
            <a:spLocks noGrp="1"/>
          </p:cNvSpPr>
          <p:nvPr>
            <p:ph type="ftr" sz="quarter" idx="11"/>
          </p:nvPr>
        </p:nvSpPr>
        <p:spPr>
          <a:xfrm>
            <a:off x="2286000" y="6357144"/>
            <a:ext cx="3429000" cy="384048"/>
          </a:xfrm>
        </p:spPr>
        <p:txBody>
          <a:bodyPr/>
          <a:lstStyle/>
          <a:p>
            <a:endParaRPr lang="el-GR"/>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C80F2E5E-42CD-46BA-A610-78204E0F1FF4}" type="slidenum">
              <a:rPr lang="el-GR" smtClean="0"/>
              <a:pPr/>
              <a:t>‹#›</a:t>
            </a:fld>
            <a:endParaRPr lang="el-GR"/>
          </a:p>
        </p:txBody>
      </p:sp>
      <p:sp>
        <p:nvSpPr>
          <p:cNvPr id="29" name="Content Placeholder 28"/>
          <p:cNvSpPr>
            <a:spLocks noGrp="1"/>
          </p:cNvSpPr>
          <p:nvPr>
            <p:ph sz="quarter" idx="1"/>
          </p:nvPr>
        </p:nvSpPr>
        <p:spPr>
          <a:xfrm>
            <a:off x="2743200" y="228600"/>
            <a:ext cx="6248400" cy="58674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3" name="Text Placeholder 2"/>
          <p:cNvSpPr>
            <a:spLocks noGrp="1"/>
          </p:cNvSpPr>
          <p:nvPr>
            <p:ph type="body" idx="2"/>
          </p:nvPr>
        </p:nvSpPr>
        <p:spPr>
          <a:xfrm>
            <a:off x="301752" y="1600200"/>
            <a:ext cx="2057400" cy="3733800"/>
          </a:xfrm>
        </p:spPr>
        <p:txBody>
          <a:bodyPr tIns="45720" bIns="45720" anchor="t" anchorCtr="0"/>
          <a:lstStyle>
            <a:lvl1pPr marL="0" indent="0">
              <a:lnSpc>
                <a:spcPts val="2400"/>
              </a:lnSpc>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31" name="Title 30"/>
          <p:cNvSpPr>
            <a:spLocks noGrp="1"/>
          </p:cNvSpPr>
          <p:nvPr>
            <p:ph type="title"/>
          </p:nvPr>
        </p:nvSpPr>
        <p:spPr>
          <a:xfrm>
            <a:off x="301752" y="384048"/>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el-GR" smtClean="0"/>
              <a:t>Kλικ για επεξεργασία του τίτλου</a:t>
            </a:r>
            <a:endParaRPr lang="en-US" dirty="0"/>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1">
        <a:schemeClr val="bg2"/>
      </p:bgRef>
    </p:bg>
    <p:spTree>
      <p:nvGrpSpPr>
        <p:cNvPr id="1" name=""/>
        <p:cNvGrpSpPr/>
        <p:nvPr/>
      </p:nvGrpSpPr>
      <p:grpSpPr>
        <a:xfrm>
          <a:off x="0" y="0"/>
          <a:ext cx="0" cy="0"/>
          <a:chOff x="0" y="0"/>
          <a:chExt cx="0" cy="0"/>
        </a:xfrm>
      </p:grpSpPr>
      <p:sp>
        <p:nvSpPr>
          <p:cNvPr id="25" name="Rectangle 24"/>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6" name="Oval 25"/>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7" name="Rectangle 26"/>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8" name="Rectangle 27"/>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9" name="Oval 28"/>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30" name="Oval 29"/>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1" name="Oval 30"/>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Oval 31"/>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34" name="Oval 3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5" name="Oval 3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6" name="Rectangle 35"/>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7" name="Oval 3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8" name="Oval 3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1" name="Oval 20"/>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5" name="Date Placeholder 4"/>
          <p:cNvSpPr>
            <a:spLocks noGrp="1"/>
          </p:cNvSpPr>
          <p:nvPr>
            <p:ph type="dt" sz="half" idx="10"/>
          </p:nvPr>
        </p:nvSpPr>
        <p:spPr/>
        <p:txBody>
          <a:bodyPr/>
          <a:lstStyle/>
          <a:p>
            <a:fld id="{5784AA48-FEDE-4BCA-BD8A-84D5E13F700D}" type="datetimeFigureOut">
              <a:rPr lang="el-GR" smtClean="0"/>
              <a:pPr/>
              <a:t>13/1/2016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C80F2E5E-42CD-46BA-A610-78204E0F1FF4}" type="slidenum">
              <a:rPr lang="el-GR" smtClean="0"/>
              <a:pPr/>
              <a:t>‹#›</a:t>
            </a:fld>
            <a:endParaRPr lang="el-GR"/>
          </a:p>
        </p:txBody>
      </p:sp>
      <p:sp>
        <p:nvSpPr>
          <p:cNvPr id="2" name="Title 1"/>
          <p:cNvSpPr>
            <a:spLocks noGrp="1"/>
          </p:cNvSpPr>
          <p:nvPr>
            <p:ph type="title"/>
          </p:nvPr>
        </p:nvSpPr>
        <p:spPr>
          <a:xfrm>
            <a:off x="304800" y="381000"/>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el-GR" smtClean="0"/>
              <a:t>Kλικ για επεξεργασία του τίτλου</a:t>
            </a:r>
            <a:endParaRPr lang="en-US" dirty="0"/>
          </a:p>
        </p:txBody>
      </p:sp>
      <p:sp>
        <p:nvSpPr>
          <p:cNvPr id="3" name="Picture Placeholder 2"/>
          <p:cNvSpPr>
            <a:spLocks noGrp="1"/>
          </p:cNvSpPr>
          <p:nvPr>
            <p:ph type="pic" idx="1"/>
          </p:nvPr>
        </p:nvSpPr>
        <p:spPr>
          <a:xfrm>
            <a:off x="2590800" y="0"/>
            <a:ext cx="6553200" cy="5943600"/>
          </a:xfrm>
          <a:solidFill>
            <a:schemeClr val="bg2"/>
          </a:solidFill>
        </p:spPr>
        <p:txBody>
          <a:bodyPr/>
          <a:lstStyle>
            <a:lvl1pPr>
              <a:buNone/>
              <a:defRPr sz="3200"/>
            </a:lvl1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304800" y="1600200"/>
            <a:ext cx="2057400" cy="4267200"/>
          </a:xfrm>
        </p:spPr>
        <p:txBody>
          <a:bodyPr anchor="t" anchorCtr="0"/>
          <a:lstStyle>
            <a:lvl1pPr marL="0" indent="0">
              <a:lnSpc>
                <a:spcPts val="2400"/>
              </a:lnSpc>
              <a:spcAft>
                <a:spcPts val="1000"/>
              </a:spcAft>
              <a:buFontTx/>
              <a:buNone/>
              <a:defRPr sz="1600" b="0">
                <a:solidFill>
                  <a:srgbClr val="FFFFFF"/>
                </a:solidFill>
              </a:defRPr>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a:xfrm>
            <a:off x="914400" y="2292526"/>
            <a:ext cx="2743200" cy="2127074"/>
          </a:xfrm>
          <a:prstGeom prst="rect">
            <a:avLst/>
          </a:prstGeom>
          <a:solidFill>
            <a:schemeClr val="accent1">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1" name="Oval 10"/>
          <p:cNvSpPr/>
          <p:nvPr/>
        </p:nvSpPr>
        <p:spPr>
          <a:xfrm>
            <a:off x="2977827" y="5072066"/>
            <a:ext cx="1758141" cy="1739481"/>
          </a:xfrm>
          <a:prstGeom prst="ellipse">
            <a:avLst/>
          </a:prstGeom>
          <a:solidFill>
            <a:schemeClr val="accent1">
              <a:tint val="90000"/>
              <a:shade val="45000"/>
              <a:satMod val="200000"/>
              <a:alpha val="13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3" name="Rectangle 12"/>
          <p:cNvSpPr/>
          <p:nvPr/>
        </p:nvSpPr>
        <p:spPr>
          <a:xfrm>
            <a:off x="5257800" y="0"/>
            <a:ext cx="3886200" cy="3048000"/>
          </a:xfrm>
          <a:prstGeom prst="rect">
            <a:avLst/>
          </a:prstGeom>
          <a:solidFill>
            <a:schemeClr val="accent1">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4" name="Rectangle 13"/>
          <p:cNvSpPr/>
          <p:nvPr/>
        </p:nvSpPr>
        <p:spPr>
          <a:xfrm>
            <a:off x="0" y="4114800"/>
            <a:ext cx="2362200" cy="2463018"/>
          </a:xfrm>
          <a:prstGeom prst="rect">
            <a:avLst/>
          </a:prstGeom>
          <a:solidFill>
            <a:schemeClr val="bg2">
              <a:tint val="60000"/>
              <a:alpha val="7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5" name="Oval 14"/>
          <p:cNvSpPr/>
          <p:nvPr/>
        </p:nvSpPr>
        <p:spPr>
          <a:xfrm>
            <a:off x="4178687" y="2389810"/>
            <a:ext cx="2174118" cy="2174118"/>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6" name="Oval 15"/>
          <p:cNvSpPr/>
          <p:nvPr/>
        </p:nvSpPr>
        <p:spPr>
          <a:xfrm>
            <a:off x="6384588" y="5842728"/>
            <a:ext cx="1011260" cy="101126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7" name="Oval 16"/>
          <p:cNvSpPr/>
          <p:nvPr/>
        </p:nvSpPr>
        <p:spPr>
          <a:xfrm>
            <a:off x="6322493" y="1427132"/>
            <a:ext cx="2047390" cy="2047390"/>
          </a:xfrm>
          <a:prstGeom prst="ellipse">
            <a:avLst/>
          </a:prstGeom>
          <a:solidFill>
            <a:srgbClr val="C1E8E4">
              <a:alpha val="10980"/>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8" name="Oval 17"/>
          <p:cNvSpPr/>
          <p:nvPr/>
        </p:nvSpPr>
        <p:spPr>
          <a:xfrm>
            <a:off x="114300" y="4803322"/>
            <a:ext cx="1959428" cy="1959428"/>
          </a:xfrm>
          <a:prstGeom prst="ellipse">
            <a:avLst/>
          </a:prstGeom>
          <a:solidFill>
            <a:srgbClr val="C1E8E4">
              <a:alpha val="12157"/>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9" name="Oval 18"/>
          <p:cNvSpPr/>
          <p:nvPr/>
        </p:nvSpPr>
        <p:spPr>
          <a:xfrm>
            <a:off x="2021092" y="4578526"/>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0" name="Oval 19"/>
          <p:cNvSpPr/>
          <p:nvPr/>
        </p:nvSpPr>
        <p:spPr>
          <a:xfrm>
            <a:off x="4172385" y="4626825"/>
            <a:ext cx="1515880" cy="1394583"/>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1" name="Rectangle 20"/>
          <p:cNvSpPr/>
          <p:nvPr/>
        </p:nvSpPr>
        <p:spPr>
          <a:xfrm>
            <a:off x="1906" y="361813"/>
            <a:ext cx="2512694"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3" name="Rectangle 22"/>
          <p:cNvSpPr/>
          <p:nvPr/>
        </p:nvSpPr>
        <p:spPr>
          <a:xfrm>
            <a:off x="1295400" y="0"/>
            <a:ext cx="1524000" cy="609600"/>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5" name="Oval 24"/>
          <p:cNvSpPr/>
          <p:nvPr/>
        </p:nvSpPr>
        <p:spPr>
          <a:xfrm>
            <a:off x="59403" y="212289"/>
            <a:ext cx="2022300" cy="2022300"/>
          </a:xfrm>
          <a:prstGeom prst="ellipse">
            <a:avLst/>
          </a:prstGeom>
          <a:solidFill>
            <a:schemeClr val="accent1">
              <a:tint val="100000"/>
              <a:satMod val="275000"/>
              <a:alpha val="15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6" name="Oval 25"/>
          <p:cNvSpPr/>
          <p:nvPr/>
        </p:nvSpPr>
        <p:spPr>
          <a:xfrm>
            <a:off x="76200" y="3962400"/>
            <a:ext cx="891076" cy="886968"/>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7" name="Oval 26"/>
          <p:cNvSpPr/>
          <p:nvPr/>
        </p:nvSpPr>
        <p:spPr>
          <a:xfrm>
            <a:off x="2121357" y="1507438"/>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8" name="Oval 27"/>
          <p:cNvSpPr/>
          <p:nvPr/>
        </p:nvSpPr>
        <p:spPr>
          <a:xfrm>
            <a:off x="3369253" y="466436"/>
            <a:ext cx="1595105" cy="1595105"/>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9" name="Oval 28"/>
          <p:cNvSpPr/>
          <p:nvPr/>
        </p:nvSpPr>
        <p:spPr>
          <a:xfrm>
            <a:off x="5189756" y="2967572"/>
            <a:ext cx="3234945" cy="3234944"/>
          </a:xfrm>
          <a:prstGeom prst="ellipse">
            <a:avLst/>
          </a:prstGeom>
          <a:solidFill>
            <a:schemeClr val="accent1">
              <a:tint val="100000"/>
              <a:satMod val="18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0" name="Oval 29"/>
          <p:cNvSpPr/>
          <p:nvPr/>
        </p:nvSpPr>
        <p:spPr>
          <a:xfrm>
            <a:off x="55626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Oval 31"/>
          <p:cNvSpPr/>
          <p:nvPr/>
        </p:nvSpPr>
        <p:spPr>
          <a:xfrm>
            <a:off x="6951220" y="4665220"/>
            <a:ext cx="2192780" cy="2192780"/>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3" name="Oval 32"/>
          <p:cNvSpPr/>
          <p:nvPr/>
        </p:nvSpPr>
        <p:spPr>
          <a:xfrm>
            <a:off x="1600200" y="3705807"/>
            <a:ext cx="1195876" cy="1198294"/>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4" name="Oval 33"/>
          <p:cNvSpPr/>
          <p:nvPr/>
        </p:nvSpPr>
        <p:spPr>
          <a:xfrm>
            <a:off x="6324600" y="228600"/>
            <a:ext cx="822960" cy="822960"/>
          </a:xfrm>
          <a:prstGeom prst="ellipse">
            <a:avLst/>
          </a:prstGeom>
          <a:solidFill>
            <a:schemeClr val="accent1">
              <a:tint val="90000"/>
              <a:satMod val="275000"/>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5" name="Oval 34"/>
          <p:cNvSpPr/>
          <p:nvPr/>
        </p:nvSpPr>
        <p:spPr>
          <a:xfrm>
            <a:off x="80772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6" name="Rectangle 35"/>
          <p:cNvSpPr/>
          <p:nvPr/>
        </p:nvSpPr>
        <p:spPr>
          <a:xfrm>
            <a:off x="5410200" y="6324600"/>
            <a:ext cx="1524000" cy="533400"/>
          </a:xfrm>
          <a:prstGeom prst="rect">
            <a:avLst/>
          </a:prstGeom>
          <a:solidFill>
            <a:schemeClr val="accent1">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7" name="Oval 36"/>
          <p:cNvSpPr/>
          <p:nvPr/>
        </p:nvSpPr>
        <p:spPr>
          <a:xfrm>
            <a:off x="3011692"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24" name="Date Placeholder 23"/>
          <p:cNvSpPr>
            <a:spLocks noGrp="1"/>
          </p:cNvSpPr>
          <p:nvPr>
            <p:ph type="dt" sz="half" idx="2"/>
          </p:nvPr>
        </p:nvSpPr>
        <p:spPr>
          <a:xfrm>
            <a:off x="5791200" y="6357144"/>
            <a:ext cx="2974848" cy="384048"/>
          </a:xfrm>
          <a:prstGeom prst="rect">
            <a:avLst/>
          </a:prstGeom>
        </p:spPr>
        <p:txBody>
          <a:bodyPr vert="horz" anchor="ctr" anchorCtr="0"/>
          <a:lstStyle>
            <a:lvl1pPr algn="l">
              <a:defRPr sz="1400">
                <a:solidFill>
                  <a:schemeClr val="tx2"/>
                </a:solidFill>
              </a:defRPr>
            </a:lvl1pPr>
          </a:lstStyle>
          <a:p>
            <a:fld id="{5784AA48-FEDE-4BCA-BD8A-84D5E13F700D}" type="datetimeFigureOut">
              <a:rPr lang="el-GR" smtClean="0"/>
              <a:pPr/>
              <a:t>13/1/2016</a:t>
            </a:fld>
            <a:endParaRPr lang="el-GR"/>
          </a:p>
        </p:txBody>
      </p:sp>
      <p:sp>
        <p:nvSpPr>
          <p:cNvPr id="10" name="Footer Placeholder 9"/>
          <p:cNvSpPr>
            <a:spLocks noGrp="1"/>
          </p:cNvSpPr>
          <p:nvPr>
            <p:ph type="ftr" sz="quarter" idx="3"/>
          </p:nvPr>
        </p:nvSpPr>
        <p:spPr>
          <a:xfrm>
            <a:off x="2133600" y="6357144"/>
            <a:ext cx="3581400" cy="384048"/>
          </a:xfrm>
          <a:prstGeom prst="rect">
            <a:avLst/>
          </a:prstGeom>
        </p:spPr>
        <p:txBody>
          <a:bodyPr vert="horz" anchor="ctr" anchorCtr="0"/>
          <a:lstStyle>
            <a:lvl1pPr algn="r">
              <a:defRPr sz="1400">
                <a:solidFill>
                  <a:schemeClr val="tx2"/>
                </a:solidFill>
              </a:defRPr>
            </a:lvl1pPr>
          </a:lstStyle>
          <a:p>
            <a:endParaRPr lang="el-GR"/>
          </a:p>
        </p:txBody>
      </p:sp>
      <p:sp>
        <p:nvSpPr>
          <p:cNvPr id="22" name="Slide Number Placeholder 21"/>
          <p:cNvSpPr>
            <a:spLocks noGrp="1"/>
          </p:cNvSpPr>
          <p:nvPr>
            <p:ph type="sldNum" sz="quarter" idx="4"/>
          </p:nvPr>
        </p:nvSpPr>
        <p:spPr>
          <a:xfrm>
            <a:off x="155448" y="6315075"/>
            <a:ext cx="1188720" cy="457200"/>
          </a:xfrm>
          <a:prstGeom prst="rect">
            <a:avLst/>
          </a:prstGeom>
          <a:noFill/>
        </p:spPr>
        <p:txBody>
          <a:bodyPr vert="horz" lIns="0" tIns="0" rIns="0" bIns="0" anchor="ctr" anchorCtr="1">
            <a:normAutofit/>
          </a:bodyPr>
          <a:lstStyle>
            <a:lvl1pPr algn="ctr">
              <a:defRPr sz="2800">
                <a:solidFill>
                  <a:schemeClr val="tx2"/>
                </a:solidFill>
              </a:defRPr>
            </a:lvl1pPr>
          </a:lstStyle>
          <a:p>
            <a:fld id="{C80F2E5E-42CD-46BA-A610-78204E0F1FF4}" type="slidenum">
              <a:rPr lang="el-GR" smtClean="0"/>
              <a:pPr/>
              <a:t>‹#›</a:t>
            </a:fld>
            <a:endParaRPr lang="el-GR"/>
          </a:p>
        </p:txBody>
      </p:sp>
      <p:sp>
        <p:nvSpPr>
          <p:cNvPr id="5" name="Title Placeholder 4"/>
          <p:cNvSpPr>
            <a:spLocks noGrp="1"/>
          </p:cNvSpPr>
          <p:nvPr>
            <p:ph type="title"/>
          </p:nvPr>
        </p:nvSpPr>
        <p:spPr>
          <a:xfrm>
            <a:off x="457200" y="152400"/>
            <a:ext cx="8229600" cy="1143000"/>
          </a:xfrm>
          <a:prstGeom prst="rect">
            <a:avLst/>
          </a:prstGeom>
        </p:spPr>
        <p:txBody>
          <a:bodyPr vert="horz" anchor="b" anchorCtr="0">
            <a:normAutofit/>
          </a:bodyPr>
          <a:lstStyle/>
          <a:p>
            <a:r>
              <a:rPr lang="el-GR" smtClean="0"/>
              <a:t>Kλικ για επεξεργασία του τίτλου</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xStyles>
    <p:titleStyle>
      <a:lvl1pPr algn="l" rtl="0" eaLnBrk="1" latinLnBrk="0" hangingPunct="1">
        <a:spcBef>
          <a:spcPct val="0"/>
        </a:spcBef>
        <a:buNone/>
        <a:defRPr sz="3800" kern="1200" spc="-100" baseline="0">
          <a:solidFill>
            <a:schemeClr val="tx2"/>
          </a:solidFill>
          <a:latin typeface="+mj-lt"/>
          <a:ea typeface="+mj-ea"/>
          <a:cs typeface="+mj-cs"/>
        </a:defRPr>
      </a:lvl1pPr>
    </p:titleStyle>
    <p:bodyStyle>
      <a:lvl1pPr marL="274320" indent="-274320" algn="l" rtl="0" eaLnBrk="1" latinLnBrk="0" hangingPunct="1">
        <a:spcBef>
          <a:spcPts val="700"/>
        </a:spcBef>
        <a:buClr>
          <a:schemeClr val="accent2"/>
        </a:buClr>
        <a:buSzPct val="85000"/>
        <a:buFont typeface="Wingdings 2"/>
        <a:buChar char=""/>
        <a:defRPr sz="2800" kern="1200">
          <a:solidFill>
            <a:schemeClr val="tx1"/>
          </a:solidFill>
          <a:latin typeface="+mn-lt"/>
          <a:ea typeface="+mn-ea"/>
          <a:cs typeface="+mn-cs"/>
        </a:defRPr>
      </a:lvl1pPr>
      <a:lvl2pPr marL="640080" indent="-274320" algn="l" rtl="0" eaLnBrk="1" latinLnBrk="0" hangingPunct="1">
        <a:spcBef>
          <a:spcPts val="600"/>
        </a:spcBef>
        <a:buClr>
          <a:schemeClr val="accent1"/>
        </a:buClr>
        <a:buSzPct val="85000"/>
        <a:buFont typeface="Wingdings 2"/>
        <a:buChar char=""/>
        <a:defRPr sz="2500" kern="1200">
          <a:solidFill>
            <a:schemeClr val="tx1"/>
          </a:solidFill>
          <a:latin typeface="+mn-lt"/>
          <a:ea typeface="+mn-ea"/>
          <a:cs typeface="+mn-cs"/>
        </a:defRPr>
      </a:lvl2pPr>
      <a:lvl3pPr marL="1005840" indent="-228600" algn="l" rtl="0" eaLnBrk="1" latinLnBrk="0" hangingPunct="1">
        <a:spcBef>
          <a:spcPts val="500"/>
        </a:spcBef>
        <a:buClr>
          <a:schemeClr val="accent3"/>
        </a:buClr>
        <a:buSzPct val="85000"/>
        <a:buFont typeface="Wingdings 2"/>
        <a:buChar char=""/>
        <a:defRPr sz="2200" kern="1200">
          <a:solidFill>
            <a:schemeClr val="tx1"/>
          </a:solidFill>
          <a:latin typeface="+mn-lt"/>
          <a:ea typeface="+mn-ea"/>
          <a:cs typeface="+mn-cs"/>
        </a:defRPr>
      </a:lvl3pPr>
      <a:lvl4pPr marL="1280160" indent="-228600" algn="l" rtl="0" eaLnBrk="1" latinLnBrk="0" hangingPunct="1">
        <a:spcBef>
          <a:spcPts val="400"/>
        </a:spcBef>
        <a:buClr>
          <a:schemeClr val="accent4"/>
        </a:buClr>
        <a:buFont typeface="Wingdings"/>
        <a:buChar char="§"/>
        <a:defRPr sz="2000" kern="1200">
          <a:solidFill>
            <a:schemeClr val="tx1"/>
          </a:solidFill>
          <a:latin typeface="+mn-lt"/>
          <a:ea typeface="+mn-ea"/>
          <a:cs typeface="+mn-cs"/>
        </a:defRPr>
      </a:lvl4pPr>
      <a:lvl5pPr marL="1554480" indent="-228600" algn="l" rtl="0" eaLnBrk="1" latinLnBrk="0" hangingPunct="1">
        <a:spcBef>
          <a:spcPct val="20000"/>
        </a:spcBef>
        <a:buClr>
          <a:schemeClr val="accent5"/>
        </a:buClr>
        <a:buFont typeface="Wingdings"/>
        <a:buChar char="§"/>
        <a:defRPr sz="1600" kern="1200">
          <a:solidFill>
            <a:schemeClr val="tx1"/>
          </a:solidFill>
          <a:latin typeface="+mn-lt"/>
          <a:ea typeface="+mn-ea"/>
          <a:cs typeface="+mn-cs"/>
        </a:defRPr>
      </a:lvl5pPr>
      <a:lvl6pPr marL="1828800" indent="-228600" algn="l" rtl="0" eaLnBrk="1" latinLnBrk="0" hangingPunct="1">
        <a:spcBef>
          <a:spcPct val="20000"/>
        </a:spcBef>
        <a:buClr>
          <a:schemeClr val="accent5"/>
        </a:buClr>
        <a:buFont typeface="Wingdings"/>
        <a:buChar char="§"/>
        <a:defRPr sz="1800" kern="1200">
          <a:solidFill>
            <a:schemeClr val="tx1"/>
          </a:solidFill>
          <a:latin typeface="+mn-lt"/>
          <a:ea typeface="+mn-ea"/>
          <a:cs typeface="+mn-cs"/>
        </a:defRPr>
      </a:lvl6pPr>
      <a:lvl7pPr marL="2011680" indent="-182880" algn="l" rtl="0" eaLnBrk="1" latinLnBrk="0" hangingPunct="1">
        <a:spcBef>
          <a:spcPct val="20000"/>
        </a:spcBef>
        <a:buClr>
          <a:schemeClr val="accent2"/>
        </a:buClr>
        <a:buFont typeface="Wingdings"/>
        <a:buChar char="§"/>
        <a:defRPr sz="1600" kern="1200" baseline="0">
          <a:solidFill>
            <a:schemeClr val="tx1"/>
          </a:solidFill>
          <a:latin typeface="+mn-lt"/>
          <a:ea typeface="+mn-ea"/>
          <a:cs typeface="+mn-cs"/>
        </a:defRPr>
      </a:lvl7pPr>
      <a:lvl8pPr marL="2286000" indent="-182880" algn="l" rtl="0" eaLnBrk="1" latinLnBrk="0" hangingPunct="1">
        <a:spcBef>
          <a:spcPct val="20000"/>
        </a:spcBef>
        <a:buClr>
          <a:schemeClr val="accent3"/>
        </a:buClr>
        <a:buFont typeface="Wingdings"/>
        <a:buChar char="§"/>
        <a:defRPr sz="1600" kern="1200">
          <a:solidFill>
            <a:schemeClr val="tx1"/>
          </a:solidFill>
          <a:latin typeface="+mn-lt"/>
          <a:ea typeface="+mn-ea"/>
          <a:cs typeface="+mn-cs"/>
        </a:defRPr>
      </a:lvl8pPr>
      <a:lvl9pPr marL="2560320" indent="-182880" algn="l" rtl="0" eaLnBrk="1" latinLnBrk="0" hangingPunct="1">
        <a:spcBef>
          <a:spcPct val="20000"/>
        </a:spcBef>
        <a:buClr>
          <a:schemeClr val="accent6"/>
        </a:buClr>
        <a:buFont typeface="Wingdings"/>
        <a:buChar char="§"/>
        <a:defRPr sz="16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187624" y="4797152"/>
            <a:ext cx="6768752" cy="1512168"/>
          </a:xfrm>
        </p:spPr>
        <p:txBody>
          <a:bodyPr>
            <a:normAutofit/>
          </a:bodyPr>
          <a:lstStyle/>
          <a:p>
            <a:r>
              <a:rPr lang="el-GR" b="1" dirty="0" smtClean="0"/>
              <a:t>Δρ. Κωνσταντίνος Σιώμος</a:t>
            </a:r>
            <a:endParaRPr lang="el-GR" b="1" dirty="0"/>
          </a:p>
          <a:p>
            <a:r>
              <a:rPr lang="el-GR" b="1" dirty="0" smtClean="0"/>
              <a:t>Ψυχίατρος παιδιών και εφήβων</a:t>
            </a:r>
            <a:endParaRPr lang="el-GR" b="1" dirty="0"/>
          </a:p>
          <a:p>
            <a:r>
              <a:rPr lang="el-GR" b="1" dirty="0" smtClean="0"/>
              <a:t>Πρόεδρος Ελληνικής Εταιρείας Μελέτης της Διαταραχής Εθισμού στο Διαδίκτυο</a:t>
            </a:r>
            <a:endParaRPr lang="el-GR" b="1" dirty="0"/>
          </a:p>
          <a:p>
            <a:endParaRPr lang="el-GR" b="1" dirty="0"/>
          </a:p>
        </p:txBody>
      </p:sp>
      <p:sp>
        <p:nvSpPr>
          <p:cNvPr id="2" name="1 - Τίτλος"/>
          <p:cNvSpPr>
            <a:spLocks noGrp="1"/>
          </p:cNvSpPr>
          <p:nvPr>
            <p:ph type="ctrTitle"/>
          </p:nvPr>
        </p:nvSpPr>
        <p:spPr>
          <a:xfrm>
            <a:off x="251520" y="1844824"/>
            <a:ext cx="8568952" cy="1512168"/>
          </a:xfrm>
        </p:spPr>
        <p:txBody>
          <a:bodyPr>
            <a:noAutofit/>
          </a:bodyPr>
          <a:lstStyle/>
          <a:p>
            <a:r>
              <a:rPr lang="el-GR" sz="4000" dirty="0" smtClean="0"/>
              <a:t>ΔΙΑΔΙΚΤΥΑΚΟΣ ΤΖΟΓΟΣ ΣΕ ΑΝΗΛΙΚΟΥΣ ΜΑΘΗΤΕΣ ΣΤΟΝ ΕΥΡΥΤΕΡΟ ΕΛΛΑΔΙΚΟ ΧΩΡΟ – ΔΕΔΟΜΕΝΑ ΑΠΟ ΕΛΛΑΔΑ ΚΑΙ ΚΥΠΡΟ</a:t>
            </a:r>
            <a:endParaRPr lang="el-GR" sz="4000" dirty="0"/>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a:xfrm>
            <a:off x="446856" y="332656"/>
            <a:ext cx="8229600" cy="704850"/>
          </a:xfrm>
        </p:spPr>
        <p:txBody>
          <a:bodyPr>
            <a:normAutofit/>
          </a:bodyPr>
          <a:lstStyle/>
          <a:p>
            <a:r>
              <a:rPr lang="en-US" sz="3200" b="1" dirty="0" smtClean="0">
                <a:solidFill>
                  <a:schemeClr val="tx2"/>
                </a:solidFill>
              </a:rPr>
              <a:t>H </a:t>
            </a:r>
            <a:r>
              <a:rPr lang="el-GR" sz="3200" b="1" dirty="0" smtClean="0">
                <a:solidFill>
                  <a:schemeClr val="tx2"/>
                </a:solidFill>
              </a:rPr>
              <a:t>έρευνα στη Κω – </a:t>
            </a:r>
            <a:r>
              <a:rPr lang="en-US" sz="3200" b="1" dirty="0" smtClean="0">
                <a:solidFill>
                  <a:schemeClr val="tx2"/>
                </a:solidFill>
              </a:rPr>
              <a:t>Project Hippocrates 2010</a:t>
            </a:r>
            <a:endParaRPr lang="el-GR" sz="3200" b="1" dirty="0" smtClean="0">
              <a:solidFill>
                <a:schemeClr val="tx2"/>
              </a:solidFill>
            </a:endParaRPr>
          </a:p>
        </p:txBody>
      </p:sp>
      <p:sp>
        <p:nvSpPr>
          <p:cNvPr id="3" name="2 - TextBox"/>
          <p:cNvSpPr txBox="1"/>
          <p:nvPr/>
        </p:nvSpPr>
        <p:spPr>
          <a:xfrm>
            <a:off x="179512" y="1335534"/>
            <a:ext cx="8712968" cy="5522466"/>
          </a:xfrm>
          <a:prstGeom prst="rect">
            <a:avLst/>
          </a:prstGeom>
          <a:noFill/>
        </p:spPr>
        <p:txBody>
          <a:bodyPr wrap="square">
            <a:spAutoFit/>
          </a:bodyPr>
          <a:lstStyle/>
          <a:p>
            <a:pPr algn="ctr"/>
            <a:r>
              <a:rPr lang="el-GR" sz="2700" dirty="0" smtClean="0"/>
              <a:t>Η έρευνα έγινε από την Ελληνική Εταιρεία </a:t>
            </a:r>
            <a:r>
              <a:rPr lang="el-GR" sz="2700" dirty="0"/>
              <a:t>Μελέτης της Διαταραχής Εθισμού  στο </a:t>
            </a:r>
            <a:r>
              <a:rPr lang="el-GR" sz="2700" dirty="0" smtClean="0"/>
              <a:t>Διαδίκτυο σε συνεργασία με το Κέντρο </a:t>
            </a:r>
            <a:r>
              <a:rPr lang="el-GR" sz="2700" dirty="0"/>
              <a:t>πρόληψης του ΟΚΑΝΑ </a:t>
            </a:r>
            <a:r>
              <a:rPr lang="el-GR" sz="2700" dirty="0" smtClean="0"/>
              <a:t>‘Ιπποκράτης’ </a:t>
            </a:r>
            <a:r>
              <a:rPr lang="el-GR" sz="2700" dirty="0"/>
              <a:t>στην </a:t>
            </a:r>
            <a:r>
              <a:rPr lang="el-GR" sz="2700" dirty="0" smtClean="0"/>
              <a:t>Κω.</a:t>
            </a:r>
          </a:p>
          <a:p>
            <a:pPr algn="ctr"/>
            <a:r>
              <a:rPr lang="el-GR" sz="2700" dirty="0" err="1" smtClean="0"/>
              <a:t>Συμπεριελαμβάνοντο</a:t>
            </a:r>
            <a:r>
              <a:rPr lang="el-GR" sz="2700" dirty="0" smtClean="0"/>
              <a:t> στο ερευνητικό υλικό η μεταφρασμένη έκδοση των ερευνητικών κριτηρίων</a:t>
            </a:r>
            <a:endParaRPr lang="en-US" sz="2700" dirty="0" smtClean="0"/>
          </a:p>
          <a:p>
            <a:pPr algn="ctr"/>
            <a:r>
              <a:rPr lang="el-GR" sz="2700" dirty="0" smtClean="0"/>
              <a:t> </a:t>
            </a:r>
            <a:r>
              <a:rPr lang="en-US" sz="2700" dirty="0" smtClean="0"/>
              <a:t>DSM-IV-MR-J. </a:t>
            </a:r>
            <a:r>
              <a:rPr lang="el-GR" sz="2700" dirty="0" smtClean="0"/>
              <a:t>Τα κριτήρια αυτά αποτελούν κατάλληλη τροποποίηση των κριτηρίων κατά </a:t>
            </a:r>
            <a:r>
              <a:rPr lang="en-US" sz="2700" dirty="0" smtClean="0"/>
              <a:t>DSM-IV </a:t>
            </a:r>
            <a:r>
              <a:rPr lang="el-GR" sz="2700" dirty="0" smtClean="0"/>
              <a:t>για χρήση με μη-κλινικό εφηβικό πληθυσμό, συμπεριλαμβάνοντας απαντήσεις όπως ‘συχνά’ – ‘μερικές φορές’ ώστε να αντισταθμιστεί η αδυναμία να γίνει σε βάθος διερεύνηση όπως γίνεται σε μία κλινική συνέντευξη (</a:t>
            </a:r>
            <a:r>
              <a:rPr lang="en-US" sz="2700" dirty="0" smtClean="0"/>
              <a:t>Fisher, 2000)</a:t>
            </a:r>
            <a:r>
              <a:rPr lang="el-GR" sz="2700" dirty="0" smtClean="0"/>
              <a:t>. </a:t>
            </a:r>
          </a:p>
          <a:p>
            <a:pPr algn="ctr"/>
            <a:r>
              <a:rPr lang="el-GR" sz="2700" dirty="0" smtClean="0"/>
              <a:t>Οι ερωτήσεις συμπληρώνονταν μόνο εφόσον υπήρχε εμπειρία διαδικτυακού τζόγου το τελευταίο έτος</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a:xfrm>
            <a:off x="446856" y="491902"/>
            <a:ext cx="8229600" cy="704850"/>
          </a:xfrm>
        </p:spPr>
        <p:txBody>
          <a:bodyPr>
            <a:normAutofit fontScale="90000"/>
          </a:bodyPr>
          <a:lstStyle/>
          <a:p>
            <a:pPr algn="ctr"/>
            <a:r>
              <a:rPr lang="en-US" sz="3200" b="1" dirty="0" smtClean="0">
                <a:solidFill>
                  <a:schemeClr val="tx2"/>
                </a:solidFill>
              </a:rPr>
              <a:t>H </a:t>
            </a:r>
            <a:r>
              <a:rPr lang="el-GR" sz="3200" b="1" dirty="0" smtClean="0">
                <a:solidFill>
                  <a:schemeClr val="tx2"/>
                </a:solidFill>
              </a:rPr>
              <a:t>έρευνα στη Κύπρο – Πρόγραμμα «Διαδικτυακές συνήθειες των εφήβων»</a:t>
            </a:r>
          </a:p>
        </p:txBody>
      </p:sp>
      <p:sp>
        <p:nvSpPr>
          <p:cNvPr id="3" name="2 - TextBox"/>
          <p:cNvSpPr txBox="1"/>
          <p:nvPr/>
        </p:nvSpPr>
        <p:spPr>
          <a:xfrm>
            <a:off x="179512" y="1628800"/>
            <a:ext cx="8712968" cy="5078313"/>
          </a:xfrm>
          <a:prstGeom prst="rect">
            <a:avLst/>
          </a:prstGeom>
          <a:noFill/>
        </p:spPr>
        <p:txBody>
          <a:bodyPr wrap="square">
            <a:spAutoFit/>
          </a:bodyPr>
          <a:lstStyle/>
          <a:p>
            <a:pPr algn="ctr"/>
            <a:r>
              <a:rPr lang="el-GR" sz="2700" dirty="0" smtClean="0"/>
              <a:t>Η έρευνα έγινε από την Ελληνική Εταιρεία </a:t>
            </a:r>
            <a:r>
              <a:rPr lang="el-GR" sz="2700" dirty="0"/>
              <a:t>Μελέτης της Διαταραχής Εθισμού  στο </a:t>
            </a:r>
            <a:r>
              <a:rPr lang="el-GR" sz="2700" dirty="0" smtClean="0"/>
              <a:t>Διαδίκτυο σε συνεργασία με το «Κέντρο Εκπαιδευτικής Έρευνας και Αξιολόγησης» του Υπουργείου Παιδείας και Πολιτισμού στο πλαίσιο του Προγράμματος «Ευρωπαϊκό Δίκτυο Σχολείων Προαγωγής της Υγείας (ΕΔΣΠΥ)».</a:t>
            </a:r>
          </a:p>
          <a:p>
            <a:pPr algn="ctr"/>
            <a:endParaRPr lang="el-GR" sz="2700" dirty="0" smtClean="0"/>
          </a:p>
          <a:p>
            <a:pPr algn="ctr"/>
            <a:r>
              <a:rPr lang="el-GR" sz="2700" dirty="0" smtClean="0"/>
              <a:t>Το ερευνητικό υλικό ήταν κοινό όσο αφορά τα </a:t>
            </a:r>
            <a:r>
              <a:rPr lang="el-GR" sz="2700" dirty="0" err="1" smtClean="0"/>
              <a:t>κοινωνικο</a:t>
            </a:r>
            <a:r>
              <a:rPr lang="el-GR" sz="2700" dirty="0" smtClean="0"/>
              <a:t>-δημογραφικά στοιχεία και την εκτίμηση της βαρύτητας τζόγου με το υλικό του προγράμματος </a:t>
            </a:r>
            <a:r>
              <a:rPr lang="en-US" sz="2700" dirty="0" smtClean="0"/>
              <a:t>Hippocrates 2010 </a:t>
            </a:r>
            <a:r>
              <a:rPr lang="el-GR" sz="2700" dirty="0" smtClean="0"/>
              <a:t>ώστε να είναι δυνατή η άμεση σύγκριση των αποτελεσμάτων</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Συνοπτικά αποτελέσματα στη Κω</a:t>
            </a:r>
            <a:endParaRPr lang="el-GR" dirty="0"/>
          </a:p>
        </p:txBody>
      </p:sp>
      <p:sp>
        <p:nvSpPr>
          <p:cNvPr id="3" name="2 - Θέση περιεχομένου"/>
          <p:cNvSpPr>
            <a:spLocks noGrp="1"/>
          </p:cNvSpPr>
          <p:nvPr>
            <p:ph sz="quarter" idx="1"/>
          </p:nvPr>
        </p:nvSpPr>
        <p:spPr/>
        <p:txBody>
          <a:bodyPr>
            <a:normAutofit/>
          </a:bodyPr>
          <a:lstStyle/>
          <a:p>
            <a:r>
              <a:rPr lang="el-GR" dirty="0" smtClean="0"/>
              <a:t>Από τους ερωτηθέντες εφήβους οι 751 δήλωσαν ότι είχαν κάποια εμπειρία διαδικτυακού τζόγου, ποσοστό 37,2%.</a:t>
            </a:r>
          </a:p>
          <a:p>
            <a:r>
              <a:rPr lang="el-GR" dirty="0" smtClean="0"/>
              <a:t>Από αυτούς οι 83 είχαν άνω των 4 θετικών απαντήσεων στα διαγνωστικά κριτήρια </a:t>
            </a:r>
            <a:r>
              <a:rPr lang="en-US" dirty="0" smtClean="0"/>
              <a:t>DSM-IV-MR-J </a:t>
            </a:r>
            <a:r>
              <a:rPr lang="el-GR" dirty="0" smtClean="0"/>
              <a:t>υποδηλώνοντας ότι πιθανώς παρουσιάζουν συμπεριφορά παθολογικού </a:t>
            </a:r>
            <a:r>
              <a:rPr lang="el-GR" dirty="0" err="1" smtClean="0"/>
              <a:t>τζογαρίσματος</a:t>
            </a:r>
            <a:r>
              <a:rPr lang="el-GR" dirty="0" smtClean="0"/>
              <a:t>, ποσοστό 4,1% επί του συνόλου του δείγματος και 11,05% επί όσων έχουν εμπειρία διαδικτυακού τζόγου. </a:t>
            </a:r>
            <a:endParaRPr lang="el-GR" dirty="0"/>
          </a:p>
        </p:txBody>
      </p:sp>
      <p:sp>
        <p:nvSpPr>
          <p:cNvPr id="4" name="Rectangle 1"/>
          <p:cNvSpPr>
            <a:spLocks noChangeArrowheads="1"/>
          </p:cNvSpPr>
          <p:nvPr/>
        </p:nvSpPr>
        <p:spPr bwMode="auto">
          <a:xfrm>
            <a:off x="1979712" y="5903892"/>
            <a:ext cx="705678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Adolescent online gambling: the impact of parental practices and correlates with online activities.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Georgios</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Floros</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Konstantinos</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Siomos</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Virginia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Fisoun</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Dimitrios</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Geroukalis</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l-G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Journal of Gambling Studies 2013; 29(1):131-50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Συνοπτικά αποτελέσματα στη Κύπρο</a:t>
            </a:r>
            <a:endParaRPr lang="el-GR" dirty="0"/>
          </a:p>
        </p:txBody>
      </p:sp>
      <p:sp>
        <p:nvSpPr>
          <p:cNvPr id="3" name="2 - Θέση περιεχομένου"/>
          <p:cNvSpPr>
            <a:spLocks noGrp="1"/>
          </p:cNvSpPr>
          <p:nvPr>
            <p:ph sz="quarter" idx="1"/>
          </p:nvPr>
        </p:nvSpPr>
        <p:spPr/>
        <p:txBody>
          <a:bodyPr>
            <a:normAutofit/>
          </a:bodyPr>
          <a:lstStyle/>
          <a:p>
            <a:r>
              <a:rPr lang="el-GR" dirty="0" smtClean="0"/>
              <a:t>Από τους ερωτηθέντες εφήβους οι 513 δήλωσαν ότι είχαν κάποια εμπειρία διαδικτυακού τζόγου, ποσοστό 19,11%.</a:t>
            </a:r>
          </a:p>
          <a:p>
            <a:r>
              <a:rPr lang="el-GR" dirty="0" smtClean="0"/>
              <a:t>Από αυτούς οι 67 είχαν άνω των 4 θετικών απαντήσεων στα διαγνωστικά κριτήρια </a:t>
            </a:r>
            <a:r>
              <a:rPr lang="en-US" dirty="0" smtClean="0"/>
              <a:t>DSM-IV-MR-J </a:t>
            </a:r>
            <a:r>
              <a:rPr lang="el-GR" dirty="0" smtClean="0"/>
              <a:t>υποδηλώνοντας ότι πιθανώς παρουσιάζουν συμπεριφορά παθολογικού </a:t>
            </a:r>
            <a:r>
              <a:rPr lang="el-GR" dirty="0" err="1" smtClean="0"/>
              <a:t>τζογαρίσματος</a:t>
            </a:r>
            <a:r>
              <a:rPr lang="el-GR" dirty="0" smtClean="0"/>
              <a:t>, ποσοστό 2,5% επί του συνόλου του δείγματος και 13,8% επί όσων έχουν εμπειρία διαδικτυακού τζόγου. </a:t>
            </a:r>
            <a:endParaRPr lang="el-GR" dirty="0"/>
          </a:p>
        </p:txBody>
      </p:sp>
      <p:sp>
        <p:nvSpPr>
          <p:cNvPr id="5" name="Rectangle 1"/>
          <p:cNvSpPr>
            <a:spLocks noChangeArrowheads="1"/>
          </p:cNvSpPr>
          <p:nvPr/>
        </p:nvSpPr>
        <p:spPr bwMode="auto">
          <a:xfrm>
            <a:off x="1979712" y="5780781"/>
            <a:ext cx="705678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r>
              <a:rPr lang="en-US" sz="1600" dirty="0" smtClean="0">
                <a:latin typeface="Calibri" pitchFamily="34" charset="0"/>
              </a:rPr>
              <a:t>Adolescent online gambling in Cyprus - associated school performance and psychopathology. </a:t>
            </a:r>
            <a:r>
              <a:rPr lang="en-US" sz="1600" dirty="0" err="1" smtClean="0">
                <a:latin typeface="Calibri" pitchFamily="34" charset="0"/>
              </a:rPr>
              <a:t>Georgios</a:t>
            </a:r>
            <a:r>
              <a:rPr lang="en-US" sz="1600" dirty="0" smtClean="0">
                <a:latin typeface="Calibri" pitchFamily="34" charset="0"/>
              </a:rPr>
              <a:t> </a:t>
            </a:r>
            <a:r>
              <a:rPr lang="en-US" sz="1600" dirty="0" err="1" smtClean="0">
                <a:latin typeface="Calibri" pitchFamily="34" charset="0"/>
              </a:rPr>
              <a:t>Floros</a:t>
            </a:r>
            <a:r>
              <a:rPr lang="en-US" sz="1600" dirty="0" smtClean="0">
                <a:latin typeface="Calibri" pitchFamily="34" charset="0"/>
              </a:rPr>
              <a:t>, Anna </a:t>
            </a:r>
            <a:r>
              <a:rPr lang="en-US" sz="1600" dirty="0" err="1" smtClean="0">
                <a:latin typeface="Calibri" pitchFamily="34" charset="0"/>
              </a:rPr>
              <a:t>Paradisioti</a:t>
            </a:r>
            <a:r>
              <a:rPr lang="en-US" sz="1600" dirty="0" smtClean="0">
                <a:latin typeface="Calibri" pitchFamily="34" charset="0"/>
              </a:rPr>
              <a:t>, </a:t>
            </a:r>
            <a:r>
              <a:rPr lang="en-US" sz="1600" dirty="0" err="1" smtClean="0">
                <a:latin typeface="Calibri" pitchFamily="34" charset="0"/>
              </a:rPr>
              <a:t>Michalis</a:t>
            </a:r>
            <a:r>
              <a:rPr lang="en-US" sz="1600" dirty="0" smtClean="0">
                <a:latin typeface="Calibri" pitchFamily="34" charset="0"/>
              </a:rPr>
              <a:t> </a:t>
            </a:r>
            <a:r>
              <a:rPr lang="en-US" sz="1600" dirty="0" err="1" smtClean="0">
                <a:latin typeface="Calibri" pitchFamily="34" charset="0"/>
              </a:rPr>
              <a:t>Hadjimarcou</a:t>
            </a:r>
            <a:r>
              <a:rPr lang="en-US" sz="1600" dirty="0" smtClean="0">
                <a:latin typeface="Calibri" pitchFamily="34" charset="0"/>
              </a:rPr>
              <a:t>, </a:t>
            </a:r>
            <a:r>
              <a:rPr lang="en-US" sz="1600" dirty="0" err="1" smtClean="0">
                <a:latin typeface="Calibri" pitchFamily="34" charset="0"/>
              </a:rPr>
              <a:t>Demetrios</a:t>
            </a:r>
            <a:r>
              <a:rPr lang="en-US" sz="1600" dirty="0" smtClean="0">
                <a:latin typeface="Calibri" pitchFamily="34" charset="0"/>
              </a:rPr>
              <a:t> G. </a:t>
            </a:r>
            <a:r>
              <a:rPr lang="en-US" sz="1600" dirty="0" err="1" smtClean="0">
                <a:latin typeface="Calibri" pitchFamily="34" charset="0"/>
              </a:rPr>
              <a:t>Mappouras</a:t>
            </a:r>
            <a:r>
              <a:rPr lang="en-US" sz="1600" dirty="0" smtClean="0">
                <a:latin typeface="Calibri" pitchFamily="34" charset="0"/>
              </a:rPr>
              <a:t>, Olga </a:t>
            </a:r>
            <a:r>
              <a:rPr lang="en-US" sz="1600" dirty="0" err="1" smtClean="0">
                <a:latin typeface="Calibri" pitchFamily="34" charset="0"/>
              </a:rPr>
              <a:t>Karkanioti</a:t>
            </a:r>
            <a:r>
              <a:rPr lang="en-US" sz="1600" dirty="0" smtClean="0">
                <a:latin typeface="Calibri" pitchFamily="34" charset="0"/>
              </a:rPr>
              <a:t>, </a:t>
            </a:r>
            <a:r>
              <a:rPr lang="en-US" sz="1600" dirty="0" err="1" smtClean="0">
                <a:latin typeface="Calibri" pitchFamily="34" charset="0"/>
              </a:rPr>
              <a:t>Konstantinos</a:t>
            </a:r>
            <a:r>
              <a:rPr lang="en-US" sz="1600" dirty="0" smtClean="0">
                <a:latin typeface="Calibri" pitchFamily="34" charset="0"/>
              </a:rPr>
              <a:t> </a:t>
            </a:r>
            <a:r>
              <a:rPr lang="en-US" sz="1600" dirty="0" err="1" smtClean="0">
                <a:latin typeface="Calibri" pitchFamily="34" charset="0"/>
              </a:rPr>
              <a:t>Siomos</a:t>
            </a:r>
            <a:r>
              <a:rPr lang="en-US" sz="1600" dirty="0" smtClean="0">
                <a:latin typeface="Calibri" pitchFamily="34" charset="0"/>
              </a:rPr>
              <a:t>. </a:t>
            </a:r>
            <a:endParaRPr lang="el-GR" sz="1600" dirty="0" smtClean="0">
              <a:latin typeface="Calibri" pitchFamily="34" charset="0"/>
            </a:endParaRPr>
          </a:p>
          <a:p>
            <a:pPr algn="r"/>
            <a:r>
              <a:rPr lang="en-US" sz="1600" dirty="0" smtClean="0">
                <a:latin typeface="Calibri" pitchFamily="34" charset="0"/>
              </a:rPr>
              <a:t>Journal of Gambling Studies (</a:t>
            </a:r>
            <a:r>
              <a:rPr lang="el-GR" sz="1600" dirty="0" smtClean="0">
                <a:latin typeface="Calibri" pitchFamily="34" charset="0"/>
              </a:rPr>
              <a:t>υπό δημοσίευση</a:t>
            </a:r>
            <a:r>
              <a:rPr lang="en-US" sz="1600" dirty="0" smtClean="0">
                <a:latin typeface="Calibri" pitchFamily="34" charset="0"/>
              </a:rPr>
              <a:t>)</a:t>
            </a:r>
            <a:endParaRPr lang="el-GR" sz="1600" dirty="0">
              <a:latin typeface="Calibri"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Σύγκριση αποτελεσμάτων</a:t>
            </a:r>
            <a:endParaRPr lang="el-GR" dirty="0"/>
          </a:p>
        </p:txBody>
      </p:sp>
      <p:graphicFrame>
        <p:nvGraphicFramePr>
          <p:cNvPr id="4" name="3 - Πίνακας"/>
          <p:cNvGraphicFramePr>
            <a:graphicFrameLocks noGrp="1"/>
          </p:cNvGraphicFramePr>
          <p:nvPr/>
        </p:nvGraphicFramePr>
        <p:xfrm>
          <a:off x="755576" y="1412776"/>
          <a:ext cx="7488833" cy="3240363"/>
        </p:xfrm>
        <a:graphic>
          <a:graphicData uri="http://schemas.openxmlformats.org/drawingml/2006/table">
            <a:tbl>
              <a:tblPr/>
              <a:tblGrid>
                <a:gridCol w="1008114"/>
                <a:gridCol w="1008112"/>
                <a:gridCol w="1008112"/>
                <a:gridCol w="1152128"/>
                <a:gridCol w="1224136"/>
                <a:gridCol w="1080120"/>
                <a:gridCol w="1008111"/>
              </a:tblGrid>
              <a:tr h="462909">
                <a:tc rowSpan="2" gridSpan="3">
                  <a:txBody>
                    <a:bodyPr/>
                    <a:lstStyle/>
                    <a:p>
                      <a:pPr marL="38100" marR="38100">
                        <a:lnSpc>
                          <a:spcPts val="1600"/>
                        </a:lnSpc>
                        <a:spcAft>
                          <a:spcPts val="0"/>
                        </a:spcAft>
                      </a:pPr>
                      <a:endParaRPr lang="el-GR" sz="1600" dirty="0">
                        <a:solidFill>
                          <a:srgbClr val="000000"/>
                        </a:solidFill>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el-GR"/>
                    </a:p>
                  </a:txBody>
                  <a:tcPr/>
                </a:tc>
                <a:tc rowSpan="2" hMerge="1">
                  <a:txBody>
                    <a:bodyPr/>
                    <a:lstStyle/>
                    <a:p>
                      <a:endParaRPr lang="el-GR"/>
                    </a:p>
                  </a:txBody>
                  <a:tcPr/>
                </a:tc>
                <a:tc gridSpan="3">
                  <a:txBody>
                    <a:bodyPr/>
                    <a:lstStyle/>
                    <a:p>
                      <a:pPr marL="38100" marR="38100" algn="ctr">
                        <a:lnSpc>
                          <a:spcPts val="1600"/>
                        </a:lnSpc>
                        <a:spcAft>
                          <a:spcPts val="0"/>
                        </a:spcAft>
                      </a:pPr>
                      <a:r>
                        <a:rPr lang="el-GR" sz="1600">
                          <a:solidFill>
                            <a:srgbClr val="000000"/>
                          </a:solidFill>
                          <a:latin typeface="Arial"/>
                          <a:ea typeface="Calibri"/>
                          <a:cs typeface="Times New Roman"/>
                        </a:rPr>
                        <a:t>ΚΑΤΗΓΟΡΙΑ ΤΖΟΓΟΥ</a:t>
                      </a:r>
                      <a:endParaRPr lang="el-GR" sz="24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l-GR"/>
                    </a:p>
                  </a:txBody>
                  <a:tcPr/>
                </a:tc>
                <a:tc hMerge="1">
                  <a:txBody>
                    <a:bodyPr/>
                    <a:lstStyle/>
                    <a:p>
                      <a:endParaRPr lang="el-GR"/>
                    </a:p>
                  </a:txBody>
                  <a:tcPr/>
                </a:tc>
                <a:tc rowSpan="2">
                  <a:txBody>
                    <a:bodyPr/>
                    <a:lstStyle/>
                    <a:p>
                      <a:pPr marL="38100" marR="38100" algn="ctr">
                        <a:lnSpc>
                          <a:spcPts val="1600"/>
                        </a:lnSpc>
                        <a:spcAft>
                          <a:spcPts val="0"/>
                        </a:spcAft>
                      </a:pPr>
                      <a:r>
                        <a:rPr lang="el-GR" sz="1600" dirty="0">
                          <a:solidFill>
                            <a:srgbClr val="000000"/>
                          </a:solidFill>
                          <a:latin typeface="Arial"/>
                          <a:ea typeface="Calibri"/>
                          <a:cs typeface="Times New Roman"/>
                        </a:rPr>
                        <a:t>ΣΥΝΟΛΟ</a:t>
                      </a:r>
                      <a:endParaRPr lang="el-GR" sz="240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62909">
                <a:tc gridSpan="3" vMerge="1">
                  <a:txBody>
                    <a:bodyPr/>
                    <a:lstStyle/>
                    <a:p>
                      <a:endParaRPr lang="el-GR"/>
                    </a:p>
                  </a:txBody>
                  <a:tcPr/>
                </a:tc>
                <a:tc hMerge="1" vMerge="1">
                  <a:txBody>
                    <a:bodyPr/>
                    <a:lstStyle/>
                    <a:p>
                      <a:endParaRPr lang="el-GR"/>
                    </a:p>
                  </a:txBody>
                  <a:tcPr/>
                </a:tc>
                <a:tc hMerge="1" vMerge="1">
                  <a:txBody>
                    <a:bodyPr/>
                    <a:lstStyle/>
                    <a:p>
                      <a:endParaRPr lang="el-GR"/>
                    </a:p>
                  </a:txBody>
                  <a:tcPr/>
                </a:tc>
                <a:tc>
                  <a:txBody>
                    <a:bodyPr/>
                    <a:lstStyle/>
                    <a:p>
                      <a:pPr marL="38100" marR="38100" algn="ctr">
                        <a:lnSpc>
                          <a:spcPts val="1600"/>
                        </a:lnSpc>
                        <a:spcAft>
                          <a:spcPts val="0"/>
                        </a:spcAft>
                      </a:pPr>
                      <a:r>
                        <a:rPr lang="el-GR" sz="1600">
                          <a:solidFill>
                            <a:srgbClr val="000000"/>
                          </a:solidFill>
                          <a:latin typeface="Arial"/>
                          <a:ea typeface="Calibri"/>
                          <a:cs typeface="Times New Roman"/>
                        </a:rPr>
                        <a:t>Δεν έπαιξαν</a:t>
                      </a:r>
                      <a:endParaRPr lang="el-GR" sz="24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l-GR" sz="1600">
                          <a:solidFill>
                            <a:srgbClr val="000000"/>
                          </a:solidFill>
                          <a:latin typeface="Arial"/>
                          <a:ea typeface="Calibri"/>
                          <a:cs typeface="Times New Roman"/>
                        </a:rPr>
                        <a:t>Μη εθισμένοι</a:t>
                      </a:r>
                      <a:endParaRPr lang="el-GR" sz="24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l-GR" sz="1600">
                          <a:solidFill>
                            <a:srgbClr val="000000"/>
                          </a:solidFill>
                          <a:latin typeface="Arial"/>
                          <a:ea typeface="Calibri"/>
                          <a:cs typeface="Times New Roman"/>
                        </a:rPr>
                        <a:t>Εθισμένοι</a:t>
                      </a:r>
                      <a:endParaRPr lang="el-GR" sz="24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l-GR"/>
                    </a:p>
                  </a:txBody>
                  <a:tcPr/>
                </a:tc>
              </a:tr>
              <a:tr h="462909">
                <a:tc rowSpan="4">
                  <a:txBody>
                    <a:bodyPr/>
                    <a:lstStyle/>
                    <a:p>
                      <a:pPr marL="38100" marR="38100">
                        <a:lnSpc>
                          <a:spcPts val="1600"/>
                        </a:lnSpc>
                        <a:spcAft>
                          <a:spcPts val="0"/>
                        </a:spcAft>
                      </a:pPr>
                      <a:r>
                        <a:rPr lang="el-GR" sz="1600">
                          <a:solidFill>
                            <a:srgbClr val="000000"/>
                          </a:solidFill>
                          <a:latin typeface="Arial"/>
                          <a:ea typeface="Calibri"/>
                          <a:cs typeface="Times New Roman"/>
                        </a:rPr>
                        <a:t>ΕΡΕΥΝΑ</a:t>
                      </a:r>
                      <a:endParaRPr lang="el-GR" sz="24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38100" marR="38100">
                        <a:lnSpc>
                          <a:spcPts val="1600"/>
                        </a:lnSpc>
                        <a:spcAft>
                          <a:spcPts val="0"/>
                        </a:spcAft>
                      </a:pPr>
                      <a:r>
                        <a:rPr lang="el-GR" sz="1600">
                          <a:solidFill>
                            <a:srgbClr val="000000"/>
                          </a:solidFill>
                          <a:latin typeface="Arial"/>
                          <a:ea typeface="Calibri"/>
                          <a:cs typeface="Times New Roman"/>
                        </a:rPr>
                        <a:t>ΚΩΣ</a:t>
                      </a:r>
                      <a:endParaRPr lang="el-GR" sz="24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nSpc>
                          <a:spcPts val="1600"/>
                        </a:lnSpc>
                        <a:spcAft>
                          <a:spcPts val="0"/>
                        </a:spcAft>
                      </a:pPr>
                      <a:r>
                        <a:rPr lang="el-GR" sz="1600">
                          <a:solidFill>
                            <a:srgbClr val="000000"/>
                          </a:solidFill>
                          <a:latin typeface="Arial"/>
                          <a:ea typeface="Calibri"/>
                          <a:cs typeface="Times New Roman"/>
                        </a:rPr>
                        <a:t>Αριθμός</a:t>
                      </a:r>
                      <a:endParaRPr lang="el-GR" sz="24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l-GR" sz="1600">
                          <a:solidFill>
                            <a:srgbClr val="000000"/>
                          </a:solidFill>
                          <a:latin typeface="Arial"/>
                          <a:ea typeface="Calibri"/>
                          <a:cs typeface="Times New Roman"/>
                        </a:rPr>
                        <a:t>265</a:t>
                      </a:r>
                      <a:endParaRPr lang="el-GR" sz="24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l-GR" sz="1600">
                          <a:solidFill>
                            <a:srgbClr val="000000"/>
                          </a:solidFill>
                          <a:latin typeface="Arial"/>
                          <a:ea typeface="Calibri"/>
                          <a:cs typeface="Times New Roman"/>
                        </a:rPr>
                        <a:t>137</a:t>
                      </a:r>
                      <a:endParaRPr lang="el-GR" sz="24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l-GR" sz="1600">
                          <a:solidFill>
                            <a:srgbClr val="000000"/>
                          </a:solidFill>
                          <a:latin typeface="Arial"/>
                          <a:ea typeface="Calibri"/>
                          <a:cs typeface="Times New Roman"/>
                        </a:rPr>
                        <a:t>28</a:t>
                      </a:r>
                      <a:endParaRPr lang="el-GR" sz="24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l-GR" sz="1600">
                          <a:solidFill>
                            <a:srgbClr val="000000"/>
                          </a:solidFill>
                          <a:latin typeface="Arial"/>
                          <a:ea typeface="Calibri"/>
                          <a:cs typeface="Times New Roman"/>
                        </a:rPr>
                        <a:t>430</a:t>
                      </a:r>
                      <a:endParaRPr lang="el-GR" sz="24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62909">
                <a:tc vMerge="1">
                  <a:txBody>
                    <a:bodyPr/>
                    <a:lstStyle/>
                    <a:p>
                      <a:endParaRPr lang="el-GR"/>
                    </a:p>
                  </a:txBody>
                  <a:tcPr/>
                </a:tc>
                <a:tc vMerge="1">
                  <a:txBody>
                    <a:bodyPr/>
                    <a:lstStyle/>
                    <a:p>
                      <a:endParaRPr lang="el-GR"/>
                    </a:p>
                  </a:txBody>
                  <a:tcPr/>
                </a:tc>
                <a:tc>
                  <a:txBody>
                    <a:bodyPr/>
                    <a:lstStyle/>
                    <a:p>
                      <a:pPr marL="38100" marR="38100">
                        <a:lnSpc>
                          <a:spcPts val="1600"/>
                        </a:lnSpc>
                        <a:spcAft>
                          <a:spcPts val="0"/>
                        </a:spcAft>
                      </a:pPr>
                      <a:r>
                        <a:rPr lang="el-GR" sz="1600">
                          <a:solidFill>
                            <a:srgbClr val="000000"/>
                          </a:solidFill>
                          <a:latin typeface="Arial"/>
                          <a:ea typeface="Calibri"/>
                          <a:cs typeface="Times New Roman"/>
                        </a:rPr>
                        <a:t>%</a:t>
                      </a:r>
                      <a:endParaRPr lang="el-GR" sz="24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l-GR" sz="1600">
                          <a:solidFill>
                            <a:srgbClr val="000000"/>
                          </a:solidFill>
                          <a:latin typeface="Arial"/>
                          <a:ea typeface="Calibri"/>
                          <a:cs typeface="Times New Roman"/>
                        </a:rPr>
                        <a:t>61,6%</a:t>
                      </a:r>
                      <a:endParaRPr lang="el-GR" sz="24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l-GR" sz="1600">
                          <a:solidFill>
                            <a:srgbClr val="000000"/>
                          </a:solidFill>
                          <a:latin typeface="Arial"/>
                          <a:ea typeface="Calibri"/>
                          <a:cs typeface="Times New Roman"/>
                        </a:rPr>
                        <a:t>31,9%</a:t>
                      </a:r>
                      <a:endParaRPr lang="el-GR" sz="24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l-GR" sz="1600">
                          <a:solidFill>
                            <a:srgbClr val="000000"/>
                          </a:solidFill>
                          <a:latin typeface="Arial"/>
                          <a:ea typeface="Calibri"/>
                          <a:cs typeface="Times New Roman"/>
                        </a:rPr>
                        <a:t>6,5%</a:t>
                      </a:r>
                      <a:endParaRPr lang="el-GR" sz="24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l-GR" sz="1600">
                          <a:solidFill>
                            <a:srgbClr val="000000"/>
                          </a:solidFill>
                          <a:latin typeface="Arial"/>
                          <a:ea typeface="Calibri"/>
                          <a:cs typeface="Times New Roman"/>
                        </a:rPr>
                        <a:t>100,0%</a:t>
                      </a:r>
                      <a:endParaRPr lang="el-GR" sz="24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62909">
                <a:tc vMerge="1">
                  <a:txBody>
                    <a:bodyPr/>
                    <a:lstStyle/>
                    <a:p>
                      <a:endParaRPr lang="el-GR"/>
                    </a:p>
                  </a:txBody>
                  <a:tcPr/>
                </a:tc>
                <a:tc rowSpan="2">
                  <a:txBody>
                    <a:bodyPr/>
                    <a:lstStyle/>
                    <a:p>
                      <a:pPr marL="38100" marR="38100">
                        <a:lnSpc>
                          <a:spcPts val="1600"/>
                        </a:lnSpc>
                        <a:spcAft>
                          <a:spcPts val="0"/>
                        </a:spcAft>
                      </a:pPr>
                      <a:r>
                        <a:rPr lang="el-GR" sz="1600" dirty="0">
                          <a:solidFill>
                            <a:srgbClr val="000000"/>
                          </a:solidFill>
                          <a:latin typeface="Arial"/>
                          <a:ea typeface="Calibri"/>
                          <a:cs typeface="Times New Roman"/>
                        </a:rPr>
                        <a:t>ΚΥΠΡΟΣ</a:t>
                      </a:r>
                      <a:endParaRPr lang="el-GR" sz="240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nSpc>
                          <a:spcPts val="1600"/>
                        </a:lnSpc>
                        <a:spcAft>
                          <a:spcPts val="0"/>
                        </a:spcAft>
                      </a:pPr>
                      <a:r>
                        <a:rPr lang="el-GR" sz="1600">
                          <a:solidFill>
                            <a:srgbClr val="000000"/>
                          </a:solidFill>
                          <a:latin typeface="Arial"/>
                          <a:ea typeface="Calibri"/>
                          <a:cs typeface="Times New Roman"/>
                        </a:rPr>
                        <a:t>Αριθμός</a:t>
                      </a:r>
                      <a:endParaRPr lang="el-GR" sz="24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l-GR" sz="1600">
                          <a:solidFill>
                            <a:srgbClr val="000000"/>
                          </a:solidFill>
                          <a:latin typeface="Arial"/>
                          <a:ea typeface="Calibri"/>
                          <a:cs typeface="Times New Roman"/>
                        </a:rPr>
                        <a:t>2052</a:t>
                      </a:r>
                      <a:endParaRPr lang="el-GR" sz="24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l-GR" sz="1600">
                          <a:solidFill>
                            <a:srgbClr val="000000"/>
                          </a:solidFill>
                          <a:latin typeface="Arial"/>
                          <a:ea typeface="Calibri"/>
                          <a:cs typeface="Times New Roman"/>
                        </a:rPr>
                        <a:t>309</a:t>
                      </a:r>
                      <a:endParaRPr lang="el-GR" sz="24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l-GR" sz="1600">
                          <a:solidFill>
                            <a:srgbClr val="000000"/>
                          </a:solidFill>
                          <a:latin typeface="Arial"/>
                          <a:ea typeface="Calibri"/>
                          <a:cs typeface="Times New Roman"/>
                        </a:rPr>
                        <a:t>47</a:t>
                      </a:r>
                      <a:endParaRPr lang="el-GR" sz="24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l-GR" sz="1600">
                          <a:solidFill>
                            <a:srgbClr val="000000"/>
                          </a:solidFill>
                          <a:latin typeface="Arial"/>
                          <a:ea typeface="Calibri"/>
                          <a:cs typeface="Times New Roman"/>
                        </a:rPr>
                        <a:t>2408</a:t>
                      </a:r>
                      <a:endParaRPr lang="el-GR" sz="24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62909">
                <a:tc vMerge="1">
                  <a:txBody>
                    <a:bodyPr/>
                    <a:lstStyle/>
                    <a:p>
                      <a:endParaRPr lang="el-GR"/>
                    </a:p>
                  </a:txBody>
                  <a:tcPr/>
                </a:tc>
                <a:tc vMerge="1">
                  <a:txBody>
                    <a:bodyPr/>
                    <a:lstStyle/>
                    <a:p>
                      <a:endParaRPr lang="el-GR"/>
                    </a:p>
                  </a:txBody>
                  <a:tcPr/>
                </a:tc>
                <a:tc>
                  <a:txBody>
                    <a:bodyPr/>
                    <a:lstStyle/>
                    <a:p>
                      <a:pPr marL="38100" marR="38100">
                        <a:lnSpc>
                          <a:spcPts val="1600"/>
                        </a:lnSpc>
                        <a:spcAft>
                          <a:spcPts val="0"/>
                        </a:spcAft>
                      </a:pPr>
                      <a:r>
                        <a:rPr lang="el-GR" sz="1600">
                          <a:solidFill>
                            <a:srgbClr val="000000"/>
                          </a:solidFill>
                          <a:latin typeface="Arial"/>
                          <a:ea typeface="Calibri"/>
                          <a:cs typeface="Times New Roman"/>
                        </a:rPr>
                        <a:t>% </a:t>
                      </a:r>
                      <a:endParaRPr lang="el-GR" sz="24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l-GR" sz="1600">
                          <a:solidFill>
                            <a:srgbClr val="000000"/>
                          </a:solidFill>
                          <a:latin typeface="Arial"/>
                          <a:ea typeface="Calibri"/>
                          <a:cs typeface="Times New Roman"/>
                        </a:rPr>
                        <a:t>85,2%</a:t>
                      </a:r>
                      <a:endParaRPr lang="el-GR" sz="24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l-GR" sz="1600" dirty="0">
                          <a:solidFill>
                            <a:srgbClr val="000000"/>
                          </a:solidFill>
                          <a:latin typeface="Arial"/>
                          <a:ea typeface="Calibri"/>
                          <a:cs typeface="Times New Roman"/>
                        </a:rPr>
                        <a:t>12,8%</a:t>
                      </a:r>
                      <a:endParaRPr lang="el-GR" sz="240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l-GR" sz="1600">
                          <a:solidFill>
                            <a:srgbClr val="000000"/>
                          </a:solidFill>
                          <a:latin typeface="Arial"/>
                          <a:ea typeface="Calibri"/>
                          <a:cs typeface="Times New Roman"/>
                        </a:rPr>
                        <a:t>2,0%</a:t>
                      </a:r>
                      <a:endParaRPr lang="el-GR" sz="24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l-GR" sz="1600">
                          <a:solidFill>
                            <a:srgbClr val="000000"/>
                          </a:solidFill>
                          <a:latin typeface="Arial"/>
                          <a:ea typeface="Calibri"/>
                          <a:cs typeface="Times New Roman"/>
                        </a:rPr>
                        <a:t>100,0%</a:t>
                      </a:r>
                      <a:endParaRPr lang="el-GR" sz="24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62909">
                <a:tc gridSpan="2">
                  <a:txBody>
                    <a:bodyPr/>
                    <a:lstStyle/>
                    <a:p>
                      <a:pPr marL="38100" marR="38100">
                        <a:lnSpc>
                          <a:spcPts val="1600"/>
                        </a:lnSpc>
                        <a:spcAft>
                          <a:spcPts val="0"/>
                        </a:spcAft>
                      </a:pPr>
                      <a:r>
                        <a:rPr lang="el-GR" sz="1600">
                          <a:solidFill>
                            <a:srgbClr val="000000"/>
                          </a:solidFill>
                          <a:latin typeface="Arial"/>
                          <a:ea typeface="Calibri"/>
                          <a:cs typeface="Times New Roman"/>
                        </a:rPr>
                        <a:t>ΣΥΝΟΛΟ</a:t>
                      </a:r>
                      <a:endParaRPr lang="el-GR" sz="24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l-GR"/>
                    </a:p>
                  </a:txBody>
                  <a:tcPr/>
                </a:tc>
                <a:tc>
                  <a:txBody>
                    <a:bodyPr/>
                    <a:lstStyle/>
                    <a:p>
                      <a:pPr marL="38100" marR="38100">
                        <a:lnSpc>
                          <a:spcPts val="1600"/>
                        </a:lnSpc>
                        <a:spcAft>
                          <a:spcPts val="0"/>
                        </a:spcAft>
                      </a:pPr>
                      <a:r>
                        <a:rPr lang="el-GR" sz="1600" dirty="0">
                          <a:solidFill>
                            <a:srgbClr val="000000"/>
                          </a:solidFill>
                          <a:latin typeface="Arial"/>
                          <a:ea typeface="Calibri"/>
                          <a:cs typeface="Times New Roman"/>
                        </a:rPr>
                        <a:t>Αριθμός</a:t>
                      </a:r>
                      <a:endParaRPr lang="el-GR" sz="240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l-GR" sz="1600">
                          <a:solidFill>
                            <a:srgbClr val="000000"/>
                          </a:solidFill>
                          <a:latin typeface="Arial"/>
                          <a:ea typeface="Calibri"/>
                          <a:cs typeface="Times New Roman"/>
                        </a:rPr>
                        <a:t>2317</a:t>
                      </a:r>
                      <a:endParaRPr lang="el-GR" sz="24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l-GR" sz="1600">
                          <a:solidFill>
                            <a:srgbClr val="000000"/>
                          </a:solidFill>
                          <a:latin typeface="Arial"/>
                          <a:ea typeface="Calibri"/>
                          <a:cs typeface="Times New Roman"/>
                        </a:rPr>
                        <a:t>446</a:t>
                      </a:r>
                      <a:endParaRPr lang="el-GR" sz="24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l-GR" sz="1600">
                          <a:solidFill>
                            <a:srgbClr val="000000"/>
                          </a:solidFill>
                          <a:latin typeface="Arial"/>
                          <a:ea typeface="Calibri"/>
                          <a:cs typeface="Times New Roman"/>
                        </a:rPr>
                        <a:t>75</a:t>
                      </a:r>
                      <a:endParaRPr lang="el-GR" sz="24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l-GR" sz="1600" dirty="0">
                          <a:solidFill>
                            <a:srgbClr val="000000"/>
                          </a:solidFill>
                          <a:latin typeface="Arial"/>
                          <a:ea typeface="Calibri"/>
                          <a:cs typeface="Times New Roman"/>
                        </a:rPr>
                        <a:t>2838</a:t>
                      </a:r>
                      <a:endParaRPr lang="el-GR" sz="240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4 - TextBox"/>
          <p:cNvSpPr txBox="1"/>
          <p:nvPr/>
        </p:nvSpPr>
        <p:spPr>
          <a:xfrm>
            <a:off x="755576" y="4797152"/>
            <a:ext cx="7776864" cy="1938992"/>
          </a:xfrm>
          <a:prstGeom prst="rect">
            <a:avLst/>
          </a:prstGeom>
          <a:noFill/>
        </p:spPr>
        <p:txBody>
          <a:bodyPr wrap="square" rtlCol="0">
            <a:spAutoFit/>
          </a:bodyPr>
          <a:lstStyle/>
          <a:p>
            <a:pPr algn="just"/>
            <a:r>
              <a:rPr lang="el-GR" sz="2000" dirty="0" smtClean="0"/>
              <a:t>Η σύγκριση των αποτελεσμάτων είναι δυνατή εφόσον έχουμε τις ίδιες ηλικίες. Στη περίπτωση της έρευνας στη Κύπρο το δείγμα μας αφορούσε τις δύο πρώτες τάξεις Γυμνασίου και Λυκείου, οπότε η σύγκριση έγινε με τις συγκεκριμένες υποομάδες της έρευνας στη Κω. Η διαφορά είναι στατιστικά σημαντική χ2(2)=137,629, </a:t>
            </a:r>
            <a:r>
              <a:rPr lang="en-US" sz="2000" dirty="0" smtClean="0"/>
              <a:t>p&lt;0,001 </a:t>
            </a:r>
            <a:r>
              <a:rPr lang="el-GR" sz="2000" dirty="0" smtClean="0"/>
              <a:t>με μεγαλύτερα ποσοστά εθισμού στη Κω</a:t>
            </a:r>
            <a:endParaRPr lang="el-GR" sz="2000" dirty="0"/>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562670"/>
            <a:ext cx="8229600" cy="706090"/>
          </a:xfrm>
        </p:spPr>
        <p:txBody>
          <a:bodyPr>
            <a:normAutofit fontScale="90000"/>
          </a:bodyPr>
          <a:lstStyle/>
          <a:p>
            <a:pPr algn="ctr"/>
            <a:r>
              <a:rPr lang="el-GR" dirty="0" smtClean="0"/>
              <a:t>Προγράμματα πρόληψης</a:t>
            </a:r>
            <a:br>
              <a:rPr lang="el-GR" dirty="0" smtClean="0"/>
            </a:br>
            <a:r>
              <a:rPr lang="el-GR" dirty="0" smtClean="0"/>
              <a:t>το παράδειγμα της Νεβάδα</a:t>
            </a:r>
            <a:endParaRPr lang="el-GR" dirty="0"/>
          </a:p>
        </p:txBody>
      </p:sp>
      <p:sp>
        <p:nvSpPr>
          <p:cNvPr id="3" name="2 - Θέση περιεχομένου"/>
          <p:cNvSpPr>
            <a:spLocks noGrp="1"/>
          </p:cNvSpPr>
          <p:nvPr>
            <p:ph sz="quarter" idx="1"/>
          </p:nvPr>
        </p:nvSpPr>
        <p:spPr>
          <a:xfrm>
            <a:off x="457200" y="1451917"/>
            <a:ext cx="8229600" cy="4929411"/>
          </a:xfrm>
        </p:spPr>
        <p:txBody>
          <a:bodyPr>
            <a:normAutofit lnSpcReduction="10000"/>
          </a:bodyPr>
          <a:lstStyle/>
          <a:p>
            <a:pPr algn="just"/>
            <a:r>
              <a:rPr lang="el-GR" dirty="0" smtClean="0"/>
              <a:t>Αντίστοιχη έρευνα στη πολιτεία της Νεβάδα, όπου και βρίσκεται μεγάλος αριθμός καζίνο, έδειξε ότι 49% των εφήβων είχε </a:t>
            </a:r>
            <a:r>
              <a:rPr lang="el-GR" dirty="0" err="1" smtClean="0"/>
              <a:t>τζογάρει</a:t>
            </a:r>
            <a:r>
              <a:rPr lang="el-GR" dirty="0" smtClean="0"/>
              <a:t> το τελευταίο χρόνο, με το 10% να βρίσκεται σε κίνδυνο και το 2% να κατηγοριοποιούνται ως προβληματικοί τζογαδόροι.</a:t>
            </a:r>
          </a:p>
          <a:p>
            <a:pPr algn="just"/>
            <a:r>
              <a:rPr lang="el-GR" dirty="0" smtClean="0"/>
              <a:t>Φέτος η εβδομάδα 3-9 Μαρτίου κηρύχθηκε εβδομάδα ευαισθητοποίησης ως προς το τζόγο από τον Κυβερνήτη της Πολιτείας. Το συμβούλιο κατά του προβληματικού τζόγου, μία μη-κερδοσκοπικού χαρακτήρα οργάνωση συντονίζει κοινωνικούς εταίρους, επιβλέπει θεραπευτικά προγράμματα και υποστήριξη με 24ωρη γραμμή βοήθειας.</a:t>
            </a:r>
            <a:endParaRPr lang="el-G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3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a:bodyPr>
          <a:lstStyle/>
          <a:p>
            <a:pPr algn="ctr"/>
            <a:r>
              <a:rPr lang="el-GR" dirty="0" smtClean="0"/>
              <a:t>Το παράδειγμα της Νεβάδα - ΙΙ</a:t>
            </a:r>
            <a:endParaRPr lang="el-GR" dirty="0"/>
          </a:p>
        </p:txBody>
      </p:sp>
      <p:sp>
        <p:nvSpPr>
          <p:cNvPr id="3" name="2 - Θέση περιεχομένου"/>
          <p:cNvSpPr>
            <a:spLocks noGrp="1"/>
          </p:cNvSpPr>
          <p:nvPr>
            <p:ph sz="quarter" idx="1"/>
          </p:nvPr>
        </p:nvSpPr>
        <p:spPr>
          <a:xfrm>
            <a:off x="457200" y="1451917"/>
            <a:ext cx="8229600" cy="4929411"/>
          </a:xfrm>
        </p:spPr>
        <p:txBody>
          <a:bodyPr>
            <a:normAutofit/>
          </a:bodyPr>
          <a:lstStyle/>
          <a:p>
            <a:pPr algn="just"/>
            <a:r>
              <a:rPr lang="el-GR" dirty="0" smtClean="0"/>
              <a:t>Ένα ειδικό πρόγραμμα που αφορά τους εφήβους, με οπτικοακουστικό υλικό, διατίθεται δωρεάν σε σχολεία, εκκλησίες και κοινωνικές υπηρεσίες ώστε να προωθηθεί η ευαισθητοποίηση.</a:t>
            </a:r>
          </a:p>
          <a:p>
            <a:pPr algn="just"/>
            <a:r>
              <a:rPr lang="el-GR" dirty="0" smtClean="0"/>
              <a:t>Ειδικό πρόγραμμα επιμόρφωσης απευθύνεται ακόμη και σε επιχειρήσεις καθώς ο προβληματικός τζόγος οδηγεί σε πτώση της παραγωγικότητας.</a:t>
            </a:r>
          </a:p>
          <a:p>
            <a:pPr algn="just"/>
            <a:r>
              <a:rPr lang="el-GR" dirty="0" smtClean="0"/>
              <a:t>Συνεχώς οργανώνονται προγράμματα επιμόρφωσης ειδικών ψυχικής υγείας στη </a:t>
            </a:r>
            <a:r>
              <a:rPr lang="el-GR" dirty="0" err="1" smtClean="0"/>
              <a:t>διαχείρηση</a:t>
            </a:r>
            <a:r>
              <a:rPr lang="el-GR" dirty="0" smtClean="0"/>
              <a:t> περιπτώσεων προβληματικού τζόγου.</a:t>
            </a:r>
          </a:p>
          <a:p>
            <a:pPr algn="just"/>
            <a:endParaRPr lang="el-G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3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Υπεύθυνος τζόγος – ένας κοινωνικός στόχος</a:t>
            </a:r>
            <a:endParaRPr lang="el-GR" dirty="0"/>
          </a:p>
        </p:txBody>
      </p:sp>
      <p:sp>
        <p:nvSpPr>
          <p:cNvPr id="3" name="2 - Θέση περιεχομένου"/>
          <p:cNvSpPr>
            <a:spLocks noGrp="1"/>
          </p:cNvSpPr>
          <p:nvPr>
            <p:ph sz="quarter" idx="1"/>
          </p:nvPr>
        </p:nvSpPr>
        <p:spPr>
          <a:xfrm>
            <a:off x="395536" y="1524000"/>
            <a:ext cx="8291264" cy="5001344"/>
          </a:xfrm>
        </p:spPr>
        <p:txBody>
          <a:bodyPr>
            <a:normAutofit fontScale="92500" lnSpcReduction="20000"/>
          </a:bodyPr>
          <a:lstStyle/>
          <a:p>
            <a:pPr algn="just"/>
            <a:r>
              <a:rPr lang="el-GR" dirty="0" smtClean="0"/>
              <a:t>Το διαδίκτυο έχει ανοίξει νέους δρόμους στη προώθηση συμπεριφοράς τζόγου σε εταιρείες που προσπαθούν με κάθε μέσο να φτάσουν στο χρήστη και να τον δελεάσουν σε αυτή τη δυνητικά καταστροφική εμπειρία, χωρίς ικανό ελεγκτικό πλαίσιο, ιδίως για τους ανηλίκους</a:t>
            </a:r>
          </a:p>
          <a:p>
            <a:pPr algn="just"/>
            <a:r>
              <a:rPr lang="el-GR" dirty="0" smtClean="0"/>
              <a:t>Οι ανεξέλεγκτες εμπειρίες τζόγου στο Διαδίκτυο μπορούν να λειτουργήσουν ενισχυτικά προς την εγκαθίδρυση επικίνδυνων συμπεριφορών </a:t>
            </a:r>
            <a:r>
              <a:rPr lang="el-GR" dirty="0" err="1" smtClean="0"/>
              <a:t>τζογαρίσματος</a:t>
            </a:r>
            <a:r>
              <a:rPr lang="el-GR" dirty="0" smtClean="0"/>
              <a:t> από μικρή ηλικία.</a:t>
            </a:r>
          </a:p>
          <a:p>
            <a:pPr algn="just"/>
            <a:r>
              <a:rPr lang="el-GR" dirty="0" smtClean="0"/>
              <a:t>Κανένα μήνυμα πρόληψης και υπεύθυνης χρήσης δεν προωθείται από τις εταιρείες διαδικτυακού τζόγου της αλλοδαπής, η λειτουργία των οποίων δεν εποπτεύεται από το κράτος,</a:t>
            </a:r>
            <a:r>
              <a:rPr lang="en-US" dirty="0" smtClean="0"/>
              <a:t> </a:t>
            </a:r>
            <a:r>
              <a:rPr lang="el-GR" dirty="0" smtClean="0"/>
              <a:t>σε αντίθεση με όσες λειτουργούν υπό κρατική εποπτεία. </a:t>
            </a:r>
            <a:endParaRPr lang="el-GR"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a:bodyPr>
          <a:lstStyle/>
          <a:p>
            <a:r>
              <a:rPr lang="el-GR" dirty="0" smtClean="0"/>
              <a:t>Συμπεράσματα</a:t>
            </a:r>
            <a:endParaRPr lang="el-GR" dirty="0"/>
          </a:p>
        </p:txBody>
      </p:sp>
      <p:sp>
        <p:nvSpPr>
          <p:cNvPr id="3" name="2 - Θέση περιεχομένου"/>
          <p:cNvSpPr>
            <a:spLocks noGrp="1"/>
          </p:cNvSpPr>
          <p:nvPr>
            <p:ph sz="quarter" idx="1"/>
          </p:nvPr>
        </p:nvSpPr>
        <p:spPr>
          <a:xfrm>
            <a:off x="323528" y="1340768"/>
            <a:ext cx="8496944" cy="5184575"/>
          </a:xfrm>
        </p:spPr>
        <p:txBody>
          <a:bodyPr>
            <a:normAutofit lnSpcReduction="10000"/>
          </a:bodyPr>
          <a:lstStyle/>
          <a:p>
            <a:pPr algn="just"/>
            <a:r>
              <a:rPr lang="el-GR" dirty="0" smtClean="0"/>
              <a:t>Είναι επιτακτική ανάγκη η ρύθμιση του πεδίου του διαδικτυακού τζόγου από τη πολιτεία, με τρόπο που να διασφαλίζει όχι μόνο την ασφάλεια των οικονομικών συναλλαγών αλλά κυρίως την ηλικία του παίκτη καθώς και την προώθηση του παιχνιδιού με ευθύτητα και όχι πλάγια μέσα.</a:t>
            </a:r>
          </a:p>
          <a:p>
            <a:pPr algn="just"/>
            <a:r>
              <a:rPr lang="el-GR" dirty="0" smtClean="0"/>
              <a:t>Ένα ολοκληρωμένο πρόγραμμα πρόληψης  μπορεί να ξεκινήσει από την εφηβεία ούτως ώστε να θωρακιστεί ο νέος που θα </a:t>
            </a:r>
            <a:r>
              <a:rPr lang="el-GR" dirty="0" err="1" smtClean="0"/>
              <a:t>τζογάρει</a:t>
            </a:r>
            <a:r>
              <a:rPr lang="el-GR" dirty="0" smtClean="0"/>
              <a:t> στο μέλλον αλλά και να </a:t>
            </a:r>
            <a:r>
              <a:rPr lang="el-GR" dirty="0" err="1" smtClean="0"/>
              <a:t>δωθεί</a:t>
            </a:r>
            <a:r>
              <a:rPr lang="el-GR" dirty="0" smtClean="0"/>
              <a:t> βοήθεια σε όσους ήδη παρουσιάζουν σημεία προβληματικού τζόγου (τα ποσοστά των οποίων στον ευρύτερο Ελλαδικό χώρο είναι σημαντικά)</a:t>
            </a:r>
            <a:endParaRPr lang="el-G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3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a:t>
            </a:r>
            <a:endParaRPr lang="el-GR" dirty="0"/>
          </a:p>
        </p:txBody>
      </p:sp>
      <p:sp>
        <p:nvSpPr>
          <p:cNvPr id="3" name="2 - Θέση περιεχομένου"/>
          <p:cNvSpPr>
            <a:spLocks noGrp="1"/>
          </p:cNvSpPr>
          <p:nvPr>
            <p:ph sz="quarter" idx="1"/>
          </p:nvPr>
        </p:nvSpPr>
        <p:spPr/>
        <p:txBody>
          <a:bodyPr>
            <a:normAutofit fontScale="85000" lnSpcReduction="10000"/>
          </a:bodyPr>
          <a:lstStyle/>
          <a:p>
            <a:r>
              <a:rPr lang="en-US" dirty="0" smtClean="0"/>
              <a:t>Adolescent online gambling in Cyprus - associated school performance and psychopathology. </a:t>
            </a:r>
            <a:r>
              <a:rPr lang="en-US" dirty="0" err="1" smtClean="0"/>
              <a:t>Georgios</a:t>
            </a:r>
            <a:r>
              <a:rPr lang="en-US" dirty="0" smtClean="0"/>
              <a:t> </a:t>
            </a:r>
            <a:r>
              <a:rPr lang="en-US" dirty="0" err="1" smtClean="0"/>
              <a:t>Floros</a:t>
            </a:r>
            <a:r>
              <a:rPr lang="en-US" dirty="0" smtClean="0"/>
              <a:t>, Anna </a:t>
            </a:r>
            <a:r>
              <a:rPr lang="en-US" dirty="0" err="1" smtClean="0"/>
              <a:t>Paradisioti</a:t>
            </a:r>
            <a:r>
              <a:rPr lang="en-US" dirty="0" smtClean="0"/>
              <a:t>, </a:t>
            </a:r>
            <a:r>
              <a:rPr lang="en-US" dirty="0" err="1" smtClean="0"/>
              <a:t>Michalis</a:t>
            </a:r>
            <a:r>
              <a:rPr lang="en-US" dirty="0" smtClean="0"/>
              <a:t> </a:t>
            </a:r>
            <a:r>
              <a:rPr lang="en-US" dirty="0" err="1" smtClean="0"/>
              <a:t>Hadjimarcou</a:t>
            </a:r>
            <a:r>
              <a:rPr lang="en-US" dirty="0" smtClean="0"/>
              <a:t>, </a:t>
            </a:r>
            <a:r>
              <a:rPr lang="en-US" dirty="0" err="1" smtClean="0"/>
              <a:t>Demetrios</a:t>
            </a:r>
            <a:r>
              <a:rPr lang="en-US" dirty="0" smtClean="0"/>
              <a:t> G. </a:t>
            </a:r>
            <a:r>
              <a:rPr lang="en-US" dirty="0" err="1" smtClean="0"/>
              <a:t>Mappouras</a:t>
            </a:r>
            <a:r>
              <a:rPr lang="en-US" dirty="0" smtClean="0"/>
              <a:t>, Olga </a:t>
            </a:r>
            <a:r>
              <a:rPr lang="en-US" dirty="0" err="1" smtClean="0"/>
              <a:t>Karkanioti</a:t>
            </a:r>
            <a:r>
              <a:rPr lang="en-US" dirty="0" smtClean="0"/>
              <a:t>, </a:t>
            </a:r>
            <a:r>
              <a:rPr lang="en-US" dirty="0" err="1" smtClean="0"/>
              <a:t>Konstantinos</a:t>
            </a:r>
            <a:r>
              <a:rPr lang="en-US" dirty="0" smtClean="0"/>
              <a:t> </a:t>
            </a:r>
            <a:r>
              <a:rPr lang="en-US" dirty="0" err="1" smtClean="0"/>
              <a:t>Siomos</a:t>
            </a:r>
            <a:r>
              <a:rPr lang="en-US" dirty="0" smtClean="0"/>
              <a:t>. Journal of Gambling Studies (</a:t>
            </a:r>
            <a:r>
              <a:rPr lang="el-GR" dirty="0" smtClean="0"/>
              <a:t>υπό δημοσίευση</a:t>
            </a:r>
            <a:r>
              <a:rPr lang="en-US" dirty="0" smtClean="0"/>
              <a:t>)</a:t>
            </a:r>
            <a:endParaRPr lang="el-GR" dirty="0" smtClean="0"/>
          </a:p>
          <a:p>
            <a:r>
              <a:rPr lang="en-US" dirty="0" smtClean="0"/>
              <a:t>Adolescent online gambling: the impact of parental practices and correlates with online activities. </a:t>
            </a:r>
            <a:r>
              <a:rPr lang="en-US" dirty="0" err="1" smtClean="0"/>
              <a:t>Georgios</a:t>
            </a:r>
            <a:r>
              <a:rPr lang="en-US" dirty="0" smtClean="0"/>
              <a:t> D. </a:t>
            </a:r>
            <a:r>
              <a:rPr lang="en-US" dirty="0" err="1" smtClean="0"/>
              <a:t>Floros</a:t>
            </a:r>
            <a:r>
              <a:rPr lang="en-US" dirty="0" smtClean="0"/>
              <a:t>, </a:t>
            </a:r>
            <a:r>
              <a:rPr lang="en-US" dirty="0" err="1" smtClean="0"/>
              <a:t>Konstantinos</a:t>
            </a:r>
            <a:r>
              <a:rPr lang="en-US" dirty="0" smtClean="0"/>
              <a:t> </a:t>
            </a:r>
            <a:r>
              <a:rPr lang="en-US" dirty="0" err="1" smtClean="0"/>
              <a:t>Siomos</a:t>
            </a:r>
            <a:r>
              <a:rPr lang="en-US" dirty="0" smtClean="0"/>
              <a:t>, Virginia </a:t>
            </a:r>
            <a:r>
              <a:rPr lang="en-US" dirty="0" err="1" smtClean="0"/>
              <a:t>Fisoun</a:t>
            </a:r>
            <a:r>
              <a:rPr lang="en-US" dirty="0" smtClean="0"/>
              <a:t>, </a:t>
            </a:r>
            <a:r>
              <a:rPr lang="en-US" dirty="0" err="1" smtClean="0"/>
              <a:t>Dimitrios</a:t>
            </a:r>
            <a:r>
              <a:rPr lang="en-US" dirty="0" smtClean="0"/>
              <a:t> </a:t>
            </a:r>
            <a:r>
              <a:rPr lang="en-US" dirty="0" err="1" smtClean="0"/>
              <a:t>Geroukalis</a:t>
            </a:r>
            <a:r>
              <a:rPr lang="en-US" dirty="0" smtClean="0"/>
              <a:t>.</a:t>
            </a:r>
            <a:r>
              <a:rPr lang="el-GR" dirty="0" smtClean="0"/>
              <a:t> </a:t>
            </a:r>
            <a:r>
              <a:rPr lang="en-US" dirty="0" smtClean="0"/>
              <a:t>Journal of Gambling Studies 2013; 29(1):131-50 </a:t>
            </a:r>
            <a:endParaRPr lang="el-GR" dirty="0" smtClean="0"/>
          </a:p>
          <a:p>
            <a:r>
              <a:rPr lang="el-GR" dirty="0" smtClean="0"/>
              <a:t>Εμμανουήλ Σφακιανάκης, Κωνσταντίνος </a:t>
            </a:r>
            <a:r>
              <a:rPr lang="el-GR" dirty="0" err="1" smtClean="0"/>
              <a:t>Σιώμος</a:t>
            </a:r>
            <a:r>
              <a:rPr lang="el-GR" dirty="0" smtClean="0"/>
              <a:t>, Γεώργιος Φλώρος. Εθισμός στο διαδίκτυο και άλλες διαδικτυακές συμπεριφορές υψηλού κινδύνου. Εκδόσεις Α. Α. Λιβάνη. Αθήνα 2012.</a:t>
            </a:r>
          </a:p>
          <a:p>
            <a:endParaRPr lang="el-GR" dirty="0"/>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Στόχος της παρουσίασης</a:t>
            </a:r>
            <a:endParaRPr lang="el-GR" dirty="0"/>
          </a:p>
        </p:txBody>
      </p:sp>
      <p:sp>
        <p:nvSpPr>
          <p:cNvPr id="3" name="2 - Θέση περιεχομένου"/>
          <p:cNvSpPr>
            <a:spLocks noGrp="1"/>
          </p:cNvSpPr>
          <p:nvPr>
            <p:ph sz="quarter" idx="1"/>
          </p:nvPr>
        </p:nvSpPr>
        <p:spPr/>
        <p:txBody>
          <a:bodyPr>
            <a:normAutofit fontScale="92500" lnSpcReduction="10000"/>
          </a:bodyPr>
          <a:lstStyle/>
          <a:p>
            <a:r>
              <a:rPr lang="el-GR" dirty="0"/>
              <a:t>Ο </a:t>
            </a:r>
            <a:r>
              <a:rPr lang="el-GR" dirty="0" err="1"/>
              <a:t>επιπολασμός</a:t>
            </a:r>
            <a:r>
              <a:rPr lang="el-GR" dirty="0"/>
              <a:t> των εμπειριών διαδικτυακού τζόγου στην ηλικιακή ομάδα 12-18 ετών δεν έχει μελετηθεί στην Ελλάδα αλλά και διεθνώς με αξιόπιστη μεθοδολογία. </a:t>
            </a:r>
            <a:endParaRPr lang="el-GR" dirty="0" smtClean="0"/>
          </a:p>
          <a:p>
            <a:r>
              <a:rPr lang="el-GR" dirty="0" smtClean="0"/>
              <a:t>Στην </a:t>
            </a:r>
            <a:r>
              <a:rPr lang="el-GR" dirty="0"/>
              <a:t>παρουσίαση θα αναλυθούν τα αποτελέσματα από </a:t>
            </a:r>
            <a:r>
              <a:rPr lang="el-GR" dirty="0" smtClean="0"/>
              <a:t>τις δύο μεγάλες έρευνες επιδημιολογίας του διαδικτυακού τζόγου που οργανώθηκαν από την Ελληνική Εταιρεία Μελέτης της Διαταραχής Εθισμού στο Διαδίκτυο στη νήσο Κω καθώς και στη Κύπρο. </a:t>
            </a:r>
          </a:p>
          <a:p>
            <a:r>
              <a:rPr lang="el-GR" dirty="0" smtClean="0"/>
              <a:t>Παράλληλα </a:t>
            </a:r>
            <a:r>
              <a:rPr lang="el-GR" dirty="0"/>
              <a:t>θα παρουσιαστούν συνοπτικά οι μοναδικές ιδιότητες του Διαδικτύου που το καθιστούν ελκυστικό μέσο προαγωγής του τζόγου με παραδείγματα από τις πλέον διαδεδομένες συναφείς εφαρμογές.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79712" y="332656"/>
            <a:ext cx="6707088" cy="1944216"/>
          </a:xfrm>
        </p:spPr>
        <p:txBody>
          <a:bodyPr>
            <a:normAutofit fontScale="90000"/>
          </a:bodyPr>
          <a:lstStyle/>
          <a:p>
            <a:pPr algn="ctr"/>
            <a:r>
              <a:rPr lang="el-GR" sz="2800" dirty="0" smtClean="0"/>
              <a:t>ΕΛΛΗΝΙΚΗ ΕΤΑΙΡΕΙΑ ΜΕΛΕΤΗΣ ΤΗΣ ΔΙΑΤΑΡΑΧΗΣ ΕΘΙΣΜΟΥ ΣΤΟ ΔΙΑΔΙΚΤΥΟ</a:t>
            </a:r>
            <a:br>
              <a:rPr lang="el-GR" sz="2800" dirty="0" smtClean="0"/>
            </a:br>
            <a:r>
              <a:rPr lang="el-GR" sz="2800" dirty="0" smtClean="0"/>
              <a:t/>
            </a:r>
            <a:br>
              <a:rPr lang="el-GR" sz="2800" dirty="0" smtClean="0"/>
            </a:br>
            <a:r>
              <a:rPr lang="el-GR" sz="2800" i="1" dirty="0" smtClean="0"/>
              <a:t>ΑΣΤΙΚΉ ΜΗ ΚΕΡΔΟΣΚΟΠΙΚΗ</a:t>
            </a:r>
            <a:r>
              <a:rPr lang="el-GR" sz="3200" dirty="0" smtClean="0"/>
              <a:t/>
            </a:r>
            <a:br>
              <a:rPr lang="el-GR" sz="3200" dirty="0" smtClean="0"/>
            </a:br>
            <a:r>
              <a:rPr lang="en-US" sz="4800" i="1" u="sng" dirty="0" smtClean="0">
                <a:solidFill>
                  <a:srgbClr val="FFFF00"/>
                </a:solidFill>
              </a:rPr>
              <a:t>www.hasiad.gr</a:t>
            </a:r>
            <a:endParaRPr lang="el-GR" sz="4800" i="1" u="sng" dirty="0">
              <a:solidFill>
                <a:srgbClr val="FFFF00"/>
              </a:solidFill>
            </a:endParaRPr>
          </a:p>
        </p:txBody>
      </p:sp>
      <p:pic>
        <p:nvPicPr>
          <p:cNvPr id="4" name="3 - Θέση περιεχομένου" descr="atzeint1-thumb-large.jpg"/>
          <p:cNvPicPr>
            <a:picLocks noGrp="1" noChangeAspect="1"/>
          </p:cNvPicPr>
          <p:nvPr>
            <p:ph idx="1"/>
          </p:nvPr>
        </p:nvPicPr>
        <p:blipFill>
          <a:blip r:embed="rId2" cstate="print"/>
          <a:stretch>
            <a:fillRect/>
          </a:stretch>
        </p:blipFill>
        <p:spPr>
          <a:xfrm>
            <a:off x="1331640" y="2780928"/>
            <a:ext cx="7416824" cy="3105150"/>
          </a:xfrm>
        </p:spPr>
      </p:pic>
      <p:pic>
        <p:nvPicPr>
          <p:cNvPr id="5" name="Picture 8"/>
          <p:cNvPicPr>
            <a:picLocks noChangeAspect="1" noChangeArrowheads="1"/>
          </p:cNvPicPr>
          <p:nvPr/>
        </p:nvPicPr>
        <p:blipFill>
          <a:blip r:embed="rId3" cstate="print"/>
          <a:srcRect/>
          <a:stretch>
            <a:fillRect/>
          </a:stretch>
        </p:blipFill>
        <p:spPr bwMode="auto">
          <a:xfrm>
            <a:off x="0" y="0"/>
            <a:ext cx="1905000" cy="17526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solidFill>
                  <a:srgbClr val="FFFF00"/>
                </a:solidFill>
              </a:rPr>
              <a:t>ΟΙ ΣΤΟΧΟΙ ΜΑΣ</a:t>
            </a:r>
            <a:endParaRPr lang="el-GR" dirty="0">
              <a:solidFill>
                <a:srgbClr val="FFFF00"/>
              </a:solidFill>
            </a:endParaRPr>
          </a:p>
        </p:txBody>
      </p:sp>
      <p:sp>
        <p:nvSpPr>
          <p:cNvPr id="3" name="2 - Θέση περιεχομένου"/>
          <p:cNvSpPr>
            <a:spLocks noGrp="1"/>
          </p:cNvSpPr>
          <p:nvPr>
            <p:ph idx="1"/>
          </p:nvPr>
        </p:nvSpPr>
        <p:spPr>
          <a:xfrm>
            <a:off x="0" y="1268760"/>
            <a:ext cx="8892480" cy="4857403"/>
          </a:xfrm>
        </p:spPr>
        <p:txBody>
          <a:bodyPr>
            <a:normAutofit fontScale="92500" lnSpcReduction="10000"/>
          </a:bodyPr>
          <a:lstStyle/>
          <a:p>
            <a:r>
              <a:rPr lang="el-GR" dirty="0" smtClean="0"/>
              <a:t>ΓΕΦΥΡΩΣΗ ΨΗΦΙΑΚΟΥ ΧΑΣΜΑΤΟΣ ΤΩΝ ΓΕΝΕΩΝ</a:t>
            </a:r>
          </a:p>
          <a:p>
            <a:endParaRPr lang="el-GR" dirty="0" smtClean="0"/>
          </a:p>
          <a:p>
            <a:r>
              <a:rPr lang="el-GR" dirty="0" smtClean="0"/>
              <a:t>ΑΝΑΓΝΩΡΙΣΗ ΤΩΝ ΔΙΑΔΙΚΤΥΑΚΩΝ ΣΥΜΠΕΡΙΦΟΡΩΝ ΚΙΝΔΥΝΟΥ</a:t>
            </a:r>
          </a:p>
          <a:p>
            <a:pPr>
              <a:buNone/>
            </a:pPr>
            <a:endParaRPr lang="el-GR" dirty="0" smtClean="0"/>
          </a:p>
          <a:p>
            <a:r>
              <a:rPr lang="el-GR" dirty="0" smtClean="0"/>
              <a:t>ΠΡΟΣΑΡΜΟΓΗ ΤΩΝ ΠΑΙΔΙΩΝ, ΤΗΣ ΟΙΚΟΓΕΝΕΙΑΣ ΚΑΙ ΤΟΥ ΕΠΑΓΓΕΛΜΑΤΙΑ ΣΤΟ ΣΥΝΘΕΤΟ ΨΗΦΙΑΚΟ ΠΕΡΙΒΑΛΛΟΝ</a:t>
            </a:r>
          </a:p>
          <a:p>
            <a:endParaRPr lang="el-GR" dirty="0" smtClean="0"/>
          </a:p>
          <a:p>
            <a:r>
              <a:rPr lang="el-GR" dirty="0" smtClean="0"/>
              <a:t>ΠΡΟΛΗΨΗ ΤΩΝ ΕΘΙΣΤΙΚΩΝ ΣΥΜΠΕΡΙΦΟΡΩΝ</a:t>
            </a:r>
          </a:p>
          <a:p>
            <a:endParaRPr lang="el-GR" dirty="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2 - Εικόνα" descr="The_Internet__part_two.png"/>
          <p:cNvPicPr>
            <a:picLocks noChangeAspect="1"/>
          </p:cNvPicPr>
          <p:nvPr/>
        </p:nvPicPr>
        <p:blipFill>
          <a:blip r:embed="rId2" cstate="print"/>
          <a:srcRect/>
          <a:stretch>
            <a:fillRect/>
          </a:stretch>
        </p:blipFill>
        <p:spPr bwMode="auto">
          <a:xfrm>
            <a:off x="0" y="0"/>
            <a:ext cx="9144000" cy="6942138"/>
          </a:xfrm>
          <a:prstGeom prst="rect">
            <a:avLst/>
          </a:prstGeom>
          <a:noFill/>
          <a:ln w="9525">
            <a:noFill/>
            <a:miter lim="800000"/>
            <a:headEnd/>
            <a:tailEnd/>
          </a:ln>
        </p:spPr>
      </p:pic>
      <p:sp>
        <p:nvSpPr>
          <p:cNvPr id="27651" name="TextBox 1"/>
          <p:cNvSpPr txBox="1">
            <a:spLocks noChangeArrowheads="1"/>
          </p:cNvSpPr>
          <p:nvPr/>
        </p:nvSpPr>
        <p:spPr bwMode="auto">
          <a:xfrm>
            <a:off x="5000625" y="5605463"/>
            <a:ext cx="4143375" cy="1323975"/>
          </a:xfrm>
          <a:prstGeom prst="rect">
            <a:avLst/>
          </a:prstGeom>
          <a:noFill/>
          <a:ln w="9525">
            <a:noFill/>
            <a:miter lim="800000"/>
            <a:headEnd/>
            <a:tailEnd/>
          </a:ln>
        </p:spPr>
        <p:txBody>
          <a:bodyPr>
            <a:spAutoFit/>
          </a:bodyPr>
          <a:lstStyle/>
          <a:p>
            <a:pPr algn="ctr"/>
            <a:r>
              <a:rPr lang="el-GR" sz="4000"/>
              <a:t>Ευχαριστώ για την προσοχή σας</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a:xfrm>
            <a:off x="357188" y="571500"/>
            <a:ext cx="8229600" cy="704850"/>
          </a:xfrm>
        </p:spPr>
        <p:txBody>
          <a:bodyPr/>
          <a:lstStyle/>
          <a:p>
            <a:pPr algn="r"/>
            <a:r>
              <a:rPr lang="el-GR" sz="2800" b="1" dirty="0" smtClean="0">
                <a:solidFill>
                  <a:schemeClr val="tx2"/>
                </a:solidFill>
              </a:rPr>
              <a:t>Διαδικτυακός τζόγος - ιδιαιτερότητες</a:t>
            </a:r>
          </a:p>
        </p:txBody>
      </p:sp>
      <p:sp>
        <p:nvSpPr>
          <p:cNvPr id="6" name="5 - TextBox"/>
          <p:cNvSpPr txBox="1"/>
          <p:nvPr/>
        </p:nvSpPr>
        <p:spPr>
          <a:xfrm>
            <a:off x="395536" y="1528331"/>
            <a:ext cx="8496944" cy="4708981"/>
          </a:xfrm>
          <a:prstGeom prst="rect">
            <a:avLst/>
          </a:prstGeom>
          <a:noFill/>
        </p:spPr>
        <p:txBody>
          <a:bodyPr wrap="square">
            <a:spAutoFit/>
          </a:bodyPr>
          <a:lstStyle/>
          <a:p>
            <a:pPr algn="just">
              <a:defRPr/>
            </a:pPr>
            <a:endParaRPr lang="el-GR" sz="2500" b="1" dirty="0">
              <a:latin typeface="+mn-lt"/>
            </a:endParaRPr>
          </a:p>
          <a:p>
            <a:pPr algn="just">
              <a:buFont typeface="Arial" pitchFamily="34" charset="0"/>
              <a:buChar char="•"/>
              <a:defRPr/>
            </a:pPr>
            <a:r>
              <a:rPr lang="el-GR" sz="2500" dirty="0">
                <a:latin typeface="+mn-lt"/>
              </a:rPr>
              <a:t>Αδυναμία προστασίας των εθισμένων από τη πολιτεία ή τον ίδιο τον εαυτό τους</a:t>
            </a:r>
          </a:p>
          <a:p>
            <a:pPr algn="just">
              <a:buFont typeface="Arial" pitchFamily="34" charset="0"/>
              <a:buChar char="•"/>
              <a:defRPr/>
            </a:pPr>
            <a:r>
              <a:rPr lang="el-GR" sz="2500" dirty="0">
                <a:latin typeface="+mn-lt"/>
              </a:rPr>
              <a:t>Αδυναμία εξακρίβωσης ηλικίας του παίχτη</a:t>
            </a:r>
          </a:p>
          <a:p>
            <a:pPr algn="just">
              <a:buFont typeface="Arial" pitchFamily="34" charset="0"/>
              <a:buChar char="•"/>
              <a:defRPr/>
            </a:pPr>
            <a:r>
              <a:rPr lang="el-GR" sz="2500" dirty="0">
                <a:latin typeface="+mn-lt"/>
              </a:rPr>
              <a:t>Αδυναμία ενημέρωσης της οικογένειας – περίγυρου</a:t>
            </a:r>
            <a:endParaRPr lang="en-US" sz="2500" dirty="0">
              <a:latin typeface="+mn-lt"/>
            </a:endParaRPr>
          </a:p>
          <a:p>
            <a:pPr algn="just">
              <a:buFont typeface="Arial" pitchFamily="34" charset="0"/>
              <a:buChar char="•"/>
              <a:defRPr/>
            </a:pPr>
            <a:r>
              <a:rPr lang="el-GR" sz="2500" dirty="0" smtClean="0">
                <a:latin typeface="+mn-lt"/>
              </a:rPr>
              <a:t>Πλάγιες </a:t>
            </a:r>
            <a:r>
              <a:rPr lang="el-GR" sz="2500" dirty="0">
                <a:latin typeface="+mn-lt"/>
              </a:rPr>
              <a:t>τακτικές προσέλκυσης παικτών (</a:t>
            </a:r>
            <a:r>
              <a:rPr lang="en-US" sz="2500" dirty="0">
                <a:latin typeface="+mn-lt"/>
              </a:rPr>
              <a:t>embedding, circle jerks, tracking</a:t>
            </a:r>
            <a:r>
              <a:rPr lang="el-GR" sz="2500" dirty="0">
                <a:latin typeface="+mn-lt"/>
              </a:rPr>
              <a:t>, </a:t>
            </a:r>
            <a:r>
              <a:rPr lang="en-US" sz="2500" dirty="0">
                <a:latin typeface="+mn-lt"/>
              </a:rPr>
              <a:t>social networking)</a:t>
            </a:r>
            <a:r>
              <a:rPr lang="el-GR" sz="2500" dirty="0">
                <a:latin typeface="+mn-lt"/>
              </a:rPr>
              <a:t>, </a:t>
            </a:r>
            <a:r>
              <a:rPr lang="en-US" sz="2500" dirty="0">
                <a:latin typeface="+mn-lt"/>
              </a:rPr>
              <a:t>Griffiths, 2003.</a:t>
            </a:r>
          </a:p>
          <a:p>
            <a:pPr algn="just">
              <a:buFont typeface="Arial" pitchFamily="34" charset="0"/>
              <a:buChar char="•"/>
              <a:defRPr/>
            </a:pPr>
            <a:r>
              <a:rPr lang="el-GR" sz="2500" dirty="0">
                <a:latin typeface="+mn-lt"/>
              </a:rPr>
              <a:t>Δημιουργία κοινωνικής ομάδας με δυνατότητα ενδοεπικοινωνίας μεταξύ των μελών αλλά και </a:t>
            </a:r>
            <a:r>
              <a:rPr lang="el-GR" sz="2500" dirty="0" err="1">
                <a:latin typeface="+mn-lt"/>
              </a:rPr>
              <a:t>αλληλοσύνδεσης</a:t>
            </a:r>
            <a:r>
              <a:rPr lang="el-GR" sz="2500" dirty="0">
                <a:latin typeface="+mn-lt"/>
              </a:rPr>
              <a:t> ιστοσελίδων (</a:t>
            </a:r>
            <a:r>
              <a:rPr lang="el-GR" sz="2500" dirty="0" err="1">
                <a:latin typeface="+mn-lt"/>
              </a:rPr>
              <a:t>π.χ</a:t>
            </a:r>
            <a:r>
              <a:rPr lang="el-GR" sz="2500" dirty="0">
                <a:latin typeface="+mn-lt"/>
              </a:rPr>
              <a:t> ‘ενημέρωση’ στοιχήματος)</a:t>
            </a:r>
          </a:p>
          <a:p>
            <a:pPr algn="just">
              <a:buFont typeface="Arial" pitchFamily="34" charset="0"/>
              <a:buChar char="•"/>
              <a:defRPr/>
            </a:pPr>
            <a:r>
              <a:rPr lang="el-GR" sz="2500" dirty="0">
                <a:latin typeface="+mn-lt"/>
              </a:rPr>
              <a:t>Αδυναμία διακρίβωσης της νομιμότητας των συναλλαγών (διαδικτυακές απάτες – ξέπλυμα βρώμικου χρήματος)</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000"/>
                                        <p:tgtEl>
                                          <p:spTgt spid="6">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2000"/>
                                        <p:tgtEl>
                                          <p:spTgt spid="6">
                                            <p:txEl>
                                              <p:pRg st="2" end="2"/>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2000"/>
                                        <p:tgtEl>
                                          <p:spTgt spid="6">
                                            <p:txEl>
                                              <p:pRg st="3" end="3"/>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2000"/>
                                        <p:tgtEl>
                                          <p:spTgt spid="6">
                                            <p:txEl>
                                              <p:pRg st="4" end="4"/>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fade">
                                      <p:cBhvr>
                                        <p:cTn id="23" dur="2000"/>
                                        <p:tgtEl>
                                          <p:spTgt spid="6">
                                            <p:txEl>
                                              <p:pRg st="5" end="5"/>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a:xfrm>
            <a:off x="123328" y="491902"/>
            <a:ext cx="8769152" cy="704850"/>
          </a:xfrm>
        </p:spPr>
        <p:txBody>
          <a:bodyPr>
            <a:noAutofit/>
          </a:bodyPr>
          <a:lstStyle/>
          <a:p>
            <a:pPr algn="r"/>
            <a:r>
              <a:rPr lang="el-GR" sz="2800" b="1" dirty="0" smtClean="0"/>
              <a:t>Μοναδικές ιδιότητες του διαδικτύου που προάγουν τον διαδικτυακό τζόγο (</a:t>
            </a:r>
            <a:r>
              <a:rPr lang="en-US" sz="2800" b="1" dirty="0" smtClean="0"/>
              <a:t>Cooper 1999, Griffiths 2001, 2003)</a:t>
            </a:r>
            <a:endParaRPr lang="el-GR" sz="2800" b="1" dirty="0" smtClean="0">
              <a:solidFill>
                <a:schemeClr val="tx2"/>
              </a:solidFill>
            </a:endParaRPr>
          </a:p>
        </p:txBody>
      </p:sp>
      <p:sp>
        <p:nvSpPr>
          <p:cNvPr id="3" name="2 - TextBox"/>
          <p:cNvSpPr txBox="1"/>
          <p:nvPr/>
        </p:nvSpPr>
        <p:spPr>
          <a:xfrm>
            <a:off x="179512" y="1412776"/>
            <a:ext cx="8786812" cy="5478423"/>
          </a:xfrm>
          <a:prstGeom prst="rect">
            <a:avLst/>
          </a:prstGeom>
          <a:noFill/>
        </p:spPr>
        <p:txBody>
          <a:bodyPr wrap="square">
            <a:spAutoFit/>
          </a:bodyPr>
          <a:lstStyle/>
          <a:p>
            <a:pPr algn="just">
              <a:buFont typeface="Arial" pitchFamily="34" charset="0"/>
              <a:buChar char="•"/>
              <a:defRPr/>
            </a:pPr>
            <a:r>
              <a:rPr lang="el-GR" sz="2500" dirty="0" smtClean="0">
                <a:latin typeface="+mn-lt"/>
              </a:rPr>
              <a:t>Ανωνυμία </a:t>
            </a:r>
            <a:endParaRPr lang="en-US" sz="2500" dirty="0">
              <a:latin typeface="+mn-lt"/>
            </a:endParaRPr>
          </a:p>
          <a:p>
            <a:pPr algn="just">
              <a:buFont typeface="Arial" pitchFamily="34" charset="0"/>
              <a:buChar char="•"/>
              <a:defRPr/>
            </a:pPr>
            <a:r>
              <a:rPr lang="el-GR" sz="2500" dirty="0">
                <a:latin typeface="+mn-lt"/>
              </a:rPr>
              <a:t>Ευκολία πρόσβασης</a:t>
            </a:r>
            <a:r>
              <a:rPr lang="en-US" sz="2500" dirty="0">
                <a:latin typeface="+mn-lt"/>
              </a:rPr>
              <a:t> </a:t>
            </a:r>
            <a:r>
              <a:rPr lang="el-GR" sz="2500" dirty="0">
                <a:latin typeface="+mn-lt"/>
              </a:rPr>
              <a:t>από οικείο, ασφαλές </a:t>
            </a:r>
            <a:r>
              <a:rPr lang="el-GR" sz="2500" dirty="0" smtClean="0">
                <a:latin typeface="+mn-lt"/>
              </a:rPr>
              <a:t>περιβάλλον</a:t>
            </a:r>
          </a:p>
          <a:p>
            <a:pPr algn="just">
              <a:buFont typeface="Arial" pitchFamily="34" charset="0"/>
              <a:buChar char="•"/>
              <a:defRPr/>
            </a:pPr>
            <a:r>
              <a:rPr lang="el-GR" sz="2500" dirty="0" smtClean="0"/>
              <a:t>Άυλο χρήμα – ψυχολογικές παράμετροι</a:t>
            </a:r>
            <a:endParaRPr lang="en-US" sz="2500" dirty="0">
              <a:latin typeface="+mn-lt"/>
            </a:endParaRPr>
          </a:p>
          <a:p>
            <a:pPr algn="just">
              <a:buFont typeface="Arial" pitchFamily="34" charset="0"/>
              <a:buChar char="•"/>
              <a:defRPr/>
            </a:pPr>
            <a:r>
              <a:rPr lang="el-GR" sz="2500" dirty="0">
                <a:latin typeface="+mn-lt"/>
              </a:rPr>
              <a:t>Διαφυγή από προβλήματα, βίωση </a:t>
            </a:r>
            <a:r>
              <a:rPr lang="el-GR" sz="2500" dirty="0" err="1">
                <a:latin typeface="+mn-lt"/>
              </a:rPr>
              <a:t>θυμο</a:t>
            </a:r>
            <a:r>
              <a:rPr lang="el-GR" sz="2500" dirty="0">
                <a:latin typeface="+mn-lt"/>
              </a:rPr>
              <a:t>-τροποιητικών εμπειριών. Συνεχές από εμπειρία που εμπλουτίζει τη καθημερινότητα ως την εθιστική συμπεριφορά που κυριαρχεί    </a:t>
            </a:r>
            <a:endParaRPr lang="en-US" sz="2500" dirty="0">
              <a:latin typeface="+mn-lt"/>
            </a:endParaRPr>
          </a:p>
          <a:p>
            <a:pPr algn="just">
              <a:buFont typeface="Arial" pitchFamily="34" charset="0"/>
              <a:buChar char="•"/>
              <a:defRPr/>
            </a:pPr>
            <a:r>
              <a:rPr lang="el-GR" sz="2500" dirty="0" err="1">
                <a:latin typeface="+mn-lt"/>
              </a:rPr>
              <a:t>Εμβύθιση</a:t>
            </a:r>
            <a:r>
              <a:rPr lang="el-GR" sz="2500" dirty="0">
                <a:latin typeface="+mn-lt"/>
              </a:rPr>
              <a:t> σε ένα εικονικό περιβάλλον και διάσχιση</a:t>
            </a:r>
            <a:endParaRPr lang="en-US" sz="2500" dirty="0">
              <a:latin typeface="+mn-lt"/>
            </a:endParaRPr>
          </a:p>
          <a:p>
            <a:pPr algn="just">
              <a:buFont typeface="Arial" pitchFamily="34" charset="0"/>
              <a:buChar char="•"/>
              <a:defRPr/>
            </a:pPr>
            <a:r>
              <a:rPr lang="el-GR" sz="2500" dirty="0">
                <a:latin typeface="+mn-lt"/>
              </a:rPr>
              <a:t>Απώλεια ελέγχου των παρορμήσεων</a:t>
            </a:r>
            <a:endParaRPr lang="en-US" sz="2500" dirty="0">
              <a:latin typeface="+mn-lt"/>
            </a:endParaRPr>
          </a:p>
          <a:p>
            <a:pPr algn="just">
              <a:buFont typeface="Arial" pitchFamily="34" charset="0"/>
              <a:buChar char="•"/>
              <a:defRPr/>
            </a:pPr>
            <a:r>
              <a:rPr lang="el-GR" sz="2500" dirty="0">
                <a:latin typeface="+mn-lt"/>
              </a:rPr>
              <a:t>Μεγάλη αύξηση της συχνότητας επαφής με τη δραστηριότητα</a:t>
            </a:r>
            <a:r>
              <a:rPr lang="en-US" sz="2500" dirty="0">
                <a:latin typeface="+mn-lt"/>
              </a:rPr>
              <a:t> </a:t>
            </a:r>
            <a:r>
              <a:rPr lang="el-GR" sz="2500" dirty="0">
                <a:latin typeface="+mn-lt"/>
              </a:rPr>
              <a:t>ειδικά με διαρκώς συνεχιζόμενο παιχνίδι (</a:t>
            </a:r>
            <a:r>
              <a:rPr lang="en-US" sz="2500" dirty="0" err="1">
                <a:latin typeface="+mn-lt"/>
              </a:rPr>
              <a:t>LaPlante</a:t>
            </a:r>
            <a:r>
              <a:rPr lang="en-US" sz="2500" dirty="0">
                <a:latin typeface="+mn-lt"/>
              </a:rPr>
              <a:t>, 2008)</a:t>
            </a:r>
          </a:p>
          <a:p>
            <a:pPr algn="just">
              <a:buFont typeface="Arial" pitchFamily="34" charset="0"/>
              <a:buChar char="•"/>
              <a:defRPr/>
            </a:pPr>
            <a:r>
              <a:rPr lang="el-GR" sz="2500" dirty="0">
                <a:latin typeface="+mn-lt"/>
              </a:rPr>
              <a:t>Αυξανόμενη </a:t>
            </a:r>
            <a:r>
              <a:rPr lang="el-GR" sz="2500" dirty="0" err="1">
                <a:latin typeface="+mn-lt"/>
              </a:rPr>
              <a:t>διαδραστικότητα</a:t>
            </a:r>
            <a:r>
              <a:rPr lang="el-GR" sz="2500" dirty="0">
                <a:latin typeface="+mn-lt"/>
              </a:rPr>
              <a:t> με πραγματικούς αντιπάλους</a:t>
            </a:r>
            <a:endParaRPr lang="en-US" sz="2500" dirty="0">
              <a:latin typeface="+mn-lt"/>
            </a:endParaRPr>
          </a:p>
          <a:p>
            <a:pPr algn="just">
              <a:buFont typeface="Arial" pitchFamily="34" charset="0"/>
              <a:buChar char="•"/>
              <a:defRPr/>
            </a:pPr>
            <a:r>
              <a:rPr lang="el-GR" sz="2500" dirty="0" err="1">
                <a:latin typeface="+mn-lt"/>
              </a:rPr>
              <a:t>Προσομείωση</a:t>
            </a:r>
            <a:r>
              <a:rPr lang="el-GR" sz="2500" dirty="0">
                <a:latin typeface="+mn-lt"/>
              </a:rPr>
              <a:t> πραγματικού καζίνου με δημιουργία </a:t>
            </a:r>
            <a:r>
              <a:rPr lang="en-US" sz="2500" dirty="0">
                <a:latin typeface="+mn-lt"/>
              </a:rPr>
              <a:t>avatar</a:t>
            </a:r>
          </a:p>
          <a:p>
            <a:pPr algn="just">
              <a:buFont typeface="Arial" pitchFamily="34" charset="0"/>
              <a:buChar char="•"/>
              <a:defRPr/>
            </a:pPr>
            <a:r>
              <a:rPr lang="el-GR" sz="2500" dirty="0">
                <a:latin typeface="+mn-lt"/>
              </a:rPr>
              <a:t>Απόσχιση από το κοινωνικό περίγυρο</a:t>
            </a:r>
            <a:endParaRPr lang="en-US" sz="2500" dirty="0">
              <a:latin typeface="+mn-lt"/>
            </a:endParaRPr>
          </a:p>
          <a:p>
            <a:pPr algn="just">
              <a:buFont typeface="Arial" pitchFamily="34" charset="0"/>
              <a:buChar char="•"/>
              <a:defRPr/>
            </a:pPr>
            <a:r>
              <a:rPr lang="el-GR" sz="2500" dirty="0">
                <a:latin typeface="+mn-lt"/>
              </a:rPr>
              <a:t>Τυπικά μικρό κόστος (τυπικά 2,5%-5,9%  απώλεια επί τζίρου)</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30622"/>
            <a:ext cx="8229600" cy="562074"/>
          </a:xfrm>
        </p:spPr>
        <p:txBody>
          <a:bodyPr>
            <a:noAutofit/>
          </a:bodyPr>
          <a:lstStyle/>
          <a:p>
            <a:pPr algn="ctr"/>
            <a:r>
              <a:rPr lang="el-GR" sz="3200" dirty="0" smtClean="0"/>
              <a:t>Τζόγος ανηλίκων – έκταση και συνέπειες </a:t>
            </a:r>
            <a:endParaRPr lang="el-GR" sz="3200" dirty="0"/>
          </a:p>
        </p:txBody>
      </p:sp>
      <p:graphicFrame>
        <p:nvGraphicFramePr>
          <p:cNvPr id="4" name="3 - Πίνακας"/>
          <p:cNvGraphicFramePr>
            <a:graphicFrameLocks noGrp="1"/>
          </p:cNvGraphicFramePr>
          <p:nvPr/>
        </p:nvGraphicFramePr>
        <p:xfrm>
          <a:off x="395536" y="806964"/>
          <a:ext cx="8352929" cy="2656836"/>
        </p:xfrm>
        <a:graphic>
          <a:graphicData uri="http://schemas.openxmlformats.org/drawingml/2006/table">
            <a:tbl>
              <a:tblPr/>
              <a:tblGrid>
                <a:gridCol w="1391582"/>
                <a:gridCol w="1392270"/>
                <a:gridCol w="1752652"/>
                <a:gridCol w="1080120"/>
                <a:gridCol w="1344035"/>
                <a:gridCol w="1392270"/>
              </a:tblGrid>
              <a:tr h="290826">
                <a:tc>
                  <a:txBody>
                    <a:bodyPr/>
                    <a:lstStyle/>
                    <a:p>
                      <a:pPr algn="ctr">
                        <a:lnSpc>
                          <a:spcPct val="115000"/>
                        </a:lnSpc>
                        <a:spcAft>
                          <a:spcPts val="0"/>
                        </a:spcAft>
                      </a:pPr>
                      <a:r>
                        <a:rPr lang="en-US" sz="1500" b="1" dirty="0" err="1">
                          <a:latin typeface="Arial" pitchFamily="34" charset="0"/>
                          <a:ea typeface="Calibri"/>
                          <a:cs typeface="Arial" pitchFamily="34" charset="0"/>
                        </a:rPr>
                        <a:t>Συγγραφε</a:t>
                      </a:r>
                      <a:r>
                        <a:rPr lang="el-GR" sz="1500" b="1" dirty="0" err="1">
                          <a:latin typeface="Arial" pitchFamily="34" charset="0"/>
                          <a:ea typeface="Calibri"/>
                          <a:cs typeface="Arial" pitchFamily="34" charset="0"/>
                        </a:rPr>
                        <a:t>ίς</a:t>
                      </a:r>
                      <a:endParaRPr lang="el-GR" sz="1500" dirty="0">
                        <a:latin typeface="Arial" pitchFamily="34" charset="0"/>
                        <a:ea typeface="Calibri"/>
                        <a:cs typeface="Arial" pitchFamily="34" charset="0"/>
                      </a:endParaRP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b="1">
                          <a:latin typeface="Arial" pitchFamily="34" charset="0"/>
                          <a:ea typeface="Calibri"/>
                          <a:cs typeface="Arial" pitchFamily="34" charset="0"/>
                        </a:rPr>
                        <a:t>Δημοσίευση</a:t>
                      </a:r>
                      <a:endParaRPr lang="el-GR" sz="1500">
                        <a:latin typeface="Arial" pitchFamily="34" charset="0"/>
                        <a:ea typeface="Calibri"/>
                        <a:cs typeface="Arial" pitchFamily="34" charset="0"/>
                      </a:endParaRP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b="1">
                          <a:latin typeface="Arial" pitchFamily="34" charset="0"/>
                          <a:ea typeface="Calibri"/>
                          <a:cs typeface="Arial" pitchFamily="34" charset="0"/>
                        </a:rPr>
                        <a:t>Τόπος</a:t>
                      </a:r>
                      <a:endParaRPr lang="el-GR" sz="1500">
                        <a:latin typeface="Arial" pitchFamily="34" charset="0"/>
                        <a:ea typeface="Calibri"/>
                        <a:cs typeface="Arial" pitchFamily="34" charset="0"/>
                      </a:endParaRP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b="1">
                          <a:latin typeface="Arial" pitchFamily="34" charset="0"/>
                          <a:ea typeface="Calibri"/>
                          <a:cs typeface="Arial" pitchFamily="34" charset="0"/>
                        </a:rPr>
                        <a:t>Μέγεθος δείγματος</a:t>
                      </a:r>
                      <a:endParaRPr lang="el-GR" sz="1500">
                        <a:latin typeface="Arial" pitchFamily="34" charset="0"/>
                        <a:ea typeface="Calibri"/>
                        <a:cs typeface="Arial" pitchFamily="34" charset="0"/>
                      </a:endParaRP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b="1">
                          <a:latin typeface="Arial" pitchFamily="34" charset="0"/>
                          <a:ea typeface="Calibri"/>
                          <a:cs typeface="Arial" pitchFamily="34" charset="0"/>
                        </a:rPr>
                        <a:t>Ηλικιακό φάσμα</a:t>
                      </a:r>
                      <a:endParaRPr lang="el-GR" sz="1500">
                        <a:latin typeface="Arial" pitchFamily="34" charset="0"/>
                        <a:ea typeface="Calibri"/>
                        <a:cs typeface="Arial" pitchFamily="34" charset="0"/>
                      </a:endParaRP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b="1">
                          <a:latin typeface="Arial" pitchFamily="34" charset="0"/>
                          <a:ea typeface="Calibri"/>
                          <a:cs typeface="Arial" pitchFamily="34" charset="0"/>
                        </a:rPr>
                        <a:t>Επιπολασμός</a:t>
                      </a:r>
                      <a:endParaRPr lang="el-GR" sz="1500">
                        <a:latin typeface="Arial" pitchFamily="34" charset="0"/>
                        <a:ea typeface="Calibri"/>
                        <a:cs typeface="Arial" pitchFamily="34" charset="0"/>
                      </a:endParaRP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413">
                <a:tc>
                  <a:txBody>
                    <a:bodyPr/>
                    <a:lstStyle/>
                    <a:p>
                      <a:pPr algn="ctr">
                        <a:lnSpc>
                          <a:spcPct val="115000"/>
                        </a:lnSpc>
                        <a:spcAft>
                          <a:spcPts val="0"/>
                        </a:spcAft>
                      </a:pPr>
                      <a:r>
                        <a:rPr lang="el-GR" sz="1500">
                          <a:latin typeface="Arial" pitchFamily="34" charset="0"/>
                          <a:ea typeface="Calibri"/>
                          <a:cs typeface="Arial" pitchFamily="34" charset="0"/>
                        </a:rPr>
                        <a:t>Fisher</a:t>
                      </a: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a:latin typeface="Arial" pitchFamily="34" charset="0"/>
                          <a:ea typeface="Calibri"/>
                          <a:cs typeface="Arial" pitchFamily="34" charset="0"/>
                        </a:rPr>
                        <a:t>1992, 1993</a:t>
                      </a: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dirty="0" smtClean="0">
                          <a:latin typeface="Arial" pitchFamily="34" charset="0"/>
                          <a:ea typeface="Calibri"/>
                          <a:cs typeface="Arial" pitchFamily="34" charset="0"/>
                        </a:rPr>
                        <a:t>Αγγλία</a:t>
                      </a:r>
                      <a:endParaRPr lang="el-GR" sz="1500" dirty="0">
                        <a:latin typeface="Arial" pitchFamily="34" charset="0"/>
                        <a:ea typeface="Calibri"/>
                        <a:cs typeface="Arial" pitchFamily="34" charset="0"/>
                      </a:endParaRP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a:latin typeface="Arial" pitchFamily="34" charset="0"/>
                          <a:ea typeface="Calibri"/>
                          <a:cs typeface="Arial" pitchFamily="34" charset="0"/>
                        </a:rPr>
                        <a:t>467</a:t>
                      </a: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a:latin typeface="Arial" pitchFamily="34" charset="0"/>
                          <a:ea typeface="Calibri"/>
                          <a:cs typeface="Arial" pitchFamily="34" charset="0"/>
                        </a:rPr>
                        <a:t>11–16</a:t>
                      </a: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a:latin typeface="Arial" pitchFamily="34" charset="0"/>
                          <a:ea typeface="Calibri"/>
                          <a:cs typeface="Arial" pitchFamily="34" charset="0"/>
                        </a:rPr>
                        <a:t>5.7%</a:t>
                      </a: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826">
                <a:tc>
                  <a:txBody>
                    <a:bodyPr/>
                    <a:lstStyle/>
                    <a:p>
                      <a:pPr algn="ctr">
                        <a:lnSpc>
                          <a:spcPct val="115000"/>
                        </a:lnSpc>
                        <a:spcAft>
                          <a:spcPts val="0"/>
                        </a:spcAft>
                      </a:pPr>
                      <a:r>
                        <a:rPr lang="el-GR" sz="1500" dirty="0" err="1" smtClean="0">
                          <a:latin typeface="Arial" pitchFamily="34" charset="0"/>
                          <a:ea typeface="Calibri"/>
                          <a:cs typeface="Arial" pitchFamily="34" charset="0"/>
                        </a:rPr>
                        <a:t>Gupta</a:t>
                      </a:r>
                      <a:endParaRPr lang="el-GR" sz="1500" dirty="0">
                        <a:latin typeface="Arial" pitchFamily="34" charset="0"/>
                        <a:ea typeface="Calibri"/>
                        <a:cs typeface="Arial" pitchFamily="34" charset="0"/>
                      </a:endParaRP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a:latin typeface="Arial" pitchFamily="34" charset="0"/>
                          <a:ea typeface="Calibri"/>
                          <a:cs typeface="Arial" pitchFamily="34" charset="0"/>
                        </a:rPr>
                        <a:t>1998</a:t>
                      </a: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dirty="0" err="1">
                          <a:latin typeface="Arial" pitchFamily="34" charset="0"/>
                          <a:ea typeface="Calibri"/>
                          <a:cs typeface="Arial" pitchFamily="34" charset="0"/>
                        </a:rPr>
                        <a:t>Montreal</a:t>
                      </a:r>
                      <a:endParaRPr lang="el-GR" sz="1500" dirty="0">
                        <a:latin typeface="Arial" pitchFamily="34" charset="0"/>
                        <a:ea typeface="Calibri"/>
                        <a:cs typeface="Arial" pitchFamily="34" charset="0"/>
                      </a:endParaRP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a:latin typeface="Arial" pitchFamily="34" charset="0"/>
                          <a:ea typeface="Calibri"/>
                          <a:cs typeface="Arial" pitchFamily="34" charset="0"/>
                        </a:rPr>
                        <a:t>817</a:t>
                      </a: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a:latin typeface="Arial" pitchFamily="34" charset="0"/>
                          <a:ea typeface="Calibri"/>
                          <a:cs typeface="Arial" pitchFamily="34" charset="0"/>
                        </a:rPr>
                        <a:t>12–17</a:t>
                      </a: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a:latin typeface="Arial" pitchFamily="34" charset="0"/>
                          <a:ea typeface="Calibri"/>
                          <a:cs typeface="Arial" pitchFamily="34" charset="0"/>
                        </a:rPr>
                        <a:t>4.7%</a:t>
                      </a: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37">
                <a:tc>
                  <a:txBody>
                    <a:bodyPr/>
                    <a:lstStyle/>
                    <a:p>
                      <a:pPr algn="ctr">
                        <a:lnSpc>
                          <a:spcPct val="115000"/>
                        </a:lnSpc>
                        <a:spcAft>
                          <a:spcPts val="0"/>
                        </a:spcAft>
                      </a:pPr>
                      <a:r>
                        <a:rPr lang="el-GR" sz="1500">
                          <a:latin typeface="Arial" pitchFamily="34" charset="0"/>
                          <a:ea typeface="Calibri"/>
                          <a:cs typeface="Arial" pitchFamily="34" charset="0"/>
                        </a:rPr>
                        <a:t>Fisher</a:t>
                      </a: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a:latin typeface="Arial" pitchFamily="34" charset="0"/>
                          <a:ea typeface="Calibri"/>
                          <a:cs typeface="Arial" pitchFamily="34" charset="0"/>
                        </a:rPr>
                        <a:t>2000</a:t>
                      </a: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dirty="0" smtClean="0">
                          <a:latin typeface="Arial" pitchFamily="34" charset="0"/>
                          <a:ea typeface="Calibri"/>
                          <a:cs typeface="Arial" pitchFamily="34" charset="0"/>
                        </a:rPr>
                        <a:t>Αγγλία</a:t>
                      </a:r>
                      <a:r>
                        <a:rPr lang="el-GR" sz="1500" baseline="0" dirty="0" smtClean="0">
                          <a:latin typeface="Arial" pitchFamily="34" charset="0"/>
                          <a:ea typeface="Calibri"/>
                          <a:cs typeface="Arial" pitchFamily="34" charset="0"/>
                        </a:rPr>
                        <a:t> &amp; </a:t>
                      </a:r>
                      <a:r>
                        <a:rPr lang="el-GR" sz="1500" baseline="0" dirty="0" err="1" smtClean="0">
                          <a:latin typeface="Arial" pitchFamily="34" charset="0"/>
                          <a:ea typeface="Calibri"/>
                          <a:cs typeface="Arial" pitchFamily="34" charset="0"/>
                        </a:rPr>
                        <a:t>Ουαλλία</a:t>
                      </a:r>
                      <a:endParaRPr lang="el-GR" sz="1500" dirty="0">
                        <a:latin typeface="Arial" pitchFamily="34" charset="0"/>
                        <a:ea typeface="Calibri"/>
                        <a:cs typeface="Arial" pitchFamily="34" charset="0"/>
                      </a:endParaRP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a:latin typeface="Arial" pitchFamily="34" charset="0"/>
                          <a:ea typeface="Calibri"/>
                          <a:cs typeface="Arial" pitchFamily="34" charset="0"/>
                        </a:rPr>
                        <a:t>9,774</a:t>
                      </a: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a:latin typeface="Arial" pitchFamily="34" charset="0"/>
                          <a:ea typeface="Calibri"/>
                          <a:cs typeface="Arial" pitchFamily="34" charset="0"/>
                        </a:rPr>
                        <a:t>12–15</a:t>
                      </a: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dirty="0">
                          <a:latin typeface="Arial" pitchFamily="34" charset="0"/>
                          <a:ea typeface="Calibri"/>
                          <a:cs typeface="Arial" pitchFamily="34" charset="0"/>
                        </a:rPr>
                        <a:t>5.6% - 0.4%</a:t>
                      </a: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37">
                <a:tc>
                  <a:txBody>
                    <a:bodyPr/>
                    <a:lstStyle/>
                    <a:p>
                      <a:pPr algn="ctr">
                        <a:lnSpc>
                          <a:spcPct val="115000"/>
                        </a:lnSpc>
                        <a:spcAft>
                          <a:spcPts val="0"/>
                        </a:spcAft>
                      </a:pPr>
                      <a:r>
                        <a:rPr lang="en-US" sz="1500">
                          <a:latin typeface="Arial" pitchFamily="34" charset="0"/>
                          <a:ea typeface="Calibri"/>
                          <a:cs typeface="Arial" pitchFamily="34" charset="0"/>
                        </a:rPr>
                        <a:t>Molde</a:t>
                      </a:r>
                      <a:endParaRPr lang="el-GR" sz="1500">
                        <a:latin typeface="Arial" pitchFamily="34" charset="0"/>
                        <a:ea typeface="Calibri"/>
                        <a:cs typeface="Arial" pitchFamily="34" charset="0"/>
                      </a:endParaRP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a:latin typeface="Arial" pitchFamily="34" charset="0"/>
                          <a:ea typeface="Calibri"/>
                          <a:cs typeface="Arial" pitchFamily="34" charset="0"/>
                        </a:rPr>
                        <a:t>2004</a:t>
                      </a: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a:latin typeface="Arial" pitchFamily="34" charset="0"/>
                          <a:ea typeface="Calibri"/>
                          <a:cs typeface="Arial" pitchFamily="34" charset="0"/>
                        </a:rPr>
                        <a:t>Νορβηγία</a:t>
                      </a: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a:latin typeface="Arial" pitchFamily="34" charset="0"/>
                          <a:ea typeface="Calibri"/>
                          <a:cs typeface="Arial" pitchFamily="34" charset="0"/>
                        </a:rPr>
                        <a:t>1351</a:t>
                      </a:r>
                      <a:endParaRPr lang="el-GR" sz="1500">
                        <a:latin typeface="Arial" pitchFamily="34" charset="0"/>
                        <a:ea typeface="Calibri"/>
                        <a:cs typeface="Arial" pitchFamily="34" charset="0"/>
                      </a:endParaRP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a:latin typeface="Arial" pitchFamily="34" charset="0"/>
                          <a:ea typeface="Calibri"/>
                          <a:cs typeface="Arial" pitchFamily="34" charset="0"/>
                        </a:rPr>
                        <a:t>16-19</a:t>
                      </a:r>
                      <a:endParaRPr lang="el-GR" sz="1500">
                        <a:latin typeface="Arial" pitchFamily="34" charset="0"/>
                        <a:ea typeface="Calibri"/>
                        <a:cs typeface="Arial" pitchFamily="34" charset="0"/>
                      </a:endParaRP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a:latin typeface="Arial" pitchFamily="34" charset="0"/>
                          <a:ea typeface="Calibri"/>
                          <a:cs typeface="Arial" pitchFamily="34" charset="0"/>
                        </a:rPr>
                        <a:t>2,5%-1,9%</a:t>
                      </a:r>
                      <a:endParaRPr lang="el-GR" sz="1500">
                        <a:latin typeface="Arial" pitchFamily="34" charset="0"/>
                        <a:ea typeface="Calibri"/>
                        <a:cs typeface="Arial" pitchFamily="34" charset="0"/>
                      </a:endParaRP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37">
                <a:tc>
                  <a:txBody>
                    <a:bodyPr/>
                    <a:lstStyle/>
                    <a:p>
                      <a:pPr algn="ctr">
                        <a:lnSpc>
                          <a:spcPct val="115000"/>
                        </a:lnSpc>
                        <a:spcAft>
                          <a:spcPts val="0"/>
                        </a:spcAft>
                      </a:pPr>
                      <a:r>
                        <a:rPr lang="en-US" sz="1500">
                          <a:latin typeface="Arial" pitchFamily="34" charset="0"/>
                          <a:ea typeface="Calibri"/>
                          <a:cs typeface="Arial" pitchFamily="34" charset="0"/>
                        </a:rPr>
                        <a:t>Welte</a:t>
                      </a:r>
                      <a:endParaRPr lang="el-GR" sz="1500">
                        <a:latin typeface="Arial" pitchFamily="34" charset="0"/>
                        <a:ea typeface="Calibri"/>
                        <a:cs typeface="Arial" pitchFamily="34" charset="0"/>
                      </a:endParaRP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a:latin typeface="Arial" pitchFamily="34" charset="0"/>
                          <a:ea typeface="Calibri"/>
                          <a:cs typeface="Arial" pitchFamily="34" charset="0"/>
                        </a:rPr>
                        <a:t>2007</a:t>
                      </a:r>
                      <a:endParaRPr lang="el-GR" sz="1500">
                        <a:latin typeface="Arial" pitchFamily="34" charset="0"/>
                        <a:ea typeface="Calibri"/>
                        <a:cs typeface="Arial" pitchFamily="34" charset="0"/>
                      </a:endParaRP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dirty="0">
                          <a:latin typeface="Arial" pitchFamily="34" charset="0"/>
                          <a:ea typeface="Calibri"/>
                          <a:cs typeface="Arial" pitchFamily="34" charset="0"/>
                        </a:rPr>
                        <a:t>Η.Π.Α</a:t>
                      </a:r>
                      <a:endParaRPr lang="el-GR" sz="1500" dirty="0">
                        <a:latin typeface="Arial" pitchFamily="34" charset="0"/>
                        <a:ea typeface="Calibri"/>
                        <a:cs typeface="Arial" pitchFamily="34" charset="0"/>
                      </a:endParaRP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a:latin typeface="Arial" pitchFamily="34" charset="0"/>
                          <a:ea typeface="Calibri"/>
                          <a:cs typeface="Arial" pitchFamily="34" charset="0"/>
                        </a:rPr>
                        <a:t>2274</a:t>
                      </a:r>
                      <a:endParaRPr lang="el-GR" sz="1500">
                        <a:latin typeface="Arial" pitchFamily="34" charset="0"/>
                        <a:ea typeface="Calibri"/>
                        <a:cs typeface="Arial" pitchFamily="34" charset="0"/>
                      </a:endParaRP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a:latin typeface="Arial" pitchFamily="34" charset="0"/>
                          <a:ea typeface="Calibri"/>
                          <a:cs typeface="Arial" pitchFamily="34" charset="0"/>
                        </a:rPr>
                        <a:t>14-21</a:t>
                      </a:r>
                      <a:endParaRPr lang="el-GR" sz="1500">
                        <a:latin typeface="Arial" pitchFamily="34" charset="0"/>
                        <a:ea typeface="Calibri"/>
                        <a:cs typeface="Arial" pitchFamily="34" charset="0"/>
                      </a:endParaRP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a:latin typeface="Arial" pitchFamily="34" charset="0"/>
                          <a:ea typeface="Calibri"/>
                          <a:cs typeface="Arial" pitchFamily="34" charset="0"/>
                        </a:rPr>
                        <a:t>2.1%</a:t>
                      </a: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37">
                <a:tc>
                  <a:txBody>
                    <a:bodyPr/>
                    <a:lstStyle/>
                    <a:p>
                      <a:pPr algn="ctr">
                        <a:lnSpc>
                          <a:spcPct val="115000"/>
                        </a:lnSpc>
                        <a:spcAft>
                          <a:spcPts val="0"/>
                        </a:spcAft>
                      </a:pPr>
                      <a:r>
                        <a:rPr lang="el-GR" sz="1500">
                          <a:latin typeface="Arial" pitchFamily="34" charset="0"/>
                          <a:ea typeface="Calibri"/>
                          <a:cs typeface="Arial" pitchFamily="34" charset="0"/>
                        </a:rPr>
                        <a:t>Hardoon</a:t>
                      </a: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a:latin typeface="Arial" pitchFamily="34" charset="0"/>
                          <a:ea typeface="Calibri"/>
                          <a:cs typeface="Arial" pitchFamily="34" charset="0"/>
                        </a:rPr>
                        <a:t>2008</a:t>
                      </a:r>
                      <a:endParaRPr lang="el-GR" sz="1500">
                        <a:latin typeface="Arial" pitchFamily="34" charset="0"/>
                        <a:ea typeface="Calibri"/>
                        <a:cs typeface="Arial" pitchFamily="34" charset="0"/>
                      </a:endParaRP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a:latin typeface="Arial" pitchFamily="34" charset="0"/>
                          <a:ea typeface="Calibri"/>
                          <a:cs typeface="Arial" pitchFamily="34" charset="0"/>
                        </a:rPr>
                        <a:t>Η.Π.Α</a:t>
                      </a:r>
                      <a:endParaRPr lang="el-GR" sz="1500">
                        <a:latin typeface="Arial" pitchFamily="34" charset="0"/>
                        <a:ea typeface="Calibri"/>
                        <a:cs typeface="Arial" pitchFamily="34" charset="0"/>
                      </a:endParaRP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a:latin typeface="Arial" pitchFamily="34" charset="0"/>
                          <a:ea typeface="Calibri"/>
                          <a:cs typeface="Arial" pitchFamily="34" charset="0"/>
                        </a:rPr>
                        <a:t>2336</a:t>
                      </a: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a:latin typeface="Arial" pitchFamily="34" charset="0"/>
                          <a:ea typeface="Calibri"/>
                          <a:cs typeface="Arial" pitchFamily="34" charset="0"/>
                        </a:rPr>
                        <a:t>13-19</a:t>
                      </a: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a:latin typeface="Arial" pitchFamily="34" charset="0"/>
                          <a:ea typeface="Calibri"/>
                          <a:cs typeface="Arial" pitchFamily="34" charset="0"/>
                        </a:rPr>
                        <a:t>4.9%</a:t>
                      </a: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37">
                <a:tc>
                  <a:txBody>
                    <a:bodyPr/>
                    <a:lstStyle/>
                    <a:p>
                      <a:pPr algn="ctr">
                        <a:lnSpc>
                          <a:spcPct val="115000"/>
                        </a:lnSpc>
                        <a:spcAft>
                          <a:spcPts val="0"/>
                        </a:spcAft>
                      </a:pPr>
                      <a:r>
                        <a:rPr lang="en-US" sz="1500">
                          <a:latin typeface="Arial" pitchFamily="34" charset="0"/>
                          <a:ea typeface="Calibri"/>
                          <a:cs typeface="Arial" pitchFamily="34" charset="0"/>
                        </a:rPr>
                        <a:t>Splevins</a:t>
                      </a:r>
                      <a:endParaRPr lang="el-GR" sz="1500">
                        <a:latin typeface="Arial" pitchFamily="34" charset="0"/>
                        <a:ea typeface="Calibri"/>
                        <a:cs typeface="Arial" pitchFamily="34" charset="0"/>
                      </a:endParaRP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a:latin typeface="Arial" pitchFamily="34" charset="0"/>
                          <a:ea typeface="Calibri"/>
                          <a:cs typeface="Arial" pitchFamily="34" charset="0"/>
                        </a:rPr>
                        <a:t>2010</a:t>
                      </a:r>
                      <a:endParaRPr lang="el-GR" sz="1500">
                        <a:latin typeface="Arial" pitchFamily="34" charset="0"/>
                        <a:ea typeface="Calibri"/>
                        <a:cs typeface="Arial" pitchFamily="34" charset="0"/>
                      </a:endParaRP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a:latin typeface="Arial" pitchFamily="34" charset="0"/>
                          <a:ea typeface="Calibri"/>
                          <a:cs typeface="Arial" pitchFamily="34" charset="0"/>
                        </a:rPr>
                        <a:t>Αυστραλία</a:t>
                      </a: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a:latin typeface="Arial" pitchFamily="34" charset="0"/>
                          <a:ea typeface="Calibri"/>
                          <a:cs typeface="Arial" pitchFamily="34" charset="0"/>
                        </a:rPr>
                        <a:t>252</a:t>
                      </a: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a:latin typeface="Arial" pitchFamily="34" charset="0"/>
                          <a:ea typeface="Calibri"/>
                          <a:cs typeface="Arial" pitchFamily="34" charset="0"/>
                        </a:rPr>
                        <a:t>12-18</a:t>
                      </a: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a:latin typeface="Arial" pitchFamily="34" charset="0"/>
                          <a:ea typeface="Calibri"/>
                          <a:cs typeface="Arial" pitchFamily="34" charset="0"/>
                        </a:rPr>
                        <a:t>6.7%</a:t>
                      </a: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37">
                <a:tc>
                  <a:txBody>
                    <a:bodyPr/>
                    <a:lstStyle/>
                    <a:p>
                      <a:pPr algn="ctr">
                        <a:lnSpc>
                          <a:spcPct val="115000"/>
                        </a:lnSpc>
                        <a:spcAft>
                          <a:spcPts val="0"/>
                        </a:spcAft>
                      </a:pPr>
                      <a:r>
                        <a:rPr lang="el-GR" sz="1500">
                          <a:latin typeface="Arial" pitchFamily="34" charset="0"/>
                          <a:ea typeface="Calibri"/>
                          <a:cs typeface="Arial" pitchFamily="34" charset="0"/>
                        </a:rPr>
                        <a:t>Spritzer</a:t>
                      </a: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a:latin typeface="Arial" pitchFamily="34" charset="0"/>
                          <a:ea typeface="Calibri"/>
                          <a:cs typeface="Arial" pitchFamily="34" charset="0"/>
                        </a:rPr>
                        <a:t>2011</a:t>
                      </a: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dirty="0" err="1">
                          <a:latin typeface="Arial" pitchFamily="34" charset="0"/>
                          <a:ea typeface="Calibri"/>
                          <a:cs typeface="Arial" pitchFamily="34" charset="0"/>
                        </a:rPr>
                        <a:t>Βραζιλ</a:t>
                      </a:r>
                      <a:r>
                        <a:rPr lang="el-GR" sz="1500" dirty="0">
                          <a:latin typeface="Arial" pitchFamily="34" charset="0"/>
                          <a:ea typeface="Calibri"/>
                          <a:cs typeface="Arial" pitchFamily="34" charset="0"/>
                        </a:rPr>
                        <a:t>ία</a:t>
                      </a: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dirty="0">
                          <a:latin typeface="Arial" pitchFamily="34" charset="0"/>
                          <a:ea typeface="Calibri"/>
                          <a:cs typeface="Arial" pitchFamily="34" charset="0"/>
                        </a:rPr>
                        <a:t>3007</a:t>
                      </a: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a:latin typeface="Arial" pitchFamily="34" charset="0"/>
                          <a:ea typeface="Calibri"/>
                          <a:cs typeface="Arial" pitchFamily="34" charset="0"/>
                        </a:rPr>
                        <a:t>14-17</a:t>
                      </a: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500" dirty="0">
                          <a:latin typeface="Arial" pitchFamily="34" charset="0"/>
                          <a:ea typeface="Calibri"/>
                          <a:cs typeface="Arial" pitchFamily="34" charset="0"/>
                        </a:rPr>
                        <a:t>2,8% - 1,6%</a:t>
                      </a:r>
                    </a:p>
                  </a:txBody>
                  <a:tcPr marL="54191" marR="54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 Ορθογώνιο"/>
          <p:cNvSpPr/>
          <p:nvPr/>
        </p:nvSpPr>
        <p:spPr>
          <a:xfrm>
            <a:off x="179512" y="3429000"/>
            <a:ext cx="8784976" cy="3323987"/>
          </a:xfrm>
          <a:prstGeom prst="rect">
            <a:avLst/>
          </a:prstGeom>
        </p:spPr>
        <p:txBody>
          <a:bodyPr wrap="square">
            <a:spAutoFit/>
          </a:bodyPr>
          <a:lstStyle/>
          <a:p>
            <a:pPr algn="just"/>
            <a:r>
              <a:rPr lang="el-GR" sz="2100" dirty="0" smtClean="0"/>
              <a:t>Ο τζόγος ανηλίκων έχει συνδεθεί με το άρρεν φύλο, καταθλιπτική σημειολογία, κατάχρηση αλκοόλ και </a:t>
            </a:r>
            <a:r>
              <a:rPr lang="el-GR" sz="2100" dirty="0" err="1" smtClean="0"/>
              <a:t>διασχιστικά</a:t>
            </a:r>
            <a:r>
              <a:rPr lang="el-GR" sz="2100" dirty="0" smtClean="0"/>
              <a:t> φαινόμενα (</a:t>
            </a:r>
            <a:r>
              <a:rPr lang="el-GR" sz="2100" dirty="0" err="1" smtClean="0"/>
              <a:t>Molde</a:t>
            </a:r>
            <a:r>
              <a:rPr lang="el-GR" sz="2100" dirty="0" smtClean="0"/>
              <a:t> 2004) όπως και εμμένουσα συμπτωματολογία ΔΕΠΥ (</a:t>
            </a:r>
            <a:r>
              <a:rPr lang="el-GR" sz="2100" dirty="0" err="1" smtClean="0"/>
              <a:t>Breyer</a:t>
            </a:r>
            <a:r>
              <a:rPr lang="el-GR" sz="2100" dirty="0" smtClean="0"/>
              <a:t> 2009). </a:t>
            </a:r>
          </a:p>
          <a:p>
            <a:pPr algn="just"/>
            <a:r>
              <a:rPr lang="el-GR" sz="2100" dirty="0" smtClean="0"/>
              <a:t>Φαίνεται ότι αποτελεί μέρος μιας ενότητας παθολογικών συμπεριφορών που συμπεριλαμβάνει τη χρήση ουσιών και τη γενικευμένη συμπεριφορά που θέτει τον έφηβο σε κίνδυνο (</a:t>
            </a:r>
            <a:r>
              <a:rPr lang="el-GR" sz="2100" dirty="0" err="1" smtClean="0"/>
              <a:t>Hamel</a:t>
            </a:r>
            <a:r>
              <a:rPr lang="el-GR" sz="2100" dirty="0" smtClean="0"/>
              <a:t> 2007)</a:t>
            </a:r>
          </a:p>
          <a:p>
            <a:pPr algn="just"/>
            <a:r>
              <a:rPr lang="el-GR" sz="2100" dirty="0" smtClean="0"/>
              <a:t>Συναντάμε στους εφήβους αυτούς ψυχοκοινωνικές δυσκολίες όπως χαμηλό επίπεδο αίσθησης οικογενειακής και κοινωνικής υποστήριξης, χρήση ουσιών, διαταραχές της διαγωγής, οικογενειακά προβλήματα όπως και ενασχόληση των γονέων με τζόγο και χρήση ουσιών (</a:t>
            </a:r>
            <a:r>
              <a:rPr lang="el-GR" sz="2100" dirty="0" err="1" smtClean="0"/>
              <a:t>Hardoon</a:t>
            </a:r>
            <a:r>
              <a:rPr lang="el-GR" sz="2100" dirty="0" smtClean="0"/>
              <a:t> 2008)</a:t>
            </a:r>
            <a:endParaRPr lang="el-GR" sz="21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0"/>
                                        <p:tgtEl>
                                          <p:spTgt spid="5">
                                            <p:txEl>
                                              <p:pRg st="0" end="0"/>
                                            </p:txEl>
                                          </p:spTgt>
                                        </p:tgtEl>
                                      </p:cBhvr>
                                    </p:animEffect>
                                  </p:childTnLst>
                                </p:cTn>
                              </p:par>
                            </p:childTnLst>
                          </p:cTn>
                        </p:par>
                        <p:par>
                          <p:cTn id="8" fill="hold">
                            <p:stCondLst>
                              <p:cond delay="50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0"/>
                                        <p:tgtEl>
                                          <p:spTgt spid="5">
                                            <p:txEl>
                                              <p:pRg st="1" end="1"/>
                                            </p:txEl>
                                          </p:spTgt>
                                        </p:tgtEl>
                                      </p:cBhvr>
                                    </p:animEffect>
                                  </p:childTnLst>
                                </p:cTn>
                              </p:par>
                            </p:childTnLst>
                          </p:cTn>
                        </p:par>
                        <p:par>
                          <p:cTn id="12" fill="hold">
                            <p:stCondLst>
                              <p:cond delay="10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8926"/>
            <a:ext cx="8229600" cy="965818"/>
          </a:xfrm>
        </p:spPr>
        <p:txBody>
          <a:bodyPr>
            <a:normAutofit/>
          </a:bodyPr>
          <a:lstStyle/>
          <a:p>
            <a:r>
              <a:rPr lang="el-GR" dirty="0" smtClean="0"/>
              <a:t>Διαδικτυακός τζόγος – ξεκινάει αθώα</a:t>
            </a:r>
            <a:endParaRPr lang="el-GR" dirty="0"/>
          </a:p>
        </p:txBody>
      </p:sp>
      <p:pic>
        <p:nvPicPr>
          <p:cNvPr id="4" name="3 - Θέση περιεχομένου" descr="invite.jpg"/>
          <p:cNvPicPr>
            <a:picLocks noGrp="1" noChangeAspect="1"/>
          </p:cNvPicPr>
          <p:nvPr>
            <p:ph sz="quarter" idx="1"/>
          </p:nvPr>
        </p:nvPicPr>
        <p:blipFill>
          <a:blip r:embed="rId2" cstate="print"/>
          <a:stretch>
            <a:fillRect/>
          </a:stretch>
        </p:blipFill>
        <p:spPr>
          <a:xfrm>
            <a:off x="395536" y="1340768"/>
            <a:ext cx="4752528" cy="2693593"/>
          </a:xfrm>
        </p:spPr>
      </p:pic>
      <p:pic>
        <p:nvPicPr>
          <p:cNvPr id="5" name="4 - Εικόνα" descr="Like.jpg"/>
          <p:cNvPicPr>
            <a:picLocks noChangeAspect="1"/>
          </p:cNvPicPr>
          <p:nvPr/>
        </p:nvPicPr>
        <p:blipFill>
          <a:blip r:embed="rId3" cstate="print"/>
          <a:stretch>
            <a:fillRect/>
          </a:stretch>
        </p:blipFill>
        <p:spPr>
          <a:xfrm>
            <a:off x="3779912" y="4149079"/>
            <a:ext cx="4608512" cy="2582965"/>
          </a:xfrm>
          <a:prstGeom prst="rect">
            <a:avLst/>
          </a:prstGeom>
        </p:spPr>
      </p:pic>
      <p:sp>
        <p:nvSpPr>
          <p:cNvPr id="6" name="5 - TextBox"/>
          <p:cNvSpPr txBox="1"/>
          <p:nvPr/>
        </p:nvSpPr>
        <p:spPr>
          <a:xfrm>
            <a:off x="5364088" y="1480716"/>
            <a:ext cx="3600400" cy="2308324"/>
          </a:xfrm>
          <a:prstGeom prst="rect">
            <a:avLst/>
          </a:prstGeom>
          <a:noFill/>
        </p:spPr>
        <p:txBody>
          <a:bodyPr wrap="square" rtlCol="0">
            <a:spAutoFit/>
          </a:bodyPr>
          <a:lstStyle/>
          <a:p>
            <a:pPr algn="r"/>
            <a:r>
              <a:rPr lang="en-US" sz="2400" b="1" dirty="0" err="1" smtClean="0"/>
              <a:t>Zynga</a:t>
            </a:r>
            <a:r>
              <a:rPr lang="en-US" sz="2400" b="1" dirty="0" smtClean="0"/>
              <a:t> Poker </a:t>
            </a:r>
            <a:endParaRPr lang="el-GR" sz="2400" b="1" dirty="0" smtClean="0"/>
          </a:p>
          <a:p>
            <a:pPr algn="r"/>
            <a:r>
              <a:rPr lang="en-US" sz="2400" b="1" dirty="0" smtClean="0"/>
              <a:t>7 </a:t>
            </a:r>
            <a:r>
              <a:rPr lang="el-GR" sz="2400" b="1" dirty="0" smtClean="0"/>
              <a:t>εκατομμύρια χρήστες την ημέρα μόνο από το </a:t>
            </a:r>
            <a:r>
              <a:rPr lang="en-US" sz="2400" b="1" dirty="0" smtClean="0"/>
              <a:t>Facebook</a:t>
            </a:r>
            <a:r>
              <a:rPr lang="el-GR" sz="2400" b="1" dirty="0" smtClean="0"/>
              <a:t>, διαθέσιμο σε όλες τις ηλεκτρονικές πλατφόρμες</a:t>
            </a:r>
            <a:endParaRPr lang="el-GR" sz="2400" b="1"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8229600" cy="706090"/>
          </a:xfrm>
        </p:spPr>
        <p:txBody>
          <a:bodyPr>
            <a:normAutofit/>
          </a:bodyPr>
          <a:lstStyle/>
          <a:p>
            <a:pPr algn="ctr"/>
            <a:r>
              <a:rPr lang="el-GR" sz="3200" dirty="0" smtClean="0"/>
              <a:t>Ρεαλιστικό - προσωπικό περιβάλλον</a:t>
            </a:r>
            <a:endParaRPr lang="el-GR" sz="3200" dirty="0"/>
          </a:p>
        </p:txBody>
      </p:sp>
      <p:pic>
        <p:nvPicPr>
          <p:cNvPr id="4" name="3 - Θέση περιεχομένου" descr="table.jpg"/>
          <p:cNvPicPr>
            <a:picLocks noGrp="1" noChangeAspect="1"/>
          </p:cNvPicPr>
          <p:nvPr>
            <p:ph sz="quarter" idx="1"/>
          </p:nvPr>
        </p:nvPicPr>
        <p:blipFill>
          <a:blip r:embed="rId2" cstate="print"/>
          <a:stretch>
            <a:fillRect/>
          </a:stretch>
        </p:blipFill>
        <p:spPr>
          <a:xfrm>
            <a:off x="251520" y="620688"/>
            <a:ext cx="8784976" cy="6192688"/>
          </a:xfr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13184" y="116632"/>
            <a:ext cx="8507288" cy="1143000"/>
          </a:xfrm>
        </p:spPr>
        <p:txBody>
          <a:bodyPr>
            <a:noAutofit/>
          </a:bodyPr>
          <a:lstStyle/>
          <a:p>
            <a:r>
              <a:rPr lang="el-GR" sz="3200" dirty="0" smtClean="0"/>
              <a:t>Η χρήση της κοινωνικής δικτύωσης ως «απόχης»</a:t>
            </a:r>
            <a:endParaRPr lang="el-GR" sz="3200" dirty="0"/>
          </a:p>
        </p:txBody>
      </p:sp>
      <p:pic>
        <p:nvPicPr>
          <p:cNvPr id="6" name="5 - Εικόνα" descr="shootout.jpg"/>
          <p:cNvPicPr>
            <a:picLocks noChangeAspect="1"/>
          </p:cNvPicPr>
          <p:nvPr/>
        </p:nvPicPr>
        <p:blipFill>
          <a:blip r:embed="rId2" cstate="print"/>
          <a:stretch>
            <a:fillRect/>
          </a:stretch>
        </p:blipFill>
        <p:spPr>
          <a:xfrm>
            <a:off x="1259632" y="1340768"/>
            <a:ext cx="7583769" cy="4314361"/>
          </a:xfrm>
          <a:prstGeom prst="rect">
            <a:avLst/>
          </a:prstGeom>
        </p:spPr>
      </p:pic>
      <p:pic>
        <p:nvPicPr>
          <p:cNvPr id="5" name="4 - Εικόνα" descr="friends2.jpg"/>
          <p:cNvPicPr>
            <a:picLocks noChangeAspect="1"/>
          </p:cNvPicPr>
          <p:nvPr/>
        </p:nvPicPr>
        <p:blipFill>
          <a:blip r:embed="rId3" cstate="print"/>
          <a:stretch>
            <a:fillRect/>
          </a:stretch>
        </p:blipFill>
        <p:spPr>
          <a:xfrm>
            <a:off x="467544" y="3933056"/>
            <a:ext cx="3105868" cy="2696517"/>
          </a:xfrm>
          <a:prstGeom prst="rect">
            <a:avLst/>
          </a:prstGeom>
        </p:spPr>
      </p:pic>
      <p:pic>
        <p:nvPicPr>
          <p:cNvPr id="8" name="7 - Εικόνα" descr="friends.jpg"/>
          <p:cNvPicPr>
            <a:picLocks noChangeAspect="1"/>
          </p:cNvPicPr>
          <p:nvPr/>
        </p:nvPicPr>
        <p:blipFill>
          <a:blip r:embed="rId4" cstate="print"/>
          <a:stretch>
            <a:fillRect/>
          </a:stretch>
        </p:blipFill>
        <p:spPr>
          <a:xfrm>
            <a:off x="4644008" y="3789040"/>
            <a:ext cx="4334528" cy="2715195"/>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516216" y="0"/>
            <a:ext cx="2304256" cy="1124744"/>
          </a:xfrm>
        </p:spPr>
        <p:txBody>
          <a:bodyPr>
            <a:normAutofit fontScale="90000"/>
          </a:bodyPr>
          <a:lstStyle/>
          <a:p>
            <a:r>
              <a:rPr lang="el-GR" dirty="0" smtClean="0"/>
              <a:t>Και η φάκα..</a:t>
            </a:r>
            <a:endParaRPr lang="el-GR" dirty="0"/>
          </a:p>
        </p:txBody>
      </p:sp>
      <p:pic>
        <p:nvPicPr>
          <p:cNvPr id="6" name="5 - Εικόνα" descr="Pay.jpg"/>
          <p:cNvPicPr>
            <a:picLocks noChangeAspect="1"/>
          </p:cNvPicPr>
          <p:nvPr/>
        </p:nvPicPr>
        <p:blipFill>
          <a:blip r:embed="rId2" cstate="print"/>
          <a:stretch>
            <a:fillRect/>
          </a:stretch>
        </p:blipFill>
        <p:spPr>
          <a:xfrm>
            <a:off x="0" y="0"/>
            <a:ext cx="6305550" cy="4772025"/>
          </a:xfrm>
          <a:prstGeom prst="rect">
            <a:avLst/>
          </a:prstGeom>
        </p:spPr>
      </p:pic>
      <p:pic>
        <p:nvPicPr>
          <p:cNvPr id="4" name="3 - Θέση περιεχομένου" descr="VIP.jpg"/>
          <p:cNvPicPr>
            <a:picLocks noGrp="1" noChangeAspect="1"/>
          </p:cNvPicPr>
          <p:nvPr>
            <p:ph sz="quarter" idx="1"/>
          </p:nvPr>
        </p:nvPicPr>
        <p:blipFill>
          <a:blip r:embed="rId3" cstate="print"/>
          <a:stretch>
            <a:fillRect/>
          </a:stretch>
        </p:blipFill>
        <p:spPr>
          <a:xfrm>
            <a:off x="3491880" y="2636912"/>
            <a:ext cx="5652120" cy="3256048"/>
          </a:xfrm>
        </p:spPr>
      </p:pic>
      <p:sp>
        <p:nvSpPr>
          <p:cNvPr id="5" name="4 - TextBox"/>
          <p:cNvSpPr txBox="1"/>
          <p:nvPr/>
        </p:nvSpPr>
        <p:spPr>
          <a:xfrm>
            <a:off x="72008" y="4797152"/>
            <a:ext cx="3275856" cy="2103333"/>
          </a:xfrm>
          <a:prstGeom prst="rect">
            <a:avLst/>
          </a:prstGeom>
          <a:noFill/>
        </p:spPr>
        <p:txBody>
          <a:bodyPr wrap="square" rtlCol="0">
            <a:spAutoFit/>
          </a:bodyPr>
          <a:lstStyle/>
          <a:p>
            <a:r>
              <a:rPr lang="el-GR" b="1" dirty="0" smtClean="0"/>
              <a:t>2 παίχτες που ξεκίνησαν από το </a:t>
            </a:r>
            <a:r>
              <a:rPr lang="en-US" b="1" dirty="0" err="1" smtClean="0"/>
              <a:t>facebook</a:t>
            </a:r>
            <a:r>
              <a:rPr lang="en-US" b="1" dirty="0" smtClean="0"/>
              <a:t> </a:t>
            </a:r>
            <a:r>
              <a:rPr lang="el-GR" b="1" dirty="0" smtClean="0"/>
              <a:t>έγιναν δεκτοί στο επίσημο παγκόσμιο πρωτάθλημα πόκερ όπου ο ένας έφτασε και μέχρι την τρίτη ημέρα του διαγωνισμού</a:t>
            </a:r>
            <a:endParaRPr lang="el-GR"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rrency">
  <a:themeElements>
    <a:clrScheme name="Currency">
      <a:dk1>
        <a:sysClr val="windowText" lastClr="000000"/>
      </a:dk1>
      <a:lt1>
        <a:sysClr val="window" lastClr="FFFFFF"/>
      </a:lt1>
      <a:dk2>
        <a:srgbClr val="4A606E"/>
      </a:dk2>
      <a:lt2>
        <a:srgbClr val="D1E1E3"/>
      </a:lt2>
      <a:accent1>
        <a:srgbClr val="79B5B0"/>
      </a:accent1>
      <a:accent2>
        <a:srgbClr val="B4BC4C"/>
      </a:accent2>
      <a:accent3>
        <a:srgbClr val="B77851"/>
      </a:accent3>
      <a:accent4>
        <a:srgbClr val="776A5B"/>
      </a:accent4>
      <a:accent5>
        <a:srgbClr val="B6AD76"/>
      </a:accent5>
      <a:accent6>
        <a:srgbClr val="95AEB1"/>
      </a:accent6>
      <a:hlink>
        <a:srgbClr val="3ECCED"/>
      </a:hlink>
      <a:folHlink>
        <a:srgbClr val="2C6C93"/>
      </a:folHlink>
    </a:clrScheme>
    <a:fontScheme name="Currency">
      <a:maj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rrency">
      <a:fillStyleLst>
        <a:solidFill>
          <a:schemeClr val="phClr"/>
        </a:solidFill>
        <a:gradFill rotWithShape="1">
          <a:gsLst>
            <a:gs pos="0">
              <a:schemeClr val="phClr">
                <a:tint val="80000"/>
                <a:satMod val="110000"/>
              </a:schemeClr>
            </a:gs>
            <a:gs pos="47500">
              <a:schemeClr val="phClr">
                <a:tint val="35000"/>
                <a:satMod val="110000"/>
              </a:schemeClr>
            </a:gs>
            <a:gs pos="58500">
              <a:schemeClr val="phClr">
                <a:tint val="35000"/>
                <a:satMod val="110000"/>
              </a:schemeClr>
            </a:gs>
            <a:gs pos="100000">
              <a:schemeClr val="phClr">
                <a:tint val="80000"/>
                <a:satMod val="110000"/>
              </a:schemeClr>
            </a:gs>
          </a:gsLst>
          <a:lin ang="3600000" scaled="1"/>
        </a:gradFill>
        <a:gradFill rotWithShape="1">
          <a:gsLst>
            <a:gs pos="0">
              <a:schemeClr val="phClr">
                <a:shade val="52000"/>
                <a:satMod val="105000"/>
              </a:schemeClr>
            </a:gs>
            <a:gs pos="47500">
              <a:schemeClr val="phClr">
                <a:shade val="89000"/>
                <a:satMod val="105000"/>
              </a:schemeClr>
            </a:gs>
            <a:gs pos="58500">
              <a:schemeClr val="phClr">
                <a:shade val="89000"/>
                <a:satMod val="105000"/>
              </a:schemeClr>
            </a:gs>
            <a:gs pos="100000">
              <a:schemeClr val="phClr">
                <a:shade val="52000"/>
                <a:satMod val="105000"/>
              </a:schemeClr>
            </a:gs>
          </a:gsLst>
          <a:lin ang="3600000" scaled="1"/>
        </a:gradFill>
      </a:fillStyleLst>
      <a:lnStyleLst>
        <a:ln w="10000" cap="flat" cmpd="sng" algn="ctr">
          <a:solidFill>
            <a:schemeClr val="phClr"/>
          </a:solidFill>
          <a:prstDash val="solid"/>
        </a:ln>
        <a:ln w="60000" cap="flat" cmpd="thickThin" algn="ctr">
          <a:solidFill>
            <a:schemeClr val="phClr"/>
          </a:solidFill>
          <a:prstDash val="solid"/>
        </a:ln>
        <a:ln w="25400" cap="flat" cmpd="sng" algn="ctr">
          <a:solidFill>
            <a:schemeClr val="phClr"/>
          </a:solidFill>
          <a:prstDash val="solid"/>
        </a:ln>
      </a:lnStyleLst>
      <a:effectStyleLst>
        <a:effectStyle>
          <a:effectLst>
            <a:outerShdw blurRad="38100" dist="38100" dir="5400000" algn="r" rotWithShape="0">
              <a:srgbClr val="000000">
                <a:alpha val="60000"/>
              </a:srgbClr>
            </a:outerShdw>
          </a:effectLst>
        </a:effectStyle>
        <a:effectStyle>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prstMaterial="flat">
            <a:bevelT w="38100" h="50800" prst="softRound"/>
          </a:sp3d>
        </a:effectStyle>
        <a:effectStyle>
          <a:effectLst>
            <a:outerShdw blurRad="50800" dist="63500" dir="5400000" algn="r" rotWithShape="0">
              <a:srgbClr val="000000">
                <a:alpha val="65000"/>
              </a:srgbClr>
            </a:outerShdw>
          </a:effectLst>
          <a:scene3d>
            <a:camera prst="isometricLeftDown" fov="0">
              <a:rot lat="0" lon="0" rev="0"/>
            </a:camera>
            <a:lightRig rig="harsh" dir="tl">
              <a:rot lat="0" lon="0" rev="840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80000"/>
                <a:satMod val="300000"/>
              </a:schemeClr>
            </a:gs>
            <a:gs pos="100000">
              <a:schemeClr val="phClr">
                <a:shade val="20000"/>
                <a:satMod val="350000"/>
              </a:schemeClr>
            </a:gs>
          </a:gsLst>
          <a:path path="circle">
            <a:fillToRect l="50000" t="50000" r="50000" b="50000"/>
          </a:path>
        </a:gradFill>
        <a:blipFill>
          <a:blip xmlns:r="http://schemas.openxmlformats.org/officeDocument/2006/relationships" r:embed="rId1">
            <a:duotone>
              <a:schemeClr val="phClr">
                <a:tint val="98000"/>
                <a:shade val="98000"/>
                <a:satMod val="120000"/>
              </a:schemeClr>
              <a:schemeClr val="phClr">
                <a:tint val="86000"/>
                <a:shade val="92000"/>
                <a:satMod val="150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TS101790489</Template>
  <TotalTime>636</TotalTime>
  <Words>1556</Words>
  <Application>Microsoft Office PowerPoint</Application>
  <PresentationFormat>Προβολή στην οθόνη (4:3)</PresentationFormat>
  <Paragraphs>175</Paragraphs>
  <Slides>22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Currency</vt:lpstr>
      <vt:lpstr>ΔΙΑΔΙΚΤΥΑΚΟΣ ΤΖΟΓΟΣ ΣΕ ΑΝΗΛΙΚΟΥΣ ΜΑΘΗΤΕΣ ΣΤΟΝ ΕΥΡΥΤΕΡΟ ΕΛΛΑΔΙΚΟ ΧΩΡΟ – ΔΕΔΟΜΕΝΑ ΑΠΟ ΕΛΛΑΔΑ ΚΑΙ ΚΥΠΡΟ</vt:lpstr>
      <vt:lpstr>Στόχος της παρουσίασης</vt:lpstr>
      <vt:lpstr>Διαδικτυακός τζόγος - ιδιαιτερότητες</vt:lpstr>
      <vt:lpstr>Μοναδικές ιδιότητες του διαδικτύου που προάγουν τον διαδικτυακό τζόγο (Cooper 1999, Griffiths 2001, 2003)</vt:lpstr>
      <vt:lpstr>Τζόγος ανηλίκων – έκταση και συνέπειες </vt:lpstr>
      <vt:lpstr>Διαδικτυακός τζόγος – ξεκινάει αθώα</vt:lpstr>
      <vt:lpstr>Ρεαλιστικό - προσωπικό περιβάλλον</vt:lpstr>
      <vt:lpstr>Η χρήση της κοινωνικής δικτύωσης ως «απόχης»</vt:lpstr>
      <vt:lpstr>Και η φάκα..</vt:lpstr>
      <vt:lpstr>H έρευνα στη Κω – Project Hippocrates 2010</vt:lpstr>
      <vt:lpstr>H έρευνα στη Κύπρο – Πρόγραμμα «Διαδικτυακές συνήθειες των εφήβων»</vt:lpstr>
      <vt:lpstr>Συνοπτικά αποτελέσματα στη Κω</vt:lpstr>
      <vt:lpstr>Συνοπτικά αποτελέσματα στη Κύπρο</vt:lpstr>
      <vt:lpstr>Σύγκριση αποτελεσμάτων</vt:lpstr>
      <vt:lpstr>Προγράμματα πρόληψης το παράδειγμα της Νεβάδα</vt:lpstr>
      <vt:lpstr>Το παράδειγμα της Νεβάδα - ΙΙ</vt:lpstr>
      <vt:lpstr>Υπεύθυνος τζόγος – ένας κοινωνικός στόχος</vt:lpstr>
      <vt:lpstr>Συμπεράσματα</vt:lpstr>
      <vt:lpstr>Βιβλιογραφία</vt:lpstr>
      <vt:lpstr>ΕΛΛΗΝΙΚΗ ΕΤΑΙΡΕΙΑ ΜΕΛΕΤΗΣ ΤΗΣ ΔΙΑΤΑΡΑΧΗΣ ΕΘΙΣΜΟΥ ΣΤΟ ΔΙΑΔΙΚΤΥΟ  ΑΣΤΙΚΉ ΜΗ ΚΕΡΔΟΣΚΟΠΙΚΗ www.hasiad.gr</vt:lpstr>
      <vt:lpstr>ΟΙ ΣΤΟΧΟΙ ΜΑΣ</vt:lpstr>
      <vt:lpstr>Διαφάνεια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ΔΙΑΔΙΚΤΥΑΚΟΣ ΤΖΟΓΟΣ ΚΑΙ ΜΑΘΗΤΕΣ ΔΕΥΤΕΡΟΒΑΘΜΙΑΣ ΕΚΠΑΙΔΕΥΣΗΣ – ΤΑ ΑΠΟΤΕΛΕΣΜΑΤΑ ΤΟΥ ΕΡΕΥΝΗΤΙΚΟΥ ΠΡΟΓΡΑΜΜΑΤΟΣ  “HIPPOCRATES 2010”</dc:title>
  <dc:creator>Georgios</dc:creator>
  <cp:lastModifiedBy>ΣΙΩΜΟΣ</cp:lastModifiedBy>
  <cp:revision>76</cp:revision>
  <dcterms:created xsi:type="dcterms:W3CDTF">2011-03-22T09:22:48Z</dcterms:created>
  <dcterms:modified xsi:type="dcterms:W3CDTF">2016-01-13T20:24:45Z</dcterms:modified>
</cp:coreProperties>
</file>