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83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815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80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97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86200" cy="4068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7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040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8358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0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8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64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057400"/>
            <a:ext cx="7924800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F2853615-BFDE-46DE-814C-47EC6EF6D371}" type="datetimeFigureOut">
              <a:rPr lang="el-GR" smtClean="0"/>
              <a:t>28/11/2019</a:t>
            </a:fld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TRANSLATION FOR THE STAGE/SCREEN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46257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 TRENDS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1700808"/>
            <a:ext cx="7924800" cy="4068763"/>
          </a:xfrm>
        </p:spPr>
        <p:txBody>
          <a:bodyPr>
            <a:noAutofit/>
          </a:bodyPr>
          <a:lstStyle/>
          <a:p>
            <a:r>
              <a:rPr lang="en-US" sz="1800" b="1" dirty="0"/>
              <a:t>A translation must give the words of the original.</a:t>
            </a:r>
          </a:p>
          <a:p>
            <a:r>
              <a:rPr lang="en-US" sz="1800" b="1" dirty="0"/>
              <a:t>                                                            </a:t>
            </a:r>
            <a:endParaRPr lang="en-US" sz="1800" b="1" dirty="0" smtClean="0"/>
          </a:p>
          <a:p>
            <a:r>
              <a:rPr lang="en-US" sz="1800" b="1" dirty="0" smtClean="0"/>
              <a:t>A </a:t>
            </a:r>
            <a:r>
              <a:rPr lang="en-US" sz="1800" b="1" dirty="0"/>
              <a:t>translation must give the ideas of the original</a:t>
            </a:r>
            <a:r>
              <a:rPr lang="en-US" sz="1800" b="1" dirty="0" smtClean="0"/>
              <a:t>.</a:t>
            </a:r>
          </a:p>
          <a:p>
            <a:endParaRPr lang="en-US" sz="1800" b="1" dirty="0"/>
          </a:p>
          <a:p>
            <a:r>
              <a:rPr lang="en-US" sz="1800" b="1" dirty="0"/>
              <a:t>A translation should read like an original work.     </a:t>
            </a:r>
            <a:endParaRPr lang="en-US" sz="1800" b="1" dirty="0" smtClean="0"/>
          </a:p>
          <a:p>
            <a:r>
              <a:rPr lang="en-US" sz="1800" b="1" dirty="0" smtClean="0"/>
              <a:t>                                             </a:t>
            </a:r>
            <a:endParaRPr lang="en-US" sz="1800" b="1" dirty="0"/>
          </a:p>
          <a:p>
            <a:r>
              <a:rPr lang="en-US" sz="1800" b="1" dirty="0" smtClean="0"/>
              <a:t>A </a:t>
            </a:r>
            <a:r>
              <a:rPr lang="en-US" sz="1800" b="1" dirty="0"/>
              <a:t>translation should read like a translation.</a:t>
            </a:r>
          </a:p>
          <a:p>
            <a:endParaRPr lang="en-US" sz="1800" b="1" dirty="0"/>
          </a:p>
          <a:p>
            <a:r>
              <a:rPr lang="en-US" sz="1800" b="1" dirty="0" smtClean="0"/>
              <a:t>A </a:t>
            </a:r>
            <a:r>
              <a:rPr lang="en-US" sz="1800" b="1" dirty="0"/>
              <a:t>translation should read as a contemporary of the original</a:t>
            </a:r>
            <a:r>
              <a:rPr lang="en-US" sz="1800" b="1" dirty="0" smtClean="0"/>
              <a:t>.</a:t>
            </a:r>
          </a:p>
          <a:p>
            <a:endParaRPr lang="en-US" sz="1800" b="1" dirty="0"/>
          </a:p>
          <a:p>
            <a:r>
              <a:rPr lang="en-US" sz="1800" b="1" dirty="0" smtClean="0"/>
              <a:t>A </a:t>
            </a:r>
            <a:r>
              <a:rPr lang="en-US" sz="1800" b="1" dirty="0"/>
              <a:t>translation read as a contemporary of the translation.</a:t>
            </a:r>
          </a:p>
          <a:p>
            <a:r>
              <a:rPr lang="en-US" sz="1800" b="1" dirty="0"/>
              <a:t>      </a:t>
            </a:r>
            <a:endParaRPr lang="en-US" sz="1800" b="1" dirty="0" smtClean="0"/>
          </a:p>
          <a:p>
            <a:r>
              <a:rPr lang="en-US" sz="1800" b="1" dirty="0" smtClean="0"/>
              <a:t> </a:t>
            </a:r>
            <a:r>
              <a:rPr lang="en-US" sz="1800" b="1" dirty="0"/>
              <a:t>A translation may add to or omit from the original.</a:t>
            </a:r>
          </a:p>
          <a:p>
            <a:r>
              <a:rPr lang="en-US" sz="1800" b="1" dirty="0"/>
              <a:t>                                            </a:t>
            </a:r>
            <a:endParaRPr lang="en-US" sz="1800" b="1" dirty="0" smtClean="0"/>
          </a:p>
          <a:p>
            <a:r>
              <a:rPr lang="en-US" sz="1800" b="1" dirty="0" smtClean="0"/>
              <a:t> </a:t>
            </a:r>
            <a:r>
              <a:rPr lang="en-US" sz="1800" b="1" dirty="0"/>
              <a:t>A translation may never add to or omit from the original.</a:t>
            </a:r>
          </a:p>
          <a:p>
            <a:endParaRPr lang="el-GR" sz="1800" b="1" dirty="0"/>
          </a:p>
        </p:txBody>
      </p:sp>
    </p:spTree>
    <p:extLst>
      <p:ext uri="{BB962C8B-B14F-4D97-AF65-F5344CB8AC3E}">
        <p14:creationId xmlns:p14="http://schemas.microsoft.com/office/powerpoint/2010/main" val="150214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Act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Example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 stepped on your shoe accidentally and then said ‘Oh, I’m so sorry’, there are three kinds of answers to the question: ‘What have I just done?’ </a:t>
            </a:r>
          </a:p>
          <a:p>
            <a:pPr marL="0" indent="0">
              <a:buNone/>
            </a:pPr>
            <a:r>
              <a:rPr lang="en-US" dirty="0"/>
              <a:t>		(a) ‘You have just said something’; </a:t>
            </a:r>
          </a:p>
          <a:p>
            <a:pPr marL="0" indent="0">
              <a:buNone/>
            </a:pPr>
            <a:r>
              <a:rPr lang="en-US" dirty="0"/>
              <a:t>		(b) ‘You have just </a:t>
            </a:r>
            <a:r>
              <a:rPr lang="en-US" dirty="0" err="1"/>
              <a:t>apologised</a:t>
            </a:r>
            <a:r>
              <a:rPr lang="en-US" dirty="0"/>
              <a:t> to me’; </a:t>
            </a:r>
          </a:p>
          <a:p>
            <a:pPr marL="0" indent="0">
              <a:buNone/>
            </a:pPr>
            <a:r>
              <a:rPr lang="en-US" dirty="0"/>
              <a:t>		(c) ‘You have just </a:t>
            </a:r>
            <a:r>
              <a:rPr lang="en-US" dirty="0" smtClean="0"/>
              <a:t>sent away  </a:t>
            </a:r>
            <a:r>
              <a:rPr lang="en-US" dirty="0"/>
              <a:t>my </a:t>
            </a:r>
            <a:r>
              <a:rPr lang="en-US" dirty="0" smtClean="0"/>
              <a:t>			annoyance</a:t>
            </a:r>
            <a:r>
              <a:rPr lang="en-US" dirty="0"/>
              <a:t>’.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3917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The target audience grows into a particular                     </a:t>
            </a:r>
            <a:br>
              <a:rPr lang="en-US" sz="3200" dirty="0" smtClean="0"/>
            </a:br>
            <a:r>
              <a:rPr lang="en-US" sz="3200" dirty="0" smtClean="0"/>
              <a:t>CULTURE</a:t>
            </a:r>
            <a:br>
              <a:rPr lang="en-US" sz="3200" dirty="0" smtClean="0"/>
            </a:b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2348880"/>
            <a:ext cx="7924800" cy="406876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Culture: it is understood not in the narrow sense of high learning or intellectual advancement, but as “firstly a totality of knowledge, proficiency and perception; secondly, its immediate connection with behavior (or action) and events, and thirdly, its dependence on norms, whether those of social behavior or those accepted in language usage” (Snell Hornby, Translation Studies: An Integrated Approach).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0681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Semiotics of stage/screen translation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Acoustics</a:t>
            </a:r>
          </a:p>
          <a:p>
            <a:r>
              <a:rPr lang="en-US" b="1" dirty="0" smtClean="0"/>
              <a:t>Gesture</a:t>
            </a:r>
          </a:p>
          <a:p>
            <a:r>
              <a:rPr lang="en-US" b="1" dirty="0" smtClean="0"/>
              <a:t>Movement (proxemics</a:t>
            </a:r>
            <a:r>
              <a:rPr lang="en-US" b="1" dirty="0"/>
              <a:t>, </a:t>
            </a:r>
            <a:r>
              <a:rPr lang="en-US" b="1" dirty="0" smtClean="0"/>
              <a:t>kinesics) </a:t>
            </a:r>
          </a:p>
          <a:p>
            <a:r>
              <a:rPr lang="en-US" b="1" dirty="0" smtClean="0"/>
              <a:t>Words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2278495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808080"/>
      </a:dk1>
      <a:lt1>
        <a:srgbClr val="FFFFFF"/>
      </a:lt1>
      <a:dk2>
        <a:srgbClr val="5E2420"/>
      </a:dk2>
      <a:lt2>
        <a:srgbClr val="FFFFFF"/>
      </a:lt2>
      <a:accent1>
        <a:srgbClr val="D29F29"/>
      </a:accent1>
      <a:accent2>
        <a:srgbClr val="C04527"/>
      </a:accent2>
      <a:accent3>
        <a:srgbClr val="B6ACAB"/>
      </a:accent3>
      <a:accent4>
        <a:srgbClr val="DADADA"/>
      </a:accent4>
      <a:accent5>
        <a:srgbClr val="E5CDAC"/>
      </a:accent5>
      <a:accent6>
        <a:srgbClr val="AE3E22"/>
      </a:accent6>
      <a:hlink>
        <a:srgbClr val="B89749"/>
      </a:hlink>
      <a:folHlink>
        <a:srgbClr val="B58346"/>
      </a:folHlink>
    </a:clrScheme>
    <a:fontScheme name="Default 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5E2420"/>
        </a:dk2>
        <a:lt2>
          <a:srgbClr val="FFFFFF"/>
        </a:lt2>
        <a:accent1>
          <a:srgbClr val="D29F29"/>
        </a:accent1>
        <a:accent2>
          <a:srgbClr val="C04527"/>
        </a:accent2>
        <a:accent3>
          <a:srgbClr val="B6ACAB"/>
        </a:accent3>
        <a:accent4>
          <a:srgbClr val="DADADA"/>
        </a:accent4>
        <a:accent5>
          <a:srgbClr val="E5CDAC"/>
        </a:accent5>
        <a:accent6>
          <a:srgbClr val="AE3E22"/>
        </a:accent6>
        <a:hlink>
          <a:srgbClr val="B89749"/>
        </a:hlink>
        <a:folHlink>
          <a:srgbClr val="B5834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E2420"/>
        </a:dk2>
        <a:lt2>
          <a:srgbClr val="FFFFFF"/>
        </a:lt2>
        <a:accent1>
          <a:srgbClr val="713E39"/>
        </a:accent1>
        <a:accent2>
          <a:srgbClr val="BE7960"/>
        </a:accent2>
        <a:accent3>
          <a:srgbClr val="B6ACAB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Πρότυπο σχεδίασης θεαμάτων</Template>
  <TotalTime>32</TotalTime>
  <Words>214</Words>
  <Application>Microsoft Office PowerPoint</Application>
  <PresentationFormat>Προβολή στην οθόνη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Default Design</vt:lpstr>
      <vt:lpstr>      TRANSLATION FOR THE STAGE/SCREEN</vt:lpstr>
      <vt:lpstr>TRANSLATION TRENDS</vt:lpstr>
      <vt:lpstr>Speech Act</vt:lpstr>
      <vt:lpstr>  The target audience grows into a particular                      CULTURE </vt:lpstr>
      <vt:lpstr>Semiotics of stage/screen translation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factors to be taken into account  in the translation of a play:  • the authoritative voice, • the source dramatic text, • the source performance text and • the target audience.</dc:title>
  <dc:creator>User</dc:creator>
  <cp:lastModifiedBy>User</cp:lastModifiedBy>
  <cp:revision>5</cp:revision>
  <dcterms:created xsi:type="dcterms:W3CDTF">2019-11-28T21:46:12Z</dcterms:created>
  <dcterms:modified xsi:type="dcterms:W3CDTF">2019-11-28T22:33:31Z</dcterms:modified>
</cp:coreProperties>
</file>