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9"/>
  </p:notesMasterIdLst>
  <p:handoutMasterIdLst>
    <p:handoutMasterId r:id="rId70"/>
  </p:handoutMasterIdLst>
  <p:sldIdLst>
    <p:sldId id="375" r:id="rId2"/>
    <p:sldId id="377" r:id="rId3"/>
    <p:sldId id="417" r:id="rId4"/>
    <p:sldId id="378" r:id="rId5"/>
    <p:sldId id="379" r:id="rId6"/>
    <p:sldId id="380" r:id="rId7"/>
    <p:sldId id="381" r:id="rId8"/>
    <p:sldId id="376" r:id="rId9"/>
    <p:sldId id="382" r:id="rId10"/>
    <p:sldId id="383" r:id="rId11"/>
    <p:sldId id="384" r:id="rId12"/>
    <p:sldId id="386" r:id="rId13"/>
    <p:sldId id="385" r:id="rId14"/>
    <p:sldId id="387" r:id="rId15"/>
    <p:sldId id="388" r:id="rId16"/>
    <p:sldId id="389" r:id="rId17"/>
    <p:sldId id="390" r:id="rId18"/>
    <p:sldId id="391" r:id="rId19"/>
    <p:sldId id="392" r:id="rId20"/>
    <p:sldId id="400" r:id="rId21"/>
    <p:sldId id="401" r:id="rId22"/>
    <p:sldId id="402" r:id="rId23"/>
    <p:sldId id="403" r:id="rId24"/>
    <p:sldId id="423" r:id="rId25"/>
    <p:sldId id="424" r:id="rId26"/>
    <p:sldId id="425" r:id="rId27"/>
    <p:sldId id="426" r:id="rId28"/>
    <p:sldId id="427" r:id="rId29"/>
    <p:sldId id="404" r:id="rId30"/>
    <p:sldId id="405" r:id="rId31"/>
    <p:sldId id="407" r:id="rId32"/>
    <p:sldId id="406" r:id="rId33"/>
    <p:sldId id="408" r:id="rId34"/>
    <p:sldId id="431" r:id="rId35"/>
    <p:sldId id="432" r:id="rId36"/>
    <p:sldId id="433" r:id="rId37"/>
    <p:sldId id="434" r:id="rId38"/>
    <p:sldId id="435" r:id="rId39"/>
    <p:sldId id="436" r:id="rId40"/>
    <p:sldId id="430" r:id="rId41"/>
    <p:sldId id="409" r:id="rId42"/>
    <p:sldId id="410" r:id="rId43"/>
    <p:sldId id="411" r:id="rId44"/>
    <p:sldId id="412" r:id="rId45"/>
    <p:sldId id="414" r:id="rId46"/>
    <p:sldId id="413" r:id="rId47"/>
    <p:sldId id="415" r:id="rId48"/>
    <p:sldId id="416" r:id="rId49"/>
    <p:sldId id="418" r:id="rId50"/>
    <p:sldId id="419" r:id="rId51"/>
    <p:sldId id="421" r:id="rId52"/>
    <p:sldId id="438" r:id="rId53"/>
    <p:sldId id="439" r:id="rId54"/>
    <p:sldId id="440" r:id="rId55"/>
    <p:sldId id="441" r:id="rId56"/>
    <p:sldId id="442" r:id="rId57"/>
    <p:sldId id="445" r:id="rId58"/>
    <p:sldId id="446" r:id="rId59"/>
    <p:sldId id="444" r:id="rId60"/>
    <p:sldId id="447" r:id="rId61"/>
    <p:sldId id="448" r:id="rId62"/>
    <p:sldId id="449" r:id="rId63"/>
    <p:sldId id="450" r:id="rId64"/>
    <p:sldId id="451" r:id="rId65"/>
    <p:sldId id="452" r:id="rId66"/>
    <p:sldId id="453" r:id="rId67"/>
    <p:sldId id="454" r:id="rId68"/>
  </p:sldIdLst>
  <p:sldSz cx="9144000" cy="6858000" type="screen4x3"/>
  <p:notesSz cx="6873875" cy="10063163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69">
          <p15:clr>
            <a:srgbClr val="A4A3A4"/>
          </p15:clr>
        </p15:guide>
        <p15:guide id="2" pos="21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D14"/>
    <a:srgbClr val="FF9900"/>
    <a:srgbClr val="FF33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83" autoAdjust="0"/>
    <p:restoredTop sz="93002" autoAdjust="0"/>
  </p:normalViewPr>
  <p:slideViewPr>
    <p:cSldViewPr>
      <p:cViewPr varScale="1">
        <p:scale>
          <a:sx n="67" d="100"/>
          <a:sy n="67" d="100"/>
        </p:scale>
        <p:origin x="10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62" y="-84"/>
      </p:cViewPr>
      <p:guideLst>
        <p:guide orient="horz" pos="3169"/>
        <p:guide pos="2165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545DF31-28EF-425B-8E8E-06D5743507E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0246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20750" y="755650"/>
            <a:ext cx="5032375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81550"/>
            <a:ext cx="54991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noProof="0" smtClean="0"/>
              <a:t>Click to edit Master text styles</a:t>
            </a:r>
          </a:p>
          <a:p>
            <a:pPr lvl="1"/>
            <a:r>
              <a:rPr lang="el-GR" altLang="el-GR" noProof="0" smtClean="0"/>
              <a:t>Second level</a:t>
            </a:r>
          </a:p>
          <a:p>
            <a:pPr lvl="2"/>
            <a:r>
              <a:rPr lang="el-GR" altLang="el-GR" noProof="0" smtClean="0"/>
              <a:t>Third level</a:t>
            </a:r>
          </a:p>
          <a:p>
            <a:pPr lvl="3"/>
            <a:r>
              <a:rPr lang="el-GR" altLang="el-GR" noProof="0" smtClean="0"/>
              <a:t>Fourth level</a:t>
            </a:r>
          </a:p>
          <a:p>
            <a:pPr lvl="4"/>
            <a:r>
              <a:rPr lang="el-GR" altLang="el-GR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4A3775A-C5E5-4C3F-AC59-AED8AF36C1A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62259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D5F4-F913-4E3E-9EB4-EE2D05A7889D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9283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BC242-4590-4CCD-B0C7-D6A4610C88A9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2387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9F56C-3B77-4C0C-9B66-8FC13FC25E14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9702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7219FA-8394-4426-8587-BE305045C4E1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455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table</a:t>
            </a:r>
            <a:endParaRPr lang="el-GR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196E6C-0E8B-4A83-9C0F-194F1D3F2C41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087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98630"/>
            <a:ext cx="7543800" cy="1156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448781"/>
            <a:ext cx="7543801" cy="4815534"/>
          </a:xfrm>
        </p:spPr>
        <p:txBody>
          <a:bodyPr/>
          <a:lstStyle>
            <a:lvl1pPr marL="182563" indent="-182563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4CE1-A6E4-4A78-808F-0D4A2C160DB3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375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9F696-D4B2-4274-9A57-7F45CEA6F3C8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8372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>
            <a:lvl1pPr marL="182563" indent="-182563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>
            <a:lvl1pPr marL="182563" indent="-182563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B5D99-FC85-42F9-963C-927F4B162AF2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622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5FCED-F4AC-4153-B01A-B590053B1A0C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8708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D4DB0-4BF5-4F4E-9899-9AF639466020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6220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CCFE-0A76-4B72-A656-53BED62700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7489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08006D0-F621-4CE2-BCF4-439BD673CDEE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0173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CF777-5994-4056-BD27-F4BC58A9C169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1081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8461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403350"/>
            <a:ext cx="7543800" cy="47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  <a:endParaRPr lang="en-US" alt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087BA7E-01FC-45BD-AB37-01749484B457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2684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98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182563" indent="-182563" algn="l" rtl="0" eaLnBrk="1" fontAlgn="base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274638"/>
            <a:ext cx="8255000" cy="5494337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4000" b="1" smtClean="0"/>
              <a:t>ΤΕΧΝΟΛΟΓΙΑ ΛΟΓΙΣΜΙΚΟΥ (</a:t>
            </a:r>
            <a:r>
              <a:rPr lang="en-US" altLang="el-GR" sz="4000" b="1" smtClean="0"/>
              <a:t>SOFTWARE ENGINEERING)</a:t>
            </a:r>
            <a:br>
              <a:rPr lang="en-US" altLang="el-GR" sz="4000" b="1" smtClean="0"/>
            </a:br>
            <a:r>
              <a:rPr lang="el-GR" altLang="el-GR" sz="4000" b="1" smtClean="0"/>
              <a:t/>
            </a:r>
            <a:br>
              <a:rPr lang="el-GR" altLang="el-GR" sz="4000" b="1" smtClean="0"/>
            </a:br>
            <a:r>
              <a:rPr lang="el-GR" altLang="el-GR" sz="2800" b="1" smtClean="0"/>
              <a:t>Σχεδιασμός</a:t>
            </a:r>
            <a:r>
              <a:rPr lang="en-US" altLang="el-GR" sz="2800" b="1" smtClean="0"/>
              <a:t> </a:t>
            </a:r>
            <a:r>
              <a:rPr lang="el-GR" altLang="el-GR" sz="2800" b="1" smtClean="0"/>
              <a:t>Συστήματος</a:t>
            </a:r>
            <a:endParaRPr lang="el-GR" altLang="el-GR" sz="3200" b="1" smtClean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476250" y="1854200"/>
            <a:ext cx="8229600" cy="4276725"/>
          </a:xfrm>
        </p:spPr>
        <p:txBody>
          <a:bodyPr/>
          <a:lstStyle/>
          <a:p>
            <a:pPr eaLnBrk="1" hangingPunct="1">
              <a:defRPr/>
            </a:pPr>
            <a:endParaRPr lang="el-GR" altLang="el-GR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altLang="el-GR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F2A5B7-DECC-4874-A9DA-3444D08883A4}" type="slidenum">
              <a:rPr lang="el-GR" altLang="el-GR"/>
              <a:pPr>
                <a:defRPr/>
              </a:pPr>
              <a:t>1</a:t>
            </a:fld>
            <a:endParaRPr lang="el-GR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4000" smtClean="0"/>
              <a:t>Οι έννοιες του σχεδιασμού συστήματος</a:t>
            </a:r>
            <a:endParaRPr lang="en-US" altLang="el-GR" sz="4000" smtClean="0"/>
          </a:p>
        </p:txBody>
      </p:sp>
      <p:sp>
        <p:nvSpPr>
          <p:cNvPr id="1277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Σχέση υποσυστήματος και κλάσεων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Πώς οργανώνονται οι κλάσεις σε υποσυστήματα;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Διεπαφή των υποσυστημάτων και υπηρεσίες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Τα υποσυστήματα ορίζονται βάσει των υπηρεσιών που προσφέρουν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Μία υπηρεσία είναι ένα σύνολο σχετιζόμενων λειτουργιών που υπηρετούν έναν κοινό στόχο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Σύζευξη </a:t>
            </a:r>
            <a:r>
              <a:rPr lang="en-US" altLang="el-GR" sz="2400" dirty="0" smtClean="0"/>
              <a:t>(coupling) </a:t>
            </a:r>
            <a:r>
              <a:rPr lang="el-GR" altLang="el-GR" sz="2400" dirty="0" smtClean="0"/>
              <a:t>και συνεκτικότητα (</a:t>
            </a:r>
            <a:r>
              <a:rPr lang="en-US" altLang="el-GR" sz="2400" dirty="0" smtClean="0"/>
              <a:t>cohesion)</a:t>
            </a:r>
            <a:endParaRPr lang="el-GR" altLang="el-GR" sz="2400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Σύζευξη: μέτρο της εξάρτησης μεταξύ δύο υποσυστημάτων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Συνεκτικότητα: μέτρο της εξάρτησης των κλάσεων εντός ενός υποσυστήματος</a:t>
            </a:r>
            <a:endParaRPr lang="en-US" altLang="el-GR" sz="20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Διαστρωμάτωση (</a:t>
            </a:r>
            <a:r>
              <a:rPr lang="en-US" altLang="el-GR" sz="2400" dirty="0" smtClean="0"/>
              <a:t>layering) </a:t>
            </a:r>
            <a:r>
              <a:rPr lang="el-GR" altLang="el-GR" sz="2400" dirty="0" smtClean="0"/>
              <a:t>και </a:t>
            </a:r>
            <a:r>
              <a:rPr lang="el-GR" altLang="el-GR" sz="2400" dirty="0" err="1" smtClean="0"/>
              <a:t>διαμέριση</a:t>
            </a:r>
            <a:r>
              <a:rPr lang="el-GR" altLang="el-GR" sz="2400" dirty="0" smtClean="0"/>
              <a:t> (</a:t>
            </a:r>
            <a:r>
              <a:rPr lang="en-US" altLang="el-GR" sz="2400" dirty="0" smtClean="0"/>
              <a:t>partitioning)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Διαστρωμάτωση: διάταξη των υποσυστημάτων σε ιεραρχική δομή με τα χαμηλότερα στρώματα να παρέχουν υπηρεσίες στα ανώτερα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err="1" smtClean="0"/>
              <a:t>Διαμέριση</a:t>
            </a:r>
            <a:r>
              <a:rPr lang="el-GR" altLang="el-GR" sz="2000" dirty="0" smtClean="0"/>
              <a:t>: διάταξη των υποσυστημάτων ως ομότιμες ενότητες που η κάθε μία παρέχει υπηρεσίες στις άλλες</a:t>
            </a:r>
            <a:endParaRPr lang="en-US" altLang="el-GR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6BCF-C8D8-4B95-9F3A-4778CF2FE88D}" type="slidenum">
              <a:rPr lang="el-GR" altLang="el-GR"/>
              <a:pPr>
                <a:defRPr/>
              </a:pPr>
              <a:t>10</a:t>
            </a:fld>
            <a:endParaRPr lang="el-GR" alt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Υποσυστήματα και κλάσεις (1)</a:t>
            </a:r>
            <a:endParaRPr lang="en-US" altLang="el-GR" smtClean="0"/>
          </a:p>
        </p:txBody>
      </p:sp>
      <p:sp>
        <p:nvSpPr>
          <p:cNvPr id="1278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Ένα </a:t>
            </a:r>
            <a:r>
              <a:rPr lang="el-GR" altLang="el-GR" sz="2400" i="1" dirty="0" smtClean="0"/>
              <a:t>υποσύστημα</a:t>
            </a:r>
            <a:r>
              <a:rPr lang="el-GR" altLang="el-GR" sz="2400" dirty="0" smtClean="0"/>
              <a:t> είναι ένα </a:t>
            </a:r>
            <a:r>
              <a:rPr lang="el-GR" altLang="el-GR" sz="2400" i="1" dirty="0" smtClean="0"/>
              <a:t>αντικαταστάσιμο</a:t>
            </a:r>
            <a:r>
              <a:rPr lang="el-GR" altLang="el-GR" sz="2400" dirty="0" smtClean="0"/>
              <a:t> τμήμα του συστήματος με καλά καθορισμένες διεπαφές που ενθυλακώνει την </a:t>
            </a:r>
            <a:r>
              <a:rPr lang="el-GR" altLang="el-GR" sz="2400" i="1" dirty="0" smtClean="0"/>
              <a:t>κατάσταση και τη συμπεριφορά</a:t>
            </a:r>
            <a:r>
              <a:rPr lang="el-GR" altLang="el-GR" sz="2400" dirty="0" smtClean="0"/>
              <a:t> των κλάσεων που περιέχει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Παραδείγματα: μία βάση δεδομένων ή ένα σύστημα αρχείων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Συνήθως ένα υποσύστημα αντιστοιχεί σε εργασία που μπορεί να εκτελέσει ένας προγραμματιστής ή μία ομάδα προγραμματιστών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Η αποσύνθεση σε υποσυστήματα (εφ’ όσον έχει γίνει σωστά!) επιτρέπει την παράλληλη ανάπτυξη με μικρές ανάγκες για επικοινωνία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Αν κάποιο υποσύστημα είναι ιδιαίτερα μεγάλο-πολύπλοκο, εφαρμόζουμε αναδρομικά την αποσύνθεση </a:t>
            </a:r>
            <a:endParaRPr lang="en-US" altLang="el-GR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CD3BF-29A7-427E-AC77-310ADFDA9264}" type="slidenum">
              <a:rPr lang="el-GR" altLang="el-GR"/>
              <a:pPr>
                <a:defRPr/>
              </a:pPr>
              <a:t>11</a:t>
            </a:fld>
            <a:endParaRPr lang="el-GR" alt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Υποσυστήματα και κλάσεις (2)</a:t>
            </a:r>
            <a:endParaRPr lang="en-US" altLang="el-GR" smtClean="0"/>
          </a:p>
        </p:txBody>
      </p:sp>
      <p:sp>
        <p:nvSpPr>
          <p:cNvPr id="1281036" name="Rectangle 12"/>
          <p:cNvSpPr>
            <a:spLocks noGrp="1" noChangeArrowheads="1"/>
          </p:cNvSpPr>
          <p:nvPr>
            <p:ph idx="1"/>
          </p:nvPr>
        </p:nvSpPr>
        <p:spPr>
          <a:xfrm>
            <a:off x="457200" y="5229225"/>
            <a:ext cx="8229600" cy="8540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l-GR" altLang="el-GR" sz="2400" smtClean="0"/>
              <a:t>Σχέση συστήματος-υποσυστημάτων-κλάσεων με όρους διαγράμματος κλάσεων </a:t>
            </a:r>
            <a:r>
              <a:rPr lang="en-US" altLang="el-GR" sz="2400" smtClean="0"/>
              <a:t>UML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F788A-57CF-4D86-901D-FF9B8081EFF2}" type="slidenum">
              <a:rPr lang="el-GR" altLang="el-GR"/>
              <a:pPr>
                <a:defRPr/>
              </a:pPr>
              <a:t>12</a:t>
            </a:fld>
            <a:endParaRPr lang="el-GR" altLang="el-GR"/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927100" y="3451225"/>
            <a:ext cx="1935163" cy="630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Κλάση</a:t>
            </a:r>
            <a:endParaRPr lang="en-US" altLang="el-GR" sz="1800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5337175" y="3451225"/>
            <a:ext cx="1935163" cy="630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Υποσύστημα</a:t>
            </a:r>
            <a:endParaRPr lang="en-US" altLang="el-GR" sz="1800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086100" y="1763713"/>
            <a:ext cx="1666875" cy="698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Τμήμα</a:t>
            </a:r>
            <a:endParaRPr lang="en-US" altLang="el-GR" sz="1800"/>
          </a:p>
        </p:txBody>
      </p:sp>
      <p:sp>
        <p:nvSpPr>
          <p:cNvPr id="16392" name="AutoShape 7"/>
          <p:cNvSpPr>
            <a:spLocks noChangeArrowheads="1"/>
          </p:cNvSpPr>
          <p:nvPr/>
        </p:nvSpPr>
        <p:spPr bwMode="auto">
          <a:xfrm>
            <a:off x="3806825" y="2506663"/>
            <a:ext cx="269875" cy="268287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6393" name="Line 8"/>
          <p:cNvSpPr>
            <a:spLocks noChangeShapeType="1"/>
          </p:cNvSpPr>
          <p:nvPr/>
        </p:nvSpPr>
        <p:spPr bwMode="auto">
          <a:xfrm>
            <a:off x="2006600" y="3092450"/>
            <a:ext cx="4321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94" name="Line 9"/>
          <p:cNvSpPr>
            <a:spLocks noChangeShapeType="1"/>
          </p:cNvSpPr>
          <p:nvPr/>
        </p:nvSpPr>
        <p:spPr bwMode="auto">
          <a:xfrm>
            <a:off x="2006600" y="3092450"/>
            <a:ext cx="0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95" name="Line 10"/>
          <p:cNvSpPr>
            <a:spLocks noChangeShapeType="1"/>
          </p:cNvSpPr>
          <p:nvPr/>
        </p:nvSpPr>
        <p:spPr bwMode="auto">
          <a:xfrm>
            <a:off x="6327775" y="3092450"/>
            <a:ext cx="0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>
            <a:off x="3941763" y="2778125"/>
            <a:ext cx="0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296863" y="1763713"/>
            <a:ext cx="1666875" cy="698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Σύστημα</a:t>
            </a:r>
            <a:endParaRPr lang="en-US" altLang="el-GR" sz="1800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2185988" y="2101850"/>
            <a:ext cx="900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771775" y="21463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1962150" y="2011363"/>
            <a:ext cx="223838" cy="180975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797425" y="21463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16402" name="AutoShape 18"/>
          <p:cNvSpPr>
            <a:spLocks noChangeArrowheads="1"/>
          </p:cNvSpPr>
          <p:nvPr/>
        </p:nvSpPr>
        <p:spPr bwMode="auto">
          <a:xfrm>
            <a:off x="7316788" y="3676650"/>
            <a:ext cx="223837" cy="180975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6403" name="Freeform 19"/>
          <p:cNvSpPr>
            <a:spLocks/>
          </p:cNvSpPr>
          <p:nvPr/>
        </p:nvSpPr>
        <p:spPr bwMode="auto">
          <a:xfrm>
            <a:off x="4751388" y="2101850"/>
            <a:ext cx="3421062" cy="1665288"/>
          </a:xfrm>
          <a:custGeom>
            <a:avLst/>
            <a:gdLst>
              <a:gd name="T0" fmla="*/ 2746375 w 2155"/>
              <a:gd name="T1" fmla="*/ 1665288 h 1021"/>
              <a:gd name="T2" fmla="*/ 3421062 w 2155"/>
              <a:gd name="T3" fmla="*/ 1665288 h 1021"/>
              <a:gd name="T4" fmla="*/ 3421062 w 2155"/>
              <a:gd name="T5" fmla="*/ 0 h 1021"/>
              <a:gd name="T6" fmla="*/ 0 w 2155"/>
              <a:gd name="T7" fmla="*/ 0 h 10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55" h="1021">
                <a:moveTo>
                  <a:pt x="1730" y="1021"/>
                </a:moveTo>
                <a:lnTo>
                  <a:pt x="2155" y="1021"/>
                </a:lnTo>
                <a:lnTo>
                  <a:pt x="215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Υποσυστήματα και κλάσεις (</a:t>
            </a:r>
            <a:r>
              <a:rPr lang="en-US" altLang="el-GR" smtClean="0"/>
              <a:t>3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280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Παράδειγμα: Στο σύστημα αναφοράς περιστατικών θα μπορούσαμε να διακρίνουμε τα εξής υποσυστήματα: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ΔιεπαφήΣυντονιστή</a:t>
            </a:r>
            <a:endParaRPr lang="el-GR" altLang="el-GR" sz="2000" smtClean="0"/>
          </a:p>
          <a:p>
            <a:pPr lvl="1" eaLnBrk="1" hangingPunct="1">
              <a:defRPr/>
            </a:pPr>
            <a:r>
              <a:rPr lang="el-GR" altLang="el-GR" sz="2000" i="1" smtClean="0"/>
              <a:t>ΔιεπαφήΔιασώστη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ΔιαχείρισηΠεριστατικών</a:t>
            </a:r>
            <a:r>
              <a:rPr lang="el-GR" altLang="el-GR" sz="2000" smtClean="0"/>
              <a:t> (δημιουργία, τροποποίηση, αποθήκευση, ανάκτηση περιστατικών)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ΔιαχείρισηΠόρων</a:t>
            </a:r>
            <a:r>
              <a:rPr lang="el-GR" altLang="el-GR" sz="2000" smtClean="0"/>
              <a:t> (παρακολούθηση διαθέσιμων πόρων, π.χ. ασθενοφόρα, τραυματιοφορείς)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ΔιαχείρισηΧαρτών</a:t>
            </a:r>
            <a:r>
              <a:rPr lang="el-GR" altLang="el-GR" sz="2000" smtClean="0"/>
              <a:t> (απεικόνιση χαρτών και τοποθεσιών)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Ειδοποιήσεις </a:t>
            </a:r>
            <a:r>
              <a:rPr lang="el-GR" altLang="el-GR" sz="2000" smtClean="0"/>
              <a:t>(επικοινωνία μεταξύ διασώστη και συντονιστή)</a:t>
            </a:r>
            <a:endParaRPr lang="el-GR" altLang="el-GR" sz="2000" i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D0D607-A78A-4EE7-8A78-5ABC433C4059}" type="slidenum">
              <a:rPr lang="el-GR" altLang="el-GR"/>
              <a:pPr>
                <a:defRPr/>
              </a:pPr>
              <a:t>13</a:t>
            </a:fld>
            <a:endParaRPr lang="el-GR" alt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Υποσυστήματα και κλάσεις (4)</a:t>
            </a:r>
            <a:endParaRPr lang="en-US" altLang="el-GR" smtClean="0"/>
          </a:p>
        </p:txBody>
      </p:sp>
      <p:sp>
        <p:nvSpPr>
          <p:cNvPr id="1284100" name="Rectangle 4"/>
          <p:cNvSpPr>
            <a:spLocks noGrp="1" noChangeArrowheads="1"/>
          </p:cNvSpPr>
          <p:nvPr>
            <p:ph idx="1"/>
          </p:nvPr>
        </p:nvSpPr>
        <p:spPr>
          <a:xfrm>
            <a:off x="296863" y="1179513"/>
            <a:ext cx="8550275" cy="884237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Τα υποσυστήματα μπορούν να απεικονίζονται σε </a:t>
            </a:r>
            <a:r>
              <a:rPr lang="el-GR" altLang="el-GR" sz="2400" i="1" smtClean="0"/>
              <a:t>διαγράμματα συνιστωσών</a:t>
            </a:r>
            <a:r>
              <a:rPr lang="el-GR" altLang="el-GR" sz="2400" smtClean="0"/>
              <a:t> </a:t>
            </a:r>
            <a:r>
              <a:rPr lang="en-US" altLang="el-GR" sz="2400" smtClean="0"/>
              <a:t>(component diagrams) </a:t>
            </a:r>
            <a:r>
              <a:rPr lang="el-GR" altLang="el-GR" sz="2400" smtClean="0"/>
              <a:t>της </a:t>
            </a:r>
            <a:r>
              <a:rPr lang="en-US" altLang="el-GR" sz="2400" smtClean="0"/>
              <a:t>UML</a:t>
            </a: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532C7-F13E-4581-9BA9-BFB0C703418B}" type="slidenum">
              <a:rPr lang="el-GR" altLang="el-GR"/>
              <a:pPr>
                <a:defRPr/>
              </a:pPr>
              <a:t>14</a:t>
            </a:fld>
            <a:endParaRPr lang="el-GR" altLang="el-GR"/>
          </a:p>
        </p:txBody>
      </p:sp>
      <p:sp>
        <p:nvSpPr>
          <p:cNvPr id="1284101" name="Rectangle 5"/>
          <p:cNvSpPr>
            <a:spLocks noChangeArrowheads="1"/>
          </p:cNvSpPr>
          <p:nvPr/>
        </p:nvSpPr>
        <p:spPr bwMode="auto">
          <a:xfrm>
            <a:off x="566738" y="2260600"/>
            <a:ext cx="2160587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ΔιεπαφήΔιασώστη</a:t>
            </a:r>
            <a:endParaRPr lang="en-US" altLang="el-GR" sz="1800" dirty="0"/>
          </a:p>
        </p:txBody>
      </p:sp>
      <p:sp>
        <p:nvSpPr>
          <p:cNvPr id="1284102" name="Rectangle 6"/>
          <p:cNvSpPr>
            <a:spLocks noChangeArrowheads="1"/>
          </p:cNvSpPr>
          <p:nvPr/>
        </p:nvSpPr>
        <p:spPr bwMode="auto">
          <a:xfrm>
            <a:off x="5292725" y="2260600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ΔιεπαφήΣυντονιστή</a:t>
            </a:r>
            <a:endParaRPr lang="en-US" altLang="el-GR" sz="1800" dirty="0"/>
          </a:p>
        </p:txBody>
      </p:sp>
      <p:sp>
        <p:nvSpPr>
          <p:cNvPr id="1284103" name="Rectangle 7"/>
          <p:cNvSpPr>
            <a:spLocks noChangeArrowheads="1"/>
          </p:cNvSpPr>
          <p:nvPr/>
        </p:nvSpPr>
        <p:spPr bwMode="auto">
          <a:xfrm>
            <a:off x="2051050" y="3790950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ΔιαχείρισηΧαρτών</a:t>
            </a:r>
            <a:endParaRPr lang="en-US" altLang="el-GR" sz="1800" dirty="0"/>
          </a:p>
        </p:txBody>
      </p:sp>
      <p:sp>
        <p:nvSpPr>
          <p:cNvPr id="1284104" name="Rectangle 8"/>
          <p:cNvSpPr>
            <a:spLocks noChangeArrowheads="1"/>
          </p:cNvSpPr>
          <p:nvPr/>
        </p:nvSpPr>
        <p:spPr bwMode="auto">
          <a:xfrm>
            <a:off x="5967413" y="3790950"/>
            <a:ext cx="2609850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ΔιαχείρισηΠεριστατικών</a:t>
            </a:r>
            <a:endParaRPr lang="en-US" altLang="el-GR" sz="1800" dirty="0"/>
          </a:p>
        </p:txBody>
      </p:sp>
      <p:sp>
        <p:nvSpPr>
          <p:cNvPr id="1284105" name="Rectangle 9"/>
          <p:cNvSpPr>
            <a:spLocks noChangeArrowheads="1"/>
          </p:cNvSpPr>
          <p:nvPr/>
        </p:nvSpPr>
        <p:spPr bwMode="auto">
          <a:xfrm>
            <a:off x="1285875" y="5140325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Ειδοποιήσεις</a:t>
            </a:r>
            <a:endParaRPr lang="en-US" altLang="el-GR" sz="1800" dirty="0"/>
          </a:p>
        </p:txBody>
      </p:sp>
      <p:sp>
        <p:nvSpPr>
          <p:cNvPr id="1284106" name="Rectangle 10"/>
          <p:cNvSpPr>
            <a:spLocks noChangeArrowheads="1"/>
          </p:cNvSpPr>
          <p:nvPr/>
        </p:nvSpPr>
        <p:spPr bwMode="auto">
          <a:xfrm>
            <a:off x="5337175" y="5140325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ΔιαχείρισηΠόρων</a:t>
            </a:r>
            <a:endParaRPr lang="en-US" altLang="el-GR" sz="1800" dirty="0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1062038" y="3114675"/>
            <a:ext cx="989012" cy="900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836613" y="3114675"/>
            <a:ext cx="1035050" cy="19796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>
            <a:off x="3492500" y="3114675"/>
            <a:ext cx="2293938" cy="26098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H="1">
            <a:off x="4257675" y="3114675"/>
            <a:ext cx="1304925" cy="9890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5967413" y="3114675"/>
            <a:ext cx="179387" cy="674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flipH="1">
            <a:off x="5472113" y="3114675"/>
            <a:ext cx="404812" cy="19796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18449" name="Group 26"/>
          <p:cNvGrpSpPr>
            <a:grpSpLocks/>
          </p:cNvGrpSpPr>
          <p:nvPr/>
        </p:nvGrpSpPr>
        <p:grpSpPr bwMode="auto">
          <a:xfrm>
            <a:off x="385763" y="6219825"/>
            <a:ext cx="495300" cy="404813"/>
            <a:chOff x="243" y="3918"/>
            <a:chExt cx="312" cy="255"/>
          </a:xfrm>
        </p:grpSpPr>
        <p:sp>
          <p:nvSpPr>
            <p:cNvPr id="18477" name="Rectangle 1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8" name="Rectangle 19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9" name="Rectangle 25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0" name="Group 27"/>
          <p:cNvGrpSpPr>
            <a:grpSpLocks/>
          </p:cNvGrpSpPr>
          <p:nvPr/>
        </p:nvGrpSpPr>
        <p:grpSpPr bwMode="auto">
          <a:xfrm>
            <a:off x="2862263" y="5213350"/>
            <a:ext cx="495300" cy="404813"/>
            <a:chOff x="243" y="3918"/>
            <a:chExt cx="312" cy="255"/>
          </a:xfrm>
        </p:grpSpPr>
        <p:sp>
          <p:nvSpPr>
            <p:cNvPr id="18474" name="Rectangle 28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5" name="Rectangle 29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6" name="Rectangle 30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1" name="Group 31"/>
          <p:cNvGrpSpPr>
            <a:grpSpLocks/>
          </p:cNvGrpSpPr>
          <p:nvPr/>
        </p:nvGrpSpPr>
        <p:grpSpPr bwMode="auto">
          <a:xfrm>
            <a:off x="6821488" y="5213350"/>
            <a:ext cx="495300" cy="404813"/>
            <a:chOff x="243" y="3918"/>
            <a:chExt cx="312" cy="255"/>
          </a:xfrm>
        </p:grpSpPr>
        <p:sp>
          <p:nvSpPr>
            <p:cNvPr id="18471" name="Rectangle 32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2" name="Rectangle 33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3" name="Rectangle 34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2" name="Group 35"/>
          <p:cNvGrpSpPr>
            <a:grpSpLocks/>
          </p:cNvGrpSpPr>
          <p:nvPr/>
        </p:nvGrpSpPr>
        <p:grpSpPr bwMode="auto">
          <a:xfrm>
            <a:off x="3492500" y="3878263"/>
            <a:ext cx="495300" cy="404812"/>
            <a:chOff x="243" y="3918"/>
            <a:chExt cx="312" cy="255"/>
          </a:xfrm>
        </p:grpSpPr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3" name="Group 39"/>
          <p:cNvGrpSpPr>
            <a:grpSpLocks/>
          </p:cNvGrpSpPr>
          <p:nvPr/>
        </p:nvGrpSpPr>
        <p:grpSpPr bwMode="auto">
          <a:xfrm>
            <a:off x="7902575" y="3878263"/>
            <a:ext cx="495300" cy="404812"/>
            <a:chOff x="243" y="3918"/>
            <a:chExt cx="312" cy="255"/>
          </a:xfrm>
        </p:grpSpPr>
        <p:sp>
          <p:nvSpPr>
            <p:cNvPr id="18465" name="Rectangle 40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6" name="Rectangle 41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7" name="Rectangle 42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4" name="Group 43"/>
          <p:cNvGrpSpPr>
            <a:grpSpLocks/>
          </p:cNvGrpSpPr>
          <p:nvPr/>
        </p:nvGrpSpPr>
        <p:grpSpPr bwMode="auto">
          <a:xfrm>
            <a:off x="6821488" y="2349500"/>
            <a:ext cx="495300" cy="404813"/>
            <a:chOff x="243" y="3918"/>
            <a:chExt cx="312" cy="255"/>
          </a:xfrm>
        </p:grpSpPr>
        <p:sp>
          <p:nvSpPr>
            <p:cNvPr id="18462" name="Rectangle 44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3" name="Rectangle 45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4" name="Rectangle 46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18455" name="Group 47"/>
          <p:cNvGrpSpPr>
            <a:grpSpLocks/>
          </p:cNvGrpSpPr>
          <p:nvPr/>
        </p:nvGrpSpPr>
        <p:grpSpPr bwMode="auto">
          <a:xfrm>
            <a:off x="2097088" y="2349500"/>
            <a:ext cx="495300" cy="404813"/>
            <a:chOff x="243" y="3918"/>
            <a:chExt cx="312" cy="255"/>
          </a:xfrm>
        </p:grpSpPr>
        <p:sp>
          <p:nvSpPr>
            <p:cNvPr id="18459" name="Rectangle 48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0" name="Rectangle 49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8461" name="Rectangle 50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8456" name="Text Box 51"/>
          <p:cNvSpPr txBox="1">
            <a:spLocks noChangeArrowheads="1"/>
          </p:cNvSpPr>
          <p:nvPr/>
        </p:nvSpPr>
        <p:spPr bwMode="auto">
          <a:xfrm>
            <a:off x="936625" y="6257925"/>
            <a:ext cx="2644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Συνιστώσα (</a:t>
            </a:r>
            <a:r>
              <a:rPr lang="en-US" altLang="el-GR" sz="1800"/>
              <a:t>component)</a:t>
            </a:r>
          </a:p>
        </p:txBody>
      </p:sp>
      <p:sp>
        <p:nvSpPr>
          <p:cNvPr id="18457" name="Text Box 56"/>
          <p:cNvSpPr txBox="1">
            <a:spLocks noChangeArrowheads="1"/>
          </p:cNvSpPr>
          <p:nvPr/>
        </p:nvSpPr>
        <p:spPr bwMode="auto">
          <a:xfrm>
            <a:off x="5591175" y="6308725"/>
            <a:ext cx="1185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Εξάρτηση</a:t>
            </a:r>
            <a:endParaRPr lang="en-US" altLang="el-GR" sz="1800"/>
          </a:p>
        </p:txBody>
      </p:sp>
      <p:sp>
        <p:nvSpPr>
          <p:cNvPr id="18458" name="Line 57"/>
          <p:cNvSpPr>
            <a:spLocks noChangeShapeType="1"/>
          </p:cNvSpPr>
          <p:nvPr/>
        </p:nvSpPr>
        <p:spPr bwMode="auto">
          <a:xfrm>
            <a:off x="5140325" y="65341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smtClean="0"/>
              <a:t>Υποσυστήματα και κλάσεις (4)</a:t>
            </a:r>
            <a:endParaRPr lang="en-US" altLang="el-GR" smtClean="0"/>
          </a:p>
        </p:txBody>
      </p:sp>
      <p:sp>
        <p:nvSpPr>
          <p:cNvPr id="128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dirty="0" smtClean="0"/>
              <a:t>Δύο είδη συνιστωσών: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i="1" dirty="0" smtClean="0"/>
              <a:t>Φυσικές συνιστώσες:</a:t>
            </a:r>
            <a:r>
              <a:rPr lang="el-GR" altLang="el-GR" dirty="0" smtClean="0"/>
              <a:t> συγκεκριμένα μηχανήματα π.χ. εξυπηρέτης βάσεων δεδομένων</a:t>
            </a:r>
            <a:endParaRPr lang="el-GR" altLang="el-GR" i="1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i="1" dirty="0" smtClean="0"/>
              <a:t>Λογικές συνιστώσες:</a:t>
            </a:r>
            <a:r>
              <a:rPr lang="el-GR" altLang="el-GR" dirty="0" smtClean="0"/>
              <a:t> δεν αντιστοιχούν σε συγκεκριμένα φυσικά αντικείμενα, π.χ. η </a:t>
            </a:r>
            <a:r>
              <a:rPr lang="el-GR" altLang="el-GR" i="1" dirty="0" err="1" smtClean="0"/>
              <a:t>ΔιαχείρισηΠεριστατικών</a:t>
            </a:r>
            <a:r>
              <a:rPr lang="el-GR" altLang="el-GR" dirty="0" smtClean="0"/>
              <a:t> ή οι </a:t>
            </a:r>
            <a:r>
              <a:rPr lang="el-GR" altLang="el-GR" i="1" dirty="0" smtClean="0"/>
              <a:t>Ειδοποιήσεις</a:t>
            </a:r>
            <a:endParaRPr lang="el-GR" altLang="el-GR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dirty="0" smtClean="0"/>
              <a:t>Σε κάποιες γλώσσες προγραμματισμού υπάρχουν δομές που επιτρέπουν την οργάνωση κλάσεων σε λογικές συνιστώσες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dirty="0" smtClean="0"/>
              <a:t>Π.χ. </a:t>
            </a:r>
            <a:r>
              <a:rPr lang="en-US" altLang="el-GR" i="1" dirty="0" smtClean="0"/>
              <a:t>package</a:t>
            </a:r>
            <a:r>
              <a:rPr lang="en-US" altLang="el-GR" dirty="0" smtClean="0"/>
              <a:t> </a:t>
            </a:r>
            <a:r>
              <a:rPr lang="el-GR" altLang="el-GR" dirty="0" smtClean="0"/>
              <a:t>στη</a:t>
            </a:r>
            <a:r>
              <a:rPr lang="en-US" altLang="el-GR" dirty="0" smtClean="0"/>
              <a:t> Java, module </a:t>
            </a:r>
            <a:r>
              <a:rPr lang="el-GR" altLang="el-GR" dirty="0" smtClean="0"/>
              <a:t>στη </a:t>
            </a:r>
            <a:r>
              <a:rPr lang="en-US" altLang="el-GR" dirty="0" smtClean="0"/>
              <a:t>Modula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dirty="0" smtClean="0"/>
              <a:t>Άλλες γλώσσες, όπως η </a:t>
            </a:r>
            <a:r>
              <a:rPr lang="en-US" altLang="el-GR" dirty="0" smtClean="0"/>
              <a:t>C </a:t>
            </a:r>
            <a:r>
              <a:rPr lang="el-GR" altLang="el-GR" dirty="0" smtClean="0"/>
              <a:t>δεν έχουν αντίστοιχη έννοια</a:t>
            </a:r>
            <a:endParaRPr lang="en-US" altLang="el-GR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dirty="0" smtClean="0"/>
              <a:t>Οι προγραμματιστές μπορούν να </a:t>
            </a:r>
            <a:r>
              <a:rPr lang="el-GR" altLang="el-GR" i="1" dirty="0" smtClean="0"/>
              <a:t>προσομοιώσουν</a:t>
            </a:r>
            <a:r>
              <a:rPr lang="el-GR" altLang="el-GR" dirty="0" smtClean="0"/>
              <a:t> την έννοια της συνιστώσας, π.χ. οργανώνοντας τον κώδικα της κάθε συνιστώσας σε διαφορετικό κατάλογο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dirty="0" smtClean="0"/>
              <a:t>Η </a:t>
            </a:r>
            <a:r>
              <a:rPr lang="en-US" altLang="el-GR" dirty="0" smtClean="0"/>
              <a:t>C++ </a:t>
            </a:r>
            <a:r>
              <a:rPr lang="el-GR" altLang="el-GR" dirty="0" smtClean="0"/>
              <a:t>έχει την έννοια του</a:t>
            </a:r>
            <a:r>
              <a:rPr lang="en-US" altLang="el-GR" dirty="0" smtClean="0"/>
              <a:t> </a:t>
            </a:r>
            <a:r>
              <a:rPr lang="en-US" altLang="el-GR" i="1" dirty="0" smtClean="0"/>
              <a:t>namespace </a:t>
            </a:r>
            <a:r>
              <a:rPr lang="el-GR" altLang="el-GR" dirty="0" smtClean="0"/>
              <a:t>που μπορεί να χρησιμοποιηθεί για οργάνωση κώδικα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dirty="0" smtClean="0"/>
              <a:t>Η υποστήριξη ή όχι από τη γλώσσα προγραμματισμού είναι αδιάφορη σε ό,τι αφορά τη διαδικασία αποσύνθεσης</a:t>
            </a:r>
            <a:endParaRPr lang="en-US" altLang="el-GR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74DA4C-9592-488D-99DA-870ADC5C7823}" type="slidenum">
              <a:rPr lang="el-GR" altLang="el-GR"/>
              <a:pPr>
                <a:defRPr/>
              </a:pPr>
              <a:t>15</a:t>
            </a:fld>
            <a:endParaRPr lang="el-GR" alt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98630"/>
            <a:ext cx="8159530" cy="115641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sz="3600" dirty="0" smtClean="0"/>
              <a:t>Υπηρεσίες και διεπαφές υποσυστημάτων (1)</a:t>
            </a:r>
            <a:endParaRPr lang="en-US" altLang="el-GR" sz="3600" dirty="0" smtClean="0"/>
          </a:p>
        </p:txBody>
      </p:sp>
      <p:sp>
        <p:nvSpPr>
          <p:cNvPr id="128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Ένα υποσύστημα χαρακτηρίζεται από τις υπηρεσίες που προσφέρει σε άλλα υποσυστήματα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Μία </a:t>
            </a:r>
            <a:r>
              <a:rPr lang="el-GR" altLang="el-GR" sz="2400" i="1" smtClean="0"/>
              <a:t>υπηρεσία</a:t>
            </a:r>
            <a:r>
              <a:rPr lang="el-GR" altLang="el-GR" sz="2400" smtClean="0"/>
              <a:t> είναι ένα σύνολο από σχετιζόμενες λειτουργίες που υπηρετούν έναν κοινό στόχο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Ένα υποσύστημα ειδοποιήσεων δίνει τη δυνατότητα να δημιουργούνται/καταστρέφονται κανάλια ειδοποιήσεων, να αποστέλλονται ειδοποιήσεις, να γίνεται εγγραφή/απεγγραφή σε ένα κανάλι, να γίνεται αναζήτηση καναλιών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Το σύνολο των λειτουργιών ενός υποσυστήματος που είναι διαθέσιμο σε άλλα υποσυστήματα αποτελούν </a:t>
            </a:r>
            <a:r>
              <a:rPr lang="el-GR" altLang="el-GR" sz="2400" i="1" smtClean="0"/>
              <a:t>τη διεπαφή του υποσυστήματος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Περιλαμβάνει το όνομα των λειτουργιών, τις παραμέτρους τους και τους τύπους δεδομένων που επιστρέφουν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3FB5A-CEBC-4EFA-94CB-4D7018F922E5}" type="slidenum">
              <a:rPr lang="el-GR" altLang="el-GR"/>
              <a:pPr>
                <a:defRPr/>
              </a:pPr>
              <a:t>16</a:t>
            </a:fld>
            <a:endParaRPr lang="el-GR" alt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541" y="98630"/>
            <a:ext cx="8325924" cy="115641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sz="3600" dirty="0" smtClean="0"/>
              <a:t>Υπηρεσίες και διεπαφές υποσυστημάτων (2)</a:t>
            </a:r>
            <a:endParaRPr lang="en-US" altLang="el-GR" sz="3600" dirty="0" smtClean="0"/>
          </a:p>
        </p:txBody>
      </p:sp>
      <p:sp>
        <p:nvSpPr>
          <p:cNvPr id="128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Ο σχεδιασμός του συστήματος εστιάζει στον να οριστούν οι υπηρεσίες που παρέχονται από κάθε υποσύστημα, απαριθμώντας τις λειτουργίες, τις παραμέτρους και τη συμπεριφορά τους, σε υψηλό επίπεδο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Στον σχεδιασμό των αντικειμένων η εστίαση μετατοπίζεται στην </a:t>
            </a:r>
            <a:r>
              <a:rPr lang="el-GR" altLang="el-GR" sz="2400" i="1" smtClean="0"/>
              <a:t>προγραμματιστική διεπαφή εφαρμογών </a:t>
            </a:r>
            <a:r>
              <a:rPr lang="el-GR" altLang="el-GR" sz="2400" smtClean="0"/>
              <a:t>(</a:t>
            </a:r>
            <a:r>
              <a:rPr lang="en-US" altLang="el-GR" sz="2400" smtClean="0"/>
              <a:t>application programming interface – API)</a:t>
            </a:r>
            <a:r>
              <a:rPr lang="el-GR" altLang="el-GR" sz="2400" smtClean="0"/>
              <a:t>, η</a:t>
            </a:r>
            <a:r>
              <a:rPr lang="en-US" altLang="el-GR" sz="2400" smtClean="0"/>
              <a:t> </a:t>
            </a:r>
            <a:r>
              <a:rPr lang="el-GR" altLang="el-GR" sz="2400" smtClean="0"/>
              <a:t>οποία εκλεπτύνει και επεκτείνει τη διεπαφή των υποσυστημάτων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>
                <a:effectLst/>
              </a:rPr>
              <a:t>Η προγραμματιστική διεπαφή εφαρμογών</a:t>
            </a:r>
            <a:r>
              <a:rPr lang="en-US" altLang="el-GR" sz="2000" smtClean="0">
                <a:effectLst/>
              </a:rPr>
              <a:t> </a:t>
            </a:r>
            <a:r>
              <a:rPr lang="el-GR" altLang="el-GR" sz="2000" smtClean="0">
                <a:effectLst/>
              </a:rPr>
              <a:t>επίσης περιλαμβάνει τον τύπο των παραμέτρων και τον τύπο που επιστρέφει η κάθε λειτουργία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F3309-7BF2-4D44-BC38-86DA6EE9975B}" type="slidenum">
              <a:rPr lang="el-GR" altLang="el-GR"/>
              <a:pPr>
                <a:defRPr/>
              </a:pPr>
              <a:t>17</a:t>
            </a:fld>
            <a:endParaRPr lang="el-GR" alt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Υπηρεσίες και διεπαφές υποσυστημάτων (3)</a:t>
            </a:r>
            <a:endParaRPr lang="en-US" altLang="el-GR" smtClean="0"/>
          </a:p>
        </p:txBody>
      </p:sp>
      <p:sp>
        <p:nvSpPr>
          <p:cNvPr id="129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36855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Η </a:t>
            </a:r>
            <a:r>
              <a:rPr lang="en-US" altLang="el-GR" sz="2400" smtClean="0"/>
              <a:t>UML </a:t>
            </a:r>
            <a:r>
              <a:rPr lang="el-GR" altLang="el-GR" sz="2400" smtClean="0"/>
              <a:t>παρέχει ξεχωριστό συμβολισμό για την αναπαράσταση των διεπαφών</a:t>
            </a:r>
          </a:p>
          <a:p>
            <a:pPr lvl="1" eaLnBrk="1" hangingPunct="1">
              <a:defRPr/>
            </a:pPr>
            <a:r>
              <a:rPr lang="el-GR" altLang="el-GR" sz="2000" smtClean="0"/>
              <a:t>Η </a:t>
            </a:r>
            <a:r>
              <a:rPr lang="el-GR" altLang="el-GR" sz="2000" i="1" smtClean="0"/>
              <a:t>προσφορά διεπαφής </a:t>
            </a:r>
            <a:r>
              <a:rPr lang="el-GR" altLang="el-GR" sz="2000" smtClean="0"/>
              <a:t>συμβολίζεται ως </a:t>
            </a:r>
          </a:p>
          <a:p>
            <a:pPr lvl="1" eaLnBrk="1" hangingPunct="1">
              <a:buFontTx/>
              <a:buNone/>
              <a:defRPr/>
            </a:pPr>
            <a:r>
              <a:rPr lang="el-GR" altLang="el-GR" sz="2000" smtClean="0"/>
              <a:t>	και επιγράφεται με το όνομα της διεπαφής</a:t>
            </a:r>
            <a:endParaRPr lang="en-US" altLang="el-GR" sz="2000" smtClean="0"/>
          </a:p>
          <a:p>
            <a:pPr lvl="1" eaLnBrk="1" hangingPunct="1">
              <a:defRPr/>
            </a:pPr>
            <a:r>
              <a:rPr lang="el-GR" altLang="el-GR" sz="2000" smtClean="0"/>
              <a:t>Η </a:t>
            </a:r>
            <a:r>
              <a:rPr lang="el-GR" altLang="el-GR" sz="2000" i="1" smtClean="0"/>
              <a:t>χρήση διεπαφής</a:t>
            </a:r>
            <a:r>
              <a:rPr lang="el-GR" altLang="el-GR" sz="2000" smtClean="0"/>
              <a:t> συμβολίζεται ως </a:t>
            </a:r>
          </a:p>
          <a:p>
            <a:pPr lvl="1" eaLnBrk="1" hangingPunct="1">
              <a:defRPr/>
            </a:pPr>
            <a:r>
              <a:rPr lang="el-GR" altLang="el-GR" sz="2000" smtClean="0"/>
              <a:t>Η εξάρτηση μεταξύ δύο συνιστωσών ανάγεται σε ένα ζεύγος προσφοράς-χρήσης διεπαφής</a:t>
            </a:r>
            <a:endParaRPr lang="en-US" altLang="el-GR" sz="2000" smtClean="0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35B0D5-E3CD-46C9-B63D-4E5E62876FC0}" type="slidenum">
              <a:rPr lang="el-GR" altLang="el-GR"/>
              <a:pPr>
                <a:defRPr/>
              </a:pPr>
              <a:t>18</a:t>
            </a:fld>
            <a:endParaRPr lang="el-GR" altLang="el-GR"/>
          </a:p>
        </p:txBody>
      </p:sp>
      <p:grpSp>
        <p:nvGrpSpPr>
          <p:cNvPr id="22533" name="Group 23"/>
          <p:cNvGrpSpPr>
            <a:grpSpLocks/>
          </p:cNvGrpSpPr>
          <p:nvPr/>
        </p:nvGrpSpPr>
        <p:grpSpPr bwMode="auto">
          <a:xfrm>
            <a:off x="6057900" y="2484438"/>
            <a:ext cx="763588" cy="269875"/>
            <a:chOff x="3816" y="1565"/>
            <a:chExt cx="481" cy="170"/>
          </a:xfrm>
        </p:grpSpPr>
        <p:sp>
          <p:nvSpPr>
            <p:cNvPr id="22566" name="Line 4"/>
            <p:cNvSpPr>
              <a:spLocks noChangeShapeType="1"/>
            </p:cNvSpPr>
            <p:nvPr/>
          </p:nvSpPr>
          <p:spPr bwMode="auto">
            <a:xfrm>
              <a:off x="3816" y="1650"/>
              <a:ext cx="3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2567" name="Oval 5"/>
            <p:cNvSpPr>
              <a:spLocks noChangeArrowheads="1"/>
            </p:cNvSpPr>
            <p:nvPr/>
          </p:nvSpPr>
          <p:spPr bwMode="auto">
            <a:xfrm>
              <a:off x="4127" y="1565"/>
              <a:ext cx="170" cy="1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22534" name="Group 24"/>
          <p:cNvGrpSpPr>
            <a:grpSpLocks/>
          </p:cNvGrpSpPr>
          <p:nvPr/>
        </p:nvGrpSpPr>
        <p:grpSpPr bwMode="auto">
          <a:xfrm>
            <a:off x="6102350" y="3203575"/>
            <a:ext cx="676275" cy="269875"/>
            <a:chOff x="3504" y="1791"/>
            <a:chExt cx="426" cy="170"/>
          </a:xfrm>
        </p:grpSpPr>
        <p:sp>
          <p:nvSpPr>
            <p:cNvPr id="22564" name="Line 6"/>
            <p:cNvSpPr>
              <a:spLocks noChangeShapeType="1"/>
            </p:cNvSpPr>
            <p:nvPr/>
          </p:nvSpPr>
          <p:spPr bwMode="auto">
            <a:xfrm>
              <a:off x="3504" y="1877"/>
              <a:ext cx="3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2565" name="Arc 7"/>
            <p:cNvSpPr>
              <a:spLocks/>
            </p:cNvSpPr>
            <p:nvPr/>
          </p:nvSpPr>
          <p:spPr bwMode="auto">
            <a:xfrm flipH="1">
              <a:off x="3844" y="1791"/>
              <a:ext cx="86" cy="170"/>
            </a:xfrm>
            <a:custGeom>
              <a:avLst/>
              <a:gdLst>
                <a:gd name="T0" fmla="*/ 1 w 21600"/>
                <a:gd name="T1" fmla="*/ 0 h 43156"/>
                <a:gd name="T2" fmla="*/ 5 w 21600"/>
                <a:gd name="T3" fmla="*/ 170 h 43156"/>
                <a:gd name="T4" fmla="*/ 0 w 21600"/>
                <a:gd name="T5" fmla="*/ 85 h 431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56" fill="none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</a:path>
                <a:path w="21600" h="43156" stroke="0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  <a:lnTo>
                    <a:pt x="0" y="21598"/>
                  </a:lnTo>
                  <a:lnTo>
                    <a:pt x="29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290248" name="Rectangle 8"/>
          <p:cNvSpPr>
            <a:spLocks noChangeArrowheads="1"/>
          </p:cNvSpPr>
          <p:nvPr/>
        </p:nvSpPr>
        <p:spPr bwMode="auto">
          <a:xfrm>
            <a:off x="6777038" y="5049838"/>
            <a:ext cx="2160587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ΔιαχείρισηΠόρων</a:t>
            </a:r>
            <a:endParaRPr lang="en-US" altLang="el-GR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2536" name="Group 9"/>
          <p:cNvGrpSpPr>
            <a:grpSpLocks/>
          </p:cNvGrpSpPr>
          <p:nvPr/>
        </p:nvGrpSpPr>
        <p:grpSpPr bwMode="auto">
          <a:xfrm>
            <a:off x="6956425" y="5122863"/>
            <a:ext cx="495300" cy="404812"/>
            <a:chOff x="243" y="3918"/>
            <a:chExt cx="312" cy="255"/>
          </a:xfrm>
        </p:grpSpPr>
        <p:sp>
          <p:nvSpPr>
            <p:cNvPr id="22561" name="Rectangle 10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62" name="Rectangle 11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63" name="Rectangle 12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290253" name="Rectangle 13"/>
          <p:cNvSpPr>
            <a:spLocks noChangeArrowheads="1"/>
          </p:cNvSpPr>
          <p:nvPr/>
        </p:nvSpPr>
        <p:spPr bwMode="auto">
          <a:xfrm>
            <a:off x="566738" y="4330700"/>
            <a:ext cx="2160587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ΔιεπαφήΔιασώστη</a:t>
            </a:r>
            <a:endParaRPr lang="en-US" altLang="el-GR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90254" name="Rectangle 14"/>
          <p:cNvSpPr>
            <a:spLocks noChangeArrowheads="1"/>
          </p:cNvSpPr>
          <p:nvPr/>
        </p:nvSpPr>
        <p:spPr bwMode="auto">
          <a:xfrm>
            <a:off x="566738" y="5815013"/>
            <a:ext cx="2160587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ΔιεπαφήΣυντονιστή</a:t>
            </a:r>
            <a:endParaRPr lang="en-US" altLang="el-GR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2539" name="Group 15"/>
          <p:cNvGrpSpPr>
            <a:grpSpLocks/>
          </p:cNvGrpSpPr>
          <p:nvPr/>
        </p:nvGrpSpPr>
        <p:grpSpPr bwMode="auto">
          <a:xfrm>
            <a:off x="2095500" y="5949950"/>
            <a:ext cx="495300" cy="404813"/>
            <a:chOff x="243" y="3918"/>
            <a:chExt cx="312" cy="255"/>
          </a:xfrm>
        </p:grpSpPr>
        <p:sp>
          <p:nvSpPr>
            <p:cNvPr id="22558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59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60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22540" name="Group 19"/>
          <p:cNvGrpSpPr>
            <a:grpSpLocks/>
          </p:cNvGrpSpPr>
          <p:nvPr/>
        </p:nvGrpSpPr>
        <p:grpSpPr bwMode="auto">
          <a:xfrm>
            <a:off x="2097088" y="4418013"/>
            <a:ext cx="495300" cy="404812"/>
            <a:chOff x="243" y="3918"/>
            <a:chExt cx="312" cy="255"/>
          </a:xfrm>
        </p:grpSpPr>
        <p:sp>
          <p:nvSpPr>
            <p:cNvPr id="22555" name="Rectangle 20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56" name="Rectangle 21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2557" name="Rectangle 22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22541" name="Group 31"/>
          <p:cNvGrpSpPr>
            <a:grpSpLocks/>
          </p:cNvGrpSpPr>
          <p:nvPr/>
        </p:nvGrpSpPr>
        <p:grpSpPr bwMode="auto">
          <a:xfrm>
            <a:off x="4481513" y="5140325"/>
            <a:ext cx="2295525" cy="269875"/>
            <a:chOff x="2823" y="3238"/>
            <a:chExt cx="1446" cy="170"/>
          </a:xfrm>
        </p:grpSpPr>
        <p:sp>
          <p:nvSpPr>
            <p:cNvPr id="22553" name="Line 26"/>
            <p:cNvSpPr>
              <a:spLocks noChangeShapeType="1"/>
            </p:cNvSpPr>
            <p:nvPr/>
          </p:nvSpPr>
          <p:spPr bwMode="auto">
            <a:xfrm flipH="1">
              <a:off x="2993" y="3322"/>
              <a:ext cx="12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2554" name="Oval 27"/>
            <p:cNvSpPr>
              <a:spLocks noChangeArrowheads="1"/>
            </p:cNvSpPr>
            <p:nvPr/>
          </p:nvSpPr>
          <p:spPr bwMode="auto">
            <a:xfrm flipH="1">
              <a:off x="2823" y="3238"/>
              <a:ext cx="170" cy="1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22542" name="Group 32"/>
          <p:cNvGrpSpPr>
            <a:grpSpLocks/>
          </p:cNvGrpSpPr>
          <p:nvPr/>
        </p:nvGrpSpPr>
        <p:grpSpPr bwMode="auto">
          <a:xfrm>
            <a:off x="4481513" y="5545138"/>
            <a:ext cx="2295525" cy="269875"/>
            <a:chOff x="2823" y="3493"/>
            <a:chExt cx="1446" cy="170"/>
          </a:xfrm>
        </p:grpSpPr>
        <p:sp>
          <p:nvSpPr>
            <p:cNvPr id="22551" name="Line 29"/>
            <p:cNvSpPr>
              <a:spLocks noChangeShapeType="1"/>
            </p:cNvSpPr>
            <p:nvPr/>
          </p:nvSpPr>
          <p:spPr bwMode="auto">
            <a:xfrm flipH="1">
              <a:off x="2993" y="3577"/>
              <a:ext cx="12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2552" name="Oval 30"/>
            <p:cNvSpPr>
              <a:spLocks noChangeArrowheads="1"/>
            </p:cNvSpPr>
            <p:nvPr/>
          </p:nvSpPr>
          <p:spPr bwMode="auto">
            <a:xfrm flipH="1">
              <a:off x="2823" y="3493"/>
              <a:ext cx="170" cy="1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22543" name="Text Box 33"/>
          <p:cNvSpPr txBox="1">
            <a:spLocks noChangeArrowheads="1"/>
          </p:cNvSpPr>
          <p:nvPr/>
        </p:nvSpPr>
        <p:spPr bwMode="auto">
          <a:xfrm>
            <a:off x="4705350" y="4646613"/>
            <a:ext cx="3203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ΥπηρεσίαΕνημέρωσηςΠόρων</a:t>
            </a:r>
            <a:endParaRPr lang="en-US" altLang="el-GR" sz="1800"/>
          </a:p>
        </p:txBody>
      </p:sp>
      <p:sp>
        <p:nvSpPr>
          <p:cNvPr id="22544" name="Text Box 34"/>
          <p:cNvSpPr txBox="1">
            <a:spLocks noChangeArrowheads="1"/>
          </p:cNvSpPr>
          <p:nvPr/>
        </p:nvSpPr>
        <p:spPr bwMode="auto">
          <a:xfrm>
            <a:off x="4705350" y="5903913"/>
            <a:ext cx="3006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ΥπηρεσίαΚατανομήςΠόρων</a:t>
            </a:r>
            <a:endParaRPr lang="en-US" altLang="el-GR" sz="1800"/>
          </a:p>
        </p:txBody>
      </p:sp>
      <p:grpSp>
        <p:nvGrpSpPr>
          <p:cNvPr id="22545" name="Group 42"/>
          <p:cNvGrpSpPr>
            <a:grpSpLocks/>
          </p:cNvGrpSpPr>
          <p:nvPr/>
        </p:nvGrpSpPr>
        <p:grpSpPr bwMode="auto">
          <a:xfrm>
            <a:off x="2736850" y="4733925"/>
            <a:ext cx="1746250" cy="674688"/>
            <a:chOff x="1724" y="2982"/>
            <a:chExt cx="1100" cy="425"/>
          </a:xfrm>
        </p:grpSpPr>
        <p:sp>
          <p:nvSpPr>
            <p:cNvPr id="22549" name="Arc 37"/>
            <p:cNvSpPr>
              <a:spLocks/>
            </p:cNvSpPr>
            <p:nvPr/>
          </p:nvSpPr>
          <p:spPr bwMode="auto">
            <a:xfrm flipH="1">
              <a:off x="2738" y="3237"/>
              <a:ext cx="86" cy="170"/>
            </a:xfrm>
            <a:custGeom>
              <a:avLst/>
              <a:gdLst>
                <a:gd name="T0" fmla="*/ 1 w 21600"/>
                <a:gd name="T1" fmla="*/ 0 h 43156"/>
                <a:gd name="T2" fmla="*/ 5 w 21600"/>
                <a:gd name="T3" fmla="*/ 170 h 43156"/>
                <a:gd name="T4" fmla="*/ 0 w 21600"/>
                <a:gd name="T5" fmla="*/ 85 h 431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56" fill="none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</a:path>
                <a:path w="21600" h="43156" stroke="0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  <a:lnTo>
                    <a:pt x="0" y="21598"/>
                  </a:lnTo>
                  <a:lnTo>
                    <a:pt x="29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50" name="Freeform 41"/>
            <p:cNvSpPr>
              <a:spLocks/>
            </p:cNvSpPr>
            <p:nvPr/>
          </p:nvSpPr>
          <p:spPr bwMode="auto">
            <a:xfrm>
              <a:off x="1724" y="2982"/>
              <a:ext cx="1021" cy="340"/>
            </a:xfrm>
            <a:custGeom>
              <a:avLst/>
              <a:gdLst>
                <a:gd name="T0" fmla="*/ 0 w 1021"/>
                <a:gd name="T1" fmla="*/ 0 h 312"/>
                <a:gd name="T2" fmla="*/ 454 w 1021"/>
                <a:gd name="T3" fmla="*/ 0 h 312"/>
                <a:gd name="T4" fmla="*/ 454 w 1021"/>
                <a:gd name="T5" fmla="*/ 340 h 312"/>
                <a:gd name="T6" fmla="*/ 1021 w 1021"/>
                <a:gd name="T7" fmla="*/ 340 h 3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21" h="312">
                  <a:moveTo>
                    <a:pt x="0" y="0"/>
                  </a:moveTo>
                  <a:lnTo>
                    <a:pt x="454" y="0"/>
                  </a:lnTo>
                  <a:lnTo>
                    <a:pt x="454" y="312"/>
                  </a:lnTo>
                  <a:lnTo>
                    <a:pt x="1021" y="312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2546" name="Group 43"/>
          <p:cNvGrpSpPr>
            <a:grpSpLocks/>
          </p:cNvGrpSpPr>
          <p:nvPr/>
        </p:nvGrpSpPr>
        <p:grpSpPr bwMode="auto">
          <a:xfrm flipV="1">
            <a:off x="2736850" y="5543550"/>
            <a:ext cx="1746250" cy="674688"/>
            <a:chOff x="1724" y="2982"/>
            <a:chExt cx="1100" cy="425"/>
          </a:xfrm>
        </p:grpSpPr>
        <p:sp>
          <p:nvSpPr>
            <p:cNvPr id="22547" name="Arc 44"/>
            <p:cNvSpPr>
              <a:spLocks/>
            </p:cNvSpPr>
            <p:nvPr/>
          </p:nvSpPr>
          <p:spPr bwMode="auto">
            <a:xfrm flipH="1">
              <a:off x="2738" y="3237"/>
              <a:ext cx="86" cy="170"/>
            </a:xfrm>
            <a:custGeom>
              <a:avLst/>
              <a:gdLst>
                <a:gd name="T0" fmla="*/ 1 w 21600"/>
                <a:gd name="T1" fmla="*/ 0 h 43156"/>
                <a:gd name="T2" fmla="*/ 5 w 21600"/>
                <a:gd name="T3" fmla="*/ 170 h 43156"/>
                <a:gd name="T4" fmla="*/ 0 w 21600"/>
                <a:gd name="T5" fmla="*/ 85 h 431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156" fill="none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</a:path>
                <a:path w="21600" h="43156" stroke="0" extrusionOk="0">
                  <a:moveTo>
                    <a:pt x="294" y="0"/>
                  </a:moveTo>
                  <a:cubicBezTo>
                    <a:pt x="12108" y="161"/>
                    <a:pt x="21600" y="9783"/>
                    <a:pt x="21600" y="21598"/>
                  </a:cubicBezTo>
                  <a:cubicBezTo>
                    <a:pt x="21600" y="33007"/>
                    <a:pt x="12726" y="42449"/>
                    <a:pt x="1339" y="43156"/>
                  </a:cubicBezTo>
                  <a:lnTo>
                    <a:pt x="0" y="21598"/>
                  </a:lnTo>
                  <a:lnTo>
                    <a:pt x="29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48" name="Freeform 45"/>
            <p:cNvSpPr>
              <a:spLocks/>
            </p:cNvSpPr>
            <p:nvPr/>
          </p:nvSpPr>
          <p:spPr bwMode="auto">
            <a:xfrm>
              <a:off x="1724" y="2982"/>
              <a:ext cx="1021" cy="340"/>
            </a:xfrm>
            <a:custGeom>
              <a:avLst/>
              <a:gdLst>
                <a:gd name="T0" fmla="*/ 0 w 1021"/>
                <a:gd name="T1" fmla="*/ 0 h 312"/>
                <a:gd name="T2" fmla="*/ 454 w 1021"/>
                <a:gd name="T3" fmla="*/ 0 h 312"/>
                <a:gd name="T4" fmla="*/ 454 w 1021"/>
                <a:gd name="T5" fmla="*/ 340 h 312"/>
                <a:gd name="T6" fmla="*/ 1021 w 1021"/>
                <a:gd name="T7" fmla="*/ 340 h 3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21" h="312">
                  <a:moveTo>
                    <a:pt x="0" y="0"/>
                  </a:moveTo>
                  <a:lnTo>
                    <a:pt x="454" y="0"/>
                  </a:lnTo>
                  <a:lnTo>
                    <a:pt x="454" y="312"/>
                  </a:lnTo>
                  <a:lnTo>
                    <a:pt x="1021" y="312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9842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Υπηρεσίες και διεπαφές υποσυστημάτων (4)</a:t>
            </a:r>
            <a:endParaRPr lang="en-US" altLang="el-GR" smtClean="0"/>
          </a:p>
        </p:txBody>
      </p:sp>
      <p:sp>
        <p:nvSpPr>
          <p:cNvPr id="1291267" name="Rectangle 3"/>
          <p:cNvSpPr>
            <a:spLocks noGrp="1" noChangeArrowheads="1"/>
          </p:cNvSpPr>
          <p:nvPr>
            <p:ph idx="1"/>
          </p:nvPr>
        </p:nvSpPr>
        <p:spPr>
          <a:xfrm>
            <a:off x="206375" y="1358900"/>
            <a:ext cx="8731250" cy="53562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Ο προσδιορισμός των διεπαφών και των χρήσεων ξεκινά όταν η αποσύνθεση σε υποσυστήματα είναι σχετικά σταθερή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Πρακτικά τότε αλλάζουμε την εστίαση της διαδικασίας από τον ορισμό των υποσυστημάτων στον ορισμό των διεπαφών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Πριν από αυτό το σημείο, χρησιμοποιούμε τον συμβολισμό με τα βέλη για να δείξουμε γενικές εξαρτήσεις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Ο ορισμός του υποσυστήματος με όρους </a:t>
            </a:r>
            <a:r>
              <a:rPr lang="el-GR" altLang="el-GR" sz="2400" i="1" smtClean="0"/>
              <a:t>των υπηρεσιών που παρέχει</a:t>
            </a:r>
            <a:r>
              <a:rPr lang="el-GR" altLang="el-GR" sz="2400" smtClean="0"/>
              <a:t> μας βοηθά να επικεντρωθούμε στη διεπαφή του και όχι στον τρόπο υλοποίησης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Στον ορισμό της διεπαφής πρέπει να προσπαθούμε να «αποκαλύπτουμε» όσο το δυνατόν λιγότερα για την υλοποίηση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Π.χ. δεν χρειάζεται να αποκαλύπτεται αν μία δυναμική δομή υλοποιείται με συνδεδεμένη λίστα, πίνακα ή πίνακα κερματισμού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Αποκάλυψη: π.χ. παροχή λειτουργίας </a:t>
            </a:r>
            <a:r>
              <a:rPr lang="en-US" altLang="el-GR" sz="1800" i="1" smtClean="0"/>
              <a:t>setHashField(fieldName);</a:t>
            </a:r>
            <a:endParaRPr lang="en-US" altLang="el-GR" sz="180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Μην αποκαλύπτοντας την υλοποίηση, μπορούμε να την αλλάξουμε χωρίς να επηρεάζονται όσοι χρησιμοποιούν τη διεπαφή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81BB2-5E41-4C28-9FB9-A885752D0CC3}" type="slidenum">
              <a:rPr lang="el-GR" altLang="el-GR"/>
              <a:pPr>
                <a:defRPr/>
              </a:pPr>
              <a:t>19</a:t>
            </a:fld>
            <a:endParaRPr lang="el-GR" alt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Εισαγωγή (1)</a:t>
            </a:r>
            <a:endParaRPr lang="en-US" altLang="el-GR" smtClean="0"/>
          </a:p>
        </p:txBody>
      </p:sp>
      <p:sp>
        <p:nvSpPr>
          <p:cNvPr id="1270787" name="Rectangle 3"/>
          <p:cNvSpPr>
            <a:spLocks noGrp="1" noChangeArrowheads="1"/>
          </p:cNvSpPr>
          <p:nvPr>
            <p:ph idx="1"/>
          </p:nvPr>
        </p:nvSpPr>
        <p:spPr>
          <a:xfrm>
            <a:off x="822959" y="1448781"/>
            <a:ext cx="7934506" cy="4815534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400" dirty="0" smtClean="0"/>
              <a:t>Η διαδικασία του σχεδιασμού συστήματος μετασχηματίζει το μοντέλο ανάλυσης σε μοντέλου σχεδιασμού συστήματος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400" dirty="0" smtClean="0"/>
              <a:t>Η ομάδα ανάπτυξης: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000" dirty="0" smtClean="0"/>
              <a:t>Ορίζει τους σχεδιαστικούς στόχους του έργου</a:t>
            </a:r>
          </a:p>
          <a:p>
            <a:pPr lvl="1" eaLnBrk="1" hangingPunct="1">
              <a:defRPr/>
            </a:pPr>
            <a:r>
              <a:rPr lang="el-GR" altLang="el-GR" sz="2000" dirty="0" smtClean="0"/>
              <a:t>Αποσυνθέτει το σύστημα σε μικρότερα υποσυστήματα με στόχο κάθε υποσύστημα να μπορεί να υλοποιηθεί από μία ομάδα</a:t>
            </a:r>
          </a:p>
          <a:p>
            <a:pPr lvl="1" eaLnBrk="1" hangingPunct="1">
              <a:defRPr/>
            </a:pPr>
            <a:r>
              <a:rPr lang="el-GR" altLang="el-GR" sz="2000" dirty="0" smtClean="0"/>
              <a:t>Επίσης επιλέγονται στρατηγικές για:</a:t>
            </a:r>
          </a:p>
          <a:p>
            <a:pPr lvl="2" eaLnBrk="1" hangingPunct="1">
              <a:defRPr/>
            </a:pPr>
            <a:r>
              <a:rPr lang="el-GR" altLang="el-GR" sz="1800" dirty="0" smtClean="0"/>
              <a:t>την ανάπτυξη του συστήματος (π.χ. στρατηγική υλικού-λογισμικού)</a:t>
            </a:r>
          </a:p>
          <a:p>
            <a:pPr lvl="2" eaLnBrk="1" hangingPunct="1">
              <a:defRPr/>
            </a:pPr>
            <a:r>
              <a:rPr lang="el-GR" altLang="el-GR" sz="1800" dirty="0" smtClean="0"/>
              <a:t>τη διαχείριση των μόνιμα </a:t>
            </a:r>
            <a:r>
              <a:rPr lang="el-GR" altLang="el-GR" sz="1800" dirty="0" err="1" smtClean="0"/>
              <a:t>αποθηκευόμενων</a:t>
            </a:r>
            <a:r>
              <a:rPr lang="el-GR" altLang="el-GR" sz="1800" dirty="0" smtClean="0"/>
              <a:t> δεδομένων</a:t>
            </a:r>
          </a:p>
          <a:p>
            <a:pPr lvl="2" eaLnBrk="1" hangingPunct="1">
              <a:defRPr/>
            </a:pPr>
            <a:r>
              <a:rPr lang="el-GR" altLang="el-GR" sz="1800" dirty="0" smtClean="0"/>
              <a:t>τη συνολική ροή ελέγχου</a:t>
            </a:r>
          </a:p>
          <a:p>
            <a:pPr lvl="2" eaLnBrk="1" hangingPunct="1">
              <a:defRPr/>
            </a:pPr>
            <a:r>
              <a:rPr lang="el-GR" altLang="el-GR" sz="1800" dirty="0" smtClean="0"/>
              <a:t>Την πολιτική ελέγχου πρόσβασης</a:t>
            </a:r>
          </a:p>
          <a:p>
            <a:pPr lvl="2" eaLnBrk="1" hangingPunct="1">
              <a:defRPr/>
            </a:pPr>
            <a:r>
              <a:rPr lang="el-GR" altLang="el-GR" sz="1800" dirty="0" smtClean="0"/>
              <a:t>Το χειρισμό των οριακών περιπτώσεων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400" dirty="0" smtClean="0"/>
              <a:t>Το αποτέλεσμα είναι ένα μοντέλο που περιλαμβάνει την αποσύνθεση σε υποσυστήματα και μία σαφή περιγραφή των στρατηγικών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E5A4F-92F8-43CC-B4E2-2227ED714399}" type="slidenum">
              <a:rPr lang="el-GR" altLang="el-GR"/>
              <a:pPr>
                <a:defRPr/>
              </a:pPr>
              <a:t>2</a:t>
            </a:fld>
            <a:endParaRPr lang="el-GR" alt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</a:t>
            </a:r>
            <a:r>
              <a:rPr lang="en-US" altLang="el-GR" smtClean="0"/>
              <a:t>1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30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Η σύζευξη αφορά το πλήθος των εξαρτήσεων μεταξύ δύο υποσυστημάτων</a:t>
            </a:r>
          </a:p>
          <a:p>
            <a:pPr lvl="1" eaLnBrk="1" hangingPunct="1">
              <a:defRPr/>
            </a:pPr>
            <a:r>
              <a:rPr lang="el-GR" altLang="el-GR" sz="2000" smtClean="0"/>
              <a:t>Επιθυμητή: </a:t>
            </a:r>
            <a:r>
              <a:rPr lang="el-GR" altLang="el-GR" sz="2000" i="1" smtClean="0"/>
              <a:t>χαλαρή σύζευξη</a:t>
            </a:r>
            <a:r>
              <a:rPr lang="el-GR" altLang="el-GR" sz="2000" smtClean="0"/>
              <a:t> </a:t>
            </a:r>
            <a:r>
              <a:rPr lang="el-GR" altLang="el-GR" sz="2000" smtClean="0">
                <a:sym typeface="Wingdings" panose="05000000000000000000" pitchFamily="2" charset="2"/>
              </a:rPr>
              <a:t> τα υποσυστήματα είναι σχετικά ανεξάρτητα και αλλαγές στο ένα δεν επηρεάζουν το άλλο</a:t>
            </a:r>
          </a:p>
          <a:p>
            <a:pPr lvl="1" eaLnBrk="1" hangingPunct="1">
              <a:defRPr/>
            </a:pPr>
            <a:r>
              <a:rPr lang="el-GR" altLang="el-GR" sz="2000" smtClean="0">
                <a:sym typeface="Wingdings" panose="05000000000000000000" pitchFamily="2" charset="2"/>
              </a:rPr>
              <a:t>Μη επιθυμητή: </a:t>
            </a:r>
            <a:r>
              <a:rPr lang="el-GR" altLang="el-GR" sz="2000" i="1" smtClean="0">
                <a:sym typeface="Wingdings" panose="05000000000000000000" pitchFamily="2" charset="2"/>
              </a:rPr>
              <a:t>ισχυρή σύζευξη</a:t>
            </a:r>
            <a:r>
              <a:rPr lang="el-GR" altLang="el-GR" sz="2000" smtClean="0">
                <a:sym typeface="Wingdings" panose="05000000000000000000" pitchFamily="2" charset="2"/>
              </a:rPr>
              <a:t>  τα υποσυστήματα είναι εξαρτημένα μεταξύ τους</a:t>
            </a:r>
          </a:p>
          <a:p>
            <a:pPr eaLnBrk="1" hangingPunct="1">
              <a:defRPr/>
            </a:pPr>
            <a:r>
              <a:rPr lang="el-GR" altLang="el-GR" sz="2400" smtClean="0"/>
              <a:t>Παράδειγμα:</a:t>
            </a:r>
          </a:p>
          <a:p>
            <a:pPr lvl="1" eaLnBrk="1" hangingPunct="1">
              <a:defRPr/>
            </a:pPr>
            <a:r>
              <a:rPr lang="el-GR" altLang="el-GR" sz="2000" smtClean="0"/>
              <a:t>Έστω το σύστημα διαχείρισης περιστατικών</a:t>
            </a:r>
          </a:p>
          <a:p>
            <a:pPr lvl="1" eaLnBrk="1" hangingPunct="1">
              <a:defRPr/>
            </a:pPr>
            <a:r>
              <a:rPr lang="el-GR" altLang="el-GR" sz="2000" smtClean="0"/>
              <a:t>Αποφασίζουμε ότι τα δεδομένα θα αποθηκεύονται σε σχεσιακή βάση δεδομένων και δημιουργούμε ένα υποσύστημα </a:t>
            </a:r>
            <a:r>
              <a:rPr lang="el-GR" altLang="el-GR" sz="2000" i="1" smtClean="0"/>
              <a:t>ΒάσηΔεδομένων</a:t>
            </a:r>
            <a:endParaRPr lang="el-GR" altLang="el-GR" sz="2000" smtClean="0"/>
          </a:p>
          <a:p>
            <a:pPr lvl="1" eaLnBrk="1" hangingPunct="1">
              <a:defRPr/>
            </a:pPr>
            <a:r>
              <a:rPr lang="el-GR" altLang="el-GR" sz="2000" smtClean="0"/>
              <a:t>Ο αρχικός σχεδιασμός του υποσυστήματος </a:t>
            </a:r>
            <a:r>
              <a:rPr lang="el-GR" altLang="el-GR" sz="2000" i="1" smtClean="0"/>
              <a:t>ΒάσηΔεδομένων</a:t>
            </a:r>
            <a:r>
              <a:rPr lang="el-GR" altLang="el-GR" sz="2000" smtClean="0"/>
              <a:t> είναι να επικοινωνούν με αυτό τα υπόλοιπα υποσυστήματα μέσω εντολών σε </a:t>
            </a:r>
            <a:r>
              <a:rPr lang="en-US" altLang="el-GR" sz="2000" smtClean="0"/>
              <a:t>SQL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3669D-F9C6-4FFA-8315-7F0166902266}" type="slidenum">
              <a:rPr lang="el-GR" altLang="el-GR"/>
              <a:pPr>
                <a:defRPr/>
              </a:pPr>
              <a:t>20</a:t>
            </a:fld>
            <a:endParaRPr lang="el-GR" alt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</a:t>
            </a:r>
            <a:r>
              <a:rPr lang="en-US" altLang="el-GR" smtClean="0"/>
              <a:t>2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302556" name="Rectangle 28"/>
          <p:cNvSpPr>
            <a:spLocks noGrp="1" noChangeArrowheads="1"/>
          </p:cNvSpPr>
          <p:nvPr>
            <p:ph idx="1"/>
          </p:nvPr>
        </p:nvSpPr>
        <p:spPr>
          <a:xfrm>
            <a:off x="457200" y="4464050"/>
            <a:ext cx="8229600" cy="20701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Ο σχεδιασμός αυτός έχει </a:t>
            </a:r>
            <a:r>
              <a:rPr lang="el-GR" altLang="el-GR" sz="2400" i="1" smtClean="0"/>
              <a:t>υψηλή σύζευξη</a:t>
            </a:r>
            <a:r>
              <a:rPr lang="el-GR" altLang="el-GR" sz="2400" smtClean="0"/>
              <a:t> μεταξύ του υποσυστήματος </a:t>
            </a:r>
            <a:r>
              <a:rPr lang="el-GR" altLang="el-GR" sz="2400" i="1" smtClean="0"/>
              <a:t>ΒάσηΔεδομένων</a:t>
            </a:r>
            <a:r>
              <a:rPr lang="el-GR" altLang="el-GR" sz="2400" smtClean="0"/>
              <a:t> και των τριών υποσυστημάτων που το χρησιμοποιούν</a:t>
            </a:r>
          </a:p>
          <a:p>
            <a:pPr lvl="1" eaLnBrk="1" hangingPunct="1">
              <a:defRPr/>
            </a:pPr>
            <a:r>
              <a:rPr lang="el-GR" altLang="el-GR" sz="2000" smtClean="0"/>
              <a:t>Αν γίνει αλλαγή στο υποσύστημα ΒάσηΔεδομένων (π.χ. από σχεσιακή βάση σε βάση </a:t>
            </a:r>
            <a:r>
              <a:rPr lang="en-US" altLang="el-GR" sz="2000" smtClean="0"/>
              <a:t>XML) </a:t>
            </a:r>
            <a:r>
              <a:rPr lang="el-GR" altLang="el-GR" sz="2000" smtClean="0"/>
              <a:t>πρέπει να αλλάξουν και τα τρία υποσυστήματα</a:t>
            </a:r>
            <a:endParaRPr lang="en-US" altLang="el-GR" sz="2000" smtClean="0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E4CBF-0FB7-4E57-9AA3-CB54F3609014}" type="slidenum">
              <a:rPr lang="el-GR" altLang="el-GR"/>
              <a:pPr>
                <a:defRPr/>
              </a:pPr>
              <a:t>21</a:t>
            </a:fld>
            <a:endParaRPr lang="el-GR" altLang="el-GR"/>
          </a:p>
        </p:txBody>
      </p:sp>
      <p:sp>
        <p:nvSpPr>
          <p:cNvPr id="1302532" name="Rectangle 4"/>
          <p:cNvSpPr>
            <a:spLocks noChangeArrowheads="1"/>
          </p:cNvSpPr>
          <p:nvPr/>
        </p:nvSpPr>
        <p:spPr bwMode="auto">
          <a:xfrm>
            <a:off x="431800" y="1538288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ΔιαχείρισηΧαρτών</a:t>
            </a:r>
            <a:endParaRPr lang="en-US" altLang="el-GR" sz="1800" dirty="0"/>
          </a:p>
        </p:txBody>
      </p:sp>
      <p:grpSp>
        <p:nvGrpSpPr>
          <p:cNvPr id="25606" name="Group 5"/>
          <p:cNvGrpSpPr>
            <a:grpSpLocks/>
          </p:cNvGrpSpPr>
          <p:nvPr/>
        </p:nvGrpSpPr>
        <p:grpSpPr bwMode="auto">
          <a:xfrm>
            <a:off x="1962150" y="1625600"/>
            <a:ext cx="495300" cy="404813"/>
            <a:chOff x="243" y="3918"/>
            <a:chExt cx="312" cy="255"/>
          </a:xfrm>
        </p:grpSpPr>
        <p:sp>
          <p:nvSpPr>
            <p:cNvPr id="25625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6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7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2537" name="Rectangle 9"/>
          <p:cNvSpPr>
            <a:spLocks noChangeArrowheads="1"/>
          </p:cNvSpPr>
          <p:nvPr/>
        </p:nvSpPr>
        <p:spPr bwMode="auto">
          <a:xfrm>
            <a:off x="3536950" y="1538288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ΔιαχείρισηΠόρων</a:t>
            </a:r>
            <a:endParaRPr lang="en-US" altLang="el-GR" sz="1800" dirty="0"/>
          </a:p>
        </p:txBody>
      </p:sp>
      <p:grpSp>
        <p:nvGrpSpPr>
          <p:cNvPr id="25608" name="Group 10"/>
          <p:cNvGrpSpPr>
            <a:grpSpLocks/>
          </p:cNvGrpSpPr>
          <p:nvPr/>
        </p:nvGrpSpPr>
        <p:grpSpPr bwMode="auto">
          <a:xfrm>
            <a:off x="5067300" y="1625600"/>
            <a:ext cx="495300" cy="404813"/>
            <a:chOff x="243" y="3918"/>
            <a:chExt cx="312" cy="255"/>
          </a:xfrm>
        </p:grpSpPr>
        <p:sp>
          <p:nvSpPr>
            <p:cNvPr id="25622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3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4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2542" name="Rectangle 14"/>
          <p:cNvSpPr>
            <a:spLocks noChangeArrowheads="1"/>
          </p:cNvSpPr>
          <p:nvPr/>
        </p:nvSpPr>
        <p:spPr bwMode="auto">
          <a:xfrm>
            <a:off x="6192838" y="1538288"/>
            <a:ext cx="2698750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ΔιαχείρισηΠεριστατικών</a:t>
            </a:r>
            <a:endParaRPr lang="en-US" altLang="el-GR" sz="1800" dirty="0"/>
          </a:p>
        </p:txBody>
      </p:sp>
      <p:grpSp>
        <p:nvGrpSpPr>
          <p:cNvPr id="25610" name="Group 15"/>
          <p:cNvGrpSpPr>
            <a:grpSpLocks/>
          </p:cNvGrpSpPr>
          <p:nvPr/>
        </p:nvGrpSpPr>
        <p:grpSpPr bwMode="auto">
          <a:xfrm>
            <a:off x="8172450" y="1625600"/>
            <a:ext cx="495300" cy="404813"/>
            <a:chOff x="243" y="3918"/>
            <a:chExt cx="312" cy="255"/>
          </a:xfrm>
        </p:grpSpPr>
        <p:sp>
          <p:nvSpPr>
            <p:cNvPr id="25619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0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21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2548" name="Rectangle 20"/>
          <p:cNvSpPr>
            <a:spLocks noChangeArrowheads="1"/>
          </p:cNvSpPr>
          <p:nvPr/>
        </p:nvSpPr>
        <p:spPr bwMode="auto">
          <a:xfrm>
            <a:off x="3536950" y="3429000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ΒάσηΔεδομένων</a:t>
            </a:r>
            <a:endParaRPr lang="en-US" altLang="el-GR" sz="1800" dirty="0"/>
          </a:p>
        </p:txBody>
      </p:sp>
      <p:grpSp>
        <p:nvGrpSpPr>
          <p:cNvPr id="25612" name="Group 21"/>
          <p:cNvGrpSpPr>
            <a:grpSpLocks/>
          </p:cNvGrpSpPr>
          <p:nvPr/>
        </p:nvGrpSpPr>
        <p:grpSpPr bwMode="auto">
          <a:xfrm>
            <a:off x="5067300" y="3516313"/>
            <a:ext cx="495300" cy="404812"/>
            <a:chOff x="243" y="3918"/>
            <a:chExt cx="312" cy="255"/>
          </a:xfrm>
        </p:grpSpPr>
        <p:sp>
          <p:nvSpPr>
            <p:cNvPr id="25616" name="Rectangle 22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17" name="Rectangle 23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5618" name="Rectangle 24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25613" name="Line 25"/>
          <p:cNvSpPr>
            <a:spLocks noChangeShapeType="1"/>
          </p:cNvSpPr>
          <p:nvPr/>
        </p:nvSpPr>
        <p:spPr bwMode="auto">
          <a:xfrm>
            <a:off x="1692275" y="2393950"/>
            <a:ext cx="2384425" cy="1035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5614" name="Line 26"/>
          <p:cNvSpPr>
            <a:spLocks noChangeShapeType="1"/>
          </p:cNvSpPr>
          <p:nvPr/>
        </p:nvSpPr>
        <p:spPr bwMode="auto">
          <a:xfrm flipH="1">
            <a:off x="5381625" y="2393950"/>
            <a:ext cx="2249488" cy="1035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5615" name="Line 27"/>
          <p:cNvSpPr>
            <a:spLocks noChangeShapeType="1"/>
          </p:cNvSpPr>
          <p:nvPr/>
        </p:nvSpPr>
        <p:spPr bwMode="auto">
          <a:xfrm>
            <a:off x="4616450" y="239395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(3)</a:t>
            </a:r>
            <a:endParaRPr lang="en-US" altLang="el-GR" smtClean="0"/>
          </a:p>
        </p:txBody>
      </p:sp>
      <p:sp>
        <p:nvSpPr>
          <p:cNvPr id="1304579" name="Rectangle 3"/>
          <p:cNvSpPr>
            <a:spLocks noGrp="1" noChangeArrowheads="1"/>
          </p:cNvSpPr>
          <p:nvPr>
            <p:ph idx="1"/>
          </p:nvPr>
        </p:nvSpPr>
        <p:spPr>
          <a:xfrm>
            <a:off x="341313" y="1255712"/>
            <a:ext cx="8461375" cy="1223963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dirty="0" smtClean="0"/>
              <a:t>Μπορούμε να μειώσουμε την εξάρτηση μεταξύ των τριών υποσυστημάτων και του υποσυστήματος της βάσης δεδομένων εισάγοντας ένα ενδιάμεσο υποσύστημα </a:t>
            </a:r>
            <a:r>
              <a:rPr lang="el-GR" altLang="el-GR" sz="2400" i="1" dirty="0" err="1" smtClean="0"/>
              <a:t>ΔιαχείρισηΑποθήκευσης</a:t>
            </a:r>
            <a:endParaRPr lang="en-US" altLang="el-GR" sz="2400" dirty="0" smtClean="0"/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6F714-3127-468D-8732-DBC749A773C9}" type="slidenum">
              <a:rPr lang="el-GR" altLang="el-GR"/>
              <a:pPr>
                <a:defRPr/>
              </a:pPr>
              <a:t>22</a:t>
            </a:fld>
            <a:endParaRPr lang="el-GR" altLang="el-GR"/>
          </a:p>
        </p:txBody>
      </p:sp>
      <p:sp>
        <p:nvSpPr>
          <p:cNvPr id="1304580" name="Rectangle 4"/>
          <p:cNvSpPr>
            <a:spLocks noChangeArrowheads="1"/>
          </p:cNvSpPr>
          <p:nvPr/>
        </p:nvSpPr>
        <p:spPr bwMode="auto">
          <a:xfrm>
            <a:off x="431800" y="2754313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ΔιαχείρισηΧαρτών</a:t>
            </a:r>
            <a:endParaRPr lang="en-US" altLang="el-GR" sz="1800" dirty="0"/>
          </a:p>
        </p:txBody>
      </p:sp>
      <p:grpSp>
        <p:nvGrpSpPr>
          <p:cNvPr id="26630" name="Group 5"/>
          <p:cNvGrpSpPr>
            <a:grpSpLocks/>
          </p:cNvGrpSpPr>
          <p:nvPr/>
        </p:nvGrpSpPr>
        <p:grpSpPr bwMode="auto">
          <a:xfrm>
            <a:off x="1962150" y="2841625"/>
            <a:ext cx="495300" cy="404813"/>
            <a:chOff x="243" y="3918"/>
            <a:chExt cx="312" cy="255"/>
          </a:xfrm>
        </p:grpSpPr>
        <p:sp>
          <p:nvSpPr>
            <p:cNvPr id="26655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6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7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4585" name="Rectangle 9"/>
          <p:cNvSpPr>
            <a:spLocks noChangeArrowheads="1"/>
          </p:cNvSpPr>
          <p:nvPr/>
        </p:nvSpPr>
        <p:spPr bwMode="auto">
          <a:xfrm>
            <a:off x="3536950" y="2754313"/>
            <a:ext cx="2160588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ΔιαχείρισηΠόρων</a:t>
            </a:r>
            <a:endParaRPr lang="en-US" altLang="el-GR" sz="1800" dirty="0"/>
          </a:p>
        </p:txBody>
      </p:sp>
      <p:grpSp>
        <p:nvGrpSpPr>
          <p:cNvPr id="26632" name="Group 10"/>
          <p:cNvGrpSpPr>
            <a:grpSpLocks/>
          </p:cNvGrpSpPr>
          <p:nvPr/>
        </p:nvGrpSpPr>
        <p:grpSpPr bwMode="auto">
          <a:xfrm>
            <a:off x="5067300" y="2841625"/>
            <a:ext cx="495300" cy="404813"/>
            <a:chOff x="243" y="3918"/>
            <a:chExt cx="312" cy="255"/>
          </a:xfrm>
        </p:grpSpPr>
        <p:sp>
          <p:nvSpPr>
            <p:cNvPr id="26652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3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4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4590" name="Rectangle 14"/>
          <p:cNvSpPr>
            <a:spLocks noChangeArrowheads="1"/>
          </p:cNvSpPr>
          <p:nvPr/>
        </p:nvSpPr>
        <p:spPr bwMode="auto">
          <a:xfrm>
            <a:off x="6192838" y="2754313"/>
            <a:ext cx="2698750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ΔιαχείρισηΠεριστατικών</a:t>
            </a:r>
            <a:endParaRPr lang="en-US" altLang="el-GR" sz="1800" dirty="0"/>
          </a:p>
        </p:txBody>
      </p:sp>
      <p:grpSp>
        <p:nvGrpSpPr>
          <p:cNvPr id="26634" name="Group 15"/>
          <p:cNvGrpSpPr>
            <a:grpSpLocks/>
          </p:cNvGrpSpPr>
          <p:nvPr/>
        </p:nvGrpSpPr>
        <p:grpSpPr bwMode="auto">
          <a:xfrm>
            <a:off x="8172450" y="2841625"/>
            <a:ext cx="495300" cy="404813"/>
            <a:chOff x="243" y="3918"/>
            <a:chExt cx="312" cy="255"/>
          </a:xfrm>
        </p:grpSpPr>
        <p:sp>
          <p:nvSpPr>
            <p:cNvPr id="26649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0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51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304595" name="Rectangle 19"/>
          <p:cNvSpPr>
            <a:spLocks noChangeArrowheads="1"/>
          </p:cNvSpPr>
          <p:nvPr/>
        </p:nvSpPr>
        <p:spPr bwMode="auto">
          <a:xfrm>
            <a:off x="3267075" y="4645025"/>
            <a:ext cx="2698750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ΔιαχείρισηΑποθήκευσης</a:t>
            </a:r>
            <a:endParaRPr lang="en-US" altLang="el-GR" sz="1800" dirty="0"/>
          </a:p>
        </p:txBody>
      </p:sp>
      <p:grpSp>
        <p:nvGrpSpPr>
          <p:cNvPr id="26636" name="Group 20"/>
          <p:cNvGrpSpPr>
            <a:grpSpLocks/>
          </p:cNvGrpSpPr>
          <p:nvPr/>
        </p:nvGrpSpPr>
        <p:grpSpPr bwMode="auto">
          <a:xfrm>
            <a:off x="5337175" y="4732338"/>
            <a:ext cx="495300" cy="404812"/>
            <a:chOff x="243" y="3918"/>
            <a:chExt cx="312" cy="255"/>
          </a:xfrm>
        </p:grpSpPr>
        <p:sp>
          <p:nvSpPr>
            <p:cNvPr id="26646" name="Rectangle 2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47" name="Rectangle 2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48" name="Rectangle 2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26637" name="Line 24"/>
          <p:cNvSpPr>
            <a:spLocks noChangeShapeType="1"/>
          </p:cNvSpPr>
          <p:nvPr/>
        </p:nvSpPr>
        <p:spPr bwMode="auto">
          <a:xfrm>
            <a:off x="1692275" y="3608388"/>
            <a:ext cx="2384425" cy="1035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8" name="Line 25"/>
          <p:cNvSpPr>
            <a:spLocks noChangeShapeType="1"/>
          </p:cNvSpPr>
          <p:nvPr/>
        </p:nvSpPr>
        <p:spPr bwMode="auto">
          <a:xfrm flipH="1">
            <a:off x="5381625" y="3609975"/>
            <a:ext cx="2249488" cy="1035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9" name="Line 26"/>
          <p:cNvSpPr>
            <a:spLocks noChangeShapeType="1"/>
          </p:cNvSpPr>
          <p:nvPr/>
        </p:nvSpPr>
        <p:spPr bwMode="auto">
          <a:xfrm>
            <a:off x="4616450" y="360997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04603" name="Rectangle 27"/>
          <p:cNvSpPr>
            <a:spLocks noChangeArrowheads="1"/>
          </p:cNvSpPr>
          <p:nvPr/>
        </p:nvSpPr>
        <p:spPr bwMode="auto">
          <a:xfrm>
            <a:off x="3267075" y="5949950"/>
            <a:ext cx="2698750" cy="854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ΒάσηΔεδομένων</a:t>
            </a:r>
            <a:endParaRPr lang="en-US" altLang="el-GR" sz="1800" dirty="0"/>
          </a:p>
        </p:txBody>
      </p:sp>
      <p:grpSp>
        <p:nvGrpSpPr>
          <p:cNvPr id="26641" name="Group 28"/>
          <p:cNvGrpSpPr>
            <a:grpSpLocks/>
          </p:cNvGrpSpPr>
          <p:nvPr/>
        </p:nvGrpSpPr>
        <p:grpSpPr bwMode="auto">
          <a:xfrm>
            <a:off x="5337175" y="6038850"/>
            <a:ext cx="495300" cy="404813"/>
            <a:chOff x="243" y="3918"/>
            <a:chExt cx="312" cy="255"/>
          </a:xfrm>
        </p:grpSpPr>
        <p:sp>
          <p:nvSpPr>
            <p:cNvPr id="26643" name="Rectangle 29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44" name="Rectangle 30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6645" name="Rectangle 31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26642" name="Line 32"/>
          <p:cNvSpPr>
            <a:spLocks noChangeShapeType="1"/>
          </p:cNvSpPr>
          <p:nvPr/>
        </p:nvSpPr>
        <p:spPr bwMode="auto">
          <a:xfrm>
            <a:off x="4616450" y="5499100"/>
            <a:ext cx="0" cy="4508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(4)</a:t>
            </a:r>
            <a:endParaRPr lang="en-US" altLang="el-GR" smtClean="0"/>
          </a:p>
        </p:txBody>
      </p:sp>
      <p:sp>
        <p:nvSpPr>
          <p:cNvPr id="130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Στην εναλλακτική σχεδίαση, η αλλαγή της βάσης δεδομένων επηρεάζει μόνο το υποσύστημα </a:t>
            </a:r>
            <a:r>
              <a:rPr lang="el-GR" altLang="el-GR" sz="2400" i="1" smtClean="0"/>
              <a:t>ΔιαχείρισηΑποθήκευσης</a:t>
            </a:r>
          </a:p>
          <a:p>
            <a:pPr eaLnBrk="1" hangingPunct="1">
              <a:defRPr/>
            </a:pPr>
            <a:endParaRPr lang="el-GR" altLang="el-GR" sz="2400" smtClean="0"/>
          </a:p>
          <a:p>
            <a:pPr eaLnBrk="1" hangingPunct="1">
              <a:defRPr/>
            </a:pPr>
            <a:r>
              <a:rPr lang="el-GR" altLang="el-GR" sz="2400" smtClean="0"/>
              <a:t>Η μείωση της σύζευξης είναι επιθυμητή, όμως δεν είναι αυτοσκοπός</a:t>
            </a:r>
          </a:p>
          <a:p>
            <a:pPr lvl="1" eaLnBrk="1" hangingPunct="1">
              <a:defRPr/>
            </a:pPr>
            <a:r>
              <a:rPr lang="el-GR" altLang="el-GR" sz="2000" smtClean="0"/>
              <a:t>Στο παράδειγμα, με την εισαγωγή ενός πρόσθετου στρώματος μειώσαμε μεν τη σύζευξη, αυξήσαμε όμως τη δουλειά που πρέπει να γίνει και εισάγαμε επιβάρυνση κατά την εκτέλεση</a:t>
            </a:r>
          </a:p>
          <a:p>
            <a:pPr lvl="1" eaLnBrk="1" hangingPunct="1">
              <a:defRPr/>
            </a:pPr>
            <a:r>
              <a:rPr lang="el-GR" altLang="el-GR" sz="2000" smtClean="0"/>
              <a:t>Τα σημεία που είναι πιο πιθανό να αλλάξουν είναι αυτά στα οποία θα εστιάσουμε για τη μείωση της σύζευξης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51D4F-8A45-4F00-A8F6-2C4472BB01E8}" type="slidenum">
              <a:rPr lang="el-GR" altLang="el-GR"/>
              <a:pPr>
                <a:defRPr/>
              </a:pPr>
              <a:t>23</a:t>
            </a:fld>
            <a:endParaRPr lang="el-GR" alt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(5) - Τύποι σύζευξης</a:t>
            </a:r>
          </a:p>
        </p:txBody>
      </p:sp>
      <p:sp>
        <p:nvSpPr>
          <p:cNvPr id="133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περιεχομένου </a:t>
            </a:r>
            <a:r>
              <a:rPr lang="en-US" altLang="el-GR" sz="2400" smtClean="0"/>
              <a:t>(</a:t>
            </a:r>
            <a:r>
              <a:rPr lang="en-US" altLang="el-GR" sz="2400" b="1" smtClean="0"/>
              <a:t>content coupling</a:t>
            </a:r>
            <a:r>
              <a:rPr lang="el-GR" altLang="el-GR" sz="2400" smtClean="0"/>
              <a:t>): μία συνιστώσα Α βασίζεται στην εσωτερική δομή ή λειτουργία της συνιστώσα Β. Έτσι, οι αλλαγές στη δομή ή τη λειτουργία της Β οδηγούν αναπόφευκτα σε αλλαγές στην Α.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η συνιστώσα </a:t>
            </a:r>
            <a:r>
              <a:rPr lang="el-GR" altLang="el-GR" sz="2000" i="1" smtClean="0"/>
              <a:t>ΔιαχείρισηΠελατών</a:t>
            </a:r>
            <a:r>
              <a:rPr lang="el-GR" altLang="el-GR" sz="2000" smtClean="0"/>
              <a:t> βασίζεται στη μεταβλητή </a:t>
            </a:r>
            <a:r>
              <a:rPr lang="en-US" altLang="el-GR" sz="2000" i="1" smtClean="0"/>
              <a:t>head</a:t>
            </a:r>
            <a:r>
              <a:rPr lang="en-US" altLang="el-GR" sz="2000" smtClean="0"/>
              <a:t> </a:t>
            </a:r>
            <a:r>
              <a:rPr lang="el-GR" altLang="el-GR" sz="2000" smtClean="0"/>
              <a:t>της συνιστώσας </a:t>
            </a:r>
            <a:r>
              <a:rPr lang="el-GR" altLang="el-GR" sz="2000" i="1" smtClean="0"/>
              <a:t>ΑποθήκευσηΠελατών</a:t>
            </a:r>
            <a:endParaRPr lang="el-GR" altLang="el-GR" sz="200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κοινών δεδομένων </a:t>
            </a:r>
            <a:r>
              <a:rPr lang="el-GR" altLang="el-GR" sz="2400" smtClean="0"/>
              <a:t>(</a:t>
            </a:r>
            <a:r>
              <a:rPr lang="en-US" altLang="el-GR" sz="2400" b="1" smtClean="0"/>
              <a:t>common coupling</a:t>
            </a:r>
            <a:r>
              <a:rPr lang="el-GR" altLang="el-GR" sz="2400" smtClean="0"/>
              <a:t>): οι συνιστώσες μοιράζονται έναν κοινό πόρο, π.χ. μία καθολική μεταβλητή ή μία περιοχή μνήμης. Αλλαγές στον πόρο οδηγούν σε αλλαγές σε όλες τις συνιστώσες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η μεταβλητή </a:t>
            </a:r>
            <a:r>
              <a:rPr lang="el-GR" altLang="el-GR" sz="2000" i="1" smtClean="0"/>
              <a:t>φθηνότερηΠροσφορά</a:t>
            </a:r>
            <a:r>
              <a:rPr lang="el-GR" altLang="el-GR" sz="2000" smtClean="0"/>
              <a:t> που μπορεί να αλλάξει από πραγματικός σε κλάση/δομή {</a:t>
            </a:r>
            <a:r>
              <a:rPr lang="en-US" altLang="el-GR" sz="2000" smtClean="0"/>
              <a:t>amount, currency}</a:t>
            </a:r>
            <a:endParaRPr lang="el-GR" altLang="el-GR" sz="200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40081-4F44-49DF-BBE6-8FFB5DF9AA63}" type="slidenum">
              <a:rPr lang="el-GR" altLang="el-GR"/>
              <a:pPr>
                <a:defRPr/>
              </a:pPr>
              <a:t>24</a:t>
            </a:fld>
            <a:endParaRPr lang="el-GR" alt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(6) - Τύποι σύζευξης</a:t>
            </a:r>
            <a:endParaRPr lang="en-US" altLang="el-GR" smtClean="0"/>
          </a:p>
        </p:txBody>
      </p:sp>
      <p:sp>
        <p:nvSpPr>
          <p:cNvPr id="1336323" name="Rectangle 3"/>
          <p:cNvSpPr>
            <a:spLocks noGrp="1" noChangeArrowheads="1"/>
          </p:cNvSpPr>
          <p:nvPr>
            <p:ph idx="1"/>
          </p:nvPr>
        </p:nvSpPr>
        <p:spPr>
          <a:xfrm>
            <a:off x="822959" y="1313765"/>
            <a:ext cx="7543801" cy="504056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Εξωτερική σύζευξη (</a:t>
            </a:r>
            <a:r>
              <a:rPr lang="en-US" altLang="el-GR" sz="2400" b="1" smtClean="0"/>
              <a:t>external coupling</a:t>
            </a:r>
            <a:r>
              <a:rPr lang="el-GR" altLang="el-GR" sz="2400" b="1" smtClean="0"/>
              <a:t>): </a:t>
            </a:r>
            <a:r>
              <a:rPr lang="el-GR" altLang="el-GR" sz="2400" smtClean="0"/>
              <a:t>δύο συνιστώσες μοιράζονται μία εξωτερικά καθοριζόμενη μορφή δεδομένων, πρωτόκολλο επικοινωνίας κ.ά.</a:t>
            </a:r>
            <a:endParaRPr lang="en-US" altLang="el-GR" sz="240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η μία συνιστώσα γράφει δεδομένα σε ένα αρχείο με μία συγκεκριμένη μορφή και η άλλη συνιστώσα διαβάζει το αρχείο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ελέγχου </a:t>
            </a:r>
            <a:r>
              <a:rPr lang="el-GR" altLang="el-GR" sz="2400" smtClean="0"/>
              <a:t>(</a:t>
            </a:r>
            <a:r>
              <a:rPr lang="en-US" altLang="el-GR" sz="2400" b="1" smtClean="0"/>
              <a:t>control coupling</a:t>
            </a:r>
            <a:r>
              <a:rPr lang="el-GR" altLang="el-GR" sz="2400" smtClean="0"/>
              <a:t>): η μία συνιστώσα ελέγχει τη δραστηριότητα της άλλης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μεταβιβάζοντας μία ένδειξη (</a:t>
            </a:r>
            <a:r>
              <a:rPr lang="en-US" altLang="el-GR" sz="2000" smtClean="0"/>
              <a:t>flag) </a:t>
            </a:r>
            <a:r>
              <a:rPr lang="el-GR" altLang="el-GR" sz="2000" smtClean="0"/>
              <a:t>του τι να κάνει: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// </a:t>
            </a:r>
            <a:r>
              <a:rPr lang="el-GR" altLang="el-GR" sz="1800" smtClean="0"/>
              <a:t>συνιστώσα</a:t>
            </a:r>
            <a:r>
              <a:rPr lang="en-US" altLang="el-GR" sz="1800" smtClean="0"/>
              <a:t> A</a:t>
            </a:r>
            <a:endParaRPr lang="el-GR" altLang="el-GR" sz="1800" smtClean="0"/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function do(what)</a:t>
            </a:r>
            <a:r>
              <a:rPr lang="el-GR" altLang="el-GR" sz="1800" smtClean="0"/>
              <a:t> </a:t>
            </a:r>
            <a:r>
              <a:rPr lang="en-US" altLang="el-GR" sz="1800" smtClean="0"/>
              <a:t>{</a:t>
            </a:r>
            <a:endParaRPr lang="el-GR" altLang="el-GR" sz="1800" smtClean="0"/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1800" smtClean="0"/>
              <a:t>	</a:t>
            </a:r>
            <a:r>
              <a:rPr lang="en-US" altLang="el-GR" sz="1800" smtClean="0"/>
              <a:t>if</a:t>
            </a:r>
            <a:r>
              <a:rPr lang="el-GR" altLang="el-GR" sz="1800" smtClean="0"/>
              <a:t> </a:t>
            </a:r>
            <a:r>
              <a:rPr lang="en-US" altLang="el-GR" sz="1800" smtClean="0"/>
              <a:t>(what == 1) do_something;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	else if (what == 2) do_something_quite_different;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}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endParaRPr lang="en-US" altLang="el-GR" sz="1800" smtClean="0"/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// </a:t>
            </a:r>
            <a:r>
              <a:rPr lang="el-GR" altLang="el-GR" sz="1800" smtClean="0"/>
              <a:t>συνιστώσα</a:t>
            </a:r>
            <a:r>
              <a:rPr lang="en-US" altLang="el-GR" sz="1800" smtClean="0"/>
              <a:t> B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l-GR" sz="1800" smtClean="0"/>
              <a:t>A.do(1);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8C0EA-49CB-4320-A6CC-4089948D1B6F}" type="slidenum">
              <a:rPr lang="el-GR" altLang="el-GR"/>
              <a:pPr>
                <a:defRPr/>
              </a:pPr>
              <a:t>25</a:t>
            </a:fld>
            <a:endParaRPr lang="el-GR" alt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</a:t>
            </a:r>
            <a:r>
              <a:rPr lang="en-US" altLang="el-GR" smtClean="0"/>
              <a:t>4</a:t>
            </a:r>
            <a:r>
              <a:rPr lang="el-GR" altLang="el-GR" smtClean="0"/>
              <a:t>) - Τύποι σύζευξης</a:t>
            </a:r>
          </a:p>
        </p:txBody>
      </p:sp>
      <p:sp>
        <p:nvSpPr>
          <p:cNvPr id="133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δομής δεδομένων (</a:t>
            </a:r>
            <a:r>
              <a:rPr lang="en-US" altLang="el-GR" sz="2400" b="1" smtClean="0"/>
              <a:t>data structure coupling </a:t>
            </a:r>
            <a:r>
              <a:rPr lang="el-GR" altLang="el-GR" sz="2400" b="1" smtClean="0"/>
              <a:t>ή </a:t>
            </a:r>
            <a:r>
              <a:rPr lang="en-US" altLang="el-GR" sz="2400" b="1" smtClean="0"/>
              <a:t>stamp coupling)</a:t>
            </a:r>
            <a:r>
              <a:rPr lang="en-US" altLang="el-GR" sz="2400" smtClean="0"/>
              <a:t>. </a:t>
            </a:r>
            <a:r>
              <a:rPr lang="el-GR" altLang="el-GR" sz="2400" smtClean="0"/>
              <a:t>Εμφανίζονται σε περιπτώσεις όπου έχουμε μία δομή δεδομένων και οι συνιστώσες Α, Β, Γ... χρησιμοποιούν μόνο ένα τμήμα αυτής.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Τότε, η τροποποίηση της δομής μπορεί να οδηγήσει σε αλλαγές </a:t>
            </a:r>
            <a:r>
              <a:rPr lang="el-GR" altLang="el-GR" sz="2000" i="1" smtClean="0"/>
              <a:t>σε όλα τα τμήματα</a:t>
            </a:r>
            <a:r>
              <a:rPr lang="el-GR" altLang="el-GR" sz="2000" smtClean="0"/>
              <a:t> αντί μόνο σε αυτά που χρησιμοποιούν τα κομμάτια που άλλαξαν.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μεταβιβάζουμε μία ολόκληρη δομή σε μία συνάρτηση που απλώς διαβάζει ένα πεδίο της δομής: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struct employee {int age; double salary;}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int age_range(employee e) {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	if (e.age &lt; 30) return 1;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	else if (e.age &lt; 45) return 2;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	else return 3;</a:t>
            </a:r>
          </a:p>
          <a:p>
            <a:pPr lvl="2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l-GR" sz="1800" smtClean="0"/>
              <a:t>}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000" smtClean="0"/>
              <a:t>Τι συμβαίνει αν αλλάξουμε το </a:t>
            </a:r>
            <a:r>
              <a:rPr lang="en-US" altLang="el-GR" sz="2000" smtClean="0"/>
              <a:t>age </a:t>
            </a:r>
            <a:r>
              <a:rPr lang="el-GR" altLang="el-GR" sz="2000" smtClean="0"/>
              <a:t>σε </a:t>
            </a:r>
            <a:r>
              <a:rPr lang="en-US" altLang="el-GR" sz="2000" smtClean="0"/>
              <a:t>date_of_birth;</a:t>
            </a:r>
            <a:endParaRPr lang="el-GR" altLang="el-GR" sz="200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E07B4-DA6F-44CC-A21A-0801A5A2C9DC}" type="slidenum">
              <a:rPr lang="el-GR" altLang="el-GR"/>
              <a:pPr>
                <a:defRPr/>
              </a:pPr>
              <a:t>26</a:t>
            </a:fld>
            <a:endParaRPr lang="el-GR" alt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Σύζευξη (7) - Τύποι σύζευξης</a:t>
            </a:r>
            <a:endParaRPr lang="en-US" altLang="el-GR" smtClean="0"/>
          </a:p>
        </p:txBody>
      </p:sp>
      <p:sp>
        <p:nvSpPr>
          <p:cNvPr id="133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800" b="1" smtClean="0"/>
              <a:t>Αποδεκτοί τύποι σύζευξης: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l-GR" sz="2800" b="1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δεδομένων (</a:t>
            </a:r>
            <a:r>
              <a:rPr lang="en-US" altLang="el-GR" sz="2400" b="1" smtClean="0"/>
              <a:t>data coupling).</a:t>
            </a:r>
            <a:r>
              <a:rPr lang="en-US" altLang="el-GR" sz="2400" smtClean="0"/>
              <a:t> </a:t>
            </a:r>
            <a:r>
              <a:rPr lang="el-GR" altLang="el-GR" sz="2400" smtClean="0"/>
              <a:t>Όταν οι συνιστώσες ανταλλάσσουν δεδομένα μέσω π.χ. παραμέτρων. Κάθε δεδομένο είναι στοιχειώδες και τα ανταλλασσόμενα δεδομένα είναι τα μόνα που πρέπει να μοιράζονται</a:t>
            </a:r>
            <a:endParaRPr lang="en-US" altLang="el-GR" sz="240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</a:t>
            </a:r>
            <a:r>
              <a:rPr lang="en-US" altLang="el-GR" sz="2000" smtClean="0"/>
              <a:t>B.add(2, 4); // </a:t>
            </a:r>
            <a:r>
              <a:rPr lang="el-GR" altLang="el-GR" sz="2000" smtClean="0"/>
              <a:t>στη συνιστώσα Α</a:t>
            </a:r>
            <a:endParaRPr lang="en-US" altLang="el-GR" sz="200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Σύζευξη μηνυμάτων (</a:t>
            </a:r>
            <a:r>
              <a:rPr lang="en-US" altLang="el-GR" sz="2400" b="1" smtClean="0"/>
              <a:t>message coupling).</a:t>
            </a:r>
            <a:r>
              <a:rPr lang="en-US" altLang="el-GR" sz="2400" smtClean="0"/>
              <a:t> </a:t>
            </a:r>
            <a:r>
              <a:rPr lang="el-GR" altLang="el-GR" sz="2400" smtClean="0"/>
              <a:t>Οι συνιστώσες επικοινωνούν μόνο μέσω μηνυμάτων χωρίς παραμέτρους (οι καλούμενες λειτουργίες δεν έχουν παραμέτρους). Η κάθε μία βασίζεται μόνο στη δημόσια διεπαφή της άλλης.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Καμία σύζευξη (</a:t>
            </a:r>
            <a:r>
              <a:rPr lang="en-US" altLang="el-GR" sz="2400" b="1" smtClean="0"/>
              <a:t>no coupling)</a:t>
            </a:r>
            <a:r>
              <a:rPr lang="el-GR" altLang="el-GR" sz="2400" b="1" smtClean="0"/>
              <a:t>.</a:t>
            </a:r>
            <a:r>
              <a:rPr lang="el-GR" altLang="el-GR" sz="2400" smtClean="0"/>
              <a:t> Οι συνιστώσες δεν επικοινωνούν καθόλου μεταξύ τους</a:t>
            </a:r>
            <a:endParaRPr lang="en-US" altLang="el-GR" sz="24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4C97D-A00B-4111-97F5-A4B2D029098A}" type="slidenum">
              <a:rPr lang="el-GR" altLang="el-GR"/>
              <a:pPr>
                <a:defRPr/>
              </a:pPr>
              <a:t>27</a:t>
            </a:fld>
            <a:endParaRPr lang="el-GR" alt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Σύζευξη (8) - Η κλίμακα της σύζευξης</a:t>
            </a:r>
          </a:p>
        </p:txBody>
      </p:sp>
      <p:graphicFrame>
        <p:nvGraphicFramePr>
          <p:cNvPr id="1339395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82825217"/>
              </p:ext>
            </p:extLst>
          </p:nvPr>
        </p:nvGraphicFramePr>
        <p:xfrm>
          <a:off x="431800" y="1898650"/>
          <a:ext cx="8229600" cy="4437328"/>
        </p:xfrm>
        <a:graphic>
          <a:graphicData uri="http://schemas.openxmlformats.org/drawingml/2006/table">
            <a:tbl>
              <a:tblPr/>
              <a:tblGrid>
                <a:gridCol w="4745038"/>
                <a:gridCol w="3484562"/>
              </a:tblGrid>
              <a:tr h="6666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 Σύζευξη δεδομένων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Χαλαρή ή χαμηλή</a:t>
                      </a: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 Σύζευξη δομής δεδομένων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Πιο επιθυμητή</a:t>
                      </a: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36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Σύζευξη ελέγχου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Εξωτερική σύζευξη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σύζευξη κοινών δεδομένων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Λιγότερο επιθυμητή</a:t>
                      </a: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6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Σύζευξη περιεχομένου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Υψηλή</a:t>
                      </a: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C74FF-4ACC-45A6-9FB5-DA244BD18546}" type="slidenum">
              <a:rPr lang="el-GR" altLang="el-GR"/>
              <a:pPr>
                <a:defRPr/>
              </a:pPr>
              <a:t>28</a:t>
            </a:fld>
            <a:endParaRPr lang="el-GR" altLang="el-GR"/>
          </a:p>
        </p:txBody>
      </p:sp>
      <p:sp>
        <p:nvSpPr>
          <p:cNvPr id="32783" name="AutoShape 28"/>
          <p:cNvSpPr>
            <a:spLocks noChangeArrowheads="1"/>
          </p:cNvSpPr>
          <p:nvPr/>
        </p:nvSpPr>
        <p:spPr bwMode="auto">
          <a:xfrm rot="10800000">
            <a:off x="5427663" y="4914900"/>
            <a:ext cx="450850" cy="45085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2784" name="AutoShape 29"/>
          <p:cNvSpPr>
            <a:spLocks noChangeArrowheads="1"/>
          </p:cNvSpPr>
          <p:nvPr/>
        </p:nvSpPr>
        <p:spPr bwMode="auto">
          <a:xfrm>
            <a:off x="5381625" y="2438400"/>
            <a:ext cx="450850" cy="45085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(1)</a:t>
            </a:r>
            <a:endParaRPr lang="en-US" altLang="el-GR" smtClean="0"/>
          </a:p>
        </p:txBody>
      </p:sp>
      <p:sp>
        <p:nvSpPr>
          <p:cNvPr id="130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Η συνεκτικότητα είναι μία μετρική των εξαρτήσεων </a:t>
            </a:r>
            <a:r>
              <a:rPr lang="el-GR" altLang="el-GR" sz="2400" i="1" smtClean="0"/>
              <a:t>εντός ενός υποσυστήματος</a:t>
            </a:r>
            <a:endParaRPr lang="el-GR" altLang="el-GR" sz="2400" smtClean="0"/>
          </a:p>
          <a:p>
            <a:pPr lvl="1" eaLnBrk="1" hangingPunct="1">
              <a:defRPr/>
            </a:pPr>
            <a:r>
              <a:rPr lang="el-GR" altLang="el-GR" sz="2000" smtClean="0"/>
              <a:t>Επιθυμητή: </a:t>
            </a:r>
            <a:r>
              <a:rPr lang="el-GR" altLang="el-GR" sz="2000" i="1" smtClean="0"/>
              <a:t>Υψηλή συνεκτικότητα</a:t>
            </a:r>
            <a:r>
              <a:rPr lang="el-GR" altLang="el-GR" sz="2000" smtClean="0"/>
              <a:t> </a:t>
            </a:r>
            <a:r>
              <a:rPr lang="el-GR" altLang="el-GR" sz="2000" smtClean="0">
                <a:sym typeface="Wingdings" panose="05000000000000000000" pitchFamily="2" charset="2"/>
              </a:rPr>
              <a:t> το υποσύστημα περιέχει πολλά αντικείμενα που σχετίζονται μεταξύ τους και εκτελούν παρόμοιες λειτουργίες</a:t>
            </a:r>
          </a:p>
          <a:p>
            <a:pPr lvl="1" eaLnBrk="1" hangingPunct="1">
              <a:defRPr/>
            </a:pPr>
            <a:r>
              <a:rPr lang="el-GR" altLang="el-GR" sz="2000" smtClean="0">
                <a:sym typeface="Wingdings" panose="05000000000000000000" pitchFamily="2" charset="2"/>
              </a:rPr>
              <a:t>Μη επιθυμητή: </a:t>
            </a:r>
            <a:r>
              <a:rPr lang="el-GR" altLang="el-GR" sz="2000" i="1" smtClean="0">
                <a:sym typeface="Wingdings" panose="05000000000000000000" pitchFamily="2" charset="2"/>
              </a:rPr>
              <a:t>Χαμηλή συνεκτικότητα</a:t>
            </a:r>
            <a:r>
              <a:rPr lang="el-GR" altLang="el-GR" sz="2000" smtClean="0">
                <a:sym typeface="Wingdings" panose="05000000000000000000" pitchFamily="2" charset="2"/>
              </a:rPr>
              <a:t>  το υποσύστημα περιέχει αντικείμενα που δεν σχετίζονται μεταξύ τους</a:t>
            </a:r>
          </a:p>
          <a:p>
            <a:pPr lvl="2" eaLnBrk="1" hangingPunct="1">
              <a:defRPr/>
            </a:pPr>
            <a:r>
              <a:rPr lang="el-GR" altLang="el-GR" sz="1800" smtClean="0"/>
              <a:t>Το υποσύστημα μάλλον έχει πολλές μη σχετιζόμενες αρμοδιότητες</a:t>
            </a:r>
          </a:p>
          <a:p>
            <a:pPr eaLnBrk="1" hangingPunct="1">
              <a:defRPr/>
            </a:pPr>
            <a:r>
              <a:rPr lang="el-GR" altLang="el-GR" sz="2400" smtClean="0"/>
              <a:t>Παράδειγμα:</a:t>
            </a:r>
          </a:p>
          <a:p>
            <a:pPr lvl="1" eaLnBrk="1" hangingPunct="1">
              <a:defRPr/>
            </a:pPr>
            <a:r>
              <a:rPr lang="el-GR" altLang="el-GR" sz="2000" smtClean="0"/>
              <a:t>Έστω ένα σύστημα για διαχείριση του σχεδιασμού λογισμικού</a:t>
            </a:r>
          </a:p>
          <a:p>
            <a:pPr lvl="2" eaLnBrk="1" hangingPunct="1">
              <a:defRPr/>
            </a:pPr>
            <a:r>
              <a:rPr lang="el-GR" altLang="el-GR" sz="1800" smtClean="0"/>
              <a:t>Σε σχέση με τα ζητήματα σχεδιασμού, καταγράφουμε σχεδιαστικά προβλήματα, τις εναλλακτικές επιλογές που έχουμε, τα κριτήρια αξιολόγησης και τις αποφάσεις</a:t>
            </a:r>
          </a:p>
          <a:p>
            <a:pPr lvl="2" eaLnBrk="1" hangingPunct="1">
              <a:defRPr/>
            </a:pPr>
            <a:r>
              <a:rPr lang="el-GR" altLang="el-GR" sz="1800" smtClean="0"/>
              <a:t>Για κάθε απόφαση, δημιουργούμε μία εργασία, που μπορεί να αποσυντίθεται σε υπο-εργασίες ή δραστηριότητες</a:t>
            </a:r>
            <a:endParaRPr lang="en-US" altLang="el-GR" sz="18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59B79-35EC-4F7A-A6A0-452D7F84B75C}" type="slidenum">
              <a:rPr lang="el-GR" altLang="el-GR"/>
              <a:pPr>
                <a:defRPr/>
              </a:pPr>
              <a:t>29</a:t>
            </a:fld>
            <a:endParaRPr lang="el-GR" alt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495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Εισαγωγή (2)</a:t>
            </a:r>
            <a:endParaRPr lang="en-US" altLang="el-GR" smtClean="0"/>
          </a:p>
        </p:txBody>
      </p:sp>
      <p:sp>
        <p:nvSpPr>
          <p:cNvPr id="1326105" name="Rectangle 25"/>
          <p:cNvSpPr>
            <a:spLocks noGrp="1" noChangeArrowheads="1"/>
          </p:cNvSpPr>
          <p:nvPr>
            <p:ph idx="1"/>
          </p:nvPr>
        </p:nvSpPr>
        <p:spPr>
          <a:xfrm>
            <a:off x="206375" y="1275556"/>
            <a:ext cx="8731250" cy="1198563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dirty="0" smtClean="0"/>
              <a:t>Ο σχεδιασμός συστήματος δεν είναι αλγοριθμική διαδικασία</a:t>
            </a:r>
          </a:p>
          <a:p>
            <a:pPr lvl="1" eaLnBrk="1" hangingPunct="1">
              <a:defRPr/>
            </a:pPr>
            <a:r>
              <a:rPr lang="el-GR" altLang="el-GR" sz="2000" dirty="0" smtClean="0"/>
              <a:t>Χρειάζεται να βρεθεί η «χρυσή τομή» σε πολλές αντικρουόμενες απαιτήσεις και να υπάρξει εξισορρόπηση στις απαιτήσεις</a:t>
            </a:r>
            <a:endParaRPr lang="en-US" altLang="el-GR" sz="2000" dirty="0" smtClean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01409-1F09-4485-B7EE-E198723432F5}" type="slidenum">
              <a:rPr lang="el-GR" altLang="el-GR"/>
              <a:pPr>
                <a:defRPr/>
              </a:pPr>
              <a:t>3</a:t>
            </a:fld>
            <a:endParaRPr lang="el-GR" altLang="el-GR"/>
          </a:p>
        </p:txBody>
      </p:sp>
      <p:sp>
        <p:nvSpPr>
          <p:cNvPr id="7173" name="Oval 2"/>
          <p:cNvSpPr>
            <a:spLocks noChangeArrowheads="1"/>
          </p:cNvSpPr>
          <p:nvPr/>
        </p:nvSpPr>
        <p:spPr bwMode="auto">
          <a:xfrm>
            <a:off x="1827213" y="3924300"/>
            <a:ext cx="4949825" cy="2933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l-GR" sz="1800" b="1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174" name="Rectangle 21"/>
          <p:cNvSpPr>
            <a:spLocks noChangeArrowheads="1"/>
          </p:cNvSpPr>
          <p:nvPr/>
        </p:nvSpPr>
        <p:spPr bwMode="auto">
          <a:xfrm>
            <a:off x="2185988" y="5094288"/>
            <a:ext cx="40957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600">
                <a:latin typeface="Verdana" panose="020B0604030504040204" pitchFamily="34" charset="0"/>
              </a:rPr>
              <a:t>Ελάχιστα σφάλματα</a:t>
            </a:r>
            <a:endParaRPr lang="en-US" altLang="el-GR" sz="1600">
              <a:latin typeface="Verdana" panose="020B0604030504040204" pitchFamily="34" charset="0"/>
            </a:endParaRPr>
          </a:p>
          <a:p>
            <a:r>
              <a:rPr lang="el-GR" altLang="el-GR" sz="1600">
                <a:latin typeface="Verdana" panose="020B0604030504040204" pitchFamily="34" charset="0"/>
              </a:rPr>
              <a:t>Τροποποίησομότητα</a:t>
            </a:r>
            <a:r>
              <a:rPr lang="en-US" altLang="el-GR" sz="1600">
                <a:latin typeface="Verdana" panose="020B0604030504040204" pitchFamily="34" charset="0"/>
                <a:ea typeface="MS PGothic" panose="020B0600070205080204" pitchFamily="34" charset="-128"/>
              </a:rPr>
              <a:t>, </a:t>
            </a:r>
            <a:r>
              <a:rPr lang="el-GR" altLang="el-GR" sz="1600">
                <a:latin typeface="Verdana" panose="020B0604030504040204" pitchFamily="34" charset="0"/>
              </a:rPr>
              <a:t>αναγνωσιμότητα</a:t>
            </a:r>
            <a:endParaRPr lang="en-US" altLang="el-GR" sz="1600">
              <a:latin typeface="Verdana" panose="020B0604030504040204" pitchFamily="34" charset="0"/>
            </a:endParaRPr>
          </a:p>
          <a:p>
            <a:r>
              <a:rPr lang="el-GR" altLang="el-GR" sz="1600">
                <a:latin typeface="Verdana" panose="020B0604030504040204" pitchFamily="34" charset="0"/>
              </a:rPr>
              <a:t>επαναχρησιμοποιησιμότητα</a:t>
            </a:r>
            <a:r>
              <a:rPr lang="en-US" altLang="el-GR" sz="1600">
                <a:latin typeface="Verdana" panose="020B0604030504040204" pitchFamily="34" charset="0"/>
                <a:ea typeface="MS PGothic" panose="020B0600070205080204" pitchFamily="34" charset="-128"/>
              </a:rPr>
              <a:t>,</a:t>
            </a:r>
            <a:r>
              <a:rPr lang="el-GR" altLang="el-GR" sz="1600">
                <a:latin typeface="Verdana" panose="020B0604030504040204" pitchFamily="34" charset="0"/>
              </a:rPr>
              <a:t> προσαρμοστικότητα, καλά</a:t>
            </a:r>
          </a:p>
          <a:p>
            <a:r>
              <a:rPr lang="el-GR" altLang="el-GR" sz="1600">
                <a:latin typeface="Verdana" panose="020B0604030504040204" pitchFamily="34" charset="0"/>
              </a:rPr>
              <a:t>Ορισμένες διεπαφές</a:t>
            </a:r>
            <a:endParaRPr lang="en-US" altLang="el-GR" sz="1600">
              <a:latin typeface="Verdan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7175" name="Oval 4"/>
          <p:cNvSpPr>
            <a:spLocks noChangeArrowheads="1"/>
          </p:cNvSpPr>
          <p:nvPr/>
        </p:nvSpPr>
        <p:spPr bwMode="auto">
          <a:xfrm>
            <a:off x="0" y="2241550"/>
            <a:ext cx="5472113" cy="28082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marL="441325" indent="-4413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8095238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8633400" indent="-507873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090600" indent="-507873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547800" indent="-507873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0" indent="-507873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62200" indent="-507873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Χαμηλό κόστος</a:t>
            </a:r>
          </a:p>
          <a:p>
            <a:r>
              <a:rPr lang="el-GR" altLang="el-GR" sz="1800"/>
              <a:t>Αυξημένη παραγωγικότητα</a:t>
            </a:r>
          </a:p>
          <a:p>
            <a:r>
              <a:rPr lang="el-GR" altLang="el-GR" sz="1800"/>
              <a:t>Συμβατότητα με προηγούμενες εκδόσεις</a:t>
            </a:r>
          </a:p>
          <a:p>
            <a:r>
              <a:rPr lang="el-GR" altLang="el-GR" sz="1800"/>
              <a:t>Ιχνηλασιμότητα απαιτήσεων</a:t>
            </a:r>
          </a:p>
          <a:p>
            <a:r>
              <a:rPr lang="el-GR" altLang="el-GR" sz="1800"/>
              <a:t>Ταχεία ανάπτυξη</a:t>
            </a:r>
          </a:p>
          <a:p>
            <a:r>
              <a:rPr lang="el-GR" altLang="el-GR" sz="1800"/>
              <a:t>Ευελιξία</a:t>
            </a:r>
            <a:endParaRPr lang="en-US" altLang="el-GR" sz="1800"/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161925" y="4824413"/>
            <a:ext cx="13462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2000" b="1">
                <a:latin typeface="Verdana" panose="020B0604030504040204" pitchFamily="34" charset="0"/>
              </a:rPr>
              <a:t>Πελάτης</a:t>
            </a:r>
            <a:endParaRPr lang="en-US" altLang="el-GR" sz="2000" b="1">
              <a:latin typeface="Times" panose="02020603050405020304" pitchFamily="18" charset="0"/>
            </a:endParaRPr>
          </a:p>
        </p:txBody>
      </p:sp>
      <p:sp>
        <p:nvSpPr>
          <p:cNvPr id="7177" name="Oval 5"/>
          <p:cNvSpPr>
            <a:spLocks noChangeArrowheads="1"/>
          </p:cNvSpPr>
          <p:nvPr/>
        </p:nvSpPr>
        <p:spPr bwMode="auto">
          <a:xfrm>
            <a:off x="3627438" y="2603500"/>
            <a:ext cx="5265737" cy="2800349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l-GR" sz="1800" b="1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178" name="Rectangle 29"/>
          <p:cNvSpPr>
            <a:spLocks noChangeArrowheads="1"/>
          </p:cNvSpPr>
          <p:nvPr/>
        </p:nvSpPr>
        <p:spPr bwMode="auto">
          <a:xfrm>
            <a:off x="6246813" y="2925763"/>
            <a:ext cx="2478087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Λειτουργικότητα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Φιλικότητα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Χρηστικότητα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Ευκολία εκμάθησης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Ανοχή σε σφάλματα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r>
              <a:rPr lang="el-GR" altLang="el-GR" sz="1800">
                <a:latin typeface="Verdana" panose="020B0604030504040204" pitchFamily="34" charset="0"/>
                <a:ea typeface="MS PGothic" panose="020B0600070205080204" pitchFamily="34" charset="-128"/>
              </a:rPr>
              <a:t>Ευρωστία</a:t>
            </a:r>
            <a:endParaRPr lang="en-US" altLang="el-GR" sz="1800">
              <a:latin typeface="Verdan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7179" name="Text Box 45"/>
          <p:cNvSpPr txBox="1">
            <a:spLocks noChangeArrowheads="1"/>
          </p:cNvSpPr>
          <p:nvPr/>
        </p:nvSpPr>
        <p:spPr bwMode="auto">
          <a:xfrm>
            <a:off x="6416675" y="5994400"/>
            <a:ext cx="2501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 b="1"/>
              <a:t>Ομάδα ανάπτυξης-συντήρησης</a:t>
            </a:r>
            <a:endParaRPr lang="en-US" altLang="el-GR" sz="1800" b="1"/>
          </a:p>
        </p:txBody>
      </p:sp>
      <p:sp>
        <p:nvSpPr>
          <p:cNvPr id="7180" name="Text Box 46"/>
          <p:cNvSpPr txBox="1">
            <a:spLocks noChangeArrowheads="1"/>
          </p:cNvSpPr>
          <p:nvPr/>
        </p:nvSpPr>
        <p:spPr bwMode="auto">
          <a:xfrm>
            <a:off x="7953375" y="5094288"/>
            <a:ext cx="1190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 b="1"/>
              <a:t>Τελικός χρήστης</a:t>
            </a:r>
            <a:endParaRPr lang="en-US" altLang="el-GR" sz="1800" b="1"/>
          </a:p>
        </p:txBody>
      </p:sp>
      <p:sp>
        <p:nvSpPr>
          <p:cNvPr id="7181" name="Text Box 47"/>
          <p:cNvSpPr txBox="1">
            <a:spLocks noChangeArrowheads="1"/>
          </p:cNvSpPr>
          <p:nvPr/>
        </p:nvSpPr>
        <p:spPr bwMode="auto">
          <a:xfrm>
            <a:off x="3741738" y="4052888"/>
            <a:ext cx="1190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Αξιοπιστία</a:t>
            </a:r>
            <a:endParaRPr lang="en-US" altLang="el-GR" sz="1800"/>
          </a:p>
        </p:txBody>
      </p:sp>
      <p:sp>
        <p:nvSpPr>
          <p:cNvPr id="7182" name="Text Box 48"/>
          <p:cNvSpPr txBox="1">
            <a:spLocks noChangeArrowheads="1"/>
          </p:cNvSpPr>
          <p:nvPr/>
        </p:nvSpPr>
        <p:spPr bwMode="auto">
          <a:xfrm>
            <a:off x="3986213" y="3236913"/>
            <a:ext cx="1485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Αποδοτικότη-τα εκτέλεσης</a:t>
            </a:r>
            <a:endParaRPr lang="en-US" altLang="el-GR" sz="1800"/>
          </a:p>
        </p:txBody>
      </p:sp>
      <p:sp>
        <p:nvSpPr>
          <p:cNvPr id="7183" name="Text Box 49"/>
          <p:cNvSpPr txBox="1">
            <a:spLocks noChangeArrowheads="1"/>
          </p:cNvSpPr>
          <p:nvPr/>
        </p:nvSpPr>
        <p:spPr bwMode="auto">
          <a:xfrm>
            <a:off x="4616450" y="4508500"/>
            <a:ext cx="19796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Μεταφερσιμότητα, τεκμηρίωση</a:t>
            </a:r>
            <a:endParaRPr lang="en-US" altLang="el-G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76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Συνεκτικότητα (2)</a:t>
            </a:r>
            <a:endParaRPr lang="en-US" altLang="el-GR" smtClean="0"/>
          </a:p>
        </p:txBody>
      </p:sp>
      <p:sp>
        <p:nvSpPr>
          <p:cNvPr id="130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0962"/>
            <a:ext cx="8229600" cy="614363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dirty="0" smtClean="0"/>
              <a:t>Διάγραμμα κλάσεων του συστήματος</a:t>
            </a:r>
            <a:r>
              <a:rPr lang="el-GR" altLang="el-GR" dirty="0" smtClean="0"/>
              <a:t> </a:t>
            </a:r>
            <a:endParaRPr lang="en-US" altLang="el-GR" dirty="0" smtClean="0"/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72726-1D54-4CDE-A746-5DE7F46E9D3F}" type="slidenum">
              <a:rPr lang="el-GR" altLang="el-GR"/>
              <a:pPr>
                <a:defRPr/>
              </a:pPr>
              <a:t>30</a:t>
            </a:fld>
            <a:endParaRPr lang="el-GR" altLang="el-GR"/>
          </a:p>
        </p:txBody>
      </p:sp>
      <p:sp>
        <p:nvSpPr>
          <p:cNvPr id="1308676" name="Rectangle 4"/>
          <p:cNvSpPr>
            <a:spLocks noChangeArrowheads="1"/>
          </p:cNvSpPr>
          <p:nvPr/>
        </p:nvSpPr>
        <p:spPr bwMode="auto">
          <a:xfrm>
            <a:off x="3041650" y="2079625"/>
            <a:ext cx="2160588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Κριτήριο</a:t>
            </a:r>
            <a:endParaRPr lang="en-US" altLang="el-GR" sz="1800" dirty="0"/>
          </a:p>
        </p:txBody>
      </p:sp>
      <p:sp>
        <p:nvSpPr>
          <p:cNvPr id="1308681" name="Rectangle 9"/>
          <p:cNvSpPr>
            <a:spLocks noChangeArrowheads="1"/>
          </p:cNvSpPr>
          <p:nvPr/>
        </p:nvSpPr>
        <p:spPr bwMode="auto">
          <a:xfrm>
            <a:off x="6507163" y="2079625"/>
            <a:ext cx="2160587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ΕναλλακτικήΕπιλογή</a:t>
            </a:r>
            <a:endParaRPr lang="en-US" altLang="el-GR" sz="1800" dirty="0"/>
          </a:p>
        </p:txBody>
      </p:sp>
      <p:sp>
        <p:nvSpPr>
          <p:cNvPr id="1308682" name="Rectangle 10"/>
          <p:cNvSpPr>
            <a:spLocks noChangeArrowheads="1"/>
          </p:cNvSpPr>
          <p:nvPr/>
        </p:nvSpPr>
        <p:spPr bwMode="auto">
          <a:xfrm>
            <a:off x="6507163" y="3789363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Απόφαση</a:t>
            </a:r>
            <a:endParaRPr lang="en-US" altLang="el-GR" sz="1800" dirty="0"/>
          </a:p>
        </p:txBody>
      </p:sp>
      <p:sp>
        <p:nvSpPr>
          <p:cNvPr id="1308683" name="Rectangle 11"/>
          <p:cNvSpPr>
            <a:spLocks noChangeArrowheads="1"/>
          </p:cNvSpPr>
          <p:nvPr/>
        </p:nvSpPr>
        <p:spPr bwMode="auto">
          <a:xfrm>
            <a:off x="3041650" y="3159125"/>
            <a:ext cx="2160588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ΣχεδιαστικόΖήτημα</a:t>
            </a:r>
            <a:endParaRPr lang="en-US" altLang="el-GR" sz="1800" dirty="0"/>
          </a:p>
        </p:txBody>
      </p:sp>
      <p:sp>
        <p:nvSpPr>
          <p:cNvPr id="1308684" name="Rectangle 12"/>
          <p:cNvSpPr>
            <a:spLocks noChangeArrowheads="1"/>
          </p:cNvSpPr>
          <p:nvPr/>
        </p:nvSpPr>
        <p:spPr bwMode="auto">
          <a:xfrm>
            <a:off x="2997200" y="60404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Εργασία</a:t>
            </a:r>
            <a:endParaRPr lang="en-US" altLang="el-GR" sz="1800" dirty="0"/>
          </a:p>
        </p:txBody>
      </p:sp>
      <p:sp>
        <p:nvSpPr>
          <p:cNvPr id="1308686" name="Rectangle 14"/>
          <p:cNvSpPr>
            <a:spLocks noChangeArrowheads="1"/>
          </p:cNvSpPr>
          <p:nvPr/>
        </p:nvSpPr>
        <p:spPr bwMode="auto">
          <a:xfrm>
            <a:off x="161925" y="60404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Δραστηριότητα</a:t>
            </a:r>
            <a:endParaRPr lang="en-US" altLang="el-GR" sz="1800" dirty="0"/>
          </a:p>
        </p:txBody>
      </p:sp>
      <p:sp>
        <p:nvSpPr>
          <p:cNvPr id="34827" name="AutoShape 15"/>
          <p:cNvSpPr>
            <a:spLocks noChangeArrowheads="1"/>
          </p:cNvSpPr>
          <p:nvPr/>
        </p:nvSpPr>
        <p:spPr bwMode="auto">
          <a:xfrm>
            <a:off x="2546350" y="4868863"/>
            <a:ext cx="269875" cy="26987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4828" name="Freeform 16"/>
          <p:cNvSpPr>
            <a:spLocks/>
          </p:cNvSpPr>
          <p:nvPr/>
        </p:nvSpPr>
        <p:spPr bwMode="auto">
          <a:xfrm>
            <a:off x="1196975" y="5634038"/>
            <a:ext cx="2925763" cy="404812"/>
          </a:xfrm>
          <a:custGeom>
            <a:avLst/>
            <a:gdLst>
              <a:gd name="T0" fmla="*/ 0 w 1843"/>
              <a:gd name="T1" fmla="*/ 404812 h 255"/>
              <a:gd name="T2" fmla="*/ 0 w 1843"/>
              <a:gd name="T3" fmla="*/ 0 h 255"/>
              <a:gd name="T4" fmla="*/ 2925763 w 1843"/>
              <a:gd name="T5" fmla="*/ 0 h 255"/>
              <a:gd name="T6" fmla="*/ 2925763 w 1843"/>
              <a:gd name="T7" fmla="*/ 404812 h 25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43" h="255">
                <a:moveTo>
                  <a:pt x="0" y="255"/>
                </a:moveTo>
                <a:lnTo>
                  <a:pt x="0" y="0"/>
                </a:lnTo>
                <a:lnTo>
                  <a:pt x="1843" y="0"/>
                </a:lnTo>
                <a:lnTo>
                  <a:pt x="1843" y="25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29" name="Line 17"/>
          <p:cNvSpPr>
            <a:spLocks noChangeShapeType="1"/>
          </p:cNvSpPr>
          <p:nvPr/>
        </p:nvSpPr>
        <p:spPr bwMode="auto">
          <a:xfrm>
            <a:off x="2681288" y="5138738"/>
            <a:ext cx="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30" name="AutoShape 18"/>
          <p:cNvSpPr>
            <a:spLocks noChangeArrowheads="1"/>
          </p:cNvSpPr>
          <p:nvPr/>
        </p:nvSpPr>
        <p:spPr bwMode="auto">
          <a:xfrm>
            <a:off x="5202238" y="6084888"/>
            <a:ext cx="360362" cy="179387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4831" name="Freeform 19"/>
          <p:cNvSpPr>
            <a:spLocks/>
          </p:cNvSpPr>
          <p:nvPr/>
        </p:nvSpPr>
        <p:spPr bwMode="auto">
          <a:xfrm>
            <a:off x="3671888" y="4554538"/>
            <a:ext cx="2024062" cy="1620837"/>
          </a:xfrm>
          <a:custGeom>
            <a:avLst/>
            <a:gdLst>
              <a:gd name="T0" fmla="*/ 1876002 w 1162"/>
              <a:gd name="T1" fmla="*/ 1619250 h 1021"/>
              <a:gd name="T2" fmla="*/ 2015353 w 1162"/>
              <a:gd name="T3" fmla="*/ 1620837 h 1021"/>
              <a:gd name="T4" fmla="*/ 2024062 w 1162"/>
              <a:gd name="T5" fmla="*/ 0 h 1021"/>
              <a:gd name="T6" fmla="*/ 0 w 1162"/>
              <a:gd name="T7" fmla="*/ 0 h 10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2" h="1021">
                <a:moveTo>
                  <a:pt x="1077" y="1020"/>
                </a:moveTo>
                <a:lnTo>
                  <a:pt x="1157" y="1021"/>
                </a:lnTo>
                <a:lnTo>
                  <a:pt x="1162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32" name="Text Box 20"/>
          <p:cNvSpPr txBox="1">
            <a:spLocks noChangeArrowheads="1"/>
          </p:cNvSpPr>
          <p:nvPr/>
        </p:nvSpPr>
        <p:spPr bwMode="auto">
          <a:xfrm>
            <a:off x="3762375" y="4691063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4833" name="Line 21"/>
          <p:cNvSpPr>
            <a:spLocks noChangeShapeType="1"/>
          </p:cNvSpPr>
          <p:nvPr/>
        </p:nvSpPr>
        <p:spPr bwMode="auto">
          <a:xfrm>
            <a:off x="5246688" y="3473450"/>
            <a:ext cx="1260475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34" name="Text Box 22"/>
          <p:cNvSpPr txBox="1">
            <a:spLocks noChangeArrowheads="1"/>
          </p:cNvSpPr>
          <p:nvPr/>
        </p:nvSpPr>
        <p:spPr bwMode="auto">
          <a:xfrm>
            <a:off x="3851275" y="3833813"/>
            <a:ext cx="2374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επιλέγεταιΝαΕπιλυθεί</a:t>
            </a:r>
            <a:endParaRPr lang="en-US" altLang="el-GR" sz="1800"/>
          </a:p>
        </p:txBody>
      </p:sp>
      <p:sp>
        <p:nvSpPr>
          <p:cNvPr id="34835" name="Text Box 23"/>
          <p:cNvSpPr txBox="1">
            <a:spLocks noChangeArrowheads="1"/>
          </p:cNvSpPr>
          <p:nvPr/>
        </p:nvSpPr>
        <p:spPr bwMode="auto">
          <a:xfrm>
            <a:off x="4257675" y="5634038"/>
            <a:ext cx="1474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υποεργασίες</a:t>
            </a:r>
            <a:endParaRPr lang="en-US" altLang="el-GR" sz="1800"/>
          </a:p>
        </p:txBody>
      </p:sp>
      <p:sp>
        <p:nvSpPr>
          <p:cNvPr id="34836" name="Line 24"/>
          <p:cNvSpPr>
            <a:spLocks noChangeShapeType="1"/>
          </p:cNvSpPr>
          <p:nvPr/>
        </p:nvSpPr>
        <p:spPr bwMode="auto">
          <a:xfrm>
            <a:off x="7272338" y="2528888"/>
            <a:ext cx="0" cy="126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37" name="Text Box 25"/>
          <p:cNvSpPr txBox="1">
            <a:spLocks noChangeArrowheads="1"/>
          </p:cNvSpPr>
          <p:nvPr/>
        </p:nvSpPr>
        <p:spPr bwMode="auto">
          <a:xfrm>
            <a:off x="7599363" y="2979738"/>
            <a:ext cx="13573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βασίζεταιΣε</a:t>
            </a:r>
            <a:endParaRPr lang="en-US" altLang="el-GR" sz="1800"/>
          </a:p>
        </p:txBody>
      </p:sp>
      <p:sp>
        <p:nvSpPr>
          <p:cNvPr id="34838" name="Text Box 26"/>
          <p:cNvSpPr txBox="1">
            <a:spLocks noChangeArrowheads="1"/>
          </p:cNvSpPr>
          <p:nvPr/>
        </p:nvSpPr>
        <p:spPr bwMode="auto">
          <a:xfrm>
            <a:off x="7316788" y="2573338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4839" name="Line 27"/>
          <p:cNvSpPr>
            <a:spLocks noChangeShapeType="1"/>
          </p:cNvSpPr>
          <p:nvPr/>
        </p:nvSpPr>
        <p:spPr bwMode="auto">
          <a:xfrm>
            <a:off x="5202238" y="2349500"/>
            <a:ext cx="1304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40" name="Text Box 30"/>
          <p:cNvSpPr txBox="1">
            <a:spLocks noChangeArrowheads="1"/>
          </p:cNvSpPr>
          <p:nvPr/>
        </p:nvSpPr>
        <p:spPr bwMode="auto">
          <a:xfrm>
            <a:off x="6146800" y="24384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4841" name="Text Box 31"/>
          <p:cNvSpPr txBox="1">
            <a:spLocks noChangeArrowheads="1"/>
          </p:cNvSpPr>
          <p:nvPr/>
        </p:nvSpPr>
        <p:spPr bwMode="auto">
          <a:xfrm>
            <a:off x="5292725" y="24384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4842" name="Text Box 32"/>
          <p:cNvSpPr txBox="1">
            <a:spLocks noChangeArrowheads="1"/>
          </p:cNvSpPr>
          <p:nvPr/>
        </p:nvSpPr>
        <p:spPr bwMode="auto">
          <a:xfrm>
            <a:off x="5367338" y="1847850"/>
            <a:ext cx="1004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αποτιμά</a:t>
            </a:r>
            <a:endParaRPr lang="en-US" altLang="el-GR" sz="1800"/>
          </a:p>
        </p:txBody>
      </p:sp>
      <p:sp>
        <p:nvSpPr>
          <p:cNvPr id="34843" name="Freeform 33"/>
          <p:cNvSpPr>
            <a:spLocks/>
          </p:cNvSpPr>
          <p:nvPr/>
        </p:nvSpPr>
        <p:spPr bwMode="auto">
          <a:xfrm>
            <a:off x="5202238" y="2528888"/>
            <a:ext cx="1530350" cy="720725"/>
          </a:xfrm>
          <a:custGeom>
            <a:avLst/>
            <a:gdLst>
              <a:gd name="T0" fmla="*/ 0 w 964"/>
              <a:gd name="T1" fmla="*/ 720725 h 454"/>
              <a:gd name="T2" fmla="*/ 1530350 w 964"/>
              <a:gd name="T3" fmla="*/ 720725 h 454"/>
              <a:gd name="T4" fmla="*/ 1530350 w 964"/>
              <a:gd name="T5" fmla="*/ 0 h 4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4" h="454">
                <a:moveTo>
                  <a:pt x="0" y="454"/>
                </a:moveTo>
                <a:lnTo>
                  <a:pt x="964" y="454"/>
                </a:lnTo>
                <a:lnTo>
                  <a:pt x="96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44" name="Text Box 34"/>
          <p:cNvSpPr txBox="1">
            <a:spLocks noChangeArrowheads="1"/>
          </p:cNvSpPr>
          <p:nvPr/>
        </p:nvSpPr>
        <p:spPr bwMode="auto">
          <a:xfrm>
            <a:off x="5381625" y="2843213"/>
            <a:ext cx="12049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λύνεταιΜε</a:t>
            </a:r>
            <a:endParaRPr lang="en-US" altLang="el-GR" sz="1800"/>
          </a:p>
        </p:txBody>
      </p:sp>
      <p:sp>
        <p:nvSpPr>
          <p:cNvPr id="34845" name="Line 35"/>
          <p:cNvSpPr>
            <a:spLocks noChangeShapeType="1"/>
          </p:cNvSpPr>
          <p:nvPr/>
        </p:nvSpPr>
        <p:spPr bwMode="auto">
          <a:xfrm>
            <a:off x="4076700" y="2528888"/>
            <a:ext cx="0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08685" name="Rectangle 13"/>
          <p:cNvSpPr>
            <a:spLocks noChangeArrowheads="1"/>
          </p:cNvSpPr>
          <p:nvPr/>
        </p:nvSpPr>
        <p:spPr bwMode="auto">
          <a:xfrm>
            <a:off x="1557338" y="4373563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υπο</a:t>
            </a:r>
            <a:r>
              <a:rPr lang="el-GR" altLang="el-GR" sz="1800" dirty="0"/>
              <a:t>-εργασία</a:t>
            </a:r>
            <a:endParaRPr lang="en-US" altLang="el-GR" sz="1800" dirty="0"/>
          </a:p>
        </p:txBody>
      </p:sp>
      <p:sp>
        <p:nvSpPr>
          <p:cNvPr id="34847" name="Freeform 36"/>
          <p:cNvSpPr>
            <a:spLocks/>
          </p:cNvSpPr>
          <p:nvPr/>
        </p:nvSpPr>
        <p:spPr bwMode="auto">
          <a:xfrm>
            <a:off x="5157788" y="4238625"/>
            <a:ext cx="2970212" cy="2160588"/>
          </a:xfrm>
          <a:custGeom>
            <a:avLst/>
            <a:gdLst>
              <a:gd name="T0" fmla="*/ 2970212 w 1502"/>
              <a:gd name="T1" fmla="*/ 0 h 1361"/>
              <a:gd name="T2" fmla="*/ 2970212 w 1502"/>
              <a:gd name="T3" fmla="*/ 2160588 h 1361"/>
              <a:gd name="T4" fmla="*/ 0 w 1502"/>
              <a:gd name="T5" fmla="*/ 2160588 h 13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02" h="1361">
                <a:moveTo>
                  <a:pt x="1502" y="0"/>
                </a:moveTo>
                <a:lnTo>
                  <a:pt x="1502" y="1361"/>
                </a:lnTo>
                <a:lnTo>
                  <a:pt x="0" y="1361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48" name="Text Box 37"/>
          <p:cNvSpPr txBox="1">
            <a:spLocks noChangeArrowheads="1"/>
          </p:cNvSpPr>
          <p:nvPr/>
        </p:nvSpPr>
        <p:spPr bwMode="auto">
          <a:xfrm>
            <a:off x="6281738" y="5994400"/>
            <a:ext cx="1747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υλοποιείταιΑπό</a:t>
            </a:r>
            <a:endParaRPr lang="en-US" altLang="el-GR" sz="1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6302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Συνεκτικότητα (3)</a:t>
            </a:r>
            <a:endParaRPr lang="en-US" altLang="el-GR" smtClean="0"/>
          </a:p>
        </p:txBody>
      </p:sp>
      <p:sp>
        <p:nvSpPr>
          <p:cNvPr id="131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63600"/>
            <a:ext cx="8229600" cy="433388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000" smtClean="0"/>
              <a:t>Αρχική επιλογή: </a:t>
            </a:r>
            <a:r>
              <a:rPr lang="el-GR" altLang="el-GR" sz="2000" i="1" smtClean="0"/>
              <a:t>το σύστημα είναι μικρό, ας γίνει ένα υποσύστημα</a:t>
            </a:r>
            <a:endParaRPr lang="en-US" altLang="el-GR" sz="2000" smtClean="0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ACE57F-BFFF-4E80-ADFA-D9E4C19A9323}" type="slidenum">
              <a:rPr lang="el-GR" altLang="el-GR"/>
              <a:pPr>
                <a:defRPr/>
              </a:pPr>
              <a:t>31</a:t>
            </a:fld>
            <a:endParaRPr lang="el-GR" altLang="el-GR"/>
          </a:p>
        </p:txBody>
      </p:sp>
      <p:sp>
        <p:nvSpPr>
          <p:cNvPr id="1311748" name="Rectangle 4"/>
          <p:cNvSpPr>
            <a:spLocks noChangeArrowheads="1"/>
          </p:cNvSpPr>
          <p:nvPr/>
        </p:nvSpPr>
        <p:spPr bwMode="auto">
          <a:xfrm>
            <a:off x="3041650" y="2079625"/>
            <a:ext cx="2160588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Κριτήριο</a:t>
            </a:r>
            <a:endParaRPr lang="en-US" altLang="el-GR" sz="1800" dirty="0"/>
          </a:p>
        </p:txBody>
      </p:sp>
      <p:sp>
        <p:nvSpPr>
          <p:cNvPr id="1311749" name="Rectangle 5"/>
          <p:cNvSpPr>
            <a:spLocks noChangeArrowheads="1"/>
          </p:cNvSpPr>
          <p:nvPr/>
        </p:nvSpPr>
        <p:spPr bwMode="auto">
          <a:xfrm>
            <a:off x="6507163" y="2079625"/>
            <a:ext cx="2160587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ΕναλλακτικήΕπιλογή</a:t>
            </a:r>
            <a:endParaRPr lang="en-US" altLang="el-GR" sz="1800" dirty="0"/>
          </a:p>
        </p:txBody>
      </p:sp>
      <p:sp>
        <p:nvSpPr>
          <p:cNvPr id="1311750" name="Rectangle 6"/>
          <p:cNvSpPr>
            <a:spLocks noChangeArrowheads="1"/>
          </p:cNvSpPr>
          <p:nvPr/>
        </p:nvSpPr>
        <p:spPr bwMode="auto">
          <a:xfrm>
            <a:off x="6507163" y="3789363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Απόφαση</a:t>
            </a:r>
            <a:endParaRPr lang="en-US" altLang="el-GR" sz="1800" dirty="0"/>
          </a:p>
        </p:txBody>
      </p:sp>
      <p:sp>
        <p:nvSpPr>
          <p:cNvPr id="1311751" name="Rectangle 7"/>
          <p:cNvSpPr>
            <a:spLocks noChangeArrowheads="1"/>
          </p:cNvSpPr>
          <p:nvPr/>
        </p:nvSpPr>
        <p:spPr bwMode="auto">
          <a:xfrm>
            <a:off x="3041650" y="3159125"/>
            <a:ext cx="2160588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ΣχεδιαστικόΖήτημα</a:t>
            </a:r>
            <a:endParaRPr lang="en-US" altLang="el-GR" sz="1800" dirty="0"/>
          </a:p>
        </p:txBody>
      </p:sp>
      <p:sp>
        <p:nvSpPr>
          <p:cNvPr id="1311752" name="Rectangle 8"/>
          <p:cNvSpPr>
            <a:spLocks noChangeArrowheads="1"/>
          </p:cNvSpPr>
          <p:nvPr/>
        </p:nvSpPr>
        <p:spPr bwMode="auto">
          <a:xfrm>
            <a:off x="2997200" y="60404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Εργασία</a:t>
            </a:r>
            <a:endParaRPr lang="en-US" altLang="el-GR" sz="1800" dirty="0"/>
          </a:p>
        </p:txBody>
      </p:sp>
      <p:sp>
        <p:nvSpPr>
          <p:cNvPr id="1311753" name="Rectangle 9"/>
          <p:cNvSpPr>
            <a:spLocks noChangeArrowheads="1"/>
          </p:cNvSpPr>
          <p:nvPr/>
        </p:nvSpPr>
        <p:spPr bwMode="auto">
          <a:xfrm>
            <a:off x="296863" y="6040438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Δραστηριότητα</a:t>
            </a:r>
            <a:endParaRPr lang="en-US" altLang="el-GR" sz="1800" dirty="0"/>
          </a:p>
        </p:txBody>
      </p:sp>
      <p:sp>
        <p:nvSpPr>
          <p:cNvPr id="35851" name="AutoShape 10"/>
          <p:cNvSpPr>
            <a:spLocks noChangeArrowheads="1"/>
          </p:cNvSpPr>
          <p:nvPr/>
        </p:nvSpPr>
        <p:spPr bwMode="auto">
          <a:xfrm>
            <a:off x="2546350" y="4868863"/>
            <a:ext cx="269875" cy="26987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5852" name="Freeform 11"/>
          <p:cNvSpPr>
            <a:spLocks/>
          </p:cNvSpPr>
          <p:nvPr/>
        </p:nvSpPr>
        <p:spPr bwMode="auto">
          <a:xfrm>
            <a:off x="1196975" y="5634038"/>
            <a:ext cx="2925763" cy="404812"/>
          </a:xfrm>
          <a:custGeom>
            <a:avLst/>
            <a:gdLst>
              <a:gd name="T0" fmla="*/ 0 w 1843"/>
              <a:gd name="T1" fmla="*/ 404812 h 255"/>
              <a:gd name="T2" fmla="*/ 0 w 1843"/>
              <a:gd name="T3" fmla="*/ 0 h 255"/>
              <a:gd name="T4" fmla="*/ 2925763 w 1843"/>
              <a:gd name="T5" fmla="*/ 0 h 255"/>
              <a:gd name="T6" fmla="*/ 2925763 w 1843"/>
              <a:gd name="T7" fmla="*/ 404812 h 25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43" h="255">
                <a:moveTo>
                  <a:pt x="0" y="255"/>
                </a:moveTo>
                <a:lnTo>
                  <a:pt x="0" y="0"/>
                </a:lnTo>
                <a:lnTo>
                  <a:pt x="1843" y="0"/>
                </a:lnTo>
                <a:lnTo>
                  <a:pt x="1843" y="25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53" name="Line 12"/>
          <p:cNvSpPr>
            <a:spLocks noChangeShapeType="1"/>
          </p:cNvSpPr>
          <p:nvPr/>
        </p:nvSpPr>
        <p:spPr bwMode="auto">
          <a:xfrm>
            <a:off x="2681288" y="5138738"/>
            <a:ext cx="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54" name="AutoShape 13"/>
          <p:cNvSpPr>
            <a:spLocks noChangeArrowheads="1"/>
          </p:cNvSpPr>
          <p:nvPr/>
        </p:nvSpPr>
        <p:spPr bwMode="auto">
          <a:xfrm>
            <a:off x="5202238" y="6084888"/>
            <a:ext cx="360362" cy="179387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5855" name="Freeform 14"/>
          <p:cNvSpPr>
            <a:spLocks/>
          </p:cNvSpPr>
          <p:nvPr/>
        </p:nvSpPr>
        <p:spPr bwMode="auto">
          <a:xfrm>
            <a:off x="3671888" y="4554538"/>
            <a:ext cx="2024062" cy="1620837"/>
          </a:xfrm>
          <a:custGeom>
            <a:avLst/>
            <a:gdLst>
              <a:gd name="T0" fmla="*/ 1876002 w 1162"/>
              <a:gd name="T1" fmla="*/ 1619250 h 1021"/>
              <a:gd name="T2" fmla="*/ 2015353 w 1162"/>
              <a:gd name="T3" fmla="*/ 1620837 h 1021"/>
              <a:gd name="T4" fmla="*/ 2024062 w 1162"/>
              <a:gd name="T5" fmla="*/ 0 h 1021"/>
              <a:gd name="T6" fmla="*/ 0 w 1162"/>
              <a:gd name="T7" fmla="*/ 0 h 10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2" h="1021">
                <a:moveTo>
                  <a:pt x="1077" y="1020"/>
                </a:moveTo>
                <a:lnTo>
                  <a:pt x="1157" y="1021"/>
                </a:lnTo>
                <a:lnTo>
                  <a:pt x="1162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56" name="Text Box 15"/>
          <p:cNvSpPr txBox="1">
            <a:spLocks noChangeArrowheads="1"/>
          </p:cNvSpPr>
          <p:nvPr/>
        </p:nvSpPr>
        <p:spPr bwMode="auto">
          <a:xfrm>
            <a:off x="3762375" y="4691063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5857" name="Line 16"/>
          <p:cNvSpPr>
            <a:spLocks noChangeShapeType="1"/>
          </p:cNvSpPr>
          <p:nvPr/>
        </p:nvSpPr>
        <p:spPr bwMode="auto">
          <a:xfrm>
            <a:off x="5246688" y="3473450"/>
            <a:ext cx="1260475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58" name="Text Box 17"/>
          <p:cNvSpPr txBox="1">
            <a:spLocks noChangeArrowheads="1"/>
          </p:cNvSpPr>
          <p:nvPr/>
        </p:nvSpPr>
        <p:spPr bwMode="auto">
          <a:xfrm>
            <a:off x="3851275" y="3833813"/>
            <a:ext cx="2374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επιλέγεταιΝαΕπιλυθεί</a:t>
            </a:r>
            <a:endParaRPr lang="en-US" altLang="el-GR" sz="1800"/>
          </a:p>
        </p:txBody>
      </p:sp>
      <p:sp>
        <p:nvSpPr>
          <p:cNvPr id="35859" name="Text Box 18"/>
          <p:cNvSpPr txBox="1">
            <a:spLocks noChangeArrowheads="1"/>
          </p:cNvSpPr>
          <p:nvPr/>
        </p:nvSpPr>
        <p:spPr bwMode="auto">
          <a:xfrm>
            <a:off x="4257675" y="5634038"/>
            <a:ext cx="1474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υποεργασίες</a:t>
            </a:r>
            <a:endParaRPr lang="en-US" altLang="el-GR" sz="1800"/>
          </a:p>
        </p:txBody>
      </p:sp>
      <p:sp>
        <p:nvSpPr>
          <p:cNvPr id="35860" name="Line 19"/>
          <p:cNvSpPr>
            <a:spLocks noChangeShapeType="1"/>
          </p:cNvSpPr>
          <p:nvPr/>
        </p:nvSpPr>
        <p:spPr bwMode="auto">
          <a:xfrm>
            <a:off x="7272338" y="2528888"/>
            <a:ext cx="0" cy="126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61" name="Text Box 20"/>
          <p:cNvSpPr txBox="1">
            <a:spLocks noChangeArrowheads="1"/>
          </p:cNvSpPr>
          <p:nvPr/>
        </p:nvSpPr>
        <p:spPr bwMode="auto">
          <a:xfrm>
            <a:off x="7599363" y="2979738"/>
            <a:ext cx="13573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βασίζεταιΣε</a:t>
            </a:r>
            <a:endParaRPr lang="en-US" altLang="el-GR" sz="1800"/>
          </a:p>
        </p:txBody>
      </p:sp>
      <p:sp>
        <p:nvSpPr>
          <p:cNvPr id="35862" name="Text Box 21"/>
          <p:cNvSpPr txBox="1">
            <a:spLocks noChangeArrowheads="1"/>
          </p:cNvSpPr>
          <p:nvPr/>
        </p:nvSpPr>
        <p:spPr bwMode="auto">
          <a:xfrm>
            <a:off x="7316788" y="2573338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5863" name="Line 22"/>
          <p:cNvSpPr>
            <a:spLocks noChangeShapeType="1"/>
          </p:cNvSpPr>
          <p:nvPr/>
        </p:nvSpPr>
        <p:spPr bwMode="auto">
          <a:xfrm>
            <a:off x="5202238" y="2349500"/>
            <a:ext cx="1304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64" name="Text Box 23"/>
          <p:cNvSpPr txBox="1">
            <a:spLocks noChangeArrowheads="1"/>
          </p:cNvSpPr>
          <p:nvPr/>
        </p:nvSpPr>
        <p:spPr bwMode="auto">
          <a:xfrm>
            <a:off x="6146800" y="24384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5865" name="Text Box 24"/>
          <p:cNvSpPr txBox="1">
            <a:spLocks noChangeArrowheads="1"/>
          </p:cNvSpPr>
          <p:nvPr/>
        </p:nvSpPr>
        <p:spPr bwMode="auto">
          <a:xfrm>
            <a:off x="5292725" y="243840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5866" name="Text Box 25"/>
          <p:cNvSpPr txBox="1">
            <a:spLocks noChangeArrowheads="1"/>
          </p:cNvSpPr>
          <p:nvPr/>
        </p:nvSpPr>
        <p:spPr bwMode="auto">
          <a:xfrm>
            <a:off x="5367338" y="1847850"/>
            <a:ext cx="1004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αποτιμά</a:t>
            </a:r>
            <a:endParaRPr lang="en-US" altLang="el-GR" sz="1800"/>
          </a:p>
        </p:txBody>
      </p:sp>
      <p:sp>
        <p:nvSpPr>
          <p:cNvPr id="35867" name="Freeform 26"/>
          <p:cNvSpPr>
            <a:spLocks/>
          </p:cNvSpPr>
          <p:nvPr/>
        </p:nvSpPr>
        <p:spPr bwMode="auto">
          <a:xfrm>
            <a:off x="5202238" y="2528888"/>
            <a:ext cx="1530350" cy="720725"/>
          </a:xfrm>
          <a:custGeom>
            <a:avLst/>
            <a:gdLst>
              <a:gd name="T0" fmla="*/ 0 w 964"/>
              <a:gd name="T1" fmla="*/ 720725 h 454"/>
              <a:gd name="T2" fmla="*/ 1530350 w 964"/>
              <a:gd name="T3" fmla="*/ 720725 h 454"/>
              <a:gd name="T4" fmla="*/ 1530350 w 964"/>
              <a:gd name="T5" fmla="*/ 0 h 4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4" h="454">
                <a:moveTo>
                  <a:pt x="0" y="454"/>
                </a:moveTo>
                <a:lnTo>
                  <a:pt x="964" y="454"/>
                </a:lnTo>
                <a:lnTo>
                  <a:pt x="96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68" name="Text Box 27"/>
          <p:cNvSpPr txBox="1">
            <a:spLocks noChangeArrowheads="1"/>
          </p:cNvSpPr>
          <p:nvPr/>
        </p:nvSpPr>
        <p:spPr bwMode="auto">
          <a:xfrm>
            <a:off x="5381625" y="2843213"/>
            <a:ext cx="12049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λύνεταιΜε</a:t>
            </a:r>
            <a:endParaRPr lang="en-US" altLang="el-GR" sz="1800"/>
          </a:p>
        </p:txBody>
      </p:sp>
      <p:sp>
        <p:nvSpPr>
          <p:cNvPr id="35869" name="Line 28"/>
          <p:cNvSpPr>
            <a:spLocks noChangeShapeType="1"/>
          </p:cNvSpPr>
          <p:nvPr/>
        </p:nvSpPr>
        <p:spPr bwMode="auto">
          <a:xfrm>
            <a:off x="4076700" y="2528888"/>
            <a:ext cx="0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11773" name="Rectangle 29"/>
          <p:cNvSpPr>
            <a:spLocks noChangeArrowheads="1"/>
          </p:cNvSpPr>
          <p:nvPr/>
        </p:nvSpPr>
        <p:spPr bwMode="auto">
          <a:xfrm>
            <a:off x="1557338" y="4373563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Υπο</a:t>
            </a:r>
            <a:r>
              <a:rPr lang="el-GR" altLang="el-GR" sz="1800" dirty="0"/>
              <a:t>-εργασία</a:t>
            </a:r>
            <a:endParaRPr lang="en-US" altLang="el-GR" sz="1800" dirty="0"/>
          </a:p>
        </p:txBody>
      </p:sp>
      <p:sp>
        <p:nvSpPr>
          <p:cNvPr id="35871" name="Freeform 30"/>
          <p:cNvSpPr>
            <a:spLocks/>
          </p:cNvSpPr>
          <p:nvPr/>
        </p:nvSpPr>
        <p:spPr bwMode="auto">
          <a:xfrm>
            <a:off x="5157788" y="4238625"/>
            <a:ext cx="2970212" cy="2160588"/>
          </a:xfrm>
          <a:custGeom>
            <a:avLst/>
            <a:gdLst>
              <a:gd name="T0" fmla="*/ 2970212 w 1502"/>
              <a:gd name="T1" fmla="*/ 0 h 1361"/>
              <a:gd name="T2" fmla="*/ 2970212 w 1502"/>
              <a:gd name="T3" fmla="*/ 2160588 h 1361"/>
              <a:gd name="T4" fmla="*/ 0 w 1502"/>
              <a:gd name="T5" fmla="*/ 2160588 h 13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02" h="1361">
                <a:moveTo>
                  <a:pt x="1502" y="0"/>
                </a:moveTo>
                <a:lnTo>
                  <a:pt x="1502" y="1361"/>
                </a:lnTo>
                <a:lnTo>
                  <a:pt x="0" y="1361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5872" name="Text Box 31"/>
          <p:cNvSpPr txBox="1">
            <a:spLocks noChangeArrowheads="1"/>
          </p:cNvSpPr>
          <p:nvPr/>
        </p:nvSpPr>
        <p:spPr bwMode="auto">
          <a:xfrm>
            <a:off x="6281738" y="5994400"/>
            <a:ext cx="1747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υλοποιείταιΑπό</a:t>
            </a:r>
            <a:endParaRPr lang="en-US" altLang="el-GR" sz="1800"/>
          </a:p>
        </p:txBody>
      </p:sp>
      <p:sp>
        <p:nvSpPr>
          <p:cNvPr id="35873" name="Rectangle 32"/>
          <p:cNvSpPr>
            <a:spLocks noChangeArrowheads="1"/>
          </p:cNvSpPr>
          <p:nvPr/>
        </p:nvSpPr>
        <p:spPr bwMode="auto">
          <a:xfrm>
            <a:off x="161925" y="1898650"/>
            <a:ext cx="8820150" cy="4725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5874" name="Rectangle 33"/>
          <p:cNvSpPr>
            <a:spLocks noChangeArrowheads="1"/>
          </p:cNvSpPr>
          <p:nvPr/>
        </p:nvSpPr>
        <p:spPr bwMode="auto">
          <a:xfrm>
            <a:off x="161925" y="1358900"/>
            <a:ext cx="8820150" cy="53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ΥποσύστημαΣχεδιασμού</a:t>
            </a:r>
            <a:endParaRPr lang="en-US" altLang="el-GR" sz="1800"/>
          </a:p>
        </p:txBody>
      </p:sp>
      <p:grpSp>
        <p:nvGrpSpPr>
          <p:cNvPr id="35875" name="Group 34"/>
          <p:cNvGrpSpPr>
            <a:grpSpLocks/>
          </p:cNvGrpSpPr>
          <p:nvPr/>
        </p:nvGrpSpPr>
        <p:grpSpPr bwMode="auto">
          <a:xfrm>
            <a:off x="8307388" y="1449388"/>
            <a:ext cx="495300" cy="404812"/>
            <a:chOff x="243" y="3918"/>
            <a:chExt cx="312" cy="255"/>
          </a:xfrm>
        </p:grpSpPr>
        <p:sp>
          <p:nvSpPr>
            <p:cNvPr id="35876" name="Rectangle 3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5877" name="Rectangle 3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5878" name="Rectangle 3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(4)</a:t>
            </a:r>
            <a:endParaRPr lang="en-US" altLang="el-GR" smtClean="0"/>
          </a:p>
        </p:txBody>
      </p:sp>
      <p:sp>
        <p:nvSpPr>
          <p:cNvPr id="1309706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Όχι καλή επιλογή!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Το υποσύστημα πρακτικά χωρίζεται σε δύο υπογράφους όπου: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Ο κάθε υπογράφος είναι αρκετά «πυκνά» συνδεδεμένος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Οι δύο υπογράφοι έχουν μία μόνο σύνδεση μεταξύ τους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Δημιουργούμε ένα υποσύστημα </a:t>
            </a:r>
            <a:r>
              <a:rPr lang="el-GR" altLang="el-GR" sz="2400" i="1" smtClean="0"/>
              <a:t>ΔιαχείρισηΣυλλογιστικής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ΣχεδιαστικόΖήτημα, ΕναλλακτικήΕπιλογή, Κριτήριο, Απόφαση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Και ένα υποσύστημα </a:t>
            </a:r>
            <a:r>
              <a:rPr lang="el-GR" altLang="el-GR" sz="2400" i="1" smtClean="0"/>
              <a:t>ΔιαχείρισηΕργασιών</a:t>
            </a:r>
            <a:endParaRPr lang="el-GR" altLang="el-GR" sz="240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Εργασία, Υπο-εργασία και Δραστηριότητα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Κάθε υποσύστημα έχει υψηλότερη συνεκτικότητα από το αρχικό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Μπορούμε να χρησιμοποιήσουμε το κάθε τμήμα αυτόνομα, π.χ. αν χρειαζόμαστε μόνο τη διαχείριση εργασιών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Κάθε τμήμα είναι μικρότερο σε μέγεθος, μπορεί να ανατεθεί σε έναν μόνο προγραμματιστή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0F7503-6A3B-4DD8-9E1A-BCFA44CC2F36}" type="slidenum">
              <a:rPr lang="el-GR" altLang="el-GR"/>
              <a:pPr>
                <a:defRPr/>
              </a:pPr>
              <a:t>32</a:t>
            </a:fld>
            <a:endParaRPr lang="el-GR" alt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425"/>
            <a:ext cx="8229600" cy="541338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3200" smtClean="0"/>
              <a:t>Συνεκτικότητα (5)</a:t>
            </a:r>
            <a:endParaRPr lang="en-US" altLang="el-GR" sz="3200" smtClean="0"/>
          </a:p>
        </p:txBody>
      </p:sp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D0219-DA5F-4FA5-9014-AF41B7D5D131}" type="slidenum">
              <a:rPr lang="el-GR" altLang="el-GR"/>
              <a:pPr>
                <a:defRPr/>
              </a:pPr>
              <a:t>33</a:t>
            </a:fld>
            <a:endParaRPr lang="el-GR" altLang="el-GR"/>
          </a:p>
        </p:txBody>
      </p:sp>
      <p:sp>
        <p:nvSpPr>
          <p:cNvPr id="1313796" name="Rectangle 4"/>
          <p:cNvSpPr>
            <a:spLocks noChangeArrowheads="1"/>
          </p:cNvSpPr>
          <p:nvPr/>
        </p:nvSpPr>
        <p:spPr bwMode="auto">
          <a:xfrm>
            <a:off x="3041650" y="14557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Κριτήριο</a:t>
            </a:r>
            <a:endParaRPr lang="en-US" altLang="el-GR" sz="1800" dirty="0"/>
          </a:p>
        </p:txBody>
      </p:sp>
      <p:sp>
        <p:nvSpPr>
          <p:cNvPr id="1313797" name="Rectangle 5"/>
          <p:cNvSpPr>
            <a:spLocks noChangeArrowheads="1"/>
          </p:cNvSpPr>
          <p:nvPr/>
        </p:nvSpPr>
        <p:spPr bwMode="auto">
          <a:xfrm>
            <a:off x="6507163" y="1455738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ΕναλλακτικήΕπιλογή</a:t>
            </a:r>
            <a:endParaRPr lang="en-US" altLang="el-GR" sz="1800" dirty="0"/>
          </a:p>
        </p:txBody>
      </p:sp>
      <p:sp>
        <p:nvSpPr>
          <p:cNvPr id="1313798" name="Rectangle 6"/>
          <p:cNvSpPr>
            <a:spLocks noChangeArrowheads="1"/>
          </p:cNvSpPr>
          <p:nvPr/>
        </p:nvSpPr>
        <p:spPr bwMode="auto">
          <a:xfrm>
            <a:off x="6507163" y="3165475"/>
            <a:ext cx="2160587" cy="449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Απόφαση</a:t>
            </a:r>
            <a:endParaRPr lang="en-US" altLang="el-GR" sz="1800" dirty="0"/>
          </a:p>
        </p:txBody>
      </p:sp>
      <p:sp>
        <p:nvSpPr>
          <p:cNvPr id="1313799" name="Rectangle 7"/>
          <p:cNvSpPr>
            <a:spLocks noChangeArrowheads="1"/>
          </p:cNvSpPr>
          <p:nvPr/>
        </p:nvSpPr>
        <p:spPr bwMode="auto">
          <a:xfrm>
            <a:off x="3041650" y="25352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ΣχεδιαστικόΖήτημα</a:t>
            </a:r>
            <a:endParaRPr lang="en-US" altLang="el-GR" sz="1800" dirty="0"/>
          </a:p>
        </p:txBody>
      </p:sp>
      <p:sp>
        <p:nvSpPr>
          <p:cNvPr id="1313800" name="Rectangle 8"/>
          <p:cNvSpPr>
            <a:spLocks noChangeArrowheads="1"/>
          </p:cNvSpPr>
          <p:nvPr/>
        </p:nvSpPr>
        <p:spPr bwMode="auto">
          <a:xfrm>
            <a:off x="2997200" y="6040438"/>
            <a:ext cx="2160588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Εργασία</a:t>
            </a:r>
            <a:endParaRPr lang="en-US" altLang="el-GR" sz="1800" dirty="0"/>
          </a:p>
        </p:txBody>
      </p:sp>
      <p:sp>
        <p:nvSpPr>
          <p:cNvPr id="1313801" name="Rectangle 9"/>
          <p:cNvSpPr>
            <a:spLocks noChangeArrowheads="1"/>
          </p:cNvSpPr>
          <p:nvPr/>
        </p:nvSpPr>
        <p:spPr bwMode="auto">
          <a:xfrm>
            <a:off x="296863" y="6040438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/>
              <a:t>Δραστηριότητα</a:t>
            </a:r>
            <a:endParaRPr lang="en-US" altLang="el-GR" sz="1800" dirty="0"/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2546350" y="4868863"/>
            <a:ext cx="269875" cy="26987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7899" name="Freeform 11"/>
          <p:cNvSpPr>
            <a:spLocks/>
          </p:cNvSpPr>
          <p:nvPr/>
        </p:nvSpPr>
        <p:spPr bwMode="auto">
          <a:xfrm>
            <a:off x="1196975" y="5634038"/>
            <a:ext cx="2925763" cy="404812"/>
          </a:xfrm>
          <a:custGeom>
            <a:avLst/>
            <a:gdLst>
              <a:gd name="T0" fmla="*/ 0 w 1843"/>
              <a:gd name="T1" fmla="*/ 404812 h 255"/>
              <a:gd name="T2" fmla="*/ 0 w 1843"/>
              <a:gd name="T3" fmla="*/ 0 h 255"/>
              <a:gd name="T4" fmla="*/ 2925763 w 1843"/>
              <a:gd name="T5" fmla="*/ 0 h 255"/>
              <a:gd name="T6" fmla="*/ 2925763 w 1843"/>
              <a:gd name="T7" fmla="*/ 404812 h 25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43" h="255">
                <a:moveTo>
                  <a:pt x="0" y="255"/>
                </a:moveTo>
                <a:lnTo>
                  <a:pt x="0" y="0"/>
                </a:lnTo>
                <a:lnTo>
                  <a:pt x="1843" y="0"/>
                </a:lnTo>
                <a:lnTo>
                  <a:pt x="1843" y="25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2681288" y="5138738"/>
            <a:ext cx="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>
            <a:off x="5202238" y="6084888"/>
            <a:ext cx="360362" cy="179387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7902" name="Freeform 14"/>
          <p:cNvSpPr>
            <a:spLocks/>
          </p:cNvSpPr>
          <p:nvPr/>
        </p:nvSpPr>
        <p:spPr bwMode="auto">
          <a:xfrm>
            <a:off x="3671888" y="4554538"/>
            <a:ext cx="2024062" cy="1620837"/>
          </a:xfrm>
          <a:custGeom>
            <a:avLst/>
            <a:gdLst>
              <a:gd name="T0" fmla="*/ 1876002 w 1162"/>
              <a:gd name="T1" fmla="*/ 1619250 h 1021"/>
              <a:gd name="T2" fmla="*/ 2015353 w 1162"/>
              <a:gd name="T3" fmla="*/ 1620837 h 1021"/>
              <a:gd name="T4" fmla="*/ 2024062 w 1162"/>
              <a:gd name="T5" fmla="*/ 0 h 1021"/>
              <a:gd name="T6" fmla="*/ 0 w 1162"/>
              <a:gd name="T7" fmla="*/ 0 h 10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2" h="1021">
                <a:moveTo>
                  <a:pt x="1077" y="1020"/>
                </a:moveTo>
                <a:lnTo>
                  <a:pt x="1157" y="1021"/>
                </a:lnTo>
                <a:lnTo>
                  <a:pt x="1162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762375" y="4691063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5246688" y="2849563"/>
            <a:ext cx="1260475" cy="58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3851275" y="3209925"/>
            <a:ext cx="2374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επιλέγεταιΝαΕπιλυθεί</a:t>
            </a:r>
            <a:endParaRPr lang="en-US" altLang="el-GR" sz="1800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4257675" y="5634038"/>
            <a:ext cx="1474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υποεργασίες</a:t>
            </a:r>
            <a:endParaRPr lang="en-US" altLang="el-GR" sz="1800"/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7272338" y="1905000"/>
            <a:ext cx="0" cy="126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7599363" y="2355850"/>
            <a:ext cx="1357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βασίζεταιΣε</a:t>
            </a:r>
            <a:endParaRPr lang="en-US" altLang="el-GR" sz="1800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7316788" y="1949450"/>
            <a:ext cx="27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5202238" y="1725613"/>
            <a:ext cx="1304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6146800" y="1814513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5292725" y="1814513"/>
            <a:ext cx="273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*</a:t>
            </a:r>
            <a:endParaRPr lang="en-US" altLang="el-GR" sz="1800"/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367338" y="1223963"/>
            <a:ext cx="1004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αποτιμά</a:t>
            </a:r>
            <a:endParaRPr lang="en-US" altLang="el-GR" sz="1800"/>
          </a:p>
        </p:txBody>
      </p:sp>
      <p:sp>
        <p:nvSpPr>
          <p:cNvPr id="37914" name="Freeform 26"/>
          <p:cNvSpPr>
            <a:spLocks/>
          </p:cNvSpPr>
          <p:nvPr/>
        </p:nvSpPr>
        <p:spPr bwMode="auto">
          <a:xfrm>
            <a:off x="5202238" y="1905000"/>
            <a:ext cx="1530350" cy="720725"/>
          </a:xfrm>
          <a:custGeom>
            <a:avLst/>
            <a:gdLst>
              <a:gd name="T0" fmla="*/ 0 w 964"/>
              <a:gd name="T1" fmla="*/ 720725 h 454"/>
              <a:gd name="T2" fmla="*/ 1530350 w 964"/>
              <a:gd name="T3" fmla="*/ 720725 h 454"/>
              <a:gd name="T4" fmla="*/ 1530350 w 964"/>
              <a:gd name="T5" fmla="*/ 0 h 4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4" h="454">
                <a:moveTo>
                  <a:pt x="0" y="454"/>
                </a:moveTo>
                <a:lnTo>
                  <a:pt x="964" y="454"/>
                </a:lnTo>
                <a:lnTo>
                  <a:pt x="96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5381625" y="2219325"/>
            <a:ext cx="1204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λύνεταιΜε</a:t>
            </a:r>
            <a:endParaRPr lang="en-US" altLang="el-GR" sz="1800"/>
          </a:p>
        </p:txBody>
      </p:sp>
      <p:sp>
        <p:nvSpPr>
          <p:cNvPr id="37916" name="Line 28"/>
          <p:cNvSpPr>
            <a:spLocks noChangeShapeType="1"/>
          </p:cNvSpPr>
          <p:nvPr/>
        </p:nvSpPr>
        <p:spPr bwMode="auto">
          <a:xfrm>
            <a:off x="4076700" y="1905000"/>
            <a:ext cx="0" cy="630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13821" name="Rectangle 29"/>
          <p:cNvSpPr>
            <a:spLocks noChangeArrowheads="1"/>
          </p:cNvSpPr>
          <p:nvPr/>
        </p:nvSpPr>
        <p:spPr bwMode="auto">
          <a:xfrm>
            <a:off x="1557338" y="4373563"/>
            <a:ext cx="2160587" cy="449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pPr algn="ctr" eaLnBrk="1" hangingPunct="1">
              <a:defRPr/>
            </a:pPr>
            <a:r>
              <a:rPr lang="el-GR" altLang="el-GR" sz="1800" dirty="0" err="1"/>
              <a:t>Υπο</a:t>
            </a:r>
            <a:r>
              <a:rPr lang="el-GR" altLang="el-GR" sz="1800" dirty="0"/>
              <a:t>-εργασία</a:t>
            </a:r>
            <a:endParaRPr lang="en-US" altLang="el-GR" sz="1800" dirty="0"/>
          </a:p>
        </p:txBody>
      </p:sp>
      <p:sp>
        <p:nvSpPr>
          <p:cNvPr id="37918" name="Freeform 30"/>
          <p:cNvSpPr>
            <a:spLocks/>
          </p:cNvSpPr>
          <p:nvPr/>
        </p:nvSpPr>
        <p:spPr bwMode="auto">
          <a:xfrm>
            <a:off x="5157788" y="3743325"/>
            <a:ext cx="2970212" cy="2655888"/>
          </a:xfrm>
          <a:custGeom>
            <a:avLst/>
            <a:gdLst>
              <a:gd name="T0" fmla="*/ 2970212 w 1502"/>
              <a:gd name="T1" fmla="*/ 0 h 1361"/>
              <a:gd name="T2" fmla="*/ 2970212 w 1502"/>
              <a:gd name="T3" fmla="*/ 2655888 h 1361"/>
              <a:gd name="T4" fmla="*/ 0 w 1502"/>
              <a:gd name="T5" fmla="*/ 2655888 h 13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02" h="1361">
                <a:moveTo>
                  <a:pt x="1502" y="0"/>
                </a:moveTo>
                <a:lnTo>
                  <a:pt x="1502" y="1361"/>
                </a:lnTo>
                <a:lnTo>
                  <a:pt x="0" y="1361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6281738" y="5994400"/>
            <a:ext cx="1747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υλοποιείταιΑπό</a:t>
            </a:r>
            <a:endParaRPr lang="en-US" altLang="el-GR" sz="1800"/>
          </a:p>
        </p:txBody>
      </p:sp>
      <p:sp>
        <p:nvSpPr>
          <p:cNvPr id="37920" name="Rectangle 32"/>
          <p:cNvSpPr>
            <a:spLocks noChangeArrowheads="1"/>
          </p:cNvSpPr>
          <p:nvPr/>
        </p:nvSpPr>
        <p:spPr bwMode="auto">
          <a:xfrm>
            <a:off x="2816225" y="1268413"/>
            <a:ext cx="6076950" cy="24304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2816225" y="773113"/>
            <a:ext cx="6076950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2200"/>
              <a:t>ΔιαχείρισηΣυλλογιστικής</a:t>
            </a:r>
            <a:endParaRPr lang="en-US" altLang="el-GR" sz="2200"/>
          </a:p>
        </p:txBody>
      </p:sp>
      <p:grpSp>
        <p:nvGrpSpPr>
          <p:cNvPr id="37922" name="Group 34"/>
          <p:cNvGrpSpPr>
            <a:grpSpLocks/>
          </p:cNvGrpSpPr>
          <p:nvPr/>
        </p:nvGrpSpPr>
        <p:grpSpPr bwMode="auto">
          <a:xfrm>
            <a:off x="8353425" y="819150"/>
            <a:ext cx="404813" cy="360363"/>
            <a:chOff x="243" y="3918"/>
            <a:chExt cx="312" cy="255"/>
          </a:xfrm>
        </p:grpSpPr>
        <p:sp>
          <p:nvSpPr>
            <p:cNvPr id="37929" name="Rectangle 3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7930" name="Rectangle 3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7931" name="Rectangle 3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37923" name="Rectangle 38"/>
          <p:cNvSpPr>
            <a:spLocks noChangeArrowheads="1"/>
          </p:cNvSpPr>
          <p:nvPr/>
        </p:nvSpPr>
        <p:spPr bwMode="auto">
          <a:xfrm>
            <a:off x="206375" y="4284663"/>
            <a:ext cx="6075363" cy="229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7924" name="Rectangle 39"/>
          <p:cNvSpPr>
            <a:spLocks noChangeArrowheads="1"/>
          </p:cNvSpPr>
          <p:nvPr/>
        </p:nvSpPr>
        <p:spPr bwMode="auto">
          <a:xfrm>
            <a:off x="206375" y="3789363"/>
            <a:ext cx="6075363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2200"/>
              <a:t>ΔιαχείρισηΕργασιών</a:t>
            </a:r>
            <a:endParaRPr lang="en-US" altLang="el-GR" sz="2200"/>
          </a:p>
        </p:txBody>
      </p:sp>
      <p:grpSp>
        <p:nvGrpSpPr>
          <p:cNvPr id="37925" name="Group 40"/>
          <p:cNvGrpSpPr>
            <a:grpSpLocks/>
          </p:cNvGrpSpPr>
          <p:nvPr/>
        </p:nvGrpSpPr>
        <p:grpSpPr bwMode="auto">
          <a:xfrm>
            <a:off x="5697538" y="3833813"/>
            <a:ext cx="404812" cy="360362"/>
            <a:chOff x="243" y="3918"/>
            <a:chExt cx="312" cy="255"/>
          </a:xfrm>
        </p:grpSpPr>
        <p:sp>
          <p:nvSpPr>
            <p:cNvPr id="37926" name="Rectangle 4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7927" name="Rectangle 4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7928" name="Rectangle 4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smtClean="0"/>
              <a:t>Συνεκτικότητα (6)</a:t>
            </a:r>
            <a:endParaRPr lang="en-US" altLang="el-GR" smtClean="0"/>
          </a:p>
        </p:txBody>
      </p:sp>
      <p:sp>
        <p:nvSpPr>
          <p:cNvPr id="1343491" name="Rectangle 3"/>
          <p:cNvSpPr>
            <a:spLocks noGrp="1" noChangeArrowheads="1"/>
          </p:cNvSpPr>
          <p:nvPr>
            <p:ph idx="1"/>
          </p:nvPr>
        </p:nvSpPr>
        <p:spPr>
          <a:xfrm>
            <a:off x="116506" y="1268760"/>
            <a:ext cx="8775974" cy="5190778"/>
          </a:xfrm>
        </p:spPr>
        <p:txBody>
          <a:bodyPr lIns="18000" rIns="18000"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i="1" dirty="0" smtClean="0"/>
              <a:t>Λειτουργική συνεκτικότητα (</a:t>
            </a:r>
            <a:r>
              <a:rPr lang="en-US" altLang="el-GR" sz="2400" i="1" dirty="0" smtClean="0"/>
              <a:t>functional cohesion</a:t>
            </a:r>
            <a:r>
              <a:rPr lang="el-GR" altLang="el-GR" sz="2400" i="1" dirty="0" smtClean="0"/>
              <a:t>):</a:t>
            </a:r>
            <a:r>
              <a:rPr lang="el-GR" altLang="el-GR" sz="2400" dirty="0" smtClean="0"/>
              <a:t> Επιτυγχάνεται όταν η συνιστώσα εκτελεί ένα μοναδικό είδος υπολογισμού και επιστρέφει αποτέλεσμα, χωρίς πλευρικά αποτελέσματα (</a:t>
            </a:r>
            <a:r>
              <a:rPr lang="en-US" altLang="el-GR" sz="2400" dirty="0" smtClean="0"/>
              <a:t>side effects)</a:t>
            </a:r>
            <a:endParaRPr lang="el-GR" altLang="el-GR" sz="2400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Κάθε στοιχείο επεξεργασίας της συνιστώσας είναι απαραίτητο για την εκτέλεση της λειτουργίας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Τυπικά, η είσοδος στις συνιστώσες με λειτουργική συνεκτικότητα είναι παράμετροι λειτουργιών, αλλά μπορεί να είναι και αρχεία ή άλλες ροές δεδομένων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Το αποτέλεσμα που επιστρέφεται πρέπει να είναι το μοναδικό στοιχείο που επηρεάζει τους υπολογισμούς στη συνέχεια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Συνιστώσες που ενημερώνουν βάσεις δεδομένων ή προτρέπουν τον χρήστη για είσοδο </a:t>
            </a:r>
            <a:r>
              <a:rPr lang="el-GR" altLang="el-GR" sz="1900" i="1" dirty="0" smtClean="0"/>
              <a:t>δεν είναι</a:t>
            </a:r>
            <a:r>
              <a:rPr lang="el-GR" altLang="el-GR" sz="1900" dirty="0" smtClean="0"/>
              <a:t> λειτουργικά συνεκτικές διότι έχουν πλευρικά αποτελέσματα (αλλάζουν την κατάσταση της βάσης δεδομένων και έχουν έξοδο προς τον χρήστη)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Οι λειτουργικά συνεκτικές συνιστώσες βρίσκονται συνήθως σε χαμηλά στρώματα στην ιεραρχία αποσύνθεσης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900" dirty="0" smtClean="0"/>
              <a:t>Παραδείγματα λειτουργικά συνεκτικών συνιστωσών: </a:t>
            </a:r>
            <a:r>
              <a:rPr lang="el-GR" altLang="el-GR" sz="1800" i="1" dirty="0" err="1" smtClean="0"/>
              <a:t>ανάγνωσηΕγγραφής</a:t>
            </a:r>
            <a:r>
              <a:rPr lang="el-GR" altLang="el-GR" sz="1800" dirty="0" smtClean="0"/>
              <a:t>, </a:t>
            </a:r>
            <a:r>
              <a:rPr lang="el-GR" altLang="el-GR" sz="1800" i="1" dirty="0" err="1" smtClean="0"/>
              <a:t>εύρεσηΘέσηςΕπιβάτηΠτήσης</a:t>
            </a:r>
            <a:r>
              <a:rPr lang="el-GR" altLang="el-GR" sz="1800" dirty="0" smtClean="0"/>
              <a:t>, </a:t>
            </a:r>
            <a:r>
              <a:rPr lang="el-GR" altLang="el-GR" sz="1800" i="1" dirty="0" err="1" smtClean="0"/>
              <a:t>υπολογισμόςΣυνημιτόνου</a:t>
            </a:r>
            <a:endParaRPr lang="en-US" altLang="el-GR" sz="18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C117C-7A01-4E9C-8367-A350B05C2575}" type="slidenum">
              <a:rPr lang="el-GR" altLang="el-GR"/>
              <a:pPr>
                <a:defRPr/>
              </a:pPr>
              <a:t>34</a:t>
            </a:fld>
            <a:endParaRPr lang="el-GR" altLang="el-G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smtClean="0"/>
              <a:t>Συνεκτικότητα (7)</a:t>
            </a:r>
            <a:endParaRPr lang="en-US" altLang="el-GR" smtClean="0"/>
          </a:p>
        </p:txBody>
      </p:sp>
      <p:sp>
        <p:nvSpPr>
          <p:cNvPr id="134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i="1" smtClean="0"/>
              <a:t>Συνεκτικότητα διαστρωμάτωσης (</a:t>
            </a:r>
            <a:r>
              <a:rPr lang="en-US" altLang="el-GR" sz="2400" i="1" smtClean="0"/>
              <a:t>layer cohesion):</a:t>
            </a:r>
            <a:r>
              <a:rPr lang="en-US" altLang="el-GR" sz="2400" smtClean="0"/>
              <a:t> </a:t>
            </a:r>
            <a:r>
              <a:rPr lang="el-GR" altLang="el-GR" sz="2400" smtClean="0"/>
              <a:t>επιτυγχάνεται όταν διατηρούμε στην ίδια συνιστώσα τα μέσα για να παρέχουμε ένα σύνολο από υπηρεσίες στο ανώτερο στρώμα και δεν περιλαμβάνουμε στη συνιστώσα τίποτε άλλο</a:t>
            </a:r>
          </a:p>
          <a:p>
            <a:pPr lvl="1" eaLnBrk="1" hangingPunct="1">
              <a:defRPr/>
            </a:pPr>
            <a:r>
              <a:rPr lang="el-GR" altLang="el-GR" sz="2000" smtClean="0"/>
              <a:t>Προφανώς ισχύει όταν έχουμε διαστρωμάτωση</a:t>
            </a:r>
          </a:p>
          <a:p>
            <a:pPr lvl="1" eaLnBrk="1" hangingPunct="1">
              <a:defRPr/>
            </a:pPr>
            <a:r>
              <a:rPr lang="el-GR" altLang="el-GR" sz="2000" smtClean="0"/>
              <a:t>Επιτρέπονται πλευρικά αποτελέσματα – συχνά είναι απαραίτητα</a:t>
            </a:r>
          </a:p>
          <a:p>
            <a:pPr lvl="1" eaLnBrk="1" hangingPunct="1">
              <a:defRPr/>
            </a:pPr>
            <a:r>
              <a:rPr lang="el-GR" altLang="el-GR" sz="2000" smtClean="0"/>
              <a:t>Παραδείγματα  συνιστωσών με συνεκτικότητα διαστρωμάτωσης: </a:t>
            </a:r>
            <a:r>
              <a:rPr lang="el-GR" altLang="el-GR" sz="2000" i="1" smtClean="0"/>
              <a:t>διαχείρισηΑσφάλειας</a:t>
            </a:r>
            <a:r>
              <a:rPr lang="el-GR" altLang="el-GR" sz="2000" smtClean="0"/>
              <a:t>, </a:t>
            </a:r>
            <a:r>
              <a:rPr lang="el-GR" altLang="el-GR" sz="2000" i="1" smtClean="0"/>
              <a:t>διάδρασηΜεΧρήστη, αποθήκευσηΔεδομένων</a:t>
            </a:r>
            <a:r>
              <a:rPr lang="en-US" altLang="el-GR" sz="2000" i="1" smtClean="0"/>
              <a:t>, </a:t>
            </a:r>
            <a:r>
              <a:rPr lang="el-GR" altLang="el-GR" sz="2000" i="1" smtClean="0"/>
              <a:t>επεξεργασίαΑρχείων</a:t>
            </a:r>
            <a:r>
              <a:rPr lang="en-US" altLang="el-GR" sz="2000" i="1" smtClean="0"/>
              <a:t>XML</a:t>
            </a:r>
            <a:endParaRPr lang="el-GR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9ECA1-2DC7-473C-ADD4-1E55C81BF9F9}" type="slidenum">
              <a:rPr lang="el-GR" altLang="el-GR"/>
              <a:pPr>
                <a:defRPr/>
              </a:pPr>
              <a:t>35</a:t>
            </a:fld>
            <a:endParaRPr lang="el-GR" altLang="el-G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</a:t>
            </a:r>
            <a:r>
              <a:rPr lang="en-US" altLang="el-GR" smtClean="0"/>
              <a:t>8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34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5589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Ακολουθιακή συνεκτικότητα (</a:t>
            </a:r>
            <a:r>
              <a:rPr lang="en-US" altLang="el-GR" sz="2400" b="1" smtClean="0"/>
              <a:t>sequential cohesion</a:t>
            </a:r>
            <a:r>
              <a:rPr lang="el-GR" altLang="el-GR" sz="2400" b="1" smtClean="0"/>
              <a:t>)</a:t>
            </a:r>
            <a:r>
              <a:rPr lang="el-GR" altLang="el-GR" sz="2400" smtClean="0"/>
              <a:t>. Αν ομαδοποίηση σε μονάδες στηρίζεται στο ότι η έξοδος μιας λειτουργίας είναι είσοδος στην επόμενη</a:t>
            </a:r>
            <a:endParaRPr lang="en-US" altLang="el-GR" sz="240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Παραδείγματα: στάδια επεξεργασίας ήχου, αναγνώριση κειμένου</a:t>
            </a:r>
            <a:endParaRPr lang="en-US" altLang="el-GR" sz="2000" smtClean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FA2C9-CA4C-4A81-B337-32517D9CE0B7}" type="slidenum">
              <a:rPr lang="el-GR" altLang="el-GR"/>
              <a:pPr>
                <a:defRPr/>
              </a:pPr>
              <a:t>36</a:t>
            </a:fld>
            <a:endParaRPr lang="el-GR" altLang="el-GR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962150" y="3383285"/>
            <a:ext cx="418465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962150" y="3068960"/>
            <a:ext cx="98901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2501900" y="3834135"/>
            <a:ext cx="584200" cy="4048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3627438" y="3834135"/>
            <a:ext cx="584200" cy="4048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4706938" y="3834135"/>
            <a:ext cx="584200" cy="4048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3086100" y="4013523"/>
            <a:ext cx="495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4211638" y="4013523"/>
            <a:ext cx="495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45548" name="Rectangle 12"/>
          <p:cNvSpPr>
            <a:spLocks noChangeArrowheads="1"/>
          </p:cNvSpPr>
          <p:nvPr/>
        </p:nvSpPr>
        <p:spPr bwMode="auto">
          <a:xfrm>
            <a:off x="457200" y="4464115"/>
            <a:ext cx="8229600" cy="225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el-GR" altLang="el-GR" sz="2000" b="1" dirty="0" smtClean="0">
                <a:effectLst/>
              </a:rPr>
              <a:t>Συνεκτικότητα επικοινωνίας (</a:t>
            </a:r>
            <a:r>
              <a:rPr lang="en-US" altLang="el-GR" sz="2000" b="1" dirty="0" smtClean="0">
                <a:effectLst/>
              </a:rPr>
              <a:t>communicational cohesion)</a:t>
            </a:r>
            <a:r>
              <a:rPr lang="el-GR" altLang="el-GR" sz="2000" dirty="0" smtClean="0">
                <a:effectLst/>
              </a:rPr>
              <a:t>. Τα κομμάτια ομαδοποιούνται σε συνιστώσες γιατί λειτουργούν πάνω στις ίδιες δομές δεδομένων</a:t>
            </a:r>
            <a:endParaRPr lang="en-US" altLang="el-GR" sz="1600" dirty="0" smtClean="0">
              <a:effectLst/>
            </a:endParaRP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800" dirty="0" smtClean="0">
                <a:effectLst/>
              </a:rPr>
              <a:t>Π.χ. </a:t>
            </a:r>
            <a:r>
              <a:rPr lang="el-GR" altLang="el-GR" sz="1800" i="1" dirty="0" err="1" smtClean="0">
                <a:effectLst/>
              </a:rPr>
              <a:t>εύρεσηΣτοιχείωνΠελάτη</a:t>
            </a:r>
            <a:r>
              <a:rPr lang="el-GR" altLang="el-GR" sz="1800" dirty="0" smtClean="0">
                <a:effectLst/>
              </a:rPr>
              <a:t> που συλλέγει τον αριθμό πελάτη, στοιχεία επικοινωνίας, υπολογίζει πιστοληπτική ικανότητα κ.λπ.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1800" dirty="0" smtClean="0">
                <a:effectLst/>
              </a:rPr>
              <a:t>Τι συμβαίνει αν θέλουμε </a:t>
            </a:r>
            <a:r>
              <a:rPr lang="el-GR" altLang="el-GR" sz="1800" i="1" dirty="0" smtClean="0">
                <a:effectLst/>
              </a:rPr>
              <a:t>μόνο ένα τμήμα</a:t>
            </a:r>
            <a:r>
              <a:rPr lang="el-GR" altLang="el-GR" sz="1800" dirty="0" smtClean="0">
                <a:effectLst/>
              </a:rPr>
              <a:t> της λειτουργικότητας;</a:t>
            </a:r>
            <a:endParaRPr lang="en-US" altLang="el-GR" sz="1800" dirty="0" smtClean="0">
              <a:effectLst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(9)</a:t>
            </a:r>
            <a:endParaRPr lang="en-US" altLang="el-GR" smtClean="0"/>
          </a:p>
        </p:txBody>
      </p:sp>
      <p:sp>
        <p:nvSpPr>
          <p:cNvPr id="134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684463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smtClean="0"/>
              <a:t>Διαδικαστική συνεκτικότητα </a:t>
            </a:r>
            <a:r>
              <a:rPr lang="el-GR" altLang="el-GR" sz="2400" smtClean="0"/>
              <a:t>(</a:t>
            </a:r>
            <a:r>
              <a:rPr lang="en-US" altLang="el-GR" sz="2400" b="1" smtClean="0"/>
              <a:t>procedural cohesion</a:t>
            </a:r>
            <a:r>
              <a:rPr lang="el-GR" altLang="el-GR" sz="2400" smtClean="0"/>
              <a:t>). Οι λειτουργίες ομαδοποιούνται σε συνιστώσες διότι πάντα ακολουθούν μία συγκεκριμένη σειρά εκτέλεσης – π.χ. μία διαδικασία που ελέγχει τα προνόμια ενός αρχείου και μετά το ανοίγει.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Το αποτέλεσμα της πρώτης διαδικασίας </a:t>
            </a:r>
            <a:r>
              <a:rPr lang="el-GR" altLang="el-GR" sz="2000" i="1" smtClean="0"/>
              <a:t>δεν είναι είσοδος για τη δεύτερη</a:t>
            </a:r>
            <a:endParaRPr lang="en-US" altLang="el-GR" sz="2000" smtClean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F06C0C-8CC2-44C0-AD8B-EED01BF36338}" type="slidenum">
              <a:rPr lang="el-GR" altLang="el-GR"/>
              <a:pPr>
                <a:defRPr/>
              </a:pPr>
              <a:t>37</a:t>
            </a:fld>
            <a:endParaRPr lang="el-GR" altLang="el-GR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2727325" y="5048960"/>
            <a:ext cx="418465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2727325" y="4734635"/>
            <a:ext cx="98901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1" name="Rectangle 6"/>
          <p:cNvSpPr>
            <a:spLocks noChangeArrowheads="1"/>
          </p:cNvSpPr>
          <p:nvPr/>
        </p:nvSpPr>
        <p:spPr bwMode="auto">
          <a:xfrm>
            <a:off x="3536950" y="5499810"/>
            <a:ext cx="584200" cy="404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2" name="Rectangle 7"/>
          <p:cNvSpPr>
            <a:spLocks noChangeArrowheads="1"/>
          </p:cNvSpPr>
          <p:nvPr/>
        </p:nvSpPr>
        <p:spPr bwMode="auto">
          <a:xfrm>
            <a:off x="4572000" y="5499810"/>
            <a:ext cx="584200" cy="404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3" name="Rectangle 8"/>
          <p:cNvSpPr>
            <a:spLocks noChangeArrowheads="1"/>
          </p:cNvSpPr>
          <p:nvPr/>
        </p:nvSpPr>
        <p:spPr bwMode="auto">
          <a:xfrm>
            <a:off x="5472113" y="5499810"/>
            <a:ext cx="584200" cy="404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4" name="Rectangle 11"/>
          <p:cNvSpPr>
            <a:spLocks noChangeArrowheads="1"/>
          </p:cNvSpPr>
          <p:nvPr/>
        </p:nvSpPr>
        <p:spPr bwMode="auto">
          <a:xfrm>
            <a:off x="3716338" y="3967872"/>
            <a:ext cx="2384425" cy="676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5" name="Rectangle 12"/>
          <p:cNvSpPr>
            <a:spLocks noChangeArrowheads="1"/>
          </p:cNvSpPr>
          <p:nvPr/>
        </p:nvSpPr>
        <p:spPr bwMode="auto">
          <a:xfrm>
            <a:off x="3716338" y="3744035"/>
            <a:ext cx="563562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1996" name="Line 13"/>
          <p:cNvSpPr>
            <a:spLocks noChangeShapeType="1"/>
          </p:cNvSpPr>
          <p:nvPr/>
        </p:nvSpPr>
        <p:spPr bwMode="auto">
          <a:xfrm>
            <a:off x="3851275" y="4644147"/>
            <a:ext cx="0" cy="855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997" name="Line 14"/>
          <p:cNvSpPr>
            <a:spLocks noChangeShapeType="1"/>
          </p:cNvSpPr>
          <p:nvPr/>
        </p:nvSpPr>
        <p:spPr bwMode="auto">
          <a:xfrm>
            <a:off x="4841875" y="4644147"/>
            <a:ext cx="0" cy="855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998" name="Line 15"/>
          <p:cNvSpPr>
            <a:spLocks noChangeShapeType="1"/>
          </p:cNvSpPr>
          <p:nvPr/>
        </p:nvSpPr>
        <p:spPr bwMode="auto">
          <a:xfrm>
            <a:off x="5697538" y="4644147"/>
            <a:ext cx="0" cy="855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(10)</a:t>
            </a:r>
            <a:endParaRPr lang="en-US" altLang="el-GR" smtClean="0"/>
          </a:p>
        </p:txBody>
      </p:sp>
      <p:sp>
        <p:nvSpPr>
          <p:cNvPr id="134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dirty="0" smtClean="0"/>
              <a:t>Χρονική συνεκτικότητα </a:t>
            </a:r>
            <a:r>
              <a:rPr lang="el-GR" altLang="el-GR" sz="2400" dirty="0" smtClean="0"/>
              <a:t>(</a:t>
            </a:r>
            <a:r>
              <a:rPr lang="en-US" altLang="el-GR" sz="2400" b="1" dirty="0" smtClean="0"/>
              <a:t>temporal cohesion</a:t>
            </a:r>
            <a:r>
              <a:rPr lang="el-GR" altLang="el-GR" sz="2400" dirty="0" smtClean="0"/>
              <a:t>): οι λειτουργίες της συνιστώσας σχετίζονται μόνο λόγω του ότι καλούνται σε χρονικά παραπλήσιες στιγμές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Π.χ. μετά την εμφάνιση μιας εξαίρεσης, κλείνουμε τα ανοικτά αρχεία, καταγράφουμε το σφάλμα και ενημερώνουμε τον χρήστη.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Π.χ. Αναθέτουμε αρχικές τιμές σε όλες τις μεταβλητές, ανοίγουμε όλα τα αρχεία (δεδομένων, καταγραφής, ...)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b="1" dirty="0" smtClean="0"/>
              <a:t>Λογική συνεκτικότητα </a:t>
            </a:r>
            <a:r>
              <a:rPr lang="el-GR" altLang="el-GR" sz="2400" dirty="0" smtClean="0"/>
              <a:t>(</a:t>
            </a:r>
            <a:r>
              <a:rPr lang="en-US" altLang="el-GR" sz="2400" b="1" dirty="0" smtClean="0"/>
              <a:t>logical cohesion</a:t>
            </a:r>
            <a:r>
              <a:rPr lang="el-GR" altLang="el-GR" sz="2400" dirty="0" smtClean="0"/>
              <a:t>): ένας αριθμός λειτουργιών τοποθετούνται στην ίδια συνιστώσα διότι κατηγοριοποιούνται σε λογικό επίπεδο ότι κάνουν το ίδιο πράγμα, ακόμη και αν είναι αρκετά διαφορετικό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Π.χ. Κεντρική συνιστώσα διαχείρισης σφαλμάτων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Π.χ. Προετοιμασία πακέτων δεδομένων για μετάδοση, χειρισμός πακέτων που ελήφθησαν</a:t>
            </a:r>
            <a:endParaRPr lang="en-US" altLang="el-GR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E55391-9588-4C8D-BFCF-99B927AC4EDB}" type="slidenum">
              <a:rPr lang="el-GR" altLang="el-GR"/>
              <a:pPr>
                <a:defRPr/>
              </a:pPr>
              <a:t>38</a:t>
            </a:fld>
            <a:endParaRPr lang="el-GR" altLang="el-G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Συνεκτικότητα (11)</a:t>
            </a:r>
            <a:endParaRPr lang="en-US" altLang="el-GR" smtClean="0"/>
          </a:p>
        </p:txBody>
      </p:sp>
      <p:sp>
        <p:nvSpPr>
          <p:cNvPr id="134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b="1" smtClean="0"/>
              <a:t>Συμπτωματική συνεκτικότητα </a:t>
            </a:r>
            <a:r>
              <a:rPr lang="el-GR" altLang="el-GR" sz="2400" smtClean="0"/>
              <a:t>(</a:t>
            </a:r>
            <a:r>
              <a:rPr lang="en-US" altLang="el-GR" sz="2400" b="1" smtClean="0"/>
              <a:t>coincidental cohesion</a:t>
            </a:r>
            <a:r>
              <a:rPr lang="el-GR" altLang="el-GR" sz="2400" smtClean="0"/>
              <a:t>): τα τμήματα μιας συνιστώσας είναι εντελώς ασυσχέτιστα και κατά σύμπτωση βρέθηκαν μαζί (π.χ. βιβλιοθήκη «</a:t>
            </a:r>
            <a:r>
              <a:rPr lang="en-US" altLang="el-GR" sz="2400" smtClean="0"/>
              <a:t>utilities</a:t>
            </a:r>
            <a:r>
              <a:rPr lang="el-GR" altLang="el-GR" sz="2400" smtClean="0"/>
              <a:t>»)</a:t>
            </a:r>
            <a:endParaRPr lang="en-US" altLang="el-GR" sz="24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10058-C61C-49F4-9CC1-573F26D40F80}" type="slidenum">
              <a:rPr lang="el-GR" altLang="el-GR"/>
              <a:pPr>
                <a:defRPr/>
              </a:pPr>
              <a:t>39</a:t>
            </a:fld>
            <a:endParaRPr lang="el-GR" alt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857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Εισαγωγή (</a:t>
            </a:r>
            <a:r>
              <a:rPr lang="en-US" altLang="el-GR" smtClean="0"/>
              <a:t>3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CC268-4126-42DC-A195-569CE0620F05}" type="slidenum">
              <a:rPr lang="el-GR" altLang="el-GR"/>
              <a:pPr>
                <a:defRPr/>
              </a:pPr>
              <a:t>4</a:t>
            </a:fld>
            <a:endParaRPr lang="el-GR" altLang="el-GR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659063" y="1223963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διαθεσιμότητα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621463" y="1676400"/>
            <a:ext cx="11699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Δυνατότητα</a:t>
            </a:r>
          </a:p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διαχείρισης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307263" y="3941763"/>
            <a:ext cx="968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ασφάλεια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707063" y="5754688"/>
            <a:ext cx="1177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δυνατότητα</a:t>
            </a:r>
          </a:p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συντήρησης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192463" y="6207125"/>
            <a:ext cx="896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Ευελιξία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73063" y="4848225"/>
            <a:ext cx="16208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μεταφερσιμότητα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96863" y="2854325"/>
            <a:ext cx="1219200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ικανότητα κλιμάκωσης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1897063" y="3036888"/>
            <a:ext cx="228600" cy="271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2201863" y="4938713"/>
            <a:ext cx="228600" cy="271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3649663" y="5845175"/>
            <a:ext cx="228600" cy="271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6088063" y="5210175"/>
            <a:ext cx="228600" cy="273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6850063" y="4032250"/>
            <a:ext cx="228600" cy="273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6240463" y="2130425"/>
            <a:ext cx="228600" cy="271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3192463" y="1676400"/>
            <a:ext cx="228600" cy="273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4335463" y="3851275"/>
            <a:ext cx="228600" cy="273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192463" y="3760788"/>
            <a:ext cx="947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Απόδοση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3268663" y="1766888"/>
            <a:ext cx="1219200" cy="2265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H="1">
            <a:off x="1973263" y="1766888"/>
            <a:ext cx="1295400" cy="145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V="1">
            <a:off x="2049463" y="2220913"/>
            <a:ext cx="4267200" cy="996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1973263" y="3217863"/>
            <a:ext cx="251460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2049463" y="3217863"/>
            <a:ext cx="304800" cy="1901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2354263" y="5119688"/>
            <a:ext cx="1447800" cy="906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3802063" y="5392738"/>
            <a:ext cx="2438400" cy="633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 flipV="1">
            <a:off x="6316663" y="2220913"/>
            <a:ext cx="609600" cy="199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 flipV="1">
            <a:off x="3268663" y="1858963"/>
            <a:ext cx="304800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4411663" y="2220913"/>
            <a:ext cx="1905000" cy="172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H="1">
            <a:off x="2354263" y="1858963"/>
            <a:ext cx="914400" cy="317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3344863" y="1858963"/>
            <a:ext cx="3657600" cy="2265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H="1" flipV="1">
            <a:off x="4411663" y="3941763"/>
            <a:ext cx="2590800" cy="182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4411663" y="3941763"/>
            <a:ext cx="1828800" cy="145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H="1">
            <a:off x="2278063" y="4124325"/>
            <a:ext cx="4648200" cy="995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 flipV="1">
            <a:off x="3725863" y="3941763"/>
            <a:ext cx="762000" cy="2084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 flipH="1">
            <a:off x="2278063" y="3941763"/>
            <a:ext cx="2209800" cy="117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3573463" y="3398838"/>
            <a:ext cx="25241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0" name="Text Box 39"/>
          <p:cNvSpPr txBox="1">
            <a:spLocks noChangeArrowheads="1"/>
          </p:cNvSpPr>
          <p:nvPr/>
        </p:nvSpPr>
        <p:spPr bwMode="auto">
          <a:xfrm>
            <a:off x="4159250" y="3217863"/>
            <a:ext cx="252413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1" name="Text Box 40"/>
          <p:cNvSpPr txBox="1">
            <a:spLocks noChangeArrowheads="1"/>
          </p:cNvSpPr>
          <p:nvPr/>
        </p:nvSpPr>
        <p:spPr bwMode="auto">
          <a:xfrm>
            <a:off x="4716463" y="3489325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2" name="Text Box 41"/>
          <p:cNvSpPr txBox="1">
            <a:spLocks noChangeArrowheads="1"/>
          </p:cNvSpPr>
          <p:nvPr/>
        </p:nvSpPr>
        <p:spPr bwMode="auto">
          <a:xfrm>
            <a:off x="4868863" y="3851275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3" name="Text Box 42"/>
          <p:cNvSpPr txBox="1">
            <a:spLocks noChangeArrowheads="1"/>
          </p:cNvSpPr>
          <p:nvPr/>
        </p:nvSpPr>
        <p:spPr bwMode="auto">
          <a:xfrm>
            <a:off x="4487863" y="4032250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4" name="Text Box 43"/>
          <p:cNvSpPr txBox="1">
            <a:spLocks noChangeArrowheads="1"/>
          </p:cNvSpPr>
          <p:nvPr/>
        </p:nvSpPr>
        <p:spPr bwMode="auto">
          <a:xfrm>
            <a:off x="4106863" y="4124325"/>
            <a:ext cx="2524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5" name="Text Box 44"/>
          <p:cNvSpPr txBox="1">
            <a:spLocks noChangeArrowheads="1"/>
          </p:cNvSpPr>
          <p:nvPr/>
        </p:nvSpPr>
        <p:spPr bwMode="auto">
          <a:xfrm>
            <a:off x="3649663" y="3941763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6" name="Text Box 45"/>
          <p:cNvSpPr txBox="1">
            <a:spLocks noChangeArrowheads="1"/>
          </p:cNvSpPr>
          <p:nvPr/>
        </p:nvSpPr>
        <p:spPr bwMode="auto">
          <a:xfrm>
            <a:off x="1897063" y="3941763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7" name="Text Box 46"/>
          <p:cNvSpPr txBox="1">
            <a:spLocks noChangeArrowheads="1"/>
          </p:cNvSpPr>
          <p:nvPr/>
        </p:nvSpPr>
        <p:spPr bwMode="auto">
          <a:xfrm>
            <a:off x="4716463" y="1676400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8" name="Text Box 47"/>
          <p:cNvSpPr txBox="1">
            <a:spLocks noChangeArrowheads="1"/>
          </p:cNvSpPr>
          <p:nvPr/>
        </p:nvSpPr>
        <p:spPr bwMode="auto">
          <a:xfrm>
            <a:off x="6621463" y="2944813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39" name="Text Box 48"/>
          <p:cNvSpPr txBox="1">
            <a:spLocks noChangeArrowheads="1"/>
          </p:cNvSpPr>
          <p:nvPr/>
        </p:nvSpPr>
        <p:spPr bwMode="auto">
          <a:xfrm>
            <a:off x="5859463" y="3398838"/>
            <a:ext cx="25241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40" name="Text Box 49"/>
          <p:cNvSpPr txBox="1">
            <a:spLocks noChangeArrowheads="1"/>
          </p:cNvSpPr>
          <p:nvPr/>
        </p:nvSpPr>
        <p:spPr bwMode="auto">
          <a:xfrm>
            <a:off x="4487863" y="4486275"/>
            <a:ext cx="252412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41" name="Line 50"/>
          <p:cNvSpPr>
            <a:spLocks noChangeShapeType="1"/>
          </p:cNvSpPr>
          <p:nvPr/>
        </p:nvSpPr>
        <p:spPr bwMode="auto">
          <a:xfrm flipH="1">
            <a:off x="6240463" y="2311400"/>
            <a:ext cx="152400" cy="3081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8242" name="Text Box 51"/>
          <p:cNvSpPr txBox="1">
            <a:spLocks noChangeArrowheads="1"/>
          </p:cNvSpPr>
          <p:nvPr/>
        </p:nvSpPr>
        <p:spPr bwMode="auto">
          <a:xfrm>
            <a:off x="4868863" y="5664200"/>
            <a:ext cx="29845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+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43" name="Text Box 52"/>
          <p:cNvSpPr txBox="1">
            <a:spLocks noChangeArrowheads="1"/>
          </p:cNvSpPr>
          <p:nvPr/>
        </p:nvSpPr>
        <p:spPr bwMode="auto">
          <a:xfrm>
            <a:off x="2811463" y="5483225"/>
            <a:ext cx="298450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+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44" name="Text Box 53"/>
          <p:cNvSpPr txBox="1">
            <a:spLocks noChangeArrowheads="1"/>
          </p:cNvSpPr>
          <p:nvPr/>
        </p:nvSpPr>
        <p:spPr bwMode="auto">
          <a:xfrm>
            <a:off x="2430463" y="2130425"/>
            <a:ext cx="29845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+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  <p:sp>
        <p:nvSpPr>
          <p:cNvPr id="8245" name="Text Box 54"/>
          <p:cNvSpPr txBox="1">
            <a:spLocks noChangeArrowheads="1"/>
          </p:cNvSpPr>
          <p:nvPr/>
        </p:nvSpPr>
        <p:spPr bwMode="auto">
          <a:xfrm>
            <a:off x="2811463" y="2401888"/>
            <a:ext cx="2524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 b="1">
                <a:latin typeface="Times New Roman" panose="02020603050405020304" pitchFamily="18" charset="0"/>
              </a:rPr>
              <a:t>-</a:t>
            </a:r>
            <a:endParaRPr lang="en-GB" altLang="el-GR" sz="1600" b="1">
              <a:latin typeface="Times New Roman" panose="02020603050405020304" pitchFamily="18" charset="0"/>
            </a:endParaRPr>
          </a:p>
        </p:txBody>
      </p:sp>
      <p:sp>
        <p:nvSpPr>
          <p:cNvPr id="8246" name="Text Box 55"/>
          <p:cNvSpPr txBox="1">
            <a:spLocks noChangeArrowheads="1"/>
          </p:cNvSpPr>
          <p:nvPr/>
        </p:nvSpPr>
        <p:spPr bwMode="auto">
          <a:xfrm>
            <a:off x="6316663" y="4576763"/>
            <a:ext cx="29845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600">
                <a:latin typeface="Times New Roman" panose="02020603050405020304" pitchFamily="18" charset="0"/>
              </a:rPr>
              <a:t>+</a:t>
            </a:r>
            <a:endParaRPr lang="en-GB" altLang="el-GR" sz="1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A4CB9-89DE-4B53-AB8B-0EE1906CAC77}" type="slidenum">
              <a:rPr lang="el-GR" altLang="el-GR"/>
              <a:pPr>
                <a:defRPr/>
              </a:pPr>
              <a:t>40</a:t>
            </a:fld>
            <a:endParaRPr lang="el-GR" altLang="el-GR"/>
          </a:p>
        </p:txBody>
      </p:sp>
      <p:sp>
        <p:nvSpPr>
          <p:cNvPr id="1342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Κλίμακα τύπων συνεκτικότητας</a:t>
            </a:r>
          </a:p>
        </p:txBody>
      </p:sp>
      <p:graphicFrame>
        <p:nvGraphicFramePr>
          <p:cNvPr id="13424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71651"/>
              </p:ext>
            </p:extLst>
          </p:nvPr>
        </p:nvGraphicFramePr>
        <p:xfrm>
          <a:off x="611188" y="1628775"/>
          <a:ext cx="8229600" cy="4660902"/>
        </p:xfrm>
        <a:graphic>
          <a:graphicData uri="http://schemas.openxmlformats.org/drawingml/2006/table">
            <a:tbl>
              <a:tblPr/>
              <a:tblGrid>
                <a:gridCol w="4745037"/>
                <a:gridCol w="3484563"/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 Λειτουργική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Πιο επιθυμητή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 </a:t>
                      </a:r>
                      <a:r>
                        <a:rPr kumimoji="0" lang="el-GR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Ακολουθιακή</a:t>
                      </a: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 Επικοινωνίας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Διαδικαστική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Χρονική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Λογική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Συμπτωματική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Λιγότερο επιθυμητή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5" name="AutoShape 32"/>
          <p:cNvSpPr>
            <a:spLocks noChangeArrowheads="1"/>
          </p:cNvSpPr>
          <p:nvPr/>
        </p:nvSpPr>
        <p:spPr bwMode="auto">
          <a:xfrm rot="10800000">
            <a:off x="5607050" y="5049838"/>
            <a:ext cx="450850" cy="45085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5076" name="AutoShape 33"/>
          <p:cNvSpPr>
            <a:spLocks noChangeArrowheads="1"/>
          </p:cNvSpPr>
          <p:nvPr/>
        </p:nvSpPr>
        <p:spPr bwMode="auto">
          <a:xfrm>
            <a:off x="5561013" y="2168525"/>
            <a:ext cx="450850" cy="45085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Εξισορρόπηση σύζευξης και συνεκτικότητας</a:t>
            </a:r>
            <a:endParaRPr lang="en-US" altLang="el-GR" smtClean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>
                <a:effectLst/>
              </a:rPr>
              <a:t>Γενικά υπάρχει μία σχέση μεταξύ σύζευξης και συνεκτικότητας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Μπορούμε να αυξήσουμε τη συνεκτικότητα με περαιτέρω αποσύνθεση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Αυτό όμως αυξάνει το πλήθος των διεπαφών και συνακόλουθα τη σύζευξη</a:t>
            </a:r>
          </a:p>
          <a:p>
            <a:pPr eaLnBrk="1" hangingPunct="1"/>
            <a:r>
              <a:rPr lang="el-GR" altLang="el-GR" sz="2400" smtClean="0">
                <a:effectLst/>
              </a:rPr>
              <a:t>Ευρεστική: </a:t>
            </a:r>
            <a:r>
              <a:rPr lang="en-US" altLang="el-GR" sz="2400" smtClean="0">
                <a:effectLst/>
              </a:rPr>
              <a:t>7 ± 2 </a:t>
            </a:r>
            <a:r>
              <a:rPr lang="el-GR" altLang="el-GR" sz="2400" smtClean="0">
                <a:effectLst/>
              </a:rPr>
              <a:t>έννοιες σε κάθε επίπεδο αφαίρεσης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Αν υπάρχουν πάνω από </a:t>
            </a:r>
            <a:r>
              <a:rPr lang="en-US" altLang="el-GR" sz="2000" smtClean="0">
                <a:effectLst/>
              </a:rPr>
              <a:t>7 ± 2 </a:t>
            </a:r>
            <a:r>
              <a:rPr lang="el-GR" altLang="el-GR" sz="2000" smtClean="0">
                <a:effectLst/>
              </a:rPr>
              <a:t>υποσυστήματα σε ένα επίπεδο αφαίρεσης ή ένα υποσύστημα προσφέρει πάνω από </a:t>
            </a:r>
            <a:r>
              <a:rPr lang="en-US" altLang="el-GR" sz="2000" smtClean="0">
                <a:effectLst/>
              </a:rPr>
              <a:t>7 ± 2 </a:t>
            </a:r>
            <a:r>
              <a:rPr lang="el-GR" altLang="el-GR" sz="2000" smtClean="0">
                <a:effectLst/>
              </a:rPr>
              <a:t>υπηρεσίες, πιθανώς να πρέπει να αναθεωρηθεί ο σχεδιασμός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Όμοια, το πλήθος των στρωμάτων δεν πρέπει γενικά να υπερβαίνει τα </a:t>
            </a:r>
            <a:r>
              <a:rPr lang="en-US" altLang="el-GR" sz="2000" smtClean="0">
                <a:effectLst/>
              </a:rPr>
              <a:t>7 ± 2 </a:t>
            </a:r>
            <a:endParaRPr lang="el-GR" altLang="el-GR" sz="2000" smtClean="0">
              <a:effectLst/>
            </a:endParaRPr>
          </a:p>
          <a:p>
            <a:pPr lvl="2" eaLnBrk="1" hangingPunct="1"/>
            <a:r>
              <a:rPr lang="el-GR" altLang="el-GR" sz="1800" smtClean="0">
                <a:effectLst/>
              </a:rPr>
              <a:t>Συνήθως τρία επίπεδα είναι αρκετά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121448-9891-4CE5-A7EA-740F24E6EFDB}" type="slidenum">
              <a:rPr lang="el-GR" altLang="el-GR"/>
              <a:pPr>
                <a:defRPr/>
              </a:pPr>
              <a:t>41</a:t>
            </a:fld>
            <a:endParaRPr lang="el-GR" altLang="el-G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Διαστρωμάτωση (1)</a:t>
            </a:r>
            <a:endParaRPr lang="en-US" altLang="el-GR" smtClean="0"/>
          </a:p>
        </p:txBody>
      </p:sp>
      <p:sp>
        <p:nvSpPr>
          <p:cNvPr id="131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Η </a:t>
            </a:r>
            <a:r>
              <a:rPr lang="el-GR" altLang="el-GR" sz="2400" i="1" smtClean="0"/>
              <a:t>ιεραρχική αποσύνθεση</a:t>
            </a:r>
            <a:r>
              <a:rPr lang="el-GR" altLang="el-GR" sz="2400" smtClean="0"/>
              <a:t> ενός συστήματος οδηγεί σε ένα </a:t>
            </a:r>
            <a:r>
              <a:rPr lang="el-GR" altLang="el-GR" sz="2400" i="1" smtClean="0"/>
              <a:t>διατεταγμένο</a:t>
            </a:r>
            <a:r>
              <a:rPr lang="el-GR" altLang="el-GR" sz="2400" smtClean="0"/>
              <a:t> σύνολο στρωμάτων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Ένα </a:t>
            </a:r>
            <a:r>
              <a:rPr lang="el-GR" altLang="el-GR" sz="2400" i="1" smtClean="0"/>
              <a:t>στρώμα</a:t>
            </a:r>
            <a:r>
              <a:rPr lang="el-GR" altLang="el-GR" sz="2400" smtClean="0"/>
              <a:t> είναι μία ομαδοποίηση υποσυστημάτων που παρέχουν σχετιζόμενες υπηρεσίες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Πιθανόν να υλοποιείται με χρήση υπηρεσιών από άλλο, χαμηλότερο επίπεδο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Τα επίπεδα διατάσσονται ώστε κάθε επίπεδο: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δεν έχει καμία γνώση για τα επίπεδα πάνω από το ίδιο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εξαρτάται μόνο από επίπεδα χαμηλότερου επιπέδου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Στην </a:t>
            </a:r>
            <a:r>
              <a:rPr lang="el-GR" altLang="el-GR" sz="1800" i="1" smtClean="0"/>
              <a:t>κλειστή αρχιτεκτονική</a:t>
            </a:r>
            <a:r>
              <a:rPr lang="el-GR" altLang="el-GR" sz="1800" smtClean="0"/>
              <a:t> το κάθε επίπεδο μπορεί να χρησιμοποιεί μόνο επίπεδα του </a:t>
            </a:r>
            <a:r>
              <a:rPr lang="el-GR" altLang="el-GR" sz="1800" i="1" smtClean="0"/>
              <a:t>αμέσως κατώτερου </a:t>
            </a:r>
            <a:r>
              <a:rPr lang="el-GR" altLang="el-GR" sz="1800" smtClean="0"/>
              <a:t>επιπέδου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Στην ανοικτή αρχιτεκτονική το κάθε επίπεδο μπορεί να χρησιμοποιεί </a:t>
            </a:r>
            <a:r>
              <a:rPr lang="el-GR" altLang="el-GR" sz="1800" i="1" smtClean="0"/>
              <a:t>οποιοδήποτε κατώτερο</a:t>
            </a:r>
            <a:r>
              <a:rPr lang="el-GR" altLang="el-GR" sz="1800" smtClean="0"/>
              <a:t> επίπεδο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Τα επίπεδα που δεν εξαρτώνται από άλλα απαρτίζουν το </a:t>
            </a:r>
            <a:r>
              <a:rPr lang="el-GR" altLang="el-GR" sz="2000" i="1" smtClean="0"/>
              <a:t>κατώτατο επίπεδο</a:t>
            </a:r>
            <a:r>
              <a:rPr lang="el-GR" altLang="el-GR" sz="2000" smtClean="0"/>
              <a:t>, ενώ το επίπεδο που δεν χρησιμοποιείται από κανένα άλλο καλείται το </a:t>
            </a:r>
            <a:r>
              <a:rPr lang="el-GR" altLang="el-GR" sz="2000" i="1" smtClean="0"/>
              <a:t>ανώτατο επίπεδο</a:t>
            </a:r>
            <a:endParaRPr lang="el-GR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629F7-E5EF-41EA-8C49-8B2FAD48375B}" type="slidenum">
              <a:rPr lang="el-GR" altLang="el-GR"/>
              <a:pPr>
                <a:defRPr/>
              </a:pPr>
              <a:t>42</a:t>
            </a:fld>
            <a:endParaRPr lang="el-GR" altLang="el-G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77813"/>
            <a:ext cx="8731250" cy="676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Διαστρωμάτωση (2)</a:t>
            </a:r>
            <a:endParaRPr lang="en-US" altLang="el-GR" smtClean="0"/>
          </a:p>
        </p:txBody>
      </p:sp>
      <p:sp>
        <p:nvSpPr>
          <p:cNvPr id="1317892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5094288"/>
            <a:ext cx="8229600" cy="15589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Η κατακόρυφη τομή (</a:t>
            </a:r>
            <a:r>
              <a:rPr lang="en-US" altLang="el-GR" sz="2400" smtClean="0"/>
              <a:t>vertical slice) </a:t>
            </a:r>
            <a:r>
              <a:rPr lang="el-GR" altLang="el-GR" sz="2400" smtClean="0"/>
              <a:t>διεκπεραιώνει πλήρως ένα σύνολο λειτουργικότητας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Π.χ. διαχείριση προφίλ χρηστών και βάση δεδομένων</a:t>
            </a:r>
            <a:r>
              <a:rPr lang="en-US" altLang="el-GR" sz="2000" smtClean="0"/>
              <a:t> XML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734F8-6FDD-41D6-A32C-D7686DCAC53F}" type="slidenum">
              <a:rPr lang="el-GR" altLang="el-GR"/>
              <a:pPr>
                <a:defRPr/>
              </a:pPr>
              <a:t>43</a:t>
            </a:fld>
            <a:endParaRPr lang="el-GR" altLang="el-GR"/>
          </a:p>
        </p:txBody>
      </p:sp>
      <p:grpSp>
        <p:nvGrpSpPr>
          <p:cNvPr id="48133" name="Group 18"/>
          <p:cNvGrpSpPr>
            <a:grpSpLocks/>
          </p:cNvGrpSpPr>
          <p:nvPr/>
        </p:nvGrpSpPr>
        <p:grpSpPr bwMode="auto">
          <a:xfrm>
            <a:off x="971550" y="2438400"/>
            <a:ext cx="1935163" cy="676275"/>
            <a:chOff x="2115" y="799"/>
            <a:chExt cx="1219" cy="426"/>
          </a:xfrm>
        </p:grpSpPr>
        <p:sp>
          <p:nvSpPr>
            <p:cNvPr id="48163" name="Rectangle 19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Β: υποσύστημα</a:t>
              </a:r>
              <a:endParaRPr lang="en-US" altLang="el-GR" sz="1800"/>
            </a:p>
          </p:txBody>
        </p:sp>
        <p:sp>
          <p:nvSpPr>
            <p:cNvPr id="48164" name="AutoShape 20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4" name="Group 21"/>
          <p:cNvGrpSpPr>
            <a:grpSpLocks/>
          </p:cNvGrpSpPr>
          <p:nvPr/>
        </p:nvGrpSpPr>
        <p:grpSpPr bwMode="auto">
          <a:xfrm>
            <a:off x="3402013" y="2438400"/>
            <a:ext cx="1935162" cy="676275"/>
            <a:chOff x="2115" y="799"/>
            <a:chExt cx="1219" cy="426"/>
          </a:xfrm>
        </p:grpSpPr>
        <p:sp>
          <p:nvSpPr>
            <p:cNvPr id="48161" name="Rectangle 22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Γ: υποσύστημα</a:t>
              </a:r>
              <a:endParaRPr lang="en-US" altLang="el-GR" sz="1800"/>
            </a:p>
          </p:txBody>
        </p:sp>
        <p:sp>
          <p:nvSpPr>
            <p:cNvPr id="48162" name="AutoShape 23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5" name="Group 24"/>
          <p:cNvGrpSpPr>
            <a:grpSpLocks/>
          </p:cNvGrpSpPr>
          <p:nvPr/>
        </p:nvGrpSpPr>
        <p:grpSpPr bwMode="auto">
          <a:xfrm>
            <a:off x="5562600" y="2438400"/>
            <a:ext cx="1935163" cy="676275"/>
            <a:chOff x="2115" y="799"/>
            <a:chExt cx="1219" cy="426"/>
          </a:xfrm>
        </p:grpSpPr>
        <p:sp>
          <p:nvSpPr>
            <p:cNvPr id="48159" name="Rectangle 25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Δ: υποσύστημα</a:t>
              </a:r>
              <a:endParaRPr lang="en-US" altLang="el-GR" sz="1800"/>
            </a:p>
          </p:txBody>
        </p:sp>
        <p:sp>
          <p:nvSpPr>
            <p:cNvPr id="48160" name="AutoShape 26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6" name="Group 27"/>
          <p:cNvGrpSpPr>
            <a:grpSpLocks/>
          </p:cNvGrpSpPr>
          <p:nvPr/>
        </p:nvGrpSpPr>
        <p:grpSpPr bwMode="auto">
          <a:xfrm>
            <a:off x="3402013" y="1179513"/>
            <a:ext cx="1935162" cy="676275"/>
            <a:chOff x="2115" y="799"/>
            <a:chExt cx="1219" cy="426"/>
          </a:xfrm>
        </p:grpSpPr>
        <p:sp>
          <p:nvSpPr>
            <p:cNvPr id="48157" name="Rectangle 28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Α: υποσύστημα</a:t>
              </a:r>
              <a:endParaRPr lang="en-US" altLang="el-GR" sz="1800"/>
            </a:p>
          </p:txBody>
        </p:sp>
        <p:sp>
          <p:nvSpPr>
            <p:cNvPr id="48158" name="AutoShape 29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7" name="Group 30"/>
          <p:cNvGrpSpPr>
            <a:grpSpLocks/>
          </p:cNvGrpSpPr>
          <p:nvPr/>
        </p:nvGrpSpPr>
        <p:grpSpPr bwMode="auto">
          <a:xfrm>
            <a:off x="71438" y="3652838"/>
            <a:ext cx="1935162" cy="676275"/>
            <a:chOff x="2115" y="799"/>
            <a:chExt cx="1219" cy="426"/>
          </a:xfrm>
        </p:grpSpPr>
        <p:sp>
          <p:nvSpPr>
            <p:cNvPr id="48155" name="Rectangle 31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Ε: υποσύστημα</a:t>
              </a:r>
              <a:endParaRPr lang="en-US" altLang="el-GR" sz="1800"/>
            </a:p>
          </p:txBody>
        </p:sp>
        <p:sp>
          <p:nvSpPr>
            <p:cNvPr id="48156" name="AutoShape 32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8" name="Group 33"/>
          <p:cNvGrpSpPr>
            <a:grpSpLocks/>
          </p:cNvGrpSpPr>
          <p:nvPr/>
        </p:nvGrpSpPr>
        <p:grpSpPr bwMode="auto">
          <a:xfrm>
            <a:off x="2232025" y="3652838"/>
            <a:ext cx="1935163" cy="676275"/>
            <a:chOff x="2115" y="799"/>
            <a:chExt cx="1219" cy="426"/>
          </a:xfrm>
        </p:grpSpPr>
        <p:sp>
          <p:nvSpPr>
            <p:cNvPr id="48153" name="Rectangle 34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Ζ: υποσύστημα</a:t>
              </a:r>
              <a:endParaRPr lang="en-US" altLang="el-GR" sz="1800"/>
            </a:p>
          </p:txBody>
        </p:sp>
        <p:sp>
          <p:nvSpPr>
            <p:cNvPr id="48154" name="AutoShape 35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8139" name="Group 36"/>
          <p:cNvGrpSpPr>
            <a:grpSpLocks/>
          </p:cNvGrpSpPr>
          <p:nvPr/>
        </p:nvGrpSpPr>
        <p:grpSpPr bwMode="auto">
          <a:xfrm>
            <a:off x="5562600" y="3652838"/>
            <a:ext cx="1935163" cy="676275"/>
            <a:chOff x="2115" y="799"/>
            <a:chExt cx="1219" cy="426"/>
          </a:xfrm>
        </p:grpSpPr>
        <p:sp>
          <p:nvSpPr>
            <p:cNvPr id="48151" name="Rectangle 37"/>
            <p:cNvSpPr>
              <a:spLocks noChangeArrowheads="1"/>
            </p:cNvSpPr>
            <p:nvPr/>
          </p:nvSpPr>
          <p:spPr bwMode="auto">
            <a:xfrm>
              <a:off x="2115" y="913"/>
              <a:ext cx="1219" cy="3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l-GR" altLang="el-GR" sz="1800"/>
                <a:t>Η: υποσύστημα</a:t>
              </a:r>
              <a:endParaRPr lang="en-US" altLang="el-GR" sz="1800"/>
            </a:p>
          </p:txBody>
        </p:sp>
        <p:sp>
          <p:nvSpPr>
            <p:cNvPr id="48152" name="AutoShape 38"/>
            <p:cNvSpPr>
              <a:spLocks noChangeArrowheads="1"/>
            </p:cNvSpPr>
            <p:nvPr/>
          </p:nvSpPr>
          <p:spPr bwMode="auto">
            <a:xfrm flipV="1">
              <a:off x="2115" y="799"/>
              <a:ext cx="453" cy="114"/>
            </a:xfrm>
            <a:custGeom>
              <a:avLst/>
              <a:gdLst>
                <a:gd name="T0" fmla="*/ 396 w 21600"/>
                <a:gd name="T1" fmla="*/ 57 h 21600"/>
                <a:gd name="T2" fmla="*/ 227 w 21600"/>
                <a:gd name="T3" fmla="*/ 114 h 21600"/>
                <a:gd name="T4" fmla="*/ 57 w 21600"/>
                <a:gd name="T5" fmla="*/ 57 h 21600"/>
                <a:gd name="T6" fmla="*/ 22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82 w 21600"/>
                <a:gd name="T13" fmla="*/ 4547 h 21600"/>
                <a:gd name="T14" fmla="*/ 17118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8140" name="Line 39"/>
          <p:cNvSpPr>
            <a:spLocks noChangeShapeType="1"/>
          </p:cNvSpPr>
          <p:nvPr/>
        </p:nvSpPr>
        <p:spPr bwMode="auto">
          <a:xfrm flipH="1">
            <a:off x="1962150" y="1854200"/>
            <a:ext cx="2339975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1" name="Line 40"/>
          <p:cNvSpPr>
            <a:spLocks noChangeShapeType="1"/>
          </p:cNvSpPr>
          <p:nvPr/>
        </p:nvSpPr>
        <p:spPr bwMode="auto">
          <a:xfrm flipH="1">
            <a:off x="1062038" y="3114675"/>
            <a:ext cx="765175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2" name="Line 41"/>
          <p:cNvSpPr>
            <a:spLocks noChangeShapeType="1"/>
          </p:cNvSpPr>
          <p:nvPr/>
        </p:nvSpPr>
        <p:spPr bwMode="auto">
          <a:xfrm>
            <a:off x="1781175" y="3114675"/>
            <a:ext cx="1576388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3" name="Line 42"/>
          <p:cNvSpPr>
            <a:spLocks noChangeShapeType="1"/>
          </p:cNvSpPr>
          <p:nvPr/>
        </p:nvSpPr>
        <p:spPr bwMode="auto">
          <a:xfrm>
            <a:off x="4300538" y="1854200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4" name="Line 43"/>
          <p:cNvSpPr>
            <a:spLocks noChangeShapeType="1"/>
          </p:cNvSpPr>
          <p:nvPr/>
        </p:nvSpPr>
        <p:spPr bwMode="auto">
          <a:xfrm>
            <a:off x="4346575" y="1854200"/>
            <a:ext cx="2160588" cy="765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5" name="Line 44"/>
          <p:cNvSpPr>
            <a:spLocks noChangeShapeType="1"/>
          </p:cNvSpPr>
          <p:nvPr/>
        </p:nvSpPr>
        <p:spPr bwMode="auto">
          <a:xfrm>
            <a:off x="6507163" y="311467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8146" name="Text Box 46"/>
          <p:cNvSpPr txBox="1">
            <a:spLocks noChangeArrowheads="1"/>
          </p:cNvSpPr>
          <p:nvPr/>
        </p:nvSpPr>
        <p:spPr bwMode="auto">
          <a:xfrm>
            <a:off x="7599363" y="1449388"/>
            <a:ext cx="1338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Επίπεδο 1 (ανώτατο)</a:t>
            </a:r>
            <a:endParaRPr lang="en-US" altLang="el-GR" sz="1800"/>
          </a:p>
        </p:txBody>
      </p:sp>
      <p:sp>
        <p:nvSpPr>
          <p:cNvPr id="48147" name="Text Box 47"/>
          <p:cNvSpPr txBox="1">
            <a:spLocks noChangeArrowheads="1"/>
          </p:cNvSpPr>
          <p:nvPr/>
        </p:nvSpPr>
        <p:spPr bwMode="auto">
          <a:xfrm>
            <a:off x="7599363" y="2663825"/>
            <a:ext cx="1338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Επίπεδο 2</a:t>
            </a:r>
            <a:endParaRPr lang="en-US" altLang="el-GR" sz="1800"/>
          </a:p>
        </p:txBody>
      </p:sp>
      <p:sp>
        <p:nvSpPr>
          <p:cNvPr id="48148" name="Text Box 48"/>
          <p:cNvSpPr txBox="1">
            <a:spLocks noChangeArrowheads="1"/>
          </p:cNvSpPr>
          <p:nvPr/>
        </p:nvSpPr>
        <p:spPr bwMode="auto">
          <a:xfrm>
            <a:off x="7599363" y="3743325"/>
            <a:ext cx="1338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Επίπεδο 3 (κατώτατο)</a:t>
            </a:r>
            <a:endParaRPr lang="en-US" altLang="el-GR" sz="1800"/>
          </a:p>
        </p:txBody>
      </p:sp>
      <p:sp>
        <p:nvSpPr>
          <p:cNvPr id="48149" name="Rectangle 49"/>
          <p:cNvSpPr>
            <a:spLocks noChangeArrowheads="1"/>
          </p:cNvSpPr>
          <p:nvPr/>
        </p:nvSpPr>
        <p:spPr bwMode="auto">
          <a:xfrm>
            <a:off x="5472113" y="2033588"/>
            <a:ext cx="2114550" cy="25209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48150" name="Text Box 50"/>
          <p:cNvSpPr txBox="1">
            <a:spLocks noChangeArrowheads="1"/>
          </p:cNvSpPr>
          <p:nvPr/>
        </p:nvSpPr>
        <p:spPr bwMode="auto">
          <a:xfrm>
            <a:off x="5514975" y="4556125"/>
            <a:ext cx="2001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Κατακόρυφη τομή</a:t>
            </a:r>
            <a:endParaRPr lang="en-US" altLang="el-G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84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Διαστρωμάτωση (3)</a:t>
            </a:r>
            <a:endParaRPr lang="en-US" altLang="el-GR" smtClean="0"/>
          </a:p>
        </p:txBody>
      </p:sp>
      <p:sp>
        <p:nvSpPr>
          <p:cNvPr id="1320963" name="Rectangle 3"/>
          <p:cNvSpPr>
            <a:spLocks noGrp="1" noChangeArrowheads="1"/>
          </p:cNvSpPr>
          <p:nvPr>
            <p:ph idx="1"/>
          </p:nvPr>
        </p:nvSpPr>
        <p:spPr>
          <a:xfrm>
            <a:off x="5292725" y="1608668"/>
            <a:ext cx="3322638" cy="391477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Παράδειγμα κλειστής αρχιτεκτονικής: μοντέλο διασύνδεσης ανοικτών συστημάτων </a:t>
            </a:r>
            <a:r>
              <a:rPr lang="en-US" altLang="el-GR" sz="2400" smtClean="0"/>
              <a:t>ISO/OSI</a:t>
            </a:r>
          </a:p>
        </p:txBody>
      </p:sp>
      <p:sp>
        <p:nvSpPr>
          <p:cNvPr id="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68F5EE-C333-4773-ABF5-4E619D94F89A}" type="slidenum">
              <a:rPr lang="el-GR" altLang="el-GR"/>
              <a:pPr>
                <a:defRPr/>
              </a:pPr>
              <a:t>44</a:t>
            </a:fld>
            <a:endParaRPr lang="el-GR" altLang="el-GR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476250" y="998538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Εφαρμογής</a:t>
            </a:r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490538" y="1838325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Παρουσίασης</a:t>
            </a:r>
          </a:p>
        </p:txBody>
      </p: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476250" y="2678113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Συνόδου</a:t>
            </a:r>
          </a:p>
        </p:txBody>
      </p:sp>
      <p:sp>
        <p:nvSpPr>
          <p:cNvPr id="49160" name="Rectangle 7"/>
          <p:cNvSpPr>
            <a:spLocks noChangeArrowheads="1"/>
          </p:cNvSpPr>
          <p:nvPr/>
        </p:nvSpPr>
        <p:spPr bwMode="auto">
          <a:xfrm>
            <a:off x="490538" y="3517900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Μεταφοράς</a:t>
            </a:r>
          </a:p>
        </p:txBody>
      </p:sp>
      <p:sp>
        <p:nvSpPr>
          <p:cNvPr id="49161" name="Rectangle 8"/>
          <p:cNvSpPr>
            <a:spLocks noChangeArrowheads="1"/>
          </p:cNvSpPr>
          <p:nvPr/>
        </p:nvSpPr>
        <p:spPr bwMode="auto">
          <a:xfrm>
            <a:off x="490538" y="4357688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Δικτύου</a:t>
            </a:r>
          </a:p>
        </p:txBody>
      </p:sp>
      <p:sp>
        <p:nvSpPr>
          <p:cNvPr id="49162" name="Rectangle 9"/>
          <p:cNvSpPr>
            <a:spLocks noChangeArrowheads="1"/>
          </p:cNvSpPr>
          <p:nvPr/>
        </p:nvSpPr>
        <p:spPr bwMode="auto">
          <a:xfrm>
            <a:off x="490538" y="5197475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Συνδ. Δεδομ.</a:t>
            </a:r>
          </a:p>
        </p:txBody>
      </p:sp>
      <p:sp>
        <p:nvSpPr>
          <p:cNvPr id="49163" name="Rectangle 10"/>
          <p:cNvSpPr>
            <a:spLocks noChangeArrowheads="1"/>
          </p:cNvSpPr>
          <p:nvPr/>
        </p:nvSpPr>
        <p:spPr bwMode="auto">
          <a:xfrm>
            <a:off x="476250" y="6038850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Φυσικό</a:t>
            </a:r>
          </a:p>
        </p:txBody>
      </p:sp>
      <p:sp>
        <p:nvSpPr>
          <p:cNvPr id="49164" name="Line 11"/>
          <p:cNvSpPr>
            <a:spLocks noChangeShapeType="1"/>
          </p:cNvSpPr>
          <p:nvPr/>
        </p:nvSpPr>
        <p:spPr bwMode="auto">
          <a:xfrm>
            <a:off x="1285875" y="1584325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9165" name="Rectangle 12"/>
          <p:cNvSpPr>
            <a:spLocks noChangeArrowheads="1"/>
          </p:cNvSpPr>
          <p:nvPr/>
        </p:nvSpPr>
        <p:spPr bwMode="auto">
          <a:xfrm>
            <a:off x="123825" y="1089025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7</a:t>
            </a:r>
          </a:p>
        </p:txBody>
      </p:sp>
      <p:sp>
        <p:nvSpPr>
          <p:cNvPr id="49166" name="Rectangle 13"/>
          <p:cNvSpPr>
            <a:spLocks noChangeArrowheads="1"/>
          </p:cNvSpPr>
          <p:nvPr/>
        </p:nvSpPr>
        <p:spPr bwMode="auto">
          <a:xfrm>
            <a:off x="123825" y="1920875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6</a:t>
            </a:r>
          </a:p>
        </p:txBody>
      </p:sp>
      <p:sp>
        <p:nvSpPr>
          <p:cNvPr id="49167" name="Rectangle 14"/>
          <p:cNvSpPr>
            <a:spLocks noChangeArrowheads="1"/>
          </p:cNvSpPr>
          <p:nvPr/>
        </p:nvSpPr>
        <p:spPr bwMode="auto">
          <a:xfrm>
            <a:off x="123825" y="2754313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5</a:t>
            </a:r>
          </a:p>
        </p:txBody>
      </p:sp>
      <p:sp>
        <p:nvSpPr>
          <p:cNvPr id="49168" name="Rectangle 15"/>
          <p:cNvSpPr>
            <a:spLocks noChangeArrowheads="1"/>
          </p:cNvSpPr>
          <p:nvPr/>
        </p:nvSpPr>
        <p:spPr bwMode="auto">
          <a:xfrm>
            <a:off x="123825" y="3586163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4</a:t>
            </a:r>
          </a:p>
        </p:txBody>
      </p:sp>
      <p:sp>
        <p:nvSpPr>
          <p:cNvPr id="49169" name="Rectangle 16"/>
          <p:cNvSpPr>
            <a:spLocks noChangeArrowheads="1"/>
          </p:cNvSpPr>
          <p:nvPr/>
        </p:nvSpPr>
        <p:spPr bwMode="auto">
          <a:xfrm>
            <a:off x="123825" y="441960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3</a:t>
            </a:r>
          </a:p>
        </p:txBody>
      </p:sp>
      <p:sp>
        <p:nvSpPr>
          <p:cNvPr id="49170" name="Rectangle 17"/>
          <p:cNvSpPr>
            <a:spLocks noChangeArrowheads="1"/>
          </p:cNvSpPr>
          <p:nvPr/>
        </p:nvSpPr>
        <p:spPr bwMode="auto">
          <a:xfrm>
            <a:off x="123825" y="525145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2</a:t>
            </a:r>
          </a:p>
        </p:txBody>
      </p:sp>
      <p:sp>
        <p:nvSpPr>
          <p:cNvPr id="49171" name="Rectangle 18"/>
          <p:cNvSpPr>
            <a:spLocks noChangeArrowheads="1"/>
          </p:cNvSpPr>
          <p:nvPr/>
        </p:nvSpPr>
        <p:spPr bwMode="auto">
          <a:xfrm>
            <a:off x="123825" y="6084888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1</a:t>
            </a:r>
          </a:p>
        </p:txBody>
      </p:sp>
      <p:sp>
        <p:nvSpPr>
          <p:cNvPr id="49172" name="Line 51"/>
          <p:cNvSpPr>
            <a:spLocks noChangeShapeType="1"/>
          </p:cNvSpPr>
          <p:nvPr/>
        </p:nvSpPr>
        <p:spPr bwMode="auto">
          <a:xfrm>
            <a:off x="1285875" y="2393950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9173" name="Line 52"/>
          <p:cNvSpPr>
            <a:spLocks noChangeShapeType="1"/>
          </p:cNvSpPr>
          <p:nvPr/>
        </p:nvSpPr>
        <p:spPr bwMode="auto">
          <a:xfrm>
            <a:off x="1285875" y="3249613"/>
            <a:ext cx="1588" cy="26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9174" name="Line 53"/>
          <p:cNvSpPr>
            <a:spLocks noChangeShapeType="1"/>
          </p:cNvSpPr>
          <p:nvPr/>
        </p:nvSpPr>
        <p:spPr bwMode="auto">
          <a:xfrm>
            <a:off x="1285875" y="4103688"/>
            <a:ext cx="1588" cy="26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9175" name="Line 54"/>
          <p:cNvSpPr>
            <a:spLocks noChangeShapeType="1"/>
          </p:cNvSpPr>
          <p:nvPr/>
        </p:nvSpPr>
        <p:spPr bwMode="auto">
          <a:xfrm>
            <a:off x="1285875" y="4914900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9176" name="Line 55"/>
          <p:cNvSpPr>
            <a:spLocks noChangeShapeType="1"/>
          </p:cNvSpPr>
          <p:nvPr/>
        </p:nvSpPr>
        <p:spPr bwMode="auto">
          <a:xfrm>
            <a:off x="1285875" y="5768975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49177" name="Group 64"/>
          <p:cNvGrpSpPr>
            <a:grpSpLocks/>
          </p:cNvGrpSpPr>
          <p:nvPr/>
        </p:nvGrpSpPr>
        <p:grpSpPr bwMode="auto">
          <a:xfrm>
            <a:off x="2052638" y="1089025"/>
            <a:ext cx="314325" cy="269875"/>
            <a:chOff x="243" y="3918"/>
            <a:chExt cx="312" cy="255"/>
          </a:xfrm>
        </p:grpSpPr>
        <p:sp>
          <p:nvSpPr>
            <p:cNvPr id="49208" name="Rectangle 6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9" name="Rectangle 6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10" name="Rectangle 6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78" name="Group 68"/>
          <p:cNvGrpSpPr>
            <a:grpSpLocks/>
          </p:cNvGrpSpPr>
          <p:nvPr/>
        </p:nvGrpSpPr>
        <p:grpSpPr bwMode="auto">
          <a:xfrm>
            <a:off x="2052638" y="1989138"/>
            <a:ext cx="314325" cy="269875"/>
            <a:chOff x="243" y="3918"/>
            <a:chExt cx="312" cy="255"/>
          </a:xfrm>
        </p:grpSpPr>
        <p:sp>
          <p:nvSpPr>
            <p:cNvPr id="49205" name="Rectangle 69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6" name="Rectangle 70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7" name="Rectangle 71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79" name="Group 72"/>
          <p:cNvGrpSpPr>
            <a:grpSpLocks/>
          </p:cNvGrpSpPr>
          <p:nvPr/>
        </p:nvGrpSpPr>
        <p:grpSpPr bwMode="auto">
          <a:xfrm>
            <a:off x="2052638" y="2798763"/>
            <a:ext cx="314325" cy="269875"/>
            <a:chOff x="243" y="3918"/>
            <a:chExt cx="312" cy="255"/>
          </a:xfrm>
        </p:grpSpPr>
        <p:sp>
          <p:nvSpPr>
            <p:cNvPr id="49202" name="Rectangle 73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3" name="Rectangle 74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4" name="Rectangle 75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80" name="Group 76"/>
          <p:cNvGrpSpPr>
            <a:grpSpLocks/>
          </p:cNvGrpSpPr>
          <p:nvPr/>
        </p:nvGrpSpPr>
        <p:grpSpPr bwMode="auto">
          <a:xfrm>
            <a:off x="2052638" y="3698875"/>
            <a:ext cx="314325" cy="269875"/>
            <a:chOff x="243" y="3918"/>
            <a:chExt cx="312" cy="255"/>
          </a:xfrm>
        </p:grpSpPr>
        <p:sp>
          <p:nvSpPr>
            <p:cNvPr id="49199" name="Rectangle 7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0" name="Rectangle 7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201" name="Rectangle 7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81" name="Group 80"/>
          <p:cNvGrpSpPr>
            <a:grpSpLocks/>
          </p:cNvGrpSpPr>
          <p:nvPr/>
        </p:nvGrpSpPr>
        <p:grpSpPr bwMode="auto">
          <a:xfrm>
            <a:off x="2052638" y="4419600"/>
            <a:ext cx="314325" cy="269875"/>
            <a:chOff x="243" y="3918"/>
            <a:chExt cx="312" cy="255"/>
          </a:xfrm>
        </p:grpSpPr>
        <p:sp>
          <p:nvSpPr>
            <p:cNvPr id="49196" name="Rectangle 8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7" name="Rectangle 8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8" name="Rectangle 8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82" name="Group 84"/>
          <p:cNvGrpSpPr>
            <a:grpSpLocks/>
          </p:cNvGrpSpPr>
          <p:nvPr/>
        </p:nvGrpSpPr>
        <p:grpSpPr bwMode="auto">
          <a:xfrm>
            <a:off x="2052638" y="5319713"/>
            <a:ext cx="314325" cy="269875"/>
            <a:chOff x="243" y="3918"/>
            <a:chExt cx="312" cy="255"/>
          </a:xfrm>
        </p:grpSpPr>
        <p:sp>
          <p:nvSpPr>
            <p:cNvPr id="49193" name="Rectangle 8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4" name="Rectangle 8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5" name="Rectangle 8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49183" name="Group 88"/>
          <p:cNvGrpSpPr>
            <a:grpSpLocks/>
          </p:cNvGrpSpPr>
          <p:nvPr/>
        </p:nvGrpSpPr>
        <p:grpSpPr bwMode="auto">
          <a:xfrm>
            <a:off x="2052638" y="6173788"/>
            <a:ext cx="314325" cy="269875"/>
            <a:chOff x="243" y="3918"/>
            <a:chExt cx="312" cy="255"/>
          </a:xfrm>
        </p:grpSpPr>
        <p:sp>
          <p:nvSpPr>
            <p:cNvPr id="49190" name="Rectangle 89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1" name="Rectangle 90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9192" name="Rectangle 91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49184" name="Text Box 94"/>
          <p:cNvSpPr txBox="1">
            <a:spLocks noChangeArrowheads="1"/>
          </p:cNvSpPr>
          <p:nvPr/>
        </p:nvSpPr>
        <p:spPr bwMode="auto">
          <a:xfrm>
            <a:off x="2951163" y="1763713"/>
            <a:ext cx="17097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Δεδομένα κοινής μορφή</a:t>
            </a:r>
            <a:endParaRPr lang="en-US" altLang="el-GR" sz="1800"/>
          </a:p>
        </p:txBody>
      </p:sp>
      <p:sp>
        <p:nvSpPr>
          <p:cNvPr id="49185" name="Text Box 95"/>
          <p:cNvSpPr txBox="1">
            <a:spLocks noChangeArrowheads="1"/>
          </p:cNvSpPr>
          <p:nvPr/>
        </p:nvSpPr>
        <p:spPr bwMode="auto">
          <a:xfrm>
            <a:off x="3041650" y="2754313"/>
            <a:ext cx="1304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Σύνδεση</a:t>
            </a:r>
            <a:endParaRPr lang="en-US" altLang="el-GR" sz="1800"/>
          </a:p>
        </p:txBody>
      </p:sp>
      <p:sp>
        <p:nvSpPr>
          <p:cNvPr id="49186" name="Text Box 96"/>
          <p:cNvSpPr txBox="1">
            <a:spLocks noChangeArrowheads="1"/>
          </p:cNvSpPr>
          <p:nvPr/>
        </p:nvSpPr>
        <p:spPr bwMode="auto">
          <a:xfrm>
            <a:off x="3041650" y="3608388"/>
            <a:ext cx="1304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Μήνυμα</a:t>
            </a:r>
            <a:endParaRPr lang="en-US" altLang="el-GR" sz="1800"/>
          </a:p>
        </p:txBody>
      </p:sp>
      <p:sp>
        <p:nvSpPr>
          <p:cNvPr id="49187" name="Text Box 97"/>
          <p:cNvSpPr txBox="1">
            <a:spLocks noChangeArrowheads="1"/>
          </p:cNvSpPr>
          <p:nvPr/>
        </p:nvSpPr>
        <p:spPr bwMode="auto">
          <a:xfrm>
            <a:off x="3041650" y="4464050"/>
            <a:ext cx="1304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Πακέτο</a:t>
            </a:r>
            <a:endParaRPr lang="en-US" altLang="el-GR" sz="1800"/>
          </a:p>
        </p:txBody>
      </p:sp>
      <p:sp>
        <p:nvSpPr>
          <p:cNvPr id="49188" name="Text Box 98"/>
          <p:cNvSpPr txBox="1">
            <a:spLocks noChangeArrowheads="1"/>
          </p:cNvSpPr>
          <p:nvPr/>
        </p:nvSpPr>
        <p:spPr bwMode="auto">
          <a:xfrm>
            <a:off x="3041650" y="5273675"/>
            <a:ext cx="1304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Πλαίσιο</a:t>
            </a:r>
            <a:endParaRPr lang="en-US" altLang="el-GR" sz="1800"/>
          </a:p>
        </p:txBody>
      </p:sp>
      <p:sp>
        <p:nvSpPr>
          <p:cNvPr id="49189" name="Text Box 99"/>
          <p:cNvSpPr txBox="1">
            <a:spLocks noChangeArrowheads="1"/>
          </p:cNvSpPr>
          <p:nvPr/>
        </p:nvSpPr>
        <p:spPr bwMode="auto">
          <a:xfrm>
            <a:off x="3041650" y="6084888"/>
            <a:ext cx="1304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1800"/>
              <a:t>bits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425"/>
            <a:ext cx="8229600" cy="5857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Διαστρωμάτωση (</a:t>
            </a:r>
            <a:r>
              <a:rPr lang="en-US" altLang="el-GR" smtClean="0"/>
              <a:t>4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323011" name="Rectangle 3"/>
          <p:cNvSpPr>
            <a:spLocks noGrp="1" noChangeArrowheads="1"/>
          </p:cNvSpPr>
          <p:nvPr>
            <p:ph idx="1"/>
          </p:nvPr>
        </p:nvSpPr>
        <p:spPr>
          <a:xfrm>
            <a:off x="5287170" y="1416404"/>
            <a:ext cx="3650316" cy="884237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Το μοντέλο </a:t>
            </a:r>
            <a:r>
              <a:rPr lang="en-US" altLang="el-GR" sz="2400" smtClean="0"/>
              <a:t>ISO/OSI </a:t>
            </a:r>
            <a:r>
              <a:rPr lang="el-GR" altLang="el-GR" sz="2400" smtClean="0"/>
              <a:t>με επίπεδα υποσυστημάτων</a:t>
            </a:r>
            <a:endParaRPr lang="en-US" altLang="el-GR" sz="2400" smtClean="0"/>
          </a:p>
        </p:txBody>
      </p:sp>
      <p:sp>
        <p:nvSpPr>
          <p:cNvPr id="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BA023-3FEF-4B3F-955A-8E083FA5D58F}" type="slidenum">
              <a:rPr lang="el-GR" altLang="el-GR"/>
              <a:pPr>
                <a:defRPr/>
              </a:pPr>
              <a:t>45</a:t>
            </a:fld>
            <a:endParaRPr lang="el-GR" altLang="el-GR"/>
          </a:p>
        </p:txBody>
      </p:sp>
      <p:sp>
        <p:nvSpPr>
          <p:cNvPr id="50181" name="Rectangle 4"/>
          <p:cNvSpPr>
            <a:spLocks noChangeArrowheads="1"/>
          </p:cNvSpPr>
          <p:nvPr/>
        </p:nvSpPr>
        <p:spPr bwMode="auto">
          <a:xfrm>
            <a:off x="476250" y="998538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Εφαρμογής</a:t>
            </a:r>
          </a:p>
        </p:txBody>
      </p:sp>
      <p:sp>
        <p:nvSpPr>
          <p:cNvPr id="50182" name="Rectangle 5"/>
          <p:cNvSpPr>
            <a:spLocks noChangeArrowheads="1"/>
          </p:cNvSpPr>
          <p:nvPr/>
        </p:nvSpPr>
        <p:spPr bwMode="auto">
          <a:xfrm>
            <a:off x="490538" y="1838325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Παρουσίασης</a:t>
            </a:r>
          </a:p>
        </p:txBody>
      </p:sp>
      <p:sp>
        <p:nvSpPr>
          <p:cNvPr id="50183" name="Rectangle 6"/>
          <p:cNvSpPr>
            <a:spLocks noChangeArrowheads="1"/>
          </p:cNvSpPr>
          <p:nvPr/>
        </p:nvSpPr>
        <p:spPr bwMode="auto">
          <a:xfrm>
            <a:off x="476250" y="2678113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Συνόδου</a:t>
            </a:r>
          </a:p>
        </p:txBody>
      </p:sp>
      <p:sp>
        <p:nvSpPr>
          <p:cNvPr id="50184" name="Rectangle 7"/>
          <p:cNvSpPr>
            <a:spLocks noChangeArrowheads="1"/>
          </p:cNvSpPr>
          <p:nvPr/>
        </p:nvSpPr>
        <p:spPr bwMode="auto">
          <a:xfrm>
            <a:off x="490538" y="3517900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Μεταφοράς</a:t>
            </a:r>
          </a:p>
        </p:txBody>
      </p:sp>
      <p:sp>
        <p:nvSpPr>
          <p:cNvPr id="50185" name="Rectangle 8"/>
          <p:cNvSpPr>
            <a:spLocks noChangeArrowheads="1"/>
          </p:cNvSpPr>
          <p:nvPr/>
        </p:nvSpPr>
        <p:spPr bwMode="auto">
          <a:xfrm>
            <a:off x="490538" y="4357688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Δικτύου</a:t>
            </a:r>
          </a:p>
        </p:txBody>
      </p:sp>
      <p:sp>
        <p:nvSpPr>
          <p:cNvPr id="50186" name="Rectangle 9"/>
          <p:cNvSpPr>
            <a:spLocks noChangeArrowheads="1"/>
          </p:cNvSpPr>
          <p:nvPr/>
        </p:nvSpPr>
        <p:spPr bwMode="auto">
          <a:xfrm>
            <a:off x="490538" y="5197475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Συνδ. Δεδομ.</a:t>
            </a:r>
          </a:p>
        </p:txBody>
      </p:sp>
      <p:sp>
        <p:nvSpPr>
          <p:cNvPr id="50187" name="Rectangle 10"/>
          <p:cNvSpPr>
            <a:spLocks noChangeArrowheads="1"/>
          </p:cNvSpPr>
          <p:nvPr/>
        </p:nvSpPr>
        <p:spPr bwMode="auto">
          <a:xfrm>
            <a:off x="476250" y="6038850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Φυσικό</a:t>
            </a:r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>
            <a:off x="1285875" y="1584325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189" name="Rectangle 12"/>
          <p:cNvSpPr>
            <a:spLocks noChangeArrowheads="1"/>
          </p:cNvSpPr>
          <p:nvPr/>
        </p:nvSpPr>
        <p:spPr bwMode="auto">
          <a:xfrm>
            <a:off x="123825" y="1089025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7</a:t>
            </a:r>
          </a:p>
        </p:txBody>
      </p:sp>
      <p:sp>
        <p:nvSpPr>
          <p:cNvPr id="50190" name="Rectangle 13"/>
          <p:cNvSpPr>
            <a:spLocks noChangeArrowheads="1"/>
          </p:cNvSpPr>
          <p:nvPr/>
        </p:nvSpPr>
        <p:spPr bwMode="auto">
          <a:xfrm>
            <a:off x="123825" y="1920875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6</a:t>
            </a:r>
          </a:p>
        </p:txBody>
      </p:sp>
      <p:sp>
        <p:nvSpPr>
          <p:cNvPr id="50191" name="Rectangle 14"/>
          <p:cNvSpPr>
            <a:spLocks noChangeArrowheads="1"/>
          </p:cNvSpPr>
          <p:nvPr/>
        </p:nvSpPr>
        <p:spPr bwMode="auto">
          <a:xfrm>
            <a:off x="123825" y="2754313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5</a:t>
            </a:r>
          </a:p>
        </p:txBody>
      </p:sp>
      <p:sp>
        <p:nvSpPr>
          <p:cNvPr id="50192" name="Rectangle 15"/>
          <p:cNvSpPr>
            <a:spLocks noChangeArrowheads="1"/>
          </p:cNvSpPr>
          <p:nvPr/>
        </p:nvSpPr>
        <p:spPr bwMode="auto">
          <a:xfrm>
            <a:off x="123825" y="3586163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4</a:t>
            </a:r>
          </a:p>
        </p:txBody>
      </p:sp>
      <p:sp>
        <p:nvSpPr>
          <p:cNvPr id="50193" name="Rectangle 16"/>
          <p:cNvSpPr>
            <a:spLocks noChangeArrowheads="1"/>
          </p:cNvSpPr>
          <p:nvPr/>
        </p:nvSpPr>
        <p:spPr bwMode="auto">
          <a:xfrm>
            <a:off x="123825" y="441960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3</a:t>
            </a:r>
          </a:p>
        </p:txBody>
      </p:sp>
      <p:sp>
        <p:nvSpPr>
          <p:cNvPr id="50194" name="Rectangle 17"/>
          <p:cNvSpPr>
            <a:spLocks noChangeArrowheads="1"/>
          </p:cNvSpPr>
          <p:nvPr/>
        </p:nvSpPr>
        <p:spPr bwMode="auto">
          <a:xfrm>
            <a:off x="123825" y="525145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2</a:t>
            </a:r>
          </a:p>
        </p:txBody>
      </p:sp>
      <p:sp>
        <p:nvSpPr>
          <p:cNvPr id="50195" name="Rectangle 18"/>
          <p:cNvSpPr>
            <a:spLocks noChangeArrowheads="1"/>
          </p:cNvSpPr>
          <p:nvPr/>
        </p:nvSpPr>
        <p:spPr bwMode="auto">
          <a:xfrm>
            <a:off x="123825" y="6084888"/>
            <a:ext cx="307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1</a:t>
            </a:r>
          </a:p>
        </p:txBody>
      </p:sp>
      <p:sp>
        <p:nvSpPr>
          <p:cNvPr id="50196" name="Line 19"/>
          <p:cNvSpPr>
            <a:spLocks noChangeShapeType="1"/>
          </p:cNvSpPr>
          <p:nvPr/>
        </p:nvSpPr>
        <p:spPr bwMode="auto">
          <a:xfrm>
            <a:off x="1285875" y="2393950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Line 20"/>
          <p:cNvSpPr>
            <a:spLocks noChangeShapeType="1"/>
          </p:cNvSpPr>
          <p:nvPr/>
        </p:nvSpPr>
        <p:spPr bwMode="auto">
          <a:xfrm>
            <a:off x="1285875" y="3249613"/>
            <a:ext cx="1588" cy="26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Line 21"/>
          <p:cNvSpPr>
            <a:spLocks noChangeShapeType="1"/>
          </p:cNvSpPr>
          <p:nvPr/>
        </p:nvSpPr>
        <p:spPr bwMode="auto">
          <a:xfrm>
            <a:off x="1285875" y="4103688"/>
            <a:ext cx="1588" cy="26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199" name="Line 22"/>
          <p:cNvSpPr>
            <a:spLocks noChangeShapeType="1"/>
          </p:cNvSpPr>
          <p:nvPr/>
        </p:nvSpPr>
        <p:spPr bwMode="auto">
          <a:xfrm>
            <a:off x="1285875" y="4914900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Line 23"/>
          <p:cNvSpPr>
            <a:spLocks noChangeShapeType="1"/>
          </p:cNvSpPr>
          <p:nvPr/>
        </p:nvSpPr>
        <p:spPr bwMode="auto">
          <a:xfrm>
            <a:off x="1285875" y="5768975"/>
            <a:ext cx="1588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0201" name="Group 24"/>
          <p:cNvGrpSpPr>
            <a:grpSpLocks/>
          </p:cNvGrpSpPr>
          <p:nvPr/>
        </p:nvGrpSpPr>
        <p:grpSpPr bwMode="auto">
          <a:xfrm>
            <a:off x="2052638" y="1089025"/>
            <a:ext cx="314325" cy="269875"/>
            <a:chOff x="243" y="3918"/>
            <a:chExt cx="312" cy="255"/>
          </a:xfrm>
        </p:grpSpPr>
        <p:sp>
          <p:nvSpPr>
            <p:cNvPr id="50250" name="Rectangle 2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51" name="Rectangle 2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52" name="Rectangle 2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2" name="Group 28"/>
          <p:cNvGrpSpPr>
            <a:grpSpLocks/>
          </p:cNvGrpSpPr>
          <p:nvPr/>
        </p:nvGrpSpPr>
        <p:grpSpPr bwMode="auto">
          <a:xfrm>
            <a:off x="2052638" y="1989138"/>
            <a:ext cx="314325" cy="269875"/>
            <a:chOff x="243" y="3918"/>
            <a:chExt cx="312" cy="255"/>
          </a:xfrm>
        </p:grpSpPr>
        <p:sp>
          <p:nvSpPr>
            <p:cNvPr id="50247" name="Rectangle 29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8" name="Rectangle 30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9" name="Rectangle 31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3" name="Group 32"/>
          <p:cNvGrpSpPr>
            <a:grpSpLocks/>
          </p:cNvGrpSpPr>
          <p:nvPr/>
        </p:nvGrpSpPr>
        <p:grpSpPr bwMode="auto">
          <a:xfrm>
            <a:off x="2052638" y="2798763"/>
            <a:ext cx="314325" cy="269875"/>
            <a:chOff x="243" y="3918"/>
            <a:chExt cx="312" cy="255"/>
          </a:xfrm>
        </p:grpSpPr>
        <p:sp>
          <p:nvSpPr>
            <p:cNvPr id="50244" name="Rectangle 33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5" name="Rectangle 34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6" name="Rectangle 35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4" name="Group 36"/>
          <p:cNvGrpSpPr>
            <a:grpSpLocks/>
          </p:cNvGrpSpPr>
          <p:nvPr/>
        </p:nvGrpSpPr>
        <p:grpSpPr bwMode="auto">
          <a:xfrm>
            <a:off x="2052638" y="3698875"/>
            <a:ext cx="314325" cy="269875"/>
            <a:chOff x="243" y="3918"/>
            <a:chExt cx="312" cy="255"/>
          </a:xfrm>
        </p:grpSpPr>
        <p:sp>
          <p:nvSpPr>
            <p:cNvPr id="50241" name="Rectangle 3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2" name="Rectangle 3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3" name="Rectangle 3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5" name="Group 40"/>
          <p:cNvGrpSpPr>
            <a:grpSpLocks/>
          </p:cNvGrpSpPr>
          <p:nvPr/>
        </p:nvGrpSpPr>
        <p:grpSpPr bwMode="auto">
          <a:xfrm>
            <a:off x="2052638" y="4419600"/>
            <a:ext cx="314325" cy="269875"/>
            <a:chOff x="243" y="3918"/>
            <a:chExt cx="312" cy="255"/>
          </a:xfrm>
        </p:grpSpPr>
        <p:sp>
          <p:nvSpPr>
            <p:cNvPr id="50238" name="Rectangle 4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9" name="Rectangle 4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40" name="Rectangle 4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6" name="Group 44"/>
          <p:cNvGrpSpPr>
            <a:grpSpLocks/>
          </p:cNvGrpSpPr>
          <p:nvPr/>
        </p:nvGrpSpPr>
        <p:grpSpPr bwMode="auto">
          <a:xfrm>
            <a:off x="2052638" y="5319713"/>
            <a:ext cx="314325" cy="269875"/>
            <a:chOff x="243" y="3918"/>
            <a:chExt cx="312" cy="255"/>
          </a:xfrm>
        </p:grpSpPr>
        <p:sp>
          <p:nvSpPr>
            <p:cNvPr id="50235" name="Rectangle 45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6" name="Rectangle 46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7" name="Rectangle 47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0207" name="Group 48"/>
          <p:cNvGrpSpPr>
            <a:grpSpLocks/>
          </p:cNvGrpSpPr>
          <p:nvPr/>
        </p:nvGrpSpPr>
        <p:grpSpPr bwMode="auto">
          <a:xfrm>
            <a:off x="2052638" y="6173788"/>
            <a:ext cx="314325" cy="269875"/>
            <a:chOff x="243" y="3918"/>
            <a:chExt cx="312" cy="255"/>
          </a:xfrm>
        </p:grpSpPr>
        <p:sp>
          <p:nvSpPr>
            <p:cNvPr id="50232" name="Rectangle 49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3" name="Rectangle 50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4" name="Rectangle 51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0208" name="Rectangle 58"/>
          <p:cNvSpPr>
            <a:spLocks noChangeArrowheads="1"/>
          </p:cNvSpPr>
          <p:nvPr/>
        </p:nvSpPr>
        <p:spPr bwMode="auto">
          <a:xfrm>
            <a:off x="3222625" y="1989138"/>
            <a:ext cx="1935163" cy="9890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RMI</a:t>
            </a:r>
            <a:endParaRPr lang="el-GR" altLang="el-GR" sz="1800"/>
          </a:p>
        </p:txBody>
      </p:sp>
      <p:grpSp>
        <p:nvGrpSpPr>
          <p:cNvPr id="50209" name="Group 59"/>
          <p:cNvGrpSpPr>
            <a:grpSpLocks/>
          </p:cNvGrpSpPr>
          <p:nvPr/>
        </p:nvGrpSpPr>
        <p:grpSpPr bwMode="auto">
          <a:xfrm>
            <a:off x="4784725" y="2124075"/>
            <a:ext cx="314325" cy="269875"/>
            <a:chOff x="243" y="3918"/>
            <a:chExt cx="312" cy="255"/>
          </a:xfrm>
        </p:grpSpPr>
        <p:sp>
          <p:nvSpPr>
            <p:cNvPr id="50229" name="Rectangle 60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0" name="Rectangle 61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31" name="Rectangle 62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0210" name="Line 63"/>
          <p:cNvSpPr>
            <a:spLocks noChangeShapeType="1"/>
          </p:cNvSpPr>
          <p:nvPr/>
        </p:nvSpPr>
        <p:spPr bwMode="auto">
          <a:xfrm flipH="1">
            <a:off x="2457450" y="2484438"/>
            <a:ext cx="765175" cy="4048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Line 64"/>
          <p:cNvSpPr>
            <a:spLocks noChangeShapeType="1"/>
          </p:cNvSpPr>
          <p:nvPr/>
        </p:nvSpPr>
        <p:spPr bwMode="auto">
          <a:xfrm flipH="1" flipV="1">
            <a:off x="2457450" y="2079625"/>
            <a:ext cx="765175" cy="40481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12" name="Rectangle 65"/>
          <p:cNvSpPr>
            <a:spLocks noChangeArrowheads="1"/>
          </p:cNvSpPr>
          <p:nvPr/>
        </p:nvSpPr>
        <p:spPr bwMode="auto">
          <a:xfrm>
            <a:off x="3222625" y="3698875"/>
            <a:ext cx="1935163" cy="9890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TCP/IP</a:t>
            </a:r>
            <a:endParaRPr lang="el-GR" altLang="el-GR" sz="1800"/>
          </a:p>
        </p:txBody>
      </p:sp>
      <p:grpSp>
        <p:nvGrpSpPr>
          <p:cNvPr id="50213" name="Group 66"/>
          <p:cNvGrpSpPr>
            <a:grpSpLocks/>
          </p:cNvGrpSpPr>
          <p:nvPr/>
        </p:nvGrpSpPr>
        <p:grpSpPr bwMode="auto">
          <a:xfrm>
            <a:off x="4784725" y="3833813"/>
            <a:ext cx="314325" cy="269875"/>
            <a:chOff x="243" y="3918"/>
            <a:chExt cx="312" cy="255"/>
          </a:xfrm>
        </p:grpSpPr>
        <p:sp>
          <p:nvSpPr>
            <p:cNvPr id="50226" name="Rectangle 6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27" name="Rectangle 6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28" name="Rectangle 6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0214" name="Line 70"/>
          <p:cNvSpPr>
            <a:spLocks noChangeShapeType="1"/>
          </p:cNvSpPr>
          <p:nvPr/>
        </p:nvSpPr>
        <p:spPr bwMode="auto">
          <a:xfrm flipH="1">
            <a:off x="2457450" y="4238625"/>
            <a:ext cx="765175" cy="40481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15" name="Line 71"/>
          <p:cNvSpPr>
            <a:spLocks noChangeShapeType="1"/>
          </p:cNvSpPr>
          <p:nvPr/>
        </p:nvSpPr>
        <p:spPr bwMode="auto">
          <a:xfrm flipH="1" flipV="1">
            <a:off x="2457450" y="3833813"/>
            <a:ext cx="765175" cy="4048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16" name="Rectangle 72"/>
          <p:cNvSpPr>
            <a:spLocks noChangeArrowheads="1"/>
          </p:cNvSpPr>
          <p:nvPr/>
        </p:nvSpPr>
        <p:spPr bwMode="auto">
          <a:xfrm>
            <a:off x="3222625" y="5364163"/>
            <a:ext cx="1935163" cy="9890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Ethernet</a:t>
            </a:r>
            <a:endParaRPr lang="el-GR" altLang="el-GR" sz="1800"/>
          </a:p>
        </p:txBody>
      </p:sp>
      <p:grpSp>
        <p:nvGrpSpPr>
          <p:cNvPr id="50217" name="Group 73"/>
          <p:cNvGrpSpPr>
            <a:grpSpLocks/>
          </p:cNvGrpSpPr>
          <p:nvPr/>
        </p:nvGrpSpPr>
        <p:grpSpPr bwMode="auto">
          <a:xfrm>
            <a:off x="4784725" y="5499100"/>
            <a:ext cx="314325" cy="269875"/>
            <a:chOff x="243" y="3918"/>
            <a:chExt cx="312" cy="255"/>
          </a:xfrm>
        </p:grpSpPr>
        <p:sp>
          <p:nvSpPr>
            <p:cNvPr id="50223" name="Rectangle 74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24" name="Rectangle 75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0225" name="Rectangle 76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0218" name="Line 77"/>
          <p:cNvSpPr>
            <a:spLocks noChangeShapeType="1"/>
          </p:cNvSpPr>
          <p:nvPr/>
        </p:nvSpPr>
        <p:spPr bwMode="auto">
          <a:xfrm flipH="1">
            <a:off x="2457450" y="5903913"/>
            <a:ext cx="765175" cy="4048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19" name="Line 78"/>
          <p:cNvSpPr>
            <a:spLocks noChangeShapeType="1"/>
          </p:cNvSpPr>
          <p:nvPr/>
        </p:nvSpPr>
        <p:spPr bwMode="auto">
          <a:xfrm flipH="1" flipV="1">
            <a:off x="2457450" y="5499100"/>
            <a:ext cx="765175" cy="40481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220" name="Text Box 79"/>
          <p:cNvSpPr txBox="1">
            <a:spLocks noChangeArrowheads="1"/>
          </p:cNvSpPr>
          <p:nvPr/>
        </p:nvSpPr>
        <p:spPr bwMode="auto">
          <a:xfrm>
            <a:off x="5876925" y="2168525"/>
            <a:ext cx="1709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Αντικείμενο</a:t>
            </a:r>
            <a:endParaRPr lang="en-US" altLang="el-GR" sz="1800"/>
          </a:p>
        </p:txBody>
      </p:sp>
      <p:sp>
        <p:nvSpPr>
          <p:cNvPr id="50221" name="Text Box 80"/>
          <p:cNvSpPr txBox="1">
            <a:spLocks noChangeArrowheads="1"/>
          </p:cNvSpPr>
          <p:nvPr/>
        </p:nvSpPr>
        <p:spPr bwMode="auto">
          <a:xfrm>
            <a:off x="5876925" y="3968750"/>
            <a:ext cx="2070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Δίοδος (</a:t>
            </a:r>
            <a:r>
              <a:rPr lang="en-US" altLang="el-GR" sz="1800"/>
              <a:t>socket)</a:t>
            </a:r>
          </a:p>
        </p:txBody>
      </p:sp>
      <p:sp>
        <p:nvSpPr>
          <p:cNvPr id="50222" name="Text Box 81"/>
          <p:cNvSpPr txBox="1">
            <a:spLocks noChangeArrowheads="1"/>
          </p:cNvSpPr>
          <p:nvPr/>
        </p:nvSpPr>
        <p:spPr bwMode="auto">
          <a:xfrm>
            <a:off x="5876925" y="5589588"/>
            <a:ext cx="2070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/>
              <a:t>Διεύθυνση</a:t>
            </a:r>
            <a:r>
              <a:rPr lang="en-US" altLang="el-GR" sz="1800"/>
              <a:t> MAC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76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Διαστρωμάτωση (</a:t>
            </a:r>
            <a:r>
              <a:rPr lang="en-US" altLang="el-GR" smtClean="0"/>
              <a:t>5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321987" name="Rectangle 3"/>
          <p:cNvSpPr>
            <a:spLocks noGrp="1" noChangeArrowheads="1"/>
          </p:cNvSpPr>
          <p:nvPr>
            <p:ph idx="1"/>
          </p:nvPr>
        </p:nvSpPr>
        <p:spPr>
          <a:xfrm>
            <a:off x="322263" y="1358107"/>
            <a:ext cx="8229600" cy="1125537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Παράδειγμα ανοικτής αρχιτεκτονικής: </a:t>
            </a:r>
            <a:r>
              <a:rPr lang="en-US" altLang="el-GR" sz="2400" smtClean="0"/>
              <a:t>Swing/AWT</a:t>
            </a:r>
            <a:endParaRPr lang="el-GR" altLang="el-GR" sz="2400" smtClean="0"/>
          </a:p>
          <a:p>
            <a:pPr lvl="1" eaLnBrk="1" hangingPunct="1">
              <a:defRPr/>
            </a:pPr>
            <a:r>
              <a:rPr lang="el-GR" altLang="el-GR" sz="2000" smtClean="0"/>
              <a:t>Η εφαρμογή </a:t>
            </a:r>
            <a:r>
              <a:rPr lang="el-GR" altLang="el-GR" sz="2000" i="1" smtClean="0"/>
              <a:t>κανονικά</a:t>
            </a:r>
            <a:r>
              <a:rPr lang="el-GR" altLang="el-GR" sz="2000" smtClean="0"/>
              <a:t> χρησιμοποιεί το </a:t>
            </a:r>
            <a:r>
              <a:rPr lang="en-US" altLang="el-GR" sz="2000" smtClean="0"/>
              <a:t>Swing</a:t>
            </a:r>
            <a:r>
              <a:rPr lang="el-GR" altLang="el-GR" sz="2000" smtClean="0"/>
              <a:t> ΑΛΛΑ μπορεί να χρησιμοποιήσει και το </a:t>
            </a:r>
            <a:r>
              <a:rPr lang="en-US" altLang="el-GR" sz="2000" smtClean="0"/>
              <a:t>AWT </a:t>
            </a:r>
            <a:r>
              <a:rPr lang="el-GR" altLang="el-GR" sz="2000" smtClean="0"/>
              <a:t>για ταχύτητα και ευελιξία.</a:t>
            </a:r>
            <a:endParaRPr lang="en-US" altLang="el-GR" sz="2000" smtClean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77904-563B-4154-A4ED-F266982F17A5}" type="slidenum">
              <a:rPr lang="el-GR" altLang="el-GR"/>
              <a:pPr>
                <a:defRPr/>
              </a:pPr>
              <a:t>46</a:t>
            </a:fld>
            <a:endParaRPr lang="el-GR" altLang="el-GR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507163" y="2440815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Εφαρμογή</a:t>
            </a:r>
          </a:p>
        </p:txBody>
      </p:sp>
      <p:grpSp>
        <p:nvGrpSpPr>
          <p:cNvPr id="51206" name="Group 5"/>
          <p:cNvGrpSpPr>
            <a:grpSpLocks/>
          </p:cNvGrpSpPr>
          <p:nvPr/>
        </p:nvGrpSpPr>
        <p:grpSpPr bwMode="auto">
          <a:xfrm>
            <a:off x="8083550" y="2531303"/>
            <a:ext cx="314325" cy="269875"/>
            <a:chOff x="243" y="3918"/>
            <a:chExt cx="312" cy="255"/>
          </a:xfrm>
        </p:grpSpPr>
        <p:sp>
          <p:nvSpPr>
            <p:cNvPr id="51235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6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7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1207" name="Rectangle 9"/>
          <p:cNvSpPr>
            <a:spLocks noChangeArrowheads="1"/>
          </p:cNvSpPr>
          <p:nvPr/>
        </p:nvSpPr>
        <p:spPr bwMode="auto">
          <a:xfrm>
            <a:off x="4346575" y="3520315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Swing</a:t>
            </a:r>
            <a:endParaRPr lang="el-GR" altLang="el-GR" sz="1800"/>
          </a:p>
        </p:txBody>
      </p:sp>
      <p:grpSp>
        <p:nvGrpSpPr>
          <p:cNvPr id="51208" name="Group 10"/>
          <p:cNvGrpSpPr>
            <a:grpSpLocks/>
          </p:cNvGrpSpPr>
          <p:nvPr/>
        </p:nvGrpSpPr>
        <p:grpSpPr bwMode="auto">
          <a:xfrm>
            <a:off x="5922963" y="3610803"/>
            <a:ext cx="314325" cy="269875"/>
            <a:chOff x="243" y="3918"/>
            <a:chExt cx="312" cy="255"/>
          </a:xfrm>
        </p:grpSpPr>
        <p:sp>
          <p:nvSpPr>
            <p:cNvPr id="51232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3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4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1209" name="Rectangle 14"/>
          <p:cNvSpPr>
            <a:spLocks noChangeArrowheads="1"/>
          </p:cNvSpPr>
          <p:nvPr/>
        </p:nvSpPr>
        <p:spPr bwMode="auto">
          <a:xfrm>
            <a:off x="2276475" y="4645853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AWT</a:t>
            </a:r>
            <a:endParaRPr lang="el-GR" altLang="el-GR" sz="1800"/>
          </a:p>
        </p:txBody>
      </p:sp>
      <p:grpSp>
        <p:nvGrpSpPr>
          <p:cNvPr id="51210" name="Group 15"/>
          <p:cNvGrpSpPr>
            <a:grpSpLocks/>
          </p:cNvGrpSpPr>
          <p:nvPr/>
        </p:nvGrpSpPr>
        <p:grpSpPr bwMode="auto">
          <a:xfrm>
            <a:off x="3852863" y="4736340"/>
            <a:ext cx="314325" cy="269875"/>
            <a:chOff x="243" y="3918"/>
            <a:chExt cx="312" cy="255"/>
          </a:xfrm>
        </p:grpSpPr>
        <p:sp>
          <p:nvSpPr>
            <p:cNvPr id="51229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0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31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1211" name="Rectangle 19"/>
          <p:cNvSpPr>
            <a:spLocks noChangeArrowheads="1"/>
          </p:cNvSpPr>
          <p:nvPr/>
        </p:nvSpPr>
        <p:spPr bwMode="auto">
          <a:xfrm>
            <a:off x="206375" y="5771390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/>
              <a:t>X11</a:t>
            </a:r>
            <a:endParaRPr lang="el-GR" altLang="el-GR" sz="1800"/>
          </a:p>
        </p:txBody>
      </p:sp>
      <p:grpSp>
        <p:nvGrpSpPr>
          <p:cNvPr id="51212" name="Group 20"/>
          <p:cNvGrpSpPr>
            <a:grpSpLocks/>
          </p:cNvGrpSpPr>
          <p:nvPr/>
        </p:nvGrpSpPr>
        <p:grpSpPr bwMode="auto">
          <a:xfrm>
            <a:off x="1782763" y="5861878"/>
            <a:ext cx="314325" cy="269875"/>
            <a:chOff x="243" y="3918"/>
            <a:chExt cx="312" cy="255"/>
          </a:xfrm>
        </p:grpSpPr>
        <p:sp>
          <p:nvSpPr>
            <p:cNvPr id="51226" name="Rectangle 2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27" name="Rectangle 2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228" name="Rectangle 2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1213" name="Arc 24"/>
          <p:cNvSpPr>
            <a:spLocks/>
          </p:cNvSpPr>
          <p:nvPr/>
        </p:nvSpPr>
        <p:spPr bwMode="auto">
          <a:xfrm flipH="1">
            <a:off x="5427663" y="2710690"/>
            <a:ext cx="1079500" cy="809625"/>
          </a:xfrm>
          <a:custGeom>
            <a:avLst/>
            <a:gdLst>
              <a:gd name="T0" fmla="*/ 0 w 21600"/>
              <a:gd name="T1" fmla="*/ 0 h 21600"/>
              <a:gd name="T2" fmla="*/ 1079500 w 21600"/>
              <a:gd name="T3" fmla="*/ 809625 h 21600"/>
              <a:gd name="T4" fmla="*/ 0 w 21600"/>
              <a:gd name="T5" fmla="*/ 8096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4" name="Arc 25"/>
          <p:cNvSpPr>
            <a:spLocks/>
          </p:cNvSpPr>
          <p:nvPr/>
        </p:nvSpPr>
        <p:spPr bwMode="auto">
          <a:xfrm flipH="1">
            <a:off x="3222625" y="3790190"/>
            <a:ext cx="1079500" cy="809625"/>
          </a:xfrm>
          <a:custGeom>
            <a:avLst/>
            <a:gdLst>
              <a:gd name="T0" fmla="*/ 0 w 21600"/>
              <a:gd name="T1" fmla="*/ 0 h 21600"/>
              <a:gd name="T2" fmla="*/ 1079500 w 21600"/>
              <a:gd name="T3" fmla="*/ 809625 h 21600"/>
              <a:gd name="T4" fmla="*/ 0 w 21600"/>
              <a:gd name="T5" fmla="*/ 8096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5" name="Arc 26"/>
          <p:cNvSpPr>
            <a:spLocks/>
          </p:cNvSpPr>
          <p:nvPr/>
        </p:nvSpPr>
        <p:spPr bwMode="auto">
          <a:xfrm flipH="1">
            <a:off x="1150938" y="4915728"/>
            <a:ext cx="1079500" cy="809625"/>
          </a:xfrm>
          <a:custGeom>
            <a:avLst/>
            <a:gdLst>
              <a:gd name="T0" fmla="*/ 0 w 21600"/>
              <a:gd name="T1" fmla="*/ 0 h 21600"/>
              <a:gd name="T2" fmla="*/ 1079500 w 21600"/>
              <a:gd name="T3" fmla="*/ 809625 h 21600"/>
              <a:gd name="T4" fmla="*/ 0 w 21600"/>
              <a:gd name="T5" fmla="*/ 8096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6" name="Arc 27"/>
          <p:cNvSpPr>
            <a:spLocks/>
          </p:cNvSpPr>
          <p:nvPr/>
        </p:nvSpPr>
        <p:spPr bwMode="auto">
          <a:xfrm>
            <a:off x="4167188" y="3026603"/>
            <a:ext cx="3284537" cy="1889125"/>
          </a:xfrm>
          <a:custGeom>
            <a:avLst/>
            <a:gdLst>
              <a:gd name="T0" fmla="*/ 3284537 w 21600"/>
              <a:gd name="T1" fmla="*/ 0 h 21681"/>
              <a:gd name="T2" fmla="*/ 82113 w 21600"/>
              <a:gd name="T3" fmla="*/ 1889125 h 21681"/>
              <a:gd name="T4" fmla="*/ 0 w 21600"/>
              <a:gd name="T5" fmla="*/ 7668 h 216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81" fill="none" extrusionOk="0">
                <a:moveTo>
                  <a:pt x="21599" y="0"/>
                </a:moveTo>
                <a:cubicBezTo>
                  <a:pt x="21599" y="29"/>
                  <a:pt x="21600" y="58"/>
                  <a:pt x="21600" y="88"/>
                </a:cubicBezTo>
                <a:cubicBezTo>
                  <a:pt x="21600" y="11806"/>
                  <a:pt x="12255" y="21388"/>
                  <a:pt x="540" y="21681"/>
                </a:cubicBezTo>
              </a:path>
              <a:path w="21600" h="21681" stroke="0" extrusionOk="0">
                <a:moveTo>
                  <a:pt x="21599" y="0"/>
                </a:moveTo>
                <a:cubicBezTo>
                  <a:pt x="21599" y="29"/>
                  <a:pt x="21600" y="58"/>
                  <a:pt x="21600" y="88"/>
                </a:cubicBezTo>
                <a:cubicBezTo>
                  <a:pt x="21600" y="11806"/>
                  <a:pt x="12255" y="21388"/>
                  <a:pt x="540" y="21681"/>
                </a:cubicBezTo>
                <a:lnTo>
                  <a:pt x="0" y="88"/>
                </a:lnTo>
                <a:lnTo>
                  <a:pt x="2159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7" name="AutoShape 28"/>
          <p:cNvSpPr>
            <a:spLocks noChangeArrowheads="1"/>
          </p:cNvSpPr>
          <p:nvPr/>
        </p:nvSpPr>
        <p:spPr bwMode="auto">
          <a:xfrm flipV="1">
            <a:off x="2906713" y="5950778"/>
            <a:ext cx="2295525" cy="76358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Βασικό παραθυρικό σύστημα</a:t>
            </a:r>
            <a:endParaRPr lang="en-US" altLang="el-GR" sz="1800"/>
          </a:p>
        </p:txBody>
      </p:sp>
      <p:sp>
        <p:nvSpPr>
          <p:cNvPr id="51218" name="Oval 29"/>
          <p:cNvSpPr>
            <a:spLocks noChangeArrowheads="1"/>
          </p:cNvSpPr>
          <p:nvPr/>
        </p:nvSpPr>
        <p:spPr bwMode="auto">
          <a:xfrm>
            <a:off x="2097088" y="6176203"/>
            <a:ext cx="134937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9" name="Line 30"/>
          <p:cNvSpPr>
            <a:spLocks noChangeShapeType="1"/>
          </p:cNvSpPr>
          <p:nvPr/>
        </p:nvSpPr>
        <p:spPr bwMode="auto">
          <a:xfrm>
            <a:off x="2232025" y="6266690"/>
            <a:ext cx="674688" cy="8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220" name="Oval 31"/>
          <p:cNvSpPr>
            <a:spLocks noChangeArrowheads="1"/>
          </p:cNvSpPr>
          <p:nvPr/>
        </p:nvSpPr>
        <p:spPr bwMode="auto">
          <a:xfrm>
            <a:off x="4167188" y="5050665"/>
            <a:ext cx="134937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21" name="Line 32"/>
          <p:cNvSpPr>
            <a:spLocks noChangeShapeType="1"/>
          </p:cNvSpPr>
          <p:nvPr/>
        </p:nvSpPr>
        <p:spPr bwMode="auto">
          <a:xfrm>
            <a:off x="4302125" y="5141153"/>
            <a:ext cx="674688" cy="8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222" name="AutoShape 33"/>
          <p:cNvSpPr>
            <a:spLocks noChangeArrowheads="1"/>
          </p:cNvSpPr>
          <p:nvPr/>
        </p:nvSpPr>
        <p:spPr bwMode="auto">
          <a:xfrm flipV="1">
            <a:off x="5021263" y="5096703"/>
            <a:ext cx="2386012" cy="76358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Αφηρημένη παραθυρική διεπαφή </a:t>
            </a:r>
            <a:endParaRPr lang="en-US" altLang="el-GR" sz="1800"/>
          </a:p>
        </p:txBody>
      </p:sp>
      <p:sp>
        <p:nvSpPr>
          <p:cNvPr id="51223" name="AutoShape 34"/>
          <p:cNvSpPr>
            <a:spLocks noChangeArrowheads="1"/>
          </p:cNvSpPr>
          <p:nvPr/>
        </p:nvSpPr>
        <p:spPr bwMode="auto">
          <a:xfrm flipV="1">
            <a:off x="611188" y="2531303"/>
            <a:ext cx="3151187" cy="98901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800"/>
              <a:t>Κύρια βιβλιοθήκη με παράθυρα, διαχειριστές διάρθρωσης κ.λπ.  </a:t>
            </a:r>
            <a:endParaRPr lang="en-US" altLang="el-GR" sz="1800"/>
          </a:p>
        </p:txBody>
      </p:sp>
      <p:sp>
        <p:nvSpPr>
          <p:cNvPr id="51224" name="Oval 35"/>
          <p:cNvSpPr>
            <a:spLocks noChangeArrowheads="1"/>
          </p:cNvSpPr>
          <p:nvPr/>
        </p:nvSpPr>
        <p:spPr bwMode="auto">
          <a:xfrm>
            <a:off x="4392613" y="3431415"/>
            <a:ext cx="134937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25" name="Line 36"/>
          <p:cNvSpPr>
            <a:spLocks noChangeShapeType="1"/>
          </p:cNvSpPr>
          <p:nvPr/>
        </p:nvSpPr>
        <p:spPr bwMode="auto">
          <a:xfrm>
            <a:off x="3762375" y="3385378"/>
            <a:ext cx="674688" cy="8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Διαστρωμάτωση (6)</a:t>
            </a:r>
            <a:endParaRPr lang="en-US" altLang="el-GR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>
                <a:effectLst/>
              </a:rPr>
              <a:t>Πλεονεκτήματα-Μειονεκτήματα κλειστές έναντι ανοικτών αρχιτεκτονικών</a:t>
            </a:r>
          </a:p>
          <a:p>
            <a:pPr lvl="1" eaLnBrk="1" hangingPunct="1">
              <a:buClr>
                <a:schemeClr val="folHlink"/>
              </a:buClr>
              <a:buSzPct val="140000"/>
              <a:buFont typeface="Wingdings" panose="05000000000000000000" pitchFamily="2" charset="2"/>
              <a:buChar char="ü"/>
            </a:pPr>
            <a:r>
              <a:rPr lang="el-GR" altLang="el-GR" sz="2000" smtClean="0">
                <a:effectLst/>
              </a:rPr>
              <a:t>Οι </a:t>
            </a:r>
            <a:r>
              <a:rPr lang="el-GR" altLang="el-GR" sz="2000" i="1" smtClean="0">
                <a:effectLst/>
              </a:rPr>
              <a:t>κλειστές αρχιτεκτονικές</a:t>
            </a:r>
            <a:r>
              <a:rPr lang="el-GR" altLang="el-GR" sz="2000" smtClean="0">
                <a:effectLst/>
              </a:rPr>
              <a:t> οδηγούν σε χαμηλότερη σύζευξη μεταξύ των υποσυστημάτων</a:t>
            </a:r>
          </a:p>
          <a:p>
            <a:pPr lvl="1" eaLnBrk="1" hangingPunct="1">
              <a:buClr>
                <a:schemeClr val="folHlink"/>
              </a:buClr>
              <a:buSzPct val="140000"/>
              <a:buFont typeface="Wingdings" panose="05000000000000000000" pitchFamily="2" charset="2"/>
              <a:buChar char="ü"/>
            </a:pPr>
            <a:r>
              <a:rPr lang="el-GR" altLang="el-GR" sz="2000" smtClean="0">
                <a:effectLst/>
              </a:rPr>
              <a:t>Επίσης, τα υποσυστήματα μπορούν να ολοκληρωθούν και να ελεγχθούν επαυξητικά</a:t>
            </a:r>
          </a:p>
          <a:p>
            <a:pPr lvl="1" eaLnBrk="1" hangingPunct="1">
              <a:buClr>
                <a:srgbClr val="FF3300"/>
              </a:buClr>
              <a:buSzPct val="130000"/>
              <a:buFont typeface="Wingdings" panose="05000000000000000000" pitchFamily="2" charset="2"/>
              <a:buChar char="û"/>
            </a:pPr>
            <a:r>
              <a:rPr lang="el-GR" altLang="el-GR" sz="2000" smtClean="0">
                <a:effectLst/>
              </a:rPr>
              <a:t>Κάθε επίπεδο εισάγει επιβάρυνση επεξεργασίας και (δυνητικά) αποθήκευσης (δυσχεραίνοντας την επίτευξη των στόχων που τίθενται στις μη λειτουργικές προδιαγραφές)</a:t>
            </a:r>
          </a:p>
          <a:p>
            <a:pPr lvl="1" eaLnBrk="1" hangingPunct="1">
              <a:buClr>
                <a:srgbClr val="FF3300"/>
              </a:buClr>
              <a:buSzPct val="130000"/>
              <a:buFont typeface="Wingdings" panose="05000000000000000000" pitchFamily="2" charset="2"/>
              <a:buChar char="û"/>
            </a:pPr>
            <a:r>
              <a:rPr lang="el-GR" altLang="el-GR" sz="2000" smtClean="0">
                <a:effectLst/>
              </a:rPr>
              <a:t>Η προσθήκη λειτουργικότητας μπορεί να είναι δύσκολη στη συνέχεια (πρέπει να τροποποιηθούν περισσότερα στρώματα)</a:t>
            </a:r>
          </a:p>
          <a:p>
            <a:pPr eaLnBrk="1" hangingPunct="1"/>
            <a:r>
              <a:rPr lang="el-GR" altLang="el-GR" sz="2400" smtClean="0">
                <a:effectLst/>
              </a:rPr>
              <a:t>Συνήθως η αποσύνθεση εκτείνεται σε 3-5 στρώματα</a:t>
            </a:r>
            <a:endParaRPr lang="en-US" altLang="el-GR" sz="2400" smtClean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CACC1-28D3-43EA-917E-CC0C19D5468D}" type="slidenum">
              <a:rPr lang="el-GR" altLang="el-GR"/>
              <a:pPr>
                <a:defRPr/>
              </a:pPr>
              <a:t>47</a:t>
            </a:fld>
            <a:endParaRPr lang="el-GR" altLang="el-G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Διαμέριση</a:t>
            </a:r>
            <a:endParaRPr lang="en-US" altLang="el-GR" smtClean="0"/>
          </a:p>
        </p:txBody>
      </p:sp>
      <p:sp>
        <p:nvSpPr>
          <p:cNvPr id="132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Εναλλακτικά (ή συμπληρωματικά) προς την ιεραρχική αποσύνθεση, διαμερίζουμε το σύστημα σε </a:t>
            </a:r>
            <a:r>
              <a:rPr lang="el-GR" altLang="el-GR" sz="2400" i="1" smtClean="0"/>
              <a:t>ομότιμα υποσυστήματα</a:t>
            </a:r>
            <a:r>
              <a:rPr lang="el-GR" altLang="el-GR" sz="2400" smtClean="0"/>
              <a:t> (</a:t>
            </a:r>
            <a:r>
              <a:rPr lang="en-US" altLang="el-GR" sz="2400" smtClean="0"/>
              <a:t>peer subsystems)</a:t>
            </a:r>
            <a:r>
              <a:rPr lang="el-GR" altLang="el-GR" sz="2400" smtClean="0"/>
              <a:t>,</a:t>
            </a:r>
            <a:r>
              <a:rPr lang="en-US" altLang="el-GR" sz="2400" smtClean="0"/>
              <a:t> </a:t>
            </a:r>
            <a:r>
              <a:rPr lang="el-GR" altLang="el-GR" sz="2400" smtClean="0"/>
              <a:t>κάθε ένα από τα οποία είναι υπεύθυνο για διαφορετικά είδη υπηρεσιών</a:t>
            </a:r>
          </a:p>
          <a:p>
            <a:pPr lvl="1" eaLnBrk="1" hangingPunct="1">
              <a:defRPr/>
            </a:pPr>
            <a:r>
              <a:rPr lang="el-GR" altLang="el-GR" sz="2000" smtClean="0"/>
              <a:t>Παράδειγμα: διάρθρωση εταιρικού συστήματος</a:t>
            </a:r>
            <a:endParaRPr lang="en-US" altLang="el-GR" sz="2000" smtClean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94594-178C-4029-994C-FC23AEB5751B}" type="slidenum">
              <a:rPr lang="el-GR" altLang="el-GR"/>
              <a:pPr>
                <a:defRPr/>
              </a:pPr>
              <a:t>48</a:t>
            </a:fld>
            <a:endParaRPr lang="el-GR" altLang="el-GR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476250" y="3789363"/>
            <a:ext cx="19351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Πελάτες</a:t>
            </a:r>
          </a:p>
        </p:txBody>
      </p:sp>
      <p:grpSp>
        <p:nvGrpSpPr>
          <p:cNvPr id="53254" name="Group 5"/>
          <p:cNvGrpSpPr>
            <a:grpSpLocks/>
          </p:cNvGrpSpPr>
          <p:nvPr/>
        </p:nvGrpSpPr>
        <p:grpSpPr bwMode="auto">
          <a:xfrm>
            <a:off x="2052638" y="3879850"/>
            <a:ext cx="314325" cy="269875"/>
            <a:chOff x="243" y="3918"/>
            <a:chExt cx="312" cy="255"/>
          </a:xfrm>
        </p:grpSpPr>
        <p:sp>
          <p:nvSpPr>
            <p:cNvPr id="53283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84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85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3255" name="Rectangle 10"/>
          <p:cNvSpPr>
            <a:spLocks noChangeArrowheads="1"/>
          </p:cNvSpPr>
          <p:nvPr/>
        </p:nvSpPr>
        <p:spPr bwMode="auto">
          <a:xfrm>
            <a:off x="3716338" y="3789363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Αποθήκη</a:t>
            </a:r>
          </a:p>
        </p:txBody>
      </p:sp>
      <p:grpSp>
        <p:nvGrpSpPr>
          <p:cNvPr id="53256" name="Group 11"/>
          <p:cNvGrpSpPr>
            <a:grpSpLocks/>
          </p:cNvGrpSpPr>
          <p:nvPr/>
        </p:nvGrpSpPr>
        <p:grpSpPr bwMode="auto">
          <a:xfrm>
            <a:off x="5292725" y="3879850"/>
            <a:ext cx="314325" cy="269875"/>
            <a:chOff x="243" y="3918"/>
            <a:chExt cx="312" cy="255"/>
          </a:xfrm>
        </p:grpSpPr>
        <p:sp>
          <p:nvSpPr>
            <p:cNvPr id="53280" name="Rectangle 12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81" name="Rectangle 13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82" name="Rectangle 14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3257" name="Rectangle 15"/>
          <p:cNvSpPr>
            <a:spLocks noChangeArrowheads="1"/>
          </p:cNvSpPr>
          <p:nvPr/>
        </p:nvSpPr>
        <p:spPr bwMode="auto">
          <a:xfrm>
            <a:off x="4706938" y="5589588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Διαχείριση προσωπικού</a:t>
            </a:r>
          </a:p>
        </p:txBody>
      </p:sp>
      <p:grpSp>
        <p:nvGrpSpPr>
          <p:cNvPr id="53258" name="Group 16"/>
          <p:cNvGrpSpPr>
            <a:grpSpLocks/>
          </p:cNvGrpSpPr>
          <p:nvPr/>
        </p:nvGrpSpPr>
        <p:grpSpPr bwMode="auto">
          <a:xfrm>
            <a:off x="6283325" y="5680075"/>
            <a:ext cx="314325" cy="269875"/>
            <a:chOff x="243" y="3918"/>
            <a:chExt cx="312" cy="255"/>
          </a:xfrm>
        </p:grpSpPr>
        <p:sp>
          <p:nvSpPr>
            <p:cNvPr id="53277" name="Rectangle 1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8" name="Rectangle 1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9" name="Rectangle 1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3259" name="Rectangle 20"/>
          <p:cNvSpPr>
            <a:spLocks noChangeArrowheads="1"/>
          </p:cNvSpPr>
          <p:nvPr/>
        </p:nvSpPr>
        <p:spPr bwMode="auto">
          <a:xfrm>
            <a:off x="1557338" y="5589588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Πωλήσεις</a:t>
            </a:r>
          </a:p>
        </p:txBody>
      </p:sp>
      <p:grpSp>
        <p:nvGrpSpPr>
          <p:cNvPr id="53260" name="Group 21"/>
          <p:cNvGrpSpPr>
            <a:grpSpLocks/>
          </p:cNvGrpSpPr>
          <p:nvPr/>
        </p:nvGrpSpPr>
        <p:grpSpPr bwMode="auto">
          <a:xfrm>
            <a:off x="3133725" y="5680075"/>
            <a:ext cx="314325" cy="269875"/>
            <a:chOff x="243" y="3918"/>
            <a:chExt cx="312" cy="255"/>
          </a:xfrm>
        </p:grpSpPr>
        <p:sp>
          <p:nvSpPr>
            <p:cNvPr id="53274" name="Rectangle 22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5" name="Rectangle 23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6" name="Rectangle 24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3261" name="Line 25"/>
          <p:cNvSpPr>
            <a:spLocks noChangeShapeType="1"/>
          </p:cNvSpPr>
          <p:nvPr/>
        </p:nvSpPr>
        <p:spPr bwMode="auto">
          <a:xfrm flipH="1" flipV="1">
            <a:off x="1557338" y="4373563"/>
            <a:ext cx="809625" cy="11699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2" name="Line 26"/>
          <p:cNvSpPr>
            <a:spLocks noChangeShapeType="1"/>
          </p:cNvSpPr>
          <p:nvPr/>
        </p:nvSpPr>
        <p:spPr bwMode="auto">
          <a:xfrm rot="10800000" flipH="1" flipV="1">
            <a:off x="1871663" y="4373563"/>
            <a:ext cx="809625" cy="11699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3" name="Line 27"/>
          <p:cNvSpPr>
            <a:spLocks noChangeShapeType="1"/>
          </p:cNvSpPr>
          <p:nvPr/>
        </p:nvSpPr>
        <p:spPr bwMode="auto">
          <a:xfrm rot="10800000" flipH="1">
            <a:off x="3536950" y="5724525"/>
            <a:ext cx="1125538" cy="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4" name="Line 28"/>
          <p:cNvSpPr>
            <a:spLocks noChangeShapeType="1"/>
          </p:cNvSpPr>
          <p:nvPr/>
        </p:nvSpPr>
        <p:spPr bwMode="auto">
          <a:xfrm rot="10800000">
            <a:off x="3536950" y="5949950"/>
            <a:ext cx="1125538" cy="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5" name="Line 29"/>
          <p:cNvSpPr>
            <a:spLocks noChangeShapeType="1"/>
          </p:cNvSpPr>
          <p:nvPr/>
        </p:nvSpPr>
        <p:spPr bwMode="auto">
          <a:xfrm flipV="1">
            <a:off x="3041650" y="4373563"/>
            <a:ext cx="809625" cy="11699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6" name="Line 30"/>
          <p:cNvSpPr>
            <a:spLocks noChangeShapeType="1"/>
          </p:cNvSpPr>
          <p:nvPr/>
        </p:nvSpPr>
        <p:spPr bwMode="auto">
          <a:xfrm rot="10800000" flipV="1">
            <a:off x="3355975" y="4373563"/>
            <a:ext cx="809625" cy="11699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67" name="Rectangle 31"/>
          <p:cNvSpPr>
            <a:spLocks noChangeArrowheads="1"/>
          </p:cNvSpPr>
          <p:nvPr/>
        </p:nvSpPr>
        <p:spPr bwMode="auto">
          <a:xfrm>
            <a:off x="6777038" y="3789363"/>
            <a:ext cx="19351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Προμήθειες</a:t>
            </a:r>
          </a:p>
        </p:txBody>
      </p:sp>
      <p:grpSp>
        <p:nvGrpSpPr>
          <p:cNvPr id="53268" name="Group 32"/>
          <p:cNvGrpSpPr>
            <a:grpSpLocks/>
          </p:cNvGrpSpPr>
          <p:nvPr/>
        </p:nvGrpSpPr>
        <p:grpSpPr bwMode="auto">
          <a:xfrm>
            <a:off x="8353425" y="3879850"/>
            <a:ext cx="314325" cy="269875"/>
            <a:chOff x="243" y="3918"/>
            <a:chExt cx="312" cy="255"/>
          </a:xfrm>
        </p:grpSpPr>
        <p:sp>
          <p:nvSpPr>
            <p:cNvPr id="53271" name="Rectangle 33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2" name="Rectangle 34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3273" name="Rectangle 35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3269" name="Line 36"/>
          <p:cNvSpPr>
            <a:spLocks noChangeShapeType="1"/>
          </p:cNvSpPr>
          <p:nvPr/>
        </p:nvSpPr>
        <p:spPr bwMode="auto">
          <a:xfrm rot="10800000" flipH="1">
            <a:off x="5651500" y="3968750"/>
            <a:ext cx="1125538" cy="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3270" name="Line 37"/>
          <p:cNvSpPr>
            <a:spLocks noChangeShapeType="1"/>
          </p:cNvSpPr>
          <p:nvPr/>
        </p:nvSpPr>
        <p:spPr bwMode="auto">
          <a:xfrm rot="10800000">
            <a:off x="5651500" y="4194175"/>
            <a:ext cx="1125538" cy="9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Διαστρωμάτωση και διαμέριση</a:t>
            </a:r>
            <a:endParaRPr lang="en-US" altLang="el-GR" smtClean="0"/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>
                <a:effectLst/>
              </a:rPr>
              <a:t>Γενικά, μία αποσύνθεση συστήματος περιλαμβάνει τόσο διαμέριση όσο και διαστρωμάτωση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Αρχικά εκτελούμε </a:t>
            </a:r>
            <a:r>
              <a:rPr lang="el-GR" altLang="el-GR" sz="2000" i="1" smtClean="0">
                <a:effectLst/>
              </a:rPr>
              <a:t>διαμέριση</a:t>
            </a:r>
            <a:r>
              <a:rPr lang="el-GR" altLang="el-GR" sz="2000" smtClean="0">
                <a:effectLst/>
              </a:rPr>
              <a:t> στα ανώτερου επιπέδου υποσυστήματα, με κάθε υποσύστημα να είναι υπεύθυνο για συγκεκριμένη λειτουργικότητα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Αν κάποιο υποσύστημα είναι υπερβολικά πολύπλοκο, προχωρούμε σε ιεραρχική αποσύνθεσή του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... στη διαδικασία θυμόμαστε ότι κάθε περαιτέρω διαχωρισμός σε υποσυστήματα εισάγει επιβάρυνση λόγω της επικοινωνίας μεταξύ υποσυστημάτων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Επίσης, η υπερβολική αποσύνθεση αυξάνει τη συνολική πολυπλοκότητα και δυσχεραίνει την κατανόηση του μοντέλου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60B4B-BD0F-4C11-BF88-EBC8FFAD24CE}" type="slidenum">
              <a:rPr lang="el-GR" altLang="el-GR"/>
              <a:pPr>
                <a:defRPr/>
              </a:pPr>
              <a:t>49</a:t>
            </a:fld>
            <a:endParaRPr lang="el-GR" alt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Εισαγωγή (</a:t>
            </a:r>
            <a:r>
              <a:rPr lang="en-US" altLang="el-GR" smtClean="0"/>
              <a:t>4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1272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Ο σχεδιασμός συστήματος δεν είναι αλγοριθμική διαδικασία </a:t>
            </a:r>
          </a:p>
          <a:p>
            <a:pPr lvl="1" eaLnBrk="1" hangingPunct="1">
              <a:defRPr/>
            </a:pPr>
            <a:r>
              <a:rPr lang="el-GR" altLang="el-GR" sz="2000" smtClean="0"/>
              <a:t>Η διαδικασία με τη σειρά της σε ένα πλήθος δραστηριοτήτων που κάθε μία να εξετάζει τμήμα της αποσύνθεσης του συστήματος</a:t>
            </a:r>
          </a:p>
          <a:p>
            <a:pPr lvl="2" eaLnBrk="1" hangingPunct="1">
              <a:defRPr/>
            </a:pPr>
            <a:r>
              <a:rPr lang="el-GR" altLang="el-GR" sz="1800" b="1" i="1" smtClean="0"/>
              <a:t>Προσδιορισμός σχεδιαστικών στόχων</a:t>
            </a:r>
            <a:r>
              <a:rPr lang="el-GR" altLang="el-GR" sz="1800" b="1" smtClean="0"/>
              <a:t>:</a:t>
            </a:r>
            <a:r>
              <a:rPr lang="el-GR" altLang="el-GR" sz="1800" smtClean="0"/>
              <a:t> Η ομάδα ανάπτυξης προσδιορίζει τα χαρακτηριστικά του συστήματος που θα αναπτυχθεί και αναθέτει προτεραιότητες σ’ αυτά</a:t>
            </a:r>
          </a:p>
          <a:p>
            <a:pPr lvl="2" eaLnBrk="1" hangingPunct="1">
              <a:defRPr/>
            </a:pPr>
            <a:r>
              <a:rPr lang="el-GR" altLang="el-GR" sz="1800" b="1" i="1" smtClean="0"/>
              <a:t>Δημιουργία της αρχικής αποσύνθεσης του συστήματος</a:t>
            </a:r>
            <a:r>
              <a:rPr lang="el-GR" altLang="el-GR" sz="1800" b="1" smtClean="0"/>
              <a:t>:</a:t>
            </a:r>
            <a:r>
              <a:rPr lang="el-GR" altLang="el-GR" sz="1800" smtClean="0"/>
              <a:t> το σύστημα αποσυντίθεται σε μικρότερα τμήματα με βάση τις περιπτώσεις χρήσης και το μοντέλο ανάλυσης. Υπάρχουν τυποποιημένα μοντέλα αρχιτεκτονικής που μπορούν να χρησιμοποιηθούν ως αφετηρίες.</a:t>
            </a:r>
          </a:p>
          <a:p>
            <a:pPr lvl="2" eaLnBrk="1" hangingPunct="1">
              <a:defRPr/>
            </a:pPr>
            <a:r>
              <a:rPr lang="el-GR" altLang="el-GR" sz="1800" b="1" i="1" smtClean="0"/>
              <a:t>Εκλέπτυνση της αποσύνθεσης σε υποσυστήματα έως ότου ικανοποιηθούν οι σχεδιαστικοί στόχοι:</a:t>
            </a:r>
            <a:r>
              <a:rPr lang="el-GR" altLang="el-GR" sz="1800" i="1" smtClean="0"/>
              <a:t> </a:t>
            </a:r>
            <a:r>
              <a:rPr lang="el-GR" altLang="el-GR" sz="1800" smtClean="0"/>
              <a:t>Η αρχική αποσύνθεση πιθανότατα δεν θα ικανοποιεί τους σχεδιαστικούς στόχους, οπότε το μοντέλο εκλεπτύνεται και τροποποιείται μέχρι να επιτευχθεί το σύνολο των στόχων</a:t>
            </a:r>
            <a:endParaRPr lang="en-US" altLang="el-GR" sz="1800" i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B78EB-4C35-4261-9238-A28BE1BC3619}" type="slidenum">
              <a:rPr lang="el-GR" altLang="el-GR"/>
              <a:pPr>
                <a:defRPr/>
              </a:pPr>
              <a:t>5</a:t>
            </a:fld>
            <a:endParaRPr lang="el-GR" altLang="el-G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Μοτίβα αρχιτεκτονικής (1)</a:t>
            </a:r>
            <a:endParaRPr lang="en-US" altLang="el-GR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>
                <a:effectLst/>
              </a:rPr>
              <a:t>Ο σωστός ορισμός των υποσυστημάτων είναι πολύ σημαντικός διότι είναι πολύ δύσκολο να διορθωθεί όταν έχει ξεκινήσει η ανάπτυξη</a:t>
            </a:r>
          </a:p>
          <a:p>
            <a:pPr lvl="1" eaLnBrk="1" hangingPunct="1"/>
            <a:r>
              <a:rPr lang="el-GR" altLang="el-GR" sz="2000" smtClean="0">
                <a:effectLst/>
              </a:rPr>
              <a:t>Ειδικότερα δεδομένης της αύξησης της πολυπλοκότητας των συστημάτων</a:t>
            </a:r>
          </a:p>
          <a:p>
            <a:pPr eaLnBrk="1" hangingPunct="1"/>
            <a:r>
              <a:rPr lang="el-GR" altLang="el-GR" sz="2400" smtClean="0">
                <a:effectLst/>
              </a:rPr>
              <a:t>Αναγνωρίζοντας τη σημαντικότητα του θέματος, έχει καθιερωθεί η έννοια της </a:t>
            </a:r>
            <a:r>
              <a:rPr lang="el-GR" altLang="el-GR" sz="2400" i="1" smtClean="0">
                <a:effectLst/>
              </a:rPr>
              <a:t>αρχιτεκτονικής λογισμικού</a:t>
            </a:r>
            <a:endParaRPr lang="el-GR" altLang="el-GR" sz="2400" smtClean="0">
              <a:effectLst/>
            </a:endParaRPr>
          </a:p>
          <a:p>
            <a:pPr lvl="1" eaLnBrk="1" hangingPunct="1"/>
            <a:r>
              <a:rPr lang="el-GR" altLang="el-GR" sz="2000" smtClean="0">
                <a:effectLst/>
              </a:rPr>
              <a:t>Περιλαμβάνει την αποσύνθεση του συστήματος, την καθολική ροή ελέγχου, τον χειρισμό των οριακών συνθηκών και τα πρωτόκολλα επικοινωνίας μεταξύ υποσυστημάτων</a:t>
            </a:r>
          </a:p>
          <a:p>
            <a:pPr eaLnBrk="1" hangingPunct="1"/>
            <a:r>
              <a:rPr lang="el-GR" altLang="el-GR" sz="2400" smtClean="0">
                <a:effectLst/>
              </a:rPr>
              <a:t>Η αρχιτεκτονική λογισμικού έχει παράξει ένα πλήθος από </a:t>
            </a:r>
            <a:r>
              <a:rPr lang="el-GR" altLang="el-GR" sz="2400" i="1" smtClean="0">
                <a:effectLst/>
              </a:rPr>
              <a:t>μοτίβα αρχιτεκτονικής </a:t>
            </a:r>
            <a:r>
              <a:rPr lang="el-GR" altLang="el-GR" sz="2400" smtClean="0">
                <a:effectLst/>
              </a:rPr>
              <a:t>που μπορούν να εφαρμοστούν στη διαδικασία της αποσύνθεσης</a:t>
            </a:r>
            <a:endParaRPr lang="en-US" altLang="el-GR" sz="2400" smtClean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389B1-FAB5-4B2B-8109-00BD98397234}" type="slidenum">
              <a:rPr lang="el-GR" altLang="el-GR"/>
              <a:pPr>
                <a:defRPr/>
              </a:pPr>
              <a:t>50</a:t>
            </a:fld>
            <a:endParaRPr lang="el-GR" altLang="el-G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Αποθετηρίου (1</a:t>
            </a:r>
            <a:r>
              <a:rPr lang="en-US" altLang="el-GR" smtClean="0"/>
              <a:t>)</a:t>
            </a:r>
          </a:p>
        </p:txBody>
      </p:sp>
      <p:sp>
        <p:nvSpPr>
          <p:cNvPr id="133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Τα υποσυστήματα προσπελαύνουν και τροποποιούν μία μοναδική δομή δεδομένων που ονομάζεται </a:t>
            </a:r>
            <a:r>
              <a:rPr lang="el-GR" altLang="el-GR" sz="2400" i="1" smtClean="0"/>
              <a:t>αποθετήριο </a:t>
            </a:r>
            <a:r>
              <a:rPr lang="el-GR" altLang="el-GR" sz="2400" smtClean="0"/>
              <a:t>(</a:t>
            </a:r>
            <a:r>
              <a:rPr lang="en-US" altLang="el-GR" sz="2400" smtClean="0"/>
              <a:t>repository)</a:t>
            </a:r>
            <a:endParaRPr lang="el-GR" altLang="el-GR" sz="2400" i="1" smtClean="0"/>
          </a:p>
          <a:p>
            <a:pPr eaLnBrk="1" hangingPunct="1">
              <a:defRPr/>
            </a:pPr>
            <a:r>
              <a:rPr lang="el-GR" altLang="el-GR" sz="2400" smtClean="0"/>
              <a:t>Τα υποσυστήματα είναι (σχετικά) ανεξάρτητα και επικοινωνούν μόνο μέσω του αποθετηρίου</a:t>
            </a:r>
          </a:p>
          <a:p>
            <a:pPr eaLnBrk="1" hangingPunct="1">
              <a:defRPr/>
            </a:pPr>
            <a:r>
              <a:rPr lang="el-GR" altLang="el-GR" sz="2400" smtClean="0"/>
              <a:t>Η ροή ελέγχου υπαγορεύεται είτε από τα υποσυστήματα (π.χ. ανεξάρτητη ροή ελέγχου με κλειδώματα στο αποθετήριο) ή από το αποθετήριο [π.χ. με εναύσματα (</a:t>
            </a:r>
            <a:r>
              <a:rPr lang="en-US" altLang="el-GR" sz="2400" smtClean="0"/>
              <a:t>triggers) </a:t>
            </a:r>
            <a:r>
              <a:rPr lang="el-GR" altLang="el-GR" sz="2400" smtClean="0"/>
              <a:t>που ενεργοποιούν διαδικασίες στα υποσυστήματα)</a:t>
            </a:r>
            <a:endParaRPr lang="en-US" altLang="el-GR" sz="2400" smtClean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21113-3D00-41F2-A47E-4359C671F227}" type="slidenum">
              <a:rPr lang="el-GR" altLang="el-GR"/>
              <a:pPr>
                <a:defRPr/>
              </a:pPr>
              <a:t>51</a:t>
            </a:fld>
            <a:endParaRPr lang="el-GR" altLang="el-GR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1062038" y="5319713"/>
            <a:ext cx="22494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Υποσύστημα 1</a:t>
            </a:r>
          </a:p>
        </p:txBody>
      </p:sp>
      <p:grpSp>
        <p:nvGrpSpPr>
          <p:cNvPr id="56326" name="Group 5"/>
          <p:cNvGrpSpPr>
            <a:grpSpLocks/>
          </p:cNvGrpSpPr>
          <p:nvPr/>
        </p:nvGrpSpPr>
        <p:grpSpPr bwMode="auto">
          <a:xfrm>
            <a:off x="2952750" y="5410200"/>
            <a:ext cx="314325" cy="269875"/>
            <a:chOff x="243" y="3918"/>
            <a:chExt cx="312" cy="255"/>
          </a:xfrm>
        </p:grpSpPr>
        <p:sp>
          <p:nvSpPr>
            <p:cNvPr id="56340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41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42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6327" name="Rectangle 9"/>
          <p:cNvSpPr>
            <a:spLocks noChangeArrowheads="1"/>
          </p:cNvSpPr>
          <p:nvPr/>
        </p:nvSpPr>
        <p:spPr bwMode="auto">
          <a:xfrm>
            <a:off x="2141538" y="6129338"/>
            <a:ext cx="22494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Υποσύστημα 2</a:t>
            </a:r>
          </a:p>
        </p:txBody>
      </p:sp>
      <p:grpSp>
        <p:nvGrpSpPr>
          <p:cNvPr id="56328" name="Group 10"/>
          <p:cNvGrpSpPr>
            <a:grpSpLocks/>
          </p:cNvGrpSpPr>
          <p:nvPr/>
        </p:nvGrpSpPr>
        <p:grpSpPr bwMode="auto">
          <a:xfrm>
            <a:off x="3986213" y="6264275"/>
            <a:ext cx="314325" cy="269875"/>
            <a:chOff x="243" y="3918"/>
            <a:chExt cx="312" cy="255"/>
          </a:xfrm>
        </p:grpSpPr>
        <p:sp>
          <p:nvSpPr>
            <p:cNvPr id="56337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38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39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6329" name="Rectangle 14"/>
          <p:cNvSpPr>
            <a:spLocks noChangeArrowheads="1"/>
          </p:cNvSpPr>
          <p:nvPr/>
        </p:nvSpPr>
        <p:spPr bwMode="auto">
          <a:xfrm>
            <a:off x="5607050" y="4959350"/>
            <a:ext cx="3195638" cy="17097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600"/>
              <a:t>Αποθετήριο</a:t>
            </a:r>
          </a:p>
          <a:p>
            <a:endParaRPr lang="el-GR" altLang="el-GR" sz="1200"/>
          </a:p>
          <a:p>
            <a:r>
              <a:rPr lang="el-GR" altLang="el-GR" sz="1600"/>
              <a:t>&lt;&lt;διαθέσιμες διεπαφές&gt;&gt;</a:t>
            </a:r>
          </a:p>
          <a:p>
            <a:r>
              <a:rPr lang="en-US" altLang="el-GR" sz="1600"/>
              <a:t>createData()</a:t>
            </a:r>
          </a:p>
          <a:p>
            <a:r>
              <a:rPr lang="en-US" altLang="el-GR" sz="1600"/>
              <a:t>setData()</a:t>
            </a:r>
          </a:p>
          <a:p>
            <a:r>
              <a:rPr lang="en-US" altLang="el-GR" sz="1600"/>
              <a:t>getData()</a:t>
            </a:r>
          </a:p>
          <a:p>
            <a:r>
              <a:rPr lang="en-US" altLang="el-GR" sz="1600"/>
              <a:t>searchData()</a:t>
            </a:r>
            <a:endParaRPr lang="el-GR" altLang="el-GR" sz="1600"/>
          </a:p>
        </p:txBody>
      </p:sp>
      <p:grpSp>
        <p:nvGrpSpPr>
          <p:cNvPr id="56330" name="Group 15"/>
          <p:cNvGrpSpPr>
            <a:grpSpLocks/>
          </p:cNvGrpSpPr>
          <p:nvPr/>
        </p:nvGrpSpPr>
        <p:grpSpPr bwMode="auto">
          <a:xfrm>
            <a:off x="8351838" y="5049838"/>
            <a:ext cx="315912" cy="223837"/>
            <a:chOff x="243" y="3918"/>
            <a:chExt cx="312" cy="255"/>
          </a:xfrm>
        </p:grpSpPr>
        <p:sp>
          <p:nvSpPr>
            <p:cNvPr id="56334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35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6336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56331" name="Line 19"/>
          <p:cNvSpPr>
            <a:spLocks noChangeShapeType="1"/>
          </p:cNvSpPr>
          <p:nvPr/>
        </p:nvSpPr>
        <p:spPr bwMode="auto">
          <a:xfrm>
            <a:off x="5607050" y="5319713"/>
            <a:ext cx="3195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6332" name="Line 20"/>
          <p:cNvSpPr>
            <a:spLocks noChangeShapeType="1"/>
          </p:cNvSpPr>
          <p:nvPr/>
        </p:nvSpPr>
        <p:spPr bwMode="auto">
          <a:xfrm>
            <a:off x="3311525" y="5499100"/>
            <a:ext cx="2295525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6333" name="Line 21"/>
          <p:cNvSpPr>
            <a:spLocks noChangeShapeType="1"/>
          </p:cNvSpPr>
          <p:nvPr/>
        </p:nvSpPr>
        <p:spPr bwMode="auto">
          <a:xfrm flipV="1">
            <a:off x="4392613" y="6084888"/>
            <a:ext cx="1214437" cy="3587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Αποθετηρίου (</a:t>
            </a:r>
            <a:r>
              <a:rPr lang="en-US" altLang="el-GR" smtClean="0"/>
              <a:t>2)</a:t>
            </a:r>
          </a:p>
        </p:txBody>
      </p:sp>
      <p:sp>
        <p:nvSpPr>
          <p:cNvPr id="135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Χρησιμοποιείται κυρίως συστήματα που χτίζονται γύρω από μία βάση δεδομένων, π.χ. συστήματα μισθοδοσίας</a:t>
            </a:r>
          </a:p>
          <a:p>
            <a:pPr lvl="1" eaLnBrk="1" hangingPunct="1">
              <a:defRPr/>
            </a:pPr>
            <a:r>
              <a:rPr lang="el-GR" altLang="el-GR" sz="2000" smtClean="0"/>
              <a:t>Επίσης περιβάλλοντα ανάπτυξης χρησιμοποιούν αυτό το μοτίβο</a:t>
            </a:r>
          </a:p>
          <a:p>
            <a:pPr eaLnBrk="1" hangingPunct="1">
              <a:defRPr/>
            </a:pPr>
            <a:r>
              <a:rPr lang="el-GR" altLang="el-GR" sz="2400" smtClean="0"/>
              <a:t>Η διεπαφή του αποθετηρίου τυπικά περιλαμβάνει ένα </a:t>
            </a:r>
            <a:r>
              <a:rPr lang="en-US" altLang="el-GR" sz="2400" smtClean="0"/>
              <a:t>API </a:t>
            </a:r>
            <a:r>
              <a:rPr lang="el-GR" altLang="el-GR" sz="2400" smtClean="0"/>
              <a:t>ή μία γλώσσα ερωτήσεων</a:t>
            </a:r>
            <a:endParaRPr lang="en-US" altLang="el-GR" sz="24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2143E-D398-4EF6-8AAE-D20A7DDB2E01}" type="slidenum">
              <a:rPr lang="el-GR" altLang="el-GR"/>
              <a:pPr>
                <a:defRPr/>
              </a:pPr>
              <a:t>52</a:t>
            </a:fld>
            <a:endParaRPr lang="el-GR" altLang="el-G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98630"/>
            <a:ext cx="8069520" cy="11564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dirty="0" smtClean="0"/>
              <a:t>Μοτίβο πολλαπλών στρωμάτων (1)</a:t>
            </a:r>
            <a:endParaRPr lang="en-US" altLang="el-GR" dirty="0" smtClean="0"/>
          </a:p>
        </p:txBody>
      </p:sp>
      <p:sp>
        <p:nvSpPr>
          <p:cNvPr id="135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Η αποσύνθεση σε στρώματα είναι μία τυπική διαδικασία σχεδιασμού</a:t>
            </a:r>
          </a:p>
          <a:p>
            <a:pPr eaLnBrk="1" hangingPunct="1">
              <a:defRPr/>
            </a:pPr>
            <a:r>
              <a:rPr lang="el-GR" altLang="el-GR" sz="2400" smtClean="0"/>
              <a:t>Όταν την εφαρμόζουμε, το ανώτερο επίπεδο αφορά στη διεπαφή του </a:t>
            </a:r>
            <a:r>
              <a:rPr lang="en-US" altLang="el-GR" sz="2400" smtClean="0"/>
              <a:t>actor </a:t>
            </a:r>
            <a:r>
              <a:rPr lang="el-GR" altLang="el-GR" sz="2400" smtClean="0"/>
              <a:t>με το σύστημα – συνήθως στη διεπαφή του χρήστη</a:t>
            </a:r>
          </a:p>
          <a:p>
            <a:pPr lvl="1" eaLnBrk="1" hangingPunct="1">
              <a:defRPr/>
            </a:pPr>
            <a:r>
              <a:rPr lang="el-GR" altLang="el-GR" sz="2000" smtClean="0"/>
              <a:t>Έτσι μπορούμε να έχουμε πολλές διεπαφές για την ίδια λειτουργικότητα, π.χ. γραφική διεπαφή έναντι διεπαφής γραμμής εντολών, διεπαφές για διαφορετικές πλατφόρμες κ.ο.κ.</a:t>
            </a:r>
          </a:p>
          <a:p>
            <a:pPr lvl="1" eaLnBrk="1" hangingPunct="1">
              <a:defRPr/>
            </a:pPr>
            <a:r>
              <a:rPr lang="el-GR" altLang="el-GR" sz="2000" smtClean="0"/>
              <a:t>Τα κατώτερα στρώματα αφορούν τις λειτουργίες εφαρμογής που ορίσθηκαν από τις περιπτώσεις χρήσης</a:t>
            </a:r>
          </a:p>
          <a:p>
            <a:pPr lvl="1" eaLnBrk="1" hangingPunct="1">
              <a:defRPr/>
            </a:pPr>
            <a:r>
              <a:rPr lang="el-GR" altLang="el-GR" sz="2000" smtClean="0"/>
              <a:t>Τα στρώματα στο κάτω μέρος της ιεραρχίας αφορούν συνήθως υπηρεσίες όπως αποθήκευση και μετάδοση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7845A-1A04-42D9-A28B-10E81ABC98ED}" type="slidenum">
              <a:rPr lang="el-GR" altLang="el-GR"/>
              <a:pPr>
                <a:defRPr/>
              </a:pPr>
              <a:t>53</a:t>
            </a:fld>
            <a:endParaRPr lang="el-GR" altLang="el-G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59" y="98630"/>
            <a:ext cx="8114525" cy="11564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dirty="0" smtClean="0"/>
              <a:t>Μοτίβο πολλαπλών στρωμάτων (2)</a:t>
            </a:r>
            <a:endParaRPr lang="en-US" altLang="el-GR" dirty="0" smtClean="0"/>
          </a:p>
        </p:txBody>
      </p:sp>
      <p:sp>
        <p:nvSpPr>
          <p:cNvPr id="1352713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Συνήθης αποσύνθεση σε μοντέλο πολλαπλών στρωμάτων</a:t>
            </a:r>
            <a:endParaRPr lang="en-US" altLang="el-GR" sz="2400" smtClean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2A76D9-046C-4BEE-94CD-D02286F132D4}" type="slidenum">
              <a:rPr lang="el-GR" altLang="el-GR"/>
              <a:pPr>
                <a:defRPr/>
              </a:pPr>
              <a:t>54</a:t>
            </a:fld>
            <a:endParaRPr lang="el-GR" altLang="el-GR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3086100" y="2438400"/>
            <a:ext cx="224948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Διεπαφή χρήστη</a:t>
            </a:r>
          </a:p>
        </p:txBody>
      </p:sp>
      <p:sp>
        <p:nvSpPr>
          <p:cNvPr id="59398" name="Rectangle 10"/>
          <p:cNvSpPr>
            <a:spLocks noChangeArrowheads="1"/>
          </p:cNvSpPr>
          <p:nvPr/>
        </p:nvSpPr>
        <p:spPr bwMode="auto">
          <a:xfrm>
            <a:off x="2317750" y="3698875"/>
            <a:ext cx="3784600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Λογική της εφαρμογής</a:t>
            </a:r>
          </a:p>
        </p:txBody>
      </p:sp>
      <p:sp>
        <p:nvSpPr>
          <p:cNvPr id="59399" name="Rectangle 15"/>
          <p:cNvSpPr>
            <a:spLocks noChangeArrowheads="1"/>
          </p:cNvSpPr>
          <p:nvPr/>
        </p:nvSpPr>
        <p:spPr bwMode="auto">
          <a:xfrm>
            <a:off x="3086100" y="2214563"/>
            <a:ext cx="630238" cy="2238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9400" name="Line 16"/>
          <p:cNvSpPr>
            <a:spLocks noChangeShapeType="1"/>
          </p:cNvSpPr>
          <p:nvPr/>
        </p:nvSpPr>
        <p:spPr bwMode="auto">
          <a:xfrm>
            <a:off x="4167188" y="3024188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9401" name="Rectangle 17"/>
          <p:cNvSpPr>
            <a:spLocks noChangeArrowheads="1"/>
          </p:cNvSpPr>
          <p:nvPr/>
        </p:nvSpPr>
        <p:spPr bwMode="auto">
          <a:xfrm>
            <a:off x="2322513" y="3473450"/>
            <a:ext cx="630237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9402" name="Rectangle 18"/>
          <p:cNvSpPr>
            <a:spLocks noChangeArrowheads="1"/>
          </p:cNvSpPr>
          <p:nvPr/>
        </p:nvSpPr>
        <p:spPr bwMode="auto">
          <a:xfrm>
            <a:off x="881063" y="5002213"/>
            <a:ext cx="22494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Πρόσβαση στο Λ.Σ.</a:t>
            </a:r>
          </a:p>
        </p:txBody>
      </p:sp>
      <p:sp>
        <p:nvSpPr>
          <p:cNvPr id="59403" name="Rectangle 19"/>
          <p:cNvSpPr>
            <a:spLocks noChangeArrowheads="1"/>
          </p:cNvSpPr>
          <p:nvPr/>
        </p:nvSpPr>
        <p:spPr bwMode="auto">
          <a:xfrm>
            <a:off x="881063" y="4778375"/>
            <a:ext cx="630237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9404" name="Line 20"/>
          <p:cNvSpPr>
            <a:spLocks noChangeShapeType="1"/>
          </p:cNvSpPr>
          <p:nvPr/>
        </p:nvSpPr>
        <p:spPr bwMode="auto">
          <a:xfrm>
            <a:off x="2862263" y="428466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9405" name="Rectangle 21"/>
          <p:cNvSpPr>
            <a:spLocks noChangeArrowheads="1"/>
          </p:cNvSpPr>
          <p:nvPr/>
        </p:nvSpPr>
        <p:spPr bwMode="auto">
          <a:xfrm>
            <a:off x="3357563" y="5002213"/>
            <a:ext cx="15287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Αποθήκευση</a:t>
            </a:r>
          </a:p>
        </p:txBody>
      </p:sp>
      <p:sp>
        <p:nvSpPr>
          <p:cNvPr id="59406" name="Rectangle 22"/>
          <p:cNvSpPr>
            <a:spLocks noChangeArrowheads="1"/>
          </p:cNvSpPr>
          <p:nvPr/>
        </p:nvSpPr>
        <p:spPr bwMode="auto">
          <a:xfrm>
            <a:off x="3357563" y="4778375"/>
            <a:ext cx="630237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9407" name="Line 23"/>
          <p:cNvSpPr>
            <a:spLocks noChangeShapeType="1"/>
          </p:cNvSpPr>
          <p:nvPr/>
        </p:nvSpPr>
        <p:spPr bwMode="auto">
          <a:xfrm>
            <a:off x="4213225" y="428466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9408" name="Rectangle 24"/>
          <p:cNvSpPr>
            <a:spLocks noChangeArrowheads="1"/>
          </p:cNvSpPr>
          <p:nvPr/>
        </p:nvSpPr>
        <p:spPr bwMode="auto">
          <a:xfrm>
            <a:off x="5157788" y="5002213"/>
            <a:ext cx="1528762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Επικοινωνία</a:t>
            </a:r>
          </a:p>
        </p:txBody>
      </p:sp>
      <p:sp>
        <p:nvSpPr>
          <p:cNvPr id="59409" name="Rectangle 25"/>
          <p:cNvSpPr>
            <a:spLocks noChangeArrowheads="1"/>
          </p:cNvSpPr>
          <p:nvPr/>
        </p:nvSpPr>
        <p:spPr bwMode="auto">
          <a:xfrm>
            <a:off x="5157788" y="4778375"/>
            <a:ext cx="630237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9410" name="Line 26"/>
          <p:cNvSpPr>
            <a:spLocks noChangeShapeType="1"/>
          </p:cNvSpPr>
          <p:nvPr/>
        </p:nvSpPr>
        <p:spPr bwMode="auto">
          <a:xfrm>
            <a:off x="6013450" y="428466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Μοτίβο πολλαπλών στρωμάτων (3)</a:t>
            </a:r>
            <a:endParaRPr lang="en-US" altLang="el-GR" smtClean="0"/>
          </a:p>
        </p:txBody>
      </p:sp>
      <p:sp>
        <p:nvSpPr>
          <p:cNvPr id="135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Το μοτίβο έχει και γενικότερη χρήση (εκτός από εφαρμογές)</a:t>
            </a:r>
          </a:p>
          <a:p>
            <a:pPr lvl="1" eaLnBrk="1" hangingPunct="1">
              <a:defRPr/>
            </a:pPr>
            <a:r>
              <a:rPr lang="el-GR" altLang="el-GR" sz="2000" smtClean="0"/>
              <a:t>Στα λειτουργικά συστήματα, τα χαμηλότερα στρώματα ασχολούνται με βασικές λειτουργίες (π.χ. ανάθεση διεργασιών σε επεξεργαστές, διαχείριση μνήμης, είσοδο-έξοδο χαμηλού επιπέδου) και τα ανώτερα στρώματα σχηματίζουν πιο σύνθετες λειτουργίες (π.χ. διαχείριση μπλοκ δίσκου </a:t>
            </a:r>
            <a:r>
              <a:rPr lang="el-GR" altLang="el-GR" sz="2000" smtClean="0">
                <a:sym typeface="Wingdings" panose="05000000000000000000" pitchFamily="2" charset="2"/>
              </a:rPr>
              <a:t> αρχεία και κατάλογοι)</a:t>
            </a:r>
          </a:p>
          <a:p>
            <a:pPr lvl="1" eaLnBrk="1" hangingPunct="1">
              <a:defRPr/>
            </a:pPr>
            <a:r>
              <a:rPr lang="el-GR" altLang="el-GR" sz="2000" smtClean="0">
                <a:sym typeface="Wingdings" panose="05000000000000000000" pitchFamily="2" charset="2"/>
              </a:rPr>
              <a:t>Εφαρμόζεται επίσης στα τηλεπικοινωνιακά συστήματα (π.χ. μοντέλο </a:t>
            </a:r>
            <a:r>
              <a:rPr lang="en-US" altLang="el-GR" sz="2000" smtClean="0">
                <a:sym typeface="Wingdings" panose="05000000000000000000" pitchFamily="2" charset="2"/>
              </a:rPr>
              <a:t>OSI</a:t>
            </a:r>
            <a:r>
              <a:rPr lang="el-GR" altLang="el-GR" sz="2000" smtClean="0">
                <a:sym typeface="Wingdings" panose="05000000000000000000" pitchFamily="2" charset="2"/>
              </a:rPr>
              <a:t>)</a:t>
            </a:r>
          </a:p>
          <a:p>
            <a:pPr eaLnBrk="1" hangingPunct="1">
              <a:defRPr/>
            </a:pPr>
            <a:r>
              <a:rPr lang="el-GR" altLang="el-GR" sz="2400" smtClean="0"/>
              <a:t>Η επικοινωνία μεταξύ των στρωμάτων μπορεί να γίνεται με κλήσεις μεθόδων/διαδικασιών</a:t>
            </a:r>
          </a:p>
          <a:p>
            <a:pPr lvl="1" eaLnBrk="1" hangingPunct="1">
              <a:defRPr/>
            </a:pPr>
            <a:r>
              <a:rPr lang="el-GR" altLang="el-GR" sz="2000" smtClean="0"/>
              <a:t>Ή όμως και με διαδιεργασιακή επικοινωνία</a:t>
            </a:r>
          </a:p>
          <a:p>
            <a:pPr lvl="1" eaLnBrk="1" hangingPunct="1">
              <a:defRPr/>
            </a:pPr>
            <a:r>
              <a:rPr lang="el-GR" altLang="el-GR" sz="2000" smtClean="0"/>
              <a:t>Έτσι τα κατώτερα τμήματα μπορούν να γίνουν </a:t>
            </a:r>
            <a:r>
              <a:rPr lang="el-GR" altLang="el-GR" sz="2000" i="1" smtClean="0"/>
              <a:t>εξυπηρέτες</a:t>
            </a:r>
            <a:r>
              <a:rPr lang="el-GR" altLang="el-GR" sz="2000" smtClean="0"/>
              <a:t> (και ίσως να εκτελούνται και σε διαφορετικό μηχάνημα)</a:t>
            </a:r>
            <a:endParaRPr lang="en-US" altLang="el-GR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1FD37-0633-4262-91E4-98F069009550}" type="slidenum">
              <a:rPr lang="el-GR" altLang="el-GR"/>
              <a:pPr>
                <a:defRPr/>
              </a:pPr>
              <a:t>55</a:t>
            </a:fld>
            <a:endParaRPr lang="el-GR" altLang="el-G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Μοτίβο εξυπηρέτη-εξυπηρετούμενου (1)</a:t>
            </a:r>
            <a:endParaRPr lang="en-US" altLang="el-GR" smtClean="0"/>
          </a:p>
        </p:txBody>
      </p:sp>
      <p:sp>
        <p:nvSpPr>
          <p:cNvPr id="135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Βασική διάταξη:</a:t>
            </a:r>
          </a:p>
          <a:p>
            <a:pPr lvl="1" eaLnBrk="1" hangingPunct="1">
              <a:defRPr/>
            </a:pPr>
            <a:r>
              <a:rPr lang="el-GR" altLang="el-GR" sz="2000" smtClean="0"/>
              <a:t>Υπάρχει μία τουλάχιστον συνιστώσα με τον ρόλο του </a:t>
            </a:r>
            <a:r>
              <a:rPr lang="el-GR" altLang="el-GR" sz="2000" i="1" smtClean="0"/>
              <a:t>εξυπηρέτη</a:t>
            </a:r>
            <a:r>
              <a:rPr lang="el-GR" altLang="el-GR" sz="2000" smtClean="0"/>
              <a:t> (</a:t>
            </a:r>
            <a:r>
              <a:rPr lang="en-US" altLang="el-GR" sz="2000" smtClean="0"/>
              <a:t>server) </a:t>
            </a:r>
            <a:r>
              <a:rPr lang="el-GR" altLang="el-GR" sz="2000" smtClean="0"/>
              <a:t>που περιμένει και εξυπηρετεί αιτήματα</a:t>
            </a:r>
          </a:p>
          <a:p>
            <a:pPr lvl="1" eaLnBrk="1" hangingPunct="1">
              <a:defRPr/>
            </a:pPr>
            <a:r>
              <a:rPr lang="el-GR" altLang="el-GR" sz="2000" smtClean="0"/>
              <a:t>Υπάρχει μία τουλάχιστον συνιστώσα με τον ρόλο του </a:t>
            </a:r>
            <a:r>
              <a:rPr lang="el-GR" altLang="el-GR" sz="2000" i="1" smtClean="0"/>
              <a:t>εξυπηρετούμενου</a:t>
            </a:r>
            <a:r>
              <a:rPr lang="en-US" altLang="el-GR" sz="2000" smtClean="0"/>
              <a:t> (client) </a:t>
            </a:r>
            <a:r>
              <a:rPr lang="el-GR" altLang="el-GR" sz="2000" smtClean="0"/>
              <a:t>που αποστέλλει αιτήματα για εκτέλεση (και συνήθως λαμβάνει κάποια απάντηση)</a:t>
            </a:r>
            <a:endParaRPr lang="en-US" altLang="el-GR" sz="2000" smtClean="0"/>
          </a:p>
          <a:p>
            <a:pPr lvl="1" eaLnBrk="1" hangingPunct="1">
              <a:defRPr/>
            </a:pPr>
            <a:r>
              <a:rPr lang="el-GR" altLang="el-GR" sz="2000" smtClean="0"/>
              <a:t>Η συνιστώσα του εξυπηρέτη παρέχει συγκεκριμένες υπηρεσίες, τις οποίες η συνιστώσα του εξυπηρετούμενου χρησιμοποιεί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79A55-14C3-452D-BC32-6B55CD6E8421}" type="slidenum">
              <a:rPr lang="el-GR" altLang="el-GR"/>
              <a:pPr>
                <a:defRPr/>
              </a:pPr>
              <a:t>56</a:t>
            </a:fld>
            <a:endParaRPr lang="el-GR" altLang="el-GR"/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431800" y="4194085"/>
            <a:ext cx="2609850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εξυπηρετούμενος</a:t>
            </a:r>
          </a:p>
        </p:txBody>
      </p:sp>
      <p:grpSp>
        <p:nvGrpSpPr>
          <p:cNvPr id="61446" name="Group 5"/>
          <p:cNvGrpSpPr>
            <a:grpSpLocks/>
          </p:cNvGrpSpPr>
          <p:nvPr/>
        </p:nvGrpSpPr>
        <p:grpSpPr bwMode="auto">
          <a:xfrm>
            <a:off x="2682875" y="4284573"/>
            <a:ext cx="314325" cy="269875"/>
            <a:chOff x="243" y="3918"/>
            <a:chExt cx="312" cy="255"/>
          </a:xfrm>
        </p:grpSpPr>
        <p:sp>
          <p:nvSpPr>
            <p:cNvPr id="61454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1455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1456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1447" name="Line 9"/>
          <p:cNvSpPr>
            <a:spLocks noChangeShapeType="1"/>
          </p:cNvSpPr>
          <p:nvPr/>
        </p:nvSpPr>
        <p:spPr bwMode="auto">
          <a:xfrm>
            <a:off x="3087688" y="4463960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448" name="Rectangle 10"/>
          <p:cNvSpPr>
            <a:spLocks noChangeArrowheads="1"/>
          </p:cNvSpPr>
          <p:nvPr/>
        </p:nvSpPr>
        <p:spPr bwMode="auto">
          <a:xfrm>
            <a:off x="5381625" y="4194085"/>
            <a:ext cx="3241675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Εξυπηρέτης</a:t>
            </a:r>
          </a:p>
        </p:txBody>
      </p:sp>
      <p:sp>
        <p:nvSpPr>
          <p:cNvPr id="61449" name="Rectangle 15"/>
          <p:cNvSpPr>
            <a:spLocks noChangeArrowheads="1"/>
          </p:cNvSpPr>
          <p:nvPr/>
        </p:nvSpPr>
        <p:spPr bwMode="auto">
          <a:xfrm>
            <a:off x="5381625" y="4749710"/>
            <a:ext cx="3241675" cy="143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&lt;&lt;παρεχόμενες υπηρεσίες&gt;&gt;</a:t>
            </a:r>
            <a:br>
              <a:rPr lang="el-GR" altLang="el-GR" sz="1800"/>
            </a:br>
            <a:r>
              <a:rPr lang="el-GR" altLang="el-GR" sz="1800"/>
              <a:t>υπηρεσία1</a:t>
            </a:r>
          </a:p>
          <a:p>
            <a:r>
              <a:rPr lang="el-GR" altLang="el-GR" sz="1800"/>
              <a:t>υπηρεσία2</a:t>
            </a:r>
          </a:p>
          <a:p>
            <a:r>
              <a:rPr lang="el-GR" altLang="el-GR" sz="1800"/>
              <a:t>υπηρεσία3</a:t>
            </a:r>
          </a:p>
          <a:p>
            <a:r>
              <a:rPr lang="el-GR" altLang="el-GR" sz="1800"/>
              <a:t>...</a:t>
            </a:r>
          </a:p>
        </p:txBody>
      </p:sp>
      <p:grpSp>
        <p:nvGrpSpPr>
          <p:cNvPr id="61450" name="Group 16"/>
          <p:cNvGrpSpPr>
            <a:grpSpLocks/>
          </p:cNvGrpSpPr>
          <p:nvPr/>
        </p:nvGrpSpPr>
        <p:grpSpPr bwMode="auto">
          <a:xfrm>
            <a:off x="8172450" y="4284573"/>
            <a:ext cx="314325" cy="269875"/>
            <a:chOff x="243" y="3918"/>
            <a:chExt cx="312" cy="255"/>
          </a:xfrm>
        </p:grpSpPr>
        <p:sp>
          <p:nvSpPr>
            <p:cNvPr id="61451" name="Rectangle 1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1452" name="Rectangle 1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1453" name="Rectangle 1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77813"/>
            <a:ext cx="8731250" cy="67627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3600" smtClean="0"/>
              <a:t>Μοτίβο εξυπηρέτη-εξυπηρετούμενου (2)</a:t>
            </a:r>
            <a:endParaRPr lang="en-US" altLang="el-GR" sz="3600" smtClean="0"/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206375" y="1256243"/>
            <a:ext cx="8731250" cy="4365625"/>
          </a:xfrm>
        </p:spPr>
        <p:txBody>
          <a:bodyPr lIns="18000" rIns="18000"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Παραδείγματα: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Οποιοδήποτε σύστημα με μία βάση δεδομένων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Οι εξυπηρετούμενοι συλλέγουν τα δεδομένα, τα ελέγχουν και εκτελούν τις δοσοληψίες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Οι ιστοχώροι στο διαδίκτυο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όπου ένας εξυπηρετούμενος μπορεί να συνδέεται σε πολλούς εξυπηρέτες 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και ένας εξυπηρέτης μπορεί να δέχεται συνδέσεις από πολλούς διαφορετικού τύπου εξυπηρετούμενους (εφαρμογές πλοήγησης, ιστοσυλλέκτες (</a:t>
            </a:r>
            <a:r>
              <a:rPr lang="en-US" altLang="el-GR" sz="1800" smtClean="0"/>
              <a:t>bots</a:t>
            </a:r>
            <a:r>
              <a:rPr lang="el-GR" altLang="el-GR" sz="1800" smtClean="0"/>
              <a:t>)</a:t>
            </a:r>
            <a:r>
              <a:rPr lang="en-US" altLang="el-GR" sz="1800" smtClean="0"/>
              <a:t> </a:t>
            </a:r>
            <a:r>
              <a:rPr lang="el-GR" altLang="el-GR" sz="1800" smtClean="0"/>
              <a:t>κ.λπ.)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smtClean="0"/>
              <a:t>Η εφαρμογή πλοήγησης</a:t>
            </a:r>
            <a:r>
              <a:rPr lang="en-US" altLang="el-GR" sz="1800" smtClean="0"/>
              <a:t> </a:t>
            </a:r>
            <a:r>
              <a:rPr lang="el-GR" altLang="el-GR" sz="1800" smtClean="0"/>
              <a:t>απλώς δρα ως διεπαφή με τον χρήστη – όλη η επεξεργασία και αποθήκευση γίνεται στο επίπεδο του εξυπηρέτη</a:t>
            </a:r>
          </a:p>
          <a:p>
            <a:pPr lvl="2" eaLnBrk="1" hangingPunct="1">
              <a:spcBef>
                <a:spcPct val="0"/>
              </a:spcBef>
              <a:defRPr/>
            </a:pPr>
            <a:r>
              <a:rPr lang="el-GR" altLang="el-GR" sz="1800" i="1" smtClean="0"/>
              <a:t>Ο εξυπηρέτης μπορεί να έχει και άλλα στρώματα που δεν είναι άμεσα ορατά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Το παράδειγμα της βάσης δεδομένων καλείται </a:t>
            </a:r>
            <a:r>
              <a:rPr lang="el-GR" altLang="el-GR" sz="2000" i="1" smtClean="0"/>
              <a:t>βαρύς πελάτης</a:t>
            </a:r>
            <a:r>
              <a:rPr lang="el-GR" altLang="el-GR" sz="2000" smtClean="0"/>
              <a:t>, ενώ το παράδειγμα του προγράμματος πλοήγησης </a:t>
            </a:r>
            <a:r>
              <a:rPr lang="el-GR" altLang="el-GR" sz="2000" i="1" smtClean="0"/>
              <a:t>ελαφρύς πελάτης</a:t>
            </a:r>
            <a:endParaRPr lang="en-US" altLang="el-GR" sz="2000" smtClean="0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6F6FE-A680-4E5A-A2B2-F151CF297BE7}" type="slidenum">
              <a:rPr lang="el-GR" altLang="el-GR"/>
              <a:pPr>
                <a:defRPr/>
              </a:pPr>
              <a:t>57</a:t>
            </a:fld>
            <a:endParaRPr lang="el-GR" altLang="el-GR"/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5021263" y="5139190"/>
            <a:ext cx="32400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 u="sng"/>
              <a:t>www.uop.gr: WebServer</a:t>
            </a:r>
            <a:endParaRPr lang="el-GR" altLang="el-GR" sz="1800" u="sng"/>
          </a:p>
        </p:txBody>
      </p:sp>
      <p:grpSp>
        <p:nvGrpSpPr>
          <p:cNvPr id="62470" name="Group 5"/>
          <p:cNvGrpSpPr>
            <a:grpSpLocks/>
          </p:cNvGrpSpPr>
          <p:nvPr/>
        </p:nvGrpSpPr>
        <p:grpSpPr bwMode="auto">
          <a:xfrm>
            <a:off x="7902575" y="5994853"/>
            <a:ext cx="314325" cy="269875"/>
            <a:chOff x="243" y="3918"/>
            <a:chExt cx="312" cy="255"/>
          </a:xfrm>
        </p:grpSpPr>
        <p:sp>
          <p:nvSpPr>
            <p:cNvPr id="62490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91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92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5021263" y="5898015"/>
            <a:ext cx="32400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 u="sng"/>
              <a:t>mail.uop.gr: WebServer</a:t>
            </a:r>
            <a:endParaRPr lang="el-GR" altLang="el-GR" sz="1800" u="sng"/>
          </a:p>
        </p:txBody>
      </p:sp>
      <p:grpSp>
        <p:nvGrpSpPr>
          <p:cNvPr id="62472" name="Group 10"/>
          <p:cNvGrpSpPr>
            <a:grpSpLocks/>
          </p:cNvGrpSpPr>
          <p:nvPr/>
        </p:nvGrpSpPr>
        <p:grpSpPr bwMode="auto">
          <a:xfrm>
            <a:off x="7902575" y="5274128"/>
            <a:ext cx="314325" cy="269875"/>
            <a:chOff x="243" y="3918"/>
            <a:chExt cx="312" cy="255"/>
          </a:xfrm>
        </p:grpSpPr>
        <p:sp>
          <p:nvSpPr>
            <p:cNvPr id="62487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8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9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2473" name="Rectangle 14"/>
          <p:cNvSpPr>
            <a:spLocks noChangeArrowheads="1"/>
          </p:cNvSpPr>
          <p:nvPr/>
        </p:nvSpPr>
        <p:spPr bwMode="auto">
          <a:xfrm>
            <a:off x="566738" y="5139190"/>
            <a:ext cx="32400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 u="sng"/>
              <a:t>firefox: WebBrowser</a:t>
            </a:r>
            <a:endParaRPr lang="el-GR" altLang="el-GR" sz="1800" u="sng"/>
          </a:p>
        </p:txBody>
      </p:sp>
      <p:grpSp>
        <p:nvGrpSpPr>
          <p:cNvPr id="62474" name="Group 15"/>
          <p:cNvGrpSpPr>
            <a:grpSpLocks/>
          </p:cNvGrpSpPr>
          <p:nvPr/>
        </p:nvGrpSpPr>
        <p:grpSpPr bwMode="auto">
          <a:xfrm>
            <a:off x="3448050" y="5994853"/>
            <a:ext cx="314325" cy="269875"/>
            <a:chOff x="243" y="3918"/>
            <a:chExt cx="312" cy="255"/>
          </a:xfrm>
        </p:grpSpPr>
        <p:sp>
          <p:nvSpPr>
            <p:cNvPr id="62484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5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6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2475" name="Rectangle 19"/>
          <p:cNvSpPr>
            <a:spLocks noChangeArrowheads="1"/>
          </p:cNvSpPr>
          <p:nvPr/>
        </p:nvSpPr>
        <p:spPr bwMode="auto">
          <a:xfrm>
            <a:off x="566738" y="5898015"/>
            <a:ext cx="324008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1800" u="sng"/>
              <a:t>chrome: WebBrowser</a:t>
            </a:r>
            <a:endParaRPr lang="el-GR" altLang="el-GR" sz="1800" u="sng"/>
          </a:p>
        </p:txBody>
      </p:sp>
      <p:grpSp>
        <p:nvGrpSpPr>
          <p:cNvPr id="62476" name="Group 20"/>
          <p:cNvGrpSpPr>
            <a:grpSpLocks/>
          </p:cNvGrpSpPr>
          <p:nvPr/>
        </p:nvGrpSpPr>
        <p:grpSpPr bwMode="auto">
          <a:xfrm>
            <a:off x="3448050" y="5274128"/>
            <a:ext cx="314325" cy="269875"/>
            <a:chOff x="243" y="3918"/>
            <a:chExt cx="312" cy="255"/>
          </a:xfrm>
        </p:grpSpPr>
        <p:sp>
          <p:nvSpPr>
            <p:cNvPr id="62481" name="Rectangle 2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2" name="Rectangle 2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2483" name="Rectangle 2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2477" name="Line 24"/>
          <p:cNvSpPr>
            <a:spLocks noChangeShapeType="1"/>
          </p:cNvSpPr>
          <p:nvPr/>
        </p:nvSpPr>
        <p:spPr bwMode="auto">
          <a:xfrm>
            <a:off x="3806825" y="5364615"/>
            <a:ext cx="1214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2478" name="Line 25"/>
          <p:cNvSpPr>
            <a:spLocks noChangeShapeType="1"/>
          </p:cNvSpPr>
          <p:nvPr/>
        </p:nvSpPr>
        <p:spPr bwMode="auto">
          <a:xfrm>
            <a:off x="3806825" y="5364615"/>
            <a:ext cx="1169988" cy="585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2479" name="Line 26"/>
          <p:cNvSpPr>
            <a:spLocks noChangeShapeType="1"/>
          </p:cNvSpPr>
          <p:nvPr/>
        </p:nvSpPr>
        <p:spPr bwMode="auto">
          <a:xfrm>
            <a:off x="3806825" y="6220278"/>
            <a:ext cx="1214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2480" name="Line 27"/>
          <p:cNvSpPr>
            <a:spLocks noChangeShapeType="1"/>
          </p:cNvSpPr>
          <p:nvPr/>
        </p:nvSpPr>
        <p:spPr bwMode="auto">
          <a:xfrm flipV="1">
            <a:off x="3806825" y="5590040"/>
            <a:ext cx="1214438" cy="404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τριών στρωμάτων (1)</a:t>
            </a:r>
            <a:endParaRPr lang="en-US" altLang="el-GR" smtClean="0"/>
          </a:p>
        </p:txBody>
      </p:sp>
      <p:sp>
        <p:nvSpPr>
          <p:cNvPr id="136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Παραλλαγή του μοτίβου εξυπηρέτη-εξυπηρετούμενου</a:t>
            </a:r>
          </a:p>
          <a:p>
            <a:pPr eaLnBrk="1" hangingPunct="1">
              <a:defRPr/>
            </a:pPr>
            <a:r>
              <a:rPr lang="el-GR" altLang="el-GR" sz="2400" smtClean="0"/>
              <a:t>Στρώματα: </a:t>
            </a:r>
            <a:r>
              <a:rPr lang="el-GR" altLang="el-GR" sz="2400" i="1" smtClean="0"/>
              <a:t>διεπαφή χρήστη</a:t>
            </a:r>
            <a:r>
              <a:rPr lang="el-GR" altLang="el-GR" sz="2400" smtClean="0"/>
              <a:t>, </a:t>
            </a:r>
            <a:r>
              <a:rPr lang="el-GR" altLang="el-GR" sz="2400" i="1" smtClean="0"/>
              <a:t>λογική της εφαρμογής, αποθήκευση</a:t>
            </a:r>
          </a:p>
          <a:p>
            <a:pPr lvl="1" eaLnBrk="1" hangingPunct="1">
              <a:defRPr/>
            </a:pPr>
            <a:r>
              <a:rPr lang="el-GR" altLang="el-GR" sz="2000" smtClean="0"/>
              <a:t>Πρακτικά το στρώμα της επεξεργασίας δεν εντάσσεται ούτε στον εξυπηρετούμενο ούτε στον εξυπηρέτη, αλλά σε ένα ανεξάρτητο στρώμα, το </a:t>
            </a:r>
            <a:r>
              <a:rPr lang="el-GR" altLang="el-GR" sz="2000" i="1" smtClean="0"/>
              <a:t>στρώμα της επεξεργασίας </a:t>
            </a:r>
            <a:r>
              <a:rPr lang="el-GR" altLang="el-GR" sz="2000" smtClean="0"/>
              <a:t>(ή επιχειρηματικής λογικής ή λογικής της εφαρμογής)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34D8-1ED7-46B9-AC38-B5B2640A76F9}" type="slidenum">
              <a:rPr lang="el-GR" altLang="el-GR"/>
              <a:pPr>
                <a:defRPr/>
              </a:pPr>
              <a:t>58</a:t>
            </a:fld>
            <a:endParaRPr lang="el-GR" altLang="el-GR"/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476250" y="4508500"/>
            <a:ext cx="162083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διεπαφή</a:t>
            </a:r>
          </a:p>
        </p:txBody>
      </p:sp>
      <p:grpSp>
        <p:nvGrpSpPr>
          <p:cNvPr id="63494" name="Group 5"/>
          <p:cNvGrpSpPr>
            <a:grpSpLocks/>
          </p:cNvGrpSpPr>
          <p:nvPr/>
        </p:nvGrpSpPr>
        <p:grpSpPr bwMode="auto">
          <a:xfrm>
            <a:off x="1646238" y="4643438"/>
            <a:ext cx="314325" cy="269875"/>
            <a:chOff x="243" y="3918"/>
            <a:chExt cx="312" cy="255"/>
          </a:xfrm>
        </p:grpSpPr>
        <p:sp>
          <p:nvSpPr>
            <p:cNvPr id="63510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11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12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3495" name="Rectangle 9"/>
          <p:cNvSpPr>
            <a:spLocks noChangeArrowheads="1"/>
          </p:cNvSpPr>
          <p:nvPr/>
        </p:nvSpPr>
        <p:spPr bwMode="auto">
          <a:xfrm>
            <a:off x="3041650" y="4508500"/>
            <a:ext cx="216058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επεξεργασία</a:t>
            </a:r>
          </a:p>
        </p:txBody>
      </p:sp>
      <p:grpSp>
        <p:nvGrpSpPr>
          <p:cNvPr id="63496" name="Group 10"/>
          <p:cNvGrpSpPr>
            <a:grpSpLocks/>
          </p:cNvGrpSpPr>
          <p:nvPr/>
        </p:nvGrpSpPr>
        <p:grpSpPr bwMode="auto">
          <a:xfrm>
            <a:off x="4751388" y="4643438"/>
            <a:ext cx="314325" cy="269875"/>
            <a:chOff x="243" y="3918"/>
            <a:chExt cx="312" cy="255"/>
          </a:xfrm>
        </p:grpSpPr>
        <p:sp>
          <p:nvSpPr>
            <p:cNvPr id="63507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08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09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3497" name="Rectangle 14"/>
          <p:cNvSpPr>
            <a:spLocks noChangeArrowheads="1"/>
          </p:cNvSpPr>
          <p:nvPr/>
        </p:nvSpPr>
        <p:spPr bwMode="auto">
          <a:xfrm>
            <a:off x="6146800" y="4508500"/>
            <a:ext cx="216058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αποθήκευση</a:t>
            </a:r>
          </a:p>
        </p:txBody>
      </p:sp>
      <p:grpSp>
        <p:nvGrpSpPr>
          <p:cNvPr id="63498" name="Group 15"/>
          <p:cNvGrpSpPr>
            <a:grpSpLocks/>
          </p:cNvGrpSpPr>
          <p:nvPr/>
        </p:nvGrpSpPr>
        <p:grpSpPr bwMode="auto">
          <a:xfrm>
            <a:off x="7856538" y="4643438"/>
            <a:ext cx="314325" cy="269875"/>
            <a:chOff x="243" y="3918"/>
            <a:chExt cx="312" cy="255"/>
          </a:xfrm>
        </p:grpSpPr>
        <p:sp>
          <p:nvSpPr>
            <p:cNvPr id="63504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05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3506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3499" name="Line 19"/>
          <p:cNvSpPr>
            <a:spLocks noChangeShapeType="1"/>
          </p:cNvSpPr>
          <p:nvPr/>
        </p:nvSpPr>
        <p:spPr bwMode="auto">
          <a:xfrm>
            <a:off x="2097088" y="4824413"/>
            <a:ext cx="9001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3500" name="Line 20"/>
          <p:cNvSpPr>
            <a:spLocks noChangeShapeType="1"/>
          </p:cNvSpPr>
          <p:nvPr/>
        </p:nvSpPr>
        <p:spPr bwMode="auto">
          <a:xfrm>
            <a:off x="5246688" y="4824413"/>
            <a:ext cx="9001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3501" name="Rectangle 21"/>
          <p:cNvSpPr>
            <a:spLocks noChangeArrowheads="1"/>
          </p:cNvSpPr>
          <p:nvPr/>
        </p:nvSpPr>
        <p:spPr bwMode="auto">
          <a:xfrm>
            <a:off x="476250" y="5499100"/>
            <a:ext cx="162083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Φόρμα</a:t>
            </a:r>
          </a:p>
        </p:txBody>
      </p:sp>
      <p:sp>
        <p:nvSpPr>
          <p:cNvPr id="63502" name="Rectangle 22"/>
          <p:cNvSpPr>
            <a:spLocks noChangeArrowheads="1"/>
          </p:cNvSpPr>
          <p:nvPr/>
        </p:nvSpPr>
        <p:spPr bwMode="auto">
          <a:xfrm>
            <a:off x="3267075" y="5499100"/>
            <a:ext cx="1620838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Σύνδεση</a:t>
            </a:r>
          </a:p>
        </p:txBody>
      </p:sp>
      <p:sp>
        <p:nvSpPr>
          <p:cNvPr id="63503" name="Rectangle 23"/>
          <p:cNvSpPr>
            <a:spLocks noChangeArrowheads="1"/>
          </p:cNvSpPr>
          <p:nvPr/>
        </p:nvSpPr>
        <p:spPr bwMode="auto">
          <a:xfrm>
            <a:off x="6192838" y="5499100"/>
            <a:ext cx="1620837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Ερώτηση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τριών στρωμάτων (2)</a:t>
            </a:r>
            <a:endParaRPr lang="en-US" altLang="el-GR" smtClean="0"/>
          </a:p>
        </p:txBody>
      </p:sp>
      <p:sp>
        <p:nvSpPr>
          <p:cNvPr id="135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Πλεονεκτήματα μοντέλου τριών στρωμάτων</a:t>
            </a:r>
          </a:p>
          <a:p>
            <a:pPr lvl="1" eaLnBrk="1" hangingPunct="1">
              <a:defRPr/>
            </a:pPr>
            <a:r>
              <a:rPr lang="el-GR" altLang="el-GR" sz="2000" smtClean="0"/>
              <a:t>Εύκολη υλοποίηση πολλών διεπαφών για την ίδια εφαρμογή</a:t>
            </a:r>
          </a:p>
          <a:p>
            <a:pPr lvl="2" eaLnBrk="1" hangingPunct="1">
              <a:defRPr/>
            </a:pPr>
            <a:r>
              <a:rPr lang="el-GR" altLang="el-GR" sz="1800" smtClean="0"/>
              <a:t>Π.χ. Διαλογική, διεπαφής με μηχανές, για διαφορετικές συσκευές...</a:t>
            </a:r>
          </a:p>
          <a:p>
            <a:pPr lvl="1" eaLnBrk="1" hangingPunct="1">
              <a:defRPr/>
            </a:pPr>
            <a:r>
              <a:rPr lang="el-GR" altLang="el-GR" sz="2000" smtClean="0"/>
              <a:t>Ευκολότερη συντήρηση</a:t>
            </a:r>
          </a:p>
          <a:p>
            <a:pPr lvl="2" eaLnBrk="1" hangingPunct="1">
              <a:defRPr/>
            </a:pPr>
            <a:r>
              <a:rPr lang="el-GR" altLang="el-GR" sz="1800" smtClean="0"/>
              <a:t>Πιο εύκολος ο περιορισμός της συντήρησης μόνο σε ένα στρώμα</a:t>
            </a:r>
          </a:p>
          <a:p>
            <a:pPr lvl="1" eaLnBrk="1" hangingPunct="1">
              <a:defRPr/>
            </a:pPr>
            <a:r>
              <a:rPr lang="el-GR" altLang="el-GR" sz="2000" smtClean="0"/>
              <a:t>Μεγαλύτερη ευελιξία στη διαμόρφωση των μηχανημάτων</a:t>
            </a:r>
          </a:p>
          <a:p>
            <a:pPr lvl="2" eaLnBrk="1" hangingPunct="1">
              <a:defRPr/>
            </a:pPr>
            <a:r>
              <a:rPr lang="el-GR" altLang="el-GR" sz="1800" smtClean="0"/>
              <a:t>Άλλες οι ανάγκες για βάσεις δεδομένων, άλλες για ταχύτητα επεξεργασίας</a:t>
            </a:r>
          </a:p>
          <a:p>
            <a:pPr lvl="1" eaLnBrk="1" hangingPunct="1">
              <a:defRPr/>
            </a:pPr>
            <a:r>
              <a:rPr lang="el-GR" altLang="el-GR" sz="2000" smtClean="0"/>
              <a:t>Ικανότητα κλιμάκωσης</a:t>
            </a:r>
          </a:p>
          <a:p>
            <a:pPr lvl="2" eaLnBrk="1" hangingPunct="1">
              <a:defRPr/>
            </a:pPr>
            <a:r>
              <a:rPr lang="el-GR" altLang="el-GR" sz="1800" smtClean="0"/>
              <a:t>Με προσθήκη εξυπηρετών / αποθήκευσης στο κατάλληλο στρώμα</a:t>
            </a:r>
            <a:endParaRPr lang="en-US" altLang="el-GR" sz="18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8CF8F-76AF-4E19-9443-CBF46EE7E3E9}" type="slidenum">
              <a:rPr lang="el-GR" altLang="el-GR"/>
              <a:pPr>
                <a:defRPr/>
              </a:pPr>
              <a:t>59</a:t>
            </a:fld>
            <a:endParaRPr lang="el-GR" alt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Επισκόπηση του σχεδιασμού συστήματος (1)</a:t>
            </a:r>
            <a:endParaRPr lang="en-US" altLang="el-GR" smtClean="0"/>
          </a:p>
        </p:txBody>
      </p:sp>
      <p:sp>
        <p:nvSpPr>
          <p:cNvPr id="1273859" name="Rectangle 3"/>
          <p:cNvSpPr>
            <a:spLocks noGrp="1" noChangeArrowheads="1"/>
          </p:cNvSpPr>
          <p:nvPr>
            <p:ph idx="1"/>
          </p:nvPr>
        </p:nvSpPr>
        <p:spPr>
          <a:xfrm>
            <a:off x="822959" y="1448781"/>
            <a:ext cx="7934506" cy="4815534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Η διαδικασία της ανάλυσης παράγει ένα μοντέλο που περιλαμβάνει: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Ένα σύνολο από μη λειτουργικές προδιαγραφές και περιορισμούς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Ένα μοντέλο περιπτώσεων χρήσης, που περιγράφει τη λειτουργικότητα του συστήματος από την πλευρά του </a:t>
            </a:r>
            <a:r>
              <a:rPr lang="en-US" altLang="el-GR" sz="2000" dirty="0" smtClean="0"/>
              <a:t>actor</a:t>
            </a:r>
            <a:endParaRPr lang="el-GR" altLang="el-GR" sz="2000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Ένα μοντέλο αντικειμένων που περιγράφει τις οντότητες που διαχειρίζεται το σύστημα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dirty="0" smtClean="0"/>
              <a:t>Ένα διάγραμμα ακολουθίας για κάθε περίπτωση χρήσης, που δείχνει την αλληλεπίδραση μεταξύ των αντικειμένων που συμμετέχουν στην περίπτωση χρήσης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Περιγράφει το σύστημα από την οπτική του </a:t>
            </a:r>
            <a:r>
              <a:rPr lang="en-US" altLang="el-GR" sz="2400" dirty="0" smtClean="0"/>
              <a:t>actor </a:t>
            </a:r>
            <a:r>
              <a:rPr lang="el-GR" altLang="el-GR" sz="2400" dirty="0" smtClean="0"/>
              <a:t>και χρησιμοποιείται για επικοινωνία ομάδας ανάπτυξης-πελάτη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dirty="0" smtClean="0"/>
              <a:t>... αλλά δεν περιέχει πληροφορίες για την εσωτερική δομή του συστήματος, το λογισμικό, τη διαμόρφωση και γενικά το πώς θα υλοποιηθεί το σύστημα</a:t>
            </a:r>
            <a:endParaRPr lang="en-US" altLang="el-GR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DBD80-3477-4937-AE07-3A5F3DAB7027}" type="slidenum">
              <a:rPr lang="el-GR" altLang="el-GR"/>
              <a:pPr>
                <a:defRPr/>
              </a:pPr>
              <a:t>6</a:t>
            </a:fld>
            <a:endParaRPr lang="el-GR" altLang="el-G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ομοτίμων</a:t>
            </a:r>
            <a:r>
              <a:rPr lang="en-US" altLang="el-GR" smtClean="0"/>
              <a:t> (1)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Ένα σύστημα ομοτίμων απαρτίζεται από ένα πλήθος συνιστωσών λογισμικού, τυπικά κατανεμημένους σε πολλούς υπολογιστές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Κάθε τέτοια συνιστώσα μπορεί να είναι τόσο εξυπηρέτης (παρέχει υπηρεσίες) όσο και εξυπηρετούμενος (λαμβάνει υπηρεσίες)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Κάθε ζεύγος συνιστωσών μπορεί να επικοινωνήσει για να ανταλλάξει υπηρεσίες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Οι συνιστώσες μαθαίνουν η μία για την ύπαρξη της άλλης είτε μέσω ειδικών κόμβων (</a:t>
            </a:r>
            <a:r>
              <a:rPr lang="en-US" altLang="el-GR" sz="2400" smtClean="0">
                <a:effectLst/>
              </a:rPr>
              <a:t>super-peers) </a:t>
            </a:r>
            <a:r>
              <a:rPr lang="el-GR" altLang="el-GR" sz="2400" smtClean="0">
                <a:effectLst/>
              </a:rPr>
              <a:t>ή ανταλλάσσοντας μεταξύ τους πληροφορίες για τους κόμβους που γνωρίζουν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CDEC62-7A22-468A-A5EC-C9ADA897C827}" type="slidenum">
              <a:rPr lang="el-GR" altLang="el-GR"/>
              <a:pPr>
                <a:defRPr/>
              </a:pPr>
              <a:t>60</a:t>
            </a:fld>
            <a:endParaRPr lang="el-GR" altLang="el-G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ομοτίμων</a:t>
            </a:r>
            <a:r>
              <a:rPr lang="en-US" altLang="el-GR" smtClean="0"/>
              <a:t> (2)</a:t>
            </a:r>
          </a:p>
        </p:txBody>
      </p:sp>
      <p:sp>
        <p:nvSpPr>
          <p:cNvPr id="13649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000" smtClean="0"/>
              <a:t>Τυπικά παραδείγματα: διαμοιρασμός αρχείων, </a:t>
            </a:r>
            <a:r>
              <a:rPr lang="en-US" altLang="el-GR" sz="2000" smtClean="0"/>
              <a:t>chatting</a:t>
            </a:r>
          </a:p>
          <a:p>
            <a:pPr eaLnBrk="1" hangingPunct="1">
              <a:defRPr/>
            </a:pPr>
            <a:r>
              <a:rPr lang="el-GR" altLang="el-GR" sz="2000" smtClean="0"/>
              <a:t>Παράδειγμα: </a:t>
            </a:r>
            <a:r>
              <a:rPr lang="en-US" altLang="el-GR" sz="2000" smtClean="0"/>
              <a:t>Gnutella</a:t>
            </a:r>
          </a:p>
        </p:txBody>
      </p:sp>
      <p:graphicFrame>
        <p:nvGraphicFramePr>
          <p:cNvPr id="66565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806825" y="1493838"/>
          <a:ext cx="5040313" cy="441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0" name="Image" r:id="rId3" imgW="6666667" imgH="5841270" progId="Photoshop.Image.12">
                  <p:embed/>
                </p:oleObj>
              </mc:Choice>
              <mc:Fallback>
                <p:oleObj name="Image" r:id="rId3" imgW="6666667" imgH="5841270" progId="Photoshop.Image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1493838"/>
                        <a:ext cx="5040313" cy="441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538DC-0B37-435A-9AB7-5FDBA63EB7CC}" type="slidenum">
              <a:rPr lang="el-GR" altLang="el-GR"/>
              <a:pPr>
                <a:defRPr/>
              </a:pPr>
              <a:t>61</a:t>
            </a:fld>
            <a:endParaRPr lang="el-GR" altLang="el-G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047" name="Rectangle 7"/>
          <p:cNvSpPr>
            <a:spLocks noGrp="1" noChangeArrowheads="1"/>
          </p:cNvSpPr>
          <p:nvPr>
            <p:ph type="title"/>
          </p:nvPr>
        </p:nvSpPr>
        <p:spPr>
          <a:xfrm>
            <a:off x="476250" y="279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ομοτίμων</a:t>
            </a:r>
            <a:r>
              <a:rPr lang="en-US" altLang="el-GR" smtClean="0"/>
              <a:t> (3)</a:t>
            </a:r>
          </a:p>
        </p:txBody>
      </p:sp>
      <p:graphicFrame>
        <p:nvGraphicFramePr>
          <p:cNvPr id="6758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095875" y="1673225"/>
          <a:ext cx="4048125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Image" r:id="rId3" imgW="4368254" imgH="4888889" progId="Photoshop.Image.12">
                  <p:embed/>
                </p:oleObj>
              </mc:Choice>
              <mc:Fallback>
                <p:oleObj name="Image" r:id="rId3" imgW="4368254" imgH="4888889" progId="Photoshop.Image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1673225"/>
                        <a:ext cx="4048125" cy="453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FBEEF-1ADE-4700-825D-D5A12DB68B93}" type="slidenum">
              <a:rPr lang="el-GR" altLang="el-GR"/>
              <a:pPr>
                <a:defRPr/>
              </a:pPr>
              <a:t>62</a:t>
            </a:fld>
            <a:endParaRPr lang="el-GR" altLang="el-GR"/>
          </a:p>
        </p:txBody>
      </p:sp>
      <p:sp>
        <p:nvSpPr>
          <p:cNvPr id="1367048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480430" y="1476374"/>
            <a:ext cx="46355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000" dirty="0" smtClean="0"/>
              <a:t>Παράδειγμα: </a:t>
            </a:r>
            <a:r>
              <a:rPr lang="en-US" altLang="el-GR" sz="2000" dirty="0" smtClean="0"/>
              <a:t>Skype</a:t>
            </a:r>
          </a:p>
          <a:p>
            <a:pPr lvl="1" eaLnBrk="1" hangingPunct="1">
              <a:defRPr/>
            </a:pPr>
            <a:r>
              <a:rPr lang="el-GR" altLang="el-GR" sz="1800" dirty="0" smtClean="0"/>
              <a:t>εξυπηρετούμενοι</a:t>
            </a:r>
            <a:r>
              <a:rPr lang="en-US" altLang="el-GR" sz="1800" dirty="0" smtClean="0"/>
              <a:t>: </a:t>
            </a:r>
            <a:r>
              <a:rPr lang="el-GR" altLang="el-GR" sz="1800" dirty="0" smtClean="0"/>
              <a:t>οι υπολογιστές που πραγματοποιούν και δέχονται κλήσεις</a:t>
            </a:r>
          </a:p>
          <a:p>
            <a:pPr lvl="1" eaLnBrk="1" hangingPunct="1">
              <a:defRPr/>
            </a:pPr>
            <a:r>
              <a:rPr lang="en-US" altLang="el-GR" sz="1800" dirty="0" smtClean="0"/>
              <a:t>Super nodes: </a:t>
            </a:r>
            <a:r>
              <a:rPr lang="el-GR" altLang="el-GR" sz="1800" dirty="0" smtClean="0"/>
              <a:t>εξυπηρετούμενοι που δεν είναι πίσω από </a:t>
            </a:r>
            <a:r>
              <a:rPr lang="en-US" altLang="el-GR" sz="1800" dirty="0" smtClean="0"/>
              <a:t>firewalls </a:t>
            </a:r>
            <a:r>
              <a:rPr lang="el-GR" altLang="el-GR" sz="1800" dirty="0" smtClean="0"/>
              <a:t>ή </a:t>
            </a:r>
            <a:r>
              <a:rPr lang="en-US" altLang="el-GR" sz="1800" dirty="0" smtClean="0"/>
              <a:t>NAT </a:t>
            </a:r>
            <a:r>
              <a:rPr lang="el-GR" altLang="el-GR" sz="1800" dirty="0" smtClean="0"/>
              <a:t>και βοηθάνε τους λοιπούς εξυπηρετούμενους να επικοινωνήσουν μεταξύ τους</a:t>
            </a:r>
          </a:p>
          <a:p>
            <a:pPr lvl="1" eaLnBrk="1" hangingPunct="1">
              <a:defRPr/>
            </a:pPr>
            <a:r>
              <a:rPr lang="el-GR" altLang="el-GR" sz="1800" dirty="0" smtClean="0"/>
              <a:t>Πύλες: σημεία επικοινωνίας με το τηλεφωνικό δίκτυο</a:t>
            </a:r>
          </a:p>
          <a:p>
            <a:pPr lvl="1" eaLnBrk="1" hangingPunct="1">
              <a:defRPr/>
            </a:pPr>
            <a:r>
              <a:rPr lang="el-GR" altLang="el-GR" sz="1800" dirty="0" smtClean="0"/>
              <a:t>Εξυπηρέτης πιστοποίησης: συνιστώσα που διατηρεί τα στοιχεία σύνδεσης και τα </a:t>
            </a:r>
            <a:r>
              <a:rPr lang="el-GR" altLang="el-GR" sz="1800" dirty="0" smtClean="0"/>
              <a:t>προφίλ</a:t>
            </a:r>
            <a:endParaRPr lang="en-US" altLang="el-GR" sz="1800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mtClean="0"/>
              <a:t>Μοτίβο μεσάζοντα</a:t>
            </a:r>
            <a:endParaRPr lang="en-US" altLang="el-GR" smtClean="0"/>
          </a:p>
        </p:txBody>
      </p:sp>
      <p:sp>
        <p:nvSpPr>
          <p:cNvPr id="137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Στόχος είναι να κατανεμηθούν απόψεις του συστήματος λογισμικού με διαφανή τρόπο σε ένα πλήθος υπολογιστών</a:t>
            </a:r>
          </a:p>
          <a:p>
            <a:pPr lvl="1" eaLnBrk="1" hangingPunct="1">
              <a:defRPr/>
            </a:pPr>
            <a:r>
              <a:rPr lang="el-GR" altLang="el-GR" sz="2000" smtClean="0"/>
              <a:t>Ένα αντικείμενο Α καλεί λειτουργίες ενός άλλου Β, χωρίς να γνωρίζει που βρίσκεται το Β</a:t>
            </a:r>
          </a:p>
          <a:p>
            <a:pPr eaLnBrk="1" hangingPunct="1">
              <a:defRPr/>
            </a:pPr>
            <a:r>
              <a:rPr lang="el-GR" altLang="el-GR" sz="2400" smtClean="0"/>
              <a:t>Χρησιμοποιείται ένας </a:t>
            </a:r>
            <a:r>
              <a:rPr lang="el-GR" altLang="el-GR" sz="2400" i="1" smtClean="0"/>
              <a:t>αντιπρόσωπος</a:t>
            </a:r>
            <a:r>
              <a:rPr lang="el-GR" altLang="el-GR" sz="2400" smtClean="0"/>
              <a:t> (</a:t>
            </a:r>
            <a:r>
              <a:rPr lang="en-US" altLang="el-GR" sz="2400" smtClean="0"/>
              <a:t>proxy) </a:t>
            </a:r>
            <a:r>
              <a:rPr lang="el-GR" altLang="el-GR" sz="2400" smtClean="0"/>
              <a:t>στη συνιστώσα, ο οποίος καλεί τον μεσάζοντα που με τη σειρά του εντοπίζει το αντικείμενο και του μεταβιβάζει την κλήση</a:t>
            </a:r>
          </a:p>
          <a:p>
            <a:pPr eaLnBrk="1" hangingPunct="1">
              <a:defRPr/>
            </a:pPr>
            <a:r>
              <a:rPr lang="el-GR" altLang="el-GR" sz="2400" smtClean="0"/>
              <a:t>Χαρακτηριστικός αντιπρόσωπος: </a:t>
            </a:r>
            <a:r>
              <a:rPr lang="en-US" altLang="el-GR" sz="2400" smtClean="0"/>
              <a:t>CORBA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4E071-A069-4D19-8763-97C2925A3BC5}" type="slidenum">
              <a:rPr lang="el-GR" altLang="el-GR"/>
              <a:pPr>
                <a:defRPr/>
              </a:pPr>
              <a:t>63</a:t>
            </a:fld>
            <a:endParaRPr lang="el-GR" altLang="el-GR"/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161925" y="5033963"/>
            <a:ext cx="2384425" cy="1185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εξυπηρετούμενος</a:t>
            </a:r>
          </a:p>
        </p:txBody>
      </p:sp>
      <p:grpSp>
        <p:nvGrpSpPr>
          <p:cNvPr id="68614" name="Group 5"/>
          <p:cNvGrpSpPr>
            <a:grpSpLocks/>
          </p:cNvGrpSpPr>
          <p:nvPr/>
        </p:nvGrpSpPr>
        <p:grpSpPr bwMode="auto">
          <a:xfrm>
            <a:off x="2097088" y="5168900"/>
            <a:ext cx="314325" cy="269875"/>
            <a:chOff x="243" y="3918"/>
            <a:chExt cx="312" cy="255"/>
          </a:xfrm>
        </p:grpSpPr>
        <p:sp>
          <p:nvSpPr>
            <p:cNvPr id="68629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30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31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8615" name="Rectangle 9"/>
          <p:cNvSpPr>
            <a:spLocks noChangeArrowheads="1"/>
          </p:cNvSpPr>
          <p:nvPr/>
        </p:nvSpPr>
        <p:spPr bwMode="auto">
          <a:xfrm>
            <a:off x="2816225" y="5408613"/>
            <a:ext cx="18462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μεσάζων</a:t>
            </a:r>
          </a:p>
        </p:txBody>
      </p:sp>
      <p:grpSp>
        <p:nvGrpSpPr>
          <p:cNvPr id="68616" name="Group 10"/>
          <p:cNvGrpSpPr>
            <a:grpSpLocks/>
          </p:cNvGrpSpPr>
          <p:nvPr/>
        </p:nvGrpSpPr>
        <p:grpSpPr bwMode="auto">
          <a:xfrm>
            <a:off x="4211638" y="5543550"/>
            <a:ext cx="314325" cy="269875"/>
            <a:chOff x="243" y="3918"/>
            <a:chExt cx="312" cy="255"/>
          </a:xfrm>
        </p:grpSpPr>
        <p:sp>
          <p:nvSpPr>
            <p:cNvPr id="68626" name="Rectangle 11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27" name="Rectangle 12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28" name="Rectangle 13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8617" name="Rectangle 14"/>
          <p:cNvSpPr>
            <a:spLocks noChangeArrowheads="1"/>
          </p:cNvSpPr>
          <p:nvPr/>
        </p:nvSpPr>
        <p:spPr bwMode="auto">
          <a:xfrm>
            <a:off x="5607050" y="5049838"/>
            <a:ext cx="3286125" cy="124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l-GR" sz="1800"/>
          </a:p>
        </p:txBody>
      </p:sp>
      <p:grpSp>
        <p:nvGrpSpPr>
          <p:cNvPr id="68618" name="Group 15"/>
          <p:cNvGrpSpPr>
            <a:grpSpLocks/>
          </p:cNvGrpSpPr>
          <p:nvPr/>
        </p:nvGrpSpPr>
        <p:grpSpPr bwMode="auto">
          <a:xfrm>
            <a:off x="8488363" y="5138738"/>
            <a:ext cx="314325" cy="269875"/>
            <a:chOff x="243" y="3918"/>
            <a:chExt cx="312" cy="255"/>
          </a:xfrm>
        </p:grpSpPr>
        <p:sp>
          <p:nvSpPr>
            <p:cNvPr id="68623" name="Rectangle 1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24" name="Rectangle 1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68625" name="Rectangle 1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68619" name="Line 19"/>
          <p:cNvSpPr>
            <a:spLocks noChangeShapeType="1"/>
          </p:cNvSpPr>
          <p:nvPr/>
        </p:nvSpPr>
        <p:spPr bwMode="auto">
          <a:xfrm>
            <a:off x="2322513" y="5724525"/>
            <a:ext cx="4953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8620" name="Line 20"/>
          <p:cNvSpPr>
            <a:spLocks noChangeShapeType="1"/>
          </p:cNvSpPr>
          <p:nvPr/>
        </p:nvSpPr>
        <p:spPr bwMode="auto">
          <a:xfrm>
            <a:off x="4706938" y="5710238"/>
            <a:ext cx="9001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8621" name="Rectangle 21"/>
          <p:cNvSpPr>
            <a:spLocks noChangeArrowheads="1"/>
          </p:cNvSpPr>
          <p:nvPr/>
        </p:nvSpPr>
        <p:spPr bwMode="auto">
          <a:xfrm>
            <a:off x="384175" y="5589588"/>
            <a:ext cx="1892300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Αντιπρόσωπος</a:t>
            </a:r>
          </a:p>
        </p:txBody>
      </p:sp>
      <p:sp>
        <p:nvSpPr>
          <p:cNvPr id="68622" name="Rectangle 23"/>
          <p:cNvSpPr>
            <a:spLocks noChangeArrowheads="1"/>
          </p:cNvSpPr>
          <p:nvPr/>
        </p:nvSpPr>
        <p:spPr bwMode="auto">
          <a:xfrm>
            <a:off x="5741988" y="5589588"/>
            <a:ext cx="3060700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44450" rIns="18000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Απομακρυσμένο αντικείμενο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Μοτίβο σωλήνωσης &amp; φίλτρου</a:t>
            </a:r>
            <a:endParaRPr lang="en-US" altLang="el-GR" smtClean="0"/>
          </a:p>
        </p:txBody>
      </p:sp>
      <p:sp>
        <p:nvSpPr>
          <p:cNvPr id="137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Τα υποσυστήματα δέχονται δεδομένα από εισόδους και στέλνουν δεδομένα σε άλλα υποσυστήματα μέσω ενός συνόλου εξόδων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l-GR" altLang="el-GR" sz="2000" smtClean="0"/>
              <a:t>Τα ίδια τα υποσυστήματα ονομάζονται </a:t>
            </a:r>
            <a:r>
              <a:rPr lang="el-GR" altLang="el-GR" sz="2000" i="1" smtClean="0"/>
              <a:t>φίλτρα</a:t>
            </a:r>
            <a:r>
              <a:rPr lang="el-GR" altLang="el-GR" sz="2000" smtClean="0"/>
              <a:t> και οι σύνδεσμοι μεταξύ τους </a:t>
            </a:r>
            <a:r>
              <a:rPr lang="el-GR" altLang="el-GR" sz="2000" i="1" smtClean="0"/>
              <a:t>σωληνώσεις</a:t>
            </a:r>
            <a:endParaRPr lang="el-GR" altLang="el-GR" sz="200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Κάθε φίλτρο γνωρίζει μόνο το τι διαβάζει και τι κάνει, όχι πως παρήχθη η είσοδος (με ποιά φίλτρα) ή πως θα χρησιμοποιηθεί η έξοδος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Ο συγχρονισμός επιτυγχάνεται μέσω των σωληνώσεων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Ένα φίλτρο μπορεί να αντικατασταθεί ή να επανα-προγραμματιστεί, για την επίτευξη διαφορετικού αποτελέσματος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l-GR" altLang="el-GR" sz="2400" smtClean="0"/>
              <a:t>Τυπικό παράδειγμα: σωληνώσεις </a:t>
            </a:r>
            <a:r>
              <a:rPr lang="en-US" altLang="el-GR" sz="2400" smtClean="0"/>
              <a:t>Unix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50819A-56CC-4E7A-B0A3-C3963AAF4402}" type="slidenum">
              <a:rPr lang="el-GR" altLang="el-GR"/>
              <a:pPr>
                <a:defRPr/>
              </a:pPr>
              <a:t>64</a:t>
            </a:fld>
            <a:endParaRPr lang="el-GR" altLang="el-G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4000" smtClean="0"/>
              <a:t>Μοτίβο μοντέλου-όψης-ελεγκτή (1)</a:t>
            </a:r>
            <a:endParaRPr lang="en-US" altLang="el-GR" sz="4000" smtClean="0"/>
          </a:p>
        </p:txBody>
      </p:sp>
      <p:sp>
        <p:nvSpPr>
          <p:cNvPr id="137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Τα υποσυστήματα χωρίζονται σε τρεις κατηγορίες: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Μοντέλα</a:t>
            </a:r>
            <a:r>
              <a:rPr lang="el-GR" altLang="el-GR" sz="2000" smtClean="0"/>
              <a:t>, που έχουν την γνώση της περιοχής εφαρμογής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Όψεις</a:t>
            </a:r>
            <a:r>
              <a:rPr lang="el-GR" altLang="el-GR" sz="2000" smtClean="0"/>
              <a:t>, που την παρουσιάζουν στον χρήστη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Ελεγκτές</a:t>
            </a:r>
            <a:r>
              <a:rPr lang="el-GR" altLang="el-GR" sz="2000" smtClean="0"/>
              <a:t>, που διαχειρίζονται την ακολουθία των διαδράσεων με τον χρήστη</a:t>
            </a:r>
          </a:p>
          <a:p>
            <a:pPr eaLnBrk="1" hangingPunct="1">
              <a:defRPr/>
            </a:pPr>
            <a:r>
              <a:rPr lang="el-GR" altLang="el-GR" sz="2400" smtClean="0"/>
              <a:t>Τα μοντέλα </a:t>
            </a:r>
            <a:r>
              <a:rPr lang="el-GR" altLang="el-GR" sz="2400" i="1" smtClean="0"/>
              <a:t>δεν πρέπει</a:t>
            </a:r>
            <a:r>
              <a:rPr lang="el-GR" altLang="el-GR" sz="2400" smtClean="0"/>
              <a:t> να εξαρτώνται από συγκεκριμένους ελεγκτές ή όψεις</a:t>
            </a:r>
          </a:p>
          <a:p>
            <a:pPr eaLnBrk="1" hangingPunct="1">
              <a:defRPr/>
            </a:pPr>
            <a:r>
              <a:rPr lang="el-GR" altLang="el-GR" sz="2400" smtClean="0"/>
              <a:t>Οι αλλαγές στην κατάσταση των μοντέλων διαδίδονται στην όψη με χρήση του πρωτοκόλλου συνδρομής/ενημέρωσης</a:t>
            </a:r>
          </a:p>
          <a:p>
            <a:pPr eaLnBrk="1" hangingPunct="1">
              <a:defRPr/>
            </a:pPr>
            <a:r>
              <a:rPr lang="el-GR" altLang="el-GR" sz="2400" smtClean="0"/>
              <a:t>Μπορεί να θεωρηθεί ως ειδική περίπτωση του πολυεπίπεδου μοτίβου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254C2-3ED1-4B47-AC83-598047DC0E6B}" type="slidenum">
              <a:rPr lang="el-GR" altLang="el-GR"/>
              <a:pPr>
                <a:defRPr/>
              </a:pPr>
              <a:t>65</a:t>
            </a:fld>
            <a:endParaRPr lang="el-GR" altLang="el-G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4000" smtClean="0"/>
              <a:t>Μοτίβο μοντέλου-όψης-ελεγκτή (2)</a:t>
            </a:r>
            <a:endParaRPr lang="en-US" altLang="el-GR" sz="4000" smtClean="0"/>
          </a:p>
        </p:txBody>
      </p:sp>
      <p:sp>
        <p:nvSpPr>
          <p:cNvPr id="1373187" name="Rectangle 3"/>
          <p:cNvSpPr>
            <a:spLocks noGrp="1" noChangeArrowheads="1"/>
          </p:cNvSpPr>
          <p:nvPr>
            <p:ph idx="1"/>
          </p:nvPr>
        </p:nvSpPr>
        <p:spPr>
          <a:xfrm>
            <a:off x="296863" y="4419600"/>
            <a:ext cx="8550275" cy="1711325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Το σκεπτικό του μοντέλου είναι ότι η πιο επιρρεπής σε αλλαγή συνιστώσα είναι αυτή της διεπαφής χρήστη (όψη)</a:t>
            </a:r>
            <a:endParaRPr lang="en-US" altLang="el-GR" sz="2400" smtClean="0"/>
          </a:p>
          <a:p>
            <a:pPr lvl="1" eaLnBrk="1" hangingPunct="1">
              <a:defRPr/>
            </a:pPr>
            <a:r>
              <a:rPr lang="el-GR" altLang="el-GR" sz="2000" smtClean="0"/>
              <a:t>Οι αλλαγές στην όψη δεν επηρεάζουν το μοντέλο</a:t>
            </a:r>
          </a:p>
          <a:p>
            <a:pPr eaLnBrk="1" hangingPunct="1">
              <a:defRPr/>
            </a:pPr>
            <a:r>
              <a:rPr lang="el-GR" altLang="el-GR" sz="2400" smtClean="0"/>
              <a:t>Εξαιρετικά κατάλληλο για διαλογικά συστήματα</a:t>
            </a:r>
            <a:endParaRPr lang="en-US" altLang="el-GR" sz="2400" smtClean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8F5B7-FC4E-4E90-AB10-7355E803E63F}" type="slidenum">
              <a:rPr lang="el-GR" altLang="el-GR"/>
              <a:pPr>
                <a:defRPr/>
              </a:pPr>
              <a:t>66</a:t>
            </a:fld>
            <a:endParaRPr lang="el-GR" altLang="el-GR"/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1466850" y="1882685"/>
            <a:ext cx="18462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Όψη</a:t>
            </a:r>
          </a:p>
        </p:txBody>
      </p:sp>
      <p:grpSp>
        <p:nvGrpSpPr>
          <p:cNvPr id="71686" name="Group 5"/>
          <p:cNvGrpSpPr>
            <a:grpSpLocks/>
          </p:cNvGrpSpPr>
          <p:nvPr/>
        </p:nvGrpSpPr>
        <p:grpSpPr bwMode="auto">
          <a:xfrm>
            <a:off x="2862263" y="2017623"/>
            <a:ext cx="314325" cy="269875"/>
            <a:chOff x="243" y="3918"/>
            <a:chExt cx="312" cy="255"/>
          </a:xfrm>
        </p:grpSpPr>
        <p:sp>
          <p:nvSpPr>
            <p:cNvPr id="71709" name="Rectangle 6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10" name="Rectangle 7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11" name="Rectangle 8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71687" name="Line 9"/>
          <p:cNvSpPr>
            <a:spLocks noChangeShapeType="1"/>
          </p:cNvSpPr>
          <p:nvPr/>
        </p:nvSpPr>
        <p:spPr bwMode="auto">
          <a:xfrm flipH="1" flipV="1">
            <a:off x="3311525" y="2108110"/>
            <a:ext cx="2565400" cy="404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1688" name="Rectangle 10"/>
          <p:cNvSpPr>
            <a:spLocks noChangeArrowheads="1"/>
          </p:cNvSpPr>
          <p:nvPr/>
        </p:nvSpPr>
        <p:spPr bwMode="auto">
          <a:xfrm>
            <a:off x="5876925" y="2333535"/>
            <a:ext cx="18462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ελεγκτής</a:t>
            </a:r>
          </a:p>
        </p:txBody>
      </p:sp>
      <p:grpSp>
        <p:nvGrpSpPr>
          <p:cNvPr id="71689" name="Group 11"/>
          <p:cNvGrpSpPr>
            <a:grpSpLocks/>
          </p:cNvGrpSpPr>
          <p:nvPr/>
        </p:nvGrpSpPr>
        <p:grpSpPr bwMode="auto">
          <a:xfrm>
            <a:off x="7272338" y="2468473"/>
            <a:ext cx="314325" cy="269875"/>
            <a:chOff x="243" y="3918"/>
            <a:chExt cx="312" cy="255"/>
          </a:xfrm>
        </p:grpSpPr>
        <p:sp>
          <p:nvSpPr>
            <p:cNvPr id="71706" name="Rectangle 12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07" name="Rectangle 13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08" name="Rectangle 14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71690" name="Rectangle 15"/>
          <p:cNvSpPr>
            <a:spLocks noChangeArrowheads="1"/>
          </p:cNvSpPr>
          <p:nvPr/>
        </p:nvSpPr>
        <p:spPr bwMode="auto">
          <a:xfrm>
            <a:off x="3267075" y="3638460"/>
            <a:ext cx="1846263" cy="555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μοντέλο</a:t>
            </a:r>
          </a:p>
        </p:txBody>
      </p:sp>
      <p:grpSp>
        <p:nvGrpSpPr>
          <p:cNvPr id="71691" name="Group 16"/>
          <p:cNvGrpSpPr>
            <a:grpSpLocks/>
          </p:cNvGrpSpPr>
          <p:nvPr/>
        </p:nvGrpSpPr>
        <p:grpSpPr bwMode="auto">
          <a:xfrm>
            <a:off x="4662488" y="3773398"/>
            <a:ext cx="314325" cy="269875"/>
            <a:chOff x="243" y="3918"/>
            <a:chExt cx="312" cy="255"/>
          </a:xfrm>
        </p:grpSpPr>
        <p:sp>
          <p:nvSpPr>
            <p:cNvPr id="71703" name="Rectangle 17"/>
            <p:cNvSpPr>
              <a:spLocks noChangeArrowheads="1"/>
            </p:cNvSpPr>
            <p:nvPr/>
          </p:nvSpPr>
          <p:spPr bwMode="auto">
            <a:xfrm>
              <a:off x="329" y="3918"/>
              <a:ext cx="226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04" name="Rectangle 18"/>
            <p:cNvSpPr>
              <a:spLocks noChangeArrowheads="1"/>
            </p:cNvSpPr>
            <p:nvPr/>
          </p:nvSpPr>
          <p:spPr bwMode="auto">
            <a:xfrm>
              <a:off x="243" y="4073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71705" name="Rectangle 19"/>
            <p:cNvSpPr>
              <a:spLocks noChangeArrowheads="1"/>
            </p:cNvSpPr>
            <p:nvPr/>
          </p:nvSpPr>
          <p:spPr bwMode="auto">
            <a:xfrm>
              <a:off x="243" y="3974"/>
              <a:ext cx="171" cy="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71692" name="Text Box 20"/>
          <p:cNvSpPr txBox="1">
            <a:spLocks noChangeArrowheads="1"/>
          </p:cNvSpPr>
          <p:nvPr/>
        </p:nvSpPr>
        <p:spPr bwMode="auto">
          <a:xfrm>
            <a:off x="3851275" y="1703298"/>
            <a:ext cx="287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Δημιουργεί και ενημερώνει</a:t>
            </a:r>
            <a:endParaRPr lang="en-US" altLang="el-GR" sz="1800"/>
          </a:p>
        </p:txBody>
      </p:sp>
      <p:sp>
        <p:nvSpPr>
          <p:cNvPr id="71693" name="Line 21"/>
          <p:cNvSpPr>
            <a:spLocks noChangeShapeType="1"/>
          </p:cNvSpPr>
          <p:nvPr/>
        </p:nvSpPr>
        <p:spPr bwMode="auto">
          <a:xfrm flipH="1">
            <a:off x="3897313" y="2782798"/>
            <a:ext cx="1935162" cy="8556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1694" name="Text Box 22"/>
          <p:cNvSpPr txBox="1">
            <a:spLocks noChangeArrowheads="1"/>
          </p:cNvSpPr>
          <p:nvPr/>
        </p:nvSpPr>
        <p:spPr bwMode="auto">
          <a:xfrm>
            <a:off x="5246688" y="3189198"/>
            <a:ext cx="1303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τροποποιεί</a:t>
            </a:r>
            <a:endParaRPr lang="en-US" altLang="el-GR" sz="1800"/>
          </a:p>
        </p:txBody>
      </p:sp>
      <p:sp>
        <p:nvSpPr>
          <p:cNvPr id="71695" name="Line 23"/>
          <p:cNvSpPr>
            <a:spLocks noChangeShapeType="1"/>
          </p:cNvSpPr>
          <p:nvPr/>
        </p:nvSpPr>
        <p:spPr bwMode="auto">
          <a:xfrm flipH="1" flipV="1">
            <a:off x="2276475" y="2468473"/>
            <a:ext cx="1439863" cy="1169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1696" name="Text Box 24"/>
          <p:cNvSpPr txBox="1">
            <a:spLocks noChangeArrowheads="1"/>
          </p:cNvSpPr>
          <p:nvPr/>
        </p:nvSpPr>
        <p:spPr bwMode="auto">
          <a:xfrm>
            <a:off x="1150938" y="2873285"/>
            <a:ext cx="1665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800"/>
              <a:t>Ειδοποιεί για αλλαγές</a:t>
            </a:r>
            <a:endParaRPr lang="en-US" altLang="el-GR" sz="1800"/>
          </a:p>
        </p:txBody>
      </p:sp>
      <p:sp>
        <p:nvSpPr>
          <p:cNvPr id="71697" name="AutoShape 25"/>
          <p:cNvSpPr>
            <a:spLocks noChangeArrowheads="1"/>
          </p:cNvSpPr>
          <p:nvPr/>
        </p:nvSpPr>
        <p:spPr bwMode="auto">
          <a:xfrm flipV="1">
            <a:off x="206375" y="1477873"/>
            <a:ext cx="1035050" cy="58578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18000" rIns="1800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600"/>
              <a:t>Τη βλέπει ο </a:t>
            </a:r>
            <a:r>
              <a:rPr lang="en-US" altLang="el-GR" sz="1600"/>
              <a:t>actor</a:t>
            </a:r>
          </a:p>
        </p:txBody>
      </p:sp>
      <p:sp>
        <p:nvSpPr>
          <p:cNvPr id="71698" name="Oval 26"/>
          <p:cNvSpPr>
            <a:spLocks noChangeArrowheads="1"/>
          </p:cNvSpPr>
          <p:nvPr/>
        </p:nvSpPr>
        <p:spPr bwMode="auto">
          <a:xfrm>
            <a:off x="1422400" y="1882685"/>
            <a:ext cx="134938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1699" name="Line 27"/>
          <p:cNvSpPr>
            <a:spLocks noChangeShapeType="1"/>
          </p:cNvSpPr>
          <p:nvPr/>
        </p:nvSpPr>
        <p:spPr bwMode="auto">
          <a:xfrm flipH="1" flipV="1">
            <a:off x="1241425" y="1703298"/>
            <a:ext cx="180975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1700" name="Oval 29"/>
          <p:cNvSpPr>
            <a:spLocks noChangeArrowheads="1"/>
          </p:cNvSpPr>
          <p:nvPr/>
        </p:nvSpPr>
        <p:spPr bwMode="auto">
          <a:xfrm>
            <a:off x="7316788" y="2828835"/>
            <a:ext cx="134937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1701" name="Line 30"/>
          <p:cNvSpPr>
            <a:spLocks noChangeShapeType="1"/>
          </p:cNvSpPr>
          <p:nvPr/>
        </p:nvSpPr>
        <p:spPr bwMode="auto">
          <a:xfrm flipH="1" flipV="1">
            <a:off x="7405688" y="2963773"/>
            <a:ext cx="180975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1702" name="AutoShape 31"/>
          <p:cNvSpPr>
            <a:spLocks noChangeArrowheads="1"/>
          </p:cNvSpPr>
          <p:nvPr/>
        </p:nvSpPr>
        <p:spPr bwMode="auto">
          <a:xfrm flipV="1">
            <a:off x="6777038" y="3189198"/>
            <a:ext cx="1981200" cy="67627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18000" rIns="18000" anchor="ctr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600"/>
              <a:t>Χειρίζεται τα συμβάντα του </a:t>
            </a:r>
            <a:r>
              <a:rPr lang="en-US" altLang="el-GR" sz="1600"/>
              <a:t>actor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4000" smtClean="0"/>
              <a:t>Μοτίβο μοντέλου-όψης-ελεγκτή (3)</a:t>
            </a:r>
            <a:endParaRPr lang="en-US" altLang="el-GR" sz="4000" smtClean="0"/>
          </a:p>
        </p:txBody>
      </p:sp>
      <p:graphicFrame>
        <p:nvGraphicFramePr>
          <p:cNvPr id="72709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822325" y="2117725"/>
          <a:ext cx="7543800" cy="347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Image" r:id="rId3" imgW="11733333" imgH="5409524" progId="Photoshop.Image.12">
                  <p:embed/>
                </p:oleObj>
              </mc:Choice>
              <mc:Fallback>
                <p:oleObj name="Image" r:id="rId3" imgW="11733333" imgH="5409524" progId="Photoshop.Image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2117725"/>
                        <a:ext cx="7543800" cy="347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522CA-491B-47D0-BB66-A6E533B99E99}" type="slidenum">
              <a:rPr lang="el-GR" altLang="el-GR"/>
              <a:pPr>
                <a:defRPr/>
              </a:pPr>
              <a:t>67</a:t>
            </a:fld>
            <a:endParaRPr lang="el-GR" altLang="el-GR"/>
          </a:p>
        </p:txBody>
      </p:sp>
      <p:sp>
        <p:nvSpPr>
          <p:cNvPr id="13742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08025" y="1600200"/>
            <a:ext cx="8435975" cy="7493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000" smtClean="0"/>
              <a:t>Παράδειγμα διαγράμματος επικοινωνίας για το μοτίβο μοντέλο-όψη-ελεγκτής</a:t>
            </a:r>
            <a:endParaRPr lang="en-US" altLang="el-GR" sz="2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Επισκόπηση του σχεδιασμού συστήματος (2)</a:t>
            </a:r>
            <a:endParaRPr lang="en-US" altLang="el-GR" smtClean="0"/>
          </a:p>
        </p:txBody>
      </p:sp>
      <p:sp>
        <p:nvSpPr>
          <p:cNvPr id="1274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400" smtClean="0"/>
              <a:t>Ο σχεδιασμός του συστήματος είναι το πρώτο βήμα προς αυτή την κατεύθυνση και καταλήγει στα εξής αποτελέσματα: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Σχεδιαστικοί στόχοι</a:t>
            </a:r>
            <a:r>
              <a:rPr lang="el-GR" altLang="el-GR" sz="2000" smtClean="0"/>
              <a:t>, που δίνουν τα ποιοτικά χαρακτηριστικά του συστήματος που πρέπει να λαμβάνει υπ’ όψιν η ομάδα ανάπτυξης κατά την υλοποίηση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Αρχιτεκτονική λογισμικού</a:t>
            </a:r>
            <a:r>
              <a:rPr lang="el-GR" altLang="el-GR" sz="2000" smtClean="0"/>
              <a:t>, που περιγράφει την αποσύνθεση του συστήματος σε υποσυστήματα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Ευθύνες, εξαρτήσεις μεταξύ των αντικειμένων, ανάθεση υποσυστημάτων σε υλικό και μείζονες αποφάσεις πολιτικής, όπως ροή ελέγχου, έλεγχος πρόσβασης και αποθήκευση δεδομένων</a:t>
            </a:r>
          </a:p>
          <a:p>
            <a:pPr lvl="1" eaLnBrk="1" hangingPunct="1">
              <a:defRPr/>
            </a:pPr>
            <a:r>
              <a:rPr lang="el-GR" altLang="el-GR" sz="2000" i="1" smtClean="0"/>
              <a:t>Οριακές περιπτώσεις χρήσης, </a:t>
            </a:r>
            <a:r>
              <a:rPr lang="el-GR" altLang="el-GR" sz="2000" smtClean="0"/>
              <a:t>που περιγράφουν τη διαμόρφωση του συστήματος, την εκκίνηση, τον τερματισμό και τον χειρισμό εξαιρέσεων</a:t>
            </a:r>
            <a:endParaRPr lang="en-US" altLang="el-GR" smtClean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2B6E1-7139-42DC-BDF2-7394E8F99A5D}" type="slidenum">
              <a:rPr lang="el-GR" altLang="el-GR"/>
              <a:pPr>
                <a:defRPr/>
              </a:pPr>
              <a:t>7</a:t>
            </a:fld>
            <a:endParaRPr lang="el-GR" alt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mtClean="0"/>
              <a:t>Επισκόπηση του σχεδιασμού συστήματος (3)</a:t>
            </a:r>
            <a:endParaRPr lang="en-US" altLang="el-GR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Οι σχεδιαστικοί στόχοι παράγονται από της μη λειτουργικές απαιτήσεις</a:t>
            </a:r>
          </a:p>
          <a:p>
            <a:pPr lvl="1" eaLnBrk="1" hangingPunct="1">
              <a:spcBef>
                <a:spcPct val="0"/>
              </a:spcBef>
            </a:pPr>
            <a:r>
              <a:rPr lang="el-GR" altLang="el-GR" sz="2000" smtClean="0">
                <a:effectLst/>
              </a:rPr>
              <a:t>Βάσει αυτών λαμβάνονται οι αποφάσεις όταν χρειάζονται να υπάρχει εξισορρόπηση μεταξύ των διαφόρων παραμέτρων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Η αποσύνθεση σε υποσυστήματα είναι το κύριο μέρος του σχεδιασμού συστήματος</a:t>
            </a:r>
          </a:p>
          <a:p>
            <a:pPr lvl="1" eaLnBrk="1" hangingPunct="1">
              <a:spcBef>
                <a:spcPct val="0"/>
              </a:spcBef>
            </a:pPr>
            <a:r>
              <a:rPr lang="el-GR" altLang="el-GR" sz="2000" smtClean="0">
                <a:effectLst/>
              </a:rPr>
              <a:t>Η ομάδα ανάπτυξης αποσυνθέτει το σύστημα σε διαχειρίσιμες ενότητες για να αντιμετωπίσει την πολυπλοκότητα</a:t>
            </a:r>
          </a:p>
          <a:p>
            <a:pPr lvl="2" eaLnBrk="1" hangingPunct="1">
              <a:spcBef>
                <a:spcPct val="0"/>
              </a:spcBef>
            </a:pPr>
            <a:r>
              <a:rPr lang="el-GR" altLang="el-GR" sz="1800" smtClean="0">
                <a:effectLst/>
              </a:rPr>
              <a:t>Κάθε υποσύστημα ανατίθεται σε μία ομάδα και υλοποιείται αυτόνομα</a:t>
            </a:r>
          </a:p>
          <a:p>
            <a:pPr lvl="2" eaLnBrk="1" hangingPunct="1">
              <a:spcBef>
                <a:spcPct val="0"/>
              </a:spcBef>
            </a:pPr>
            <a:r>
              <a:rPr lang="el-GR" altLang="el-GR" sz="1800" smtClean="0">
                <a:effectLst/>
              </a:rPr>
              <a:t>Για να είναι όμως αυτό δυνατό, πρέπει κατά την αποσύνθεση να αντιμετωπιστούν ζητήματα εμβέλειας συστήματος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smtClean="0">
                <a:effectLst/>
              </a:rPr>
              <a:t>Στη συνέχεια θα αναλύσουμε την αποσύνθεση του συστήματος, θα παρουσιάσουμε αρχιτεκτονικά μοντέλα και θα δούμε πώς εκλεπτύνεται η αποσύνθεση για να επιτευχθούν οι σχεδιαστικοί στόχοι</a:t>
            </a:r>
            <a:endParaRPr lang="en-US" altLang="el-GR" sz="2400" smtClean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5A586-163B-427C-8CA6-4C53EDF174BF}" type="slidenum">
              <a:rPr lang="el-GR" altLang="el-GR"/>
              <a:pPr>
                <a:defRPr/>
              </a:pPr>
              <a:t>8</a:t>
            </a:fld>
            <a:endParaRPr lang="el-GR" alt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5085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l-GR" sz="2400" b="1" smtClean="0"/>
              <a:t>Ο σχεδιασμός και οι άλλες δραστηριότητες ανάπτυξης</a:t>
            </a:r>
            <a:endParaRPr lang="en-US" altLang="el-GR" sz="2400" b="1" smtClean="0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002DB-8208-4259-9C0D-CF73E4EDA89F}" type="slidenum">
              <a:rPr lang="el-GR" altLang="el-GR"/>
              <a:pPr>
                <a:defRPr/>
              </a:pPr>
              <a:t>9</a:t>
            </a:fld>
            <a:endParaRPr lang="el-GR" altLang="el-GR"/>
          </a:p>
        </p:txBody>
      </p:sp>
      <p:sp>
        <p:nvSpPr>
          <p:cNvPr id="13316" name="Rectangle 116"/>
          <p:cNvSpPr>
            <a:spLocks noChangeArrowheads="1"/>
          </p:cNvSpPr>
          <p:nvPr/>
        </p:nvSpPr>
        <p:spPr bwMode="auto">
          <a:xfrm>
            <a:off x="5516563" y="1854200"/>
            <a:ext cx="2563812" cy="5556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:</a:t>
            </a:r>
            <a:r>
              <a:rPr lang="el-GR" altLang="el-GR" sz="1800" u="sng"/>
              <a:t> δυναμικό μοντέλο</a:t>
            </a:r>
            <a:endParaRPr lang="de-DE" altLang="el-GR" sz="1800"/>
          </a:p>
        </p:txBody>
      </p:sp>
      <p:sp>
        <p:nvSpPr>
          <p:cNvPr id="13317" name="Line 133"/>
          <p:cNvSpPr>
            <a:spLocks noChangeShapeType="1"/>
          </p:cNvSpPr>
          <p:nvPr/>
        </p:nvSpPr>
        <p:spPr bwMode="auto">
          <a:xfrm>
            <a:off x="3311525" y="1943100"/>
            <a:ext cx="2205038" cy="180975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18" name="Rectangle 106"/>
          <p:cNvSpPr>
            <a:spLocks noChangeArrowheads="1"/>
          </p:cNvSpPr>
          <p:nvPr/>
        </p:nvSpPr>
        <p:spPr bwMode="auto">
          <a:xfrm>
            <a:off x="5468938" y="2636838"/>
            <a:ext cx="2613025" cy="657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 u="sng"/>
              <a:t>: μοντέλο αντικειμένων ανάλυσης</a:t>
            </a:r>
            <a:endParaRPr lang="de-DE" altLang="el-GR" sz="1800" u="sng"/>
          </a:p>
        </p:txBody>
      </p:sp>
      <p:sp>
        <p:nvSpPr>
          <p:cNvPr id="13319" name="Line 134"/>
          <p:cNvSpPr>
            <a:spLocks noChangeShapeType="1"/>
          </p:cNvSpPr>
          <p:nvPr/>
        </p:nvSpPr>
        <p:spPr bwMode="auto">
          <a:xfrm>
            <a:off x="3222625" y="2033588"/>
            <a:ext cx="2259013" cy="887412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0" name="AutoShape 95"/>
          <p:cNvSpPr>
            <a:spLocks noChangeArrowheads="1"/>
          </p:cNvSpPr>
          <p:nvPr/>
        </p:nvSpPr>
        <p:spPr bwMode="auto">
          <a:xfrm>
            <a:off x="476250" y="1493838"/>
            <a:ext cx="2925763" cy="555625"/>
          </a:xfrm>
          <a:prstGeom prst="roundRect">
            <a:avLst>
              <a:gd name="adj" fmla="val 47324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Ανάλυση</a:t>
            </a:r>
            <a:endParaRPr lang="de-DE" altLang="el-GR" sz="1800"/>
          </a:p>
        </p:txBody>
      </p:sp>
      <p:sp>
        <p:nvSpPr>
          <p:cNvPr id="13321" name="Rectangle 103"/>
          <p:cNvSpPr>
            <a:spLocks noChangeArrowheads="1"/>
          </p:cNvSpPr>
          <p:nvPr/>
        </p:nvSpPr>
        <p:spPr bwMode="auto">
          <a:xfrm>
            <a:off x="5516563" y="819150"/>
            <a:ext cx="2563812" cy="6445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/>
              <a:t>:</a:t>
            </a:r>
            <a:r>
              <a:rPr lang="el-GR" altLang="el-GR" sz="1800" u="sng"/>
              <a:t> μη λειτουργικές απαιτήσεις</a:t>
            </a:r>
            <a:endParaRPr lang="de-DE" altLang="el-GR" sz="1800"/>
          </a:p>
        </p:txBody>
      </p:sp>
      <p:sp>
        <p:nvSpPr>
          <p:cNvPr id="13322" name="Text Box 163"/>
          <p:cNvSpPr txBox="1">
            <a:spLocks noChangeArrowheads="1"/>
          </p:cNvSpPr>
          <p:nvPr/>
        </p:nvSpPr>
        <p:spPr bwMode="auto">
          <a:xfrm>
            <a:off x="71438" y="6354763"/>
            <a:ext cx="48148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2200" b="1">
                <a:latin typeface="Century Gothic" panose="020B0502020202020204" pitchFamily="34" charset="0"/>
              </a:rPr>
              <a:t>Διάγραμμα δραστηριότητας </a:t>
            </a:r>
            <a:r>
              <a:rPr lang="en-US" altLang="el-GR" sz="2200" b="1">
                <a:latin typeface="Century Gothic" panose="020B0502020202020204" pitchFamily="34" charset="0"/>
              </a:rPr>
              <a:t>UML</a:t>
            </a:r>
          </a:p>
        </p:txBody>
      </p:sp>
      <p:sp>
        <p:nvSpPr>
          <p:cNvPr id="13323" name="AutoShape 95"/>
          <p:cNvSpPr>
            <a:spLocks noChangeArrowheads="1"/>
          </p:cNvSpPr>
          <p:nvPr/>
        </p:nvSpPr>
        <p:spPr bwMode="auto">
          <a:xfrm>
            <a:off x="431800" y="3563938"/>
            <a:ext cx="2925763" cy="555625"/>
          </a:xfrm>
          <a:prstGeom prst="roundRect">
            <a:avLst>
              <a:gd name="adj" fmla="val 47324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Σχεδιασμός συστήματος</a:t>
            </a:r>
            <a:endParaRPr lang="de-DE" altLang="el-GR" sz="1800"/>
          </a:p>
        </p:txBody>
      </p:sp>
      <p:sp>
        <p:nvSpPr>
          <p:cNvPr id="13324" name="Line 133"/>
          <p:cNvSpPr>
            <a:spLocks noChangeShapeType="1"/>
          </p:cNvSpPr>
          <p:nvPr/>
        </p:nvSpPr>
        <p:spPr bwMode="auto">
          <a:xfrm flipH="1">
            <a:off x="3267075" y="3068638"/>
            <a:ext cx="2160588" cy="630237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5" name="Line 133"/>
          <p:cNvSpPr>
            <a:spLocks noChangeShapeType="1"/>
          </p:cNvSpPr>
          <p:nvPr/>
        </p:nvSpPr>
        <p:spPr bwMode="auto">
          <a:xfrm flipH="1">
            <a:off x="3222625" y="2438400"/>
            <a:ext cx="2249488" cy="1125538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6" name="Line 133"/>
          <p:cNvSpPr>
            <a:spLocks noChangeShapeType="1"/>
          </p:cNvSpPr>
          <p:nvPr/>
        </p:nvSpPr>
        <p:spPr bwMode="auto">
          <a:xfrm flipH="1">
            <a:off x="2997200" y="998538"/>
            <a:ext cx="2519363" cy="256540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7" name="Rectangle 106"/>
          <p:cNvSpPr>
            <a:spLocks noChangeArrowheads="1"/>
          </p:cNvSpPr>
          <p:nvPr/>
        </p:nvSpPr>
        <p:spPr bwMode="auto">
          <a:xfrm>
            <a:off x="5472113" y="4013200"/>
            <a:ext cx="2563812" cy="4762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 u="sng"/>
              <a:t>: σχεδιαστικοί στόχοι</a:t>
            </a:r>
            <a:endParaRPr lang="de-DE" altLang="el-GR" sz="1800" u="sng"/>
          </a:p>
        </p:txBody>
      </p:sp>
      <p:sp>
        <p:nvSpPr>
          <p:cNvPr id="13328" name="Line 134"/>
          <p:cNvSpPr>
            <a:spLocks noChangeShapeType="1"/>
          </p:cNvSpPr>
          <p:nvPr/>
        </p:nvSpPr>
        <p:spPr bwMode="auto">
          <a:xfrm>
            <a:off x="3311525" y="4013200"/>
            <a:ext cx="2160588" cy="9461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9" name="Rectangle 106"/>
          <p:cNvSpPr>
            <a:spLocks noChangeArrowheads="1"/>
          </p:cNvSpPr>
          <p:nvPr/>
        </p:nvSpPr>
        <p:spPr bwMode="auto">
          <a:xfrm>
            <a:off x="5472113" y="4643438"/>
            <a:ext cx="2563812" cy="6746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 u="sng"/>
              <a:t>: αποσύνθεση σε υποσυστήματα</a:t>
            </a:r>
            <a:endParaRPr lang="de-DE" altLang="el-GR" sz="1800" u="sng"/>
          </a:p>
        </p:txBody>
      </p:sp>
      <p:sp>
        <p:nvSpPr>
          <p:cNvPr id="13330" name="Line 134"/>
          <p:cNvSpPr>
            <a:spLocks noChangeShapeType="1"/>
          </p:cNvSpPr>
          <p:nvPr/>
        </p:nvSpPr>
        <p:spPr bwMode="auto">
          <a:xfrm>
            <a:off x="3357563" y="3833813"/>
            <a:ext cx="2114550" cy="404812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31" name="AutoShape 95"/>
          <p:cNvSpPr>
            <a:spLocks noChangeArrowheads="1"/>
          </p:cNvSpPr>
          <p:nvPr/>
        </p:nvSpPr>
        <p:spPr bwMode="auto">
          <a:xfrm>
            <a:off x="431800" y="5408613"/>
            <a:ext cx="2925763" cy="555625"/>
          </a:xfrm>
          <a:prstGeom prst="roundRect">
            <a:avLst>
              <a:gd name="adj" fmla="val 47324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1800"/>
              <a:t>Σχεδιασμός αντικειμένων</a:t>
            </a:r>
            <a:endParaRPr lang="de-DE" altLang="el-GR" sz="1800"/>
          </a:p>
        </p:txBody>
      </p:sp>
      <p:sp>
        <p:nvSpPr>
          <p:cNvPr id="13332" name="Line 133"/>
          <p:cNvSpPr>
            <a:spLocks noChangeShapeType="1"/>
          </p:cNvSpPr>
          <p:nvPr/>
        </p:nvSpPr>
        <p:spPr bwMode="auto">
          <a:xfrm flipH="1">
            <a:off x="2097088" y="3294063"/>
            <a:ext cx="3330575" cy="207010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33" name="Line 133"/>
          <p:cNvSpPr>
            <a:spLocks noChangeShapeType="1"/>
          </p:cNvSpPr>
          <p:nvPr/>
        </p:nvSpPr>
        <p:spPr bwMode="auto">
          <a:xfrm flipH="1">
            <a:off x="2951163" y="4373563"/>
            <a:ext cx="2476500" cy="10350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34" name="Line 133"/>
          <p:cNvSpPr>
            <a:spLocks noChangeShapeType="1"/>
          </p:cNvSpPr>
          <p:nvPr/>
        </p:nvSpPr>
        <p:spPr bwMode="auto">
          <a:xfrm flipH="1">
            <a:off x="3267075" y="5048250"/>
            <a:ext cx="2160588" cy="49530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35" name="Rectangle 106"/>
          <p:cNvSpPr>
            <a:spLocks noChangeArrowheads="1"/>
          </p:cNvSpPr>
          <p:nvPr/>
        </p:nvSpPr>
        <p:spPr bwMode="auto">
          <a:xfrm>
            <a:off x="5472113" y="5949950"/>
            <a:ext cx="2563812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1800" u="sng"/>
              <a:t>: μοντέλο σχεδιασμού αντικειμένων</a:t>
            </a:r>
            <a:endParaRPr lang="de-DE" altLang="el-GR" sz="1800" u="sng"/>
          </a:p>
        </p:txBody>
      </p:sp>
      <p:sp>
        <p:nvSpPr>
          <p:cNvPr id="13336" name="Line 134"/>
          <p:cNvSpPr>
            <a:spLocks noChangeShapeType="1"/>
          </p:cNvSpPr>
          <p:nvPr/>
        </p:nvSpPr>
        <p:spPr bwMode="auto">
          <a:xfrm>
            <a:off x="3357563" y="5768975"/>
            <a:ext cx="2114550" cy="404813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07-analysis</Template>
  <TotalTime>19165</TotalTime>
  <Words>4737</Words>
  <Application>Microsoft Office PowerPoint</Application>
  <PresentationFormat>On-screen Show (4:3)</PresentationFormat>
  <Paragraphs>700</Paragraphs>
  <Slides>67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6" baseType="lpstr">
      <vt:lpstr>Arial</vt:lpstr>
      <vt:lpstr>Wingdings</vt:lpstr>
      <vt:lpstr>Times New Roman</vt:lpstr>
      <vt:lpstr>Times</vt:lpstr>
      <vt:lpstr>MS PGothic</vt:lpstr>
      <vt:lpstr>Verdana</vt:lpstr>
      <vt:lpstr>Century Gothic</vt:lpstr>
      <vt:lpstr>Retrospect</vt:lpstr>
      <vt:lpstr>Adobe Photoshop Image</vt:lpstr>
      <vt:lpstr>ΤΕΧΝΟΛΟΓΙΑ ΛΟΓΙΣΜΙΚΟΥ (SOFTWARE ENGINEERING)  Σχεδιασμός Συστήματος</vt:lpstr>
      <vt:lpstr>Εισαγωγή (1)</vt:lpstr>
      <vt:lpstr>Εισαγωγή (2)</vt:lpstr>
      <vt:lpstr>Εισαγωγή (3)</vt:lpstr>
      <vt:lpstr>Εισαγωγή (4)</vt:lpstr>
      <vt:lpstr>Επισκόπηση του σχεδιασμού συστήματος (1)</vt:lpstr>
      <vt:lpstr>Επισκόπηση του σχεδιασμού συστήματος (2)</vt:lpstr>
      <vt:lpstr>Επισκόπηση του σχεδιασμού συστήματος (3)</vt:lpstr>
      <vt:lpstr>Ο σχεδιασμός και οι άλλες δραστηριότητες ανάπτυξης</vt:lpstr>
      <vt:lpstr>Οι έννοιες του σχεδιασμού συστήματος</vt:lpstr>
      <vt:lpstr>Υποσυστήματα και κλάσεις (1)</vt:lpstr>
      <vt:lpstr>Υποσυστήματα και κλάσεις (2)</vt:lpstr>
      <vt:lpstr>Υποσυστήματα και κλάσεις (3)</vt:lpstr>
      <vt:lpstr>Υποσυστήματα και κλάσεις (4)</vt:lpstr>
      <vt:lpstr>Υποσυστήματα και κλάσεις (4)</vt:lpstr>
      <vt:lpstr>Υπηρεσίες και διεπαφές υποσυστημάτων (1)</vt:lpstr>
      <vt:lpstr>Υπηρεσίες και διεπαφές υποσυστημάτων (2)</vt:lpstr>
      <vt:lpstr>Υπηρεσίες και διεπαφές υποσυστημάτων (3)</vt:lpstr>
      <vt:lpstr>Υπηρεσίες και διεπαφές υποσυστημάτων (4)</vt:lpstr>
      <vt:lpstr>Σύζευξη (1)</vt:lpstr>
      <vt:lpstr>Σύζευξη (2)</vt:lpstr>
      <vt:lpstr>Σύζευξη (3)</vt:lpstr>
      <vt:lpstr>Σύζευξη (4)</vt:lpstr>
      <vt:lpstr>Σύζευξη (5) - Τύποι σύζευξης</vt:lpstr>
      <vt:lpstr>Σύζευξη (6) - Τύποι σύζευξης</vt:lpstr>
      <vt:lpstr>Σύζευξη (4) - Τύποι σύζευξης</vt:lpstr>
      <vt:lpstr>Σύζευξη (7) - Τύποι σύζευξης</vt:lpstr>
      <vt:lpstr>Σύζευξη (8) - Η κλίμακα της σύζευξης</vt:lpstr>
      <vt:lpstr>Συνεκτικότητα (1)</vt:lpstr>
      <vt:lpstr>Συνεκτικότητα (2)</vt:lpstr>
      <vt:lpstr>Συνεκτικότητα (3)</vt:lpstr>
      <vt:lpstr>Συνεκτικότητα (4)</vt:lpstr>
      <vt:lpstr>Συνεκτικότητα (5)</vt:lpstr>
      <vt:lpstr>Συνεκτικότητα (6)</vt:lpstr>
      <vt:lpstr>Συνεκτικότητα (7)</vt:lpstr>
      <vt:lpstr>Συνεκτικότητα (8)</vt:lpstr>
      <vt:lpstr>Συνεκτικότητα (9)</vt:lpstr>
      <vt:lpstr>Συνεκτικότητα (10)</vt:lpstr>
      <vt:lpstr>Συνεκτικότητα (11)</vt:lpstr>
      <vt:lpstr>Κλίμακα τύπων συνεκτικότητας</vt:lpstr>
      <vt:lpstr>Εξισορρόπηση σύζευξης και συνεκτικότητας</vt:lpstr>
      <vt:lpstr>Διαστρωμάτωση (1)</vt:lpstr>
      <vt:lpstr>Διαστρωμάτωση (2)</vt:lpstr>
      <vt:lpstr>Διαστρωμάτωση (3)</vt:lpstr>
      <vt:lpstr>Διαστρωμάτωση (4)</vt:lpstr>
      <vt:lpstr>Διαστρωμάτωση (5)</vt:lpstr>
      <vt:lpstr>Διαστρωμάτωση (6)</vt:lpstr>
      <vt:lpstr>Διαμέριση</vt:lpstr>
      <vt:lpstr>Διαστρωμάτωση και διαμέριση</vt:lpstr>
      <vt:lpstr>Μοτίβα αρχιτεκτονικής (1)</vt:lpstr>
      <vt:lpstr>Μοτίβο Αποθετηρίου (1)</vt:lpstr>
      <vt:lpstr>Μοτίβο Αποθετηρίου (2)</vt:lpstr>
      <vt:lpstr>Μοτίβο πολλαπλών στρωμάτων (1)</vt:lpstr>
      <vt:lpstr>Μοτίβο πολλαπλών στρωμάτων (2)</vt:lpstr>
      <vt:lpstr>Μοτίβο πολλαπλών στρωμάτων (3)</vt:lpstr>
      <vt:lpstr>Μοτίβο εξυπηρέτη-εξυπηρετούμενου (1)</vt:lpstr>
      <vt:lpstr>Μοτίβο εξυπηρέτη-εξυπηρετούμενου (2)</vt:lpstr>
      <vt:lpstr>Μοτίβο τριών στρωμάτων (1)</vt:lpstr>
      <vt:lpstr>Μοτίβο τριών στρωμάτων (2)</vt:lpstr>
      <vt:lpstr>Μοτίβο ομοτίμων (1)</vt:lpstr>
      <vt:lpstr>Μοτίβο ομοτίμων (2)</vt:lpstr>
      <vt:lpstr>Μοτίβο ομοτίμων (3)</vt:lpstr>
      <vt:lpstr>Μοτίβο μεσάζοντα</vt:lpstr>
      <vt:lpstr>Μοτίβο σωλήνωσης &amp; φίλτρου</vt:lpstr>
      <vt:lpstr>Μοτίβο μοντέλου-όψης-ελεγκτή (1)</vt:lpstr>
      <vt:lpstr>Μοτίβο μοντέλου-όψης-ελεγκτή (2)</vt:lpstr>
      <vt:lpstr>Μοτίβο μοντέλου-όψης-ελεγκτή (3)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– Μοντέλα κύκλου ζωής</dc:title>
  <dc:creator>costas</dc:creator>
  <cp:lastModifiedBy>Costas Vassilakis</cp:lastModifiedBy>
  <cp:revision>1565</cp:revision>
  <dcterms:created xsi:type="dcterms:W3CDTF">2005-10-06T11:58:48Z</dcterms:created>
  <dcterms:modified xsi:type="dcterms:W3CDTF">2016-12-14T06:52:54Z</dcterms:modified>
</cp:coreProperties>
</file>