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3D301-AE47-EC42-AB42-39C54EA8E4B2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C91B-16F2-DC48-A31A-929F67934713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E236F-AD6B-9245-B02F-D42932DB111F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10AEA-CFA5-1642-AEB4-2B94B3D9B3DB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5EB3D-3783-6F4C-BAD3-EC3C5D1A29E0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5205-1D17-8C45-9B2F-8D9E19A9E0A4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8F74-942C-FA49-B552-6E87C7461BC9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BD8-F5D6-9C48-8850-87BBC63B9D18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78E4D-5DF8-714C-983F-C0EA363D04DA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27F42-8869-1E4B-B502-D6BDED1C07A7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2A2D0-B814-3C40-A879-7C7EBC52513F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D5BA7-4BA6-8D45-8937-5BAF8C6E3F7A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1707E-470B-5A4B-9E9A-41022B7A144C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F26BD-4B7F-9140-983D-062434C55B1B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234B9-1522-F843-8DB2-E2C026B9BB21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8A10A-D869-214D-8FFB-F6C5B7769868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6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EDB9C-ED1C-8348-A39E-12265F0CC79E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5BB41-6843-3142-B3DB-DE73B59FBAE3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F62D5-92D1-C14D-8C7A-7DD0EC00AEB4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01B77-8468-134C-9D62-2D8DCB051AEA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03675-B4E0-694A-B22B-C3AD8CCF1A47}" type="datetimeFigureOut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24/03/16</a:t>
            </a:fld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B732-4AFE-7343-8B76-2267F8F1D1C1}" type="slidenum">
              <a:rPr lang="en-US" smtClean="0">
                <a:solidFill>
                  <a:srgbClr val="E4E9EF">
                    <a:shade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E4E9EF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4E3D76-6917-BE4E-B194-78D9ECB50D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32C7C6-2C47-544A-88BB-8FC1C9E68E06}" type="datetimeFigureOut">
              <a:rPr lang="en-US" smtClean="0"/>
              <a:t>24/03/16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Άσκηση 01</a:t>
            </a:r>
            <a:endParaRPr lang="en-US">
              <a:latin typeface="Franklin Gothic Book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r>
              <a:rPr lang="el-GR">
                <a:latin typeface="Arial" charset="0"/>
              </a:rPr>
              <a:t>Μια νεοσύστατη εταιρεία τηλεπικοινωνιών πρόκειται να εισαγάγει μια νέα υπηρεσία προστιθέμενης αξίας για τους χρήστες της. </a:t>
            </a:r>
          </a:p>
          <a:p>
            <a:endParaRPr lang="el-GR">
              <a:latin typeface="Arial" charset="0"/>
            </a:endParaRPr>
          </a:p>
          <a:p>
            <a:r>
              <a:rPr lang="el-GR">
                <a:latin typeface="Arial" charset="0"/>
              </a:rPr>
              <a:t>Το προϊόν είναι υψηλής ταχύτητας πρόσβαση στο internet </a:t>
            </a:r>
          </a:p>
          <a:p>
            <a:endParaRPr lang="el-GR">
              <a:latin typeface="Arial" charset="0"/>
            </a:endParaRPr>
          </a:p>
          <a:p>
            <a:r>
              <a:rPr lang="el-GR">
                <a:latin typeface="Arial" charset="0"/>
              </a:rPr>
              <a:t>Στόχος του μοντέλου είναι να σχεδιάσει την χωρητικότητα του δικτύου 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Η επίλυση του προβλήματος επέρχεται με την ενεργοποίηση καινούργιων </a:t>
            </a:r>
            <a:r>
              <a:rPr lang="en-US" sz="2800">
                <a:latin typeface="Arial" charset="0"/>
              </a:rPr>
              <a:t>server.</a:t>
            </a:r>
          </a:p>
          <a:p>
            <a:r>
              <a:rPr lang="el-GR" sz="2800">
                <a:latin typeface="Arial" charset="0"/>
              </a:rPr>
              <a:t>Οι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(100) είναι πάρα πολλοί για τους υπάρχοντες πελάτες (424.772)</a:t>
            </a:r>
          </a:p>
        </p:txBody>
      </p:sp>
      <p:pic>
        <p:nvPicPr>
          <p:cNvPr id="44034" name="Picture 1" descr="Screen Shot 2016-03-17 at 12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514600"/>
            <a:ext cx="584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Παρά τους πολλούς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η αντιστροφή του κλίματος είναι πολύ αργή, διότι η εταιρεία έχει αποκτήσει «κακό όνομα»</a:t>
            </a:r>
          </a:p>
        </p:txBody>
      </p:sp>
      <p:pic>
        <p:nvPicPr>
          <p:cNvPr id="45058" name="Picture 1" descr="Screen Shot 2016-03-17 at 12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466975"/>
            <a:ext cx="584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Μετά την σταθερά καλή λειτουργία της εταιρείας το εταιρικό της όνομα αποκαθίσταται.</a:t>
            </a:r>
          </a:p>
          <a:p>
            <a:r>
              <a:rPr lang="el-GR" sz="2800">
                <a:latin typeface="Arial" charset="0"/>
              </a:rPr>
              <a:t>Πελάτες 869.806 </a:t>
            </a:r>
            <a:r>
              <a:rPr lang="en-US" sz="2800">
                <a:latin typeface="Arial" charset="0"/>
              </a:rPr>
              <a:t>Server 100</a:t>
            </a:r>
            <a:endParaRPr lang="el-GR" sz="2800">
              <a:latin typeface="Arial" charset="0"/>
            </a:endParaRPr>
          </a:p>
        </p:txBody>
      </p:sp>
      <p:pic>
        <p:nvPicPr>
          <p:cNvPr id="46082" name="Picture 3" descr="Screen Shot 2016-03-17 at 12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179638"/>
            <a:ext cx="6223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Δεδομένου ότι δεν πρέπει να υπάρχει κατασπατάληση πόρων, οι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πρέπει να μειωθούν.</a:t>
            </a:r>
          </a:p>
          <a:p>
            <a:r>
              <a:rPr lang="el-GR" sz="2800">
                <a:latin typeface="Arial" charset="0"/>
              </a:rPr>
              <a:t>Πελάτες </a:t>
            </a:r>
            <a:r>
              <a:rPr lang="en-US" sz="2800">
                <a:latin typeface="Arial" charset="0"/>
              </a:rPr>
              <a:t>1.171.182 Server 50</a:t>
            </a:r>
            <a:endParaRPr lang="el-GR" sz="2800">
              <a:latin typeface="Arial" charset="0"/>
            </a:endParaRPr>
          </a:p>
        </p:txBody>
      </p:sp>
      <p:pic>
        <p:nvPicPr>
          <p:cNvPr id="47106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1 Παρατηρούμε επίσης ότι η αυξητική τάση των δυσαρεστημένων σταματάει και δείχνει σταθεροποιητικές τάσεις.</a:t>
            </a:r>
          </a:p>
        </p:txBody>
      </p:sp>
      <p:pic>
        <p:nvPicPr>
          <p:cNvPr id="48130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2 Προς το τέλος της περιόδου υπάρχει τάση βελτίωσης. </a:t>
            </a:r>
          </a:p>
          <a:p>
            <a:r>
              <a:rPr lang="el-GR" sz="2800">
                <a:latin typeface="Arial" charset="0"/>
              </a:rPr>
              <a:t>Με το εποπτικό αυτό εργαλείο αντιλαμβανόμασται ότι οι </a:t>
            </a:r>
            <a:r>
              <a:rPr lang="en-US" sz="2800">
                <a:latin typeface="Arial" charset="0"/>
              </a:rPr>
              <a:t>50 server </a:t>
            </a:r>
            <a:r>
              <a:rPr lang="el-GR" sz="2800">
                <a:latin typeface="Arial" charset="0"/>
              </a:rPr>
              <a:t>είναι σωστή επιλογή  </a:t>
            </a:r>
          </a:p>
        </p:txBody>
      </p:sp>
      <p:pic>
        <p:nvPicPr>
          <p:cNvPr id="49154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Με την πάροδο του χρόνου το μοντέλο προσομοίωσης μας δείχνει ότι οι 50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συνεχίζουν να ικανοποιούν τους αυξανόμενους πελάτες (1.668.187).</a:t>
            </a:r>
          </a:p>
        </p:txBody>
      </p:sp>
      <p:pic>
        <p:nvPicPr>
          <p:cNvPr id="50178" name="Picture 3" descr="Screen Shot 2016-03-17 at 1.1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81238"/>
            <a:ext cx="6096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400">
                <a:latin typeface="Arial" charset="0"/>
              </a:rPr>
              <a:t>Μετά από 160 χρονικές περιόδους παρατηρούμε ότι:</a:t>
            </a:r>
          </a:p>
          <a:p>
            <a:r>
              <a:rPr lang="el-GR" sz="2400">
                <a:latin typeface="Arial" charset="0"/>
              </a:rPr>
              <a:t>Πελάτες 2.771.257</a:t>
            </a:r>
          </a:p>
          <a:p>
            <a:r>
              <a:rPr lang="en-US" sz="2400">
                <a:latin typeface="Arial" charset="0"/>
              </a:rPr>
              <a:t>Server 50</a:t>
            </a:r>
          </a:p>
          <a:p>
            <a:r>
              <a:rPr lang="en-US" sz="2400">
                <a:latin typeface="Arial" charset="0"/>
              </a:rPr>
              <a:t>Queue 0</a:t>
            </a:r>
            <a:endParaRPr lang="el-GR" sz="2400">
              <a:latin typeface="Arial" charset="0"/>
            </a:endParaRPr>
          </a:p>
        </p:txBody>
      </p:sp>
      <p:pic>
        <p:nvPicPr>
          <p:cNvPr id="51202" name="Picture 1" descr="Screen Shot 2016-03-17 at 1.3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63775"/>
            <a:ext cx="61753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400">
                <a:latin typeface="Arial" charset="0"/>
              </a:rPr>
              <a:t>Ωστόσο η επίτευξη άριστου εταιρικού ονόματος και η ανυπαρξία οποιουδήποτε παράπονου από τους πελάτες για να επιτευχθεί, πρέπει να φτάσει τις 180 χρονικές περιόδους. </a:t>
            </a:r>
          </a:p>
        </p:txBody>
      </p:sp>
      <p:pic>
        <p:nvPicPr>
          <p:cNvPr id="52226" name="Picture 3" descr="Screen Shot 2016-03-17 at 1.4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571750"/>
            <a:ext cx="57896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Ερωτήματα</a:t>
            </a:r>
            <a:endParaRPr lang="en-US">
              <a:latin typeface="Franklin Gothic Book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Η εταιρεία </a:t>
            </a:r>
            <a:r>
              <a:rPr lang="en-US">
                <a:latin typeface="Arial" charset="0"/>
              </a:rPr>
              <a:t>topcom </a:t>
            </a:r>
            <a:r>
              <a:rPr lang="el-GR">
                <a:latin typeface="Arial" charset="0"/>
              </a:rPr>
              <a:t>με έδρα την Θεσσαλονίκη παρατηρεί τρέχοντας το μοντέλο ότι, στα 10 εκ πελάτες πάλι δεν επαρκούν οι 50 </a:t>
            </a:r>
            <a:r>
              <a:rPr lang="en-US">
                <a:latin typeface="Arial" charset="0"/>
              </a:rPr>
              <a:t>server. </a:t>
            </a:r>
            <a:r>
              <a:rPr lang="el-GR">
                <a:latin typeface="Arial" charset="0"/>
              </a:rPr>
              <a:t>Ποια είναι η τεχνολογική σας συμβουλή; Πως θα το αντιμετωπίσουμε;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Δεδομένα άσκησης</a:t>
            </a:r>
            <a:endParaRPr lang="en-US"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9575" cy="452596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Αρχικά , όλοι οι χρήστες είναι αποκλειστικά χρήστες φωνητικών υπηρεσιών</a:t>
            </a:r>
          </a:p>
          <a:p>
            <a:pPr>
              <a:defRPr/>
            </a:pPr>
            <a:r>
              <a:rPr lang="el-GR" dirty="0" smtClean="0"/>
              <a:t>Για να υιοθετήσουν internet υψηλής ταχύτητας , ακολουθούνται </a:t>
            </a:r>
          </a:p>
          <a:p>
            <a:pPr>
              <a:defRPr/>
            </a:pPr>
            <a:endParaRPr lang="el-GR" dirty="0" smtClean="0"/>
          </a:p>
          <a:p>
            <a:pPr marL="550862" indent="-514350">
              <a:buFont typeface="+mj-lt"/>
              <a:buAutoNum type="arabicPeriod"/>
              <a:defRPr/>
            </a:pPr>
            <a:r>
              <a:rPr lang="en-US" dirty="0" smtClean="0"/>
              <a:t>Push Marketing (</a:t>
            </a:r>
            <a:r>
              <a:rPr lang="el-GR" dirty="0" smtClean="0"/>
              <a:t>διαφήμιση) </a:t>
            </a:r>
            <a:endParaRPr lang="en-US" dirty="0" smtClean="0"/>
          </a:p>
          <a:p>
            <a:pPr marL="550862" indent="-514350">
              <a:buFont typeface="+mj-lt"/>
              <a:buAutoNum type="arabicPeriod"/>
              <a:defRPr/>
            </a:pPr>
            <a:r>
              <a:rPr lang="el-GR" dirty="0" smtClean="0"/>
              <a:t>Και </a:t>
            </a:r>
            <a:r>
              <a:rPr lang="en-US" dirty="0" smtClean="0"/>
              <a:t>pull Marketing </a:t>
            </a:r>
            <a:r>
              <a:rPr lang="el-GR" dirty="0" smtClean="0"/>
              <a:t>(από στόμα σε στόμα)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Ερωτήματα</a:t>
            </a:r>
            <a:endParaRPr lang="en-US">
              <a:latin typeface="Franklin Gothic Book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</a:t>
            </a:r>
            <a:r>
              <a:rPr lang="el-GR">
                <a:latin typeface="Arial" charset="0"/>
              </a:rPr>
              <a:t> εταιρεία </a:t>
            </a:r>
            <a:r>
              <a:rPr lang="en-US">
                <a:latin typeface="Arial" charset="0"/>
              </a:rPr>
              <a:t>topcom</a:t>
            </a:r>
            <a:r>
              <a:rPr lang="el-GR">
                <a:latin typeface="Arial" charset="0"/>
              </a:rPr>
              <a:t> χρειάζεται την </a:t>
            </a:r>
            <a:r>
              <a:rPr lang="el-GR" u="sng">
                <a:latin typeface="Arial" charset="0"/>
              </a:rPr>
              <a:t>τεχνικο</a:t>
            </a:r>
            <a:r>
              <a:rPr lang="el-GR">
                <a:latin typeface="Arial" charset="0"/>
              </a:rPr>
              <a:t>οικονομική συμβουλή σας για την αγορά των </a:t>
            </a:r>
            <a:r>
              <a:rPr lang="en-US">
                <a:latin typeface="Arial" charset="0"/>
              </a:rPr>
              <a:t>server.</a:t>
            </a:r>
          </a:p>
          <a:p>
            <a:r>
              <a:rPr lang="el-GR">
                <a:latin typeface="Arial" charset="0"/>
              </a:rPr>
              <a:t>Ποιο είναι το συνολικό κόστος που πρέπει να υποβληθεί η εταιρεία εάν οι </a:t>
            </a:r>
            <a:r>
              <a:rPr lang="en-US">
                <a:latin typeface="Arial" charset="0"/>
              </a:rPr>
              <a:t>server </a:t>
            </a:r>
            <a:r>
              <a:rPr lang="el-GR">
                <a:latin typeface="Arial" charset="0"/>
              </a:rPr>
              <a:t>είναι </a:t>
            </a:r>
            <a:r>
              <a:rPr lang="en-US">
                <a:latin typeface="Arial" charset="0"/>
              </a:rPr>
              <a:t>Mac Pro</a:t>
            </a:r>
            <a:r>
              <a:rPr lang="el-GR">
                <a:latin typeface="Arial" charset="0"/>
              </a:rPr>
              <a:t>;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1"/>
          </p:nvPr>
        </p:nvSpPr>
        <p:spPr>
          <a:xfrm>
            <a:off x="457200" y="171450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Πως θα μπορούσαμε να πετύχουμε τη μεγαλύτερη δυνατή βελτιστοποίηση; </a:t>
            </a:r>
            <a:endParaRPr lang="en-US">
              <a:latin typeface="Arial" charset="0"/>
            </a:endParaRPr>
          </a:p>
        </p:txBody>
      </p:sp>
      <p:pic>
        <p:nvPicPr>
          <p:cNvPr id="55298" name="Picture 3" descr="Screen Shot 2016-03-17 at 2.0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627188"/>
            <a:ext cx="7016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latin typeface="Franklin Gothic Book" charset="0"/>
              </a:rPr>
              <a:t>Ποιο είναι το στοιχείο αυτό που μια λύση σαν και την παρακάτω θα την κατέτασσε κοντύτερα στην  Πραγματικότητα</a:t>
            </a:r>
            <a:endParaRPr lang="en-US" sz="2800">
              <a:latin typeface="Franklin Gothic Book" charset="0"/>
            </a:endParaRPr>
          </a:p>
        </p:txBody>
      </p:sp>
      <p:pic>
        <p:nvPicPr>
          <p:cNvPr id="56322" name="Picture 2" descr="1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600200"/>
            <a:ext cx="62388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Δεδομένα άσκησης</a:t>
            </a:r>
            <a:endParaRPr lang="en-US"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9575" cy="452596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Αρχικά , όλοι οι χρήστες είναι αποκλειστικά χρήστες φωνητικών υπηρεσιών</a:t>
            </a:r>
          </a:p>
          <a:p>
            <a:pPr>
              <a:defRPr/>
            </a:pPr>
            <a:r>
              <a:rPr lang="el-GR" dirty="0" smtClean="0"/>
              <a:t>Για να υιοθετήσουν internet υψηλής ταχύτητας , ακολουθούνται </a:t>
            </a:r>
          </a:p>
          <a:p>
            <a:pPr>
              <a:defRPr/>
            </a:pPr>
            <a:endParaRPr lang="el-GR" dirty="0" smtClean="0"/>
          </a:p>
          <a:p>
            <a:pPr marL="550862" indent="-514350">
              <a:buFont typeface="+mj-lt"/>
              <a:buAutoNum type="arabicPeriod"/>
              <a:defRPr/>
            </a:pPr>
            <a:r>
              <a:rPr lang="en-US" dirty="0" smtClean="0"/>
              <a:t>Push Marketing (</a:t>
            </a:r>
            <a:r>
              <a:rPr lang="el-GR" dirty="0" smtClean="0"/>
              <a:t>διαφήμιση) </a:t>
            </a:r>
            <a:endParaRPr lang="en-US" dirty="0" smtClean="0"/>
          </a:p>
          <a:p>
            <a:pPr marL="550862" indent="-514350">
              <a:buFont typeface="+mj-lt"/>
              <a:buAutoNum type="arabicPeriod"/>
              <a:defRPr/>
            </a:pPr>
            <a:r>
              <a:rPr lang="el-GR" dirty="0" smtClean="0"/>
              <a:t>Και </a:t>
            </a:r>
            <a:r>
              <a:rPr lang="en-US" dirty="0" smtClean="0"/>
              <a:t>pull Marketing </a:t>
            </a:r>
            <a:r>
              <a:rPr lang="el-GR" dirty="0" smtClean="0"/>
              <a:t>(από στόμα σε στόμα)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7467600" cy="1143000"/>
          </a:xfrm>
        </p:spPr>
        <p:txBody>
          <a:bodyPr/>
          <a:lstStyle/>
          <a:p>
            <a:r>
              <a:rPr lang="el-GR">
                <a:latin typeface="Franklin Gothic Book" charset="0"/>
              </a:rPr>
              <a:t>Σενάρια Άσκησης  </a:t>
            </a:r>
            <a:endParaRPr lang="en-US"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7467600" cy="5421313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Μόλις αρχίσουν να χρησιμοποιούν το διαδίκτυο , μπορεί να είναι ευτυχισμένοι, ή να γίνουν απογοητευμένοι λόγο μεγάλων χρόνων απόκρισης.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Εάν οι χρήστες είναι ευχαριστημένοι , μοιράζονται τη θετική εμπειρία τους με τους άλλους.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Αν είναι δυσαρεστημένοι , σταματούν τη χρήση του διαδικτύου και εξαπλώνεται αρνητική φήμη  από στόμα σε στόμα.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Η κακή φήμη μπορεί να αποτρέψει νέους χρήστες φωνής να δοκιμάσουν την υπηρεσία ίντερνετ.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Αλλά μετά από λίγο απογοητευμένοι χρήστες ξεχνούν τις δυσλειτουργίες της εταιρείας και είναι εφικτό το σενάριο να συγχωρήσουν την εταιρεία και να την χρησιμοποιήσουν και πάλι την υπηρεσία .</a:t>
            </a:r>
          </a:p>
          <a:p>
            <a:r>
              <a:rPr lang="el-GR">
                <a:latin typeface="Arial" charset="0"/>
              </a:rPr>
              <a:t>Αυτό εξαρτάται από τον κλάδο στον οποίο δραστηριοποιείται η εταιρεία.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Έναρξη του μοντέλου </a:t>
            </a:r>
            <a:endParaRPr lang="en-US">
              <a:latin typeface="Franklin Gothic Book" charset="0"/>
            </a:endParaRP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Στην αρχή όλοι οι πελάτες είναι χρήστες φωνητικών υπηρεσιών. Το πλήθος είναι 225</a:t>
            </a:r>
            <a:endParaRPr lang="en-US">
              <a:latin typeface="Arial" charset="0"/>
            </a:endParaRPr>
          </a:p>
        </p:txBody>
      </p:sp>
      <p:pic>
        <p:nvPicPr>
          <p:cNvPr id="38915" name="Picture 2" descr="Screen Shot 2016-03-17 at 11.2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619375"/>
            <a:ext cx="57261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457200" y="822325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Αρχίζουν να εμφανίζονται πελάτες χρήσης </a:t>
            </a:r>
            <a:r>
              <a:rPr lang="en-US">
                <a:latin typeface="Arial" charset="0"/>
              </a:rPr>
              <a:t>internet</a:t>
            </a:r>
            <a:r>
              <a:rPr lang="el-GR">
                <a:latin typeface="Arial" charset="0"/>
              </a:rPr>
              <a:t>. Το πλήθος των πελατών έχει ανέρθει στους 54.741</a:t>
            </a:r>
            <a:endParaRPr lang="en-US">
              <a:latin typeface="Arial" charset="0"/>
            </a:endParaRPr>
          </a:p>
        </p:txBody>
      </p:sp>
      <p:pic>
        <p:nvPicPr>
          <p:cNvPr id="39938" name="Picture 3" descr="Screen Shot 2016-03-17 at 12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428875"/>
            <a:ext cx="561816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Αρχίζουν και δημιουργούνται δυσαρεστημένοι πελάτες. Πελάτες 92.898 με 10 </a:t>
            </a:r>
            <a:r>
              <a:rPr lang="en-US">
                <a:latin typeface="Arial" charset="0"/>
              </a:rPr>
              <a:t>server. </a:t>
            </a:r>
          </a:p>
        </p:txBody>
      </p:sp>
      <p:pic>
        <p:nvPicPr>
          <p:cNvPr id="40962" name="Picture 3" descr="Screen Shot 2016-03-17 at 12.0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49438"/>
            <a:ext cx="671512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1 Παρά την πάροδο μεγάλου χρόνου οι πελάτες δεν αυξάνονται με μεγάλους ρυθμούς. Παραμένουν δυσαρεστημένοι</a:t>
            </a:r>
          </a:p>
          <a:p>
            <a:r>
              <a:rPr lang="el-GR">
                <a:latin typeface="Arial" charset="0"/>
              </a:rPr>
              <a:t>Πελάτες 207.846 </a:t>
            </a:r>
            <a:r>
              <a:rPr lang="en-US">
                <a:latin typeface="Arial" charset="0"/>
              </a:rPr>
              <a:t>Servers 10</a:t>
            </a:r>
            <a:r>
              <a:rPr lang="el-GR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pic>
        <p:nvPicPr>
          <p:cNvPr id="41986" name="Picture 3" descr="Screen Shot 2016-03-17 at 12.2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01875"/>
            <a:ext cx="61087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7467600" cy="1143000"/>
          </a:xfrm>
        </p:spPr>
        <p:txBody>
          <a:bodyPr/>
          <a:lstStyle/>
          <a:p>
            <a:r>
              <a:rPr lang="el-GR">
                <a:latin typeface="Franklin Gothic Book" charset="0"/>
              </a:rPr>
              <a:t>Σενάρια Άσκησης  </a:t>
            </a:r>
            <a:endParaRPr lang="en-US"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7467600" cy="5421313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Μόλις αρχίσουν να χρησιμοποιούν το διαδίκτυο , μπορεί να είναι ευτυχισμένοι, ή να γίνουν απογοητευμένοι λόγο μεγάλων χρόνων απόκρισης.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Εάν οι χρήστες είναι ευχαριστημένοι , μοιράζονται τη θετική εμπειρία τους με τους άλλους.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Αν είναι δυσαρεστημένοι , σταματούν τη χρήση του διαδικτύου και εξαπλώνεται αρνητική φήμη  από στόμα σε στόμα.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l-GR" sz="2400" dirty="0" smtClean="0"/>
              <a:t>Η κακή φήμη μπορεί να αποτρέψει νέους χρήστες φωνής να δοκιμάσουν την υπηρεσία ίντερνετ.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940675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2 Παρατηρούμε ότι και οι πελάτες φωνητικών κλήσεων που δεν είναι εξαρτώμενοι από την δυσλειτουργία των </a:t>
            </a:r>
            <a:r>
              <a:rPr lang="en-US" sz="2800">
                <a:latin typeface="Arial" charset="0"/>
              </a:rPr>
              <a:t>servers </a:t>
            </a:r>
            <a:r>
              <a:rPr lang="el-GR" sz="2800">
                <a:latin typeface="Arial" charset="0"/>
              </a:rPr>
              <a:t>έχουν πτωτική πορεία λόγο του </a:t>
            </a:r>
            <a:r>
              <a:rPr lang="en-US" sz="2800">
                <a:latin typeface="Arial" charset="0"/>
              </a:rPr>
              <a:t>word of mouth </a:t>
            </a:r>
            <a:endParaRPr lang="el-GR" sz="2800">
              <a:latin typeface="Arial" charset="0"/>
            </a:endParaRPr>
          </a:p>
        </p:txBody>
      </p:sp>
      <p:pic>
        <p:nvPicPr>
          <p:cNvPr id="43010" name="Picture 3" descr="Screen Shot 2016-03-17 at 12.2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01875"/>
            <a:ext cx="61087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Η επίλυση του προβλήματος επέρχεται με την ενεργοποίηση καινούργιων </a:t>
            </a:r>
            <a:r>
              <a:rPr lang="en-US" sz="2800">
                <a:latin typeface="Arial" charset="0"/>
              </a:rPr>
              <a:t>server.</a:t>
            </a:r>
          </a:p>
          <a:p>
            <a:r>
              <a:rPr lang="el-GR" sz="2800">
                <a:latin typeface="Arial" charset="0"/>
              </a:rPr>
              <a:t>Οι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(100) είναι πάρα πολλοί για τους υπάρχοντες πελάτες (424.772)</a:t>
            </a:r>
          </a:p>
        </p:txBody>
      </p:sp>
      <p:pic>
        <p:nvPicPr>
          <p:cNvPr id="44034" name="Picture 1" descr="Screen Shot 2016-03-17 at 12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514600"/>
            <a:ext cx="584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Παρά τους πολλούς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η αντιστροφή του κλίματος είναι πολύ αργή, διότι η εταιρεία έχει αποκτήσει «κακό όνομα»</a:t>
            </a:r>
          </a:p>
        </p:txBody>
      </p:sp>
      <p:pic>
        <p:nvPicPr>
          <p:cNvPr id="45058" name="Picture 1" descr="Screen Shot 2016-03-17 at 12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466975"/>
            <a:ext cx="584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Μετά την σταθερά καλή λειτουργία της εταιρείας το εταιρικό της όνομα αποκαθίσταται.</a:t>
            </a:r>
          </a:p>
          <a:p>
            <a:r>
              <a:rPr lang="el-GR" sz="2800">
                <a:latin typeface="Arial" charset="0"/>
              </a:rPr>
              <a:t>Πελάτες 869.806 </a:t>
            </a:r>
            <a:r>
              <a:rPr lang="en-US" sz="2800">
                <a:latin typeface="Arial" charset="0"/>
              </a:rPr>
              <a:t>Server 100</a:t>
            </a:r>
            <a:endParaRPr lang="el-GR" sz="2800">
              <a:latin typeface="Arial" charset="0"/>
            </a:endParaRPr>
          </a:p>
        </p:txBody>
      </p:sp>
      <p:pic>
        <p:nvPicPr>
          <p:cNvPr id="46082" name="Picture 3" descr="Screen Shot 2016-03-17 at 12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179638"/>
            <a:ext cx="6223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Δεδομένου ότι δεν πρέπει να υπάρχει κατασπατάληση πόρων, οι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πρέπει να μειωθούν.</a:t>
            </a:r>
          </a:p>
          <a:p>
            <a:r>
              <a:rPr lang="el-GR" sz="2800">
                <a:latin typeface="Arial" charset="0"/>
              </a:rPr>
              <a:t>Πελάτες </a:t>
            </a:r>
            <a:r>
              <a:rPr lang="en-US" sz="2800">
                <a:latin typeface="Arial" charset="0"/>
              </a:rPr>
              <a:t>1.171.182 Server 50</a:t>
            </a:r>
            <a:endParaRPr lang="el-GR" sz="2800">
              <a:latin typeface="Arial" charset="0"/>
            </a:endParaRPr>
          </a:p>
        </p:txBody>
      </p:sp>
      <p:pic>
        <p:nvPicPr>
          <p:cNvPr id="47106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1 Παρατηρούμε επίσης ότι η αυξητική τάση των δυσαρεστημένων σταματάει και δείχνει σταθεροποιητικές τάσεις.</a:t>
            </a:r>
          </a:p>
        </p:txBody>
      </p:sp>
      <p:pic>
        <p:nvPicPr>
          <p:cNvPr id="48130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2 Προς το τέλος της περιόδου υπάρχει τάση βελτίωσης. </a:t>
            </a:r>
          </a:p>
          <a:p>
            <a:r>
              <a:rPr lang="el-GR" sz="2800">
                <a:latin typeface="Arial" charset="0"/>
              </a:rPr>
              <a:t>Με το εποπτικό αυτό εργαλείο αντιλαμβανόμασται ότι οι </a:t>
            </a:r>
            <a:r>
              <a:rPr lang="en-US" sz="2800">
                <a:latin typeface="Arial" charset="0"/>
              </a:rPr>
              <a:t>50 server </a:t>
            </a:r>
            <a:r>
              <a:rPr lang="el-GR" sz="2800">
                <a:latin typeface="Arial" charset="0"/>
              </a:rPr>
              <a:t>είναι σωστή επιλογή  </a:t>
            </a:r>
          </a:p>
        </p:txBody>
      </p:sp>
      <p:pic>
        <p:nvPicPr>
          <p:cNvPr id="49154" name="Picture 1" descr="Screen Shot 2016-03-17 at 12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365375"/>
            <a:ext cx="60277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Με την πάροδο του χρόνου το μοντέλο προσομοίωσης μας δείχνει ότι οι 50 </a:t>
            </a:r>
            <a:r>
              <a:rPr lang="en-US" sz="2800">
                <a:latin typeface="Arial" charset="0"/>
              </a:rPr>
              <a:t>server </a:t>
            </a:r>
            <a:r>
              <a:rPr lang="el-GR" sz="2800">
                <a:latin typeface="Arial" charset="0"/>
              </a:rPr>
              <a:t>συνεχίζουν να ικανοποιούν τους αυξανόμενους πελάτες (1.668.187).</a:t>
            </a:r>
          </a:p>
        </p:txBody>
      </p:sp>
      <p:pic>
        <p:nvPicPr>
          <p:cNvPr id="50178" name="Picture 3" descr="Screen Shot 2016-03-17 at 1.1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81238"/>
            <a:ext cx="6096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400">
                <a:latin typeface="Arial" charset="0"/>
              </a:rPr>
              <a:t>Μετά από 160 χρονικές περιόδους παρατηρούμε ότι:</a:t>
            </a:r>
          </a:p>
          <a:p>
            <a:r>
              <a:rPr lang="el-GR" sz="2400">
                <a:latin typeface="Arial" charset="0"/>
              </a:rPr>
              <a:t>Πελάτες 2.771.257</a:t>
            </a:r>
          </a:p>
          <a:p>
            <a:r>
              <a:rPr lang="en-US" sz="2400">
                <a:latin typeface="Arial" charset="0"/>
              </a:rPr>
              <a:t>Server 50</a:t>
            </a:r>
          </a:p>
          <a:p>
            <a:r>
              <a:rPr lang="en-US" sz="2400">
                <a:latin typeface="Arial" charset="0"/>
              </a:rPr>
              <a:t>Queue 0</a:t>
            </a:r>
            <a:endParaRPr lang="el-GR" sz="2400">
              <a:latin typeface="Arial" charset="0"/>
            </a:endParaRPr>
          </a:p>
        </p:txBody>
      </p:sp>
      <p:pic>
        <p:nvPicPr>
          <p:cNvPr id="51202" name="Picture 1" descr="Screen Shot 2016-03-17 at 1.3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63775"/>
            <a:ext cx="61753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 sz="2400">
                <a:latin typeface="Arial" charset="0"/>
              </a:rPr>
              <a:t>Ωστόσο η επίτευξη άριστου εταιρικού ονόματος και η ανυπαρξία οποιουδήποτε παράπονου από τους πελάτες για να επιτευχθεί, πρέπει να φτάσει τις 180 χρονικές περιόδους. </a:t>
            </a:r>
          </a:p>
        </p:txBody>
      </p:sp>
      <p:pic>
        <p:nvPicPr>
          <p:cNvPr id="52226" name="Picture 3" descr="Screen Shot 2016-03-17 at 1.4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571750"/>
            <a:ext cx="57896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Αλλά μετά από λίγο απογοητευμένοι χρήστες ξεχνούν τις δυσλειτουργίες της εταιρείας και είναι εφικτό το σενάριο να συγχωρήσουν την εταιρεία και να την χρησιμοποιήσουν και πάλι την υπηρεσία .</a:t>
            </a:r>
          </a:p>
          <a:p>
            <a:r>
              <a:rPr lang="el-GR">
                <a:latin typeface="Arial" charset="0"/>
              </a:rPr>
              <a:t>Αυτό εξαρτάται από τον κλάδο στον οποίο δραστηριοποιείται η εταιρεία.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Ερωτήματα</a:t>
            </a:r>
            <a:endParaRPr lang="en-US">
              <a:latin typeface="Franklin Gothic Book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Η εταιρεία </a:t>
            </a:r>
            <a:r>
              <a:rPr lang="en-US">
                <a:latin typeface="Arial" charset="0"/>
              </a:rPr>
              <a:t>topcom </a:t>
            </a:r>
            <a:r>
              <a:rPr lang="el-GR">
                <a:latin typeface="Arial" charset="0"/>
              </a:rPr>
              <a:t>με έδρα την Θεσσαλονίκη παρατηρεί τρέχοντας το μοντέλο ότι, στα 10 εκ πελάτες πάλι δεν επαρκούν οι 50 </a:t>
            </a:r>
            <a:r>
              <a:rPr lang="en-US">
                <a:latin typeface="Arial" charset="0"/>
              </a:rPr>
              <a:t>server. </a:t>
            </a:r>
            <a:r>
              <a:rPr lang="el-GR">
                <a:latin typeface="Arial" charset="0"/>
              </a:rPr>
              <a:t>Ποια είναι η τεχνολογική σας συμβουλή; Πως θα το αντιμετωπίσουμε;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Ερωτήματα</a:t>
            </a:r>
            <a:endParaRPr lang="en-US">
              <a:latin typeface="Franklin Gothic Book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</a:t>
            </a:r>
            <a:r>
              <a:rPr lang="el-GR">
                <a:latin typeface="Arial" charset="0"/>
              </a:rPr>
              <a:t> εταιρεία </a:t>
            </a:r>
            <a:r>
              <a:rPr lang="en-US">
                <a:latin typeface="Arial" charset="0"/>
              </a:rPr>
              <a:t>topcom</a:t>
            </a:r>
            <a:r>
              <a:rPr lang="el-GR">
                <a:latin typeface="Arial" charset="0"/>
              </a:rPr>
              <a:t> χρειάζεται την </a:t>
            </a:r>
            <a:r>
              <a:rPr lang="el-GR" u="sng">
                <a:latin typeface="Arial" charset="0"/>
              </a:rPr>
              <a:t>τεχνικο</a:t>
            </a:r>
            <a:r>
              <a:rPr lang="el-GR">
                <a:latin typeface="Arial" charset="0"/>
              </a:rPr>
              <a:t>οικονομική συμβουλή σας για την αγορά των </a:t>
            </a:r>
            <a:r>
              <a:rPr lang="en-US">
                <a:latin typeface="Arial" charset="0"/>
              </a:rPr>
              <a:t>server.</a:t>
            </a:r>
          </a:p>
          <a:p>
            <a:r>
              <a:rPr lang="el-GR">
                <a:latin typeface="Arial" charset="0"/>
              </a:rPr>
              <a:t>Ποιο είναι το συνολικό κόστος που πρέπει να υποβληθεί η εταιρεία εάν οι </a:t>
            </a:r>
            <a:r>
              <a:rPr lang="en-US">
                <a:latin typeface="Arial" charset="0"/>
              </a:rPr>
              <a:t>server </a:t>
            </a:r>
            <a:r>
              <a:rPr lang="el-GR">
                <a:latin typeface="Arial" charset="0"/>
              </a:rPr>
              <a:t>είναι </a:t>
            </a:r>
            <a:r>
              <a:rPr lang="en-US">
                <a:latin typeface="Arial" charset="0"/>
              </a:rPr>
              <a:t>Mac Pro</a:t>
            </a:r>
            <a:r>
              <a:rPr lang="el-GR">
                <a:latin typeface="Arial" charset="0"/>
              </a:rPr>
              <a:t>;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1"/>
          </p:nvPr>
        </p:nvSpPr>
        <p:spPr>
          <a:xfrm>
            <a:off x="457200" y="171450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Πως θα μπορούσαμε να πετύχουμε τη μεγαλύτερη δυνατή βελτιστοποίηση; </a:t>
            </a:r>
            <a:endParaRPr lang="en-US">
              <a:latin typeface="Arial" charset="0"/>
            </a:endParaRPr>
          </a:p>
        </p:txBody>
      </p:sp>
      <p:pic>
        <p:nvPicPr>
          <p:cNvPr id="55298" name="Picture 3" descr="Screen Shot 2016-03-17 at 2.0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627188"/>
            <a:ext cx="7016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>
                <a:latin typeface="Franklin Gothic Book" charset="0"/>
              </a:rPr>
              <a:t>Ποιο είναι το στοιχείο αυτό που μια λύση σαν και την παρακάτω θα την κατέτασσε κοντύτερα στην  Πραγματικότητα</a:t>
            </a:r>
            <a:endParaRPr lang="en-US" sz="2800">
              <a:latin typeface="Franklin Gothic Book" charset="0"/>
            </a:endParaRPr>
          </a:p>
        </p:txBody>
      </p:sp>
      <p:pic>
        <p:nvPicPr>
          <p:cNvPr id="56322" name="Picture 2" descr="1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600200"/>
            <a:ext cx="62388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Franklin Gothic Book" charset="0"/>
              </a:rPr>
              <a:t>Έναρξη του μοντέλου </a:t>
            </a:r>
            <a:endParaRPr lang="en-US">
              <a:latin typeface="Franklin Gothic Book" charset="0"/>
            </a:endParaRP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Στην αρχή όλοι οι πελάτες είναι χρήστες φωνητικών υπηρεσιών. Το πλήθος είναι 225</a:t>
            </a:r>
            <a:endParaRPr lang="en-US">
              <a:latin typeface="Arial" charset="0"/>
            </a:endParaRPr>
          </a:p>
        </p:txBody>
      </p:sp>
      <p:pic>
        <p:nvPicPr>
          <p:cNvPr id="38915" name="Picture 2" descr="Screen Shot 2016-03-17 at 11.2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619375"/>
            <a:ext cx="57261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457200" y="822325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Αρχίζουν να εμφανίζονται πελάτες χρήσης </a:t>
            </a:r>
            <a:r>
              <a:rPr lang="en-US">
                <a:latin typeface="Arial" charset="0"/>
              </a:rPr>
              <a:t>internet</a:t>
            </a:r>
            <a:r>
              <a:rPr lang="el-GR">
                <a:latin typeface="Arial" charset="0"/>
              </a:rPr>
              <a:t>. Το πλήθος των πελατών έχει ανέρθει στους 54.741</a:t>
            </a:r>
            <a:endParaRPr lang="en-US">
              <a:latin typeface="Arial" charset="0"/>
            </a:endParaRPr>
          </a:p>
        </p:txBody>
      </p:sp>
      <p:pic>
        <p:nvPicPr>
          <p:cNvPr id="39938" name="Picture 3" descr="Screen Shot 2016-03-17 at 12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428875"/>
            <a:ext cx="561816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Αρχίζουν και δημιουργούνται δυσαρεστημένοι πελάτες. Πελάτες 92.898 με 10 </a:t>
            </a:r>
            <a:r>
              <a:rPr lang="en-US">
                <a:latin typeface="Arial" charset="0"/>
              </a:rPr>
              <a:t>server. </a:t>
            </a:r>
          </a:p>
        </p:txBody>
      </p:sp>
      <p:pic>
        <p:nvPicPr>
          <p:cNvPr id="40962" name="Picture 3" descr="Screen Shot 2016-03-17 at 12.0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49438"/>
            <a:ext cx="671512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467600" cy="4525963"/>
          </a:xfrm>
        </p:spPr>
        <p:txBody>
          <a:bodyPr/>
          <a:lstStyle/>
          <a:p>
            <a:r>
              <a:rPr lang="el-GR">
                <a:latin typeface="Arial" charset="0"/>
              </a:rPr>
              <a:t>1 Παρά την πάροδο μεγάλου χρόνου οι πελάτες δεν αυξάνονται με μεγάλους ρυθμούς. Παραμένουν δυσαρεστημένοι</a:t>
            </a:r>
          </a:p>
          <a:p>
            <a:r>
              <a:rPr lang="el-GR">
                <a:latin typeface="Arial" charset="0"/>
              </a:rPr>
              <a:t>Πελάτες 207.846 </a:t>
            </a:r>
            <a:r>
              <a:rPr lang="en-US">
                <a:latin typeface="Arial" charset="0"/>
              </a:rPr>
              <a:t>Servers 10</a:t>
            </a:r>
            <a:r>
              <a:rPr lang="el-GR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pic>
        <p:nvPicPr>
          <p:cNvPr id="41986" name="Picture 3" descr="Screen Shot 2016-03-17 at 12.2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01875"/>
            <a:ext cx="61087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187325"/>
            <a:ext cx="7940675" cy="4525963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2 Παρατηρούμε ότι και οι πελάτες φωνητικών κλήσεων που δεν είναι εξαρτώμενοι από την δυσλειτουργία των </a:t>
            </a:r>
            <a:r>
              <a:rPr lang="en-US" sz="2800">
                <a:latin typeface="Arial" charset="0"/>
              </a:rPr>
              <a:t>servers </a:t>
            </a:r>
            <a:r>
              <a:rPr lang="el-GR" sz="2800">
                <a:latin typeface="Arial" charset="0"/>
              </a:rPr>
              <a:t>έχουν πτωτική πορεία λόγο του </a:t>
            </a:r>
            <a:r>
              <a:rPr lang="en-US" sz="2800">
                <a:latin typeface="Arial" charset="0"/>
              </a:rPr>
              <a:t>word of mouth </a:t>
            </a:r>
            <a:endParaRPr lang="el-GR" sz="2800">
              <a:latin typeface="Arial" charset="0"/>
            </a:endParaRPr>
          </a:p>
        </p:txBody>
      </p:sp>
      <p:pic>
        <p:nvPicPr>
          <p:cNvPr id="43010" name="Picture 3" descr="Screen Shot 2016-03-17 at 12.2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01875"/>
            <a:ext cx="61087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</TotalTime>
  <Words>1072</Words>
  <Application>Microsoft Macintosh PowerPoint</Application>
  <PresentationFormat>On-screen Show (4:3)</PresentationFormat>
  <Paragraphs>92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Adjacency</vt:lpstr>
      <vt:lpstr>Άσκηση 01</vt:lpstr>
      <vt:lpstr>Δεδομένα άσκησης</vt:lpstr>
      <vt:lpstr>Σενάρια Άσκησης  </vt:lpstr>
      <vt:lpstr>PowerPoint Presentation</vt:lpstr>
      <vt:lpstr>Έναρξη του μοντέλου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Ερωτήματα</vt:lpstr>
      <vt:lpstr>Ερωτήματα</vt:lpstr>
      <vt:lpstr>PowerPoint Presentation</vt:lpstr>
      <vt:lpstr>Ποιο είναι το στοιχείο αυτό που μια λύση σαν και την παρακάτω θα την κατέτασσε κοντύτερα στην  Πραγματικότητα</vt:lpstr>
      <vt:lpstr>Δεδομένα άσκησης</vt:lpstr>
      <vt:lpstr>Σενάρια Άσκησης  </vt:lpstr>
      <vt:lpstr>PowerPoint Presentation</vt:lpstr>
      <vt:lpstr>Έναρξη του μοντέλου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Ερωτήματα</vt:lpstr>
      <vt:lpstr>Ερωτήματα</vt:lpstr>
      <vt:lpstr>PowerPoint Presentation</vt:lpstr>
      <vt:lpstr>Ποιο είναι το στοιχείο αυτό που μια λύση σαν και την παρακάτω θα την κατέτασσε κοντύτερα στην  Πραγματικότητα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01</dc:title>
  <dc:creator>Dimitris Nasiopoulos</dc:creator>
  <cp:lastModifiedBy>Dimitris Nasiopoulos</cp:lastModifiedBy>
  <cp:revision>2</cp:revision>
  <dcterms:created xsi:type="dcterms:W3CDTF">2016-03-17T14:45:23Z</dcterms:created>
  <dcterms:modified xsi:type="dcterms:W3CDTF">2016-03-24T13:06:20Z</dcterms:modified>
</cp:coreProperties>
</file>