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60" r:id="rId2"/>
    <p:sldId id="257" r:id="rId3"/>
    <p:sldId id="258" r:id="rId4"/>
    <p:sldId id="259" r:id="rId5"/>
    <p:sldId id="261" r:id="rId6"/>
    <p:sldId id="262" r:id="rId7"/>
    <p:sldId id="265" r:id="rId8"/>
    <p:sldId id="271" r:id="rId9"/>
    <p:sldId id="274" r:id="rId10"/>
    <p:sldId id="267" r:id="rId11"/>
    <p:sldId id="268" r:id="rId12"/>
    <p:sldId id="280" r:id="rId13"/>
    <p:sldId id="282" r:id="rId14"/>
    <p:sldId id="286" r:id="rId15"/>
    <p:sldId id="269" r:id="rId16"/>
    <p:sldId id="270" r:id="rId17"/>
    <p:sldId id="273" r:id="rId18"/>
    <p:sldId id="287" r:id="rId19"/>
    <p:sldId id="283" r:id="rId20"/>
    <p:sldId id="281" r:id="rId21"/>
    <p:sldId id="278" r:id="rId22"/>
    <p:sldId id="279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1577" autoAdjust="0"/>
  </p:normalViewPr>
  <p:slideViewPr>
    <p:cSldViewPr>
      <p:cViewPr varScale="1">
        <p:scale>
          <a:sx n="74" d="100"/>
          <a:sy n="74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25528-3CBA-4641-A8B6-08C06AAC2D54}" type="datetimeFigureOut">
              <a:rPr lang="el-GR" smtClean="0"/>
              <a:pPr/>
              <a:t>1/7/2014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89A2D-E835-4099-9474-B61B713C290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985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89A2D-E835-4099-9474-B61B713C290A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89A2D-E835-4099-9474-B61B713C290A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89A2D-E835-4099-9474-B61B713C290A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1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89A2D-E835-4099-9474-B61B713C290A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11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89A2D-E835-4099-9474-B61B713C290A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1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C11B-B5F6-4CE8-A35D-78FBCCDE073F}" type="datetime1">
              <a:rPr lang="el-GR" smtClean="0"/>
              <a:pPr/>
              <a:t>1/7/2014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8893-5A60-4616-97B8-951613399FF0}" type="datetime1">
              <a:rPr lang="el-GR" smtClean="0"/>
              <a:pPr/>
              <a:t>1/7/2014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F7B3-7F8A-49E5-991D-7627472838E3}" type="datetime1">
              <a:rPr lang="el-GR" smtClean="0"/>
              <a:pPr/>
              <a:t>1/7/2014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52E-C12C-4438-BDD5-29945D13A61F}" type="datetime1">
              <a:rPr lang="el-GR" smtClean="0"/>
              <a:pPr/>
              <a:t>1/7/2014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A698-3C36-4253-8501-4C2CF00F9BB3}" type="datetime1">
              <a:rPr lang="el-GR" smtClean="0"/>
              <a:pPr/>
              <a:t>1/7/2014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C4F4-A646-47DB-B519-F2C575949C0F}" type="datetime1">
              <a:rPr lang="el-GR" smtClean="0"/>
              <a:pPr/>
              <a:t>1/7/2014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D407-A624-4AEB-80AE-4D1E045A9385}" type="datetime1">
              <a:rPr lang="el-GR" smtClean="0"/>
              <a:pPr/>
              <a:t>1/7/2014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B70F-E40C-49FE-BBA5-32E0AE415C9D}" type="datetime1">
              <a:rPr lang="el-GR" smtClean="0"/>
              <a:pPr/>
              <a:t>1/7/2014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82AF-8756-4B2B-BA82-F02925FD84FB}" type="datetime1">
              <a:rPr lang="el-GR" smtClean="0"/>
              <a:pPr/>
              <a:t>1/7/2014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7B54-8427-44E3-80E1-53C863709104}" type="datetime1">
              <a:rPr lang="el-GR" smtClean="0"/>
              <a:pPr/>
              <a:t>1/7/2014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9BD8-B43D-4910-8234-73A366EB79B1}" type="datetime1">
              <a:rPr lang="el-GR" smtClean="0"/>
              <a:pPr/>
              <a:t>1/7/2014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6721AEE-B9AB-4436-9051-A14DB5B80965}" type="datetime1">
              <a:rPr lang="el-GR" smtClean="0"/>
              <a:pPr/>
              <a:t>1/7/2014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FF6F847-5603-4A5C-B6D9-08D14206674B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7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randomBar dir="vert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1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education system of Cyprus</a:t>
            </a:r>
            <a:endParaRPr lang="el-GR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99592" y="4365104"/>
            <a:ext cx="4300538" cy="1728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Presented by </a:t>
            </a:r>
          </a:p>
          <a:p>
            <a:pPr>
              <a:lnSpc>
                <a:spcPct val="150000"/>
              </a:lnSpc>
            </a:pPr>
            <a:r>
              <a:rPr lang="en-GB" i="1" dirty="0" err="1" smtClean="0"/>
              <a:t>Anthi</a:t>
            </a:r>
            <a:r>
              <a:rPr lang="en-GB" i="1" dirty="0" smtClean="0"/>
              <a:t> </a:t>
            </a:r>
            <a:r>
              <a:rPr lang="en-GB" i="1" dirty="0" err="1" smtClean="0"/>
              <a:t>Aga</a:t>
            </a:r>
            <a:r>
              <a:rPr lang="en-GB" dirty="0" err="1" smtClean="0"/>
              <a:t>piou</a:t>
            </a:r>
            <a:r>
              <a:rPr lang="en-GB" dirty="0" smtClean="0"/>
              <a:t> and </a:t>
            </a:r>
            <a:r>
              <a:rPr lang="en-GB" i="1" dirty="0" smtClean="0"/>
              <a:t>Christiana </a:t>
            </a:r>
            <a:r>
              <a:rPr lang="en-GB" i="1" dirty="0" err="1" smtClean="0"/>
              <a:t>Pishia</a:t>
            </a:r>
            <a:endParaRPr lang="en-GB" i="1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July 2014</a:t>
            </a:r>
            <a:endParaRPr lang="el-GR" dirty="0" smtClean="0"/>
          </a:p>
          <a:p>
            <a:pPr>
              <a:lnSpc>
                <a:spcPct val="150000"/>
              </a:lnSpc>
            </a:pPr>
            <a:endParaRPr lang="en-GB" i="1" dirty="0" smtClean="0"/>
          </a:p>
          <a:p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72400" y="6356350"/>
            <a:ext cx="1371600" cy="365125"/>
          </a:xfrm>
        </p:spPr>
        <p:txBody>
          <a:bodyPr/>
          <a:lstStyle/>
          <a:p>
            <a:fld id="{CFF6F847-5603-4A5C-B6D9-08D14206674B}" type="slidenum">
              <a:rPr lang="el-GR" smtClean="0"/>
              <a:pPr/>
              <a:t>1</a:t>
            </a:fld>
            <a:endParaRPr lang="el-GR"/>
          </a:p>
        </p:txBody>
      </p:sp>
      <p:pic>
        <p:nvPicPr>
          <p:cNvPr id="6" name="Picture 4" descr="http://flags.redpixart.com/img/1433/flag_256.jpg"/>
          <p:cNvPicPr>
            <a:picLocks noChangeAspect="1" noChangeArrowheads="1"/>
          </p:cNvPicPr>
          <p:nvPr/>
        </p:nvPicPr>
        <p:blipFill>
          <a:blip r:embed="rId2" cstate="print"/>
          <a:srcRect l="10315" r="9667"/>
          <a:stretch>
            <a:fillRect/>
          </a:stretch>
        </p:blipFill>
        <p:spPr bwMode="auto">
          <a:xfrm>
            <a:off x="6180005" y="2708920"/>
            <a:ext cx="2160240" cy="2024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Ευρωπαϊκό Πανεπιστήμιο Κύπρου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t="13255" b="18060"/>
          <a:stretch>
            <a:fillRect/>
          </a:stretch>
        </p:blipFill>
        <p:spPr bwMode="auto">
          <a:xfrm>
            <a:off x="3491880" y="5877272"/>
            <a:ext cx="2688125" cy="746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7504" y="404664"/>
            <a:ext cx="8784976" cy="792088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800" dirty="0"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schemeClr val="accent1"/>
                </a:solidFill>
              </a:rPr>
              <a:t>5. </a:t>
            </a:r>
            <a:r>
              <a:rPr lang="en-GB" sz="2800" dirty="0" smtClean="0">
                <a:latin typeface="+mj-lt"/>
                <a:ea typeface="+mj-ea"/>
                <a:cs typeface="+mj-cs"/>
              </a:rPr>
              <a:t>Teacher </a:t>
            </a:r>
            <a:r>
              <a:rPr lang="en-GB" sz="2800" dirty="0">
                <a:latin typeface="+mj-lt"/>
                <a:ea typeface="+mj-ea"/>
                <a:cs typeface="+mj-cs"/>
              </a:rPr>
              <a:t>E</a:t>
            </a:r>
            <a:r>
              <a:rPr lang="en-GB" sz="2800" dirty="0" smtClean="0">
                <a:latin typeface="+mj-lt"/>
                <a:ea typeface="+mj-ea"/>
                <a:cs typeface="+mj-cs"/>
              </a:rPr>
              <a:t>valuation </a:t>
            </a:r>
            <a:r>
              <a:rPr lang="en-GB" sz="2800" dirty="0">
                <a:latin typeface="+mj-lt"/>
                <a:ea typeface="+mj-ea"/>
                <a:cs typeface="+mj-cs"/>
              </a:rPr>
              <a:t>S</a:t>
            </a:r>
            <a:r>
              <a:rPr lang="en-GB" sz="2800" dirty="0" smtClean="0">
                <a:latin typeface="+mj-lt"/>
                <a:ea typeface="+mj-ea"/>
                <a:cs typeface="+mj-cs"/>
              </a:rPr>
              <a:t>ystem</a:t>
            </a:r>
            <a:r>
              <a:rPr lang="el-GR" sz="2800" dirty="0" smtClean="0">
                <a:latin typeface="+mj-lt"/>
                <a:ea typeface="+mj-ea"/>
                <a:cs typeface="+mj-cs"/>
              </a:rPr>
              <a:t> - </a:t>
            </a:r>
            <a:r>
              <a:rPr lang="en-GB" sz="2800" i="1" dirty="0" smtClean="0"/>
              <a:t>Primary Education</a:t>
            </a:r>
            <a:r>
              <a:rPr lang="el-GR" sz="2800" i="1" dirty="0" smtClean="0"/>
              <a:t> 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(2)</a:t>
            </a:r>
            <a:endParaRPr kumimoji="0" lang="el-G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800" dirty="0" smtClean="0">
                <a:latin typeface="+mj-lt"/>
                <a:ea typeface="+mj-ea"/>
                <a:cs typeface="+mj-cs"/>
              </a:rPr>
              <a:t>   </a:t>
            </a:r>
            <a:endParaRPr kumimoji="0" lang="el-GR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95536" y="980728"/>
            <a:ext cx="7992888" cy="0"/>
          </a:xfrm>
          <a:prstGeom prst="line">
            <a:avLst/>
          </a:prstGeom>
          <a:ln w="28575" cap="sq" cmpd="thickThin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flags.redpixart.com/img/1433/flag_256.jpg"/>
          <p:cNvPicPr>
            <a:picLocks noChangeAspect="1" noChangeArrowheads="1"/>
          </p:cNvPicPr>
          <p:nvPr/>
        </p:nvPicPr>
        <p:blipFill>
          <a:blip r:embed="rId2" cstate="print"/>
          <a:srcRect l="10315" r="6999"/>
          <a:stretch>
            <a:fillRect/>
          </a:stretch>
        </p:blipFill>
        <p:spPr bwMode="auto">
          <a:xfrm>
            <a:off x="8145057" y="5733256"/>
            <a:ext cx="998943" cy="90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412776"/>
            <a:ext cx="8064896" cy="4824536"/>
          </a:xfrm>
          <a:prstGeom prst="rect">
            <a:avLst/>
          </a:prstGeom>
        </p:spPr>
        <p:txBody>
          <a:bodyPr/>
          <a:lstStyle/>
          <a:p>
            <a:pPr marL="228600" marR="0" lvl="0" indent="-22860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The</a:t>
            </a:r>
            <a:r>
              <a:rPr lang="el-GR" dirty="0" smtClean="0"/>
              <a:t> </a:t>
            </a:r>
            <a:r>
              <a:rPr lang="en-US" dirty="0" smtClean="0"/>
              <a:t>rules of the Teachers’ Evaluation System for the Primary School Teachers, Deputy Directors and Directors were constituted in 1976.</a:t>
            </a:r>
          </a:p>
          <a:p>
            <a:pPr marL="228600" marR="0" lvl="0" indent="-22860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Since then, NOTHING </a:t>
            </a:r>
            <a:r>
              <a:rPr lang="el-GR" dirty="0" smtClean="0"/>
              <a:t> </a:t>
            </a:r>
            <a:r>
              <a:rPr lang="en-US" dirty="0" smtClean="0"/>
              <a:t>has changed</a:t>
            </a:r>
          </a:p>
          <a:p>
            <a:pPr marL="228600" marR="0" lvl="0" indent="-22860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EE6000"/>
              </a:buClr>
              <a:defRPr/>
            </a:pPr>
            <a:r>
              <a:rPr lang="en-US" sz="2000" b="1" dirty="0"/>
              <a:t>According to </a:t>
            </a:r>
            <a:r>
              <a:rPr lang="en-US" sz="2000" b="1" dirty="0" smtClean="0"/>
              <a:t>the </a:t>
            </a:r>
            <a:r>
              <a:rPr lang="en-US" sz="2000" b="1" dirty="0"/>
              <a:t>Evaluation Rules</a:t>
            </a:r>
            <a:r>
              <a:rPr lang="en-US" sz="2000" dirty="0" smtClean="0"/>
              <a:t>:</a:t>
            </a:r>
            <a:endParaRPr lang="en-US" sz="2000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E6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b="1" i="1" dirty="0" smtClean="0"/>
              <a:t>Inspector</a:t>
            </a:r>
            <a:r>
              <a:rPr lang="en-US" dirty="0" smtClean="0"/>
              <a:t>: evaluate teachers, Deputy Directors and the Director of the school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E6000"/>
              </a:buClr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E6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The </a:t>
            </a:r>
            <a:r>
              <a:rPr lang="en-US" u="sng" dirty="0" smtClean="0"/>
              <a:t>teaching stuff is being evaluated</a:t>
            </a:r>
            <a:r>
              <a:rPr lang="en-US" dirty="0" smtClean="0"/>
              <a:t>, not the school, neither the learning outcomes.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E6000"/>
              </a:buClr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800" dirty="0">
                <a:latin typeface="+mj-lt"/>
                <a:ea typeface="+mj-ea"/>
                <a:cs typeface="+mj-cs"/>
              </a:rPr>
              <a:t> </a:t>
            </a:r>
            <a:r>
              <a:rPr lang="el-GR" sz="2800" dirty="0">
                <a:solidFill>
                  <a:srgbClr val="F07F09"/>
                </a:solidFill>
              </a:rPr>
              <a:t>5. </a:t>
            </a:r>
            <a:r>
              <a:rPr lang="en-GB" sz="2600" dirty="0">
                <a:solidFill>
                  <a:prstClr val="black"/>
                </a:solidFill>
              </a:rPr>
              <a:t>Teacher </a:t>
            </a:r>
            <a:r>
              <a:rPr lang="en-US" sz="2600" dirty="0" smtClean="0">
                <a:solidFill>
                  <a:prstClr val="black"/>
                </a:solidFill>
              </a:rPr>
              <a:t>E</a:t>
            </a:r>
            <a:r>
              <a:rPr lang="en-GB" sz="2600" dirty="0" smtClean="0">
                <a:solidFill>
                  <a:prstClr val="black"/>
                </a:solidFill>
              </a:rPr>
              <a:t>valuation </a:t>
            </a:r>
            <a:r>
              <a:rPr lang="en-US" sz="2600" dirty="0">
                <a:solidFill>
                  <a:prstClr val="black"/>
                </a:solidFill>
              </a:rPr>
              <a:t>S</a:t>
            </a:r>
            <a:r>
              <a:rPr lang="en-GB" sz="2600" dirty="0" err="1" smtClean="0">
                <a:solidFill>
                  <a:prstClr val="black"/>
                </a:solidFill>
              </a:rPr>
              <a:t>ystem</a:t>
            </a:r>
            <a:r>
              <a:rPr lang="en-GB" sz="2600" dirty="0" smtClean="0">
                <a:solidFill>
                  <a:prstClr val="black"/>
                </a:solidFill>
              </a:rPr>
              <a:t> </a:t>
            </a:r>
            <a:r>
              <a:rPr lang="el-GR" sz="2600" dirty="0" smtClean="0">
                <a:solidFill>
                  <a:prstClr val="black"/>
                </a:solidFill>
              </a:rPr>
              <a:t>–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GB" sz="2600" i="1" dirty="0" smtClean="0">
                <a:solidFill>
                  <a:prstClr val="black"/>
                </a:solidFill>
              </a:rPr>
              <a:t>Primary Education</a:t>
            </a:r>
            <a:r>
              <a:rPr lang="el-GR" sz="2600" i="1" dirty="0" smtClean="0">
                <a:solidFill>
                  <a:prstClr val="black"/>
                </a:solidFill>
              </a:rPr>
              <a:t>(3)</a:t>
            </a:r>
            <a:endParaRPr kumimoji="0" lang="el-GR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95536" y="980728"/>
            <a:ext cx="7992888" cy="0"/>
          </a:xfrm>
          <a:prstGeom prst="line">
            <a:avLst/>
          </a:prstGeom>
          <a:ln w="28575" cap="sq" cmpd="thickThin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flags.redpixart.com/img/1433/flag_256.jpg"/>
          <p:cNvPicPr>
            <a:picLocks noChangeAspect="1" noChangeArrowheads="1"/>
          </p:cNvPicPr>
          <p:nvPr/>
        </p:nvPicPr>
        <p:blipFill>
          <a:blip r:embed="rId3" cstate="print"/>
          <a:srcRect l="10315" r="6999"/>
          <a:stretch>
            <a:fillRect/>
          </a:stretch>
        </p:blipFill>
        <p:spPr bwMode="auto">
          <a:xfrm>
            <a:off x="8145057" y="5733256"/>
            <a:ext cx="998943" cy="90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1196752"/>
            <a:ext cx="8136904" cy="5328592"/>
          </a:xfrm>
          <a:prstGeom prst="rect">
            <a:avLst/>
          </a:prstGeom>
        </p:spPr>
        <p:txBody>
          <a:bodyPr/>
          <a:lstStyle/>
          <a:p>
            <a:pPr marR="0" lvl="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tabLst/>
              <a:defRPr/>
            </a:pPr>
            <a:r>
              <a:rPr lang="en-US" b="1" i="1" dirty="0" smtClean="0"/>
              <a:t>According to the Evaluation Rules: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year of a teacher’s carrier - first evaluation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First 11 years of a teacher’s carrier - yearly contract, </a:t>
            </a:r>
            <a:r>
              <a:rPr lang="en-GB" dirty="0" smtClean="0"/>
              <a:t>under evaluation</a:t>
            </a:r>
            <a:r>
              <a:rPr lang="el-GR" dirty="0" smtClean="0"/>
              <a:t>, </a:t>
            </a:r>
            <a:r>
              <a:rPr lang="en-US" dirty="0" smtClean="0"/>
              <a:t>full time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During the years of the yearly contracts</a:t>
            </a:r>
            <a:endParaRPr lang="el-GR" dirty="0"/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year of a teacher’s carrier - second evaluation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Evaluated every second year until the 25</a:t>
            </a:r>
            <a:r>
              <a:rPr lang="en-US" baseline="30000" dirty="0" smtClean="0"/>
              <a:t>th</a:t>
            </a:r>
            <a:r>
              <a:rPr lang="en-US" dirty="0" smtClean="0"/>
              <a:t> year is completed or until promoted to Director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Then, numerical evaluation comes every third year</a:t>
            </a:r>
            <a:endParaRPr lang="en-US" dirty="0"/>
          </a:p>
          <a:p>
            <a:pPr marR="0" lvl="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tabLst/>
              <a:defRPr/>
            </a:pP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000" dirty="0" smtClean="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endParaRPr lang="en-GB" sz="20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8" y="188640"/>
            <a:ext cx="8820472" cy="720080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92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-US" sz="2800" dirty="0">
                <a:latin typeface="+mj-lt"/>
                <a:ea typeface="+mj-ea"/>
                <a:cs typeface="+mj-cs"/>
              </a:rPr>
              <a:t>Teacher Evaluation System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– Primary Education(4)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67544" y="908720"/>
            <a:ext cx="7992888" cy="0"/>
          </a:xfrm>
          <a:prstGeom prst="line">
            <a:avLst/>
          </a:prstGeom>
          <a:ln w="28575" cap="sq" cmpd="thickThin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flags.redpixart.com/img/1433/flag_256.jpg"/>
          <p:cNvPicPr>
            <a:picLocks noChangeAspect="1" noChangeArrowheads="1"/>
          </p:cNvPicPr>
          <p:nvPr/>
        </p:nvPicPr>
        <p:blipFill>
          <a:blip r:embed="rId3" cstate="print"/>
          <a:srcRect l="10315" r="6999"/>
          <a:stretch>
            <a:fillRect/>
          </a:stretch>
        </p:blipFill>
        <p:spPr bwMode="auto">
          <a:xfrm>
            <a:off x="8145057" y="5733256"/>
            <a:ext cx="998943" cy="90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196752"/>
            <a:ext cx="8064896" cy="5328592"/>
          </a:xfrm>
          <a:prstGeom prst="rect">
            <a:avLst/>
          </a:prstGeom>
        </p:spPr>
        <p:txBody>
          <a:bodyPr/>
          <a:lstStyle/>
          <a:p>
            <a:pPr marR="0" lvl="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tabLst/>
              <a:defRPr/>
            </a:pPr>
            <a:r>
              <a:rPr lang="en-US" b="1" i="1" dirty="0" smtClean="0"/>
              <a:t>Evaluation system outcomes</a:t>
            </a:r>
            <a:r>
              <a:rPr lang="en-US" b="1" dirty="0" smtClean="0"/>
              <a:t>: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Teachers care/work as expected only when they are under evaluation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No in service motivation for Teacher Professional Development (TPD).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Evaluation is </a:t>
            </a:r>
            <a:r>
              <a:rPr lang="en-US" dirty="0"/>
              <a:t>purely </a:t>
            </a:r>
            <a:r>
              <a:rPr lang="en-US" dirty="0" smtClean="0"/>
              <a:t>summative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No formative evaluation for teachers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No </a:t>
            </a:r>
            <a:r>
              <a:rPr lang="en-US" dirty="0"/>
              <a:t>systems in place to assess student </a:t>
            </a:r>
            <a:r>
              <a:rPr lang="en-US" dirty="0" smtClean="0"/>
              <a:t>learning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O</a:t>
            </a:r>
            <a:r>
              <a:rPr lang="en-US" dirty="0" smtClean="0"/>
              <a:t>nly senior </a:t>
            </a:r>
            <a:r>
              <a:rPr lang="en-US" dirty="0"/>
              <a:t>teachers can acquire the </a:t>
            </a:r>
            <a:r>
              <a:rPr lang="en-US" dirty="0" smtClean="0"/>
              <a:t>position of the director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No opportunities </a:t>
            </a:r>
            <a:r>
              <a:rPr lang="en-US" dirty="0"/>
              <a:t>for younger </a:t>
            </a:r>
            <a:r>
              <a:rPr lang="en-US" dirty="0" smtClean="0"/>
              <a:t>talents to be in charge of a school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000" dirty="0" smtClean="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endParaRPr lang="en-GB" sz="20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54147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13</a:t>
            </a:fld>
            <a:endParaRPr lang="el-GR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95536" y="980728"/>
            <a:ext cx="7992888" cy="0"/>
          </a:xfrm>
          <a:prstGeom prst="line">
            <a:avLst/>
          </a:prstGeom>
          <a:ln w="28575" cap="sq" cmpd="thickThin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51520" y="188640"/>
            <a:ext cx="7485062" cy="720080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800" dirty="0">
                <a:latin typeface="+mj-lt"/>
                <a:ea typeface="+mj-ea"/>
                <a:cs typeface="+mj-cs"/>
              </a:rPr>
              <a:t> </a:t>
            </a:r>
            <a:r>
              <a:rPr lang="el-GR" sz="3200" dirty="0">
                <a:solidFill>
                  <a:srgbClr val="F07F09"/>
                </a:solidFill>
              </a:rPr>
              <a:t>5. </a:t>
            </a:r>
            <a:r>
              <a:rPr lang="en-GB" sz="2400" dirty="0">
                <a:solidFill>
                  <a:prstClr val="black"/>
                </a:solidFill>
              </a:rPr>
              <a:t>Teacher </a:t>
            </a:r>
            <a:r>
              <a:rPr lang="en-US" sz="2400" dirty="0">
                <a:solidFill>
                  <a:prstClr val="black"/>
                </a:solidFill>
              </a:rPr>
              <a:t>E</a:t>
            </a:r>
            <a:r>
              <a:rPr lang="en-GB" sz="2400" dirty="0">
                <a:solidFill>
                  <a:prstClr val="black"/>
                </a:solidFill>
              </a:rPr>
              <a:t>valuation </a:t>
            </a:r>
            <a:r>
              <a:rPr lang="en-US" sz="2400" dirty="0">
                <a:solidFill>
                  <a:prstClr val="black"/>
                </a:solidFill>
              </a:rPr>
              <a:t>S</a:t>
            </a:r>
            <a:r>
              <a:rPr lang="en-GB" sz="2400" dirty="0" err="1">
                <a:solidFill>
                  <a:prstClr val="black"/>
                </a:solidFill>
              </a:rPr>
              <a:t>ystem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–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GB" sz="2400" i="1" dirty="0" smtClean="0">
                <a:solidFill>
                  <a:prstClr val="black"/>
                </a:solidFill>
              </a:rPr>
              <a:t>Primary </a:t>
            </a:r>
            <a:r>
              <a:rPr lang="en-GB" sz="2400" i="1" dirty="0">
                <a:solidFill>
                  <a:prstClr val="black"/>
                </a:solidFill>
              </a:rPr>
              <a:t>Education</a:t>
            </a:r>
            <a:r>
              <a:rPr lang="el-GR" sz="2400" i="1" dirty="0" smtClean="0">
                <a:solidFill>
                  <a:prstClr val="black"/>
                </a:solidFill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</a:rPr>
              <a:t>5)</a:t>
            </a:r>
            <a:endParaRPr lang="el-GR" sz="2400" i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latin typeface="+mj-lt"/>
                <a:ea typeface="+mj-ea"/>
                <a:cs typeface="+mj-cs"/>
              </a:rPr>
              <a:t>      </a:t>
            </a:r>
            <a:r>
              <a:rPr lang="en-GB" sz="3000" i="1" dirty="0" smtClean="0">
                <a:latin typeface="+mj-lt"/>
                <a:ea typeface="+mj-ea"/>
                <a:cs typeface="+mj-cs"/>
              </a:rPr>
              <a:t>Promotion system in </a:t>
            </a:r>
            <a:r>
              <a:rPr lang="en-GB" sz="3000" b="1" i="1" dirty="0">
                <a:latin typeface="+mj-lt"/>
                <a:ea typeface="+mj-ea"/>
                <a:cs typeface="+mj-cs"/>
              </a:rPr>
              <a:t>P</a:t>
            </a:r>
            <a:r>
              <a:rPr lang="en-GB" sz="3000" b="1" i="1" dirty="0" smtClean="0">
                <a:latin typeface="+mj-lt"/>
                <a:ea typeface="+mj-ea"/>
                <a:cs typeface="+mj-cs"/>
              </a:rPr>
              <a:t>rimary </a:t>
            </a:r>
            <a:r>
              <a:rPr lang="en-GB" sz="3000" b="1" i="1" dirty="0">
                <a:latin typeface="+mj-lt"/>
                <a:ea typeface="+mj-ea"/>
                <a:cs typeface="+mj-cs"/>
              </a:rPr>
              <a:t>E</a:t>
            </a:r>
            <a:r>
              <a:rPr lang="en-GB" sz="3000" b="1" i="1" dirty="0" smtClean="0">
                <a:latin typeface="+mj-lt"/>
                <a:ea typeface="+mj-ea"/>
                <a:cs typeface="+mj-cs"/>
              </a:rPr>
              <a:t>ducation</a:t>
            </a:r>
            <a:endParaRPr lang="el-GR" sz="3000" b="1" i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1052736"/>
            <a:ext cx="8064896" cy="4248472"/>
          </a:xfrm>
          <a:prstGeom prst="rect">
            <a:avLst/>
          </a:prstGeom>
        </p:spPr>
        <p:txBody>
          <a:bodyPr/>
          <a:lstStyle/>
          <a:p>
            <a:pPr marR="0" lvl="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tabLst/>
              <a:defRPr/>
            </a:pPr>
            <a:r>
              <a:rPr lang="en-US" b="1" dirty="0" smtClean="0"/>
              <a:t>    </a:t>
            </a:r>
            <a:r>
              <a:rPr lang="en-US" b="1" i="1" dirty="0" smtClean="0"/>
              <a:t>According to the Service Plans of Educators in Cyprus</a:t>
            </a:r>
            <a:r>
              <a:rPr lang="en-US" b="1" dirty="0" smtClean="0"/>
              <a:t>:</a:t>
            </a:r>
          </a:p>
          <a:p>
            <a:pPr marL="228600" marR="0" lvl="0" indent="-22860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Apply for promotion to Deputy Director:</a:t>
            </a:r>
          </a:p>
          <a:p>
            <a:pPr marL="685800" lvl="1" indent="-228600"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competed thirteen years in service, five of which in public schools</a:t>
            </a:r>
          </a:p>
          <a:p>
            <a:pPr marL="685800" lvl="1" indent="-228600"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 </a:t>
            </a:r>
            <a:r>
              <a:rPr lang="en-US" dirty="0" smtClean="0"/>
              <a:t>summative numeric score of 38</a:t>
            </a:r>
          </a:p>
          <a:p>
            <a:pPr marL="228600" marR="0" lvl="0" indent="-22860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Apply for promotion to  Director: after three academic years</a:t>
            </a:r>
          </a:p>
          <a:p>
            <a:pPr marL="228600" marR="0" lvl="0" indent="-22860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Apply for promotion to Inspector:  after his/her 1</a:t>
            </a:r>
            <a:r>
              <a:rPr lang="en-US" baseline="30000" dirty="0" smtClean="0"/>
              <a:t>st</a:t>
            </a:r>
            <a:r>
              <a:rPr lang="en-US" dirty="0" smtClean="0"/>
              <a:t> evaluation </a:t>
            </a:r>
          </a:p>
          <a:p>
            <a:pPr marL="228600" marR="0" lvl="0" indent="-22860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Promotion: available positions, high summative numeric score, special interview</a:t>
            </a:r>
          </a:p>
          <a:p>
            <a:pPr marL="228600" marR="0" lvl="0" indent="-22860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http://flags.redpixart.com/img/1433/flag_256.jpg"/>
          <p:cNvPicPr>
            <a:picLocks noChangeAspect="1" noChangeArrowheads="1"/>
          </p:cNvPicPr>
          <p:nvPr/>
        </p:nvPicPr>
        <p:blipFill>
          <a:blip r:embed="rId2" cstate="print"/>
          <a:srcRect l="10315" r="6999"/>
          <a:stretch>
            <a:fillRect/>
          </a:stretch>
        </p:blipFill>
        <p:spPr bwMode="auto">
          <a:xfrm>
            <a:off x="8145057" y="5733256"/>
            <a:ext cx="998943" cy="90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683568" y="5157192"/>
            <a:ext cx="7416824" cy="513348"/>
            <a:chOff x="539552" y="6021288"/>
            <a:chExt cx="7416824" cy="513348"/>
          </a:xfrm>
        </p:grpSpPr>
        <p:sp>
          <p:nvSpPr>
            <p:cNvPr id="11" name="TextBox 10"/>
            <p:cNvSpPr txBox="1"/>
            <p:nvPr/>
          </p:nvSpPr>
          <p:spPr>
            <a:xfrm>
              <a:off x="4644008" y="602128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Director</a:t>
              </a:r>
              <a:endParaRPr lang="el-GR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39552" y="6021288"/>
              <a:ext cx="7416824" cy="513348"/>
              <a:chOff x="611560" y="5661248"/>
              <a:chExt cx="7416824" cy="51334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11560" y="5661248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Teacher</a:t>
                </a:r>
                <a:endParaRPr lang="el-GR" b="1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1763688" y="5877272"/>
                <a:ext cx="432048" cy="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2267744" y="5661248"/>
                <a:ext cx="2016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Deputy Director</a:t>
                </a:r>
                <a:endParaRPr lang="el-GR" b="1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4211960" y="5877272"/>
                <a:ext cx="432048" cy="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5940152" y="5877272"/>
                <a:ext cx="432048" cy="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444208" y="5805264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Inspector</a:t>
                </a:r>
                <a:endParaRPr lang="el-GR" b="1" dirty="0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4211960" y="5877272"/>
                <a:ext cx="2160240" cy="216024"/>
                <a:chOff x="4211960" y="5877272"/>
                <a:chExt cx="2160240" cy="432048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4211960" y="5877272"/>
                  <a:ext cx="0" cy="425096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4211960" y="6302368"/>
                  <a:ext cx="2160240" cy="6952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14</a:t>
            </a:fld>
            <a:endParaRPr lang="el-GR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95536" y="980728"/>
            <a:ext cx="7992888" cy="0"/>
          </a:xfrm>
          <a:prstGeom prst="line">
            <a:avLst/>
          </a:prstGeom>
          <a:ln w="28575" cap="sq" cmpd="thickThin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51520" y="188640"/>
            <a:ext cx="7485062" cy="720080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latin typeface="+mj-lt"/>
                <a:ea typeface="+mj-ea"/>
                <a:cs typeface="+mj-cs"/>
              </a:rPr>
              <a:t> </a:t>
            </a:r>
            <a:r>
              <a:rPr lang="en-GB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-GB" sz="2200" dirty="0" smtClean="0">
                <a:latin typeface="+mj-lt"/>
                <a:ea typeface="+mj-ea"/>
                <a:cs typeface="+mj-cs"/>
              </a:rPr>
              <a:t>Teacher </a:t>
            </a:r>
            <a:r>
              <a:rPr lang="en-GB" sz="2200" dirty="0">
                <a:latin typeface="+mj-lt"/>
                <a:ea typeface="+mj-ea"/>
                <a:cs typeface="+mj-cs"/>
              </a:rPr>
              <a:t>E</a:t>
            </a:r>
            <a:r>
              <a:rPr lang="en-GB" sz="2200" dirty="0" smtClean="0">
                <a:latin typeface="+mj-lt"/>
                <a:ea typeface="+mj-ea"/>
                <a:cs typeface="+mj-cs"/>
              </a:rPr>
              <a:t>valuation System (6)</a:t>
            </a:r>
            <a:br>
              <a:rPr lang="en-GB" sz="2200" dirty="0" smtClean="0">
                <a:latin typeface="+mj-lt"/>
                <a:ea typeface="+mj-ea"/>
                <a:cs typeface="+mj-cs"/>
              </a:rPr>
            </a:br>
            <a:r>
              <a:rPr lang="en-GB" sz="2600" dirty="0" smtClean="0">
                <a:latin typeface="+mj-lt"/>
                <a:ea typeface="+mj-ea"/>
                <a:cs typeface="+mj-cs"/>
              </a:rPr>
              <a:t>     </a:t>
            </a:r>
            <a:r>
              <a:rPr lang="en-GB" sz="2800" i="1" dirty="0" smtClean="0">
                <a:latin typeface="+mj-lt"/>
                <a:ea typeface="+mj-ea"/>
                <a:cs typeface="+mj-cs"/>
              </a:rPr>
              <a:t>Promotion system in </a:t>
            </a:r>
            <a:r>
              <a:rPr lang="en-GB" sz="2800" b="1" i="1" dirty="0">
                <a:latin typeface="+mj-lt"/>
                <a:ea typeface="+mj-ea"/>
                <a:cs typeface="+mj-cs"/>
              </a:rPr>
              <a:t>S</a:t>
            </a:r>
            <a:r>
              <a:rPr lang="en-GB" sz="2800" b="1" i="1" dirty="0" smtClean="0">
                <a:latin typeface="+mj-lt"/>
                <a:ea typeface="+mj-ea"/>
                <a:cs typeface="+mj-cs"/>
              </a:rPr>
              <a:t>econdary </a:t>
            </a:r>
            <a:r>
              <a:rPr lang="en-GB" sz="2800" b="1" i="1" dirty="0">
                <a:latin typeface="+mj-lt"/>
                <a:ea typeface="+mj-ea"/>
                <a:cs typeface="+mj-cs"/>
              </a:rPr>
              <a:t>E</a:t>
            </a:r>
            <a:r>
              <a:rPr lang="en-GB" sz="2800" b="1" i="1" dirty="0" smtClean="0">
                <a:latin typeface="+mj-lt"/>
                <a:ea typeface="+mj-ea"/>
                <a:cs typeface="+mj-cs"/>
              </a:rPr>
              <a:t>ducation</a:t>
            </a:r>
            <a:endParaRPr lang="el-GR" sz="2800" b="1" i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1196752"/>
            <a:ext cx="8064896" cy="3312368"/>
          </a:xfrm>
          <a:prstGeom prst="rect">
            <a:avLst/>
          </a:prstGeom>
        </p:spPr>
        <p:txBody>
          <a:bodyPr/>
          <a:lstStyle/>
          <a:p>
            <a:pPr marR="0" lvl="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tabLst/>
              <a:defRPr/>
            </a:pPr>
            <a:endParaRPr lang="en-US" sz="2000" b="1" dirty="0" smtClean="0"/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smtClean="0"/>
              <a:t>Promotion, as a Deputy Director B’: after twelve completed years of service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smtClean="0"/>
              <a:t>Promotion, as a Deputy Director A’: after two years of service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smtClean="0"/>
              <a:t>Application for a director position or an inspector position: after a year of service</a:t>
            </a:r>
          </a:p>
          <a:p>
            <a:pPr marL="228600" marR="0" lvl="0" indent="-22860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http://flags.redpixart.com/img/1433/flag_256.jpg"/>
          <p:cNvPicPr>
            <a:picLocks noChangeAspect="1" noChangeArrowheads="1"/>
          </p:cNvPicPr>
          <p:nvPr/>
        </p:nvPicPr>
        <p:blipFill>
          <a:blip r:embed="rId2" cstate="print"/>
          <a:srcRect l="10315" r="6999"/>
          <a:stretch>
            <a:fillRect/>
          </a:stretch>
        </p:blipFill>
        <p:spPr bwMode="auto">
          <a:xfrm>
            <a:off x="8145057" y="5733256"/>
            <a:ext cx="998943" cy="90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07704" y="465313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Deputy </a:t>
            </a:r>
          </a:p>
          <a:p>
            <a:r>
              <a:rPr lang="en-GB" b="1" dirty="0" smtClean="0"/>
              <a:t>Director B’</a:t>
            </a:r>
            <a:endParaRPr lang="el-GR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5856" y="4869160"/>
            <a:ext cx="432048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51920" y="465313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Deputy </a:t>
            </a:r>
          </a:p>
          <a:p>
            <a:r>
              <a:rPr lang="en-GB" b="1" dirty="0" smtClean="0"/>
              <a:t>Director A’</a:t>
            </a:r>
            <a:endParaRPr lang="el-G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52320" y="47251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Inspector</a:t>
            </a:r>
            <a:endParaRPr lang="el-G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96136" y="46531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Director</a:t>
            </a:r>
            <a:endParaRPr lang="el-GR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292080" y="4869160"/>
            <a:ext cx="432048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3528" y="46531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Teacher</a:t>
            </a:r>
            <a:endParaRPr lang="el-GR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475656" y="4869160"/>
            <a:ext cx="432048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292080" y="4869160"/>
            <a:ext cx="2088232" cy="216024"/>
            <a:chOff x="4211960" y="5877272"/>
            <a:chExt cx="2160240" cy="432048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4211960" y="5877272"/>
              <a:ext cx="0" cy="42509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211960" y="6302368"/>
              <a:ext cx="2160240" cy="695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6948264" y="4869160"/>
            <a:ext cx="432048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16194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8" y="188640"/>
            <a:ext cx="7485062" cy="623888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latin typeface="+mj-lt"/>
                <a:ea typeface="+mj-ea"/>
                <a:cs typeface="+mj-cs"/>
              </a:rPr>
              <a:t> </a:t>
            </a:r>
            <a:r>
              <a:rPr lang="en-GB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6. </a:t>
            </a:r>
            <a:r>
              <a:rPr lang="en-GB" sz="2800" dirty="0" smtClean="0">
                <a:latin typeface="+mj-lt"/>
                <a:ea typeface="+mj-ea"/>
                <a:cs typeface="+mj-cs"/>
              </a:rPr>
              <a:t>Education policy 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95536" y="836712"/>
            <a:ext cx="7992888" cy="0"/>
          </a:xfrm>
          <a:prstGeom prst="line">
            <a:avLst/>
          </a:prstGeom>
          <a:ln w="28575" cap="sq" cmpd="thickThin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flags.redpixart.com/img/1433/flag_256.jpg"/>
          <p:cNvPicPr>
            <a:picLocks noChangeAspect="1" noChangeArrowheads="1"/>
          </p:cNvPicPr>
          <p:nvPr/>
        </p:nvPicPr>
        <p:blipFill>
          <a:blip r:embed="rId2" cstate="print"/>
          <a:srcRect l="10315" r="6999"/>
          <a:stretch>
            <a:fillRect/>
          </a:stretch>
        </p:blipFill>
        <p:spPr bwMode="auto">
          <a:xfrm>
            <a:off x="8145057" y="5733256"/>
            <a:ext cx="998943" cy="90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908720"/>
            <a:ext cx="8064896" cy="5544616"/>
          </a:xfrm>
          <a:prstGeom prst="rect">
            <a:avLst/>
          </a:prstGeom>
        </p:spPr>
        <p:txBody>
          <a:bodyPr/>
          <a:lstStyle/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Q</a:t>
            </a:r>
            <a:r>
              <a:rPr lang="en-US" dirty="0" smtClean="0"/>
              <a:t>uality </a:t>
            </a:r>
            <a:r>
              <a:rPr lang="en-US" dirty="0" smtClean="0"/>
              <a:t>- </a:t>
            </a:r>
            <a:r>
              <a:rPr lang="en-US" dirty="0" smtClean="0"/>
              <a:t>Renovation </a:t>
            </a:r>
            <a:r>
              <a:rPr lang="en-US" dirty="0" smtClean="0"/>
              <a:t>-  </a:t>
            </a:r>
            <a:r>
              <a:rPr lang="en-US" dirty="0" smtClean="0"/>
              <a:t>Revision</a:t>
            </a:r>
            <a:endParaRPr lang="en-US" dirty="0" smtClean="0"/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In </a:t>
            </a:r>
            <a:r>
              <a:rPr lang="en-US" b="1" dirty="0" smtClean="0"/>
              <a:t>2003</a:t>
            </a:r>
            <a:r>
              <a:rPr lang="en-US" dirty="0" smtClean="0"/>
              <a:t>: Committee of Seven Academics (CSA) - proposals for </a:t>
            </a:r>
            <a:r>
              <a:rPr lang="en-US" b="1" i="1" dirty="0" smtClean="0"/>
              <a:t>comprehensive reform</a:t>
            </a:r>
            <a:r>
              <a:rPr lang="en-US" dirty="0" smtClean="0"/>
              <a:t>. 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In </a:t>
            </a:r>
            <a:r>
              <a:rPr lang="en-US" b="1" dirty="0" smtClean="0"/>
              <a:t>2007</a:t>
            </a:r>
            <a:r>
              <a:rPr lang="en-US" dirty="0" smtClean="0"/>
              <a:t>:  set of proposals for reforming the Education System 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In </a:t>
            </a:r>
            <a:r>
              <a:rPr lang="en-US" b="1" dirty="0" smtClean="0"/>
              <a:t>2010</a:t>
            </a:r>
            <a:r>
              <a:rPr lang="en-US" dirty="0" smtClean="0"/>
              <a:t>:  broad education policies were presented</a:t>
            </a:r>
          </a:p>
          <a:p>
            <a:pPr marL="228600" indent="-2286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2012-2013</a:t>
            </a:r>
            <a:r>
              <a:rPr lang="en-US" dirty="0" smtClean="0"/>
              <a:t> school year:  </a:t>
            </a:r>
          </a:p>
          <a:p>
            <a:pPr marL="685800" lvl="1" indent="-2286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new Curricula and </a:t>
            </a:r>
            <a:r>
              <a:rPr lang="en-US" dirty="0"/>
              <a:t>S</a:t>
            </a:r>
            <a:r>
              <a:rPr lang="en-US" dirty="0" smtClean="0"/>
              <a:t>chool </a:t>
            </a:r>
            <a:r>
              <a:rPr lang="en-US" dirty="0"/>
              <a:t>T</a:t>
            </a:r>
            <a:r>
              <a:rPr lang="en-US" dirty="0" smtClean="0"/>
              <a:t>imetables in all Primary Schools </a:t>
            </a:r>
          </a:p>
          <a:p>
            <a:pPr marL="685800" lvl="1" indent="-2286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new Curricula  in all Secondary Schools</a:t>
            </a:r>
          </a:p>
          <a:p>
            <a:pPr marL="228600" indent="-2286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Working Groups for the Curricula</a:t>
            </a:r>
            <a:endParaRPr lang="en-GB" sz="2000" dirty="0" smtClean="0"/>
          </a:p>
          <a:p>
            <a:pPr marL="228600" marR="0" lvl="0" indent="-22860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8" y="188640"/>
            <a:ext cx="7485062" cy="623888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latin typeface="+mj-lt"/>
                <a:ea typeface="+mj-ea"/>
                <a:cs typeface="+mj-cs"/>
              </a:rPr>
              <a:t> </a:t>
            </a:r>
            <a:r>
              <a:rPr lang="en-GB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6. </a:t>
            </a:r>
            <a:r>
              <a:rPr lang="en-GB" sz="2800" dirty="0" smtClean="0">
                <a:latin typeface="+mj-lt"/>
                <a:ea typeface="+mj-ea"/>
                <a:cs typeface="+mj-cs"/>
              </a:rPr>
              <a:t>Education policy (2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95536" y="836712"/>
            <a:ext cx="7992888" cy="0"/>
          </a:xfrm>
          <a:prstGeom prst="line">
            <a:avLst/>
          </a:prstGeom>
          <a:ln w="28575" cap="sq" cmpd="thickThin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flags.redpixart.com/img/1433/flag_256.jpg"/>
          <p:cNvPicPr>
            <a:picLocks noChangeAspect="1" noChangeArrowheads="1"/>
          </p:cNvPicPr>
          <p:nvPr/>
        </p:nvPicPr>
        <p:blipFill>
          <a:blip r:embed="rId2" cstate="print"/>
          <a:srcRect l="10315" r="6999"/>
          <a:stretch>
            <a:fillRect/>
          </a:stretch>
        </p:blipFill>
        <p:spPr bwMode="auto">
          <a:xfrm>
            <a:off x="8145057" y="5733256"/>
            <a:ext cx="998943" cy="90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980728"/>
            <a:ext cx="8064896" cy="4752528"/>
          </a:xfrm>
          <a:prstGeom prst="rect">
            <a:avLst/>
          </a:prstGeom>
        </p:spPr>
        <p:txBody>
          <a:bodyPr/>
          <a:lstStyle/>
          <a:p>
            <a:pPr marL="228600" lvl="0" indent="-2286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In </a:t>
            </a:r>
            <a:r>
              <a:rPr lang="en-US" b="1" dirty="0" smtClean="0"/>
              <a:t>2013</a:t>
            </a:r>
            <a:r>
              <a:rPr lang="en-US" dirty="0" smtClean="0"/>
              <a:t>: gradual evaluation of the process</a:t>
            </a:r>
          </a:p>
          <a:p>
            <a:pPr marL="228600" indent="-2286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r>
              <a:rPr lang="en-US" b="1" i="1" dirty="0" smtClean="0"/>
              <a:t>Ad hoc committees:</a:t>
            </a:r>
          </a:p>
          <a:p>
            <a:pPr marL="685800" lvl="1" indent="-2286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Interdepartmental Committee for the Evaluation of the National Curriculum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lvl="1" indent="-2286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Coordinating Committee </a:t>
            </a:r>
          </a:p>
          <a:p>
            <a:pPr marL="685800" lvl="1" indent="-2286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Committee (CSA)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8" y="188640"/>
            <a:ext cx="7485062" cy="623888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800">
                <a:latin typeface="+mj-lt"/>
                <a:ea typeface="+mj-ea"/>
                <a:cs typeface="+mj-cs"/>
              </a:rPr>
              <a:t> </a:t>
            </a:r>
            <a:r>
              <a:rPr lang="en-GB" sz="2800">
                <a:solidFill>
                  <a:schemeClr val="accent1"/>
                </a:solidFill>
              </a:rPr>
              <a:t>6. </a:t>
            </a:r>
            <a:r>
              <a:rPr lang="en-GB" sz="2800" smtClean="0">
                <a:latin typeface="+mj-lt"/>
                <a:ea typeface="+mj-ea"/>
                <a:cs typeface="+mj-cs"/>
              </a:rPr>
              <a:t>Education </a:t>
            </a:r>
            <a:r>
              <a:rPr lang="en-GB" sz="2800" dirty="0" smtClean="0">
                <a:latin typeface="+mj-lt"/>
                <a:ea typeface="+mj-ea"/>
                <a:cs typeface="+mj-cs"/>
              </a:rPr>
              <a:t>policy (3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95536" y="836712"/>
            <a:ext cx="7992888" cy="0"/>
          </a:xfrm>
          <a:prstGeom prst="line">
            <a:avLst/>
          </a:prstGeom>
          <a:ln w="28575" cap="sq" cmpd="thickThin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flags.redpixart.com/img/1433/flag_256.jpg"/>
          <p:cNvPicPr>
            <a:picLocks noChangeAspect="1" noChangeArrowheads="1"/>
          </p:cNvPicPr>
          <p:nvPr/>
        </p:nvPicPr>
        <p:blipFill>
          <a:blip r:embed="rId2" cstate="print"/>
          <a:srcRect l="10315" r="6999"/>
          <a:stretch>
            <a:fillRect/>
          </a:stretch>
        </p:blipFill>
        <p:spPr bwMode="auto">
          <a:xfrm>
            <a:off x="8145057" y="5733256"/>
            <a:ext cx="998943" cy="90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196752"/>
            <a:ext cx="8064896" cy="4392488"/>
          </a:xfrm>
          <a:prstGeom prst="rect">
            <a:avLst/>
          </a:prstGeom>
        </p:spPr>
        <p:txBody>
          <a:bodyPr/>
          <a:lstStyle/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Implementation of educational programmes (i.e. Road Safety, Environmental education etc)</a:t>
            </a:r>
            <a:endParaRPr lang="el-GR" dirty="0" smtClean="0">
              <a:solidFill>
                <a:srgbClr val="FF0000"/>
              </a:solidFill>
            </a:endParaRP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Participation in European programmes (Life Long Learning)</a:t>
            </a:r>
            <a:endParaRPr lang="el-GR" dirty="0" smtClean="0"/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Participation in regional co-operation programmes (i.e. </a:t>
            </a:r>
            <a:r>
              <a:rPr lang="en-GB" dirty="0" smtClean="0"/>
              <a:t>EUROMED, ASEM)</a:t>
            </a:r>
          </a:p>
          <a:p>
            <a:pPr marL="228600" indent="-2286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School  </a:t>
            </a:r>
            <a:r>
              <a:rPr lang="en-GB" dirty="0"/>
              <a:t>unit evaluation and accountability </a:t>
            </a:r>
            <a:r>
              <a:rPr lang="en-GB" dirty="0" smtClean="0"/>
              <a:t>processes are now under discussion, for reform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smtClean="0"/>
              <a:t>World Bank proposals for reform</a:t>
            </a:r>
            <a:endParaRPr lang="en-GB" sz="20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Δεξιό βέλος 2">
            <a:hlinkClick r:id="rId3" action="ppaction://hlinksldjump"/>
          </p:cNvPr>
          <p:cNvSpPr/>
          <p:nvPr/>
        </p:nvSpPr>
        <p:spPr>
          <a:xfrm>
            <a:off x="4211960" y="184482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8" y="188640"/>
            <a:ext cx="7485062" cy="792088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latin typeface="+mj-lt"/>
                <a:ea typeface="+mj-ea"/>
                <a:cs typeface="+mj-cs"/>
              </a:rPr>
              <a:t> </a:t>
            </a:r>
            <a:r>
              <a:rPr lang="en-GB" sz="2800" dirty="0" smtClean="0">
                <a:latin typeface="+mj-lt"/>
                <a:ea typeface="+mj-ea"/>
                <a:cs typeface="+mj-cs"/>
              </a:rPr>
              <a:t>Education policy (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l-G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800" dirty="0" smtClean="0">
                <a:latin typeface="+mj-lt"/>
                <a:ea typeface="+mj-ea"/>
                <a:cs typeface="+mj-cs"/>
              </a:rPr>
              <a:t>   </a:t>
            </a:r>
            <a:r>
              <a:rPr lang="en-GB" sz="2200" i="1" dirty="0" smtClean="0">
                <a:latin typeface="+mj-lt"/>
                <a:ea typeface="+mj-ea"/>
                <a:cs typeface="+mj-cs"/>
              </a:rPr>
              <a:t>Prospects for Teacher Evaluation System Reform </a:t>
            </a:r>
            <a:endParaRPr kumimoji="0" lang="el-GR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95536" y="980728"/>
            <a:ext cx="7992888" cy="0"/>
          </a:xfrm>
          <a:prstGeom prst="line">
            <a:avLst/>
          </a:prstGeom>
          <a:ln w="28575" cap="sq" cmpd="thickThin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http://flags.redpixart.com/img/1433/flag_256.jpg"/>
          <p:cNvPicPr>
            <a:picLocks noChangeAspect="1" noChangeArrowheads="1"/>
          </p:cNvPicPr>
          <p:nvPr/>
        </p:nvPicPr>
        <p:blipFill>
          <a:blip r:embed="rId2" cstate="print"/>
          <a:srcRect l="10315" r="6999"/>
          <a:stretch>
            <a:fillRect/>
          </a:stretch>
        </p:blipFill>
        <p:spPr bwMode="auto">
          <a:xfrm>
            <a:off x="7956376" y="5517232"/>
            <a:ext cx="998943" cy="90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052736"/>
            <a:ext cx="8064896" cy="5040560"/>
          </a:xfrm>
          <a:prstGeom prst="rect">
            <a:avLst/>
          </a:prstGeom>
        </p:spPr>
        <p:txBody>
          <a:bodyPr/>
          <a:lstStyle/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In </a:t>
            </a:r>
            <a:r>
              <a:rPr lang="en-US" b="1" dirty="0" smtClean="0"/>
              <a:t>2009:</a:t>
            </a:r>
            <a:r>
              <a:rPr lang="en-US" dirty="0" smtClean="0"/>
              <a:t> begun a dialogue between the </a:t>
            </a:r>
            <a:r>
              <a:rPr lang="en-US" dirty="0" err="1" smtClean="0"/>
              <a:t>MoEC</a:t>
            </a:r>
            <a:r>
              <a:rPr lang="en-US" dirty="0" smtClean="0"/>
              <a:t>, the Ministry of Finance and Teacher Unions: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tabLst/>
              <a:defRPr/>
            </a:pPr>
            <a:r>
              <a:rPr lang="en-US" dirty="0" smtClean="0"/>
              <a:t>    - recommendations of the Committee on Education Reform (2004)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tabLst/>
              <a:defRPr/>
            </a:pPr>
            <a:r>
              <a:rPr lang="en-US" dirty="0" smtClean="0"/>
              <a:t>    - proposals of the Consortium "Athena" (2006)</a:t>
            </a:r>
          </a:p>
          <a:p>
            <a:pPr marL="228600" indent="-2286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10</a:t>
            </a:r>
            <a:r>
              <a:rPr lang="en-US" b="1" baseline="30000" dirty="0" smtClean="0"/>
              <a:t>th</a:t>
            </a:r>
            <a:r>
              <a:rPr lang="en-US" b="1" dirty="0" smtClean="0"/>
              <a:t> of June 2014</a:t>
            </a:r>
            <a:r>
              <a:rPr lang="en-US" dirty="0" smtClean="0"/>
              <a:t>: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Committee of the Cyprus Education Evaluation System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19672" y="2636912"/>
            <a:ext cx="6120680" cy="955565"/>
          </a:xfrm>
        </p:spPr>
        <p:txBody>
          <a:bodyPr/>
          <a:lstStyle/>
          <a:p>
            <a:pPr algn="ctr"/>
            <a:r>
              <a:rPr lang="en-GB" sz="3600" dirty="0" smtClean="0">
                <a:latin typeface="MV Boli" pitchFamily="2" charset="0"/>
                <a:cs typeface="MV Boli" pitchFamily="2" charset="0"/>
              </a:rPr>
              <a:t>Thank you for your time!</a:t>
            </a:r>
            <a:endParaRPr lang="el-GR" sz="3600" dirty="0" smtClean="0">
              <a:cs typeface="MV Boli" pitchFamily="2" charset="0"/>
            </a:endParaRPr>
          </a:p>
          <a:p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19</a:t>
            </a:fld>
            <a:endParaRPr lang="el-GR"/>
          </a:p>
        </p:txBody>
      </p:sp>
      <p:pic>
        <p:nvPicPr>
          <p:cNvPr id="7" name="Picture 4" descr="http://flags.redpixart.com/img/1433/flag_256.jpg"/>
          <p:cNvPicPr>
            <a:picLocks noChangeAspect="1" noChangeArrowheads="1"/>
          </p:cNvPicPr>
          <p:nvPr/>
        </p:nvPicPr>
        <p:blipFill>
          <a:blip r:embed="rId2" cstate="print"/>
          <a:srcRect l="10315" r="9667"/>
          <a:stretch>
            <a:fillRect/>
          </a:stretch>
        </p:blipFill>
        <p:spPr bwMode="auto">
          <a:xfrm>
            <a:off x="3347864" y="3429000"/>
            <a:ext cx="2160240" cy="2024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548680"/>
            <a:ext cx="7485512" cy="624482"/>
          </a:xfrm>
        </p:spPr>
        <p:txBody>
          <a:bodyPr/>
          <a:lstStyle/>
          <a:p>
            <a:r>
              <a:rPr lang="en-GB" dirty="0" smtClean="0"/>
              <a:t>Contents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EE6000"/>
              </a:buClr>
              <a:buFont typeface="+mj-lt"/>
              <a:buAutoNum type="arabicPeriod"/>
            </a:pPr>
            <a:r>
              <a:rPr lang="en-GB" sz="2400" dirty="0" smtClean="0"/>
              <a:t>The structure of the Education </a:t>
            </a:r>
            <a:r>
              <a:rPr lang="en-GB" sz="2400" dirty="0"/>
              <a:t>S</a:t>
            </a:r>
            <a:r>
              <a:rPr lang="en-GB" sz="2400" dirty="0" smtClean="0"/>
              <a:t>ystem</a:t>
            </a:r>
          </a:p>
          <a:p>
            <a:pPr marL="457200" indent="-457200">
              <a:buClr>
                <a:srgbClr val="EE6000"/>
              </a:buClr>
              <a:buFont typeface="+mj-lt"/>
              <a:buAutoNum type="arabicPeriod"/>
            </a:pPr>
            <a:r>
              <a:rPr lang="en-GB" sz="2400" dirty="0" smtClean="0"/>
              <a:t>System characteristics</a:t>
            </a:r>
          </a:p>
          <a:p>
            <a:pPr marL="457200" indent="-457200">
              <a:buClr>
                <a:srgbClr val="EE6000"/>
              </a:buClr>
              <a:buFont typeface="+mj-lt"/>
              <a:buAutoNum type="arabicPeriod"/>
            </a:pPr>
            <a:r>
              <a:rPr lang="en-GB" sz="2400" dirty="0" smtClean="0"/>
              <a:t>School  unit evaluation and accountability processes</a:t>
            </a:r>
          </a:p>
          <a:p>
            <a:pPr marL="457200" indent="-457200">
              <a:buClr>
                <a:srgbClr val="EE6000"/>
              </a:buClr>
              <a:buFont typeface="+mj-lt"/>
              <a:buAutoNum type="arabicPeriod"/>
            </a:pPr>
            <a:r>
              <a:rPr lang="en-GB" sz="2400" dirty="0" smtClean="0"/>
              <a:t>The role of school leaders</a:t>
            </a:r>
          </a:p>
          <a:p>
            <a:pPr marL="457200" indent="-457200">
              <a:buClr>
                <a:srgbClr val="EE6000"/>
              </a:buClr>
              <a:buFont typeface="+mj-lt"/>
              <a:buAutoNum type="arabicPeriod"/>
            </a:pPr>
            <a:r>
              <a:rPr lang="en-GB" sz="2400" dirty="0" smtClean="0"/>
              <a:t>Teacher Evaluation </a:t>
            </a:r>
            <a:r>
              <a:rPr lang="en-GB" sz="2400" dirty="0"/>
              <a:t>S</a:t>
            </a:r>
            <a:r>
              <a:rPr lang="en-GB" sz="2400" dirty="0" smtClean="0"/>
              <a:t>ystem - Promotions</a:t>
            </a:r>
          </a:p>
          <a:p>
            <a:pPr marL="457200" indent="-457200">
              <a:buClr>
                <a:srgbClr val="EE6000"/>
              </a:buClr>
              <a:buFont typeface="+mj-lt"/>
              <a:buAutoNum type="arabicPeriod"/>
            </a:pPr>
            <a:r>
              <a:rPr lang="en-GB" sz="2400" dirty="0" smtClean="0"/>
              <a:t>Education policy </a:t>
            </a:r>
          </a:p>
          <a:p>
            <a:pPr>
              <a:buClr>
                <a:srgbClr val="EE6000"/>
              </a:buClr>
              <a:buNone/>
            </a:pPr>
            <a:r>
              <a:rPr lang="en-GB" sz="2400" dirty="0" smtClean="0"/>
              <a:t> </a:t>
            </a:r>
          </a:p>
          <a:p>
            <a:pPr>
              <a:buNone/>
            </a:pPr>
            <a:endParaRPr lang="en-GB" dirty="0" smtClean="0"/>
          </a:p>
        </p:txBody>
      </p:sp>
      <p:pic>
        <p:nvPicPr>
          <p:cNvPr id="4" name="Picture 4" descr="http://flags.redpixart.com/img/1433/flag_256.jpg"/>
          <p:cNvPicPr>
            <a:picLocks noChangeAspect="1" noChangeArrowheads="1"/>
          </p:cNvPicPr>
          <p:nvPr/>
        </p:nvPicPr>
        <p:blipFill>
          <a:blip r:embed="rId2" cstate="print"/>
          <a:srcRect l="10315" r="6999"/>
          <a:stretch>
            <a:fillRect/>
          </a:stretch>
        </p:blipFill>
        <p:spPr bwMode="auto">
          <a:xfrm>
            <a:off x="8145057" y="5733256"/>
            <a:ext cx="998943" cy="90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20</a:t>
            </a:fld>
            <a:endParaRPr lang="el-GR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95536" y="836712"/>
            <a:ext cx="7992888" cy="0"/>
          </a:xfrm>
          <a:prstGeom prst="line">
            <a:avLst/>
          </a:prstGeom>
          <a:ln w="28575" cap="sq" cmpd="thickThin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1" t="21730" r="22333" b="23694"/>
          <a:stretch/>
        </p:blipFill>
        <p:spPr bwMode="auto">
          <a:xfrm>
            <a:off x="-108519" y="908720"/>
            <a:ext cx="9289032" cy="552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79512" y="188640"/>
            <a:ext cx="8773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fontAlgn="auto">
              <a:buClr>
                <a:srgbClr val="EE6000"/>
              </a:buClr>
              <a:buSzTx/>
              <a:tabLst/>
              <a:defRPr/>
            </a:pPr>
            <a:r>
              <a:rPr lang="en-US" sz="2000" dirty="0"/>
              <a:t>The management </a:t>
            </a:r>
            <a:r>
              <a:rPr lang="en-US" sz="2000" dirty="0" smtClean="0"/>
              <a:t>is </a:t>
            </a:r>
            <a:r>
              <a:rPr lang="en-US" sz="2000" dirty="0"/>
              <a:t>highly</a:t>
            </a:r>
            <a:r>
              <a:rPr lang="el-GR" sz="2000" dirty="0"/>
              <a:t> </a:t>
            </a:r>
            <a:r>
              <a:rPr lang="en-US" sz="2000" dirty="0"/>
              <a:t>centralized </a:t>
            </a:r>
            <a:r>
              <a:rPr lang="en-US" sz="2000" dirty="0" smtClean="0"/>
              <a:t>– Little </a:t>
            </a:r>
            <a:r>
              <a:rPr lang="en-US" sz="2000" dirty="0"/>
              <a:t>autonomy over </a:t>
            </a:r>
            <a:r>
              <a:rPr lang="en-US" sz="2000" dirty="0" smtClean="0"/>
              <a:t>the programs </a:t>
            </a:r>
            <a:r>
              <a:rPr lang="en-US" sz="2000" dirty="0"/>
              <a:t>and </a:t>
            </a:r>
            <a:r>
              <a:rPr lang="en-US" sz="2000" dirty="0" smtClean="0"/>
              <a:t>resources (Primary-Secondary Schools)</a:t>
            </a:r>
            <a:endParaRPr lang="en-US" sz="2000" dirty="0"/>
          </a:p>
        </p:txBody>
      </p:sp>
      <p:sp>
        <p:nvSpPr>
          <p:cNvPr id="8" name="Αριστερό βέλος 7">
            <a:hlinkClick r:id="rId4" action="ppaction://hlinksldjump"/>
          </p:cNvPr>
          <p:cNvSpPr/>
          <p:nvPr/>
        </p:nvSpPr>
        <p:spPr>
          <a:xfrm>
            <a:off x="7236296" y="6525344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4" descr="http://flags.redpixart.com/img/1433/flag_256.jpg"/>
          <p:cNvPicPr>
            <a:picLocks noChangeAspect="1" noChangeArrowheads="1"/>
          </p:cNvPicPr>
          <p:nvPr/>
        </p:nvPicPr>
        <p:blipFill>
          <a:blip r:embed="rId5" cstate="print"/>
          <a:srcRect l="10315" r="6999"/>
          <a:stretch>
            <a:fillRect/>
          </a:stretch>
        </p:blipFill>
        <p:spPr bwMode="auto">
          <a:xfrm>
            <a:off x="8172400" y="5979301"/>
            <a:ext cx="998943" cy="90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017487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21</a:t>
            </a:fld>
            <a:endParaRPr lang="el-GR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95536" y="836712"/>
            <a:ext cx="7992888" cy="0"/>
          </a:xfrm>
          <a:prstGeom prst="line">
            <a:avLst/>
          </a:prstGeom>
          <a:ln w="28575" cap="sq" cmpd="thickThin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flags.redpixart.com/img/1433/flag_256.jpg"/>
          <p:cNvPicPr>
            <a:picLocks noChangeAspect="1" noChangeArrowheads="1"/>
          </p:cNvPicPr>
          <p:nvPr/>
        </p:nvPicPr>
        <p:blipFill>
          <a:blip r:embed="rId2" cstate="print"/>
          <a:srcRect l="10315" r="6999"/>
          <a:stretch>
            <a:fillRect/>
          </a:stretch>
        </p:blipFill>
        <p:spPr bwMode="auto">
          <a:xfrm>
            <a:off x="8145057" y="5733256"/>
            <a:ext cx="998943" cy="90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8" t="7836" r="27625" b="14075"/>
          <a:stretch/>
        </p:blipFill>
        <p:spPr bwMode="auto">
          <a:xfrm>
            <a:off x="493411" y="904644"/>
            <a:ext cx="8327061" cy="605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493411" y="219998"/>
            <a:ext cx="5840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Museum Education Programmes</a:t>
            </a:r>
            <a:endParaRPr lang="el-GR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lumMod val="25000"/>
                <a:lumOff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7150"/>
            <a:ext cx="248376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Δεξιό βέλος 2">
            <a:hlinkClick r:id="rId5" action="ppaction://hlinksldjump"/>
          </p:cNvPr>
          <p:cNvSpPr/>
          <p:nvPr/>
        </p:nvSpPr>
        <p:spPr>
          <a:xfrm rot="10800000">
            <a:off x="7164288" y="652534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847226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22</a:t>
            </a:fld>
            <a:endParaRPr lang="el-GR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95536" y="836712"/>
            <a:ext cx="7992888" cy="0"/>
          </a:xfrm>
          <a:prstGeom prst="line">
            <a:avLst/>
          </a:prstGeom>
          <a:ln w="28575" cap="sq" cmpd="thickThin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flags.redpixart.com/img/1433/flag_256.jpg"/>
          <p:cNvPicPr>
            <a:picLocks noChangeAspect="1" noChangeArrowheads="1"/>
          </p:cNvPicPr>
          <p:nvPr/>
        </p:nvPicPr>
        <p:blipFill>
          <a:blip r:embed="rId2" cstate="print"/>
          <a:srcRect l="10315" r="6999"/>
          <a:stretch>
            <a:fillRect/>
          </a:stretch>
        </p:blipFill>
        <p:spPr bwMode="auto">
          <a:xfrm>
            <a:off x="8145057" y="5733256"/>
            <a:ext cx="998943" cy="90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2" t="8582" r="36708" b="11101"/>
          <a:stretch/>
        </p:blipFill>
        <p:spPr bwMode="auto">
          <a:xfrm rot="5400000">
            <a:off x="1970867" y="-738620"/>
            <a:ext cx="5346279" cy="86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347570" y="392457"/>
            <a:ext cx="84729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Structure </a:t>
            </a:r>
            <a:r>
              <a:rPr lang="en-US" sz="2200" dirty="0"/>
              <a:t>of the Ministry of Education and </a:t>
            </a:r>
            <a:r>
              <a:rPr lang="en-US" sz="2200" dirty="0" smtClean="0"/>
              <a:t>Culture of Cyprus</a:t>
            </a:r>
            <a:endParaRPr lang="el-GR" sz="2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tx2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2" t="25560" r="73987" b="42928"/>
          <a:stretch/>
        </p:blipFill>
        <p:spPr bwMode="auto">
          <a:xfrm rot="5400000">
            <a:off x="1322475" y="5148028"/>
            <a:ext cx="450377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Πλαίσιο 9"/>
          <p:cNvSpPr/>
          <p:nvPr/>
        </p:nvSpPr>
        <p:spPr>
          <a:xfrm>
            <a:off x="467544" y="2420888"/>
            <a:ext cx="792088" cy="57606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1" name="Δεξιό βέλος 2">
            <a:hlinkClick r:id="rId5" action="ppaction://hlinksldjump"/>
          </p:cNvPr>
          <p:cNvSpPr/>
          <p:nvPr/>
        </p:nvSpPr>
        <p:spPr>
          <a:xfrm rot="10800000">
            <a:off x="6300192" y="652534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847226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/>
          <p:cNvCxnSpPr/>
          <p:nvPr/>
        </p:nvCxnSpPr>
        <p:spPr>
          <a:xfrm flipH="1">
            <a:off x="1763688" y="3645024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868144" y="1772816"/>
            <a:ext cx="864096" cy="1512168"/>
            <a:chOff x="5868144" y="2492896"/>
            <a:chExt cx="864096" cy="1512168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5868144" y="3429000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6300192" y="2492896"/>
              <a:ext cx="4320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300192" y="4005064"/>
              <a:ext cx="4320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300192" y="2492896"/>
              <a:ext cx="0" cy="15121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7485062" cy="623888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1. </a:t>
            </a:r>
            <a:r>
              <a:rPr lang="en-GB" dirty="0" smtClean="0"/>
              <a:t>The structure of the Education </a:t>
            </a:r>
            <a:r>
              <a:rPr lang="en-GB" dirty="0"/>
              <a:t>S</a:t>
            </a:r>
            <a:r>
              <a:rPr lang="en-GB" dirty="0" smtClean="0"/>
              <a:t>ystem </a:t>
            </a:r>
            <a:endParaRPr lang="el-GR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95536" y="836712"/>
            <a:ext cx="7992888" cy="0"/>
          </a:xfrm>
          <a:prstGeom prst="line">
            <a:avLst/>
          </a:prstGeom>
          <a:ln w="28575" cap="sq" cmpd="thickThin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flags.redpixart.com/img/1433/flag_256.jpg"/>
          <p:cNvPicPr>
            <a:picLocks noChangeAspect="1" noChangeArrowheads="1"/>
          </p:cNvPicPr>
          <p:nvPr/>
        </p:nvPicPr>
        <p:blipFill>
          <a:blip r:embed="rId2" cstate="print"/>
          <a:srcRect l="10315" r="6999"/>
          <a:stretch>
            <a:fillRect/>
          </a:stretch>
        </p:blipFill>
        <p:spPr bwMode="auto">
          <a:xfrm>
            <a:off x="8145057" y="5733256"/>
            <a:ext cx="998943" cy="90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4499992" y="2204864"/>
            <a:ext cx="1512168" cy="1296144"/>
          </a:xfrm>
          <a:prstGeom prst="rect">
            <a:avLst/>
          </a:prstGeom>
          <a:ln w="28575">
            <a:solidFill>
              <a:srgbClr val="6600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Lower secondary general education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(gymnasium)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 (3 years)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32240" y="980728"/>
            <a:ext cx="1512168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6600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Higher secondary general education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(lyceum)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 (3 years)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2240" y="2636912"/>
            <a:ext cx="1512168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6600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Higher secondary technical and vocational education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 (3 years)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4221088"/>
            <a:ext cx="3744416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Higher secondary education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 (6-7 years)</a:t>
            </a:r>
            <a:endParaRPr lang="el-GR" sz="14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979712" y="3356992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043608" y="3789040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043608" y="4653136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3528" y="3212976"/>
            <a:ext cx="1512168" cy="576064"/>
          </a:xfrm>
          <a:prstGeom prst="rect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Pre-primary </a:t>
            </a:r>
            <a:r>
              <a:rPr lang="en-GB" sz="1400" b="1" dirty="0" smtClean="0">
                <a:solidFill>
                  <a:schemeClr val="tx1"/>
                </a:solidFill>
              </a:rPr>
              <a:t>school (1 year)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8" y="4077072"/>
            <a:ext cx="151216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66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Kindergarten (1 year)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4941168"/>
            <a:ext cx="1512168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Community pre-school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 (1 year)</a:t>
            </a:r>
            <a:endParaRPr lang="el-GR" sz="1400" b="1" dirty="0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635896" y="2780928"/>
            <a:ext cx="864096" cy="1728192"/>
            <a:chOff x="3635896" y="3645024"/>
            <a:chExt cx="864096" cy="1728192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3635896" y="4293096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067944" y="3645024"/>
              <a:ext cx="4320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067944" y="5373216"/>
              <a:ext cx="4320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067944" y="3645024"/>
              <a:ext cx="0" cy="17281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267744" y="2996952"/>
            <a:ext cx="1512168" cy="792088"/>
          </a:xfrm>
          <a:prstGeom prst="rect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Primary education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 (6 years)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00392" y="242088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3</a:t>
            </a:fld>
            <a:endParaRPr lang="el-GR"/>
          </a:p>
        </p:txBody>
      </p:sp>
      <p:grpSp>
        <p:nvGrpSpPr>
          <p:cNvPr id="58" name="Group 57"/>
          <p:cNvGrpSpPr/>
          <p:nvPr/>
        </p:nvGrpSpPr>
        <p:grpSpPr>
          <a:xfrm>
            <a:off x="323528" y="980728"/>
            <a:ext cx="2736304" cy="1819945"/>
            <a:chOff x="323528" y="1052736"/>
            <a:chExt cx="2736304" cy="1819945"/>
          </a:xfrm>
        </p:grpSpPr>
        <p:sp>
          <p:nvSpPr>
            <p:cNvPr id="45" name="Rectangle 44"/>
            <p:cNvSpPr/>
            <p:nvPr/>
          </p:nvSpPr>
          <p:spPr>
            <a:xfrm>
              <a:off x="323528" y="1052736"/>
              <a:ext cx="252000" cy="252000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23528" y="1484784"/>
              <a:ext cx="252000" cy="252000"/>
            </a:xfrm>
            <a:prstGeom prst="rect">
              <a:avLst/>
            </a:prstGeom>
            <a:noFill/>
            <a:ln w="28575">
              <a:solidFill>
                <a:srgbClr val="00660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3568" y="1052736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Community</a:t>
              </a:r>
              <a:endParaRPr lang="el-GR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3568" y="1484785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Public or private</a:t>
              </a:r>
              <a:endParaRPr lang="el-GR" sz="14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23528" y="1844824"/>
              <a:ext cx="252000" cy="252000"/>
            </a:xfrm>
            <a:prstGeom prst="rect">
              <a:avLst/>
            </a:prstGeom>
            <a:ln w="28575"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3568" y="1844824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C</a:t>
              </a:r>
              <a:r>
                <a:rPr lang="en-GB" sz="1400" dirty="0" smtClean="0"/>
                <a:t>ompulsory</a:t>
              </a:r>
              <a:endParaRPr lang="el-GR" sz="14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3528" y="2204864"/>
              <a:ext cx="252000" cy="252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660033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83568" y="2204864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Public, non-compulsory</a:t>
              </a:r>
              <a:endParaRPr lang="el-GR" sz="14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23528" y="2564904"/>
              <a:ext cx="252000" cy="25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7030A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3568" y="2564904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Private </a:t>
              </a:r>
              <a:endParaRPr lang="el-GR" sz="1400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2267744" y="4077072"/>
            <a:ext cx="1512168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Primary education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 (6 years)</a:t>
            </a:r>
            <a:endParaRPr lang="el-GR" sz="1400" b="1" dirty="0" smtClean="0">
              <a:solidFill>
                <a:schemeClr val="tx1"/>
              </a:solidFill>
            </a:endParaRPr>
          </a:p>
          <a:p>
            <a:pPr algn="ctr"/>
            <a:endParaRPr lang="el-GR" sz="1400" b="1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979712" y="4437112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979712" y="3356992"/>
            <a:ext cx="0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7485062" cy="62388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1. </a:t>
            </a:r>
            <a:r>
              <a:rPr lang="en-GB" dirty="0" smtClean="0"/>
              <a:t>The structure of the </a:t>
            </a:r>
            <a:r>
              <a:rPr lang="en-GB" dirty="0"/>
              <a:t>E</a:t>
            </a:r>
            <a:r>
              <a:rPr lang="en-GB" dirty="0" smtClean="0"/>
              <a:t>ducation </a:t>
            </a:r>
            <a:r>
              <a:rPr lang="en-GB" dirty="0"/>
              <a:t>S</a:t>
            </a:r>
            <a:r>
              <a:rPr lang="en-GB" dirty="0" smtClean="0"/>
              <a:t>ystem (2)</a:t>
            </a:r>
            <a:endParaRPr lang="el-GR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95536" y="836712"/>
            <a:ext cx="7992888" cy="0"/>
          </a:xfrm>
          <a:prstGeom prst="line">
            <a:avLst/>
          </a:prstGeom>
          <a:ln w="28575" cap="sq" cmpd="thickThin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flags.redpixart.com/img/1433/flag_256.jpg"/>
          <p:cNvPicPr>
            <a:picLocks noChangeAspect="1" noChangeArrowheads="1"/>
          </p:cNvPicPr>
          <p:nvPr/>
        </p:nvPicPr>
        <p:blipFill>
          <a:blip r:embed="rId3" cstate="print"/>
          <a:srcRect l="10315" r="6999"/>
          <a:stretch>
            <a:fillRect/>
          </a:stretch>
        </p:blipFill>
        <p:spPr bwMode="auto">
          <a:xfrm>
            <a:off x="8145057" y="5805264"/>
            <a:ext cx="998943" cy="90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1547664" y="1052736"/>
            <a:ext cx="1512168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6600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Higher secondary general education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(lyceum)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 (3 years)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47664" y="2708920"/>
            <a:ext cx="1512168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6600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Higher secondary technical and vocational education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 (3 years)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4221088"/>
            <a:ext cx="2880320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Higher secondary education,</a:t>
            </a:r>
            <a:br>
              <a:rPr lang="en-GB" sz="1400" b="1" dirty="0" smtClean="0">
                <a:solidFill>
                  <a:schemeClr val="tx1"/>
                </a:solidFill>
              </a:rPr>
            </a:br>
            <a:r>
              <a:rPr lang="en-GB" sz="1400" b="1" dirty="0" smtClean="0">
                <a:solidFill>
                  <a:schemeClr val="tx1"/>
                </a:solidFill>
              </a:rPr>
              <a:t> private sector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 (6-7 years)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36512" y="227687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347864" y="5157192"/>
            <a:ext cx="3312368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6600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1400" b="1" dirty="0" smtClean="0">
              <a:solidFill>
                <a:schemeClr val="tx1"/>
              </a:solidFill>
            </a:endParaRPr>
          </a:p>
          <a:p>
            <a:endParaRPr lang="en-GB" sz="1400" b="1" dirty="0">
              <a:solidFill>
                <a:schemeClr val="tx1"/>
              </a:solidFill>
            </a:endParaRPr>
          </a:p>
          <a:p>
            <a:endParaRPr lang="en-GB" sz="1400" b="1" dirty="0" smtClean="0">
              <a:solidFill>
                <a:schemeClr val="tx1"/>
              </a:solidFill>
            </a:endParaRPr>
          </a:p>
          <a:p>
            <a:endParaRPr lang="en-GB" sz="1400" b="1" dirty="0">
              <a:solidFill>
                <a:schemeClr val="tx1"/>
              </a:solidFill>
            </a:endParaRPr>
          </a:p>
          <a:p>
            <a:endParaRPr lang="en-GB" sz="1400" b="1" dirty="0" smtClean="0">
              <a:solidFill>
                <a:schemeClr val="tx1"/>
              </a:solidFill>
            </a:endParaRPr>
          </a:p>
          <a:p>
            <a:endParaRPr lang="en-GB" sz="1400" b="1" dirty="0">
              <a:solidFill>
                <a:schemeClr val="tx1"/>
              </a:solidFill>
            </a:endParaRPr>
          </a:p>
          <a:p>
            <a:endParaRPr lang="en-GB" sz="1400" b="1" dirty="0" smtClean="0">
              <a:solidFill>
                <a:schemeClr val="tx1"/>
              </a:solidFill>
            </a:endParaRPr>
          </a:p>
          <a:p>
            <a:endParaRPr lang="en-GB" sz="1400" b="1" dirty="0">
              <a:solidFill>
                <a:schemeClr val="tx1"/>
              </a:solidFill>
            </a:endParaRPr>
          </a:p>
          <a:p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State institutes of further education</a:t>
            </a:r>
            <a:endParaRPr lang="en-GB" sz="1600" dirty="0" smtClean="0">
              <a:solidFill>
                <a:schemeClr val="tx1"/>
              </a:solidFill>
            </a:endParaRPr>
          </a:p>
          <a:p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endParaRPr lang="el-GR" sz="1400" b="1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683568" y="2780928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115616" y="1844824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115616" y="3356992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15616" y="1844824"/>
            <a:ext cx="0" cy="151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347864" y="4653136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3779912" y="1340768"/>
            <a:ext cx="4824536" cy="3168352"/>
            <a:chOff x="3707904" y="1196752"/>
            <a:chExt cx="4824536" cy="3168352"/>
          </a:xfrm>
        </p:grpSpPr>
        <p:grpSp>
          <p:nvGrpSpPr>
            <p:cNvPr id="71" name="Group 70"/>
            <p:cNvGrpSpPr/>
            <p:nvPr/>
          </p:nvGrpSpPr>
          <p:grpSpPr>
            <a:xfrm>
              <a:off x="4139952" y="1196752"/>
              <a:ext cx="4392488" cy="2160240"/>
              <a:chOff x="4139952" y="1196752"/>
              <a:chExt cx="4392488" cy="216024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4139952" y="1196752"/>
                <a:ext cx="4392488" cy="216024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rgbClr val="0066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tx1"/>
                    </a:solidFill>
                  </a:rPr>
                  <a:t>Higher education – </a:t>
                </a:r>
                <a:r>
                  <a:rPr lang="en-GB" sz="1600" dirty="0">
                    <a:solidFill>
                      <a:schemeClr val="tx1"/>
                    </a:solidFill>
                  </a:rPr>
                  <a:t>Universities</a:t>
                </a:r>
                <a:endParaRPr lang="en-GB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GB" sz="1400" b="1" dirty="0">
                  <a:solidFill>
                    <a:schemeClr val="tx1"/>
                  </a:solidFill>
                </a:endParaRPr>
              </a:p>
              <a:p>
                <a:pPr algn="ctr"/>
                <a:endParaRPr lang="en-GB" sz="14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sz="1400" b="1" dirty="0">
                  <a:solidFill>
                    <a:schemeClr val="tx1"/>
                  </a:solidFill>
                </a:endParaRPr>
              </a:p>
              <a:p>
                <a:pPr algn="ctr"/>
                <a:endParaRPr lang="en-GB" sz="14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sz="1400" b="1" dirty="0">
                  <a:solidFill>
                    <a:schemeClr val="tx1"/>
                  </a:solidFill>
                </a:endParaRPr>
              </a:p>
              <a:p>
                <a:pPr algn="ctr"/>
                <a:endParaRPr lang="en-GB" sz="14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sz="1400" b="1" dirty="0">
                  <a:solidFill>
                    <a:schemeClr val="tx1"/>
                  </a:solidFill>
                </a:endParaRPr>
              </a:p>
              <a:p>
                <a:pPr algn="ctr"/>
                <a:endParaRPr lang="el-GR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355976" y="1916832"/>
                <a:ext cx="1224136" cy="584775"/>
              </a:xfrm>
              <a:prstGeom prst="rect">
                <a:avLst/>
              </a:prstGeom>
              <a:noFill/>
              <a:ln w="28575">
                <a:solidFill>
                  <a:srgbClr val="66003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/>
                  <a:t>University of Cyprus</a:t>
                </a:r>
                <a:endParaRPr lang="el-GR" sz="1600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796136" y="2204864"/>
                <a:ext cx="1224136" cy="830997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/>
                  <a:t>European University of Cyprus</a:t>
                </a:r>
                <a:endParaRPr lang="el-GR" sz="16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308304" y="2204864"/>
                <a:ext cx="10081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...</a:t>
                </a:r>
                <a:endParaRPr lang="el-G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355976" y="2636912"/>
                <a:ext cx="1224136" cy="584775"/>
              </a:xfrm>
              <a:prstGeom prst="rect">
                <a:avLst/>
              </a:prstGeom>
              <a:noFill/>
              <a:ln w="28575">
                <a:solidFill>
                  <a:srgbClr val="66003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/>
                  <a:t>Open University</a:t>
                </a:r>
                <a:endParaRPr lang="el-GR" sz="1600" b="1" dirty="0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4139952" y="3645024"/>
              <a:ext cx="4392488" cy="720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0066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sz="1400" b="1" dirty="0" smtClean="0">
                <a:solidFill>
                  <a:schemeClr val="tx1"/>
                </a:solidFill>
              </a:endParaRPr>
            </a:p>
            <a:p>
              <a:endParaRPr lang="en-GB" sz="1400" b="1" dirty="0">
                <a:solidFill>
                  <a:schemeClr val="tx1"/>
                </a:solidFill>
              </a:endParaRPr>
            </a:p>
            <a:p>
              <a:endParaRPr lang="en-GB" sz="1400" b="1" dirty="0" smtClean="0">
                <a:solidFill>
                  <a:schemeClr val="tx1"/>
                </a:solidFill>
              </a:endParaRPr>
            </a:p>
            <a:p>
              <a:endParaRPr lang="en-GB" sz="1400" b="1" dirty="0">
                <a:solidFill>
                  <a:schemeClr val="tx1"/>
                </a:solidFill>
              </a:endParaRPr>
            </a:p>
            <a:p>
              <a:endParaRPr lang="en-GB" sz="1400" b="1" dirty="0" smtClean="0">
                <a:solidFill>
                  <a:schemeClr val="tx1"/>
                </a:solidFill>
              </a:endParaRPr>
            </a:p>
            <a:p>
              <a:endParaRPr lang="en-GB" sz="1400" b="1" dirty="0">
                <a:solidFill>
                  <a:schemeClr val="tx1"/>
                </a:solidFill>
              </a:endParaRPr>
            </a:p>
            <a:p>
              <a:endParaRPr lang="en-GB" sz="1400" b="1" dirty="0" smtClean="0">
                <a:solidFill>
                  <a:schemeClr val="tx1"/>
                </a:solidFill>
              </a:endParaRPr>
            </a:p>
            <a:p>
              <a:endParaRPr lang="en-GB" sz="1400" b="1" dirty="0">
                <a:solidFill>
                  <a:schemeClr val="tx1"/>
                </a:solidFill>
              </a:endParaRPr>
            </a:p>
            <a:p>
              <a:endParaRPr lang="en-GB" sz="1400" b="1" dirty="0" smtClean="0">
                <a:solidFill>
                  <a:schemeClr val="tx1"/>
                </a:solidFill>
              </a:endParaRPr>
            </a:p>
            <a:p>
              <a:r>
                <a:rPr lang="en-GB" sz="1400" b="1" dirty="0" smtClean="0">
                  <a:solidFill>
                    <a:schemeClr val="tx1"/>
                  </a:solidFill>
                </a:rPr>
                <a:t>Tertiary education - </a:t>
              </a:r>
              <a:r>
                <a:rPr lang="en-GB" sz="1600" dirty="0">
                  <a:solidFill>
                    <a:schemeClr val="tx1"/>
                  </a:solidFill>
                </a:rPr>
                <a:t>Non-university </a:t>
              </a:r>
              <a:r>
                <a:rPr lang="en-GB" sz="1600" dirty="0" smtClean="0">
                  <a:solidFill>
                    <a:schemeClr val="tx1"/>
                  </a:solidFill>
                </a:rPr>
                <a:t>institutions</a:t>
              </a:r>
            </a:p>
            <a:p>
              <a:endParaRPr lang="en-GB" sz="1600" dirty="0" smtClean="0">
                <a:solidFill>
                  <a:schemeClr val="tx1"/>
                </a:solidFill>
              </a:endParaRPr>
            </a:p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  <a:p>
              <a:pPr algn="ctr"/>
              <a:endParaRPr lang="en-GB" sz="14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  <a:p>
              <a:pPr algn="ctr"/>
              <a:endParaRPr lang="en-GB" sz="14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  <a:p>
              <a:pPr algn="ctr"/>
              <a:endParaRPr lang="en-GB" sz="14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400" b="1" dirty="0">
                <a:solidFill>
                  <a:schemeClr val="tx1"/>
                </a:solidFill>
              </a:endParaRPr>
            </a:p>
            <a:p>
              <a:pPr algn="ctr"/>
              <a:endParaRPr lang="el-GR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707904" y="2420888"/>
              <a:ext cx="4320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707904" y="4005064"/>
              <a:ext cx="4320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707904" y="2420888"/>
              <a:ext cx="0" cy="15841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/>
          <p:cNvCxnSpPr/>
          <p:nvPr/>
        </p:nvCxnSpPr>
        <p:spPr>
          <a:xfrm flipH="1">
            <a:off x="3491880" y="342900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3059832" y="170080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059832" y="342900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059832" y="4653136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347864" y="1700808"/>
            <a:ext cx="8384" cy="29523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3203848" y="1700808"/>
            <a:ext cx="360040" cy="2952328"/>
            <a:chOff x="3203848" y="2492896"/>
            <a:chExt cx="360040" cy="2952328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3491880" y="2492896"/>
              <a:ext cx="0" cy="29523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3203848" y="2492896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3203848" y="5445224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3275856" y="4221088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>
          <a:xfrm>
            <a:off x="6942587" y="6376243"/>
            <a:ext cx="1371600" cy="365125"/>
          </a:xfrm>
        </p:spPr>
        <p:txBody>
          <a:bodyPr/>
          <a:lstStyle/>
          <a:p>
            <a:fld id="{CFF6F847-5603-4A5C-B6D9-08D14206674B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37" name="Rectangle 36"/>
          <p:cNvSpPr/>
          <p:nvPr/>
        </p:nvSpPr>
        <p:spPr>
          <a:xfrm>
            <a:off x="1187624" y="5157192"/>
            <a:ext cx="2160240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66003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1400" b="1" dirty="0" smtClean="0">
              <a:solidFill>
                <a:schemeClr val="tx1"/>
              </a:solidFill>
            </a:endParaRPr>
          </a:p>
          <a:p>
            <a:endParaRPr lang="en-GB" sz="1400" b="1" dirty="0">
              <a:solidFill>
                <a:schemeClr val="tx1"/>
              </a:solidFill>
            </a:endParaRPr>
          </a:p>
          <a:p>
            <a:endParaRPr lang="en-GB" sz="1400" b="1" dirty="0" smtClean="0">
              <a:solidFill>
                <a:schemeClr val="tx1"/>
              </a:solidFill>
            </a:endParaRPr>
          </a:p>
          <a:p>
            <a:endParaRPr lang="en-GB" sz="1400" b="1" dirty="0">
              <a:solidFill>
                <a:schemeClr val="tx1"/>
              </a:solidFill>
            </a:endParaRPr>
          </a:p>
          <a:p>
            <a:endParaRPr lang="en-GB" sz="1400" b="1" dirty="0" smtClean="0">
              <a:solidFill>
                <a:schemeClr val="tx1"/>
              </a:solidFill>
            </a:endParaRPr>
          </a:p>
          <a:p>
            <a:endParaRPr lang="en-GB" sz="1400" b="1" dirty="0">
              <a:solidFill>
                <a:schemeClr val="tx1"/>
              </a:solidFill>
            </a:endParaRPr>
          </a:p>
          <a:p>
            <a:endParaRPr lang="en-GB" sz="1400" b="1" dirty="0" smtClean="0">
              <a:solidFill>
                <a:schemeClr val="tx1"/>
              </a:solidFill>
            </a:endParaRPr>
          </a:p>
          <a:p>
            <a:endParaRPr lang="en-GB" sz="1400" b="1" dirty="0">
              <a:solidFill>
                <a:schemeClr val="tx1"/>
              </a:solidFill>
            </a:endParaRPr>
          </a:p>
          <a:p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Adult education</a:t>
            </a:r>
            <a:endParaRPr lang="en-GB" sz="1600" dirty="0" smtClean="0">
              <a:solidFill>
                <a:schemeClr val="tx1"/>
              </a:solidFill>
            </a:endParaRPr>
          </a:p>
          <a:p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endParaRPr lang="el-GR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flags.redpixart.com/img/1433/flag_256.jpg"/>
          <p:cNvPicPr>
            <a:picLocks noChangeAspect="1" noChangeArrowheads="1"/>
          </p:cNvPicPr>
          <p:nvPr/>
        </p:nvPicPr>
        <p:blipFill>
          <a:blip r:embed="rId2" cstate="print"/>
          <a:srcRect l="10315" r="6999"/>
          <a:stretch>
            <a:fillRect/>
          </a:stretch>
        </p:blipFill>
        <p:spPr bwMode="auto">
          <a:xfrm>
            <a:off x="8145057" y="5733256"/>
            <a:ext cx="998943" cy="90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3528" y="188640"/>
            <a:ext cx="7485062" cy="623888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800" dirty="0"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schemeClr val="accent1"/>
                </a:solidFill>
              </a:rPr>
              <a:t>2. </a:t>
            </a:r>
            <a:r>
              <a:rPr lang="en-GB" sz="2800" dirty="0" smtClean="0">
                <a:latin typeface="+mj-lt"/>
                <a:ea typeface="+mj-ea"/>
                <a:cs typeface="+mj-cs"/>
              </a:rPr>
              <a:t>System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characteristics 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95536" y="836712"/>
            <a:ext cx="7992888" cy="0"/>
          </a:xfrm>
          <a:prstGeom prst="line">
            <a:avLst/>
          </a:prstGeom>
          <a:ln w="28575" cap="sq" cmpd="thickThin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980728"/>
            <a:ext cx="8208912" cy="5472608"/>
          </a:xfrm>
          <a:prstGeom prst="rect">
            <a:avLst/>
          </a:prstGeom>
        </p:spPr>
        <p:txBody>
          <a:bodyPr/>
          <a:lstStyle/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Highly</a:t>
            </a:r>
            <a:r>
              <a:rPr lang="el-GR" dirty="0" smtClean="0"/>
              <a:t> </a:t>
            </a:r>
            <a:r>
              <a:rPr lang="en-US" dirty="0" smtClean="0"/>
              <a:t>centralized 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Council of Ministers - Ministry of Education and Culture (</a:t>
            </a:r>
            <a:r>
              <a:rPr lang="en-US" dirty="0" err="1" smtClean="0"/>
              <a:t>MoEC</a:t>
            </a:r>
            <a:r>
              <a:rPr lang="en-US" dirty="0" smtClean="0"/>
              <a:t>) -  Educational Service Commission (ESC) - Local school boards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Education policy</a:t>
            </a:r>
          </a:p>
          <a:p>
            <a:pPr marL="228600" indent="-2286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Policy implementation and service delivery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Large central ministry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Short-term planning and decisions on a range of school-level administrative matters</a:t>
            </a:r>
          </a:p>
          <a:p>
            <a:pPr marL="228600" marR="0" lvl="0" indent="-22860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dirty="0" smtClean="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000" dirty="0" smtClean="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endParaRPr lang="en-GB" sz="20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Δεξιό βέλος 2">
            <a:hlinkClick r:id="rId3" action="ppaction://hlinksldjump"/>
          </p:cNvPr>
          <p:cNvSpPr/>
          <p:nvPr/>
        </p:nvSpPr>
        <p:spPr>
          <a:xfrm>
            <a:off x="6660232" y="105273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8" y="188640"/>
            <a:ext cx="7485062" cy="623888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800" dirty="0"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schemeClr val="accent1"/>
                </a:solidFill>
              </a:rPr>
              <a:t>2. </a:t>
            </a:r>
            <a:r>
              <a:rPr lang="en-GB" sz="2800" dirty="0" smtClean="0">
                <a:latin typeface="+mj-lt"/>
                <a:ea typeface="+mj-ea"/>
                <a:cs typeface="+mj-cs"/>
              </a:rPr>
              <a:t>System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characteristics (2)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95536" y="836712"/>
            <a:ext cx="7992888" cy="0"/>
          </a:xfrm>
          <a:prstGeom prst="line">
            <a:avLst/>
          </a:prstGeom>
          <a:ln w="28575" cap="sq" cmpd="thickThin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flags.redpixart.com/img/1433/flag_256.jpg"/>
          <p:cNvPicPr>
            <a:picLocks noChangeAspect="1" noChangeArrowheads="1"/>
          </p:cNvPicPr>
          <p:nvPr/>
        </p:nvPicPr>
        <p:blipFill>
          <a:blip r:embed="rId2" cstate="print"/>
          <a:srcRect l="10315" r="6999"/>
          <a:stretch>
            <a:fillRect/>
          </a:stretch>
        </p:blipFill>
        <p:spPr bwMode="auto">
          <a:xfrm>
            <a:off x="8145057" y="5733256"/>
            <a:ext cx="998943" cy="90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1124744"/>
            <a:ext cx="8064896" cy="5328592"/>
          </a:xfrm>
          <a:prstGeom prst="rect">
            <a:avLst/>
          </a:prstGeom>
        </p:spPr>
        <p:txBody>
          <a:bodyPr/>
          <a:lstStyle/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Pedagogical Institute (CPI) - Center for Educational Research and Evaluation (CERE). </a:t>
            </a:r>
          </a:p>
          <a:p>
            <a:pPr marL="685800" lvl="1" indent="-2286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identify and support schools‘ capacity development needs, </a:t>
            </a:r>
          </a:p>
          <a:p>
            <a:pPr marL="685800" lvl="1" indent="-2286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monitor the effectiveness of training programs</a:t>
            </a:r>
          </a:p>
          <a:p>
            <a:pPr marL="685800" lvl="1" indent="-2286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identify and manage research to inform education policy reform or implementation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School boards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dirty="0" smtClean="0"/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000" dirty="0" smtClean="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endParaRPr lang="en-GB" sz="20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8" y="188640"/>
            <a:ext cx="8064896" cy="864096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800" dirty="0" smtClean="0">
                <a:solidFill>
                  <a:schemeClr val="accent1"/>
                </a:solidFill>
              </a:rPr>
              <a:t>3. </a:t>
            </a:r>
            <a:r>
              <a:rPr lang="en-GB" sz="2800" dirty="0" smtClean="0">
                <a:latin typeface="+mj-lt"/>
                <a:ea typeface="+mj-ea"/>
                <a:cs typeface="+mj-cs"/>
              </a:rPr>
              <a:t>School unit evaluation and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latin typeface="+mj-lt"/>
                <a:ea typeface="+mj-ea"/>
                <a:cs typeface="+mj-cs"/>
              </a:rPr>
              <a:t>             accountability processes 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95536" y="1124744"/>
            <a:ext cx="7992888" cy="0"/>
          </a:xfrm>
          <a:prstGeom prst="line">
            <a:avLst/>
          </a:prstGeom>
          <a:ln w="28575" cap="sq" cmpd="thickThin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flags.redpixart.com/img/1433/flag_256.jpg"/>
          <p:cNvPicPr>
            <a:picLocks noChangeAspect="1" noChangeArrowheads="1"/>
          </p:cNvPicPr>
          <p:nvPr/>
        </p:nvPicPr>
        <p:blipFill>
          <a:blip r:embed="rId2" cstate="print"/>
          <a:srcRect l="10315" r="6999"/>
          <a:stretch>
            <a:fillRect/>
          </a:stretch>
        </p:blipFill>
        <p:spPr bwMode="auto">
          <a:xfrm>
            <a:off x="8145057" y="5733256"/>
            <a:ext cx="998943" cy="90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268760"/>
            <a:ext cx="8064896" cy="5184576"/>
          </a:xfrm>
          <a:prstGeom prst="rect">
            <a:avLst/>
          </a:prstGeom>
        </p:spPr>
        <p:txBody>
          <a:bodyPr/>
          <a:lstStyle/>
          <a:p>
            <a:pPr marL="228600" marR="0" lvl="0" indent="-22860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Not accountable to local stakeholders</a:t>
            </a:r>
          </a:p>
          <a:p>
            <a:pPr marL="228600" marR="0" lvl="0" indent="-22860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Lack of established, formal education standards</a:t>
            </a:r>
          </a:p>
          <a:p>
            <a:pPr marL="228600" marR="0" lvl="0" indent="-22860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Lack of continuous assessment</a:t>
            </a:r>
          </a:p>
          <a:p>
            <a:pPr marL="228600" marR="0" lvl="0" indent="-22860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Little autonomy over their programs and resources</a:t>
            </a:r>
          </a:p>
          <a:p>
            <a:pPr marL="228600" marR="0" lvl="0" indent="-22860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Management of pedagogy centralized in the </a:t>
            </a:r>
            <a:r>
              <a:rPr lang="en-US" dirty="0" err="1" smtClean="0"/>
              <a:t>MoEC</a:t>
            </a:r>
            <a:endParaRPr lang="en-US" dirty="0" smtClean="0"/>
          </a:p>
          <a:p>
            <a:pPr marL="228600" marR="0" lvl="0" indent="-22860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Administration and finances</a:t>
            </a:r>
          </a:p>
          <a:p>
            <a:pPr marL="228600" marR="0" lvl="0" indent="-22860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Lack of school unit evaluation system and improvement plan implementation </a:t>
            </a:r>
          </a:p>
          <a:p>
            <a:pPr marL="228600" marR="0" lvl="0" indent="-22860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A form of school unit evaluation takes place when the school leader is under evaluation.</a:t>
            </a:r>
          </a:p>
          <a:p>
            <a:pPr marL="228600" marR="0" lvl="0" indent="-22860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dirty="0" smtClean="0"/>
          </a:p>
          <a:p>
            <a:pPr marL="228600" indent="-228600"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endParaRPr lang="en-US" sz="2000" dirty="0" smtClean="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endParaRPr lang="en-GB" sz="20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Δεξιό βέλος 2">
            <a:hlinkClick r:id="rId3" action="ppaction://hlinksldjump"/>
          </p:cNvPr>
          <p:cNvSpPr/>
          <p:nvPr/>
        </p:nvSpPr>
        <p:spPr>
          <a:xfrm>
            <a:off x="6588224" y="278092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8" y="188640"/>
            <a:ext cx="7485062" cy="623888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800" dirty="0"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schemeClr val="accent1"/>
                </a:solidFill>
              </a:rPr>
              <a:t>4. </a:t>
            </a:r>
            <a:r>
              <a:rPr lang="en-GB" sz="2800" dirty="0" smtClean="0">
                <a:latin typeface="+mj-lt"/>
                <a:ea typeface="+mj-ea"/>
                <a:cs typeface="+mj-cs"/>
              </a:rPr>
              <a:t>The role of </a:t>
            </a:r>
            <a:r>
              <a:rPr lang="en-GB" sz="2800" dirty="0" smtClean="0">
                <a:latin typeface="+mj-lt"/>
                <a:ea typeface="+mj-ea"/>
                <a:cs typeface="+mj-cs"/>
              </a:rPr>
              <a:t>school directors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95536" y="836712"/>
            <a:ext cx="7992888" cy="0"/>
          </a:xfrm>
          <a:prstGeom prst="line">
            <a:avLst/>
          </a:prstGeom>
          <a:ln w="28575" cap="sq" cmpd="thickThin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flags.redpixart.com/img/1433/flag_256.jpg"/>
          <p:cNvPicPr>
            <a:picLocks noChangeAspect="1" noChangeArrowheads="1"/>
          </p:cNvPicPr>
          <p:nvPr/>
        </p:nvPicPr>
        <p:blipFill>
          <a:blip r:embed="rId3" cstate="print"/>
          <a:srcRect l="10315" r="6999"/>
          <a:stretch>
            <a:fillRect/>
          </a:stretch>
        </p:blipFill>
        <p:spPr bwMode="auto">
          <a:xfrm>
            <a:off x="8145057" y="5733256"/>
            <a:ext cx="998943" cy="90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980728"/>
            <a:ext cx="8064896" cy="5688632"/>
          </a:xfrm>
          <a:prstGeom prst="rect">
            <a:avLst/>
          </a:prstGeom>
        </p:spPr>
        <p:txBody>
          <a:bodyPr/>
          <a:lstStyle/>
          <a:p>
            <a:pPr marL="228600" indent="-2286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/>
              <a:t>The person in charge for the school unit</a:t>
            </a:r>
            <a:endParaRPr lang="en-US" dirty="0" smtClean="0"/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smtClean="0"/>
              <a:t>Several teaching hours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Monitor teacher performance 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Provide support and guidance to teachers</a:t>
            </a:r>
            <a:endParaRPr lang="el-GR" dirty="0"/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Heavy </a:t>
            </a:r>
            <a:r>
              <a:rPr lang="en-US" dirty="0"/>
              <a:t>administrative </a:t>
            </a:r>
            <a:r>
              <a:rPr lang="en-US" dirty="0" smtClean="0"/>
              <a:t>duties</a:t>
            </a:r>
          </a:p>
          <a:p>
            <a:pPr marL="228600" marR="0" lvl="0" indent="-228600" algn="just" fontAlgn="auto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Performance </a:t>
            </a:r>
            <a:r>
              <a:rPr lang="en-US" dirty="0"/>
              <a:t>is not linked to </a:t>
            </a:r>
            <a:r>
              <a:rPr lang="en-US" dirty="0" smtClean="0"/>
              <a:t>compensation</a:t>
            </a:r>
          </a:p>
          <a:p>
            <a:pPr marL="228600" indent="-2286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r>
              <a:rPr lang="en-US" dirty="0"/>
              <a:t>E</a:t>
            </a:r>
            <a:r>
              <a:rPr lang="en-US" dirty="0" smtClean="0"/>
              <a:t>stablished </a:t>
            </a:r>
            <a:r>
              <a:rPr lang="en-US" dirty="0" smtClean="0"/>
              <a:t>programs to support the development of principals’ leadership skills </a:t>
            </a:r>
            <a:r>
              <a:rPr lang="en-GB" dirty="0" smtClean="0"/>
              <a:t>	</a:t>
            </a:r>
            <a:endParaRPr lang="en-US" dirty="0" smtClean="0"/>
          </a:p>
          <a:p>
            <a:pPr marL="228600" marR="0" lvl="0" indent="-22860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dirty="0" smtClean="0"/>
          </a:p>
          <a:p>
            <a:pPr marR="0" lvl="0" algn="just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EE6000"/>
              </a:buClr>
              <a:buSzTx/>
              <a:tabLst/>
              <a:defRPr/>
            </a:pP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000" dirty="0" smtClean="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EE6000"/>
              </a:buClr>
              <a:buFont typeface="Wingdings" panose="05000000000000000000" pitchFamily="2" charset="2"/>
              <a:buChar char="§"/>
              <a:defRPr/>
            </a:pPr>
            <a:endParaRPr lang="en-GB" sz="2000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E6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F847-5603-4A5C-B6D9-08D14206674B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8" y="188640"/>
            <a:ext cx="8820472" cy="792088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800" dirty="0" smtClean="0">
                <a:solidFill>
                  <a:schemeClr val="accent1"/>
                </a:solidFill>
              </a:rPr>
              <a:t>5.</a:t>
            </a:r>
            <a:r>
              <a:rPr lang="en-GB" sz="2800" dirty="0" smtClean="0">
                <a:latin typeface="+mj-lt"/>
                <a:ea typeface="+mj-ea"/>
                <a:cs typeface="+mj-cs"/>
              </a:rPr>
              <a:t> Teacher Evaluation </a:t>
            </a:r>
            <a:r>
              <a:rPr lang="en-GB" sz="2800" dirty="0">
                <a:latin typeface="+mj-lt"/>
                <a:ea typeface="+mj-ea"/>
                <a:cs typeface="+mj-cs"/>
              </a:rPr>
              <a:t>S</a:t>
            </a:r>
            <a:r>
              <a:rPr lang="en-GB" sz="2800" dirty="0" smtClean="0">
                <a:latin typeface="+mj-lt"/>
                <a:ea typeface="+mj-ea"/>
                <a:cs typeface="+mj-cs"/>
              </a:rPr>
              <a:t>ystem</a:t>
            </a:r>
            <a:r>
              <a:rPr lang="el-GR" sz="2800" dirty="0" smtClean="0">
                <a:latin typeface="+mj-lt"/>
                <a:ea typeface="+mj-ea"/>
                <a:cs typeface="+mj-cs"/>
              </a:rPr>
              <a:t> -</a:t>
            </a:r>
            <a:r>
              <a:rPr lang="en-GB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GB" sz="2600" i="1" dirty="0" smtClean="0">
                <a:latin typeface="+mj-lt"/>
                <a:ea typeface="+mj-ea"/>
                <a:cs typeface="+mj-cs"/>
              </a:rPr>
              <a:t>Primary </a:t>
            </a:r>
            <a:r>
              <a:rPr lang="en-GB" sz="2600" i="1" dirty="0">
                <a:latin typeface="+mj-lt"/>
                <a:ea typeface="+mj-ea"/>
                <a:cs typeface="+mj-cs"/>
              </a:rPr>
              <a:t>Education</a:t>
            </a:r>
            <a:endParaRPr kumimoji="0" lang="el-GR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95536" y="980728"/>
            <a:ext cx="7992888" cy="0"/>
          </a:xfrm>
          <a:prstGeom prst="line">
            <a:avLst/>
          </a:prstGeom>
          <a:ln w="28575" cap="sq" cmpd="thickThin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flags.redpixart.com/img/1433/flag_256.jpg"/>
          <p:cNvPicPr>
            <a:picLocks noChangeAspect="1" noChangeArrowheads="1"/>
          </p:cNvPicPr>
          <p:nvPr/>
        </p:nvPicPr>
        <p:blipFill>
          <a:blip r:embed="rId2" cstate="print"/>
          <a:srcRect l="10315" r="6999"/>
          <a:stretch>
            <a:fillRect/>
          </a:stretch>
        </p:blipFill>
        <p:spPr bwMode="auto">
          <a:xfrm>
            <a:off x="8145057" y="5733256"/>
            <a:ext cx="998943" cy="906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340768"/>
            <a:ext cx="8064896" cy="532859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rgbClr val="EE6000"/>
              </a:buClr>
              <a:defRPr/>
            </a:pPr>
            <a:r>
              <a:rPr lang="en-GB" sz="2000" b="1" dirty="0" smtClean="0"/>
              <a:t>Pre-Primary Schools (public)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EE6000"/>
              </a:buClr>
              <a:buFont typeface="Wingdings" pitchFamily="2" charset="2"/>
              <a:buChar char="§"/>
              <a:defRPr/>
            </a:pPr>
            <a:r>
              <a:rPr lang="en-GB" sz="2000" dirty="0" smtClean="0"/>
              <a:t>Kindergarteners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EE6000"/>
              </a:buClr>
              <a:buFont typeface="Wingdings" pitchFamily="2" charset="2"/>
              <a:buChar char="§"/>
              <a:defRPr/>
            </a:pPr>
            <a:r>
              <a:rPr lang="en-GB" sz="2000" dirty="0" smtClean="0"/>
              <a:t>Kindergartener/Deputy Directors  (in charge) (Leader)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EE6000"/>
              </a:buClr>
              <a:buFont typeface="Wingdings" pitchFamily="2" charset="2"/>
              <a:buChar char="§"/>
              <a:defRPr/>
            </a:pPr>
            <a:r>
              <a:rPr lang="en-GB" sz="2000" dirty="0" smtClean="0"/>
              <a:t>Deputy Directors (in charge)/Director </a:t>
            </a:r>
            <a:r>
              <a:rPr lang="en-GB" sz="2000" dirty="0"/>
              <a:t>(Leader)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EE6000"/>
              </a:buClr>
              <a:defRPr/>
            </a:pPr>
            <a:endParaRPr lang="en-GB" sz="2000" b="1" dirty="0" smtClean="0"/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EE6000"/>
              </a:buClr>
              <a:defRPr/>
            </a:pPr>
            <a:r>
              <a:rPr lang="en-GB" sz="2000" b="1" dirty="0" smtClean="0"/>
              <a:t>The Primary Schools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EE6000"/>
              </a:buClr>
              <a:buFont typeface="Wingdings" pitchFamily="2" charset="2"/>
              <a:buChar char="§"/>
              <a:defRPr/>
            </a:pPr>
            <a:r>
              <a:rPr lang="en-GB" sz="2000" dirty="0" smtClean="0"/>
              <a:t>Teachers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EE6000"/>
              </a:buClr>
              <a:buFont typeface="Wingdings" pitchFamily="2" charset="2"/>
              <a:buChar char="§"/>
              <a:defRPr/>
            </a:pPr>
            <a:r>
              <a:rPr lang="en-GB" sz="2000" dirty="0" smtClean="0"/>
              <a:t>Deputy Directors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EE6000"/>
              </a:buClr>
              <a:buFont typeface="Wingdings" pitchFamily="2" charset="2"/>
              <a:buChar char="§"/>
              <a:defRPr/>
            </a:pPr>
            <a:r>
              <a:rPr lang="en-GB" sz="2000" dirty="0" smtClean="0"/>
              <a:t>Director (Leader)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EE6000"/>
              </a:buClr>
              <a:buFont typeface="Wingdings" pitchFamily="2" charset="2"/>
              <a:buChar char="§"/>
              <a:defRPr/>
            </a:pPr>
            <a:endParaRPr lang="en-GB" sz="2000" dirty="0"/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EE6000"/>
              </a:buClr>
              <a:buFont typeface="Wingdings" pitchFamily="2" charset="2"/>
              <a:buChar char="§"/>
              <a:defRPr/>
            </a:pPr>
            <a:endParaRPr lang="en-GB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E6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03756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5758</TotalTime>
  <Words>1152</Words>
  <Application>Microsoft Office PowerPoint</Application>
  <PresentationFormat>Προβολή στην οθόνη (4:3)</PresentationFormat>
  <Paragraphs>281</Paragraphs>
  <Slides>22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Theme2</vt:lpstr>
      <vt:lpstr>The education system of Cyprus</vt:lpstr>
      <vt:lpstr>Contents</vt:lpstr>
      <vt:lpstr>1. The structure of the Education System </vt:lpstr>
      <vt:lpstr>1. The structure of the Education System (2)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education system of Cyprus</dc:title>
  <dc:creator>Anthie</dc:creator>
  <cp:lastModifiedBy>Christiana</cp:lastModifiedBy>
  <cp:revision>204</cp:revision>
  <dcterms:created xsi:type="dcterms:W3CDTF">2014-06-14T16:44:08Z</dcterms:created>
  <dcterms:modified xsi:type="dcterms:W3CDTF">2014-07-01T16:54:59Z</dcterms:modified>
</cp:coreProperties>
</file>