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7130F778-27C3-4D21-A632-5EB16D34C3CB}" type="datetimeFigureOut">
              <a:rPr lang="el-GR" smtClean="0"/>
              <a:t>09/11/2017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2398009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7130F778-27C3-4D21-A632-5EB16D34C3CB}" type="datetimeFigureOut">
              <a:rPr lang="el-GR" smtClean="0"/>
              <a:t>09/11/2017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2469678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7130F778-27C3-4D21-A632-5EB16D34C3CB}" type="datetimeFigureOut">
              <a:rPr lang="el-GR" smtClean="0"/>
              <a:t>09/11/2017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4048398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Επεξεργασία 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7130F778-27C3-4D21-A632-5EB16D34C3CB}" type="datetimeFigureOut">
              <a:rPr lang="el-GR" smtClean="0"/>
              <a:t>09/11/2017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DAF3B83-B7A4-4795-8056-97F62A8EE3B2}"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9985483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7130F778-27C3-4D21-A632-5EB16D34C3CB}" type="datetimeFigureOut">
              <a:rPr lang="el-GR" smtClean="0"/>
              <a:t>09/11/2017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3196022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130F778-27C3-4D21-A632-5EB16D34C3CB}" type="datetimeFigureOut">
              <a:rPr lang="el-GR" smtClean="0"/>
              <a:t>09/11/2017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41976548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130F778-27C3-4D21-A632-5EB16D34C3CB}" type="datetimeFigureOut">
              <a:rPr lang="el-GR" smtClean="0"/>
              <a:t>09/11/2017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2834597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130F778-27C3-4D21-A632-5EB16D34C3CB}" type="datetimeFigureOut">
              <a:rPr lang="el-GR" smtClean="0"/>
              <a:t>09/11/2017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40810857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130F778-27C3-4D21-A632-5EB16D34C3CB}" type="datetimeFigureOut">
              <a:rPr lang="el-GR" smtClean="0"/>
              <a:t>09/11/2017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3385548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7130F778-27C3-4D21-A632-5EB16D34C3CB}" type="datetimeFigureOut">
              <a:rPr lang="el-GR" smtClean="0"/>
              <a:t>09/11/2017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598671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7130F778-27C3-4D21-A632-5EB16D34C3CB}" type="datetimeFigureOut">
              <a:rPr lang="el-GR" smtClean="0"/>
              <a:t>09/11/2017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3142517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7130F778-27C3-4D21-A632-5EB16D34C3CB}" type="datetimeFigureOut">
              <a:rPr lang="el-GR" smtClean="0"/>
              <a:t>09/11/2017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2401152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7130F778-27C3-4D21-A632-5EB16D34C3CB}" type="datetimeFigureOut">
              <a:rPr lang="el-GR" smtClean="0"/>
              <a:t>09/11/2017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3552619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7130F778-27C3-4D21-A632-5EB16D34C3CB}" type="datetimeFigureOut">
              <a:rPr lang="el-GR" smtClean="0"/>
              <a:t>09/11/2017</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2202308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130F778-27C3-4D21-A632-5EB16D34C3CB}" type="datetimeFigureOut">
              <a:rPr lang="el-GR" smtClean="0"/>
              <a:t>09/11/2017</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3313762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7" name="Date Placeholder 4"/>
          <p:cNvSpPr>
            <a:spLocks noGrp="1"/>
          </p:cNvSpPr>
          <p:nvPr>
            <p:ph type="dt" sz="half" idx="10"/>
          </p:nvPr>
        </p:nvSpPr>
        <p:spPr/>
        <p:txBody>
          <a:bodyPr/>
          <a:lstStyle/>
          <a:p>
            <a:fld id="{7130F778-27C3-4D21-A632-5EB16D34C3CB}" type="datetimeFigureOut">
              <a:rPr lang="el-GR" smtClean="0"/>
              <a:t>09/11/2017</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686310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7130F778-27C3-4D21-A632-5EB16D34C3CB}" type="datetimeFigureOut">
              <a:rPr lang="el-GR" smtClean="0"/>
              <a:t>09/11/2017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DAF3B83-B7A4-4795-8056-97F62A8EE3B2}" type="slidenum">
              <a:rPr lang="el-GR" smtClean="0"/>
              <a:t>‹#›</a:t>
            </a:fld>
            <a:endParaRPr lang="el-GR"/>
          </a:p>
        </p:txBody>
      </p:sp>
    </p:spTree>
    <p:extLst>
      <p:ext uri="{BB962C8B-B14F-4D97-AF65-F5344CB8AC3E}">
        <p14:creationId xmlns:p14="http://schemas.microsoft.com/office/powerpoint/2010/main" val="3941205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130F778-27C3-4D21-A632-5EB16D34C3CB}" type="datetimeFigureOut">
              <a:rPr lang="el-GR" smtClean="0"/>
              <a:t>09/11/2017</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DAF3B83-B7A4-4795-8056-97F62A8EE3B2}" type="slidenum">
              <a:rPr lang="el-GR" smtClean="0"/>
              <a:t>‹#›</a:t>
            </a:fld>
            <a:endParaRPr lang="el-GR"/>
          </a:p>
        </p:txBody>
      </p:sp>
    </p:spTree>
    <p:extLst>
      <p:ext uri="{BB962C8B-B14F-4D97-AF65-F5344CB8AC3E}">
        <p14:creationId xmlns:p14="http://schemas.microsoft.com/office/powerpoint/2010/main" val="25178269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n-US" smtClean="0"/>
              <a:t>Cola wars </a:t>
            </a:r>
            <a:endParaRPr lang="el-GR"/>
          </a:p>
        </p:txBody>
      </p:sp>
      <p:sp>
        <p:nvSpPr>
          <p:cNvPr id="3" name="Υπότιτλος 2"/>
          <p:cNvSpPr>
            <a:spLocks noGrp="1"/>
          </p:cNvSpPr>
          <p:nvPr>
            <p:ph type="subTitle" idx="1"/>
          </p:nvPr>
        </p:nvSpPr>
        <p:spPr/>
        <p:txBody>
          <a:bodyPr/>
          <a:lstStyle/>
          <a:p>
            <a:r>
              <a:rPr lang="en-US" smtClean="0"/>
              <a:t>Case study </a:t>
            </a:r>
            <a:endParaRPr lang="el-GR"/>
          </a:p>
        </p:txBody>
      </p:sp>
    </p:spTree>
    <p:extLst>
      <p:ext uri="{BB962C8B-B14F-4D97-AF65-F5344CB8AC3E}">
        <p14:creationId xmlns:p14="http://schemas.microsoft.com/office/powerpoint/2010/main" val="1524106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2800" smtClean="0"/>
              <a:t>Η εχθρότητα ανάμεσά τους έγινε μύθος και πήρε το όνομα “Cola Wars”. Για να φτάσουμε όμως εκεί, κύλησε πολύ νερό στο αυλάκι.</a:t>
            </a:r>
            <a:endParaRPr lang="el-GR" sz="2800"/>
          </a:p>
        </p:txBody>
      </p:sp>
      <p:sp>
        <p:nvSpPr>
          <p:cNvPr id="3" name="Θέση περιεχομένου 2"/>
          <p:cNvSpPr>
            <a:spLocks noGrp="1"/>
          </p:cNvSpPr>
          <p:nvPr>
            <p:ph idx="1"/>
          </p:nvPr>
        </p:nvSpPr>
        <p:spPr>
          <a:xfrm>
            <a:off x="1088571" y="1853248"/>
            <a:ext cx="8961282" cy="4395151"/>
          </a:xfrm>
        </p:spPr>
        <p:txBody>
          <a:bodyPr>
            <a:normAutofit fontScale="92500" lnSpcReduction="20000"/>
          </a:bodyPr>
          <a:lstStyle/>
          <a:p>
            <a:r>
              <a:rPr lang="el-GR"/>
              <a:t>1886 – Ο Τζον Πέμπερτον δημιουργεί την συνταγή της Κόκα Κόλα.</a:t>
            </a:r>
          </a:p>
          <a:p>
            <a:endParaRPr lang="el-GR"/>
          </a:p>
          <a:p>
            <a:r>
              <a:rPr lang="el-GR"/>
              <a:t>1898 – Ο φαρμακοποιός Κάλεμπ Μπράνταμ φτιάχνει την Πέπσι.</a:t>
            </a:r>
          </a:p>
          <a:p>
            <a:endParaRPr lang="el-GR"/>
          </a:p>
          <a:p>
            <a:r>
              <a:rPr lang="el-GR"/>
              <a:t>1907 – Η Κόκα Κόλα αρχίζει να χρησιμοποιεί αθλητές του μπέιζμπολ στις διαφημίσεις της.</a:t>
            </a:r>
          </a:p>
          <a:p>
            <a:endParaRPr lang="el-GR"/>
          </a:p>
          <a:p>
            <a:r>
              <a:rPr lang="el-GR"/>
              <a:t>1915 – Η Κόκα Κόλα σχεδιάζει και πατεντάρει το περίφημο μπουκάλι-περίγραμμα, για να αποφύγει μια και καλή τις όποιες προσπάθειες αντιγραφής.</a:t>
            </a:r>
          </a:p>
          <a:p>
            <a:endParaRPr lang="el-GR"/>
          </a:p>
          <a:p>
            <a:r>
              <a:rPr lang="el-GR"/>
              <a:t>1923 – Η Πέπσι χρεωκοπεί κατά τη διάρκεια του Α’ Παγκόσμιου Πολέμου, λόγω αλματώδους αύξησης στην τιμή της ζάχαρης.</a:t>
            </a:r>
          </a:p>
          <a:p>
            <a:endParaRPr lang="el-GR"/>
          </a:p>
        </p:txBody>
      </p:sp>
    </p:spTree>
    <p:extLst>
      <p:ext uri="{BB962C8B-B14F-4D97-AF65-F5344CB8AC3E}">
        <p14:creationId xmlns:p14="http://schemas.microsoft.com/office/powerpoint/2010/main" val="866327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75360" y="522514"/>
            <a:ext cx="9074493" cy="5725885"/>
          </a:xfrm>
        </p:spPr>
        <p:txBody>
          <a:bodyPr>
            <a:normAutofit lnSpcReduction="10000"/>
          </a:bodyPr>
          <a:lstStyle/>
          <a:p>
            <a:pPr algn="just"/>
            <a:r>
              <a:rPr lang="el-GR"/>
              <a:t>1931 – Η Πέπσι χρεωκοπεί για δεύτερη φορά.</a:t>
            </a:r>
          </a:p>
          <a:p>
            <a:pPr algn="just"/>
            <a:endParaRPr lang="el-GR"/>
          </a:p>
          <a:p>
            <a:pPr algn="just"/>
            <a:r>
              <a:rPr lang="el-GR"/>
              <a:t>1940 – Ο πρόεδρος της Πέπσι, Γουόλτερ Μακ, αγοράζει για λογαριασμό της εταιρίας μια φυτεία ζάχαρης στην Κούβα, έτσι ώστε να μην την ξαναπατήσουν όπως το 1923.</a:t>
            </a:r>
          </a:p>
          <a:p>
            <a:pPr algn="just"/>
            <a:r>
              <a:rPr lang="el-GR"/>
              <a:t>1950 – Η Κόκα Κόλα κυκλοφορεί το πρώτο της τηλεοπτικό διαφημιστικό σποτ. Την ίδια χρονιά, η διαφημιστική κατεύθυνση της Πέπσι αλλάζει την κατεύθυνση «προτιμήστε μας γιατί είμαστε φθηνότεροι» σε «το δικό μας αναψυκτικό είναι τρόπος ζωής».</a:t>
            </a:r>
          </a:p>
          <a:p>
            <a:pPr algn="just"/>
            <a:endParaRPr lang="el-GR"/>
          </a:p>
          <a:p>
            <a:pPr algn="just"/>
            <a:r>
              <a:rPr lang="el-GR"/>
              <a:t>1958 – Η Πέπσι λανσάρει το μπουκάλι-στρόβιλος.</a:t>
            </a:r>
          </a:p>
          <a:p>
            <a:pPr algn="just"/>
            <a:endParaRPr lang="el-GR"/>
          </a:p>
          <a:p>
            <a:pPr algn="just"/>
            <a:r>
              <a:rPr lang="el-GR"/>
              <a:t>1962 – Η Κόκα Κόλα μπαίνει στο χρηματιστήριο με αρχική τιμή $101/μετοχή.</a:t>
            </a:r>
          </a:p>
          <a:p>
            <a:pPr algn="just"/>
            <a:endParaRPr lang="el-GR"/>
          </a:p>
          <a:p>
            <a:pPr algn="just"/>
            <a:r>
              <a:rPr lang="el-GR"/>
              <a:t>1964 – Η Πέπσι ρίχνει στην αγορά τη Diet Pepsi.</a:t>
            </a:r>
          </a:p>
          <a:p>
            <a:endParaRPr lang="el-GR"/>
          </a:p>
        </p:txBody>
      </p:sp>
    </p:spTree>
    <p:extLst>
      <p:ext uri="{BB962C8B-B14F-4D97-AF65-F5344CB8AC3E}">
        <p14:creationId xmlns:p14="http://schemas.microsoft.com/office/powerpoint/2010/main" val="2179954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75360" y="522514"/>
            <a:ext cx="9074493" cy="5725885"/>
          </a:xfrm>
        </p:spPr>
        <p:txBody>
          <a:bodyPr>
            <a:normAutofit/>
          </a:bodyPr>
          <a:lstStyle/>
          <a:p>
            <a:pPr algn="just"/>
            <a:r>
              <a:rPr lang="el-GR"/>
              <a:t>Και φτάνουμε στο 1975, οπότε ο ανοιχτός πόλεμος αρχίζει όταν η Πέπσι κυκλοφορεί σειρά διαφημίσεων με τον γενικό τίτλο “The Pepsi Challenge”.</a:t>
            </a:r>
          </a:p>
          <a:p>
            <a:pPr algn="just"/>
            <a:r>
              <a:rPr lang="el-GR"/>
              <a:t>Η ιδέα ήταν απλή: Στήνουμε πάγκους σε εμπορικά κέντρα και καλούμε τυχαίους ανθρώπους να κάνουν ένα τυφλό γευστικό τεστ. Έπιναν μια γουλιά και από τα δύο αναψυκτικά, έλεγαν on camera ποιο τους άρεσε περισσότερο και μετά </a:t>
            </a:r>
            <a:r>
              <a:rPr lang="el-GR"/>
              <a:t>αποκαλυπτόταν </a:t>
            </a:r>
            <a:r>
              <a:rPr lang="el-GR"/>
              <a:t>ποιο είχαν διαλέξει. Το γενικό συμπέρασμα ήταν, φυσικά, ότι προτιμούσαν τη γεύση της </a:t>
            </a:r>
            <a:r>
              <a:rPr lang="el-GR"/>
              <a:t>Πέπσι</a:t>
            </a:r>
            <a:r>
              <a:rPr lang="el-GR" smtClean="0"/>
              <a:t>.</a:t>
            </a:r>
            <a:endParaRPr lang="en-US" smtClean="0"/>
          </a:p>
          <a:p>
            <a:pPr algn="just"/>
            <a:r>
              <a:rPr lang="el-GR"/>
              <a:t>Το 1983, τα αποτελέσματα του Pepsi Challenge είναι συντριπτικά: Η Πέπσι είναι πλέον φανερά πρώτη στις πωλήσεις στα σούπερ μάρκετ, ενώ η Κόκα Κόλα διατηρεί την πρωτοπορία μόνο και μόνο λόγω του ότι έχει πρόσβαση σε πωλήσεις όπου ο πελάτης δεν μπορεί να επιλέξει, όπως π.χ. σε μηχανήματα αυτόματης πώλησης και σε φαστφουντάδικα με τα οποία έχει συνάψει αποκλειστικές συμφωνίες.</a:t>
            </a:r>
          </a:p>
        </p:txBody>
      </p:sp>
    </p:spTree>
    <p:extLst>
      <p:ext uri="{BB962C8B-B14F-4D97-AF65-F5344CB8AC3E}">
        <p14:creationId xmlns:p14="http://schemas.microsoft.com/office/powerpoint/2010/main" val="3426173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75360" y="522514"/>
            <a:ext cx="9074493" cy="5725885"/>
          </a:xfrm>
        </p:spPr>
        <p:txBody>
          <a:bodyPr>
            <a:normAutofit/>
          </a:bodyPr>
          <a:lstStyle/>
          <a:p>
            <a:pPr algn="just"/>
            <a:r>
              <a:rPr lang="el-GR"/>
              <a:t>Το μερίδιο της Κόκα Κόλα στις ΗΠΑ, που μετά τον Β’ ΠΠ είχε φτάσει στο 60%, πέφτει τη χρονιά εκείνη στο 24%, αναγκάζοντάς την να αντεπιτεθεί.</a:t>
            </a:r>
          </a:p>
          <a:p>
            <a:pPr algn="just"/>
            <a:r>
              <a:rPr lang="el-GR"/>
              <a:t>Μετά από έρευνες επί ερευνών και συμβούλια επί συμβουλίων, οι διοικούντες την εταιρία αποφασίζουν ότι η καλύτερη απάντηση στον αντίπαλο είναι ένα νέο, «ανώτερο» προϊον.</a:t>
            </a:r>
          </a:p>
          <a:p>
            <a:pPr algn="just"/>
            <a:r>
              <a:rPr lang="el-GR"/>
              <a:t>Έτσι, στις 23 Απρίλιου 1985, κυκλοφορεί η “New Coke”, μια πιο γλυκιά εκδοχή της Κόκα Κόλα (με περισσότερο σιρόπι καλαμποκιού, αντί για ζάχαρη) με τη λέξη “new” στο κουτάκι. Οι πελάτες </a:t>
            </a:r>
            <a:r>
              <a:rPr lang="el-GR"/>
              <a:t>δεν </a:t>
            </a:r>
            <a:r>
              <a:rPr lang="el-GR" smtClean="0"/>
              <a:t>πείθονται.</a:t>
            </a:r>
          </a:p>
          <a:p>
            <a:pPr algn="just"/>
            <a:endParaRPr lang="el-GR"/>
          </a:p>
        </p:txBody>
      </p:sp>
    </p:spTree>
    <p:extLst>
      <p:ext uri="{BB962C8B-B14F-4D97-AF65-F5344CB8AC3E}">
        <p14:creationId xmlns:p14="http://schemas.microsoft.com/office/powerpoint/2010/main" val="3829830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75360" y="522514"/>
            <a:ext cx="9074493" cy="5725885"/>
          </a:xfrm>
        </p:spPr>
        <p:txBody>
          <a:bodyPr>
            <a:normAutofit lnSpcReduction="10000"/>
          </a:bodyPr>
          <a:lstStyle/>
          <a:p>
            <a:pPr algn="just"/>
            <a:r>
              <a:rPr lang="el-GR"/>
              <a:t>Στα γραφεία της εταιρίας καταφθάνουν πάνω από 40.000 επιστολές από καταναλωτές που διαμαρτύρονται επειδή τους άλλαξαν τη γεύση του αγαπημένου τους αναψυκτικού, καθώς και μηνύσεις από κοινοπραξίες εμφιαλωτών για «αλλαγή του προϊόντος».</a:t>
            </a:r>
          </a:p>
          <a:p>
            <a:pPr algn="just"/>
            <a:r>
              <a:rPr lang="el-GR"/>
              <a:t>Η δημόσια κατακραυγή είναι τόσο έντονη, που η ηγεσία της εταιρίας αναγκάζεται να κάνει κάτι δύσκολο: Να παραδεχτεί το λάθος της.</a:t>
            </a:r>
          </a:p>
          <a:p>
            <a:pPr algn="just"/>
            <a:r>
              <a:rPr lang="el-GR"/>
              <a:t>Κάτι που πράττει, αποφασίζοντας να ξανακερδίσει τις χαμένες εντυπώσεις επαναφέροντας στις 11 Ιουλίου του ίδιου έτους την «παλιά» Κόκα Κόλα στην αγορά. Την μετονομάζει σε “Cola-Cola Classic” και… μπίνγκο! Έκτοτε, η Κόκα Κόλα δεν κοίταξε πίσω ποτέ ξανά, εδραιώνοντας την κυριαρχία της στην αγορά.</a:t>
            </a:r>
          </a:p>
          <a:p>
            <a:pPr algn="just"/>
            <a:r>
              <a:rPr lang="el-GR"/>
              <a:t>Θρυλική για την εποχή έχει μείνει η δήλωση του CEO της εταιρίας, Ντόναλντ Κίοχ, ο οποίος, σχολιάζοντας ευρέως διαδεδομένες φήμες που ήθελαν την “New Coke” να είναι απλώς ένα μαρκετινίστικο κόλπο της Κόκα Κόλα, είπε το περίφημο «Κάποιοι κριτικοί θα πουν ότι η Κόκα Κόλα έκανε ένα μαρκετινίστικο λάθος. Κάποιοι κυνικοί θα πουν ότι όλο αυτό ήταν προσεκτικά σχεδιασμένο τέχνασμα. Η αλήθεια είναι ότι δεν είμαστε ούτε τόσο χαζοί, αλλά ούτε και τόσο έξυπνοι».</a:t>
            </a:r>
          </a:p>
        </p:txBody>
      </p:sp>
    </p:spTree>
    <p:extLst>
      <p:ext uri="{BB962C8B-B14F-4D97-AF65-F5344CB8AC3E}">
        <p14:creationId xmlns:p14="http://schemas.microsoft.com/office/powerpoint/2010/main" val="2274062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TotalTime>
  <Words>680</Words>
  <Application>Microsoft Office PowerPoint</Application>
  <PresentationFormat>Ευρεία οθόνη</PresentationFormat>
  <Paragraphs>32</Paragraphs>
  <Slides>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6</vt:i4>
      </vt:variant>
    </vt:vector>
  </HeadingPairs>
  <TitlesOfParts>
    <vt:vector size="10" baseType="lpstr">
      <vt:lpstr>Arial</vt:lpstr>
      <vt:lpstr>Century Gothic</vt:lpstr>
      <vt:lpstr>Wingdings 3</vt:lpstr>
      <vt:lpstr>Ιόν</vt:lpstr>
      <vt:lpstr>Cola wars </vt:lpstr>
      <vt:lpstr>Η εχθρότητα ανάμεσά τους έγινε μύθος και πήρε το όνομα “Cola Wars”. Για να φτάσουμε όμως εκεί, κύλησε πολύ νερό στο αυλάκι.</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Cola wars </dc:title>
  <dc:creator>Dimitrios Dapontas</dc:creator>
  <cp:lastModifiedBy>Dimitrios Dapontas</cp:lastModifiedBy>
  <cp:revision>1</cp:revision>
  <dcterms:created xsi:type="dcterms:W3CDTF">2017-11-09T21:52:23Z</dcterms:created>
  <dcterms:modified xsi:type="dcterms:W3CDTF">2017-11-09T21:58:25Z</dcterms:modified>
</cp:coreProperties>
</file>