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3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1280" y="-5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C37F184-BCED-4DEF-BFFA-134023DC0899}" type="datetimeFigureOut">
              <a:rPr lang="en-US" smtClean="0"/>
              <a:t>10/21/2018</a:t>
            </a:fld>
            <a:endParaRPr lang="en-US"/>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3983E69-A757-4AA9-B593-7B71A2ADC8D8}"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a:t>Κάντε κλικ για επεξεργασία του τίτλου</a:t>
            </a: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p>
        </p:txBody>
      </p:sp>
      <p:sp>
        <p:nvSpPr>
          <p:cNvPr id="4" name="3 - Θέση ημερομηνίας"/>
          <p:cNvSpPr>
            <a:spLocks noGrp="1"/>
          </p:cNvSpPr>
          <p:nvPr>
            <p:ph type="dt" sz="half" idx="10"/>
          </p:nvPr>
        </p:nvSpPr>
        <p:spPr/>
        <p:txBody>
          <a:bodyPr/>
          <a:lstStyle/>
          <a:p>
            <a:r>
              <a:rPr lang="el-GR"/>
              <a:t>8/10/2018</a:t>
            </a:r>
          </a:p>
        </p:txBody>
      </p:sp>
      <p:sp>
        <p:nvSpPr>
          <p:cNvPr id="5" name="4 - Θέση υποσέλιδου"/>
          <p:cNvSpPr>
            <a:spLocks noGrp="1"/>
          </p:cNvSpPr>
          <p:nvPr>
            <p:ph type="ftr" sz="quarter" idx="11"/>
          </p:nvPr>
        </p:nvSpPr>
        <p:spPr/>
        <p:txBody>
          <a:bodyPr/>
          <a:lstStyle/>
          <a:p>
            <a:r>
              <a:rPr lang="el-GR"/>
              <a:t>Ε. Βολονάκη</a:t>
            </a: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Κάντε κλικ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r>
              <a:rPr lang="el-GR"/>
              <a:t>8/10/2018</a:t>
            </a:r>
          </a:p>
        </p:txBody>
      </p:sp>
      <p:sp>
        <p:nvSpPr>
          <p:cNvPr id="5" name="4 - Θέση υποσέλιδου"/>
          <p:cNvSpPr>
            <a:spLocks noGrp="1"/>
          </p:cNvSpPr>
          <p:nvPr>
            <p:ph type="ftr" sz="quarter" idx="11"/>
          </p:nvPr>
        </p:nvSpPr>
        <p:spPr/>
        <p:txBody>
          <a:bodyPr/>
          <a:lstStyle/>
          <a:p>
            <a:r>
              <a:rPr lang="el-GR"/>
              <a:t>Ε. Βολονάκη</a:t>
            </a: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a:t>Κάντε κλικ για επεξεργασία του τίτλου</a:t>
            </a: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r>
              <a:rPr lang="el-GR"/>
              <a:t>8/10/2018</a:t>
            </a:r>
          </a:p>
        </p:txBody>
      </p:sp>
      <p:sp>
        <p:nvSpPr>
          <p:cNvPr id="5" name="4 - Θέση υποσέλιδου"/>
          <p:cNvSpPr>
            <a:spLocks noGrp="1"/>
          </p:cNvSpPr>
          <p:nvPr>
            <p:ph type="ftr" sz="quarter" idx="11"/>
          </p:nvPr>
        </p:nvSpPr>
        <p:spPr/>
        <p:txBody>
          <a:bodyPr/>
          <a:lstStyle/>
          <a:p>
            <a:r>
              <a:rPr lang="el-GR"/>
              <a:t>Ε. Βολονάκη</a:t>
            </a: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Κάντε κλικ για επεξεργασία του τίτλου</a:t>
            </a:r>
          </a:p>
        </p:txBody>
      </p:sp>
      <p:sp>
        <p:nvSpPr>
          <p:cNvPr id="3" name="2 - Θέση περιεχομένου"/>
          <p:cNvSpPr>
            <a:spLocks noGrp="1"/>
          </p:cNvSpPr>
          <p:nvPr>
            <p:ph idx="1"/>
          </p:nvPr>
        </p:nvSpPr>
        <p:spPr/>
        <p:txBody>
          <a:body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r>
              <a:rPr lang="el-GR"/>
              <a:t>8/10/2018</a:t>
            </a:r>
          </a:p>
        </p:txBody>
      </p:sp>
      <p:sp>
        <p:nvSpPr>
          <p:cNvPr id="5" name="4 - Θέση υποσέλιδου"/>
          <p:cNvSpPr>
            <a:spLocks noGrp="1"/>
          </p:cNvSpPr>
          <p:nvPr>
            <p:ph type="ftr" sz="quarter" idx="11"/>
          </p:nvPr>
        </p:nvSpPr>
        <p:spPr/>
        <p:txBody>
          <a:bodyPr/>
          <a:lstStyle/>
          <a:p>
            <a:r>
              <a:rPr lang="el-GR"/>
              <a:t>Ε. Βολονάκη</a:t>
            </a: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a:t>Κάντε κλικ για επεξεργασία του τίτλου</a:t>
            </a: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Κάντε κλικ για να επεξεργαστείτε τα στυλ κειμένου του υποδείγματος</a:t>
            </a:r>
          </a:p>
        </p:txBody>
      </p:sp>
      <p:sp>
        <p:nvSpPr>
          <p:cNvPr id="4" name="3 - Θέση ημερομηνίας"/>
          <p:cNvSpPr>
            <a:spLocks noGrp="1"/>
          </p:cNvSpPr>
          <p:nvPr>
            <p:ph type="dt" sz="half" idx="10"/>
          </p:nvPr>
        </p:nvSpPr>
        <p:spPr/>
        <p:txBody>
          <a:bodyPr/>
          <a:lstStyle/>
          <a:p>
            <a:r>
              <a:rPr lang="el-GR"/>
              <a:t>8/10/2018</a:t>
            </a:r>
          </a:p>
        </p:txBody>
      </p:sp>
      <p:sp>
        <p:nvSpPr>
          <p:cNvPr id="5" name="4 - Θέση υποσέλιδου"/>
          <p:cNvSpPr>
            <a:spLocks noGrp="1"/>
          </p:cNvSpPr>
          <p:nvPr>
            <p:ph type="ftr" sz="quarter" idx="11"/>
          </p:nvPr>
        </p:nvSpPr>
        <p:spPr/>
        <p:txBody>
          <a:bodyPr/>
          <a:lstStyle/>
          <a:p>
            <a:r>
              <a:rPr lang="el-GR"/>
              <a:t>Ε. Βολονάκη</a:t>
            </a: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Κάντε κλικ για επεξεργασία του τίτλου</a:t>
            </a: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ημερομηνίας"/>
          <p:cNvSpPr>
            <a:spLocks noGrp="1"/>
          </p:cNvSpPr>
          <p:nvPr>
            <p:ph type="dt" sz="half" idx="10"/>
          </p:nvPr>
        </p:nvSpPr>
        <p:spPr/>
        <p:txBody>
          <a:bodyPr/>
          <a:lstStyle/>
          <a:p>
            <a:r>
              <a:rPr lang="el-GR"/>
              <a:t>8/10/2018</a:t>
            </a:r>
          </a:p>
        </p:txBody>
      </p:sp>
      <p:sp>
        <p:nvSpPr>
          <p:cNvPr id="6" name="5 - Θέση υποσέλιδου"/>
          <p:cNvSpPr>
            <a:spLocks noGrp="1"/>
          </p:cNvSpPr>
          <p:nvPr>
            <p:ph type="ftr" sz="quarter" idx="11"/>
          </p:nvPr>
        </p:nvSpPr>
        <p:spPr/>
        <p:txBody>
          <a:bodyPr/>
          <a:lstStyle/>
          <a:p>
            <a:r>
              <a:rPr lang="el-GR"/>
              <a:t>Ε. Βολονάκη</a:t>
            </a: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a:t>Κάντε κλικ για επεξεργασία του τίτλου</a:t>
            </a: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Κάντε κλικ για να επεξεργαστείτε τα στυλ κειμένου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Κάντε κλικ για να επεξεργαστείτε τα στυλ κειμένου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6 - Θέση ημερομηνίας"/>
          <p:cNvSpPr>
            <a:spLocks noGrp="1"/>
          </p:cNvSpPr>
          <p:nvPr>
            <p:ph type="dt" sz="half" idx="10"/>
          </p:nvPr>
        </p:nvSpPr>
        <p:spPr/>
        <p:txBody>
          <a:bodyPr/>
          <a:lstStyle/>
          <a:p>
            <a:r>
              <a:rPr lang="el-GR"/>
              <a:t>8/10/2018</a:t>
            </a:r>
          </a:p>
        </p:txBody>
      </p:sp>
      <p:sp>
        <p:nvSpPr>
          <p:cNvPr id="8" name="7 - Θέση υποσέλιδου"/>
          <p:cNvSpPr>
            <a:spLocks noGrp="1"/>
          </p:cNvSpPr>
          <p:nvPr>
            <p:ph type="ftr" sz="quarter" idx="11"/>
          </p:nvPr>
        </p:nvSpPr>
        <p:spPr/>
        <p:txBody>
          <a:bodyPr/>
          <a:lstStyle/>
          <a:p>
            <a:r>
              <a:rPr lang="el-GR"/>
              <a:t>Ε. Βολονάκη</a:t>
            </a: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Κάντε κλικ για επεξεργασία του τίτλου</a:t>
            </a:r>
          </a:p>
        </p:txBody>
      </p:sp>
      <p:sp>
        <p:nvSpPr>
          <p:cNvPr id="3" name="2 - Θέση ημερομηνίας"/>
          <p:cNvSpPr>
            <a:spLocks noGrp="1"/>
          </p:cNvSpPr>
          <p:nvPr>
            <p:ph type="dt" sz="half" idx="10"/>
          </p:nvPr>
        </p:nvSpPr>
        <p:spPr/>
        <p:txBody>
          <a:bodyPr/>
          <a:lstStyle/>
          <a:p>
            <a:r>
              <a:rPr lang="el-GR"/>
              <a:t>8/10/2018</a:t>
            </a:r>
          </a:p>
        </p:txBody>
      </p:sp>
      <p:sp>
        <p:nvSpPr>
          <p:cNvPr id="4" name="3 - Θέση υποσέλιδου"/>
          <p:cNvSpPr>
            <a:spLocks noGrp="1"/>
          </p:cNvSpPr>
          <p:nvPr>
            <p:ph type="ftr" sz="quarter" idx="11"/>
          </p:nvPr>
        </p:nvSpPr>
        <p:spPr/>
        <p:txBody>
          <a:bodyPr/>
          <a:lstStyle/>
          <a:p>
            <a:r>
              <a:rPr lang="el-GR"/>
              <a:t>Ε. Βολονάκη</a:t>
            </a: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r>
              <a:rPr lang="el-GR"/>
              <a:t>8/10/2018</a:t>
            </a:r>
          </a:p>
        </p:txBody>
      </p:sp>
      <p:sp>
        <p:nvSpPr>
          <p:cNvPr id="3" name="2 - Θέση υποσέλιδου"/>
          <p:cNvSpPr>
            <a:spLocks noGrp="1"/>
          </p:cNvSpPr>
          <p:nvPr>
            <p:ph type="ftr" sz="quarter" idx="11"/>
          </p:nvPr>
        </p:nvSpPr>
        <p:spPr/>
        <p:txBody>
          <a:bodyPr/>
          <a:lstStyle/>
          <a:p>
            <a:r>
              <a:rPr lang="el-GR"/>
              <a:t>Ε. Βολονάκη</a:t>
            </a: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a:t>Κάντε κλικ για επεξεργασία του τίτλου</a:t>
            </a: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r>
              <a:rPr lang="el-GR"/>
              <a:t>8/10/2018</a:t>
            </a:r>
          </a:p>
        </p:txBody>
      </p:sp>
      <p:sp>
        <p:nvSpPr>
          <p:cNvPr id="6" name="5 - Θέση υποσέλιδου"/>
          <p:cNvSpPr>
            <a:spLocks noGrp="1"/>
          </p:cNvSpPr>
          <p:nvPr>
            <p:ph type="ftr" sz="quarter" idx="11"/>
          </p:nvPr>
        </p:nvSpPr>
        <p:spPr/>
        <p:txBody>
          <a:bodyPr/>
          <a:lstStyle/>
          <a:p>
            <a:r>
              <a:rPr lang="el-GR"/>
              <a:t>Ε. Βολονάκη</a:t>
            </a: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a:t>Κάντε κλικ για επεξεργασία του τίτλου</a:t>
            </a: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r>
              <a:rPr lang="el-GR"/>
              <a:t>8/10/2018</a:t>
            </a:r>
          </a:p>
        </p:txBody>
      </p:sp>
      <p:sp>
        <p:nvSpPr>
          <p:cNvPr id="6" name="5 - Θέση υποσέλιδου"/>
          <p:cNvSpPr>
            <a:spLocks noGrp="1"/>
          </p:cNvSpPr>
          <p:nvPr>
            <p:ph type="ftr" sz="quarter" idx="11"/>
          </p:nvPr>
        </p:nvSpPr>
        <p:spPr/>
        <p:txBody>
          <a:bodyPr/>
          <a:lstStyle/>
          <a:p>
            <a:r>
              <a:rPr lang="el-GR"/>
              <a:t>Ε. Βολονάκη</a:t>
            </a: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a:t>Κάντε κλικ για επεξεργασία του τίτλου</a:t>
            </a: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l-GR"/>
              <a:t>8/10/2018</a:t>
            </a: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l-GR"/>
              <a:t>Ε. Βολονάκη</a:t>
            </a: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3" Type="http://schemas.openxmlformats.org/officeDocument/2006/relationships/hyperlink" Target="http://www.perseus.tufts.edu/hopper/morph?l=tau/ths&amp;la=greek&amp;can=tau/ths0&amp;prior=dwreia=s" TargetMode="External"/><Relationship Id="rId18" Type="http://schemas.openxmlformats.org/officeDocument/2006/relationships/hyperlink" Target="http://www.perseus.tufts.edu/hopper/morph?l=kai\&amp;la=greek&amp;can=kai\2&amp;prior=i(erw=n" TargetMode="External"/><Relationship Id="rId26" Type="http://schemas.openxmlformats.org/officeDocument/2006/relationships/hyperlink" Target="http://www.perseus.tufts.edu/hopper/morph?l=au)toi=s&amp;la=greek&amp;can=au)toi=s0&amp;prior=per" TargetMode="External"/><Relationship Id="rId39" Type="http://schemas.openxmlformats.org/officeDocument/2006/relationships/hyperlink" Target="http://www.perseus.tufts.edu/hopper/morph?l=e(\n&amp;la=greek&amp;can=e(\n0&amp;prior=e(te/rwqi" TargetMode="External"/><Relationship Id="rId21" Type="http://schemas.openxmlformats.org/officeDocument/2006/relationships/hyperlink" Target="http://www.perseus.tufts.edu/hopper/morph?l=nomi/mwn&amp;la=greek&amp;can=nomi/mwn0&amp;prior=kai\" TargetMode="External"/><Relationship Id="rId34" Type="http://schemas.openxmlformats.org/officeDocument/2006/relationships/hyperlink" Target="http://www.perseus.tufts.edu/hopper/morph?l=e)sti&amp;la=greek&amp;can=e)sti0&amp;prior=h(mi=n" TargetMode="External"/><Relationship Id="rId42" Type="http://schemas.openxmlformats.org/officeDocument/2006/relationships/hyperlink" Target="http://www.perseus.tufts.edu/hopper/morph?l=i)diw/taton&amp;la=greek&amp;can=i)diw/taton0&amp;prior=ou)=n" TargetMode="External"/><Relationship Id="rId47" Type="http://schemas.openxmlformats.org/officeDocument/2006/relationships/hyperlink" Target="http://www.perseus.tufts.edu/hopper/morph?l=e)n&amp;la=greek&amp;can=e)n0&amp;prior=to\" TargetMode="External"/><Relationship Id="rId50" Type="http://schemas.openxmlformats.org/officeDocument/2006/relationships/hyperlink" Target="http://www.perseus.tufts.edu/hopper/morph?l=dikasth/rion&amp;la=greek&amp;can=dikasth/rion0&amp;prior=pa/gw|" TargetMode="External"/><Relationship Id="rId55" Type="http://schemas.openxmlformats.org/officeDocument/2006/relationships/hyperlink" Target="http://www.perseus.tufts.edu/hopper/morph?l=ei)pei=n&amp;la=greek&amp;can=ei)pei=n0&amp;prior=e)/stin" TargetMode="External"/><Relationship Id="rId63" Type="http://schemas.openxmlformats.org/officeDocument/2006/relationships/hyperlink" Target="http://www.perseus.tufts.edu/hopper/morph?l=ma/rture/s&amp;la=greek&amp;can=ma/rture/s0&amp;prior=au)toi\" TargetMode="External"/><Relationship Id="rId68" Type="http://schemas.openxmlformats.org/officeDocument/2006/relationships/hyperlink" Target="http://www.perseus.tufts.edu/hopper/morph?l=a)/llou&amp;la=greek&amp;can=a)/llou0&amp;prior=ou)deno\s" TargetMode="External"/><Relationship Id="rId76" Type="http://schemas.openxmlformats.org/officeDocument/2006/relationships/hyperlink" Target="http://www.perseus.tufts.edu/hopper/morph?l=e(\n&amp;la=greek&amp;can=e(\n1&amp;prior=e)stin" TargetMode="External"/><Relationship Id="rId7" Type="http://schemas.openxmlformats.org/officeDocument/2006/relationships/hyperlink" Target="http://www.perseus.tufts.edu/hopper/morph?l=e)poihsa/meqa&amp;la=greek&amp;can=e)poihsa/meqa0&amp;prior=*xari/dhmon" TargetMode="External"/><Relationship Id="rId71" Type="http://schemas.openxmlformats.org/officeDocument/2006/relationships/hyperlink" Target="http://www.perseus.tufts.edu/hopper/morph?l=w(sperei\&amp;la=greek&amp;can=w(sperei\0&amp;prior=w(=n" TargetMode="External"/><Relationship Id="rId2" Type="http://schemas.openxmlformats.org/officeDocument/2006/relationships/hyperlink" Target="http://www.perseus.tufts.edu/hopper/morph?l=h(mei=s&amp;la=greek&amp;can=h(mei=s0&amp;prior=%5d" TargetMode="External"/><Relationship Id="rId16" Type="http://schemas.openxmlformats.org/officeDocument/2006/relationships/hyperlink" Target="http://www.perseus.tufts.edu/hopper/morph?l=kai\&amp;la=greek&amp;can=kai\1&amp;prior=au)tw=|" TargetMode="External"/><Relationship Id="rId29" Type="http://schemas.openxmlformats.org/officeDocument/2006/relationships/hyperlink" Target="http://www.perseus.tufts.edu/hopper/morph?l=polla\&amp;la=greek&amp;can=polla\0&amp;prior=h(mi=n" TargetMode="External"/><Relationship Id="rId11" Type="http://schemas.openxmlformats.org/officeDocument/2006/relationships/hyperlink" Target="http://www.perseus.tufts.edu/hopper/morph?l=th=s&amp;la=greek&amp;can=th=s0&amp;prior=dia\" TargetMode="External"/><Relationship Id="rId24" Type="http://schemas.openxmlformats.org/officeDocument/2006/relationships/hyperlink" Target="http://www.perseus.tufts.edu/hopper/morph?l=o(/swn&amp;la=greek&amp;can=o(/swn0&amp;prior=pa/ntwn" TargetMode="External"/><Relationship Id="rId32" Type="http://schemas.openxmlformats.org/officeDocument/2006/relationships/hyperlink" Target="http://www.perseus.tufts.edu/hopper/morph?l=par'&amp;la=greek&amp;can=par'0&amp;prior=dh\" TargetMode="External"/><Relationship Id="rId37" Type="http://schemas.openxmlformats.org/officeDocument/2006/relationships/hyperlink" Target="http://www.perseus.tufts.edu/hopper/morph?l=ou)x&amp;la=greek&amp;can=ou)x0&amp;prior=oi(='" TargetMode="External"/><Relationship Id="rId40" Type="http://schemas.openxmlformats.org/officeDocument/2006/relationships/hyperlink" Target="http://www.perseus.tufts.edu/hopper/morph?l=d'&amp;la=greek&amp;can=d'0&amp;prior=e(\n" TargetMode="External"/><Relationship Id="rId45" Type="http://schemas.openxmlformats.org/officeDocument/2006/relationships/hyperlink" Target="http://www.perseus.tufts.edu/hopper/morph?l=semno/taton&amp;la=greek&amp;can=semno/taton0&amp;prior=kai\" TargetMode="External"/><Relationship Id="rId53" Type="http://schemas.openxmlformats.org/officeDocument/2006/relationships/hyperlink" Target="http://www.perseus.tufts.edu/hopper/morph?l=tosau=t'&amp;la=greek&amp;can=tosau=t'0&amp;prior=ou(=" TargetMode="External"/><Relationship Id="rId58" Type="http://schemas.openxmlformats.org/officeDocument/2006/relationships/hyperlink" Target="http://www.perseus.tufts.edu/hopper/morph?l=kai\&amp;la=greek&amp;can=kai\6&amp;prior=paradedome/na" TargetMode="External"/><Relationship Id="rId66" Type="http://schemas.openxmlformats.org/officeDocument/2006/relationships/hyperlink" Target="http://www.perseus.tufts.edu/hopper/morph?l=peri\&amp;la=greek&amp;can=peri\0&amp;prior=o(/sa" TargetMode="External"/><Relationship Id="rId74" Type="http://schemas.openxmlformats.org/officeDocument/2006/relationships/hyperlink" Target="http://www.perseus.tufts.edu/hopper/morph?l=a)/cio/n&amp;la=greek&amp;can=a)/cio/n0&amp;prior=ei(/nek'" TargetMode="External"/><Relationship Id="rId79" Type="http://schemas.openxmlformats.org/officeDocument/2006/relationships/hyperlink" Target="http://www.perseus.tufts.edu/hopper/morph?l=a)kou=sai&amp;la=greek&amp;can=a)kou=sai0&amp;prior=du/'" TargetMode="External"/><Relationship Id="rId5" Type="http://schemas.openxmlformats.org/officeDocument/2006/relationships/hyperlink" Target="http://www.perseus.tufts.edu/hopper/morph?l=*)aqhnai=oi&amp;la=greek&amp;can=*)aqhnai=oi0&amp;prior=a)/ndres" TargetMode="External"/><Relationship Id="rId61" Type="http://schemas.openxmlformats.org/officeDocument/2006/relationships/hyperlink" Target="http://www.perseus.tufts.edu/hopper/morph?l=w(=n&amp;la=greek&amp;can=w(=n0&amp;prior=kai\" TargetMode="External"/><Relationship Id="rId10" Type="http://schemas.openxmlformats.org/officeDocument/2006/relationships/hyperlink" Target="http://www.perseus.tufts.edu/hopper/morph?l=dia\&amp;la=greek&amp;can=dia\0&amp;prior=kai\" TargetMode="External"/><Relationship Id="rId19" Type="http://schemas.openxmlformats.org/officeDocument/2006/relationships/hyperlink" Target="http://www.perseus.tufts.edu/hopper/morph?l=o(si/wn&amp;la=greek&amp;can=o(si/wn0&amp;prior=kai\" TargetMode="External"/><Relationship Id="rId31" Type="http://schemas.openxmlformats.org/officeDocument/2006/relationships/hyperlink" Target="http://www.perseus.tufts.edu/hopper/morph?l=dh\&amp;la=greek&amp;can=dh\0&amp;prior=me\n" TargetMode="External"/><Relationship Id="rId44" Type="http://schemas.openxmlformats.org/officeDocument/2006/relationships/hyperlink" Target="http://www.perseus.tufts.edu/hopper/morph?l=kai\&amp;la=greek&amp;can=kai\5&amp;prior=pa/ntwn" TargetMode="External"/><Relationship Id="rId52" Type="http://schemas.openxmlformats.org/officeDocument/2006/relationships/hyperlink" Target="http://www.perseus.tufts.edu/hopper/morph?l=ou(=&amp;la=greek&amp;can=ou(=0&amp;prior=u(pe\r" TargetMode="External"/><Relationship Id="rId60" Type="http://schemas.openxmlformats.org/officeDocument/2006/relationships/hyperlink" Target="http://www.perseus.tufts.edu/hopper/morph?l=kai\&amp;la=greek&amp;can=kai\7&amp;prior=muqw/dh" TargetMode="External"/><Relationship Id="rId65" Type="http://schemas.openxmlformats.org/officeDocument/2006/relationships/hyperlink" Target="http://www.perseus.tufts.edu/hopper/morph?l=o(/sa&amp;la=greek&amp;can=o(/sa0&amp;prior=e)smen" TargetMode="External"/><Relationship Id="rId73" Type="http://schemas.openxmlformats.org/officeDocument/2006/relationships/hyperlink" Target="http://www.perseus.tufts.edu/hopper/morph?l=ei(/nek'&amp;la=greek&amp;can=ei(/nek'0&amp;prior=dei/gmatos" TargetMode="External"/><Relationship Id="rId78" Type="http://schemas.openxmlformats.org/officeDocument/2006/relationships/hyperlink" Target="http://www.perseus.tufts.edu/hopper/morph?l=du/'&amp;la=greek&amp;can=du/'0&amp;prior=h)\" TargetMode="External"/><Relationship Id="rId4" Type="http://schemas.openxmlformats.org/officeDocument/2006/relationships/hyperlink" Target="http://www.perseus.tufts.edu/hopper/morph?l=a)/ndres&amp;la=greek&amp;can=a)/ndres0&amp;prior=w)=" TargetMode="External"/><Relationship Id="rId9" Type="http://schemas.openxmlformats.org/officeDocument/2006/relationships/hyperlink" Target="http://www.perseus.tufts.edu/hopper/morph?l=kai\&amp;la=greek&amp;can=kai\0&amp;prior=poli/thn" TargetMode="External"/><Relationship Id="rId14" Type="http://schemas.openxmlformats.org/officeDocument/2006/relationships/hyperlink" Target="http://www.perseus.tufts.edu/hopper/morph?l=metedw/kamen&amp;la=greek&amp;can=metedw/kamen0&amp;prior=tau/ths" TargetMode="External"/><Relationship Id="rId22" Type="http://schemas.openxmlformats.org/officeDocument/2006/relationships/hyperlink" Target="http://www.perseus.tufts.edu/hopper/morph?l=kai\&amp;la=greek&amp;can=kai\4&amp;prior=nomi/mwn" TargetMode="External"/><Relationship Id="rId27" Type="http://schemas.openxmlformats.org/officeDocument/2006/relationships/hyperlink" Target="http://www.perseus.tufts.edu/hopper/morph?l=me/testin&amp;la=greek&amp;can=me/testin0&amp;prior=au)toi=s" TargetMode="External"/><Relationship Id="rId30" Type="http://schemas.openxmlformats.org/officeDocument/2006/relationships/hyperlink" Target="http://www.perseus.tufts.edu/hopper/morph?l=me\n&amp;la=greek&amp;can=me\n0&amp;prior=polla\" TargetMode="External"/><Relationship Id="rId35" Type="http://schemas.openxmlformats.org/officeDocument/2006/relationships/hyperlink" Target="http://www.perseus.tufts.edu/hopper/morph?l=toiau=q'&amp;la=greek&amp;can=toiau=q'0&amp;prior=e)sti" TargetMode="External"/><Relationship Id="rId43" Type="http://schemas.openxmlformats.org/officeDocument/2006/relationships/hyperlink" Target="http://www.perseus.tufts.edu/hopper/morph?l=pa/ntwn&amp;la=greek&amp;can=pa/ntwn1&amp;prior=i)diw/taton" TargetMode="External"/><Relationship Id="rId48" Type="http://schemas.openxmlformats.org/officeDocument/2006/relationships/hyperlink" Target="http://www.perseus.tufts.edu/hopper/morph?l=*)arei/w|&amp;la=greek&amp;can=*)arei/w|0&amp;prior=e)n" TargetMode="External"/><Relationship Id="rId56" Type="http://schemas.openxmlformats.org/officeDocument/2006/relationships/hyperlink" Target="http://www.perseus.tufts.edu/hopper/morph?l=kala\&amp;la=greek&amp;can=kala\0&amp;prior=ei)pei=n" TargetMode="External"/><Relationship Id="rId64" Type="http://schemas.openxmlformats.org/officeDocument/2006/relationships/hyperlink" Target="http://www.perseus.tufts.edu/hopper/morph?l=e)smen&amp;la=greek&amp;can=e)smen0&amp;prior=ma/rture/s" TargetMode="External"/><Relationship Id="rId69" Type="http://schemas.openxmlformats.org/officeDocument/2006/relationships/hyperlink" Target="http://www.perseus.tufts.edu/hopper/morph?l=dikasthri/ou&amp;la=greek&amp;can=dikasthri/ou0&amp;prior=a)/llou" TargetMode="External"/><Relationship Id="rId77" Type="http://schemas.openxmlformats.org/officeDocument/2006/relationships/hyperlink" Target="http://www.perseus.tufts.edu/hopper/morph?l=h)\&amp;la=greek&amp;can=h)\0&amp;prior=e(\n" TargetMode="External"/><Relationship Id="rId8" Type="http://schemas.openxmlformats.org/officeDocument/2006/relationships/hyperlink" Target="http://www.perseus.tufts.edu/hopper/morph?l=poli/thn&amp;la=greek&amp;can=poli/thn0&amp;prior=e)poihsa/meqa" TargetMode="External"/><Relationship Id="rId51" Type="http://schemas.openxmlformats.org/officeDocument/2006/relationships/hyperlink" Target="http://www.perseus.tufts.edu/hopper/morph?l=u(pe\r&amp;la=greek&amp;can=u(pe\r0&amp;prior=dikasth/rion" TargetMode="External"/><Relationship Id="rId72" Type="http://schemas.openxmlformats.org/officeDocument/2006/relationships/hyperlink" Target="http://www.perseus.tufts.edu/hopper/morph?l=dei/gmatos&amp;la=greek&amp;can=dei/gmatos0&amp;prior=w(sperei\" TargetMode="External"/><Relationship Id="rId3" Type="http://schemas.openxmlformats.org/officeDocument/2006/relationships/hyperlink" Target="http://www.perseus.tufts.edu/hopper/morph?l=w)=&amp;la=greek&amp;can=w)=0&amp;prior=h(mei=s" TargetMode="External"/><Relationship Id="rId12" Type="http://schemas.openxmlformats.org/officeDocument/2006/relationships/hyperlink" Target="http://www.perseus.tufts.edu/hopper/morph?l=dwreia=s&amp;la=greek&amp;can=dwreia=s0&amp;prior=th=s" TargetMode="External"/><Relationship Id="rId17" Type="http://schemas.openxmlformats.org/officeDocument/2006/relationships/hyperlink" Target="http://www.perseus.tufts.edu/hopper/morph?l=i(erw=n&amp;la=greek&amp;can=i(erw=n0&amp;prior=kai\" TargetMode="External"/><Relationship Id="rId25" Type="http://schemas.openxmlformats.org/officeDocument/2006/relationships/hyperlink" Target="http://www.perseus.tufts.edu/hopper/morph?l=per&amp;la=greek&amp;can=per0&amp;prior=o(/swn" TargetMode="External"/><Relationship Id="rId33" Type="http://schemas.openxmlformats.org/officeDocument/2006/relationships/hyperlink" Target="http://www.perseus.tufts.edu/hopper/morph?l=h(mi=n&amp;la=greek&amp;can=h(mi=n1&amp;prior=par'" TargetMode="External"/><Relationship Id="rId38" Type="http://schemas.openxmlformats.org/officeDocument/2006/relationships/hyperlink" Target="http://www.perseus.tufts.edu/hopper/morph?l=e(te/rwqi&amp;la=greek&amp;can=e(te/rwqi0&amp;prior=ou)x" TargetMode="External"/><Relationship Id="rId46" Type="http://schemas.openxmlformats.org/officeDocument/2006/relationships/hyperlink" Target="http://www.perseus.tufts.edu/hopper/morph?l=to\&amp;la=greek&amp;can=to\0&amp;prior=semno/taton" TargetMode="External"/><Relationship Id="rId59" Type="http://schemas.openxmlformats.org/officeDocument/2006/relationships/hyperlink" Target="http://www.perseus.tufts.edu/hopper/morph?l=muqw/dh&amp;la=greek&amp;can=muqw/dh0&amp;prior=kai\" TargetMode="External"/><Relationship Id="rId67" Type="http://schemas.openxmlformats.org/officeDocument/2006/relationships/hyperlink" Target="http://www.perseus.tufts.edu/hopper/morph?l=ou)deno\s&amp;la=greek&amp;can=ou)deno\s0&amp;prior=peri\" TargetMode="External"/><Relationship Id="rId20" Type="http://schemas.openxmlformats.org/officeDocument/2006/relationships/hyperlink" Target="http://www.perseus.tufts.edu/hopper/morph?l=kai\&amp;la=greek&amp;can=kai\3&amp;prior=o(si/wn" TargetMode="External"/><Relationship Id="rId41" Type="http://schemas.openxmlformats.org/officeDocument/2006/relationships/hyperlink" Target="http://www.perseus.tufts.edu/hopper/morph?l=ou)=n&amp;la=greek&amp;can=ou)=n0&amp;prior=d'" TargetMode="External"/><Relationship Id="rId54" Type="http://schemas.openxmlformats.org/officeDocument/2006/relationships/hyperlink" Target="http://www.perseus.tufts.edu/hopper/morph?l=e)/stin&amp;la=greek&amp;can=e)/stin0&amp;prior=tosau=t'" TargetMode="External"/><Relationship Id="rId62" Type="http://schemas.openxmlformats.org/officeDocument/2006/relationships/hyperlink" Target="http://www.perseus.tufts.edu/hopper/morph?l=au)toi\&amp;la=greek&amp;can=au)toi\0&amp;prior=w(=n" TargetMode="External"/><Relationship Id="rId70" Type="http://schemas.openxmlformats.org/officeDocument/2006/relationships/hyperlink" Target="http://www.perseus.tufts.edu/hopper/morph?l=w(=n&amp;la=greek&amp;can=w(=n1&amp;prior=dikasthri/ou" TargetMode="External"/><Relationship Id="rId75" Type="http://schemas.openxmlformats.org/officeDocument/2006/relationships/hyperlink" Target="http://www.perseus.tufts.edu/hopper/morph?l=e)stin&amp;la=greek&amp;can=e)stin0&amp;prior=a)/cio/n" TargetMode="External"/><Relationship Id="rId1" Type="http://schemas.openxmlformats.org/officeDocument/2006/relationships/slideLayout" Target="../slideLayouts/slideLayout2.xml"/><Relationship Id="rId6" Type="http://schemas.openxmlformats.org/officeDocument/2006/relationships/hyperlink" Target="http://www.perseus.tufts.edu/hopper/morph?l=*xari/dhmon&amp;la=greek&amp;can=*xari/dhmon0&amp;prior=*)aqhnai=oi" TargetMode="External"/><Relationship Id="rId15" Type="http://schemas.openxmlformats.org/officeDocument/2006/relationships/hyperlink" Target="http://www.perseus.tufts.edu/hopper/morph?l=au)tw=|&amp;la=greek&amp;can=au)tw=|0&amp;prior=metedw/kamen" TargetMode="External"/><Relationship Id="rId23" Type="http://schemas.openxmlformats.org/officeDocument/2006/relationships/hyperlink" Target="http://www.perseus.tufts.edu/hopper/morph?l=pa/ntwn&amp;la=greek&amp;can=pa/ntwn0&amp;prior=kai\" TargetMode="External"/><Relationship Id="rId28" Type="http://schemas.openxmlformats.org/officeDocument/2006/relationships/hyperlink" Target="http://www.perseus.tufts.edu/hopper/morph?l=h(mi=n&amp;la=greek&amp;can=h(mi=n0&amp;prior=me/testin" TargetMode="External"/><Relationship Id="rId36" Type="http://schemas.openxmlformats.org/officeDocument/2006/relationships/hyperlink" Target="http://www.perseus.tufts.edu/hopper/morph?l=oi(='&amp;la=greek&amp;can=oi(='0&amp;prior=toiau=q'" TargetMode="External"/><Relationship Id="rId49" Type="http://schemas.openxmlformats.org/officeDocument/2006/relationships/hyperlink" Target="http://www.perseus.tufts.edu/hopper/morph?l=pa/gw|&amp;la=greek&amp;can=pa/gw|0&amp;prior=*)arei/w|" TargetMode="External"/><Relationship Id="rId57" Type="http://schemas.openxmlformats.org/officeDocument/2006/relationships/hyperlink" Target="http://www.perseus.tufts.edu/hopper/morph?l=paradedome/na&amp;la=greek&amp;can=paradedome/na0&amp;prior=kala\" TargetMode="External"/></Relationships>
</file>

<file path=ppt/slides/_rels/slide6.xml.rels><?xml version="1.0" encoding="UTF-8" standalone="yes"?>
<Relationships xmlns="http://schemas.openxmlformats.org/package/2006/relationships"><Relationship Id="rId26" Type="http://schemas.openxmlformats.org/officeDocument/2006/relationships/hyperlink" Target="http://www.perseus.tufts.edu/hopper/morph?l=kai\&amp;la=greek&amp;can=kai\2&amp;prior=h)ci/wsan" TargetMode="External"/><Relationship Id="rId21" Type="http://schemas.openxmlformats.org/officeDocument/2006/relationships/hyperlink" Target="http://www.perseus.tufts.edu/hopper/morph?l=kai\&amp;la=greek&amp;can=kai\0&amp;prior=qeoi\" TargetMode="External"/><Relationship Id="rId42" Type="http://schemas.openxmlformats.org/officeDocument/2006/relationships/hyperlink" Target="http://www.perseus.tufts.edu/hopper/morph?l=dika/sai&amp;la=greek&amp;can=dika/sai0&amp;prior=*)/arews" TargetMode="External"/><Relationship Id="rId47" Type="http://schemas.openxmlformats.org/officeDocument/2006/relationships/hyperlink" Target="http://www.perseus.tufts.edu/hopper/morph?l=oi(&amp;la=greek&amp;can=oi(0&amp;prior=*)ore/sth|" TargetMode="External"/><Relationship Id="rId63" Type="http://schemas.openxmlformats.org/officeDocument/2006/relationships/hyperlink" Target="http://www.perseus.tufts.edu/hopper/morph?l=ou)xi\&amp;la=greek&amp;can=ou)xi\0&amp;prior=dikasth/rion" TargetMode="External"/><Relationship Id="rId68" Type="http://schemas.openxmlformats.org/officeDocument/2006/relationships/hyperlink" Target="http://www.perseus.tufts.edu/hopper/morph?l=dhmokrati/a&amp;la=greek&amp;can=dhmokrati/a0&amp;prior=ou)" TargetMode="External"/><Relationship Id="rId84" Type="http://schemas.openxmlformats.org/officeDocument/2006/relationships/hyperlink" Target="http://www.perseus.tufts.edu/hopper/morph?l=au)toi\&amp;la=greek&amp;can=au)toi\0&amp;prior=tou/twn" TargetMode="External"/><Relationship Id="rId89" Type="http://schemas.openxmlformats.org/officeDocument/2006/relationships/hyperlink" Target="http://www.perseus.tufts.edu/hopper/morph?l=dikai/ou&amp;la=greek&amp;can=dikai/ou0&amp;prior=eu(rhme/nou" TargetMode="External"/><Relationship Id="rId2" Type="http://schemas.openxmlformats.org/officeDocument/2006/relationships/hyperlink" Target="http://www.perseus.tufts.edu/hopper/morph?l=%5b&amp;la=greek&amp;can=%5b0" TargetMode="External"/><Relationship Id="rId16" Type="http://schemas.openxmlformats.org/officeDocument/2006/relationships/hyperlink" Target="http://www.perseus.tufts.edu/hopper/morph?l=tw=|&amp;la=greek&amp;can=tw=|0&amp;prior=tou/tw|" TargetMode="External"/><Relationship Id="rId29" Type="http://schemas.openxmlformats.org/officeDocument/2006/relationships/hyperlink" Target="http://www.perseus.tufts.edu/hopper/morph?l=dienexqei=sin&amp;la=greek&amp;can=dienexqei=sin0&amp;prior=gene/sqai" TargetMode="External"/><Relationship Id="rId107" Type="http://schemas.openxmlformats.org/officeDocument/2006/relationships/hyperlink" Target="http://www.perseus.tufts.edu/hopper/morph?l=a)di/kws&amp;la=greek&amp;can=a)di/kws0&amp;prior=w(s" TargetMode="External"/><Relationship Id="rId11" Type="http://schemas.openxmlformats.org/officeDocument/2006/relationships/hyperlink" Target="http://www.perseus.tufts.edu/hopper/morph?l=a)kou/ein&amp;la=greek&amp;can=a)kou/ein0&amp;prior=h(mi=n" TargetMode="External"/><Relationship Id="rId24" Type="http://schemas.openxmlformats.org/officeDocument/2006/relationships/hyperlink" Target="http://www.perseus.tufts.edu/hopper/morph?l=labei=n&amp;la=greek&amp;can=labei=n0&amp;prior=kai\" TargetMode="External"/><Relationship Id="rId32" Type="http://schemas.openxmlformats.org/officeDocument/2006/relationships/hyperlink" Target="http://www.perseus.tufts.edu/hopper/morph?l=lo/gos&amp;la=greek&amp;can=lo/gos0&amp;prior=w(s" TargetMode="External"/><Relationship Id="rId37" Type="http://schemas.openxmlformats.org/officeDocument/2006/relationships/hyperlink" Target="http://www.perseus.tufts.edu/hopper/morph?l=*(alirroqi/ou&amp;la=greek&amp;can=*(alirroqi/ou0&amp;prior=u(pe\r" TargetMode="External"/><Relationship Id="rId40" Type="http://schemas.openxmlformats.org/officeDocument/2006/relationships/hyperlink" Target="http://www.perseus.tufts.edu/hopper/morph?l=par'&amp;la=greek&amp;can=par'0&amp;prior=ui(ou=" TargetMode="External"/><Relationship Id="rId45" Type="http://schemas.openxmlformats.org/officeDocument/2006/relationships/hyperlink" Target="http://www.perseus.tufts.edu/hopper/morph?l=kai\&amp;la=greek&amp;can=kai\3&amp;prior=*eu)meni/sin" TargetMode="External"/><Relationship Id="rId53" Type="http://schemas.openxmlformats.org/officeDocument/2006/relationships/hyperlink" Target="http://www.perseus.tufts.edu/hopper/morph?l=dh\&amp;la=greek&amp;can=dh\0&amp;prior=me\n" TargetMode="External"/><Relationship Id="rId58" Type="http://schemas.openxmlformats.org/officeDocument/2006/relationships/hyperlink" Target="http://www.perseus.tufts.edu/hopper/morph?l=u(/steron&amp;la=greek&amp;can=u(/steron0&amp;prior=d'" TargetMode="External"/><Relationship Id="rId66" Type="http://schemas.openxmlformats.org/officeDocument/2006/relationships/hyperlink" Target="http://www.perseus.tufts.edu/hopper/morph?l=o)ligarxi/a&amp;la=greek&amp;can=o)ligarxi/a0&amp;prior=ou)k" TargetMode="External"/><Relationship Id="rId74" Type="http://schemas.openxmlformats.org/officeDocument/2006/relationships/hyperlink" Target="http://www.perseus.tufts.edu/hopper/morph?l=a)lla\&amp;la=greek&amp;can=a)lla\0&amp;prior=teto/lmhken" TargetMode="External"/><Relationship Id="rId79" Type="http://schemas.openxmlformats.org/officeDocument/2006/relationships/hyperlink" Target="http://www.perseus.tufts.edu/hopper/morph?l=di/kaion&amp;la=greek&amp;can=di/kaion0&amp;prior=to\" TargetMode="External"/><Relationship Id="rId87" Type="http://schemas.openxmlformats.org/officeDocument/2006/relationships/hyperlink" Target="http://www.perseus.tufts.edu/hopper/morph?l=tou/tois&amp;la=greek&amp;can=tou/tois0&amp;prior=para\" TargetMode="External"/><Relationship Id="rId102" Type="http://schemas.openxmlformats.org/officeDocument/2006/relationships/hyperlink" Target="http://www.perseus.tufts.edu/hopper/morph?l=ou)/te&amp;la=greek&amp;can=ou)/te1&amp;prior=a(lou\s" TargetMode="External"/><Relationship Id="rId110" Type="http://schemas.openxmlformats.org/officeDocument/2006/relationships/hyperlink" Target="http://www.perseus.tufts.edu/hopper/morph?l=kriqe/nta&amp;la=greek&amp;can=kriqe/nta0&amp;prior=ta\" TargetMode="External"/><Relationship Id="rId5" Type="http://schemas.openxmlformats.org/officeDocument/2006/relationships/hyperlink" Target="http://www.perseus.tufts.edu/hopper/morph?l=me\n&amp;la=greek&amp;can=me\n0&amp;prior=tou=to" TargetMode="External"/><Relationship Id="rId61" Type="http://schemas.openxmlformats.org/officeDocument/2006/relationships/hyperlink" Target="http://www.perseus.tufts.edu/hopper/morph?l=to\&amp;la=greek&amp;can=to\0&amp;prior=mo/non" TargetMode="External"/><Relationship Id="rId82" Type="http://schemas.openxmlformats.org/officeDocument/2006/relationships/hyperlink" Target="http://www.perseus.tufts.edu/hopper/morph?l=peri\&amp;la=greek&amp;can=peri\0&amp;prior=h(gou=ntai" TargetMode="External"/><Relationship Id="rId90" Type="http://schemas.openxmlformats.org/officeDocument/2006/relationships/hyperlink" Target="http://www.perseus.tufts.edu/hopper/morph?l=pro\s&amp;la=greek&amp;can=pro\s0&amp;prior=dikai/ou" TargetMode="External"/><Relationship Id="rId95" Type="http://schemas.openxmlformats.org/officeDocument/2006/relationships/hyperlink" Target="http://www.perseus.tufts.edu/hopper/morph?l=e)ntauqoi=&amp;la=greek&amp;can=e)ntauqoi=0&amp;prior=ou)=sin" TargetMode="External"/><Relationship Id="rId19" Type="http://schemas.openxmlformats.org/officeDocument/2006/relationships/hyperlink" Target="http://www.perseus.tufts.edu/hopper/morph?l=fo/nou&amp;la=greek&amp;can=fo/nou0&amp;prior=di/kas" TargetMode="External"/><Relationship Id="rId14" Type="http://schemas.openxmlformats.org/officeDocument/2006/relationships/hyperlink" Target="http://www.perseus.tufts.edu/hopper/morph?l=mo/nw|&amp;la=greek&amp;can=mo/nw|0&amp;prior=e)n" TargetMode="External"/><Relationship Id="rId22" Type="http://schemas.openxmlformats.org/officeDocument/2006/relationships/hyperlink" Target="http://www.perseus.tufts.edu/hopper/morph?l=dou=nai&amp;la=greek&amp;can=dou=nai0&amp;prior=kai\" TargetMode="External"/><Relationship Id="rId27" Type="http://schemas.openxmlformats.org/officeDocument/2006/relationships/hyperlink" Target="http://www.perseus.tufts.edu/hopper/morph?l=dikastai\&amp;la=greek&amp;can=dikastai\0&amp;prior=kai\" TargetMode="External"/><Relationship Id="rId30" Type="http://schemas.openxmlformats.org/officeDocument/2006/relationships/hyperlink" Target="http://www.perseus.tufts.edu/hopper/morph?l=a)llh/lois&amp;la=greek&amp;can=a)llh/lois0&amp;prior=dienexqei=sin" TargetMode="External"/><Relationship Id="rId35" Type="http://schemas.openxmlformats.org/officeDocument/2006/relationships/hyperlink" Target="http://www.perseus.tufts.edu/hopper/morph?l=*poseidw=n&amp;la=greek&amp;can=*poseidw=n0&amp;prior=me\n" TargetMode="External"/><Relationship Id="rId43" Type="http://schemas.openxmlformats.org/officeDocument/2006/relationships/hyperlink" Target="http://www.perseus.tufts.edu/hopper/morph?l=d'&amp;la=greek&amp;can=d'0&amp;prior=dika/sai" TargetMode="External"/><Relationship Id="rId48" Type="http://schemas.openxmlformats.org/officeDocument/2006/relationships/hyperlink" Target="http://www.perseus.tufts.edu/hopper/morph?l=dw/deka&amp;la=greek&amp;can=dw/deka0&amp;prior=oi(" TargetMode="External"/><Relationship Id="rId56" Type="http://schemas.openxmlformats.org/officeDocument/2006/relationships/hyperlink" Target="http://www.perseus.tufts.edu/hopper/morph?l=ta\&amp;la=greek&amp;can=ta\2&amp;prior=tau=ta" TargetMode="External"/><Relationship Id="rId64" Type="http://schemas.openxmlformats.org/officeDocument/2006/relationships/hyperlink" Target="http://www.perseus.tufts.edu/hopper/morph?l=tu/rannos&amp;la=greek&amp;can=tu/rannos0&amp;prior=ou)xi\" TargetMode="External"/><Relationship Id="rId69" Type="http://schemas.openxmlformats.org/officeDocument/2006/relationships/hyperlink" Target="http://www.perseus.tufts.edu/hopper/morph?l=ta\s&amp;la=greek&amp;can=ta\s0&amp;prior=dhmokrati/a" TargetMode="External"/><Relationship Id="rId77" Type="http://schemas.openxmlformats.org/officeDocument/2006/relationships/hyperlink" Target="http://www.perseus.tufts.edu/hopper/morph?l=a)\n&amp;la=greek&amp;can=a)\n0&amp;prior=a)sqene/steron" TargetMode="External"/><Relationship Id="rId100" Type="http://schemas.openxmlformats.org/officeDocument/2006/relationships/hyperlink" Target="http://www.perseus.tufts.edu/hopper/morph?l=feu/gwn&amp;la=greek&amp;can=feu/gwn0&amp;prior=ou)/te" TargetMode="External"/><Relationship Id="rId105" Type="http://schemas.openxmlformats.org/officeDocument/2006/relationships/hyperlink" Target="http://www.perseus.tufts.edu/hopper/morph?l=e)ch/legcen&amp;la=greek&amp;can=e)ch/legcen0&amp;prior=h(tthqei\s" TargetMode="External"/><Relationship Id="rId8" Type="http://schemas.openxmlformats.org/officeDocument/2006/relationships/hyperlink" Target="http://www.perseus.tufts.edu/hopper/morph?l=palaia/&amp;la=greek&amp;can=palaia/0&amp;prior=ta\" TargetMode="External"/><Relationship Id="rId51" Type="http://schemas.openxmlformats.org/officeDocument/2006/relationships/hyperlink" Target="http://www.perseus.tufts.edu/hopper/morph?l=ta\&amp;la=greek&amp;can=ta\1&amp;prior=kai\" TargetMode="External"/><Relationship Id="rId72" Type="http://schemas.openxmlformats.org/officeDocument/2006/relationships/hyperlink" Target="http://www.perseus.tufts.edu/hopper/morph?l=a)fele/sqai&amp;la=greek&amp;can=a)fele/sqai0&amp;prior=di/kas" TargetMode="External"/><Relationship Id="rId80" Type="http://schemas.openxmlformats.org/officeDocument/2006/relationships/hyperlink" Target="http://www.perseus.tufts.edu/hopper/morph?l=eu(rei=n&amp;la=greek&amp;can=eu(rei=n0&amp;prior=di/kaion" TargetMode="External"/><Relationship Id="rId85" Type="http://schemas.openxmlformats.org/officeDocument/2006/relationships/hyperlink" Target="http://www.perseus.tufts.edu/hopper/morph?l=tou=&amp;la=greek&amp;can=tou=1&amp;prior=au)toi\" TargetMode="External"/><Relationship Id="rId93" Type="http://schemas.openxmlformats.org/officeDocument/2006/relationships/hyperlink" Target="http://www.perseus.tufts.edu/hopper/morph?l=toiou/tois&amp;la=greek&amp;can=toiou/tois0&amp;prior=tou/tois" TargetMode="External"/><Relationship Id="rId98" Type="http://schemas.openxmlformats.org/officeDocument/2006/relationships/hyperlink" Target="http://www.perseus.tufts.edu/hopper/morph?l=pw/pot'&amp;la=greek&amp;can=pw/pot'0&amp;prior=ou)dei\s" TargetMode="External"/><Relationship Id="rId3" Type="http://schemas.openxmlformats.org/officeDocument/2006/relationships/hyperlink" Target="http://www.perseus.tufts.edu/hopper/morph?l=%5d&amp;la=greek&amp;can=%5d0&amp;prior=%5b" TargetMode="External"/><Relationship Id="rId12" Type="http://schemas.openxmlformats.org/officeDocument/2006/relationships/hyperlink" Target="http://www.perseus.tufts.edu/hopper/morph?l=parade/dotai&amp;la=greek&amp;can=parade/dotai0&amp;prior=a)kou/ein" TargetMode="External"/><Relationship Id="rId17" Type="http://schemas.openxmlformats.org/officeDocument/2006/relationships/hyperlink" Target="http://www.perseus.tufts.edu/hopper/morph?l=dikasthri/w|&amp;la=greek&amp;can=dikasthri/w|0&amp;prior=tw=|" TargetMode="External"/><Relationship Id="rId25" Type="http://schemas.openxmlformats.org/officeDocument/2006/relationships/hyperlink" Target="http://www.perseus.tufts.edu/hopper/morph?l=h)ci/wsan&amp;la=greek&amp;can=h)ci/wsan0&amp;prior=labei=n" TargetMode="External"/><Relationship Id="rId33" Type="http://schemas.openxmlformats.org/officeDocument/2006/relationships/hyperlink" Target="http://www.perseus.tufts.edu/hopper/morph?l=labei=n&amp;la=greek&amp;can=labei=n1&amp;prior=lo/gos" TargetMode="External"/><Relationship Id="rId38" Type="http://schemas.openxmlformats.org/officeDocument/2006/relationships/hyperlink" Target="http://www.perseus.tufts.edu/hopper/morph?l=tou=&amp;la=greek&amp;can=tou=0&amp;prior=*(alirroqi/ou" TargetMode="External"/><Relationship Id="rId46" Type="http://schemas.openxmlformats.org/officeDocument/2006/relationships/hyperlink" Target="http://www.perseus.tufts.edu/hopper/morph?l=*)ore/sth|&amp;la=greek&amp;can=*)ore/sth|0&amp;prior=kai\" TargetMode="External"/><Relationship Id="rId59" Type="http://schemas.openxmlformats.org/officeDocument/2006/relationships/hyperlink" Target="http://www.perseus.tufts.edu/hopper/morph?l=tou=to&amp;la=greek&amp;can=tou=to1&amp;prior=u(/steron" TargetMode="External"/><Relationship Id="rId67" Type="http://schemas.openxmlformats.org/officeDocument/2006/relationships/hyperlink" Target="http://www.perseus.tufts.edu/hopper/morph?l=ou)&amp;la=greek&amp;can=ou)0&amp;prior=o)ligarxi/a" TargetMode="External"/><Relationship Id="rId103" Type="http://schemas.openxmlformats.org/officeDocument/2006/relationships/hyperlink" Target="http://www.perseus.tufts.edu/hopper/morph?l=diw/kwn&amp;la=greek&amp;can=diw/kwn0&amp;prior=ou)/te" TargetMode="External"/><Relationship Id="rId108" Type="http://schemas.openxmlformats.org/officeDocument/2006/relationships/hyperlink" Target="http://www.perseus.tufts.edu/hopper/morph?l=e)dika/sqh&amp;la=greek&amp;can=e)dika/sqh0&amp;prior=a)di/kws" TargetMode="External"/><Relationship Id="rId20" Type="http://schemas.openxmlformats.org/officeDocument/2006/relationships/hyperlink" Target="http://www.perseus.tufts.edu/hopper/morph?l=qeoi\&amp;la=greek&amp;can=qeoi\0&amp;prior=fo/nou" TargetMode="External"/><Relationship Id="rId41" Type="http://schemas.openxmlformats.org/officeDocument/2006/relationships/hyperlink" Target="http://www.perseus.tufts.edu/hopper/morph?l=*)/arews&amp;la=greek&amp;can=*)/arews0&amp;prior=par'" TargetMode="External"/><Relationship Id="rId54" Type="http://schemas.openxmlformats.org/officeDocument/2006/relationships/hyperlink" Target="http://www.perseus.tufts.edu/hopper/morph?l=palaia\&amp;la=greek&amp;can=palaia\0&amp;prior=dh\" TargetMode="External"/><Relationship Id="rId62" Type="http://schemas.openxmlformats.org/officeDocument/2006/relationships/hyperlink" Target="http://www.perseus.tufts.edu/hopper/morph?l=dikasth/rion&amp;la=greek&amp;can=dikasth/rion0&amp;prior=to\" TargetMode="External"/><Relationship Id="rId70" Type="http://schemas.openxmlformats.org/officeDocument/2006/relationships/hyperlink" Target="http://www.perseus.tufts.edu/hopper/morph?l=fonika\s&amp;la=greek&amp;can=fonika\s0&amp;prior=ta\s" TargetMode="External"/><Relationship Id="rId75" Type="http://schemas.openxmlformats.org/officeDocument/2006/relationships/hyperlink" Target="http://www.perseus.tufts.edu/hopper/morph?l=pa/ntes&amp;la=greek&amp;can=pa/ntes0&amp;prior=a)lla\" TargetMode="External"/><Relationship Id="rId83" Type="http://schemas.openxmlformats.org/officeDocument/2006/relationships/hyperlink" Target="http://www.perseus.tufts.edu/hopper/morph?l=tou/twn&amp;la=greek&amp;can=tou/twn0&amp;prior=peri\" TargetMode="External"/><Relationship Id="rId88" Type="http://schemas.openxmlformats.org/officeDocument/2006/relationships/hyperlink" Target="http://www.perseus.tufts.edu/hopper/morph?l=eu(rhme/nou&amp;la=greek&amp;can=eu(rhme/nou0&amp;prior=tou/tois" TargetMode="External"/><Relationship Id="rId91" Type="http://schemas.openxmlformats.org/officeDocument/2006/relationships/hyperlink" Target="http://www.perseus.tufts.edu/hopper/morph?l=de\&amp;la=greek&amp;can=de\0&amp;prior=pro\s" TargetMode="External"/><Relationship Id="rId96" Type="http://schemas.openxmlformats.org/officeDocument/2006/relationships/hyperlink" Target="http://www.perseus.tufts.edu/hopper/morph?l=mo/non&amp;la=greek&amp;can=mo/non1&amp;prior=e)ntauqoi=" TargetMode="External"/><Relationship Id="rId1" Type="http://schemas.openxmlformats.org/officeDocument/2006/relationships/slideLayout" Target="../slideLayouts/slideLayout2.xml"/><Relationship Id="rId6" Type="http://schemas.openxmlformats.org/officeDocument/2006/relationships/hyperlink" Target="http://www.perseus.tufts.edu/hopper/morph?l=toi/nun&amp;la=greek&amp;can=toi/nun0&amp;prior=me\n" TargetMode="External"/><Relationship Id="rId15" Type="http://schemas.openxmlformats.org/officeDocument/2006/relationships/hyperlink" Target="http://www.perseus.tufts.edu/hopper/morph?l=tou/tw|&amp;la=greek&amp;can=tou/tw|0&amp;prior=mo/nw|" TargetMode="External"/><Relationship Id="rId23" Type="http://schemas.openxmlformats.org/officeDocument/2006/relationships/hyperlink" Target="http://www.perseus.tufts.edu/hopper/morph?l=kai\&amp;la=greek&amp;can=kai\1&amp;prior=dou=nai" TargetMode="External"/><Relationship Id="rId28" Type="http://schemas.openxmlformats.org/officeDocument/2006/relationships/hyperlink" Target="http://www.perseus.tufts.edu/hopper/morph?l=gene/sqai&amp;la=greek&amp;can=gene/sqai0&amp;prior=dikastai\" TargetMode="External"/><Relationship Id="rId36" Type="http://schemas.openxmlformats.org/officeDocument/2006/relationships/hyperlink" Target="http://www.perseus.tufts.edu/hopper/morph?l=u(pe\r&amp;la=greek&amp;can=u(pe\r0&amp;prior=*poseidw=n" TargetMode="External"/><Relationship Id="rId49" Type="http://schemas.openxmlformats.org/officeDocument/2006/relationships/hyperlink" Target="http://www.perseus.tufts.edu/hopper/morph?l=qeoi/&amp;la=greek&amp;can=qeoi/0&amp;prior=dw/deka" TargetMode="External"/><Relationship Id="rId57" Type="http://schemas.openxmlformats.org/officeDocument/2006/relationships/hyperlink" Target="http://www.perseus.tufts.edu/hopper/morph?l=d'&amp;la=greek&amp;can=d'1&amp;prior=ta\" TargetMode="External"/><Relationship Id="rId106" Type="http://schemas.openxmlformats.org/officeDocument/2006/relationships/hyperlink" Target="http://www.perseus.tufts.edu/hopper/morph?l=w(s&amp;la=greek&amp;can=w(s2&amp;prior=e)ch/legcen" TargetMode="External"/><Relationship Id="rId10" Type="http://schemas.openxmlformats.org/officeDocument/2006/relationships/hyperlink" Target="http://www.perseus.tufts.edu/hopper/morph?l=h(mi=n&amp;la=greek&amp;can=h(mi=n0&amp;prior=w(s" TargetMode="External"/><Relationship Id="rId31" Type="http://schemas.openxmlformats.org/officeDocument/2006/relationships/hyperlink" Target="http://www.perseus.tufts.edu/hopper/morph?l=w(s&amp;la=greek&amp;can=w(s1&amp;prior=a)llh/lois" TargetMode="External"/><Relationship Id="rId44" Type="http://schemas.openxmlformats.org/officeDocument/2006/relationships/hyperlink" Target="http://www.perseus.tufts.edu/hopper/morph?l=*eu)meni/sin&amp;la=greek&amp;can=*eu)meni/sin0&amp;prior=d'" TargetMode="External"/><Relationship Id="rId52" Type="http://schemas.openxmlformats.org/officeDocument/2006/relationships/hyperlink" Target="http://www.perseus.tufts.edu/hopper/morph?l=me\n&amp;la=greek&amp;can=me\n2&amp;prior=ta\" TargetMode="External"/><Relationship Id="rId60" Type="http://schemas.openxmlformats.org/officeDocument/2006/relationships/hyperlink" Target="http://www.perseus.tufts.edu/hopper/morph?l=mo/non&amp;la=greek&amp;can=mo/non0&amp;prior=tou=to" TargetMode="External"/><Relationship Id="rId65" Type="http://schemas.openxmlformats.org/officeDocument/2006/relationships/hyperlink" Target="http://www.perseus.tufts.edu/hopper/morph?l=ou)k&amp;la=greek&amp;can=ou)k0&amp;prior=tu/rannos" TargetMode="External"/><Relationship Id="rId73" Type="http://schemas.openxmlformats.org/officeDocument/2006/relationships/hyperlink" Target="http://www.perseus.tufts.edu/hopper/morph?l=teto/lmhken&amp;la=greek&amp;can=teto/lmhken0&amp;prior=a)fele/sqai" TargetMode="External"/><Relationship Id="rId78" Type="http://schemas.openxmlformats.org/officeDocument/2006/relationships/hyperlink" Target="http://www.perseus.tufts.edu/hopper/morph?l=to\&amp;la=greek&amp;can=to\1&amp;prior=a)\n" TargetMode="External"/><Relationship Id="rId81" Type="http://schemas.openxmlformats.org/officeDocument/2006/relationships/hyperlink" Target="http://www.perseus.tufts.edu/hopper/morph?l=h(gou=ntai&amp;la=greek&amp;can=h(gou=ntai0&amp;prior=eu(rei=n" TargetMode="External"/><Relationship Id="rId86" Type="http://schemas.openxmlformats.org/officeDocument/2006/relationships/hyperlink" Target="http://www.perseus.tufts.edu/hopper/morph?l=para\&amp;la=greek&amp;can=para\0&amp;prior=tou=" TargetMode="External"/><Relationship Id="rId94" Type="http://schemas.openxmlformats.org/officeDocument/2006/relationships/hyperlink" Target="http://www.perseus.tufts.edu/hopper/morph?l=ou)=sin&amp;la=greek&amp;can=ou)=sin0&amp;prior=toiou/tois" TargetMode="External"/><Relationship Id="rId99" Type="http://schemas.openxmlformats.org/officeDocument/2006/relationships/hyperlink" Target="http://www.perseus.tufts.edu/hopper/morph?l=ou)/te&amp;la=greek&amp;can=ou)/te0&amp;prior=pw/pot'" TargetMode="External"/><Relationship Id="rId101" Type="http://schemas.openxmlformats.org/officeDocument/2006/relationships/hyperlink" Target="http://www.perseus.tufts.edu/hopper/morph?l=a(lou\s&amp;la=greek&amp;can=a(lou\s0&amp;prior=feu/gwn" TargetMode="External"/><Relationship Id="rId4" Type="http://schemas.openxmlformats.org/officeDocument/2006/relationships/hyperlink" Target="http://www.perseus.tufts.edu/hopper/morph?l=tou=to&amp;la=greek&amp;can=tou=to0&amp;prior=%5d" TargetMode="External"/><Relationship Id="rId9" Type="http://schemas.openxmlformats.org/officeDocument/2006/relationships/hyperlink" Target="http://www.perseus.tufts.edu/hopper/morph?l=w(s&amp;la=greek&amp;can=w(s0&amp;prior=palaia/" TargetMode="External"/><Relationship Id="rId13" Type="http://schemas.openxmlformats.org/officeDocument/2006/relationships/hyperlink" Target="http://www.perseus.tufts.edu/hopper/morph?l=e)n&amp;la=greek&amp;can=e)n0&amp;prior=parade/dotai" TargetMode="External"/><Relationship Id="rId18" Type="http://schemas.openxmlformats.org/officeDocument/2006/relationships/hyperlink" Target="http://www.perseus.tufts.edu/hopper/morph?l=di/kas&amp;la=greek&amp;can=di/kas0&amp;prior=dikasthri/w|" TargetMode="External"/><Relationship Id="rId39" Type="http://schemas.openxmlformats.org/officeDocument/2006/relationships/hyperlink" Target="http://www.perseus.tufts.edu/hopper/morph?l=ui(ou=&amp;la=greek&amp;can=ui(ou=0&amp;prior=tou=" TargetMode="External"/><Relationship Id="rId109" Type="http://schemas.openxmlformats.org/officeDocument/2006/relationships/hyperlink" Target="http://www.perseus.tufts.edu/hopper/morph?l=ta\&amp;la=greek&amp;can=ta\3&amp;prior=e)dika/sqh" TargetMode="External"/><Relationship Id="rId34" Type="http://schemas.openxmlformats.org/officeDocument/2006/relationships/hyperlink" Target="http://www.perseus.tufts.edu/hopper/morph?l=me\n&amp;la=greek&amp;can=me\n1&amp;prior=labei=n" TargetMode="External"/><Relationship Id="rId50" Type="http://schemas.openxmlformats.org/officeDocument/2006/relationships/hyperlink" Target="http://www.perseus.tufts.edu/hopper/morph?l=kai\&amp;la=greek&amp;can=kai\4&amp;prior=qeoi/" TargetMode="External"/><Relationship Id="rId55" Type="http://schemas.openxmlformats.org/officeDocument/2006/relationships/hyperlink" Target="http://www.perseus.tufts.edu/hopper/morph?l=tau=ta&amp;la=greek&amp;can=tau=ta0&amp;prior=palaia\" TargetMode="External"/><Relationship Id="rId76" Type="http://schemas.openxmlformats.org/officeDocument/2006/relationships/hyperlink" Target="http://www.perseus.tufts.edu/hopper/morph?l=a)sqene/steron&amp;la=greek&amp;can=a)sqene/steron0&amp;prior=pa/ntes" TargetMode="External"/><Relationship Id="rId97" Type="http://schemas.openxmlformats.org/officeDocument/2006/relationships/hyperlink" Target="http://www.perseus.tufts.edu/hopper/morph?l=ou)dei\s&amp;la=greek&amp;can=ou)dei\s0&amp;prior=mo/non" TargetMode="External"/><Relationship Id="rId104" Type="http://schemas.openxmlformats.org/officeDocument/2006/relationships/hyperlink" Target="http://www.perseus.tufts.edu/hopper/morph?l=h(tthqei\s&amp;la=greek&amp;can=h(tthqei\s0&amp;prior=diw/kwn" TargetMode="External"/><Relationship Id="rId7" Type="http://schemas.openxmlformats.org/officeDocument/2006/relationships/hyperlink" Target="http://www.perseus.tufts.edu/hopper/morph?l=ta\&amp;la=greek&amp;can=ta\0&amp;prior=toi/nun" TargetMode="External"/><Relationship Id="rId71" Type="http://schemas.openxmlformats.org/officeDocument/2006/relationships/hyperlink" Target="http://www.perseus.tufts.edu/hopper/morph?l=di/kas&amp;la=greek&amp;can=di/kas1&amp;prior=fonika\s" TargetMode="External"/><Relationship Id="rId92" Type="http://schemas.openxmlformats.org/officeDocument/2006/relationships/hyperlink" Target="http://www.perseus.tufts.edu/hopper/morph?l=tou/tois&amp;la=greek&amp;can=tou/tois1&amp;prior=de\" TargetMode="External"/></Relationships>
</file>

<file path=ppt/slides/_rels/slide7.xml.rels><?xml version="1.0" encoding="UTF-8" standalone="yes"?>
<Relationships xmlns="http://schemas.openxmlformats.org/package/2006/relationships"><Relationship Id="rId13" Type="http://schemas.openxmlformats.org/officeDocument/2006/relationships/hyperlink" Target="http://www.perseus.tufts.edu/hopper/morph?l=o(&amp;la=greek&amp;can=o(0&amp;prior=paraba\s" TargetMode="External"/><Relationship Id="rId18" Type="http://schemas.openxmlformats.org/officeDocument/2006/relationships/hyperlink" Target="http://www.perseus.tufts.edu/hopper/morph?l=zw=nti&amp;la=greek&amp;can=zw=nti0&amp;prior=todi\" TargetMode="External"/><Relationship Id="rId26" Type="http://schemas.openxmlformats.org/officeDocument/2006/relationships/hyperlink" Target="http://www.perseus.tufts.edu/hopper/morph?l=ti&amp;la=greek&amp;can=ti0&amp;prior=o(/" TargetMode="External"/><Relationship Id="rId39" Type="http://schemas.openxmlformats.org/officeDocument/2006/relationships/hyperlink" Target="http://www.perseus.tufts.edu/hopper/morph?l=i)/ste&amp;la=greek&amp;can=i)/ste0&amp;prior=ou(twsi/" TargetMode="External"/><Relationship Id="rId21" Type="http://schemas.openxmlformats.org/officeDocument/2006/relationships/hyperlink" Target="http://www.perseus.tufts.edu/hopper/morph?l=ge/grafen&amp;la=greek&amp;can=ge/grafen0&amp;prior=e)cousi/an" TargetMode="External"/><Relationship Id="rId34" Type="http://schemas.openxmlformats.org/officeDocument/2006/relationships/hyperlink" Target="http://www.perseus.tufts.edu/hopper/morph?l=sukofanti/an&amp;la=greek&amp;can=sukofanti/an0&amp;prior=oi)kei/ois" TargetMode="External"/><Relationship Id="rId42" Type="http://schemas.openxmlformats.org/officeDocument/2006/relationships/hyperlink" Target="http://www.perseus.tufts.edu/hopper/morph?l=a(/pantes&amp;la=greek&amp;can=a(/pantes0&amp;prior=tou=q'" TargetMode="External"/><Relationship Id="rId47" Type="http://schemas.openxmlformats.org/officeDocument/2006/relationships/hyperlink" Target="http://www.perseus.tufts.edu/hopper/morph?l=ou(=&amp;la=greek&amp;can=ou(=0&amp;prior=pa/gw|" TargetMode="External"/><Relationship Id="rId50" Type="http://schemas.openxmlformats.org/officeDocument/2006/relationships/hyperlink" Target="http://www.perseus.tufts.edu/hopper/morph?l=no/mos&amp;la=greek&amp;can=no/mos0&amp;prior=o(" TargetMode="External"/><Relationship Id="rId55" Type="http://schemas.openxmlformats.org/officeDocument/2006/relationships/hyperlink" Target="http://www.perseus.tufts.edu/hopper/morph?l=dika/zesqai&amp;la=greek&amp;can=dika/zesqai0&amp;prior=fo/nou" TargetMode="External"/><Relationship Id="rId63" Type="http://schemas.openxmlformats.org/officeDocument/2006/relationships/hyperlink" Target="http://www.perseus.tufts.edu/hopper/morph?l=ge/nous&amp;la=greek&amp;can=ge/nous0&amp;prior=kai\" TargetMode="External"/><Relationship Id="rId68" Type="http://schemas.openxmlformats.org/officeDocument/2006/relationships/hyperlink" Target="http://www.perseus.tufts.edu/hopper/morph?l=ai)tiw/menos&amp;la=greek&amp;can=ai)tiw/menos0&amp;prior=tin'" TargetMode="External"/><Relationship Id="rId7" Type="http://schemas.openxmlformats.org/officeDocument/2006/relationships/hyperlink" Target="http://www.perseus.tufts.edu/hopper/morph?l=ta\s&amp;la=greek&amp;can=ta\s0&amp;prior=kai\" TargetMode="External"/><Relationship Id="rId71" Type="http://schemas.openxmlformats.org/officeDocument/2006/relationships/hyperlink" Target="http://www.perseus.tufts.edu/hopper/morph?l=toiou=ton&amp;la=greek&amp;can=toiou=ton0&amp;prior=ti" TargetMode="External"/><Relationship Id="rId2" Type="http://schemas.openxmlformats.org/officeDocument/2006/relationships/hyperlink" Target="http://www.perseus.tufts.edu/hopper/morph?l=tau/thn&amp;la=greek&amp;can=tau/thn0&amp;prior=%5d" TargetMode="External"/><Relationship Id="rId16" Type="http://schemas.openxmlformats.org/officeDocument/2006/relationships/hyperlink" Target="http://www.perseus.tufts.edu/hopper/morph?l=yh/fisma&amp;la=greek&amp;can=yh/fisma0&amp;prior=to\" TargetMode="External"/><Relationship Id="rId29" Type="http://schemas.openxmlformats.org/officeDocument/2006/relationships/hyperlink" Target="http://www.perseus.tufts.edu/hopper/morph?l=paqo/ntos&amp;la=greek&amp;can=paqo/ntos0&amp;prior=bou/lhtai" TargetMode="External"/><Relationship Id="rId1" Type="http://schemas.openxmlformats.org/officeDocument/2006/relationships/slideLayout" Target="../slideLayouts/slideLayout2.xml"/><Relationship Id="rId6" Type="http://schemas.openxmlformats.org/officeDocument/2006/relationships/hyperlink" Target="http://www.perseus.tufts.edu/hopper/morph?l=kai\&amp;la=greek&amp;can=kai\0&amp;prior=fulakh\n" TargetMode="External"/><Relationship Id="rId11" Type="http://schemas.openxmlformats.org/officeDocument/2006/relationships/hyperlink" Target="http://www.perseus.tufts.edu/hopper/morph?l=timwri/as&amp;la=greek&amp;can=timwri/as0&amp;prior=nomi/mous" TargetMode="External"/><Relationship Id="rId24" Type="http://schemas.openxmlformats.org/officeDocument/2006/relationships/hyperlink" Target="http://www.perseus.tufts.edu/hopper/morph?l=poiei=n&amp;la=greek&amp;can=poiei=n0&amp;prior=*xaridh/mw|" TargetMode="External"/><Relationship Id="rId32" Type="http://schemas.openxmlformats.org/officeDocument/2006/relationships/hyperlink" Target="http://www.perseus.tufts.edu/hopper/morph?l=toi=s&amp;la=greek&amp;can=toi=s0&amp;prior=ti" TargetMode="External"/><Relationship Id="rId37" Type="http://schemas.openxmlformats.org/officeDocument/2006/relationships/hyperlink" Target="http://www.perseus.tufts.edu/hopper/morph?l=ga\r&amp;la=greek&amp;can=ga\r0&amp;prior=ske/yasqe" TargetMode="External"/><Relationship Id="rId40" Type="http://schemas.openxmlformats.org/officeDocument/2006/relationships/hyperlink" Target="http://www.perseus.tufts.edu/hopper/morph?l=dh/pou&amp;la=greek&amp;can=dh/pou0&amp;prior=i)/ste" TargetMode="External"/><Relationship Id="rId45" Type="http://schemas.openxmlformats.org/officeDocument/2006/relationships/hyperlink" Target="http://www.perseus.tufts.edu/hopper/morph?l=*)arei/w|&amp;la=greek&amp;can=*)arei/w|0&amp;prior=e)n" TargetMode="External"/><Relationship Id="rId53" Type="http://schemas.openxmlformats.org/officeDocument/2006/relationships/hyperlink" Target="http://www.perseus.tufts.edu/hopper/morph?l=tou=&amp;la=greek&amp;can=tou=0&amp;prior=keleu/ei" TargetMode="External"/><Relationship Id="rId58" Type="http://schemas.openxmlformats.org/officeDocument/2006/relationships/hyperlink" Target="http://www.perseus.tufts.edu/hopper/morph?l=diomei=tai&amp;la=greek&amp;can=diomei=tai0&amp;prior=me\n" TargetMode="External"/><Relationship Id="rId66" Type="http://schemas.openxmlformats.org/officeDocument/2006/relationships/hyperlink" Target="http://www.perseus.tufts.edu/hopper/morph?l=o(/&amp;la=greek&amp;can=o(/1&amp;prior=oi)ki/as" TargetMode="External"/><Relationship Id="rId5" Type="http://schemas.openxmlformats.org/officeDocument/2006/relationships/hyperlink" Target="http://www.perseus.tufts.edu/hopper/morph?l=fulakh\n&amp;la=greek&amp;can=fulakh\n0&amp;prior=th\n" TargetMode="External"/><Relationship Id="rId15" Type="http://schemas.openxmlformats.org/officeDocument/2006/relationships/hyperlink" Target="http://www.perseus.tufts.edu/hopper/morph?l=to\&amp;la=greek&amp;can=to\0&amp;prior=gra/fwn" TargetMode="External"/><Relationship Id="rId23" Type="http://schemas.openxmlformats.org/officeDocument/2006/relationships/hyperlink" Target="http://www.perseus.tufts.edu/hopper/morph?l=*xaridh/mw|&amp;la=greek&amp;can=*xaridh/mw|0&amp;prior=tw=|" TargetMode="External"/><Relationship Id="rId28" Type="http://schemas.openxmlformats.org/officeDocument/2006/relationships/hyperlink" Target="http://www.perseus.tufts.edu/hopper/morph?l=bou/lhtai&amp;la=greek&amp;can=bou/lhtai0&amp;prior=a)\n" TargetMode="External"/><Relationship Id="rId36" Type="http://schemas.openxmlformats.org/officeDocument/2006/relationships/hyperlink" Target="http://www.perseus.tufts.edu/hopper/morph?l=ske/yasqe&amp;la=greek&amp;can=ske/yasqe0&amp;prior=de/dwken" TargetMode="External"/><Relationship Id="rId49" Type="http://schemas.openxmlformats.org/officeDocument/2006/relationships/hyperlink" Target="http://www.perseus.tufts.edu/hopper/morph?l=o(&amp;la=greek&amp;can=o(1&amp;prior=di/dws'" TargetMode="External"/><Relationship Id="rId57" Type="http://schemas.openxmlformats.org/officeDocument/2006/relationships/hyperlink" Target="http://www.perseus.tufts.edu/hopper/morph?l=me\n&amp;la=greek&amp;can=me\n1&amp;prior=prw=ton" TargetMode="External"/><Relationship Id="rId61" Type="http://schemas.openxmlformats.org/officeDocument/2006/relationships/hyperlink" Target="http://www.perseus.tufts.edu/hopper/morph?l=au(tou=&amp;la=greek&amp;can=au(tou=0&amp;prior=e)cwlei/as" TargetMode="External"/><Relationship Id="rId10" Type="http://schemas.openxmlformats.org/officeDocument/2006/relationships/hyperlink" Target="http://www.perseus.tufts.edu/hopper/morph?l=nomi/mous&amp;la=greek&amp;can=nomi/mous0&amp;prior=tau/th|" TargetMode="External"/><Relationship Id="rId19" Type="http://schemas.openxmlformats.org/officeDocument/2006/relationships/hyperlink" Target="http://www.perseus.tufts.edu/hopper/morph?l=me\n&amp;la=greek&amp;can=me\n0&amp;prior=zw=nti" TargetMode="External"/><Relationship Id="rId31" Type="http://schemas.openxmlformats.org/officeDocument/2006/relationships/hyperlink" Target="http://www.perseus.tufts.edu/hopper/morph?l=ti&amp;la=greek&amp;can=ti1&amp;prior=de/" TargetMode="External"/><Relationship Id="rId44" Type="http://schemas.openxmlformats.org/officeDocument/2006/relationships/hyperlink" Target="http://www.perseus.tufts.edu/hopper/morph?l=e)n&amp;la=greek&amp;can=e)n1&amp;prior=o(/ti" TargetMode="External"/><Relationship Id="rId52" Type="http://schemas.openxmlformats.org/officeDocument/2006/relationships/hyperlink" Target="http://www.perseus.tufts.edu/hopper/morph?l=keleu/ei&amp;la=greek&amp;can=keleu/ei0&amp;prior=kai\" TargetMode="External"/><Relationship Id="rId60" Type="http://schemas.openxmlformats.org/officeDocument/2006/relationships/hyperlink" Target="http://www.perseus.tufts.edu/hopper/morph?l=e)cwlei/as&amp;la=greek&amp;can=e)cwlei/as0&amp;prior=kat'" TargetMode="External"/><Relationship Id="rId65" Type="http://schemas.openxmlformats.org/officeDocument/2006/relationships/hyperlink" Target="http://www.perseus.tufts.edu/hopper/morph?l=oi)ki/as&amp;la=greek&amp;can=oi)ki/as0&amp;prior=kai\" TargetMode="External"/><Relationship Id="rId4" Type="http://schemas.openxmlformats.org/officeDocument/2006/relationships/hyperlink" Target="http://www.perseus.tufts.edu/hopper/morph?l=th\n&amp;la=greek&amp;can=th\n0&amp;prior=toi/nun" TargetMode="External"/><Relationship Id="rId9" Type="http://schemas.openxmlformats.org/officeDocument/2006/relationships/hyperlink" Target="http://www.perseus.tufts.edu/hopper/morph?l=tau/th|&amp;la=greek&amp;can=tau/th|0&amp;prior=e)n" TargetMode="External"/><Relationship Id="rId14" Type="http://schemas.openxmlformats.org/officeDocument/2006/relationships/hyperlink" Target="http://www.perseus.tufts.edu/hopper/morph?l=gra/fwn&amp;la=greek&amp;can=gra/fwn0&amp;prior=o(" TargetMode="External"/><Relationship Id="rId22" Type="http://schemas.openxmlformats.org/officeDocument/2006/relationships/hyperlink" Target="http://www.perseus.tufts.edu/hopper/morph?l=tw=|&amp;la=greek&amp;can=tw=|0&amp;prior=ge/grafen" TargetMode="External"/><Relationship Id="rId27" Type="http://schemas.openxmlformats.org/officeDocument/2006/relationships/hyperlink" Target="http://www.perseus.tufts.edu/hopper/morph?l=a)\n&amp;la=greek&amp;can=a)\n0&amp;prior=ti" TargetMode="External"/><Relationship Id="rId30" Type="http://schemas.openxmlformats.org/officeDocument/2006/relationships/hyperlink" Target="http://www.perseus.tufts.edu/hopper/morph?l=de/&amp;la=greek&amp;can=de/0&amp;prior=paqo/ntos" TargetMode="External"/><Relationship Id="rId35" Type="http://schemas.openxmlformats.org/officeDocument/2006/relationships/hyperlink" Target="http://www.perseus.tufts.edu/hopper/morph?l=de/dwken&amp;la=greek&amp;can=de/dwken0&amp;prior=sukofanti/an" TargetMode="External"/><Relationship Id="rId43" Type="http://schemas.openxmlformats.org/officeDocument/2006/relationships/hyperlink" Target="http://www.perseus.tufts.edu/hopper/morph?l=o(/ti&amp;la=greek&amp;can=o(/ti0&amp;prior=a(/pantes" TargetMode="External"/><Relationship Id="rId48" Type="http://schemas.openxmlformats.org/officeDocument/2006/relationships/hyperlink" Target="http://www.perseus.tufts.edu/hopper/morph?l=di/dws'&amp;la=greek&amp;can=di/dws'0&amp;prior=ou(=" TargetMode="External"/><Relationship Id="rId56" Type="http://schemas.openxmlformats.org/officeDocument/2006/relationships/hyperlink" Target="http://www.perseus.tufts.edu/hopper/morph?l=prw=ton&amp;la=greek&amp;can=prw=ton0&amp;prior=dika/zesqai" TargetMode="External"/><Relationship Id="rId64" Type="http://schemas.openxmlformats.org/officeDocument/2006/relationships/hyperlink" Target="http://www.perseus.tufts.edu/hopper/morph?l=kai\&amp;la=greek&amp;can=kai\3&amp;prior=ge/nous" TargetMode="External"/><Relationship Id="rId69" Type="http://schemas.openxmlformats.org/officeDocument/2006/relationships/hyperlink" Target="http://www.perseus.tufts.edu/hopper/morph?l=ei)rga/sqai&amp;la=greek&amp;can=ei)rga/sqai0&amp;prior=ai)tiw/menos" TargetMode="External"/><Relationship Id="rId8" Type="http://schemas.openxmlformats.org/officeDocument/2006/relationships/hyperlink" Target="http://www.perseus.tufts.edu/hopper/morph?l=e)n&amp;la=greek&amp;can=e)n0&amp;prior=ta\s" TargetMode="External"/><Relationship Id="rId51" Type="http://schemas.openxmlformats.org/officeDocument/2006/relationships/hyperlink" Target="http://www.perseus.tufts.edu/hopper/morph?l=kai\&amp;la=greek&amp;can=kai\1&amp;prior=no/mos" TargetMode="External"/><Relationship Id="rId3" Type="http://schemas.openxmlformats.org/officeDocument/2006/relationships/hyperlink" Target="http://www.perseus.tufts.edu/hopper/morph?l=toi/nun&amp;la=greek&amp;can=toi/nun0&amp;prior=tau/thn" TargetMode="External"/><Relationship Id="rId12" Type="http://schemas.openxmlformats.org/officeDocument/2006/relationships/hyperlink" Target="http://www.perseus.tufts.edu/hopper/morph?l=paraba\s&amp;la=greek&amp;can=paraba\s0&amp;prior=timwri/as" TargetMode="External"/><Relationship Id="rId17" Type="http://schemas.openxmlformats.org/officeDocument/2006/relationships/hyperlink" Target="http://www.perseus.tufts.edu/hopper/morph?l=todi\&amp;la=greek&amp;can=todi\0&amp;prior=yh/fisma" TargetMode="External"/><Relationship Id="rId25" Type="http://schemas.openxmlformats.org/officeDocument/2006/relationships/hyperlink" Target="http://www.perseus.tufts.edu/hopper/morph?l=o(/&amp;la=greek&amp;can=o(/0&amp;prior=poiei=n" TargetMode="External"/><Relationship Id="rId33" Type="http://schemas.openxmlformats.org/officeDocument/2006/relationships/hyperlink" Target="http://www.perseus.tufts.edu/hopper/morph?l=oi)kei/ois&amp;la=greek&amp;can=oi)kei/ois0&amp;prior=toi=s" TargetMode="External"/><Relationship Id="rId38" Type="http://schemas.openxmlformats.org/officeDocument/2006/relationships/hyperlink" Target="http://www.perseus.tufts.edu/hopper/morph?l=ou(twsi/&amp;la=greek&amp;can=ou(twsi/0&amp;prior=ga\r" TargetMode="External"/><Relationship Id="rId46" Type="http://schemas.openxmlformats.org/officeDocument/2006/relationships/hyperlink" Target="http://www.perseus.tufts.edu/hopper/morph?l=pa/gw|&amp;la=greek&amp;can=pa/gw|0&amp;prior=*)arei/w|" TargetMode="External"/><Relationship Id="rId59" Type="http://schemas.openxmlformats.org/officeDocument/2006/relationships/hyperlink" Target="http://www.perseus.tufts.edu/hopper/morph?l=kat'&amp;la=greek&amp;can=kat'0&amp;prior=diomei=tai" TargetMode="External"/><Relationship Id="rId67" Type="http://schemas.openxmlformats.org/officeDocument/2006/relationships/hyperlink" Target="http://www.perseus.tufts.edu/hopper/morph?l=tin'&amp;la=greek&amp;can=tin'0&amp;prior=o(/" TargetMode="External"/><Relationship Id="rId20" Type="http://schemas.openxmlformats.org/officeDocument/2006/relationships/hyperlink" Target="http://www.perseus.tufts.edu/hopper/morph?l=e)cousi/an&amp;la=greek&amp;can=e)cousi/an0&amp;prior=me\n" TargetMode="External"/><Relationship Id="rId41" Type="http://schemas.openxmlformats.org/officeDocument/2006/relationships/hyperlink" Target="http://www.perseus.tufts.edu/hopper/morph?l=tou=q'&amp;la=greek&amp;can=tou=q'0&amp;prior=dh/pou" TargetMode="External"/><Relationship Id="rId54" Type="http://schemas.openxmlformats.org/officeDocument/2006/relationships/hyperlink" Target="http://www.perseus.tufts.edu/hopper/morph?l=fo/nou&amp;la=greek&amp;can=fo/nou0&amp;prior=tou=" TargetMode="External"/><Relationship Id="rId62" Type="http://schemas.openxmlformats.org/officeDocument/2006/relationships/hyperlink" Target="http://www.perseus.tufts.edu/hopper/morph?l=kai\&amp;la=greek&amp;can=kai\2&amp;prior=au(tou=" TargetMode="External"/><Relationship Id="rId70" Type="http://schemas.openxmlformats.org/officeDocument/2006/relationships/hyperlink" Target="http://www.perseus.tufts.edu/hopper/morph?l=ti&amp;la=greek&amp;can=ti2&amp;prior=ei)rga/sqai" TargetMode="External"/></Relationships>
</file>

<file path=ppt/slides/_rels/slide8.xml.rels><?xml version="1.0" encoding="UTF-8" standalone="yes"?>
<Relationships xmlns="http://schemas.openxmlformats.org/package/2006/relationships"><Relationship Id="rId13" Type="http://schemas.openxmlformats.org/officeDocument/2006/relationships/hyperlink" Target="http://www.perseus.tufts.edu/hopper/morph?l=o)/mnus'&amp;la=greek&amp;can=o)/mnus'0&amp;prior=ou)dei\s" TargetMode="External"/><Relationship Id="rId18" Type="http://schemas.openxmlformats.org/officeDocument/2006/relationships/hyperlink" Target="http://www.perseus.tufts.edu/hopper/morph?l=e)pi\&amp;la=greek&amp;can=e)pi\0&amp;prior=sta\s" TargetMode="External"/><Relationship Id="rId26" Type="http://schemas.openxmlformats.org/officeDocument/2006/relationships/hyperlink" Target="http://www.perseus.tufts.edu/hopper/morph?l=kai\&amp;la=greek&amp;can=kai\2&amp;prior=tau/rou" TargetMode="External"/><Relationship Id="rId39" Type="http://schemas.openxmlformats.org/officeDocument/2006/relationships/hyperlink" Target="http://www.perseus.tufts.edu/hopper/morph?l=e)k&amp;la=greek&amp;can=e)k0&amp;prior=kai\" TargetMode="External"/><Relationship Id="rId21" Type="http://schemas.openxmlformats.org/officeDocument/2006/relationships/hyperlink" Target="http://www.perseus.tufts.edu/hopper/morph?l=ka/prou&amp;la=greek&amp;can=ka/prou0&amp;prior=tomi/wn" TargetMode="External"/><Relationship Id="rId34" Type="http://schemas.openxmlformats.org/officeDocument/2006/relationships/hyperlink" Target="http://www.perseus.tufts.edu/hopper/morph?l=ai(=s&amp;la=greek&amp;can=ai(=s0&amp;prior=e)n" TargetMode="External"/><Relationship Id="rId42" Type="http://schemas.openxmlformats.org/officeDocument/2006/relationships/hyperlink" Target="http://www.perseus.tufts.edu/hopper/morph?l=kai\&amp;la=greek&amp;can=kai\5&amp;prior=xro/nou" TargetMode="External"/><Relationship Id="rId47" Type="http://schemas.openxmlformats.org/officeDocument/2006/relationships/hyperlink" Target="http://www.perseus.tufts.edu/hopper/morph?l=o(/son&amp;la=greek&amp;can=o(/son0&amp;prior=a(/pan" TargetMode="External"/><Relationship Id="rId50" Type="http://schemas.openxmlformats.org/officeDocument/2006/relationships/hyperlink" Target="http://www.perseus.tufts.edu/hopper/morph?l=pepra=xqai&amp;la=greek&amp;can=pepra=xqai0&amp;prior=o(/sion" TargetMode="External"/><Relationship Id="rId55" Type="http://schemas.openxmlformats.org/officeDocument/2006/relationships/hyperlink" Target="http://www.perseus.tufts.edu/hopper/morph?l=to\n&amp;la=greek&amp;can=to\n1&amp;prior=o(" TargetMode="External"/><Relationship Id="rId63" Type="http://schemas.openxmlformats.org/officeDocument/2006/relationships/hyperlink" Target="http://www.perseus.tufts.edu/hopper/morph?l=e)celegxqh=|&amp;la=greek&amp;can=e)celegxqh=|0&amp;prior=e)a\n" TargetMode="External"/><Relationship Id="rId68" Type="http://schemas.openxmlformats.org/officeDocument/2006/relationships/hyperlink" Target="http://www.perseus.tufts.edu/hopper/morph?l=e)piorki/an&amp;la=greek&amp;can=e)piorki/an0&amp;prior=th\n" TargetMode="External"/><Relationship Id="rId76" Type="http://schemas.openxmlformats.org/officeDocument/2006/relationships/hyperlink" Target="http://www.perseus.tufts.edu/hopper/morph?l=ple/on&amp;la=greek&amp;can=ple/on0&amp;prior=ge/nei" TargetMode="External"/><Relationship Id="rId7" Type="http://schemas.openxmlformats.org/officeDocument/2006/relationships/hyperlink" Target="http://www.perseus.tufts.edu/hopper/morph?l=o(/rkon&amp;la=greek&amp;can=o(/rkon0&amp;prior=tin'" TargetMode="External"/><Relationship Id="rId71" Type="http://schemas.openxmlformats.org/officeDocument/2006/relationships/hyperlink" Target="http://www.perseus.tufts.edu/hopper/morph?l=au(tou=&amp;la=greek&amp;can=au(tou=0&amp;prior=toi=s" TargetMode="External"/><Relationship Id="rId2" Type="http://schemas.openxmlformats.org/officeDocument/2006/relationships/hyperlink" Target="http://www.perseus.tufts.edu/hopper/morph?l=ei)=t'&amp;la=greek&amp;can=ei)=t'0&amp;prior=%5d" TargetMode="External"/><Relationship Id="rId16" Type="http://schemas.openxmlformats.org/officeDocument/2006/relationships/hyperlink" Target="http://www.perseus.tufts.edu/hopper/morph?l=a)/llou&amp;la=greek&amp;can=a)/llou0&amp;prior=ou)deno\s" TargetMode="External"/><Relationship Id="rId29" Type="http://schemas.openxmlformats.org/officeDocument/2006/relationships/hyperlink" Target="http://www.perseus.tufts.edu/hopper/morph?l=u(f'&amp;la=greek&amp;can=u(f'0&amp;prior=e)sfagme/nwn" TargetMode="External"/><Relationship Id="rId11" Type="http://schemas.openxmlformats.org/officeDocument/2006/relationships/hyperlink" Target="http://www.perseus.tufts.edu/hopper/morph?l=o(\n&amp;la=greek&amp;can=o(\n0&amp;prior=a)ll'" TargetMode="External"/><Relationship Id="rId24" Type="http://schemas.openxmlformats.org/officeDocument/2006/relationships/hyperlink" Target="http://www.perseus.tufts.edu/hopper/morph?l=kai\&amp;la=greek&amp;can=kai\1&amp;prior=kriou=" TargetMode="External"/><Relationship Id="rId32" Type="http://schemas.openxmlformats.org/officeDocument/2006/relationships/hyperlink" Target="http://www.perseus.tufts.edu/hopper/morph?l=kai\&amp;la=greek&amp;can=kai\3&amp;prior=dei=" TargetMode="External"/><Relationship Id="rId37" Type="http://schemas.openxmlformats.org/officeDocument/2006/relationships/hyperlink" Target="http://www.perseus.tufts.edu/hopper/morph?l=w(/ste&amp;la=greek&amp;can=w(/ste0&amp;prior=kaqh/kei" TargetMode="External"/><Relationship Id="rId40" Type="http://schemas.openxmlformats.org/officeDocument/2006/relationships/hyperlink" Target="http://www.perseus.tufts.edu/hopper/morph?l=tou=&amp;la=greek&amp;can=tou=0&amp;prior=e)k" TargetMode="External"/><Relationship Id="rId45" Type="http://schemas.openxmlformats.org/officeDocument/2006/relationships/hyperlink" Target="http://www.perseus.tufts.edu/hopper/morph?l=metaxeirizome/nwn&amp;la=greek&amp;can=metaxeirizome/nwn0&amp;prior=tw=n" TargetMode="External"/><Relationship Id="rId53" Type="http://schemas.openxmlformats.org/officeDocument/2006/relationships/hyperlink" Target="http://www.perseus.tufts.edu/hopper/morph?l=tau=q'&amp;la=greek&amp;can=tau=q'0&amp;prior=meta\" TargetMode="External"/><Relationship Id="rId58" Type="http://schemas.openxmlformats.org/officeDocument/2006/relationships/hyperlink" Target="http://www.perseus.tufts.edu/hopper/morph?l=o)mwmokw\s&amp;la=greek&amp;can=o)mwmokw\s0&amp;prior=o(/rkon" TargetMode="External"/><Relationship Id="rId66" Type="http://schemas.openxmlformats.org/officeDocument/2006/relationships/hyperlink" Target="http://www.perseus.tufts.edu/hopper/morph?l=a)lhqh=&amp;la=greek&amp;can=a)lhqh=0&amp;prior=le/gwn" TargetMode="External"/><Relationship Id="rId74" Type="http://schemas.openxmlformats.org/officeDocument/2006/relationships/hyperlink" Target="http://www.perseus.tufts.edu/hopper/morph?l=tw=|&amp;la=greek&amp;can=tw=|0&amp;prior=kai\" TargetMode="External"/><Relationship Id="rId79" Type="http://schemas.openxmlformats.org/officeDocument/2006/relationships/hyperlink" Target="http://www.perseus.tufts.edu/hopper/morph?l=e(/cei&amp;la=greek&amp;can=e(/cei0&amp;prior=o(tiou=n" TargetMode="External"/><Relationship Id="rId5" Type="http://schemas.openxmlformats.org/officeDocument/2006/relationships/hyperlink" Target="http://www.perseus.tufts.edu/hopper/morph?l=tuxo/nta&amp;la=greek&amp;can=tuxo/nta0&amp;prior=to\n" TargetMode="External"/><Relationship Id="rId61" Type="http://schemas.openxmlformats.org/officeDocument/2006/relationships/hyperlink" Target="http://www.perseus.tufts.edu/hopper/morph?l=a)ll'&amp;la=greek&amp;can=a)ll'1&amp;prior=pepi/steutai" TargetMode="External"/><Relationship Id="rId10" Type="http://schemas.openxmlformats.org/officeDocument/2006/relationships/hyperlink" Target="http://www.perseus.tufts.edu/hopper/morph?l=a)ll'&amp;la=greek&amp;can=a)ll'0&amp;prior=poih/sei" TargetMode="External"/><Relationship Id="rId19" Type="http://schemas.openxmlformats.org/officeDocument/2006/relationships/hyperlink" Target="http://www.perseus.tufts.edu/hopper/morph?l=tw=n&amp;la=greek&amp;can=tw=n0&amp;prior=e)pi\" TargetMode="External"/><Relationship Id="rId31" Type="http://schemas.openxmlformats.org/officeDocument/2006/relationships/hyperlink" Target="http://www.perseus.tufts.edu/hopper/morph?l=dei=&amp;la=greek&amp;can=dei=0&amp;prior=w(=n" TargetMode="External"/><Relationship Id="rId44" Type="http://schemas.openxmlformats.org/officeDocument/2006/relationships/hyperlink" Target="http://www.perseus.tufts.edu/hopper/morph?l=tw=n&amp;la=greek&amp;can=tw=n1&amp;prior=e)k" TargetMode="External"/><Relationship Id="rId52" Type="http://schemas.openxmlformats.org/officeDocument/2006/relationships/hyperlink" Target="http://www.perseus.tufts.edu/hopper/morph?l=meta\&amp;la=greek&amp;can=meta\0&amp;prior=kai\" TargetMode="External"/><Relationship Id="rId60" Type="http://schemas.openxmlformats.org/officeDocument/2006/relationships/hyperlink" Target="http://www.perseus.tufts.edu/hopper/morph?l=pepi/steutai&amp;la=greek&amp;can=pepi/steutai0&amp;prior=ou)/pw" TargetMode="External"/><Relationship Id="rId65" Type="http://schemas.openxmlformats.org/officeDocument/2006/relationships/hyperlink" Target="http://www.perseus.tufts.edu/hopper/morph?l=le/gwn&amp;la=greek&amp;can=le/gwn0&amp;prior=mh\" TargetMode="External"/><Relationship Id="rId73" Type="http://schemas.openxmlformats.org/officeDocument/2006/relationships/hyperlink" Target="http://www.perseus.tufts.edu/hopper/morph?l=kai\&amp;la=greek&amp;can=kai\7&amp;prior=paisi\n" TargetMode="External"/><Relationship Id="rId78" Type="http://schemas.openxmlformats.org/officeDocument/2006/relationships/hyperlink" Target="http://www.perseus.tufts.edu/hopper/morph?l=o(tiou=n&amp;la=greek&amp;can=o(tiou=n0&amp;prior=ou)d'" TargetMode="External"/><Relationship Id="rId4" Type="http://schemas.openxmlformats.org/officeDocument/2006/relationships/hyperlink" Target="http://www.perseus.tufts.edu/hopper/morph?l=to\n&amp;la=greek&amp;can=to\n0&amp;prior=ou)de\" TargetMode="External"/><Relationship Id="rId9" Type="http://schemas.openxmlformats.org/officeDocument/2006/relationships/hyperlink" Target="http://www.perseus.tufts.edu/hopper/morph?l=poih/sei&amp;la=greek&amp;can=poih/sei0&amp;prior=tou=to" TargetMode="External"/><Relationship Id="rId14" Type="http://schemas.openxmlformats.org/officeDocument/2006/relationships/hyperlink" Target="http://www.perseus.tufts.edu/hopper/morph?l=u(pe\r&amp;la=greek&amp;can=u(pe\r0&amp;prior=o)/mnus'" TargetMode="External"/><Relationship Id="rId22" Type="http://schemas.openxmlformats.org/officeDocument/2006/relationships/hyperlink" Target="http://www.perseus.tufts.edu/hopper/morph?l=kai\&amp;la=greek&amp;can=kai\0&amp;prior=ka/prou" TargetMode="External"/><Relationship Id="rId27" Type="http://schemas.openxmlformats.org/officeDocument/2006/relationships/hyperlink" Target="http://www.perseus.tufts.edu/hopper/morph?l=tou/twn&amp;la=greek&amp;can=tou/twn0&amp;prior=kai\" TargetMode="External"/><Relationship Id="rId30" Type="http://schemas.openxmlformats.org/officeDocument/2006/relationships/hyperlink" Target="http://www.perseus.tufts.edu/hopper/morph?l=w(=n&amp;la=greek&amp;can=w(=n0&amp;prior=u(f'" TargetMode="External"/><Relationship Id="rId35" Type="http://schemas.openxmlformats.org/officeDocument/2006/relationships/hyperlink" Target="http://www.perseus.tufts.edu/hopper/morph?l=h(me/rais&amp;la=greek&amp;can=h(me/rais0&amp;prior=ai(=s" TargetMode="External"/><Relationship Id="rId43" Type="http://schemas.openxmlformats.org/officeDocument/2006/relationships/hyperlink" Target="http://www.perseus.tufts.edu/hopper/morph?l=e)k&amp;la=greek&amp;can=e)k1&amp;prior=kai\" TargetMode="External"/><Relationship Id="rId48" Type="http://schemas.openxmlformats.org/officeDocument/2006/relationships/hyperlink" Target="http://www.perseus.tufts.edu/hopper/morph?l=e)/sq'&amp;la=greek&amp;can=e)/sq'0&amp;prior=o(/son" TargetMode="External"/><Relationship Id="rId56" Type="http://schemas.openxmlformats.org/officeDocument/2006/relationships/hyperlink" Target="http://www.perseus.tufts.edu/hopper/morph?l=toiou=ton&amp;la=greek&amp;can=toiou=ton0&amp;prior=to\n" TargetMode="External"/><Relationship Id="rId64" Type="http://schemas.openxmlformats.org/officeDocument/2006/relationships/hyperlink" Target="http://www.perseus.tufts.edu/hopper/morph?l=mh\&amp;la=greek&amp;can=mh\0&amp;prior=e)celegxqh=|" TargetMode="External"/><Relationship Id="rId69" Type="http://schemas.openxmlformats.org/officeDocument/2006/relationships/hyperlink" Target="http://www.perseus.tufts.edu/hopper/morph?l=a)penegka/menos&amp;la=greek&amp;can=a)penegka/menos0&amp;prior=e)piorki/an" TargetMode="External"/><Relationship Id="rId77" Type="http://schemas.openxmlformats.org/officeDocument/2006/relationships/hyperlink" Target="http://www.perseus.tufts.edu/hopper/morph?l=ou)d'&amp;la=greek&amp;can=ou)d'0&amp;prior=ple/on" TargetMode="External"/><Relationship Id="rId8" Type="http://schemas.openxmlformats.org/officeDocument/2006/relationships/hyperlink" Target="http://www.perseus.tufts.edu/hopper/morph?l=tou=to&amp;la=greek&amp;can=tou=to0&amp;prior=o(/rkon" TargetMode="External"/><Relationship Id="rId51" Type="http://schemas.openxmlformats.org/officeDocument/2006/relationships/hyperlink" Target="http://www.perseus.tufts.edu/hopper/morph?l=kai\&amp;la=greek&amp;can=kai\6&amp;prior=pepra=xqai" TargetMode="External"/><Relationship Id="rId72" Type="http://schemas.openxmlformats.org/officeDocument/2006/relationships/hyperlink" Target="http://www.perseus.tufts.edu/hopper/morph?l=paisi\n&amp;la=greek&amp;can=paisi\n0&amp;prior=au(tou=" TargetMode="External"/><Relationship Id="rId3" Type="http://schemas.openxmlformats.org/officeDocument/2006/relationships/hyperlink" Target="http://www.perseus.tufts.edu/hopper/morph?l=ou)de\&amp;la=greek&amp;can=ou)de\0&amp;prior=ei)=t'" TargetMode="External"/><Relationship Id="rId12" Type="http://schemas.openxmlformats.org/officeDocument/2006/relationships/hyperlink" Target="http://www.perseus.tufts.edu/hopper/morph?l=ou)dei\s&amp;la=greek&amp;can=ou)dei\s0&amp;prior=o(\n" TargetMode="External"/><Relationship Id="rId17" Type="http://schemas.openxmlformats.org/officeDocument/2006/relationships/hyperlink" Target="http://www.perseus.tufts.edu/hopper/morph?l=sta\s&amp;la=greek&amp;can=sta\s0&amp;prior=a)/llou" TargetMode="External"/><Relationship Id="rId25" Type="http://schemas.openxmlformats.org/officeDocument/2006/relationships/hyperlink" Target="http://www.perseus.tufts.edu/hopper/morph?l=tau/rou&amp;la=greek&amp;can=tau/rou0&amp;prior=kai\" TargetMode="External"/><Relationship Id="rId33" Type="http://schemas.openxmlformats.org/officeDocument/2006/relationships/hyperlink" Target="http://www.perseus.tufts.edu/hopper/morph?l=e)n&amp;la=greek&amp;can=e)n0&amp;prior=kai\" TargetMode="External"/><Relationship Id="rId38" Type="http://schemas.openxmlformats.org/officeDocument/2006/relationships/hyperlink" Target="http://www.perseus.tufts.edu/hopper/morph?l=kai\&amp;la=greek&amp;can=kai\4&amp;prior=w(/ste" TargetMode="External"/><Relationship Id="rId46" Type="http://schemas.openxmlformats.org/officeDocument/2006/relationships/hyperlink" Target="http://www.perseus.tufts.edu/hopper/morph?l=a(/pan&amp;la=greek&amp;can=a(/pan0&amp;prior=metaxeirizome/nwn" TargetMode="External"/><Relationship Id="rId59" Type="http://schemas.openxmlformats.org/officeDocument/2006/relationships/hyperlink" Target="http://www.perseus.tufts.edu/hopper/morph?l=ou)/pw&amp;la=greek&amp;can=ou)/pw0&amp;prior=o)mwmokw\s" TargetMode="External"/><Relationship Id="rId67" Type="http://schemas.openxmlformats.org/officeDocument/2006/relationships/hyperlink" Target="http://www.perseus.tufts.edu/hopper/morph?l=th\n&amp;la=greek&amp;can=th\n0&amp;prior=a)lhqh=" TargetMode="External"/><Relationship Id="rId20" Type="http://schemas.openxmlformats.org/officeDocument/2006/relationships/hyperlink" Target="http://www.perseus.tufts.edu/hopper/morph?l=tomi/wn&amp;la=greek&amp;can=tomi/wn0&amp;prior=tw=n" TargetMode="External"/><Relationship Id="rId41" Type="http://schemas.openxmlformats.org/officeDocument/2006/relationships/hyperlink" Target="http://www.perseus.tufts.edu/hopper/morph?l=xro/nou&amp;la=greek&amp;can=xro/nou0&amp;prior=tou=" TargetMode="External"/><Relationship Id="rId54" Type="http://schemas.openxmlformats.org/officeDocument/2006/relationships/hyperlink" Target="http://www.perseus.tufts.edu/hopper/morph?l=o(&amp;la=greek&amp;can=o(0&amp;prior=tau=q'" TargetMode="External"/><Relationship Id="rId62" Type="http://schemas.openxmlformats.org/officeDocument/2006/relationships/hyperlink" Target="http://www.perseus.tufts.edu/hopper/morph?l=e)a\n&amp;la=greek&amp;can=e)a\n0&amp;prior=a)ll'" TargetMode="External"/><Relationship Id="rId70" Type="http://schemas.openxmlformats.org/officeDocument/2006/relationships/hyperlink" Target="http://www.perseus.tufts.edu/hopper/morph?l=toi=s&amp;la=greek&amp;can=toi=s0&amp;prior=a)penegka/menos" TargetMode="External"/><Relationship Id="rId75" Type="http://schemas.openxmlformats.org/officeDocument/2006/relationships/hyperlink" Target="http://www.perseus.tufts.edu/hopper/morph?l=ge/nei&amp;la=greek&amp;can=ge/nei0&amp;prior=tw=|" TargetMode="External"/><Relationship Id="rId1" Type="http://schemas.openxmlformats.org/officeDocument/2006/relationships/slideLayout" Target="../slideLayouts/slideLayout2.xml"/><Relationship Id="rId6" Type="http://schemas.openxmlformats.org/officeDocument/2006/relationships/hyperlink" Target="http://www.perseus.tufts.edu/hopper/morph?l=tin'&amp;la=greek&amp;can=tin'0&amp;prior=tuxo/nta" TargetMode="External"/><Relationship Id="rId15" Type="http://schemas.openxmlformats.org/officeDocument/2006/relationships/hyperlink" Target="http://www.perseus.tufts.edu/hopper/morph?l=ou)deno\s&amp;la=greek&amp;can=ou)deno\s0&amp;prior=u(pe\r" TargetMode="External"/><Relationship Id="rId23" Type="http://schemas.openxmlformats.org/officeDocument/2006/relationships/hyperlink" Target="http://www.perseus.tufts.edu/hopper/morph?l=kriou=&amp;la=greek&amp;can=kriou=0&amp;prior=kai\" TargetMode="External"/><Relationship Id="rId28" Type="http://schemas.openxmlformats.org/officeDocument/2006/relationships/hyperlink" Target="http://www.perseus.tufts.edu/hopper/morph?l=e)sfagme/nwn&amp;la=greek&amp;can=e)sfagme/nwn0&amp;prior=tou/twn" TargetMode="External"/><Relationship Id="rId36" Type="http://schemas.openxmlformats.org/officeDocument/2006/relationships/hyperlink" Target="http://www.perseus.tufts.edu/hopper/morph?l=kaqh/kei&amp;la=greek&amp;can=kaqh/kei0&amp;prior=h(me/rais" TargetMode="External"/><Relationship Id="rId49" Type="http://schemas.openxmlformats.org/officeDocument/2006/relationships/hyperlink" Target="http://www.perseus.tufts.edu/hopper/morph?l=o(/sion&amp;la=greek&amp;can=o(/sion0&amp;prior=e)/sq'" TargetMode="External"/><Relationship Id="rId57" Type="http://schemas.openxmlformats.org/officeDocument/2006/relationships/hyperlink" Target="http://www.perseus.tufts.edu/hopper/morph?l=o(/rkon&amp;la=greek&amp;can=o(/rkon1&amp;prior=toiou=ton"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714348" y="214291"/>
            <a:ext cx="7743852" cy="1928825"/>
          </a:xfrm>
        </p:spPr>
        <p:txBody>
          <a:bodyPr/>
          <a:lstStyle/>
          <a:p>
            <a:r>
              <a:rPr lang="el-GR" b="1" dirty="0"/>
              <a:t>ΑΤΤΙΚΟ ΔΙΚΑΙΟ	</a:t>
            </a:r>
            <a:endParaRPr lang="en-US" b="1" dirty="0"/>
          </a:p>
        </p:txBody>
      </p:sp>
      <p:sp>
        <p:nvSpPr>
          <p:cNvPr id="3" name="2 - Υπότιτλος"/>
          <p:cNvSpPr>
            <a:spLocks noGrp="1"/>
          </p:cNvSpPr>
          <p:nvPr>
            <p:ph type="subTitle" idx="1"/>
          </p:nvPr>
        </p:nvSpPr>
        <p:spPr>
          <a:xfrm>
            <a:off x="1142976" y="2214554"/>
            <a:ext cx="7572428" cy="3357586"/>
          </a:xfrm>
        </p:spPr>
        <p:txBody>
          <a:bodyPr>
            <a:normAutofit/>
          </a:bodyPr>
          <a:lstStyle/>
          <a:p>
            <a:r>
              <a:rPr lang="el-GR" sz="4000" b="1" dirty="0">
                <a:solidFill>
                  <a:schemeClr val="tx1"/>
                </a:solidFill>
              </a:rPr>
              <a:t>ΥΠΟΘΕΣΕΙΣ ΑΝΘΡΩΠΟΚΤΟΝΙΑΣ</a:t>
            </a:r>
          </a:p>
          <a:p>
            <a:endParaRPr lang="el-GR" sz="4000" b="1" dirty="0">
              <a:solidFill>
                <a:schemeClr val="tx1"/>
              </a:solidFill>
            </a:endParaRPr>
          </a:p>
          <a:p>
            <a:r>
              <a:rPr lang="el-GR" sz="4000" b="1" dirty="0">
                <a:solidFill>
                  <a:schemeClr val="tx1"/>
                </a:solidFill>
              </a:rPr>
              <a:t>1. ΔΙΚΑΣΤΗΡΙΑ ΑΝΘΡΩΠΟΚΤΟΝΙΑΣ</a:t>
            </a:r>
            <a:endParaRPr lang="en-US" sz="4000" b="1" dirty="0">
              <a:solidFill>
                <a:schemeClr val="tx1"/>
              </a:solidFill>
            </a:endParaRPr>
          </a:p>
        </p:txBody>
      </p:sp>
      <p:sp>
        <p:nvSpPr>
          <p:cNvPr id="4" name="3 - Θέση ημερομηνίας"/>
          <p:cNvSpPr>
            <a:spLocks noGrp="1"/>
          </p:cNvSpPr>
          <p:nvPr>
            <p:ph type="dt" sz="half" idx="10"/>
          </p:nvPr>
        </p:nvSpPr>
        <p:spPr/>
        <p:txBody>
          <a:bodyPr/>
          <a:lstStyle/>
          <a:p>
            <a:r>
              <a:rPr lang="el-GR"/>
              <a:t>8/10/2018</a:t>
            </a: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1</a:t>
            </a:fld>
            <a:endParaRPr lang="el-GR"/>
          </a:p>
        </p:txBody>
      </p:sp>
      <p:sp>
        <p:nvSpPr>
          <p:cNvPr id="6" name="5 - Θέση υποσέλιδου"/>
          <p:cNvSpPr>
            <a:spLocks noGrp="1"/>
          </p:cNvSpPr>
          <p:nvPr>
            <p:ph type="ftr" sz="quarter" idx="11"/>
          </p:nvPr>
        </p:nvSpPr>
        <p:spPr/>
        <p:txBody>
          <a:bodyPr/>
          <a:lstStyle/>
          <a:p>
            <a:r>
              <a:rPr lang="el-GR"/>
              <a:t>Ε. Βολονάκη</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Αρμοδιότητες Αρείου Πάγου	</a:t>
            </a:r>
            <a:endParaRPr lang="en-US" dirty="0"/>
          </a:p>
        </p:txBody>
      </p:sp>
      <p:sp>
        <p:nvSpPr>
          <p:cNvPr id="3" name="2 - Θέση περιεχομένου"/>
          <p:cNvSpPr>
            <a:spLocks noGrp="1"/>
          </p:cNvSpPr>
          <p:nvPr>
            <p:ph idx="1"/>
          </p:nvPr>
        </p:nvSpPr>
        <p:spPr/>
        <p:txBody>
          <a:bodyPr>
            <a:normAutofit fontScale="77500" lnSpcReduction="20000"/>
          </a:bodyPr>
          <a:lstStyle/>
          <a:p>
            <a:r>
              <a:rPr lang="el-GR" dirty="0"/>
              <a:t>Υποθέσεις ανθρωποκτονίας εκ προθέσεως, για τις οποίες ο νόμος προέβλεπε τον θάνατο ως ποινή. Δικαίωμα αυτοεξορίας</a:t>
            </a:r>
          </a:p>
          <a:p>
            <a:r>
              <a:rPr lang="el-GR" dirty="0"/>
              <a:t>Η σωματική βλάβη με θανατηφόρα πρόθεση (</a:t>
            </a:r>
            <a:r>
              <a:rPr lang="el-GR" dirty="0" err="1"/>
              <a:t>τραυμα</a:t>
            </a:r>
            <a:r>
              <a:rPr lang="el-GR" dirty="0"/>
              <a:t> εκ προνοίας). Το τραύμα δεν ήταν απαραίτητο να είναι θανάσιμο. Η προβλεπόμενη ποινή ήταν ισόβια εξορία (</a:t>
            </a:r>
            <a:r>
              <a:rPr lang="el-GR" dirty="0" err="1"/>
              <a:t>αειφυγία</a:t>
            </a:r>
            <a:r>
              <a:rPr lang="el-GR" dirty="0"/>
              <a:t>) με δήμευση της περιουσίας.</a:t>
            </a:r>
          </a:p>
          <a:p>
            <a:r>
              <a:rPr lang="el-GR" dirty="0"/>
              <a:t>Πρόκληση θανάτου με δηλητήριο (φαρμακεία), για την οποία προβλεπόταν η θανατική ποινή.</a:t>
            </a:r>
          </a:p>
          <a:p>
            <a:r>
              <a:rPr lang="el-GR" dirty="0"/>
              <a:t>Εμπρησμός (</a:t>
            </a:r>
            <a:r>
              <a:rPr lang="el-GR" dirty="0" err="1"/>
              <a:t>πυρκαϊά</a:t>
            </a:r>
            <a:r>
              <a:rPr lang="el-GR" dirty="0"/>
              <a:t>) με διακινδύνευση ανθρώπινης ζωής (εμπρησμός κατοικημένης οικίας)</a:t>
            </a:r>
          </a:p>
          <a:p>
            <a:r>
              <a:rPr lang="el-GR" dirty="0"/>
              <a:t>Καταστροφή ιερών ελαιών (ελαιόδεντρων και καρπών) η οποία θεωρούνταν δημόσια ιεροσυλία.</a:t>
            </a:r>
          </a:p>
        </p:txBody>
      </p:sp>
      <p:sp>
        <p:nvSpPr>
          <p:cNvPr id="4" name="3 - Θέση ημερομηνίας"/>
          <p:cNvSpPr>
            <a:spLocks noGrp="1"/>
          </p:cNvSpPr>
          <p:nvPr>
            <p:ph type="dt" sz="half" idx="10"/>
          </p:nvPr>
        </p:nvSpPr>
        <p:spPr/>
        <p:txBody>
          <a:bodyPr/>
          <a:lstStyle/>
          <a:p>
            <a:r>
              <a:rPr lang="el-GR"/>
              <a:t>8/10/2018</a:t>
            </a: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10</a:t>
            </a:fld>
            <a:endParaRPr lang="el-GR"/>
          </a:p>
        </p:txBody>
      </p:sp>
      <p:sp>
        <p:nvSpPr>
          <p:cNvPr id="6" name="5 - Θέση υποσέλιδου"/>
          <p:cNvSpPr>
            <a:spLocks noGrp="1"/>
          </p:cNvSpPr>
          <p:nvPr>
            <p:ph type="ftr" sz="quarter" idx="11"/>
          </p:nvPr>
        </p:nvSpPr>
        <p:spPr/>
        <p:txBody>
          <a:bodyPr/>
          <a:lstStyle/>
          <a:p>
            <a:r>
              <a:rPr lang="el-GR"/>
              <a:t>Ε. Βολονάκη</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274638"/>
            <a:ext cx="8258204" cy="868346"/>
          </a:xfrm>
        </p:spPr>
        <p:txBody>
          <a:bodyPr/>
          <a:lstStyle/>
          <a:p>
            <a:r>
              <a:rPr lang="el-GR" b="1" dirty="0" err="1"/>
              <a:t>Παλλάδιον</a:t>
            </a:r>
            <a:endParaRPr lang="en-US" b="1" dirty="0"/>
          </a:p>
        </p:txBody>
      </p:sp>
      <p:sp>
        <p:nvSpPr>
          <p:cNvPr id="3" name="2 - Θέση περιεχομένου"/>
          <p:cNvSpPr>
            <a:spLocks noGrp="1"/>
          </p:cNvSpPr>
          <p:nvPr>
            <p:ph idx="1"/>
          </p:nvPr>
        </p:nvSpPr>
        <p:spPr>
          <a:xfrm>
            <a:off x="357158" y="1000108"/>
            <a:ext cx="8329642" cy="5126055"/>
          </a:xfrm>
        </p:spPr>
        <p:txBody>
          <a:bodyPr>
            <a:normAutofit fontScale="70000" lnSpcReduction="20000"/>
          </a:bodyPr>
          <a:lstStyle/>
          <a:p>
            <a:r>
              <a:rPr lang="el-GR" dirty="0"/>
              <a:t>Συνεδρίαζε σε περιοχή αφιερωμένη στην Παλλάδα Αθηνά, ανατολικά της Ακρόπολης, κοντά στο λόφο του Αρδηττού και έξω από τα τείχη της πόλης.</a:t>
            </a:r>
          </a:p>
          <a:p>
            <a:r>
              <a:rPr lang="el-GR" dirty="0"/>
              <a:t>Δίκαζαν 51 εφέτες, όπως και στο </a:t>
            </a:r>
            <a:r>
              <a:rPr lang="el-GR" dirty="0" err="1"/>
              <a:t>Δελφίνιον</a:t>
            </a:r>
            <a:r>
              <a:rPr lang="el-GR" dirty="0"/>
              <a:t> και στο δικαστήριο της Φρεαττύδας υπό την προεδρία του άρχοντα βασιλέα.</a:t>
            </a:r>
          </a:p>
          <a:p>
            <a:r>
              <a:rPr lang="el-GR" dirty="0"/>
              <a:t>Οι 51 εφέτες έως την εποχή του Σόλωνα αποτελούσαν επιτροπή του Αρείου Πάγου, ήταν δηλ. αρεοπαγίτες.</a:t>
            </a:r>
          </a:p>
          <a:p>
            <a:r>
              <a:rPr lang="el-GR" dirty="0"/>
              <a:t>Το ερώτημα είναι κατά πόσο μετά την εποχή του Σόλωνα ήταν Ηλιαστές – κάτι που θεωρείται πιθανόν, λόγω της αφαίρεσης εξουσίας από τον Άρειο Πάγο το 462.</a:t>
            </a:r>
          </a:p>
          <a:p>
            <a:r>
              <a:rPr lang="el-GR" dirty="0"/>
              <a:t>Το αντεπιχείρημα είναι ότι οι δικαστές έπρεπε να έχουν γνώση του αδικήματος της ανθρωποκτονίας εκ προθέσεως για να μπορούν να τη διακρίνουν από την ανθρωποκτονία χωρίς πρόθεση, που εκδικαζόταν στο </a:t>
            </a:r>
            <a:r>
              <a:rPr lang="el-GR" dirty="0" err="1"/>
              <a:t>Παλλάδιον</a:t>
            </a:r>
            <a:r>
              <a:rPr lang="el-GR" dirty="0"/>
              <a:t>.</a:t>
            </a:r>
          </a:p>
          <a:p>
            <a:r>
              <a:rPr lang="el-GR" dirty="0"/>
              <a:t>Κατά πάσα πιθανότητα διατηρήθηκαν οι 51 εφέτες από τους βουλευτές του Αρείου Πάγου, άνω των 50 ετών.</a:t>
            </a:r>
            <a:endParaRPr lang="en-US" dirty="0"/>
          </a:p>
        </p:txBody>
      </p:sp>
      <p:sp>
        <p:nvSpPr>
          <p:cNvPr id="4" name="3 - Θέση ημερομηνίας"/>
          <p:cNvSpPr>
            <a:spLocks noGrp="1"/>
          </p:cNvSpPr>
          <p:nvPr>
            <p:ph type="dt" sz="half" idx="10"/>
          </p:nvPr>
        </p:nvSpPr>
        <p:spPr/>
        <p:txBody>
          <a:bodyPr/>
          <a:lstStyle/>
          <a:p>
            <a:r>
              <a:rPr lang="el-GR"/>
              <a:t>8/10/2018</a:t>
            </a: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11</a:t>
            </a:fld>
            <a:endParaRPr lang="el-GR"/>
          </a:p>
        </p:txBody>
      </p:sp>
      <p:sp>
        <p:nvSpPr>
          <p:cNvPr id="6" name="5 - Θέση υποσέλιδου"/>
          <p:cNvSpPr>
            <a:spLocks noGrp="1"/>
          </p:cNvSpPr>
          <p:nvPr>
            <p:ph type="ftr" sz="quarter" idx="11"/>
          </p:nvPr>
        </p:nvSpPr>
        <p:spPr/>
        <p:txBody>
          <a:bodyPr/>
          <a:lstStyle/>
          <a:p>
            <a:r>
              <a:rPr lang="el-GR"/>
              <a:t>Ε. Βολονάκη</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Αρμοδιότητες του Παλλαδίου</a:t>
            </a:r>
            <a:endParaRPr lang="en-US" dirty="0"/>
          </a:p>
        </p:txBody>
      </p:sp>
      <p:sp>
        <p:nvSpPr>
          <p:cNvPr id="3" name="2 - Θέση περιεχομένου"/>
          <p:cNvSpPr>
            <a:spLocks noGrp="1"/>
          </p:cNvSpPr>
          <p:nvPr>
            <p:ph idx="1"/>
          </p:nvPr>
        </p:nvSpPr>
        <p:spPr/>
        <p:txBody>
          <a:bodyPr>
            <a:normAutofit lnSpcReduction="10000"/>
          </a:bodyPr>
          <a:lstStyle/>
          <a:p>
            <a:r>
              <a:rPr lang="el-GR" dirty="0"/>
              <a:t>Ακούσιος φόνος (φόνος μη εκ προνοίας)</a:t>
            </a:r>
          </a:p>
          <a:p>
            <a:r>
              <a:rPr lang="el-GR" dirty="0"/>
              <a:t>Επιβουλή, απόπειρα κατά της ζωής Αθηναίου πολίτη (</a:t>
            </a:r>
            <a:r>
              <a:rPr lang="el-GR" dirty="0" err="1"/>
              <a:t>βούλευσις</a:t>
            </a:r>
            <a:r>
              <a:rPr lang="el-GR" dirty="0"/>
              <a:t>).</a:t>
            </a:r>
          </a:p>
          <a:p>
            <a:r>
              <a:rPr lang="el-GR" dirty="0"/>
              <a:t>Εκούσιος ή ακούσιος φόνος μη Αθηναίου πολίτη – μίασμα ίδιου βαθμού με αυτόν ενός Αθηναίου πολίτη</a:t>
            </a:r>
          </a:p>
          <a:p>
            <a:r>
              <a:rPr lang="el-GR" dirty="0"/>
              <a:t>Προβλεπόμενη ποινή: εξορία ενώ στην τρίτη περίπτωση είναι αδιευκρίνιστη η προβλεπόμενη ποινή.</a:t>
            </a:r>
            <a:endParaRPr lang="en-US" dirty="0"/>
          </a:p>
        </p:txBody>
      </p:sp>
      <p:sp>
        <p:nvSpPr>
          <p:cNvPr id="4" name="3 - Θέση ημερομηνίας"/>
          <p:cNvSpPr>
            <a:spLocks noGrp="1"/>
          </p:cNvSpPr>
          <p:nvPr>
            <p:ph type="dt" sz="half" idx="10"/>
          </p:nvPr>
        </p:nvSpPr>
        <p:spPr/>
        <p:txBody>
          <a:bodyPr/>
          <a:lstStyle/>
          <a:p>
            <a:r>
              <a:rPr lang="el-GR"/>
              <a:t>8/10/2018</a:t>
            </a: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12</a:t>
            </a:fld>
            <a:endParaRPr lang="el-GR"/>
          </a:p>
        </p:txBody>
      </p:sp>
      <p:sp>
        <p:nvSpPr>
          <p:cNvPr id="6" name="5 - Θέση υποσέλιδου"/>
          <p:cNvSpPr>
            <a:spLocks noGrp="1"/>
          </p:cNvSpPr>
          <p:nvPr>
            <p:ph type="ftr" sz="quarter" idx="11"/>
          </p:nvPr>
        </p:nvSpPr>
        <p:spPr/>
        <p:txBody>
          <a:bodyPr/>
          <a:lstStyle/>
          <a:p>
            <a:r>
              <a:rPr lang="el-GR"/>
              <a:t>Ε. Βολονάκη</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err="1"/>
              <a:t>Δελφίνιον</a:t>
            </a:r>
            <a:endParaRPr lang="en-US" b="1" dirty="0"/>
          </a:p>
        </p:txBody>
      </p:sp>
      <p:sp>
        <p:nvSpPr>
          <p:cNvPr id="3" name="2 - Θέση περιεχομένου"/>
          <p:cNvSpPr>
            <a:spLocks noGrp="1"/>
          </p:cNvSpPr>
          <p:nvPr>
            <p:ph idx="1"/>
          </p:nvPr>
        </p:nvSpPr>
        <p:spPr/>
        <p:txBody>
          <a:bodyPr/>
          <a:lstStyle/>
          <a:p>
            <a:r>
              <a:rPr lang="el-GR" dirty="0"/>
              <a:t>Βρισκόταν κοντά στο ιερό του Απόλλωνα, δυτικά του ναού του Ολυμπίου Διός.</a:t>
            </a:r>
          </a:p>
          <a:p>
            <a:r>
              <a:rPr lang="el-GR" dirty="0"/>
              <a:t>Εκδίκαζε υποθέσεις ανθρωποκτονίας όπου ο δράστης δεν αρνούνταν τη διάπραξη του φόνου αλλά πρόβαλλε τον ισχυρισμό ότι ο φόνος ήταν δικαιολογημένος και «κατά τους νόμους», επομένους ήταν υπόθεση ενός «δίκαιο φόνου».</a:t>
            </a:r>
            <a:endParaRPr lang="en-US" dirty="0"/>
          </a:p>
        </p:txBody>
      </p:sp>
      <p:sp>
        <p:nvSpPr>
          <p:cNvPr id="4" name="3 - Θέση ημερομηνίας"/>
          <p:cNvSpPr>
            <a:spLocks noGrp="1"/>
          </p:cNvSpPr>
          <p:nvPr>
            <p:ph type="dt" sz="half" idx="10"/>
          </p:nvPr>
        </p:nvSpPr>
        <p:spPr/>
        <p:txBody>
          <a:bodyPr/>
          <a:lstStyle/>
          <a:p>
            <a:r>
              <a:rPr lang="el-GR"/>
              <a:t>8/10/2018</a:t>
            </a: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13</a:t>
            </a:fld>
            <a:endParaRPr lang="el-GR"/>
          </a:p>
        </p:txBody>
      </p:sp>
      <p:sp>
        <p:nvSpPr>
          <p:cNvPr id="6" name="5 - Θέση υποσέλιδου"/>
          <p:cNvSpPr>
            <a:spLocks noGrp="1"/>
          </p:cNvSpPr>
          <p:nvPr>
            <p:ph type="ftr" sz="quarter" idx="11"/>
          </p:nvPr>
        </p:nvSpPr>
        <p:spPr/>
        <p:txBody>
          <a:bodyPr/>
          <a:lstStyle/>
          <a:p>
            <a:r>
              <a:rPr lang="el-GR"/>
              <a:t>Ε. Βολονάκη</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4000" b="1" dirty="0"/>
              <a:t>Αρμοδιότητες του </a:t>
            </a:r>
            <a:r>
              <a:rPr lang="el-GR" sz="4000" b="1" dirty="0" err="1"/>
              <a:t>Δελφινίου</a:t>
            </a:r>
            <a:endParaRPr lang="en-US" sz="4000" b="1" dirty="0"/>
          </a:p>
        </p:txBody>
      </p:sp>
      <p:sp>
        <p:nvSpPr>
          <p:cNvPr id="3" name="2 - Θέση περιεχομένου"/>
          <p:cNvSpPr>
            <a:spLocks noGrp="1"/>
          </p:cNvSpPr>
          <p:nvPr>
            <p:ph idx="1"/>
          </p:nvPr>
        </p:nvSpPr>
        <p:spPr>
          <a:xfrm>
            <a:off x="428596" y="1214422"/>
            <a:ext cx="8258204" cy="4911741"/>
          </a:xfrm>
        </p:spPr>
        <p:txBody>
          <a:bodyPr>
            <a:normAutofit fontScale="85000" lnSpcReduction="20000"/>
          </a:bodyPr>
          <a:lstStyle/>
          <a:p>
            <a:r>
              <a:rPr lang="el-GR" dirty="0"/>
              <a:t>Φόνος του μοιχού που συλλαμβανόταν επ’ αυτοφώρω με τη σύζυγο, μητέρα, αδελφή, θυγατέρα ή την ελεύθερη παλλακίδα του δράστη.</a:t>
            </a:r>
          </a:p>
          <a:p>
            <a:r>
              <a:rPr lang="el-GR" dirty="0"/>
              <a:t>Ακούσιος φόνου του συμπολεμιστή στη διάρκεια του πολέμου (εν </a:t>
            </a:r>
            <a:r>
              <a:rPr lang="el-GR" dirty="0" err="1"/>
              <a:t>πολέμω</a:t>
            </a:r>
            <a:r>
              <a:rPr lang="el-GR" dirty="0"/>
              <a:t> </a:t>
            </a:r>
            <a:r>
              <a:rPr lang="el-GR" dirty="0" err="1"/>
              <a:t>αγνοήσας</a:t>
            </a:r>
            <a:r>
              <a:rPr lang="el-GR" dirty="0"/>
              <a:t>)</a:t>
            </a:r>
          </a:p>
          <a:p>
            <a:r>
              <a:rPr lang="el-GR" dirty="0"/>
              <a:t>Ακούσιος φόνος του συναθλητή σε αθλητικούς αγώνες (εν </a:t>
            </a:r>
            <a:r>
              <a:rPr lang="el-GR" dirty="0" err="1"/>
              <a:t>αθλω</a:t>
            </a:r>
            <a:r>
              <a:rPr lang="el-GR" dirty="0"/>
              <a:t> αγωνιζόμενος)</a:t>
            </a:r>
          </a:p>
          <a:p>
            <a:r>
              <a:rPr lang="el-GR" dirty="0"/>
              <a:t>Φόνος προσώπου που επιτέθηκε πρώτο στο δράστη (άρχων χειρών αδίκων) – άμυνα</a:t>
            </a:r>
          </a:p>
          <a:p>
            <a:r>
              <a:rPr lang="el-GR" dirty="0"/>
              <a:t>Φόνος του «εξόριστου </a:t>
            </a:r>
            <a:r>
              <a:rPr lang="el-GR" dirty="0" err="1"/>
              <a:t>ανδροφόνου</a:t>
            </a:r>
            <a:r>
              <a:rPr lang="el-GR" dirty="0"/>
              <a:t>» που παρανόμως είχε επιστρέψει στην Αττική.</a:t>
            </a:r>
          </a:p>
          <a:p>
            <a:r>
              <a:rPr lang="el-GR" dirty="0"/>
              <a:t>Φόνος αυτού που θα επιχειρούσε την κατάλυση της δημοκρατίας και την εγκαθίδρυση της τυραννίας</a:t>
            </a:r>
            <a:endParaRPr lang="en-US" dirty="0"/>
          </a:p>
        </p:txBody>
      </p:sp>
      <p:sp>
        <p:nvSpPr>
          <p:cNvPr id="4" name="3 - Θέση ημερομηνίας"/>
          <p:cNvSpPr>
            <a:spLocks noGrp="1"/>
          </p:cNvSpPr>
          <p:nvPr>
            <p:ph type="dt" sz="half" idx="10"/>
          </p:nvPr>
        </p:nvSpPr>
        <p:spPr/>
        <p:txBody>
          <a:bodyPr/>
          <a:lstStyle/>
          <a:p>
            <a:r>
              <a:rPr lang="el-GR"/>
              <a:t>8/10/2018</a:t>
            </a: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14</a:t>
            </a:fld>
            <a:endParaRPr lang="el-GR"/>
          </a:p>
        </p:txBody>
      </p:sp>
      <p:sp>
        <p:nvSpPr>
          <p:cNvPr id="6" name="5 - Θέση υποσέλιδου"/>
          <p:cNvSpPr>
            <a:spLocks noGrp="1"/>
          </p:cNvSpPr>
          <p:nvPr>
            <p:ph type="ftr" sz="quarter" idx="11"/>
          </p:nvPr>
        </p:nvSpPr>
        <p:spPr/>
        <p:txBody>
          <a:bodyPr/>
          <a:lstStyle/>
          <a:p>
            <a:r>
              <a:rPr lang="el-GR"/>
              <a:t>Ε. Βολονάκη</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a:t>Το «εν </a:t>
            </a:r>
            <a:r>
              <a:rPr lang="el-GR" b="1" dirty="0" err="1"/>
              <a:t>Φρεαττοι</a:t>
            </a:r>
            <a:r>
              <a:rPr lang="el-GR" b="1" dirty="0"/>
              <a:t>»</a:t>
            </a:r>
            <a:endParaRPr lang="en-US" b="1" dirty="0"/>
          </a:p>
        </p:txBody>
      </p:sp>
      <p:sp>
        <p:nvSpPr>
          <p:cNvPr id="3" name="2 - Θέση περιεχομένου"/>
          <p:cNvSpPr>
            <a:spLocks noGrp="1"/>
          </p:cNvSpPr>
          <p:nvPr>
            <p:ph idx="1"/>
          </p:nvPr>
        </p:nvSpPr>
        <p:spPr>
          <a:xfrm>
            <a:off x="428596" y="1142984"/>
            <a:ext cx="8258204" cy="4983179"/>
          </a:xfrm>
        </p:spPr>
        <p:txBody>
          <a:bodyPr>
            <a:normAutofit fontScale="85000" lnSpcReduction="20000"/>
          </a:bodyPr>
          <a:lstStyle/>
          <a:p>
            <a:r>
              <a:rPr lang="el-GR" dirty="0"/>
              <a:t>Βρισκόταν στον Πειραιά, πιθανότατα στο λιμάνι στης Ζέας, καθώς εκεί βρέθηκαν σε ανασκαφές χάλκινα σφαιρίδια ψηφοφορίας.</a:t>
            </a:r>
          </a:p>
          <a:p>
            <a:r>
              <a:rPr lang="el-GR" dirty="0"/>
              <a:t>Δίκαζε όσους ήταν εξόριστοι, επειδή είχαν καταδικαστεί για διάπραξη αυτοκτονίας από αμέλεια και ενώ βρίσκονταν στην εξορία κατηγορούνταν για τη διάπραξη μιας νέας ανθρωποκτονίας από πρόθεση ή και τραυματισμού.</a:t>
            </a:r>
          </a:p>
          <a:p>
            <a:r>
              <a:rPr lang="el-GR" dirty="0"/>
              <a:t>Το δικαστήριο συνεδρίαζε στην ακτή προκειμένου κάποιος να δικαστεί χωρίς να πατήσει στο έδαφος της Αττικής.</a:t>
            </a:r>
          </a:p>
          <a:p>
            <a:r>
              <a:rPr lang="el-GR" dirty="0"/>
              <a:t>Αν αθωωνόταν επέστρεφε στην εξορία. Αν καταδικαζόταν, του επιβαλλόταν η θανατική ποινή και τον εκτελούσαν αμέσως.</a:t>
            </a:r>
            <a:endParaRPr lang="en-US" dirty="0"/>
          </a:p>
        </p:txBody>
      </p:sp>
      <p:sp>
        <p:nvSpPr>
          <p:cNvPr id="4" name="3 - Θέση ημερομηνίας"/>
          <p:cNvSpPr>
            <a:spLocks noGrp="1"/>
          </p:cNvSpPr>
          <p:nvPr>
            <p:ph type="dt" sz="half" idx="10"/>
          </p:nvPr>
        </p:nvSpPr>
        <p:spPr/>
        <p:txBody>
          <a:bodyPr/>
          <a:lstStyle/>
          <a:p>
            <a:r>
              <a:rPr lang="el-GR"/>
              <a:t>8/10/2018</a:t>
            </a: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15</a:t>
            </a:fld>
            <a:endParaRPr lang="el-GR"/>
          </a:p>
        </p:txBody>
      </p:sp>
      <p:sp>
        <p:nvSpPr>
          <p:cNvPr id="6" name="5 - Θέση υποσέλιδου"/>
          <p:cNvSpPr>
            <a:spLocks noGrp="1"/>
          </p:cNvSpPr>
          <p:nvPr>
            <p:ph type="ftr" sz="quarter" idx="11"/>
          </p:nvPr>
        </p:nvSpPr>
        <p:spPr/>
        <p:txBody>
          <a:bodyPr/>
          <a:lstStyle/>
          <a:p>
            <a:r>
              <a:rPr lang="el-GR"/>
              <a:t>Ε. Βολονάκη</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err="1"/>
              <a:t>Πρυτανείον</a:t>
            </a:r>
            <a:endParaRPr lang="en-US" b="1" dirty="0"/>
          </a:p>
        </p:txBody>
      </p:sp>
      <p:sp>
        <p:nvSpPr>
          <p:cNvPr id="3" name="2 - Θέση περιεχομένου"/>
          <p:cNvSpPr>
            <a:spLocks noGrp="1"/>
          </p:cNvSpPr>
          <p:nvPr>
            <p:ph idx="1"/>
          </p:nvPr>
        </p:nvSpPr>
        <p:spPr/>
        <p:txBody>
          <a:bodyPr>
            <a:normAutofit fontScale="92500"/>
          </a:bodyPr>
          <a:lstStyle/>
          <a:p>
            <a:r>
              <a:rPr lang="el-GR" dirty="0"/>
              <a:t>Ένα δικαστήριο που προϋπήρχε της εποχής του Σόλωνα, ενδεχομένως και του Δράκοντα.</a:t>
            </a:r>
          </a:p>
          <a:p>
            <a:r>
              <a:rPr lang="el-GR" dirty="0"/>
              <a:t>Συγκροτούνταν από τους τέσσερις </a:t>
            </a:r>
            <a:r>
              <a:rPr lang="el-GR" dirty="0" err="1"/>
              <a:t>φυλοβασιλείς</a:t>
            </a:r>
            <a:r>
              <a:rPr lang="el-GR" dirty="0"/>
              <a:t>, όταν οι φυλές ήταν τέσσερις στην Αττική, πριν τις μεταρρυθμίσεις του Κλεισθένη.</a:t>
            </a:r>
          </a:p>
          <a:p>
            <a:r>
              <a:rPr lang="el-GR" dirty="0"/>
              <a:t>Οι </a:t>
            </a:r>
            <a:r>
              <a:rPr lang="el-GR" dirty="0" err="1"/>
              <a:t>φυλοβασιλείς</a:t>
            </a:r>
            <a:r>
              <a:rPr lang="el-GR" dirty="0"/>
              <a:t> ήταν οι τέσσερις αρχηγοί των παλαιών ιωνικών φυλών, οι οποίοι βοηθούσαν τον άρχοντα-βασιλέα στο έργο του.</a:t>
            </a:r>
          </a:p>
          <a:p>
            <a:endParaRPr lang="en-US" dirty="0"/>
          </a:p>
        </p:txBody>
      </p:sp>
      <p:sp>
        <p:nvSpPr>
          <p:cNvPr id="4" name="3 - Θέση ημερομηνίας"/>
          <p:cNvSpPr>
            <a:spLocks noGrp="1"/>
          </p:cNvSpPr>
          <p:nvPr>
            <p:ph type="dt" sz="half" idx="10"/>
          </p:nvPr>
        </p:nvSpPr>
        <p:spPr/>
        <p:txBody>
          <a:bodyPr/>
          <a:lstStyle/>
          <a:p>
            <a:r>
              <a:rPr lang="el-GR"/>
              <a:t>8/10/2018</a:t>
            </a: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16</a:t>
            </a:fld>
            <a:endParaRPr lang="el-GR"/>
          </a:p>
        </p:txBody>
      </p:sp>
      <p:sp>
        <p:nvSpPr>
          <p:cNvPr id="6" name="5 - Θέση υποσέλιδου"/>
          <p:cNvSpPr>
            <a:spLocks noGrp="1"/>
          </p:cNvSpPr>
          <p:nvPr>
            <p:ph type="ftr" sz="quarter" idx="11"/>
          </p:nvPr>
        </p:nvSpPr>
        <p:spPr/>
        <p:txBody>
          <a:bodyPr/>
          <a:lstStyle/>
          <a:p>
            <a:r>
              <a:rPr lang="el-GR"/>
              <a:t>Ε. Βολονάκη</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Αρμοδιότητες Πρυτανείου</a:t>
            </a:r>
            <a:endParaRPr lang="en-US" dirty="0"/>
          </a:p>
        </p:txBody>
      </p:sp>
      <p:sp>
        <p:nvSpPr>
          <p:cNvPr id="3" name="2 - Θέση περιεχομένου"/>
          <p:cNvSpPr>
            <a:spLocks noGrp="1"/>
          </p:cNvSpPr>
          <p:nvPr>
            <p:ph idx="1"/>
          </p:nvPr>
        </p:nvSpPr>
        <p:spPr>
          <a:xfrm>
            <a:off x="285720" y="1285860"/>
            <a:ext cx="8401080" cy="5357850"/>
          </a:xfrm>
        </p:spPr>
        <p:txBody>
          <a:bodyPr>
            <a:normAutofit fontScale="77500" lnSpcReduction="20000"/>
          </a:bodyPr>
          <a:lstStyle/>
          <a:p>
            <a:r>
              <a:rPr lang="el-GR" dirty="0"/>
              <a:t>Τις υποθέσεις της δικαιοδοσίας του Πρυτανείου εισήγε ο </a:t>
            </a:r>
            <a:r>
              <a:rPr lang="el-GR" dirty="0" err="1"/>
              <a:t>αρχων</a:t>
            </a:r>
            <a:r>
              <a:rPr lang="el-GR" dirty="0"/>
              <a:t>-βασιλεύς.</a:t>
            </a:r>
          </a:p>
          <a:p>
            <a:r>
              <a:rPr lang="el-GR" dirty="0"/>
              <a:t>Τα αδικήματα που εκδικάζονταν στο Πρυτανείο είχαν ως εξής: ο δράστης ήταν άγνωστος ή ο θάνατος του θύματος είχε προκληθεί από κάποιο ζώο ή από ένα αντικείμενο.</a:t>
            </a:r>
          </a:p>
          <a:p>
            <a:r>
              <a:rPr lang="el-GR" dirty="0"/>
              <a:t>Το δικαστήριο δίκαζε ερήμην τον άγνωστο δράστη ή το ζώο ή το αντικείμενο που προκάλεσε τον θάνατο επιβάλλοντας αυστηρές ποινές. Το ζώο θανατωνόταν, το αντικείμενο μεταφερόταν εκτός των συνόρων της Αττικής (</a:t>
            </a:r>
            <a:r>
              <a:rPr lang="el-GR" dirty="0" err="1"/>
              <a:t>υπερορισμός</a:t>
            </a:r>
            <a:r>
              <a:rPr lang="el-GR" dirty="0"/>
              <a:t>) ή πεταγόταν στη θάλασσα (καταποντισμός). Έτσι μόνο επερχόταν </a:t>
            </a:r>
            <a:r>
              <a:rPr lang="el-GR" dirty="0" err="1"/>
              <a:t>κάθαρσις</a:t>
            </a:r>
            <a:r>
              <a:rPr lang="el-GR" dirty="0"/>
              <a:t>.</a:t>
            </a:r>
          </a:p>
          <a:p>
            <a:r>
              <a:rPr lang="el-GR" dirty="0"/>
              <a:t>Οι άγνωστοι δεν αμνηστεύονταν ποτέ. Ο Σόλων εξαίρεσε αυτούς από τη γενική αμνηστία, όπως επίσης και στην αμνηστία του 403, εξαιρέθηκαν όσοι είχαν καταδικαστεί από το Πρυτανείο, όπως και αυτοί που είχαν καταδικαστεί από τον Άρειο Πάγο ή το </a:t>
            </a:r>
            <a:r>
              <a:rPr lang="el-GR" dirty="0" err="1"/>
              <a:t>Παλλάδιον</a:t>
            </a:r>
            <a:r>
              <a:rPr lang="el-GR" dirty="0"/>
              <a:t>.</a:t>
            </a:r>
            <a:endParaRPr lang="en-US" dirty="0"/>
          </a:p>
        </p:txBody>
      </p:sp>
      <p:sp>
        <p:nvSpPr>
          <p:cNvPr id="4" name="3 - Θέση ημερομηνίας"/>
          <p:cNvSpPr>
            <a:spLocks noGrp="1"/>
          </p:cNvSpPr>
          <p:nvPr>
            <p:ph type="dt" sz="half" idx="10"/>
          </p:nvPr>
        </p:nvSpPr>
        <p:spPr/>
        <p:txBody>
          <a:bodyPr/>
          <a:lstStyle/>
          <a:p>
            <a:r>
              <a:rPr lang="el-GR"/>
              <a:t>8/10/2018</a:t>
            </a: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17</a:t>
            </a:fld>
            <a:endParaRPr lang="el-GR"/>
          </a:p>
        </p:txBody>
      </p:sp>
      <p:sp>
        <p:nvSpPr>
          <p:cNvPr id="6" name="5 - Θέση υποσέλιδου"/>
          <p:cNvSpPr>
            <a:spLocks noGrp="1"/>
          </p:cNvSpPr>
          <p:nvPr>
            <p:ph type="ftr" sz="quarter" idx="11"/>
          </p:nvPr>
        </p:nvSpPr>
        <p:spPr/>
        <p:txBody>
          <a:bodyPr/>
          <a:lstStyle/>
          <a:p>
            <a:r>
              <a:rPr lang="el-GR"/>
              <a:t>Ε. Βολονάκη</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19B8F0-1B6E-4B30-AADC-1ED73C5C03BF}"/>
              </a:ext>
            </a:extLst>
          </p:cNvPr>
          <p:cNvSpPr>
            <a:spLocks noGrp="1"/>
          </p:cNvSpPr>
          <p:nvPr>
            <p:ph type="title"/>
          </p:nvPr>
        </p:nvSpPr>
        <p:spPr>
          <a:xfrm>
            <a:off x="457200" y="274638"/>
            <a:ext cx="8229600" cy="634082"/>
          </a:xfrm>
        </p:spPr>
        <p:txBody>
          <a:bodyPr>
            <a:normAutofit/>
          </a:bodyPr>
          <a:lstStyle/>
          <a:p>
            <a:r>
              <a:rPr lang="el-GR" sz="2400" b="1" dirty="0"/>
              <a:t>ΤΟ ΔΙΚΑΣΤΗΡΙΟ ΤΗΣ ΗΛΙΑΙΑΣ</a:t>
            </a:r>
            <a:endParaRPr lang="en-GB" sz="2400" b="1" dirty="0"/>
          </a:p>
        </p:txBody>
      </p:sp>
      <p:sp>
        <p:nvSpPr>
          <p:cNvPr id="3" name="Content Placeholder 2">
            <a:extLst>
              <a:ext uri="{FF2B5EF4-FFF2-40B4-BE49-F238E27FC236}">
                <a16:creationId xmlns:a16="http://schemas.microsoft.com/office/drawing/2014/main" id="{25B05F6B-AD74-497C-8F23-381ADF44090A}"/>
              </a:ext>
            </a:extLst>
          </p:cNvPr>
          <p:cNvSpPr>
            <a:spLocks noGrp="1"/>
          </p:cNvSpPr>
          <p:nvPr>
            <p:ph idx="1"/>
          </p:nvPr>
        </p:nvSpPr>
        <p:spPr>
          <a:xfrm>
            <a:off x="457200" y="908720"/>
            <a:ext cx="8229600" cy="5217443"/>
          </a:xfrm>
        </p:spPr>
        <p:txBody>
          <a:bodyPr>
            <a:normAutofit fontScale="92500" lnSpcReduction="10000"/>
          </a:bodyPr>
          <a:lstStyle/>
          <a:p>
            <a:r>
              <a:rPr lang="el-GR" sz="2800" dirty="0"/>
              <a:t>Το κατεξοχήν όργανο της απονομής της δικαιοσύνης στην Αθήνα – δημιουργήθηκε από τον Σόλωνα στις αρχές του 6</a:t>
            </a:r>
            <a:r>
              <a:rPr lang="el-GR" sz="2800" baseline="30000" dirty="0"/>
              <a:t>ου</a:t>
            </a:r>
            <a:r>
              <a:rPr lang="el-GR" sz="2800" dirty="0"/>
              <a:t> π.Χ. Αι. (594/3 π.Χ.) για να δικάζει τις εφέσεις των αποφάσεων των αρχόντων. </a:t>
            </a:r>
          </a:p>
          <a:p>
            <a:r>
              <a:rPr lang="el-GR" sz="2800" dirty="0"/>
              <a:t>Ο Πλούταρχος (</a:t>
            </a:r>
            <a:r>
              <a:rPr lang="el-GR" sz="2800" i="1" dirty="0"/>
              <a:t>Σόλων</a:t>
            </a:r>
            <a:r>
              <a:rPr lang="el-GR" sz="2800" dirty="0"/>
              <a:t> 18.3) αναφέρει ότι ο Σόλων άφησε ηθελημένα κενά στους νόμους, επιτρέποντας έτσι στους δικαστές να αποφασίζουν για ορισμένα θέματα που δεν προβλέπονταν από τη νομοθεσία.</a:t>
            </a:r>
          </a:p>
          <a:p>
            <a:r>
              <a:rPr lang="el-GR" sz="2800" dirty="0"/>
              <a:t>Μεταβίβαση της «κυριαρχίας επί των νόμων» από τους άρχοντες στη «λαϊκή δικαιοσύνη» στους δικαστές της Ηλιαίας.</a:t>
            </a:r>
          </a:p>
          <a:p>
            <a:r>
              <a:rPr lang="el-GR" sz="2800" dirty="0"/>
              <a:t>Ο αθηναϊκός λαός ήταν «κύριος της πολιτείας» και γίνεται και «κύριος της δικαιοσύνης».</a:t>
            </a:r>
          </a:p>
          <a:p>
            <a:endParaRPr lang="el-GR" sz="2800" dirty="0"/>
          </a:p>
          <a:p>
            <a:endParaRPr lang="en-GB" sz="2800" dirty="0"/>
          </a:p>
        </p:txBody>
      </p:sp>
      <p:sp>
        <p:nvSpPr>
          <p:cNvPr id="4" name="Date Placeholder 3">
            <a:extLst>
              <a:ext uri="{FF2B5EF4-FFF2-40B4-BE49-F238E27FC236}">
                <a16:creationId xmlns:a16="http://schemas.microsoft.com/office/drawing/2014/main" id="{B7605309-6E24-47C7-BC01-19ECE192FD6B}"/>
              </a:ext>
            </a:extLst>
          </p:cNvPr>
          <p:cNvSpPr>
            <a:spLocks noGrp="1"/>
          </p:cNvSpPr>
          <p:nvPr>
            <p:ph type="dt" sz="half" idx="10"/>
          </p:nvPr>
        </p:nvSpPr>
        <p:spPr/>
        <p:txBody>
          <a:bodyPr/>
          <a:lstStyle/>
          <a:p>
            <a:r>
              <a:rPr lang="el-GR"/>
              <a:t>8/10/2018</a:t>
            </a:r>
          </a:p>
        </p:txBody>
      </p:sp>
      <p:sp>
        <p:nvSpPr>
          <p:cNvPr id="5" name="Footer Placeholder 4">
            <a:extLst>
              <a:ext uri="{FF2B5EF4-FFF2-40B4-BE49-F238E27FC236}">
                <a16:creationId xmlns:a16="http://schemas.microsoft.com/office/drawing/2014/main" id="{1EB09B3C-5F9F-4C4A-AE75-98827C6573C3}"/>
              </a:ext>
            </a:extLst>
          </p:cNvPr>
          <p:cNvSpPr>
            <a:spLocks noGrp="1"/>
          </p:cNvSpPr>
          <p:nvPr>
            <p:ph type="ftr" sz="quarter" idx="11"/>
          </p:nvPr>
        </p:nvSpPr>
        <p:spPr/>
        <p:txBody>
          <a:bodyPr/>
          <a:lstStyle/>
          <a:p>
            <a:r>
              <a:rPr lang="el-GR"/>
              <a:t>Ε. Βολονάκη</a:t>
            </a:r>
          </a:p>
        </p:txBody>
      </p:sp>
      <p:sp>
        <p:nvSpPr>
          <p:cNvPr id="6" name="Slide Number Placeholder 5">
            <a:extLst>
              <a:ext uri="{FF2B5EF4-FFF2-40B4-BE49-F238E27FC236}">
                <a16:creationId xmlns:a16="http://schemas.microsoft.com/office/drawing/2014/main" id="{CC04A4D9-6F8E-4C45-B368-392556BFE57D}"/>
              </a:ext>
            </a:extLst>
          </p:cNvPr>
          <p:cNvSpPr>
            <a:spLocks noGrp="1"/>
          </p:cNvSpPr>
          <p:nvPr>
            <p:ph type="sldNum" sz="quarter" idx="12"/>
          </p:nvPr>
        </p:nvSpPr>
        <p:spPr/>
        <p:txBody>
          <a:bodyPr/>
          <a:lstStyle/>
          <a:p>
            <a:fld id="{D3F1D1C4-C2D9-4231-9FB2-B2D9D97AA41D}" type="slidenum">
              <a:rPr lang="el-GR" smtClean="0"/>
              <a:pPr/>
              <a:t>18</a:t>
            </a:fld>
            <a:endParaRPr lang="el-GR"/>
          </a:p>
        </p:txBody>
      </p:sp>
    </p:spTree>
    <p:extLst>
      <p:ext uri="{BB962C8B-B14F-4D97-AF65-F5344CB8AC3E}">
        <p14:creationId xmlns:p14="http://schemas.microsoft.com/office/powerpoint/2010/main" val="4821169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A5F3AF-185E-4595-AA75-603FD17A943E}"/>
              </a:ext>
            </a:extLst>
          </p:cNvPr>
          <p:cNvSpPr>
            <a:spLocks noGrp="1"/>
          </p:cNvSpPr>
          <p:nvPr>
            <p:ph type="title"/>
          </p:nvPr>
        </p:nvSpPr>
        <p:spPr>
          <a:xfrm>
            <a:off x="457200" y="274638"/>
            <a:ext cx="8229600" cy="457199"/>
          </a:xfrm>
        </p:spPr>
        <p:txBody>
          <a:bodyPr>
            <a:normAutofit fontScale="90000"/>
          </a:bodyPr>
          <a:lstStyle/>
          <a:p>
            <a:r>
              <a:rPr lang="el-GR" sz="2800" b="1" dirty="0"/>
              <a:t>ΤΟ ΔΙΚΑΣΤΗΡΙΟ ΤΗΣ ΗΛΙΑΙΑΣ</a:t>
            </a:r>
            <a:endParaRPr lang="en-GB" sz="2800" b="1" dirty="0"/>
          </a:p>
        </p:txBody>
      </p:sp>
      <p:sp>
        <p:nvSpPr>
          <p:cNvPr id="3" name="Content Placeholder 2">
            <a:extLst>
              <a:ext uri="{FF2B5EF4-FFF2-40B4-BE49-F238E27FC236}">
                <a16:creationId xmlns:a16="http://schemas.microsoft.com/office/drawing/2014/main" id="{70BE0CAA-2577-4836-A772-785BB4F90D6D}"/>
              </a:ext>
            </a:extLst>
          </p:cNvPr>
          <p:cNvSpPr>
            <a:spLocks noGrp="1"/>
          </p:cNvSpPr>
          <p:nvPr>
            <p:ph idx="1"/>
          </p:nvPr>
        </p:nvSpPr>
        <p:spPr>
          <a:xfrm>
            <a:off x="395536" y="731838"/>
            <a:ext cx="8291264" cy="5394326"/>
          </a:xfrm>
        </p:spPr>
        <p:txBody>
          <a:bodyPr>
            <a:normAutofit fontScale="77500" lnSpcReduction="20000"/>
          </a:bodyPr>
          <a:lstStyle/>
          <a:p>
            <a:r>
              <a:rPr lang="el-GR" sz="2800" dirty="0"/>
              <a:t>Επί Σόλωνος το Δικαστήριο της Ηλιαίας ήταν το ίδιο με την Εκκλησία του Δήμου  και αποτελούνταν από το σύνολο των Αθηναίων πολιτών. Ετυμολογικά η λέξη Ηλιαία φαίνεται να προέρχεται από το επίθετο αλής που σημαίνει ολόκληρος και το ρήμα αλίζω σημαίνει «συγκεντρώνω».</a:t>
            </a:r>
          </a:p>
          <a:p>
            <a:r>
              <a:rPr lang="el-GR" sz="2800" dirty="0"/>
              <a:t>Αργότερα από την περίοδο του Κλεισθένη και του Εφιάλτη η συγκρότηση της Ηλιαίας γίνεται με ένα «αντιπροσωπευτικό» σύστημα και με ένα σώμα 6.000 δικαστών.</a:t>
            </a:r>
          </a:p>
          <a:p>
            <a:r>
              <a:rPr lang="el-GR" sz="2800" dirty="0"/>
              <a:t>Τα απαραίτητα προσόντα των δικαστών ήταν (α) να είναι Αθηναίοι πολίτες (μετά το 451/0 Αθηναίος εθεωρείτο όποιος είχε γεννηθεί από Αθηναίους γονείς), (β) τουλάχιστον 30 ετών (</a:t>
            </a:r>
            <a:r>
              <a:rPr lang="el-GR" sz="2800" i="1" dirty="0"/>
              <a:t>Αθ.Πολ</a:t>
            </a:r>
            <a:r>
              <a:rPr lang="el-GR" sz="2800" dirty="0"/>
              <a:t>. 63.3) –οι άνδρες αυτής της ηλικίας αποτελούσαν περίπου το 1/3 του συνόλου των ανδρών πολιτών άνω των είκοσι ετών, (γ) πλήρη πολιτικά δικαιώματα, δηλ. δεν έπρεπε να έχει καταδικαστεί σε στέρηση των πολιτικών του δικαιωμάτων (ατιμία) ούτε να έχει χρέη προς την πόλη. Σε περίπτωση που συμμετείχε κάποιος Αθηναίος πολίτης παράνομα ως δικαστής, η πράξη του ήταν αξιόποινη και η ποινή μπορούσε να είναι είτε οικονομικό πρόστιμο που έπρεπε να πληρωθεί αμέσως αλλιώς φυλακιζόταν ή η θανατική ποινή.</a:t>
            </a:r>
            <a:endParaRPr lang="en-GB" sz="2800" dirty="0"/>
          </a:p>
        </p:txBody>
      </p:sp>
      <p:sp>
        <p:nvSpPr>
          <p:cNvPr id="4" name="Date Placeholder 3">
            <a:extLst>
              <a:ext uri="{FF2B5EF4-FFF2-40B4-BE49-F238E27FC236}">
                <a16:creationId xmlns:a16="http://schemas.microsoft.com/office/drawing/2014/main" id="{B09B5E3B-61EE-4B1E-B23E-529C65EED91E}"/>
              </a:ext>
            </a:extLst>
          </p:cNvPr>
          <p:cNvSpPr>
            <a:spLocks noGrp="1"/>
          </p:cNvSpPr>
          <p:nvPr>
            <p:ph type="dt" sz="half" idx="10"/>
          </p:nvPr>
        </p:nvSpPr>
        <p:spPr/>
        <p:txBody>
          <a:bodyPr/>
          <a:lstStyle/>
          <a:p>
            <a:r>
              <a:rPr lang="el-GR"/>
              <a:t>8/10/2018</a:t>
            </a:r>
          </a:p>
        </p:txBody>
      </p:sp>
      <p:sp>
        <p:nvSpPr>
          <p:cNvPr id="5" name="Footer Placeholder 4">
            <a:extLst>
              <a:ext uri="{FF2B5EF4-FFF2-40B4-BE49-F238E27FC236}">
                <a16:creationId xmlns:a16="http://schemas.microsoft.com/office/drawing/2014/main" id="{8EBA4207-BB21-4408-B8C0-194186EDACEB}"/>
              </a:ext>
            </a:extLst>
          </p:cNvPr>
          <p:cNvSpPr>
            <a:spLocks noGrp="1"/>
          </p:cNvSpPr>
          <p:nvPr>
            <p:ph type="ftr" sz="quarter" idx="11"/>
          </p:nvPr>
        </p:nvSpPr>
        <p:spPr/>
        <p:txBody>
          <a:bodyPr/>
          <a:lstStyle/>
          <a:p>
            <a:r>
              <a:rPr lang="el-GR"/>
              <a:t>Ε. Βολονάκη</a:t>
            </a:r>
          </a:p>
        </p:txBody>
      </p:sp>
      <p:sp>
        <p:nvSpPr>
          <p:cNvPr id="6" name="Slide Number Placeholder 5">
            <a:extLst>
              <a:ext uri="{FF2B5EF4-FFF2-40B4-BE49-F238E27FC236}">
                <a16:creationId xmlns:a16="http://schemas.microsoft.com/office/drawing/2014/main" id="{6899A180-7DAF-4095-8A6C-9EB332EFF890}"/>
              </a:ext>
            </a:extLst>
          </p:cNvPr>
          <p:cNvSpPr>
            <a:spLocks noGrp="1"/>
          </p:cNvSpPr>
          <p:nvPr>
            <p:ph type="sldNum" sz="quarter" idx="12"/>
          </p:nvPr>
        </p:nvSpPr>
        <p:spPr/>
        <p:txBody>
          <a:bodyPr/>
          <a:lstStyle/>
          <a:p>
            <a:fld id="{D3F1D1C4-C2D9-4231-9FB2-B2D9D97AA41D}" type="slidenum">
              <a:rPr lang="el-GR" smtClean="0"/>
              <a:pPr/>
              <a:t>19</a:t>
            </a:fld>
            <a:endParaRPr lang="el-GR"/>
          </a:p>
        </p:txBody>
      </p:sp>
    </p:spTree>
    <p:extLst>
      <p:ext uri="{BB962C8B-B14F-4D97-AF65-F5344CB8AC3E}">
        <p14:creationId xmlns:p14="http://schemas.microsoft.com/office/powerpoint/2010/main" val="11911516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a:t>ΑΡΕΙΟΣ ΠΑΓΟΣ</a:t>
            </a:r>
            <a:endParaRPr lang="en-US" b="1" dirty="0"/>
          </a:p>
        </p:txBody>
      </p:sp>
      <p:sp>
        <p:nvSpPr>
          <p:cNvPr id="3" name="2 - Θέση περιεχομένου"/>
          <p:cNvSpPr>
            <a:spLocks noGrp="1"/>
          </p:cNvSpPr>
          <p:nvPr>
            <p:ph idx="1"/>
          </p:nvPr>
        </p:nvSpPr>
        <p:spPr/>
        <p:txBody>
          <a:bodyPr>
            <a:normAutofit fontScale="77500" lnSpcReduction="20000"/>
          </a:bodyPr>
          <a:lstStyle/>
          <a:p>
            <a:r>
              <a:rPr lang="el-GR" dirty="0"/>
              <a:t>Ο </a:t>
            </a:r>
            <a:r>
              <a:rPr lang="el-GR" i="1" dirty="0" err="1"/>
              <a:t>Ἄρειος</a:t>
            </a:r>
            <a:r>
              <a:rPr lang="el-GR" i="1" dirty="0"/>
              <a:t> Πάγος</a:t>
            </a:r>
            <a:r>
              <a:rPr lang="el-GR" dirty="0"/>
              <a:t> ήταν αρχικώς ένα συμβούλιο αριστοκρατών που συμβούλευαν τον βασιλιά και διατηρούσαν το αξίωμά τους κληρονομικά ενώ κατά τον 7</a:t>
            </a:r>
            <a:r>
              <a:rPr lang="el-GR" baseline="30000" dirty="0"/>
              <a:t>ο</a:t>
            </a:r>
            <a:r>
              <a:rPr lang="el-GR" dirty="0"/>
              <a:t> </a:t>
            </a:r>
            <a:r>
              <a:rPr lang="el-GR" dirty="0" err="1"/>
              <a:t>π.Χ.</a:t>
            </a:r>
            <a:r>
              <a:rPr lang="el-GR" dirty="0"/>
              <a:t> αι. τα μέλη του </a:t>
            </a:r>
            <a:r>
              <a:rPr lang="el-GR" i="1" dirty="0" err="1"/>
              <a:t>Ἀρείου</a:t>
            </a:r>
            <a:r>
              <a:rPr lang="el-GR" i="1" dirty="0"/>
              <a:t> Πάγου</a:t>
            </a:r>
            <a:r>
              <a:rPr lang="el-GR" dirty="0"/>
              <a:t> διατηρούσαν τη θέση τους μονίμως. Σύμφωνα με την παράδοση του Αισχύλου, στις </a:t>
            </a:r>
            <a:r>
              <a:rPr lang="el-GR" i="1" dirty="0" err="1"/>
              <a:t>Εὐμενίδες</a:t>
            </a:r>
            <a:r>
              <a:rPr lang="el-GR" dirty="0"/>
              <a:t>, ο </a:t>
            </a:r>
            <a:r>
              <a:rPr lang="el-GR" i="1" dirty="0" err="1"/>
              <a:t>Ἄρειος</a:t>
            </a:r>
            <a:r>
              <a:rPr lang="el-GR" i="1" dirty="0"/>
              <a:t> Πάγος</a:t>
            </a:r>
            <a:r>
              <a:rPr lang="el-GR" dirty="0"/>
              <a:t> ιδρύθηκε από την Αθηνά στον λόφο Άρη, δυτικά της Ακρόπολης, για να δικάσει την πρώτη υπόθεση ανθρωποκτονίας, τη δίκη του Ορέστη για τον φόνο της μητέρας του. </a:t>
            </a:r>
            <a:endParaRPr lang="en-US" dirty="0"/>
          </a:p>
          <a:p>
            <a:r>
              <a:rPr lang="el-GR" i="1" dirty="0" err="1"/>
              <a:t>Ἀθ.Πολ</a:t>
            </a:r>
            <a:r>
              <a:rPr lang="el-GR" i="1" dirty="0"/>
              <a:t>.</a:t>
            </a:r>
            <a:r>
              <a:rPr lang="el-GR" dirty="0"/>
              <a:t> 3.6: «Ο διορισμός των αρχόντων βασιζόταν στην ευγενή καταγωγή και τον πλούτο και αυτοί οι άρχοντες γίνονταν μέλη του Αρείου Πάγου. Γι’ αυτόν τον λόγο, τα μέλη του Αρείου Πάγου διατηρούσαν το αξίωμά τους σ’ ολόκληρη τη ζωή τους».</a:t>
            </a:r>
            <a:endParaRPr lang="en-US" dirty="0"/>
          </a:p>
          <a:p>
            <a:endParaRPr lang="en-US" dirty="0"/>
          </a:p>
        </p:txBody>
      </p:sp>
      <p:sp>
        <p:nvSpPr>
          <p:cNvPr id="4" name="3 - Θέση ημερομηνίας"/>
          <p:cNvSpPr>
            <a:spLocks noGrp="1"/>
          </p:cNvSpPr>
          <p:nvPr>
            <p:ph type="dt" sz="half" idx="10"/>
          </p:nvPr>
        </p:nvSpPr>
        <p:spPr/>
        <p:txBody>
          <a:bodyPr/>
          <a:lstStyle/>
          <a:p>
            <a:r>
              <a:rPr lang="el-GR"/>
              <a:t>8/10/2018</a:t>
            </a: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2</a:t>
            </a:fld>
            <a:endParaRPr lang="el-GR"/>
          </a:p>
        </p:txBody>
      </p:sp>
      <p:sp>
        <p:nvSpPr>
          <p:cNvPr id="6" name="5 - Θέση υποσέλιδου"/>
          <p:cNvSpPr>
            <a:spLocks noGrp="1"/>
          </p:cNvSpPr>
          <p:nvPr>
            <p:ph type="ftr" sz="quarter" idx="11"/>
          </p:nvPr>
        </p:nvSpPr>
        <p:spPr/>
        <p:txBody>
          <a:bodyPr/>
          <a:lstStyle/>
          <a:p>
            <a:r>
              <a:rPr lang="el-GR"/>
              <a:t>Ε. Βολονάκη</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F8D464-82BE-4435-8B8C-E01A2182C569}"/>
              </a:ext>
            </a:extLst>
          </p:cNvPr>
          <p:cNvSpPr>
            <a:spLocks noGrp="1"/>
          </p:cNvSpPr>
          <p:nvPr>
            <p:ph type="title"/>
          </p:nvPr>
        </p:nvSpPr>
        <p:spPr>
          <a:xfrm>
            <a:off x="539552" y="274638"/>
            <a:ext cx="8147248" cy="346050"/>
          </a:xfrm>
        </p:spPr>
        <p:txBody>
          <a:bodyPr>
            <a:normAutofit fontScale="90000"/>
          </a:bodyPr>
          <a:lstStyle/>
          <a:p>
            <a:r>
              <a:rPr lang="el-GR" sz="2800" b="1" dirty="0"/>
              <a:t>ΣΥΝΘΕΣΗ ΤΩΝ ΔΙΚΑΣΤΗΡΙΩΝ ΤΗΣ ΗΛΙΑΙΑΣ</a:t>
            </a:r>
            <a:endParaRPr lang="en-GB" sz="2800" b="1" dirty="0"/>
          </a:p>
        </p:txBody>
      </p:sp>
      <p:sp>
        <p:nvSpPr>
          <p:cNvPr id="3" name="Content Placeholder 2">
            <a:extLst>
              <a:ext uri="{FF2B5EF4-FFF2-40B4-BE49-F238E27FC236}">
                <a16:creationId xmlns:a16="http://schemas.microsoft.com/office/drawing/2014/main" id="{0D0CA58C-291D-40A2-8F2D-D1902D6E2FE0}"/>
              </a:ext>
            </a:extLst>
          </p:cNvPr>
          <p:cNvSpPr>
            <a:spLocks noGrp="1"/>
          </p:cNvSpPr>
          <p:nvPr>
            <p:ph idx="1"/>
          </p:nvPr>
        </p:nvSpPr>
        <p:spPr>
          <a:xfrm>
            <a:off x="395536" y="620688"/>
            <a:ext cx="8291264" cy="5904656"/>
          </a:xfrm>
        </p:spPr>
        <p:txBody>
          <a:bodyPr>
            <a:normAutofit lnSpcReduction="10000"/>
          </a:bodyPr>
          <a:lstStyle/>
          <a:p>
            <a:r>
              <a:rPr lang="el-GR" sz="2800" dirty="0"/>
              <a:t>Στην αρχή κάθε έτους κληρώνονταν 600 δικαστές ανά φυλή, από τους οποίους οι 500 ήταν τακτικά μέλη και οι 100 αναπληρωματικά.</a:t>
            </a:r>
          </a:p>
          <a:p>
            <a:r>
              <a:rPr lang="el-GR" sz="2800" dirty="0"/>
              <a:t>Αρχικά ο αριθμός 6.000 ήταν ο ελάχιστος απαιτούμενος ενώ αργότερα ήταν αντιπροσωπευτικός των πολιτών που κληρώνονταν κάθε χρόνο για δικαστές.</a:t>
            </a:r>
          </a:p>
          <a:p>
            <a:r>
              <a:rPr lang="el-GR" sz="2800" dirty="0"/>
              <a:t>Στα τέλη του 4</a:t>
            </a:r>
            <a:r>
              <a:rPr lang="el-GR" sz="2800" baseline="30000" dirty="0"/>
              <a:t>ου</a:t>
            </a:r>
            <a:r>
              <a:rPr lang="el-GR" sz="2800" dirty="0"/>
              <a:t> π.Χ. Αι. δεν υπήρχε αριθμητικός περιορισμός και όποιος Αθηναίος επιθυμούσε, χωρίς να έχει κληρωθεί στην αρχή της χρονιάς, μπορούσε να παρουσιαστεί και να διοριστεί δικαστής.</a:t>
            </a:r>
          </a:p>
          <a:p>
            <a:r>
              <a:rPr lang="el-GR" sz="2800" dirty="0"/>
              <a:t>Σπάνια δίκαζαν και οι 6.000 δικαστές σε ολομέλεια. Η μόνη γνωστή περίπτωση είναι η υπόθεση της βεβήλωσης των Ελευσινίων Μυστηρίων το 415 π.Χ.</a:t>
            </a:r>
            <a:endParaRPr lang="en-GB" sz="2800" dirty="0"/>
          </a:p>
        </p:txBody>
      </p:sp>
      <p:sp>
        <p:nvSpPr>
          <p:cNvPr id="4" name="Date Placeholder 3">
            <a:extLst>
              <a:ext uri="{FF2B5EF4-FFF2-40B4-BE49-F238E27FC236}">
                <a16:creationId xmlns:a16="http://schemas.microsoft.com/office/drawing/2014/main" id="{6DEF454F-02AC-41F8-9FAE-6B84D0E887BF}"/>
              </a:ext>
            </a:extLst>
          </p:cNvPr>
          <p:cNvSpPr>
            <a:spLocks noGrp="1"/>
          </p:cNvSpPr>
          <p:nvPr>
            <p:ph type="dt" sz="half" idx="10"/>
          </p:nvPr>
        </p:nvSpPr>
        <p:spPr/>
        <p:txBody>
          <a:bodyPr/>
          <a:lstStyle/>
          <a:p>
            <a:r>
              <a:rPr lang="el-GR"/>
              <a:t>8/10/2018</a:t>
            </a:r>
          </a:p>
        </p:txBody>
      </p:sp>
      <p:sp>
        <p:nvSpPr>
          <p:cNvPr id="5" name="Footer Placeholder 4">
            <a:extLst>
              <a:ext uri="{FF2B5EF4-FFF2-40B4-BE49-F238E27FC236}">
                <a16:creationId xmlns:a16="http://schemas.microsoft.com/office/drawing/2014/main" id="{A4047D89-B462-4352-9E5B-BD06D1A55A9E}"/>
              </a:ext>
            </a:extLst>
          </p:cNvPr>
          <p:cNvSpPr>
            <a:spLocks noGrp="1"/>
          </p:cNvSpPr>
          <p:nvPr>
            <p:ph type="ftr" sz="quarter" idx="11"/>
          </p:nvPr>
        </p:nvSpPr>
        <p:spPr/>
        <p:txBody>
          <a:bodyPr/>
          <a:lstStyle/>
          <a:p>
            <a:r>
              <a:rPr lang="el-GR"/>
              <a:t>Ε. Βολονάκη</a:t>
            </a:r>
          </a:p>
        </p:txBody>
      </p:sp>
      <p:sp>
        <p:nvSpPr>
          <p:cNvPr id="6" name="Slide Number Placeholder 5">
            <a:extLst>
              <a:ext uri="{FF2B5EF4-FFF2-40B4-BE49-F238E27FC236}">
                <a16:creationId xmlns:a16="http://schemas.microsoft.com/office/drawing/2014/main" id="{8AE374CB-6A38-408F-BFBF-A9DA3AEA335F}"/>
              </a:ext>
            </a:extLst>
          </p:cNvPr>
          <p:cNvSpPr>
            <a:spLocks noGrp="1"/>
          </p:cNvSpPr>
          <p:nvPr>
            <p:ph type="sldNum" sz="quarter" idx="12"/>
          </p:nvPr>
        </p:nvSpPr>
        <p:spPr/>
        <p:txBody>
          <a:bodyPr/>
          <a:lstStyle/>
          <a:p>
            <a:fld id="{D3F1D1C4-C2D9-4231-9FB2-B2D9D97AA41D}" type="slidenum">
              <a:rPr lang="el-GR" smtClean="0"/>
              <a:pPr/>
              <a:t>20</a:t>
            </a:fld>
            <a:endParaRPr lang="el-GR"/>
          </a:p>
        </p:txBody>
      </p:sp>
    </p:spTree>
    <p:extLst>
      <p:ext uri="{BB962C8B-B14F-4D97-AF65-F5344CB8AC3E}">
        <p14:creationId xmlns:p14="http://schemas.microsoft.com/office/powerpoint/2010/main" val="11895568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75121F-1713-4F2C-B524-F36CD86B0749}"/>
              </a:ext>
            </a:extLst>
          </p:cNvPr>
          <p:cNvSpPr>
            <a:spLocks noGrp="1"/>
          </p:cNvSpPr>
          <p:nvPr>
            <p:ph type="title"/>
          </p:nvPr>
        </p:nvSpPr>
        <p:spPr>
          <a:xfrm>
            <a:off x="323528" y="274638"/>
            <a:ext cx="8363272" cy="365125"/>
          </a:xfrm>
        </p:spPr>
        <p:txBody>
          <a:bodyPr>
            <a:noAutofit/>
          </a:bodyPr>
          <a:lstStyle/>
          <a:p>
            <a:r>
              <a:rPr lang="el-GR" sz="2800" b="1" dirty="0"/>
              <a:t>ΣΥΝΘΕΣΗ ΤΩΝ ΔΙΚΑΣΤΗΡΙΩΝ ΤΗΣ ΗΛΙΑΙΑΣ</a:t>
            </a:r>
            <a:endParaRPr lang="en-GB" sz="2800" dirty="0"/>
          </a:p>
        </p:txBody>
      </p:sp>
      <p:sp>
        <p:nvSpPr>
          <p:cNvPr id="3" name="Content Placeholder 2">
            <a:extLst>
              <a:ext uri="{FF2B5EF4-FFF2-40B4-BE49-F238E27FC236}">
                <a16:creationId xmlns:a16="http://schemas.microsoft.com/office/drawing/2014/main" id="{683F7338-EBC6-4F41-9556-8A89DCCE854F}"/>
              </a:ext>
            </a:extLst>
          </p:cNvPr>
          <p:cNvSpPr>
            <a:spLocks noGrp="1"/>
          </p:cNvSpPr>
          <p:nvPr>
            <p:ph idx="1"/>
          </p:nvPr>
        </p:nvSpPr>
        <p:spPr>
          <a:xfrm>
            <a:off x="179512" y="639763"/>
            <a:ext cx="8507288" cy="6081711"/>
          </a:xfrm>
        </p:spPr>
        <p:txBody>
          <a:bodyPr>
            <a:normAutofit fontScale="70000" lnSpcReduction="20000"/>
          </a:bodyPr>
          <a:lstStyle/>
          <a:p>
            <a:r>
              <a:rPr lang="el-GR" sz="2800" u="sng" dirty="0"/>
              <a:t>Ιδιωτικές υποθέσεις</a:t>
            </a:r>
            <a:r>
              <a:rPr lang="el-GR" sz="2800" dirty="0"/>
              <a:t>: ο αριθμός των δικαστών καθοριζόταν από την αξία του επιδίκου αντικειμένου (α) αν η αξία του ήταν κατώτερη των 1000 δρχ., δίκαζαν 201 δικαστές και (β) αν η αξία του ήταν ανώτερη των 1000 δρχ., δίκαζαν 401 δικαστές. </a:t>
            </a:r>
          </a:p>
          <a:p>
            <a:r>
              <a:rPr lang="el-GR" sz="2800" u="sng" dirty="0"/>
              <a:t>Δημόσιες υποθέσεις</a:t>
            </a:r>
            <a:r>
              <a:rPr lang="el-GR" sz="2800" dirty="0"/>
              <a:t>: ο αριθμός για τις δημόσιες υποθέσεις ήταν σαφώς μεγαλύτερος λόγω της σοβαρότητάς τους – 501 και τα πολλαπλάσιά του μέχρι και 6.000 δικαστές μπορούσαν να δικάσουν μια δημόσια δίκη.</a:t>
            </a:r>
          </a:p>
          <a:p>
            <a:r>
              <a:rPr lang="el-GR" sz="2800" dirty="0"/>
              <a:t>Σε ορισμένες εξαιρετικές δίκες που οι υποθέσεις ήταν πολύ σημαντικές, ο αριθμός ήταν μεγαλύτερος, όπως π.χ. Στη δίκη του Περικλή δίκαζαν 1501 δικαστές (Δείναρχος </a:t>
            </a:r>
            <a:r>
              <a:rPr lang="el-GR" sz="2800" i="1" dirty="0"/>
              <a:t>Κατά Δημοσθένους</a:t>
            </a:r>
            <a:r>
              <a:rPr lang="el-GR" sz="2800" dirty="0"/>
              <a:t> 107), επίσης στη δίκη για τη συνωμοσία των Τριάκοντα το 404 π.Χ. το δικαστήριο αποτελούνταν από 2001 δικαστές (Δημοσθενης, </a:t>
            </a:r>
            <a:r>
              <a:rPr lang="el-GR" sz="2800" i="1" dirty="0"/>
              <a:t>Κατά Τιμοκράτους</a:t>
            </a:r>
            <a:r>
              <a:rPr lang="el-GR" sz="2800" dirty="0"/>
              <a:t> 9), στα τέλη του 5</a:t>
            </a:r>
            <a:r>
              <a:rPr lang="el-GR" sz="2800" baseline="30000" dirty="0"/>
              <a:t>ου</a:t>
            </a:r>
            <a:r>
              <a:rPr lang="el-GR" sz="2800" dirty="0"/>
              <a:t> αι. ο Λυσίας (</a:t>
            </a:r>
            <a:r>
              <a:rPr lang="el-GR" sz="2800" i="1" dirty="0"/>
              <a:t>Κατά Αγοράτου </a:t>
            </a:r>
            <a:r>
              <a:rPr lang="el-GR" sz="2800" dirty="0"/>
              <a:t>35) αναφέρεται σε μία δίκη όπου ψήφισαν 2000 δικαστές, ενώ ο Ισοκράτης (</a:t>
            </a:r>
            <a:r>
              <a:rPr lang="el-GR" sz="2800" i="1" dirty="0"/>
              <a:t>Προς Καλλίμαχον </a:t>
            </a:r>
            <a:r>
              <a:rPr lang="el-GR" sz="2800" dirty="0"/>
              <a:t>54) σε ένα δικαστήριο από 700 δικαστές.</a:t>
            </a:r>
          </a:p>
          <a:p>
            <a:r>
              <a:rPr lang="el-GR" sz="2800" dirty="0"/>
              <a:t>Η προσθήκη του ενός επιπλέον δικαστή που καθιστούσε μονό τον αριθμό των δικαστών αποτελεί ένα σημείο αμφιλεγόμενο ανάμεσα στους μελετητές. Θεωρητικά ο επιπλέον αριθμός θα ήταν απαραίτητος για την αποφυγή της ισοψηφίας, στην πράξη όμως σε περίπτωση ισοψηφίας η απόφαση ήταν υπέρ του κατηγορούμενου, οπότε δεν ήταν απαραίτητος ο επιπλέον αριθμός.</a:t>
            </a:r>
          </a:p>
        </p:txBody>
      </p:sp>
      <p:sp>
        <p:nvSpPr>
          <p:cNvPr id="4" name="Date Placeholder 3">
            <a:extLst>
              <a:ext uri="{FF2B5EF4-FFF2-40B4-BE49-F238E27FC236}">
                <a16:creationId xmlns:a16="http://schemas.microsoft.com/office/drawing/2014/main" id="{CEA437E2-7474-4055-A401-18D6BFB3E4E1}"/>
              </a:ext>
            </a:extLst>
          </p:cNvPr>
          <p:cNvSpPr>
            <a:spLocks noGrp="1"/>
          </p:cNvSpPr>
          <p:nvPr>
            <p:ph type="dt" sz="half" idx="10"/>
          </p:nvPr>
        </p:nvSpPr>
        <p:spPr/>
        <p:txBody>
          <a:bodyPr/>
          <a:lstStyle/>
          <a:p>
            <a:r>
              <a:rPr lang="el-GR"/>
              <a:t>8/10/2018</a:t>
            </a:r>
          </a:p>
        </p:txBody>
      </p:sp>
      <p:sp>
        <p:nvSpPr>
          <p:cNvPr id="5" name="Footer Placeholder 4">
            <a:extLst>
              <a:ext uri="{FF2B5EF4-FFF2-40B4-BE49-F238E27FC236}">
                <a16:creationId xmlns:a16="http://schemas.microsoft.com/office/drawing/2014/main" id="{A77BB92D-FE39-41B6-B352-6E30C369FA6B}"/>
              </a:ext>
            </a:extLst>
          </p:cNvPr>
          <p:cNvSpPr>
            <a:spLocks noGrp="1"/>
          </p:cNvSpPr>
          <p:nvPr>
            <p:ph type="ftr" sz="quarter" idx="11"/>
          </p:nvPr>
        </p:nvSpPr>
        <p:spPr/>
        <p:txBody>
          <a:bodyPr/>
          <a:lstStyle/>
          <a:p>
            <a:r>
              <a:rPr lang="el-GR"/>
              <a:t>Ε. Βολονάκη</a:t>
            </a:r>
          </a:p>
        </p:txBody>
      </p:sp>
      <p:sp>
        <p:nvSpPr>
          <p:cNvPr id="6" name="Slide Number Placeholder 5">
            <a:extLst>
              <a:ext uri="{FF2B5EF4-FFF2-40B4-BE49-F238E27FC236}">
                <a16:creationId xmlns:a16="http://schemas.microsoft.com/office/drawing/2014/main" id="{BEB9416C-4C30-4865-A18F-A72F34AF42B0}"/>
              </a:ext>
            </a:extLst>
          </p:cNvPr>
          <p:cNvSpPr>
            <a:spLocks noGrp="1"/>
          </p:cNvSpPr>
          <p:nvPr>
            <p:ph type="sldNum" sz="quarter" idx="12"/>
          </p:nvPr>
        </p:nvSpPr>
        <p:spPr/>
        <p:txBody>
          <a:bodyPr/>
          <a:lstStyle/>
          <a:p>
            <a:fld id="{D3F1D1C4-C2D9-4231-9FB2-B2D9D97AA41D}" type="slidenum">
              <a:rPr lang="el-GR" smtClean="0"/>
              <a:pPr/>
              <a:t>21</a:t>
            </a:fld>
            <a:endParaRPr lang="el-GR"/>
          </a:p>
        </p:txBody>
      </p:sp>
    </p:spTree>
    <p:extLst>
      <p:ext uri="{BB962C8B-B14F-4D97-AF65-F5344CB8AC3E}">
        <p14:creationId xmlns:p14="http://schemas.microsoft.com/office/powerpoint/2010/main" val="38009272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5F0A2D-F952-47A4-BA1D-46F527AE2E38}"/>
              </a:ext>
            </a:extLst>
          </p:cNvPr>
          <p:cNvSpPr>
            <a:spLocks noGrp="1"/>
          </p:cNvSpPr>
          <p:nvPr>
            <p:ph type="title"/>
          </p:nvPr>
        </p:nvSpPr>
        <p:spPr>
          <a:xfrm>
            <a:off x="457200" y="274638"/>
            <a:ext cx="8229600" cy="457199"/>
          </a:xfrm>
        </p:spPr>
        <p:txBody>
          <a:bodyPr>
            <a:normAutofit fontScale="90000"/>
          </a:bodyPr>
          <a:lstStyle/>
          <a:p>
            <a:r>
              <a:rPr lang="el-GR" sz="2800" b="1" dirty="0"/>
              <a:t>ΣΥΓΚΡΟΤΗΣΗ ΤΩΝ ΔΙΚΑΣΤΗΡΙΩΝ</a:t>
            </a:r>
            <a:endParaRPr lang="en-GB" sz="2800" b="1" dirty="0"/>
          </a:p>
        </p:txBody>
      </p:sp>
      <p:sp>
        <p:nvSpPr>
          <p:cNvPr id="3" name="Content Placeholder 2">
            <a:extLst>
              <a:ext uri="{FF2B5EF4-FFF2-40B4-BE49-F238E27FC236}">
                <a16:creationId xmlns:a16="http://schemas.microsoft.com/office/drawing/2014/main" id="{3BEDC9F6-DED9-4D9A-AA9A-5B49A92B03EF}"/>
              </a:ext>
            </a:extLst>
          </p:cNvPr>
          <p:cNvSpPr>
            <a:spLocks noGrp="1"/>
          </p:cNvSpPr>
          <p:nvPr>
            <p:ph idx="1"/>
          </p:nvPr>
        </p:nvSpPr>
        <p:spPr>
          <a:xfrm>
            <a:off x="457200" y="731838"/>
            <a:ext cx="8229600" cy="5394326"/>
          </a:xfrm>
        </p:spPr>
        <p:txBody>
          <a:bodyPr>
            <a:normAutofit fontScale="85000" lnSpcReduction="20000"/>
          </a:bodyPr>
          <a:lstStyle/>
          <a:p>
            <a:r>
              <a:rPr lang="el-GR" sz="2800" dirty="0"/>
              <a:t>Κατά τον 5</a:t>
            </a:r>
            <a:r>
              <a:rPr lang="el-GR" sz="2800" baseline="30000" dirty="0"/>
              <a:t>ο</a:t>
            </a:r>
            <a:r>
              <a:rPr lang="el-GR" sz="2800" dirty="0"/>
              <a:t> αι. οι δικαστές που κληρώνονταν για ένα χρόνο δίκαζαν στα ίδια δικαστήρια, ενώ τον 4</a:t>
            </a:r>
            <a:r>
              <a:rPr lang="el-GR" sz="2800" baseline="30000" dirty="0"/>
              <a:t>ο</a:t>
            </a:r>
            <a:r>
              <a:rPr lang="el-GR" sz="2800" dirty="0"/>
              <a:t> αι. κληρώνονταν κάθε μέρα για διαφορετικά δικαστήρια.</a:t>
            </a:r>
          </a:p>
          <a:p>
            <a:r>
              <a:rPr lang="el-GR" sz="2800" dirty="0"/>
              <a:t>Διάφορα κτήρια που χρησιμοποιούνταν ως δικαστήρια: οι Ένδεκα δίκαζαν στο </a:t>
            </a:r>
            <a:r>
              <a:rPr lang="el-GR" sz="2800" i="1" dirty="0"/>
              <a:t>Παράβυστον</a:t>
            </a:r>
            <a:r>
              <a:rPr lang="el-GR" sz="2800" dirty="0"/>
              <a:t> (</a:t>
            </a:r>
            <a:r>
              <a:rPr lang="en-GB" sz="2800" i="1" dirty="0"/>
              <a:t>IG </a:t>
            </a:r>
            <a:r>
              <a:rPr lang="en-GB" sz="2800" dirty="0"/>
              <a:t>II² 1646, 12), </a:t>
            </a:r>
            <a:r>
              <a:rPr lang="el-GR" sz="2800" dirty="0"/>
              <a:t>ο επώνυμος άρχων σε κάποιο άλλο κτήριο ή και στο Ωδείον, το </a:t>
            </a:r>
            <a:r>
              <a:rPr lang="el-GR" sz="2800" i="1" dirty="0"/>
              <a:t>Καινόν </a:t>
            </a:r>
            <a:r>
              <a:rPr lang="el-GR" sz="2800" dirty="0"/>
              <a:t>δικαστήριον, ένα δικαστήριο δίπλα στον τάφο του ήρωα Λύκου, και τον 4</a:t>
            </a:r>
            <a:r>
              <a:rPr lang="el-GR" sz="2800" baseline="30000" dirty="0"/>
              <a:t>ο</a:t>
            </a:r>
            <a:r>
              <a:rPr lang="el-GR" sz="2800" dirty="0"/>
              <a:t> π.Χ. η Ποικίλη Στοά, το Θέατρο του Διονύσου, και η Πνύκα χρησιμοποιήθηκαν ως δικαστήρια τον 5</a:t>
            </a:r>
            <a:r>
              <a:rPr lang="el-GR" sz="2800" baseline="30000" dirty="0"/>
              <a:t>ο</a:t>
            </a:r>
            <a:r>
              <a:rPr lang="el-GR" sz="2800" dirty="0"/>
              <a:t> π.Χ. αι. Στο Ωδείον χωρούσαν 500 δικαστές ενώ σε άλλα δικαστήρια, οι δικαστές ήταν στριμωγμένοι. Μετά το 409 οι χώροι των δικαστηρίων διαιρέθηκαν σε 25 μέρη που διακρίνονταν με τα γράμματα Α-Ω με ένα επιπλέον γράμμα το Τ. Οι δικαστές έπρεπε να καθίσουν στην πτέρυγα του γράμματος που είχε το χάλκινο σύμβολο που διανεμόταν σε όλους τους δικαστές. Πρόβλεψη για να μην δημιουργηθούν ομάδες συγγενών ή φίλων και για την πρόληψη δωροδοκίας.</a:t>
            </a:r>
            <a:endParaRPr lang="en-GB" sz="2800" dirty="0"/>
          </a:p>
        </p:txBody>
      </p:sp>
      <p:sp>
        <p:nvSpPr>
          <p:cNvPr id="4" name="Date Placeholder 3">
            <a:extLst>
              <a:ext uri="{FF2B5EF4-FFF2-40B4-BE49-F238E27FC236}">
                <a16:creationId xmlns:a16="http://schemas.microsoft.com/office/drawing/2014/main" id="{D227D039-1059-4C68-8E96-6BFCDC0B1877}"/>
              </a:ext>
            </a:extLst>
          </p:cNvPr>
          <p:cNvSpPr>
            <a:spLocks noGrp="1"/>
          </p:cNvSpPr>
          <p:nvPr>
            <p:ph type="dt" sz="half" idx="10"/>
          </p:nvPr>
        </p:nvSpPr>
        <p:spPr/>
        <p:txBody>
          <a:bodyPr/>
          <a:lstStyle/>
          <a:p>
            <a:r>
              <a:rPr lang="el-GR"/>
              <a:t>8/10/2018</a:t>
            </a:r>
          </a:p>
        </p:txBody>
      </p:sp>
      <p:sp>
        <p:nvSpPr>
          <p:cNvPr id="5" name="Footer Placeholder 4">
            <a:extLst>
              <a:ext uri="{FF2B5EF4-FFF2-40B4-BE49-F238E27FC236}">
                <a16:creationId xmlns:a16="http://schemas.microsoft.com/office/drawing/2014/main" id="{B7D9BA4A-7541-4203-A2A5-F0EDF92C9FB7}"/>
              </a:ext>
            </a:extLst>
          </p:cNvPr>
          <p:cNvSpPr>
            <a:spLocks noGrp="1"/>
          </p:cNvSpPr>
          <p:nvPr>
            <p:ph type="ftr" sz="quarter" idx="11"/>
          </p:nvPr>
        </p:nvSpPr>
        <p:spPr/>
        <p:txBody>
          <a:bodyPr/>
          <a:lstStyle/>
          <a:p>
            <a:r>
              <a:rPr lang="el-GR"/>
              <a:t>Ε. Βολονάκη</a:t>
            </a:r>
          </a:p>
        </p:txBody>
      </p:sp>
      <p:sp>
        <p:nvSpPr>
          <p:cNvPr id="6" name="Slide Number Placeholder 5">
            <a:extLst>
              <a:ext uri="{FF2B5EF4-FFF2-40B4-BE49-F238E27FC236}">
                <a16:creationId xmlns:a16="http://schemas.microsoft.com/office/drawing/2014/main" id="{5E7D4B82-9584-4277-9624-8FE0ED56FE1B}"/>
              </a:ext>
            </a:extLst>
          </p:cNvPr>
          <p:cNvSpPr>
            <a:spLocks noGrp="1"/>
          </p:cNvSpPr>
          <p:nvPr>
            <p:ph type="sldNum" sz="quarter" idx="12"/>
          </p:nvPr>
        </p:nvSpPr>
        <p:spPr/>
        <p:txBody>
          <a:bodyPr/>
          <a:lstStyle/>
          <a:p>
            <a:fld id="{D3F1D1C4-C2D9-4231-9FB2-B2D9D97AA41D}" type="slidenum">
              <a:rPr lang="el-GR" smtClean="0"/>
              <a:pPr/>
              <a:t>22</a:t>
            </a:fld>
            <a:endParaRPr lang="el-GR"/>
          </a:p>
        </p:txBody>
      </p:sp>
    </p:spTree>
    <p:extLst>
      <p:ext uri="{BB962C8B-B14F-4D97-AF65-F5344CB8AC3E}">
        <p14:creationId xmlns:p14="http://schemas.microsoft.com/office/powerpoint/2010/main" val="35528956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9F39AE-B623-48A0-BF35-1DA2CF8C83F7}"/>
              </a:ext>
            </a:extLst>
          </p:cNvPr>
          <p:cNvSpPr>
            <a:spLocks noGrp="1"/>
          </p:cNvSpPr>
          <p:nvPr>
            <p:ph type="title"/>
          </p:nvPr>
        </p:nvSpPr>
        <p:spPr>
          <a:xfrm>
            <a:off x="457200" y="274638"/>
            <a:ext cx="8229600" cy="457199"/>
          </a:xfrm>
        </p:spPr>
        <p:txBody>
          <a:bodyPr>
            <a:normAutofit fontScale="90000"/>
          </a:bodyPr>
          <a:lstStyle/>
          <a:p>
            <a:r>
              <a:rPr lang="el-GR" sz="2800" b="1" dirty="0"/>
              <a:t>ΣΥΓΚΡΟΤΗΣΗ ΤΩΝ ΔΙΚΑΣΤΗΡΙΩΝ</a:t>
            </a:r>
            <a:endParaRPr lang="en-GB" sz="2800" b="1" dirty="0"/>
          </a:p>
        </p:txBody>
      </p:sp>
      <p:sp>
        <p:nvSpPr>
          <p:cNvPr id="3" name="Content Placeholder 2">
            <a:extLst>
              <a:ext uri="{FF2B5EF4-FFF2-40B4-BE49-F238E27FC236}">
                <a16:creationId xmlns:a16="http://schemas.microsoft.com/office/drawing/2014/main" id="{8F773F9A-50B7-4102-BD85-1863C2B720B6}"/>
              </a:ext>
            </a:extLst>
          </p:cNvPr>
          <p:cNvSpPr>
            <a:spLocks noGrp="1"/>
          </p:cNvSpPr>
          <p:nvPr>
            <p:ph idx="1"/>
          </p:nvPr>
        </p:nvSpPr>
        <p:spPr>
          <a:xfrm>
            <a:off x="457200" y="731838"/>
            <a:ext cx="8229600" cy="5394326"/>
          </a:xfrm>
        </p:spPr>
        <p:txBody>
          <a:bodyPr>
            <a:normAutofit fontScale="92500" lnSpcReduction="10000"/>
          </a:bodyPr>
          <a:lstStyle/>
          <a:p>
            <a:r>
              <a:rPr lang="el-GR" sz="2800" dirty="0"/>
              <a:t>Ένας ξύλινος φράκτης (δρύφακτοι) περιέβαλλε τον χώρο των δικαστηρίων και η είσοδος (κιγκλίς) έκλεινε από τον άρχοντα και δεν επιτρεπόταν να μπουν οι αργοπορημένοι διορισμένοι δικαστές. Το κοινό που παρακολουθούσε ήταν έξω από την είσοδο.</a:t>
            </a:r>
          </a:p>
          <a:p>
            <a:r>
              <a:rPr lang="el-GR" sz="2800" dirty="0"/>
              <a:t>Τον 4</a:t>
            </a:r>
            <a:r>
              <a:rPr lang="el-GR" sz="2800" baseline="30000" dirty="0"/>
              <a:t>ο</a:t>
            </a:r>
            <a:r>
              <a:rPr lang="el-GR" sz="2800" dirty="0"/>
              <a:t> π.Χ. αι. (340) τα κτήρια των δικαστηρίων συγκεντρώθηκαν σε έναν ενιαίο χώρο, πιθανότατα στην Αγορά, βάσει των επιγραφών που βρέθηκαν εκεί. Ο λόγος ήταν να μην προσεγγίζουν τους δικαστές για δωροδοκία.</a:t>
            </a:r>
          </a:p>
          <a:p>
            <a:r>
              <a:rPr lang="el-GR" sz="2800" dirty="0"/>
              <a:t>Μετά την κλήρωση των δικαστών και πριν αρχίσει η εκδίκαση των υποθέσεων η εξωτερική πύλη άνοιγε και πλησίαζαν όσοι ήθελαν να παρακολουθήσουν μια δίκη.</a:t>
            </a:r>
            <a:endParaRPr lang="en-GB" sz="2800" dirty="0"/>
          </a:p>
        </p:txBody>
      </p:sp>
      <p:sp>
        <p:nvSpPr>
          <p:cNvPr id="4" name="Date Placeholder 3">
            <a:extLst>
              <a:ext uri="{FF2B5EF4-FFF2-40B4-BE49-F238E27FC236}">
                <a16:creationId xmlns:a16="http://schemas.microsoft.com/office/drawing/2014/main" id="{9A957AFF-C118-4BF9-8AC0-3DBEE5A654DC}"/>
              </a:ext>
            </a:extLst>
          </p:cNvPr>
          <p:cNvSpPr>
            <a:spLocks noGrp="1"/>
          </p:cNvSpPr>
          <p:nvPr>
            <p:ph type="dt" sz="half" idx="10"/>
          </p:nvPr>
        </p:nvSpPr>
        <p:spPr/>
        <p:txBody>
          <a:bodyPr/>
          <a:lstStyle/>
          <a:p>
            <a:r>
              <a:rPr lang="el-GR"/>
              <a:t>8/10/2018</a:t>
            </a:r>
          </a:p>
        </p:txBody>
      </p:sp>
      <p:sp>
        <p:nvSpPr>
          <p:cNvPr id="5" name="Footer Placeholder 4">
            <a:extLst>
              <a:ext uri="{FF2B5EF4-FFF2-40B4-BE49-F238E27FC236}">
                <a16:creationId xmlns:a16="http://schemas.microsoft.com/office/drawing/2014/main" id="{11A15A6D-EF49-4CB4-9A82-0FD70BB67189}"/>
              </a:ext>
            </a:extLst>
          </p:cNvPr>
          <p:cNvSpPr>
            <a:spLocks noGrp="1"/>
          </p:cNvSpPr>
          <p:nvPr>
            <p:ph type="ftr" sz="quarter" idx="11"/>
          </p:nvPr>
        </p:nvSpPr>
        <p:spPr/>
        <p:txBody>
          <a:bodyPr/>
          <a:lstStyle/>
          <a:p>
            <a:r>
              <a:rPr lang="el-GR"/>
              <a:t>Ε. Βολονάκη</a:t>
            </a:r>
          </a:p>
        </p:txBody>
      </p:sp>
      <p:sp>
        <p:nvSpPr>
          <p:cNvPr id="6" name="Slide Number Placeholder 5">
            <a:extLst>
              <a:ext uri="{FF2B5EF4-FFF2-40B4-BE49-F238E27FC236}">
                <a16:creationId xmlns:a16="http://schemas.microsoft.com/office/drawing/2014/main" id="{57FCD9F5-06C7-42A5-AA05-96521DE2449E}"/>
              </a:ext>
            </a:extLst>
          </p:cNvPr>
          <p:cNvSpPr>
            <a:spLocks noGrp="1"/>
          </p:cNvSpPr>
          <p:nvPr>
            <p:ph type="sldNum" sz="quarter" idx="12"/>
          </p:nvPr>
        </p:nvSpPr>
        <p:spPr/>
        <p:txBody>
          <a:bodyPr/>
          <a:lstStyle/>
          <a:p>
            <a:fld id="{D3F1D1C4-C2D9-4231-9FB2-B2D9D97AA41D}" type="slidenum">
              <a:rPr lang="el-GR" smtClean="0"/>
              <a:pPr/>
              <a:t>23</a:t>
            </a:fld>
            <a:endParaRPr lang="el-GR"/>
          </a:p>
        </p:txBody>
      </p:sp>
    </p:spTree>
    <p:extLst>
      <p:ext uri="{BB962C8B-B14F-4D97-AF65-F5344CB8AC3E}">
        <p14:creationId xmlns:p14="http://schemas.microsoft.com/office/powerpoint/2010/main" val="36504390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52371D-F5CF-4916-8801-E5EF53D82C7C}"/>
              </a:ext>
            </a:extLst>
          </p:cNvPr>
          <p:cNvSpPr>
            <a:spLocks noGrp="1"/>
          </p:cNvSpPr>
          <p:nvPr>
            <p:ph type="title"/>
          </p:nvPr>
        </p:nvSpPr>
        <p:spPr>
          <a:xfrm>
            <a:off x="457200" y="274638"/>
            <a:ext cx="8229600" cy="457199"/>
          </a:xfrm>
        </p:spPr>
        <p:txBody>
          <a:bodyPr>
            <a:normAutofit fontScale="90000"/>
          </a:bodyPr>
          <a:lstStyle/>
          <a:p>
            <a:r>
              <a:rPr lang="el-GR" sz="2800" b="1" dirty="0"/>
              <a:t>ΟΡΙΣΜΟΣ ΔΙΚΑΣΤΩΝ</a:t>
            </a:r>
            <a:endParaRPr lang="en-GB" sz="2800" b="1" dirty="0"/>
          </a:p>
        </p:txBody>
      </p:sp>
      <p:sp>
        <p:nvSpPr>
          <p:cNvPr id="3" name="Content Placeholder 2">
            <a:extLst>
              <a:ext uri="{FF2B5EF4-FFF2-40B4-BE49-F238E27FC236}">
                <a16:creationId xmlns:a16="http://schemas.microsoft.com/office/drawing/2014/main" id="{46E0F888-E8D8-43C1-AD09-8815A8E8825C}"/>
              </a:ext>
            </a:extLst>
          </p:cNvPr>
          <p:cNvSpPr>
            <a:spLocks noGrp="1"/>
          </p:cNvSpPr>
          <p:nvPr>
            <p:ph idx="1"/>
          </p:nvPr>
        </p:nvSpPr>
        <p:spPr>
          <a:xfrm>
            <a:off x="323528" y="731838"/>
            <a:ext cx="8363272" cy="5394326"/>
          </a:xfrm>
        </p:spPr>
        <p:txBody>
          <a:bodyPr>
            <a:normAutofit fontScale="70000" lnSpcReduction="20000"/>
          </a:bodyPr>
          <a:lstStyle/>
          <a:p>
            <a:r>
              <a:rPr lang="el-GR" dirty="0"/>
              <a:t>Τον 5</a:t>
            </a:r>
            <a:r>
              <a:rPr lang="el-GR" baseline="30000" dirty="0"/>
              <a:t>ο</a:t>
            </a:r>
            <a:r>
              <a:rPr lang="el-GR" dirty="0"/>
              <a:t> αι. οι διορισμένοι δικαστές διαιρούνταν σε δέκα δικαστικές </a:t>
            </a:r>
            <a:r>
              <a:rPr lang="el-GR" i="1" dirty="0"/>
              <a:t>ομάδες</a:t>
            </a:r>
            <a:r>
              <a:rPr lang="el-GR" dirty="0"/>
              <a:t> (από το Α-Κ) με ίσο αριθμό πολιτών από τις δέκα φυλές και γινόταν μια κλήρωση με σφαιρίδια που τραβούσαν μέσα από την κηθίδα ή το κηθάριον (είδος δοχείου) – Αριστοφ. </a:t>
            </a:r>
            <a:r>
              <a:rPr lang="el-GR" i="1" dirty="0"/>
              <a:t>Σφήκες </a:t>
            </a:r>
            <a:r>
              <a:rPr lang="el-GR" dirty="0"/>
              <a:t>573-674.</a:t>
            </a:r>
          </a:p>
          <a:p>
            <a:r>
              <a:rPr lang="el-GR" dirty="0"/>
              <a:t>Για τον 4</a:t>
            </a:r>
            <a:r>
              <a:rPr lang="el-GR" baseline="30000" dirty="0"/>
              <a:t>ο</a:t>
            </a:r>
            <a:r>
              <a:rPr lang="el-GR" dirty="0"/>
              <a:t> αι. η </a:t>
            </a:r>
            <a:r>
              <a:rPr lang="el-GR" i="1" dirty="0"/>
              <a:t>Αθηναίων Πολιτεία</a:t>
            </a:r>
            <a:r>
              <a:rPr lang="el-GR" dirty="0"/>
              <a:t> (63-66) περιγράφει μια πιο περίπλοκη διαδικασία: όσοι υποψήφιοι επιθυμούσαν να υπηρετήσουν ως δικαστές, νωρίς το πρωί συγκεντρώνοντν κατά φυλές μπροστά στις 10 εισόδους. Στις εισόδους υπήρχαν 100 συνολικά κιβώτια, δέκα για κάθε φυλή, στα οποία τοποθετούσαν οι υποψήφιοι δικαστές τα πινάκιά τους.</a:t>
            </a:r>
          </a:p>
          <a:p>
            <a:r>
              <a:rPr lang="el-GR" dirty="0"/>
              <a:t>Τα πινάκια των δικαστών ήταν ένα είδος δικαστικής ταυτότητας (αρχικά μεταλλική μετά ξύλινη) όπου αναγραφόταν το όνομα, το πατρώνυμο και το όνομα του δήμου (δημοτικόν) στον οποίο ανήκε. Στα πινάκια ήταν γραμμένο και ένα γράμμα της αλφαβήτου από το Α έως το Κ, σύμφωνα με το σύστημα των 10 φυλών. Από τους 600 δικαστές οι 6 είχαν το ίδιο γράμμα. Σε κάθε φυλή υπήρχε ίδιος αριθμός υποψηφίων δικαστών. Το δικαστικόν πινάκιον δινόταν μια φορά και το διατηρούσαν για όλη τους τη ζωή.</a:t>
            </a:r>
            <a:endParaRPr lang="en-GB" dirty="0"/>
          </a:p>
        </p:txBody>
      </p:sp>
      <p:sp>
        <p:nvSpPr>
          <p:cNvPr id="4" name="Date Placeholder 3">
            <a:extLst>
              <a:ext uri="{FF2B5EF4-FFF2-40B4-BE49-F238E27FC236}">
                <a16:creationId xmlns:a16="http://schemas.microsoft.com/office/drawing/2014/main" id="{0AA02686-C5DE-47D0-8247-29B8A9D9ABB5}"/>
              </a:ext>
            </a:extLst>
          </p:cNvPr>
          <p:cNvSpPr>
            <a:spLocks noGrp="1"/>
          </p:cNvSpPr>
          <p:nvPr>
            <p:ph type="dt" sz="half" idx="10"/>
          </p:nvPr>
        </p:nvSpPr>
        <p:spPr/>
        <p:txBody>
          <a:bodyPr/>
          <a:lstStyle/>
          <a:p>
            <a:r>
              <a:rPr lang="el-GR"/>
              <a:t>8/10/2018</a:t>
            </a:r>
          </a:p>
        </p:txBody>
      </p:sp>
      <p:sp>
        <p:nvSpPr>
          <p:cNvPr id="5" name="Footer Placeholder 4">
            <a:extLst>
              <a:ext uri="{FF2B5EF4-FFF2-40B4-BE49-F238E27FC236}">
                <a16:creationId xmlns:a16="http://schemas.microsoft.com/office/drawing/2014/main" id="{EB70A80E-E36A-4FD1-8D26-E4C9FD8D033A}"/>
              </a:ext>
            </a:extLst>
          </p:cNvPr>
          <p:cNvSpPr>
            <a:spLocks noGrp="1"/>
          </p:cNvSpPr>
          <p:nvPr>
            <p:ph type="ftr" sz="quarter" idx="11"/>
          </p:nvPr>
        </p:nvSpPr>
        <p:spPr/>
        <p:txBody>
          <a:bodyPr/>
          <a:lstStyle/>
          <a:p>
            <a:r>
              <a:rPr lang="el-GR"/>
              <a:t>Ε. Βολονάκη</a:t>
            </a:r>
          </a:p>
        </p:txBody>
      </p:sp>
      <p:sp>
        <p:nvSpPr>
          <p:cNvPr id="6" name="Slide Number Placeholder 5">
            <a:extLst>
              <a:ext uri="{FF2B5EF4-FFF2-40B4-BE49-F238E27FC236}">
                <a16:creationId xmlns:a16="http://schemas.microsoft.com/office/drawing/2014/main" id="{72CBDF38-BC89-4D4D-9A76-9F1A5A6CE331}"/>
              </a:ext>
            </a:extLst>
          </p:cNvPr>
          <p:cNvSpPr>
            <a:spLocks noGrp="1"/>
          </p:cNvSpPr>
          <p:nvPr>
            <p:ph type="sldNum" sz="quarter" idx="12"/>
          </p:nvPr>
        </p:nvSpPr>
        <p:spPr/>
        <p:txBody>
          <a:bodyPr/>
          <a:lstStyle/>
          <a:p>
            <a:fld id="{D3F1D1C4-C2D9-4231-9FB2-B2D9D97AA41D}" type="slidenum">
              <a:rPr lang="el-GR" smtClean="0"/>
              <a:pPr/>
              <a:t>24</a:t>
            </a:fld>
            <a:endParaRPr lang="el-GR"/>
          </a:p>
        </p:txBody>
      </p:sp>
    </p:spTree>
    <p:extLst>
      <p:ext uri="{BB962C8B-B14F-4D97-AF65-F5344CB8AC3E}">
        <p14:creationId xmlns:p14="http://schemas.microsoft.com/office/powerpoint/2010/main" val="18331838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67E1D-8DFD-4148-9824-0DAC8BE2FE3C}"/>
              </a:ext>
            </a:extLst>
          </p:cNvPr>
          <p:cNvSpPr>
            <a:spLocks noGrp="1"/>
          </p:cNvSpPr>
          <p:nvPr>
            <p:ph type="title"/>
          </p:nvPr>
        </p:nvSpPr>
        <p:spPr>
          <a:xfrm>
            <a:off x="457200" y="274638"/>
            <a:ext cx="8229600" cy="457199"/>
          </a:xfrm>
        </p:spPr>
        <p:txBody>
          <a:bodyPr>
            <a:normAutofit fontScale="90000"/>
          </a:bodyPr>
          <a:lstStyle/>
          <a:p>
            <a:r>
              <a:rPr lang="el-GR" sz="2800" b="1" dirty="0"/>
              <a:t>ΚΛΗΡΩΣΗ</a:t>
            </a:r>
            <a:endParaRPr lang="en-GB" sz="2800" b="1" dirty="0"/>
          </a:p>
        </p:txBody>
      </p:sp>
      <p:sp>
        <p:nvSpPr>
          <p:cNvPr id="3" name="Content Placeholder 2">
            <a:extLst>
              <a:ext uri="{FF2B5EF4-FFF2-40B4-BE49-F238E27FC236}">
                <a16:creationId xmlns:a16="http://schemas.microsoft.com/office/drawing/2014/main" id="{A054DDDA-D003-4461-AC3E-4B508D6B926B}"/>
              </a:ext>
            </a:extLst>
          </p:cNvPr>
          <p:cNvSpPr>
            <a:spLocks noGrp="1"/>
          </p:cNvSpPr>
          <p:nvPr>
            <p:ph idx="1"/>
          </p:nvPr>
        </p:nvSpPr>
        <p:spPr>
          <a:xfrm>
            <a:off x="457200" y="731838"/>
            <a:ext cx="8229600" cy="5394326"/>
          </a:xfrm>
        </p:spPr>
        <p:txBody>
          <a:bodyPr>
            <a:normAutofit fontScale="55000" lnSpcReduction="20000"/>
          </a:bodyPr>
          <a:lstStyle/>
          <a:p>
            <a:r>
              <a:rPr lang="el-GR" dirty="0"/>
              <a:t>Κάθε υποψήφιος τοποθετούσε το πινάκιό του στο αντίστοιχο με το γράμμα του (Α-Κ) κιβώτιο.</a:t>
            </a:r>
          </a:p>
          <a:p>
            <a:r>
              <a:rPr lang="el-GR" dirty="0"/>
              <a:t>Στις εισόδους του δικαστηρίου υπήρχε ένας ακόμα αριθμός κιβωτίων  που ποίκιλλε ανάλογα με τα δικαστήρια που λειτουργούσαν για να τοποθετηθούν στο τέλος ανά δικαστήριο.</a:t>
            </a:r>
          </a:p>
          <a:p>
            <a:r>
              <a:rPr lang="el-GR" dirty="0"/>
              <a:t>Οι 9 άρχοντες με το γραμματέα τους διενεργούσαν όλη την κλήρωση. Στην αρχή ένας δημόσιος δούλος ανακινούσε τα κιβώτα και κάθε άρχοντας τραβούσε για τη φυλή του ένα δικαστικό πινάκιο από κάθε κιβώτιο για να κληρωθεί ο λεγόμενος «εμπήκτης». Ο «εμπήκτης» κληρωνόταν για να τοποθετήσει τα πινάκια μέσα στις «μηχανές κληρώσεως». Ο «εμπήκτης» ήταν κληρωτός ώστε η εισαγωγή των πινακίων να γίνεται από άλλο άτομο κάθε μέρα. Άρα υπήρχε ένας «εμπήκτης» για όλους τους υποψηφίους της ίδιας φυλής με το ίδιο γράμμα του αλφαβήτου (Α-Κ) στο πινάκιό τους.</a:t>
            </a:r>
          </a:p>
          <a:p>
            <a:r>
              <a:rPr lang="el-GR" dirty="0"/>
              <a:t>Η κλήρωση των υποψηφίων γινόταν σε μία συσκευή που ονομαζόταν </a:t>
            </a:r>
            <a:r>
              <a:rPr lang="el-GR" i="1" dirty="0"/>
              <a:t>κληρωτήριον</a:t>
            </a:r>
            <a:r>
              <a:rPr lang="el-GR" dirty="0"/>
              <a:t>. Υπήρχαν 20 κληρωτήρια, 2 για κάθε φυλή, τοποθετημένα στις εισόδους του δικαστηρίου. Τα 2 κληρωτήρια αποτελούνταν από μία μεγάλη μαρμάρινη στήλη πάνω σε βάση, χωρισμένη σε 5 κάθετες στήλες, τις </a:t>
            </a:r>
            <a:r>
              <a:rPr lang="el-GR" i="1" dirty="0"/>
              <a:t>κανονίδες</a:t>
            </a:r>
            <a:r>
              <a:rPr lang="el-GR" dirty="0"/>
              <a:t>. Στο πάνω μέρος κάθε </a:t>
            </a:r>
            <a:r>
              <a:rPr lang="el-GR" i="1" dirty="0"/>
              <a:t>κανονίδος </a:t>
            </a:r>
            <a:r>
              <a:rPr lang="el-GR" dirty="0"/>
              <a:t>ήταν γραμμένο ένα γράμμα της αλφαβήτου, Α, Β, Γ, Δ, Ε, και στο 2</a:t>
            </a:r>
            <a:r>
              <a:rPr lang="el-GR" baseline="30000" dirty="0"/>
              <a:t>ο</a:t>
            </a:r>
            <a:r>
              <a:rPr lang="el-GR" dirty="0"/>
              <a:t> Ζ, Η, Θ, Ι, Κ. Τα 10 γράμματα αντιστοιχούσαν στις 10 φυλές. Σε κάθε κάθετη στήλη κάτω από τα γράμματα, υπήρχαν οριζόντιες εγκοπές, συνολικά περίπου 500 (50 περίπου σε κάθε στήλη). Σ’ αυτές τις εγκοπές χωρούσαν ακριβώς τα δικαστικά πινάκια.</a:t>
            </a:r>
            <a:endParaRPr lang="en-GB" dirty="0"/>
          </a:p>
        </p:txBody>
      </p:sp>
      <p:sp>
        <p:nvSpPr>
          <p:cNvPr id="4" name="Date Placeholder 3">
            <a:extLst>
              <a:ext uri="{FF2B5EF4-FFF2-40B4-BE49-F238E27FC236}">
                <a16:creationId xmlns:a16="http://schemas.microsoft.com/office/drawing/2014/main" id="{580D6F30-DF4F-42E0-A241-039AA16E0ECC}"/>
              </a:ext>
            </a:extLst>
          </p:cNvPr>
          <p:cNvSpPr>
            <a:spLocks noGrp="1"/>
          </p:cNvSpPr>
          <p:nvPr>
            <p:ph type="dt" sz="half" idx="10"/>
          </p:nvPr>
        </p:nvSpPr>
        <p:spPr/>
        <p:txBody>
          <a:bodyPr/>
          <a:lstStyle/>
          <a:p>
            <a:r>
              <a:rPr lang="el-GR"/>
              <a:t>8/10/2018</a:t>
            </a:r>
          </a:p>
        </p:txBody>
      </p:sp>
      <p:sp>
        <p:nvSpPr>
          <p:cNvPr id="5" name="Footer Placeholder 4">
            <a:extLst>
              <a:ext uri="{FF2B5EF4-FFF2-40B4-BE49-F238E27FC236}">
                <a16:creationId xmlns:a16="http://schemas.microsoft.com/office/drawing/2014/main" id="{59CA3F9B-6D3A-451E-BD68-09FDF17A5082}"/>
              </a:ext>
            </a:extLst>
          </p:cNvPr>
          <p:cNvSpPr>
            <a:spLocks noGrp="1"/>
          </p:cNvSpPr>
          <p:nvPr>
            <p:ph type="ftr" sz="quarter" idx="11"/>
          </p:nvPr>
        </p:nvSpPr>
        <p:spPr/>
        <p:txBody>
          <a:bodyPr/>
          <a:lstStyle/>
          <a:p>
            <a:r>
              <a:rPr lang="el-GR"/>
              <a:t>Ε. Βολονάκη</a:t>
            </a:r>
          </a:p>
        </p:txBody>
      </p:sp>
      <p:sp>
        <p:nvSpPr>
          <p:cNvPr id="6" name="Slide Number Placeholder 5">
            <a:extLst>
              <a:ext uri="{FF2B5EF4-FFF2-40B4-BE49-F238E27FC236}">
                <a16:creationId xmlns:a16="http://schemas.microsoft.com/office/drawing/2014/main" id="{87D559EF-A47C-49E7-A1D9-E8A5D4F3F688}"/>
              </a:ext>
            </a:extLst>
          </p:cNvPr>
          <p:cNvSpPr>
            <a:spLocks noGrp="1"/>
          </p:cNvSpPr>
          <p:nvPr>
            <p:ph type="sldNum" sz="quarter" idx="12"/>
          </p:nvPr>
        </p:nvSpPr>
        <p:spPr/>
        <p:txBody>
          <a:bodyPr/>
          <a:lstStyle/>
          <a:p>
            <a:fld id="{D3F1D1C4-C2D9-4231-9FB2-B2D9D97AA41D}" type="slidenum">
              <a:rPr lang="el-GR" smtClean="0"/>
              <a:pPr/>
              <a:t>25</a:t>
            </a:fld>
            <a:endParaRPr lang="el-GR"/>
          </a:p>
        </p:txBody>
      </p:sp>
    </p:spTree>
    <p:extLst>
      <p:ext uri="{BB962C8B-B14F-4D97-AF65-F5344CB8AC3E}">
        <p14:creationId xmlns:p14="http://schemas.microsoft.com/office/powerpoint/2010/main" val="30881596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CE7EA9C8-656A-41B2-84EE-3BCD89A2BAC8}"/>
              </a:ext>
            </a:extLst>
          </p:cNvPr>
          <p:cNvSpPr>
            <a:spLocks noGrp="1"/>
          </p:cNvSpPr>
          <p:nvPr>
            <p:ph type="dt" sz="half" idx="10"/>
          </p:nvPr>
        </p:nvSpPr>
        <p:spPr/>
        <p:txBody>
          <a:bodyPr/>
          <a:lstStyle/>
          <a:p>
            <a:r>
              <a:rPr lang="el-GR"/>
              <a:t>8/10/2018</a:t>
            </a:r>
          </a:p>
        </p:txBody>
      </p:sp>
      <p:sp>
        <p:nvSpPr>
          <p:cNvPr id="5" name="Footer Placeholder 4">
            <a:extLst>
              <a:ext uri="{FF2B5EF4-FFF2-40B4-BE49-F238E27FC236}">
                <a16:creationId xmlns:a16="http://schemas.microsoft.com/office/drawing/2014/main" id="{855A8224-B849-4422-BF27-AEED9FC02259}"/>
              </a:ext>
            </a:extLst>
          </p:cNvPr>
          <p:cNvSpPr>
            <a:spLocks noGrp="1"/>
          </p:cNvSpPr>
          <p:nvPr>
            <p:ph type="ftr" sz="quarter" idx="11"/>
          </p:nvPr>
        </p:nvSpPr>
        <p:spPr/>
        <p:txBody>
          <a:bodyPr/>
          <a:lstStyle/>
          <a:p>
            <a:r>
              <a:rPr lang="el-GR"/>
              <a:t>Ε. Βολονάκη</a:t>
            </a:r>
          </a:p>
        </p:txBody>
      </p:sp>
      <p:sp>
        <p:nvSpPr>
          <p:cNvPr id="6" name="Slide Number Placeholder 5">
            <a:extLst>
              <a:ext uri="{FF2B5EF4-FFF2-40B4-BE49-F238E27FC236}">
                <a16:creationId xmlns:a16="http://schemas.microsoft.com/office/drawing/2014/main" id="{CC4097BB-FA38-4393-9A4F-6AAFE10C6D87}"/>
              </a:ext>
            </a:extLst>
          </p:cNvPr>
          <p:cNvSpPr>
            <a:spLocks noGrp="1"/>
          </p:cNvSpPr>
          <p:nvPr>
            <p:ph type="sldNum" sz="quarter" idx="12"/>
          </p:nvPr>
        </p:nvSpPr>
        <p:spPr/>
        <p:txBody>
          <a:bodyPr/>
          <a:lstStyle/>
          <a:p>
            <a:fld id="{D3F1D1C4-C2D9-4231-9FB2-B2D9D97AA41D}" type="slidenum">
              <a:rPr lang="el-GR" smtClean="0"/>
              <a:pPr/>
              <a:t>26</a:t>
            </a:fld>
            <a:endParaRPr lang="el-GR"/>
          </a:p>
        </p:txBody>
      </p:sp>
      <p:pic>
        <p:nvPicPr>
          <p:cNvPr id="1026" name="Picture 2" descr="Image result for κληρωτηρια ελληνιστικής εποχής αγορα">
            <a:extLst>
              <a:ext uri="{FF2B5EF4-FFF2-40B4-BE49-F238E27FC236}">
                <a16:creationId xmlns:a16="http://schemas.microsoft.com/office/drawing/2014/main" id="{86A33316-A7CD-486E-8D6B-2092361B18B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78353"/>
            <a:ext cx="8258632" cy="63848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929285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0EDD12-4215-4357-A533-99442DBC63EA}"/>
              </a:ext>
            </a:extLst>
          </p:cNvPr>
          <p:cNvSpPr>
            <a:spLocks noGrp="1"/>
          </p:cNvSpPr>
          <p:nvPr>
            <p:ph type="title"/>
          </p:nvPr>
        </p:nvSpPr>
        <p:spPr>
          <a:xfrm>
            <a:off x="457200" y="274638"/>
            <a:ext cx="8229600" cy="457199"/>
          </a:xfrm>
        </p:spPr>
        <p:txBody>
          <a:bodyPr>
            <a:normAutofit fontScale="90000"/>
          </a:bodyPr>
          <a:lstStyle/>
          <a:p>
            <a:r>
              <a:rPr lang="el-GR" sz="2800" b="1" dirty="0"/>
              <a:t>ΚΛΗΡΩΣΗ</a:t>
            </a:r>
            <a:endParaRPr lang="en-GB" sz="2800" b="1" dirty="0"/>
          </a:p>
        </p:txBody>
      </p:sp>
      <p:sp>
        <p:nvSpPr>
          <p:cNvPr id="3" name="Content Placeholder 2">
            <a:extLst>
              <a:ext uri="{FF2B5EF4-FFF2-40B4-BE49-F238E27FC236}">
                <a16:creationId xmlns:a16="http://schemas.microsoft.com/office/drawing/2014/main" id="{45E12D9F-BB03-40EA-9575-DBE2D32384FC}"/>
              </a:ext>
            </a:extLst>
          </p:cNvPr>
          <p:cNvSpPr>
            <a:spLocks noGrp="1"/>
          </p:cNvSpPr>
          <p:nvPr>
            <p:ph idx="1"/>
          </p:nvPr>
        </p:nvSpPr>
        <p:spPr>
          <a:xfrm>
            <a:off x="251520" y="731838"/>
            <a:ext cx="8435280" cy="5721498"/>
          </a:xfrm>
        </p:spPr>
        <p:txBody>
          <a:bodyPr>
            <a:normAutofit fontScale="55000" lnSpcReduction="20000"/>
          </a:bodyPr>
          <a:lstStyle/>
          <a:p>
            <a:r>
              <a:rPr lang="el-GR" dirty="0"/>
              <a:t>Καθένας από τους 10 </a:t>
            </a:r>
            <a:r>
              <a:rPr lang="el-GR" i="1" dirty="0"/>
              <a:t>εμπήκτας</a:t>
            </a:r>
            <a:r>
              <a:rPr lang="el-GR" dirty="0"/>
              <a:t> κάθε φυλής έπαιρνε τα πινάκια από το κιβώτιο που του αντιστοιχούσε και τα τοποθετούσε (</a:t>
            </a:r>
            <a:r>
              <a:rPr lang="el-GR" i="1" dirty="0"/>
              <a:t>εμπηγνύναι</a:t>
            </a:r>
            <a:r>
              <a:rPr lang="el-GR" dirty="0"/>
              <a:t>) στις σχισμές της στήλης που είχε το ίδιο γράμμα με το κιβώτιο με τρόπο που να μη φαίνεται το γραμμένο στο πινάκιο όνομα παρά μόνο το γράμμα (Α-Κ)</a:t>
            </a:r>
          </a:p>
          <a:p>
            <a:r>
              <a:rPr lang="el-GR" dirty="0"/>
              <a:t>Κατά μήκος της αριστερής πλευράς του κληρωτηρίου ήταν τοποθετημένος ένας χάλκινος κοίλος σωλήνας (</a:t>
            </a:r>
            <a:r>
              <a:rPr lang="el-GR" i="1" dirty="0"/>
              <a:t>υδρία</a:t>
            </a:r>
            <a:r>
              <a:rPr lang="el-GR" dirty="0"/>
              <a:t>) ο οποίος είχε άνοιγμα σχήματος χωνιού στο επάνω άκρο και κινητό πώμα στο κάτω άκρο του. Μέσα στην υδρία τοποθετούνταν μαύροι και άσπροι χάλκινοι «κύβοι» που προηγουμένως είχαν ανακατευτεί.</a:t>
            </a:r>
          </a:p>
          <a:p>
            <a:r>
              <a:rPr lang="el-GR" dirty="0"/>
              <a:t>Ο αριθμός των άσπρων ή των μαύρων κύβων ήταν υπολογισμένος, ώστε κάθε κύβος να αντιστοιχεί σε 10 δικαστικά πινάκια απ’ αυτά που βρίσκονταν τοποθετημένα στις οριζόντιες εγκοπές κάτω από τα γράμματα Α-Ε και Ζ-Κ και να μπορεί έτσι να συμπληρωθεί με την κλήρωση ο απαιτούμενος, κάθε φορά, αριθμός δικαστών.</a:t>
            </a:r>
          </a:p>
          <a:p>
            <a:r>
              <a:rPr lang="el-GR" dirty="0"/>
              <a:t>Ο άρχοντας άνοιγε το πώμα στο κάτω άκρο του σωλήνα και άφηνε να πέσει ένας ένας κύβος σε ένα καλάθι που υπήρχε κάτω από κάθε </a:t>
            </a:r>
            <a:r>
              <a:rPr lang="el-GR" i="1" dirty="0"/>
              <a:t>κανονίδα</a:t>
            </a:r>
            <a:r>
              <a:rPr lang="el-GR" dirty="0"/>
              <a:t>. Αν ο κύβος ήταν λευκός σήμαινε την κλήρωση ως μελών του δικαστηρίου της Ηλιαίας για τις συνεδριάσεις εκείνης της ημέρας των δέκα ονομάτων των πινακίων της οριζόντιας σειράς του κληρωτηρίου, αρχίζοντας από την πρώτη. Αν ο κύβος ήταν μαύρος σήμαινε τον αποκλεισμό των ονομάτων των δέκα πινακίων από τη συνεδρίαση της Ηλιαίας. Στο αριθμό των δικαστών που επιλέγονταν με την κλήρωση συμπεριλαμβάνονταν όλοι οι εμπήκται. Η διαδικασία επαναλαμβανόταν έως ότου συμπληρωνόταν ο αναγκαίος αριθμός δικαστών.</a:t>
            </a:r>
          </a:p>
          <a:p>
            <a:r>
              <a:rPr lang="el-GR" dirty="0"/>
              <a:t>Ο άρχοντας έπαιρνε τα πινάκια και ανακοίνωνε τα ονόματα των κληρωθέντων. Τα πινάκια των μη κληρωθέντων παρέμεναν στις εγκοπές του κληρωτηρίου μέχρι να τελειώσει όλη η διαδικασία της κλήρωσης.</a:t>
            </a:r>
            <a:endParaRPr lang="en-GB" dirty="0"/>
          </a:p>
        </p:txBody>
      </p:sp>
      <p:sp>
        <p:nvSpPr>
          <p:cNvPr id="4" name="Date Placeholder 3">
            <a:extLst>
              <a:ext uri="{FF2B5EF4-FFF2-40B4-BE49-F238E27FC236}">
                <a16:creationId xmlns:a16="http://schemas.microsoft.com/office/drawing/2014/main" id="{3255D30B-1A58-488C-95B2-358E28C34C5D}"/>
              </a:ext>
            </a:extLst>
          </p:cNvPr>
          <p:cNvSpPr>
            <a:spLocks noGrp="1"/>
          </p:cNvSpPr>
          <p:nvPr>
            <p:ph type="dt" sz="half" idx="10"/>
          </p:nvPr>
        </p:nvSpPr>
        <p:spPr/>
        <p:txBody>
          <a:bodyPr/>
          <a:lstStyle/>
          <a:p>
            <a:r>
              <a:rPr lang="el-GR"/>
              <a:t>8/10/2018</a:t>
            </a:r>
          </a:p>
        </p:txBody>
      </p:sp>
      <p:sp>
        <p:nvSpPr>
          <p:cNvPr id="5" name="Footer Placeholder 4">
            <a:extLst>
              <a:ext uri="{FF2B5EF4-FFF2-40B4-BE49-F238E27FC236}">
                <a16:creationId xmlns:a16="http://schemas.microsoft.com/office/drawing/2014/main" id="{00D3115A-7335-4074-A89E-23A29CCEAE75}"/>
              </a:ext>
            </a:extLst>
          </p:cNvPr>
          <p:cNvSpPr>
            <a:spLocks noGrp="1"/>
          </p:cNvSpPr>
          <p:nvPr>
            <p:ph type="ftr" sz="quarter" idx="11"/>
          </p:nvPr>
        </p:nvSpPr>
        <p:spPr/>
        <p:txBody>
          <a:bodyPr/>
          <a:lstStyle/>
          <a:p>
            <a:r>
              <a:rPr lang="el-GR"/>
              <a:t>Ε. Βολονάκη</a:t>
            </a:r>
          </a:p>
        </p:txBody>
      </p:sp>
      <p:sp>
        <p:nvSpPr>
          <p:cNvPr id="6" name="Slide Number Placeholder 5">
            <a:extLst>
              <a:ext uri="{FF2B5EF4-FFF2-40B4-BE49-F238E27FC236}">
                <a16:creationId xmlns:a16="http://schemas.microsoft.com/office/drawing/2014/main" id="{67134BD3-FA1F-4B57-AB68-7EBA9892917B}"/>
              </a:ext>
            </a:extLst>
          </p:cNvPr>
          <p:cNvSpPr>
            <a:spLocks noGrp="1"/>
          </p:cNvSpPr>
          <p:nvPr>
            <p:ph type="sldNum" sz="quarter" idx="12"/>
          </p:nvPr>
        </p:nvSpPr>
        <p:spPr/>
        <p:txBody>
          <a:bodyPr/>
          <a:lstStyle/>
          <a:p>
            <a:fld id="{D3F1D1C4-C2D9-4231-9FB2-B2D9D97AA41D}" type="slidenum">
              <a:rPr lang="el-GR" smtClean="0"/>
              <a:pPr/>
              <a:t>27</a:t>
            </a:fld>
            <a:endParaRPr lang="el-GR"/>
          </a:p>
        </p:txBody>
      </p:sp>
    </p:spTree>
    <p:extLst>
      <p:ext uri="{BB962C8B-B14F-4D97-AF65-F5344CB8AC3E}">
        <p14:creationId xmlns:p14="http://schemas.microsoft.com/office/powerpoint/2010/main" val="32056492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DBEC09-FBE2-4176-A53C-6EDCA1665789}"/>
              </a:ext>
            </a:extLst>
          </p:cNvPr>
          <p:cNvSpPr>
            <a:spLocks noGrp="1"/>
          </p:cNvSpPr>
          <p:nvPr>
            <p:ph type="title"/>
          </p:nvPr>
        </p:nvSpPr>
        <p:spPr>
          <a:xfrm>
            <a:off x="395536" y="274638"/>
            <a:ext cx="8291264" cy="457199"/>
          </a:xfrm>
        </p:spPr>
        <p:txBody>
          <a:bodyPr>
            <a:normAutofit fontScale="90000"/>
          </a:bodyPr>
          <a:lstStyle/>
          <a:p>
            <a:r>
              <a:rPr lang="el-GR" sz="2800" b="1" dirty="0"/>
              <a:t>ΚΛΗΡΩΣΗ</a:t>
            </a:r>
            <a:endParaRPr lang="en-GB" sz="2800" b="1" dirty="0"/>
          </a:p>
        </p:txBody>
      </p:sp>
      <p:sp>
        <p:nvSpPr>
          <p:cNvPr id="3" name="Content Placeholder 2">
            <a:extLst>
              <a:ext uri="{FF2B5EF4-FFF2-40B4-BE49-F238E27FC236}">
                <a16:creationId xmlns:a16="http://schemas.microsoft.com/office/drawing/2014/main" id="{A9E2F732-61C9-436C-9A56-9791CEA1D4B0}"/>
              </a:ext>
            </a:extLst>
          </p:cNvPr>
          <p:cNvSpPr>
            <a:spLocks noGrp="1"/>
          </p:cNvSpPr>
          <p:nvPr>
            <p:ph idx="1"/>
          </p:nvPr>
        </p:nvSpPr>
        <p:spPr>
          <a:xfrm>
            <a:off x="367560" y="738599"/>
            <a:ext cx="8291264" cy="5617751"/>
          </a:xfrm>
        </p:spPr>
        <p:txBody>
          <a:bodyPr>
            <a:normAutofit fontScale="70000" lnSpcReduction="20000"/>
          </a:bodyPr>
          <a:lstStyle/>
          <a:p>
            <a:r>
              <a:rPr lang="el-GR" sz="2800" dirty="0"/>
              <a:t>Όσοι κληρώνονταν καλούνταν από τον κήρυκα να τραβήξει από μία άλλη υδρία μία </a:t>
            </a:r>
            <a:r>
              <a:rPr lang="el-GR" sz="2800" i="1" dirty="0"/>
              <a:t>βάλανο=</a:t>
            </a:r>
            <a:r>
              <a:rPr lang="el-GR" sz="2800" dirty="0"/>
              <a:t>σύμβολο με ένα γράμμα από το Λ και πέρα, ανάλογα με τον αριθμό των δικαστηρίων που έπρεπε να επανδρωθούν εκείνη τη μέρα. Το γράμμα της βαλάνου προσδιόριζε σε ποιο δικαστήριο οριζόταν μέλος.</a:t>
            </a:r>
          </a:p>
          <a:p>
            <a:r>
              <a:rPr lang="el-GR" sz="2800" dirty="0"/>
              <a:t>Τα γράμματα που διέκριναν κάθε δικαστήριο καθοριζόταν επίσης με κλήρωση που διενεργούσαν οι θεσμοθέτες νωρίς το πρωί της ίδιας ημέρας.</a:t>
            </a:r>
          </a:p>
          <a:p>
            <a:r>
              <a:rPr lang="el-GR" sz="2800" dirty="0"/>
              <a:t>Κάθε δικαστής για να προχωρήσει από την πύλη προς το εσωτερικό της αυλής των δικαστηρίων έδειχνε τη βάλανο με το γράμμα στον άρχοντα κι εκείνος τοποθετούσε συγχρόνως το πινάκιο του δικαστή σ’ ένα κιβώτιο με το ίδιο γράμμα, από τα δεύτερα κιβώτια που ήταν μπροστά στις εισόδους.</a:t>
            </a:r>
          </a:p>
          <a:p>
            <a:r>
              <a:rPr lang="el-GR" sz="2800" dirty="0"/>
              <a:t>Ο δικαστής έπρεπε να ξαναδείξει τη βάλανο στον υπάλληλο του δικαστηρίου προκειμένου να μπει στην αίθουσά του. Δίπλα σε κάθε είσοδο ήταν τοποθετημένες χρωματισμένες βακτηρίες, τόσες όσοι και οι δικαστές, με τα ίδια χρώματα του υπέρθυρου των αιθουσών του δικαστηρίου. Ο υπάλληλος έδινε στο δικαστή μια βακτηρία που το χρώμα της αντιτοιχούσε στο γράμμα της βαλάνου του.</a:t>
            </a:r>
          </a:p>
          <a:p>
            <a:r>
              <a:rPr lang="el-GR" sz="2800" dirty="0"/>
              <a:t>Άρα, μετά την κλήρωσή τους οι δικαστές δεν μπορούσαν να επιλέξουν αίθουσα και τμήμα και συμπερασματικά δεν μπορούσε κανείς να εξασφαλίσει δικούς του δικαστές σε μία δίκη για να τους επηρεάσει.</a:t>
            </a:r>
            <a:endParaRPr lang="en-GB" sz="2800" dirty="0"/>
          </a:p>
        </p:txBody>
      </p:sp>
      <p:sp>
        <p:nvSpPr>
          <p:cNvPr id="4" name="Date Placeholder 3">
            <a:extLst>
              <a:ext uri="{FF2B5EF4-FFF2-40B4-BE49-F238E27FC236}">
                <a16:creationId xmlns:a16="http://schemas.microsoft.com/office/drawing/2014/main" id="{F6A65554-B949-4302-ABA1-F5445FE6BCE3}"/>
              </a:ext>
            </a:extLst>
          </p:cNvPr>
          <p:cNvSpPr>
            <a:spLocks noGrp="1"/>
          </p:cNvSpPr>
          <p:nvPr>
            <p:ph type="dt" sz="half" idx="10"/>
          </p:nvPr>
        </p:nvSpPr>
        <p:spPr/>
        <p:txBody>
          <a:bodyPr/>
          <a:lstStyle/>
          <a:p>
            <a:r>
              <a:rPr lang="el-GR"/>
              <a:t>8/10/2018</a:t>
            </a:r>
          </a:p>
        </p:txBody>
      </p:sp>
      <p:sp>
        <p:nvSpPr>
          <p:cNvPr id="5" name="Footer Placeholder 4">
            <a:extLst>
              <a:ext uri="{FF2B5EF4-FFF2-40B4-BE49-F238E27FC236}">
                <a16:creationId xmlns:a16="http://schemas.microsoft.com/office/drawing/2014/main" id="{B1FA5848-C709-4D86-9705-0D2570A264E8}"/>
              </a:ext>
            </a:extLst>
          </p:cNvPr>
          <p:cNvSpPr>
            <a:spLocks noGrp="1"/>
          </p:cNvSpPr>
          <p:nvPr>
            <p:ph type="ftr" sz="quarter" idx="11"/>
          </p:nvPr>
        </p:nvSpPr>
        <p:spPr/>
        <p:txBody>
          <a:bodyPr/>
          <a:lstStyle/>
          <a:p>
            <a:r>
              <a:rPr lang="el-GR"/>
              <a:t>Ε. Βολονάκη</a:t>
            </a:r>
          </a:p>
        </p:txBody>
      </p:sp>
      <p:sp>
        <p:nvSpPr>
          <p:cNvPr id="6" name="Slide Number Placeholder 5">
            <a:extLst>
              <a:ext uri="{FF2B5EF4-FFF2-40B4-BE49-F238E27FC236}">
                <a16:creationId xmlns:a16="http://schemas.microsoft.com/office/drawing/2014/main" id="{3D6620A8-FB4D-4A2F-90AF-71B20DE88841}"/>
              </a:ext>
            </a:extLst>
          </p:cNvPr>
          <p:cNvSpPr>
            <a:spLocks noGrp="1"/>
          </p:cNvSpPr>
          <p:nvPr>
            <p:ph type="sldNum" sz="quarter" idx="12"/>
          </p:nvPr>
        </p:nvSpPr>
        <p:spPr/>
        <p:txBody>
          <a:bodyPr/>
          <a:lstStyle/>
          <a:p>
            <a:fld id="{D3F1D1C4-C2D9-4231-9FB2-B2D9D97AA41D}" type="slidenum">
              <a:rPr lang="el-GR" smtClean="0"/>
              <a:pPr/>
              <a:t>28</a:t>
            </a:fld>
            <a:endParaRPr lang="el-GR"/>
          </a:p>
        </p:txBody>
      </p:sp>
    </p:spTree>
    <p:extLst>
      <p:ext uri="{BB962C8B-B14F-4D97-AF65-F5344CB8AC3E}">
        <p14:creationId xmlns:p14="http://schemas.microsoft.com/office/powerpoint/2010/main" val="398718570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EEDBC3-8020-4472-B275-56D0591C9DF7}"/>
              </a:ext>
            </a:extLst>
          </p:cNvPr>
          <p:cNvSpPr>
            <a:spLocks noGrp="1"/>
          </p:cNvSpPr>
          <p:nvPr>
            <p:ph type="title"/>
          </p:nvPr>
        </p:nvSpPr>
        <p:spPr>
          <a:xfrm>
            <a:off x="457200" y="274638"/>
            <a:ext cx="8229600" cy="346050"/>
          </a:xfrm>
        </p:spPr>
        <p:txBody>
          <a:bodyPr>
            <a:normAutofit fontScale="90000"/>
          </a:bodyPr>
          <a:lstStyle/>
          <a:p>
            <a:r>
              <a:rPr lang="el-GR" sz="2800" b="1" dirty="0"/>
              <a:t>ΔΙΕΞΑΓΩΓΗ ΤΗΣ ΔΙΚΗΣ ΚΑΙ ΡΟΛΟΣ ΤΩΝ ΔΙΚΑΣΤΩΝ</a:t>
            </a:r>
            <a:endParaRPr lang="en-GB" sz="2800" b="1" dirty="0"/>
          </a:p>
        </p:txBody>
      </p:sp>
      <p:sp>
        <p:nvSpPr>
          <p:cNvPr id="3" name="Content Placeholder 2">
            <a:extLst>
              <a:ext uri="{FF2B5EF4-FFF2-40B4-BE49-F238E27FC236}">
                <a16:creationId xmlns:a16="http://schemas.microsoft.com/office/drawing/2014/main" id="{5EBC01C1-2327-4D5D-925F-AC8FCE57E8DD}"/>
              </a:ext>
            </a:extLst>
          </p:cNvPr>
          <p:cNvSpPr>
            <a:spLocks noGrp="1"/>
          </p:cNvSpPr>
          <p:nvPr>
            <p:ph idx="1"/>
          </p:nvPr>
        </p:nvSpPr>
        <p:spPr>
          <a:xfrm>
            <a:off x="179512" y="836712"/>
            <a:ext cx="8507288" cy="5746650"/>
          </a:xfrm>
        </p:spPr>
        <p:txBody>
          <a:bodyPr>
            <a:normAutofit fontScale="55000" lnSpcReduction="20000"/>
          </a:bodyPr>
          <a:lstStyle/>
          <a:p>
            <a:r>
              <a:rPr lang="el-GR" dirty="0"/>
              <a:t>Όταν οι δικαστές εισέρχονταν στην αίθουσα του δικαστηρίου παρέδιδαν τη βάλανο και τη βακτηρία τους στον αρμόδιο υπάλληλο και λάμβαναν ένα σύμβολον που τους χρησίμευε για να καθίσουν στις θέσεις τους. Οι αίθουσες ήταν διαιρεμένες σε 25 τμήματα και κάθε σύμβολον είχε πάνω του ένα γράμμα (Α-Ω και το Τ) που αντιστοιχούσε στις θέσεις που έπρεπε να καθίσουν.</a:t>
            </a:r>
          </a:p>
          <a:p>
            <a:r>
              <a:rPr lang="el-GR" dirty="0"/>
              <a:t>Σκοπός αυτής της περίπλοκης διαδικασίας κλήρωσης και τοποθέτησης των δικαστών ήταν η διασφάλιση της ισότητας των ευκαιριών κάθε πολίτη να εκλεγεί δικαστής και η πρόληψη νοθείας, διαφθοράς και δωροδοκίας.</a:t>
            </a:r>
          </a:p>
          <a:p>
            <a:r>
              <a:rPr lang="el-GR" dirty="0"/>
              <a:t>Με παρόμοιο τρόπο, δηλ. με τα δυο κληρωτήρια, κληρώνονταν και τα δικαστήρια στα οποία θα προήδρευε κάθε αξιωματούχος. Υπήρχαν 2 ειδών χάλκινοι κύβοι, οι πρώτοι είχαν τα ονόματα των αξιωματούχων και οι δεύτεροι τα χρώματα των αιθουσών των δικαστηρίων. Κληρώνονταν δύο θεσμοθέτες για να πραγματοποιήσουν την κλήρωση. Αφού ανακινούσαν τους κύβους τους τοποθετούσαν στην υδρία του κληρωτηρίου και έναν-έναν του άφηναν να πέσουν. Ο αξιωματούχος που αναγραφόταν στον πρώτο κύβο αναλάμβανε το δικαστήριο που κληρωνόταν πρώτο από το δεύτερο κληρωτήριο.</a:t>
            </a:r>
            <a:r>
              <a:rPr lang="en-GB" dirty="0"/>
              <a:t> </a:t>
            </a:r>
            <a:r>
              <a:rPr lang="el-GR" dirty="0"/>
              <a:t>Άρα και σ’ αυτήν την περίπτωση κανένας αξιωματούχος δεν γνώριζε εκ των προτέρων σε ποιο δικαστήριο θα προέδρευε.</a:t>
            </a:r>
          </a:p>
          <a:p>
            <a:r>
              <a:rPr lang="el-GR" dirty="0"/>
              <a:t>Ο πρόεδρος κάθε δικαστηρίου κλήρωνε 10 δικαστές, οι οποίοι θα τον βοηθούσαν στη διεξαγωγή της δίκης. Έπαιρνε τυχαία 10 πινάκια και κλήρωνε 5 απ’ αυτά. Ο πρώτος δικαστής που κληρωνόταν ήταν υπέυθευνος για την κλεψύδρα (επί το ύδωρ) και οι επόμενοι τέσσερις ήταν υπεύθυνοι για την κατανομή και καταμέτρηση των ψήφων (επί τας ψήφους). Οι υπόλοιποι πέντε δικαστές είχαν την επίβλεψη της καταβολής του μισθού στους δικαστές στο τέλος της δίκης.</a:t>
            </a:r>
            <a:endParaRPr lang="en-GB" dirty="0"/>
          </a:p>
        </p:txBody>
      </p:sp>
      <p:sp>
        <p:nvSpPr>
          <p:cNvPr id="4" name="Date Placeholder 3">
            <a:extLst>
              <a:ext uri="{FF2B5EF4-FFF2-40B4-BE49-F238E27FC236}">
                <a16:creationId xmlns:a16="http://schemas.microsoft.com/office/drawing/2014/main" id="{1CE5E918-294D-4A22-832B-E4E0DC9C5B38}"/>
              </a:ext>
            </a:extLst>
          </p:cNvPr>
          <p:cNvSpPr>
            <a:spLocks noGrp="1"/>
          </p:cNvSpPr>
          <p:nvPr>
            <p:ph type="dt" sz="half" idx="10"/>
          </p:nvPr>
        </p:nvSpPr>
        <p:spPr/>
        <p:txBody>
          <a:bodyPr/>
          <a:lstStyle/>
          <a:p>
            <a:r>
              <a:rPr lang="el-GR"/>
              <a:t>8/10/2018</a:t>
            </a:r>
          </a:p>
        </p:txBody>
      </p:sp>
      <p:sp>
        <p:nvSpPr>
          <p:cNvPr id="5" name="Footer Placeholder 4">
            <a:extLst>
              <a:ext uri="{FF2B5EF4-FFF2-40B4-BE49-F238E27FC236}">
                <a16:creationId xmlns:a16="http://schemas.microsoft.com/office/drawing/2014/main" id="{9503E874-C5D3-441E-93B9-E0EB6BCE1E3C}"/>
              </a:ext>
            </a:extLst>
          </p:cNvPr>
          <p:cNvSpPr>
            <a:spLocks noGrp="1"/>
          </p:cNvSpPr>
          <p:nvPr>
            <p:ph type="ftr" sz="quarter" idx="11"/>
          </p:nvPr>
        </p:nvSpPr>
        <p:spPr/>
        <p:txBody>
          <a:bodyPr/>
          <a:lstStyle/>
          <a:p>
            <a:r>
              <a:rPr lang="el-GR"/>
              <a:t>Ε. Βολονάκη</a:t>
            </a:r>
          </a:p>
        </p:txBody>
      </p:sp>
      <p:sp>
        <p:nvSpPr>
          <p:cNvPr id="6" name="Slide Number Placeholder 5">
            <a:extLst>
              <a:ext uri="{FF2B5EF4-FFF2-40B4-BE49-F238E27FC236}">
                <a16:creationId xmlns:a16="http://schemas.microsoft.com/office/drawing/2014/main" id="{E6B09552-DD25-4738-80D4-293E2986F26C}"/>
              </a:ext>
            </a:extLst>
          </p:cNvPr>
          <p:cNvSpPr>
            <a:spLocks noGrp="1"/>
          </p:cNvSpPr>
          <p:nvPr>
            <p:ph type="sldNum" sz="quarter" idx="12"/>
          </p:nvPr>
        </p:nvSpPr>
        <p:spPr/>
        <p:txBody>
          <a:bodyPr/>
          <a:lstStyle/>
          <a:p>
            <a:fld id="{D3F1D1C4-C2D9-4231-9FB2-B2D9D97AA41D}" type="slidenum">
              <a:rPr lang="el-GR" smtClean="0"/>
              <a:pPr/>
              <a:t>29</a:t>
            </a:fld>
            <a:endParaRPr lang="el-GR"/>
          </a:p>
        </p:txBody>
      </p:sp>
    </p:spTree>
    <p:extLst>
      <p:ext uri="{BB962C8B-B14F-4D97-AF65-F5344CB8AC3E}">
        <p14:creationId xmlns:p14="http://schemas.microsoft.com/office/powerpoint/2010/main" val="8364802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9 - Τίτλος"/>
          <p:cNvSpPr>
            <a:spLocks noGrp="1"/>
          </p:cNvSpPr>
          <p:nvPr>
            <p:ph type="title"/>
          </p:nvPr>
        </p:nvSpPr>
        <p:spPr>
          <a:xfrm>
            <a:off x="285720" y="274638"/>
            <a:ext cx="8401080" cy="6297634"/>
          </a:xfrm>
        </p:spPr>
        <p:txBody>
          <a:bodyPr>
            <a:normAutofit fontScale="90000"/>
          </a:bodyPr>
          <a:lstStyle/>
          <a:p>
            <a:r>
              <a:rPr lang="el-GR" sz="3100" dirty="0"/>
              <a:t>Κατά τον 7</a:t>
            </a:r>
            <a:r>
              <a:rPr lang="el-GR" sz="3100" baseline="30000" dirty="0"/>
              <a:t>ο</a:t>
            </a:r>
            <a:r>
              <a:rPr lang="el-GR" sz="3100" dirty="0"/>
              <a:t> </a:t>
            </a:r>
            <a:r>
              <a:rPr lang="el-GR" sz="3100" dirty="0" err="1"/>
              <a:t>π.Χ.</a:t>
            </a:r>
            <a:r>
              <a:rPr lang="el-GR" sz="3100" dirty="0"/>
              <a:t> αι. οι δικαστικές εξουσίες του </a:t>
            </a:r>
            <a:r>
              <a:rPr lang="el-GR" sz="3100" i="1" dirty="0" err="1"/>
              <a:t>Ἀρείου</a:t>
            </a:r>
            <a:r>
              <a:rPr lang="el-GR" sz="3100" i="1" dirty="0"/>
              <a:t> Πάγου</a:t>
            </a:r>
            <a:r>
              <a:rPr lang="el-GR" sz="3100" dirty="0"/>
              <a:t> ήταν απεριόριστες. Σε μεταγενέστερες εποχές ο </a:t>
            </a:r>
            <a:r>
              <a:rPr lang="el-GR" sz="3100" i="1" dirty="0" err="1"/>
              <a:t>Ἄρειος</a:t>
            </a:r>
            <a:r>
              <a:rPr lang="el-GR" sz="3100" i="1" dirty="0"/>
              <a:t> Πάγος</a:t>
            </a:r>
            <a:r>
              <a:rPr lang="el-GR" sz="3100" dirty="0"/>
              <a:t> εκδίκαζε υποθέσεις για συγκεκριμένα εγκλήματα, την εκ προθέσεως ανθρωποκτονία και σωματική βλάβη, τον εμπρησμό, την καταστροφή των ιερών ελαιόδεντρων και την τυραννία. Μετά τη μεταρρύθμιση του Εφιάλτη, το 462 </a:t>
            </a:r>
            <a:r>
              <a:rPr lang="el-GR" sz="3100" dirty="0" err="1"/>
              <a:t>π.Χ.</a:t>
            </a:r>
            <a:r>
              <a:rPr lang="el-GR" sz="3100" dirty="0"/>
              <a:t>, οι αρμοδιότητες του </a:t>
            </a:r>
            <a:r>
              <a:rPr lang="el-GR" sz="3100" i="1" dirty="0" err="1"/>
              <a:t>Ἀρείου</a:t>
            </a:r>
            <a:r>
              <a:rPr lang="el-GR" sz="3100" i="1" dirty="0"/>
              <a:t> Πάγου</a:t>
            </a:r>
            <a:r>
              <a:rPr lang="el-GR" sz="3100" dirty="0"/>
              <a:t> περιορίστηκαν στην εκδίκαση υποθέσεων ανθρωποκτονίας.</a:t>
            </a:r>
            <a:br>
              <a:rPr lang="en-US" sz="3100" dirty="0"/>
            </a:br>
            <a:r>
              <a:rPr lang="el-GR" sz="2700" b="1" i="1" dirty="0" err="1"/>
              <a:t>Ἀθ.Πολ</a:t>
            </a:r>
            <a:r>
              <a:rPr lang="el-GR" sz="2700" b="1" i="1" dirty="0"/>
              <a:t>.</a:t>
            </a:r>
            <a:r>
              <a:rPr lang="el-GR" sz="2700" b="1" dirty="0"/>
              <a:t> 3.6: </a:t>
            </a:r>
            <a:r>
              <a:rPr lang="el-GR" sz="2700" dirty="0"/>
              <a:t>«Η Βουλή του Αρείου Πάγου είχε την αρμοδιότητα να περιφρουρεί τους νόμους και διαχειριζόταν τις περισσότερες και σπουδαιότερες υποθέσεις της πόλης και είχε απόλυτη εξουσία να τιμωρεί και να επιβάλει πρόστιμα σε όλους όσους διέπρατταν κάποιο αδίκημα».</a:t>
            </a:r>
            <a:br>
              <a:rPr lang="en-US" sz="3200" dirty="0"/>
            </a:br>
            <a:endParaRPr lang="en-US" sz="3200" dirty="0"/>
          </a:p>
        </p:txBody>
      </p:sp>
      <p:sp>
        <p:nvSpPr>
          <p:cNvPr id="3" name="2 - Θέση ημερομηνίας"/>
          <p:cNvSpPr>
            <a:spLocks noGrp="1"/>
          </p:cNvSpPr>
          <p:nvPr>
            <p:ph type="dt" sz="half" idx="10"/>
          </p:nvPr>
        </p:nvSpPr>
        <p:spPr/>
        <p:txBody>
          <a:bodyPr/>
          <a:lstStyle/>
          <a:p>
            <a:r>
              <a:rPr lang="el-GR"/>
              <a:t>8/10/2018</a:t>
            </a: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3</a:t>
            </a:fld>
            <a:endParaRPr lang="el-GR"/>
          </a:p>
        </p:txBody>
      </p:sp>
      <p:sp>
        <p:nvSpPr>
          <p:cNvPr id="5" name="4 - Θέση υποσέλιδου"/>
          <p:cNvSpPr>
            <a:spLocks noGrp="1"/>
          </p:cNvSpPr>
          <p:nvPr>
            <p:ph type="ftr" sz="quarter" idx="11"/>
          </p:nvPr>
        </p:nvSpPr>
        <p:spPr/>
        <p:txBody>
          <a:bodyPr/>
          <a:lstStyle/>
          <a:p>
            <a:r>
              <a:rPr lang="el-GR"/>
              <a:t>Ε. Βολονάκη</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49C7F9-9C78-4939-A1CA-E29F4CCEBCB3}"/>
              </a:ext>
            </a:extLst>
          </p:cNvPr>
          <p:cNvSpPr>
            <a:spLocks noGrp="1"/>
          </p:cNvSpPr>
          <p:nvPr>
            <p:ph type="title"/>
          </p:nvPr>
        </p:nvSpPr>
        <p:spPr>
          <a:xfrm>
            <a:off x="539552" y="274638"/>
            <a:ext cx="8147248" cy="346050"/>
          </a:xfrm>
        </p:spPr>
        <p:txBody>
          <a:bodyPr>
            <a:normAutofit fontScale="90000"/>
          </a:bodyPr>
          <a:lstStyle/>
          <a:p>
            <a:r>
              <a:rPr lang="el-GR" sz="2800" b="1" dirty="0"/>
              <a:t>ΗΛΙΑΣΤΙΚΟΣ ΜΙΣΘΟΣ</a:t>
            </a:r>
            <a:endParaRPr lang="en-GB" sz="2800" b="1" dirty="0"/>
          </a:p>
        </p:txBody>
      </p:sp>
      <p:sp>
        <p:nvSpPr>
          <p:cNvPr id="3" name="Content Placeholder 2">
            <a:extLst>
              <a:ext uri="{FF2B5EF4-FFF2-40B4-BE49-F238E27FC236}">
                <a16:creationId xmlns:a16="http://schemas.microsoft.com/office/drawing/2014/main" id="{FBDF96FD-18C7-43EC-B58C-7EAC6456316D}"/>
              </a:ext>
            </a:extLst>
          </p:cNvPr>
          <p:cNvSpPr>
            <a:spLocks noGrp="1"/>
          </p:cNvSpPr>
          <p:nvPr>
            <p:ph idx="1"/>
          </p:nvPr>
        </p:nvSpPr>
        <p:spPr>
          <a:xfrm>
            <a:off x="323528" y="548680"/>
            <a:ext cx="8363272" cy="6034682"/>
          </a:xfrm>
        </p:spPr>
        <p:txBody>
          <a:bodyPr>
            <a:normAutofit fontScale="70000" lnSpcReduction="20000"/>
          </a:bodyPr>
          <a:lstStyle/>
          <a:p>
            <a:r>
              <a:rPr lang="el-GR" dirty="0"/>
              <a:t>Από την εποχή του Περικλή (460-450) καθιερώθηκε μισθός για κάθε μέρα που περνούσαν σε δικαστήριο, στα μέσα του 5</a:t>
            </a:r>
            <a:r>
              <a:rPr lang="el-GR" baseline="30000" dirty="0"/>
              <a:t>ου</a:t>
            </a:r>
            <a:r>
              <a:rPr lang="el-GR" dirty="0"/>
              <a:t> αι. ανερχόταν σε δύο οβολούς και αργότερα το 420 ανήλθε σε τρεις χάρη στον Κλέωνα.</a:t>
            </a:r>
          </a:p>
          <a:p>
            <a:r>
              <a:rPr lang="el-GR" dirty="0"/>
              <a:t>Το μέτρο του δικαστικού μισθού ήταν μια μεγάλη καινοτομία. Ήταν απαραίτητο γιατί είχαν αυξηθεί οι δικαστικές υποθέσεις και δεν υπήρχαν πρόθυμοι πολίτες για δικαστές που θα προσέφεραν αμισθί τον χρόνο τους.</a:t>
            </a:r>
          </a:p>
          <a:p>
            <a:r>
              <a:rPr lang="el-GR" dirty="0"/>
              <a:t>Ποιους αφορούσε όμως ο μισθός τους πολίτες με καλή οικονομική κατάσταση ή τους κατοίκους της υπαίθρου που θα έπρεπε να μεταβούν στην Αθήνα για να γίνουν μέλη του δικαστηρίου ή τους φτωχούς Αθηναίους πολίτες που είχαν ανάγκη την αμοιβή αυτή; </a:t>
            </a:r>
          </a:p>
          <a:p>
            <a:r>
              <a:rPr lang="el-GR" dirty="0"/>
              <a:t>Ήταν η δικασιοσύνη ταξική; Ανήκε μήπως στα χέρια των φτωχών; 1 δραχμή αντιστοιχούσε σε 6 οβολούς. Το 329 ένας εργάτης κέρδιζε 1,50 δρχ. την ημέρα και ένας εξειδικευμένος εργάτης 2 με 2,5 δρχ. την ημέρα. Μια μέση οικογένεια τεσσάρων ατόμων χρειαζόταν περίπου 400 δρχ. το χρόνο για να συντηρηθεί. </a:t>
            </a:r>
          </a:p>
          <a:p>
            <a:r>
              <a:rPr lang="el-GR" dirty="0"/>
              <a:t>Ο δικαστικός μισθός αποτελούσε σημαντικό έξοδο για την πόλη. Σύμφωνα με τον Αριστοφάνη (</a:t>
            </a:r>
            <a:r>
              <a:rPr lang="el-GR" i="1" dirty="0"/>
              <a:t>Σφήκες </a:t>
            </a:r>
            <a:r>
              <a:rPr lang="el-GR" dirty="0"/>
              <a:t>661 κ.εξ.) οι 6.000 δικαστές της Ηλιαίας κόστιχαν στην πόλη 150 τάλαντα το χρόνο, δηλ. 150 δρχ. ανά δικαστή κάθε χρόνο.</a:t>
            </a:r>
            <a:endParaRPr lang="en-GB" dirty="0"/>
          </a:p>
        </p:txBody>
      </p:sp>
      <p:sp>
        <p:nvSpPr>
          <p:cNvPr id="4" name="Date Placeholder 3">
            <a:extLst>
              <a:ext uri="{FF2B5EF4-FFF2-40B4-BE49-F238E27FC236}">
                <a16:creationId xmlns:a16="http://schemas.microsoft.com/office/drawing/2014/main" id="{AD900AA0-F1BF-442A-9399-0ED55CF5C67B}"/>
              </a:ext>
            </a:extLst>
          </p:cNvPr>
          <p:cNvSpPr>
            <a:spLocks noGrp="1"/>
          </p:cNvSpPr>
          <p:nvPr>
            <p:ph type="dt" sz="half" idx="10"/>
          </p:nvPr>
        </p:nvSpPr>
        <p:spPr/>
        <p:txBody>
          <a:bodyPr/>
          <a:lstStyle/>
          <a:p>
            <a:r>
              <a:rPr lang="el-GR"/>
              <a:t>8/10/2018</a:t>
            </a:r>
          </a:p>
        </p:txBody>
      </p:sp>
      <p:sp>
        <p:nvSpPr>
          <p:cNvPr id="5" name="Footer Placeholder 4">
            <a:extLst>
              <a:ext uri="{FF2B5EF4-FFF2-40B4-BE49-F238E27FC236}">
                <a16:creationId xmlns:a16="http://schemas.microsoft.com/office/drawing/2014/main" id="{543B9E10-75E1-4247-9B30-9D05A41134F9}"/>
              </a:ext>
            </a:extLst>
          </p:cNvPr>
          <p:cNvSpPr>
            <a:spLocks noGrp="1"/>
          </p:cNvSpPr>
          <p:nvPr>
            <p:ph type="ftr" sz="quarter" idx="11"/>
          </p:nvPr>
        </p:nvSpPr>
        <p:spPr/>
        <p:txBody>
          <a:bodyPr/>
          <a:lstStyle/>
          <a:p>
            <a:r>
              <a:rPr lang="el-GR"/>
              <a:t>Ε. Βολονάκη</a:t>
            </a:r>
          </a:p>
        </p:txBody>
      </p:sp>
      <p:sp>
        <p:nvSpPr>
          <p:cNvPr id="6" name="Slide Number Placeholder 5">
            <a:extLst>
              <a:ext uri="{FF2B5EF4-FFF2-40B4-BE49-F238E27FC236}">
                <a16:creationId xmlns:a16="http://schemas.microsoft.com/office/drawing/2014/main" id="{4EAEE4AB-6B41-4F6C-9C3B-4B523592CE2E}"/>
              </a:ext>
            </a:extLst>
          </p:cNvPr>
          <p:cNvSpPr>
            <a:spLocks noGrp="1"/>
          </p:cNvSpPr>
          <p:nvPr>
            <p:ph type="sldNum" sz="quarter" idx="12"/>
          </p:nvPr>
        </p:nvSpPr>
        <p:spPr/>
        <p:txBody>
          <a:bodyPr/>
          <a:lstStyle/>
          <a:p>
            <a:fld id="{D3F1D1C4-C2D9-4231-9FB2-B2D9D97AA41D}" type="slidenum">
              <a:rPr lang="el-GR" smtClean="0"/>
              <a:pPr/>
              <a:t>30</a:t>
            </a:fld>
            <a:endParaRPr lang="el-GR"/>
          </a:p>
        </p:txBody>
      </p:sp>
    </p:spTree>
    <p:extLst>
      <p:ext uri="{BB962C8B-B14F-4D97-AF65-F5344CB8AC3E}">
        <p14:creationId xmlns:p14="http://schemas.microsoft.com/office/powerpoint/2010/main" val="31660536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780B49-82C4-4243-A5BD-5F2AE2E5B8B3}"/>
              </a:ext>
            </a:extLst>
          </p:cNvPr>
          <p:cNvSpPr>
            <a:spLocks noGrp="1"/>
          </p:cNvSpPr>
          <p:nvPr>
            <p:ph type="title"/>
          </p:nvPr>
        </p:nvSpPr>
        <p:spPr>
          <a:xfrm>
            <a:off x="457200" y="274638"/>
            <a:ext cx="8229600" cy="457199"/>
          </a:xfrm>
        </p:spPr>
        <p:txBody>
          <a:bodyPr>
            <a:normAutofit fontScale="90000"/>
          </a:bodyPr>
          <a:lstStyle/>
          <a:p>
            <a:r>
              <a:rPr lang="el-GR" sz="2800" b="1" dirty="0"/>
              <a:t>ΟΡΚΟΣ ΤΩΝ ΔΙΚΑΣΤΩΝ</a:t>
            </a:r>
            <a:endParaRPr lang="en-GB" sz="2800" b="1" dirty="0"/>
          </a:p>
        </p:txBody>
      </p:sp>
      <p:sp>
        <p:nvSpPr>
          <p:cNvPr id="3" name="Content Placeholder 2">
            <a:extLst>
              <a:ext uri="{FF2B5EF4-FFF2-40B4-BE49-F238E27FC236}">
                <a16:creationId xmlns:a16="http://schemas.microsoft.com/office/drawing/2014/main" id="{A5808D69-EBC4-45EA-8F1B-86FD5717421A}"/>
              </a:ext>
            </a:extLst>
          </p:cNvPr>
          <p:cNvSpPr>
            <a:spLocks noGrp="1"/>
          </p:cNvSpPr>
          <p:nvPr>
            <p:ph idx="1"/>
          </p:nvPr>
        </p:nvSpPr>
        <p:spPr>
          <a:xfrm>
            <a:off x="395536" y="836712"/>
            <a:ext cx="8291264" cy="5289451"/>
          </a:xfrm>
        </p:spPr>
        <p:txBody>
          <a:bodyPr/>
          <a:lstStyle/>
          <a:p>
            <a:r>
              <a:rPr lang="el-GR" dirty="0"/>
              <a:t>Κάθε χρόνο στην αρχή του αθηναϊκού ημερολογιακού έτους, στα μέσα του καλοκαιριού, οι 6.000 Αθηναίοι δικαστές έπρεπε να δώσουν στο λόγου του Αρδηττού έναν καθιερωμένο όρκο.</a:t>
            </a:r>
          </a:p>
          <a:p>
            <a:r>
              <a:rPr lang="el-GR" dirty="0"/>
              <a:t>Το κείμενο του όρκου των ηλιαστών έχει διασωθεί στον </a:t>
            </a:r>
            <a:r>
              <a:rPr lang="el-GR" i="1" dirty="0"/>
              <a:t>Κατά Τιμοκράτους </a:t>
            </a:r>
            <a:r>
              <a:rPr lang="el-GR" dirty="0"/>
              <a:t>(24.149-151) λόγο του Δημοσθένη. Το κείμενο θεωρείται της ελληνιστικής περιόδου και δεν είναι βέβαιο ότι πρόκειται για όλο τον όρκο.</a:t>
            </a:r>
            <a:endParaRPr lang="en-GB" dirty="0"/>
          </a:p>
        </p:txBody>
      </p:sp>
      <p:sp>
        <p:nvSpPr>
          <p:cNvPr id="4" name="Date Placeholder 3">
            <a:extLst>
              <a:ext uri="{FF2B5EF4-FFF2-40B4-BE49-F238E27FC236}">
                <a16:creationId xmlns:a16="http://schemas.microsoft.com/office/drawing/2014/main" id="{DFD44B19-2630-4209-94D3-A648584ABD4B}"/>
              </a:ext>
            </a:extLst>
          </p:cNvPr>
          <p:cNvSpPr>
            <a:spLocks noGrp="1"/>
          </p:cNvSpPr>
          <p:nvPr>
            <p:ph type="dt" sz="half" idx="10"/>
          </p:nvPr>
        </p:nvSpPr>
        <p:spPr/>
        <p:txBody>
          <a:bodyPr/>
          <a:lstStyle/>
          <a:p>
            <a:r>
              <a:rPr lang="el-GR"/>
              <a:t>8/10/2018</a:t>
            </a:r>
          </a:p>
        </p:txBody>
      </p:sp>
      <p:sp>
        <p:nvSpPr>
          <p:cNvPr id="5" name="Footer Placeholder 4">
            <a:extLst>
              <a:ext uri="{FF2B5EF4-FFF2-40B4-BE49-F238E27FC236}">
                <a16:creationId xmlns:a16="http://schemas.microsoft.com/office/drawing/2014/main" id="{11178CC8-E892-4000-9D8C-5DFD12722479}"/>
              </a:ext>
            </a:extLst>
          </p:cNvPr>
          <p:cNvSpPr>
            <a:spLocks noGrp="1"/>
          </p:cNvSpPr>
          <p:nvPr>
            <p:ph type="ftr" sz="quarter" idx="11"/>
          </p:nvPr>
        </p:nvSpPr>
        <p:spPr/>
        <p:txBody>
          <a:bodyPr/>
          <a:lstStyle/>
          <a:p>
            <a:r>
              <a:rPr lang="el-GR"/>
              <a:t>Ε. Βολονάκη</a:t>
            </a:r>
          </a:p>
        </p:txBody>
      </p:sp>
      <p:sp>
        <p:nvSpPr>
          <p:cNvPr id="6" name="Slide Number Placeholder 5">
            <a:extLst>
              <a:ext uri="{FF2B5EF4-FFF2-40B4-BE49-F238E27FC236}">
                <a16:creationId xmlns:a16="http://schemas.microsoft.com/office/drawing/2014/main" id="{090713A0-D43F-4AE1-A84F-A49392307B70}"/>
              </a:ext>
            </a:extLst>
          </p:cNvPr>
          <p:cNvSpPr>
            <a:spLocks noGrp="1"/>
          </p:cNvSpPr>
          <p:nvPr>
            <p:ph type="sldNum" sz="quarter" idx="12"/>
          </p:nvPr>
        </p:nvSpPr>
        <p:spPr/>
        <p:txBody>
          <a:bodyPr/>
          <a:lstStyle/>
          <a:p>
            <a:fld id="{D3F1D1C4-C2D9-4231-9FB2-B2D9D97AA41D}" type="slidenum">
              <a:rPr lang="el-GR" smtClean="0"/>
              <a:pPr/>
              <a:t>31</a:t>
            </a:fld>
            <a:endParaRPr lang="el-GR"/>
          </a:p>
        </p:txBody>
      </p:sp>
    </p:spTree>
    <p:extLst>
      <p:ext uri="{BB962C8B-B14F-4D97-AF65-F5344CB8AC3E}">
        <p14:creationId xmlns:p14="http://schemas.microsoft.com/office/powerpoint/2010/main" val="405378691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BD339A-9CF9-4ADB-9A4F-F066004A3753}"/>
              </a:ext>
            </a:extLst>
          </p:cNvPr>
          <p:cNvSpPr>
            <a:spLocks noGrp="1"/>
          </p:cNvSpPr>
          <p:nvPr>
            <p:ph type="title"/>
          </p:nvPr>
        </p:nvSpPr>
        <p:spPr>
          <a:xfrm>
            <a:off x="323528" y="274638"/>
            <a:ext cx="8363272" cy="365125"/>
          </a:xfrm>
        </p:spPr>
        <p:txBody>
          <a:bodyPr>
            <a:normAutofit fontScale="90000"/>
          </a:bodyPr>
          <a:lstStyle/>
          <a:p>
            <a:r>
              <a:rPr lang="el-GR" sz="2800" b="1" dirty="0"/>
              <a:t>ΔΗΜΟΣΘΕΝΟΥΣ </a:t>
            </a:r>
            <a:r>
              <a:rPr lang="el-GR" sz="2800" b="1" i="1" dirty="0"/>
              <a:t>ΚΑΤΑ ΤΙΜΟΚΡΑΤΟΥΣ </a:t>
            </a:r>
            <a:r>
              <a:rPr lang="el-GR" sz="2800" b="1" dirty="0"/>
              <a:t>149-51</a:t>
            </a:r>
            <a:endParaRPr lang="en-GB" sz="2800" b="1" dirty="0"/>
          </a:p>
        </p:txBody>
      </p:sp>
      <p:sp>
        <p:nvSpPr>
          <p:cNvPr id="3" name="Content Placeholder 2">
            <a:extLst>
              <a:ext uri="{FF2B5EF4-FFF2-40B4-BE49-F238E27FC236}">
                <a16:creationId xmlns:a16="http://schemas.microsoft.com/office/drawing/2014/main" id="{9829A028-C622-4CE8-BF90-DDFD8B0D6FFF}"/>
              </a:ext>
            </a:extLst>
          </p:cNvPr>
          <p:cNvSpPr>
            <a:spLocks noGrp="1"/>
          </p:cNvSpPr>
          <p:nvPr>
            <p:ph idx="1"/>
          </p:nvPr>
        </p:nvSpPr>
        <p:spPr>
          <a:xfrm>
            <a:off x="107504" y="639764"/>
            <a:ext cx="8579296" cy="6218236"/>
          </a:xfrm>
        </p:spPr>
        <p:txBody>
          <a:bodyPr>
            <a:normAutofit fontScale="62500" lnSpcReduction="20000"/>
          </a:bodyPr>
          <a:lstStyle/>
          <a:p>
            <a:r>
              <a:rPr lang="el-GR" dirty="0"/>
              <a:t>Θα δικάζω σύμφωνα με τους νόμους και τα ψηφίσματα του δήμου της Αθήνας και της Βουλής των Πεντακοσίων. Δεν θα ψηφίσω για την εγκαθίδρυση τυραννίδας ή ολιγαρχίας και, εάν κάποιος επιχειρεί την κατάλυση της δημοκρατίας στην Αθήνα, προτείνει ή θέτει σε ψηφοφορία μέτρο που συγκρούεται με τη δημοκρατία, δεν θα τον ακολουθήσω. Δεν θα ψηφίσω για την απόσβεση των ιδιωτικών χρεών, ούτε για την αναδιανομή της γης των Αθηναίων και των οικιών τους. Δεν θα επαναφέρω τους καταδικασμένους σε εξορία, ούτε τους καταδικασθέντες σε θάνατο, ούτε θα απελάσω από την πόλη τους διαμένοντες ξένους αντίθετα με τους ισχύοντες νόμους και τα ψηφίσματα του Δήμου των Αθηναίων και της Βουλής, ούτε εγώ ο ίδιος ούτε θα επιτρέψω σε άλλον. Δεν θα αφήσω να οριστεί άρχων κάποιος που δεν έχει λογοδοτήσει για την άσκηση άλλου αξιώματος, είτε αυτός είναι ένας από τους εννέα άρχοντες, είτε ιερομνήμων ή άλλος άρχων που κληρώνεται την ίδια μέρα με τους εννέα άρχοντες, ή κήρυκας, ή μέλος πρεσβείας ή συμβουλίου. Δεν θα επιτρέψω σε κανέναν να ασκήσει δύο φορές το ίδιο αξίωμα, ούτε να ακήσει δύο αξιώματα μέσα στο ίδιο έτος. Δεν θα δωροδοκηθώ λόγω της δικαστικής μου ιδιότητας, ούτε εγώ προσωπικά, ούτε άλλος ή άλλη για λογαριασμό και εν γνώσει μου κατ’ ουδένα τρόπο και με κανένα πρόσχημα. Έχω συμπληρώσει την ηλικία των τριάντα ετών. Θα ακούσω και τον κατήγορο και τον κατηγορούμενο εξίσου και τους δύο, και θα ψηφίσω αποκλειστικά για το ζήτημα το οποίο αφορά η δίωξη. Ορκίζομαι στο όνομα του Δία, του Ποσειδώνα, της Δήμητρας. Συμφορά σε μένα και την οικογένειά μου αν παραβώ τις δεσμεύσεις αυτές, κάθε καλό αν τηρήσω τον όρκο.</a:t>
            </a:r>
            <a:endParaRPr lang="en-GB" dirty="0"/>
          </a:p>
        </p:txBody>
      </p:sp>
      <p:sp>
        <p:nvSpPr>
          <p:cNvPr id="4" name="Date Placeholder 3">
            <a:extLst>
              <a:ext uri="{FF2B5EF4-FFF2-40B4-BE49-F238E27FC236}">
                <a16:creationId xmlns:a16="http://schemas.microsoft.com/office/drawing/2014/main" id="{7354630E-7622-42E1-A692-1E2ED0FD8302}"/>
              </a:ext>
            </a:extLst>
          </p:cNvPr>
          <p:cNvSpPr>
            <a:spLocks noGrp="1"/>
          </p:cNvSpPr>
          <p:nvPr>
            <p:ph type="dt" sz="half" idx="10"/>
          </p:nvPr>
        </p:nvSpPr>
        <p:spPr/>
        <p:txBody>
          <a:bodyPr/>
          <a:lstStyle/>
          <a:p>
            <a:r>
              <a:rPr lang="el-GR"/>
              <a:t>8/10/2018</a:t>
            </a:r>
          </a:p>
        </p:txBody>
      </p:sp>
      <p:sp>
        <p:nvSpPr>
          <p:cNvPr id="5" name="Footer Placeholder 4">
            <a:extLst>
              <a:ext uri="{FF2B5EF4-FFF2-40B4-BE49-F238E27FC236}">
                <a16:creationId xmlns:a16="http://schemas.microsoft.com/office/drawing/2014/main" id="{63403857-87C2-404C-BF62-A6AC2E841DA3}"/>
              </a:ext>
            </a:extLst>
          </p:cNvPr>
          <p:cNvSpPr>
            <a:spLocks noGrp="1"/>
          </p:cNvSpPr>
          <p:nvPr>
            <p:ph type="ftr" sz="quarter" idx="11"/>
          </p:nvPr>
        </p:nvSpPr>
        <p:spPr/>
        <p:txBody>
          <a:bodyPr/>
          <a:lstStyle/>
          <a:p>
            <a:r>
              <a:rPr lang="el-GR"/>
              <a:t>Ε. Βολονάκη</a:t>
            </a:r>
          </a:p>
        </p:txBody>
      </p:sp>
      <p:sp>
        <p:nvSpPr>
          <p:cNvPr id="6" name="Slide Number Placeholder 5">
            <a:extLst>
              <a:ext uri="{FF2B5EF4-FFF2-40B4-BE49-F238E27FC236}">
                <a16:creationId xmlns:a16="http://schemas.microsoft.com/office/drawing/2014/main" id="{81CCF25E-08BD-4521-B729-43B98E113DBA}"/>
              </a:ext>
            </a:extLst>
          </p:cNvPr>
          <p:cNvSpPr>
            <a:spLocks noGrp="1"/>
          </p:cNvSpPr>
          <p:nvPr>
            <p:ph type="sldNum" sz="quarter" idx="12"/>
          </p:nvPr>
        </p:nvSpPr>
        <p:spPr/>
        <p:txBody>
          <a:bodyPr/>
          <a:lstStyle/>
          <a:p>
            <a:fld id="{D3F1D1C4-C2D9-4231-9FB2-B2D9D97AA41D}" type="slidenum">
              <a:rPr lang="el-GR" smtClean="0"/>
              <a:pPr/>
              <a:t>32</a:t>
            </a:fld>
            <a:endParaRPr lang="el-GR"/>
          </a:p>
        </p:txBody>
      </p:sp>
    </p:spTree>
    <p:extLst>
      <p:ext uri="{BB962C8B-B14F-4D97-AF65-F5344CB8AC3E}">
        <p14:creationId xmlns:p14="http://schemas.microsoft.com/office/powerpoint/2010/main" val="16618893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B6046B-1A9B-42C4-B2D9-638403BE7EA8}"/>
              </a:ext>
            </a:extLst>
          </p:cNvPr>
          <p:cNvSpPr>
            <a:spLocks noGrp="1"/>
          </p:cNvSpPr>
          <p:nvPr>
            <p:ph type="title"/>
          </p:nvPr>
        </p:nvSpPr>
        <p:spPr>
          <a:xfrm>
            <a:off x="457200" y="274638"/>
            <a:ext cx="8229600" cy="457199"/>
          </a:xfrm>
        </p:spPr>
        <p:txBody>
          <a:bodyPr>
            <a:normAutofit fontScale="90000"/>
          </a:bodyPr>
          <a:lstStyle/>
          <a:p>
            <a:r>
              <a:rPr lang="el-GR" sz="2800" b="1" dirty="0"/>
              <a:t>ΔΙΚΑΙΟΤΑΤΗΝ ΓΝΩΜΗΝ</a:t>
            </a:r>
            <a:endParaRPr lang="en-GB" sz="2800" b="1" dirty="0"/>
          </a:p>
        </p:txBody>
      </p:sp>
      <p:sp>
        <p:nvSpPr>
          <p:cNvPr id="3" name="Content Placeholder 2">
            <a:extLst>
              <a:ext uri="{FF2B5EF4-FFF2-40B4-BE49-F238E27FC236}">
                <a16:creationId xmlns:a16="http://schemas.microsoft.com/office/drawing/2014/main" id="{18C059B2-4E13-4AB5-B969-2DCF01BCB179}"/>
              </a:ext>
            </a:extLst>
          </p:cNvPr>
          <p:cNvSpPr>
            <a:spLocks noGrp="1"/>
          </p:cNvSpPr>
          <p:nvPr>
            <p:ph idx="1"/>
          </p:nvPr>
        </p:nvSpPr>
        <p:spPr>
          <a:xfrm>
            <a:off x="323528" y="620688"/>
            <a:ext cx="8363272" cy="5505475"/>
          </a:xfrm>
        </p:spPr>
        <p:txBody>
          <a:bodyPr>
            <a:normAutofit fontScale="85000" lnSpcReduction="20000"/>
          </a:bodyPr>
          <a:lstStyle/>
          <a:p>
            <a:r>
              <a:rPr lang="el-GR" dirty="0"/>
              <a:t>Από δημοσθενικά χωρία (20.118, 39.40, 57.63-64) συμπληρώνεται ότι εάν δεν υπήρχαν νόμοι για κάποια περίπτωση, οι δικαστές δεσμεύονταν με τον όρκο τους να δικάζουν σύμφωνα με την πιο δίκαιη γνώμη.</a:t>
            </a:r>
          </a:p>
          <a:p>
            <a:r>
              <a:rPr lang="el-GR" dirty="0"/>
              <a:t>Επιγραφικές πηγές επιβεβαιώνουν την ‘δικαιοτάτην γνώμην’ και προδίδουν έναν πανελλήνιο χαρακτήρα του αξιώματος του δικαστή.</a:t>
            </a:r>
          </a:p>
          <a:p>
            <a:r>
              <a:rPr lang="el-GR" dirty="0"/>
              <a:t>Η πιο δίκαιη γνώμη έχει ερμηνευθεί με διαφορετικούς τρόπους από τους σύγχρονους μελετητές: έκφραση επιείκειας που είχε τριπλό στόχο, να ερμηνεύσουν τους νόμους, να συμπληρώσουν τα κενά των νόμων, να δικάζουν με επιείκεια σε περίπτωση σύγκρουσης στο γράμμα του νόμου και στο πνεύμα του νόμου. </a:t>
            </a:r>
            <a:r>
              <a:rPr lang="el-GR"/>
              <a:t>Αντίθετη άποψη θεωρή τη δικαιότατη γνώμη ως το χρέος του δικαστή.</a:t>
            </a:r>
            <a:endParaRPr lang="en-GB" dirty="0"/>
          </a:p>
        </p:txBody>
      </p:sp>
      <p:sp>
        <p:nvSpPr>
          <p:cNvPr id="4" name="Date Placeholder 3">
            <a:extLst>
              <a:ext uri="{FF2B5EF4-FFF2-40B4-BE49-F238E27FC236}">
                <a16:creationId xmlns:a16="http://schemas.microsoft.com/office/drawing/2014/main" id="{8EDC8056-FBF8-42A0-B944-ECB79189FD1E}"/>
              </a:ext>
            </a:extLst>
          </p:cNvPr>
          <p:cNvSpPr>
            <a:spLocks noGrp="1"/>
          </p:cNvSpPr>
          <p:nvPr>
            <p:ph type="dt" sz="half" idx="10"/>
          </p:nvPr>
        </p:nvSpPr>
        <p:spPr/>
        <p:txBody>
          <a:bodyPr/>
          <a:lstStyle/>
          <a:p>
            <a:r>
              <a:rPr lang="el-GR"/>
              <a:t>8/10/2018</a:t>
            </a:r>
          </a:p>
        </p:txBody>
      </p:sp>
      <p:sp>
        <p:nvSpPr>
          <p:cNvPr id="5" name="Footer Placeholder 4">
            <a:extLst>
              <a:ext uri="{FF2B5EF4-FFF2-40B4-BE49-F238E27FC236}">
                <a16:creationId xmlns:a16="http://schemas.microsoft.com/office/drawing/2014/main" id="{DF7F23BA-06D1-4A02-AEBA-DCD93E4B761E}"/>
              </a:ext>
            </a:extLst>
          </p:cNvPr>
          <p:cNvSpPr>
            <a:spLocks noGrp="1"/>
          </p:cNvSpPr>
          <p:nvPr>
            <p:ph type="ftr" sz="quarter" idx="11"/>
          </p:nvPr>
        </p:nvSpPr>
        <p:spPr/>
        <p:txBody>
          <a:bodyPr/>
          <a:lstStyle/>
          <a:p>
            <a:r>
              <a:rPr lang="el-GR"/>
              <a:t>Ε. Βολονάκη</a:t>
            </a:r>
          </a:p>
        </p:txBody>
      </p:sp>
      <p:sp>
        <p:nvSpPr>
          <p:cNvPr id="6" name="Slide Number Placeholder 5">
            <a:extLst>
              <a:ext uri="{FF2B5EF4-FFF2-40B4-BE49-F238E27FC236}">
                <a16:creationId xmlns:a16="http://schemas.microsoft.com/office/drawing/2014/main" id="{DBA54C62-288A-41EB-BD5A-DFC66D9C9BE9}"/>
              </a:ext>
            </a:extLst>
          </p:cNvPr>
          <p:cNvSpPr>
            <a:spLocks noGrp="1"/>
          </p:cNvSpPr>
          <p:nvPr>
            <p:ph type="sldNum" sz="quarter" idx="12"/>
          </p:nvPr>
        </p:nvSpPr>
        <p:spPr/>
        <p:txBody>
          <a:bodyPr/>
          <a:lstStyle/>
          <a:p>
            <a:fld id="{D3F1D1C4-C2D9-4231-9FB2-B2D9D97AA41D}" type="slidenum">
              <a:rPr lang="el-GR" smtClean="0"/>
              <a:pPr/>
              <a:t>33</a:t>
            </a:fld>
            <a:endParaRPr lang="el-GR"/>
          </a:p>
        </p:txBody>
      </p:sp>
    </p:spTree>
    <p:extLst>
      <p:ext uri="{BB962C8B-B14F-4D97-AF65-F5344CB8AC3E}">
        <p14:creationId xmlns:p14="http://schemas.microsoft.com/office/powerpoint/2010/main" val="2781289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14282" y="274638"/>
            <a:ext cx="8472518" cy="6369072"/>
          </a:xfrm>
        </p:spPr>
        <p:txBody>
          <a:bodyPr>
            <a:normAutofit/>
          </a:bodyPr>
          <a:lstStyle/>
          <a:p>
            <a:pPr algn="l"/>
            <a:r>
              <a:rPr lang="el-GR" sz="3600" dirty="0"/>
              <a:t>Με τις μεταρρυθμίσεις του Εφιάλτη το 462 </a:t>
            </a:r>
            <a:r>
              <a:rPr lang="el-GR" sz="3600" dirty="0" err="1"/>
              <a:t>π.Χ.</a:t>
            </a:r>
            <a:r>
              <a:rPr lang="el-GR" sz="3600" dirty="0"/>
              <a:t> οι πολιτικές και δικαστικές δικαιοδοσίες του Αρείου Πάγου μεταφέρθηκαν στην Εκκλησία του Δήμου, στη Βουλή των Πεντακοσίων και στα </a:t>
            </a:r>
            <a:r>
              <a:rPr lang="el-GR" sz="3600" dirty="0" err="1"/>
              <a:t>ηλιαστικά</a:t>
            </a:r>
            <a:r>
              <a:rPr lang="el-GR" sz="3600" dirty="0"/>
              <a:t> δικαστήρια.</a:t>
            </a:r>
            <a:br>
              <a:rPr lang="el-GR" sz="3600" dirty="0"/>
            </a:br>
            <a:br>
              <a:rPr lang="el-GR" sz="3600" dirty="0"/>
            </a:br>
            <a:r>
              <a:rPr lang="el-GR" sz="3600" dirty="0"/>
              <a:t>Ο Άρειος Πάγος όμως παραμένει σε όλο τον 5</a:t>
            </a:r>
            <a:r>
              <a:rPr lang="el-GR" sz="3600" baseline="30000" dirty="0"/>
              <a:t>ο</a:t>
            </a:r>
            <a:r>
              <a:rPr lang="el-GR" sz="3600" dirty="0"/>
              <a:t> και 4</a:t>
            </a:r>
            <a:r>
              <a:rPr lang="el-GR" sz="3600" baseline="30000" dirty="0"/>
              <a:t>ο</a:t>
            </a:r>
            <a:r>
              <a:rPr lang="el-GR" sz="3600" dirty="0"/>
              <a:t> </a:t>
            </a:r>
            <a:r>
              <a:rPr lang="el-GR" sz="3600" dirty="0" err="1"/>
              <a:t>π.Χ.</a:t>
            </a:r>
            <a:r>
              <a:rPr lang="el-GR" sz="3600" dirty="0"/>
              <a:t> αι. ο «</a:t>
            </a:r>
            <a:r>
              <a:rPr lang="el-GR" sz="3600" dirty="0" err="1"/>
              <a:t>νομοφύλακας</a:t>
            </a:r>
            <a:r>
              <a:rPr lang="el-GR" sz="3600" dirty="0"/>
              <a:t>» της αθηναϊκής δημοκρατίας.</a:t>
            </a:r>
            <a:br>
              <a:rPr lang="el-GR" sz="3600" dirty="0"/>
            </a:br>
            <a:endParaRPr lang="en-US" sz="3600" dirty="0"/>
          </a:p>
        </p:txBody>
      </p:sp>
      <p:sp>
        <p:nvSpPr>
          <p:cNvPr id="3" name="2 - Θέση ημερομηνίας"/>
          <p:cNvSpPr>
            <a:spLocks noGrp="1"/>
          </p:cNvSpPr>
          <p:nvPr>
            <p:ph type="dt" sz="half" idx="10"/>
          </p:nvPr>
        </p:nvSpPr>
        <p:spPr/>
        <p:txBody>
          <a:bodyPr/>
          <a:lstStyle/>
          <a:p>
            <a:r>
              <a:rPr lang="el-GR"/>
              <a:t>8/10/2018</a:t>
            </a: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4</a:t>
            </a:fld>
            <a:endParaRPr lang="el-GR"/>
          </a:p>
        </p:txBody>
      </p:sp>
      <p:sp>
        <p:nvSpPr>
          <p:cNvPr id="5" name="4 - Θέση υποσέλιδου"/>
          <p:cNvSpPr>
            <a:spLocks noGrp="1"/>
          </p:cNvSpPr>
          <p:nvPr>
            <p:ph type="ftr" sz="quarter" idx="11"/>
          </p:nvPr>
        </p:nvSpPr>
        <p:spPr/>
        <p:txBody>
          <a:bodyPr/>
          <a:lstStyle/>
          <a:p>
            <a:r>
              <a:rPr lang="el-GR"/>
              <a:t>Ε. Βολονάκη</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Τίτλος"/>
          <p:cNvSpPr>
            <a:spLocks noGrp="1"/>
          </p:cNvSpPr>
          <p:nvPr>
            <p:ph type="title"/>
          </p:nvPr>
        </p:nvSpPr>
        <p:spPr/>
        <p:txBody>
          <a:bodyPr>
            <a:normAutofit fontScale="90000"/>
          </a:bodyPr>
          <a:lstStyle/>
          <a:p>
            <a:r>
              <a:rPr lang="el-GR" b="1" dirty="0"/>
              <a:t>Δημοσθένης, </a:t>
            </a:r>
            <a:r>
              <a:rPr lang="el-GR" b="1" i="1" dirty="0"/>
              <a:t>Κατά </a:t>
            </a:r>
            <a:r>
              <a:rPr lang="el-GR" b="1" i="1" dirty="0" err="1"/>
              <a:t>Αριστοκράτους</a:t>
            </a:r>
            <a:r>
              <a:rPr lang="el-GR" b="1" dirty="0"/>
              <a:t> 23.65</a:t>
            </a:r>
            <a:endParaRPr lang="en-US" b="1" dirty="0"/>
          </a:p>
        </p:txBody>
      </p:sp>
      <p:sp>
        <p:nvSpPr>
          <p:cNvPr id="4" name="3 - Θέση περιεχομένου"/>
          <p:cNvSpPr>
            <a:spLocks noGrp="1"/>
          </p:cNvSpPr>
          <p:nvPr>
            <p:ph idx="1"/>
          </p:nvPr>
        </p:nvSpPr>
        <p:spPr/>
        <p:txBody>
          <a:bodyPr>
            <a:normAutofit fontScale="92500" lnSpcReduction="20000"/>
          </a:bodyPr>
          <a:lstStyle/>
          <a:p>
            <a:r>
              <a:rPr lang="el-GR" dirty="0" err="1">
                <a:hlinkClick r:id="rId2"/>
              </a:rPr>
              <a:t>ἡμεῖς</a:t>
            </a:r>
            <a:r>
              <a:rPr lang="el-GR" dirty="0"/>
              <a:t>, </a:t>
            </a:r>
            <a:r>
              <a:rPr lang="el-GR" dirty="0">
                <a:hlinkClick r:id="rId3"/>
              </a:rPr>
              <a:t>ὦ</a:t>
            </a:r>
            <a:r>
              <a:rPr lang="el-GR" dirty="0"/>
              <a:t> </a:t>
            </a:r>
            <a:r>
              <a:rPr lang="el-GR" dirty="0" err="1">
                <a:hlinkClick r:id="rId4"/>
              </a:rPr>
              <a:t>ἄνδρες</a:t>
            </a:r>
            <a:r>
              <a:rPr lang="el-GR" dirty="0"/>
              <a:t> </a:t>
            </a:r>
            <a:r>
              <a:rPr lang="el-GR" dirty="0" err="1">
                <a:hlinkClick r:id="rId5"/>
              </a:rPr>
              <a:t>Ἀθηναῖοι</a:t>
            </a:r>
            <a:r>
              <a:rPr lang="el-GR" dirty="0"/>
              <a:t>, </a:t>
            </a:r>
            <a:r>
              <a:rPr lang="el-GR" dirty="0" err="1">
                <a:hlinkClick r:id="rId6"/>
              </a:rPr>
              <a:t>Χαρίδημον</a:t>
            </a:r>
            <a:r>
              <a:rPr lang="el-GR" dirty="0"/>
              <a:t> </a:t>
            </a:r>
            <a:r>
              <a:rPr lang="el-GR" dirty="0" err="1">
                <a:hlinkClick r:id="rId7"/>
              </a:rPr>
              <a:t>ἐποιησάμεθα</a:t>
            </a:r>
            <a:r>
              <a:rPr lang="el-GR" dirty="0"/>
              <a:t> </a:t>
            </a:r>
            <a:r>
              <a:rPr lang="el-GR" dirty="0" err="1">
                <a:hlinkClick r:id="rId8"/>
              </a:rPr>
              <a:t>πολίτην</a:t>
            </a:r>
            <a:r>
              <a:rPr lang="el-GR" dirty="0"/>
              <a:t>, </a:t>
            </a:r>
            <a:r>
              <a:rPr lang="el-GR" dirty="0" err="1">
                <a:hlinkClick r:id="rId9"/>
              </a:rPr>
              <a:t>καὶ</a:t>
            </a:r>
            <a:r>
              <a:rPr lang="el-GR" dirty="0"/>
              <a:t> </a:t>
            </a:r>
            <a:r>
              <a:rPr lang="el-GR" dirty="0" err="1">
                <a:hlinkClick r:id="rId10"/>
              </a:rPr>
              <a:t>διὰ</a:t>
            </a:r>
            <a:r>
              <a:rPr lang="el-GR" dirty="0"/>
              <a:t> </a:t>
            </a:r>
            <a:r>
              <a:rPr lang="el-GR" dirty="0" err="1">
                <a:hlinkClick r:id="rId11"/>
              </a:rPr>
              <a:t>τῆς</a:t>
            </a:r>
            <a:r>
              <a:rPr lang="el-GR" dirty="0"/>
              <a:t> </a:t>
            </a:r>
            <a:r>
              <a:rPr lang="el-GR" dirty="0" err="1">
                <a:hlinkClick r:id="rId12"/>
              </a:rPr>
              <a:t>δωρειᾶς</a:t>
            </a:r>
            <a:r>
              <a:rPr lang="el-GR" dirty="0"/>
              <a:t> </a:t>
            </a:r>
            <a:r>
              <a:rPr lang="el-GR" dirty="0">
                <a:hlinkClick r:id="rId13"/>
              </a:rPr>
              <a:t>ταύτης</a:t>
            </a:r>
            <a:r>
              <a:rPr lang="el-GR" dirty="0"/>
              <a:t> </a:t>
            </a:r>
            <a:r>
              <a:rPr lang="el-GR" dirty="0" err="1">
                <a:hlinkClick r:id="rId14"/>
              </a:rPr>
              <a:t>μετεδώκαμεν</a:t>
            </a:r>
            <a:r>
              <a:rPr lang="el-GR" dirty="0"/>
              <a:t> </a:t>
            </a:r>
            <a:r>
              <a:rPr lang="el-GR" dirty="0" err="1">
                <a:hlinkClick r:id="rId15"/>
              </a:rPr>
              <a:t>αὐτῷ</a:t>
            </a:r>
            <a:r>
              <a:rPr lang="el-GR" dirty="0"/>
              <a:t> </a:t>
            </a:r>
            <a:r>
              <a:rPr lang="el-GR" dirty="0" err="1">
                <a:hlinkClick r:id="rId16"/>
              </a:rPr>
              <a:t>καὶ</a:t>
            </a:r>
            <a:r>
              <a:rPr lang="el-GR" dirty="0"/>
              <a:t> </a:t>
            </a:r>
            <a:r>
              <a:rPr lang="el-GR" dirty="0" err="1">
                <a:hlinkClick r:id="rId17"/>
              </a:rPr>
              <a:t>ἱερῶν</a:t>
            </a:r>
            <a:r>
              <a:rPr lang="el-GR" dirty="0"/>
              <a:t> </a:t>
            </a:r>
            <a:r>
              <a:rPr lang="el-GR" dirty="0" err="1">
                <a:hlinkClick r:id="rId18"/>
              </a:rPr>
              <a:t>καὶ</a:t>
            </a:r>
            <a:r>
              <a:rPr lang="el-GR" dirty="0"/>
              <a:t> </a:t>
            </a:r>
            <a:r>
              <a:rPr lang="el-GR" dirty="0" err="1">
                <a:hlinkClick r:id="rId19"/>
              </a:rPr>
              <a:t>ὁσίων</a:t>
            </a:r>
            <a:r>
              <a:rPr lang="el-GR" dirty="0"/>
              <a:t> </a:t>
            </a:r>
            <a:r>
              <a:rPr lang="el-GR" dirty="0" err="1">
                <a:hlinkClick r:id="rId20"/>
              </a:rPr>
              <a:t>καὶ</a:t>
            </a:r>
            <a:r>
              <a:rPr lang="el-GR" dirty="0"/>
              <a:t> </a:t>
            </a:r>
            <a:r>
              <a:rPr lang="el-GR" dirty="0">
                <a:hlinkClick r:id="rId21"/>
              </a:rPr>
              <a:t>νομίμων</a:t>
            </a:r>
            <a:r>
              <a:rPr lang="el-GR" dirty="0"/>
              <a:t> </a:t>
            </a:r>
            <a:r>
              <a:rPr lang="el-GR" dirty="0" err="1">
                <a:hlinkClick r:id="rId22"/>
              </a:rPr>
              <a:t>καὶ</a:t>
            </a:r>
            <a:r>
              <a:rPr lang="el-GR" dirty="0"/>
              <a:t> </a:t>
            </a:r>
            <a:r>
              <a:rPr lang="el-GR" dirty="0">
                <a:hlinkClick r:id="rId23"/>
              </a:rPr>
              <a:t>πάντων</a:t>
            </a:r>
            <a:r>
              <a:rPr lang="el-GR" dirty="0"/>
              <a:t> </a:t>
            </a:r>
            <a:r>
              <a:rPr lang="el-GR" dirty="0" err="1">
                <a:hlinkClick r:id="rId24"/>
              </a:rPr>
              <a:t>ὅσων</a:t>
            </a:r>
            <a:r>
              <a:rPr lang="el-GR" dirty="0"/>
              <a:t> </a:t>
            </a:r>
            <a:r>
              <a:rPr lang="el-GR" dirty="0" err="1">
                <a:hlinkClick r:id="rId25"/>
              </a:rPr>
              <a:t>περ</a:t>
            </a:r>
            <a:r>
              <a:rPr lang="el-GR" dirty="0"/>
              <a:t> </a:t>
            </a:r>
            <a:r>
              <a:rPr lang="el-GR" dirty="0" err="1">
                <a:hlinkClick r:id="rId26"/>
              </a:rPr>
              <a:t>αὐτοῖς</a:t>
            </a:r>
            <a:r>
              <a:rPr lang="el-GR" dirty="0"/>
              <a:t> </a:t>
            </a:r>
            <a:r>
              <a:rPr lang="el-GR" dirty="0" err="1">
                <a:hlinkClick r:id="rId27"/>
              </a:rPr>
              <a:t>μέτεστιν</a:t>
            </a:r>
            <a:r>
              <a:rPr lang="el-GR" dirty="0"/>
              <a:t> </a:t>
            </a:r>
            <a:r>
              <a:rPr lang="el-GR" dirty="0" err="1">
                <a:hlinkClick r:id="rId28"/>
              </a:rPr>
              <a:t>ἡμῖν</a:t>
            </a:r>
            <a:r>
              <a:rPr lang="el-GR" dirty="0"/>
              <a:t>. </a:t>
            </a:r>
            <a:r>
              <a:rPr lang="el-GR" dirty="0" err="1">
                <a:hlinkClick r:id="rId29"/>
              </a:rPr>
              <a:t>πολλὰ</a:t>
            </a:r>
            <a:r>
              <a:rPr lang="el-GR" dirty="0"/>
              <a:t> </a:t>
            </a:r>
            <a:r>
              <a:rPr lang="el-GR" dirty="0" err="1">
                <a:hlinkClick r:id="rId30"/>
              </a:rPr>
              <a:t>μὲν</a:t>
            </a:r>
            <a:r>
              <a:rPr lang="el-GR" dirty="0"/>
              <a:t> </a:t>
            </a:r>
            <a:r>
              <a:rPr lang="el-GR" dirty="0" err="1">
                <a:hlinkClick r:id="rId31"/>
              </a:rPr>
              <a:t>δὴ</a:t>
            </a:r>
            <a:r>
              <a:rPr lang="el-GR" dirty="0"/>
              <a:t> </a:t>
            </a:r>
            <a:r>
              <a:rPr lang="el-GR" dirty="0" err="1">
                <a:hlinkClick r:id="rId32"/>
              </a:rPr>
              <a:t>παρ᾽</a:t>
            </a:r>
            <a:r>
              <a:rPr lang="el-GR" dirty="0"/>
              <a:t> </a:t>
            </a:r>
            <a:r>
              <a:rPr lang="el-GR" dirty="0" err="1">
                <a:hlinkClick r:id="rId33"/>
              </a:rPr>
              <a:t>ἡμῖν</a:t>
            </a:r>
            <a:r>
              <a:rPr lang="el-GR" dirty="0"/>
              <a:t> </a:t>
            </a:r>
            <a:r>
              <a:rPr lang="el-GR" dirty="0" err="1">
                <a:hlinkClick r:id="rId34"/>
              </a:rPr>
              <a:t>ἐστι</a:t>
            </a:r>
            <a:r>
              <a:rPr lang="el-GR" dirty="0"/>
              <a:t> </a:t>
            </a:r>
            <a:r>
              <a:rPr lang="el-GR" dirty="0" err="1">
                <a:hlinkClick r:id="rId35"/>
              </a:rPr>
              <a:t>τοιαῦθ᾽</a:t>
            </a:r>
            <a:r>
              <a:rPr lang="el-GR" dirty="0"/>
              <a:t> </a:t>
            </a:r>
            <a:r>
              <a:rPr lang="el-GR" dirty="0" err="1">
                <a:hlinkClick r:id="rId36"/>
              </a:rPr>
              <a:t>οἷ᾽</a:t>
            </a:r>
            <a:r>
              <a:rPr lang="el-GR" dirty="0"/>
              <a:t> </a:t>
            </a:r>
            <a:r>
              <a:rPr lang="el-GR" dirty="0" err="1">
                <a:hlinkClick r:id="rId37"/>
              </a:rPr>
              <a:t>οὐχ</a:t>
            </a:r>
            <a:r>
              <a:rPr lang="el-GR" dirty="0"/>
              <a:t> </a:t>
            </a:r>
            <a:r>
              <a:rPr lang="el-GR" dirty="0" err="1">
                <a:hlinkClick r:id="rId38"/>
              </a:rPr>
              <a:t>ἑτέρωθι</a:t>
            </a:r>
            <a:r>
              <a:rPr lang="el-GR" dirty="0"/>
              <a:t>, </a:t>
            </a:r>
            <a:r>
              <a:rPr lang="el-GR" dirty="0" err="1">
                <a:hlinkClick r:id="rId39"/>
              </a:rPr>
              <a:t>ἓν</a:t>
            </a:r>
            <a:r>
              <a:rPr lang="el-GR" dirty="0"/>
              <a:t> </a:t>
            </a:r>
            <a:r>
              <a:rPr lang="el-GR" dirty="0" err="1">
                <a:hlinkClick r:id="rId40"/>
              </a:rPr>
              <a:t>δ᾽</a:t>
            </a:r>
            <a:r>
              <a:rPr lang="el-GR" dirty="0"/>
              <a:t> </a:t>
            </a:r>
            <a:r>
              <a:rPr lang="el-GR" dirty="0" err="1">
                <a:hlinkClick r:id="rId41"/>
              </a:rPr>
              <a:t>οὖν</a:t>
            </a:r>
            <a:r>
              <a:rPr lang="el-GR" dirty="0"/>
              <a:t> </a:t>
            </a:r>
            <a:r>
              <a:rPr lang="el-GR" dirty="0" err="1">
                <a:hlinkClick r:id="rId42"/>
              </a:rPr>
              <a:t>ἰδιώτατον</a:t>
            </a:r>
            <a:r>
              <a:rPr lang="el-GR" dirty="0"/>
              <a:t> </a:t>
            </a:r>
            <a:r>
              <a:rPr lang="el-GR" dirty="0">
                <a:hlinkClick r:id="rId43"/>
              </a:rPr>
              <a:t>πάντων</a:t>
            </a:r>
            <a:r>
              <a:rPr lang="el-GR" dirty="0"/>
              <a:t> </a:t>
            </a:r>
            <a:r>
              <a:rPr lang="el-GR" dirty="0" err="1">
                <a:hlinkClick r:id="rId44"/>
              </a:rPr>
              <a:t>καὶ</a:t>
            </a:r>
            <a:r>
              <a:rPr lang="el-GR" dirty="0"/>
              <a:t> </a:t>
            </a:r>
            <a:r>
              <a:rPr lang="el-GR" dirty="0" err="1">
                <a:hlinkClick r:id="rId45"/>
              </a:rPr>
              <a:t>σεμνότατον</a:t>
            </a:r>
            <a:r>
              <a:rPr lang="el-GR" dirty="0"/>
              <a:t>, </a:t>
            </a:r>
            <a:r>
              <a:rPr lang="el-GR" dirty="0" err="1">
                <a:hlinkClick r:id="rId46"/>
              </a:rPr>
              <a:t>τὸ</a:t>
            </a:r>
            <a:r>
              <a:rPr lang="el-GR" dirty="0"/>
              <a:t> </a:t>
            </a:r>
            <a:r>
              <a:rPr lang="el-GR" dirty="0" err="1">
                <a:hlinkClick r:id="rId47"/>
              </a:rPr>
              <a:t>ἐν</a:t>
            </a:r>
            <a:r>
              <a:rPr lang="el-GR" dirty="0"/>
              <a:t> </a:t>
            </a:r>
            <a:r>
              <a:rPr lang="el-GR" dirty="0" err="1">
                <a:hlinkClick r:id="rId48"/>
              </a:rPr>
              <a:t>Ἀρείῳ</a:t>
            </a:r>
            <a:r>
              <a:rPr lang="el-GR" dirty="0"/>
              <a:t> </a:t>
            </a:r>
            <a:r>
              <a:rPr lang="el-GR" dirty="0" err="1">
                <a:hlinkClick r:id="rId49"/>
              </a:rPr>
              <a:t>πάγῳ</a:t>
            </a:r>
            <a:r>
              <a:rPr lang="el-GR" dirty="0"/>
              <a:t> </a:t>
            </a:r>
            <a:r>
              <a:rPr lang="el-GR" dirty="0" err="1">
                <a:hlinkClick r:id="rId50"/>
              </a:rPr>
              <a:t>δικαστήριον</a:t>
            </a:r>
            <a:r>
              <a:rPr lang="el-GR" dirty="0"/>
              <a:t>, </a:t>
            </a:r>
            <a:r>
              <a:rPr lang="el-GR" dirty="0" err="1">
                <a:hlinkClick r:id="rId51"/>
              </a:rPr>
              <a:t>ὑπὲρ</a:t>
            </a:r>
            <a:r>
              <a:rPr lang="el-GR" dirty="0"/>
              <a:t> </a:t>
            </a:r>
            <a:r>
              <a:rPr lang="el-GR" dirty="0" err="1">
                <a:hlinkClick r:id="rId52"/>
              </a:rPr>
              <a:t>οὗ</a:t>
            </a:r>
            <a:r>
              <a:rPr lang="el-GR" dirty="0"/>
              <a:t> </a:t>
            </a:r>
            <a:r>
              <a:rPr lang="el-GR" dirty="0" err="1">
                <a:hlinkClick r:id="rId53"/>
              </a:rPr>
              <a:t>τοσαῦτ᾽</a:t>
            </a:r>
            <a:r>
              <a:rPr lang="el-GR" dirty="0"/>
              <a:t> </a:t>
            </a:r>
            <a:r>
              <a:rPr lang="el-GR" dirty="0" err="1">
                <a:hlinkClick r:id="rId54"/>
              </a:rPr>
              <a:t>ἔστιν</a:t>
            </a:r>
            <a:r>
              <a:rPr lang="el-GR" dirty="0"/>
              <a:t> </a:t>
            </a:r>
            <a:r>
              <a:rPr lang="el-GR" dirty="0" err="1">
                <a:hlinkClick r:id="rId55"/>
              </a:rPr>
              <a:t>εἰπεῖν</a:t>
            </a:r>
            <a:r>
              <a:rPr lang="el-GR" dirty="0"/>
              <a:t> </a:t>
            </a:r>
            <a:r>
              <a:rPr lang="el-GR" dirty="0" err="1">
                <a:hlinkClick r:id="rId56"/>
              </a:rPr>
              <a:t>καλὰ</a:t>
            </a:r>
            <a:r>
              <a:rPr lang="el-GR" dirty="0"/>
              <a:t> </a:t>
            </a:r>
            <a:r>
              <a:rPr lang="el-GR" dirty="0">
                <a:hlinkClick r:id="rId57"/>
              </a:rPr>
              <a:t>παραδεδομένα</a:t>
            </a:r>
            <a:r>
              <a:rPr lang="el-GR" dirty="0"/>
              <a:t> </a:t>
            </a:r>
            <a:r>
              <a:rPr lang="el-GR" dirty="0" err="1">
                <a:hlinkClick r:id="rId58"/>
              </a:rPr>
              <a:t>καὶ</a:t>
            </a:r>
            <a:r>
              <a:rPr lang="el-GR" dirty="0"/>
              <a:t> </a:t>
            </a:r>
            <a:r>
              <a:rPr lang="el-GR" dirty="0">
                <a:hlinkClick r:id="rId59"/>
              </a:rPr>
              <a:t>μυθώδη</a:t>
            </a:r>
            <a:r>
              <a:rPr lang="el-GR" dirty="0"/>
              <a:t> </a:t>
            </a:r>
            <a:r>
              <a:rPr lang="el-GR" dirty="0" err="1">
                <a:hlinkClick r:id="rId60"/>
              </a:rPr>
              <a:t>καὶ</a:t>
            </a:r>
            <a:r>
              <a:rPr lang="el-GR" dirty="0"/>
              <a:t> </a:t>
            </a:r>
            <a:r>
              <a:rPr lang="el-GR" dirty="0" err="1">
                <a:hlinkClick r:id="rId61"/>
              </a:rPr>
              <a:t>ὧν</a:t>
            </a:r>
            <a:r>
              <a:rPr lang="el-GR" dirty="0"/>
              <a:t> </a:t>
            </a:r>
            <a:r>
              <a:rPr lang="el-GR" dirty="0" err="1">
                <a:hlinkClick r:id="rId62"/>
              </a:rPr>
              <a:t>αὐτοὶ</a:t>
            </a:r>
            <a:r>
              <a:rPr lang="el-GR" dirty="0"/>
              <a:t> </a:t>
            </a:r>
            <a:r>
              <a:rPr lang="el-GR" dirty="0">
                <a:hlinkClick r:id="rId63"/>
              </a:rPr>
              <a:t>μάρτυρές</a:t>
            </a:r>
            <a:r>
              <a:rPr lang="el-GR" dirty="0"/>
              <a:t> </a:t>
            </a:r>
            <a:r>
              <a:rPr lang="el-GR" dirty="0" err="1">
                <a:hlinkClick r:id="rId64"/>
              </a:rPr>
              <a:t>ἐσμεν</a:t>
            </a:r>
            <a:r>
              <a:rPr lang="el-GR" dirty="0"/>
              <a:t>, </a:t>
            </a:r>
            <a:r>
              <a:rPr lang="el-GR" dirty="0" err="1">
                <a:hlinkClick r:id="rId65"/>
              </a:rPr>
              <a:t>ὅσα</a:t>
            </a:r>
            <a:r>
              <a:rPr lang="el-GR" dirty="0"/>
              <a:t> </a:t>
            </a:r>
            <a:r>
              <a:rPr lang="el-GR" dirty="0" err="1">
                <a:hlinkClick r:id="rId66"/>
              </a:rPr>
              <a:t>περὶ</a:t>
            </a:r>
            <a:r>
              <a:rPr lang="el-GR" dirty="0"/>
              <a:t> </a:t>
            </a:r>
            <a:r>
              <a:rPr lang="el-GR" dirty="0" err="1">
                <a:hlinkClick r:id="rId67"/>
              </a:rPr>
              <a:t>οὐδενὸς</a:t>
            </a:r>
            <a:r>
              <a:rPr lang="el-GR" dirty="0"/>
              <a:t> </a:t>
            </a:r>
            <a:r>
              <a:rPr lang="el-GR" dirty="0" err="1">
                <a:hlinkClick r:id="rId68"/>
              </a:rPr>
              <a:t>ἄλλου</a:t>
            </a:r>
            <a:r>
              <a:rPr lang="el-GR" dirty="0"/>
              <a:t> </a:t>
            </a:r>
            <a:r>
              <a:rPr lang="el-GR" dirty="0">
                <a:hlinkClick r:id="rId69"/>
              </a:rPr>
              <a:t>δικαστηρίου</a:t>
            </a:r>
            <a:r>
              <a:rPr lang="el-GR" dirty="0"/>
              <a:t>: </a:t>
            </a:r>
            <a:r>
              <a:rPr lang="el-GR" dirty="0" err="1">
                <a:hlinkClick r:id="rId70"/>
              </a:rPr>
              <a:t>ὧν</a:t>
            </a:r>
            <a:r>
              <a:rPr lang="el-GR" dirty="0"/>
              <a:t> </a:t>
            </a:r>
            <a:r>
              <a:rPr lang="el-GR" dirty="0" err="1">
                <a:hlinkClick r:id="rId71"/>
              </a:rPr>
              <a:t>ὡσπερεὶ</a:t>
            </a:r>
            <a:r>
              <a:rPr lang="el-GR" dirty="0"/>
              <a:t> </a:t>
            </a:r>
            <a:r>
              <a:rPr lang="el-GR" dirty="0">
                <a:hlinkClick r:id="rId72"/>
              </a:rPr>
              <a:t>δείγματος</a:t>
            </a:r>
            <a:r>
              <a:rPr lang="el-GR" dirty="0"/>
              <a:t> </a:t>
            </a:r>
            <a:r>
              <a:rPr lang="el-GR" dirty="0" err="1">
                <a:hlinkClick r:id="rId73"/>
              </a:rPr>
              <a:t>εἵνεκ᾽</a:t>
            </a:r>
            <a:r>
              <a:rPr lang="el-GR" dirty="0"/>
              <a:t> </a:t>
            </a:r>
            <a:r>
              <a:rPr lang="el-GR" dirty="0" err="1">
                <a:hlinkClick r:id="rId74"/>
              </a:rPr>
              <a:t>ἄξιόν</a:t>
            </a:r>
            <a:r>
              <a:rPr lang="el-GR" dirty="0"/>
              <a:t> </a:t>
            </a:r>
            <a:r>
              <a:rPr lang="el-GR" dirty="0" err="1">
                <a:hlinkClick r:id="rId75"/>
              </a:rPr>
              <a:t>ἐστιν</a:t>
            </a:r>
            <a:r>
              <a:rPr lang="el-GR" dirty="0"/>
              <a:t> </a:t>
            </a:r>
            <a:r>
              <a:rPr lang="el-GR" dirty="0" err="1">
                <a:hlinkClick r:id="rId76"/>
              </a:rPr>
              <a:t>ἓν</a:t>
            </a:r>
            <a:r>
              <a:rPr lang="el-GR" dirty="0"/>
              <a:t> </a:t>
            </a:r>
            <a:r>
              <a:rPr lang="el-GR" dirty="0">
                <a:hlinkClick r:id="rId77"/>
              </a:rPr>
              <a:t>ἢ</a:t>
            </a:r>
            <a:r>
              <a:rPr lang="el-GR" dirty="0"/>
              <a:t> </a:t>
            </a:r>
            <a:r>
              <a:rPr lang="el-GR" dirty="0" err="1">
                <a:hlinkClick r:id="rId78"/>
              </a:rPr>
              <a:t>δύ᾽</a:t>
            </a:r>
            <a:r>
              <a:rPr lang="el-GR" dirty="0"/>
              <a:t> </a:t>
            </a:r>
            <a:r>
              <a:rPr lang="el-GR" dirty="0" err="1">
                <a:hlinkClick r:id="rId79"/>
              </a:rPr>
              <a:t>ἀκοῦσαι</a:t>
            </a:r>
            <a:r>
              <a:rPr lang="el-GR" dirty="0"/>
              <a:t>. </a:t>
            </a:r>
            <a:endParaRPr lang="en-US" dirty="0"/>
          </a:p>
        </p:txBody>
      </p:sp>
      <p:sp>
        <p:nvSpPr>
          <p:cNvPr id="5" name="4 - Θέση ημερομηνίας"/>
          <p:cNvSpPr>
            <a:spLocks noGrp="1"/>
          </p:cNvSpPr>
          <p:nvPr>
            <p:ph type="dt" sz="half" idx="10"/>
          </p:nvPr>
        </p:nvSpPr>
        <p:spPr/>
        <p:txBody>
          <a:bodyPr/>
          <a:lstStyle/>
          <a:p>
            <a:r>
              <a:rPr lang="el-GR"/>
              <a:t>8/10/2018</a:t>
            </a: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5</a:t>
            </a:fld>
            <a:endParaRPr lang="el-GR"/>
          </a:p>
        </p:txBody>
      </p:sp>
      <p:sp>
        <p:nvSpPr>
          <p:cNvPr id="7" name="6 - Θέση υποσέλιδου"/>
          <p:cNvSpPr>
            <a:spLocks noGrp="1"/>
          </p:cNvSpPr>
          <p:nvPr>
            <p:ph type="ftr" sz="quarter" idx="11"/>
          </p:nvPr>
        </p:nvSpPr>
        <p:spPr/>
        <p:txBody>
          <a:bodyPr/>
          <a:lstStyle/>
          <a:p>
            <a:r>
              <a:rPr lang="el-GR"/>
              <a:t>Ε. Βολονάκη</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a:t>Δημοσθένης, </a:t>
            </a:r>
            <a:r>
              <a:rPr lang="el-GR" b="1" i="1" dirty="0"/>
              <a:t>Κατά </a:t>
            </a:r>
            <a:r>
              <a:rPr lang="el-GR" b="1" i="1" dirty="0" err="1"/>
              <a:t>Αριστοκράτους</a:t>
            </a:r>
            <a:r>
              <a:rPr lang="el-GR" b="1" dirty="0"/>
              <a:t> 23.6</a:t>
            </a:r>
            <a:r>
              <a:rPr lang="en-US" b="1" dirty="0"/>
              <a:t>6</a:t>
            </a:r>
            <a:endParaRPr lang="en-US" dirty="0"/>
          </a:p>
        </p:txBody>
      </p:sp>
      <p:sp>
        <p:nvSpPr>
          <p:cNvPr id="3" name="2 - Θέση περιεχομένου"/>
          <p:cNvSpPr>
            <a:spLocks noGrp="1"/>
          </p:cNvSpPr>
          <p:nvPr>
            <p:ph idx="1"/>
          </p:nvPr>
        </p:nvSpPr>
        <p:spPr/>
        <p:txBody>
          <a:bodyPr>
            <a:normAutofit fontScale="77500" lnSpcReduction="20000"/>
          </a:bodyPr>
          <a:lstStyle/>
          <a:p>
            <a:r>
              <a:rPr lang="el-GR" dirty="0">
                <a:hlinkClick r:id="rId2"/>
              </a:rPr>
              <a:t>[</a:t>
            </a:r>
            <a:r>
              <a:rPr lang="el-GR" dirty="0"/>
              <a:t>66</a:t>
            </a:r>
            <a:r>
              <a:rPr lang="el-GR" dirty="0">
                <a:hlinkClick r:id="rId3"/>
              </a:rPr>
              <a:t>]</a:t>
            </a:r>
            <a:r>
              <a:rPr lang="el-GR" dirty="0"/>
              <a:t> </a:t>
            </a:r>
            <a:r>
              <a:rPr lang="el-GR" dirty="0" err="1">
                <a:hlinkClick r:id="rId4"/>
              </a:rPr>
              <a:t>τοῦτο</a:t>
            </a:r>
            <a:r>
              <a:rPr lang="el-GR" dirty="0"/>
              <a:t> </a:t>
            </a:r>
            <a:r>
              <a:rPr lang="el-GR" dirty="0" err="1">
                <a:hlinkClick r:id="rId5"/>
              </a:rPr>
              <a:t>μὲν</a:t>
            </a:r>
            <a:r>
              <a:rPr lang="el-GR" dirty="0"/>
              <a:t> </a:t>
            </a:r>
            <a:r>
              <a:rPr lang="el-GR" dirty="0" err="1">
                <a:hlinkClick r:id="rId6"/>
              </a:rPr>
              <a:t>τοίνυν</a:t>
            </a:r>
            <a:r>
              <a:rPr lang="el-GR" dirty="0"/>
              <a:t> </a:t>
            </a:r>
            <a:r>
              <a:rPr lang="el-GR" dirty="0" err="1">
                <a:hlinkClick r:id="rId7"/>
              </a:rPr>
              <a:t>τὰ</a:t>
            </a:r>
            <a:r>
              <a:rPr lang="el-GR" dirty="0"/>
              <a:t> </a:t>
            </a:r>
            <a:r>
              <a:rPr lang="el-GR" dirty="0">
                <a:hlinkClick r:id="rId8"/>
              </a:rPr>
              <a:t>παλαιά</a:t>
            </a:r>
            <a:r>
              <a:rPr lang="el-GR" dirty="0"/>
              <a:t>, </a:t>
            </a:r>
            <a:r>
              <a:rPr lang="el-GR" dirty="0" err="1">
                <a:hlinkClick r:id="rId9"/>
              </a:rPr>
              <a:t>ὡς</a:t>
            </a:r>
            <a:r>
              <a:rPr lang="el-GR" dirty="0"/>
              <a:t> </a:t>
            </a:r>
            <a:r>
              <a:rPr lang="el-GR" dirty="0" err="1">
                <a:hlinkClick r:id="rId10"/>
              </a:rPr>
              <a:t>ἡμῖν</a:t>
            </a:r>
            <a:r>
              <a:rPr lang="el-GR" dirty="0"/>
              <a:t> </a:t>
            </a:r>
            <a:r>
              <a:rPr lang="el-GR" dirty="0" err="1">
                <a:hlinkClick r:id="rId11"/>
              </a:rPr>
              <a:t>ἀκούειν</a:t>
            </a:r>
            <a:r>
              <a:rPr lang="el-GR" dirty="0"/>
              <a:t> </a:t>
            </a:r>
            <a:r>
              <a:rPr lang="el-GR" dirty="0" err="1">
                <a:hlinkClick r:id="rId12"/>
              </a:rPr>
              <a:t>παραδέδοται</a:t>
            </a:r>
            <a:r>
              <a:rPr lang="el-GR" dirty="0"/>
              <a:t>, </a:t>
            </a:r>
            <a:r>
              <a:rPr lang="el-GR" dirty="0" err="1">
                <a:hlinkClick r:id="rId13"/>
              </a:rPr>
              <a:t>ἐν</a:t>
            </a:r>
            <a:r>
              <a:rPr lang="el-GR" dirty="0"/>
              <a:t> </a:t>
            </a:r>
            <a:r>
              <a:rPr lang="el-GR" dirty="0" err="1">
                <a:hlinkClick r:id="rId14"/>
              </a:rPr>
              <a:t>μόνῳ</a:t>
            </a:r>
            <a:r>
              <a:rPr lang="el-GR" dirty="0"/>
              <a:t> </a:t>
            </a:r>
            <a:r>
              <a:rPr lang="el-GR" dirty="0" err="1">
                <a:hlinkClick r:id="rId15"/>
              </a:rPr>
              <a:t>τούτῳ</a:t>
            </a:r>
            <a:r>
              <a:rPr lang="el-GR" dirty="0"/>
              <a:t> </a:t>
            </a:r>
            <a:r>
              <a:rPr lang="el-GR" dirty="0" err="1">
                <a:hlinkClick r:id="rId16"/>
              </a:rPr>
              <a:t>τῷ</a:t>
            </a:r>
            <a:r>
              <a:rPr lang="el-GR" dirty="0"/>
              <a:t> </a:t>
            </a:r>
            <a:r>
              <a:rPr lang="el-GR" dirty="0" err="1">
                <a:hlinkClick r:id="rId17"/>
              </a:rPr>
              <a:t>δικαστηρίῳ</a:t>
            </a:r>
            <a:r>
              <a:rPr lang="el-GR" dirty="0"/>
              <a:t> </a:t>
            </a:r>
            <a:r>
              <a:rPr lang="el-GR" dirty="0" err="1">
                <a:hlinkClick r:id="rId18"/>
              </a:rPr>
              <a:t>δίκας</a:t>
            </a:r>
            <a:r>
              <a:rPr lang="el-GR" dirty="0"/>
              <a:t> </a:t>
            </a:r>
            <a:r>
              <a:rPr lang="el-GR" dirty="0">
                <a:hlinkClick r:id="rId19"/>
              </a:rPr>
              <a:t>φόνου</a:t>
            </a:r>
            <a:r>
              <a:rPr lang="el-GR" dirty="0"/>
              <a:t> </a:t>
            </a:r>
            <a:r>
              <a:rPr lang="el-GR" dirty="0" err="1">
                <a:hlinkClick r:id="rId20"/>
              </a:rPr>
              <a:t>θεοὶ</a:t>
            </a:r>
            <a:r>
              <a:rPr lang="el-GR" dirty="0"/>
              <a:t> </a:t>
            </a:r>
            <a:r>
              <a:rPr lang="el-GR" dirty="0" err="1">
                <a:hlinkClick r:id="rId21"/>
              </a:rPr>
              <a:t>καὶ</a:t>
            </a:r>
            <a:r>
              <a:rPr lang="el-GR" dirty="0"/>
              <a:t> </a:t>
            </a:r>
            <a:r>
              <a:rPr lang="el-GR" dirty="0" err="1">
                <a:hlinkClick r:id="rId22"/>
              </a:rPr>
              <a:t>δοῦναι</a:t>
            </a:r>
            <a:r>
              <a:rPr lang="el-GR" dirty="0"/>
              <a:t> </a:t>
            </a:r>
            <a:r>
              <a:rPr lang="el-GR" dirty="0" err="1">
                <a:hlinkClick r:id="rId23"/>
              </a:rPr>
              <a:t>καὶ</a:t>
            </a:r>
            <a:r>
              <a:rPr lang="el-GR" dirty="0"/>
              <a:t> </a:t>
            </a:r>
            <a:r>
              <a:rPr lang="el-GR" dirty="0" err="1">
                <a:hlinkClick r:id="rId24"/>
              </a:rPr>
              <a:t>λαβεῖν</a:t>
            </a:r>
            <a:r>
              <a:rPr lang="el-GR" dirty="0"/>
              <a:t> </a:t>
            </a:r>
            <a:r>
              <a:rPr lang="el-GR" dirty="0" err="1">
                <a:hlinkClick r:id="rId25"/>
              </a:rPr>
              <a:t>ἠξίωσαν</a:t>
            </a:r>
            <a:r>
              <a:rPr lang="el-GR" dirty="0"/>
              <a:t> </a:t>
            </a:r>
            <a:r>
              <a:rPr lang="el-GR" dirty="0" err="1">
                <a:hlinkClick r:id="rId26"/>
              </a:rPr>
              <a:t>καὶ</a:t>
            </a:r>
            <a:r>
              <a:rPr lang="el-GR" dirty="0"/>
              <a:t> </a:t>
            </a:r>
            <a:r>
              <a:rPr lang="el-GR" dirty="0" err="1">
                <a:hlinkClick r:id="rId27"/>
              </a:rPr>
              <a:t>δικασταὶ</a:t>
            </a:r>
            <a:r>
              <a:rPr lang="el-GR" dirty="0"/>
              <a:t> </a:t>
            </a:r>
            <a:r>
              <a:rPr lang="el-GR" dirty="0">
                <a:hlinkClick r:id="rId28"/>
              </a:rPr>
              <a:t>γενέσθαι</a:t>
            </a:r>
            <a:r>
              <a:rPr lang="el-GR" dirty="0"/>
              <a:t> </a:t>
            </a:r>
            <a:r>
              <a:rPr lang="el-GR" dirty="0" err="1">
                <a:hlinkClick r:id="rId29"/>
              </a:rPr>
              <a:t>διενεχθεῖσιν</a:t>
            </a:r>
            <a:r>
              <a:rPr lang="el-GR" dirty="0"/>
              <a:t> </a:t>
            </a:r>
            <a:r>
              <a:rPr lang="el-GR" dirty="0" err="1">
                <a:hlinkClick r:id="rId30"/>
              </a:rPr>
              <a:t>ἀλλήλοις</a:t>
            </a:r>
            <a:r>
              <a:rPr lang="el-GR" dirty="0"/>
              <a:t>, </a:t>
            </a:r>
            <a:r>
              <a:rPr lang="el-GR" dirty="0" err="1">
                <a:hlinkClick r:id="rId31"/>
              </a:rPr>
              <a:t>ὡς</a:t>
            </a:r>
            <a:r>
              <a:rPr lang="el-GR" dirty="0"/>
              <a:t> </a:t>
            </a:r>
            <a:r>
              <a:rPr lang="el-GR" dirty="0">
                <a:hlinkClick r:id="rId32"/>
              </a:rPr>
              <a:t>λόγος</a:t>
            </a:r>
            <a:r>
              <a:rPr lang="el-GR" dirty="0"/>
              <a:t>: </a:t>
            </a:r>
            <a:r>
              <a:rPr lang="el-GR" dirty="0" err="1">
                <a:hlinkClick r:id="rId33"/>
              </a:rPr>
              <a:t>λαβεῖν</a:t>
            </a:r>
            <a:r>
              <a:rPr lang="el-GR" dirty="0"/>
              <a:t> </a:t>
            </a:r>
            <a:r>
              <a:rPr lang="el-GR" dirty="0" err="1">
                <a:hlinkClick r:id="rId34"/>
              </a:rPr>
              <a:t>μὲν</a:t>
            </a:r>
            <a:r>
              <a:rPr lang="el-GR" dirty="0"/>
              <a:t> </a:t>
            </a:r>
            <a:r>
              <a:rPr lang="el-GR" dirty="0" err="1">
                <a:hlinkClick r:id="rId35"/>
              </a:rPr>
              <a:t>Ποσειδῶν</a:t>
            </a:r>
            <a:r>
              <a:rPr lang="el-GR" dirty="0"/>
              <a:t> </a:t>
            </a:r>
            <a:r>
              <a:rPr lang="el-GR" dirty="0" err="1">
                <a:hlinkClick r:id="rId36"/>
              </a:rPr>
              <a:t>ὑπὲρ</a:t>
            </a:r>
            <a:r>
              <a:rPr lang="el-GR" dirty="0"/>
              <a:t> </a:t>
            </a:r>
            <a:r>
              <a:rPr lang="el-GR" dirty="0" err="1">
                <a:hlinkClick r:id="rId37"/>
              </a:rPr>
              <a:t>Ἁλιρροθίου</a:t>
            </a:r>
            <a:r>
              <a:rPr lang="el-GR" dirty="0"/>
              <a:t> </a:t>
            </a:r>
            <a:r>
              <a:rPr lang="el-GR" dirty="0" err="1">
                <a:hlinkClick r:id="rId38"/>
              </a:rPr>
              <a:t>τοῦ</a:t>
            </a:r>
            <a:r>
              <a:rPr lang="el-GR" dirty="0"/>
              <a:t> </a:t>
            </a:r>
            <a:r>
              <a:rPr lang="el-GR" dirty="0" err="1">
                <a:hlinkClick r:id="rId39"/>
              </a:rPr>
              <a:t>υἱοῦ</a:t>
            </a:r>
            <a:r>
              <a:rPr lang="el-GR" dirty="0"/>
              <a:t> </a:t>
            </a:r>
            <a:r>
              <a:rPr lang="el-GR" dirty="0" err="1">
                <a:hlinkClick r:id="rId40"/>
              </a:rPr>
              <a:t>παρ᾽</a:t>
            </a:r>
            <a:r>
              <a:rPr lang="el-GR" dirty="0"/>
              <a:t> </a:t>
            </a:r>
            <a:r>
              <a:rPr lang="el-GR" dirty="0" err="1">
                <a:hlinkClick r:id="rId41"/>
              </a:rPr>
              <a:t>Ἄρεως</a:t>
            </a:r>
            <a:r>
              <a:rPr lang="el-GR" dirty="0"/>
              <a:t>, </a:t>
            </a:r>
            <a:r>
              <a:rPr lang="el-GR" dirty="0" err="1">
                <a:hlinkClick r:id="rId42"/>
              </a:rPr>
              <a:t>δικάσαι</a:t>
            </a:r>
            <a:r>
              <a:rPr lang="el-GR" dirty="0"/>
              <a:t> </a:t>
            </a:r>
            <a:r>
              <a:rPr lang="el-GR" dirty="0" err="1">
                <a:hlinkClick r:id="rId43"/>
              </a:rPr>
              <a:t>δ᾽</a:t>
            </a:r>
            <a:r>
              <a:rPr lang="el-GR" dirty="0"/>
              <a:t> </a:t>
            </a:r>
            <a:r>
              <a:rPr lang="el-GR" dirty="0" err="1">
                <a:hlinkClick r:id="rId44"/>
              </a:rPr>
              <a:t>Εὐμενίσιν</a:t>
            </a:r>
            <a:r>
              <a:rPr lang="el-GR" dirty="0"/>
              <a:t> </a:t>
            </a:r>
            <a:r>
              <a:rPr lang="el-GR" dirty="0" err="1">
                <a:hlinkClick r:id="rId45"/>
              </a:rPr>
              <a:t>καὶ</a:t>
            </a:r>
            <a:r>
              <a:rPr lang="el-GR" dirty="0"/>
              <a:t> </a:t>
            </a:r>
            <a:r>
              <a:rPr lang="el-GR" dirty="0" err="1">
                <a:hlinkClick r:id="rId46"/>
              </a:rPr>
              <a:t>Ὀρέστῃ</a:t>
            </a:r>
            <a:r>
              <a:rPr lang="el-GR" dirty="0"/>
              <a:t> </a:t>
            </a:r>
            <a:r>
              <a:rPr lang="el-GR" dirty="0" err="1">
                <a:hlinkClick r:id="rId47"/>
              </a:rPr>
              <a:t>οἱ</a:t>
            </a:r>
            <a:r>
              <a:rPr lang="el-GR" dirty="0"/>
              <a:t> </a:t>
            </a:r>
            <a:r>
              <a:rPr lang="el-GR" dirty="0">
                <a:hlinkClick r:id="rId48"/>
              </a:rPr>
              <a:t>δώδεκα</a:t>
            </a:r>
            <a:r>
              <a:rPr lang="el-GR" dirty="0"/>
              <a:t> </a:t>
            </a:r>
            <a:r>
              <a:rPr lang="el-GR" dirty="0">
                <a:hlinkClick r:id="rId49"/>
              </a:rPr>
              <a:t>θεοί</a:t>
            </a:r>
            <a:r>
              <a:rPr lang="el-GR" dirty="0"/>
              <a:t>. </a:t>
            </a:r>
            <a:r>
              <a:rPr lang="el-GR" dirty="0" err="1">
                <a:hlinkClick r:id="rId50"/>
              </a:rPr>
              <a:t>καὶ</a:t>
            </a:r>
            <a:r>
              <a:rPr lang="el-GR" dirty="0"/>
              <a:t> </a:t>
            </a:r>
            <a:r>
              <a:rPr lang="el-GR" dirty="0" err="1">
                <a:hlinkClick r:id="rId51"/>
              </a:rPr>
              <a:t>τὰ</a:t>
            </a:r>
            <a:r>
              <a:rPr lang="el-GR" dirty="0"/>
              <a:t> </a:t>
            </a:r>
            <a:r>
              <a:rPr lang="el-GR" dirty="0" err="1">
                <a:hlinkClick r:id="rId52"/>
              </a:rPr>
              <a:t>μὲν</a:t>
            </a:r>
            <a:r>
              <a:rPr lang="el-GR" dirty="0"/>
              <a:t> </a:t>
            </a:r>
            <a:r>
              <a:rPr lang="el-GR" dirty="0" err="1">
                <a:hlinkClick r:id="rId53"/>
              </a:rPr>
              <a:t>δὴ</a:t>
            </a:r>
            <a:r>
              <a:rPr lang="el-GR" dirty="0"/>
              <a:t> </a:t>
            </a:r>
            <a:r>
              <a:rPr lang="el-GR" dirty="0" err="1">
                <a:hlinkClick r:id="rId54"/>
              </a:rPr>
              <a:t>παλαιὰ</a:t>
            </a:r>
            <a:r>
              <a:rPr lang="el-GR" dirty="0"/>
              <a:t> </a:t>
            </a:r>
            <a:r>
              <a:rPr lang="el-GR" dirty="0" err="1">
                <a:hlinkClick r:id="rId55"/>
              </a:rPr>
              <a:t>ταῦτα</a:t>
            </a:r>
            <a:r>
              <a:rPr lang="el-GR" dirty="0"/>
              <a:t>: </a:t>
            </a:r>
            <a:r>
              <a:rPr lang="el-GR" dirty="0" err="1">
                <a:hlinkClick r:id="rId56"/>
              </a:rPr>
              <a:t>τὰ</a:t>
            </a:r>
            <a:r>
              <a:rPr lang="el-GR" dirty="0"/>
              <a:t> </a:t>
            </a:r>
            <a:r>
              <a:rPr lang="el-GR" dirty="0" err="1">
                <a:hlinkClick r:id="rId57"/>
              </a:rPr>
              <a:t>δ᾽</a:t>
            </a:r>
            <a:r>
              <a:rPr lang="el-GR" dirty="0"/>
              <a:t> </a:t>
            </a:r>
            <a:r>
              <a:rPr lang="el-GR" dirty="0" err="1">
                <a:hlinkClick r:id="rId58"/>
              </a:rPr>
              <a:t>ὕστερον</a:t>
            </a:r>
            <a:r>
              <a:rPr lang="el-GR" dirty="0"/>
              <a:t>, </a:t>
            </a:r>
            <a:r>
              <a:rPr lang="el-GR" dirty="0" err="1">
                <a:hlinkClick r:id="rId59"/>
              </a:rPr>
              <a:t>τοῦτο</a:t>
            </a:r>
            <a:r>
              <a:rPr lang="el-GR" dirty="0"/>
              <a:t> </a:t>
            </a:r>
            <a:r>
              <a:rPr lang="el-GR" dirty="0">
                <a:hlinkClick r:id="rId60"/>
              </a:rPr>
              <a:t>μόνον</a:t>
            </a:r>
            <a:r>
              <a:rPr lang="el-GR" dirty="0"/>
              <a:t> </a:t>
            </a:r>
            <a:r>
              <a:rPr lang="el-GR" dirty="0" err="1">
                <a:hlinkClick r:id="rId61"/>
              </a:rPr>
              <a:t>τὸ</a:t>
            </a:r>
            <a:r>
              <a:rPr lang="el-GR" dirty="0"/>
              <a:t> </a:t>
            </a:r>
            <a:r>
              <a:rPr lang="el-GR" dirty="0" err="1">
                <a:hlinkClick r:id="rId62"/>
              </a:rPr>
              <a:t>δικαστήριον</a:t>
            </a:r>
            <a:r>
              <a:rPr lang="el-GR" dirty="0"/>
              <a:t> </a:t>
            </a:r>
            <a:r>
              <a:rPr lang="el-GR" dirty="0" err="1">
                <a:hlinkClick r:id="rId63"/>
              </a:rPr>
              <a:t>οὐχὶ</a:t>
            </a:r>
            <a:r>
              <a:rPr lang="el-GR" dirty="0"/>
              <a:t> </a:t>
            </a:r>
            <a:r>
              <a:rPr lang="el-GR" dirty="0">
                <a:hlinkClick r:id="rId64"/>
              </a:rPr>
              <a:t>τύραννος</a:t>
            </a:r>
            <a:r>
              <a:rPr lang="el-GR" dirty="0"/>
              <a:t>, </a:t>
            </a:r>
            <a:r>
              <a:rPr lang="el-GR" dirty="0" err="1">
                <a:hlinkClick r:id="rId65"/>
              </a:rPr>
              <a:t>οὐκ</a:t>
            </a:r>
            <a:r>
              <a:rPr lang="el-GR" dirty="0"/>
              <a:t> </a:t>
            </a:r>
            <a:r>
              <a:rPr lang="el-GR" dirty="0" err="1">
                <a:hlinkClick r:id="rId66"/>
              </a:rPr>
              <a:t>ὀλιγαρχία</a:t>
            </a:r>
            <a:r>
              <a:rPr lang="el-GR" dirty="0"/>
              <a:t>, </a:t>
            </a:r>
            <a:r>
              <a:rPr lang="el-GR" dirty="0" err="1">
                <a:hlinkClick r:id="rId67"/>
              </a:rPr>
              <a:t>οὐ</a:t>
            </a:r>
            <a:r>
              <a:rPr lang="el-GR" dirty="0"/>
              <a:t> </a:t>
            </a:r>
            <a:r>
              <a:rPr lang="el-GR" dirty="0">
                <a:hlinkClick r:id="rId68"/>
              </a:rPr>
              <a:t>δημοκρατία</a:t>
            </a:r>
            <a:r>
              <a:rPr lang="el-GR" dirty="0"/>
              <a:t> </a:t>
            </a:r>
            <a:r>
              <a:rPr lang="el-GR" dirty="0" err="1">
                <a:hlinkClick r:id="rId69"/>
              </a:rPr>
              <a:t>τὰς</a:t>
            </a:r>
            <a:r>
              <a:rPr lang="el-GR" dirty="0"/>
              <a:t> </a:t>
            </a:r>
            <a:r>
              <a:rPr lang="el-GR" dirty="0" err="1">
                <a:hlinkClick r:id="rId70"/>
              </a:rPr>
              <a:t>φονικὰς</a:t>
            </a:r>
            <a:r>
              <a:rPr lang="el-GR" dirty="0"/>
              <a:t> </a:t>
            </a:r>
            <a:r>
              <a:rPr lang="el-GR" dirty="0" err="1">
                <a:hlinkClick r:id="rId71"/>
              </a:rPr>
              <a:t>δίκας</a:t>
            </a:r>
            <a:r>
              <a:rPr lang="el-GR" dirty="0"/>
              <a:t> </a:t>
            </a:r>
            <a:r>
              <a:rPr lang="el-GR" dirty="0" err="1">
                <a:hlinkClick r:id="rId72"/>
              </a:rPr>
              <a:t>ἀφελέσθαι</a:t>
            </a:r>
            <a:r>
              <a:rPr lang="el-GR" dirty="0"/>
              <a:t> </a:t>
            </a:r>
            <a:r>
              <a:rPr lang="el-GR" dirty="0" err="1">
                <a:hlinkClick r:id="rId73"/>
              </a:rPr>
              <a:t>τετόλμηκεν</a:t>
            </a:r>
            <a:r>
              <a:rPr lang="el-GR" dirty="0"/>
              <a:t>, </a:t>
            </a:r>
            <a:r>
              <a:rPr lang="el-GR" dirty="0" err="1">
                <a:hlinkClick r:id="rId74"/>
              </a:rPr>
              <a:t>ἀλλὰ</a:t>
            </a:r>
            <a:r>
              <a:rPr lang="el-GR" dirty="0"/>
              <a:t> </a:t>
            </a:r>
            <a:r>
              <a:rPr lang="el-GR" dirty="0">
                <a:hlinkClick r:id="rId75"/>
              </a:rPr>
              <a:t>πάντες</a:t>
            </a:r>
            <a:r>
              <a:rPr lang="el-GR" dirty="0"/>
              <a:t> </a:t>
            </a:r>
            <a:r>
              <a:rPr lang="el-GR" dirty="0" err="1">
                <a:hlinkClick r:id="rId76"/>
              </a:rPr>
              <a:t>ἀσθενέστερον</a:t>
            </a:r>
            <a:r>
              <a:rPr lang="el-GR" dirty="0"/>
              <a:t> </a:t>
            </a:r>
            <a:r>
              <a:rPr lang="el-GR" dirty="0" err="1">
                <a:hlinkClick r:id="rId77"/>
              </a:rPr>
              <a:t>ἂν</a:t>
            </a:r>
            <a:r>
              <a:rPr lang="el-GR" dirty="0"/>
              <a:t> </a:t>
            </a:r>
            <a:r>
              <a:rPr lang="el-GR" dirty="0" err="1">
                <a:hlinkClick r:id="rId78"/>
              </a:rPr>
              <a:t>τὸ</a:t>
            </a:r>
            <a:r>
              <a:rPr lang="el-GR" dirty="0"/>
              <a:t> </a:t>
            </a:r>
            <a:r>
              <a:rPr lang="el-GR" dirty="0">
                <a:hlinkClick r:id="rId79"/>
              </a:rPr>
              <a:t>δίκαιον</a:t>
            </a:r>
            <a:r>
              <a:rPr lang="el-GR" dirty="0"/>
              <a:t> </a:t>
            </a:r>
            <a:r>
              <a:rPr lang="el-GR" dirty="0" err="1">
                <a:hlinkClick r:id="rId80"/>
              </a:rPr>
              <a:t>εὑρεῖν</a:t>
            </a:r>
            <a:r>
              <a:rPr lang="el-GR" dirty="0"/>
              <a:t> </a:t>
            </a:r>
            <a:r>
              <a:rPr lang="el-GR" dirty="0" err="1">
                <a:hlinkClick r:id="rId81"/>
              </a:rPr>
              <a:t>ἡγοῦνται</a:t>
            </a:r>
            <a:r>
              <a:rPr lang="el-GR" dirty="0"/>
              <a:t> </a:t>
            </a:r>
            <a:r>
              <a:rPr lang="el-GR" dirty="0" err="1">
                <a:hlinkClick r:id="rId82"/>
              </a:rPr>
              <a:t>περὶ</a:t>
            </a:r>
            <a:r>
              <a:rPr lang="el-GR" dirty="0"/>
              <a:t> </a:t>
            </a:r>
            <a:r>
              <a:rPr lang="el-GR" dirty="0">
                <a:hlinkClick r:id="rId83"/>
              </a:rPr>
              <a:t>τούτων</a:t>
            </a:r>
            <a:r>
              <a:rPr lang="el-GR" dirty="0"/>
              <a:t> </a:t>
            </a:r>
            <a:r>
              <a:rPr lang="el-GR" dirty="0" err="1">
                <a:hlinkClick r:id="rId84"/>
              </a:rPr>
              <a:t>αὐτοὶ</a:t>
            </a:r>
            <a:r>
              <a:rPr lang="el-GR" dirty="0"/>
              <a:t> </a:t>
            </a:r>
            <a:r>
              <a:rPr lang="el-GR" dirty="0" err="1">
                <a:hlinkClick r:id="rId85"/>
              </a:rPr>
              <a:t>τοῦ</a:t>
            </a:r>
            <a:r>
              <a:rPr lang="el-GR" dirty="0"/>
              <a:t> </a:t>
            </a:r>
            <a:r>
              <a:rPr lang="el-GR" dirty="0" err="1">
                <a:hlinkClick r:id="rId86"/>
              </a:rPr>
              <a:t>παρὰ</a:t>
            </a:r>
            <a:r>
              <a:rPr lang="el-GR" dirty="0"/>
              <a:t> </a:t>
            </a:r>
            <a:r>
              <a:rPr lang="el-GR" dirty="0">
                <a:hlinkClick r:id="rId87"/>
              </a:rPr>
              <a:t>τούτοις</a:t>
            </a:r>
            <a:r>
              <a:rPr lang="el-GR" dirty="0"/>
              <a:t> </a:t>
            </a:r>
            <a:r>
              <a:rPr lang="el-GR" dirty="0" err="1">
                <a:hlinkClick r:id="rId88"/>
              </a:rPr>
              <a:t>εὑρημένου</a:t>
            </a:r>
            <a:r>
              <a:rPr lang="el-GR" dirty="0"/>
              <a:t> </a:t>
            </a:r>
            <a:r>
              <a:rPr lang="el-GR" dirty="0">
                <a:hlinkClick r:id="rId89"/>
              </a:rPr>
              <a:t>δικαίου</a:t>
            </a:r>
            <a:r>
              <a:rPr lang="el-GR" dirty="0"/>
              <a:t>. </a:t>
            </a:r>
            <a:r>
              <a:rPr lang="el-GR" dirty="0" err="1">
                <a:hlinkClick r:id="rId90"/>
              </a:rPr>
              <a:t>πρὸς</a:t>
            </a:r>
            <a:r>
              <a:rPr lang="el-GR" dirty="0"/>
              <a:t> </a:t>
            </a:r>
            <a:r>
              <a:rPr lang="el-GR" dirty="0" err="1">
                <a:hlinkClick r:id="rId91"/>
              </a:rPr>
              <a:t>δὲ</a:t>
            </a:r>
            <a:r>
              <a:rPr lang="el-GR" dirty="0"/>
              <a:t> </a:t>
            </a:r>
            <a:r>
              <a:rPr lang="el-GR" dirty="0">
                <a:hlinkClick r:id="rId92"/>
              </a:rPr>
              <a:t>τούτοις</a:t>
            </a:r>
            <a:r>
              <a:rPr lang="el-GR" dirty="0"/>
              <a:t> </a:t>
            </a:r>
            <a:r>
              <a:rPr lang="el-GR" dirty="0" err="1">
                <a:hlinkClick r:id="rId93"/>
              </a:rPr>
              <a:t>τοιούτοις</a:t>
            </a:r>
            <a:r>
              <a:rPr lang="el-GR" dirty="0"/>
              <a:t> </a:t>
            </a:r>
            <a:r>
              <a:rPr lang="el-GR" dirty="0" err="1">
                <a:hlinkClick r:id="rId94"/>
              </a:rPr>
              <a:t>οὖσιν</a:t>
            </a:r>
            <a:r>
              <a:rPr lang="el-GR" dirty="0"/>
              <a:t>, </a:t>
            </a:r>
            <a:r>
              <a:rPr lang="el-GR" dirty="0" err="1">
                <a:hlinkClick r:id="rId95"/>
              </a:rPr>
              <a:t>ἐνταυθοῖ</a:t>
            </a:r>
            <a:r>
              <a:rPr lang="el-GR" dirty="0"/>
              <a:t> </a:t>
            </a:r>
            <a:r>
              <a:rPr lang="el-GR" dirty="0">
                <a:hlinkClick r:id="rId96"/>
              </a:rPr>
              <a:t>μόνον</a:t>
            </a:r>
            <a:r>
              <a:rPr lang="el-GR" dirty="0"/>
              <a:t> </a:t>
            </a:r>
            <a:r>
              <a:rPr lang="el-GR" dirty="0" err="1">
                <a:hlinkClick r:id="rId97"/>
              </a:rPr>
              <a:t>οὐδεὶς</a:t>
            </a:r>
            <a:r>
              <a:rPr lang="el-GR" dirty="0"/>
              <a:t> </a:t>
            </a:r>
            <a:r>
              <a:rPr lang="el-GR" dirty="0" err="1">
                <a:hlinkClick r:id="rId98"/>
              </a:rPr>
              <a:t>πώποτ᾽</a:t>
            </a:r>
            <a:r>
              <a:rPr lang="el-GR" dirty="0"/>
              <a:t> </a:t>
            </a:r>
            <a:r>
              <a:rPr lang="el-GR" dirty="0" err="1">
                <a:hlinkClick r:id="rId99"/>
              </a:rPr>
              <a:t>οὔτε</a:t>
            </a:r>
            <a:r>
              <a:rPr lang="el-GR" dirty="0"/>
              <a:t> </a:t>
            </a:r>
            <a:r>
              <a:rPr lang="el-GR" dirty="0" err="1">
                <a:hlinkClick r:id="rId100"/>
              </a:rPr>
              <a:t>φεύγων</a:t>
            </a:r>
            <a:r>
              <a:rPr lang="el-GR" dirty="0"/>
              <a:t> </a:t>
            </a:r>
            <a:r>
              <a:rPr lang="el-GR" dirty="0" err="1">
                <a:hlinkClick r:id="rId101"/>
              </a:rPr>
              <a:t>ἁλοὺς</a:t>
            </a:r>
            <a:r>
              <a:rPr lang="el-GR" dirty="0"/>
              <a:t> </a:t>
            </a:r>
            <a:r>
              <a:rPr lang="el-GR" dirty="0" err="1">
                <a:hlinkClick r:id="rId102"/>
              </a:rPr>
              <a:t>οὔτε</a:t>
            </a:r>
            <a:r>
              <a:rPr lang="el-GR" dirty="0"/>
              <a:t> </a:t>
            </a:r>
            <a:r>
              <a:rPr lang="el-GR" dirty="0">
                <a:hlinkClick r:id="rId103"/>
              </a:rPr>
              <a:t>διώκων</a:t>
            </a:r>
            <a:r>
              <a:rPr lang="el-GR" dirty="0"/>
              <a:t> </a:t>
            </a:r>
            <a:r>
              <a:rPr lang="el-GR" dirty="0" err="1">
                <a:hlinkClick r:id="rId104"/>
              </a:rPr>
              <a:t>ἡττηθεὶς</a:t>
            </a:r>
            <a:r>
              <a:rPr lang="el-GR" dirty="0"/>
              <a:t> </a:t>
            </a:r>
            <a:r>
              <a:rPr lang="el-GR" dirty="0" err="1">
                <a:hlinkClick r:id="rId105"/>
              </a:rPr>
              <a:t>ἐξήλεγξεν</a:t>
            </a:r>
            <a:r>
              <a:rPr lang="el-GR" dirty="0"/>
              <a:t> </a:t>
            </a:r>
            <a:r>
              <a:rPr lang="el-GR" dirty="0" err="1">
                <a:hlinkClick r:id="rId106"/>
              </a:rPr>
              <a:t>ὡς</a:t>
            </a:r>
            <a:r>
              <a:rPr lang="el-GR" dirty="0"/>
              <a:t> </a:t>
            </a:r>
            <a:r>
              <a:rPr lang="el-GR" dirty="0" err="1">
                <a:hlinkClick r:id="rId107"/>
              </a:rPr>
              <a:t>ἀδίκως</a:t>
            </a:r>
            <a:r>
              <a:rPr lang="el-GR" dirty="0"/>
              <a:t> </a:t>
            </a:r>
            <a:r>
              <a:rPr lang="el-GR" dirty="0" err="1">
                <a:hlinkClick r:id="rId108"/>
              </a:rPr>
              <a:t>ἐδικάσθη</a:t>
            </a:r>
            <a:r>
              <a:rPr lang="el-GR" dirty="0"/>
              <a:t> </a:t>
            </a:r>
            <a:r>
              <a:rPr lang="el-GR" dirty="0" err="1">
                <a:hlinkClick r:id="rId109"/>
              </a:rPr>
              <a:t>τὰ</a:t>
            </a:r>
            <a:r>
              <a:rPr lang="el-GR" dirty="0"/>
              <a:t> </a:t>
            </a:r>
            <a:r>
              <a:rPr lang="el-GR" dirty="0">
                <a:hlinkClick r:id="rId110"/>
              </a:rPr>
              <a:t>κριθέντα</a:t>
            </a:r>
            <a:r>
              <a:rPr lang="el-GR" dirty="0"/>
              <a:t>. </a:t>
            </a:r>
            <a:endParaRPr lang="en-US" dirty="0"/>
          </a:p>
        </p:txBody>
      </p:sp>
      <p:sp>
        <p:nvSpPr>
          <p:cNvPr id="4" name="3 - Θέση ημερομηνίας"/>
          <p:cNvSpPr>
            <a:spLocks noGrp="1"/>
          </p:cNvSpPr>
          <p:nvPr>
            <p:ph type="dt" sz="half" idx="10"/>
          </p:nvPr>
        </p:nvSpPr>
        <p:spPr/>
        <p:txBody>
          <a:bodyPr/>
          <a:lstStyle/>
          <a:p>
            <a:r>
              <a:rPr lang="el-GR"/>
              <a:t>8/10/2018</a:t>
            </a: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6</a:t>
            </a:fld>
            <a:endParaRPr lang="el-GR"/>
          </a:p>
        </p:txBody>
      </p:sp>
      <p:sp>
        <p:nvSpPr>
          <p:cNvPr id="6" name="5 - Θέση υποσέλιδου"/>
          <p:cNvSpPr>
            <a:spLocks noGrp="1"/>
          </p:cNvSpPr>
          <p:nvPr>
            <p:ph type="ftr" sz="quarter" idx="11"/>
          </p:nvPr>
        </p:nvSpPr>
        <p:spPr/>
        <p:txBody>
          <a:bodyPr/>
          <a:lstStyle/>
          <a:p>
            <a:r>
              <a:rPr lang="el-GR"/>
              <a:t>Ε. Βολονάκη</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a:t>Δημοσθένης, </a:t>
            </a:r>
            <a:r>
              <a:rPr lang="el-GR" b="1" i="1" dirty="0"/>
              <a:t>Κατά </a:t>
            </a:r>
            <a:r>
              <a:rPr lang="el-GR" b="1" i="1" dirty="0" err="1"/>
              <a:t>Αριστοκράτους</a:t>
            </a:r>
            <a:r>
              <a:rPr lang="el-GR" b="1" dirty="0"/>
              <a:t> 23.6</a:t>
            </a:r>
            <a:r>
              <a:rPr lang="en-US" b="1" dirty="0"/>
              <a:t>7</a:t>
            </a:r>
            <a:endParaRPr lang="en-US" dirty="0"/>
          </a:p>
        </p:txBody>
      </p:sp>
      <p:sp>
        <p:nvSpPr>
          <p:cNvPr id="3" name="2 - Θέση περιεχομένου"/>
          <p:cNvSpPr>
            <a:spLocks noGrp="1"/>
          </p:cNvSpPr>
          <p:nvPr>
            <p:ph idx="1"/>
          </p:nvPr>
        </p:nvSpPr>
        <p:spPr/>
        <p:txBody>
          <a:bodyPr>
            <a:normAutofit fontScale="92500" lnSpcReduction="10000"/>
          </a:bodyPr>
          <a:lstStyle/>
          <a:p>
            <a:r>
              <a:rPr lang="el-GR" dirty="0" err="1">
                <a:hlinkClick r:id="rId2"/>
              </a:rPr>
              <a:t>ταύτην</a:t>
            </a:r>
            <a:r>
              <a:rPr lang="el-GR" dirty="0"/>
              <a:t> </a:t>
            </a:r>
            <a:r>
              <a:rPr lang="el-GR" dirty="0" err="1">
                <a:hlinkClick r:id="rId3"/>
              </a:rPr>
              <a:t>τοίνυν</a:t>
            </a:r>
            <a:r>
              <a:rPr lang="el-GR" dirty="0"/>
              <a:t> </a:t>
            </a:r>
            <a:r>
              <a:rPr lang="el-GR" dirty="0" err="1">
                <a:hlinkClick r:id="rId4"/>
              </a:rPr>
              <a:t>τὴν</a:t>
            </a:r>
            <a:r>
              <a:rPr lang="el-GR" dirty="0"/>
              <a:t> </a:t>
            </a:r>
            <a:r>
              <a:rPr lang="el-GR" dirty="0" err="1">
                <a:hlinkClick r:id="rId5"/>
              </a:rPr>
              <a:t>φυλακὴν</a:t>
            </a:r>
            <a:r>
              <a:rPr lang="el-GR" dirty="0"/>
              <a:t> </a:t>
            </a:r>
            <a:r>
              <a:rPr lang="el-GR" dirty="0" err="1">
                <a:hlinkClick r:id="rId6"/>
              </a:rPr>
              <a:t>καὶ</a:t>
            </a:r>
            <a:r>
              <a:rPr lang="el-GR" dirty="0"/>
              <a:t> </a:t>
            </a:r>
            <a:r>
              <a:rPr lang="el-GR" dirty="0" err="1">
                <a:hlinkClick r:id="rId7"/>
              </a:rPr>
              <a:t>τὰς</a:t>
            </a:r>
            <a:r>
              <a:rPr lang="el-GR" dirty="0"/>
              <a:t> </a:t>
            </a:r>
            <a:r>
              <a:rPr lang="el-GR" dirty="0" err="1">
                <a:hlinkClick r:id="rId8"/>
              </a:rPr>
              <a:t>ἐν</a:t>
            </a:r>
            <a:r>
              <a:rPr lang="el-GR" dirty="0"/>
              <a:t> </a:t>
            </a:r>
            <a:r>
              <a:rPr lang="el-GR" dirty="0" err="1">
                <a:hlinkClick r:id="rId9"/>
              </a:rPr>
              <a:t>ταύτῃ</a:t>
            </a:r>
            <a:r>
              <a:rPr lang="el-GR" dirty="0"/>
              <a:t> </a:t>
            </a:r>
            <a:r>
              <a:rPr lang="el-GR" dirty="0">
                <a:hlinkClick r:id="rId10"/>
              </a:rPr>
              <a:t>νομίμους</a:t>
            </a:r>
            <a:r>
              <a:rPr lang="el-GR" dirty="0"/>
              <a:t> </a:t>
            </a:r>
            <a:r>
              <a:rPr lang="el-GR" dirty="0">
                <a:hlinkClick r:id="rId11"/>
              </a:rPr>
              <a:t>τιμωρίας</a:t>
            </a:r>
            <a:r>
              <a:rPr lang="el-GR" dirty="0"/>
              <a:t> </a:t>
            </a:r>
            <a:r>
              <a:rPr lang="el-GR" dirty="0" err="1">
                <a:hlinkClick r:id="rId12"/>
              </a:rPr>
              <a:t>παραβὰς</a:t>
            </a:r>
            <a:r>
              <a:rPr lang="el-GR" dirty="0"/>
              <a:t> </a:t>
            </a:r>
            <a:r>
              <a:rPr lang="el-GR" dirty="0">
                <a:hlinkClick r:id="rId13"/>
              </a:rPr>
              <a:t>ὁ</a:t>
            </a:r>
            <a:r>
              <a:rPr lang="el-GR" dirty="0"/>
              <a:t> </a:t>
            </a:r>
            <a:r>
              <a:rPr lang="el-GR" dirty="0">
                <a:hlinkClick r:id="rId14"/>
              </a:rPr>
              <a:t>γράφων</a:t>
            </a:r>
            <a:r>
              <a:rPr lang="el-GR" dirty="0"/>
              <a:t> </a:t>
            </a:r>
            <a:r>
              <a:rPr lang="el-GR" dirty="0" err="1">
                <a:hlinkClick r:id="rId15"/>
              </a:rPr>
              <a:t>τὸ</a:t>
            </a:r>
            <a:r>
              <a:rPr lang="el-GR" dirty="0"/>
              <a:t> </a:t>
            </a:r>
            <a:r>
              <a:rPr lang="el-GR" dirty="0">
                <a:hlinkClick r:id="rId16"/>
              </a:rPr>
              <a:t>ψήφισμα</a:t>
            </a:r>
            <a:r>
              <a:rPr lang="el-GR" dirty="0"/>
              <a:t> </a:t>
            </a:r>
            <a:r>
              <a:rPr lang="el-GR" dirty="0" err="1">
                <a:hlinkClick r:id="rId17"/>
              </a:rPr>
              <a:t>τοδὶ</a:t>
            </a:r>
            <a:r>
              <a:rPr lang="el-GR" dirty="0"/>
              <a:t> </a:t>
            </a:r>
            <a:r>
              <a:rPr lang="el-GR" dirty="0" err="1">
                <a:hlinkClick r:id="rId18"/>
              </a:rPr>
              <a:t>ζῶντι</a:t>
            </a:r>
            <a:r>
              <a:rPr lang="el-GR" dirty="0"/>
              <a:t> </a:t>
            </a:r>
            <a:r>
              <a:rPr lang="el-GR" dirty="0" err="1">
                <a:hlinkClick r:id="rId19"/>
              </a:rPr>
              <a:t>μὲν</a:t>
            </a:r>
            <a:r>
              <a:rPr lang="el-GR" dirty="0"/>
              <a:t> </a:t>
            </a:r>
            <a:r>
              <a:rPr lang="el-GR" dirty="0" err="1">
                <a:hlinkClick r:id="rId20"/>
              </a:rPr>
              <a:t>ἐξουσίαν</a:t>
            </a:r>
            <a:r>
              <a:rPr lang="el-GR" dirty="0"/>
              <a:t> </a:t>
            </a:r>
            <a:r>
              <a:rPr lang="el-GR" dirty="0" err="1">
                <a:hlinkClick r:id="rId21"/>
              </a:rPr>
              <a:t>γέγραφεν</a:t>
            </a:r>
            <a:r>
              <a:rPr lang="el-GR" dirty="0"/>
              <a:t> </a:t>
            </a:r>
            <a:r>
              <a:rPr lang="el-GR" dirty="0" err="1">
                <a:hlinkClick r:id="rId22"/>
              </a:rPr>
              <a:t>τῷ</a:t>
            </a:r>
            <a:r>
              <a:rPr lang="el-GR" dirty="0"/>
              <a:t> </a:t>
            </a:r>
            <a:r>
              <a:rPr lang="el-GR" dirty="0" err="1">
                <a:hlinkClick r:id="rId23"/>
              </a:rPr>
              <a:t>Χαριδήμῳ</a:t>
            </a:r>
            <a:r>
              <a:rPr lang="el-GR" dirty="0"/>
              <a:t> </a:t>
            </a:r>
            <a:r>
              <a:rPr lang="el-GR" dirty="0" err="1">
                <a:hlinkClick r:id="rId24"/>
              </a:rPr>
              <a:t>ποιεῖν</a:t>
            </a:r>
            <a:r>
              <a:rPr lang="el-GR" dirty="0"/>
              <a:t> </a:t>
            </a:r>
            <a:r>
              <a:rPr lang="el-GR" dirty="0">
                <a:hlinkClick r:id="rId25"/>
              </a:rPr>
              <a:t>ὅ</a:t>
            </a:r>
            <a:r>
              <a:rPr lang="el-GR" dirty="0"/>
              <a:t> </a:t>
            </a:r>
            <a:r>
              <a:rPr lang="el-GR" dirty="0">
                <a:hlinkClick r:id="rId26"/>
              </a:rPr>
              <a:t>τι</a:t>
            </a:r>
            <a:r>
              <a:rPr lang="el-GR" dirty="0"/>
              <a:t> </a:t>
            </a:r>
            <a:r>
              <a:rPr lang="el-GR" dirty="0" err="1">
                <a:hlinkClick r:id="rId27"/>
              </a:rPr>
              <a:t>ἂν</a:t>
            </a:r>
            <a:r>
              <a:rPr lang="el-GR" dirty="0"/>
              <a:t> </a:t>
            </a:r>
            <a:r>
              <a:rPr lang="el-GR" dirty="0" err="1">
                <a:hlinkClick r:id="rId28"/>
              </a:rPr>
              <a:t>βούληται</a:t>
            </a:r>
            <a:r>
              <a:rPr lang="el-GR" dirty="0"/>
              <a:t>, </a:t>
            </a:r>
            <a:r>
              <a:rPr lang="el-GR" dirty="0">
                <a:hlinkClick r:id="rId29"/>
              </a:rPr>
              <a:t>παθόντος</a:t>
            </a:r>
            <a:r>
              <a:rPr lang="el-GR" dirty="0"/>
              <a:t> </a:t>
            </a:r>
            <a:r>
              <a:rPr lang="el-GR" dirty="0" err="1">
                <a:hlinkClick r:id="rId30"/>
              </a:rPr>
              <a:t>δέ</a:t>
            </a:r>
            <a:r>
              <a:rPr lang="el-GR" dirty="0"/>
              <a:t> </a:t>
            </a:r>
            <a:r>
              <a:rPr lang="el-GR" dirty="0">
                <a:hlinkClick r:id="rId31"/>
              </a:rPr>
              <a:t>τι</a:t>
            </a:r>
            <a:r>
              <a:rPr lang="el-GR" dirty="0"/>
              <a:t> </a:t>
            </a:r>
            <a:r>
              <a:rPr lang="el-GR" dirty="0" err="1">
                <a:hlinkClick r:id="rId32"/>
              </a:rPr>
              <a:t>τοῖς</a:t>
            </a:r>
            <a:r>
              <a:rPr lang="el-GR" dirty="0"/>
              <a:t> </a:t>
            </a:r>
            <a:r>
              <a:rPr lang="el-GR" dirty="0" err="1">
                <a:hlinkClick r:id="rId33"/>
              </a:rPr>
              <a:t>οἰκείοις</a:t>
            </a:r>
            <a:r>
              <a:rPr lang="el-GR" dirty="0"/>
              <a:t> </a:t>
            </a:r>
            <a:r>
              <a:rPr lang="el-GR" dirty="0" err="1">
                <a:hlinkClick r:id="rId34"/>
              </a:rPr>
              <a:t>συκοφαντίαν</a:t>
            </a:r>
            <a:r>
              <a:rPr lang="el-GR" dirty="0"/>
              <a:t> </a:t>
            </a:r>
            <a:r>
              <a:rPr lang="el-GR" dirty="0" err="1">
                <a:hlinkClick r:id="rId35"/>
              </a:rPr>
              <a:t>δέδωκεν</a:t>
            </a:r>
            <a:r>
              <a:rPr lang="el-GR" dirty="0"/>
              <a:t>. </a:t>
            </a:r>
            <a:r>
              <a:rPr lang="el-GR" dirty="0" err="1">
                <a:hlinkClick r:id="rId36"/>
              </a:rPr>
              <a:t>σκέψασθε</a:t>
            </a:r>
            <a:r>
              <a:rPr lang="el-GR" dirty="0"/>
              <a:t> </a:t>
            </a:r>
            <a:r>
              <a:rPr lang="el-GR" dirty="0" err="1">
                <a:hlinkClick r:id="rId37"/>
              </a:rPr>
              <a:t>γὰρ</a:t>
            </a:r>
            <a:r>
              <a:rPr lang="el-GR" dirty="0"/>
              <a:t> </a:t>
            </a:r>
            <a:r>
              <a:rPr lang="el-GR" dirty="0" err="1">
                <a:hlinkClick r:id="rId38"/>
              </a:rPr>
              <a:t>οὑτωσί</a:t>
            </a:r>
            <a:r>
              <a:rPr lang="el-GR" dirty="0"/>
              <a:t>. </a:t>
            </a:r>
            <a:r>
              <a:rPr lang="el-GR" dirty="0" err="1">
                <a:hlinkClick r:id="rId39"/>
              </a:rPr>
              <a:t>ἴστε</a:t>
            </a:r>
            <a:r>
              <a:rPr lang="el-GR" dirty="0"/>
              <a:t> </a:t>
            </a:r>
            <a:r>
              <a:rPr lang="el-GR" dirty="0" err="1">
                <a:hlinkClick r:id="rId40"/>
              </a:rPr>
              <a:t>δήπου</a:t>
            </a:r>
            <a:r>
              <a:rPr lang="el-GR" dirty="0"/>
              <a:t> </a:t>
            </a:r>
            <a:r>
              <a:rPr lang="el-GR" dirty="0" err="1">
                <a:hlinkClick r:id="rId41"/>
              </a:rPr>
              <a:t>τοῦθ᾽</a:t>
            </a:r>
            <a:r>
              <a:rPr lang="el-GR" dirty="0"/>
              <a:t> </a:t>
            </a:r>
            <a:r>
              <a:rPr lang="el-GR" dirty="0" err="1">
                <a:hlinkClick r:id="rId42"/>
              </a:rPr>
              <a:t>ἅπαντες</a:t>
            </a:r>
            <a:r>
              <a:rPr lang="el-GR" dirty="0"/>
              <a:t>, </a:t>
            </a:r>
            <a:r>
              <a:rPr lang="el-GR" dirty="0" err="1">
                <a:hlinkClick r:id="rId43"/>
              </a:rPr>
              <a:t>ὅτι</a:t>
            </a:r>
            <a:r>
              <a:rPr lang="el-GR" dirty="0"/>
              <a:t> </a:t>
            </a:r>
            <a:r>
              <a:rPr lang="el-GR" dirty="0" err="1">
                <a:hlinkClick r:id="rId44"/>
              </a:rPr>
              <a:t>ἐν</a:t>
            </a:r>
            <a:r>
              <a:rPr lang="el-GR" dirty="0"/>
              <a:t> </a:t>
            </a:r>
            <a:r>
              <a:rPr lang="el-GR" dirty="0" err="1">
                <a:hlinkClick r:id="rId45"/>
              </a:rPr>
              <a:t>Ἀρείῳ</a:t>
            </a:r>
            <a:r>
              <a:rPr lang="el-GR" dirty="0"/>
              <a:t> </a:t>
            </a:r>
            <a:r>
              <a:rPr lang="el-GR" dirty="0" err="1">
                <a:hlinkClick r:id="rId46"/>
              </a:rPr>
              <a:t>πάγῳ</a:t>
            </a:r>
            <a:r>
              <a:rPr lang="el-GR" dirty="0"/>
              <a:t>, </a:t>
            </a:r>
            <a:r>
              <a:rPr lang="el-GR" dirty="0" err="1">
                <a:hlinkClick r:id="rId47"/>
              </a:rPr>
              <a:t>οὗ</a:t>
            </a:r>
            <a:r>
              <a:rPr lang="el-GR" dirty="0"/>
              <a:t> </a:t>
            </a:r>
            <a:r>
              <a:rPr lang="el-GR" dirty="0" err="1">
                <a:hlinkClick r:id="rId48"/>
              </a:rPr>
              <a:t>δίδωσ᾽</a:t>
            </a:r>
            <a:r>
              <a:rPr lang="el-GR" dirty="0"/>
              <a:t> </a:t>
            </a:r>
            <a:r>
              <a:rPr lang="el-GR" dirty="0">
                <a:hlinkClick r:id="rId49"/>
              </a:rPr>
              <a:t>ὁ</a:t>
            </a:r>
            <a:r>
              <a:rPr lang="el-GR" dirty="0"/>
              <a:t> </a:t>
            </a:r>
            <a:r>
              <a:rPr lang="el-GR" dirty="0">
                <a:hlinkClick r:id="rId50"/>
              </a:rPr>
              <a:t>νόμος</a:t>
            </a:r>
            <a:r>
              <a:rPr lang="el-GR" dirty="0"/>
              <a:t> </a:t>
            </a:r>
            <a:r>
              <a:rPr lang="el-GR" dirty="0" err="1">
                <a:hlinkClick r:id="rId51"/>
              </a:rPr>
              <a:t>καὶ</a:t>
            </a:r>
            <a:r>
              <a:rPr lang="el-GR" dirty="0"/>
              <a:t> </a:t>
            </a:r>
            <a:r>
              <a:rPr lang="el-GR" dirty="0">
                <a:hlinkClick r:id="rId52"/>
              </a:rPr>
              <a:t>κελεύει</a:t>
            </a:r>
            <a:r>
              <a:rPr lang="el-GR" dirty="0"/>
              <a:t> </a:t>
            </a:r>
            <a:r>
              <a:rPr lang="el-GR" dirty="0" err="1">
                <a:hlinkClick r:id="rId53"/>
              </a:rPr>
              <a:t>τοῦ</a:t>
            </a:r>
            <a:r>
              <a:rPr lang="el-GR" dirty="0"/>
              <a:t> </a:t>
            </a:r>
            <a:r>
              <a:rPr lang="el-GR" dirty="0">
                <a:hlinkClick r:id="rId54"/>
              </a:rPr>
              <a:t>φόνου</a:t>
            </a:r>
            <a:r>
              <a:rPr lang="el-GR" dirty="0"/>
              <a:t> </a:t>
            </a:r>
            <a:r>
              <a:rPr lang="el-GR" dirty="0" err="1">
                <a:hlinkClick r:id="rId55"/>
              </a:rPr>
              <a:t>δικάζεσθαι</a:t>
            </a:r>
            <a:r>
              <a:rPr lang="el-GR" dirty="0"/>
              <a:t>, </a:t>
            </a:r>
            <a:r>
              <a:rPr lang="el-GR" dirty="0" err="1">
                <a:hlinkClick r:id="rId56"/>
              </a:rPr>
              <a:t>πρῶτον</a:t>
            </a:r>
            <a:r>
              <a:rPr lang="el-GR" dirty="0"/>
              <a:t> </a:t>
            </a:r>
            <a:r>
              <a:rPr lang="el-GR" dirty="0" err="1">
                <a:hlinkClick r:id="rId57"/>
              </a:rPr>
              <a:t>μὲν</a:t>
            </a:r>
            <a:r>
              <a:rPr lang="el-GR" dirty="0"/>
              <a:t> </a:t>
            </a:r>
            <a:r>
              <a:rPr lang="el-GR" dirty="0" err="1">
                <a:hlinkClick r:id="rId58"/>
              </a:rPr>
              <a:t>διομεῖται</a:t>
            </a:r>
            <a:r>
              <a:rPr lang="el-GR" dirty="0"/>
              <a:t> </a:t>
            </a:r>
            <a:r>
              <a:rPr lang="el-GR" dirty="0" err="1">
                <a:hlinkClick r:id="rId59"/>
              </a:rPr>
              <a:t>κατ᾽</a:t>
            </a:r>
            <a:r>
              <a:rPr lang="el-GR" dirty="0"/>
              <a:t> </a:t>
            </a:r>
            <a:r>
              <a:rPr lang="el-GR" dirty="0" err="1">
                <a:hlinkClick r:id="rId60"/>
              </a:rPr>
              <a:t>ἐξωλείας</a:t>
            </a:r>
            <a:r>
              <a:rPr lang="el-GR" dirty="0"/>
              <a:t> </a:t>
            </a:r>
            <a:r>
              <a:rPr lang="el-GR" dirty="0" err="1">
                <a:hlinkClick r:id="rId61"/>
              </a:rPr>
              <a:t>αὑτοῦ</a:t>
            </a:r>
            <a:r>
              <a:rPr lang="el-GR" dirty="0"/>
              <a:t> </a:t>
            </a:r>
            <a:r>
              <a:rPr lang="el-GR" dirty="0" err="1">
                <a:hlinkClick r:id="rId62"/>
              </a:rPr>
              <a:t>καὶ</a:t>
            </a:r>
            <a:r>
              <a:rPr lang="el-GR" dirty="0"/>
              <a:t> </a:t>
            </a:r>
            <a:r>
              <a:rPr lang="el-GR" dirty="0">
                <a:hlinkClick r:id="rId63"/>
              </a:rPr>
              <a:t>γένους</a:t>
            </a:r>
            <a:r>
              <a:rPr lang="el-GR" dirty="0"/>
              <a:t> </a:t>
            </a:r>
            <a:r>
              <a:rPr lang="el-GR" dirty="0" err="1">
                <a:hlinkClick r:id="rId64"/>
              </a:rPr>
              <a:t>καὶ</a:t>
            </a:r>
            <a:r>
              <a:rPr lang="el-GR" dirty="0"/>
              <a:t> </a:t>
            </a:r>
            <a:r>
              <a:rPr lang="el-GR" dirty="0" err="1">
                <a:hlinkClick r:id="rId65"/>
              </a:rPr>
              <a:t>οἰκίας</a:t>
            </a:r>
            <a:r>
              <a:rPr lang="el-GR" dirty="0"/>
              <a:t> </a:t>
            </a:r>
            <a:r>
              <a:rPr lang="el-GR" dirty="0">
                <a:hlinkClick r:id="rId66"/>
              </a:rPr>
              <a:t>ὅ</a:t>
            </a:r>
            <a:r>
              <a:rPr lang="el-GR" dirty="0"/>
              <a:t> </a:t>
            </a:r>
            <a:r>
              <a:rPr lang="el-GR" dirty="0" err="1">
                <a:hlinkClick r:id="rId67"/>
              </a:rPr>
              <a:t>τιν᾽</a:t>
            </a:r>
            <a:r>
              <a:rPr lang="el-GR" dirty="0"/>
              <a:t> </a:t>
            </a:r>
            <a:r>
              <a:rPr lang="el-GR" dirty="0" err="1">
                <a:hlinkClick r:id="rId68"/>
              </a:rPr>
              <a:t>αἰτιώμενος</a:t>
            </a:r>
            <a:r>
              <a:rPr lang="el-GR" dirty="0"/>
              <a:t> </a:t>
            </a:r>
            <a:r>
              <a:rPr lang="el-GR" dirty="0" err="1">
                <a:hlinkClick r:id="rId69"/>
              </a:rPr>
              <a:t>εἰργάσθαι</a:t>
            </a:r>
            <a:r>
              <a:rPr lang="el-GR" dirty="0"/>
              <a:t> </a:t>
            </a:r>
            <a:r>
              <a:rPr lang="el-GR" dirty="0">
                <a:hlinkClick r:id="rId70"/>
              </a:rPr>
              <a:t>τι</a:t>
            </a:r>
            <a:r>
              <a:rPr lang="el-GR" dirty="0"/>
              <a:t> </a:t>
            </a:r>
            <a:r>
              <a:rPr lang="el-GR" dirty="0" err="1">
                <a:hlinkClick r:id="rId71"/>
              </a:rPr>
              <a:t>τοιοῦτον</a:t>
            </a:r>
            <a:r>
              <a:rPr lang="el-GR" dirty="0"/>
              <a:t>, </a:t>
            </a:r>
            <a:endParaRPr lang="en-US" dirty="0"/>
          </a:p>
        </p:txBody>
      </p:sp>
      <p:sp>
        <p:nvSpPr>
          <p:cNvPr id="4" name="3 - Θέση ημερομηνίας"/>
          <p:cNvSpPr>
            <a:spLocks noGrp="1"/>
          </p:cNvSpPr>
          <p:nvPr>
            <p:ph type="dt" sz="half" idx="10"/>
          </p:nvPr>
        </p:nvSpPr>
        <p:spPr/>
        <p:txBody>
          <a:bodyPr/>
          <a:lstStyle/>
          <a:p>
            <a:r>
              <a:rPr lang="el-GR"/>
              <a:t>8/10/2018</a:t>
            </a: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7</a:t>
            </a:fld>
            <a:endParaRPr lang="el-GR"/>
          </a:p>
        </p:txBody>
      </p:sp>
      <p:sp>
        <p:nvSpPr>
          <p:cNvPr id="6" name="5 - Θέση υποσέλιδου"/>
          <p:cNvSpPr>
            <a:spLocks noGrp="1"/>
          </p:cNvSpPr>
          <p:nvPr>
            <p:ph type="ftr" sz="quarter" idx="11"/>
          </p:nvPr>
        </p:nvSpPr>
        <p:spPr/>
        <p:txBody>
          <a:bodyPr/>
          <a:lstStyle/>
          <a:p>
            <a:r>
              <a:rPr lang="el-GR"/>
              <a:t>Ε. Βολονάκη</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a:t>Δημοσθένης, </a:t>
            </a:r>
            <a:r>
              <a:rPr lang="el-GR" b="1" i="1" dirty="0"/>
              <a:t>Κατά </a:t>
            </a:r>
            <a:r>
              <a:rPr lang="el-GR" b="1" i="1" dirty="0" err="1"/>
              <a:t>Αριστοκράτους</a:t>
            </a:r>
            <a:r>
              <a:rPr lang="el-GR" b="1" dirty="0"/>
              <a:t> 23.6</a:t>
            </a:r>
            <a:r>
              <a:rPr lang="en-US" b="1"/>
              <a:t>8</a:t>
            </a:r>
            <a:endParaRPr lang="en-US"/>
          </a:p>
        </p:txBody>
      </p:sp>
      <p:sp>
        <p:nvSpPr>
          <p:cNvPr id="3" name="2 - Θέση περιεχομένου"/>
          <p:cNvSpPr>
            <a:spLocks noGrp="1"/>
          </p:cNvSpPr>
          <p:nvPr>
            <p:ph idx="1"/>
          </p:nvPr>
        </p:nvSpPr>
        <p:spPr/>
        <p:txBody>
          <a:bodyPr>
            <a:normAutofit fontScale="92500" lnSpcReduction="20000"/>
          </a:bodyPr>
          <a:lstStyle/>
          <a:p>
            <a:r>
              <a:rPr lang="el-GR" dirty="0" err="1">
                <a:hlinkClick r:id="rId2"/>
              </a:rPr>
              <a:t>εἶτ᾽</a:t>
            </a:r>
            <a:r>
              <a:rPr lang="el-GR" dirty="0"/>
              <a:t> </a:t>
            </a:r>
            <a:r>
              <a:rPr lang="el-GR" dirty="0" err="1">
                <a:hlinkClick r:id="rId3"/>
              </a:rPr>
              <a:t>οὐδὲ</a:t>
            </a:r>
            <a:r>
              <a:rPr lang="el-GR" dirty="0"/>
              <a:t> </a:t>
            </a:r>
            <a:r>
              <a:rPr lang="el-GR" dirty="0" err="1">
                <a:hlinkClick r:id="rId4"/>
              </a:rPr>
              <a:t>τὸν</a:t>
            </a:r>
            <a:r>
              <a:rPr lang="el-GR" dirty="0"/>
              <a:t> </a:t>
            </a:r>
            <a:r>
              <a:rPr lang="el-GR" dirty="0">
                <a:hlinkClick r:id="rId5"/>
              </a:rPr>
              <a:t>τυχόντα</a:t>
            </a:r>
            <a:r>
              <a:rPr lang="el-GR" dirty="0"/>
              <a:t> </a:t>
            </a:r>
            <a:r>
              <a:rPr lang="el-GR" dirty="0" err="1">
                <a:hlinkClick r:id="rId6"/>
              </a:rPr>
              <a:t>τιν᾽</a:t>
            </a:r>
            <a:r>
              <a:rPr lang="el-GR" dirty="0"/>
              <a:t> </a:t>
            </a:r>
            <a:r>
              <a:rPr lang="el-GR" dirty="0" err="1">
                <a:hlinkClick r:id="rId7"/>
              </a:rPr>
              <a:t>ὅρκον</a:t>
            </a:r>
            <a:r>
              <a:rPr lang="el-GR" dirty="0"/>
              <a:t> </a:t>
            </a:r>
            <a:r>
              <a:rPr lang="el-GR" dirty="0" err="1">
                <a:hlinkClick r:id="rId8"/>
              </a:rPr>
              <a:t>τοῦτο</a:t>
            </a:r>
            <a:r>
              <a:rPr lang="el-GR" dirty="0"/>
              <a:t> </a:t>
            </a:r>
            <a:r>
              <a:rPr lang="el-GR" dirty="0">
                <a:hlinkClick r:id="rId9"/>
              </a:rPr>
              <a:t>ποιήσει</a:t>
            </a:r>
            <a:r>
              <a:rPr lang="el-GR" dirty="0"/>
              <a:t> </a:t>
            </a:r>
            <a:r>
              <a:rPr lang="el-GR" dirty="0" err="1">
                <a:hlinkClick r:id="rId10"/>
              </a:rPr>
              <a:t>ἀλλ᾽</a:t>
            </a:r>
            <a:r>
              <a:rPr lang="el-GR" dirty="0"/>
              <a:t> </a:t>
            </a:r>
            <a:r>
              <a:rPr lang="el-GR" dirty="0" err="1">
                <a:hlinkClick r:id="rId11"/>
              </a:rPr>
              <a:t>ὃν</a:t>
            </a:r>
            <a:r>
              <a:rPr lang="el-GR" dirty="0"/>
              <a:t> </a:t>
            </a:r>
            <a:r>
              <a:rPr lang="el-GR" dirty="0" err="1">
                <a:hlinkClick r:id="rId12"/>
              </a:rPr>
              <a:t>οὐδεὶς</a:t>
            </a:r>
            <a:r>
              <a:rPr lang="el-GR" dirty="0"/>
              <a:t> </a:t>
            </a:r>
            <a:r>
              <a:rPr lang="el-GR" dirty="0" err="1">
                <a:hlinkClick r:id="rId13"/>
              </a:rPr>
              <a:t>ὄμνυσ᾽</a:t>
            </a:r>
            <a:r>
              <a:rPr lang="el-GR" dirty="0"/>
              <a:t> </a:t>
            </a:r>
            <a:r>
              <a:rPr lang="el-GR" dirty="0" err="1">
                <a:hlinkClick r:id="rId14"/>
              </a:rPr>
              <a:t>ὑπὲρ</a:t>
            </a:r>
            <a:r>
              <a:rPr lang="el-GR" dirty="0"/>
              <a:t> </a:t>
            </a:r>
            <a:r>
              <a:rPr lang="el-GR" dirty="0" err="1">
                <a:hlinkClick r:id="rId15"/>
              </a:rPr>
              <a:t>οὐδενὸς</a:t>
            </a:r>
            <a:r>
              <a:rPr lang="el-GR" dirty="0"/>
              <a:t> </a:t>
            </a:r>
            <a:r>
              <a:rPr lang="el-GR" dirty="0" err="1">
                <a:hlinkClick r:id="rId16"/>
              </a:rPr>
              <a:t>ἄλλου</a:t>
            </a:r>
            <a:r>
              <a:rPr lang="el-GR" dirty="0"/>
              <a:t>, </a:t>
            </a:r>
            <a:r>
              <a:rPr lang="el-GR" dirty="0" err="1">
                <a:hlinkClick r:id="rId17"/>
              </a:rPr>
              <a:t>στὰς</a:t>
            </a:r>
            <a:r>
              <a:rPr lang="el-GR" dirty="0"/>
              <a:t> </a:t>
            </a:r>
            <a:r>
              <a:rPr lang="el-GR" dirty="0" err="1">
                <a:hlinkClick r:id="rId18"/>
              </a:rPr>
              <a:t>ἐπὶ</a:t>
            </a:r>
            <a:r>
              <a:rPr lang="el-GR" dirty="0"/>
              <a:t> </a:t>
            </a:r>
            <a:r>
              <a:rPr lang="el-GR" dirty="0" err="1">
                <a:hlinkClick r:id="rId19"/>
              </a:rPr>
              <a:t>τῶν</a:t>
            </a:r>
            <a:r>
              <a:rPr lang="el-GR" dirty="0"/>
              <a:t> </a:t>
            </a:r>
            <a:r>
              <a:rPr lang="el-GR" dirty="0" err="1">
                <a:hlinkClick r:id="rId20"/>
              </a:rPr>
              <a:t>τομίων</a:t>
            </a:r>
            <a:r>
              <a:rPr lang="el-GR" dirty="0"/>
              <a:t> </a:t>
            </a:r>
            <a:r>
              <a:rPr lang="el-GR" dirty="0">
                <a:hlinkClick r:id="rId21"/>
              </a:rPr>
              <a:t>κάπρου</a:t>
            </a:r>
            <a:r>
              <a:rPr lang="el-GR" dirty="0"/>
              <a:t> </a:t>
            </a:r>
            <a:r>
              <a:rPr lang="el-GR" dirty="0" err="1">
                <a:hlinkClick r:id="rId22"/>
              </a:rPr>
              <a:t>καὶ</a:t>
            </a:r>
            <a:r>
              <a:rPr lang="el-GR" dirty="0"/>
              <a:t> </a:t>
            </a:r>
            <a:r>
              <a:rPr lang="el-GR" dirty="0" err="1">
                <a:hlinkClick r:id="rId23"/>
              </a:rPr>
              <a:t>κριοῦ</a:t>
            </a:r>
            <a:r>
              <a:rPr lang="el-GR" dirty="0"/>
              <a:t> </a:t>
            </a:r>
            <a:r>
              <a:rPr lang="el-GR" dirty="0" err="1">
                <a:hlinkClick r:id="rId24"/>
              </a:rPr>
              <a:t>καὶ</a:t>
            </a:r>
            <a:r>
              <a:rPr lang="el-GR" dirty="0"/>
              <a:t> </a:t>
            </a:r>
            <a:r>
              <a:rPr lang="el-GR" dirty="0">
                <a:hlinkClick r:id="rId25"/>
              </a:rPr>
              <a:t>ταύρου</a:t>
            </a:r>
            <a:r>
              <a:rPr lang="el-GR" dirty="0"/>
              <a:t>, </a:t>
            </a:r>
            <a:r>
              <a:rPr lang="el-GR" dirty="0" err="1">
                <a:hlinkClick r:id="rId26"/>
              </a:rPr>
              <a:t>καὶ</a:t>
            </a:r>
            <a:r>
              <a:rPr lang="el-GR" dirty="0"/>
              <a:t> </a:t>
            </a:r>
            <a:r>
              <a:rPr lang="el-GR" dirty="0">
                <a:hlinkClick r:id="rId27"/>
              </a:rPr>
              <a:t>τούτων</a:t>
            </a:r>
            <a:r>
              <a:rPr lang="el-GR" dirty="0"/>
              <a:t> </a:t>
            </a:r>
            <a:r>
              <a:rPr lang="el-GR" dirty="0" err="1">
                <a:hlinkClick r:id="rId28"/>
              </a:rPr>
              <a:t>ἐσφαγμένων</a:t>
            </a:r>
            <a:r>
              <a:rPr lang="el-GR" dirty="0"/>
              <a:t> </a:t>
            </a:r>
            <a:r>
              <a:rPr lang="el-GR" dirty="0" err="1">
                <a:hlinkClick r:id="rId29"/>
              </a:rPr>
              <a:t>ὑφ᾽</a:t>
            </a:r>
            <a:r>
              <a:rPr lang="el-GR" dirty="0"/>
              <a:t> </a:t>
            </a:r>
            <a:r>
              <a:rPr lang="el-GR" dirty="0" err="1">
                <a:hlinkClick r:id="rId30"/>
              </a:rPr>
              <a:t>ὧν</a:t>
            </a:r>
            <a:r>
              <a:rPr lang="el-GR" dirty="0"/>
              <a:t> </a:t>
            </a:r>
            <a:r>
              <a:rPr lang="el-GR" dirty="0" err="1">
                <a:hlinkClick r:id="rId31"/>
              </a:rPr>
              <a:t>δεῖ</a:t>
            </a:r>
            <a:r>
              <a:rPr lang="el-GR" dirty="0"/>
              <a:t> </a:t>
            </a:r>
            <a:r>
              <a:rPr lang="el-GR" dirty="0" err="1">
                <a:hlinkClick r:id="rId32"/>
              </a:rPr>
              <a:t>καὶ</a:t>
            </a:r>
            <a:r>
              <a:rPr lang="el-GR" dirty="0"/>
              <a:t> </a:t>
            </a:r>
            <a:r>
              <a:rPr lang="el-GR" dirty="0" err="1">
                <a:hlinkClick r:id="rId33"/>
              </a:rPr>
              <a:t>ἐν</a:t>
            </a:r>
            <a:r>
              <a:rPr lang="el-GR" dirty="0"/>
              <a:t> </a:t>
            </a:r>
            <a:r>
              <a:rPr lang="el-GR" dirty="0" err="1">
                <a:hlinkClick r:id="rId34"/>
              </a:rPr>
              <a:t>αἷς</a:t>
            </a:r>
            <a:r>
              <a:rPr lang="el-GR" dirty="0"/>
              <a:t> </a:t>
            </a:r>
            <a:r>
              <a:rPr lang="el-GR" dirty="0" err="1">
                <a:hlinkClick r:id="rId35"/>
              </a:rPr>
              <a:t>ἡμέραις</a:t>
            </a:r>
            <a:r>
              <a:rPr lang="el-GR" dirty="0"/>
              <a:t> </a:t>
            </a:r>
            <a:r>
              <a:rPr lang="el-GR" dirty="0" err="1">
                <a:hlinkClick r:id="rId36"/>
              </a:rPr>
              <a:t>καθήκει</a:t>
            </a:r>
            <a:r>
              <a:rPr lang="el-GR" dirty="0"/>
              <a:t>, </a:t>
            </a:r>
            <a:r>
              <a:rPr lang="el-GR" dirty="0" err="1">
                <a:hlinkClick r:id="rId37"/>
              </a:rPr>
              <a:t>ὥστε</a:t>
            </a:r>
            <a:r>
              <a:rPr lang="el-GR" dirty="0"/>
              <a:t> </a:t>
            </a:r>
            <a:r>
              <a:rPr lang="el-GR" dirty="0" err="1">
                <a:hlinkClick r:id="rId38"/>
              </a:rPr>
              <a:t>καὶ</a:t>
            </a:r>
            <a:r>
              <a:rPr lang="el-GR" dirty="0"/>
              <a:t> </a:t>
            </a:r>
            <a:r>
              <a:rPr lang="el-GR" dirty="0" err="1">
                <a:hlinkClick r:id="rId39"/>
              </a:rPr>
              <a:t>ἐκ</a:t>
            </a:r>
            <a:r>
              <a:rPr lang="el-GR" dirty="0"/>
              <a:t> </a:t>
            </a:r>
            <a:r>
              <a:rPr lang="el-GR" dirty="0" err="1">
                <a:hlinkClick r:id="rId40"/>
              </a:rPr>
              <a:t>τοῦ</a:t>
            </a:r>
            <a:r>
              <a:rPr lang="el-GR" dirty="0"/>
              <a:t> </a:t>
            </a:r>
            <a:r>
              <a:rPr lang="el-GR" dirty="0">
                <a:hlinkClick r:id="rId41"/>
              </a:rPr>
              <a:t>χρόνου</a:t>
            </a:r>
            <a:r>
              <a:rPr lang="el-GR" dirty="0"/>
              <a:t> </a:t>
            </a:r>
            <a:r>
              <a:rPr lang="el-GR" dirty="0" err="1">
                <a:hlinkClick r:id="rId42"/>
              </a:rPr>
              <a:t>καὶ</a:t>
            </a:r>
            <a:r>
              <a:rPr lang="el-GR" dirty="0"/>
              <a:t> </a:t>
            </a:r>
            <a:r>
              <a:rPr lang="el-GR" dirty="0" err="1">
                <a:hlinkClick r:id="rId43"/>
              </a:rPr>
              <a:t>ἐκ</a:t>
            </a:r>
            <a:r>
              <a:rPr lang="el-GR" dirty="0"/>
              <a:t> </a:t>
            </a:r>
            <a:r>
              <a:rPr lang="el-GR" dirty="0" err="1">
                <a:hlinkClick r:id="rId44"/>
              </a:rPr>
              <a:t>τῶν</a:t>
            </a:r>
            <a:r>
              <a:rPr lang="el-GR" dirty="0"/>
              <a:t> </a:t>
            </a:r>
            <a:r>
              <a:rPr lang="el-GR" dirty="0" err="1">
                <a:hlinkClick r:id="rId45"/>
              </a:rPr>
              <a:t>μεταχειριζομένων</a:t>
            </a:r>
            <a:r>
              <a:rPr lang="el-GR" dirty="0"/>
              <a:t> </a:t>
            </a:r>
            <a:r>
              <a:rPr lang="el-GR" dirty="0" err="1">
                <a:hlinkClick r:id="rId46"/>
              </a:rPr>
              <a:t>ἅπαν</a:t>
            </a:r>
            <a:r>
              <a:rPr lang="el-GR" dirty="0"/>
              <a:t>, </a:t>
            </a:r>
            <a:r>
              <a:rPr lang="el-GR" dirty="0" err="1">
                <a:hlinkClick r:id="rId47"/>
              </a:rPr>
              <a:t>ὅσον</a:t>
            </a:r>
            <a:r>
              <a:rPr lang="el-GR" dirty="0"/>
              <a:t> </a:t>
            </a:r>
            <a:r>
              <a:rPr lang="el-GR" dirty="0" err="1">
                <a:hlinkClick r:id="rId48"/>
              </a:rPr>
              <a:t>ἔσθ᾽</a:t>
            </a:r>
            <a:r>
              <a:rPr lang="el-GR" dirty="0"/>
              <a:t> </a:t>
            </a:r>
            <a:r>
              <a:rPr lang="el-GR" dirty="0" err="1">
                <a:hlinkClick r:id="rId49"/>
              </a:rPr>
              <a:t>ὅσιον</a:t>
            </a:r>
            <a:r>
              <a:rPr lang="el-GR" dirty="0"/>
              <a:t>, </a:t>
            </a:r>
            <a:r>
              <a:rPr lang="el-GR" dirty="0" err="1">
                <a:hlinkClick r:id="rId50"/>
              </a:rPr>
              <a:t>πεπρᾶχθαι</a:t>
            </a:r>
            <a:r>
              <a:rPr lang="el-GR" dirty="0"/>
              <a:t>. </a:t>
            </a:r>
            <a:r>
              <a:rPr lang="el-GR" dirty="0" err="1">
                <a:hlinkClick r:id="rId51"/>
              </a:rPr>
              <a:t>καὶ</a:t>
            </a:r>
            <a:r>
              <a:rPr lang="el-GR" dirty="0"/>
              <a:t> </a:t>
            </a:r>
            <a:r>
              <a:rPr lang="el-GR" dirty="0" err="1">
                <a:hlinkClick r:id="rId52"/>
              </a:rPr>
              <a:t>μετὰ</a:t>
            </a:r>
            <a:r>
              <a:rPr lang="el-GR" dirty="0"/>
              <a:t> </a:t>
            </a:r>
            <a:r>
              <a:rPr lang="el-GR" dirty="0" err="1">
                <a:hlinkClick r:id="rId53"/>
              </a:rPr>
              <a:t>ταῦθ᾽</a:t>
            </a:r>
            <a:r>
              <a:rPr lang="el-GR" dirty="0"/>
              <a:t> </a:t>
            </a:r>
            <a:r>
              <a:rPr lang="el-GR" dirty="0">
                <a:hlinkClick r:id="rId54"/>
              </a:rPr>
              <a:t>ὁ</a:t>
            </a:r>
            <a:r>
              <a:rPr lang="el-GR" dirty="0"/>
              <a:t> </a:t>
            </a:r>
            <a:r>
              <a:rPr lang="el-GR" dirty="0" err="1">
                <a:hlinkClick r:id="rId55"/>
              </a:rPr>
              <a:t>τὸν</a:t>
            </a:r>
            <a:r>
              <a:rPr lang="el-GR" dirty="0"/>
              <a:t> </a:t>
            </a:r>
            <a:r>
              <a:rPr lang="el-GR" dirty="0" err="1">
                <a:hlinkClick r:id="rId56"/>
              </a:rPr>
              <a:t>τοιοῦτον</a:t>
            </a:r>
            <a:r>
              <a:rPr lang="el-GR" dirty="0"/>
              <a:t> </a:t>
            </a:r>
            <a:r>
              <a:rPr lang="el-GR" dirty="0" err="1">
                <a:hlinkClick r:id="rId57"/>
              </a:rPr>
              <a:t>ὅρκον</a:t>
            </a:r>
            <a:r>
              <a:rPr lang="el-GR" dirty="0"/>
              <a:t> </a:t>
            </a:r>
            <a:r>
              <a:rPr lang="el-GR" dirty="0" err="1">
                <a:hlinkClick r:id="rId58"/>
              </a:rPr>
              <a:t>ὀμωμοκὼς</a:t>
            </a:r>
            <a:r>
              <a:rPr lang="el-GR" dirty="0"/>
              <a:t> </a:t>
            </a:r>
            <a:r>
              <a:rPr lang="el-GR" dirty="0" err="1">
                <a:hlinkClick r:id="rId59"/>
              </a:rPr>
              <a:t>οὔπω</a:t>
            </a:r>
            <a:r>
              <a:rPr lang="el-GR" dirty="0"/>
              <a:t> </a:t>
            </a:r>
            <a:r>
              <a:rPr lang="el-GR" dirty="0" err="1">
                <a:hlinkClick r:id="rId60"/>
              </a:rPr>
              <a:t>πεπίστευται</a:t>
            </a:r>
            <a:r>
              <a:rPr lang="el-GR" dirty="0"/>
              <a:t>, </a:t>
            </a:r>
            <a:r>
              <a:rPr lang="el-GR" dirty="0" err="1">
                <a:hlinkClick r:id="rId61"/>
              </a:rPr>
              <a:t>ἀλλ᾽</a:t>
            </a:r>
            <a:r>
              <a:rPr lang="el-GR" dirty="0"/>
              <a:t> </a:t>
            </a:r>
            <a:r>
              <a:rPr lang="el-GR" dirty="0" err="1">
                <a:hlinkClick r:id="rId62"/>
              </a:rPr>
              <a:t>ἐὰν</a:t>
            </a:r>
            <a:r>
              <a:rPr lang="el-GR" dirty="0"/>
              <a:t> </a:t>
            </a:r>
            <a:r>
              <a:rPr lang="el-GR" dirty="0" err="1">
                <a:hlinkClick r:id="rId63"/>
              </a:rPr>
              <a:t>ἐξελεγχθῇ</a:t>
            </a:r>
            <a:r>
              <a:rPr lang="el-GR" dirty="0"/>
              <a:t> </a:t>
            </a:r>
            <a:r>
              <a:rPr lang="el-GR" dirty="0" err="1">
                <a:hlinkClick r:id="rId64"/>
              </a:rPr>
              <a:t>μὴ</a:t>
            </a:r>
            <a:r>
              <a:rPr lang="el-GR" dirty="0"/>
              <a:t> </a:t>
            </a:r>
            <a:r>
              <a:rPr lang="el-GR" dirty="0">
                <a:hlinkClick r:id="rId65"/>
              </a:rPr>
              <a:t>λέγων</a:t>
            </a:r>
            <a:r>
              <a:rPr lang="el-GR" dirty="0"/>
              <a:t> </a:t>
            </a:r>
            <a:r>
              <a:rPr lang="el-GR" dirty="0" err="1">
                <a:hlinkClick r:id="rId66"/>
              </a:rPr>
              <a:t>ἀληθῆ</a:t>
            </a:r>
            <a:r>
              <a:rPr lang="el-GR" dirty="0"/>
              <a:t>, </a:t>
            </a:r>
            <a:r>
              <a:rPr lang="el-GR" dirty="0" err="1">
                <a:hlinkClick r:id="rId67"/>
              </a:rPr>
              <a:t>τὴν</a:t>
            </a:r>
            <a:r>
              <a:rPr lang="el-GR" dirty="0"/>
              <a:t> </a:t>
            </a:r>
            <a:r>
              <a:rPr lang="el-GR" dirty="0" err="1">
                <a:hlinkClick r:id="rId68"/>
              </a:rPr>
              <a:t>ἐπιορκίαν</a:t>
            </a:r>
            <a:r>
              <a:rPr lang="el-GR" dirty="0"/>
              <a:t> </a:t>
            </a:r>
            <a:r>
              <a:rPr lang="el-GR" dirty="0" err="1">
                <a:hlinkClick r:id="rId69"/>
              </a:rPr>
              <a:t>ἀπενεγκάμενος</a:t>
            </a:r>
            <a:r>
              <a:rPr lang="el-GR" dirty="0"/>
              <a:t> </a:t>
            </a:r>
            <a:r>
              <a:rPr lang="el-GR" dirty="0" err="1">
                <a:hlinkClick r:id="rId70"/>
              </a:rPr>
              <a:t>τοῖς</a:t>
            </a:r>
            <a:r>
              <a:rPr lang="el-GR" dirty="0"/>
              <a:t> </a:t>
            </a:r>
            <a:r>
              <a:rPr lang="el-GR" dirty="0" err="1">
                <a:hlinkClick r:id="rId71"/>
              </a:rPr>
              <a:t>αὑτοῦ</a:t>
            </a:r>
            <a:r>
              <a:rPr lang="el-GR" dirty="0"/>
              <a:t> </a:t>
            </a:r>
            <a:r>
              <a:rPr lang="el-GR" dirty="0" err="1">
                <a:hlinkClick r:id="rId72"/>
              </a:rPr>
              <a:t>παισὶν</a:t>
            </a:r>
            <a:r>
              <a:rPr lang="el-GR" dirty="0"/>
              <a:t> </a:t>
            </a:r>
            <a:r>
              <a:rPr lang="el-GR" dirty="0" err="1">
                <a:hlinkClick r:id="rId73"/>
              </a:rPr>
              <a:t>καὶ</a:t>
            </a:r>
            <a:r>
              <a:rPr lang="el-GR" dirty="0"/>
              <a:t> </a:t>
            </a:r>
            <a:r>
              <a:rPr lang="el-GR" dirty="0" err="1">
                <a:hlinkClick r:id="rId74"/>
              </a:rPr>
              <a:t>τῷ</a:t>
            </a:r>
            <a:r>
              <a:rPr lang="el-GR" dirty="0"/>
              <a:t> </a:t>
            </a:r>
            <a:r>
              <a:rPr lang="el-GR" dirty="0">
                <a:hlinkClick r:id="rId75"/>
              </a:rPr>
              <a:t>γένει</a:t>
            </a:r>
            <a:r>
              <a:rPr lang="el-GR" dirty="0"/>
              <a:t> </a:t>
            </a:r>
            <a:r>
              <a:rPr lang="el-GR" dirty="0">
                <a:hlinkClick r:id="rId76"/>
              </a:rPr>
              <a:t>πλέον</a:t>
            </a:r>
            <a:r>
              <a:rPr lang="el-GR" dirty="0"/>
              <a:t> </a:t>
            </a:r>
            <a:r>
              <a:rPr lang="el-GR" dirty="0" err="1">
                <a:hlinkClick r:id="rId77"/>
              </a:rPr>
              <a:t>οὐδ᾽</a:t>
            </a:r>
            <a:r>
              <a:rPr lang="el-GR" dirty="0"/>
              <a:t> </a:t>
            </a:r>
            <a:r>
              <a:rPr lang="el-GR" dirty="0" err="1">
                <a:hlinkClick r:id="rId78"/>
              </a:rPr>
              <a:t>ὁτιοῦν</a:t>
            </a:r>
            <a:r>
              <a:rPr lang="el-GR" dirty="0"/>
              <a:t> </a:t>
            </a:r>
            <a:r>
              <a:rPr lang="el-GR" dirty="0" err="1">
                <a:hlinkClick r:id="rId79"/>
              </a:rPr>
              <a:t>ἕξει</a:t>
            </a:r>
            <a:r>
              <a:rPr lang="el-GR" dirty="0"/>
              <a:t>. </a:t>
            </a:r>
            <a:endParaRPr lang="en-US" dirty="0"/>
          </a:p>
        </p:txBody>
      </p:sp>
      <p:sp>
        <p:nvSpPr>
          <p:cNvPr id="4" name="3 - Θέση ημερομηνίας"/>
          <p:cNvSpPr>
            <a:spLocks noGrp="1"/>
          </p:cNvSpPr>
          <p:nvPr>
            <p:ph type="dt" sz="half" idx="10"/>
          </p:nvPr>
        </p:nvSpPr>
        <p:spPr/>
        <p:txBody>
          <a:bodyPr/>
          <a:lstStyle/>
          <a:p>
            <a:r>
              <a:rPr lang="el-GR"/>
              <a:t>8/10/2018</a:t>
            </a: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8</a:t>
            </a:fld>
            <a:endParaRPr lang="el-GR"/>
          </a:p>
        </p:txBody>
      </p:sp>
      <p:sp>
        <p:nvSpPr>
          <p:cNvPr id="6" name="5 - Θέση υποσέλιδου"/>
          <p:cNvSpPr>
            <a:spLocks noGrp="1"/>
          </p:cNvSpPr>
          <p:nvPr>
            <p:ph type="ftr" sz="quarter" idx="11"/>
          </p:nvPr>
        </p:nvSpPr>
        <p:spPr/>
        <p:txBody>
          <a:bodyPr/>
          <a:lstStyle/>
          <a:p>
            <a:r>
              <a:rPr lang="el-GR"/>
              <a:t>Ε. Βολονάκη</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err="1"/>
              <a:t>Αρειος</a:t>
            </a:r>
            <a:r>
              <a:rPr lang="el-GR" dirty="0"/>
              <a:t> Πάγος	</a:t>
            </a:r>
            <a:endParaRPr lang="en-US" dirty="0"/>
          </a:p>
        </p:txBody>
      </p:sp>
      <p:sp>
        <p:nvSpPr>
          <p:cNvPr id="3" name="2 - Θέση περιεχομένου"/>
          <p:cNvSpPr>
            <a:spLocks noGrp="1"/>
          </p:cNvSpPr>
          <p:nvPr>
            <p:ph idx="1"/>
          </p:nvPr>
        </p:nvSpPr>
        <p:spPr/>
        <p:txBody>
          <a:bodyPr>
            <a:normAutofit fontScale="92500"/>
          </a:bodyPr>
          <a:lstStyle/>
          <a:p>
            <a:r>
              <a:rPr lang="el-GR" dirty="0"/>
              <a:t>Μυθώδες δικαστήριο: όταν ο θεός Άρης φόνευσε το γιο του Ποσειδώνα Αλιρρόθιο που ατίμωσε την κόρη του, ο Ποσειδώνας τον οδήγησε στο δικαστήριο του Αρείου Πάγου για το φόνο. </a:t>
            </a:r>
          </a:p>
          <a:p>
            <a:r>
              <a:rPr lang="el-GR" dirty="0"/>
              <a:t>Δίκη του Ορέστη.</a:t>
            </a:r>
          </a:p>
          <a:p>
            <a:r>
              <a:rPr lang="el-GR" dirty="0"/>
              <a:t>Από τα μυθικά χρόνια μέχρι τον 4</a:t>
            </a:r>
            <a:r>
              <a:rPr lang="el-GR" baseline="30000" dirty="0"/>
              <a:t>ο</a:t>
            </a:r>
            <a:r>
              <a:rPr lang="el-GR" dirty="0"/>
              <a:t> αι. ο Άρειος Πάγος ήταν το ισχυρότερο και δικαιότερο εχέγγυο ασφάλειας δικαίου των πολιτών.</a:t>
            </a:r>
            <a:endParaRPr lang="en-US" dirty="0"/>
          </a:p>
        </p:txBody>
      </p:sp>
      <p:sp>
        <p:nvSpPr>
          <p:cNvPr id="4" name="3 - Θέση ημερομηνίας"/>
          <p:cNvSpPr>
            <a:spLocks noGrp="1"/>
          </p:cNvSpPr>
          <p:nvPr>
            <p:ph type="dt" sz="half" idx="10"/>
          </p:nvPr>
        </p:nvSpPr>
        <p:spPr/>
        <p:txBody>
          <a:bodyPr/>
          <a:lstStyle/>
          <a:p>
            <a:r>
              <a:rPr lang="el-GR"/>
              <a:t>8/10/2018</a:t>
            </a: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9</a:t>
            </a:fld>
            <a:endParaRPr lang="el-GR"/>
          </a:p>
        </p:txBody>
      </p:sp>
      <p:sp>
        <p:nvSpPr>
          <p:cNvPr id="6" name="5 - Θέση υποσέλιδου"/>
          <p:cNvSpPr>
            <a:spLocks noGrp="1"/>
          </p:cNvSpPr>
          <p:nvPr>
            <p:ph type="ftr" sz="quarter" idx="11"/>
          </p:nvPr>
        </p:nvSpPr>
        <p:spPr/>
        <p:txBody>
          <a:bodyPr/>
          <a:lstStyle/>
          <a:p>
            <a:r>
              <a:rPr lang="el-GR"/>
              <a:t>Ε. Βολονάκη</a:t>
            </a:r>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4558</Words>
  <Application>Microsoft Office PowerPoint</Application>
  <PresentationFormat>On-screen Show (4:3)</PresentationFormat>
  <Paragraphs>229</Paragraphs>
  <Slides>33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33</vt:i4>
      </vt:variant>
    </vt:vector>
  </HeadingPairs>
  <TitlesOfParts>
    <vt:vector size="36" baseType="lpstr">
      <vt:lpstr>Arial</vt:lpstr>
      <vt:lpstr>Calibri</vt:lpstr>
      <vt:lpstr>Θέμα του Office</vt:lpstr>
      <vt:lpstr>ΑΤΤΙΚΟ ΔΙΚΑΙΟ </vt:lpstr>
      <vt:lpstr>ΑΡΕΙΟΣ ΠΑΓΟΣ</vt:lpstr>
      <vt:lpstr>Κατά τον 7ο π.Χ. αι. οι δικαστικές εξουσίες του Ἀρείου Πάγου ήταν απεριόριστες. Σε μεταγενέστερες εποχές ο Ἄρειος Πάγος εκδίκαζε υποθέσεις για συγκεκριμένα εγκλήματα, την εκ προθέσεως ανθρωποκτονία και σωματική βλάβη, τον εμπρησμό, την καταστροφή των ιερών ελαιόδεντρων και την τυραννία. Μετά τη μεταρρύθμιση του Εφιάλτη, το 462 π.Χ., οι αρμοδιότητες του Ἀρείου Πάγου περιορίστηκαν στην εκδίκαση υποθέσεων ανθρωποκτονίας. Ἀθ.Πολ. 3.6: «Η Βουλή του Αρείου Πάγου είχε την αρμοδιότητα να περιφρουρεί τους νόμους και διαχειριζόταν τις περισσότερες και σπουδαιότερες υποθέσεις της πόλης και είχε απόλυτη εξουσία να τιμωρεί και να επιβάλει πρόστιμα σε όλους όσους διέπρατταν κάποιο αδίκημα». </vt:lpstr>
      <vt:lpstr>Με τις μεταρρυθμίσεις του Εφιάλτη το 462 π.Χ. οι πολιτικές και δικαστικές δικαιοδοσίες του Αρείου Πάγου μεταφέρθηκαν στην Εκκλησία του Δήμου, στη Βουλή των Πεντακοσίων και στα ηλιαστικά δικαστήρια.  Ο Άρειος Πάγος όμως παραμένει σε όλο τον 5ο και 4ο π.Χ. αι. ο «νομοφύλακας» της αθηναϊκής δημοκρατίας. </vt:lpstr>
      <vt:lpstr>Δημοσθένης, Κατά Αριστοκράτους 23.65</vt:lpstr>
      <vt:lpstr>Δημοσθένης, Κατά Αριστοκράτους 23.66</vt:lpstr>
      <vt:lpstr>Δημοσθένης, Κατά Αριστοκράτους 23.67</vt:lpstr>
      <vt:lpstr>Δημοσθένης, Κατά Αριστοκράτους 23.68</vt:lpstr>
      <vt:lpstr>Αρειος Πάγος </vt:lpstr>
      <vt:lpstr>Αρμοδιότητες Αρείου Πάγου </vt:lpstr>
      <vt:lpstr>Παλλάδιον</vt:lpstr>
      <vt:lpstr>Αρμοδιότητες του Παλλαδίου</vt:lpstr>
      <vt:lpstr>Δελφίνιον</vt:lpstr>
      <vt:lpstr>Αρμοδιότητες του Δελφινίου</vt:lpstr>
      <vt:lpstr>Το «εν Φρεαττοι»</vt:lpstr>
      <vt:lpstr>Πρυτανείον</vt:lpstr>
      <vt:lpstr>Αρμοδιότητες Πρυτανείου</vt:lpstr>
      <vt:lpstr>ΤΟ ΔΙΚΑΣΤΗΡΙΟ ΤΗΣ ΗΛΙΑΙΑΣ</vt:lpstr>
      <vt:lpstr>ΤΟ ΔΙΚΑΣΤΗΡΙΟ ΤΗΣ ΗΛΙΑΙΑΣ</vt:lpstr>
      <vt:lpstr>ΣΥΝΘΕΣΗ ΤΩΝ ΔΙΚΑΣΤΗΡΙΩΝ ΤΗΣ ΗΛΙΑΙΑΣ</vt:lpstr>
      <vt:lpstr>ΣΥΝΘΕΣΗ ΤΩΝ ΔΙΚΑΣΤΗΡΙΩΝ ΤΗΣ ΗΛΙΑΙΑΣ</vt:lpstr>
      <vt:lpstr>ΣΥΓΚΡΟΤΗΣΗ ΤΩΝ ΔΙΚΑΣΤΗΡΙΩΝ</vt:lpstr>
      <vt:lpstr>ΣΥΓΚΡΟΤΗΣΗ ΤΩΝ ΔΙΚΑΣΤΗΡΙΩΝ</vt:lpstr>
      <vt:lpstr>ΟΡΙΣΜΟΣ ΔΙΚΑΣΤΩΝ</vt:lpstr>
      <vt:lpstr>ΚΛΗΡΩΣΗ</vt:lpstr>
      <vt:lpstr>PowerPoint Presentation</vt:lpstr>
      <vt:lpstr>ΚΛΗΡΩΣΗ</vt:lpstr>
      <vt:lpstr>ΚΛΗΡΩΣΗ</vt:lpstr>
      <vt:lpstr>ΔΙΕΞΑΓΩΓΗ ΤΗΣ ΔΙΚΗΣ ΚΑΙ ΡΟΛΟΣ ΤΩΝ ΔΙΚΑΣΤΩΝ</vt:lpstr>
      <vt:lpstr>ΗΛΙΑΣΤΙΚΟΣ ΜΙΣΘΟΣ</vt:lpstr>
      <vt:lpstr>ΟΡΚΟΣ ΤΩΝ ΔΙΚΑΣΤΩΝ</vt:lpstr>
      <vt:lpstr>ΔΗΜΟΣΘΕΝΟΥΣ ΚΑΤΑ ΤΙΜΟΚΡΑΤΟΥΣ 149-51</vt:lpstr>
      <vt:lpstr>ΔΙΚΑΙΟΤΑΤΗΝ ΓΝΩΜΗΝ</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ΑΤΤΙΚΟ ΔΙΚΑΙΟ </dc:title>
  <dc:creator>uop</dc:creator>
  <cp:lastModifiedBy>evolonaki</cp:lastModifiedBy>
  <cp:revision>22</cp:revision>
  <dcterms:created xsi:type="dcterms:W3CDTF">2018-10-06T19:05:13Z</dcterms:created>
  <dcterms:modified xsi:type="dcterms:W3CDTF">2018-10-22T08:00:30Z</dcterms:modified>
</cp:coreProperties>
</file>