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66" r:id="rId3"/>
    <p:sldId id="279" r:id="rId4"/>
    <p:sldId id="282" r:id="rId5"/>
    <p:sldId id="281" r:id="rId6"/>
    <p:sldId id="267" r:id="rId7"/>
    <p:sldId id="262" r:id="rId8"/>
    <p:sldId id="264" r:id="rId9"/>
    <p:sldId id="283" r:id="rId10"/>
    <p:sldId id="275" r:id="rId11"/>
    <p:sldId id="276" r:id="rId12"/>
    <p:sldId id="285" r:id="rId13"/>
    <p:sldId id="286" r:id="rId14"/>
    <p:sldId id="278" r:id="rId15"/>
  </p:sldIdLst>
  <p:sldSz cx="9144000" cy="6858000" type="screen4x3"/>
  <p:notesSz cx="6858000" cy="9144000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2013F1C-3A75-4AEA-B0A2-73E23C2A67B6}" type="datetimeFigureOut">
              <a:rPr lang="el-GR"/>
              <a:pPr>
                <a:defRPr/>
              </a:pPr>
              <a:t>28/10/2013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 smtClean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noProof="0" smtClean="0"/>
              <a:t>Kλικ για επεξεργασία των στυλ του υποδείγματος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4694BB3E-6E43-46A7-9712-57DE9FAED117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l-GR" smtClean="0"/>
              <a:t>Είναι μια τεχνική που απαιτεί ειδικές δεξιότητες και γνώσεις </a:t>
            </a:r>
          </a:p>
          <a:p>
            <a:pPr eaLnBrk="1" hangingPunct="1">
              <a:spcBef>
                <a:spcPct val="0"/>
              </a:spcBef>
            </a:pPr>
            <a:endParaRPr lang="el-GR" smtClean="0"/>
          </a:p>
        </p:txBody>
      </p:sp>
      <p:sp>
        <p:nvSpPr>
          <p:cNvPr id="23556" name="3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16DBF43-FB58-4BCC-8821-79C65B7ACF48}" type="slidenum">
              <a:rPr lang="el-GR" smtClean="0"/>
              <a:pPr/>
              <a:t>3</a:t>
            </a:fld>
            <a:endParaRPr lang="el-G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5" name="4 - Στρογγυλεμένο ορθογώνιο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5 - Ορθογώνιο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6 - Ορθογώνιο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9 - Ορθογώνιο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11" name="27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86D6D8-48EF-4E18-864B-DF4EB1AEC345}" type="datetimeFigureOut">
              <a:rPr lang="el-GR"/>
              <a:pPr>
                <a:defRPr/>
              </a:pPr>
              <a:t>28/10/2013</a:t>
            </a:fld>
            <a:endParaRPr lang="el-GR"/>
          </a:p>
        </p:txBody>
      </p:sp>
      <p:sp>
        <p:nvSpPr>
          <p:cNvPr id="12" name="1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3" name="2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7E261415-FC32-4F35-B12A-6935A1584A40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1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055BB5-AC0C-46F8-B235-0BCFD3B75A65}" type="datetimeFigureOut">
              <a:rPr lang="el-GR"/>
              <a:pPr>
                <a:defRPr/>
              </a:pPr>
              <a:t>28/10/2013</a:t>
            </a:fld>
            <a:endParaRPr lang="el-GR"/>
          </a:p>
        </p:txBody>
      </p:sp>
      <p:sp>
        <p:nvSpPr>
          <p:cNvPr id="5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2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CF11EF-492D-4BF0-A0D7-F07BC0032819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1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C84EB4-3347-4A43-93E2-5A33FEAD19ED}" type="datetimeFigureOut">
              <a:rPr lang="el-GR"/>
              <a:pPr>
                <a:defRPr/>
              </a:pPr>
              <a:t>28/10/2013</a:t>
            </a:fld>
            <a:endParaRPr lang="el-GR"/>
          </a:p>
        </p:txBody>
      </p:sp>
      <p:sp>
        <p:nvSpPr>
          <p:cNvPr id="5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2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359524-2F7A-40C0-AB73-516EF1CD6569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8" name="7 - Θέση περιεχομένου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1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48018C-3B8E-45FA-8625-0A54F70CE535}" type="datetimeFigureOut">
              <a:rPr lang="el-GR"/>
              <a:pPr>
                <a:defRPr/>
              </a:pPr>
              <a:t>28/10/2013</a:t>
            </a:fld>
            <a:endParaRPr lang="el-GR"/>
          </a:p>
        </p:txBody>
      </p:sp>
      <p:sp>
        <p:nvSpPr>
          <p:cNvPr id="5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2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43D2EE-1998-4B47-9975-7CE5CB908549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5" name="4 - Στρογγυλεμένο ορθογώνιο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5 - Ορθογώνιο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6 - Ορθογώνιο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7 - Ορθογώνιο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9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E07804-53BF-4089-BCFF-24B3C6EC069A}" type="datetimeFigureOut">
              <a:rPr lang="el-GR"/>
              <a:pPr>
                <a:defRPr/>
              </a:pPr>
              <a:t>28/10/2013</a:t>
            </a:fld>
            <a:endParaRPr lang="el-GR"/>
          </a:p>
        </p:txBody>
      </p:sp>
      <p:sp>
        <p:nvSpPr>
          <p:cNvPr id="10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1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7D38AD-6D21-436E-BB95-3D75F0C7EE24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9" name="8 - Θέση περιεχομένου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1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38CB21-AA79-443F-A2E1-FD9C280D8DE5}" type="datetimeFigureOut">
              <a:rPr lang="el-GR"/>
              <a:pPr>
                <a:defRPr/>
              </a:pPr>
              <a:t>28/10/2013</a:t>
            </a:fld>
            <a:endParaRPr lang="el-GR"/>
          </a:p>
        </p:txBody>
      </p:sp>
      <p:sp>
        <p:nvSpPr>
          <p:cNvPr id="6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2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68EE07-3004-4EE9-B81A-872BD56CE3A0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13" name="12 - Θέση περιεχομένου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7" name="1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311048-7190-4BF1-93DD-972470EBDF9F}" type="datetimeFigureOut">
              <a:rPr lang="el-GR"/>
              <a:pPr>
                <a:defRPr/>
              </a:pPr>
              <a:t>28/10/2013</a:t>
            </a:fld>
            <a:endParaRPr lang="el-GR"/>
          </a:p>
        </p:txBody>
      </p:sp>
      <p:sp>
        <p:nvSpPr>
          <p:cNvPr id="8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" name="2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2F775A-44A8-48D0-81E6-660324459848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1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FACA5D-7976-4768-8B2A-598281B3D0C4}" type="datetimeFigureOut">
              <a:rPr lang="el-GR"/>
              <a:pPr>
                <a:defRPr/>
              </a:pPr>
              <a:t>28/10/2013</a:t>
            </a:fld>
            <a:endParaRPr lang="el-GR"/>
          </a:p>
        </p:txBody>
      </p:sp>
      <p:sp>
        <p:nvSpPr>
          <p:cNvPr id="4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2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E184F6-859A-456D-997E-6D660A422B47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713AEE-CE6E-4009-8C7C-059109E059CE}" type="datetimeFigureOut">
              <a:rPr lang="el-GR"/>
              <a:pPr>
                <a:defRPr/>
              </a:pPr>
              <a:t>28/10/2013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2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34C545-20CE-4DB1-B4E3-3275494FB99C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Ορθογώνιο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6" name="5 - Στρογγυλεμένο ορθογώνιο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7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45B1EE-8451-45CD-8D3D-2027A6FBC31D}" type="datetimeFigureOut">
              <a:rPr lang="el-GR"/>
              <a:pPr>
                <a:defRPr/>
              </a:pPr>
              <a:t>28/10/2013</a:t>
            </a:fld>
            <a:endParaRPr lang="el-GR"/>
          </a:p>
        </p:txBody>
      </p:sp>
      <p:sp>
        <p:nvSpPr>
          <p:cNvPr id="8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1C27AE-D5CE-4DD5-BC81-63EF6320DFAE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Ορθογώνιο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5 - Ορθογώνιο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6 - Ορθογώνιο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l-GR" noProof="0" smtClean="0"/>
              <a:t>Κάντε κλικ στο εικονίδιο για να προσθέσετε μια εικόνα</a:t>
            </a:r>
            <a:endParaRPr lang="en-US" noProof="0" dirty="0"/>
          </a:p>
        </p:txBody>
      </p:sp>
      <p:sp>
        <p:nvSpPr>
          <p:cNvPr id="8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355F78-672C-4E26-9097-0AEC32F7E943}" type="datetimeFigureOut">
              <a:rPr lang="el-GR"/>
              <a:pPr>
                <a:defRPr/>
              </a:pPr>
              <a:t>28/10/2013</a:t>
            </a:fld>
            <a:endParaRPr lang="el-GR"/>
          </a:p>
        </p:txBody>
      </p:sp>
      <p:sp>
        <p:nvSpPr>
          <p:cNvPr id="9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0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656E30-EC03-4390-840B-4AA9FACF80CD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Ορθογώνιο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8" name="7 - Στρογγυλεμένο ορθογώνιο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28" name="21 - Θέση τίτλου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Kλικ για επεξεργασία του τίτλου</a:t>
            </a:r>
            <a:endParaRPr lang="en-US" smtClean="0"/>
          </a:p>
        </p:txBody>
      </p:sp>
      <p:sp>
        <p:nvSpPr>
          <p:cNvPr id="1029" name="12 - Θέση κειμένου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smtClean="0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0D42D393-7449-490C-89AE-B01869B5DFB1}" type="datetimeFigureOut">
              <a:rPr lang="el-GR"/>
              <a:pPr>
                <a:defRPr/>
              </a:pPr>
              <a:t>28/10/2013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46B332D9-2D22-4343-9BDE-A9F5C99A4789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3" r:id="rId1"/>
    <p:sldLayoutId id="2147483916" r:id="rId2"/>
    <p:sldLayoutId id="2147483924" r:id="rId3"/>
    <p:sldLayoutId id="2147483917" r:id="rId4"/>
    <p:sldLayoutId id="2147483918" r:id="rId5"/>
    <p:sldLayoutId id="2147483919" r:id="rId6"/>
    <p:sldLayoutId id="2147483920" r:id="rId7"/>
    <p:sldLayoutId id="2147483925" r:id="rId8"/>
    <p:sldLayoutId id="2147483926" r:id="rId9"/>
    <p:sldLayoutId id="2147483921" r:id="rId10"/>
    <p:sldLayoutId id="214748392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upload.wikimedia.org/wikipedia/commons/e/ed/Explosion_and_implosion.svg" TargetMode="Externa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upload.wikimedia.org/wikipedia/commons/5/5d/Endotracheal_tube_colored.png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upload.wikimedia.org/wikipedia/commons/0/05/Aspiratore.jpg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eg"/><Relationship Id="rId4" Type="http://schemas.openxmlformats.org/officeDocument/2006/relationships/hyperlink" Target="http://www.google.gr/url?sa=i&amp;rct=j&amp;q=&amp;esrc=s&amp;frm=1&amp;source=images&amp;cd=&amp;cad=rja&amp;docid=Pbb-G6o6dOQccM&amp;tbnid=Wa9-qD0GH1wEXM:&amp;ved=0CAUQjRw&amp;url=http%3A%2F%2Fwww.therasys.gr%2F%3Fp%3D505&amp;ei=f7ZuUvSdOamc0QWNmoC4Dg&amp;bvm=bv.55123115,d.d2k&amp;psig=AFQjCNFtPurbC4eCvESJa_ProVpZgujpcg&amp;ust=1383073752892643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://www.google.gr/url?sa=i&amp;rct=j&amp;q=&amp;esrc=s&amp;frm=1&amp;source=images&amp;cd=&amp;cad=rja&amp;docid=nWG-tNjppsFc_M&amp;tbnid=u52Mtl987oyH2M:&amp;ved=0CAUQjRw&amp;url=http%3A%2F%2Fhealthnotesandnews.blogspot.com%2F2010%2F03%2Fblog-post_7100.html&amp;ei=YLZuUvW8JaPN0QWUq4HYCA&amp;bvm=bv.55123115,d.d2k&amp;psig=AFQjCNFtPurbC4eCvESJa_ProVpZgujpcg&amp;ust=1383073752892643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- Τίτλος"/>
          <p:cNvSpPr>
            <a:spLocks noGrp="1"/>
          </p:cNvSpPr>
          <p:nvPr>
            <p:ph type="ctrTitle"/>
          </p:nvPr>
        </p:nvSpPr>
        <p:spPr>
          <a:xfrm>
            <a:off x="457200" y="1506538"/>
            <a:ext cx="8229600" cy="1470025"/>
          </a:xfrm>
        </p:spPr>
        <p:txBody>
          <a:bodyPr/>
          <a:lstStyle/>
          <a:p>
            <a:pPr eaLnBrk="1" hangingPunct="1"/>
            <a:r>
              <a:rPr lang="el-GR" smtClean="0"/>
              <a:t>ΣΤΟΜΑΤΟ-ΦΑΡΥΓΓΟ-ΤΡΑΧΕΙ</a:t>
            </a:r>
            <a:r>
              <a:rPr smtClean="0"/>
              <a:t>A</a:t>
            </a:r>
            <a:r>
              <a:rPr lang="el-GR" smtClean="0"/>
              <a:t>ΚΗ</a:t>
            </a:r>
            <a:br>
              <a:rPr lang="el-GR" smtClean="0"/>
            </a:br>
            <a:r>
              <a:rPr lang="el-GR" smtClean="0"/>
              <a:t>ΑΝΑΡΡΟΦΗΣΗ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- Τίτλος"/>
          <p:cNvSpPr>
            <a:spLocks noGrp="1"/>
          </p:cNvSpPr>
          <p:nvPr>
            <p:ph type="title"/>
          </p:nvPr>
        </p:nvSpPr>
        <p:spPr>
          <a:xfrm>
            <a:off x="971550" y="188913"/>
            <a:ext cx="7772400" cy="1143000"/>
          </a:xfrm>
        </p:spPr>
        <p:txBody>
          <a:bodyPr/>
          <a:lstStyle/>
          <a:p>
            <a:pPr algn="ctr"/>
            <a:r>
              <a:rPr lang="el-GR" smtClean="0">
                <a:latin typeface="Arial" charset="0"/>
                <a:cs typeface="Arial" charset="0"/>
              </a:rPr>
              <a:t>ΠΙΕΣΗ ΑΝΑΡΡΟΦΗΣΗΣ</a:t>
            </a:r>
          </a:p>
        </p:txBody>
      </p:sp>
      <p:sp>
        <p:nvSpPr>
          <p:cNvPr id="12291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611188" y="2133600"/>
            <a:ext cx="8075612" cy="4462463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el-GR" sz="3200" smtClean="0">
                <a:latin typeface="Arial" charset="0"/>
                <a:cs typeface="Arial" charset="0"/>
              </a:rPr>
              <a:t>Ενήλικας : 100-120 </a:t>
            </a:r>
            <a:r>
              <a:rPr lang="en-US" sz="3200" smtClean="0">
                <a:latin typeface="Arial" charset="0"/>
                <a:cs typeface="Arial" charset="0"/>
              </a:rPr>
              <a:t>mmHg</a:t>
            </a:r>
            <a:endParaRPr lang="el-GR" sz="3200" smtClean="0">
              <a:latin typeface="Arial" charset="0"/>
              <a:cs typeface="Arial" charset="0"/>
            </a:endParaRPr>
          </a:p>
          <a:p>
            <a:pPr>
              <a:buFont typeface="Wingdings 2" pitchFamily="18" charset="2"/>
              <a:buNone/>
            </a:pPr>
            <a:endParaRPr lang="el-GR" sz="3200" smtClean="0">
              <a:latin typeface="Arial" charset="0"/>
              <a:cs typeface="Arial" charset="0"/>
            </a:endParaRPr>
          </a:p>
          <a:p>
            <a:pPr>
              <a:buFont typeface="Wingdings 2" pitchFamily="18" charset="2"/>
              <a:buNone/>
            </a:pPr>
            <a:r>
              <a:rPr lang="el-GR" sz="3200" smtClean="0">
                <a:latin typeface="Arial" charset="0"/>
                <a:cs typeface="Arial" charset="0"/>
              </a:rPr>
              <a:t>Παιδί :</a:t>
            </a:r>
            <a:r>
              <a:rPr lang="en-US" sz="3200" smtClean="0">
                <a:latin typeface="Arial" charset="0"/>
                <a:cs typeface="Arial" charset="0"/>
              </a:rPr>
              <a:t> 95-110 mmHg</a:t>
            </a:r>
            <a:endParaRPr lang="el-GR" sz="3200" smtClean="0">
              <a:latin typeface="Arial" charset="0"/>
              <a:cs typeface="Arial" charset="0"/>
            </a:endParaRPr>
          </a:p>
          <a:p>
            <a:pPr>
              <a:buFont typeface="Wingdings 2" pitchFamily="18" charset="2"/>
              <a:buNone/>
            </a:pPr>
            <a:endParaRPr lang="el-GR" sz="3200" smtClean="0">
              <a:latin typeface="Arial" charset="0"/>
              <a:cs typeface="Arial" charset="0"/>
            </a:endParaRPr>
          </a:p>
          <a:p>
            <a:pPr>
              <a:buFont typeface="Wingdings 2" pitchFamily="18" charset="2"/>
              <a:buNone/>
            </a:pPr>
            <a:r>
              <a:rPr lang="el-GR" sz="3200" smtClean="0">
                <a:latin typeface="Arial" charset="0"/>
                <a:cs typeface="Arial" charset="0"/>
              </a:rPr>
              <a:t>Βρέφος :</a:t>
            </a:r>
            <a:r>
              <a:rPr lang="en-US" sz="3200" smtClean="0">
                <a:latin typeface="Arial" charset="0"/>
                <a:cs typeface="Arial" charset="0"/>
              </a:rPr>
              <a:t> 50-95 mmHg</a:t>
            </a:r>
          </a:p>
          <a:p>
            <a:pPr>
              <a:buFont typeface="Wingdings 2" pitchFamily="18" charset="2"/>
              <a:buNone/>
            </a:pPr>
            <a:endParaRPr lang="en-US" sz="3200" smtClean="0">
              <a:latin typeface="Arial" charset="0"/>
              <a:cs typeface="Arial" charset="0"/>
            </a:endParaRPr>
          </a:p>
          <a:p>
            <a:pPr>
              <a:buFont typeface="Wingdings 2" pitchFamily="18" charset="2"/>
              <a:buNone/>
            </a:pPr>
            <a:endParaRPr lang="en-US" sz="3200" smtClean="0">
              <a:latin typeface="Arial" charset="0"/>
              <a:cs typeface="Arial" charset="0"/>
            </a:endParaRPr>
          </a:p>
          <a:p>
            <a:pPr>
              <a:buFont typeface="Wingdings 2" pitchFamily="18" charset="2"/>
              <a:buNone/>
            </a:pPr>
            <a:endParaRPr lang="el-GR" sz="1200" smtClean="0">
              <a:latin typeface="Arial Black" pitchFamily="34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  <p:bldP spid="12291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- Τίτλος"/>
          <p:cNvSpPr>
            <a:spLocks noGrp="1"/>
          </p:cNvSpPr>
          <p:nvPr>
            <p:ph type="title"/>
          </p:nvPr>
        </p:nvSpPr>
        <p:spPr>
          <a:xfrm>
            <a:off x="1042988" y="333375"/>
            <a:ext cx="7772400" cy="1143000"/>
          </a:xfrm>
        </p:spPr>
        <p:txBody>
          <a:bodyPr/>
          <a:lstStyle/>
          <a:p>
            <a:pPr algn="ctr"/>
            <a:r>
              <a:rPr lang="el-GR" smtClean="0">
                <a:latin typeface="Arial" charset="0"/>
                <a:cs typeface="Arial" charset="0"/>
              </a:rPr>
              <a:t>ΜΕΓΕΘΟΣ ΚΑΘΕΤΗΡΑ ΑΝΑΡΡΟΦΗΣΗΣ</a:t>
            </a:r>
          </a:p>
        </p:txBody>
      </p:sp>
      <p:sp>
        <p:nvSpPr>
          <p:cNvPr id="16387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468313" y="1628775"/>
            <a:ext cx="8280400" cy="5616575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l-GR" sz="2800" smtClean="0">
                <a:latin typeface="Arial Black" pitchFamily="34" charset="0"/>
                <a:cs typeface="Arial" charset="0"/>
              </a:rPr>
              <a:t>Ενήλικας :</a:t>
            </a:r>
            <a:r>
              <a:rPr lang="el-GR" sz="2800" smtClean="0"/>
              <a:t> </a:t>
            </a:r>
            <a:r>
              <a:rPr lang="el-GR" sz="2400" smtClean="0">
                <a:latin typeface="Arial" charset="0"/>
                <a:cs typeface="Arial" charset="0"/>
              </a:rPr>
              <a:t>1</a:t>
            </a:r>
            <a:r>
              <a:rPr lang="en-US" sz="2400" smtClean="0">
                <a:latin typeface="Arial" charset="0"/>
                <a:cs typeface="Arial" charset="0"/>
              </a:rPr>
              <a:t>2</a:t>
            </a:r>
            <a:r>
              <a:rPr lang="el-GR" sz="2400" smtClean="0">
                <a:latin typeface="Arial" charset="0"/>
                <a:cs typeface="Arial" charset="0"/>
              </a:rPr>
              <a:t>-1</a:t>
            </a:r>
            <a:r>
              <a:rPr lang="en-US" sz="2400" smtClean="0">
                <a:latin typeface="Arial" charset="0"/>
                <a:cs typeface="Arial" charset="0"/>
              </a:rPr>
              <a:t>6</a:t>
            </a:r>
            <a:r>
              <a:rPr lang="el-GR" sz="2400" smtClean="0">
                <a:latin typeface="Arial" charset="0"/>
                <a:cs typeface="Arial" charset="0"/>
              </a:rPr>
              <a:t>  </a:t>
            </a:r>
            <a:r>
              <a:rPr lang="en-US" sz="2400" smtClean="0">
                <a:latin typeface="Arial" charset="0"/>
                <a:cs typeface="Arial" charset="0"/>
              </a:rPr>
              <a:t>French</a:t>
            </a:r>
            <a:endParaRPr lang="el-GR" sz="2800" smtClean="0">
              <a:latin typeface="Arial Black" pitchFamily="34" charset="0"/>
              <a:cs typeface="Arial" charset="0"/>
            </a:endParaRPr>
          </a:p>
          <a:p>
            <a:pPr>
              <a:buFont typeface="Wingdings" pitchFamily="2" charset="2"/>
              <a:buChar char="q"/>
            </a:pPr>
            <a:r>
              <a:rPr lang="el-GR" sz="2800" smtClean="0">
                <a:latin typeface="Arial Black" pitchFamily="34" charset="0"/>
                <a:cs typeface="Arial" charset="0"/>
              </a:rPr>
              <a:t>Παιδί :</a:t>
            </a:r>
            <a:r>
              <a:rPr lang="el-GR" sz="2800" smtClean="0"/>
              <a:t> </a:t>
            </a:r>
            <a:r>
              <a:rPr lang="el-GR" sz="2400" smtClean="0">
                <a:latin typeface="Arial" charset="0"/>
                <a:cs typeface="Arial" charset="0"/>
              </a:rPr>
              <a:t>8-12 </a:t>
            </a:r>
            <a:r>
              <a:rPr lang="en-US" sz="2400" smtClean="0">
                <a:latin typeface="Arial" charset="0"/>
                <a:cs typeface="Arial" charset="0"/>
              </a:rPr>
              <a:t>French</a:t>
            </a:r>
            <a:r>
              <a:rPr lang="el-GR" sz="2400" smtClean="0">
                <a:latin typeface="Arial" charset="0"/>
                <a:cs typeface="Arial" charset="0"/>
              </a:rPr>
              <a:t> </a:t>
            </a:r>
            <a:endParaRPr lang="el-GR" sz="2800" smtClean="0">
              <a:latin typeface="Arial Black" pitchFamily="34" charset="0"/>
              <a:cs typeface="Arial" charset="0"/>
            </a:endParaRPr>
          </a:p>
          <a:p>
            <a:pPr algn="just">
              <a:buFont typeface="Wingdings" pitchFamily="2" charset="2"/>
              <a:buChar char="q"/>
            </a:pPr>
            <a:r>
              <a:rPr lang="el-GR" sz="2800" smtClean="0">
                <a:latin typeface="Arial Black" pitchFamily="34" charset="0"/>
                <a:cs typeface="Arial" charset="0"/>
              </a:rPr>
              <a:t>Βρέφος :</a:t>
            </a:r>
            <a:r>
              <a:rPr lang="en-US" sz="2800" smtClean="0">
                <a:latin typeface="Arial Black" pitchFamily="34" charset="0"/>
                <a:cs typeface="Arial" charset="0"/>
              </a:rPr>
              <a:t> </a:t>
            </a:r>
            <a:r>
              <a:rPr lang="el-GR" sz="2400" smtClean="0">
                <a:latin typeface="Arial" charset="0"/>
                <a:cs typeface="Arial" charset="0"/>
              </a:rPr>
              <a:t>6-8 </a:t>
            </a:r>
            <a:r>
              <a:rPr lang="en-US" sz="2400" smtClean="0">
                <a:latin typeface="Arial" charset="0"/>
                <a:cs typeface="Arial" charset="0"/>
              </a:rPr>
              <a:t>French</a:t>
            </a:r>
            <a:r>
              <a:rPr lang="el-GR" sz="2400" smtClean="0">
                <a:latin typeface="Arial" charset="0"/>
                <a:cs typeface="Arial" charset="0"/>
              </a:rPr>
              <a:t> </a:t>
            </a:r>
            <a:endParaRPr lang="en-US" sz="2400" smtClean="0">
              <a:latin typeface="Arial" charset="0"/>
              <a:cs typeface="Arial" charset="0"/>
            </a:endParaRPr>
          </a:p>
          <a:p>
            <a:pPr algn="just">
              <a:buFont typeface="Wingdings 2" pitchFamily="18" charset="2"/>
              <a:buNone/>
            </a:pPr>
            <a:r>
              <a:rPr lang="en-US" sz="2800" b="1" smtClean="0"/>
              <a:t>   </a:t>
            </a:r>
            <a:r>
              <a:rPr lang="el-GR" sz="2800" b="1" smtClean="0"/>
              <a:t>Διατίθεται νεογνικά και παιδιατρικά μεγέθη καθετήρων κλειστής αναρρόφησης.</a:t>
            </a:r>
          </a:p>
          <a:p>
            <a:pPr algn="just">
              <a:buFont typeface="Wingdings 2" pitchFamily="18" charset="2"/>
              <a:buNone/>
            </a:pPr>
            <a:endParaRPr lang="el-GR" sz="2800" b="1" smtClean="0"/>
          </a:p>
          <a:p>
            <a:pPr>
              <a:buFont typeface="Wingdings 2" pitchFamily="18" charset="2"/>
              <a:buNone/>
            </a:pPr>
            <a:endParaRPr lang="el-GR" sz="2800" smtClean="0">
              <a:latin typeface="Arial Black" pitchFamily="34" charset="0"/>
              <a:cs typeface="Arial" charset="0"/>
            </a:endParaRPr>
          </a:p>
          <a:p>
            <a:endParaRPr lang="el-GR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Εφαρμογή διαδικασίας (1)</a:t>
            </a:r>
            <a:endParaRPr lang="el-GR" dirty="0"/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Αξιολόγηση ασθενή (ακρόαση, κορεσμός οξυγόνου, αναπνοές)</a:t>
            </a:r>
          </a:p>
          <a:p>
            <a:r>
              <a:rPr lang="el-GR" dirty="0" smtClean="0"/>
              <a:t>Συγκέντρωση εξοπλισμού,</a:t>
            </a:r>
          </a:p>
          <a:p>
            <a:r>
              <a:rPr lang="el-GR" dirty="0" smtClean="0"/>
              <a:t>Ενημέρωση ασθενή και εξασφάλιση ιδιωτικότητας,</a:t>
            </a:r>
          </a:p>
          <a:p>
            <a:r>
              <a:rPr lang="el-GR" dirty="0" smtClean="0"/>
              <a:t>Υγιεινή χεριών,</a:t>
            </a:r>
          </a:p>
          <a:p>
            <a:r>
              <a:rPr lang="el-GR" dirty="0" smtClean="0"/>
              <a:t>Τοποθέτηση του ασθενή σε καθιστή ή </a:t>
            </a:r>
            <a:r>
              <a:rPr lang="el-GR" dirty="0" err="1" smtClean="0"/>
              <a:t>ημι</a:t>
            </a:r>
            <a:r>
              <a:rPr lang="el-GR" dirty="0" smtClean="0"/>
              <a:t>-καθιστή θέση,</a:t>
            </a:r>
          </a:p>
          <a:p>
            <a:r>
              <a:rPr lang="el-GR" dirty="0" smtClean="0"/>
              <a:t>Δημιουργία πεδίου, άνοιγμα του σετ αναρρόφησης,</a:t>
            </a:r>
          </a:p>
          <a:p>
            <a:r>
              <a:rPr lang="el-GR" dirty="0" smtClean="0"/>
              <a:t>Υπεροξυγόνωση,</a:t>
            </a:r>
          </a:p>
          <a:p>
            <a:r>
              <a:rPr lang="el-GR" dirty="0" smtClean="0"/>
              <a:t>Εφαρμογή αποστειρωμένων γαντιών και σύνδεση του καθετήρα με το σωλήνα αναρρόφησης,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Εφαρμογή διαδικασίας (2)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Εμβάπτιση του καθετήρα στο φυσιολογικό ορό,</a:t>
            </a:r>
          </a:p>
          <a:p>
            <a:r>
              <a:rPr lang="el-GR" dirty="0" smtClean="0"/>
              <a:t>Με το αποστειρωμένο χέρι εισάγουμε τον καθετήρα χωρίς να εφαρμόζουμε αναρρόφηση,</a:t>
            </a:r>
          </a:p>
          <a:p>
            <a:r>
              <a:rPr lang="el-GR" dirty="0" smtClean="0"/>
              <a:t>Με τον αντίχειρα του μη αποστειρωμένου χεριού εφαρμόζω διακοπτόμενη αναρρόφηση έως 10-15 </a:t>
            </a:r>
            <a:r>
              <a:rPr lang="el-GR" dirty="0" err="1" smtClean="0"/>
              <a:t>δεπ</a:t>
            </a:r>
            <a:r>
              <a:rPr lang="el-GR" dirty="0" smtClean="0"/>
              <a:t>/</a:t>
            </a:r>
            <a:r>
              <a:rPr lang="el-GR" dirty="0" err="1" smtClean="0"/>
              <a:t>πτα</a:t>
            </a:r>
            <a:r>
              <a:rPr lang="el-GR" dirty="0" smtClean="0"/>
              <a:t> (κλείνω την είσοδο αέρα στη συσκευή Υ και δημιουργώ έτσι αρνητική πίεση),</a:t>
            </a:r>
          </a:p>
          <a:p>
            <a:r>
              <a:rPr lang="el-GR" dirty="0" smtClean="0"/>
              <a:t>Με ήπιες περιστροφικές κινήσεις αφαιρώ τον καθετήρα,</a:t>
            </a:r>
          </a:p>
          <a:p>
            <a:r>
              <a:rPr lang="el-GR" dirty="0" smtClean="0"/>
              <a:t>Ξέπλυμα του καθετήρα και επανάληψη μετά 1’,</a:t>
            </a:r>
          </a:p>
          <a:p>
            <a:r>
              <a:rPr lang="el-GR" dirty="0" smtClean="0"/>
              <a:t>Αξιολόγηση, απόρριψη μολυσματικών, τακτοποίηση ασθενή, τεκμηρίωση.</a:t>
            </a:r>
          </a:p>
          <a:p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1 - Τίτλος"/>
          <p:cNvSpPr>
            <a:spLocks noGrp="1"/>
          </p:cNvSpPr>
          <p:nvPr>
            <p:ph type="title"/>
          </p:nvPr>
        </p:nvSpPr>
        <p:spPr>
          <a:xfrm>
            <a:off x="1116013" y="260350"/>
            <a:ext cx="7488237" cy="1196975"/>
          </a:xfrm>
        </p:spPr>
        <p:txBody>
          <a:bodyPr/>
          <a:lstStyle/>
          <a:p>
            <a:pPr algn="ctr"/>
            <a:r>
              <a:rPr lang="el-GR" smtClean="0">
                <a:latin typeface="Arial" charset="0"/>
                <a:cs typeface="Arial" charset="0"/>
              </a:rPr>
              <a:t>ΕΠΙΠΛΟΚΕΣ</a:t>
            </a:r>
            <a:br>
              <a:rPr lang="el-GR" smtClean="0">
                <a:latin typeface="Arial" charset="0"/>
                <a:cs typeface="Arial" charset="0"/>
              </a:rPr>
            </a:br>
            <a:endParaRPr lang="el-GR" smtClean="0">
              <a:latin typeface="Arial" charset="0"/>
              <a:cs typeface="Arial" charset="0"/>
            </a:endParaRPr>
          </a:p>
        </p:txBody>
      </p:sp>
      <p:sp>
        <p:nvSpPr>
          <p:cNvPr id="19459" name="4 - Θέση περιεχομένου"/>
          <p:cNvSpPr>
            <a:spLocks noGrp="1"/>
          </p:cNvSpPr>
          <p:nvPr>
            <p:ph sz="quarter" idx="1"/>
          </p:nvPr>
        </p:nvSpPr>
        <p:spPr>
          <a:xfrm>
            <a:off x="468313" y="881063"/>
            <a:ext cx="8531225" cy="11953875"/>
          </a:xfrm>
        </p:spPr>
        <p:txBody>
          <a:bodyPr/>
          <a:lstStyle/>
          <a:p>
            <a:pPr algn="just">
              <a:buFont typeface="Wingdings" pitchFamily="2" charset="2"/>
              <a:buChar char="q"/>
            </a:pPr>
            <a:r>
              <a:rPr lang="el-GR" sz="1600" smtClean="0">
                <a:latin typeface="Arial" charset="0"/>
                <a:cs typeface="Arial" charset="0"/>
              </a:rPr>
              <a:t>Η παρατεταμένη αναρρόφηση μπορεί να προκαλέσει </a:t>
            </a:r>
            <a:r>
              <a:rPr lang="el-GR" sz="1600" smtClean="0">
                <a:solidFill>
                  <a:srgbClr val="FF0000"/>
                </a:solidFill>
                <a:latin typeface="Arial" charset="0"/>
                <a:cs typeface="Arial" charset="0"/>
              </a:rPr>
              <a:t>υποξία ή ατελεκτασία </a:t>
            </a:r>
            <a:r>
              <a:rPr lang="el-GR" sz="1600" smtClean="0">
                <a:latin typeface="Arial" charset="0"/>
                <a:cs typeface="Arial" charset="0"/>
              </a:rPr>
              <a:t>.</a:t>
            </a:r>
          </a:p>
          <a:p>
            <a:pPr algn="just">
              <a:buFont typeface="Wingdings" pitchFamily="2" charset="2"/>
              <a:buChar char="q"/>
            </a:pPr>
            <a:r>
              <a:rPr lang="el-GR" sz="1600" smtClean="0">
                <a:latin typeface="Arial" charset="0"/>
                <a:cs typeface="Arial" charset="0"/>
              </a:rPr>
              <a:t>Η υποξία, η υπερκαπνία και ο αντανακλαστικός βήχας κατά τη διάρκεια της ενδοτραχειακής αναρρόφησης η της αναρρόφησης μέσω τραχειοστομίας προκαλούν αύξηση του εγκεφαλικού αίματος και της ενδοκρανιακής πίεσης. Γι αυτό, απαιτείται προσοχή σε ασθενείς με κρανιοεγκεφαλικές κακώσεις. Σ αυτές τις περιπτώσεις η αναρρόφηση δεν πρέπει να διαρκεί περισσότερο από 10 δευτερόλεπτα και να μην γίνονται περισσότερες  από δύο εισαγωγές του καθετήρα σε κάθε αναρρόφηση.</a:t>
            </a:r>
          </a:p>
          <a:p>
            <a:pPr algn="just">
              <a:buFont typeface="Wingdings" pitchFamily="2" charset="2"/>
              <a:buChar char="q"/>
            </a:pPr>
            <a:r>
              <a:rPr lang="el-GR" sz="1600" smtClean="0">
                <a:latin typeface="Arial" charset="0"/>
                <a:cs typeface="Arial" charset="0"/>
              </a:rPr>
              <a:t>Η διαδικασία μπορεί να προκαλέσει αίσθημα πνιγμονής και να οδηγήσει σε υπερβολικό άγχος.</a:t>
            </a:r>
          </a:p>
          <a:p>
            <a:pPr algn="just">
              <a:buFont typeface="Wingdings" pitchFamily="2" charset="2"/>
              <a:buChar char="q"/>
            </a:pPr>
            <a:r>
              <a:rPr lang="el-GR" sz="1600" smtClean="0">
                <a:latin typeface="Arial" charset="0"/>
                <a:cs typeface="Arial" charset="0"/>
              </a:rPr>
              <a:t>Η ακατάλληλη τεχνική αναρρόφησης μπορεί να </a:t>
            </a:r>
            <a:r>
              <a:rPr lang="el-GR" sz="1600" smtClean="0">
                <a:solidFill>
                  <a:srgbClr val="FF0000"/>
                </a:solidFill>
                <a:latin typeface="Arial" charset="0"/>
                <a:cs typeface="Arial" charset="0"/>
              </a:rPr>
              <a:t>τραυματίσει τον βλεννογόνο της τραχείας.</a:t>
            </a:r>
          </a:p>
          <a:p>
            <a:pPr algn="just">
              <a:buFont typeface="Wingdings" pitchFamily="2" charset="2"/>
              <a:buChar char="q"/>
            </a:pPr>
            <a:r>
              <a:rPr lang="el-GR" sz="1600" smtClean="0">
                <a:latin typeface="Arial" charset="0"/>
                <a:cs typeface="Arial" charset="0"/>
              </a:rPr>
              <a:t>Λόγω αποικισμού των αεροφόρων οδών από μικρόβια είναι δυνατόν να προκληθεί </a:t>
            </a:r>
            <a:r>
              <a:rPr lang="el-GR" sz="1600" smtClean="0">
                <a:solidFill>
                  <a:srgbClr val="FF0000"/>
                </a:solidFill>
                <a:latin typeface="Arial" charset="0"/>
                <a:cs typeface="Arial" charset="0"/>
              </a:rPr>
              <a:t>λοίμωξη του κατώτερου αναπνευστικού</a:t>
            </a:r>
            <a:r>
              <a:rPr lang="el-GR" sz="1600" smtClean="0">
                <a:latin typeface="Arial" charset="0"/>
                <a:cs typeface="Arial" charset="0"/>
              </a:rPr>
              <a:t>.</a:t>
            </a:r>
          </a:p>
          <a:p>
            <a:pPr algn="just">
              <a:buFont typeface="Wingdings" pitchFamily="2" charset="2"/>
              <a:buChar char="q"/>
            </a:pPr>
            <a:r>
              <a:rPr lang="el-GR" sz="1600" smtClean="0">
                <a:latin typeface="Arial" charset="0"/>
                <a:cs typeface="Arial" charset="0"/>
              </a:rPr>
              <a:t>Αν ο αεροθάλαμος του τραχειοσωλήνα είναι ελαττωματικός μπορεί να επισυμβεί εισρόφηση εμεσμάτων. Η εισρόφηση, μετά από διασωλήνωση, έχει ελαττωθεί με τη χρήση μπαλονιών χαμηλής πίεσης και μεγάλου όγκου.</a:t>
            </a:r>
          </a:p>
          <a:p>
            <a:pPr algn="just">
              <a:buFont typeface="Wingdings" pitchFamily="2" charset="2"/>
              <a:buChar char="q"/>
            </a:pPr>
            <a:r>
              <a:rPr lang="el-GR" sz="1600" smtClean="0">
                <a:latin typeface="Arial" charset="0"/>
                <a:cs typeface="Arial" charset="0"/>
              </a:rPr>
              <a:t>Η αναρρόφηση μπορεί να ερεθίσει το πνευμονογαστρικό και να οδηγήσει σε </a:t>
            </a:r>
            <a:r>
              <a:rPr lang="el-GR" sz="1600" smtClean="0">
                <a:solidFill>
                  <a:srgbClr val="FF0000"/>
                </a:solidFill>
                <a:latin typeface="Arial" charset="0"/>
                <a:cs typeface="Arial" charset="0"/>
              </a:rPr>
              <a:t>υπόταση ή βραδυκαρδία.</a:t>
            </a:r>
          </a:p>
          <a:p>
            <a:pPr algn="just">
              <a:buFont typeface="Wingdings" pitchFamily="2" charset="2"/>
              <a:buChar char="q"/>
            </a:pPr>
            <a:r>
              <a:rPr lang="el-GR" sz="1600" smtClean="0">
                <a:latin typeface="Arial" charset="0"/>
                <a:cs typeface="Arial" charset="0"/>
              </a:rPr>
              <a:t>Οι ασθενείς που λαμβάνουν </a:t>
            </a:r>
            <a:r>
              <a:rPr lang="el-GR" sz="1600" smtClean="0">
                <a:solidFill>
                  <a:srgbClr val="FF0000"/>
                </a:solidFill>
                <a:latin typeface="Arial" charset="0"/>
                <a:cs typeface="Arial" charset="0"/>
              </a:rPr>
              <a:t>αντιπηκτική ή θρομβολυτική αγωγή </a:t>
            </a:r>
            <a:r>
              <a:rPr lang="el-GR" sz="1600" smtClean="0">
                <a:latin typeface="Arial" charset="0"/>
                <a:cs typeface="Arial" charset="0"/>
              </a:rPr>
              <a:t>μπορεί να έχουν αιματηρές εκκρίσεις. Οι αναρροφήσεις στους ασθενείς αυτούς πρέπει να γίνονται με </a:t>
            </a:r>
            <a:r>
              <a:rPr lang="el-GR" sz="1600" smtClean="0">
                <a:solidFill>
                  <a:srgbClr val="FF0000"/>
                </a:solidFill>
                <a:latin typeface="Arial" charset="0"/>
                <a:cs typeface="Arial" charset="0"/>
              </a:rPr>
              <a:t>προσοχή</a:t>
            </a:r>
            <a:r>
              <a:rPr lang="el-GR" sz="1600" smtClean="0">
                <a:latin typeface="Arial" charset="0"/>
                <a:cs typeface="Arial" charset="0"/>
              </a:rPr>
              <a:t>.</a:t>
            </a:r>
          </a:p>
          <a:p>
            <a:pPr algn="just">
              <a:buFont typeface="Wingdings" pitchFamily="2" charset="2"/>
              <a:buChar char="q"/>
            </a:pPr>
            <a:endParaRPr lang="el-GR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1 - Τίτλος"/>
          <p:cNvSpPr>
            <a:spLocks noGrp="1"/>
          </p:cNvSpPr>
          <p:nvPr>
            <p:ph type="title"/>
          </p:nvPr>
        </p:nvSpPr>
        <p:spPr>
          <a:xfrm>
            <a:off x="900113" y="0"/>
            <a:ext cx="7772400" cy="1143000"/>
          </a:xfrm>
        </p:spPr>
        <p:txBody>
          <a:bodyPr/>
          <a:lstStyle/>
          <a:p>
            <a:pPr algn="ctr" eaLnBrk="1" hangingPunct="1"/>
            <a:r>
              <a:rPr lang="el-GR" smtClean="0">
                <a:latin typeface="Arial" charset="0"/>
                <a:cs typeface="Arial" charset="0"/>
              </a:rPr>
              <a:t>ΤΙ ΕΙΝΑΙ ΑΝΑΡΡΟΦΗΣΗ</a:t>
            </a:r>
          </a:p>
        </p:txBody>
      </p:sp>
      <p:sp>
        <p:nvSpPr>
          <p:cNvPr id="7171" name="2 - Θέση κειμένου"/>
          <p:cNvSpPr>
            <a:spLocks noGrp="1"/>
          </p:cNvSpPr>
          <p:nvPr>
            <p:ph type="body" idx="2"/>
          </p:nvPr>
        </p:nvSpPr>
        <p:spPr>
          <a:xfrm>
            <a:off x="323850" y="765175"/>
            <a:ext cx="2073275" cy="5472113"/>
          </a:xfrm>
        </p:spPr>
        <p:txBody>
          <a:bodyPr/>
          <a:lstStyle/>
          <a:p>
            <a:pPr eaLnBrk="1" hangingPunct="1"/>
            <a:endParaRPr lang="en-US" smtClean="0"/>
          </a:p>
          <a:p>
            <a:pPr algn="ctr" eaLnBrk="1" hangingPunct="1"/>
            <a:r>
              <a:rPr lang="el-GR" sz="2400" smtClean="0">
                <a:latin typeface="Arial" charset="0"/>
                <a:cs typeface="Arial" charset="0"/>
              </a:rPr>
              <a:t>Η Μεταφορά υλικού δια μέσω ενός κενού σωλήνα σε μια περιοχή με χαμηλότερη πίεση από την αρχική.</a:t>
            </a:r>
          </a:p>
          <a:p>
            <a:pPr algn="ctr" eaLnBrk="1" hangingPunct="1"/>
            <a:endParaRPr lang="el-GR" sz="2400" smtClean="0">
              <a:latin typeface="Arial" charset="0"/>
              <a:cs typeface="Arial" charset="0"/>
            </a:endParaRPr>
          </a:p>
          <a:p>
            <a:pPr algn="ctr" eaLnBrk="1" hangingPunct="1"/>
            <a:r>
              <a:rPr lang="el-GR" sz="2400" smtClean="0">
                <a:solidFill>
                  <a:srgbClr val="FF0000"/>
                </a:solidFill>
                <a:latin typeface="Arial" charset="0"/>
                <a:cs typeface="Arial" charset="0"/>
              </a:rPr>
              <a:t>Μονάδα μέτρησης της </a:t>
            </a:r>
            <a:r>
              <a:rPr lang="en-US" smtClean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r>
              <a:rPr lang="en-US" sz="2800" smtClean="0">
                <a:solidFill>
                  <a:srgbClr val="FF0000"/>
                </a:solidFill>
                <a:latin typeface="Arial" charset="0"/>
                <a:cs typeface="Arial" charset="0"/>
              </a:rPr>
              <a:t>mm/Hg</a:t>
            </a:r>
            <a:endParaRPr lang="el-GR" sz="2800" smtClean="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pic>
        <p:nvPicPr>
          <p:cNvPr id="7172" name="Picture 2" descr="File:Explosion and implosion.svg">
            <a:hlinkClick r:id="rId2"/>
          </p:cNvPr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3059113" y="1628775"/>
            <a:ext cx="5400675" cy="4467225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0" dur="5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3" dur="5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1 - Τίτλος"/>
          <p:cNvSpPr>
            <a:spLocks noGrp="1"/>
          </p:cNvSpPr>
          <p:nvPr>
            <p:ph type="title"/>
          </p:nvPr>
        </p:nvSpPr>
        <p:spPr>
          <a:xfrm>
            <a:off x="4860032" y="188640"/>
            <a:ext cx="3960118" cy="3976960"/>
          </a:xfrm>
          <a:ln>
            <a:solidFill>
              <a:schemeClr val="accent1"/>
            </a:solidFill>
          </a:ln>
        </p:spPr>
        <p:txBody>
          <a:bodyPr/>
          <a:lstStyle/>
          <a:p>
            <a:pPr algn="ctr"/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/>
              <a:t/>
            </a:r>
            <a:br>
              <a:rPr lang="el-GR" dirty="0" smtClean="0"/>
            </a:br>
            <a:r>
              <a:rPr lang="el-GR" sz="3200" dirty="0" smtClean="0">
                <a:latin typeface="Arial" charset="0"/>
                <a:cs typeface="Arial" charset="0"/>
              </a:rPr>
              <a:t>Αναρρόφηση </a:t>
            </a:r>
            <a:r>
              <a:rPr lang="el-GR" sz="3200" dirty="0" smtClean="0">
                <a:latin typeface="Arial" charset="0"/>
                <a:cs typeface="Arial" charset="0"/>
              </a:rPr>
              <a:t>εκκρίσεων από </a:t>
            </a:r>
            <a:br>
              <a:rPr lang="el-GR" sz="3200" dirty="0" smtClean="0">
                <a:latin typeface="Arial" charset="0"/>
                <a:cs typeface="Arial" charset="0"/>
              </a:rPr>
            </a:br>
            <a:r>
              <a:rPr lang="el-GR" sz="3200" b="1" dirty="0" smtClean="0">
                <a:latin typeface="Arial" charset="0"/>
                <a:cs typeface="Arial" charset="0"/>
              </a:rPr>
              <a:t>ρινοφάρυγγα</a:t>
            </a:r>
            <a:br>
              <a:rPr lang="el-GR" sz="3200" b="1" dirty="0" smtClean="0">
                <a:latin typeface="Arial" charset="0"/>
                <a:cs typeface="Arial" charset="0"/>
              </a:rPr>
            </a:br>
            <a:r>
              <a:rPr lang="el-GR" sz="3200" b="1" dirty="0" err="1" smtClean="0">
                <a:latin typeface="Arial" charset="0"/>
                <a:cs typeface="Arial" charset="0"/>
              </a:rPr>
              <a:t>στοματοφάρυγγα</a:t>
            </a:r>
            <a:r>
              <a:rPr lang="el-GR" sz="3200" b="1" dirty="0" smtClean="0">
                <a:latin typeface="Arial" charset="0"/>
                <a:cs typeface="Arial" charset="0"/>
              </a:rPr>
              <a:t/>
            </a:r>
            <a:br>
              <a:rPr lang="el-GR" sz="3200" b="1" dirty="0" smtClean="0">
                <a:latin typeface="Arial" charset="0"/>
                <a:cs typeface="Arial" charset="0"/>
              </a:rPr>
            </a:br>
            <a:r>
              <a:rPr lang="el-GR" sz="3200" b="1" dirty="0" smtClean="0">
                <a:latin typeface="Arial" charset="0"/>
                <a:cs typeface="Arial" charset="0"/>
              </a:rPr>
              <a:t>τραχεία</a:t>
            </a:r>
            <a:r>
              <a:rPr lang="el-GR" sz="3200" dirty="0" smtClean="0">
                <a:latin typeface="Arial" charset="0"/>
                <a:cs typeface="Arial" charset="0"/>
              </a:rPr>
              <a:t/>
            </a:r>
            <a:br>
              <a:rPr lang="el-GR" sz="3200" dirty="0" smtClean="0">
                <a:latin typeface="Arial" charset="0"/>
                <a:cs typeface="Arial" charset="0"/>
              </a:rPr>
            </a:br>
            <a:r>
              <a:rPr lang="el-GR" dirty="0" smtClean="0"/>
              <a:t/>
            </a:r>
            <a:br>
              <a:rPr lang="el-GR" dirty="0" smtClean="0"/>
            </a:br>
            <a:endParaRPr lang="el-GR" dirty="0" smtClean="0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323850" y="188640"/>
            <a:ext cx="3888110" cy="9433199"/>
          </a:xfrm>
        </p:spPr>
        <p:txBody>
          <a:bodyPr/>
          <a:lstStyle/>
          <a:p>
            <a:pPr algn="ctr"/>
            <a:r>
              <a:rPr lang="el-GR" sz="2000" dirty="0" smtClean="0">
                <a:latin typeface="Arial" charset="0"/>
                <a:cs typeface="Arial" charset="0"/>
              </a:rPr>
              <a:t>Πραγματοποιείται </a:t>
            </a:r>
            <a:r>
              <a:rPr lang="el-GR" sz="2000" dirty="0" smtClean="0">
                <a:latin typeface="Arial" charset="0"/>
                <a:cs typeface="Arial" charset="0"/>
              </a:rPr>
              <a:t>όταν </a:t>
            </a:r>
            <a:r>
              <a:rPr lang="el-GR" sz="2000" dirty="0" smtClean="0">
                <a:latin typeface="Arial" charset="0"/>
                <a:cs typeface="Arial" charset="0"/>
              </a:rPr>
              <a:t>ο ασθενής δεν μπορεί να αποβάλει τις εκκρίσεις με το βήχα</a:t>
            </a:r>
            <a:r>
              <a:rPr lang="el-GR" sz="2000" dirty="0" smtClean="0">
                <a:latin typeface="Arial" charset="0"/>
                <a:cs typeface="Arial" charset="0"/>
              </a:rPr>
              <a:t>.</a:t>
            </a:r>
          </a:p>
          <a:p>
            <a:pPr algn="ctr"/>
            <a:r>
              <a:rPr lang="el-GR" sz="2000" dirty="0" smtClean="0">
                <a:latin typeface="Arial" charset="0"/>
                <a:cs typeface="Arial" charset="0"/>
              </a:rPr>
              <a:t>Ενδείκνυται για τη διατήρηση ανοικτού αεραγωγού και την απομάκρυνση σάλιου, πνευμονικών εκκρίσεων, αίματος, εμέτου ή ξένων υλικών από το φάρυγγα.</a:t>
            </a:r>
            <a:endParaRPr lang="en-US" sz="2000" dirty="0" smtClean="0">
              <a:latin typeface="Arial" charset="0"/>
              <a:cs typeface="Arial" charset="0"/>
            </a:endParaRPr>
          </a:p>
          <a:p>
            <a:pPr algn="ctr"/>
            <a:r>
              <a:rPr lang="el-GR" sz="2400" b="1" dirty="0" smtClean="0">
                <a:solidFill>
                  <a:schemeClr val="accent2">
                    <a:lumMod val="75000"/>
                  </a:schemeClr>
                </a:solidFill>
                <a:latin typeface="Monotype Corsiva" pitchFamily="66" charset="0"/>
              </a:rPr>
              <a:t>Εφαρμογή άσηπτης τεχνικής - Κίνδυνος ανάπτυξης </a:t>
            </a:r>
            <a:r>
              <a:rPr lang="el-GR" sz="2400" b="1" dirty="0" smtClean="0">
                <a:solidFill>
                  <a:schemeClr val="accent2">
                    <a:lumMod val="75000"/>
                  </a:schemeClr>
                </a:solidFill>
                <a:latin typeface="Monotype Corsiva" pitchFamily="66" charset="0"/>
              </a:rPr>
              <a:t>λοιμώξεων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latin typeface="Monotype Corsiva" pitchFamily="66" charset="0"/>
              </a:rPr>
              <a:t>!!!!</a:t>
            </a:r>
            <a:endParaRPr lang="el-GR" sz="2400" b="1" dirty="0" smtClean="0">
              <a:solidFill>
                <a:schemeClr val="accent2">
                  <a:lumMod val="75000"/>
                </a:schemeClr>
              </a:solidFill>
              <a:latin typeface="Monotype Corsiva" pitchFamily="66" charset="0"/>
            </a:endParaRPr>
          </a:p>
          <a:p>
            <a:pPr algn="ctr"/>
            <a:endParaRPr lang="el-GR" sz="2000" dirty="0" smtClean="0">
              <a:latin typeface="Arial" charset="0"/>
              <a:cs typeface="Arial" charset="0"/>
            </a:endParaRPr>
          </a:p>
          <a:p>
            <a:pPr algn="ctr"/>
            <a:endParaRPr lang="el-GR" sz="2000" dirty="0" smtClean="0">
              <a:latin typeface="Arial" charset="0"/>
              <a:cs typeface="Arial" charset="0"/>
            </a:endParaRPr>
          </a:p>
        </p:txBody>
      </p:sp>
      <p:pic>
        <p:nvPicPr>
          <p:cNvPr id="5" name="Picture 2" descr="File:Endotracheal tube colored.png">
            <a:hlinkClick r:id="rId3"/>
          </p:cNvPr>
          <p:cNvPicPr>
            <a:picLocks noGrp="1" noChangeAspect="1" noChangeArrowheads="1"/>
          </p:cNvPicPr>
          <p:nvPr>
            <p:ph sz="quarter" idx="1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4081315" y="3284984"/>
            <a:ext cx="5062685" cy="3312864"/>
          </a:xfrm>
        </p:spPr>
      </p:pic>
      <p:pic>
        <p:nvPicPr>
          <p:cNvPr id="6" name="Picture 4" descr="trachtubeholder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9552" y="4581128"/>
            <a:ext cx="3384376" cy="20882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 animBg="1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Εξοπλισμός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Καθετήρες αναρρόφησης,</a:t>
            </a:r>
          </a:p>
          <a:p>
            <a:r>
              <a:rPr lang="el-GR" dirty="0" smtClean="0"/>
              <a:t>Συσκευή αναρρόφησης με συνδετικό «</a:t>
            </a:r>
            <a:r>
              <a:rPr lang="el-GR" b="1" dirty="0" smtClean="0"/>
              <a:t>Υ»</a:t>
            </a:r>
            <a:r>
              <a:rPr lang="el-GR" dirty="0" smtClean="0"/>
              <a:t>,</a:t>
            </a:r>
          </a:p>
          <a:p>
            <a:r>
              <a:rPr lang="el-GR" dirty="0" smtClean="0"/>
              <a:t>Φυσιολογικός ορός ή </a:t>
            </a:r>
            <a:r>
              <a:rPr lang="el-GR" dirty="0" err="1" smtClean="0"/>
              <a:t>απεσταγμένο</a:t>
            </a:r>
            <a:r>
              <a:rPr lang="el-GR" dirty="0" smtClean="0"/>
              <a:t> νερό,</a:t>
            </a:r>
          </a:p>
          <a:p>
            <a:r>
              <a:rPr lang="el-GR" dirty="0" smtClean="0"/>
              <a:t>Φιάλη αποστειρωμένη,</a:t>
            </a:r>
          </a:p>
          <a:p>
            <a:r>
              <a:rPr lang="el-GR" dirty="0" smtClean="0"/>
              <a:t>Γάντια αποστειρωμένα.</a:t>
            </a:r>
          </a:p>
          <a:p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E:\34.1.t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25" y="1214438"/>
            <a:ext cx="7215188" cy="4929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 descr="data:image/jpg;base64,/9j/4AAQSkZJRgABAQAAAQABAAD/2wCEAAkGBhQREBUUEhQVFBUVFRYXFhYYFhQXFRYYGBgXFRYTFhgYHCYfFxwjHBUVHy8gIycqLS0tFh4xNTAqNSYrLikBCQoKDgwOFw8PGCkcHBwpKSksKSkpLCkpKSksNSkpKSksKSkpKSkpKSwpKSkpKSkpKSwpLCkpKSwsLC0pKSksNf/AABEIAOsA1wMBIgACEQEDEQH/xAAbAAACAwEBAQAAAAAAAAAAAAAABQMEBgIBB//EAE0QAAIBAgMEBgUHCQUFCQAAAAECAwARBBIhBTFBUQYTMmFxgSJSYpGhFCNCcoKSsSQzQ1NzorLB0RVjg5PCRFSj0uEHFiU0ZJSz0/D/xAAZAQEBAQEBAQAAAAAAAAAAAAAAAQIDBAX/xAAfEQEBAAICAwEBAQAAAAAAAAAAAQIREjEDE1FBIQT/2gAMAwEAAhEDEQA/APuNFFFAUUUUBRRRQFFFFAVw0gGlLMVtgE5Yzu0LfyX+tdYM3oGamva5UVHisWkSF5GCIouWJsBQTUVkcbtXG4hvyeCSOAbnLRRTS96rKCY18VzH2a6wG0JhJ1eeWKW1xFigjxygb+qmi3kcRckerU3BrKKUDpAE0xMbQe2fShP+Iui/by0zhxCuLoysOakEe8VRJRRRQFFFFAUUUUBRRRQFFFFAUUUUBRRRQFFFFAUUUUBWa2/tu5MUZ0GjsP4B/P3Vd6S7Y6iOyn5x7hfZH0n8uHeRWSwcJZlRRdibD+ZJ+JNA42XAXIVR48gOZrUYfDhBYeZ4motnYAQoFGp+keJPOqe1+ksUGZfzkoA+bXUi+4ud0a8SzWsNaC5tDaKQJnkNhcAAAlmY7kRRqzHgBS3C4B55BPiRbKbwwXBWL+8e2jS/Bdw1uTzDs2QflEjLLPa6gaxxqbFo4QeY0znVtNw0q1tDF6Q5TpJKguOIsz/6axcvi6MK5eMG1wDY3FxexG4jvqhsF80AkO+UtJ5MSVHkuUeVXlmBYrxABPne34Guau7Utm6OwMcwjCP68ZaJ/vIRfzplRQK/kWIj/NThx6syBv348p94Ne/2tOn53DMfahdJB45Wyt7gaZ0VrlTRYelUA7ZePukimS3mVt8a5i6X4VxdJg49ZVdl+8qkV1i42nlMRuIUAMh1HWMdRED6oGrW33A50yRQAANANwGgHlWuSaJ8X02wkZVetDM1tF1IBNrm9rakC288AatJ0kw5NjIEPKQNGfc4FVOmOFWTAYlWUNeGS2gJzZTlI772prBH82obU5QDfW5sL05mlgG+6vayu0nkwU8ZgsY52KtE7N1auBcGMgHq81twBHG1ME6Tov59HgPNhmj8pEutvG3gK1LKaOqKiw2KSRc0bK6ncykMPeKlqoKKKKAooooCiiigK8ZrC5r2kfTHH9XhioNmlIQeB1Y/dB99Bk9pbS6+ZpOB0TuQbvfqfOtP0S2ZlTrWHpOPR7k5/a3+FqyeysF10yR8GPpdyjVvhp5ivouMxKwxM57KKTYdw0Ud50AoK+Ox7ZuqhsZCLknsRKdzvbeTrZd5twAJqpB0eiERjuWcEsZSR1odteszDcSdf+lWtk4QpHd/zjnPIfbbePBRZR3KK4x0TI4mjUsbZZEG90GoK82W5tzBI5VztWRW6P5gGQkegSrp6jjinKNwQ4HC+mmgrbdbqyg+j1qyDuzBkcfedT9uuMbtzD5+tixESSgZWRr+mu8JIg9NSLkg2uLnQg2pD0k6RyYnDkR4V2frERZEJMakyIrXLKp3EcKitn0fW2EgH9zF/AtR4SYnFzC/ohEFu8cf3iPKmGGhCIqDcqhfcLfypTsA5nmk9YrbwOZx8HWoHVFFFRRRRRQFFFFAr2y3WZcOupcqX9iINdifrWygcbnkaaVDh8KqXyjVjdidSTzJO/l3CpqIRdMU/J1b9XLG/uOvwvVhTpUfS/8A8o/lXUPZHhUreKrLseItmC5HP04y0b+ZQjN53r1Y8Qn5vEFh6syK/wC8uVviauUUmVjVkqGPbOIXR4FcetFKP4JAtvJjXtTCitzOscYb0UUV1cxRRRQFYbp1i82ISPgiZj4ubD4J8a3NfLukWKzY2bucL91VH43oNF0Eweskp4WjX+JvxX3Vc2/imknggQ2QTRNMefadIv3Mx8F51N0XtFgVdtAQ8jHuJLX+6BRgMFnijlY2ZpBiGO8ekD6PgEIW/s1LdBvICQcpAPAkXA8RcX99JMftedA8axh5VUMXQEoisbB2S+YkWJyC5OU1dx3SDDwxl3lQBRfRlJPIAX3ndWdjxhEWebODOxcQp+fxDEABRxWNVCrwuBdiAbVjGfWq7ws6ouXDN1t/SaRFEkjlhcySSNaNCe8mwtYaVH0VwzyTMwMgw8ZuA8vW9bMxzGS5GgW5OhsSwPAVwmzZpSWxLpDhogfyaGxXP9GOVhbrCLglRZSSBrrWvwOGEcaqARYa3te51JNuJN71OuhHtSUrC5G/KQv1m9FfiRUGxIgqyAbhKyjwQKg/hqTaepiX1plv4KC/+kVzsY6SjlPJ8SGHwNT8E8+Kyyxp6+f90X0qzSnaT/lWGHfJ8Uam1QFFFQ4vGJEpZ2CqPieAA3knkNaKmqBcYpkMe5gL2OmYesvrDgeVdxTBgDqLi9jYMO4jga4xeDWVbNe4N1YaMp4Mp4GiJ6KrYKZiCr9tDZrbm5OOQI4cDcVZopF0xk/JwvGSRF+OtTx7h4Us6Ry9Zi4Ih9C8jfy/Ae8U1qVrEUUUVG3q0UCirEqOHplhmkEeZwWtlLRSohuSoszKBqQQOZptHi0ZioZSy9pQwLDxG8Ug6TbKaVM8YzOFKlP1iHeoPBgdR33HGsnsPArKmFMbNE+d7yJ6MgZVcNmuPS9IC6te/GuvNn17nb6hRSQJiyMpmhHtrC2c99mkKg+/wqF4cXF6STfKAN8UiRoW5hJEAytyzAjw31eUY41oa+M7bntisQf76X4E/wBK+u7Px6zxrIl8rDcRYgjQqw4EEEEcxXx3pLHbF4kf3sn72o/GtMvomKH/AIZDH+sSFD9UqGf9xXrQqtgBbS1rfyrOSTj5Fg3PZCISeAvAyrfxJA8SOdWeku3TFGiwWaadlSG+67/TPMKLt5VjL+rGYxmESTGEohaGJ+rigDER4jFD0iWG4Rxbzpa/C4AOmiwJiawYPipheSa3YTiVB7KDcq8Tqb6mqfRjDxoZpL3XDk4dDvICAPK/15JGLHnYU0GKWBc8tzLMbhFGZ2IGkaDiFG87hqSRepfg9fDASQwr2EBlbvKmyX5ksS3itNKRYZca7OxjgizGy5mMjIg3AhAAxvcn0rXNhzrvB9EUDM87viHbeXLBBxssYNh8acabcbW2zGmJgW5Yqzl1RWkZLoQpYIDluSAL86jh2k0c8jDD4gxyhW0iNxIPQItfioU37jen2FwSRLljRUXkqhR42FeYrHRxayOifWZV/E1rjDbLRtjJMT15wllVSsaPNGra6ZmAzWNrm3td2rUbSxXHB+7ERH8QKlbpbhAbdeh8CT+Ar1elWFP6eMfWOX+K1XjE25U4uT6MWHHMsZn8gAqj3nwqDF9C8POL4jPM/B3drr3oosi+S67jer3/AHjwv+8Qf5sf/NXLdJ8KP9ph8pEP4GmtDMY/ojDCczQwqBoJREpiI9XERDsftFt35eLDZ+x8IzBGw6wTWuAjMmYevFIhGYfEcRTM9KsL+uT4n+VJMXjMKo+bmjaK+YxCRVkiO/rcPcgi2/IPLkaHR2ROn5nEX7pkEvgM6lXPmTXP9m4t+3ilTuihUH3yM/4UYDbyqAk8iXyho5SyqkyHc4J0DbrgcwRobC8u2IDumiPhIn9amoEOH6IzRs0oxXXTtvMsahGUblslim7eL8NOFSDaRQhcQhgYmwJIMTH2ZBprybKe6tAmLQ7nU+DA13IqsCCAwIsQbEEciONS4ytTKwqoqObo8Y9cK+T+6e5hPcv0ovs6eyarwbSGfq5VMUvqN9Ic42Gkg8NRxArlcbHSZSroooFFSKu0th2IqYhpV0DXJXgHNgzj6wAv368TTKiqCiiigSttVME2JaTN1eaOX0VLZTJdGJA3DMlyfar530mx8c2MkkhJKvkbVWX0suVhZgPVB+1X0vBsHxk6MAV6mIEEAggtLmB5jW1qwHS7oocE+ZLmBzZDv6s/qmPL1T5b9/adOV7T9D9oSTYrCwyEGKKOVFTerDq2GZwe0SCBY6C3jWox2zocNPnijCmKGSXex9I+hGigk5QTn0FtbcqyXQAf+IR9ySn90D+dbTaYzTSj1pcJF5ZusI+NVlOnRfIB1UrRMVQSWWN1kZf0hV1ID+0N/G9hTHZ+yFiJa7PIws0jm7keroAFX2VAHdV6qG0dtJCQmskrdmJBmkbvtuVfaYgd9BfpVNt9SxSBTiHGhCWEaHlJIfRU9wu3dUX9mS4jXEtkT9RGxsf2sgsz/VFl55qbQYdUUKihVAsFUAADuA3UCwbNml1nmKD9XBdB4NKfTbyyjuq1hNjQxapGoPrWu58WN2Pvq7RQeWotXtFBEcMnqr7hXaoBuAFdUUBauJYVYWYBhyIBHxruk+N26PSWEqSvblY/Mxc8zfSb2R5kUCXaeHWN5AoBWGaCVBYEKZiUliAO4MCWt7daZtjwHfDEf8NP6Um2Xs4ylWs3Uq/WZn0kxEnCRh9FBYWGl7CwCgX0tAvbo9hjvw8B/wAKP+lRN0Wwh/2eIeCKPwprRQKf+62H4IV+rJIv8LCoMb0PhlTIzT5d9uukNjwYZicpHAjWntFBmTgMRhjZc2Ki4XKjEJyBJsso79GHtV7WlorPGNcqq0UUVydRRRRegUbHf8tm9qMfuSSD/UKd4zBpLG0cihkcEMp3EGs9s9ss8Eh/SiaPza0y/wADe+tPXXHpyy7YHo/0Wkwm1ALM8XVSlJLcCU9BzwcfHfzs3xDgTsXIUDFoSSQAAsANyeWhq/0n2gYoQsbqksskccdzYkvIqtl0OuUsb2Nt9YfF9GtoNEUlUOxmWXP16lPRAFvS13gEaVpls/7RlxWmG+bh44hl1b9gjb/2jejyDUx2bsmOAEINW1d2JaRz6zudWP4cLVR6KTTGFlxDBpI5ChIN7jKrDWwv2uXv306oMP0vxEQxoXHSyQ4b5NmiKySxI0+c57tGReRUEeVSfpNYHhnsX06xWb5PG7IDBkUzRAYrMcEZ1lYLJfOXyLcKFu1hcivrBFFqD5Zs/pNjYleZJFxStJGgj6t7u3yDrsyNn9EZ0AygG5LcTVeHp1j5BHKWQqkkgCol1xDHCPMmHJVyAc6hRre8i3AK2P1u1FqD5t0U6ZY/GYiKImAISzNIIy2ZVSJmjXLIVVgXte5sG1FxrsJdtYgMQMFMwBIBEuFAI5gGW/vpzao8TiVjUu7BVG8k2AoFH9uYj/cJv83Cf/bVabpbKrhPkUxc/QEuELW5kCX0R3nSvdobcZrAZ4lbsKq3xMveifol9ptdfo8esFsF3FpPmIybmKNiZH75pt7E8Qp+0aBem1JsUzJJE4YG3ydJIyluc80bGw9jS/qtTrA7AHotMVcr2I1GWGPllT6R9pvICmeGwqRqEjUIo3BQAPhUtAUUUUBRRRQFFFFAUUUUFWiiiuDuKr7QlyxOeOUgeJ0HxIqxS/HtnkjiHPrH7lXsjzb+E0HGL2aXw4VCFdcrxsdyuhBQnu0se4muD0sVlCRqDiSDmhZgOpy2DvMfoIpI1+lcZb3ptal20NgRTOJCCsgAHWLYNYXsGuCHAuSAwNuFaxumcsdlOKkgVesaXrpjLh882U9WiieMlVYXSKMW3X14knWtHLMJI8y3IN+BG4kbiL8Kx/SXBYkPHEJnxCS5/mZFhszR5JAhKquYFQ/okgG28UsOzYEyxNA+Y6dvHRrc5iq9Sq8QraKCNN9dZqxxu5Ww6P7XiM88OcdYZSwX1gI4wxQ7nsQQbE2I1tWhr53snYjdYuGkHVxy9dLEirkaDIIhHMmpMb5y51Nzc5hratj0fxzyRWmsJomMcttxZdzgcA6lXA9qimdFFFAUUVWx+OES3sWYnKiDe7Hco/EngATwoOdobRWEC92ZjZEXVnPJR+JOg40gAlxEv0S6HVu1Bhj6qA/nprHtHd3DQyYTCvPIxza9mWYaWHHD4fkoPafeT39nQ4bDLGoRAFUaADdQQbP2UkNyt2du3IxvI59puXcNBwFXKKKAooooCiiigKKKKAooooCiiigq0UUVwd0OMxaxIzubKouefcAOJJsAOZqrsnDtZpZBaSU3I9RR2I/Ib+8mpsRs9ZJEdySI9VX6Obg5HEgbuVzxq1QFFFFAn6TqVjSYC5w8qSn6mqyfus3upNiukk12nXCQsscnUpIZXWQ5yo9Ferv9MfHz0u2ZsmHlblG1vEggD3msrNg0TCRpYZPlkhtwIhWQXt4w3rpj055dmGytomTHmUi0ZHydbggq4HWneAbEhxqL9mnNurx/dPCb/XhYWPiVlt9gUnwWHEeAwptYiTDse8s6gk95zmnW1ltPhG/vXXyaKQ/iorUu2bNGtFFFVHLuACSbAakncBxJrN52xM1hdcy3J3GGA7gOUktr9wHdqw6Q4kBAjdlszSfs4xmfyJyr9qpNhYUpFmcfOSnrJOYLbl+yuVfKgvQQqihVAVVFgBuA5VJSjpbh5Xwc3ydmSZV6yPKSpLxkSCMkHc2XKRyY183xn/aNiI2OJjcdXiCZY45QbCCN48OAmaRcpciVyEVm1UkAC9B9for5lgOmWLjAiVTMznESxEh2YxwzYszRE31No4EXl1y6G1OOgnS/EYuKZpo1k6vqsph6r0jIuZo9JWUFDbewNmFwCKDXTYxVdVa4z3ym3o3H0b8CRcgcbGp6VTYxnUiXDSZDv1jc+NkYtfjpc15gto5Qods8b26qbgb7kk5NwDbj3HQg2ooooCiiigKKKKAooooKt6pYnayxuFkDIGYKrkfNljuXMD6JJ0F7XOlLo9kLHiojELMBI0r3OZ1IsA5+ldyDruy6VP0vI+Q4i4v80wA5k6LbvzEVxdjeiuIVIVQdSAL+Nta7qKKKKKBT0kxISJc24yKT9WO8z/uxEedZ3bSsmHw8J7YgLN+0nKxD4yTHypn0iHXYmGDgbBvBzmf/AIcMg+2KqTt1+0By6232cOpB/wCJIw8q6T+Rzv8Aae7QiASCMcZYVA7kOc/BKtbYW8mGH/qL+QilqFV6zGKOEEZY/Xl9Ffciv98VNMc+MjXhHE7nxchE+CyVceky7M6KKK0yzW3hnmKcCII/KSUtIPNY1FaWs1to5cRmO4HDP5LK8be7OvvrS0BXhWlWJ2szuYsMAzqbPI1+qiPEG3bf2B5laZQRlVAZi5AALEAFjxNhoPKgX9H8Y0iSZzdo8RiI72HZWVurGnsFPdTMCk+xPRxGMT++Rx4PDH/NDTmgKRR4mMMwFjFI5SWNhrHKxt6SncrkjuuwI7RNPaW7X2BFiR6WZWsAJEOVxY5gL7mFxexBHdQcJKcMwRyWhYhUckkxk6CNyd6ncrHwPAlrSLEQ4pVKuseLjIII0ilIO8EH0G8ivhXHRvbOZmgkzq8divWKVdozfKTftFbZSQSDYG+tBoKKKKAoqNJbsw9W3xvUlAUUUUCGedRiYgrjPZwyXBPV2zZj6tmC695FVNt4hZjhY1N1lmDn2khBk8wWEflVSeKOAXnEOGjb9BEM0sx4KxUBn+qoN76m1SYGb58YjE/Ns4EWHh0LRRkj0ntoGY2udwso51xdmmoooqKKKKXdIMd1WHc3sWGRTyLaZvsjM3gpoUiwmN+dxOLtcRqRGObPZY1HeVSM/wCNXfRfDhXlkY+jCgjzHdf85M9+9jmqpiWEGGhQi2hxUg430EEf3jH/AJNX8FgCY4sJxYdbijyQnMUPe7ejb1VburpfjlPp70fjJiMrCzTMZCDvCmwjU+CBdOd642BKJDNKCCXlK+CxjIg7r6t9vvqTbk5CLFGcskzZFI3qtryOPqqDbvIrybZRjyvhwFZFCZNySRr2YyeBH0W4a7wTW2TSiq2Cx6yg2uGGjI2joeTD+e48Cas0CbpLhxkEjC6qGST9lIAHP2SEb7JqnhcXLifye5TqgBiJAbM/qiIjdnAuX4XIGuqs9tYpgFiit1st1FxcIo7cpHEKCNDvLKONJZtnnBlMrZVQZYpW1AB/2fEc1J3Pw7iBcNPhcKsSBI1CqosFAsAKlqhgNrrIcjDq5RvQ8faQ7nXvHmBUu08eIYi9sx0CqN7Oxyog8SQKBfhyF2jMP1mHhYd5R5Ub4NH76dViMTtSSPGozSQM0cUkcoKyRIpkMMiqJPSB7Btfdfvp6NvkkRmMxytlyXKsjAkKXVlOoW4NjY0Dqik8+Enj9OKVpGGrRPkySDiFIUGNuRvbmOIn2d0ggnUFJFvcgoxCurDQqynUEHSpLsMaq4/ZyTLZxqNVYaOh9ZG4GrVF6oz2G288DmLFqVAIVMRa0MtxcXP6N+BU2F9x4U/Di1+FczIrKQ4BUixBAII4g30tWZxOGWEFcNiIwh7WHeVctuKxPctFflqvICg0OBbMC/rsSPDcvwAPnVml2ytsxzAqLo62zRtYMvI6EhlPBlJB4GmNAUUUUHzrDQGNiyLGjHfJZpJT/iSkn+VeYg21JJZ3RcxNySWCi5Pj5VYbfS7HbRRJY1ILsGDZEGZyBwVe/cWNgATrXjluWUe2yY419FNFY59s42XUdVhxysZpPM3VAfvVFlxJ34uXySED3ZK9k8Gd/Hjvmwn621KggxGJNwDHACljqGldfTFuOVCB4yEcKz1sSOzi3+1HC3+kVHg2xkKBY54mAJJzwm7EkszMVcXJJOtWeDOfjN82NSbawcUeKjgw8QzGzsgJAZluYk1NkQEl2sLWB3kithsfZnUIczZ5HOaV7WzNu0HBQAFA4ADvrDbH2i+FxUuIxcZkMgAEkQLBBfUZD6Q4bs26tXFj12hdYXvALCVlOrki5gHFRYjMd+uXibLjceyZS9LGy/npWxB7NjHB3x3u0g+uwFvZRTxptXiqALDQDcOVe1FVsVs9ZCDqrjsups47r8R3G47qiEssfbHWj1l0b7SHQ+IPlV6qW2pimHlZdGCNY8jawPlvoKmwm65pMT65KR3FrRxkqPvNnbzFNnQMCCAQRYg6gjkRUeDgEcaIugVQB4AWqagQYzo8VW0QDxg3ELkjKecMg9KM8hqOWWk20pJHikjMuVo2V0jnuspyWe4kjYZxe4BFzpvvW4qHFYRJVKyIrqd4YBh7jQYJ8ZKLiResAuLkCTQGQHX0JALRtpdvOuGnd5WnAGaBYpEjW4PVK1nQIfSAyFiLgEm+lstWdq7J6szNDJ1YWTLaQ5olHVhuybuxJlc2UjyrzY4xWQI+BSWMarIWWNyTrfI9yOFjcHdoKm4Nl8vTIjg3R8tmGos3ZJPI6C/fUWOgV2RCqEEktmVW9FRu1HEkfGsVLj5MK3yeLDzFJ8wGGIDGO/aeGQMVyDeQxFuB4VoIPl5CkxYZWCBTnmkY8LkhIyNSOdc9aaTYrZqxvGkTSp1hK9WkjLHYDMz21y2AsMuXVhVtthqf0mI/9xN/zUswCYg49flLRHLh3KrGGspaRASWbfcLyG6tJS2hYOjmH+lH1n7Rnl/+RjVldlwgWEUYHLIlvwq1RU3QlxHQ/Cs4dY+qkW+WSImJxff2LA+BBFTrh8TGPQlWYDhKuVj/AIkYtf7BpnRV5U0XLt8JpPG8J5kZ4z4SJce+x7qKt4mFmtlcoR3Ag9xB30VrkmnzvaWNbOIobGRr6nsovF27hy4mw8LezdlLCDa7O2ryN23PMnlyA0Fc7KwBjDM+skhzOeW/Kg7lBt43PGr1ez/P4J45u9uHn81zup0KKKr4nHpGQHOW+4kEKSdy5t1+6vS86xRXEcyt2WDeBB/Cu6oCKorBNAzyYRwjNqyMuaJyNxYAgg8MwINudqvUVnLGZTVWWzpd6PdLpZ0tLCvWKPnEie7rwzBHC5lPAqTy31oMHtKOW+RtR2lIKuv1lYAj3Vhdo4dR86H6p47lZQQCvmdCDyOh4g1b6Jf9pUOIk6mciOYHKklisU/fGT2SfVv4E14/J4+L1YZ8m5qvtDCdbE8d7Z1K3G8XFr+VWKK5NlexseMRDYnK6ExyAaFXQ5Wt3Ei4PEEVZjxDIcsvk40Vu4+qfgeHKleGwbfOSw2EizSix0WRb6xt53seBPeQWuDxizpe3c6MBmU8UYf/AIHeNKC1RVPqmj7F2X1CdR9Qn8D7xU8GIVxdTu3jcQeRB1BoEcWCR8bMGOqMkgU7iGRVD+AaNvMDlTXFY1Y7Zr3a9gBcmwudPAVHtPYqTMr3aOVLhJUNnAO9TcEMpsPRIIpPtHZ+MVo5A0c4hbMQFMcjKRZlAuVLW3ai55Vi4/1ZV/ZOGs7vJ+fkAZvYjuQkSngBY35m5qbZxMhaYk2YlYxwCA2zW5sRe/K1KzttGlZo27WHcZTdXR47vkdTqpsx3j6JpzspQIIgN3Vp/CKxVSLhVEjSa5mVV7gFLEActWNTUUVFFFFFAVBjXKoWH0bHxA3j3Xqel+3pbQkXtnZEv9ZgD8L0iGFFFFVWNbfVKTbMK3BlS44XufCwq6ajEKg3Ci/Owr7D56g21mfSGJm9pwUQd+vpN5DzqtJ0d61g+IfrGG4aiNb+qgNvM3NO6KnHfZv4UQ9F4EFljRb8kUfhUo2IB2XdfB5B8A1qZUU4w3S4bJb9dL98n8b17/ZTcZ5vvW/CmFFNQ3VFNix3BbNIRuMjM9vAMbDyqbEYBHXKygg8LCrFFXUTaLZ+158F6PpYiAfRveaMewT+cHssb8jwrX7L2xFiUzwuHG4jcyn1XU6qe41lao4nZYz9bEzQyjdIhsfBuDDuYEV58/DL/cXbHy/W02T6JmTiJma3c9nB/ePurvGYAlutissoFvZkX1H/AJHePeDgtn9KsW04McIxTxjJM8BCqyA7pFb0RILkrlb1gQARbTT9PcPGwDkpvzhrK8Z07UbWcjfqoO6vNZp6JdtFC5KglSpIF1NiQeRtofKo58IGN9VYbmGh/wCo7jXOB2lFOgeKRJEO5lYEHzFTudDrbv099QVRO6G0gzD10H8S7x4i/lVtWBFxVDZ20LnqpDaVR5SKNOsTmN1x9Em3Im/agXbX2BFiBd1s66pIukiGxF1bzOh0N9RVXozMRGcPIbyYe0bG1sy2+bktwDL8VYcKeUh23hnimTFRKXKrkmjHakiJvdebodQON2HEVnKbiw6oqvgNoRzoHiYOp4jgeII3qRyOtWK5NCiiigKzvS45upj9aS/uKp+MlaKs9iMM820V0+bgRWJ1tmJLBN28nK2m4IOdWI0NFFeUUkxXQyIkmF5IDyQgp9xwQPAWqjJ0TxQ7OJib68DA+9JAPhWuor0TPKdVyuMv4xx6OY31sMf85f61G2wccNy4Vv8AFlU/GI1taK17cvqevH4wj4HHLvwqt9SdPwcLXFsSO1gpx4NA34SVvqKvuyT14vn5xEo34TFeUan8GoE8x3YTFeaKPxevoFFX3ZJ6sWDEWKPZwcn2pIF/1mpU2Pjm/RQR/XmZj7kj/nW3oqe3L6vrxZCPojiW7eJRO6KG5+9Ix/hq1H0Bw51maXEd0shyfcTKp8xWlorFyt7rUxk6RYbCpGoSNVRRuVQFUeAGgonwyOLOqsOTAEfGpaKy0Uz9FsM26MRH1oiYm8zHa/neqZ6GL/vWNty6/wDnlv8AGtFRQZqboMjAWxOMBBurddmKkbmGYGx/qRVpcdNhhbEAzRj9PGvpDvliW/3kuOYWndFBFhsUkih42V1bUMpBB8CKkIrI9KkGFkhlw/zTyzqsmXRXB3lk7JPtWv31r6DL7c6NFZvleFVeuAtIh0EyWtlJ4Pa4BPgdNR3sf5PiULQF4XU2dFZkeNhvV0JsD4itLWQ6cYVYo2xMYyTpbLIpKtb1Wt2x3NcVmzanPyfEL2ZI5BykQq33k0+FdDGzL24Ce+N1f4NlP41Y2dKXhRm1JVST3kd1WK5qgwuMWQHLfQ2IZWVgeRBFT0UVFFFFFVH/2Q=="/>
          <p:cNvSpPr>
            <a:spLocks noChangeAspect="1" noChangeArrowheads="1"/>
          </p:cNvSpPr>
          <p:nvPr/>
        </p:nvSpPr>
        <p:spPr bwMode="auto">
          <a:xfrm>
            <a:off x="66675" y="-693738"/>
            <a:ext cx="1333500" cy="1457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l-GR"/>
          </a:p>
        </p:txBody>
      </p:sp>
      <p:sp>
        <p:nvSpPr>
          <p:cNvPr id="10243" name="AutoShape 4" descr="data:image/jpg;base64,/9j/4AAQSkZJRgABAQAAAQABAAD/2wCEAAkGBhQREBUUEhQVFBUVFRYXFhYYFhQXFRYYGBgXFRYTFhgYHCYfFxwjHBUVHy8gIycqLS0tFh4xNTAqNSYrLikBCQoKDgwOFw8PGCkcHBwpKSksKSkpLCkpKSksNSkpKSksKSkpKSkpKSwpKSkpKSkpKSwpLCkpKSwsLC0pKSksNf/AABEIAOsA1wMBIgACEQEDEQH/xAAbAAACAwEBAQAAAAAAAAAAAAAABQMEBgIBB//EAE0QAAIBAgMEBgUHCQUFCQAAAAECAwARBBIhBTFBUQYTMmFxgSJSYpGhFCNCcoKSsSQzQ1NzorLB0RVjg5PCRFSj0uEHFiU0ZJSz0/D/xAAZAQEBAQEBAQAAAAAAAAAAAAAAAQIDBAX/xAAfEQEBAAICAwEBAQAAAAAAAAAAAQIREjEDE1FBIQT/2gAMAwEAAhEDEQA/APuNFFFAUUUUBRRRQFFFFAVw0gGlLMVtgE5Yzu0LfyX+tdYM3oGamva5UVHisWkSF5GCIouWJsBQTUVkcbtXG4hvyeCSOAbnLRRTS96rKCY18VzH2a6wG0JhJ1eeWKW1xFigjxygb+qmi3kcRckerU3BrKKUDpAE0xMbQe2fShP+Iui/by0zhxCuLoysOakEe8VRJRRRQFFFFAUUUUBRRRQFFFFAUUUUBRRRQFFFFAUUUUBWa2/tu5MUZ0GjsP4B/P3Vd6S7Y6iOyn5x7hfZH0n8uHeRWSwcJZlRRdibD+ZJ+JNA42XAXIVR48gOZrUYfDhBYeZ4motnYAQoFGp+keJPOqe1+ksUGZfzkoA+bXUi+4ud0a8SzWsNaC5tDaKQJnkNhcAAAlmY7kRRqzHgBS3C4B55BPiRbKbwwXBWL+8e2jS/Bdw1uTzDs2QflEjLLPa6gaxxqbFo4QeY0znVtNw0q1tDF6Q5TpJKguOIsz/6axcvi6MK5eMG1wDY3FxexG4jvqhsF80AkO+UtJ5MSVHkuUeVXlmBYrxABPne34Guau7Utm6OwMcwjCP68ZaJ/vIRfzplRQK/kWIj/NThx6syBv348p94Ne/2tOn53DMfahdJB45Wyt7gaZ0VrlTRYelUA7ZePukimS3mVt8a5i6X4VxdJg49ZVdl+8qkV1i42nlMRuIUAMh1HWMdRED6oGrW33A50yRQAANANwGgHlWuSaJ8X02wkZVetDM1tF1IBNrm9rakC288AatJ0kw5NjIEPKQNGfc4FVOmOFWTAYlWUNeGS2gJzZTlI772prBH82obU5QDfW5sL05mlgG+6vayu0nkwU8ZgsY52KtE7N1auBcGMgHq81twBHG1ME6Tov59HgPNhmj8pEutvG3gK1LKaOqKiw2KSRc0bK6ncykMPeKlqoKKKKAooooCiiigK8ZrC5r2kfTHH9XhioNmlIQeB1Y/dB99Bk9pbS6+ZpOB0TuQbvfqfOtP0S2ZlTrWHpOPR7k5/a3+FqyeysF10yR8GPpdyjVvhp5ivouMxKwxM57KKTYdw0Ud50AoK+Ox7ZuqhsZCLknsRKdzvbeTrZd5twAJqpB0eiERjuWcEsZSR1odteszDcSdf+lWtk4QpHd/zjnPIfbbePBRZR3KK4x0TI4mjUsbZZEG90GoK82W5tzBI5VztWRW6P5gGQkegSrp6jjinKNwQ4HC+mmgrbdbqyg+j1qyDuzBkcfedT9uuMbtzD5+tixESSgZWRr+mu8JIg9NSLkg2uLnQg2pD0k6RyYnDkR4V2frERZEJMakyIrXLKp3EcKitn0fW2EgH9zF/AtR4SYnFzC/ohEFu8cf3iPKmGGhCIqDcqhfcLfypTsA5nmk9YrbwOZx8HWoHVFFFRRRRRQFFFFAr2y3WZcOupcqX9iINdifrWygcbnkaaVDh8KqXyjVjdidSTzJO/l3CpqIRdMU/J1b9XLG/uOvwvVhTpUfS/8A8o/lXUPZHhUreKrLseItmC5HP04y0b+ZQjN53r1Y8Qn5vEFh6syK/wC8uVviauUUmVjVkqGPbOIXR4FcetFKP4JAtvJjXtTCitzOscYb0UUV1cxRRRQFYbp1i82ISPgiZj4ubD4J8a3NfLukWKzY2bucL91VH43oNF0Eweskp4WjX+JvxX3Vc2/imknggQ2QTRNMefadIv3Mx8F51N0XtFgVdtAQ8jHuJLX+6BRgMFnijlY2ZpBiGO8ekD6PgEIW/s1LdBvICQcpAPAkXA8RcX99JMftedA8axh5VUMXQEoisbB2S+YkWJyC5OU1dx3SDDwxl3lQBRfRlJPIAX3ndWdjxhEWebODOxcQp+fxDEABRxWNVCrwuBdiAbVjGfWq7ws6ouXDN1t/SaRFEkjlhcySSNaNCe8mwtYaVH0VwzyTMwMgw8ZuA8vW9bMxzGS5GgW5OhsSwPAVwmzZpSWxLpDhogfyaGxXP9GOVhbrCLglRZSSBrrWvwOGEcaqARYa3te51JNuJN71OuhHtSUrC5G/KQv1m9FfiRUGxIgqyAbhKyjwQKg/hqTaepiX1plv4KC/+kVzsY6SjlPJ8SGHwNT8E8+Kyyxp6+f90X0qzSnaT/lWGHfJ8Uam1QFFFQ4vGJEpZ2CqPieAA3knkNaKmqBcYpkMe5gL2OmYesvrDgeVdxTBgDqLi9jYMO4jga4xeDWVbNe4N1YaMp4Mp4GiJ6KrYKZiCr9tDZrbm5OOQI4cDcVZopF0xk/JwvGSRF+OtTx7h4Us6Ry9Zi4Ih9C8jfy/Ae8U1qVrEUUUVG3q0UCirEqOHplhmkEeZwWtlLRSohuSoszKBqQQOZptHi0ZioZSy9pQwLDxG8Ug6TbKaVM8YzOFKlP1iHeoPBgdR33HGsnsPArKmFMbNE+d7yJ6MgZVcNmuPS9IC6te/GuvNn17nb6hRSQJiyMpmhHtrC2c99mkKg+/wqF4cXF6STfKAN8UiRoW5hJEAytyzAjw31eUY41oa+M7bntisQf76X4E/wBK+u7Px6zxrIl8rDcRYgjQqw4EEEEcxXx3pLHbF4kf3sn72o/GtMvomKH/AIZDH+sSFD9UqGf9xXrQqtgBbS1rfyrOSTj5Fg3PZCISeAvAyrfxJA8SOdWeku3TFGiwWaadlSG+67/TPMKLt5VjL+rGYxmESTGEohaGJ+rigDER4jFD0iWG4Rxbzpa/C4AOmiwJiawYPipheSa3YTiVB7KDcq8Tqb6mqfRjDxoZpL3XDk4dDvICAPK/15JGLHnYU0GKWBc8tzLMbhFGZ2IGkaDiFG87hqSRepfg9fDASQwr2EBlbvKmyX5ksS3itNKRYZca7OxjgizGy5mMjIg3AhAAxvcn0rXNhzrvB9EUDM87viHbeXLBBxssYNh8acabcbW2zGmJgW5Yqzl1RWkZLoQpYIDluSAL86jh2k0c8jDD4gxyhW0iNxIPQItfioU37jen2FwSRLljRUXkqhR42FeYrHRxayOifWZV/E1rjDbLRtjJMT15wllVSsaPNGra6ZmAzWNrm3td2rUbSxXHB+7ERH8QKlbpbhAbdeh8CT+Ar1elWFP6eMfWOX+K1XjE25U4uT6MWHHMsZn8gAqj3nwqDF9C8POL4jPM/B3drr3oosi+S67jer3/AHjwv+8Qf5sf/NXLdJ8KP9ph8pEP4GmtDMY/ojDCczQwqBoJREpiI9XERDsftFt35eLDZ+x8IzBGw6wTWuAjMmYevFIhGYfEcRTM9KsL+uT4n+VJMXjMKo+bmjaK+YxCRVkiO/rcPcgi2/IPLkaHR2ROn5nEX7pkEvgM6lXPmTXP9m4t+3ilTuihUH3yM/4UYDbyqAk8iXyho5SyqkyHc4J0DbrgcwRobC8u2IDumiPhIn9amoEOH6IzRs0oxXXTtvMsahGUblslim7eL8NOFSDaRQhcQhgYmwJIMTH2ZBprybKe6tAmLQ7nU+DA13IqsCCAwIsQbEEciONS4ytTKwqoqObo8Y9cK+T+6e5hPcv0ovs6eyarwbSGfq5VMUvqN9Ic42Gkg8NRxArlcbHSZSroooFFSKu0th2IqYhpV0DXJXgHNgzj6wAv368TTKiqCiiigSttVME2JaTN1eaOX0VLZTJdGJA3DMlyfar530mx8c2MkkhJKvkbVWX0suVhZgPVB+1X0vBsHxk6MAV6mIEEAggtLmB5jW1qwHS7oocE+ZLmBzZDv6s/qmPL1T5b9/adOV7T9D9oSTYrCwyEGKKOVFTerDq2GZwe0SCBY6C3jWox2zocNPnijCmKGSXex9I+hGigk5QTn0FtbcqyXQAf+IR9ySn90D+dbTaYzTSj1pcJF5ZusI+NVlOnRfIB1UrRMVQSWWN1kZf0hV1ID+0N/G9hTHZ+yFiJa7PIws0jm7keroAFX2VAHdV6qG0dtJCQmskrdmJBmkbvtuVfaYgd9BfpVNt9SxSBTiHGhCWEaHlJIfRU9wu3dUX9mS4jXEtkT9RGxsf2sgsz/VFl55qbQYdUUKihVAsFUAADuA3UCwbNml1nmKD9XBdB4NKfTbyyjuq1hNjQxapGoPrWu58WN2Pvq7RQeWotXtFBEcMnqr7hXaoBuAFdUUBauJYVYWYBhyIBHxruk+N26PSWEqSvblY/Mxc8zfSb2R5kUCXaeHWN5AoBWGaCVBYEKZiUliAO4MCWt7daZtjwHfDEf8NP6Um2Xs4ylWs3Uq/WZn0kxEnCRh9FBYWGl7CwCgX0tAvbo9hjvw8B/wAKP+lRN0Wwh/2eIeCKPwprRQKf+62H4IV+rJIv8LCoMb0PhlTIzT5d9uukNjwYZicpHAjWntFBmTgMRhjZc2Ki4XKjEJyBJsso79GHtV7WlorPGNcqq0UUVydRRRRegUbHf8tm9qMfuSSD/UKd4zBpLG0cihkcEMp3EGs9s9ss8Eh/SiaPza0y/wADe+tPXXHpyy7YHo/0Wkwm1ALM8XVSlJLcCU9BzwcfHfzs3xDgTsXIUDFoSSQAAsANyeWhq/0n2gYoQsbqksskccdzYkvIqtl0OuUsb2Nt9YfF9GtoNEUlUOxmWXP16lPRAFvS13gEaVpls/7RlxWmG+bh44hl1b9gjb/2jejyDUx2bsmOAEINW1d2JaRz6zudWP4cLVR6KTTGFlxDBpI5ChIN7jKrDWwv2uXv306oMP0vxEQxoXHSyQ4b5NmiKySxI0+c57tGReRUEeVSfpNYHhnsX06xWb5PG7IDBkUzRAYrMcEZ1lYLJfOXyLcKFu1hcivrBFFqD5Zs/pNjYleZJFxStJGgj6t7u3yDrsyNn9EZ0AygG5LcTVeHp1j5BHKWQqkkgCol1xDHCPMmHJVyAc6hRre8i3AK2P1u1FqD5t0U6ZY/GYiKImAISzNIIy2ZVSJmjXLIVVgXte5sG1FxrsJdtYgMQMFMwBIBEuFAI5gGW/vpzao8TiVjUu7BVG8k2AoFH9uYj/cJv83Cf/bVabpbKrhPkUxc/QEuELW5kCX0R3nSvdobcZrAZ4lbsKq3xMveifol9ptdfo8esFsF3FpPmIybmKNiZH75pt7E8Qp+0aBem1JsUzJJE4YG3ydJIyluc80bGw9jS/qtTrA7AHotMVcr2I1GWGPllT6R9pvICmeGwqRqEjUIo3BQAPhUtAUUUUBRRRQFFFFAUUUUFWiiiuDuKr7QlyxOeOUgeJ0HxIqxS/HtnkjiHPrH7lXsjzb+E0HGL2aXw4VCFdcrxsdyuhBQnu0se4muD0sVlCRqDiSDmhZgOpy2DvMfoIpI1+lcZb3ptal20NgRTOJCCsgAHWLYNYXsGuCHAuSAwNuFaxumcsdlOKkgVesaXrpjLh882U9WiieMlVYXSKMW3X14knWtHLMJI8y3IN+BG4kbiL8Kx/SXBYkPHEJnxCS5/mZFhszR5JAhKquYFQ/okgG28UsOzYEyxNA+Y6dvHRrc5iq9Sq8QraKCNN9dZqxxu5Ww6P7XiM88OcdYZSwX1gI4wxQ7nsQQbE2I1tWhr53snYjdYuGkHVxy9dLEirkaDIIhHMmpMb5y51Nzc5hratj0fxzyRWmsJomMcttxZdzgcA6lXA9qimdFFFAUUVWx+OES3sWYnKiDe7Hco/EngATwoOdobRWEC92ZjZEXVnPJR+JOg40gAlxEv0S6HVu1Bhj6qA/nprHtHd3DQyYTCvPIxza9mWYaWHHD4fkoPafeT39nQ4bDLGoRAFUaADdQQbP2UkNyt2du3IxvI59puXcNBwFXKKKAooooCiiigKKKKAooooCiiigq0UUVwd0OMxaxIzubKouefcAOJJsAOZqrsnDtZpZBaSU3I9RR2I/Ib+8mpsRs9ZJEdySI9VX6Obg5HEgbuVzxq1QFFFFAn6TqVjSYC5w8qSn6mqyfus3upNiukk12nXCQsscnUpIZXWQ5yo9Ferv9MfHz0u2ZsmHlblG1vEggD3msrNg0TCRpYZPlkhtwIhWQXt4w3rpj055dmGytomTHmUi0ZHydbggq4HWneAbEhxqL9mnNurx/dPCb/XhYWPiVlt9gUnwWHEeAwptYiTDse8s6gk95zmnW1ltPhG/vXXyaKQ/iorUu2bNGtFFFVHLuACSbAakncBxJrN52xM1hdcy3J3GGA7gOUktr9wHdqw6Q4kBAjdlszSfs4xmfyJyr9qpNhYUpFmcfOSnrJOYLbl+yuVfKgvQQqihVAVVFgBuA5VJSjpbh5Xwc3ydmSZV6yPKSpLxkSCMkHc2XKRyY183xn/aNiI2OJjcdXiCZY45QbCCN48OAmaRcpciVyEVm1UkAC9B9for5lgOmWLjAiVTMznESxEh2YxwzYszRE31No4EXl1y6G1OOgnS/EYuKZpo1k6vqsph6r0jIuZo9JWUFDbewNmFwCKDXTYxVdVa4z3ym3o3H0b8CRcgcbGp6VTYxnUiXDSZDv1jc+NkYtfjpc15gto5Qods8b26qbgb7kk5NwDbj3HQg2ooooCiiigKKKKAooooKt6pYnayxuFkDIGYKrkfNljuXMD6JJ0F7XOlLo9kLHiojELMBI0r3OZ1IsA5+ldyDruy6VP0vI+Q4i4v80wA5k6LbvzEVxdjeiuIVIVQdSAL+Nta7qKKKKKBT0kxISJc24yKT9WO8z/uxEedZ3bSsmHw8J7YgLN+0nKxD4yTHypn0iHXYmGDgbBvBzmf/AIcMg+2KqTt1+0By6232cOpB/wCJIw8q6T+Rzv8Aae7QiASCMcZYVA7kOc/BKtbYW8mGH/qL+QilqFV6zGKOEEZY/Xl9Ffciv98VNMc+MjXhHE7nxchE+CyVceky7M6KKK0yzW3hnmKcCII/KSUtIPNY1FaWs1to5cRmO4HDP5LK8be7OvvrS0BXhWlWJ2szuYsMAzqbPI1+qiPEG3bf2B5laZQRlVAZi5AALEAFjxNhoPKgX9H8Y0iSZzdo8RiI72HZWVurGnsFPdTMCk+xPRxGMT++Rx4PDH/NDTmgKRR4mMMwFjFI5SWNhrHKxt6SncrkjuuwI7RNPaW7X2BFiR6WZWsAJEOVxY5gL7mFxexBHdQcJKcMwRyWhYhUckkxk6CNyd6ncrHwPAlrSLEQ4pVKuseLjIII0ilIO8EH0G8ivhXHRvbOZmgkzq8divWKVdozfKTftFbZSQSDYG+tBoKKKKAoqNJbsw9W3xvUlAUUUUCGedRiYgrjPZwyXBPV2zZj6tmC695FVNt4hZjhY1N1lmDn2khBk8wWEflVSeKOAXnEOGjb9BEM0sx4KxUBn+qoN76m1SYGb58YjE/Ns4EWHh0LRRkj0ntoGY2udwso51xdmmoooqKKKKXdIMd1WHc3sWGRTyLaZvsjM3gpoUiwmN+dxOLtcRqRGObPZY1HeVSM/wCNXfRfDhXlkY+jCgjzHdf85M9+9jmqpiWEGGhQi2hxUg430EEf3jH/AJNX8FgCY4sJxYdbijyQnMUPe7ejb1VburpfjlPp70fjJiMrCzTMZCDvCmwjU+CBdOd642BKJDNKCCXlK+CxjIg7r6t9vvqTbk5CLFGcskzZFI3qtryOPqqDbvIrybZRjyvhwFZFCZNySRr2YyeBH0W4a7wTW2TSiq2Cx6yg2uGGjI2joeTD+e48Cas0CbpLhxkEjC6qGST9lIAHP2SEb7JqnhcXLifye5TqgBiJAbM/qiIjdnAuX4XIGuqs9tYpgFiit1st1FxcIo7cpHEKCNDvLKONJZtnnBlMrZVQZYpW1AB/2fEc1J3Pw7iBcNPhcKsSBI1CqosFAsAKlqhgNrrIcjDq5RvQ8faQ7nXvHmBUu08eIYi9sx0CqN7Oxyog8SQKBfhyF2jMP1mHhYd5R5Ub4NH76dViMTtSSPGozSQM0cUkcoKyRIpkMMiqJPSB7Btfdfvp6NvkkRmMxytlyXKsjAkKXVlOoW4NjY0Dqik8+Enj9OKVpGGrRPkySDiFIUGNuRvbmOIn2d0ggnUFJFvcgoxCurDQqynUEHSpLsMaq4/ZyTLZxqNVYaOh9ZG4GrVF6oz2G288DmLFqVAIVMRa0MtxcXP6N+BU2F9x4U/Di1+FczIrKQ4BUixBAII4g30tWZxOGWEFcNiIwh7WHeVctuKxPctFflqvICg0OBbMC/rsSPDcvwAPnVml2ytsxzAqLo62zRtYMvI6EhlPBlJB4GmNAUUUUHzrDQGNiyLGjHfJZpJT/iSkn+VeYg21JJZ3RcxNySWCi5Pj5VYbfS7HbRRJY1ILsGDZEGZyBwVe/cWNgATrXjluWUe2yY419FNFY59s42XUdVhxysZpPM3VAfvVFlxJ34uXySED3ZK9k8Gd/Hjvmwn621KggxGJNwDHACljqGldfTFuOVCB4yEcKz1sSOzi3+1HC3+kVHg2xkKBY54mAJJzwm7EkszMVcXJJOtWeDOfjN82NSbawcUeKjgw8QzGzsgJAZluYk1NkQEl2sLWB3kithsfZnUIczZ5HOaV7WzNu0HBQAFA4ADvrDbH2i+FxUuIxcZkMgAEkQLBBfUZD6Q4bs26tXFj12hdYXvALCVlOrki5gHFRYjMd+uXibLjceyZS9LGy/npWxB7NjHB3x3u0g+uwFvZRTxptXiqALDQDcOVe1FVsVs9ZCDqrjsups47r8R3G47qiEssfbHWj1l0b7SHQ+IPlV6qW2pimHlZdGCNY8jawPlvoKmwm65pMT65KR3FrRxkqPvNnbzFNnQMCCAQRYg6gjkRUeDgEcaIugVQB4AWqagQYzo8VW0QDxg3ELkjKecMg9KM8hqOWWk20pJHikjMuVo2V0jnuspyWe4kjYZxe4BFzpvvW4qHFYRJVKyIrqd4YBh7jQYJ8ZKLiResAuLkCTQGQHX0JALRtpdvOuGnd5WnAGaBYpEjW4PVK1nQIfSAyFiLgEm+lstWdq7J6szNDJ1YWTLaQ5olHVhuybuxJlc2UjyrzY4xWQI+BSWMarIWWNyTrfI9yOFjcHdoKm4Nl8vTIjg3R8tmGos3ZJPI6C/fUWOgV2RCqEEktmVW9FRu1HEkfGsVLj5MK3yeLDzFJ8wGGIDGO/aeGQMVyDeQxFuB4VoIPl5CkxYZWCBTnmkY8LkhIyNSOdc9aaTYrZqxvGkTSp1hK9WkjLHYDMz21y2AsMuXVhVtthqf0mI/9xN/zUswCYg49flLRHLh3KrGGspaRASWbfcLyG6tJS2hYOjmH+lH1n7Rnl/+RjVldlwgWEUYHLIlvwq1RU3QlxHQ/Cs4dY+qkW+WSImJxff2LA+BBFTrh8TGPQlWYDhKuVj/AIkYtf7BpnRV5U0XLt8JpPG8J5kZ4z4SJce+x7qKt4mFmtlcoR3Ag9xB30VrkmnzvaWNbOIobGRr6nsovF27hy4mw8LezdlLCDa7O2ryN23PMnlyA0Fc7KwBjDM+skhzOeW/Kg7lBt43PGr1ez/P4J45u9uHn81zup0KKKr4nHpGQHOW+4kEKSdy5t1+6vS86xRXEcyt2WDeBB/Cu6oCKorBNAzyYRwjNqyMuaJyNxYAgg8MwINudqvUVnLGZTVWWzpd6PdLpZ0tLCvWKPnEie7rwzBHC5lPAqTy31oMHtKOW+RtR2lIKuv1lYAj3Vhdo4dR86H6p47lZQQCvmdCDyOh4g1b6Jf9pUOIk6mciOYHKklisU/fGT2SfVv4E14/J4+L1YZ8m5qvtDCdbE8d7Z1K3G8XFr+VWKK5NlexseMRDYnK6ExyAaFXQ5Wt3Ei4PEEVZjxDIcsvk40Vu4+qfgeHKleGwbfOSw2EizSix0WRb6xt53seBPeQWuDxizpe3c6MBmU8UYf/AIHeNKC1RVPqmj7F2X1CdR9Qn8D7xU8GIVxdTu3jcQeRB1BoEcWCR8bMGOqMkgU7iGRVD+AaNvMDlTXFY1Y7Zr3a9gBcmwudPAVHtPYqTMr3aOVLhJUNnAO9TcEMpsPRIIpPtHZ+MVo5A0c4hbMQFMcjKRZlAuVLW3ai55Vi4/1ZV/ZOGs7vJ+fkAZvYjuQkSngBY35m5qbZxMhaYk2YlYxwCA2zW5sRe/K1KzttGlZo27WHcZTdXR47vkdTqpsx3j6JpzspQIIgN3Vp/CKxVSLhVEjSa5mVV7gFLEActWNTUUVFFFFFAVBjXKoWH0bHxA3j3Xqel+3pbQkXtnZEv9ZgD8L0iGFFFFVWNbfVKTbMK3BlS44XufCwq6ajEKg3Ci/Owr7D56g21mfSGJm9pwUQd+vpN5DzqtJ0d61g+IfrGG4aiNb+qgNvM3NO6KnHfZv4UQ9F4EFljRb8kUfhUo2IB2XdfB5B8A1qZUU4w3S4bJb9dL98n8b17/ZTcZ5vvW/CmFFNQ3VFNix3BbNIRuMjM9vAMbDyqbEYBHXKygg8LCrFFXUTaLZ+158F6PpYiAfRveaMewT+cHssb8jwrX7L2xFiUzwuHG4jcyn1XU6qe41lao4nZYz9bEzQyjdIhsfBuDDuYEV58/DL/cXbHy/W02T6JmTiJma3c9nB/ePurvGYAlutissoFvZkX1H/AJHePeDgtn9KsW04McIxTxjJM8BCqyA7pFb0RILkrlb1gQARbTT9PcPGwDkpvzhrK8Z07UbWcjfqoO6vNZp6JdtFC5KglSpIF1NiQeRtofKo58IGN9VYbmGh/wCo7jXOB2lFOgeKRJEO5lYEHzFTudDrbv099QVRO6G0gzD10H8S7x4i/lVtWBFxVDZ20LnqpDaVR5SKNOsTmN1x9Em3Im/agXbX2BFiBd1s66pIukiGxF1bzOh0N9RVXozMRGcPIbyYe0bG1sy2+bktwDL8VYcKeUh23hnimTFRKXKrkmjHakiJvdebodQON2HEVnKbiw6oqvgNoRzoHiYOp4jgeII3qRyOtWK5NCiiigKzvS45upj9aS/uKp+MlaKs9iMM820V0+bgRWJ1tmJLBN28nK2m4IOdWI0NFFeUUkxXQyIkmF5IDyQgp9xwQPAWqjJ0TxQ7OJib68DA+9JAPhWuor0TPKdVyuMv4xx6OY31sMf85f61G2wccNy4Vv8AFlU/GI1taK17cvqevH4wj4HHLvwqt9SdPwcLXFsSO1gpx4NA34SVvqKvuyT14vn5xEo34TFeUan8GoE8x3YTFeaKPxevoFFX3ZJ6sWDEWKPZwcn2pIF/1mpU2Pjm/RQR/XmZj7kj/nW3oqe3L6vrxZCPojiW7eJRO6KG5+9Ix/hq1H0Bw51maXEd0shyfcTKp8xWlorFyt7rUxk6RYbCpGoSNVRRuVQFUeAGgonwyOLOqsOTAEfGpaKy0Uz9FsM26MRH1oiYm8zHa/neqZ6GL/vWNty6/wDnlv8AGtFRQZqboMjAWxOMBBurddmKkbmGYGx/qRVpcdNhhbEAzRj9PGvpDvliW/3kuOYWndFBFhsUkih42V1bUMpBB8CKkIrI9KkGFkhlw/zTyzqsmXRXB3lk7JPtWv31r6DL7c6NFZvleFVeuAtIh0EyWtlJ4Pa4BPgdNR3sf5PiULQF4XU2dFZkeNhvV0JsD4itLWQ6cYVYo2xMYyTpbLIpKtb1Wt2x3NcVmzanPyfEL2ZI5BykQq33k0+FdDGzL24Ce+N1f4NlP41Y2dKXhRm1JVST3kd1WK5qgwuMWQHLfQ2IZWVgeRBFT0UVFFFFFVH/2Q=="/>
          <p:cNvSpPr>
            <a:spLocks noChangeAspect="1" noChangeArrowheads="1"/>
          </p:cNvSpPr>
          <p:nvPr/>
        </p:nvSpPr>
        <p:spPr bwMode="auto">
          <a:xfrm>
            <a:off x="66675" y="-693738"/>
            <a:ext cx="1333500" cy="1457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l-GR"/>
          </a:p>
        </p:txBody>
      </p:sp>
      <p:sp>
        <p:nvSpPr>
          <p:cNvPr id="10244" name="AutoShape 6" descr="data:image/jpg;base64,/9j/4AAQSkZJRgABAQAAAQABAAD/2wCEAAkGBhQREBUUEhQVFBUVFRYXFhYYFhQXFRYYGBgXFRYTFhgYHCYfFxwjHBUVHy8gIycqLS0tFh4xNTAqNSYrLikBCQoKDgwOFw8PGCkcHBwpKSksKSkpLCkpKSksNSkpKSksKSkpKSkpKSwpKSkpKSkpKSwpLCkpKSwsLC0pKSksNf/AABEIAOsA1wMBIgACEQEDEQH/xAAbAAACAwEBAQAAAAAAAAAAAAAABQMEBgIBB//EAE0QAAIBAgMEBgUHCQUFCQAAAAECAwARBBIhBTFBUQYTMmFxgSJSYpGhFCNCcoKSsSQzQ1NzorLB0RVjg5PCRFSj0uEHFiU0ZJSz0/D/xAAZAQEBAQEBAQAAAAAAAAAAAAAAAQIDBAX/xAAfEQEBAAICAwEBAQAAAAAAAAAAAQIREjEDE1FBIQT/2gAMAwEAAhEDEQA/APuNFFFAUUUUBRRRQFFFFAVw0gGlLMVtgE5Yzu0LfyX+tdYM3oGamva5UVHisWkSF5GCIouWJsBQTUVkcbtXG4hvyeCSOAbnLRRTS96rKCY18VzH2a6wG0JhJ1eeWKW1xFigjxygb+qmi3kcRckerU3BrKKUDpAE0xMbQe2fShP+Iui/by0zhxCuLoysOakEe8VRJRRRQFFFFAUUUUBRRRQFFFFAUUUUBRRRQFFFFAUUUUBWa2/tu5MUZ0GjsP4B/P3Vd6S7Y6iOyn5x7hfZH0n8uHeRWSwcJZlRRdibD+ZJ+JNA42XAXIVR48gOZrUYfDhBYeZ4motnYAQoFGp+keJPOqe1+ksUGZfzkoA+bXUi+4ud0a8SzWsNaC5tDaKQJnkNhcAAAlmY7kRRqzHgBS3C4B55BPiRbKbwwXBWL+8e2jS/Bdw1uTzDs2QflEjLLPa6gaxxqbFo4QeY0znVtNw0q1tDF6Q5TpJKguOIsz/6axcvi6MK5eMG1wDY3FxexG4jvqhsF80AkO+UtJ5MSVHkuUeVXlmBYrxABPne34Guau7Utm6OwMcwjCP68ZaJ/vIRfzplRQK/kWIj/NThx6syBv348p94Ne/2tOn53DMfahdJB45Wyt7gaZ0VrlTRYelUA7ZePukimS3mVt8a5i6X4VxdJg49ZVdl+8qkV1i42nlMRuIUAMh1HWMdRED6oGrW33A50yRQAANANwGgHlWuSaJ8X02wkZVetDM1tF1IBNrm9rakC288AatJ0kw5NjIEPKQNGfc4FVOmOFWTAYlWUNeGS2gJzZTlI772prBH82obU5QDfW5sL05mlgG+6vayu0nkwU8ZgsY52KtE7N1auBcGMgHq81twBHG1ME6Tov59HgPNhmj8pEutvG3gK1LKaOqKiw2KSRc0bK6ncykMPeKlqoKKKKAooooCiiigK8ZrC5r2kfTHH9XhioNmlIQeB1Y/dB99Bk9pbS6+ZpOB0TuQbvfqfOtP0S2ZlTrWHpOPR7k5/a3+FqyeysF10yR8GPpdyjVvhp5ivouMxKwxM57KKTYdw0Ud50AoK+Ox7ZuqhsZCLknsRKdzvbeTrZd5twAJqpB0eiERjuWcEsZSR1odteszDcSdf+lWtk4QpHd/zjnPIfbbePBRZR3KK4x0TI4mjUsbZZEG90GoK82W5tzBI5VztWRW6P5gGQkegSrp6jjinKNwQ4HC+mmgrbdbqyg+j1qyDuzBkcfedT9uuMbtzD5+tixESSgZWRr+mu8JIg9NSLkg2uLnQg2pD0k6RyYnDkR4V2frERZEJMakyIrXLKp3EcKitn0fW2EgH9zF/AtR4SYnFzC/ohEFu8cf3iPKmGGhCIqDcqhfcLfypTsA5nmk9YrbwOZx8HWoHVFFFRRRRRQFFFFAr2y3WZcOupcqX9iINdifrWygcbnkaaVDh8KqXyjVjdidSTzJO/l3CpqIRdMU/J1b9XLG/uOvwvVhTpUfS/8A8o/lXUPZHhUreKrLseItmC5HP04y0b+ZQjN53r1Y8Qn5vEFh6syK/wC8uVviauUUmVjVkqGPbOIXR4FcetFKP4JAtvJjXtTCitzOscYb0UUV1cxRRRQFYbp1i82ISPgiZj4ubD4J8a3NfLukWKzY2bucL91VH43oNF0Eweskp4WjX+JvxX3Vc2/imknggQ2QTRNMefadIv3Mx8F51N0XtFgVdtAQ8jHuJLX+6BRgMFnijlY2ZpBiGO8ekD6PgEIW/s1LdBvICQcpAPAkXA8RcX99JMftedA8axh5VUMXQEoisbB2S+YkWJyC5OU1dx3SDDwxl3lQBRfRlJPIAX3ndWdjxhEWebODOxcQp+fxDEABRxWNVCrwuBdiAbVjGfWq7ws6ouXDN1t/SaRFEkjlhcySSNaNCe8mwtYaVH0VwzyTMwMgw8ZuA8vW9bMxzGS5GgW5OhsSwPAVwmzZpSWxLpDhogfyaGxXP9GOVhbrCLglRZSSBrrWvwOGEcaqARYa3te51JNuJN71OuhHtSUrC5G/KQv1m9FfiRUGxIgqyAbhKyjwQKg/hqTaepiX1plv4KC/+kVzsY6SjlPJ8SGHwNT8E8+Kyyxp6+f90X0qzSnaT/lWGHfJ8Uam1QFFFQ4vGJEpZ2CqPieAA3knkNaKmqBcYpkMe5gL2OmYesvrDgeVdxTBgDqLi9jYMO4jga4xeDWVbNe4N1YaMp4Mp4GiJ6KrYKZiCr9tDZrbm5OOQI4cDcVZopF0xk/JwvGSRF+OtTx7h4Us6Ry9Zi4Ih9C8jfy/Ae8U1qVrEUUUVG3q0UCirEqOHplhmkEeZwWtlLRSohuSoszKBqQQOZptHi0ZioZSy9pQwLDxG8Ug6TbKaVM8YzOFKlP1iHeoPBgdR33HGsnsPArKmFMbNE+d7yJ6MgZVcNmuPS9IC6te/GuvNn17nb6hRSQJiyMpmhHtrC2c99mkKg+/wqF4cXF6STfKAN8UiRoW5hJEAytyzAjw31eUY41oa+M7bntisQf76X4E/wBK+u7Px6zxrIl8rDcRYgjQqw4EEEEcxXx3pLHbF4kf3sn72o/GtMvomKH/AIZDH+sSFD9UqGf9xXrQqtgBbS1rfyrOSTj5Fg3PZCISeAvAyrfxJA8SOdWeku3TFGiwWaadlSG+67/TPMKLt5VjL+rGYxmESTGEohaGJ+rigDER4jFD0iWG4Rxbzpa/C4AOmiwJiawYPipheSa3YTiVB7KDcq8Tqb6mqfRjDxoZpL3XDk4dDvICAPK/15JGLHnYU0GKWBc8tzLMbhFGZ2IGkaDiFG87hqSRepfg9fDASQwr2EBlbvKmyX5ksS3itNKRYZca7OxjgizGy5mMjIg3AhAAxvcn0rXNhzrvB9EUDM87viHbeXLBBxssYNh8acabcbW2zGmJgW5Yqzl1RWkZLoQpYIDluSAL86jh2k0c8jDD4gxyhW0iNxIPQItfioU37jen2FwSRLljRUXkqhR42FeYrHRxayOifWZV/E1rjDbLRtjJMT15wllVSsaPNGra6ZmAzWNrm3td2rUbSxXHB+7ERH8QKlbpbhAbdeh8CT+Ar1elWFP6eMfWOX+K1XjE25U4uT6MWHHMsZn8gAqj3nwqDF9C8POL4jPM/B3drr3oosi+S67jer3/AHjwv+8Qf5sf/NXLdJ8KP9ph8pEP4GmtDMY/ojDCczQwqBoJREpiI9XERDsftFt35eLDZ+x8IzBGw6wTWuAjMmYevFIhGYfEcRTM9KsL+uT4n+VJMXjMKo+bmjaK+YxCRVkiO/rcPcgi2/IPLkaHR2ROn5nEX7pkEvgM6lXPmTXP9m4t+3ilTuihUH3yM/4UYDbyqAk8iXyho5SyqkyHc4J0DbrgcwRobC8u2IDumiPhIn9amoEOH6IzRs0oxXXTtvMsahGUblslim7eL8NOFSDaRQhcQhgYmwJIMTH2ZBprybKe6tAmLQ7nU+DA13IqsCCAwIsQbEEciONS4ytTKwqoqObo8Y9cK+T+6e5hPcv0ovs6eyarwbSGfq5VMUvqN9Ic42Gkg8NRxArlcbHSZSroooFFSKu0th2IqYhpV0DXJXgHNgzj6wAv368TTKiqCiiigSttVME2JaTN1eaOX0VLZTJdGJA3DMlyfar530mx8c2MkkhJKvkbVWX0suVhZgPVB+1X0vBsHxk6MAV6mIEEAggtLmB5jW1qwHS7oocE+ZLmBzZDv6s/qmPL1T5b9/adOV7T9D9oSTYrCwyEGKKOVFTerDq2GZwe0SCBY6C3jWox2zocNPnijCmKGSXex9I+hGigk5QTn0FtbcqyXQAf+IR9ySn90D+dbTaYzTSj1pcJF5ZusI+NVlOnRfIB1UrRMVQSWWN1kZf0hV1ID+0N/G9hTHZ+yFiJa7PIws0jm7keroAFX2VAHdV6qG0dtJCQmskrdmJBmkbvtuVfaYgd9BfpVNt9SxSBTiHGhCWEaHlJIfRU9wu3dUX9mS4jXEtkT9RGxsf2sgsz/VFl55qbQYdUUKihVAsFUAADuA3UCwbNml1nmKD9XBdB4NKfTbyyjuq1hNjQxapGoPrWu58WN2Pvq7RQeWotXtFBEcMnqr7hXaoBuAFdUUBauJYVYWYBhyIBHxruk+N26PSWEqSvblY/Mxc8zfSb2R5kUCXaeHWN5AoBWGaCVBYEKZiUliAO4MCWt7daZtjwHfDEf8NP6Um2Xs4ylWs3Uq/WZn0kxEnCRh9FBYWGl7CwCgX0tAvbo9hjvw8B/wAKP+lRN0Wwh/2eIeCKPwprRQKf+62H4IV+rJIv8LCoMb0PhlTIzT5d9uukNjwYZicpHAjWntFBmTgMRhjZc2Ki4XKjEJyBJsso79GHtV7WlorPGNcqq0UUVydRRRRegUbHf8tm9qMfuSSD/UKd4zBpLG0cihkcEMp3EGs9s9ss8Eh/SiaPza0y/wADe+tPXXHpyy7YHo/0Wkwm1ALM8XVSlJLcCU9BzwcfHfzs3xDgTsXIUDFoSSQAAsANyeWhq/0n2gYoQsbqksskccdzYkvIqtl0OuUsb2Nt9YfF9GtoNEUlUOxmWXP16lPRAFvS13gEaVpls/7RlxWmG+bh44hl1b9gjb/2jejyDUx2bsmOAEINW1d2JaRz6zudWP4cLVR6KTTGFlxDBpI5ChIN7jKrDWwv2uXv306oMP0vxEQxoXHSyQ4b5NmiKySxI0+c57tGReRUEeVSfpNYHhnsX06xWb5PG7IDBkUzRAYrMcEZ1lYLJfOXyLcKFu1hcivrBFFqD5Zs/pNjYleZJFxStJGgj6t7u3yDrsyNn9EZ0AygG5LcTVeHp1j5BHKWQqkkgCol1xDHCPMmHJVyAc6hRre8i3AK2P1u1FqD5t0U6ZY/GYiKImAISzNIIy2ZVSJmjXLIVVgXte5sG1FxrsJdtYgMQMFMwBIBEuFAI5gGW/vpzao8TiVjUu7BVG8k2AoFH9uYj/cJv83Cf/bVabpbKrhPkUxc/QEuELW5kCX0R3nSvdobcZrAZ4lbsKq3xMveifol9ptdfo8esFsF3FpPmIybmKNiZH75pt7E8Qp+0aBem1JsUzJJE4YG3ydJIyluc80bGw9jS/qtTrA7AHotMVcr2I1GWGPllT6R9pvICmeGwqRqEjUIo3BQAPhUtAUUUUBRRRQFFFFAUUUUFWiiiuDuKr7QlyxOeOUgeJ0HxIqxS/HtnkjiHPrH7lXsjzb+E0HGL2aXw4VCFdcrxsdyuhBQnu0se4muD0sVlCRqDiSDmhZgOpy2DvMfoIpI1+lcZb3ptal20NgRTOJCCsgAHWLYNYXsGuCHAuSAwNuFaxumcsdlOKkgVesaXrpjLh882U9WiieMlVYXSKMW3X14knWtHLMJI8y3IN+BG4kbiL8Kx/SXBYkPHEJnxCS5/mZFhszR5JAhKquYFQ/okgG28UsOzYEyxNA+Y6dvHRrc5iq9Sq8QraKCNN9dZqxxu5Ww6P7XiM88OcdYZSwX1gI4wxQ7nsQQbE2I1tWhr53snYjdYuGkHVxy9dLEirkaDIIhHMmpMb5y51Nzc5hratj0fxzyRWmsJomMcttxZdzgcA6lXA9qimdFFFAUUVWx+OES3sWYnKiDe7Hco/EngATwoOdobRWEC92ZjZEXVnPJR+JOg40gAlxEv0S6HVu1Bhj6qA/nprHtHd3DQyYTCvPIxza9mWYaWHHD4fkoPafeT39nQ4bDLGoRAFUaADdQQbP2UkNyt2du3IxvI59puXcNBwFXKKKAooooCiiigKKKKAooooCiiigq0UUVwd0OMxaxIzubKouefcAOJJsAOZqrsnDtZpZBaSU3I9RR2I/Ib+8mpsRs9ZJEdySI9VX6Obg5HEgbuVzxq1QFFFFAn6TqVjSYC5w8qSn6mqyfus3upNiukk12nXCQsscnUpIZXWQ5yo9Ferv9MfHz0u2ZsmHlblG1vEggD3msrNg0TCRpYZPlkhtwIhWQXt4w3rpj055dmGytomTHmUi0ZHydbggq4HWneAbEhxqL9mnNurx/dPCb/XhYWPiVlt9gUnwWHEeAwptYiTDse8s6gk95zmnW1ltPhG/vXXyaKQ/iorUu2bNGtFFFVHLuACSbAakncBxJrN52xM1hdcy3J3GGA7gOUktr9wHdqw6Q4kBAjdlszSfs4xmfyJyr9qpNhYUpFmcfOSnrJOYLbl+yuVfKgvQQqihVAVVFgBuA5VJSjpbh5Xwc3ydmSZV6yPKSpLxkSCMkHc2XKRyY183xn/aNiI2OJjcdXiCZY45QbCCN48OAmaRcpciVyEVm1UkAC9B9for5lgOmWLjAiVTMznESxEh2YxwzYszRE31No4EXl1y6G1OOgnS/EYuKZpo1k6vqsph6r0jIuZo9JWUFDbewNmFwCKDXTYxVdVa4z3ym3o3H0b8CRcgcbGp6VTYxnUiXDSZDv1jc+NkYtfjpc15gto5Qods8b26qbgb7kk5NwDbj3HQg2ooooCiiigKKKKAooooKt6pYnayxuFkDIGYKrkfNljuXMD6JJ0F7XOlLo9kLHiojELMBI0r3OZ1IsA5+ldyDruy6VP0vI+Q4i4v80wA5k6LbvzEVxdjeiuIVIVQdSAL+Nta7qKKKKKBT0kxISJc24yKT9WO8z/uxEedZ3bSsmHw8J7YgLN+0nKxD4yTHypn0iHXYmGDgbBvBzmf/AIcMg+2KqTt1+0By6232cOpB/wCJIw8q6T+Rzv8Aae7QiASCMcZYVA7kOc/BKtbYW8mGH/qL+QilqFV6zGKOEEZY/Xl9Ffciv98VNMc+MjXhHE7nxchE+CyVceky7M6KKK0yzW3hnmKcCII/KSUtIPNY1FaWs1to5cRmO4HDP5LK8be7OvvrS0BXhWlWJ2szuYsMAzqbPI1+qiPEG3bf2B5laZQRlVAZi5AALEAFjxNhoPKgX9H8Y0iSZzdo8RiI72HZWVurGnsFPdTMCk+xPRxGMT++Rx4PDH/NDTmgKRR4mMMwFjFI5SWNhrHKxt6SncrkjuuwI7RNPaW7X2BFiR6WZWsAJEOVxY5gL7mFxexBHdQcJKcMwRyWhYhUckkxk6CNyd6ncrHwPAlrSLEQ4pVKuseLjIII0ilIO8EH0G8ivhXHRvbOZmgkzq8divWKVdozfKTftFbZSQSDYG+tBoKKKKAoqNJbsw9W3xvUlAUUUUCGedRiYgrjPZwyXBPV2zZj6tmC695FVNt4hZjhY1N1lmDn2khBk8wWEflVSeKOAXnEOGjb9BEM0sx4KxUBn+qoN76m1SYGb58YjE/Ns4EWHh0LRRkj0ntoGY2udwso51xdmmoooqKKKKXdIMd1WHc3sWGRTyLaZvsjM3gpoUiwmN+dxOLtcRqRGObPZY1HeVSM/wCNXfRfDhXlkY+jCgjzHdf85M9+9jmqpiWEGGhQi2hxUg430EEf3jH/AJNX8FgCY4sJxYdbijyQnMUPe7ejb1VburpfjlPp70fjJiMrCzTMZCDvCmwjU+CBdOd642BKJDNKCCXlK+CxjIg7r6t9vvqTbk5CLFGcskzZFI3qtryOPqqDbvIrybZRjyvhwFZFCZNySRr2YyeBH0W4a7wTW2TSiq2Cx6yg2uGGjI2joeTD+e48Cas0CbpLhxkEjC6qGST9lIAHP2SEb7JqnhcXLifye5TqgBiJAbM/qiIjdnAuX4XIGuqs9tYpgFiit1st1FxcIo7cpHEKCNDvLKONJZtnnBlMrZVQZYpW1AB/2fEc1J3Pw7iBcNPhcKsSBI1CqosFAsAKlqhgNrrIcjDq5RvQ8faQ7nXvHmBUu08eIYi9sx0CqN7Oxyog8SQKBfhyF2jMP1mHhYd5R5Ub4NH76dViMTtSSPGozSQM0cUkcoKyRIpkMMiqJPSB7Btfdfvp6NvkkRmMxytlyXKsjAkKXVlOoW4NjY0Dqik8+Enj9OKVpGGrRPkySDiFIUGNuRvbmOIn2d0ggnUFJFvcgoxCurDQqynUEHSpLsMaq4/ZyTLZxqNVYaOh9ZG4GrVF6oz2G288DmLFqVAIVMRa0MtxcXP6N+BU2F9x4U/Di1+FczIrKQ4BUixBAII4g30tWZxOGWEFcNiIwh7WHeVctuKxPctFflqvICg0OBbMC/rsSPDcvwAPnVml2ytsxzAqLo62zRtYMvI6EhlPBlJB4GmNAUUUUHzrDQGNiyLGjHfJZpJT/iSkn+VeYg21JJZ3RcxNySWCi5Pj5VYbfS7HbRRJY1ILsGDZEGZyBwVe/cWNgATrXjluWUe2yY419FNFY59s42XUdVhxysZpPM3VAfvVFlxJ34uXySED3ZK9k8Gd/Hjvmwn621KggxGJNwDHACljqGldfTFuOVCB4yEcKz1sSOzi3+1HC3+kVHg2xkKBY54mAJJzwm7EkszMVcXJJOtWeDOfjN82NSbawcUeKjgw8QzGzsgJAZluYk1NkQEl2sLWB3kithsfZnUIczZ5HOaV7WzNu0HBQAFA4ADvrDbH2i+FxUuIxcZkMgAEkQLBBfUZD6Q4bs26tXFj12hdYXvALCVlOrki5gHFRYjMd+uXibLjceyZS9LGy/npWxB7NjHB3x3u0g+uwFvZRTxptXiqALDQDcOVe1FVsVs9ZCDqrjsups47r8R3G47qiEssfbHWj1l0b7SHQ+IPlV6qW2pimHlZdGCNY8jawPlvoKmwm65pMT65KR3FrRxkqPvNnbzFNnQMCCAQRYg6gjkRUeDgEcaIugVQB4AWqagQYzo8VW0QDxg3ELkjKecMg9KM8hqOWWk20pJHikjMuVo2V0jnuspyWe4kjYZxe4BFzpvvW4qHFYRJVKyIrqd4YBh7jQYJ8ZKLiResAuLkCTQGQHX0JALRtpdvOuGnd5WnAGaBYpEjW4PVK1nQIfSAyFiLgEm+lstWdq7J6szNDJ1YWTLaQ5olHVhuybuxJlc2UjyrzY4xWQI+BSWMarIWWNyTrfI9yOFjcHdoKm4Nl8vTIjg3R8tmGos3ZJPI6C/fUWOgV2RCqEEktmVW9FRu1HEkfGsVLj5MK3yeLDzFJ8wGGIDGO/aeGQMVyDeQxFuB4VoIPl5CkxYZWCBTnmkY8LkhIyNSOdc9aaTYrZqxvGkTSp1hK9WkjLHYDMz21y2AsMuXVhVtthqf0mI/9xN/zUswCYg49flLRHLh3KrGGspaRASWbfcLyG6tJS2hYOjmH+lH1n7Rnl/+RjVldlwgWEUYHLIlvwq1RU3QlxHQ/Cs4dY+qkW+WSImJxff2LA+BBFTrh8TGPQlWYDhKuVj/AIkYtf7BpnRV5U0XLt8JpPG8J5kZ4z4SJce+x7qKt4mFmtlcoR3Ag9xB30VrkmnzvaWNbOIobGRr6nsovF27hy4mw8LezdlLCDa7O2ryN23PMnlyA0Fc7KwBjDM+skhzOeW/Kg7lBt43PGr1ez/P4J45u9uHn81zup0KKKr4nHpGQHOW+4kEKSdy5t1+6vS86xRXEcyt2WDeBB/Cu6oCKorBNAzyYRwjNqyMuaJyNxYAgg8MwINudqvUVnLGZTVWWzpd6PdLpZ0tLCvWKPnEie7rwzBHC5lPAqTy31oMHtKOW+RtR2lIKuv1lYAj3Vhdo4dR86H6p47lZQQCvmdCDyOh4g1b6Jf9pUOIk6mciOYHKklisU/fGT2SfVv4E14/J4+L1YZ8m5qvtDCdbE8d7Z1K3G8XFr+VWKK5NlexseMRDYnK6ExyAaFXQ5Wt3Ei4PEEVZjxDIcsvk40Vu4+qfgeHKleGwbfOSw2EizSix0WRb6xt53seBPeQWuDxizpe3c6MBmU8UYf/AIHeNKC1RVPqmj7F2X1CdR9Qn8D7xU8GIVxdTu3jcQeRB1BoEcWCR8bMGOqMkgU7iGRVD+AaNvMDlTXFY1Y7Zr3a9gBcmwudPAVHtPYqTMr3aOVLhJUNnAO9TcEMpsPRIIpPtHZ+MVo5A0c4hbMQFMcjKRZlAuVLW3ai55Vi4/1ZV/ZOGs7vJ+fkAZvYjuQkSngBY35m5qbZxMhaYk2YlYxwCA2zW5sRe/K1KzttGlZo27WHcZTdXR47vkdTqpsx3j6JpzspQIIgN3Vp/CKxVSLhVEjSa5mVV7gFLEActWNTUUVFFFFFAVBjXKoWH0bHxA3j3Xqel+3pbQkXtnZEv9ZgD8L0iGFFFFVWNbfVKTbMK3BlS44XufCwq6ajEKg3Ci/Owr7D56g21mfSGJm9pwUQd+vpN5DzqtJ0d61g+IfrGG4aiNb+qgNvM3NO6KnHfZv4UQ9F4EFljRb8kUfhUo2IB2XdfB5B8A1qZUU4w3S4bJb9dL98n8b17/ZTcZ5vvW/CmFFNQ3VFNix3BbNIRuMjM9vAMbDyqbEYBHXKygg8LCrFFXUTaLZ+158F6PpYiAfRveaMewT+cHssb8jwrX7L2xFiUzwuHG4jcyn1XU6qe41lao4nZYz9bEzQyjdIhsfBuDDuYEV58/DL/cXbHy/W02T6JmTiJma3c9nB/ePurvGYAlutissoFvZkX1H/AJHePeDgtn9KsW04McIxTxjJM8BCqyA7pFb0RILkrlb1gQARbTT9PcPGwDkpvzhrK8Z07UbWcjfqoO6vNZp6JdtFC5KglSpIF1NiQeRtofKo58IGN9VYbmGh/wCo7jXOB2lFOgeKRJEO5lYEHzFTudDrbv099QVRO6G0gzD10H8S7x4i/lVtWBFxVDZ20LnqpDaVR5SKNOsTmN1x9Em3Im/agXbX2BFiBd1s66pIukiGxF1bzOh0N9RVXozMRGcPIbyYe0bG1sy2+bktwDL8VYcKeUh23hnimTFRKXKrkmjHakiJvdebodQON2HEVnKbiw6oqvgNoRzoHiYOp4jgeII3qRyOtWK5NCiiigKzvS45upj9aS/uKp+MlaKs9iMM820V0+bgRWJ1tmJLBN28nK2m4IOdWI0NFFeUUkxXQyIkmF5IDyQgp9xwQPAWqjJ0TxQ7OJib68DA+9JAPhWuor0TPKdVyuMv4xx6OY31sMf85f61G2wccNy4Vv8AFlU/GI1taK17cvqevH4wj4HHLvwqt9SdPwcLXFsSO1gpx4NA34SVvqKvuyT14vn5xEo34TFeUan8GoE8x3YTFeaKPxevoFFX3ZJ6sWDEWKPZwcn2pIF/1mpU2Pjm/RQR/XmZj7kj/nW3oqe3L6vrxZCPojiW7eJRO6KG5+9Ix/hq1H0Bw51maXEd0shyfcTKp8xWlorFyt7rUxk6RYbCpGoSNVRRuVQFUeAGgonwyOLOqsOTAEfGpaKy0Uz9FsM26MRH1oiYm8zHa/neqZ6GL/vWNty6/wDnlv8AGtFRQZqboMjAWxOMBBurddmKkbmGYGx/qRVpcdNhhbEAzRj9PGvpDvliW/3kuOYWndFBFhsUkih42V1bUMpBB8CKkIrI9KkGFkhlw/zTyzqsmXRXB3lk7JPtWv31r6DL7c6NFZvleFVeuAtIh0EyWtlJ4Pa4BPgdNR3sf5PiULQF4XU2dFZkeNhvV0JsD4itLWQ6cYVYo2xMYyTpbLIpKtb1Wt2x3NcVmzanPyfEL2ZI5BykQq33k0+FdDGzL24Ce+N1f4NlP41Y2dKXhRm1JVST3kd1WK5qgwuMWQHLfQ2IZWVgeRBFT0UVFFFFFVH/2Q=="/>
          <p:cNvSpPr>
            <a:spLocks noChangeAspect="1" noChangeArrowheads="1"/>
          </p:cNvSpPr>
          <p:nvPr/>
        </p:nvSpPr>
        <p:spPr bwMode="auto">
          <a:xfrm>
            <a:off x="66675" y="-1074738"/>
            <a:ext cx="2047875" cy="2238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l-GR"/>
          </a:p>
        </p:txBody>
      </p:sp>
      <p:pic>
        <p:nvPicPr>
          <p:cNvPr id="9221" name="Picture 8" descr="http://www.mountnittany.org/assets/images/krames/10238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0113" y="549275"/>
            <a:ext cx="7272337" cy="511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File:Aspiratore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32656"/>
            <a:ext cx="4572000" cy="5904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4" descr="http://www.therasys.gr/wp-content/uploads/2012/06/Port-a-Suction-200x169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72000" y="332656"/>
            <a:ext cx="4572000" cy="58326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 descr="Suction"/>
          <p:cNvSpPr>
            <a:spLocks noChangeAspect="1" noChangeArrowheads="1"/>
          </p:cNvSpPr>
          <p:nvPr/>
        </p:nvSpPr>
        <p:spPr bwMode="auto">
          <a:xfrm>
            <a:off x="144463" y="-2286000"/>
            <a:ext cx="3457575" cy="476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l-GR"/>
          </a:p>
        </p:txBody>
      </p:sp>
      <p:pic>
        <p:nvPicPr>
          <p:cNvPr id="11267" name="Picture 4" descr="http://www.chccsedation.org/images/3b_Suctio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350" y="620713"/>
            <a:ext cx="6840538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2" descr="http://4.bp.blogspot.com/_7xuSgxNHSzk/TNWx89FZR5I/AAAAAAAAAyc/vGAa8lzCAz0/s400/6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3140968"/>
            <a:ext cx="3672408" cy="3717032"/>
          </a:xfrm>
          <a:prstGeom prst="rect">
            <a:avLst/>
          </a:prstGeom>
          <a:noFill/>
        </p:spPr>
      </p:pic>
      <p:pic>
        <p:nvPicPr>
          <p:cNvPr id="5" name="Picture 2" descr="http://www.myrespiratorysupply.com/images/suctioncatheterkit14fr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51920" y="188640"/>
            <a:ext cx="5184576" cy="3744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4" descr="http://t2.gstatic.com/images?q=tbn:ANd9GcTXD_sicXKhJNES0pLoJZimbEWTFRX7L0ZKUo5uDvSOTkc13inSqS8lRAYcUA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3528" y="548680"/>
            <a:ext cx="3528392" cy="2520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http://t0.gstatic.com/images?q=tbn:ANd9GcQMhmWdCSk3IbaWuL_1RlX7RnRAiwEbIvK51Qdi9GgxI_nMtZyBJZqbOzeR9Q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995936" y="4077072"/>
            <a:ext cx="5040560" cy="25206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Δικαιοσύνη">
  <a:themeElements>
    <a:clrScheme name="Δικαιοσύνη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Δικαιοσύνη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Δικαιοσύνη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906</TotalTime>
  <Words>478</Words>
  <Application>Microsoft Office PowerPoint</Application>
  <PresentationFormat>Προβολή στην οθόνη (4:3)</PresentationFormat>
  <Paragraphs>56</Paragraphs>
  <Slides>14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8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14</vt:i4>
      </vt:variant>
    </vt:vector>
  </HeadingPairs>
  <TitlesOfParts>
    <vt:vector size="23" baseType="lpstr">
      <vt:lpstr>Arial</vt:lpstr>
      <vt:lpstr>Calibri</vt:lpstr>
      <vt:lpstr>Cambria</vt:lpstr>
      <vt:lpstr>Wingdings 2</vt:lpstr>
      <vt:lpstr>Perpetua</vt:lpstr>
      <vt:lpstr>Franklin Gothic Book</vt:lpstr>
      <vt:lpstr>Arial Black</vt:lpstr>
      <vt:lpstr>Wingdings</vt:lpstr>
      <vt:lpstr>Δικαιοσύνη</vt:lpstr>
      <vt:lpstr>ΣΤΟΜΑΤΟ-ΦΑΡΥΓΓΟ-ΤΡΑΧΕΙAΚΗ ΑΝΑΡΡΟΦΗΣΗ</vt:lpstr>
      <vt:lpstr>ΤΙ ΕΙΝΑΙ ΑΝΑΡΡΟΦΗΣΗ</vt:lpstr>
      <vt:lpstr>        Αναρρόφηση εκκρίσεων από  ρινοφάρυγγα στοματοφάρυγγα τραχεία  </vt:lpstr>
      <vt:lpstr>Εξοπλισμός</vt:lpstr>
      <vt:lpstr>Διαφάνεια 5</vt:lpstr>
      <vt:lpstr>Διαφάνεια 6</vt:lpstr>
      <vt:lpstr>Διαφάνεια 7</vt:lpstr>
      <vt:lpstr>Διαφάνεια 8</vt:lpstr>
      <vt:lpstr>Διαφάνεια 9</vt:lpstr>
      <vt:lpstr>ΠΙΕΣΗ ΑΝΑΡΡΟΦΗΣΗΣ</vt:lpstr>
      <vt:lpstr>ΜΕΓΕΘΟΣ ΚΑΘΕΤΗΡΑ ΑΝΑΡΡΟΦΗΣΗΣ</vt:lpstr>
      <vt:lpstr>Εφαρμογή διαδικασίας (1)</vt:lpstr>
      <vt:lpstr>Εφαρμογή διαδικασίας (2)</vt:lpstr>
      <vt:lpstr>ΕΠΙΠΛΟΚΕΣ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maria</dc:creator>
  <cp:lastModifiedBy>Petros Kolovos</cp:lastModifiedBy>
  <cp:revision>41</cp:revision>
  <dcterms:created xsi:type="dcterms:W3CDTF">2011-02-18T17:21:12Z</dcterms:created>
  <dcterms:modified xsi:type="dcterms:W3CDTF">2013-10-28T19:56:13Z</dcterms:modified>
</cp:coreProperties>
</file>