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1" r:id="rId1"/>
  </p:sldMasterIdLst>
  <p:notesMasterIdLst>
    <p:notesMasterId r:id="rId41"/>
  </p:notesMasterIdLst>
  <p:sldIdLst>
    <p:sldId id="336" r:id="rId2"/>
    <p:sldId id="327" r:id="rId3"/>
    <p:sldId id="390" r:id="rId4"/>
    <p:sldId id="392" r:id="rId5"/>
    <p:sldId id="395" r:id="rId6"/>
    <p:sldId id="397" r:id="rId7"/>
    <p:sldId id="394" r:id="rId8"/>
    <p:sldId id="396" r:id="rId9"/>
    <p:sldId id="398" r:id="rId10"/>
    <p:sldId id="399" r:id="rId11"/>
    <p:sldId id="400" r:id="rId12"/>
    <p:sldId id="401" r:id="rId13"/>
    <p:sldId id="402" r:id="rId14"/>
    <p:sldId id="403" r:id="rId15"/>
    <p:sldId id="404" r:id="rId16"/>
    <p:sldId id="405" r:id="rId17"/>
    <p:sldId id="406" r:id="rId18"/>
    <p:sldId id="407" r:id="rId19"/>
    <p:sldId id="408" r:id="rId20"/>
    <p:sldId id="409" r:id="rId21"/>
    <p:sldId id="411" r:id="rId22"/>
    <p:sldId id="412" r:id="rId23"/>
    <p:sldId id="413" r:id="rId24"/>
    <p:sldId id="414" r:id="rId25"/>
    <p:sldId id="429" r:id="rId26"/>
    <p:sldId id="415" r:id="rId27"/>
    <p:sldId id="416" r:id="rId28"/>
    <p:sldId id="418" r:id="rId29"/>
    <p:sldId id="419" r:id="rId30"/>
    <p:sldId id="420" r:id="rId31"/>
    <p:sldId id="421" r:id="rId32"/>
    <p:sldId id="422" r:id="rId33"/>
    <p:sldId id="423" r:id="rId34"/>
    <p:sldId id="424" r:id="rId35"/>
    <p:sldId id="425" r:id="rId36"/>
    <p:sldId id="426" r:id="rId37"/>
    <p:sldId id="427" r:id="rId38"/>
    <p:sldId id="428" r:id="rId39"/>
    <p:sldId id="39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99FF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660"/>
  </p:normalViewPr>
  <p:slideViewPr>
    <p:cSldViewPr snapToGrid="0">
      <p:cViewPr varScale="1">
        <p:scale>
          <a:sx n="88" d="100"/>
          <a:sy n="88" d="100"/>
        </p:scale>
        <p:origin x="312"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F67DA-B1D0-4B5D-92F3-94B0DAC9A4C0}" type="datetimeFigureOut">
              <a:rPr lang="el-GR" smtClean="0"/>
              <a:pPr/>
              <a:t>24/2/2020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5B91A-367F-436A-94F1-8F24C58EA27F}" type="slidenum">
              <a:rPr lang="el-GR" smtClean="0"/>
              <a:pPr/>
              <a:t>‹#›</a:t>
            </a:fld>
            <a:endParaRPr lang="el-GR"/>
          </a:p>
        </p:txBody>
      </p:sp>
    </p:spTree>
    <p:extLst>
      <p:ext uri="{BB962C8B-B14F-4D97-AF65-F5344CB8AC3E}">
        <p14:creationId xmlns:p14="http://schemas.microsoft.com/office/powerpoint/2010/main" val="209721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56432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580844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48997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2939923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102105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021270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1316819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982322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3317079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42286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189753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2780053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3325502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85937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4170897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3051291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478324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640223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39991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1101857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3449286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4196759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44497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4101854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342808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1799914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3497813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1528168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164348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850094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3447314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1670640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294853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1518744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2583220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4092011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56226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428383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133693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2DC1550-1E27-44F5-BC40-11466A9E695F}"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7704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455C409-9411-4E85-9F05-C7A406CFC18F}"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221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240FFD5-8D4B-4333-98AB-12860A3F61A8}"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401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34F4CD9-85CA-4E77-8DDB-36F05A28A74C}"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937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BD5F803-4F62-4D65-B3A1-E50A04328289}"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323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334B8BA-B3E6-4589-A9B0-5D002F2C2EAC}" type="datetime1">
              <a:rPr lang="en-US" smtClean="0"/>
              <a:pPr/>
              <a:t>2/24/2020</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846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6E89FC61-D508-44B4-856D-40EEEC28C40D}" type="datetime1">
              <a:rPr lang="en-US" smtClean="0"/>
              <a:pPr/>
              <a:t>2/24/2020</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058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FBF5A05-8736-488F-BCCB-5CF73BE9CC06}" type="datetime1">
              <a:rPr lang="en-US" smtClean="0"/>
              <a:pPr/>
              <a:t>2/24/2020</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672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A646135-19A3-4BDE-9DA1-02ABEEC08843}" type="datetime1">
              <a:rPr lang="en-US" smtClean="0"/>
              <a:pPr/>
              <a:t>2/24/2020</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612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A7FF34F-FD74-4D44-A2C7-68E55295288B}" type="datetime1">
              <a:rPr lang="en-US" smtClean="0"/>
              <a:pPr/>
              <a:t>2/24/2020</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609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9086801-30A2-450B-8498-9F2257CCB19F}" type="datetime1">
              <a:rPr lang="en-US" smtClean="0"/>
              <a:pPr/>
              <a:t>2/24/2020</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944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D6A4C-5CCA-4000-B434-9B51A844BC54}" type="datetime1">
              <a:rPr lang="en-US" smtClean="0"/>
              <a:pPr/>
              <a:t>2/24/2020</a:t>
            </a:fld>
            <a:endParaRPr lang="en-US" dirty="0"/>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236750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 y="131763"/>
            <a:ext cx="12192000" cy="681037"/>
          </a:xfrm>
          <a:solidFill>
            <a:schemeClr val="accent1">
              <a:lumMod val="75000"/>
            </a:schemeClr>
          </a:solidFill>
        </p:spPr>
        <p:txBody>
          <a:bodyPr>
            <a:noAutofit/>
          </a:bodyPr>
          <a:lstStyle/>
          <a:p>
            <a:r>
              <a:rPr lang="el-GR" sz="3600" b="1" i="1" dirty="0" smtClean="0">
                <a:solidFill>
                  <a:schemeClr val="bg1"/>
                </a:solidFill>
              </a:rPr>
              <a:t>Το Ευρωπαϊκό Φαινόμενο:</a:t>
            </a:r>
            <a:r>
              <a:rPr lang="en-US" sz="3600" b="1" i="1" dirty="0">
                <a:solidFill>
                  <a:schemeClr val="bg1"/>
                </a:solidFill>
              </a:rPr>
              <a:t> </a:t>
            </a:r>
            <a:r>
              <a:rPr lang="el-GR" sz="3600" b="1" i="1" cap="none" dirty="0" smtClean="0">
                <a:solidFill>
                  <a:srgbClr val="FFFF00"/>
                </a:solidFill>
              </a:rPr>
              <a:t>Ιστορία, Θεσμοί Πολιτικές</a:t>
            </a:r>
            <a:endParaRPr lang="el-GR" sz="3600" b="1" i="1" cap="none" dirty="0">
              <a:solidFill>
                <a:srgbClr val="FFFF00"/>
              </a:solidFill>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51" y="991648"/>
            <a:ext cx="5297899" cy="5607031"/>
          </a:xfrm>
          <a:prstGeom prst="rect">
            <a:avLst/>
          </a:prstGeom>
        </p:spPr>
      </p:pic>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949" y="5827154"/>
            <a:ext cx="2743200" cy="771525"/>
          </a:xfrm>
          <a:prstGeom prst="rect">
            <a:avLst/>
          </a:prstGeom>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2562" y="4617660"/>
            <a:ext cx="2085975" cy="1200150"/>
          </a:xfrm>
          <a:prstGeom prst="rect">
            <a:avLst/>
          </a:prstGeom>
        </p:spPr>
      </p:pic>
      <p:sp>
        <p:nvSpPr>
          <p:cNvPr id="4" name="TextBox 3"/>
          <p:cNvSpPr txBox="1"/>
          <p:nvPr/>
        </p:nvSpPr>
        <p:spPr>
          <a:xfrm>
            <a:off x="5803900" y="1930400"/>
            <a:ext cx="6121400" cy="1200329"/>
          </a:xfrm>
          <a:prstGeom prst="rect">
            <a:avLst/>
          </a:prstGeom>
          <a:noFill/>
        </p:spPr>
        <p:txBody>
          <a:bodyPr wrap="square" rtlCol="0">
            <a:spAutoFit/>
          </a:bodyPr>
          <a:lstStyle/>
          <a:p>
            <a:pPr algn="ctr"/>
            <a:r>
              <a:rPr lang="el-GR" sz="2400" b="1" dirty="0" smtClean="0">
                <a:solidFill>
                  <a:srgbClr val="FFFF00"/>
                </a:solidFill>
              </a:rPr>
              <a:t>Κεφάλαιο </a:t>
            </a:r>
            <a:r>
              <a:rPr lang="en-US" sz="2400" b="1" dirty="0" smtClean="0">
                <a:solidFill>
                  <a:srgbClr val="FFFF00"/>
                </a:solidFill>
              </a:rPr>
              <a:t>14</a:t>
            </a:r>
            <a:r>
              <a:rPr lang="el-GR" sz="2400" b="1" baseline="30000" dirty="0" smtClean="0">
                <a:solidFill>
                  <a:srgbClr val="FFFF00"/>
                </a:solidFill>
              </a:rPr>
              <a:t>ο</a:t>
            </a:r>
            <a:endParaRPr lang="el-GR" sz="2400" b="1" dirty="0" smtClean="0">
              <a:solidFill>
                <a:srgbClr val="FFFF00"/>
              </a:solidFill>
            </a:endParaRPr>
          </a:p>
          <a:p>
            <a:pPr algn="ctr"/>
            <a:endParaRPr lang="el-GR" sz="2400" b="1" dirty="0" smtClean="0">
              <a:solidFill>
                <a:srgbClr val="FFFF00"/>
              </a:solidFill>
            </a:endParaRPr>
          </a:p>
          <a:p>
            <a:pPr algn="ctr"/>
            <a:r>
              <a:rPr lang="el-GR" sz="2400" b="1" dirty="0">
                <a:solidFill>
                  <a:srgbClr val="FFFF00"/>
                </a:solidFill>
              </a:rPr>
              <a:t>Η Αγροτική Πολιτική</a:t>
            </a:r>
            <a:endParaRPr lang="el-GR" sz="2400" b="1" dirty="0" smtClean="0">
              <a:solidFill>
                <a:srgbClr val="FFFF00"/>
              </a:solidFill>
            </a:endParaRPr>
          </a:p>
        </p:txBody>
      </p:sp>
    </p:spTree>
    <p:extLst>
      <p:ext uri="{BB962C8B-B14F-4D97-AF65-F5344CB8AC3E}">
        <p14:creationId xmlns:p14="http://schemas.microsoft.com/office/powerpoint/2010/main" val="61826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10</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Η μεταρρύθμιση της ΚΑΠ του 1992 (Μεταρρύθμιση </a:t>
            </a:r>
            <a:r>
              <a:rPr lang="el-GR" b="1" dirty="0" err="1">
                <a:solidFill>
                  <a:srgbClr val="FFFF00"/>
                </a:solidFill>
              </a:rPr>
              <a:t>MacSharry</a:t>
            </a:r>
            <a:r>
              <a:rPr lang="el-GR" b="1" dirty="0" smtClean="0">
                <a:solidFill>
                  <a:srgbClr val="FFFF00"/>
                </a:solidFill>
              </a:rPr>
              <a:t>)</a:t>
            </a:r>
          </a:p>
          <a:p>
            <a:pPr marL="285750" indent="-285750" algn="just">
              <a:buFont typeface="Arial" panose="020B0604020202020204" pitchFamily="34" charset="0"/>
              <a:buChar char="•"/>
            </a:pPr>
            <a:r>
              <a:rPr lang="el-GR" b="1" dirty="0" smtClean="0">
                <a:solidFill>
                  <a:prstClr val="white"/>
                </a:solidFill>
              </a:rPr>
              <a:t>Κατά </a:t>
            </a:r>
            <a:r>
              <a:rPr lang="el-GR" b="1" dirty="0">
                <a:solidFill>
                  <a:prstClr val="white"/>
                </a:solidFill>
              </a:rPr>
              <a:t>τη δεκαετία του 1980 ο ρυθμός της αγροτικής </a:t>
            </a:r>
            <a:r>
              <a:rPr lang="el-GR" b="1" dirty="0" smtClean="0">
                <a:solidFill>
                  <a:prstClr val="white"/>
                </a:solidFill>
              </a:rPr>
              <a:t>παραγωγής αυξανόταν δυσανάλογα σε σύγκριση με το ρυθμό αύξησης </a:t>
            </a:r>
            <a:r>
              <a:rPr lang="el-GR" b="1" dirty="0">
                <a:solidFill>
                  <a:prstClr val="white"/>
                </a:solidFill>
              </a:rPr>
              <a:t>της εσωτερικής ζήτησης </a:t>
            </a:r>
            <a:r>
              <a:rPr lang="el-GR" b="1" dirty="0" smtClean="0">
                <a:solidFill>
                  <a:prstClr val="white"/>
                </a:solidFill>
              </a:rPr>
              <a:t>ετησίως</a:t>
            </a:r>
            <a:r>
              <a:rPr lang="el-GR" b="1" dirty="0">
                <a:solidFill>
                  <a:prstClr val="white"/>
                </a:solidFill>
              </a:rPr>
              <a:t>.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Αποτέλεσμα </a:t>
            </a:r>
            <a:r>
              <a:rPr lang="el-GR" b="1" dirty="0">
                <a:solidFill>
                  <a:prstClr val="white"/>
                </a:solidFill>
              </a:rPr>
              <a:t>αυτής της εξέλιξης ήταν να αυξάνονται οι δαπάνες για τη στήριξη των τιμών όλο και περισσότερο πλεονασματικών προϊόντων, τόσο με αγοραστική παρέμβαση όσο και με εξαγωγικές επιδοτήσεις.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Οι </a:t>
            </a:r>
            <a:r>
              <a:rPr lang="el-GR" b="1" dirty="0">
                <a:solidFill>
                  <a:prstClr val="white"/>
                </a:solidFill>
              </a:rPr>
              <a:t>εγγυημένες τιμές οδήγησαν σε υπερπαραγωγή και συσσώρευση αποθεμάτων, χρηματοδοτούμενων από τον κοινοτικό προϋπολογισμό, γεγονός που </a:t>
            </a:r>
            <a:r>
              <a:rPr lang="el-GR" b="1" dirty="0" smtClean="0">
                <a:solidFill>
                  <a:prstClr val="white"/>
                </a:solidFill>
              </a:rPr>
              <a:t>λειτούργησε </a:t>
            </a:r>
            <a:r>
              <a:rPr lang="el-GR" b="1" dirty="0">
                <a:solidFill>
                  <a:prstClr val="white"/>
                </a:solidFill>
              </a:rPr>
              <a:t>σε όφελος των μεγαλύτερων εκμεταλλεύσεων, ενώ, κατά μέσο όρο, τα αγροτικά εισοδήματα παρέμεναν χαμηλά.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Η </a:t>
            </a:r>
            <a:r>
              <a:rPr lang="el-GR" b="1" dirty="0">
                <a:solidFill>
                  <a:prstClr val="white"/>
                </a:solidFill>
              </a:rPr>
              <a:t>χρηματοδότηση της ΚΑΠ από τον κοινοτικό προϋπολογισμό συνεχώς </a:t>
            </a:r>
            <a:r>
              <a:rPr lang="el-GR" b="1" dirty="0" smtClean="0">
                <a:solidFill>
                  <a:prstClr val="white"/>
                </a:solidFill>
              </a:rPr>
              <a:t>αυξανόταν. Σ</a:t>
            </a:r>
            <a:r>
              <a:rPr lang="el-GR" b="1" dirty="0">
                <a:solidFill>
                  <a:prstClr val="white"/>
                </a:solidFill>
              </a:rPr>
              <a:t>’ αυτό συνέβαλε και η διεύρυνση των ΕΚ με την Ελλάδα, την Πορτογαλία και την Ισπανία και τη συνεπακόλουθη αύξηση των απαιτούμενων αγροτικών </a:t>
            </a:r>
            <a:r>
              <a:rPr lang="el-GR" b="1" dirty="0" smtClean="0">
                <a:solidFill>
                  <a:prstClr val="white"/>
                </a:solidFill>
              </a:rPr>
              <a:t>επιδοτήσεων.</a:t>
            </a: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0" name="Ορθογώνιο 9"/>
          <p:cNvSpPr/>
          <p:nvPr/>
        </p:nvSpPr>
        <p:spPr>
          <a:xfrm>
            <a:off x="37154" y="3186563"/>
            <a:ext cx="4953946" cy="954107"/>
          </a:xfrm>
          <a:prstGeom prst="rect">
            <a:avLst/>
          </a:prstGeom>
        </p:spPr>
        <p:txBody>
          <a:bodyPr wrap="square">
            <a:spAutoFit/>
          </a:bodyPr>
          <a:lstStyle/>
          <a:p>
            <a:r>
              <a:rPr lang="el-GR" sz="1400" b="1" dirty="0" smtClean="0">
                <a:solidFill>
                  <a:srgbClr val="FFFF00"/>
                </a:solidFill>
              </a:rPr>
              <a:t>Στοιχεία δεκαετίας 1980</a:t>
            </a:r>
          </a:p>
          <a:p>
            <a:pPr marL="285750" indent="-285750">
              <a:buFontTx/>
              <a:buChar char="-"/>
            </a:pPr>
            <a:r>
              <a:rPr lang="el-GR" sz="1400" b="1" dirty="0" smtClean="0">
                <a:solidFill>
                  <a:schemeClr val="bg1"/>
                </a:solidFill>
              </a:rPr>
              <a:t>Ρυθμός ετήσιας αύξησης αγροτικής παραγωγής: 2 – 3 %</a:t>
            </a:r>
          </a:p>
          <a:p>
            <a:pPr marL="285750" indent="-285750">
              <a:buFontTx/>
              <a:buChar char="-"/>
            </a:pPr>
            <a:r>
              <a:rPr lang="el-GR" sz="1400" b="1" dirty="0" smtClean="0">
                <a:solidFill>
                  <a:schemeClr val="bg1"/>
                </a:solidFill>
              </a:rPr>
              <a:t>Ρυθμός ετήσιας αύξησης εσωτερικής ζ</a:t>
            </a:r>
            <a:r>
              <a:rPr lang="el-GR" sz="1400" b="1" dirty="0">
                <a:solidFill>
                  <a:schemeClr val="bg1"/>
                </a:solidFill>
              </a:rPr>
              <a:t>ή</a:t>
            </a:r>
            <a:r>
              <a:rPr lang="el-GR" sz="1400" b="1" dirty="0" smtClean="0">
                <a:solidFill>
                  <a:schemeClr val="bg1"/>
                </a:solidFill>
              </a:rPr>
              <a:t>τησης: 0,5 – 1 %</a:t>
            </a:r>
          </a:p>
          <a:p>
            <a:pPr marL="285750" indent="-285750">
              <a:buFontTx/>
              <a:buChar char="-"/>
            </a:pPr>
            <a:r>
              <a:rPr lang="el-GR" sz="1400" b="1" dirty="0" smtClean="0">
                <a:solidFill>
                  <a:schemeClr val="bg1"/>
                </a:solidFill>
              </a:rPr>
              <a:t>Απορρόφηση από κοινοτικό προϋπολογισμό για ΚΑΠ: 75 %</a:t>
            </a:r>
          </a:p>
        </p:txBody>
      </p:sp>
    </p:spTree>
    <p:extLst>
      <p:ext uri="{BB962C8B-B14F-4D97-AF65-F5344CB8AC3E}">
        <p14:creationId xmlns:p14="http://schemas.microsoft.com/office/powerpoint/2010/main" val="3838979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11</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Η μεταρρύθμιση της ΚΑΠ του 1992 (Μεταρρύθμιση </a:t>
            </a:r>
            <a:r>
              <a:rPr lang="el-GR" b="1" dirty="0" err="1">
                <a:solidFill>
                  <a:srgbClr val="FFFF00"/>
                </a:solidFill>
              </a:rPr>
              <a:t>MacSharry</a:t>
            </a:r>
            <a:r>
              <a:rPr lang="el-GR" b="1" dirty="0" smtClean="0">
                <a:solidFill>
                  <a:srgbClr val="FFFF00"/>
                </a:solidFill>
              </a:rPr>
              <a:t>)</a:t>
            </a:r>
          </a:p>
          <a:p>
            <a:pPr marL="285750" indent="-285750" algn="just">
              <a:buFont typeface="Arial" panose="020B0604020202020204" pitchFamily="34" charset="0"/>
              <a:buChar char="•"/>
            </a:pPr>
            <a:r>
              <a:rPr lang="el-GR" b="1" dirty="0">
                <a:solidFill>
                  <a:prstClr val="white"/>
                </a:solidFill>
              </a:rPr>
              <a:t>Τ</a:t>
            </a:r>
            <a:r>
              <a:rPr lang="el-GR" b="1" dirty="0" smtClean="0">
                <a:solidFill>
                  <a:prstClr val="white"/>
                </a:solidFill>
              </a:rPr>
              <a:t>ο </a:t>
            </a:r>
            <a:r>
              <a:rPr lang="el-GR" b="1" dirty="0">
                <a:solidFill>
                  <a:prstClr val="white"/>
                </a:solidFill>
              </a:rPr>
              <a:t>Φεβρουάριο του 1991, η Επιτροπή, </a:t>
            </a:r>
            <a:r>
              <a:rPr lang="el-GR" b="1" dirty="0" smtClean="0">
                <a:solidFill>
                  <a:prstClr val="white"/>
                </a:solidFill>
              </a:rPr>
              <a:t>με </a:t>
            </a:r>
            <a:r>
              <a:rPr lang="el-GR" b="1" dirty="0">
                <a:solidFill>
                  <a:prstClr val="white"/>
                </a:solidFill>
              </a:rPr>
              <a:t>τον </a:t>
            </a:r>
            <a:r>
              <a:rPr lang="el-GR" b="1" dirty="0" smtClean="0">
                <a:solidFill>
                  <a:prstClr val="white"/>
                </a:solidFill>
              </a:rPr>
              <a:t>Επίτροπο </a:t>
            </a:r>
            <a:r>
              <a:rPr lang="el-GR" b="1" dirty="0">
                <a:solidFill>
                  <a:prstClr val="white"/>
                </a:solidFill>
              </a:rPr>
              <a:t>Γεωργίας Ray </a:t>
            </a:r>
            <a:r>
              <a:rPr lang="el-GR" b="1" dirty="0" err="1">
                <a:solidFill>
                  <a:prstClr val="white"/>
                </a:solidFill>
              </a:rPr>
              <a:t>MacSharry</a:t>
            </a:r>
            <a:r>
              <a:rPr lang="el-GR" b="1" dirty="0">
                <a:solidFill>
                  <a:prstClr val="white"/>
                </a:solidFill>
              </a:rPr>
              <a:t> πρότεινε </a:t>
            </a:r>
            <a:r>
              <a:rPr lang="el-GR" b="1" dirty="0" smtClean="0">
                <a:solidFill>
                  <a:prstClr val="white"/>
                </a:solidFill>
              </a:rPr>
              <a:t>λήψη μέτρων μείωσης </a:t>
            </a:r>
            <a:r>
              <a:rPr lang="el-GR" b="1" dirty="0">
                <a:solidFill>
                  <a:prstClr val="white"/>
                </a:solidFill>
              </a:rPr>
              <a:t>της αγροτικής </a:t>
            </a:r>
            <a:r>
              <a:rPr lang="el-GR" b="1" dirty="0" smtClean="0">
                <a:solidFill>
                  <a:prstClr val="white"/>
                </a:solidFill>
              </a:rPr>
              <a:t>παραγωγής, που εγκρίθηκαν </a:t>
            </a:r>
            <a:r>
              <a:rPr lang="el-GR" b="1" dirty="0">
                <a:solidFill>
                  <a:prstClr val="white"/>
                </a:solidFill>
              </a:rPr>
              <a:t>από το Συμβούλιο των Υπουργών το Μάιο του </a:t>
            </a:r>
            <a:r>
              <a:rPr lang="el-GR" b="1" dirty="0" smtClean="0">
                <a:solidFill>
                  <a:prstClr val="white"/>
                </a:solidFill>
              </a:rPr>
              <a:t>1992. </a:t>
            </a:r>
          </a:p>
          <a:p>
            <a:pPr marL="285750" indent="-285750" algn="just">
              <a:buFont typeface="Arial" panose="020B0604020202020204" pitchFamily="34" charset="0"/>
              <a:buChar char="•"/>
            </a:pPr>
            <a:r>
              <a:rPr lang="el-GR" b="1" dirty="0" smtClean="0">
                <a:solidFill>
                  <a:prstClr val="white"/>
                </a:solidFill>
              </a:rPr>
              <a:t>Η μεταρρύθμιση προέβλεπε μείωση παραγωγής </a:t>
            </a:r>
            <a:r>
              <a:rPr lang="el-GR" b="1" dirty="0">
                <a:solidFill>
                  <a:prstClr val="white"/>
                </a:solidFill>
              </a:rPr>
              <a:t>για </a:t>
            </a:r>
            <a:r>
              <a:rPr lang="el-GR" b="1" dirty="0" smtClean="0">
                <a:solidFill>
                  <a:prstClr val="white"/>
                </a:solidFill>
              </a:rPr>
              <a:t>πλεονασματικά </a:t>
            </a:r>
            <a:r>
              <a:rPr lang="el-GR" b="1" dirty="0">
                <a:solidFill>
                  <a:prstClr val="white"/>
                </a:solidFill>
              </a:rPr>
              <a:t>αγροτικά προϊόντα μέσω </a:t>
            </a:r>
            <a:r>
              <a:rPr lang="el-GR" b="1" dirty="0" smtClean="0">
                <a:solidFill>
                  <a:prstClr val="white"/>
                </a:solidFill>
              </a:rPr>
              <a:t>μείωσης </a:t>
            </a:r>
            <a:r>
              <a:rPr lang="el-GR" b="1" dirty="0">
                <a:solidFill>
                  <a:prstClr val="white"/>
                </a:solidFill>
              </a:rPr>
              <a:t>των εγγυημένων τιμών </a:t>
            </a:r>
            <a:r>
              <a:rPr lang="el-GR" b="1" dirty="0" smtClean="0">
                <a:solidFill>
                  <a:prstClr val="white"/>
                </a:solidFill>
              </a:rPr>
              <a:t>τους (σιτηρά -29</a:t>
            </a:r>
            <a:r>
              <a:rPr lang="el-GR" b="1" dirty="0">
                <a:solidFill>
                  <a:prstClr val="white"/>
                </a:solidFill>
              </a:rPr>
              <a:t>%, </a:t>
            </a:r>
            <a:r>
              <a:rPr lang="el-GR" b="1" dirty="0" smtClean="0">
                <a:solidFill>
                  <a:prstClr val="white"/>
                </a:solidFill>
              </a:rPr>
              <a:t>βόειο κρέας -15</a:t>
            </a:r>
            <a:r>
              <a:rPr lang="el-GR" b="1" dirty="0">
                <a:solidFill>
                  <a:prstClr val="white"/>
                </a:solidFill>
              </a:rPr>
              <a:t>%, </a:t>
            </a:r>
            <a:r>
              <a:rPr lang="el-GR" b="1" dirty="0" smtClean="0">
                <a:solidFill>
                  <a:prstClr val="white"/>
                </a:solidFill>
              </a:rPr>
              <a:t>κλπ.), </a:t>
            </a:r>
            <a:r>
              <a:rPr lang="el-GR" b="1" dirty="0">
                <a:solidFill>
                  <a:prstClr val="white"/>
                </a:solidFill>
              </a:rPr>
              <a:t>ενώ διατήρησε το σύστημα των ποσοστώσεων </a:t>
            </a:r>
            <a:r>
              <a:rPr lang="el-GR" b="1" dirty="0" smtClean="0">
                <a:solidFill>
                  <a:prstClr val="white"/>
                </a:solidFill>
              </a:rPr>
              <a:t>(αγελαδινό </a:t>
            </a:r>
            <a:r>
              <a:rPr lang="el-GR" b="1" dirty="0">
                <a:solidFill>
                  <a:prstClr val="white"/>
                </a:solidFill>
              </a:rPr>
              <a:t>γάλα, </a:t>
            </a:r>
            <a:r>
              <a:rPr lang="el-GR" b="1" dirty="0" smtClean="0">
                <a:solidFill>
                  <a:prstClr val="white"/>
                </a:solidFill>
              </a:rPr>
              <a:t>βόειο </a:t>
            </a:r>
            <a:r>
              <a:rPr lang="el-GR" b="1" dirty="0">
                <a:solidFill>
                  <a:prstClr val="white"/>
                </a:solidFill>
              </a:rPr>
              <a:t>κρέας, </a:t>
            </a:r>
            <a:r>
              <a:rPr lang="el-GR" b="1" dirty="0" smtClean="0">
                <a:solidFill>
                  <a:prstClr val="white"/>
                </a:solidFill>
              </a:rPr>
              <a:t>καπνό</a:t>
            </a:r>
            <a:r>
              <a:rPr lang="el-GR" b="1" dirty="0">
                <a:solidFill>
                  <a:prstClr val="white"/>
                </a:solidFill>
              </a:rPr>
              <a:t>, </a:t>
            </a:r>
            <a:r>
              <a:rPr lang="el-GR" b="1" dirty="0" smtClean="0">
                <a:solidFill>
                  <a:prstClr val="white"/>
                </a:solidFill>
              </a:rPr>
              <a:t>ζάχαρη </a:t>
            </a:r>
            <a:r>
              <a:rPr lang="el-GR" b="1" dirty="0">
                <a:solidFill>
                  <a:prstClr val="white"/>
                </a:solidFill>
              </a:rPr>
              <a:t>κλπ</a:t>
            </a:r>
            <a:r>
              <a:rPr lang="el-GR" b="1" dirty="0" smtClean="0">
                <a:solidFill>
                  <a:prstClr val="white"/>
                </a:solidFill>
              </a:rPr>
              <a:t>.). </a:t>
            </a:r>
          </a:p>
          <a:p>
            <a:pPr marL="285750" indent="-285750" algn="just">
              <a:buFont typeface="Arial" panose="020B0604020202020204" pitchFamily="34" charset="0"/>
              <a:buChar char="•"/>
            </a:pPr>
            <a:r>
              <a:rPr lang="el-GR" b="1" dirty="0" smtClean="0">
                <a:solidFill>
                  <a:prstClr val="white"/>
                </a:solidFill>
              </a:rPr>
              <a:t>Η </a:t>
            </a:r>
            <a:r>
              <a:rPr lang="el-GR" b="1" dirty="0">
                <a:solidFill>
                  <a:prstClr val="white"/>
                </a:solidFill>
              </a:rPr>
              <a:t>χορήγηση εισοδηματικών </a:t>
            </a:r>
            <a:r>
              <a:rPr lang="el-GR" b="1" dirty="0" smtClean="0">
                <a:solidFill>
                  <a:prstClr val="white"/>
                </a:solidFill>
              </a:rPr>
              <a:t>ενισχύσεων, </a:t>
            </a:r>
            <a:r>
              <a:rPr lang="el-GR" b="1" dirty="0">
                <a:solidFill>
                  <a:prstClr val="white"/>
                </a:solidFill>
              </a:rPr>
              <a:t>σε αντιστάθμισμα των μειώσεων των τιμών, δεν θα υπολογίζονταν πλέον ανάλογα με την ποσότητα του παραγόμενου προϊόντος, αλλά θα </a:t>
            </a:r>
            <a:r>
              <a:rPr lang="el-GR" b="1" dirty="0" smtClean="0">
                <a:solidFill>
                  <a:prstClr val="white"/>
                </a:solidFill>
              </a:rPr>
              <a:t>ήταν «συνδεδεμένες </a:t>
            </a:r>
            <a:r>
              <a:rPr lang="el-GR" b="1" dirty="0">
                <a:solidFill>
                  <a:prstClr val="white"/>
                </a:solidFill>
              </a:rPr>
              <a:t>ενισχύσεις» </a:t>
            </a:r>
            <a:r>
              <a:rPr lang="el-GR" b="1" dirty="0" smtClean="0">
                <a:solidFill>
                  <a:prstClr val="white"/>
                </a:solidFill>
              </a:rPr>
              <a:t>ανά </a:t>
            </a:r>
            <a:r>
              <a:rPr lang="el-GR" b="1" dirty="0">
                <a:solidFill>
                  <a:prstClr val="white"/>
                </a:solidFill>
              </a:rPr>
              <a:t>καλλιεργούμενο εκτάριο </a:t>
            </a:r>
            <a:r>
              <a:rPr lang="el-GR" b="1" dirty="0" smtClean="0">
                <a:solidFill>
                  <a:prstClr val="white"/>
                </a:solidFill>
              </a:rPr>
              <a:t>και </a:t>
            </a:r>
            <a:r>
              <a:rPr lang="el-GR" b="1" dirty="0">
                <a:solidFill>
                  <a:prstClr val="white"/>
                </a:solidFill>
              </a:rPr>
              <a:t>ανά εκτρεφόμενο </a:t>
            </a:r>
            <a:r>
              <a:rPr lang="el-GR" b="1" dirty="0" smtClean="0">
                <a:solidFill>
                  <a:prstClr val="white"/>
                </a:solidFill>
              </a:rPr>
              <a:t>ζώο. </a:t>
            </a:r>
          </a:p>
          <a:p>
            <a:pPr marL="285750" indent="-285750" algn="just">
              <a:buFont typeface="Arial" panose="020B0604020202020204" pitchFamily="34" charset="0"/>
              <a:buChar char="•"/>
            </a:pPr>
            <a:r>
              <a:rPr lang="el-GR" b="1" dirty="0" smtClean="0">
                <a:solidFill>
                  <a:prstClr val="white"/>
                </a:solidFill>
              </a:rPr>
              <a:t>Ακόμη </a:t>
            </a:r>
            <a:r>
              <a:rPr lang="el-GR" b="1" dirty="0">
                <a:solidFill>
                  <a:prstClr val="white"/>
                </a:solidFill>
              </a:rPr>
              <a:t>εισήγαγε μέτρα δημοσιονομικής </a:t>
            </a:r>
            <a:r>
              <a:rPr lang="el-GR" b="1" dirty="0" smtClean="0">
                <a:solidFill>
                  <a:prstClr val="white"/>
                </a:solidFill>
              </a:rPr>
              <a:t>πειθαρχίας και </a:t>
            </a:r>
            <a:r>
              <a:rPr lang="el-GR" b="1" dirty="0">
                <a:solidFill>
                  <a:prstClr val="white"/>
                </a:solidFill>
              </a:rPr>
              <a:t>μέτρα </a:t>
            </a:r>
            <a:r>
              <a:rPr lang="el-GR" b="1" dirty="0" smtClean="0">
                <a:solidFill>
                  <a:prstClr val="white"/>
                </a:solidFill>
              </a:rPr>
              <a:t>για την ενθάρρυνση </a:t>
            </a:r>
            <a:r>
              <a:rPr lang="el-GR" b="1" dirty="0">
                <a:solidFill>
                  <a:prstClr val="white"/>
                </a:solidFill>
              </a:rPr>
              <a:t>της </a:t>
            </a:r>
            <a:r>
              <a:rPr lang="el-GR" b="1" dirty="0">
                <a:solidFill>
                  <a:schemeClr val="bg1"/>
                </a:solidFill>
              </a:rPr>
              <a:t>συνταξιοδότησης των αγροτών, της αναδάσωσης καλλιεργήσιμων εκτάσεων, της προστασίας </a:t>
            </a:r>
            <a:r>
              <a:rPr lang="el-GR" b="1" dirty="0" smtClean="0">
                <a:solidFill>
                  <a:schemeClr val="bg1"/>
                </a:solidFill>
              </a:rPr>
              <a:t>περιβάλλοντος</a:t>
            </a:r>
            <a:r>
              <a:rPr lang="el-GR" b="1" dirty="0">
                <a:solidFill>
                  <a:schemeClr val="bg1"/>
                </a:solidFill>
              </a:rPr>
              <a:t>, της ποιότητας </a:t>
            </a:r>
            <a:r>
              <a:rPr lang="el-GR" b="1" dirty="0" smtClean="0">
                <a:solidFill>
                  <a:schemeClr val="bg1"/>
                </a:solidFill>
              </a:rPr>
              <a:t>αγροτικών </a:t>
            </a:r>
            <a:r>
              <a:rPr lang="el-GR" b="1" dirty="0">
                <a:solidFill>
                  <a:schemeClr val="bg1"/>
                </a:solidFill>
              </a:rPr>
              <a:t>προϊόντων και της ασφάλειας </a:t>
            </a:r>
            <a:r>
              <a:rPr lang="el-GR" b="1" dirty="0" smtClean="0">
                <a:solidFill>
                  <a:schemeClr val="bg1"/>
                </a:solidFill>
              </a:rPr>
              <a:t>τροφίμων</a:t>
            </a:r>
            <a:r>
              <a:rPr lang="el-GR" b="1" dirty="0">
                <a:solidFill>
                  <a:schemeClr val="bg1"/>
                </a:solidFill>
              </a:rPr>
              <a:t>. </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5" name="Εικόνα 4"/>
          <p:cNvPicPr>
            <a:picLocks noChangeAspect="1"/>
          </p:cNvPicPr>
          <p:nvPr/>
        </p:nvPicPr>
        <p:blipFill>
          <a:blip r:embed="rId5"/>
          <a:stretch>
            <a:fillRect/>
          </a:stretch>
        </p:blipFill>
        <p:spPr>
          <a:xfrm>
            <a:off x="1184739" y="1710727"/>
            <a:ext cx="2317869" cy="3376800"/>
          </a:xfrm>
          <a:prstGeom prst="rect">
            <a:avLst/>
          </a:prstGeom>
        </p:spPr>
      </p:pic>
      <p:sp>
        <p:nvSpPr>
          <p:cNvPr id="11" name="Ορθογώνιο 10"/>
          <p:cNvSpPr/>
          <p:nvPr/>
        </p:nvSpPr>
        <p:spPr>
          <a:xfrm>
            <a:off x="903219" y="5028635"/>
            <a:ext cx="2881430" cy="307777"/>
          </a:xfrm>
          <a:prstGeom prst="rect">
            <a:avLst/>
          </a:prstGeom>
        </p:spPr>
        <p:txBody>
          <a:bodyPr wrap="none">
            <a:spAutoFit/>
          </a:bodyPr>
          <a:lstStyle/>
          <a:p>
            <a:r>
              <a:rPr lang="en-GB" sz="1400" b="1" dirty="0">
                <a:solidFill>
                  <a:schemeClr val="bg1"/>
                </a:solidFill>
              </a:rPr>
              <a:t>Ray </a:t>
            </a:r>
            <a:r>
              <a:rPr lang="en-GB" sz="1400" b="1" dirty="0" err="1" smtClean="0">
                <a:solidFill>
                  <a:schemeClr val="bg1"/>
                </a:solidFill>
              </a:rPr>
              <a:t>MacSharry</a:t>
            </a:r>
            <a:r>
              <a:rPr lang="el-GR" sz="1400" b="1" dirty="0" smtClean="0">
                <a:solidFill>
                  <a:schemeClr val="bg1"/>
                </a:solidFill>
              </a:rPr>
              <a:t>, Επίτροπος Γεωργίας</a:t>
            </a:r>
            <a:endParaRPr lang="el-GR" sz="1400" b="1" dirty="0">
              <a:solidFill>
                <a:schemeClr val="bg1"/>
              </a:solidFill>
            </a:endParaRPr>
          </a:p>
        </p:txBody>
      </p:sp>
    </p:spTree>
    <p:extLst>
      <p:ext uri="{BB962C8B-B14F-4D97-AF65-F5344CB8AC3E}">
        <p14:creationId xmlns:p14="http://schemas.microsoft.com/office/powerpoint/2010/main" val="3463957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12</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smtClean="0">
                <a:solidFill>
                  <a:srgbClr val="FFFF00"/>
                </a:solidFill>
              </a:rPr>
              <a:t>Σχέσεις </a:t>
            </a:r>
            <a:r>
              <a:rPr lang="el-GR" b="1" dirty="0">
                <a:solidFill>
                  <a:srgbClr val="FFFF00"/>
                </a:solidFill>
              </a:rPr>
              <a:t>με εμπορικούς εταίρους και οι διαπραγματεύσεις της </a:t>
            </a:r>
            <a:r>
              <a:rPr lang="el-GR" b="1" dirty="0" smtClean="0">
                <a:solidFill>
                  <a:srgbClr val="FFFF00"/>
                </a:solidFill>
              </a:rPr>
              <a:t>ΓΣΔΕ</a:t>
            </a:r>
          </a:p>
          <a:p>
            <a:pPr marL="285750" indent="-285750" algn="just">
              <a:buFont typeface="Arial" panose="020B0604020202020204" pitchFamily="34" charset="0"/>
              <a:buChar char="•"/>
            </a:pPr>
            <a:r>
              <a:rPr lang="el-GR" b="1" dirty="0">
                <a:solidFill>
                  <a:prstClr val="white"/>
                </a:solidFill>
              </a:rPr>
              <a:t>Ένας από τους παράγοντες που επέβαλαν τις μεταρρυθμίσεις της ΚΑΠ του 1992 ήταν και η ανάγκη κατάληξης σε συμφωνία με τους εμπορικούς εταίρους της ΕΟΚ στις συνομιλίες του Γύρου της Ουρουγουάης, της </a:t>
            </a:r>
            <a:r>
              <a:rPr lang="el-GR" b="1" dirty="0" smtClean="0">
                <a:solidFill>
                  <a:prstClr val="white"/>
                </a:solidFill>
              </a:rPr>
              <a:t>Γενικής Συμφωνίας </a:t>
            </a:r>
            <a:r>
              <a:rPr lang="el-GR" b="1" dirty="0">
                <a:solidFill>
                  <a:prstClr val="white"/>
                </a:solidFill>
              </a:rPr>
              <a:t>Δασμών και </a:t>
            </a:r>
            <a:r>
              <a:rPr lang="el-GR" b="1" dirty="0" smtClean="0">
                <a:solidFill>
                  <a:prstClr val="white"/>
                </a:solidFill>
              </a:rPr>
              <a:t>Εμπορίου (ΓΣΔΕ, GATT</a:t>
            </a:r>
            <a:r>
              <a:rPr lang="el-GR" b="1" dirty="0">
                <a:solidFill>
                  <a:prstClr val="white"/>
                </a:solidFill>
              </a:rPr>
              <a:t>), που είχε ξεκινήσει από το </a:t>
            </a:r>
            <a:r>
              <a:rPr lang="el-GR" b="1" dirty="0" smtClean="0">
                <a:solidFill>
                  <a:prstClr val="white"/>
                </a:solidFill>
              </a:rPr>
              <a:t>1986.</a:t>
            </a:r>
          </a:p>
          <a:p>
            <a:pPr marL="285750" indent="-285750" algn="just">
              <a:buFont typeface="Arial" panose="020B0604020202020204" pitchFamily="34" charset="0"/>
              <a:buChar char="•"/>
            </a:pPr>
            <a:r>
              <a:rPr lang="el-GR" b="1" dirty="0">
                <a:solidFill>
                  <a:prstClr val="white"/>
                </a:solidFill>
              </a:rPr>
              <a:t>Ειδικότερα, όσον αφορά στις αγροτικές επιδοτήσεις, οι διαπραγματεύσεις σχετίζονταν άμεσα με τις αποφάσεις που επρόκειτο να λάβει η ΕΟΚ για τη μεταρρύθμιση της ΚΑΠ, με δεδομένο ότι οι ΗΠΑ επιθυμούσαν την κατάργησή τους </a:t>
            </a:r>
            <a:r>
              <a:rPr lang="el-GR" b="1" dirty="0" smtClean="0">
                <a:solidFill>
                  <a:prstClr val="white"/>
                </a:solidFill>
              </a:rPr>
              <a:t>πριν </a:t>
            </a:r>
            <a:r>
              <a:rPr lang="el-GR" b="1" dirty="0">
                <a:solidFill>
                  <a:prstClr val="white"/>
                </a:solidFill>
              </a:rPr>
              <a:t>από το έτος </a:t>
            </a:r>
            <a:r>
              <a:rPr lang="el-GR" b="1" dirty="0" smtClean="0">
                <a:solidFill>
                  <a:prstClr val="white"/>
                </a:solidFill>
              </a:rPr>
              <a:t>2000.</a:t>
            </a:r>
          </a:p>
          <a:p>
            <a:pPr marL="285750" indent="-285750" algn="just">
              <a:buFont typeface="Arial" panose="020B0604020202020204" pitchFamily="34" charset="0"/>
              <a:buChar char="•"/>
            </a:pPr>
            <a:r>
              <a:rPr lang="el-GR" b="1" dirty="0">
                <a:solidFill>
                  <a:prstClr val="white"/>
                </a:solidFill>
              </a:rPr>
              <a:t>Η συμφωνία του </a:t>
            </a:r>
            <a:r>
              <a:rPr lang="el-GR" b="1" i="1" dirty="0">
                <a:solidFill>
                  <a:prstClr val="white"/>
                </a:solidFill>
              </a:rPr>
              <a:t>Γύρου της Ουρουγουάης</a:t>
            </a:r>
            <a:r>
              <a:rPr lang="el-GR" b="1" dirty="0">
                <a:solidFill>
                  <a:prstClr val="white"/>
                </a:solidFill>
              </a:rPr>
              <a:t>, που επιτεύχθηκε τον Δεκέμβριο 1993, και υπογράφηκε τον Απρίλιο του 1994 από 111 κράτη, ενίσχυσε τους υφιστάμενους κανόνες του διεθνούς εμπορίου, κυρίως χάρη στη μεταρρύθμιση των διατάξεων για τη διασφάλιση, τις επιδοτήσεις και το </a:t>
            </a:r>
            <a:r>
              <a:rPr lang="el-GR" b="1" dirty="0" err="1">
                <a:solidFill>
                  <a:prstClr val="white"/>
                </a:solidFill>
              </a:rPr>
              <a:t>αντιντάμπινγκ</a:t>
            </a:r>
            <a:r>
              <a:rPr lang="el-GR" b="1" dirty="0">
                <a:solidFill>
                  <a:prstClr val="white"/>
                </a:solidFill>
              </a:rPr>
              <a:t>. </a:t>
            </a: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0" name="Ορθογώνιο 9"/>
          <p:cNvSpPr/>
          <p:nvPr/>
        </p:nvSpPr>
        <p:spPr>
          <a:xfrm>
            <a:off x="0" y="2904434"/>
            <a:ext cx="4778685" cy="1815882"/>
          </a:xfrm>
          <a:prstGeom prst="rect">
            <a:avLst/>
          </a:prstGeom>
        </p:spPr>
        <p:txBody>
          <a:bodyPr wrap="square">
            <a:spAutoFit/>
          </a:bodyPr>
          <a:lstStyle/>
          <a:p>
            <a:pPr algn="just"/>
            <a:r>
              <a:rPr lang="el-GR" sz="1400" b="1" dirty="0">
                <a:solidFill>
                  <a:srgbClr val="FFFF00"/>
                </a:solidFill>
              </a:rPr>
              <a:t>Β</a:t>
            </a:r>
            <a:r>
              <a:rPr lang="el-GR" sz="1400" b="1" dirty="0" smtClean="0">
                <a:solidFill>
                  <a:srgbClr val="FFFF00"/>
                </a:solidFill>
              </a:rPr>
              <a:t>ασικές </a:t>
            </a:r>
            <a:r>
              <a:rPr lang="el-GR" sz="1400" b="1" dirty="0">
                <a:solidFill>
                  <a:srgbClr val="FFFF00"/>
                </a:solidFill>
              </a:rPr>
              <a:t>ρυθμίσεις </a:t>
            </a:r>
            <a:r>
              <a:rPr lang="el-GR" sz="1400" b="1" dirty="0" smtClean="0">
                <a:solidFill>
                  <a:srgbClr val="FFFF00"/>
                </a:solidFill>
              </a:rPr>
              <a:t>συμφωνίας </a:t>
            </a:r>
            <a:r>
              <a:rPr lang="el-GR" sz="1400" b="1" dirty="0">
                <a:solidFill>
                  <a:srgbClr val="FFFF00"/>
                </a:solidFill>
              </a:rPr>
              <a:t>του </a:t>
            </a:r>
            <a:r>
              <a:rPr lang="el-GR" sz="1400" b="1" i="1" dirty="0">
                <a:solidFill>
                  <a:srgbClr val="FFFF00"/>
                </a:solidFill>
              </a:rPr>
              <a:t>Γύρου της </a:t>
            </a:r>
            <a:r>
              <a:rPr lang="el-GR" sz="1400" b="1" i="1" dirty="0" smtClean="0">
                <a:solidFill>
                  <a:srgbClr val="FFFF00"/>
                </a:solidFill>
              </a:rPr>
              <a:t>Ουρουγουάης</a:t>
            </a:r>
            <a:endParaRPr lang="el-GR" sz="1400" b="1" i="1" dirty="0" smtClean="0">
              <a:solidFill>
                <a:schemeClr val="bg1"/>
              </a:solidFill>
            </a:endParaRPr>
          </a:p>
          <a:p>
            <a:pPr marL="285750" indent="-285750" algn="just">
              <a:buFontTx/>
              <a:buChar char="-"/>
            </a:pPr>
            <a:r>
              <a:rPr lang="el-GR" sz="1400" b="1" dirty="0" smtClean="0">
                <a:solidFill>
                  <a:schemeClr val="bg1"/>
                </a:solidFill>
              </a:rPr>
              <a:t>η </a:t>
            </a:r>
            <a:r>
              <a:rPr lang="el-GR" sz="1400" b="1" dirty="0">
                <a:solidFill>
                  <a:schemeClr val="bg1"/>
                </a:solidFill>
              </a:rPr>
              <a:t>μείωση κατά 36% της εξωτερικής προστασίας, </a:t>
            </a:r>
          </a:p>
          <a:p>
            <a:pPr marL="285750" indent="-285750" algn="just">
              <a:buFontTx/>
              <a:buChar char="-"/>
            </a:pPr>
            <a:r>
              <a:rPr lang="el-GR" sz="1400" b="1" dirty="0" smtClean="0">
                <a:solidFill>
                  <a:schemeClr val="bg1"/>
                </a:solidFill>
              </a:rPr>
              <a:t>η μείωση </a:t>
            </a:r>
            <a:r>
              <a:rPr lang="el-GR" sz="1400" b="1" dirty="0">
                <a:solidFill>
                  <a:schemeClr val="bg1"/>
                </a:solidFill>
              </a:rPr>
              <a:t>κατά 20% της εσωτερικής στήριξης των τιμών, </a:t>
            </a:r>
          </a:p>
          <a:p>
            <a:pPr marL="285750" indent="-285750" algn="just">
              <a:buFontTx/>
              <a:buChar char="-"/>
            </a:pPr>
            <a:r>
              <a:rPr lang="el-GR" sz="1400" b="1" dirty="0" smtClean="0">
                <a:solidFill>
                  <a:schemeClr val="bg1"/>
                </a:solidFill>
              </a:rPr>
              <a:t>η </a:t>
            </a:r>
            <a:r>
              <a:rPr lang="el-GR" sz="1400" b="1" dirty="0">
                <a:solidFill>
                  <a:schemeClr val="bg1"/>
                </a:solidFill>
              </a:rPr>
              <a:t>εξασφάλιση ελάχιστης πρόσβασης 5% των τρίτων χωρών στην εσωτερική αγορά, </a:t>
            </a:r>
          </a:p>
          <a:p>
            <a:pPr marL="285750" indent="-285750" algn="just">
              <a:buFontTx/>
              <a:buChar char="-"/>
            </a:pPr>
            <a:r>
              <a:rPr lang="el-GR" sz="1400" b="1" dirty="0" smtClean="0">
                <a:solidFill>
                  <a:schemeClr val="bg1"/>
                </a:solidFill>
              </a:rPr>
              <a:t>η </a:t>
            </a:r>
            <a:r>
              <a:rPr lang="el-GR" sz="1400" b="1" dirty="0">
                <a:solidFill>
                  <a:schemeClr val="bg1"/>
                </a:solidFill>
              </a:rPr>
              <a:t>μείωση κατά 36% των εξαγωγικών επιδοτήσεων και </a:t>
            </a:r>
            <a:endParaRPr lang="el-GR" sz="1400" b="1" dirty="0" smtClean="0">
              <a:solidFill>
                <a:schemeClr val="bg1"/>
              </a:solidFill>
            </a:endParaRPr>
          </a:p>
          <a:p>
            <a:pPr marL="285750" indent="-285750" algn="just">
              <a:buFontTx/>
              <a:buChar char="-"/>
            </a:pPr>
            <a:r>
              <a:rPr lang="el-GR" sz="1400" b="1" dirty="0" smtClean="0">
                <a:solidFill>
                  <a:schemeClr val="bg1"/>
                </a:solidFill>
              </a:rPr>
              <a:t>η </a:t>
            </a:r>
            <a:r>
              <a:rPr lang="el-GR" sz="1400" b="1" dirty="0">
                <a:solidFill>
                  <a:schemeClr val="bg1"/>
                </a:solidFill>
              </a:rPr>
              <a:t>μείωση κατά 21% του συνολικού όγκου των επιδοτούμενων εξαγωγών</a:t>
            </a:r>
          </a:p>
        </p:txBody>
      </p:sp>
    </p:spTree>
    <p:extLst>
      <p:ext uri="{BB962C8B-B14F-4D97-AF65-F5344CB8AC3E}">
        <p14:creationId xmlns:p14="http://schemas.microsoft.com/office/powerpoint/2010/main" val="3004250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13</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693319"/>
          </a:xfrm>
          <a:prstGeom prst="rect">
            <a:avLst/>
          </a:prstGeom>
          <a:noFill/>
        </p:spPr>
        <p:txBody>
          <a:bodyPr wrap="square" rtlCol="0">
            <a:spAutoFit/>
          </a:bodyPr>
          <a:lstStyle/>
          <a:p>
            <a:r>
              <a:rPr lang="el-GR" b="1" dirty="0" smtClean="0">
                <a:solidFill>
                  <a:srgbClr val="FFFF00"/>
                </a:solidFill>
              </a:rPr>
              <a:t>Σχέσεις </a:t>
            </a:r>
            <a:r>
              <a:rPr lang="el-GR" b="1" dirty="0">
                <a:solidFill>
                  <a:srgbClr val="FFFF00"/>
                </a:solidFill>
              </a:rPr>
              <a:t>με εμπορικούς εταίρους και οι διαπραγματεύσεις της </a:t>
            </a:r>
            <a:r>
              <a:rPr lang="el-GR" b="1" dirty="0" smtClean="0">
                <a:solidFill>
                  <a:srgbClr val="FFFF00"/>
                </a:solidFill>
              </a:rPr>
              <a:t>ΓΣΔΕ</a:t>
            </a:r>
          </a:p>
          <a:p>
            <a:pPr marL="285750" indent="-285750" algn="just">
              <a:buFont typeface="Arial" panose="020B0604020202020204" pitchFamily="34" charset="0"/>
              <a:buChar char="•"/>
            </a:pPr>
            <a:r>
              <a:rPr lang="el-GR" b="1" dirty="0">
                <a:solidFill>
                  <a:prstClr val="white"/>
                </a:solidFill>
              </a:rPr>
              <a:t>Ωστόσο έγινε εφικτό, η χορήγηση εισοδηματικών ενισχύσεων ανά εκτάριο και ανά εκτρεφόμενο </a:t>
            </a:r>
            <a:r>
              <a:rPr lang="el-GR" b="1" dirty="0" smtClean="0">
                <a:solidFill>
                  <a:prstClr val="white"/>
                </a:solidFill>
              </a:rPr>
              <a:t>ζώο, </a:t>
            </a:r>
            <a:r>
              <a:rPr lang="el-GR" b="1" dirty="0">
                <a:solidFill>
                  <a:prstClr val="white"/>
                </a:solidFill>
              </a:rPr>
              <a:t>να μην θεωρούνται μέχρι το έτος 2000, από τους εμπορικούς εταίρους της ΕΟΚ, ως στρέβλωση της διεθνούς εμπορικής ανταγωνιστικότητας.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Πρακτικά</a:t>
            </a:r>
            <a:r>
              <a:rPr lang="el-GR" b="1" dirty="0">
                <a:solidFill>
                  <a:prstClr val="white"/>
                </a:solidFill>
              </a:rPr>
              <a:t>, όπως φαίνεται και στο </a:t>
            </a:r>
            <a:r>
              <a:rPr lang="el-GR" b="1" dirty="0" smtClean="0">
                <a:solidFill>
                  <a:prstClr val="white"/>
                </a:solidFill>
              </a:rPr>
              <a:t>σχήμα, </a:t>
            </a:r>
            <a:r>
              <a:rPr lang="el-GR" b="1" dirty="0">
                <a:solidFill>
                  <a:prstClr val="white"/>
                </a:solidFill>
              </a:rPr>
              <a:t>από το 1995 μέχρι και το 2000, το μέρος αυτό των ενισχύσεων, που ουσιαστικά αποτελούσε τμήμα του Πυλώνα Ι, να μεταφερθεί σε ένα νέο «μπλε κουτί» («</a:t>
            </a:r>
            <a:r>
              <a:rPr lang="el-GR" b="1" dirty="0" err="1">
                <a:solidFill>
                  <a:prstClr val="white"/>
                </a:solidFill>
              </a:rPr>
              <a:t>blue</a:t>
            </a:r>
            <a:r>
              <a:rPr lang="el-GR" b="1" dirty="0">
                <a:solidFill>
                  <a:prstClr val="white"/>
                </a:solidFill>
              </a:rPr>
              <a:t> </a:t>
            </a:r>
            <a:r>
              <a:rPr lang="el-GR" b="1" dirty="0" err="1">
                <a:solidFill>
                  <a:prstClr val="white"/>
                </a:solidFill>
              </a:rPr>
              <a:t>box</a:t>
            </a:r>
            <a:r>
              <a:rPr lang="el-GR" b="1" dirty="0">
                <a:solidFill>
                  <a:prstClr val="white"/>
                </a:solidFill>
              </a:rPr>
              <a:t>»), το οποίο να θεωρείται τμήμα του «πράσινου κουτιού», δηλαδή του Πυλώνα ΙΙ των διαρθρωτικών μέτρων, ως εικονική μείωση των ενισχύσεων.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Επίσης </a:t>
            </a:r>
            <a:r>
              <a:rPr lang="el-GR" b="1" dirty="0">
                <a:solidFill>
                  <a:prstClr val="white"/>
                </a:solidFill>
              </a:rPr>
              <a:t>συμφωνήθηκε η έναρξη νέου γύρου διαπραγματεύσεων της ΓΣΔΕ, το </a:t>
            </a:r>
            <a:r>
              <a:rPr lang="el-GR" b="1" dirty="0" smtClean="0">
                <a:solidFill>
                  <a:prstClr val="white"/>
                </a:solidFill>
              </a:rPr>
              <a:t>1999.</a:t>
            </a: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0" name="Ορθογώνιο 9"/>
          <p:cNvSpPr/>
          <p:nvPr/>
        </p:nvSpPr>
        <p:spPr>
          <a:xfrm>
            <a:off x="37154" y="4608963"/>
            <a:ext cx="4778685" cy="523220"/>
          </a:xfrm>
          <a:prstGeom prst="rect">
            <a:avLst/>
          </a:prstGeom>
        </p:spPr>
        <p:txBody>
          <a:bodyPr wrap="square">
            <a:spAutoFit/>
          </a:bodyPr>
          <a:lstStyle/>
          <a:p>
            <a:pPr algn="ctr"/>
            <a:r>
              <a:rPr lang="el-GR" sz="1400" b="1" dirty="0">
                <a:solidFill>
                  <a:srgbClr val="FFFF00"/>
                </a:solidFill>
              </a:rPr>
              <a:t>Τα αποτελέσματα του Γύρου της Ουρουγουάης και η εμφάνιση του «μπλε κουτιού» ως τμήματος του Πυλώνα ΙΙ. </a:t>
            </a:r>
            <a:endParaRPr lang="el-GR" sz="1400" b="1" dirty="0" smtClean="0">
              <a:solidFill>
                <a:prstClr val="white"/>
              </a:solidFill>
            </a:endParaRPr>
          </a:p>
        </p:txBody>
      </p:sp>
      <p:pic>
        <p:nvPicPr>
          <p:cNvPr id="11" name="1 - Εικόνα"/>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6000" y="2574000"/>
            <a:ext cx="1640434" cy="1980524"/>
          </a:xfrm>
          <a:prstGeom prst="rect">
            <a:avLst/>
          </a:prstGeom>
        </p:spPr>
      </p:pic>
    </p:spTree>
    <p:extLst>
      <p:ext uri="{BB962C8B-B14F-4D97-AF65-F5344CB8AC3E}">
        <p14:creationId xmlns:p14="http://schemas.microsoft.com/office/powerpoint/2010/main" val="611802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14</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a:solidFill>
                  <a:srgbClr val="FFFF00"/>
                </a:solidFill>
              </a:rPr>
              <a:t>Το </a:t>
            </a:r>
            <a:r>
              <a:rPr lang="el-GR" b="1" i="1" dirty="0">
                <a:solidFill>
                  <a:srgbClr val="FFFF00"/>
                </a:solidFill>
              </a:rPr>
              <a:t>Πρόγραμμα Δράσης 2000 </a:t>
            </a:r>
            <a:r>
              <a:rPr lang="el-GR" b="1" dirty="0">
                <a:solidFill>
                  <a:srgbClr val="FFFF00"/>
                </a:solidFill>
              </a:rPr>
              <a:t>και η </a:t>
            </a:r>
            <a:r>
              <a:rPr lang="el-GR" b="1" dirty="0" smtClean="0">
                <a:solidFill>
                  <a:srgbClr val="FFFF00"/>
                </a:solidFill>
              </a:rPr>
              <a:t>ΚΑΠ</a:t>
            </a:r>
          </a:p>
          <a:p>
            <a:pPr marL="285750" indent="-285750" algn="just">
              <a:buFont typeface="Arial" panose="020B0604020202020204" pitchFamily="34" charset="0"/>
              <a:buChar char="•"/>
            </a:pPr>
            <a:r>
              <a:rPr lang="el-GR" b="1" dirty="0">
                <a:solidFill>
                  <a:prstClr val="white"/>
                </a:solidFill>
              </a:rPr>
              <a:t>Σύμφωνα με το </a:t>
            </a:r>
            <a:r>
              <a:rPr lang="el-GR" b="1" i="1" dirty="0">
                <a:solidFill>
                  <a:prstClr val="white"/>
                </a:solidFill>
              </a:rPr>
              <a:t>Πρόγραμμα Δράσης 2000 </a:t>
            </a:r>
            <a:r>
              <a:rPr lang="el-GR" b="1" dirty="0">
                <a:solidFill>
                  <a:prstClr val="white"/>
                </a:solidFill>
              </a:rPr>
              <a:t>της Επιτροπής, η μεταρρύθμιση της ΚΑΠ του 1992 ήταν ανεπαρκής, ενώ η στήριξη </a:t>
            </a:r>
            <a:r>
              <a:rPr lang="el-GR" b="1" dirty="0" smtClean="0">
                <a:solidFill>
                  <a:prstClr val="white"/>
                </a:solidFill>
              </a:rPr>
              <a:t>προς τους </a:t>
            </a:r>
            <a:r>
              <a:rPr lang="el-GR" b="1" dirty="0">
                <a:solidFill>
                  <a:prstClr val="white"/>
                </a:solidFill>
              </a:rPr>
              <a:t>αγρότες ευνοούσε τις περισσότερο ευημερούσες περιφέρειες.</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Προβλήματα </a:t>
            </a:r>
            <a:r>
              <a:rPr lang="el-GR" b="1" dirty="0">
                <a:solidFill>
                  <a:prstClr val="white"/>
                </a:solidFill>
              </a:rPr>
              <a:t>υπήρχαν λόγω των εντατικών μεθόδων παραγωγής, με σοβαρές συνέπειες </a:t>
            </a:r>
            <a:r>
              <a:rPr lang="el-GR" b="1" dirty="0" smtClean="0">
                <a:solidFill>
                  <a:prstClr val="white"/>
                </a:solidFill>
              </a:rPr>
              <a:t>στο </a:t>
            </a:r>
            <a:r>
              <a:rPr lang="el-GR" b="1" dirty="0">
                <a:solidFill>
                  <a:prstClr val="white"/>
                </a:solidFill>
              </a:rPr>
              <a:t>περιβάλλον </a:t>
            </a:r>
            <a:r>
              <a:rPr lang="el-GR" b="1" dirty="0" smtClean="0">
                <a:solidFill>
                  <a:prstClr val="white"/>
                </a:solidFill>
              </a:rPr>
              <a:t>και την </a:t>
            </a:r>
            <a:r>
              <a:rPr lang="el-GR" b="1" dirty="0">
                <a:solidFill>
                  <a:prstClr val="white"/>
                </a:solidFill>
              </a:rPr>
              <a:t>υγεία ζώων και ανθρώπων με παράδειγμα τη σπογγώδη εγκεφαλοπάθεια των βοοειδών.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Επιπλέον</a:t>
            </a:r>
            <a:r>
              <a:rPr lang="el-GR" b="1" dirty="0">
                <a:solidFill>
                  <a:prstClr val="white"/>
                </a:solidFill>
              </a:rPr>
              <a:t>, η προβλεπόμενη διεύρυνση της ΕΕ απαιτούσε τη μεταρρύθμιση της ΚΑΠ, ώστε να μπορέσουν τα νέα κράτη-μέλη να προσαρμοστούν ταχύτερα και καλύτερα σ’ αυτή.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Τέλος</a:t>
            </a:r>
            <a:r>
              <a:rPr lang="el-GR" b="1" dirty="0">
                <a:solidFill>
                  <a:prstClr val="white"/>
                </a:solidFill>
              </a:rPr>
              <a:t>, </a:t>
            </a:r>
            <a:r>
              <a:rPr lang="el-GR" b="1" dirty="0" smtClean="0">
                <a:solidFill>
                  <a:prstClr val="white"/>
                </a:solidFill>
              </a:rPr>
              <a:t>έπρεπε </a:t>
            </a:r>
            <a:r>
              <a:rPr lang="el-GR" b="1" dirty="0">
                <a:solidFill>
                  <a:prstClr val="white"/>
                </a:solidFill>
              </a:rPr>
              <a:t>να ληφθούν υπόψη τα αποτελέσματα  της συμφωνίας του </a:t>
            </a:r>
            <a:r>
              <a:rPr lang="el-GR" b="1" i="1" dirty="0">
                <a:solidFill>
                  <a:prstClr val="white"/>
                </a:solidFill>
              </a:rPr>
              <a:t>Γύρου της Ουρουγουάης</a:t>
            </a:r>
            <a:r>
              <a:rPr lang="el-GR" b="1" dirty="0">
                <a:solidFill>
                  <a:prstClr val="white"/>
                </a:solidFill>
              </a:rPr>
              <a:t>, </a:t>
            </a:r>
            <a:r>
              <a:rPr lang="el-GR" b="1" dirty="0" smtClean="0">
                <a:solidFill>
                  <a:prstClr val="white"/>
                </a:solidFill>
              </a:rPr>
              <a:t>για </a:t>
            </a:r>
            <a:r>
              <a:rPr lang="el-GR" b="1" dirty="0">
                <a:solidFill>
                  <a:prstClr val="white"/>
                </a:solidFill>
              </a:rPr>
              <a:t>μείωση στη χορήγηση εισοδηματικών ενισχύσεων, παρότι </a:t>
            </a:r>
            <a:r>
              <a:rPr lang="el-GR" b="1" dirty="0" smtClean="0">
                <a:solidFill>
                  <a:prstClr val="white"/>
                </a:solidFill>
              </a:rPr>
              <a:t>η </a:t>
            </a:r>
            <a:r>
              <a:rPr lang="el-GR" b="1" dirty="0">
                <a:solidFill>
                  <a:prstClr val="white"/>
                </a:solidFill>
              </a:rPr>
              <a:t>χορήγηση τους ανά εκτάριο και ανά εκτρεφόμενο </a:t>
            </a:r>
            <a:r>
              <a:rPr lang="el-GR" b="1" dirty="0" smtClean="0">
                <a:solidFill>
                  <a:prstClr val="white"/>
                </a:solidFill>
              </a:rPr>
              <a:t>ζώο, δεν θα θεωρείτο </a:t>
            </a:r>
            <a:r>
              <a:rPr lang="el-GR" b="1" dirty="0">
                <a:solidFill>
                  <a:prstClr val="white"/>
                </a:solidFill>
              </a:rPr>
              <a:t>μέχρι το </a:t>
            </a:r>
            <a:r>
              <a:rPr lang="el-GR" b="1" dirty="0" smtClean="0">
                <a:solidFill>
                  <a:prstClr val="white"/>
                </a:solidFill>
              </a:rPr>
              <a:t>2000, </a:t>
            </a:r>
            <a:r>
              <a:rPr lang="el-GR" b="1" dirty="0">
                <a:solidFill>
                  <a:prstClr val="white"/>
                </a:solidFill>
              </a:rPr>
              <a:t>ως στρέβλωση της διεθνούς εμπορικής ανταγωνιστικότητας. </a:t>
            </a: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0" name="Ορθογώνιο 9"/>
          <p:cNvSpPr/>
          <p:nvPr/>
        </p:nvSpPr>
        <p:spPr>
          <a:xfrm>
            <a:off x="0" y="2904434"/>
            <a:ext cx="4778685" cy="1384995"/>
          </a:xfrm>
          <a:prstGeom prst="rect">
            <a:avLst/>
          </a:prstGeom>
        </p:spPr>
        <p:txBody>
          <a:bodyPr wrap="square">
            <a:spAutoFit/>
          </a:bodyPr>
          <a:lstStyle/>
          <a:p>
            <a:pPr algn="just"/>
            <a:r>
              <a:rPr lang="el-GR" sz="1400" b="1" dirty="0" smtClean="0">
                <a:solidFill>
                  <a:srgbClr val="FFFF00"/>
                </a:solidFill>
              </a:rPr>
              <a:t>Νέες </a:t>
            </a:r>
            <a:r>
              <a:rPr lang="el-GR" sz="1400" b="1" dirty="0">
                <a:solidFill>
                  <a:srgbClr val="FFFF00"/>
                </a:solidFill>
              </a:rPr>
              <a:t>πολυμερείς διαπραγματεύσεις στα πλαίσια του </a:t>
            </a:r>
            <a:r>
              <a:rPr lang="el-GR" sz="1400" b="1" dirty="0" smtClean="0">
                <a:solidFill>
                  <a:srgbClr val="FFFF00"/>
                </a:solidFill>
              </a:rPr>
              <a:t>ΠΟΕ</a:t>
            </a:r>
            <a:endParaRPr lang="el-GR" sz="1400" b="1" dirty="0" smtClean="0">
              <a:solidFill>
                <a:prstClr val="white"/>
              </a:solidFill>
            </a:endParaRPr>
          </a:p>
          <a:p>
            <a:pPr marL="285750" indent="-285750" algn="just">
              <a:buFontTx/>
              <a:buChar char="-"/>
            </a:pPr>
            <a:r>
              <a:rPr lang="el-GR" sz="1400" b="1" dirty="0" smtClean="0">
                <a:solidFill>
                  <a:prstClr val="white"/>
                </a:solidFill>
              </a:rPr>
              <a:t>Επιπλέον, οι </a:t>
            </a:r>
            <a:r>
              <a:rPr lang="el-GR" sz="1400" b="1" dirty="0">
                <a:solidFill>
                  <a:prstClr val="white"/>
                </a:solidFill>
              </a:rPr>
              <a:t>νέες πολυμερείς διαπραγματεύσεις στα πλαίσια του </a:t>
            </a:r>
            <a:r>
              <a:rPr lang="el-GR" sz="1400" b="1" dirty="0" smtClean="0">
                <a:solidFill>
                  <a:prstClr val="white"/>
                </a:solidFill>
              </a:rPr>
              <a:t>Παγκόσμιου Οργανισμού Εμπορίου (ΠΟΕ), </a:t>
            </a:r>
            <a:r>
              <a:rPr lang="el-GR" sz="1400" b="1" dirty="0">
                <a:solidFill>
                  <a:prstClr val="white"/>
                </a:solidFill>
              </a:rPr>
              <a:t>ο οποίος αντικατέστησε τη ΓΣΔΕ από την 1η Ιανουαρίου του 1995, που θα ξεκινούσαν στο </a:t>
            </a:r>
            <a:r>
              <a:rPr lang="el-GR" sz="1400" b="1" dirty="0" err="1">
                <a:solidFill>
                  <a:prstClr val="white"/>
                </a:solidFill>
              </a:rPr>
              <a:t>Seatle</a:t>
            </a:r>
            <a:r>
              <a:rPr lang="el-GR" sz="1400" b="1" dirty="0">
                <a:solidFill>
                  <a:prstClr val="white"/>
                </a:solidFill>
              </a:rPr>
              <a:t>, το 1999, προμήνυαν νέες αλλαγές στο καθεστώς των ενισχύσεων</a:t>
            </a:r>
            <a:r>
              <a:rPr lang="el-GR" sz="1400" b="1" dirty="0" smtClean="0">
                <a:solidFill>
                  <a:prstClr val="white"/>
                </a:solidFill>
              </a:rPr>
              <a:t>.</a:t>
            </a:r>
          </a:p>
        </p:txBody>
      </p:sp>
    </p:spTree>
    <p:extLst>
      <p:ext uri="{BB962C8B-B14F-4D97-AF65-F5344CB8AC3E}">
        <p14:creationId xmlns:p14="http://schemas.microsoft.com/office/powerpoint/2010/main" val="1039322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15</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Το </a:t>
            </a:r>
            <a:r>
              <a:rPr lang="el-GR" b="1" i="1" dirty="0" smtClean="0">
                <a:solidFill>
                  <a:srgbClr val="FFFF00"/>
                </a:solidFill>
              </a:rPr>
              <a:t>Πρόγραμμα Δράσης 2000 </a:t>
            </a:r>
            <a:r>
              <a:rPr lang="el-GR" b="1" dirty="0" smtClean="0">
                <a:solidFill>
                  <a:srgbClr val="FFFF00"/>
                </a:solidFill>
              </a:rPr>
              <a:t>και η ΚΑΠ</a:t>
            </a:r>
          </a:p>
          <a:p>
            <a:pPr marL="285750" indent="-285750" algn="just">
              <a:buFont typeface="Arial" panose="020B0604020202020204" pitchFamily="34" charset="0"/>
              <a:buChar char="•"/>
            </a:pPr>
            <a:r>
              <a:rPr lang="el-GR" b="1" dirty="0">
                <a:solidFill>
                  <a:prstClr val="white"/>
                </a:solidFill>
              </a:rPr>
              <a:t>Τ</a:t>
            </a:r>
            <a:r>
              <a:rPr lang="el-GR" b="1" dirty="0" smtClean="0">
                <a:solidFill>
                  <a:prstClr val="white"/>
                </a:solidFill>
              </a:rPr>
              <a:t>ο Μάρτιο του 1998 υποβλήθηκαν οι βασισμένες στο τρίπτυχο «Ανάπτυξη – Ανταγωνιστικότητα – Ανασυγκρότηση της Υπαίθρου» προτάσεις της Επιτροπής, από τον Επίτροπο Γεωργίας Franz </a:t>
            </a:r>
            <a:r>
              <a:rPr lang="el-GR" b="1" dirty="0" err="1" smtClean="0">
                <a:solidFill>
                  <a:prstClr val="white"/>
                </a:solidFill>
              </a:rPr>
              <a:t>Fischler</a:t>
            </a:r>
            <a:r>
              <a:rPr lang="el-GR" b="1" dirty="0" smtClean="0">
                <a:solidFill>
                  <a:prstClr val="white"/>
                </a:solidFill>
              </a:rPr>
              <a:t>. </a:t>
            </a:r>
          </a:p>
          <a:p>
            <a:pPr marL="285750" indent="-285750" algn="just">
              <a:buFont typeface="Arial" panose="020B0604020202020204" pitchFamily="34" charset="0"/>
              <a:buChar char="•"/>
            </a:pPr>
            <a:r>
              <a:rPr lang="el-GR" b="1" dirty="0" smtClean="0">
                <a:solidFill>
                  <a:prstClr val="white"/>
                </a:solidFill>
              </a:rPr>
              <a:t>Στόχος </a:t>
            </a:r>
            <a:r>
              <a:rPr lang="el-GR" b="1" dirty="0">
                <a:solidFill>
                  <a:prstClr val="white"/>
                </a:solidFill>
              </a:rPr>
              <a:t>ήταν </a:t>
            </a:r>
            <a:r>
              <a:rPr lang="el-GR" b="1" dirty="0" smtClean="0">
                <a:solidFill>
                  <a:prstClr val="white"/>
                </a:solidFill>
              </a:rPr>
              <a:t>η μείωση των εγγυημένων τιμών, που θα </a:t>
            </a:r>
            <a:r>
              <a:rPr lang="el-GR" b="1" dirty="0">
                <a:solidFill>
                  <a:prstClr val="white"/>
                </a:solidFill>
              </a:rPr>
              <a:t>αντισταθμιζόταν μερικώς </a:t>
            </a:r>
            <a:r>
              <a:rPr lang="el-GR" b="1" dirty="0" smtClean="0">
                <a:solidFill>
                  <a:prstClr val="white"/>
                </a:solidFill>
              </a:rPr>
              <a:t>από </a:t>
            </a:r>
            <a:r>
              <a:rPr lang="el-GR" b="1" dirty="0">
                <a:solidFill>
                  <a:prstClr val="white"/>
                </a:solidFill>
              </a:rPr>
              <a:t>τις άμεσες </a:t>
            </a:r>
            <a:r>
              <a:rPr lang="el-GR" b="1" dirty="0" smtClean="0">
                <a:solidFill>
                  <a:prstClr val="white"/>
                </a:solidFill>
              </a:rPr>
              <a:t>εισοδηματικές ενισχύσεις, </a:t>
            </a:r>
            <a:r>
              <a:rPr lang="el-GR" b="1" dirty="0">
                <a:solidFill>
                  <a:prstClr val="white"/>
                </a:solidFill>
              </a:rPr>
              <a:t>το κόστος των οποίων θα μπορούσε να μοιραστεί μεταξύ </a:t>
            </a:r>
            <a:r>
              <a:rPr lang="el-GR" b="1" dirty="0" smtClean="0">
                <a:solidFill>
                  <a:prstClr val="white"/>
                </a:solidFill>
              </a:rPr>
              <a:t>ΕΕ </a:t>
            </a:r>
            <a:r>
              <a:rPr lang="el-GR" b="1" dirty="0">
                <a:solidFill>
                  <a:prstClr val="white"/>
                </a:solidFill>
              </a:rPr>
              <a:t>και </a:t>
            </a:r>
            <a:r>
              <a:rPr lang="el-GR" b="1" dirty="0" smtClean="0">
                <a:solidFill>
                  <a:prstClr val="white"/>
                </a:solidFill>
              </a:rPr>
              <a:t>κρατών-μελών</a:t>
            </a:r>
            <a:r>
              <a:rPr lang="el-GR" b="1" dirty="0">
                <a:solidFill>
                  <a:prstClr val="white"/>
                </a:solidFill>
              </a:rPr>
              <a:t>.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Παράλληλα</a:t>
            </a:r>
            <a:r>
              <a:rPr lang="el-GR" b="1" dirty="0">
                <a:solidFill>
                  <a:prstClr val="white"/>
                </a:solidFill>
              </a:rPr>
              <a:t>, </a:t>
            </a:r>
            <a:r>
              <a:rPr lang="el-GR" b="1" dirty="0" smtClean="0">
                <a:solidFill>
                  <a:prstClr val="white"/>
                </a:solidFill>
              </a:rPr>
              <a:t>απαιτείτο μια </a:t>
            </a:r>
            <a:r>
              <a:rPr lang="el-GR" b="1" dirty="0">
                <a:solidFill>
                  <a:prstClr val="white"/>
                </a:solidFill>
              </a:rPr>
              <a:t>ολοκληρωμένη πολιτική ενισχύσεων για την αγροτική ανάπτυξη, ως Πυλώνας ΙΙ της ΚΑΠ, για την ανάπτυξη της υπαίθρου, ώστε να διατηρηθεί η ποικιλομορφία της </a:t>
            </a:r>
            <a:r>
              <a:rPr lang="el-GR" b="1" dirty="0" smtClean="0">
                <a:solidFill>
                  <a:prstClr val="white"/>
                </a:solidFill>
              </a:rPr>
              <a:t>ευρωπαϊκής γεωργίας</a:t>
            </a:r>
            <a:r>
              <a:rPr lang="el-GR" b="1" dirty="0">
                <a:solidFill>
                  <a:prstClr val="white"/>
                </a:solidFill>
              </a:rPr>
              <a:t>, να ενισχυθεί ο κοινωνικός και οικονομικός ιστός των αγροτικών περιοχών και να προστατευθεί το περιβάλλον.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Στο </a:t>
            </a:r>
            <a:r>
              <a:rPr lang="el-GR" b="1" dirty="0">
                <a:solidFill>
                  <a:prstClr val="white"/>
                </a:solidFill>
              </a:rPr>
              <a:t>Ευρωπαϊκό Συμβούλιο του Βερολίνου, </a:t>
            </a:r>
            <a:r>
              <a:rPr lang="el-GR" b="1" dirty="0" smtClean="0">
                <a:solidFill>
                  <a:prstClr val="white"/>
                </a:solidFill>
              </a:rPr>
              <a:t>το Μάρτιο </a:t>
            </a:r>
            <a:r>
              <a:rPr lang="el-GR" b="1" dirty="0">
                <a:solidFill>
                  <a:prstClr val="white"/>
                </a:solidFill>
              </a:rPr>
              <a:t>του 1999, στο πλαίσιο του </a:t>
            </a:r>
            <a:r>
              <a:rPr lang="el-GR" b="1" i="1" dirty="0">
                <a:solidFill>
                  <a:prstClr val="white"/>
                </a:solidFill>
              </a:rPr>
              <a:t>Προγράμματος Δράσης 2000</a:t>
            </a:r>
            <a:r>
              <a:rPr lang="el-GR" b="1" dirty="0">
                <a:solidFill>
                  <a:prstClr val="white"/>
                </a:solidFill>
              </a:rPr>
              <a:t>, αποφασίστηκε η μεταρρύθμιση της ΚΑΠ για την περίοδο 2000 – 2006 σε μία περιορισμένη κλίμακα</a:t>
            </a:r>
            <a:r>
              <a:rPr lang="el-GR" b="1" dirty="0" smtClean="0">
                <a:solidFill>
                  <a:prstClr val="white"/>
                </a:solidFill>
              </a:rPr>
              <a:t>.</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7" name="Εικόνα 6"/>
          <p:cNvPicPr>
            <a:picLocks noChangeAspect="1"/>
          </p:cNvPicPr>
          <p:nvPr/>
        </p:nvPicPr>
        <p:blipFill>
          <a:blip r:embed="rId5"/>
          <a:stretch>
            <a:fillRect/>
          </a:stretch>
        </p:blipFill>
        <p:spPr>
          <a:xfrm>
            <a:off x="1228766" y="1710727"/>
            <a:ext cx="2304000" cy="3376800"/>
          </a:xfrm>
          <a:prstGeom prst="rect">
            <a:avLst/>
          </a:prstGeom>
        </p:spPr>
      </p:pic>
      <p:sp>
        <p:nvSpPr>
          <p:cNvPr id="13" name="Ορθογώνιο 12"/>
          <p:cNvSpPr/>
          <p:nvPr/>
        </p:nvSpPr>
        <p:spPr>
          <a:xfrm>
            <a:off x="903219" y="5028635"/>
            <a:ext cx="2881430" cy="307777"/>
          </a:xfrm>
          <a:prstGeom prst="rect">
            <a:avLst/>
          </a:prstGeom>
        </p:spPr>
        <p:txBody>
          <a:bodyPr wrap="none">
            <a:spAutoFit/>
          </a:bodyPr>
          <a:lstStyle/>
          <a:p>
            <a:pPr algn="ctr"/>
            <a:r>
              <a:rPr lang="en-GB" sz="1400" b="1" dirty="0">
                <a:solidFill>
                  <a:schemeClr val="bg1"/>
                </a:solidFill>
              </a:rPr>
              <a:t>Franz </a:t>
            </a:r>
            <a:r>
              <a:rPr lang="en-GB" sz="1400" b="1" dirty="0" err="1">
                <a:solidFill>
                  <a:schemeClr val="bg1"/>
                </a:solidFill>
              </a:rPr>
              <a:t>Fischler</a:t>
            </a:r>
            <a:r>
              <a:rPr lang="el-GR" sz="1400" b="1" dirty="0" smtClean="0">
                <a:solidFill>
                  <a:schemeClr val="bg1"/>
                </a:solidFill>
              </a:rPr>
              <a:t>, Επίτροπος Γεωργίας</a:t>
            </a:r>
            <a:endParaRPr lang="el-GR" sz="1400" b="1" dirty="0">
              <a:solidFill>
                <a:schemeClr val="bg1"/>
              </a:solidFill>
            </a:endParaRPr>
          </a:p>
        </p:txBody>
      </p:sp>
    </p:spTree>
    <p:extLst>
      <p:ext uri="{BB962C8B-B14F-4D97-AF65-F5344CB8AC3E}">
        <p14:creationId xmlns:p14="http://schemas.microsoft.com/office/powerpoint/2010/main" val="1979204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16</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Το </a:t>
            </a:r>
            <a:r>
              <a:rPr lang="el-GR" b="1" i="1" dirty="0">
                <a:solidFill>
                  <a:srgbClr val="FFFF00"/>
                </a:solidFill>
              </a:rPr>
              <a:t>Πρόγραμμα Δράσης 2000 </a:t>
            </a:r>
            <a:r>
              <a:rPr lang="el-GR" b="1" dirty="0">
                <a:solidFill>
                  <a:srgbClr val="FFFF00"/>
                </a:solidFill>
              </a:rPr>
              <a:t>και η </a:t>
            </a:r>
            <a:r>
              <a:rPr lang="el-GR" b="1" dirty="0" smtClean="0">
                <a:solidFill>
                  <a:srgbClr val="FFFF00"/>
                </a:solidFill>
              </a:rPr>
              <a:t>ΚΑΠ</a:t>
            </a:r>
          </a:p>
          <a:p>
            <a:pPr marL="285750" indent="-285750" algn="just">
              <a:buFont typeface="Arial" panose="020B0604020202020204" pitchFamily="34" charset="0"/>
              <a:buChar char="•"/>
            </a:pPr>
            <a:r>
              <a:rPr lang="el-GR" b="1" dirty="0" smtClean="0">
                <a:solidFill>
                  <a:prstClr val="white"/>
                </a:solidFill>
              </a:rPr>
              <a:t>Συγκεκριμένα αποφασίστηκε: </a:t>
            </a:r>
            <a:endParaRPr lang="el-GR" b="1" dirty="0">
              <a:solidFill>
                <a:prstClr val="white"/>
              </a:solidFill>
            </a:endParaRPr>
          </a:p>
          <a:p>
            <a:pPr marL="444500" lvl="1" indent="-285750" algn="just">
              <a:buFont typeface="Calibri" panose="020F0502020204030204" pitchFamily="34" charset="0"/>
              <a:buChar char="−"/>
            </a:pPr>
            <a:r>
              <a:rPr lang="el-GR" b="1" dirty="0" smtClean="0">
                <a:solidFill>
                  <a:prstClr val="white"/>
                </a:solidFill>
              </a:rPr>
              <a:t>Μείωση </a:t>
            </a:r>
            <a:r>
              <a:rPr lang="el-GR" b="1" dirty="0">
                <a:solidFill>
                  <a:prstClr val="white"/>
                </a:solidFill>
              </a:rPr>
              <a:t>των εγγυημένων τιμών του «πρώτου πυλώνα» της ΚΑΠ για </a:t>
            </a:r>
            <a:r>
              <a:rPr lang="el-GR" b="1" dirty="0" smtClean="0">
                <a:solidFill>
                  <a:prstClr val="white"/>
                </a:solidFill>
              </a:rPr>
              <a:t>αγροτικά </a:t>
            </a:r>
            <a:r>
              <a:rPr lang="el-GR" b="1" dirty="0">
                <a:solidFill>
                  <a:prstClr val="white"/>
                </a:solidFill>
              </a:rPr>
              <a:t>προϊόντα, όπως των σιτηρών κατά 15%, του βόειου κρέατος κατά 20%, του βουτύρου και του γάλακτος σε σκόνη κατά 15%, ενώ διατηρήθηκε το σύστημα των ποσοστώσεων για το αγελαδινό γάλα, το βόειο κρέας, κλπ. και αυξήθηκαν σε κάποιο βαθμό οι εισοδηματικές ενισχύσεις προς τους αγρότες ανά καλλιεργούμενο εκτάριο και ανά εκτρεφόμενο ζώο, μη </a:t>
            </a:r>
            <a:r>
              <a:rPr lang="el-GR" b="1" dirty="0" err="1">
                <a:solidFill>
                  <a:prstClr val="white"/>
                </a:solidFill>
              </a:rPr>
              <a:t>προσμετρούμενες</a:t>
            </a:r>
            <a:r>
              <a:rPr lang="el-GR" b="1" dirty="0">
                <a:solidFill>
                  <a:prstClr val="white"/>
                </a:solidFill>
              </a:rPr>
              <a:t> πλέον στον Π</a:t>
            </a:r>
            <a:r>
              <a:rPr lang="el-GR" b="1" dirty="0" smtClean="0">
                <a:solidFill>
                  <a:prstClr val="white"/>
                </a:solidFill>
              </a:rPr>
              <a:t>υλώνα Ι, </a:t>
            </a:r>
            <a:r>
              <a:rPr lang="el-GR" b="1" dirty="0">
                <a:solidFill>
                  <a:prstClr val="white"/>
                </a:solidFill>
              </a:rPr>
              <a:t>αλλά στο </a:t>
            </a:r>
            <a:r>
              <a:rPr lang="el-GR" b="1" dirty="0" smtClean="0">
                <a:solidFill>
                  <a:prstClr val="white"/>
                </a:solidFill>
              </a:rPr>
              <a:t>Πυλώνα ΙΙ της </a:t>
            </a:r>
            <a:r>
              <a:rPr lang="el-GR" b="1" dirty="0">
                <a:solidFill>
                  <a:prstClr val="white"/>
                </a:solidFill>
              </a:rPr>
              <a:t>αγροτικής ανάπτυξης, ενώ εισήχθησαν </a:t>
            </a:r>
            <a:r>
              <a:rPr lang="el-GR" b="1" dirty="0" smtClean="0">
                <a:solidFill>
                  <a:prstClr val="white"/>
                </a:solidFill>
              </a:rPr>
              <a:t>μέτρα </a:t>
            </a:r>
            <a:r>
              <a:rPr lang="el-GR" b="1" dirty="0">
                <a:solidFill>
                  <a:prstClr val="white"/>
                </a:solidFill>
              </a:rPr>
              <a:t>δημοσιονομικής πειθαρχίας. </a:t>
            </a:r>
          </a:p>
          <a:p>
            <a:pPr marL="444500" lvl="1" indent="-285750" algn="just">
              <a:buFont typeface="Calibri" panose="020F0502020204030204" pitchFamily="34" charset="0"/>
              <a:buChar char="−"/>
            </a:pPr>
            <a:r>
              <a:rPr lang="el-GR" b="1" dirty="0">
                <a:solidFill>
                  <a:prstClr val="white"/>
                </a:solidFill>
              </a:rPr>
              <a:t>Παράλληλα, για </a:t>
            </a:r>
            <a:r>
              <a:rPr lang="el-GR" b="1" dirty="0" smtClean="0">
                <a:solidFill>
                  <a:prstClr val="white"/>
                </a:solidFill>
              </a:rPr>
              <a:t>τον Πυλώνα</a:t>
            </a:r>
            <a:r>
              <a:rPr lang="el-GR" b="1" dirty="0">
                <a:solidFill>
                  <a:prstClr val="white"/>
                </a:solidFill>
              </a:rPr>
              <a:t> </a:t>
            </a:r>
            <a:r>
              <a:rPr lang="el-GR" b="1" dirty="0" smtClean="0">
                <a:solidFill>
                  <a:prstClr val="white"/>
                </a:solidFill>
              </a:rPr>
              <a:t>ΙΙ </a:t>
            </a:r>
            <a:r>
              <a:rPr lang="el-GR" b="1" dirty="0">
                <a:solidFill>
                  <a:prstClr val="white"/>
                </a:solidFill>
              </a:rPr>
              <a:t>της ΚΑΠ, δόθηκε προσοχή στην ολοκληρωμένη προσέγγιση της αγροτικής οικονομίας μέσω της </a:t>
            </a:r>
            <a:r>
              <a:rPr lang="el-GR" b="1" dirty="0" err="1">
                <a:solidFill>
                  <a:prstClr val="white"/>
                </a:solidFill>
              </a:rPr>
              <a:t>πολυτομεακής</a:t>
            </a:r>
            <a:r>
              <a:rPr lang="el-GR" b="1" dirty="0">
                <a:solidFill>
                  <a:prstClr val="white"/>
                </a:solidFill>
              </a:rPr>
              <a:t> ανάπτυξής, της προσοχής στην περιβαλλοντική της διάσταση και στα ποιοτικά χαρακτηριστικά των παραγόμενων τροφίμων, καθώς και της σημασίας της ανταγωνιστικότητας.</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0" name="Ορθογώνιο 9"/>
          <p:cNvSpPr/>
          <p:nvPr/>
        </p:nvSpPr>
        <p:spPr>
          <a:xfrm>
            <a:off x="0" y="2787594"/>
            <a:ext cx="4778685" cy="2246769"/>
          </a:xfrm>
          <a:prstGeom prst="rect">
            <a:avLst/>
          </a:prstGeom>
        </p:spPr>
        <p:txBody>
          <a:bodyPr wrap="square">
            <a:spAutoFit/>
          </a:bodyPr>
          <a:lstStyle/>
          <a:p>
            <a:pPr algn="just"/>
            <a:r>
              <a:rPr lang="el-GR" sz="1400" b="1" dirty="0" smtClean="0">
                <a:solidFill>
                  <a:srgbClr val="FFFF00"/>
                </a:solidFill>
              </a:rPr>
              <a:t>Η ανάγκη επανεξέτασης της ΚΑΠ</a:t>
            </a:r>
          </a:p>
          <a:p>
            <a:pPr marL="285750" indent="-285750" algn="just">
              <a:buFontTx/>
              <a:buChar char="-"/>
            </a:pPr>
            <a:r>
              <a:rPr lang="el-GR" sz="1400" b="1" dirty="0" smtClean="0">
                <a:solidFill>
                  <a:prstClr val="white"/>
                </a:solidFill>
              </a:rPr>
              <a:t>Ωστόσο</a:t>
            </a:r>
            <a:r>
              <a:rPr lang="el-GR" sz="1400" b="1" dirty="0">
                <a:solidFill>
                  <a:prstClr val="white"/>
                </a:solidFill>
              </a:rPr>
              <a:t>, το Ευρωπαϊκό Συμβούλιο του </a:t>
            </a:r>
            <a:r>
              <a:rPr lang="el-GR" sz="1400" b="1" dirty="0" smtClean="0">
                <a:solidFill>
                  <a:prstClr val="white"/>
                </a:solidFill>
              </a:rPr>
              <a:t>Βερολίνου, το Μάρτιο </a:t>
            </a:r>
            <a:r>
              <a:rPr lang="el-GR" sz="1400" b="1" dirty="0">
                <a:solidFill>
                  <a:prstClr val="white"/>
                </a:solidFill>
              </a:rPr>
              <a:t>του 1999, πρόβλεψε μία «ενδιάμεση επανεξέταση της ΚΑΠ», έτσι ώστε το σύστημα να μπορούσε να αναθεωρηθεί, όπου κρινόταν απαραίτητο</a:t>
            </a:r>
            <a:r>
              <a:rPr lang="el-GR" sz="1400" b="1" dirty="0" smtClean="0">
                <a:solidFill>
                  <a:prstClr val="white"/>
                </a:solidFill>
              </a:rPr>
              <a:t>.</a:t>
            </a:r>
          </a:p>
          <a:p>
            <a:pPr marL="285750" indent="-285750" algn="just">
              <a:buFontTx/>
              <a:buChar char="-"/>
            </a:pPr>
            <a:r>
              <a:rPr lang="el-GR" sz="1400" b="1" dirty="0" smtClean="0">
                <a:solidFill>
                  <a:prstClr val="white"/>
                </a:solidFill>
              </a:rPr>
              <a:t>Η </a:t>
            </a:r>
            <a:r>
              <a:rPr lang="el-GR" sz="1400" b="1" dirty="0">
                <a:solidFill>
                  <a:prstClr val="white"/>
                </a:solidFill>
              </a:rPr>
              <a:t>γενική διαπίστωση ότι η πολιτική αγροτικής ανάπτυξης, με στόχο την ενίσχυση της οικονομικής και κοινωνικής συνοχής, ήταν ανεπαρκής, ιδιαίτερα σε ορισμένες περιοχές της Ευρώπης, επέβαλαν την εκ νέου αξιολόγηση της ΚΑΠ.</a:t>
            </a:r>
            <a:endParaRPr lang="el-GR" sz="1400" b="1" dirty="0" smtClean="0">
              <a:solidFill>
                <a:prstClr val="white"/>
              </a:solidFill>
            </a:endParaRPr>
          </a:p>
        </p:txBody>
      </p:sp>
    </p:spTree>
    <p:extLst>
      <p:ext uri="{BB962C8B-B14F-4D97-AF65-F5344CB8AC3E}">
        <p14:creationId xmlns:p14="http://schemas.microsoft.com/office/powerpoint/2010/main" val="3619078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17</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Ενδιάμεση επανεξέταση της ΚΑΠ –  Νέα μεταρρύθμιση από το </a:t>
            </a:r>
            <a:r>
              <a:rPr lang="el-GR" b="1" dirty="0" smtClean="0">
                <a:solidFill>
                  <a:srgbClr val="FFFF00"/>
                </a:solidFill>
              </a:rPr>
              <a:t>2003</a:t>
            </a:r>
          </a:p>
          <a:p>
            <a:pPr marL="285750" indent="-285750" algn="just">
              <a:buFont typeface="Arial" panose="020B0604020202020204" pitchFamily="34" charset="0"/>
              <a:buChar char="•"/>
            </a:pPr>
            <a:r>
              <a:rPr lang="el-GR" b="1" dirty="0">
                <a:solidFill>
                  <a:prstClr val="white"/>
                </a:solidFill>
              </a:rPr>
              <a:t>Η Επιτροπή υπέβαλε </a:t>
            </a:r>
            <a:r>
              <a:rPr lang="el-GR" b="1" dirty="0" smtClean="0">
                <a:solidFill>
                  <a:prstClr val="white"/>
                </a:solidFill>
              </a:rPr>
              <a:t>έκθεση </a:t>
            </a:r>
            <a:r>
              <a:rPr lang="el-GR" b="1" dirty="0">
                <a:solidFill>
                  <a:prstClr val="white"/>
                </a:solidFill>
              </a:rPr>
              <a:t>τον Ιούλιο του 2002, </a:t>
            </a:r>
            <a:r>
              <a:rPr lang="el-GR" b="1" dirty="0" smtClean="0">
                <a:solidFill>
                  <a:prstClr val="white"/>
                </a:solidFill>
              </a:rPr>
              <a:t>όπου κατέγραψε </a:t>
            </a:r>
            <a:r>
              <a:rPr lang="el-GR" b="1" dirty="0">
                <a:solidFill>
                  <a:prstClr val="white"/>
                </a:solidFill>
              </a:rPr>
              <a:t>τους στόχους της ζητούμενης αναθεώρησης, που ήταν συμβατοί και με αυτούς της </a:t>
            </a:r>
            <a:r>
              <a:rPr lang="el-GR" b="1" i="1" dirty="0">
                <a:solidFill>
                  <a:prstClr val="white"/>
                </a:solidFill>
              </a:rPr>
              <a:t>Στρατηγικής για την Αειφόρο Ανάπτυξη </a:t>
            </a:r>
            <a:r>
              <a:rPr lang="el-GR" b="1" dirty="0">
                <a:solidFill>
                  <a:prstClr val="white"/>
                </a:solidFill>
              </a:rPr>
              <a:t>που είχαν τεθεί στο Ευρωπαϊκό Συμβούλιο του </a:t>
            </a:r>
            <a:r>
              <a:rPr lang="el-GR" b="1" dirty="0" err="1">
                <a:solidFill>
                  <a:prstClr val="white"/>
                </a:solidFill>
              </a:rPr>
              <a:t>Göteborg</a:t>
            </a:r>
            <a:r>
              <a:rPr lang="el-GR" b="1" dirty="0">
                <a:solidFill>
                  <a:prstClr val="white"/>
                </a:solidFill>
              </a:rPr>
              <a:t>, </a:t>
            </a:r>
            <a:r>
              <a:rPr lang="el-GR" b="1" dirty="0" smtClean="0">
                <a:solidFill>
                  <a:prstClr val="white"/>
                </a:solidFill>
              </a:rPr>
              <a:t>τον Ιούνιο </a:t>
            </a:r>
            <a:r>
              <a:rPr lang="el-GR" b="1" dirty="0">
                <a:solidFill>
                  <a:prstClr val="white"/>
                </a:solidFill>
              </a:rPr>
              <a:t>του 2001. Αυτοί </a:t>
            </a:r>
            <a:r>
              <a:rPr lang="el-GR" b="1" dirty="0" smtClean="0">
                <a:solidFill>
                  <a:prstClr val="white"/>
                </a:solidFill>
              </a:rPr>
              <a:t>ήταν: </a:t>
            </a:r>
          </a:p>
          <a:p>
            <a:pPr marL="533400" lvl="1" indent="-285750" algn="just">
              <a:buFont typeface="Calibri" panose="020F0502020204030204" pitchFamily="34" charset="0"/>
              <a:buChar char="−"/>
            </a:pPr>
            <a:r>
              <a:rPr lang="el-GR" b="1" dirty="0" smtClean="0">
                <a:solidFill>
                  <a:prstClr val="white"/>
                </a:solidFill>
              </a:rPr>
              <a:t>α</a:t>
            </a:r>
            <a:r>
              <a:rPr lang="el-GR" b="1" dirty="0">
                <a:solidFill>
                  <a:prstClr val="white"/>
                </a:solidFill>
              </a:rPr>
              <a:t>) </a:t>
            </a:r>
            <a:r>
              <a:rPr lang="el-GR" b="1" dirty="0" smtClean="0">
                <a:solidFill>
                  <a:prstClr val="white"/>
                </a:solidFill>
              </a:rPr>
              <a:t>η μεγαλύτερη </a:t>
            </a:r>
            <a:r>
              <a:rPr lang="el-GR" b="1" dirty="0">
                <a:solidFill>
                  <a:prstClr val="white"/>
                </a:solidFill>
              </a:rPr>
              <a:t>σύνδεση του ευρωπαϊκού αγροτικού τομέα με τις διεθνείς αγορές, </a:t>
            </a:r>
            <a:endParaRPr lang="el-GR" b="1" dirty="0" smtClean="0">
              <a:solidFill>
                <a:prstClr val="white"/>
              </a:solidFill>
            </a:endParaRPr>
          </a:p>
          <a:p>
            <a:pPr marL="533400" lvl="1" indent="-285750" algn="just">
              <a:buFont typeface="Calibri" panose="020F0502020204030204" pitchFamily="34" charset="0"/>
              <a:buChar char="−"/>
            </a:pPr>
            <a:r>
              <a:rPr lang="el-GR" b="1" dirty="0" smtClean="0">
                <a:solidFill>
                  <a:prstClr val="white"/>
                </a:solidFill>
              </a:rPr>
              <a:t>β</a:t>
            </a:r>
            <a:r>
              <a:rPr lang="el-GR" b="1" dirty="0">
                <a:solidFill>
                  <a:prstClr val="white"/>
                </a:solidFill>
              </a:rPr>
              <a:t>) </a:t>
            </a:r>
            <a:r>
              <a:rPr lang="el-GR" b="1" dirty="0" smtClean="0">
                <a:solidFill>
                  <a:prstClr val="white"/>
                </a:solidFill>
              </a:rPr>
              <a:t>η προετοιμασία </a:t>
            </a:r>
            <a:r>
              <a:rPr lang="el-GR" b="1" dirty="0">
                <a:solidFill>
                  <a:prstClr val="white"/>
                </a:solidFill>
              </a:rPr>
              <a:t>για τη διεύρυνση της ΕΕ με νέα κράτη-μέλη, </a:t>
            </a:r>
            <a:r>
              <a:rPr lang="el-GR" b="1" dirty="0" smtClean="0">
                <a:solidFill>
                  <a:prstClr val="white"/>
                </a:solidFill>
              </a:rPr>
              <a:t>που </a:t>
            </a:r>
            <a:r>
              <a:rPr lang="el-GR" b="1" dirty="0">
                <a:solidFill>
                  <a:prstClr val="white"/>
                </a:solidFill>
              </a:rPr>
              <a:t>επέβαλε </a:t>
            </a:r>
            <a:r>
              <a:rPr lang="el-GR" b="1" dirty="0" smtClean="0">
                <a:solidFill>
                  <a:prstClr val="white"/>
                </a:solidFill>
              </a:rPr>
              <a:t>μία αναθεώρηση </a:t>
            </a:r>
            <a:r>
              <a:rPr lang="el-GR" b="1" dirty="0">
                <a:solidFill>
                  <a:prstClr val="white"/>
                </a:solidFill>
              </a:rPr>
              <a:t>πριν από την υλοποίησή της, </a:t>
            </a:r>
            <a:endParaRPr lang="el-GR" b="1" dirty="0" smtClean="0">
              <a:solidFill>
                <a:prstClr val="white"/>
              </a:solidFill>
            </a:endParaRPr>
          </a:p>
          <a:p>
            <a:pPr marL="533400" lvl="1" indent="-285750" algn="just">
              <a:buFont typeface="Calibri" panose="020F0502020204030204" pitchFamily="34" charset="0"/>
              <a:buChar char="−"/>
            </a:pPr>
            <a:r>
              <a:rPr lang="el-GR" b="1" dirty="0" smtClean="0">
                <a:solidFill>
                  <a:prstClr val="white"/>
                </a:solidFill>
              </a:rPr>
              <a:t>γ</a:t>
            </a:r>
            <a:r>
              <a:rPr lang="el-GR" b="1" dirty="0">
                <a:solidFill>
                  <a:prstClr val="white"/>
                </a:solidFill>
              </a:rPr>
              <a:t>) η μεγαλύτερη ανταπόκριση στις απαιτήσεις προστασίας του περιβάλλοντος και της ποιότητας των αγροτικών προϊόντων, </a:t>
            </a:r>
            <a:endParaRPr lang="el-GR" b="1" dirty="0" smtClean="0">
              <a:solidFill>
                <a:prstClr val="white"/>
              </a:solidFill>
            </a:endParaRPr>
          </a:p>
          <a:p>
            <a:pPr marL="533400" lvl="1" indent="-285750" algn="just">
              <a:buFont typeface="Calibri" panose="020F0502020204030204" pitchFamily="34" charset="0"/>
              <a:buChar char="−"/>
            </a:pPr>
            <a:r>
              <a:rPr lang="el-GR" b="1" dirty="0" smtClean="0">
                <a:solidFill>
                  <a:prstClr val="white"/>
                </a:solidFill>
              </a:rPr>
              <a:t>δ</a:t>
            </a:r>
            <a:r>
              <a:rPr lang="el-GR" b="1" dirty="0">
                <a:solidFill>
                  <a:prstClr val="white"/>
                </a:solidFill>
              </a:rPr>
              <a:t>) η συμβατότητα της ΚΑΠ με τα αιτήματα των τρίτων χωρών για μείωση και σταδιακή κατάργηση όλων των μορφών των άμεσων ενισχύσεων και επιδοτήσεων, που προκαλούσαν στρεβλώσεις στην αγορά, εν όψει των διαπραγματεύσεων </a:t>
            </a:r>
            <a:r>
              <a:rPr lang="el-GR" b="1" i="1" dirty="0">
                <a:solidFill>
                  <a:prstClr val="white"/>
                </a:solidFill>
              </a:rPr>
              <a:t>του Γύρου της </a:t>
            </a:r>
            <a:r>
              <a:rPr lang="el-GR" b="1" i="1" dirty="0" err="1" smtClean="0">
                <a:solidFill>
                  <a:prstClr val="white"/>
                </a:solidFill>
              </a:rPr>
              <a:t>Doha</a:t>
            </a:r>
            <a:r>
              <a:rPr lang="el-GR" b="1" i="1" dirty="0" smtClean="0">
                <a:solidFill>
                  <a:prstClr val="white"/>
                </a:solidFill>
              </a:rPr>
              <a:t> </a:t>
            </a:r>
            <a:r>
              <a:rPr lang="el-GR" b="1" dirty="0" smtClean="0">
                <a:solidFill>
                  <a:prstClr val="white"/>
                </a:solidFill>
              </a:rPr>
              <a:t>του ΠΟΕ, </a:t>
            </a:r>
            <a:r>
              <a:rPr lang="el-GR" b="1" dirty="0">
                <a:solidFill>
                  <a:prstClr val="white"/>
                </a:solidFill>
              </a:rPr>
              <a:t>που είχαν ξεκινήσει στο Κατάρ </a:t>
            </a:r>
            <a:r>
              <a:rPr lang="el-GR" b="1" dirty="0" smtClean="0">
                <a:solidFill>
                  <a:prstClr val="white"/>
                </a:solidFill>
              </a:rPr>
              <a:t>το Νοέμβριο </a:t>
            </a:r>
            <a:r>
              <a:rPr lang="el-GR" b="1" dirty="0">
                <a:solidFill>
                  <a:prstClr val="white"/>
                </a:solidFill>
              </a:rPr>
              <a:t>του 2001.</a:t>
            </a: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25728" y="2671810"/>
            <a:ext cx="4664948" cy="2677656"/>
          </a:xfrm>
          <a:prstGeom prst="rect">
            <a:avLst/>
          </a:prstGeom>
        </p:spPr>
        <p:txBody>
          <a:bodyPr wrap="square">
            <a:spAutoFit/>
          </a:bodyPr>
          <a:lstStyle/>
          <a:p>
            <a:pPr algn="just"/>
            <a:r>
              <a:rPr lang="el-GR" sz="1400" b="1" dirty="0" smtClean="0">
                <a:solidFill>
                  <a:srgbClr val="FFFF00"/>
                </a:solidFill>
              </a:rPr>
              <a:t>Τελικές προτάσεις Επιτροπής:</a:t>
            </a:r>
          </a:p>
          <a:p>
            <a:pPr marL="285750" indent="-285750" algn="just">
              <a:buFontTx/>
              <a:buChar char="-"/>
            </a:pPr>
            <a:r>
              <a:rPr lang="el-GR" sz="1400" b="1" dirty="0" smtClean="0">
                <a:solidFill>
                  <a:schemeClr val="bg1"/>
                </a:solidFill>
              </a:rPr>
              <a:t>Τον </a:t>
            </a:r>
            <a:r>
              <a:rPr lang="el-GR" sz="1400" b="1" dirty="0">
                <a:solidFill>
                  <a:schemeClr val="bg1"/>
                </a:solidFill>
              </a:rPr>
              <a:t>Ιανουάριο του 2003, ο επίτροπος Γεωργίας Franz </a:t>
            </a:r>
            <a:r>
              <a:rPr lang="el-GR" sz="1400" b="1" dirty="0" err="1">
                <a:solidFill>
                  <a:schemeClr val="bg1"/>
                </a:solidFill>
              </a:rPr>
              <a:t>Fischler</a:t>
            </a:r>
            <a:r>
              <a:rPr lang="el-GR" sz="1400" b="1" dirty="0">
                <a:solidFill>
                  <a:schemeClr val="bg1"/>
                </a:solidFill>
              </a:rPr>
              <a:t> υπέβαλε περαιτέρω προτάσεις για τη γενική μεταρρύθμιση της ΚΑΠ, που στηρίζονταν στην πλήρη αποσύνδεση των άμεσων ενισχύσεων από το είδος και την ποσότητα παραγωγής των αγροτικών προϊόντων, καθώς και τη μείωση των τιμών παρέμβασης για τα σιτηρά και τα γαλακτοκομικά </a:t>
            </a:r>
            <a:r>
              <a:rPr lang="el-GR" sz="1400" b="1" dirty="0" smtClean="0">
                <a:solidFill>
                  <a:schemeClr val="bg1"/>
                </a:solidFill>
              </a:rPr>
              <a:t>προϊόντα.</a:t>
            </a:r>
          </a:p>
          <a:p>
            <a:pPr marL="285750" indent="-285750" algn="just">
              <a:buFontTx/>
              <a:buChar char="-"/>
            </a:pPr>
            <a:r>
              <a:rPr lang="el-GR" sz="1400" b="1" dirty="0" smtClean="0">
                <a:solidFill>
                  <a:schemeClr val="bg1"/>
                </a:solidFill>
              </a:rPr>
              <a:t>Η </a:t>
            </a:r>
            <a:r>
              <a:rPr lang="el-GR" sz="1400" b="1" dirty="0">
                <a:solidFill>
                  <a:schemeClr val="bg1"/>
                </a:solidFill>
              </a:rPr>
              <a:t>ανάγκη εξεύρεσης λύσης πριν από τη διεύρυνση της ΕΕ, οδήγησε τελικά σε ένα συμβιβασμό στο Συμβούλιο των Υπουργών Γεωργίας, στο Λουξεμβούργο, τον Ιούνιο του 2003.</a:t>
            </a:r>
          </a:p>
        </p:txBody>
      </p:sp>
    </p:spTree>
    <p:extLst>
      <p:ext uri="{BB962C8B-B14F-4D97-AF65-F5344CB8AC3E}">
        <p14:creationId xmlns:p14="http://schemas.microsoft.com/office/powerpoint/2010/main" val="1421687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18</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Ενδιάμεση επανεξέταση της ΚΑΠ –  Νέα μεταρρύθμιση από το </a:t>
            </a:r>
            <a:r>
              <a:rPr lang="el-GR" b="1" dirty="0" smtClean="0">
                <a:solidFill>
                  <a:srgbClr val="FFFF00"/>
                </a:solidFill>
              </a:rPr>
              <a:t>2003</a:t>
            </a:r>
          </a:p>
          <a:p>
            <a:pPr marL="285750" indent="-285750">
              <a:buFont typeface="Arial" panose="020B0604020202020204" pitchFamily="34" charset="0"/>
              <a:buChar char="•"/>
            </a:pPr>
            <a:r>
              <a:rPr lang="el-GR" b="1" dirty="0">
                <a:solidFill>
                  <a:schemeClr val="bg1"/>
                </a:solidFill>
              </a:rPr>
              <a:t>Τα κυριότερα σημεία της συμφωνίας υπήρξαν: </a:t>
            </a:r>
            <a:endParaRPr lang="el-GR" b="1" dirty="0" smtClean="0">
              <a:solidFill>
                <a:schemeClr val="bg1"/>
              </a:solidFill>
            </a:endParaRPr>
          </a:p>
          <a:p>
            <a:pPr marL="533400" lvl="1" indent="-285750" algn="just" defTabSz="533400">
              <a:buFont typeface="Calibri" panose="020F0502020204030204" pitchFamily="34" charset="0"/>
              <a:buChar char="−"/>
            </a:pPr>
            <a:r>
              <a:rPr lang="el-GR" b="1" dirty="0" smtClean="0">
                <a:solidFill>
                  <a:schemeClr val="bg1"/>
                </a:solidFill>
              </a:rPr>
              <a:t>α</a:t>
            </a:r>
            <a:r>
              <a:rPr lang="el-GR" b="1" dirty="0">
                <a:solidFill>
                  <a:schemeClr val="bg1"/>
                </a:solidFill>
              </a:rPr>
              <a:t>) </a:t>
            </a:r>
            <a:r>
              <a:rPr lang="el-GR" b="1" dirty="0" smtClean="0">
                <a:solidFill>
                  <a:schemeClr val="bg1"/>
                </a:solidFill>
              </a:rPr>
              <a:t>Η </a:t>
            </a:r>
            <a:r>
              <a:rPr lang="el-GR" b="1" dirty="0">
                <a:solidFill>
                  <a:schemeClr val="bg1"/>
                </a:solidFill>
              </a:rPr>
              <a:t>αρχή της </a:t>
            </a:r>
            <a:r>
              <a:rPr lang="el-GR" b="1" i="1" dirty="0">
                <a:solidFill>
                  <a:srgbClr val="FFFF00"/>
                </a:solidFill>
              </a:rPr>
              <a:t>Αποσύνδεσης</a:t>
            </a:r>
            <a:r>
              <a:rPr lang="el-GR" b="1" dirty="0">
                <a:solidFill>
                  <a:schemeClr val="bg1"/>
                </a:solidFill>
              </a:rPr>
              <a:t>, με τις περισσότερες από τις άμεσες ενισχύσεις του Πυλώνα Ι να αντικαθίστανται από μία </a:t>
            </a:r>
            <a:r>
              <a:rPr lang="el-GR" b="1" i="1" dirty="0">
                <a:solidFill>
                  <a:srgbClr val="FFFF00"/>
                </a:solidFill>
              </a:rPr>
              <a:t>Ενιαία και Αποδεσμευμένη Ενίσχυση</a:t>
            </a:r>
            <a:r>
              <a:rPr lang="el-GR" b="1" dirty="0">
                <a:solidFill>
                  <a:srgbClr val="FFFF00"/>
                </a:solidFill>
              </a:rPr>
              <a:t> </a:t>
            </a:r>
            <a:r>
              <a:rPr lang="el-GR" b="1" dirty="0">
                <a:solidFill>
                  <a:schemeClr val="bg1"/>
                </a:solidFill>
              </a:rPr>
              <a:t>για κάθε εκμετάλλευση, ως σταθερό εισόδημα του παραγωγού, ανεξαρτήτως είδους και ποσότητας παραγωγής, έτσι ώστε οι αγροτικές εκμεταλλεύσεις να είναι περισσότερο προσανατολισμένες προς την αγορά και να μειωθούν οι στρεβλώσεις στην παραγωγή και στις αγορές των αγροτικών προϊόντων. Η νέα ενιαία και αποδεσμευμένη ενίσχυση για κάθε εκμετάλλευση αντικαθιστά έτσι τις προγενέστερες άμεσες ενισχύσεις του Πυλώνα Ι, ανά κιλό προϊόντος, ανά καλλιεργούμενο εκτάριο ή ανά εκτρεφόμενο ζώο, και πρακτικά θα θεωρείται από τον ΠΟΕ, από το 2006, ως ενίσχυση αγροτικής ανάπτυξης που δεν προκαλεί στρεβλώσεις στις αγορές, και συνεπώς, θα αποτελεί πλέον τμήμα του Πυλώνα </a:t>
            </a:r>
            <a:r>
              <a:rPr lang="el-GR" b="1" dirty="0" smtClean="0">
                <a:solidFill>
                  <a:schemeClr val="bg1"/>
                </a:solidFill>
              </a:rPr>
              <a:t>ΙΙ, </a:t>
            </a:r>
            <a:r>
              <a:rPr lang="el-GR" b="1" dirty="0">
                <a:solidFill>
                  <a:schemeClr val="bg1"/>
                </a:solidFill>
              </a:rPr>
              <a:t>όπως φαίνεται και στο </a:t>
            </a:r>
            <a:r>
              <a:rPr lang="el-GR" b="1" dirty="0" smtClean="0">
                <a:solidFill>
                  <a:schemeClr val="bg1"/>
                </a:solidFill>
              </a:rPr>
              <a:t>σχήμα</a:t>
            </a:r>
            <a:r>
              <a:rPr lang="en-US" b="1" dirty="0" smtClean="0">
                <a:solidFill>
                  <a:schemeClr val="bg1"/>
                </a:solidFill>
              </a:rPr>
              <a:t>.</a:t>
            </a:r>
            <a:endParaRPr lang="el-GR" b="1" dirty="0" smtClean="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1" y="4546627"/>
            <a:ext cx="4680000" cy="738664"/>
          </a:xfrm>
          <a:prstGeom prst="rect">
            <a:avLst/>
          </a:prstGeom>
        </p:spPr>
        <p:txBody>
          <a:bodyPr wrap="square">
            <a:spAutoFit/>
          </a:bodyPr>
          <a:lstStyle/>
          <a:p>
            <a:pPr algn="ctr"/>
            <a:r>
              <a:rPr lang="el-GR" sz="1400" b="1" dirty="0">
                <a:solidFill>
                  <a:srgbClr val="FFFF00"/>
                </a:solidFill>
              </a:rPr>
              <a:t>Η Ενιαία Αποδεσμευμένη Ενίσχυση ως τμήμα του Πυλώνα Ι («πράσινο κουτί») μετά την ενδιάμεση επανεξέταση του 2003/2004.</a:t>
            </a:r>
          </a:p>
        </p:txBody>
      </p:sp>
      <p:pic>
        <p:nvPicPr>
          <p:cNvPr id="11" name="10 - Εικόνα"/>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6000" y="2574000"/>
            <a:ext cx="1640434" cy="1980524"/>
          </a:xfrm>
          <a:prstGeom prst="rect">
            <a:avLst/>
          </a:prstGeom>
        </p:spPr>
      </p:pic>
    </p:spTree>
    <p:extLst>
      <p:ext uri="{BB962C8B-B14F-4D97-AF65-F5344CB8AC3E}">
        <p14:creationId xmlns:p14="http://schemas.microsoft.com/office/powerpoint/2010/main" val="2754710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19</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970318"/>
          </a:xfrm>
          <a:prstGeom prst="rect">
            <a:avLst/>
          </a:prstGeom>
          <a:noFill/>
        </p:spPr>
        <p:txBody>
          <a:bodyPr wrap="square" rtlCol="0">
            <a:spAutoFit/>
          </a:bodyPr>
          <a:lstStyle/>
          <a:p>
            <a:r>
              <a:rPr lang="el-GR" b="1" dirty="0">
                <a:solidFill>
                  <a:srgbClr val="FFFF00"/>
                </a:solidFill>
              </a:rPr>
              <a:t>Ενδιάμεση επανεξέταση της ΚΑΠ –  Νέα μεταρρύθμιση από το </a:t>
            </a:r>
            <a:r>
              <a:rPr lang="el-GR" b="1" dirty="0" smtClean="0">
                <a:solidFill>
                  <a:srgbClr val="FFFF00"/>
                </a:solidFill>
              </a:rPr>
              <a:t>2003</a:t>
            </a:r>
          </a:p>
          <a:p>
            <a:pPr marL="533400" lvl="1" indent="-285750" algn="just">
              <a:buFont typeface="Calibri" panose="020F0502020204030204" pitchFamily="34" charset="0"/>
              <a:buChar char="−"/>
            </a:pPr>
            <a:r>
              <a:rPr lang="el-GR" b="1" dirty="0">
                <a:solidFill>
                  <a:prstClr val="white"/>
                </a:solidFill>
              </a:rPr>
              <a:t>β) Η καταβολή της ενιαίας και αποδεσμευμένης ενίσχυσης σύμφωνα με τον </a:t>
            </a:r>
            <a:r>
              <a:rPr lang="el-GR" b="1" i="1" dirty="0">
                <a:solidFill>
                  <a:srgbClr val="FFFF00"/>
                </a:solidFill>
              </a:rPr>
              <a:t>Αριθμό των Ατομικών Δικαιωμάτων Πληρωμής</a:t>
            </a:r>
            <a:r>
              <a:rPr lang="el-GR" b="1" i="1" dirty="0">
                <a:solidFill>
                  <a:prstClr val="white"/>
                </a:solidFill>
              </a:rPr>
              <a:t> </a:t>
            </a:r>
            <a:r>
              <a:rPr lang="el-GR" b="1" dirty="0">
                <a:solidFill>
                  <a:prstClr val="white"/>
                </a:solidFill>
              </a:rPr>
              <a:t>του κάθε δικαιούχου παραγωγού, ο οποίος είναι ίσος με τον ετήσιο μέσο όρο του αριθμού των εκταρίων που καλλιεργήθηκαν ή χρησιμοποιήθηκαν για τη διατροφή ζώων, κατά την περίοδο αναφοράς 2000 </a:t>
            </a:r>
            <a:r>
              <a:rPr lang="el-GR" b="1" dirty="0" smtClean="0">
                <a:solidFill>
                  <a:prstClr val="white"/>
                </a:solidFill>
              </a:rPr>
              <a:t>– 2002</a:t>
            </a:r>
            <a:r>
              <a:rPr lang="en-US" b="1" dirty="0" smtClean="0">
                <a:solidFill>
                  <a:prstClr val="white"/>
                </a:solidFill>
              </a:rPr>
              <a:t>.</a:t>
            </a:r>
          </a:p>
          <a:p>
            <a:pPr marL="533400" lvl="1" indent="-285750" algn="just">
              <a:buFont typeface="Calibri" panose="020F0502020204030204" pitchFamily="34" charset="0"/>
              <a:buChar char="−"/>
            </a:pPr>
            <a:r>
              <a:rPr lang="el-GR" b="1" dirty="0">
                <a:solidFill>
                  <a:prstClr val="white"/>
                </a:solidFill>
              </a:rPr>
              <a:t>γ</a:t>
            </a:r>
            <a:r>
              <a:rPr lang="en-US" b="1" dirty="0" smtClean="0">
                <a:solidFill>
                  <a:prstClr val="white"/>
                </a:solidFill>
              </a:rPr>
              <a:t>) </a:t>
            </a:r>
            <a:r>
              <a:rPr lang="el-GR" b="1" dirty="0" smtClean="0">
                <a:solidFill>
                  <a:prstClr val="white"/>
                </a:solidFill>
              </a:rPr>
              <a:t>H </a:t>
            </a:r>
            <a:r>
              <a:rPr lang="el-GR" b="1" i="1" dirty="0">
                <a:solidFill>
                  <a:srgbClr val="FFFF00"/>
                </a:solidFill>
              </a:rPr>
              <a:t>Πολλαπλή Συμμόρφωση</a:t>
            </a:r>
            <a:r>
              <a:rPr lang="el-GR" b="1" dirty="0">
                <a:solidFill>
                  <a:prstClr val="white"/>
                </a:solidFill>
              </a:rPr>
              <a:t>, που εξαρτά τις πληρωμές όλων των άμεσων ενισχύσεων από την τήρηση μίας σειράς </a:t>
            </a:r>
            <a:r>
              <a:rPr lang="el-GR" b="1" dirty="0" smtClean="0">
                <a:solidFill>
                  <a:prstClr val="white"/>
                </a:solidFill>
              </a:rPr>
              <a:t>κριτηρίων</a:t>
            </a:r>
            <a:r>
              <a:rPr lang="en-US" b="1" dirty="0" smtClean="0">
                <a:solidFill>
                  <a:prstClr val="white"/>
                </a:solidFill>
              </a:rPr>
              <a:t>.</a:t>
            </a:r>
            <a:endParaRPr lang="el-GR" b="1" dirty="0" smtClean="0">
              <a:solidFill>
                <a:prstClr val="white"/>
              </a:solidFill>
            </a:endParaRPr>
          </a:p>
          <a:p>
            <a:pPr marL="533400" lvl="1" indent="-285750" algn="just">
              <a:buFont typeface="Calibri" panose="020F0502020204030204" pitchFamily="34" charset="0"/>
              <a:buChar char="−"/>
            </a:pPr>
            <a:r>
              <a:rPr lang="el-GR" b="1" dirty="0">
                <a:solidFill>
                  <a:prstClr val="white"/>
                </a:solidFill>
              </a:rPr>
              <a:t>δ) H </a:t>
            </a:r>
            <a:r>
              <a:rPr lang="el-GR" b="1" i="1" dirty="0">
                <a:solidFill>
                  <a:srgbClr val="FFFF00"/>
                </a:solidFill>
              </a:rPr>
              <a:t>Διαφοροποίηση</a:t>
            </a:r>
            <a:r>
              <a:rPr lang="el-GR" b="1" dirty="0">
                <a:solidFill>
                  <a:prstClr val="white"/>
                </a:solidFill>
              </a:rPr>
              <a:t>, που προβλέπει τη μείωση όλων των άμεσων ενισχύσεων, για εκμεταλλεύσεις με ενισχύσεις μεγαλύτερες από 5.000 €, κατά 3% το 2005, κατά 4% το 2006 και κατά 5% από το 2007 έως το 2013, και τη μεταφορά των ποσών αυτών στον Πυλώνα ΙΙ της ΚΑΠ. </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794082"/>
            <a:ext cx="4679999" cy="4616648"/>
          </a:xfrm>
          <a:prstGeom prst="rect">
            <a:avLst/>
          </a:prstGeom>
        </p:spPr>
        <p:txBody>
          <a:bodyPr wrap="square">
            <a:spAutoFit/>
          </a:bodyPr>
          <a:lstStyle/>
          <a:p>
            <a:pPr marL="285750" indent="-285750" algn="just">
              <a:buFontTx/>
              <a:buChar char="-"/>
            </a:pPr>
            <a:r>
              <a:rPr lang="el-GR" sz="1400" b="1" dirty="0" smtClean="0">
                <a:solidFill>
                  <a:schemeClr val="bg1"/>
                </a:solidFill>
              </a:rPr>
              <a:t>Η </a:t>
            </a:r>
            <a:r>
              <a:rPr lang="el-GR" sz="1400" b="1" dirty="0">
                <a:solidFill>
                  <a:srgbClr val="FFFF00"/>
                </a:solidFill>
              </a:rPr>
              <a:t>Αξία του Ατομικού Δικαιώματος Πληρωμής </a:t>
            </a:r>
            <a:r>
              <a:rPr lang="el-GR" sz="1400" b="1" dirty="0">
                <a:solidFill>
                  <a:schemeClr val="bg1"/>
                </a:solidFill>
              </a:rPr>
              <a:t>προκύπτει από τη διαίρεση του ποσού της ενιαίας και αποδεσμευμένης ενίσχυσης που αναλογεί σε κάθε δικαιούχο διά του Αριθμού των Ατομικών Δικαιωμάτων Πληρωμής. </a:t>
            </a:r>
          </a:p>
          <a:p>
            <a:pPr marL="285750" indent="-285750" algn="just">
              <a:buFontTx/>
              <a:buChar char="-"/>
            </a:pPr>
            <a:r>
              <a:rPr lang="el-GR" sz="1400" b="1" dirty="0" smtClean="0">
                <a:solidFill>
                  <a:schemeClr val="bg1"/>
                </a:solidFill>
              </a:rPr>
              <a:t>Τα </a:t>
            </a:r>
            <a:r>
              <a:rPr lang="el-GR" sz="1400" b="1" dirty="0">
                <a:solidFill>
                  <a:srgbClr val="FFFF00"/>
                </a:solidFill>
              </a:rPr>
              <a:t>Κ</a:t>
            </a:r>
            <a:r>
              <a:rPr lang="el-GR" sz="1400" b="1" dirty="0" smtClean="0">
                <a:solidFill>
                  <a:srgbClr val="FFFF00"/>
                </a:solidFill>
              </a:rPr>
              <a:t>ριτήρια Πολλαπλής </a:t>
            </a:r>
            <a:r>
              <a:rPr lang="el-GR" sz="1400" b="1" dirty="0">
                <a:solidFill>
                  <a:srgbClr val="FFFF00"/>
                </a:solidFill>
              </a:rPr>
              <a:t>Σ</a:t>
            </a:r>
            <a:r>
              <a:rPr lang="el-GR" sz="1400" b="1" dirty="0" smtClean="0">
                <a:solidFill>
                  <a:srgbClr val="FFFF00"/>
                </a:solidFill>
              </a:rPr>
              <a:t>υμμόρφωσης</a:t>
            </a:r>
            <a:r>
              <a:rPr lang="el-GR" sz="1400" b="1" dirty="0" smtClean="0">
                <a:solidFill>
                  <a:schemeClr val="bg1"/>
                </a:solidFill>
              </a:rPr>
              <a:t> αφορούν στους τομείς </a:t>
            </a:r>
            <a:r>
              <a:rPr lang="el-GR" sz="1400" b="1" dirty="0">
                <a:solidFill>
                  <a:schemeClr val="bg1"/>
                </a:solidFill>
              </a:rPr>
              <a:t>του περιβάλλοντος, της δημόσιας υγείας, των </a:t>
            </a:r>
            <a:r>
              <a:rPr lang="el-GR" sz="1400" b="1" dirty="0" smtClean="0">
                <a:solidFill>
                  <a:schemeClr val="bg1"/>
                </a:solidFill>
              </a:rPr>
              <a:t>κατάλληλων </a:t>
            </a:r>
            <a:r>
              <a:rPr lang="el-GR" sz="1400" b="1" dirty="0">
                <a:solidFill>
                  <a:schemeClr val="bg1"/>
                </a:solidFill>
              </a:rPr>
              <a:t>συνθηκών διαβίωσης των ζώων, της </a:t>
            </a:r>
            <a:r>
              <a:rPr lang="el-GR" sz="1400" b="1" dirty="0" smtClean="0">
                <a:solidFill>
                  <a:schemeClr val="bg1"/>
                </a:solidFill>
              </a:rPr>
              <a:t>καταλληλόλητας </a:t>
            </a:r>
            <a:r>
              <a:rPr lang="el-GR" sz="1400" b="1" dirty="0">
                <a:solidFill>
                  <a:schemeClr val="bg1"/>
                </a:solidFill>
              </a:rPr>
              <a:t>των παραγόμενων τροφίμων, της προστασίας των καλλιεργήσιμων εκτάσεων και των επιφανειακών και υπογείων υδάτων κ.λπ</a:t>
            </a:r>
            <a:r>
              <a:rPr lang="el-GR" sz="1400" b="1" dirty="0" smtClean="0">
                <a:solidFill>
                  <a:schemeClr val="bg1"/>
                </a:solidFill>
              </a:rPr>
              <a:t>..</a:t>
            </a:r>
          </a:p>
          <a:p>
            <a:pPr marL="285750" indent="-285750" algn="just">
              <a:buFontTx/>
              <a:buChar char="-"/>
            </a:pPr>
            <a:r>
              <a:rPr lang="el-GR" sz="1400" b="1" dirty="0">
                <a:solidFill>
                  <a:schemeClr val="bg1"/>
                </a:solidFill>
              </a:rPr>
              <a:t>Το 80% των πόρων που θα </a:t>
            </a:r>
            <a:r>
              <a:rPr lang="el-GR" sz="1400" b="1" dirty="0" smtClean="0">
                <a:solidFill>
                  <a:schemeClr val="bg1"/>
                </a:solidFill>
              </a:rPr>
              <a:t>εξοικονομούνται από τη μείωση λόγω </a:t>
            </a:r>
            <a:r>
              <a:rPr lang="el-GR" sz="1400" b="1" dirty="0" smtClean="0">
                <a:solidFill>
                  <a:srgbClr val="FFFF00"/>
                </a:solidFill>
              </a:rPr>
              <a:t>Διαφοροποίησης</a:t>
            </a:r>
            <a:r>
              <a:rPr lang="el-GR" sz="1400" b="1" dirty="0" smtClean="0">
                <a:solidFill>
                  <a:schemeClr val="bg1"/>
                </a:solidFill>
              </a:rPr>
              <a:t>, </a:t>
            </a:r>
            <a:r>
              <a:rPr lang="el-GR" sz="1400" b="1" dirty="0">
                <a:solidFill>
                  <a:schemeClr val="bg1"/>
                </a:solidFill>
              </a:rPr>
              <a:t>θα επιστρέφουν στο κράτος-μέλος από το οποίο προέρχονται και θα χρησιμοποιούνται για τη λήψη πρόσθετων μέτρων αγροτικής ανάπτυξης του Πυλώνα ΙΙ της ΚΑΠ, ενώ το υπόλοιπο 20% θα ανακατανέμεται μεταξύ των κρατών-μελών με βάση τις καλλιεργούμενες εκτάσεις, το ποσοστό απασχόλησης στον αγροτικό τομέα, και το κατά κεφαλή ΑΕΠ. </a:t>
            </a:r>
            <a:endParaRPr lang="en-US" sz="1400" b="1" dirty="0" smtClean="0">
              <a:solidFill>
                <a:schemeClr val="bg1"/>
              </a:solidFill>
            </a:endParaRPr>
          </a:p>
          <a:p>
            <a:pPr algn="just"/>
            <a:endParaRPr lang="el-GR" sz="1400" b="1" dirty="0">
              <a:solidFill>
                <a:schemeClr val="bg1"/>
              </a:solidFill>
            </a:endParaRPr>
          </a:p>
        </p:txBody>
      </p:sp>
    </p:spTree>
    <p:extLst>
      <p:ext uri="{BB962C8B-B14F-4D97-AF65-F5344CB8AC3E}">
        <p14:creationId xmlns:p14="http://schemas.microsoft.com/office/powerpoint/2010/main" val="3750334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Σκοπός και Δημιουργία της Κοινής Αγροτικής </a:t>
            </a:r>
            <a:r>
              <a:rPr lang="el-GR" sz="2000" b="1" dirty="0" smtClean="0">
                <a:solidFill>
                  <a:srgbClr val="FFFF00"/>
                </a:solidFill>
                <a:cs typeface="Times New Roman" panose="02020603050405020304" pitchFamily="18" charset="0"/>
              </a:rPr>
              <a:t>Πολιτικής</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smtClean="0">
                <a:solidFill>
                  <a:srgbClr val="FFFF00"/>
                </a:solidFill>
              </a:rPr>
              <a:t>Οι Βάσεις της Κοινής Αγροτικής Πολιτικής (ΚΑΠ)</a:t>
            </a:r>
          </a:p>
          <a:p>
            <a:pPr marL="285750" indent="-285750" algn="just">
              <a:buFont typeface="Arial" panose="020B0604020202020204" pitchFamily="34" charset="0"/>
              <a:buChar char="•"/>
            </a:pPr>
            <a:r>
              <a:rPr lang="el-GR" b="1" dirty="0">
                <a:solidFill>
                  <a:prstClr val="white"/>
                </a:solidFill>
              </a:rPr>
              <a:t>Η ΚΑΠ αποτελεί μια από τις κυριότερες πολιτικές που ακολουθεί η ΕΕ καλύπτοντας σήμερα ποσοστό περίπου 40% του προϋπολογισμού </a:t>
            </a:r>
            <a:r>
              <a:rPr lang="el-GR" b="1" dirty="0" smtClean="0">
                <a:solidFill>
                  <a:prstClr val="white"/>
                </a:solidFill>
              </a:rPr>
              <a:t>της. </a:t>
            </a:r>
            <a:endParaRPr lang="en-US"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Βασίστηκε </a:t>
            </a:r>
            <a:r>
              <a:rPr lang="el-GR" b="1" dirty="0">
                <a:solidFill>
                  <a:prstClr val="white"/>
                </a:solidFill>
              </a:rPr>
              <a:t>πάνω στις αρχές </a:t>
            </a:r>
            <a:r>
              <a:rPr lang="el-GR" b="1" dirty="0" smtClean="0">
                <a:solidFill>
                  <a:prstClr val="white"/>
                </a:solidFill>
              </a:rPr>
              <a:t>που </a:t>
            </a:r>
            <a:r>
              <a:rPr lang="el-GR" b="1" dirty="0">
                <a:solidFill>
                  <a:prstClr val="white"/>
                </a:solidFill>
              </a:rPr>
              <a:t>διέπουν τα κράτη-μέλη της ΕΕ (και της πρώην ΕΟΚ) και συγκεκριμένα: </a:t>
            </a:r>
            <a:endParaRPr lang="en-US" b="1" dirty="0" smtClean="0">
              <a:solidFill>
                <a:prstClr val="white"/>
              </a:solidFill>
            </a:endParaRPr>
          </a:p>
          <a:p>
            <a:pPr marL="533400" lvl="1" indent="-285750" algn="just">
              <a:buFont typeface="Calibri" panose="020F0502020204030204" pitchFamily="34" charset="0"/>
              <a:buChar char="−"/>
            </a:pPr>
            <a:r>
              <a:rPr lang="el-GR" b="1" dirty="0" smtClean="0">
                <a:solidFill>
                  <a:prstClr val="white"/>
                </a:solidFill>
              </a:rPr>
              <a:t>α</a:t>
            </a:r>
            <a:r>
              <a:rPr lang="el-GR" b="1" dirty="0">
                <a:solidFill>
                  <a:prstClr val="white"/>
                </a:solidFill>
              </a:rPr>
              <a:t>) Την ενοποιημένη αγορά: που σημαίνει ελεύθερη κυκλοφορία των αγροτικών  </a:t>
            </a:r>
            <a:r>
              <a:rPr lang="el-GR" b="1" dirty="0" smtClean="0">
                <a:solidFill>
                  <a:prstClr val="white"/>
                </a:solidFill>
              </a:rPr>
              <a:t>προϊόντων, </a:t>
            </a:r>
            <a:r>
              <a:rPr lang="el-GR" b="1" dirty="0">
                <a:solidFill>
                  <a:prstClr val="white"/>
                </a:solidFill>
              </a:rPr>
              <a:t>στα πλαίσια μίας ενοποιημένης αγοράς </a:t>
            </a:r>
            <a:r>
              <a:rPr lang="el-GR" b="1" dirty="0" smtClean="0">
                <a:solidFill>
                  <a:prstClr val="white"/>
                </a:solidFill>
              </a:rPr>
              <a:t>με κοινά </a:t>
            </a:r>
            <a:r>
              <a:rPr lang="el-GR" b="1" dirty="0">
                <a:solidFill>
                  <a:prstClr val="white"/>
                </a:solidFill>
              </a:rPr>
              <a:t>μέσα και μηχανισμούς εφαρμοστέα σε όλα τα κράτη-μέλη. </a:t>
            </a:r>
            <a:endParaRPr lang="en-US" b="1" dirty="0" smtClean="0">
              <a:solidFill>
                <a:prstClr val="white"/>
              </a:solidFill>
            </a:endParaRPr>
          </a:p>
          <a:p>
            <a:pPr marL="533400" lvl="1" indent="-285750" algn="just">
              <a:buFont typeface="Calibri" panose="020F0502020204030204" pitchFamily="34" charset="0"/>
              <a:buChar char="−"/>
            </a:pPr>
            <a:r>
              <a:rPr lang="el-GR" b="1" dirty="0" smtClean="0">
                <a:solidFill>
                  <a:prstClr val="white"/>
                </a:solidFill>
              </a:rPr>
              <a:t>β</a:t>
            </a:r>
            <a:r>
              <a:rPr lang="el-GR" b="1" dirty="0">
                <a:solidFill>
                  <a:prstClr val="white"/>
                </a:solidFill>
              </a:rPr>
              <a:t>) Την κοινοτική </a:t>
            </a:r>
            <a:r>
              <a:rPr lang="el-GR" b="1" dirty="0" smtClean="0">
                <a:solidFill>
                  <a:prstClr val="white"/>
                </a:solidFill>
              </a:rPr>
              <a:t>προτίμησ</a:t>
            </a:r>
            <a:r>
              <a:rPr lang="el-GR" b="1" dirty="0">
                <a:solidFill>
                  <a:prstClr val="white"/>
                </a:solidFill>
              </a:rPr>
              <a:t>η</a:t>
            </a:r>
            <a:r>
              <a:rPr lang="el-GR" b="1" dirty="0" smtClean="0">
                <a:solidFill>
                  <a:prstClr val="white"/>
                </a:solidFill>
              </a:rPr>
              <a:t>: </a:t>
            </a:r>
            <a:r>
              <a:rPr lang="el-GR" b="1" dirty="0">
                <a:solidFill>
                  <a:prstClr val="white"/>
                </a:solidFill>
              </a:rPr>
              <a:t>που </a:t>
            </a:r>
            <a:r>
              <a:rPr lang="el-GR" b="1" dirty="0" smtClean="0">
                <a:solidFill>
                  <a:prstClr val="white"/>
                </a:solidFill>
              </a:rPr>
              <a:t>παρέχει τιμολογιακό </a:t>
            </a:r>
            <a:r>
              <a:rPr lang="el-GR" b="1" dirty="0">
                <a:solidFill>
                  <a:prstClr val="white"/>
                </a:solidFill>
              </a:rPr>
              <a:t>πλεονέκτημα στα αγροτικά προϊόντα της ΕΕ σε σχέση με τα εισαγόμενα•, γεγονός που επιβάλλει </a:t>
            </a:r>
            <a:r>
              <a:rPr lang="el-GR" b="1" dirty="0" smtClean="0">
                <a:solidFill>
                  <a:prstClr val="white"/>
                </a:solidFill>
              </a:rPr>
              <a:t>την </a:t>
            </a:r>
            <a:r>
              <a:rPr lang="el-GR" b="1" dirty="0">
                <a:solidFill>
                  <a:prstClr val="white"/>
                </a:solidFill>
              </a:rPr>
              <a:t>προστασία της εσωτερικής αγοράς από προϊόντα που εισάγονται από τρίτες χώρες σε χαμηλές τιμές. </a:t>
            </a:r>
            <a:endParaRPr lang="en-US" b="1" dirty="0" smtClean="0">
              <a:solidFill>
                <a:prstClr val="white"/>
              </a:solidFill>
            </a:endParaRPr>
          </a:p>
          <a:p>
            <a:pPr marL="533400" lvl="1" indent="-285750" algn="just">
              <a:buFont typeface="Calibri" panose="020F0502020204030204" pitchFamily="34" charset="0"/>
              <a:buChar char="−"/>
            </a:pPr>
            <a:r>
              <a:rPr lang="el-GR" b="1" dirty="0" smtClean="0">
                <a:solidFill>
                  <a:prstClr val="white"/>
                </a:solidFill>
              </a:rPr>
              <a:t>γ</a:t>
            </a:r>
            <a:r>
              <a:rPr lang="el-GR" b="1" dirty="0">
                <a:solidFill>
                  <a:prstClr val="white"/>
                </a:solidFill>
              </a:rPr>
              <a:t>) Τη χρηματοδοτική (δημοσιονομική) αλληλεγγύη: που σημαίνει ότι το σύνολο των δαπανών που απορρέουν από την εφαρμογή της ΚΑΠ καλύπτονται από τον κοινοτικό </a:t>
            </a:r>
            <a:r>
              <a:rPr lang="el-GR" b="1" dirty="0" smtClean="0">
                <a:solidFill>
                  <a:prstClr val="white"/>
                </a:solidFill>
              </a:rPr>
              <a:t>προϋπολογισμό.</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15052" y="2903572"/>
            <a:ext cx="4760148" cy="1815882"/>
          </a:xfrm>
          <a:prstGeom prst="rect">
            <a:avLst/>
          </a:prstGeom>
        </p:spPr>
        <p:txBody>
          <a:bodyPr wrap="square">
            <a:spAutoFit/>
          </a:bodyPr>
          <a:lstStyle/>
          <a:p>
            <a:pPr lvl="0" algn="just"/>
            <a:r>
              <a:rPr lang="el-GR" sz="1400" b="1" dirty="0">
                <a:solidFill>
                  <a:srgbClr val="FFFF00"/>
                </a:solidFill>
              </a:rPr>
              <a:t>Οι διαφορετικές αγροτικές δομές των κρατών-μελών της ΕΕ:</a:t>
            </a:r>
          </a:p>
          <a:p>
            <a:pPr marL="285750" lvl="0" indent="-285750" algn="just">
              <a:buFontTx/>
              <a:buChar char="-"/>
            </a:pPr>
            <a:r>
              <a:rPr lang="el-GR" sz="1400" b="1" dirty="0" smtClean="0">
                <a:solidFill>
                  <a:prstClr val="white"/>
                </a:solidFill>
              </a:rPr>
              <a:t>Οι </a:t>
            </a:r>
            <a:r>
              <a:rPr lang="el-GR" sz="1400" b="1" dirty="0">
                <a:solidFill>
                  <a:prstClr val="white"/>
                </a:solidFill>
              </a:rPr>
              <a:t>αγροτικές δομές στα κράτη-μέλη διέφεραν σημαντικά λόγω της διαφορετικής οικονομικής και κοινωνικής κατάστασής τους και των διαφορετικών φυσικών και κλιματολογικών χαρακτηριστικών τους. </a:t>
            </a:r>
          </a:p>
          <a:p>
            <a:pPr marL="285750" lvl="0" indent="-285750" algn="just">
              <a:buFontTx/>
              <a:buChar char="-"/>
            </a:pPr>
            <a:r>
              <a:rPr lang="el-GR" sz="1400" b="1" dirty="0" smtClean="0">
                <a:solidFill>
                  <a:prstClr val="white"/>
                </a:solidFill>
              </a:rPr>
              <a:t>Επιπλέον</a:t>
            </a:r>
            <a:r>
              <a:rPr lang="el-GR" sz="1400" b="1" dirty="0">
                <a:solidFill>
                  <a:prstClr val="white"/>
                </a:solidFill>
              </a:rPr>
              <a:t>, προστίθετο και η διαφορετική βαρύτητα του αγροτικού τομέα στην κάθε εθνική οικονομία που είχαν οδηγήσει στην εφαρμογή διαφορετικών πολιτικών</a:t>
            </a:r>
            <a:endParaRPr lang="el-GR" dirty="0"/>
          </a:p>
        </p:txBody>
      </p:sp>
    </p:spTree>
    <p:extLst>
      <p:ext uri="{BB962C8B-B14F-4D97-AF65-F5344CB8AC3E}">
        <p14:creationId xmlns:p14="http://schemas.microsoft.com/office/powerpoint/2010/main" val="2717287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20</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Ενδιάμεση επανεξέταση της ΚΑΠ –  Νέα μεταρρύθμιση από το </a:t>
            </a:r>
            <a:r>
              <a:rPr lang="el-GR" b="1" dirty="0" smtClean="0">
                <a:solidFill>
                  <a:srgbClr val="FFFF00"/>
                </a:solidFill>
              </a:rPr>
              <a:t>2003</a:t>
            </a:r>
          </a:p>
          <a:p>
            <a:pPr marL="533400" lvl="1" indent="-285750" algn="just">
              <a:buFont typeface="Calibri" panose="020F0502020204030204" pitchFamily="34" charset="0"/>
              <a:buChar char="−"/>
            </a:pPr>
            <a:r>
              <a:rPr lang="el-GR" b="1" dirty="0" smtClean="0">
                <a:solidFill>
                  <a:prstClr val="white"/>
                </a:solidFill>
              </a:rPr>
              <a:t>ε</a:t>
            </a:r>
            <a:r>
              <a:rPr lang="el-GR" b="1" dirty="0">
                <a:solidFill>
                  <a:prstClr val="white"/>
                </a:solidFill>
              </a:rPr>
              <a:t>) Η </a:t>
            </a:r>
            <a:r>
              <a:rPr lang="el-GR" b="1" dirty="0" smtClean="0">
                <a:solidFill>
                  <a:prstClr val="white"/>
                </a:solidFill>
              </a:rPr>
              <a:t>εφαρμογή </a:t>
            </a:r>
            <a:r>
              <a:rPr lang="el-GR" b="1" dirty="0">
                <a:solidFill>
                  <a:prstClr val="white"/>
                </a:solidFill>
              </a:rPr>
              <a:t>ενός </a:t>
            </a:r>
            <a:r>
              <a:rPr lang="el-GR" b="1" i="1" dirty="0">
                <a:solidFill>
                  <a:srgbClr val="FFFF00"/>
                </a:solidFill>
              </a:rPr>
              <a:t>Περιφερειακού Συστήματος Αποσύνδεσης</a:t>
            </a:r>
            <a:r>
              <a:rPr lang="el-GR" b="1" dirty="0">
                <a:solidFill>
                  <a:prstClr val="white"/>
                </a:solidFill>
              </a:rPr>
              <a:t> βάσει του </a:t>
            </a:r>
            <a:r>
              <a:rPr lang="el-GR" b="1" dirty="0" smtClean="0">
                <a:solidFill>
                  <a:prstClr val="white"/>
                </a:solidFill>
              </a:rPr>
              <a:t>οποίου τα </a:t>
            </a:r>
            <a:r>
              <a:rPr lang="el-GR" b="1" dirty="0">
                <a:solidFill>
                  <a:prstClr val="white"/>
                </a:solidFill>
              </a:rPr>
              <a:t>κράτη-μέλη θα έχουν τη δυνατότητα, αντί του υπολογισμού της αξίας των δικαιωμάτων ανά δικαιούχο παραγωγό, να </a:t>
            </a:r>
            <a:r>
              <a:rPr lang="el-GR" b="1" dirty="0" smtClean="0">
                <a:solidFill>
                  <a:prstClr val="white"/>
                </a:solidFill>
              </a:rPr>
              <a:t>τα υπολογίζουν συνολικά ανά </a:t>
            </a:r>
            <a:r>
              <a:rPr lang="el-GR" b="1" dirty="0">
                <a:solidFill>
                  <a:schemeClr val="bg1"/>
                </a:solidFill>
              </a:rPr>
              <a:t>περιφέρεια. </a:t>
            </a:r>
            <a:endParaRPr lang="el-GR" b="1" dirty="0" smtClean="0">
              <a:solidFill>
                <a:schemeClr val="bg1"/>
              </a:solidFill>
            </a:endParaRPr>
          </a:p>
          <a:p>
            <a:pPr marL="533400" lvl="1" indent="-285750" algn="just">
              <a:buFont typeface="Calibri" panose="020F0502020204030204" pitchFamily="34" charset="0"/>
              <a:buChar char="−"/>
            </a:pPr>
            <a:r>
              <a:rPr lang="el-GR" b="1" dirty="0">
                <a:solidFill>
                  <a:schemeClr val="bg1"/>
                </a:solidFill>
              </a:rPr>
              <a:t>στ) Η καθιέρωση </a:t>
            </a:r>
            <a:r>
              <a:rPr lang="el-GR" b="1" i="1" dirty="0">
                <a:solidFill>
                  <a:srgbClr val="FFFF00"/>
                </a:solidFill>
              </a:rPr>
              <a:t>Δημοσιονομικής Πειθαρχίας</a:t>
            </a:r>
            <a:r>
              <a:rPr lang="el-GR" b="1" dirty="0">
                <a:solidFill>
                  <a:schemeClr val="bg1"/>
                </a:solidFill>
              </a:rPr>
              <a:t>, για την περίοδο 2007 – 2013, που θα πάγωνε τον προϋπολογισμό του Πυλώνα Ι, επιβάλλοντας ετήσια υποχρεωτικά ανώτατα όρια. </a:t>
            </a:r>
            <a:endParaRPr lang="el-GR" b="1" dirty="0" smtClean="0">
              <a:solidFill>
                <a:schemeClr val="bg1"/>
              </a:solidFill>
            </a:endParaRPr>
          </a:p>
          <a:p>
            <a:pPr marL="533400" lvl="1" indent="-285750" algn="just">
              <a:buFont typeface="Calibri" panose="020F0502020204030204" pitchFamily="34" charset="0"/>
              <a:buChar char="−"/>
            </a:pPr>
            <a:r>
              <a:rPr lang="el-GR" b="1" dirty="0">
                <a:solidFill>
                  <a:prstClr val="white"/>
                </a:solidFill>
              </a:rPr>
              <a:t>ζ) Η </a:t>
            </a:r>
            <a:r>
              <a:rPr lang="el-GR" b="1" dirty="0">
                <a:solidFill>
                  <a:srgbClr val="FFFF00"/>
                </a:solidFill>
              </a:rPr>
              <a:t>αναβάθμιση</a:t>
            </a:r>
            <a:r>
              <a:rPr lang="el-GR" b="1" dirty="0">
                <a:solidFill>
                  <a:prstClr val="white"/>
                </a:solidFill>
              </a:rPr>
              <a:t> του υφιστάμενου </a:t>
            </a:r>
            <a:r>
              <a:rPr lang="el-GR" b="1" i="1" dirty="0">
                <a:solidFill>
                  <a:srgbClr val="FFFF00"/>
                </a:solidFill>
              </a:rPr>
              <a:t>Ολοκληρωμένου Συστήματος Διαχείρισης και Ελέγχου  </a:t>
            </a:r>
            <a:r>
              <a:rPr lang="el-GR" b="1" dirty="0">
                <a:solidFill>
                  <a:prstClr val="white"/>
                </a:solidFill>
              </a:rPr>
              <a:t>(ΟΣΔΕ</a:t>
            </a:r>
            <a:r>
              <a:rPr lang="el-GR" b="1" dirty="0" smtClean="0">
                <a:solidFill>
                  <a:prstClr val="white"/>
                </a:solidFill>
              </a:rPr>
              <a:t>). </a:t>
            </a:r>
          </a:p>
          <a:p>
            <a:pPr marL="533400" lvl="1" indent="-285750" algn="just">
              <a:buFont typeface="Calibri" panose="020F0502020204030204" pitchFamily="34" charset="0"/>
              <a:buChar char="−"/>
            </a:pPr>
            <a:r>
              <a:rPr lang="el-GR" b="1" dirty="0">
                <a:solidFill>
                  <a:prstClr val="white"/>
                </a:solidFill>
              </a:rPr>
              <a:t>η) Το </a:t>
            </a:r>
            <a:r>
              <a:rPr lang="el-GR" b="1" i="1" dirty="0">
                <a:solidFill>
                  <a:srgbClr val="FFFF00"/>
                </a:solidFill>
              </a:rPr>
              <a:t>Σύστημα Παροχής Συμβουλών για Αγροτικές Εκμεταλλεύσεις</a:t>
            </a:r>
            <a:r>
              <a:rPr lang="el-GR" b="1" dirty="0">
                <a:solidFill>
                  <a:prstClr val="white"/>
                </a:solidFill>
              </a:rPr>
              <a:t>, που θα λειτουργεί υποστηρικτικά παρέχοντας συμβουλές και </a:t>
            </a:r>
            <a:r>
              <a:rPr lang="el-GR" b="1" dirty="0" smtClean="0">
                <a:solidFill>
                  <a:prstClr val="white"/>
                </a:solidFill>
              </a:rPr>
              <a:t>πληροφορίες. </a:t>
            </a:r>
          </a:p>
          <a:p>
            <a:pPr marL="533400" lvl="1" indent="-285750" algn="just">
              <a:buFont typeface="Calibri" panose="020F0502020204030204" pitchFamily="34" charset="0"/>
              <a:buChar char="−"/>
            </a:pPr>
            <a:r>
              <a:rPr lang="el-GR" b="1" dirty="0" smtClean="0">
                <a:solidFill>
                  <a:prstClr val="white"/>
                </a:solidFill>
              </a:rPr>
              <a:t>θ</a:t>
            </a:r>
            <a:r>
              <a:rPr lang="el-GR" b="1" dirty="0">
                <a:solidFill>
                  <a:prstClr val="white"/>
                </a:solidFill>
              </a:rPr>
              <a:t>) Η σύσταση </a:t>
            </a:r>
            <a:r>
              <a:rPr lang="el-GR" b="1" i="1" dirty="0">
                <a:solidFill>
                  <a:srgbClr val="FFFF00"/>
                </a:solidFill>
              </a:rPr>
              <a:t>Εθνικού Αποθέματος Δικαιωμάτων </a:t>
            </a:r>
            <a:r>
              <a:rPr lang="el-GR" b="1" dirty="0">
                <a:solidFill>
                  <a:prstClr val="white"/>
                </a:solidFill>
              </a:rPr>
              <a:t>από την παρακράτηση μέχρι και του 3% του συνολικού Αριθμού των Ατομικών Δικαιωμάτων Πληρωμής από το κάθε </a:t>
            </a:r>
            <a:r>
              <a:rPr lang="el-GR" b="1" dirty="0" smtClean="0">
                <a:solidFill>
                  <a:prstClr val="white"/>
                </a:solidFill>
              </a:rPr>
              <a:t>κράτος-μέλος</a:t>
            </a:r>
            <a:r>
              <a:rPr lang="el-GR" b="1" dirty="0">
                <a:solidFill>
                  <a:prstClr val="white"/>
                </a:solidFill>
              </a:rPr>
              <a:t>.</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1" name="Ορθογώνιο 10"/>
          <p:cNvSpPr/>
          <p:nvPr/>
        </p:nvSpPr>
        <p:spPr>
          <a:xfrm>
            <a:off x="0" y="1755982"/>
            <a:ext cx="4679999" cy="5047536"/>
          </a:xfrm>
          <a:prstGeom prst="rect">
            <a:avLst/>
          </a:prstGeom>
        </p:spPr>
        <p:txBody>
          <a:bodyPr wrap="square">
            <a:spAutoFit/>
          </a:bodyPr>
          <a:lstStyle/>
          <a:p>
            <a:pPr marL="285750" indent="-285750" algn="just">
              <a:buFontTx/>
              <a:buChar char="-"/>
            </a:pPr>
            <a:r>
              <a:rPr lang="el-GR" sz="1400" b="1" dirty="0" smtClean="0">
                <a:solidFill>
                  <a:schemeClr val="bg1"/>
                </a:solidFill>
              </a:rPr>
              <a:t>Κατά την εφαρμογή ενός </a:t>
            </a:r>
            <a:r>
              <a:rPr lang="el-GR" sz="1400" b="1" dirty="0" smtClean="0">
                <a:solidFill>
                  <a:srgbClr val="FFFF00"/>
                </a:solidFill>
              </a:rPr>
              <a:t>Περιφερειακού </a:t>
            </a:r>
            <a:r>
              <a:rPr lang="el-GR" sz="1400" b="1" dirty="0">
                <a:solidFill>
                  <a:srgbClr val="FFFF00"/>
                </a:solidFill>
              </a:rPr>
              <a:t>Συστήματος </a:t>
            </a:r>
            <a:r>
              <a:rPr lang="el-GR" sz="1400" b="1" dirty="0" smtClean="0">
                <a:solidFill>
                  <a:srgbClr val="FFFF00"/>
                </a:solidFill>
              </a:rPr>
              <a:t>Αποσύνδεσης, </a:t>
            </a:r>
            <a:r>
              <a:rPr lang="el-GR" sz="1400" b="1" dirty="0" smtClean="0">
                <a:solidFill>
                  <a:schemeClr val="bg1"/>
                </a:solidFill>
              </a:rPr>
              <a:t>όλοι </a:t>
            </a:r>
            <a:r>
              <a:rPr lang="el-GR" sz="1400" b="1" dirty="0">
                <a:solidFill>
                  <a:schemeClr val="bg1"/>
                </a:solidFill>
              </a:rPr>
              <a:t>οι παραγωγοί της περιφέρειας αυτής θα είναι </a:t>
            </a:r>
            <a:r>
              <a:rPr lang="el-GR" sz="1400" b="1" dirty="0" err="1">
                <a:solidFill>
                  <a:schemeClr val="bg1"/>
                </a:solidFill>
              </a:rPr>
              <a:t>συνδικαιούχοι</a:t>
            </a:r>
            <a:r>
              <a:rPr lang="el-GR" sz="1400" b="1" dirty="0">
                <a:solidFill>
                  <a:schemeClr val="bg1"/>
                </a:solidFill>
              </a:rPr>
              <a:t> της ενιαίας και αποδεσμευμένης ενίσχυσης. </a:t>
            </a:r>
          </a:p>
          <a:p>
            <a:pPr marL="285750" indent="-285750" algn="just">
              <a:buFontTx/>
              <a:buChar char="-"/>
            </a:pPr>
            <a:r>
              <a:rPr lang="el-GR" sz="1400" b="1" dirty="0" smtClean="0">
                <a:solidFill>
                  <a:schemeClr val="bg1"/>
                </a:solidFill>
              </a:rPr>
              <a:t>Για </a:t>
            </a:r>
            <a:r>
              <a:rPr lang="el-GR" sz="1400" b="1" dirty="0">
                <a:solidFill>
                  <a:schemeClr val="bg1"/>
                </a:solidFill>
              </a:rPr>
              <a:t>την τήρησή </a:t>
            </a:r>
            <a:r>
              <a:rPr lang="el-GR" sz="1400" b="1" dirty="0" smtClean="0">
                <a:solidFill>
                  <a:schemeClr val="bg1"/>
                </a:solidFill>
              </a:rPr>
              <a:t>της </a:t>
            </a:r>
            <a:r>
              <a:rPr lang="el-GR" sz="1400" b="1" dirty="0" smtClean="0">
                <a:solidFill>
                  <a:srgbClr val="FFFF00"/>
                </a:solidFill>
              </a:rPr>
              <a:t>Δημοσιονομικής Πειθαρχίας </a:t>
            </a:r>
            <a:r>
              <a:rPr lang="el-GR" sz="1400" b="1" dirty="0">
                <a:solidFill>
                  <a:schemeClr val="bg1"/>
                </a:solidFill>
              </a:rPr>
              <a:t>στην ΚΑΠ </a:t>
            </a:r>
            <a:r>
              <a:rPr lang="el-GR" sz="1400" b="1" dirty="0" smtClean="0">
                <a:solidFill>
                  <a:schemeClr val="bg1"/>
                </a:solidFill>
              </a:rPr>
              <a:t>με όριο </a:t>
            </a:r>
            <a:r>
              <a:rPr lang="el-GR" sz="1400" b="1" dirty="0">
                <a:solidFill>
                  <a:schemeClr val="bg1"/>
                </a:solidFill>
              </a:rPr>
              <a:t>παρέκκλισης </a:t>
            </a:r>
            <a:r>
              <a:rPr lang="el-GR" sz="1400" b="1" dirty="0" smtClean="0">
                <a:solidFill>
                  <a:schemeClr val="bg1"/>
                </a:solidFill>
              </a:rPr>
              <a:t>τα </a:t>
            </a:r>
            <a:r>
              <a:rPr lang="el-GR" sz="1400" b="1" dirty="0">
                <a:solidFill>
                  <a:schemeClr val="bg1"/>
                </a:solidFill>
              </a:rPr>
              <a:t>300.000.000 €, τα ευρωπαϊκά θεσμικά όργανα θα </a:t>
            </a:r>
            <a:r>
              <a:rPr lang="el-GR" sz="1400" b="1" dirty="0" smtClean="0">
                <a:solidFill>
                  <a:schemeClr val="bg1"/>
                </a:solidFill>
              </a:rPr>
              <a:t>προβαίνουν </a:t>
            </a:r>
            <a:r>
              <a:rPr lang="el-GR" sz="1400" b="1" dirty="0">
                <a:solidFill>
                  <a:schemeClr val="bg1"/>
                </a:solidFill>
              </a:rPr>
              <a:t>σε οριζόντιες μειώσεις των </a:t>
            </a:r>
            <a:r>
              <a:rPr lang="el-GR" sz="1400" b="1" dirty="0" smtClean="0">
                <a:solidFill>
                  <a:schemeClr val="bg1"/>
                </a:solidFill>
              </a:rPr>
              <a:t>άμεσων </a:t>
            </a:r>
            <a:r>
              <a:rPr lang="el-GR" sz="1400" b="1" dirty="0">
                <a:solidFill>
                  <a:schemeClr val="bg1"/>
                </a:solidFill>
              </a:rPr>
              <a:t>ενισχύσεων. </a:t>
            </a:r>
          </a:p>
          <a:p>
            <a:pPr marL="285750" indent="-285750" algn="just">
              <a:buFontTx/>
              <a:buChar char="-"/>
            </a:pPr>
            <a:r>
              <a:rPr lang="el-GR" sz="1400" b="1" dirty="0" smtClean="0">
                <a:solidFill>
                  <a:schemeClr val="bg1"/>
                </a:solidFill>
              </a:rPr>
              <a:t>Το νέο </a:t>
            </a:r>
            <a:r>
              <a:rPr lang="el-GR" sz="1400" b="1" dirty="0" smtClean="0">
                <a:solidFill>
                  <a:srgbClr val="FFFF00"/>
                </a:solidFill>
              </a:rPr>
              <a:t>Ολοκληρωμένο Σύστημα </a:t>
            </a:r>
            <a:r>
              <a:rPr lang="el-GR" sz="1400" b="1" dirty="0">
                <a:solidFill>
                  <a:srgbClr val="FFFF00"/>
                </a:solidFill>
              </a:rPr>
              <a:t>Διαχείρισης και Ελέγχου </a:t>
            </a:r>
            <a:r>
              <a:rPr lang="el-GR" sz="1400" b="1" dirty="0" smtClean="0">
                <a:solidFill>
                  <a:schemeClr val="bg1"/>
                </a:solidFill>
              </a:rPr>
              <a:t>θα περιλαμβάνει </a:t>
            </a:r>
            <a:r>
              <a:rPr lang="el-GR" sz="1400" b="1" dirty="0">
                <a:solidFill>
                  <a:schemeClr val="bg1"/>
                </a:solidFill>
              </a:rPr>
              <a:t>ηλεκτρονική βάση δεδομένων, γεωγραφική αναγνώριση αγροτεμαχίων, υπολογισμό και καταγραφή </a:t>
            </a:r>
            <a:r>
              <a:rPr lang="el-GR" sz="1400" b="1" dirty="0" smtClean="0">
                <a:solidFill>
                  <a:schemeClr val="bg1"/>
                </a:solidFill>
              </a:rPr>
              <a:t>δικαιωμάτων και ετήσιων </a:t>
            </a:r>
            <a:r>
              <a:rPr lang="el-GR" sz="1400" b="1" dirty="0">
                <a:solidFill>
                  <a:schemeClr val="bg1"/>
                </a:solidFill>
              </a:rPr>
              <a:t>ενισχύσεων, </a:t>
            </a:r>
            <a:r>
              <a:rPr lang="el-GR" sz="1400" b="1" dirty="0" smtClean="0">
                <a:solidFill>
                  <a:schemeClr val="bg1"/>
                </a:solidFill>
              </a:rPr>
              <a:t>αναγνώριση </a:t>
            </a:r>
            <a:r>
              <a:rPr lang="el-GR" sz="1400" b="1" dirty="0">
                <a:solidFill>
                  <a:schemeClr val="bg1"/>
                </a:solidFill>
              </a:rPr>
              <a:t>και καταγραφή εκτρεφόμενων ζώων, κ.λπ.. </a:t>
            </a:r>
            <a:endParaRPr lang="el-GR" sz="1400" b="1" dirty="0" smtClean="0">
              <a:solidFill>
                <a:schemeClr val="bg1"/>
              </a:solidFill>
            </a:endParaRPr>
          </a:p>
          <a:p>
            <a:pPr marL="285750" indent="-285750" algn="just">
              <a:buFontTx/>
              <a:buChar char="-"/>
            </a:pPr>
            <a:r>
              <a:rPr lang="el-GR" sz="1400" b="1" dirty="0">
                <a:solidFill>
                  <a:schemeClr val="bg1"/>
                </a:solidFill>
              </a:rPr>
              <a:t>Το </a:t>
            </a:r>
            <a:r>
              <a:rPr lang="el-GR" sz="1400" b="1" dirty="0">
                <a:solidFill>
                  <a:srgbClr val="FFFF00"/>
                </a:solidFill>
              </a:rPr>
              <a:t>Σύστημα Παροχής Συμβουλών για Αγροτικές </a:t>
            </a:r>
            <a:r>
              <a:rPr lang="el-GR" sz="1400" b="1" dirty="0" smtClean="0">
                <a:solidFill>
                  <a:srgbClr val="FFFF00"/>
                </a:solidFill>
              </a:rPr>
              <a:t>Εκμεταλλεύσεις</a:t>
            </a:r>
            <a:r>
              <a:rPr lang="el-GR" sz="1400" b="1" dirty="0" smtClean="0">
                <a:solidFill>
                  <a:schemeClr val="bg1"/>
                </a:solidFill>
              </a:rPr>
              <a:t> αποσκοπούσε στην προσαρμογή στους κανόνες πολλαπλής συμμόρφωσης και στην εφαρμογή μεθόδων διαχείρισης αγροτικών εκμεταλλεύσεων. </a:t>
            </a:r>
          </a:p>
          <a:p>
            <a:pPr marL="285750" indent="-285750" algn="just">
              <a:buFontTx/>
              <a:buChar char="-"/>
            </a:pPr>
            <a:r>
              <a:rPr lang="el-GR" sz="1400" b="1" dirty="0" smtClean="0">
                <a:solidFill>
                  <a:schemeClr val="bg1"/>
                </a:solidFill>
              </a:rPr>
              <a:t>Το </a:t>
            </a:r>
            <a:r>
              <a:rPr lang="el-GR" sz="1400" b="1" dirty="0" smtClean="0">
                <a:solidFill>
                  <a:srgbClr val="FFFF00"/>
                </a:solidFill>
              </a:rPr>
              <a:t>Εθνικό Απόθεμα Δικαιωμάτων </a:t>
            </a:r>
            <a:r>
              <a:rPr lang="el-GR" sz="1400" b="1" dirty="0" smtClean="0">
                <a:solidFill>
                  <a:schemeClr val="bg1"/>
                </a:solidFill>
              </a:rPr>
              <a:t>χρειαζόταν προκειμένου </a:t>
            </a:r>
            <a:r>
              <a:rPr lang="el-GR" sz="1400" b="1" dirty="0">
                <a:solidFill>
                  <a:schemeClr val="bg1"/>
                </a:solidFill>
              </a:rPr>
              <a:t>να </a:t>
            </a:r>
            <a:r>
              <a:rPr lang="el-GR" sz="1400" b="1" dirty="0" smtClean="0">
                <a:solidFill>
                  <a:schemeClr val="bg1"/>
                </a:solidFill>
              </a:rPr>
              <a:t>αντιμετωπίζονται </a:t>
            </a:r>
            <a:r>
              <a:rPr lang="el-GR" sz="1400" b="1" dirty="0">
                <a:solidFill>
                  <a:schemeClr val="bg1"/>
                </a:solidFill>
              </a:rPr>
              <a:t>ειδικές περιπτώσεις, όπως, </a:t>
            </a:r>
            <a:r>
              <a:rPr lang="el-GR" sz="1400" b="1" dirty="0" smtClean="0">
                <a:solidFill>
                  <a:schemeClr val="bg1"/>
                </a:solidFill>
              </a:rPr>
              <a:t>ενίσχυση νέων </a:t>
            </a:r>
            <a:r>
              <a:rPr lang="el-GR" sz="1400" b="1" dirty="0">
                <a:solidFill>
                  <a:schemeClr val="bg1"/>
                </a:solidFill>
              </a:rPr>
              <a:t>στο επάγγελμα </a:t>
            </a:r>
            <a:r>
              <a:rPr lang="el-GR" sz="1400" b="1" dirty="0" smtClean="0">
                <a:solidFill>
                  <a:schemeClr val="bg1"/>
                </a:solidFill>
              </a:rPr>
              <a:t>αγροτών, </a:t>
            </a:r>
            <a:r>
              <a:rPr lang="el-GR" sz="1400" b="1" dirty="0">
                <a:solidFill>
                  <a:schemeClr val="bg1"/>
                </a:solidFill>
              </a:rPr>
              <a:t>καθώς και </a:t>
            </a:r>
            <a:r>
              <a:rPr lang="el-GR" sz="1400" b="1" dirty="0" smtClean="0">
                <a:solidFill>
                  <a:schemeClr val="bg1"/>
                </a:solidFill>
              </a:rPr>
              <a:t>κάλυψη </a:t>
            </a:r>
            <a:r>
              <a:rPr lang="el-GR" sz="1400" b="1" dirty="0">
                <a:solidFill>
                  <a:schemeClr val="bg1"/>
                </a:solidFill>
              </a:rPr>
              <a:t>περιπτώσεων ανωτέρας βίας.</a:t>
            </a:r>
            <a:endParaRPr lang="el-GR" sz="1400" b="1" dirty="0" smtClean="0">
              <a:solidFill>
                <a:schemeClr val="bg1"/>
              </a:solidFill>
            </a:endParaRPr>
          </a:p>
          <a:p>
            <a:pPr marL="285750" indent="-285750" algn="just">
              <a:buFontTx/>
              <a:buChar char="-"/>
            </a:pPr>
            <a:r>
              <a:rPr lang="el-GR" sz="1400" b="1" dirty="0" smtClean="0">
                <a:solidFill>
                  <a:schemeClr val="bg1"/>
                </a:solidFill>
              </a:rPr>
              <a:t>. </a:t>
            </a:r>
            <a:endParaRPr lang="en-US" sz="1400" b="1" dirty="0" smtClean="0">
              <a:solidFill>
                <a:schemeClr val="bg1"/>
              </a:solidFill>
            </a:endParaRPr>
          </a:p>
          <a:p>
            <a:pPr algn="just"/>
            <a:endParaRPr lang="el-GR" sz="1400" b="1" dirty="0">
              <a:solidFill>
                <a:schemeClr val="bg1"/>
              </a:solidFill>
            </a:endParaRPr>
          </a:p>
        </p:txBody>
      </p:sp>
    </p:spTree>
    <p:extLst>
      <p:ext uri="{BB962C8B-B14F-4D97-AF65-F5344CB8AC3E}">
        <p14:creationId xmlns:p14="http://schemas.microsoft.com/office/powerpoint/2010/main" val="2958868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21</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2031325"/>
          </a:xfrm>
          <a:prstGeom prst="rect">
            <a:avLst/>
          </a:prstGeom>
          <a:noFill/>
        </p:spPr>
        <p:txBody>
          <a:bodyPr wrap="square" rtlCol="0">
            <a:spAutoFit/>
          </a:bodyPr>
          <a:lstStyle/>
          <a:p>
            <a:r>
              <a:rPr lang="el-GR" b="1" dirty="0">
                <a:solidFill>
                  <a:srgbClr val="FFFF00"/>
                </a:solidFill>
              </a:rPr>
              <a:t>Ενδιάμεση επανεξέταση της ΚΑΠ –  Νέα μεταρρύθμιση από το </a:t>
            </a:r>
            <a:r>
              <a:rPr lang="el-GR" b="1" dirty="0" smtClean="0">
                <a:solidFill>
                  <a:srgbClr val="FFFF00"/>
                </a:solidFill>
              </a:rPr>
              <a:t>2003</a:t>
            </a:r>
          </a:p>
          <a:p>
            <a:pPr marL="533400" lvl="1" indent="-285750" algn="just">
              <a:buFont typeface="Calibri" panose="020F0502020204030204" pitchFamily="34" charset="0"/>
              <a:buChar char="−"/>
            </a:pPr>
            <a:r>
              <a:rPr lang="el-GR" b="1" dirty="0" smtClean="0">
                <a:solidFill>
                  <a:prstClr val="white"/>
                </a:solidFill>
              </a:rPr>
              <a:t>ι</a:t>
            </a:r>
            <a:r>
              <a:rPr lang="el-GR" b="1" dirty="0">
                <a:solidFill>
                  <a:prstClr val="white"/>
                </a:solidFill>
              </a:rPr>
              <a:t>) Η </a:t>
            </a:r>
            <a:r>
              <a:rPr lang="el-GR" b="1" i="1" dirty="0">
                <a:solidFill>
                  <a:srgbClr val="FFFF00"/>
                </a:solidFill>
              </a:rPr>
              <a:t>κατ’ εξαίρεση εφαρμογή μερικής </a:t>
            </a:r>
            <a:r>
              <a:rPr lang="el-GR" b="1" i="1" dirty="0" smtClean="0">
                <a:solidFill>
                  <a:srgbClr val="FFFF00"/>
                </a:solidFill>
              </a:rPr>
              <a:t>αποσύνδεσης</a:t>
            </a:r>
            <a:r>
              <a:rPr lang="el-GR" b="1" dirty="0" smtClean="0">
                <a:solidFill>
                  <a:prstClr val="white"/>
                </a:solidFill>
              </a:rPr>
              <a:t> </a:t>
            </a:r>
            <a:r>
              <a:rPr lang="el-GR" b="1" dirty="0">
                <a:solidFill>
                  <a:prstClr val="white"/>
                </a:solidFill>
              </a:rPr>
              <a:t>για ορισμένα αγροτικά προϊόντα, </a:t>
            </a:r>
            <a:r>
              <a:rPr lang="el-GR" b="1" dirty="0" smtClean="0">
                <a:solidFill>
                  <a:prstClr val="white"/>
                </a:solidFill>
              </a:rPr>
              <a:t>ως </a:t>
            </a:r>
            <a:r>
              <a:rPr lang="el-GR" b="1" dirty="0">
                <a:solidFill>
                  <a:prstClr val="white"/>
                </a:solidFill>
              </a:rPr>
              <a:t>δυνατότητα στα </a:t>
            </a:r>
            <a:r>
              <a:rPr lang="el-GR" b="1" dirty="0" smtClean="0">
                <a:solidFill>
                  <a:prstClr val="white"/>
                </a:solidFill>
              </a:rPr>
              <a:t>κράτη-μέλη να </a:t>
            </a:r>
            <a:r>
              <a:rPr lang="el-GR" b="1" dirty="0">
                <a:solidFill>
                  <a:prstClr val="white"/>
                </a:solidFill>
              </a:rPr>
              <a:t>επιλέξουν, από το πρώτο έτος εφαρμογής του συστήματος, να κρατήσουν ένα μέρος των υφιστάμενων ενισχύσεων συνδεδεμένο με το συγκεκριμένο είδος παραγωγής. Οι επιλογές που υπήρξαν ήταν </a:t>
            </a:r>
            <a:r>
              <a:rPr lang="el-GR" b="1" dirty="0" smtClean="0">
                <a:solidFill>
                  <a:prstClr val="white"/>
                </a:solidFill>
              </a:rPr>
              <a:t>περιορισμένες</a:t>
            </a:r>
            <a:r>
              <a:rPr lang="el-GR" b="1" dirty="0">
                <a:solidFill>
                  <a:prstClr val="white"/>
                </a:solidFill>
              </a:rPr>
              <a:t>.</a:t>
            </a: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18202" y="1756791"/>
            <a:ext cx="4680000" cy="4616648"/>
          </a:xfrm>
          <a:prstGeom prst="rect">
            <a:avLst/>
          </a:prstGeom>
        </p:spPr>
        <p:txBody>
          <a:bodyPr wrap="square">
            <a:spAutoFit/>
          </a:bodyPr>
          <a:lstStyle/>
          <a:p>
            <a:pPr algn="just"/>
            <a:r>
              <a:rPr lang="el-GR" sz="1400" b="1" dirty="0" smtClean="0">
                <a:solidFill>
                  <a:schemeClr val="bg1"/>
                </a:solidFill>
              </a:rPr>
              <a:t>Για την </a:t>
            </a:r>
            <a:r>
              <a:rPr lang="el-GR" sz="1400" b="1" dirty="0" smtClean="0">
                <a:solidFill>
                  <a:srgbClr val="FFFF00"/>
                </a:solidFill>
              </a:rPr>
              <a:t>κατ</a:t>
            </a:r>
            <a:r>
              <a:rPr lang="el-GR" sz="1400" b="1" dirty="0">
                <a:solidFill>
                  <a:srgbClr val="FFFF00"/>
                </a:solidFill>
              </a:rPr>
              <a:t>’ εξαίρεση εφαρμογή μερικής </a:t>
            </a:r>
            <a:r>
              <a:rPr lang="el-GR" sz="1400" b="1" dirty="0" smtClean="0">
                <a:solidFill>
                  <a:srgbClr val="FFFF00"/>
                </a:solidFill>
              </a:rPr>
              <a:t>αποσύνδεσης:</a:t>
            </a:r>
          </a:p>
          <a:p>
            <a:pPr marL="285750" indent="-285750" algn="just">
              <a:buFontTx/>
              <a:buChar char="-"/>
            </a:pPr>
            <a:r>
              <a:rPr lang="el-GR" sz="1400" b="1" dirty="0" smtClean="0">
                <a:solidFill>
                  <a:srgbClr val="FFFF00"/>
                </a:solidFill>
              </a:rPr>
              <a:t>Σιτηρά</a:t>
            </a:r>
            <a:r>
              <a:rPr lang="el-GR" sz="1400" b="1" dirty="0" smtClean="0">
                <a:solidFill>
                  <a:schemeClr val="bg1"/>
                </a:solidFill>
              </a:rPr>
              <a:t>: </a:t>
            </a:r>
            <a:r>
              <a:rPr lang="el-GR" sz="1400" b="1" dirty="0">
                <a:solidFill>
                  <a:schemeClr val="bg1"/>
                </a:solidFill>
              </a:rPr>
              <a:t>μέχρι το 25% του συνόλου της ενίσχυσης των σιτηρών και εναλλακτικά μέχρι το 40% της συμπληρωματικής ενίσχυσης του σκληρού σίτου</a:t>
            </a:r>
            <a:r>
              <a:rPr lang="el-GR" sz="1400" b="1" dirty="0" smtClean="0">
                <a:solidFill>
                  <a:schemeClr val="bg1"/>
                </a:solidFill>
              </a:rPr>
              <a:t>.</a:t>
            </a:r>
          </a:p>
          <a:p>
            <a:pPr marL="285750" indent="-285750" algn="just">
              <a:buFontTx/>
              <a:buChar char="-"/>
            </a:pPr>
            <a:r>
              <a:rPr lang="el-GR" sz="1400" b="1" dirty="0" smtClean="0">
                <a:solidFill>
                  <a:srgbClr val="FFFF00"/>
                </a:solidFill>
              </a:rPr>
              <a:t>Αιγοπρόβατα</a:t>
            </a:r>
            <a:r>
              <a:rPr lang="el-GR" sz="1400" b="1" dirty="0">
                <a:solidFill>
                  <a:schemeClr val="bg1"/>
                </a:solidFill>
              </a:rPr>
              <a:t>, μέχρι το 50% της ενίσχυσης</a:t>
            </a:r>
            <a:r>
              <a:rPr lang="el-GR" sz="1400" b="1" dirty="0" smtClean="0">
                <a:solidFill>
                  <a:schemeClr val="bg1"/>
                </a:solidFill>
              </a:rPr>
              <a:t>.</a:t>
            </a:r>
          </a:p>
          <a:p>
            <a:pPr marL="285750" indent="-285750" algn="just">
              <a:buFontTx/>
              <a:buChar char="-"/>
            </a:pPr>
            <a:r>
              <a:rPr lang="el-GR" sz="1400" b="1" dirty="0">
                <a:solidFill>
                  <a:srgbClr val="FFFF00"/>
                </a:solidFill>
              </a:rPr>
              <a:t>Β</a:t>
            </a:r>
            <a:r>
              <a:rPr lang="el-GR" sz="1400" b="1" dirty="0" smtClean="0">
                <a:solidFill>
                  <a:srgbClr val="FFFF00"/>
                </a:solidFill>
              </a:rPr>
              <a:t>όειο </a:t>
            </a:r>
            <a:r>
              <a:rPr lang="el-GR" sz="1400" b="1" dirty="0">
                <a:solidFill>
                  <a:srgbClr val="FFFF00"/>
                </a:solidFill>
              </a:rPr>
              <a:t>κρέας</a:t>
            </a:r>
            <a:r>
              <a:rPr lang="el-GR" sz="1400" b="1" dirty="0">
                <a:solidFill>
                  <a:schemeClr val="bg1"/>
                </a:solidFill>
              </a:rPr>
              <a:t>, μέχρι το 100% του συνόλου της ενίσχυσης των θηλαζουσών αγελάδων και μέχρι το 40% της ενίσχυσης σφαγής των αρσενικών </a:t>
            </a:r>
            <a:r>
              <a:rPr lang="el-GR" sz="1400" b="1" dirty="0" smtClean="0">
                <a:solidFill>
                  <a:schemeClr val="bg1"/>
                </a:solidFill>
              </a:rPr>
              <a:t>βοοειδών ή μέχρι </a:t>
            </a:r>
            <a:r>
              <a:rPr lang="el-GR" sz="1400" b="1" dirty="0">
                <a:solidFill>
                  <a:schemeClr val="bg1"/>
                </a:solidFill>
              </a:rPr>
              <a:t>το 100% του συνόλου της ενίσχυσης σφαγής </a:t>
            </a:r>
            <a:r>
              <a:rPr lang="el-GR" sz="1400" b="1" dirty="0" smtClean="0">
                <a:solidFill>
                  <a:schemeClr val="bg1"/>
                </a:solidFill>
              </a:rPr>
              <a:t>ή μέχρι </a:t>
            </a:r>
            <a:r>
              <a:rPr lang="el-GR" sz="1400" b="1" dirty="0">
                <a:solidFill>
                  <a:schemeClr val="bg1"/>
                </a:solidFill>
              </a:rPr>
              <a:t>το 75% της ειδικής ενίσχυσης των αρσενικών βοοειδών. </a:t>
            </a:r>
            <a:endParaRPr lang="el-GR" sz="1400" b="1" dirty="0" smtClean="0">
              <a:solidFill>
                <a:schemeClr val="bg1"/>
              </a:solidFill>
            </a:endParaRPr>
          </a:p>
          <a:p>
            <a:pPr marL="285750" indent="-285750" algn="just">
              <a:buFontTx/>
              <a:buChar char="-"/>
            </a:pPr>
            <a:r>
              <a:rPr lang="el-GR" sz="1400" b="1" dirty="0">
                <a:solidFill>
                  <a:srgbClr val="FFFF00"/>
                </a:solidFill>
              </a:rPr>
              <a:t>Ε</a:t>
            </a:r>
            <a:r>
              <a:rPr lang="el-GR" sz="1400" b="1" dirty="0" smtClean="0">
                <a:solidFill>
                  <a:srgbClr val="FFFF00"/>
                </a:solidFill>
              </a:rPr>
              <a:t>λαιόλαδο</a:t>
            </a:r>
            <a:r>
              <a:rPr lang="el-GR" sz="1400" b="1" dirty="0">
                <a:solidFill>
                  <a:schemeClr val="bg1"/>
                </a:solidFill>
              </a:rPr>
              <a:t>:</a:t>
            </a:r>
            <a:r>
              <a:rPr lang="el-GR" sz="1400" b="1" dirty="0" smtClean="0">
                <a:solidFill>
                  <a:schemeClr val="bg1"/>
                </a:solidFill>
              </a:rPr>
              <a:t> </a:t>
            </a:r>
            <a:r>
              <a:rPr lang="el-GR" sz="1400" b="1" dirty="0">
                <a:solidFill>
                  <a:schemeClr val="bg1"/>
                </a:solidFill>
              </a:rPr>
              <a:t>μέχρι το 40% του συνόλου της ενίσχυσης. </a:t>
            </a:r>
            <a:endParaRPr lang="el-GR" sz="1400" b="1" dirty="0" smtClean="0">
              <a:solidFill>
                <a:schemeClr val="bg1"/>
              </a:solidFill>
            </a:endParaRPr>
          </a:p>
          <a:p>
            <a:pPr marL="285750" indent="-285750" algn="just">
              <a:buFontTx/>
              <a:buChar char="-"/>
            </a:pPr>
            <a:r>
              <a:rPr lang="el-GR" sz="1400" b="1" dirty="0" smtClean="0">
                <a:solidFill>
                  <a:srgbClr val="FFFF00"/>
                </a:solidFill>
              </a:rPr>
              <a:t>Καπνός</a:t>
            </a:r>
            <a:r>
              <a:rPr lang="el-GR" sz="1400" b="1" dirty="0" smtClean="0">
                <a:solidFill>
                  <a:schemeClr val="bg1"/>
                </a:solidFill>
              </a:rPr>
              <a:t>: μόνο </a:t>
            </a:r>
            <a:r>
              <a:rPr lang="el-GR" sz="1400" b="1" dirty="0">
                <a:solidFill>
                  <a:schemeClr val="bg1"/>
                </a:solidFill>
              </a:rPr>
              <a:t>για τα έτη 2006 - 2009, θα μπορούσαν να εφαρμοστούν διαφορετικά ποσοστά ανά περιοχή, έως και 60% του συνόλου της ενίσχυσης, ενώ για τα έτη 2010 </a:t>
            </a:r>
            <a:r>
              <a:rPr lang="el-GR" sz="1400" b="1" dirty="0" smtClean="0">
                <a:solidFill>
                  <a:schemeClr val="bg1"/>
                </a:solidFill>
              </a:rPr>
              <a:t>- </a:t>
            </a:r>
            <a:r>
              <a:rPr lang="el-GR" sz="1400" b="1" dirty="0">
                <a:solidFill>
                  <a:schemeClr val="bg1"/>
                </a:solidFill>
              </a:rPr>
              <a:t>2012, το 50% των ενισχύσεων θα αποδεσμευθεί από την παραγωγή και το υπόλοιπο 50% θα μεταφερθεί στον «δεύτερο πυλώνα» της αγροτικής της ΚΑΠ. </a:t>
            </a:r>
            <a:endParaRPr lang="el-GR" sz="1400" b="1" dirty="0" smtClean="0">
              <a:solidFill>
                <a:schemeClr val="bg1"/>
              </a:solidFill>
            </a:endParaRPr>
          </a:p>
          <a:p>
            <a:pPr marL="285750" indent="-285750" algn="just">
              <a:buFontTx/>
              <a:buChar char="-"/>
            </a:pPr>
            <a:r>
              <a:rPr lang="el-GR" sz="1400" b="1" dirty="0" smtClean="0">
                <a:solidFill>
                  <a:srgbClr val="FFFF00"/>
                </a:solidFill>
              </a:rPr>
              <a:t>Σπόροι σποράς μπανάνες</a:t>
            </a:r>
            <a:r>
              <a:rPr lang="el-GR" sz="1400" b="1" dirty="0">
                <a:solidFill>
                  <a:srgbClr val="FFFF00"/>
                </a:solidFill>
              </a:rPr>
              <a:t>, </a:t>
            </a:r>
            <a:r>
              <a:rPr lang="el-GR" sz="1400" b="1" dirty="0" smtClean="0">
                <a:solidFill>
                  <a:srgbClr val="FFFF00"/>
                </a:solidFill>
              </a:rPr>
              <a:t>σταφίδες</a:t>
            </a:r>
            <a:r>
              <a:rPr lang="el-GR" sz="1400" b="1" dirty="0">
                <a:solidFill>
                  <a:srgbClr val="FFFF00"/>
                </a:solidFill>
              </a:rPr>
              <a:t>, </a:t>
            </a:r>
            <a:r>
              <a:rPr lang="el-GR" sz="1400" b="1" dirty="0" smtClean="0">
                <a:solidFill>
                  <a:srgbClr val="FFFF00"/>
                </a:solidFill>
              </a:rPr>
              <a:t>μεταξοσκώληκες</a:t>
            </a:r>
            <a:r>
              <a:rPr lang="el-GR" sz="1400" b="1" dirty="0">
                <a:solidFill>
                  <a:srgbClr val="FFFF00"/>
                </a:solidFill>
              </a:rPr>
              <a:t>, </a:t>
            </a:r>
            <a:r>
              <a:rPr lang="el-GR" sz="1400" b="1" dirty="0" smtClean="0">
                <a:solidFill>
                  <a:srgbClr val="FFFF00"/>
                </a:solidFill>
              </a:rPr>
              <a:t>και παραγωγικές </a:t>
            </a:r>
            <a:r>
              <a:rPr lang="el-GR" sz="1400" b="1" dirty="0">
                <a:solidFill>
                  <a:srgbClr val="FFFF00"/>
                </a:solidFill>
              </a:rPr>
              <a:t>δραστηριότητες στα μικρά νησιά του </a:t>
            </a:r>
            <a:r>
              <a:rPr lang="el-GR" sz="1400" b="1" dirty="0" smtClean="0">
                <a:solidFill>
                  <a:srgbClr val="FFFF00"/>
                </a:solidFill>
              </a:rPr>
              <a:t>Αιγαίου</a:t>
            </a:r>
            <a:r>
              <a:rPr lang="el-GR" sz="1400" b="1" dirty="0" smtClean="0">
                <a:solidFill>
                  <a:schemeClr val="bg1"/>
                </a:solidFill>
              </a:rPr>
              <a:t>: δυνατότητα </a:t>
            </a:r>
            <a:r>
              <a:rPr lang="el-GR" sz="1400" b="1" dirty="0">
                <a:solidFill>
                  <a:schemeClr val="bg1"/>
                </a:solidFill>
              </a:rPr>
              <a:t>ολικής εξαίρεσης των άμεσων ενισχύσεων από την αποσύνδεση. </a:t>
            </a:r>
            <a:endParaRPr lang="el-GR" sz="1400" b="1" dirty="0" smtClean="0">
              <a:solidFill>
                <a:schemeClr val="bg1"/>
              </a:solidFill>
            </a:endParaRPr>
          </a:p>
        </p:txBody>
      </p:sp>
      <p:sp>
        <p:nvSpPr>
          <p:cNvPr id="5" name="Ορθογώνιο 4"/>
          <p:cNvSpPr/>
          <p:nvPr/>
        </p:nvSpPr>
        <p:spPr>
          <a:xfrm>
            <a:off x="5987650" y="4167469"/>
            <a:ext cx="4661798" cy="2031325"/>
          </a:xfrm>
          <a:prstGeom prst="rect">
            <a:avLst/>
          </a:prstGeom>
        </p:spPr>
        <p:txBody>
          <a:bodyPr wrap="square">
            <a:spAutoFit/>
          </a:bodyPr>
          <a:lstStyle/>
          <a:p>
            <a:pPr marL="285750" lvl="0" indent="-285750" algn="just">
              <a:buFontTx/>
              <a:buChar char="-"/>
            </a:pPr>
            <a:r>
              <a:rPr lang="el-GR" sz="1400" b="1" dirty="0">
                <a:solidFill>
                  <a:srgbClr val="FFFF00"/>
                </a:solidFill>
              </a:rPr>
              <a:t>Μ</a:t>
            </a:r>
            <a:r>
              <a:rPr lang="el-GR" sz="1400" b="1" dirty="0" smtClean="0">
                <a:solidFill>
                  <a:srgbClr val="FFFF00"/>
                </a:solidFill>
              </a:rPr>
              <a:t>εταποιημένα οπωροκηπευτικά</a:t>
            </a:r>
            <a:r>
              <a:rPr lang="el-GR" sz="1400" b="1" dirty="0" smtClean="0">
                <a:solidFill>
                  <a:schemeClr val="bg1"/>
                </a:solidFill>
              </a:rPr>
              <a:t>: </a:t>
            </a:r>
            <a:r>
              <a:rPr lang="el-GR" sz="1400" b="1" dirty="0">
                <a:solidFill>
                  <a:schemeClr val="bg1"/>
                </a:solidFill>
              </a:rPr>
              <a:t>από το 2008 και μετά, δόθηκε η δυνατότητα στα κράτη-μέλη να επιλέξουν μερική σύνδεση των υφιστάμενων ενισχύσεων για μια μεταβατική περίοδο, και συγκεκριμένα, για τη βιομηχανική τομάτα, μέχρι το 50% της υφιστάμενης ενίσχυσης, έως το τέλος του 2011 και για τις δενδρώδεις καλλιέργειες και σταφίδες, μέχρι 100% των υφιστάμενων ενισχύσεων έως το τέλος του 2010 και μέχρι 75% έως το τέλος του 2012. </a:t>
            </a:r>
          </a:p>
        </p:txBody>
      </p:sp>
      <p:sp>
        <p:nvSpPr>
          <p:cNvPr id="7" name="Οδοντωτό δεξιό βέλος 6"/>
          <p:cNvSpPr/>
          <p:nvPr/>
        </p:nvSpPr>
        <p:spPr>
          <a:xfrm>
            <a:off x="4876800" y="4960881"/>
            <a:ext cx="1110850" cy="4445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5074049" y="5047320"/>
            <a:ext cx="848956" cy="276999"/>
          </a:xfrm>
          <a:prstGeom prst="rect">
            <a:avLst/>
          </a:prstGeom>
          <a:noFill/>
        </p:spPr>
        <p:txBody>
          <a:bodyPr wrap="square" rtlCol="0">
            <a:spAutoFit/>
          </a:bodyPr>
          <a:lstStyle/>
          <a:p>
            <a:r>
              <a:rPr lang="el-GR" sz="1200" b="1" dirty="0" smtClean="0">
                <a:solidFill>
                  <a:schemeClr val="bg1"/>
                </a:solidFill>
              </a:rPr>
              <a:t>Συνέχεια</a:t>
            </a:r>
            <a:endParaRPr lang="el-GR" sz="1200" b="1" dirty="0">
              <a:solidFill>
                <a:schemeClr val="bg1"/>
              </a:solidFill>
            </a:endParaRPr>
          </a:p>
        </p:txBody>
      </p:sp>
    </p:spTree>
    <p:extLst>
      <p:ext uri="{BB962C8B-B14F-4D97-AF65-F5344CB8AC3E}">
        <p14:creationId xmlns:p14="http://schemas.microsoft.com/office/powerpoint/2010/main" val="1956787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22</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923330"/>
          </a:xfrm>
          <a:prstGeom prst="rect">
            <a:avLst/>
          </a:prstGeom>
          <a:noFill/>
        </p:spPr>
        <p:txBody>
          <a:bodyPr wrap="square" rtlCol="0">
            <a:spAutoFit/>
          </a:bodyPr>
          <a:lstStyle/>
          <a:p>
            <a:r>
              <a:rPr lang="el-GR" b="1" dirty="0">
                <a:solidFill>
                  <a:srgbClr val="FFFF00"/>
                </a:solidFill>
              </a:rPr>
              <a:t>Ενδιάμεση επανεξέταση της ΚΑΠ –  Νέα μεταρρύθμιση από το </a:t>
            </a:r>
            <a:r>
              <a:rPr lang="el-GR" b="1" dirty="0" smtClean="0">
                <a:solidFill>
                  <a:srgbClr val="FFFF00"/>
                </a:solidFill>
              </a:rPr>
              <a:t>2003</a:t>
            </a:r>
          </a:p>
          <a:p>
            <a:pPr marL="533400" lvl="1" indent="-285750" algn="just">
              <a:buFont typeface="Calibri" panose="020F0502020204030204" pitchFamily="34" charset="0"/>
              <a:buChar char="−"/>
            </a:pPr>
            <a:r>
              <a:rPr lang="el-GR" b="1" dirty="0">
                <a:solidFill>
                  <a:prstClr val="white"/>
                </a:solidFill>
              </a:rPr>
              <a:t>ια) Η ισχύς </a:t>
            </a:r>
            <a:r>
              <a:rPr lang="el-GR" b="1" i="1" dirty="0">
                <a:solidFill>
                  <a:srgbClr val="FFFF00"/>
                </a:solidFill>
              </a:rPr>
              <a:t>ειδικού καθεστώτος ενισχύσεων για ορισμένα αγροτικά </a:t>
            </a:r>
            <a:r>
              <a:rPr lang="el-GR" b="1" i="1" dirty="0" smtClean="0">
                <a:solidFill>
                  <a:srgbClr val="FFFF00"/>
                </a:solidFill>
              </a:rPr>
              <a:t>προϊόντα</a:t>
            </a:r>
            <a:r>
              <a:rPr lang="el-GR" b="1" dirty="0" smtClean="0">
                <a:solidFill>
                  <a:prstClr val="white"/>
                </a:solidFill>
              </a:rPr>
              <a:t>, με δεσμευμένες ενισχύσεις με την ετήσια παραγωγή.</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18202" y="1792057"/>
            <a:ext cx="4680000" cy="4401205"/>
          </a:xfrm>
          <a:prstGeom prst="rect">
            <a:avLst/>
          </a:prstGeom>
        </p:spPr>
        <p:txBody>
          <a:bodyPr wrap="square">
            <a:spAutoFit/>
          </a:bodyPr>
          <a:lstStyle/>
          <a:p>
            <a:pPr algn="just"/>
            <a:r>
              <a:rPr lang="el-GR" sz="1400" b="1" dirty="0" smtClean="0">
                <a:solidFill>
                  <a:schemeClr val="bg1"/>
                </a:solidFill>
              </a:rPr>
              <a:t>Για το </a:t>
            </a:r>
            <a:r>
              <a:rPr lang="el-GR" sz="1400" b="1" dirty="0" smtClean="0">
                <a:solidFill>
                  <a:srgbClr val="FFFF00"/>
                </a:solidFill>
              </a:rPr>
              <a:t>ειδικό καθεστώς </a:t>
            </a:r>
            <a:r>
              <a:rPr lang="el-GR" sz="1400" b="1" dirty="0">
                <a:solidFill>
                  <a:srgbClr val="FFFF00"/>
                </a:solidFill>
              </a:rPr>
              <a:t>ενισχύσεων για ορισμένα αγροτικά </a:t>
            </a:r>
            <a:r>
              <a:rPr lang="el-GR" sz="1400" b="1" dirty="0" smtClean="0">
                <a:solidFill>
                  <a:srgbClr val="FFFF00"/>
                </a:solidFill>
              </a:rPr>
              <a:t>προϊόντα εφαρμόζονται τα εξής</a:t>
            </a:r>
            <a:r>
              <a:rPr lang="el-GR" sz="1400" b="1" dirty="0" smtClean="0">
                <a:solidFill>
                  <a:schemeClr val="bg1"/>
                </a:solidFill>
              </a:rPr>
              <a:t>:</a:t>
            </a:r>
          </a:p>
          <a:p>
            <a:pPr marL="285750" indent="-285750" algn="just">
              <a:buFontTx/>
              <a:buChar char="-"/>
            </a:pPr>
            <a:r>
              <a:rPr lang="el-GR" sz="1400" b="1" dirty="0" smtClean="0">
                <a:solidFill>
                  <a:srgbClr val="FFFF00"/>
                </a:solidFill>
              </a:rPr>
              <a:t>Σκληρό </a:t>
            </a:r>
            <a:r>
              <a:rPr lang="el-GR" sz="1400" b="1" dirty="0">
                <a:solidFill>
                  <a:srgbClr val="FFFF00"/>
                </a:solidFill>
              </a:rPr>
              <a:t>σιτάρι</a:t>
            </a:r>
            <a:r>
              <a:rPr lang="el-GR" sz="1400" b="1" dirty="0">
                <a:solidFill>
                  <a:schemeClr val="bg1"/>
                </a:solidFill>
              </a:rPr>
              <a:t>: ε</a:t>
            </a:r>
            <a:r>
              <a:rPr lang="el-GR" sz="1400" b="1" dirty="0" smtClean="0">
                <a:solidFill>
                  <a:schemeClr val="bg1"/>
                </a:solidFill>
              </a:rPr>
              <a:t>ιδική πριμοδότηση 4 </a:t>
            </a:r>
            <a:r>
              <a:rPr lang="el-GR" sz="1400" b="1" dirty="0">
                <a:solidFill>
                  <a:schemeClr val="bg1"/>
                </a:solidFill>
              </a:rPr>
              <a:t>€ ανά στρέμμα για μέγιστη έκταση 6.170.000 </a:t>
            </a:r>
            <a:r>
              <a:rPr lang="el-GR" sz="1400" b="1" dirty="0" smtClean="0">
                <a:solidFill>
                  <a:schemeClr val="bg1"/>
                </a:solidFill>
              </a:rPr>
              <a:t>στρέμματα.</a:t>
            </a:r>
            <a:endParaRPr lang="el-GR" sz="1400" b="1" dirty="0">
              <a:solidFill>
                <a:schemeClr val="bg1"/>
              </a:solidFill>
            </a:endParaRPr>
          </a:p>
          <a:p>
            <a:pPr marL="285750" indent="-285750" algn="just">
              <a:buFontTx/>
              <a:buChar char="-"/>
            </a:pPr>
            <a:r>
              <a:rPr lang="el-GR" sz="1400" b="1" dirty="0">
                <a:solidFill>
                  <a:schemeClr val="bg1"/>
                </a:solidFill>
              </a:rPr>
              <a:t>Ρύζι: Ε</a:t>
            </a:r>
            <a:r>
              <a:rPr lang="el-GR" sz="1400" b="1" dirty="0" smtClean="0">
                <a:solidFill>
                  <a:schemeClr val="bg1"/>
                </a:solidFill>
              </a:rPr>
              <a:t>ιδική ενίσχυση </a:t>
            </a:r>
            <a:r>
              <a:rPr lang="el-GR" sz="1400" b="1" dirty="0">
                <a:solidFill>
                  <a:schemeClr val="bg1"/>
                </a:solidFill>
              </a:rPr>
              <a:t>56,1 € ανά στρέμμα για μέγιστη έκταση 203.000 </a:t>
            </a:r>
            <a:r>
              <a:rPr lang="el-GR" sz="1400" b="1" dirty="0" smtClean="0">
                <a:solidFill>
                  <a:schemeClr val="bg1"/>
                </a:solidFill>
              </a:rPr>
              <a:t>στρέμματα.</a:t>
            </a:r>
            <a:endParaRPr lang="el-GR" sz="1400" b="1" dirty="0">
              <a:solidFill>
                <a:schemeClr val="bg1"/>
              </a:solidFill>
            </a:endParaRPr>
          </a:p>
          <a:p>
            <a:pPr marL="285750" indent="-285750" algn="just">
              <a:buFontTx/>
              <a:buChar char="-"/>
            </a:pPr>
            <a:r>
              <a:rPr lang="el-GR" sz="1400" b="1" dirty="0">
                <a:solidFill>
                  <a:srgbClr val="FFFF00"/>
                </a:solidFill>
              </a:rPr>
              <a:t>Βαμβάκι</a:t>
            </a:r>
            <a:r>
              <a:rPr lang="el-GR" sz="1400" b="1" dirty="0">
                <a:solidFill>
                  <a:schemeClr val="bg1"/>
                </a:solidFill>
              </a:rPr>
              <a:t>: ε</a:t>
            </a:r>
            <a:r>
              <a:rPr lang="el-GR" sz="1400" b="1" dirty="0" smtClean="0">
                <a:solidFill>
                  <a:schemeClr val="bg1"/>
                </a:solidFill>
              </a:rPr>
              <a:t>ιδική ενίσχυση </a:t>
            </a:r>
            <a:r>
              <a:rPr lang="el-GR" sz="1400" b="1" dirty="0">
                <a:solidFill>
                  <a:schemeClr val="bg1"/>
                </a:solidFill>
              </a:rPr>
              <a:t>που αντιστοιχεί στο 35% της παλαιάς ενίσχυσης που δεν </a:t>
            </a:r>
            <a:r>
              <a:rPr lang="el-GR" sz="1400" b="1" dirty="0" smtClean="0">
                <a:solidFill>
                  <a:schemeClr val="bg1"/>
                </a:solidFill>
              </a:rPr>
              <a:t>αποδεσμεύεται, 59,4 </a:t>
            </a:r>
            <a:r>
              <a:rPr lang="el-GR" sz="1400" b="1" dirty="0">
                <a:solidFill>
                  <a:schemeClr val="bg1"/>
                </a:solidFill>
              </a:rPr>
              <a:t>€ ανά στρέμμα για μέγιστη έκταση </a:t>
            </a:r>
            <a:r>
              <a:rPr lang="el-GR" sz="1400" b="1" dirty="0" smtClean="0">
                <a:solidFill>
                  <a:schemeClr val="bg1"/>
                </a:solidFill>
              </a:rPr>
              <a:t>3.000.000 στρέμματα </a:t>
            </a:r>
            <a:r>
              <a:rPr lang="el-GR" sz="1400" b="1" dirty="0">
                <a:solidFill>
                  <a:schemeClr val="bg1"/>
                </a:solidFill>
              </a:rPr>
              <a:t>και 34,28 € ανά στρέμμα για μέγιστη έκταση 700.000 </a:t>
            </a:r>
            <a:r>
              <a:rPr lang="el-GR" sz="1400" b="1" dirty="0" smtClean="0">
                <a:solidFill>
                  <a:schemeClr val="bg1"/>
                </a:solidFill>
              </a:rPr>
              <a:t>στρέμματα.</a:t>
            </a:r>
            <a:endParaRPr lang="el-GR" sz="1400" b="1" dirty="0">
              <a:solidFill>
                <a:schemeClr val="bg1"/>
              </a:solidFill>
            </a:endParaRPr>
          </a:p>
          <a:p>
            <a:pPr marL="285750" indent="-285750" algn="just">
              <a:buFontTx/>
              <a:buChar char="-"/>
            </a:pPr>
            <a:r>
              <a:rPr lang="el-GR" sz="1400" b="1" dirty="0">
                <a:solidFill>
                  <a:srgbClr val="FFFF00"/>
                </a:solidFill>
              </a:rPr>
              <a:t>Καρποί με </a:t>
            </a:r>
            <a:r>
              <a:rPr lang="el-GR" sz="1400" b="1" dirty="0" smtClean="0">
                <a:solidFill>
                  <a:srgbClr val="FFFF00"/>
                </a:solidFill>
              </a:rPr>
              <a:t>κέλυφος </a:t>
            </a:r>
            <a:r>
              <a:rPr lang="el-GR" sz="1400" b="1" dirty="0" smtClean="0">
                <a:solidFill>
                  <a:schemeClr val="bg1"/>
                </a:solidFill>
              </a:rPr>
              <a:t>(αμύγδαλα, καρύδια, φουντούκια, φιστίκια </a:t>
            </a:r>
            <a:r>
              <a:rPr lang="el-GR" sz="1400" b="1" dirty="0" err="1" smtClean="0">
                <a:solidFill>
                  <a:schemeClr val="bg1"/>
                </a:solidFill>
              </a:rPr>
              <a:t>Αιγίνης</a:t>
            </a:r>
            <a:r>
              <a:rPr lang="el-GR" sz="1400" b="1" dirty="0" smtClean="0">
                <a:solidFill>
                  <a:schemeClr val="bg1"/>
                </a:solidFill>
              </a:rPr>
              <a:t>, χαρούπια): ειδική ενίσχυση 12,075 </a:t>
            </a:r>
            <a:r>
              <a:rPr lang="el-GR" sz="1400" b="1" dirty="0">
                <a:solidFill>
                  <a:schemeClr val="bg1"/>
                </a:solidFill>
              </a:rPr>
              <a:t>€ ανά στρέμμα για μέγιστη έκταση 411.000 </a:t>
            </a:r>
            <a:r>
              <a:rPr lang="el-GR" sz="1400" b="1" dirty="0" smtClean="0">
                <a:solidFill>
                  <a:schemeClr val="bg1"/>
                </a:solidFill>
              </a:rPr>
              <a:t>στρέμματα, ενώ </a:t>
            </a:r>
            <a:r>
              <a:rPr lang="el-GR" sz="1400" b="1" dirty="0">
                <a:solidFill>
                  <a:schemeClr val="bg1"/>
                </a:solidFill>
              </a:rPr>
              <a:t>υπάρχει η δυνατότητα χορήγησης επιπλέον εθνικής ενίσχυσης το ύψος της οποίας δεν μπορεί να υπερβαίνει αυτό της κοινοτικής. </a:t>
            </a:r>
            <a:endParaRPr lang="el-GR" sz="1400" b="1" dirty="0" smtClean="0">
              <a:solidFill>
                <a:schemeClr val="bg1"/>
              </a:solidFill>
            </a:endParaRPr>
          </a:p>
          <a:p>
            <a:pPr marL="285750" indent="-285750" algn="just">
              <a:buFontTx/>
              <a:buChar char="-"/>
            </a:pPr>
            <a:r>
              <a:rPr lang="el-GR" sz="1400" b="1" dirty="0" smtClean="0">
                <a:solidFill>
                  <a:srgbClr val="FFFF00"/>
                </a:solidFill>
              </a:rPr>
              <a:t>Αποξηραμένες </a:t>
            </a:r>
            <a:r>
              <a:rPr lang="el-GR" sz="1400" b="1" dirty="0">
                <a:solidFill>
                  <a:srgbClr val="FFFF00"/>
                </a:solidFill>
              </a:rPr>
              <a:t>ζωοτροφές</a:t>
            </a:r>
            <a:r>
              <a:rPr lang="el-GR" sz="1400" b="1" dirty="0">
                <a:solidFill>
                  <a:schemeClr val="bg1"/>
                </a:solidFill>
              </a:rPr>
              <a:t>: </a:t>
            </a:r>
            <a:r>
              <a:rPr lang="el-GR" sz="1400" b="1" dirty="0" smtClean="0">
                <a:solidFill>
                  <a:schemeClr val="bg1"/>
                </a:solidFill>
              </a:rPr>
              <a:t>ειδική </a:t>
            </a:r>
            <a:r>
              <a:rPr lang="el-GR" sz="1400" b="1" dirty="0">
                <a:solidFill>
                  <a:schemeClr val="bg1"/>
                </a:solidFill>
              </a:rPr>
              <a:t>ενίσχυση 33 € ανά τόνο που πληρώνονται στον αποξηραντή για μέγιστη ποσότητα </a:t>
            </a:r>
            <a:r>
              <a:rPr lang="el-GR" sz="1400" b="1" dirty="0" smtClean="0">
                <a:solidFill>
                  <a:schemeClr val="bg1"/>
                </a:solidFill>
              </a:rPr>
              <a:t>37.500 </a:t>
            </a:r>
            <a:r>
              <a:rPr lang="el-GR" sz="1400" b="1" dirty="0">
                <a:solidFill>
                  <a:schemeClr val="bg1"/>
                </a:solidFill>
              </a:rPr>
              <a:t>τόνους</a:t>
            </a:r>
            <a:r>
              <a:rPr lang="el-GR" sz="1400" b="1" dirty="0" smtClean="0">
                <a:solidFill>
                  <a:schemeClr val="bg1"/>
                </a:solidFill>
              </a:rPr>
              <a:t>.</a:t>
            </a:r>
            <a:endParaRPr lang="el-GR" sz="1400" b="1" dirty="0">
              <a:solidFill>
                <a:schemeClr val="bg1"/>
              </a:solidFill>
            </a:endParaRPr>
          </a:p>
        </p:txBody>
      </p:sp>
      <p:sp>
        <p:nvSpPr>
          <p:cNvPr id="5" name="Ορθογώνιο 4"/>
          <p:cNvSpPr/>
          <p:nvPr/>
        </p:nvSpPr>
        <p:spPr>
          <a:xfrm>
            <a:off x="5987650" y="4161121"/>
            <a:ext cx="4680000" cy="1815882"/>
          </a:xfrm>
          <a:prstGeom prst="rect">
            <a:avLst/>
          </a:prstGeom>
        </p:spPr>
        <p:txBody>
          <a:bodyPr wrap="square">
            <a:spAutoFit/>
          </a:bodyPr>
          <a:lstStyle/>
          <a:p>
            <a:pPr marL="285750" lvl="0" indent="-285750" algn="just">
              <a:buFontTx/>
              <a:buChar char="-"/>
            </a:pPr>
            <a:r>
              <a:rPr lang="el-GR" sz="1400" b="1" dirty="0">
                <a:solidFill>
                  <a:srgbClr val="FFFF00"/>
                </a:solidFill>
              </a:rPr>
              <a:t>Ενεργειακές καλλιέργειες</a:t>
            </a:r>
            <a:r>
              <a:rPr lang="el-GR" sz="1400" b="1" dirty="0">
                <a:solidFill>
                  <a:schemeClr val="bg1"/>
                </a:solidFill>
              </a:rPr>
              <a:t>: </a:t>
            </a:r>
            <a:r>
              <a:rPr lang="el-GR" sz="1400" b="1" dirty="0" smtClean="0">
                <a:solidFill>
                  <a:schemeClr val="bg1"/>
                </a:solidFill>
              </a:rPr>
              <a:t>χορηγείται </a:t>
            </a:r>
            <a:r>
              <a:rPr lang="el-GR" sz="1400" b="1" dirty="0">
                <a:solidFill>
                  <a:schemeClr val="bg1"/>
                </a:solidFill>
              </a:rPr>
              <a:t>ενίσχυση </a:t>
            </a:r>
            <a:r>
              <a:rPr lang="el-GR" sz="1400" b="1" dirty="0" smtClean="0">
                <a:solidFill>
                  <a:schemeClr val="bg1"/>
                </a:solidFill>
              </a:rPr>
              <a:t>για την </a:t>
            </a:r>
            <a:r>
              <a:rPr lang="el-GR" sz="1400" b="1" dirty="0">
                <a:solidFill>
                  <a:schemeClr val="bg1"/>
                </a:solidFill>
              </a:rPr>
              <a:t>παραγωγή </a:t>
            </a:r>
            <a:r>
              <a:rPr lang="el-GR" sz="1400" b="1" dirty="0" err="1">
                <a:solidFill>
                  <a:schemeClr val="bg1"/>
                </a:solidFill>
              </a:rPr>
              <a:t>βιοκαυσίμων</a:t>
            </a:r>
            <a:r>
              <a:rPr lang="el-GR" sz="1400" b="1" dirty="0">
                <a:solidFill>
                  <a:schemeClr val="bg1"/>
                </a:solidFill>
              </a:rPr>
              <a:t> ή </a:t>
            </a:r>
            <a:r>
              <a:rPr lang="el-GR" sz="1400" b="1" dirty="0" smtClean="0">
                <a:solidFill>
                  <a:schemeClr val="bg1"/>
                </a:solidFill>
              </a:rPr>
              <a:t>βιομάζας, 4,5 </a:t>
            </a:r>
            <a:r>
              <a:rPr lang="el-GR" sz="1400" b="1" dirty="0">
                <a:solidFill>
                  <a:schemeClr val="bg1"/>
                </a:solidFill>
              </a:rPr>
              <a:t>€ ανά </a:t>
            </a:r>
            <a:r>
              <a:rPr lang="el-GR" sz="1400" b="1" dirty="0" smtClean="0">
                <a:solidFill>
                  <a:schemeClr val="bg1"/>
                </a:solidFill>
              </a:rPr>
              <a:t>στρέμμα.</a:t>
            </a:r>
          </a:p>
          <a:p>
            <a:pPr marL="285750" lvl="0" indent="-285750" algn="just">
              <a:buFontTx/>
              <a:buChar char="-"/>
            </a:pPr>
            <a:r>
              <a:rPr lang="el-GR" sz="1400" b="1" dirty="0" smtClean="0">
                <a:solidFill>
                  <a:srgbClr val="FFFF00"/>
                </a:solidFill>
              </a:rPr>
              <a:t>Αγελαδινό γάλα</a:t>
            </a:r>
            <a:r>
              <a:rPr lang="el-GR" sz="1400" b="1" dirty="0" smtClean="0">
                <a:solidFill>
                  <a:schemeClr val="bg1"/>
                </a:solidFill>
              </a:rPr>
              <a:t>: νέες </a:t>
            </a:r>
            <a:r>
              <a:rPr lang="el-GR" sz="1400" b="1" dirty="0">
                <a:solidFill>
                  <a:schemeClr val="bg1"/>
                </a:solidFill>
              </a:rPr>
              <a:t>άμεσες ενισχύσεις ανά τόνο παραγόμενου γάλακτος, ως αντιστάθμιση της μείωσης των θεσμικών τιμών, οι οποίες θα εισάγονταν </a:t>
            </a:r>
            <a:r>
              <a:rPr lang="el-GR" sz="1400" b="1" dirty="0" smtClean="0">
                <a:solidFill>
                  <a:schemeClr val="bg1"/>
                </a:solidFill>
              </a:rPr>
              <a:t>σταδιακά, 8,15 € ανά τόνο το 2004, 16,31 € ανά τόνο το 2005 και 24,49 € ανά τόνο το 2006. Από </a:t>
            </a:r>
            <a:r>
              <a:rPr lang="el-GR" sz="1400" b="1" dirty="0">
                <a:solidFill>
                  <a:schemeClr val="bg1"/>
                </a:solidFill>
              </a:rPr>
              <a:t>το 2007, </a:t>
            </a:r>
            <a:r>
              <a:rPr lang="el-GR" sz="1400" b="1" dirty="0" smtClean="0">
                <a:solidFill>
                  <a:schemeClr val="bg1"/>
                </a:solidFill>
              </a:rPr>
              <a:t>αυτές θα </a:t>
            </a:r>
            <a:r>
              <a:rPr lang="el-GR" sz="1400" b="1" dirty="0">
                <a:solidFill>
                  <a:schemeClr val="bg1"/>
                </a:solidFill>
              </a:rPr>
              <a:t>γίνουν </a:t>
            </a:r>
            <a:r>
              <a:rPr lang="el-GR" sz="1400" b="1" dirty="0" smtClean="0">
                <a:solidFill>
                  <a:schemeClr val="bg1"/>
                </a:solidFill>
              </a:rPr>
              <a:t>ενιαίες </a:t>
            </a:r>
            <a:r>
              <a:rPr lang="el-GR" sz="1400" b="1" dirty="0">
                <a:solidFill>
                  <a:schemeClr val="bg1"/>
                </a:solidFill>
              </a:rPr>
              <a:t>αποδεσμευμένες ενισχύσεις.</a:t>
            </a:r>
          </a:p>
        </p:txBody>
      </p:sp>
      <p:sp>
        <p:nvSpPr>
          <p:cNvPr id="12" name="Οδοντωτό δεξιό βέλος 11"/>
          <p:cNvSpPr/>
          <p:nvPr/>
        </p:nvSpPr>
        <p:spPr>
          <a:xfrm>
            <a:off x="4876800" y="4960881"/>
            <a:ext cx="1110850" cy="4445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extBox 14"/>
          <p:cNvSpPr txBox="1"/>
          <p:nvPr/>
        </p:nvSpPr>
        <p:spPr>
          <a:xfrm>
            <a:off x="5074049" y="5047320"/>
            <a:ext cx="848956" cy="276999"/>
          </a:xfrm>
          <a:prstGeom prst="rect">
            <a:avLst/>
          </a:prstGeom>
          <a:noFill/>
        </p:spPr>
        <p:txBody>
          <a:bodyPr wrap="square" rtlCol="0">
            <a:spAutoFit/>
          </a:bodyPr>
          <a:lstStyle/>
          <a:p>
            <a:r>
              <a:rPr lang="el-GR" sz="1200" b="1" dirty="0" smtClean="0">
                <a:solidFill>
                  <a:schemeClr val="bg1"/>
                </a:solidFill>
              </a:rPr>
              <a:t>Συνέχεια</a:t>
            </a:r>
            <a:endParaRPr lang="el-GR" sz="1200" b="1" dirty="0">
              <a:solidFill>
                <a:schemeClr val="bg1"/>
              </a:solidFill>
            </a:endParaRPr>
          </a:p>
        </p:txBody>
      </p:sp>
    </p:spTree>
    <p:extLst>
      <p:ext uri="{BB962C8B-B14F-4D97-AF65-F5344CB8AC3E}">
        <p14:creationId xmlns:p14="http://schemas.microsoft.com/office/powerpoint/2010/main" val="3726603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23</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Ενδιάμεση επανεξέταση της ΚΑΠ –  Νέα μεταρρύθμιση από το </a:t>
            </a:r>
            <a:r>
              <a:rPr lang="el-GR" b="1" dirty="0" smtClean="0">
                <a:solidFill>
                  <a:srgbClr val="FFFF00"/>
                </a:solidFill>
              </a:rPr>
              <a:t>2003</a:t>
            </a:r>
          </a:p>
          <a:p>
            <a:pPr marL="285750" indent="-285750" algn="just">
              <a:buFont typeface="Arial" panose="020B0604020202020204" pitchFamily="34" charset="0"/>
              <a:buChar char="•"/>
            </a:pPr>
            <a:r>
              <a:rPr lang="el-GR" b="1" dirty="0">
                <a:solidFill>
                  <a:prstClr val="white"/>
                </a:solidFill>
              </a:rPr>
              <a:t>Δ</a:t>
            </a:r>
            <a:r>
              <a:rPr lang="el-GR" b="1" dirty="0" smtClean="0">
                <a:solidFill>
                  <a:prstClr val="white"/>
                </a:solidFill>
              </a:rPr>
              <a:t>ημοσιονομική </a:t>
            </a:r>
            <a:r>
              <a:rPr lang="el-GR" b="1" dirty="0">
                <a:solidFill>
                  <a:prstClr val="white"/>
                </a:solidFill>
              </a:rPr>
              <a:t>πτυχή της </a:t>
            </a:r>
            <a:r>
              <a:rPr lang="el-GR" b="1" dirty="0" smtClean="0">
                <a:solidFill>
                  <a:prstClr val="white"/>
                </a:solidFill>
              </a:rPr>
              <a:t>απόφασης </a:t>
            </a:r>
            <a:r>
              <a:rPr lang="el-GR" b="1" dirty="0">
                <a:solidFill>
                  <a:prstClr val="white"/>
                </a:solidFill>
              </a:rPr>
              <a:t>του Ευρωπαϊκού Συμβουλίου των Βρυξελλών, </a:t>
            </a:r>
            <a:r>
              <a:rPr lang="el-GR" b="1" dirty="0" smtClean="0">
                <a:solidFill>
                  <a:prstClr val="white"/>
                </a:solidFill>
              </a:rPr>
              <a:t>του Οκτωβρίου </a:t>
            </a:r>
            <a:r>
              <a:rPr lang="el-GR" b="1" dirty="0">
                <a:solidFill>
                  <a:prstClr val="white"/>
                </a:solidFill>
              </a:rPr>
              <a:t>του 2002, για </a:t>
            </a:r>
            <a:r>
              <a:rPr lang="el-GR" b="1" dirty="0" smtClean="0">
                <a:solidFill>
                  <a:prstClr val="white"/>
                </a:solidFill>
              </a:rPr>
              <a:t>τη </a:t>
            </a:r>
            <a:r>
              <a:rPr lang="el-GR" b="1" dirty="0">
                <a:solidFill>
                  <a:prstClr val="white"/>
                </a:solidFill>
              </a:rPr>
              <a:t>διεύρυνση προς ανατολάς </a:t>
            </a:r>
            <a:r>
              <a:rPr lang="el-GR" b="1" dirty="0" smtClean="0">
                <a:solidFill>
                  <a:prstClr val="white"/>
                </a:solidFill>
              </a:rPr>
              <a:t>υπήρξε </a:t>
            </a:r>
            <a:r>
              <a:rPr lang="el-GR" b="1" dirty="0">
                <a:solidFill>
                  <a:prstClr val="white"/>
                </a:solidFill>
              </a:rPr>
              <a:t>και η </a:t>
            </a:r>
            <a:r>
              <a:rPr lang="el-GR" b="1" dirty="0" smtClean="0">
                <a:solidFill>
                  <a:prstClr val="white"/>
                </a:solidFill>
              </a:rPr>
              <a:t>υιοθέτηση </a:t>
            </a:r>
            <a:r>
              <a:rPr lang="el-GR" b="1" dirty="0">
                <a:solidFill>
                  <a:prstClr val="white"/>
                </a:solidFill>
              </a:rPr>
              <a:t>ανώτατου δημοσιονομικού ορίου στις δαπάνες του Πυλώνα </a:t>
            </a:r>
            <a:r>
              <a:rPr lang="el-GR" b="1" dirty="0" smtClean="0">
                <a:solidFill>
                  <a:prstClr val="white"/>
                </a:solidFill>
              </a:rPr>
              <a:t>Ι, το οποίο θα </a:t>
            </a:r>
            <a:r>
              <a:rPr lang="el-GR" b="1" dirty="0">
                <a:solidFill>
                  <a:prstClr val="white"/>
                </a:solidFill>
              </a:rPr>
              <a:t>ίσχυε </a:t>
            </a:r>
            <a:r>
              <a:rPr lang="el-GR" b="1" dirty="0" smtClean="0">
                <a:solidFill>
                  <a:prstClr val="white"/>
                </a:solidFill>
              </a:rPr>
              <a:t>για </a:t>
            </a:r>
            <a:r>
              <a:rPr lang="el-GR" b="1" dirty="0">
                <a:solidFill>
                  <a:prstClr val="white"/>
                </a:solidFill>
              </a:rPr>
              <a:t>την τρέχουσα τότε δημοσιονομική περίοδο μέχρι το 2006, αλλά και για την επόμενη περίοδο 2007 – 2013. Παρά </a:t>
            </a:r>
            <a:r>
              <a:rPr lang="el-GR" b="1" dirty="0" smtClean="0">
                <a:solidFill>
                  <a:prstClr val="white"/>
                </a:solidFill>
              </a:rPr>
              <a:t>τις αντιδράσεις της Βρετανίας, στο </a:t>
            </a:r>
            <a:r>
              <a:rPr lang="el-GR" b="1" dirty="0">
                <a:solidFill>
                  <a:prstClr val="white"/>
                </a:solidFill>
              </a:rPr>
              <a:t>Ευρωπαϊκό Συμβούλιο του Λονδίνου, </a:t>
            </a:r>
            <a:r>
              <a:rPr lang="el-GR" b="1" dirty="0" smtClean="0">
                <a:solidFill>
                  <a:prstClr val="white"/>
                </a:solidFill>
              </a:rPr>
              <a:t>το Δεκέμβριο </a:t>
            </a:r>
            <a:r>
              <a:rPr lang="el-GR" b="1" dirty="0">
                <a:solidFill>
                  <a:prstClr val="white"/>
                </a:solidFill>
              </a:rPr>
              <a:t>του 2005, </a:t>
            </a:r>
            <a:r>
              <a:rPr lang="el-GR" b="1" dirty="0" smtClean="0">
                <a:solidFill>
                  <a:prstClr val="white"/>
                </a:solidFill>
              </a:rPr>
              <a:t>λήφθηκε απόφαση για </a:t>
            </a:r>
            <a:r>
              <a:rPr lang="el-GR" b="1" dirty="0">
                <a:solidFill>
                  <a:prstClr val="white"/>
                </a:solidFill>
              </a:rPr>
              <a:t>τη χρηματοδότηση της ΚΑΠ για την περίοδο 2007 – </a:t>
            </a:r>
            <a:r>
              <a:rPr lang="el-GR" b="1" dirty="0" smtClean="0">
                <a:solidFill>
                  <a:prstClr val="white"/>
                </a:solidFill>
              </a:rPr>
              <a:t>2013. </a:t>
            </a:r>
          </a:p>
          <a:p>
            <a:pPr marL="285750" indent="-285750" algn="just">
              <a:buFont typeface="Arial" panose="020B0604020202020204" pitchFamily="34" charset="0"/>
              <a:buChar char="•"/>
            </a:pPr>
            <a:r>
              <a:rPr lang="el-GR" b="1" dirty="0" smtClean="0">
                <a:solidFill>
                  <a:schemeClr val="bg1"/>
                </a:solidFill>
              </a:rPr>
              <a:t>Με </a:t>
            </a:r>
            <a:r>
              <a:rPr lang="el-GR" b="1" dirty="0">
                <a:solidFill>
                  <a:schemeClr val="bg1"/>
                </a:solidFill>
              </a:rPr>
              <a:t>νέο κανονισμό του Συμβουλίου των Υπουργών, του Ιουνίου του 2005, με εφαρμογή από </a:t>
            </a:r>
            <a:r>
              <a:rPr lang="el-GR" b="1" dirty="0" smtClean="0">
                <a:solidFill>
                  <a:schemeClr val="bg1"/>
                </a:solidFill>
              </a:rPr>
              <a:t>τον Ιανουάριο </a:t>
            </a:r>
            <a:r>
              <a:rPr lang="el-GR" b="1" dirty="0">
                <a:solidFill>
                  <a:schemeClr val="bg1"/>
                </a:solidFill>
              </a:rPr>
              <a:t>του 2007, τα τμήματα προσανατολισμού και εγγυήσεων του </a:t>
            </a:r>
            <a:r>
              <a:rPr lang="el-GR" b="1" dirty="0" smtClean="0">
                <a:solidFill>
                  <a:schemeClr val="bg1"/>
                </a:solidFill>
              </a:rPr>
              <a:t>ΕΓΤΠΕ </a:t>
            </a:r>
            <a:r>
              <a:rPr lang="el-GR" b="1" dirty="0">
                <a:solidFill>
                  <a:schemeClr val="bg1"/>
                </a:solidFill>
              </a:rPr>
              <a:t>αντικαταστάθηκαν από δύο ξεχωριστά ταμεία </a:t>
            </a:r>
            <a:r>
              <a:rPr lang="el-GR" b="1" dirty="0" smtClean="0">
                <a:solidFill>
                  <a:schemeClr val="bg1"/>
                </a:solidFill>
              </a:rPr>
              <a:t>χρηματοδότησης </a:t>
            </a:r>
            <a:r>
              <a:rPr lang="el-GR" b="1" dirty="0">
                <a:solidFill>
                  <a:schemeClr val="bg1"/>
                </a:solidFill>
              </a:rPr>
              <a:t>των δύο πυλώνων της ΚΑΠ, το Ευρωπαϊκό Γεωργικό Ταμείο Αγροτικής Ανάπτυξης (ΕΓΤΑΑ) και το Ευρωπαϊκό Γεωργικό Ταμείο Εγγυήσεων (ΕΓΤΕ), τα οποία θα ελέγχονται από την </a:t>
            </a:r>
            <a:r>
              <a:rPr lang="el-GR" b="1" dirty="0" smtClean="0">
                <a:solidFill>
                  <a:schemeClr val="bg1"/>
                </a:solidFill>
              </a:rPr>
              <a:t>Επιτροπή.</a:t>
            </a:r>
            <a:endParaRPr lang="el-GR" b="1" dirty="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0" y="2939955"/>
            <a:ext cx="4680000" cy="523220"/>
          </a:xfrm>
          <a:prstGeom prst="rect">
            <a:avLst/>
          </a:prstGeom>
        </p:spPr>
        <p:txBody>
          <a:bodyPr wrap="square">
            <a:spAutoFit/>
          </a:bodyPr>
          <a:lstStyle/>
          <a:p>
            <a:pPr algn="ctr"/>
            <a:r>
              <a:rPr lang="el-GR" sz="1400" b="1" dirty="0">
                <a:solidFill>
                  <a:srgbClr val="FFFF00"/>
                </a:solidFill>
              </a:rPr>
              <a:t>Χρηματοδότηση της ΚΑΠ για την περίοδο 2007 – 2013, σε τιμές 2004.</a:t>
            </a:r>
          </a:p>
        </p:txBody>
      </p:sp>
      <p:graphicFrame>
        <p:nvGraphicFramePr>
          <p:cNvPr id="5" name="Πίνακας 4"/>
          <p:cNvGraphicFramePr>
            <a:graphicFrameLocks noGrp="1"/>
          </p:cNvGraphicFramePr>
          <p:nvPr>
            <p:extLst>
              <p:ext uri="{D42A27DB-BD31-4B8C-83A1-F6EECF244321}">
                <p14:modId xmlns:p14="http://schemas.microsoft.com/office/powerpoint/2010/main" val="3886794382"/>
              </p:ext>
            </p:extLst>
          </p:nvPr>
        </p:nvGraphicFramePr>
        <p:xfrm>
          <a:off x="165100" y="3479809"/>
          <a:ext cx="4514900" cy="1341120"/>
        </p:xfrm>
        <a:graphic>
          <a:graphicData uri="http://schemas.openxmlformats.org/drawingml/2006/table">
            <a:tbl>
              <a:tblPr/>
              <a:tblGrid>
                <a:gridCol w="2451612">
                  <a:extLst>
                    <a:ext uri="{9D8B030D-6E8A-4147-A177-3AD203B41FA5}">
                      <a16:colId xmlns:a16="http://schemas.microsoft.com/office/drawing/2014/main" val="20000"/>
                    </a:ext>
                  </a:extLst>
                </a:gridCol>
                <a:gridCol w="2063288">
                  <a:extLst>
                    <a:ext uri="{9D8B030D-6E8A-4147-A177-3AD203B41FA5}">
                      <a16:colId xmlns:a16="http://schemas.microsoft.com/office/drawing/2014/main" val="20001"/>
                    </a:ext>
                  </a:extLst>
                </a:gridCol>
              </a:tblGrid>
              <a:tr h="540385">
                <a:tc>
                  <a:txBody>
                    <a:bodyPr/>
                    <a:lstStyle/>
                    <a:p>
                      <a:pPr indent="635" algn="ctr"/>
                      <a:r>
                        <a:rPr lang="el-GR" sz="1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Είδος δαπάνης </a:t>
                      </a:r>
                      <a:endParaRPr lang="el-G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indent="-635" algn="ctr"/>
                      <a:r>
                        <a:rPr lang="el-GR" sz="12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Απόφαση Ευρωπαϊκού Συμβουλίου του 2005 (δισ. €)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80340">
                <a:tc>
                  <a:txBody>
                    <a:bodyPr/>
                    <a:lstStyle/>
                    <a:p>
                      <a:pPr indent="38100" algn="just"/>
                      <a:r>
                        <a:rPr lang="el-GR" sz="1200" b="1">
                          <a:effectLst/>
                          <a:latin typeface="Times New Roman" panose="02020603050405020304" pitchFamily="18" charset="0"/>
                          <a:ea typeface="Calibri" panose="020F0502020204030204" pitchFamily="34" charset="0"/>
                          <a:cs typeface="Times New Roman" panose="02020603050405020304" pitchFamily="18" charset="0"/>
                        </a:rPr>
                        <a:t>Αγροτικές επιδοτήσεις Πυλώνα Ι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indent="226695" algn="r"/>
                      <a:r>
                        <a:rPr lang="el-G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293,110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180340">
                <a:tc>
                  <a:txBody>
                    <a:bodyPr/>
                    <a:lstStyle/>
                    <a:p>
                      <a:pPr indent="38100" algn="just"/>
                      <a:r>
                        <a:rPr lang="el-GR" sz="1200" b="1">
                          <a:effectLst/>
                          <a:latin typeface="Times New Roman" panose="02020603050405020304" pitchFamily="18" charset="0"/>
                          <a:ea typeface="Calibri" panose="020F0502020204030204" pitchFamily="34" charset="0"/>
                          <a:cs typeface="Times New Roman" panose="02020603050405020304" pitchFamily="18" charset="0"/>
                        </a:rPr>
                        <a:t>Αγροτική ανάπτυξη Πυλώνα ΙΙ</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indent="226695" algn="r"/>
                      <a:r>
                        <a:rPr lang="el-G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69,750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180340">
                <a:tc>
                  <a:txBody>
                    <a:bodyPr/>
                    <a:lstStyle/>
                    <a:p>
                      <a:pPr indent="38100" algn="just"/>
                      <a:r>
                        <a:rPr lang="el-GR" sz="1200" b="1">
                          <a:effectLst/>
                          <a:latin typeface="Times New Roman" panose="02020603050405020304" pitchFamily="18" charset="0"/>
                          <a:ea typeface="Calibri" panose="020F0502020204030204" pitchFamily="34" charset="0"/>
                          <a:cs typeface="Times New Roman" panose="02020603050405020304" pitchFamily="18" charset="0"/>
                        </a:rPr>
                        <a:t>Αλιεία, Περιβάλλον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indent="226695" algn="r"/>
                      <a:r>
                        <a:rPr lang="el-G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8,384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252095">
                <a:tc>
                  <a:txBody>
                    <a:bodyPr/>
                    <a:lstStyle/>
                    <a:p>
                      <a:pPr indent="38100" algn="just"/>
                      <a:r>
                        <a:rPr lang="el-GR" sz="12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ΣΥΝΟΛΟ</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371,244 </a:t>
                      </a:r>
                      <a:endParaRPr lang="el-G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9630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24</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416320"/>
          </a:xfrm>
          <a:prstGeom prst="rect">
            <a:avLst/>
          </a:prstGeom>
          <a:noFill/>
        </p:spPr>
        <p:txBody>
          <a:bodyPr wrap="square" rtlCol="0">
            <a:spAutoFit/>
          </a:bodyPr>
          <a:lstStyle/>
          <a:p>
            <a:r>
              <a:rPr lang="el-GR" b="1" dirty="0">
                <a:solidFill>
                  <a:srgbClr val="FFFF00"/>
                </a:solidFill>
              </a:rPr>
              <a:t>Ο διαγνωστικός έλεγχος της ΚΑΠ (Health </a:t>
            </a:r>
            <a:r>
              <a:rPr lang="el-GR" b="1" dirty="0" err="1">
                <a:solidFill>
                  <a:srgbClr val="FFFF00"/>
                </a:solidFill>
              </a:rPr>
              <a:t>check</a:t>
            </a:r>
            <a:r>
              <a:rPr lang="el-GR" b="1" dirty="0">
                <a:solidFill>
                  <a:srgbClr val="FFFF00"/>
                </a:solidFill>
              </a:rPr>
              <a:t>) του </a:t>
            </a:r>
            <a:r>
              <a:rPr lang="el-GR" b="1" dirty="0" smtClean="0">
                <a:solidFill>
                  <a:srgbClr val="FFFF00"/>
                </a:solidFill>
              </a:rPr>
              <a:t>2008</a:t>
            </a:r>
          </a:p>
          <a:p>
            <a:pPr marL="285750" indent="-285750" algn="just">
              <a:buFont typeface="Arial" panose="020B0604020202020204" pitchFamily="34" charset="0"/>
              <a:buChar char="•"/>
            </a:pPr>
            <a:r>
              <a:rPr lang="el-GR" b="1" dirty="0" smtClean="0">
                <a:solidFill>
                  <a:prstClr val="white"/>
                </a:solidFill>
              </a:rPr>
              <a:t>Το Νοέμβριο </a:t>
            </a:r>
            <a:r>
              <a:rPr lang="el-GR" b="1" dirty="0">
                <a:solidFill>
                  <a:prstClr val="white"/>
                </a:solidFill>
              </a:rPr>
              <a:t>του 2007 η Επιτροπή με έγγραφό της προς το Συμβούλιο των Υπουργών και το Ευρωπαϊκό Κοινοβούλιο με τίτλο Προετοιμασία για τον «έλεγχο υγείας» της μεταρρύθμισης της ΚΑΠ, παρέθεσε, με πρωτοβουλία της επιτρόπου γεωργίας και αγροτικής ανάπτυξης </a:t>
            </a:r>
            <a:r>
              <a:rPr lang="el-GR" b="1" dirty="0" err="1">
                <a:solidFill>
                  <a:prstClr val="white"/>
                </a:solidFill>
              </a:rPr>
              <a:t>Mariann</a:t>
            </a:r>
            <a:r>
              <a:rPr lang="el-GR" b="1" dirty="0">
                <a:solidFill>
                  <a:prstClr val="white"/>
                </a:solidFill>
              </a:rPr>
              <a:t> Fischer </a:t>
            </a:r>
            <a:r>
              <a:rPr lang="el-GR" b="1" dirty="0" err="1" smtClean="0">
                <a:solidFill>
                  <a:prstClr val="white"/>
                </a:solidFill>
              </a:rPr>
              <a:t>Boel</a:t>
            </a:r>
            <a:r>
              <a:rPr lang="el-GR" b="1" dirty="0" smtClean="0">
                <a:solidFill>
                  <a:prstClr val="white"/>
                </a:solidFill>
              </a:rPr>
              <a:t>, </a:t>
            </a:r>
            <a:r>
              <a:rPr lang="el-GR" b="1" dirty="0">
                <a:solidFill>
                  <a:prstClr val="white"/>
                </a:solidFill>
              </a:rPr>
              <a:t>τα θέματα στα οποία θα έπρεπε να επικεντρωθεί ο έλεγχος αυτός. </a:t>
            </a:r>
            <a:endParaRPr lang="en-US"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Ο </a:t>
            </a:r>
            <a:r>
              <a:rPr lang="el-GR" b="1" dirty="0">
                <a:solidFill>
                  <a:prstClr val="white"/>
                </a:solidFill>
              </a:rPr>
              <a:t>«έλεγχος υγείας» </a:t>
            </a:r>
            <a:r>
              <a:rPr lang="el-GR" b="1" dirty="0" smtClean="0">
                <a:solidFill>
                  <a:prstClr val="white"/>
                </a:solidFill>
              </a:rPr>
              <a:t>της </a:t>
            </a:r>
            <a:r>
              <a:rPr lang="el-GR" b="1" dirty="0">
                <a:solidFill>
                  <a:prstClr val="white"/>
                </a:solidFill>
              </a:rPr>
              <a:t>ΚΑΠ αποτελούσε </a:t>
            </a:r>
            <a:r>
              <a:rPr lang="el-GR" b="1" dirty="0" smtClean="0">
                <a:solidFill>
                  <a:prstClr val="white"/>
                </a:solidFill>
              </a:rPr>
              <a:t>άσκηση </a:t>
            </a:r>
            <a:r>
              <a:rPr lang="el-GR" b="1" dirty="0">
                <a:solidFill>
                  <a:prstClr val="white"/>
                </a:solidFill>
              </a:rPr>
              <a:t>αξιολόγησης και, ενδεχομένως, αναπροσαρμογής και περαιτέρω εκσυγχρονισμού των μηχανισμών που θεσπίστηκαν το </a:t>
            </a:r>
            <a:r>
              <a:rPr lang="el-GR" b="1" dirty="0" smtClean="0">
                <a:solidFill>
                  <a:prstClr val="white"/>
                </a:solidFill>
              </a:rPr>
              <a:t>200</a:t>
            </a:r>
            <a:r>
              <a:rPr lang="en-US" b="1" dirty="0" smtClean="0">
                <a:solidFill>
                  <a:prstClr val="white"/>
                </a:solidFill>
              </a:rPr>
              <a:t>3, </a:t>
            </a:r>
            <a:r>
              <a:rPr lang="el-GR" b="1" dirty="0" smtClean="0">
                <a:solidFill>
                  <a:prstClr val="white"/>
                </a:solidFill>
              </a:rPr>
              <a:t>με δεδομένη μάλιστα τη διεύρυνση </a:t>
            </a:r>
            <a:r>
              <a:rPr lang="el-GR" b="1" dirty="0">
                <a:solidFill>
                  <a:prstClr val="white"/>
                </a:solidFill>
              </a:rPr>
              <a:t>της </a:t>
            </a:r>
            <a:r>
              <a:rPr lang="el-GR" b="1" dirty="0" smtClean="0">
                <a:solidFill>
                  <a:prstClr val="white"/>
                </a:solidFill>
              </a:rPr>
              <a:t>ΕΕ και </a:t>
            </a:r>
            <a:r>
              <a:rPr lang="el-GR" b="1" dirty="0">
                <a:solidFill>
                  <a:prstClr val="white"/>
                </a:solidFill>
              </a:rPr>
              <a:t>νέες προκλήσεις, όπως η κλιματική αλλαγή, η αυξημένη χρήση </a:t>
            </a:r>
            <a:r>
              <a:rPr lang="el-GR" b="1" dirty="0" err="1" smtClean="0">
                <a:solidFill>
                  <a:prstClr val="white"/>
                </a:solidFill>
              </a:rPr>
              <a:t>βιοκαυσίμων</a:t>
            </a:r>
            <a:r>
              <a:rPr lang="el-GR" b="1" dirty="0" smtClean="0">
                <a:solidFill>
                  <a:prstClr val="white"/>
                </a:solidFill>
              </a:rPr>
              <a:t> </a:t>
            </a:r>
            <a:r>
              <a:rPr lang="el-GR" b="1" dirty="0">
                <a:solidFill>
                  <a:prstClr val="white"/>
                </a:solidFill>
              </a:rPr>
              <a:t>και η διαχείριση των </a:t>
            </a:r>
            <a:r>
              <a:rPr lang="el-GR" b="1" dirty="0" smtClean="0">
                <a:solidFill>
                  <a:prstClr val="white"/>
                </a:solidFill>
              </a:rPr>
              <a:t>υδάτων.</a:t>
            </a: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1026" name="Picture 2" descr="https://drvino.com/wp-content/uploads/2007/03/mf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7577" y="1682279"/>
            <a:ext cx="2361220" cy="3376800"/>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11"/>
          <p:cNvSpPr/>
          <p:nvPr/>
        </p:nvSpPr>
        <p:spPr>
          <a:xfrm>
            <a:off x="1007126" y="5028635"/>
            <a:ext cx="2673616" cy="307777"/>
          </a:xfrm>
          <a:prstGeom prst="rect">
            <a:avLst/>
          </a:prstGeom>
        </p:spPr>
        <p:txBody>
          <a:bodyPr wrap="none">
            <a:spAutoFit/>
          </a:bodyPr>
          <a:lstStyle/>
          <a:p>
            <a:pPr algn="ctr"/>
            <a:r>
              <a:rPr lang="en-GB" sz="1400" b="1" dirty="0">
                <a:solidFill>
                  <a:schemeClr val="bg1"/>
                </a:solidFill>
              </a:rPr>
              <a:t>Fischer </a:t>
            </a:r>
            <a:r>
              <a:rPr lang="en-GB" sz="1400" b="1" dirty="0" err="1">
                <a:solidFill>
                  <a:schemeClr val="bg1"/>
                </a:solidFill>
              </a:rPr>
              <a:t>Boel</a:t>
            </a:r>
            <a:r>
              <a:rPr lang="el-GR" sz="1400" b="1" dirty="0" smtClean="0">
                <a:solidFill>
                  <a:schemeClr val="bg1"/>
                </a:solidFill>
              </a:rPr>
              <a:t>, Επίτροπος Γεωργίας</a:t>
            </a:r>
            <a:endParaRPr lang="el-GR" sz="1400" b="1" dirty="0">
              <a:solidFill>
                <a:schemeClr val="bg1"/>
              </a:solidFill>
            </a:endParaRPr>
          </a:p>
        </p:txBody>
      </p:sp>
    </p:spTree>
    <p:extLst>
      <p:ext uri="{BB962C8B-B14F-4D97-AF65-F5344CB8AC3E}">
        <p14:creationId xmlns:p14="http://schemas.microsoft.com/office/powerpoint/2010/main" val="2311283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25</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2862322"/>
          </a:xfrm>
          <a:prstGeom prst="rect">
            <a:avLst/>
          </a:prstGeom>
          <a:noFill/>
        </p:spPr>
        <p:txBody>
          <a:bodyPr wrap="square" rtlCol="0">
            <a:spAutoFit/>
          </a:bodyPr>
          <a:lstStyle/>
          <a:p>
            <a:r>
              <a:rPr lang="el-GR" b="1" dirty="0">
                <a:solidFill>
                  <a:srgbClr val="FFFF00"/>
                </a:solidFill>
              </a:rPr>
              <a:t>Ο διαγνωστικός έλεγχος της ΚΑΠ (Health </a:t>
            </a:r>
            <a:r>
              <a:rPr lang="el-GR" b="1" dirty="0" err="1">
                <a:solidFill>
                  <a:srgbClr val="FFFF00"/>
                </a:solidFill>
              </a:rPr>
              <a:t>check</a:t>
            </a:r>
            <a:r>
              <a:rPr lang="el-GR" b="1" dirty="0">
                <a:solidFill>
                  <a:srgbClr val="FFFF00"/>
                </a:solidFill>
              </a:rPr>
              <a:t>) του </a:t>
            </a:r>
            <a:r>
              <a:rPr lang="el-GR" b="1" dirty="0" smtClean="0">
                <a:solidFill>
                  <a:srgbClr val="FFFF00"/>
                </a:solidFill>
              </a:rPr>
              <a:t>2008</a:t>
            </a:r>
          </a:p>
          <a:p>
            <a:pPr marL="285750" indent="-285750" algn="just">
              <a:buFont typeface="Arial" panose="020B0604020202020204" pitchFamily="34" charset="0"/>
              <a:buChar char="•"/>
            </a:pPr>
            <a:r>
              <a:rPr lang="el-GR" b="1" dirty="0" smtClean="0">
                <a:solidFill>
                  <a:prstClr val="white"/>
                </a:solidFill>
              </a:rPr>
              <a:t>Ο </a:t>
            </a:r>
            <a:r>
              <a:rPr lang="el-GR" b="1" dirty="0">
                <a:solidFill>
                  <a:prstClr val="white"/>
                </a:solidFill>
              </a:rPr>
              <a:t>έλεγχος κατέληξε σε πορίσματα που οδήγησαν σε αποφάσεις του Συμβουλίου των Υπουργών Γεωργίας, το Νοέμβριο του 2008, οι οποίες κωδικοποιήθηκαν με κανονισμό </a:t>
            </a:r>
            <a:r>
              <a:rPr lang="el-GR" b="1" dirty="0" smtClean="0">
                <a:solidFill>
                  <a:prstClr val="white"/>
                </a:solidFill>
              </a:rPr>
              <a:t>τον Ιανουάριο </a:t>
            </a:r>
            <a:r>
              <a:rPr lang="el-GR" b="1" dirty="0">
                <a:solidFill>
                  <a:prstClr val="white"/>
                </a:solidFill>
              </a:rPr>
              <a:t>του 2009, καθώς και με άλλους κανονισμούς  που εκδόθηκαν μέχρι το Δεκέμβριο του </a:t>
            </a:r>
            <a:r>
              <a:rPr lang="el-GR" b="1" dirty="0" smtClean="0">
                <a:solidFill>
                  <a:prstClr val="white"/>
                </a:solidFill>
              </a:rPr>
              <a:t>2009:</a:t>
            </a:r>
          </a:p>
          <a:p>
            <a:pPr marL="533400" lvl="1" indent="-285750" algn="just">
              <a:buFont typeface="Calibri" panose="020F0502020204030204" pitchFamily="34" charset="0"/>
              <a:buChar char="−"/>
            </a:pPr>
            <a:r>
              <a:rPr lang="el-GR" b="1" dirty="0">
                <a:solidFill>
                  <a:prstClr val="white"/>
                </a:solidFill>
              </a:rPr>
              <a:t>α) Η </a:t>
            </a:r>
            <a:r>
              <a:rPr lang="el-GR" b="1" i="1" dirty="0">
                <a:solidFill>
                  <a:srgbClr val="FFFF00"/>
                </a:solidFill>
              </a:rPr>
              <a:t>περαιτέρω αποσύνδεση των ενισχύσεων</a:t>
            </a:r>
            <a:r>
              <a:rPr lang="el-GR" b="1" dirty="0">
                <a:solidFill>
                  <a:prstClr val="white"/>
                </a:solidFill>
              </a:rPr>
              <a:t>, με άμεση αποδέσμευση των </a:t>
            </a:r>
            <a:r>
              <a:rPr lang="el-GR" b="1" dirty="0" smtClean="0">
                <a:solidFill>
                  <a:prstClr val="white"/>
                </a:solidFill>
              </a:rPr>
              <a:t>ενισχύσεων.</a:t>
            </a:r>
          </a:p>
          <a:p>
            <a:pPr marL="533400" lvl="1" indent="-285750" algn="just">
              <a:buFont typeface="Calibri" panose="020F0502020204030204" pitchFamily="34" charset="0"/>
              <a:buChar char="−"/>
            </a:pPr>
            <a:r>
              <a:rPr lang="el-GR" b="1" dirty="0">
                <a:solidFill>
                  <a:prstClr val="white"/>
                </a:solidFill>
              </a:rPr>
              <a:t>β) Η </a:t>
            </a:r>
            <a:r>
              <a:rPr lang="el-GR" b="1" i="1" dirty="0">
                <a:solidFill>
                  <a:srgbClr val="FFFF00"/>
                </a:solidFill>
              </a:rPr>
              <a:t>δυνατότητα στα κράτη-μέλη της ανακατανομής της Αξίας των Ατομικών Δικαιωμάτων Πληρωμής </a:t>
            </a:r>
            <a:r>
              <a:rPr lang="el-GR" b="1" dirty="0">
                <a:solidFill>
                  <a:prstClr val="white"/>
                </a:solidFill>
              </a:rPr>
              <a:t>σε επίπεδο χώρας ή γεωγραφικής </a:t>
            </a:r>
            <a:r>
              <a:rPr lang="el-GR" b="1" dirty="0" smtClean="0">
                <a:solidFill>
                  <a:prstClr val="white"/>
                </a:solidFill>
              </a:rPr>
              <a:t>περιφέρειας.	</a:t>
            </a: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0" y="1885855"/>
            <a:ext cx="4680000" cy="4401205"/>
          </a:xfrm>
          <a:prstGeom prst="rect">
            <a:avLst/>
          </a:prstGeom>
        </p:spPr>
        <p:txBody>
          <a:bodyPr wrap="square">
            <a:spAutoFit/>
          </a:bodyPr>
          <a:lstStyle/>
          <a:p>
            <a:pPr algn="just"/>
            <a:r>
              <a:rPr lang="el-GR" sz="1400" b="1" dirty="0">
                <a:solidFill>
                  <a:prstClr val="white"/>
                </a:solidFill>
              </a:rPr>
              <a:t>Η </a:t>
            </a:r>
            <a:r>
              <a:rPr lang="el-GR" sz="1400" b="1" dirty="0">
                <a:solidFill>
                  <a:srgbClr val="FFFF00"/>
                </a:solidFill>
              </a:rPr>
              <a:t>περαιτέρω αποσύνδεση των </a:t>
            </a:r>
            <a:r>
              <a:rPr lang="el-GR" sz="1400" b="1" dirty="0" smtClean="0">
                <a:solidFill>
                  <a:srgbClr val="FFFF00"/>
                </a:solidFill>
              </a:rPr>
              <a:t>ενισχύσεων</a:t>
            </a:r>
            <a:r>
              <a:rPr lang="en-US" sz="1400" b="1" dirty="0">
                <a:solidFill>
                  <a:srgbClr val="FFFF00"/>
                </a:solidFill>
              </a:rPr>
              <a:t> </a:t>
            </a:r>
            <a:r>
              <a:rPr lang="el-GR" sz="1400" b="1" dirty="0" smtClean="0">
                <a:solidFill>
                  <a:prstClr val="white"/>
                </a:solidFill>
              </a:rPr>
              <a:t>αφορούσε: </a:t>
            </a:r>
          </a:p>
          <a:p>
            <a:pPr marL="285750" indent="-285750" algn="just">
              <a:buFont typeface="Calibri" panose="020F0502020204030204" pitchFamily="34" charset="0"/>
              <a:buChar char="−"/>
            </a:pPr>
            <a:r>
              <a:rPr lang="el-GR" sz="1400" b="1" dirty="0" smtClean="0">
                <a:solidFill>
                  <a:prstClr val="white"/>
                </a:solidFill>
              </a:rPr>
              <a:t>στην </a:t>
            </a:r>
            <a:r>
              <a:rPr lang="el-GR" sz="1400" b="1" dirty="0">
                <a:solidFill>
                  <a:prstClr val="white"/>
                </a:solidFill>
              </a:rPr>
              <a:t>ά</a:t>
            </a:r>
            <a:r>
              <a:rPr lang="el-GR" sz="1400" b="1" dirty="0" smtClean="0">
                <a:solidFill>
                  <a:prstClr val="white"/>
                </a:solidFill>
              </a:rPr>
              <a:t>μεση αποδέσμευση </a:t>
            </a:r>
            <a:r>
              <a:rPr lang="el-GR" sz="1400" b="1" dirty="0">
                <a:solidFill>
                  <a:prstClr val="white"/>
                </a:solidFill>
              </a:rPr>
              <a:t>των ενισχύσεων </a:t>
            </a:r>
            <a:r>
              <a:rPr lang="el-GR" sz="1400" b="1" dirty="0" smtClean="0">
                <a:solidFill>
                  <a:prstClr val="white"/>
                </a:solidFill>
              </a:rPr>
              <a:t> για τις </a:t>
            </a:r>
            <a:r>
              <a:rPr lang="el-GR" sz="1400" b="1" dirty="0">
                <a:solidFill>
                  <a:prstClr val="white"/>
                </a:solidFill>
              </a:rPr>
              <a:t>αποξηραμένες ζωοτροφές, το άμυλο πατάτας, το λινάρι και την κάνναβη, </a:t>
            </a:r>
            <a:endParaRPr lang="el-GR" sz="1400" b="1" dirty="0" smtClean="0">
              <a:solidFill>
                <a:prstClr val="white"/>
              </a:solidFill>
            </a:endParaRPr>
          </a:p>
          <a:p>
            <a:pPr marL="285750" indent="-285750" algn="just">
              <a:buFont typeface="Calibri" panose="020F0502020204030204" pitchFamily="34" charset="0"/>
              <a:buChar char="−"/>
            </a:pPr>
            <a:r>
              <a:rPr lang="el-GR" sz="1400" b="1" dirty="0" smtClean="0">
                <a:solidFill>
                  <a:prstClr val="white"/>
                </a:solidFill>
              </a:rPr>
              <a:t>την </a:t>
            </a:r>
            <a:r>
              <a:rPr lang="el-GR" sz="1400" b="1" dirty="0">
                <a:solidFill>
                  <a:prstClr val="white"/>
                </a:solidFill>
              </a:rPr>
              <a:t>αποδέσμευση από τις αρχές του 2010 των ενισχύσεων για τις </a:t>
            </a:r>
            <a:r>
              <a:rPr lang="el-GR" sz="1400" b="1" dirty="0" err="1">
                <a:solidFill>
                  <a:prstClr val="white"/>
                </a:solidFill>
              </a:rPr>
              <a:t>αροτριαίες</a:t>
            </a:r>
            <a:r>
              <a:rPr lang="el-GR" sz="1400" b="1" dirty="0">
                <a:solidFill>
                  <a:prstClr val="white"/>
                </a:solidFill>
              </a:rPr>
              <a:t> καλλιέργειες, το σκληρό στάρι, το ελαιόλαδο και το λυκίσκο, </a:t>
            </a:r>
            <a:endParaRPr lang="el-GR" sz="1400" b="1" dirty="0" smtClean="0">
              <a:solidFill>
                <a:prstClr val="white"/>
              </a:solidFill>
            </a:endParaRPr>
          </a:p>
          <a:p>
            <a:pPr marL="285750" indent="-285750" algn="just">
              <a:buFont typeface="Calibri" panose="020F0502020204030204" pitchFamily="34" charset="0"/>
              <a:buChar char="−"/>
            </a:pPr>
            <a:r>
              <a:rPr lang="el-GR" sz="1400" b="1" dirty="0" smtClean="0">
                <a:solidFill>
                  <a:prstClr val="white"/>
                </a:solidFill>
              </a:rPr>
              <a:t>την </a:t>
            </a:r>
            <a:r>
              <a:rPr lang="el-GR" sz="1400" b="1" dirty="0">
                <a:solidFill>
                  <a:prstClr val="white"/>
                </a:solidFill>
              </a:rPr>
              <a:t>αποδέσμευση από τις αρχές του 2012 των ενισχύσεων για το βόειο κρέας, το ρύζι, τους καρπούς με κέλυφος, τους σπόρους σποράς και τα πρωτεϊνούχα. </a:t>
            </a:r>
          </a:p>
          <a:p>
            <a:pPr marL="285750" indent="-285750" algn="just">
              <a:buFont typeface="Calibri" panose="020F0502020204030204" pitchFamily="34" charset="0"/>
              <a:buChar char="−"/>
            </a:pPr>
            <a:r>
              <a:rPr lang="el-GR" sz="1400" b="1" dirty="0" smtClean="0">
                <a:solidFill>
                  <a:prstClr val="white"/>
                </a:solidFill>
              </a:rPr>
              <a:t>Οι </a:t>
            </a:r>
            <a:r>
              <a:rPr lang="el-GR" sz="1400" b="1" dirty="0">
                <a:solidFill>
                  <a:prstClr val="white"/>
                </a:solidFill>
              </a:rPr>
              <a:t>αποσυνδεμένες ενισχύσεις θα ενσωματωθούν στο ενιαίο καθεστώς ενίσχυσης, με εξαίρεση </a:t>
            </a:r>
            <a:r>
              <a:rPr lang="el-GR" sz="1400" b="1" dirty="0" smtClean="0">
                <a:solidFill>
                  <a:prstClr val="white"/>
                </a:solidFill>
              </a:rPr>
              <a:t>τις </a:t>
            </a:r>
            <a:r>
              <a:rPr lang="el-GR" sz="1400" b="1" dirty="0">
                <a:solidFill>
                  <a:prstClr val="white"/>
                </a:solidFill>
              </a:rPr>
              <a:t>πριμοδοτήσεις για αιγοπρόβατα για τις οποίες τα κράτη-μέλη μπορούν να διατηρήσουν τα σημερινά επίπεδα συνδεδεμένης στήριξης. </a:t>
            </a:r>
            <a:endParaRPr lang="el-GR" sz="1400" b="1" dirty="0" smtClean="0">
              <a:solidFill>
                <a:prstClr val="white"/>
              </a:solidFill>
            </a:endParaRPr>
          </a:p>
          <a:p>
            <a:pPr algn="just"/>
            <a:r>
              <a:rPr lang="el-GR" sz="1400" b="1" dirty="0">
                <a:solidFill>
                  <a:prstClr val="white"/>
                </a:solidFill>
              </a:rPr>
              <a:t>Η </a:t>
            </a:r>
            <a:r>
              <a:rPr lang="el-GR" sz="1400" b="1" dirty="0">
                <a:solidFill>
                  <a:srgbClr val="FFFF00"/>
                </a:solidFill>
              </a:rPr>
              <a:t>δυνατότητα στα κράτη-μέλη της ανακατανομής της Αξίας των Ατομικών Δικαιωμάτων Πληρωμής </a:t>
            </a:r>
            <a:r>
              <a:rPr lang="el-GR" sz="1400" b="1" dirty="0">
                <a:solidFill>
                  <a:prstClr val="white"/>
                </a:solidFill>
              </a:rPr>
              <a:t>σε επίπεδο χώρας ή γεωγραφικής </a:t>
            </a:r>
            <a:r>
              <a:rPr lang="el-GR" sz="1400" b="1" dirty="0" smtClean="0">
                <a:solidFill>
                  <a:prstClr val="white"/>
                </a:solidFill>
              </a:rPr>
              <a:t>περιφέρειας, υλοποιείται </a:t>
            </a:r>
            <a:r>
              <a:rPr lang="el-GR" sz="1400" b="1" dirty="0">
                <a:solidFill>
                  <a:prstClr val="white"/>
                </a:solidFill>
              </a:rPr>
              <a:t>εντός τριών ετών βάσει αντικειμενικών και μη διακριτών κριτηρίων. </a:t>
            </a:r>
          </a:p>
          <a:p>
            <a:pPr algn="just"/>
            <a:endParaRPr lang="el-GR" sz="1400" b="1" dirty="0">
              <a:solidFill>
                <a:prstClr val="white"/>
              </a:solidFill>
            </a:endParaRPr>
          </a:p>
        </p:txBody>
      </p:sp>
    </p:spTree>
    <p:extLst>
      <p:ext uri="{BB962C8B-B14F-4D97-AF65-F5344CB8AC3E}">
        <p14:creationId xmlns:p14="http://schemas.microsoft.com/office/powerpoint/2010/main" val="3585436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26</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2308324"/>
          </a:xfrm>
          <a:prstGeom prst="rect">
            <a:avLst/>
          </a:prstGeom>
          <a:noFill/>
        </p:spPr>
        <p:txBody>
          <a:bodyPr wrap="square" rtlCol="0">
            <a:spAutoFit/>
          </a:bodyPr>
          <a:lstStyle/>
          <a:p>
            <a:r>
              <a:rPr lang="el-GR" b="1" dirty="0">
                <a:solidFill>
                  <a:srgbClr val="FFFF00"/>
                </a:solidFill>
              </a:rPr>
              <a:t>Ο διαγνωστικός έλεγχος της ΚΑΠ (Health </a:t>
            </a:r>
            <a:r>
              <a:rPr lang="el-GR" b="1" dirty="0" err="1">
                <a:solidFill>
                  <a:srgbClr val="FFFF00"/>
                </a:solidFill>
              </a:rPr>
              <a:t>check</a:t>
            </a:r>
            <a:r>
              <a:rPr lang="el-GR" b="1" dirty="0">
                <a:solidFill>
                  <a:srgbClr val="FFFF00"/>
                </a:solidFill>
              </a:rPr>
              <a:t>) του </a:t>
            </a:r>
            <a:r>
              <a:rPr lang="el-GR" b="1" dirty="0" smtClean="0">
                <a:solidFill>
                  <a:srgbClr val="FFFF00"/>
                </a:solidFill>
              </a:rPr>
              <a:t>2008</a:t>
            </a:r>
          </a:p>
          <a:p>
            <a:pPr marL="533400" lvl="1" indent="-285750" algn="just">
              <a:buFont typeface="Calibri" panose="020F0502020204030204" pitchFamily="34" charset="0"/>
              <a:buChar char="−"/>
            </a:pPr>
            <a:r>
              <a:rPr lang="el-GR" b="1" dirty="0" smtClean="0">
                <a:solidFill>
                  <a:prstClr val="white"/>
                </a:solidFill>
              </a:rPr>
              <a:t>γ) Η </a:t>
            </a:r>
            <a:r>
              <a:rPr lang="el-GR" b="1" i="1" dirty="0" smtClean="0">
                <a:solidFill>
                  <a:srgbClr val="FFFF00"/>
                </a:solidFill>
              </a:rPr>
              <a:t>απλοποίηση της Πολλαπλής Συμμόρφωσης </a:t>
            </a:r>
            <a:r>
              <a:rPr lang="el-GR" b="1" dirty="0" smtClean="0">
                <a:solidFill>
                  <a:prstClr val="white"/>
                </a:solidFill>
              </a:rPr>
              <a:t>με την κατάργηση των προτύπων τα οποία δεν είναι ενδεδειγμένα ή δεν συνδέονται με την ευθύνη του αγρότη,. </a:t>
            </a:r>
          </a:p>
          <a:p>
            <a:pPr marL="533400" lvl="1" indent="-285750" algn="just">
              <a:buFont typeface="Calibri" panose="020F0502020204030204" pitchFamily="34" charset="0"/>
              <a:buChar char="−"/>
            </a:pPr>
            <a:r>
              <a:rPr lang="el-GR" b="1" dirty="0" smtClean="0">
                <a:solidFill>
                  <a:prstClr val="white"/>
                </a:solidFill>
              </a:rPr>
              <a:t>δ</a:t>
            </a:r>
            <a:r>
              <a:rPr lang="el-GR" b="1" dirty="0">
                <a:solidFill>
                  <a:prstClr val="white"/>
                </a:solidFill>
              </a:rPr>
              <a:t>) Η </a:t>
            </a:r>
            <a:r>
              <a:rPr lang="el-GR" b="1" i="1" dirty="0">
                <a:solidFill>
                  <a:srgbClr val="FFFF00"/>
                </a:solidFill>
              </a:rPr>
              <a:t>Υποχρεωτική Διαφοροποίηση </a:t>
            </a:r>
            <a:r>
              <a:rPr lang="el-GR" b="1" dirty="0">
                <a:solidFill>
                  <a:prstClr val="white"/>
                </a:solidFill>
              </a:rPr>
              <a:t>που προβλέπει τη μείωση όλων των άμεσων ενισχύσεων, για εκμεταλλεύσεις με ενισχύσεις μεγαλύτερες από 5.000 €, αυξάνεται σταδιακά μέχρι το 2012 κατά 5%, πέραν του 5% που εφαρμόζεται ήδη. </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0" y="1771555"/>
            <a:ext cx="4680000" cy="3108543"/>
          </a:xfrm>
          <a:prstGeom prst="rect">
            <a:avLst/>
          </a:prstGeom>
        </p:spPr>
        <p:txBody>
          <a:bodyPr wrap="square">
            <a:spAutoFit/>
          </a:bodyPr>
          <a:lstStyle/>
          <a:p>
            <a:pPr algn="just"/>
            <a:r>
              <a:rPr lang="el-GR" sz="1400" b="1" dirty="0">
                <a:solidFill>
                  <a:schemeClr val="bg1"/>
                </a:solidFill>
              </a:rPr>
              <a:t>Η</a:t>
            </a:r>
            <a:r>
              <a:rPr lang="el-GR" sz="1400" b="1" dirty="0">
                <a:solidFill>
                  <a:srgbClr val="FFFF00"/>
                </a:solidFill>
              </a:rPr>
              <a:t> απλοποίηση της Πολλαπλής </a:t>
            </a:r>
            <a:r>
              <a:rPr lang="el-GR" sz="1400" b="1" dirty="0" smtClean="0">
                <a:solidFill>
                  <a:srgbClr val="FFFF00"/>
                </a:solidFill>
              </a:rPr>
              <a:t>Συμμόρφωσης</a:t>
            </a:r>
            <a:r>
              <a:rPr lang="el-GR" sz="1400" b="1" dirty="0" smtClean="0">
                <a:solidFill>
                  <a:schemeClr val="bg1"/>
                </a:solidFill>
              </a:rPr>
              <a:t>, συνοδεύεται από την προσθήκη νέων απαιτήσεων </a:t>
            </a:r>
            <a:r>
              <a:rPr lang="el-GR" sz="1400" b="1" dirty="0">
                <a:solidFill>
                  <a:schemeClr val="bg1"/>
                </a:solidFill>
              </a:rPr>
              <a:t>ώστε να διασφαλιστεί η καλή αγροτική και περιβαλλοντική κατάσταση των εκτάσεων, οποίες θα αρχίσουν να εφαρμόζονται από τις αρχές του </a:t>
            </a:r>
            <a:r>
              <a:rPr lang="el-GR" sz="1400" b="1" dirty="0" smtClean="0">
                <a:solidFill>
                  <a:schemeClr val="bg1"/>
                </a:solidFill>
              </a:rPr>
              <a:t>2010.</a:t>
            </a:r>
          </a:p>
          <a:p>
            <a:pPr algn="just"/>
            <a:r>
              <a:rPr lang="el-GR" sz="1400" b="1" dirty="0">
                <a:solidFill>
                  <a:schemeClr val="bg1"/>
                </a:solidFill>
              </a:rPr>
              <a:t>Η</a:t>
            </a:r>
            <a:r>
              <a:rPr lang="el-GR" sz="1400" b="1" dirty="0">
                <a:solidFill>
                  <a:srgbClr val="FFFF00"/>
                </a:solidFill>
              </a:rPr>
              <a:t> σταδιακή διαφοροποίηση </a:t>
            </a:r>
            <a:r>
              <a:rPr lang="el-GR" sz="1400" b="1" dirty="0">
                <a:solidFill>
                  <a:schemeClr val="bg1"/>
                </a:solidFill>
              </a:rPr>
              <a:t>που προστίθεται </a:t>
            </a:r>
            <a:r>
              <a:rPr lang="el-GR" sz="1400" b="1" dirty="0" smtClean="0">
                <a:solidFill>
                  <a:schemeClr val="bg1"/>
                </a:solidFill>
              </a:rPr>
              <a:t>στη </a:t>
            </a:r>
            <a:r>
              <a:rPr lang="el-GR" sz="1400" b="1" dirty="0">
                <a:solidFill>
                  <a:schemeClr val="bg1"/>
                </a:solidFill>
              </a:rPr>
              <a:t>βασική και η οποία αφορά τις εκμεταλλεύσεις που λαμβάνουν άμεσες </a:t>
            </a:r>
            <a:r>
              <a:rPr lang="el-GR" sz="1400" b="1" dirty="0" smtClean="0">
                <a:solidFill>
                  <a:schemeClr val="bg1"/>
                </a:solidFill>
              </a:rPr>
              <a:t>ενισχύσεις μεγαλύτερες των 300.000 €, αυξάνεται κατά επιπλέον 4 %. </a:t>
            </a:r>
            <a:r>
              <a:rPr lang="el-GR" sz="1400" b="1" dirty="0">
                <a:solidFill>
                  <a:schemeClr val="bg1"/>
                </a:solidFill>
              </a:rPr>
              <a:t>Οι πιστώσεις λόγω εφαρμογής της επιπλέον υποχρεωτικής διαφοροποίησης, που μεταφέρονται στον Πυλώνα ΙΙ, προορίζονται κυρίως για την αντιμετώπιση περιβαλλοντικών ζητημάτων, όπως αυτά των υδατικών πόρων και της κλιματικής αλλαγής.</a:t>
            </a:r>
          </a:p>
          <a:p>
            <a:pPr algn="just"/>
            <a:endParaRPr lang="el-GR" sz="1400" b="1" dirty="0">
              <a:solidFill>
                <a:srgbClr val="FFFF00"/>
              </a:solidFill>
            </a:endParaRPr>
          </a:p>
        </p:txBody>
      </p:sp>
    </p:spTree>
    <p:extLst>
      <p:ext uri="{BB962C8B-B14F-4D97-AF65-F5344CB8AC3E}">
        <p14:creationId xmlns:p14="http://schemas.microsoft.com/office/powerpoint/2010/main" val="295630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27</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693319"/>
          </a:xfrm>
          <a:prstGeom prst="rect">
            <a:avLst/>
          </a:prstGeom>
          <a:noFill/>
        </p:spPr>
        <p:txBody>
          <a:bodyPr wrap="square" rtlCol="0">
            <a:spAutoFit/>
          </a:bodyPr>
          <a:lstStyle/>
          <a:p>
            <a:r>
              <a:rPr lang="el-GR" b="1" dirty="0">
                <a:solidFill>
                  <a:srgbClr val="FFFF00"/>
                </a:solidFill>
              </a:rPr>
              <a:t>Ο διαγνωστικός έλεγχος της ΚΑΠ (Health </a:t>
            </a:r>
            <a:r>
              <a:rPr lang="el-GR" b="1" dirty="0" err="1">
                <a:solidFill>
                  <a:srgbClr val="FFFF00"/>
                </a:solidFill>
              </a:rPr>
              <a:t>check</a:t>
            </a:r>
            <a:r>
              <a:rPr lang="el-GR" b="1" dirty="0">
                <a:solidFill>
                  <a:srgbClr val="FFFF00"/>
                </a:solidFill>
              </a:rPr>
              <a:t>) του </a:t>
            </a:r>
            <a:r>
              <a:rPr lang="el-GR" b="1" dirty="0" smtClean="0">
                <a:solidFill>
                  <a:srgbClr val="FFFF00"/>
                </a:solidFill>
              </a:rPr>
              <a:t>2008</a:t>
            </a:r>
          </a:p>
          <a:p>
            <a:pPr marL="533400" lvl="1" indent="-285750" algn="just">
              <a:buFont typeface="Calibri" panose="020F0502020204030204" pitchFamily="34" charset="0"/>
              <a:buChar char="−"/>
            </a:pPr>
            <a:r>
              <a:rPr lang="el-GR" b="1" dirty="0">
                <a:solidFill>
                  <a:prstClr val="white"/>
                </a:solidFill>
              </a:rPr>
              <a:t>ε) Η </a:t>
            </a:r>
            <a:r>
              <a:rPr lang="el-GR" b="1" i="1" dirty="0">
                <a:solidFill>
                  <a:srgbClr val="FFFF00"/>
                </a:solidFill>
              </a:rPr>
              <a:t>δυνατότητα παρακράτησης έως 10% του </a:t>
            </a:r>
            <a:r>
              <a:rPr lang="el-GR" b="1" i="1" dirty="0" smtClean="0">
                <a:solidFill>
                  <a:srgbClr val="FFFF00"/>
                </a:solidFill>
              </a:rPr>
              <a:t>ανώτατου </a:t>
            </a:r>
            <a:r>
              <a:rPr lang="el-GR" b="1" i="1" dirty="0">
                <a:solidFill>
                  <a:srgbClr val="FFFF00"/>
                </a:solidFill>
              </a:rPr>
              <a:t>εθνικού ορίου για δεσμευμένες ενισχύσεις</a:t>
            </a:r>
            <a:r>
              <a:rPr lang="el-GR" b="1" dirty="0" smtClean="0">
                <a:solidFill>
                  <a:prstClr val="white"/>
                </a:solidFill>
              </a:rPr>
              <a:t>.</a:t>
            </a:r>
          </a:p>
          <a:p>
            <a:pPr marL="533400" lvl="1" indent="-285750" algn="just">
              <a:buFont typeface="Calibri" panose="020F0502020204030204" pitchFamily="34" charset="0"/>
              <a:buChar char="−"/>
            </a:pPr>
            <a:r>
              <a:rPr lang="el-GR" b="1" dirty="0" smtClean="0">
                <a:solidFill>
                  <a:prstClr val="white"/>
                </a:solidFill>
              </a:rPr>
              <a:t>στ</a:t>
            </a:r>
            <a:r>
              <a:rPr lang="el-GR" b="1" dirty="0">
                <a:solidFill>
                  <a:prstClr val="white"/>
                </a:solidFill>
              </a:rPr>
              <a:t>) Η </a:t>
            </a:r>
            <a:r>
              <a:rPr lang="el-GR" b="1" i="1" dirty="0">
                <a:solidFill>
                  <a:srgbClr val="FFFF00"/>
                </a:solidFill>
              </a:rPr>
              <a:t>σταδιακή κατάργηση των ποσοστώσεων γάλακτος </a:t>
            </a:r>
            <a:r>
              <a:rPr lang="el-GR" b="1" dirty="0">
                <a:solidFill>
                  <a:prstClr val="white"/>
                </a:solidFill>
              </a:rPr>
              <a:t>με δεδομένη την οριστική κατάργησή τους έως τον Απρίλιο του 2015. </a:t>
            </a:r>
            <a:endParaRPr lang="el-GR" b="1" dirty="0" smtClean="0">
              <a:solidFill>
                <a:prstClr val="white"/>
              </a:solidFill>
            </a:endParaRPr>
          </a:p>
          <a:p>
            <a:pPr marL="533400" lvl="1" indent="-285750" algn="just">
              <a:buFont typeface="Calibri" panose="020F0502020204030204" pitchFamily="34" charset="0"/>
              <a:buChar char="−"/>
            </a:pPr>
            <a:r>
              <a:rPr lang="el-GR" b="1" dirty="0">
                <a:solidFill>
                  <a:prstClr val="white"/>
                </a:solidFill>
              </a:rPr>
              <a:t>ζ) Η </a:t>
            </a:r>
            <a:r>
              <a:rPr lang="el-GR" b="1" i="1" dirty="0">
                <a:solidFill>
                  <a:srgbClr val="FFFF00"/>
                </a:solidFill>
              </a:rPr>
              <a:t>δυνατότητα παράτασης της εφαρμογής του απλοποιημένου καθεστώτος της ενιαίας στρεμματικής ενίσχυσης </a:t>
            </a:r>
            <a:r>
              <a:rPr lang="el-GR" b="1" dirty="0">
                <a:solidFill>
                  <a:prstClr val="white"/>
                </a:solidFill>
              </a:rPr>
              <a:t>έως το 2013 για τα κράτη-μέλη που το εφαρμόζουν χωρίς να υποχρεωθούν να εφαρμόσουν το καθεστώς ενιαίας ενίσχυσης από το 2010. </a:t>
            </a:r>
          </a:p>
          <a:p>
            <a:pPr marL="533400" lvl="1" indent="-285750" algn="just">
              <a:buFont typeface="Calibri" panose="020F0502020204030204" pitchFamily="34" charset="0"/>
              <a:buChar char="−"/>
            </a:pPr>
            <a:r>
              <a:rPr lang="el-GR" b="1" dirty="0">
                <a:solidFill>
                  <a:prstClr val="white"/>
                </a:solidFill>
              </a:rPr>
              <a:t>η) Η </a:t>
            </a:r>
            <a:r>
              <a:rPr lang="el-GR" b="1" i="1" dirty="0">
                <a:solidFill>
                  <a:srgbClr val="FFFF00"/>
                </a:solidFill>
              </a:rPr>
              <a:t>κατάργηση της αγρανάπαυσης </a:t>
            </a:r>
            <a:r>
              <a:rPr lang="el-GR" b="1" dirty="0">
                <a:solidFill>
                  <a:prstClr val="white"/>
                </a:solidFill>
              </a:rPr>
              <a:t>σε ποσοστό  10% των </a:t>
            </a:r>
            <a:r>
              <a:rPr lang="el-GR" b="1" dirty="0" err="1">
                <a:solidFill>
                  <a:prstClr val="white"/>
                </a:solidFill>
              </a:rPr>
              <a:t>αροτριαίων</a:t>
            </a:r>
            <a:r>
              <a:rPr lang="el-GR" b="1" dirty="0">
                <a:solidFill>
                  <a:prstClr val="white"/>
                </a:solidFill>
              </a:rPr>
              <a:t> καλλιεργειών ώστε να καταστεί δυνατή η μέγιστη δυνατή αξιοποίηση του παραγωγικού δυναμικού.</a:t>
            </a:r>
          </a:p>
          <a:p>
            <a:pPr marL="533400" lvl="1" indent="-285750" algn="just">
              <a:buFont typeface="Calibri" panose="020F0502020204030204" pitchFamily="34" charset="0"/>
              <a:buChar char="−"/>
            </a:pP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0" y="1771555"/>
            <a:ext cx="4680000" cy="4832092"/>
          </a:xfrm>
          <a:prstGeom prst="rect">
            <a:avLst/>
          </a:prstGeom>
        </p:spPr>
        <p:txBody>
          <a:bodyPr wrap="square">
            <a:spAutoFit/>
          </a:bodyPr>
          <a:lstStyle/>
          <a:p>
            <a:pPr algn="just"/>
            <a:r>
              <a:rPr lang="el-GR" sz="1400" b="1" dirty="0" smtClean="0">
                <a:solidFill>
                  <a:schemeClr val="bg1"/>
                </a:solidFill>
              </a:rPr>
              <a:t>Από την </a:t>
            </a:r>
            <a:r>
              <a:rPr lang="el-GR" sz="1400" b="1" dirty="0" smtClean="0">
                <a:solidFill>
                  <a:srgbClr val="FFFF00"/>
                </a:solidFill>
              </a:rPr>
              <a:t>παρακράτηση </a:t>
            </a:r>
            <a:r>
              <a:rPr lang="el-GR" sz="1400" b="1" dirty="0">
                <a:solidFill>
                  <a:srgbClr val="FFFF00"/>
                </a:solidFill>
              </a:rPr>
              <a:t>έως 10% του </a:t>
            </a:r>
            <a:r>
              <a:rPr lang="el-GR" sz="1400" b="1" dirty="0" smtClean="0">
                <a:solidFill>
                  <a:srgbClr val="FFFF00"/>
                </a:solidFill>
              </a:rPr>
              <a:t>ανώτατου </a:t>
            </a:r>
            <a:r>
              <a:rPr lang="el-GR" sz="1400" b="1" dirty="0">
                <a:solidFill>
                  <a:srgbClr val="FFFF00"/>
                </a:solidFill>
              </a:rPr>
              <a:t>εθνικού ορίου για δεσμευμένες </a:t>
            </a:r>
            <a:r>
              <a:rPr lang="el-GR" sz="1400" b="1" dirty="0" smtClean="0">
                <a:solidFill>
                  <a:srgbClr val="FFFF00"/>
                </a:solidFill>
              </a:rPr>
              <a:t>ενισχύσεις</a:t>
            </a:r>
            <a:r>
              <a:rPr lang="el-GR" sz="1400" b="1" dirty="0" smtClean="0">
                <a:solidFill>
                  <a:prstClr val="white"/>
                </a:solidFill>
              </a:rPr>
              <a:t>, ένα </a:t>
            </a:r>
            <a:r>
              <a:rPr lang="el-GR" sz="1400" b="1" dirty="0">
                <a:solidFill>
                  <a:prstClr val="white"/>
                </a:solidFill>
              </a:rPr>
              <a:t>ποσοστό έως 3,5% </a:t>
            </a:r>
            <a:r>
              <a:rPr lang="el-GR" sz="1400" b="1" dirty="0" smtClean="0">
                <a:solidFill>
                  <a:prstClr val="white"/>
                </a:solidFill>
              </a:rPr>
              <a:t>μπορεί </a:t>
            </a:r>
            <a:r>
              <a:rPr lang="el-GR" sz="1400" b="1" dirty="0">
                <a:solidFill>
                  <a:prstClr val="white"/>
                </a:solidFill>
              </a:rPr>
              <a:t>να προορίζεται </a:t>
            </a:r>
            <a:r>
              <a:rPr lang="el-GR" sz="1400" b="1" dirty="0" smtClean="0">
                <a:solidFill>
                  <a:prstClr val="white"/>
                </a:solidFill>
              </a:rPr>
              <a:t>για: </a:t>
            </a:r>
          </a:p>
          <a:p>
            <a:pPr marL="285750" indent="-285750" algn="just">
              <a:buFont typeface="Calibri" panose="020F0502020204030204" pitchFamily="34" charset="0"/>
              <a:buChar char="−"/>
            </a:pPr>
            <a:r>
              <a:rPr lang="el-GR" sz="1400" b="1" dirty="0" smtClean="0">
                <a:solidFill>
                  <a:prstClr val="white"/>
                </a:solidFill>
              </a:rPr>
              <a:t>τομεακά </a:t>
            </a:r>
            <a:r>
              <a:rPr lang="el-GR" sz="1400" b="1" dirty="0">
                <a:solidFill>
                  <a:prstClr val="white"/>
                </a:solidFill>
              </a:rPr>
              <a:t>προγράμματα, όπως, </a:t>
            </a:r>
            <a:r>
              <a:rPr lang="el-GR" sz="1400" b="1" dirty="0" smtClean="0">
                <a:solidFill>
                  <a:prstClr val="white"/>
                </a:solidFill>
              </a:rPr>
              <a:t>προγράμματα </a:t>
            </a:r>
            <a:r>
              <a:rPr lang="el-GR" sz="1400" b="1" dirty="0">
                <a:solidFill>
                  <a:prstClr val="white"/>
                </a:solidFill>
              </a:rPr>
              <a:t>βελτίωσης ποιότητας </a:t>
            </a:r>
            <a:r>
              <a:rPr lang="el-GR" sz="1400" b="1" dirty="0" smtClean="0">
                <a:solidFill>
                  <a:prstClr val="white"/>
                </a:solidFill>
              </a:rPr>
              <a:t>και </a:t>
            </a:r>
            <a:r>
              <a:rPr lang="el-GR" sz="1400" b="1" dirty="0">
                <a:solidFill>
                  <a:prstClr val="white"/>
                </a:solidFill>
              </a:rPr>
              <a:t>εμπορίας των αγροτικών προϊόντων καθώς και </a:t>
            </a:r>
            <a:r>
              <a:rPr lang="el-GR" sz="1400" b="1" dirty="0" smtClean="0">
                <a:solidFill>
                  <a:prstClr val="white"/>
                </a:solidFill>
              </a:rPr>
              <a:t>προστασίας </a:t>
            </a:r>
            <a:r>
              <a:rPr lang="el-GR" sz="1400" b="1" dirty="0">
                <a:solidFill>
                  <a:prstClr val="white"/>
                </a:solidFill>
              </a:rPr>
              <a:t>και </a:t>
            </a:r>
            <a:r>
              <a:rPr lang="el-GR" sz="1400" b="1" dirty="0" smtClean="0">
                <a:solidFill>
                  <a:prstClr val="white"/>
                </a:solidFill>
              </a:rPr>
              <a:t>αναβάθμισης </a:t>
            </a:r>
            <a:r>
              <a:rPr lang="el-GR" sz="1400" b="1" dirty="0">
                <a:solidFill>
                  <a:prstClr val="white"/>
                </a:solidFill>
              </a:rPr>
              <a:t>του περιβάλλοντος, </a:t>
            </a:r>
            <a:endParaRPr lang="el-GR" sz="1400" b="1" dirty="0" smtClean="0">
              <a:solidFill>
                <a:prstClr val="white"/>
              </a:solidFill>
            </a:endParaRPr>
          </a:p>
          <a:p>
            <a:pPr marL="285750" indent="-285750" algn="just">
              <a:buFont typeface="Calibri" panose="020F0502020204030204" pitchFamily="34" charset="0"/>
              <a:buChar char="−"/>
            </a:pPr>
            <a:r>
              <a:rPr lang="el-GR" sz="1400" b="1" dirty="0" smtClean="0">
                <a:solidFill>
                  <a:prstClr val="white"/>
                </a:solidFill>
              </a:rPr>
              <a:t>ενισχύσεις </a:t>
            </a:r>
            <a:r>
              <a:rPr lang="el-GR" sz="1400" b="1" dirty="0">
                <a:solidFill>
                  <a:prstClr val="white"/>
                </a:solidFill>
              </a:rPr>
              <a:t>στις περιοχές που θα πληγούν από την κατάργηση των γαλακτοκομικών </a:t>
            </a:r>
            <a:r>
              <a:rPr lang="el-GR" sz="1400" b="1" dirty="0" smtClean="0">
                <a:solidFill>
                  <a:prstClr val="white"/>
                </a:solidFill>
              </a:rPr>
              <a:t>ποσοστώσεων, και από </a:t>
            </a:r>
            <a:r>
              <a:rPr lang="el-GR" sz="1400" b="1" dirty="0">
                <a:solidFill>
                  <a:prstClr val="white"/>
                </a:solidFill>
              </a:rPr>
              <a:t>την περαιτέρω αποδέσμευση στον τομέα του ρυζιού, </a:t>
            </a:r>
            <a:endParaRPr lang="el-GR" sz="1400" b="1" dirty="0" smtClean="0">
              <a:solidFill>
                <a:prstClr val="white"/>
              </a:solidFill>
            </a:endParaRPr>
          </a:p>
          <a:p>
            <a:pPr marL="285750" indent="-285750" algn="just">
              <a:buFont typeface="Calibri" panose="020F0502020204030204" pitchFamily="34" charset="0"/>
              <a:buChar char="−"/>
            </a:pPr>
            <a:r>
              <a:rPr lang="el-GR" sz="1400" b="1" dirty="0" smtClean="0">
                <a:solidFill>
                  <a:prstClr val="white"/>
                </a:solidFill>
              </a:rPr>
              <a:t>προώθηση </a:t>
            </a:r>
            <a:r>
              <a:rPr lang="el-GR" sz="1400" b="1" dirty="0">
                <a:solidFill>
                  <a:prstClr val="white"/>
                </a:solidFill>
              </a:rPr>
              <a:t>μέτρων διαχείρισης των κινδύνων, όπως προγράμματα ασφάλισης καλλιέργειας σε περίπτωση φυσικής </a:t>
            </a:r>
            <a:r>
              <a:rPr lang="el-GR" sz="1400" b="1" dirty="0" smtClean="0">
                <a:solidFill>
                  <a:prstClr val="white"/>
                </a:solidFill>
              </a:rPr>
              <a:t>καταστροφής, </a:t>
            </a:r>
          </a:p>
          <a:p>
            <a:pPr marL="285750" indent="-285750" algn="just">
              <a:buFont typeface="Calibri" panose="020F0502020204030204" pitchFamily="34" charset="0"/>
              <a:buChar char="−"/>
            </a:pPr>
            <a:r>
              <a:rPr lang="el-GR" sz="1400" b="1" dirty="0" smtClean="0">
                <a:solidFill>
                  <a:prstClr val="white"/>
                </a:solidFill>
              </a:rPr>
              <a:t>το </a:t>
            </a:r>
            <a:r>
              <a:rPr lang="el-GR" sz="1400" b="1" dirty="0">
                <a:solidFill>
                  <a:prstClr val="white"/>
                </a:solidFill>
              </a:rPr>
              <a:t>ταμείο αλληλοβοήθειας για τις ασθένειες των ζώων και των φυτών και τα περιβαλλοντικά </a:t>
            </a:r>
            <a:r>
              <a:rPr lang="el-GR" sz="1400" b="1" dirty="0" smtClean="0">
                <a:solidFill>
                  <a:prstClr val="white"/>
                </a:solidFill>
              </a:rPr>
              <a:t>ατυχήματα.</a:t>
            </a:r>
          </a:p>
          <a:p>
            <a:pPr algn="just"/>
            <a:r>
              <a:rPr lang="el-GR" sz="1400" b="1" dirty="0">
                <a:solidFill>
                  <a:schemeClr val="bg1"/>
                </a:solidFill>
              </a:rPr>
              <a:t>Η</a:t>
            </a:r>
            <a:r>
              <a:rPr lang="el-GR" sz="1400" b="1" dirty="0">
                <a:solidFill>
                  <a:srgbClr val="FFFF00"/>
                </a:solidFill>
              </a:rPr>
              <a:t> </a:t>
            </a:r>
            <a:r>
              <a:rPr lang="el-GR" sz="1400" b="1" dirty="0">
                <a:solidFill>
                  <a:schemeClr val="bg1"/>
                </a:solidFill>
              </a:rPr>
              <a:t>διασφάλιση της «ομαλής μετάβασης» </a:t>
            </a:r>
            <a:r>
              <a:rPr lang="el-GR" sz="1400" b="1" dirty="0" smtClean="0">
                <a:solidFill>
                  <a:schemeClr val="bg1"/>
                </a:solidFill>
              </a:rPr>
              <a:t>λόγω</a:t>
            </a:r>
            <a:r>
              <a:rPr lang="el-GR" sz="1400" b="1" dirty="0" smtClean="0">
                <a:solidFill>
                  <a:srgbClr val="FFFF00"/>
                </a:solidFill>
              </a:rPr>
              <a:t> σταδιακής κατάργησης </a:t>
            </a:r>
            <a:r>
              <a:rPr lang="el-GR" sz="1400" b="1" dirty="0">
                <a:solidFill>
                  <a:srgbClr val="FFFF00"/>
                </a:solidFill>
              </a:rPr>
              <a:t>των ποσοστώσεων γάλακτος  </a:t>
            </a:r>
            <a:r>
              <a:rPr lang="el-GR" sz="1400" b="1" dirty="0" smtClean="0">
                <a:solidFill>
                  <a:schemeClr val="bg1"/>
                </a:solidFill>
              </a:rPr>
              <a:t>επιτυγχάνεται: </a:t>
            </a:r>
          </a:p>
          <a:p>
            <a:pPr marL="285750" indent="-285750" algn="just">
              <a:buFont typeface="Calibri" panose="020F0502020204030204" pitchFamily="34" charset="0"/>
              <a:buChar char="−"/>
            </a:pPr>
            <a:r>
              <a:rPr lang="el-GR" sz="1400" b="1" dirty="0" smtClean="0">
                <a:solidFill>
                  <a:schemeClr val="bg1"/>
                </a:solidFill>
              </a:rPr>
              <a:t>με </a:t>
            </a:r>
            <a:r>
              <a:rPr lang="el-GR" sz="1400" b="1" dirty="0">
                <a:solidFill>
                  <a:schemeClr val="bg1"/>
                </a:solidFill>
              </a:rPr>
              <a:t>την αύξηση των ποσοστώσεων κατά 1% ετησίως μεταξύ 2009/10 και 2013/14. </a:t>
            </a:r>
            <a:endParaRPr lang="el-GR" sz="1400" b="1" dirty="0" smtClean="0">
              <a:solidFill>
                <a:schemeClr val="bg1"/>
              </a:solidFill>
            </a:endParaRPr>
          </a:p>
          <a:p>
            <a:pPr marL="285750" indent="-285750" algn="just">
              <a:buFont typeface="Calibri" panose="020F0502020204030204" pitchFamily="34" charset="0"/>
              <a:buChar char="−"/>
            </a:pPr>
            <a:r>
              <a:rPr lang="el-GR" sz="1400" b="1" dirty="0" smtClean="0">
                <a:solidFill>
                  <a:schemeClr val="bg1"/>
                </a:solidFill>
              </a:rPr>
              <a:t>Για </a:t>
            </a:r>
            <a:r>
              <a:rPr lang="el-GR" sz="1400" b="1" dirty="0">
                <a:solidFill>
                  <a:schemeClr val="bg1"/>
                </a:solidFill>
              </a:rPr>
              <a:t>την Ιταλία, θα εφαρμοστεί μία αύξηση κατά 5% αμέσως από το 2009/10. </a:t>
            </a:r>
          </a:p>
          <a:p>
            <a:pPr marL="285750" indent="-285750" algn="just">
              <a:buFont typeface="Calibri" panose="020F0502020204030204" pitchFamily="34" charset="0"/>
              <a:buChar char="−"/>
            </a:pPr>
            <a:endParaRPr lang="el-GR" sz="1400" b="1" dirty="0" smtClean="0">
              <a:solidFill>
                <a:schemeClr val="bg1"/>
              </a:solidFill>
            </a:endParaRPr>
          </a:p>
        </p:txBody>
      </p:sp>
      <p:sp>
        <p:nvSpPr>
          <p:cNvPr id="5" name="Ορθογώνιο 4"/>
          <p:cNvSpPr/>
          <p:nvPr/>
        </p:nvSpPr>
        <p:spPr>
          <a:xfrm>
            <a:off x="5978549" y="5277489"/>
            <a:ext cx="4680000" cy="954107"/>
          </a:xfrm>
          <a:prstGeom prst="rect">
            <a:avLst/>
          </a:prstGeom>
        </p:spPr>
        <p:txBody>
          <a:bodyPr wrap="square">
            <a:spAutoFit/>
          </a:bodyPr>
          <a:lstStyle/>
          <a:p>
            <a:pPr marL="285750" lvl="0" indent="-285750" algn="just">
              <a:buFont typeface="Calibri" panose="020F0502020204030204" pitchFamily="34" charset="0"/>
              <a:buChar char="−"/>
            </a:pPr>
            <a:r>
              <a:rPr lang="el-GR" sz="1400" b="1" dirty="0" smtClean="0">
                <a:solidFill>
                  <a:prstClr val="white"/>
                </a:solidFill>
              </a:rPr>
              <a:t>Το </a:t>
            </a:r>
            <a:r>
              <a:rPr lang="el-GR" sz="1400" b="1" dirty="0">
                <a:solidFill>
                  <a:prstClr val="white"/>
                </a:solidFill>
              </a:rPr>
              <a:t>2009/10 και το 2010/11, οι γεωργοί που θα υπέρβαιναν την ποσόστωση γάλακτος κατά περισσότερο από 6% θα πρέπει να καταβάλουν εισφορά κατά 50% υψηλότερη από την κανονική.</a:t>
            </a:r>
          </a:p>
        </p:txBody>
      </p:sp>
      <p:sp>
        <p:nvSpPr>
          <p:cNvPr id="15" name="Οδοντωτό δεξιό βέλος 14"/>
          <p:cNvSpPr/>
          <p:nvPr/>
        </p:nvSpPr>
        <p:spPr>
          <a:xfrm>
            <a:off x="4876800" y="5545081"/>
            <a:ext cx="1110850" cy="4445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Box 15"/>
          <p:cNvSpPr txBox="1"/>
          <p:nvPr/>
        </p:nvSpPr>
        <p:spPr>
          <a:xfrm>
            <a:off x="5074049" y="5631520"/>
            <a:ext cx="848956" cy="276999"/>
          </a:xfrm>
          <a:prstGeom prst="rect">
            <a:avLst/>
          </a:prstGeom>
          <a:noFill/>
        </p:spPr>
        <p:txBody>
          <a:bodyPr wrap="square" rtlCol="0">
            <a:spAutoFit/>
          </a:bodyPr>
          <a:lstStyle/>
          <a:p>
            <a:r>
              <a:rPr lang="el-GR" sz="1200" b="1" dirty="0" smtClean="0">
                <a:solidFill>
                  <a:schemeClr val="bg1"/>
                </a:solidFill>
              </a:rPr>
              <a:t>Συνέχεια</a:t>
            </a:r>
            <a:endParaRPr lang="el-GR" sz="1200" b="1" dirty="0">
              <a:solidFill>
                <a:schemeClr val="bg1"/>
              </a:solidFill>
            </a:endParaRPr>
          </a:p>
        </p:txBody>
      </p:sp>
    </p:spTree>
    <p:extLst>
      <p:ext uri="{BB962C8B-B14F-4D97-AF65-F5344CB8AC3E}">
        <p14:creationId xmlns:p14="http://schemas.microsoft.com/office/powerpoint/2010/main" val="1361267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28</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Τι προβλέπει η νέα ΚΑΠ της περιόδου 2014 - 2020</a:t>
            </a:r>
          </a:p>
          <a:p>
            <a:pPr marL="285750" indent="-285750" algn="just">
              <a:buFont typeface="Arial" panose="020B0604020202020204" pitchFamily="34" charset="0"/>
              <a:buChar char="•"/>
            </a:pPr>
            <a:r>
              <a:rPr lang="el-GR" b="1" dirty="0" smtClean="0">
                <a:solidFill>
                  <a:schemeClr val="bg1"/>
                </a:solidFill>
              </a:rPr>
              <a:t>Η </a:t>
            </a:r>
            <a:r>
              <a:rPr lang="el-GR" b="1" dirty="0">
                <a:solidFill>
                  <a:schemeClr val="bg1"/>
                </a:solidFill>
              </a:rPr>
              <a:t>εφαρμογή της Στρατηγικής «Ευρώπη 2020» για έξυπνη, βιώσιμη και χωρίς αποκλεισμούς ανάπτυξη, </a:t>
            </a:r>
            <a:r>
              <a:rPr lang="el-GR" b="1" dirty="0" smtClean="0">
                <a:solidFill>
                  <a:schemeClr val="bg1"/>
                </a:solidFill>
              </a:rPr>
              <a:t>η </a:t>
            </a:r>
            <a:r>
              <a:rPr lang="el-GR" b="1" dirty="0">
                <a:solidFill>
                  <a:schemeClr val="bg1"/>
                </a:solidFill>
              </a:rPr>
              <a:t>λήξη της μεταβατικής περιόδου της εφαρμογής της ΚΑΠ για τα </a:t>
            </a:r>
            <a:r>
              <a:rPr lang="el-GR" b="1" dirty="0" err="1" smtClean="0">
                <a:solidFill>
                  <a:schemeClr val="bg1"/>
                </a:solidFill>
              </a:rPr>
              <a:t>νεοενταχθέντα</a:t>
            </a:r>
            <a:r>
              <a:rPr lang="el-GR" b="1" dirty="0" smtClean="0">
                <a:solidFill>
                  <a:schemeClr val="bg1"/>
                </a:solidFill>
              </a:rPr>
              <a:t> </a:t>
            </a:r>
            <a:r>
              <a:rPr lang="el-GR" b="1" dirty="0">
                <a:solidFill>
                  <a:schemeClr val="bg1"/>
                </a:solidFill>
              </a:rPr>
              <a:t>κράτη-μέλη, </a:t>
            </a:r>
            <a:r>
              <a:rPr lang="el-GR" b="1" dirty="0" smtClean="0">
                <a:solidFill>
                  <a:schemeClr val="bg1"/>
                </a:solidFill>
              </a:rPr>
              <a:t>η </a:t>
            </a:r>
            <a:r>
              <a:rPr lang="el-GR" b="1" dirty="0">
                <a:solidFill>
                  <a:schemeClr val="bg1"/>
                </a:solidFill>
              </a:rPr>
              <a:t>πιθανότητα ύπαρξης νέας συμφωνίας για τη γεωργία ως αποτέλεσμα των διαπραγματεύσεων των κρατών-μελών του ΠΟΕ του </a:t>
            </a:r>
            <a:r>
              <a:rPr lang="el-GR" b="1" i="1" dirty="0">
                <a:solidFill>
                  <a:schemeClr val="bg1"/>
                </a:solidFill>
              </a:rPr>
              <a:t>Γύρου της </a:t>
            </a:r>
            <a:r>
              <a:rPr lang="el-GR" b="1" i="1" dirty="0" err="1">
                <a:solidFill>
                  <a:schemeClr val="bg1"/>
                </a:solidFill>
              </a:rPr>
              <a:t>Doha</a:t>
            </a:r>
            <a:r>
              <a:rPr lang="el-GR" b="1" dirty="0">
                <a:solidFill>
                  <a:schemeClr val="bg1"/>
                </a:solidFill>
              </a:rPr>
              <a:t>, </a:t>
            </a:r>
            <a:r>
              <a:rPr lang="el-GR" b="1" dirty="0" smtClean="0">
                <a:solidFill>
                  <a:schemeClr val="bg1"/>
                </a:solidFill>
              </a:rPr>
              <a:t>η </a:t>
            </a:r>
            <a:r>
              <a:rPr lang="el-GR" b="1" dirty="0">
                <a:solidFill>
                  <a:schemeClr val="bg1"/>
                </a:solidFill>
              </a:rPr>
              <a:t>πιθανότητα ύπαρξης ενός νέου πρωτοκόλλου </a:t>
            </a:r>
            <a:r>
              <a:rPr lang="el-GR" b="1" dirty="0" smtClean="0">
                <a:solidFill>
                  <a:schemeClr val="bg1"/>
                </a:solidFill>
              </a:rPr>
              <a:t>κλιματικής αλλαγής, </a:t>
            </a:r>
            <a:r>
              <a:rPr lang="el-GR" b="1" dirty="0">
                <a:solidFill>
                  <a:schemeClr val="bg1"/>
                </a:solidFill>
              </a:rPr>
              <a:t>καθώς και </a:t>
            </a:r>
            <a:r>
              <a:rPr lang="el-GR" b="1" dirty="0" smtClean="0">
                <a:solidFill>
                  <a:schemeClr val="bg1"/>
                </a:solidFill>
              </a:rPr>
              <a:t>ενός νέου δημοσιονομικού πλαισίου </a:t>
            </a:r>
            <a:r>
              <a:rPr lang="el-GR" b="1" dirty="0">
                <a:solidFill>
                  <a:schemeClr val="bg1"/>
                </a:solidFill>
              </a:rPr>
              <a:t>για την περίοδο 2014 – </a:t>
            </a:r>
            <a:r>
              <a:rPr lang="el-GR" b="1" dirty="0" smtClean="0">
                <a:solidFill>
                  <a:schemeClr val="bg1"/>
                </a:solidFill>
              </a:rPr>
              <a:t>2020, απαιτούσαν τον καθορισμό νέας </a:t>
            </a:r>
            <a:r>
              <a:rPr lang="el-GR" b="1" dirty="0">
                <a:solidFill>
                  <a:schemeClr val="bg1"/>
                </a:solidFill>
              </a:rPr>
              <a:t>ΚΑΠ με εφαρμογή από το </a:t>
            </a:r>
            <a:r>
              <a:rPr lang="el-GR" b="1" dirty="0" smtClean="0">
                <a:solidFill>
                  <a:schemeClr val="bg1"/>
                </a:solidFill>
              </a:rPr>
              <a:t>2014. </a:t>
            </a:r>
          </a:p>
          <a:p>
            <a:pPr marL="285750" indent="-285750" algn="just">
              <a:buFont typeface="Arial" panose="020B0604020202020204" pitchFamily="34" charset="0"/>
              <a:buChar char="•"/>
            </a:pPr>
            <a:r>
              <a:rPr lang="el-GR" b="1" dirty="0" smtClean="0">
                <a:solidFill>
                  <a:schemeClr val="bg1"/>
                </a:solidFill>
              </a:rPr>
              <a:t>Το Νοέμβριο </a:t>
            </a:r>
            <a:r>
              <a:rPr lang="el-GR" b="1" dirty="0">
                <a:solidFill>
                  <a:schemeClr val="bg1"/>
                </a:solidFill>
              </a:rPr>
              <a:t>του 2010, άνοιξε </a:t>
            </a:r>
            <a:r>
              <a:rPr lang="el-GR" b="1" dirty="0" smtClean="0">
                <a:solidFill>
                  <a:schemeClr val="bg1"/>
                </a:solidFill>
              </a:rPr>
              <a:t>η </a:t>
            </a:r>
            <a:r>
              <a:rPr lang="el-GR" b="1" dirty="0">
                <a:solidFill>
                  <a:schemeClr val="bg1"/>
                </a:solidFill>
              </a:rPr>
              <a:t>συζήτηση </a:t>
            </a:r>
            <a:r>
              <a:rPr lang="el-GR" b="1" dirty="0" smtClean="0">
                <a:solidFill>
                  <a:schemeClr val="bg1"/>
                </a:solidFill>
              </a:rPr>
              <a:t>την αναθεώρηση </a:t>
            </a:r>
            <a:r>
              <a:rPr lang="el-GR" b="1" dirty="0">
                <a:solidFill>
                  <a:schemeClr val="bg1"/>
                </a:solidFill>
              </a:rPr>
              <a:t>της ΚΑΠ, ενώ τον Οκτώβριο του 2011, </a:t>
            </a:r>
            <a:r>
              <a:rPr lang="el-GR" b="1" dirty="0" smtClean="0">
                <a:solidFill>
                  <a:schemeClr val="bg1"/>
                </a:solidFill>
              </a:rPr>
              <a:t>η Επιτροπή υπέβαλε </a:t>
            </a:r>
            <a:r>
              <a:rPr lang="el-GR" b="1" dirty="0">
                <a:solidFill>
                  <a:schemeClr val="bg1"/>
                </a:solidFill>
              </a:rPr>
              <a:t>δέσμη προτάσεων, με πρωτοβουλία του επιτρόπου γεωργίας </a:t>
            </a:r>
            <a:r>
              <a:rPr lang="el-GR" b="1" dirty="0" err="1" smtClean="0">
                <a:solidFill>
                  <a:schemeClr val="bg1"/>
                </a:solidFill>
              </a:rPr>
              <a:t>Dacian</a:t>
            </a:r>
            <a:r>
              <a:rPr lang="el-GR" b="1" dirty="0" smtClean="0">
                <a:solidFill>
                  <a:schemeClr val="bg1"/>
                </a:solidFill>
              </a:rPr>
              <a:t> </a:t>
            </a:r>
            <a:r>
              <a:rPr lang="el-GR" b="1" dirty="0" err="1">
                <a:solidFill>
                  <a:schemeClr val="bg1"/>
                </a:solidFill>
              </a:rPr>
              <a:t>Cioloş</a:t>
            </a:r>
            <a:r>
              <a:rPr lang="el-GR" b="1" dirty="0">
                <a:solidFill>
                  <a:schemeClr val="bg1"/>
                </a:solidFill>
              </a:rPr>
              <a:t>, οι οποίες χάραζαν </a:t>
            </a:r>
            <a:r>
              <a:rPr lang="el-GR" b="1" dirty="0" smtClean="0">
                <a:solidFill>
                  <a:schemeClr val="bg1"/>
                </a:solidFill>
              </a:rPr>
              <a:t>τρεις </a:t>
            </a:r>
            <a:r>
              <a:rPr lang="el-GR" b="1" dirty="0">
                <a:solidFill>
                  <a:schemeClr val="bg1"/>
                </a:solidFill>
              </a:rPr>
              <a:t>στρατηγικούς στόχους της νέας ΚΑΠ για μετά το 2013:</a:t>
            </a:r>
            <a:endParaRPr lang="el-GR" b="1" dirty="0" smtClean="0">
              <a:solidFill>
                <a:schemeClr val="bg1"/>
              </a:solidFill>
            </a:endParaRPr>
          </a:p>
          <a:p>
            <a:pPr marL="533400" lvl="1" indent="-285750" algn="just">
              <a:buFont typeface="Calibri" panose="020F0502020204030204" pitchFamily="34" charset="0"/>
              <a:buChar char="−"/>
            </a:pPr>
            <a:r>
              <a:rPr lang="el-GR" b="1" dirty="0" smtClean="0">
                <a:solidFill>
                  <a:schemeClr val="bg1"/>
                </a:solidFill>
              </a:rPr>
              <a:t>α</a:t>
            </a:r>
            <a:r>
              <a:rPr lang="el-GR" b="1" dirty="0">
                <a:solidFill>
                  <a:schemeClr val="bg1"/>
                </a:solidFill>
              </a:rPr>
              <a:t>) Β</a:t>
            </a:r>
            <a:r>
              <a:rPr lang="el-GR" b="1" dirty="0" smtClean="0">
                <a:solidFill>
                  <a:schemeClr val="bg1"/>
                </a:solidFill>
              </a:rPr>
              <a:t>ιώσιμη </a:t>
            </a:r>
            <a:r>
              <a:rPr lang="el-GR" b="1" dirty="0">
                <a:solidFill>
                  <a:schemeClr val="bg1"/>
                </a:solidFill>
              </a:rPr>
              <a:t>παραγωγή τροφίμων </a:t>
            </a:r>
            <a:r>
              <a:rPr lang="el-GR" b="1" dirty="0" smtClean="0">
                <a:solidFill>
                  <a:schemeClr val="bg1"/>
                </a:solidFill>
              </a:rPr>
              <a:t>και διασφάλιση επάρκειας.</a:t>
            </a:r>
          </a:p>
          <a:p>
            <a:pPr marL="533400" lvl="1" indent="-285750" algn="just">
              <a:buFont typeface="Calibri" panose="020F0502020204030204" pitchFamily="34" charset="0"/>
              <a:buChar char="−"/>
            </a:pPr>
            <a:r>
              <a:rPr lang="el-GR" b="1" dirty="0" smtClean="0">
                <a:solidFill>
                  <a:schemeClr val="bg1"/>
                </a:solidFill>
              </a:rPr>
              <a:t>β</a:t>
            </a:r>
            <a:r>
              <a:rPr lang="el-GR" b="1" dirty="0">
                <a:solidFill>
                  <a:schemeClr val="bg1"/>
                </a:solidFill>
              </a:rPr>
              <a:t>) Α</a:t>
            </a:r>
            <a:r>
              <a:rPr lang="el-GR" b="1" dirty="0" smtClean="0">
                <a:solidFill>
                  <a:schemeClr val="bg1"/>
                </a:solidFill>
              </a:rPr>
              <a:t>ειφόρο </a:t>
            </a:r>
            <a:r>
              <a:rPr lang="el-GR" b="1" dirty="0">
                <a:solidFill>
                  <a:schemeClr val="bg1"/>
                </a:solidFill>
              </a:rPr>
              <a:t>διαχείριση των φυσικών πόρων και κλιματική </a:t>
            </a:r>
            <a:r>
              <a:rPr lang="el-GR" b="1" dirty="0" smtClean="0">
                <a:solidFill>
                  <a:schemeClr val="bg1"/>
                </a:solidFill>
              </a:rPr>
              <a:t>δράση</a:t>
            </a:r>
            <a:r>
              <a:rPr lang="el-GR" b="1" dirty="0">
                <a:solidFill>
                  <a:schemeClr val="bg1"/>
                </a:solidFill>
              </a:rPr>
              <a:t>.</a:t>
            </a:r>
            <a:r>
              <a:rPr lang="el-GR" b="1" dirty="0" smtClean="0">
                <a:solidFill>
                  <a:schemeClr val="bg1"/>
                </a:solidFill>
              </a:rPr>
              <a:t> </a:t>
            </a:r>
          </a:p>
          <a:p>
            <a:pPr marL="533400" lvl="1" indent="-285750" algn="just">
              <a:buFont typeface="Calibri" panose="020F0502020204030204" pitchFamily="34" charset="0"/>
              <a:buChar char="−"/>
            </a:pPr>
            <a:r>
              <a:rPr lang="el-GR" b="1" dirty="0" smtClean="0">
                <a:solidFill>
                  <a:schemeClr val="bg1"/>
                </a:solidFill>
              </a:rPr>
              <a:t>γ</a:t>
            </a:r>
            <a:r>
              <a:rPr lang="el-GR" b="1" dirty="0">
                <a:solidFill>
                  <a:schemeClr val="bg1"/>
                </a:solidFill>
              </a:rPr>
              <a:t>) Ι</a:t>
            </a:r>
            <a:r>
              <a:rPr lang="el-GR" b="1" dirty="0" smtClean="0">
                <a:solidFill>
                  <a:schemeClr val="bg1"/>
                </a:solidFill>
              </a:rPr>
              <a:t>σόρροπη </a:t>
            </a:r>
            <a:r>
              <a:rPr lang="el-GR" b="1" dirty="0">
                <a:solidFill>
                  <a:schemeClr val="bg1"/>
                </a:solidFill>
              </a:rPr>
              <a:t>περιφερειακή </a:t>
            </a:r>
            <a:r>
              <a:rPr lang="el-GR" b="1" dirty="0" smtClean="0">
                <a:solidFill>
                  <a:schemeClr val="bg1"/>
                </a:solidFill>
              </a:rPr>
              <a:t>ανάπτυξη.</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5" name="Εικόνα 4"/>
          <p:cNvPicPr>
            <a:picLocks noChangeAspect="1"/>
          </p:cNvPicPr>
          <p:nvPr/>
        </p:nvPicPr>
        <p:blipFill>
          <a:blip r:embed="rId5"/>
          <a:stretch>
            <a:fillRect/>
          </a:stretch>
        </p:blipFill>
        <p:spPr>
          <a:xfrm>
            <a:off x="1092199" y="1728000"/>
            <a:ext cx="2532007" cy="3352830"/>
          </a:xfrm>
          <a:prstGeom prst="rect">
            <a:avLst/>
          </a:prstGeom>
        </p:spPr>
      </p:pic>
      <p:sp>
        <p:nvSpPr>
          <p:cNvPr id="12" name="Ορθογώνιο 11"/>
          <p:cNvSpPr/>
          <p:nvPr/>
        </p:nvSpPr>
        <p:spPr>
          <a:xfrm>
            <a:off x="957433" y="5028635"/>
            <a:ext cx="2773003" cy="307777"/>
          </a:xfrm>
          <a:prstGeom prst="rect">
            <a:avLst/>
          </a:prstGeom>
        </p:spPr>
        <p:txBody>
          <a:bodyPr wrap="none">
            <a:spAutoFit/>
          </a:bodyPr>
          <a:lstStyle/>
          <a:p>
            <a:pPr algn="ctr"/>
            <a:r>
              <a:rPr lang="en-GB" sz="1400" b="1" dirty="0" err="1">
                <a:solidFill>
                  <a:schemeClr val="bg1"/>
                </a:solidFill>
              </a:rPr>
              <a:t>Dacian</a:t>
            </a:r>
            <a:r>
              <a:rPr lang="en-GB" sz="1400" b="1" dirty="0">
                <a:solidFill>
                  <a:schemeClr val="bg1"/>
                </a:solidFill>
              </a:rPr>
              <a:t> </a:t>
            </a:r>
            <a:r>
              <a:rPr lang="en-GB" sz="1400" b="1" dirty="0" err="1">
                <a:solidFill>
                  <a:schemeClr val="bg1"/>
                </a:solidFill>
              </a:rPr>
              <a:t>Cioloş</a:t>
            </a:r>
            <a:r>
              <a:rPr lang="el-GR" sz="1400" b="1" dirty="0" smtClean="0">
                <a:solidFill>
                  <a:schemeClr val="bg1"/>
                </a:solidFill>
              </a:rPr>
              <a:t>, Επίτροπος Γεωργίας</a:t>
            </a:r>
            <a:endParaRPr lang="el-GR" sz="1400" b="1" dirty="0">
              <a:solidFill>
                <a:schemeClr val="bg1"/>
              </a:solidFill>
            </a:endParaRPr>
          </a:p>
        </p:txBody>
      </p:sp>
    </p:spTree>
    <p:extLst>
      <p:ext uri="{BB962C8B-B14F-4D97-AF65-F5344CB8AC3E}">
        <p14:creationId xmlns:p14="http://schemas.microsoft.com/office/powerpoint/2010/main" val="2267440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29</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416320"/>
          </a:xfrm>
          <a:prstGeom prst="rect">
            <a:avLst/>
          </a:prstGeom>
          <a:noFill/>
        </p:spPr>
        <p:txBody>
          <a:bodyPr wrap="square" rtlCol="0">
            <a:spAutoFit/>
          </a:bodyPr>
          <a:lstStyle/>
          <a:p>
            <a:r>
              <a:rPr lang="el-GR" b="1" dirty="0" smtClean="0">
                <a:solidFill>
                  <a:srgbClr val="FFFF00"/>
                </a:solidFill>
              </a:rPr>
              <a:t>Τι προβλέπει η νέα ΚΑΠ της περιόδου 2014 - 2020</a:t>
            </a:r>
          </a:p>
          <a:p>
            <a:pPr marL="285750" indent="-285750" algn="just">
              <a:buFont typeface="Arial" panose="020B0604020202020204" pitchFamily="34" charset="0"/>
              <a:buChar char="•"/>
            </a:pPr>
            <a:r>
              <a:rPr lang="el-GR" b="1" dirty="0">
                <a:solidFill>
                  <a:prstClr val="white"/>
                </a:solidFill>
              </a:rPr>
              <a:t>Για να επιτευχθούν οι στόχοι αυτοί, η μελλοντική ΚΑΠ θα έπρεπε να είναι πιο πράσινη με δικαιότερη κατανομή των ενισχύσεων του Πυλώνα Ι προς τους ενεργούς αγρότες και χρηματοδότηση της ανταγωνιστικότητας, της καινοτομίας, της προστασίας του περιβάλλοντος της αειφόρου ανάπτυξης και της επικέντρωσης στην κλιματική αλλαγή του Πυλώνα ΙΙ, ενώ παράλληλα θα έπρεπε να εναρμονιστεί με τη </a:t>
            </a:r>
            <a:r>
              <a:rPr lang="el-GR" b="1" dirty="0" smtClean="0">
                <a:solidFill>
                  <a:prstClr val="white"/>
                </a:solidFill>
              </a:rPr>
              <a:t>Στρατηγική </a:t>
            </a:r>
            <a:r>
              <a:rPr lang="el-GR" b="1" dirty="0">
                <a:solidFill>
                  <a:prstClr val="white"/>
                </a:solidFill>
              </a:rPr>
              <a:t>«Ευρώπη 2020</a:t>
            </a:r>
            <a:r>
              <a:rPr lang="el-GR" b="1" dirty="0" smtClean="0">
                <a:solidFill>
                  <a:prstClr val="white"/>
                </a:solidFill>
              </a:rPr>
              <a:t>».</a:t>
            </a:r>
          </a:p>
          <a:p>
            <a:pPr marL="285750" indent="-285750" algn="just">
              <a:buFont typeface="Arial" panose="020B0604020202020204" pitchFamily="34" charset="0"/>
              <a:buChar char="•"/>
            </a:pPr>
            <a:r>
              <a:rPr lang="el-GR" b="1" dirty="0" smtClean="0">
                <a:solidFill>
                  <a:prstClr val="white"/>
                </a:solidFill>
              </a:rPr>
              <a:t>Τον Δεκέμβριο του 2013</a:t>
            </a:r>
            <a:r>
              <a:rPr lang="el-GR" b="1" dirty="0">
                <a:solidFill>
                  <a:prstClr val="white"/>
                </a:solidFill>
              </a:rPr>
              <a:t>, το Ευρωπαϊκό Συμβούλιο υιοθέτησε την πρόταση για την αναθεώρηση της ΚΑΠ, ακολουθώντας μία συμφωνία σε πρώτη ανάγνωση με το Ευρωπαϊκό Κοινοβούλιο. Αυτή η συμφωνία θέτει τους νέους κανόνες για την ΚΑΠ για μία περίοδο 7 </a:t>
            </a:r>
            <a:r>
              <a:rPr lang="el-GR" b="1" dirty="0" smtClean="0">
                <a:solidFill>
                  <a:prstClr val="white"/>
                </a:solidFill>
              </a:rPr>
              <a:t>ετών.</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0" y="2939955"/>
            <a:ext cx="4826000" cy="1169551"/>
          </a:xfrm>
          <a:prstGeom prst="rect">
            <a:avLst/>
          </a:prstGeom>
        </p:spPr>
        <p:txBody>
          <a:bodyPr wrap="square">
            <a:spAutoFit/>
          </a:bodyPr>
          <a:lstStyle/>
          <a:p>
            <a:pPr algn="just"/>
            <a:r>
              <a:rPr lang="el-GR" sz="1400" b="1" dirty="0" smtClean="0">
                <a:solidFill>
                  <a:schemeClr val="bg1"/>
                </a:solidFill>
              </a:rPr>
              <a:t>Ο </a:t>
            </a:r>
            <a:r>
              <a:rPr lang="el-GR" sz="1400" b="1" dirty="0">
                <a:solidFill>
                  <a:srgbClr val="FFFF00"/>
                </a:solidFill>
              </a:rPr>
              <a:t>προϋπολογισμός της ΚΑΠ </a:t>
            </a:r>
            <a:r>
              <a:rPr lang="el-GR" sz="1400" b="1" dirty="0">
                <a:solidFill>
                  <a:schemeClr val="bg1"/>
                </a:solidFill>
              </a:rPr>
              <a:t>για την περίοδο 2014 – 2020 </a:t>
            </a:r>
            <a:r>
              <a:rPr lang="el-GR" sz="1400" b="1" dirty="0" smtClean="0">
                <a:solidFill>
                  <a:schemeClr val="bg1"/>
                </a:solidFill>
              </a:rPr>
              <a:t>είναι 408,31 </a:t>
            </a:r>
            <a:r>
              <a:rPr lang="el-GR" sz="1400" b="1" dirty="0">
                <a:solidFill>
                  <a:schemeClr val="bg1"/>
                </a:solidFill>
              </a:rPr>
              <a:t>δισ. €, δηλαδή, το 38% του συνολικού προϋπολογισμού της ΕΕ, με </a:t>
            </a:r>
            <a:r>
              <a:rPr lang="el-GR" sz="1400" b="1" dirty="0" smtClean="0">
                <a:solidFill>
                  <a:schemeClr val="bg1"/>
                </a:solidFill>
              </a:rPr>
              <a:t>κατανομή: </a:t>
            </a:r>
          </a:p>
          <a:p>
            <a:pPr marL="285750" indent="-285750" algn="just">
              <a:buFontTx/>
              <a:buChar char="-"/>
            </a:pPr>
            <a:r>
              <a:rPr lang="el-GR" sz="1400" b="1" dirty="0" smtClean="0">
                <a:solidFill>
                  <a:schemeClr val="bg1"/>
                </a:solidFill>
              </a:rPr>
              <a:t>312.73 </a:t>
            </a:r>
            <a:r>
              <a:rPr lang="el-GR" sz="1400" b="1" dirty="0">
                <a:solidFill>
                  <a:schemeClr val="bg1"/>
                </a:solidFill>
              </a:rPr>
              <a:t>δισ. € στον Πυλώνα </a:t>
            </a:r>
            <a:r>
              <a:rPr lang="el-GR" sz="1400" b="1" dirty="0" smtClean="0">
                <a:solidFill>
                  <a:schemeClr val="bg1"/>
                </a:solidFill>
              </a:rPr>
              <a:t>Ι</a:t>
            </a:r>
            <a:r>
              <a:rPr lang="en-US" sz="1400" b="1" dirty="0" smtClean="0">
                <a:solidFill>
                  <a:schemeClr val="bg1"/>
                </a:solidFill>
              </a:rPr>
              <a:t> (</a:t>
            </a:r>
            <a:r>
              <a:rPr lang="el-GR" sz="1400" b="1" dirty="0" smtClean="0">
                <a:solidFill>
                  <a:schemeClr val="bg1"/>
                </a:solidFill>
              </a:rPr>
              <a:t>76.6</a:t>
            </a:r>
            <a:r>
              <a:rPr lang="el-GR" sz="1400" b="1" dirty="0">
                <a:solidFill>
                  <a:schemeClr val="bg1"/>
                </a:solidFill>
              </a:rPr>
              <a:t>% του προϋπολογισμού </a:t>
            </a:r>
            <a:r>
              <a:rPr lang="en-US" sz="1400" b="1" dirty="0" smtClean="0">
                <a:solidFill>
                  <a:schemeClr val="bg1"/>
                </a:solidFill>
              </a:rPr>
              <a:t>)</a:t>
            </a:r>
            <a:endParaRPr lang="el-GR" sz="1400" b="1" dirty="0" smtClean="0">
              <a:solidFill>
                <a:schemeClr val="bg1"/>
              </a:solidFill>
            </a:endParaRPr>
          </a:p>
          <a:p>
            <a:pPr marL="285750" indent="-285750" algn="just">
              <a:buFontTx/>
              <a:buChar char="-"/>
            </a:pPr>
            <a:r>
              <a:rPr lang="el-GR" sz="1400" b="1" dirty="0" smtClean="0">
                <a:solidFill>
                  <a:schemeClr val="bg1"/>
                </a:solidFill>
              </a:rPr>
              <a:t>95,58 </a:t>
            </a:r>
            <a:r>
              <a:rPr lang="el-GR" sz="1400" b="1" dirty="0">
                <a:solidFill>
                  <a:schemeClr val="bg1"/>
                </a:solidFill>
              </a:rPr>
              <a:t>δισ. € στον Πυλώνα ΙΙ </a:t>
            </a:r>
            <a:r>
              <a:rPr lang="en-US" sz="1400" b="1" dirty="0" smtClean="0">
                <a:solidFill>
                  <a:schemeClr val="bg1"/>
                </a:solidFill>
              </a:rPr>
              <a:t>(</a:t>
            </a:r>
            <a:r>
              <a:rPr lang="el-GR" sz="1400" b="1" dirty="0" smtClean="0">
                <a:solidFill>
                  <a:schemeClr val="bg1"/>
                </a:solidFill>
              </a:rPr>
              <a:t>23.4</a:t>
            </a:r>
            <a:r>
              <a:rPr lang="el-GR" sz="1400" b="1" dirty="0">
                <a:solidFill>
                  <a:schemeClr val="bg1"/>
                </a:solidFill>
              </a:rPr>
              <a:t>% του </a:t>
            </a:r>
            <a:r>
              <a:rPr lang="el-GR" sz="1400" b="1" dirty="0" smtClean="0">
                <a:solidFill>
                  <a:schemeClr val="bg1"/>
                </a:solidFill>
              </a:rPr>
              <a:t>προϋπολογισμού</a:t>
            </a:r>
            <a:r>
              <a:rPr lang="en-US" sz="1400" b="1" dirty="0" smtClean="0">
                <a:solidFill>
                  <a:schemeClr val="bg1"/>
                </a:solidFill>
              </a:rPr>
              <a:t>)</a:t>
            </a:r>
            <a:r>
              <a:rPr lang="el-GR" sz="1400" b="1" dirty="0" smtClean="0">
                <a:solidFill>
                  <a:schemeClr val="bg1"/>
                </a:solidFill>
              </a:rPr>
              <a:t> </a:t>
            </a:r>
            <a:endParaRPr lang="el-GR" sz="1400" b="1" dirty="0">
              <a:solidFill>
                <a:schemeClr val="bg1"/>
              </a:solidFill>
            </a:endParaRPr>
          </a:p>
        </p:txBody>
      </p:sp>
    </p:spTree>
    <p:extLst>
      <p:ext uri="{BB962C8B-B14F-4D97-AF65-F5344CB8AC3E}">
        <p14:creationId xmlns:p14="http://schemas.microsoft.com/office/powerpoint/2010/main" val="3289043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Σκοπός και Δημιουργία της Κοινής Αγροτικής </a:t>
            </a:r>
            <a:r>
              <a:rPr lang="el-GR" sz="2000" b="1" dirty="0" smtClean="0">
                <a:solidFill>
                  <a:srgbClr val="FFFF00"/>
                </a:solidFill>
                <a:cs typeface="Times New Roman" panose="02020603050405020304" pitchFamily="18" charset="0"/>
              </a:rPr>
              <a:t>Πολιτικής</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247317"/>
          </a:xfrm>
          <a:prstGeom prst="rect">
            <a:avLst/>
          </a:prstGeom>
          <a:noFill/>
        </p:spPr>
        <p:txBody>
          <a:bodyPr wrap="square" rtlCol="0">
            <a:spAutoFit/>
          </a:bodyPr>
          <a:lstStyle/>
          <a:p>
            <a:pPr lvl="0"/>
            <a:r>
              <a:rPr lang="el-GR" b="1" dirty="0" smtClean="0">
                <a:solidFill>
                  <a:srgbClr val="FFFF00"/>
                </a:solidFill>
              </a:rPr>
              <a:t>Τα Θεμέλια Κατάρτισης </a:t>
            </a:r>
            <a:r>
              <a:rPr lang="el-GR" b="1" dirty="0">
                <a:solidFill>
                  <a:srgbClr val="FFFF00"/>
                </a:solidFill>
              </a:rPr>
              <a:t>μίας </a:t>
            </a:r>
            <a:r>
              <a:rPr lang="el-GR" b="1" dirty="0" smtClean="0">
                <a:solidFill>
                  <a:srgbClr val="FFFF00"/>
                </a:solidFill>
              </a:rPr>
              <a:t>Κοινής Αγροτικής </a:t>
            </a:r>
            <a:r>
              <a:rPr lang="el-GR" b="1" dirty="0">
                <a:solidFill>
                  <a:srgbClr val="FFFF00"/>
                </a:solidFill>
              </a:rPr>
              <a:t>Π</a:t>
            </a:r>
            <a:r>
              <a:rPr lang="el-GR" b="1" dirty="0" smtClean="0">
                <a:solidFill>
                  <a:srgbClr val="FFFF00"/>
                </a:solidFill>
              </a:rPr>
              <a:t>ολιτικής</a:t>
            </a:r>
            <a:endParaRPr lang="el-GR" b="1" dirty="0">
              <a:solidFill>
                <a:srgbClr val="FFFF00"/>
              </a:solidFill>
            </a:endParaRPr>
          </a:p>
          <a:p>
            <a:pPr marL="285750" lvl="0" indent="-285750" algn="just">
              <a:buFont typeface="Arial" panose="020B0604020202020204" pitchFamily="34" charset="0"/>
              <a:buChar char="•"/>
            </a:pPr>
            <a:r>
              <a:rPr lang="el-GR" b="1" dirty="0">
                <a:solidFill>
                  <a:prstClr val="white"/>
                </a:solidFill>
              </a:rPr>
              <a:t>Η ίδρυση της ΕΟΚ </a:t>
            </a:r>
            <a:r>
              <a:rPr lang="el-GR" b="1" dirty="0" smtClean="0">
                <a:solidFill>
                  <a:prstClr val="white"/>
                </a:solidFill>
              </a:rPr>
              <a:t>είχε </a:t>
            </a:r>
            <a:r>
              <a:rPr lang="el-GR" b="1" dirty="0">
                <a:solidFill>
                  <a:prstClr val="white"/>
                </a:solidFill>
              </a:rPr>
              <a:t>ως βασικό στόχο τη δημιουργία μίας κοινής </a:t>
            </a:r>
            <a:r>
              <a:rPr lang="el-GR" b="1" dirty="0" smtClean="0">
                <a:solidFill>
                  <a:prstClr val="white"/>
                </a:solidFill>
              </a:rPr>
              <a:t>αγοράς, ενώ  προβλέπονταν και συγκεκριμένοι </a:t>
            </a:r>
            <a:r>
              <a:rPr lang="el-GR" b="1" dirty="0">
                <a:solidFill>
                  <a:prstClr val="white"/>
                </a:solidFill>
              </a:rPr>
              <a:t>στόχοι: </a:t>
            </a:r>
            <a:endParaRPr lang="el-GR" b="1" dirty="0" smtClean="0">
              <a:solidFill>
                <a:prstClr val="white"/>
              </a:solidFill>
            </a:endParaRPr>
          </a:p>
          <a:p>
            <a:pPr marL="533400" lvl="1" indent="-285750" algn="just">
              <a:buFont typeface="Calibri" panose="020F0502020204030204" pitchFamily="34" charset="0"/>
              <a:buChar char="−"/>
            </a:pPr>
            <a:r>
              <a:rPr lang="el-GR" b="1" dirty="0" smtClean="0">
                <a:solidFill>
                  <a:prstClr val="white"/>
                </a:solidFill>
              </a:rPr>
              <a:t>α</a:t>
            </a:r>
            <a:r>
              <a:rPr lang="el-GR" b="1" dirty="0">
                <a:solidFill>
                  <a:prstClr val="white"/>
                </a:solidFill>
              </a:rPr>
              <a:t>) βελτίωση της αγροτικής παραγωγικότητας, </a:t>
            </a:r>
            <a:endParaRPr lang="el-GR" b="1" dirty="0" smtClean="0">
              <a:solidFill>
                <a:prstClr val="white"/>
              </a:solidFill>
            </a:endParaRPr>
          </a:p>
          <a:p>
            <a:pPr marL="533400" lvl="1" indent="-285750" algn="just">
              <a:buFont typeface="Calibri" panose="020F0502020204030204" pitchFamily="34" charset="0"/>
              <a:buChar char="−"/>
            </a:pPr>
            <a:r>
              <a:rPr lang="el-GR" b="1" dirty="0" smtClean="0">
                <a:solidFill>
                  <a:prstClr val="white"/>
                </a:solidFill>
              </a:rPr>
              <a:t>β</a:t>
            </a:r>
            <a:r>
              <a:rPr lang="el-GR" b="1" dirty="0">
                <a:solidFill>
                  <a:prstClr val="white"/>
                </a:solidFill>
              </a:rPr>
              <a:t>) εξασφάλιση του εισοδήματος των αγροτών, </a:t>
            </a:r>
            <a:endParaRPr lang="el-GR" b="1" dirty="0" smtClean="0">
              <a:solidFill>
                <a:prstClr val="white"/>
              </a:solidFill>
            </a:endParaRPr>
          </a:p>
          <a:p>
            <a:pPr marL="533400" lvl="1" indent="-285750" algn="just">
              <a:buFont typeface="Calibri" panose="020F0502020204030204" pitchFamily="34" charset="0"/>
              <a:buChar char="−"/>
            </a:pPr>
            <a:r>
              <a:rPr lang="el-GR" b="1" dirty="0" smtClean="0">
                <a:solidFill>
                  <a:prstClr val="white"/>
                </a:solidFill>
              </a:rPr>
              <a:t>γ</a:t>
            </a:r>
            <a:r>
              <a:rPr lang="el-GR" b="1" dirty="0">
                <a:solidFill>
                  <a:prstClr val="white"/>
                </a:solidFill>
              </a:rPr>
              <a:t>) σταθεροποίηση των αγορών, </a:t>
            </a:r>
            <a:endParaRPr lang="el-GR" b="1" dirty="0" smtClean="0">
              <a:solidFill>
                <a:prstClr val="white"/>
              </a:solidFill>
            </a:endParaRPr>
          </a:p>
          <a:p>
            <a:pPr marL="533400" lvl="1" indent="-285750" algn="just">
              <a:buFont typeface="Calibri" panose="020F0502020204030204" pitchFamily="34" charset="0"/>
              <a:buChar char="−"/>
            </a:pPr>
            <a:r>
              <a:rPr lang="el-GR" b="1" dirty="0" smtClean="0">
                <a:solidFill>
                  <a:prstClr val="white"/>
                </a:solidFill>
              </a:rPr>
              <a:t>δ</a:t>
            </a:r>
            <a:r>
              <a:rPr lang="el-GR" b="1" dirty="0">
                <a:solidFill>
                  <a:prstClr val="white"/>
                </a:solidFill>
              </a:rPr>
              <a:t>) εγγύηση σταθερού εφοδιασμού των καταναλωτών και </a:t>
            </a:r>
            <a:endParaRPr lang="el-GR" b="1" dirty="0" smtClean="0">
              <a:solidFill>
                <a:prstClr val="white"/>
              </a:solidFill>
            </a:endParaRPr>
          </a:p>
          <a:p>
            <a:pPr marL="533400" lvl="1" indent="-285750" algn="just">
              <a:buFont typeface="Calibri" panose="020F0502020204030204" pitchFamily="34" charset="0"/>
              <a:buChar char="−"/>
            </a:pPr>
            <a:r>
              <a:rPr lang="el-GR" b="1" dirty="0" smtClean="0">
                <a:solidFill>
                  <a:prstClr val="white"/>
                </a:solidFill>
              </a:rPr>
              <a:t>ε</a:t>
            </a:r>
            <a:r>
              <a:rPr lang="el-GR" b="1" dirty="0">
                <a:solidFill>
                  <a:prstClr val="white"/>
                </a:solidFill>
              </a:rPr>
              <a:t>) εξασφάλιση λογικών τιμών για τους </a:t>
            </a:r>
            <a:r>
              <a:rPr lang="el-GR" b="1" dirty="0" smtClean="0">
                <a:solidFill>
                  <a:prstClr val="white"/>
                </a:solidFill>
              </a:rPr>
              <a:t>καταναλωτές.</a:t>
            </a:r>
          </a:p>
          <a:p>
            <a:pPr marL="285750" lvl="0" indent="-285750" algn="just">
              <a:buFont typeface="Arial" panose="020B0604020202020204" pitchFamily="34" charset="0"/>
              <a:buChar char="•"/>
            </a:pPr>
            <a:r>
              <a:rPr lang="el-GR" b="1" dirty="0">
                <a:solidFill>
                  <a:prstClr val="white"/>
                </a:solidFill>
              </a:rPr>
              <a:t>Α</a:t>
            </a:r>
            <a:r>
              <a:rPr lang="el-GR" b="1" dirty="0" smtClean="0">
                <a:solidFill>
                  <a:prstClr val="white"/>
                </a:solidFill>
              </a:rPr>
              <a:t>πό </a:t>
            </a:r>
            <a:r>
              <a:rPr lang="el-GR" b="1" dirty="0">
                <a:solidFill>
                  <a:prstClr val="white"/>
                </a:solidFill>
              </a:rPr>
              <a:t>το ξεκίνημα </a:t>
            </a:r>
            <a:r>
              <a:rPr lang="el-GR" b="1" dirty="0" smtClean="0">
                <a:solidFill>
                  <a:prstClr val="white"/>
                </a:solidFill>
              </a:rPr>
              <a:t>καταβλήθηκε προσπάθεια </a:t>
            </a:r>
            <a:r>
              <a:rPr lang="el-GR" b="1" dirty="0">
                <a:solidFill>
                  <a:prstClr val="white"/>
                </a:solidFill>
              </a:rPr>
              <a:t>κατάρτισης </a:t>
            </a:r>
            <a:r>
              <a:rPr lang="el-GR" b="1" dirty="0" smtClean="0">
                <a:solidFill>
                  <a:prstClr val="white"/>
                </a:solidFill>
              </a:rPr>
              <a:t>ΚΑΠ ώστε: </a:t>
            </a:r>
          </a:p>
          <a:p>
            <a:pPr marL="533400" lvl="1" indent="-285750" algn="just">
              <a:buFont typeface="Calibri" panose="020F0502020204030204" pitchFamily="34" charset="0"/>
              <a:buChar char="−"/>
            </a:pPr>
            <a:r>
              <a:rPr lang="el-GR" b="1" dirty="0" smtClean="0">
                <a:solidFill>
                  <a:prstClr val="white"/>
                </a:solidFill>
              </a:rPr>
              <a:t>α</a:t>
            </a:r>
            <a:r>
              <a:rPr lang="el-GR" b="1" dirty="0">
                <a:solidFill>
                  <a:prstClr val="white"/>
                </a:solidFill>
              </a:rPr>
              <a:t>) Να γίνει ανταγωνιστική η ευρωπαϊκή αγροτική </a:t>
            </a:r>
            <a:r>
              <a:rPr lang="el-GR" b="1" dirty="0" smtClean="0">
                <a:solidFill>
                  <a:prstClr val="white"/>
                </a:solidFill>
              </a:rPr>
              <a:t>παραγωγή, χωρίς ωστόσο να θίγεται ο οικογενειακός της χαρακτήρας. </a:t>
            </a:r>
          </a:p>
          <a:p>
            <a:pPr marL="533400" lvl="1" indent="-285750" algn="just">
              <a:buFont typeface="Calibri" panose="020F0502020204030204" pitchFamily="34" charset="0"/>
              <a:buChar char="−"/>
            </a:pPr>
            <a:r>
              <a:rPr lang="el-GR" b="1" dirty="0" smtClean="0">
                <a:solidFill>
                  <a:prstClr val="white"/>
                </a:solidFill>
              </a:rPr>
              <a:t>β</a:t>
            </a:r>
            <a:r>
              <a:rPr lang="el-GR" b="1" dirty="0">
                <a:solidFill>
                  <a:prstClr val="white"/>
                </a:solidFill>
              </a:rPr>
              <a:t>) Να γίνουν οι </a:t>
            </a:r>
            <a:r>
              <a:rPr lang="el-GR" b="1" dirty="0" smtClean="0">
                <a:solidFill>
                  <a:prstClr val="white"/>
                </a:solidFill>
              </a:rPr>
              <a:t>τιμές </a:t>
            </a:r>
            <a:r>
              <a:rPr lang="el-GR" b="1" dirty="0">
                <a:solidFill>
                  <a:prstClr val="white"/>
                </a:solidFill>
              </a:rPr>
              <a:t>αγροτικών προϊόντων υψηλότερες από τις διεθνείς, χωρίς όμως </a:t>
            </a:r>
            <a:r>
              <a:rPr lang="el-GR" b="1" dirty="0" smtClean="0">
                <a:solidFill>
                  <a:prstClr val="white"/>
                </a:solidFill>
              </a:rPr>
              <a:t>αυτό να </a:t>
            </a:r>
            <a:r>
              <a:rPr lang="el-GR" b="1" dirty="0">
                <a:solidFill>
                  <a:prstClr val="white"/>
                </a:solidFill>
              </a:rPr>
              <a:t>οδηγήσει </a:t>
            </a:r>
            <a:r>
              <a:rPr lang="el-GR" b="1" dirty="0" smtClean="0">
                <a:solidFill>
                  <a:prstClr val="white"/>
                </a:solidFill>
              </a:rPr>
              <a:t>σε </a:t>
            </a:r>
            <a:r>
              <a:rPr lang="el-GR" b="1" dirty="0">
                <a:solidFill>
                  <a:prstClr val="white"/>
                </a:solidFill>
              </a:rPr>
              <a:t>υπερπαραγωγή. </a:t>
            </a:r>
            <a:endParaRPr lang="el-GR" b="1" dirty="0" smtClean="0">
              <a:solidFill>
                <a:prstClr val="white"/>
              </a:solidFill>
            </a:endParaRPr>
          </a:p>
          <a:p>
            <a:pPr marL="533400" lvl="1" indent="-285750" algn="just">
              <a:buFont typeface="Calibri" panose="020F0502020204030204" pitchFamily="34" charset="0"/>
              <a:buChar char="−"/>
            </a:pPr>
            <a:r>
              <a:rPr lang="el-GR" b="1" dirty="0" smtClean="0">
                <a:solidFill>
                  <a:prstClr val="white"/>
                </a:solidFill>
              </a:rPr>
              <a:t>γ</a:t>
            </a:r>
            <a:r>
              <a:rPr lang="el-GR" b="1" dirty="0">
                <a:solidFill>
                  <a:prstClr val="white"/>
                </a:solidFill>
              </a:rPr>
              <a:t>) Να υπάρχει προστασία έναντι του διεθνούς ανταγωνισμού, χωρίς όμως να περιοριστούν οι εισαγωγές</a:t>
            </a:r>
            <a:r>
              <a:rPr lang="el-GR" b="1" dirty="0" smtClean="0">
                <a:solidFill>
                  <a:prstClr val="white"/>
                </a:solidFill>
              </a:rPr>
              <a:t>.</a:t>
            </a: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7" name="Ορθογώνιο 6"/>
          <p:cNvSpPr/>
          <p:nvPr/>
        </p:nvSpPr>
        <p:spPr>
          <a:xfrm>
            <a:off x="15052" y="1798268"/>
            <a:ext cx="4772848" cy="4616648"/>
          </a:xfrm>
          <a:prstGeom prst="rect">
            <a:avLst/>
          </a:prstGeom>
        </p:spPr>
        <p:txBody>
          <a:bodyPr wrap="square">
            <a:spAutoFit/>
          </a:bodyPr>
          <a:lstStyle/>
          <a:p>
            <a:pPr algn="just"/>
            <a:r>
              <a:rPr lang="el-GR" sz="1400" b="1" dirty="0" smtClean="0">
                <a:solidFill>
                  <a:srgbClr val="FFFF00"/>
                </a:solidFill>
              </a:rPr>
              <a:t>Τα πρώτα μέτρα:</a:t>
            </a:r>
          </a:p>
          <a:p>
            <a:pPr marL="285750" indent="-285750" algn="just">
              <a:buFontTx/>
              <a:buChar char="-"/>
            </a:pPr>
            <a:r>
              <a:rPr lang="el-GR" sz="1400" b="1" dirty="0" smtClean="0">
                <a:solidFill>
                  <a:schemeClr val="bg1"/>
                </a:solidFill>
              </a:rPr>
              <a:t>Η </a:t>
            </a:r>
            <a:r>
              <a:rPr lang="el-GR" sz="1400" b="1" dirty="0">
                <a:solidFill>
                  <a:schemeClr val="bg1"/>
                </a:solidFill>
              </a:rPr>
              <a:t>σύσταση της </a:t>
            </a:r>
            <a:r>
              <a:rPr lang="el-GR" sz="1400" b="1" i="1" dirty="0">
                <a:solidFill>
                  <a:srgbClr val="FFFF00"/>
                </a:solidFill>
              </a:rPr>
              <a:t>Κοινής Οργάνωσης </a:t>
            </a:r>
            <a:r>
              <a:rPr lang="el-GR" sz="1400" b="1" i="1" dirty="0" smtClean="0">
                <a:solidFill>
                  <a:srgbClr val="FFFF00"/>
                </a:solidFill>
              </a:rPr>
              <a:t>Αγορών </a:t>
            </a:r>
            <a:r>
              <a:rPr lang="el-GR" sz="1400" b="1" dirty="0">
                <a:solidFill>
                  <a:schemeClr val="bg1"/>
                </a:solidFill>
              </a:rPr>
              <a:t>(ΚΟΑ), ώστε να επεκταθεί η τελωνειακή ένωση και στα αγροτικά προϊόντα με την καθιέρωση κοινών </a:t>
            </a:r>
            <a:r>
              <a:rPr lang="el-GR" sz="1400" b="1" dirty="0" smtClean="0">
                <a:solidFill>
                  <a:schemeClr val="bg1"/>
                </a:solidFill>
              </a:rPr>
              <a:t>τιμών. </a:t>
            </a:r>
            <a:r>
              <a:rPr lang="el-GR" sz="1400" b="1" dirty="0">
                <a:solidFill>
                  <a:schemeClr val="bg1"/>
                </a:solidFill>
              </a:rPr>
              <a:t>Οι ΚΟΑ </a:t>
            </a:r>
            <a:r>
              <a:rPr lang="el-GR" sz="1400" b="1" dirty="0" smtClean="0">
                <a:solidFill>
                  <a:schemeClr val="bg1"/>
                </a:solidFill>
              </a:rPr>
              <a:t>εξάλειφαν </a:t>
            </a:r>
            <a:r>
              <a:rPr lang="el-GR" sz="1400" b="1" dirty="0">
                <a:solidFill>
                  <a:schemeClr val="bg1"/>
                </a:solidFill>
              </a:rPr>
              <a:t>τα εμπόδια στις διακοινοτικές συναλλαγές </a:t>
            </a:r>
            <a:r>
              <a:rPr lang="el-GR" sz="1400" b="1" dirty="0" smtClean="0">
                <a:solidFill>
                  <a:schemeClr val="bg1"/>
                </a:solidFill>
              </a:rPr>
              <a:t>και </a:t>
            </a:r>
            <a:r>
              <a:rPr lang="el-GR" sz="1400" b="1" dirty="0">
                <a:solidFill>
                  <a:schemeClr val="bg1"/>
                </a:solidFill>
              </a:rPr>
              <a:t>διατηρούσαν κοινούς τελωνειακούς φραγμούς προς </a:t>
            </a:r>
            <a:r>
              <a:rPr lang="el-GR" sz="1400" b="1" dirty="0" smtClean="0">
                <a:solidFill>
                  <a:schemeClr val="bg1"/>
                </a:solidFill>
              </a:rPr>
              <a:t>τρίτους. </a:t>
            </a:r>
            <a:r>
              <a:rPr lang="el-GR" sz="1400" b="1" dirty="0">
                <a:solidFill>
                  <a:schemeClr val="bg1"/>
                </a:solidFill>
              </a:rPr>
              <a:t>Το 2007, </a:t>
            </a:r>
            <a:r>
              <a:rPr lang="el-GR" sz="1400" b="1" dirty="0" smtClean="0">
                <a:solidFill>
                  <a:schemeClr val="bg1"/>
                </a:solidFill>
              </a:rPr>
              <a:t>θεσπίστηκε </a:t>
            </a:r>
            <a:r>
              <a:rPr lang="el-GR" sz="1400" b="1" dirty="0">
                <a:solidFill>
                  <a:schemeClr val="bg1"/>
                </a:solidFill>
              </a:rPr>
              <a:t>ενιαία </a:t>
            </a:r>
            <a:r>
              <a:rPr lang="el-GR" sz="1400" b="1" dirty="0" smtClean="0">
                <a:solidFill>
                  <a:schemeClr val="bg1"/>
                </a:solidFill>
              </a:rPr>
              <a:t>Κοινή </a:t>
            </a:r>
            <a:r>
              <a:rPr lang="el-GR" sz="1400" b="1" dirty="0">
                <a:solidFill>
                  <a:schemeClr val="bg1"/>
                </a:solidFill>
              </a:rPr>
              <a:t>Ο</a:t>
            </a:r>
            <a:r>
              <a:rPr lang="el-GR" sz="1400" b="1" dirty="0" smtClean="0">
                <a:solidFill>
                  <a:schemeClr val="bg1"/>
                </a:solidFill>
              </a:rPr>
              <a:t>ργάνωση Αγορών, σε αντικατάσταση των υφιστάμενων 21 ΚΟΑ</a:t>
            </a:r>
          </a:p>
          <a:p>
            <a:pPr marL="285750" indent="-285750" algn="just">
              <a:buFontTx/>
              <a:buChar char="-"/>
            </a:pPr>
            <a:r>
              <a:rPr lang="el-GR" sz="1400" b="1" dirty="0" smtClean="0">
                <a:solidFill>
                  <a:schemeClr val="bg1"/>
                </a:solidFill>
              </a:rPr>
              <a:t>Η </a:t>
            </a:r>
            <a:r>
              <a:rPr lang="el-GR" sz="1400" b="1" i="1" dirty="0" smtClean="0">
                <a:solidFill>
                  <a:srgbClr val="FFFF00"/>
                </a:solidFill>
              </a:rPr>
              <a:t>πολιτική </a:t>
            </a:r>
            <a:r>
              <a:rPr lang="el-GR" sz="1400" b="1" i="1" dirty="0">
                <a:solidFill>
                  <a:srgbClr val="FFFF00"/>
                </a:solidFill>
              </a:rPr>
              <a:t>στήριξης τιμών </a:t>
            </a:r>
            <a:r>
              <a:rPr lang="el-GR" sz="1400" b="1" dirty="0" smtClean="0">
                <a:solidFill>
                  <a:schemeClr val="bg1"/>
                </a:solidFill>
              </a:rPr>
              <a:t>με τη </a:t>
            </a:r>
            <a:r>
              <a:rPr lang="el-GR" sz="1400" b="1" dirty="0">
                <a:solidFill>
                  <a:schemeClr val="bg1"/>
                </a:solidFill>
              </a:rPr>
              <a:t>μεταφορά πόρων από τους καταναλωτές στους παραγωγούς </a:t>
            </a:r>
            <a:r>
              <a:rPr lang="el-GR" sz="1400" b="1" dirty="0" smtClean="0">
                <a:solidFill>
                  <a:schemeClr val="bg1"/>
                </a:solidFill>
              </a:rPr>
              <a:t>μέσω υψηλών </a:t>
            </a:r>
            <a:r>
              <a:rPr lang="el-GR" sz="1400" b="1" dirty="0">
                <a:solidFill>
                  <a:schemeClr val="bg1"/>
                </a:solidFill>
              </a:rPr>
              <a:t>τιμών που έθετε, σε σχέση με τις διεθνείς τιμές των προϊόντων </a:t>
            </a:r>
            <a:r>
              <a:rPr lang="el-GR" sz="1400" b="1" dirty="0" smtClean="0">
                <a:solidFill>
                  <a:schemeClr val="bg1"/>
                </a:solidFill>
              </a:rPr>
              <a:t>αυτών:</a:t>
            </a:r>
          </a:p>
          <a:p>
            <a:pPr marL="355600" lvl="1" indent="-107950" algn="just">
              <a:buFont typeface="Calibri" panose="020F0502020204030204" pitchFamily="34" charset="0"/>
              <a:buChar char="·"/>
            </a:pPr>
            <a:r>
              <a:rPr lang="el-GR" sz="1400" b="1" dirty="0" smtClean="0">
                <a:solidFill>
                  <a:schemeClr val="bg1"/>
                </a:solidFill>
              </a:rPr>
              <a:t>Της </a:t>
            </a:r>
            <a:r>
              <a:rPr lang="el-GR" sz="1400" b="1" i="1" dirty="0">
                <a:solidFill>
                  <a:srgbClr val="FFFF00"/>
                </a:solidFill>
              </a:rPr>
              <a:t>τιμής </a:t>
            </a:r>
            <a:r>
              <a:rPr lang="el-GR" sz="1400" b="1" i="1" dirty="0" smtClean="0">
                <a:solidFill>
                  <a:srgbClr val="FFFF00"/>
                </a:solidFill>
              </a:rPr>
              <a:t>παρέμβασης/ελάχιστης </a:t>
            </a:r>
            <a:r>
              <a:rPr lang="el-GR" sz="1400" b="1" i="1" dirty="0">
                <a:solidFill>
                  <a:srgbClr val="FFFF00"/>
                </a:solidFill>
              </a:rPr>
              <a:t>τιμής</a:t>
            </a:r>
            <a:r>
              <a:rPr lang="el-GR" sz="1400" b="1" dirty="0">
                <a:solidFill>
                  <a:schemeClr val="bg1"/>
                </a:solidFill>
              </a:rPr>
              <a:t> για τα αγροτικά προϊόντα η οποία δεν επέτρεπε στις τιμές εντός της ΕΟΚ να πέσουν κάτω από ένα ελάχιστο επίπεδο. </a:t>
            </a:r>
            <a:endParaRPr lang="el-GR" sz="1400" b="1" dirty="0" smtClean="0">
              <a:solidFill>
                <a:schemeClr val="bg1"/>
              </a:solidFill>
            </a:endParaRPr>
          </a:p>
          <a:p>
            <a:pPr marL="355600" lvl="1" indent="-107950" algn="just">
              <a:buFont typeface="Calibri" panose="020F0502020204030204" pitchFamily="34" charset="0"/>
              <a:buChar char="·"/>
            </a:pPr>
            <a:r>
              <a:rPr lang="el-GR" sz="1400" b="1" dirty="0">
                <a:solidFill>
                  <a:schemeClr val="bg1"/>
                </a:solidFill>
              </a:rPr>
              <a:t>Τ</a:t>
            </a:r>
            <a:r>
              <a:rPr lang="el-GR" sz="1400" b="1" dirty="0" smtClean="0">
                <a:solidFill>
                  <a:schemeClr val="bg1"/>
                </a:solidFill>
              </a:rPr>
              <a:t>ις </a:t>
            </a:r>
            <a:r>
              <a:rPr lang="el-GR" sz="1400" b="1" i="1" dirty="0">
                <a:solidFill>
                  <a:srgbClr val="FFFF00"/>
                </a:solidFill>
              </a:rPr>
              <a:t>αντισταθμιστικές εισφορές εισαγωγών</a:t>
            </a:r>
            <a:r>
              <a:rPr lang="el-GR" sz="1400" b="1" dirty="0">
                <a:solidFill>
                  <a:schemeClr val="bg1"/>
                </a:solidFill>
              </a:rPr>
              <a:t> που ήταν ίσες με τη διαφορά ανάμεσα στην ελάχιστη τιμή εισαγωγής και τη χαμηλότερη τιμή </a:t>
            </a:r>
            <a:r>
              <a:rPr lang="el-GR" sz="1400" b="1" dirty="0" smtClean="0">
                <a:solidFill>
                  <a:schemeClr val="bg1"/>
                </a:solidFill>
              </a:rPr>
              <a:t>προσφοράς ξένων παραγωγών.</a:t>
            </a:r>
          </a:p>
          <a:p>
            <a:pPr marL="355600" lvl="1" indent="-107950" algn="just">
              <a:buFont typeface="Calibri" panose="020F0502020204030204" pitchFamily="34" charset="0"/>
              <a:buChar char="·"/>
            </a:pPr>
            <a:r>
              <a:rPr lang="el-GR" sz="1400" b="1" dirty="0" smtClean="0">
                <a:solidFill>
                  <a:schemeClr val="bg1"/>
                </a:solidFill>
              </a:rPr>
              <a:t>Η </a:t>
            </a:r>
            <a:r>
              <a:rPr lang="el-GR" sz="1400" b="1" dirty="0">
                <a:solidFill>
                  <a:schemeClr val="bg1"/>
                </a:solidFill>
              </a:rPr>
              <a:t>ελάχιστη τιμή θέτονταν για τα κυριότερα </a:t>
            </a:r>
            <a:r>
              <a:rPr lang="el-GR" sz="1400" b="1" dirty="0" smtClean="0">
                <a:solidFill>
                  <a:schemeClr val="bg1"/>
                </a:solidFill>
              </a:rPr>
              <a:t>αγροτικά </a:t>
            </a:r>
            <a:r>
              <a:rPr lang="el-GR" sz="1400" b="1" dirty="0">
                <a:solidFill>
                  <a:schemeClr val="bg1"/>
                </a:solidFill>
              </a:rPr>
              <a:t>προϊόντα σε επίπεδο υψηλότερο από την διεθνή τιμή </a:t>
            </a:r>
            <a:r>
              <a:rPr lang="el-GR" sz="1400" b="1" dirty="0" smtClean="0">
                <a:solidFill>
                  <a:schemeClr val="bg1"/>
                </a:solidFill>
              </a:rPr>
              <a:t>εισαγωγής</a:t>
            </a:r>
            <a:r>
              <a:rPr lang="el-GR" sz="1400" b="1" dirty="0">
                <a:solidFill>
                  <a:schemeClr val="bg1"/>
                </a:solidFill>
              </a:rPr>
              <a:t>.  </a:t>
            </a:r>
            <a:endParaRPr lang="el-GR" sz="1400" b="1" dirty="0"/>
          </a:p>
        </p:txBody>
      </p:sp>
    </p:spTree>
    <p:extLst>
      <p:ext uri="{BB962C8B-B14F-4D97-AF65-F5344CB8AC3E}">
        <p14:creationId xmlns:p14="http://schemas.microsoft.com/office/powerpoint/2010/main" val="2006417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30</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1754326"/>
          </a:xfrm>
          <a:prstGeom prst="rect">
            <a:avLst/>
          </a:prstGeom>
          <a:noFill/>
        </p:spPr>
        <p:txBody>
          <a:bodyPr wrap="square" rtlCol="0">
            <a:spAutoFit/>
          </a:bodyPr>
          <a:lstStyle/>
          <a:p>
            <a:r>
              <a:rPr lang="el-GR" b="1" dirty="0" smtClean="0">
                <a:solidFill>
                  <a:srgbClr val="FFFF00"/>
                </a:solidFill>
              </a:rPr>
              <a:t>Τι προβλέπει η νέα ΚΑΠ της περιόδου 2014 - 2020</a:t>
            </a:r>
          </a:p>
          <a:p>
            <a:pPr algn="just"/>
            <a:r>
              <a:rPr lang="el-GR" b="1" dirty="0">
                <a:solidFill>
                  <a:prstClr val="white"/>
                </a:solidFill>
              </a:rPr>
              <a:t>Τα βασικά σημεία αναθεώρησης περιλαμβάνουν:</a:t>
            </a:r>
          </a:p>
          <a:p>
            <a:pPr marL="285750" indent="-285750" algn="just">
              <a:buFont typeface="Arial" panose="020B0604020202020204" pitchFamily="34" charset="0"/>
              <a:buChar char="•"/>
            </a:pPr>
            <a:r>
              <a:rPr lang="el-GR" b="1" dirty="0" smtClean="0">
                <a:solidFill>
                  <a:prstClr val="white"/>
                </a:solidFill>
              </a:rPr>
              <a:t>Ι</a:t>
            </a:r>
            <a:r>
              <a:rPr lang="el-GR" b="1" dirty="0">
                <a:solidFill>
                  <a:prstClr val="white"/>
                </a:solidFill>
              </a:rPr>
              <a:t>. Μέτρα άμεσης ενίσχυσης του Πυλώνα Ι</a:t>
            </a:r>
            <a:r>
              <a:rPr lang="el-GR" b="1" dirty="0" smtClean="0">
                <a:solidFill>
                  <a:prstClr val="white"/>
                </a:solidFill>
              </a:rPr>
              <a:t>:</a:t>
            </a:r>
          </a:p>
          <a:p>
            <a:pPr marL="533400" lvl="1" indent="-285750" algn="just">
              <a:buFont typeface="Calibri" panose="020F0502020204030204" pitchFamily="34" charset="0"/>
              <a:buChar char="−"/>
            </a:pPr>
            <a:r>
              <a:rPr lang="el-GR" b="1" dirty="0">
                <a:solidFill>
                  <a:prstClr val="white"/>
                </a:solidFill>
              </a:rPr>
              <a:t>α) </a:t>
            </a:r>
            <a:r>
              <a:rPr lang="el-GR" b="1" i="1" dirty="0">
                <a:solidFill>
                  <a:prstClr val="white"/>
                </a:solidFill>
              </a:rPr>
              <a:t>Μείωση </a:t>
            </a:r>
            <a:r>
              <a:rPr lang="el-GR" b="1" i="1" dirty="0" smtClean="0">
                <a:solidFill>
                  <a:prstClr val="white"/>
                </a:solidFill>
              </a:rPr>
              <a:t>εισοδηματικής </a:t>
            </a:r>
            <a:r>
              <a:rPr lang="el-GR" b="1" i="1" dirty="0">
                <a:solidFill>
                  <a:prstClr val="white"/>
                </a:solidFill>
              </a:rPr>
              <a:t>ενίσχυσης για </a:t>
            </a:r>
            <a:r>
              <a:rPr lang="el-GR" b="1" i="1" dirty="0" smtClean="0">
                <a:solidFill>
                  <a:prstClr val="white"/>
                </a:solidFill>
              </a:rPr>
              <a:t>μεγάλες καλλιέργειες</a:t>
            </a:r>
            <a:r>
              <a:rPr lang="el-GR" b="1" dirty="0" smtClean="0">
                <a:solidFill>
                  <a:prstClr val="white"/>
                </a:solidFill>
              </a:rPr>
              <a:t>.</a:t>
            </a:r>
          </a:p>
          <a:p>
            <a:pPr marL="533400" lvl="1" indent="-285750" algn="just">
              <a:buFont typeface="Calibri" panose="020F0502020204030204" pitchFamily="34" charset="0"/>
              <a:buChar char="−"/>
            </a:pPr>
            <a:r>
              <a:rPr lang="el-GR" b="1" dirty="0">
                <a:solidFill>
                  <a:prstClr val="white"/>
                </a:solidFill>
              </a:rPr>
              <a:t>β</a:t>
            </a:r>
            <a:r>
              <a:rPr lang="el-GR" b="1" dirty="0" smtClean="0">
                <a:solidFill>
                  <a:prstClr val="white"/>
                </a:solidFill>
              </a:rPr>
              <a:t>) Αναδιανεμητικές πληρωμές.</a:t>
            </a:r>
          </a:p>
          <a:p>
            <a:pPr marL="533400" lvl="1" indent="-285750" algn="just">
              <a:buFont typeface="Calibri" panose="020F0502020204030204" pitchFamily="34" charset="0"/>
              <a:buChar char="−"/>
            </a:pPr>
            <a:r>
              <a:rPr lang="el-GR" b="1" dirty="0">
                <a:solidFill>
                  <a:prstClr val="white"/>
                </a:solidFill>
              </a:rPr>
              <a:t>γ) Εξωτερική </a:t>
            </a:r>
            <a:r>
              <a:rPr lang="el-GR" b="1" dirty="0" smtClean="0">
                <a:solidFill>
                  <a:prstClr val="white"/>
                </a:solidFill>
              </a:rPr>
              <a:t>σύγκλιση.</a:t>
            </a: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0" y="1796955"/>
            <a:ext cx="4680000" cy="4401205"/>
          </a:xfrm>
          <a:prstGeom prst="rect">
            <a:avLst/>
          </a:prstGeom>
        </p:spPr>
        <p:txBody>
          <a:bodyPr wrap="square">
            <a:spAutoFit/>
          </a:bodyPr>
          <a:lstStyle/>
          <a:p>
            <a:pPr algn="just"/>
            <a:r>
              <a:rPr lang="el-GR" sz="1400" b="1" dirty="0">
                <a:solidFill>
                  <a:srgbClr val="FFFF00"/>
                </a:solidFill>
              </a:rPr>
              <a:t>Μείωση εισοδηματικής ενίσχυσης για μεγάλες </a:t>
            </a:r>
            <a:r>
              <a:rPr lang="el-GR" sz="1400" b="1" dirty="0" smtClean="0">
                <a:solidFill>
                  <a:srgbClr val="FFFF00"/>
                </a:solidFill>
              </a:rPr>
              <a:t>καλλιέργειες</a:t>
            </a:r>
            <a:r>
              <a:rPr lang="en-US" sz="1400" b="1" dirty="0" smtClean="0">
                <a:solidFill>
                  <a:schemeClr val="bg1"/>
                </a:solidFill>
              </a:rPr>
              <a:t>: </a:t>
            </a:r>
            <a:r>
              <a:rPr lang="el-GR" sz="1400" b="1" dirty="0" smtClean="0">
                <a:solidFill>
                  <a:schemeClr val="bg1"/>
                </a:solidFill>
              </a:rPr>
              <a:t>εφαρμογή υποχρεωτικής </a:t>
            </a:r>
            <a:r>
              <a:rPr lang="el-GR" sz="1400" b="1" dirty="0">
                <a:solidFill>
                  <a:schemeClr val="bg1"/>
                </a:solidFill>
              </a:rPr>
              <a:t>μείωσης κατά 5% για ποσά πάνω από τις 150.000 € (με εξαίρεση για τα κράτη-μέλη τα οποία χρησιμοποιούν πάνω από το 5% του εθνικού τους φακέλου άμεσων ενισχύσεων για την αύξηση της ενίσχυσης των μικρών αγροτών με μία μορφή αναδιανεμητικής πληρωμής). </a:t>
            </a:r>
            <a:endParaRPr lang="el-GR" sz="1400" b="1" dirty="0" smtClean="0">
              <a:solidFill>
                <a:schemeClr val="bg1"/>
              </a:solidFill>
            </a:endParaRPr>
          </a:p>
          <a:p>
            <a:pPr algn="just"/>
            <a:r>
              <a:rPr lang="el-GR" sz="1400" b="1" dirty="0">
                <a:solidFill>
                  <a:srgbClr val="FFFF00"/>
                </a:solidFill>
              </a:rPr>
              <a:t>Αναδιανεμητικές πληρωμές: </a:t>
            </a:r>
            <a:r>
              <a:rPr lang="el-GR" sz="1400" b="1" dirty="0">
                <a:solidFill>
                  <a:schemeClr val="bg1"/>
                </a:solidFill>
              </a:rPr>
              <a:t>με </a:t>
            </a:r>
            <a:r>
              <a:rPr lang="el-GR" sz="1400" b="1" dirty="0" smtClean="0">
                <a:solidFill>
                  <a:schemeClr val="bg1"/>
                </a:solidFill>
              </a:rPr>
              <a:t>δυνατότητα στα </a:t>
            </a:r>
            <a:r>
              <a:rPr lang="el-GR" sz="1400" b="1" dirty="0">
                <a:solidFill>
                  <a:schemeClr val="bg1"/>
                </a:solidFill>
              </a:rPr>
              <a:t>κράτη-μέλη να αναδιανέμουν τις άμεσες ενισχύσεις </a:t>
            </a:r>
            <a:r>
              <a:rPr lang="el-GR" sz="1400" b="1" dirty="0" smtClean="0">
                <a:solidFill>
                  <a:schemeClr val="bg1"/>
                </a:solidFill>
              </a:rPr>
              <a:t>στους </a:t>
            </a:r>
            <a:r>
              <a:rPr lang="el-GR" sz="1400" b="1" dirty="0">
                <a:solidFill>
                  <a:schemeClr val="bg1"/>
                </a:solidFill>
              </a:rPr>
              <a:t>αγρότες τους χρησιμοποιώντας έως το 30% των εθνικών </a:t>
            </a:r>
            <a:r>
              <a:rPr lang="el-GR" sz="1400" b="1" dirty="0" smtClean="0">
                <a:solidFill>
                  <a:schemeClr val="bg1"/>
                </a:solidFill>
              </a:rPr>
              <a:t>φακέλων </a:t>
            </a:r>
            <a:r>
              <a:rPr lang="el-GR" sz="1400" b="1" dirty="0">
                <a:solidFill>
                  <a:schemeClr val="bg1"/>
                </a:solidFill>
              </a:rPr>
              <a:t>άμεσων ενισχύσεων, ώστε να χορηγούν στους μικρούς αγρότες μία επιπλέον ενίσχυση για τα πρώτα εκτάρια για τα οποία ενεργοποίησαν δικαιώματα ενισχύσεων </a:t>
            </a:r>
            <a:r>
              <a:rPr lang="el-GR" sz="1400" b="1" dirty="0" smtClean="0">
                <a:solidFill>
                  <a:schemeClr val="bg1"/>
                </a:solidFill>
              </a:rPr>
              <a:t>(με μέγιστο </a:t>
            </a:r>
            <a:r>
              <a:rPr lang="el-GR" sz="1400" b="1" dirty="0">
                <a:solidFill>
                  <a:schemeClr val="bg1"/>
                </a:solidFill>
              </a:rPr>
              <a:t>τα 30 </a:t>
            </a:r>
            <a:r>
              <a:rPr lang="el-GR" sz="1400" b="1" dirty="0" smtClean="0">
                <a:solidFill>
                  <a:schemeClr val="bg1"/>
                </a:solidFill>
              </a:rPr>
              <a:t>εκτάρια </a:t>
            </a:r>
            <a:r>
              <a:rPr lang="el-GR" sz="1400" b="1" dirty="0">
                <a:solidFill>
                  <a:schemeClr val="bg1"/>
                </a:solidFill>
              </a:rPr>
              <a:t>μίας μέσης </a:t>
            </a:r>
            <a:r>
              <a:rPr lang="el-GR" sz="1400" b="1" dirty="0" smtClean="0">
                <a:solidFill>
                  <a:schemeClr val="bg1"/>
                </a:solidFill>
              </a:rPr>
              <a:t>εκμετάλλευσης </a:t>
            </a:r>
            <a:r>
              <a:rPr lang="el-GR" sz="1400" b="1" dirty="0">
                <a:solidFill>
                  <a:schemeClr val="bg1"/>
                </a:solidFill>
              </a:rPr>
              <a:t>ανά κράτος-μέλος). </a:t>
            </a:r>
            <a:endParaRPr lang="el-GR" sz="1400" b="1" dirty="0" smtClean="0">
              <a:solidFill>
                <a:schemeClr val="bg1"/>
              </a:solidFill>
            </a:endParaRPr>
          </a:p>
          <a:p>
            <a:pPr algn="just"/>
            <a:r>
              <a:rPr lang="el-GR" sz="1400" b="1" dirty="0">
                <a:solidFill>
                  <a:srgbClr val="FFFF00"/>
                </a:solidFill>
              </a:rPr>
              <a:t>Εξωτερική σύγκλιση: </a:t>
            </a:r>
            <a:r>
              <a:rPr lang="el-GR" sz="1400" b="1" dirty="0">
                <a:solidFill>
                  <a:schemeClr val="bg1"/>
                </a:solidFill>
              </a:rPr>
              <a:t>προκειμένου να διασφαλιστεί μία πιο δίκαιη διανομή των άμεσων εισοδηματικών ενισχύσεων σε όλη την ΕΕ και να μειωθεί η σύνδεση με </a:t>
            </a:r>
            <a:r>
              <a:rPr lang="el-GR" sz="1400" b="1" dirty="0" smtClean="0">
                <a:solidFill>
                  <a:schemeClr val="bg1"/>
                </a:solidFill>
              </a:rPr>
              <a:t>ιστορικές </a:t>
            </a:r>
            <a:r>
              <a:rPr lang="el-GR" sz="1400" b="1" dirty="0">
                <a:solidFill>
                  <a:schemeClr val="bg1"/>
                </a:solidFill>
              </a:rPr>
              <a:t>αναφορές. Όλα τα κράτη-μέλη με άμεσες ενισχύσεις </a:t>
            </a:r>
            <a:r>
              <a:rPr lang="el-GR" sz="1400" b="1" dirty="0" smtClean="0">
                <a:solidFill>
                  <a:schemeClr val="bg1"/>
                </a:solidFill>
              </a:rPr>
              <a:t>επιπέδου  κάτω  </a:t>
            </a:r>
            <a:r>
              <a:rPr lang="el-GR" sz="1400" b="1" dirty="0">
                <a:solidFill>
                  <a:schemeClr val="bg1"/>
                </a:solidFill>
              </a:rPr>
              <a:t>του </a:t>
            </a:r>
            <a:r>
              <a:rPr lang="el-GR" sz="1400" b="1" dirty="0" smtClean="0">
                <a:solidFill>
                  <a:schemeClr val="bg1"/>
                </a:solidFill>
              </a:rPr>
              <a:t> 90</a:t>
            </a:r>
            <a:r>
              <a:rPr lang="el-GR" sz="1400" b="1" dirty="0">
                <a:solidFill>
                  <a:schemeClr val="bg1"/>
                </a:solidFill>
              </a:rPr>
              <a:t>% </a:t>
            </a:r>
            <a:r>
              <a:rPr lang="el-GR" sz="1400" b="1" dirty="0" smtClean="0">
                <a:solidFill>
                  <a:schemeClr val="bg1"/>
                </a:solidFill>
              </a:rPr>
              <a:t> από  το  μέσο  όρο  θα  πρέπει  να</a:t>
            </a:r>
            <a:endParaRPr lang="el-GR" sz="1400" b="1" dirty="0">
              <a:solidFill>
                <a:schemeClr val="bg1"/>
              </a:solidFill>
            </a:endParaRPr>
          </a:p>
        </p:txBody>
      </p:sp>
      <p:sp>
        <p:nvSpPr>
          <p:cNvPr id="5" name="Ορθογώνιο 4"/>
          <p:cNvSpPr/>
          <p:nvPr/>
        </p:nvSpPr>
        <p:spPr>
          <a:xfrm>
            <a:off x="6096000" y="4967492"/>
            <a:ext cx="4826000" cy="1169551"/>
          </a:xfrm>
          <a:prstGeom prst="rect">
            <a:avLst/>
          </a:prstGeom>
        </p:spPr>
        <p:txBody>
          <a:bodyPr wrap="square">
            <a:spAutoFit/>
          </a:bodyPr>
          <a:lstStyle/>
          <a:p>
            <a:pPr lvl="0" algn="just"/>
            <a:r>
              <a:rPr lang="el-GR" sz="1400" b="1" dirty="0">
                <a:solidFill>
                  <a:prstClr val="white"/>
                </a:solidFill>
              </a:rPr>
              <a:t>προβούν στη μείωση του ενός τρίτου της </a:t>
            </a:r>
            <a:r>
              <a:rPr lang="el-GR" sz="1400" b="1" dirty="0" smtClean="0">
                <a:solidFill>
                  <a:prstClr val="white"/>
                </a:solidFill>
              </a:rPr>
              <a:t>διαφοράς </a:t>
            </a:r>
            <a:r>
              <a:rPr lang="el-GR" sz="1400" b="1" dirty="0">
                <a:solidFill>
                  <a:prstClr val="white"/>
                </a:solidFill>
              </a:rPr>
              <a:t>ανάμεσα  στο  επίπεδο  που βρίσκονται τώρα και σε αυτό το επίπεδο, φτάνοντας στο ελάχιστο όριο έως το 2020, με χρηματοδότηση αναλογικά από όλα τα κράτη-μέλη με άμεσες ενισχύσεις πάνω από το μέσον όρο της ΕΕ.</a:t>
            </a:r>
          </a:p>
        </p:txBody>
      </p:sp>
      <p:sp>
        <p:nvSpPr>
          <p:cNvPr id="15" name="Οδοντωτό δεξιό βέλος 14"/>
          <p:cNvSpPr/>
          <p:nvPr/>
        </p:nvSpPr>
        <p:spPr>
          <a:xfrm>
            <a:off x="4876800" y="5303781"/>
            <a:ext cx="1110850" cy="4445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Box 15"/>
          <p:cNvSpPr txBox="1"/>
          <p:nvPr/>
        </p:nvSpPr>
        <p:spPr>
          <a:xfrm>
            <a:off x="5074049" y="5390220"/>
            <a:ext cx="848956" cy="276999"/>
          </a:xfrm>
          <a:prstGeom prst="rect">
            <a:avLst/>
          </a:prstGeom>
          <a:noFill/>
        </p:spPr>
        <p:txBody>
          <a:bodyPr wrap="square" rtlCol="0">
            <a:spAutoFit/>
          </a:bodyPr>
          <a:lstStyle/>
          <a:p>
            <a:r>
              <a:rPr lang="el-GR" sz="1200" b="1" dirty="0" smtClean="0">
                <a:solidFill>
                  <a:schemeClr val="bg1"/>
                </a:solidFill>
              </a:rPr>
              <a:t>Συνέχεια</a:t>
            </a:r>
            <a:endParaRPr lang="el-GR" sz="1200" b="1" dirty="0">
              <a:solidFill>
                <a:schemeClr val="bg1"/>
              </a:solidFill>
            </a:endParaRPr>
          </a:p>
        </p:txBody>
      </p:sp>
    </p:spTree>
    <p:extLst>
      <p:ext uri="{BB962C8B-B14F-4D97-AF65-F5344CB8AC3E}">
        <p14:creationId xmlns:p14="http://schemas.microsoft.com/office/powerpoint/2010/main" val="4025511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31</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1477328"/>
          </a:xfrm>
          <a:prstGeom prst="rect">
            <a:avLst/>
          </a:prstGeom>
          <a:noFill/>
        </p:spPr>
        <p:txBody>
          <a:bodyPr wrap="square" rtlCol="0">
            <a:spAutoFit/>
          </a:bodyPr>
          <a:lstStyle/>
          <a:p>
            <a:r>
              <a:rPr lang="el-GR" b="1" dirty="0" smtClean="0">
                <a:solidFill>
                  <a:srgbClr val="FFFF00"/>
                </a:solidFill>
              </a:rPr>
              <a:t>Τι προβλέπει η νέα ΚΑΠ της περιόδου 2014 - 2020</a:t>
            </a:r>
          </a:p>
          <a:p>
            <a:pPr marL="285750" indent="-285750" algn="just">
              <a:buFont typeface="Arial" panose="020B0604020202020204" pitchFamily="34" charset="0"/>
              <a:buChar char="•"/>
            </a:pPr>
            <a:r>
              <a:rPr lang="el-GR" b="1" dirty="0">
                <a:solidFill>
                  <a:prstClr val="white"/>
                </a:solidFill>
              </a:rPr>
              <a:t>Ι. Μέτρα άμεσης ενίσχυσης του Πυλώνα Ι</a:t>
            </a:r>
            <a:r>
              <a:rPr lang="el-GR" b="1" dirty="0" smtClean="0">
                <a:solidFill>
                  <a:prstClr val="white"/>
                </a:solidFill>
              </a:rPr>
              <a:t>:</a:t>
            </a:r>
          </a:p>
          <a:p>
            <a:pPr marL="533400" lvl="1" indent="-285750" algn="just">
              <a:buFont typeface="Calibri" panose="020F0502020204030204" pitchFamily="34" charset="0"/>
              <a:buChar char="−"/>
            </a:pPr>
            <a:r>
              <a:rPr lang="el-GR" b="1" dirty="0">
                <a:solidFill>
                  <a:prstClr val="white"/>
                </a:solidFill>
              </a:rPr>
              <a:t>δ) Εσωτερική </a:t>
            </a:r>
            <a:r>
              <a:rPr lang="el-GR" b="1" dirty="0" smtClean="0">
                <a:solidFill>
                  <a:prstClr val="white"/>
                </a:solidFill>
              </a:rPr>
              <a:t>σύγκλιση.</a:t>
            </a:r>
          </a:p>
          <a:p>
            <a:pPr marL="533400" lvl="1" indent="-285750" algn="just">
              <a:buFont typeface="Calibri" panose="020F0502020204030204" pitchFamily="34" charset="0"/>
              <a:buChar char="−"/>
            </a:pPr>
            <a:r>
              <a:rPr lang="el-GR" b="1" dirty="0">
                <a:solidFill>
                  <a:prstClr val="white"/>
                </a:solidFill>
              </a:rPr>
              <a:t>ε</a:t>
            </a:r>
            <a:r>
              <a:rPr lang="el-GR" b="1" dirty="0" smtClean="0">
                <a:solidFill>
                  <a:prstClr val="white"/>
                </a:solidFill>
              </a:rPr>
              <a:t>) Συνδεδεμένες </a:t>
            </a:r>
            <a:r>
              <a:rPr lang="el-GR" b="1" dirty="0">
                <a:solidFill>
                  <a:prstClr val="white"/>
                </a:solidFill>
              </a:rPr>
              <a:t>ενισχύσεις.</a:t>
            </a:r>
            <a:endParaRPr lang="el-GR" b="1" dirty="0" smtClean="0">
              <a:solidFill>
                <a:prstClr val="white"/>
              </a:solidFill>
            </a:endParaRPr>
          </a:p>
          <a:p>
            <a:pPr marL="533400" lvl="1" indent="-285750" algn="just">
              <a:buFont typeface="Calibri" panose="020F0502020204030204" pitchFamily="34" charset="0"/>
              <a:buChar char="−"/>
            </a:pPr>
            <a:r>
              <a:rPr lang="el-GR" b="1" dirty="0">
                <a:solidFill>
                  <a:prstClr val="white"/>
                </a:solidFill>
              </a:rPr>
              <a:t>στ) Δημοσιονομική Πειθαρχία.</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0" y="1796955"/>
            <a:ext cx="4680000" cy="4401205"/>
          </a:xfrm>
          <a:prstGeom prst="rect">
            <a:avLst/>
          </a:prstGeom>
        </p:spPr>
        <p:txBody>
          <a:bodyPr wrap="square">
            <a:spAutoFit/>
          </a:bodyPr>
          <a:lstStyle/>
          <a:p>
            <a:pPr algn="just"/>
            <a:r>
              <a:rPr lang="el-GR" sz="1400" b="1" dirty="0" smtClean="0">
                <a:solidFill>
                  <a:srgbClr val="FFFF00"/>
                </a:solidFill>
              </a:rPr>
              <a:t>Εσωτερική </a:t>
            </a:r>
            <a:r>
              <a:rPr lang="el-GR" sz="1400" b="1" dirty="0">
                <a:solidFill>
                  <a:srgbClr val="FFFF00"/>
                </a:solidFill>
              </a:rPr>
              <a:t>σύγκλιση: </a:t>
            </a:r>
            <a:r>
              <a:rPr lang="el-GR" sz="1400" b="1" dirty="0">
                <a:solidFill>
                  <a:schemeClr val="bg1"/>
                </a:solidFill>
              </a:rPr>
              <a:t>προκειμένου τα κράτη μέλη να αποκαταστήσουν τουλάχιστον μερικώς την ισορροπία του μέσου επιπέδου των άμεσων ενισχύσεων ανά εκτάριο σε εθνικό ή περιφερειακό επίπεδο μέχρι το 2019. Αυτό μπορεί να επιτευχθεί με τη χρήση διάφορων μοντέλων που μπορούν να εφαρμοστούν σε εθνικό ή περιφερειακό επίπεδο. </a:t>
            </a:r>
            <a:r>
              <a:rPr lang="el-GR" sz="1400" b="1" dirty="0" smtClean="0">
                <a:solidFill>
                  <a:schemeClr val="bg1"/>
                </a:solidFill>
              </a:rPr>
              <a:t>Έτσι, </a:t>
            </a:r>
            <a:r>
              <a:rPr lang="el-GR" sz="1400" b="1" dirty="0">
                <a:solidFill>
                  <a:schemeClr val="bg1"/>
                </a:solidFill>
              </a:rPr>
              <a:t>τα κράτη μέλη </a:t>
            </a:r>
            <a:r>
              <a:rPr lang="el-GR" sz="1400" b="1" dirty="0" smtClean="0">
                <a:solidFill>
                  <a:schemeClr val="bg1"/>
                </a:solidFill>
              </a:rPr>
              <a:t>πρέπει να </a:t>
            </a:r>
            <a:r>
              <a:rPr lang="el-GR" sz="1400" b="1" dirty="0">
                <a:solidFill>
                  <a:schemeClr val="bg1"/>
                </a:solidFill>
              </a:rPr>
              <a:t>διασφαλίσουν ότι μέχρι το 2019 η αξία όλων των δικαιωμάτων ενισχύσεων φθάνει τουλάχιστον το 60% της εθνικής ή περιφερειακής αξίας. Εκεί όπου το 60% οδηγεί σε μία απώλεια μεγαλύτερη του 30% στα κράτη-μέλη που εφαρμόζουν αυτό το όριο, η ελάχιστη αξία μπορεί να μειωθεί ώστε να φθάσει στο ανώτατο όριο του 30%. Για τους σκοπούς της εσωτερικής σύγκλισης, τα κράτη μέλη μπορούν επίσης να συνυπολογίζουν και το 30% των ενισχύσεων για το </a:t>
            </a:r>
            <a:r>
              <a:rPr lang="el-GR" sz="1400" b="1" dirty="0" smtClean="0">
                <a:solidFill>
                  <a:schemeClr val="bg1"/>
                </a:solidFill>
              </a:rPr>
              <a:t>πρασίνισμα </a:t>
            </a:r>
            <a:r>
              <a:rPr lang="el-GR" sz="1400" b="1" dirty="0">
                <a:solidFill>
                  <a:schemeClr val="bg1"/>
                </a:solidFill>
              </a:rPr>
              <a:t>που λαμβάνουν οι αγρότες. </a:t>
            </a:r>
          </a:p>
          <a:p>
            <a:pPr algn="just"/>
            <a:r>
              <a:rPr lang="el-GR" sz="1400" b="1" dirty="0" smtClean="0">
                <a:solidFill>
                  <a:srgbClr val="FFFF00"/>
                </a:solidFill>
              </a:rPr>
              <a:t>Συνδεδεμένες ενισχύσεις: </a:t>
            </a:r>
            <a:r>
              <a:rPr lang="el-GR" sz="1400" b="1" dirty="0" smtClean="0">
                <a:solidFill>
                  <a:schemeClr val="bg1"/>
                </a:solidFill>
              </a:rPr>
              <a:t>με επιτρεπόμενο όριο για τα κράτη-μέλη ένα 8% συνδεδεμένων ενισχύσεων και επιπλέον 2% για τις πρωτεϊνούχες καλλιέργειες. </a:t>
            </a:r>
            <a:r>
              <a:rPr lang="el-GR" sz="1400" b="1" dirty="0">
                <a:solidFill>
                  <a:schemeClr val="bg1"/>
                </a:solidFill>
              </a:rPr>
              <a:t>Τα κράτη-μέλη </a:t>
            </a:r>
            <a:r>
              <a:rPr lang="el-GR" sz="1400" b="1" dirty="0" smtClean="0">
                <a:solidFill>
                  <a:schemeClr val="bg1"/>
                </a:solidFill>
              </a:rPr>
              <a:t> που  χρησιμοποίησαν  </a:t>
            </a:r>
            <a:r>
              <a:rPr lang="el-GR" sz="1400" b="1" dirty="0">
                <a:solidFill>
                  <a:schemeClr val="bg1"/>
                </a:solidFill>
              </a:rPr>
              <a:t>πάνω </a:t>
            </a:r>
            <a:r>
              <a:rPr lang="el-GR" sz="1400" b="1" dirty="0" smtClean="0">
                <a:solidFill>
                  <a:schemeClr val="bg1"/>
                </a:solidFill>
              </a:rPr>
              <a:t> από  5 %  συνδεδεμένων </a:t>
            </a:r>
            <a:endParaRPr lang="el-GR" sz="1400" b="1" dirty="0">
              <a:solidFill>
                <a:schemeClr val="bg1"/>
              </a:solidFill>
            </a:endParaRPr>
          </a:p>
        </p:txBody>
      </p:sp>
      <p:sp>
        <p:nvSpPr>
          <p:cNvPr id="5" name="Ορθογώνιο 4"/>
          <p:cNvSpPr/>
          <p:nvPr/>
        </p:nvSpPr>
        <p:spPr>
          <a:xfrm>
            <a:off x="6064250" y="3686060"/>
            <a:ext cx="4711700" cy="2462213"/>
          </a:xfrm>
          <a:prstGeom prst="rect">
            <a:avLst/>
          </a:prstGeom>
        </p:spPr>
        <p:txBody>
          <a:bodyPr wrap="square">
            <a:spAutoFit/>
          </a:bodyPr>
          <a:lstStyle/>
          <a:p>
            <a:pPr lvl="0" algn="just"/>
            <a:r>
              <a:rPr lang="el-GR" sz="1400" b="1" dirty="0" smtClean="0">
                <a:solidFill>
                  <a:prstClr val="white"/>
                </a:solidFill>
              </a:rPr>
              <a:t>ενισχύσεων </a:t>
            </a:r>
            <a:r>
              <a:rPr lang="el-GR" sz="1400" b="1" dirty="0">
                <a:solidFill>
                  <a:prstClr val="white"/>
                </a:solidFill>
              </a:rPr>
              <a:t>μέσα σε ένα έτος κατά την περίοδο 2010 – 2014, μπορούν να έχουν ένα όριο 13% συν 2% για τις πρωτεϊνούχες καλλιέργειες. Τα κράτη μέλη τα οποία χρησιμοποίησαν πάνω από 10% συνδεδεμένων ενισχύσεων μέσα σε ένα έτος κατά την περίοδο 2010-2014, μπορούν να αποφασίσουν να χρησιμοποιήσουν πάνω από το 13% μετά από έγκριση της Επιτροπής. </a:t>
            </a:r>
          </a:p>
          <a:p>
            <a:pPr lvl="0" algn="just"/>
            <a:r>
              <a:rPr lang="el-GR" sz="1400" b="1" dirty="0">
                <a:solidFill>
                  <a:srgbClr val="FFFF00"/>
                </a:solidFill>
              </a:rPr>
              <a:t>Δημοσιονομική Πειθαρχία: </a:t>
            </a:r>
            <a:r>
              <a:rPr lang="el-GR" sz="1400" b="1" dirty="0">
                <a:solidFill>
                  <a:prstClr val="white"/>
                </a:solidFill>
              </a:rPr>
              <a:t>σύμφωνα με την οποία, οι αγρότες που λαμβάνουν λιγότερο από 2.000 € σε άμεσες ενισχύσεις, θα εξαιρεθούν από την ευθύγραμμη περικοπή των άμεσων ενισχύσεων</a:t>
            </a:r>
          </a:p>
        </p:txBody>
      </p:sp>
      <p:sp>
        <p:nvSpPr>
          <p:cNvPr id="12" name="Οδοντωτό δεξιό βέλος 11"/>
          <p:cNvSpPr/>
          <p:nvPr/>
        </p:nvSpPr>
        <p:spPr>
          <a:xfrm>
            <a:off x="4876800" y="4770381"/>
            <a:ext cx="1110850" cy="4445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extBox 14"/>
          <p:cNvSpPr txBox="1"/>
          <p:nvPr/>
        </p:nvSpPr>
        <p:spPr>
          <a:xfrm>
            <a:off x="5074049" y="4856820"/>
            <a:ext cx="848956" cy="276999"/>
          </a:xfrm>
          <a:prstGeom prst="rect">
            <a:avLst/>
          </a:prstGeom>
          <a:noFill/>
        </p:spPr>
        <p:txBody>
          <a:bodyPr wrap="square" rtlCol="0">
            <a:spAutoFit/>
          </a:bodyPr>
          <a:lstStyle/>
          <a:p>
            <a:r>
              <a:rPr lang="el-GR" sz="1200" b="1" dirty="0" smtClean="0">
                <a:solidFill>
                  <a:schemeClr val="bg1"/>
                </a:solidFill>
              </a:rPr>
              <a:t>Συνέχεια</a:t>
            </a:r>
            <a:endParaRPr lang="el-GR" sz="1200" b="1" dirty="0">
              <a:solidFill>
                <a:schemeClr val="bg1"/>
              </a:solidFill>
            </a:endParaRPr>
          </a:p>
        </p:txBody>
      </p:sp>
    </p:spTree>
    <p:extLst>
      <p:ext uri="{BB962C8B-B14F-4D97-AF65-F5344CB8AC3E}">
        <p14:creationId xmlns:p14="http://schemas.microsoft.com/office/powerpoint/2010/main" val="1897180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32</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1754326"/>
          </a:xfrm>
          <a:prstGeom prst="rect">
            <a:avLst/>
          </a:prstGeom>
          <a:noFill/>
        </p:spPr>
        <p:txBody>
          <a:bodyPr wrap="square" rtlCol="0">
            <a:spAutoFit/>
          </a:bodyPr>
          <a:lstStyle/>
          <a:p>
            <a:r>
              <a:rPr lang="el-GR" b="1" dirty="0" smtClean="0">
                <a:solidFill>
                  <a:srgbClr val="FFFF00"/>
                </a:solidFill>
              </a:rPr>
              <a:t>Τι προβλέπει η νέα ΚΑΠ της περιόδου 2014 - 2020</a:t>
            </a:r>
          </a:p>
          <a:p>
            <a:pPr marL="285750" indent="-285750" algn="just">
              <a:buFont typeface="Arial" panose="020B0604020202020204" pitchFamily="34" charset="0"/>
              <a:buChar char="•"/>
            </a:pPr>
            <a:r>
              <a:rPr lang="el-GR" b="1" dirty="0">
                <a:solidFill>
                  <a:prstClr val="white"/>
                </a:solidFill>
              </a:rPr>
              <a:t>Ι. Μέτρα άμεσης ενίσχυσης του Πυλώνα Ι</a:t>
            </a:r>
            <a:r>
              <a:rPr lang="el-GR" b="1" dirty="0" smtClean="0">
                <a:solidFill>
                  <a:prstClr val="white"/>
                </a:solidFill>
              </a:rPr>
              <a:t>:</a:t>
            </a:r>
          </a:p>
          <a:p>
            <a:pPr marL="533400" lvl="1" indent="-285750" algn="just">
              <a:buFont typeface="Calibri" panose="020F0502020204030204" pitchFamily="34" charset="0"/>
              <a:buChar char="−"/>
            </a:pPr>
            <a:r>
              <a:rPr lang="el-GR" b="1" dirty="0">
                <a:solidFill>
                  <a:prstClr val="white"/>
                </a:solidFill>
              </a:rPr>
              <a:t>ζ) Η έννοια του ενεργού αγρότη.</a:t>
            </a:r>
            <a:endParaRPr lang="el-GR" b="1" dirty="0" smtClean="0">
              <a:solidFill>
                <a:prstClr val="white"/>
              </a:solidFill>
            </a:endParaRPr>
          </a:p>
          <a:p>
            <a:pPr marL="533400" lvl="1" indent="-285750" algn="just">
              <a:buFont typeface="Calibri" panose="020F0502020204030204" pitchFamily="34" charset="0"/>
              <a:buChar char="−"/>
            </a:pPr>
            <a:r>
              <a:rPr lang="el-GR" b="1" dirty="0">
                <a:solidFill>
                  <a:prstClr val="white"/>
                </a:solidFill>
              </a:rPr>
              <a:t>η) Για το «Πρασίνισμα».</a:t>
            </a:r>
            <a:endParaRPr lang="el-GR" b="1" dirty="0" smtClean="0">
              <a:solidFill>
                <a:prstClr val="white"/>
              </a:solidFill>
            </a:endParaRPr>
          </a:p>
          <a:p>
            <a:pPr marL="533400" lvl="1" indent="-285750" algn="just">
              <a:buFont typeface="Calibri" panose="020F0502020204030204" pitchFamily="34" charset="0"/>
              <a:buChar char="−"/>
            </a:pPr>
            <a:r>
              <a:rPr lang="el-GR" b="1" dirty="0">
                <a:solidFill>
                  <a:prstClr val="white"/>
                </a:solidFill>
              </a:rPr>
              <a:t>θ) Διατήρηση μόνιμων βοσκοτόπων</a:t>
            </a:r>
            <a:r>
              <a:rPr lang="el-GR" b="1" dirty="0" smtClean="0">
                <a:solidFill>
                  <a:prstClr val="white"/>
                </a:solidFill>
              </a:rPr>
              <a:t>.</a:t>
            </a:r>
          </a:p>
          <a:p>
            <a:pPr marL="533400" lvl="1" indent="-285750" algn="just">
              <a:buFont typeface="Calibri" panose="020F0502020204030204" pitchFamily="34" charset="0"/>
              <a:buChar char="−"/>
            </a:pPr>
            <a:r>
              <a:rPr lang="el-GR" b="1" dirty="0">
                <a:solidFill>
                  <a:prstClr val="white"/>
                </a:solidFill>
              </a:rPr>
              <a:t>ι) Περιοχές Οικολογικής Εστίασης (ΠΟΕ</a:t>
            </a:r>
            <a:r>
              <a:rPr lang="el-GR" b="1" dirty="0" smtClean="0">
                <a:solidFill>
                  <a:prstClr val="white"/>
                </a:solidFill>
              </a:rPr>
              <a:t>).</a:t>
            </a: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0" y="1796955"/>
            <a:ext cx="4680000" cy="4401205"/>
          </a:xfrm>
          <a:prstGeom prst="rect">
            <a:avLst/>
          </a:prstGeom>
        </p:spPr>
        <p:txBody>
          <a:bodyPr wrap="square">
            <a:spAutoFit/>
          </a:bodyPr>
          <a:lstStyle/>
          <a:p>
            <a:pPr algn="just"/>
            <a:r>
              <a:rPr lang="el-GR" sz="1400" b="1" dirty="0" smtClean="0">
                <a:solidFill>
                  <a:srgbClr val="FFFF00"/>
                </a:solidFill>
              </a:rPr>
              <a:t>Η </a:t>
            </a:r>
            <a:r>
              <a:rPr lang="el-GR" sz="1400" b="1" dirty="0">
                <a:solidFill>
                  <a:srgbClr val="FFFF00"/>
                </a:solidFill>
              </a:rPr>
              <a:t>έννοια του ενεργού αγρότη: </a:t>
            </a:r>
            <a:r>
              <a:rPr lang="el-GR" sz="1400" b="1" dirty="0">
                <a:solidFill>
                  <a:schemeClr val="bg1"/>
                </a:solidFill>
              </a:rPr>
              <a:t>σύμφωνα με την οποία, καθιερώνονται πιο αυστηροί κανόνες ώστε να αποφευχθεί νομικά πρόσωπα, των οποίων η βασική δραστηριότητα δεν είναι γεωργική, να διεκδικούν άμεσες ενισχύσεις, ειδικά με την πρόβλεψη υποχρεωτικής «αρνητικής λίστας» για άτομα τα οποία εκ των προτέρων εξαιρούνται από τις άμεσες ενισχύσεις. </a:t>
            </a:r>
          </a:p>
          <a:p>
            <a:pPr algn="just"/>
            <a:r>
              <a:rPr lang="el-GR" sz="1400" b="1" dirty="0" smtClean="0">
                <a:solidFill>
                  <a:schemeClr val="bg1"/>
                </a:solidFill>
              </a:rPr>
              <a:t>Για </a:t>
            </a:r>
            <a:r>
              <a:rPr lang="el-GR" sz="1400" b="1" dirty="0">
                <a:solidFill>
                  <a:schemeClr val="bg1"/>
                </a:solidFill>
              </a:rPr>
              <a:t>το </a:t>
            </a:r>
            <a:r>
              <a:rPr lang="el-GR" sz="1400" b="1" dirty="0">
                <a:solidFill>
                  <a:srgbClr val="FFFF00"/>
                </a:solidFill>
              </a:rPr>
              <a:t>«Πρασίνισμα»: </a:t>
            </a:r>
            <a:r>
              <a:rPr lang="el-GR" sz="1400" b="1" dirty="0">
                <a:solidFill>
                  <a:schemeClr val="bg1"/>
                </a:solidFill>
              </a:rPr>
              <a:t>το 30% των άμεσων ενισχύσεων υπόκεινται στην αξιολόγηση των καλλιεργητικών πρακτικών οι οποίες είναι ευεργετικές για το περιβάλλον και το κλίμα, όπως, ειδικά, η διαφοροποίηση της παραγωγής, η διατήρηση μόνιμων βοσκοτόπων και η διαμόρφωση «περιοχής οικολογικής εστίασης» σε κάθε αγροτική εκμετάλλευση.</a:t>
            </a:r>
          </a:p>
          <a:p>
            <a:pPr algn="just"/>
            <a:r>
              <a:rPr lang="el-GR" sz="1400" b="1" dirty="0" smtClean="0">
                <a:solidFill>
                  <a:srgbClr val="FFFF00"/>
                </a:solidFill>
              </a:rPr>
              <a:t>Διατήρηση </a:t>
            </a:r>
            <a:r>
              <a:rPr lang="el-GR" sz="1400" b="1" dirty="0">
                <a:solidFill>
                  <a:srgbClr val="FFFF00"/>
                </a:solidFill>
              </a:rPr>
              <a:t>μόνιμων βοσκοτόπων: </a:t>
            </a:r>
            <a:r>
              <a:rPr lang="el-GR" sz="1400" b="1" dirty="0">
                <a:solidFill>
                  <a:schemeClr val="bg1"/>
                </a:solidFill>
              </a:rPr>
              <a:t>τα κράτη μέλη πρέπει να διασφαλίσουν ότι στην συνολική γεωργική έκταση θα διατηρείται μία ελάχιστη αναλογικά έκταση μόνιμων βοσκοτόπων. Η αναλογία αυτή μπορεί να εφαρμόζεται σε εθνικό, περιφερειακό επίπεδο ή ανά αγροτική εκμετάλλευση. </a:t>
            </a:r>
          </a:p>
        </p:txBody>
      </p:sp>
      <p:sp>
        <p:nvSpPr>
          <p:cNvPr id="5" name="Ορθογώνιο 4"/>
          <p:cNvSpPr/>
          <p:nvPr/>
        </p:nvSpPr>
        <p:spPr>
          <a:xfrm>
            <a:off x="6083300" y="4498546"/>
            <a:ext cx="4680000" cy="1600438"/>
          </a:xfrm>
          <a:prstGeom prst="rect">
            <a:avLst/>
          </a:prstGeom>
        </p:spPr>
        <p:txBody>
          <a:bodyPr wrap="square">
            <a:spAutoFit/>
          </a:bodyPr>
          <a:lstStyle/>
          <a:p>
            <a:pPr lvl="0" algn="just"/>
            <a:r>
              <a:rPr lang="el-GR" sz="1400" b="1" dirty="0">
                <a:solidFill>
                  <a:srgbClr val="FFFF00"/>
                </a:solidFill>
              </a:rPr>
              <a:t>Περιοχές Οικολογικής Εστίασης (ΠΟΕ): </a:t>
            </a:r>
            <a:r>
              <a:rPr lang="el-GR" sz="1400" b="1" dirty="0">
                <a:solidFill>
                  <a:prstClr val="white"/>
                </a:solidFill>
              </a:rPr>
              <a:t>Η ελάχιστη έκταση όπου δεν θα υπάρχει απαίτηση διατήρησης ΠΟΕ είναι τα 15 εκτάρια </a:t>
            </a:r>
            <a:r>
              <a:rPr lang="el-GR" sz="1400" b="1" dirty="0" err="1">
                <a:solidFill>
                  <a:prstClr val="white"/>
                </a:solidFill>
              </a:rPr>
              <a:t>αροτριαίας</a:t>
            </a:r>
            <a:r>
              <a:rPr lang="el-GR" sz="1400" b="1" dirty="0">
                <a:solidFill>
                  <a:prstClr val="white"/>
                </a:solidFill>
              </a:rPr>
              <a:t> καλλιέργειας. Το ποσοστό θα αρχίσει από το 5% το 2015 και θα φτάσει στο 7% το 2017. Οι ΠΟΕ εφαρμόζονται μόνο σε </a:t>
            </a:r>
            <a:r>
              <a:rPr lang="el-GR" sz="1400" b="1" dirty="0" err="1">
                <a:solidFill>
                  <a:prstClr val="white"/>
                </a:solidFill>
              </a:rPr>
              <a:t>αροτριαίες</a:t>
            </a:r>
            <a:r>
              <a:rPr lang="el-GR" sz="1400" b="1" dirty="0">
                <a:solidFill>
                  <a:prstClr val="white"/>
                </a:solidFill>
              </a:rPr>
              <a:t> εκτάσεις και όχι σε μόνιμους βοσκότοπους και σε εκτάσεις με μόνιμες καλλιέργειες.</a:t>
            </a:r>
          </a:p>
        </p:txBody>
      </p:sp>
      <p:sp>
        <p:nvSpPr>
          <p:cNvPr id="15" name="Οδοντωτό δεξιό βέλος 14"/>
          <p:cNvSpPr/>
          <p:nvPr/>
        </p:nvSpPr>
        <p:spPr>
          <a:xfrm>
            <a:off x="4876800" y="5087881"/>
            <a:ext cx="1110850" cy="4445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Box 15"/>
          <p:cNvSpPr txBox="1"/>
          <p:nvPr/>
        </p:nvSpPr>
        <p:spPr>
          <a:xfrm>
            <a:off x="5074049" y="5174320"/>
            <a:ext cx="848956" cy="276999"/>
          </a:xfrm>
          <a:prstGeom prst="rect">
            <a:avLst/>
          </a:prstGeom>
          <a:noFill/>
        </p:spPr>
        <p:txBody>
          <a:bodyPr wrap="square" rtlCol="0">
            <a:spAutoFit/>
          </a:bodyPr>
          <a:lstStyle/>
          <a:p>
            <a:r>
              <a:rPr lang="el-GR" sz="1200" b="1" dirty="0" smtClean="0">
                <a:solidFill>
                  <a:schemeClr val="bg1"/>
                </a:solidFill>
              </a:rPr>
              <a:t>Συνέχεια</a:t>
            </a:r>
            <a:endParaRPr lang="el-GR" sz="1200" b="1" dirty="0">
              <a:solidFill>
                <a:schemeClr val="bg1"/>
              </a:solidFill>
            </a:endParaRPr>
          </a:p>
        </p:txBody>
      </p:sp>
    </p:spTree>
    <p:extLst>
      <p:ext uri="{BB962C8B-B14F-4D97-AF65-F5344CB8AC3E}">
        <p14:creationId xmlns:p14="http://schemas.microsoft.com/office/powerpoint/2010/main" val="2621995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33</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1477328"/>
          </a:xfrm>
          <a:prstGeom prst="rect">
            <a:avLst/>
          </a:prstGeom>
          <a:noFill/>
        </p:spPr>
        <p:txBody>
          <a:bodyPr wrap="square" rtlCol="0">
            <a:spAutoFit/>
          </a:bodyPr>
          <a:lstStyle/>
          <a:p>
            <a:r>
              <a:rPr lang="el-GR" b="1" dirty="0" smtClean="0">
                <a:solidFill>
                  <a:srgbClr val="FFFF00"/>
                </a:solidFill>
              </a:rPr>
              <a:t>Τι προβλέπει η νέα ΚΑΠ της περιόδου 2014 - 2020</a:t>
            </a:r>
          </a:p>
          <a:p>
            <a:pPr marL="285750" indent="-285750" algn="just">
              <a:buFont typeface="Arial" panose="020B0604020202020204" pitchFamily="34" charset="0"/>
              <a:buChar char="•"/>
            </a:pPr>
            <a:r>
              <a:rPr lang="el-GR" b="1" dirty="0">
                <a:solidFill>
                  <a:prstClr val="white"/>
                </a:solidFill>
              </a:rPr>
              <a:t>ΙΙ. Ενιαία Κοινή Οργάνωση Αγορών:</a:t>
            </a:r>
            <a:endParaRPr lang="el-GR" b="1" dirty="0" smtClean="0">
              <a:solidFill>
                <a:prstClr val="white"/>
              </a:solidFill>
            </a:endParaRPr>
          </a:p>
          <a:p>
            <a:pPr marL="533400" lvl="1" indent="-285750" algn="just">
              <a:buFont typeface="Calibri" panose="020F0502020204030204" pitchFamily="34" charset="0"/>
              <a:buChar char="−"/>
            </a:pPr>
            <a:r>
              <a:rPr lang="el-GR" b="1" dirty="0">
                <a:solidFill>
                  <a:prstClr val="white"/>
                </a:solidFill>
              </a:rPr>
              <a:t>α) </a:t>
            </a:r>
            <a:r>
              <a:rPr lang="el-GR" b="1" i="1" dirty="0">
                <a:solidFill>
                  <a:prstClr val="white"/>
                </a:solidFill>
              </a:rPr>
              <a:t>Φύτευση αμπέλων</a:t>
            </a:r>
            <a:r>
              <a:rPr lang="el-GR" b="1" dirty="0" smtClean="0">
                <a:solidFill>
                  <a:prstClr val="white"/>
                </a:solidFill>
              </a:rPr>
              <a:t>.</a:t>
            </a:r>
          </a:p>
          <a:p>
            <a:pPr marL="533400" lvl="1" indent="-285750" algn="just">
              <a:buFont typeface="Calibri" panose="020F0502020204030204" pitchFamily="34" charset="0"/>
              <a:buChar char="−"/>
            </a:pPr>
            <a:r>
              <a:rPr lang="el-GR" b="1" dirty="0">
                <a:solidFill>
                  <a:prstClr val="white"/>
                </a:solidFill>
              </a:rPr>
              <a:t>β</a:t>
            </a:r>
            <a:r>
              <a:rPr lang="el-GR" b="1" dirty="0" smtClean="0">
                <a:solidFill>
                  <a:prstClr val="white"/>
                </a:solidFill>
              </a:rPr>
              <a:t>) </a:t>
            </a:r>
            <a:r>
              <a:rPr lang="el-GR" b="1" dirty="0">
                <a:solidFill>
                  <a:prstClr val="white"/>
                </a:solidFill>
              </a:rPr>
              <a:t>Σακχαρότευτλα.</a:t>
            </a:r>
            <a:endParaRPr lang="el-GR" b="1" dirty="0" smtClean="0">
              <a:solidFill>
                <a:prstClr val="white"/>
              </a:solidFill>
            </a:endParaRPr>
          </a:p>
          <a:p>
            <a:pPr marL="533400" lvl="1" indent="-285750" algn="just">
              <a:buFont typeface="Calibri" panose="020F0502020204030204" pitchFamily="34" charset="0"/>
              <a:buChar char="−"/>
            </a:pPr>
            <a:r>
              <a:rPr lang="el-GR" b="1" dirty="0">
                <a:solidFill>
                  <a:prstClr val="white"/>
                </a:solidFill>
              </a:rPr>
              <a:t>γ) Γάλα.</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0" y="1796955"/>
            <a:ext cx="4680000" cy="2462213"/>
          </a:xfrm>
          <a:prstGeom prst="rect">
            <a:avLst/>
          </a:prstGeom>
        </p:spPr>
        <p:txBody>
          <a:bodyPr wrap="square">
            <a:spAutoFit/>
          </a:bodyPr>
          <a:lstStyle/>
          <a:p>
            <a:pPr algn="just"/>
            <a:r>
              <a:rPr lang="el-GR" sz="1400" b="1" dirty="0" smtClean="0">
                <a:solidFill>
                  <a:srgbClr val="FFFF00"/>
                </a:solidFill>
              </a:rPr>
              <a:t>Φύτευση </a:t>
            </a:r>
            <a:r>
              <a:rPr lang="el-GR" sz="1400" b="1" dirty="0">
                <a:solidFill>
                  <a:srgbClr val="FFFF00"/>
                </a:solidFill>
              </a:rPr>
              <a:t>αμπέλων: </a:t>
            </a:r>
            <a:r>
              <a:rPr lang="el-GR" sz="1400" b="1" dirty="0">
                <a:solidFill>
                  <a:schemeClr val="bg1"/>
                </a:solidFill>
              </a:rPr>
              <a:t>Το σύστημα εγκρίσεως νέων </a:t>
            </a:r>
            <a:r>
              <a:rPr lang="el-GR" sz="1400" b="1" dirty="0" smtClean="0">
                <a:solidFill>
                  <a:schemeClr val="bg1"/>
                </a:solidFill>
              </a:rPr>
              <a:t>φυτεύσεων </a:t>
            </a:r>
            <a:r>
              <a:rPr lang="el-GR" sz="1400" b="1" dirty="0">
                <a:solidFill>
                  <a:schemeClr val="bg1"/>
                </a:solidFill>
              </a:rPr>
              <a:t>αμπελιών ξεκινάει από το 2016 και θα διαρκέσει έως το 2030, με 1% ετήσια αύξηση. Τα τρέχοντα δικαιώματα φύτευσης αμπελιών θα επεκταθούν μεταβατικά από 3 έως 5 χρόνια.</a:t>
            </a:r>
          </a:p>
          <a:p>
            <a:pPr algn="just"/>
            <a:r>
              <a:rPr lang="el-GR" sz="1400" b="1" dirty="0" smtClean="0">
                <a:solidFill>
                  <a:srgbClr val="FFFF00"/>
                </a:solidFill>
              </a:rPr>
              <a:t>Σακχαρότευτλα</a:t>
            </a:r>
            <a:r>
              <a:rPr lang="el-GR" sz="1400" b="1" dirty="0">
                <a:solidFill>
                  <a:srgbClr val="FFFF00"/>
                </a:solidFill>
              </a:rPr>
              <a:t>: </a:t>
            </a:r>
            <a:r>
              <a:rPr lang="el-GR" sz="1400" b="1" dirty="0">
                <a:solidFill>
                  <a:schemeClr val="bg1"/>
                </a:solidFill>
              </a:rPr>
              <a:t>Τερματισμός των ποσοστώσεων στις 30 Σεπτεμβρίου του 2017. Σημειώνεται ότι οι τυποποιημένες διατάξεις για τις συμφωνίες ανάμεσα στους </a:t>
            </a:r>
            <a:r>
              <a:rPr lang="el-GR" sz="1400" b="1" dirty="0" err="1">
                <a:solidFill>
                  <a:schemeClr val="bg1"/>
                </a:solidFill>
              </a:rPr>
              <a:t>τευτλοπαραγωγούς</a:t>
            </a:r>
            <a:r>
              <a:rPr lang="el-GR" sz="1400" b="1" dirty="0">
                <a:solidFill>
                  <a:schemeClr val="bg1"/>
                </a:solidFill>
              </a:rPr>
              <a:t> και τις επιχειρήσεις θα διατηρηθούν και μετά το τέλος των ποσοστώσεων.</a:t>
            </a:r>
          </a:p>
          <a:p>
            <a:pPr algn="just"/>
            <a:r>
              <a:rPr lang="el-GR" sz="1400" b="1" dirty="0" smtClean="0">
                <a:solidFill>
                  <a:srgbClr val="FFFF00"/>
                </a:solidFill>
              </a:rPr>
              <a:t>Γάλα</a:t>
            </a:r>
            <a:r>
              <a:rPr lang="el-GR" sz="1400" b="1" dirty="0">
                <a:solidFill>
                  <a:srgbClr val="FFFF00"/>
                </a:solidFill>
              </a:rPr>
              <a:t>: </a:t>
            </a:r>
            <a:r>
              <a:rPr lang="el-GR" sz="1400" b="1" dirty="0">
                <a:solidFill>
                  <a:schemeClr val="bg1"/>
                </a:solidFill>
              </a:rPr>
              <a:t>Τερματισμός των ποσοστώσεων το 2015.</a:t>
            </a:r>
          </a:p>
        </p:txBody>
      </p:sp>
    </p:spTree>
    <p:extLst>
      <p:ext uri="{BB962C8B-B14F-4D97-AF65-F5344CB8AC3E}">
        <p14:creationId xmlns:p14="http://schemas.microsoft.com/office/powerpoint/2010/main" val="18211828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34</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1754326"/>
          </a:xfrm>
          <a:prstGeom prst="rect">
            <a:avLst/>
          </a:prstGeom>
          <a:noFill/>
        </p:spPr>
        <p:txBody>
          <a:bodyPr wrap="square" rtlCol="0">
            <a:spAutoFit/>
          </a:bodyPr>
          <a:lstStyle/>
          <a:p>
            <a:r>
              <a:rPr lang="el-GR" b="1" dirty="0" smtClean="0">
                <a:solidFill>
                  <a:srgbClr val="FFFF00"/>
                </a:solidFill>
              </a:rPr>
              <a:t>Τι προβλέπει η νέα ΚΑΠ της περιόδου 2014 - 2020</a:t>
            </a:r>
          </a:p>
          <a:p>
            <a:pPr marL="285750" indent="-285750" algn="just">
              <a:buFont typeface="Arial" panose="020B0604020202020204" pitchFamily="34" charset="0"/>
              <a:buChar char="•"/>
            </a:pPr>
            <a:r>
              <a:rPr lang="el-GR" b="1" dirty="0">
                <a:solidFill>
                  <a:prstClr val="white"/>
                </a:solidFill>
              </a:rPr>
              <a:t>ΙΙΙ. Αγροτική Ανάπτυξη του Πυλώνα ΙΙ:</a:t>
            </a:r>
            <a:endParaRPr lang="el-GR" b="1" dirty="0" smtClean="0">
              <a:solidFill>
                <a:prstClr val="white"/>
              </a:solidFill>
            </a:endParaRPr>
          </a:p>
          <a:p>
            <a:pPr marL="533400" lvl="1" indent="-285750" algn="just">
              <a:buFont typeface="Calibri" panose="020F0502020204030204" pitchFamily="34" charset="0"/>
              <a:buChar char="−"/>
            </a:pPr>
            <a:r>
              <a:rPr lang="el-GR" b="1" dirty="0">
                <a:solidFill>
                  <a:prstClr val="white"/>
                </a:solidFill>
              </a:rPr>
              <a:t>α) Κοινό Στρατηγικό Πλαίσιο.</a:t>
            </a:r>
            <a:endParaRPr lang="el-GR" b="1" dirty="0" smtClean="0">
              <a:solidFill>
                <a:prstClr val="white"/>
              </a:solidFill>
            </a:endParaRPr>
          </a:p>
          <a:p>
            <a:pPr marL="533400" lvl="1" indent="-285750" algn="just">
              <a:buFont typeface="Calibri" panose="020F0502020204030204" pitchFamily="34" charset="0"/>
              <a:buChar char="−"/>
            </a:pPr>
            <a:r>
              <a:rPr lang="el-GR" b="1" dirty="0">
                <a:solidFill>
                  <a:prstClr val="white"/>
                </a:solidFill>
              </a:rPr>
              <a:t>β) Αγροτικό Περιβάλλον, Βιολογική Γεωργία, </a:t>
            </a:r>
            <a:r>
              <a:rPr lang="el-GR" b="1" dirty="0" err="1">
                <a:solidFill>
                  <a:prstClr val="white"/>
                </a:solidFill>
              </a:rPr>
              <a:t>Natura</a:t>
            </a:r>
            <a:r>
              <a:rPr lang="el-GR" b="1" dirty="0">
                <a:solidFill>
                  <a:prstClr val="white"/>
                </a:solidFill>
              </a:rPr>
              <a:t> και Οδηγία Πλαίσιο για τα ύδατα.</a:t>
            </a:r>
            <a:endParaRPr lang="el-GR" b="1" dirty="0" smtClean="0">
              <a:solidFill>
                <a:prstClr val="white"/>
              </a:solidFill>
            </a:endParaRPr>
          </a:p>
          <a:p>
            <a:pPr marL="533400" lvl="1" indent="-285750" algn="just">
              <a:buFont typeface="Calibri" panose="020F0502020204030204" pitchFamily="34" charset="0"/>
              <a:buChar char="−"/>
            </a:pPr>
            <a:r>
              <a:rPr lang="el-GR" b="1" dirty="0">
                <a:solidFill>
                  <a:prstClr val="white"/>
                </a:solidFill>
              </a:rPr>
              <a:t>γ) Περιοχές με φυσικούς περιορισμούς.</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0" y="1796955"/>
            <a:ext cx="4680000" cy="4401205"/>
          </a:xfrm>
          <a:prstGeom prst="rect">
            <a:avLst/>
          </a:prstGeom>
        </p:spPr>
        <p:txBody>
          <a:bodyPr wrap="square">
            <a:spAutoFit/>
          </a:bodyPr>
          <a:lstStyle/>
          <a:p>
            <a:pPr algn="just"/>
            <a:r>
              <a:rPr lang="el-GR" sz="1400" b="1" dirty="0" smtClean="0">
                <a:solidFill>
                  <a:srgbClr val="FFFF00"/>
                </a:solidFill>
              </a:rPr>
              <a:t>Κοινό </a:t>
            </a:r>
            <a:r>
              <a:rPr lang="el-GR" sz="1400" b="1" dirty="0">
                <a:solidFill>
                  <a:srgbClr val="FFFF00"/>
                </a:solidFill>
              </a:rPr>
              <a:t>Στρατηγικό Πλαίσιο: </a:t>
            </a:r>
            <a:r>
              <a:rPr lang="el-GR" sz="1400" b="1" dirty="0">
                <a:solidFill>
                  <a:schemeClr val="bg1"/>
                </a:solidFill>
              </a:rPr>
              <a:t>Το Ευρωπαϊκό Γεωργικό Ταμείο Αγροτικής Ανάπτυξης (ΕΓΤΑΑ) </a:t>
            </a:r>
            <a:r>
              <a:rPr lang="el-GR" sz="1400" b="1" dirty="0" smtClean="0">
                <a:solidFill>
                  <a:schemeClr val="bg1"/>
                </a:solidFill>
              </a:rPr>
              <a:t>θα ενοποιηθεί με </a:t>
            </a:r>
            <a:r>
              <a:rPr lang="el-GR" sz="1400" b="1" dirty="0">
                <a:solidFill>
                  <a:schemeClr val="bg1"/>
                </a:solidFill>
              </a:rPr>
              <a:t>τα Ευρωπαϊκά Ταμεία Επενδύσεων, για </a:t>
            </a:r>
            <a:r>
              <a:rPr lang="el-GR" sz="1400" b="1" dirty="0" smtClean="0">
                <a:solidFill>
                  <a:schemeClr val="bg1"/>
                </a:solidFill>
              </a:rPr>
              <a:t>μεγαλύτερη συνέπεια, </a:t>
            </a:r>
            <a:r>
              <a:rPr lang="el-GR" sz="1400" b="1" dirty="0">
                <a:solidFill>
                  <a:schemeClr val="bg1"/>
                </a:solidFill>
              </a:rPr>
              <a:t>αποτελεσματικότητα, καθώς και </a:t>
            </a:r>
            <a:r>
              <a:rPr lang="el-GR" sz="1400" b="1" dirty="0" smtClean="0">
                <a:solidFill>
                  <a:schemeClr val="bg1"/>
                </a:solidFill>
              </a:rPr>
              <a:t>τη δυνατότητα της συγχρηματοδότησης ενός προγράμματος </a:t>
            </a:r>
            <a:r>
              <a:rPr lang="el-GR" sz="1400" b="1" dirty="0">
                <a:solidFill>
                  <a:schemeClr val="bg1"/>
                </a:solidFill>
              </a:rPr>
              <a:t>από διαφορετικά Ταμεία. </a:t>
            </a:r>
          </a:p>
          <a:p>
            <a:pPr algn="just"/>
            <a:r>
              <a:rPr lang="el-GR" sz="1400" b="1" dirty="0" smtClean="0">
                <a:solidFill>
                  <a:srgbClr val="FFFF00"/>
                </a:solidFill>
              </a:rPr>
              <a:t>Αγροτικό </a:t>
            </a:r>
            <a:r>
              <a:rPr lang="el-GR" sz="1400" b="1" dirty="0">
                <a:solidFill>
                  <a:srgbClr val="FFFF00"/>
                </a:solidFill>
              </a:rPr>
              <a:t>Περιβάλλον, Βιολογική Γεωργία, </a:t>
            </a:r>
            <a:r>
              <a:rPr lang="el-GR" sz="1400" b="1" dirty="0" err="1">
                <a:solidFill>
                  <a:srgbClr val="FFFF00"/>
                </a:solidFill>
              </a:rPr>
              <a:t>Natura</a:t>
            </a:r>
            <a:r>
              <a:rPr lang="el-GR" sz="1400" b="1" dirty="0">
                <a:solidFill>
                  <a:srgbClr val="FFFF00"/>
                </a:solidFill>
              </a:rPr>
              <a:t> και Οδηγία Πλαίσιο για τα ύδατα: </a:t>
            </a:r>
            <a:r>
              <a:rPr lang="el-GR" sz="1400" b="1" dirty="0">
                <a:solidFill>
                  <a:schemeClr val="bg1"/>
                </a:solidFill>
              </a:rPr>
              <a:t>Τα μέτρα που αφορούν στο περιβάλλον και το κλίμα έχουν ενισχυθεί ώστε να αυξηθεί η αποτελεσματικότητα τους. Εξαιτίας της ομοιότητας κάποιων πρακτικών πρασινίσματος του Πυλώνα 1 με τα μέτρα για το αγροτικό περιβάλλον και το κλίμα του Πυλώνα 2, ο Κανονισμός προβλέπει την εξαίρεση της διπλής χρηματοδότησης ώστε να διασφαλίζεται ότι οι αγρότες δεν θα πληρώνονται διπλά για την ίδια δραστηριότητα.</a:t>
            </a:r>
          </a:p>
          <a:p>
            <a:pPr algn="just"/>
            <a:r>
              <a:rPr lang="el-GR" sz="1400" b="1" dirty="0" smtClean="0">
                <a:solidFill>
                  <a:srgbClr val="FFFF00"/>
                </a:solidFill>
              </a:rPr>
              <a:t>Περιοχές </a:t>
            </a:r>
            <a:r>
              <a:rPr lang="el-GR" sz="1400" b="1" dirty="0">
                <a:solidFill>
                  <a:srgbClr val="FFFF00"/>
                </a:solidFill>
              </a:rPr>
              <a:t>με φυσικούς περιορισμούς: </a:t>
            </a:r>
            <a:r>
              <a:rPr lang="el-GR" sz="1400" b="1" dirty="0">
                <a:solidFill>
                  <a:schemeClr val="bg1"/>
                </a:solidFill>
              </a:rPr>
              <a:t>Εισάγεται μία νέα οροθέτηση των περιοχών με φυσικούς περιορισμούς (προηγούμενα γνωστές ως μειονεκτικές περιοχές). Αυτές οι περιοχές </a:t>
            </a:r>
            <a:r>
              <a:rPr lang="el-GR" sz="1400" b="1" dirty="0" smtClean="0">
                <a:solidFill>
                  <a:schemeClr val="bg1"/>
                </a:solidFill>
              </a:rPr>
              <a:t>θα καθορίζονται </a:t>
            </a:r>
            <a:r>
              <a:rPr lang="el-GR" sz="1400" b="1" dirty="0">
                <a:solidFill>
                  <a:schemeClr val="bg1"/>
                </a:solidFill>
              </a:rPr>
              <a:t>πλέον στη βάση </a:t>
            </a:r>
            <a:r>
              <a:rPr lang="el-GR" sz="1400" b="1" dirty="0" smtClean="0">
                <a:solidFill>
                  <a:schemeClr val="bg1"/>
                </a:solidFill>
              </a:rPr>
              <a:t>οχτώ βιοφυσικών   κριτηρίων</a:t>
            </a:r>
            <a:r>
              <a:rPr lang="el-GR" sz="1400" b="1" dirty="0">
                <a:solidFill>
                  <a:schemeClr val="bg1"/>
                </a:solidFill>
              </a:rPr>
              <a:t>, </a:t>
            </a:r>
            <a:r>
              <a:rPr lang="el-GR" sz="1400" b="1" dirty="0" smtClean="0">
                <a:solidFill>
                  <a:schemeClr val="bg1"/>
                </a:solidFill>
              </a:rPr>
              <a:t>  τα  οποία   </a:t>
            </a:r>
            <a:r>
              <a:rPr lang="el-GR" sz="1400" b="1" dirty="0">
                <a:solidFill>
                  <a:schemeClr val="bg1"/>
                </a:solidFill>
              </a:rPr>
              <a:t>θα </a:t>
            </a:r>
            <a:r>
              <a:rPr lang="el-GR" sz="1400" b="1" dirty="0" smtClean="0">
                <a:solidFill>
                  <a:schemeClr val="bg1"/>
                </a:solidFill>
              </a:rPr>
              <a:t>  διασφαλίζουν  ένα </a:t>
            </a:r>
            <a:endParaRPr lang="el-GR" sz="1400" b="1" dirty="0">
              <a:solidFill>
                <a:schemeClr val="bg1"/>
              </a:solidFill>
            </a:endParaRPr>
          </a:p>
        </p:txBody>
      </p:sp>
      <p:sp>
        <p:nvSpPr>
          <p:cNvPr id="5" name="Ορθογώνιο 4"/>
          <p:cNvSpPr/>
          <p:nvPr/>
        </p:nvSpPr>
        <p:spPr>
          <a:xfrm>
            <a:off x="6088093" y="5321165"/>
            <a:ext cx="4680000" cy="738664"/>
          </a:xfrm>
          <a:prstGeom prst="rect">
            <a:avLst/>
          </a:prstGeom>
        </p:spPr>
        <p:txBody>
          <a:bodyPr wrap="square">
            <a:spAutoFit/>
          </a:bodyPr>
          <a:lstStyle/>
          <a:p>
            <a:pPr lvl="0" algn="just"/>
            <a:r>
              <a:rPr lang="el-GR" sz="1400" b="1" dirty="0" smtClean="0">
                <a:solidFill>
                  <a:prstClr val="white"/>
                </a:solidFill>
              </a:rPr>
              <a:t>αντικειμενικό </a:t>
            </a:r>
            <a:r>
              <a:rPr lang="el-GR" sz="1400" b="1" dirty="0">
                <a:solidFill>
                  <a:prstClr val="white"/>
                </a:solidFill>
              </a:rPr>
              <a:t>και διαυγές σύστημα για όλη την ΕΕ. Τα κράτη-μέλη μπορούν να εφαρμόσουν την νέα οριοθέτηση μέχρι το 2018, με τη δυνατότητα να ξεκινήσουν νωρίτερα. </a:t>
            </a:r>
          </a:p>
        </p:txBody>
      </p:sp>
      <p:sp>
        <p:nvSpPr>
          <p:cNvPr id="12" name="Οδοντωτό δεξιό βέλος 11"/>
          <p:cNvSpPr/>
          <p:nvPr/>
        </p:nvSpPr>
        <p:spPr>
          <a:xfrm>
            <a:off x="4876800" y="5494281"/>
            <a:ext cx="1110850" cy="4445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extBox 14"/>
          <p:cNvSpPr txBox="1"/>
          <p:nvPr/>
        </p:nvSpPr>
        <p:spPr>
          <a:xfrm>
            <a:off x="5074049" y="5593420"/>
            <a:ext cx="848956" cy="276999"/>
          </a:xfrm>
          <a:prstGeom prst="rect">
            <a:avLst/>
          </a:prstGeom>
          <a:noFill/>
        </p:spPr>
        <p:txBody>
          <a:bodyPr wrap="square" rtlCol="0">
            <a:spAutoFit/>
          </a:bodyPr>
          <a:lstStyle/>
          <a:p>
            <a:r>
              <a:rPr lang="el-GR" sz="1200" b="1" dirty="0" smtClean="0">
                <a:solidFill>
                  <a:schemeClr val="bg1"/>
                </a:solidFill>
              </a:rPr>
              <a:t>Συνέχεια</a:t>
            </a:r>
            <a:endParaRPr lang="el-GR" sz="1200" b="1" dirty="0">
              <a:solidFill>
                <a:schemeClr val="bg1"/>
              </a:solidFill>
            </a:endParaRPr>
          </a:p>
        </p:txBody>
      </p:sp>
    </p:spTree>
    <p:extLst>
      <p:ext uri="{BB962C8B-B14F-4D97-AF65-F5344CB8AC3E}">
        <p14:creationId xmlns:p14="http://schemas.microsoft.com/office/powerpoint/2010/main" val="1766976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35</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1200329"/>
          </a:xfrm>
          <a:prstGeom prst="rect">
            <a:avLst/>
          </a:prstGeom>
          <a:noFill/>
        </p:spPr>
        <p:txBody>
          <a:bodyPr wrap="square" rtlCol="0">
            <a:spAutoFit/>
          </a:bodyPr>
          <a:lstStyle/>
          <a:p>
            <a:r>
              <a:rPr lang="el-GR" b="1" dirty="0" smtClean="0">
                <a:solidFill>
                  <a:srgbClr val="FFFF00"/>
                </a:solidFill>
              </a:rPr>
              <a:t>Τι προβλέπει η νέα ΚΑΠ της περιόδου 2014 - 2020</a:t>
            </a:r>
          </a:p>
          <a:p>
            <a:pPr marL="285750" indent="-285750" algn="just">
              <a:buFont typeface="Arial" panose="020B0604020202020204" pitchFamily="34" charset="0"/>
              <a:buChar char="•"/>
            </a:pPr>
            <a:r>
              <a:rPr lang="el-GR" b="1" dirty="0">
                <a:solidFill>
                  <a:prstClr val="white"/>
                </a:solidFill>
              </a:rPr>
              <a:t>ΙΙΙ. Αγροτική Ανάπτυξη του Πυλώνα ΙΙ:</a:t>
            </a:r>
            <a:endParaRPr lang="el-GR" b="1" dirty="0" smtClean="0">
              <a:solidFill>
                <a:prstClr val="white"/>
              </a:solidFill>
            </a:endParaRPr>
          </a:p>
          <a:p>
            <a:pPr marL="533400" lvl="1" indent="-285750" algn="just">
              <a:buFont typeface="Calibri" panose="020F0502020204030204" pitchFamily="34" charset="0"/>
              <a:buChar char="−"/>
            </a:pPr>
            <a:r>
              <a:rPr lang="el-GR" b="1" dirty="0">
                <a:solidFill>
                  <a:prstClr val="white"/>
                </a:solidFill>
              </a:rPr>
              <a:t>δ) Χρηματοδότηση.</a:t>
            </a:r>
            <a:endParaRPr lang="el-GR" b="1" dirty="0" smtClean="0">
              <a:solidFill>
                <a:prstClr val="white"/>
              </a:solidFill>
            </a:endParaRPr>
          </a:p>
          <a:p>
            <a:pPr marL="533400" lvl="1" indent="-285750" algn="just">
              <a:buFont typeface="Calibri" panose="020F0502020204030204" pitchFamily="34" charset="0"/>
              <a:buChar char="−"/>
            </a:pPr>
            <a:r>
              <a:rPr lang="el-GR" b="1" dirty="0">
                <a:solidFill>
                  <a:prstClr val="white"/>
                </a:solidFill>
              </a:rPr>
              <a:t>ε) Καινοτομία.</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0" y="1796955"/>
            <a:ext cx="4680000" cy="4616648"/>
          </a:xfrm>
          <a:prstGeom prst="rect">
            <a:avLst/>
          </a:prstGeom>
        </p:spPr>
        <p:txBody>
          <a:bodyPr wrap="square">
            <a:spAutoFit/>
          </a:bodyPr>
          <a:lstStyle/>
          <a:p>
            <a:pPr algn="just"/>
            <a:r>
              <a:rPr lang="el-GR" sz="1400" b="1" dirty="0" smtClean="0">
                <a:solidFill>
                  <a:srgbClr val="FFFF00"/>
                </a:solidFill>
              </a:rPr>
              <a:t>Χρηματοδότηση</a:t>
            </a:r>
            <a:r>
              <a:rPr lang="el-GR" sz="1400" b="1" dirty="0">
                <a:solidFill>
                  <a:srgbClr val="FFFF00"/>
                </a:solidFill>
              </a:rPr>
              <a:t>: </a:t>
            </a:r>
            <a:r>
              <a:rPr lang="el-GR" sz="1400" b="1" dirty="0">
                <a:solidFill>
                  <a:schemeClr val="bg1"/>
                </a:solidFill>
              </a:rPr>
              <a:t>Ο</a:t>
            </a:r>
            <a:r>
              <a:rPr lang="el-GR" sz="1400" b="1" dirty="0" smtClean="0">
                <a:solidFill>
                  <a:schemeClr val="bg1"/>
                </a:solidFill>
              </a:rPr>
              <a:t> </a:t>
            </a:r>
            <a:r>
              <a:rPr lang="el-GR" sz="1400" b="1" dirty="0">
                <a:solidFill>
                  <a:schemeClr val="bg1"/>
                </a:solidFill>
              </a:rPr>
              <a:t>Κανονισμός παρέχει έναν ενιαίο συντελεστή </a:t>
            </a:r>
            <a:r>
              <a:rPr lang="el-GR" sz="1400" b="1" dirty="0" smtClean="0">
                <a:solidFill>
                  <a:schemeClr val="bg1"/>
                </a:solidFill>
              </a:rPr>
              <a:t>συγχρηματοδότησης</a:t>
            </a:r>
            <a:r>
              <a:rPr lang="el-GR" sz="1400" b="1" dirty="0">
                <a:solidFill>
                  <a:schemeClr val="bg1"/>
                </a:solidFill>
              </a:rPr>
              <a:t>, για όλα τα </a:t>
            </a:r>
            <a:r>
              <a:rPr lang="el-GR" sz="1400" b="1" dirty="0" smtClean="0">
                <a:solidFill>
                  <a:schemeClr val="bg1"/>
                </a:solidFill>
              </a:rPr>
              <a:t>μέτρα., ο οποίος λαμβάνει </a:t>
            </a:r>
            <a:r>
              <a:rPr lang="el-GR" sz="1400" b="1" dirty="0">
                <a:solidFill>
                  <a:schemeClr val="bg1"/>
                </a:solidFill>
              </a:rPr>
              <a:t>υπόψη τις διαφορετικές συνθήκες στις περιφέρειες, καθώς και δύο τύπους μετάβασης στις περιπτώσεις που το κατά κεφαλήν ΑΕΠ για την περίοδο 2007 – 2013 ήταν μικρότερο του 75% του μέσου όρου της ΕΕ. Για να διασφαλιστεί η αποτελεσματική χρήση των πόρων της ΕΕ, ο Κανονισμός προβλέπει προϋποθέσεις ελάχιστων δαπανών για το περιβάλλον και για το πρόγραμμα LEADER. Τουλάχιστον το 30% του ΕΓΤΑΑ θα πρέπει να είναι διαθέσιμο για μέτρα σχετιζόμενα με το περιβάλλον και την κλιματική αλλαγή. Άλλο ένα 5% πρέπει να είναι διαθέσιμο για την προσέγγιση LEADER, η οποία στηρίζει την εφαρμογή τοπικών στρατηγικών.</a:t>
            </a:r>
          </a:p>
          <a:p>
            <a:pPr algn="just"/>
            <a:r>
              <a:rPr lang="el-GR" sz="1400" b="1" dirty="0" smtClean="0">
                <a:solidFill>
                  <a:srgbClr val="FFFF00"/>
                </a:solidFill>
              </a:rPr>
              <a:t>Καινοτομία</a:t>
            </a:r>
            <a:r>
              <a:rPr lang="el-GR" sz="1400" b="1" dirty="0">
                <a:solidFill>
                  <a:srgbClr val="FFFF00"/>
                </a:solidFill>
              </a:rPr>
              <a:t>: </a:t>
            </a:r>
            <a:r>
              <a:rPr lang="el-GR" sz="1400" b="1" dirty="0">
                <a:solidFill>
                  <a:schemeClr val="bg1"/>
                </a:solidFill>
              </a:rPr>
              <a:t>Έχει οριστεί ως οριζόντιος στόχος και θα υποστηρίζεται μέσω διάφορων μέτρων αγροτικής ανάπτυξης. Επιπλέον, μέσω της Ευρωπαϊκής Σύμπραξης Καινοτομίας για την Παραγωγικότητα και την </a:t>
            </a:r>
            <a:r>
              <a:rPr lang="el-GR" sz="1400" b="1" dirty="0" err="1">
                <a:solidFill>
                  <a:schemeClr val="bg1"/>
                </a:solidFill>
              </a:rPr>
              <a:t>Αειφορία</a:t>
            </a:r>
            <a:r>
              <a:rPr lang="el-GR" sz="1400" b="1" dirty="0">
                <a:solidFill>
                  <a:schemeClr val="bg1"/>
                </a:solidFill>
              </a:rPr>
              <a:t> της Γεωργίας, θα προωθείται η αποτελεσματική χρήση των πόρων, καθώς και η φιλική προς το περιβάλλον γεωργία και </a:t>
            </a:r>
            <a:r>
              <a:rPr lang="el-GR" sz="1400" b="1" dirty="0" smtClean="0">
                <a:solidFill>
                  <a:schemeClr val="bg1"/>
                </a:solidFill>
              </a:rPr>
              <a:t>δασοκομία.</a:t>
            </a:r>
            <a:endParaRPr lang="el-GR" sz="1400" b="1" dirty="0">
              <a:solidFill>
                <a:schemeClr val="bg1"/>
              </a:solidFill>
            </a:endParaRPr>
          </a:p>
        </p:txBody>
      </p:sp>
    </p:spTree>
    <p:extLst>
      <p:ext uri="{BB962C8B-B14F-4D97-AF65-F5344CB8AC3E}">
        <p14:creationId xmlns:p14="http://schemas.microsoft.com/office/powerpoint/2010/main" val="23481320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36</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1477328"/>
          </a:xfrm>
          <a:prstGeom prst="rect">
            <a:avLst/>
          </a:prstGeom>
          <a:noFill/>
        </p:spPr>
        <p:txBody>
          <a:bodyPr wrap="square" rtlCol="0">
            <a:spAutoFit/>
          </a:bodyPr>
          <a:lstStyle/>
          <a:p>
            <a:r>
              <a:rPr lang="el-GR" b="1" dirty="0" smtClean="0">
                <a:solidFill>
                  <a:srgbClr val="FFFF00"/>
                </a:solidFill>
              </a:rPr>
              <a:t>Τι προβλέπει η νέα ΚΑΠ της περιόδου 2014 - 2020</a:t>
            </a:r>
          </a:p>
          <a:p>
            <a:pPr marL="285750" indent="-285750" algn="just">
              <a:buFont typeface="Arial" panose="020B0604020202020204" pitchFamily="34" charset="0"/>
              <a:buChar char="•"/>
            </a:pPr>
            <a:r>
              <a:rPr lang="el-GR" b="1" dirty="0">
                <a:solidFill>
                  <a:prstClr val="white"/>
                </a:solidFill>
              </a:rPr>
              <a:t>IV. Οριζόντιος Κανονισμός (συνδυασμός των κανόνων της ΚΑΠ</a:t>
            </a:r>
            <a:r>
              <a:rPr lang="el-GR" b="1" dirty="0" smtClean="0">
                <a:solidFill>
                  <a:prstClr val="white"/>
                </a:solidFill>
              </a:rPr>
              <a:t>):</a:t>
            </a:r>
          </a:p>
          <a:p>
            <a:pPr marL="533400" lvl="1" indent="-285750" algn="just">
              <a:buFont typeface="Calibri" panose="020F0502020204030204" pitchFamily="34" charset="0"/>
              <a:buChar char="−"/>
            </a:pPr>
            <a:r>
              <a:rPr lang="el-GR" b="1" dirty="0">
                <a:solidFill>
                  <a:prstClr val="white"/>
                </a:solidFill>
              </a:rPr>
              <a:t>α) Τα συστήματα χρηματοδότησης, διαχείρισης και ελέγχου.</a:t>
            </a:r>
            <a:endParaRPr lang="el-GR" b="1" dirty="0" smtClean="0">
              <a:solidFill>
                <a:prstClr val="white"/>
              </a:solidFill>
            </a:endParaRPr>
          </a:p>
          <a:p>
            <a:pPr marL="533400" lvl="1" indent="-285750" algn="just">
              <a:buFont typeface="Calibri" panose="020F0502020204030204" pitchFamily="34" charset="0"/>
              <a:buChar char="−"/>
            </a:pPr>
            <a:r>
              <a:rPr lang="el-GR" b="1" dirty="0">
                <a:solidFill>
                  <a:prstClr val="white"/>
                </a:solidFill>
              </a:rPr>
              <a:t>β) Το σύστημα παροχής γεωργικών συμβουλών.</a:t>
            </a:r>
            <a:endParaRPr lang="el-GR" b="1" dirty="0" smtClean="0">
              <a:solidFill>
                <a:prstClr val="white"/>
              </a:solidFill>
            </a:endParaRPr>
          </a:p>
          <a:p>
            <a:pPr marL="533400" lvl="1" indent="-285750" algn="just">
              <a:buFont typeface="Calibri" panose="020F0502020204030204" pitchFamily="34" charset="0"/>
              <a:buChar char="−"/>
            </a:pPr>
            <a:r>
              <a:rPr lang="el-GR" b="1" dirty="0">
                <a:solidFill>
                  <a:prstClr val="white"/>
                </a:solidFill>
              </a:rPr>
              <a:t>γ) Το σύστημα Πολλαπλής Συμμόρφωσης.</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0" y="1796955"/>
            <a:ext cx="4680000" cy="3323987"/>
          </a:xfrm>
          <a:prstGeom prst="rect">
            <a:avLst/>
          </a:prstGeom>
        </p:spPr>
        <p:txBody>
          <a:bodyPr wrap="square">
            <a:spAutoFit/>
          </a:bodyPr>
          <a:lstStyle/>
          <a:p>
            <a:pPr algn="just"/>
            <a:r>
              <a:rPr lang="el-GR" sz="1400" b="1" dirty="0" smtClean="0">
                <a:solidFill>
                  <a:srgbClr val="FFFF00"/>
                </a:solidFill>
              </a:rPr>
              <a:t>Τα </a:t>
            </a:r>
            <a:r>
              <a:rPr lang="el-GR" sz="1400" b="1" dirty="0">
                <a:solidFill>
                  <a:srgbClr val="FFFF00"/>
                </a:solidFill>
              </a:rPr>
              <a:t>συστήματα χρηματοδότησης, διαχείρισης και </a:t>
            </a:r>
            <a:r>
              <a:rPr lang="el-GR" sz="1400" b="1" dirty="0" smtClean="0">
                <a:solidFill>
                  <a:srgbClr val="FFFF00"/>
                </a:solidFill>
              </a:rPr>
              <a:t>ελέγχου </a:t>
            </a:r>
            <a:r>
              <a:rPr lang="el-GR" sz="1400" b="1" dirty="0" smtClean="0">
                <a:solidFill>
                  <a:schemeClr val="bg1"/>
                </a:solidFill>
              </a:rPr>
              <a:t>συμπεριλαμβάνουν </a:t>
            </a:r>
            <a:r>
              <a:rPr lang="el-GR" sz="1400" b="1" dirty="0">
                <a:solidFill>
                  <a:schemeClr val="bg1"/>
                </a:solidFill>
              </a:rPr>
              <a:t>τους Οργανισμούς Πληρωμών και το ΟΣΔΕ.</a:t>
            </a:r>
          </a:p>
          <a:p>
            <a:pPr algn="just"/>
            <a:r>
              <a:rPr lang="el-GR" sz="1400" b="1" dirty="0" smtClean="0">
                <a:solidFill>
                  <a:srgbClr val="FFFF00"/>
                </a:solidFill>
              </a:rPr>
              <a:t>Το </a:t>
            </a:r>
            <a:r>
              <a:rPr lang="el-GR" sz="1400" b="1" dirty="0">
                <a:solidFill>
                  <a:srgbClr val="FFFF00"/>
                </a:solidFill>
              </a:rPr>
              <a:t>σύστημα παροχής γεωργικών </a:t>
            </a:r>
            <a:r>
              <a:rPr lang="el-GR" sz="1400" b="1" dirty="0" smtClean="0">
                <a:solidFill>
                  <a:srgbClr val="FFFF00"/>
                </a:solidFill>
              </a:rPr>
              <a:t>συμβουλών</a:t>
            </a:r>
            <a:r>
              <a:rPr lang="el-GR" sz="1400" b="1" dirty="0" smtClean="0">
                <a:solidFill>
                  <a:schemeClr val="bg1"/>
                </a:solidFill>
              </a:rPr>
              <a:t> αποτελείται </a:t>
            </a:r>
            <a:r>
              <a:rPr lang="el-GR" sz="1400" b="1" dirty="0">
                <a:solidFill>
                  <a:schemeClr val="bg1"/>
                </a:solidFill>
              </a:rPr>
              <a:t>από μία σειρά συμβουλευτικών υπηρεσιών, τις οποίες οφείλουν να δημιουργήσουν τα κράτη-μέλη ώστε οι αγρότες να αντιληφθούν τις προβλεπόμενες υποχρεώσεις τους σχετικές με την πολλαπλή συμμόρφωση και το πρασίνισμα. </a:t>
            </a:r>
          </a:p>
          <a:p>
            <a:pPr algn="just"/>
            <a:r>
              <a:rPr lang="el-GR" sz="1400" b="1" dirty="0" smtClean="0">
                <a:solidFill>
                  <a:srgbClr val="FFFF00"/>
                </a:solidFill>
              </a:rPr>
              <a:t>Το </a:t>
            </a:r>
            <a:r>
              <a:rPr lang="el-GR" sz="1400" b="1" dirty="0">
                <a:solidFill>
                  <a:srgbClr val="FFFF00"/>
                </a:solidFill>
              </a:rPr>
              <a:t>σύστημα Πολλαπλής </a:t>
            </a:r>
            <a:r>
              <a:rPr lang="el-GR" sz="1400" b="1" dirty="0" smtClean="0">
                <a:solidFill>
                  <a:srgbClr val="FFFF00"/>
                </a:solidFill>
              </a:rPr>
              <a:t>Συμμόρφωσης </a:t>
            </a:r>
            <a:r>
              <a:rPr lang="el-GR" sz="1400" b="1" dirty="0" smtClean="0">
                <a:solidFill>
                  <a:schemeClr val="bg1"/>
                </a:solidFill>
              </a:rPr>
              <a:t>δημιουργήθηκε </a:t>
            </a:r>
            <a:r>
              <a:rPr lang="el-GR" sz="1400" b="1" dirty="0">
                <a:solidFill>
                  <a:schemeClr val="bg1"/>
                </a:solidFill>
              </a:rPr>
              <a:t>από την αναθεώρηση της ΚΑΠ του 2003, το οποίο συνδέει την ενίσχυση και στήριξη των αγροτών με τη συμμόρφωση με τους με κριτήρια που σχετίζονται με το περιβάλλον, την ορθή μεταχείριση των ζώων και τη χρήση των </a:t>
            </a:r>
            <a:r>
              <a:rPr lang="el-GR" sz="1400" b="1" dirty="0" err="1">
                <a:solidFill>
                  <a:schemeClr val="bg1"/>
                </a:solidFill>
              </a:rPr>
              <a:t>φυτοπροστατευτικών</a:t>
            </a:r>
            <a:r>
              <a:rPr lang="el-GR" sz="1400" b="1" dirty="0">
                <a:solidFill>
                  <a:schemeClr val="bg1"/>
                </a:solidFill>
              </a:rPr>
              <a:t> προϊόντων.</a:t>
            </a:r>
          </a:p>
        </p:txBody>
      </p:sp>
    </p:spTree>
    <p:extLst>
      <p:ext uri="{BB962C8B-B14F-4D97-AF65-F5344CB8AC3E}">
        <p14:creationId xmlns:p14="http://schemas.microsoft.com/office/powerpoint/2010/main" val="2920977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37</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2031325"/>
          </a:xfrm>
          <a:prstGeom prst="rect">
            <a:avLst/>
          </a:prstGeom>
          <a:noFill/>
        </p:spPr>
        <p:txBody>
          <a:bodyPr wrap="square" rtlCol="0">
            <a:spAutoFit/>
          </a:bodyPr>
          <a:lstStyle/>
          <a:p>
            <a:r>
              <a:rPr lang="el-GR" b="1" dirty="0" smtClean="0">
                <a:solidFill>
                  <a:srgbClr val="FFFF00"/>
                </a:solidFill>
              </a:rPr>
              <a:t>Τι προβλέπει η νέα ΚΑΠ της περιόδου 2014 - 2020</a:t>
            </a:r>
          </a:p>
          <a:p>
            <a:pPr marL="285750" indent="-285750" algn="just">
              <a:buFont typeface="Arial" panose="020B0604020202020204" pitchFamily="34" charset="0"/>
              <a:buChar char="•"/>
            </a:pPr>
            <a:r>
              <a:rPr lang="el-GR" b="1" dirty="0">
                <a:solidFill>
                  <a:prstClr val="white"/>
                </a:solidFill>
              </a:rPr>
              <a:t>IV. Οριζόντιος Κανονισμός (συνδυασμός των κανόνων της ΚΑΠ</a:t>
            </a:r>
            <a:r>
              <a:rPr lang="el-GR" b="1" dirty="0" smtClean="0">
                <a:solidFill>
                  <a:prstClr val="white"/>
                </a:solidFill>
              </a:rPr>
              <a:t>):</a:t>
            </a:r>
          </a:p>
          <a:p>
            <a:pPr marL="533400" lvl="1" indent="-285750" algn="just">
              <a:buFont typeface="Calibri" panose="020F0502020204030204" pitchFamily="34" charset="0"/>
              <a:buChar char="−"/>
            </a:pPr>
            <a:r>
              <a:rPr lang="el-GR" b="1" dirty="0">
                <a:solidFill>
                  <a:prstClr val="white"/>
                </a:solidFill>
              </a:rPr>
              <a:t>δ) Το σύστημα απόσυρσης </a:t>
            </a:r>
            <a:r>
              <a:rPr lang="el-GR" b="1" dirty="0" err="1">
                <a:solidFill>
                  <a:prstClr val="white"/>
                </a:solidFill>
              </a:rPr>
              <a:t>αχρεωστήτως</a:t>
            </a:r>
            <a:r>
              <a:rPr lang="el-GR" b="1" dirty="0">
                <a:solidFill>
                  <a:prstClr val="white"/>
                </a:solidFill>
              </a:rPr>
              <a:t> καταβληθέντων ενισχύσεων και κυρώσεων .</a:t>
            </a:r>
            <a:endParaRPr lang="el-GR" b="1" dirty="0" smtClean="0">
              <a:solidFill>
                <a:prstClr val="white"/>
              </a:solidFill>
            </a:endParaRPr>
          </a:p>
          <a:p>
            <a:pPr marL="533400" lvl="1" indent="-285750" algn="just">
              <a:buFont typeface="Calibri" panose="020F0502020204030204" pitchFamily="34" charset="0"/>
              <a:buChar char="−"/>
            </a:pPr>
            <a:r>
              <a:rPr lang="el-GR" b="1" dirty="0">
                <a:solidFill>
                  <a:prstClr val="white"/>
                </a:solidFill>
              </a:rPr>
              <a:t>ε) Τη δημοσίευση των ονομάτων των δικαιούχων των ταμείων της ΚΑΠ .</a:t>
            </a:r>
            <a:endParaRPr lang="el-GR" b="1" dirty="0" smtClean="0">
              <a:solidFill>
                <a:prstClr val="white"/>
              </a:solidFill>
            </a:endParaRPr>
          </a:p>
          <a:p>
            <a:pPr marL="533400" lvl="1" indent="-285750" algn="just">
              <a:buFont typeface="Calibri" panose="020F0502020204030204" pitchFamily="34" charset="0"/>
              <a:buChar char="−"/>
            </a:pPr>
            <a:r>
              <a:rPr lang="el-GR" b="1" dirty="0">
                <a:solidFill>
                  <a:prstClr val="white"/>
                </a:solidFill>
              </a:rPr>
              <a:t>στ) Ένα απόθεμα </a:t>
            </a:r>
            <a:r>
              <a:rPr lang="el-GR" b="1" dirty="0" smtClean="0">
                <a:solidFill>
                  <a:prstClr val="white"/>
                </a:solidFill>
              </a:rPr>
              <a:t>κρίσεων.</a:t>
            </a: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0" y="1796955"/>
            <a:ext cx="4680000" cy="4401205"/>
          </a:xfrm>
          <a:prstGeom prst="rect">
            <a:avLst/>
          </a:prstGeom>
        </p:spPr>
        <p:txBody>
          <a:bodyPr wrap="square">
            <a:spAutoFit/>
          </a:bodyPr>
          <a:lstStyle/>
          <a:p>
            <a:pPr algn="just"/>
            <a:r>
              <a:rPr lang="el-GR" sz="1400" b="1" dirty="0" smtClean="0">
                <a:solidFill>
                  <a:srgbClr val="FFFF00"/>
                </a:solidFill>
              </a:rPr>
              <a:t>Το </a:t>
            </a:r>
            <a:r>
              <a:rPr lang="el-GR" sz="1400" b="1" dirty="0">
                <a:solidFill>
                  <a:srgbClr val="FFFF00"/>
                </a:solidFill>
              </a:rPr>
              <a:t>σύστημα απόσυρσης </a:t>
            </a:r>
            <a:r>
              <a:rPr lang="el-GR" sz="1400" b="1" dirty="0" err="1">
                <a:solidFill>
                  <a:srgbClr val="FFFF00"/>
                </a:solidFill>
              </a:rPr>
              <a:t>αχρεωστήτως</a:t>
            </a:r>
            <a:r>
              <a:rPr lang="el-GR" sz="1400" b="1" dirty="0">
                <a:solidFill>
                  <a:srgbClr val="FFFF00"/>
                </a:solidFill>
              </a:rPr>
              <a:t> καταβληθέντων ενισχύσεων και κυρώσεων </a:t>
            </a:r>
            <a:r>
              <a:rPr lang="el-GR" sz="1400" b="1" dirty="0">
                <a:solidFill>
                  <a:schemeClr val="bg1"/>
                </a:solidFill>
              </a:rPr>
              <a:t>που επιβλήθηκαν σε δικαιούχους ενισχύσεων οι οποίοι δεν συμμορφώνονται με προϋποθέσεις </a:t>
            </a:r>
            <a:r>
              <a:rPr lang="el-GR" sz="1400" b="1" dirty="0" err="1">
                <a:solidFill>
                  <a:schemeClr val="bg1"/>
                </a:solidFill>
              </a:rPr>
              <a:t>επιλεξιμότητας</a:t>
            </a:r>
            <a:r>
              <a:rPr lang="el-GR" sz="1400" b="1" dirty="0">
                <a:solidFill>
                  <a:schemeClr val="bg1"/>
                </a:solidFill>
              </a:rPr>
              <a:t> ή άλλες υποχρεώσεις. Ειδικά για το «πρασίνισμα», οι κυρώσεις θα επιβληθούν σταδιακά. Κατά τα δύο πρώτα χρόνια εφαρμογής του, δηλαδή το 2015 και το 2016, δεν θα επιβάλλονται καθόλου κυρώσεις, ενώ στη συνέχεια θα επιβληθεί ένας συντελεστής προσαρμογής της τάξεως του 20% της ενίσχυσης πρασινίσματος για το έτος 2017 και του 25% για το έτος 2018.</a:t>
            </a:r>
          </a:p>
          <a:p>
            <a:pPr algn="just"/>
            <a:r>
              <a:rPr lang="el-GR" sz="1400" b="1" dirty="0" smtClean="0">
                <a:solidFill>
                  <a:srgbClr val="FFFF00"/>
                </a:solidFill>
              </a:rPr>
              <a:t>Τη </a:t>
            </a:r>
            <a:r>
              <a:rPr lang="el-GR" sz="1400" b="1" dirty="0">
                <a:solidFill>
                  <a:srgbClr val="FFFF00"/>
                </a:solidFill>
              </a:rPr>
              <a:t>δημοσίευση των ονομάτων των δικαιούχων των ταμείων της ΚΑΠ </a:t>
            </a:r>
            <a:r>
              <a:rPr lang="el-GR" sz="1400" b="1" dirty="0">
                <a:solidFill>
                  <a:schemeClr val="bg1"/>
                </a:solidFill>
              </a:rPr>
              <a:t>ώστε να αποθαρρυνθούν οι δικαιούχοι από παράτυπες συμπεριφορές. Προκειμένου να διασφαλιστεί μία ισορροπία ανάμεσα στον αντικειμενικό δημόσιο έλεγχο και στο δικαίωμα των δικαιούχων για σεβασμό στα προσωπικά τους δεδομένα, τα ονόματα αυτών των δικαιούχων οι οποίοι λαμβάνουν ποσά χαμηλότερα από τα μέγιστα επιτρεπόμενα ποσά της ενίσχυσης, στα πλαίσια του συστήματος ενίσχυσης για τους μικρούς αγρότες, δεν θα δημοσιεύονται</a:t>
            </a:r>
            <a:r>
              <a:rPr lang="el-GR" sz="1400" b="1" dirty="0" smtClean="0">
                <a:solidFill>
                  <a:schemeClr val="bg1"/>
                </a:solidFill>
              </a:rPr>
              <a:t>.</a:t>
            </a:r>
            <a:endParaRPr lang="el-GR" sz="1400" b="1" dirty="0">
              <a:solidFill>
                <a:schemeClr val="bg1"/>
              </a:solidFill>
            </a:endParaRPr>
          </a:p>
        </p:txBody>
      </p:sp>
      <p:sp>
        <p:nvSpPr>
          <p:cNvPr id="5" name="Ορθογώνιο 4"/>
          <p:cNvSpPr/>
          <p:nvPr/>
        </p:nvSpPr>
        <p:spPr>
          <a:xfrm>
            <a:off x="6098352" y="4929433"/>
            <a:ext cx="4664948" cy="1169551"/>
          </a:xfrm>
          <a:prstGeom prst="rect">
            <a:avLst/>
          </a:prstGeom>
        </p:spPr>
        <p:txBody>
          <a:bodyPr wrap="square">
            <a:spAutoFit/>
          </a:bodyPr>
          <a:lstStyle/>
          <a:p>
            <a:pPr lvl="0" algn="just"/>
            <a:r>
              <a:rPr lang="el-GR" sz="1400" b="1" dirty="0">
                <a:solidFill>
                  <a:srgbClr val="FFFF00"/>
                </a:solidFill>
              </a:rPr>
              <a:t>Ένα απόθεμα κρίσεων </a:t>
            </a:r>
            <a:r>
              <a:rPr lang="el-GR" sz="1400" b="1" dirty="0">
                <a:solidFill>
                  <a:prstClr val="white"/>
                </a:solidFill>
              </a:rPr>
              <a:t>ώστε να υποστηρίζεται ο αγροτικός τομέας σε περιπτώσεις σοβαρών κρίσεων που επηρεάζουν την αγροτική παραγωγή. Οι περιπτώσεις χρήσης του αποθέματος, περιγράφονται στον Κανονισμό της ενιαίας ΚΟΑ.</a:t>
            </a:r>
          </a:p>
        </p:txBody>
      </p:sp>
      <p:sp>
        <p:nvSpPr>
          <p:cNvPr id="12" name="Οδοντωτό δεξιό βέλος 11"/>
          <p:cNvSpPr/>
          <p:nvPr/>
        </p:nvSpPr>
        <p:spPr>
          <a:xfrm>
            <a:off x="4876800" y="5240281"/>
            <a:ext cx="1110850" cy="4445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extBox 14"/>
          <p:cNvSpPr txBox="1"/>
          <p:nvPr/>
        </p:nvSpPr>
        <p:spPr>
          <a:xfrm>
            <a:off x="5074049" y="5326720"/>
            <a:ext cx="848956" cy="276999"/>
          </a:xfrm>
          <a:prstGeom prst="rect">
            <a:avLst/>
          </a:prstGeom>
          <a:noFill/>
        </p:spPr>
        <p:txBody>
          <a:bodyPr wrap="square" rtlCol="0">
            <a:spAutoFit/>
          </a:bodyPr>
          <a:lstStyle/>
          <a:p>
            <a:r>
              <a:rPr lang="el-GR" sz="1200" b="1" dirty="0" smtClean="0">
                <a:solidFill>
                  <a:schemeClr val="bg1"/>
                </a:solidFill>
              </a:rPr>
              <a:t>Συνέχεια</a:t>
            </a:r>
            <a:endParaRPr lang="el-GR" sz="1200" b="1" dirty="0">
              <a:solidFill>
                <a:schemeClr val="bg1"/>
              </a:solidFill>
            </a:endParaRPr>
          </a:p>
        </p:txBody>
      </p:sp>
    </p:spTree>
    <p:extLst>
      <p:ext uri="{BB962C8B-B14F-4D97-AF65-F5344CB8AC3E}">
        <p14:creationId xmlns:p14="http://schemas.microsoft.com/office/powerpoint/2010/main" val="1911899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38</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693319"/>
          </a:xfrm>
          <a:prstGeom prst="rect">
            <a:avLst/>
          </a:prstGeom>
          <a:noFill/>
        </p:spPr>
        <p:txBody>
          <a:bodyPr wrap="square" rtlCol="0">
            <a:spAutoFit/>
          </a:bodyPr>
          <a:lstStyle/>
          <a:p>
            <a:r>
              <a:rPr lang="el-GR" b="1" dirty="0" smtClean="0">
                <a:solidFill>
                  <a:srgbClr val="FFFF00"/>
                </a:solidFill>
              </a:rPr>
              <a:t>Τι προβλέπει η νέα ΚΑΠ της περιόδου 2014 - 2020</a:t>
            </a:r>
          </a:p>
          <a:p>
            <a:pPr marL="285750" indent="-285750" algn="just">
              <a:buFont typeface="Arial" panose="020B0604020202020204" pitchFamily="34" charset="0"/>
              <a:buChar char="•"/>
            </a:pPr>
            <a:r>
              <a:rPr lang="el-GR" b="1" dirty="0">
                <a:solidFill>
                  <a:prstClr val="white"/>
                </a:solidFill>
              </a:rPr>
              <a:t>Αξίζει ακόμη να γίνει μια σύντομη αναφορά στην σχέση των πιστώσεων που εκταμιεύονται από τον προϋπολογισμό υπέρ του τομέα των αγορών προς τις πιστώσεις υπέρ του τομέα αγροτικής ανάπτυξης ή του Πυλώνα Ι προς τον Πυλώνα ΙΙ. Η σχέση αυτή που ήταν αρχικά 100% προς 0%, μετά την υποβολή του σχεδίου </a:t>
            </a:r>
            <a:r>
              <a:rPr lang="el-GR" b="1" dirty="0" err="1">
                <a:solidFill>
                  <a:prstClr val="white"/>
                </a:solidFill>
              </a:rPr>
              <a:t>Mansholt</a:t>
            </a:r>
            <a:r>
              <a:rPr lang="el-GR" b="1" dirty="0">
                <a:solidFill>
                  <a:prstClr val="white"/>
                </a:solidFill>
              </a:rPr>
              <a:t> στα μέσα της δεκαετίας του 1970, όταν εφαρμόστηκαν τα πρώτα μέτρα υπέρ της αγροτικής ανάπτυξης, που στηρίζονταν αρχικά με αμελητέες πιστώσεις, άρχισε να μεταβάλλεται, φθάνοντας στη δεκαετία του 1980 σε μία σχέση 95% προς 5%, με την εφαρμογή του Προγράμματος Δράσης 2000 (</a:t>
            </a:r>
            <a:r>
              <a:rPr lang="el-GR" b="1" dirty="0" err="1">
                <a:solidFill>
                  <a:prstClr val="white"/>
                </a:solidFill>
              </a:rPr>
              <a:t>Agenda</a:t>
            </a:r>
            <a:r>
              <a:rPr lang="el-GR" b="1" dirty="0">
                <a:solidFill>
                  <a:prstClr val="white"/>
                </a:solidFill>
              </a:rPr>
              <a:t> 2000) τα ποσοστά έγιναν 90% προς 10%, ενώ κατά την επόμενη προγραμματική περίοδο 2007 – 2013, μετά την εφαρμογή της διαφοροποίησης, τα ποσοστά έγιναν 80% προς 20%.</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0" y="2876455"/>
            <a:ext cx="4680000" cy="1384995"/>
          </a:xfrm>
          <a:prstGeom prst="rect">
            <a:avLst/>
          </a:prstGeom>
        </p:spPr>
        <p:txBody>
          <a:bodyPr wrap="square">
            <a:spAutoFit/>
          </a:bodyPr>
          <a:lstStyle/>
          <a:p>
            <a:pPr algn="just"/>
            <a:r>
              <a:rPr lang="el-GR" sz="1400" b="1" dirty="0">
                <a:solidFill>
                  <a:srgbClr val="FFFF00"/>
                </a:solidFill>
              </a:rPr>
              <a:t>Στο ιστόγραμμα της Εικόνας </a:t>
            </a:r>
            <a:r>
              <a:rPr lang="el-GR" sz="1400" b="1" dirty="0" err="1" smtClean="0">
                <a:solidFill>
                  <a:srgbClr val="FFFF00"/>
                </a:solidFill>
              </a:rPr>
              <a:t>αταγράφονται</a:t>
            </a:r>
            <a:r>
              <a:rPr lang="el-GR" sz="1400" b="1" dirty="0" smtClean="0">
                <a:solidFill>
                  <a:srgbClr val="FFFF00"/>
                </a:solidFill>
              </a:rPr>
              <a:t> </a:t>
            </a:r>
            <a:r>
              <a:rPr lang="el-GR" sz="1400" b="1" dirty="0">
                <a:solidFill>
                  <a:srgbClr val="FFFF00"/>
                </a:solidFill>
              </a:rPr>
              <a:t>οι δαπάνες της ΚΑΠ ανά κατηγορία για τα έτη 1980 – 2013, καθώς και οι προβλεπόμενες δαπάνες της αναθεωρημένης ΚΑΠ για τα έτη 2014 – 2020. Είναι φανερή η τάση σταθεροποίησης των ετήσιων δαπανών της ΚΑΠ σε ποσά κάτω των 60 δισ. € ετησίως, μετά το 2013 και μέχρι το 2020</a:t>
            </a:r>
          </a:p>
        </p:txBody>
      </p:sp>
    </p:spTree>
    <p:extLst>
      <p:ext uri="{BB962C8B-B14F-4D97-AF65-F5344CB8AC3E}">
        <p14:creationId xmlns:p14="http://schemas.microsoft.com/office/powerpoint/2010/main" val="356685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39</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Δαπάνες της ΚΑΠ από το1980 και προβλέψεις μέχρι το 2020 </a:t>
            </a:r>
            <a:endParaRPr lang="el-GR" sz="2000" b="1" dirty="0">
              <a:solidFill>
                <a:srgbClr val="FFFF00"/>
              </a:solidFill>
              <a:cs typeface="Times New Roman" panose="02020603050405020304" pitchFamily="18" charset="0"/>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11" name="Εικόνα 10"/>
          <p:cNvPicPr/>
          <p:nvPr/>
        </p:nvPicPr>
        <p:blipFill>
          <a:blip r:embed="rId5" cstate="print">
            <a:extLst>
              <a:ext uri="{28A0092B-C50C-407E-A947-70E740481C1C}">
                <a14:useLocalDpi xmlns:a14="http://schemas.microsoft.com/office/drawing/2010/main" val="0"/>
              </a:ext>
            </a:extLst>
          </a:blip>
          <a:stretch>
            <a:fillRect/>
          </a:stretch>
        </p:blipFill>
        <p:spPr>
          <a:xfrm>
            <a:off x="1515980" y="1670165"/>
            <a:ext cx="9077794" cy="5151120"/>
          </a:xfrm>
          <a:prstGeom prst="rect">
            <a:avLst/>
          </a:prstGeom>
        </p:spPr>
      </p:pic>
      <p:pic>
        <p:nvPicPr>
          <p:cNvPr id="5" name="Εικόνα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08628" y="3523286"/>
            <a:ext cx="1158340" cy="1444877"/>
          </a:xfrm>
          <a:prstGeom prst="rect">
            <a:avLst/>
          </a:prstGeom>
        </p:spPr>
      </p:pic>
    </p:spTree>
    <p:extLst>
      <p:ext uri="{BB962C8B-B14F-4D97-AF65-F5344CB8AC3E}">
        <p14:creationId xmlns:p14="http://schemas.microsoft.com/office/powerpoint/2010/main" val="2287441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4</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rgbClr val="FFFF00"/>
                </a:solidFill>
              </a:rPr>
              <a:t>Η έναρξη της </a:t>
            </a:r>
            <a:r>
              <a:rPr lang="el-GR" b="1" dirty="0" smtClean="0">
                <a:solidFill>
                  <a:srgbClr val="FFFF00"/>
                </a:solidFill>
              </a:rPr>
              <a:t>ΚΑΠ</a:t>
            </a:r>
            <a:endParaRPr lang="el-GR" b="1" dirty="0">
              <a:solidFill>
                <a:srgbClr val="FFFF00"/>
              </a:solidFill>
            </a:endParaRPr>
          </a:p>
          <a:p>
            <a:pPr marL="285750" indent="-285750" algn="just">
              <a:buFont typeface="Arial" panose="020B0604020202020204" pitchFamily="34" charset="0"/>
              <a:buChar char="•"/>
            </a:pPr>
            <a:r>
              <a:rPr lang="el-GR" b="1" dirty="0" smtClean="0">
                <a:solidFill>
                  <a:prstClr val="white"/>
                </a:solidFill>
              </a:rPr>
              <a:t>Τον </a:t>
            </a:r>
            <a:r>
              <a:rPr lang="el-GR" b="1" dirty="0">
                <a:solidFill>
                  <a:prstClr val="white"/>
                </a:solidFill>
              </a:rPr>
              <a:t>Ιούλιο του </a:t>
            </a:r>
            <a:r>
              <a:rPr lang="el-GR" b="1" dirty="0" smtClean="0">
                <a:solidFill>
                  <a:prstClr val="white"/>
                </a:solidFill>
              </a:rPr>
              <a:t>1958, στη </a:t>
            </a:r>
            <a:r>
              <a:rPr lang="el-GR" b="1" dirty="0" err="1">
                <a:solidFill>
                  <a:prstClr val="white"/>
                </a:solidFill>
              </a:rPr>
              <a:t>Stresa</a:t>
            </a:r>
            <a:r>
              <a:rPr lang="el-GR" b="1" dirty="0">
                <a:solidFill>
                  <a:prstClr val="white"/>
                </a:solidFill>
              </a:rPr>
              <a:t> της Ιταλίας</a:t>
            </a:r>
            <a:r>
              <a:rPr lang="el-GR" b="1" dirty="0" smtClean="0">
                <a:solidFill>
                  <a:prstClr val="white"/>
                </a:solidFill>
              </a:rPr>
              <a:t>, καθορίστηκαν </a:t>
            </a:r>
            <a:r>
              <a:rPr lang="el-GR" b="1" dirty="0">
                <a:solidFill>
                  <a:prstClr val="white"/>
                </a:solidFill>
              </a:rPr>
              <a:t>οι κατευθυντήριες γραμμές της </a:t>
            </a:r>
            <a:r>
              <a:rPr lang="el-GR" b="1" dirty="0" smtClean="0">
                <a:solidFill>
                  <a:prstClr val="white"/>
                </a:solidFill>
              </a:rPr>
              <a:t>αγροτικής </a:t>
            </a:r>
            <a:r>
              <a:rPr lang="el-GR" b="1" dirty="0">
                <a:solidFill>
                  <a:prstClr val="white"/>
                </a:solidFill>
              </a:rPr>
              <a:t>πολιτικής, δηλαδή η ενότητα της αγοράς, η κοινοτική προτίμηση και η χρηματοδοτική </a:t>
            </a:r>
            <a:r>
              <a:rPr lang="el-GR" b="1" dirty="0" smtClean="0">
                <a:solidFill>
                  <a:prstClr val="white"/>
                </a:solidFill>
              </a:rPr>
              <a:t>αλληλεγγύη. </a:t>
            </a:r>
          </a:p>
          <a:p>
            <a:pPr marL="285750" indent="-285750" algn="just">
              <a:buFont typeface="Arial" panose="020B0604020202020204" pitchFamily="34" charset="0"/>
              <a:buChar char="•"/>
            </a:pPr>
            <a:r>
              <a:rPr lang="el-GR" b="1" dirty="0" smtClean="0">
                <a:solidFill>
                  <a:prstClr val="white"/>
                </a:solidFill>
              </a:rPr>
              <a:t>Τον </a:t>
            </a:r>
            <a:r>
              <a:rPr lang="el-GR" b="1" dirty="0">
                <a:solidFill>
                  <a:prstClr val="white"/>
                </a:solidFill>
              </a:rPr>
              <a:t>Ιούνιο του 1960, </a:t>
            </a:r>
            <a:r>
              <a:rPr lang="el-GR" b="1" dirty="0" smtClean="0">
                <a:solidFill>
                  <a:prstClr val="white"/>
                </a:solidFill>
              </a:rPr>
              <a:t>υποβλήθηκαν στο </a:t>
            </a:r>
            <a:r>
              <a:rPr lang="el-GR" b="1" dirty="0">
                <a:solidFill>
                  <a:prstClr val="white"/>
                </a:solidFill>
              </a:rPr>
              <a:t>Συμβούλιο των </a:t>
            </a:r>
            <a:r>
              <a:rPr lang="el-GR" b="1" dirty="0" smtClean="0">
                <a:solidFill>
                  <a:prstClr val="white"/>
                </a:solidFill>
              </a:rPr>
              <a:t>Υπουργών, προτάσεις </a:t>
            </a:r>
            <a:r>
              <a:rPr lang="el-GR" b="1" dirty="0">
                <a:solidFill>
                  <a:prstClr val="white"/>
                </a:solidFill>
              </a:rPr>
              <a:t>του Επιτρόπου Γεωργίας Sicco </a:t>
            </a:r>
            <a:r>
              <a:rPr lang="el-GR" b="1" dirty="0" err="1">
                <a:solidFill>
                  <a:prstClr val="white"/>
                </a:solidFill>
              </a:rPr>
              <a:t>Mansholt</a:t>
            </a:r>
            <a:r>
              <a:rPr lang="el-GR" b="1" dirty="0" smtClean="0">
                <a:solidFill>
                  <a:prstClr val="white"/>
                </a:solidFill>
              </a:rPr>
              <a:t>, για </a:t>
            </a:r>
            <a:r>
              <a:rPr lang="el-GR" b="1" dirty="0">
                <a:solidFill>
                  <a:prstClr val="white"/>
                </a:solidFill>
              </a:rPr>
              <a:t>την </a:t>
            </a:r>
            <a:r>
              <a:rPr lang="el-GR" b="1" dirty="0">
                <a:solidFill>
                  <a:srgbClr val="FFFF00"/>
                </a:solidFill>
              </a:rPr>
              <a:t>ελεύθερη κυκλοφορία </a:t>
            </a:r>
            <a:r>
              <a:rPr lang="el-GR" b="1" dirty="0" smtClean="0">
                <a:solidFill>
                  <a:srgbClr val="FFFF00"/>
                </a:solidFill>
              </a:rPr>
              <a:t>των αγροτικών </a:t>
            </a:r>
            <a:r>
              <a:rPr lang="el-GR" b="1" dirty="0">
                <a:solidFill>
                  <a:srgbClr val="FFFF00"/>
                </a:solidFill>
              </a:rPr>
              <a:t>προϊόντων</a:t>
            </a:r>
            <a:r>
              <a:rPr lang="el-GR" b="1" dirty="0">
                <a:solidFill>
                  <a:prstClr val="white"/>
                </a:solidFill>
              </a:rPr>
              <a:t>, την </a:t>
            </a:r>
            <a:r>
              <a:rPr lang="el-GR" b="1" dirty="0">
                <a:solidFill>
                  <a:srgbClr val="FFFF00"/>
                </a:solidFill>
              </a:rPr>
              <a:t>εξασφάλιση </a:t>
            </a:r>
            <a:r>
              <a:rPr lang="el-GR" b="1" dirty="0" smtClean="0">
                <a:solidFill>
                  <a:srgbClr val="FFFF00"/>
                </a:solidFill>
              </a:rPr>
              <a:t>της κοινοτικής </a:t>
            </a:r>
            <a:r>
              <a:rPr lang="el-GR" b="1" dirty="0">
                <a:solidFill>
                  <a:srgbClr val="FFFF00"/>
                </a:solidFill>
              </a:rPr>
              <a:t>προτίμησης</a:t>
            </a:r>
            <a:r>
              <a:rPr lang="el-GR" b="1" dirty="0">
                <a:solidFill>
                  <a:prstClr val="white"/>
                </a:solidFill>
              </a:rPr>
              <a:t>, την </a:t>
            </a:r>
            <a:r>
              <a:rPr lang="el-GR" b="1" dirty="0">
                <a:solidFill>
                  <a:srgbClr val="FFFF00"/>
                </a:solidFill>
              </a:rPr>
              <a:t>οικονομική αλληλεγγύη</a:t>
            </a:r>
            <a:r>
              <a:rPr lang="el-GR" b="1" dirty="0">
                <a:solidFill>
                  <a:prstClr val="white"/>
                </a:solidFill>
              </a:rPr>
              <a:t>, τη </a:t>
            </a:r>
            <a:r>
              <a:rPr lang="el-GR" b="1" dirty="0">
                <a:solidFill>
                  <a:srgbClr val="FFFF00"/>
                </a:solidFill>
              </a:rPr>
              <a:t>δημιουργία </a:t>
            </a:r>
            <a:r>
              <a:rPr lang="el-GR" b="1" dirty="0" smtClean="0">
                <a:solidFill>
                  <a:srgbClr val="FFFF00"/>
                </a:solidFill>
              </a:rPr>
              <a:t>Ευρωπαϊκού </a:t>
            </a:r>
            <a:r>
              <a:rPr lang="el-GR" b="1" dirty="0">
                <a:solidFill>
                  <a:srgbClr val="FFFF00"/>
                </a:solidFill>
              </a:rPr>
              <a:t>Γεωργικού Ταμείου Προσανατολισμού και Εγγυήσεων (</a:t>
            </a:r>
            <a:r>
              <a:rPr lang="el-GR" b="1" dirty="0" smtClean="0">
                <a:solidFill>
                  <a:srgbClr val="FFFF00"/>
                </a:solidFill>
              </a:rPr>
              <a:t>ΕΓΤΠΕ</a:t>
            </a:r>
            <a:r>
              <a:rPr lang="el-GR" b="1" dirty="0" smtClean="0">
                <a:solidFill>
                  <a:prstClr val="white"/>
                </a:solidFill>
              </a:rPr>
              <a:t>) και </a:t>
            </a:r>
            <a:r>
              <a:rPr lang="el-GR" b="1" dirty="0">
                <a:solidFill>
                  <a:prstClr val="white"/>
                </a:solidFill>
              </a:rPr>
              <a:t>τη </a:t>
            </a:r>
            <a:r>
              <a:rPr lang="el-GR" b="1" dirty="0">
                <a:solidFill>
                  <a:srgbClr val="FFFF00"/>
                </a:solidFill>
              </a:rPr>
              <a:t>σταδιακή καθιέρωση ενιαίων τιμών </a:t>
            </a:r>
            <a:r>
              <a:rPr lang="el-GR" b="1" dirty="0" smtClean="0">
                <a:solidFill>
                  <a:srgbClr val="FFFF00"/>
                </a:solidFill>
              </a:rPr>
              <a:t>αγροτικών προϊόντων</a:t>
            </a:r>
            <a:r>
              <a:rPr lang="el-GR" b="1" dirty="0" smtClean="0">
                <a:solidFill>
                  <a:prstClr val="white"/>
                </a:solidFill>
              </a:rPr>
              <a:t>.</a:t>
            </a:r>
          </a:p>
          <a:p>
            <a:pPr marL="285750" indent="-285750" algn="just">
              <a:buFont typeface="Arial" panose="020B0604020202020204" pitchFamily="34" charset="0"/>
              <a:buChar char="•"/>
            </a:pPr>
            <a:r>
              <a:rPr lang="el-GR" b="1" dirty="0">
                <a:solidFill>
                  <a:prstClr val="white"/>
                </a:solidFill>
              </a:rPr>
              <a:t>Τον Ιανουάριου του </a:t>
            </a:r>
            <a:r>
              <a:rPr lang="el-GR" b="1" dirty="0" smtClean="0">
                <a:solidFill>
                  <a:prstClr val="white"/>
                </a:solidFill>
              </a:rPr>
              <a:t>1962, το </a:t>
            </a:r>
            <a:r>
              <a:rPr lang="el-GR" b="1" dirty="0">
                <a:solidFill>
                  <a:prstClr val="white"/>
                </a:solidFill>
              </a:rPr>
              <a:t>Συμβούλιο των Υπουργών ενέκρινε την οργάνωση έξι </a:t>
            </a:r>
            <a:r>
              <a:rPr lang="el-GR" b="1" dirty="0" smtClean="0">
                <a:solidFill>
                  <a:prstClr val="white"/>
                </a:solidFill>
              </a:rPr>
              <a:t>κατηγοριών </a:t>
            </a:r>
            <a:r>
              <a:rPr lang="el-GR" b="1" dirty="0">
                <a:solidFill>
                  <a:prstClr val="white"/>
                </a:solidFill>
              </a:rPr>
              <a:t>αγορών αγροτικών προϊόντων (σιτηρά, χοίρειο κρέας, αυγά, κρέας πουλερικών, φρούτα και </a:t>
            </a:r>
            <a:r>
              <a:rPr lang="el-GR" b="1" dirty="0" smtClean="0">
                <a:solidFill>
                  <a:prstClr val="white"/>
                </a:solidFill>
              </a:rPr>
              <a:t>λαχανικά και </a:t>
            </a:r>
            <a:r>
              <a:rPr lang="el-GR" b="1" dirty="0">
                <a:solidFill>
                  <a:prstClr val="white"/>
                </a:solidFill>
              </a:rPr>
              <a:t>κρασί</a:t>
            </a:r>
            <a:r>
              <a:rPr lang="el-GR" b="1" dirty="0" smtClean="0">
                <a:solidFill>
                  <a:prstClr val="white"/>
                </a:solidFill>
              </a:rPr>
              <a:t>) και </a:t>
            </a:r>
            <a:r>
              <a:rPr lang="el-GR" b="1" dirty="0">
                <a:solidFill>
                  <a:prstClr val="white"/>
                </a:solidFill>
              </a:rPr>
              <a:t>τη δημιουργία ενός χρονοδιαγράμματος για την οργάνωση και άλλων κατηγοριών (</a:t>
            </a:r>
            <a:r>
              <a:rPr lang="el-GR" b="1" dirty="0" smtClean="0">
                <a:solidFill>
                  <a:prstClr val="white"/>
                </a:solidFill>
              </a:rPr>
              <a:t>γαλακτοκομικά, </a:t>
            </a:r>
            <a:r>
              <a:rPr lang="el-GR" b="1" dirty="0">
                <a:solidFill>
                  <a:prstClr val="white"/>
                </a:solidFill>
              </a:rPr>
              <a:t>βόειο κρέας, ζάχαρη κ.λπ.).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Έτσι</a:t>
            </a:r>
            <a:r>
              <a:rPr lang="el-GR" b="1" dirty="0">
                <a:solidFill>
                  <a:prstClr val="white"/>
                </a:solidFill>
              </a:rPr>
              <a:t>, τον Ιούλιο του 1964 δημιουργήθηκαν οι πρώτες ΚΟΑ.</a:t>
            </a:r>
          </a:p>
          <a:p>
            <a:pPr marL="285750" indent="-285750" algn="just">
              <a:buFont typeface="Arial" panose="020B0604020202020204" pitchFamily="34" charset="0"/>
              <a:buChar char="•"/>
            </a:pP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15052" y="1934988"/>
            <a:ext cx="4785548" cy="4401205"/>
          </a:xfrm>
          <a:prstGeom prst="rect">
            <a:avLst/>
          </a:prstGeom>
        </p:spPr>
        <p:txBody>
          <a:bodyPr wrap="square">
            <a:spAutoFit/>
          </a:bodyPr>
          <a:lstStyle/>
          <a:p>
            <a:pPr marL="285750" indent="-285750" algn="just">
              <a:buFontTx/>
              <a:buChar char="-"/>
            </a:pPr>
            <a:r>
              <a:rPr lang="el-GR" sz="1400" b="1" dirty="0" smtClean="0">
                <a:solidFill>
                  <a:schemeClr val="bg1"/>
                </a:solidFill>
              </a:rPr>
              <a:t>Πρακτικά</a:t>
            </a:r>
            <a:r>
              <a:rPr lang="el-GR" sz="1400" b="1" dirty="0">
                <a:solidFill>
                  <a:schemeClr val="bg1"/>
                </a:solidFill>
              </a:rPr>
              <a:t>, η </a:t>
            </a:r>
            <a:r>
              <a:rPr lang="el-GR" sz="1400" b="1" dirty="0">
                <a:solidFill>
                  <a:srgbClr val="FFFF00"/>
                </a:solidFill>
              </a:rPr>
              <a:t>αρχή της ελεύθερης κυκλοφορίας </a:t>
            </a:r>
            <a:r>
              <a:rPr lang="el-GR" sz="1400" b="1" dirty="0">
                <a:solidFill>
                  <a:schemeClr val="bg1"/>
                </a:solidFill>
              </a:rPr>
              <a:t>εφαρμοζόταν ήδη </a:t>
            </a:r>
            <a:r>
              <a:rPr lang="el-GR" sz="1400" b="1" dirty="0" smtClean="0">
                <a:solidFill>
                  <a:schemeClr val="bg1"/>
                </a:solidFill>
              </a:rPr>
              <a:t>με </a:t>
            </a:r>
            <a:r>
              <a:rPr lang="el-GR" sz="1400" b="1" dirty="0">
                <a:solidFill>
                  <a:schemeClr val="bg1"/>
                </a:solidFill>
              </a:rPr>
              <a:t>την καθιέρωση της κοινής αγοράς της ΕΟΚ, που κάλυπτε και τα αγροτικά προϊόντα. </a:t>
            </a:r>
            <a:endParaRPr lang="el-GR" sz="1400" b="1" dirty="0" smtClean="0">
              <a:solidFill>
                <a:schemeClr val="bg1"/>
              </a:solidFill>
            </a:endParaRPr>
          </a:p>
          <a:p>
            <a:pPr marL="285750" indent="-285750" algn="just">
              <a:buFontTx/>
              <a:buChar char="-"/>
            </a:pPr>
            <a:r>
              <a:rPr lang="el-GR" sz="1400" b="1" dirty="0" smtClean="0">
                <a:solidFill>
                  <a:schemeClr val="bg1"/>
                </a:solidFill>
              </a:rPr>
              <a:t>Η </a:t>
            </a:r>
            <a:r>
              <a:rPr lang="el-GR" sz="1400" b="1" dirty="0">
                <a:solidFill>
                  <a:schemeClr val="bg1"/>
                </a:solidFill>
              </a:rPr>
              <a:t>εξασφάλιση της </a:t>
            </a:r>
            <a:r>
              <a:rPr lang="el-GR" sz="1400" b="1" dirty="0">
                <a:solidFill>
                  <a:srgbClr val="FFFF00"/>
                </a:solidFill>
              </a:rPr>
              <a:t>κοινοτικής προτίμησης </a:t>
            </a:r>
            <a:r>
              <a:rPr lang="el-GR" sz="1400" b="1" dirty="0" smtClean="0">
                <a:solidFill>
                  <a:schemeClr val="bg1"/>
                </a:solidFill>
              </a:rPr>
              <a:t>θα </a:t>
            </a:r>
            <a:r>
              <a:rPr lang="el-GR" sz="1400" b="1" dirty="0">
                <a:solidFill>
                  <a:schemeClr val="bg1"/>
                </a:solidFill>
              </a:rPr>
              <a:t>προστάτευε τους παραγωγούς των </a:t>
            </a:r>
            <a:r>
              <a:rPr lang="el-GR" sz="1400" b="1" dirty="0" smtClean="0">
                <a:solidFill>
                  <a:schemeClr val="bg1"/>
                </a:solidFill>
              </a:rPr>
              <a:t>κρατών-μελών, </a:t>
            </a:r>
            <a:r>
              <a:rPr lang="el-GR" sz="1400" b="1" dirty="0">
                <a:solidFill>
                  <a:schemeClr val="bg1"/>
                </a:solidFill>
              </a:rPr>
              <a:t>έναντι των φθηνότερων εισαγωγών από τρίτες χώρες, με την επιβολή δασμών, παρότι αυτή η προτίμηση βρισκόταν σε αντίθεση προς τη λογική της GATT </a:t>
            </a:r>
            <a:r>
              <a:rPr lang="el-GR" sz="1400" b="1" dirty="0" smtClean="0">
                <a:solidFill>
                  <a:schemeClr val="bg1"/>
                </a:solidFill>
              </a:rPr>
              <a:t>(Γενική </a:t>
            </a:r>
            <a:r>
              <a:rPr lang="el-GR" sz="1400" b="1" dirty="0">
                <a:solidFill>
                  <a:schemeClr val="bg1"/>
                </a:solidFill>
              </a:rPr>
              <a:t>Συμφωνία Δασμών και Εμπορίου, </a:t>
            </a:r>
            <a:r>
              <a:rPr lang="el-GR" sz="1400" b="1" dirty="0" smtClean="0">
                <a:solidFill>
                  <a:schemeClr val="bg1"/>
                </a:solidFill>
              </a:rPr>
              <a:t>ΓΣΔΕ). Τα </a:t>
            </a:r>
            <a:r>
              <a:rPr lang="el-GR" sz="1400" b="1" dirty="0">
                <a:solidFill>
                  <a:schemeClr val="bg1"/>
                </a:solidFill>
              </a:rPr>
              <a:t>έσοδα από τους δασμούς θα χρησιμοποιούνταν για τη χρηματοδότηση των εξαγωγών, μειώνοντας τις τιμές των κοινοτικών αγροτικών προϊόντων σε σχέση με τις αντίστοιχες της παγκόσμιας αγοράς. </a:t>
            </a:r>
            <a:endParaRPr lang="el-GR" sz="1400" b="1" dirty="0" smtClean="0">
              <a:solidFill>
                <a:schemeClr val="bg1"/>
              </a:solidFill>
            </a:endParaRPr>
          </a:p>
          <a:p>
            <a:pPr marL="285750" indent="-285750" algn="just">
              <a:buFontTx/>
              <a:buChar char="-"/>
            </a:pPr>
            <a:r>
              <a:rPr lang="el-GR" sz="1400" b="1" dirty="0" smtClean="0">
                <a:solidFill>
                  <a:schemeClr val="bg1"/>
                </a:solidFill>
              </a:rPr>
              <a:t>Για </a:t>
            </a:r>
            <a:r>
              <a:rPr lang="el-GR" sz="1400" b="1" dirty="0">
                <a:solidFill>
                  <a:schemeClr val="bg1"/>
                </a:solidFill>
              </a:rPr>
              <a:t>την υλοποίηση της </a:t>
            </a:r>
            <a:r>
              <a:rPr lang="el-GR" sz="1400" b="1" dirty="0">
                <a:solidFill>
                  <a:srgbClr val="FFFF00"/>
                </a:solidFill>
              </a:rPr>
              <a:t>χρηματοδοτικής αλληλεγγύης</a:t>
            </a:r>
            <a:r>
              <a:rPr lang="el-GR" sz="1400" b="1" dirty="0">
                <a:solidFill>
                  <a:schemeClr val="bg1"/>
                </a:solidFill>
              </a:rPr>
              <a:t>, τ</a:t>
            </a:r>
            <a:r>
              <a:rPr lang="el-GR" sz="1400" b="1" dirty="0" smtClean="0">
                <a:solidFill>
                  <a:schemeClr val="bg1"/>
                </a:solidFill>
              </a:rPr>
              <a:t>α </a:t>
            </a:r>
            <a:r>
              <a:rPr lang="el-GR" sz="1400" b="1" dirty="0">
                <a:solidFill>
                  <a:schemeClr val="bg1"/>
                </a:solidFill>
              </a:rPr>
              <a:t>κράτη-μέλη θα χρηματοδοτούνταν από την Κοινότητα, </a:t>
            </a:r>
            <a:r>
              <a:rPr lang="el-GR" sz="1400" b="1" dirty="0" smtClean="0">
                <a:solidFill>
                  <a:schemeClr val="bg1"/>
                </a:solidFill>
              </a:rPr>
              <a:t>εξασφαλίζοντας </a:t>
            </a:r>
            <a:r>
              <a:rPr lang="el-GR" sz="1400" b="1" dirty="0">
                <a:solidFill>
                  <a:schemeClr val="bg1"/>
                </a:solidFill>
              </a:rPr>
              <a:t>εγγυημένες τιμές για τους αγρότες. </a:t>
            </a:r>
            <a:endParaRPr lang="el-GR" sz="1400" b="1" dirty="0" smtClean="0">
              <a:solidFill>
                <a:schemeClr val="bg1"/>
              </a:solidFill>
            </a:endParaRPr>
          </a:p>
          <a:p>
            <a:pPr marL="285750" indent="-285750" algn="just">
              <a:buFontTx/>
              <a:buChar char="-"/>
            </a:pPr>
            <a:r>
              <a:rPr lang="el-GR" sz="1400" b="1" dirty="0" smtClean="0">
                <a:solidFill>
                  <a:schemeClr val="bg1"/>
                </a:solidFill>
              </a:rPr>
              <a:t>Αρμόδιος </a:t>
            </a:r>
            <a:r>
              <a:rPr lang="el-GR" sz="1400" b="1" dirty="0">
                <a:solidFill>
                  <a:schemeClr val="bg1"/>
                </a:solidFill>
              </a:rPr>
              <a:t>κοινοτικός οργανισμός για τη διαχείριση του προϋπολογισμού της ΚΑΠ θα ήταν το </a:t>
            </a:r>
            <a:r>
              <a:rPr lang="el-GR" sz="1400" b="1" dirty="0">
                <a:solidFill>
                  <a:srgbClr val="FFFF00"/>
                </a:solidFill>
              </a:rPr>
              <a:t>ΕΓΤΠΕ</a:t>
            </a:r>
            <a:r>
              <a:rPr lang="el-GR" sz="1400" b="1" dirty="0">
                <a:solidFill>
                  <a:schemeClr val="bg1"/>
                </a:solidFill>
              </a:rPr>
              <a:t>, οι δαπάνες του οποίου θα αντιπροσώπευαν σχεδόν το 60% του κοινοτικού </a:t>
            </a:r>
            <a:r>
              <a:rPr lang="el-GR" sz="1400" b="1" dirty="0" smtClean="0">
                <a:solidFill>
                  <a:schemeClr val="bg1"/>
                </a:solidFill>
              </a:rPr>
              <a:t>προϋπολογισμού.</a:t>
            </a:r>
            <a:endParaRPr lang="el-GR" sz="1400" b="1" dirty="0">
              <a:solidFill>
                <a:schemeClr val="bg1"/>
              </a:solidFill>
            </a:endParaRPr>
          </a:p>
        </p:txBody>
      </p:sp>
    </p:spTree>
    <p:extLst>
      <p:ext uri="{BB962C8B-B14F-4D97-AF65-F5344CB8AC3E}">
        <p14:creationId xmlns:p14="http://schemas.microsoft.com/office/powerpoint/2010/main" val="852126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5</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Το </a:t>
            </a:r>
            <a:r>
              <a:rPr lang="el-GR" b="1" dirty="0">
                <a:solidFill>
                  <a:srgbClr val="FFFF00"/>
                </a:solidFill>
              </a:rPr>
              <a:t>«Σχέδιο </a:t>
            </a:r>
            <a:r>
              <a:rPr lang="en-GB" b="1" dirty="0" smtClean="0">
                <a:solidFill>
                  <a:srgbClr val="FFFF00"/>
                </a:solidFill>
              </a:rPr>
              <a:t>Mansholt</a:t>
            </a:r>
            <a:r>
              <a:rPr lang="el-GR" b="1" dirty="0" smtClean="0">
                <a:solidFill>
                  <a:srgbClr val="FFFF00"/>
                </a:solidFill>
              </a:rPr>
              <a:t>»</a:t>
            </a:r>
            <a:endParaRPr lang="el-GR" b="1" dirty="0">
              <a:solidFill>
                <a:srgbClr val="FFFF00"/>
              </a:solidFill>
            </a:endParaRPr>
          </a:p>
          <a:p>
            <a:pPr marL="285750" indent="-285750" algn="just">
              <a:buFont typeface="Arial" panose="020B0604020202020204" pitchFamily="34" charset="0"/>
              <a:buChar char="•"/>
            </a:pPr>
            <a:r>
              <a:rPr lang="el-GR" b="1" dirty="0" smtClean="0">
                <a:solidFill>
                  <a:prstClr val="white"/>
                </a:solidFill>
              </a:rPr>
              <a:t>Το </a:t>
            </a:r>
            <a:r>
              <a:rPr lang="el-GR" b="1" dirty="0">
                <a:solidFill>
                  <a:prstClr val="white"/>
                </a:solidFill>
              </a:rPr>
              <a:t>Μάιο του 1966 επήλθε συμφωνία </a:t>
            </a:r>
            <a:r>
              <a:rPr lang="el-GR" b="1" dirty="0" smtClean="0">
                <a:solidFill>
                  <a:prstClr val="white"/>
                </a:solidFill>
              </a:rPr>
              <a:t>για </a:t>
            </a:r>
            <a:r>
              <a:rPr lang="el-GR" b="1" dirty="0">
                <a:solidFill>
                  <a:prstClr val="white"/>
                </a:solidFill>
              </a:rPr>
              <a:t>τη χρηματοδότηση της </a:t>
            </a:r>
            <a:r>
              <a:rPr lang="el-GR" b="1" dirty="0" smtClean="0">
                <a:solidFill>
                  <a:prstClr val="white"/>
                </a:solidFill>
              </a:rPr>
              <a:t>ΚΑΠ και</a:t>
            </a:r>
            <a:r>
              <a:rPr lang="el-GR" b="1" dirty="0">
                <a:solidFill>
                  <a:prstClr val="white"/>
                </a:solidFill>
              </a:rPr>
              <a:t> </a:t>
            </a:r>
            <a:r>
              <a:rPr lang="el-GR" b="1" dirty="0" smtClean="0">
                <a:solidFill>
                  <a:prstClr val="white"/>
                </a:solidFill>
              </a:rPr>
              <a:t>τον </a:t>
            </a:r>
            <a:r>
              <a:rPr lang="el-GR" b="1" dirty="0">
                <a:solidFill>
                  <a:prstClr val="white"/>
                </a:solidFill>
              </a:rPr>
              <a:t>Ιούλιο του </a:t>
            </a:r>
            <a:r>
              <a:rPr lang="el-GR" b="1" dirty="0" smtClean="0">
                <a:solidFill>
                  <a:prstClr val="white"/>
                </a:solidFill>
              </a:rPr>
              <a:t>1966 το </a:t>
            </a:r>
            <a:r>
              <a:rPr lang="el-GR" b="1" dirty="0">
                <a:solidFill>
                  <a:prstClr val="white"/>
                </a:solidFill>
              </a:rPr>
              <a:t>Συμβούλιο των Υπουργών ενέκρινε τις ΚΟΑ για σχεδόν το σύνολο των αγροτικών προϊόντων</a:t>
            </a:r>
            <a:r>
              <a:rPr lang="el-GR" b="1" dirty="0" smtClean="0">
                <a:solidFill>
                  <a:prstClr val="white"/>
                </a:solidFill>
              </a:rPr>
              <a:t>.</a:t>
            </a:r>
          </a:p>
          <a:p>
            <a:pPr marL="285750" indent="-285750" algn="just">
              <a:buFont typeface="Arial" panose="020B0604020202020204" pitchFamily="34" charset="0"/>
              <a:buChar char="•"/>
            </a:pPr>
            <a:r>
              <a:rPr lang="el-GR" b="1" dirty="0" smtClean="0">
                <a:solidFill>
                  <a:prstClr val="white"/>
                </a:solidFill>
              </a:rPr>
              <a:t>Το </a:t>
            </a:r>
            <a:r>
              <a:rPr lang="el-GR" b="1" dirty="0">
                <a:solidFill>
                  <a:prstClr val="white"/>
                </a:solidFill>
              </a:rPr>
              <a:t>Δεκέμβριο του 1968, ο Επίτροπος Γεωργίας </a:t>
            </a:r>
            <a:r>
              <a:rPr lang="el-GR" b="1" dirty="0" err="1">
                <a:solidFill>
                  <a:prstClr val="white"/>
                </a:solidFill>
              </a:rPr>
              <a:t>Mansholt</a:t>
            </a:r>
            <a:r>
              <a:rPr lang="el-GR" b="1" dirty="0">
                <a:solidFill>
                  <a:prstClr val="white"/>
                </a:solidFill>
              </a:rPr>
              <a:t> υπέβαλε στο Συμβούλιο των Υπουργών </a:t>
            </a:r>
            <a:r>
              <a:rPr lang="el-GR" b="1" dirty="0" smtClean="0">
                <a:solidFill>
                  <a:prstClr val="white"/>
                </a:solidFill>
              </a:rPr>
              <a:t>πρόταση-σχέδιο</a:t>
            </a:r>
            <a:r>
              <a:rPr lang="el-GR" b="1" dirty="0">
                <a:solidFill>
                  <a:prstClr val="white"/>
                </a:solidFill>
              </a:rPr>
              <a:t>, για τη διαμόρφωση της ΚΑΠ </a:t>
            </a:r>
            <a:r>
              <a:rPr lang="el-GR" b="1" dirty="0" smtClean="0">
                <a:solidFill>
                  <a:prstClr val="white"/>
                </a:solidFill>
              </a:rPr>
              <a:t>(«</a:t>
            </a:r>
            <a:r>
              <a:rPr lang="el-GR" b="1" dirty="0">
                <a:solidFill>
                  <a:prstClr val="white"/>
                </a:solidFill>
              </a:rPr>
              <a:t>Σχέδιο </a:t>
            </a:r>
            <a:r>
              <a:rPr lang="el-GR" b="1" dirty="0" err="1" smtClean="0">
                <a:solidFill>
                  <a:prstClr val="white"/>
                </a:solidFill>
              </a:rPr>
              <a:t>Mansholt</a:t>
            </a:r>
            <a:r>
              <a:rPr lang="el-GR" b="1" dirty="0" smtClean="0">
                <a:solidFill>
                  <a:prstClr val="white"/>
                </a:solidFill>
              </a:rPr>
              <a:t>»), </a:t>
            </a:r>
            <a:r>
              <a:rPr lang="el-GR" b="1" dirty="0">
                <a:solidFill>
                  <a:prstClr val="white"/>
                </a:solidFill>
              </a:rPr>
              <a:t>με προφανή </a:t>
            </a:r>
            <a:r>
              <a:rPr lang="el-GR" b="1" dirty="0" smtClean="0">
                <a:solidFill>
                  <a:prstClr val="white"/>
                </a:solidFill>
              </a:rPr>
              <a:t>διαρθρωτικό χαρακτήρα.</a:t>
            </a:r>
          </a:p>
          <a:p>
            <a:pPr marL="285750" indent="-285750" algn="just">
              <a:buFont typeface="Arial" panose="020B0604020202020204" pitchFamily="34" charset="0"/>
              <a:buChar char="•"/>
            </a:pPr>
            <a:r>
              <a:rPr lang="el-GR" b="1" dirty="0" smtClean="0">
                <a:solidFill>
                  <a:prstClr val="white"/>
                </a:solidFill>
              </a:rPr>
              <a:t>Στόχος ήταν να </a:t>
            </a:r>
            <a:r>
              <a:rPr lang="el-GR" b="1" dirty="0">
                <a:solidFill>
                  <a:prstClr val="white"/>
                </a:solidFill>
              </a:rPr>
              <a:t>γίνουν </a:t>
            </a:r>
            <a:r>
              <a:rPr lang="el-GR" b="1" dirty="0" smtClean="0">
                <a:solidFill>
                  <a:prstClr val="white"/>
                </a:solidFill>
              </a:rPr>
              <a:t>οι αγρότες περισσότερο </a:t>
            </a:r>
            <a:r>
              <a:rPr lang="el-GR" b="1" dirty="0">
                <a:solidFill>
                  <a:prstClr val="white"/>
                </a:solidFill>
              </a:rPr>
              <a:t>ανταγωνιστικοί έναντι των τρίτων χωρών και στη συνέχεια να περιοριστεί η προστασία και να απελευθερωθεί το διεθνές </a:t>
            </a:r>
            <a:r>
              <a:rPr lang="el-GR" b="1" dirty="0" smtClean="0">
                <a:solidFill>
                  <a:prstClr val="white"/>
                </a:solidFill>
              </a:rPr>
              <a:t>εμπόριο.</a:t>
            </a:r>
          </a:p>
          <a:p>
            <a:pPr marL="285750" indent="-285750" algn="just">
              <a:buFont typeface="Arial" panose="020B0604020202020204" pitchFamily="34" charset="0"/>
              <a:buChar char="•"/>
            </a:pPr>
            <a:r>
              <a:rPr lang="el-GR" b="1" dirty="0" smtClean="0">
                <a:solidFill>
                  <a:prstClr val="white"/>
                </a:solidFill>
              </a:rPr>
              <a:t>Η </a:t>
            </a:r>
            <a:r>
              <a:rPr lang="el-GR" b="1" dirty="0">
                <a:solidFill>
                  <a:prstClr val="white"/>
                </a:solidFill>
              </a:rPr>
              <a:t>υλοποίηση του σχεδίου </a:t>
            </a:r>
            <a:r>
              <a:rPr lang="el-GR" b="1" dirty="0" smtClean="0">
                <a:solidFill>
                  <a:prstClr val="white"/>
                </a:solidFill>
              </a:rPr>
              <a:t>απαιτούσε χρηματικά κίνητρα, αλλά και αποζημιώσεις για </a:t>
            </a:r>
            <a:r>
              <a:rPr lang="el-GR" b="1" dirty="0">
                <a:solidFill>
                  <a:prstClr val="white"/>
                </a:solidFill>
              </a:rPr>
              <a:t>τους μικρότερους ή γηραιότερους </a:t>
            </a:r>
            <a:r>
              <a:rPr lang="el-GR" b="1" dirty="0" smtClean="0">
                <a:solidFill>
                  <a:prstClr val="white"/>
                </a:solidFill>
              </a:rPr>
              <a:t>αγρότες </a:t>
            </a:r>
            <a:r>
              <a:rPr lang="el-GR" b="1" dirty="0">
                <a:solidFill>
                  <a:prstClr val="white"/>
                </a:solidFill>
              </a:rPr>
              <a:t>που θα εγκατέλειπαν τη γεωργία, ενώ θιγόταν και η </a:t>
            </a:r>
            <a:r>
              <a:rPr lang="el-GR" b="1" dirty="0" smtClean="0">
                <a:solidFill>
                  <a:prstClr val="white"/>
                </a:solidFill>
              </a:rPr>
              <a:t>οικογενειακή γεωργία.</a:t>
            </a:r>
          </a:p>
          <a:p>
            <a:pPr marL="285750" indent="-285750" algn="just">
              <a:buFont typeface="Arial" panose="020B0604020202020204" pitchFamily="34" charset="0"/>
              <a:buChar char="•"/>
            </a:pPr>
            <a:r>
              <a:rPr lang="el-GR" b="1" dirty="0">
                <a:solidFill>
                  <a:prstClr val="white"/>
                </a:solidFill>
              </a:rPr>
              <a:t>Η μεταρρύθμιση </a:t>
            </a:r>
            <a:r>
              <a:rPr lang="el-GR" b="1" dirty="0" smtClean="0">
                <a:solidFill>
                  <a:prstClr val="white"/>
                </a:solidFill>
              </a:rPr>
              <a:t>έγινε </a:t>
            </a:r>
            <a:r>
              <a:rPr lang="el-GR" b="1" dirty="0">
                <a:solidFill>
                  <a:prstClr val="white"/>
                </a:solidFill>
              </a:rPr>
              <a:t>δεκτή από το Συμβούλιο των Υπουργών τον Απρίλιο του 1972. Ωστόσο, λόγω των </a:t>
            </a:r>
            <a:r>
              <a:rPr lang="el-GR" b="1" dirty="0" smtClean="0">
                <a:solidFill>
                  <a:prstClr val="white"/>
                </a:solidFill>
              </a:rPr>
              <a:t>αντιδράσεων </a:t>
            </a:r>
            <a:r>
              <a:rPr lang="el-GR" b="1" dirty="0">
                <a:solidFill>
                  <a:prstClr val="white"/>
                </a:solidFill>
              </a:rPr>
              <a:t>για το ριζοσπαστικό </a:t>
            </a:r>
            <a:r>
              <a:rPr lang="el-GR" b="1" dirty="0" smtClean="0">
                <a:solidFill>
                  <a:prstClr val="white"/>
                </a:solidFill>
              </a:rPr>
              <a:t>της χαρακτήρα, </a:t>
            </a:r>
            <a:r>
              <a:rPr lang="el-GR" b="1" dirty="0">
                <a:solidFill>
                  <a:prstClr val="white"/>
                </a:solidFill>
              </a:rPr>
              <a:t>προέκυψαν πενιχρά </a:t>
            </a:r>
            <a:r>
              <a:rPr lang="el-GR" b="1" dirty="0" smtClean="0">
                <a:solidFill>
                  <a:prstClr val="white"/>
                </a:solidFill>
              </a:rPr>
              <a:t>αποτελέσματα.</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8" name="Εικόνα 7"/>
          <p:cNvPicPr>
            <a:picLocks noChangeAspect="1"/>
          </p:cNvPicPr>
          <p:nvPr/>
        </p:nvPicPr>
        <p:blipFill>
          <a:blip r:embed="rId5"/>
          <a:stretch>
            <a:fillRect/>
          </a:stretch>
        </p:blipFill>
        <p:spPr>
          <a:xfrm>
            <a:off x="1212991" y="1710727"/>
            <a:ext cx="2290421" cy="3378047"/>
          </a:xfrm>
          <a:prstGeom prst="rect">
            <a:avLst/>
          </a:prstGeom>
        </p:spPr>
      </p:pic>
      <p:sp>
        <p:nvSpPr>
          <p:cNvPr id="9" name="Ορθογώνιο 8"/>
          <p:cNvSpPr/>
          <p:nvPr/>
        </p:nvSpPr>
        <p:spPr>
          <a:xfrm>
            <a:off x="903219" y="5028635"/>
            <a:ext cx="2909964" cy="307777"/>
          </a:xfrm>
          <a:prstGeom prst="rect">
            <a:avLst/>
          </a:prstGeom>
        </p:spPr>
        <p:txBody>
          <a:bodyPr wrap="none">
            <a:spAutoFit/>
          </a:bodyPr>
          <a:lstStyle/>
          <a:p>
            <a:r>
              <a:rPr lang="en-GB" sz="1400" b="1" dirty="0">
                <a:solidFill>
                  <a:schemeClr val="bg1"/>
                </a:solidFill>
              </a:rPr>
              <a:t>Sicco </a:t>
            </a:r>
            <a:r>
              <a:rPr lang="en-GB" sz="1400" b="1" dirty="0" smtClean="0">
                <a:solidFill>
                  <a:schemeClr val="bg1"/>
                </a:solidFill>
              </a:rPr>
              <a:t>Mansholt</a:t>
            </a:r>
            <a:r>
              <a:rPr lang="el-GR" sz="1400" b="1" dirty="0" smtClean="0">
                <a:solidFill>
                  <a:schemeClr val="bg1"/>
                </a:solidFill>
              </a:rPr>
              <a:t>, Επίτροπος Γεωργίας</a:t>
            </a:r>
            <a:endParaRPr lang="el-GR" sz="1400" b="1" dirty="0">
              <a:solidFill>
                <a:schemeClr val="bg1"/>
              </a:solidFill>
            </a:endParaRPr>
          </a:p>
        </p:txBody>
      </p:sp>
    </p:spTree>
    <p:extLst>
      <p:ext uri="{BB962C8B-B14F-4D97-AF65-F5344CB8AC3E}">
        <p14:creationId xmlns:p14="http://schemas.microsoft.com/office/powerpoint/2010/main" val="1123678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6</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693319"/>
          </a:xfrm>
          <a:prstGeom prst="rect">
            <a:avLst/>
          </a:prstGeom>
          <a:noFill/>
        </p:spPr>
        <p:txBody>
          <a:bodyPr wrap="square" rtlCol="0">
            <a:spAutoFit/>
          </a:bodyPr>
          <a:lstStyle/>
          <a:p>
            <a:r>
              <a:rPr lang="el-GR" b="1" dirty="0" smtClean="0">
                <a:solidFill>
                  <a:srgbClr val="FFFF00"/>
                </a:solidFill>
              </a:rPr>
              <a:t>Το ισχύον καθεστώς από την έναρξη </a:t>
            </a:r>
            <a:r>
              <a:rPr lang="el-GR" b="1" dirty="0">
                <a:solidFill>
                  <a:srgbClr val="FFFF00"/>
                </a:solidFill>
              </a:rPr>
              <a:t>της ΚΑΠ </a:t>
            </a:r>
            <a:r>
              <a:rPr lang="el-GR" b="1" dirty="0" smtClean="0">
                <a:solidFill>
                  <a:srgbClr val="FFFF00"/>
                </a:solidFill>
              </a:rPr>
              <a:t>(από το 1962)</a:t>
            </a:r>
          </a:p>
          <a:p>
            <a:pPr marL="285750" indent="-285750" algn="just">
              <a:buFont typeface="Arial" panose="020B0604020202020204" pitchFamily="34" charset="0"/>
              <a:buChar char="•"/>
            </a:pPr>
            <a:r>
              <a:rPr lang="el-GR" b="1" dirty="0" smtClean="0">
                <a:solidFill>
                  <a:prstClr val="white"/>
                </a:solidFill>
              </a:rPr>
              <a:t>Στο </a:t>
            </a:r>
            <a:r>
              <a:rPr lang="el-GR" b="1" dirty="0">
                <a:solidFill>
                  <a:srgbClr val="FFFF00"/>
                </a:solidFill>
              </a:rPr>
              <a:t>σχήμα </a:t>
            </a:r>
            <a:r>
              <a:rPr lang="el-GR" b="1" dirty="0" smtClean="0">
                <a:solidFill>
                  <a:srgbClr val="FFFF00"/>
                </a:solidFill>
              </a:rPr>
              <a:t> Α</a:t>
            </a:r>
            <a:r>
              <a:rPr lang="el-GR" b="1" dirty="0" smtClean="0">
                <a:solidFill>
                  <a:prstClr val="white"/>
                </a:solidFill>
              </a:rPr>
              <a:t> φαίνεται το </a:t>
            </a:r>
            <a:r>
              <a:rPr lang="el-GR" b="1" dirty="0">
                <a:solidFill>
                  <a:prstClr val="white"/>
                </a:solidFill>
              </a:rPr>
              <a:t>σύστημα της ενίσχυσης με τη μορφή της </a:t>
            </a:r>
            <a:r>
              <a:rPr lang="el-GR" b="1" dirty="0">
                <a:solidFill>
                  <a:srgbClr val="FFFF00"/>
                </a:solidFill>
              </a:rPr>
              <a:t>εξαγωγικής επιδότησης </a:t>
            </a:r>
            <a:r>
              <a:rPr lang="el-GR" b="1" dirty="0">
                <a:solidFill>
                  <a:prstClr val="white"/>
                </a:solidFill>
              </a:rPr>
              <a:t>ή του </a:t>
            </a:r>
            <a:r>
              <a:rPr lang="el-GR" b="1" dirty="0">
                <a:solidFill>
                  <a:srgbClr val="FFFF00"/>
                </a:solidFill>
              </a:rPr>
              <a:t>δασμού </a:t>
            </a:r>
            <a:r>
              <a:rPr lang="el-GR" b="1" dirty="0" smtClean="0">
                <a:solidFill>
                  <a:srgbClr val="FFFF00"/>
                </a:solidFill>
              </a:rPr>
              <a:t>εισαγωγής</a:t>
            </a:r>
            <a:r>
              <a:rPr lang="el-GR" b="1" dirty="0" smtClean="0">
                <a:solidFill>
                  <a:prstClr val="white"/>
                </a:solidFill>
              </a:rPr>
              <a:t>. Στις </a:t>
            </a:r>
            <a:r>
              <a:rPr lang="el-GR" b="1" dirty="0">
                <a:solidFill>
                  <a:prstClr val="white"/>
                </a:solidFill>
              </a:rPr>
              <a:t>χαμηλές </a:t>
            </a:r>
            <a:r>
              <a:rPr lang="el-GR" b="1" dirty="0" smtClean="0">
                <a:solidFill>
                  <a:prstClr val="white"/>
                </a:solidFill>
              </a:rPr>
              <a:t>τιμές </a:t>
            </a:r>
            <a:r>
              <a:rPr lang="el-GR" b="1" dirty="0">
                <a:solidFill>
                  <a:prstClr val="white"/>
                </a:solidFill>
              </a:rPr>
              <a:t>εισαγωγής </a:t>
            </a:r>
            <a:r>
              <a:rPr lang="el-GR" b="1" dirty="0" smtClean="0">
                <a:solidFill>
                  <a:prstClr val="white"/>
                </a:solidFill>
              </a:rPr>
              <a:t>προϊόντων τρίτων </a:t>
            </a:r>
            <a:r>
              <a:rPr lang="el-GR" b="1" dirty="0">
                <a:solidFill>
                  <a:prstClr val="white"/>
                </a:solidFill>
              </a:rPr>
              <a:t>χωρών επιβαλλόταν εισαγωγικός δασμός που ανέβαζε την τιμή του εισαγόμενου προϊόντος στις τιμές ανάλογες με αυτές που διάθετε το προϊόν του ο κοινοτικός παραγωγός. Σε περίπτωση πλεονάσματος, ο κοινοτικός </a:t>
            </a:r>
            <a:r>
              <a:rPr lang="el-GR" b="1" dirty="0" err="1">
                <a:solidFill>
                  <a:prstClr val="white"/>
                </a:solidFill>
              </a:rPr>
              <a:t>εξαγωγέας</a:t>
            </a:r>
            <a:r>
              <a:rPr lang="el-GR" b="1" dirty="0">
                <a:solidFill>
                  <a:prstClr val="white"/>
                </a:solidFill>
              </a:rPr>
              <a:t> </a:t>
            </a:r>
            <a:r>
              <a:rPr lang="el-GR" b="1" dirty="0" err="1" smtClean="0">
                <a:solidFill>
                  <a:prstClr val="white"/>
                </a:solidFill>
              </a:rPr>
              <a:t>πριμοδοτούνταν</a:t>
            </a:r>
            <a:r>
              <a:rPr lang="el-GR" b="1" dirty="0" smtClean="0">
                <a:solidFill>
                  <a:prstClr val="white"/>
                </a:solidFill>
              </a:rPr>
              <a:t> </a:t>
            </a:r>
            <a:r>
              <a:rPr lang="el-GR" b="1" dirty="0">
                <a:solidFill>
                  <a:prstClr val="white"/>
                </a:solidFill>
              </a:rPr>
              <a:t>με εξαγωγική επιδότηση σε ύψος που θα καθιστά δυνατή τη αγορά των προϊόντων από αυτόν στα </a:t>
            </a:r>
            <a:r>
              <a:rPr lang="el-GR" b="1" dirty="0" smtClean="0">
                <a:solidFill>
                  <a:prstClr val="white"/>
                </a:solidFill>
              </a:rPr>
              <a:t>επίπεδα </a:t>
            </a:r>
            <a:r>
              <a:rPr lang="el-GR" b="1" dirty="0">
                <a:solidFill>
                  <a:prstClr val="white"/>
                </a:solidFill>
              </a:rPr>
              <a:t>προσόδου του κοινοτικού παραγωγού και τη διάθεσή τους προς εξαγωγή σε χαμηλότερες τιμές. Το βάρος της στήριξης που προερχόταν από το εισαγωγικό τέλος έφερε στην πράξη ο κοινοτικός καταναλωτής, ενώ το βάρος των εξαγωγικών επιδοτήσεων έφερε ο κοινοτικός </a:t>
            </a:r>
            <a:r>
              <a:rPr lang="el-GR" b="1" dirty="0" smtClean="0">
                <a:solidFill>
                  <a:prstClr val="white"/>
                </a:solidFill>
              </a:rPr>
              <a:t>προϋπολογισμός.</a:t>
            </a: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4652075"/>
            <a:ext cx="4771737" cy="523220"/>
          </a:xfrm>
          <a:prstGeom prst="rect">
            <a:avLst/>
          </a:prstGeom>
        </p:spPr>
        <p:txBody>
          <a:bodyPr wrap="square">
            <a:spAutoFit/>
          </a:bodyPr>
          <a:lstStyle/>
          <a:p>
            <a:pPr algn="ctr"/>
            <a:r>
              <a:rPr lang="el-GR" sz="1400" b="1" dirty="0">
                <a:solidFill>
                  <a:srgbClr val="FFFF00"/>
                </a:solidFill>
              </a:rPr>
              <a:t>Παραλλαγές του συστήματος ενίσχυσης των αγροτικών </a:t>
            </a:r>
            <a:r>
              <a:rPr lang="el-GR" sz="1400" b="1" dirty="0" smtClean="0">
                <a:solidFill>
                  <a:srgbClr val="FFFF00"/>
                </a:solidFill>
              </a:rPr>
              <a:t>προϊόντων.</a:t>
            </a:r>
            <a:endParaRPr lang="el-GR" sz="1400" b="1" dirty="0">
              <a:solidFill>
                <a:srgbClr val="FFFF00"/>
              </a:solidFill>
            </a:endParaRPr>
          </a:p>
        </p:txBody>
      </p:sp>
      <p:pic>
        <p:nvPicPr>
          <p:cNvPr id="7" name="Εικόνα 6"/>
          <p:cNvPicPr>
            <a:picLocks noChangeAspect="1"/>
          </p:cNvPicPr>
          <p:nvPr/>
        </p:nvPicPr>
        <p:blipFill>
          <a:blip r:embed="rId5"/>
          <a:stretch>
            <a:fillRect/>
          </a:stretch>
        </p:blipFill>
        <p:spPr>
          <a:xfrm>
            <a:off x="30483" y="2550420"/>
            <a:ext cx="4752530" cy="2188594"/>
          </a:xfrm>
          <a:prstGeom prst="rect">
            <a:avLst/>
          </a:prstGeom>
        </p:spPr>
      </p:pic>
    </p:spTree>
    <p:extLst>
      <p:ext uri="{BB962C8B-B14F-4D97-AF65-F5344CB8AC3E}">
        <p14:creationId xmlns:p14="http://schemas.microsoft.com/office/powerpoint/2010/main" val="4192603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7</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2585323"/>
          </a:xfrm>
          <a:prstGeom prst="rect">
            <a:avLst/>
          </a:prstGeom>
          <a:noFill/>
        </p:spPr>
        <p:txBody>
          <a:bodyPr wrap="square" rtlCol="0">
            <a:spAutoFit/>
          </a:bodyPr>
          <a:lstStyle/>
          <a:p>
            <a:r>
              <a:rPr lang="el-GR" b="1" dirty="0" smtClean="0">
                <a:solidFill>
                  <a:srgbClr val="FFFF00"/>
                </a:solidFill>
              </a:rPr>
              <a:t>Το ισχύον καθεστώς από την έναρξη </a:t>
            </a:r>
            <a:r>
              <a:rPr lang="el-GR" b="1" dirty="0">
                <a:solidFill>
                  <a:srgbClr val="FFFF00"/>
                </a:solidFill>
              </a:rPr>
              <a:t>της ΚΑΠ </a:t>
            </a:r>
            <a:r>
              <a:rPr lang="el-GR" b="1" dirty="0" smtClean="0">
                <a:solidFill>
                  <a:srgbClr val="FFFF00"/>
                </a:solidFill>
              </a:rPr>
              <a:t>(από το 1962)</a:t>
            </a:r>
          </a:p>
          <a:p>
            <a:pPr marL="285750" indent="-285750" algn="just">
              <a:buFont typeface="Arial" panose="020B0604020202020204" pitchFamily="34" charset="0"/>
              <a:buChar char="•"/>
            </a:pPr>
            <a:r>
              <a:rPr lang="el-GR" b="1" dirty="0" smtClean="0">
                <a:solidFill>
                  <a:prstClr val="white"/>
                </a:solidFill>
              </a:rPr>
              <a:t>Στο </a:t>
            </a:r>
            <a:r>
              <a:rPr lang="el-GR" b="1" dirty="0">
                <a:solidFill>
                  <a:srgbClr val="FFFF00"/>
                </a:solidFill>
              </a:rPr>
              <a:t>σχήμα Β</a:t>
            </a:r>
            <a:r>
              <a:rPr lang="el-GR" b="1" dirty="0">
                <a:solidFill>
                  <a:prstClr val="white"/>
                </a:solidFill>
              </a:rPr>
              <a:t> </a:t>
            </a:r>
            <a:r>
              <a:rPr lang="el-GR" b="1" dirty="0" smtClean="0">
                <a:solidFill>
                  <a:prstClr val="white"/>
                </a:solidFill>
              </a:rPr>
              <a:t>φαίνεται </a:t>
            </a:r>
            <a:r>
              <a:rPr lang="el-GR" b="1" dirty="0">
                <a:solidFill>
                  <a:prstClr val="white"/>
                </a:solidFill>
              </a:rPr>
              <a:t>σχηματικά μία παραλλαγή του συστήματος, που εφαρμόστηκε αρχικά στην Ιταλία για το ελαιόλαδο, στις αρχές της δεκαετίας του 1970, με επιδότηση που λάμβανε ο κοινοτικός παραγωγός επί της παραγωγής του, ώστε να αυξήσει στα επιθυμητά επίπεδα το εισόδημά του. Η διαφορά αυτή βάρυνε τον κοινοτικό προϋπολογισμό, ενώ η εισαγωγή των ενταγμένων σ’ αυτό το σύστημα επιδότησης προϊόντων ήταν ελεύθερη. </a:t>
            </a:r>
          </a:p>
          <a:p>
            <a:pPr marL="285750" indent="-285750" algn="just">
              <a:buFont typeface="Arial" panose="020B0604020202020204" pitchFamily="34" charset="0"/>
              <a:buChar char="•"/>
            </a:pP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6" name="Ορθογώνιο 15"/>
          <p:cNvSpPr/>
          <p:nvPr/>
        </p:nvSpPr>
        <p:spPr>
          <a:xfrm>
            <a:off x="0" y="4652075"/>
            <a:ext cx="4771737" cy="523220"/>
          </a:xfrm>
          <a:prstGeom prst="rect">
            <a:avLst/>
          </a:prstGeom>
        </p:spPr>
        <p:txBody>
          <a:bodyPr wrap="square">
            <a:spAutoFit/>
          </a:bodyPr>
          <a:lstStyle/>
          <a:p>
            <a:pPr algn="ctr"/>
            <a:r>
              <a:rPr lang="el-GR" sz="1400" b="1" dirty="0">
                <a:solidFill>
                  <a:srgbClr val="FFFF00"/>
                </a:solidFill>
              </a:rPr>
              <a:t>Παραλλαγές του συστήματος ενίσχυσης των αγροτικών </a:t>
            </a:r>
            <a:r>
              <a:rPr lang="el-GR" sz="1400" b="1" dirty="0" smtClean="0">
                <a:solidFill>
                  <a:srgbClr val="FFFF00"/>
                </a:solidFill>
              </a:rPr>
              <a:t>προϊόντων.</a:t>
            </a:r>
            <a:endParaRPr lang="el-GR" sz="1400" b="1" dirty="0">
              <a:solidFill>
                <a:srgbClr val="FFFF00"/>
              </a:solidFill>
            </a:endParaRPr>
          </a:p>
        </p:txBody>
      </p:sp>
      <p:pic>
        <p:nvPicPr>
          <p:cNvPr id="9" name="Εικόνα 8"/>
          <p:cNvPicPr>
            <a:picLocks noChangeAspect="1"/>
          </p:cNvPicPr>
          <p:nvPr/>
        </p:nvPicPr>
        <p:blipFill>
          <a:blip r:embed="rId5"/>
          <a:stretch>
            <a:fillRect/>
          </a:stretch>
        </p:blipFill>
        <p:spPr>
          <a:xfrm>
            <a:off x="30483" y="2550876"/>
            <a:ext cx="4743450" cy="2171700"/>
          </a:xfrm>
          <a:prstGeom prst="rect">
            <a:avLst/>
          </a:prstGeom>
        </p:spPr>
      </p:pic>
    </p:spTree>
    <p:extLst>
      <p:ext uri="{BB962C8B-B14F-4D97-AF65-F5344CB8AC3E}">
        <p14:creationId xmlns:p14="http://schemas.microsoft.com/office/powerpoint/2010/main" val="2071509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8</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2585323"/>
          </a:xfrm>
          <a:prstGeom prst="rect">
            <a:avLst/>
          </a:prstGeom>
          <a:noFill/>
        </p:spPr>
        <p:txBody>
          <a:bodyPr wrap="square" rtlCol="0">
            <a:spAutoFit/>
          </a:bodyPr>
          <a:lstStyle/>
          <a:p>
            <a:r>
              <a:rPr lang="el-GR" b="1" dirty="0" smtClean="0">
                <a:solidFill>
                  <a:srgbClr val="FFFF00"/>
                </a:solidFill>
              </a:rPr>
              <a:t>Το ισχύον καθεστώς από την έναρξη </a:t>
            </a:r>
            <a:r>
              <a:rPr lang="el-GR" b="1" dirty="0">
                <a:solidFill>
                  <a:srgbClr val="FFFF00"/>
                </a:solidFill>
              </a:rPr>
              <a:t>της ΚΑΠ </a:t>
            </a:r>
            <a:r>
              <a:rPr lang="el-GR" b="1" dirty="0" smtClean="0">
                <a:solidFill>
                  <a:srgbClr val="FFFF00"/>
                </a:solidFill>
              </a:rPr>
              <a:t>(από το 1962)</a:t>
            </a:r>
          </a:p>
          <a:p>
            <a:pPr marL="285750" indent="-285750" algn="just">
              <a:buFont typeface="Arial" panose="020B0604020202020204" pitchFamily="34" charset="0"/>
              <a:buChar char="•"/>
            </a:pPr>
            <a:r>
              <a:rPr lang="el-GR" b="1" dirty="0">
                <a:solidFill>
                  <a:prstClr val="white"/>
                </a:solidFill>
              </a:rPr>
              <a:t>Στο </a:t>
            </a:r>
            <a:r>
              <a:rPr lang="el-GR" b="1" dirty="0">
                <a:solidFill>
                  <a:srgbClr val="FFFF00"/>
                </a:solidFill>
              </a:rPr>
              <a:t>σχήμα </a:t>
            </a:r>
            <a:r>
              <a:rPr lang="el-GR" b="1" dirty="0" smtClean="0">
                <a:solidFill>
                  <a:srgbClr val="FFFF00"/>
                </a:solidFill>
              </a:rPr>
              <a:t>Γ</a:t>
            </a:r>
            <a:r>
              <a:rPr lang="el-GR" b="1" dirty="0" smtClean="0">
                <a:solidFill>
                  <a:prstClr val="white"/>
                </a:solidFill>
              </a:rPr>
              <a:t> </a:t>
            </a:r>
            <a:r>
              <a:rPr lang="el-GR" b="1" dirty="0">
                <a:solidFill>
                  <a:prstClr val="white"/>
                </a:solidFill>
              </a:rPr>
              <a:t>φαίνεται σχηματικά ένα μικτό σύστημα, το οποίο εφαρμόστηκε μετά από τροποποιήσεις των επί μέρους μέτρων της ΚΑΠ για πολλά προϊόντα. Εφαρμόστηκε στα σιτηρά, το βόειο κρέας και το αγελαδινό γάλα. Η τελική πρόσοδος του κοινοτικού παραγωγού προερχόταν από το άθροισμα του εισαγωγικού τέλους (που βάρυνε τον κοινοτικό καταναλωτή) ή της εξαγωγικής επιδότησης (που βάρυνε τον κοινοτικό προϋπολογισμό) και της ενίσχυσης στην παραγωγή (που βάρυνε τον κοινοτικό προϋπολογισμό).</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6" name="Ορθογώνιο 15"/>
          <p:cNvSpPr/>
          <p:nvPr/>
        </p:nvSpPr>
        <p:spPr>
          <a:xfrm>
            <a:off x="0" y="4652075"/>
            <a:ext cx="4771737" cy="523220"/>
          </a:xfrm>
          <a:prstGeom prst="rect">
            <a:avLst/>
          </a:prstGeom>
        </p:spPr>
        <p:txBody>
          <a:bodyPr wrap="square">
            <a:spAutoFit/>
          </a:bodyPr>
          <a:lstStyle/>
          <a:p>
            <a:pPr algn="ctr"/>
            <a:r>
              <a:rPr lang="el-GR" sz="1400" b="1" dirty="0">
                <a:solidFill>
                  <a:srgbClr val="FFFF00"/>
                </a:solidFill>
              </a:rPr>
              <a:t>Παραλλαγές του συστήματος ενίσχυσης των αγροτικών </a:t>
            </a:r>
            <a:r>
              <a:rPr lang="el-GR" sz="1400" b="1" dirty="0" smtClean="0">
                <a:solidFill>
                  <a:srgbClr val="FFFF00"/>
                </a:solidFill>
              </a:rPr>
              <a:t>προϊόντων.</a:t>
            </a:r>
            <a:endParaRPr lang="el-GR" sz="1400" b="1" dirty="0">
              <a:solidFill>
                <a:srgbClr val="FFFF00"/>
              </a:solidFill>
            </a:endParaRPr>
          </a:p>
        </p:txBody>
      </p:sp>
      <p:pic>
        <p:nvPicPr>
          <p:cNvPr id="7" name="Εικόνα 6"/>
          <p:cNvPicPr>
            <a:picLocks noChangeAspect="1"/>
          </p:cNvPicPr>
          <p:nvPr/>
        </p:nvPicPr>
        <p:blipFill>
          <a:blip r:embed="rId5"/>
          <a:stretch>
            <a:fillRect/>
          </a:stretch>
        </p:blipFill>
        <p:spPr>
          <a:xfrm>
            <a:off x="28287" y="2550876"/>
            <a:ext cx="4743450" cy="2171700"/>
          </a:xfrm>
          <a:prstGeom prst="rect">
            <a:avLst/>
          </a:prstGeom>
        </p:spPr>
      </p:pic>
    </p:spTree>
    <p:extLst>
      <p:ext uri="{BB962C8B-B14F-4D97-AF65-F5344CB8AC3E}">
        <p14:creationId xmlns:p14="http://schemas.microsoft.com/office/powerpoint/2010/main" val="3077914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9</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14</a:t>
            </a:r>
            <a:r>
              <a:rPr lang="el-GR" sz="2400" b="1" kern="0" dirty="0">
                <a:solidFill>
                  <a:srgbClr val="FFFF00"/>
                </a:solidFill>
                <a:ea typeface="Microsoft JhengHei" panose="020B0604030504040204" pitchFamily="34" charset="-120"/>
                <a:cs typeface="Arial" panose="020B0604020202020204" pitchFamily="34" charset="0"/>
              </a:rPr>
              <a:t>. Η Αγροτική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έναρξη και οι μεταρρυθμίσεις της </a:t>
            </a:r>
            <a:r>
              <a:rPr lang="el-GR" sz="2000" b="1" dirty="0" smtClean="0">
                <a:solidFill>
                  <a:srgbClr val="FFFF00"/>
                </a:solidFill>
                <a:cs typeface="Times New Roman" panose="02020603050405020304" pitchFamily="18" charset="0"/>
              </a:rPr>
              <a:t>ΚΑΠ</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139321"/>
          </a:xfrm>
          <a:prstGeom prst="rect">
            <a:avLst/>
          </a:prstGeom>
          <a:noFill/>
        </p:spPr>
        <p:txBody>
          <a:bodyPr wrap="square" rtlCol="0">
            <a:spAutoFit/>
          </a:bodyPr>
          <a:lstStyle/>
          <a:p>
            <a:r>
              <a:rPr lang="el-GR" b="1" dirty="0" smtClean="0">
                <a:solidFill>
                  <a:srgbClr val="FFFF00"/>
                </a:solidFill>
              </a:rPr>
              <a:t>Το ισχύον καθεστώς από την έναρξη </a:t>
            </a:r>
            <a:r>
              <a:rPr lang="el-GR" b="1" dirty="0">
                <a:solidFill>
                  <a:srgbClr val="FFFF00"/>
                </a:solidFill>
              </a:rPr>
              <a:t>της ΚΑΠ </a:t>
            </a:r>
            <a:r>
              <a:rPr lang="el-GR" b="1" dirty="0" smtClean="0">
                <a:solidFill>
                  <a:srgbClr val="FFFF00"/>
                </a:solidFill>
              </a:rPr>
              <a:t>(από το 1962)</a:t>
            </a:r>
          </a:p>
          <a:p>
            <a:pPr marL="285750" indent="-285750" algn="just">
              <a:buFont typeface="Arial" panose="020B0604020202020204" pitchFamily="34" charset="0"/>
              <a:buChar char="•"/>
            </a:pPr>
            <a:r>
              <a:rPr lang="el-GR" b="1" dirty="0">
                <a:solidFill>
                  <a:schemeClr val="bg1"/>
                </a:solidFill>
              </a:rPr>
              <a:t>Τ</a:t>
            </a:r>
            <a:r>
              <a:rPr lang="el-GR" b="1" dirty="0" smtClean="0">
                <a:solidFill>
                  <a:schemeClr val="bg1"/>
                </a:solidFill>
              </a:rPr>
              <a:t>ο </a:t>
            </a:r>
            <a:r>
              <a:rPr lang="el-GR" b="1" dirty="0">
                <a:solidFill>
                  <a:schemeClr val="bg1"/>
                </a:solidFill>
              </a:rPr>
              <a:t>σύνολο αυτών των ενισχύσεων οικονομικής στήριξης της αγροτικής παραγωγής, τα οποία αργότερα ονομάσθηκαν «κεχριμπαρένιο κουτί</a:t>
            </a:r>
            <a:r>
              <a:rPr lang="el-GR" b="1" dirty="0" smtClean="0">
                <a:solidFill>
                  <a:schemeClr val="bg1"/>
                </a:solidFill>
              </a:rPr>
              <a:t>», αποτελούσαν </a:t>
            </a:r>
            <a:r>
              <a:rPr lang="el-GR" b="1" dirty="0">
                <a:solidFill>
                  <a:schemeClr val="bg1"/>
                </a:solidFill>
              </a:rPr>
              <a:t>μέτρα του Πυλώνα Ι της ΚΑΠ, όπως φαίνεται στο </a:t>
            </a:r>
            <a:r>
              <a:rPr lang="el-GR" b="1" dirty="0" smtClean="0">
                <a:solidFill>
                  <a:schemeClr val="bg1"/>
                </a:solidFill>
              </a:rPr>
              <a:t>σχήμα, </a:t>
            </a:r>
            <a:r>
              <a:rPr lang="el-GR" b="1" dirty="0">
                <a:solidFill>
                  <a:schemeClr val="bg1"/>
                </a:solidFill>
              </a:rPr>
              <a:t>ενώ σταδιακά εισήχθησαν και μέτρα τα οποία δεν στόχευαν στη οικονομική στήριξη της αγροτικής παραγωγής, αλλά αποτελούσαν διαρθρωτικά μέτρα που αφορούσαν στον ίδιο τον αγρότη, την αγροτική εκμετάλλευση, την προστασία του αγροτικού περιβάλλοντος και των φυσικών πόρων, την </a:t>
            </a:r>
            <a:r>
              <a:rPr lang="el-GR" b="1" dirty="0" err="1">
                <a:solidFill>
                  <a:schemeClr val="bg1"/>
                </a:solidFill>
              </a:rPr>
              <a:t>εκτατικοποίησητη</a:t>
            </a:r>
            <a:r>
              <a:rPr lang="el-GR" b="1" dirty="0">
                <a:solidFill>
                  <a:schemeClr val="bg1"/>
                </a:solidFill>
              </a:rPr>
              <a:t> της παραγωγής κ.ά.. Τα μέτρα αυτά, τα οποία αργότερα ονομάσθηκαν «πράσινο κουτί</a:t>
            </a:r>
            <a:r>
              <a:rPr lang="el-GR" b="1" dirty="0" smtClean="0">
                <a:solidFill>
                  <a:schemeClr val="bg1"/>
                </a:solidFill>
              </a:rPr>
              <a:t>», </a:t>
            </a:r>
            <a:r>
              <a:rPr lang="el-GR" b="1" dirty="0">
                <a:solidFill>
                  <a:schemeClr val="bg1"/>
                </a:solidFill>
              </a:rPr>
              <a:t>αποτελούσαν τον Πυλώνα ΙΙ της </a:t>
            </a:r>
            <a:r>
              <a:rPr lang="el-GR" b="1" dirty="0" smtClean="0">
                <a:solidFill>
                  <a:schemeClr val="bg1"/>
                </a:solidFill>
              </a:rPr>
              <a:t>ΚΑΠ.</a:t>
            </a:r>
            <a:endParaRPr lang="el-GR" b="1" dirty="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6" name="Ορθογώνιο 15"/>
          <p:cNvSpPr/>
          <p:nvPr/>
        </p:nvSpPr>
        <p:spPr>
          <a:xfrm>
            <a:off x="0" y="4512375"/>
            <a:ext cx="4771737" cy="523220"/>
          </a:xfrm>
          <a:prstGeom prst="rect">
            <a:avLst/>
          </a:prstGeom>
        </p:spPr>
        <p:txBody>
          <a:bodyPr wrap="square">
            <a:spAutoFit/>
          </a:bodyPr>
          <a:lstStyle/>
          <a:p>
            <a:pPr algn="ctr"/>
            <a:r>
              <a:rPr lang="el-GR" sz="1400" b="1" dirty="0">
                <a:solidFill>
                  <a:srgbClr val="FFFF00"/>
                </a:solidFill>
              </a:rPr>
              <a:t>Οι Πυλώνες Ι και ΙΙ της ΚΑΠ, γνωστές και ως «κεχριμπαρένιο κουτί» και «πράσινο κουτί» </a:t>
            </a:r>
            <a:r>
              <a:rPr lang="el-GR" sz="1400" b="1" dirty="0" smtClean="0">
                <a:solidFill>
                  <a:srgbClr val="FFFF00"/>
                </a:solidFill>
              </a:rPr>
              <a:t>αντίστοιχα.</a:t>
            </a:r>
            <a:endParaRPr lang="el-GR" sz="1400" b="1" dirty="0">
              <a:solidFill>
                <a:srgbClr val="FFFF00"/>
              </a:solidFill>
            </a:endParaRPr>
          </a:p>
        </p:txBody>
      </p:sp>
      <p:pic>
        <p:nvPicPr>
          <p:cNvPr id="13" name="2 - Εικόνα"/>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5651" y="2575478"/>
            <a:ext cx="1640434" cy="1980524"/>
          </a:xfrm>
          <a:prstGeom prst="rect">
            <a:avLst/>
          </a:prstGeom>
        </p:spPr>
      </p:pic>
    </p:spTree>
    <p:extLst>
      <p:ext uri="{BB962C8B-B14F-4D97-AF65-F5344CB8AC3E}">
        <p14:creationId xmlns:p14="http://schemas.microsoft.com/office/powerpoint/2010/main" val="1229596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13714</TotalTime>
  <Words>8545</Words>
  <Application>Microsoft Office PowerPoint</Application>
  <PresentationFormat>Ευρεία οθόνη</PresentationFormat>
  <Paragraphs>566</Paragraphs>
  <Slides>39</Slides>
  <Notes>39</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39</vt:i4>
      </vt:variant>
    </vt:vector>
  </HeadingPairs>
  <TitlesOfParts>
    <vt:vector size="45" baseType="lpstr">
      <vt:lpstr>Microsoft JhengHei</vt:lpstr>
      <vt:lpstr>Arial</vt:lpstr>
      <vt:lpstr>Calibri</vt:lpstr>
      <vt:lpstr>Calibri Light</vt:lpstr>
      <vt:lpstr>Times New Roman</vt:lpstr>
      <vt:lpstr>Θέμα του Office</vt:lpstr>
      <vt:lpstr>Το Ευρωπαϊκό Φαινόμενο: Ιστορία, Θεσμοί Πολιτικές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Ευρωπαϊκό Φαινόμενο 1ο Κεφάλαιο</dc:title>
  <dc:creator>papagechrp@gmail.com</dc:creator>
  <cp:lastModifiedBy>Liargovas Panagiotis</cp:lastModifiedBy>
  <cp:revision>536</cp:revision>
  <dcterms:created xsi:type="dcterms:W3CDTF">2018-05-12T12:13:50Z</dcterms:created>
  <dcterms:modified xsi:type="dcterms:W3CDTF">2020-02-24T11:58:37Z</dcterms:modified>
</cp:coreProperties>
</file>