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2"/>
  </p:notesMasterIdLst>
  <p:sldIdLst>
    <p:sldId id="260" r:id="rId2"/>
    <p:sldId id="370" r:id="rId3"/>
    <p:sldId id="259" r:id="rId4"/>
    <p:sldId id="261" r:id="rId5"/>
    <p:sldId id="268" r:id="rId6"/>
    <p:sldId id="271" r:id="rId7"/>
    <p:sldId id="372" r:id="rId8"/>
    <p:sldId id="269" r:id="rId9"/>
    <p:sldId id="337" r:id="rId10"/>
    <p:sldId id="374" r:id="rId11"/>
    <p:sldId id="351" r:id="rId12"/>
    <p:sldId id="353" r:id="rId13"/>
    <p:sldId id="354" r:id="rId14"/>
    <p:sldId id="352" r:id="rId15"/>
    <p:sldId id="355" r:id="rId16"/>
    <p:sldId id="357" r:id="rId17"/>
    <p:sldId id="375" r:id="rId18"/>
    <p:sldId id="376" r:id="rId19"/>
    <p:sldId id="377" r:id="rId20"/>
    <p:sldId id="378" r:id="rId21"/>
    <p:sldId id="379" r:id="rId22"/>
    <p:sldId id="380" r:id="rId23"/>
    <p:sldId id="381" r:id="rId24"/>
    <p:sldId id="382" r:id="rId25"/>
    <p:sldId id="360" r:id="rId26"/>
    <p:sldId id="383" r:id="rId27"/>
    <p:sldId id="384" r:id="rId28"/>
    <p:sldId id="386" r:id="rId29"/>
    <p:sldId id="385" r:id="rId30"/>
    <p:sldId id="36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810" y="-36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4BA5EA-C9C7-43DC-9B2C-81A60D1C5500}" type="datetimeFigureOut">
              <a:rPr lang="en-US" smtClean="0"/>
              <a:t>3/23/2020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91A2C8-35FA-4A89-B5F3-F7271C2F8F7E}" type="slidenum">
              <a:rPr lang="en-US" smtClean="0"/>
              <a:t>‹#›</a:t>
            </a:fld>
            <a:endParaRPr lang="en-US"/>
          </a:p>
        </p:txBody>
      </p:sp>
    </p:spTree>
    <p:extLst>
      <p:ext uri="{BB962C8B-B14F-4D97-AF65-F5344CB8AC3E}">
        <p14:creationId xmlns:p14="http://schemas.microsoft.com/office/powerpoint/2010/main" val="328078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C994C682-B280-4800-A587-88C37948E187}" type="slidenum">
              <a:rPr lang="el-GR" smtClean="0"/>
              <a:t>20</a:t>
            </a:fld>
            <a:endParaRPr lang="el-GR"/>
          </a:p>
        </p:txBody>
      </p:sp>
    </p:spTree>
    <p:extLst>
      <p:ext uri="{BB962C8B-B14F-4D97-AF65-F5344CB8AC3E}">
        <p14:creationId xmlns:p14="http://schemas.microsoft.com/office/powerpoint/2010/main" val="828323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D284AA2C-7BAB-443E-A7C7-E8FB93729F5F}"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797AC4-03C1-43EC-A844-A9457BFAE1E6}" type="slidenum">
              <a:rPr lang="en-US" smtClean="0"/>
              <a:t>‹#›</a:t>
            </a:fld>
            <a:endParaRPr lang="en-US" dirty="0"/>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84AA2C-7BAB-443E-A7C7-E8FB93729F5F}"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797AC4-03C1-43EC-A844-A9457BFAE1E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84AA2C-7BAB-443E-A7C7-E8FB93729F5F}"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797AC4-03C1-43EC-A844-A9457BFAE1E6}"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84AA2C-7BAB-443E-A7C7-E8FB93729F5F}"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797AC4-03C1-43EC-A844-A9457BFAE1E6}"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D284AA2C-7BAB-443E-A7C7-E8FB93729F5F}" type="datetimeFigureOut">
              <a:rPr lang="en-US" smtClean="0"/>
              <a:t>3/23/2020</a:t>
            </a:fld>
            <a:endParaRPr lang="en-US" dirty="0"/>
          </a:p>
        </p:txBody>
      </p:sp>
      <p:sp>
        <p:nvSpPr>
          <p:cNvPr id="91" name="Footer Placeholder 90"/>
          <p:cNvSpPr>
            <a:spLocks noGrp="1"/>
          </p:cNvSpPr>
          <p:nvPr>
            <p:ph type="ftr" sz="quarter" idx="11"/>
          </p:nvPr>
        </p:nvSpPr>
        <p:spPr/>
        <p:txBody>
          <a:bodyPr/>
          <a:lstStyle/>
          <a:p>
            <a:endParaRPr lang="en-US" dirty="0"/>
          </a:p>
        </p:txBody>
      </p:sp>
      <p:sp>
        <p:nvSpPr>
          <p:cNvPr id="92" name="Slide Number Placeholder 91"/>
          <p:cNvSpPr>
            <a:spLocks noGrp="1"/>
          </p:cNvSpPr>
          <p:nvPr>
            <p:ph type="sldNum" sz="quarter" idx="12"/>
          </p:nvPr>
        </p:nvSpPr>
        <p:spPr/>
        <p:txBody>
          <a:bodyPr/>
          <a:lstStyle/>
          <a:p>
            <a:fld id="{03797AC4-03C1-43EC-A844-A9457BFAE1E6}"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84AA2C-7BAB-443E-A7C7-E8FB93729F5F}" type="datetimeFigureOut">
              <a:rPr lang="en-US" smtClean="0"/>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797AC4-03C1-43EC-A844-A9457BFAE1E6}"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84AA2C-7BAB-443E-A7C7-E8FB93729F5F}" type="datetimeFigureOut">
              <a:rPr lang="en-US" smtClean="0"/>
              <a:t>3/23/2020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3797AC4-03C1-43EC-A844-A9457BFAE1E6}"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84AA2C-7BAB-443E-A7C7-E8FB93729F5F}" type="datetimeFigureOut">
              <a:rPr lang="en-US" smtClean="0"/>
              <a:t>3/23/2020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3797AC4-03C1-43EC-A844-A9457BFAE1E6}"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84AA2C-7BAB-443E-A7C7-E8FB93729F5F}" type="datetimeFigureOut">
              <a:rPr lang="en-US" smtClean="0"/>
              <a:t>3/23/2020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3797AC4-03C1-43EC-A844-A9457BFAE1E6}"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84AA2C-7BAB-443E-A7C7-E8FB93729F5F}" type="datetimeFigureOut">
              <a:rPr lang="en-US" smtClean="0"/>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797AC4-03C1-43EC-A844-A9457BFAE1E6}" type="slidenum">
              <a:rPr lang="en-US" smtClean="0"/>
              <a:t>‹#›</a:t>
            </a:fld>
            <a:endParaRPr lang="en-US" dirty="0"/>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D284AA2C-7BAB-443E-A7C7-E8FB93729F5F}" type="datetimeFigureOut">
              <a:rPr lang="en-US" smtClean="0"/>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797AC4-03C1-43EC-A844-A9457BFAE1E6}" type="slidenum">
              <a:rPr lang="en-US" smtClean="0"/>
              <a:t>‹#›</a:t>
            </a:fld>
            <a:endParaRPr lang="en-US" dirty="0"/>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D284AA2C-7BAB-443E-A7C7-E8FB93729F5F}" type="datetimeFigureOut">
              <a:rPr lang="en-US" smtClean="0"/>
              <a:t>3/23/2020</a:t>
            </a:fld>
            <a:endParaRPr lang="en-US" dirty="0"/>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03797AC4-03C1-43EC-A844-A9457BFAE1E6}"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gif"/></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l-GR" dirty="0" smtClean="0"/>
              <a:t>Αναδυόμενες δυνάμεις &amp; Παγκόσμια Διακυβέρνηση</a:t>
            </a:r>
            <a:endParaRPr lang="en-US" dirty="0"/>
          </a:p>
        </p:txBody>
      </p:sp>
      <p:sp>
        <p:nvSpPr>
          <p:cNvPr id="3" name="Subtitle 2"/>
          <p:cNvSpPr>
            <a:spLocks noGrp="1"/>
          </p:cNvSpPr>
          <p:nvPr>
            <p:ph type="subTitle" idx="1"/>
          </p:nvPr>
        </p:nvSpPr>
        <p:spPr/>
        <p:txBody>
          <a:bodyPr/>
          <a:lstStyle/>
          <a:p>
            <a:r>
              <a:rPr lang="el-GR" dirty="0" smtClean="0"/>
              <a:t>Δρ. Σωτήρης Πετρόπουλος</a:t>
            </a:r>
          </a:p>
          <a:p>
            <a:r>
              <a:rPr lang="en-US" dirty="0" smtClean="0"/>
              <a:t>spetrop@uop.gr</a:t>
            </a:r>
            <a:endParaRPr lang="en-US" dirty="0"/>
          </a:p>
        </p:txBody>
      </p:sp>
    </p:spTree>
    <p:extLst>
      <p:ext uri="{BB962C8B-B14F-4D97-AF65-F5344CB8AC3E}">
        <p14:creationId xmlns:p14="http://schemas.microsoft.com/office/powerpoint/2010/main" val="3459296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Αναδυόμενη δύναμη</a:t>
            </a:r>
            <a:endParaRPr lang="en-US" dirty="0"/>
          </a:p>
        </p:txBody>
      </p:sp>
      <p:sp>
        <p:nvSpPr>
          <p:cNvPr id="3" name="Content Placeholder 2"/>
          <p:cNvSpPr>
            <a:spLocks noGrp="1"/>
          </p:cNvSpPr>
          <p:nvPr>
            <p:ph idx="1"/>
          </p:nvPr>
        </p:nvSpPr>
        <p:spPr/>
        <p:txBody>
          <a:bodyPr/>
          <a:lstStyle/>
          <a:p>
            <a:pPr marL="0" indent="0">
              <a:buNone/>
            </a:pPr>
            <a:r>
              <a:rPr lang="el-GR" dirty="0" smtClean="0"/>
              <a:t>Δεν υπάρχει ουσιαστικά κάποιος κοινά αποδεκτός ορισμός…</a:t>
            </a:r>
          </a:p>
          <a:p>
            <a:pPr marL="0" indent="0">
              <a:buNone/>
            </a:pPr>
            <a:endParaRPr lang="el-GR" dirty="0" smtClean="0"/>
          </a:p>
          <a:p>
            <a:pPr marL="0" indent="0">
              <a:buNone/>
            </a:pPr>
            <a:r>
              <a:rPr lang="el-GR" dirty="0" smtClean="0"/>
              <a:t>Αποτελεί μια χώρα η οποία αυξάνει την ισχύ της με αρκετά γρήγορο ρυθμό ώστε να μπορεί να επηρεάσει κάποιες καταστάσεις</a:t>
            </a:r>
          </a:p>
          <a:p>
            <a:pPr marL="0" indent="0">
              <a:buNone/>
            </a:pPr>
            <a:endParaRPr lang="el-GR" dirty="0"/>
          </a:p>
          <a:p>
            <a:pPr marL="0" indent="0">
              <a:buNone/>
            </a:pPr>
            <a:r>
              <a:rPr lang="el-GR" dirty="0" smtClean="0"/>
              <a:t>Θεωρείται δεδομένο ότι μια αναδυόμενη δύναμη αποτελεί και μια </a:t>
            </a:r>
            <a:r>
              <a:rPr lang="el-GR" dirty="0" smtClean="0">
                <a:solidFill>
                  <a:srgbClr val="FFC000"/>
                </a:solidFill>
              </a:rPr>
              <a:t>αναδυόμενη οικονομία</a:t>
            </a:r>
          </a:p>
          <a:p>
            <a:pPr marL="0" indent="0">
              <a:buNone/>
            </a:pPr>
            <a:endParaRPr lang="el-GR" dirty="0">
              <a:solidFill>
                <a:srgbClr val="FFC000"/>
              </a:solidFill>
            </a:endParaRPr>
          </a:p>
          <a:p>
            <a:pPr marL="0" indent="0">
              <a:buNone/>
            </a:pPr>
            <a:endParaRPr lang="el-GR" dirty="0">
              <a:solidFill>
                <a:srgbClr val="FFC000"/>
              </a:solidFill>
            </a:endParaRPr>
          </a:p>
          <a:p>
            <a:pPr marL="0" indent="0">
              <a:buNone/>
            </a:pPr>
            <a:endParaRPr lang="en-US" dirty="0"/>
          </a:p>
        </p:txBody>
      </p:sp>
    </p:spTree>
    <p:extLst>
      <p:ext uri="{BB962C8B-B14F-4D97-AF65-F5344CB8AC3E}">
        <p14:creationId xmlns:p14="http://schemas.microsoft.com/office/powerpoint/2010/main" val="2654964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Δομή εμπορίου</a:t>
            </a:r>
            <a:endParaRPr lang="en-US" dirty="0"/>
          </a:p>
        </p:txBody>
      </p:sp>
      <p:pic>
        <p:nvPicPr>
          <p:cNvPr id="2050" name="Picture 2" descr="Image result for International trade reg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00200"/>
            <a:ext cx="7772400" cy="4126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169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297123"/>
            <a:ext cx="6705600" cy="56483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International Tra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57200"/>
            <a:ext cx="5715000" cy="1095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5630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752475"/>
            <a:ext cx="6705600" cy="56483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International Tra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724400"/>
            <a:ext cx="5715000" cy="1095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3772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workers productiv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52" y="457200"/>
            <a:ext cx="8545847" cy="5945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4662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t="10393"/>
          <a:stretch>
            <a:fillRect/>
          </a:stretch>
        </p:blipFill>
        <p:spPr bwMode="auto">
          <a:xfrm>
            <a:off x="0" y="0"/>
            <a:ext cx="9144000" cy="6858000"/>
          </a:xfrm>
          <a:prstGeom prst="rect">
            <a:avLst/>
          </a:prstGeom>
          <a:blipFill dpi="0" rotWithShape="1">
            <a:blip r:embed="rId3"/>
            <a:srcRect t="10393"/>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6301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Vad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602663"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07201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BRICS summit 2015 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9212358"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833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Πίνακας 4"/>
          <p:cNvGraphicFramePr>
            <a:graphicFrameLocks noGrp="1"/>
          </p:cNvGraphicFramePr>
          <p:nvPr>
            <p:extLst>
              <p:ext uri="{D42A27DB-BD31-4B8C-83A1-F6EECF244321}">
                <p14:modId xmlns:p14="http://schemas.microsoft.com/office/powerpoint/2010/main" val="2556399679"/>
              </p:ext>
            </p:extLst>
          </p:nvPr>
        </p:nvGraphicFramePr>
        <p:xfrm>
          <a:off x="251520" y="188641"/>
          <a:ext cx="2520280" cy="5727241"/>
        </p:xfrm>
        <a:graphic>
          <a:graphicData uri="http://schemas.openxmlformats.org/drawingml/2006/table">
            <a:tbl>
              <a:tblPr/>
              <a:tblGrid>
                <a:gridCol w="468741"/>
                <a:gridCol w="1043427"/>
                <a:gridCol w="1008112"/>
              </a:tblGrid>
              <a:tr h="244687">
                <a:tc gridSpan="3">
                  <a:txBody>
                    <a:bodyPr/>
                    <a:lstStyle/>
                    <a:p>
                      <a:pPr algn="ctr" fontAlgn="b"/>
                      <a:r>
                        <a:rPr lang="el-GR" sz="1600" b="1" i="0" u="none" strike="noStrike" dirty="0">
                          <a:solidFill>
                            <a:srgbClr val="FFFFFF"/>
                          </a:solidFill>
                          <a:effectLst/>
                          <a:latin typeface="Calibri"/>
                        </a:rPr>
                        <a:t>1990</a:t>
                      </a:r>
                    </a:p>
                  </a:txBody>
                  <a:tcPr marL="5137" marR="5137" marT="513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l-GR"/>
                    </a:p>
                  </a:txBody>
                  <a:tcPr/>
                </a:tc>
                <a:tc hMerge="1">
                  <a:txBody>
                    <a:bodyPr/>
                    <a:lstStyle/>
                    <a:p>
                      <a:endParaRPr lang="el-GR"/>
                    </a:p>
                  </a:txBody>
                  <a:tcPr/>
                </a:tc>
              </a:tr>
              <a:tr h="244687">
                <a:tc>
                  <a:txBody>
                    <a:bodyPr/>
                    <a:lstStyle/>
                    <a:p>
                      <a:pPr algn="ctr" fontAlgn="b"/>
                      <a:r>
                        <a:rPr lang="en-US" sz="1600" b="1" i="0" u="none" strike="noStrike">
                          <a:solidFill>
                            <a:srgbClr val="FFFFFF"/>
                          </a:solidFill>
                          <a:effectLst/>
                          <a:latin typeface="Calibri"/>
                        </a:rPr>
                        <a:t>A/A</a:t>
                      </a:r>
                    </a:p>
                  </a:txBody>
                  <a:tcPr marL="5137" marR="5137" marT="5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b"/>
                      <a:r>
                        <a:rPr lang="el-GR" sz="1600" b="1" i="0" u="none" strike="noStrike" dirty="0" smtClean="0">
                          <a:solidFill>
                            <a:srgbClr val="FFFFFF"/>
                          </a:solidFill>
                          <a:effectLst/>
                          <a:latin typeface="Calibri"/>
                        </a:rPr>
                        <a:t>Χώρες</a:t>
                      </a:r>
                      <a:endParaRPr lang="en-US" sz="1600" b="1" i="0" u="none" strike="noStrike" dirty="0">
                        <a:solidFill>
                          <a:srgbClr val="FFFFFF"/>
                        </a:solidFill>
                        <a:effectLst/>
                        <a:latin typeface="Calibri"/>
                      </a:endParaRPr>
                    </a:p>
                  </a:txBody>
                  <a:tcPr marL="5137" marR="5137" marT="5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b"/>
                      <a:r>
                        <a:rPr lang="el-GR" sz="1600" b="1" i="0" u="none" strike="noStrike" dirty="0" smtClean="0">
                          <a:solidFill>
                            <a:srgbClr val="FFFFFF"/>
                          </a:solidFill>
                          <a:effectLst/>
                          <a:latin typeface="Calibri"/>
                        </a:rPr>
                        <a:t>Αξία</a:t>
                      </a:r>
                      <a:r>
                        <a:rPr lang="en-US" sz="1600" b="1" i="0" u="none" strike="noStrike" dirty="0" smtClean="0">
                          <a:solidFill>
                            <a:srgbClr val="FFFFFF"/>
                          </a:solidFill>
                          <a:effectLst/>
                          <a:latin typeface="Calibri"/>
                        </a:rPr>
                        <a:t> (</a:t>
                      </a:r>
                      <a:r>
                        <a:rPr lang="el-GR" sz="1600" b="1" i="0" u="none" strike="noStrike" dirty="0" smtClean="0">
                          <a:solidFill>
                            <a:srgbClr val="FFFFFF"/>
                          </a:solidFill>
                          <a:effectLst/>
                          <a:latin typeface="Calibri"/>
                        </a:rPr>
                        <a:t>δις</a:t>
                      </a:r>
                      <a:r>
                        <a:rPr lang="en-US" sz="1600" b="1" i="0" u="none" strike="noStrike" dirty="0" smtClean="0">
                          <a:solidFill>
                            <a:srgbClr val="FFFFFF"/>
                          </a:solidFill>
                          <a:effectLst/>
                          <a:latin typeface="Calibri"/>
                        </a:rPr>
                        <a:t> $)</a:t>
                      </a:r>
                      <a:endParaRPr lang="en-US" sz="1600" b="1" i="0" u="none" strike="noStrike" dirty="0">
                        <a:solidFill>
                          <a:srgbClr val="FFFFFF"/>
                        </a:solidFill>
                        <a:effectLst/>
                        <a:latin typeface="Calibri"/>
                      </a:endParaRPr>
                    </a:p>
                  </a:txBody>
                  <a:tcPr marL="5137" marR="5137" marT="5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244687">
                <a:tc>
                  <a:txBody>
                    <a:bodyPr/>
                    <a:lstStyle/>
                    <a:p>
                      <a:pPr algn="ctr" fontAlgn="b"/>
                      <a:r>
                        <a:rPr lang="el-GR" sz="1600" b="0" i="0" u="none" strike="noStrike" dirty="0">
                          <a:solidFill>
                            <a:schemeClr val="tx1"/>
                          </a:solidFill>
                          <a:effectLst/>
                          <a:latin typeface="Calibri"/>
                        </a:rPr>
                        <a:t> </a:t>
                      </a:r>
                    </a:p>
                  </a:txBody>
                  <a:tcPr marL="5137" marR="5137" marT="51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chemeClr val="tx1"/>
                          </a:solidFill>
                          <a:effectLst/>
                          <a:latin typeface="Calibri"/>
                        </a:rPr>
                        <a:t>World</a:t>
                      </a:r>
                    </a:p>
                  </a:txBody>
                  <a:tcPr marL="5137" marR="5137" marT="513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l-GR" sz="1600" b="0" i="0" u="none" strike="noStrike" dirty="0" smtClean="0">
                          <a:solidFill>
                            <a:schemeClr val="tx1"/>
                          </a:solidFill>
                          <a:effectLst/>
                          <a:latin typeface="Calibri"/>
                        </a:rPr>
                        <a:t>21.985 </a:t>
                      </a:r>
                      <a:endParaRPr lang="el-GR" sz="1600" b="0" i="0" u="none" strike="noStrike" dirty="0">
                        <a:solidFill>
                          <a:schemeClr val="tx1"/>
                        </a:solidFill>
                        <a:effectLst/>
                        <a:latin typeface="Calibri"/>
                      </a:endParaRPr>
                    </a:p>
                  </a:txBody>
                  <a:tcPr marL="5137" marR="5137" marT="51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687">
                <a:tc>
                  <a:txBody>
                    <a:bodyPr/>
                    <a:lstStyle/>
                    <a:p>
                      <a:pPr algn="ctr" fontAlgn="b"/>
                      <a:r>
                        <a:rPr lang="el-GR" sz="1600" b="0" i="0" u="none" strike="noStrike" dirty="0">
                          <a:solidFill>
                            <a:schemeClr val="tx1"/>
                          </a:solidFill>
                          <a:effectLst/>
                          <a:latin typeface="Calibri"/>
                        </a:rPr>
                        <a:t>1</a:t>
                      </a:r>
                    </a:p>
                  </a:txBody>
                  <a:tcPr marL="5137" marR="5137" marT="51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dirty="0" smtClean="0">
                          <a:solidFill>
                            <a:schemeClr val="tx1"/>
                          </a:solidFill>
                          <a:effectLst/>
                          <a:latin typeface="Calibri"/>
                        </a:rPr>
                        <a:t>USA</a:t>
                      </a:r>
                      <a:endParaRPr lang="en-US" sz="1600" b="0" i="0" u="none" strike="noStrike" dirty="0">
                        <a:solidFill>
                          <a:schemeClr val="tx1"/>
                        </a:solidFill>
                        <a:effectLst/>
                        <a:latin typeface="Calibri"/>
                      </a:endParaRPr>
                    </a:p>
                  </a:txBody>
                  <a:tcPr marL="5137" marR="5137" marT="513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l-GR" sz="1600" b="0" i="0" u="none" strike="noStrike" dirty="0" smtClean="0">
                          <a:solidFill>
                            <a:schemeClr val="tx1"/>
                          </a:solidFill>
                          <a:effectLst/>
                          <a:latin typeface="Calibri"/>
                        </a:rPr>
                        <a:t>5.750 </a:t>
                      </a:r>
                      <a:endParaRPr lang="el-GR" sz="1600" b="0" i="0" u="none" strike="noStrike" dirty="0">
                        <a:solidFill>
                          <a:schemeClr val="tx1"/>
                        </a:solidFill>
                        <a:effectLst/>
                        <a:latin typeface="Calibri"/>
                      </a:endParaRPr>
                    </a:p>
                  </a:txBody>
                  <a:tcPr marL="5137" marR="5137" marT="51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4687">
                <a:tc>
                  <a:txBody>
                    <a:bodyPr/>
                    <a:lstStyle/>
                    <a:p>
                      <a:pPr algn="ctr" fontAlgn="b"/>
                      <a:r>
                        <a:rPr lang="el-GR" sz="1600" b="0" i="0" u="none" strike="noStrike">
                          <a:solidFill>
                            <a:schemeClr val="tx1"/>
                          </a:solidFill>
                          <a:effectLst/>
                          <a:latin typeface="Calibri"/>
                        </a:rPr>
                        <a:t>2</a:t>
                      </a:r>
                    </a:p>
                  </a:txBody>
                  <a:tcPr marL="5137" marR="5137" marT="51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dirty="0">
                          <a:solidFill>
                            <a:schemeClr val="tx1"/>
                          </a:solidFill>
                          <a:effectLst/>
                          <a:latin typeface="Calibri"/>
                        </a:rPr>
                        <a:t>Japan</a:t>
                      </a:r>
                    </a:p>
                  </a:txBody>
                  <a:tcPr marL="5137" marR="5137" marT="513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3.103</a:t>
                      </a:r>
                      <a:endParaRPr lang="el-GR" sz="1600" b="0" i="0" u="none" strike="noStrike" dirty="0">
                        <a:solidFill>
                          <a:schemeClr val="tx1"/>
                        </a:solidFill>
                        <a:effectLst/>
                        <a:latin typeface="Calibri"/>
                      </a:endParaRPr>
                    </a:p>
                  </a:txBody>
                  <a:tcPr marL="5137" marR="5137" marT="5137" marB="0" anchor="b">
                    <a:lnL>
                      <a:noFill/>
                    </a:lnL>
                    <a:lnR w="12700" cap="flat" cmpd="sng" algn="ctr">
                      <a:solidFill>
                        <a:srgbClr val="000000"/>
                      </a:solidFill>
                      <a:prstDash val="solid"/>
                      <a:round/>
                      <a:headEnd type="none" w="med" len="med"/>
                      <a:tailEnd type="none" w="med" len="med"/>
                    </a:lnR>
                    <a:lnT>
                      <a:noFill/>
                    </a:lnT>
                    <a:lnB>
                      <a:noFill/>
                    </a:lnB>
                  </a:tcPr>
                </a:tc>
              </a:tr>
              <a:tr h="244687">
                <a:tc>
                  <a:txBody>
                    <a:bodyPr/>
                    <a:lstStyle/>
                    <a:p>
                      <a:pPr algn="ctr" fontAlgn="b"/>
                      <a:r>
                        <a:rPr lang="el-GR" sz="1600" b="0" i="0" u="none" strike="noStrike">
                          <a:solidFill>
                            <a:schemeClr val="tx1"/>
                          </a:solidFill>
                          <a:effectLst/>
                          <a:latin typeface="Calibri"/>
                        </a:rPr>
                        <a:t>3</a:t>
                      </a:r>
                    </a:p>
                  </a:txBody>
                  <a:tcPr marL="5137" marR="5137" marT="51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dirty="0">
                          <a:solidFill>
                            <a:schemeClr val="tx1"/>
                          </a:solidFill>
                          <a:effectLst/>
                          <a:latin typeface="Calibri"/>
                        </a:rPr>
                        <a:t>Germany</a:t>
                      </a:r>
                    </a:p>
                  </a:txBody>
                  <a:tcPr marL="5137" marR="5137" marT="513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1.714 </a:t>
                      </a:r>
                      <a:endParaRPr lang="el-GR" sz="1600" b="0" i="0" u="none" strike="noStrike" dirty="0">
                        <a:solidFill>
                          <a:schemeClr val="tx1"/>
                        </a:solidFill>
                        <a:effectLst/>
                        <a:latin typeface="Calibri"/>
                      </a:endParaRPr>
                    </a:p>
                  </a:txBody>
                  <a:tcPr marL="5137" marR="5137" marT="5137" marB="0" anchor="b">
                    <a:lnL>
                      <a:noFill/>
                    </a:lnL>
                    <a:lnR w="12700" cap="flat" cmpd="sng" algn="ctr">
                      <a:solidFill>
                        <a:srgbClr val="000000"/>
                      </a:solidFill>
                      <a:prstDash val="solid"/>
                      <a:round/>
                      <a:headEnd type="none" w="med" len="med"/>
                      <a:tailEnd type="none" w="med" len="med"/>
                    </a:lnR>
                    <a:lnT>
                      <a:noFill/>
                    </a:lnT>
                    <a:lnB>
                      <a:noFill/>
                    </a:lnB>
                  </a:tcPr>
                </a:tc>
              </a:tr>
              <a:tr h="244687">
                <a:tc>
                  <a:txBody>
                    <a:bodyPr/>
                    <a:lstStyle/>
                    <a:p>
                      <a:pPr algn="ctr" fontAlgn="b"/>
                      <a:r>
                        <a:rPr lang="el-GR" sz="1600" b="0" i="0" u="none" strike="noStrike" dirty="0">
                          <a:solidFill>
                            <a:schemeClr val="tx1"/>
                          </a:solidFill>
                          <a:effectLst/>
                          <a:latin typeface="Calibri"/>
                        </a:rPr>
                        <a:t>4</a:t>
                      </a:r>
                    </a:p>
                  </a:txBody>
                  <a:tcPr marL="5137" marR="5137" marT="51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dirty="0">
                          <a:solidFill>
                            <a:schemeClr val="tx1"/>
                          </a:solidFill>
                          <a:effectLst/>
                          <a:latin typeface="Calibri"/>
                        </a:rPr>
                        <a:t>France</a:t>
                      </a:r>
                    </a:p>
                  </a:txBody>
                  <a:tcPr marL="5137" marR="5137" marT="513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1.244</a:t>
                      </a:r>
                      <a:endParaRPr lang="el-GR" sz="1600" b="0" i="0" u="none" strike="noStrike" dirty="0">
                        <a:solidFill>
                          <a:schemeClr val="tx1"/>
                        </a:solidFill>
                        <a:effectLst/>
                        <a:latin typeface="Calibri"/>
                      </a:endParaRPr>
                    </a:p>
                  </a:txBody>
                  <a:tcPr marL="5137" marR="5137" marT="5137" marB="0" anchor="b">
                    <a:lnL>
                      <a:noFill/>
                    </a:lnL>
                    <a:lnR w="12700" cap="flat" cmpd="sng" algn="ctr">
                      <a:solidFill>
                        <a:srgbClr val="000000"/>
                      </a:solidFill>
                      <a:prstDash val="solid"/>
                      <a:round/>
                      <a:headEnd type="none" w="med" len="med"/>
                      <a:tailEnd type="none" w="med" len="med"/>
                    </a:lnR>
                    <a:lnT>
                      <a:noFill/>
                    </a:lnT>
                    <a:lnB>
                      <a:noFill/>
                    </a:lnB>
                  </a:tcPr>
                </a:tc>
              </a:tr>
              <a:tr h="244687">
                <a:tc>
                  <a:txBody>
                    <a:bodyPr/>
                    <a:lstStyle/>
                    <a:p>
                      <a:pPr algn="ctr" fontAlgn="b"/>
                      <a:r>
                        <a:rPr lang="el-GR" sz="1600" b="0" i="0" u="none" strike="noStrike">
                          <a:solidFill>
                            <a:schemeClr val="tx1"/>
                          </a:solidFill>
                          <a:effectLst/>
                          <a:latin typeface="Calibri"/>
                        </a:rPr>
                        <a:t>5</a:t>
                      </a:r>
                    </a:p>
                  </a:txBody>
                  <a:tcPr marL="5137" marR="5137" marT="51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dirty="0">
                          <a:solidFill>
                            <a:schemeClr val="tx1"/>
                          </a:solidFill>
                          <a:effectLst/>
                          <a:latin typeface="Calibri"/>
                        </a:rPr>
                        <a:t>Italy</a:t>
                      </a:r>
                    </a:p>
                  </a:txBody>
                  <a:tcPr marL="5137" marR="5137" marT="513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1.138</a:t>
                      </a:r>
                      <a:endParaRPr lang="el-GR" sz="1600" b="0" i="0" u="none" strike="noStrike" dirty="0">
                        <a:solidFill>
                          <a:schemeClr val="tx1"/>
                        </a:solidFill>
                        <a:effectLst/>
                        <a:latin typeface="Calibri"/>
                      </a:endParaRPr>
                    </a:p>
                  </a:txBody>
                  <a:tcPr marL="5137" marR="5137" marT="5137" marB="0" anchor="b">
                    <a:lnL>
                      <a:noFill/>
                    </a:lnL>
                    <a:lnR w="12700" cap="flat" cmpd="sng" algn="ctr">
                      <a:solidFill>
                        <a:srgbClr val="000000"/>
                      </a:solidFill>
                      <a:prstDash val="solid"/>
                      <a:round/>
                      <a:headEnd type="none" w="med" len="med"/>
                      <a:tailEnd type="none" w="med" len="med"/>
                    </a:lnR>
                    <a:lnT>
                      <a:noFill/>
                    </a:lnT>
                    <a:lnB>
                      <a:noFill/>
                    </a:lnB>
                  </a:tcPr>
                </a:tc>
              </a:tr>
              <a:tr h="244687">
                <a:tc>
                  <a:txBody>
                    <a:bodyPr/>
                    <a:lstStyle/>
                    <a:p>
                      <a:pPr algn="ctr" fontAlgn="b"/>
                      <a:r>
                        <a:rPr lang="el-GR" sz="1600" b="0" i="0" u="none" strike="noStrike">
                          <a:solidFill>
                            <a:schemeClr val="tx1"/>
                          </a:solidFill>
                          <a:effectLst/>
                          <a:latin typeface="Calibri"/>
                        </a:rPr>
                        <a:t>6</a:t>
                      </a:r>
                    </a:p>
                  </a:txBody>
                  <a:tcPr marL="5137" marR="5137" marT="51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dirty="0" smtClean="0">
                          <a:solidFill>
                            <a:schemeClr val="tx1"/>
                          </a:solidFill>
                          <a:effectLst/>
                          <a:latin typeface="Calibri"/>
                        </a:rPr>
                        <a:t>UK</a:t>
                      </a:r>
                      <a:endParaRPr lang="en-US" sz="1600" b="0" i="0" u="none" strike="noStrike" dirty="0">
                        <a:solidFill>
                          <a:schemeClr val="tx1"/>
                        </a:solidFill>
                        <a:effectLst/>
                        <a:latin typeface="Calibri"/>
                      </a:endParaRPr>
                    </a:p>
                  </a:txBody>
                  <a:tcPr marL="5137" marR="5137" marT="513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1.012</a:t>
                      </a:r>
                      <a:endParaRPr lang="el-GR" sz="1600" b="0" i="0" u="none" strike="noStrike" dirty="0">
                        <a:solidFill>
                          <a:schemeClr val="tx1"/>
                        </a:solidFill>
                        <a:effectLst/>
                        <a:latin typeface="Calibri"/>
                      </a:endParaRPr>
                    </a:p>
                  </a:txBody>
                  <a:tcPr marL="5137" marR="5137" marT="5137" marB="0" anchor="b">
                    <a:lnL>
                      <a:noFill/>
                    </a:lnL>
                    <a:lnR w="12700" cap="flat" cmpd="sng" algn="ctr">
                      <a:solidFill>
                        <a:srgbClr val="000000"/>
                      </a:solidFill>
                      <a:prstDash val="solid"/>
                      <a:round/>
                      <a:headEnd type="none" w="med" len="med"/>
                      <a:tailEnd type="none" w="med" len="med"/>
                    </a:lnR>
                    <a:lnT>
                      <a:noFill/>
                    </a:lnT>
                    <a:lnB>
                      <a:noFill/>
                    </a:lnB>
                  </a:tcPr>
                </a:tc>
              </a:tr>
              <a:tr h="249032">
                <a:tc>
                  <a:txBody>
                    <a:bodyPr/>
                    <a:lstStyle/>
                    <a:p>
                      <a:pPr algn="ctr" fontAlgn="b"/>
                      <a:r>
                        <a:rPr lang="el-GR" sz="1600" b="0" i="0" u="none" strike="noStrike">
                          <a:solidFill>
                            <a:schemeClr val="tx1"/>
                          </a:solidFill>
                          <a:effectLst/>
                          <a:latin typeface="Calibri"/>
                        </a:rPr>
                        <a:t>7</a:t>
                      </a:r>
                    </a:p>
                  </a:txBody>
                  <a:tcPr marL="5137" marR="5137" marT="51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dirty="0">
                          <a:solidFill>
                            <a:schemeClr val="tx1"/>
                          </a:solidFill>
                          <a:effectLst/>
                          <a:latin typeface="Calibri"/>
                        </a:rPr>
                        <a:t>Canada</a:t>
                      </a:r>
                    </a:p>
                  </a:txBody>
                  <a:tcPr marL="5137" marR="5137" marT="513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582</a:t>
                      </a:r>
                      <a:endParaRPr lang="el-GR" sz="1600" b="0" i="0" u="none" strike="noStrike" dirty="0">
                        <a:solidFill>
                          <a:schemeClr val="tx1"/>
                        </a:solidFill>
                        <a:effectLst/>
                        <a:latin typeface="Calibri"/>
                      </a:endParaRPr>
                    </a:p>
                  </a:txBody>
                  <a:tcPr marL="5137" marR="5137" marT="5137" marB="0" anchor="b">
                    <a:lnL>
                      <a:noFill/>
                    </a:lnL>
                    <a:lnR w="12700" cap="flat" cmpd="sng" algn="ctr">
                      <a:solidFill>
                        <a:srgbClr val="000000"/>
                      </a:solidFill>
                      <a:prstDash val="solid"/>
                      <a:round/>
                      <a:headEnd type="none" w="med" len="med"/>
                      <a:tailEnd type="none" w="med" len="med"/>
                    </a:lnR>
                    <a:lnT>
                      <a:noFill/>
                    </a:lnT>
                    <a:lnB>
                      <a:noFill/>
                    </a:lnB>
                  </a:tcPr>
                </a:tc>
              </a:tr>
              <a:tr h="249032">
                <a:tc>
                  <a:txBody>
                    <a:bodyPr/>
                    <a:lstStyle/>
                    <a:p>
                      <a:pPr algn="ctr" fontAlgn="b"/>
                      <a:r>
                        <a:rPr lang="el-GR" sz="1600" b="0" i="0" u="none" strike="noStrike">
                          <a:solidFill>
                            <a:schemeClr val="tx1"/>
                          </a:solidFill>
                          <a:effectLst/>
                          <a:latin typeface="Calibri"/>
                        </a:rPr>
                        <a:t>8</a:t>
                      </a:r>
                    </a:p>
                  </a:txBody>
                  <a:tcPr marL="5137" marR="5137" marT="51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dirty="0">
                          <a:solidFill>
                            <a:schemeClr val="tx1"/>
                          </a:solidFill>
                          <a:effectLst/>
                          <a:latin typeface="Calibri"/>
                        </a:rPr>
                        <a:t>Spain</a:t>
                      </a:r>
                    </a:p>
                  </a:txBody>
                  <a:tcPr marL="5137" marR="5137" marT="513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520</a:t>
                      </a:r>
                      <a:endParaRPr lang="el-GR" sz="1600" b="0" i="0" u="none" strike="noStrike" dirty="0">
                        <a:solidFill>
                          <a:schemeClr val="tx1"/>
                        </a:solidFill>
                        <a:effectLst/>
                        <a:latin typeface="Calibri"/>
                      </a:endParaRPr>
                    </a:p>
                  </a:txBody>
                  <a:tcPr marL="5137" marR="5137" marT="5137" marB="0" anchor="b">
                    <a:lnL>
                      <a:noFill/>
                    </a:lnL>
                    <a:lnR w="12700" cap="flat" cmpd="sng" algn="ctr">
                      <a:solidFill>
                        <a:srgbClr val="000000"/>
                      </a:solidFill>
                      <a:prstDash val="solid"/>
                      <a:round/>
                      <a:headEnd type="none" w="med" len="med"/>
                      <a:tailEnd type="none" w="med" len="med"/>
                    </a:lnR>
                    <a:lnT>
                      <a:noFill/>
                    </a:lnT>
                    <a:lnB>
                      <a:noFill/>
                    </a:lnB>
                  </a:tcPr>
                </a:tc>
              </a:tr>
              <a:tr h="249032">
                <a:tc>
                  <a:txBody>
                    <a:bodyPr/>
                    <a:lstStyle/>
                    <a:p>
                      <a:pPr algn="ctr" fontAlgn="b"/>
                      <a:r>
                        <a:rPr lang="el-GR" sz="1600" b="0" i="0" u="none" strike="noStrike">
                          <a:solidFill>
                            <a:srgbClr val="000000"/>
                          </a:solidFill>
                          <a:effectLst/>
                          <a:latin typeface="Calibri"/>
                        </a:rPr>
                        <a:t>9</a:t>
                      </a:r>
                    </a:p>
                  </a:txBody>
                  <a:tcPr marL="5137" marR="5137" marT="5137"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1600" b="0" i="0" u="none" strike="noStrike" dirty="0" smtClean="0">
                          <a:solidFill>
                            <a:srgbClr val="000000"/>
                          </a:solidFill>
                          <a:effectLst/>
                          <a:latin typeface="Calibri"/>
                        </a:rPr>
                        <a:t>Russia</a:t>
                      </a:r>
                      <a:endParaRPr lang="en-US" sz="1600" b="0" i="0" u="none" strike="noStrike" dirty="0">
                        <a:solidFill>
                          <a:srgbClr val="000000"/>
                        </a:solidFill>
                        <a:effectLst/>
                        <a:latin typeface="Calibri"/>
                      </a:endParaRPr>
                    </a:p>
                  </a:txBody>
                  <a:tcPr marL="5137" marR="5137" marT="5137" marB="0" anchor="b">
                    <a:lnL>
                      <a:noFill/>
                    </a:lnL>
                    <a:lnR>
                      <a:noFill/>
                    </a:lnR>
                    <a:lnT>
                      <a:noFill/>
                    </a:lnT>
                    <a:lnB>
                      <a:noFill/>
                    </a:lnB>
                    <a:solidFill>
                      <a:srgbClr val="FFFF00"/>
                    </a:solidFill>
                  </a:tcPr>
                </a:tc>
                <a:tc>
                  <a:txBody>
                    <a:bodyPr/>
                    <a:lstStyle/>
                    <a:p>
                      <a:pPr algn="r" fontAlgn="b"/>
                      <a:r>
                        <a:rPr lang="el-GR" sz="1600" b="0" i="0" u="none" strike="noStrike" dirty="0" smtClean="0">
                          <a:solidFill>
                            <a:srgbClr val="000000"/>
                          </a:solidFill>
                          <a:effectLst/>
                          <a:latin typeface="Calibri"/>
                        </a:rPr>
                        <a:t>516</a:t>
                      </a:r>
                      <a:endParaRPr lang="el-GR" sz="1600" b="0" i="0" u="none" strike="noStrike" dirty="0">
                        <a:solidFill>
                          <a:srgbClr val="000000"/>
                        </a:solidFill>
                        <a:effectLst/>
                        <a:latin typeface="Calibri"/>
                      </a:endParaRPr>
                    </a:p>
                  </a:txBody>
                  <a:tcPr marL="5137" marR="5137" marT="5137"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r>
              <a:tr h="249032">
                <a:tc>
                  <a:txBody>
                    <a:bodyPr/>
                    <a:lstStyle/>
                    <a:p>
                      <a:pPr algn="ctr" fontAlgn="b"/>
                      <a:r>
                        <a:rPr lang="el-GR" sz="1600" b="0" i="0" u="none" strike="noStrike">
                          <a:solidFill>
                            <a:srgbClr val="000000"/>
                          </a:solidFill>
                          <a:effectLst/>
                          <a:latin typeface="Calibri"/>
                        </a:rPr>
                        <a:t>10</a:t>
                      </a:r>
                    </a:p>
                  </a:txBody>
                  <a:tcPr marL="5137" marR="5137" marT="51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600" b="0" i="0" u="none" strike="noStrike">
                          <a:solidFill>
                            <a:srgbClr val="000000"/>
                          </a:solidFill>
                          <a:effectLst/>
                          <a:latin typeface="Calibri"/>
                        </a:rPr>
                        <a:t>Brazil</a:t>
                      </a:r>
                    </a:p>
                  </a:txBody>
                  <a:tcPr marL="5137" marR="5137" marT="5137" marB="0" anchor="b">
                    <a:lnL>
                      <a:noFill/>
                    </a:lnL>
                    <a:lnR>
                      <a:noFill/>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l-GR" sz="1600" b="0" i="0" u="none" strike="noStrike" dirty="0" smtClean="0">
                          <a:solidFill>
                            <a:srgbClr val="000000"/>
                          </a:solidFill>
                          <a:effectLst/>
                          <a:latin typeface="Calibri"/>
                        </a:rPr>
                        <a:t>461</a:t>
                      </a:r>
                      <a:endParaRPr lang="el-GR" sz="1600" b="0" i="0" u="none" strike="noStrike" dirty="0">
                        <a:solidFill>
                          <a:srgbClr val="000000"/>
                        </a:solidFill>
                        <a:effectLst/>
                        <a:latin typeface="Calibri"/>
                      </a:endParaRPr>
                    </a:p>
                  </a:txBody>
                  <a:tcPr marL="5137" marR="5137" marT="51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r>
              <a:tr h="249032">
                <a:tc>
                  <a:txBody>
                    <a:bodyPr/>
                    <a:lstStyle/>
                    <a:p>
                      <a:pPr algn="ctr" fontAlgn="b"/>
                      <a:r>
                        <a:rPr lang="el-GR" sz="1600" b="0" i="0" u="none" strike="noStrike">
                          <a:solidFill>
                            <a:srgbClr val="000000"/>
                          </a:solidFill>
                          <a:effectLst/>
                          <a:latin typeface="Calibri"/>
                        </a:rPr>
                        <a:t>11</a:t>
                      </a:r>
                    </a:p>
                  </a:txBody>
                  <a:tcPr marL="5137" marR="5137" marT="51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r>
                        <a:rPr lang="en-US" sz="1600" b="0" i="0" u="none" strike="noStrike">
                          <a:solidFill>
                            <a:srgbClr val="000000"/>
                          </a:solidFill>
                          <a:effectLst/>
                          <a:latin typeface="Calibri"/>
                        </a:rPr>
                        <a:t>China</a:t>
                      </a:r>
                    </a:p>
                  </a:txBody>
                  <a:tcPr marL="5137" marR="5137" marT="5137" marB="0" anchor="b">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r" fontAlgn="b"/>
                      <a:r>
                        <a:rPr lang="el-GR" sz="1600" b="0" i="0" u="none" strike="noStrike" dirty="0" smtClean="0">
                          <a:solidFill>
                            <a:srgbClr val="000000"/>
                          </a:solidFill>
                          <a:effectLst/>
                          <a:latin typeface="Calibri"/>
                        </a:rPr>
                        <a:t>356</a:t>
                      </a:r>
                      <a:endParaRPr lang="el-GR" sz="1600" b="0" i="0" u="none" strike="noStrike" dirty="0">
                        <a:solidFill>
                          <a:srgbClr val="000000"/>
                        </a:solidFill>
                        <a:effectLst/>
                        <a:latin typeface="Calibri"/>
                      </a:endParaRPr>
                    </a:p>
                  </a:txBody>
                  <a:tcPr marL="5137" marR="5137" marT="51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r>
              <a:tr h="249032">
                <a:tc>
                  <a:txBody>
                    <a:bodyPr/>
                    <a:lstStyle/>
                    <a:p>
                      <a:pPr algn="ctr" fontAlgn="b"/>
                      <a:r>
                        <a:rPr lang="el-GR" sz="1600" b="0" i="0" u="none" strike="noStrike">
                          <a:solidFill>
                            <a:srgbClr val="000000"/>
                          </a:solidFill>
                          <a:effectLst/>
                          <a:latin typeface="Calibri"/>
                        </a:rPr>
                        <a:t>12</a:t>
                      </a:r>
                    </a:p>
                  </a:txBody>
                  <a:tcPr marL="5137" marR="5137" marT="5137"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1600" b="0" i="0" u="none" strike="noStrike">
                          <a:solidFill>
                            <a:srgbClr val="000000"/>
                          </a:solidFill>
                          <a:effectLst/>
                          <a:latin typeface="Calibri"/>
                        </a:rPr>
                        <a:t>India</a:t>
                      </a:r>
                    </a:p>
                  </a:txBody>
                  <a:tcPr marL="5137" marR="5137" marT="5137" marB="0" anchor="b">
                    <a:lnL>
                      <a:noFill/>
                    </a:lnL>
                    <a:lnR>
                      <a:noFill/>
                    </a:lnR>
                    <a:lnT>
                      <a:noFill/>
                    </a:lnT>
                    <a:lnB>
                      <a:noFill/>
                    </a:lnB>
                    <a:solidFill>
                      <a:srgbClr val="FFFF00"/>
                    </a:solidFill>
                  </a:tcPr>
                </a:tc>
                <a:tc>
                  <a:txBody>
                    <a:bodyPr/>
                    <a:lstStyle/>
                    <a:p>
                      <a:pPr algn="r" fontAlgn="b"/>
                      <a:r>
                        <a:rPr lang="el-GR" sz="1600" b="0" i="0" u="none" strike="noStrike" dirty="0" smtClean="0">
                          <a:solidFill>
                            <a:srgbClr val="000000"/>
                          </a:solidFill>
                          <a:effectLst/>
                          <a:latin typeface="Calibri"/>
                        </a:rPr>
                        <a:t>326</a:t>
                      </a:r>
                      <a:endParaRPr lang="el-GR" sz="1600" b="0" i="0" u="none" strike="noStrike" dirty="0">
                        <a:solidFill>
                          <a:srgbClr val="000000"/>
                        </a:solidFill>
                        <a:effectLst/>
                        <a:latin typeface="Calibri"/>
                      </a:endParaRPr>
                    </a:p>
                  </a:txBody>
                  <a:tcPr marL="5137" marR="5137" marT="5137"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r>
              <a:tr h="249032">
                <a:tc>
                  <a:txBody>
                    <a:bodyPr/>
                    <a:lstStyle/>
                    <a:p>
                      <a:pPr algn="ctr" fontAlgn="b"/>
                      <a:r>
                        <a:rPr lang="el-GR" sz="1600" b="0" i="0" u="none" strike="noStrike" dirty="0">
                          <a:solidFill>
                            <a:schemeClr val="tx1"/>
                          </a:solidFill>
                          <a:effectLst/>
                          <a:latin typeface="Calibri"/>
                        </a:rPr>
                        <a:t>13</a:t>
                      </a:r>
                    </a:p>
                  </a:txBody>
                  <a:tcPr marL="5137" marR="5137" marT="51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a:solidFill>
                            <a:schemeClr val="tx1"/>
                          </a:solidFill>
                          <a:effectLst/>
                          <a:latin typeface="Calibri"/>
                        </a:rPr>
                        <a:t>Australia</a:t>
                      </a:r>
                    </a:p>
                  </a:txBody>
                  <a:tcPr marL="5137" marR="5137" marT="513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311</a:t>
                      </a:r>
                      <a:endParaRPr lang="el-GR" sz="1600" b="0" i="0" u="none" strike="noStrike" dirty="0">
                        <a:solidFill>
                          <a:schemeClr val="tx1"/>
                        </a:solidFill>
                        <a:effectLst/>
                        <a:latin typeface="Calibri"/>
                      </a:endParaRPr>
                    </a:p>
                  </a:txBody>
                  <a:tcPr marL="5137" marR="5137" marT="5137" marB="0" anchor="b">
                    <a:lnL>
                      <a:noFill/>
                    </a:lnL>
                    <a:lnR w="12700" cap="flat" cmpd="sng" algn="ctr">
                      <a:solidFill>
                        <a:srgbClr val="000000"/>
                      </a:solidFill>
                      <a:prstDash val="solid"/>
                      <a:round/>
                      <a:headEnd type="none" w="med" len="med"/>
                      <a:tailEnd type="none" w="med" len="med"/>
                    </a:lnR>
                    <a:lnT>
                      <a:noFill/>
                    </a:lnT>
                    <a:lnB>
                      <a:noFill/>
                    </a:lnB>
                  </a:tcPr>
                </a:tc>
              </a:tr>
              <a:tr h="249032">
                <a:tc>
                  <a:txBody>
                    <a:bodyPr/>
                    <a:lstStyle/>
                    <a:p>
                      <a:pPr algn="ctr" fontAlgn="b"/>
                      <a:r>
                        <a:rPr lang="el-GR" sz="1600" b="0" i="0" u="none" strike="noStrike" dirty="0">
                          <a:solidFill>
                            <a:schemeClr val="tx1"/>
                          </a:solidFill>
                          <a:effectLst/>
                          <a:latin typeface="Calibri"/>
                        </a:rPr>
                        <a:t>14</a:t>
                      </a:r>
                    </a:p>
                  </a:txBody>
                  <a:tcPr marL="5137" marR="5137" marT="51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dirty="0" err="1" smtClean="0">
                          <a:solidFill>
                            <a:schemeClr val="tx1"/>
                          </a:solidFill>
                          <a:effectLst/>
                          <a:latin typeface="Calibri"/>
                        </a:rPr>
                        <a:t>Netherl</a:t>
                      </a:r>
                      <a:r>
                        <a:rPr lang="en-US" sz="1600" b="0" i="0" u="none" strike="noStrike" dirty="0" smtClean="0">
                          <a:solidFill>
                            <a:schemeClr val="tx1"/>
                          </a:solidFill>
                          <a:effectLst/>
                          <a:latin typeface="Calibri"/>
                        </a:rPr>
                        <a:t>.</a:t>
                      </a:r>
                      <a:endParaRPr lang="en-US" sz="1600" b="0" i="0" u="none" strike="noStrike" dirty="0">
                        <a:solidFill>
                          <a:schemeClr val="tx1"/>
                        </a:solidFill>
                        <a:effectLst/>
                        <a:latin typeface="Calibri"/>
                      </a:endParaRPr>
                    </a:p>
                  </a:txBody>
                  <a:tcPr marL="5137" marR="5137" marT="513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294</a:t>
                      </a:r>
                      <a:endParaRPr lang="el-GR" sz="1600" b="0" i="0" u="none" strike="noStrike" dirty="0">
                        <a:solidFill>
                          <a:schemeClr val="tx1"/>
                        </a:solidFill>
                        <a:effectLst/>
                        <a:latin typeface="Calibri"/>
                      </a:endParaRPr>
                    </a:p>
                  </a:txBody>
                  <a:tcPr marL="5137" marR="5137" marT="5137" marB="0" anchor="b">
                    <a:lnL>
                      <a:noFill/>
                    </a:lnL>
                    <a:lnR w="12700" cap="flat" cmpd="sng" algn="ctr">
                      <a:solidFill>
                        <a:srgbClr val="000000"/>
                      </a:solidFill>
                      <a:prstDash val="solid"/>
                      <a:round/>
                      <a:headEnd type="none" w="med" len="med"/>
                      <a:tailEnd type="none" w="med" len="med"/>
                    </a:lnR>
                    <a:lnT>
                      <a:noFill/>
                    </a:lnT>
                    <a:lnB>
                      <a:noFill/>
                    </a:lnB>
                  </a:tcPr>
                </a:tc>
              </a:tr>
              <a:tr h="249032">
                <a:tc>
                  <a:txBody>
                    <a:bodyPr/>
                    <a:lstStyle/>
                    <a:p>
                      <a:pPr algn="ctr" fontAlgn="b"/>
                      <a:r>
                        <a:rPr lang="el-GR" sz="1600" b="0" i="0" u="none" strike="noStrike">
                          <a:solidFill>
                            <a:schemeClr val="tx1"/>
                          </a:solidFill>
                          <a:effectLst/>
                          <a:latin typeface="Calibri"/>
                        </a:rPr>
                        <a:t>15</a:t>
                      </a:r>
                    </a:p>
                  </a:txBody>
                  <a:tcPr marL="5137" marR="5137" marT="51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dirty="0">
                          <a:solidFill>
                            <a:schemeClr val="tx1"/>
                          </a:solidFill>
                          <a:effectLst/>
                          <a:latin typeface="Calibri"/>
                        </a:rPr>
                        <a:t>Korea, Rep.</a:t>
                      </a:r>
                    </a:p>
                  </a:txBody>
                  <a:tcPr marL="5137" marR="5137" marT="513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263</a:t>
                      </a:r>
                      <a:endParaRPr lang="el-GR" sz="1600" b="0" i="0" u="none" strike="noStrike" dirty="0">
                        <a:solidFill>
                          <a:schemeClr val="tx1"/>
                        </a:solidFill>
                        <a:effectLst/>
                        <a:latin typeface="Calibri"/>
                      </a:endParaRPr>
                    </a:p>
                  </a:txBody>
                  <a:tcPr marL="5137" marR="5137" marT="5137" marB="0" anchor="b">
                    <a:lnL>
                      <a:noFill/>
                    </a:lnL>
                    <a:lnR w="12700" cap="flat" cmpd="sng" algn="ctr">
                      <a:solidFill>
                        <a:srgbClr val="000000"/>
                      </a:solidFill>
                      <a:prstDash val="solid"/>
                      <a:round/>
                      <a:headEnd type="none" w="med" len="med"/>
                      <a:tailEnd type="none" w="med" len="med"/>
                    </a:lnR>
                    <a:lnT>
                      <a:noFill/>
                    </a:lnT>
                    <a:lnB>
                      <a:noFill/>
                    </a:lnB>
                  </a:tcPr>
                </a:tc>
              </a:tr>
              <a:tr h="249032">
                <a:tc>
                  <a:txBody>
                    <a:bodyPr/>
                    <a:lstStyle/>
                    <a:p>
                      <a:pPr algn="ctr" fontAlgn="b"/>
                      <a:r>
                        <a:rPr lang="el-GR" sz="1600" b="0" i="0" u="none" strike="noStrike" dirty="0">
                          <a:solidFill>
                            <a:schemeClr val="tx1"/>
                          </a:solidFill>
                          <a:effectLst/>
                          <a:latin typeface="Calibri"/>
                        </a:rPr>
                        <a:t>16</a:t>
                      </a:r>
                    </a:p>
                  </a:txBody>
                  <a:tcPr marL="5137" marR="5137" marT="51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dirty="0">
                          <a:solidFill>
                            <a:schemeClr val="tx1"/>
                          </a:solidFill>
                          <a:effectLst/>
                          <a:latin typeface="Calibri"/>
                        </a:rPr>
                        <a:t>Mexico</a:t>
                      </a:r>
                    </a:p>
                  </a:txBody>
                  <a:tcPr marL="5137" marR="5137" marT="513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262</a:t>
                      </a:r>
                      <a:endParaRPr lang="el-GR" sz="1600" b="0" i="0" u="none" strike="noStrike" dirty="0">
                        <a:solidFill>
                          <a:schemeClr val="tx1"/>
                        </a:solidFill>
                        <a:effectLst/>
                        <a:latin typeface="Calibri"/>
                      </a:endParaRPr>
                    </a:p>
                  </a:txBody>
                  <a:tcPr marL="5137" marR="5137" marT="5137" marB="0" anchor="b">
                    <a:lnL>
                      <a:noFill/>
                    </a:lnL>
                    <a:lnR w="12700" cap="flat" cmpd="sng" algn="ctr">
                      <a:solidFill>
                        <a:srgbClr val="000000"/>
                      </a:solidFill>
                      <a:prstDash val="solid"/>
                      <a:round/>
                      <a:headEnd type="none" w="med" len="med"/>
                      <a:tailEnd type="none" w="med" len="med"/>
                    </a:lnR>
                    <a:lnT>
                      <a:noFill/>
                    </a:lnT>
                    <a:lnB>
                      <a:noFill/>
                    </a:lnB>
                  </a:tcPr>
                </a:tc>
              </a:tr>
              <a:tr h="249032">
                <a:tc>
                  <a:txBody>
                    <a:bodyPr/>
                    <a:lstStyle/>
                    <a:p>
                      <a:pPr algn="ctr" fontAlgn="b"/>
                      <a:r>
                        <a:rPr lang="el-GR" sz="1600" b="0" i="0" u="none" strike="noStrike">
                          <a:solidFill>
                            <a:schemeClr val="tx1"/>
                          </a:solidFill>
                          <a:effectLst/>
                          <a:latin typeface="Calibri"/>
                        </a:rPr>
                        <a:t>17</a:t>
                      </a:r>
                    </a:p>
                  </a:txBody>
                  <a:tcPr marL="5137" marR="5137" marT="51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dirty="0">
                          <a:solidFill>
                            <a:schemeClr val="tx1"/>
                          </a:solidFill>
                          <a:effectLst/>
                          <a:latin typeface="Calibri"/>
                        </a:rPr>
                        <a:t>Sweden</a:t>
                      </a:r>
                    </a:p>
                  </a:txBody>
                  <a:tcPr marL="5137" marR="5137" marT="513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244</a:t>
                      </a:r>
                      <a:endParaRPr lang="el-GR" sz="1600" b="0" i="0" u="none" strike="noStrike" dirty="0">
                        <a:solidFill>
                          <a:schemeClr val="tx1"/>
                        </a:solidFill>
                        <a:effectLst/>
                        <a:latin typeface="Calibri"/>
                      </a:endParaRPr>
                    </a:p>
                  </a:txBody>
                  <a:tcPr marL="5137" marR="5137" marT="5137" marB="0" anchor="b">
                    <a:lnL>
                      <a:noFill/>
                    </a:lnL>
                    <a:lnR w="12700" cap="flat" cmpd="sng" algn="ctr">
                      <a:solidFill>
                        <a:srgbClr val="000000"/>
                      </a:solidFill>
                      <a:prstDash val="solid"/>
                      <a:round/>
                      <a:headEnd type="none" w="med" len="med"/>
                      <a:tailEnd type="none" w="med" len="med"/>
                    </a:lnR>
                    <a:lnT>
                      <a:noFill/>
                    </a:lnT>
                    <a:lnB>
                      <a:noFill/>
                    </a:lnB>
                  </a:tcPr>
                </a:tc>
              </a:tr>
              <a:tr h="249032">
                <a:tc>
                  <a:txBody>
                    <a:bodyPr/>
                    <a:lstStyle/>
                    <a:p>
                      <a:pPr algn="ctr" fontAlgn="b"/>
                      <a:r>
                        <a:rPr lang="el-GR" sz="1600" b="0" i="0" u="none" strike="noStrike">
                          <a:solidFill>
                            <a:schemeClr val="tx1"/>
                          </a:solidFill>
                          <a:effectLst/>
                          <a:latin typeface="Calibri"/>
                        </a:rPr>
                        <a:t>18</a:t>
                      </a:r>
                    </a:p>
                  </a:txBody>
                  <a:tcPr marL="5137" marR="5137" marT="51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a:solidFill>
                            <a:schemeClr val="tx1"/>
                          </a:solidFill>
                          <a:effectLst/>
                          <a:latin typeface="Calibri"/>
                        </a:rPr>
                        <a:t>Switzerland</a:t>
                      </a:r>
                    </a:p>
                  </a:txBody>
                  <a:tcPr marL="5137" marR="5137" marT="513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244</a:t>
                      </a:r>
                      <a:endParaRPr lang="el-GR" sz="1600" b="0" i="0" u="none" strike="noStrike" dirty="0">
                        <a:solidFill>
                          <a:schemeClr val="tx1"/>
                        </a:solidFill>
                        <a:effectLst/>
                        <a:latin typeface="Calibri"/>
                      </a:endParaRPr>
                    </a:p>
                  </a:txBody>
                  <a:tcPr marL="5137" marR="5137" marT="5137" marB="0" anchor="b">
                    <a:lnL>
                      <a:noFill/>
                    </a:lnL>
                    <a:lnR w="12700" cap="flat" cmpd="sng" algn="ctr">
                      <a:solidFill>
                        <a:srgbClr val="000000"/>
                      </a:solidFill>
                      <a:prstDash val="solid"/>
                      <a:round/>
                      <a:headEnd type="none" w="med" len="med"/>
                      <a:tailEnd type="none" w="med" len="med"/>
                    </a:lnR>
                    <a:lnT>
                      <a:noFill/>
                    </a:lnT>
                    <a:lnB>
                      <a:noFill/>
                    </a:lnB>
                  </a:tcPr>
                </a:tc>
              </a:tr>
              <a:tr h="249032">
                <a:tc>
                  <a:txBody>
                    <a:bodyPr/>
                    <a:lstStyle/>
                    <a:p>
                      <a:pPr algn="ctr" fontAlgn="b"/>
                      <a:r>
                        <a:rPr lang="el-GR" sz="1600" b="0" i="0" u="none" strike="noStrike">
                          <a:solidFill>
                            <a:schemeClr val="tx1"/>
                          </a:solidFill>
                          <a:effectLst/>
                          <a:latin typeface="Calibri"/>
                        </a:rPr>
                        <a:t>19</a:t>
                      </a:r>
                    </a:p>
                  </a:txBody>
                  <a:tcPr marL="5137" marR="5137" marT="51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a:solidFill>
                            <a:schemeClr val="tx1"/>
                          </a:solidFill>
                          <a:effectLst/>
                          <a:latin typeface="Calibri"/>
                        </a:rPr>
                        <a:t>Belgium</a:t>
                      </a:r>
                    </a:p>
                  </a:txBody>
                  <a:tcPr marL="5137" marR="5137" marT="513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202</a:t>
                      </a:r>
                      <a:endParaRPr lang="el-GR" sz="1600" b="0" i="0" u="none" strike="noStrike" dirty="0">
                        <a:solidFill>
                          <a:schemeClr val="tx1"/>
                        </a:solidFill>
                        <a:effectLst/>
                        <a:latin typeface="Calibri"/>
                      </a:endParaRPr>
                    </a:p>
                  </a:txBody>
                  <a:tcPr marL="5137" marR="5137" marT="5137" marB="0" anchor="b">
                    <a:lnL>
                      <a:noFill/>
                    </a:lnL>
                    <a:lnR w="12700" cap="flat" cmpd="sng" algn="ctr">
                      <a:solidFill>
                        <a:srgbClr val="000000"/>
                      </a:solidFill>
                      <a:prstDash val="solid"/>
                      <a:round/>
                      <a:headEnd type="none" w="med" len="med"/>
                      <a:tailEnd type="none" w="med" len="med"/>
                    </a:lnR>
                    <a:lnT>
                      <a:noFill/>
                    </a:lnT>
                    <a:lnB>
                      <a:noFill/>
                    </a:lnB>
                  </a:tcPr>
                </a:tc>
              </a:tr>
              <a:tr h="249032">
                <a:tc>
                  <a:txBody>
                    <a:bodyPr/>
                    <a:lstStyle/>
                    <a:p>
                      <a:pPr algn="ctr" fontAlgn="b"/>
                      <a:r>
                        <a:rPr lang="el-GR" sz="1600" b="0" i="0" u="none" strike="noStrike">
                          <a:solidFill>
                            <a:schemeClr val="tx1"/>
                          </a:solidFill>
                          <a:effectLst/>
                          <a:latin typeface="Calibri"/>
                        </a:rPr>
                        <a:t>20</a:t>
                      </a:r>
                    </a:p>
                  </a:txBody>
                  <a:tcPr marL="5137" marR="5137" marT="51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chemeClr val="tx1"/>
                          </a:solidFill>
                          <a:effectLst/>
                          <a:latin typeface="Calibri"/>
                        </a:rPr>
                        <a:t>Austria</a:t>
                      </a:r>
                    </a:p>
                  </a:txBody>
                  <a:tcPr marL="5137" marR="5137" marT="513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l-GR" sz="1600" b="0" i="0" u="none" strike="noStrike" dirty="0" smtClean="0">
                          <a:solidFill>
                            <a:schemeClr val="tx1"/>
                          </a:solidFill>
                          <a:effectLst/>
                          <a:latin typeface="Calibri"/>
                        </a:rPr>
                        <a:t>164</a:t>
                      </a:r>
                      <a:endParaRPr lang="el-GR" sz="1600" b="0" i="0" u="none" strike="noStrike" dirty="0">
                        <a:solidFill>
                          <a:schemeClr val="tx1"/>
                        </a:solidFill>
                        <a:effectLst/>
                        <a:latin typeface="Calibri"/>
                      </a:endParaRPr>
                    </a:p>
                  </a:txBody>
                  <a:tcPr marL="5137" marR="5137" marT="51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7" name="Πίνακας 6"/>
          <p:cNvGraphicFramePr>
            <a:graphicFrameLocks noGrp="1"/>
          </p:cNvGraphicFramePr>
          <p:nvPr>
            <p:extLst>
              <p:ext uri="{D42A27DB-BD31-4B8C-83A1-F6EECF244321}">
                <p14:modId xmlns:p14="http://schemas.microsoft.com/office/powerpoint/2010/main" val="601761787"/>
              </p:ext>
            </p:extLst>
          </p:nvPr>
        </p:nvGraphicFramePr>
        <p:xfrm>
          <a:off x="2915806" y="188641"/>
          <a:ext cx="2471261" cy="5709911"/>
        </p:xfrm>
        <a:graphic>
          <a:graphicData uri="http://schemas.openxmlformats.org/drawingml/2006/table">
            <a:tbl>
              <a:tblPr/>
              <a:tblGrid>
                <a:gridCol w="480113"/>
                <a:gridCol w="1028813"/>
                <a:gridCol w="962335"/>
              </a:tblGrid>
              <a:tr h="247332">
                <a:tc gridSpan="3">
                  <a:txBody>
                    <a:bodyPr/>
                    <a:lstStyle/>
                    <a:p>
                      <a:pPr algn="ctr" fontAlgn="b"/>
                      <a:r>
                        <a:rPr lang="el-GR" sz="1600" b="1" i="0" u="none" strike="noStrike" dirty="0">
                          <a:solidFill>
                            <a:srgbClr val="FFFFFF"/>
                          </a:solidFill>
                          <a:effectLst/>
                          <a:latin typeface="Calibri"/>
                        </a:rPr>
                        <a:t>2000</a:t>
                      </a:r>
                    </a:p>
                  </a:txBody>
                  <a:tcPr marL="4417" marR="4417" marT="441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l-GR"/>
                    </a:p>
                  </a:txBody>
                  <a:tcPr/>
                </a:tc>
                <a:tc hMerge="1">
                  <a:txBody>
                    <a:bodyPr/>
                    <a:lstStyle/>
                    <a:p>
                      <a:endParaRPr lang="el-GR"/>
                    </a:p>
                  </a:txBody>
                  <a:tcPr/>
                </a:tc>
              </a:tr>
              <a:tr h="247332">
                <a:tc>
                  <a:txBody>
                    <a:bodyPr/>
                    <a:lstStyle/>
                    <a:p>
                      <a:pPr algn="ctr" fontAlgn="b"/>
                      <a:r>
                        <a:rPr lang="en-US" sz="1600" b="1" i="0" u="none" strike="noStrike">
                          <a:solidFill>
                            <a:srgbClr val="FFFFFF"/>
                          </a:solidFill>
                          <a:effectLst/>
                          <a:latin typeface="Calibri"/>
                        </a:rPr>
                        <a:t>A/A</a:t>
                      </a:r>
                    </a:p>
                  </a:txBody>
                  <a:tcPr marL="4417" marR="4417" marT="4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b"/>
                      <a:r>
                        <a:rPr lang="el-GR" sz="1600" b="1" i="0" u="none" strike="noStrike" dirty="0" smtClean="0">
                          <a:solidFill>
                            <a:srgbClr val="FFFFFF"/>
                          </a:solidFill>
                          <a:effectLst/>
                          <a:latin typeface="Calibri"/>
                        </a:rPr>
                        <a:t>Χώρες</a:t>
                      </a:r>
                      <a:endParaRPr lang="en-US" sz="1600" b="1" i="0" u="none" strike="noStrike" dirty="0">
                        <a:solidFill>
                          <a:srgbClr val="FFFFFF"/>
                        </a:solidFill>
                        <a:effectLst/>
                        <a:latin typeface="Calibri"/>
                      </a:endParaRPr>
                    </a:p>
                  </a:txBody>
                  <a:tcPr marL="4417" marR="4417" marT="4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b"/>
                      <a:r>
                        <a:rPr lang="el-GR" sz="1600" b="1" i="0" u="none" strike="noStrike" dirty="0" smtClean="0">
                          <a:solidFill>
                            <a:srgbClr val="FFFFFF"/>
                          </a:solidFill>
                          <a:effectLst/>
                          <a:latin typeface="Calibri"/>
                        </a:rPr>
                        <a:t>Αξία (δις $)</a:t>
                      </a:r>
                      <a:endParaRPr lang="en-US" sz="1600" b="1" i="0" u="none" strike="noStrike" dirty="0">
                        <a:solidFill>
                          <a:srgbClr val="FFFFFF"/>
                        </a:solidFill>
                        <a:effectLst/>
                        <a:latin typeface="Calibri"/>
                      </a:endParaRPr>
                    </a:p>
                  </a:txBody>
                  <a:tcPr marL="4417" marR="4417" marT="4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247332">
                <a:tc>
                  <a:txBody>
                    <a:bodyPr/>
                    <a:lstStyle/>
                    <a:p>
                      <a:pPr algn="ctr" fontAlgn="b"/>
                      <a:r>
                        <a:rPr lang="el-GR" sz="1600" b="0" i="0" u="none" strike="noStrike" dirty="0">
                          <a:solidFill>
                            <a:schemeClr val="tx1"/>
                          </a:solidFill>
                          <a:effectLst/>
                          <a:latin typeface="Calibri"/>
                        </a:rPr>
                        <a:t> </a:t>
                      </a:r>
                    </a:p>
                  </a:txBody>
                  <a:tcPr marL="4417" marR="4417" marT="441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chemeClr val="tx1"/>
                          </a:solidFill>
                          <a:effectLst/>
                          <a:latin typeface="Calibri"/>
                        </a:rPr>
                        <a:t>World</a:t>
                      </a:r>
                    </a:p>
                  </a:txBody>
                  <a:tcPr marL="4417" marR="4417" marT="441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l-GR" sz="1600" b="0" i="0" u="none" strike="noStrike" dirty="0" smtClean="0">
                          <a:solidFill>
                            <a:schemeClr val="tx1"/>
                          </a:solidFill>
                          <a:effectLst/>
                          <a:latin typeface="Calibri"/>
                        </a:rPr>
                        <a:t>32.334</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332">
                <a:tc>
                  <a:txBody>
                    <a:bodyPr/>
                    <a:lstStyle/>
                    <a:p>
                      <a:pPr algn="ctr" fontAlgn="b"/>
                      <a:r>
                        <a:rPr lang="el-GR" sz="1600" b="0" i="0" u="none" strike="noStrike">
                          <a:solidFill>
                            <a:schemeClr val="tx1"/>
                          </a:solidFill>
                          <a:effectLst/>
                          <a:latin typeface="Calibri"/>
                        </a:rPr>
                        <a:t>1</a:t>
                      </a:r>
                    </a:p>
                  </a:txBody>
                  <a:tcPr marL="4417" marR="4417" marT="441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dirty="0" smtClean="0">
                          <a:solidFill>
                            <a:schemeClr val="tx1"/>
                          </a:solidFill>
                          <a:effectLst/>
                          <a:latin typeface="Calibri"/>
                        </a:rPr>
                        <a:t>USA</a:t>
                      </a:r>
                      <a:endParaRPr lang="en-US" sz="1600" b="0" i="0" u="none" strike="noStrike" dirty="0">
                        <a:solidFill>
                          <a:schemeClr val="tx1"/>
                        </a:solidFill>
                        <a:effectLst/>
                        <a:latin typeface="Calibri"/>
                      </a:endParaRPr>
                    </a:p>
                  </a:txBody>
                  <a:tcPr marL="4417" marR="4417" marT="441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l-GR" sz="1600" b="0" i="0" u="none" strike="noStrike" dirty="0" smtClean="0">
                          <a:solidFill>
                            <a:schemeClr val="tx1"/>
                          </a:solidFill>
                          <a:effectLst/>
                          <a:latin typeface="Calibri"/>
                        </a:rPr>
                        <a:t>9.898</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7332">
                <a:tc>
                  <a:txBody>
                    <a:bodyPr/>
                    <a:lstStyle/>
                    <a:p>
                      <a:pPr algn="ctr" fontAlgn="b"/>
                      <a:r>
                        <a:rPr lang="el-GR" sz="1600" b="0" i="0" u="none" strike="noStrike">
                          <a:solidFill>
                            <a:schemeClr val="tx1"/>
                          </a:solidFill>
                          <a:effectLst/>
                          <a:latin typeface="Calibri"/>
                        </a:rPr>
                        <a:t>2</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dirty="0">
                          <a:solidFill>
                            <a:schemeClr val="tx1"/>
                          </a:solidFill>
                          <a:effectLst/>
                          <a:latin typeface="Calibri"/>
                        </a:rPr>
                        <a:t>Japan</a:t>
                      </a:r>
                    </a:p>
                  </a:txBody>
                  <a:tcPr marL="4417" marR="4417" marT="441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4.731</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tcPr>
                </a:tc>
              </a:tr>
              <a:tr h="247332">
                <a:tc>
                  <a:txBody>
                    <a:bodyPr/>
                    <a:lstStyle/>
                    <a:p>
                      <a:pPr algn="ctr" fontAlgn="b"/>
                      <a:r>
                        <a:rPr lang="el-GR" sz="1600" b="0" i="0" u="none" strike="noStrike">
                          <a:solidFill>
                            <a:schemeClr val="tx1"/>
                          </a:solidFill>
                          <a:effectLst/>
                          <a:latin typeface="Calibri"/>
                        </a:rPr>
                        <a:t>3</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a:solidFill>
                            <a:schemeClr val="tx1"/>
                          </a:solidFill>
                          <a:effectLst/>
                          <a:latin typeface="Calibri"/>
                        </a:rPr>
                        <a:t>Germany</a:t>
                      </a:r>
                    </a:p>
                  </a:txBody>
                  <a:tcPr marL="4417" marR="4417" marT="441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1.886</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tcPr>
                </a:tc>
              </a:tr>
              <a:tr h="247332">
                <a:tc>
                  <a:txBody>
                    <a:bodyPr/>
                    <a:lstStyle/>
                    <a:p>
                      <a:pPr algn="ctr" fontAlgn="b"/>
                      <a:r>
                        <a:rPr lang="el-GR" sz="1600" b="0" i="0" u="none" strike="noStrike">
                          <a:solidFill>
                            <a:schemeClr val="tx1"/>
                          </a:solidFill>
                          <a:effectLst/>
                          <a:latin typeface="Calibri"/>
                        </a:rPr>
                        <a:t>4</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dirty="0" smtClean="0">
                          <a:solidFill>
                            <a:schemeClr val="tx1"/>
                          </a:solidFill>
                          <a:effectLst/>
                          <a:latin typeface="Calibri"/>
                        </a:rPr>
                        <a:t>UK</a:t>
                      </a:r>
                      <a:endParaRPr lang="en-US" sz="1600" b="0" i="0" u="none" strike="noStrike" dirty="0">
                        <a:solidFill>
                          <a:schemeClr val="tx1"/>
                        </a:solidFill>
                        <a:effectLst/>
                        <a:latin typeface="Calibri"/>
                      </a:endParaRPr>
                    </a:p>
                  </a:txBody>
                  <a:tcPr marL="4417" marR="4417" marT="441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1.475</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tcPr>
                </a:tc>
              </a:tr>
              <a:tr h="247332">
                <a:tc>
                  <a:txBody>
                    <a:bodyPr/>
                    <a:lstStyle/>
                    <a:p>
                      <a:pPr algn="ctr" fontAlgn="b"/>
                      <a:r>
                        <a:rPr lang="el-GR" sz="1600" b="0" i="0" u="none" strike="noStrike">
                          <a:solidFill>
                            <a:schemeClr val="tx1"/>
                          </a:solidFill>
                          <a:effectLst/>
                          <a:latin typeface="Calibri"/>
                        </a:rPr>
                        <a:t>5</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a:solidFill>
                            <a:schemeClr val="tx1"/>
                          </a:solidFill>
                          <a:effectLst/>
                          <a:latin typeface="Calibri"/>
                        </a:rPr>
                        <a:t>France</a:t>
                      </a:r>
                    </a:p>
                  </a:txBody>
                  <a:tcPr marL="4417" marR="4417" marT="441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1.326</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tcPr>
                </a:tc>
              </a:tr>
              <a:tr h="247332">
                <a:tc>
                  <a:txBody>
                    <a:bodyPr/>
                    <a:lstStyle/>
                    <a:p>
                      <a:pPr algn="ctr" fontAlgn="b"/>
                      <a:r>
                        <a:rPr lang="el-GR" sz="1600" b="0" i="0" u="none" strike="noStrike">
                          <a:solidFill>
                            <a:srgbClr val="000000"/>
                          </a:solidFill>
                          <a:effectLst/>
                          <a:latin typeface="Calibri"/>
                        </a:rPr>
                        <a:t>6</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1600" b="0" i="0" u="none" strike="noStrike">
                          <a:solidFill>
                            <a:srgbClr val="000000"/>
                          </a:solidFill>
                          <a:effectLst/>
                          <a:latin typeface="Calibri"/>
                        </a:rPr>
                        <a:t>China</a:t>
                      </a:r>
                    </a:p>
                  </a:txBody>
                  <a:tcPr marL="4417" marR="4417" marT="4417" marB="0" anchor="b">
                    <a:lnL>
                      <a:noFill/>
                    </a:lnL>
                    <a:lnR>
                      <a:noFill/>
                    </a:lnR>
                    <a:lnT>
                      <a:noFill/>
                    </a:lnT>
                    <a:lnB>
                      <a:noFill/>
                    </a:lnB>
                    <a:solidFill>
                      <a:srgbClr val="FFFF00"/>
                    </a:solidFill>
                  </a:tcPr>
                </a:tc>
                <a:tc>
                  <a:txBody>
                    <a:bodyPr/>
                    <a:lstStyle/>
                    <a:p>
                      <a:pPr algn="r" fontAlgn="b"/>
                      <a:r>
                        <a:rPr lang="el-GR" sz="1600" b="0" i="0" u="none" strike="noStrike" dirty="0" smtClean="0">
                          <a:solidFill>
                            <a:srgbClr val="000000"/>
                          </a:solidFill>
                          <a:effectLst/>
                          <a:latin typeface="Calibri"/>
                        </a:rPr>
                        <a:t>1.198</a:t>
                      </a:r>
                      <a:endParaRPr lang="el-GR" sz="1600" b="0" i="0" u="none" strike="noStrike" dirty="0">
                        <a:solidFill>
                          <a:srgbClr val="000000"/>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r>
              <a:tr h="247332">
                <a:tc>
                  <a:txBody>
                    <a:bodyPr/>
                    <a:lstStyle/>
                    <a:p>
                      <a:pPr algn="ctr" fontAlgn="b"/>
                      <a:r>
                        <a:rPr lang="el-GR" sz="1600" b="0" i="0" u="none" strike="noStrike" dirty="0">
                          <a:solidFill>
                            <a:schemeClr val="tx1"/>
                          </a:solidFill>
                          <a:effectLst/>
                          <a:latin typeface="Calibri"/>
                        </a:rPr>
                        <a:t>7</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a:solidFill>
                            <a:schemeClr val="tx1"/>
                          </a:solidFill>
                          <a:effectLst/>
                          <a:latin typeface="Calibri"/>
                        </a:rPr>
                        <a:t>Italy</a:t>
                      </a:r>
                    </a:p>
                  </a:txBody>
                  <a:tcPr marL="4417" marR="4417" marT="441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1.104</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tcPr>
                </a:tc>
              </a:tr>
              <a:tr h="247332">
                <a:tc>
                  <a:txBody>
                    <a:bodyPr/>
                    <a:lstStyle/>
                    <a:p>
                      <a:pPr algn="ctr" fontAlgn="b"/>
                      <a:r>
                        <a:rPr lang="el-GR" sz="1600" b="0" i="0" u="none" strike="noStrike">
                          <a:solidFill>
                            <a:schemeClr val="tx1"/>
                          </a:solidFill>
                          <a:effectLst/>
                          <a:latin typeface="Calibri"/>
                        </a:rPr>
                        <a:t>8</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dirty="0">
                          <a:solidFill>
                            <a:schemeClr val="tx1"/>
                          </a:solidFill>
                          <a:effectLst/>
                          <a:latin typeface="Calibri"/>
                        </a:rPr>
                        <a:t>Canada</a:t>
                      </a:r>
                    </a:p>
                  </a:txBody>
                  <a:tcPr marL="4417" marR="4417" marT="441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724</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tcPr>
                </a:tc>
              </a:tr>
              <a:tr h="247332">
                <a:tc>
                  <a:txBody>
                    <a:bodyPr/>
                    <a:lstStyle/>
                    <a:p>
                      <a:pPr algn="ctr" fontAlgn="b"/>
                      <a:r>
                        <a:rPr lang="el-GR" sz="1600" b="0" i="0" u="none" strike="noStrike">
                          <a:solidFill>
                            <a:srgbClr val="000000"/>
                          </a:solidFill>
                          <a:effectLst/>
                          <a:latin typeface="Calibri"/>
                        </a:rPr>
                        <a:t>9</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1600" b="0" i="0" u="none" strike="noStrike">
                          <a:solidFill>
                            <a:srgbClr val="000000"/>
                          </a:solidFill>
                          <a:effectLst/>
                          <a:latin typeface="Calibri"/>
                        </a:rPr>
                        <a:t>Brazil</a:t>
                      </a:r>
                    </a:p>
                  </a:txBody>
                  <a:tcPr marL="4417" marR="4417" marT="4417" marB="0" anchor="b">
                    <a:lnL>
                      <a:noFill/>
                    </a:lnL>
                    <a:lnR>
                      <a:noFill/>
                    </a:lnR>
                    <a:lnT>
                      <a:noFill/>
                    </a:lnT>
                    <a:lnB>
                      <a:noFill/>
                    </a:lnB>
                    <a:solidFill>
                      <a:srgbClr val="FFFF00"/>
                    </a:solidFill>
                  </a:tcPr>
                </a:tc>
                <a:tc>
                  <a:txBody>
                    <a:bodyPr/>
                    <a:lstStyle/>
                    <a:p>
                      <a:pPr algn="r" fontAlgn="b"/>
                      <a:r>
                        <a:rPr lang="el-GR" sz="1600" b="0" i="0" u="none" strike="noStrike" dirty="0" smtClean="0">
                          <a:solidFill>
                            <a:srgbClr val="000000"/>
                          </a:solidFill>
                          <a:effectLst/>
                          <a:latin typeface="Calibri"/>
                        </a:rPr>
                        <a:t>644</a:t>
                      </a:r>
                      <a:endParaRPr lang="el-GR" sz="1600" b="0" i="0" u="none" strike="noStrike" dirty="0">
                        <a:solidFill>
                          <a:srgbClr val="000000"/>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r>
              <a:tr h="247332">
                <a:tc>
                  <a:txBody>
                    <a:bodyPr/>
                    <a:lstStyle/>
                    <a:p>
                      <a:pPr algn="ctr" fontAlgn="b"/>
                      <a:r>
                        <a:rPr lang="el-GR" sz="1600" b="0" i="0" u="none" strike="noStrike" dirty="0">
                          <a:solidFill>
                            <a:schemeClr val="tx1"/>
                          </a:solidFill>
                          <a:effectLst/>
                          <a:latin typeface="Calibri"/>
                        </a:rPr>
                        <a:t>10</a:t>
                      </a:r>
                    </a:p>
                  </a:txBody>
                  <a:tcPr marL="4417" marR="4417" marT="441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chemeClr val="tx1"/>
                          </a:solidFill>
                          <a:effectLst/>
                          <a:latin typeface="Calibri"/>
                        </a:rPr>
                        <a:t>Mexico</a:t>
                      </a:r>
                    </a:p>
                  </a:txBody>
                  <a:tcPr marL="4417" marR="4417" marT="441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l-GR" sz="1600" b="0" i="0" u="none" strike="noStrike" dirty="0" smtClean="0">
                          <a:solidFill>
                            <a:schemeClr val="tx1"/>
                          </a:solidFill>
                          <a:effectLst/>
                          <a:latin typeface="Calibri"/>
                        </a:rPr>
                        <a:t>581</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47332">
                <a:tc>
                  <a:txBody>
                    <a:bodyPr/>
                    <a:lstStyle/>
                    <a:p>
                      <a:pPr algn="ctr" fontAlgn="b"/>
                      <a:r>
                        <a:rPr lang="el-GR" sz="1600" b="0" i="0" u="none" strike="noStrike" dirty="0">
                          <a:solidFill>
                            <a:schemeClr val="tx1"/>
                          </a:solidFill>
                          <a:effectLst/>
                          <a:latin typeface="Calibri"/>
                        </a:rPr>
                        <a:t>11</a:t>
                      </a:r>
                    </a:p>
                  </a:txBody>
                  <a:tcPr marL="4417" marR="4417" marT="441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dirty="0">
                          <a:solidFill>
                            <a:schemeClr val="tx1"/>
                          </a:solidFill>
                          <a:effectLst/>
                          <a:latin typeface="Calibri"/>
                        </a:rPr>
                        <a:t>Spain</a:t>
                      </a:r>
                    </a:p>
                  </a:txBody>
                  <a:tcPr marL="4417" marR="4417" marT="441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l-GR" sz="1600" b="0" i="0" u="none" strike="noStrike" dirty="0" smtClean="0">
                          <a:solidFill>
                            <a:schemeClr val="tx1"/>
                          </a:solidFill>
                          <a:effectLst/>
                          <a:latin typeface="Calibri"/>
                        </a:rPr>
                        <a:t>580</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7332">
                <a:tc>
                  <a:txBody>
                    <a:bodyPr/>
                    <a:lstStyle/>
                    <a:p>
                      <a:pPr algn="ctr" fontAlgn="b"/>
                      <a:r>
                        <a:rPr lang="el-GR" sz="1600" b="0" i="0" u="none" strike="noStrike">
                          <a:solidFill>
                            <a:schemeClr val="tx1"/>
                          </a:solidFill>
                          <a:effectLst/>
                          <a:latin typeface="Calibri"/>
                        </a:rPr>
                        <a:t>12</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a:solidFill>
                            <a:schemeClr val="tx1"/>
                          </a:solidFill>
                          <a:effectLst/>
                          <a:latin typeface="Calibri"/>
                        </a:rPr>
                        <a:t>Korea, Rep.</a:t>
                      </a:r>
                    </a:p>
                  </a:txBody>
                  <a:tcPr marL="4417" marR="4417" marT="441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533</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tcPr>
                </a:tc>
              </a:tr>
              <a:tr h="247332">
                <a:tc>
                  <a:txBody>
                    <a:bodyPr/>
                    <a:lstStyle/>
                    <a:p>
                      <a:pPr algn="ctr" fontAlgn="b"/>
                      <a:r>
                        <a:rPr lang="el-GR" sz="1600" b="0" i="0" u="none" strike="noStrike">
                          <a:solidFill>
                            <a:srgbClr val="000000"/>
                          </a:solidFill>
                          <a:effectLst/>
                          <a:latin typeface="Calibri"/>
                        </a:rPr>
                        <a:t>13</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1600" b="0" i="0" u="none" strike="noStrike">
                          <a:solidFill>
                            <a:srgbClr val="000000"/>
                          </a:solidFill>
                          <a:effectLst/>
                          <a:latin typeface="Calibri"/>
                        </a:rPr>
                        <a:t>India</a:t>
                      </a:r>
                    </a:p>
                  </a:txBody>
                  <a:tcPr marL="4417" marR="4417" marT="4417" marB="0" anchor="b">
                    <a:lnL>
                      <a:noFill/>
                    </a:lnL>
                    <a:lnR>
                      <a:noFill/>
                    </a:lnR>
                    <a:lnT>
                      <a:noFill/>
                    </a:lnT>
                    <a:lnB>
                      <a:noFill/>
                    </a:lnB>
                    <a:solidFill>
                      <a:srgbClr val="FFFF00"/>
                    </a:solidFill>
                  </a:tcPr>
                </a:tc>
                <a:tc>
                  <a:txBody>
                    <a:bodyPr/>
                    <a:lstStyle/>
                    <a:p>
                      <a:pPr algn="r" fontAlgn="b"/>
                      <a:r>
                        <a:rPr lang="el-GR" sz="1600" b="0" i="0" u="none" strike="noStrike" dirty="0" smtClean="0">
                          <a:solidFill>
                            <a:srgbClr val="000000"/>
                          </a:solidFill>
                          <a:effectLst/>
                          <a:latin typeface="Calibri"/>
                        </a:rPr>
                        <a:t>474</a:t>
                      </a:r>
                      <a:endParaRPr lang="el-GR" sz="1600" b="0" i="0" u="none" strike="noStrike" dirty="0">
                        <a:solidFill>
                          <a:srgbClr val="000000"/>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r>
              <a:tr h="247332">
                <a:tc>
                  <a:txBody>
                    <a:bodyPr/>
                    <a:lstStyle/>
                    <a:p>
                      <a:pPr algn="ctr" fontAlgn="b"/>
                      <a:r>
                        <a:rPr lang="el-GR" sz="1600" b="0" i="0" u="none" strike="noStrike" dirty="0">
                          <a:solidFill>
                            <a:schemeClr val="tx1"/>
                          </a:solidFill>
                          <a:effectLst/>
                          <a:latin typeface="Calibri"/>
                        </a:rPr>
                        <a:t>14</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a:solidFill>
                            <a:schemeClr val="tx1"/>
                          </a:solidFill>
                          <a:effectLst/>
                          <a:latin typeface="Calibri"/>
                        </a:rPr>
                        <a:t>Australia</a:t>
                      </a:r>
                    </a:p>
                  </a:txBody>
                  <a:tcPr marL="4417" marR="4417" marT="441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415</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tcPr>
                </a:tc>
              </a:tr>
              <a:tr h="247332">
                <a:tc>
                  <a:txBody>
                    <a:bodyPr/>
                    <a:lstStyle/>
                    <a:p>
                      <a:pPr algn="ctr" fontAlgn="b"/>
                      <a:r>
                        <a:rPr lang="el-GR" sz="1600" b="0" i="0" u="none" strike="noStrike">
                          <a:solidFill>
                            <a:schemeClr val="tx1"/>
                          </a:solidFill>
                          <a:effectLst/>
                          <a:latin typeface="Calibri"/>
                        </a:rPr>
                        <a:t>15</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dirty="0">
                          <a:solidFill>
                            <a:schemeClr val="tx1"/>
                          </a:solidFill>
                          <a:effectLst/>
                          <a:latin typeface="Calibri"/>
                        </a:rPr>
                        <a:t>Netherlands</a:t>
                      </a:r>
                    </a:p>
                  </a:txBody>
                  <a:tcPr marL="4417" marR="4417" marT="441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385</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tcPr>
                </a:tc>
              </a:tr>
              <a:tr h="247332">
                <a:tc>
                  <a:txBody>
                    <a:bodyPr/>
                    <a:lstStyle/>
                    <a:p>
                      <a:pPr algn="ctr" fontAlgn="b"/>
                      <a:r>
                        <a:rPr lang="el-GR" sz="1600" b="0" i="0" u="none" strike="noStrike">
                          <a:solidFill>
                            <a:schemeClr val="tx1"/>
                          </a:solidFill>
                          <a:effectLst/>
                          <a:latin typeface="Calibri"/>
                        </a:rPr>
                        <a:t>16</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a:solidFill>
                            <a:schemeClr val="tx1"/>
                          </a:solidFill>
                          <a:effectLst/>
                          <a:latin typeface="Calibri"/>
                        </a:rPr>
                        <a:t>Argentina</a:t>
                      </a:r>
                    </a:p>
                  </a:txBody>
                  <a:tcPr marL="4417" marR="4417" marT="441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284</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tcPr>
                </a:tc>
              </a:tr>
              <a:tr h="247332">
                <a:tc>
                  <a:txBody>
                    <a:bodyPr/>
                    <a:lstStyle/>
                    <a:p>
                      <a:pPr algn="ctr" fontAlgn="b"/>
                      <a:r>
                        <a:rPr lang="el-GR" sz="1600" b="0" i="0" u="none" strike="noStrike">
                          <a:solidFill>
                            <a:schemeClr val="tx1"/>
                          </a:solidFill>
                          <a:effectLst/>
                          <a:latin typeface="Calibri"/>
                        </a:rPr>
                        <a:t>17</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a:solidFill>
                            <a:schemeClr val="tx1"/>
                          </a:solidFill>
                          <a:effectLst/>
                          <a:latin typeface="Calibri"/>
                        </a:rPr>
                        <a:t>Turkey</a:t>
                      </a:r>
                    </a:p>
                  </a:txBody>
                  <a:tcPr marL="4417" marR="4417" marT="441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266</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tcPr>
                </a:tc>
              </a:tr>
              <a:tr h="247332">
                <a:tc>
                  <a:txBody>
                    <a:bodyPr/>
                    <a:lstStyle/>
                    <a:p>
                      <a:pPr algn="ctr" fontAlgn="b"/>
                      <a:r>
                        <a:rPr lang="el-GR" sz="1600" b="0" i="0" u="none" strike="noStrike">
                          <a:solidFill>
                            <a:srgbClr val="000000"/>
                          </a:solidFill>
                          <a:effectLst/>
                          <a:latin typeface="Calibri"/>
                        </a:rPr>
                        <a:t>18</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1600" b="0" i="0" u="none" strike="noStrike" dirty="0" smtClean="0">
                          <a:solidFill>
                            <a:srgbClr val="000000"/>
                          </a:solidFill>
                          <a:effectLst/>
                          <a:latin typeface="Calibri"/>
                        </a:rPr>
                        <a:t>Russia</a:t>
                      </a:r>
                      <a:endParaRPr lang="en-US" sz="1600" b="0" i="0" u="none" strike="noStrike" dirty="0">
                        <a:solidFill>
                          <a:srgbClr val="000000"/>
                        </a:solidFill>
                        <a:effectLst/>
                        <a:latin typeface="Calibri"/>
                      </a:endParaRPr>
                    </a:p>
                  </a:txBody>
                  <a:tcPr marL="4417" marR="4417" marT="4417" marB="0" anchor="b">
                    <a:lnL>
                      <a:noFill/>
                    </a:lnL>
                    <a:lnR>
                      <a:noFill/>
                    </a:lnR>
                    <a:lnT>
                      <a:noFill/>
                    </a:lnT>
                    <a:lnB>
                      <a:noFill/>
                    </a:lnB>
                    <a:solidFill>
                      <a:srgbClr val="FFFF00"/>
                    </a:solidFill>
                  </a:tcPr>
                </a:tc>
                <a:tc>
                  <a:txBody>
                    <a:bodyPr/>
                    <a:lstStyle/>
                    <a:p>
                      <a:pPr algn="r" fontAlgn="b"/>
                      <a:r>
                        <a:rPr lang="el-GR" sz="1600" b="0" i="0" u="none" strike="noStrike" dirty="0" smtClean="0">
                          <a:solidFill>
                            <a:srgbClr val="000000"/>
                          </a:solidFill>
                          <a:effectLst/>
                          <a:latin typeface="Calibri"/>
                        </a:rPr>
                        <a:t>259</a:t>
                      </a:r>
                      <a:endParaRPr lang="el-GR" sz="1600" b="0" i="0" u="none" strike="noStrike" dirty="0">
                        <a:solidFill>
                          <a:srgbClr val="000000"/>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r>
              <a:tr h="247332">
                <a:tc>
                  <a:txBody>
                    <a:bodyPr/>
                    <a:lstStyle/>
                    <a:p>
                      <a:pPr algn="ctr" fontAlgn="b"/>
                      <a:r>
                        <a:rPr lang="el-GR" sz="1600" b="0" i="0" u="none" strike="noStrike" dirty="0">
                          <a:solidFill>
                            <a:schemeClr val="tx1"/>
                          </a:solidFill>
                          <a:effectLst/>
                          <a:latin typeface="Calibri"/>
                        </a:rPr>
                        <a:t>19</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dirty="0">
                          <a:solidFill>
                            <a:schemeClr val="tx1"/>
                          </a:solidFill>
                          <a:effectLst/>
                          <a:latin typeface="Calibri"/>
                        </a:rPr>
                        <a:t>Switzerland</a:t>
                      </a:r>
                    </a:p>
                  </a:txBody>
                  <a:tcPr marL="4417" marR="4417" marT="441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256</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tcPr>
                </a:tc>
              </a:tr>
              <a:tr h="247332">
                <a:tc>
                  <a:txBody>
                    <a:bodyPr/>
                    <a:lstStyle/>
                    <a:p>
                      <a:pPr algn="ctr" fontAlgn="b"/>
                      <a:r>
                        <a:rPr lang="el-GR" sz="1600" b="0" i="0" u="none" strike="noStrike">
                          <a:solidFill>
                            <a:schemeClr val="tx1"/>
                          </a:solidFill>
                          <a:effectLst/>
                          <a:latin typeface="Calibri"/>
                        </a:rPr>
                        <a:t>20</a:t>
                      </a:r>
                    </a:p>
                  </a:txBody>
                  <a:tcPr marL="4417" marR="4417" marT="441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chemeClr val="tx1"/>
                          </a:solidFill>
                          <a:effectLst/>
                          <a:latin typeface="Calibri"/>
                        </a:rPr>
                        <a:t>Sweden</a:t>
                      </a:r>
                    </a:p>
                  </a:txBody>
                  <a:tcPr marL="4417" marR="4417" marT="441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l-GR" sz="1600" b="0" i="0" u="none" strike="noStrike" dirty="0" smtClean="0">
                          <a:solidFill>
                            <a:schemeClr val="tx1"/>
                          </a:solidFill>
                          <a:effectLst/>
                          <a:latin typeface="Calibri"/>
                        </a:rPr>
                        <a:t>247</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9" name="Πίνακας 8"/>
          <p:cNvGraphicFramePr>
            <a:graphicFrameLocks noGrp="1"/>
          </p:cNvGraphicFramePr>
          <p:nvPr>
            <p:extLst>
              <p:ext uri="{D42A27DB-BD31-4B8C-83A1-F6EECF244321}">
                <p14:modId xmlns:p14="http://schemas.microsoft.com/office/powerpoint/2010/main" val="3586032019"/>
              </p:ext>
            </p:extLst>
          </p:nvPr>
        </p:nvGraphicFramePr>
        <p:xfrm>
          <a:off x="5580112" y="188640"/>
          <a:ext cx="2736304" cy="5709911"/>
        </p:xfrm>
        <a:graphic>
          <a:graphicData uri="http://schemas.openxmlformats.org/drawingml/2006/table">
            <a:tbl>
              <a:tblPr/>
              <a:tblGrid>
                <a:gridCol w="432048"/>
                <a:gridCol w="1224136"/>
                <a:gridCol w="1080120"/>
              </a:tblGrid>
              <a:tr h="88331">
                <a:tc gridSpan="3">
                  <a:txBody>
                    <a:bodyPr/>
                    <a:lstStyle/>
                    <a:p>
                      <a:pPr algn="ctr" fontAlgn="b"/>
                      <a:r>
                        <a:rPr lang="el-GR" sz="1600" b="1" i="0" u="none" strike="noStrike" dirty="0">
                          <a:solidFill>
                            <a:srgbClr val="FFFFFF"/>
                          </a:solidFill>
                          <a:effectLst/>
                          <a:latin typeface="Calibri"/>
                        </a:rPr>
                        <a:t>2011</a:t>
                      </a:r>
                    </a:p>
                  </a:txBody>
                  <a:tcPr marL="4417" marR="4417" marT="441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l-GR"/>
                    </a:p>
                  </a:txBody>
                  <a:tcPr/>
                </a:tc>
                <a:tc hMerge="1">
                  <a:txBody>
                    <a:bodyPr/>
                    <a:lstStyle/>
                    <a:p>
                      <a:endParaRPr lang="el-GR"/>
                    </a:p>
                  </a:txBody>
                  <a:tcPr/>
                </a:tc>
              </a:tr>
              <a:tr h="92747">
                <a:tc>
                  <a:txBody>
                    <a:bodyPr/>
                    <a:lstStyle/>
                    <a:p>
                      <a:pPr algn="ctr" fontAlgn="b"/>
                      <a:r>
                        <a:rPr lang="en-US" sz="1600" b="1" i="0" u="none" strike="noStrike">
                          <a:solidFill>
                            <a:srgbClr val="FFFFFF"/>
                          </a:solidFill>
                          <a:effectLst/>
                          <a:latin typeface="Calibri"/>
                        </a:rPr>
                        <a:t>A/A</a:t>
                      </a:r>
                    </a:p>
                  </a:txBody>
                  <a:tcPr marL="4417" marR="4417" marT="4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b"/>
                      <a:r>
                        <a:rPr lang="el-GR" sz="1600" b="1" i="0" u="none" strike="noStrike" dirty="0" smtClean="0">
                          <a:solidFill>
                            <a:srgbClr val="FFFFFF"/>
                          </a:solidFill>
                          <a:effectLst/>
                          <a:latin typeface="Calibri"/>
                        </a:rPr>
                        <a:t>Χώρες</a:t>
                      </a:r>
                      <a:endParaRPr lang="en-US" sz="1600" b="1" i="0" u="none" strike="noStrike" dirty="0">
                        <a:solidFill>
                          <a:srgbClr val="FFFFFF"/>
                        </a:solidFill>
                        <a:effectLst/>
                        <a:latin typeface="Calibri"/>
                      </a:endParaRPr>
                    </a:p>
                  </a:txBody>
                  <a:tcPr marL="4417" marR="4417" marT="4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
                      <a:r>
                        <a:rPr lang="el-GR" sz="1600" b="1" i="0" u="none" strike="noStrike" dirty="0" smtClean="0">
                          <a:solidFill>
                            <a:srgbClr val="FFFFFF"/>
                          </a:solidFill>
                          <a:effectLst/>
                          <a:latin typeface="Calibri"/>
                        </a:rPr>
                        <a:t>Αξία (δις $)</a:t>
                      </a:r>
                      <a:endParaRPr lang="en-US" sz="1600" b="1" i="0" u="none" strike="noStrike" dirty="0">
                        <a:solidFill>
                          <a:srgbClr val="FFFFFF"/>
                        </a:solidFill>
                        <a:effectLst/>
                        <a:latin typeface="Calibri"/>
                      </a:endParaRPr>
                    </a:p>
                  </a:txBody>
                  <a:tcPr marL="4417" marR="4417" marT="4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159879">
                <a:tc>
                  <a:txBody>
                    <a:bodyPr/>
                    <a:lstStyle/>
                    <a:p>
                      <a:pPr algn="ctr" fontAlgn="b"/>
                      <a:r>
                        <a:rPr lang="el-GR" sz="1600" b="0" i="0" u="none" strike="noStrike" dirty="0">
                          <a:solidFill>
                            <a:schemeClr val="tx1"/>
                          </a:solidFill>
                          <a:effectLst/>
                          <a:latin typeface="Calibri"/>
                        </a:rPr>
                        <a:t> </a:t>
                      </a:r>
                    </a:p>
                  </a:txBody>
                  <a:tcPr marL="4417" marR="4417" marT="441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chemeClr val="tx1"/>
                          </a:solidFill>
                          <a:effectLst/>
                          <a:latin typeface="Calibri"/>
                        </a:rPr>
                        <a:t>World</a:t>
                      </a:r>
                    </a:p>
                  </a:txBody>
                  <a:tcPr marL="4417" marR="4417" marT="441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l-GR" sz="1600" b="0" i="0" u="none" strike="noStrike" dirty="0" smtClean="0">
                          <a:solidFill>
                            <a:schemeClr val="tx1"/>
                          </a:solidFill>
                          <a:effectLst/>
                          <a:latin typeface="Calibri"/>
                        </a:rPr>
                        <a:t>70.020 </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879">
                <a:tc>
                  <a:txBody>
                    <a:bodyPr/>
                    <a:lstStyle/>
                    <a:p>
                      <a:pPr algn="ctr" fontAlgn="b"/>
                      <a:r>
                        <a:rPr lang="el-GR" sz="1600" b="0" i="0" u="none" strike="noStrike">
                          <a:solidFill>
                            <a:schemeClr val="tx1"/>
                          </a:solidFill>
                          <a:effectLst/>
                          <a:latin typeface="Calibri"/>
                        </a:rPr>
                        <a:t>1</a:t>
                      </a:r>
                    </a:p>
                  </a:txBody>
                  <a:tcPr marL="4417" marR="4417" marT="441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dirty="0" smtClean="0">
                          <a:solidFill>
                            <a:schemeClr val="tx1"/>
                          </a:solidFill>
                          <a:effectLst/>
                          <a:latin typeface="Calibri"/>
                        </a:rPr>
                        <a:t>USA</a:t>
                      </a:r>
                      <a:endParaRPr lang="en-US" sz="1600" b="0" i="0" u="none" strike="noStrike" dirty="0">
                        <a:solidFill>
                          <a:schemeClr val="tx1"/>
                        </a:solidFill>
                        <a:effectLst/>
                        <a:latin typeface="Calibri"/>
                      </a:endParaRPr>
                    </a:p>
                  </a:txBody>
                  <a:tcPr marL="4417" marR="4417" marT="441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l-GR" sz="1600" b="0" i="0" u="none" strike="noStrike" dirty="0" smtClean="0">
                          <a:solidFill>
                            <a:schemeClr val="tx1"/>
                          </a:solidFill>
                          <a:effectLst/>
                          <a:latin typeface="Calibri"/>
                        </a:rPr>
                        <a:t>14.991 </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59879">
                <a:tc>
                  <a:txBody>
                    <a:bodyPr/>
                    <a:lstStyle/>
                    <a:p>
                      <a:pPr algn="ctr" fontAlgn="b"/>
                      <a:r>
                        <a:rPr lang="el-GR" sz="1600" b="0" i="0" u="none" strike="noStrike">
                          <a:solidFill>
                            <a:srgbClr val="000000"/>
                          </a:solidFill>
                          <a:effectLst/>
                          <a:latin typeface="Calibri"/>
                        </a:rPr>
                        <a:t>2</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1600" b="0" i="0" u="none" strike="noStrike">
                          <a:solidFill>
                            <a:srgbClr val="000000"/>
                          </a:solidFill>
                          <a:effectLst/>
                          <a:latin typeface="Calibri"/>
                        </a:rPr>
                        <a:t>China</a:t>
                      </a:r>
                    </a:p>
                  </a:txBody>
                  <a:tcPr marL="4417" marR="4417" marT="4417" marB="0" anchor="b">
                    <a:lnL>
                      <a:noFill/>
                    </a:lnL>
                    <a:lnR>
                      <a:noFill/>
                    </a:lnR>
                    <a:lnT>
                      <a:noFill/>
                    </a:lnT>
                    <a:lnB>
                      <a:noFill/>
                    </a:lnB>
                    <a:solidFill>
                      <a:srgbClr val="FFFF00"/>
                    </a:solidFill>
                  </a:tcPr>
                </a:tc>
                <a:tc>
                  <a:txBody>
                    <a:bodyPr/>
                    <a:lstStyle/>
                    <a:p>
                      <a:pPr algn="r" fontAlgn="b"/>
                      <a:r>
                        <a:rPr lang="el-GR" sz="1600" b="0" i="0" u="none" strike="noStrike" dirty="0" smtClean="0">
                          <a:solidFill>
                            <a:srgbClr val="000000"/>
                          </a:solidFill>
                          <a:effectLst/>
                          <a:latin typeface="Calibri"/>
                        </a:rPr>
                        <a:t>7.318</a:t>
                      </a:r>
                      <a:endParaRPr lang="el-GR" sz="1600" b="0" i="0" u="none" strike="noStrike" dirty="0">
                        <a:solidFill>
                          <a:srgbClr val="000000"/>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r>
              <a:tr h="159879">
                <a:tc>
                  <a:txBody>
                    <a:bodyPr/>
                    <a:lstStyle/>
                    <a:p>
                      <a:pPr algn="ctr" fontAlgn="b"/>
                      <a:r>
                        <a:rPr lang="el-GR" sz="1600" b="0" i="0" u="none" strike="noStrike" dirty="0">
                          <a:solidFill>
                            <a:schemeClr val="tx1"/>
                          </a:solidFill>
                          <a:effectLst/>
                          <a:latin typeface="Calibri"/>
                        </a:rPr>
                        <a:t>3</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dirty="0">
                          <a:solidFill>
                            <a:schemeClr val="tx1"/>
                          </a:solidFill>
                          <a:effectLst/>
                          <a:latin typeface="Calibri"/>
                        </a:rPr>
                        <a:t>Japan</a:t>
                      </a:r>
                    </a:p>
                  </a:txBody>
                  <a:tcPr marL="4417" marR="4417" marT="441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5.867</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tcPr>
                </a:tc>
              </a:tr>
              <a:tr h="159879">
                <a:tc>
                  <a:txBody>
                    <a:bodyPr/>
                    <a:lstStyle/>
                    <a:p>
                      <a:pPr algn="ctr" fontAlgn="b"/>
                      <a:r>
                        <a:rPr lang="el-GR" sz="1600" b="0" i="0" u="none" strike="noStrike">
                          <a:solidFill>
                            <a:schemeClr val="tx1"/>
                          </a:solidFill>
                          <a:effectLst/>
                          <a:latin typeface="Calibri"/>
                        </a:rPr>
                        <a:t>4</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dirty="0">
                          <a:solidFill>
                            <a:schemeClr val="tx1"/>
                          </a:solidFill>
                          <a:effectLst/>
                          <a:latin typeface="Calibri"/>
                        </a:rPr>
                        <a:t>Germany</a:t>
                      </a:r>
                    </a:p>
                  </a:txBody>
                  <a:tcPr marL="4417" marR="4417" marT="441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3.600</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tcPr>
                </a:tc>
              </a:tr>
              <a:tr h="159879">
                <a:tc>
                  <a:txBody>
                    <a:bodyPr/>
                    <a:lstStyle/>
                    <a:p>
                      <a:pPr algn="ctr" fontAlgn="b"/>
                      <a:r>
                        <a:rPr lang="el-GR" sz="1600" b="0" i="0" u="none" strike="noStrike">
                          <a:solidFill>
                            <a:schemeClr val="tx1"/>
                          </a:solidFill>
                          <a:effectLst/>
                          <a:latin typeface="Calibri"/>
                        </a:rPr>
                        <a:t>5</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dirty="0">
                          <a:solidFill>
                            <a:schemeClr val="tx1"/>
                          </a:solidFill>
                          <a:effectLst/>
                          <a:latin typeface="Calibri"/>
                        </a:rPr>
                        <a:t>France</a:t>
                      </a:r>
                    </a:p>
                  </a:txBody>
                  <a:tcPr marL="4417" marR="4417" marT="441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2.773</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tcPr>
                </a:tc>
              </a:tr>
              <a:tr h="159879">
                <a:tc>
                  <a:txBody>
                    <a:bodyPr/>
                    <a:lstStyle/>
                    <a:p>
                      <a:pPr algn="ctr" fontAlgn="b"/>
                      <a:r>
                        <a:rPr lang="el-GR" sz="1600" b="0" i="0" u="none" strike="noStrike">
                          <a:solidFill>
                            <a:srgbClr val="000000"/>
                          </a:solidFill>
                          <a:effectLst/>
                          <a:latin typeface="Calibri"/>
                        </a:rPr>
                        <a:t>6</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1600" b="0" i="0" u="none" strike="noStrike">
                          <a:solidFill>
                            <a:srgbClr val="000000"/>
                          </a:solidFill>
                          <a:effectLst/>
                          <a:latin typeface="Calibri"/>
                        </a:rPr>
                        <a:t>Brazil</a:t>
                      </a:r>
                    </a:p>
                  </a:txBody>
                  <a:tcPr marL="4417" marR="4417" marT="4417" marB="0" anchor="b">
                    <a:lnL>
                      <a:noFill/>
                    </a:lnL>
                    <a:lnR>
                      <a:noFill/>
                    </a:lnR>
                    <a:lnT>
                      <a:noFill/>
                    </a:lnT>
                    <a:lnB>
                      <a:noFill/>
                    </a:lnB>
                    <a:solidFill>
                      <a:srgbClr val="FFFF00"/>
                    </a:solidFill>
                  </a:tcPr>
                </a:tc>
                <a:tc>
                  <a:txBody>
                    <a:bodyPr/>
                    <a:lstStyle/>
                    <a:p>
                      <a:pPr algn="r" fontAlgn="b"/>
                      <a:r>
                        <a:rPr lang="el-GR" sz="1600" b="0" i="0" u="none" strike="noStrike" dirty="0" smtClean="0">
                          <a:solidFill>
                            <a:srgbClr val="000000"/>
                          </a:solidFill>
                          <a:effectLst/>
                          <a:latin typeface="Calibri"/>
                        </a:rPr>
                        <a:t>2.476</a:t>
                      </a:r>
                      <a:endParaRPr lang="el-GR" sz="1600" b="0" i="0" u="none" strike="noStrike" dirty="0">
                        <a:solidFill>
                          <a:srgbClr val="000000"/>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r>
              <a:tr h="159879">
                <a:tc>
                  <a:txBody>
                    <a:bodyPr/>
                    <a:lstStyle/>
                    <a:p>
                      <a:pPr algn="ctr" fontAlgn="b"/>
                      <a:r>
                        <a:rPr lang="el-GR" sz="1600" b="0" i="0" u="none" strike="noStrike" dirty="0">
                          <a:solidFill>
                            <a:schemeClr val="tx1"/>
                          </a:solidFill>
                          <a:effectLst/>
                          <a:latin typeface="Calibri"/>
                        </a:rPr>
                        <a:t>7</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dirty="0" smtClean="0">
                          <a:solidFill>
                            <a:schemeClr val="tx1"/>
                          </a:solidFill>
                          <a:effectLst/>
                          <a:latin typeface="Calibri"/>
                        </a:rPr>
                        <a:t>UK</a:t>
                      </a:r>
                      <a:endParaRPr lang="en-US" sz="1600" b="0" i="0" u="none" strike="noStrike" dirty="0">
                        <a:solidFill>
                          <a:schemeClr val="tx1"/>
                        </a:solidFill>
                        <a:effectLst/>
                        <a:latin typeface="Calibri"/>
                      </a:endParaRPr>
                    </a:p>
                  </a:txBody>
                  <a:tcPr marL="4417" marR="4417" marT="441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2.445</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tcPr>
                </a:tc>
              </a:tr>
              <a:tr h="159879">
                <a:tc>
                  <a:txBody>
                    <a:bodyPr/>
                    <a:lstStyle/>
                    <a:p>
                      <a:pPr algn="ctr" fontAlgn="b"/>
                      <a:r>
                        <a:rPr lang="el-GR" sz="1600" b="0" i="0" u="none" strike="noStrike">
                          <a:solidFill>
                            <a:schemeClr val="tx1"/>
                          </a:solidFill>
                          <a:effectLst/>
                          <a:latin typeface="Calibri"/>
                        </a:rPr>
                        <a:t>8</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dirty="0">
                          <a:solidFill>
                            <a:schemeClr val="tx1"/>
                          </a:solidFill>
                          <a:effectLst/>
                          <a:latin typeface="Calibri"/>
                        </a:rPr>
                        <a:t>Italy</a:t>
                      </a:r>
                    </a:p>
                  </a:txBody>
                  <a:tcPr marL="4417" marR="4417" marT="441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2.193</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tcPr>
                </a:tc>
              </a:tr>
              <a:tr h="159879">
                <a:tc>
                  <a:txBody>
                    <a:bodyPr/>
                    <a:lstStyle/>
                    <a:p>
                      <a:pPr algn="ctr" fontAlgn="b"/>
                      <a:r>
                        <a:rPr lang="el-GR" sz="1600" b="0" i="0" u="none" strike="noStrike">
                          <a:solidFill>
                            <a:srgbClr val="000000"/>
                          </a:solidFill>
                          <a:effectLst/>
                          <a:latin typeface="Calibri"/>
                        </a:rPr>
                        <a:t>9</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1600" b="0" i="0" u="none" strike="noStrike" dirty="0">
                          <a:solidFill>
                            <a:srgbClr val="000000"/>
                          </a:solidFill>
                          <a:effectLst/>
                          <a:latin typeface="Calibri"/>
                        </a:rPr>
                        <a:t>India</a:t>
                      </a:r>
                    </a:p>
                  </a:txBody>
                  <a:tcPr marL="4417" marR="4417" marT="4417" marB="0" anchor="b">
                    <a:lnL>
                      <a:noFill/>
                    </a:lnL>
                    <a:lnR>
                      <a:noFill/>
                    </a:lnR>
                    <a:lnT>
                      <a:noFill/>
                    </a:lnT>
                    <a:lnB>
                      <a:noFill/>
                    </a:lnB>
                    <a:solidFill>
                      <a:srgbClr val="FFFF00"/>
                    </a:solidFill>
                  </a:tcPr>
                </a:tc>
                <a:tc>
                  <a:txBody>
                    <a:bodyPr/>
                    <a:lstStyle/>
                    <a:p>
                      <a:pPr algn="r" fontAlgn="b"/>
                      <a:r>
                        <a:rPr lang="el-GR" sz="1600" b="0" i="0" u="none" strike="noStrike" dirty="0" smtClean="0">
                          <a:solidFill>
                            <a:srgbClr val="000000"/>
                          </a:solidFill>
                          <a:effectLst/>
                          <a:latin typeface="Calibri"/>
                        </a:rPr>
                        <a:t>1.872</a:t>
                      </a:r>
                      <a:endParaRPr lang="el-GR" sz="1600" b="0" i="0" u="none" strike="noStrike" dirty="0">
                        <a:solidFill>
                          <a:srgbClr val="000000"/>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r>
              <a:tr h="159879">
                <a:tc>
                  <a:txBody>
                    <a:bodyPr/>
                    <a:lstStyle/>
                    <a:p>
                      <a:pPr algn="ctr" fontAlgn="b"/>
                      <a:r>
                        <a:rPr lang="el-GR" sz="1600" b="0" i="0" u="none" strike="noStrike">
                          <a:solidFill>
                            <a:srgbClr val="000000"/>
                          </a:solidFill>
                          <a:effectLst/>
                          <a:latin typeface="Calibri"/>
                        </a:rPr>
                        <a:t>10</a:t>
                      </a:r>
                    </a:p>
                  </a:txBody>
                  <a:tcPr marL="4417" marR="4417" marT="441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600" b="0" i="0" u="none" strike="noStrike" dirty="0" smtClean="0">
                          <a:solidFill>
                            <a:srgbClr val="000000"/>
                          </a:solidFill>
                          <a:effectLst/>
                          <a:latin typeface="Calibri"/>
                        </a:rPr>
                        <a:t>Russia</a:t>
                      </a:r>
                      <a:endParaRPr lang="en-US" sz="1600" b="0" i="0" u="none" strike="noStrike" dirty="0">
                        <a:solidFill>
                          <a:srgbClr val="000000"/>
                        </a:solidFill>
                        <a:effectLst/>
                        <a:latin typeface="Calibri"/>
                      </a:endParaRPr>
                    </a:p>
                  </a:txBody>
                  <a:tcPr marL="4417" marR="4417" marT="4417" marB="0" anchor="b">
                    <a:lnL>
                      <a:noFill/>
                    </a:lnL>
                    <a:lnR>
                      <a:noFill/>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l-GR" sz="1600" b="0" i="0" u="none" strike="noStrike" dirty="0" smtClean="0">
                          <a:solidFill>
                            <a:srgbClr val="000000"/>
                          </a:solidFill>
                          <a:effectLst/>
                          <a:latin typeface="Calibri"/>
                        </a:rPr>
                        <a:t>1.857</a:t>
                      </a:r>
                      <a:endParaRPr lang="el-GR" sz="1600" b="0" i="0" u="none" strike="noStrike" dirty="0">
                        <a:solidFill>
                          <a:srgbClr val="000000"/>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r>
              <a:tr h="159879">
                <a:tc>
                  <a:txBody>
                    <a:bodyPr/>
                    <a:lstStyle/>
                    <a:p>
                      <a:pPr algn="ctr" fontAlgn="b"/>
                      <a:r>
                        <a:rPr lang="el-GR" sz="1600" b="0" i="0" u="none" strike="noStrike" dirty="0">
                          <a:solidFill>
                            <a:schemeClr val="tx1"/>
                          </a:solidFill>
                          <a:effectLst/>
                          <a:latin typeface="Calibri"/>
                        </a:rPr>
                        <a:t>11</a:t>
                      </a:r>
                    </a:p>
                  </a:txBody>
                  <a:tcPr marL="4417" marR="4417" marT="441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a:solidFill>
                            <a:schemeClr val="tx1"/>
                          </a:solidFill>
                          <a:effectLst/>
                          <a:latin typeface="Calibri"/>
                        </a:rPr>
                        <a:t>Canada</a:t>
                      </a:r>
                    </a:p>
                  </a:txBody>
                  <a:tcPr marL="4417" marR="4417" marT="441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l-GR" sz="1600" b="0" i="0" u="none" strike="noStrike" dirty="0" smtClean="0">
                          <a:solidFill>
                            <a:schemeClr val="tx1"/>
                          </a:solidFill>
                          <a:effectLst/>
                          <a:latin typeface="Calibri"/>
                        </a:rPr>
                        <a:t>1.736 </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59879">
                <a:tc>
                  <a:txBody>
                    <a:bodyPr/>
                    <a:lstStyle/>
                    <a:p>
                      <a:pPr algn="ctr" fontAlgn="b"/>
                      <a:r>
                        <a:rPr lang="el-GR" sz="1600" b="0" i="0" u="none" strike="noStrike" dirty="0">
                          <a:solidFill>
                            <a:schemeClr val="tx1"/>
                          </a:solidFill>
                          <a:effectLst/>
                          <a:latin typeface="Calibri"/>
                        </a:rPr>
                        <a:t>12</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dirty="0">
                          <a:solidFill>
                            <a:schemeClr val="tx1"/>
                          </a:solidFill>
                          <a:effectLst/>
                          <a:latin typeface="Calibri"/>
                        </a:rPr>
                        <a:t>Spain</a:t>
                      </a:r>
                    </a:p>
                  </a:txBody>
                  <a:tcPr marL="4417" marR="4417" marT="441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1.476</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tcPr>
                </a:tc>
              </a:tr>
              <a:tr h="159879">
                <a:tc>
                  <a:txBody>
                    <a:bodyPr/>
                    <a:lstStyle/>
                    <a:p>
                      <a:pPr algn="ctr" fontAlgn="b"/>
                      <a:r>
                        <a:rPr lang="el-GR" sz="1600" b="0" i="0" u="none" strike="noStrike">
                          <a:solidFill>
                            <a:schemeClr val="tx1"/>
                          </a:solidFill>
                          <a:effectLst/>
                          <a:latin typeface="Calibri"/>
                        </a:rPr>
                        <a:t>13</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dirty="0">
                          <a:solidFill>
                            <a:schemeClr val="tx1"/>
                          </a:solidFill>
                          <a:effectLst/>
                          <a:latin typeface="Calibri"/>
                        </a:rPr>
                        <a:t>Australia</a:t>
                      </a:r>
                    </a:p>
                  </a:txBody>
                  <a:tcPr marL="4417" marR="4417" marT="441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1.379</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tcPr>
                </a:tc>
              </a:tr>
              <a:tr h="159879">
                <a:tc>
                  <a:txBody>
                    <a:bodyPr/>
                    <a:lstStyle/>
                    <a:p>
                      <a:pPr algn="ctr" fontAlgn="b"/>
                      <a:r>
                        <a:rPr lang="el-GR" sz="1600" b="0" i="0" u="none" strike="noStrike">
                          <a:solidFill>
                            <a:schemeClr val="tx1"/>
                          </a:solidFill>
                          <a:effectLst/>
                          <a:latin typeface="Calibri"/>
                        </a:rPr>
                        <a:t>14</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dirty="0">
                          <a:solidFill>
                            <a:schemeClr val="tx1"/>
                          </a:solidFill>
                          <a:effectLst/>
                          <a:latin typeface="Calibri"/>
                        </a:rPr>
                        <a:t>Mexico</a:t>
                      </a:r>
                    </a:p>
                  </a:txBody>
                  <a:tcPr marL="4417" marR="4417" marT="441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1.153</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tcPr>
                </a:tc>
              </a:tr>
              <a:tr h="159879">
                <a:tc>
                  <a:txBody>
                    <a:bodyPr/>
                    <a:lstStyle/>
                    <a:p>
                      <a:pPr algn="ctr" fontAlgn="b"/>
                      <a:r>
                        <a:rPr lang="el-GR" sz="1600" b="0" i="0" u="none" strike="noStrike">
                          <a:solidFill>
                            <a:schemeClr val="tx1"/>
                          </a:solidFill>
                          <a:effectLst/>
                          <a:latin typeface="Calibri"/>
                        </a:rPr>
                        <a:t>15</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dirty="0">
                          <a:solidFill>
                            <a:schemeClr val="tx1"/>
                          </a:solidFill>
                          <a:effectLst/>
                          <a:latin typeface="Calibri"/>
                        </a:rPr>
                        <a:t>Korea, Rep.</a:t>
                      </a:r>
                    </a:p>
                  </a:txBody>
                  <a:tcPr marL="4417" marR="4417" marT="441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1.116</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tcPr>
                </a:tc>
              </a:tr>
              <a:tr h="159879">
                <a:tc>
                  <a:txBody>
                    <a:bodyPr/>
                    <a:lstStyle/>
                    <a:p>
                      <a:pPr algn="ctr" fontAlgn="b"/>
                      <a:r>
                        <a:rPr lang="el-GR" sz="1600" b="0" i="0" u="none" strike="noStrike">
                          <a:solidFill>
                            <a:schemeClr val="tx1"/>
                          </a:solidFill>
                          <a:effectLst/>
                          <a:latin typeface="Calibri"/>
                        </a:rPr>
                        <a:t>16</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dirty="0">
                          <a:solidFill>
                            <a:schemeClr val="tx1"/>
                          </a:solidFill>
                          <a:effectLst/>
                          <a:latin typeface="Calibri"/>
                        </a:rPr>
                        <a:t>Indonesia</a:t>
                      </a:r>
                    </a:p>
                  </a:txBody>
                  <a:tcPr marL="4417" marR="4417" marT="441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846</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tcPr>
                </a:tc>
              </a:tr>
              <a:tr h="159879">
                <a:tc>
                  <a:txBody>
                    <a:bodyPr/>
                    <a:lstStyle/>
                    <a:p>
                      <a:pPr algn="ctr" fontAlgn="b"/>
                      <a:r>
                        <a:rPr lang="el-GR" sz="1600" b="0" i="0" u="none" strike="noStrike">
                          <a:solidFill>
                            <a:schemeClr val="tx1"/>
                          </a:solidFill>
                          <a:effectLst/>
                          <a:latin typeface="Calibri"/>
                        </a:rPr>
                        <a:t>17</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dirty="0">
                          <a:solidFill>
                            <a:schemeClr val="tx1"/>
                          </a:solidFill>
                          <a:effectLst/>
                          <a:latin typeface="Calibri"/>
                        </a:rPr>
                        <a:t>Netherlands</a:t>
                      </a:r>
                    </a:p>
                  </a:txBody>
                  <a:tcPr marL="4417" marR="4417" marT="441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836</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tcPr>
                </a:tc>
              </a:tr>
              <a:tr h="159879">
                <a:tc>
                  <a:txBody>
                    <a:bodyPr/>
                    <a:lstStyle/>
                    <a:p>
                      <a:pPr algn="ctr" fontAlgn="b"/>
                      <a:r>
                        <a:rPr lang="el-GR" sz="1600" b="0" i="0" u="none" strike="noStrike">
                          <a:solidFill>
                            <a:schemeClr val="tx1"/>
                          </a:solidFill>
                          <a:effectLst/>
                          <a:latin typeface="Calibri"/>
                        </a:rPr>
                        <a:t>18</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a:solidFill>
                            <a:schemeClr val="tx1"/>
                          </a:solidFill>
                          <a:effectLst/>
                          <a:latin typeface="Calibri"/>
                        </a:rPr>
                        <a:t>Turkey</a:t>
                      </a:r>
                    </a:p>
                  </a:txBody>
                  <a:tcPr marL="4417" marR="4417" marT="441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774</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tcPr>
                </a:tc>
              </a:tr>
              <a:tr h="159879">
                <a:tc>
                  <a:txBody>
                    <a:bodyPr/>
                    <a:lstStyle/>
                    <a:p>
                      <a:pPr algn="ctr" fontAlgn="b"/>
                      <a:r>
                        <a:rPr lang="el-GR" sz="1600" b="0" i="0" u="none" strike="noStrike">
                          <a:solidFill>
                            <a:schemeClr val="tx1"/>
                          </a:solidFill>
                          <a:effectLst/>
                          <a:latin typeface="Calibri"/>
                        </a:rPr>
                        <a:t>19</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a:solidFill>
                            <a:schemeClr val="tx1"/>
                          </a:solidFill>
                          <a:effectLst/>
                          <a:latin typeface="Calibri"/>
                        </a:rPr>
                        <a:t>Switzerland</a:t>
                      </a:r>
                    </a:p>
                  </a:txBody>
                  <a:tcPr marL="4417" marR="4417" marT="441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659</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tcPr>
                </a:tc>
              </a:tr>
              <a:tr h="159879">
                <a:tc>
                  <a:txBody>
                    <a:bodyPr/>
                    <a:lstStyle/>
                    <a:p>
                      <a:pPr algn="ctr" fontAlgn="b"/>
                      <a:r>
                        <a:rPr lang="el-GR" sz="1600" b="0" i="0" u="none" strike="noStrike" dirty="0">
                          <a:solidFill>
                            <a:schemeClr val="tx1"/>
                          </a:solidFill>
                          <a:effectLst/>
                          <a:latin typeface="Calibri"/>
                        </a:rPr>
                        <a:t>20</a:t>
                      </a:r>
                    </a:p>
                  </a:txBody>
                  <a:tcPr marL="4417" marR="4417" marT="441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chemeClr val="tx1"/>
                          </a:solidFill>
                          <a:effectLst/>
                          <a:latin typeface="Calibri"/>
                        </a:rPr>
                        <a:t>Saudi Arabia</a:t>
                      </a:r>
                    </a:p>
                  </a:txBody>
                  <a:tcPr marL="4417" marR="4417" marT="441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l-GR" sz="1600" b="0" i="0" u="none" strike="noStrike" dirty="0" smtClean="0">
                          <a:solidFill>
                            <a:schemeClr val="tx1"/>
                          </a:solidFill>
                          <a:effectLst/>
                          <a:latin typeface="Calibri"/>
                        </a:rPr>
                        <a:t>576</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11" name="Πίνακας 10"/>
          <p:cNvGraphicFramePr>
            <a:graphicFrameLocks noGrp="1"/>
          </p:cNvGraphicFramePr>
          <p:nvPr>
            <p:extLst>
              <p:ext uri="{D42A27DB-BD31-4B8C-83A1-F6EECF244321}">
                <p14:modId xmlns:p14="http://schemas.microsoft.com/office/powerpoint/2010/main" val="578789465"/>
              </p:ext>
            </p:extLst>
          </p:nvPr>
        </p:nvGraphicFramePr>
        <p:xfrm>
          <a:off x="362360" y="6018555"/>
          <a:ext cx="2232247" cy="760095"/>
        </p:xfrm>
        <a:graphic>
          <a:graphicData uri="http://schemas.openxmlformats.org/drawingml/2006/table">
            <a:tbl>
              <a:tblPr/>
              <a:tblGrid>
                <a:gridCol w="864095"/>
                <a:gridCol w="648072"/>
                <a:gridCol w="720080"/>
              </a:tblGrid>
              <a:tr h="190500">
                <a:tc>
                  <a:txBody>
                    <a:bodyPr/>
                    <a:lstStyle/>
                    <a:p>
                      <a:pPr algn="l" fontAlgn="b"/>
                      <a:r>
                        <a:rPr lang="en-US" sz="1600" b="0" i="0" u="none" strike="noStrike" dirty="0">
                          <a:solidFill>
                            <a:schemeClr val="tx1"/>
                          </a:solidFill>
                          <a:effectLst/>
                          <a:latin typeface="Calibri"/>
                        </a:rPr>
                        <a:t>North</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dirty="0" smtClean="0">
                          <a:solidFill>
                            <a:schemeClr val="tx1"/>
                          </a:solidFill>
                          <a:effectLst/>
                          <a:latin typeface="Calibri"/>
                        </a:rPr>
                        <a:t>1</a:t>
                      </a:r>
                      <a:r>
                        <a:rPr lang="el-GR" sz="1600" b="0" i="0" u="none" strike="noStrike" dirty="0" smtClean="0">
                          <a:solidFill>
                            <a:schemeClr val="tx1"/>
                          </a:solidFill>
                          <a:effectLst/>
                          <a:latin typeface="Calibri"/>
                        </a:rPr>
                        <a:t>6.793 </a:t>
                      </a:r>
                      <a:endParaRPr lang="el-GR" sz="1600" b="0" i="0" u="none" strike="noStrike" dirty="0">
                        <a:solidFill>
                          <a:schemeClr val="tx1"/>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l-GR" sz="1600" b="0" i="0" u="none" strike="noStrike" dirty="0">
                          <a:solidFill>
                            <a:schemeClr val="tx1"/>
                          </a:solidFill>
                          <a:effectLst/>
                          <a:latin typeface="Calibri"/>
                        </a:rPr>
                        <a:t>76%</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90500">
                <a:tc>
                  <a:txBody>
                    <a:bodyPr/>
                    <a:lstStyle/>
                    <a:p>
                      <a:pPr algn="l" fontAlgn="b"/>
                      <a:r>
                        <a:rPr lang="en-US" sz="1600" b="0" i="0" u="none" strike="noStrike" dirty="0">
                          <a:solidFill>
                            <a:schemeClr val="tx1"/>
                          </a:solidFill>
                          <a:effectLst/>
                          <a:latin typeface="Calibri"/>
                        </a:rPr>
                        <a:t>Emerging</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l-GR" sz="1600" b="0" i="0" u="none" strike="noStrike" dirty="0" smtClean="0">
                          <a:solidFill>
                            <a:schemeClr val="tx1"/>
                          </a:solidFill>
                          <a:effectLst/>
                          <a:latin typeface="Calibri"/>
                        </a:rPr>
                        <a:t>1.925 </a:t>
                      </a:r>
                      <a:endParaRPr lang="el-GR" sz="1600" b="0"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ctr" fontAlgn="b"/>
                      <a:r>
                        <a:rPr lang="el-GR" sz="1600" b="0" i="0" u="none" strike="noStrike" dirty="0">
                          <a:solidFill>
                            <a:schemeClr val="tx1"/>
                          </a:solidFill>
                          <a:effectLst/>
                          <a:latin typeface="Calibri"/>
                        </a:rPr>
                        <a:t>8,76%</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200025">
                <a:tc>
                  <a:txBody>
                    <a:bodyPr/>
                    <a:lstStyle/>
                    <a:p>
                      <a:pPr algn="l" fontAlgn="b"/>
                      <a:r>
                        <a:rPr lang="en-US" sz="1600" b="1" i="0" u="none" strike="noStrike" dirty="0">
                          <a:solidFill>
                            <a:schemeClr val="bg1"/>
                          </a:solidFill>
                          <a:effectLst/>
                          <a:latin typeface="Calibri"/>
                        </a:rPr>
                        <a:t>BRIC</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l-GR" sz="1600" b="1" i="0" u="none" strike="noStrike" dirty="0" smtClean="0">
                          <a:solidFill>
                            <a:schemeClr val="bg1"/>
                          </a:solidFill>
                          <a:effectLst/>
                          <a:latin typeface="Calibri"/>
                        </a:rPr>
                        <a:t>1.662</a:t>
                      </a:r>
                      <a:endParaRPr lang="el-GR" sz="1600" b="1" i="0" u="none" strike="noStrike" dirty="0">
                        <a:solidFill>
                          <a:schemeClr val="bg1"/>
                        </a:solidFill>
                        <a:effectLst/>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l-GR" sz="1600" b="1" i="0" u="none" strike="noStrike" dirty="0">
                          <a:solidFill>
                            <a:schemeClr val="bg1"/>
                          </a:solidFill>
                          <a:effectLst/>
                          <a:latin typeface="Calibri"/>
                        </a:rPr>
                        <a:t>7,56%</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12" name="Πίνακας 11"/>
          <p:cNvGraphicFramePr>
            <a:graphicFrameLocks noGrp="1"/>
          </p:cNvGraphicFramePr>
          <p:nvPr>
            <p:extLst>
              <p:ext uri="{D42A27DB-BD31-4B8C-83A1-F6EECF244321}">
                <p14:modId xmlns:p14="http://schemas.microsoft.com/office/powerpoint/2010/main" val="433924543"/>
              </p:ext>
            </p:extLst>
          </p:nvPr>
        </p:nvGraphicFramePr>
        <p:xfrm>
          <a:off x="3059832" y="6021288"/>
          <a:ext cx="2232247" cy="760095"/>
        </p:xfrm>
        <a:graphic>
          <a:graphicData uri="http://schemas.openxmlformats.org/drawingml/2006/table">
            <a:tbl>
              <a:tblPr/>
              <a:tblGrid>
                <a:gridCol w="864095"/>
                <a:gridCol w="648072"/>
                <a:gridCol w="720080"/>
              </a:tblGrid>
              <a:tr h="190500">
                <a:tc>
                  <a:txBody>
                    <a:bodyPr/>
                    <a:lstStyle/>
                    <a:p>
                      <a:pPr algn="l" fontAlgn="b"/>
                      <a:r>
                        <a:rPr lang="en-US" sz="1600" b="0" i="0" u="none" strike="noStrike" dirty="0">
                          <a:solidFill>
                            <a:schemeClr val="tx1"/>
                          </a:solidFill>
                          <a:effectLst/>
                          <a:latin typeface="Calibri"/>
                        </a:rPr>
                        <a:t>North</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dirty="0" smtClean="0">
                          <a:solidFill>
                            <a:schemeClr val="tx1"/>
                          </a:solidFill>
                          <a:effectLst/>
                          <a:latin typeface="Calibri"/>
                        </a:rPr>
                        <a:t>23.565</a:t>
                      </a:r>
                      <a:r>
                        <a:rPr lang="el-GR" sz="1600" b="0" i="0" u="none" strike="noStrike" dirty="0" smtClean="0">
                          <a:solidFill>
                            <a:schemeClr val="tx1"/>
                          </a:solidFill>
                          <a:effectLst/>
                          <a:latin typeface="Calibri"/>
                        </a:rPr>
                        <a:t> </a:t>
                      </a:r>
                      <a:endParaRPr lang="el-GR" sz="1600" b="0" i="0" u="none" strike="noStrike" dirty="0">
                        <a:solidFill>
                          <a:schemeClr val="tx1"/>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l-GR" sz="1600" b="0" i="0" u="none" strike="noStrike" dirty="0" smtClean="0">
                          <a:solidFill>
                            <a:schemeClr val="tx1"/>
                          </a:solidFill>
                          <a:effectLst/>
                          <a:latin typeface="Calibri"/>
                        </a:rPr>
                        <a:t>7</a:t>
                      </a:r>
                      <a:r>
                        <a:rPr lang="en-US" sz="1600" b="0" i="0" u="none" strike="noStrike" dirty="0" smtClean="0">
                          <a:solidFill>
                            <a:schemeClr val="tx1"/>
                          </a:solidFill>
                          <a:effectLst/>
                          <a:latin typeface="Calibri"/>
                        </a:rPr>
                        <a:t>3</a:t>
                      </a:r>
                      <a:r>
                        <a:rPr lang="el-GR" sz="1600" b="0" i="0" u="none" strike="noStrike" dirty="0" smtClean="0">
                          <a:solidFill>
                            <a:schemeClr val="tx1"/>
                          </a:solidFill>
                          <a:effectLst/>
                          <a:latin typeface="Calibri"/>
                        </a:rPr>
                        <a:t>%</a:t>
                      </a:r>
                      <a:endParaRPr lang="el-GR" sz="1600" b="0" i="0" u="none" strike="noStrike" dirty="0">
                        <a:solidFill>
                          <a:schemeClr val="tx1"/>
                        </a:solidFill>
                        <a:effectLst/>
                        <a:latin typeface="Calibri"/>
                      </a:endParaRP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90500">
                <a:tc>
                  <a:txBody>
                    <a:bodyPr/>
                    <a:lstStyle/>
                    <a:p>
                      <a:pPr algn="l" fontAlgn="b"/>
                      <a:r>
                        <a:rPr lang="en-US" sz="1600" b="0" i="0" u="none" strike="noStrike" dirty="0">
                          <a:solidFill>
                            <a:schemeClr val="tx1"/>
                          </a:solidFill>
                          <a:effectLst/>
                          <a:latin typeface="Calibri"/>
                        </a:rPr>
                        <a:t>Emerging</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dirty="0" smtClean="0">
                          <a:solidFill>
                            <a:schemeClr val="tx1"/>
                          </a:solidFill>
                          <a:effectLst/>
                          <a:latin typeface="Calibri"/>
                        </a:rPr>
                        <a:t>3.709</a:t>
                      </a:r>
                      <a:endParaRPr lang="el-GR" sz="1600" b="0"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ctr" fontAlgn="b"/>
                      <a:r>
                        <a:rPr lang="en-US" sz="1600" b="0" i="0" u="none" strike="noStrike" dirty="0" smtClean="0">
                          <a:solidFill>
                            <a:schemeClr val="tx1"/>
                          </a:solidFill>
                          <a:effectLst/>
                          <a:latin typeface="Calibri"/>
                        </a:rPr>
                        <a:t>11,47</a:t>
                      </a:r>
                      <a:r>
                        <a:rPr lang="el-GR" sz="1600" b="0" i="0" u="none" strike="noStrike" dirty="0" smtClean="0">
                          <a:solidFill>
                            <a:schemeClr val="tx1"/>
                          </a:solidFill>
                          <a:effectLst/>
                          <a:latin typeface="Calibri"/>
                        </a:rPr>
                        <a:t>%</a:t>
                      </a:r>
                      <a:endParaRPr lang="el-GR" sz="1600" b="0" i="0" u="none" strike="noStrike" dirty="0">
                        <a:solidFill>
                          <a:schemeClr val="tx1"/>
                        </a:solidFill>
                        <a:effectLst/>
                        <a:latin typeface="Calibri"/>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200025">
                <a:tc>
                  <a:txBody>
                    <a:bodyPr/>
                    <a:lstStyle/>
                    <a:p>
                      <a:pPr algn="l" fontAlgn="b"/>
                      <a:r>
                        <a:rPr lang="en-US" sz="1600" b="1" i="0" u="none" strike="noStrike" dirty="0">
                          <a:solidFill>
                            <a:schemeClr val="bg1"/>
                          </a:solidFill>
                          <a:effectLst/>
                          <a:latin typeface="Calibri"/>
                        </a:rPr>
                        <a:t>BRIC</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600" b="1" i="0" u="none" strike="noStrike" dirty="0" smtClean="0">
                          <a:solidFill>
                            <a:schemeClr val="bg1"/>
                          </a:solidFill>
                          <a:effectLst/>
                          <a:latin typeface="Calibri"/>
                        </a:rPr>
                        <a:t>2.577</a:t>
                      </a:r>
                      <a:endParaRPr lang="el-GR" sz="1600" b="1" i="0" u="none" strike="noStrike" dirty="0">
                        <a:solidFill>
                          <a:schemeClr val="bg1"/>
                        </a:solidFill>
                        <a:effectLst/>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l-GR" sz="1600" b="1" i="0" u="none" strike="noStrike" dirty="0" smtClean="0">
                          <a:solidFill>
                            <a:schemeClr val="bg1"/>
                          </a:solidFill>
                          <a:effectLst/>
                          <a:latin typeface="Calibri"/>
                        </a:rPr>
                        <a:t>7,</a:t>
                      </a:r>
                      <a:r>
                        <a:rPr lang="en-US" sz="1600" b="1" i="0" u="none" strike="noStrike" dirty="0" smtClean="0">
                          <a:solidFill>
                            <a:schemeClr val="bg1"/>
                          </a:solidFill>
                          <a:effectLst/>
                          <a:latin typeface="Calibri"/>
                        </a:rPr>
                        <a:t>97</a:t>
                      </a:r>
                      <a:r>
                        <a:rPr lang="el-GR" sz="1600" b="1" i="0" u="none" strike="noStrike" dirty="0" smtClean="0">
                          <a:solidFill>
                            <a:schemeClr val="bg1"/>
                          </a:solidFill>
                          <a:effectLst/>
                          <a:latin typeface="Calibri"/>
                        </a:rPr>
                        <a:t>%</a:t>
                      </a:r>
                      <a:endParaRPr lang="el-GR" sz="1600" b="1" i="0" u="none" strike="noStrike" dirty="0">
                        <a:solidFill>
                          <a:schemeClr val="bg1"/>
                        </a:solidFill>
                        <a:effectLst/>
                        <a:latin typeface="Calibri"/>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13" name="Πίνακας 12"/>
          <p:cNvGraphicFramePr>
            <a:graphicFrameLocks noGrp="1"/>
          </p:cNvGraphicFramePr>
          <p:nvPr>
            <p:extLst>
              <p:ext uri="{D42A27DB-BD31-4B8C-83A1-F6EECF244321}">
                <p14:modId xmlns:p14="http://schemas.microsoft.com/office/powerpoint/2010/main" val="767606876"/>
              </p:ext>
            </p:extLst>
          </p:nvPr>
        </p:nvGraphicFramePr>
        <p:xfrm>
          <a:off x="5652120" y="6017720"/>
          <a:ext cx="2592289" cy="760095"/>
        </p:xfrm>
        <a:graphic>
          <a:graphicData uri="http://schemas.openxmlformats.org/drawingml/2006/table">
            <a:tbl>
              <a:tblPr/>
              <a:tblGrid>
                <a:gridCol w="1003466"/>
                <a:gridCol w="752600"/>
                <a:gridCol w="836223"/>
              </a:tblGrid>
              <a:tr h="244297">
                <a:tc>
                  <a:txBody>
                    <a:bodyPr/>
                    <a:lstStyle/>
                    <a:p>
                      <a:pPr algn="l" fontAlgn="b"/>
                      <a:r>
                        <a:rPr lang="en-US" sz="1600" b="0" i="0" u="none" strike="noStrike" dirty="0">
                          <a:solidFill>
                            <a:schemeClr val="tx1"/>
                          </a:solidFill>
                          <a:effectLst/>
                          <a:latin typeface="Calibri"/>
                        </a:rPr>
                        <a:t>North</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dirty="0" smtClean="0">
                          <a:solidFill>
                            <a:schemeClr val="tx1"/>
                          </a:solidFill>
                          <a:effectLst/>
                          <a:latin typeface="Calibri"/>
                        </a:rPr>
                        <a:t>39.075</a:t>
                      </a:r>
                      <a:endParaRPr lang="el-GR" sz="1600" b="0" i="0" u="none" strike="noStrike" dirty="0">
                        <a:solidFill>
                          <a:schemeClr val="tx1"/>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smtClean="0">
                          <a:solidFill>
                            <a:schemeClr val="tx1"/>
                          </a:solidFill>
                          <a:effectLst/>
                          <a:latin typeface="Calibri"/>
                        </a:rPr>
                        <a:t>5</a:t>
                      </a:r>
                      <a:r>
                        <a:rPr lang="el-GR" sz="1600" b="0" i="0" u="none" strike="noStrike" dirty="0" smtClean="0">
                          <a:solidFill>
                            <a:schemeClr val="tx1"/>
                          </a:solidFill>
                          <a:effectLst/>
                          <a:latin typeface="Calibri"/>
                        </a:rPr>
                        <a:t>6</a:t>
                      </a:r>
                      <a:r>
                        <a:rPr lang="el-GR" sz="1600" b="0" i="0" u="none" strike="noStrike" dirty="0">
                          <a:solidFill>
                            <a:schemeClr val="tx1"/>
                          </a:solidFill>
                          <a:effectLst/>
                          <a:latin typeface="Calibri"/>
                        </a:rPr>
                        <a:t>%</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27039">
                <a:tc>
                  <a:txBody>
                    <a:bodyPr/>
                    <a:lstStyle/>
                    <a:p>
                      <a:pPr algn="l" fontAlgn="b"/>
                      <a:r>
                        <a:rPr lang="en-US" sz="1600" b="0" i="0" u="none" strike="noStrike" dirty="0">
                          <a:solidFill>
                            <a:schemeClr val="tx1"/>
                          </a:solidFill>
                          <a:effectLst/>
                          <a:latin typeface="Calibri"/>
                        </a:rPr>
                        <a:t>Emerging</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dirty="0" smtClean="0">
                          <a:solidFill>
                            <a:schemeClr val="tx1"/>
                          </a:solidFill>
                          <a:effectLst/>
                          <a:latin typeface="Calibri"/>
                        </a:rPr>
                        <a:t>16.877</a:t>
                      </a:r>
                      <a:endParaRPr lang="el-GR" sz="1600" b="0"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ctr" fontAlgn="b"/>
                      <a:r>
                        <a:rPr lang="en-US" sz="1600" b="0" i="0" u="none" strike="noStrike" dirty="0" smtClean="0">
                          <a:solidFill>
                            <a:schemeClr val="tx1"/>
                          </a:solidFill>
                          <a:effectLst/>
                          <a:latin typeface="Calibri"/>
                        </a:rPr>
                        <a:t>24,1</a:t>
                      </a:r>
                      <a:r>
                        <a:rPr lang="el-GR" sz="1600" b="0" i="0" u="none" strike="noStrike" dirty="0" smtClean="0">
                          <a:solidFill>
                            <a:schemeClr val="tx1"/>
                          </a:solidFill>
                          <a:effectLst/>
                          <a:latin typeface="Calibri"/>
                        </a:rPr>
                        <a:t>%</a:t>
                      </a:r>
                      <a:endParaRPr lang="el-GR" sz="1600" b="0" i="0" u="none" strike="noStrike" dirty="0">
                        <a:solidFill>
                          <a:schemeClr val="tx1"/>
                        </a:solidFill>
                        <a:effectLst/>
                        <a:latin typeface="Calibri"/>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227039">
                <a:tc>
                  <a:txBody>
                    <a:bodyPr/>
                    <a:lstStyle/>
                    <a:p>
                      <a:pPr algn="l" fontAlgn="b"/>
                      <a:r>
                        <a:rPr lang="en-US" sz="1600" b="1" i="0" u="none" strike="noStrike" dirty="0">
                          <a:solidFill>
                            <a:schemeClr val="bg1"/>
                          </a:solidFill>
                          <a:effectLst/>
                          <a:latin typeface="Calibri"/>
                        </a:rPr>
                        <a:t>BRIC</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600" b="1" i="0" u="none" strike="noStrike" dirty="0" smtClean="0">
                          <a:solidFill>
                            <a:schemeClr val="bg1"/>
                          </a:solidFill>
                          <a:effectLst/>
                          <a:latin typeface="Calibri"/>
                        </a:rPr>
                        <a:t>13.525</a:t>
                      </a:r>
                      <a:endParaRPr lang="el-GR" sz="1600" b="1" i="0" u="none" strike="noStrike" dirty="0">
                        <a:solidFill>
                          <a:schemeClr val="bg1"/>
                        </a:solidFill>
                        <a:effectLst/>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600" b="1" i="0" u="none" strike="noStrike" dirty="0" smtClean="0">
                          <a:solidFill>
                            <a:schemeClr val="bg1"/>
                          </a:solidFill>
                          <a:effectLst/>
                          <a:latin typeface="Calibri"/>
                        </a:rPr>
                        <a:t>19,32</a:t>
                      </a:r>
                      <a:r>
                        <a:rPr lang="el-GR" sz="1600" b="1" i="0" u="none" strike="noStrike" dirty="0" smtClean="0">
                          <a:solidFill>
                            <a:schemeClr val="bg1"/>
                          </a:solidFill>
                          <a:effectLst/>
                          <a:latin typeface="Calibri"/>
                        </a:rPr>
                        <a:t>%</a:t>
                      </a:r>
                      <a:endParaRPr lang="el-GR" sz="1600" b="1" i="0" u="none" strike="noStrike" dirty="0">
                        <a:solidFill>
                          <a:schemeClr val="bg1"/>
                        </a:solidFill>
                        <a:effectLst/>
                        <a:latin typeface="Calibri"/>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27064958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Πίνακας 4"/>
          <p:cNvGraphicFramePr>
            <a:graphicFrameLocks noGrp="1"/>
          </p:cNvGraphicFramePr>
          <p:nvPr>
            <p:extLst>
              <p:ext uri="{D42A27DB-BD31-4B8C-83A1-F6EECF244321}">
                <p14:modId xmlns:p14="http://schemas.microsoft.com/office/powerpoint/2010/main" val="1435990865"/>
              </p:ext>
            </p:extLst>
          </p:nvPr>
        </p:nvGraphicFramePr>
        <p:xfrm>
          <a:off x="251520" y="188641"/>
          <a:ext cx="2520280" cy="5727241"/>
        </p:xfrm>
        <a:graphic>
          <a:graphicData uri="http://schemas.openxmlformats.org/drawingml/2006/table">
            <a:tbl>
              <a:tblPr/>
              <a:tblGrid>
                <a:gridCol w="468741"/>
                <a:gridCol w="1043427"/>
                <a:gridCol w="1008112"/>
              </a:tblGrid>
              <a:tr h="244687">
                <a:tc gridSpan="3">
                  <a:txBody>
                    <a:bodyPr/>
                    <a:lstStyle/>
                    <a:p>
                      <a:pPr algn="ctr" fontAlgn="b"/>
                      <a:r>
                        <a:rPr lang="el-GR" sz="1600" b="1" i="0" u="none" strike="noStrike" dirty="0">
                          <a:solidFill>
                            <a:srgbClr val="FFFFFF"/>
                          </a:solidFill>
                          <a:effectLst/>
                          <a:latin typeface="Calibri"/>
                        </a:rPr>
                        <a:t>1990</a:t>
                      </a:r>
                    </a:p>
                  </a:txBody>
                  <a:tcPr marL="5137" marR="5137" marT="513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l-GR"/>
                    </a:p>
                  </a:txBody>
                  <a:tcPr/>
                </a:tc>
                <a:tc hMerge="1">
                  <a:txBody>
                    <a:bodyPr/>
                    <a:lstStyle/>
                    <a:p>
                      <a:endParaRPr lang="el-GR"/>
                    </a:p>
                  </a:txBody>
                  <a:tcPr/>
                </a:tc>
              </a:tr>
              <a:tr h="244687">
                <a:tc>
                  <a:txBody>
                    <a:bodyPr/>
                    <a:lstStyle/>
                    <a:p>
                      <a:pPr algn="ctr" fontAlgn="b"/>
                      <a:r>
                        <a:rPr lang="en-US" sz="1600" b="1" i="0" u="none" strike="noStrike">
                          <a:solidFill>
                            <a:srgbClr val="FFFFFF"/>
                          </a:solidFill>
                          <a:effectLst/>
                          <a:latin typeface="Calibri"/>
                        </a:rPr>
                        <a:t>A/A</a:t>
                      </a:r>
                    </a:p>
                  </a:txBody>
                  <a:tcPr marL="5137" marR="5137" marT="5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b"/>
                      <a:r>
                        <a:rPr lang="el-GR" sz="1600" b="1" i="0" u="none" strike="noStrike" dirty="0" smtClean="0">
                          <a:solidFill>
                            <a:srgbClr val="FFFFFF"/>
                          </a:solidFill>
                          <a:effectLst/>
                          <a:latin typeface="Calibri"/>
                        </a:rPr>
                        <a:t>Χώρες</a:t>
                      </a:r>
                      <a:endParaRPr lang="en-US" sz="1600" b="1" i="0" u="none" strike="noStrike" dirty="0">
                        <a:solidFill>
                          <a:srgbClr val="FFFFFF"/>
                        </a:solidFill>
                        <a:effectLst/>
                        <a:latin typeface="Calibri"/>
                      </a:endParaRPr>
                    </a:p>
                  </a:txBody>
                  <a:tcPr marL="5137" marR="5137" marT="5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b"/>
                      <a:r>
                        <a:rPr lang="el-GR" sz="1600" b="1" i="0" u="none" strike="noStrike" dirty="0" smtClean="0">
                          <a:solidFill>
                            <a:srgbClr val="FFFFFF"/>
                          </a:solidFill>
                          <a:effectLst/>
                          <a:latin typeface="Calibri"/>
                        </a:rPr>
                        <a:t>Αξία</a:t>
                      </a:r>
                      <a:r>
                        <a:rPr lang="en-US" sz="1600" b="1" i="0" u="none" strike="noStrike" dirty="0" smtClean="0">
                          <a:solidFill>
                            <a:srgbClr val="FFFFFF"/>
                          </a:solidFill>
                          <a:effectLst/>
                          <a:latin typeface="Calibri"/>
                        </a:rPr>
                        <a:t> (</a:t>
                      </a:r>
                      <a:r>
                        <a:rPr lang="el-GR" sz="1600" b="1" i="0" u="none" strike="noStrike" dirty="0" smtClean="0">
                          <a:solidFill>
                            <a:srgbClr val="FFFFFF"/>
                          </a:solidFill>
                          <a:effectLst/>
                          <a:latin typeface="Calibri"/>
                        </a:rPr>
                        <a:t>δις</a:t>
                      </a:r>
                      <a:r>
                        <a:rPr lang="en-US" sz="1600" b="1" i="0" u="none" strike="noStrike" dirty="0" smtClean="0">
                          <a:solidFill>
                            <a:srgbClr val="FFFFFF"/>
                          </a:solidFill>
                          <a:effectLst/>
                          <a:latin typeface="Calibri"/>
                        </a:rPr>
                        <a:t> $)</a:t>
                      </a:r>
                      <a:endParaRPr lang="en-US" sz="1600" b="1" i="0" u="none" strike="noStrike" dirty="0">
                        <a:solidFill>
                          <a:srgbClr val="FFFFFF"/>
                        </a:solidFill>
                        <a:effectLst/>
                        <a:latin typeface="Calibri"/>
                      </a:endParaRPr>
                    </a:p>
                  </a:txBody>
                  <a:tcPr marL="5137" marR="5137" marT="5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244687">
                <a:tc>
                  <a:txBody>
                    <a:bodyPr/>
                    <a:lstStyle/>
                    <a:p>
                      <a:pPr algn="ctr" fontAlgn="b"/>
                      <a:r>
                        <a:rPr lang="el-GR" sz="1600" b="0" i="0" u="none" strike="noStrike" dirty="0">
                          <a:solidFill>
                            <a:schemeClr val="tx1"/>
                          </a:solidFill>
                          <a:effectLst/>
                          <a:latin typeface="Calibri"/>
                        </a:rPr>
                        <a:t> </a:t>
                      </a:r>
                    </a:p>
                  </a:txBody>
                  <a:tcPr marL="5137" marR="5137" marT="51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chemeClr val="tx1"/>
                          </a:solidFill>
                          <a:effectLst/>
                          <a:latin typeface="Calibri"/>
                        </a:rPr>
                        <a:t>World</a:t>
                      </a:r>
                    </a:p>
                  </a:txBody>
                  <a:tcPr marL="5137" marR="5137" marT="513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l-GR" sz="1600" b="0" i="0" u="none" strike="noStrike" dirty="0" smtClean="0">
                          <a:solidFill>
                            <a:schemeClr val="tx1"/>
                          </a:solidFill>
                          <a:effectLst/>
                          <a:latin typeface="Calibri"/>
                        </a:rPr>
                        <a:t>21.985 </a:t>
                      </a:r>
                      <a:endParaRPr lang="el-GR" sz="1600" b="0" i="0" u="none" strike="noStrike" dirty="0">
                        <a:solidFill>
                          <a:schemeClr val="tx1"/>
                        </a:solidFill>
                        <a:effectLst/>
                        <a:latin typeface="Calibri"/>
                      </a:endParaRPr>
                    </a:p>
                  </a:txBody>
                  <a:tcPr marL="5137" marR="5137" marT="51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687">
                <a:tc>
                  <a:txBody>
                    <a:bodyPr/>
                    <a:lstStyle/>
                    <a:p>
                      <a:pPr algn="ctr" fontAlgn="b"/>
                      <a:r>
                        <a:rPr lang="el-GR" sz="1600" b="0" i="0" u="none" strike="noStrike" dirty="0">
                          <a:solidFill>
                            <a:schemeClr val="tx1"/>
                          </a:solidFill>
                          <a:effectLst/>
                          <a:latin typeface="Calibri"/>
                        </a:rPr>
                        <a:t>1</a:t>
                      </a:r>
                    </a:p>
                  </a:txBody>
                  <a:tcPr marL="5137" marR="5137" marT="51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dirty="0" smtClean="0">
                          <a:solidFill>
                            <a:schemeClr val="tx1"/>
                          </a:solidFill>
                          <a:effectLst/>
                          <a:latin typeface="Calibri"/>
                        </a:rPr>
                        <a:t>USA</a:t>
                      </a:r>
                      <a:endParaRPr lang="en-US" sz="1600" b="0" i="0" u="none" strike="noStrike" dirty="0">
                        <a:solidFill>
                          <a:schemeClr val="tx1"/>
                        </a:solidFill>
                        <a:effectLst/>
                        <a:latin typeface="Calibri"/>
                      </a:endParaRPr>
                    </a:p>
                  </a:txBody>
                  <a:tcPr marL="5137" marR="5137" marT="513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l-GR" sz="1600" b="0" i="0" u="none" strike="noStrike" dirty="0" smtClean="0">
                          <a:solidFill>
                            <a:schemeClr val="tx1"/>
                          </a:solidFill>
                          <a:effectLst/>
                          <a:latin typeface="Calibri"/>
                        </a:rPr>
                        <a:t>5.750 </a:t>
                      </a:r>
                      <a:endParaRPr lang="el-GR" sz="1600" b="0" i="0" u="none" strike="noStrike" dirty="0">
                        <a:solidFill>
                          <a:schemeClr val="tx1"/>
                        </a:solidFill>
                        <a:effectLst/>
                        <a:latin typeface="Calibri"/>
                      </a:endParaRPr>
                    </a:p>
                  </a:txBody>
                  <a:tcPr marL="5137" marR="5137" marT="51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4687">
                <a:tc>
                  <a:txBody>
                    <a:bodyPr/>
                    <a:lstStyle/>
                    <a:p>
                      <a:pPr algn="ctr" fontAlgn="b"/>
                      <a:r>
                        <a:rPr lang="el-GR" sz="1600" b="0" i="0" u="none" strike="noStrike">
                          <a:solidFill>
                            <a:schemeClr val="tx1"/>
                          </a:solidFill>
                          <a:effectLst/>
                          <a:latin typeface="Calibri"/>
                        </a:rPr>
                        <a:t>2</a:t>
                      </a:r>
                    </a:p>
                  </a:txBody>
                  <a:tcPr marL="5137" marR="5137" marT="51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dirty="0">
                          <a:solidFill>
                            <a:schemeClr val="tx1"/>
                          </a:solidFill>
                          <a:effectLst/>
                          <a:latin typeface="Calibri"/>
                        </a:rPr>
                        <a:t>Japan</a:t>
                      </a:r>
                    </a:p>
                  </a:txBody>
                  <a:tcPr marL="5137" marR="5137" marT="513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3.103</a:t>
                      </a:r>
                      <a:endParaRPr lang="el-GR" sz="1600" b="0" i="0" u="none" strike="noStrike" dirty="0">
                        <a:solidFill>
                          <a:schemeClr val="tx1"/>
                        </a:solidFill>
                        <a:effectLst/>
                        <a:latin typeface="Calibri"/>
                      </a:endParaRPr>
                    </a:p>
                  </a:txBody>
                  <a:tcPr marL="5137" marR="5137" marT="5137" marB="0" anchor="b">
                    <a:lnL>
                      <a:noFill/>
                    </a:lnL>
                    <a:lnR w="12700" cap="flat" cmpd="sng" algn="ctr">
                      <a:solidFill>
                        <a:srgbClr val="000000"/>
                      </a:solidFill>
                      <a:prstDash val="solid"/>
                      <a:round/>
                      <a:headEnd type="none" w="med" len="med"/>
                      <a:tailEnd type="none" w="med" len="med"/>
                    </a:lnR>
                    <a:lnT>
                      <a:noFill/>
                    </a:lnT>
                    <a:lnB>
                      <a:noFill/>
                    </a:lnB>
                  </a:tcPr>
                </a:tc>
              </a:tr>
              <a:tr h="244687">
                <a:tc>
                  <a:txBody>
                    <a:bodyPr/>
                    <a:lstStyle/>
                    <a:p>
                      <a:pPr algn="ctr" fontAlgn="b"/>
                      <a:r>
                        <a:rPr lang="el-GR" sz="1600" b="0" i="0" u="none" strike="noStrike">
                          <a:solidFill>
                            <a:schemeClr val="tx1"/>
                          </a:solidFill>
                          <a:effectLst/>
                          <a:latin typeface="Calibri"/>
                        </a:rPr>
                        <a:t>3</a:t>
                      </a:r>
                    </a:p>
                  </a:txBody>
                  <a:tcPr marL="5137" marR="5137" marT="51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dirty="0">
                          <a:solidFill>
                            <a:schemeClr val="tx1"/>
                          </a:solidFill>
                          <a:effectLst/>
                          <a:latin typeface="Calibri"/>
                        </a:rPr>
                        <a:t>Germany</a:t>
                      </a:r>
                    </a:p>
                  </a:txBody>
                  <a:tcPr marL="5137" marR="5137" marT="513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1.714 </a:t>
                      </a:r>
                      <a:endParaRPr lang="el-GR" sz="1600" b="0" i="0" u="none" strike="noStrike" dirty="0">
                        <a:solidFill>
                          <a:schemeClr val="tx1"/>
                        </a:solidFill>
                        <a:effectLst/>
                        <a:latin typeface="Calibri"/>
                      </a:endParaRPr>
                    </a:p>
                  </a:txBody>
                  <a:tcPr marL="5137" marR="5137" marT="5137" marB="0" anchor="b">
                    <a:lnL>
                      <a:noFill/>
                    </a:lnL>
                    <a:lnR w="12700" cap="flat" cmpd="sng" algn="ctr">
                      <a:solidFill>
                        <a:srgbClr val="000000"/>
                      </a:solidFill>
                      <a:prstDash val="solid"/>
                      <a:round/>
                      <a:headEnd type="none" w="med" len="med"/>
                      <a:tailEnd type="none" w="med" len="med"/>
                    </a:lnR>
                    <a:lnT>
                      <a:noFill/>
                    </a:lnT>
                    <a:lnB>
                      <a:noFill/>
                    </a:lnB>
                  </a:tcPr>
                </a:tc>
              </a:tr>
              <a:tr h="244687">
                <a:tc>
                  <a:txBody>
                    <a:bodyPr/>
                    <a:lstStyle/>
                    <a:p>
                      <a:pPr algn="ctr" fontAlgn="b"/>
                      <a:r>
                        <a:rPr lang="el-GR" sz="1600" b="0" i="0" u="none" strike="noStrike" dirty="0">
                          <a:solidFill>
                            <a:schemeClr val="tx1"/>
                          </a:solidFill>
                          <a:effectLst/>
                          <a:latin typeface="Calibri"/>
                        </a:rPr>
                        <a:t>4</a:t>
                      </a:r>
                    </a:p>
                  </a:txBody>
                  <a:tcPr marL="5137" marR="5137" marT="51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dirty="0">
                          <a:solidFill>
                            <a:schemeClr val="tx1"/>
                          </a:solidFill>
                          <a:effectLst/>
                          <a:latin typeface="Calibri"/>
                        </a:rPr>
                        <a:t>France</a:t>
                      </a:r>
                    </a:p>
                  </a:txBody>
                  <a:tcPr marL="5137" marR="5137" marT="513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1.244</a:t>
                      </a:r>
                      <a:endParaRPr lang="el-GR" sz="1600" b="0" i="0" u="none" strike="noStrike" dirty="0">
                        <a:solidFill>
                          <a:schemeClr val="tx1"/>
                        </a:solidFill>
                        <a:effectLst/>
                        <a:latin typeface="Calibri"/>
                      </a:endParaRPr>
                    </a:p>
                  </a:txBody>
                  <a:tcPr marL="5137" marR="5137" marT="5137" marB="0" anchor="b">
                    <a:lnL>
                      <a:noFill/>
                    </a:lnL>
                    <a:lnR w="12700" cap="flat" cmpd="sng" algn="ctr">
                      <a:solidFill>
                        <a:srgbClr val="000000"/>
                      </a:solidFill>
                      <a:prstDash val="solid"/>
                      <a:round/>
                      <a:headEnd type="none" w="med" len="med"/>
                      <a:tailEnd type="none" w="med" len="med"/>
                    </a:lnR>
                    <a:lnT>
                      <a:noFill/>
                    </a:lnT>
                    <a:lnB>
                      <a:noFill/>
                    </a:lnB>
                  </a:tcPr>
                </a:tc>
              </a:tr>
              <a:tr h="244687">
                <a:tc>
                  <a:txBody>
                    <a:bodyPr/>
                    <a:lstStyle/>
                    <a:p>
                      <a:pPr algn="ctr" fontAlgn="b"/>
                      <a:r>
                        <a:rPr lang="el-GR" sz="1600" b="0" i="0" u="none" strike="noStrike">
                          <a:solidFill>
                            <a:schemeClr val="tx1"/>
                          </a:solidFill>
                          <a:effectLst/>
                          <a:latin typeface="Calibri"/>
                        </a:rPr>
                        <a:t>5</a:t>
                      </a:r>
                    </a:p>
                  </a:txBody>
                  <a:tcPr marL="5137" marR="5137" marT="51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dirty="0">
                          <a:solidFill>
                            <a:schemeClr val="tx1"/>
                          </a:solidFill>
                          <a:effectLst/>
                          <a:latin typeface="Calibri"/>
                        </a:rPr>
                        <a:t>Italy</a:t>
                      </a:r>
                    </a:p>
                  </a:txBody>
                  <a:tcPr marL="5137" marR="5137" marT="513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1.138</a:t>
                      </a:r>
                      <a:endParaRPr lang="el-GR" sz="1600" b="0" i="0" u="none" strike="noStrike" dirty="0">
                        <a:solidFill>
                          <a:schemeClr val="tx1"/>
                        </a:solidFill>
                        <a:effectLst/>
                        <a:latin typeface="Calibri"/>
                      </a:endParaRPr>
                    </a:p>
                  </a:txBody>
                  <a:tcPr marL="5137" marR="5137" marT="5137" marB="0" anchor="b">
                    <a:lnL>
                      <a:noFill/>
                    </a:lnL>
                    <a:lnR w="12700" cap="flat" cmpd="sng" algn="ctr">
                      <a:solidFill>
                        <a:srgbClr val="000000"/>
                      </a:solidFill>
                      <a:prstDash val="solid"/>
                      <a:round/>
                      <a:headEnd type="none" w="med" len="med"/>
                      <a:tailEnd type="none" w="med" len="med"/>
                    </a:lnR>
                    <a:lnT>
                      <a:noFill/>
                    </a:lnT>
                    <a:lnB>
                      <a:noFill/>
                    </a:lnB>
                  </a:tcPr>
                </a:tc>
              </a:tr>
              <a:tr h="244687">
                <a:tc>
                  <a:txBody>
                    <a:bodyPr/>
                    <a:lstStyle/>
                    <a:p>
                      <a:pPr algn="ctr" fontAlgn="b"/>
                      <a:r>
                        <a:rPr lang="el-GR" sz="1600" b="0" i="0" u="none" strike="noStrike">
                          <a:solidFill>
                            <a:schemeClr val="tx1"/>
                          </a:solidFill>
                          <a:effectLst/>
                          <a:latin typeface="Calibri"/>
                        </a:rPr>
                        <a:t>6</a:t>
                      </a:r>
                    </a:p>
                  </a:txBody>
                  <a:tcPr marL="5137" marR="5137" marT="51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dirty="0" smtClean="0">
                          <a:solidFill>
                            <a:schemeClr val="tx1"/>
                          </a:solidFill>
                          <a:effectLst/>
                          <a:latin typeface="Calibri"/>
                        </a:rPr>
                        <a:t>UK</a:t>
                      </a:r>
                      <a:endParaRPr lang="en-US" sz="1600" b="0" i="0" u="none" strike="noStrike" dirty="0">
                        <a:solidFill>
                          <a:schemeClr val="tx1"/>
                        </a:solidFill>
                        <a:effectLst/>
                        <a:latin typeface="Calibri"/>
                      </a:endParaRPr>
                    </a:p>
                  </a:txBody>
                  <a:tcPr marL="5137" marR="5137" marT="513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1.012</a:t>
                      </a:r>
                      <a:endParaRPr lang="el-GR" sz="1600" b="0" i="0" u="none" strike="noStrike" dirty="0">
                        <a:solidFill>
                          <a:schemeClr val="tx1"/>
                        </a:solidFill>
                        <a:effectLst/>
                        <a:latin typeface="Calibri"/>
                      </a:endParaRPr>
                    </a:p>
                  </a:txBody>
                  <a:tcPr marL="5137" marR="5137" marT="5137" marB="0" anchor="b">
                    <a:lnL>
                      <a:noFill/>
                    </a:lnL>
                    <a:lnR w="12700" cap="flat" cmpd="sng" algn="ctr">
                      <a:solidFill>
                        <a:srgbClr val="000000"/>
                      </a:solidFill>
                      <a:prstDash val="solid"/>
                      <a:round/>
                      <a:headEnd type="none" w="med" len="med"/>
                      <a:tailEnd type="none" w="med" len="med"/>
                    </a:lnR>
                    <a:lnT>
                      <a:noFill/>
                    </a:lnT>
                    <a:lnB>
                      <a:noFill/>
                    </a:lnB>
                  </a:tcPr>
                </a:tc>
              </a:tr>
              <a:tr h="249032">
                <a:tc>
                  <a:txBody>
                    <a:bodyPr/>
                    <a:lstStyle/>
                    <a:p>
                      <a:pPr algn="ctr" fontAlgn="b"/>
                      <a:r>
                        <a:rPr lang="el-GR" sz="1600" b="0" i="0" u="none" strike="noStrike">
                          <a:solidFill>
                            <a:schemeClr val="tx1"/>
                          </a:solidFill>
                          <a:effectLst/>
                          <a:latin typeface="Calibri"/>
                        </a:rPr>
                        <a:t>7</a:t>
                      </a:r>
                    </a:p>
                  </a:txBody>
                  <a:tcPr marL="5137" marR="5137" marT="51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dirty="0">
                          <a:solidFill>
                            <a:schemeClr val="tx1"/>
                          </a:solidFill>
                          <a:effectLst/>
                          <a:latin typeface="Calibri"/>
                        </a:rPr>
                        <a:t>Canada</a:t>
                      </a:r>
                    </a:p>
                  </a:txBody>
                  <a:tcPr marL="5137" marR="5137" marT="513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582</a:t>
                      </a:r>
                      <a:endParaRPr lang="el-GR" sz="1600" b="0" i="0" u="none" strike="noStrike" dirty="0">
                        <a:solidFill>
                          <a:schemeClr val="tx1"/>
                        </a:solidFill>
                        <a:effectLst/>
                        <a:latin typeface="Calibri"/>
                      </a:endParaRPr>
                    </a:p>
                  </a:txBody>
                  <a:tcPr marL="5137" marR="5137" marT="5137" marB="0" anchor="b">
                    <a:lnL>
                      <a:noFill/>
                    </a:lnL>
                    <a:lnR w="12700" cap="flat" cmpd="sng" algn="ctr">
                      <a:solidFill>
                        <a:srgbClr val="000000"/>
                      </a:solidFill>
                      <a:prstDash val="solid"/>
                      <a:round/>
                      <a:headEnd type="none" w="med" len="med"/>
                      <a:tailEnd type="none" w="med" len="med"/>
                    </a:lnR>
                    <a:lnT>
                      <a:noFill/>
                    </a:lnT>
                    <a:lnB>
                      <a:noFill/>
                    </a:lnB>
                  </a:tcPr>
                </a:tc>
              </a:tr>
              <a:tr h="249032">
                <a:tc>
                  <a:txBody>
                    <a:bodyPr/>
                    <a:lstStyle/>
                    <a:p>
                      <a:pPr algn="ctr" fontAlgn="b"/>
                      <a:r>
                        <a:rPr lang="el-GR" sz="1600" b="0" i="0" u="none" strike="noStrike">
                          <a:solidFill>
                            <a:schemeClr val="tx1"/>
                          </a:solidFill>
                          <a:effectLst/>
                          <a:latin typeface="Calibri"/>
                        </a:rPr>
                        <a:t>8</a:t>
                      </a:r>
                    </a:p>
                  </a:txBody>
                  <a:tcPr marL="5137" marR="5137" marT="51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dirty="0">
                          <a:solidFill>
                            <a:schemeClr val="tx1"/>
                          </a:solidFill>
                          <a:effectLst/>
                          <a:latin typeface="Calibri"/>
                        </a:rPr>
                        <a:t>Spain</a:t>
                      </a:r>
                    </a:p>
                  </a:txBody>
                  <a:tcPr marL="5137" marR="5137" marT="513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520</a:t>
                      </a:r>
                      <a:endParaRPr lang="el-GR" sz="1600" b="0" i="0" u="none" strike="noStrike" dirty="0">
                        <a:solidFill>
                          <a:schemeClr val="tx1"/>
                        </a:solidFill>
                        <a:effectLst/>
                        <a:latin typeface="Calibri"/>
                      </a:endParaRPr>
                    </a:p>
                  </a:txBody>
                  <a:tcPr marL="5137" marR="5137" marT="5137" marB="0" anchor="b">
                    <a:lnL>
                      <a:noFill/>
                    </a:lnL>
                    <a:lnR w="12700" cap="flat" cmpd="sng" algn="ctr">
                      <a:solidFill>
                        <a:srgbClr val="000000"/>
                      </a:solidFill>
                      <a:prstDash val="solid"/>
                      <a:round/>
                      <a:headEnd type="none" w="med" len="med"/>
                      <a:tailEnd type="none" w="med" len="med"/>
                    </a:lnR>
                    <a:lnT>
                      <a:noFill/>
                    </a:lnT>
                    <a:lnB>
                      <a:noFill/>
                    </a:lnB>
                  </a:tcPr>
                </a:tc>
              </a:tr>
              <a:tr h="249032">
                <a:tc>
                  <a:txBody>
                    <a:bodyPr/>
                    <a:lstStyle/>
                    <a:p>
                      <a:pPr algn="ctr" fontAlgn="b"/>
                      <a:r>
                        <a:rPr lang="el-GR" sz="1600" b="0" i="0" u="none" strike="noStrike">
                          <a:solidFill>
                            <a:srgbClr val="000000"/>
                          </a:solidFill>
                          <a:effectLst/>
                          <a:latin typeface="Calibri"/>
                        </a:rPr>
                        <a:t>9</a:t>
                      </a:r>
                    </a:p>
                  </a:txBody>
                  <a:tcPr marL="5137" marR="5137" marT="5137"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1600" b="0" i="0" u="none" strike="noStrike" dirty="0" smtClean="0">
                          <a:solidFill>
                            <a:srgbClr val="000000"/>
                          </a:solidFill>
                          <a:effectLst/>
                          <a:latin typeface="Calibri"/>
                        </a:rPr>
                        <a:t>Russia</a:t>
                      </a:r>
                      <a:endParaRPr lang="en-US" sz="1600" b="0" i="0" u="none" strike="noStrike" dirty="0">
                        <a:solidFill>
                          <a:srgbClr val="000000"/>
                        </a:solidFill>
                        <a:effectLst/>
                        <a:latin typeface="Calibri"/>
                      </a:endParaRPr>
                    </a:p>
                  </a:txBody>
                  <a:tcPr marL="5137" marR="5137" marT="5137" marB="0" anchor="b">
                    <a:lnL>
                      <a:noFill/>
                    </a:lnL>
                    <a:lnR>
                      <a:noFill/>
                    </a:lnR>
                    <a:lnT>
                      <a:noFill/>
                    </a:lnT>
                    <a:lnB>
                      <a:noFill/>
                    </a:lnB>
                    <a:solidFill>
                      <a:srgbClr val="FFFF00"/>
                    </a:solidFill>
                  </a:tcPr>
                </a:tc>
                <a:tc>
                  <a:txBody>
                    <a:bodyPr/>
                    <a:lstStyle/>
                    <a:p>
                      <a:pPr algn="r" fontAlgn="b"/>
                      <a:r>
                        <a:rPr lang="el-GR" sz="1600" b="0" i="0" u="none" strike="noStrike" dirty="0" smtClean="0">
                          <a:solidFill>
                            <a:srgbClr val="000000"/>
                          </a:solidFill>
                          <a:effectLst/>
                          <a:latin typeface="Calibri"/>
                        </a:rPr>
                        <a:t>516</a:t>
                      </a:r>
                      <a:endParaRPr lang="el-GR" sz="1600" b="0" i="0" u="none" strike="noStrike" dirty="0">
                        <a:solidFill>
                          <a:srgbClr val="000000"/>
                        </a:solidFill>
                        <a:effectLst/>
                        <a:latin typeface="Calibri"/>
                      </a:endParaRPr>
                    </a:p>
                  </a:txBody>
                  <a:tcPr marL="5137" marR="5137" marT="5137"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r>
              <a:tr h="249032">
                <a:tc>
                  <a:txBody>
                    <a:bodyPr/>
                    <a:lstStyle/>
                    <a:p>
                      <a:pPr algn="ctr" fontAlgn="b"/>
                      <a:r>
                        <a:rPr lang="el-GR" sz="1600" b="0" i="0" u="none" strike="noStrike">
                          <a:solidFill>
                            <a:srgbClr val="000000"/>
                          </a:solidFill>
                          <a:effectLst/>
                          <a:latin typeface="Calibri"/>
                        </a:rPr>
                        <a:t>10</a:t>
                      </a:r>
                    </a:p>
                  </a:txBody>
                  <a:tcPr marL="5137" marR="5137" marT="51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600" b="0" i="0" u="none" strike="noStrike">
                          <a:solidFill>
                            <a:srgbClr val="000000"/>
                          </a:solidFill>
                          <a:effectLst/>
                          <a:latin typeface="Calibri"/>
                        </a:rPr>
                        <a:t>Brazil</a:t>
                      </a:r>
                    </a:p>
                  </a:txBody>
                  <a:tcPr marL="5137" marR="5137" marT="5137" marB="0" anchor="b">
                    <a:lnL>
                      <a:noFill/>
                    </a:lnL>
                    <a:lnR>
                      <a:noFill/>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l-GR" sz="1600" b="0" i="0" u="none" strike="noStrike" dirty="0" smtClean="0">
                          <a:solidFill>
                            <a:srgbClr val="000000"/>
                          </a:solidFill>
                          <a:effectLst/>
                          <a:latin typeface="Calibri"/>
                        </a:rPr>
                        <a:t>461</a:t>
                      </a:r>
                      <a:endParaRPr lang="el-GR" sz="1600" b="0" i="0" u="none" strike="noStrike" dirty="0">
                        <a:solidFill>
                          <a:srgbClr val="000000"/>
                        </a:solidFill>
                        <a:effectLst/>
                        <a:latin typeface="Calibri"/>
                      </a:endParaRPr>
                    </a:p>
                  </a:txBody>
                  <a:tcPr marL="5137" marR="5137" marT="51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r>
              <a:tr h="249032">
                <a:tc>
                  <a:txBody>
                    <a:bodyPr/>
                    <a:lstStyle/>
                    <a:p>
                      <a:pPr algn="ctr" fontAlgn="b"/>
                      <a:r>
                        <a:rPr lang="el-GR" sz="1600" b="0" i="0" u="none" strike="noStrike">
                          <a:solidFill>
                            <a:srgbClr val="000000"/>
                          </a:solidFill>
                          <a:effectLst/>
                          <a:latin typeface="Calibri"/>
                        </a:rPr>
                        <a:t>11</a:t>
                      </a:r>
                    </a:p>
                  </a:txBody>
                  <a:tcPr marL="5137" marR="5137" marT="51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r>
                        <a:rPr lang="en-US" sz="1600" b="0" i="0" u="none" strike="noStrike">
                          <a:solidFill>
                            <a:srgbClr val="000000"/>
                          </a:solidFill>
                          <a:effectLst/>
                          <a:latin typeface="Calibri"/>
                        </a:rPr>
                        <a:t>China</a:t>
                      </a:r>
                    </a:p>
                  </a:txBody>
                  <a:tcPr marL="5137" marR="5137" marT="5137" marB="0" anchor="b">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r" fontAlgn="b"/>
                      <a:r>
                        <a:rPr lang="el-GR" sz="1600" b="0" i="0" u="none" strike="noStrike" dirty="0" smtClean="0">
                          <a:solidFill>
                            <a:srgbClr val="000000"/>
                          </a:solidFill>
                          <a:effectLst/>
                          <a:latin typeface="Calibri"/>
                        </a:rPr>
                        <a:t>356</a:t>
                      </a:r>
                      <a:endParaRPr lang="el-GR" sz="1600" b="0" i="0" u="none" strike="noStrike" dirty="0">
                        <a:solidFill>
                          <a:srgbClr val="000000"/>
                        </a:solidFill>
                        <a:effectLst/>
                        <a:latin typeface="Calibri"/>
                      </a:endParaRPr>
                    </a:p>
                  </a:txBody>
                  <a:tcPr marL="5137" marR="5137" marT="51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r>
              <a:tr h="249032">
                <a:tc>
                  <a:txBody>
                    <a:bodyPr/>
                    <a:lstStyle/>
                    <a:p>
                      <a:pPr algn="ctr" fontAlgn="b"/>
                      <a:r>
                        <a:rPr lang="el-GR" sz="1600" b="0" i="0" u="none" strike="noStrike">
                          <a:solidFill>
                            <a:srgbClr val="000000"/>
                          </a:solidFill>
                          <a:effectLst/>
                          <a:latin typeface="Calibri"/>
                        </a:rPr>
                        <a:t>12</a:t>
                      </a:r>
                    </a:p>
                  </a:txBody>
                  <a:tcPr marL="5137" marR="5137" marT="5137"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1600" b="0" i="0" u="none" strike="noStrike">
                          <a:solidFill>
                            <a:srgbClr val="000000"/>
                          </a:solidFill>
                          <a:effectLst/>
                          <a:latin typeface="Calibri"/>
                        </a:rPr>
                        <a:t>India</a:t>
                      </a:r>
                    </a:p>
                  </a:txBody>
                  <a:tcPr marL="5137" marR="5137" marT="5137" marB="0" anchor="b">
                    <a:lnL>
                      <a:noFill/>
                    </a:lnL>
                    <a:lnR>
                      <a:noFill/>
                    </a:lnR>
                    <a:lnT>
                      <a:noFill/>
                    </a:lnT>
                    <a:lnB>
                      <a:noFill/>
                    </a:lnB>
                    <a:solidFill>
                      <a:srgbClr val="FFFF00"/>
                    </a:solidFill>
                  </a:tcPr>
                </a:tc>
                <a:tc>
                  <a:txBody>
                    <a:bodyPr/>
                    <a:lstStyle/>
                    <a:p>
                      <a:pPr algn="r" fontAlgn="b"/>
                      <a:r>
                        <a:rPr lang="el-GR" sz="1600" b="0" i="0" u="none" strike="noStrike" dirty="0" smtClean="0">
                          <a:solidFill>
                            <a:srgbClr val="000000"/>
                          </a:solidFill>
                          <a:effectLst/>
                          <a:latin typeface="Calibri"/>
                        </a:rPr>
                        <a:t>326</a:t>
                      </a:r>
                      <a:endParaRPr lang="el-GR" sz="1600" b="0" i="0" u="none" strike="noStrike" dirty="0">
                        <a:solidFill>
                          <a:srgbClr val="000000"/>
                        </a:solidFill>
                        <a:effectLst/>
                        <a:latin typeface="Calibri"/>
                      </a:endParaRPr>
                    </a:p>
                  </a:txBody>
                  <a:tcPr marL="5137" marR="5137" marT="5137"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r>
              <a:tr h="249032">
                <a:tc>
                  <a:txBody>
                    <a:bodyPr/>
                    <a:lstStyle/>
                    <a:p>
                      <a:pPr algn="ctr" fontAlgn="b"/>
                      <a:r>
                        <a:rPr lang="el-GR" sz="1600" b="0" i="0" u="none" strike="noStrike" dirty="0">
                          <a:solidFill>
                            <a:schemeClr val="tx1"/>
                          </a:solidFill>
                          <a:effectLst/>
                          <a:latin typeface="Calibri"/>
                        </a:rPr>
                        <a:t>13</a:t>
                      </a:r>
                    </a:p>
                  </a:txBody>
                  <a:tcPr marL="5137" marR="5137" marT="51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a:solidFill>
                            <a:schemeClr val="tx1"/>
                          </a:solidFill>
                          <a:effectLst/>
                          <a:latin typeface="Calibri"/>
                        </a:rPr>
                        <a:t>Australia</a:t>
                      </a:r>
                    </a:p>
                  </a:txBody>
                  <a:tcPr marL="5137" marR="5137" marT="513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311</a:t>
                      </a:r>
                      <a:endParaRPr lang="el-GR" sz="1600" b="0" i="0" u="none" strike="noStrike" dirty="0">
                        <a:solidFill>
                          <a:schemeClr val="tx1"/>
                        </a:solidFill>
                        <a:effectLst/>
                        <a:latin typeface="Calibri"/>
                      </a:endParaRPr>
                    </a:p>
                  </a:txBody>
                  <a:tcPr marL="5137" marR="5137" marT="5137" marB="0" anchor="b">
                    <a:lnL>
                      <a:noFill/>
                    </a:lnL>
                    <a:lnR w="12700" cap="flat" cmpd="sng" algn="ctr">
                      <a:solidFill>
                        <a:srgbClr val="000000"/>
                      </a:solidFill>
                      <a:prstDash val="solid"/>
                      <a:round/>
                      <a:headEnd type="none" w="med" len="med"/>
                      <a:tailEnd type="none" w="med" len="med"/>
                    </a:lnR>
                    <a:lnT>
                      <a:noFill/>
                    </a:lnT>
                    <a:lnB>
                      <a:noFill/>
                    </a:lnB>
                  </a:tcPr>
                </a:tc>
              </a:tr>
              <a:tr h="249032">
                <a:tc>
                  <a:txBody>
                    <a:bodyPr/>
                    <a:lstStyle/>
                    <a:p>
                      <a:pPr algn="ctr" fontAlgn="b"/>
                      <a:r>
                        <a:rPr lang="el-GR" sz="1600" b="0" i="0" u="none" strike="noStrike" dirty="0">
                          <a:solidFill>
                            <a:schemeClr val="tx1"/>
                          </a:solidFill>
                          <a:effectLst/>
                          <a:latin typeface="Calibri"/>
                        </a:rPr>
                        <a:t>14</a:t>
                      </a:r>
                    </a:p>
                  </a:txBody>
                  <a:tcPr marL="5137" marR="5137" marT="51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dirty="0" err="1" smtClean="0">
                          <a:solidFill>
                            <a:schemeClr val="tx1"/>
                          </a:solidFill>
                          <a:effectLst/>
                          <a:latin typeface="Calibri"/>
                        </a:rPr>
                        <a:t>Netherl</a:t>
                      </a:r>
                      <a:r>
                        <a:rPr lang="en-US" sz="1600" b="0" i="0" u="none" strike="noStrike" dirty="0" smtClean="0">
                          <a:solidFill>
                            <a:schemeClr val="tx1"/>
                          </a:solidFill>
                          <a:effectLst/>
                          <a:latin typeface="Calibri"/>
                        </a:rPr>
                        <a:t>.</a:t>
                      </a:r>
                      <a:endParaRPr lang="en-US" sz="1600" b="0" i="0" u="none" strike="noStrike" dirty="0">
                        <a:solidFill>
                          <a:schemeClr val="tx1"/>
                        </a:solidFill>
                        <a:effectLst/>
                        <a:latin typeface="Calibri"/>
                      </a:endParaRPr>
                    </a:p>
                  </a:txBody>
                  <a:tcPr marL="5137" marR="5137" marT="513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294</a:t>
                      </a:r>
                      <a:endParaRPr lang="el-GR" sz="1600" b="0" i="0" u="none" strike="noStrike" dirty="0">
                        <a:solidFill>
                          <a:schemeClr val="tx1"/>
                        </a:solidFill>
                        <a:effectLst/>
                        <a:latin typeface="Calibri"/>
                      </a:endParaRPr>
                    </a:p>
                  </a:txBody>
                  <a:tcPr marL="5137" marR="5137" marT="5137" marB="0" anchor="b">
                    <a:lnL>
                      <a:noFill/>
                    </a:lnL>
                    <a:lnR w="12700" cap="flat" cmpd="sng" algn="ctr">
                      <a:solidFill>
                        <a:srgbClr val="000000"/>
                      </a:solidFill>
                      <a:prstDash val="solid"/>
                      <a:round/>
                      <a:headEnd type="none" w="med" len="med"/>
                      <a:tailEnd type="none" w="med" len="med"/>
                    </a:lnR>
                    <a:lnT>
                      <a:noFill/>
                    </a:lnT>
                    <a:lnB>
                      <a:noFill/>
                    </a:lnB>
                  </a:tcPr>
                </a:tc>
              </a:tr>
              <a:tr h="249032">
                <a:tc>
                  <a:txBody>
                    <a:bodyPr/>
                    <a:lstStyle/>
                    <a:p>
                      <a:pPr algn="ctr" fontAlgn="b"/>
                      <a:r>
                        <a:rPr lang="el-GR" sz="1600" b="0" i="0" u="none" strike="noStrike" dirty="0">
                          <a:solidFill>
                            <a:schemeClr val="tx1"/>
                          </a:solidFill>
                          <a:effectLst/>
                          <a:latin typeface="Calibri"/>
                        </a:rPr>
                        <a:t>15</a:t>
                      </a:r>
                    </a:p>
                  </a:txBody>
                  <a:tcPr marL="5137" marR="5137" marT="51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dirty="0">
                          <a:solidFill>
                            <a:schemeClr val="tx1"/>
                          </a:solidFill>
                          <a:effectLst/>
                          <a:latin typeface="Calibri"/>
                        </a:rPr>
                        <a:t>Korea, Rep.</a:t>
                      </a:r>
                    </a:p>
                  </a:txBody>
                  <a:tcPr marL="5137" marR="5137" marT="513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263</a:t>
                      </a:r>
                      <a:endParaRPr lang="el-GR" sz="1600" b="0" i="0" u="none" strike="noStrike" dirty="0">
                        <a:solidFill>
                          <a:schemeClr val="tx1"/>
                        </a:solidFill>
                        <a:effectLst/>
                        <a:latin typeface="Calibri"/>
                      </a:endParaRPr>
                    </a:p>
                  </a:txBody>
                  <a:tcPr marL="5137" marR="5137" marT="5137" marB="0" anchor="b">
                    <a:lnL>
                      <a:noFill/>
                    </a:lnL>
                    <a:lnR w="12700" cap="flat" cmpd="sng" algn="ctr">
                      <a:solidFill>
                        <a:srgbClr val="000000"/>
                      </a:solidFill>
                      <a:prstDash val="solid"/>
                      <a:round/>
                      <a:headEnd type="none" w="med" len="med"/>
                      <a:tailEnd type="none" w="med" len="med"/>
                    </a:lnR>
                    <a:lnT>
                      <a:noFill/>
                    </a:lnT>
                    <a:lnB>
                      <a:noFill/>
                    </a:lnB>
                  </a:tcPr>
                </a:tc>
              </a:tr>
              <a:tr h="249032">
                <a:tc>
                  <a:txBody>
                    <a:bodyPr/>
                    <a:lstStyle/>
                    <a:p>
                      <a:pPr algn="ctr" fontAlgn="b"/>
                      <a:r>
                        <a:rPr lang="el-GR" sz="1600" b="0" i="0" u="none" strike="noStrike" dirty="0">
                          <a:solidFill>
                            <a:schemeClr val="tx1"/>
                          </a:solidFill>
                          <a:effectLst/>
                          <a:latin typeface="Calibri"/>
                        </a:rPr>
                        <a:t>16</a:t>
                      </a:r>
                    </a:p>
                  </a:txBody>
                  <a:tcPr marL="5137" marR="5137" marT="5137" marB="0" anchor="b">
                    <a:lnL w="12700" cap="flat" cmpd="sng" algn="ctr">
                      <a:solidFill>
                        <a:srgbClr val="000000"/>
                      </a:solidFill>
                      <a:prstDash val="solid"/>
                      <a:round/>
                      <a:headEnd type="none" w="med" len="med"/>
                      <a:tailEnd type="none" w="med" len="med"/>
                    </a:lnL>
                    <a:lnR>
                      <a:noFill/>
                    </a:lnR>
                    <a:lnT>
                      <a:noFill/>
                    </a:lnT>
                    <a:lnB>
                      <a:noFill/>
                    </a:lnB>
                    <a:solidFill>
                      <a:srgbClr val="00B050"/>
                    </a:solidFill>
                  </a:tcPr>
                </a:tc>
                <a:tc>
                  <a:txBody>
                    <a:bodyPr/>
                    <a:lstStyle/>
                    <a:p>
                      <a:pPr algn="l" fontAlgn="b"/>
                      <a:r>
                        <a:rPr lang="en-US" sz="1600" b="0" i="0" u="none" strike="noStrike" dirty="0">
                          <a:solidFill>
                            <a:schemeClr val="tx1"/>
                          </a:solidFill>
                          <a:effectLst/>
                          <a:latin typeface="Calibri"/>
                        </a:rPr>
                        <a:t>Mexico</a:t>
                      </a:r>
                    </a:p>
                  </a:txBody>
                  <a:tcPr marL="5137" marR="5137" marT="5137" marB="0" anchor="b">
                    <a:lnL>
                      <a:noFill/>
                    </a:lnL>
                    <a:lnR>
                      <a:noFill/>
                    </a:lnR>
                    <a:lnT>
                      <a:noFill/>
                    </a:lnT>
                    <a:lnB>
                      <a:noFill/>
                    </a:lnB>
                    <a:solidFill>
                      <a:srgbClr val="00B050"/>
                    </a:solidFill>
                  </a:tcPr>
                </a:tc>
                <a:tc>
                  <a:txBody>
                    <a:bodyPr/>
                    <a:lstStyle/>
                    <a:p>
                      <a:pPr algn="r" fontAlgn="b"/>
                      <a:r>
                        <a:rPr lang="el-GR" sz="1600" b="0" i="0" u="none" strike="noStrike" dirty="0" smtClean="0">
                          <a:solidFill>
                            <a:schemeClr val="tx1"/>
                          </a:solidFill>
                          <a:effectLst/>
                          <a:latin typeface="Calibri"/>
                        </a:rPr>
                        <a:t>262</a:t>
                      </a:r>
                      <a:endParaRPr lang="el-GR" sz="1600" b="0" i="0" u="none" strike="noStrike" dirty="0">
                        <a:solidFill>
                          <a:schemeClr val="tx1"/>
                        </a:solidFill>
                        <a:effectLst/>
                        <a:latin typeface="Calibri"/>
                      </a:endParaRPr>
                    </a:p>
                  </a:txBody>
                  <a:tcPr marL="5137" marR="5137" marT="5137" marB="0" anchor="b">
                    <a:lnL>
                      <a:noFill/>
                    </a:lnL>
                    <a:lnR w="12700" cap="flat" cmpd="sng" algn="ctr">
                      <a:solidFill>
                        <a:srgbClr val="000000"/>
                      </a:solidFill>
                      <a:prstDash val="solid"/>
                      <a:round/>
                      <a:headEnd type="none" w="med" len="med"/>
                      <a:tailEnd type="none" w="med" len="med"/>
                    </a:lnR>
                    <a:lnT>
                      <a:noFill/>
                    </a:lnT>
                    <a:lnB>
                      <a:noFill/>
                    </a:lnB>
                    <a:solidFill>
                      <a:srgbClr val="00B050"/>
                    </a:solidFill>
                  </a:tcPr>
                </a:tc>
              </a:tr>
              <a:tr h="249032">
                <a:tc>
                  <a:txBody>
                    <a:bodyPr/>
                    <a:lstStyle/>
                    <a:p>
                      <a:pPr algn="ctr" fontAlgn="b"/>
                      <a:r>
                        <a:rPr lang="el-GR" sz="1600" b="0" i="0" u="none" strike="noStrike">
                          <a:solidFill>
                            <a:schemeClr val="tx1"/>
                          </a:solidFill>
                          <a:effectLst/>
                          <a:latin typeface="Calibri"/>
                        </a:rPr>
                        <a:t>17</a:t>
                      </a:r>
                    </a:p>
                  </a:txBody>
                  <a:tcPr marL="5137" marR="5137" marT="51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dirty="0">
                          <a:solidFill>
                            <a:schemeClr val="tx1"/>
                          </a:solidFill>
                          <a:effectLst/>
                          <a:latin typeface="Calibri"/>
                        </a:rPr>
                        <a:t>Sweden</a:t>
                      </a:r>
                    </a:p>
                  </a:txBody>
                  <a:tcPr marL="5137" marR="5137" marT="513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244</a:t>
                      </a:r>
                      <a:endParaRPr lang="el-GR" sz="1600" b="0" i="0" u="none" strike="noStrike" dirty="0">
                        <a:solidFill>
                          <a:schemeClr val="tx1"/>
                        </a:solidFill>
                        <a:effectLst/>
                        <a:latin typeface="Calibri"/>
                      </a:endParaRPr>
                    </a:p>
                  </a:txBody>
                  <a:tcPr marL="5137" marR="5137" marT="5137" marB="0" anchor="b">
                    <a:lnL>
                      <a:noFill/>
                    </a:lnL>
                    <a:lnR w="12700" cap="flat" cmpd="sng" algn="ctr">
                      <a:solidFill>
                        <a:srgbClr val="000000"/>
                      </a:solidFill>
                      <a:prstDash val="solid"/>
                      <a:round/>
                      <a:headEnd type="none" w="med" len="med"/>
                      <a:tailEnd type="none" w="med" len="med"/>
                    </a:lnR>
                    <a:lnT>
                      <a:noFill/>
                    </a:lnT>
                    <a:lnB>
                      <a:noFill/>
                    </a:lnB>
                  </a:tcPr>
                </a:tc>
              </a:tr>
              <a:tr h="249032">
                <a:tc>
                  <a:txBody>
                    <a:bodyPr/>
                    <a:lstStyle/>
                    <a:p>
                      <a:pPr algn="ctr" fontAlgn="b"/>
                      <a:r>
                        <a:rPr lang="el-GR" sz="1600" b="0" i="0" u="none" strike="noStrike">
                          <a:solidFill>
                            <a:schemeClr val="tx1"/>
                          </a:solidFill>
                          <a:effectLst/>
                          <a:latin typeface="Calibri"/>
                        </a:rPr>
                        <a:t>18</a:t>
                      </a:r>
                    </a:p>
                  </a:txBody>
                  <a:tcPr marL="5137" marR="5137" marT="51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a:solidFill>
                            <a:schemeClr val="tx1"/>
                          </a:solidFill>
                          <a:effectLst/>
                          <a:latin typeface="Calibri"/>
                        </a:rPr>
                        <a:t>Switzerland</a:t>
                      </a:r>
                    </a:p>
                  </a:txBody>
                  <a:tcPr marL="5137" marR="5137" marT="513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244</a:t>
                      </a:r>
                      <a:endParaRPr lang="el-GR" sz="1600" b="0" i="0" u="none" strike="noStrike" dirty="0">
                        <a:solidFill>
                          <a:schemeClr val="tx1"/>
                        </a:solidFill>
                        <a:effectLst/>
                        <a:latin typeface="Calibri"/>
                      </a:endParaRPr>
                    </a:p>
                  </a:txBody>
                  <a:tcPr marL="5137" marR="5137" marT="5137" marB="0" anchor="b">
                    <a:lnL>
                      <a:noFill/>
                    </a:lnL>
                    <a:lnR w="12700" cap="flat" cmpd="sng" algn="ctr">
                      <a:solidFill>
                        <a:srgbClr val="000000"/>
                      </a:solidFill>
                      <a:prstDash val="solid"/>
                      <a:round/>
                      <a:headEnd type="none" w="med" len="med"/>
                      <a:tailEnd type="none" w="med" len="med"/>
                    </a:lnR>
                    <a:lnT>
                      <a:noFill/>
                    </a:lnT>
                    <a:lnB>
                      <a:noFill/>
                    </a:lnB>
                  </a:tcPr>
                </a:tc>
              </a:tr>
              <a:tr h="249032">
                <a:tc>
                  <a:txBody>
                    <a:bodyPr/>
                    <a:lstStyle/>
                    <a:p>
                      <a:pPr algn="ctr" fontAlgn="b"/>
                      <a:r>
                        <a:rPr lang="el-GR" sz="1600" b="0" i="0" u="none" strike="noStrike">
                          <a:solidFill>
                            <a:schemeClr val="tx1"/>
                          </a:solidFill>
                          <a:effectLst/>
                          <a:latin typeface="Calibri"/>
                        </a:rPr>
                        <a:t>19</a:t>
                      </a:r>
                    </a:p>
                  </a:txBody>
                  <a:tcPr marL="5137" marR="5137" marT="51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a:solidFill>
                            <a:schemeClr val="tx1"/>
                          </a:solidFill>
                          <a:effectLst/>
                          <a:latin typeface="Calibri"/>
                        </a:rPr>
                        <a:t>Belgium</a:t>
                      </a:r>
                    </a:p>
                  </a:txBody>
                  <a:tcPr marL="5137" marR="5137" marT="513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202</a:t>
                      </a:r>
                      <a:endParaRPr lang="el-GR" sz="1600" b="0" i="0" u="none" strike="noStrike" dirty="0">
                        <a:solidFill>
                          <a:schemeClr val="tx1"/>
                        </a:solidFill>
                        <a:effectLst/>
                        <a:latin typeface="Calibri"/>
                      </a:endParaRPr>
                    </a:p>
                  </a:txBody>
                  <a:tcPr marL="5137" marR="5137" marT="5137" marB="0" anchor="b">
                    <a:lnL>
                      <a:noFill/>
                    </a:lnL>
                    <a:lnR w="12700" cap="flat" cmpd="sng" algn="ctr">
                      <a:solidFill>
                        <a:srgbClr val="000000"/>
                      </a:solidFill>
                      <a:prstDash val="solid"/>
                      <a:round/>
                      <a:headEnd type="none" w="med" len="med"/>
                      <a:tailEnd type="none" w="med" len="med"/>
                    </a:lnR>
                    <a:lnT>
                      <a:noFill/>
                    </a:lnT>
                    <a:lnB>
                      <a:noFill/>
                    </a:lnB>
                  </a:tcPr>
                </a:tc>
              </a:tr>
              <a:tr h="249032">
                <a:tc>
                  <a:txBody>
                    <a:bodyPr/>
                    <a:lstStyle/>
                    <a:p>
                      <a:pPr algn="ctr" fontAlgn="b"/>
                      <a:r>
                        <a:rPr lang="el-GR" sz="1600" b="0" i="0" u="none" strike="noStrike">
                          <a:solidFill>
                            <a:schemeClr val="tx1"/>
                          </a:solidFill>
                          <a:effectLst/>
                          <a:latin typeface="Calibri"/>
                        </a:rPr>
                        <a:t>20</a:t>
                      </a:r>
                    </a:p>
                  </a:txBody>
                  <a:tcPr marL="5137" marR="5137" marT="51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chemeClr val="tx1"/>
                          </a:solidFill>
                          <a:effectLst/>
                          <a:latin typeface="Calibri"/>
                        </a:rPr>
                        <a:t>Austria</a:t>
                      </a:r>
                    </a:p>
                  </a:txBody>
                  <a:tcPr marL="5137" marR="5137" marT="513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l-GR" sz="1600" b="0" i="0" u="none" strike="noStrike" dirty="0" smtClean="0">
                          <a:solidFill>
                            <a:schemeClr val="tx1"/>
                          </a:solidFill>
                          <a:effectLst/>
                          <a:latin typeface="Calibri"/>
                        </a:rPr>
                        <a:t>164</a:t>
                      </a:r>
                      <a:endParaRPr lang="el-GR" sz="1600" b="0" i="0" u="none" strike="noStrike" dirty="0">
                        <a:solidFill>
                          <a:schemeClr val="tx1"/>
                        </a:solidFill>
                        <a:effectLst/>
                        <a:latin typeface="Calibri"/>
                      </a:endParaRPr>
                    </a:p>
                  </a:txBody>
                  <a:tcPr marL="5137" marR="5137" marT="51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7" name="Πίνακας 6"/>
          <p:cNvGraphicFramePr>
            <a:graphicFrameLocks noGrp="1"/>
          </p:cNvGraphicFramePr>
          <p:nvPr>
            <p:extLst>
              <p:ext uri="{D42A27DB-BD31-4B8C-83A1-F6EECF244321}">
                <p14:modId xmlns:p14="http://schemas.microsoft.com/office/powerpoint/2010/main" val="3604971197"/>
              </p:ext>
            </p:extLst>
          </p:nvPr>
        </p:nvGraphicFramePr>
        <p:xfrm>
          <a:off x="2915806" y="188641"/>
          <a:ext cx="2471261" cy="5709911"/>
        </p:xfrm>
        <a:graphic>
          <a:graphicData uri="http://schemas.openxmlformats.org/drawingml/2006/table">
            <a:tbl>
              <a:tblPr/>
              <a:tblGrid>
                <a:gridCol w="480113"/>
                <a:gridCol w="1028813"/>
                <a:gridCol w="962335"/>
              </a:tblGrid>
              <a:tr h="247332">
                <a:tc gridSpan="3">
                  <a:txBody>
                    <a:bodyPr/>
                    <a:lstStyle/>
                    <a:p>
                      <a:pPr algn="ctr" fontAlgn="b"/>
                      <a:r>
                        <a:rPr lang="el-GR" sz="1600" b="1" i="0" u="none" strike="noStrike" dirty="0">
                          <a:solidFill>
                            <a:srgbClr val="FFFFFF"/>
                          </a:solidFill>
                          <a:effectLst/>
                          <a:latin typeface="Calibri"/>
                        </a:rPr>
                        <a:t>2000</a:t>
                      </a:r>
                    </a:p>
                  </a:txBody>
                  <a:tcPr marL="4417" marR="4417" marT="441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l-GR"/>
                    </a:p>
                  </a:txBody>
                  <a:tcPr/>
                </a:tc>
                <a:tc hMerge="1">
                  <a:txBody>
                    <a:bodyPr/>
                    <a:lstStyle/>
                    <a:p>
                      <a:endParaRPr lang="el-GR"/>
                    </a:p>
                  </a:txBody>
                  <a:tcPr/>
                </a:tc>
              </a:tr>
              <a:tr h="247332">
                <a:tc>
                  <a:txBody>
                    <a:bodyPr/>
                    <a:lstStyle/>
                    <a:p>
                      <a:pPr algn="ctr" fontAlgn="b"/>
                      <a:r>
                        <a:rPr lang="en-US" sz="1600" b="1" i="0" u="none" strike="noStrike">
                          <a:solidFill>
                            <a:srgbClr val="FFFFFF"/>
                          </a:solidFill>
                          <a:effectLst/>
                          <a:latin typeface="Calibri"/>
                        </a:rPr>
                        <a:t>A/A</a:t>
                      </a:r>
                    </a:p>
                  </a:txBody>
                  <a:tcPr marL="4417" marR="4417" marT="4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b"/>
                      <a:r>
                        <a:rPr lang="el-GR" sz="1600" b="1" i="0" u="none" strike="noStrike" dirty="0" smtClean="0">
                          <a:solidFill>
                            <a:srgbClr val="FFFFFF"/>
                          </a:solidFill>
                          <a:effectLst/>
                          <a:latin typeface="Calibri"/>
                        </a:rPr>
                        <a:t>Χώρες</a:t>
                      </a:r>
                      <a:endParaRPr lang="en-US" sz="1600" b="1" i="0" u="none" strike="noStrike" dirty="0">
                        <a:solidFill>
                          <a:srgbClr val="FFFFFF"/>
                        </a:solidFill>
                        <a:effectLst/>
                        <a:latin typeface="Calibri"/>
                      </a:endParaRPr>
                    </a:p>
                  </a:txBody>
                  <a:tcPr marL="4417" marR="4417" marT="4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b"/>
                      <a:r>
                        <a:rPr lang="el-GR" sz="1600" b="1" i="0" u="none" strike="noStrike" dirty="0" smtClean="0">
                          <a:solidFill>
                            <a:srgbClr val="FFFFFF"/>
                          </a:solidFill>
                          <a:effectLst/>
                          <a:latin typeface="Calibri"/>
                        </a:rPr>
                        <a:t>Αξία (δις $)</a:t>
                      </a:r>
                      <a:endParaRPr lang="en-US" sz="1600" b="1" i="0" u="none" strike="noStrike" dirty="0">
                        <a:solidFill>
                          <a:srgbClr val="FFFFFF"/>
                        </a:solidFill>
                        <a:effectLst/>
                        <a:latin typeface="Calibri"/>
                      </a:endParaRPr>
                    </a:p>
                  </a:txBody>
                  <a:tcPr marL="4417" marR="4417" marT="4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247332">
                <a:tc>
                  <a:txBody>
                    <a:bodyPr/>
                    <a:lstStyle/>
                    <a:p>
                      <a:pPr algn="ctr" fontAlgn="b"/>
                      <a:r>
                        <a:rPr lang="el-GR" sz="1600" b="0" i="0" u="none" strike="noStrike" dirty="0">
                          <a:solidFill>
                            <a:schemeClr val="tx1"/>
                          </a:solidFill>
                          <a:effectLst/>
                          <a:latin typeface="Calibri"/>
                        </a:rPr>
                        <a:t> </a:t>
                      </a:r>
                    </a:p>
                  </a:txBody>
                  <a:tcPr marL="4417" marR="4417" marT="441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chemeClr val="tx1"/>
                          </a:solidFill>
                          <a:effectLst/>
                          <a:latin typeface="Calibri"/>
                        </a:rPr>
                        <a:t>World</a:t>
                      </a:r>
                    </a:p>
                  </a:txBody>
                  <a:tcPr marL="4417" marR="4417" marT="441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l-GR" sz="1600" b="0" i="0" u="none" strike="noStrike" dirty="0" smtClean="0">
                          <a:solidFill>
                            <a:schemeClr val="tx1"/>
                          </a:solidFill>
                          <a:effectLst/>
                          <a:latin typeface="Calibri"/>
                        </a:rPr>
                        <a:t>32.334</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332">
                <a:tc>
                  <a:txBody>
                    <a:bodyPr/>
                    <a:lstStyle/>
                    <a:p>
                      <a:pPr algn="ctr" fontAlgn="b"/>
                      <a:r>
                        <a:rPr lang="el-GR" sz="1600" b="0" i="0" u="none" strike="noStrike">
                          <a:solidFill>
                            <a:schemeClr val="tx1"/>
                          </a:solidFill>
                          <a:effectLst/>
                          <a:latin typeface="Calibri"/>
                        </a:rPr>
                        <a:t>1</a:t>
                      </a:r>
                    </a:p>
                  </a:txBody>
                  <a:tcPr marL="4417" marR="4417" marT="441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dirty="0" smtClean="0">
                          <a:solidFill>
                            <a:schemeClr val="tx1"/>
                          </a:solidFill>
                          <a:effectLst/>
                          <a:latin typeface="Calibri"/>
                        </a:rPr>
                        <a:t>USA</a:t>
                      </a:r>
                      <a:endParaRPr lang="en-US" sz="1600" b="0" i="0" u="none" strike="noStrike" dirty="0">
                        <a:solidFill>
                          <a:schemeClr val="tx1"/>
                        </a:solidFill>
                        <a:effectLst/>
                        <a:latin typeface="Calibri"/>
                      </a:endParaRPr>
                    </a:p>
                  </a:txBody>
                  <a:tcPr marL="4417" marR="4417" marT="441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l-GR" sz="1600" b="0" i="0" u="none" strike="noStrike" dirty="0" smtClean="0">
                          <a:solidFill>
                            <a:schemeClr val="tx1"/>
                          </a:solidFill>
                          <a:effectLst/>
                          <a:latin typeface="Calibri"/>
                        </a:rPr>
                        <a:t>9.898</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7332">
                <a:tc>
                  <a:txBody>
                    <a:bodyPr/>
                    <a:lstStyle/>
                    <a:p>
                      <a:pPr algn="ctr" fontAlgn="b"/>
                      <a:r>
                        <a:rPr lang="el-GR" sz="1600" b="0" i="0" u="none" strike="noStrike">
                          <a:solidFill>
                            <a:schemeClr val="tx1"/>
                          </a:solidFill>
                          <a:effectLst/>
                          <a:latin typeface="Calibri"/>
                        </a:rPr>
                        <a:t>2</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dirty="0">
                          <a:solidFill>
                            <a:schemeClr val="tx1"/>
                          </a:solidFill>
                          <a:effectLst/>
                          <a:latin typeface="Calibri"/>
                        </a:rPr>
                        <a:t>Japan</a:t>
                      </a:r>
                    </a:p>
                  </a:txBody>
                  <a:tcPr marL="4417" marR="4417" marT="441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4.731</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tcPr>
                </a:tc>
              </a:tr>
              <a:tr h="247332">
                <a:tc>
                  <a:txBody>
                    <a:bodyPr/>
                    <a:lstStyle/>
                    <a:p>
                      <a:pPr algn="ctr" fontAlgn="b"/>
                      <a:r>
                        <a:rPr lang="el-GR" sz="1600" b="0" i="0" u="none" strike="noStrike">
                          <a:solidFill>
                            <a:schemeClr val="tx1"/>
                          </a:solidFill>
                          <a:effectLst/>
                          <a:latin typeface="Calibri"/>
                        </a:rPr>
                        <a:t>3</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a:solidFill>
                            <a:schemeClr val="tx1"/>
                          </a:solidFill>
                          <a:effectLst/>
                          <a:latin typeface="Calibri"/>
                        </a:rPr>
                        <a:t>Germany</a:t>
                      </a:r>
                    </a:p>
                  </a:txBody>
                  <a:tcPr marL="4417" marR="4417" marT="441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1.886</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tcPr>
                </a:tc>
              </a:tr>
              <a:tr h="247332">
                <a:tc>
                  <a:txBody>
                    <a:bodyPr/>
                    <a:lstStyle/>
                    <a:p>
                      <a:pPr algn="ctr" fontAlgn="b"/>
                      <a:r>
                        <a:rPr lang="el-GR" sz="1600" b="0" i="0" u="none" strike="noStrike">
                          <a:solidFill>
                            <a:schemeClr val="tx1"/>
                          </a:solidFill>
                          <a:effectLst/>
                          <a:latin typeface="Calibri"/>
                        </a:rPr>
                        <a:t>4</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dirty="0" smtClean="0">
                          <a:solidFill>
                            <a:schemeClr val="tx1"/>
                          </a:solidFill>
                          <a:effectLst/>
                          <a:latin typeface="Calibri"/>
                        </a:rPr>
                        <a:t>UK</a:t>
                      </a:r>
                      <a:endParaRPr lang="en-US" sz="1600" b="0" i="0" u="none" strike="noStrike" dirty="0">
                        <a:solidFill>
                          <a:schemeClr val="tx1"/>
                        </a:solidFill>
                        <a:effectLst/>
                        <a:latin typeface="Calibri"/>
                      </a:endParaRPr>
                    </a:p>
                  </a:txBody>
                  <a:tcPr marL="4417" marR="4417" marT="441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1.475</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tcPr>
                </a:tc>
              </a:tr>
              <a:tr h="247332">
                <a:tc>
                  <a:txBody>
                    <a:bodyPr/>
                    <a:lstStyle/>
                    <a:p>
                      <a:pPr algn="ctr" fontAlgn="b"/>
                      <a:r>
                        <a:rPr lang="el-GR" sz="1600" b="0" i="0" u="none" strike="noStrike">
                          <a:solidFill>
                            <a:schemeClr val="tx1"/>
                          </a:solidFill>
                          <a:effectLst/>
                          <a:latin typeface="Calibri"/>
                        </a:rPr>
                        <a:t>5</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a:solidFill>
                            <a:schemeClr val="tx1"/>
                          </a:solidFill>
                          <a:effectLst/>
                          <a:latin typeface="Calibri"/>
                        </a:rPr>
                        <a:t>France</a:t>
                      </a:r>
                    </a:p>
                  </a:txBody>
                  <a:tcPr marL="4417" marR="4417" marT="441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1.326</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tcPr>
                </a:tc>
              </a:tr>
              <a:tr h="247332">
                <a:tc>
                  <a:txBody>
                    <a:bodyPr/>
                    <a:lstStyle/>
                    <a:p>
                      <a:pPr algn="ctr" fontAlgn="b"/>
                      <a:r>
                        <a:rPr lang="el-GR" sz="1600" b="0" i="0" u="none" strike="noStrike">
                          <a:solidFill>
                            <a:srgbClr val="000000"/>
                          </a:solidFill>
                          <a:effectLst/>
                          <a:latin typeface="Calibri"/>
                        </a:rPr>
                        <a:t>6</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1600" b="0" i="0" u="none" strike="noStrike">
                          <a:solidFill>
                            <a:srgbClr val="000000"/>
                          </a:solidFill>
                          <a:effectLst/>
                          <a:latin typeface="Calibri"/>
                        </a:rPr>
                        <a:t>China</a:t>
                      </a:r>
                    </a:p>
                  </a:txBody>
                  <a:tcPr marL="4417" marR="4417" marT="4417" marB="0" anchor="b">
                    <a:lnL>
                      <a:noFill/>
                    </a:lnL>
                    <a:lnR>
                      <a:noFill/>
                    </a:lnR>
                    <a:lnT>
                      <a:noFill/>
                    </a:lnT>
                    <a:lnB>
                      <a:noFill/>
                    </a:lnB>
                    <a:solidFill>
                      <a:srgbClr val="FFFF00"/>
                    </a:solidFill>
                  </a:tcPr>
                </a:tc>
                <a:tc>
                  <a:txBody>
                    <a:bodyPr/>
                    <a:lstStyle/>
                    <a:p>
                      <a:pPr algn="r" fontAlgn="b"/>
                      <a:r>
                        <a:rPr lang="el-GR" sz="1600" b="0" i="0" u="none" strike="noStrike" dirty="0" smtClean="0">
                          <a:solidFill>
                            <a:srgbClr val="000000"/>
                          </a:solidFill>
                          <a:effectLst/>
                          <a:latin typeface="Calibri"/>
                        </a:rPr>
                        <a:t>1.198</a:t>
                      </a:r>
                      <a:endParaRPr lang="el-GR" sz="1600" b="0" i="0" u="none" strike="noStrike" dirty="0">
                        <a:solidFill>
                          <a:srgbClr val="000000"/>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r>
              <a:tr h="247332">
                <a:tc>
                  <a:txBody>
                    <a:bodyPr/>
                    <a:lstStyle/>
                    <a:p>
                      <a:pPr algn="ctr" fontAlgn="b"/>
                      <a:r>
                        <a:rPr lang="el-GR" sz="1600" b="0" i="0" u="none" strike="noStrike" dirty="0">
                          <a:solidFill>
                            <a:schemeClr val="tx1"/>
                          </a:solidFill>
                          <a:effectLst/>
                          <a:latin typeface="Calibri"/>
                        </a:rPr>
                        <a:t>7</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a:solidFill>
                            <a:schemeClr val="tx1"/>
                          </a:solidFill>
                          <a:effectLst/>
                          <a:latin typeface="Calibri"/>
                        </a:rPr>
                        <a:t>Italy</a:t>
                      </a:r>
                    </a:p>
                  </a:txBody>
                  <a:tcPr marL="4417" marR="4417" marT="441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1.104</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tcPr>
                </a:tc>
              </a:tr>
              <a:tr h="247332">
                <a:tc>
                  <a:txBody>
                    <a:bodyPr/>
                    <a:lstStyle/>
                    <a:p>
                      <a:pPr algn="ctr" fontAlgn="b"/>
                      <a:r>
                        <a:rPr lang="el-GR" sz="1600" b="0" i="0" u="none" strike="noStrike">
                          <a:solidFill>
                            <a:schemeClr val="tx1"/>
                          </a:solidFill>
                          <a:effectLst/>
                          <a:latin typeface="Calibri"/>
                        </a:rPr>
                        <a:t>8</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dirty="0">
                          <a:solidFill>
                            <a:schemeClr val="tx1"/>
                          </a:solidFill>
                          <a:effectLst/>
                          <a:latin typeface="Calibri"/>
                        </a:rPr>
                        <a:t>Canada</a:t>
                      </a:r>
                    </a:p>
                  </a:txBody>
                  <a:tcPr marL="4417" marR="4417" marT="441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724</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tcPr>
                </a:tc>
              </a:tr>
              <a:tr h="247332">
                <a:tc>
                  <a:txBody>
                    <a:bodyPr/>
                    <a:lstStyle/>
                    <a:p>
                      <a:pPr algn="ctr" fontAlgn="b"/>
                      <a:r>
                        <a:rPr lang="el-GR" sz="1600" b="0" i="0" u="none" strike="noStrike">
                          <a:solidFill>
                            <a:srgbClr val="000000"/>
                          </a:solidFill>
                          <a:effectLst/>
                          <a:latin typeface="Calibri"/>
                        </a:rPr>
                        <a:t>9</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1600" b="0" i="0" u="none" strike="noStrike">
                          <a:solidFill>
                            <a:srgbClr val="000000"/>
                          </a:solidFill>
                          <a:effectLst/>
                          <a:latin typeface="Calibri"/>
                        </a:rPr>
                        <a:t>Brazil</a:t>
                      </a:r>
                    </a:p>
                  </a:txBody>
                  <a:tcPr marL="4417" marR="4417" marT="4417" marB="0" anchor="b">
                    <a:lnL>
                      <a:noFill/>
                    </a:lnL>
                    <a:lnR>
                      <a:noFill/>
                    </a:lnR>
                    <a:lnT>
                      <a:noFill/>
                    </a:lnT>
                    <a:lnB>
                      <a:noFill/>
                    </a:lnB>
                    <a:solidFill>
                      <a:srgbClr val="FFFF00"/>
                    </a:solidFill>
                  </a:tcPr>
                </a:tc>
                <a:tc>
                  <a:txBody>
                    <a:bodyPr/>
                    <a:lstStyle/>
                    <a:p>
                      <a:pPr algn="r" fontAlgn="b"/>
                      <a:r>
                        <a:rPr lang="el-GR" sz="1600" b="0" i="0" u="none" strike="noStrike" dirty="0" smtClean="0">
                          <a:solidFill>
                            <a:srgbClr val="000000"/>
                          </a:solidFill>
                          <a:effectLst/>
                          <a:latin typeface="Calibri"/>
                        </a:rPr>
                        <a:t>644</a:t>
                      </a:r>
                      <a:endParaRPr lang="el-GR" sz="1600" b="0" i="0" u="none" strike="noStrike" dirty="0">
                        <a:solidFill>
                          <a:srgbClr val="000000"/>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r>
              <a:tr h="247332">
                <a:tc>
                  <a:txBody>
                    <a:bodyPr/>
                    <a:lstStyle/>
                    <a:p>
                      <a:pPr algn="ctr" fontAlgn="b"/>
                      <a:r>
                        <a:rPr lang="el-GR" sz="1600" b="0" i="0" u="none" strike="noStrike" dirty="0">
                          <a:solidFill>
                            <a:schemeClr val="tx1"/>
                          </a:solidFill>
                          <a:effectLst/>
                          <a:latin typeface="Calibri"/>
                        </a:rPr>
                        <a:t>10</a:t>
                      </a:r>
                    </a:p>
                  </a:txBody>
                  <a:tcPr marL="4417" marR="4417" marT="441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600" b="0" i="0" u="none" strike="noStrike" dirty="0">
                          <a:solidFill>
                            <a:schemeClr val="tx1"/>
                          </a:solidFill>
                          <a:effectLst/>
                          <a:latin typeface="Calibri"/>
                        </a:rPr>
                        <a:t>Mexico</a:t>
                      </a:r>
                    </a:p>
                  </a:txBody>
                  <a:tcPr marL="4417" marR="4417" marT="4417" marB="0" anchor="b">
                    <a:lnL>
                      <a:noFill/>
                    </a:lnL>
                    <a:lnR>
                      <a:noFill/>
                    </a:lnR>
                    <a:lnT>
                      <a:noFill/>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el-GR" sz="1600" b="0" i="0" u="none" strike="noStrike" dirty="0" smtClean="0">
                          <a:solidFill>
                            <a:schemeClr val="tx1"/>
                          </a:solidFill>
                          <a:effectLst/>
                          <a:latin typeface="Calibri"/>
                        </a:rPr>
                        <a:t>581</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B050"/>
                    </a:solidFill>
                  </a:tcPr>
                </a:tc>
              </a:tr>
              <a:tr h="247332">
                <a:tc>
                  <a:txBody>
                    <a:bodyPr/>
                    <a:lstStyle/>
                    <a:p>
                      <a:pPr algn="ctr" fontAlgn="b"/>
                      <a:r>
                        <a:rPr lang="el-GR" sz="1600" b="0" i="0" u="none" strike="noStrike" dirty="0">
                          <a:solidFill>
                            <a:schemeClr val="tx1"/>
                          </a:solidFill>
                          <a:effectLst/>
                          <a:latin typeface="Calibri"/>
                        </a:rPr>
                        <a:t>11</a:t>
                      </a:r>
                    </a:p>
                  </a:txBody>
                  <a:tcPr marL="4417" marR="4417" marT="441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dirty="0">
                          <a:solidFill>
                            <a:schemeClr val="tx1"/>
                          </a:solidFill>
                          <a:effectLst/>
                          <a:latin typeface="Calibri"/>
                        </a:rPr>
                        <a:t>Spain</a:t>
                      </a:r>
                    </a:p>
                  </a:txBody>
                  <a:tcPr marL="4417" marR="4417" marT="441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l-GR" sz="1600" b="0" i="0" u="none" strike="noStrike" dirty="0" smtClean="0">
                          <a:solidFill>
                            <a:schemeClr val="tx1"/>
                          </a:solidFill>
                          <a:effectLst/>
                          <a:latin typeface="Calibri"/>
                        </a:rPr>
                        <a:t>580</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7332">
                <a:tc>
                  <a:txBody>
                    <a:bodyPr/>
                    <a:lstStyle/>
                    <a:p>
                      <a:pPr algn="ctr" fontAlgn="b"/>
                      <a:r>
                        <a:rPr lang="el-GR" sz="1600" b="0" i="0" u="none" strike="noStrike">
                          <a:solidFill>
                            <a:schemeClr val="tx1"/>
                          </a:solidFill>
                          <a:effectLst/>
                          <a:latin typeface="Calibri"/>
                        </a:rPr>
                        <a:t>12</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a:solidFill>
                            <a:schemeClr val="tx1"/>
                          </a:solidFill>
                          <a:effectLst/>
                          <a:latin typeface="Calibri"/>
                        </a:rPr>
                        <a:t>Korea, Rep.</a:t>
                      </a:r>
                    </a:p>
                  </a:txBody>
                  <a:tcPr marL="4417" marR="4417" marT="441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533</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tcPr>
                </a:tc>
              </a:tr>
              <a:tr h="247332">
                <a:tc>
                  <a:txBody>
                    <a:bodyPr/>
                    <a:lstStyle/>
                    <a:p>
                      <a:pPr algn="ctr" fontAlgn="b"/>
                      <a:r>
                        <a:rPr lang="el-GR" sz="1600" b="0" i="0" u="none" strike="noStrike">
                          <a:solidFill>
                            <a:srgbClr val="000000"/>
                          </a:solidFill>
                          <a:effectLst/>
                          <a:latin typeface="Calibri"/>
                        </a:rPr>
                        <a:t>13</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1600" b="0" i="0" u="none" strike="noStrike">
                          <a:solidFill>
                            <a:srgbClr val="000000"/>
                          </a:solidFill>
                          <a:effectLst/>
                          <a:latin typeface="Calibri"/>
                        </a:rPr>
                        <a:t>India</a:t>
                      </a:r>
                    </a:p>
                  </a:txBody>
                  <a:tcPr marL="4417" marR="4417" marT="4417" marB="0" anchor="b">
                    <a:lnL>
                      <a:noFill/>
                    </a:lnL>
                    <a:lnR>
                      <a:noFill/>
                    </a:lnR>
                    <a:lnT>
                      <a:noFill/>
                    </a:lnT>
                    <a:lnB>
                      <a:noFill/>
                    </a:lnB>
                    <a:solidFill>
                      <a:srgbClr val="FFFF00"/>
                    </a:solidFill>
                  </a:tcPr>
                </a:tc>
                <a:tc>
                  <a:txBody>
                    <a:bodyPr/>
                    <a:lstStyle/>
                    <a:p>
                      <a:pPr algn="r" fontAlgn="b"/>
                      <a:r>
                        <a:rPr lang="el-GR" sz="1600" b="0" i="0" u="none" strike="noStrike" dirty="0" smtClean="0">
                          <a:solidFill>
                            <a:srgbClr val="000000"/>
                          </a:solidFill>
                          <a:effectLst/>
                          <a:latin typeface="Calibri"/>
                        </a:rPr>
                        <a:t>474</a:t>
                      </a:r>
                      <a:endParaRPr lang="el-GR" sz="1600" b="0" i="0" u="none" strike="noStrike" dirty="0">
                        <a:solidFill>
                          <a:srgbClr val="000000"/>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r>
              <a:tr h="247332">
                <a:tc>
                  <a:txBody>
                    <a:bodyPr/>
                    <a:lstStyle/>
                    <a:p>
                      <a:pPr algn="ctr" fontAlgn="b"/>
                      <a:r>
                        <a:rPr lang="el-GR" sz="1600" b="0" i="0" u="none" strike="noStrike" dirty="0">
                          <a:solidFill>
                            <a:schemeClr val="tx1"/>
                          </a:solidFill>
                          <a:effectLst/>
                          <a:latin typeface="Calibri"/>
                        </a:rPr>
                        <a:t>14</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dirty="0">
                          <a:solidFill>
                            <a:schemeClr val="tx1"/>
                          </a:solidFill>
                          <a:effectLst/>
                          <a:latin typeface="Calibri"/>
                        </a:rPr>
                        <a:t>Australia</a:t>
                      </a:r>
                    </a:p>
                  </a:txBody>
                  <a:tcPr marL="4417" marR="4417" marT="441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415</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tcPr>
                </a:tc>
              </a:tr>
              <a:tr h="247332">
                <a:tc>
                  <a:txBody>
                    <a:bodyPr/>
                    <a:lstStyle/>
                    <a:p>
                      <a:pPr algn="ctr" fontAlgn="b"/>
                      <a:r>
                        <a:rPr lang="el-GR" sz="1600" b="0" i="0" u="none" strike="noStrike">
                          <a:solidFill>
                            <a:schemeClr val="tx1"/>
                          </a:solidFill>
                          <a:effectLst/>
                          <a:latin typeface="Calibri"/>
                        </a:rPr>
                        <a:t>15</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dirty="0">
                          <a:solidFill>
                            <a:schemeClr val="tx1"/>
                          </a:solidFill>
                          <a:effectLst/>
                          <a:latin typeface="Calibri"/>
                        </a:rPr>
                        <a:t>Netherlands</a:t>
                      </a:r>
                    </a:p>
                  </a:txBody>
                  <a:tcPr marL="4417" marR="4417" marT="441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385</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tcPr>
                </a:tc>
              </a:tr>
              <a:tr h="247332">
                <a:tc>
                  <a:txBody>
                    <a:bodyPr/>
                    <a:lstStyle/>
                    <a:p>
                      <a:pPr algn="ctr" fontAlgn="b"/>
                      <a:r>
                        <a:rPr lang="el-GR" sz="1600" b="0" i="0" u="none" strike="noStrike">
                          <a:solidFill>
                            <a:schemeClr val="tx1"/>
                          </a:solidFill>
                          <a:effectLst/>
                          <a:latin typeface="Calibri"/>
                        </a:rPr>
                        <a:t>16</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a:solidFill>
                            <a:schemeClr val="tx1"/>
                          </a:solidFill>
                          <a:effectLst/>
                          <a:latin typeface="Calibri"/>
                        </a:rPr>
                        <a:t>Argentina</a:t>
                      </a:r>
                    </a:p>
                  </a:txBody>
                  <a:tcPr marL="4417" marR="4417" marT="441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284</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tcPr>
                </a:tc>
              </a:tr>
              <a:tr h="247332">
                <a:tc>
                  <a:txBody>
                    <a:bodyPr/>
                    <a:lstStyle/>
                    <a:p>
                      <a:pPr algn="ctr" fontAlgn="b"/>
                      <a:r>
                        <a:rPr lang="el-GR" sz="1600" b="0" i="0" u="none" strike="noStrike" dirty="0">
                          <a:solidFill>
                            <a:schemeClr val="tx1"/>
                          </a:solidFill>
                          <a:effectLst/>
                          <a:latin typeface="Calibri"/>
                        </a:rPr>
                        <a:t>17</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solidFill>
                      <a:srgbClr val="00B050"/>
                    </a:solidFill>
                  </a:tcPr>
                </a:tc>
                <a:tc>
                  <a:txBody>
                    <a:bodyPr/>
                    <a:lstStyle/>
                    <a:p>
                      <a:pPr algn="l" fontAlgn="b"/>
                      <a:r>
                        <a:rPr lang="en-US" sz="1600" b="0" i="0" u="none" strike="noStrike" dirty="0">
                          <a:solidFill>
                            <a:schemeClr val="tx1"/>
                          </a:solidFill>
                          <a:effectLst/>
                          <a:latin typeface="Calibri"/>
                        </a:rPr>
                        <a:t>Turkey</a:t>
                      </a:r>
                    </a:p>
                  </a:txBody>
                  <a:tcPr marL="4417" marR="4417" marT="4417" marB="0" anchor="b">
                    <a:lnL>
                      <a:noFill/>
                    </a:lnL>
                    <a:lnR>
                      <a:noFill/>
                    </a:lnR>
                    <a:lnT>
                      <a:noFill/>
                    </a:lnT>
                    <a:lnB>
                      <a:noFill/>
                    </a:lnB>
                    <a:solidFill>
                      <a:srgbClr val="00B050"/>
                    </a:solidFill>
                  </a:tcPr>
                </a:tc>
                <a:tc>
                  <a:txBody>
                    <a:bodyPr/>
                    <a:lstStyle/>
                    <a:p>
                      <a:pPr algn="r" fontAlgn="b"/>
                      <a:r>
                        <a:rPr lang="el-GR" sz="1600" b="0" i="0" u="none" strike="noStrike" dirty="0" smtClean="0">
                          <a:solidFill>
                            <a:schemeClr val="tx1"/>
                          </a:solidFill>
                          <a:effectLst/>
                          <a:latin typeface="Calibri"/>
                        </a:rPr>
                        <a:t>266</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solidFill>
                      <a:srgbClr val="00B050"/>
                    </a:solidFill>
                  </a:tcPr>
                </a:tc>
              </a:tr>
              <a:tr h="247332">
                <a:tc>
                  <a:txBody>
                    <a:bodyPr/>
                    <a:lstStyle/>
                    <a:p>
                      <a:pPr algn="ctr" fontAlgn="b"/>
                      <a:r>
                        <a:rPr lang="el-GR" sz="1600" b="0" i="0" u="none" strike="noStrike">
                          <a:solidFill>
                            <a:srgbClr val="000000"/>
                          </a:solidFill>
                          <a:effectLst/>
                          <a:latin typeface="Calibri"/>
                        </a:rPr>
                        <a:t>18</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1600" b="0" i="0" u="none" strike="noStrike" dirty="0" smtClean="0">
                          <a:solidFill>
                            <a:srgbClr val="000000"/>
                          </a:solidFill>
                          <a:effectLst/>
                          <a:latin typeface="Calibri"/>
                        </a:rPr>
                        <a:t>Russia</a:t>
                      </a:r>
                      <a:endParaRPr lang="en-US" sz="1600" b="0" i="0" u="none" strike="noStrike" dirty="0">
                        <a:solidFill>
                          <a:srgbClr val="000000"/>
                        </a:solidFill>
                        <a:effectLst/>
                        <a:latin typeface="Calibri"/>
                      </a:endParaRPr>
                    </a:p>
                  </a:txBody>
                  <a:tcPr marL="4417" marR="4417" marT="4417" marB="0" anchor="b">
                    <a:lnL>
                      <a:noFill/>
                    </a:lnL>
                    <a:lnR>
                      <a:noFill/>
                    </a:lnR>
                    <a:lnT>
                      <a:noFill/>
                    </a:lnT>
                    <a:lnB>
                      <a:noFill/>
                    </a:lnB>
                    <a:solidFill>
                      <a:srgbClr val="FFFF00"/>
                    </a:solidFill>
                  </a:tcPr>
                </a:tc>
                <a:tc>
                  <a:txBody>
                    <a:bodyPr/>
                    <a:lstStyle/>
                    <a:p>
                      <a:pPr algn="r" fontAlgn="b"/>
                      <a:r>
                        <a:rPr lang="el-GR" sz="1600" b="0" i="0" u="none" strike="noStrike" dirty="0" smtClean="0">
                          <a:solidFill>
                            <a:srgbClr val="000000"/>
                          </a:solidFill>
                          <a:effectLst/>
                          <a:latin typeface="Calibri"/>
                        </a:rPr>
                        <a:t>259</a:t>
                      </a:r>
                      <a:endParaRPr lang="el-GR" sz="1600" b="0" i="0" u="none" strike="noStrike" dirty="0">
                        <a:solidFill>
                          <a:srgbClr val="000000"/>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r>
              <a:tr h="247332">
                <a:tc>
                  <a:txBody>
                    <a:bodyPr/>
                    <a:lstStyle/>
                    <a:p>
                      <a:pPr algn="ctr" fontAlgn="b"/>
                      <a:r>
                        <a:rPr lang="el-GR" sz="1600" b="0" i="0" u="none" strike="noStrike" dirty="0">
                          <a:solidFill>
                            <a:schemeClr val="tx1"/>
                          </a:solidFill>
                          <a:effectLst/>
                          <a:latin typeface="Calibri"/>
                        </a:rPr>
                        <a:t>19</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dirty="0">
                          <a:solidFill>
                            <a:schemeClr val="tx1"/>
                          </a:solidFill>
                          <a:effectLst/>
                          <a:latin typeface="Calibri"/>
                        </a:rPr>
                        <a:t>Switzerland</a:t>
                      </a:r>
                    </a:p>
                  </a:txBody>
                  <a:tcPr marL="4417" marR="4417" marT="441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256</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tcPr>
                </a:tc>
              </a:tr>
              <a:tr h="247332">
                <a:tc>
                  <a:txBody>
                    <a:bodyPr/>
                    <a:lstStyle/>
                    <a:p>
                      <a:pPr algn="ctr" fontAlgn="b"/>
                      <a:r>
                        <a:rPr lang="el-GR" sz="1600" b="0" i="0" u="none" strike="noStrike">
                          <a:solidFill>
                            <a:schemeClr val="tx1"/>
                          </a:solidFill>
                          <a:effectLst/>
                          <a:latin typeface="Calibri"/>
                        </a:rPr>
                        <a:t>20</a:t>
                      </a:r>
                    </a:p>
                  </a:txBody>
                  <a:tcPr marL="4417" marR="4417" marT="441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chemeClr val="tx1"/>
                          </a:solidFill>
                          <a:effectLst/>
                          <a:latin typeface="Calibri"/>
                        </a:rPr>
                        <a:t>Sweden</a:t>
                      </a:r>
                    </a:p>
                  </a:txBody>
                  <a:tcPr marL="4417" marR="4417" marT="441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l-GR" sz="1600" b="0" i="0" u="none" strike="noStrike" dirty="0" smtClean="0">
                          <a:solidFill>
                            <a:schemeClr val="tx1"/>
                          </a:solidFill>
                          <a:effectLst/>
                          <a:latin typeface="Calibri"/>
                        </a:rPr>
                        <a:t>247</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9" name="Πίνακας 8"/>
          <p:cNvGraphicFramePr>
            <a:graphicFrameLocks noGrp="1"/>
          </p:cNvGraphicFramePr>
          <p:nvPr>
            <p:extLst>
              <p:ext uri="{D42A27DB-BD31-4B8C-83A1-F6EECF244321}">
                <p14:modId xmlns:p14="http://schemas.microsoft.com/office/powerpoint/2010/main" val="937118873"/>
              </p:ext>
            </p:extLst>
          </p:nvPr>
        </p:nvGraphicFramePr>
        <p:xfrm>
          <a:off x="5580112" y="188640"/>
          <a:ext cx="2736304" cy="5709911"/>
        </p:xfrm>
        <a:graphic>
          <a:graphicData uri="http://schemas.openxmlformats.org/drawingml/2006/table">
            <a:tbl>
              <a:tblPr/>
              <a:tblGrid>
                <a:gridCol w="432048"/>
                <a:gridCol w="1224136"/>
                <a:gridCol w="1080120"/>
              </a:tblGrid>
              <a:tr h="88331">
                <a:tc gridSpan="3">
                  <a:txBody>
                    <a:bodyPr/>
                    <a:lstStyle/>
                    <a:p>
                      <a:pPr algn="ctr" fontAlgn="b"/>
                      <a:r>
                        <a:rPr lang="el-GR" sz="1600" b="1" i="0" u="none" strike="noStrike" dirty="0">
                          <a:solidFill>
                            <a:srgbClr val="FFFFFF"/>
                          </a:solidFill>
                          <a:effectLst/>
                          <a:latin typeface="Calibri"/>
                        </a:rPr>
                        <a:t>2011</a:t>
                      </a:r>
                    </a:p>
                  </a:txBody>
                  <a:tcPr marL="4417" marR="4417" marT="441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l-GR"/>
                    </a:p>
                  </a:txBody>
                  <a:tcPr/>
                </a:tc>
                <a:tc hMerge="1">
                  <a:txBody>
                    <a:bodyPr/>
                    <a:lstStyle/>
                    <a:p>
                      <a:endParaRPr lang="el-GR"/>
                    </a:p>
                  </a:txBody>
                  <a:tcPr/>
                </a:tc>
              </a:tr>
              <a:tr h="92747">
                <a:tc>
                  <a:txBody>
                    <a:bodyPr/>
                    <a:lstStyle/>
                    <a:p>
                      <a:pPr algn="ctr" fontAlgn="b"/>
                      <a:r>
                        <a:rPr lang="en-US" sz="1600" b="1" i="0" u="none" strike="noStrike">
                          <a:solidFill>
                            <a:srgbClr val="FFFFFF"/>
                          </a:solidFill>
                          <a:effectLst/>
                          <a:latin typeface="Calibri"/>
                        </a:rPr>
                        <a:t>A/A</a:t>
                      </a:r>
                    </a:p>
                  </a:txBody>
                  <a:tcPr marL="4417" marR="4417" marT="4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b"/>
                      <a:r>
                        <a:rPr lang="el-GR" sz="1600" b="1" i="0" u="none" strike="noStrike" dirty="0" smtClean="0">
                          <a:solidFill>
                            <a:srgbClr val="FFFFFF"/>
                          </a:solidFill>
                          <a:effectLst/>
                          <a:latin typeface="Calibri"/>
                        </a:rPr>
                        <a:t>Χώρες</a:t>
                      </a:r>
                      <a:endParaRPr lang="en-US" sz="1600" b="1" i="0" u="none" strike="noStrike" dirty="0">
                        <a:solidFill>
                          <a:srgbClr val="FFFFFF"/>
                        </a:solidFill>
                        <a:effectLst/>
                        <a:latin typeface="Calibri"/>
                      </a:endParaRPr>
                    </a:p>
                  </a:txBody>
                  <a:tcPr marL="4417" marR="4417" marT="4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fontAlgn="b"/>
                      <a:r>
                        <a:rPr lang="el-GR" sz="1600" b="1" i="0" u="none" strike="noStrike" dirty="0" smtClean="0">
                          <a:solidFill>
                            <a:srgbClr val="FFFFFF"/>
                          </a:solidFill>
                          <a:effectLst/>
                          <a:latin typeface="Calibri"/>
                        </a:rPr>
                        <a:t>Αξία (δις $)</a:t>
                      </a:r>
                      <a:endParaRPr lang="en-US" sz="1600" b="1" i="0" u="none" strike="noStrike" dirty="0">
                        <a:solidFill>
                          <a:srgbClr val="FFFFFF"/>
                        </a:solidFill>
                        <a:effectLst/>
                        <a:latin typeface="Calibri"/>
                      </a:endParaRPr>
                    </a:p>
                  </a:txBody>
                  <a:tcPr marL="4417" marR="4417" marT="4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159879">
                <a:tc>
                  <a:txBody>
                    <a:bodyPr/>
                    <a:lstStyle/>
                    <a:p>
                      <a:pPr algn="ctr" fontAlgn="b"/>
                      <a:r>
                        <a:rPr lang="el-GR" sz="1600" b="0" i="0" u="none" strike="noStrike" dirty="0">
                          <a:solidFill>
                            <a:schemeClr val="tx1"/>
                          </a:solidFill>
                          <a:effectLst/>
                          <a:latin typeface="Calibri"/>
                        </a:rPr>
                        <a:t> </a:t>
                      </a:r>
                    </a:p>
                  </a:txBody>
                  <a:tcPr marL="4417" marR="4417" marT="441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chemeClr val="tx1"/>
                          </a:solidFill>
                          <a:effectLst/>
                          <a:latin typeface="Calibri"/>
                        </a:rPr>
                        <a:t>World</a:t>
                      </a:r>
                    </a:p>
                  </a:txBody>
                  <a:tcPr marL="4417" marR="4417" marT="441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l-GR" sz="1600" b="0" i="0" u="none" strike="noStrike" dirty="0" smtClean="0">
                          <a:solidFill>
                            <a:schemeClr val="tx1"/>
                          </a:solidFill>
                          <a:effectLst/>
                          <a:latin typeface="Calibri"/>
                        </a:rPr>
                        <a:t>70.020 </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879">
                <a:tc>
                  <a:txBody>
                    <a:bodyPr/>
                    <a:lstStyle/>
                    <a:p>
                      <a:pPr algn="ctr" fontAlgn="b"/>
                      <a:r>
                        <a:rPr lang="el-GR" sz="1600" b="0" i="0" u="none" strike="noStrike">
                          <a:solidFill>
                            <a:schemeClr val="tx1"/>
                          </a:solidFill>
                          <a:effectLst/>
                          <a:latin typeface="Calibri"/>
                        </a:rPr>
                        <a:t>1</a:t>
                      </a:r>
                    </a:p>
                  </a:txBody>
                  <a:tcPr marL="4417" marR="4417" marT="441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dirty="0" smtClean="0">
                          <a:solidFill>
                            <a:schemeClr val="tx1"/>
                          </a:solidFill>
                          <a:effectLst/>
                          <a:latin typeface="Calibri"/>
                        </a:rPr>
                        <a:t>USA</a:t>
                      </a:r>
                      <a:endParaRPr lang="en-US" sz="1600" b="0" i="0" u="none" strike="noStrike" dirty="0">
                        <a:solidFill>
                          <a:schemeClr val="tx1"/>
                        </a:solidFill>
                        <a:effectLst/>
                        <a:latin typeface="Calibri"/>
                      </a:endParaRPr>
                    </a:p>
                  </a:txBody>
                  <a:tcPr marL="4417" marR="4417" marT="441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l-GR" sz="1600" b="0" i="0" u="none" strike="noStrike" dirty="0" smtClean="0">
                          <a:solidFill>
                            <a:schemeClr val="tx1"/>
                          </a:solidFill>
                          <a:effectLst/>
                          <a:latin typeface="Calibri"/>
                        </a:rPr>
                        <a:t>14.991 </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59879">
                <a:tc>
                  <a:txBody>
                    <a:bodyPr/>
                    <a:lstStyle/>
                    <a:p>
                      <a:pPr algn="ctr" fontAlgn="b"/>
                      <a:r>
                        <a:rPr lang="el-GR" sz="1600" b="0" i="0" u="none" strike="noStrike">
                          <a:solidFill>
                            <a:srgbClr val="000000"/>
                          </a:solidFill>
                          <a:effectLst/>
                          <a:latin typeface="Calibri"/>
                        </a:rPr>
                        <a:t>2</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1600" b="0" i="0" u="none" strike="noStrike">
                          <a:solidFill>
                            <a:srgbClr val="000000"/>
                          </a:solidFill>
                          <a:effectLst/>
                          <a:latin typeface="Calibri"/>
                        </a:rPr>
                        <a:t>China</a:t>
                      </a:r>
                    </a:p>
                  </a:txBody>
                  <a:tcPr marL="4417" marR="4417" marT="4417" marB="0" anchor="b">
                    <a:lnL>
                      <a:noFill/>
                    </a:lnL>
                    <a:lnR>
                      <a:noFill/>
                    </a:lnR>
                    <a:lnT>
                      <a:noFill/>
                    </a:lnT>
                    <a:lnB>
                      <a:noFill/>
                    </a:lnB>
                    <a:solidFill>
                      <a:srgbClr val="FFFF00"/>
                    </a:solidFill>
                  </a:tcPr>
                </a:tc>
                <a:tc>
                  <a:txBody>
                    <a:bodyPr/>
                    <a:lstStyle/>
                    <a:p>
                      <a:pPr algn="r" fontAlgn="b"/>
                      <a:r>
                        <a:rPr lang="el-GR" sz="1600" b="0" i="0" u="none" strike="noStrike" dirty="0" smtClean="0">
                          <a:solidFill>
                            <a:srgbClr val="000000"/>
                          </a:solidFill>
                          <a:effectLst/>
                          <a:latin typeface="Calibri"/>
                        </a:rPr>
                        <a:t>7.318</a:t>
                      </a:r>
                      <a:endParaRPr lang="el-GR" sz="1600" b="0" i="0" u="none" strike="noStrike" dirty="0">
                        <a:solidFill>
                          <a:srgbClr val="000000"/>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r>
              <a:tr h="159879">
                <a:tc>
                  <a:txBody>
                    <a:bodyPr/>
                    <a:lstStyle/>
                    <a:p>
                      <a:pPr algn="ctr" fontAlgn="b"/>
                      <a:r>
                        <a:rPr lang="el-GR" sz="1600" b="0" i="0" u="none" strike="noStrike" dirty="0">
                          <a:solidFill>
                            <a:schemeClr val="tx1"/>
                          </a:solidFill>
                          <a:effectLst/>
                          <a:latin typeface="Calibri"/>
                        </a:rPr>
                        <a:t>3</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dirty="0">
                          <a:solidFill>
                            <a:schemeClr val="tx1"/>
                          </a:solidFill>
                          <a:effectLst/>
                          <a:latin typeface="Calibri"/>
                        </a:rPr>
                        <a:t>Japan</a:t>
                      </a:r>
                    </a:p>
                  </a:txBody>
                  <a:tcPr marL="4417" marR="4417" marT="441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5.867</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tcPr>
                </a:tc>
              </a:tr>
              <a:tr h="159879">
                <a:tc>
                  <a:txBody>
                    <a:bodyPr/>
                    <a:lstStyle/>
                    <a:p>
                      <a:pPr algn="ctr" fontAlgn="b"/>
                      <a:r>
                        <a:rPr lang="el-GR" sz="1600" b="0" i="0" u="none" strike="noStrike">
                          <a:solidFill>
                            <a:schemeClr val="tx1"/>
                          </a:solidFill>
                          <a:effectLst/>
                          <a:latin typeface="Calibri"/>
                        </a:rPr>
                        <a:t>4</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dirty="0">
                          <a:solidFill>
                            <a:schemeClr val="tx1"/>
                          </a:solidFill>
                          <a:effectLst/>
                          <a:latin typeface="Calibri"/>
                        </a:rPr>
                        <a:t>Germany</a:t>
                      </a:r>
                    </a:p>
                  </a:txBody>
                  <a:tcPr marL="4417" marR="4417" marT="441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3.600</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tcPr>
                </a:tc>
              </a:tr>
              <a:tr h="159879">
                <a:tc>
                  <a:txBody>
                    <a:bodyPr/>
                    <a:lstStyle/>
                    <a:p>
                      <a:pPr algn="ctr" fontAlgn="b"/>
                      <a:r>
                        <a:rPr lang="el-GR" sz="1600" b="0" i="0" u="none" strike="noStrike">
                          <a:solidFill>
                            <a:schemeClr val="tx1"/>
                          </a:solidFill>
                          <a:effectLst/>
                          <a:latin typeface="Calibri"/>
                        </a:rPr>
                        <a:t>5</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dirty="0">
                          <a:solidFill>
                            <a:schemeClr val="tx1"/>
                          </a:solidFill>
                          <a:effectLst/>
                          <a:latin typeface="Calibri"/>
                        </a:rPr>
                        <a:t>France</a:t>
                      </a:r>
                    </a:p>
                  </a:txBody>
                  <a:tcPr marL="4417" marR="4417" marT="441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2.773</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tcPr>
                </a:tc>
              </a:tr>
              <a:tr h="159879">
                <a:tc>
                  <a:txBody>
                    <a:bodyPr/>
                    <a:lstStyle/>
                    <a:p>
                      <a:pPr algn="ctr" fontAlgn="b"/>
                      <a:r>
                        <a:rPr lang="el-GR" sz="1600" b="0" i="0" u="none" strike="noStrike">
                          <a:solidFill>
                            <a:srgbClr val="000000"/>
                          </a:solidFill>
                          <a:effectLst/>
                          <a:latin typeface="Calibri"/>
                        </a:rPr>
                        <a:t>6</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1600" b="0" i="0" u="none" strike="noStrike">
                          <a:solidFill>
                            <a:srgbClr val="000000"/>
                          </a:solidFill>
                          <a:effectLst/>
                          <a:latin typeface="Calibri"/>
                        </a:rPr>
                        <a:t>Brazil</a:t>
                      </a:r>
                    </a:p>
                  </a:txBody>
                  <a:tcPr marL="4417" marR="4417" marT="4417" marB="0" anchor="b">
                    <a:lnL>
                      <a:noFill/>
                    </a:lnL>
                    <a:lnR>
                      <a:noFill/>
                    </a:lnR>
                    <a:lnT>
                      <a:noFill/>
                    </a:lnT>
                    <a:lnB>
                      <a:noFill/>
                    </a:lnB>
                    <a:solidFill>
                      <a:srgbClr val="FFFF00"/>
                    </a:solidFill>
                  </a:tcPr>
                </a:tc>
                <a:tc>
                  <a:txBody>
                    <a:bodyPr/>
                    <a:lstStyle/>
                    <a:p>
                      <a:pPr algn="r" fontAlgn="b"/>
                      <a:r>
                        <a:rPr lang="el-GR" sz="1600" b="0" i="0" u="none" strike="noStrike" dirty="0" smtClean="0">
                          <a:solidFill>
                            <a:srgbClr val="000000"/>
                          </a:solidFill>
                          <a:effectLst/>
                          <a:latin typeface="Calibri"/>
                        </a:rPr>
                        <a:t>2.476</a:t>
                      </a:r>
                      <a:endParaRPr lang="el-GR" sz="1600" b="0" i="0" u="none" strike="noStrike" dirty="0">
                        <a:solidFill>
                          <a:srgbClr val="000000"/>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r>
              <a:tr h="159879">
                <a:tc>
                  <a:txBody>
                    <a:bodyPr/>
                    <a:lstStyle/>
                    <a:p>
                      <a:pPr algn="ctr" fontAlgn="b"/>
                      <a:r>
                        <a:rPr lang="el-GR" sz="1600" b="0" i="0" u="none" strike="noStrike" dirty="0">
                          <a:solidFill>
                            <a:schemeClr val="tx1"/>
                          </a:solidFill>
                          <a:effectLst/>
                          <a:latin typeface="Calibri"/>
                        </a:rPr>
                        <a:t>7</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dirty="0" smtClean="0">
                          <a:solidFill>
                            <a:schemeClr val="tx1"/>
                          </a:solidFill>
                          <a:effectLst/>
                          <a:latin typeface="Calibri"/>
                        </a:rPr>
                        <a:t>UK</a:t>
                      </a:r>
                      <a:endParaRPr lang="en-US" sz="1600" b="0" i="0" u="none" strike="noStrike" dirty="0">
                        <a:solidFill>
                          <a:schemeClr val="tx1"/>
                        </a:solidFill>
                        <a:effectLst/>
                        <a:latin typeface="Calibri"/>
                      </a:endParaRPr>
                    </a:p>
                  </a:txBody>
                  <a:tcPr marL="4417" marR="4417" marT="441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2.445</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tcPr>
                </a:tc>
              </a:tr>
              <a:tr h="159879">
                <a:tc>
                  <a:txBody>
                    <a:bodyPr/>
                    <a:lstStyle/>
                    <a:p>
                      <a:pPr algn="ctr" fontAlgn="b"/>
                      <a:r>
                        <a:rPr lang="el-GR" sz="1600" b="0" i="0" u="none" strike="noStrike">
                          <a:solidFill>
                            <a:schemeClr val="tx1"/>
                          </a:solidFill>
                          <a:effectLst/>
                          <a:latin typeface="Calibri"/>
                        </a:rPr>
                        <a:t>8</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dirty="0">
                          <a:solidFill>
                            <a:schemeClr val="tx1"/>
                          </a:solidFill>
                          <a:effectLst/>
                          <a:latin typeface="Calibri"/>
                        </a:rPr>
                        <a:t>Italy</a:t>
                      </a:r>
                    </a:p>
                  </a:txBody>
                  <a:tcPr marL="4417" marR="4417" marT="441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2.193</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tcPr>
                </a:tc>
              </a:tr>
              <a:tr h="159879">
                <a:tc>
                  <a:txBody>
                    <a:bodyPr/>
                    <a:lstStyle/>
                    <a:p>
                      <a:pPr algn="ctr" fontAlgn="b"/>
                      <a:r>
                        <a:rPr lang="el-GR" sz="1600" b="0" i="0" u="none" strike="noStrike">
                          <a:solidFill>
                            <a:srgbClr val="000000"/>
                          </a:solidFill>
                          <a:effectLst/>
                          <a:latin typeface="Calibri"/>
                        </a:rPr>
                        <a:t>9</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US" sz="1600" b="0" i="0" u="none" strike="noStrike" dirty="0">
                          <a:solidFill>
                            <a:srgbClr val="000000"/>
                          </a:solidFill>
                          <a:effectLst/>
                          <a:latin typeface="Calibri"/>
                        </a:rPr>
                        <a:t>India</a:t>
                      </a:r>
                    </a:p>
                  </a:txBody>
                  <a:tcPr marL="4417" marR="4417" marT="4417" marB="0" anchor="b">
                    <a:lnL>
                      <a:noFill/>
                    </a:lnL>
                    <a:lnR>
                      <a:noFill/>
                    </a:lnR>
                    <a:lnT>
                      <a:noFill/>
                    </a:lnT>
                    <a:lnB>
                      <a:noFill/>
                    </a:lnB>
                    <a:solidFill>
                      <a:srgbClr val="FFFF00"/>
                    </a:solidFill>
                  </a:tcPr>
                </a:tc>
                <a:tc>
                  <a:txBody>
                    <a:bodyPr/>
                    <a:lstStyle/>
                    <a:p>
                      <a:pPr algn="r" fontAlgn="b"/>
                      <a:r>
                        <a:rPr lang="el-GR" sz="1600" b="0" i="0" u="none" strike="noStrike" dirty="0" smtClean="0">
                          <a:solidFill>
                            <a:srgbClr val="000000"/>
                          </a:solidFill>
                          <a:effectLst/>
                          <a:latin typeface="Calibri"/>
                        </a:rPr>
                        <a:t>1.872</a:t>
                      </a:r>
                      <a:endParaRPr lang="el-GR" sz="1600" b="0" i="0" u="none" strike="noStrike" dirty="0">
                        <a:solidFill>
                          <a:srgbClr val="000000"/>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r>
              <a:tr h="159879">
                <a:tc>
                  <a:txBody>
                    <a:bodyPr/>
                    <a:lstStyle/>
                    <a:p>
                      <a:pPr algn="ctr" fontAlgn="b"/>
                      <a:r>
                        <a:rPr lang="el-GR" sz="1600" b="0" i="0" u="none" strike="noStrike">
                          <a:solidFill>
                            <a:srgbClr val="000000"/>
                          </a:solidFill>
                          <a:effectLst/>
                          <a:latin typeface="Calibri"/>
                        </a:rPr>
                        <a:t>10</a:t>
                      </a:r>
                    </a:p>
                  </a:txBody>
                  <a:tcPr marL="4417" marR="4417" marT="441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600" b="0" i="0" u="none" strike="noStrike" dirty="0" smtClean="0">
                          <a:solidFill>
                            <a:srgbClr val="000000"/>
                          </a:solidFill>
                          <a:effectLst/>
                          <a:latin typeface="Calibri"/>
                        </a:rPr>
                        <a:t>Russia</a:t>
                      </a:r>
                      <a:endParaRPr lang="en-US" sz="1600" b="0" i="0" u="none" strike="noStrike" dirty="0">
                        <a:solidFill>
                          <a:srgbClr val="000000"/>
                        </a:solidFill>
                        <a:effectLst/>
                        <a:latin typeface="Calibri"/>
                      </a:endParaRPr>
                    </a:p>
                  </a:txBody>
                  <a:tcPr marL="4417" marR="4417" marT="4417" marB="0" anchor="b">
                    <a:lnL>
                      <a:noFill/>
                    </a:lnL>
                    <a:lnR>
                      <a:noFill/>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l-GR" sz="1600" b="0" i="0" u="none" strike="noStrike" dirty="0" smtClean="0">
                          <a:solidFill>
                            <a:srgbClr val="000000"/>
                          </a:solidFill>
                          <a:effectLst/>
                          <a:latin typeface="Calibri"/>
                        </a:rPr>
                        <a:t>1.857</a:t>
                      </a:r>
                      <a:endParaRPr lang="el-GR" sz="1600" b="0" i="0" u="none" strike="noStrike" dirty="0">
                        <a:solidFill>
                          <a:srgbClr val="000000"/>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r>
              <a:tr h="159879">
                <a:tc>
                  <a:txBody>
                    <a:bodyPr/>
                    <a:lstStyle/>
                    <a:p>
                      <a:pPr algn="ctr" fontAlgn="b"/>
                      <a:r>
                        <a:rPr lang="el-GR" sz="1600" b="0" i="0" u="none" strike="noStrike" dirty="0">
                          <a:solidFill>
                            <a:schemeClr val="tx1"/>
                          </a:solidFill>
                          <a:effectLst/>
                          <a:latin typeface="Calibri"/>
                        </a:rPr>
                        <a:t>11</a:t>
                      </a:r>
                    </a:p>
                  </a:txBody>
                  <a:tcPr marL="4417" marR="4417" marT="441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a:solidFill>
                            <a:schemeClr val="tx1"/>
                          </a:solidFill>
                          <a:effectLst/>
                          <a:latin typeface="Calibri"/>
                        </a:rPr>
                        <a:t>Canada</a:t>
                      </a:r>
                    </a:p>
                  </a:txBody>
                  <a:tcPr marL="4417" marR="4417" marT="441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l-GR" sz="1600" b="0" i="0" u="none" strike="noStrike" dirty="0" smtClean="0">
                          <a:solidFill>
                            <a:schemeClr val="tx1"/>
                          </a:solidFill>
                          <a:effectLst/>
                          <a:latin typeface="Calibri"/>
                        </a:rPr>
                        <a:t>1.736 </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59879">
                <a:tc>
                  <a:txBody>
                    <a:bodyPr/>
                    <a:lstStyle/>
                    <a:p>
                      <a:pPr algn="ctr" fontAlgn="b"/>
                      <a:r>
                        <a:rPr lang="el-GR" sz="1600" b="0" i="0" u="none" strike="noStrike" dirty="0">
                          <a:solidFill>
                            <a:schemeClr val="tx1"/>
                          </a:solidFill>
                          <a:effectLst/>
                          <a:latin typeface="Calibri"/>
                        </a:rPr>
                        <a:t>12</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dirty="0">
                          <a:solidFill>
                            <a:schemeClr val="tx1"/>
                          </a:solidFill>
                          <a:effectLst/>
                          <a:latin typeface="Calibri"/>
                        </a:rPr>
                        <a:t>Spain</a:t>
                      </a:r>
                    </a:p>
                  </a:txBody>
                  <a:tcPr marL="4417" marR="4417" marT="441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1.476</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tcPr>
                </a:tc>
              </a:tr>
              <a:tr h="159879">
                <a:tc>
                  <a:txBody>
                    <a:bodyPr/>
                    <a:lstStyle/>
                    <a:p>
                      <a:pPr algn="ctr" fontAlgn="b"/>
                      <a:r>
                        <a:rPr lang="el-GR" sz="1600" b="0" i="0" u="none" strike="noStrike">
                          <a:solidFill>
                            <a:schemeClr val="tx1"/>
                          </a:solidFill>
                          <a:effectLst/>
                          <a:latin typeface="Calibri"/>
                        </a:rPr>
                        <a:t>13</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dirty="0">
                          <a:solidFill>
                            <a:schemeClr val="tx1"/>
                          </a:solidFill>
                          <a:effectLst/>
                          <a:latin typeface="Calibri"/>
                        </a:rPr>
                        <a:t>Australia</a:t>
                      </a:r>
                    </a:p>
                  </a:txBody>
                  <a:tcPr marL="4417" marR="4417" marT="441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1.379</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tcPr>
                </a:tc>
              </a:tr>
              <a:tr h="159879">
                <a:tc>
                  <a:txBody>
                    <a:bodyPr/>
                    <a:lstStyle/>
                    <a:p>
                      <a:pPr algn="ctr" fontAlgn="b"/>
                      <a:r>
                        <a:rPr lang="el-GR" sz="1600" b="0" i="0" u="none" strike="noStrike" dirty="0">
                          <a:solidFill>
                            <a:schemeClr val="tx1"/>
                          </a:solidFill>
                          <a:effectLst/>
                          <a:latin typeface="Calibri"/>
                        </a:rPr>
                        <a:t>14</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solidFill>
                      <a:srgbClr val="00B050"/>
                    </a:solidFill>
                  </a:tcPr>
                </a:tc>
                <a:tc>
                  <a:txBody>
                    <a:bodyPr/>
                    <a:lstStyle/>
                    <a:p>
                      <a:pPr algn="l" fontAlgn="b"/>
                      <a:r>
                        <a:rPr lang="en-US" sz="1600" b="0" i="0" u="none" strike="noStrike" dirty="0">
                          <a:solidFill>
                            <a:schemeClr val="tx1"/>
                          </a:solidFill>
                          <a:effectLst/>
                          <a:latin typeface="Calibri"/>
                        </a:rPr>
                        <a:t>Mexico</a:t>
                      </a:r>
                    </a:p>
                  </a:txBody>
                  <a:tcPr marL="4417" marR="4417" marT="4417" marB="0" anchor="b">
                    <a:lnL>
                      <a:noFill/>
                    </a:lnL>
                    <a:lnR>
                      <a:noFill/>
                    </a:lnR>
                    <a:lnT>
                      <a:noFill/>
                    </a:lnT>
                    <a:lnB>
                      <a:noFill/>
                    </a:lnB>
                    <a:solidFill>
                      <a:srgbClr val="00B050"/>
                    </a:solidFill>
                  </a:tcPr>
                </a:tc>
                <a:tc>
                  <a:txBody>
                    <a:bodyPr/>
                    <a:lstStyle/>
                    <a:p>
                      <a:pPr algn="r" fontAlgn="b"/>
                      <a:r>
                        <a:rPr lang="el-GR" sz="1600" b="0" i="0" u="none" strike="noStrike" dirty="0" smtClean="0">
                          <a:solidFill>
                            <a:schemeClr val="tx1"/>
                          </a:solidFill>
                          <a:effectLst/>
                          <a:latin typeface="Calibri"/>
                        </a:rPr>
                        <a:t>1.153</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solidFill>
                      <a:srgbClr val="00B050"/>
                    </a:solidFill>
                  </a:tcPr>
                </a:tc>
              </a:tr>
              <a:tr h="159879">
                <a:tc>
                  <a:txBody>
                    <a:bodyPr/>
                    <a:lstStyle/>
                    <a:p>
                      <a:pPr algn="ctr" fontAlgn="b"/>
                      <a:r>
                        <a:rPr lang="el-GR" sz="1600" b="0" i="0" u="none" strike="noStrike">
                          <a:solidFill>
                            <a:schemeClr val="tx1"/>
                          </a:solidFill>
                          <a:effectLst/>
                          <a:latin typeface="Calibri"/>
                        </a:rPr>
                        <a:t>15</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dirty="0">
                          <a:solidFill>
                            <a:schemeClr val="tx1"/>
                          </a:solidFill>
                          <a:effectLst/>
                          <a:latin typeface="Calibri"/>
                        </a:rPr>
                        <a:t>Korea, Rep.</a:t>
                      </a:r>
                    </a:p>
                  </a:txBody>
                  <a:tcPr marL="4417" marR="4417" marT="441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1.116</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tcPr>
                </a:tc>
              </a:tr>
              <a:tr h="159879">
                <a:tc>
                  <a:txBody>
                    <a:bodyPr/>
                    <a:lstStyle/>
                    <a:p>
                      <a:pPr algn="ctr" fontAlgn="b"/>
                      <a:r>
                        <a:rPr lang="el-GR" sz="1600" b="0" i="0" u="none" strike="noStrike" dirty="0">
                          <a:solidFill>
                            <a:schemeClr val="tx1"/>
                          </a:solidFill>
                          <a:effectLst/>
                          <a:latin typeface="Calibri"/>
                        </a:rPr>
                        <a:t>16</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solidFill>
                      <a:srgbClr val="00B050"/>
                    </a:solidFill>
                  </a:tcPr>
                </a:tc>
                <a:tc>
                  <a:txBody>
                    <a:bodyPr/>
                    <a:lstStyle/>
                    <a:p>
                      <a:pPr algn="l" fontAlgn="b"/>
                      <a:r>
                        <a:rPr lang="en-US" sz="1600" b="0" i="0" u="none" strike="noStrike" dirty="0">
                          <a:solidFill>
                            <a:schemeClr val="tx1"/>
                          </a:solidFill>
                          <a:effectLst/>
                          <a:latin typeface="Calibri"/>
                        </a:rPr>
                        <a:t>Indonesia</a:t>
                      </a:r>
                    </a:p>
                  </a:txBody>
                  <a:tcPr marL="4417" marR="4417" marT="4417" marB="0" anchor="b">
                    <a:lnL>
                      <a:noFill/>
                    </a:lnL>
                    <a:lnR>
                      <a:noFill/>
                    </a:lnR>
                    <a:lnT>
                      <a:noFill/>
                    </a:lnT>
                    <a:lnB>
                      <a:noFill/>
                    </a:lnB>
                    <a:solidFill>
                      <a:srgbClr val="00B050"/>
                    </a:solidFill>
                  </a:tcPr>
                </a:tc>
                <a:tc>
                  <a:txBody>
                    <a:bodyPr/>
                    <a:lstStyle/>
                    <a:p>
                      <a:pPr algn="r" fontAlgn="b"/>
                      <a:r>
                        <a:rPr lang="el-GR" sz="1600" b="0" i="0" u="none" strike="noStrike" dirty="0" smtClean="0">
                          <a:solidFill>
                            <a:schemeClr val="tx1"/>
                          </a:solidFill>
                          <a:effectLst/>
                          <a:latin typeface="Calibri"/>
                        </a:rPr>
                        <a:t>846</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solidFill>
                      <a:srgbClr val="00B050"/>
                    </a:solidFill>
                  </a:tcPr>
                </a:tc>
              </a:tr>
              <a:tr h="159879">
                <a:tc>
                  <a:txBody>
                    <a:bodyPr/>
                    <a:lstStyle/>
                    <a:p>
                      <a:pPr algn="ctr" fontAlgn="b"/>
                      <a:r>
                        <a:rPr lang="el-GR" sz="1600" b="0" i="0" u="none" strike="noStrike">
                          <a:solidFill>
                            <a:schemeClr val="tx1"/>
                          </a:solidFill>
                          <a:effectLst/>
                          <a:latin typeface="Calibri"/>
                        </a:rPr>
                        <a:t>17</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dirty="0">
                          <a:solidFill>
                            <a:schemeClr val="tx1"/>
                          </a:solidFill>
                          <a:effectLst/>
                          <a:latin typeface="Calibri"/>
                        </a:rPr>
                        <a:t>Netherlands</a:t>
                      </a:r>
                    </a:p>
                  </a:txBody>
                  <a:tcPr marL="4417" marR="4417" marT="441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836</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tcPr>
                </a:tc>
              </a:tr>
              <a:tr h="159879">
                <a:tc>
                  <a:txBody>
                    <a:bodyPr/>
                    <a:lstStyle/>
                    <a:p>
                      <a:pPr algn="ctr" fontAlgn="b"/>
                      <a:r>
                        <a:rPr lang="el-GR" sz="1600" b="0" i="0" u="none" strike="noStrike" dirty="0">
                          <a:solidFill>
                            <a:schemeClr val="tx1"/>
                          </a:solidFill>
                          <a:effectLst/>
                          <a:latin typeface="Calibri"/>
                        </a:rPr>
                        <a:t>18</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solidFill>
                      <a:srgbClr val="00B050"/>
                    </a:solidFill>
                  </a:tcPr>
                </a:tc>
                <a:tc>
                  <a:txBody>
                    <a:bodyPr/>
                    <a:lstStyle/>
                    <a:p>
                      <a:pPr algn="l" fontAlgn="b"/>
                      <a:r>
                        <a:rPr lang="en-US" sz="1600" b="0" i="0" u="none" strike="noStrike" dirty="0">
                          <a:solidFill>
                            <a:schemeClr val="tx1"/>
                          </a:solidFill>
                          <a:effectLst/>
                          <a:latin typeface="Calibri"/>
                        </a:rPr>
                        <a:t>Turkey</a:t>
                      </a:r>
                    </a:p>
                  </a:txBody>
                  <a:tcPr marL="4417" marR="4417" marT="4417" marB="0" anchor="b">
                    <a:lnL>
                      <a:noFill/>
                    </a:lnL>
                    <a:lnR>
                      <a:noFill/>
                    </a:lnR>
                    <a:lnT>
                      <a:noFill/>
                    </a:lnT>
                    <a:lnB>
                      <a:noFill/>
                    </a:lnB>
                    <a:solidFill>
                      <a:srgbClr val="00B050"/>
                    </a:solidFill>
                  </a:tcPr>
                </a:tc>
                <a:tc>
                  <a:txBody>
                    <a:bodyPr/>
                    <a:lstStyle/>
                    <a:p>
                      <a:pPr algn="r" fontAlgn="b"/>
                      <a:r>
                        <a:rPr lang="el-GR" sz="1600" b="0" i="0" u="none" strike="noStrike" dirty="0" smtClean="0">
                          <a:solidFill>
                            <a:schemeClr val="tx1"/>
                          </a:solidFill>
                          <a:effectLst/>
                          <a:latin typeface="Calibri"/>
                        </a:rPr>
                        <a:t>774</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solidFill>
                      <a:srgbClr val="00B050"/>
                    </a:solidFill>
                  </a:tcPr>
                </a:tc>
              </a:tr>
              <a:tr h="159879">
                <a:tc>
                  <a:txBody>
                    <a:bodyPr/>
                    <a:lstStyle/>
                    <a:p>
                      <a:pPr algn="ctr" fontAlgn="b"/>
                      <a:r>
                        <a:rPr lang="el-GR" sz="1600" b="0" i="0" u="none" strike="noStrike">
                          <a:solidFill>
                            <a:schemeClr val="tx1"/>
                          </a:solidFill>
                          <a:effectLst/>
                          <a:latin typeface="Calibri"/>
                        </a:rPr>
                        <a:t>19</a:t>
                      </a:r>
                    </a:p>
                  </a:txBody>
                  <a:tcPr marL="4417" marR="4417" marT="441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dirty="0">
                          <a:solidFill>
                            <a:schemeClr val="tx1"/>
                          </a:solidFill>
                          <a:effectLst/>
                          <a:latin typeface="Calibri"/>
                        </a:rPr>
                        <a:t>Switzerland</a:t>
                      </a:r>
                    </a:p>
                  </a:txBody>
                  <a:tcPr marL="4417" marR="4417" marT="4417" marB="0" anchor="b">
                    <a:lnL>
                      <a:noFill/>
                    </a:lnL>
                    <a:lnR>
                      <a:noFill/>
                    </a:lnR>
                    <a:lnT>
                      <a:noFill/>
                    </a:lnT>
                    <a:lnB>
                      <a:noFill/>
                    </a:lnB>
                  </a:tcPr>
                </a:tc>
                <a:tc>
                  <a:txBody>
                    <a:bodyPr/>
                    <a:lstStyle/>
                    <a:p>
                      <a:pPr algn="r" fontAlgn="b"/>
                      <a:r>
                        <a:rPr lang="el-GR" sz="1600" b="0" i="0" u="none" strike="noStrike" dirty="0" smtClean="0">
                          <a:solidFill>
                            <a:schemeClr val="tx1"/>
                          </a:solidFill>
                          <a:effectLst/>
                          <a:latin typeface="Calibri"/>
                        </a:rPr>
                        <a:t>659</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a:noFill/>
                    </a:lnB>
                  </a:tcPr>
                </a:tc>
              </a:tr>
              <a:tr h="159879">
                <a:tc>
                  <a:txBody>
                    <a:bodyPr/>
                    <a:lstStyle/>
                    <a:p>
                      <a:pPr algn="ctr" fontAlgn="b"/>
                      <a:r>
                        <a:rPr lang="el-GR" sz="1600" b="0" i="0" u="none" strike="noStrike" dirty="0">
                          <a:solidFill>
                            <a:schemeClr val="tx1"/>
                          </a:solidFill>
                          <a:effectLst/>
                          <a:latin typeface="Calibri"/>
                        </a:rPr>
                        <a:t>20</a:t>
                      </a:r>
                    </a:p>
                  </a:txBody>
                  <a:tcPr marL="4417" marR="4417" marT="441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chemeClr val="tx1"/>
                          </a:solidFill>
                          <a:effectLst/>
                          <a:latin typeface="Calibri"/>
                        </a:rPr>
                        <a:t>Saudi Arabia</a:t>
                      </a:r>
                    </a:p>
                  </a:txBody>
                  <a:tcPr marL="4417" marR="4417" marT="441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l-GR" sz="1600" b="0" i="0" u="none" strike="noStrike" dirty="0" smtClean="0">
                          <a:solidFill>
                            <a:schemeClr val="tx1"/>
                          </a:solidFill>
                          <a:effectLst/>
                          <a:latin typeface="Calibri"/>
                        </a:rPr>
                        <a:t>576</a:t>
                      </a:r>
                      <a:endParaRPr lang="el-GR" sz="1600" b="0" i="0" u="none" strike="noStrike" dirty="0">
                        <a:solidFill>
                          <a:schemeClr val="tx1"/>
                        </a:solidFill>
                        <a:effectLst/>
                        <a:latin typeface="Calibri"/>
                      </a:endParaRPr>
                    </a:p>
                  </a:txBody>
                  <a:tcPr marL="4417" marR="4417" marT="441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11" name="Πίνακας 10"/>
          <p:cNvGraphicFramePr>
            <a:graphicFrameLocks noGrp="1"/>
          </p:cNvGraphicFramePr>
          <p:nvPr>
            <p:extLst>
              <p:ext uri="{D42A27DB-BD31-4B8C-83A1-F6EECF244321}">
                <p14:modId xmlns:p14="http://schemas.microsoft.com/office/powerpoint/2010/main" val="1177958616"/>
              </p:ext>
            </p:extLst>
          </p:nvPr>
        </p:nvGraphicFramePr>
        <p:xfrm>
          <a:off x="362360" y="6018555"/>
          <a:ext cx="2232247" cy="760095"/>
        </p:xfrm>
        <a:graphic>
          <a:graphicData uri="http://schemas.openxmlformats.org/drawingml/2006/table">
            <a:tbl>
              <a:tblPr/>
              <a:tblGrid>
                <a:gridCol w="864095"/>
                <a:gridCol w="648072"/>
                <a:gridCol w="720080"/>
              </a:tblGrid>
              <a:tr h="190500">
                <a:tc>
                  <a:txBody>
                    <a:bodyPr/>
                    <a:lstStyle/>
                    <a:p>
                      <a:pPr algn="l" fontAlgn="b"/>
                      <a:r>
                        <a:rPr lang="en-US" sz="1600" b="0" i="0" u="none" strike="noStrike" dirty="0">
                          <a:solidFill>
                            <a:schemeClr val="tx1"/>
                          </a:solidFill>
                          <a:effectLst/>
                          <a:latin typeface="Calibri"/>
                        </a:rPr>
                        <a:t>North</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dirty="0" smtClean="0">
                          <a:solidFill>
                            <a:schemeClr val="tx1"/>
                          </a:solidFill>
                          <a:effectLst/>
                          <a:latin typeface="Calibri"/>
                        </a:rPr>
                        <a:t>1</a:t>
                      </a:r>
                      <a:r>
                        <a:rPr lang="el-GR" sz="1600" b="0" i="0" u="none" strike="noStrike" dirty="0" smtClean="0">
                          <a:solidFill>
                            <a:schemeClr val="tx1"/>
                          </a:solidFill>
                          <a:effectLst/>
                          <a:latin typeface="Calibri"/>
                        </a:rPr>
                        <a:t>6.793 </a:t>
                      </a:r>
                      <a:endParaRPr lang="el-GR" sz="1600" b="0" i="0" u="none" strike="noStrike" dirty="0">
                        <a:solidFill>
                          <a:schemeClr val="tx1"/>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l-GR" sz="1600" b="0" i="0" u="none" strike="noStrike" dirty="0">
                          <a:solidFill>
                            <a:schemeClr val="tx1"/>
                          </a:solidFill>
                          <a:effectLst/>
                          <a:latin typeface="Calibri"/>
                        </a:rPr>
                        <a:t>76%</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90500">
                <a:tc>
                  <a:txBody>
                    <a:bodyPr/>
                    <a:lstStyle/>
                    <a:p>
                      <a:pPr algn="l" fontAlgn="b"/>
                      <a:r>
                        <a:rPr lang="en-US" sz="1600" b="0" i="0" u="none" strike="noStrike" dirty="0">
                          <a:solidFill>
                            <a:schemeClr val="tx1"/>
                          </a:solidFill>
                          <a:effectLst/>
                          <a:latin typeface="Calibri"/>
                        </a:rPr>
                        <a:t>Emerging</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l-GR" sz="1600" b="0" i="0" u="none" strike="noStrike" dirty="0" smtClean="0">
                          <a:solidFill>
                            <a:schemeClr val="tx1"/>
                          </a:solidFill>
                          <a:effectLst/>
                          <a:latin typeface="Calibri"/>
                        </a:rPr>
                        <a:t>1.925 </a:t>
                      </a:r>
                      <a:endParaRPr lang="el-GR" sz="1600" b="0"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ctr" fontAlgn="b"/>
                      <a:r>
                        <a:rPr lang="el-GR" sz="1600" b="0" i="0" u="none" strike="noStrike" dirty="0">
                          <a:solidFill>
                            <a:schemeClr val="tx1"/>
                          </a:solidFill>
                          <a:effectLst/>
                          <a:latin typeface="Calibri"/>
                        </a:rPr>
                        <a:t>8,76%</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200025">
                <a:tc>
                  <a:txBody>
                    <a:bodyPr/>
                    <a:lstStyle/>
                    <a:p>
                      <a:pPr algn="l" fontAlgn="b"/>
                      <a:r>
                        <a:rPr lang="en-US" sz="1600" b="1" i="0" u="none" strike="noStrike" dirty="0">
                          <a:solidFill>
                            <a:schemeClr val="bg1"/>
                          </a:solidFill>
                          <a:effectLst/>
                          <a:latin typeface="Calibri"/>
                        </a:rPr>
                        <a:t>BRIC</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l-GR" sz="1600" b="1" i="0" u="none" strike="noStrike" dirty="0" smtClean="0">
                          <a:solidFill>
                            <a:schemeClr val="bg1"/>
                          </a:solidFill>
                          <a:effectLst/>
                          <a:latin typeface="Calibri"/>
                        </a:rPr>
                        <a:t>1.662</a:t>
                      </a:r>
                      <a:endParaRPr lang="el-GR" sz="1600" b="1" i="0" u="none" strike="noStrike" dirty="0">
                        <a:solidFill>
                          <a:schemeClr val="bg1"/>
                        </a:solidFill>
                        <a:effectLst/>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l-GR" sz="1600" b="1" i="0" u="none" strike="noStrike" dirty="0">
                          <a:solidFill>
                            <a:schemeClr val="bg1"/>
                          </a:solidFill>
                          <a:effectLst/>
                          <a:latin typeface="Calibri"/>
                        </a:rPr>
                        <a:t>7,56%</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12" name="Πίνακας 11"/>
          <p:cNvGraphicFramePr>
            <a:graphicFrameLocks noGrp="1"/>
          </p:cNvGraphicFramePr>
          <p:nvPr>
            <p:extLst>
              <p:ext uri="{D42A27DB-BD31-4B8C-83A1-F6EECF244321}">
                <p14:modId xmlns:p14="http://schemas.microsoft.com/office/powerpoint/2010/main" val="487328170"/>
              </p:ext>
            </p:extLst>
          </p:nvPr>
        </p:nvGraphicFramePr>
        <p:xfrm>
          <a:off x="3059832" y="6021288"/>
          <a:ext cx="2232247" cy="760095"/>
        </p:xfrm>
        <a:graphic>
          <a:graphicData uri="http://schemas.openxmlformats.org/drawingml/2006/table">
            <a:tbl>
              <a:tblPr/>
              <a:tblGrid>
                <a:gridCol w="864095"/>
                <a:gridCol w="648072"/>
                <a:gridCol w="720080"/>
              </a:tblGrid>
              <a:tr h="190500">
                <a:tc>
                  <a:txBody>
                    <a:bodyPr/>
                    <a:lstStyle/>
                    <a:p>
                      <a:pPr algn="l" fontAlgn="b"/>
                      <a:r>
                        <a:rPr lang="en-US" sz="1600" b="0" i="0" u="none" strike="noStrike" dirty="0">
                          <a:solidFill>
                            <a:schemeClr val="tx1"/>
                          </a:solidFill>
                          <a:effectLst/>
                          <a:latin typeface="Calibri"/>
                        </a:rPr>
                        <a:t>North</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dirty="0" smtClean="0">
                          <a:solidFill>
                            <a:schemeClr val="tx1"/>
                          </a:solidFill>
                          <a:effectLst/>
                          <a:latin typeface="Calibri"/>
                        </a:rPr>
                        <a:t>23.565</a:t>
                      </a:r>
                      <a:r>
                        <a:rPr lang="el-GR" sz="1600" b="0" i="0" u="none" strike="noStrike" dirty="0" smtClean="0">
                          <a:solidFill>
                            <a:schemeClr val="tx1"/>
                          </a:solidFill>
                          <a:effectLst/>
                          <a:latin typeface="Calibri"/>
                        </a:rPr>
                        <a:t> </a:t>
                      </a:r>
                      <a:endParaRPr lang="el-GR" sz="1600" b="0" i="0" u="none" strike="noStrike" dirty="0">
                        <a:solidFill>
                          <a:schemeClr val="tx1"/>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l-GR" sz="1600" b="0" i="0" u="none" strike="noStrike" dirty="0" smtClean="0">
                          <a:solidFill>
                            <a:schemeClr val="tx1"/>
                          </a:solidFill>
                          <a:effectLst/>
                          <a:latin typeface="Calibri"/>
                        </a:rPr>
                        <a:t>7</a:t>
                      </a:r>
                      <a:r>
                        <a:rPr lang="en-US" sz="1600" b="0" i="0" u="none" strike="noStrike" dirty="0" smtClean="0">
                          <a:solidFill>
                            <a:schemeClr val="tx1"/>
                          </a:solidFill>
                          <a:effectLst/>
                          <a:latin typeface="Calibri"/>
                        </a:rPr>
                        <a:t>3</a:t>
                      </a:r>
                      <a:r>
                        <a:rPr lang="el-GR" sz="1600" b="0" i="0" u="none" strike="noStrike" dirty="0" smtClean="0">
                          <a:solidFill>
                            <a:schemeClr val="tx1"/>
                          </a:solidFill>
                          <a:effectLst/>
                          <a:latin typeface="Calibri"/>
                        </a:rPr>
                        <a:t>%</a:t>
                      </a:r>
                      <a:endParaRPr lang="el-GR" sz="1600" b="0" i="0" u="none" strike="noStrike" dirty="0">
                        <a:solidFill>
                          <a:schemeClr val="tx1"/>
                        </a:solidFill>
                        <a:effectLst/>
                        <a:latin typeface="Calibri"/>
                      </a:endParaRP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90500">
                <a:tc>
                  <a:txBody>
                    <a:bodyPr/>
                    <a:lstStyle/>
                    <a:p>
                      <a:pPr algn="l" fontAlgn="b"/>
                      <a:r>
                        <a:rPr lang="en-US" sz="1600" b="0" i="0" u="none" strike="noStrike" dirty="0">
                          <a:solidFill>
                            <a:schemeClr val="tx1"/>
                          </a:solidFill>
                          <a:effectLst/>
                          <a:latin typeface="Calibri"/>
                        </a:rPr>
                        <a:t>Emerging</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dirty="0" smtClean="0">
                          <a:solidFill>
                            <a:schemeClr val="tx1"/>
                          </a:solidFill>
                          <a:effectLst/>
                          <a:latin typeface="Calibri"/>
                        </a:rPr>
                        <a:t>3.709</a:t>
                      </a:r>
                      <a:endParaRPr lang="el-GR" sz="1600" b="0"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ctr" fontAlgn="b"/>
                      <a:r>
                        <a:rPr lang="en-US" sz="1600" b="0" i="0" u="none" strike="noStrike" dirty="0" smtClean="0">
                          <a:solidFill>
                            <a:schemeClr val="tx1"/>
                          </a:solidFill>
                          <a:effectLst/>
                          <a:latin typeface="Calibri"/>
                        </a:rPr>
                        <a:t>11,47</a:t>
                      </a:r>
                      <a:r>
                        <a:rPr lang="el-GR" sz="1600" b="0" i="0" u="none" strike="noStrike" dirty="0" smtClean="0">
                          <a:solidFill>
                            <a:schemeClr val="tx1"/>
                          </a:solidFill>
                          <a:effectLst/>
                          <a:latin typeface="Calibri"/>
                        </a:rPr>
                        <a:t>%</a:t>
                      </a:r>
                      <a:endParaRPr lang="el-GR" sz="1600" b="0" i="0" u="none" strike="noStrike" dirty="0">
                        <a:solidFill>
                          <a:schemeClr val="tx1"/>
                        </a:solidFill>
                        <a:effectLst/>
                        <a:latin typeface="Calibri"/>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200025">
                <a:tc>
                  <a:txBody>
                    <a:bodyPr/>
                    <a:lstStyle/>
                    <a:p>
                      <a:pPr algn="l" fontAlgn="b"/>
                      <a:r>
                        <a:rPr lang="en-US" sz="1600" b="1" i="0" u="none" strike="noStrike" dirty="0">
                          <a:solidFill>
                            <a:schemeClr val="bg1"/>
                          </a:solidFill>
                          <a:effectLst/>
                          <a:latin typeface="Calibri"/>
                        </a:rPr>
                        <a:t>BRIC</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600" b="1" i="0" u="none" strike="noStrike" dirty="0" smtClean="0">
                          <a:solidFill>
                            <a:schemeClr val="bg1"/>
                          </a:solidFill>
                          <a:effectLst/>
                          <a:latin typeface="Calibri"/>
                        </a:rPr>
                        <a:t>2.577</a:t>
                      </a:r>
                      <a:endParaRPr lang="el-GR" sz="1600" b="1" i="0" u="none" strike="noStrike" dirty="0">
                        <a:solidFill>
                          <a:schemeClr val="bg1"/>
                        </a:solidFill>
                        <a:effectLst/>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l-GR" sz="1600" b="1" i="0" u="none" strike="noStrike" dirty="0" smtClean="0">
                          <a:solidFill>
                            <a:schemeClr val="bg1"/>
                          </a:solidFill>
                          <a:effectLst/>
                          <a:latin typeface="Calibri"/>
                        </a:rPr>
                        <a:t>7,</a:t>
                      </a:r>
                      <a:r>
                        <a:rPr lang="en-US" sz="1600" b="1" i="0" u="none" strike="noStrike" dirty="0" smtClean="0">
                          <a:solidFill>
                            <a:schemeClr val="bg1"/>
                          </a:solidFill>
                          <a:effectLst/>
                          <a:latin typeface="Calibri"/>
                        </a:rPr>
                        <a:t>97</a:t>
                      </a:r>
                      <a:r>
                        <a:rPr lang="el-GR" sz="1600" b="1" i="0" u="none" strike="noStrike" dirty="0" smtClean="0">
                          <a:solidFill>
                            <a:schemeClr val="bg1"/>
                          </a:solidFill>
                          <a:effectLst/>
                          <a:latin typeface="Calibri"/>
                        </a:rPr>
                        <a:t>%</a:t>
                      </a:r>
                      <a:endParaRPr lang="el-GR" sz="1600" b="1" i="0" u="none" strike="noStrike" dirty="0">
                        <a:solidFill>
                          <a:schemeClr val="bg1"/>
                        </a:solidFill>
                        <a:effectLst/>
                        <a:latin typeface="Calibri"/>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13" name="Πίνακας 12"/>
          <p:cNvGraphicFramePr>
            <a:graphicFrameLocks noGrp="1"/>
          </p:cNvGraphicFramePr>
          <p:nvPr>
            <p:extLst>
              <p:ext uri="{D42A27DB-BD31-4B8C-83A1-F6EECF244321}">
                <p14:modId xmlns:p14="http://schemas.microsoft.com/office/powerpoint/2010/main" val="2463078647"/>
              </p:ext>
            </p:extLst>
          </p:nvPr>
        </p:nvGraphicFramePr>
        <p:xfrm>
          <a:off x="5652120" y="6017720"/>
          <a:ext cx="2592289" cy="760095"/>
        </p:xfrm>
        <a:graphic>
          <a:graphicData uri="http://schemas.openxmlformats.org/drawingml/2006/table">
            <a:tbl>
              <a:tblPr/>
              <a:tblGrid>
                <a:gridCol w="1003466"/>
                <a:gridCol w="752600"/>
                <a:gridCol w="836223"/>
              </a:tblGrid>
              <a:tr h="244297">
                <a:tc>
                  <a:txBody>
                    <a:bodyPr/>
                    <a:lstStyle/>
                    <a:p>
                      <a:pPr algn="l" fontAlgn="b"/>
                      <a:r>
                        <a:rPr lang="en-US" sz="1600" b="0" i="0" u="none" strike="noStrike" dirty="0">
                          <a:solidFill>
                            <a:schemeClr val="tx1"/>
                          </a:solidFill>
                          <a:effectLst/>
                          <a:latin typeface="Calibri"/>
                        </a:rPr>
                        <a:t>North</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dirty="0" smtClean="0">
                          <a:solidFill>
                            <a:schemeClr val="tx1"/>
                          </a:solidFill>
                          <a:effectLst/>
                          <a:latin typeface="Calibri"/>
                        </a:rPr>
                        <a:t>39.075</a:t>
                      </a:r>
                      <a:endParaRPr lang="el-GR" sz="1600" b="0" i="0" u="none" strike="noStrike" dirty="0">
                        <a:solidFill>
                          <a:schemeClr val="tx1"/>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smtClean="0">
                          <a:solidFill>
                            <a:schemeClr val="tx1"/>
                          </a:solidFill>
                          <a:effectLst/>
                          <a:latin typeface="Calibri"/>
                        </a:rPr>
                        <a:t>5</a:t>
                      </a:r>
                      <a:r>
                        <a:rPr lang="el-GR" sz="1600" b="0" i="0" u="none" strike="noStrike" dirty="0" smtClean="0">
                          <a:solidFill>
                            <a:schemeClr val="tx1"/>
                          </a:solidFill>
                          <a:effectLst/>
                          <a:latin typeface="Calibri"/>
                        </a:rPr>
                        <a:t>6</a:t>
                      </a:r>
                      <a:r>
                        <a:rPr lang="el-GR" sz="1600" b="0" i="0" u="none" strike="noStrike" dirty="0">
                          <a:solidFill>
                            <a:schemeClr val="tx1"/>
                          </a:solidFill>
                          <a:effectLst/>
                          <a:latin typeface="Calibri"/>
                        </a:rPr>
                        <a:t>%</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27039">
                <a:tc>
                  <a:txBody>
                    <a:bodyPr/>
                    <a:lstStyle/>
                    <a:p>
                      <a:pPr algn="l" fontAlgn="b"/>
                      <a:r>
                        <a:rPr lang="en-US" sz="1600" b="0" i="0" u="none" strike="noStrike" dirty="0">
                          <a:solidFill>
                            <a:schemeClr val="tx1"/>
                          </a:solidFill>
                          <a:effectLst/>
                          <a:latin typeface="Calibri"/>
                        </a:rPr>
                        <a:t>Emerging</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600" b="0" i="0" u="none" strike="noStrike" dirty="0" smtClean="0">
                          <a:solidFill>
                            <a:schemeClr val="tx1"/>
                          </a:solidFill>
                          <a:effectLst/>
                          <a:latin typeface="Calibri"/>
                        </a:rPr>
                        <a:t>16.877</a:t>
                      </a:r>
                      <a:endParaRPr lang="el-GR" sz="1600" b="0"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ctr" fontAlgn="b"/>
                      <a:r>
                        <a:rPr lang="en-US" sz="1600" b="0" i="0" u="none" strike="noStrike" dirty="0" smtClean="0">
                          <a:solidFill>
                            <a:schemeClr val="tx1"/>
                          </a:solidFill>
                          <a:effectLst/>
                          <a:latin typeface="Calibri"/>
                        </a:rPr>
                        <a:t>24,1</a:t>
                      </a:r>
                      <a:r>
                        <a:rPr lang="el-GR" sz="1600" b="0" i="0" u="none" strike="noStrike" dirty="0" smtClean="0">
                          <a:solidFill>
                            <a:schemeClr val="tx1"/>
                          </a:solidFill>
                          <a:effectLst/>
                          <a:latin typeface="Calibri"/>
                        </a:rPr>
                        <a:t>%</a:t>
                      </a:r>
                      <a:endParaRPr lang="el-GR" sz="1600" b="0" i="0" u="none" strike="noStrike" dirty="0">
                        <a:solidFill>
                          <a:schemeClr val="tx1"/>
                        </a:solidFill>
                        <a:effectLst/>
                        <a:latin typeface="Calibri"/>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227039">
                <a:tc>
                  <a:txBody>
                    <a:bodyPr/>
                    <a:lstStyle/>
                    <a:p>
                      <a:pPr algn="l" fontAlgn="b"/>
                      <a:r>
                        <a:rPr lang="en-US" sz="1600" b="1" i="0" u="none" strike="noStrike" dirty="0">
                          <a:solidFill>
                            <a:schemeClr val="bg1"/>
                          </a:solidFill>
                          <a:effectLst/>
                          <a:latin typeface="Calibri"/>
                        </a:rPr>
                        <a:t>BRIC</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600" b="1" i="0" u="none" strike="noStrike" dirty="0" smtClean="0">
                          <a:solidFill>
                            <a:schemeClr val="bg1"/>
                          </a:solidFill>
                          <a:effectLst/>
                          <a:latin typeface="Calibri"/>
                        </a:rPr>
                        <a:t>13.525</a:t>
                      </a:r>
                      <a:endParaRPr lang="el-GR" sz="1600" b="1" i="0" u="none" strike="noStrike" dirty="0">
                        <a:solidFill>
                          <a:schemeClr val="bg1"/>
                        </a:solidFill>
                        <a:effectLst/>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600" b="1" i="0" u="none" strike="noStrike" dirty="0" smtClean="0">
                          <a:solidFill>
                            <a:schemeClr val="bg1"/>
                          </a:solidFill>
                          <a:effectLst/>
                          <a:latin typeface="Calibri"/>
                        </a:rPr>
                        <a:t>19,32</a:t>
                      </a:r>
                      <a:r>
                        <a:rPr lang="el-GR" sz="1600" b="1" i="0" u="none" strike="noStrike" dirty="0" smtClean="0">
                          <a:solidFill>
                            <a:schemeClr val="bg1"/>
                          </a:solidFill>
                          <a:effectLst/>
                          <a:latin typeface="Calibri"/>
                        </a:rPr>
                        <a:t>%</a:t>
                      </a:r>
                      <a:endParaRPr lang="el-GR" sz="1600" b="1" i="0" u="none" strike="noStrike" dirty="0">
                        <a:solidFill>
                          <a:schemeClr val="bg1"/>
                        </a:solidFill>
                        <a:effectLst/>
                        <a:latin typeface="Calibri"/>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1673646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Φυσιογνωμία Μαθήματος </a:t>
            </a:r>
            <a:endParaRPr lang="en-US" dirty="0"/>
          </a:p>
        </p:txBody>
      </p:sp>
      <p:sp>
        <p:nvSpPr>
          <p:cNvPr id="2" name="Content Placeholder 1"/>
          <p:cNvSpPr>
            <a:spLocks noGrp="1"/>
          </p:cNvSpPr>
          <p:nvPr>
            <p:ph idx="1"/>
          </p:nvPr>
        </p:nvSpPr>
        <p:spPr/>
        <p:txBody>
          <a:bodyPr>
            <a:normAutofit fontScale="92500"/>
          </a:bodyPr>
          <a:lstStyle/>
          <a:p>
            <a:pPr marL="0" marR="0" indent="0" algn="just">
              <a:lnSpc>
                <a:spcPct val="150000"/>
              </a:lnSpc>
              <a:spcBef>
                <a:spcPts val="0"/>
              </a:spcBef>
              <a:spcAft>
                <a:spcPts val="0"/>
              </a:spcAft>
              <a:buNone/>
            </a:pPr>
            <a:r>
              <a:rPr lang="el-GR" dirty="0" smtClean="0">
                <a:latin typeface="Georgia"/>
                <a:ea typeface="Times New Roman"/>
              </a:rPr>
              <a:t>Σκοπός </a:t>
            </a:r>
            <a:r>
              <a:rPr lang="el-GR" dirty="0">
                <a:latin typeface="Georgia"/>
                <a:ea typeface="Times New Roman"/>
              </a:rPr>
              <a:t>του μαθήματος είναι η εξοικείωση των φοιτητών με τους λόγους για τους οποίους κατά την τρέχουσα περίοδο οι αναδυόμενες δυνάμεις έχουν αναδειχθεί σε σημαντικούς δρώντες του παγκόσμιου συστήματος, τον ρόλο των οικονομικών κρίσεων στη διεθνή σκηνή, τις περιφερειακές επιλογές των εν λόγω κρατών και τα αποτελέσματα αυτών καθώς και στους τρόπους με τους οποίους μετασχηματίζονται διεθνείς οργανισμοί και θεσμοί λόγω του νέου φαινομένου. . </a:t>
            </a:r>
            <a:endParaRPr lang="en-US" sz="4000" dirty="0">
              <a:effectLst/>
              <a:latin typeface="Times New Roman"/>
              <a:ea typeface="Times New Roman"/>
            </a:endParaRPr>
          </a:p>
        </p:txBody>
      </p:sp>
    </p:spTree>
    <p:extLst>
      <p:ext uri="{BB962C8B-B14F-4D97-AF65-F5344CB8AC3E}">
        <p14:creationId xmlns:p14="http://schemas.microsoft.com/office/powerpoint/2010/main" val="35754935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71600" y="18937"/>
            <a:ext cx="7315200" cy="1154097"/>
          </a:xfrm>
        </p:spPr>
        <p:txBody>
          <a:bodyPr/>
          <a:lstStyle/>
          <a:p>
            <a:r>
              <a:rPr lang="en-US" dirty="0" smtClean="0"/>
              <a:t>BRICS</a:t>
            </a:r>
            <a:endParaRPr lang="el-GR" dirty="0"/>
          </a:p>
        </p:txBody>
      </p:sp>
      <p:graphicFrame>
        <p:nvGraphicFramePr>
          <p:cNvPr id="4" name="Πίνακας 3"/>
          <p:cNvGraphicFramePr>
            <a:graphicFrameLocks noGrp="1"/>
          </p:cNvGraphicFramePr>
          <p:nvPr>
            <p:extLst>
              <p:ext uri="{D42A27DB-BD31-4B8C-83A1-F6EECF244321}">
                <p14:modId xmlns:p14="http://schemas.microsoft.com/office/powerpoint/2010/main" val="3258710764"/>
              </p:ext>
            </p:extLst>
          </p:nvPr>
        </p:nvGraphicFramePr>
        <p:xfrm>
          <a:off x="719999" y="2160000"/>
          <a:ext cx="4880975" cy="2491472"/>
        </p:xfrm>
        <a:graphic>
          <a:graphicData uri="http://schemas.openxmlformats.org/drawingml/2006/table">
            <a:tbl>
              <a:tblPr firstRow="1" bandRow="1">
                <a:tableStyleId>{5C22544A-7EE6-4342-B048-85BDC9FD1C3A}</a:tableStyleId>
              </a:tblPr>
              <a:tblGrid>
                <a:gridCol w="1224136"/>
                <a:gridCol w="1656184"/>
                <a:gridCol w="2000655"/>
              </a:tblGrid>
              <a:tr h="370840">
                <a:tc>
                  <a:txBody>
                    <a:bodyPr/>
                    <a:lstStyle/>
                    <a:p>
                      <a:pPr algn="ctr"/>
                      <a:r>
                        <a:rPr lang="el-GR" dirty="0" smtClean="0"/>
                        <a:t>Χώρα</a:t>
                      </a:r>
                      <a:endParaRPr lang="el-GR" dirty="0"/>
                    </a:p>
                  </a:txBody>
                  <a:tcPr anchor="ctr"/>
                </a:tc>
                <a:tc>
                  <a:txBody>
                    <a:bodyPr/>
                    <a:lstStyle/>
                    <a:p>
                      <a:pPr algn="ctr"/>
                      <a:r>
                        <a:rPr lang="el-GR" dirty="0" smtClean="0"/>
                        <a:t>Πληθυσμός (σε εκατ.)</a:t>
                      </a:r>
                      <a:endParaRPr lang="el-GR" dirty="0"/>
                    </a:p>
                  </a:txBody>
                  <a:tcPr anchor="ctr"/>
                </a:tc>
                <a:tc>
                  <a:txBody>
                    <a:bodyPr/>
                    <a:lstStyle/>
                    <a:p>
                      <a:pPr algn="ctr"/>
                      <a:r>
                        <a:rPr lang="el-GR" dirty="0" smtClean="0"/>
                        <a:t>ΑΕΠ</a:t>
                      </a:r>
                    </a:p>
                    <a:p>
                      <a:pPr algn="ctr"/>
                      <a:r>
                        <a:rPr lang="el-GR" dirty="0" smtClean="0"/>
                        <a:t>(σε δις $)</a:t>
                      </a:r>
                      <a:endParaRPr lang="el-GR" dirty="0"/>
                    </a:p>
                  </a:txBody>
                  <a:tcPr anchor="ctr"/>
                </a:tc>
              </a:tr>
              <a:tr h="368032">
                <a:tc>
                  <a:txBody>
                    <a:bodyPr/>
                    <a:lstStyle/>
                    <a:p>
                      <a:r>
                        <a:rPr lang="el-GR" dirty="0" smtClean="0"/>
                        <a:t>Βραζιλία</a:t>
                      </a:r>
                      <a:endParaRPr lang="el-GR" dirty="0"/>
                    </a:p>
                  </a:txBody>
                  <a:tcPr/>
                </a:tc>
                <a:tc>
                  <a:txBody>
                    <a:bodyPr/>
                    <a:lstStyle/>
                    <a:p>
                      <a:pPr algn="ctr"/>
                      <a:r>
                        <a:rPr lang="en-US" dirty="0" smtClean="0"/>
                        <a:t>209,5</a:t>
                      </a:r>
                      <a:endParaRPr lang="el-G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Calibri"/>
                        </a:rPr>
                        <a:t>1,868</a:t>
                      </a:r>
                      <a:endParaRPr lang="el-GR" sz="1800" b="0" i="0" u="none" strike="noStrike" dirty="0" smtClean="0">
                        <a:solidFill>
                          <a:srgbClr val="000000"/>
                        </a:solidFill>
                        <a:effectLst/>
                        <a:latin typeface="Calibri"/>
                      </a:endParaRPr>
                    </a:p>
                  </a:txBody>
                  <a:tcPr/>
                </a:tc>
              </a:tr>
              <a:tr h="370840">
                <a:tc>
                  <a:txBody>
                    <a:bodyPr/>
                    <a:lstStyle/>
                    <a:p>
                      <a:r>
                        <a:rPr lang="el-GR" dirty="0" smtClean="0"/>
                        <a:t>Ρωσία</a:t>
                      </a:r>
                      <a:endParaRPr lang="el-GR" dirty="0"/>
                    </a:p>
                  </a:txBody>
                  <a:tcPr/>
                </a:tc>
                <a:tc>
                  <a:txBody>
                    <a:bodyPr/>
                    <a:lstStyle/>
                    <a:p>
                      <a:pPr algn="ctr"/>
                      <a:r>
                        <a:rPr lang="el-GR" dirty="0" smtClean="0"/>
                        <a:t>14</a:t>
                      </a:r>
                      <a:r>
                        <a:rPr lang="en-US" dirty="0" smtClean="0"/>
                        <a:t>4,4</a:t>
                      </a:r>
                      <a:endParaRPr lang="el-G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0" i="0" u="none" strike="noStrike" dirty="0" smtClean="0">
                          <a:solidFill>
                            <a:srgbClr val="000000"/>
                          </a:solidFill>
                          <a:effectLst/>
                          <a:latin typeface="Calibri"/>
                        </a:rPr>
                        <a:t>1,</a:t>
                      </a:r>
                      <a:r>
                        <a:rPr lang="en-US" sz="1800" b="0" i="0" u="none" strike="noStrike" dirty="0" smtClean="0">
                          <a:solidFill>
                            <a:srgbClr val="000000"/>
                          </a:solidFill>
                          <a:effectLst/>
                          <a:latin typeface="Calibri"/>
                        </a:rPr>
                        <a:t>657</a:t>
                      </a:r>
                      <a:endParaRPr lang="el-GR" sz="1800" b="0" i="0" u="none" strike="noStrike" dirty="0" smtClean="0">
                        <a:solidFill>
                          <a:srgbClr val="000000"/>
                        </a:solidFill>
                        <a:effectLst/>
                        <a:latin typeface="Calibri"/>
                      </a:endParaRPr>
                    </a:p>
                  </a:txBody>
                  <a:tcPr/>
                </a:tc>
              </a:tr>
              <a:tr h="370840">
                <a:tc>
                  <a:txBody>
                    <a:bodyPr/>
                    <a:lstStyle/>
                    <a:p>
                      <a:r>
                        <a:rPr lang="el-GR" dirty="0" smtClean="0"/>
                        <a:t>Ινδία</a:t>
                      </a:r>
                      <a:endParaRPr lang="el-GR" dirty="0"/>
                    </a:p>
                  </a:txBody>
                  <a:tcPr/>
                </a:tc>
                <a:tc>
                  <a:txBody>
                    <a:bodyPr/>
                    <a:lstStyle/>
                    <a:p>
                      <a:pPr algn="ctr"/>
                      <a:r>
                        <a:rPr lang="el-GR" dirty="0" smtClean="0"/>
                        <a:t>1,</a:t>
                      </a:r>
                      <a:r>
                        <a:rPr lang="en-US" dirty="0" smtClean="0"/>
                        <a:t>35</a:t>
                      </a:r>
                      <a:endParaRPr lang="el-GR"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Calibri"/>
                        </a:rPr>
                        <a:t>2,718</a:t>
                      </a:r>
                      <a:endParaRPr lang="el-GR" sz="1800" b="0" i="0" u="none" strike="noStrike" dirty="0" smtClean="0">
                        <a:solidFill>
                          <a:srgbClr val="000000"/>
                        </a:solidFill>
                        <a:effectLst/>
                        <a:latin typeface="Calibri"/>
                      </a:endParaRPr>
                    </a:p>
                  </a:txBody>
                  <a:tcPr anchor="ctr"/>
                </a:tc>
              </a:tr>
              <a:tr h="370840">
                <a:tc>
                  <a:txBody>
                    <a:bodyPr/>
                    <a:lstStyle/>
                    <a:p>
                      <a:r>
                        <a:rPr lang="el-GR" dirty="0" smtClean="0"/>
                        <a:t>Κίνα</a:t>
                      </a:r>
                      <a:endParaRPr lang="el-GR" dirty="0"/>
                    </a:p>
                  </a:txBody>
                  <a:tcPr/>
                </a:tc>
                <a:tc>
                  <a:txBody>
                    <a:bodyPr/>
                    <a:lstStyle/>
                    <a:p>
                      <a:pPr algn="ctr"/>
                      <a:r>
                        <a:rPr lang="el-GR" dirty="0" smtClean="0"/>
                        <a:t>1,3</a:t>
                      </a:r>
                      <a:r>
                        <a:rPr lang="en-US" dirty="0" smtClean="0"/>
                        <a:t>9</a:t>
                      </a:r>
                      <a:endParaRPr lang="el-G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Calibri"/>
                        </a:rPr>
                        <a:t>13,608</a:t>
                      </a:r>
                      <a:endParaRPr lang="el-GR" sz="1800" b="0" i="0" u="none" strike="noStrike" dirty="0" smtClean="0">
                        <a:solidFill>
                          <a:srgbClr val="000000"/>
                        </a:solidFill>
                        <a:effectLst/>
                        <a:latin typeface="Calibri"/>
                      </a:endParaRPr>
                    </a:p>
                  </a:txBody>
                  <a:tcPr/>
                </a:tc>
              </a:tr>
              <a:tr h="370840">
                <a:tc>
                  <a:txBody>
                    <a:bodyPr/>
                    <a:lstStyle/>
                    <a:p>
                      <a:r>
                        <a:rPr lang="el-GR" b="1" dirty="0" smtClean="0"/>
                        <a:t>Σύνολο</a:t>
                      </a:r>
                      <a:endParaRPr lang="el-GR" b="1" dirty="0"/>
                    </a:p>
                  </a:txBody>
                  <a:tcPr/>
                </a:tc>
                <a:tc>
                  <a:txBody>
                    <a:bodyPr/>
                    <a:lstStyle/>
                    <a:p>
                      <a:pPr algn="ctr"/>
                      <a:r>
                        <a:rPr lang="en-US" b="1" dirty="0" smtClean="0"/>
                        <a:t>2,905 </a:t>
                      </a:r>
                      <a:r>
                        <a:rPr lang="el-GR" b="1" dirty="0" smtClean="0"/>
                        <a:t>(</a:t>
                      </a:r>
                      <a:r>
                        <a:rPr lang="en-US" b="1" dirty="0" smtClean="0"/>
                        <a:t>38,3</a:t>
                      </a:r>
                      <a:r>
                        <a:rPr lang="el-GR" b="1" dirty="0" smtClean="0"/>
                        <a:t>%)</a:t>
                      </a:r>
                      <a:endParaRPr lang="el-GR" b="1" dirty="0"/>
                    </a:p>
                  </a:txBody>
                  <a:tcPr/>
                </a:tc>
                <a:tc>
                  <a:txBody>
                    <a:bodyPr/>
                    <a:lstStyle/>
                    <a:p>
                      <a:pPr algn="ctr"/>
                      <a:r>
                        <a:rPr lang="el-GR" b="1" dirty="0" smtClean="0"/>
                        <a:t>1</a:t>
                      </a:r>
                      <a:r>
                        <a:rPr lang="en-US" b="1" dirty="0" smtClean="0"/>
                        <a:t>9</a:t>
                      </a:r>
                      <a:r>
                        <a:rPr lang="el-GR" b="1" dirty="0" smtClean="0"/>
                        <a:t>,</a:t>
                      </a:r>
                      <a:r>
                        <a:rPr lang="en-US" b="1" dirty="0" smtClean="0"/>
                        <a:t>851</a:t>
                      </a:r>
                      <a:r>
                        <a:rPr lang="el-GR" b="1" dirty="0" smtClean="0"/>
                        <a:t> (</a:t>
                      </a:r>
                      <a:r>
                        <a:rPr lang="en-US" b="1" dirty="0" smtClean="0"/>
                        <a:t>23,1</a:t>
                      </a:r>
                      <a:r>
                        <a:rPr lang="el-GR" b="1" dirty="0" smtClean="0"/>
                        <a:t>%)</a:t>
                      </a:r>
                      <a:endParaRPr lang="el-GR" b="1" dirty="0"/>
                    </a:p>
                  </a:txBody>
                  <a:tcPr/>
                </a:tc>
              </a:tr>
            </a:tbl>
          </a:graphicData>
        </a:graphic>
      </p:graphicFrame>
    </p:spTree>
    <p:extLst>
      <p:ext uri="{BB962C8B-B14F-4D97-AF65-F5344CB8AC3E}">
        <p14:creationId xmlns:p14="http://schemas.microsoft.com/office/powerpoint/2010/main" val="13214686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71600" y="18937"/>
            <a:ext cx="7315200" cy="1154097"/>
          </a:xfrm>
        </p:spPr>
        <p:txBody>
          <a:bodyPr/>
          <a:lstStyle/>
          <a:p>
            <a:r>
              <a:rPr lang="en-US" dirty="0" smtClean="0"/>
              <a:t>MINT</a:t>
            </a:r>
            <a:endParaRPr lang="el-GR" dirty="0"/>
          </a:p>
        </p:txBody>
      </p:sp>
      <p:graphicFrame>
        <p:nvGraphicFramePr>
          <p:cNvPr id="4" name="Πίνακας 3"/>
          <p:cNvGraphicFramePr>
            <a:graphicFrameLocks noGrp="1"/>
          </p:cNvGraphicFramePr>
          <p:nvPr>
            <p:extLst>
              <p:ext uri="{D42A27DB-BD31-4B8C-83A1-F6EECF244321}">
                <p14:modId xmlns:p14="http://schemas.microsoft.com/office/powerpoint/2010/main" val="4048414933"/>
              </p:ext>
            </p:extLst>
          </p:nvPr>
        </p:nvGraphicFramePr>
        <p:xfrm>
          <a:off x="719999" y="2160000"/>
          <a:ext cx="4536503" cy="2499464"/>
        </p:xfrm>
        <a:graphic>
          <a:graphicData uri="http://schemas.openxmlformats.org/drawingml/2006/table">
            <a:tbl>
              <a:tblPr firstRow="1" bandRow="1">
                <a:tableStyleId>{5C22544A-7EE6-4342-B048-85BDC9FD1C3A}</a:tableStyleId>
              </a:tblPr>
              <a:tblGrid>
                <a:gridCol w="1432580"/>
                <a:gridCol w="1750931"/>
                <a:gridCol w="1352992"/>
              </a:tblGrid>
              <a:tr h="648072">
                <a:tc>
                  <a:txBody>
                    <a:bodyPr/>
                    <a:lstStyle/>
                    <a:p>
                      <a:pPr algn="ctr"/>
                      <a:r>
                        <a:rPr lang="el-GR" dirty="0" smtClean="0"/>
                        <a:t>Χώρα</a:t>
                      </a:r>
                      <a:endParaRPr lang="el-GR" dirty="0"/>
                    </a:p>
                  </a:txBody>
                  <a:tcPr anchor="ctr"/>
                </a:tc>
                <a:tc>
                  <a:txBody>
                    <a:bodyPr/>
                    <a:lstStyle/>
                    <a:p>
                      <a:pPr algn="ctr"/>
                      <a:r>
                        <a:rPr lang="el-GR" dirty="0" smtClean="0"/>
                        <a:t>Πληθυσμός (σε εκατ.)</a:t>
                      </a:r>
                      <a:endParaRPr lang="el-GR" dirty="0"/>
                    </a:p>
                  </a:txBody>
                  <a:tcPr anchor="ctr"/>
                </a:tc>
                <a:tc>
                  <a:txBody>
                    <a:bodyPr/>
                    <a:lstStyle/>
                    <a:p>
                      <a:pPr algn="ctr"/>
                      <a:r>
                        <a:rPr lang="el-GR" dirty="0" smtClean="0"/>
                        <a:t>ΑΕΠ</a:t>
                      </a:r>
                    </a:p>
                    <a:p>
                      <a:pPr algn="ctr"/>
                      <a:r>
                        <a:rPr lang="el-GR" dirty="0" smtClean="0"/>
                        <a:t>(σε δις $)</a:t>
                      </a:r>
                      <a:endParaRPr lang="el-GR" dirty="0"/>
                    </a:p>
                  </a:txBody>
                  <a:tcPr anchor="ctr"/>
                </a:tc>
              </a:tr>
              <a:tr h="368032">
                <a:tc>
                  <a:txBody>
                    <a:bodyPr/>
                    <a:lstStyle/>
                    <a:p>
                      <a:r>
                        <a:rPr lang="el-GR" dirty="0" smtClean="0"/>
                        <a:t>Μεξικό</a:t>
                      </a:r>
                      <a:endParaRPr lang="el-GR" dirty="0"/>
                    </a:p>
                  </a:txBody>
                  <a:tcPr/>
                </a:tc>
                <a:tc>
                  <a:txBody>
                    <a:bodyPr/>
                    <a:lstStyle/>
                    <a:p>
                      <a:pPr algn="ctr"/>
                      <a:r>
                        <a:rPr lang="en-US" dirty="0" smtClean="0"/>
                        <a:t>129,19</a:t>
                      </a:r>
                      <a:endParaRPr lang="el-G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Calibri"/>
                        </a:rPr>
                        <a:t>1</a:t>
                      </a:r>
                      <a:r>
                        <a:rPr lang="el-GR" sz="1800" b="0" i="0" u="none" strike="noStrike" dirty="0" smtClean="0">
                          <a:solidFill>
                            <a:srgbClr val="000000"/>
                          </a:solidFill>
                          <a:effectLst/>
                          <a:latin typeface="Calibri"/>
                        </a:rPr>
                        <a:t>,</a:t>
                      </a:r>
                      <a:r>
                        <a:rPr lang="en-US" sz="1800" b="0" i="0" u="none" strike="noStrike" dirty="0" smtClean="0">
                          <a:solidFill>
                            <a:srgbClr val="000000"/>
                          </a:solidFill>
                          <a:effectLst/>
                          <a:latin typeface="Calibri"/>
                        </a:rPr>
                        <a:t>220</a:t>
                      </a:r>
                      <a:endParaRPr lang="el-GR" sz="1800" b="0" i="0" u="none" strike="noStrike" dirty="0" smtClean="0">
                        <a:solidFill>
                          <a:srgbClr val="000000"/>
                        </a:solidFill>
                        <a:effectLst/>
                        <a:latin typeface="Calibri"/>
                      </a:endParaRPr>
                    </a:p>
                  </a:txBody>
                  <a:tcPr/>
                </a:tc>
              </a:tr>
              <a:tr h="370840">
                <a:tc>
                  <a:txBody>
                    <a:bodyPr/>
                    <a:lstStyle/>
                    <a:p>
                      <a:r>
                        <a:rPr lang="el-GR" dirty="0" smtClean="0"/>
                        <a:t>Ινδονησία</a:t>
                      </a:r>
                      <a:endParaRPr lang="el-GR" dirty="0"/>
                    </a:p>
                  </a:txBody>
                  <a:tcPr/>
                </a:tc>
                <a:tc>
                  <a:txBody>
                    <a:bodyPr/>
                    <a:lstStyle/>
                    <a:p>
                      <a:pPr algn="ctr"/>
                      <a:r>
                        <a:rPr lang="en-US" dirty="0" smtClean="0"/>
                        <a:t>267,66</a:t>
                      </a:r>
                      <a:endParaRPr lang="el-G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Calibri"/>
                        </a:rPr>
                        <a:t>1,042</a:t>
                      </a:r>
                      <a:endParaRPr lang="el-GR" sz="1800" b="0" i="0" u="none" strike="noStrike" dirty="0" smtClean="0">
                        <a:solidFill>
                          <a:srgbClr val="000000"/>
                        </a:solidFill>
                        <a:effectLst/>
                        <a:latin typeface="Calibri"/>
                      </a:endParaRPr>
                    </a:p>
                  </a:txBody>
                  <a:tcPr/>
                </a:tc>
              </a:tr>
              <a:tr h="370840">
                <a:tc>
                  <a:txBody>
                    <a:bodyPr/>
                    <a:lstStyle/>
                    <a:p>
                      <a:r>
                        <a:rPr lang="el-GR" dirty="0" smtClean="0"/>
                        <a:t>Νιγηρία</a:t>
                      </a:r>
                      <a:endParaRPr lang="el-GR" dirty="0"/>
                    </a:p>
                  </a:txBody>
                  <a:tcPr/>
                </a:tc>
                <a:tc>
                  <a:txBody>
                    <a:bodyPr/>
                    <a:lstStyle/>
                    <a:p>
                      <a:pPr algn="ctr"/>
                      <a:r>
                        <a:rPr lang="en-US" dirty="0" smtClean="0"/>
                        <a:t>195,87</a:t>
                      </a:r>
                      <a:endParaRPr lang="el-GR"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Calibri"/>
                        </a:rPr>
                        <a:t>397,3</a:t>
                      </a:r>
                      <a:endParaRPr lang="el-GR" sz="1800" b="0" i="0" u="none" strike="noStrike" dirty="0" smtClean="0">
                        <a:solidFill>
                          <a:srgbClr val="000000"/>
                        </a:solidFill>
                        <a:effectLst/>
                        <a:latin typeface="Calibri"/>
                      </a:endParaRPr>
                    </a:p>
                  </a:txBody>
                  <a:tcPr anchor="ctr"/>
                </a:tc>
              </a:tr>
              <a:tr h="370840">
                <a:tc>
                  <a:txBody>
                    <a:bodyPr/>
                    <a:lstStyle/>
                    <a:p>
                      <a:r>
                        <a:rPr lang="el-GR" dirty="0" smtClean="0"/>
                        <a:t>Τουρκία</a:t>
                      </a:r>
                      <a:endParaRPr lang="el-GR" dirty="0"/>
                    </a:p>
                  </a:txBody>
                  <a:tcPr/>
                </a:tc>
                <a:tc>
                  <a:txBody>
                    <a:bodyPr/>
                    <a:lstStyle/>
                    <a:p>
                      <a:pPr algn="ctr"/>
                      <a:r>
                        <a:rPr lang="en-US" dirty="0" smtClean="0"/>
                        <a:t>82,31</a:t>
                      </a:r>
                      <a:endParaRPr lang="el-G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Calibri"/>
                        </a:rPr>
                        <a:t>771,4</a:t>
                      </a:r>
                      <a:endParaRPr lang="el-GR" sz="1800" b="0" i="0" u="none" strike="noStrike" dirty="0" smtClean="0">
                        <a:solidFill>
                          <a:srgbClr val="000000"/>
                        </a:solidFill>
                        <a:effectLst/>
                        <a:latin typeface="Calibri"/>
                      </a:endParaRPr>
                    </a:p>
                  </a:txBody>
                  <a:tcPr/>
                </a:tc>
              </a:tr>
              <a:tr h="370840">
                <a:tc>
                  <a:txBody>
                    <a:bodyPr/>
                    <a:lstStyle/>
                    <a:p>
                      <a:r>
                        <a:rPr lang="el-GR" b="1" dirty="0" smtClean="0"/>
                        <a:t>Σύνολο</a:t>
                      </a:r>
                      <a:endParaRPr lang="el-GR" b="1" dirty="0"/>
                    </a:p>
                  </a:txBody>
                  <a:tcPr/>
                </a:tc>
                <a:tc>
                  <a:txBody>
                    <a:bodyPr/>
                    <a:lstStyle/>
                    <a:p>
                      <a:pPr algn="ctr"/>
                      <a:r>
                        <a:rPr lang="en-US" b="1" dirty="0" smtClean="0"/>
                        <a:t>675</a:t>
                      </a:r>
                      <a:r>
                        <a:rPr lang="el-GR" b="1" dirty="0" smtClean="0"/>
                        <a:t> (</a:t>
                      </a:r>
                      <a:r>
                        <a:rPr lang="en-US" b="1" dirty="0" smtClean="0"/>
                        <a:t>9</a:t>
                      </a:r>
                      <a:r>
                        <a:rPr lang="el-GR" b="1" dirty="0" smtClean="0"/>
                        <a:t>%)</a:t>
                      </a:r>
                      <a:endParaRPr lang="el-GR" b="1" dirty="0"/>
                    </a:p>
                  </a:txBody>
                  <a:tcPr/>
                </a:tc>
                <a:tc>
                  <a:txBody>
                    <a:bodyPr/>
                    <a:lstStyle/>
                    <a:p>
                      <a:pPr algn="ctr"/>
                      <a:r>
                        <a:rPr lang="el-GR" b="1" dirty="0" smtClean="0"/>
                        <a:t>3,</a:t>
                      </a:r>
                      <a:r>
                        <a:rPr lang="en-US" b="1" dirty="0" smtClean="0"/>
                        <a:t>430</a:t>
                      </a:r>
                      <a:r>
                        <a:rPr lang="el-GR" b="1" dirty="0" smtClean="0"/>
                        <a:t> (</a:t>
                      </a:r>
                      <a:r>
                        <a:rPr lang="en-US" b="1" dirty="0" smtClean="0"/>
                        <a:t>4</a:t>
                      </a:r>
                      <a:r>
                        <a:rPr lang="el-GR" b="1" dirty="0" smtClean="0"/>
                        <a:t>%)</a:t>
                      </a:r>
                      <a:endParaRPr lang="el-GR" b="1" dirty="0"/>
                    </a:p>
                  </a:txBody>
                  <a:tcPr/>
                </a:tc>
              </a:tr>
            </a:tbl>
          </a:graphicData>
        </a:graphic>
      </p:graphicFrame>
    </p:spTree>
    <p:extLst>
      <p:ext uri="{BB962C8B-B14F-4D97-AF65-F5344CB8AC3E}">
        <p14:creationId xmlns:p14="http://schemas.microsoft.com/office/powerpoint/2010/main" val="38072995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71600" y="18937"/>
            <a:ext cx="7315200" cy="1154097"/>
          </a:xfrm>
        </p:spPr>
        <p:txBody>
          <a:bodyPr/>
          <a:lstStyle/>
          <a:p>
            <a:r>
              <a:rPr lang="el-GR" dirty="0" smtClean="0"/>
              <a:t>Μια πρώτη εικόνα</a:t>
            </a:r>
            <a:endParaRPr lang="el-GR" dirty="0"/>
          </a:p>
        </p:txBody>
      </p:sp>
      <p:graphicFrame>
        <p:nvGraphicFramePr>
          <p:cNvPr id="3" name="Πίνακας 2"/>
          <p:cNvGraphicFramePr>
            <a:graphicFrameLocks noGrp="1"/>
          </p:cNvGraphicFramePr>
          <p:nvPr>
            <p:extLst>
              <p:ext uri="{D42A27DB-BD31-4B8C-83A1-F6EECF244321}">
                <p14:modId xmlns:p14="http://schemas.microsoft.com/office/powerpoint/2010/main" val="640070852"/>
              </p:ext>
            </p:extLst>
          </p:nvPr>
        </p:nvGraphicFramePr>
        <p:xfrm>
          <a:off x="323528" y="1412776"/>
          <a:ext cx="8496943" cy="5040559"/>
        </p:xfrm>
        <a:graphic>
          <a:graphicData uri="http://schemas.openxmlformats.org/drawingml/2006/table">
            <a:tbl>
              <a:tblPr>
                <a:tableStyleId>{69CF1AB2-1976-4502-BF36-3FF5EA218861}</a:tableStyleId>
              </a:tblPr>
              <a:tblGrid>
                <a:gridCol w="1152128"/>
                <a:gridCol w="1080120"/>
                <a:gridCol w="936104"/>
                <a:gridCol w="1368152"/>
                <a:gridCol w="1512168"/>
                <a:gridCol w="1008112"/>
                <a:gridCol w="1440159"/>
              </a:tblGrid>
              <a:tr h="1030960">
                <a:tc>
                  <a:txBody>
                    <a:bodyPr/>
                    <a:lstStyle/>
                    <a:p>
                      <a:pPr algn="l" fontAlgn="b"/>
                      <a:endParaRPr lang="el-GR" sz="1000" b="0" i="0" u="none" strike="noStrike" dirty="0">
                        <a:solidFill>
                          <a:schemeClr val="tx1"/>
                        </a:solidFill>
                        <a:effectLst/>
                        <a:latin typeface="Calibri"/>
                      </a:endParaRPr>
                    </a:p>
                  </a:txBody>
                  <a:tcPr marL="8635" marR="8635" marT="8635" marB="0" anchor="b">
                    <a:solidFill>
                      <a:schemeClr val="tx2">
                        <a:lumMod val="75000"/>
                      </a:schemeClr>
                    </a:solidFill>
                  </a:tcPr>
                </a:tc>
                <a:tc>
                  <a:txBody>
                    <a:bodyPr/>
                    <a:lstStyle/>
                    <a:p>
                      <a:pPr algn="ctr" fontAlgn="b"/>
                      <a:r>
                        <a:rPr lang="en-US" sz="1400" b="1" u="none" strike="noStrike" dirty="0">
                          <a:solidFill>
                            <a:schemeClr val="tx1"/>
                          </a:solidFill>
                          <a:effectLst/>
                        </a:rPr>
                        <a:t>GDP </a:t>
                      </a:r>
                      <a:endParaRPr lang="en-US" sz="1400" b="1" u="none" strike="noStrike" dirty="0" smtClean="0">
                        <a:solidFill>
                          <a:schemeClr val="tx1"/>
                        </a:solidFill>
                        <a:effectLst/>
                      </a:endParaRPr>
                    </a:p>
                    <a:p>
                      <a:pPr algn="ctr" fontAlgn="b"/>
                      <a:r>
                        <a:rPr lang="en-US" sz="1400" b="1" u="none" strike="noStrike" dirty="0" smtClean="0">
                          <a:solidFill>
                            <a:schemeClr val="tx1"/>
                          </a:solidFill>
                          <a:effectLst/>
                        </a:rPr>
                        <a:t>per capita</a:t>
                      </a:r>
                    </a:p>
                    <a:p>
                      <a:pPr algn="ctr" fontAlgn="b"/>
                      <a:r>
                        <a:rPr lang="en-US" sz="1400" b="1" u="none" strike="noStrike" dirty="0" smtClean="0">
                          <a:solidFill>
                            <a:schemeClr val="tx1"/>
                          </a:solidFill>
                          <a:effectLst/>
                        </a:rPr>
                        <a:t>PPP</a:t>
                      </a:r>
                      <a:endParaRPr lang="en-US" sz="1400" b="1" i="0" u="none" strike="noStrike" dirty="0">
                        <a:solidFill>
                          <a:schemeClr val="tx1"/>
                        </a:solidFill>
                        <a:effectLst/>
                        <a:latin typeface="Calibri"/>
                      </a:endParaRPr>
                    </a:p>
                  </a:txBody>
                  <a:tcPr marL="8635" marR="8635" marT="8635" marB="0" anchor="ctr">
                    <a:solidFill>
                      <a:schemeClr val="tx2">
                        <a:lumMod val="75000"/>
                      </a:schemeClr>
                    </a:solidFill>
                  </a:tcPr>
                </a:tc>
                <a:tc>
                  <a:txBody>
                    <a:bodyPr/>
                    <a:lstStyle/>
                    <a:p>
                      <a:pPr algn="ctr" fontAlgn="b"/>
                      <a:r>
                        <a:rPr lang="en-US" sz="1400" b="1" u="none" strike="noStrike" dirty="0" smtClean="0">
                          <a:solidFill>
                            <a:schemeClr val="tx1"/>
                          </a:solidFill>
                          <a:effectLst/>
                        </a:rPr>
                        <a:t>Inflation</a:t>
                      </a:r>
                      <a:endParaRPr lang="en-US" sz="1400" b="1" i="0" u="none" strike="noStrike" dirty="0">
                        <a:solidFill>
                          <a:schemeClr val="tx1"/>
                        </a:solidFill>
                        <a:effectLst/>
                        <a:latin typeface="Calibri"/>
                      </a:endParaRPr>
                    </a:p>
                  </a:txBody>
                  <a:tcPr marL="8635" marR="8635" marT="8635" marB="0" anchor="ctr">
                    <a:solidFill>
                      <a:schemeClr val="tx2">
                        <a:lumMod val="75000"/>
                      </a:schemeClr>
                    </a:solidFill>
                  </a:tcPr>
                </a:tc>
                <a:tc>
                  <a:txBody>
                    <a:bodyPr/>
                    <a:lstStyle/>
                    <a:p>
                      <a:pPr algn="ctr" fontAlgn="b"/>
                      <a:r>
                        <a:rPr lang="en-US" sz="1400" b="1" u="none" strike="noStrike" dirty="0">
                          <a:solidFill>
                            <a:schemeClr val="tx1"/>
                          </a:solidFill>
                          <a:effectLst/>
                        </a:rPr>
                        <a:t>Gross savings </a:t>
                      </a:r>
                      <a:endParaRPr lang="el-GR" sz="1400" b="1" u="none" strike="noStrike" dirty="0" smtClean="0">
                        <a:solidFill>
                          <a:schemeClr val="tx1"/>
                        </a:solidFill>
                        <a:effectLst/>
                      </a:endParaRPr>
                    </a:p>
                    <a:p>
                      <a:pPr algn="ctr" fontAlgn="b"/>
                      <a:r>
                        <a:rPr lang="en-US" sz="1400" b="1" u="none" strike="noStrike" dirty="0" smtClean="0">
                          <a:solidFill>
                            <a:schemeClr val="tx1"/>
                          </a:solidFill>
                          <a:effectLst/>
                        </a:rPr>
                        <a:t>(% </a:t>
                      </a:r>
                      <a:r>
                        <a:rPr lang="en-US" sz="1400" b="1" u="none" strike="noStrike" dirty="0">
                          <a:solidFill>
                            <a:schemeClr val="tx1"/>
                          </a:solidFill>
                          <a:effectLst/>
                        </a:rPr>
                        <a:t>of GNI)</a:t>
                      </a:r>
                      <a:endParaRPr lang="en-US" sz="1400" b="1" i="0" u="none" strike="noStrike" dirty="0">
                        <a:solidFill>
                          <a:schemeClr val="tx1"/>
                        </a:solidFill>
                        <a:effectLst/>
                        <a:latin typeface="Calibri"/>
                      </a:endParaRPr>
                    </a:p>
                  </a:txBody>
                  <a:tcPr marL="8635" marR="8635" marT="8635" marB="0" anchor="ctr">
                    <a:solidFill>
                      <a:schemeClr val="tx2">
                        <a:lumMod val="75000"/>
                      </a:schemeClr>
                    </a:solidFill>
                  </a:tcPr>
                </a:tc>
                <a:tc>
                  <a:txBody>
                    <a:bodyPr/>
                    <a:lstStyle/>
                    <a:p>
                      <a:pPr algn="ctr" fontAlgn="b"/>
                      <a:r>
                        <a:rPr lang="en-US" sz="1400" b="1" u="none" strike="noStrike" dirty="0" smtClean="0">
                          <a:solidFill>
                            <a:schemeClr val="tx1"/>
                          </a:solidFill>
                          <a:effectLst/>
                        </a:rPr>
                        <a:t>FDI</a:t>
                      </a:r>
                      <a:endParaRPr lang="el-GR" sz="1400" b="1" u="none" strike="noStrike" dirty="0" smtClean="0">
                        <a:solidFill>
                          <a:schemeClr val="tx1"/>
                        </a:solidFill>
                        <a:effectLst/>
                      </a:endParaRPr>
                    </a:p>
                    <a:p>
                      <a:pPr algn="ctr" fontAlgn="b"/>
                      <a:r>
                        <a:rPr lang="en-US" sz="1400" b="1" u="none" strike="noStrike" dirty="0" smtClean="0">
                          <a:solidFill>
                            <a:schemeClr val="tx1"/>
                          </a:solidFill>
                          <a:effectLst/>
                        </a:rPr>
                        <a:t>net </a:t>
                      </a:r>
                      <a:r>
                        <a:rPr lang="en-US" sz="1400" b="1" u="none" strike="noStrike" dirty="0">
                          <a:solidFill>
                            <a:schemeClr val="tx1"/>
                          </a:solidFill>
                          <a:effectLst/>
                        </a:rPr>
                        <a:t>inflows </a:t>
                      </a:r>
                      <a:endParaRPr lang="en-US" sz="1400" b="1" i="0" u="none" strike="noStrike" dirty="0">
                        <a:solidFill>
                          <a:schemeClr val="tx1"/>
                        </a:solidFill>
                        <a:effectLst/>
                        <a:latin typeface="Calibri"/>
                      </a:endParaRPr>
                    </a:p>
                  </a:txBody>
                  <a:tcPr marL="8635" marR="8635" marT="8635" marB="0" anchor="ctr">
                    <a:solidFill>
                      <a:schemeClr val="tx2">
                        <a:lumMod val="75000"/>
                      </a:schemeClr>
                    </a:solidFill>
                  </a:tcPr>
                </a:tc>
                <a:tc>
                  <a:txBody>
                    <a:bodyPr/>
                    <a:lstStyle/>
                    <a:p>
                      <a:pPr marL="0" algn="ctr" defTabSz="914400" rtl="0" eaLnBrk="1" fontAlgn="b" latinLnBrk="0" hangingPunct="1"/>
                      <a:r>
                        <a:rPr lang="en-US" sz="1400" b="1" u="none" strike="noStrike" kern="1200" dirty="0" smtClean="0">
                          <a:solidFill>
                            <a:schemeClr val="tx1"/>
                          </a:solidFill>
                          <a:effectLst/>
                          <a:latin typeface="+mn-lt"/>
                          <a:ea typeface="+mn-ea"/>
                          <a:cs typeface="+mn-cs"/>
                        </a:rPr>
                        <a:t>FDI</a:t>
                      </a:r>
                    </a:p>
                    <a:p>
                      <a:pPr marL="0" algn="ctr" defTabSz="914400" rtl="0" eaLnBrk="1" fontAlgn="b" latinLnBrk="0" hangingPunct="1"/>
                      <a:r>
                        <a:rPr lang="en-US" sz="1400" b="1" u="none" strike="noStrike" kern="1200" dirty="0" smtClean="0">
                          <a:solidFill>
                            <a:schemeClr val="tx1"/>
                          </a:solidFill>
                          <a:effectLst/>
                          <a:latin typeface="+mn-lt"/>
                          <a:ea typeface="+mn-ea"/>
                          <a:cs typeface="+mn-cs"/>
                        </a:rPr>
                        <a:t>% of GDP</a:t>
                      </a:r>
                      <a:endParaRPr lang="en-US" sz="1400" b="1" u="none" strike="noStrike" kern="1200" dirty="0">
                        <a:solidFill>
                          <a:schemeClr val="tx1"/>
                        </a:solidFill>
                        <a:effectLst/>
                        <a:latin typeface="+mn-lt"/>
                        <a:ea typeface="+mn-ea"/>
                        <a:cs typeface="+mn-cs"/>
                      </a:endParaRPr>
                    </a:p>
                  </a:txBody>
                  <a:tcPr marL="8635" marR="8635" marT="8635" marB="0" anchor="ctr">
                    <a:solidFill>
                      <a:schemeClr val="tx2">
                        <a:lumMod val="75000"/>
                      </a:schemeClr>
                    </a:solidFill>
                  </a:tcPr>
                </a:tc>
                <a:tc>
                  <a:txBody>
                    <a:bodyPr/>
                    <a:lstStyle/>
                    <a:p>
                      <a:pPr algn="ctr" fontAlgn="b"/>
                      <a:r>
                        <a:rPr lang="en-US" sz="1400" b="1" u="none" strike="noStrike" dirty="0">
                          <a:solidFill>
                            <a:schemeClr val="tx1"/>
                          </a:solidFill>
                          <a:effectLst/>
                        </a:rPr>
                        <a:t>Ease of doing business </a:t>
                      </a:r>
                      <a:r>
                        <a:rPr lang="en-US" sz="1400" b="1" u="none" strike="noStrike" dirty="0" smtClean="0">
                          <a:solidFill>
                            <a:schemeClr val="tx1"/>
                          </a:solidFill>
                          <a:effectLst/>
                        </a:rPr>
                        <a:t>index</a:t>
                      </a:r>
                      <a:endParaRPr lang="en-US" sz="1400" b="1" i="0" u="none" strike="noStrike" dirty="0">
                        <a:solidFill>
                          <a:schemeClr val="tx1"/>
                        </a:solidFill>
                        <a:effectLst/>
                        <a:latin typeface="Calibri"/>
                      </a:endParaRPr>
                    </a:p>
                  </a:txBody>
                  <a:tcPr marL="8635" marR="8635" marT="8635" marB="0" anchor="ctr">
                    <a:solidFill>
                      <a:schemeClr val="tx2">
                        <a:lumMod val="75000"/>
                      </a:schemeClr>
                    </a:solidFill>
                  </a:tcPr>
                </a:tc>
              </a:tr>
              <a:tr h="445511">
                <a:tc>
                  <a:txBody>
                    <a:bodyPr/>
                    <a:lstStyle/>
                    <a:p>
                      <a:pPr algn="l" fontAlgn="b"/>
                      <a:r>
                        <a:rPr lang="el-GR" sz="1400" b="1" u="none" strike="noStrike" dirty="0">
                          <a:effectLst/>
                        </a:rPr>
                        <a:t>Βραζιλία</a:t>
                      </a:r>
                      <a:endParaRPr lang="el-GR" sz="1400" b="1" i="0" u="none" strike="noStrike" dirty="0">
                        <a:solidFill>
                          <a:srgbClr val="000000"/>
                        </a:solidFill>
                        <a:effectLst/>
                        <a:latin typeface="Calibri"/>
                      </a:endParaRPr>
                    </a:p>
                  </a:txBody>
                  <a:tcPr marL="8635" marR="8635" marT="8635" marB="0" anchor="ctr"/>
                </a:tc>
                <a:tc>
                  <a:txBody>
                    <a:bodyPr/>
                    <a:lstStyle/>
                    <a:p>
                      <a:pPr algn="ctr" fontAlgn="b"/>
                      <a:r>
                        <a:rPr lang="el-GR" sz="1400" u="none" strike="noStrike" dirty="0" smtClean="0">
                          <a:effectLst/>
                        </a:rPr>
                        <a:t>15.110   </a:t>
                      </a:r>
                      <a:endParaRPr lang="el-GR" sz="1400" b="0" i="0" u="none" strike="noStrike" dirty="0">
                        <a:solidFill>
                          <a:srgbClr val="000000"/>
                        </a:solidFill>
                        <a:effectLst/>
                        <a:latin typeface="Calibri"/>
                      </a:endParaRPr>
                    </a:p>
                  </a:txBody>
                  <a:tcPr marL="8635" marR="8635" marT="8635" marB="0" anchor="ctr"/>
                </a:tc>
                <a:tc>
                  <a:txBody>
                    <a:bodyPr/>
                    <a:lstStyle/>
                    <a:p>
                      <a:pPr algn="ctr" fontAlgn="b"/>
                      <a:r>
                        <a:rPr lang="el-GR" sz="1400" u="none" strike="noStrike" dirty="0" smtClean="0">
                          <a:effectLst/>
                        </a:rPr>
                        <a:t>6   </a:t>
                      </a:r>
                      <a:endParaRPr lang="el-GR" sz="1400" b="0" i="0" u="none" strike="noStrike" dirty="0">
                        <a:solidFill>
                          <a:srgbClr val="000000"/>
                        </a:solidFill>
                        <a:effectLst/>
                        <a:latin typeface="Calibri"/>
                      </a:endParaRPr>
                    </a:p>
                  </a:txBody>
                  <a:tcPr marL="8635" marR="8635" marT="8635" marB="0" anchor="ctr"/>
                </a:tc>
                <a:tc>
                  <a:txBody>
                    <a:bodyPr/>
                    <a:lstStyle/>
                    <a:p>
                      <a:pPr algn="ctr" fontAlgn="b"/>
                      <a:r>
                        <a:rPr lang="el-GR" sz="1400" u="none" strike="noStrike" dirty="0" smtClean="0">
                          <a:effectLst/>
                        </a:rPr>
                        <a:t>16   </a:t>
                      </a:r>
                      <a:endParaRPr lang="el-GR" sz="1400" b="0" i="0" u="none" strike="noStrike" dirty="0">
                        <a:solidFill>
                          <a:srgbClr val="000000"/>
                        </a:solidFill>
                        <a:effectLst/>
                        <a:latin typeface="Calibri"/>
                      </a:endParaRPr>
                    </a:p>
                  </a:txBody>
                  <a:tcPr marL="8635" marR="8635" marT="8635" marB="0" anchor="ctr"/>
                </a:tc>
                <a:tc>
                  <a:txBody>
                    <a:bodyPr/>
                    <a:lstStyle/>
                    <a:p>
                      <a:pPr algn="ctr" fontAlgn="b"/>
                      <a:r>
                        <a:rPr lang="el-GR" sz="1400" u="none" strike="noStrike" dirty="0" smtClean="0">
                          <a:effectLst/>
                        </a:rPr>
                        <a:t>96.895.162.916   </a:t>
                      </a:r>
                      <a:endParaRPr lang="el-GR" sz="1400" b="0" i="0" u="none" strike="noStrike" dirty="0">
                        <a:solidFill>
                          <a:srgbClr val="000000"/>
                        </a:solidFill>
                        <a:effectLst/>
                        <a:latin typeface="Calibri"/>
                      </a:endParaRPr>
                    </a:p>
                  </a:txBody>
                  <a:tcPr marL="8635" marR="8635" marT="8635" marB="0" anchor="ctr"/>
                </a:tc>
                <a:tc>
                  <a:txBody>
                    <a:bodyPr/>
                    <a:lstStyle/>
                    <a:p>
                      <a:pPr algn="ctr" fontAlgn="b"/>
                      <a:r>
                        <a:rPr lang="el-GR" sz="1400" u="none" strike="noStrike" kern="1200" dirty="0">
                          <a:solidFill>
                            <a:schemeClr val="dk1"/>
                          </a:solidFill>
                          <a:effectLst/>
                          <a:latin typeface="+mn-lt"/>
                          <a:ea typeface="+mn-ea"/>
                          <a:cs typeface="+mn-cs"/>
                        </a:rPr>
                        <a:t>4.13</a:t>
                      </a:r>
                    </a:p>
                  </a:txBody>
                  <a:tcPr marL="9525" marR="9525" marT="9525" marB="0" anchor="ctr"/>
                </a:tc>
                <a:tc>
                  <a:txBody>
                    <a:bodyPr/>
                    <a:lstStyle/>
                    <a:p>
                      <a:pPr algn="ctr" fontAlgn="b"/>
                      <a:r>
                        <a:rPr lang="el-GR" sz="1400" u="none" strike="noStrike" dirty="0">
                          <a:effectLst/>
                        </a:rPr>
                        <a:t>(111) 116</a:t>
                      </a:r>
                      <a:endParaRPr lang="el-GR" sz="1400" b="0" i="0" u="none" strike="noStrike" dirty="0">
                        <a:solidFill>
                          <a:srgbClr val="000000"/>
                        </a:solidFill>
                        <a:effectLst/>
                        <a:latin typeface="Calibri"/>
                      </a:endParaRPr>
                    </a:p>
                  </a:txBody>
                  <a:tcPr marL="8635" marR="8635" marT="8635" marB="0" anchor="ctr"/>
                </a:tc>
              </a:tr>
              <a:tr h="445511">
                <a:tc>
                  <a:txBody>
                    <a:bodyPr/>
                    <a:lstStyle/>
                    <a:p>
                      <a:pPr algn="l" fontAlgn="b"/>
                      <a:r>
                        <a:rPr lang="el-GR" sz="1400" b="1" u="none" strike="noStrike" dirty="0">
                          <a:effectLst/>
                        </a:rPr>
                        <a:t>Κίνα</a:t>
                      </a:r>
                      <a:endParaRPr lang="el-GR" sz="1400" b="1" i="0" u="none" strike="noStrike" dirty="0">
                        <a:solidFill>
                          <a:srgbClr val="000000"/>
                        </a:solidFill>
                        <a:effectLst/>
                        <a:latin typeface="Calibri"/>
                      </a:endParaRPr>
                    </a:p>
                  </a:txBody>
                  <a:tcPr marL="8635" marR="8635" marT="8635" marB="0" anchor="ctr"/>
                </a:tc>
                <a:tc>
                  <a:txBody>
                    <a:bodyPr/>
                    <a:lstStyle/>
                    <a:p>
                      <a:pPr algn="ctr" fontAlgn="b"/>
                      <a:r>
                        <a:rPr lang="el-GR" sz="1400" u="none" strike="noStrike" dirty="0" smtClean="0">
                          <a:effectLst/>
                        </a:rPr>
                        <a:t>12.599   </a:t>
                      </a:r>
                      <a:endParaRPr lang="el-GR" sz="1400" b="0" i="0" u="none" strike="noStrike" dirty="0">
                        <a:solidFill>
                          <a:srgbClr val="000000"/>
                        </a:solidFill>
                        <a:effectLst/>
                        <a:latin typeface="Calibri"/>
                      </a:endParaRPr>
                    </a:p>
                  </a:txBody>
                  <a:tcPr marL="8635" marR="8635" marT="8635" marB="0" anchor="ctr"/>
                </a:tc>
                <a:tc>
                  <a:txBody>
                    <a:bodyPr/>
                    <a:lstStyle/>
                    <a:p>
                      <a:pPr algn="ctr" fontAlgn="b"/>
                      <a:r>
                        <a:rPr lang="el-GR" sz="1400" u="none" strike="noStrike" dirty="0" smtClean="0">
                          <a:effectLst/>
                        </a:rPr>
                        <a:t>2   </a:t>
                      </a:r>
                      <a:endParaRPr lang="el-GR" sz="1400" b="0" i="0" u="none" strike="noStrike" dirty="0">
                        <a:solidFill>
                          <a:srgbClr val="000000"/>
                        </a:solidFill>
                        <a:effectLst/>
                        <a:latin typeface="Calibri"/>
                      </a:endParaRPr>
                    </a:p>
                  </a:txBody>
                  <a:tcPr marL="8635" marR="8635" marT="8635" marB="0" anchor="ctr"/>
                </a:tc>
                <a:tc>
                  <a:txBody>
                    <a:bodyPr/>
                    <a:lstStyle/>
                    <a:p>
                      <a:pPr algn="ctr" fontAlgn="b"/>
                      <a:r>
                        <a:rPr lang="el-GR" sz="1400" u="none" strike="noStrike" dirty="0">
                          <a:effectLst/>
                        </a:rPr>
                        <a:t> .. </a:t>
                      </a:r>
                      <a:endParaRPr lang="el-GR" sz="1400" b="0" i="0" u="none" strike="noStrike" dirty="0">
                        <a:solidFill>
                          <a:srgbClr val="000000"/>
                        </a:solidFill>
                        <a:effectLst/>
                        <a:latin typeface="Calibri"/>
                      </a:endParaRPr>
                    </a:p>
                  </a:txBody>
                  <a:tcPr marL="8635" marR="8635" marT="8635" marB="0" anchor="ctr"/>
                </a:tc>
                <a:tc>
                  <a:txBody>
                    <a:bodyPr/>
                    <a:lstStyle/>
                    <a:p>
                      <a:pPr algn="ctr" fontAlgn="b"/>
                      <a:r>
                        <a:rPr lang="el-GR" sz="1400" u="none" strike="noStrike" dirty="0" smtClean="0">
                          <a:effectLst/>
                        </a:rPr>
                        <a:t>289.097.181.064   </a:t>
                      </a:r>
                      <a:endParaRPr lang="el-GR" sz="1400" b="0" i="0" u="none" strike="noStrike" dirty="0">
                        <a:solidFill>
                          <a:srgbClr val="000000"/>
                        </a:solidFill>
                        <a:effectLst/>
                        <a:latin typeface="Calibri"/>
                      </a:endParaRPr>
                    </a:p>
                  </a:txBody>
                  <a:tcPr marL="8635" marR="8635" marT="8635" marB="0" anchor="ctr"/>
                </a:tc>
                <a:tc>
                  <a:txBody>
                    <a:bodyPr/>
                    <a:lstStyle/>
                    <a:p>
                      <a:pPr algn="ctr" fontAlgn="b"/>
                      <a:r>
                        <a:rPr lang="el-GR" sz="1400" u="none" strike="noStrike" kern="1200" dirty="0">
                          <a:solidFill>
                            <a:schemeClr val="dk1"/>
                          </a:solidFill>
                          <a:effectLst/>
                          <a:latin typeface="+mn-lt"/>
                          <a:ea typeface="+mn-ea"/>
                          <a:cs typeface="+mn-cs"/>
                        </a:rPr>
                        <a:t>2.79</a:t>
                      </a:r>
                    </a:p>
                  </a:txBody>
                  <a:tcPr marL="9525" marR="9525" marT="9525" marB="0" anchor="ctr"/>
                </a:tc>
                <a:tc>
                  <a:txBody>
                    <a:bodyPr/>
                    <a:lstStyle/>
                    <a:p>
                      <a:pPr algn="ctr" fontAlgn="b"/>
                      <a:r>
                        <a:rPr lang="el-GR" sz="1400" u="none" strike="noStrike" dirty="0">
                          <a:effectLst/>
                        </a:rPr>
                        <a:t>(83) 84</a:t>
                      </a:r>
                      <a:endParaRPr lang="el-GR" sz="1400" b="0" i="0" u="none" strike="noStrike" dirty="0">
                        <a:solidFill>
                          <a:srgbClr val="000000"/>
                        </a:solidFill>
                        <a:effectLst/>
                        <a:latin typeface="Calibri"/>
                      </a:endParaRPr>
                    </a:p>
                  </a:txBody>
                  <a:tcPr marL="8635" marR="8635" marT="8635" marB="0" anchor="ctr"/>
                </a:tc>
              </a:tr>
              <a:tr h="445511">
                <a:tc>
                  <a:txBody>
                    <a:bodyPr/>
                    <a:lstStyle/>
                    <a:p>
                      <a:pPr algn="l" fontAlgn="b"/>
                      <a:r>
                        <a:rPr lang="el-GR" sz="1400" b="1" u="none" strike="noStrike" dirty="0">
                          <a:effectLst/>
                        </a:rPr>
                        <a:t>Ινδονησία</a:t>
                      </a:r>
                      <a:endParaRPr lang="el-GR" sz="1400" b="1" i="0" u="none" strike="noStrike" dirty="0">
                        <a:solidFill>
                          <a:srgbClr val="000000"/>
                        </a:solidFill>
                        <a:effectLst/>
                        <a:latin typeface="Calibri"/>
                      </a:endParaRPr>
                    </a:p>
                  </a:txBody>
                  <a:tcPr marL="8635" marR="8635" marT="8635" marB="0" anchor="ctr"/>
                </a:tc>
                <a:tc>
                  <a:txBody>
                    <a:bodyPr/>
                    <a:lstStyle/>
                    <a:p>
                      <a:pPr algn="ctr" fontAlgn="b"/>
                      <a:r>
                        <a:rPr lang="el-GR" sz="1400" u="none" strike="noStrike" dirty="0" smtClean="0">
                          <a:effectLst/>
                        </a:rPr>
                        <a:t>10.033   </a:t>
                      </a:r>
                      <a:endParaRPr lang="el-GR" sz="1400" b="0" i="0" u="none" strike="noStrike" dirty="0">
                        <a:solidFill>
                          <a:srgbClr val="000000"/>
                        </a:solidFill>
                        <a:effectLst/>
                        <a:latin typeface="Calibri"/>
                      </a:endParaRPr>
                    </a:p>
                  </a:txBody>
                  <a:tcPr marL="8635" marR="8635" marT="8635" marB="0" anchor="ctr"/>
                </a:tc>
                <a:tc>
                  <a:txBody>
                    <a:bodyPr/>
                    <a:lstStyle/>
                    <a:p>
                      <a:pPr algn="ctr" fontAlgn="b"/>
                      <a:r>
                        <a:rPr lang="el-GR" sz="1400" u="none" strike="noStrike" dirty="0" smtClean="0">
                          <a:effectLst/>
                        </a:rPr>
                        <a:t>6   </a:t>
                      </a:r>
                      <a:endParaRPr lang="el-GR" sz="1400" b="0" i="0" u="none" strike="noStrike" dirty="0">
                        <a:solidFill>
                          <a:srgbClr val="000000"/>
                        </a:solidFill>
                        <a:effectLst/>
                        <a:latin typeface="Calibri"/>
                      </a:endParaRPr>
                    </a:p>
                  </a:txBody>
                  <a:tcPr marL="8635" marR="8635" marT="8635" marB="0" anchor="ctr"/>
                </a:tc>
                <a:tc>
                  <a:txBody>
                    <a:bodyPr/>
                    <a:lstStyle/>
                    <a:p>
                      <a:pPr algn="ctr" fontAlgn="b"/>
                      <a:r>
                        <a:rPr lang="el-GR" sz="1400" u="none" strike="noStrike" dirty="0" smtClean="0">
                          <a:effectLst/>
                        </a:rPr>
                        <a:t>32   </a:t>
                      </a:r>
                      <a:endParaRPr lang="el-GR" sz="1400" b="0" i="0" u="none" strike="noStrike" dirty="0">
                        <a:solidFill>
                          <a:srgbClr val="000000"/>
                        </a:solidFill>
                        <a:effectLst/>
                        <a:latin typeface="Calibri"/>
                      </a:endParaRPr>
                    </a:p>
                  </a:txBody>
                  <a:tcPr marL="8635" marR="8635" marT="8635" marB="0" anchor="ctr"/>
                </a:tc>
                <a:tc>
                  <a:txBody>
                    <a:bodyPr/>
                    <a:lstStyle/>
                    <a:p>
                      <a:pPr algn="ctr" fontAlgn="b"/>
                      <a:r>
                        <a:rPr lang="el-GR" sz="1400" u="none" strike="noStrike" dirty="0" smtClean="0">
                          <a:effectLst/>
                        </a:rPr>
                        <a:t>26.349.225.591   </a:t>
                      </a:r>
                      <a:endParaRPr lang="el-GR" sz="1400" b="0" i="0" u="none" strike="noStrike" dirty="0">
                        <a:solidFill>
                          <a:srgbClr val="000000"/>
                        </a:solidFill>
                        <a:effectLst/>
                        <a:latin typeface="Calibri"/>
                      </a:endParaRPr>
                    </a:p>
                  </a:txBody>
                  <a:tcPr marL="8635" marR="8635" marT="8635" marB="0" anchor="ctr"/>
                </a:tc>
                <a:tc>
                  <a:txBody>
                    <a:bodyPr/>
                    <a:lstStyle/>
                    <a:p>
                      <a:pPr algn="ctr" fontAlgn="b"/>
                      <a:r>
                        <a:rPr lang="el-GR" sz="1400" u="none" strike="noStrike" kern="1200" dirty="0">
                          <a:solidFill>
                            <a:schemeClr val="dk1"/>
                          </a:solidFill>
                          <a:effectLst/>
                          <a:latin typeface="+mn-lt"/>
                          <a:ea typeface="+mn-ea"/>
                          <a:cs typeface="+mn-cs"/>
                        </a:rPr>
                        <a:t>2.96</a:t>
                      </a:r>
                    </a:p>
                  </a:txBody>
                  <a:tcPr marL="9525" marR="9525" marT="9525" marB="0" anchor="ctr"/>
                </a:tc>
                <a:tc>
                  <a:txBody>
                    <a:bodyPr/>
                    <a:lstStyle/>
                    <a:p>
                      <a:pPr algn="ctr" fontAlgn="b"/>
                      <a:r>
                        <a:rPr lang="el-GR" sz="1400" u="none" strike="noStrike" dirty="0">
                          <a:effectLst/>
                        </a:rPr>
                        <a:t>(109) 120</a:t>
                      </a:r>
                      <a:endParaRPr lang="el-GR" sz="1400" b="0" i="0" u="none" strike="noStrike" dirty="0">
                        <a:solidFill>
                          <a:srgbClr val="000000"/>
                        </a:solidFill>
                        <a:effectLst/>
                        <a:latin typeface="Calibri"/>
                      </a:endParaRPr>
                    </a:p>
                  </a:txBody>
                  <a:tcPr marL="8635" marR="8635" marT="8635" marB="0" anchor="ctr"/>
                </a:tc>
              </a:tr>
              <a:tr h="445511">
                <a:tc>
                  <a:txBody>
                    <a:bodyPr/>
                    <a:lstStyle/>
                    <a:p>
                      <a:pPr algn="l" fontAlgn="b"/>
                      <a:r>
                        <a:rPr lang="el-GR" sz="1400" b="1" u="none" strike="noStrike" dirty="0">
                          <a:effectLst/>
                        </a:rPr>
                        <a:t>Ινδία</a:t>
                      </a:r>
                      <a:endParaRPr lang="el-GR" sz="1400" b="1" i="0" u="none" strike="noStrike" dirty="0">
                        <a:solidFill>
                          <a:srgbClr val="000000"/>
                        </a:solidFill>
                        <a:effectLst/>
                        <a:latin typeface="Calibri"/>
                      </a:endParaRPr>
                    </a:p>
                  </a:txBody>
                  <a:tcPr marL="8635" marR="8635" marT="8635" marB="0" anchor="ctr"/>
                </a:tc>
                <a:tc>
                  <a:txBody>
                    <a:bodyPr/>
                    <a:lstStyle/>
                    <a:p>
                      <a:pPr algn="ctr" fontAlgn="b"/>
                      <a:r>
                        <a:rPr lang="el-GR" sz="1400" u="none" strike="noStrike" dirty="0" smtClean="0">
                          <a:effectLst/>
                        </a:rPr>
                        <a:t>5.439   </a:t>
                      </a:r>
                      <a:endParaRPr lang="el-GR" sz="1400" b="0" i="0" u="none" strike="noStrike" dirty="0">
                        <a:solidFill>
                          <a:srgbClr val="000000"/>
                        </a:solidFill>
                        <a:effectLst/>
                        <a:latin typeface="Calibri"/>
                      </a:endParaRPr>
                    </a:p>
                  </a:txBody>
                  <a:tcPr marL="8635" marR="8635" marT="8635" marB="0" anchor="ctr"/>
                </a:tc>
                <a:tc>
                  <a:txBody>
                    <a:bodyPr/>
                    <a:lstStyle/>
                    <a:p>
                      <a:pPr algn="ctr" fontAlgn="b"/>
                      <a:r>
                        <a:rPr lang="el-GR" sz="1400" u="none" strike="noStrike" dirty="0" smtClean="0">
                          <a:effectLst/>
                        </a:rPr>
                        <a:t>6   </a:t>
                      </a:r>
                      <a:endParaRPr lang="el-GR" sz="1400" b="0" i="0" u="none" strike="noStrike" dirty="0">
                        <a:solidFill>
                          <a:srgbClr val="000000"/>
                        </a:solidFill>
                        <a:effectLst/>
                        <a:latin typeface="Calibri"/>
                      </a:endParaRPr>
                    </a:p>
                  </a:txBody>
                  <a:tcPr marL="8635" marR="8635" marT="8635" marB="0" anchor="ctr"/>
                </a:tc>
                <a:tc>
                  <a:txBody>
                    <a:bodyPr/>
                    <a:lstStyle/>
                    <a:p>
                      <a:pPr algn="ctr" fontAlgn="b"/>
                      <a:r>
                        <a:rPr lang="el-GR" sz="1400" u="none" strike="noStrike" dirty="0" smtClean="0">
                          <a:effectLst/>
                        </a:rPr>
                        <a:t>32   </a:t>
                      </a:r>
                      <a:endParaRPr lang="el-GR" sz="1400" b="0" i="0" u="none" strike="noStrike" dirty="0">
                        <a:solidFill>
                          <a:srgbClr val="000000"/>
                        </a:solidFill>
                        <a:effectLst/>
                        <a:latin typeface="Calibri"/>
                      </a:endParaRPr>
                    </a:p>
                  </a:txBody>
                  <a:tcPr marL="8635" marR="8635" marT="8635" marB="0" anchor="ctr"/>
                </a:tc>
                <a:tc>
                  <a:txBody>
                    <a:bodyPr/>
                    <a:lstStyle/>
                    <a:p>
                      <a:pPr algn="ctr" fontAlgn="b"/>
                      <a:r>
                        <a:rPr lang="el-GR" sz="1400" u="none" strike="noStrike" dirty="0" smtClean="0">
                          <a:effectLst/>
                        </a:rPr>
                        <a:t>33.871.408.468   </a:t>
                      </a:r>
                      <a:endParaRPr lang="el-GR" sz="1400" b="0" i="0" u="none" strike="noStrike" dirty="0">
                        <a:solidFill>
                          <a:srgbClr val="000000"/>
                        </a:solidFill>
                        <a:effectLst/>
                        <a:latin typeface="Calibri"/>
                      </a:endParaRPr>
                    </a:p>
                  </a:txBody>
                  <a:tcPr marL="8635" marR="8635" marT="8635" marB="0" anchor="ctr"/>
                </a:tc>
                <a:tc>
                  <a:txBody>
                    <a:bodyPr/>
                    <a:lstStyle/>
                    <a:p>
                      <a:pPr algn="ctr" fontAlgn="b"/>
                      <a:r>
                        <a:rPr lang="el-GR" sz="1400" u="none" strike="noStrike" kern="1200" dirty="0">
                          <a:solidFill>
                            <a:schemeClr val="dk1"/>
                          </a:solidFill>
                          <a:effectLst/>
                          <a:latin typeface="+mn-lt"/>
                          <a:ea typeface="+mn-ea"/>
                          <a:cs typeface="+mn-cs"/>
                        </a:rPr>
                        <a:t>1.65</a:t>
                      </a:r>
                    </a:p>
                  </a:txBody>
                  <a:tcPr marL="9525" marR="9525" marT="9525" marB="0" anchor="ctr"/>
                </a:tc>
                <a:tc>
                  <a:txBody>
                    <a:bodyPr/>
                    <a:lstStyle/>
                    <a:p>
                      <a:pPr algn="ctr" fontAlgn="b"/>
                      <a:r>
                        <a:rPr lang="el-GR" sz="1400" u="none" strike="noStrike">
                          <a:effectLst/>
                        </a:rPr>
                        <a:t>(134) 130</a:t>
                      </a:r>
                      <a:endParaRPr lang="el-GR" sz="1400" b="0" i="0" u="none" strike="noStrike">
                        <a:solidFill>
                          <a:srgbClr val="000000"/>
                        </a:solidFill>
                        <a:effectLst/>
                        <a:latin typeface="Calibri"/>
                      </a:endParaRPr>
                    </a:p>
                  </a:txBody>
                  <a:tcPr marL="8635" marR="8635" marT="8635" marB="0" anchor="ctr"/>
                </a:tc>
              </a:tr>
              <a:tr h="445511">
                <a:tc>
                  <a:txBody>
                    <a:bodyPr/>
                    <a:lstStyle/>
                    <a:p>
                      <a:pPr algn="l" fontAlgn="b"/>
                      <a:r>
                        <a:rPr lang="el-GR" sz="1400" b="1" u="none" strike="noStrike" dirty="0">
                          <a:effectLst/>
                        </a:rPr>
                        <a:t>Μεξικό</a:t>
                      </a:r>
                      <a:endParaRPr lang="el-GR" sz="1400" b="1" i="0" u="none" strike="noStrike" dirty="0">
                        <a:solidFill>
                          <a:srgbClr val="000000"/>
                        </a:solidFill>
                        <a:effectLst/>
                        <a:latin typeface="Calibri"/>
                      </a:endParaRPr>
                    </a:p>
                  </a:txBody>
                  <a:tcPr marL="8635" marR="8635" marT="8635" marB="0" anchor="ctr"/>
                </a:tc>
                <a:tc>
                  <a:txBody>
                    <a:bodyPr/>
                    <a:lstStyle/>
                    <a:p>
                      <a:pPr algn="ctr" fontAlgn="b"/>
                      <a:r>
                        <a:rPr lang="el-GR" sz="1400" u="none" strike="noStrike" dirty="0" smtClean="0">
                          <a:effectLst/>
                        </a:rPr>
                        <a:t>16.284   </a:t>
                      </a:r>
                      <a:endParaRPr lang="el-GR" sz="1400" b="0" i="0" u="none" strike="noStrike" dirty="0">
                        <a:solidFill>
                          <a:srgbClr val="000000"/>
                        </a:solidFill>
                        <a:effectLst/>
                        <a:latin typeface="Calibri"/>
                      </a:endParaRPr>
                    </a:p>
                  </a:txBody>
                  <a:tcPr marL="8635" marR="8635" marT="8635" marB="0" anchor="ctr"/>
                </a:tc>
                <a:tc>
                  <a:txBody>
                    <a:bodyPr/>
                    <a:lstStyle/>
                    <a:p>
                      <a:pPr algn="ctr" fontAlgn="b"/>
                      <a:r>
                        <a:rPr lang="el-GR" sz="1400" u="none" strike="noStrike" dirty="0" smtClean="0">
                          <a:effectLst/>
                        </a:rPr>
                        <a:t>4   </a:t>
                      </a:r>
                      <a:endParaRPr lang="el-GR" sz="1400" b="0" i="0" u="none" strike="noStrike" dirty="0">
                        <a:solidFill>
                          <a:srgbClr val="000000"/>
                        </a:solidFill>
                        <a:effectLst/>
                        <a:latin typeface="Calibri"/>
                      </a:endParaRPr>
                    </a:p>
                  </a:txBody>
                  <a:tcPr marL="8635" marR="8635" marT="8635" marB="0" anchor="ctr"/>
                </a:tc>
                <a:tc>
                  <a:txBody>
                    <a:bodyPr/>
                    <a:lstStyle/>
                    <a:p>
                      <a:pPr algn="ctr" fontAlgn="b"/>
                      <a:r>
                        <a:rPr lang="el-GR" sz="1400" u="none" strike="noStrike" dirty="0" smtClean="0">
                          <a:effectLst/>
                        </a:rPr>
                        <a:t>20   </a:t>
                      </a:r>
                      <a:endParaRPr lang="el-GR" sz="1400" b="0" i="0" u="none" strike="noStrike" dirty="0">
                        <a:solidFill>
                          <a:srgbClr val="000000"/>
                        </a:solidFill>
                        <a:effectLst/>
                        <a:latin typeface="Calibri"/>
                      </a:endParaRPr>
                    </a:p>
                  </a:txBody>
                  <a:tcPr marL="8635" marR="8635" marT="8635" marB="0" anchor="ctr"/>
                </a:tc>
                <a:tc>
                  <a:txBody>
                    <a:bodyPr/>
                    <a:lstStyle/>
                    <a:p>
                      <a:pPr algn="ctr" fontAlgn="b"/>
                      <a:r>
                        <a:rPr lang="el-GR" sz="1400" u="none" strike="noStrike" dirty="0" smtClean="0">
                          <a:effectLst/>
                        </a:rPr>
                        <a:t>24.154.173.750   </a:t>
                      </a:r>
                      <a:endParaRPr lang="el-GR" sz="1400" b="0" i="0" u="none" strike="noStrike" dirty="0">
                        <a:solidFill>
                          <a:srgbClr val="000000"/>
                        </a:solidFill>
                        <a:effectLst/>
                        <a:latin typeface="Calibri"/>
                      </a:endParaRPr>
                    </a:p>
                  </a:txBody>
                  <a:tcPr marL="8635" marR="8635" marT="8635" marB="0" anchor="ctr"/>
                </a:tc>
                <a:tc>
                  <a:txBody>
                    <a:bodyPr/>
                    <a:lstStyle/>
                    <a:p>
                      <a:pPr algn="ctr" fontAlgn="b"/>
                      <a:r>
                        <a:rPr lang="el-GR" sz="1400" u="none" strike="noStrike" kern="1200" dirty="0">
                          <a:solidFill>
                            <a:schemeClr val="dk1"/>
                          </a:solidFill>
                          <a:effectLst/>
                          <a:latin typeface="+mn-lt"/>
                          <a:ea typeface="+mn-ea"/>
                          <a:cs typeface="+mn-cs"/>
                        </a:rPr>
                        <a:t>1.86</a:t>
                      </a:r>
                    </a:p>
                  </a:txBody>
                  <a:tcPr marL="9525" marR="9525" marT="9525" marB="0" anchor="ctr"/>
                </a:tc>
                <a:tc>
                  <a:txBody>
                    <a:bodyPr/>
                    <a:lstStyle/>
                    <a:p>
                      <a:pPr algn="ctr" fontAlgn="b"/>
                      <a:r>
                        <a:rPr lang="el-GR" sz="1400" u="none" strike="noStrike">
                          <a:effectLst/>
                        </a:rPr>
                        <a:t>(42) 38</a:t>
                      </a:r>
                      <a:endParaRPr lang="el-GR" sz="1400" b="0" i="0" u="none" strike="noStrike">
                        <a:solidFill>
                          <a:srgbClr val="000000"/>
                        </a:solidFill>
                        <a:effectLst/>
                        <a:latin typeface="Calibri"/>
                      </a:endParaRPr>
                    </a:p>
                  </a:txBody>
                  <a:tcPr marL="8635" marR="8635" marT="8635" marB="0" anchor="ctr"/>
                </a:tc>
              </a:tr>
              <a:tr h="445511">
                <a:tc>
                  <a:txBody>
                    <a:bodyPr/>
                    <a:lstStyle/>
                    <a:p>
                      <a:pPr algn="l" fontAlgn="b"/>
                      <a:r>
                        <a:rPr lang="el-GR" sz="1400" b="1" u="none" strike="noStrike" dirty="0">
                          <a:effectLst/>
                        </a:rPr>
                        <a:t>Νιγηρία</a:t>
                      </a:r>
                      <a:endParaRPr lang="el-GR" sz="1400" b="1" i="0" u="none" strike="noStrike" dirty="0">
                        <a:solidFill>
                          <a:srgbClr val="000000"/>
                        </a:solidFill>
                        <a:effectLst/>
                        <a:latin typeface="Calibri"/>
                      </a:endParaRPr>
                    </a:p>
                  </a:txBody>
                  <a:tcPr marL="8635" marR="8635" marT="8635" marB="0" anchor="ctr"/>
                </a:tc>
                <a:tc>
                  <a:txBody>
                    <a:bodyPr/>
                    <a:lstStyle/>
                    <a:p>
                      <a:pPr algn="ctr" fontAlgn="b"/>
                      <a:r>
                        <a:rPr lang="el-GR" sz="1400" u="none" strike="noStrike" dirty="0" smtClean="0">
                          <a:effectLst/>
                        </a:rPr>
                        <a:t>5.639   </a:t>
                      </a:r>
                      <a:endParaRPr lang="el-GR" sz="1400" b="0" i="0" u="none" strike="noStrike" dirty="0">
                        <a:solidFill>
                          <a:srgbClr val="000000"/>
                        </a:solidFill>
                        <a:effectLst/>
                        <a:latin typeface="Calibri"/>
                      </a:endParaRPr>
                    </a:p>
                  </a:txBody>
                  <a:tcPr marL="8635" marR="8635" marT="8635" marB="0" anchor="ctr"/>
                </a:tc>
                <a:tc>
                  <a:txBody>
                    <a:bodyPr/>
                    <a:lstStyle/>
                    <a:p>
                      <a:pPr algn="ctr" fontAlgn="b"/>
                      <a:r>
                        <a:rPr lang="el-GR" sz="1400" u="none" strike="noStrike" dirty="0" smtClean="0">
                          <a:effectLst/>
                        </a:rPr>
                        <a:t>8   </a:t>
                      </a:r>
                      <a:endParaRPr lang="el-GR" sz="1400" b="0" i="0" u="none" strike="noStrike" dirty="0">
                        <a:solidFill>
                          <a:srgbClr val="000000"/>
                        </a:solidFill>
                        <a:effectLst/>
                        <a:latin typeface="Calibri"/>
                      </a:endParaRPr>
                    </a:p>
                  </a:txBody>
                  <a:tcPr marL="8635" marR="8635" marT="8635" marB="0" anchor="ctr"/>
                </a:tc>
                <a:tc>
                  <a:txBody>
                    <a:bodyPr/>
                    <a:lstStyle/>
                    <a:p>
                      <a:pPr algn="ctr" fontAlgn="b"/>
                      <a:r>
                        <a:rPr lang="el-GR" sz="1400" u="none" strike="noStrike" dirty="0">
                          <a:effectLst/>
                        </a:rPr>
                        <a:t> .. </a:t>
                      </a:r>
                      <a:endParaRPr lang="el-GR" sz="1400" b="0" i="0" u="none" strike="noStrike" dirty="0">
                        <a:solidFill>
                          <a:srgbClr val="000000"/>
                        </a:solidFill>
                        <a:effectLst/>
                        <a:latin typeface="Calibri"/>
                      </a:endParaRPr>
                    </a:p>
                  </a:txBody>
                  <a:tcPr marL="8635" marR="8635" marT="8635" marB="0" anchor="ctr"/>
                </a:tc>
                <a:tc>
                  <a:txBody>
                    <a:bodyPr/>
                    <a:lstStyle/>
                    <a:p>
                      <a:pPr algn="ctr" fontAlgn="b"/>
                      <a:r>
                        <a:rPr lang="el-GR" sz="1400" u="none" strike="noStrike" dirty="0" smtClean="0">
                          <a:effectLst/>
                        </a:rPr>
                        <a:t>4.655.849.170   </a:t>
                      </a:r>
                      <a:endParaRPr lang="el-GR" sz="1400" b="0" i="0" u="none" strike="noStrike" dirty="0">
                        <a:solidFill>
                          <a:srgbClr val="000000"/>
                        </a:solidFill>
                        <a:effectLst/>
                        <a:latin typeface="Calibri"/>
                      </a:endParaRPr>
                    </a:p>
                  </a:txBody>
                  <a:tcPr marL="8635" marR="8635" marT="8635" marB="0" anchor="ctr"/>
                </a:tc>
                <a:tc>
                  <a:txBody>
                    <a:bodyPr/>
                    <a:lstStyle/>
                    <a:p>
                      <a:pPr algn="ctr" fontAlgn="b"/>
                      <a:r>
                        <a:rPr lang="el-GR" sz="1400" u="none" strike="noStrike" kern="1200" dirty="0">
                          <a:solidFill>
                            <a:schemeClr val="dk1"/>
                          </a:solidFill>
                          <a:effectLst/>
                          <a:latin typeface="+mn-lt"/>
                          <a:ea typeface="+mn-ea"/>
                          <a:cs typeface="+mn-cs"/>
                        </a:rPr>
                        <a:t>0.81</a:t>
                      </a:r>
                    </a:p>
                  </a:txBody>
                  <a:tcPr marL="9525" marR="9525" marT="9525" marB="0" anchor="ctr"/>
                </a:tc>
                <a:tc>
                  <a:txBody>
                    <a:bodyPr/>
                    <a:lstStyle/>
                    <a:p>
                      <a:pPr algn="ctr" fontAlgn="b"/>
                      <a:r>
                        <a:rPr lang="el-GR" sz="1400" u="none" strike="noStrike">
                          <a:effectLst/>
                        </a:rPr>
                        <a:t>(170) 169</a:t>
                      </a:r>
                      <a:endParaRPr lang="el-GR" sz="1400" b="0" i="0" u="none" strike="noStrike">
                        <a:solidFill>
                          <a:srgbClr val="000000"/>
                        </a:solidFill>
                        <a:effectLst/>
                        <a:latin typeface="Calibri"/>
                      </a:endParaRPr>
                    </a:p>
                  </a:txBody>
                  <a:tcPr marL="8635" marR="8635" marT="8635" marB="0" anchor="ctr"/>
                </a:tc>
              </a:tr>
              <a:tr h="445511">
                <a:tc>
                  <a:txBody>
                    <a:bodyPr/>
                    <a:lstStyle/>
                    <a:p>
                      <a:pPr algn="l" fontAlgn="b"/>
                      <a:r>
                        <a:rPr lang="el-GR" sz="1400" b="1" u="none" strike="noStrike" dirty="0">
                          <a:effectLst/>
                        </a:rPr>
                        <a:t>Ρωσία</a:t>
                      </a:r>
                      <a:endParaRPr lang="el-GR" sz="1400" b="1" i="0" u="none" strike="noStrike" dirty="0">
                        <a:solidFill>
                          <a:srgbClr val="000000"/>
                        </a:solidFill>
                        <a:effectLst/>
                        <a:latin typeface="Calibri"/>
                      </a:endParaRPr>
                    </a:p>
                  </a:txBody>
                  <a:tcPr marL="8635" marR="8635" marT="8635" marB="0" anchor="ctr"/>
                </a:tc>
                <a:tc>
                  <a:txBody>
                    <a:bodyPr/>
                    <a:lstStyle/>
                    <a:p>
                      <a:pPr algn="ctr" fontAlgn="b"/>
                      <a:r>
                        <a:rPr lang="el-GR" sz="1400" u="none" strike="noStrike" dirty="0" smtClean="0">
                          <a:effectLst/>
                        </a:rPr>
                        <a:t>23.293   </a:t>
                      </a:r>
                      <a:endParaRPr lang="el-GR" sz="1400" b="0" i="0" u="none" strike="noStrike" dirty="0">
                        <a:solidFill>
                          <a:srgbClr val="000000"/>
                        </a:solidFill>
                        <a:effectLst/>
                        <a:latin typeface="Calibri"/>
                      </a:endParaRPr>
                    </a:p>
                  </a:txBody>
                  <a:tcPr marL="8635" marR="8635" marT="8635" marB="0" anchor="ctr"/>
                </a:tc>
                <a:tc>
                  <a:txBody>
                    <a:bodyPr/>
                    <a:lstStyle/>
                    <a:p>
                      <a:pPr algn="ctr" fontAlgn="b"/>
                      <a:r>
                        <a:rPr lang="el-GR" sz="1400" u="none" strike="noStrike" dirty="0" smtClean="0">
                          <a:effectLst/>
                        </a:rPr>
                        <a:t>8   </a:t>
                      </a:r>
                      <a:endParaRPr lang="el-GR" sz="1400" b="0" i="0" u="none" strike="noStrike" dirty="0">
                        <a:solidFill>
                          <a:srgbClr val="000000"/>
                        </a:solidFill>
                        <a:effectLst/>
                        <a:latin typeface="Calibri"/>
                      </a:endParaRPr>
                    </a:p>
                  </a:txBody>
                  <a:tcPr marL="8635" marR="8635" marT="8635" marB="0" anchor="ctr"/>
                </a:tc>
                <a:tc>
                  <a:txBody>
                    <a:bodyPr/>
                    <a:lstStyle/>
                    <a:p>
                      <a:pPr algn="ctr" fontAlgn="b"/>
                      <a:r>
                        <a:rPr lang="el-GR" sz="1400" u="none" strike="noStrike" dirty="0" smtClean="0">
                          <a:effectLst/>
                        </a:rPr>
                        <a:t>24   </a:t>
                      </a:r>
                      <a:endParaRPr lang="el-GR" sz="1400" b="0" i="0" u="none" strike="noStrike" dirty="0">
                        <a:solidFill>
                          <a:srgbClr val="000000"/>
                        </a:solidFill>
                        <a:effectLst/>
                        <a:latin typeface="Calibri"/>
                      </a:endParaRPr>
                    </a:p>
                  </a:txBody>
                  <a:tcPr marL="8635" marR="8635" marT="8635" marB="0" anchor="ctr"/>
                </a:tc>
                <a:tc>
                  <a:txBody>
                    <a:bodyPr/>
                    <a:lstStyle/>
                    <a:p>
                      <a:pPr algn="ctr" fontAlgn="b"/>
                      <a:r>
                        <a:rPr lang="el-GR" sz="1400" u="none" strike="noStrike" dirty="0" smtClean="0">
                          <a:effectLst/>
                        </a:rPr>
                        <a:t>22.890.510.447   </a:t>
                      </a:r>
                      <a:endParaRPr lang="el-GR" sz="1400" b="0" i="0" u="none" strike="noStrike" dirty="0">
                        <a:solidFill>
                          <a:srgbClr val="000000"/>
                        </a:solidFill>
                        <a:effectLst/>
                        <a:latin typeface="Calibri"/>
                      </a:endParaRPr>
                    </a:p>
                  </a:txBody>
                  <a:tcPr marL="8635" marR="8635" marT="8635" marB="0" anchor="ctr"/>
                </a:tc>
                <a:tc>
                  <a:txBody>
                    <a:bodyPr/>
                    <a:lstStyle/>
                    <a:p>
                      <a:pPr algn="ctr" fontAlgn="b"/>
                      <a:r>
                        <a:rPr lang="el-GR" sz="1400" u="none" strike="noStrike" kern="1200" dirty="0">
                          <a:solidFill>
                            <a:schemeClr val="dk1"/>
                          </a:solidFill>
                          <a:effectLst/>
                          <a:latin typeface="+mn-lt"/>
                          <a:ea typeface="+mn-ea"/>
                          <a:cs typeface="+mn-cs"/>
                        </a:rPr>
                        <a:t>1.23</a:t>
                      </a:r>
                    </a:p>
                  </a:txBody>
                  <a:tcPr marL="9525" marR="9525" marT="9525" marB="0" anchor="ctr"/>
                </a:tc>
                <a:tc>
                  <a:txBody>
                    <a:bodyPr/>
                    <a:lstStyle/>
                    <a:p>
                      <a:pPr algn="ctr" fontAlgn="b"/>
                      <a:r>
                        <a:rPr lang="el-GR" sz="1400" u="none" strike="noStrike">
                          <a:effectLst/>
                        </a:rPr>
                        <a:t>(54) 51</a:t>
                      </a:r>
                      <a:endParaRPr lang="el-GR" sz="1400" b="0" i="0" u="none" strike="noStrike">
                        <a:solidFill>
                          <a:srgbClr val="000000"/>
                        </a:solidFill>
                        <a:effectLst/>
                        <a:latin typeface="Calibri"/>
                      </a:endParaRPr>
                    </a:p>
                  </a:txBody>
                  <a:tcPr marL="8635" marR="8635" marT="8635" marB="0" anchor="ctr"/>
                </a:tc>
              </a:tr>
              <a:tr h="445511">
                <a:tc>
                  <a:txBody>
                    <a:bodyPr/>
                    <a:lstStyle/>
                    <a:p>
                      <a:pPr algn="l" fontAlgn="b"/>
                      <a:r>
                        <a:rPr lang="el-GR" sz="1400" b="1" u="none" strike="noStrike" dirty="0" err="1">
                          <a:effectLst/>
                        </a:rPr>
                        <a:t>Νοτ</a:t>
                      </a:r>
                      <a:r>
                        <a:rPr lang="el-GR" sz="1400" b="1" u="none" strike="noStrike" dirty="0">
                          <a:effectLst/>
                        </a:rPr>
                        <a:t>. Αφρική</a:t>
                      </a:r>
                      <a:endParaRPr lang="el-GR" sz="1400" b="1" i="0" u="none" strike="noStrike" dirty="0">
                        <a:solidFill>
                          <a:srgbClr val="000000"/>
                        </a:solidFill>
                        <a:effectLst/>
                        <a:latin typeface="Calibri"/>
                      </a:endParaRPr>
                    </a:p>
                  </a:txBody>
                  <a:tcPr marL="8635" marR="8635" marT="8635" marB="0" anchor="ctr"/>
                </a:tc>
                <a:tc>
                  <a:txBody>
                    <a:bodyPr/>
                    <a:lstStyle/>
                    <a:p>
                      <a:pPr algn="ctr" fontAlgn="b"/>
                      <a:r>
                        <a:rPr lang="el-GR" sz="1400" u="none" strike="noStrike" dirty="0" smtClean="0">
                          <a:effectLst/>
                        </a:rPr>
                        <a:t>12.446   </a:t>
                      </a:r>
                      <a:endParaRPr lang="el-GR" sz="1400" b="0" i="0" u="none" strike="noStrike" dirty="0">
                        <a:solidFill>
                          <a:srgbClr val="000000"/>
                        </a:solidFill>
                        <a:effectLst/>
                        <a:latin typeface="Calibri"/>
                      </a:endParaRPr>
                    </a:p>
                  </a:txBody>
                  <a:tcPr marL="8635" marR="8635" marT="8635" marB="0" anchor="ctr"/>
                </a:tc>
                <a:tc>
                  <a:txBody>
                    <a:bodyPr/>
                    <a:lstStyle/>
                    <a:p>
                      <a:pPr algn="ctr" fontAlgn="b"/>
                      <a:r>
                        <a:rPr lang="el-GR" sz="1400" u="none" strike="noStrike" dirty="0" smtClean="0">
                          <a:effectLst/>
                        </a:rPr>
                        <a:t>6   </a:t>
                      </a:r>
                      <a:endParaRPr lang="el-GR" sz="1400" b="0" i="0" u="none" strike="noStrike" dirty="0">
                        <a:solidFill>
                          <a:srgbClr val="000000"/>
                        </a:solidFill>
                        <a:effectLst/>
                        <a:latin typeface="Calibri"/>
                      </a:endParaRPr>
                    </a:p>
                  </a:txBody>
                  <a:tcPr marL="8635" marR="8635" marT="8635" marB="0" anchor="ctr"/>
                </a:tc>
                <a:tc>
                  <a:txBody>
                    <a:bodyPr/>
                    <a:lstStyle/>
                    <a:p>
                      <a:pPr algn="ctr" fontAlgn="b"/>
                      <a:r>
                        <a:rPr lang="el-GR" sz="1400" u="none" strike="noStrike" dirty="0" smtClean="0">
                          <a:effectLst/>
                        </a:rPr>
                        <a:t>15   </a:t>
                      </a:r>
                      <a:endParaRPr lang="el-GR" sz="1400" b="0" i="0" u="none" strike="noStrike" dirty="0">
                        <a:solidFill>
                          <a:srgbClr val="000000"/>
                        </a:solidFill>
                        <a:effectLst/>
                        <a:latin typeface="Calibri"/>
                      </a:endParaRPr>
                    </a:p>
                  </a:txBody>
                  <a:tcPr marL="8635" marR="8635" marT="8635" marB="0" anchor="ctr"/>
                </a:tc>
                <a:tc>
                  <a:txBody>
                    <a:bodyPr/>
                    <a:lstStyle/>
                    <a:p>
                      <a:pPr algn="ctr" fontAlgn="b"/>
                      <a:r>
                        <a:rPr lang="el-GR" sz="1400" u="none" strike="noStrike" dirty="0" smtClean="0">
                          <a:effectLst/>
                        </a:rPr>
                        <a:t>5.740.650.679   </a:t>
                      </a:r>
                      <a:endParaRPr lang="el-GR" sz="1400" b="0" i="0" u="none" strike="noStrike" dirty="0">
                        <a:solidFill>
                          <a:srgbClr val="000000"/>
                        </a:solidFill>
                        <a:effectLst/>
                        <a:latin typeface="Calibri"/>
                      </a:endParaRPr>
                    </a:p>
                  </a:txBody>
                  <a:tcPr marL="8635" marR="8635" marT="8635" marB="0" anchor="ctr"/>
                </a:tc>
                <a:tc>
                  <a:txBody>
                    <a:bodyPr/>
                    <a:lstStyle/>
                    <a:p>
                      <a:pPr algn="ctr" fontAlgn="b"/>
                      <a:r>
                        <a:rPr lang="el-GR" sz="1400" u="none" strike="noStrike" kern="1200" dirty="0">
                          <a:solidFill>
                            <a:schemeClr val="dk1"/>
                          </a:solidFill>
                          <a:effectLst/>
                          <a:latin typeface="+mn-lt"/>
                          <a:ea typeface="+mn-ea"/>
                          <a:cs typeface="+mn-cs"/>
                        </a:rPr>
                        <a:t>1.63</a:t>
                      </a:r>
                    </a:p>
                  </a:txBody>
                  <a:tcPr marL="9525" marR="9525" marT="9525" marB="0" anchor="ctr"/>
                </a:tc>
                <a:tc>
                  <a:txBody>
                    <a:bodyPr/>
                    <a:lstStyle/>
                    <a:p>
                      <a:pPr algn="ctr" fontAlgn="b"/>
                      <a:r>
                        <a:rPr lang="el-GR" sz="1400" u="none" strike="noStrike" dirty="0">
                          <a:effectLst/>
                        </a:rPr>
                        <a:t>(69) 73</a:t>
                      </a:r>
                      <a:endParaRPr lang="el-GR" sz="1400" b="0" i="0" u="none" strike="noStrike" dirty="0">
                        <a:solidFill>
                          <a:srgbClr val="000000"/>
                        </a:solidFill>
                        <a:effectLst/>
                        <a:latin typeface="Calibri"/>
                      </a:endParaRPr>
                    </a:p>
                  </a:txBody>
                  <a:tcPr marL="8635" marR="8635" marT="8635" marB="0" anchor="ctr"/>
                </a:tc>
              </a:tr>
              <a:tr h="445511">
                <a:tc>
                  <a:txBody>
                    <a:bodyPr/>
                    <a:lstStyle/>
                    <a:p>
                      <a:pPr algn="l" fontAlgn="b"/>
                      <a:r>
                        <a:rPr lang="el-GR" sz="1400" b="1" u="none" strike="noStrike" dirty="0">
                          <a:effectLst/>
                        </a:rPr>
                        <a:t>Τουρκία</a:t>
                      </a:r>
                      <a:endParaRPr lang="el-GR" sz="1400" b="1" i="0" u="none" strike="noStrike" dirty="0">
                        <a:solidFill>
                          <a:srgbClr val="000000"/>
                        </a:solidFill>
                        <a:effectLst/>
                        <a:latin typeface="Calibri"/>
                      </a:endParaRPr>
                    </a:p>
                  </a:txBody>
                  <a:tcPr marL="8635" marR="8635" marT="8635" marB="0" anchor="ctr"/>
                </a:tc>
                <a:tc>
                  <a:txBody>
                    <a:bodyPr/>
                    <a:lstStyle/>
                    <a:p>
                      <a:pPr algn="ctr" fontAlgn="b"/>
                      <a:r>
                        <a:rPr lang="el-GR" sz="1400" u="none" strike="noStrike" dirty="0" smtClean="0">
                          <a:effectLst/>
                        </a:rPr>
                        <a:t>18.869   </a:t>
                      </a:r>
                      <a:endParaRPr lang="el-GR" sz="1400" b="0" i="0" u="none" strike="noStrike" dirty="0">
                        <a:solidFill>
                          <a:srgbClr val="000000"/>
                        </a:solidFill>
                        <a:effectLst/>
                        <a:latin typeface="Calibri"/>
                      </a:endParaRPr>
                    </a:p>
                  </a:txBody>
                  <a:tcPr marL="8635" marR="8635" marT="8635" marB="0" anchor="ctr"/>
                </a:tc>
                <a:tc>
                  <a:txBody>
                    <a:bodyPr/>
                    <a:lstStyle/>
                    <a:p>
                      <a:pPr algn="ctr" fontAlgn="b"/>
                      <a:r>
                        <a:rPr lang="el-GR" sz="1400" u="none" strike="noStrike" dirty="0" smtClean="0">
                          <a:effectLst/>
                        </a:rPr>
                        <a:t>9   </a:t>
                      </a:r>
                      <a:endParaRPr lang="el-GR" sz="1400" b="0" i="0" u="none" strike="noStrike" dirty="0">
                        <a:solidFill>
                          <a:srgbClr val="000000"/>
                        </a:solidFill>
                        <a:effectLst/>
                        <a:latin typeface="Calibri"/>
                      </a:endParaRPr>
                    </a:p>
                  </a:txBody>
                  <a:tcPr marL="8635" marR="8635" marT="8635" marB="0" anchor="ctr"/>
                </a:tc>
                <a:tc>
                  <a:txBody>
                    <a:bodyPr/>
                    <a:lstStyle/>
                    <a:p>
                      <a:pPr algn="ctr" fontAlgn="b"/>
                      <a:r>
                        <a:rPr lang="el-GR" sz="1400" u="none" strike="noStrike" dirty="0" smtClean="0">
                          <a:effectLst/>
                        </a:rPr>
                        <a:t>15   </a:t>
                      </a:r>
                      <a:endParaRPr lang="el-GR" sz="1400" b="0" i="0" u="none" strike="noStrike" dirty="0">
                        <a:solidFill>
                          <a:srgbClr val="000000"/>
                        </a:solidFill>
                        <a:effectLst/>
                        <a:latin typeface="Calibri"/>
                      </a:endParaRPr>
                    </a:p>
                  </a:txBody>
                  <a:tcPr marL="8635" marR="8635" marT="8635" marB="0" anchor="ctr"/>
                </a:tc>
                <a:tc>
                  <a:txBody>
                    <a:bodyPr/>
                    <a:lstStyle/>
                    <a:p>
                      <a:pPr algn="ctr" fontAlgn="b"/>
                      <a:r>
                        <a:rPr lang="el-GR" sz="1400" u="none" strike="noStrike" dirty="0" smtClean="0">
                          <a:effectLst/>
                        </a:rPr>
                        <a:t>12.765.000.000   </a:t>
                      </a:r>
                      <a:endParaRPr lang="el-GR" sz="1400" b="0" i="0" u="none" strike="noStrike" dirty="0">
                        <a:solidFill>
                          <a:srgbClr val="000000"/>
                        </a:solidFill>
                        <a:effectLst/>
                        <a:latin typeface="Calibri"/>
                      </a:endParaRPr>
                    </a:p>
                  </a:txBody>
                  <a:tcPr marL="8635" marR="8635" marT="8635" marB="0" anchor="ctr"/>
                </a:tc>
                <a:tc>
                  <a:txBody>
                    <a:bodyPr/>
                    <a:lstStyle/>
                    <a:p>
                      <a:pPr algn="ctr" fontAlgn="b"/>
                      <a:r>
                        <a:rPr lang="el-GR" sz="1400" u="none" strike="noStrike" kern="1200" dirty="0">
                          <a:solidFill>
                            <a:schemeClr val="dk1"/>
                          </a:solidFill>
                          <a:effectLst/>
                          <a:latin typeface="+mn-lt"/>
                          <a:ea typeface="+mn-ea"/>
                          <a:cs typeface="+mn-cs"/>
                        </a:rPr>
                        <a:t>1.59</a:t>
                      </a:r>
                    </a:p>
                  </a:txBody>
                  <a:tcPr marL="9525" marR="9525" marT="9525" marB="0" anchor="ctr"/>
                </a:tc>
                <a:tc>
                  <a:txBody>
                    <a:bodyPr/>
                    <a:lstStyle/>
                    <a:p>
                      <a:pPr algn="ctr" fontAlgn="b"/>
                      <a:r>
                        <a:rPr lang="el-GR" sz="1400" u="none" strike="noStrike" dirty="0">
                          <a:effectLst/>
                        </a:rPr>
                        <a:t>(51) 55</a:t>
                      </a:r>
                      <a:endParaRPr lang="el-GR" sz="1400" b="0" i="0" u="none" strike="noStrike" dirty="0">
                        <a:solidFill>
                          <a:srgbClr val="000000"/>
                        </a:solidFill>
                        <a:effectLst/>
                        <a:latin typeface="Calibri"/>
                      </a:endParaRPr>
                    </a:p>
                  </a:txBody>
                  <a:tcPr marL="8635" marR="8635" marT="8635" marB="0" anchor="ctr"/>
                </a:tc>
              </a:tr>
            </a:tbl>
          </a:graphicData>
        </a:graphic>
      </p:graphicFrame>
    </p:spTree>
    <p:extLst>
      <p:ext uri="{BB962C8B-B14F-4D97-AF65-F5344CB8AC3E}">
        <p14:creationId xmlns:p14="http://schemas.microsoft.com/office/powerpoint/2010/main" val="38102577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hutong-school.com/sites/default/files/top-bra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68946"/>
            <a:ext cx="8817343" cy="6600414"/>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xQTEhUUExQWFRUXGB0YGBcYGB8eGhcdGBgWHRwYGBgYHSggHRolGxcYITEhJSkrLi4uHR8zODMsNygtLisBCgoKDg0OGxAQGzckICQsNC80LDA0LDQsNCwsLDQsLDQsNDQsMiwsLCwsLCwsLCwsLCwsLCwsLCwsLCwsLCwsLP/AABEIAKgBKwMBIgACEQEDEQH/xAAcAAACAgMBAQAAAAAAAAAAAAAFBgMEAAIHAQj/xABKEAACAQIEAwUEBgcFBgUFAAABAhEAAwQSITEFQVEGEyJhcTKBkbEUI0JyocEHM1JigtHwFSSywuE0Q1OSovElc5PD4gg1Y7O0/8QAGgEAAgMBAQAAAAAAAAAAAAAAAwQCBQYBAP/EADYRAAICAQMBBQYFAwQDAAAAAAECAAMRBBIhMQUTQVGBFCIyYXGxI5GhwfAVQuEkUnLRMzRi/9oADAMBAAIRAxEAPwBtD61yXtafrbX3L5+OJv108Ytf2hXMe1sd7Zjbu73/APRfpxsgcwIwx4h7so9qW7xLa5ELd7EMNQIJ5kzy/GoO0t586m06vZiUA0g/aDc8229AcXjVTQnfluT7hvWl3Esji3cs3VcqGCssNlIJBgmQIBOtUHcMbO8HM149mqs3M+DDPC+MspKlmthhBI1B8iKudjrubiF1j/wR86F/TkZFtd3kuL4yWBDsGEjQgaREHXSrfYy4Fxt0nT6pfmaa0me+6Yi/aoU6XeDkFvl5Hyjzx0zh7g3ldB11FImD4CmLvNmFwd0w2XRpg6EdIp2xeKBKjQif3t56qKR+wzAPf0HtftOeZ6CKY1Nr4YLwRjmUumqr3IW5zn/EH2+0RzN9SRynXWCY9d60v8buZgyhl02yg/OgtloZtBuftt1qzcOn/wAm8qc3GI7R4R87B8ae6z2mDEgd5MDTVVywvrNN5Vv2T8K5z+jjFd3iXOom3rEn7S9fMU5vx26LyePQpc8JjUq1rcbjc70jqNRYG2LxHqKKyu5uZQ7Rcaa3Zz2m8SuFZSpHI6MrAGi3CrxezbZjLFQSf+1I/au+WOZoBuG6WYL7WR0CkxqcoY6eZpj7L40HDjMdmZRPIAwPdTWk3EeJiuq2g8Yh4mszVX+kL1rw4leop3BieRN8Vi1trmYwPxPkBS9e7c4dTEOY5gCPnUHbK5nFpA0BmIJHLMUWfgTQ4dhrfLEkxr+qH4+OlrbthwY1RpntGVGYwDtOpE9zdiJ+zt8apr29w0wVuj+Efzodc7MqTo1gknYYcDy/boPxTszkZla5lYHUBIA9PFQ/bFHGYx/TLj/bOi8K4vaxAJtNmy+0Doy+oNXa5v8Ao/s91jWQNmBtmTtM67T+7XSTHUU3W+9cyvtrNblT1E1NJ/bvEFTb+63zWm13HUUi/pHbRPun51G4kJO0KC+IG4XwbGYxXbDqHCEBvEBGaY0J12NQYvshxJd8M/ug/Knf9CtyLWJ+9b+T10K7equ71sdZcnS1g4xPnL+y8ZadXOHuSjKwBUwcrAwfhRDHdpcRdS5bxOHZluFycngYZ7lhwFORhobMagkhj0FdwvsYnlMe+heJ13j3ihm0wyaFG8/0/wCpym720ktmwxUNca8dSSbju2eZAXKbTta2mANdKhXtTh8yzZ0Hg8Sq0W7a3BZ05uC6luuRa6JisKh3RP8AlFCb/CEaYtKYEmBsOsDlUTqcdYX+kA8hv0/zObcaxVpwCkZ+8YsQsSpW3l5DmG0oXXRsdwW0sZrIEiRIjQ7GhV3hNj/hx6GPlXBqVM8exrP7WB/OJ4NXsIZ0NGjwOyeTD+I/nUV7ha2spUtqwEH3/wAqImoUnEXv7KvqQucYEo9mfDjbA5d6qn0YhT+DV3HhLLhcZibZfJ4bB/Vl5kODEER7Arh3CdMWnlcU/BhXYeM4vLxPFwJhLI3jZWPP71EdiEOJXKPeBMr4ntZivpro9tfoySBdKFMwAkEMxy89hU47VdAn/MP50H7SYwvaC5M3j0htZhtKTXcKSpskEHm3/wAaEmmqtG5l5/nzk21tlZ2g8ToHegcyREzH9aTpNKHaRpewR/wbv/771FbLC8sEtlMAtB0k6nY/GhHaK0EewitmVbNxQ37QF+6A0eY1py+4ng+E5p6ACCvjMw47q8t4DOVIMHyO3pVz9I2PtY26mJs5luFFt3bTjTwTldGGh0MQYOgrXuq07sjnVMmpKzaajsmu4eUl7NXLKWL/AH9tr9+6oRDMCwqA5SrGSWk8oAAioeCXcuIedyiDTqSa2SRz/Cqti6FvuTpAT86Z0t7Ndkyt7U7Pro0e1c9efyMeMPdJCRJ11gNocw/ZdfkaAdl1Oe9Ab2v/AMkaH/zB8qscOvq2UkqZPPux9peTqTv0IoR2buANcnLvzNqd1n2wfnTVnJczPoMBRAtpWlt9zybz/frLpOk/n5dblQ2yAzDw+0eadT+6asNY2iP+n8kpvwisLdjb5W82k+DpPNdR4jBHXlTFeu/W2/ENUaTkOhlNDrqPOl3spai/4mCDLuT5iRoBuJFGSUF23BBDKwABQc0PMwY0pC0e+Y0hwolHjzwFM5SDd0jQa2+mnwq3wO8SkAhfE24MaHyofx69mQajQXtekm0dYPy6UR7PIQjMDu7Dpsddt6Zqfuq9w6wFi942DLmIxYQqDcU5p2nSBzzAbxWt7GgXXBcBRtAmfLShfaKQ6gAGRIEnQgkSJ5nNPuqph8AwtjIQFnUSZzHcx50zVazkEmL2VqqnA6S1xvEBwkNJBE+XjSKN9mLyMLhYm2VSHYvKMGMRlOx05UtYzCFFUsZLQT/6lsDeq1zFnN3aKzsSIVRJJ5eVU/aatc+1T6zR9kV1+yv3h28iG+0F5rdzKqL3cSrISc4PMkk85ECquBxgbOpCSw3uAysfskbGhuNxD2bjWr1pkdBmZSy+EZQ2sNE5SDG9Eb+ITS0bfd3bftz7RzAESNttaSNTooDD1l7RqKXArrsyfn1/Yyvwh8uMUzAJQGPNbtN3azs7fuqr2iQqgkoPaO2wBkmKVODLOMXyZCfQJdn8KbrvFM2JtlLgLC34f2l1fkRO0dat6bGCLg+kyeurU6mzI6sR+sE8I4sb4yqCrL4SjAg6AfAR1oR2wuF7QY6TAH/VP4ijfaPiVwYjDs7NGYloEFgsHWInegPaR5wq+WnxLmmbrWZPlFKqkR+OsNfolu5beI+8nyane5jIrnn6Mr2VLx/eX02O9dJweOs3IV7aK3pofToaqns2jOMy9dSPeA8BL2DK3MOVnxEkj1G3ypYv3fOmW5hAB4Rl8hpVC5cVJLIhG5JUfEk0h7QATjnMhp9VsJyM5izfuGocFxLubguBAzDaSYE89N624vxm1cMW7S2x12J/ICg169U2yy4YYmioVbE5HXwhbtRxdMRkYW1z5IZpOZSCdN4K8xI50rulTPdo/wBm8Dhr6tbuOc58QhYKxvDyQRHIjlSzMtCfIRnbXp6unAiqVI5VT4kdF++PkaZeNYJbdwhJ7v7DZg2YdZGnu5Uv8ZEKn3x8jTWmcMykRbtFQdGzDpiL2FP96/j/AMwrqXGb4HFMXOXVbftfdH865Xhz/ev4/wAxXQeN3v8AxbENvCBtgdkTqY2nrVsekwjAkYE97QEOqgOCM2w0iBvt50AvYG5OrfhPLTWOlFuKY0NbAzLmliSMm3hAByjMD/rQ4Yid96LSCV6RNseMYcHj1sKzZkywNnAjfWB5MDQPimKs3BIym4sqMzEABrrM4McwXj4VpxG2O4uabWiZ6/Vp/Og1zGQWIXcudfN7TdKEE38y2FpqIxCTcQuk6GwOUeM7kgcuqsPdWjcReJz2YiZCOdMuadT01qDDXnJJRVgNrJA0F5zzidCR8KK9nOz/AH1rvMRdFjDhAS0eMr3eUkToo21Mk9KH7NWI1/VdSf7j+Zk1viNiBIuzsYiJkqYBXbMDVO3ibLXWKJduMwHhyho0WCAus+MfjWvFO12FtnJgsIrAE/XYnxsdSZW2TlUSZEz6ULParGOIFzIvRFCL8FEV6uhEbKyGo7Tvur2P0nRMDwe6pAXwqvM3DbB9k+zEHnQ3hXCmsZjexNm3J2+kGQNOSpFJK3mb9beY/wAR/nRngPChfYrZTvColiSqqo82Y/hTWwc58ZW963GPCWhwzCISWx7OZJi1bY78pzVhw+AOkY27HmF/Kiv9lLa/WXMInrdzH4Kv51Fj+IpbT+73rNx5jL3TBfM5iw+VFBEEQZDwz6PZbNawd4tES907SDsNOVEDi8xB+i3V0K+F50Ygn216gbRUdvtE2cAKuWJLdDppH41ra4jd+mC8H+ryZSs+HYiMvXNBmulFPUSO9h4wRx19NZiLhhtCJ7snTrpRfgZy22MNHeOdD+8aIdpMUuIwt0QO8VSyGNTGsUvWcebVh7hAMXGBES0mI90a0KxMLgQtbZOTJO1WIzPb3XwnU+oq/wBnGlCMwlZdp3yjLJ22oDjcWL7W/YViP2tpgnTUwNvWivC8HcQEobZaGBgmSsCd402n1rqtsXjrPEBid3SRccuhiSNtx/6tuh+GumzcF20QrqZ2qXioZT4oEqNARGl5NoNUGu1WXnBGJpuyQrVtu8/2lvtdizjrov8Ad93dKhbhUylzKIDZTqrRpueVWeDXVtYa5Z7oNcukF7rnUZfZFtR7IEnmZJNCQ4qeyw6/jQmufGMx2ns/TB9239Zb4I2XFLzPh/wXat8futauJiLZhgch56ROx0660MwN4LiQSea/ityiHFGDq410GYa7kCm6uqn5Sg1oHeWD/wCjLnadxeOHe3AQZoMneE8PmdD/ADoTx8KML4XR/ECSpJAkMY156/OvLGIRrAgCUIky28QDpoOkxVTiCkYS5m3NwHyOj7CNBRznbjyiVYAOfOEf0f3Yt3fvD5U0Nifh/W9JvYm5Fu594fKj7Xt6rHfBImv09JatW+U6hhFyWELEABFJYnTbrVDFWbeKssFYEMIkcjyn38jSPxnjTXCAvhtqAAk6GPtHz+VVcHxZ7bZ7bFT+B8mHMVV+zvjfnmKp2UzDcThuvyg3H2WVmU7qSCOhFDDi2Xn7qYuN48X37zLkcjxgbEj7Q56jl5UGvWA3KrBLcj3hLJdKwAYcGQW+JjZl+H8qvYXErMo0GCPPUQR8DQ18FFe4UvbaUYqfw99RdVI4hO+uQYYZhe9hWtnKwKnoRFCuNzlT74+Ro9xDjDupRXJCnnqHHkdxS9xu5Kp98fI1HSliwLDEDq7+90T7hg46esXUP95P3vzp14pdniV89bX+VKSJ/vB+9+dNt9i3EL0CfqST7slXQmJlJrGpOsmZ2jfTfnFRnTQj4mKYuG2lQaNMtLGR8I5RNBuKWgLrBUMafIUYXc4ip03GTJsa31FzX/df+0tUeB8I+ktcXvAsTyOuYLGvuoxbw9y4pthQWdYmBAJsjeAdNqzD4bEYRGuuBFxgoAy6KR7U6a6EQRSocgHbLHaCwLdJXxfZ5UKkPnklgPIEsSf4oEzQjtRxN4WxOgh38yfZU+QGsdT5U59jycXfZWCju7dwCBoZu2wD8BXOuONmxV09bjfDMQPwipgsR70E4AbC9JUtWTE1s13zNT4vTSqJNS6QcsWEZ2CossZgDfQEn8AasW8Jd7rvRohjXNvLMo0H7ymo+EYprV1biKXKzAE/aVl5A7TNFrOMxjKFKKwAibigzDllJDHcFjGlcLgdTJpS7/CpMt8P7K3GlnuZVF022IUkAB+7NyTplFwhSN4k8qMYTs7YtG39KvMsstm6pZVNu/BuXEOuiZMiSSPE510oEOF4q6ZuX4JUqYJ9liSwIWAQSST1onguxFtzmu3nYneI195k0M6hR0MaXszUHkrj6yjxvG2lCi1lDi4+YKZhO7w+TUXHHtd79s6zVK1xaNzXRuEdiMAsTaNw/vsT+AgU7cKwGGsj6vD2U8wiz8Yqa6jMHZoCvU/lOMYTihJymRpsehFbHEMt3UDuyxIn9oeY12O3Qmte2t4ni16Ob/maia5dS5cuoU+rYHKxEk9ACZPoKPu3iKFO7bEbG7oCAqEak+L08ifdNVu+RAxYDw6E5ogeZ/Gq/A+M/SEIdVVwY0WZB5zyOpHuq3YwgBuMwVw7SQ6AgQANjNV2oB+FjLDRuFYsBnjE8wmMw9xcyHNG5B235ctqGXMbbzEFrYbMR4h4o6xl1+NVMV4brZAtuZHgQeem0V7asiG2JjegHTYPXiWVetLrgDBEocYxBBUwpmTIEc+gFdE7F3VaxYBVdVkyiHWW+1mzT6ilg9mRiUtP3wXwCBlJiQOcU19nrHc27drMTkEA+IAzJ2MDn0pw1AHAiLap2UkniS8XZEzFURTO/dgEwDAzT4ufIUr3MMReZmICE6gRMEbDSBTNxvDHLmmZaY10gE7kx8KXeN4nLbkvoHWV06jWN6dqxsxKixstmR3cPYtDMoLSUDIxEESdSoA18X4ChXGyPorgKVhlnaJIuGRGwiKmW+GDQdREExAMrBqLj94thnkzBTWZ5XKjaOISo84lTspci2/3vyFGDfoD2Yb6tvvfkKs43Ege02Xr5+/pVLYMuRNzpLAmlRj5S+98dQKi78ciPjQK7xxF9hZI+B9+9RjtAdgnpO/4VIUMfCDbtShTgt94xhpr0LQHD9oE+2pHpRTDcTttqrj0O9Qap18I1RrtPb0YQ1wfhovsbefI51WRKmNxpqDzqz2j4A1lyVU91Ahp5wJnnvNVeH8Se0SUIViIzQCQPInap+L8QN9lZpzBArdCROoHnSJFvfZz7sIa7TcCD7kFKIobxo+FPvj5GjBTmNKFcePhT74+Rp6g/iCQ7TGNI/0/eLL/AK8/e/OmO7ri8R/5DaTv7AiOfp/Klu5+vP3qZLH+2XTAIFkzP3kGnUyRVrMFL3DGyplMgiQRoQJOnKm29iHzNFwgZiAIXSCdN6V8JZW8Ws+wfEzEKCfDJAHM6H5U2jDK2pLTJnlrOsDpXLgMydROIMx+BTC3zbs5gFya5tSMo0JG41iocRezFphvI6+mhqnxPi3fYpmDMQWVcsREQIJjy3rTiDkkrrA218xpP9bmjr0GRBE8k5hfsZcFvHFQAoNhzoI/3qnl765dizN6erT8TTn2PdlxcERFhoGadCQdTSSx+sHqKEeJPrgwpYwqu7ZgTHnHXpRCzgbY2RfhPzqtw79Zc93zNFUpG9zuM0/ZmmrNIYqM88+s8VOgqe1ao5heEZ8C19R4lcz5oAAfgdfjQhT5xSQtD5x4HEuadjZA8DiWsOgFOPCcJh+4ZmaLvdk5QcxABHiCnYnoTSRbPnVq1fiosC3Q4nb9P3i4BxGaxiANtvPeri43zoR2dxtoXQLskN4MsCDm5sSdIMbV5xbiVtrhNqQuwBAAEaaRuOdHS47tuPWV9lKs+zHrEDtJrxMnqR+JNe49VRzsWYlydPDLREnnoah4q08RU9SvzNTYu4iM1wKM0kSTO0/taVcUN7oMyWrT8ZwPAw52dcmxfjYMmeI1BFyNSRrPSibIeR/E+fKf6ig3CsXnbwqApALBdBmkjWJ5E+VFA4MMfDAzaajQkblZpTUcuYSgYSLnELni/iI5/wA451Lw2DmAII2n133rTi9tEcBNQRnmYknfYeW9ecKkPl67AbkzyJ91GblBOUnbZj6xo4VgQFVe8TwgDxMOQ8mI+A5irmB7wnLLAKNDAga/ZGSOf7VVL9tkIBzmQZMAgQOY6nrS/e7Td1cdO6t3FGmv2ttyvn8qcdMDIlYpY8Yh3ibgyQTI1YMCI311FVXKt3isCZB29NtNj50HPaTMMncqs+GQ5jUbwRUTcZfKTBVp2ZNGHqJIoqbSJBgwmo4YRbzG1dzq3hy6rlkEBp5warYm4pwt3LOjIDPWLnSr2LxDXGtAXVAiGBcgBhqRJgQRAk+dU8aEGHuBAo1ScpnX6zpptQbRhDGKuXEp8BvZbbaE+LkPIVS4i7udQQOQIol2aH1bfe/yireMwgbWNetU5cLYeJr10z3aRBnjy9ZF2V7O2710K5J0Bj4/Gu68J7KWLGFuNatKH7tiCfE0hTGrT0FcU4ZjjadWXRhsOR8j613vsV2js4u3CmHA8VsnxD06r5ij1W5ODKzXaIVpvQcfafKNpcwJJ13onibWFGDtsrk4nMc6wRA5a7EAD118qt9vOAtgMfeskQuYvbPJrbklY9NvUGgDspG0GmJUR7452fv4HCYbFrd72zeVJDbhnTN4YJ8G466VDwviqXRpoeh3/wBR50u3+MXDhhhzfutbBBFtmlFjbKD7PoDTx+jHsL9Mwd++fCwuBbRMicqyxBHmwHuoFunV/rLXQ9q3adgCdy+X/UrsDQnjfsp98fI0TxS3LVxrLxnTQ+fnQrjROVJI9sae40lUpWwAzR6+9LdGzJ0I/eLtz9e33qacEo+k4gztZUR+1NxNPz91K139efWj63AuJvkiT3WnXRl2849atBMQYw8C4awd7veeFhcUWo1zBQJB0Hn76ZcM8gxqMza+jN+dLvCL5Nn2CDF7Qk5hpbIHKZo5g3GUwD7T/wCNq64yxnUOFET2ur3gGaSHiMxMeLbKBp6GruNJzH+W3iHXSoSoVoLmWMheozch00+dSYvW5BIA6kfvL10ogYEiRKkCUuzr/wB8OpP1JkmN/Dp4dI1pPn6xfUU39nAPprgEEC0wkRBju/2dKUP94PUUNpIdBDGCbx3NJ/7mryd6xhEYnoNflVDA/rH23G/qaeOD9oggCtaCj9pB8x/rVXq3ZCSq5mk0hf2cFBnr94R7O379rDhHWPakHzPP3Vthvo+GVnayGyifHr7gDp5bUwYRVuIHBlWEgxE+40M7T8D72w2WZXxAdY3Hwms+t6tZhuMnmJo795gnGTzEriHHu+cs4y9FUDKo6Cokxydfwqi+BnY1F9DYb1fKlYGBNCLLkGMcQ1YxSswVZLHYUT4lh1tKp70MW0ygHQxrJ20/GlT6PRa5eZ9/Z0heQyiBUHU5GDxOrZezjAGPGA8U04+3/BVfi1w+Ll4mjWevwqa7/t9r1t1WxlrO7AECGaZMfaI00JPXQbVcUfAPpMbrv/Ys/wCR+8OdlL2W27yYBGpIEaGN996N4du/LRm1A8UwDHSDvSbYusuHctyZcpjQ+E6jqKNcOOa0pDCd9zoR/R1rz1rksYNGbG0GZxu7nbMFcC2e7bT7UnoYqo5vKFZUbMCsGAfDz02G23pRU3WXQbSdmPP189a9s322YEg+k/GvKQAMTpHPJk9q3iLmKs3GJVApDMy/YPIKDBJ68qX+I4i4t581i0wJJDZTqPUNyiPnRY3ioBAKjMogEa+IdffVv6S5zsM+ZlMn4Befx6+dEFpJyT6eEB3I8IC4bbe7cyrh7cjWPrZiN4QmrVzs7bZlzXbg0AK5p8WskSJAnlGlHuC8LxKIWQLkPiJLGYAIIPwPOgV3EtlBF1wT4soWJO8Fj7U66nrRsZ6QLHb1i1xHDMty4oByqzAEgzEmJJHQVNgljC3h+8nyetu0Flg7XFuEh3JyaygkkAmSDAI+NaYG2RhrpIMMykEjeM4MddaHaTt5hqcE8S52a/Vv978qLcqF9mB4H+8PlRfu6pLj75m80Cn2ZPp+8p3sKDy16zXuGxb2mBUkMuoIJDDzzCp2XkaguA+tcBknrA5Evdo+0n9oWRaxAV7lv9Xe9m4vVWjRlMbRSPd4VcG0N5g/zpnuW0YQRlPLpW6cMEHK25mjrqCvj+cqreyltOQB6cfpAnZ/s/315Vv3BYtbu5EmOYRVmW/Cu84Ttrw7C4dMPhhcKW1yqAkepJYiSTqTXJbfD2UEBp6dRVi3b6zXG1TeEnR2HUOXzn6iSds+K2794XbfhiS2bTT9nSZJoJxdAFQjYuPkaMXsEpUgjeg3Eky2kX9m4APSDFRqfc4hdbpu509g8CP1gG5+vPr+dMuDB+lX42FtZ97oPTelq7+ub1pkwk/SMQQYAtpOu83bY2+11qzXqJj2IAJhrEY17WHDZSVIuqraaElcsz55/h50Bwvap0UKzOSJk5V1JJP51L/bdxMSWTLCmPEs+FjHiA82nrsB0rZscTqQhPM0U8dZFckcSxEs+bOCrjICRleW1gjWANdd6sY4/WEaRA5a+0uy/nVTFE95JPMR4VHPYsdTp0q5jhL+74wy8q8AeCZzPUASj2W0xjeVk/Zy8rf2RoKUv94PUUzdnTlxb6R9WdIA/wCHyBNLAP1g9RQmkxDfDR47nPb5miieQoXwv9Zc93zNF0FVuo+MzXdlDOnX1+8esZxtLGGtW7ZPetbAE/ZEe169KGcP7T3rehYXB0ff/mGvxmgGMxButmffQDyAEACog8ab/OqyvR1hcMMk8mOU6WtExYAc85lnG3FZ2KLlBMhd4nlPSoraSQCQATudh5nyrxW8jUyONJB8x1proMCOgDHWGuJdmu6w6Oz280kkyfEDGVU010BPvoEF6g0W4hxh76BWywrSsCMoyxljptQ0v0oNO8L755kNNW6p+IecxexH/wBwt+tv5CorzlHuEMFGbeXAPjJ1iPTet7p/8RT7yfIVmMTOCsT4uRj7Rq+p+AZ8phtZ/wCd8f7j957j+JJcw7KiqAp2EwJ6Try286t8DxEWRKqdxJMdPlQ3iuBSx9UHgsqs0z4ZEgTsTHur3heOuJaAtCdTmMAgCR9lhofOjEblxFVOGh36QDEp8D5Rrr762t3k0GVo02Pl670Pw+KuOBcuHVvFIgSDpsBAOleLcOUHnpEARB3HWYmhiuFZxCBXvFJCucpSdV5uBs2/uq0LoynQjRoMcwR02iaCXr+iiP2YlBybrNTWlYgwAIkljoND9okwNa93Z85AOOs6BwjiiJhQjXFDhGGUq4bUsdwpE6ikjB4gC0VLSQGkFidQoJ3HKiqcExkZlw5P3GU7dPFtS+Lly1eazeRkdQTDHlkET5kQdKKr5OPKDZFHPnPeG4VLzNazEOS+TTwlzGQGdgSIJPLWtuK4C7ZslLvTwrIOWGcNAB0BafWqvDR9dpvnAHkS0A/EirfHFg3lOaV0ObX7TbHmJmgWk7/lGKVUD5yv2YXwP6j5UbAihPZUeF/UfKjoFVV2dxOJtuz7EFCLkZ8vHrIGWoWWrkCvDboWcdY9ww4g82hUbYUcjFX2tVEbdTDQTUjylRUYbMamTEONzNbMtYFrvWQCFeklOKkUH44fCn3x8jRFhQvjJ8KffHyNEoHviJ9psTpmB8oCufrj60ct3AuIvMw0W2pJj2frLeugoFd/XH1ondP95OjMPDKruwGsbHpVqvWYgjMLdl+FHE3r18eJVZYB0liJBIPIZZjrFTYng1xnY+Ia7A6Uc7AWwiYjPoc6Ejf7Lz7PMTGle3bnibRtyfZbmT5UF7mDmWdGnQ1jdxFvGMRd8s2/gG/KScx9wq5xV4I/r7SHY7+p2odi4F6ZHibXRB8WPib3VPxv2lPr6aMvI/n7qc8pUkdZQ4K5GIYmf1fONoSPZ0iIoAp+sHrRfhl0d8xAjwRHw6UGU+MetBMkIc4SfHc93zNF88DWgvCvbue75mrWNxSpqZMcuvnrVfcubCJqez7hXpQx+f3lq/iQBLnKp+Pv6ULvcaMEWk2Ek76Dn5DzNRcMwN3G3gizv6hRXXO1HZC3geBYjuR42CZ3jxMO8SR5LBo1dCjrK/Vdq2Mfw+B5+M47ax9+86orEszBQBzJOmgo9wDs5i8TiL+HW6VeyuZp23A18hNLFhyMpQ5WUyDzB6ip+H4+5auM4vXFLAhmRyrPJ2LAyROtG7tfASv9qtJyzE+pl7guPxD3CgGcgEkHcBd9RTFaxYI2Obmp5Gj/AP8AT1wTvL2JxbDwKvdKTzZyGbfmFUf81R/pRtWrWODWXSGXx5WB5gDbnMn0FLX0rjIlv2X2jaG2Mcj5+ERbpP8AaCz+0n+FaOWuCMFW6IAa4FJZhAOpIZYLDcQdRQK4Ix6+RT/CpqxjL1+yzJBDFh9rxAHUZYErII57UetWZRt8pX3sq22Fv9x+8Zr9rDOR3tqySYEkQd7Y3/i+VBsVh7dtmNkAI0EAGVgqGMfDeqlvF32Ld2XcLroQSYy6AMJJnlVxSpbLee3lQKSFcITOgHsxlAkmOnnTXAHMQbrxKl8r3ZkZQuw068h0oQcQwCBAQRrOg1EnTnoKL4/gV0K4XKWIkIrBmjNEMRziT7qyy2Htz3iM9xTl7s6LJRIJO41zbda8HHhPbG8YFtcQlSG1JMljvofSug/o+v4d8K4u2swN8L4vFLFQVgEaDf4TS7xHhuDsMS0vpqlsmA3OGbWB0pi7M37OFwguEMFuPn2zEZQRqANDpXGbK5nghBxGfE4fCM1tbL2sMcuXuzKyxI1HrK0N4h2NS/ee7ndXjKGW6hzKoyiFYSJAFC7/ABJLptkNb3GjWyHmEH1cjQnlPlVvCYFLiIz27rMjeHMfEuobXUSJRT6A0ox2HMYC7xiI2Hwt+y+a73dtlMlWMsSp2hZ51b4xbZu9vmMt+XQTJADkEHoZrfiNtM94gAXGZjLaalnnL15a+VU73EO8sgbd3aCwJj2jr0k8/SjuwK5nK0IbBkfDbpS0SP21n0gzRfE8RVrttbcZWJmJjQaaMZHPpSvgOMNaBAVWB3DDp0ojY7QW5BazBHNT+Rpf3lUjEf8AwbXR9+CMcEHwPyjF2SvW8RiEtXCyqQdRuIGkUT7U4K3hWQLcLBp9qJER09aRFuYc7XHQ/vL+amrF4G7lH0hLmUQoZ9QP4o1rjNlsnp9IqumuVs1sD9D/AAxjwl3OGIIhFzGTvqBA89a1XEDyoFg8PdtNPdl0IKsoPtKdxK7HYg8iKgxGIYOcodFJ0VjJA6SRrXTVSw4xHF1etp6k+vP3jQsHlPWOXma8yCq/ZntQLCurEjNvAGvKJJihw4nmuQBALADXzobaRduekNT27qe82sAfSF3sCgnaBIVPvj5NR/B3g41Vmm6bfhjwAR4jIMjXy2pd43fz2kbkbo/AGoJSUYHMZ1HaS6mmyvbggfYxfun60+tNnZi6i4u61y13qBBIzRGuh9kzrpEUp3f1p9aduzt4WC97vAheF8URCsNp5604z7RkTP017256RmweNtZ2FuybKs2mo8e+pAAy6Roav996/E0Jt8bLPlbJtsPa33391WheXrVdcwZsy4qoZVx1iDjLZF2VE5tZAUe7MfE2gB061vx+5qu/PkY0K9dzUGMuXAC0wqjTwmddxPIc6r3eIC6CXQjQlYb45zuRA0gDXnV5hvGZvA/tkGFxCtdLIpUZAIJBJgASSABrvQtD4x61dwj/AFh1nwwNZgaQBPIVRt+2PWgEYhYZ4Y0Pc/rrVfGubjRy5VPw22C7ztP5miVzBjQgbfgPKknYLYTL7TUvbplUdOfvDnYC4tu+uaFBAA0jXzrvHEuGri8Hdw7aLdtlJ6SND7jBr5qF1geo+HumjuC7X4mwsW79xV5Lmke4NMVxLSvUZk9ToVtGVbbjziFxnhV3CXnsX1KXEMEcj0ZTzU7g1DhMI1wwo578hTfxzjl7FkG/N1l9nOBoCRt0qOzhGmdgOXWiNqMDpFaeyizYJyPl/mMlvjjW8MmDw02rCjxQfHdY+09xh1P2Ryga0JbAKykMJmpLFojy9amuOI0NV7OxOczV0aSquvaFwIrXP9vWeqf4FqW1gruJxKWlIfM4Ed4NgJImegNR3f8Abx6p/gWmnsTgkGNtQVR0LsSRqNH0J5TJEnTlVkrkKB8pkrKd9jnHG48+sPp2cwds3xaa/YIhHKkGZOmUuGI1HIivcDwHB2rBhRiT3kFnGRxInLK7gZdPWjNp8UbdzMbV4ymWMjSM3i0ETpqJqhisWyWLzXcGoVHBVQGXPFsnNKzrMiaU7xjxmHNaDkCDsfwrD2y3dI1o3bas2RpGusQ3LTlSlxfgeIe9dud0zITmzDyA10M0ycZ4zhzcylLqFERfAwOUHYEHWQDrVqUzvF1s2VvBGh8B2P40dHdYpYivnmJXE7Ga3nc282YlmBYtqo0IIAjmNdzvypg7M8YsLhVtNdUnKQQxyls0nLrz1jSkbjeLJOVScpAJB8piOgrTg2LOdFIt77sPLrTbDcMGJKwRuJ07AWsPDlUdPDLCcwPLTNOomp8FgEIH0e5lZJ8TpLeIHSQRoYiKBcM43YKXCbdxIs521B0zRAnnIohhuI2BbuFbrIFZAzFSMpPsjw7zNLMGEYVx5QDiezeJz5QJa7b7xiqkLbJY5rZJnUSDp+VAb2Aa074fP4tAQwjUwYg+ZiuoWsSwtmL6E5hBY6bHw+LmakD3CjZltXDAygQQZOvPpXO8PQwir4gTjp4RdV4ABYa6EHYZviADI8jXmLw9wglllpmQsaa5pgRvH410TtF2fZwrotuwGChsohgdc3siNjvPrVBbOHsoQAbpSGOYzqxBB6DloNNBRgcjOZwUgnG0/nOeMhG4rXNRntQG+k3SwiWkabjkRPLSgtSU5EWtTY2Jcw1tozK5X3MB/wAwEVLb41fXTvCR+9Df4gaq4fFZeQ9ZYH4qahY6zXCoPUTi2uvwkiFV44T7dq0/8MH4g1NZ4tYzAmyykGfC8jTyMUDrexGZc3szr6Vzu1hBq7c8nP1AP7Rp/tPDNMXLlvNuCDGu8xUHErlvukW3cV/rJ0Oux5bxQXFW/CSVVSGA8OxBBM7+W/Oaiw249a53XTmFOsJDDYMkYyMj98fpJbo+tb1p+tYIKFQhHEy2YAkSR7I90Uk4XD95ick5cxiYmP6inbjGFV9Qtu44UABl1Ov7XIan+jQ7eSBCaUba2b5zy1YfvyzW1CwcrjeJHn1nlRQN50Lskm8SUgKCFbPyJB0TzM60RDf1NKWDmPoxwfrEbHXLtvu8rNmAkzuDETDeU1vjsH3kd3ZNttCzF/CQQCIE6TM1TtWM5zOwU+e2x5f9q8xlwwUZvZjL09kDb3DWr8tmZgLgTx7At3SoYN4QZG3KRp0ND7Xtj1qfDAByA2YAaH4cjUFn2x60s3WFHQQ5wceO57vmaNqulB+Cjx3Pd+dGUFVeo+MzY9kj/TL6/eeFRzqMFAdY3mfSpsvWtO5oWZYMvkJJbuodpJ9K3vXHgFQADsSd/Sa0RAJ5Vtd4bculHQBgrajMAduUnzryqDIW3Ogx9pDfVhaa4TJBAIPmQPzreIopwbAd4zpiLRUAjKrDcayZ2PLY6VdxnZQOcyXntGOmZd9dJ91dx4GC78KSw5H8zFzA8PR3xFyStxTaVGAnLmVZZVO7aRr1o/2s7QYtcPlvXFuEqCD9GdWEEMPGh7sjTY+dVb3ZnFqH7u5ZYvBkh01UiNPENhHKnXhDEW7Su3iCKHg6SIB9daYFpTBBlLcgszhcc5yfn6xKftYpwKYb6MFcx310sqlipnwFATqeo06VphcVfuWrlxL7WwzZAokkZcoJA2iPx9aXmaSwMTJ19/wFFeFXMuGuNqPGArFZQZnSQDtm2056dKsaUQv7w4lFrLLEr93rJmJViROupLGSes9duZNEBxJC7LFvMFMN9rVOgOtAMYty5rbuoRAmAyk6TvrqOYkERVNeH3VMqFeTqUfeN9vKnL667Og6Ss0t7VA7m6+cVrx5TOg193nRvAcBDMALjM4UXCESQAQDEyJIkTA51pxfhQhTat3EP2gxLfA5RThdFhLfeJdUnIFdF0OwJkhiZ02gUulZJ5jVl4C5XmDcP3oUl3GXJkFtljmZzggnNMGdREiajvYphbuh7VpgWRoTMCxSOnMb1vjsvhK6KfMkmcvy032qs1kFWABBgwTuIjbprRW0ykcRdNc4PPSEr3GrLIVa08Zg3haTImDr60T4birZw5yM6W9BLLqpGTTwmdsvxpRs31BYODORo8mIOQn90GCfKpeHX4t35iMqbdc2v5VXPWMy/qtbwjVi7yHCvmv5lFxTsxOkSoU8zHMga15aNpES4NSyhmXQkaKFDawpgTA8qF4Bg2FueHN9YmkTzTWOcb+6trhA7w8wqf5PcNZ2qDD3cDiNoDvDMczD2VtYlrrG5cR88TowOg3B1/GheL7BXF/V3rTjlmzWyfTMMp9zUQHHls3bqOGHj6SNh76IYTtNytXx91vlB/lUA7KJO3TU2ucHBiTieyuMQScO5HVIcf8AQTQm/ZZDDqynowIPwNdeTi7XUZWFiy8St5VJJ8iFA+NVDisQBBuW7o9AZ9xn5VLv4E9lk9D/AD9JymsrqeCXD3w/e4ewWVspItqA2gMgrrzjflXr9mcC2vcgfddx/mogtBiraGwdDOWA/j+Nb2TqPWult2PwR+zcHpc/mKG47s7hLbwFfkdX/kKmGEXNLDrFzgYnFKfOT8DTe9pTeViCpAAFwH94aEA8hJ1EbVHdw9u0k2bQleQ3Jga5m5wTzqli8WVuowt3CIB0Jy77Mkwdh+HSlycvn0j21UqCN9YUw8KzKCZbxayQILCAdhyMc83rU8nr/XxoLhQPpNzW5z0PsHUarRUTQbDzDVpwcHxiTj7822TKRlYtqN853n5D+VULlwmT7XhiYOn+orKyrWUsnsoSwKifACY0+fpVayPGvurKygZ5hSo2gxh4GPHd9R8zRxErKyq3UfGZs+xx/pV9fuZuVqnxK4VUEGCWA+e1ZWUKvlhHtUSKmI8oPSz4hcLsSOXL13pu4JikWxnfNAfLKk6TEaAjmfxrKymH5lOg2g/nC49oZX1iYYDb1jf31mDvOzMQ9twANJKkb8wGB9a9rKDOWkqcCXO+MwynT0I19DMe6pbWOQRJy/elf8YFZWV2LOYi43sRfcMbV6yQZP2lOvmoYRr1oPZ7G4xHlrdwrprZe20kREgsDt1FZWU0uocSss06k5nvFcTcwwKbqsBke3kZZg6xIJ99Q4biLXAfAixLBvEF3nLocskE6waysq2qYkZlTYi8giWMPjGCscrDMdDvGgnQGevKp2x4ySIb/NykHnprWVlGRyYlqNOgPA8Z67jIIA8J5bagf6VSN4SB12nrqTpv0rKyvWOQJzT0qTzIOIYjJlfxA3LbK0QdHLg/hWuDvobL2wyj7WZlIYSU0ZuY8GnmTWVlIuoJzLmpscQvwzDgYW6DcQKWUllObSVkacyAR76to2j92MuieNjp7Nvrt4Y0HOsrKgwwI3QxY5MUe0Df3i7978hQvPWVlQTpBagnvD9ZJaxDL7LMvoSKuW+NXh9ufvAGsrK8VB6iRW11+E4hLhXagpctm4itbV1LAKDKz4hkbwmRO9EbvarDmzAtXRe7tFzCAhYIqu2UXIEkE6LHkCSaysroUCRe12OSZZu9rMGXci3dAZmKgLkCglMohb5AgBhsdSDsMlRYjtNgGJPcXz7USzbQe7k9/OmmYc50IAhsrKlBEnzhLAcXwbS6WLgUMIzGeVvMCDdOYEZ9DOpGwmJ7WOw5hDZZmZx4gLZdpt90AJYZf93cnN7ef7zZWULd1jvcqQOT0kpwtkMQcLibYYgd5muPkm4e8ZVS605bcFRlMkGdDNBGx7gkfRL6+IwNTAk5QSVMkCOdZWUeqtbBlhFNTc+nI2G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5" name="AutoShape 6" descr="data:image/jpeg;base64,/9j/4AAQSkZJRgABAQAAAQABAAD/2wCEAAkGBxQTEhUUExQWFRUXGB0YGBcYGB8eGhcdGBgWHRwYGBgYHSggHRolGxcYITEhJSkrLi4uHR8zODMsNygtLisBCgoKDg0OGxAQGzckICQsNC80LDA0LDQsNCwsLDQsLDQsNDQsMiwsLCwsLCwsLCwsLCwsLCwsLCwsLCwsLCwsLP/AABEIAKgBKwMBIgACEQEDEQH/xAAcAAACAgMBAQAAAAAAAAAAAAAFBgMEAAIHAQj/xABKEAACAQIEAwUEBgcFBgUFAAABAhEAAwQSITEFQVEGEyJhcTKBkbEUI0JyocEHM1JigtHwFSSywuE0Q1OSovElc5PD4gg1Y7O0/8QAGgEAAgMBAQAAAAAAAAAAAAAAAwQCBQYBAP/EADYRAAICAQMBBQYFAwQDAAAAAAECAAMRBBIhMQUTQVGBFCIyYXGxI5GhwfAVQuEkUnLRMzRi/9oADAMBAAIRAxEAPwBtD61yXtafrbX3L5+OJv108Ytf2hXMe1sd7Zjbu73/APRfpxsgcwIwx4h7so9qW7xLa5ELd7EMNQIJ5kzy/GoO0t586m06vZiUA0g/aDc8229AcXjVTQnfluT7hvWl3Esji3cs3VcqGCssNlIJBgmQIBOtUHcMbO8HM149mqs3M+DDPC+MspKlmthhBI1B8iKudjrubiF1j/wR86F/TkZFtd3kuL4yWBDsGEjQgaREHXSrfYy4Fxt0nT6pfmaa0me+6Yi/aoU6XeDkFvl5Hyjzx0zh7g3ldB11FImD4CmLvNmFwd0w2XRpg6EdIp2xeKBKjQif3t56qKR+wzAPf0HtftOeZ6CKY1Nr4YLwRjmUumqr3IW5zn/EH2+0RzN9SRynXWCY9d60v8buZgyhl02yg/OgtloZtBuftt1qzcOn/wAm8qc3GI7R4R87B8ae6z2mDEgd5MDTVVywvrNN5Vv2T8K5z+jjFd3iXOom3rEn7S9fMU5vx26LyePQpc8JjUq1rcbjc70jqNRYG2LxHqKKyu5uZQ7Rcaa3Zz2m8SuFZSpHI6MrAGi3CrxezbZjLFQSf+1I/au+WOZoBuG6WYL7WR0CkxqcoY6eZpj7L40HDjMdmZRPIAwPdTWk3EeJiuq2g8Yh4mszVX+kL1rw4leop3BieRN8Vi1trmYwPxPkBS9e7c4dTEOY5gCPnUHbK5nFpA0BmIJHLMUWfgTQ4dhrfLEkxr+qH4+OlrbthwY1RpntGVGYwDtOpE9zdiJ+zt8apr29w0wVuj+Efzodc7MqTo1gknYYcDy/boPxTszkZla5lYHUBIA9PFQ/bFHGYx/TLj/bOi8K4vaxAJtNmy+0Doy+oNXa5v8Ao/s91jWQNmBtmTtM67T+7XSTHUU3W+9cyvtrNblT1E1NJ/bvEFTb+63zWm13HUUi/pHbRPun51G4kJO0KC+IG4XwbGYxXbDqHCEBvEBGaY0J12NQYvshxJd8M/ug/Knf9CtyLWJ+9b+T10K7equ71sdZcnS1g4xPnL+y8ZadXOHuSjKwBUwcrAwfhRDHdpcRdS5bxOHZluFycngYZ7lhwFORhobMagkhj0FdwvsYnlMe+heJ13j3ihm0wyaFG8/0/wCpym720ktmwxUNca8dSSbju2eZAXKbTta2mANdKhXtTh8yzZ0Hg8Sq0W7a3BZ05uC6luuRa6JisKh3RP8AlFCb/CEaYtKYEmBsOsDlUTqcdYX+kA8hv0/zObcaxVpwCkZ+8YsQsSpW3l5DmG0oXXRsdwW0sZrIEiRIjQ7GhV3hNj/hx6GPlXBqVM8exrP7WB/OJ4NXsIZ0NGjwOyeTD+I/nUV7ha2spUtqwEH3/wAqImoUnEXv7KvqQucYEo9mfDjbA5d6qn0YhT+DV3HhLLhcZibZfJ4bB/Vl5kODEER7Arh3CdMWnlcU/BhXYeM4vLxPFwJhLI3jZWPP71EdiEOJXKPeBMr4ntZivpro9tfoySBdKFMwAkEMxy89hU47VdAn/MP50H7SYwvaC5M3j0htZhtKTXcKSpskEHm3/wAaEmmqtG5l5/nzk21tlZ2g8ToHegcyREzH9aTpNKHaRpewR/wbv/771FbLC8sEtlMAtB0k6nY/GhHaK0EewitmVbNxQ37QF+6A0eY1py+4ng+E5p6ACCvjMw47q8t4DOVIMHyO3pVz9I2PtY26mJs5luFFt3bTjTwTldGGh0MQYOgrXuq07sjnVMmpKzaajsmu4eUl7NXLKWL/AH9tr9+6oRDMCwqA5SrGSWk8oAAioeCXcuIedyiDTqSa2SRz/Cqti6FvuTpAT86Z0t7Ndkyt7U7Pro0e1c9efyMeMPdJCRJ11gNocw/ZdfkaAdl1Oe9Ab2v/AMkaH/zB8qscOvq2UkqZPPux9peTqTv0IoR2buANcnLvzNqd1n2wfnTVnJczPoMBRAtpWlt9zybz/frLpOk/n5dblQ2yAzDw+0eadT+6asNY2iP+n8kpvwisLdjb5W82k+DpPNdR4jBHXlTFeu/W2/ENUaTkOhlNDrqPOl3spai/4mCDLuT5iRoBuJFGSUF23BBDKwABQc0PMwY0pC0e+Y0hwolHjzwFM5SDd0jQa2+mnwq3wO8SkAhfE24MaHyofx69mQajQXtekm0dYPy6UR7PIQjMDu7Dpsddt6Zqfuq9w6wFi942DLmIxYQqDcU5p2nSBzzAbxWt7GgXXBcBRtAmfLShfaKQ6gAGRIEnQgkSJ5nNPuqph8AwtjIQFnUSZzHcx50zVazkEmL2VqqnA6S1xvEBwkNJBE+XjSKN9mLyMLhYm2VSHYvKMGMRlOx05UtYzCFFUsZLQT/6lsDeq1zFnN3aKzsSIVRJJ5eVU/aatc+1T6zR9kV1+yv3h28iG+0F5rdzKqL3cSrISc4PMkk85ECquBxgbOpCSw3uAysfskbGhuNxD2bjWr1pkdBmZSy+EZQ2sNE5SDG9Eb+ITS0bfd3bftz7RzAESNttaSNTooDD1l7RqKXArrsyfn1/Yyvwh8uMUzAJQGPNbtN3azs7fuqr2iQqgkoPaO2wBkmKVODLOMXyZCfQJdn8KbrvFM2JtlLgLC34f2l1fkRO0dat6bGCLg+kyeurU6mzI6sR+sE8I4sb4yqCrL4SjAg6AfAR1oR2wuF7QY6TAH/VP4ijfaPiVwYjDs7NGYloEFgsHWInegPaR5wq+WnxLmmbrWZPlFKqkR+OsNfolu5beI+8nyane5jIrnn6Mr2VLx/eX02O9dJweOs3IV7aK3pofToaqns2jOMy9dSPeA8BL2DK3MOVnxEkj1G3ypYv3fOmW5hAB4Rl8hpVC5cVJLIhG5JUfEk0h7QATjnMhp9VsJyM5izfuGocFxLubguBAzDaSYE89N624vxm1cMW7S2x12J/ICg169U2yy4YYmioVbE5HXwhbtRxdMRkYW1z5IZpOZSCdN4K8xI50rulTPdo/wBm8Dhr6tbuOc58QhYKxvDyQRHIjlSzMtCfIRnbXp6unAiqVI5VT4kdF++PkaZeNYJbdwhJ7v7DZg2YdZGnu5Uv8ZEKn3x8jTWmcMykRbtFQdGzDpiL2FP96/j/AMwrqXGb4HFMXOXVbftfdH865Xhz/ev4/wAxXQeN3v8AxbENvCBtgdkTqY2nrVsekwjAkYE97QEOqgOCM2w0iBvt50AvYG5OrfhPLTWOlFuKY0NbAzLmliSMm3hAByjMD/rQ4Yid96LSCV6RNseMYcHj1sKzZkywNnAjfWB5MDQPimKs3BIym4sqMzEABrrM4McwXj4VpxG2O4uabWiZ6/Vp/Og1zGQWIXcudfN7TdKEE38y2FpqIxCTcQuk6GwOUeM7kgcuqsPdWjcReJz2YiZCOdMuadT01qDDXnJJRVgNrJA0F5zzidCR8KK9nOz/AH1rvMRdFjDhAS0eMr3eUkToo21Mk9KH7NWI1/VdSf7j+Zk1viNiBIuzsYiJkqYBXbMDVO3ibLXWKJduMwHhyho0WCAus+MfjWvFO12FtnJgsIrAE/XYnxsdSZW2TlUSZEz6ULParGOIFzIvRFCL8FEV6uhEbKyGo7Tvur2P0nRMDwe6pAXwqvM3DbB9k+zEHnQ3hXCmsZjexNm3J2+kGQNOSpFJK3mb9beY/wAR/nRngPChfYrZTvColiSqqo82Y/hTWwc58ZW963GPCWhwzCISWx7OZJi1bY78pzVhw+AOkY27HmF/Kiv9lLa/WXMInrdzH4Kv51Fj+IpbT+73rNx5jL3TBfM5iw+VFBEEQZDwz6PZbNawd4tES907SDsNOVEDi8xB+i3V0K+F50Ygn216gbRUdvtE2cAKuWJLdDppH41ra4jd+mC8H+ryZSs+HYiMvXNBmulFPUSO9h4wRx19NZiLhhtCJ7snTrpRfgZy22MNHeOdD+8aIdpMUuIwt0QO8VSyGNTGsUvWcebVh7hAMXGBES0mI90a0KxMLgQtbZOTJO1WIzPb3XwnU+oq/wBnGlCMwlZdp3yjLJ22oDjcWL7W/YViP2tpgnTUwNvWivC8HcQEobZaGBgmSsCd402n1rqtsXjrPEBid3SRccuhiSNtx/6tuh+GumzcF20QrqZ2qXioZT4oEqNARGl5NoNUGu1WXnBGJpuyQrVtu8/2lvtdizjrov8Ad93dKhbhUylzKIDZTqrRpueVWeDXVtYa5Z7oNcukF7rnUZfZFtR7IEnmZJNCQ4qeyw6/jQmufGMx2ns/TB9239Zb4I2XFLzPh/wXat8futauJiLZhgch56ROx0660MwN4LiQSea/ityiHFGDq410GYa7kCm6uqn5Sg1oHeWD/wCjLnadxeOHe3AQZoMneE8PmdD/ADoTx8KML4XR/ECSpJAkMY156/OvLGIRrAgCUIky28QDpoOkxVTiCkYS5m3NwHyOj7CNBRznbjyiVYAOfOEf0f3Yt3fvD5U0Nifh/W9JvYm5Fu594fKj7Xt6rHfBImv09JatW+U6hhFyWELEABFJYnTbrVDFWbeKssFYEMIkcjyn38jSPxnjTXCAvhtqAAk6GPtHz+VVcHxZ7bZ7bFT+B8mHMVV+zvjfnmKp2UzDcThuvyg3H2WVmU7qSCOhFDDi2Xn7qYuN48X37zLkcjxgbEj7Q56jl5UGvWA3KrBLcj3hLJdKwAYcGQW+JjZl+H8qvYXErMo0GCPPUQR8DQ18FFe4UvbaUYqfw99RdVI4hO+uQYYZhe9hWtnKwKnoRFCuNzlT74+Ro9xDjDupRXJCnnqHHkdxS9xu5Kp98fI1HSliwLDEDq7+90T7hg46esXUP95P3vzp14pdniV89bX+VKSJ/vB+9+dNt9i3EL0CfqST7slXQmJlJrGpOsmZ2jfTfnFRnTQj4mKYuG2lQaNMtLGR8I5RNBuKWgLrBUMafIUYXc4ip03GTJsa31FzX/df+0tUeB8I+ktcXvAsTyOuYLGvuoxbw9y4pthQWdYmBAJsjeAdNqzD4bEYRGuuBFxgoAy6KR7U6a6EQRSocgHbLHaCwLdJXxfZ5UKkPnklgPIEsSf4oEzQjtRxN4WxOgh38yfZU+QGsdT5U59jycXfZWCju7dwCBoZu2wD8BXOuONmxV09bjfDMQPwipgsR70E4AbC9JUtWTE1s13zNT4vTSqJNS6QcsWEZ2CossZgDfQEn8AasW8Jd7rvRohjXNvLMo0H7ymo+EYprV1biKXKzAE/aVl5A7TNFrOMxjKFKKwAibigzDllJDHcFjGlcLgdTJpS7/CpMt8P7K3GlnuZVF022IUkAB+7NyTplFwhSN4k8qMYTs7YtG39KvMsstm6pZVNu/BuXEOuiZMiSSPE510oEOF4q6ZuX4JUqYJ9liSwIWAQSST1onguxFtzmu3nYneI195k0M6hR0MaXszUHkrj6yjxvG2lCi1lDi4+YKZhO7w+TUXHHtd79s6zVK1xaNzXRuEdiMAsTaNw/vsT+AgU7cKwGGsj6vD2U8wiz8Yqa6jMHZoCvU/lOMYTihJymRpsehFbHEMt3UDuyxIn9oeY12O3Qmte2t4ni16Ob/maia5dS5cuoU+rYHKxEk9ACZPoKPu3iKFO7bEbG7oCAqEak+L08ifdNVu+RAxYDw6E5ogeZ/Gq/A+M/SEIdVVwY0WZB5zyOpHuq3YwgBuMwVw7SQ6AgQANjNV2oB+FjLDRuFYsBnjE8wmMw9xcyHNG5B235ctqGXMbbzEFrYbMR4h4o6xl1+NVMV4brZAtuZHgQeem0V7asiG2JjegHTYPXiWVetLrgDBEocYxBBUwpmTIEc+gFdE7F3VaxYBVdVkyiHWW+1mzT6ilg9mRiUtP3wXwCBlJiQOcU19nrHc27drMTkEA+IAzJ2MDn0pw1AHAiLap2UkniS8XZEzFURTO/dgEwDAzT4ufIUr3MMReZmICE6gRMEbDSBTNxvDHLmmZaY10gE7kx8KXeN4nLbkvoHWV06jWN6dqxsxKixstmR3cPYtDMoLSUDIxEESdSoA18X4ChXGyPorgKVhlnaJIuGRGwiKmW+GDQdREExAMrBqLj94thnkzBTWZ5XKjaOISo84lTspci2/3vyFGDfoD2Yb6tvvfkKs43Ege02Xr5+/pVLYMuRNzpLAmlRj5S+98dQKi78ciPjQK7xxF9hZI+B9+9RjtAdgnpO/4VIUMfCDbtShTgt94xhpr0LQHD9oE+2pHpRTDcTttqrj0O9Qap18I1RrtPb0YQ1wfhovsbefI51WRKmNxpqDzqz2j4A1lyVU91Ahp5wJnnvNVeH8Se0SUIViIzQCQPInap+L8QN9lZpzBArdCROoHnSJFvfZz7sIa7TcCD7kFKIobxo+FPvj5GjBTmNKFcePhT74+Rp6g/iCQ7TGNI/0/eLL/AK8/e/OmO7ri8R/5DaTv7AiOfp/Klu5+vP3qZLH+2XTAIFkzP3kGnUyRVrMFL3DGyplMgiQRoQJOnKm29iHzNFwgZiAIXSCdN6V8JZW8Ws+wfEzEKCfDJAHM6H5U2jDK2pLTJnlrOsDpXLgMydROIMx+BTC3zbs5gFya5tSMo0JG41iocRezFphvI6+mhqnxPi3fYpmDMQWVcsREQIJjy3rTiDkkrrA218xpP9bmjr0GRBE8k5hfsZcFvHFQAoNhzoI/3qnl765dizN6erT8TTn2PdlxcERFhoGadCQdTSSx+sHqKEeJPrgwpYwqu7ZgTHnHXpRCzgbY2RfhPzqtw79Zc93zNFUpG9zuM0/ZmmrNIYqM88+s8VOgqe1ao5heEZ8C19R4lcz5oAAfgdfjQhT5xSQtD5x4HEuadjZA8DiWsOgFOPCcJh+4ZmaLvdk5QcxABHiCnYnoTSRbPnVq1fiosC3Q4nb9P3i4BxGaxiANtvPeri43zoR2dxtoXQLskN4MsCDm5sSdIMbV5xbiVtrhNqQuwBAAEaaRuOdHS47tuPWV9lKs+zHrEDtJrxMnqR+JNe49VRzsWYlydPDLREnnoah4q08RU9SvzNTYu4iM1wKM0kSTO0/taVcUN7oMyWrT8ZwPAw52dcmxfjYMmeI1BFyNSRrPSibIeR/E+fKf6ig3CsXnbwqApALBdBmkjWJ5E+VFA4MMfDAzaajQkblZpTUcuYSgYSLnELni/iI5/wA451Lw2DmAII2n133rTi9tEcBNQRnmYknfYeW9ecKkPl67AbkzyJ91GblBOUnbZj6xo4VgQFVe8TwgDxMOQ8mI+A5irmB7wnLLAKNDAga/ZGSOf7VVL9tkIBzmQZMAgQOY6nrS/e7Td1cdO6t3FGmv2ttyvn8qcdMDIlYpY8Yh3ibgyQTI1YMCI311FVXKt3isCZB29NtNj50HPaTMMncqs+GQ5jUbwRUTcZfKTBVp2ZNGHqJIoqbSJBgwmo4YRbzG1dzq3hy6rlkEBp5warYm4pwt3LOjIDPWLnSr2LxDXGtAXVAiGBcgBhqRJgQRAk+dU8aEGHuBAo1ScpnX6zpptQbRhDGKuXEp8BvZbbaE+LkPIVS4i7udQQOQIol2aH1bfe/yireMwgbWNetU5cLYeJr10z3aRBnjy9ZF2V7O2710K5J0Bj4/Gu68J7KWLGFuNatKH7tiCfE0hTGrT0FcU4ZjjadWXRhsOR8j613vsV2js4u3CmHA8VsnxD06r5ij1W5ODKzXaIVpvQcfafKNpcwJJ13onibWFGDtsrk4nMc6wRA5a7EAD118qt9vOAtgMfeskQuYvbPJrbklY9NvUGgDspG0GmJUR7452fv4HCYbFrd72zeVJDbhnTN4YJ8G466VDwviqXRpoeh3/wBR50u3+MXDhhhzfutbBBFtmlFjbKD7PoDTx+jHsL9Mwd++fCwuBbRMicqyxBHmwHuoFunV/rLXQ9q3adgCdy+X/UrsDQnjfsp98fI0TxS3LVxrLxnTQ+fnQrjROVJI9sae40lUpWwAzR6+9LdGzJ0I/eLtz9e33qacEo+k4gztZUR+1NxNPz91K139efWj63AuJvkiT3WnXRl2849atBMQYw8C4awd7veeFhcUWo1zBQJB0Hn76ZcM8gxqMza+jN+dLvCL5Nn2CDF7Qk5hpbIHKZo5g3GUwD7T/wCNq64yxnUOFET2ur3gGaSHiMxMeLbKBp6GruNJzH+W3iHXSoSoVoLmWMheozch00+dSYvW5BIA6kfvL10ogYEiRKkCUuzr/wB8OpP1JkmN/Dp4dI1pPn6xfUU39nAPprgEEC0wkRBju/2dKUP94PUUNpIdBDGCbx3NJ/7mryd6xhEYnoNflVDA/rH23G/qaeOD9oggCtaCj9pB8x/rVXq3ZCSq5mk0hf2cFBnr94R7O379rDhHWPakHzPP3Vthvo+GVnayGyifHr7gDp5bUwYRVuIHBlWEgxE+40M7T8D72w2WZXxAdY3Hwms+t6tZhuMnmJo795gnGTzEriHHu+cs4y9FUDKo6Cokxydfwqi+BnY1F9DYb1fKlYGBNCLLkGMcQ1YxSswVZLHYUT4lh1tKp70MW0ygHQxrJ20/GlT6PRa5eZ9/Z0heQyiBUHU5GDxOrZezjAGPGA8U04+3/BVfi1w+Ll4mjWevwqa7/t9r1t1WxlrO7AECGaZMfaI00JPXQbVcUfAPpMbrv/Ys/wCR+8OdlL2W27yYBGpIEaGN996N4du/LRm1A8UwDHSDvSbYusuHctyZcpjQ+E6jqKNcOOa0pDCd9zoR/R1rz1rksYNGbG0GZxu7nbMFcC2e7bT7UnoYqo5vKFZUbMCsGAfDz02G23pRU3WXQbSdmPP189a9s322YEg+k/GvKQAMTpHPJk9q3iLmKs3GJVApDMy/YPIKDBJ68qX+I4i4t581i0wJJDZTqPUNyiPnRY3ioBAKjMogEa+IdffVv6S5zsM+ZlMn4Befx6+dEFpJyT6eEB3I8IC4bbe7cyrh7cjWPrZiN4QmrVzs7bZlzXbg0AK5p8WskSJAnlGlHuC8LxKIWQLkPiJLGYAIIPwPOgV3EtlBF1wT4soWJO8Fj7U66nrRsZ6QLHb1i1xHDMty4oByqzAEgzEmJJHQVNgljC3h+8nyetu0Flg7XFuEh3JyaygkkAmSDAI+NaYG2RhrpIMMykEjeM4MddaHaTt5hqcE8S52a/Vv978qLcqF9mB4H+8PlRfu6pLj75m80Cn2ZPp+8p3sKDy16zXuGxb2mBUkMuoIJDDzzCp2XkaguA+tcBknrA5Evdo+0n9oWRaxAV7lv9Xe9m4vVWjRlMbRSPd4VcG0N5g/zpnuW0YQRlPLpW6cMEHK25mjrqCvj+cqreyltOQB6cfpAnZ/s/315Vv3BYtbu5EmOYRVmW/Cu84Ttrw7C4dMPhhcKW1yqAkepJYiSTqTXJbfD2UEBp6dRVi3b6zXG1TeEnR2HUOXzn6iSds+K2794XbfhiS2bTT9nSZJoJxdAFQjYuPkaMXsEpUgjeg3Eky2kX9m4APSDFRqfc4hdbpu509g8CP1gG5+vPr+dMuDB+lX42FtZ97oPTelq7+ub1pkwk/SMQQYAtpOu83bY2+11qzXqJj2IAJhrEY17WHDZSVIuqraaElcsz55/h50Bwvap0UKzOSJk5V1JJP51L/bdxMSWTLCmPEs+FjHiA82nrsB0rZscTqQhPM0U8dZFckcSxEs+bOCrjICRleW1gjWANdd6sY4/WEaRA5a+0uy/nVTFE95JPMR4VHPYsdTp0q5jhL+74wy8q8AeCZzPUASj2W0xjeVk/Zy8rf2RoKUv94PUUzdnTlxb6R9WdIA/wCHyBNLAP1g9RQmkxDfDR47nPb5miieQoXwv9Zc93zNF0FVuo+MzXdlDOnX1+8esZxtLGGtW7ZPetbAE/ZEe169KGcP7T3rehYXB0ff/mGvxmgGMxButmffQDyAEACog8ab/OqyvR1hcMMk8mOU6WtExYAc85lnG3FZ2KLlBMhd4nlPSoraSQCQATudh5nyrxW8jUyONJB8x1proMCOgDHWGuJdmu6w6Oz280kkyfEDGVU010BPvoEF6g0W4hxh76BWywrSsCMoyxljptQ0v0oNO8L755kNNW6p+IecxexH/wBwt+tv5CorzlHuEMFGbeXAPjJ1iPTet7p/8RT7yfIVmMTOCsT4uRj7Rq+p+AZ8phtZ/wCd8f7j957j+JJcw7KiqAp2EwJ6Try286t8DxEWRKqdxJMdPlQ3iuBSx9UHgsqs0z4ZEgTsTHur3heOuJaAtCdTmMAgCR9lhofOjEblxFVOGh36QDEp8D5Rrr762t3k0GVo02Pl670Pw+KuOBcuHVvFIgSDpsBAOleLcOUHnpEARB3HWYmhiuFZxCBXvFJCucpSdV5uBs2/uq0LoynQjRoMcwR02iaCXr+iiP2YlBybrNTWlYgwAIkljoND9okwNa93Z85AOOs6BwjiiJhQjXFDhGGUq4bUsdwpE6ikjB4gC0VLSQGkFidQoJ3HKiqcExkZlw5P3GU7dPFtS+Lly1eazeRkdQTDHlkET5kQdKKr5OPKDZFHPnPeG4VLzNazEOS+TTwlzGQGdgSIJPLWtuK4C7ZslLvTwrIOWGcNAB0BafWqvDR9dpvnAHkS0A/EirfHFg3lOaV0ObX7TbHmJmgWk7/lGKVUD5yv2YXwP6j5UbAihPZUeF/UfKjoFVV2dxOJtuz7EFCLkZ8vHrIGWoWWrkCvDboWcdY9ww4g82hUbYUcjFX2tVEbdTDQTUjylRUYbMamTEONzNbMtYFrvWQCFeklOKkUH44fCn3x8jRFhQvjJ8KffHyNEoHviJ9psTpmB8oCufrj60ct3AuIvMw0W2pJj2frLeugoFd/XH1ondP95OjMPDKruwGsbHpVqvWYgjMLdl+FHE3r18eJVZYB0liJBIPIZZjrFTYng1xnY+Ia7A6Uc7AWwiYjPoc6Ejf7Lz7PMTGle3bnibRtyfZbmT5UF7mDmWdGnQ1jdxFvGMRd8s2/gG/KScx9wq5xV4I/r7SHY7+p2odi4F6ZHibXRB8WPib3VPxv2lPr6aMvI/n7qc8pUkdZQ4K5GIYmf1fONoSPZ0iIoAp+sHrRfhl0d8xAjwRHw6UGU+MetBMkIc4SfHc93zNF88DWgvCvbue75mrWNxSpqZMcuvnrVfcubCJqez7hXpQx+f3lq/iQBLnKp+Pv6ULvcaMEWk2Ek76Dn5DzNRcMwN3G3gizv6hRXXO1HZC3geBYjuR42CZ3jxMO8SR5LBo1dCjrK/Vdq2Mfw+B5+M47ax9+86orEszBQBzJOmgo9wDs5i8TiL+HW6VeyuZp23A18hNLFhyMpQ5WUyDzB6ip+H4+5auM4vXFLAhmRyrPJ2LAyROtG7tfASv9qtJyzE+pl7guPxD3CgGcgEkHcBd9RTFaxYI2Obmp5Gj/AP8AT1wTvL2JxbDwKvdKTzZyGbfmFUf81R/pRtWrWODWXSGXx5WB5gDbnMn0FLX0rjIlv2X2jaG2Mcj5+ERbpP8AaCz+0n+FaOWuCMFW6IAa4FJZhAOpIZYLDcQdRQK4Ix6+RT/CpqxjL1+yzJBDFh9rxAHUZYErII57UetWZRt8pX3sq22Fv9x+8Zr9rDOR3tqySYEkQd7Y3/i+VBsVh7dtmNkAI0EAGVgqGMfDeqlvF32Ld2XcLroQSYy6AMJJnlVxSpbLee3lQKSFcITOgHsxlAkmOnnTXAHMQbrxKl8r3ZkZQuw068h0oQcQwCBAQRrOg1EnTnoKL4/gV0K4XKWIkIrBmjNEMRziT7qyy2Htz3iM9xTl7s6LJRIJO41zbda8HHhPbG8YFtcQlSG1JMljvofSug/o+v4d8K4u2swN8L4vFLFQVgEaDf4TS7xHhuDsMS0vpqlsmA3OGbWB0pi7M37OFwguEMFuPn2zEZQRqANDpXGbK5nghBxGfE4fCM1tbL2sMcuXuzKyxI1HrK0N4h2NS/ee7ndXjKGW6hzKoyiFYSJAFC7/ABJLptkNb3GjWyHmEH1cjQnlPlVvCYFLiIz27rMjeHMfEuobXUSJRT6A0ox2HMYC7xiI2Hwt+y+a73dtlMlWMsSp2hZ51b4xbZu9vmMt+XQTJADkEHoZrfiNtM94gAXGZjLaalnnL15a+VU73EO8sgbd3aCwJj2jr0k8/SjuwK5nK0IbBkfDbpS0SP21n0gzRfE8RVrttbcZWJmJjQaaMZHPpSvgOMNaBAVWB3DDp0ojY7QW5BazBHNT+Rpf3lUjEf8AwbXR9+CMcEHwPyjF2SvW8RiEtXCyqQdRuIGkUT7U4K3hWQLcLBp9qJER09aRFuYc7XHQ/vL+amrF4G7lH0hLmUQoZ9QP4o1rjNlsnp9IqumuVs1sD9D/AAxjwl3OGIIhFzGTvqBA89a1XEDyoFg8PdtNPdl0IKsoPtKdxK7HYg8iKgxGIYOcodFJ0VjJA6SRrXTVSw4xHF1etp6k+vP3jQsHlPWOXma8yCq/ZntQLCurEjNvAGvKJJihw4nmuQBALADXzobaRduekNT27qe82sAfSF3sCgnaBIVPvj5NR/B3g41Vmm6bfhjwAR4jIMjXy2pd43fz2kbkbo/AGoJSUYHMZ1HaS6mmyvbggfYxfun60+tNnZi6i4u61y13qBBIzRGuh9kzrpEUp3f1p9aduzt4WC97vAheF8URCsNp5604z7RkTP017256RmweNtZ2FuybKs2mo8e+pAAy6Roav996/E0Jt8bLPlbJtsPa33391WheXrVdcwZsy4qoZVx1iDjLZF2VE5tZAUe7MfE2gB061vx+5qu/PkY0K9dzUGMuXAC0wqjTwmddxPIc6r3eIC6CXQjQlYb45zuRA0gDXnV5hvGZvA/tkGFxCtdLIpUZAIJBJgASSABrvQtD4x61dwj/AFh1nwwNZgaQBPIVRt+2PWgEYhYZ4Y0Pc/rrVfGubjRy5VPw22C7ztP5miVzBjQgbfgPKknYLYTL7TUvbplUdOfvDnYC4tu+uaFBAA0jXzrvHEuGri8Hdw7aLdtlJ6SND7jBr5qF1geo+HumjuC7X4mwsW79xV5Lmke4NMVxLSvUZk9ToVtGVbbjziFxnhV3CXnsX1KXEMEcj0ZTzU7g1DhMI1wwo578hTfxzjl7FkG/N1l9nOBoCRt0qOzhGmdgOXWiNqMDpFaeyizYJyPl/mMlvjjW8MmDw02rCjxQfHdY+09xh1P2Ryga0JbAKykMJmpLFojy9amuOI0NV7OxOczV0aSquvaFwIrXP9vWeqf4FqW1gruJxKWlIfM4Ed4NgJImegNR3f8Abx6p/gWmnsTgkGNtQVR0LsSRqNH0J5TJEnTlVkrkKB8pkrKd9jnHG48+sPp2cwds3xaa/YIhHKkGZOmUuGI1HIivcDwHB2rBhRiT3kFnGRxInLK7gZdPWjNp8UbdzMbV4ymWMjSM3i0ETpqJqhisWyWLzXcGoVHBVQGXPFsnNKzrMiaU7xjxmHNaDkCDsfwrD2y3dI1o3bas2RpGusQ3LTlSlxfgeIe9dud0zITmzDyA10M0ycZ4zhzcylLqFERfAwOUHYEHWQDrVqUzvF1s2VvBGh8B2P40dHdYpYivnmJXE7Ga3nc282YlmBYtqo0IIAjmNdzvypg7M8YsLhVtNdUnKQQxyls0nLrz1jSkbjeLJOVScpAJB8piOgrTg2LOdFIt77sPLrTbDcMGJKwRuJ07AWsPDlUdPDLCcwPLTNOomp8FgEIH0e5lZJ8TpLeIHSQRoYiKBcM43YKXCbdxIs521B0zRAnnIohhuI2BbuFbrIFZAzFSMpPsjw7zNLMGEYVx5QDiezeJz5QJa7b7xiqkLbJY5rZJnUSDp+VAb2Aa074fP4tAQwjUwYg+ZiuoWsSwtmL6E5hBY6bHw+LmakD3CjZltXDAygQQZOvPpXO8PQwir4gTjp4RdV4ABYa6EHYZviADI8jXmLw9wglllpmQsaa5pgRvH410TtF2fZwrotuwGChsohgdc3siNjvPrVBbOHsoQAbpSGOYzqxBB6DloNNBRgcjOZwUgnG0/nOeMhG4rXNRntQG+k3SwiWkabjkRPLSgtSU5EWtTY2Jcw1tozK5X3MB/wAwEVLb41fXTvCR+9Df4gaq4fFZeQ9ZYH4qahY6zXCoPUTi2uvwkiFV44T7dq0/8MH4g1NZ4tYzAmyykGfC8jTyMUDrexGZc3szr6Vzu1hBq7c8nP1AP7Rp/tPDNMXLlvNuCDGu8xUHErlvukW3cV/rJ0Oux5bxQXFW/CSVVSGA8OxBBM7+W/Oaiw249a53XTmFOsJDDYMkYyMj98fpJbo+tb1p+tYIKFQhHEy2YAkSR7I90Uk4XD95ick5cxiYmP6inbjGFV9Qtu44UABl1Ov7XIan+jQ7eSBCaUba2b5zy1YfvyzW1CwcrjeJHn1nlRQN50Lskm8SUgKCFbPyJB0TzM60RDf1NKWDmPoxwfrEbHXLtvu8rNmAkzuDETDeU1vjsH3kd3ZNttCzF/CQQCIE6TM1TtWM5zOwU+e2x5f9q8xlwwUZvZjL09kDb3DWr8tmZgLgTx7At3SoYN4QZG3KRp0ND7Xtj1qfDAByA2YAaH4cjUFn2x60s3WFHQQ5wceO57vmaNqulB+Cjx3Pd+dGUFVeo+MzY9kj/TL6/eeFRzqMFAdY3mfSpsvWtO5oWZYMvkJJbuodpJ9K3vXHgFQADsSd/Sa0RAJ5Vtd4bculHQBgrajMAduUnzryqDIW3Ogx9pDfVhaa4TJBAIPmQPzreIopwbAd4zpiLRUAjKrDcayZ2PLY6VdxnZQOcyXntGOmZd9dJ91dx4GC78KSw5H8zFzA8PR3xFyStxTaVGAnLmVZZVO7aRr1o/2s7QYtcPlvXFuEqCD9GdWEEMPGh7sjTY+dVb3ZnFqH7u5ZYvBkh01UiNPENhHKnXhDEW7Su3iCKHg6SIB9daYFpTBBlLcgszhcc5yfn6xKftYpwKYb6MFcx310sqlipnwFATqeo06VphcVfuWrlxL7WwzZAokkZcoJA2iPx9aXmaSwMTJ19/wFFeFXMuGuNqPGArFZQZnSQDtm2056dKsaUQv7w4lFrLLEr93rJmJViROupLGSes9duZNEBxJC7LFvMFMN9rVOgOtAMYty5rbuoRAmAyk6TvrqOYkERVNeH3VMqFeTqUfeN9vKnL667Og6Ss0t7VA7m6+cVrx5TOg193nRvAcBDMALjM4UXCESQAQDEyJIkTA51pxfhQhTat3EP2gxLfA5RThdFhLfeJdUnIFdF0OwJkhiZ02gUulZJ5jVl4C5XmDcP3oUl3GXJkFtljmZzggnNMGdREiajvYphbuh7VpgWRoTMCxSOnMb1vjsvhK6KfMkmcvy032qs1kFWABBgwTuIjbprRW0ykcRdNc4PPSEr3GrLIVa08Zg3haTImDr60T4birZw5yM6W9BLLqpGTTwmdsvxpRs31BYODORo8mIOQn90GCfKpeHX4t35iMqbdc2v5VXPWMy/qtbwjVi7yHCvmv5lFxTsxOkSoU8zHMga15aNpES4NSyhmXQkaKFDawpgTA8qF4Bg2FueHN9YmkTzTWOcb+6trhA7w8wqf5PcNZ2qDD3cDiNoDvDMczD2VtYlrrG5cR88TowOg3B1/GheL7BXF/V3rTjlmzWyfTMMp9zUQHHls3bqOGHj6SNh76IYTtNytXx91vlB/lUA7KJO3TU2ucHBiTieyuMQScO5HVIcf8AQTQm/ZZDDqynowIPwNdeTi7XUZWFiy8St5VJJ8iFA+NVDisQBBuW7o9AZ9xn5VLv4E9lk9D/AD9JymsrqeCXD3w/e4ewWVspItqA2gMgrrzjflXr9mcC2vcgfddx/mogtBiraGwdDOWA/j+Nb2TqPWult2PwR+zcHpc/mKG47s7hLbwFfkdX/kKmGEXNLDrFzgYnFKfOT8DTe9pTeViCpAAFwH94aEA8hJ1EbVHdw9u0k2bQleQ3Jga5m5wTzqli8WVuowt3CIB0Jy77Mkwdh+HSlycvn0j21UqCN9YUw8KzKCZbxayQILCAdhyMc83rU8nr/XxoLhQPpNzW5z0PsHUarRUTQbDzDVpwcHxiTj7822TKRlYtqN853n5D+VULlwmT7XhiYOn+orKyrWUsnsoSwKifACY0+fpVayPGvurKygZ5hSo2gxh4GPHd9R8zRxErKyq3UfGZs+xx/pV9fuZuVqnxK4VUEGCWA+e1ZWUKvlhHtUSKmI8oPSz4hcLsSOXL13pu4JikWxnfNAfLKk6TEaAjmfxrKymH5lOg2g/nC49oZX1iYYDb1jf31mDvOzMQ9twANJKkb8wGB9a9rKDOWkqcCXO+MwynT0I19DMe6pbWOQRJy/elf8YFZWV2LOYi43sRfcMbV6yQZP2lOvmoYRr1oPZ7G4xHlrdwrprZe20kREgsDt1FZWU0uocSss06k5nvFcTcwwKbqsBke3kZZg6xIJ99Q4biLXAfAixLBvEF3nLocskE6waysq2qYkZlTYi8giWMPjGCscrDMdDvGgnQGevKp2x4ySIb/NykHnprWVlGRyYlqNOgPA8Z67jIIA8J5bagf6VSN4SB12nrqTpv0rKyvWOQJzT0qTzIOIYjJlfxA3LbK0QdHLg/hWuDvobL2wyj7WZlIYSU0ZuY8GnmTWVlIuoJzLmpscQvwzDgYW6DcQKWUllObSVkacyAR76to2j92MuieNjp7Nvrt4Y0HOsrKgwwI3QxY5MUe0Df3i7978hQvPWVlQTpBagnvD9ZJaxDL7LMvoSKuW+NXh9ufvAGsrK8VB6iRW11+E4hLhXagpctm4itbV1LAKDKz4hkbwmRO9EbvarDmzAtXRe7tFzCAhYIqu2UXIEkE6LHkCSaysroUCRe12OSZZu9rMGXci3dAZmKgLkCglMohb5AgBhsdSDsMlRYjtNgGJPcXz7USzbQe7k9/OmmYc50IAhsrKlBEnzhLAcXwbS6WLgUMIzGeVvMCDdOYEZ9DOpGwmJ7WOw5hDZZmZx4gLZdpt90AJYZf93cnN7ef7zZWULd1jvcqQOT0kpwtkMQcLibYYgd5muPkm4e8ZVS605bcFRlMkGdDNBGx7gkfRL6+IwNTAk5QSVMkCOdZWUeqtbBlhFNTc+nI2G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9464" name="Picture 8" descr="http://www.sino-us.com/UploadFiles/jpg/2013/2/8/2013020807350895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313" y="312738"/>
            <a:ext cx="9208423" cy="5648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69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icainstitute.org/images/ATT000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67" y="476672"/>
            <a:ext cx="8655884"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7439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china us trade w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2296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638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Τι ορίζουμε ως παγκόσμια διακυβέρνηση;</a:t>
            </a:r>
            <a:endParaRPr lang="en-US" dirty="0"/>
          </a:p>
        </p:txBody>
      </p:sp>
      <p:pic>
        <p:nvPicPr>
          <p:cNvPr id="512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8800"/>
            <a:ext cx="6629400" cy="4415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9034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Παγκόσμια διακυβέρνηση</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l-GR" dirty="0" smtClean="0"/>
              <a:t>Η διαδικασία διαμόρφωσης κοινών απαντήσεων σε παγκόσμια κλίμακα επί παγκόσμιων/περιφερειακών ζητημάτων (ή και εθνικών που μπορεί να έχουν παγκόσμιες διαστάσεις)</a:t>
            </a:r>
            <a:endParaRPr lang="en-US" dirty="0" smtClean="0"/>
          </a:p>
          <a:p>
            <a:pPr marL="0" indent="0">
              <a:buNone/>
            </a:pPr>
            <a:endParaRPr lang="en-US" dirty="0"/>
          </a:p>
          <a:p>
            <a:pPr marL="0" indent="0">
              <a:buNone/>
            </a:pPr>
            <a:r>
              <a:rPr lang="el-GR" dirty="0"/>
              <a:t>Ζητούμενο </a:t>
            </a:r>
            <a:r>
              <a:rPr lang="el-GR" b="1" dirty="0" smtClean="0">
                <a:solidFill>
                  <a:srgbClr val="FFC000"/>
                </a:solidFill>
              </a:rPr>
              <a:t>η αλληλεξάρτηση</a:t>
            </a:r>
          </a:p>
          <a:p>
            <a:pPr marL="0" indent="0">
              <a:buNone/>
            </a:pPr>
            <a:endParaRPr lang="el-GR" dirty="0"/>
          </a:p>
          <a:p>
            <a:pPr marL="0" indent="0">
              <a:buNone/>
            </a:pPr>
            <a:r>
              <a:rPr lang="el-GR" dirty="0" smtClean="0"/>
              <a:t>Πολιτική</a:t>
            </a:r>
          </a:p>
          <a:p>
            <a:pPr marL="0" indent="0">
              <a:buNone/>
            </a:pPr>
            <a:endParaRPr lang="el-GR" dirty="0"/>
          </a:p>
          <a:p>
            <a:pPr marL="0" indent="0">
              <a:buNone/>
            </a:pPr>
            <a:r>
              <a:rPr lang="el-GR" dirty="0" smtClean="0"/>
              <a:t>Οικονομία</a:t>
            </a:r>
          </a:p>
          <a:p>
            <a:pPr marL="0" indent="0">
              <a:buNone/>
            </a:pPr>
            <a:endParaRPr lang="el-GR" dirty="0"/>
          </a:p>
          <a:p>
            <a:pPr marL="0" indent="0">
              <a:buNone/>
            </a:pPr>
            <a:r>
              <a:rPr lang="el-GR" dirty="0" smtClean="0"/>
              <a:t>Περιβάλλον</a:t>
            </a:r>
          </a:p>
          <a:p>
            <a:pPr marL="0" indent="0">
              <a:buNone/>
            </a:pPr>
            <a:endParaRPr lang="el-GR" dirty="0"/>
          </a:p>
          <a:p>
            <a:pPr marL="0" indent="0">
              <a:buNone/>
            </a:pPr>
            <a:r>
              <a:rPr lang="el-GR" dirty="0" smtClean="0"/>
              <a:t>….</a:t>
            </a:r>
            <a:endParaRPr lang="en-US" dirty="0"/>
          </a:p>
        </p:txBody>
      </p:sp>
    </p:spTree>
    <p:extLst>
      <p:ext uri="{BB962C8B-B14F-4D97-AF65-F5344CB8AC3E}">
        <p14:creationId xmlns:p14="http://schemas.microsoft.com/office/powerpoint/2010/main" val="3793887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u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Image result for u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975" y="308994"/>
            <a:ext cx="3681776" cy="31242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world b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24217"/>
            <a:ext cx="2893752" cy="2893753"/>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0" descr="Image result for imf logo"/>
          <p:cNvSpPr>
            <a:spLocks noChangeAspect="1" noChangeArrowheads="1"/>
          </p:cNvSpPr>
          <p:nvPr/>
        </p:nvSpPr>
        <p:spPr bwMode="auto">
          <a:xfrm>
            <a:off x="155575" y="-1608138"/>
            <a:ext cx="3362325"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2" descr="Image result for imf logo"/>
          <p:cNvSpPr>
            <a:spLocks noChangeAspect="1" noChangeArrowheads="1"/>
          </p:cNvSpPr>
          <p:nvPr/>
        </p:nvSpPr>
        <p:spPr bwMode="auto">
          <a:xfrm>
            <a:off x="307975" y="-1455738"/>
            <a:ext cx="3362325"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4" descr="Image result for imf logo"/>
          <p:cNvSpPr>
            <a:spLocks noChangeAspect="1" noChangeArrowheads="1"/>
          </p:cNvSpPr>
          <p:nvPr/>
        </p:nvSpPr>
        <p:spPr bwMode="auto">
          <a:xfrm>
            <a:off x="460375" y="-1303338"/>
            <a:ext cx="3362325"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4" name="Picture 16" descr="Image result for imf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100" y="3810000"/>
            <a:ext cx="25908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mage result for g-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1000" y="3463901"/>
            <a:ext cx="4600575" cy="306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786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7172325"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3352800"/>
            <a:ext cx="9191625" cy="2236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7746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Φυσιογνωμία Μαθήματος </a:t>
            </a:r>
            <a:endParaRPr lang="en-US" dirty="0"/>
          </a:p>
        </p:txBody>
      </p:sp>
      <p:sp>
        <p:nvSpPr>
          <p:cNvPr id="2" name="Content Placeholder 1"/>
          <p:cNvSpPr>
            <a:spLocks noGrp="1"/>
          </p:cNvSpPr>
          <p:nvPr>
            <p:ph idx="1"/>
          </p:nvPr>
        </p:nvSpPr>
        <p:spPr/>
        <p:txBody>
          <a:bodyPr>
            <a:normAutofit fontScale="70000" lnSpcReduction="20000"/>
          </a:bodyPr>
          <a:lstStyle/>
          <a:p>
            <a:pPr marR="0" algn="just">
              <a:lnSpc>
                <a:spcPct val="150000"/>
              </a:lnSpc>
              <a:spcBef>
                <a:spcPts val="0"/>
              </a:spcBef>
              <a:spcAft>
                <a:spcPts val="0"/>
              </a:spcAft>
              <a:buFont typeface="Wingdings" pitchFamily="2" charset="2"/>
              <a:buChar char="q"/>
            </a:pPr>
            <a:r>
              <a:rPr lang="el-GR" dirty="0">
                <a:latin typeface="Georgia"/>
                <a:ea typeface="Times New Roman"/>
              </a:rPr>
              <a:t>Το  μάθημα  εξετάζει  τις πρόσφατες εξελίξεις στη διεθνή πολιτική και οικονομική σκηνή στο πλαίσιο της ανάδυσης νέων κρατών όπως η Βραζιλία, η Ινδία και η Κίνα</a:t>
            </a:r>
            <a:r>
              <a:rPr lang="el-GR" dirty="0" smtClean="0">
                <a:latin typeface="Georgia"/>
                <a:ea typeface="Times New Roman"/>
              </a:rPr>
              <a:t>.</a:t>
            </a:r>
          </a:p>
          <a:p>
            <a:pPr marR="0" algn="just">
              <a:lnSpc>
                <a:spcPct val="150000"/>
              </a:lnSpc>
              <a:spcBef>
                <a:spcPts val="0"/>
              </a:spcBef>
              <a:spcAft>
                <a:spcPts val="0"/>
              </a:spcAft>
              <a:buFont typeface="Wingdings" pitchFamily="2" charset="2"/>
              <a:buChar char="q"/>
            </a:pPr>
            <a:endParaRPr lang="el-GR" dirty="0">
              <a:latin typeface="Georgia"/>
              <a:ea typeface="Times New Roman"/>
            </a:endParaRPr>
          </a:p>
          <a:p>
            <a:pPr marR="0" algn="just">
              <a:lnSpc>
                <a:spcPct val="150000"/>
              </a:lnSpc>
              <a:spcBef>
                <a:spcPts val="0"/>
              </a:spcBef>
              <a:spcAft>
                <a:spcPts val="0"/>
              </a:spcAft>
              <a:buFont typeface="Wingdings" pitchFamily="2" charset="2"/>
              <a:buChar char="q"/>
            </a:pPr>
            <a:r>
              <a:rPr lang="el-GR" dirty="0" smtClean="0">
                <a:latin typeface="Georgia"/>
                <a:ea typeface="Times New Roman"/>
              </a:rPr>
              <a:t>Επικεντρώνεται </a:t>
            </a:r>
            <a:r>
              <a:rPr lang="el-GR" dirty="0">
                <a:latin typeface="Georgia"/>
                <a:ea typeface="Times New Roman"/>
              </a:rPr>
              <a:t>στους τρόπους με τους οποίους μια σειρά από αναπτυσσόμενα κράτη έχουν κατορθώσει να ισχυροποιήσουν σημαντικά τις θέσεις τους στο παγκόσμιο σκηνικό οδηγώντας σε μια de facto αναδιοργάνωση του συστήματος παγκόσμιας διακυβέρνησης. </a:t>
            </a:r>
            <a:endParaRPr lang="el-GR" dirty="0" smtClean="0">
              <a:latin typeface="Georgia"/>
              <a:ea typeface="Times New Roman"/>
            </a:endParaRPr>
          </a:p>
          <a:p>
            <a:pPr marR="0" algn="just">
              <a:lnSpc>
                <a:spcPct val="150000"/>
              </a:lnSpc>
              <a:spcBef>
                <a:spcPts val="0"/>
              </a:spcBef>
              <a:spcAft>
                <a:spcPts val="0"/>
              </a:spcAft>
              <a:buFont typeface="Wingdings" pitchFamily="2" charset="2"/>
              <a:buChar char="q"/>
            </a:pPr>
            <a:endParaRPr lang="el-GR" dirty="0">
              <a:latin typeface="Georgia"/>
              <a:ea typeface="Times New Roman"/>
            </a:endParaRPr>
          </a:p>
          <a:p>
            <a:pPr marR="0" algn="just">
              <a:lnSpc>
                <a:spcPct val="150000"/>
              </a:lnSpc>
              <a:spcBef>
                <a:spcPts val="0"/>
              </a:spcBef>
              <a:spcAft>
                <a:spcPts val="0"/>
              </a:spcAft>
              <a:buFont typeface="Wingdings" pitchFamily="2" charset="2"/>
              <a:buChar char="q"/>
            </a:pPr>
            <a:r>
              <a:rPr lang="el-GR" dirty="0" smtClean="0">
                <a:latin typeface="Georgia"/>
                <a:ea typeface="Times New Roman"/>
              </a:rPr>
              <a:t>Εστιάζει </a:t>
            </a:r>
            <a:r>
              <a:rPr lang="el-GR" dirty="0">
                <a:latin typeface="Georgia"/>
                <a:ea typeface="Times New Roman"/>
              </a:rPr>
              <a:t>στις οικονομικές και πολιτικές επιλογές των κρατών αυτών κατά τις τελευταίες δεκαετίες καθώς και στο πως το παγκόσμιο περιβάλλον ευνόησε την ανάδυσή τους. </a:t>
            </a:r>
            <a:endParaRPr lang="el-GR" dirty="0" smtClean="0">
              <a:latin typeface="Georgia"/>
              <a:ea typeface="Times New Roman"/>
            </a:endParaRPr>
          </a:p>
        </p:txBody>
      </p:sp>
    </p:spTree>
    <p:extLst>
      <p:ext uri="{BB962C8B-B14F-4D97-AF65-F5344CB8AC3E}">
        <p14:creationId xmlns:p14="http://schemas.microsoft.com/office/powerpoint/2010/main" val="38193418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lstStyle/>
          <a:p>
            <a:r>
              <a:rPr lang="el-GR" dirty="0" smtClean="0"/>
              <a:t>Σας ευχαριστώ για την προσοχή σας</a:t>
            </a:r>
            <a:endParaRPr lang="en-US" dirty="0"/>
          </a:p>
        </p:txBody>
      </p:sp>
    </p:spTree>
    <p:extLst>
      <p:ext uri="{BB962C8B-B14F-4D97-AF65-F5344CB8AC3E}">
        <p14:creationId xmlns:p14="http://schemas.microsoft.com/office/powerpoint/2010/main" val="3369516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l-GR" dirty="0" smtClean="0"/>
              <a:t>Τι θα «αντιμετωπίσουμε»</a:t>
            </a:r>
            <a:endParaRPr lang="en-US" dirty="0"/>
          </a:p>
        </p:txBody>
      </p:sp>
      <p:sp>
        <p:nvSpPr>
          <p:cNvPr id="2" name="Content Placeholder 1"/>
          <p:cNvSpPr>
            <a:spLocks noGrp="1"/>
          </p:cNvSpPr>
          <p:nvPr>
            <p:ph idx="1"/>
          </p:nvPr>
        </p:nvSpPr>
        <p:spPr/>
        <p:txBody>
          <a:bodyPr>
            <a:normAutofit fontScale="92500" lnSpcReduction="20000"/>
          </a:bodyPr>
          <a:lstStyle/>
          <a:p>
            <a:pPr algn="just">
              <a:buFont typeface="Wingdings" pitchFamily="2" charset="2"/>
              <a:buChar char="ü"/>
            </a:pPr>
            <a:r>
              <a:rPr lang="el-GR" dirty="0" smtClean="0"/>
              <a:t>Το </a:t>
            </a:r>
            <a:r>
              <a:rPr lang="el-GR" dirty="0"/>
              <a:t>θεωρητικό πλαίσιο πίσω από την οικονομική ανάδυση νέων χωρών στο παγκόσμιο σκηνικό</a:t>
            </a:r>
          </a:p>
          <a:p>
            <a:pPr algn="just">
              <a:buFont typeface="Wingdings" pitchFamily="2" charset="2"/>
              <a:buChar char="ü"/>
            </a:pPr>
            <a:endParaRPr lang="el-GR" dirty="0" smtClean="0"/>
          </a:p>
          <a:p>
            <a:pPr algn="just">
              <a:buFont typeface="Wingdings" pitchFamily="2" charset="2"/>
              <a:buChar char="ü"/>
            </a:pPr>
            <a:r>
              <a:rPr lang="el-GR" dirty="0" smtClean="0"/>
              <a:t>Τον </a:t>
            </a:r>
            <a:r>
              <a:rPr lang="el-GR" dirty="0"/>
              <a:t>ρόλο των μηχανισμών παγκόσμιας διακυβέρνησης  </a:t>
            </a:r>
          </a:p>
          <a:p>
            <a:pPr algn="just">
              <a:buFont typeface="Wingdings" pitchFamily="2" charset="2"/>
              <a:buChar char="ü"/>
            </a:pPr>
            <a:endParaRPr lang="el-GR" dirty="0" smtClean="0"/>
          </a:p>
          <a:p>
            <a:pPr algn="just">
              <a:buFont typeface="Wingdings" pitchFamily="2" charset="2"/>
              <a:buChar char="ü"/>
            </a:pPr>
            <a:r>
              <a:rPr lang="el-GR" dirty="0" smtClean="0"/>
              <a:t>Τις </a:t>
            </a:r>
            <a:r>
              <a:rPr lang="el-GR" dirty="0"/>
              <a:t>επιλογές πολιτικής κύριων αναδυόμενων δυνάμεων και τα αποτελέσματα αυτών</a:t>
            </a:r>
          </a:p>
          <a:p>
            <a:pPr algn="just">
              <a:buFont typeface="Wingdings" pitchFamily="2" charset="2"/>
              <a:buChar char="ü"/>
            </a:pPr>
            <a:endParaRPr lang="el-GR" dirty="0" smtClean="0"/>
          </a:p>
          <a:p>
            <a:pPr algn="just">
              <a:buFont typeface="Wingdings" pitchFamily="2" charset="2"/>
              <a:buChar char="ü"/>
            </a:pPr>
            <a:r>
              <a:rPr lang="el-GR" dirty="0" smtClean="0"/>
              <a:t>Τον </a:t>
            </a:r>
            <a:r>
              <a:rPr lang="el-GR" dirty="0"/>
              <a:t>ρόλο των οικονομικών κρίσεων στην αναδιάταξη του status quo στην παγκόσμια διακυβέρνηση</a:t>
            </a:r>
          </a:p>
          <a:p>
            <a:pPr algn="just">
              <a:buFont typeface="Wingdings" pitchFamily="2" charset="2"/>
              <a:buChar char="ü"/>
            </a:pPr>
            <a:endParaRPr lang="el-GR" dirty="0" smtClean="0"/>
          </a:p>
          <a:p>
            <a:pPr algn="just">
              <a:buFont typeface="Wingdings" pitchFamily="2" charset="2"/>
              <a:buChar char="ü"/>
            </a:pPr>
            <a:r>
              <a:rPr lang="el-GR" dirty="0" smtClean="0"/>
              <a:t>Τις </a:t>
            </a:r>
            <a:r>
              <a:rPr lang="el-GR" dirty="0"/>
              <a:t>νέες ισορροπίες στο σύστημα παγκόσμιας διακυβέρνησης κατά την τελευταία δεκαετία</a:t>
            </a:r>
            <a:endParaRPr lang="en-US" dirty="0"/>
          </a:p>
        </p:txBody>
      </p:sp>
    </p:spTree>
    <p:extLst>
      <p:ext uri="{BB962C8B-B14F-4D97-AF65-F5344CB8AC3E}">
        <p14:creationId xmlns:p14="http://schemas.microsoft.com/office/powerpoint/2010/main" val="952329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Τρόπος εξέτασης</a:t>
            </a:r>
            <a:endParaRPr lang="en-US" dirty="0"/>
          </a:p>
        </p:txBody>
      </p:sp>
      <p:sp>
        <p:nvSpPr>
          <p:cNvPr id="3" name="Content Placeholder 2"/>
          <p:cNvSpPr>
            <a:spLocks noGrp="1"/>
          </p:cNvSpPr>
          <p:nvPr>
            <p:ph idx="1"/>
          </p:nvPr>
        </p:nvSpPr>
        <p:spPr/>
        <p:txBody>
          <a:bodyPr/>
          <a:lstStyle/>
          <a:p>
            <a:pPr marL="0" indent="0">
              <a:buNone/>
            </a:pPr>
            <a:r>
              <a:rPr lang="el-GR" dirty="0" smtClean="0"/>
              <a:t>Ομαδική Εργασία (</a:t>
            </a:r>
            <a:r>
              <a:rPr lang="el-GR" dirty="0"/>
              <a:t>3</a:t>
            </a:r>
            <a:r>
              <a:rPr lang="el-GR" dirty="0" smtClean="0"/>
              <a:t>0%) &amp; Τελικές </a:t>
            </a:r>
            <a:r>
              <a:rPr lang="el-GR" dirty="0"/>
              <a:t>Εξετάσεις </a:t>
            </a:r>
            <a:r>
              <a:rPr lang="el-GR" dirty="0" smtClean="0"/>
              <a:t>(</a:t>
            </a:r>
            <a:r>
              <a:rPr lang="el-GR" dirty="0"/>
              <a:t>7</a:t>
            </a:r>
            <a:r>
              <a:rPr lang="el-GR" dirty="0" smtClean="0"/>
              <a:t>0%)</a:t>
            </a:r>
          </a:p>
          <a:p>
            <a:pPr marL="0" indent="0">
              <a:buNone/>
            </a:pPr>
            <a:endParaRPr lang="el-GR" dirty="0" smtClean="0"/>
          </a:p>
          <a:p>
            <a:pPr marL="0" indent="0">
              <a:buNone/>
            </a:pPr>
            <a:r>
              <a:rPr lang="el-GR" dirty="0" smtClean="0"/>
              <a:t>ή</a:t>
            </a:r>
          </a:p>
          <a:p>
            <a:pPr marL="0" indent="0">
              <a:buNone/>
            </a:pPr>
            <a:endParaRPr lang="el-GR" dirty="0"/>
          </a:p>
          <a:p>
            <a:pPr marL="0" indent="0">
              <a:buNone/>
            </a:pPr>
            <a:r>
              <a:rPr lang="el-GR" dirty="0" smtClean="0"/>
              <a:t>Τελικές Εξετάσεις (100%)</a:t>
            </a:r>
          </a:p>
          <a:p>
            <a:pPr marL="0" indent="0">
              <a:buNone/>
            </a:pPr>
            <a:endParaRPr lang="el-GR" dirty="0"/>
          </a:p>
          <a:p>
            <a:pPr marL="0" indent="0">
              <a:buNone/>
            </a:pPr>
            <a:r>
              <a:rPr lang="el-GR" dirty="0" smtClean="0"/>
              <a:t>+</a:t>
            </a:r>
            <a:r>
              <a:rPr lang="el-GR" dirty="0" smtClean="0"/>
              <a:t>1</a:t>
            </a:r>
            <a:r>
              <a:rPr lang="en-US" dirty="0" smtClean="0"/>
              <a:t> </a:t>
            </a:r>
            <a:r>
              <a:rPr lang="el-GR" dirty="0" smtClean="0"/>
              <a:t>μονάδα</a:t>
            </a:r>
            <a:r>
              <a:rPr lang="el-GR" dirty="0" smtClean="0"/>
              <a:t> </a:t>
            </a:r>
            <a:r>
              <a:rPr lang="el-GR" dirty="0" smtClean="0"/>
              <a:t>χρήση του </a:t>
            </a:r>
            <a:r>
              <a:rPr lang="en-US" dirty="0" smtClean="0"/>
              <a:t>The Tipping </a:t>
            </a:r>
            <a:r>
              <a:rPr lang="en-US" dirty="0" smtClean="0"/>
              <a:t>Point</a:t>
            </a:r>
            <a:r>
              <a:rPr lang="el-GR" dirty="0" smtClean="0"/>
              <a:t> </a:t>
            </a:r>
            <a:r>
              <a:rPr lang="en-US" smtClean="0"/>
              <a:t>App</a:t>
            </a:r>
            <a:endParaRPr lang="en-US" dirty="0"/>
          </a:p>
        </p:txBody>
      </p:sp>
    </p:spTree>
    <p:extLst>
      <p:ext uri="{BB962C8B-B14F-4D97-AF65-F5344CB8AC3E}">
        <p14:creationId xmlns:p14="http://schemas.microsoft.com/office/powerpoint/2010/main" val="759072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Εργασίες</a:t>
            </a:r>
            <a:endParaRPr lang="en-US" dirty="0"/>
          </a:p>
        </p:txBody>
      </p:sp>
      <p:sp>
        <p:nvSpPr>
          <p:cNvPr id="3" name="Content Placeholder 2"/>
          <p:cNvSpPr>
            <a:spLocks noGrp="1"/>
          </p:cNvSpPr>
          <p:nvPr>
            <p:ph idx="1"/>
          </p:nvPr>
        </p:nvSpPr>
        <p:spPr>
          <a:xfrm>
            <a:off x="457200" y="1600200"/>
            <a:ext cx="8229600" cy="4876800"/>
          </a:xfrm>
        </p:spPr>
        <p:txBody>
          <a:bodyPr>
            <a:normAutofit lnSpcReduction="10000"/>
          </a:bodyPr>
          <a:lstStyle/>
          <a:p>
            <a:pPr marL="0" indent="0">
              <a:buNone/>
            </a:pPr>
            <a:r>
              <a:rPr lang="el-GR" dirty="0" smtClean="0"/>
              <a:t>Ομαδικές </a:t>
            </a:r>
            <a:r>
              <a:rPr lang="el-GR" b="1" dirty="0" smtClean="0">
                <a:solidFill>
                  <a:srgbClr val="FFC000"/>
                </a:solidFill>
              </a:rPr>
              <a:t>3-4 άτομα</a:t>
            </a:r>
          </a:p>
          <a:p>
            <a:pPr marL="0" indent="0">
              <a:buNone/>
            </a:pPr>
            <a:endParaRPr lang="el-GR" dirty="0"/>
          </a:p>
          <a:p>
            <a:pPr lvl="1">
              <a:buFont typeface="Wingdings" pitchFamily="2" charset="2"/>
              <a:buChar char="v"/>
            </a:pPr>
            <a:r>
              <a:rPr lang="el-GR" dirty="0" smtClean="0"/>
              <a:t>Επιλογή από </a:t>
            </a:r>
            <a:r>
              <a:rPr lang="el-GR" dirty="0"/>
              <a:t>μια από τις ακόλουθες χώρες: Βραζιλία, Κίνα, Ρωσία, Νότια Αφρική, Ινδία. Την εκπροσωπούν </a:t>
            </a:r>
            <a:r>
              <a:rPr lang="el-GR" dirty="0" smtClean="0"/>
              <a:t>βάσει συγκεκριμένης θεματικής. </a:t>
            </a:r>
            <a:endParaRPr lang="el-GR" dirty="0"/>
          </a:p>
          <a:p>
            <a:pPr lvl="1">
              <a:buFont typeface="Wingdings" pitchFamily="2" charset="2"/>
              <a:buChar char="v"/>
            </a:pPr>
            <a:r>
              <a:rPr lang="el-GR" dirty="0" smtClean="0"/>
              <a:t>Απαντάνε σε </a:t>
            </a:r>
            <a:r>
              <a:rPr lang="el-GR" dirty="0"/>
              <a:t>μια σειρά από ερωτήματα που θέτει ο καθηγητής και οι </a:t>
            </a:r>
            <a:r>
              <a:rPr lang="el-GR" dirty="0" smtClean="0"/>
              <a:t>φοιτητές κατά τα τελευταία μαθήματα. </a:t>
            </a:r>
          </a:p>
          <a:p>
            <a:pPr lvl="1">
              <a:buFont typeface="Wingdings" pitchFamily="2" charset="2"/>
              <a:buChar char="v"/>
            </a:pPr>
            <a:r>
              <a:rPr lang="el-GR" dirty="0" smtClean="0"/>
              <a:t>Σκοπός </a:t>
            </a:r>
            <a:r>
              <a:rPr lang="el-GR" dirty="0"/>
              <a:t>είναι κυρίως να αναδειχθούν οι διαφορετικές οικονομικές επιλογές των χωρών αυτών, οι διαφορές σε θέσεις για την παγκόσμια διακυβέρνηση, τα προβληματικά σημεία σύγκλισης και συνεργασίας</a:t>
            </a:r>
            <a:r>
              <a:rPr lang="el-GR" dirty="0" smtClean="0"/>
              <a:t>.</a:t>
            </a:r>
            <a:endParaRPr lang="en-US" dirty="0" smtClean="0"/>
          </a:p>
          <a:p>
            <a:pPr lvl="1">
              <a:buFont typeface="Wingdings" pitchFamily="2" charset="2"/>
              <a:buChar char="v"/>
            </a:pPr>
            <a:endParaRPr lang="el-GR" dirty="0" smtClean="0"/>
          </a:p>
          <a:p>
            <a:pPr marL="0" indent="0">
              <a:buNone/>
            </a:pPr>
            <a:r>
              <a:rPr lang="el-GR" dirty="0" smtClean="0"/>
              <a:t>Παρουσίαση; Όχι η κλασσική παρουσίαση αλλά </a:t>
            </a:r>
            <a:r>
              <a:rPr lang="en-US" dirty="0" smtClean="0"/>
              <a:t>debate group</a:t>
            </a:r>
          </a:p>
          <a:p>
            <a:pPr marL="0" indent="0">
              <a:buNone/>
            </a:pPr>
            <a:endParaRPr lang="en-US" dirty="0" smtClean="0"/>
          </a:p>
          <a:p>
            <a:pPr marL="0" indent="0">
              <a:buNone/>
            </a:pPr>
            <a:r>
              <a:rPr lang="el-GR" dirty="0" smtClean="0"/>
              <a:t>Μέχρι πότε μπορώ να επιλέξω;  </a:t>
            </a:r>
            <a:r>
              <a:rPr lang="el-GR" b="1" dirty="0" smtClean="0">
                <a:solidFill>
                  <a:srgbClr val="FFC000"/>
                </a:solidFill>
              </a:rPr>
              <a:t>3</a:t>
            </a:r>
            <a:r>
              <a:rPr lang="el-GR" b="1" baseline="30000" dirty="0" smtClean="0">
                <a:solidFill>
                  <a:srgbClr val="FFC000"/>
                </a:solidFill>
              </a:rPr>
              <a:t>η</a:t>
            </a:r>
            <a:r>
              <a:rPr lang="el-GR" b="1" dirty="0" smtClean="0">
                <a:solidFill>
                  <a:srgbClr val="FFC000"/>
                </a:solidFill>
              </a:rPr>
              <a:t> εβδομάδα</a:t>
            </a:r>
          </a:p>
          <a:p>
            <a:pPr marL="0" indent="0">
              <a:buNone/>
            </a:pPr>
            <a:endParaRPr lang="en-US" dirty="0"/>
          </a:p>
        </p:txBody>
      </p:sp>
    </p:spTree>
    <p:extLst>
      <p:ext uri="{BB962C8B-B14F-4D97-AF65-F5344CB8AC3E}">
        <p14:creationId xmlns:p14="http://schemas.microsoft.com/office/powerpoint/2010/main" val="1637716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Χρονοδιάγραμμα</a:t>
            </a:r>
            <a:endParaRPr lang="en-US" dirty="0"/>
          </a:p>
        </p:txBody>
      </p:sp>
      <p:sp>
        <p:nvSpPr>
          <p:cNvPr id="3" name="Content Placeholder 2"/>
          <p:cNvSpPr>
            <a:spLocks noGrp="1"/>
          </p:cNvSpPr>
          <p:nvPr>
            <p:ph idx="1"/>
          </p:nvPr>
        </p:nvSpPr>
        <p:spPr/>
        <p:txBody>
          <a:bodyPr>
            <a:normAutofit fontScale="92500"/>
          </a:bodyPr>
          <a:lstStyle/>
          <a:p>
            <a:pPr marL="457200" indent="-457200">
              <a:buFont typeface="+mj-lt"/>
              <a:buAutoNum type="arabicPeriod"/>
            </a:pPr>
            <a:r>
              <a:rPr lang="el-GR" dirty="0" smtClean="0">
                <a:solidFill>
                  <a:srgbClr val="FFC000"/>
                </a:solidFill>
              </a:rPr>
              <a:t>09/03 – Παρουσίαση </a:t>
            </a:r>
            <a:r>
              <a:rPr lang="el-GR" dirty="0">
                <a:solidFill>
                  <a:srgbClr val="FFC000"/>
                </a:solidFill>
              </a:rPr>
              <a:t>Μαθήματος, τρόποι εξέτασης, βασικές έννοιες (παγκόσμια διακυβέρνηση, αναπτυσσόμενος κόσμος, αναδυόμενες δυνάμεις, διεθνείς οικονομικές σχέσεις)</a:t>
            </a:r>
          </a:p>
          <a:p>
            <a:pPr marL="457200" indent="-457200">
              <a:buFont typeface="+mj-lt"/>
              <a:buAutoNum type="arabicPeriod"/>
            </a:pPr>
            <a:r>
              <a:rPr lang="en-US" dirty="0" smtClean="0"/>
              <a:t>23</a:t>
            </a:r>
            <a:r>
              <a:rPr lang="el-GR" dirty="0" smtClean="0"/>
              <a:t>/03 – Βασικές </a:t>
            </a:r>
            <a:r>
              <a:rPr lang="el-GR" dirty="0"/>
              <a:t>μορφές παγκόσμιας διακυβέρνησης, τι ισχύει, θεσμικό πλαίσιο, ποια η θέση των αναδυόμενων δυνάμεων διαχρονικά. Οικονομία, Πολιτική/Ασφάλεια.</a:t>
            </a:r>
          </a:p>
          <a:p>
            <a:pPr marL="457200" indent="-457200">
              <a:buFont typeface="+mj-lt"/>
              <a:buAutoNum type="arabicPeriod"/>
            </a:pPr>
            <a:r>
              <a:rPr lang="en-US" dirty="0" smtClean="0"/>
              <a:t>06</a:t>
            </a:r>
            <a:r>
              <a:rPr lang="el-GR" dirty="0" smtClean="0"/>
              <a:t>/0</a:t>
            </a:r>
            <a:r>
              <a:rPr lang="en-US" dirty="0" smtClean="0"/>
              <a:t>4</a:t>
            </a:r>
            <a:r>
              <a:rPr lang="el-GR" dirty="0" smtClean="0"/>
              <a:t> – Γιατί </a:t>
            </a:r>
            <a:r>
              <a:rPr lang="el-GR" dirty="0"/>
              <a:t>έχουμε αναδυόμενες δυνάμεις; Πως το σύστημα οδήγησε σε κάτι τέτοιο; Ποια τα γενικά χαρακτηριστικά αυτών; </a:t>
            </a:r>
          </a:p>
          <a:p>
            <a:pPr marL="457200" indent="-457200">
              <a:buFont typeface="+mj-lt"/>
              <a:buAutoNum type="arabicPeriod"/>
            </a:pPr>
            <a:r>
              <a:rPr lang="en-US" dirty="0" smtClean="0"/>
              <a:t>27</a:t>
            </a:r>
            <a:r>
              <a:rPr lang="el-GR" dirty="0" smtClean="0"/>
              <a:t>/0</a:t>
            </a:r>
            <a:r>
              <a:rPr lang="en-US" dirty="0" smtClean="0"/>
              <a:t>4</a:t>
            </a:r>
            <a:r>
              <a:rPr lang="el-GR" dirty="0" smtClean="0"/>
              <a:t> – Μελέτη </a:t>
            </a:r>
            <a:r>
              <a:rPr lang="el-GR" dirty="0"/>
              <a:t>περίπτωσης Βραζιλία</a:t>
            </a:r>
          </a:p>
          <a:p>
            <a:pPr marL="457200" indent="-457200">
              <a:buFont typeface="+mj-lt"/>
              <a:buAutoNum type="arabicPeriod"/>
            </a:pPr>
            <a:r>
              <a:rPr lang="en-US" dirty="0" smtClean="0"/>
              <a:t>04/05 – </a:t>
            </a:r>
            <a:r>
              <a:rPr lang="el-GR" dirty="0" smtClean="0"/>
              <a:t>Μελέτη </a:t>
            </a:r>
            <a:r>
              <a:rPr lang="el-GR" dirty="0"/>
              <a:t>περίπτωσης Ρωσία</a:t>
            </a:r>
          </a:p>
          <a:p>
            <a:pPr marL="457200" indent="-457200">
              <a:buFont typeface="+mj-lt"/>
              <a:buAutoNum type="arabicPeriod"/>
            </a:pPr>
            <a:r>
              <a:rPr lang="en-US" dirty="0" smtClean="0"/>
              <a:t>11/0</a:t>
            </a:r>
            <a:r>
              <a:rPr lang="el-GR" dirty="0" smtClean="0"/>
              <a:t>5</a:t>
            </a:r>
            <a:r>
              <a:rPr lang="en-US" dirty="0" smtClean="0"/>
              <a:t> – </a:t>
            </a:r>
            <a:r>
              <a:rPr lang="el-GR" dirty="0" smtClean="0"/>
              <a:t>Μελέτη </a:t>
            </a:r>
            <a:r>
              <a:rPr lang="el-GR" dirty="0"/>
              <a:t>περίπτωσης Ινδία</a:t>
            </a:r>
          </a:p>
          <a:p>
            <a:pPr marL="0" indent="0">
              <a:buNone/>
            </a:pPr>
            <a:endParaRPr lang="en-US" dirty="0"/>
          </a:p>
        </p:txBody>
      </p:sp>
    </p:spTree>
    <p:extLst>
      <p:ext uri="{BB962C8B-B14F-4D97-AF65-F5344CB8AC3E}">
        <p14:creationId xmlns:p14="http://schemas.microsoft.com/office/powerpoint/2010/main" val="2219896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Χρονοδιάγραμμα</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startAt="7"/>
            </a:pPr>
            <a:r>
              <a:rPr lang="el-GR" dirty="0" smtClean="0"/>
              <a:t>1</a:t>
            </a:r>
            <a:r>
              <a:rPr lang="en-US" dirty="0" smtClean="0"/>
              <a:t>8/05 – </a:t>
            </a:r>
            <a:r>
              <a:rPr lang="el-GR" dirty="0" smtClean="0"/>
              <a:t>Μελέτη </a:t>
            </a:r>
            <a:r>
              <a:rPr lang="el-GR" dirty="0"/>
              <a:t>περίπτωσης Νότια Αφρική</a:t>
            </a:r>
          </a:p>
          <a:p>
            <a:pPr marL="457200" indent="-457200">
              <a:buFont typeface="+mj-lt"/>
              <a:buAutoNum type="arabicPeriod" startAt="7"/>
            </a:pPr>
            <a:r>
              <a:rPr lang="en-US" dirty="0" smtClean="0"/>
              <a:t>25/05 – </a:t>
            </a:r>
            <a:r>
              <a:rPr lang="el-GR" dirty="0" smtClean="0"/>
              <a:t>Μελέτη</a:t>
            </a:r>
            <a:r>
              <a:rPr lang="en-US" dirty="0" smtClean="0"/>
              <a:t> </a:t>
            </a:r>
            <a:r>
              <a:rPr lang="el-GR" dirty="0" smtClean="0"/>
              <a:t> </a:t>
            </a:r>
            <a:r>
              <a:rPr lang="el-GR" dirty="0"/>
              <a:t>περίπτωσης Κίνα, άλλες χώρες: Μεξικό, Νιγηρία, Ινδονησία</a:t>
            </a:r>
          </a:p>
          <a:p>
            <a:pPr marL="457200" indent="-457200">
              <a:buFont typeface="+mj-lt"/>
              <a:buAutoNum type="arabicPeriod" startAt="7"/>
            </a:pPr>
            <a:r>
              <a:rPr lang="en-US" dirty="0" smtClean="0"/>
              <a:t>01/06 – </a:t>
            </a:r>
            <a:r>
              <a:rPr lang="el-GR" dirty="0" smtClean="0"/>
              <a:t>Η</a:t>
            </a:r>
            <a:r>
              <a:rPr lang="en-US" dirty="0" smtClean="0"/>
              <a:t> </a:t>
            </a:r>
            <a:r>
              <a:rPr lang="el-GR" dirty="0" smtClean="0"/>
              <a:t> </a:t>
            </a:r>
            <a:r>
              <a:rPr lang="el-GR" dirty="0"/>
              <a:t>περίπτωση των BRICS</a:t>
            </a:r>
          </a:p>
          <a:p>
            <a:pPr marL="457200" indent="-457200">
              <a:buFont typeface="+mj-lt"/>
              <a:buAutoNum type="arabicPeriod" startAt="7"/>
            </a:pPr>
            <a:r>
              <a:rPr lang="en-US" dirty="0" smtClean="0"/>
              <a:t>15/0</a:t>
            </a:r>
            <a:r>
              <a:rPr lang="el-GR" dirty="0" smtClean="0"/>
              <a:t>6</a:t>
            </a:r>
            <a:r>
              <a:rPr lang="en-US" dirty="0" smtClean="0"/>
              <a:t> – </a:t>
            </a:r>
            <a:r>
              <a:rPr lang="el-GR" dirty="0" smtClean="0"/>
              <a:t>Αλλαγές</a:t>
            </a:r>
            <a:r>
              <a:rPr lang="en-US" dirty="0" smtClean="0"/>
              <a:t> </a:t>
            </a:r>
            <a:r>
              <a:rPr lang="el-GR" dirty="0" smtClean="0"/>
              <a:t> </a:t>
            </a:r>
            <a:r>
              <a:rPr lang="el-GR" dirty="0"/>
              <a:t>στις δομές παγκόσμιας διακυβέρνησης Ι, βασικά </a:t>
            </a:r>
            <a:r>
              <a:rPr lang="el-GR" dirty="0" smtClean="0"/>
              <a:t>milestones</a:t>
            </a:r>
            <a:r>
              <a:rPr lang="en-US" dirty="0" smtClean="0"/>
              <a:t> - </a:t>
            </a:r>
            <a:r>
              <a:rPr lang="en-US" dirty="0" smtClean="0">
                <a:solidFill>
                  <a:srgbClr val="FFC000"/>
                </a:solidFill>
              </a:rPr>
              <a:t>Roundtables </a:t>
            </a:r>
            <a:endParaRPr lang="el-GR" dirty="0">
              <a:solidFill>
                <a:srgbClr val="FFC000"/>
              </a:solidFill>
            </a:endParaRPr>
          </a:p>
          <a:p>
            <a:pPr marL="0" indent="0">
              <a:buNone/>
            </a:pPr>
            <a:endParaRPr lang="en-US" dirty="0"/>
          </a:p>
        </p:txBody>
      </p:sp>
    </p:spTree>
    <p:extLst>
      <p:ext uri="{BB962C8B-B14F-4D97-AF65-F5344CB8AC3E}">
        <p14:creationId xmlns:p14="http://schemas.microsoft.com/office/powerpoint/2010/main" val="42916988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Τι είναι μια αναδυόμενη δύναμη;</a:t>
            </a:r>
            <a:endParaRPr lang="en-US" dirty="0"/>
          </a:p>
        </p:txBody>
      </p:sp>
      <p:pic>
        <p:nvPicPr>
          <p:cNvPr id="512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8800"/>
            <a:ext cx="6629400" cy="4415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84267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745</TotalTime>
  <Words>1286</Words>
  <Application>Microsoft Office PowerPoint</Application>
  <PresentationFormat>On-screen Show (4:3)</PresentationFormat>
  <Paragraphs>646</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Thatch</vt:lpstr>
      <vt:lpstr>Αναδυόμενες δυνάμεις &amp; Παγκόσμια Διακυβέρνηση</vt:lpstr>
      <vt:lpstr>Φυσιογνωμία Μαθήματος </vt:lpstr>
      <vt:lpstr>Φυσιογνωμία Μαθήματος </vt:lpstr>
      <vt:lpstr>Τι θα «αντιμετωπίσουμε»</vt:lpstr>
      <vt:lpstr>Τρόπος εξέτασης</vt:lpstr>
      <vt:lpstr>Εργασίες</vt:lpstr>
      <vt:lpstr>Χρονοδιάγραμμα</vt:lpstr>
      <vt:lpstr>Χρονοδιάγραμμα</vt:lpstr>
      <vt:lpstr>Τι είναι μια αναδυόμενη δύναμη;</vt:lpstr>
      <vt:lpstr>Αναδυόμενη δύναμη</vt:lpstr>
      <vt:lpstr>Δομή εμπορίου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BRICS</vt:lpstr>
      <vt:lpstr>MINT</vt:lpstr>
      <vt:lpstr>Μια πρώτη εικόνα</vt:lpstr>
      <vt:lpstr>PowerPoint Presentation</vt:lpstr>
      <vt:lpstr>PowerPoint Presentation</vt:lpstr>
      <vt:lpstr>PowerPoint Presentation</vt:lpstr>
      <vt:lpstr>Τι ορίζουμε ως παγκόσμια διακυβέρνηση;</vt:lpstr>
      <vt:lpstr>Παγκόσμια διακυβέρνηση</vt:lpstr>
      <vt:lpstr>PowerPoint Presentation</vt:lpstr>
      <vt:lpstr>PowerPoint Presentation</vt:lpstr>
      <vt:lpstr>Σας ευχαριστώ για την προσοχή σας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Διεθνής Αναπτυξιακή Συνεργασία</dc:title>
  <dc:creator>HIGGS HIGGS</dc:creator>
  <cp:lastModifiedBy>HIGGS</cp:lastModifiedBy>
  <cp:revision>36</cp:revision>
  <dcterms:created xsi:type="dcterms:W3CDTF">2018-02-24T06:57:21Z</dcterms:created>
  <dcterms:modified xsi:type="dcterms:W3CDTF">2020-03-23T15:23:01Z</dcterms:modified>
</cp:coreProperties>
</file>