
<file path=[Content_Types].xml><?xml version="1.0" encoding="utf-8"?>
<Types xmlns="http://schemas.openxmlformats.org/package/2006/content-types">
  <Override PartName="/ppt/slideLayouts/slideLayout2.xml" ContentType="application/vnd.openxmlformats-officedocument.presentationml.slideLayout+xml"/>
  <Override PartName="/ppt/slides/slide1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62.xml" ContentType="application/vnd.openxmlformats-officedocument.presentationml.slide+xml"/>
  <Default Extension="xml" ContentType="application/xml"/>
  <Override PartName="/ppt/slides/slide4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54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slides/slide61.xml" ContentType="application/vnd.openxmlformats-officedocument.presentationml.slide+xml"/>
  <Override PartName="/ppt/slides/slide44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Override PartName="/ppt/theme/theme2.xml" ContentType="application/vnd.openxmlformats-officedocument.theme+xml"/>
  <Override PartName="/ppt/slides/slide53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59.xml" ContentType="application/vnd.openxmlformats-officedocument.presentationml.slide+xml"/>
  <Override PartName="/ppt/slides/slide26.xml" ContentType="application/vnd.openxmlformats-officedocument.presentationml.slide+xml"/>
  <Override PartName="/ppt/slides/slide13.xml" ContentType="application/vnd.openxmlformats-officedocument.presentationml.slide+xml"/>
  <Override PartName="/ppt/slides/slide52.xml" ContentType="application/vnd.openxmlformats-officedocument.presentationml.slide+xml"/>
  <Default Extension="bin" ContentType="application/vnd.openxmlformats-officedocument.presentationml.printerSettings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11.xml" ContentType="application/vnd.openxmlformats-officedocument.presentationml.slide+xml"/>
  <Override PartName="/ppt/slides/slide49.xml" ContentType="application/vnd.openxmlformats-officedocument.presentationml.slide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slides/slide42.xml" ContentType="application/vnd.openxmlformats-officedocument.presentationml.slide+xml"/>
  <Override PartName="/ppt/slides/slide58.xml" ContentType="application/vnd.openxmlformats-officedocument.presentationml.slide+xml"/>
  <Override PartName="/ppt/slides/slide25.xml" ContentType="application/vnd.openxmlformats-officedocument.presentationml.slide+xml"/>
  <Override PartName="/ppt/slides/slide51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docProps/app.xml" ContentType="application/vnd.openxmlformats-officedocument.extended-properties+xml"/>
  <Override PartName="/ppt/slides/slide48.xml" ContentType="application/vnd.openxmlformats-officedocument.presentationml.slide+xml"/>
  <Override PartName="/ppt/slides/slide41.xml" ContentType="application/vnd.openxmlformats-officedocument.presentationml.slide+xml"/>
  <Override PartName="/ppt/slides/slide57.xml" ContentType="application/vnd.openxmlformats-officedocument.presentationml.slide+xml"/>
  <Default Extension="gif" ContentType="image/gif"/>
  <Override PartName="/ppt/slides/slide24.xml" ContentType="application/vnd.openxmlformats-officedocument.presentationml.slide+xml"/>
  <Override PartName="/ppt/slides/slide50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Default Extension="jpeg" ContentType="image/jpeg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heme/theme3.xml" ContentType="application/vnd.openxmlformats-officedocument.theme+xml"/>
  <Override PartName="/ppt/slides/slide4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40.xml" ContentType="application/vnd.openxmlformats-officedocument.presentationml.slide+xml"/>
  <Override PartName="/ppt/slides/slide56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23.xml" ContentType="application/vnd.openxmlformats-officedocument.presentationml.slide+xml"/>
  <Override PartName="/ppt/slides/slide39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slides/slide4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slides/slide55.xml" ContentType="application/vnd.openxmlformats-officedocument.presentationml.slid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slides/slide6.xml" ContentType="application/vnd.openxmlformats-officedocument.presentationml.slide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pdf" ContentType="application/pd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notesMasterIdLst>
    <p:notesMasterId r:id="rId64"/>
  </p:notesMasterIdLst>
  <p:handoutMasterIdLst>
    <p:handoutMasterId r:id="rId65"/>
  </p:handoutMasterIdLst>
  <p:sldIdLst>
    <p:sldId id="256" r:id="rId2"/>
    <p:sldId id="380" r:id="rId3"/>
    <p:sldId id="432" r:id="rId4"/>
    <p:sldId id="426" r:id="rId5"/>
    <p:sldId id="431" r:id="rId6"/>
    <p:sldId id="433" r:id="rId7"/>
    <p:sldId id="381" r:id="rId8"/>
    <p:sldId id="382" r:id="rId9"/>
    <p:sldId id="434" r:id="rId10"/>
    <p:sldId id="437" r:id="rId11"/>
    <p:sldId id="436" r:id="rId12"/>
    <p:sldId id="438" r:id="rId13"/>
    <p:sldId id="445" r:id="rId14"/>
    <p:sldId id="440" r:id="rId15"/>
    <p:sldId id="441" r:id="rId16"/>
    <p:sldId id="442" r:id="rId17"/>
    <p:sldId id="447" r:id="rId18"/>
    <p:sldId id="446" r:id="rId19"/>
    <p:sldId id="448" r:id="rId20"/>
    <p:sldId id="443" r:id="rId21"/>
    <p:sldId id="444" r:id="rId22"/>
    <p:sldId id="450" r:id="rId23"/>
    <p:sldId id="451" r:id="rId24"/>
    <p:sldId id="453" r:id="rId25"/>
    <p:sldId id="454" r:id="rId26"/>
    <p:sldId id="463" r:id="rId27"/>
    <p:sldId id="452" r:id="rId28"/>
    <p:sldId id="489" r:id="rId29"/>
    <p:sldId id="490" r:id="rId30"/>
    <p:sldId id="456" r:id="rId31"/>
    <p:sldId id="455" r:id="rId32"/>
    <p:sldId id="457" r:id="rId33"/>
    <p:sldId id="458" r:id="rId34"/>
    <p:sldId id="459" r:id="rId35"/>
    <p:sldId id="460" r:id="rId36"/>
    <p:sldId id="461" r:id="rId37"/>
    <p:sldId id="462" r:id="rId38"/>
    <p:sldId id="379" r:id="rId39"/>
    <p:sldId id="466" r:id="rId40"/>
    <p:sldId id="468" r:id="rId41"/>
    <p:sldId id="467" r:id="rId42"/>
    <p:sldId id="473" r:id="rId43"/>
    <p:sldId id="469" r:id="rId44"/>
    <p:sldId id="470" r:id="rId45"/>
    <p:sldId id="471" r:id="rId46"/>
    <p:sldId id="472" r:id="rId47"/>
    <p:sldId id="474" r:id="rId48"/>
    <p:sldId id="475" r:id="rId49"/>
    <p:sldId id="476" r:id="rId50"/>
    <p:sldId id="477" r:id="rId51"/>
    <p:sldId id="478" r:id="rId52"/>
    <p:sldId id="479" r:id="rId53"/>
    <p:sldId id="480" r:id="rId54"/>
    <p:sldId id="491" r:id="rId55"/>
    <p:sldId id="481" r:id="rId56"/>
    <p:sldId id="482" r:id="rId57"/>
    <p:sldId id="483" r:id="rId58"/>
    <p:sldId id="484" r:id="rId59"/>
    <p:sldId id="485" r:id="rId60"/>
    <p:sldId id="486" r:id="rId61"/>
    <p:sldId id="487" r:id="rId62"/>
    <p:sldId id="488" r:id="rId6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Objects="1">
      <p:cViewPr varScale="1">
        <p:scale>
          <a:sx n="60" d="100"/>
          <a:sy n="60" d="100"/>
        </p:scale>
        <p:origin x="-7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notesMaster" Target="notesMasters/notesMaster1.xml"/><Relationship Id="rId65" Type="http://schemas.openxmlformats.org/officeDocument/2006/relationships/handoutMaster" Target="handoutMasters/handoutMaster1.xml"/><Relationship Id="rId66" Type="http://schemas.openxmlformats.org/officeDocument/2006/relationships/printerSettings" Target="printerSettings/printerSettings1.bin"/><Relationship Id="rId67" Type="http://schemas.openxmlformats.org/officeDocument/2006/relationships/presProps" Target="presProps.xml"/><Relationship Id="rId68" Type="http://schemas.openxmlformats.org/officeDocument/2006/relationships/viewProps" Target="viewProps.xml"/><Relationship Id="rId6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B931C-C92E-6D43-9193-C90AF43A6459}" type="datetimeFigureOut">
              <a:rPr lang="en-US" smtClean="0"/>
              <a:pPr/>
              <a:t>5/21/10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08C51-A5D4-A840-B1C2-F601CDE78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05C96-CB59-CB43-A02A-B8D5AA1996AD}" type="datetimeFigureOut">
              <a:rPr lang="en-US" smtClean="0"/>
              <a:pPr/>
              <a:t>5/21/10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7B667-B3A5-5D4F-9406-EB3149061EA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B667-B3A5-5D4F-9406-EB3149061EA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Θα μπορο</a:t>
            </a:r>
            <a:r>
              <a:rPr lang="el-GR" dirty="0" smtClean="0"/>
              <a:t>ύσε να προστεθεί ένα τμήμα κώδικα</a:t>
            </a:r>
            <a:r>
              <a:rPr lang="el-GR" baseline="0" dirty="0" smtClean="0"/>
              <a:t> που να δείχνει τη δυνατότητα αυτή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B667-B3A5-5D4F-9406-EB3149061EA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1572768"/>
            <a:ext cx="4910328" cy="2130552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3711388"/>
            <a:ext cx="4910328" cy="88696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5/21/10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4600-0381-4CF3-88F2-7ED7D2E3F9C8}" type="slidenum">
              <a:rPr smtClean="0"/>
              <a:pPr/>
              <a:t>‹#›</a:t>
            </a:fld>
            <a:endParaRPr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21024" y="85165"/>
            <a:ext cx="4433047" cy="4433047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79294" y="112058"/>
            <a:ext cx="4201255" cy="4201255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264460" y="138953"/>
            <a:ext cx="3897026" cy="3897026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127000" dist="63500" dir="162000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1178859"/>
            <a:ext cx="9144000" cy="45291"/>
            <a:chOff x="0" y="1613647"/>
            <a:chExt cx="9144000" cy="45291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0" y="5715000"/>
            <a:ext cx="9144000" cy="45291"/>
            <a:chOff x="0" y="1613647"/>
            <a:chExt cx="9144000" cy="45291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581400" cy="1252538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895600"/>
            <a:ext cx="3581400" cy="24384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6A0B-D499-425D-9760-7E378B1D24E7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85131" y="1116106"/>
            <a:ext cx="4724400" cy="472440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3386" y="1148001"/>
            <a:ext cx="4434840" cy="4434987"/>
          </a:xfrm>
          <a:prstGeom prst="ellipse">
            <a:avLst/>
          </a:prstGeom>
          <a:effectLst>
            <a:innerShdw blurRad="63500" dist="50800" dir="18900000">
              <a:prstClr val="black">
                <a:alpha val="3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B973-48D0-47D2-BD1A-81DAC74A0928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6500" y="609600"/>
            <a:ext cx="15875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629400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56499" y="6356350"/>
            <a:ext cx="1148229" cy="365125"/>
          </a:xfrm>
        </p:spPr>
        <p:txBody>
          <a:bodyPr/>
          <a:lstStyle/>
          <a:p>
            <a:fld id="{93714E26-7EC0-4FCC-8AD8-71E9EC27DEDB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4065260" y="3406355"/>
            <a:ext cx="6858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870FB-149D-4255-9221-CF258F891615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10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5" descr="uoplogo.g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350838"/>
            <a:ext cx="1143000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5376" y="1573306"/>
            <a:ext cx="3653117" cy="2133600"/>
          </a:xfrm>
        </p:spPr>
        <p:txBody>
          <a:bodyPr anchor="b" anchorCtr="0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5376" y="3998259"/>
            <a:ext cx="3653117" cy="883024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34471" y="685800"/>
            <a:ext cx="5268049" cy="526804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229676" y="712694"/>
            <a:ext cx="4983480" cy="498348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1232" y="716992"/>
            <a:ext cx="4906459" cy="4852935"/>
          </a:xfrm>
          <a:prstGeom prst="ellipse">
            <a:avLst/>
          </a:prstGeom>
          <a:effectLst>
            <a:innerShdw blurRad="63500" dist="50800" dir="16200000">
              <a:prstClr val="black">
                <a:alpha val="30000"/>
              </a:prstClr>
            </a:innerShdw>
          </a:effectLst>
        </p:spPr>
        <p:txBody>
          <a:bodyPr>
            <a:normAutofit/>
          </a:bodyPr>
          <a:lstStyle>
            <a:lvl1pPr algn="r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</p:spPr>
        <p:txBody>
          <a:bodyPr anchor="b" anchorCtr="0">
            <a:normAutofit/>
          </a:bodyPr>
          <a:lstStyle>
            <a:lvl1pPr algn="ctr"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29013"/>
            <a:ext cx="8228013" cy="1347787"/>
          </a:xfrm>
        </p:spPr>
        <p:txBody>
          <a:bodyPr anchor="t" anchorCtr="0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5/21/10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1447800"/>
            <a:ext cx="9144000" cy="45291"/>
            <a:chOff x="0" y="1613647"/>
            <a:chExt cx="9144000" cy="45291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0"/>
          <p:cNvGrpSpPr/>
          <p:nvPr/>
        </p:nvGrpSpPr>
        <p:grpSpPr>
          <a:xfrm>
            <a:off x="0" y="4939553"/>
            <a:ext cx="9144000" cy="45291"/>
            <a:chOff x="0" y="1613647"/>
            <a:chExt cx="9144000" cy="45291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2B54-BC1D-466E-98B4-B0082340936C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8" name="Group 1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8C9F-E380-43A3-ADC1-0217F1EB7573}" type="datetime1">
              <a:rPr smtClean="0"/>
              <a:pPr/>
              <a:t>6/3/2007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C791-6992-4CCF-A244-B250C8BB22F1}" type="datetime1">
              <a:rPr smtClean="0"/>
              <a:pPr/>
              <a:t>6/3/2007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6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20578-B892-4967-98F8-D0B4A045ADFD}" type="datetime1">
              <a:rPr smtClean="0"/>
              <a:pPr/>
              <a:t>6/3/2007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58906"/>
            <a:ext cx="3602039" cy="116205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3388" y="273051"/>
            <a:ext cx="4206240" cy="57785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1905001"/>
            <a:ext cx="3602039" cy="3733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CDF1B-54EC-4432-8649-0FE40DD46F86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1"/>
            <a:ext cx="82296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112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  <p:sldLayoutId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4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22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0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gi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d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d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728" y="1905000"/>
            <a:ext cx="8534400" cy="1447800"/>
          </a:xfrm>
        </p:spPr>
        <p:txBody>
          <a:bodyPr anchor="ctr">
            <a:normAutofit/>
          </a:bodyPr>
          <a:lstStyle/>
          <a:p>
            <a:pPr algn="ctr"/>
            <a:r>
              <a:rPr lang="el-GR" sz="3200" dirty="0" smtClean="0">
                <a:latin typeface="Arial"/>
                <a:cs typeface="Arial"/>
              </a:rPr>
              <a:t>Πρωτόκολλα Ασφάλειας στο Διαδίκτυο</a:t>
            </a:r>
            <a:r>
              <a:rPr lang="en-US" sz="3200" dirty="0" smtClean="0">
                <a:latin typeface="Arial"/>
                <a:cs typeface="Arial"/>
              </a:rPr>
              <a:t> (2)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5132832"/>
            <a:ext cx="4910328" cy="886968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Arial"/>
                <a:cs typeface="Arial"/>
              </a:rPr>
              <a:t>Διδάσκων</a:t>
            </a:r>
            <a:r>
              <a:rPr lang="en-US" dirty="0" smtClean="0">
                <a:latin typeface="Arial"/>
                <a:cs typeface="Arial"/>
              </a:rPr>
              <a:t>: </a:t>
            </a:r>
            <a:r>
              <a:rPr lang="en-US" dirty="0" err="1" smtClean="0">
                <a:latin typeface="Arial"/>
                <a:cs typeface="Arial"/>
              </a:rPr>
              <a:t>Δρ</a:t>
            </a:r>
            <a:r>
              <a:rPr lang="en-US" dirty="0" smtClean="0">
                <a:latin typeface="Arial"/>
                <a:cs typeface="Arial"/>
              </a:rPr>
              <a:t>. </a:t>
            </a:r>
            <a:r>
              <a:rPr lang="en-US" dirty="0" err="1" smtClean="0">
                <a:latin typeface="Arial"/>
                <a:cs typeface="Arial"/>
              </a:rPr>
              <a:t>Γενειατάκης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Δημήτρης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e</a:t>
            </a:r>
            <a:r>
              <a:rPr lang="en-US" dirty="0" err="1" smtClean="0">
                <a:latin typeface="Arial"/>
                <a:cs typeface="Arial"/>
              </a:rPr>
              <a:t>-mail:dgen@uop.gr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5" descr="uoplogo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6200" y="152400"/>
            <a:ext cx="11430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81400" y="678359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</a:pPr>
            <a:r>
              <a:rPr lang="el-GR" sz="2200" b="1" dirty="0" smtClean="0">
                <a:latin typeface="Arial"/>
                <a:cs typeface="Arial"/>
              </a:rPr>
              <a:t>Τμήμα Επιστήμης &amp;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l-GR" sz="2200" b="1" dirty="0" smtClean="0">
                <a:latin typeface="Arial"/>
                <a:cs typeface="Arial"/>
              </a:rPr>
              <a:t>Τεχνολ</a:t>
            </a:r>
            <a:r>
              <a:rPr lang="en-US" sz="2200" b="1" dirty="0" smtClean="0">
                <a:latin typeface="Arial"/>
                <a:cs typeface="Arial"/>
              </a:rPr>
              <a:t>.</a:t>
            </a:r>
            <a:r>
              <a:rPr lang="el-GR" sz="2200" b="1" dirty="0" smtClean="0">
                <a:latin typeface="Arial"/>
                <a:cs typeface="Arial"/>
              </a:rPr>
              <a:t> Τηλεπικοινωνιών  </a:t>
            </a:r>
            <a:endParaRPr lang="en-US" sz="2200" b="1" dirty="0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48975" y="-49887"/>
            <a:ext cx="419962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200" b="1" dirty="0" smtClean="0">
                <a:latin typeface="Arial"/>
                <a:cs typeface="Arial"/>
              </a:rPr>
              <a:t>Πανεπιστήμιο Πελοποννήσου</a:t>
            </a:r>
            <a:endParaRPr lang="el-GR" sz="2200" b="1" dirty="0"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Secure Socket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Μπορεί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χρησιμοποιηθεί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όλες</a:t>
            </a:r>
            <a:r>
              <a:rPr lang="en-US" dirty="0" smtClean="0"/>
              <a:t> </a:t>
            </a:r>
            <a:r>
              <a:rPr lang="en-US" dirty="0" err="1" smtClean="0"/>
              <a:t>τις</a:t>
            </a:r>
            <a:r>
              <a:rPr lang="en-US" dirty="0" smtClean="0"/>
              <a:t> </a:t>
            </a:r>
            <a:r>
              <a:rPr lang="en-US" dirty="0" err="1" smtClean="0"/>
              <a:t>εφαρμογές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αξιοποιούν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TCP</a:t>
            </a:r>
          </a:p>
          <a:p>
            <a:r>
              <a:rPr lang="en-US" dirty="0" err="1" smtClean="0"/>
              <a:t>Αποτελείται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δύο</a:t>
            </a:r>
            <a:r>
              <a:rPr lang="en-US" dirty="0" smtClean="0"/>
              <a:t> </a:t>
            </a:r>
            <a:r>
              <a:rPr lang="en-US" dirty="0" err="1" smtClean="0"/>
              <a:t>υπο-πρωτόκολλα</a:t>
            </a:r>
            <a:endParaRPr lang="en-US" dirty="0" smtClean="0"/>
          </a:p>
          <a:p>
            <a:pPr lvl="1"/>
            <a:r>
              <a:rPr lang="en-US" dirty="0" err="1" smtClean="0"/>
              <a:t>Πρωτόκολλο</a:t>
            </a:r>
            <a:r>
              <a:rPr lang="en-US" dirty="0" smtClean="0"/>
              <a:t> </a:t>
            </a:r>
            <a:r>
              <a:rPr lang="en-US" dirty="0" err="1" smtClean="0"/>
              <a:t>χειραψίας</a:t>
            </a:r>
            <a:r>
              <a:rPr lang="en-US" dirty="0" smtClean="0"/>
              <a:t> (Handshake Protocol)</a:t>
            </a:r>
          </a:p>
          <a:p>
            <a:pPr lvl="1"/>
            <a:r>
              <a:rPr lang="en-US" dirty="0" err="1" smtClean="0"/>
              <a:t>Πρωτόκολλο</a:t>
            </a:r>
            <a:r>
              <a:rPr lang="en-US" dirty="0" smtClean="0"/>
              <a:t> </a:t>
            </a:r>
            <a:r>
              <a:rPr lang="en-US" dirty="0" err="1" smtClean="0"/>
              <a:t>εγγραφής</a:t>
            </a:r>
            <a:r>
              <a:rPr lang="en-US" dirty="0" smtClean="0"/>
              <a:t> (Record protocol)</a:t>
            </a:r>
            <a:endParaRPr lang="el-GR" dirty="0" smtClean="0"/>
          </a:p>
          <a:p>
            <a:r>
              <a:rPr lang="el-GR" dirty="0" smtClean="0"/>
              <a:t>Περιγράφεται</a:t>
            </a:r>
            <a:r>
              <a:rPr lang="en-US" dirty="0" smtClean="0"/>
              <a:t> </a:t>
            </a:r>
            <a:r>
              <a:rPr lang="el-GR" dirty="0" smtClean="0"/>
              <a:t>στο </a:t>
            </a:r>
            <a:r>
              <a:rPr lang="en-US" dirty="0" smtClean="0"/>
              <a:t>RFC </a:t>
            </a:r>
            <a:r>
              <a:rPr lang="el-GR" dirty="0" smtClean="0"/>
              <a:t> 5246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Secure Socket Layer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219200" y="2438400"/>
            <a:ext cx="1676400" cy="3429000"/>
            <a:chOff x="1066800" y="2362200"/>
            <a:chExt cx="1676400" cy="3429000"/>
          </a:xfrm>
        </p:grpSpPr>
        <p:sp>
          <p:nvSpPr>
            <p:cNvPr id="5" name="Rectangle 4"/>
            <p:cNvSpPr/>
            <p:nvPr/>
          </p:nvSpPr>
          <p:spPr>
            <a:xfrm>
              <a:off x="1066800" y="2362200"/>
              <a:ext cx="1676400" cy="533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1400" dirty="0" smtClean="0">
                  <a:solidFill>
                    <a:srgbClr val="000000"/>
                  </a:solidFill>
                </a:rPr>
                <a:t>Εφαρμογή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066800" y="4038600"/>
              <a:ext cx="1676400" cy="381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rgbClr val="000000"/>
                  </a:solidFill>
                </a:rPr>
                <a:t>SSL-Record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066800" y="5257800"/>
              <a:ext cx="1676400" cy="533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000000"/>
                  </a:solidFill>
                </a:rPr>
                <a:t>TCP/IP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066800" y="3657600"/>
              <a:ext cx="1676400" cy="381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SSL-Handshake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 rot="5400000">
              <a:off x="1524794" y="3276600"/>
              <a:ext cx="7620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1524794" y="4876006"/>
              <a:ext cx="7620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5867400" y="2438400"/>
            <a:ext cx="1676400" cy="3429000"/>
            <a:chOff x="1066800" y="2362200"/>
            <a:chExt cx="1676400" cy="3429000"/>
          </a:xfrm>
        </p:grpSpPr>
        <p:sp>
          <p:nvSpPr>
            <p:cNvPr id="12" name="Rectangle 11"/>
            <p:cNvSpPr/>
            <p:nvPr/>
          </p:nvSpPr>
          <p:spPr>
            <a:xfrm>
              <a:off x="1066800" y="2362200"/>
              <a:ext cx="1676400" cy="533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1400" dirty="0" smtClean="0">
                  <a:solidFill>
                    <a:srgbClr val="000000"/>
                  </a:solidFill>
                </a:rPr>
                <a:t>Εφαρμογή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66800" y="4038600"/>
              <a:ext cx="1676400" cy="381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rgbClr val="000000"/>
                  </a:solidFill>
                </a:rPr>
                <a:t>SSL-Record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066800" y="5257800"/>
              <a:ext cx="1676400" cy="533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000000"/>
                  </a:solidFill>
                </a:rPr>
                <a:t>TCP/IP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066800" y="3657600"/>
              <a:ext cx="1676400" cy="381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SSL-Handshake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5400000">
              <a:off x="1524794" y="3276600"/>
              <a:ext cx="7620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>
              <a:off x="1524794" y="4876006"/>
              <a:ext cx="7620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Straight Connector 17"/>
          <p:cNvCxnSpPr/>
          <p:nvPr/>
        </p:nvCxnSpPr>
        <p:spPr>
          <a:xfrm>
            <a:off x="2971800" y="5638800"/>
            <a:ext cx="2819400" cy="1588"/>
          </a:xfrm>
          <a:prstGeom prst="line">
            <a:avLst/>
          </a:prstGeom>
          <a:ln w="38100" cmpd="sng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SSL Handshake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Χωρίζεται σε τέσσερις φάσεις</a:t>
            </a:r>
          </a:p>
          <a:p>
            <a:pPr lvl="1"/>
            <a:r>
              <a:rPr lang="el-GR" dirty="0" smtClean="0"/>
              <a:t>Αρχικοποίησης</a:t>
            </a:r>
          </a:p>
          <a:p>
            <a:pPr lvl="1"/>
            <a:r>
              <a:rPr lang="el-GR" dirty="0" smtClean="0"/>
              <a:t>Ανταλλαγής Πιστοποιητικού εξυπηρέτη</a:t>
            </a:r>
          </a:p>
          <a:p>
            <a:pPr lvl="1"/>
            <a:r>
              <a:rPr lang="el-GR" dirty="0" smtClean="0"/>
              <a:t>Ανταλλαγής Πιστοποιητικού πελάτη</a:t>
            </a:r>
          </a:p>
          <a:p>
            <a:pPr lvl="1"/>
            <a:r>
              <a:rPr lang="el-GR" dirty="0" smtClean="0"/>
              <a:t>Επιλογής κρυπτογραφικών συναρτήσεω</a:t>
            </a:r>
          </a:p>
          <a:p>
            <a:r>
              <a:rPr lang="el-GR" dirty="0" smtClean="0"/>
              <a:t>Παρέχει</a:t>
            </a:r>
          </a:p>
          <a:p>
            <a:pPr lvl="1"/>
            <a:r>
              <a:rPr lang="el-GR" dirty="0" smtClean="0"/>
              <a:t>Υπηρεσίες ανταλλαγής κλειδιών</a:t>
            </a:r>
          </a:p>
          <a:p>
            <a:pPr lvl="1"/>
            <a:r>
              <a:rPr lang="el-GR" dirty="0" smtClean="0"/>
              <a:t>Αυθεντικοποίηση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SSL Handshake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24000" y="3200400"/>
            <a:ext cx="6096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type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86000" y="3200400"/>
            <a:ext cx="19050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Length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343400" y="3200400"/>
            <a:ext cx="28956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SSL Handshake</a:t>
            </a:r>
            <a:r>
              <a:rPr lang="el-GR" dirty="0" smtClean="0"/>
              <a:t>: Φάση 1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rot="5400000">
            <a:off x="-990600" y="4342606"/>
            <a:ext cx="3505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5400000">
            <a:off x="1447006" y="4418806"/>
            <a:ext cx="3505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3582194" y="4418806"/>
            <a:ext cx="3505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6019800" y="4418806"/>
            <a:ext cx="3505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762794" y="29718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19200" y="2667000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Client - Hello</a:t>
            </a:r>
            <a:endParaRPr lang="en-US" sz="1200" dirty="0"/>
          </a:p>
        </p:txBody>
      </p:sp>
      <p:cxnSp>
        <p:nvCxnSpPr>
          <p:cNvPr id="10" name="Straight Arrow Connector 9"/>
          <p:cNvCxnSpPr/>
          <p:nvPr/>
        </p:nvCxnSpPr>
        <p:spPr>
          <a:xfrm rot="10800000">
            <a:off x="762000" y="3505200"/>
            <a:ext cx="243681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19200" y="3228201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Server- Hello</a:t>
            </a:r>
            <a:endParaRPr lang="en-US" sz="12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381000" y="3810000"/>
            <a:ext cx="3429000" cy="1588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ight Brace 12"/>
          <p:cNvSpPr/>
          <p:nvPr/>
        </p:nvSpPr>
        <p:spPr>
          <a:xfrm>
            <a:off x="3200400" y="2895600"/>
            <a:ext cx="304800" cy="86600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505200" y="31242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Φάση 1</a:t>
            </a: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381000" y="5562600"/>
            <a:ext cx="3429000" cy="1588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ight Brace 15"/>
          <p:cNvSpPr/>
          <p:nvPr/>
        </p:nvSpPr>
        <p:spPr>
          <a:xfrm>
            <a:off x="3200400" y="3934599"/>
            <a:ext cx="304800" cy="1550213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505200" y="44958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Φάση 2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rot="10800000">
            <a:off x="762794" y="4163199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219200" y="3886200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Certificate</a:t>
            </a:r>
            <a:endParaRPr lang="en-US" sz="1200" dirty="0"/>
          </a:p>
        </p:txBody>
      </p:sp>
      <p:cxnSp>
        <p:nvCxnSpPr>
          <p:cNvPr id="20" name="Straight Arrow Connector 19"/>
          <p:cNvCxnSpPr/>
          <p:nvPr/>
        </p:nvCxnSpPr>
        <p:spPr>
          <a:xfrm rot="10800000">
            <a:off x="762000" y="4618811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0800000">
            <a:off x="762000" y="5027612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219200" y="4315599"/>
            <a:ext cx="1978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Server-key exchange*</a:t>
            </a:r>
            <a:endParaRPr lang="en-US" sz="1200" dirty="0"/>
          </a:p>
        </p:txBody>
      </p:sp>
      <p:cxnSp>
        <p:nvCxnSpPr>
          <p:cNvPr id="23" name="Straight Arrow Connector 22"/>
          <p:cNvCxnSpPr/>
          <p:nvPr/>
        </p:nvCxnSpPr>
        <p:spPr>
          <a:xfrm rot="10800000">
            <a:off x="762000" y="5408612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219200" y="4752201"/>
            <a:ext cx="1978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Certificate - request</a:t>
            </a:r>
            <a:endParaRPr lang="en-US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1219200" y="5133201"/>
            <a:ext cx="1978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Server – Hello - Done</a:t>
            </a:r>
            <a:endParaRPr lang="en-US" sz="1200" dirty="0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5336382" y="29718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943600" y="2667000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Certificate</a:t>
            </a:r>
            <a:endParaRPr 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5641182" y="3124200"/>
            <a:ext cx="1978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client-key exchange</a:t>
            </a:r>
            <a:endParaRPr lang="en-US" sz="1200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334000" y="3427412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334000" y="38100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867400" y="3533001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Certificate-Verify</a:t>
            </a:r>
            <a:endParaRPr lang="en-US" sz="1200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5029200" y="4038600"/>
            <a:ext cx="3124200" cy="1588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ight Brace 32"/>
          <p:cNvSpPr/>
          <p:nvPr/>
        </p:nvSpPr>
        <p:spPr>
          <a:xfrm>
            <a:off x="7848600" y="2895600"/>
            <a:ext cx="304800" cy="107040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8153400" y="32004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Φάση </a:t>
            </a:r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35" name="Right Brace 34"/>
          <p:cNvSpPr/>
          <p:nvPr/>
        </p:nvSpPr>
        <p:spPr>
          <a:xfrm>
            <a:off x="7848600" y="4191000"/>
            <a:ext cx="228600" cy="129381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8077200" y="45720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Φάση </a:t>
            </a:r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5029200" y="5561012"/>
            <a:ext cx="3124200" cy="1588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5336382" y="42672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5334000" y="46482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10800000">
            <a:off x="5336382" y="50292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10800000">
            <a:off x="5334001" y="5408611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717382" y="4038600"/>
            <a:ext cx="1902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Change-cipher-spec</a:t>
            </a:r>
            <a:endParaRPr lang="en-US" sz="1200" dirty="0"/>
          </a:p>
        </p:txBody>
      </p:sp>
      <p:sp>
        <p:nvSpPr>
          <p:cNvPr id="43" name="TextBox 42"/>
          <p:cNvSpPr txBox="1"/>
          <p:nvPr/>
        </p:nvSpPr>
        <p:spPr>
          <a:xfrm>
            <a:off x="5943600" y="4371201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Finished</a:t>
            </a:r>
            <a:endParaRPr lang="en-US" sz="1200" dirty="0"/>
          </a:p>
        </p:txBody>
      </p:sp>
      <p:sp>
        <p:nvSpPr>
          <p:cNvPr id="44" name="TextBox 43"/>
          <p:cNvSpPr txBox="1"/>
          <p:nvPr/>
        </p:nvSpPr>
        <p:spPr>
          <a:xfrm>
            <a:off x="5791200" y="4752201"/>
            <a:ext cx="1902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Change-cipher-spec</a:t>
            </a:r>
            <a:endParaRPr lang="en-US" sz="1200" dirty="0"/>
          </a:p>
        </p:txBody>
      </p:sp>
      <p:sp>
        <p:nvSpPr>
          <p:cNvPr id="45" name="TextBox 44"/>
          <p:cNvSpPr txBox="1"/>
          <p:nvPr/>
        </p:nvSpPr>
        <p:spPr>
          <a:xfrm>
            <a:off x="5943600" y="5133201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Finished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Μήνυμα </a:t>
            </a:r>
            <a:r>
              <a:rPr lang="en-US" dirty="0" smtClean="0"/>
              <a:t>Client-Hello: </a:t>
            </a:r>
            <a:r>
              <a:rPr lang="el-GR" dirty="0" smtClean="0"/>
              <a:t>Φάση 1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Version: </a:t>
            </a:r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μεγαλύτερη</a:t>
            </a:r>
            <a:r>
              <a:rPr lang="en-US" dirty="0" smtClean="0"/>
              <a:t> </a:t>
            </a:r>
            <a:r>
              <a:rPr lang="en-US" dirty="0" err="1" smtClean="0"/>
              <a:t>έκδοση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πρωτοκόλλου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o</a:t>
            </a:r>
            <a:r>
              <a:rPr lang="en-US" dirty="0" smtClean="0"/>
              <a:t> client </a:t>
            </a:r>
            <a:r>
              <a:rPr lang="en-US" dirty="0" err="1" smtClean="0"/>
              <a:t>μπορεί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υποστηρίξει</a:t>
            </a:r>
            <a:endParaRPr lang="en-US" dirty="0" smtClean="0"/>
          </a:p>
          <a:p>
            <a:r>
              <a:rPr lang="en-US" dirty="0" smtClean="0"/>
              <a:t>Random Number: </a:t>
            </a:r>
            <a:r>
              <a:rPr lang="en-US" dirty="0" err="1" smtClean="0"/>
              <a:t>Ένας</a:t>
            </a:r>
            <a:r>
              <a:rPr lang="en-US" dirty="0" smtClean="0"/>
              <a:t> 32-bit </a:t>
            </a:r>
            <a:r>
              <a:rPr lang="en-US" dirty="0" err="1" smtClean="0"/>
              <a:t>τυχαίος</a:t>
            </a:r>
            <a:r>
              <a:rPr lang="en-US" dirty="0" smtClean="0"/>
              <a:t> </a:t>
            </a:r>
            <a:r>
              <a:rPr lang="en-US" dirty="0" err="1" smtClean="0"/>
              <a:t>αριθμός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θα</a:t>
            </a:r>
            <a:r>
              <a:rPr lang="en-US" dirty="0" smtClean="0"/>
              <a:t> </a:t>
            </a:r>
            <a:r>
              <a:rPr lang="en-US" dirty="0" err="1" smtClean="0"/>
              <a:t>χρησιμοποιηθεί</a:t>
            </a:r>
            <a:r>
              <a:rPr lang="en-US" dirty="0" smtClean="0"/>
              <a:t> </a:t>
            </a:r>
            <a:r>
              <a:rPr lang="en-US" dirty="0" err="1" smtClean="0"/>
              <a:t>στους</a:t>
            </a:r>
            <a:r>
              <a:rPr lang="en-US" dirty="0" smtClean="0"/>
              <a:t> </a:t>
            </a:r>
            <a:r>
              <a:rPr lang="en-US" dirty="0" err="1" smtClean="0"/>
              <a:t>κρυπτογραφικούς</a:t>
            </a:r>
            <a:r>
              <a:rPr lang="en-US" dirty="0" smtClean="0"/>
              <a:t> </a:t>
            </a:r>
            <a:r>
              <a:rPr lang="en-US" dirty="0" err="1" smtClean="0"/>
              <a:t>υπολογισμούς</a:t>
            </a:r>
            <a:r>
              <a:rPr lang="en-US" dirty="0" smtClean="0"/>
              <a:t> </a:t>
            </a:r>
            <a:r>
              <a:rPr lang="en-US" dirty="0" err="1" smtClean="0"/>
              <a:t>ως</a:t>
            </a:r>
            <a:r>
              <a:rPr lang="en-US" dirty="0" smtClean="0"/>
              <a:t> </a:t>
            </a:r>
            <a:r>
              <a:rPr lang="en-US" dirty="0" err="1" smtClean="0"/>
              <a:t>σπόρος</a:t>
            </a:r>
            <a:r>
              <a:rPr lang="en-US" dirty="0" smtClean="0"/>
              <a:t> (seed)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μία</a:t>
            </a:r>
            <a:r>
              <a:rPr lang="en-US" dirty="0" smtClean="0"/>
              <a:t> </a:t>
            </a:r>
            <a:r>
              <a:rPr lang="en-US" dirty="0" err="1" smtClean="0"/>
              <a:t>τυχαία</a:t>
            </a:r>
            <a:r>
              <a:rPr lang="en-US" dirty="0" smtClean="0"/>
              <a:t> </a:t>
            </a:r>
            <a:r>
              <a:rPr lang="en-US" dirty="0" err="1" smtClean="0"/>
              <a:t>τιμή</a:t>
            </a:r>
            <a:r>
              <a:rPr lang="en-US" dirty="0" smtClean="0"/>
              <a:t> 28 bytes </a:t>
            </a:r>
            <a:r>
              <a:rPr lang="en-US" dirty="0" err="1" smtClean="0"/>
              <a:t>δημιουργημένη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έναν</a:t>
            </a:r>
            <a:r>
              <a:rPr lang="en-US" dirty="0" smtClean="0"/>
              <a:t> PRNG</a:t>
            </a:r>
          </a:p>
          <a:p>
            <a:r>
              <a:rPr lang="en-US" dirty="0" smtClean="0"/>
              <a:t>Session ID: </a:t>
            </a:r>
            <a:r>
              <a:rPr lang="en-US" dirty="0" err="1" smtClean="0"/>
              <a:t>Αναγνωρίζει</a:t>
            </a:r>
            <a:r>
              <a:rPr lang="en-US" dirty="0" smtClean="0"/>
              <a:t> </a:t>
            </a:r>
            <a:r>
              <a:rPr lang="en-US" dirty="0" err="1" smtClean="0"/>
              <a:t>μοναδικά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συγκεκριμένη</a:t>
            </a:r>
            <a:r>
              <a:rPr lang="en-US" dirty="0" smtClean="0"/>
              <a:t> SSL </a:t>
            </a:r>
            <a:r>
              <a:rPr lang="en-US" dirty="0" err="1" smtClean="0"/>
              <a:t>σύνοδο</a:t>
            </a:r>
            <a:r>
              <a:rPr lang="en-US" dirty="0" smtClean="0"/>
              <a:t> (</a:t>
            </a:r>
            <a:r>
              <a:rPr lang="en-US" dirty="0" err="1" smtClean="0"/>
              <a:t>κενό</a:t>
            </a:r>
            <a:r>
              <a:rPr lang="en-US" dirty="0" smtClean="0"/>
              <a:t>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νέα</a:t>
            </a:r>
            <a:r>
              <a:rPr lang="en-US" dirty="0" smtClean="0"/>
              <a:t> </a:t>
            </a:r>
            <a:r>
              <a:rPr lang="en-US" dirty="0" err="1" smtClean="0"/>
              <a:t>σύνοδο</a:t>
            </a:r>
            <a:r>
              <a:rPr lang="en-US" dirty="0" smtClean="0"/>
              <a:t>)</a:t>
            </a:r>
          </a:p>
          <a:p>
            <a:r>
              <a:rPr lang="en-US" dirty="0" smtClean="0"/>
              <a:t>Cipher Suites &amp; Compression Methods: </a:t>
            </a:r>
            <a:r>
              <a:rPr lang="en-US" dirty="0" err="1" smtClean="0"/>
              <a:t>Μια</a:t>
            </a:r>
            <a:r>
              <a:rPr lang="en-US" dirty="0" smtClean="0"/>
              <a:t> </a:t>
            </a:r>
            <a:r>
              <a:rPr lang="en-US" dirty="0" err="1" smtClean="0"/>
              <a:t>λίστα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τις</a:t>
            </a:r>
            <a:r>
              <a:rPr lang="en-US" dirty="0" smtClean="0"/>
              <a:t> </a:t>
            </a:r>
            <a:r>
              <a:rPr lang="en-US" dirty="0" err="1" smtClean="0"/>
              <a:t>κρυπτογραφικές</a:t>
            </a:r>
            <a:r>
              <a:rPr lang="en-US" dirty="0" smtClean="0"/>
              <a:t> </a:t>
            </a:r>
            <a:r>
              <a:rPr lang="en-US" dirty="0" err="1" smtClean="0"/>
              <a:t>παραμέτρους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τις</a:t>
            </a:r>
            <a:r>
              <a:rPr lang="en-US" dirty="0" smtClean="0"/>
              <a:t> </a:t>
            </a:r>
            <a:r>
              <a:rPr lang="en-US" dirty="0" err="1" smtClean="0"/>
              <a:t>μεθόδους</a:t>
            </a:r>
            <a:r>
              <a:rPr lang="en-US" dirty="0" smtClean="0"/>
              <a:t> </a:t>
            </a:r>
            <a:r>
              <a:rPr lang="en-US" dirty="0" err="1" smtClean="0"/>
              <a:t>συμπίεσης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ο</a:t>
            </a:r>
            <a:r>
              <a:rPr lang="en-US" dirty="0" smtClean="0"/>
              <a:t> client </a:t>
            </a:r>
            <a:r>
              <a:rPr lang="en-US" dirty="0" err="1" smtClean="0"/>
              <a:t>μπορεί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υποστηρίξει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Μήνυμα </a:t>
            </a:r>
            <a:r>
              <a:rPr lang="en-US" dirty="0" smtClean="0"/>
              <a:t>Server-Hello</a:t>
            </a:r>
            <a:r>
              <a:rPr lang="el-GR" dirty="0" smtClean="0"/>
              <a:t>: Φάση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19599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Version: </a:t>
            </a:r>
            <a:r>
              <a:rPr lang="en-US" dirty="0" err="1" smtClean="0"/>
              <a:t>Αναγνωρίζει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έκδοση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SSL </a:t>
            </a:r>
            <a:r>
              <a:rPr lang="en-US" dirty="0" err="1" smtClean="0"/>
              <a:t>πρωτοκόλλου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θα</a:t>
            </a:r>
            <a:r>
              <a:rPr lang="en-US" dirty="0" smtClean="0"/>
              <a:t> </a:t>
            </a:r>
            <a:r>
              <a:rPr lang="en-US" dirty="0" err="1" smtClean="0"/>
              <a:t>χρησιμοποιηθεί</a:t>
            </a:r>
            <a:endParaRPr lang="en-US" dirty="0" smtClean="0"/>
          </a:p>
          <a:p>
            <a:r>
              <a:rPr lang="en-US" dirty="0" smtClean="0"/>
              <a:t>Random Number: </a:t>
            </a:r>
            <a:r>
              <a:rPr lang="en-US" dirty="0" err="1" smtClean="0"/>
              <a:t>Ένας</a:t>
            </a:r>
            <a:r>
              <a:rPr lang="en-US" dirty="0" smtClean="0"/>
              <a:t> 32-bit </a:t>
            </a:r>
            <a:r>
              <a:rPr lang="en-US" dirty="0" err="1" smtClean="0"/>
              <a:t>αριθμός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θα</a:t>
            </a:r>
            <a:r>
              <a:rPr lang="en-US" dirty="0" smtClean="0"/>
              <a:t> </a:t>
            </a:r>
            <a:r>
              <a:rPr lang="en-US" dirty="0" err="1" smtClean="0"/>
              <a:t>χρησιμοποιηθεί</a:t>
            </a:r>
            <a:r>
              <a:rPr lang="en-US" dirty="0" smtClean="0"/>
              <a:t> </a:t>
            </a:r>
            <a:r>
              <a:rPr lang="en-US" dirty="0" err="1" smtClean="0"/>
              <a:t>στους</a:t>
            </a:r>
            <a:r>
              <a:rPr lang="en-US" dirty="0" smtClean="0"/>
              <a:t> </a:t>
            </a:r>
            <a:r>
              <a:rPr lang="en-US" dirty="0" err="1" smtClean="0"/>
              <a:t>κρυπτογραφικούς</a:t>
            </a:r>
            <a:r>
              <a:rPr lang="en-US" dirty="0" smtClean="0"/>
              <a:t> </a:t>
            </a:r>
            <a:r>
              <a:rPr lang="en-US" dirty="0" err="1" smtClean="0"/>
              <a:t>υπολογισμούς</a:t>
            </a:r>
            <a:r>
              <a:rPr lang="en-US" dirty="0" smtClean="0"/>
              <a:t> </a:t>
            </a:r>
            <a:r>
              <a:rPr lang="en-US" dirty="0" err="1" smtClean="0"/>
              <a:t>ως</a:t>
            </a:r>
            <a:r>
              <a:rPr lang="en-US" dirty="0" smtClean="0"/>
              <a:t> </a:t>
            </a:r>
            <a:r>
              <a:rPr lang="en-US" dirty="0" err="1" smtClean="0"/>
              <a:t>σπόρος</a:t>
            </a:r>
            <a:r>
              <a:rPr lang="en-US" dirty="0" smtClean="0"/>
              <a:t> (seed)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μία</a:t>
            </a:r>
            <a:r>
              <a:rPr lang="en-US" dirty="0" smtClean="0"/>
              <a:t> </a:t>
            </a:r>
            <a:r>
              <a:rPr lang="en-US" dirty="0" err="1" smtClean="0"/>
              <a:t>τυχαία</a:t>
            </a:r>
            <a:r>
              <a:rPr lang="en-US" dirty="0" smtClean="0"/>
              <a:t> </a:t>
            </a:r>
            <a:r>
              <a:rPr lang="en-US" dirty="0" err="1" smtClean="0"/>
              <a:t>τιμή</a:t>
            </a:r>
            <a:r>
              <a:rPr lang="en-US" dirty="0" smtClean="0"/>
              <a:t> 28 bytes </a:t>
            </a:r>
            <a:r>
              <a:rPr lang="en-US" dirty="0" err="1" smtClean="0"/>
              <a:t>δημιουργημένη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έναν</a:t>
            </a:r>
            <a:r>
              <a:rPr lang="en-US" dirty="0" smtClean="0"/>
              <a:t> PRNG</a:t>
            </a:r>
          </a:p>
          <a:p>
            <a:r>
              <a:rPr lang="en-US" dirty="0" smtClean="0"/>
              <a:t>Session ID: </a:t>
            </a:r>
            <a:r>
              <a:rPr lang="en-US" dirty="0" err="1" smtClean="0"/>
              <a:t>Αναγνωρίζει</a:t>
            </a:r>
            <a:r>
              <a:rPr lang="en-US" dirty="0" smtClean="0"/>
              <a:t> </a:t>
            </a:r>
            <a:r>
              <a:rPr lang="en-US" dirty="0" err="1" smtClean="0"/>
              <a:t>μοναδικά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συγκεκριμένη</a:t>
            </a:r>
            <a:r>
              <a:rPr lang="en-US" dirty="0" smtClean="0"/>
              <a:t> SSL </a:t>
            </a:r>
            <a:r>
              <a:rPr lang="en-US" dirty="0" err="1" smtClean="0"/>
              <a:t>σύνοδο</a:t>
            </a:r>
            <a:r>
              <a:rPr lang="en-US" dirty="0" smtClean="0"/>
              <a:t>, </a:t>
            </a:r>
            <a:r>
              <a:rPr lang="en-US" dirty="0" err="1" smtClean="0"/>
              <a:t>αναζητώντας</a:t>
            </a:r>
            <a:r>
              <a:rPr lang="en-US" dirty="0" smtClean="0"/>
              <a:t> </a:t>
            </a:r>
            <a:r>
              <a:rPr lang="en-US" dirty="0" err="1" smtClean="0"/>
              <a:t>στη</a:t>
            </a:r>
            <a:r>
              <a:rPr lang="en-US" dirty="0" smtClean="0"/>
              <a:t> session cache </a:t>
            </a:r>
            <a:r>
              <a:rPr lang="en-US" dirty="0" err="1" smtClean="0"/>
              <a:t>του</a:t>
            </a:r>
            <a:endParaRPr lang="en-US" dirty="0" smtClean="0"/>
          </a:p>
          <a:p>
            <a:r>
              <a:rPr lang="en-US" dirty="0" smtClean="0"/>
              <a:t>Cipher Suites &amp; Compression Methods: </a:t>
            </a:r>
            <a:r>
              <a:rPr lang="en-US" dirty="0" err="1" smtClean="0"/>
              <a:t>Οι</a:t>
            </a:r>
            <a:r>
              <a:rPr lang="en-US" dirty="0" smtClean="0"/>
              <a:t> </a:t>
            </a:r>
            <a:r>
              <a:rPr lang="en-US" dirty="0" err="1" smtClean="0"/>
              <a:t>κρυπτογραφικές</a:t>
            </a:r>
            <a:r>
              <a:rPr lang="en-US" dirty="0" smtClean="0"/>
              <a:t> </a:t>
            </a:r>
            <a:r>
              <a:rPr lang="en-US" dirty="0" err="1" smtClean="0"/>
              <a:t>παράμετροι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οι</a:t>
            </a:r>
            <a:r>
              <a:rPr lang="en-US" dirty="0" smtClean="0"/>
              <a:t> </a:t>
            </a:r>
            <a:r>
              <a:rPr lang="en-US" dirty="0" err="1" smtClean="0"/>
              <a:t>μέθοδοι</a:t>
            </a:r>
            <a:r>
              <a:rPr lang="en-US" dirty="0" smtClean="0"/>
              <a:t> </a:t>
            </a:r>
            <a:r>
              <a:rPr lang="en-US" dirty="0" err="1" smtClean="0"/>
              <a:t>συμπίεσης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θα</a:t>
            </a:r>
            <a:r>
              <a:rPr lang="en-US" dirty="0" smtClean="0"/>
              <a:t> </a:t>
            </a:r>
            <a:r>
              <a:rPr lang="en-US" dirty="0" err="1" smtClean="0"/>
              <a:t>χρησιμοποιηθούν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SSL Handshake</a:t>
            </a:r>
            <a:r>
              <a:rPr lang="el-GR" dirty="0" smtClean="0"/>
              <a:t>: Φάση 2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rot="5400000">
            <a:off x="-990600" y="4342606"/>
            <a:ext cx="3505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5400000">
            <a:off x="1447006" y="4418806"/>
            <a:ext cx="3505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3582194" y="4418806"/>
            <a:ext cx="3505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6019800" y="4418806"/>
            <a:ext cx="3505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762794" y="29718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19200" y="2667000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Client - Hello</a:t>
            </a:r>
            <a:endParaRPr lang="en-US" sz="1200" dirty="0"/>
          </a:p>
        </p:txBody>
      </p:sp>
      <p:cxnSp>
        <p:nvCxnSpPr>
          <p:cNvPr id="10" name="Straight Arrow Connector 9"/>
          <p:cNvCxnSpPr/>
          <p:nvPr/>
        </p:nvCxnSpPr>
        <p:spPr>
          <a:xfrm rot="10800000">
            <a:off x="762000" y="3505200"/>
            <a:ext cx="243681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19200" y="3228201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Server- Hello</a:t>
            </a:r>
            <a:endParaRPr lang="en-US" sz="12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381000" y="3810000"/>
            <a:ext cx="3429000" cy="1588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ight Brace 12"/>
          <p:cNvSpPr/>
          <p:nvPr/>
        </p:nvSpPr>
        <p:spPr>
          <a:xfrm>
            <a:off x="3200400" y="2895600"/>
            <a:ext cx="304800" cy="86600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505200" y="31242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Φάση 1</a:t>
            </a: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381000" y="5562600"/>
            <a:ext cx="3429000" cy="1588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ight Brace 15"/>
          <p:cNvSpPr/>
          <p:nvPr/>
        </p:nvSpPr>
        <p:spPr>
          <a:xfrm>
            <a:off x="3200400" y="3934599"/>
            <a:ext cx="304800" cy="1550213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505200" y="44958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Φάση 2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rot="10800000">
            <a:off x="762794" y="4163199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219200" y="3886200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Certificate</a:t>
            </a:r>
            <a:endParaRPr lang="en-US" sz="1200" dirty="0"/>
          </a:p>
        </p:txBody>
      </p:sp>
      <p:cxnSp>
        <p:nvCxnSpPr>
          <p:cNvPr id="20" name="Straight Arrow Connector 19"/>
          <p:cNvCxnSpPr/>
          <p:nvPr/>
        </p:nvCxnSpPr>
        <p:spPr>
          <a:xfrm rot="10800000">
            <a:off x="762000" y="4618811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0800000">
            <a:off x="762000" y="5027612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219200" y="4315599"/>
            <a:ext cx="1978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Server-key exchange*</a:t>
            </a:r>
            <a:endParaRPr lang="en-US" sz="1200" dirty="0"/>
          </a:p>
        </p:txBody>
      </p:sp>
      <p:cxnSp>
        <p:nvCxnSpPr>
          <p:cNvPr id="23" name="Straight Arrow Connector 22"/>
          <p:cNvCxnSpPr/>
          <p:nvPr/>
        </p:nvCxnSpPr>
        <p:spPr>
          <a:xfrm rot="10800000">
            <a:off x="762000" y="5408612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219200" y="4752201"/>
            <a:ext cx="1978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Certificate - request</a:t>
            </a:r>
            <a:endParaRPr lang="en-US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1219200" y="5133201"/>
            <a:ext cx="1978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Server – Hello - Done</a:t>
            </a:r>
            <a:endParaRPr lang="en-US" sz="1200" dirty="0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5336382" y="29718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943600" y="2667000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Certificate</a:t>
            </a:r>
            <a:endParaRPr 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5641182" y="3124200"/>
            <a:ext cx="1978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client-key exchange</a:t>
            </a:r>
            <a:endParaRPr lang="en-US" sz="1200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334000" y="3427412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334000" y="38100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867400" y="3533001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Certificate-Verify</a:t>
            </a:r>
            <a:endParaRPr lang="en-US" sz="1200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5029200" y="4038600"/>
            <a:ext cx="3124200" cy="1588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ight Brace 32"/>
          <p:cNvSpPr/>
          <p:nvPr/>
        </p:nvSpPr>
        <p:spPr>
          <a:xfrm>
            <a:off x="7848600" y="2895600"/>
            <a:ext cx="304800" cy="107040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8153400" y="32004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Φάση </a:t>
            </a:r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35" name="Right Brace 34"/>
          <p:cNvSpPr/>
          <p:nvPr/>
        </p:nvSpPr>
        <p:spPr>
          <a:xfrm>
            <a:off x="7848600" y="4191000"/>
            <a:ext cx="228600" cy="129381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8077200" y="45720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Φάση </a:t>
            </a:r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5029200" y="5561012"/>
            <a:ext cx="3124200" cy="1588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5336382" y="42672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5334000" y="46482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10800000">
            <a:off x="5336382" y="50292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10800000">
            <a:off x="5334001" y="5408611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717382" y="4038600"/>
            <a:ext cx="1902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Change-cipher-spec</a:t>
            </a:r>
            <a:endParaRPr lang="en-US" sz="1200" dirty="0"/>
          </a:p>
        </p:txBody>
      </p:sp>
      <p:sp>
        <p:nvSpPr>
          <p:cNvPr id="43" name="TextBox 42"/>
          <p:cNvSpPr txBox="1"/>
          <p:nvPr/>
        </p:nvSpPr>
        <p:spPr>
          <a:xfrm>
            <a:off x="5943600" y="4371201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Finished</a:t>
            </a:r>
            <a:endParaRPr lang="en-US" sz="1200" dirty="0"/>
          </a:p>
        </p:txBody>
      </p:sp>
      <p:sp>
        <p:nvSpPr>
          <p:cNvPr id="44" name="TextBox 43"/>
          <p:cNvSpPr txBox="1"/>
          <p:nvPr/>
        </p:nvSpPr>
        <p:spPr>
          <a:xfrm>
            <a:off x="5791200" y="4752201"/>
            <a:ext cx="1902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Change-cipher-spec</a:t>
            </a:r>
            <a:endParaRPr lang="en-US" sz="1200" dirty="0"/>
          </a:p>
        </p:txBody>
      </p:sp>
      <p:sp>
        <p:nvSpPr>
          <p:cNvPr id="45" name="TextBox 44"/>
          <p:cNvSpPr txBox="1"/>
          <p:nvPr/>
        </p:nvSpPr>
        <p:spPr>
          <a:xfrm>
            <a:off x="5943600" y="5133201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Finished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2964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Μήνυμα </a:t>
            </a:r>
            <a:r>
              <a:rPr lang="en-US" dirty="0" smtClean="0"/>
              <a:t>Server key Exchange</a:t>
            </a:r>
            <a:r>
              <a:rPr lang="el-GR" dirty="0" smtClean="0"/>
              <a:t>: Φάση </a:t>
            </a:r>
            <a:r>
              <a:rPr lang="en-US" dirty="0" smtClean="0"/>
              <a:t>2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n-US" dirty="0" smtClean="0"/>
              <a:t>Server Key Exchange </a:t>
            </a:r>
            <a:r>
              <a:rPr lang="el-GR" dirty="0" smtClean="0"/>
              <a:t>δεν χρειάζεται:</a:t>
            </a:r>
          </a:p>
          <a:p>
            <a:pPr lvl="1"/>
            <a:r>
              <a:rPr lang="el-GR" dirty="0" smtClean="0"/>
              <a:t>Ο διακομιστής έχει στείλει ένα πιστοποιητικό με σταθερές παραμέτρους </a:t>
            </a:r>
            <a:r>
              <a:rPr lang="en-US" dirty="0" err="1" smtClean="0"/>
              <a:t>Diffie</a:t>
            </a:r>
            <a:r>
              <a:rPr lang="en-US" dirty="0" smtClean="0"/>
              <a:t>-Hellman</a:t>
            </a:r>
          </a:p>
          <a:p>
            <a:pPr lvl="1"/>
            <a:r>
              <a:rPr lang="el-GR" dirty="0" smtClean="0"/>
              <a:t>Πρόκειται να χρησιμοποιήσει </a:t>
            </a:r>
            <a:r>
              <a:rPr lang="en-US" dirty="0" smtClean="0"/>
              <a:t>RSA </a:t>
            </a:r>
            <a:r>
              <a:rPr lang="el-GR" dirty="0" smtClean="0"/>
              <a:t>για την ανταλλαγή των κλειδιών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SSL Handshake</a:t>
            </a:r>
            <a:r>
              <a:rPr lang="el-GR" dirty="0" smtClean="0"/>
              <a:t>: Φάση 3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rot="5400000">
            <a:off x="-990600" y="4342606"/>
            <a:ext cx="3505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5400000">
            <a:off x="1447006" y="4418806"/>
            <a:ext cx="3505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3582194" y="4418806"/>
            <a:ext cx="3505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6019800" y="4418806"/>
            <a:ext cx="3505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762794" y="29718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19200" y="2667000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Client - Hello</a:t>
            </a:r>
            <a:endParaRPr lang="en-US" sz="1200" dirty="0"/>
          </a:p>
        </p:txBody>
      </p:sp>
      <p:cxnSp>
        <p:nvCxnSpPr>
          <p:cNvPr id="10" name="Straight Arrow Connector 9"/>
          <p:cNvCxnSpPr/>
          <p:nvPr/>
        </p:nvCxnSpPr>
        <p:spPr>
          <a:xfrm rot="10800000">
            <a:off x="762000" y="3505200"/>
            <a:ext cx="243681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19200" y="3228201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Server- Hello</a:t>
            </a:r>
            <a:endParaRPr lang="en-US" sz="12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381000" y="3810000"/>
            <a:ext cx="3429000" cy="1588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ight Brace 12"/>
          <p:cNvSpPr/>
          <p:nvPr/>
        </p:nvSpPr>
        <p:spPr>
          <a:xfrm>
            <a:off x="3200400" y="2895600"/>
            <a:ext cx="304800" cy="86600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505200" y="31242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Φάση 1</a:t>
            </a: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381000" y="5562600"/>
            <a:ext cx="3429000" cy="1588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ight Brace 15"/>
          <p:cNvSpPr/>
          <p:nvPr/>
        </p:nvSpPr>
        <p:spPr>
          <a:xfrm>
            <a:off x="3200400" y="3934599"/>
            <a:ext cx="304800" cy="1550213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505200" y="44958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Φάση 2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rot="10800000">
            <a:off x="762794" y="4163199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219200" y="3886200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Certificate</a:t>
            </a:r>
            <a:endParaRPr lang="en-US" sz="1200" dirty="0"/>
          </a:p>
        </p:txBody>
      </p:sp>
      <p:cxnSp>
        <p:nvCxnSpPr>
          <p:cNvPr id="20" name="Straight Arrow Connector 19"/>
          <p:cNvCxnSpPr/>
          <p:nvPr/>
        </p:nvCxnSpPr>
        <p:spPr>
          <a:xfrm rot="10800000">
            <a:off x="762000" y="4618811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0800000">
            <a:off x="762000" y="5027612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219200" y="4315599"/>
            <a:ext cx="1978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Server-key exchange*</a:t>
            </a:r>
            <a:endParaRPr lang="en-US" sz="1200" dirty="0"/>
          </a:p>
        </p:txBody>
      </p:sp>
      <p:cxnSp>
        <p:nvCxnSpPr>
          <p:cNvPr id="23" name="Straight Arrow Connector 22"/>
          <p:cNvCxnSpPr/>
          <p:nvPr/>
        </p:nvCxnSpPr>
        <p:spPr>
          <a:xfrm rot="10800000">
            <a:off x="762000" y="5408612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219200" y="4752201"/>
            <a:ext cx="1978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Certificate - request</a:t>
            </a:r>
            <a:endParaRPr lang="en-US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1219200" y="5133201"/>
            <a:ext cx="1978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Server – Hello - Done</a:t>
            </a:r>
            <a:endParaRPr lang="en-US" sz="1200" dirty="0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5336382" y="29718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943600" y="2667000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Certificate</a:t>
            </a:r>
            <a:endParaRPr 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5641182" y="3124200"/>
            <a:ext cx="1978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client-key exchange</a:t>
            </a:r>
            <a:endParaRPr lang="en-US" sz="1200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334000" y="3427412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334000" y="38100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867400" y="3533001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Certificate-Verify</a:t>
            </a:r>
            <a:endParaRPr lang="en-US" sz="1200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5029200" y="4038600"/>
            <a:ext cx="3124200" cy="1588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ight Brace 32"/>
          <p:cNvSpPr/>
          <p:nvPr/>
        </p:nvSpPr>
        <p:spPr>
          <a:xfrm>
            <a:off x="7848600" y="2895600"/>
            <a:ext cx="304800" cy="107040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8153400" y="32004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Φάση </a:t>
            </a:r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35" name="Right Brace 34"/>
          <p:cNvSpPr/>
          <p:nvPr/>
        </p:nvSpPr>
        <p:spPr>
          <a:xfrm>
            <a:off x="7848600" y="4191000"/>
            <a:ext cx="228600" cy="129381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8077200" y="45720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Φάση </a:t>
            </a:r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5029200" y="5561012"/>
            <a:ext cx="3124200" cy="1588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5336382" y="42672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5334000" y="46482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10800000">
            <a:off x="5336382" y="50292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10800000">
            <a:off x="5334001" y="5408611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717382" y="4038600"/>
            <a:ext cx="1902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Change-cipher-spec</a:t>
            </a:r>
            <a:endParaRPr lang="en-US" sz="1200" dirty="0"/>
          </a:p>
        </p:txBody>
      </p:sp>
      <p:sp>
        <p:nvSpPr>
          <p:cNvPr id="43" name="TextBox 42"/>
          <p:cNvSpPr txBox="1"/>
          <p:nvPr/>
        </p:nvSpPr>
        <p:spPr>
          <a:xfrm>
            <a:off x="5943600" y="4371201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Finished</a:t>
            </a:r>
            <a:endParaRPr lang="en-US" sz="1200" dirty="0"/>
          </a:p>
        </p:txBody>
      </p:sp>
      <p:sp>
        <p:nvSpPr>
          <p:cNvPr id="44" name="TextBox 43"/>
          <p:cNvSpPr txBox="1"/>
          <p:nvPr/>
        </p:nvSpPr>
        <p:spPr>
          <a:xfrm>
            <a:off x="5791200" y="4752201"/>
            <a:ext cx="1902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Change-cipher-spec</a:t>
            </a:r>
            <a:endParaRPr lang="en-US" sz="1200" dirty="0"/>
          </a:p>
        </p:txBody>
      </p:sp>
      <p:sp>
        <p:nvSpPr>
          <p:cNvPr id="45" name="TextBox 44"/>
          <p:cNvSpPr txBox="1"/>
          <p:nvPr/>
        </p:nvSpPr>
        <p:spPr>
          <a:xfrm>
            <a:off x="5943600" y="5133201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Finished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Πρωτόκολλα Ασφάλειας στο Διαδίκτυο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Secure Socket Layer (SSL) </a:t>
            </a:r>
          </a:p>
          <a:p>
            <a:r>
              <a:rPr lang="en-US" dirty="0" smtClean="0"/>
              <a:t>IP Security (</a:t>
            </a:r>
            <a:r>
              <a:rPr lang="el-GR" dirty="0" smtClean="0"/>
              <a:t>Ι</a:t>
            </a:r>
            <a:r>
              <a:rPr lang="en-US" dirty="0" err="1" smtClean="0"/>
              <a:t>Psec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Μήνυμα </a:t>
            </a:r>
            <a:r>
              <a:rPr lang="en-US" dirty="0" smtClean="0"/>
              <a:t>Client key Exchange</a:t>
            </a:r>
            <a:r>
              <a:rPr lang="el-GR" dirty="0" smtClean="0"/>
              <a:t>: Φάση 3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Ο</a:t>
            </a:r>
            <a:r>
              <a:rPr lang="en-US" dirty="0" smtClean="0"/>
              <a:t> client </a:t>
            </a:r>
            <a:r>
              <a:rPr lang="en-US" dirty="0" err="1" smtClean="0"/>
              <a:t>δημιουργεί</a:t>
            </a:r>
            <a:r>
              <a:rPr lang="en-US" dirty="0" smtClean="0"/>
              <a:t> </a:t>
            </a:r>
            <a:r>
              <a:rPr lang="en-US" dirty="0" err="1" smtClean="0"/>
              <a:t>μια</a:t>
            </a:r>
            <a:r>
              <a:rPr lang="en-US" dirty="0" smtClean="0"/>
              <a:t> pre-master secret </a:t>
            </a:r>
            <a:r>
              <a:rPr lang="en-US" dirty="0" err="1" smtClean="0"/>
              <a:t>τιμή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48-bytes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οποία</a:t>
            </a:r>
            <a:r>
              <a:rPr lang="en-US" dirty="0" smtClean="0"/>
              <a:t> </a:t>
            </a:r>
            <a:r>
              <a:rPr lang="en-US" dirty="0" err="1" smtClean="0"/>
              <a:t>κρυπτογραφεί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δημόσιο</a:t>
            </a:r>
            <a:r>
              <a:rPr lang="en-US" dirty="0" smtClean="0"/>
              <a:t> </a:t>
            </a:r>
            <a:r>
              <a:rPr lang="en-US" dirty="0" err="1" smtClean="0"/>
              <a:t>κλειδί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server (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τελευταίο</a:t>
            </a:r>
            <a:r>
              <a:rPr lang="en-US" dirty="0" smtClean="0"/>
              <a:t> </a:t>
            </a:r>
            <a:r>
              <a:rPr lang="en-US" dirty="0" err="1" smtClean="0"/>
              <a:t>περιέχεται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πιστοποιητικό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ο</a:t>
            </a:r>
            <a:r>
              <a:rPr lang="en-US" dirty="0" smtClean="0"/>
              <a:t> server </a:t>
            </a:r>
            <a:r>
              <a:rPr lang="en-US" dirty="0" err="1" smtClean="0"/>
              <a:t>έστειλε</a:t>
            </a:r>
            <a:r>
              <a:rPr lang="en-US" dirty="0" smtClean="0"/>
              <a:t> </a:t>
            </a:r>
            <a:r>
              <a:rPr lang="en-US" dirty="0" err="1" smtClean="0"/>
              <a:t>προηγουμένως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Ο</a:t>
            </a:r>
            <a:r>
              <a:rPr lang="en-US" dirty="0" smtClean="0"/>
              <a:t> server </a:t>
            </a:r>
            <a:r>
              <a:rPr lang="en-US" dirty="0" err="1" smtClean="0"/>
              <a:t>θα</a:t>
            </a:r>
            <a:r>
              <a:rPr lang="en-US" dirty="0" smtClean="0"/>
              <a:t> </a:t>
            </a:r>
            <a:r>
              <a:rPr lang="en-US" dirty="0" err="1" smtClean="0"/>
              <a:t>αποκρυπτογραφήσει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pre-master secret </a:t>
            </a:r>
            <a:r>
              <a:rPr lang="en-US" dirty="0" err="1" smtClean="0"/>
              <a:t>τιμή</a:t>
            </a:r>
            <a:r>
              <a:rPr lang="en-US" dirty="0" smtClean="0"/>
              <a:t> </a:t>
            </a:r>
            <a:r>
              <a:rPr lang="en-US" dirty="0" err="1" smtClean="0"/>
              <a:t>χρησιμοποιώντας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ιδιωτικό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κλειδί</a:t>
            </a:r>
            <a:endParaRPr lang="en-US" dirty="0" smtClean="0"/>
          </a:p>
          <a:p>
            <a:r>
              <a:rPr lang="en-US" dirty="0" err="1" smtClean="0"/>
              <a:t>Αργότερα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δύο</a:t>
            </a:r>
            <a:r>
              <a:rPr lang="en-US" dirty="0" smtClean="0"/>
              <a:t> </a:t>
            </a:r>
            <a:r>
              <a:rPr lang="en-US" dirty="0" err="1" smtClean="0"/>
              <a:t>μέρη</a:t>
            </a:r>
            <a:r>
              <a:rPr lang="en-US" dirty="0" smtClean="0"/>
              <a:t> </a:t>
            </a:r>
            <a:r>
              <a:rPr lang="en-US" dirty="0" err="1" smtClean="0"/>
              <a:t>θα</a:t>
            </a:r>
            <a:r>
              <a:rPr lang="en-US" dirty="0" smtClean="0"/>
              <a:t> </a:t>
            </a:r>
            <a:r>
              <a:rPr lang="en-US" dirty="0" err="1" smtClean="0"/>
              <a:t>μετατρέψουν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pre-master secret key </a:t>
            </a:r>
            <a:r>
              <a:rPr lang="en-US" dirty="0" err="1" smtClean="0"/>
              <a:t>σε</a:t>
            </a:r>
            <a:r>
              <a:rPr lang="en-US" dirty="0" smtClean="0"/>
              <a:t> master secret key (entropy source), </a:t>
            </a:r>
            <a:r>
              <a:rPr lang="en-US" dirty="0" err="1" smtClean="0"/>
              <a:t>υπολογίζοντας</a:t>
            </a:r>
            <a:r>
              <a:rPr lang="en-US" dirty="0" smtClean="0"/>
              <a:t> </a:t>
            </a:r>
            <a:r>
              <a:rPr lang="en-US" dirty="0" err="1" smtClean="0"/>
              <a:t>μια</a:t>
            </a:r>
            <a:r>
              <a:rPr lang="en-US" dirty="0" smtClean="0"/>
              <a:t> </a:t>
            </a:r>
            <a:r>
              <a:rPr lang="en-US" dirty="0" err="1" smtClean="0"/>
              <a:t>σειρά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συνόψεις</a:t>
            </a:r>
            <a:r>
              <a:rPr lang="en-US" dirty="0" smtClean="0"/>
              <a:t> (hashes) </a:t>
            </a:r>
            <a:r>
              <a:rPr lang="en-US" dirty="0" err="1" smtClean="0"/>
              <a:t>χρησιμοποιώντας</a:t>
            </a:r>
            <a:r>
              <a:rPr lang="en-US" dirty="0" smtClean="0"/>
              <a:t> </a:t>
            </a:r>
            <a:r>
              <a:rPr lang="en-US" dirty="0" err="1" smtClean="0"/>
              <a:t>τόσο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pre-master secret, </a:t>
            </a:r>
            <a:r>
              <a:rPr lang="en-US" dirty="0" err="1" smtClean="0"/>
              <a:t>όσο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τις</a:t>
            </a:r>
            <a:r>
              <a:rPr lang="en-US" dirty="0" smtClean="0"/>
              <a:t> </a:t>
            </a:r>
            <a:r>
              <a:rPr lang="en-US" dirty="0" err="1" smtClean="0"/>
              <a:t>δύο</a:t>
            </a:r>
            <a:r>
              <a:rPr lang="en-US" dirty="0" smtClean="0"/>
              <a:t> </a:t>
            </a:r>
            <a:r>
              <a:rPr lang="en-US" dirty="0" err="1" smtClean="0"/>
              <a:t>τυχαίες</a:t>
            </a:r>
            <a:r>
              <a:rPr lang="en-US" dirty="0" smtClean="0"/>
              <a:t> </a:t>
            </a:r>
            <a:r>
              <a:rPr lang="en-US" dirty="0" err="1" smtClean="0"/>
              <a:t>τιμές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περιέχονται</a:t>
            </a:r>
            <a:r>
              <a:rPr lang="en-US" dirty="0" smtClean="0"/>
              <a:t> </a:t>
            </a:r>
            <a:r>
              <a:rPr lang="en-US" dirty="0" err="1" smtClean="0"/>
              <a:t>στα</a:t>
            </a:r>
            <a:r>
              <a:rPr lang="en-US" dirty="0" smtClean="0"/>
              <a:t> </a:t>
            </a:r>
            <a:r>
              <a:rPr lang="en-US" dirty="0" err="1" smtClean="0"/>
              <a:t>δύο</a:t>
            </a:r>
            <a:r>
              <a:rPr lang="en-US" dirty="0" smtClean="0"/>
              <a:t> hello </a:t>
            </a:r>
            <a:r>
              <a:rPr lang="en-US" dirty="0" err="1" smtClean="0"/>
              <a:t>μηνύματα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Υπολογισμός Μυστικού Κλειδιού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Στη φάση 1:</a:t>
            </a:r>
          </a:p>
          <a:p>
            <a:pPr lvl="1"/>
            <a:r>
              <a:rPr lang="en-US" dirty="0" err="1" smtClean="0"/>
              <a:t>ClientHello.random</a:t>
            </a:r>
            <a:r>
              <a:rPr lang="en-US" dirty="0" smtClean="0"/>
              <a:t> </a:t>
            </a:r>
            <a:endParaRPr lang="el-GR" dirty="0" smtClean="0"/>
          </a:p>
          <a:p>
            <a:pPr lvl="1"/>
            <a:r>
              <a:rPr lang="en-US" dirty="0" smtClean="0"/>
              <a:t> </a:t>
            </a:r>
            <a:r>
              <a:rPr lang="en-US" dirty="0" err="1" smtClean="0"/>
              <a:t>ServerHello.random</a:t>
            </a:r>
            <a:endParaRPr lang="el-GR" dirty="0" smtClean="0"/>
          </a:p>
          <a:p>
            <a:r>
              <a:rPr lang="el-GR" dirty="0" smtClean="0"/>
              <a:t>Κλειδί</a:t>
            </a:r>
            <a:r>
              <a:rPr lang="en-US" dirty="0" smtClean="0"/>
              <a:t>=</a:t>
            </a:r>
            <a:r>
              <a:rPr lang="en-US" dirty="0" err="1" smtClean="0"/>
              <a:t>Hash(pre</a:t>
            </a:r>
            <a:r>
              <a:rPr lang="en-US" dirty="0" smtClean="0"/>
              <a:t>-master secret key + </a:t>
            </a:r>
            <a:r>
              <a:rPr lang="en-US" dirty="0" err="1" smtClean="0"/>
              <a:t>hash('A</a:t>
            </a:r>
            <a:r>
              <a:rPr lang="en-US" dirty="0" smtClean="0"/>
              <a:t>' + pre-master secret key + </a:t>
            </a:r>
            <a:r>
              <a:rPr lang="en-US" dirty="0" err="1" smtClean="0"/>
              <a:t>ClientHello.random</a:t>
            </a:r>
            <a:r>
              <a:rPr lang="en-US" dirty="0" smtClean="0"/>
              <a:t> + </a:t>
            </a:r>
            <a:r>
              <a:rPr lang="en-US" dirty="0" err="1" smtClean="0"/>
              <a:t>ServerHello.random</a:t>
            </a:r>
            <a:r>
              <a:rPr lang="en-US" dirty="0" smtClean="0"/>
              <a:t>))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SSL Handshake</a:t>
            </a:r>
            <a:r>
              <a:rPr lang="el-GR" dirty="0" smtClean="0"/>
              <a:t>: Φάση 4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rot="5400000">
            <a:off x="-990600" y="4342606"/>
            <a:ext cx="3505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5400000">
            <a:off x="1447006" y="4418806"/>
            <a:ext cx="3505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3582194" y="4418806"/>
            <a:ext cx="3505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6019800" y="4418806"/>
            <a:ext cx="3505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762794" y="29718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19200" y="2667000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Client - Hello</a:t>
            </a:r>
            <a:endParaRPr lang="en-US" sz="1200" dirty="0"/>
          </a:p>
        </p:txBody>
      </p:sp>
      <p:cxnSp>
        <p:nvCxnSpPr>
          <p:cNvPr id="10" name="Straight Arrow Connector 9"/>
          <p:cNvCxnSpPr/>
          <p:nvPr/>
        </p:nvCxnSpPr>
        <p:spPr>
          <a:xfrm rot="10800000">
            <a:off x="762000" y="3505200"/>
            <a:ext cx="243681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19200" y="3228201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Server- Hello</a:t>
            </a:r>
            <a:endParaRPr lang="en-US" sz="12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381000" y="3810000"/>
            <a:ext cx="3429000" cy="1588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ight Brace 12"/>
          <p:cNvSpPr/>
          <p:nvPr/>
        </p:nvSpPr>
        <p:spPr>
          <a:xfrm>
            <a:off x="3200400" y="2895600"/>
            <a:ext cx="304800" cy="86600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505200" y="31242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Φάση 1</a:t>
            </a: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381000" y="5562600"/>
            <a:ext cx="3429000" cy="1588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ight Brace 15"/>
          <p:cNvSpPr/>
          <p:nvPr/>
        </p:nvSpPr>
        <p:spPr>
          <a:xfrm>
            <a:off x="3200400" y="3934599"/>
            <a:ext cx="304800" cy="1550213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505200" y="44958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Φάση 2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rot="10800000">
            <a:off x="762794" y="4163199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219200" y="3886200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Certificate</a:t>
            </a:r>
            <a:endParaRPr lang="en-US" sz="1200" dirty="0"/>
          </a:p>
        </p:txBody>
      </p:sp>
      <p:cxnSp>
        <p:nvCxnSpPr>
          <p:cNvPr id="20" name="Straight Arrow Connector 19"/>
          <p:cNvCxnSpPr/>
          <p:nvPr/>
        </p:nvCxnSpPr>
        <p:spPr>
          <a:xfrm rot="10800000">
            <a:off x="762000" y="4618811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0800000">
            <a:off x="762000" y="5027612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219200" y="4315599"/>
            <a:ext cx="1978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Server-key exchange*</a:t>
            </a:r>
            <a:endParaRPr lang="en-US" sz="1200" dirty="0"/>
          </a:p>
        </p:txBody>
      </p:sp>
      <p:cxnSp>
        <p:nvCxnSpPr>
          <p:cNvPr id="23" name="Straight Arrow Connector 22"/>
          <p:cNvCxnSpPr/>
          <p:nvPr/>
        </p:nvCxnSpPr>
        <p:spPr>
          <a:xfrm rot="10800000">
            <a:off x="762000" y="5408612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219200" y="4752201"/>
            <a:ext cx="1978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Certificate - request</a:t>
            </a:r>
            <a:endParaRPr lang="en-US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1219200" y="5133201"/>
            <a:ext cx="1978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Server – Hello - Done</a:t>
            </a:r>
            <a:endParaRPr lang="en-US" sz="1200" dirty="0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5336382" y="29718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943600" y="2667000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Certificate</a:t>
            </a:r>
            <a:endParaRPr 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5641182" y="3124200"/>
            <a:ext cx="1978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client-key exchange</a:t>
            </a:r>
            <a:endParaRPr lang="en-US" sz="1200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334000" y="3427412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334000" y="38100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867400" y="3533001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Certificate-Verify</a:t>
            </a:r>
            <a:endParaRPr lang="en-US" sz="1200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5029200" y="4038600"/>
            <a:ext cx="3124200" cy="1588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ight Brace 32"/>
          <p:cNvSpPr/>
          <p:nvPr/>
        </p:nvSpPr>
        <p:spPr>
          <a:xfrm>
            <a:off x="7848600" y="2895600"/>
            <a:ext cx="304800" cy="107040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8153400" y="32004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Φάση </a:t>
            </a:r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35" name="Right Brace 34"/>
          <p:cNvSpPr/>
          <p:nvPr/>
        </p:nvSpPr>
        <p:spPr>
          <a:xfrm>
            <a:off x="7848600" y="4191000"/>
            <a:ext cx="228600" cy="129381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8077200" y="45720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Φάση </a:t>
            </a:r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5029200" y="5561012"/>
            <a:ext cx="3124200" cy="1588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5336382" y="42672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5334000" y="46482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10800000">
            <a:off x="5336382" y="5029200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10800000">
            <a:off x="5334001" y="5408611"/>
            <a:ext cx="24360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717382" y="4038600"/>
            <a:ext cx="1902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Change-cipher-spec</a:t>
            </a:r>
            <a:endParaRPr lang="en-US" sz="1200" dirty="0"/>
          </a:p>
        </p:txBody>
      </p:sp>
      <p:sp>
        <p:nvSpPr>
          <p:cNvPr id="43" name="TextBox 42"/>
          <p:cNvSpPr txBox="1"/>
          <p:nvPr/>
        </p:nvSpPr>
        <p:spPr>
          <a:xfrm>
            <a:off x="5943600" y="4371201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Finished</a:t>
            </a:r>
            <a:endParaRPr lang="en-US" sz="1200" dirty="0"/>
          </a:p>
        </p:txBody>
      </p:sp>
      <p:sp>
        <p:nvSpPr>
          <p:cNvPr id="44" name="TextBox 43"/>
          <p:cNvSpPr txBox="1"/>
          <p:nvPr/>
        </p:nvSpPr>
        <p:spPr>
          <a:xfrm>
            <a:off x="5791200" y="4752201"/>
            <a:ext cx="1902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Change-cipher-spec</a:t>
            </a:r>
            <a:endParaRPr lang="en-US" sz="1200" dirty="0"/>
          </a:p>
        </p:txBody>
      </p:sp>
      <p:sp>
        <p:nvSpPr>
          <p:cNvPr id="45" name="TextBox 44"/>
          <p:cNvSpPr txBox="1"/>
          <p:nvPr/>
        </p:nvSpPr>
        <p:spPr>
          <a:xfrm>
            <a:off x="5943600" y="5133201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Finished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SSL Record Protocol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Παρέχει υπηρεσίες </a:t>
            </a:r>
          </a:p>
          <a:p>
            <a:pPr lvl="1"/>
            <a:r>
              <a:rPr lang="el-GR" dirty="0" smtClean="0"/>
              <a:t>Εμπιστευτικότητας</a:t>
            </a:r>
          </a:p>
          <a:p>
            <a:pPr lvl="1"/>
            <a:r>
              <a:rPr lang="el-GR" dirty="0" smtClean="0"/>
              <a:t>Ακεραιότητας</a:t>
            </a:r>
          </a:p>
          <a:p>
            <a:pPr lvl="1"/>
            <a:r>
              <a:rPr lang="el-GR" dirty="0" smtClean="0"/>
              <a:t>Αυθεντικότητας</a:t>
            </a:r>
          </a:p>
          <a:p>
            <a:r>
              <a:rPr lang="el-GR" dirty="0" smtClean="0"/>
              <a:t>Αξιοποιεί τις παραμέτρους που έχουν προσδιοριστεί από το</a:t>
            </a:r>
            <a:r>
              <a:rPr lang="en-US" dirty="0" smtClean="0"/>
              <a:t> </a:t>
            </a:r>
            <a:r>
              <a:rPr lang="el-GR" dirty="0" smtClean="0"/>
              <a:t>πρωτόκολλο </a:t>
            </a:r>
            <a:r>
              <a:rPr lang="en-US" dirty="0" smtClean="0"/>
              <a:t>Handshake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</a:t>
            </a:r>
            <a:r>
              <a:rPr lang="en-US" dirty="0" smtClean="0"/>
              <a:t>: SSL Record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Τύπο</a:t>
            </a:r>
            <a:r>
              <a:rPr lang="en-US" dirty="0" smtClean="0"/>
              <a:t> </a:t>
            </a:r>
            <a:r>
              <a:rPr lang="el-GR" dirty="0" smtClean="0"/>
              <a:t>Π</a:t>
            </a:r>
            <a:r>
              <a:rPr lang="en-US" dirty="0" err="1" smtClean="0"/>
              <a:t>εριεχομένου</a:t>
            </a:r>
            <a:r>
              <a:rPr lang="en-US" dirty="0" smtClean="0"/>
              <a:t> (Content Type). </a:t>
            </a:r>
            <a:r>
              <a:rPr lang="en-US" dirty="0" err="1" smtClean="0"/>
              <a:t>Καθορίζει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πρωτόκολλο</a:t>
            </a:r>
            <a:r>
              <a:rPr lang="en-US" dirty="0" smtClean="0"/>
              <a:t> </a:t>
            </a:r>
            <a:r>
              <a:rPr lang="en-US" dirty="0" err="1" smtClean="0"/>
              <a:t>υψηλότερου</a:t>
            </a:r>
            <a:r>
              <a:rPr lang="en-US" dirty="0" smtClean="0"/>
              <a:t> </a:t>
            </a:r>
            <a:r>
              <a:rPr lang="en-US" dirty="0" err="1" smtClean="0"/>
              <a:t>επιπέδου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θα</a:t>
            </a:r>
            <a:r>
              <a:rPr lang="en-US" dirty="0" smtClean="0"/>
              <a:t> </a:t>
            </a:r>
            <a:r>
              <a:rPr lang="en-US" dirty="0" err="1" smtClean="0"/>
              <a:t>χρησιμοποιηθεί</a:t>
            </a:r>
            <a:r>
              <a:rPr lang="en-US" dirty="0" smtClean="0"/>
              <a:t> (</a:t>
            </a:r>
            <a:r>
              <a:rPr lang="en-US" dirty="0" err="1" smtClean="0"/>
              <a:t>π.χ</a:t>
            </a:r>
            <a:r>
              <a:rPr lang="en-US" dirty="0" smtClean="0"/>
              <a:t>. Alert, Handshake, Change Cipher Spec)</a:t>
            </a:r>
          </a:p>
          <a:p>
            <a:r>
              <a:rPr lang="en-US" dirty="0" err="1" smtClean="0"/>
              <a:t>Αριθμό</a:t>
            </a:r>
            <a:r>
              <a:rPr lang="en-US" dirty="0" smtClean="0"/>
              <a:t> </a:t>
            </a:r>
            <a:r>
              <a:rPr lang="en-US" dirty="0" err="1" smtClean="0"/>
              <a:t>έκδοσης</a:t>
            </a:r>
            <a:r>
              <a:rPr lang="en-US" dirty="0" smtClean="0"/>
              <a:t> </a:t>
            </a:r>
            <a:r>
              <a:rPr lang="en-US" dirty="0" err="1" smtClean="0"/>
              <a:t>πρωτοκόλλου</a:t>
            </a:r>
            <a:r>
              <a:rPr lang="en-US" dirty="0" smtClean="0"/>
              <a:t> (v.2 / v.3)</a:t>
            </a:r>
          </a:p>
          <a:p>
            <a:r>
              <a:rPr lang="en-US" dirty="0" err="1" smtClean="0"/>
              <a:t>Μήκος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</a:t>
            </a:r>
            <a:r>
              <a:rPr lang="en-US" dirty="0" smtClean="0"/>
              <a:t>: SSL Record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Ωφέλιμο</a:t>
            </a:r>
            <a:r>
              <a:rPr lang="en-US" dirty="0" smtClean="0"/>
              <a:t> </a:t>
            </a:r>
            <a:r>
              <a:rPr lang="en-US" dirty="0" err="1" smtClean="0"/>
              <a:t>φορτίο</a:t>
            </a:r>
            <a:r>
              <a:rPr lang="en-US" dirty="0" smtClean="0"/>
              <a:t> </a:t>
            </a:r>
            <a:r>
              <a:rPr lang="en-US" dirty="0" err="1" smtClean="0"/>
              <a:t>δεδομένων</a:t>
            </a:r>
            <a:r>
              <a:rPr lang="en-US" dirty="0" smtClean="0"/>
              <a:t> (data payload),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οποίο</a:t>
            </a:r>
            <a:r>
              <a:rPr lang="en-US" dirty="0" smtClean="0"/>
              <a:t> </a:t>
            </a:r>
            <a:r>
              <a:rPr lang="en-US" dirty="0" err="1" smtClean="0"/>
              <a:t>είναι</a:t>
            </a:r>
            <a:r>
              <a:rPr lang="en-US" dirty="0" smtClean="0"/>
              <a:t> </a:t>
            </a:r>
            <a:r>
              <a:rPr lang="en-US" dirty="0" err="1" smtClean="0"/>
              <a:t>προαιρετικά</a:t>
            </a:r>
            <a:r>
              <a:rPr lang="en-US" dirty="0" smtClean="0"/>
              <a:t> </a:t>
            </a:r>
            <a:r>
              <a:rPr lang="en-US" dirty="0" err="1" smtClean="0"/>
              <a:t>συμπιεσμένο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κρυπτογραφημένο</a:t>
            </a:r>
            <a:r>
              <a:rPr lang="en-US" dirty="0" smtClean="0"/>
              <a:t>, </a:t>
            </a:r>
            <a:r>
              <a:rPr lang="en-US" dirty="0" err="1" smtClean="0"/>
              <a:t>σύμφωνα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αυτά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συμφωνήθηκαν</a:t>
            </a:r>
            <a:r>
              <a:rPr lang="en-US" dirty="0" smtClean="0"/>
              <a:t> </a:t>
            </a:r>
            <a:r>
              <a:rPr lang="en-US" dirty="0" err="1" smtClean="0"/>
              <a:t>κατά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φάση</a:t>
            </a:r>
            <a:r>
              <a:rPr lang="en-US" dirty="0" smtClean="0"/>
              <a:t> Handshake</a:t>
            </a:r>
          </a:p>
          <a:p>
            <a:r>
              <a:rPr lang="en-US" dirty="0" err="1" smtClean="0"/>
              <a:t>Κώδικα</a:t>
            </a:r>
            <a:r>
              <a:rPr lang="en-US" dirty="0" smtClean="0"/>
              <a:t> </a:t>
            </a:r>
            <a:r>
              <a:rPr lang="en-US" dirty="0" err="1" smtClean="0"/>
              <a:t>αυθεντικοποίησης</a:t>
            </a:r>
            <a:r>
              <a:rPr lang="en-US" dirty="0" smtClean="0"/>
              <a:t> </a:t>
            </a:r>
            <a:r>
              <a:rPr lang="en-US" dirty="0" err="1" smtClean="0"/>
              <a:t>μηνυμάτων</a:t>
            </a:r>
            <a:r>
              <a:rPr lang="en-US" dirty="0" smtClean="0"/>
              <a:t> (MAC), </a:t>
            </a:r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οποίος</a:t>
            </a:r>
            <a:r>
              <a:rPr lang="en-US" dirty="0" smtClean="0"/>
              <a:t> </a:t>
            </a:r>
            <a:r>
              <a:rPr lang="en-US" dirty="0" err="1" smtClean="0"/>
              <a:t>προστίθεται</a:t>
            </a:r>
            <a:r>
              <a:rPr lang="en-US" dirty="0" smtClean="0"/>
              <a:t> </a:t>
            </a:r>
            <a:r>
              <a:rPr lang="en-US" dirty="0" err="1" smtClean="0"/>
              <a:t>πριν</a:t>
            </a:r>
            <a:r>
              <a:rPr lang="en-US" dirty="0" smtClean="0"/>
              <a:t> </a:t>
            </a:r>
            <a:r>
              <a:rPr lang="en-US" dirty="0" err="1" smtClean="0"/>
              <a:t>κρυπτογραφηθεί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ωφέλιμο</a:t>
            </a:r>
            <a:r>
              <a:rPr lang="en-US" dirty="0" smtClean="0"/>
              <a:t> </a:t>
            </a:r>
            <a:r>
              <a:rPr lang="en-US" dirty="0" err="1" smtClean="0"/>
              <a:t>φορτίο</a:t>
            </a:r>
            <a:r>
              <a:rPr lang="en-US" dirty="0" smtClean="0"/>
              <a:t> </a:t>
            </a:r>
            <a:r>
              <a:rPr lang="en-US" dirty="0" err="1" smtClean="0"/>
              <a:t>δεδομένων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 </a:t>
            </a:r>
            <a:r>
              <a:rPr lang="en-US" dirty="0" smtClean="0"/>
              <a:t>SSL Record Protocol</a:t>
            </a:r>
            <a:endParaRPr lang="en-US" dirty="0"/>
          </a:p>
        </p:txBody>
      </p:sp>
      <p:pic>
        <p:nvPicPr>
          <p:cNvPr id="4" name="Content Placeholder 3" descr="f14-4_big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1" y="2133600"/>
            <a:ext cx="6019799" cy="4324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SSL: Record Protocol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0" y="2057400"/>
            <a:ext cx="19050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>
                <a:solidFill>
                  <a:srgbClr val="000000"/>
                </a:solidFill>
              </a:rPr>
              <a:t>Δεδομένα Εφαρμογής</a:t>
            </a:r>
            <a:endParaRPr lang="en-US" sz="1400" dirty="0">
              <a:solidFill>
                <a:srgbClr val="000000"/>
              </a:solidFill>
            </a:endParaRPr>
          </a:p>
        </p:txBody>
      </p:sp>
      <p:cxnSp>
        <p:nvCxnSpPr>
          <p:cNvPr id="5" name="Straight Arrow Connector 4"/>
          <p:cNvCxnSpPr>
            <a:stCxn id="4" idx="2"/>
          </p:cNvCxnSpPr>
          <p:nvPr/>
        </p:nvCxnSpPr>
        <p:spPr>
          <a:xfrm rot="16200000" flipH="1">
            <a:off x="1408211" y="2973288"/>
            <a:ext cx="612579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762000" y="3352800"/>
            <a:ext cx="19050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>
                <a:solidFill>
                  <a:srgbClr val="000000"/>
                </a:solidFill>
              </a:rPr>
              <a:t>Τμήμα Δεδομένων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2971800"/>
            <a:ext cx="175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smtClean="0">
                <a:solidFill>
                  <a:srgbClr val="000000"/>
                </a:solidFill>
              </a:rPr>
              <a:t>κατάτμηση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4724400"/>
            <a:ext cx="19050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>
                <a:solidFill>
                  <a:srgbClr val="000000"/>
                </a:solidFill>
              </a:rPr>
              <a:t>Συμπιεσμένο Τμήμα Δεδομένων</a:t>
            </a:r>
            <a:endParaRPr lang="en-US" sz="1400" dirty="0">
              <a:solidFill>
                <a:srgbClr val="00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rot="16200000" flipH="1">
            <a:off x="1370111" y="4344889"/>
            <a:ext cx="612579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5800" y="4264223"/>
            <a:ext cx="175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smtClean="0">
                <a:solidFill>
                  <a:srgbClr val="000000"/>
                </a:solidFill>
              </a:rPr>
              <a:t>Συμπίεση</a:t>
            </a:r>
            <a:endParaRPr lang="en-US" sz="1400" dirty="0">
              <a:solidFill>
                <a:srgbClr val="0000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819400" y="5029200"/>
            <a:ext cx="685800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895600" y="4721423"/>
            <a:ext cx="1066800" cy="307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</a:rPr>
              <a:t>MAC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86200" y="4724401"/>
            <a:ext cx="19050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>
                <a:solidFill>
                  <a:srgbClr val="000000"/>
                </a:solidFill>
              </a:rPr>
              <a:t>Αυθεντικοποιημένο Συμπιεσμένο Τμήμα Δεδομένων</a:t>
            </a:r>
            <a:endParaRPr lang="en-US" sz="1400" dirty="0">
              <a:solidFill>
                <a:srgbClr val="00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6019800" y="5029200"/>
            <a:ext cx="685800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91200" y="4721423"/>
            <a:ext cx="1295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smtClean="0">
                <a:solidFill>
                  <a:schemeClr val="bg1"/>
                </a:solidFill>
              </a:rPr>
              <a:t>Κρυπτογράφ</a:t>
            </a:r>
            <a:r>
              <a:rPr lang="el-GR" sz="1400" dirty="0" smtClean="0"/>
              <a:t>.</a:t>
            </a:r>
            <a:endParaRPr lang="en-US" sz="1400" dirty="0"/>
          </a:p>
        </p:txBody>
      </p:sp>
      <p:sp>
        <p:nvSpPr>
          <p:cNvPr id="16" name="Rectangle 15"/>
          <p:cNvSpPr/>
          <p:nvPr/>
        </p:nvSpPr>
        <p:spPr>
          <a:xfrm>
            <a:off x="6934200" y="4572001"/>
            <a:ext cx="1905000" cy="762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>
                <a:solidFill>
                  <a:srgbClr val="000000"/>
                </a:solidFill>
              </a:rPr>
              <a:t>κρυπτογραφημένο</a:t>
            </a:r>
          </a:p>
          <a:p>
            <a:pPr algn="ctr"/>
            <a:r>
              <a:rPr lang="el-GR" sz="1400" dirty="0" smtClean="0">
                <a:solidFill>
                  <a:srgbClr val="000000"/>
                </a:solidFill>
              </a:rPr>
              <a:t>Αυθεντικοποιημένο Συμπιεσμένο Τμήμα Δεδομένων</a:t>
            </a:r>
            <a:endParaRPr lang="en-US" sz="1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Σύγκριση </a:t>
            </a:r>
            <a:r>
              <a:rPr lang="en-US" dirty="0" smtClean="0"/>
              <a:t>SSL &amp; IP Sec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90600" y="2433320"/>
          <a:ext cx="7467600" cy="2959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5643"/>
                <a:gridCol w="1561757"/>
                <a:gridCol w="16002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SSL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IPSec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Ακεραιότητα/Αυθεντικότητα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Ναι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Ναι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Εμπιστευτικότητα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Ναι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Ναι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Από άκρο-σε-</a:t>
                      </a:r>
                      <a:r>
                        <a:rPr lang="el-GR" baseline="0" dirty="0" smtClean="0"/>
                        <a:t>άκρο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Ναι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Όχι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Από κόμβο σε κόμβο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Ναι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Ναί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Τύπος πρωτοκόλλων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Connection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orriented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Ανεξάρτητα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Διαφάνεια στα</a:t>
                      </a:r>
                      <a:r>
                        <a:rPr lang="el-GR" baseline="0" dirty="0" smtClean="0"/>
                        <a:t> υπεράνω πρωτόκολλα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Ναί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Ναί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Σύγκριση </a:t>
            </a:r>
            <a:r>
              <a:rPr lang="en-US" dirty="0" smtClean="0"/>
              <a:t>SSL &amp; IPSec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2362200"/>
          <a:ext cx="8000999" cy="2895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31"/>
                <a:gridCol w="2615936"/>
                <a:gridCol w="3384832"/>
              </a:tblGrid>
              <a:tr h="606298"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Πρωτόκολλο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Τρόπος Λειτουργίας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Επιπρόσθετη Πληροφορία</a:t>
                      </a:r>
                      <a:endParaRPr lang="en-US" sz="1600" dirty="0"/>
                    </a:p>
                  </a:txBody>
                  <a:tcPr anchor="ctr"/>
                </a:tc>
              </a:tr>
              <a:tr h="381550"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IPSec</a:t>
                      </a:r>
                      <a:r>
                        <a:rPr lang="en-US" sz="1400" baseline="0" dirty="0" smtClean="0"/>
                        <a:t> Tunnel 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ESP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32</a:t>
                      </a:r>
                      <a:endParaRPr lang="en-US" sz="1400" dirty="0"/>
                    </a:p>
                  </a:txBody>
                  <a:tcPr anchor="ctr"/>
                </a:tc>
              </a:tr>
              <a:tr h="38155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ESP &amp;</a:t>
                      </a:r>
                      <a:r>
                        <a:rPr lang="en-US" sz="1400" baseline="0" dirty="0" smtClean="0"/>
                        <a:t> AH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44</a:t>
                      </a:r>
                      <a:endParaRPr lang="en-US" sz="1400" dirty="0"/>
                    </a:p>
                  </a:txBody>
                  <a:tcPr anchor="ctr"/>
                </a:tc>
              </a:tr>
              <a:tr h="381550"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IPSec</a:t>
                      </a:r>
                      <a:r>
                        <a:rPr lang="en-US" sz="1400" baseline="0" dirty="0" smtClean="0"/>
                        <a:t> Transport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ESP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36</a:t>
                      </a:r>
                      <a:endParaRPr lang="en-US" sz="1400" dirty="0"/>
                    </a:p>
                  </a:txBody>
                  <a:tcPr anchor="ctr"/>
                </a:tc>
              </a:tr>
              <a:tr h="381550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ESP &amp; AH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48</a:t>
                      </a:r>
                      <a:endParaRPr lang="en-US" sz="1400" dirty="0"/>
                    </a:p>
                  </a:txBody>
                  <a:tcPr anchor="ctr"/>
                </a:tc>
              </a:tr>
              <a:tr h="381550"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SSL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HMAC-MD5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21</a:t>
                      </a:r>
                      <a:endParaRPr lang="en-US" sz="1400" dirty="0"/>
                    </a:p>
                  </a:txBody>
                  <a:tcPr anchor="ctr"/>
                </a:tc>
              </a:tr>
              <a:tr h="381550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HMAC-SHA1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25</a:t>
                      </a:r>
                      <a:endParaRPr lang="en-US" sz="14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Υπηρεσίες Ασφάλειας </a:t>
            </a:r>
            <a:r>
              <a:rPr lang="en-US" dirty="0" smtClean="0"/>
              <a:t>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Εμπιστευτικότητα</a:t>
            </a:r>
          </a:p>
          <a:p>
            <a:r>
              <a:rPr lang="el-GR" dirty="0" smtClean="0"/>
              <a:t>Ακεραιότητα</a:t>
            </a:r>
          </a:p>
          <a:p>
            <a:r>
              <a:rPr lang="el-GR" dirty="0" smtClean="0"/>
              <a:t>Αυθεντικότητα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Υποδομή Δημόσιου Κλειδιού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σύνολο υλικού, λογισμικού, ανθρώπων, πολιτικών, και διαδικασιών που απαιτούνται για τη διαχείριση των ψηφιακών πιστοποιητικών</a:t>
            </a:r>
          </a:p>
          <a:p>
            <a:r>
              <a:rPr lang="el-GR" dirty="0" smtClean="0"/>
              <a:t>Διαχείριση Πιστοποιητικών</a:t>
            </a:r>
          </a:p>
          <a:p>
            <a:pPr lvl="1"/>
            <a:r>
              <a:rPr lang="el-GR" dirty="0" smtClean="0"/>
              <a:t>Δημιουργία</a:t>
            </a:r>
          </a:p>
          <a:p>
            <a:pPr lvl="1"/>
            <a:r>
              <a:rPr lang="el-GR" dirty="0" smtClean="0"/>
              <a:t>Αποθήκευση</a:t>
            </a:r>
          </a:p>
          <a:p>
            <a:pPr lvl="1"/>
            <a:r>
              <a:rPr lang="el-GR" dirty="0" smtClean="0"/>
              <a:t>Ανάκληση</a:t>
            </a:r>
          </a:p>
          <a:p>
            <a:pPr lvl="1"/>
            <a:r>
              <a:rPr lang="el-GR" dirty="0" smtClean="0"/>
              <a:t>Ανανέωση</a:t>
            </a:r>
          </a:p>
          <a:p>
            <a:pPr lvl="1"/>
            <a:r>
              <a:rPr lang="el-GR" dirty="0" smtClean="0"/>
              <a:t>Διανομή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Υποδομή Δημόσιου Κλειδιού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Αρχές</a:t>
            </a:r>
            <a:r>
              <a:rPr lang="en-US" dirty="0" smtClean="0"/>
              <a:t> </a:t>
            </a:r>
            <a:r>
              <a:rPr lang="en-US" dirty="0" err="1" smtClean="0"/>
              <a:t>πιστοποίησης</a:t>
            </a:r>
            <a:r>
              <a:rPr lang="en-US" dirty="0" smtClean="0"/>
              <a:t> (</a:t>
            </a:r>
            <a:r>
              <a:rPr lang="en-US" dirty="0" err="1" smtClean="0"/>
              <a:t>CΑs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Οργανωσιακές</a:t>
            </a:r>
            <a:r>
              <a:rPr lang="en-US" dirty="0" smtClean="0"/>
              <a:t> </a:t>
            </a:r>
            <a:r>
              <a:rPr lang="en-US" dirty="0" err="1" smtClean="0"/>
              <a:t>Αρχές</a:t>
            </a:r>
            <a:r>
              <a:rPr lang="en-US" dirty="0" smtClean="0"/>
              <a:t> </a:t>
            </a:r>
            <a:r>
              <a:rPr lang="en-US" dirty="0" err="1" smtClean="0"/>
              <a:t>Εγγραφής</a:t>
            </a:r>
            <a:r>
              <a:rPr lang="en-US" dirty="0" smtClean="0"/>
              <a:t> (</a:t>
            </a:r>
            <a:r>
              <a:rPr lang="en-US" dirty="0" err="1" smtClean="0"/>
              <a:t>ORAs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Κάτοχοι</a:t>
            </a:r>
            <a:r>
              <a:rPr lang="en-US" dirty="0" smtClean="0"/>
              <a:t> </a:t>
            </a:r>
            <a:r>
              <a:rPr lang="en-US" dirty="0" err="1" smtClean="0"/>
              <a:t>πιστοποιητικών</a:t>
            </a:r>
            <a:endParaRPr lang="en-US" dirty="0" smtClean="0"/>
          </a:p>
          <a:p>
            <a:r>
              <a:rPr lang="en-US" dirty="0" err="1" smtClean="0"/>
              <a:t>Πελάτες</a:t>
            </a:r>
            <a:endParaRPr lang="en-US" dirty="0" smtClean="0"/>
          </a:p>
          <a:p>
            <a:r>
              <a:rPr lang="en-US" dirty="0" err="1" smtClean="0"/>
              <a:t>Καταθετήρια</a:t>
            </a:r>
            <a:r>
              <a:rPr lang="en-US" dirty="0" smtClean="0"/>
              <a:t> </a:t>
            </a:r>
            <a:r>
              <a:rPr lang="en-US" dirty="0" err="1" smtClean="0"/>
              <a:t>εγγράφων</a:t>
            </a:r>
            <a:endParaRPr lang="en-US" dirty="0" smtClean="0"/>
          </a:p>
          <a:p>
            <a:r>
              <a:rPr lang="en-US" dirty="0" err="1" smtClean="0"/>
              <a:t>Αρχή</a:t>
            </a:r>
            <a:r>
              <a:rPr lang="en-US" dirty="0" smtClean="0"/>
              <a:t> </a:t>
            </a:r>
            <a:r>
              <a:rPr lang="en-US" dirty="0" err="1" smtClean="0"/>
              <a:t>χρονοσήμανσης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Γενική Αρχιτεκτονική ΥΔΚ</a:t>
            </a:r>
            <a:endParaRPr lang="en-US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980583"/>
            <a:ext cx="5257800" cy="4420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Γενική Αρχιτεκτονική ΥΔΚ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Μια ΥΚΔ είναι ένα σύνολο από έμπιστες οντότητες οι οποίες δημιουργούν ένα παγκόσμιο ιστό εμπιστοσύνης μέσω αλυσίδων εμπιστοσύνης (αλυσίδων πιστοποιητικών)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Γενική Αρχιτεκτονική ΥΔΚ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4229100" y="2209800"/>
            <a:ext cx="1066800" cy="762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/>
              <a:t>ρίζα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857500" y="3505200"/>
            <a:ext cx="1371600" cy="762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/>
              <a:t>Τομέας Α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448300" y="3505200"/>
            <a:ext cx="1371600" cy="762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/>
              <a:t>Τομέας Β</a:t>
            </a:r>
            <a:endParaRPr lang="en-US" dirty="0"/>
          </a:p>
        </p:txBody>
      </p:sp>
      <p:cxnSp>
        <p:nvCxnSpPr>
          <p:cNvPr id="7" name="Straight Connector 6"/>
          <p:cNvCxnSpPr>
            <a:stCxn id="4" idx="4"/>
            <a:endCxn id="5" idx="0"/>
          </p:cNvCxnSpPr>
          <p:nvPr/>
        </p:nvCxnSpPr>
        <p:spPr>
          <a:xfrm rot="5400000">
            <a:off x="3886200" y="2628900"/>
            <a:ext cx="533400" cy="1219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4" idx="4"/>
          </p:cNvCxnSpPr>
          <p:nvPr/>
        </p:nvCxnSpPr>
        <p:spPr>
          <a:xfrm rot="16200000" flipH="1">
            <a:off x="5105400" y="2628900"/>
            <a:ext cx="533400" cy="1219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1790700" y="4724400"/>
            <a:ext cx="685800" cy="533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628900" y="4724400"/>
            <a:ext cx="685800" cy="533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43300" y="4724400"/>
            <a:ext cx="685800" cy="533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562600" y="4724400"/>
            <a:ext cx="685800" cy="533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400800" y="4724400"/>
            <a:ext cx="685800" cy="533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4" name="Straight Connector 13"/>
          <p:cNvCxnSpPr>
            <a:stCxn id="5" idx="4"/>
            <a:endCxn id="9" idx="0"/>
          </p:cNvCxnSpPr>
          <p:nvPr/>
        </p:nvCxnSpPr>
        <p:spPr>
          <a:xfrm rot="5400000">
            <a:off x="2609850" y="3790950"/>
            <a:ext cx="457200" cy="14097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5" idx="4"/>
            <a:endCxn id="10" idx="0"/>
          </p:cNvCxnSpPr>
          <p:nvPr/>
        </p:nvCxnSpPr>
        <p:spPr>
          <a:xfrm rot="5400000">
            <a:off x="3028950" y="4210050"/>
            <a:ext cx="457200" cy="5715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5" idx="4"/>
            <a:endCxn id="11" idx="0"/>
          </p:cNvCxnSpPr>
          <p:nvPr/>
        </p:nvCxnSpPr>
        <p:spPr>
          <a:xfrm rot="16200000" flipH="1">
            <a:off x="3486150" y="4324350"/>
            <a:ext cx="457200" cy="3429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0"/>
          </p:cNvCxnSpPr>
          <p:nvPr/>
        </p:nvCxnSpPr>
        <p:spPr>
          <a:xfrm rot="5400000">
            <a:off x="5848350" y="4324350"/>
            <a:ext cx="457200" cy="3429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endCxn id="13" idx="0"/>
          </p:cNvCxnSpPr>
          <p:nvPr/>
        </p:nvCxnSpPr>
        <p:spPr>
          <a:xfrm>
            <a:off x="6248400" y="4267200"/>
            <a:ext cx="495300" cy="457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Λειτουργίες ΥΔΚ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Διαδικασίες</a:t>
            </a:r>
            <a:r>
              <a:rPr lang="en-US" dirty="0" smtClean="0"/>
              <a:t> </a:t>
            </a:r>
            <a:r>
              <a:rPr lang="en-US" dirty="0" err="1" smtClean="0"/>
              <a:t>Εγγραφής</a:t>
            </a:r>
            <a:r>
              <a:rPr lang="en-US" dirty="0" smtClean="0"/>
              <a:t> (Registration) </a:t>
            </a:r>
          </a:p>
          <a:p>
            <a:r>
              <a:rPr lang="en-US" dirty="0" err="1" smtClean="0"/>
              <a:t>Ψηφιακές</a:t>
            </a:r>
            <a:r>
              <a:rPr lang="en-US" dirty="0" smtClean="0"/>
              <a:t> </a:t>
            </a:r>
            <a:r>
              <a:rPr lang="en-US" dirty="0" err="1" smtClean="0"/>
              <a:t>Υπογραφές</a:t>
            </a:r>
            <a:r>
              <a:rPr lang="en-US" dirty="0" smtClean="0"/>
              <a:t> (Digital signatures) </a:t>
            </a:r>
          </a:p>
          <a:p>
            <a:r>
              <a:rPr lang="en-US" dirty="0" err="1" smtClean="0"/>
              <a:t>Κρυπτογράφηση</a:t>
            </a:r>
            <a:r>
              <a:rPr lang="en-US" dirty="0" smtClean="0"/>
              <a:t> (Encryption) </a:t>
            </a:r>
          </a:p>
          <a:p>
            <a:r>
              <a:rPr lang="en-US" dirty="0" err="1" smtClean="0"/>
              <a:t>Χρονοσήμανση</a:t>
            </a:r>
            <a:r>
              <a:rPr lang="en-US" dirty="0" smtClean="0"/>
              <a:t> (Time stamping)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Λειτουργίες ΥΔΚ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Μη</a:t>
            </a:r>
            <a:r>
              <a:rPr lang="en-US" dirty="0" smtClean="0"/>
              <a:t> </a:t>
            </a:r>
            <a:r>
              <a:rPr lang="en-US" dirty="0" err="1" smtClean="0"/>
              <a:t>Αποποίηση</a:t>
            </a:r>
            <a:r>
              <a:rPr lang="en-US" dirty="0" smtClean="0"/>
              <a:t> (Non-repudiation)</a:t>
            </a:r>
          </a:p>
          <a:p>
            <a:r>
              <a:rPr lang="en-US" dirty="0" err="1" smtClean="0"/>
              <a:t>Διαχείριση</a:t>
            </a:r>
            <a:r>
              <a:rPr lang="en-US" dirty="0" smtClean="0"/>
              <a:t> </a:t>
            </a:r>
            <a:r>
              <a:rPr lang="en-US" dirty="0" err="1" smtClean="0"/>
              <a:t>Κλειδιών</a:t>
            </a:r>
            <a:r>
              <a:rPr lang="en-US" dirty="0" smtClean="0"/>
              <a:t> (Key management)</a:t>
            </a:r>
          </a:p>
          <a:p>
            <a:r>
              <a:rPr lang="en-US" dirty="0" err="1" smtClean="0"/>
              <a:t>Διαχείριση</a:t>
            </a:r>
            <a:r>
              <a:rPr lang="en-US" dirty="0" smtClean="0"/>
              <a:t> </a:t>
            </a:r>
            <a:r>
              <a:rPr lang="en-US" dirty="0" err="1" smtClean="0"/>
              <a:t>Πιστοποιητικών</a:t>
            </a:r>
            <a:r>
              <a:rPr lang="en-US" dirty="0" smtClean="0"/>
              <a:t> (Certificate management) </a:t>
            </a:r>
          </a:p>
          <a:p>
            <a:r>
              <a:rPr lang="en-US" dirty="0" err="1" smtClean="0"/>
              <a:t>Υπηρεσίες</a:t>
            </a:r>
            <a:r>
              <a:rPr lang="en-US" dirty="0" smtClean="0"/>
              <a:t> </a:t>
            </a:r>
            <a:r>
              <a:rPr lang="en-US" dirty="0" err="1" smtClean="0"/>
              <a:t>Καταλόγου</a:t>
            </a:r>
            <a:r>
              <a:rPr lang="en-US" dirty="0" smtClean="0"/>
              <a:t> (Directory services)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Ψηφιακό Πιστοποιητικό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ψηφιακό</a:t>
            </a:r>
            <a:r>
              <a:rPr lang="en-US" dirty="0" smtClean="0"/>
              <a:t> </a:t>
            </a:r>
            <a:r>
              <a:rPr lang="en-US" dirty="0" err="1" smtClean="0"/>
              <a:t>πιστοποιητικό</a:t>
            </a:r>
            <a:r>
              <a:rPr lang="en-US" dirty="0" smtClean="0"/>
              <a:t> </a:t>
            </a:r>
            <a:r>
              <a:rPr lang="en-US" dirty="0" err="1" smtClean="0"/>
              <a:t>είναι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ψηφιακό</a:t>
            </a:r>
            <a:r>
              <a:rPr lang="en-US" dirty="0" smtClean="0"/>
              <a:t> </a:t>
            </a:r>
            <a:r>
              <a:rPr lang="en-US" dirty="0" err="1" smtClean="0"/>
              <a:t>αντικείμενο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επιβεβαιώνει</a:t>
            </a:r>
            <a:r>
              <a:rPr lang="en-US" dirty="0" smtClean="0"/>
              <a:t> </a:t>
            </a:r>
            <a:r>
              <a:rPr lang="en-US" dirty="0" err="1" smtClean="0"/>
              <a:t>ότι</a:t>
            </a:r>
            <a:r>
              <a:rPr lang="en-US" dirty="0" smtClean="0"/>
              <a:t> </a:t>
            </a:r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κάτοχός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είναι</a:t>
            </a:r>
            <a:r>
              <a:rPr lang="en-US" dirty="0" smtClean="0"/>
              <a:t> </a:t>
            </a:r>
            <a:r>
              <a:rPr lang="en-US" dirty="0" err="1" smtClean="0"/>
              <a:t>πράγματι</a:t>
            </a:r>
            <a:r>
              <a:rPr lang="en-US" dirty="0" smtClean="0"/>
              <a:t> </a:t>
            </a:r>
            <a:r>
              <a:rPr lang="en-US" dirty="0" err="1" smtClean="0"/>
              <a:t>αυτός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ισχυρίζεται</a:t>
            </a:r>
            <a:r>
              <a:rPr lang="en-US" dirty="0" smtClean="0"/>
              <a:t> </a:t>
            </a:r>
            <a:r>
              <a:rPr lang="en-US" dirty="0" err="1" smtClean="0"/>
              <a:t>ότι</a:t>
            </a:r>
            <a:r>
              <a:rPr lang="en-US" dirty="0" smtClean="0"/>
              <a:t> </a:t>
            </a:r>
            <a:r>
              <a:rPr lang="en-US" dirty="0" err="1" smtClean="0"/>
              <a:t>είναι</a:t>
            </a:r>
            <a:endParaRPr lang="en-US" dirty="0" smtClean="0"/>
          </a:p>
          <a:p>
            <a:pPr lvl="1"/>
            <a:r>
              <a:rPr lang="en-US" dirty="0" err="1" smtClean="0"/>
              <a:t>αντιστοιχίζει</a:t>
            </a:r>
            <a:r>
              <a:rPr lang="en-US" dirty="0" smtClean="0"/>
              <a:t> </a:t>
            </a:r>
            <a:r>
              <a:rPr lang="en-US" dirty="0" err="1" smtClean="0"/>
              <a:t>μία</a:t>
            </a:r>
            <a:r>
              <a:rPr lang="en-US" dirty="0" smtClean="0"/>
              <a:t> </a:t>
            </a:r>
            <a:r>
              <a:rPr lang="en-US" dirty="0" err="1" smtClean="0"/>
              <a:t>ή</a:t>
            </a:r>
            <a:r>
              <a:rPr lang="en-US" dirty="0" smtClean="0"/>
              <a:t> </a:t>
            </a:r>
            <a:r>
              <a:rPr lang="en-US" dirty="0" err="1" smtClean="0"/>
              <a:t>περισσότερες</a:t>
            </a:r>
            <a:r>
              <a:rPr lang="en-US" dirty="0" smtClean="0"/>
              <a:t> </a:t>
            </a:r>
            <a:r>
              <a:rPr lang="en-US" dirty="0" err="1" smtClean="0"/>
              <a:t>ιδιότητες</a:t>
            </a:r>
            <a:r>
              <a:rPr lang="en-US" dirty="0" smtClean="0"/>
              <a:t> </a:t>
            </a:r>
            <a:r>
              <a:rPr lang="en-US" dirty="0" err="1" smtClean="0"/>
              <a:t>μιας</a:t>
            </a:r>
            <a:r>
              <a:rPr lang="en-US" dirty="0" smtClean="0"/>
              <a:t> </a:t>
            </a:r>
            <a:r>
              <a:rPr lang="en-US" dirty="0" err="1" smtClean="0"/>
              <a:t>φυσικής</a:t>
            </a:r>
            <a:r>
              <a:rPr lang="en-US" dirty="0" smtClean="0"/>
              <a:t> </a:t>
            </a:r>
            <a:r>
              <a:rPr lang="en-US" dirty="0" err="1" smtClean="0"/>
              <a:t>οντότητας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δημόσιο</a:t>
            </a:r>
            <a:r>
              <a:rPr lang="en-US" dirty="0" smtClean="0"/>
              <a:t> </a:t>
            </a:r>
            <a:r>
              <a:rPr lang="en-US" dirty="0" err="1" smtClean="0"/>
              <a:t>κλειδί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ανήκει</a:t>
            </a:r>
            <a:endParaRPr lang="en-US" dirty="0" smtClean="0"/>
          </a:p>
          <a:p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ψηφιακό</a:t>
            </a:r>
            <a:r>
              <a:rPr lang="en-US" dirty="0" smtClean="0"/>
              <a:t> </a:t>
            </a:r>
            <a:r>
              <a:rPr lang="en-US" dirty="0" err="1" smtClean="0"/>
              <a:t>πιστοποιητικό</a:t>
            </a:r>
            <a:r>
              <a:rPr lang="en-US" dirty="0" smtClean="0"/>
              <a:t> </a:t>
            </a:r>
            <a:r>
              <a:rPr lang="en-US" dirty="0" err="1" smtClean="0"/>
              <a:t>είναι</a:t>
            </a:r>
            <a:r>
              <a:rPr lang="en-US" dirty="0" smtClean="0"/>
              <a:t> </a:t>
            </a:r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νομικός</a:t>
            </a:r>
            <a:r>
              <a:rPr lang="en-US" dirty="0" smtClean="0"/>
              <a:t> </a:t>
            </a:r>
            <a:r>
              <a:rPr lang="en-US" dirty="0" err="1" smtClean="0"/>
              <a:t>κρίκος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συνδέει</a:t>
            </a:r>
            <a:r>
              <a:rPr lang="en-US" dirty="0" smtClean="0"/>
              <a:t> </a:t>
            </a:r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δημόσιο</a:t>
            </a:r>
            <a:r>
              <a:rPr lang="en-US" dirty="0" smtClean="0"/>
              <a:t> </a:t>
            </a:r>
            <a:r>
              <a:rPr lang="en-US" dirty="0" err="1" smtClean="0"/>
              <a:t>κλειδί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κοινό</a:t>
            </a:r>
            <a:r>
              <a:rPr lang="en-US" dirty="0" smtClean="0"/>
              <a:t> </a:t>
            </a:r>
            <a:r>
              <a:rPr lang="en-US" dirty="0" err="1" smtClean="0"/>
              <a:t>όνομα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Είναι</a:t>
            </a:r>
            <a:r>
              <a:rPr lang="en-US" dirty="0" smtClean="0"/>
              <a:t> </a:t>
            </a:r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μέσο</a:t>
            </a:r>
            <a:r>
              <a:rPr lang="en-US" dirty="0" smtClean="0"/>
              <a:t> </a:t>
            </a:r>
            <a:r>
              <a:rPr lang="en-US" dirty="0" err="1" smtClean="0"/>
              <a:t>απόδειξης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ταυτότητας</a:t>
            </a:r>
            <a:r>
              <a:rPr lang="en-US" dirty="0" smtClean="0"/>
              <a:t> </a:t>
            </a:r>
            <a:r>
              <a:rPr lang="en-US" dirty="0" err="1" smtClean="0"/>
              <a:t>στον</a:t>
            </a:r>
            <a:r>
              <a:rPr lang="en-US" dirty="0" smtClean="0"/>
              <a:t> </a:t>
            </a:r>
            <a:r>
              <a:rPr lang="en-US" dirty="0" err="1" smtClean="0"/>
              <a:t>ηλεκτρονικό</a:t>
            </a:r>
            <a:r>
              <a:rPr lang="en-US" dirty="0" smtClean="0"/>
              <a:t> </a:t>
            </a:r>
            <a:r>
              <a:rPr lang="en-US" dirty="0" err="1" smtClean="0"/>
              <a:t>κόσμο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Ερώτησεις</a:t>
            </a:r>
            <a:endParaRPr lang="en-US" dirty="0"/>
          </a:p>
        </p:txBody>
      </p:sp>
      <p:pic>
        <p:nvPicPr>
          <p:cNvPr id="4" name="Content Placeholder 6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581400" y="2209800"/>
            <a:ext cx="2362200" cy="304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154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Ασφαλείς Ηλεκτρονικές Συναλλαγές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Secure Electronic Transaction </a:t>
            </a:r>
          </a:p>
          <a:p>
            <a:r>
              <a:rPr lang="el-GR" dirty="0" smtClean="0"/>
              <a:t>Χρησιμοποιείται για την ασφάλεια ηλεκτρονικών χρηματικών συναλλαγών</a:t>
            </a:r>
          </a:p>
          <a:p>
            <a:r>
              <a:rPr lang="el-GR" dirty="0" smtClean="0"/>
              <a:t>Δημιουργήθηκε από τη </a:t>
            </a:r>
            <a:r>
              <a:rPr lang="en-US" dirty="0" err="1" smtClean="0"/>
              <a:t>Visa,Mastercard,Netscape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n-US" dirty="0" smtClean="0"/>
              <a:t>Microsoft</a:t>
            </a:r>
            <a:r>
              <a:rPr lang="el-GR" dirty="0" smtClean="0"/>
              <a:t>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Γιατί  Ασφάλεια στο </a:t>
            </a:r>
            <a:r>
              <a:rPr lang="en-US" dirty="0" smtClean="0"/>
              <a:t>IP?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Τροποποιήση των δεδομένων </a:t>
            </a:r>
          </a:p>
          <a:p>
            <a:r>
              <a:rPr lang="el-GR" dirty="0" smtClean="0"/>
              <a:t>Πλαστοπρωσοπία</a:t>
            </a:r>
            <a:endParaRPr lang="en-US" dirty="0" smtClean="0"/>
          </a:p>
          <a:p>
            <a:r>
              <a:rPr lang="el-GR" dirty="0" smtClean="0"/>
              <a:t>Υποκλοπή δεδομένων</a:t>
            </a:r>
          </a:p>
          <a:p>
            <a:r>
              <a:rPr lang="el-GR" dirty="0" smtClean="0"/>
              <a:t>Επιθέσεις επανάληψης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Βασικές Υπηρεσιες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Πιστοποίηση</a:t>
            </a:r>
          </a:p>
          <a:p>
            <a:r>
              <a:rPr lang="el-GR" dirty="0" smtClean="0"/>
              <a:t>Εμπιστευτικότητα</a:t>
            </a:r>
          </a:p>
          <a:p>
            <a:r>
              <a:rPr lang="el-GR" dirty="0" smtClean="0"/>
              <a:t>Ακεραιότητα </a:t>
            </a:r>
          </a:p>
          <a:p>
            <a:r>
              <a:rPr lang="el-GR" dirty="0" smtClean="0"/>
              <a:t>Διασύνδεση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Απαιτήσεις </a:t>
            </a:r>
            <a:r>
              <a:rPr lang="en-US" dirty="0" smtClean="0"/>
              <a:t>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8458200" cy="3962400"/>
          </a:xfrm>
        </p:spPr>
        <p:txBody>
          <a:bodyPr/>
          <a:lstStyle/>
          <a:p>
            <a:r>
              <a:rPr lang="el-GR" dirty="0" smtClean="0"/>
              <a:t>Εμπιστευτικότητα πληροφοριών πληρωμών/παραγγελιών</a:t>
            </a:r>
          </a:p>
          <a:p>
            <a:r>
              <a:rPr lang="el-GR" dirty="0" smtClean="0"/>
              <a:t>Διασφάλιση ακεραιότητας</a:t>
            </a:r>
          </a:p>
          <a:p>
            <a:r>
              <a:rPr lang="el-GR" dirty="0" smtClean="0"/>
              <a:t>Παροχή πιστοποίησης πελάτη/εμπόρου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Τρόπος Λειτουργίας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90600" y="3200400"/>
            <a:ext cx="12192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Πελάτης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105400" y="3200400"/>
            <a:ext cx="12192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Εμπορος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514600" y="2590800"/>
            <a:ext cx="20574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105400" y="5334000"/>
            <a:ext cx="12192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Τράπεζα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743200" y="2133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Παραγγελία(1)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2514600" y="2706469"/>
            <a:ext cx="2057400" cy="646331"/>
            <a:chOff x="2514600" y="2602468"/>
            <a:chExt cx="2057400" cy="646331"/>
          </a:xfrm>
        </p:grpSpPr>
        <p:cxnSp>
          <p:nvCxnSpPr>
            <p:cNvPr id="11" name="Straight Arrow Connector 10"/>
            <p:cNvCxnSpPr/>
            <p:nvPr/>
          </p:nvCxnSpPr>
          <p:spPr>
            <a:xfrm rot="10800000">
              <a:off x="2514600" y="2971800"/>
              <a:ext cx="20574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743200" y="2602468"/>
              <a:ext cx="1828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Παραγγελία</a:t>
              </a:r>
            </a:p>
            <a:p>
              <a:r>
                <a:rPr lang="el-GR" dirty="0" smtClean="0"/>
                <a:t>Κοστολόγηση (2)</a:t>
              </a:r>
              <a:endParaRPr lang="en-US" dirty="0"/>
            </a:p>
          </p:txBody>
        </p:sp>
      </p:grpSp>
      <p:cxnSp>
        <p:nvCxnSpPr>
          <p:cNvPr id="13" name="Straight Arrow Connector 12"/>
          <p:cNvCxnSpPr/>
          <p:nvPr/>
        </p:nvCxnSpPr>
        <p:spPr>
          <a:xfrm>
            <a:off x="2514600" y="3886200"/>
            <a:ext cx="20574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667000" y="3516868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Παραγγελία</a:t>
            </a:r>
          </a:p>
          <a:p>
            <a:r>
              <a:rPr lang="el-GR" dirty="0" smtClean="0"/>
              <a:t>Πληρωμή (3)</a:t>
            </a:r>
          </a:p>
          <a:p>
            <a:endParaRPr lang="en-US" dirty="0"/>
          </a:p>
        </p:txBody>
      </p:sp>
      <p:cxnSp>
        <p:nvCxnSpPr>
          <p:cNvPr id="17" name="Straight Arrow Connector 16"/>
          <p:cNvCxnSpPr>
            <a:stCxn id="5" idx="2"/>
          </p:cNvCxnSpPr>
          <p:nvPr/>
        </p:nvCxnSpPr>
        <p:spPr>
          <a:xfrm rot="5400000">
            <a:off x="5143500" y="4457700"/>
            <a:ext cx="1143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 rot="16200000">
            <a:off x="4528066" y="400633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Εγκριση(4)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 rot="10800000">
            <a:off x="2514600" y="4720154"/>
            <a:ext cx="2057400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667000" y="43550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Επικύρωση (5)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 rot="5400000">
            <a:off x="5640388" y="4496594"/>
            <a:ext cx="1217613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 rot="16200000">
            <a:off x="5073134" y="4082534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Πληρωμή(6)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Τρόπος Λειτουργίας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Ο πελάτης πραγματοποιεί μια αγορά</a:t>
            </a:r>
          </a:p>
          <a:p>
            <a:r>
              <a:rPr lang="el-GR" dirty="0" smtClean="0"/>
              <a:t>Το λογισμικό του πελάτη αποστέλει την παραγγελία &amp; τις πληροφορίες πληρωμής στον έμπορο</a:t>
            </a:r>
          </a:p>
          <a:p>
            <a:r>
              <a:rPr lang="el-GR" dirty="0" smtClean="0"/>
              <a:t>Ο έμπορος προωθεί τις πληροφορίες πληρωμής στην τράπεζα</a:t>
            </a:r>
          </a:p>
          <a:p>
            <a:r>
              <a:rPr lang="el-GR" dirty="0" smtClean="0"/>
              <a:t>Η τράπεζα ελέγχει την εγκυρότητα της κάρτας</a:t>
            </a:r>
          </a:p>
          <a:p>
            <a:r>
              <a:rPr lang="el-GR" dirty="0" smtClean="0"/>
              <a:t>Ο εκδότης της κάρτας εξουσιοδοτεί και υπογράφει την παραγγελία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Τρόπος Λειτουργίας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τράπεζα του εμπόρου εξουσιοδοτεί τη συναλλαγή</a:t>
            </a:r>
          </a:p>
          <a:p>
            <a:r>
              <a:rPr lang="el-GR" dirty="0" smtClean="0"/>
              <a:t>Ο έμπορος ολοκληρώνει τη συναλλαγή</a:t>
            </a:r>
          </a:p>
          <a:p>
            <a:r>
              <a:rPr lang="el-GR" dirty="0" smtClean="0"/>
              <a:t>Ο έμπορος ζητά την πληρωμή</a:t>
            </a:r>
          </a:p>
          <a:p>
            <a:r>
              <a:rPr lang="el-GR" dirty="0" smtClean="0"/>
              <a:t>Ο εκδότης της κάρτας αποστέλει στον τελικό χρήστη το λογαριασμό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«Περιορισμοί»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Τα στοιχεία παραγγελία δεν χρειάζεται να είναι γνωστά στην τράπεζα όπως και τα στοιχεία της κάρτας του χρήστης δεν χρειάζεται να έιναι γνωστά στον έμπορο </a:t>
            </a:r>
            <a:endParaRPr lang="en-US" dirty="0" smtClean="0"/>
          </a:p>
          <a:p>
            <a:r>
              <a:rPr lang="el-GR" dirty="0" smtClean="0"/>
              <a:t>Σύνδεση δύο μηνυμάτων που έχουν προορισμό δύο διαφορετικούς παραλήπτες</a:t>
            </a:r>
          </a:p>
          <a:p>
            <a:pPr lvl="1"/>
            <a:r>
              <a:rPr lang="el-GR" dirty="0" smtClean="0"/>
              <a:t>Στοιχεία παραγγελίας</a:t>
            </a:r>
          </a:p>
          <a:p>
            <a:pPr lvl="1"/>
            <a:r>
              <a:rPr lang="el-GR" dirty="0" smtClean="0"/>
              <a:t>Στοιχεία πληρωμής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Διαδικασία Διπλών Υπογραφών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Υπολογισμός της σύνοψης για τις πληρφορίες </a:t>
            </a:r>
          </a:p>
          <a:p>
            <a:pPr lvl="1"/>
            <a:r>
              <a:rPr lang="el-GR" dirty="0" smtClean="0"/>
              <a:t>Πληρωμών (α)</a:t>
            </a:r>
          </a:p>
          <a:p>
            <a:pPr lvl="1"/>
            <a:r>
              <a:rPr lang="el-GR" dirty="0" smtClean="0"/>
              <a:t>Παραγγελίας (β)</a:t>
            </a:r>
          </a:p>
          <a:p>
            <a:r>
              <a:rPr lang="el-GR" dirty="0" smtClean="0"/>
              <a:t>Συνένωση (α,β) </a:t>
            </a:r>
          </a:p>
          <a:p>
            <a:r>
              <a:rPr lang="el-GR" dirty="0" smtClean="0"/>
              <a:t>Υπολογισμός σύνοψης του προηγούμενου βήματος</a:t>
            </a:r>
          </a:p>
          <a:p>
            <a:r>
              <a:rPr lang="el-GR" dirty="0" smtClean="0"/>
              <a:t>Ψηφιακή υπογραφή του προηγούμενου βήματος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Διαδικασία «Διπλών» Υπογραφών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400" y="2514600"/>
            <a:ext cx="11430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>
                <a:solidFill>
                  <a:schemeClr val="tx1"/>
                </a:solidFill>
              </a:rPr>
              <a:t>Πληρωμή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3733800"/>
            <a:ext cx="11430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>
                <a:solidFill>
                  <a:schemeClr val="tx1"/>
                </a:solidFill>
              </a:rPr>
              <a:t>Παραγγελία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0" y="2514600"/>
            <a:ext cx="11430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>
                <a:solidFill>
                  <a:schemeClr val="tx1"/>
                </a:solidFill>
              </a:rPr>
              <a:t>Σύνοψη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0" y="3733800"/>
            <a:ext cx="11430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>
                <a:solidFill>
                  <a:schemeClr val="tx1"/>
                </a:solidFill>
              </a:rPr>
              <a:t>Σύνοψη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343400" y="2971800"/>
            <a:ext cx="1600200" cy="8382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>
                <a:solidFill>
                  <a:srgbClr val="FFFFFF"/>
                </a:solidFill>
              </a:rPr>
              <a:t>Συνένωση</a:t>
            </a:r>
            <a:endParaRPr lang="en-US" sz="1400" dirty="0">
              <a:solidFill>
                <a:srgbClr val="FFFFFF"/>
              </a:solidFill>
            </a:endParaRPr>
          </a:p>
        </p:txBody>
      </p:sp>
      <p:cxnSp>
        <p:nvCxnSpPr>
          <p:cNvPr id="9" name="Straight Arrow Connector 8"/>
          <p:cNvCxnSpPr>
            <a:endCxn id="8" idx="2"/>
          </p:cNvCxnSpPr>
          <p:nvPr/>
        </p:nvCxnSpPr>
        <p:spPr>
          <a:xfrm>
            <a:off x="3429000" y="2971800"/>
            <a:ext cx="914400" cy="419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3"/>
          </p:cNvCxnSpPr>
          <p:nvPr/>
        </p:nvCxnSpPr>
        <p:spPr>
          <a:xfrm flipV="1">
            <a:off x="3429000" y="3390900"/>
            <a:ext cx="914400" cy="647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4" idx="3"/>
            <a:endCxn id="6" idx="1"/>
          </p:cNvCxnSpPr>
          <p:nvPr/>
        </p:nvCxnSpPr>
        <p:spPr>
          <a:xfrm>
            <a:off x="1676400" y="28194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600200" y="4037012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705600" y="3086100"/>
            <a:ext cx="11430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>
                <a:solidFill>
                  <a:schemeClr val="tx1"/>
                </a:solidFill>
              </a:rPr>
              <a:t>Σύνοψη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6019800" y="3427412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6705600" y="4343400"/>
            <a:ext cx="11430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>
                <a:solidFill>
                  <a:schemeClr val="tx1"/>
                </a:solidFill>
              </a:rPr>
              <a:t>Κρυπτογράφηση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019800" y="46482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638800" y="435358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dirty="0" smtClean="0"/>
              <a:t>Ιδιωιτκό κλειδί</a:t>
            </a:r>
            <a:endParaRPr lang="en-US" sz="1400" dirty="0"/>
          </a:p>
        </p:txBody>
      </p:sp>
      <p:cxnSp>
        <p:nvCxnSpPr>
          <p:cNvPr id="18" name="Straight Arrow Connector 17"/>
          <p:cNvCxnSpPr>
            <a:stCxn id="13" idx="2"/>
            <a:endCxn id="15" idx="0"/>
          </p:cNvCxnSpPr>
          <p:nvPr/>
        </p:nvCxnSpPr>
        <p:spPr>
          <a:xfrm rot="5400000">
            <a:off x="6953250" y="4019550"/>
            <a:ext cx="6477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6990556" y="5314156"/>
            <a:ext cx="6477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629400" y="5572780"/>
            <a:ext cx="1295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dirty="0" smtClean="0"/>
              <a:t>Διπλή Ψηφιακή Υπογραφή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Διαδικασία Αγοράς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Eκκίνηση </a:t>
            </a:r>
            <a:r>
              <a:rPr lang="en-US" dirty="0" err="1" smtClean="0"/>
              <a:t>Αίτησης</a:t>
            </a:r>
            <a:r>
              <a:rPr lang="en-US" dirty="0" smtClean="0"/>
              <a:t> (Initiate Request)</a:t>
            </a:r>
          </a:p>
          <a:p>
            <a:r>
              <a:rPr lang="en-US" dirty="0" err="1" smtClean="0"/>
              <a:t>Απάντηση</a:t>
            </a:r>
            <a:r>
              <a:rPr lang="en-US" dirty="0" smtClean="0"/>
              <a:t> </a:t>
            </a:r>
            <a:r>
              <a:rPr lang="en-US" dirty="0" err="1" smtClean="0"/>
              <a:t>Αιτησης</a:t>
            </a:r>
            <a:r>
              <a:rPr lang="en-US" dirty="0" smtClean="0"/>
              <a:t> </a:t>
            </a:r>
            <a:r>
              <a:rPr lang="en-US" dirty="0" err="1" smtClean="0"/>
              <a:t>Εκκίνησης</a:t>
            </a:r>
            <a:r>
              <a:rPr lang="en-US" dirty="0" smtClean="0"/>
              <a:t> (Initiate Response)</a:t>
            </a:r>
          </a:p>
          <a:p>
            <a:r>
              <a:rPr lang="en-US" dirty="0" smtClean="0"/>
              <a:t>Aίτηση </a:t>
            </a:r>
            <a:r>
              <a:rPr lang="en-US" dirty="0" err="1" smtClean="0"/>
              <a:t>Αγοράς</a:t>
            </a:r>
            <a:r>
              <a:rPr lang="en-US" dirty="0" smtClean="0"/>
              <a:t> (Purchase Request)</a:t>
            </a:r>
          </a:p>
          <a:p>
            <a:r>
              <a:rPr lang="en-US" dirty="0" err="1" smtClean="0"/>
              <a:t>Απάντηση</a:t>
            </a:r>
            <a:r>
              <a:rPr lang="en-US" dirty="0" smtClean="0"/>
              <a:t> </a:t>
            </a:r>
            <a:r>
              <a:rPr lang="en-US" dirty="0" err="1" smtClean="0"/>
              <a:t>Αγοράς</a:t>
            </a:r>
            <a:r>
              <a:rPr lang="en-US" dirty="0" smtClean="0"/>
              <a:t> (Purchase Response)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Εκκίνηση Αίτησης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Τύπος πιστωτικής κάρτας</a:t>
            </a:r>
          </a:p>
          <a:p>
            <a:r>
              <a:rPr lang="el-GR" dirty="0" smtClean="0"/>
              <a:t>Αναγνωριστικό αίτησης</a:t>
            </a:r>
          </a:p>
          <a:p>
            <a:r>
              <a:rPr lang="el-GR" dirty="0" smtClean="0"/>
              <a:t>Προσδιοριστικό τρέχουσας χρήσης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Μειονεκτήματα </a:t>
            </a:r>
            <a:r>
              <a:rPr lang="en-US" dirty="0" smtClean="0"/>
              <a:t>IPSec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Διαχείριση Κλειδιών</a:t>
            </a:r>
          </a:p>
          <a:p>
            <a:r>
              <a:rPr lang="el-GR" dirty="0" smtClean="0"/>
              <a:t>Προστασία μόνο από κόμβο σε κόμβο</a:t>
            </a:r>
          </a:p>
          <a:p>
            <a:r>
              <a:rPr lang="el-GR" dirty="0" smtClean="0"/>
              <a:t>Υπολογιστική επιβάρυνση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Απάντηση</a:t>
            </a:r>
            <a:r>
              <a:rPr lang="en-US" dirty="0" smtClean="0"/>
              <a:t> </a:t>
            </a:r>
            <a:r>
              <a:rPr lang="en-US" dirty="0" err="1" smtClean="0"/>
              <a:t>Αιτησης</a:t>
            </a:r>
            <a:r>
              <a:rPr lang="en-US" dirty="0" smtClean="0"/>
              <a:t> </a:t>
            </a:r>
            <a:r>
              <a:rPr lang="en-US" dirty="0" err="1" smtClean="0"/>
              <a:t>Εκκίνησης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Προσδιοριστικό τρέχουσας χρήσης πελάτη</a:t>
            </a:r>
          </a:p>
          <a:p>
            <a:r>
              <a:rPr lang="el-GR" dirty="0" smtClean="0"/>
              <a:t>Προσδιοριστικό τρέχουσας χρήσης εμπόρου</a:t>
            </a:r>
          </a:p>
          <a:p>
            <a:r>
              <a:rPr lang="el-GR" dirty="0" smtClean="0"/>
              <a:t>Αναγνωριστικό συναλλαγή</a:t>
            </a:r>
          </a:p>
          <a:p>
            <a:r>
              <a:rPr lang="el-GR" dirty="0" smtClean="0"/>
              <a:t>Πιστοποιητικό πύλης πληρωμών &amp; εμπόρου</a:t>
            </a:r>
          </a:p>
          <a:p>
            <a:r>
              <a:rPr lang="el-GR" dirty="0" smtClean="0"/>
              <a:t>Ψηφιακή υπογραφή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Αίτηση Αγοράς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Πληροφορίες αγοράς (αποστέλλονται στην πύλη πληρωμών μέσω του εμπόρου)</a:t>
            </a:r>
          </a:p>
          <a:p>
            <a:pPr lvl="1"/>
            <a:r>
              <a:rPr lang="el-GR" dirty="0" smtClean="0"/>
              <a:t>Δεδομένα πληρωμής</a:t>
            </a:r>
          </a:p>
          <a:p>
            <a:pPr lvl="1"/>
            <a:r>
              <a:rPr lang="el-GR" dirty="0" smtClean="0"/>
              <a:t>Διπλή υπογραφή</a:t>
            </a:r>
          </a:p>
          <a:p>
            <a:pPr lvl="1"/>
            <a:r>
              <a:rPr lang="el-GR" dirty="0" smtClean="0"/>
              <a:t>Το μήνυμα σύνοψης πληροφοριών παραγγελίας</a:t>
            </a:r>
          </a:p>
          <a:p>
            <a:pPr lvl="1"/>
            <a:r>
              <a:rPr lang="el-GR" dirty="0" smtClean="0"/>
              <a:t>Όλα αυτά τα στοιχεία κρυπτογραφούντι με συμετρικό κλειδί</a:t>
            </a:r>
          </a:p>
          <a:p>
            <a:r>
              <a:rPr lang="el-GR" dirty="0" smtClean="0"/>
              <a:t>Ψηφιακός φάκελος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Αίτηση Αγοράς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Πληροφορίες παραγγελίας</a:t>
            </a:r>
          </a:p>
          <a:p>
            <a:pPr lvl="1"/>
            <a:r>
              <a:rPr lang="el-GR" dirty="0" smtClean="0"/>
              <a:t>Δεδομένα παραγγελίας</a:t>
            </a:r>
          </a:p>
          <a:p>
            <a:pPr lvl="1"/>
            <a:r>
              <a:rPr lang="el-GR" dirty="0" smtClean="0"/>
              <a:t>Διπλή υπογραφή</a:t>
            </a:r>
          </a:p>
          <a:p>
            <a:pPr lvl="1"/>
            <a:r>
              <a:rPr lang="el-GR" dirty="0" smtClean="0"/>
              <a:t>Το μήνυμα σύνοψης πληρωμών</a:t>
            </a:r>
          </a:p>
          <a:p>
            <a:r>
              <a:rPr lang="el-GR" dirty="0" smtClean="0"/>
              <a:t>Πιστοποιητικό κατόχου κάρτας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Απάντηση Αγοράς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190999"/>
          </a:xfrm>
        </p:spPr>
        <p:txBody>
          <a:bodyPr>
            <a:normAutofit/>
          </a:bodyPr>
          <a:lstStyle/>
          <a:p>
            <a:r>
              <a:rPr lang="el-GR" dirty="0" smtClean="0"/>
              <a:t>Επαλήθευση πιστοποιητικού</a:t>
            </a:r>
          </a:p>
          <a:p>
            <a:r>
              <a:rPr lang="el-GR" dirty="0" smtClean="0"/>
              <a:t>Επαλήθευση διπλής υπογραφής</a:t>
            </a:r>
          </a:p>
          <a:p>
            <a:r>
              <a:rPr lang="el-GR" dirty="0" smtClean="0"/>
              <a:t>Επεξεργασία παραγγελίας</a:t>
            </a:r>
          </a:p>
          <a:p>
            <a:r>
              <a:rPr lang="el-GR" dirty="0" smtClean="0"/>
              <a:t>Πρόωθηση πληροφοριών πληρωμής στην πύλη πληρωμής</a:t>
            </a:r>
          </a:p>
          <a:p>
            <a:r>
              <a:rPr lang="el-GR" dirty="0" smtClean="0"/>
              <a:t>Στέλνει την απάντηση αγοράς στον πελάτη</a:t>
            </a:r>
          </a:p>
          <a:p>
            <a:pPr lvl="1"/>
            <a:r>
              <a:rPr lang="el-GR" dirty="0" smtClean="0"/>
              <a:t>Περιλαμβάνει τον αριθμό της σχετικής συναλλαγής</a:t>
            </a:r>
          </a:p>
          <a:p>
            <a:pPr lvl="1"/>
            <a:r>
              <a:rPr lang="el-GR" dirty="0" smtClean="0"/>
              <a:t>Υπογράφεται ψηφιακά από τον έμπορο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Τρόπος Λειτουργίας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90600" y="3200400"/>
            <a:ext cx="12192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Πελάτης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105400" y="3200400"/>
            <a:ext cx="12192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Εμπορος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514600" y="2590800"/>
            <a:ext cx="20574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105400" y="5334000"/>
            <a:ext cx="12192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Τράπεζα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743200" y="2133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Παραγγελία(1)</a:t>
            </a:r>
            <a:endParaRPr lang="en-US" dirty="0"/>
          </a:p>
        </p:txBody>
      </p:sp>
      <p:grpSp>
        <p:nvGrpSpPr>
          <p:cNvPr id="3" name="Group 14"/>
          <p:cNvGrpSpPr/>
          <p:nvPr/>
        </p:nvGrpSpPr>
        <p:grpSpPr>
          <a:xfrm>
            <a:off x="2514600" y="2706469"/>
            <a:ext cx="2057400" cy="646331"/>
            <a:chOff x="2514600" y="2602468"/>
            <a:chExt cx="2057400" cy="646331"/>
          </a:xfrm>
        </p:grpSpPr>
        <p:cxnSp>
          <p:nvCxnSpPr>
            <p:cNvPr id="11" name="Straight Arrow Connector 10"/>
            <p:cNvCxnSpPr/>
            <p:nvPr/>
          </p:nvCxnSpPr>
          <p:spPr>
            <a:xfrm rot="10800000">
              <a:off x="2514600" y="2971800"/>
              <a:ext cx="20574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743200" y="2602468"/>
              <a:ext cx="1828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Παραγγελία</a:t>
              </a:r>
            </a:p>
            <a:p>
              <a:r>
                <a:rPr lang="el-GR" dirty="0" smtClean="0"/>
                <a:t>Κοστολόγηση (2)</a:t>
              </a:r>
              <a:endParaRPr lang="en-US" dirty="0"/>
            </a:p>
          </p:txBody>
        </p:sp>
      </p:grpSp>
      <p:cxnSp>
        <p:nvCxnSpPr>
          <p:cNvPr id="13" name="Straight Arrow Connector 12"/>
          <p:cNvCxnSpPr/>
          <p:nvPr/>
        </p:nvCxnSpPr>
        <p:spPr>
          <a:xfrm>
            <a:off x="2514600" y="3886200"/>
            <a:ext cx="20574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667000" y="3516868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Παραγγελία</a:t>
            </a:r>
          </a:p>
          <a:p>
            <a:r>
              <a:rPr lang="el-GR" dirty="0" smtClean="0"/>
              <a:t>Πληρωμή (3)</a:t>
            </a:r>
          </a:p>
          <a:p>
            <a:endParaRPr lang="en-US" dirty="0"/>
          </a:p>
        </p:txBody>
      </p:sp>
      <p:cxnSp>
        <p:nvCxnSpPr>
          <p:cNvPr id="17" name="Straight Arrow Connector 16"/>
          <p:cNvCxnSpPr>
            <a:stCxn id="5" idx="2"/>
          </p:cNvCxnSpPr>
          <p:nvPr/>
        </p:nvCxnSpPr>
        <p:spPr>
          <a:xfrm rot="5400000">
            <a:off x="5143500" y="4457700"/>
            <a:ext cx="1143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 rot="16200000">
            <a:off x="4528066" y="400633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Εγκριση(4)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 rot="10800000">
            <a:off x="2514600" y="4720154"/>
            <a:ext cx="2057400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667000" y="43550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Επικύρωση (5)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 rot="5400000">
            <a:off x="5640388" y="4496594"/>
            <a:ext cx="1217613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 rot="16200000">
            <a:off x="5073134" y="4082534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Πληρωμή(6)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Έγκριση Πληρωμής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Πληροφορίες αγοράς</a:t>
            </a:r>
          </a:p>
          <a:p>
            <a:r>
              <a:rPr lang="el-GR" dirty="0" smtClean="0"/>
              <a:t>Πληροφορίες έγκρισης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Πληροφορίες αγοράς</a:t>
            </a:r>
            <a:br>
              <a:rPr lang="el-GR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Πληροφορίες πληρωμής</a:t>
            </a:r>
          </a:p>
          <a:p>
            <a:r>
              <a:rPr lang="el-GR" dirty="0" smtClean="0"/>
              <a:t>Διπλή υπογραφή</a:t>
            </a:r>
          </a:p>
          <a:p>
            <a:r>
              <a:rPr lang="el-GR" dirty="0" smtClean="0"/>
              <a:t>Το μήνυμα σύνοψης για τις πληροφορίες αγοράς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Πληροφορίες Εγκρισης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Τμήμα έγκρισης που περιέχει το αναγνωριστικό της συναλλαγής, υπογεγραμένο με το ιδιωτικό κλειδί του εμπόρου (κρυπτογραφημένο με συμμετρικό κλειδί)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Πύλη Πληρωμών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571999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Επαλήθευση Πιστοποιητικών</a:t>
            </a:r>
          </a:p>
          <a:p>
            <a:r>
              <a:rPr lang="el-GR" dirty="0" smtClean="0"/>
              <a:t>Αποκρυπτογράφηση ψηφιακού φακέλου του τμήματος έγκρισης</a:t>
            </a:r>
          </a:p>
          <a:p>
            <a:r>
              <a:rPr lang="el-GR" dirty="0" smtClean="0"/>
              <a:t>Επαλήθευση υπογραφής του εμπόρου στο τμήμα έγκρισης</a:t>
            </a:r>
          </a:p>
          <a:p>
            <a:r>
              <a:rPr lang="el-GR" dirty="0" smtClean="0"/>
              <a:t>Αποκρυπτογράφηση ψηφιακού φακέλου του τμήματος πληρωμής</a:t>
            </a:r>
          </a:p>
          <a:p>
            <a:r>
              <a:rPr lang="el-GR" dirty="0" smtClean="0"/>
              <a:t>Επαλήθευση της διπλής υπογραφής του τμήματος πληρωμής</a:t>
            </a:r>
          </a:p>
          <a:p>
            <a:r>
              <a:rPr lang="el-GR" dirty="0" smtClean="0"/>
              <a:t>Επαλήθευση του </a:t>
            </a:r>
            <a:r>
              <a:rPr lang="en-US" dirty="0" smtClean="0"/>
              <a:t>ID </a:t>
            </a:r>
            <a:r>
              <a:rPr lang="el-GR" dirty="0" smtClean="0"/>
              <a:t>συναλλαγής</a:t>
            </a:r>
          </a:p>
          <a:p>
            <a:r>
              <a:rPr lang="el-GR" dirty="0" smtClean="0"/>
              <a:t>Έγκριση από τον εκδότης της κάρτας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Απάντηση Έγκρισης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Πληροφορίες Σχετικά Με την Έγκριση</a:t>
            </a:r>
          </a:p>
          <a:p>
            <a:r>
              <a:rPr lang="el-GR" dirty="0" smtClean="0"/>
              <a:t>Πληροφορίες κουπονιού παραλαβής</a:t>
            </a:r>
          </a:p>
          <a:p>
            <a:r>
              <a:rPr lang="el-GR" dirty="0" smtClean="0"/>
              <a:t>Πιστοποιητικό πύλης πληρωμών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Εισαγωγή νεων πρωτοκόλλων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Απαιτήσεις </a:t>
            </a:r>
          </a:p>
          <a:p>
            <a:pPr lvl="1"/>
            <a:r>
              <a:rPr lang="el-GR" dirty="0" smtClean="0"/>
              <a:t>Προστασία από άκρο σε άκρο </a:t>
            </a:r>
          </a:p>
          <a:p>
            <a:pPr lvl="1"/>
            <a:r>
              <a:rPr lang="el-GR" dirty="0" smtClean="0"/>
              <a:t>Διαφανές στα υπεράνω από αυτό πρωτόκολλα</a:t>
            </a:r>
          </a:p>
          <a:p>
            <a:pPr lvl="1"/>
            <a:r>
              <a:rPr lang="el-GR" dirty="0" smtClean="0"/>
              <a:t>«Διαχείριση» κλειδιών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Πληροφορίες Σχετικά Με την Έγκριση</a:t>
            </a:r>
            <a:br>
              <a:rPr lang="el-GR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Υπογεγραμένο με το ιδιωτικό κλειδί της πύλης πληρωμών</a:t>
            </a:r>
          </a:p>
          <a:p>
            <a:r>
              <a:rPr lang="el-GR" dirty="0" smtClean="0"/>
              <a:t>Κρυπτογραφημένο με ένα συμμετρικό κλειδί που παράγεται από την πύλη πληρωμών</a:t>
            </a:r>
          </a:p>
          <a:p>
            <a:r>
              <a:rPr lang="el-GR" dirty="0" smtClean="0"/>
              <a:t>Ψηφιακός Φάκελος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Λήψη Πληρωμής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Δημιουργεί, υπογράφει και κρυπτογραφεί  ένα τμήμα αίτησης λήψης παραλαβής</a:t>
            </a:r>
          </a:p>
          <a:p>
            <a:r>
              <a:rPr lang="el-GR" dirty="0" smtClean="0"/>
              <a:t>Κρυπτογραφημένο κουπόνι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Ερώτησεις</a:t>
            </a:r>
            <a:endParaRPr lang="en-US" dirty="0"/>
          </a:p>
        </p:txBody>
      </p:sp>
      <p:pic>
        <p:nvPicPr>
          <p:cNvPr id="4" name="Content Placeholder 6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581400" y="2209800"/>
            <a:ext cx="2362200" cy="304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Ασφάλεια στην Αρχιτεκτονική του Διαδικτύου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67000" y="4267200"/>
            <a:ext cx="1600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Φυσικό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667000" y="3810000"/>
            <a:ext cx="1600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Δικτύου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667000" y="3352800"/>
            <a:ext cx="1600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Μεταφοράς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667000" y="2895600"/>
            <a:ext cx="1600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Εφαρμογών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410200" y="38100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IP Security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410200" y="33528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TLS/SSL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267200" y="3579812"/>
            <a:ext cx="1143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267200" y="4037012"/>
            <a:ext cx="1143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Ασφάλεια στο Διαδίκτυο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152400" y="1981200"/>
            <a:ext cx="2286000" cy="3505200"/>
            <a:chOff x="152400" y="1981200"/>
            <a:chExt cx="2286000" cy="3505200"/>
          </a:xfrm>
        </p:grpSpPr>
        <p:grpSp>
          <p:nvGrpSpPr>
            <p:cNvPr id="15" name="Group 14"/>
            <p:cNvGrpSpPr/>
            <p:nvPr/>
          </p:nvGrpSpPr>
          <p:grpSpPr>
            <a:xfrm>
              <a:off x="533400" y="2514600"/>
              <a:ext cx="1600200" cy="2971800"/>
              <a:chOff x="1981200" y="2286000"/>
              <a:chExt cx="1600200" cy="2971800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1981200" y="3505200"/>
                <a:ext cx="1600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TCP/UDP</a:t>
                </a:r>
                <a:endParaRPr lang="en-US" dirty="0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1981200" y="2286000"/>
                <a:ext cx="1600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HTTP</a:t>
                </a:r>
                <a:endParaRPr lang="en-US" dirty="0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1981200" y="4800600"/>
                <a:ext cx="1600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IP</a:t>
                </a:r>
                <a:endParaRPr lang="en-US" dirty="0"/>
              </a:p>
            </p:txBody>
          </p:sp>
          <p:sp>
            <p:nvSpPr>
              <p:cNvPr id="8" name="Down Arrow 7"/>
              <p:cNvSpPr/>
              <p:nvPr/>
            </p:nvSpPr>
            <p:spPr>
              <a:xfrm>
                <a:off x="2667000" y="2743200"/>
                <a:ext cx="228600" cy="762000"/>
              </a:xfrm>
              <a:prstGeom prst="down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Down Arrow 8"/>
              <p:cNvSpPr/>
              <p:nvPr/>
            </p:nvSpPr>
            <p:spPr>
              <a:xfrm>
                <a:off x="2667000" y="4038600"/>
                <a:ext cx="228600" cy="762000"/>
              </a:xfrm>
              <a:prstGeom prst="down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152400" y="1981200"/>
              <a:ext cx="228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Μη ασφαλές </a:t>
              </a:r>
              <a:r>
                <a:rPr lang="en-US" dirty="0" smtClean="0"/>
                <a:t>IP</a:t>
              </a:r>
              <a:endParaRPr lang="en-US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505200" y="1981200"/>
            <a:ext cx="2286000" cy="3505200"/>
            <a:chOff x="3505200" y="1981200"/>
            <a:chExt cx="2286000" cy="3505200"/>
          </a:xfrm>
        </p:grpSpPr>
        <p:grpSp>
          <p:nvGrpSpPr>
            <p:cNvPr id="16" name="Group 15"/>
            <p:cNvGrpSpPr/>
            <p:nvPr/>
          </p:nvGrpSpPr>
          <p:grpSpPr>
            <a:xfrm>
              <a:off x="3733800" y="2514600"/>
              <a:ext cx="1600200" cy="2971800"/>
              <a:chOff x="5486400" y="2286000"/>
              <a:chExt cx="1600200" cy="2971800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5486400" y="3505200"/>
                <a:ext cx="1600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TCP/UDP</a:t>
                </a:r>
                <a:endParaRPr lang="en-US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5486400" y="2286000"/>
                <a:ext cx="1600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HTTP</a:t>
                </a:r>
                <a:endParaRPr lang="en-US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5486400" y="4800600"/>
                <a:ext cx="16002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IP</a:t>
                </a:r>
                <a:endParaRPr lang="en-US" dirty="0"/>
              </a:p>
            </p:txBody>
          </p:sp>
          <p:sp>
            <p:nvSpPr>
              <p:cNvPr id="13" name="Down Arrow 12"/>
              <p:cNvSpPr/>
              <p:nvPr/>
            </p:nvSpPr>
            <p:spPr>
              <a:xfrm>
                <a:off x="6172200" y="2743200"/>
                <a:ext cx="228600" cy="762000"/>
              </a:xfrm>
              <a:prstGeom prst="down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Down Arrow 13"/>
              <p:cNvSpPr/>
              <p:nvPr/>
            </p:nvSpPr>
            <p:spPr>
              <a:xfrm>
                <a:off x="6172200" y="4038600"/>
                <a:ext cx="228600" cy="762000"/>
              </a:xfrm>
              <a:prstGeom prst="down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3505200" y="1981200"/>
              <a:ext cx="228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r>
                <a:rPr lang="el-GR" dirty="0" smtClean="0"/>
                <a:t>σφαλές </a:t>
              </a:r>
              <a:r>
                <a:rPr lang="en-US" dirty="0" smtClean="0"/>
                <a:t>IP</a:t>
              </a:r>
              <a:endParaRPr lang="en-US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705600" y="1981200"/>
            <a:ext cx="2286000" cy="3505200"/>
            <a:chOff x="6705600" y="1981200"/>
            <a:chExt cx="2286000" cy="3505200"/>
          </a:xfrm>
        </p:grpSpPr>
        <p:sp>
          <p:nvSpPr>
            <p:cNvPr id="25" name="TextBox 24"/>
            <p:cNvSpPr txBox="1"/>
            <p:nvPr/>
          </p:nvSpPr>
          <p:spPr>
            <a:xfrm>
              <a:off x="6705600" y="1981200"/>
              <a:ext cx="228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Secure Socket Layer</a:t>
              </a:r>
              <a:endParaRPr lang="en-US" dirty="0"/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7010400" y="2514600"/>
              <a:ext cx="1600200" cy="2971800"/>
              <a:chOff x="7010400" y="2514600"/>
              <a:chExt cx="1600200" cy="2971800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7010400" y="3733800"/>
                <a:ext cx="1600200" cy="457200"/>
              </a:xfrm>
              <a:prstGeom prst="rect">
                <a:avLst/>
              </a:prstGeom>
              <a:solidFill>
                <a:schemeClr val="accent4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TCP</a:t>
                </a:r>
                <a:endParaRPr lang="en-US" dirty="0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7010400" y="2514600"/>
                <a:ext cx="1600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HTTP</a:t>
                </a:r>
                <a:endParaRPr lang="en-US" dirty="0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7010400" y="5029200"/>
                <a:ext cx="1600200" cy="457200"/>
              </a:xfrm>
              <a:prstGeom prst="rect">
                <a:avLst/>
              </a:prstGeom>
              <a:solidFill>
                <a:schemeClr val="accent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IP</a:t>
                </a:r>
                <a:endParaRPr lang="en-US" dirty="0"/>
              </a:p>
            </p:txBody>
          </p:sp>
          <p:sp>
            <p:nvSpPr>
              <p:cNvPr id="23" name="Down Arrow 22"/>
              <p:cNvSpPr/>
              <p:nvPr/>
            </p:nvSpPr>
            <p:spPr>
              <a:xfrm>
                <a:off x="7696200" y="2971800"/>
                <a:ext cx="228600" cy="762000"/>
              </a:xfrm>
              <a:prstGeom prst="down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Down Arrow 23"/>
              <p:cNvSpPr/>
              <p:nvPr/>
            </p:nvSpPr>
            <p:spPr>
              <a:xfrm>
                <a:off x="7696200" y="4267200"/>
                <a:ext cx="228600" cy="762000"/>
              </a:xfrm>
              <a:prstGeom prst="down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7010400" y="3124200"/>
                <a:ext cx="1600200" cy="304800"/>
              </a:xfrm>
              <a:prstGeom prst="rect">
                <a:avLst/>
              </a:prstGeom>
              <a:solidFill>
                <a:schemeClr val="accent4"/>
              </a:solidFill>
              <a:ln w="38100" cmpd="dbl">
                <a:prstDash val="sysDot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SSL</a:t>
                </a:r>
                <a:endParaRPr lang="en-US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Secure Socket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67199"/>
          </a:xfrm>
        </p:spPr>
        <p:txBody>
          <a:bodyPr>
            <a:normAutofit/>
          </a:bodyPr>
          <a:lstStyle/>
          <a:p>
            <a:r>
              <a:rPr lang="el-GR" dirty="0" smtClean="0"/>
              <a:t>Παρέχει </a:t>
            </a:r>
          </a:p>
          <a:p>
            <a:pPr lvl="1"/>
            <a:r>
              <a:rPr lang="en-US" dirty="0" err="1" smtClean="0"/>
              <a:t>Αμοιβάια</a:t>
            </a:r>
            <a:r>
              <a:rPr lang="en-US" dirty="0" smtClean="0"/>
              <a:t> </a:t>
            </a:r>
            <a:r>
              <a:rPr lang="en-US" dirty="0" err="1" smtClean="0"/>
              <a:t>Αυθεντικοποίηση</a:t>
            </a:r>
            <a:endParaRPr lang="en-US" dirty="0" smtClean="0"/>
          </a:p>
          <a:p>
            <a:pPr lvl="1"/>
            <a:r>
              <a:rPr lang="en-US" dirty="0" err="1" smtClean="0"/>
              <a:t>Υπηρεσίες</a:t>
            </a:r>
            <a:r>
              <a:rPr lang="en-US" dirty="0" smtClean="0"/>
              <a:t> </a:t>
            </a:r>
            <a:r>
              <a:rPr lang="en-US" dirty="0" err="1" smtClean="0"/>
              <a:t>Ακεραιότητας</a:t>
            </a:r>
            <a:endParaRPr lang="en-US" dirty="0" smtClean="0"/>
          </a:p>
          <a:p>
            <a:pPr lvl="1"/>
            <a:r>
              <a:rPr lang="en-US" dirty="0" err="1" smtClean="0"/>
              <a:t>Υπηρεσίες</a:t>
            </a:r>
            <a:r>
              <a:rPr lang="en-US" dirty="0" smtClean="0"/>
              <a:t> </a:t>
            </a:r>
            <a:r>
              <a:rPr lang="en-US" dirty="0" err="1" smtClean="0"/>
              <a:t>Εμπιστευτικότητας</a:t>
            </a:r>
            <a:endParaRPr lang="el-GR" dirty="0" smtClean="0"/>
          </a:p>
          <a:p>
            <a:r>
              <a:rPr lang="el-GR" dirty="0" smtClean="0"/>
              <a:t>Κάνει χρήση </a:t>
            </a:r>
          </a:p>
          <a:p>
            <a:pPr lvl="1"/>
            <a:r>
              <a:rPr lang="el-GR" dirty="0" smtClean="0"/>
              <a:t>Ψηφιακών φακέλων</a:t>
            </a:r>
          </a:p>
          <a:p>
            <a:pPr lvl="1"/>
            <a:r>
              <a:rPr lang="el-GR" dirty="0" smtClean="0"/>
              <a:t>Συμμετρικής κρυπτογράφησης</a:t>
            </a:r>
          </a:p>
          <a:p>
            <a:pPr lvl="1"/>
            <a:r>
              <a:rPr lang="el-GR" dirty="0" smtClean="0"/>
              <a:t>Ψηφιακά πιστοποιητικά </a:t>
            </a:r>
          </a:p>
          <a:p>
            <a:r>
              <a:rPr lang="el-GR" dirty="0" smtClean="0"/>
              <a:t>Απαιτεί την ύπαρξη υποδομής </a:t>
            </a:r>
            <a:r>
              <a:rPr lang="en-US" dirty="0" smtClean="0"/>
              <a:t>PKI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cus">
  <a:themeElements>
    <a:clrScheme name="Focus">
      <a:dk1>
        <a:sysClr val="windowText" lastClr="000000"/>
      </a:dk1>
      <a:lt1>
        <a:sysClr val="window" lastClr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Focus">
      <a:majorFont>
        <a:latin typeface="Corbel"/>
        <a:ea typeface=""/>
        <a:cs typeface=""/>
        <a:font script="Jpan" typeface="ＭＳ ゴシック"/>
      </a:majorFont>
      <a:minorFont>
        <a:latin typeface="Corbel"/>
        <a:ea typeface=""/>
        <a:cs typeface=""/>
        <a:font script="Jpan" typeface="ＭＳ ゴシック"/>
      </a:minorFont>
    </a:fontScheme>
    <a:fmtScheme name="Focus">
      <a:fillStyleLst>
        <a:solidFill>
          <a:schemeClr val="phClr"/>
        </a:solidFill>
        <a:solidFill>
          <a:schemeClr val="phClr"/>
        </a:solidFill>
        <a:solidFill>
          <a:schemeClr val="phClr">
            <a:satMod val="150000"/>
          </a:schemeClr>
        </a:solid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101600" dist="63500" dir="4200000" algn="br" rotWithShape="0">
              <a:srgbClr val="000000">
                <a:alpha val="50000"/>
              </a:srgbClr>
            </a:outerShdw>
          </a:effectLst>
        </a:effectStyle>
        <a:effectStyle>
          <a:effectLst>
            <a:glow rad="101600">
              <a:schemeClr val="lt1"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soft" dir="r">
              <a:rot lat="0" lon="0" rev="5400000"/>
            </a:lightRig>
          </a:scene3d>
          <a:sp3d prstMaterial="softmetal">
            <a:bevelT w="31750" h="63500"/>
          </a:sp3d>
        </a:effectStyle>
      </a:effectStyleLst>
      <a:bgFillStyleLst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Focus.thmx</Template>
  <TotalTime>3707</TotalTime>
  <Words>1763</Words>
  <Application>Microsoft Macintosh PowerPoint</Application>
  <PresentationFormat>On-screen Show (4:3)</PresentationFormat>
  <Paragraphs>422</Paragraphs>
  <Slides>62</Slides>
  <Notes>2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Focus</vt:lpstr>
      <vt:lpstr>Πρωτόκολλα Ασφάλειας στο Διαδίκτυο (2)</vt:lpstr>
      <vt:lpstr>Πρωτόκολλα Ασφάλειας στο Διαδίκτυο</vt:lpstr>
      <vt:lpstr>Υπηρεσίες Ασφάλειας IP</vt:lpstr>
      <vt:lpstr>Γιατί  Ασφάλεια στο IP?</vt:lpstr>
      <vt:lpstr>Μειονεκτήματα IPSec</vt:lpstr>
      <vt:lpstr>Εισαγωγή νεων πρωτοκόλλων</vt:lpstr>
      <vt:lpstr>Ασφάλεια στην Αρχιτεκτονική του Διαδικτύου</vt:lpstr>
      <vt:lpstr>Ασφάλεια στο Διαδίκτυο</vt:lpstr>
      <vt:lpstr>Secure Socket Layer</vt:lpstr>
      <vt:lpstr>Secure Socket Layer</vt:lpstr>
      <vt:lpstr>Secure Socket Layer</vt:lpstr>
      <vt:lpstr>SSL Handshake</vt:lpstr>
      <vt:lpstr>SSL Handshake </vt:lpstr>
      <vt:lpstr>SSL Handshake: Φάση 1</vt:lpstr>
      <vt:lpstr>Μήνυμα Client-Hello: Φάση 1 </vt:lpstr>
      <vt:lpstr>Μήνυμα Server-Hello: Φάση 1</vt:lpstr>
      <vt:lpstr>SSL Handshake: Φάση 2</vt:lpstr>
      <vt:lpstr>Μήνυμα Server key Exchange: Φάση 2 </vt:lpstr>
      <vt:lpstr>SSL Handshake: Φάση 3</vt:lpstr>
      <vt:lpstr>Μήνυμα Client key Exchange: Φάση 3 </vt:lpstr>
      <vt:lpstr>Υπολογισμός Μυστικού Κλειδιού</vt:lpstr>
      <vt:lpstr>SSL Handshake: Φάση 4</vt:lpstr>
      <vt:lpstr>SSL Record Protocol</vt:lpstr>
      <vt:lpstr>Δομή: SSL Record</vt:lpstr>
      <vt:lpstr>Δομή: SSL Record</vt:lpstr>
      <vt:lpstr>Δομή SSL Record Protocol</vt:lpstr>
      <vt:lpstr>SSL: Record Protocol</vt:lpstr>
      <vt:lpstr>Σύγκριση SSL &amp; IP Sec</vt:lpstr>
      <vt:lpstr>Σύγκριση SSL &amp; IPSec</vt:lpstr>
      <vt:lpstr>Υποδομή Δημόσιου Κλειδιού</vt:lpstr>
      <vt:lpstr>Υποδομή Δημόσιου Κλειδιού</vt:lpstr>
      <vt:lpstr>Γενική Αρχιτεκτονική ΥΔΚ</vt:lpstr>
      <vt:lpstr>Γενική Αρχιτεκτονική ΥΔΚ</vt:lpstr>
      <vt:lpstr>Γενική Αρχιτεκτονική ΥΔΚ</vt:lpstr>
      <vt:lpstr>Λειτουργίες ΥΔΚ</vt:lpstr>
      <vt:lpstr>Λειτουργίες ΥΔΚ</vt:lpstr>
      <vt:lpstr>Ψηφιακό Πιστοποιητικό</vt:lpstr>
      <vt:lpstr>Ερώτησεις</vt:lpstr>
      <vt:lpstr>Ασφαλείς Ηλεκτρονικές Συναλλαγές</vt:lpstr>
      <vt:lpstr>Βασικές Υπηρεσιες</vt:lpstr>
      <vt:lpstr>Απαιτήσεις SET</vt:lpstr>
      <vt:lpstr>Τρόπος Λειτουργίας</vt:lpstr>
      <vt:lpstr>Τρόπος Λειτουργίας</vt:lpstr>
      <vt:lpstr>Τρόπος Λειτουργίας</vt:lpstr>
      <vt:lpstr>«Περιορισμοί»</vt:lpstr>
      <vt:lpstr>Διαδικασία Διπλών Υπογραφών</vt:lpstr>
      <vt:lpstr>Διαδικασία «Διπλών» Υπογραφών </vt:lpstr>
      <vt:lpstr>Διαδικασία Αγοράς</vt:lpstr>
      <vt:lpstr>Εκκίνηση Αίτησης</vt:lpstr>
      <vt:lpstr>Απάντηση Αιτησης Εκκίνησης </vt:lpstr>
      <vt:lpstr>Αίτηση Αγοράς</vt:lpstr>
      <vt:lpstr>Αίτηση Αγοράς</vt:lpstr>
      <vt:lpstr>Απάντηση Αγοράς</vt:lpstr>
      <vt:lpstr>Τρόπος Λειτουργίας</vt:lpstr>
      <vt:lpstr>Έγκριση Πληρωμής</vt:lpstr>
      <vt:lpstr>Πληροφορίες αγοράς </vt:lpstr>
      <vt:lpstr>Πληροφορίες Εγκρισης</vt:lpstr>
      <vt:lpstr>Πύλη Πληρωμών</vt:lpstr>
      <vt:lpstr>Απάντηση Έγκρισης</vt:lpstr>
      <vt:lpstr>Πληροφορίες Σχετικά Με την Έγκριση </vt:lpstr>
      <vt:lpstr>Λήψη Πληρωμής</vt:lpstr>
      <vt:lpstr>Ερώτησεις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Περίγραμμα Θεματικών Ενοτήτων</dc:title>
  <dc:creator>Dimitris Geneiatakis</dc:creator>
  <cp:lastModifiedBy>Dimitris Geneiatakis</cp:lastModifiedBy>
  <cp:revision>729</cp:revision>
  <dcterms:created xsi:type="dcterms:W3CDTF">2010-05-21T11:25:35Z</dcterms:created>
  <dcterms:modified xsi:type="dcterms:W3CDTF">2010-05-21T13:19:21Z</dcterms:modified>
</cp:coreProperties>
</file>