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theme/theme2.xml" ContentType="application/vnd.openxmlformats-officedocument.them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slides/slide52.xml" ContentType="application/vnd.openxmlformats-officedocument.presentationml.slide+xml"/>
  <Default Extension="bin" ContentType="application/vnd.openxmlformats-officedocument.presentationml.printerSettings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Default Extension="gif" ContentType="image/gif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heme/theme3.xml" ContentType="application/vnd.openxmlformats-officedocument.them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64"/>
  </p:notesMasterIdLst>
  <p:handoutMasterIdLst>
    <p:handoutMasterId r:id="rId65"/>
  </p:handoutMasterIdLst>
  <p:sldIdLst>
    <p:sldId id="256" r:id="rId2"/>
    <p:sldId id="380" r:id="rId3"/>
    <p:sldId id="432" r:id="rId4"/>
    <p:sldId id="426" r:id="rId5"/>
    <p:sldId id="431" r:id="rId6"/>
    <p:sldId id="433" r:id="rId7"/>
    <p:sldId id="381" r:id="rId8"/>
    <p:sldId id="382" r:id="rId9"/>
    <p:sldId id="434" r:id="rId10"/>
    <p:sldId id="437" r:id="rId11"/>
    <p:sldId id="436" r:id="rId12"/>
    <p:sldId id="438" r:id="rId13"/>
    <p:sldId id="445" r:id="rId14"/>
    <p:sldId id="440" r:id="rId15"/>
    <p:sldId id="441" r:id="rId16"/>
    <p:sldId id="442" r:id="rId17"/>
    <p:sldId id="447" r:id="rId18"/>
    <p:sldId id="446" r:id="rId19"/>
    <p:sldId id="448" r:id="rId20"/>
    <p:sldId id="443" r:id="rId21"/>
    <p:sldId id="444" r:id="rId22"/>
    <p:sldId id="450" r:id="rId23"/>
    <p:sldId id="451" r:id="rId24"/>
    <p:sldId id="453" r:id="rId25"/>
    <p:sldId id="454" r:id="rId26"/>
    <p:sldId id="463" r:id="rId27"/>
    <p:sldId id="452" r:id="rId28"/>
    <p:sldId id="489" r:id="rId29"/>
    <p:sldId id="490" r:id="rId30"/>
    <p:sldId id="456" r:id="rId31"/>
    <p:sldId id="455" r:id="rId32"/>
    <p:sldId id="457" r:id="rId33"/>
    <p:sldId id="458" r:id="rId34"/>
    <p:sldId id="459" r:id="rId35"/>
    <p:sldId id="460" r:id="rId36"/>
    <p:sldId id="461" r:id="rId37"/>
    <p:sldId id="462" r:id="rId38"/>
    <p:sldId id="379" r:id="rId39"/>
    <p:sldId id="466" r:id="rId40"/>
    <p:sldId id="468" r:id="rId41"/>
    <p:sldId id="467" r:id="rId42"/>
    <p:sldId id="473" r:id="rId43"/>
    <p:sldId id="469" r:id="rId44"/>
    <p:sldId id="470" r:id="rId45"/>
    <p:sldId id="471" r:id="rId46"/>
    <p:sldId id="472" r:id="rId47"/>
    <p:sldId id="474" r:id="rId48"/>
    <p:sldId id="475" r:id="rId49"/>
    <p:sldId id="476" r:id="rId50"/>
    <p:sldId id="477" r:id="rId51"/>
    <p:sldId id="478" r:id="rId52"/>
    <p:sldId id="479" r:id="rId53"/>
    <p:sldId id="480" r:id="rId54"/>
    <p:sldId id="491" r:id="rId55"/>
    <p:sldId id="481" r:id="rId56"/>
    <p:sldId id="482" r:id="rId57"/>
    <p:sldId id="483" r:id="rId58"/>
    <p:sldId id="484" r:id="rId59"/>
    <p:sldId id="485" r:id="rId60"/>
    <p:sldId id="486" r:id="rId61"/>
    <p:sldId id="487" r:id="rId62"/>
    <p:sldId id="488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60" d="100"/>
          <a:sy n="60" d="100"/>
        </p:scale>
        <p:origin x="-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μπορο</a:t>
            </a:r>
            <a:r>
              <a:rPr lang="el-GR" dirty="0" smtClean="0"/>
              <a:t>ύσε να προστεθεί ένα τμήμα κώδικα</a:t>
            </a:r>
            <a:r>
              <a:rPr lang="el-GR" baseline="0" dirty="0" smtClean="0"/>
              <a:t> που να δείχνει τη δυνατότητα αυτή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Πρωτόκολλα Ασφάλειας στο Διαδίκτυο</a:t>
            </a:r>
            <a:r>
              <a:rPr lang="en-US" sz="3200" dirty="0" smtClean="0">
                <a:latin typeface="Arial"/>
                <a:cs typeface="Arial"/>
              </a:rPr>
              <a:t> (2)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Socket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όλες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εφαρμογές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αξιοποιούν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TCP</a:t>
            </a:r>
          </a:p>
          <a:p>
            <a:r>
              <a:rPr lang="en-US" dirty="0" err="1" smtClean="0"/>
              <a:t>Αποτελείται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υπο-πρωτόκολλα</a:t>
            </a:r>
            <a:endParaRPr lang="en-US" dirty="0" smtClean="0"/>
          </a:p>
          <a:p>
            <a:pPr lvl="1"/>
            <a:r>
              <a:rPr lang="en-US" dirty="0" err="1" smtClean="0"/>
              <a:t>Πρωτόκολλο</a:t>
            </a:r>
            <a:r>
              <a:rPr lang="en-US" dirty="0" smtClean="0"/>
              <a:t> </a:t>
            </a:r>
            <a:r>
              <a:rPr lang="en-US" dirty="0" err="1" smtClean="0"/>
              <a:t>χειραψίας</a:t>
            </a:r>
            <a:r>
              <a:rPr lang="en-US" dirty="0" smtClean="0"/>
              <a:t> (Handshake Protocol)</a:t>
            </a:r>
          </a:p>
          <a:p>
            <a:pPr lvl="1"/>
            <a:r>
              <a:rPr lang="en-US" dirty="0" err="1" smtClean="0"/>
              <a:t>Πρωτόκολλο</a:t>
            </a:r>
            <a:r>
              <a:rPr lang="en-US" dirty="0" smtClean="0"/>
              <a:t> </a:t>
            </a:r>
            <a:r>
              <a:rPr lang="en-US" dirty="0" err="1" smtClean="0"/>
              <a:t>εγγραφής</a:t>
            </a:r>
            <a:r>
              <a:rPr lang="en-US" dirty="0" smtClean="0"/>
              <a:t> (Record protocol)</a:t>
            </a:r>
            <a:endParaRPr lang="el-GR" dirty="0" smtClean="0"/>
          </a:p>
          <a:p>
            <a:r>
              <a:rPr lang="el-GR" dirty="0" smtClean="0"/>
              <a:t>Περιγράφεται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/>
              <a:t>RFC </a:t>
            </a:r>
            <a:r>
              <a:rPr lang="el-GR" dirty="0" smtClean="0"/>
              <a:t> 5246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Socket Layer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19200" y="2438400"/>
            <a:ext cx="1676400" cy="3429000"/>
            <a:chOff x="1066800" y="2362200"/>
            <a:chExt cx="1676400" cy="3429000"/>
          </a:xfrm>
        </p:grpSpPr>
        <p:sp>
          <p:nvSpPr>
            <p:cNvPr id="5" name="Rectangle 4"/>
            <p:cNvSpPr/>
            <p:nvPr/>
          </p:nvSpPr>
          <p:spPr>
            <a:xfrm>
              <a:off x="1066800" y="2362200"/>
              <a:ext cx="1676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dirty="0" smtClean="0">
                  <a:solidFill>
                    <a:srgbClr val="000000"/>
                  </a:solidFill>
                </a:rPr>
                <a:t>Εφαρμογή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4038600"/>
              <a:ext cx="16764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SSL-Record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800" y="5257800"/>
              <a:ext cx="1676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TCP/IP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800" y="3657600"/>
              <a:ext cx="16764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SSL-Handshake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1524794" y="3276600"/>
              <a:ext cx="76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524794" y="4876006"/>
              <a:ext cx="76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867400" y="2438400"/>
            <a:ext cx="1676400" cy="3429000"/>
            <a:chOff x="1066800" y="2362200"/>
            <a:chExt cx="1676400" cy="3429000"/>
          </a:xfrm>
        </p:grpSpPr>
        <p:sp>
          <p:nvSpPr>
            <p:cNvPr id="12" name="Rectangle 11"/>
            <p:cNvSpPr/>
            <p:nvPr/>
          </p:nvSpPr>
          <p:spPr>
            <a:xfrm>
              <a:off x="1066800" y="2362200"/>
              <a:ext cx="1676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dirty="0" smtClean="0">
                  <a:solidFill>
                    <a:srgbClr val="000000"/>
                  </a:solidFill>
                </a:rPr>
                <a:t>Εφαρμογή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66800" y="4038600"/>
              <a:ext cx="16764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SSL-Record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66800" y="5257800"/>
              <a:ext cx="1676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TCP/IP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66800" y="3657600"/>
              <a:ext cx="16764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SSL-Handshake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1524794" y="3276600"/>
              <a:ext cx="76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524794" y="4876006"/>
              <a:ext cx="76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2971800" y="5638800"/>
            <a:ext cx="2819400" cy="1588"/>
          </a:xfrm>
          <a:prstGeom prst="line">
            <a:avLst/>
          </a:prstGeom>
          <a:ln w="38100" cmpd="sng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Χωρίζεται σε τέσσερις φάσεις</a:t>
            </a:r>
          </a:p>
          <a:p>
            <a:pPr lvl="1"/>
            <a:r>
              <a:rPr lang="el-GR" dirty="0" smtClean="0"/>
              <a:t>Αρχικοποίησης</a:t>
            </a:r>
          </a:p>
          <a:p>
            <a:pPr lvl="1"/>
            <a:r>
              <a:rPr lang="el-GR" dirty="0" smtClean="0"/>
              <a:t>Ανταλλαγής Πιστοποιητικού εξυπηρέτη</a:t>
            </a:r>
          </a:p>
          <a:p>
            <a:pPr lvl="1"/>
            <a:r>
              <a:rPr lang="el-GR" dirty="0" smtClean="0"/>
              <a:t>Ανταλλαγής Πιστοποιητικού πελάτη</a:t>
            </a:r>
          </a:p>
          <a:p>
            <a:pPr lvl="1"/>
            <a:r>
              <a:rPr lang="el-GR" dirty="0" smtClean="0"/>
              <a:t>Επιλογής κρυπτογραφικών συναρτήσεω</a:t>
            </a:r>
          </a:p>
          <a:p>
            <a:r>
              <a:rPr lang="el-GR" dirty="0" smtClean="0"/>
              <a:t>Παρέχει</a:t>
            </a:r>
          </a:p>
          <a:p>
            <a:pPr lvl="1"/>
            <a:r>
              <a:rPr lang="el-GR" dirty="0" smtClean="0"/>
              <a:t>Υπηρεσίες ανταλλαγής κλειδιών</a:t>
            </a:r>
          </a:p>
          <a:p>
            <a:pPr lvl="1"/>
            <a:r>
              <a:rPr lang="el-GR" dirty="0" smtClean="0"/>
              <a:t>Αυθεντικοποίηση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3200400"/>
            <a:ext cx="6096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200400"/>
            <a:ext cx="1905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3200400"/>
            <a:ext cx="28956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</a:t>
            </a:r>
            <a:r>
              <a:rPr lang="el-GR" dirty="0" smtClean="0"/>
              <a:t>: Φάση 1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990600" y="43426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447006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582194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019800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2794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92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 - Hello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762000" y="3505200"/>
            <a:ext cx="24368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3228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 Hello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38100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3200400" y="2895600"/>
            <a:ext cx="304800" cy="8660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052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55626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3200400" y="3934599"/>
            <a:ext cx="304800" cy="15502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052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2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762794" y="4163199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762000" y="46188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762000" y="5027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9200" y="4315599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Server-key exchange*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762000" y="5408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9200" y="4752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 - request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5133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 – Hello - Done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6382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36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1182" y="3124200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client-key exchange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334000" y="34274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334000" y="38100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7400" y="3533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Certificate-Verify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029200" y="4038600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7848600" y="2895600"/>
            <a:ext cx="304800" cy="10704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1534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Right Brace 34"/>
          <p:cNvSpPr/>
          <p:nvPr/>
        </p:nvSpPr>
        <p:spPr>
          <a:xfrm>
            <a:off x="7848600" y="4191000"/>
            <a:ext cx="228600" cy="12938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0772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561012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336382" y="4267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334000" y="4648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336382" y="5029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5334001" y="54086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7382" y="4038600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3600" y="4371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4752201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5133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Μήνυμα </a:t>
            </a:r>
            <a:r>
              <a:rPr lang="en-US" dirty="0" smtClean="0"/>
              <a:t>Client-Hello: </a:t>
            </a:r>
            <a:r>
              <a:rPr lang="el-GR" dirty="0" smtClean="0"/>
              <a:t>Φάση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Version: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μεγαλύτερη</a:t>
            </a:r>
            <a:r>
              <a:rPr lang="en-US" dirty="0" smtClean="0"/>
              <a:t> </a:t>
            </a:r>
            <a:r>
              <a:rPr lang="en-US" dirty="0" err="1" smtClean="0"/>
              <a:t>έκδοση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πρωτοκόλλου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client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υποστηρίξει</a:t>
            </a:r>
            <a:endParaRPr lang="en-US" dirty="0" smtClean="0"/>
          </a:p>
          <a:p>
            <a:r>
              <a:rPr lang="en-US" dirty="0" smtClean="0"/>
              <a:t>Random Number: </a:t>
            </a:r>
            <a:r>
              <a:rPr lang="en-US" dirty="0" err="1" smtClean="0"/>
              <a:t>Ένας</a:t>
            </a:r>
            <a:r>
              <a:rPr lang="en-US" dirty="0" smtClean="0"/>
              <a:t> 32-bit </a:t>
            </a:r>
            <a:r>
              <a:rPr lang="en-US" dirty="0" err="1" smtClean="0"/>
              <a:t>τυχαίος</a:t>
            </a:r>
            <a:r>
              <a:rPr lang="en-US" dirty="0" smtClean="0"/>
              <a:t> </a:t>
            </a:r>
            <a:r>
              <a:rPr lang="en-US" dirty="0" err="1" smtClean="0"/>
              <a:t>αριθμός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r>
              <a:rPr lang="en-US" dirty="0" smtClean="0"/>
              <a:t> </a:t>
            </a:r>
            <a:r>
              <a:rPr lang="en-US" dirty="0" err="1" smtClean="0"/>
              <a:t>στους</a:t>
            </a:r>
            <a:r>
              <a:rPr lang="en-US" dirty="0" smtClean="0"/>
              <a:t> </a:t>
            </a:r>
            <a:r>
              <a:rPr lang="en-US" dirty="0" err="1" smtClean="0"/>
              <a:t>κρυπτογραφικούς</a:t>
            </a:r>
            <a:r>
              <a:rPr lang="en-US" dirty="0" smtClean="0"/>
              <a:t> </a:t>
            </a:r>
            <a:r>
              <a:rPr lang="en-US" dirty="0" err="1" smtClean="0"/>
              <a:t>υπολογισμούς</a:t>
            </a:r>
            <a:r>
              <a:rPr lang="en-US" dirty="0" smtClean="0"/>
              <a:t> </a:t>
            </a:r>
            <a:r>
              <a:rPr lang="en-US" dirty="0" err="1" smtClean="0"/>
              <a:t>ως</a:t>
            </a:r>
            <a:r>
              <a:rPr lang="en-US" dirty="0" smtClean="0"/>
              <a:t> </a:t>
            </a:r>
            <a:r>
              <a:rPr lang="en-US" dirty="0" err="1" smtClean="0"/>
              <a:t>σπόρος</a:t>
            </a:r>
            <a:r>
              <a:rPr lang="en-US" dirty="0" smtClean="0"/>
              <a:t> (seed)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μία</a:t>
            </a:r>
            <a:r>
              <a:rPr lang="en-US" dirty="0" smtClean="0"/>
              <a:t> </a:t>
            </a:r>
            <a:r>
              <a:rPr lang="en-US" dirty="0" err="1" smtClean="0"/>
              <a:t>τυχαία</a:t>
            </a:r>
            <a:r>
              <a:rPr lang="en-US" dirty="0" smtClean="0"/>
              <a:t> </a:t>
            </a:r>
            <a:r>
              <a:rPr lang="en-US" dirty="0" err="1" smtClean="0"/>
              <a:t>τιμή</a:t>
            </a:r>
            <a:r>
              <a:rPr lang="en-US" dirty="0" smtClean="0"/>
              <a:t> 28 bytes </a:t>
            </a:r>
            <a:r>
              <a:rPr lang="en-US" dirty="0" err="1" smtClean="0"/>
              <a:t>δημιουργημένη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έναν</a:t>
            </a:r>
            <a:r>
              <a:rPr lang="en-US" dirty="0" smtClean="0"/>
              <a:t> PRNG</a:t>
            </a:r>
          </a:p>
          <a:p>
            <a:r>
              <a:rPr lang="en-US" dirty="0" smtClean="0"/>
              <a:t>Session ID: </a:t>
            </a:r>
            <a:r>
              <a:rPr lang="en-US" dirty="0" err="1" smtClean="0"/>
              <a:t>Αναγνωρίζει</a:t>
            </a:r>
            <a:r>
              <a:rPr lang="en-US" dirty="0" smtClean="0"/>
              <a:t> </a:t>
            </a:r>
            <a:r>
              <a:rPr lang="en-US" dirty="0" err="1" smtClean="0"/>
              <a:t>μοναδικά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συγκεκριμένη</a:t>
            </a:r>
            <a:r>
              <a:rPr lang="en-US" dirty="0" smtClean="0"/>
              <a:t> SSL </a:t>
            </a:r>
            <a:r>
              <a:rPr lang="en-US" dirty="0" err="1" smtClean="0"/>
              <a:t>σύνοδο</a:t>
            </a:r>
            <a:r>
              <a:rPr lang="en-US" dirty="0" smtClean="0"/>
              <a:t> (</a:t>
            </a:r>
            <a:r>
              <a:rPr lang="en-US" dirty="0" err="1" smtClean="0"/>
              <a:t>κενό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νέα</a:t>
            </a:r>
            <a:r>
              <a:rPr lang="en-US" dirty="0" smtClean="0"/>
              <a:t> </a:t>
            </a:r>
            <a:r>
              <a:rPr lang="en-US" dirty="0" err="1" smtClean="0"/>
              <a:t>σύνοδο</a:t>
            </a:r>
            <a:r>
              <a:rPr lang="en-US" dirty="0" smtClean="0"/>
              <a:t>)</a:t>
            </a:r>
          </a:p>
          <a:p>
            <a:r>
              <a:rPr lang="en-US" dirty="0" smtClean="0"/>
              <a:t>Cipher Suites &amp; Compression Methods: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λίστα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κρυπτογραφικές</a:t>
            </a:r>
            <a:r>
              <a:rPr lang="en-US" dirty="0" smtClean="0"/>
              <a:t> </a:t>
            </a:r>
            <a:r>
              <a:rPr lang="en-US" dirty="0" err="1" smtClean="0"/>
              <a:t>παραμέτρους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μεθόδους</a:t>
            </a:r>
            <a:r>
              <a:rPr lang="en-US" dirty="0" smtClean="0"/>
              <a:t> </a:t>
            </a:r>
            <a:r>
              <a:rPr lang="en-US" dirty="0" err="1" smtClean="0"/>
              <a:t>συμπίεσης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client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υποστηρίξει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Μήνυμα </a:t>
            </a:r>
            <a:r>
              <a:rPr lang="en-US" dirty="0" smtClean="0"/>
              <a:t>Server-Hello</a:t>
            </a:r>
            <a:r>
              <a:rPr lang="el-GR" dirty="0" smtClean="0"/>
              <a:t>: Φάση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Version: </a:t>
            </a:r>
            <a:r>
              <a:rPr lang="en-US" dirty="0" err="1" smtClean="0"/>
              <a:t>Αναγνωρίζει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έκδοση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SSL </a:t>
            </a:r>
            <a:r>
              <a:rPr lang="en-US" dirty="0" err="1" smtClean="0"/>
              <a:t>πρωτοκόλλου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endParaRPr lang="en-US" dirty="0" smtClean="0"/>
          </a:p>
          <a:p>
            <a:r>
              <a:rPr lang="en-US" dirty="0" smtClean="0"/>
              <a:t>Random Number: </a:t>
            </a:r>
            <a:r>
              <a:rPr lang="en-US" dirty="0" err="1" smtClean="0"/>
              <a:t>Ένας</a:t>
            </a:r>
            <a:r>
              <a:rPr lang="en-US" dirty="0" smtClean="0"/>
              <a:t> 32-bit </a:t>
            </a:r>
            <a:r>
              <a:rPr lang="en-US" dirty="0" err="1" smtClean="0"/>
              <a:t>αριθμός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r>
              <a:rPr lang="en-US" dirty="0" smtClean="0"/>
              <a:t> </a:t>
            </a:r>
            <a:r>
              <a:rPr lang="en-US" dirty="0" err="1" smtClean="0"/>
              <a:t>στους</a:t>
            </a:r>
            <a:r>
              <a:rPr lang="en-US" dirty="0" smtClean="0"/>
              <a:t> </a:t>
            </a:r>
            <a:r>
              <a:rPr lang="en-US" dirty="0" err="1" smtClean="0"/>
              <a:t>κρυπτογραφικούς</a:t>
            </a:r>
            <a:r>
              <a:rPr lang="en-US" dirty="0" smtClean="0"/>
              <a:t> </a:t>
            </a:r>
            <a:r>
              <a:rPr lang="en-US" dirty="0" err="1" smtClean="0"/>
              <a:t>υπολογισμούς</a:t>
            </a:r>
            <a:r>
              <a:rPr lang="en-US" dirty="0" smtClean="0"/>
              <a:t> </a:t>
            </a:r>
            <a:r>
              <a:rPr lang="en-US" dirty="0" err="1" smtClean="0"/>
              <a:t>ως</a:t>
            </a:r>
            <a:r>
              <a:rPr lang="en-US" dirty="0" smtClean="0"/>
              <a:t> </a:t>
            </a:r>
            <a:r>
              <a:rPr lang="en-US" dirty="0" err="1" smtClean="0"/>
              <a:t>σπόρος</a:t>
            </a:r>
            <a:r>
              <a:rPr lang="en-US" dirty="0" smtClean="0"/>
              <a:t> (seed)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μία</a:t>
            </a:r>
            <a:r>
              <a:rPr lang="en-US" dirty="0" smtClean="0"/>
              <a:t> </a:t>
            </a:r>
            <a:r>
              <a:rPr lang="en-US" dirty="0" err="1" smtClean="0"/>
              <a:t>τυχαία</a:t>
            </a:r>
            <a:r>
              <a:rPr lang="en-US" dirty="0" smtClean="0"/>
              <a:t> </a:t>
            </a:r>
            <a:r>
              <a:rPr lang="en-US" dirty="0" err="1" smtClean="0"/>
              <a:t>τιμή</a:t>
            </a:r>
            <a:r>
              <a:rPr lang="en-US" dirty="0" smtClean="0"/>
              <a:t> 28 bytes </a:t>
            </a:r>
            <a:r>
              <a:rPr lang="en-US" dirty="0" err="1" smtClean="0"/>
              <a:t>δημιουργημένη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έναν</a:t>
            </a:r>
            <a:r>
              <a:rPr lang="en-US" dirty="0" smtClean="0"/>
              <a:t> PRNG</a:t>
            </a:r>
          </a:p>
          <a:p>
            <a:r>
              <a:rPr lang="en-US" dirty="0" smtClean="0"/>
              <a:t>Session ID: </a:t>
            </a:r>
            <a:r>
              <a:rPr lang="en-US" dirty="0" err="1" smtClean="0"/>
              <a:t>Αναγνωρίζει</a:t>
            </a:r>
            <a:r>
              <a:rPr lang="en-US" dirty="0" smtClean="0"/>
              <a:t> </a:t>
            </a:r>
            <a:r>
              <a:rPr lang="en-US" dirty="0" err="1" smtClean="0"/>
              <a:t>μοναδικά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συγκεκριμένη</a:t>
            </a:r>
            <a:r>
              <a:rPr lang="en-US" dirty="0" smtClean="0"/>
              <a:t> SSL </a:t>
            </a:r>
            <a:r>
              <a:rPr lang="en-US" dirty="0" err="1" smtClean="0"/>
              <a:t>σύνοδο</a:t>
            </a:r>
            <a:r>
              <a:rPr lang="en-US" dirty="0" smtClean="0"/>
              <a:t>, </a:t>
            </a:r>
            <a:r>
              <a:rPr lang="en-US" dirty="0" err="1" smtClean="0"/>
              <a:t>αναζητώντας</a:t>
            </a:r>
            <a:r>
              <a:rPr lang="en-US" dirty="0" smtClean="0"/>
              <a:t> </a:t>
            </a:r>
            <a:r>
              <a:rPr lang="en-US" dirty="0" err="1" smtClean="0"/>
              <a:t>στη</a:t>
            </a:r>
            <a:r>
              <a:rPr lang="en-US" dirty="0" smtClean="0"/>
              <a:t> session cache </a:t>
            </a:r>
            <a:r>
              <a:rPr lang="en-US" dirty="0" err="1" smtClean="0"/>
              <a:t>του</a:t>
            </a:r>
            <a:endParaRPr lang="en-US" dirty="0" smtClean="0"/>
          </a:p>
          <a:p>
            <a:r>
              <a:rPr lang="en-US" dirty="0" smtClean="0"/>
              <a:t>Cipher Suites &amp; Compression Methods: </a:t>
            </a:r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κρυπτογραφικές</a:t>
            </a:r>
            <a:r>
              <a:rPr lang="en-US" dirty="0" smtClean="0"/>
              <a:t> </a:t>
            </a:r>
            <a:r>
              <a:rPr lang="en-US" dirty="0" err="1" smtClean="0"/>
              <a:t>παράμετροι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μέθοδοι</a:t>
            </a:r>
            <a:r>
              <a:rPr lang="en-US" dirty="0" smtClean="0"/>
              <a:t> </a:t>
            </a:r>
            <a:r>
              <a:rPr lang="en-US" dirty="0" err="1" smtClean="0"/>
              <a:t>συμπίεσης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χρησιμοποιηθούν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</a:t>
            </a:r>
            <a:r>
              <a:rPr lang="el-GR" dirty="0" smtClean="0"/>
              <a:t>: Φάση 2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990600" y="43426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447006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582194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019800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2794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92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 - Hello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762000" y="3505200"/>
            <a:ext cx="24368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3228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 Hello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38100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3200400" y="2895600"/>
            <a:ext cx="304800" cy="8660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052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55626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3200400" y="3934599"/>
            <a:ext cx="304800" cy="15502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052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2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762794" y="4163199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762000" y="46188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762000" y="5027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9200" y="4315599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Server-key exchange*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762000" y="5408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9200" y="4752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 - request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5133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 – Hello - Done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6382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36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1182" y="3124200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client-key exchange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334000" y="34274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334000" y="38100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7400" y="3533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Certificate-Verify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029200" y="4038600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7848600" y="2895600"/>
            <a:ext cx="304800" cy="10704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1534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Right Brace 34"/>
          <p:cNvSpPr/>
          <p:nvPr/>
        </p:nvSpPr>
        <p:spPr>
          <a:xfrm>
            <a:off x="7848600" y="4191000"/>
            <a:ext cx="228600" cy="12938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0772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561012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336382" y="4267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334000" y="4648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336382" y="5029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5334001" y="54086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7382" y="4038600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3600" y="4371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4752201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5133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964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Μήνυμα </a:t>
            </a:r>
            <a:r>
              <a:rPr lang="en-US" dirty="0" smtClean="0"/>
              <a:t>Server key Exchange</a:t>
            </a:r>
            <a:r>
              <a:rPr lang="el-GR" dirty="0" smtClean="0"/>
              <a:t>: Φάση </a:t>
            </a:r>
            <a:r>
              <a:rPr lang="en-US" dirty="0" smtClean="0"/>
              <a:t>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Server Key Exchange </a:t>
            </a:r>
            <a:r>
              <a:rPr lang="el-GR" dirty="0" smtClean="0"/>
              <a:t>δεν χρειάζεται:</a:t>
            </a:r>
          </a:p>
          <a:p>
            <a:pPr lvl="1"/>
            <a:r>
              <a:rPr lang="el-GR" dirty="0" smtClean="0"/>
              <a:t>Ο διακομιστής έχει στείλει ένα πιστοποιητικό με σταθερές παραμέτρους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</a:p>
          <a:p>
            <a:pPr lvl="1"/>
            <a:r>
              <a:rPr lang="el-GR" dirty="0" smtClean="0"/>
              <a:t>Πρόκειται να χρησιμοποιήσει </a:t>
            </a:r>
            <a:r>
              <a:rPr lang="en-US" dirty="0" smtClean="0"/>
              <a:t>RSA </a:t>
            </a:r>
            <a:r>
              <a:rPr lang="el-GR" dirty="0" smtClean="0"/>
              <a:t>για την ανταλλαγή των κλειδιών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</a:t>
            </a:r>
            <a:r>
              <a:rPr lang="el-GR" dirty="0" smtClean="0"/>
              <a:t>: Φάση 3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990600" y="43426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447006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582194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019800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2794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92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 - Hello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762000" y="3505200"/>
            <a:ext cx="24368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3228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 Hello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38100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3200400" y="2895600"/>
            <a:ext cx="304800" cy="8660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052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55626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3200400" y="3934599"/>
            <a:ext cx="304800" cy="15502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052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2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762794" y="4163199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762000" y="46188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762000" y="5027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9200" y="4315599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Server-key exchange*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762000" y="5408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9200" y="4752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 - request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5133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 – Hello - Done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6382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36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1182" y="3124200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client-key exchange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334000" y="34274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334000" y="38100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7400" y="3533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Certificate-Verify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029200" y="4038600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7848600" y="2895600"/>
            <a:ext cx="304800" cy="10704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1534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Right Brace 34"/>
          <p:cNvSpPr/>
          <p:nvPr/>
        </p:nvSpPr>
        <p:spPr>
          <a:xfrm>
            <a:off x="7848600" y="4191000"/>
            <a:ext cx="228600" cy="12938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0772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561012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336382" y="4267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334000" y="4648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336382" y="5029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5334001" y="54086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7382" y="4038600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3600" y="4371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4752201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5133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Πρωτόκολλα Ασφάλειας στο Διαδίκτυο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Socket Layer (SSL) </a:t>
            </a:r>
          </a:p>
          <a:p>
            <a:r>
              <a:rPr lang="en-US" dirty="0" smtClean="0"/>
              <a:t>IP Security (</a:t>
            </a:r>
            <a:r>
              <a:rPr lang="el-GR" dirty="0" smtClean="0"/>
              <a:t>Ι</a:t>
            </a:r>
            <a:r>
              <a:rPr lang="en-US" dirty="0" err="1" smtClean="0"/>
              <a:t>Psec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Μήνυμα </a:t>
            </a:r>
            <a:r>
              <a:rPr lang="en-US" dirty="0" smtClean="0"/>
              <a:t>Client key Exchange</a:t>
            </a:r>
            <a:r>
              <a:rPr lang="el-GR" dirty="0" smtClean="0"/>
              <a:t>: Φάση 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Ο</a:t>
            </a:r>
            <a:r>
              <a:rPr lang="en-US" dirty="0" smtClean="0"/>
              <a:t> client </a:t>
            </a:r>
            <a:r>
              <a:rPr lang="en-US" dirty="0" err="1" smtClean="0"/>
              <a:t>δημιουργεί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pre-master secret </a:t>
            </a:r>
            <a:r>
              <a:rPr lang="en-US" dirty="0" err="1" smtClean="0"/>
              <a:t>τιμή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48-bytes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οποία</a:t>
            </a:r>
            <a:r>
              <a:rPr lang="en-US" dirty="0" smtClean="0"/>
              <a:t> </a:t>
            </a:r>
            <a:r>
              <a:rPr lang="en-US" dirty="0" err="1" smtClean="0"/>
              <a:t>κρυπτογραφεί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δημόσιο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server (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τελευταίο</a:t>
            </a:r>
            <a:r>
              <a:rPr lang="en-US" dirty="0" smtClean="0"/>
              <a:t> </a:t>
            </a:r>
            <a:r>
              <a:rPr lang="en-US" dirty="0" err="1" smtClean="0"/>
              <a:t>περιέχεται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πιστοποιητικό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server </a:t>
            </a:r>
            <a:r>
              <a:rPr lang="en-US" dirty="0" err="1" smtClean="0"/>
              <a:t>έστειλε</a:t>
            </a:r>
            <a:r>
              <a:rPr lang="en-US" dirty="0" smtClean="0"/>
              <a:t> </a:t>
            </a:r>
            <a:r>
              <a:rPr lang="en-US" dirty="0" err="1" smtClean="0"/>
              <a:t>προηγουμένως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Ο</a:t>
            </a:r>
            <a:r>
              <a:rPr lang="en-US" dirty="0" smtClean="0"/>
              <a:t> server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αποκρυπτογραφήσει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pre-master secret </a:t>
            </a:r>
            <a:r>
              <a:rPr lang="en-US" dirty="0" err="1" smtClean="0"/>
              <a:t>τιμή</a:t>
            </a:r>
            <a:r>
              <a:rPr lang="en-US" dirty="0" smtClean="0"/>
              <a:t> </a:t>
            </a:r>
            <a:r>
              <a:rPr lang="en-US" dirty="0" err="1" smtClean="0"/>
              <a:t>χρησιμοποιώντας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ιδιωτικό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endParaRPr lang="en-US" dirty="0" smtClean="0"/>
          </a:p>
          <a:p>
            <a:r>
              <a:rPr lang="en-US" dirty="0" err="1" smtClean="0"/>
              <a:t>Αργότερα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μέρη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μετατρέψουν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pre-master secret key </a:t>
            </a:r>
            <a:r>
              <a:rPr lang="en-US" dirty="0" err="1" smtClean="0"/>
              <a:t>σε</a:t>
            </a:r>
            <a:r>
              <a:rPr lang="en-US" dirty="0" smtClean="0"/>
              <a:t> master secret key (entropy source), </a:t>
            </a:r>
            <a:r>
              <a:rPr lang="en-US" dirty="0" err="1" smtClean="0"/>
              <a:t>υπολογίζοντας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σειρά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συνόψεις</a:t>
            </a:r>
            <a:r>
              <a:rPr lang="en-US" dirty="0" smtClean="0"/>
              <a:t> (hashes) </a:t>
            </a:r>
            <a:r>
              <a:rPr lang="en-US" dirty="0" err="1" smtClean="0"/>
              <a:t>χρησιμοποιώντας</a:t>
            </a:r>
            <a:r>
              <a:rPr lang="en-US" dirty="0" smtClean="0"/>
              <a:t> </a:t>
            </a:r>
            <a:r>
              <a:rPr lang="en-US" dirty="0" err="1" smtClean="0"/>
              <a:t>τόσο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pre-master secret, </a:t>
            </a:r>
            <a:r>
              <a:rPr lang="en-US" dirty="0" err="1" smtClean="0"/>
              <a:t>όσο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τυχαίες</a:t>
            </a:r>
            <a:r>
              <a:rPr lang="en-US" dirty="0" smtClean="0"/>
              <a:t> </a:t>
            </a:r>
            <a:r>
              <a:rPr lang="en-US" dirty="0" err="1" smtClean="0"/>
              <a:t>τιμές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περιέχονται</a:t>
            </a:r>
            <a:r>
              <a:rPr lang="en-US" dirty="0" smtClean="0"/>
              <a:t> </a:t>
            </a:r>
            <a:r>
              <a:rPr lang="en-US" dirty="0" err="1" smtClean="0"/>
              <a:t>στα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hello </a:t>
            </a:r>
            <a:r>
              <a:rPr lang="en-US" dirty="0" err="1" smtClean="0"/>
              <a:t>μηνύματα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Μυστικού Κλειδιού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 φάση 1:</a:t>
            </a:r>
          </a:p>
          <a:p>
            <a:pPr lvl="1"/>
            <a:r>
              <a:rPr lang="en-US" dirty="0" err="1" smtClean="0"/>
              <a:t>ClientHello.random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ServerHello.random</a:t>
            </a:r>
            <a:endParaRPr lang="el-GR" dirty="0" smtClean="0"/>
          </a:p>
          <a:p>
            <a:r>
              <a:rPr lang="el-GR" dirty="0" smtClean="0"/>
              <a:t>Κλειδί</a:t>
            </a:r>
            <a:r>
              <a:rPr lang="en-US" dirty="0" smtClean="0"/>
              <a:t>=</a:t>
            </a:r>
            <a:r>
              <a:rPr lang="en-US" dirty="0" err="1" smtClean="0"/>
              <a:t>Hash(pre</a:t>
            </a:r>
            <a:r>
              <a:rPr lang="en-US" dirty="0" smtClean="0"/>
              <a:t>-master secret key + </a:t>
            </a:r>
            <a:r>
              <a:rPr lang="en-US" dirty="0" err="1" smtClean="0"/>
              <a:t>hash('A</a:t>
            </a:r>
            <a:r>
              <a:rPr lang="en-US" dirty="0" smtClean="0"/>
              <a:t>' + pre-master secret key + </a:t>
            </a:r>
            <a:r>
              <a:rPr lang="en-US" dirty="0" err="1" smtClean="0"/>
              <a:t>ClientHello.random</a:t>
            </a:r>
            <a:r>
              <a:rPr lang="en-US" dirty="0" smtClean="0"/>
              <a:t> + </a:t>
            </a:r>
            <a:r>
              <a:rPr lang="en-US" dirty="0" err="1" smtClean="0"/>
              <a:t>ServerHello.random</a:t>
            </a:r>
            <a:r>
              <a:rPr lang="en-US" dirty="0" smtClean="0"/>
              <a:t>))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Handshake</a:t>
            </a:r>
            <a:r>
              <a:rPr lang="el-GR" dirty="0" smtClean="0"/>
              <a:t>: Φάση 4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990600" y="43426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447006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582194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019800" y="4418806"/>
            <a:ext cx="3505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2794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92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 - Hello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762000" y="3505200"/>
            <a:ext cx="24368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3228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 Hello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38100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3200400" y="2895600"/>
            <a:ext cx="304800" cy="8660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052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5562600"/>
            <a:ext cx="34290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3200400" y="3934599"/>
            <a:ext cx="304800" cy="15502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052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2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762794" y="4163199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762000" y="46188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762000" y="5027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9200" y="4315599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Server-key exchange*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762000" y="54086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9200" y="4752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 - request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5133201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Server – Hello - Done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6382" y="29718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3600" y="266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1182" y="3124200"/>
            <a:ext cx="1978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client-key exchange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334000" y="3427412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334000" y="38100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7400" y="3533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Certificate-Verify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029200" y="4038600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7848600" y="2895600"/>
            <a:ext cx="304800" cy="10704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1534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Right Brace 34"/>
          <p:cNvSpPr/>
          <p:nvPr/>
        </p:nvSpPr>
        <p:spPr>
          <a:xfrm>
            <a:off x="7848600" y="4191000"/>
            <a:ext cx="228600" cy="12938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0772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Φάση 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561012"/>
            <a:ext cx="3124200" cy="158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336382" y="4267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334000" y="4648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336382" y="5029200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5334001" y="5408611"/>
            <a:ext cx="24360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7382" y="4038600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3600" y="4371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4752201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Change-cipher-spec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5133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Finished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Record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Παρέχει υπηρεσίες </a:t>
            </a:r>
          </a:p>
          <a:p>
            <a:pPr lvl="1"/>
            <a:r>
              <a:rPr lang="el-GR" dirty="0" smtClean="0"/>
              <a:t>Εμπιστευτικότητας</a:t>
            </a:r>
          </a:p>
          <a:p>
            <a:pPr lvl="1"/>
            <a:r>
              <a:rPr lang="el-GR" dirty="0" smtClean="0"/>
              <a:t>Ακεραιότητας</a:t>
            </a:r>
          </a:p>
          <a:p>
            <a:pPr lvl="1"/>
            <a:r>
              <a:rPr lang="el-GR" dirty="0" smtClean="0"/>
              <a:t>Αυθεντικότητας</a:t>
            </a:r>
          </a:p>
          <a:p>
            <a:r>
              <a:rPr lang="el-GR" dirty="0" smtClean="0"/>
              <a:t>Αξιοποιεί τις παραμέτρους που έχουν προσδιοριστεί από το</a:t>
            </a:r>
            <a:r>
              <a:rPr lang="en-US" dirty="0" smtClean="0"/>
              <a:t> </a:t>
            </a:r>
            <a:r>
              <a:rPr lang="el-GR" dirty="0" smtClean="0"/>
              <a:t>πρωτόκολλο </a:t>
            </a:r>
            <a:r>
              <a:rPr lang="en-US" dirty="0" smtClean="0"/>
              <a:t>Handshake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</a:t>
            </a:r>
            <a:r>
              <a:rPr lang="en-US" dirty="0" smtClean="0"/>
              <a:t>: SSL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Τύπο</a:t>
            </a:r>
            <a:r>
              <a:rPr lang="en-US" dirty="0" smtClean="0"/>
              <a:t> </a:t>
            </a:r>
            <a:r>
              <a:rPr lang="el-GR" dirty="0" smtClean="0"/>
              <a:t>Π</a:t>
            </a:r>
            <a:r>
              <a:rPr lang="en-US" dirty="0" err="1" smtClean="0"/>
              <a:t>εριεχομένου</a:t>
            </a:r>
            <a:r>
              <a:rPr lang="en-US" dirty="0" smtClean="0"/>
              <a:t> (Content Type). </a:t>
            </a:r>
            <a:r>
              <a:rPr lang="en-US" dirty="0" err="1" smtClean="0"/>
              <a:t>Καθορίζει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πρωτόκολλο</a:t>
            </a:r>
            <a:r>
              <a:rPr lang="en-US" dirty="0" smtClean="0"/>
              <a:t> </a:t>
            </a:r>
            <a:r>
              <a:rPr lang="en-US" dirty="0" err="1" smtClean="0"/>
              <a:t>υψηλότερου</a:t>
            </a:r>
            <a:r>
              <a:rPr lang="en-US" dirty="0" smtClean="0"/>
              <a:t> </a:t>
            </a:r>
            <a:r>
              <a:rPr lang="en-US" dirty="0" err="1" smtClean="0"/>
              <a:t>επιπέδου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r>
              <a:rPr lang="en-US" dirty="0" smtClean="0"/>
              <a:t> (</a:t>
            </a:r>
            <a:r>
              <a:rPr lang="en-US" dirty="0" err="1" smtClean="0"/>
              <a:t>π.χ</a:t>
            </a:r>
            <a:r>
              <a:rPr lang="en-US" dirty="0" smtClean="0"/>
              <a:t>. Alert, Handshake, Change Cipher Spec)</a:t>
            </a:r>
          </a:p>
          <a:p>
            <a:r>
              <a:rPr lang="en-US" dirty="0" err="1" smtClean="0"/>
              <a:t>Αριθμό</a:t>
            </a:r>
            <a:r>
              <a:rPr lang="en-US" dirty="0" smtClean="0"/>
              <a:t> </a:t>
            </a:r>
            <a:r>
              <a:rPr lang="en-US" dirty="0" err="1" smtClean="0"/>
              <a:t>έκδοσης</a:t>
            </a:r>
            <a:r>
              <a:rPr lang="en-US" dirty="0" smtClean="0"/>
              <a:t> </a:t>
            </a:r>
            <a:r>
              <a:rPr lang="en-US" dirty="0" err="1" smtClean="0"/>
              <a:t>πρωτοκόλλου</a:t>
            </a:r>
            <a:r>
              <a:rPr lang="en-US" dirty="0" smtClean="0"/>
              <a:t> (v.2 / v.3)</a:t>
            </a:r>
          </a:p>
          <a:p>
            <a:r>
              <a:rPr lang="en-US" dirty="0" err="1" smtClean="0"/>
              <a:t>Μήκος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</a:t>
            </a:r>
            <a:r>
              <a:rPr lang="en-US" dirty="0" smtClean="0"/>
              <a:t>: SSL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Ωφέλιμο</a:t>
            </a:r>
            <a:r>
              <a:rPr lang="en-US" dirty="0" smtClean="0"/>
              <a:t> </a:t>
            </a:r>
            <a:r>
              <a:rPr lang="en-US" dirty="0" err="1" smtClean="0"/>
              <a:t>φορτίο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r>
              <a:rPr lang="en-US" dirty="0" smtClean="0"/>
              <a:t> (data payload),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οποίο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προαιρετικά</a:t>
            </a:r>
            <a:r>
              <a:rPr lang="en-US" dirty="0" smtClean="0"/>
              <a:t> </a:t>
            </a:r>
            <a:r>
              <a:rPr lang="en-US" dirty="0" err="1" smtClean="0"/>
              <a:t>συμπιεσμένο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κρυπτογραφημένο</a:t>
            </a:r>
            <a:r>
              <a:rPr lang="en-US" dirty="0" smtClean="0"/>
              <a:t>, </a:t>
            </a:r>
            <a:r>
              <a:rPr lang="en-US" dirty="0" err="1" smtClean="0"/>
              <a:t>σύμφωνα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αυτά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συμφωνήθηκαν</a:t>
            </a:r>
            <a:r>
              <a:rPr lang="en-US" dirty="0" smtClean="0"/>
              <a:t> </a:t>
            </a:r>
            <a:r>
              <a:rPr lang="en-US" dirty="0" err="1" smtClean="0"/>
              <a:t>κατά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φάση</a:t>
            </a:r>
            <a:r>
              <a:rPr lang="en-US" dirty="0" smtClean="0"/>
              <a:t> Handshake</a:t>
            </a:r>
          </a:p>
          <a:p>
            <a:r>
              <a:rPr lang="en-US" dirty="0" err="1" smtClean="0"/>
              <a:t>Κώδικα</a:t>
            </a:r>
            <a:r>
              <a:rPr lang="en-US" dirty="0" smtClean="0"/>
              <a:t> </a:t>
            </a:r>
            <a:r>
              <a:rPr lang="en-US" dirty="0" err="1" smtClean="0"/>
              <a:t>αυθεντικοποίησης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(MAC),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οποίος</a:t>
            </a:r>
            <a:r>
              <a:rPr lang="en-US" dirty="0" smtClean="0"/>
              <a:t> </a:t>
            </a:r>
            <a:r>
              <a:rPr lang="en-US" dirty="0" err="1" smtClean="0"/>
              <a:t>προστίθεται</a:t>
            </a:r>
            <a:r>
              <a:rPr lang="en-US" dirty="0" smtClean="0"/>
              <a:t> </a:t>
            </a:r>
            <a:r>
              <a:rPr lang="en-US" dirty="0" err="1" smtClean="0"/>
              <a:t>πριν</a:t>
            </a:r>
            <a:r>
              <a:rPr lang="en-US" dirty="0" smtClean="0"/>
              <a:t> </a:t>
            </a:r>
            <a:r>
              <a:rPr lang="en-US" dirty="0" err="1" smtClean="0"/>
              <a:t>κρυπτογραφηθεί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ωφέλιμο</a:t>
            </a:r>
            <a:r>
              <a:rPr lang="en-US" dirty="0" smtClean="0"/>
              <a:t> </a:t>
            </a:r>
            <a:r>
              <a:rPr lang="en-US" dirty="0" err="1" smtClean="0"/>
              <a:t>φορτίο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SSL Record Protocol</a:t>
            </a:r>
            <a:endParaRPr lang="en-US" dirty="0"/>
          </a:p>
        </p:txBody>
      </p:sp>
      <p:pic>
        <p:nvPicPr>
          <p:cNvPr id="4" name="Content Placeholder 3" descr="f14-4_big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1" y="2133600"/>
            <a:ext cx="6019799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SSL: Record Protocol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057400"/>
            <a:ext cx="1905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Δεδομένα Εφαρμογής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rot="16200000" flipH="1">
            <a:off x="1408211" y="2973288"/>
            <a:ext cx="61257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0" y="3352800"/>
            <a:ext cx="1905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Τμήμα Δεδομένων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971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0000"/>
                </a:solidFill>
              </a:rPr>
              <a:t>κατάτμηση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4724400"/>
            <a:ext cx="1905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Συμπιεσμένο Τμήμα Δεδομένων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1370111" y="4344889"/>
            <a:ext cx="61257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800" y="42642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0000"/>
                </a:solidFill>
              </a:rPr>
              <a:t>Συμπίεση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19400" y="5029200"/>
            <a:ext cx="685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4721423"/>
            <a:ext cx="1066800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MAC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86200" y="4724401"/>
            <a:ext cx="1905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Αυθεντικοποιημένο Συμπιεσμένο Τμήμα Δεδομένων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019800" y="5029200"/>
            <a:ext cx="685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47214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chemeClr val="bg1"/>
                </a:solidFill>
              </a:rPr>
              <a:t>Κρυπτογράφ</a:t>
            </a:r>
            <a:r>
              <a:rPr lang="el-GR" sz="1400" dirty="0" smtClean="0"/>
              <a:t>.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934200" y="4572001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κρυπτογραφημένο</a:t>
            </a:r>
          </a:p>
          <a:p>
            <a:pPr algn="ctr"/>
            <a:r>
              <a:rPr lang="el-GR" sz="1400" dirty="0" smtClean="0">
                <a:solidFill>
                  <a:srgbClr val="000000"/>
                </a:solidFill>
              </a:rPr>
              <a:t>Αυθεντικοποιημένο Συμπιεσμένο Τμήμα Δεδομένων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</a:t>
            </a:r>
            <a:r>
              <a:rPr lang="en-US" dirty="0" smtClean="0"/>
              <a:t>SSL &amp; IP Sec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2433320"/>
          <a:ext cx="7467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643"/>
                <a:gridCol w="1561757"/>
                <a:gridCol w="1600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IPSec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Ακεραιότητα/Αυθεντικότητα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Εμπιστευτικότητα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Από άκρο-σε-</a:t>
                      </a:r>
                      <a:r>
                        <a:rPr lang="el-GR" baseline="0" dirty="0" smtClean="0"/>
                        <a:t>άκρο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Όχι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Από κόμβο σε κόμβο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Ναί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Τύπος πρωτοκόλλων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Connection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orriented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Ανεξάρτητα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Διαφάνεια στα</a:t>
                      </a:r>
                      <a:r>
                        <a:rPr lang="el-GR" baseline="0" dirty="0" smtClean="0"/>
                        <a:t> υπεράνω πρωτόκολλα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Ναί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</a:t>
            </a:r>
            <a:r>
              <a:rPr lang="en-US" dirty="0" smtClean="0"/>
              <a:t>SSL &amp; IPSec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8000999" cy="2895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1"/>
                <a:gridCol w="2615936"/>
                <a:gridCol w="3384832"/>
              </a:tblGrid>
              <a:tr h="606298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/>
                        <a:t>Πρωτόκολλο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/>
                        <a:t>Τρόπος Λειτουργίας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/>
                        <a:t>Επιπρόσθετη Πληροφορία</a:t>
                      </a:r>
                      <a:endParaRPr lang="en-US" sz="1600" dirty="0"/>
                    </a:p>
                  </a:txBody>
                  <a:tcPr anchor="ctr"/>
                </a:tc>
              </a:tr>
              <a:tr h="38155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IPSec</a:t>
                      </a:r>
                      <a:r>
                        <a:rPr lang="en-US" sz="1400" baseline="0" dirty="0" smtClean="0"/>
                        <a:t> Tunnel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US" sz="1400" dirty="0"/>
                    </a:p>
                  </a:txBody>
                  <a:tcPr anchor="ctr"/>
                </a:tc>
              </a:tr>
              <a:tr h="381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ESP &amp;</a:t>
                      </a:r>
                      <a:r>
                        <a:rPr lang="en-US" sz="1400" baseline="0" dirty="0" smtClean="0"/>
                        <a:t> AH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44</a:t>
                      </a:r>
                      <a:endParaRPr lang="en-US" sz="1400" dirty="0"/>
                    </a:p>
                  </a:txBody>
                  <a:tcPr anchor="ctr"/>
                </a:tc>
              </a:tr>
              <a:tr h="38155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IPSec</a:t>
                      </a:r>
                      <a:r>
                        <a:rPr lang="en-US" sz="1400" baseline="0" dirty="0" smtClean="0"/>
                        <a:t> Transport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 anchor="ctr"/>
                </a:tc>
              </a:tr>
              <a:tr h="38155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ESP &amp; AH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 anchor="ctr"/>
                </a:tc>
              </a:tr>
              <a:tr h="38155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SSL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HMAC-MD5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 anchor="ctr"/>
                </a:tc>
              </a:tr>
              <a:tr h="38155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HMAC-SHA1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Υπηρεσίες Ασφάλειας </a:t>
            </a:r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Εμπιστευτικότητα</a:t>
            </a:r>
          </a:p>
          <a:p>
            <a:r>
              <a:rPr lang="el-GR" dirty="0" smtClean="0"/>
              <a:t>Ακεραιότητα</a:t>
            </a:r>
          </a:p>
          <a:p>
            <a:r>
              <a:rPr lang="el-GR" dirty="0" smtClean="0"/>
              <a:t>Αυθεντικότητα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Υποδομή Δημόσιου Κλειδιού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σύνολο υλικού, λογισμικού, ανθρώπων, πολιτικών, και διαδικασιών που απαιτούνται για τη διαχείριση των ψηφιακών πιστοποιητικών</a:t>
            </a:r>
          </a:p>
          <a:p>
            <a:r>
              <a:rPr lang="el-GR" dirty="0" smtClean="0"/>
              <a:t>Διαχείριση Πιστοποιητικών</a:t>
            </a:r>
          </a:p>
          <a:p>
            <a:pPr lvl="1"/>
            <a:r>
              <a:rPr lang="el-GR" dirty="0" smtClean="0"/>
              <a:t>Δημιουργία</a:t>
            </a:r>
          </a:p>
          <a:p>
            <a:pPr lvl="1"/>
            <a:r>
              <a:rPr lang="el-GR" dirty="0" smtClean="0"/>
              <a:t>Αποθήκευση</a:t>
            </a:r>
          </a:p>
          <a:p>
            <a:pPr lvl="1"/>
            <a:r>
              <a:rPr lang="el-GR" dirty="0" smtClean="0"/>
              <a:t>Ανάκληση</a:t>
            </a:r>
          </a:p>
          <a:p>
            <a:pPr lvl="1"/>
            <a:r>
              <a:rPr lang="el-GR" dirty="0" smtClean="0"/>
              <a:t>Ανανέωση</a:t>
            </a:r>
          </a:p>
          <a:p>
            <a:pPr lvl="1"/>
            <a:r>
              <a:rPr lang="el-GR" dirty="0" smtClean="0"/>
              <a:t>Διανομή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Υποδομή Δημόσιου Κλειδιού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Αρχές</a:t>
            </a:r>
            <a:r>
              <a:rPr lang="en-US" dirty="0" smtClean="0"/>
              <a:t> </a:t>
            </a:r>
            <a:r>
              <a:rPr lang="en-US" dirty="0" err="1" smtClean="0"/>
              <a:t>πιστοποίησης</a:t>
            </a:r>
            <a:r>
              <a:rPr lang="en-US" dirty="0" smtClean="0"/>
              <a:t> (</a:t>
            </a:r>
            <a:r>
              <a:rPr lang="en-US" dirty="0" err="1" smtClean="0"/>
              <a:t>CΑs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Οργανωσιακές</a:t>
            </a:r>
            <a:r>
              <a:rPr lang="en-US" dirty="0" smtClean="0"/>
              <a:t> </a:t>
            </a:r>
            <a:r>
              <a:rPr lang="en-US" dirty="0" err="1" smtClean="0"/>
              <a:t>Αρχές</a:t>
            </a:r>
            <a:r>
              <a:rPr lang="en-US" dirty="0" smtClean="0"/>
              <a:t> </a:t>
            </a:r>
            <a:r>
              <a:rPr lang="en-US" dirty="0" err="1" smtClean="0"/>
              <a:t>Εγγραφής</a:t>
            </a:r>
            <a:r>
              <a:rPr lang="en-US" dirty="0" smtClean="0"/>
              <a:t> (</a:t>
            </a:r>
            <a:r>
              <a:rPr lang="en-US" dirty="0" err="1" smtClean="0"/>
              <a:t>ORAs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Κάτοχοι</a:t>
            </a:r>
            <a:r>
              <a:rPr lang="en-US" dirty="0" smtClean="0"/>
              <a:t> </a:t>
            </a:r>
            <a:r>
              <a:rPr lang="en-US" dirty="0" err="1" smtClean="0"/>
              <a:t>πιστοποιητικών</a:t>
            </a:r>
            <a:endParaRPr lang="en-US" dirty="0" smtClean="0"/>
          </a:p>
          <a:p>
            <a:r>
              <a:rPr lang="en-US" dirty="0" err="1" smtClean="0"/>
              <a:t>Πελάτες</a:t>
            </a:r>
            <a:endParaRPr lang="en-US" dirty="0" smtClean="0"/>
          </a:p>
          <a:p>
            <a:r>
              <a:rPr lang="en-US" dirty="0" err="1" smtClean="0"/>
              <a:t>Καταθετήρια</a:t>
            </a:r>
            <a:r>
              <a:rPr lang="en-US" dirty="0" smtClean="0"/>
              <a:t> </a:t>
            </a:r>
            <a:r>
              <a:rPr lang="en-US" dirty="0" err="1" smtClean="0"/>
              <a:t>εγγράφων</a:t>
            </a:r>
            <a:endParaRPr lang="en-US" dirty="0" smtClean="0"/>
          </a:p>
          <a:p>
            <a:r>
              <a:rPr lang="en-US" dirty="0" err="1" smtClean="0"/>
              <a:t>Αρχή</a:t>
            </a:r>
            <a:r>
              <a:rPr lang="en-US" dirty="0" smtClean="0"/>
              <a:t> </a:t>
            </a:r>
            <a:r>
              <a:rPr lang="en-US" dirty="0" err="1" smtClean="0"/>
              <a:t>χρονοσήμανσης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Αρχιτεκτονική ΥΔΚ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980583"/>
            <a:ext cx="5257800" cy="442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Αρχιτεκτονική ΥΔΚ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ΥΚΔ είναι ένα σύνολο από έμπιστες οντότητες οι οποίες δημιουργούν ένα παγκόσμιο ιστό εμπιστοσύνης μέσω αλυσίδων εμπιστοσύνης (αλυσίδων πιστοποιητικών)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Αρχιτεκτονική ΥΔΚ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29100" y="2209800"/>
            <a:ext cx="10668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ρίζα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857500" y="3505200"/>
            <a:ext cx="1371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Τομέας Α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448300" y="3505200"/>
            <a:ext cx="1371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Τομέας Β</a:t>
            </a:r>
            <a:endParaRPr lang="en-US" dirty="0"/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rot="5400000">
            <a:off x="3886200" y="2628900"/>
            <a:ext cx="533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 rot="16200000" flipH="1">
            <a:off x="5105400" y="2628900"/>
            <a:ext cx="533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7907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289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5433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008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5" idx="4"/>
            <a:endCxn id="9" idx="0"/>
          </p:cNvCxnSpPr>
          <p:nvPr/>
        </p:nvCxnSpPr>
        <p:spPr>
          <a:xfrm rot="5400000">
            <a:off x="2609850" y="3790950"/>
            <a:ext cx="457200" cy="1409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10" idx="0"/>
          </p:cNvCxnSpPr>
          <p:nvPr/>
        </p:nvCxnSpPr>
        <p:spPr>
          <a:xfrm rot="5400000">
            <a:off x="3028950" y="4210050"/>
            <a:ext cx="457200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11" idx="0"/>
          </p:cNvCxnSpPr>
          <p:nvPr/>
        </p:nvCxnSpPr>
        <p:spPr>
          <a:xfrm rot="16200000" flipH="1">
            <a:off x="3486150" y="4324350"/>
            <a:ext cx="457200" cy="342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2" idx="0"/>
          </p:cNvCxnSpPr>
          <p:nvPr/>
        </p:nvCxnSpPr>
        <p:spPr>
          <a:xfrm rot="5400000">
            <a:off x="5848350" y="4324350"/>
            <a:ext cx="457200" cy="342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6248400" y="4267200"/>
            <a:ext cx="4953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ΥΔΚ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Διαδικασίες</a:t>
            </a:r>
            <a:r>
              <a:rPr lang="en-US" dirty="0" smtClean="0"/>
              <a:t> </a:t>
            </a:r>
            <a:r>
              <a:rPr lang="en-US" dirty="0" err="1" smtClean="0"/>
              <a:t>Εγγραφής</a:t>
            </a:r>
            <a:r>
              <a:rPr lang="en-US" dirty="0" smtClean="0"/>
              <a:t> (Registration) </a:t>
            </a:r>
          </a:p>
          <a:p>
            <a:r>
              <a:rPr lang="en-US" dirty="0" err="1" smtClean="0"/>
              <a:t>Ψηφιακές</a:t>
            </a:r>
            <a:r>
              <a:rPr lang="en-US" dirty="0" smtClean="0"/>
              <a:t> </a:t>
            </a:r>
            <a:r>
              <a:rPr lang="en-US" dirty="0" err="1" smtClean="0"/>
              <a:t>Υπογραφές</a:t>
            </a:r>
            <a:r>
              <a:rPr lang="en-US" dirty="0" smtClean="0"/>
              <a:t> (Digital signatures) </a:t>
            </a:r>
          </a:p>
          <a:p>
            <a:r>
              <a:rPr lang="en-US" dirty="0" err="1" smtClean="0"/>
              <a:t>Κρυπτογράφηση</a:t>
            </a:r>
            <a:r>
              <a:rPr lang="en-US" dirty="0" smtClean="0"/>
              <a:t> (Encryption) </a:t>
            </a:r>
          </a:p>
          <a:p>
            <a:r>
              <a:rPr lang="en-US" dirty="0" err="1" smtClean="0"/>
              <a:t>Χρονοσήμανση</a:t>
            </a:r>
            <a:r>
              <a:rPr lang="en-US" dirty="0" smtClean="0"/>
              <a:t> (Time stamping)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ΥΔΚ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Μη</a:t>
            </a:r>
            <a:r>
              <a:rPr lang="en-US" dirty="0" smtClean="0"/>
              <a:t> </a:t>
            </a:r>
            <a:r>
              <a:rPr lang="en-US" dirty="0" err="1" smtClean="0"/>
              <a:t>Αποποίηση</a:t>
            </a:r>
            <a:r>
              <a:rPr lang="en-US" dirty="0" smtClean="0"/>
              <a:t> (Non-repudiation)</a:t>
            </a:r>
          </a:p>
          <a:p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r>
              <a:rPr lang="en-US" dirty="0" smtClean="0"/>
              <a:t> (Key management)</a:t>
            </a:r>
          </a:p>
          <a:p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Πιστοποιητικών</a:t>
            </a:r>
            <a:r>
              <a:rPr lang="en-US" dirty="0" smtClean="0"/>
              <a:t> (Certificate management) </a:t>
            </a:r>
          </a:p>
          <a:p>
            <a:r>
              <a:rPr lang="en-US" dirty="0" err="1" smtClean="0"/>
              <a:t>Υπηρεσίες</a:t>
            </a:r>
            <a:r>
              <a:rPr lang="en-US" dirty="0" smtClean="0"/>
              <a:t> </a:t>
            </a:r>
            <a:r>
              <a:rPr lang="en-US" dirty="0" err="1" smtClean="0"/>
              <a:t>Καταλόγου</a:t>
            </a:r>
            <a:r>
              <a:rPr lang="en-US" dirty="0" smtClean="0"/>
              <a:t> (Directory services)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Ψηφιακό Πιστοποιητικό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ψηφιακό</a:t>
            </a:r>
            <a:r>
              <a:rPr lang="en-US" dirty="0" smtClean="0"/>
              <a:t> </a:t>
            </a:r>
            <a:r>
              <a:rPr lang="en-US" dirty="0" err="1" smtClean="0"/>
              <a:t>πιστοποιητικό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ψηφιακό</a:t>
            </a:r>
            <a:r>
              <a:rPr lang="en-US" dirty="0" smtClean="0"/>
              <a:t> </a:t>
            </a:r>
            <a:r>
              <a:rPr lang="en-US" dirty="0" err="1" smtClean="0"/>
              <a:t>αντικείμενο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επιβεβαιώνει</a:t>
            </a:r>
            <a:r>
              <a:rPr lang="en-US" dirty="0" smtClean="0"/>
              <a:t> </a:t>
            </a:r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κάτοχός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πράγματι</a:t>
            </a:r>
            <a:r>
              <a:rPr lang="en-US" dirty="0" smtClean="0"/>
              <a:t> </a:t>
            </a:r>
            <a:r>
              <a:rPr lang="en-US" dirty="0" err="1" smtClean="0"/>
              <a:t>αυτός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ισχυρίζεται</a:t>
            </a:r>
            <a:r>
              <a:rPr lang="en-US" dirty="0" smtClean="0"/>
              <a:t> </a:t>
            </a:r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endParaRPr lang="en-US" dirty="0" smtClean="0"/>
          </a:p>
          <a:p>
            <a:pPr lvl="1"/>
            <a:r>
              <a:rPr lang="en-US" dirty="0" err="1" smtClean="0"/>
              <a:t>αντιστοιχίζει</a:t>
            </a:r>
            <a:r>
              <a:rPr lang="en-US" dirty="0" smtClean="0"/>
              <a:t> </a:t>
            </a:r>
            <a:r>
              <a:rPr lang="en-US" dirty="0" err="1" smtClean="0"/>
              <a:t>μία</a:t>
            </a:r>
            <a:r>
              <a:rPr lang="en-US" dirty="0" smtClean="0"/>
              <a:t> </a:t>
            </a:r>
            <a:r>
              <a:rPr lang="en-US" dirty="0" err="1" smtClean="0"/>
              <a:t>ή</a:t>
            </a:r>
            <a:r>
              <a:rPr lang="en-US" dirty="0" smtClean="0"/>
              <a:t> </a:t>
            </a:r>
            <a:r>
              <a:rPr lang="en-US" dirty="0" err="1" smtClean="0"/>
              <a:t>περισσότερες</a:t>
            </a:r>
            <a:r>
              <a:rPr lang="en-US" dirty="0" smtClean="0"/>
              <a:t> </a:t>
            </a:r>
            <a:r>
              <a:rPr lang="en-US" dirty="0" err="1" smtClean="0"/>
              <a:t>ιδιότητες</a:t>
            </a:r>
            <a:r>
              <a:rPr lang="en-US" dirty="0" smtClean="0"/>
              <a:t> </a:t>
            </a:r>
            <a:r>
              <a:rPr lang="en-US" dirty="0" err="1" smtClean="0"/>
              <a:t>μιας</a:t>
            </a:r>
            <a:r>
              <a:rPr lang="en-US" dirty="0" smtClean="0"/>
              <a:t> </a:t>
            </a:r>
            <a:r>
              <a:rPr lang="en-US" dirty="0" err="1" smtClean="0"/>
              <a:t>φυσικής</a:t>
            </a:r>
            <a:r>
              <a:rPr lang="en-US" dirty="0" smtClean="0"/>
              <a:t> </a:t>
            </a:r>
            <a:r>
              <a:rPr lang="en-US" dirty="0" err="1" smtClean="0"/>
              <a:t>οντότητας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δημόσιο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ανήκει</a:t>
            </a:r>
            <a:endParaRPr lang="en-US" dirty="0" smtClean="0"/>
          </a:p>
          <a:p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ψηφιακό</a:t>
            </a:r>
            <a:r>
              <a:rPr lang="en-US" dirty="0" smtClean="0"/>
              <a:t> </a:t>
            </a:r>
            <a:r>
              <a:rPr lang="en-US" dirty="0" err="1" smtClean="0"/>
              <a:t>πιστοποιητικό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νομικός</a:t>
            </a:r>
            <a:r>
              <a:rPr lang="en-US" dirty="0" smtClean="0"/>
              <a:t> </a:t>
            </a:r>
            <a:r>
              <a:rPr lang="en-US" dirty="0" err="1" smtClean="0"/>
              <a:t>κρίκος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συνδέει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δημόσιο</a:t>
            </a:r>
            <a:r>
              <a:rPr lang="en-US" dirty="0" smtClean="0"/>
              <a:t> </a:t>
            </a:r>
            <a:r>
              <a:rPr lang="en-US" dirty="0" err="1" smtClean="0"/>
              <a:t>κλειδί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κοινό</a:t>
            </a:r>
            <a:r>
              <a:rPr lang="en-US" dirty="0" smtClean="0"/>
              <a:t> </a:t>
            </a:r>
            <a:r>
              <a:rPr lang="en-US" dirty="0" err="1" smtClean="0"/>
              <a:t>όνομα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μέσο</a:t>
            </a:r>
            <a:r>
              <a:rPr lang="en-US" dirty="0" smtClean="0"/>
              <a:t> </a:t>
            </a:r>
            <a:r>
              <a:rPr lang="en-US" dirty="0" err="1" smtClean="0"/>
              <a:t>απόδειξης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ταυτότητας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ηλεκτρονικό</a:t>
            </a:r>
            <a:r>
              <a:rPr lang="en-US" dirty="0" smtClean="0"/>
              <a:t> </a:t>
            </a:r>
            <a:r>
              <a:rPr lang="en-US" dirty="0" err="1" smtClean="0"/>
              <a:t>κόσμο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Ασφαλείς Ηλεκτρονικές Συναλλαγές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Electronic Transaction </a:t>
            </a:r>
          </a:p>
          <a:p>
            <a:r>
              <a:rPr lang="el-GR" dirty="0" smtClean="0"/>
              <a:t>Χρησιμοποιείται για την ασφάλεια ηλεκτρονικών χρηματικών συναλλαγών</a:t>
            </a:r>
          </a:p>
          <a:p>
            <a:r>
              <a:rPr lang="el-GR" dirty="0" smtClean="0"/>
              <a:t>Δημιουργήθηκε από τη </a:t>
            </a:r>
            <a:r>
              <a:rPr lang="en-US" dirty="0" err="1" smtClean="0"/>
              <a:t>Visa,Mastercard,Netscape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Microsoft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 Ασφάλεια στο </a:t>
            </a:r>
            <a:r>
              <a:rPr lang="en-US" dirty="0" smtClean="0"/>
              <a:t>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Τροποποιήση των δεδομένων </a:t>
            </a:r>
          </a:p>
          <a:p>
            <a:r>
              <a:rPr lang="el-GR" dirty="0" smtClean="0"/>
              <a:t>Πλαστοπρωσοπία</a:t>
            </a:r>
            <a:endParaRPr lang="en-US" dirty="0" smtClean="0"/>
          </a:p>
          <a:p>
            <a:r>
              <a:rPr lang="el-GR" dirty="0" smtClean="0"/>
              <a:t>Υποκλοπή δεδομένων</a:t>
            </a:r>
          </a:p>
          <a:p>
            <a:r>
              <a:rPr lang="el-GR" dirty="0" smtClean="0"/>
              <a:t>Επιθέσεις επανάληψης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Υπηρεσιες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Πιστοποίηση</a:t>
            </a:r>
          </a:p>
          <a:p>
            <a:r>
              <a:rPr lang="el-GR" dirty="0" smtClean="0"/>
              <a:t>Εμπιστευτικότητα</a:t>
            </a:r>
          </a:p>
          <a:p>
            <a:r>
              <a:rPr lang="el-GR" dirty="0" smtClean="0"/>
              <a:t>Ακεραιότητα </a:t>
            </a:r>
          </a:p>
          <a:p>
            <a:r>
              <a:rPr lang="el-GR" dirty="0" smtClean="0"/>
              <a:t>Διασύνδεση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Απαιτήσεις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458200" cy="3962400"/>
          </a:xfrm>
        </p:spPr>
        <p:txBody>
          <a:bodyPr/>
          <a:lstStyle/>
          <a:p>
            <a:r>
              <a:rPr lang="el-GR" dirty="0" smtClean="0"/>
              <a:t>Εμπιστευτικότητα πληροφοριών πληρωμών/παραγγελιών</a:t>
            </a:r>
          </a:p>
          <a:p>
            <a:r>
              <a:rPr lang="el-GR" dirty="0" smtClean="0"/>
              <a:t>Διασφάλιση ακεραιότητας</a:t>
            </a:r>
          </a:p>
          <a:p>
            <a:r>
              <a:rPr lang="el-GR" dirty="0" smtClean="0"/>
              <a:t>Παροχή πιστοποίησης πελάτη/εμπόρου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Λειτουργίας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2004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Πελάτης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05400" y="32004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Εμπορος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25908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05400" y="53340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Τράπεζα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213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Παραγγελία(1)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14600" y="2706469"/>
            <a:ext cx="2057400" cy="646331"/>
            <a:chOff x="2514600" y="2602468"/>
            <a:chExt cx="2057400" cy="646331"/>
          </a:xfrm>
        </p:grpSpPr>
        <p:cxnSp>
          <p:nvCxnSpPr>
            <p:cNvPr id="11" name="Straight Arrow Connector 10"/>
            <p:cNvCxnSpPr/>
            <p:nvPr/>
          </p:nvCxnSpPr>
          <p:spPr>
            <a:xfrm rot="10800000">
              <a:off x="2514600" y="2971800"/>
              <a:ext cx="2057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43200" y="2602468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Παραγγελία</a:t>
              </a:r>
            </a:p>
            <a:p>
              <a:r>
                <a:rPr lang="el-GR" dirty="0" smtClean="0"/>
                <a:t>Κοστολόγηση (2)</a:t>
              </a:r>
              <a:endParaRPr lang="en-US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2514600" y="38862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351686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Παραγγελία</a:t>
            </a:r>
          </a:p>
          <a:p>
            <a:r>
              <a:rPr lang="el-GR" dirty="0" smtClean="0"/>
              <a:t>Πληρωμή (3)</a:t>
            </a:r>
          </a:p>
          <a:p>
            <a:endParaRPr lang="en-US" dirty="0"/>
          </a:p>
        </p:txBody>
      </p:sp>
      <p:cxnSp>
        <p:nvCxnSpPr>
          <p:cNvPr id="17" name="Straight Arrow Connector 16"/>
          <p:cNvCxnSpPr>
            <a:stCxn id="5" idx="2"/>
          </p:cNvCxnSpPr>
          <p:nvPr/>
        </p:nvCxnSpPr>
        <p:spPr>
          <a:xfrm rot="5400000">
            <a:off x="5143500" y="44577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4528066" y="40063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Εγκριση(4)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514600" y="4720154"/>
            <a:ext cx="20574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67000" y="4355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Επικύρωση (5)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640388" y="4496594"/>
            <a:ext cx="121761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5073134" y="40825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Πληρωμή(6)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Λειτουργίας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 πελάτης πραγματοποιεί μια αγορά</a:t>
            </a:r>
          </a:p>
          <a:p>
            <a:r>
              <a:rPr lang="el-GR" dirty="0" smtClean="0"/>
              <a:t>Το λογισμικό του πελάτη αποστέλει την παραγγελία &amp; τις πληροφορίες πληρωμής στον έμπορο</a:t>
            </a:r>
          </a:p>
          <a:p>
            <a:r>
              <a:rPr lang="el-GR" dirty="0" smtClean="0"/>
              <a:t>Ο έμπορος προωθεί τις πληροφορίες πληρωμής στην τράπεζα</a:t>
            </a:r>
          </a:p>
          <a:p>
            <a:r>
              <a:rPr lang="el-GR" dirty="0" smtClean="0"/>
              <a:t>Η τράπεζα ελέγχει την εγκυρότητα της κάρτας</a:t>
            </a:r>
          </a:p>
          <a:p>
            <a:r>
              <a:rPr lang="el-GR" dirty="0" smtClean="0"/>
              <a:t>Ο εκδότης της κάρτας εξουσιοδοτεί και υπογράφει την παραγγελία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Λειτουργίας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τράπεζα του εμπόρου εξουσιοδοτεί τη συναλλαγή</a:t>
            </a:r>
          </a:p>
          <a:p>
            <a:r>
              <a:rPr lang="el-GR" dirty="0" smtClean="0"/>
              <a:t>Ο έμπορος ολοκληρώνει τη συναλλαγή</a:t>
            </a:r>
          </a:p>
          <a:p>
            <a:r>
              <a:rPr lang="el-GR" dirty="0" smtClean="0"/>
              <a:t>Ο έμπορος ζητά την πληρωμή</a:t>
            </a:r>
          </a:p>
          <a:p>
            <a:r>
              <a:rPr lang="el-GR" dirty="0" smtClean="0"/>
              <a:t>Ο εκδότης της κάρτας αποστέλει στον τελικό χρήστη το λογαριασμό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«Περιορισμοί»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στοιχεία παραγγελία δεν χρειάζεται να είναι γνωστά στην τράπεζα όπως και τα στοιχεία της κάρτας του χρήστης δεν χρειάζεται να έιναι γνωστά στον έμπορο </a:t>
            </a:r>
            <a:endParaRPr lang="en-US" dirty="0" smtClean="0"/>
          </a:p>
          <a:p>
            <a:r>
              <a:rPr lang="el-GR" dirty="0" smtClean="0"/>
              <a:t>Σύνδεση δύο μηνυμάτων που έχουν προορισμό δύο διαφορετικούς παραλήπτες</a:t>
            </a:r>
          </a:p>
          <a:p>
            <a:pPr lvl="1"/>
            <a:r>
              <a:rPr lang="el-GR" dirty="0" smtClean="0"/>
              <a:t>Στοιχεία παραγγελίας</a:t>
            </a:r>
          </a:p>
          <a:p>
            <a:pPr lvl="1"/>
            <a:r>
              <a:rPr lang="el-GR" dirty="0" smtClean="0"/>
              <a:t>Στοιχεία πληρωμής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Διπλών Υπογραφών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 της σύνοψης για τις πληρφορίες </a:t>
            </a:r>
          </a:p>
          <a:p>
            <a:pPr lvl="1"/>
            <a:r>
              <a:rPr lang="el-GR" dirty="0" smtClean="0"/>
              <a:t>Πληρωμών (α)</a:t>
            </a:r>
          </a:p>
          <a:p>
            <a:pPr lvl="1"/>
            <a:r>
              <a:rPr lang="el-GR" dirty="0" smtClean="0"/>
              <a:t>Παραγγελίας (β)</a:t>
            </a:r>
          </a:p>
          <a:p>
            <a:r>
              <a:rPr lang="el-GR" dirty="0" smtClean="0"/>
              <a:t>Συνένωση (α,β) </a:t>
            </a:r>
          </a:p>
          <a:p>
            <a:r>
              <a:rPr lang="el-GR" dirty="0" smtClean="0"/>
              <a:t>Υπολογισμός σύνοψης του προηγούμενου βήματος</a:t>
            </a:r>
          </a:p>
          <a:p>
            <a:r>
              <a:rPr lang="el-GR" dirty="0" smtClean="0"/>
              <a:t>Ψηφιακή υπογραφή του προηγούμενου βήματος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Διαδικασία «Διπλών» Υπογραφών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Πληρωμή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7338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Παραγγελία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5146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Σύνοψη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37338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Σύνοψη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43400" y="2971800"/>
            <a:ext cx="16002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FFFFFF"/>
                </a:solidFill>
              </a:rPr>
              <a:t>Συνένωση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9" name="Straight Arrow Connector 8"/>
          <p:cNvCxnSpPr>
            <a:endCxn id="8" idx="2"/>
          </p:cNvCxnSpPr>
          <p:nvPr/>
        </p:nvCxnSpPr>
        <p:spPr>
          <a:xfrm>
            <a:off x="3429000" y="2971800"/>
            <a:ext cx="914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 flipV="1">
            <a:off x="3429000" y="3390900"/>
            <a:ext cx="914400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1676400" y="2819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00200" y="403701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705600" y="30861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Σύνοψη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342741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705600" y="4343400"/>
            <a:ext cx="1143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chemeClr val="tx1"/>
                </a:solidFill>
              </a:rPr>
              <a:t>Κρυπτογράφηση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19800" y="4648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38800" y="4353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Ιδιωιτκό κλειδί</a:t>
            </a:r>
            <a:endParaRPr lang="en-US" sz="1400" dirty="0"/>
          </a:p>
        </p:txBody>
      </p:sp>
      <p:cxnSp>
        <p:nvCxnSpPr>
          <p:cNvPr id="18" name="Straight Arrow Connector 17"/>
          <p:cNvCxnSpPr>
            <a:stCxn id="13" idx="2"/>
            <a:endCxn id="15" idx="0"/>
          </p:cNvCxnSpPr>
          <p:nvPr/>
        </p:nvCxnSpPr>
        <p:spPr>
          <a:xfrm rot="5400000">
            <a:off x="6953250" y="4019550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990556" y="5314156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29400" y="5572780"/>
            <a:ext cx="129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Διπλή Ψηφιακή Υπογραφή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Αγοράς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Eκκίνηση </a:t>
            </a:r>
            <a:r>
              <a:rPr lang="en-US" dirty="0" err="1" smtClean="0"/>
              <a:t>Αίτησης</a:t>
            </a:r>
            <a:r>
              <a:rPr lang="en-US" dirty="0" smtClean="0"/>
              <a:t> (Initiate Request)</a:t>
            </a:r>
          </a:p>
          <a:p>
            <a:r>
              <a:rPr lang="en-US" dirty="0" err="1" smtClean="0"/>
              <a:t>Απάντηση</a:t>
            </a:r>
            <a:r>
              <a:rPr lang="en-US" dirty="0" smtClean="0"/>
              <a:t> </a:t>
            </a:r>
            <a:r>
              <a:rPr lang="en-US" dirty="0" err="1" smtClean="0"/>
              <a:t>Αιτησης</a:t>
            </a:r>
            <a:r>
              <a:rPr lang="en-US" dirty="0" smtClean="0"/>
              <a:t> </a:t>
            </a:r>
            <a:r>
              <a:rPr lang="en-US" dirty="0" err="1" smtClean="0"/>
              <a:t>Εκκίνησης</a:t>
            </a:r>
            <a:r>
              <a:rPr lang="en-US" dirty="0" smtClean="0"/>
              <a:t> (Initiate Response)</a:t>
            </a:r>
          </a:p>
          <a:p>
            <a:r>
              <a:rPr lang="en-US" dirty="0" smtClean="0"/>
              <a:t>Aίτηση </a:t>
            </a:r>
            <a:r>
              <a:rPr lang="en-US" dirty="0" err="1" smtClean="0"/>
              <a:t>Αγοράς</a:t>
            </a:r>
            <a:r>
              <a:rPr lang="en-US" dirty="0" smtClean="0"/>
              <a:t> (Purchase Request)</a:t>
            </a:r>
          </a:p>
          <a:p>
            <a:r>
              <a:rPr lang="en-US" dirty="0" err="1" smtClean="0"/>
              <a:t>Απάντηση</a:t>
            </a:r>
            <a:r>
              <a:rPr lang="en-US" dirty="0" smtClean="0"/>
              <a:t> </a:t>
            </a:r>
            <a:r>
              <a:rPr lang="en-US" dirty="0" err="1" smtClean="0"/>
              <a:t>Αγοράς</a:t>
            </a:r>
            <a:r>
              <a:rPr lang="en-US" dirty="0" smtClean="0"/>
              <a:t> (Purchase Response)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Εκκίνηση Αίτησης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Τύπος πιστωτικής κάρτας</a:t>
            </a:r>
          </a:p>
          <a:p>
            <a:r>
              <a:rPr lang="el-GR" dirty="0" smtClean="0"/>
              <a:t>Αναγνωριστικό αίτησης</a:t>
            </a:r>
          </a:p>
          <a:p>
            <a:r>
              <a:rPr lang="el-GR" dirty="0" smtClean="0"/>
              <a:t>Προσδιοριστικό τρέχουσας χρήσης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Διαχείριση Κλειδιών</a:t>
            </a:r>
          </a:p>
          <a:p>
            <a:r>
              <a:rPr lang="el-GR" dirty="0" smtClean="0"/>
              <a:t>Προστασία μόνο από κόμβο σε κόμβο</a:t>
            </a:r>
          </a:p>
          <a:p>
            <a:r>
              <a:rPr lang="el-GR" dirty="0" smtClean="0"/>
              <a:t>Υπολογιστική επιβάρυνση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Απάντηση</a:t>
            </a:r>
            <a:r>
              <a:rPr lang="en-US" dirty="0" smtClean="0"/>
              <a:t> </a:t>
            </a:r>
            <a:r>
              <a:rPr lang="en-US" dirty="0" err="1" smtClean="0"/>
              <a:t>Αιτησης</a:t>
            </a:r>
            <a:r>
              <a:rPr lang="en-US" dirty="0" smtClean="0"/>
              <a:t> </a:t>
            </a:r>
            <a:r>
              <a:rPr lang="en-US" dirty="0" err="1" smtClean="0"/>
              <a:t>Εκκίνησης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Προσδιοριστικό τρέχουσας χρήσης πελάτη</a:t>
            </a:r>
          </a:p>
          <a:p>
            <a:r>
              <a:rPr lang="el-GR" dirty="0" smtClean="0"/>
              <a:t>Προσδιοριστικό τρέχουσας χρήσης εμπόρου</a:t>
            </a:r>
          </a:p>
          <a:p>
            <a:r>
              <a:rPr lang="el-GR" dirty="0" smtClean="0"/>
              <a:t>Αναγνωριστικό συναλλαγή</a:t>
            </a:r>
          </a:p>
          <a:p>
            <a:r>
              <a:rPr lang="el-GR" dirty="0" smtClean="0"/>
              <a:t>Πιστοποιητικό πύλης πληρωμών &amp; εμπόρου</a:t>
            </a:r>
          </a:p>
          <a:p>
            <a:r>
              <a:rPr lang="el-GR" dirty="0" smtClean="0"/>
              <a:t>Ψηφιακή υπογραφή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Αίτηση Αγοράς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Πληροφορίες αγοράς (αποστέλλονται στην πύλη πληρωμών μέσω του εμπόρου)</a:t>
            </a:r>
          </a:p>
          <a:p>
            <a:pPr lvl="1"/>
            <a:r>
              <a:rPr lang="el-GR" dirty="0" smtClean="0"/>
              <a:t>Δεδομένα πληρωμής</a:t>
            </a:r>
          </a:p>
          <a:p>
            <a:pPr lvl="1"/>
            <a:r>
              <a:rPr lang="el-GR" dirty="0" smtClean="0"/>
              <a:t>Διπλή υπογραφή</a:t>
            </a:r>
          </a:p>
          <a:p>
            <a:pPr lvl="1"/>
            <a:r>
              <a:rPr lang="el-GR" dirty="0" smtClean="0"/>
              <a:t>Το μήνυμα σύνοψης πληροφοριών παραγγελίας</a:t>
            </a:r>
          </a:p>
          <a:p>
            <a:pPr lvl="1"/>
            <a:r>
              <a:rPr lang="el-GR" dirty="0" smtClean="0"/>
              <a:t>Όλα αυτά τα στοιχεία κρυπτογραφούντι με συμετρικό κλειδί</a:t>
            </a:r>
          </a:p>
          <a:p>
            <a:r>
              <a:rPr lang="el-GR" dirty="0" smtClean="0"/>
              <a:t>Ψηφιακός φάκελος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Αίτηση Αγοράς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Πληροφορίες παραγγελίας</a:t>
            </a:r>
          </a:p>
          <a:p>
            <a:pPr lvl="1"/>
            <a:r>
              <a:rPr lang="el-GR" dirty="0" smtClean="0"/>
              <a:t>Δεδομένα παραγγελίας</a:t>
            </a:r>
          </a:p>
          <a:p>
            <a:pPr lvl="1"/>
            <a:r>
              <a:rPr lang="el-GR" dirty="0" smtClean="0"/>
              <a:t>Διπλή υπογραφή</a:t>
            </a:r>
          </a:p>
          <a:p>
            <a:pPr lvl="1"/>
            <a:r>
              <a:rPr lang="el-GR" dirty="0" smtClean="0"/>
              <a:t>Το μήνυμα σύνοψης πληρωμών</a:t>
            </a:r>
          </a:p>
          <a:p>
            <a:r>
              <a:rPr lang="el-GR" dirty="0" smtClean="0"/>
              <a:t>Πιστοποιητικό κατόχου κάρτας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Απάντηση Αγοράς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0999"/>
          </a:xfrm>
        </p:spPr>
        <p:txBody>
          <a:bodyPr>
            <a:normAutofit/>
          </a:bodyPr>
          <a:lstStyle/>
          <a:p>
            <a:r>
              <a:rPr lang="el-GR" dirty="0" smtClean="0"/>
              <a:t>Επαλήθευση πιστοποιητικού</a:t>
            </a:r>
          </a:p>
          <a:p>
            <a:r>
              <a:rPr lang="el-GR" dirty="0" smtClean="0"/>
              <a:t>Επαλήθευση διπλής υπογραφής</a:t>
            </a:r>
          </a:p>
          <a:p>
            <a:r>
              <a:rPr lang="el-GR" dirty="0" smtClean="0"/>
              <a:t>Επεξεργασία παραγγελίας</a:t>
            </a:r>
          </a:p>
          <a:p>
            <a:r>
              <a:rPr lang="el-GR" dirty="0" smtClean="0"/>
              <a:t>Πρόωθηση πληροφοριών πληρωμής στην πύλη πληρωμής</a:t>
            </a:r>
          </a:p>
          <a:p>
            <a:r>
              <a:rPr lang="el-GR" dirty="0" smtClean="0"/>
              <a:t>Στέλνει την απάντηση αγοράς στον πελάτη</a:t>
            </a:r>
          </a:p>
          <a:p>
            <a:pPr lvl="1"/>
            <a:r>
              <a:rPr lang="el-GR" dirty="0" smtClean="0"/>
              <a:t>Περιλαμβάνει τον αριθμό της σχετικής συναλλαγής</a:t>
            </a:r>
          </a:p>
          <a:p>
            <a:pPr lvl="1"/>
            <a:r>
              <a:rPr lang="el-GR" dirty="0" smtClean="0"/>
              <a:t>Υπογράφεται ψηφιακά από τον έμπορο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Λειτουργίας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2004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Πελάτης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05400" y="32004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Εμπορος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25908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05400" y="5334000"/>
            <a:ext cx="12192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Τράπεζα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213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Παραγγελία(1)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2514600" y="2706469"/>
            <a:ext cx="2057400" cy="646331"/>
            <a:chOff x="2514600" y="2602468"/>
            <a:chExt cx="2057400" cy="646331"/>
          </a:xfrm>
        </p:grpSpPr>
        <p:cxnSp>
          <p:nvCxnSpPr>
            <p:cNvPr id="11" name="Straight Arrow Connector 10"/>
            <p:cNvCxnSpPr/>
            <p:nvPr/>
          </p:nvCxnSpPr>
          <p:spPr>
            <a:xfrm rot="10800000">
              <a:off x="2514600" y="2971800"/>
              <a:ext cx="2057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43200" y="2602468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Παραγγελία</a:t>
              </a:r>
            </a:p>
            <a:p>
              <a:r>
                <a:rPr lang="el-GR" dirty="0" smtClean="0"/>
                <a:t>Κοστολόγηση (2)</a:t>
              </a:r>
              <a:endParaRPr lang="en-US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2514600" y="38862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351686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Παραγγελία</a:t>
            </a:r>
          </a:p>
          <a:p>
            <a:r>
              <a:rPr lang="el-GR" dirty="0" smtClean="0"/>
              <a:t>Πληρωμή (3)</a:t>
            </a:r>
          </a:p>
          <a:p>
            <a:endParaRPr lang="en-US" dirty="0"/>
          </a:p>
        </p:txBody>
      </p:sp>
      <p:cxnSp>
        <p:nvCxnSpPr>
          <p:cNvPr id="17" name="Straight Arrow Connector 16"/>
          <p:cNvCxnSpPr>
            <a:stCxn id="5" idx="2"/>
          </p:cNvCxnSpPr>
          <p:nvPr/>
        </p:nvCxnSpPr>
        <p:spPr>
          <a:xfrm rot="5400000">
            <a:off x="5143500" y="44577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4528066" y="40063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Εγκριση(4)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514600" y="4720154"/>
            <a:ext cx="20574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67000" y="4355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Επικύρωση (5)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640388" y="4496594"/>
            <a:ext cx="121761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5073134" y="40825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Πληρωμή(6)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Έγκριση Πληρωμής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Πληροφορίες αγοράς</a:t>
            </a:r>
          </a:p>
          <a:p>
            <a:r>
              <a:rPr lang="el-GR" dirty="0" smtClean="0"/>
              <a:t>Πληροφορίες έγκρισης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Πληροφορίες αγοράς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Πληροφορίες πληρωμής</a:t>
            </a:r>
          </a:p>
          <a:p>
            <a:r>
              <a:rPr lang="el-GR" dirty="0" smtClean="0"/>
              <a:t>Διπλή υπογραφή</a:t>
            </a:r>
          </a:p>
          <a:p>
            <a:r>
              <a:rPr lang="el-GR" dirty="0" smtClean="0"/>
              <a:t>Το μήνυμα σύνοψης για τις πληροφορίες αγοράς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Πληροφορίες Εγκρισης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Τμήμα έγκρισης που περιέχει το αναγνωριστικό της συναλλαγής, υπογεγραμένο με το ιδιωτικό κλειδί του εμπόρου (κρυπτογραφημένο με συμμετρικό κλειδί)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Πύλη Πληρωμών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1999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Επαλήθευση Πιστοποιητικών</a:t>
            </a:r>
          </a:p>
          <a:p>
            <a:r>
              <a:rPr lang="el-GR" dirty="0" smtClean="0"/>
              <a:t>Αποκρυπτογράφηση ψηφιακού φακέλου του τμήματος έγκρισης</a:t>
            </a:r>
          </a:p>
          <a:p>
            <a:r>
              <a:rPr lang="el-GR" dirty="0" smtClean="0"/>
              <a:t>Επαλήθευση υπογραφής του εμπόρου στο τμήμα έγκρισης</a:t>
            </a:r>
          </a:p>
          <a:p>
            <a:r>
              <a:rPr lang="el-GR" dirty="0" smtClean="0"/>
              <a:t>Αποκρυπτογράφηση ψηφιακού φακέλου του τμήματος πληρωμής</a:t>
            </a:r>
          </a:p>
          <a:p>
            <a:r>
              <a:rPr lang="el-GR" dirty="0" smtClean="0"/>
              <a:t>Επαλήθευση της διπλής υπογραφής του τμήματος πληρωμής</a:t>
            </a:r>
          </a:p>
          <a:p>
            <a:r>
              <a:rPr lang="el-GR" dirty="0" smtClean="0"/>
              <a:t>Επαλήθευση του </a:t>
            </a:r>
            <a:r>
              <a:rPr lang="en-US" dirty="0" smtClean="0"/>
              <a:t>ID </a:t>
            </a:r>
            <a:r>
              <a:rPr lang="el-GR" dirty="0" smtClean="0"/>
              <a:t>συναλλαγής</a:t>
            </a:r>
          </a:p>
          <a:p>
            <a:r>
              <a:rPr lang="el-GR" dirty="0" smtClean="0"/>
              <a:t>Έγκριση από τον εκδότης της κάρτας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Απάντηση Έγκρισης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Πληροφορίες Σχετικά Με την Έγκριση</a:t>
            </a:r>
          </a:p>
          <a:p>
            <a:r>
              <a:rPr lang="el-GR" dirty="0" smtClean="0"/>
              <a:t>Πληροφορίες κουπονιού παραλαβής</a:t>
            </a:r>
          </a:p>
          <a:p>
            <a:r>
              <a:rPr lang="el-GR" dirty="0" smtClean="0"/>
              <a:t>Πιστοποιητικό πύλης πληρωμών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Εισαγωγή νεων πρωτοκόλλων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Απαιτήσεις </a:t>
            </a:r>
          </a:p>
          <a:p>
            <a:pPr lvl="1"/>
            <a:r>
              <a:rPr lang="el-GR" dirty="0" smtClean="0"/>
              <a:t>Προστασία από άκρο σε άκρο </a:t>
            </a:r>
          </a:p>
          <a:p>
            <a:pPr lvl="1"/>
            <a:r>
              <a:rPr lang="el-GR" dirty="0" smtClean="0"/>
              <a:t>Διαφανές στα υπεράνω από αυτό πρωτόκολλα</a:t>
            </a:r>
          </a:p>
          <a:p>
            <a:pPr lvl="1"/>
            <a:r>
              <a:rPr lang="el-GR" dirty="0" smtClean="0"/>
              <a:t>«Διαχείριση» κλειδιών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Πληροφορίες Σχετικά Με την Έγκριση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Υπογεγραμένο με το ιδιωτικό κλειδί της πύλης πληρωμών</a:t>
            </a:r>
          </a:p>
          <a:p>
            <a:r>
              <a:rPr lang="el-GR" dirty="0" smtClean="0"/>
              <a:t>Κρυπτογραφημένο με ένα συμμετρικό κλειδί που παράγεται από την πύλη πληρωμών</a:t>
            </a:r>
          </a:p>
          <a:p>
            <a:r>
              <a:rPr lang="el-GR" dirty="0" smtClean="0"/>
              <a:t>Ψηφιακός Φάκελος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Λήψη Πληρωμής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Δημιουργεί, υπογράφει και κρυπτογραφεί  ένα τμήμα αίτησης λήψης παραλαβής</a:t>
            </a:r>
          </a:p>
          <a:p>
            <a:r>
              <a:rPr lang="el-GR" dirty="0" smtClean="0"/>
              <a:t>Κρυπτογραφημένο κουπόνι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Ασφάλεια στην Αρχιτεκτονική του Διαδικτύου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42672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Φυσικό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8100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Δικτύου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33528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Μεταφοράς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8956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Εφαρμογών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3810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Security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3352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TLS/SSL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5798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67200" y="40370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Ασφάλεια στο Διαδίκτυο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152400" y="1981200"/>
            <a:ext cx="2286000" cy="3505200"/>
            <a:chOff x="152400" y="1981200"/>
            <a:chExt cx="22860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533400" y="2514600"/>
              <a:ext cx="1600200" cy="2971800"/>
              <a:chOff x="1981200" y="2286000"/>
              <a:chExt cx="1600200" cy="29718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981200" y="35052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TCP/UDP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981200" y="22860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HTTP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981200" y="48006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IP</a:t>
                </a:r>
                <a:endParaRPr lang="en-US" dirty="0"/>
              </a:p>
            </p:txBody>
          </p:sp>
          <p:sp>
            <p:nvSpPr>
              <p:cNvPr id="8" name="Down Arrow 7"/>
              <p:cNvSpPr/>
              <p:nvPr/>
            </p:nvSpPr>
            <p:spPr>
              <a:xfrm>
                <a:off x="2667000" y="27432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Down Arrow 8"/>
              <p:cNvSpPr/>
              <p:nvPr/>
            </p:nvSpPr>
            <p:spPr>
              <a:xfrm>
                <a:off x="2667000" y="40386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52400" y="19812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Μη ασφαλές </a:t>
              </a:r>
              <a:r>
                <a:rPr lang="en-US" dirty="0" smtClean="0"/>
                <a:t>IP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05200" y="1981200"/>
            <a:ext cx="2286000" cy="3505200"/>
            <a:chOff x="3505200" y="1981200"/>
            <a:chExt cx="2286000" cy="3505200"/>
          </a:xfrm>
        </p:grpSpPr>
        <p:grpSp>
          <p:nvGrpSpPr>
            <p:cNvPr id="16" name="Group 15"/>
            <p:cNvGrpSpPr/>
            <p:nvPr/>
          </p:nvGrpSpPr>
          <p:grpSpPr>
            <a:xfrm>
              <a:off x="3733800" y="2514600"/>
              <a:ext cx="1600200" cy="2971800"/>
              <a:chOff x="5486400" y="2286000"/>
              <a:chExt cx="1600200" cy="2971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486400" y="35052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TCP/UDP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486400" y="22860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HTTP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486400" y="4800600"/>
                <a:ext cx="16002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IP</a:t>
                </a:r>
                <a:endParaRPr lang="en-US" dirty="0"/>
              </a:p>
            </p:txBody>
          </p:sp>
          <p:sp>
            <p:nvSpPr>
              <p:cNvPr id="13" name="Down Arrow 12"/>
              <p:cNvSpPr/>
              <p:nvPr/>
            </p:nvSpPr>
            <p:spPr>
              <a:xfrm>
                <a:off x="6172200" y="27432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Down Arrow 13"/>
              <p:cNvSpPr/>
              <p:nvPr/>
            </p:nvSpPr>
            <p:spPr>
              <a:xfrm>
                <a:off x="6172200" y="40386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505200" y="19812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l-GR" dirty="0" smtClean="0"/>
                <a:t>σφαλές </a:t>
              </a:r>
              <a:r>
                <a:rPr lang="en-US" dirty="0" smtClean="0"/>
                <a:t>IP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705600" y="1981200"/>
            <a:ext cx="2286000" cy="3505200"/>
            <a:chOff x="6705600" y="1981200"/>
            <a:chExt cx="2286000" cy="3505200"/>
          </a:xfrm>
        </p:grpSpPr>
        <p:sp>
          <p:nvSpPr>
            <p:cNvPr id="25" name="TextBox 24"/>
            <p:cNvSpPr txBox="1"/>
            <p:nvPr/>
          </p:nvSpPr>
          <p:spPr>
            <a:xfrm>
              <a:off x="6705600" y="19812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Secure Socket Layer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010400" y="2514600"/>
              <a:ext cx="1600200" cy="2971800"/>
              <a:chOff x="7010400" y="2514600"/>
              <a:chExt cx="1600200" cy="297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010400" y="3733800"/>
                <a:ext cx="1600200" cy="4572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TCP</a:t>
                </a:r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010400" y="2514600"/>
                <a:ext cx="16002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HTTP</a:t>
                </a:r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010400" y="5029200"/>
                <a:ext cx="1600200" cy="457200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IP</a:t>
                </a:r>
                <a:endParaRPr lang="en-US" dirty="0"/>
              </a:p>
            </p:txBody>
          </p:sp>
          <p:sp>
            <p:nvSpPr>
              <p:cNvPr id="23" name="Down Arrow 22"/>
              <p:cNvSpPr/>
              <p:nvPr/>
            </p:nvSpPr>
            <p:spPr>
              <a:xfrm>
                <a:off x="7696200" y="29718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Down Arrow 23"/>
              <p:cNvSpPr/>
              <p:nvPr/>
            </p:nvSpPr>
            <p:spPr>
              <a:xfrm>
                <a:off x="7696200" y="4267200"/>
                <a:ext cx="228600" cy="7620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010400" y="3124200"/>
                <a:ext cx="1600200" cy="304800"/>
              </a:xfrm>
              <a:prstGeom prst="rect">
                <a:avLst/>
              </a:prstGeom>
              <a:solidFill>
                <a:schemeClr val="accent4"/>
              </a:solidFill>
              <a:ln w="38100" cmpd="dbl">
                <a:prstDash val="sysDot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SSL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Socket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199"/>
          </a:xfrm>
        </p:spPr>
        <p:txBody>
          <a:bodyPr>
            <a:normAutofit/>
          </a:bodyPr>
          <a:lstStyle/>
          <a:p>
            <a:r>
              <a:rPr lang="el-GR" dirty="0" smtClean="0"/>
              <a:t>Παρέχει </a:t>
            </a:r>
          </a:p>
          <a:p>
            <a:pPr lvl="1"/>
            <a:r>
              <a:rPr lang="en-US" dirty="0" err="1" smtClean="0"/>
              <a:t>Αμοιβάια</a:t>
            </a:r>
            <a:r>
              <a:rPr lang="en-US" dirty="0" smtClean="0"/>
              <a:t> </a:t>
            </a:r>
            <a:r>
              <a:rPr lang="en-US" dirty="0" err="1" smtClean="0"/>
              <a:t>Αυθεντικοποίηση</a:t>
            </a:r>
            <a:endParaRPr lang="en-US" dirty="0" smtClean="0"/>
          </a:p>
          <a:p>
            <a:pPr lvl="1"/>
            <a:r>
              <a:rPr lang="en-US" dirty="0" err="1" smtClean="0"/>
              <a:t>Υπηρεσίες</a:t>
            </a:r>
            <a:r>
              <a:rPr lang="en-US" dirty="0" smtClean="0"/>
              <a:t> </a:t>
            </a:r>
            <a:r>
              <a:rPr lang="en-US" dirty="0" err="1" smtClean="0"/>
              <a:t>Ακεραιότητας</a:t>
            </a:r>
            <a:endParaRPr lang="en-US" dirty="0" smtClean="0"/>
          </a:p>
          <a:p>
            <a:pPr lvl="1"/>
            <a:r>
              <a:rPr lang="en-US" dirty="0" err="1" smtClean="0"/>
              <a:t>Υπηρεσίες</a:t>
            </a:r>
            <a:r>
              <a:rPr lang="en-US" dirty="0" smtClean="0"/>
              <a:t> </a:t>
            </a:r>
            <a:r>
              <a:rPr lang="en-US" dirty="0" err="1" smtClean="0"/>
              <a:t>Εμπιστευτικότητας</a:t>
            </a:r>
            <a:endParaRPr lang="el-GR" dirty="0" smtClean="0"/>
          </a:p>
          <a:p>
            <a:r>
              <a:rPr lang="el-GR" dirty="0" smtClean="0"/>
              <a:t>Κάνει χρήση </a:t>
            </a:r>
          </a:p>
          <a:p>
            <a:pPr lvl="1"/>
            <a:r>
              <a:rPr lang="el-GR" dirty="0" smtClean="0"/>
              <a:t>Ψηφιακών φακέλων</a:t>
            </a:r>
          </a:p>
          <a:p>
            <a:pPr lvl="1"/>
            <a:r>
              <a:rPr lang="el-GR" dirty="0" smtClean="0"/>
              <a:t>Συμμετρικής κρυπτογράφησης</a:t>
            </a:r>
          </a:p>
          <a:p>
            <a:pPr lvl="1"/>
            <a:r>
              <a:rPr lang="el-GR" dirty="0" smtClean="0"/>
              <a:t>Ψηφιακά πιστοποιητικά </a:t>
            </a:r>
          </a:p>
          <a:p>
            <a:r>
              <a:rPr lang="el-GR" dirty="0" smtClean="0"/>
              <a:t>Απαιτεί την ύπαρξη υποδομής </a:t>
            </a:r>
            <a:r>
              <a:rPr lang="en-US" dirty="0" smtClean="0"/>
              <a:t>PKI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3707</TotalTime>
  <Words>1763</Words>
  <Application>Microsoft Macintosh PowerPoint</Application>
  <PresentationFormat>On-screen Show (4:3)</PresentationFormat>
  <Paragraphs>422</Paragraphs>
  <Slides>62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Focus</vt:lpstr>
      <vt:lpstr>Πρωτόκολλα Ασφάλειας στο Διαδίκτυο (2)</vt:lpstr>
      <vt:lpstr>Πρωτόκολλα Ασφάλειας στο Διαδίκτυο</vt:lpstr>
      <vt:lpstr>Υπηρεσίες Ασφάλειας IP</vt:lpstr>
      <vt:lpstr>Γιατί  Ασφάλεια στο IP?</vt:lpstr>
      <vt:lpstr>Μειονεκτήματα IPSec</vt:lpstr>
      <vt:lpstr>Εισαγωγή νεων πρωτοκόλλων</vt:lpstr>
      <vt:lpstr>Ασφάλεια στην Αρχιτεκτονική του Διαδικτύου</vt:lpstr>
      <vt:lpstr>Ασφάλεια στο Διαδίκτυο</vt:lpstr>
      <vt:lpstr>Secure Socket Layer</vt:lpstr>
      <vt:lpstr>Secure Socket Layer</vt:lpstr>
      <vt:lpstr>Secure Socket Layer</vt:lpstr>
      <vt:lpstr>SSL Handshake</vt:lpstr>
      <vt:lpstr>SSL Handshake </vt:lpstr>
      <vt:lpstr>SSL Handshake: Φάση 1</vt:lpstr>
      <vt:lpstr>Μήνυμα Client-Hello: Φάση 1 </vt:lpstr>
      <vt:lpstr>Μήνυμα Server-Hello: Φάση 1</vt:lpstr>
      <vt:lpstr>SSL Handshake: Φάση 2</vt:lpstr>
      <vt:lpstr>Μήνυμα Server key Exchange: Φάση 2 </vt:lpstr>
      <vt:lpstr>SSL Handshake: Φάση 3</vt:lpstr>
      <vt:lpstr>Μήνυμα Client key Exchange: Φάση 3 </vt:lpstr>
      <vt:lpstr>Υπολογισμός Μυστικού Κλειδιού</vt:lpstr>
      <vt:lpstr>SSL Handshake: Φάση 4</vt:lpstr>
      <vt:lpstr>SSL Record Protocol</vt:lpstr>
      <vt:lpstr>Δομή: SSL Record</vt:lpstr>
      <vt:lpstr>Δομή: SSL Record</vt:lpstr>
      <vt:lpstr>Δομή SSL Record Protocol</vt:lpstr>
      <vt:lpstr>SSL: Record Protocol</vt:lpstr>
      <vt:lpstr>Σύγκριση SSL &amp; IP Sec</vt:lpstr>
      <vt:lpstr>Σύγκριση SSL &amp; IPSec</vt:lpstr>
      <vt:lpstr>Υποδομή Δημόσιου Κλειδιού</vt:lpstr>
      <vt:lpstr>Υποδομή Δημόσιου Κλειδιού</vt:lpstr>
      <vt:lpstr>Γενική Αρχιτεκτονική ΥΔΚ</vt:lpstr>
      <vt:lpstr>Γενική Αρχιτεκτονική ΥΔΚ</vt:lpstr>
      <vt:lpstr>Γενική Αρχιτεκτονική ΥΔΚ</vt:lpstr>
      <vt:lpstr>Λειτουργίες ΥΔΚ</vt:lpstr>
      <vt:lpstr>Λειτουργίες ΥΔΚ</vt:lpstr>
      <vt:lpstr>Ψηφιακό Πιστοποιητικό</vt:lpstr>
      <vt:lpstr>Ερώτησεις</vt:lpstr>
      <vt:lpstr>Ασφαλείς Ηλεκτρονικές Συναλλαγές</vt:lpstr>
      <vt:lpstr>Βασικές Υπηρεσιες</vt:lpstr>
      <vt:lpstr>Απαιτήσεις SET</vt:lpstr>
      <vt:lpstr>Τρόπος Λειτουργίας</vt:lpstr>
      <vt:lpstr>Τρόπος Λειτουργίας</vt:lpstr>
      <vt:lpstr>Τρόπος Λειτουργίας</vt:lpstr>
      <vt:lpstr>«Περιορισμοί»</vt:lpstr>
      <vt:lpstr>Διαδικασία Διπλών Υπογραφών</vt:lpstr>
      <vt:lpstr>Διαδικασία «Διπλών» Υπογραφών </vt:lpstr>
      <vt:lpstr>Διαδικασία Αγοράς</vt:lpstr>
      <vt:lpstr>Εκκίνηση Αίτησης</vt:lpstr>
      <vt:lpstr>Απάντηση Αιτησης Εκκίνησης </vt:lpstr>
      <vt:lpstr>Αίτηση Αγοράς</vt:lpstr>
      <vt:lpstr>Αίτηση Αγοράς</vt:lpstr>
      <vt:lpstr>Απάντηση Αγοράς</vt:lpstr>
      <vt:lpstr>Τρόπος Λειτουργίας</vt:lpstr>
      <vt:lpstr>Έγκριση Πληρωμής</vt:lpstr>
      <vt:lpstr>Πληροφορίες αγοράς </vt:lpstr>
      <vt:lpstr>Πληροφορίες Εγκρισης</vt:lpstr>
      <vt:lpstr>Πύλη Πληρωμών</vt:lpstr>
      <vt:lpstr>Απάντηση Έγκρισης</vt:lpstr>
      <vt:lpstr>Πληροφορίες Σχετικά Με την Έγκριση </vt:lpstr>
      <vt:lpstr>Λήψη Πληρωμής</vt:lpstr>
      <vt:lpstr>Ερώτησεις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729</cp:revision>
  <dcterms:created xsi:type="dcterms:W3CDTF">2010-05-21T11:25:35Z</dcterms:created>
  <dcterms:modified xsi:type="dcterms:W3CDTF">2010-05-21T13:19:21Z</dcterms:modified>
</cp:coreProperties>
</file>