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57" r:id="rId7"/>
    <p:sldId id="264" r:id="rId8"/>
    <p:sldId id="265" r:id="rId9"/>
    <p:sldId id="258" r:id="rId10"/>
    <p:sldId id="259" r:id="rId11"/>
    <p:sldId id="266" r:id="rId12"/>
    <p:sldId id="283" r:id="rId13"/>
    <p:sldId id="284" r:id="rId14"/>
    <p:sldId id="285" r:id="rId15"/>
    <p:sldId id="270" r:id="rId16"/>
    <p:sldId id="286" r:id="rId17"/>
    <p:sldId id="288" r:id="rId18"/>
    <p:sldId id="267" r:id="rId19"/>
    <p:sldId id="268" r:id="rId20"/>
    <p:sldId id="269" r:id="rId21"/>
    <p:sldId id="280" r:id="rId22"/>
    <p:sldId id="271" r:id="rId23"/>
    <p:sldId id="272" r:id="rId24"/>
    <p:sldId id="274" r:id="rId25"/>
    <p:sldId id="275" r:id="rId26"/>
    <p:sldId id="276" r:id="rId27"/>
    <p:sldId id="277" r:id="rId28"/>
    <p:sldId id="282" r:id="rId29"/>
    <p:sldId id="279" r:id="rId30"/>
    <p:sldId id="281" r:id="rId31"/>
    <p:sldId id="287"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090D029-3851-4382-86C9-7F842D35E4D1}" type="datetimeFigureOut">
              <a:rPr lang="el-GR" smtClean="0"/>
              <a:t>17/1/2019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4215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090D029-3851-4382-86C9-7F842D35E4D1}" type="datetimeFigureOut">
              <a:rPr lang="el-GR" smtClean="0"/>
              <a:t>17/1/2019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207447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090D029-3851-4382-86C9-7F842D35E4D1}" type="datetimeFigureOut">
              <a:rPr lang="el-GR" smtClean="0"/>
              <a:t>17/1/2019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200504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090D029-3851-4382-86C9-7F842D35E4D1}" type="datetimeFigureOut">
              <a:rPr lang="el-GR" smtClean="0"/>
              <a:t>17/1/2019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343494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0D029-3851-4382-86C9-7F842D35E4D1}" type="datetimeFigureOut">
              <a:rPr lang="el-GR" smtClean="0"/>
              <a:t>17/1/2019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48055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E090D029-3851-4382-86C9-7F842D35E4D1}" type="datetimeFigureOut">
              <a:rPr lang="el-GR" smtClean="0"/>
              <a:t>17/1/2019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4831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090D029-3851-4382-86C9-7F842D35E4D1}" type="datetimeFigureOut">
              <a:rPr lang="el-GR" smtClean="0"/>
              <a:t>17/1/2019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390552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090D029-3851-4382-86C9-7F842D35E4D1}" type="datetimeFigureOut">
              <a:rPr lang="el-GR" smtClean="0"/>
              <a:t>17/1/2019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16332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D029-3851-4382-86C9-7F842D35E4D1}" type="datetimeFigureOut">
              <a:rPr lang="el-GR" smtClean="0"/>
              <a:t>17/1/2019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685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D029-3851-4382-86C9-7F842D35E4D1}" type="datetimeFigureOut">
              <a:rPr lang="el-GR" smtClean="0"/>
              <a:t>17/1/2019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279656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D029-3851-4382-86C9-7F842D35E4D1}" type="datetimeFigureOut">
              <a:rPr lang="el-GR" smtClean="0"/>
              <a:t>17/1/2019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189EBC-11FA-4D60-B895-C16C61957171}" type="slidenum">
              <a:rPr lang="el-GR" smtClean="0"/>
              <a:t>‹#›</a:t>
            </a:fld>
            <a:endParaRPr lang="el-GR"/>
          </a:p>
        </p:txBody>
      </p:sp>
    </p:spTree>
    <p:extLst>
      <p:ext uri="{BB962C8B-B14F-4D97-AF65-F5344CB8AC3E}">
        <p14:creationId xmlns:p14="http://schemas.microsoft.com/office/powerpoint/2010/main" val="57481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D029-3851-4382-86C9-7F842D35E4D1}" type="datetimeFigureOut">
              <a:rPr lang="el-GR" smtClean="0"/>
              <a:t>17/1/2019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89EBC-11FA-4D60-B895-C16C61957171}" type="slidenum">
              <a:rPr lang="el-GR" smtClean="0"/>
              <a:t>‹#›</a:t>
            </a:fld>
            <a:endParaRPr lang="el-GR"/>
          </a:p>
        </p:txBody>
      </p:sp>
    </p:spTree>
    <p:extLst>
      <p:ext uri="{BB962C8B-B14F-4D97-AF65-F5344CB8AC3E}">
        <p14:creationId xmlns:p14="http://schemas.microsoft.com/office/powerpoint/2010/main" val="407257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4704"/>
          </a:xfrm>
        </p:spPr>
        <p:txBody>
          <a:bodyPr>
            <a:noAutofit/>
          </a:bodyPr>
          <a:lstStyle/>
          <a:p>
            <a:r>
              <a:rPr lang="el-GR" sz="3200" dirty="0" smtClean="0"/>
              <a:t>Επιθεώρηση τέταρτη περίοδος 1950-1974</a:t>
            </a:r>
            <a:br>
              <a:rPr lang="el-GR" sz="3200" dirty="0" smtClean="0"/>
            </a:br>
            <a:r>
              <a:rPr lang="el-GR" sz="3200" dirty="0" smtClean="0"/>
              <a:t>Ιστορικό πλαίσιο</a:t>
            </a:r>
            <a:endParaRPr lang="el-GR" sz="3200" dirty="0"/>
          </a:p>
        </p:txBody>
      </p:sp>
      <p:sp>
        <p:nvSpPr>
          <p:cNvPr id="5" name="Content Placeholder 4"/>
          <p:cNvSpPr>
            <a:spLocks noGrp="1"/>
          </p:cNvSpPr>
          <p:nvPr>
            <p:ph idx="1"/>
          </p:nvPr>
        </p:nvSpPr>
        <p:spPr>
          <a:xfrm>
            <a:off x="457200" y="908720"/>
            <a:ext cx="8229600" cy="5688632"/>
          </a:xfrm>
        </p:spPr>
        <p:txBody>
          <a:bodyPr>
            <a:normAutofit fontScale="62500" lnSpcReduction="20000"/>
          </a:bodyPr>
          <a:lstStyle/>
          <a:p>
            <a:r>
              <a:rPr lang="el-GR" sz="3800" b="1" dirty="0" smtClean="0"/>
              <a:t>Τα επακόλουθα του Εμφυλίου και η αποτυχία των φιλελευθέρων:</a:t>
            </a:r>
          </a:p>
          <a:p>
            <a:pPr marL="0" indent="0">
              <a:buNone/>
            </a:pPr>
            <a:r>
              <a:rPr lang="el-GR" dirty="0" smtClean="0"/>
              <a:t>5/3/1950 Εκλογές, τις κερδίζουν οι Φιλελεύθεροι, αλλά έρχεται η διάσπαση: Πλαστήρας (αριστερή τάση), Παπανδρέου, Βενιζέλος (δεξιά τάση).</a:t>
            </a:r>
          </a:p>
          <a:p>
            <a:pPr marL="0" indent="0">
              <a:buNone/>
            </a:pPr>
            <a:r>
              <a:rPr lang="el-GR" dirty="0" smtClean="0"/>
              <a:t>1950-1951: Κυβερνήσεις Βενιζέλου και Πλαστήρα εναλλάξ. Αστάθεια.  </a:t>
            </a:r>
          </a:p>
          <a:p>
            <a:pPr marL="0" indent="0">
              <a:buNone/>
            </a:pPr>
            <a:r>
              <a:rPr lang="el-GR" dirty="0" smtClean="0"/>
              <a:t>5/1950 Πόλεμος στην Κορέα. Έναρξη ψυχρού πολέμου. Ο </a:t>
            </a:r>
            <a:r>
              <a:rPr lang="el-GR" dirty="0" err="1" smtClean="0"/>
              <a:t>πρέσβυς</a:t>
            </a:r>
            <a:r>
              <a:rPr lang="el-GR" dirty="0" smtClean="0"/>
              <a:t> των ΗΠΑ </a:t>
            </a:r>
            <a:r>
              <a:rPr lang="en-US" dirty="0" smtClean="0"/>
              <a:t>Grady </a:t>
            </a:r>
            <a:r>
              <a:rPr lang="el-GR" dirty="0" smtClean="0"/>
              <a:t>αλλάζει ο</a:t>
            </a:r>
            <a:r>
              <a:rPr lang="en-US" dirty="0" smtClean="0"/>
              <a:t> </a:t>
            </a:r>
            <a:r>
              <a:rPr lang="en-US" dirty="0" err="1" smtClean="0"/>
              <a:t>Peurifo</a:t>
            </a:r>
            <a:r>
              <a:rPr lang="en-US" dirty="0" err="1"/>
              <a:t>y</a:t>
            </a:r>
            <a:r>
              <a:rPr lang="en-US" dirty="0" smtClean="0"/>
              <a:t> </a:t>
            </a:r>
            <a:r>
              <a:rPr lang="el-GR" dirty="0" smtClean="0"/>
              <a:t>παίρνει τη θέση του. Η εντολή είναι κυβέρνηση σταθερή και </a:t>
            </a:r>
            <a:r>
              <a:rPr lang="el-GR" dirty="0" err="1" smtClean="0"/>
              <a:t>αντικομμουνιστική</a:t>
            </a:r>
            <a:r>
              <a:rPr lang="el-GR" dirty="0" smtClean="0"/>
              <a:t>.</a:t>
            </a:r>
            <a:r>
              <a:rPr lang="en-US" dirty="0" smtClean="0"/>
              <a:t> </a:t>
            </a:r>
            <a:endParaRPr lang="el-GR" dirty="0" smtClean="0"/>
          </a:p>
          <a:p>
            <a:pPr marL="0" indent="0">
              <a:buNone/>
            </a:pPr>
            <a:r>
              <a:rPr lang="el-GR" dirty="0" smtClean="0"/>
              <a:t>1951 Ελληνικός Συναγερμός, Στρατάρχης Αλ. Παπάγος</a:t>
            </a:r>
          </a:p>
          <a:p>
            <a:pPr marL="0" indent="0">
              <a:buNone/>
            </a:pPr>
            <a:r>
              <a:rPr lang="el-GR" dirty="0" smtClean="0"/>
              <a:t>9/1951 Εκλογές ο Πλαστήρας πρωθυπουργός: ο Βενιζέλος ψηφίζει </a:t>
            </a:r>
            <a:r>
              <a:rPr lang="el-GR" dirty="0" err="1" smtClean="0"/>
              <a:t>αντικομμουνιστικούς</a:t>
            </a:r>
            <a:r>
              <a:rPr lang="el-GR" dirty="0" smtClean="0"/>
              <a:t> νόμους (εκτέλεση Μπελογιάννη), οι Αμερικάνοι σπρώχνουν τον πρωθυπουργό να ψηφίσει υπέρ της ενισχυμένης αναλογικής.</a:t>
            </a:r>
          </a:p>
          <a:p>
            <a:pPr marL="0" indent="0">
              <a:buNone/>
            </a:pPr>
            <a:r>
              <a:rPr lang="el-GR" dirty="0" smtClean="0"/>
              <a:t>16/11/1952 Ο Παπάγος στην εξουσία. Η Δεξιά θα μείνει έως το 1963. «Συντηρητική </a:t>
            </a:r>
            <a:r>
              <a:rPr lang="el-GR" dirty="0" err="1" smtClean="0"/>
              <a:t>σταθερότης</a:t>
            </a:r>
            <a:r>
              <a:rPr lang="el-GR" dirty="0" smtClean="0"/>
              <a:t> – κοινωνική και οικονομική». Η δημιουργία της νέας μεσαίας τάξης, μεγάλης και παρασιτικής. Στο τέλος της περιόδου οι συγκρότηση της ομάδας των τεχνοκρατών και διανοουμένων αστών. </a:t>
            </a:r>
          </a:p>
          <a:p>
            <a:pPr marL="0" indent="0">
              <a:buNone/>
            </a:pPr>
            <a:r>
              <a:rPr lang="el-GR" dirty="0" smtClean="0"/>
              <a:t>1955 ΕΡΕ και Κωνσταντίνος Καραμανλής, μετά τον θάνατο του Παπάγου. Υποσκελίζει Κανελλόπουλο και Στεφανόπουλο γιατί η ΗΠΑ τον υποδεικνύουν για πρωθυπουργό στο παλάτι. Το τελευταίο φέρει την ευθύνη της απόφασης.</a:t>
            </a:r>
            <a:endParaRPr lang="el-GR" dirty="0"/>
          </a:p>
        </p:txBody>
      </p:sp>
    </p:spTree>
    <p:extLst>
      <p:ext uri="{BB962C8B-B14F-4D97-AF65-F5344CB8AC3E}">
        <p14:creationId xmlns:p14="http://schemas.microsoft.com/office/powerpoint/2010/main" val="148679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l-GR" sz="3200" dirty="0" smtClean="0"/>
              <a:t>Επιθεώρηση 1950-1974</a:t>
            </a:r>
            <a:endParaRPr lang="el-GR" sz="3200" dirty="0"/>
          </a:p>
        </p:txBody>
      </p:sp>
      <p:sp>
        <p:nvSpPr>
          <p:cNvPr id="3" name="Content Placeholder 2"/>
          <p:cNvSpPr>
            <a:spLocks noGrp="1"/>
          </p:cNvSpPr>
          <p:nvPr>
            <p:ph idx="1"/>
          </p:nvPr>
        </p:nvSpPr>
        <p:spPr>
          <a:xfrm>
            <a:off x="0" y="764704"/>
            <a:ext cx="9144000" cy="6093296"/>
          </a:xfrm>
        </p:spPr>
        <p:txBody>
          <a:bodyPr>
            <a:normAutofit fontScale="55000" lnSpcReduction="20000"/>
          </a:bodyPr>
          <a:lstStyle/>
          <a:p>
            <a:r>
              <a:rPr lang="el-GR" dirty="0" smtClean="0"/>
              <a:t>Οι θεατρικοί επιχειρηματίες</a:t>
            </a:r>
          </a:p>
          <a:p>
            <a:pPr marL="0" indent="0">
              <a:buNone/>
            </a:pPr>
            <a:r>
              <a:rPr lang="el-GR" dirty="0" smtClean="0"/>
              <a:t>Γ. </a:t>
            </a:r>
            <a:r>
              <a:rPr lang="el-GR" dirty="0" err="1" smtClean="0"/>
              <a:t>Βέμπος</a:t>
            </a:r>
            <a:r>
              <a:rPr lang="el-GR" dirty="0" smtClean="0"/>
              <a:t> και Β. </a:t>
            </a:r>
            <a:r>
              <a:rPr lang="el-GR" dirty="0" err="1" smtClean="0"/>
              <a:t>Μπουρνέλλης</a:t>
            </a:r>
            <a:endParaRPr lang="el-GR" dirty="0" smtClean="0"/>
          </a:p>
          <a:p>
            <a:r>
              <a:rPr lang="el-GR" dirty="0" smtClean="0"/>
              <a:t>Οι συγγραφείς</a:t>
            </a:r>
          </a:p>
          <a:p>
            <a:pPr marL="0" indent="0">
              <a:buNone/>
            </a:pPr>
            <a:r>
              <a:rPr lang="el-GR" dirty="0" smtClean="0"/>
              <a:t>Όλοι σχεδόν δημοσιογράφοι: Ασημακόπουλος-Σπυρόπουλος-</a:t>
            </a:r>
            <a:r>
              <a:rPr lang="el-GR" dirty="0" err="1" smtClean="0"/>
              <a:t>Παπαδούκας</a:t>
            </a:r>
            <a:r>
              <a:rPr lang="el-GR" dirty="0" smtClean="0"/>
              <a:t>, </a:t>
            </a:r>
            <a:r>
              <a:rPr lang="el-GR" dirty="0" err="1" smtClean="0"/>
              <a:t>Τραϊφόρος</a:t>
            </a:r>
            <a:r>
              <a:rPr lang="el-GR" dirty="0" smtClean="0"/>
              <a:t>-Βασιλειάδης-Οικονομίδης, </a:t>
            </a:r>
            <a:r>
              <a:rPr lang="el-GR" dirty="0" err="1" smtClean="0"/>
              <a:t>Σακελλάριος</a:t>
            </a:r>
            <a:r>
              <a:rPr lang="el-GR" dirty="0" smtClean="0"/>
              <a:t>-Γιαννακόπουλος, </a:t>
            </a:r>
            <a:r>
              <a:rPr lang="el-GR" dirty="0" err="1" smtClean="0"/>
              <a:t>Γιαλαμάς</a:t>
            </a:r>
            <a:r>
              <a:rPr lang="el-GR" dirty="0" smtClean="0"/>
              <a:t>-</a:t>
            </a:r>
            <a:r>
              <a:rPr lang="el-GR" dirty="0" err="1" smtClean="0"/>
              <a:t>Πρετεντέρης</a:t>
            </a:r>
            <a:r>
              <a:rPr lang="el-GR" dirty="0" smtClean="0"/>
              <a:t>, Λαζαρίδης-Ελευθερίου, </a:t>
            </a:r>
            <a:r>
              <a:rPr lang="el-GR" dirty="0" err="1" smtClean="0"/>
              <a:t>Καμπάνης</a:t>
            </a:r>
            <a:r>
              <a:rPr lang="el-GR" dirty="0" smtClean="0"/>
              <a:t>-Μακρίδης</a:t>
            </a:r>
            <a:r>
              <a:rPr lang="el-GR" dirty="0" smtClean="0"/>
              <a:t>-</a:t>
            </a:r>
            <a:r>
              <a:rPr lang="el-GR" dirty="0" smtClean="0"/>
              <a:t>Καραγιάννης-</a:t>
            </a:r>
            <a:r>
              <a:rPr lang="el-GR" dirty="0" err="1" smtClean="0"/>
              <a:t>Παπαδούκα</a:t>
            </a:r>
            <a:r>
              <a:rPr lang="el-GR" dirty="0" smtClean="0"/>
              <a:t>ς, </a:t>
            </a:r>
            <a:r>
              <a:rPr lang="el-GR" dirty="0" smtClean="0"/>
              <a:t>Μποστ</a:t>
            </a:r>
            <a:r>
              <a:rPr lang="el-GR" dirty="0"/>
              <a:t> </a:t>
            </a:r>
            <a:r>
              <a:rPr lang="el-GR" dirty="0" smtClean="0"/>
              <a:t>και Μουρσελάς (Ελεύθερο Θέατρο), Καμπανέλλης (ιστορική επιθεώρηση), Κακουλίδης και Κωνσταντάρας προσπαθούν να γράψουν ανανεωτικά. </a:t>
            </a:r>
          </a:p>
          <a:p>
            <a:r>
              <a:rPr lang="el-GR" dirty="0" smtClean="0"/>
              <a:t>Οι τύποι της επιθεώρησης</a:t>
            </a:r>
          </a:p>
          <a:p>
            <a:pPr marL="0" indent="0">
              <a:buNone/>
            </a:pPr>
            <a:r>
              <a:rPr lang="el-GR" dirty="0" smtClean="0"/>
              <a:t>Α. Γελοιογραφικά σκίτσα, Β. Άλλες αρχετυπικές φιγούρες, Γ. </a:t>
            </a:r>
            <a:r>
              <a:rPr lang="el-GR" dirty="0"/>
              <a:t>Π</a:t>
            </a:r>
            <a:r>
              <a:rPr lang="el-GR" dirty="0" smtClean="0"/>
              <a:t>ροσωποποιήσεις θεσμών.</a:t>
            </a:r>
          </a:p>
          <a:p>
            <a:r>
              <a:rPr lang="el-GR" dirty="0" smtClean="0"/>
              <a:t>Σκηνοθεσία</a:t>
            </a:r>
          </a:p>
          <a:p>
            <a:pPr marL="0" indent="0">
              <a:buNone/>
            </a:pPr>
            <a:r>
              <a:rPr lang="el-GR" dirty="0" smtClean="0"/>
              <a:t>Χορογράφοι (Φλερύ, Μεταξόπουλος), ηθοποιοί (Ηλιόπουλος, </a:t>
            </a:r>
            <a:r>
              <a:rPr lang="el-GR" dirty="0" err="1" smtClean="0"/>
              <a:t>Ντορ</a:t>
            </a:r>
            <a:r>
              <a:rPr lang="el-GR" dirty="0" smtClean="0"/>
              <a:t>, Κωνσταντίνου, Σταυρίδης), συγγραφείς (</a:t>
            </a:r>
            <a:r>
              <a:rPr lang="el-GR" dirty="0" err="1" smtClean="0"/>
              <a:t>Τραϊφόρος</a:t>
            </a:r>
            <a:r>
              <a:rPr lang="el-GR" dirty="0" smtClean="0"/>
              <a:t>, </a:t>
            </a:r>
            <a:r>
              <a:rPr lang="el-GR" dirty="0" err="1" smtClean="0"/>
              <a:t>Σακελλάριος</a:t>
            </a:r>
            <a:r>
              <a:rPr lang="el-GR" dirty="0" smtClean="0"/>
              <a:t>) και σκηνοθέτες (</a:t>
            </a:r>
            <a:r>
              <a:rPr lang="el-GR" dirty="0" err="1" smtClean="0"/>
              <a:t>Μουζενίδης</a:t>
            </a:r>
            <a:r>
              <a:rPr lang="el-GR" dirty="0" smtClean="0"/>
              <a:t>, Κακογιάννης, Σολομός).</a:t>
            </a:r>
          </a:p>
          <a:p>
            <a:r>
              <a:rPr lang="el-GR" dirty="0" smtClean="0"/>
              <a:t>Σκηνικά και κοστούμια</a:t>
            </a:r>
          </a:p>
          <a:p>
            <a:pPr marL="0" indent="0">
              <a:buNone/>
            </a:pPr>
            <a:r>
              <a:rPr lang="el-GR" dirty="0" smtClean="0"/>
              <a:t>Γ. </a:t>
            </a:r>
            <a:r>
              <a:rPr lang="el-GR" dirty="0" err="1" smtClean="0"/>
              <a:t>Ανεμογιάννης</a:t>
            </a:r>
            <a:r>
              <a:rPr lang="el-GR" dirty="0" smtClean="0"/>
              <a:t>, Μ. Αγγελόπουλος (σκηνικά για τις εκδηλώσεις της Δικτατορίας), Ν. Ζωγράφος, Τ. Ζωγράφος </a:t>
            </a:r>
            <a:r>
              <a:rPr lang="el-GR" dirty="0" smtClean="0"/>
              <a:t>, κ.ά.</a:t>
            </a:r>
            <a:endParaRPr lang="el-GR" dirty="0" smtClean="0"/>
          </a:p>
          <a:p>
            <a:r>
              <a:rPr lang="el-GR" dirty="0" smtClean="0"/>
              <a:t>Μουσική</a:t>
            </a:r>
          </a:p>
          <a:p>
            <a:pPr marL="0" indent="0">
              <a:buNone/>
            </a:pPr>
            <a:r>
              <a:rPr lang="el-GR" dirty="0" smtClean="0"/>
              <a:t>Μ. </a:t>
            </a:r>
            <a:r>
              <a:rPr lang="el-GR" dirty="0" err="1" smtClean="0"/>
              <a:t>Σουγιούλ</a:t>
            </a:r>
            <a:r>
              <a:rPr lang="el-GR" dirty="0" smtClean="0"/>
              <a:t>, Γ. Μουζάκης, </a:t>
            </a:r>
            <a:r>
              <a:rPr lang="el-GR" dirty="0" err="1" smtClean="0"/>
              <a:t>Μ.Χατζιδάκις</a:t>
            </a:r>
            <a:r>
              <a:rPr lang="el-GR" dirty="0" smtClean="0"/>
              <a:t>, Μ. Θεοδωράκης, Λ. Κηλαϊδόνης…</a:t>
            </a:r>
          </a:p>
          <a:p>
            <a:r>
              <a:rPr lang="el-GR" dirty="0" smtClean="0"/>
              <a:t>Χορογραφία </a:t>
            </a:r>
          </a:p>
          <a:p>
            <a:pPr marL="0" indent="0">
              <a:buNone/>
            </a:pPr>
            <a:r>
              <a:rPr lang="el-GR" dirty="0" smtClean="0"/>
              <a:t>Γ. Φλερύ, Μ. Καστρινός, Φ. Μεταξόπουλος, Β. </a:t>
            </a:r>
            <a:r>
              <a:rPr lang="el-GR" dirty="0" err="1" smtClean="0"/>
              <a:t>Σειλινός</a:t>
            </a:r>
            <a:r>
              <a:rPr lang="el-GR" dirty="0" smtClean="0"/>
              <a:t>. Τα μπαλέτα και τα ντουέτα (Φλερύ-</a:t>
            </a:r>
            <a:r>
              <a:rPr lang="el-GR" dirty="0" err="1" smtClean="0"/>
              <a:t>Άλμ</a:t>
            </a:r>
            <a:r>
              <a:rPr lang="el-GR" dirty="0" smtClean="0"/>
              <a:t>α, Καστρινός-Ζώκα, Μεταξόπουλος-Φοντάνα, Σειλινός-Προκοπίου και Ιωαννίδου) </a:t>
            </a:r>
          </a:p>
          <a:p>
            <a:pPr marL="0" indent="0">
              <a:buNone/>
            </a:pPr>
            <a:endParaRPr lang="el-GR" dirty="0" smtClean="0"/>
          </a:p>
          <a:p>
            <a:endParaRPr lang="el-GR" dirty="0"/>
          </a:p>
        </p:txBody>
      </p:sp>
    </p:spTree>
    <p:extLst>
      <p:ext uri="{BB962C8B-B14F-4D97-AF65-F5344CB8AC3E}">
        <p14:creationId xmlns:p14="http://schemas.microsoft.com/office/powerpoint/2010/main" val="130441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Οδός Ονείρων</a:t>
            </a:r>
            <a:endParaRPr lang="el-GR" i="1" dirty="0"/>
          </a:p>
        </p:txBody>
      </p:sp>
      <p:pic>
        <p:nvPicPr>
          <p:cNvPr id="1026" name="Picture 2" descr="C:\Users\Natali\Desktop\επιθεώρηση φωτο τέταρτη περίοδος\αφίσα Οδός Ονείρων.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2298" y="1600200"/>
            <a:ext cx="519940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1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Οδός Ονείρων</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0353" y="1600200"/>
            <a:ext cx="7203293" cy="4525963"/>
          </a:xfrm>
        </p:spPr>
      </p:pic>
    </p:spTree>
    <p:extLst>
      <p:ext uri="{BB962C8B-B14F-4D97-AF65-F5344CB8AC3E}">
        <p14:creationId xmlns:p14="http://schemas.microsoft.com/office/powerpoint/2010/main" val="301829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Οδός Ονείρων</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5253" y="1600200"/>
            <a:ext cx="2413494" cy="4525963"/>
          </a:xfrm>
        </p:spPr>
      </p:pic>
    </p:spTree>
    <p:extLst>
      <p:ext uri="{BB962C8B-B14F-4D97-AF65-F5344CB8AC3E}">
        <p14:creationId xmlns:p14="http://schemas.microsoft.com/office/powerpoint/2010/main" val="1282648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Οδός Ονείρων</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0243" y="1600200"/>
            <a:ext cx="5383513" cy="4525963"/>
          </a:xfrm>
        </p:spPr>
      </p:pic>
    </p:spTree>
    <p:extLst>
      <p:ext uri="{BB962C8B-B14F-4D97-AF65-F5344CB8AC3E}">
        <p14:creationId xmlns:p14="http://schemas.microsoft.com/office/powerpoint/2010/main" val="216351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Όμορφη Πόλη</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5251" y="1600200"/>
            <a:ext cx="2953498" cy="4525963"/>
          </a:xfrm>
        </p:spPr>
      </p:pic>
    </p:spTree>
    <p:extLst>
      <p:ext uri="{BB962C8B-B14F-4D97-AF65-F5344CB8AC3E}">
        <p14:creationId xmlns:p14="http://schemas.microsoft.com/office/powerpoint/2010/main" val="1879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Όμορφη Πόλη</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10603" y="1600200"/>
            <a:ext cx="5122793" cy="4525963"/>
          </a:xfrm>
        </p:spPr>
      </p:pic>
    </p:spTree>
    <p:extLst>
      <p:ext uri="{BB962C8B-B14F-4D97-AF65-F5344CB8AC3E}">
        <p14:creationId xmlns:p14="http://schemas.microsoft.com/office/powerpoint/2010/main" val="314149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i="1" dirty="0" smtClean="0"/>
              <a:t>Όμορφη πόλη</a:t>
            </a:r>
            <a:r>
              <a:rPr lang="el-GR" dirty="0" smtClean="0"/>
              <a:t>: </a:t>
            </a:r>
            <a:r>
              <a:rPr lang="el-GR" dirty="0" err="1" smtClean="0"/>
              <a:t>Καλουτά</a:t>
            </a:r>
            <a:r>
              <a:rPr lang="el-GR" dirty="0" smtClean="0"/>
              <a:t>, </a:t>
            </a:r>
            <a:r>
              <a:rPr lang="el-GR" dirty="0" err="1" smtClean="0"/>
              <a:t>Μαλούχος</a:t>
            </a:r>
            <a:r>
              <a:rPr lang="el-GR" dirty="0" smtClean="0"/>
              <a:t>, Ρηγόπουλος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6734" y="1600200"/>
            <a:ext cx="6390532" cy="4525963"/>
          </a:xfrm>
        </p:spPr>
      </p:pic>
    </p:spTree>
    <p:extLst>
      <p:ext uri="{BB962C8B-B14F-4D97-AF65-F5344CB8AC3E}">
        <p14:creationId xmlns:p14="http://schemas.microsoft.com/office/powerpoint/2010/main" val="288403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Μαγική Πόλη</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6081" y="1600200"/>
            <a:ext cx="3151838" cy="4525963"/>
          </a:xfrm>
        </p:spPr>
      </p:pic>
    </p:spTree>
    <p:extLst>
      <p:ext uri="{BB962C8B-B14F-4D97-AF65-F5344CB8AC3E}">
        <p14:creationId xmlns:p14="http://schemas.microsoft.com/office/powerpoint/2010/main" val="222834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Ω τι κόσμος μπαμπά</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1797" y="1600200"/>
            <a:ext cx="3180406" cy="4525963"/>
          </a:xfrm>
        </p:spPr>
      </p:pic>
    </p:spTree>
    <p:extLst>
      <p:ext uri="{BB962C8B-B14F-4D97-AF65-F5344CB8AC3E}">
        <p14:creationId xmlns:p14="http://schemas.microsoft.com/office/powerpoint/2010/main" val="128308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fontScale="90000"/>
          </a:bodyPr>
          <a:lstStyle/>
          <a:p>
            <a:r>
              <a:rPr lang="el-GR" sz="2800" b="1" dirty="0" smtClean="0"/>
              <a:t>Τα χρόνια της Δεξιάς: Ελληνικός Συναγερμός και Ε.Ρ.Ε.</a:t>
            </a:r>
            <a:br>
              <a:rPr lang="el-GR" sz="2800" b="1" dirty="0" smtClean="0"/>
            </a:br>
            <a:r>
              <a:rPr lang="el-GR" sz="2800" b="1" dirty="0" smtClean="0"/>
              <a:t>οικονομική και κοινωνική πολιτική</a:t>
            </a:r>
            <a:endParaRPr lang="el-GR" sz="2800" b="1" dirty="0"/>
          </a:p>
        </p:txBody>
      </p:sp>
      <p:sp>
        <p:nvSpPr>
          <p:cNvPr id="3" name="Content Placeholder 2"/>
          <p:cNvSpPr>
            <a:spLocks noGrp="1"/>
          </p:cNvSpPr>
          <p:nvPr>
            <p:ph idx="1"/>
          </p:nvPr>
        </p:nvSpPr>
        <p:spPr>
          <a:xfrm>
            <a:off x="395536" y="764704"/>
            <a:ext cx="8229600" cy="6093296"/>
          </a:xfrm>
        </p:spPr>
        <p:txBody>
          <a:bodyPr>
            <a:normAutofit fontScale="62500" lnSpcReduction="20000"/>
          </a:bodyPr>
          <a:lstStyle/>
          <a:p>
            <a:r>
              <a:rPr lang="el-GR" dirty="0" smtClean="0"/>
              <a:t>Υποτίμηση του νομίσματος, προτεραιότητα η συγκράτηση του πληθωρισμού</a:t>
            </a:r>
          </a:p>
          <a:p>
            <a:r>
              <a:rPr lang="el-GR" dirty="0" smtClean="0"/>
              <a:t>Αντιμετώπιση των αστέγων</a:t>
            </a:r>
            <a:r>
              <a:rPr lang="el-GR" dirty="0"/>
              <a:t> </a:t>
            </a:r>
            <a:r>
              <a:rPr lang="el-GR" dirty="0" smtClean="0"/>
              <a:t>σε συνδυασμό με την αστυφιλία</a:t>
            </a:r>
          </a:p>
          <a:p>
            <a:r>
              <a:rPr lang="el-GR" dirty="0" smtClean="0"/>
              <a:t>Άδηλοι πόροι: ναυτιλία, τουρισμός (1956), μετανάστευση (1955) φέρνουν συνάλλαγμα και εμβάσματα</a:t>
            </a:r>
          </a:p>
          <a:p>
            <a:r>
              <a:rPr lang="el-GR" dirty="0" smtClean="0"/>
              <a:t>Μετανάστες αγρότες και κατόπιν ειδικευμένοι εργάτες από το 1956 και μετά.</a:t>
            </a:r>
          </a:p>
          <a:p>
            <a:r>
              <a:rPr lang="el-GR" dirty="0" smtClean="0"/>
              <a:t>Εξαθλίωση των αγροτών – οι χοντρέμποροι. Ο ανύπαρκτος συνδικαλισμός (ο συνεταιρισμός ταυτιζόταν με τον κομμουνισμό και τον κολεκτιβισμό. </a:t>
            </a:r>
          </a:p>
          <a:p>
            <a:r>
              <a:rPr lang="el-GR" dirty="0" smtClean="0"/>
              <a:t>Οικοδομικές επιχειρήσεις και εμπόριο αντί για επενδύσεις στη Βιομηχανία. Μικρό το όφελος του ανοίγματος στο ξένο κεφάλαιο το 1953 (</a:t>
            </a:r>
            <a:r>
              <a:rPr lang="en-US" dirty="0" smtClean="0"/>
              <a:t>Esso Pappas</a:t>
            </a:r>
            <a:r>
              <a:rPr lang="el-GR" dirty="0" smtClean="0"/>
              <a:t> – </a:t>
            </a:r>
            <a:r>
              <a:rPr lang="el-GR" dirty="0" err="1" smtClean="0"/>
              <a:t>Τομ</a:t>
            </a:r>
            <a:r>
              <a:rPr lang="el-GR" dirty="0" smtClean="0"/>
              <a:t> </a:t>
            </a:r>
            <a:r>
              <a:rPr lang="el-GR" dirty="0" err="1" smtClean="0"/>
              <a:t>Πάππας</a:t>
            </a:r>
            <a:r>
              <a:rPr lang="en-US" dirty="0" smtClean="0"/>
              <a:t>, </a:t>
            </a:r>
            <a:r>
              <a:rPr lang="el-GR" dirty="0" smtClean="0"/>
              <a:t>Νιάρχος, Ωνάσης</a:t>
            </a:r>
            <a:r>
              <a:rPr lang="en-US" dirty="0" smtClean="0"/>
              <a:t>)</a:t>
            </a:r>
            <a:r>
              <a:rPr lang="el-GR" dirty="0" smtClean="0"/>
              <a:t>.</a:t>
            </a:r>
          </a:p>
          <a:p>
            <a:r>
              <a:rPr lang="el-GR" dirty="0" smtClean="0"/>
              <a:t>Εισαγωγές ειδών πολυτελείας η κύρια τάση των ανερχόμενων αστών.</a:t>
            </a:r>
          </a:p>
          <a:p>
            <a:r>
              <a:rPr lang="el-GR" dirty="0" smtClean="0"/>
              <a:t>Επέκταση των δημοσίων επενδύσεων (οδικό δίκτυο) επί Καραμανλή.</a:t>
            </a:r>
          </a:p>
          <a:p>
            <a:r>
              <a:rPr lang="el-GR" dirty="0" smtClean="0"/>
              <a:t>Οι νέοι κεφαλαιοκράτες (πόλεμοι, σχέδιο Μάρσαλ, κρίση στο Σουέζ).</a:t>
            </a:r>
          </a:p>
          <a:p>
            <a:pPr marL="0" indent="0">
              <a:buNone/>
            </a:pPr>
            <a:r>
              <a:rPr lang="el-GR" sz="3800" b="1" dirty="0" smtClean="0"/>
              <a:t>Πολιτική επικράτηση: καταπιεστικός μηχανισμός, κύρος και πειθαρχεία για 7 χρόνια:</a:t>
            </a:r>
          </a:p>
          <a:p>
            <a:r>
              <a:rPr lang="el-GR" dirty="0" smtClean="0"/>
              <a:t>Στρατόπεδα πολιτικών κρατουμένων στη Μακρόνησο. Ο «Νέος Παρθενώνας» του Παν. Κανελλόπουλου</a:t>
            </a:r>
          </a:p>
          <a:p>
            <a:r>
              <a:rPr lang="el-GR" dirty="0" smtClean="0"/>
              <a:t>Έλεγχος Σωματείων και πολιτική επιστράτευση των απεργών</a:t>
            </a:r>
          </a:p>
          <a:p>
            <a:r>
              <a:rPr lang="el-GR" dirty="0" smtClean="0"/>
              <a:t>Αστυνομία, χωροφυλακή και η ανεξέλεγκτη πορεία του Στρατού (ΙΔΕΑ). </a:t>
            </a:r>
          </a:p>
          <a:p>
            <a:endParaRPr lang="el-GR" dirty="0" smtClean="0"/>
          </a:p>
          <a:p>
            <a:endParaRPr lang="el-GR" dirty="0"/>
          </a:p>
        </p:txBody>
      </p:sp>
    </p:spTree>
    <p:extLst>
      <p:ext uri="{BB962C8B-B14F-4D97-AF65-F5344CB8AC3E}">
        <p14:creationId xmlns:p14="http://schemas.microsoft.com/office/powerpoint/2010/main" val="145088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i="1" dirty="0" smtClean="0"/>
              <a:t>Το Μεγάλο μας Τσίρκο </a:t>
            </a:r>
            <a:r>
              <a:rPr lang="el-GR" dirty="0" smtClean="0"/>
              <a:t>και </a:t>
            </a:r>
            <a:r>
              <a:rPr lang="el-GR" i="1" dirty="0" smtClean="0"/>
              <a:t>Το κουκί και το </a:t>
            </a:r>
            <a:r>
              <a:rPr lang="el-GR" i="1" dirty="0" err="1" smtClean="0"/>
              <a:t>ρεβύθι</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903" y="1600200"/>
            <a:ext cx="4608193" cy="4525963"/>
          </a:xfrm>
        </p:spPr>
      </p:pic>
    </p:spTree>
    <p:extLst>
      <p:ext uri="{BB962C8B-B14F-4D97-AF65-F5344CB8AC3E}">
        <p14:creationId xmlns:p14="http://schemas.microsoft.com/office/powerpoint/2010/main" val="381626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Το Μεγάλο μας Τσίρκο</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0349" y="1600200"/>
            <a:ext cx="6243301" cy="4525963"/>
          </a:xfrm>
        </p:spPr>
      </p:pic>
    </p:spTree>
    <p:extLst>
      <p:ext uri="{BB962C8B-B14F-4D97-AF65-F5344CB8AC3E}">
        <p14:creationId xmlns:p14="http://schemas.microsoft.com/office/powerpoint/2010/main" val="47281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i="1" dirty="0" err="1" smtClean="0"/>
              <a:t>Ό,τι</a:t>
            </a:r>
            <a:r>
              <a:rPr lang="el-GR" i="1" dirty="0" smtClean="0"/>
              <a:t> θέλει η γυναίκα</a:t>
            </a:r>
            <a:r>
              <a:rPr lang="el-GR" dirty="0" smtClean="0"/>
              <a:t>, 1958: Γκιωνάκης, Μοσχονά, Ρίζος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0433" y="1600200"/>
            <a:ext cx="6143134" cy="4525963"/>
          </a:xfrm>
        </p:spPr>
      </p:pic>
    </p:spTree>
    <p:extLst>
      <p:ext uri="{BB962C8B-B14F-4D97-AF65-F5344CB8AC3E}">
        <p14:creationId xmlns:p14="http://schemas.microsoft.com/office/powerpoint/2010/main" val="224621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Σπεράντζα</a:t>
            </a:r>
            <a:r>
              <a:rPr lang="el-GR" dirty="0" smtClean="0"/>
              <a:t> Βρανά</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0216" y="1600200"/>
            <a:ext cx="5103567" cy="4525963"/>
          </a:xfrm>
        </p:spPr>
      </p:pic>
    </p:spTree>
    <p:extLst>
      <p:ext uri="{BB962C8B-B14F-4D97-AF65-F5344CB8AC3E}">
        <p14:creationId xmlns:p14="http://schemas.microsoft.com/office/powerpoint/2010/main" val="422751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l-GR" dirty="0" smtClean="0"/>
              <a:t>Ο Γρηγόρης Μπιθικώτσης συμμετείχε και στην </a:t>
            </a:r>
            <a:r>
              <a:rPr lang="el-GR" i="1" dirty="0" smtClean="0"/>
              <a:t>Όμορφη</a:t>
            </a:r>
            <a:r>
              <a:rPr lang="el-GR" dirty="0" smtClean="0"/>
              <a:t> και στη </a:t>
            </a:r>
            <a:r>
              <a:rPr lang="el-GR" i="1" dirty="0" smtClean="0"/>
              <a:t>Μαγική πόλη</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4371" y="1600200"/>
            <a:ext cx="4575258" cy="4525963"/>
          </a:xfrm>
        </p:spPr>
      </p:pic>
    </p:spTree>
    <p:extLst>
      <p:ext uri="{BB962C8B-B14F-4D97-AF65-F5344CB8AC3E}">
        <p14:creationId xmlns:p14="http://schemas.microsoft.com/office/powerpoint/2010/main" val="3721088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Καζαντζίδης, Μαρινέλλα, Χατζηχρήστος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3229" y="1600200"/>
            <a:ext cx="4337541" cy="4525963"/>
          </a:xfrm>
        </p:spPr>
      </p:pic>
    </p:spTree>
    <p:extLst>
      <p:ext uri="{BB962C8B-B14F-4D97-AF65-F5344CB8AC3E}">
        <p14:creationId xmlns:p14="http://schemas.microsoft.com/office/powerpoint/2010/main" val="1304774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Παραμυθόδραμα</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6462" y="1600200"/>
            <a:ext cx="6251076" cy="4525963"/>
          </a:xfrm>
        </p:spPr>
      </p:pic>
    </p:spTree>
    <p:extLst>
      <p:ext uri="{BB962C8B-B14F-4D97-AF65-F5344CB8AC3E}">
        <p14:creationId xmlns:p14="http://schemas.microsoft.com/office/powerpoint/2010/main" val="4139884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rmAutofit/>
          </a:bodyPr>
          <a:lstStyle/>
          <a:p>
            <a:r>
              <a:rPr lang="el-GR" sz="2800" dirty="0" smtClean="0"/>
              <a:t>Πασαρέλα: το κοινό περίμενε το αποθεωτικό φινάλε. Εδώ η Χρυσούλα </a:t>
            </a:r>
            <a:r>
              <a:rPr lang="el-GR" sz="2800" dirty="0" err="1" smtClean="0"/>
              <a:t>Ζώκα</a:t>
            </a:r>
            <a:r>
              <a:rPr lang="el-GR" sz="2800" dirty="0" smtClean="0"/>
              <a:t> (παρτενέρ του Μανώλη Καστρινού)</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1403" y="1600200"/>
            <a:ext cx="7181194" cy="4525963"/>
          </a:xfrm>
        </p:spPr>
      </p:pic>
    </p:spTree>
    <p:extLst>
      <p:ext uri="{BB962C8B-B14F-4D97-AF65-F5344CB8AC3E}">
        <p14:creationId xmlns:p14="http://schemas.microsoft.com/office/powerpoint/2010/main" val="159981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Γυμνόστηθο μπαλέτο</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3775" y="1600200"/>
            <a:ext cx="7976449" cy="4525963"/>
          </a:xfrm>
        </p:spPr>
      </p:pic>
    </p:spTree>
    <p:extLst>
      <p:ext uri="{BB962C8B-B14F-4D97-AF65-F5344CB8AC3E}">
        <p14:creationId xmlns:p14="http://schemas.microsoft.com/office/powerpoint/2010/main" val="113864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Τραγούδια αλησμόνητα από την επιθεώρηση </a:t>
            </a:r>
            <a:r>
              <a:rPr lang="el-GR" i="1" dirty="0" smtClean="0"/>
              <a:t>Βίρα τις Άγκυρες</a:t>
            </a:r>
            <a:r>
              <a:rPr lang="el-GR" dirty="0" smtClean="0"/>
              <a:t>, 1950</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9090" y="1600200"/>
            <a:ext cx="6845820" cy="4525963"/>
          </a:xfrm>
        </p:spPr>
      </p:pic>
    </p:spTree>
    <p:extLst>
      <p:ext uri="{BB962C8B-B14F-4D97-AF65-F5344CB8AC3E}">
        <p14:creationId xmlns:p14="http://schemas.microsoft.com/office/powerpoint/2010/main" val="113089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l-GR" sz="2800" b="1" dirty="0" smtClean="0"/>
              <a:t>Η πορεία και η άνοδος των Φιλελευθέρων 1959-1963</a:t>
            </a:r>
            <a:endParaRPr lang="el-GR" sz="2800" b="1" dirty="0"/>
          </a:p>
        </p:txBody>
      </p:sp>
      <p:sp>
        <p:nvSpPr>
          <p:cNvPr id="3" name="Content Placeholder 2"/>
          <p:cNvSpPr>
            <a:spLocks noGrp="1"/>
          </p:cNvSpPr>
          <p:nvPr>
            <p:ph idx="1"/>
          </p:nvPr>
        </p:nvSpPr>
        <p:spPr>
          <a:xfrm>
            <a:off x="457200" y="764704"/>
            <a:ext cx="8229600" cy="5361459"/>
          </a:xfrm>
        </p:spPr>
        <p:txBody>
          <a:bodyPr>
            <a:normAutofit fontScale="70000" lnSpcReduction="20000"/>
          </a:bodyPr>
          <a:lstStyle/>
          <a:p>
            <a:r>
              <a:rPr lang="el-GR" dirty="0" smtClean="0"/>
              <a:t>Τα πρώτα χρόνια της ισχυρής Δεξιάς το κόμμα των Φιλελευθέρων διασπάται. Είναι σχεδόν το ίδιο με τη Δεξιά και μόνο το ιδεολογικό πλαίσιο διαφέρει κάπως.</a:t>
            </a:r>
          </a:p>
          <a:p>
            <a:r>
              <a:rPr lang="el-GR" dirty="0" smtClean="0"/>
              <a:t>Στις εκλογές του 1958 η ΕΔΑ έρχεται δεύτερο κόμμα και οι Φιλελεύθεροι/ Κεντρώοι τρίτο. Αρχίζει η ανασυγκρότησή τους. Παπανδρέου και Βενιζέλος δημιουργούν την Ένωση Κέντρου (ΕΚ). Επικρατεί ο Παπανδρέου. Οι Αμερικάνοι στηρίζουν το κόμμα γιατί δεν θέλουν την ΕΔΑ. Το καθεστώς τελειοποιεί το ‘παρακράτος’, με άλλοθι το φόβο της επικράτησης του κομουνισμού.</a:t>
            </a:r>
          </a:p>
          <a:p>
            <a:r>
              <a:rPr lang="el-GR" dirty="0" smtClean="0"/>
              <a:t>28/10/1961 Εκλογές της βίας και νοθείας. Εξαπολύεται ο Ανένδοτος Αγώνας της Ε.Κ. Η πολιτική εκστρατεία του Παπανδρέου: εκπαίδευση, εκδημοκρατισμός, διείσδυση στον αγροτικό κόσμο, δικαιότερη ανακατανομή πλούτου. </a:t>
            </a:r>
          </a:p>
          <a:p>
            <a:r>
              <a:rPr lang="el-GR" dirty="0" smtClean="0"/>
              <a:t>Αρχές 1963: ο λαός στους δρόμους. 5/1963 Δολοφονία του βουλευτή Γρηγόρη Λαμπράκη, ο Καραμανλής φεύγει, ίσως τον διώχνει το παλάτι. Στη θέση του ο </a:t>
            </a:r>
            <a:r>
              <a:rPr lang="el-GR" dirty="0" err="1" smtClean="0"/>
              <a:t>Πιπινέλης</a:t>
            </a:r>
            <a:r>
              <a:rPr lang="el-GR" dirty="0" smtClean="0"/>
              <a:t>. Ο Βενιζέλος τον στηρίζει και ο Παπανδρέου τον διώχνει από το κόμμα. Ως λαϊκός ηγέτης οδηγεί το κόμμα στις εκλογές 3/11/1963 και τις κερδίζει. </a:t>
            </a:r>
          </a:p>
          <a:p>
            <a:pPr marL="0" indent="0">
              <a:buNone/>
            </a:pPr>
            <a:endParaRPr lang="el-GR" dirty="0"/>
          </a:p>
        </p:txBody>
      </p:sp>
    </p:spTree>
    <p:extLst>
      <p:ext uri="{BB962C8B-B14F-4D97-AF65-F5344CB8AC3E}">
        <p14:creationId xmlns:p14="http://schemas.microsoft.com/office/powerpoint/2010/main" val="1582988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Σκηνικά με φαντασία: Γιώργος </a:t>
            </a:r>
            <a:r>
              <a:rPr lang="el-GR" dirty="0" err="1" smtClean="0"/>
              <a:t>Ανεμογιάννης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2155" y="1600200"/>
            <a:ext cx="7019690" cy="4525963"/>
          </a:xfrm>
        </p:spPr>
      </p:pic>
    </p:spTree>
    <p:extLst>
      <p:ext uri="{BB962C8B-B14F-4D97-AF65-F5344CB8AC3E}">
        <p14:creationId xmlns:p14="http://schemas.microsoft.com/office/powerpoint/2010/main" val="339081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l-GR" i="1" dirty="0" err="1" smtClean="0"/>
              <a:t>Ό,τι</a:t>
            </a:r>
            <a:r>
              <a:rPr lang="el-GR" i="1" dirty="0" smtClean="0"/>
              <a:t> θέλει η γυναίκα</a:t>
            </a:r>
            <a:r>
              <a:rPr lang="el-GR" dirty="0" smtClean="0"/>
              <a:t>: Ζωγραφική μακέτα και η υλοποίησή της, Γ. </a:t>
            </a:r>
            <a:r>
              <a:rPr lang="el-GR" dirty="0" err="1" smtClean="0"/>
              <a:t>Ανεμογιάννης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5306" y="1600200"/>
            <a:ext cx="3093388" cy="4525963"/>
          </a:xfrm>
        </p:spPr>
      </p:pic>
    </p:spTree>
    <p:extLst>
      <p:ext uri="{BB962C8B-B14F-4D97-AF65-F5344CB8AC3E}">
        <p14:creationId xmlns:p14="http://schemas.microsoft.com/office/powerpoint/2010/main" val="192285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2800" b="1" dirty="0" smtClean="0"/>
              <a:t>Η Ένωση Κέντρου στην Εξουσία, 1963-1966.</a:t>
            </a:r>
            <a:endParaRPr lang="el-GR" sz="2800" b="1" dirty="0"/>
          </a:p>
        </p:txBody>
      </p:sp>
      <p:sp>
        <p:nvSpPr>
          <p:cNvPr id="3" name="Content Placeholder 2"/>
          <p:cNvSpPr>
            <a:spLocks noGrp="1"/>
          </p:cNvSpPr>
          <p:nvPr>
            <p:ph idx="1"/>
          </p:nvPr>
        </p:nvSpPr>
        <p:spPr>
          <a:xfrm>
            <a:off x="0" y="476672"/>
            <a:ext cx="9144000" cy="6381328"/>
          </a:xfrm>
        </p:spPr>
        <p:txBody>
          <a:bodyPr>
            <a:normAutofit fontScale="70000" lnSpcReduction="20000"/>
          </a:bodyPr>
          <a:lstStyle/>
          <a:p>
            <a:r>
              <a:rPr lang="el-GR" dirty="0" err="1" smtClean="0"/>
              <a:t>Κευνσιανή</a:t>
            </a:r>
            <a:r>
              <a:rPr lang="el-GR" dirty="0" smtClean="0"/>
              <a:t> οικονομική πολιτική</a:t>
            </a:r>
          </a:p>
          <a:p>
            <a:r>
              <a:rPr lang="el-GR" dirty="0" smtClean="0"/>
              <a:t>Ανακατανομή εισοδήματος και ενίσχυση της εγχώριας κατανάλωσης</a:t>
            </a:r>
          </a:p>
          <a:p>
            <a:r>
              <a:rPr lang="el-GR" dirty="0" smtClean="0"/>
              <a:t>Διάλυση των παρακρατικών, κατάργηση των πιστοποιητικών νομιμοφροσύνης</a:t>
            </a:r>
          </a:p>
          <a:p>
            <a:r>
              <a:rPr lang="el-GR" dirty="0" smtClean="0"/>
              <a:t>Προώθηση εκπαιδευτικής μεταρρύθμισης. Δημιουργία του Παν/</a:t>
            </a:r>
            <a:r>
              <a:rPr lang="el-GR" dirty="0" err="1" smtClean="0"/>
              <a:t>μίου</a:t>
            </a:r>
            <a:r>
              <a:rPr lang="el-GR" dirty="0" smtClean="0"/>
              <a:t> Πατρών. </a:t>
            </a:r>
          </a:p>
          <a:p>
            <a:r>
              <a:rPr lang="el-GR" dirty="0" smtClean="0"/>
              <a:t>Απελευθέρωση συνδικάτων με τροποποίηση της ΓΣΕΕ.</a:t>
            </a:r>
          </a:p>
          <a:p>
            <a:r>
              <a:rPr lang="el-GR" dirty="0" smtClean="0"/>
              <a:t>Ενισχύεται η αριστερή πτέρυγα εντός του κόμματος με τον Ανδρέα Παπανδρέου. Πρώτα δείγματα δυσαρέσκειας εντός του κόμματος.</a:t>
            </a:r>
          </a:p>
          <a:p>
            <a:r>
              <a:rPr lang="el-GR" dirty="0" smtClean="0"/>
              <a:t>Πρωτοφανής κίνηση ιδεών, πολιτικών και πολιτιστικών δραστηριοτήτων, έντονος κοινωνικός πειραματισμός.</a:t>
            </a:r>
          </a:p>
          <a:p>
            <a:r>
              <a:rPr lang="el-GR" dirty="0" smtClean="0"/>
              <a:t>Ο Γέρος της Δημοκρατίας φοβάται να τα βάλει με το παλάτι και διορίζει υπουργό αμύνης τον μεγιστάνα της μπύρας και φίλο του Βασιλιά </a:t>
            </a:r>
            <a:r>
              <a:rPr lang="el-GR" dirty="0" err="1" smtClean="0"/>
              <a:t>Γαρουφαλιά</a:t>
            </a:r>
            <a:r>
              <a:rPr lang="el-GR" dirty="0" smtClean="0"/>
              <a:t>. Ο Παύλος πεθαίνει και τον διαδέχεται ο Κωνσταντίνος (1964).</a:t>
            </a:r>
          </a:p>
          <a:p>
            <a:r>
              <a:rPr lang="el-GR" dirty="0" smtClean="0"/>
              <a:t>Το κυπριακό σε έξαρση. Ο Παπανδρέου αρνείται τη  (1964)νατοϊκή λύση. Μειώνει τις δαπάνες για το ΝΑΤΟ. Καταργεί τη συνεργασία ΚΥΠ και </a:t>
            </a:r>
            <a:r>
              <a:rPr lang="en-US" dirty="0" smtClean="0"/>
              <a:t>CIA.</a:t>
            </a:r>
          </a:p>
          <a:p>
            <a:r>
              <a:rPr lang="el-GR" dirty="0" smtClean="0"/>
              <a:t>Ο Ανδρέας παραλληλίζεται με τον </a:t>
            </a:r>
            <a:r>
              <a:rPr lang="el-GR" dirty="0" err="1" smtClean="0"/>
              <a:t>Κέννεντι</a:t>
            </a:r>
            <a:r>
              <a:rPr lang="el-GR" dirty="0" smtClean="0"/>
              <a:t>. Στήνεται η υπόθεση ΑΣΠΙΔΑ. Ο </a:t>
            </a:r>
            <a:r>
              <a:rPr lang="el-GR" dirty="0" err="1" smtClean="0"/>
              <a:t>Γαρουφαλιάς</a:t>
            </a:r>
            <a:r>
              <a:rPr lang="el-GR" dirty="0" smtClean="0"/>
              <a:t> αρνείται να παραιτηθεί. Το παλάτι αρνείται στον Γεώργιο Παπανδρέου να αναλάβει το υπουργείο Αμύνης, μεθοδεύει την αποστασία των 45 βουλευτών του και η Κυβέρνηση πέφτει στις 15/7/1965. Διορίζεται πρωθυπουργός ο Αθανασιάδης-</a:t>
            </a:r>
            <a:r>
              <a:rPr lang="el-GR" dirty="0" err="1" smtClean="0"/>
              <a:t>Νόβας</a:t>
            </a:r>
            <a:r>
              <a:rPr lang="el-GR" dirty="0" smtClean="0"/>
              <a:t>.   </a:t>
            </a:r>
            <a:endParaRPr lang="el-GR" dirty="0"/>
          </a:p>
        </p:txBody>
      </p:sp>
    </p:spTree>
    <p:extLst>
      <p:ext uri="{BB962C8B-B14F-4D97-AF65-F5344CB8AC3E}">
        <p14:creationId xmlns:p14="http://schemas.microsoft.com/office/powerpoint/2010/main" val="122054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r>
              <a:rPr lang="el-GR" sz="2400" b="1" dirty="0" smtClean="0"/>
              <a:t>Πραξικόπημα του Βασιλιά ή πραξικόπημα των Συνταγματαρχών </a:t>
            </a:r>
            <a:endParaRPr lang="el-GR" sz="2400" b="1" dirty="0"/>
          </a:p>
        </p:txBody>
      </p:sp>
      <p:sp>
        <p:nvSpPr>
          <p:cNvPr id="3" name="Content Placeholder 2"/>
          <p:cNvSpPr>
            <a:spLocks noGrp="1"/>
          </p:cNvSpPr>
          <p:nvPr>
            <p:ph idx="1"/>
          </p:nvPr>
        </p:nvSpPr>
        <p:spPr>
          <a:xfrm>
            <a:off x="0" y="404664"/>
            <a:ext cx="9144000" cy="6453336"/>
          </a:xfrm>
        </p:spPr>
        <p:txBody>
          <a:bodyPr>
            <a:noAutofit/>
          </a:bodyPr>
          <a:lstStyle/>
          <a:p>
            <a:r>
              <a:rPr lang="el-GR" sz="2000" dirty="0" smtClean="0"/>
              <a:t>Η αποστασία ενίσχυσε τη δημοτικότητα του Παπανδρέου και μείωσε αντίστοιχα εκείνη του Βασιλιά. Αρχίζουν οι φήμες για πραξικόπημα.</a:t>
            </a:r>
          </a:p>
          <a:p>
            <a:r>
              <a:rPr lang="el-GR" sz="2000" dirty="0" smtClean="0"/>
              <a:t>Συλλαλητήρια για εβδομάδες. Ο Θρίαμβος του Παπανδρέου.</a:t>
            </a:r>
          </a:p>
          <a:p>
            <a:r>
              <a:rPr lang="el-GR" sz="2000" dirty="0" smtClean="0"/>
              <a:t>Η ΕΔΑ δεν αποτελεί πλέον εναλλακτική. Η πλειονότητα θέλει εκδημοκρατισμό και απομάκρυνση του παλατιού από την πολιτική αλλά όχι καθεστωτική αλλαγή.</a:t>
            </a:r>
          </a:p>
          <a:p>
            <a:r>
              <a:rPr lang="el-GR" sz="2000" dirty="0" smtClean="0"/>
              <a:t>Στο τέλος του 1966 αρχίζουν δύο πολύκροτες δίκες: του Λαμπράκη και της υπόθεσης ΑΣΠΙΔΑ, και οι δύο καταδεικνύουν τις ανομίες της Δεξιάς και του παρακράτους της. Ο Ανδρέας πιέζεται να φύγει από την Ε.Κ. αλλά τελικά με έναν ελιγμό μένει.</a:t>
            </a:r>
          </a:p>
          <a:p>
            <a:r>
              <a:rPr lang="el-GR" sz="2000" dirty="0" smtClean="0"/>
              <a:t>Αρχίζουν οι προσπάθειες για υπονόμευση του αριστερόστροφου Κέντρου. Ούτε η </a:t>
            </a:r>
            <a:r>
              <a:rPr lang="en-US" sz="2000" dirty="0" smtClean="0"/>
              <a:t>CIA</a:t>
            </a:r>
            <a:r>
              <a:rPr lang="el-GR" sz="2000" dirty="0" smtClean="0"/>
              <a:t>, ούτε το παλάτι, ούτε το κεφάλαιο ήθελαν ένα Κέντρο με τη σφραγίδα του αριστερού Ανδρέα. Έγιναν μάταιες προσπάθειες για να επανέλθει το Κέντρο στην κεντροδεξιά του φυσιογνωμία και να συγκυβερνήσει με την ΕΡΕ του Κανελλόπουλου, υπό την πρωθυπουργία του Παπανδρέου και στη συνέχεια του Γιώργου Μαύρου (σχέδιο Συγκροτήματος Λαμπράκη). Το ύφος της Ε.Κ. ήταν υπέρ της λαϊκής κυριαρχίας και ο Γεώργιος ήταν δεσμευμένος και γηραιός.</a:t>
            </a:r>
          </a:p>
          <a:p>
            <a:r>
              <a:rPr lang="el-GR" sz="2000" dirty="0" smtClean="0"/>
              <a:t>Αντί για τις προγραμματισμένες εκλογές στις 28/5/1967. Το πραξικόπημα των Συνταγματαρχών στις 21/4/1967. Το ερώτημα παραμένει αν πρόλαβαν οι Συνταγματάρχες τον Βασιλιά ή αυτός θα έκανε μια ύστατη προσπάθεια με τις προγραμματισμένες εκλογές.</a:t>
            </a:r>
            <a:endParaRPr lang="el-GR" sz="2000" dirty="0"/>
          </a:p>
        </p:txBody>
      </p:sp>
    </p:spTree>
    <p:extLst>
      <p:ext uri="{BB962C8B-B14F-4D97-AF65-F5344CB8AC3E}">
        <p14:creationId xmlns:p14="http://schemas.microsoft.com/office/powerpoint/2010/main" val="232432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a:bodyPr>
          <a:lstStyle/>
          <a:p>
            <a:r>
              <a:rPr lang="el-GR" sz="3200" b="1" dirty="0" smtClean="0"/>
              <a:t>Θεατρικά γεγονότα της περιόδου 1950-1967</a:t>
            </a:r>
            <a:endParaRPr lang="el-GR" sz="3200" b="1" dirty="0"/>
          </a:p>
        </p:txBody>
      </p:sp>
      <p:sp>
        <p:nvSpPr>
          <p:cNvPr id="3" name="Content Placeholder 2"/>
          <p:cNvSpPr>
            <a:spLocks noGrp="1"/>
          </p:cNvSpPr>
          <p:nvPr>
            <p:ph idx="1"/>
          </p:nvPr>
        </p:nvSpPr>
        <p:spPr>
          <a:xfrm>
            <a:off x="457200" y="764704"/>
            <a:ext cx="8229600" cy="6093296"/>
          </a:xfrm>
        </p:spPr>
        <p:txBody>
          <a:bodyPr>
            <a:normAutofit fontScale="70000" lnSpcReduction="20000"/>
          </a:bodyPr>
          <a:lstStyle/>
          <a:p>
            <a:pPr marL="0" indent="0">
              <a:buNone/>
            </a:pPr>
            <a:r>
              <a:rPr lang="el-GR" dirty="0" smtClean="0"/>
              <a:t>Μαζί με τους παλαιότερους θιάσους δημιουργούνται νέοι: </a:t>
            </a:r>
          </a:p>
          <a:p>
            <a:pPr marL="0" indent="0">
              <a:buNone/>
            </a:pPr>
            <a:r>
              <a:rPr lang="el-GR" dirty="0" smtClean="0"/>
              <a:t>1 Επαναλειτουργεί το Θέατρο Τέχνης στο Υπόγειο του Ορφέα τώρα (1954). </a:t>
            </a:r>
            <a:r>
              <a:rPr lang="el-GR" i="1" dirty="0" smtClean="0"/>
              <a:t>Ανεβάζει την Αυλή των θαυμάτων </a:t>
            </a:r>
            <a:r>
              <a:rPr lang="el-GR" dirty="0" smtClean="0"/>
              <a:t>του Καμπανέλλη (1957</a:t>
            </a:r>
            <a:r>
              <a:rPr lang="el-GR" dirty="0"/>
              <a:t>). </a:t>
            </a:r>
            <a:endParaRPr lang="el-GR" dirty="0" smtClean="0"/>
          </a:p>
          <a:p>
            <a:pPr marL="0" indent="0">
              <a:buNone/>
            </a:pPr>
            <a:r>
              <a:rPr lang="el-GR" dirty="0" smtClean="0"/>
              <a:t>2 Θέατρο Τσέπης του Δημήτρη </a:t>
            </a:r>
            <a:r>
              <a:rPr lang="el-GR" dirty="0" err="1" smtClean="0"/>
              <a:t>Κολλάτου</a:t>
            </a:r>
            <a:endParaRPr lang="el-GR" dirty="0" smtClean="0"/>
          </a:p>
          <a:p>
            <a:pPr marL="0" indent="0">
              <a:buNone/>
            </a:pPr>
            <a:r>
              <a:rPr lang="el-GR" dirty="0" smtClean="0"/>
              <a:t>3 Πορεία του Αλέξη Δαμιανού</a:t>
            </a:r>
          </a:p>
          <a:p>
            <a:pPr marL="0" indent="0">
              <a:buNone/>
            </a:pPr>
            <a:r>
              <a:rPr lang="el-GR" dirty="0" smtClean="0"/>
              <a:t>4 Κυκλικό θέατρο του Λεωνίδα </a:t>
            </a:r>
            <a:r>
              <a:rPr lang="el-GR" dirty="0" err="1" smtClean="0"/>
              <a:t>Τριβιζά</a:t>
            </a:r>
            <a:endParaRPr lang="el-GR" dirty="0" smtClean="0"/>
          </a:p>
          <a:p>
            <a:pPr marL="0" indent="0">
              <a:buNone/>
            </a:pPr>
            <a:r>
              <a:rPr lang="el-GR" dirty="0" smtClean="0"/>
              <a:t>5 Ελευθέρα Σκηνή του Γιώργου </a:t>
            </a:r>
            <a:r>
              <a:rPr lang="el-GR" dirty="0" err="1" smtClean="0"/>
              <a:t>Εμιρζά</a:t>
            </a:r>
            <a:endParaRPr lang="el-GR" dirty="0" smtClean="0"/>
          </a:p>
          <a:p>
            <a:pPr marL="0" indent="0">
              <a:buNone/>
            </a:pPr>
            <a:r>
              <a:rPr lang="el-GR" dirty="0" smtClean="0"/>
              <a:t>6 Το πειραματικό θέατρο της Μαριέττας </a:t>
            </a:r>
            <a:r>
              <a:rPr lang="el-GR" dirty="0" err="1" smtClean="0"/>
              <a:t>Ριάλδη</a:t>
            </a:r>
            <a:endParaRPr lang="el-GR" dirty="0" smtClean="0"/>
          </a:p>
          <a:p>
            <a:pPr marL="0" indent="0">
              <a:buNone/>
            </a:pPr>
            <a:r>
              <a:rPr lang="el-GR" dirty="0"/>
              <a:t>7</a:t>
            </a:r>
            <a:r>
              <a:rPr lang="el-GR" dirty="0" smtClean="0"/>
              <a:t> Θέατρο της Ν. Ιωνίας του Γιώργου Μιχαηλίδη</a:t>
            </a:r>
          </a:p>
          <a:p>
            <a:pPr marL="0" indent="0">
              <a:buNone/>
            </a:pPr>
            <a:r>
              <a:rPr lang="el-GR" dirty="0" smtClean="0"/>
              <a:t>8 Νεοελληνική Σκηνή του Σπύρου </a:t>
            </a:r>
            <a:r>
              <a:rPr lang="el-GR" dirty="0" err="1" smtClean="0"/>
              <a:t>Ευαγγελάτου</a:t>
            </a:r>
            <a:endParaRPr lang="el-GR" dirty="0" smtClean="0"/>
          </a:p>
          <a:p>
            <a:pPr marL="0" indent="0">
              <a:buNone/>
            </a:pPr>
            <a:r>
              <a:rPr lang="el-GR" dirty="0" smtClean="0"/>
              <a:t>Στη Θεσσαλονίκη: </a:t>
            </a:r>
          </a:p>
          <a:p>
            <a:pPr marL="0" indent="0">
              <a:buNone/>
            </a:pPr>
            <a:r>
              <a:rPr lang="el-GR" dirty="0" smtClean="0"/>
              <a:t>9 Κρατικό Θέατρο Βορείου Ελλάδος (1961) </a:t>
            </a:r>
          </a:p>
          <a:p>
            <a:pPr marL="0" indent="0">
              <a:buNone/>
            </a:pPr>
            <a:r>
              <a:rPr lang="el-GR" dirty="0" smtClean="0"/>
              <a:t>10 Ελεύθερο θέατρο του Κυριαζή </a:t>
            </a:r>
            <a:r>
              <a:rPr lang="el-GR" dirty="0" err="1" smtClean="0"/>
              <a:t>Χαρατσάρη</a:t>
            </a:r>
            <a:endParaRPr lang="el-GR" dirty="0" smtClean="0"/>
          </a:p>
          <a:p>
            <a:pPr marL="0" indent="0">
              <a:buNone/>
            </a:pPr>
            <a:r>
              <a:rPr lang="el-GR" dirty="0" smtClean="0"/>
              <a:t>Θεσμοθετούνται τα Φεστιβάλ Αθηνών και Επιδαύρου, 1955 (αργότερα  ονομάζεται </a:t>
            </a:r>
            <a:r>
              <a:rPr lang="el-GR" dirty="0" err="1" smtClean="0"/>
              <a:t>Επιδαύρια</a:t>
            </a:r>
            <a:r>
              <a:rPr lang="el-GR" dirty="0" smtClean="0"/>
              <a:t>)</a:t>
            </a:r>
          </a:p>
          <a:p>
            <a:pPr marL="0" indent="0">
              <a:buNone/>
            </a:pPr>
            <a:r>
              <a:rPr lang="el-GR" dirty="0" smtClean="0"/>
              <a:t>Εκδίδονται περιοδικά: Επιθεώρηση Τέχνης, Θέατρο, Θεατρικά</a:t>
            </a:r>
          </a:p>
          <a:p>
            <a:pPr marL="0" indent="0">
              <a:buNone/>
            </a:pPr>
            <a:r>
              <a:rPr lang="el-GR" dirty="0" smtClean="0"/>
              <a:t>Κατακτήσεις του κλάδου των ηθοποιών: καθιέρωση αργίας τη Δευτέρα, 9 παραστάσεις την εβδομάδα (1966)</a:t>
            </a:r>
            <a:endParaRPr lang="el-GR" dirty="0"/>
          </a:p>
        </p:txBody>
      </p:sp>
    </p:spTree>
    <p:extLst>
      <p:ext uri="{BB962C8B-B14F-4D97-AF65-F5344CB8AC3E}">
        <p14:creationId xmlns:p14="http://schemas.microsoft.com/office/powerpoint/2010/main" val="323997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r>
              <a:rPr lang="el-GR" sz="2800" b="1" dirty="0" smtClean="0"/>
              <a:t>Η Επταετία </a:t>
            </a:r>
            <a:endParaRPr lang="el-GR" sz="2800" b="1" dirty="0"/>
          </a:p>
        </p:txBody>
      </p:sp>
      <p:sp>
        <p:nvSpPr>
          <p:cNvPr id="3" name="Content Placeholder 2"/>
          <p:cNvSpPr>
            <a:spLocks noGrp="1"/>
          </p:cNvSpPr>
          <p:nvPr>
            <p:ph idx="1"/>
          </p:nvPr>
        </p:nvSpPr>
        <p:spPr>
          <a:xfrm>
            <a:off x="0" y="404664"/>
            <a:ext cx="9144000" cy="6453336"/>
          </a:xfrm>
        </p:spPr>
        <p:txBody>
          <a:bodyPr>
            <a:normAutofit fontScale="85000" lnSpcReduction="20000"/>
          </a:bodyPr>
          <a:lstStyle/>
          <a:p>
            <a:r>
              <a:rPr lang="el-GR" sz="2000" dirty="0" smtClean="0"/>
              <a:t>Μη στρατιωτικός πρωθυπουργός ο Κωνσταντίνος </a:t>
            </a:r>
            <a:r>
              <a:rPr lang="el-GR" sz="2000" dirty="0" err="1" smtClean="0"/>
              <a:t>Κόλλιας</a:t>
            </a:r>
            <a:endParaRPr lang="el-GR" sz="2000" dirty="0" smtClean="0"/>
          </a:p>
          <a:p>
            <a:r>
              <a:rPr lang="el-GR" sz="2000" dirty="0" smtClean="0"/>
              <a:t>13/12/1967 αποτυχημένο πραξικόπημα του Βασιλιά. Ο Κωνσταντίνος φεύγει. </a:t>
            </a:r>
            <a:r>
              <a:rPr lang="el-GR" sz="2000" dirty="0" err="1" smtClean="0"/>
              <a:t>Αντιβασιλεάς</a:t>
            </a:r>
            <a:r>
              <a:rPr lang="el-GR" sz="2000" dirty="0" smtClean="0"/>
              <a:t> αναλαμβάνει ο Ζωιτάκης και πρωθυπουργός ο Γ. Παπαδόπουλος.</a:t>
            </a:r>
          </a:p>
          <a:p>
            <a:r>
              <a:rPr lang="el-GR" sz="2000" dirty="0" smtClean="0"/>
              <a:t>1968 Δημοψήφισμα υπέρ του </a:t>
            </a:r>
            <a:r>
              <a:rPr lang="el-GR" sz="2000" dirty="0"/>
              <a:t>Ν</a:t>
            </a:r>
            <a:r>
              <a:rPr lang="el-GR" sz="2000" dirty="0" smtClean="0"/>
              <a:t>έου Συντάγματος</a:t>
            </a:r>
          </a:p>
          <a:p>
            <a:r>
              <a:rPr lang="el-GR" sz="2000" dirty="0" smtClean="0"/>
              <a:t>Διαμαρτυρίες του κόσμου: Κηδεία του Γ. Παπανδρέου, απόπειρα δολοφονίας του </a:t>
            </a:r>
            <a:r>
              <a:rPr lang="el-GR" sz="2000" dirty="0"/>
              <a:t>Γ</a:t>
            </a:r>
            <a:r>
              <a:rPr lang="en-US" sz="2000" dirty="0" smtClean="0"/>
              <a:t>. </a:t>
            </a:r>
            <a:r>
              <a:rPr lang="el-GR" sz="2000" dirty="0" smtClean="0"/>
              <a:t>Παπαδόπουλου από τον Αλ. </a:t>
            </a:r>
            <a:r>
              <a:rPr lang="el-GR" sz="2000" dirty="0" err="1" smtClean="0"/>
              <a:t>Παναγούλη</a:t>
            </a:r>
            <a:r>
              <a:rPr lang="el-GR" sz="2000" dirty="0" smtClean="0"/>
              <a:t>, ομιλία Σεφέρη στο </a:t>
            </a:r>
            <a:r>
              <a:rPr lang="en-US" sz="2000" dirty="0" smtClean="0"/>
              <a:t>BBC.</a:t>
            </a:r>
            <a:endParaRPr lang="el-GR" sz="2000" dirty="0" smtClean="0"/>
          </a:p>
          <a:p>
            <a:r>
              <a:rPr lang="el-GR" sz="2000" dirty="0" smtClean="0"/>
              <a:t>10/1969: άρση της προληπτικής λογοκρισίας</a:t>
            </a:r>
          </a:p>
          <a:p>
            <a:r>
              <a:rPr lang="el-GR" sz="2000" dirty="0" smtClean="0"/>
              <a:t>1970 Στη Γενική γραμματεία τύπου και πληροφοριών υπάγονται τα θεάματα.</a:t>
            </a:r>
          </a:p>
          <a:p>
            <a:r>
              <a:rPr lang="el-GR" sz="2000" dirty="0" smtClean="0"/>
              <a:t>Άρση του στρατιωτικού νόμου</a:t>
            </a:r>
          </a:p>
          <a:p>
            <a:r>
              <a:rPr lang="el-GR" sz="2000" dirty="0" smtClean="0"/>
              <a:t>1972 κυβερνητικός ανασχηματισμός</a:t>
            </a:r>
          </a:p>
          <a:p>
            <a:r>
              <a:rPr lang="el-GR" sz="2000" dirty="0" smtClean="0"/>
              <a:t>Κατάληψη της Νομικής</a:t>
            </a:r>
          </a:p>
          <a:p>
            <a:r>
              <a:rPr lang="el-GR" sz="2000" dirty="0" smtClean="0"/>
              <a:t>Αποτυχημένο κίνημα του Ναυτικού</a:t>
            </a:r>
          </a:p>
          <a:p>
            <a:r>
              <a:rPr lang="el-GR" sz="2000" dirty="0" smtClean="0"/>
              <a:t>Υπόθεση του αντιτορπιλικού Βέλος</a:t>
            </a:r>
          </a:p>
          <a:p>
            <a:r>
              <a:rPr lang="el-GR" sz="2000" dirty="0" smtClean="0"/>
              <a:t>Ο Αντιβασιλέας Παπαδόπουλος γίνεται Πρόεδρος. Εγκαθιδρύεται η Κοινοβουλευτική Προοδευτική Δημοκρατία. Κάνει δημοψήφισμα και καταργεί τη Βασιλεία.</a:t>
            </a:r>
          </a:p>
          <a:p>
            <a:r>
              <a:rPr lang="el-GR" sz="2000" dirty="0" smtClean="0"/>
              <a:t>Χορήγησε  γενική αμνηστία και ο στρατιωτικός νόμος έπαψε να ισχύει μέσα στις πόλεις.</a:t>
            </a:r>
          </a:p>
          <a:p>
            <a:r>
              <a:rPr lang="el-GR" sz="2000" dirty="0" smtClean="0"/>
              <a:t>11/1973 Κατάληψη του Πολυτεχνείου</a:t>
            </a:r>
          </a:p>
          <a:p>
            <a:r>
              <a:rPr lang="el-GR" sz="2000" dirty="0" smtClean="0"/>
              <a:t>25/11/1973 Ο ταξίαρχος Ιωαννίδης ανατρέπει τον Παπαδόπουλο. Σε ισχύ ο στρατιωτικός νόμος. Ανοίγει η Γυάρος.</a:t>
            </a:r>
          </a:p>
          <a:p>
            <a:r>
              <a:rPr lang="el-GR" sz="2000" dirty="0" smtClean="0"/>
              <a:t>Δημιουργείται κρίση σχέσεων ανάμεσα στην Αθήνα και τη Λευκωσία. Μεθοδεύεται το πραξικόπημα εναντίον του Μακαρίου από την Κυπριακή </a:t>
            </a:r>
            <a:r>
              <a:rPr lang="el-GR" sz="2000" dirty="0"/>
              <a:t>Ε</a:t>
            </a:r>
            <a:r>
              <a:rPr lang="el-GR" sz="2000" dirty="0" smtClean="0"/>
              <a:t>θνοφρουρά και τον Ελληνικό Στρατό στις 15/7/1974 και γίνεται η τελικά η τουρκική εισβολή στην Κύπρο.</a:t>
            </a:r>
          </a:p>
          <a:p>
            <a:r>
              <a:rPr lang="el-GR" sz="2000" dirty="0" smtClean="0"/>
              <a:t>Η Χούντα πέφτει και ο Αβέρωφ προτείνει τη λύση Καραμανλή για πρωθυπουργό.</a:t>
            </a:r>
          </a:p>
          <a:p>
            <a:r>
              <a:rPr lang="el-GR" sz="2000" dirty="0" smtClean="0"/>
              <a:t>Στις 24/7/1974 ο Καραμανλής επιστρέφει από το Παρίσι και σχηματίζει Κυβέρνηση Εθνικής Ενότητας.</a:t>
            </a:r>
          </a:p>
        </p:txBody>
      </p:sp>
    </p:spTree>
    <p:extLst>
      <p:ext uri="{BB962C8B-B14F-4D97-AF65-F5344CB8AC3E}">
        <p14:creationId xmlns:p14="http://schemas.microsoft.com/office/powerpoint/2010/main" val="35421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l-GR" sz="3200" b="1" dirty="0" smtClean="0"/>
              <a:t>Θεατρικά γεγονότα της Επταετίας</a:t>
            </a:r>
            <a:endParaRPr lang="el-GR" sz="3200" b="1" dirty="0"/>
          </a:p>
        </p:txBody>
      </p:sp>
      <p:sp>
        <p:nvSpPr>
          <p:cNvPr id="3" name="Content Placeholder 2"/>
          <p:cNvSpPr>
            <a:spLocks noGrp="1"/>
          </p:cNvSpPr>
          <p:nvPr>
            <p:ph idx="1"/>
          </p:nvPr>
        </p:nvSpPr>
        <p:spPr>
          <a:xfrm>
            <a:off x="0" y="836712"/>
            <a:ext cx="9144000" cy="5904656"/>
          </a:xfrm>
        </p:spPr>
        <p:txBody>
          <a:bodyPr>
            <a:normAutofit fontScale="55000" lnSpcReduction="20000"/>
          </a:bodyPr>
          <a:lstStyle/>
          <a:p>
            <a:r>
              <a:rPr lang="el-GR" dirty="0" smtClean="0"/>
              <a:t>Κλείνει οριστικά το Θέατρο της Νέας Ιωνίας</a:t>
            </a:r>
          </a:p>
          <a:p>
            <a:r>
              <a:rPr lang="el-GR" dirty="0" smtClean="0"/>
              <a:t>Εξορίζεται ο </a:t>
            </a:r>
            <a:r>
              <a:rPr lang="el-GR" dirty="0" err="1" smtClean="0"/>
              <a:t>Τζαβαλάς</a:t>
            </a:r>
            <a:r>
              <a:rPr lang="el-GR" dirty="0" smtClean="0"/>
              <a:t> </a:t>
            </a:r>
            <a:r>
              <a:rPr lang="el-GR" dirty="0" err="1" smtClean="0"/>
              <a:t>Καρούσος</a:t>
            </a:r>
            <a:endParaRPr lang="el-GR" dirty="0" smtClean="0"/>
          </a:p>
          <a:p>
            <a:r>
              <a:rPr lang="el-GR" dirty="0" smtClean="0"/>
              <a:t>Κατεβαίνουν οι παραστάσεις Καληνύχτα Μαργαρίτα του Γεράσιμου Σταύρου (Θίασος Κατράκη) και Αγγέλα του Γ. </a:t>
            </a:r>
            <a:r>
              <a:rPr lang="el-GR" dirty="0" err="1" smtClean="0"/>
              <a:t>Σεβαστίκογλου</a:t>
            </a:r>
            <a:r>
              <a:rPr lang="el-GR" dirty="0" smtClean="0"/>
              <a:t>.</a:t>
            </a:r>
          </a:p>
          <a:p>
            <a:r>
              <a:rPr lang="el-GR" dirty="0" smtClean="0"/>
              <a:t>Αλλαγή προσώπων στις διοικήσεις των θεατρικών θεσμών. Το 1970 όλα τα κρατικά θέατρα υπάγονται στον νεοσύστατο Οργανισμό Κρατικών Θεάτρων Ελλάδος με πρόεδρο τον Στρατηγό Β. </a:t>
            </a:r>
            <a:r>
              <a:rPr lang="el-GR" dirty="0" err="1" smtClean="0"/>
              <a:t>Παξινό</a:t>
            </a:r>
            <a:r>
              <a:rPr lang="el-GR" dirty="0" smtClean="0"/>
              <a:t>.</a:t>
            </a:r>
          </a:p>
          <a:p>
            <a:r>
              <a:rPr lang="el-GR" dirty="0" smtClean="0"/>
              <a:t>Λαϊκίστικα μέτρα μείωσης κόστους εισιτηρίων στις κρατικές σκηνές, αλλαγή χορήγησης εισιτηρίων από την Εργατική Εστία…</a:t>
            </a:r>
          </a:p>
          <a:p>
            <a:r>
              <a:rPr lang="el-GR" dirty="0" smtClean="0"/>
              <a:t>Δημιουργία ενός αθηναϊκού </a:t>
            </a:r>
            <a:r>
              <a:rPr lang="en-US" dirty="0" smtClean="0"/>
              <a:t>Off Broadway.</a:t>
            </a:r>
          </a:p>
          <a:p>
            <a:r>
              <a:rPr lang="el-GR" dirty="0" smtClean="0"/>
              <a:t>Δημιουργία της Νέας Σκηνής του Εθνικού  Θεάτρου(1971)</a:t>
            </a:r>
          </a:p>
          <a:p>
            <a:r>
              <a:rPr lang="el-GR" dirty="0" smtClean="0"/>
              <a:t>Πρόσκαιρη </a:t>
            </a:r>
            <a:r>
              <a:rPr lang="el-GR" smtClean="0"/>
              <a:t>Φιλελευθεροποίηση: Θέατρο </a:t>
            </a:r>
            <a:r>
              <a:rPr lang="el-GR" dirty="0" smtClean="0"/>
              <a:t>Στοά (1970), Σύγχρονο Ελληνικό Θέατρο Ληναίος Φωτίου, Ανοιχτό Θέατρο  Μιχαηλίδης (1973-74), Θέατρο Έρευνας του Δ. Ποταμίτη, Ελεύθερο Θέατρο απόφοιτοι του Εθνικού(1973)</a:t>
            </a:r>
          </a:p>
          <a:p>
            <a:r>
              <a:rPr lang="el-GR" dirty="0" smtClean="0"/>
              <a:t>Επιχορηγήσεις του Ιδρύματος </a:t>
            </a:r>
            <a:r>
              <a:rPr lang="en-US" dirty="0" smtClean="0"/>
              <a:t>Ford</a:t>
            </a:r>
          </a:p>
          <a:p>
            <a:r>
              <a:rPr lang="el-GR" dirty="0" smtClean="0"/>
              <a:t>Το Θέατρο Τέχνης και οι νέοι έλληνες συγγραφείς: Β. </a:t>
            </a:r>
            <a:r>
              <a:rPr lang="el-GR" dirty="0" err="1" smtClean="0"/>
              <a:t>Ζιώγας</a:t>
            </a:r>
            <a:r>
              <a:rPr lang="el-GR" dirty="0" smtClean="0"/>
              <a:t>, Δημήτρης </a:t>
            </a:r>
            <a:r>
              <a:rPr lang="el-GR" dirty="0" err="1" smtClean="0"/>
              <a:t>Κεχαΐδης</a:t>
            </a:r>
            <a:r>
              <a:rPr lang="el-GR" dirty="0" smtClean="0"/>
              <a:t>, Γ. </a:t>
            </a:r>
            <a:r>
              <a:rPr lang="el-GR" dirty="0" err="1" smtClean="0"/>
              <a:t>Σκούρτης</a:t>
            </a:r>
            <a:r>
              <a:rPr lang="el-GR" dirty="0" smtClean="0"/>
              <a:t>, Γ. </a:t>
            </a:r>
            <a:r>
              <a:rPr lang="el-GR" dirty="0" err="1" smtClean="0"/>
              <a:t>Χριστοφιλάκης</a:t>
            </a:r>
            <a:r>
              <a:rPr lang="el-GR" dirty="0" smtClean="0"/>
              <a:t>, Λ. Αναγνωστάκη.</a:t>
            </a:r>
          </a:p>
          <a:p>
            <a:r>
              <a:rPr lang="el-GR" dirty="0" smtClean="0"/>
              <a:t>Αλλαγή ρεπερτορίου: έργα πολιτικού προβληματισμού, έμφαση στον </a:t>
            </a:r>
            <a:r>
              <a:rPr lang="el-GR" dirty="0" err="1" smtClean="0"/>
              <a:t>Μπρέχτ</a:t>
            </a:r>
            <a:r>
              <a:rPr lang="el-GR" dirty="0" smtClean="0"/>
              <a:t>.</a:t>
            </a:r>
          </a:p>
          <a:p>
            <a:r>
              <a:rPr lang="el-GR" dirty="0" smtClean="0"/>
              <a:t>Παιδικό θέατρο της Ξένιας Καλογεροπούλου </a:t>
            </a:r>
          </a:p>
          <a:p>
            <a:r>
              <a:rPr lang="el-GR" dirty="0" smtClean="0"/>
              <a:t>Συνεχίζουν οι φαρσοκωμωδίες, τα εγχώρια μιούζικαλ, οι πρωτοποριακές εντός ή εκτός εισαγωγικών προσπάθειες νέων επαγγελματιών. Οι ηθοποιοί δεν </a:t>
            </a:r>
            <a:r>
              <a:rPr lang="el-GR" dirty="0" err="1" smtClean="0"/>
              <a:t>συσπειρώονται</a:t>
            </a:r>
            <a:r>
              <a:rPr lang="el-GR" dirty="0" smtClean="0"/>
              <a:t>. Η κρίση μαστίζει τον χώρο και λόγω της τηλεόρασης. Παρόλα αυτά το θέατρο θα αρθρώσει πολιτικό λόγο και σε αυτά τα χρόνια.</a:t>
            </a:r>
            <a:endParaRPr lang="el-GR" dirty="0"/>
          </a:p>
        </p:txBody>
      </p:sp>
    </p:spTree>
    <p:extLst>
      <p:ext uri="{BB962C8B-B14F-4D97-AF65-F5344CB8AC3E}">
        <p14:creationId xmlns:p14="http://schemas.microsoft.com/office/powerpoint/2010/main" val="88199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a:bodyPr>
          <a:lstStyle/>
          <a:p>
            <a:r>
              <a:rPr lang="el-GR" sz="2400" b="1" dirty="0" smtClean="0"/>
              <a:t>Σχετικά με την Επιθεώρηση της τέταρτης περιόδου 1950-1974</a:t>
            </a:r>
            <a:endParaRPr lang="el-GR" sz="2400" b="1" dirty="0"/>
          </a:p>
        </p:txBody>
      </p:sp>
      <p:sp>
        <p:nvSpPr>
          <p:cNvPr id="3" name="Content Placeholder 2"/>
          <p:cNvSpPr>
            <a:spLocks noGrp="1"/>
          </p:cNvSpPr>
          <p:nvPr>
            <p:ph idx="1"/>
          </p:nvPr>
        </p:nvSpPr>
        <p:spPr>
          <a:xfrm>
            <a:off x="0" y="620688"/>
            <a:ext cx="9144000" cy="6120680"/>
          </a:xfrm>
        </p:spPr>
        <p:txBody>
          <a:bodyPr>
            <a:normAutofit fontScale="25000" lnSpcReduction="20000"/>
          </a:bodyPr>
          <a:lstStyle/>
          <a:p>
            <a:r>
              <a:rPr lang="el-GR" sz="6200" dirty="0" smtClean="0"/>
              <a:t>Είδη της επιθεώρησης:</a:t>
            </a:r>
          </a:p>
          <a:p>
            <a:pPr marL="0" indent="0">
              <a:buNone/>
            </a:pPr>
            <a:r>
              <a:rPr lang="el-GR" sz="6200" dirty="0" smtClean="0"/>
              <a:t>Παραδοσιακή: </a:t>
            </a:r>
            <a:r>
              <a:rPr lang="el-GR" sz="6200" i="1" dirty="0" smtClean="0"/>
              <a:t>Βίρα τις άγκυρες</a:t>
            </a:r>
            <a:r>
              <a:rPr lang="el-GR" sz="6200" dirty="0" smtClean="0"/>
              <a:t>, 1950, </a:t>
            </a:r>
            <a:r>
              <a:rPr lang="el-GR" sz="6200" i="1" dirty="0" err="1" smtClean="0"/>
              <a:t>Βρε</a:t>
            </a:r>
            <a:r>
              <a:rPr lang="el-GR" sz="6200" i="1" dirty="0" smtClean="0"/>
              <a:t> Μανώλη </a:t>
            </a:r>
            <a:r>
              <a:rPr lang="el-GR" sz="6200" i="1" dirty="0" err="1" smtClean="0"/>
              <a:t>τραμπαρίφα</a:t>
            </a:r>
            <a:r>
              <a:rPr lang="el-GR" sz="6200" dirty="0" smtClean="0"/>
              <a:t>, 1952, </a:t>
            </a:r>
            <a:r>
              <a:rPr lang="el-GR" sz="6200" i="1" dirty="0" err="1" smtClean="0"/>
              <a:t>Ώπα…Ώπα</a:t>
            </a:r>
            <a:r>
              <a:rPr lang="el-GR" sz="6200" dirty="0" smtClean="0"/>
              <a:t>, 1961, </a:t>
            </a:r>
            <a:r>
              <a:rPr lang="el-GR" sz="6200" i="1" dirty="0" smtClean="0"/>
              <a:t>Και μη χειρότερα</a:t>
            </a:r>
            <a:r>
              <a:rPr lang="el-GR" sz="6200" dirty="0" smtClean="0"/>
              <a:t>, 1968, </a:t>
            </a:r>
            <a:r>
              <a:rPr lang="el-GR" sz="6200" dirty="0" err="1" smtClean="0"/>
              <a:t>Χίππιδες</a:t>
            </a:r>
            <a:r>
              <a:rPr lang="el-GR" sz="6200" dirty="0" smtClean="0"/>
              <a:t> και </a:t>
            </a:r>
            <a:r>
              <a:rPr lang="el-GR" sz="6200" dirty="0" err="1"/>
              <a:t>ν</a:t>
            </a:r>
            <a:r>
              <a:rPr lang="el-GR" sz="6200" dirty="0" err="1" smtClean="0"/>
              <a:t>τιρλαντάδες</a:t>
            </a:r>
            <a:r>
              <a:rPr lang="el-GR" sz="6200" dirty="0" smtClean="0"/>
              <a:t>, 1970,  </a:t>
            </a:r>
            <a:r>
              <a:rPr lang="el-GR" sz="6200" i="1" dirty="0" smtClean="0"/>
              <a:t>Αναμείνατε στ’ ακουστικό σας</a:t>
            </a:r>
            <a:r>
              <a:rPr lang="el-GR" sz="6200" dirty="0" smtClean="0"/>
              <a:t>, 1972, κ.ά.</a:t>
            </a:r>
            <a:endParaRPr lang="el-GR" sz="6200" dirty="0" smtClean="0"/>
          </a:p>
          <a:p>
            <a:pPr marL="0" indent="0">
              <a:buNone/>
            </a:pPr>
            <a:r>
              <a:rPr lang="el-GR" sz="6200" dirty="0" smtClean="0"/>
              <a:t>Ιστορική: </a:t>
            </a:r>
            <a:r>
              <a:rPr lang="el-GR" sz="6200" i="1" dirty="0" smtClean="0"/>
              <a:t>Το Μεγάλο μας Τσίρκο</a:t>
            </a:r>
            <a:r>
              <a:rPr lang="el-GR" sz="6200" dirty="0" smtClean="0"/>
              <a:t>, 1973, Ένα κάποιο παραμύθι, τ</a:t>
            </a:r>
            <a:r>
              <a:rPr lang="el-GR" sz="6200" i="1" dirty="0" smtClean="0"/>
              <a:t>ο </a:t>
            </a:r>
            <a:r>
              <a:rPr lang="el-GR" sz="6200" i="1" dirty="0" smtClean="0"/>
              <a:t>κουκί και το </a:t>
            </a:r>
            <a:r>
              <a:rPr lang="el-GR" sz="6200" i="1" dirty="0" err="1" smtClean="0"/>
              <a:t>ρεβύθι</a:t>
            </a:r>
            <a:r>
              <a:rPr lang="el-GR" sz="6200" i="1" dirty="0" smtClean="0"/>
              <a:t>, </a:t>
            </a:r>
            <a:r>
              <a:rPr lang="el-GR" sz="6200" dirty="0" smtClean="0"/>
              <a:t>1974.</a:t>
            </a:r>
            <a:r>
              <a:rPr lang="el-GR" sz="6200" i="1" dirty="0" smtClean="0"/>
              <a:t> </a:t>
            </a:r>
            <a:endParaRPr lang="el-GR" sz="6200" i="1" dirty="0" smtClean="0"/>
          </a:p>
          <a:p>
            <a:pPr marL="0" indent="0">
              <a:buNone/>
            </a:pPr>
            <a:r>
              <a:rPr lang="el-GR" sz="6200" dirty="0" smtClean="0"/>
              <a:t>Ανανεωτικές επιθεωρησιακές προτάσεις: </a:t>
            </a:r>
            <a:r>
              <a:rPr lang="el-GR" sz="6200" i="1" dirty="0" smtClean="0"/>
              <a:t>Οδός </a:t>
            </a:r>
            <a:r>
              <a:rPr lang="el-GR" sz="6200" i="1" dirty="0" smtClean="0"/>
              <a:t>Ονείρων, 1962</a:t>
            </a:r>
            <a:r>
              <a:rPr lang="el-GR" sz="6200" dirty="0" smtClean="0"/>
              <a:t>,</a:t>
            </a:r>
            <a:r>
              <a:rPr lang="el-GR" sz="6200" i="1" dirty="0" smtClean="0"/>
              <a:t> </a:t>
            </a:r>
            <a:r>
              <a:rPr lang="el-GR" sz="6200" i="1" dirty="0" smtClean="0"/>
              <a:t>Όμορφη Πόλη</a:t>
            </a:r>
            <a:r>
              <a:rPr lang="el-GR" sz="6200" dirty="0" smtClean="0"/>
              <a:t>,</a:t>
            </a:r>
            <a:r>
              <a:rPr lang="el-GR" sz="6200" i="1" dirty="0" smtClean="0"/>
              <a:t> </a:t>
            </a:r>
            <a:r>
              <a:rPr lang="el-GR" sz="6200" i="1" dirty="0" smtClean="0"/>
              <a:t>1962, Μαγική </a:t>
            </a:r>
            <a:r>
              <a:rPr lang="el-GR" sz="6200" i="1" dirty="0" smtClean="0"/>
              <a:t>Πόλη</a:t>
            </a:r>
            <a:r>
              <a:rPr lang="el-GR" sz="6200" dirty="0" smtClean="0"/>
              <a:t>, 1963, Ελεύθερο Θέατρο: </a:t>
            </a:r>
            <a:r>
              <a:rPr lang="el-GR" sz="6200" i="1" dirty="0" smtClean="0"/>
              <a:t>Κι εσύ χτενίζεσαι</a:t>
            </a:r>
            <a:r>
              <a:rPr lang="el-GR" sz="6200" dirty="0" smtClean="0"/>
              <a:t>, 1973.</a:t>
            </a:r>
            <a:r>
              <a:rPr lang="el-GR" sz="6200" dirty="0" smtClean="0"/>
              <a:t> </a:t>
            </a:r>
            <a:endParaRPr lang="el-GR" sz="6200" dirty="0" smtClean="0"/>
          </a:p>
          <a:p>
            <a:pPr marL="0" indent="0">
              <a:buNone/>
            </a:pPr>
            <a:r>
              <a:rPr lang="el-GR" sz="6200" dirty="0" smtClean="0"/>
              <a:t>Άλλες προτάσεις: </a:t>
            </a:r>
            <a:r>
              <a:rPr lang="el-GR" sz="6200" i="1" dirty="0" smtClean="0"/>
              <a:t>12 Φεγγάρια με το </a:t>
            </a:r>
            <a:r>
              <a:rPr lang="el-GR" sz="6200" i="1" dirty="0" smtClean="0"/>
              <a:t>αποψινό</a:t>
            </a:r>
            <a:r>
              <a:rPr lang="el-GR" sz="6200" dirty="0" smtClean="0"/>
              <a:t>,1970,  </a:t>
            </a:r>
            <a:r>
              <a:rPr lang="el-GR" sz="6200" i="1" dirty="0" smtClean="0"/>
              <a:t>Εκλογές</a:t>
            </a:r>
            <a:r>
              <a:rPr lang="el-GR" sz="6200" dirty="0" smtClean="0"/>
              <a:t>, 1973,  </a:t>
            </a:r>
            <a:r>
              <a:rPr lang="el-GR" sz="6200" i="1" dirty="0" smtClean="0"/>
              <a:t>Ω τι κόσμος </a:t>
            </a:r>
            <a:r>
              <a:rPr lang="el-GR" sz="6200" i="1" dirty="0" smtClean="0"/>
              <a:t>μπαμπά, 1973</a:t>
            </a:r>
            <a:endParaRPr lang="en-US" sz="6200" i="1" dirty="0" smtClean="0"/>
          </a:p>
          <a:p>
            <a:r>
              <a:rPr lang="el-GR" sz="6200" dirty="0" smtClean="0"/>
              <a:t>Θέματα </a:t>
            </a:r>
            <a:r>
              <a:rPr lang="el-GR" sz="6200" dirty="0" smtClean="0"/>
              <a:t>της επιθεώρησης:</a:t>
            </a:r>
          </a:p>
          <a:p>
            <a:pPr marL="0" indent="0">
              <a:buNone/>
            </a:pPr>
            <a:r>
              <a:rPr lang="el-GR" sz="6200" dirty="0" smtClean="0"/>
              <a:t>Πολιτική: Πρώτη δεκαετία μόνο νύξεις ανώδυνες: τα φρύδια του Καραμανλή, τα ποιήματα του Αθανασιάδη-Νόβα, η ομορφιά του Μαρκεζίνη, το Κυπριακό με πατριωτικές κορώνες: </a:t>
            </a:r>
            <a:r>
              <a:rPr lang="el-GR" sz="6200" i="1" dirty="0" smtClean="0"/>
              <a:t>30 το </a:t>
            </a:r>
            <a:r>
              <a:rPr lang="el-GR" sz="6200" i="1" dirty="0" err="1" smtClean="0"/>
              <a:t>δολλάριο</a:t>
            </a:r>
            <a:r>
              <a:rPr lang="el-GR" sz="6200" dirty="0" smtClean="0"/>
              <a:t>, 1953, </a:t>
            </a:r>
            <a:r>
              <a:rPr lang="el-GR" sz="6200" i="1" dirty="0" smtClean="0"/>
              <a:t>Πάμε για Κύπρο</a:t>
            </a:r>
            <a:r>
              <a:rPr lang="el-GR" sz="6200" dirty="0" smtClean="0"/>
              <a:t>, 1954, </a:t>
            </a:r>
            <a:r>
              <a:rPr lang="el-GR" sz="6200" i="1" dirty="0" smtClean="0"/>
              <a:t>Α λα </a:t>
            </a:r>
            <a:r>
              <a:rPr lang="el-GR" sz="6200" i="1" dirty="0" err="1" smtClean="0"/>
              <a:t>Νάσερ</a:t>
            </a:r>
            <a:r>
              <a:rPr lang="el-GR" sz="6200" dirty="0" smtClean="0"/>
              <a:t>, 1956.</a:t>
            </a:r>
          </a:p>
          <a:p>
            <a:pPr marL="0" indent="0">
              <a:buNone/>
            </a:pPr>
            <a:r>
              <a:rPr lang="el-GR" sz="6200" dirty="0" smtClean="0"/>
              <a:t>Το 1963-1966 εμφανίζονται τολμηρότεροι τίτλοι: </a:t>
            </a:r>
            <a:r>
              <a:rPr lang="el-GR" sz="6200" i="1" dirty="0" smtClean="0"/>
              <a:t>Κύπρος γιοκ</a:t>
            </a:r>
            <a:r>
              <a:rPr lang="el-GR" sz="6200" dirty="0" smtClean="0"/>
              <a:t>, 1964, </a:t>
            </a:r>
            <a:r>
              <a:rPr lang="el-GR" sz="6200" i="1" dirty="0" err="1" smtClean="0"/>
              <a:t>Γαργάλατα</a:t>
            </a:r>
            <a:r>
              <a:rPr lang="el-GR" sz="6200" i="1" dirty="0" smtClean="0"/>
              <a:t> </a:t>
            </a:r>
            <a:r>
              <a:rPr lang="el-GR" sz="6200" i="1" dirty="0" err="1" smtClean="0"/>
              <a:t>γαργάλατα</a:t>
            </a:r>
            <a:r>
              <a:rPr lang="el-GR" sz="6200" dirty="0" smtClean="0"/>
              <a:t>, 1965, </a:t>
            </a:r>
            <a:r>
              <a:rPr lang="el-GR" sz="6200" i="1" dirty="0" smtClean="0"/>
              <a:t>Γελάτε ανένδοτα</a:t>
            </a:r>
            <a:r>
              <a:rPr lang="el-GR" sz="6200" dirty="0" smtClean="0"/>
              <a:t>, 1965, </a:t>
            </a:r>
            <a:r>
              <a:rPr lang="el-GR" sz="6200" i="1" dirty="0" err="1" smtClean="0"/>
              <a:t>Επιχείρησις</a:t>
            </a:r>
            <a:r>
              <a:rPr lang="el-GR" sz="6200" i="1" dirty="0" smtClean="0"/>
              <a:t> Ασπίδα</a:t>
            </a:r>
            <a:r>
              <a:rPr lang="el-GR" sz="6200" dirty="0" smtClean="0"/>
              <a:t>, 1966. </a:t>
            </a:r>
          </a:p>
          <a:p>
            <a:pPr marL="0" indent="0">
              <a:buNone/>
            </a:pPr>
            <a:r>
              <a:rPr lang="el-GR" sz="6200" dirty="0" smtClean="0"/>
              <a:t>Στη Δικτατορία: </a:t>
            </a:r>
            <a:r>
              <a:rPr lang="el-GR" sz="6200" i="1" dirty="0" smtClean="0"/>
              <a:t>Τα ψιθυρίσματα</a:t>
            </a:r>
            <a:r>
              <a:rPr lang="el-GR" sz="6200" dirty="0" smtClean="0"/>
              <a:t>, 1968, </a:t>
            </a:r>
            <a:r>
              <a:rPr lang="el-GR" sz="6200" i="1" dirty="0" smtClean="0"/>
              <a:t>Κάτι ψιθυρίζεται</a:t>
            </a:r>
            <a:r>
              <a:rPr lang="el-GR" sz="6200" dirty="0" smtClean="0"/>
              <a:t>, 1972,  </a:t>
            </a:r>
            <a:r>
              <a:rPr lang="el-GR" sz="6200" i="1" dirty="0" smtClean="0"/>
              <a:t>Έρχονται …δεν έρχονται</a:t>
            </a:r>
            <a:r>
              <a:rPr lang="el-GR" sz="6200" dirty="0" smtClean="0"/>
              <a:t>, 1970,  </a:t>
            </a:r>
            <a:r>
              <a:rPr lang="el-GR" sz="6200" i="1" dirty="0" err="1" smtClean="0"/>
              <a:t>Λέγονται…δεν</a:t>
            </a:r>
            <a:r>
              <a:rPr lang="el-GR" sz="6200" i="1" dirty="0" smtClean="0"/>
              <a:t> λέγονται</a:t>
            </a:r>
            <a:r>
              <a:rPr lang="el-GR" sz="6200" dirty="0" smtClean="0"/>
              <a:t>, 1970, </a:t>
            </a:r>
            <a:r>
              <a:rPr lang="el-GR" sz="6200" i="1" dirty="0" smtClean="0"/>
              <a:t>Τη λένε ακόμα Δημοκρατία</a:t>
            </a:r>
            <a:r>
              <a:rPr lang="el-GR" sz="6200" dirty="0" smtClean="0"/>
              <a:t>, 1973, </a:t>
            </a:r>
            <a:r>
              <a:rPr lang="el-GR" sz="6200" i="1" dirty="0" smtClean="0"/>
              <a:t>Πάει το πουλί τους πάει</a:t>
            </a:r>
            <a:r>
              <a:rPr lang="el-GR" sz="6200" dirty="0" smtClean="0"/>
              <a:t>, 1974  </a:t>
            </a:r>
            <a:endParaRPr lang="el-GR" sz="6200" dirty="0" smtClean="0"/>
          </a:p>
          <a:p>
            <a:pPr marL="0" indent="0">
              <a:buNone/>
            </a:pPr>
            <a:r>
              <a:rPr lang="el-GR" sz="6200" dirty="0" smtClean="0"/>
              <a:t>Επικαιρότητα: το ξήλωμα των τραμ, ο </a:t>
            </a:r>
            <a:r>
              <a:rPr lang="el-GR" sz="6200" dirty="0" err="1" smtClean="0"/>
              <a:t>τεντιμποισμός</a:t>
            </a:r>
            <a:r>
              <a:rPr lang="el-GR" sz="6200" dirty="0" smtClean="0"/>
              <a:t>, οι μεταμοσχεύσεις καρδιάς, η προσσελήνωση</a:t>
            </a:r>
            <a:r>
              <a:rPr lang="el-GR" sz="6200" dirty="0" smtClean="0"/>
              <a:t>, ο γάμος του Ωνάση με την Τζάκι. Επιρροή και από τις όμορες τέχνες: κινηματογράφο (</a:t>
            </a:r>
            <a:r>
              <a:rPr lang="el-GR" sz="6200" i="1" dirty="0" err="1" smtClean="0"/>
              <a:t>Αλοίμονο</a:t>
            </a:r>
            <a:r>
              <a:rPr lang="el-GR" sz="6200" i="1" dirty="0" smtClean="0"/>
              <a:t> στους νέους</a:t>
            </a:r>
            <a:r>
              <a:rPr lang="el-GR" sz="6200" dirty="0" smtClean="0"/>
              <a:t>), θέατρο (</a:t>
            </a:r>
            <a:r>
              <a:rPr lang="el-GR" sz="6200" i="1" dirty="0" smtClean="0"/>
              <a:t>Απόψε διασκεδάζουμε</a:t>
            </a:r>
            <a:r>
              <a:rPr lang="el-GR" sz="6200" dirty="0" smtClean="0"/>
              <a:t>), τηλεόραση</a:t>
            </a:r>
            <a:r>
              <a:rPr lang="el-GR" sz="6200" dirty="0" smtClean="0"/>
              <a:t>  (</a:t>
            </a:r>
            <a:r>
              <a:rPr lang="el-GR" sz="6200" i="1" dirty="0" smtClean="0"/>
              <a:t>Η Ρέα και η παρέα</a:t>
            </a:r>
            <a:r>
              <a:rPr lang="el-GR" sz="6200" dirty="0" smtClean="0"/>
              <a:t>).</a:t>
            </a:r>
            <a:endParaRPr lang="el-GR" sz="6200" dirty="0" smtClean="0"/>
          </a:p>
          <a:p>
            <a:pPr marL="0" indent="0">
              <a:buNone/>
            </a:pPr>
            <a:r>
              <a:rPr lang="el-GR" sz="6200" dirty="0" smtClean="0"/>
              <a:t>Ε</a:t>
            </a:r>
            <a:r>
              <a:rPr lang="el-GR" sz="6200" dirty="0" smtClean="0"/>
              <a:t>ρωτισμός: Ημίγυμνα μπαλέτα, σεξιστικά αστεία, η μόδα των μίνι </a:t>
            </a:r>
            <a:r>
              <a:rPr lang="el-GR" sz="6200" dirty="0" err="1" smtClean="0"/>
              <a:t>βοηθεί</a:t>
            </a:r>
            <a:r>
              <a:rPr lang="el-GR" sz="6200" dirty="0" smtClean="0"/>
              <a:t>. </a:t>
            </a:r>
            <a:endParaRPr lang="el-GR" sz="6200" dirty="0" smtClean="0"/>
          </a:p>
          <a:p>
            <a:r>
              <a:rPr lang="el-GR" sz="6200" dirty="0" smtClean="0"/>
              <a:t>Λογοκρισία: στη δεκαετία του 1950 απαγορεύεται η πολιτική σάτιρα από τον φόβο ταραχών, το γυμνό, η βωμολοχία, επικαλούμενοι τα ήθη… Από το 1960 χαλαρώνει, ο νόμος καταργείται το 1965 και επανέρχεται με τη Χούντα.</a:t>
            </a:r>
          </a:p>
          <a:p>
            <a:r>
              <a:rPr lang="el-GR" sz="6200" dirty="0" smtClean="0"/>
              <a:t>Το μιούζικαλ και η επιθεώρηση</a:t>
            </a:r>
            <a:endParaRPr lang="el-GR" sz="6200" dirty="0" smtClean="0"/>
          </a:p>
          <a:p>
            <a:r>
              <a:rPr lang="el-GR" sz="6200" dirty="0" smtClean="0"/>
              <a:t>Συνοικιακά θέατρα:</a:t>
            </a:r>
            <a:r>
              <a:rPr lang="el-GR" sz="6200" dirty="0"/>
              <a:t> Λ. </a:t>
            </a:r>
            <a:r>
              <a:rPr lang="el-GR" sz="6200" dirty="0" smtClean="0"/>
              <a:t>Αλεξάνδρας (Βερντέν, Ραντάρ), </a:t>
            </a:r>
            <a:r>
              <a:rPr lang="el-GR" sz="6200" dirty="0"/>
              <a:t>Άλσος Παγκρατίου, </a:t>
            </a:r>
            <a:r>
              <a:rPr lang="el-GR" sz="6200" dirty="0" smtClean="0"/>
              <a:t>Κυψέλη (Ριάλτο), </a:t>
            </a:r>
            <a:r>
              <a:rPr lang="el-GR" sz="6200" dirty="0"/>
              <a:t>Πειραιάς, </a:t>
            </a:r>
            <a:r>
              <a:rPr lang="el-GR" sz="6200" dirty="0" smtClean="0"/>
              <a:t>Περιστέρι, Κερατσίνι…</a:t>
            </a:r>
          </a:p>
          <a:p>
            <a:r>
              <a:rPr lang="el-GR" sz="6200" dirty="0" smtClean="0"/>
              <a:t>Τα θέατρα την εποχή της Δικτατορίας: η πιάτσα της Λ. Αλεξάνδρας. </a:t>
            </a:r>
          </a:p>
          <a:p>
            <a:endParaRPr lang="el-GR" sz="6200" dirty="0" smtClean="0"/>
          </a:p>
          <a:p>
            <a:endParaRPr lang="el-GR" dirty="0" smtClean="0"/>
          </a:p>
          <a:p>
            <a:pPr marL="0" indent="0">
              <a:buNone/>
            </a:pPr>
            <a:r>
              <a:rPr lang="el-GR" dirty="0" smtClean="0"/>
              <a:t> </a:t>
            </a:r>
            <a:endParaRPr lang="el-GR" dirty="0"/>
          </a:p>
          <a:p>
            <a:endParaRPr lang="el-GR" dirty="0" smtClean="0"/>
          </a:p>
          <a:p>
            <a:pPr marL="0" indent="0">
              <a:buNone/>
            </a:pPr>
            <a:endParaRPr lang="el-GR" dirty="0" smtClean="0"/>
          </a:p>
          <a:p>
            <a:endParaRPr lang="el-GR" dirty="0" smtClean="0"/>
          </a:p>
          <a:p>
            <a:endParaRPr lang="el-GR" dirty="0"/>
          </a:p>
        </p:txBody>
      </p:sp>
    </p:spTree>
    <p:extLst>
      <p:ext uri="{BB962C8B-B14F-4D97-AF65-F5344CB8AC3E}">
        <p14:creationId xmlns:p14="http://schemas.microsoft.com/office/powerpoint/2010/main" val="3925588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2249</Words>
  <Application>Microsoft Office PowerPoint</Application>
  <PresentationFormat>On-screen Show (4:3)</PresentationFormat>
  <Paragraphs>152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Επιθεώρηση τέταρτη περίοδος 1950-1974 Ιστορικό πλαίσιο</vt:lpstr>
      <vt:lpstr>Τα χρόνια της Δεξιάς: Ελληνικός Συναγερμός και Ε.Ρ.Ε. οικονομική και κοινωνική πολιτική</vt:lpstr>
      <vt:lpstr>Η πορεία και η άνοδος των Φιλελευθέρων 1959-1963</vt:lpstr>
      <vt:lpstr>Η Ένωση Κέντρου στην Εξουσία, 1963-1966.</vt:lpstr>
      <vt:lpstr>Πραξικόπημα του Βασιλιά ή πραξικόπημα των Συνταγματαρχών </vt:lpstr>
      <vt:lpstr>Θεατρικά γεγονότα της περιόδου 1950-1967</vt:lpstr>
      <vt:lpstr>Η Επταετία </vt:lpstr>
      <vt:lpstr>Θεατρικά γεγονότα της Επταετίας</vt:lpstr>
      <vt:lpstr>Σχετικά με την Επιθεώρηση της τέταρτης περιόδου 1950-1974</vt:lpstr>
      <vt:lpstr>Επιθεώρηση 1950-1974</vt:lpstr>
      <vt:lpstr>Οδός Ονείρων</vt:lpstr>
      <vt:lpstr>Οδός Ονείρων</vt:lpstr>
      <vt:lpstr>Οδός Ονείρων</vt:lpstr>
      <vt:lpstr>Οδός Ονείρων</vt:lpstr>
      <vt:lpstr>Όμορφη Πόλη</vt:lpstr>
      <vt:lpstr>Όμορφη Πόλη</vt:lpstr>
      <vt:lpstr>Όμορφη πόλη: Καλουτά, Μαλούχος, Ρηγόπουλος</vt:lpstr>
      <vt:lpstr>Μαγική Πόλη</vt:lpstr>
      <vt:lpstr>Ω τι κόσμος μπαμπά</vt:lpstr>
      <vt:lpstr>Το Μεγάλο μας Τσίρκο και Το κουκί και το ρεβύθι</vt:lpstr>
      <vt:lpstr>Το Μεγάλο μας Τσίρκο</vt:lpstr>
      <vt:lpstr>Ό,τι θέλει η γυναίκα, 1958: Γκιωνάκης, Μοσχονά, Ρίζος</vt:lpstr>
      <vt:lpstr>Σπεράντζα Βρανά</vt:lpstr>
      <vt:lpstr>Ο Γρηγόρης Μπιθικώτσης συμμετείχε και στην Όμορφη και στη Μαγική πόλη</vt:lpstr>
      <vt:lpstr>Καζαντζίδης, Μαρινέλλα, Χατζηχρήστος</vt:lpstr>
      <vt:lpstr>Παραμυθόδραμα</vt:lpstr>
      <vt:lpstr>Πασαρέλα: το κοινό περίμενε το αποθεωτικό φινάλε. Εδώ η Χρυσούλα Ζώκα (παρτενέρ του Μανώλη Καστρινού)</vt:lpstr>
      <vt:lpstr>Γυμνόστηθο μπαλέτο</vt:lpstr>
      <vt:lpstr>Τραγούδια αλησμόνητα από την επιθεώρηση Βίρα τις Άγκυρες, 1950</vt:lpstr>
      <vt:lpstr>Σκηνικά με φαντασία: Γιώργος Ανεμογιάννης</vt:lpstr>
      <vt:lpstr>Ό,τι θέλει η γυναίκα: Ζωγραφική μακέτα και η υλοποίησή της, Γ. Ανεμογιάννης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Επιθεώρηση τέταρτη περίοδος  1950-1974</dc:title>
  <dc:creator>Natali</dc:creator>
  <cp:lastModifiedBy>Natali</cp:lastModifiedBy>
  <cp:revision>59</cp:revision>
  <dcterms:created xsi:type="dcterms:W3CDTF">2019-01-06T21:47:54Z</dcterms:created>
  <dcterms:modified xsi:type="dcterms:W3CDTF">2019-01-17T09:33:01Z</dcterms:modified>
</cp:coreProperties>
</file>