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</p:sldIdLst>
  <p:sldSz cx="10693400" cy="7556500"/>
  <p:notesSz cx="10693400" cy="75565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8" d="100"/>
          <a:sy n="58" d="100"/>
        </p:scale>
        <p:origin x="-1350" y="-9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311535" y="2061287"/>
            <a:ext cx="8070329" cy="8940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0" y="4231640"/>
            <a:ext cx="7485379" cy="18891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1/20/2015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32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1/20/2015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34670" y="1737995"/>
            <a:ext cx="4651629" cy="49872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507100" y="1737995"/>
            <a:ext cx="4651629" cy="49872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1/20/2015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1/20/2015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1/20/2015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415167" y="667146"/>
            <a:ext cx="7863065" cy="11182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311535" y="2053272"/>
            <a:ext cx="8070329" cy="43078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635756" y="7027545"/>
            <a:ext cx="3421887" cy="3778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34670" y="7027545"/>
            <a:ext cx="2459482" cy="3778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1/20/2015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699248" y="7027545"/>
            <a:ext cx="2459482" cy="3778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12900" y="2177144"/>
            <a:ext cx="6466982" cy="110799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428625" algn="l">
              <a:lnSpc>
                <a:spcPct val="100000"/>
              </a:lnSpc>
              <a:tabLst>
                <a:tab pos="1983105" algn="l"/>
                <a:tab pos="4669790" algn="l"/>
              </a:tabLst>
            </a:pPr>
            <a:r>
              <a:rPr sz="3600" b="1" spc="-10" dirty="0" smtClean="0">
                <a:solidFill>
                  <a:srgbClr val="002060"/>
                </a:solidFill>
                <a:latin typeface="Arial"/>
                <a:cs typeface="Arial"/>
              </a:rPr>
              <a:t>ΑΓΟΡΕ</a:t>
            </a:r>
            <a:r>
              <a:rPr sz="3600" b="1" spc="-5" dirty="0" smtClean="0">
                <a:solidFill>
                  <a:srgbClr val="002060"/>
                </a:solidFill>
                <a:latin typeface="Arial"/>
                <a:cs typeface="Arial"/>
              </a:rPr>
              <a:t>Σ</a:t>
            </a:r>
            <a:r>
              <a:rPr lang="en-US" sz="3600" b="1" dirty="0" smtClean="0">
                <a:solidFill>
                  <a:srgbClr val="002060"/>
                </a:solidFill>
              </a:rPr>
              <a:t> </a:t>
            </a:r>
            <a:r>
              <a:rPr sz="3600" b="1" spc="-10" dirty="0" smtClean="0">
                <a:solidFill>
                  <a:srgbClr val="002060"/>
                </a:solidFill>
                <a:latin typeface="Arial"/>
                <a:cs typeface="Arial"/>
              </a:rPr>
              <a:t>ΧΡΗΜΑΤΟ</a:t>
            </a:r>
            <a:r>
              <a:rPr sz="3600" b="1" spc="-5" dirty="0" smtClean="0">
                <a:solidFill>
                  <a:srgbClr val="002060"/>
                </a:solidFill>
                <a:latin typeface="Arial"/>
                <a:cs typeface="Arial"/>
              </a:rPr>
              <a:t>Σ</a:t>
            </a:r>
            <a:r>
              <a:rPr sz="3600" b="1" dirty="0">
                <a:solidFill>
                  <a:srgbClr val="002060"/>
                </a:solidFill>
                <a:latin typeface="Arial"/>
                <a:cs typeface="Arial"/>
              </a:rPr>
              <a:t>	</a:t>
            </a:r>
            <a:r>
              <a:rPr sz="3600" b="1" spc="-5" dirty="0">
                <a:solidFill>
                  <a:srgbClr val="002060"/>
                </a:solidFill>
                <a:latin typeface="Arial"/>
                <a:cs typeface="Arial"/>
              </a:rPr>
              <a:t>Κ</a:t>
            </a:r>
            <a:r>
              <a:rPr sz="3600" b="1" spc="-10" dirty="0">
                <a:solidFill>
                  <a:srgbClr val="002060"/>
                </a:solidFill>
                <a:latin typeface="Arial"/>
                <a:cs typeface="Arial"/>
              </a:rPr>
              <a:t>ΑΙ</a:t>
            </a:r>
            <a:endParaRPr sz="3600" dirty="0">
              <a:latin typeface="Arial"/>
              <a:cs typeface="Arial"/>
            </a:endParaRPr>
          </a:p>
          <a:p>
            <a:pPr marL="1355090" algn="ctr">
              <a:lnSpc>
                <a:spcPct val="100000"/>
              </a:lnSpc>
              <a:spcBef>
                <a:spcPts val="5"/>
              </a:spcBef>
            </a:pPr>
            <a:r>
              <a:rPr sz="3600" b="1" spc="-10" dirty="0">
                <a:solidFill>
                  <a:srgbClr val="002060"/>
                </a:solidFill>
                <a:latin typeface="Arial"/>
                <a:cs typeface="Arial"/>
              </a:rPr>
              <a:t>ΚΕΦΑΛΑΙΟΥ</a:t>
            </a:r>
            <a:endParaRPr sz="3600" dirty="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967361" y="4334587"/>
            <a:ext cx="4792980" cy="49244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20040" marR="5080" indent="-307975">
              <a:lnSpc>
                <a:spcPct val="100000"/>
              </a:lnSpc>
            </a:pPr>
            <a:r>
              <a:rPr lang="el-GR" sz="3200" spc="-5" dirty="0" smtClean="0">
                <a:solidFill>
                  <a:srgbClr val="002060"/>
                </a:solidFill>
                <a:latin typeface="Arial"/>
                <a:cs typeface="Arial"/>
              </a:rPr>
              <a:t>Αγορές Συναλλάγματος</a:t>
            </a:r>
            <a:endParaRPr sz="3200" dirty="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272149" y="6808675"/>
            <a:ext cx="110489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solidFill>
                  <a:srgbClr val="888888"/>
                </a:solidFill>
                <a:latin typeface="Arial"/>
                <a:cs typeface="Arial"/>
              </a:rPr>
              <a:t>1</a:t>
            </a:r>
            <a:endParaRPr sz="1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4000" spc="-5" dirty="0"/>
              <a:t>Τ</a:t>
            </a:r>
            <a:r>
              <a:rPr sz="4000" dirty="0"/>
              <a:t>ο</a:t>
            </a:r>
            <a:r>
              <a:rPr sz="4000" spc="-5" dirty="0"/>
              <a:t> τέλο</a:t>
            </a:r>
            <a:r>
              <a:rPr sz="4000" dirty="0"/>
              <a:t>ς</a:t>
            </a:r>
            <a:r>
              <a:rPr sz="4000" spc="-10" dirty="0"/>
              <a:t> </a:t>
            </a:r>
            <a:r>
              <a:rPr sz="4000" spc="-5" dirty="0"/>
              <a:t>το</a:t>
            </a:r>
            <a:r>
              <a:rPr sz="4000" dirty="0"/>
              <a:t>υ</a:t>
            </a:r>
            <a:r>
              <a:rPr sz="4000" spc="-10" dirty="0"/>
              <a:t> </a:t>
            </a:r>
            <a:r>
              <a:rPr sz="4000" spc="-5" dirty="0"/>
              <a:t>συστ</a:t>
            </a:r>
            <a:r>
              <a:rPr sz="4000" spc="25" dirty="0"/>
              <a:t>ή</a:t>
            </a:r>
            <a:r>
              <a:rPr sz="4000" spc="-10" dirty="0">
                <a:latin typeface="Arial"/>
                <a:cs typeface="Arial"/>
              </a:rPr>
              <a:t>µ</a:t>
            </a:r>
            <a:r>
              <a:rPr sz="4000" spc="-5" dirty="0"/>
              <a:t>ατο</a:t>
            </a:r>
            <a:r>
              <a:rPr sz="4000" dirty="0"/>
              <a:t>ς</a:t>
            </a:r>
            <a:r>
              <a:rPr sz="4000" spc="-10" dirty="0"/>
              <a:t> </a:t>
            </a:r>
            <a:r>
              <a:rPr sz="4000" spc="-5" dirty="0"/>
              <a:t>του</a:t>
            </a:r>
            <a:endParaRPr sz="4000">
              <a:latin typeface="Arial"/>
              <a:cs typeface="Arial"/>
            </a:endParaRPr>
          </a:p>
          <a:p>
            <a:pPr marL="0" algn="ctr">
              <a:lnSpc>
                <a:spcPts val="4760"/>
              </a:lnSpc>
            </a:pPr>
            <a:r>
              <a:rPr sz="4000" spc="-5" dirty="0">
                <a:latin typeface="Arial"/>
                <a:cs typeface="Arial"/>
              </a:rPr>
              <a:t>Bretto</a:t>
            </a:r>
            <a:r>
              <a:rPr sz="4000" dirty="0">
                <a:latin typeface="Arial"/>
                <a:cs typeface="Arial"/>
              </a:rPr>
              <a:t>n</a:t>
            </a:r>
            <a:r>
              <a:rPr sz="4000" spc="-5" dirty="0">
                <a:latin typeface="Arial"/>
                <a:cs typeface="Arial"/>
              </a:rPr>
              <a:t> Woods</a:t>
            </a:r>
            <a:endParaRPr sz="40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311464" y="1983168"/>
            <a:ext cx="8063865" cy="46234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55600" marR="960755" indent="-342900">
              <a:lnSpc>
                <a:spcPct val="80000"/>
              </a:lnSpc>
              <a:buFont typeface="Arial"/>
              <a:buChar char="•"/>
              <a:tabLst>
                <a:tab pos="356235" algn="l"/>
              </a:tabLst>
            </a:pPr>
            <a:r>
              <a:rPr sz="2800" dirty="0">
                <a:latin typeface="Arial"/>
                <a:cs typeface="Arial"/>
              </a:rPr>
              <a:t>Καθώς</a:t>
            </a:r>
            <a:r>
              <a:rPr sz="2800" spc="-10" dirty="0">
                <a:latin typeface="Arial"/>
                <a:cs typeface="Arial"/>
              </a:rPr>
              <a:t> τ</a:t>
            </a:r>
            <a:r>
              <a:rPr sz="2800" dirty="0">
                <a:latin typeface="Arial"/>
                <a:cs typeface="Arial"/>
              </a:rPr>
              <a:t>α </a:t>
            </a:r>
            <a:r>
              <a:rPr sz="2800" spc="-10" dirty="0">
                <a:latin typeface="Arial"/>
                <a:cs typeface="Arial"/>
              </a:rPr>
              <a:t>δ</a:t>
            </a:r>
            <a:r>
              <a:rPr sz="2800" dirty="0">
                <a:latin typeface="Arial"/>
                <a:cs typeface="Arial"/>
              </a:rPr>
              <a:t>ιεθνή</a:t>
            </a:r>
            <a:r>
              <a:rPr sz="2800" spc="-5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δ</a:t>
            </a:r>
            <a:r>
              <a:rPr sz="2800" dirty="0">
                <a:latin typeface="Arial"/>
                <a:cs typeface="Arial"/>
              </a:rPr>
              <a:t>ιαθέσ</a:t>
            </a:r>
            <a:r>
              <a:rPr sz="2800" spc="25" dirty="0">
                <a:latin typeface="Arial"/>
                <a:cs typeface="Arial"/>
              </a:rPr>
              <a:t>ι</a:t>
            </a:r>
            <a:r>
              <a:rPr sz="2800" spc="-5" dirty="0">
                <a:latin typeface="Arial"/>
                <a:cs typeface="Arial"/>
              </a:rPr>
              <a:t>µ</a:t>
            </a:r>
            <a:r>
              <a:rPr sz="2800" dirty="0">
                <a:latin typeface="Arial"/>
                <a:cs typeface="Arial"/>
              </a:rPr>
              <a:t>α </a:t>
            </a:r>
            <a:r>
              <a:rPr sz="2800" spc="-5" dirty="0">
                <a:latin typeface="Arial"/>
                <a:cs typeface="Arial"/>
              </a:rPr>
              <a:t>τω</a:t>
            </a:r>
            <a:r>
              <a:rPr sz="2800" dirty="0">
                <a:latin typeface="Arial"/>
                <a:cs typeface="Arial"/>
              </a:rPr>
              <a:t>ν </a:t>
            </a:r>
            <a:r>
              <a:rPr sz="2800" spc="-10" dirty="0">
                <a:latin typeface="Arial"/>
                <a:cs typeface="Arial"/>
              </a:rPr>
              <a:t>χωρώ</a:t>
            </a:r>
            <a:r>
              <a:rPr sz="2800" spc="-5" dirty="0">
                <a:latin typeface="Arial"/>
                <a:cs typeface="Arial"/>
              </a:rPr>
              <a:t>ν</a:t>
            </a:r>
            <a:r>
              <a:rPr sz="2800" spc="-1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σε </a:t>
            </a:r>
            <a:r>
              <a:rPr sz="2800" dirty="0">
                <a:latin typeface="Arial"/>
                <a:cs typeface="Arial"/>
              </a:rPr>
              <a:t>δολάρια </a:t>
            </a:r>
            <a:r>
              <a:rPr sz="2800" spc="-5" dirty="0">
                <a:latin typeface="Arial"/>
                <a:cs typeface="Arial"/>
              </a:rPr>
              <a:t>α</a:t>
            </a:r>
            <a:r>
              <a:rPr sz="2800" dirty="0">
                <a:latin typeface="Arial"/>
                <a:cs typeface="Arial"/>
              </a:rPr>
              <a:t>υξανόταν συνέχει</a:t>
            </a:r>
            <a:r>
              <a:rPr sz="2800" spc="20" dirty="0">
                <a:latin typeface="Arial"/>
                <a:cs typeface="Arial"/>
              </a:rPr>
              <a:t>α</a:t>
            </a:r>
            <a:r>
              <a:rPr sz="2800" dirty="0">
                <a:latin typeface="Arial"/>
                <a:cs typeface="Arial"/>
              </a:rPr>
              <a:t>, </a:t>
            </a:r>
            <a:r>
              <a:rPr sz="2800" spc="-5" dirty="0">
                <a:latin typeface="Arial"/>
                <a:cs typeface="Arial"/>
              </a:rPr>
              <a:t>άρχισ</a:t>
            </a:r>
            <a:r>
              <a:rPr sz="2800" dirty="0">
                <a:latin typeface="Arial"/>
                <a:cs typeface="Arial"/>
              </a:rPr>
              <a:t>ε</a:t>
            </a:r>
            <a:r>
              <a:rPr sz="2800" spc="-1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να αµφισβητείτα</a:t>
            </a:r>
            <a:r>
              <a:rPr sz="2800" dirty="0">
                <a:latin typeface="Arial"/>
                <a:cs typeface="Arial"/>
              </a:rPr>
              <a:t>ι η </a:t>
            </a:r>
            <a:r>
              <a:rPr sz="2800" spc="-5" dirty="0">
                <a:latin typeface="Arial"/>
                <a:cs typeface="Arial"/>
              </a:rPr>
              <a:t>ικανότητ</a:t>
            </a:r>
            <a:r>
              <a:rPr sz="2800" dirty="0">
                <a:latin typeface="Arial"/>
                <a:cs typeface="Arial"/>
              </a:rPr>
              <a:t>α </a:t>
            </a:r>
            <a:r>
              <a:rPr sz="2800" spc="-10" dirty="0">
                <a:latin typeface="Arial"/>
                <a:cs typeface="Arial"/>
              </a:rPr>
              <a:t>τ</a:t>
            </a:r>
            <a:r>
              <a:rPr sz="2800" spc="-5" dirty="0">
                <a:latin typeface="Arial"/>
                <a:cs typeface="Arial"/>
              </a:rPr>
              <a:t>ω</a:t>
            </a:r>
            <a:r>
              <a:rPr sz="2800" dirty="0">
                <a:latin typeface="Arial"/>
                <a:cs typeface="Arial"/>
              </a:rPr>
              <a:t>ν</a:t>
            </a:r>
            <a:r>
              <a:rPr sz="2800" spc="-1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ΗΠ</a:t>
            </a:r>
            <a:r>
              <a:rPr sz="2800" dirty="0">
                <a:latin typeface="Arial"/>
                <a:cs typeface="Arial"/>
              </a:rPr>
              <a:t>Α</a:t>
            </a:r>
            <a:r>
              <a:rPr sz="2800" spc="-5" dirty="0">
                <a:latin typeface="Arial"/>
                <a:cs typeface="Arial"/>
              </a:rPr>
              <a:t> να τηρήσου</a:t>
            </a:r>
            <a:r>
              <a:rPr sz="2800" dirty="0">
                <a:latin typeface="Arial"/>
                <a:cs typeface="Arial"/>
              </a:rPr>
              <a:t>ν</a:t>
            </a:r>
            <a:r>
              <a:rPr sz="2800" spc="-5" dirty="0">
                <a:latin typeface="Arial"/>
                <a:cs typeface="Arial"/>
              </a:rPr>
              <a:t> τ</a:t>
            </a:r>
            <a:r>
              <a:rPr sz="2800" dirty="0">
                <a:latin typeface="Arial"/>
                <a:cs typeface="Arial"/>
              </a:rPr>
              <a:t>η</a:t>
            </a:r>
            <a:r>
              <a:rPr sz="2800" spc="-1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σ</a:t>
            </a:r>
            <a:r>
              <a:rPr sz="2800" spc="5" dirty="0">
                <a:latin typeface="Arial"/>
                <a:cs typeface="Arial"/>
              </a:rPr>
              <a:t>υ</a:t>
            </a:r>
            <a:r>
              <a:rPr sz="2800" dirty="0">
                <a:latin typeface="Arial"/>
                <a:cs typeface="Arial"/>
              </a:rPr>
              <a:t>µ</a:t>
            </a:r>
            <a:r>
              <a:rPr sz="2800" spc="-5" dirty="0">
                <a:latin typeface="Arial"/>
                <a:cs typeface="Arial"/>
              </a:rPr>
              <a:t>φωνί</a:t>
            </a:r>
            <a:r>
              <a:rPr sz="2800" dirty="0">
                <a:latin typeface="Arial"/>
                <a:cs typeface="Arial"/>
              </a:rPr>
              <a:t>α </a:t>
            </a:r>
            <a:r>
              <a:rPr sz="2800" spc="-5" dirty="0">
                <a:latin typeface="Arial"/>
                <a:cs typeface="Arial"/>
              </a:rPr>
              <a:t>το</a:t>
            </a:r>
            <a:r>
              <a:rPr sz="2800" dirty="0">
                <a:latin typeface="Arial"/>
                <a:cs typeface="Arial"/>
              </a:rPr>
              <a:t>υ Bretton</a:t>
            </a:r>
            <a:r>
              <a:rPr sz="2800" spc="-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Woods (δηλαδή να εξαργυρώνουν τα δολάρια</a:t>
            </a:r>
            <a:r>
              <a:rPr sz="2800" spc="-5" dirty="0">
                <a:latin typeface="Arial"/>
                <a:cs typeface="Arial"/>
              </a:rPr>
              <a:t> γ</a:t>
            </a:r>
            <a:r>
              <a:rPr sz="2800" dirty="0">
                <a:latin typeface="Arial"/>
                <a:cs typeface="Arial"/>
              </a:rPr>
              <a:t>ια χρυσ</a:t>
            </a:r>
            <a:r>
              <a:rPr sz="2800" spc="5" dirty="0">
                <a:latin typeface="Arial"/>
                <a:cs typeface="Arial"/>
              </a:rPr>
              <a:t>ό</a:t>
            </a:r>
            <a:r>
              <a:rPr sz="2800" dirty="0">
                <a:latin typeface="Arial"/>
                <a:cs typeface="Arial"/>
              </a:rPr>
              <a:t>).</a:t>
            </a:r>
            <a:endParaRPr sz="2800">
              <a:latin typeface="Arial"/>
              <a:cs typeface="Arial"/>
            </a:endParaRPr>
          </a:p>
          <a:p>
            <a:pPr marL="355600" marR="663575" indent="-342900">
              <a:lnSpc>
                <a:spcPct val="80000"/>
              </a:lnSpc>
              <a:spcBef>
                <a:spcPts val="670"/>
              </a:spcBef>
              <a:buFont typeface="Arial"/>
              <a:buChar char="•"/>
              <a:tabLst>
                <a:tab pos="355600" algn="l"/>
                <a:tab pos="4476750" algn="l"/>
              </a:tabLst>
            </a:pPr>
            <a:r>
              <a:rPr sz="2800" spc="-5" dirty="0">
                <a:solidFill>
                  <a:srgbClr val="4C4C4C"/>
                </a:solidFill>
                <a:latin typeface="Arial"/>
                <a:cs typeface="Arial"/>
              </a:rPr>
              <a:t>Τ</a:t>
            </a:r>
            <a:r>
              <a:rPr sz="2800" dirty="0">
                <a:solidFill>
                  <a:srgbClr val="4C4C4C"/>
                </a:solidFill>
                <a:latin typeface="Arial"/>
                <a:cs typeface="Arial"/>
              </a:rPr>
              <a:t>ο</a:t>
            </a:r>
            <a:r>
              <a:rPr sz="2800" spc="5" dirty="0">
                <a:solidFill>
                  <a:srgbClr val="4C4C4C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4C4C4C"/>
                </a:solidFill>
                <a:latin typeface="Arial"/>
                <a:cs typeface="Arial"/>
              </a:rPr>
              <a:t>1971</a:t>
            </a:r>
            <a:r>
              <a:rPr sz="2800" spc="5" dirty="0">
                <a:solidFill>
                  <a:srgbClr val="4C4C4C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4C4C4C"/>
                </a:solidFill>
                <a:latin typeface="Arial"/>
                <a:cs typeface="Arial"/>
              </a:rPr>
              <a:t>η </a:t>
            </a:r>
            <a:r>
              <a:rPr sz="2800" spc="-5" dirty="0">
                <a:solidFill>
                  <a:srgbClr val="4C4C4C"/>
                </a:solidFill>
                <a:latin typeface="Arial"/>
                <a:cs typeface="Arial"/>
              </a:rPr>
              <a:t>συµ</a:t>
            </a:r>
            <a:r>
              <a:rPr sz="2800" dirty="0">
                <a:solidFill>
                  <a:srgbClr val="4C4C4C"/>
                </a:solidFill>
                <a:latin typeface="Arial"/>
                <a:cs typeface="Arial"/>
              </a:rPr>
              <a:t>φωνία </a:t>
            </a:r>
            <a:r>
              <a:rPr sz="2800" spc="-10" dirty="0">
                <a:solidFill>
                  <a:srgbClr val="4C4C4C"/>
                </a:solidFill>
                <a:latin typeface="Arial"/>
                <a:cs typeface="Arial"/>
              </a:rPr>
              <a:t>τ</a:t>
            </a:r>
            <a:r>
              <a:rPr sz="2800" dirty="0">
                <a:solidFill>
                  <a:srgbClr val="4C4C4C"/>
                </a:solidFill>
                <a:latin typeface="Arial"/>
                <a:cs typeface="Arial"/>
              </a:rPr>
              <a:t>ου	</a:t>
            </a:r>
            <a:r>
              <a:rPr sz="2800" spc="-5" dirty="0">
                <a:solidFill>
                  <a:srgbClr val="4C4C4C"/>
                </a:solidFill>
                <a:latin typeface="Arial"/>
                <a:cs typeface="Arial"/>
              </a:rPr>
              <a:t>Bretto</a:t>
            </a:r>
            <a:r>
              <a:rPr sz="2800" dirty="0">
                <a:solidFill>
                  <a:srgbClr val="4C4C4C"/>
                </a:solidFill>
                <a:latin typeface="Arial"/>
                <a:cs typeface="Arial"/>
              </a:rPr>
              <a:t>n Woods</a:t>
            </a:r>
            <a:r>
              <a:rPr sz="2800" spc="-15" dirty="0">
                <a:solidFill>
                  <a:srgbClr val="4C4C4C"/>
                </a:solidFill>
                <a:latin typeface="Arial"/>
                <a:cs typeface="Arial"/>
              </a:rPr>
              <a:t> </a:t>
            </a:r>
            <a:r>
              <a:rPr sz="2800" spc="-5" dirty="0">
                <a:solidFill>
                  <a:srgbClr val="4C4C4C"/>
                </a:solidFill>
                <a:latin typeface="Arial"/>
                <a:cs typeface="Arial"/>
              </a:rPr>
              <a:t>για σταθερέ</a:t>
            </a:r>
            <a:r>
              <a:rPr sz="2800" dirty="0">
                <a:solidFill>
                  <a:srgbClr val="4C4C4C"/>
                </a:solidFill>
                <a:latin typeface="Arial"/>
                <a:cs typeface="Arial"/>
              </a:rPr>
              <a:t>ς</a:t>
            </a:r>
            <a:r>
              <a:rPr sz="2800" spc="-10" dirty="0">
                <a:solidFill>
                  <a:srgbClr val="4C4C4C"/>
                </a:solidFill>
                <a:latin typeface="Arial"/>
                <a:cs typeface="Arial"/>
              </a:rPr>
              <a:t> </a:t>
            </a:r>
            <a:r>
              <a:rPr sz="2800" spc="-5" dirty="0">
                <a:solidFill>
                  <a:srgbClr val="4C4C4C"/>
                </a:solidFill>
                <a:latin typeface="Arial"/>
                <a:cs typeface="Arial"/>
              </a:rPr>
              <a:t>ισοτ</a:t>
            </a:r>
            <a:r>
              <a:rPr sz="2800" spc="10" dirty="0">
                <a:solidFill>
                  <a:srgbClr val="4C4C4C"/>
                </a:solidFill>
                <a:latin typeface="Arial"/>
                <a:cs typeface="Arial"/>
              </a:rPr>
              <a:t>ι</a:t>
            </a:r>
            <a:r>
              <a:rPr sz="2800" spc="-5" dirty="0">
                <a:solidFill>
                  <a:srgbClr val="4C4C4C"/>
                </a:solidFill>
                <a:latin typeface="Arial"/>
                <a:cs typeface="Arial"/>
              </a:rPr>
              <a:t>µ</a:t>
            </a:r>
            <a:r>
              <a:rPr sz="2800" spc="-10" dirty="0">
                <a:solidFill>
                  <a:srgbClr val="4C4C4C"/>
                </a:solidFill>
                <a:latin typeface="Arial"/>
                <a:cs typeface="Arial"/>
              </a:rPr>
              <a:t>ίε</a:t>
            </a:r>
            <a:r>
              <a:rPr sz="2800" spc="-5" dirty="0">
                <a:solidFill>
                  <a:srgbClr val="4C4C4C"/>
                </a:solidFill>
                <a:latin typeface="Arial"/>
                <a:cs typeface="Arial"/>
              </a:rPr>
              <a:t>ς</a:t>
            </a:r>
            <a:r>
              <a:rPr sz="2800" dirty="0">
                <a:solidFill>
                  <a:srgbClr val="4C4C4C"/>
                </a:solidFill>
                <a:latin typeface="Arial"/>
                <a:cs typeface="Arial"/>
              </a:rPr>
              <a:t> </a:t>
            </a:r>
            <a:r>
              <a:rPr sz="2800" spc="-10" dirty="0">
                <a:solidFill>
                  <a:srgbClr val="4C4C4C"/>
                </a:solidFill>
                <a:latin typeface="Arial"/>
                <a:cs typeface="Arial"/>
              </a:rPr>
              <a:t>έ</a:t>
            </a:r>
            <a:r>
              <a:rPr sz="2800" spc="-5" dirty="0">
                <a:solidFill>
                  <a:srgbClr val="4C4C4C"/>
                </a:solidFill>
                <a:latin typeface="Arial"/>
                <a:cs typeface="Arial"/>
              </a:rPr>
              <a:t>γιν</a:t>
            </a:r>
            <a:r>
              <a:rPr sz="2800" dirty="0">
                <a:solidFill>
                  <a:srgbClr val="4C4C4C"/>
                </a:solidFill>
                <a:latin typeface="Arial"/>
                <a:cs typeface="Arial"/>
              </a:rPr>
              <a:t>ε </a:t>
            </a:r>
            <a:r>
              <a:rPr sz="2800" spc="-5" dirty="0">
                <a:solidFill>
                  <a:srgbClr val="4C4C4C"/>
                </a:solidFill>
                <a:latin typeface="Arial"/>
                <a:cs typeface="Arial"/>
              </a:rPr>
              <a:t>τ</a:t>
            </a:r>
            <a:r>
              <a:rPr sz="2800" dirty="0">
                <a:solidFill>
                  <a:srgbClr val="4C4C4C"/>
                </a:solidFill>
                <a:latin typeface="Arial"/>
                <a:cs typeface="Arial"/>
              </a:rPr>
              <a:t>ο</a:t>
            </a:r>
            <a:r>
              <a:rPr sz="2800" spc="-10" dirty="0">
                <a:solidFill>
                  <a:srgbClr val="4C4C4C"/>
                </a:solidFill>
                <a:latin typeface="Arial"/>
                <a:cs typeface="Arial"/>
              </a:rPr>
              <a:t> </a:t>
            </a:r>
            <a:r>
              <a:rPr sz="2800" spc="-5" dirty="0">
                <a:solidFill>
                  <a:srgbClr val="4C4C4C"/>
                </a:solidFill>
                <a:latin typeface="Arial"/>
                <a:cs typeface="Arial"/>
              </a:rPr>
              <a:t>θ</a:t>
            </a:r>
            <a:r>
              <a:rPr sz="2800" spc="10" dirty="0">
                <a:solidFill>
                  <a:srgbClr val="4C4C4C"/>
                </a:solidFill>
                <a:latin typeface="Arial"/>
                <a:cs typeface="Arial"/>
              </a:rPr>
              <a:t>ύ</a:t>
            </a:r>
            <a:r>
              <a:rPr sz="2800" spc="-5" dirty="0">
                <a:solidFill>
                  <a:srgbClr val="4C4C4C"/>
                </a:solidFill>
                <a:latin typeface="Arial"/>
                <a:cs typeface="Arial"/>
              </a:rPr>
              <a:t>µ</a:t>
            </a:r>
            <a:r>
              <a:rPr sz="2800" dirty="0">
                <a:solidFill>
                  <a:srgbClr val="4C4C4C"/>
                </a:solidFill>
                <a:latin typeface="Arial"/>
                <a:cs typeface="Arial"/>
              </a:rPr>
              <a:t>α </a:t>
            </a:r>
            <a:r>
              <a:rPr sz="2800" spc="-5" dirty="0">
                <a:solidFill>
                  <a:srgbClr val="4C4C4C"/>
                </a:solidFill>
                <a:latin typeface="Arial"/>
                <a:cs typeface="Arial"/>
              </a:rPr>
              <a:t>τ</a:t>
            </a:r>
            <a:r>
              <a:rPr sz="2800" dirty="0">
                <a:solidFill>
                  <a:srgbClr val="4C4C4C"/>
                </a:solidFill>
                <a:latin typeface="Arial"/>
                <a:cs typeface="Arial"/>
              </a:rPr>
              <a:t>η</a:t>
            </a:r>
            <a:r>
              <a:rPr sz="2800" spc="-5" dirty="0">
                <a:solidFill>
                  <a:srgbClr val="4C4C4C"/>
                </a:solidFill>
                <a:latin typeface="Arial"/>
                <a:cs typeface="Arial"/>
              </a:rPr>
              <a:t>ς </a:t>
            </a:r>
            <a:r>
              <a:rPr sz="2800" dirty="0">
                <a:solidFill>
                  <a:srgbClr val="4C4C4C"/>
                </a:solidFill>
                <a:latin typeface="Arial"/>
                <a:cs typeface="Arial"/>
              </a:rPr>
              <a:t>συναλλα</a:t>
            </a:r>
            <a:r>
              <a:rPr sz="2800" spc="5" dirty="0">
                <a:solidFill>
                  <a:srgbClr val="4C4C4C"/>
                </a:solidFill>
                <a:latin typeface="Arial"/>
                <a:cs typeface="Arial"/>
              </a:rPr>
              <a:t>γ</a:t>
            </a:r>
            <a:r>
              <a:rPr sz="2800" spc="-5" dirty="0">
                <a:solidFill>
                  <a:srgbClr val="4C4C4C"/>
                </a:solidFill>
                <a:latin typeface="Arial"/>
                <a:cs typeface="Arial"/>
              </a:rPr>
              <a:t>µ</a:t>
            </a:r>
            <a:r>
              <a:rPr sz="2800" dirty="0">
                <a:solidFill>
                  <a:srgbClr val="4C4C4C"/>
                </a:solidFill>
                <a:latin typeface="Arial"/>
                <a:cs typeface="Arial"/>
              </a:rPr>
              <a:t>ατικής</a:t>
            </a:r>
            <a:r>
              <a:rPr sz="2800" spc="-10" dirty="0">
                <a:solidFill>
                  <a:srgbClr val="4C4C4C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4C4C4C"/>
                </a:solidFill>
                <a:latin typeface="Arial"/>
                <a:cs typeface="Arial"/>
              </a:rPr>
              <a:t>αστάθειας </a:t>
            </a:r>
            <a:r>
              <a:rPr sz="2800" spc="-5" dirty="0">
                <a:solidFill>
                  <a:srgbClr val="4C4C4C"/>
                </a:solidFill>
                <a:latin typeface="Arial"/>
                <a:cs typeface="Arial"/>
              </a:rPr>
              <a:t>τ</a:t>
            </a:r>
            <a:r>
              <a:rPr sz="2800" dirty="0">
                <a:solidFill>
                  <a:srgbClr val="4C4C4C"/>
                </a:solidFill>
                <a:latin typeface="Arial"/>
                <a:cs typeface="Arial"/>
              </a:rPr>
              <a:t>ου</a:t>
            </a:r>
            <a:r>
              <a:rPr sz="2800" spc="-5" dirty="0">
                <a:solidFill>
                  <a:srgbClr val="4C4C4C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4C4C4C"/>
                </a:solidFill>
                <a:latin typeface="Arial"/>
                <a:cs typeface="Arial"/>
              </a:rPr>
              <a:t>δολαρίο</a:t>
            </a:r>
            <a:r>
              <a:rPr sz="2800" spc="15" dirty="0">
                <a:solidFill>
                  <a:srgbClr val="4C4C4C"/>
                </a:solidFill>
                <a:latin typeface="Arial"/>
                <a:cs typeface="Arial"/>
              </a:rPr>
              <a:t>υ</a:t>
            </a:r>
            <a:r>
              <a:rPr sz="2800" dirty="0">
                <a:solidFill>
                  <a:srgbClr val="4C4C4C"/>
                </a:solidFill>
                <a:latin typeface="Arial"/>
                <a:cs typeface="Arial"/>
              </a:rPr>
              <a:t>.</a:t>
            </a:r>
            <a:endParaRPr sz="2800">
              <a:latin typeface="Arial"/>
              <a:cs typeface="Arial"/>
            </a:endParaRPr>
          </a:p>
          <a:p>
            <a:pPr marL="355600" marR="5080" indent="-342900">
              <a:lnSpc>
                <a:spcPct val="79900"/>
              </a:lnSpc>
              <a:spcBef>
                <a:spcPts val="680"/>
              </a:spcBef>
              <a:buFont typeface="Arial"/>
              <a:buChar char="•"/>
              <a:tabLst>
                <a:tab pos="355600" algn="l"/>
              </a:tabLst>
            </a:pPr>
            <a:r>
              <a:rPr sz="2800" spc="-5" dirty="0">
                <a:latin typeface="Arial"/>
                <a:cs typeface="Arial"/>
              </a:rPr>
              <a:t>Το</a:t>
            </a:r>
            <a:r>
              <a:rPr sz="2800" dirty="0">
                <a:latin typeface="Arial"/>
                <a:cs typeface="Arial"/>
              </a:rPr>
              <a:t>ν</a:t>
            </a:r>
            <a:r>
              <a:rPr sz="2800" spc="-5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Α</a:t>
            </a:r>
            <a:r>
              <a:rPr sz="2800" spc="-5" dirty="0">
                <a:latin typeface="Arial"/>
                <a:cs typeface="Arial"/>
              </a:rPr>
              <a:t>ύγουστ</a:t>
            </a:r>
            <a:r>
              <a:rPr sz="2800" dirty="0">
                <a:latin typeface="Arial"/>
                <a:cs typeface="Arial"/>
              </a:rPr>
              <a:t>ο </a:t>
            </a:r>
            <a:r>
              <a:rPr sz="2800" spc="-5" dirty="0">
                <a:latin typeface="Arial"/>
                <a:cs typeface="Arial"/>
              </a:rPr>
              <a:t>το</a:t>
            </a:r>
            <a:r>
              <a:rPr sz="2800" dirty="0">
                <a:latin typeface="Arial"/>
                <a:cs typeface="Arial"/>
              </a:rPr>
              <a:t>υ</a:t>
            </a:r>
            <a:r>
              <a:rPr sz="2800" spc="1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1971, ο </a:t>
            </a:r>
            <a:r>
              <a:rPr sz="2800" spc="-10" dirty="0">
                <a:latin typeface="Arial"/>
                <a:cs typeface="Arial"/>
              </a:rPr>
              <a:t>πρόεδρο</a:t>
            </a:r>
            <a:r>
              <a:rPr sz="2800" spc="-5" dirty="0">
                <a:latin typeface="Arial"/>
                <a:cs typeface="Arial"/>
              </a:rPr>
              <a:t>ς</a:t>
            </a:r>
            <a:r>
              <a:rPr sz="2800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τ</a:t>
            </a:r>
            <a:r>
              <a:rPr sz="2800" spc="-5" dirty="0">
                <a:latin typeface="Arial"/>
                <a:cs typeface="Arial"/>
              </a:rPr>
              <a:t>ω</a:t>
            </a:r>
            <a:r>
              <a:rPr sz="2800" dirty="0">
                <a:latin typeface="Arial"/>
                <a:cs typeface="Arial"/>
              </a:rPr>
              <a:t>ν</a:t>
            </a:r>
            <a:r>
              <a:rPr sz="2800" spc="-1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ΗΠΑ Nixo</a:t>
            </a:r>
            <a:r>
              <a:rPr sz="2800" dirty="0">
                <a:latin typeface="Arial"/>
                <a:cs typeface="Arial"/>
              </a:rPr>
              <a:t>n</a:t>
            </a:r>
            <a:r>
              <a:rPr sz="2800" spc="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ανακοίνωσ</a:t>
            </a:r>
            <a:r>
              <a:rPr sz="2800" dirty="0">
                <a:latin typeface="Arial"/>
                <a:cs typeface="Arial"/>
              </a:rPr>
              <a:t>ε </a:t>
            </a:r>
            <a:r>
              <a:rPr sz="2800" spc="-5" dirty="0">
                <a:latin typeface="Arial"/>
                <a:cs typeface="Arial"/>
              </a:rPr>
              <a:t>ότ</a:t>
            </a:r>
            <a:r>
              <a:rPr sz="2800" dirty="0">
                <a:latin typeface="Arial"/>
                <a:cs typeface="Arial"/>
              </a:rPr>
              <a:t>ι</a:t>
            </a:r>
            <a:r>
              <a:rPr sz="2800" spc="-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οι </a:t>
            </a:r>
            <a:r>
              <a:rPr sz="2800" spc="-5" dirty="0">
                <a:latin typeface="Arial"/>
                <a:cs typeface="Arial"/>
              </a:rPr>
              <a:t>ΗΠ</a:t>
            </a:r>
            <a:r>
              <a:rPr sz="2800" dirty="0">
                <a:latin typeface="Arial"/>
                <a:cs typeface="Arial"/>
              </a:rPr>
              <a:t>Α</a:t>
            </a:r>
            <a:r>
              <a:rPr sz="2800" spc="-10" dirty="0">
                <a:latin typeface="Arial"/>
                <a:cs typeface="Arial"/>
              </a:rPr>
              <a:t> δε</a:t>
            </a:r>
            <a:r>
              <a:rPr sz="2800" spc="-5" dirty="0">
                <a:latin typeface="Arial"/>
                <a:cs typeface="Arial"/>
              </a:rPr>
              <a:t>ν </a:t>
            </a:r>
            <a:r>
              <a:rPr sz="2800" dirty="0">
                <a:latin typeface="Arial"/>
                <a:cs typeface="Arial"/>
              </a:rPr>
              <a:t>θα </a:t>
            </a:r>
            <a:r>
              <a:rPr sz="2800" spc="5" dirty="0">
                <a:latin typeface="Arial"/>
                <a:cs typeface="Arial"/>
              </a:rPr>
              <a:t>α</a:t>
            </a:r>
            <a:r>
              <a:rPr sz="2800" spc="-5" dirty="0">
                <a:latin typeface="Arial"/>
                <a:cs typeface="Arial"/>
              </a:rPr>
              <a:t>ντάλλαζαν </a:t>
            </a:r>
            <a:r>
              <a:rPr sz="2800" dirty="0">
                <a:latin typeface="Arial"/>
                <a:cs typeface="Arial"/>
              </a:rPr>
              <a:t>χρυσό</a:t>
            </a:r>
            <a:r>
              <a:rPr sz="2800" spc="10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µ</a:t>
            </a:r>
            <a:r>
              <a:rPr sz="2800" spc="-5" dirty="0">
                <a:latin typeface="Arial"/>
                <a:cs typeface="Arial"/>
              </a:rPr>
              <a:t>ε</a:t>
            </a:r>
            <a:r>
              <a:rPr sz="2800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δ</a:t>
            </a:r>
            <a:r>
              <a:rPr sz="2800" dirty="0">
                <a:latin typeface="Arial"/>
                <a:cs typeface="Arial"/>
              </a:rPr>
              <a:t>ολ</a:t>
            </a:r>
            <a:r>
              <a:rPr sz="2800" spc="-5" dirty="0">
                <a:latin typeface="Arial"/>
                <a:cs typeface="Arial"/>
              </a:rPr>
              <a:t>άρι</a:t>
            </a:r>
            <a:r>
              <a:rPr sz="2800" dirty="0">
                <a:latin typeface="Arial"/>
                <a:cs typeface="Arial"/>
              </a:rPr>
              <a:t>α</a:t>
            </a:r>
            <a:r>
              <a:rPr sz="2800" spc="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µε</a:t>
            </a:r>
            <a:r>
              <a:rPr sz="2800" spc="-1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τη</a:t>
            </a:r>
            <a:r>
              <a:rPr sz="2800" dirty="0">
                <a:latin typeface="Arial"/>
                <a:cs typeface="Arial"/>
              </a:rPr>
              <a:t>ν</a:t>
            </a:r>
            <a:r>
              <a:rPr sz="2800" spc="-5" dirty="0">
                <a:latin typeface="Arial"/>
                <a:cs typeface="Arial"/>
              </a:rPr>
              <a:t> ισοτιµ</a:t>
            </a:r>
            <a:r>
              <a:rPr sz="2800" dirty="0">
                <a:latin typeface="Arial"/>
                <a:cs typeface="Arial"/>
              </a:rPr>
              <a:t>ία:</a:t>
            </a:r>
            <a:r>
              <a:rPr sz="2800" spc="-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1ουγγιά </a:t>
            </a:r>
            <a:r>
              <a:rPr sz="2800" spc="-5" dirty="0">
                <a:latin typeface="Arial"/>
                <a:cs typeface="Arial"/>
              </a:rPr>
              <a:t>χρυσού</a:t>
            </a:r>
            <a:r>
              <a:rPr sz="2800" spc="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=35 δολάρια.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586865" marR="5080" indent="-1089660">
              <a:lnSpc>
                <a:spcPct val="100000"/>
              </a:lnSpc>
            </a:pPr>
            <a:r>
              <a:rPr sz="4000" dirty="0"/>
              <a:t>Η</a:t>
            </a:r>
            <a:r>
              <a:rPr sz="4000" spc="-5" dirty="0"/>
              <a:t> </a:t>
            </a:r>
            <a:r>
              <a:rPr sz="4000" dirty="0"/>
              <a:t>συ</a:t>
            </a:r>
            <a:r>
              <a:rPr sz="4000" spc="-5" dirty="0">
                <a:latin typeface="Arial"/>
                <a:cs typeface="Arial"/>
              </a:rPr>
              <a:t>µ</a:t>
            </a:r>
            <a:r>
              <a:rPr sz="4000" spc="-5" dirty="0"/>
              <a:t>φωνί</a:t>
            </a:r>
            <a:r>
              <a:rPr sz="4000" dirty="0"/>
              <a:t>α</a:t>
            </a:r>
            <a:r>
              <a:rPr sz="4000" spc="-5" dirty="0"/>
              <a:t> </a:t>
            </a:r>
            <a:r>
              <a:rPr sz="4000" spc="-10" dirty="0"/>
              <a:t>τη</a:t>
            </a:r>
            <a:r>
              <a:rPr sz="4000" spc="-5" dirty="0"/>
              <a:t>ς</a:t>
            </a:r>
            <a:r>
              <a:rPr sz="4000" spc="5" dirty="0"/>
              <a:t> </a:t>
            </a:r>
            <a:r>
              <a:rPr sz="4000" spc="-5" dirty="0">
                <a:latin typeface="Arial"/>
                <a:cs typeface="Arial"/>
              </a:rPr>
              <a:t>Jamaic</a:t>
            </a:r>
            <a:r>
              <a:rPr sz="4000" dirty="0">
                <a:latin typeface="Arial"/>
                <a:cs typeface="Arial"/>
              </a:rPr>
              <a:t>a</a:t>
            </a:r>
            <a:r>
              <a:rPr sz="4000" spc="-15" dirty="0">
                <a:latin typeface="Arial"/>
                <a:cs typeface="Arial"/>
              </a:rPr>
              <a:t> </a:t>
            </a:r>
            <a:r>
              <a:rPr sz="4000" spc="-5" dirty="0">
                <a:latin typeface="Arial"/>
                <a:cs typeface="Arial"/>
              </a:rPr>
              <a:t>(</a:t>
            </a:r>
            <a:r>
              <a:rPr sz="4000" dirty="0">
                <a:latin typeface="Arial"/>
                <a:cs typeface="Arial"/>
              </a:rPr>
              <a:t>The </a:t>
            </a:r>
            <a:r>
              <a:rPr sz="4000" spc="-5" dirty="0">
                <a:latin typeface="Arial"/>
                <a:cs typeface="Arial"/>
              </a:rPr>
              <a:t>Jamaic</a:t>
            </a:r>
            <a:r>
              <a:rPr sz="4000" dirty="0">
                <a:latin typeface="Arial"/>
                <a:cs typeface="Arial"/>
              </a:rPr>
              <a:t>a</a:t>
            </a:r>
            <a:r>
              <a:rPr sz="4000" spc="-10" dirty="0">
                <a:latin typeface="Arial"/>
                <a:cs typeface="Arial"/>
              </a:rPr>
              <a:t> </a:t>
            </a:r>
            <a:r>
              <a:rPr sz="4000" spc="-5" dirty="0">
                <a:latin typeface="Arial"/>
                <a:cs typeface="Arial"/>
              </a:rPr>
              <a:t>Agreement)</a:t>
            </a:r>
            <a:endParaRPr sz="40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311535" y="2061287"/>
            <a:ext cx="7974965" cy="43059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buFont typeface="Arial"/>
              <a:buChar char="•"/>
              <a:tabLst>
                <a:tab pos="355600" algn="l"/>
                <a:tab pos="1595755" algn="l"/>
              </a:tabLst>
            </a:pPr>
            <a:r>
              <a:rPr sz="3200" spc="-5" dirty="0">
                <a:latin typeface="Arial"/>
                <a:cs typeface="Arial"/>
              </a:rPr>
              <a:t>Το</a:t>
            </a:r>
            <a:r>
              <a:rPr sz="3200" spc="-15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νέο</a:t>
            </a:r>
            <a:r>
              <a:rPr sz="3200" spc="-15" dirty="0">
                <a:latin typeface="Arial"/>
                <a:cs typeface="Arial"/>
              </a:rPr>
              <a:t> </a:t>
            </a:r>
            <a:r>
              <a:rPr sz="3200" spc="-10" dirty="0">
                <a:latin typeface="Arial"/>
                <a:cs typeface="Arial"/>
              </a:rPr>
              <a:t>σ</a:t>
            </a:r>
            <a:r>
              <a:rPr sz="3200" spc="-5" dirty="0">
                <a:latin typeface="Arial"/>
                <a:cs typeface="Arial"/>
              </a:rPr>
              <a:t>ύστ</a:t>
            </a:r>
            <a:r>
              <a:rPr sz="3200" dirty="0">
                <a:latin typeface="Arial"/>
                <a:cs typeface="Arial"/>
              </a:rPr>
              <a:t>ηµ</a:t>
            </a:r>
            <a:r>
              <a:rPr sz="3200" spc="-5" dirty="0">
                <a:latin typeface="Arial"/>
                <a:cs typeface="Arial"/>
              </a:rPr>
              <a:t>α</a:t>
            </a:r>
            <a:r>
              <a:rPr sz="320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τ</a:t>
            </a:r>
            <a:r>
              <a:rPr sz="3200" spc="-10" dirty="0">
                <a:latin typeface="Arial"/>
                <a:cs typeface="Arial"/>
              </a:rPr>
              <a:t>ω</a:t>
            </a:r>
            <a:r>
              <a:rPr sz="3200" spc="-5" dirty="0">
                <a:latin typeface="Arial"/>
                <a:cs typeface="Arial"/>
              </a:rPr>
              <a:t>ν</a:t>
            </a:r>
            <a:r>
              <a:rPr sz="320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ελ</a:t>
            </a:r>
            <a:r>
              <a:rPr sz="3200" spc="-10" dirty="0">
                <a:latin typeface="Arial"/>
                <a:cs typeface="Arial"/>
              </a:rPr>
              <a:t>ευθ</a:t>
            </a:r>
            <a:r>
              <a:rPr sz="3200" spc="-5" dirty="0">
                <a:latin typeface="Arial"/>
                <a:cs typeface="Arial"/>
              </a:rPr>
              <a:t>έρ</a:t>
            </a:r>
            <a:r>
              <a:rPr sz="3200" spc="-10" dirty="0">
                <a:latin typeface="Arial"/>
                <a:cs typeface="Arial"/>
              </a:rPr>
              <a:t>ω</a:t>
            </a:r>
            <a:r>
              <a:rPr sz="3200" spc="-5" dirty="0">
                <a:latin typeface="Arial"/>
                <a:cs typeface="Arial"/>
              </a:rPr>
              <a:t>ν</a:t>
            </a:r>
            <a:r>
              <a:rPr sz="3200" dirty="0">
                <a:latin typeface="Arial"/>
                <a:cs typeface="Arial"/>
              </a:rPr>
              <a:t> </a:t>
            </a:r>
            <a:r>
              <a:rPr sz="3200" spc="-10" dirty="0">
                <a:latin typeface="Arial"/>
                <a:cs typeface="Arial"/>
              </a:rPr>
              <a:t>ισ</a:t>
            </a:r>
            <a:r>
              <a:rPr sz="3200" spc="-5" dirty="0">
                <a:latin typeface="Arial"/>
                <a:cs typeface="Arial"/>
              </a:rPr>
              <a:t>οτ</a:t>
            </a:r>
            <a:r>
              <a:rPr sz="3200" spc="10" dirty="0">
                <a:latin typeface="Arial"/>
                <a:cs typeface="Arial"/>
              </a:rPr>
              <a:t>ι</a:t>
            </a:r>
            <a:r>
              <a:rPr sz="3200" spc="-5" dirty="0">
                <a:latin typeface="Arial"/>
                <a:cs typeface="Arial"/>
              </a:rPr>
              <a:t>µιών </a:t>
            </a:r>
            <a:r>
              <a:rPr sz="3200" spc="-10" dirty="0">
                <a:latin typeface="Arial"/>
                <a:cs typeface="Arial"/>
              </a:rPr>
              <a:t>θε</a:t>
            </a:r>
            <a:r>
              <a:rPr sz="3200" spc="-5" dirty="0">
                <a:latin typeface="Arial"/>
                <a:cs typeface="Arial"/>
              </a:rPr>
              <a:t>σµ</a:t>
            </a:r>
            <a:r>
              <a:rPr sz="3200" spc="-10" dirty="0">
                <a:latin typeface="Arial"/>
                <a:cs typeface="Arial"/>
              </a:rPr>
              <a:t>οθετήθηκ</a:t>
            </a:r>
            <a:r>
              <a:rPr sz="3200" spc="-5" dirty="0">
                <a:latin typeface="Arial"/>
                <a:cs typeface="Arial"/>
              </a:rPr>
              <a:t>ε</a:t>
            </a:r>
            <a:r>
              <a:rPr sz="320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ε</a:t>
            </a:r>
            <a:r>
              <a:rPr sz="3200" spc="-10" dirty="0">
                <a:latin typeface="Arial"/>
                <a:cs typeface="Arial"/>
              </a:rPr>
              <a:t>πίσ</a:t>
            </a:r>
            <a:r>
              <a:rPr sz="3200" spc="5" dirty="0">
                <a:latin typeface="Arial"/>
                <a:cs typeface="Arial"/>
              </a:rPr>
              <a:t>η</a:t>
            </a:r>
            <a:r>
              <a:rPr sz="3200" dirty="0">
                <a:latin typeface="Arial"/>
                <a:cs typeface="Arial"/>
              </a:rPr>
              <a:t>µ</a:t>
            </a:r>
            <a:r>
              <a:rPr sz="3200" spc="-5" dirty="0">
                <a:latin typeface="Arial"/>
                <a:cs typeface="Arial"/>
              </a:rPr>
              <a:t>α</a:t>
            </a:r>
            <a:r>
              <a:rPr sz="3200" dirty="0">
                <a:latin typeface="Arial"/>
                <a:cs typeface="Arial"/>
              </a:rPr>
              <a:t> </a:t>
            </a:r>
            <a:r>
              <a:rPr sz="3200" spc="-10" dirty="0">
                <a:latin typeface="Arial"/>
                <a:cs typeface="Arial"/>
              </a:rPr>
              <a:t>σ</a:t>
            </a:r>
            <a:r>
              <a:rPr sz="3200" spc="-5" dirty="0">
                <a:latin typeface="Arial"/>
                <a:cs typeface="Arial"/>
              </a:rPr>
              <a:t>το</a:t>
            </a:r>
            <a:r>
              <a:rPr sz="3200" spc="-15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διεθνές συνέδριο στην</a:t>
            </a:r>
            <a:r>
              <a:rPr sz="3200" spc="1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Jamaic</a:t>
            </a:r>
            <a:r>
              <a:rPr sz="3200" dirty="0">
                <a:latin typeface="Arial"/>
                <a:cs typeface="Arial"/>
              </a:rPr>
              <a:t>a</a:t>
            </a:r>
            <a:r>
              <a:rPr sz="3200" spc="-5" dirty="0">
                <a:latin typeface="Arial"/>
                <a:cs typeface="Arial"/>
              </a:rPr>
              <a:t> </a:t>
            </a:r>
            <a:r>
              <a:rPr sz="3200" spc="-10" dirty="0">
                <a:latin typeface="Arial"/>
                <a:cs typeface="Arial"/>
              </a:rPr>
              <a:t>το</a:t>
            </a:r>
            <a:r>
              <a:rPr sz="3200" spc="-5" dirty="0">
                <a:latin typeface="Arial"/>
                <a:cs typeface="Arial"/>
              </a:rPr>
              <a:t>ν</a:t>
            </a:r>
            <a:r>
              <a:rPr sz="3200" spc="-10" dirty="0">
                <a:latin typeface="Arial"/>
                <a:cs typeface="Arial"/>
              </a:rPr>
              <a:t> Ιανουάριο 1976</a:t>
            </a:r>
            <a:r>
              <a:rPr sz="3200" spc="-5" dirty="0">
                <a:latin typeface="Arial"/>
                <a:cs typeface="Arial"/>
              </a:rPr>
              <a:t>.	</a:t>
            </a:r>
            <a:r>
              <a:rPr sz="3200" spc="-10" dirty="0">
                <a:latin typeface="Arial"/>
                <a:cs typeface="Arial"/>
              </a:rPr>
              <a:t>Σ</a:t>
            </a:r>
            <a:r>
              <a:rPr sz="3200" dirty="0">
                <a:latin typeface="Arial"/>
                <a:cs typeface="Arial"/>
              </a:rPr>
              <a:t>ύµ</a:t>
            </a:r>
            <a:r>
              <a:rPr sz="3200" spc="-5" dirty="0">
                <a:latin typeface="Arial"/>
                <a:cs typeface="Arial"/>
              </a:rPr>
              <a:t>φωνα</a:t>
            </a:r>
            <a:r>
              <a:rPr sz="320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µε τη </a:t>
            </a:r>
            <a:r>
              <a:rPr sz="3200" spc="-10" dirty="0">
                <a:latin typeface="Arial"/>
                <a:cs typeface="Arial"/>
              </a:rPr>
              <a:t>σ</a:t>
            </a:r>
            <a:r>
              <a:rPr sz="3200" dirty="0">
                <a:latin typeface="Arial"/>
                <a:cs typeface="Arial"/>
              </a:rPr>
              <a:t>υ</a:t>
            </a:r>
            <a:r>
              <a:rPr sz="3200" spc="-5" dirty="0">
                <a:latin typeface="Arial"/>
                <a:cs typeface="Arial"/>
              </a:rPr>
              <a:t>µφωνία της </a:t>
            </a:r>
            <a:r>
              <a:rPr sz="3200" spc="-10" dirty="0">
                <a:latin typeface="Arial"/>
                <a:cs typeface="Arial"/>
              </a:rPr>
              <a:t>Jamaica</a:t>
            </a:r>
            <a:r>
              <a:rPr sz="3200" spc="-5" dirty="0">
                <a:latin typeface="Arial"/>
                <a:cs typeface="Arial"/>
              </a:rPr>
              <a:t>, κάθε</a:t>
            </a:r>
            <a:r>
              <a:rPr sz="3200" spc="-1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χώρα</a:t>
            </a:r>
            <a:r>
              <a:rPr sz="3200" spc="10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µ</a:t>
            </a:r>
            <a:r>
              <a:rPr sz="3200" spc="-5" dirty="0">
                <a:latin typeface="Arial"/>
                <a:cs typeface="Arial"/>
              </a:rPr>
              <a:t>πορεί αν</a:t>
            </a:r>
            <a:r>
              <a:rPr sz="320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εφα</a:t>
            </a:r>
            <a:r>
              <a:rPr sz="3200" spc="10" dirty="0">
                <a:latin typeface="Arial"/>
                <a:cs typeface="Arial"/>
              </a:rPr>
              <a:t>ρ</a:t>
            </a:r>
            <a:r>
              <a:rPr sz="3200" dirty="0">
                <a:latin typeface="Arial"/>
                <a:cs typeface="Arial"/>
              </a:rPr>
              <a:t>µ</a:t>
            </a:r>
            <a:r>
              <a:rPr sz="3200" spc="-5" dirty="0">
                <a:latin typeface="Arial"/>
                <a:cs typeface="Arial"/>
              </a:rPr>
              <a:t>όσει </a:t>
            </a:r>
            <a:r>
              <a:rPr sz="3200" spc="-10" dirty="0">
                <a:latin typeface="Arial"/>
                <a:cs typeface="Arial"/>
              </a:rPr>
              <a:t>τ</a:t>
            </a:r>
            <a:r>
              <a:rPr sz="3200" spc="-5" dirty="0">
                <a:latin typeface="Arial"/>
                <a:cs typeface="Arial"/>
              </a:rPr>
              <a:t>ο </a:t>
            </a:r>
            <a:r>
              <a:rPr sz="3200" spc="-10" dirty="0">
                <a:latin typeface="Arial"/>
                <a:cs typeface="Arial"/>
              </a:rPr>
              <a:t>σύστη</a:t>
            </a:r>
            <a:r>
              <a:rPr sz="3200" dirty="0">
                <a:latin typeface="Arial"/>
                <a:cs typeface="Arial"/>
              </a:rPr>
              <a:t>µ</a:t>
            </a:r>
            <a:r>
              <a:rPr sz="3200" spc="-5" dirty="0">
                <a:latin typeface="Arial"/>
                <a:cs typeface="Arial"/>
              </a:rPr>
              <a:t>α</a:t>
            </a:r>
            <a:r>
              <a:rPr sz="3200" dirty="0">
                <a:latin typeface="Arial"/>
                <a:cs typeface="Arial"/>
              </a:rPr>
              <a:t> </a:t>
            </a:r>
            <a:r>
              <a:rPr sz="3200" spc="-10" dirty="0">
                <a:latin typeface="Arial"/>
                <a:cs typeface="Arial"/>
              </a:rPr>
              <a:t>σ</a:t>
            </a:r>
            <a:r>
              <a:rPr sz="3200" spc="-5" dirty="0">
                <a:latin typeface="Arial"/>
                <a:cs typeface="Arial"/>
              </a:rPr>
              <a:t>υναλλα</a:t>
            </a:r>
            <a:r>
              <a:rPr sz="3200" dirty="0">
                <a:latin typeface="Arial"/>
                <a:cs typeface="Arial"/>
              </a:rPr>
              <a:t>γµ</a:t>
            </a:r>
            <a:r>
              <a:rPr sz="3200" spc="-5" dirty="0">
                <a:latin typeface="Arial"/>
                <a:cs typeface="Arial"/>
              </a:rPr>
              <a:t>ατικών</a:t>
            </a:r>
            <a:r>
              <a:rPr sz="320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ισοτ</a:t>
            </a:r>
            <a:r>
              <a:rPr sz="3200" spc="0" dirty="0">
                <a:latin typeface="Arial"/>
                <a:cs typeface="Arial"/>
              </a:rPr>
              <a:t>ι</a:t>
            </a:r>
            <a:r>
              <a:rPr sz="3200" spc="-5" dirty="0">
                <a:latin typeface="Arial"/>
                <a:cs typeface="Arial"/>
              </a:rPr>
              <a:t>µιών </a:t>
            </a:r>
            <a:r>
              <a:rPr sz="3200" spc="-10" dirty="0">
                <a:latin typeface="Arial"/>
                <a:cs typeface="Arial"/>
              </a:rPr>
              <a:t>πο</a:t>
            </a:r>
            <a:r>
              <a:rPr sz="3200" spc="-5" dirty="0">
                <a:latin typeface="Arial"/>
                <a:cs typeface="Arial"/>
              </a:rPr>
              <a:t>υ</a:t>
            </a:r>
            <a:r>
              <a:rPr sz="320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ε</a:t>
            </a:r>
            <a:r>
              <a:rPr sz="3200" spc="-10" dirty="0">
                <a:latin typeface="Arial"/>
                <a:cs typeface="Arial"/>
              </a:rPr>
              <a:t>πιθ</a:t>
            </a:r>
            <a:r>
              <a:rPr sz="3200" spc="10" dirty="0">
                <a:latin typeface="Arial"/>
                <a:cs typeface="Arial"/>
              </a:rPr>
              <a:t>υ</a:t>
            </a:r>
            <a:r>
              <a:rPr sz="3200" dirty="0">
                <a:latin typeface="Arial"/>
                <a:cs typeface="Arial"/>
              </a:rPr>
              <a:t>µ</a:t>
            </a:r>
            <a:r>
              <a:rPr sz="3200" spc="-5" dirty="0">
                <a:latin typeface="Arial"/>
                <a:cs typeface="Arial"/>
              </a:rPr>
              <a:t>εί. Έτσι σταδιακά οι χώρες </a:t>
            </a:r>
            <a:r>
              <a:rPr sz="3200" spc="-10" dirty="0">
                <a:latin typeface="Arial"/>
                <a:cs typeface="Arial"/>
              </a:rPr>
              <a:t>υιοθετού</a:t>
            </a:r>
            <a:r>
              <a:rPr sz="3200" spc="-5" dirty="0">
                <a:latin typeface="Arial"/>
                <a:cs typeface="Arial"/>
              </a:rPr>
              <a:t>ν</a:t>
            </a:r>
            <a:r>
              <a:rPr sz="320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το </a:t>
            </a:r>
            <a:r>
              <a:rPr sz="3200" spc="-10" dirty="0">
                <a:latin typeface="Arial"/>
                <a:cs typeface="Arial"/>
              </a:rPr>
              <a:t>σύστ</a:t>
            </a:r>
            <a:r>
              <a:rPr sz="3200" dirty="0">
                <a:latin typeface="Arial"/>
                <a:cs typeface="Arial"/>
              </a:rPr>
              <a:t>ηµ</a:t>
            </a:r>
            <a:r>
              <a:rPr sz="3200" spc="-5" dirty="0">
                <a:latin typeface="Arial"/>
                <a:cs typeface="Arial"/>
              </a:rPr>
              <a:t>α</a:t>
            </a:r>
            <a:r>
              <a:rPr sz="320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τ</a:t>
            </a:r>
            <a:r>
              <a:rPr sz="3200" spc="-10" dirty="0">
                <a:latin typeface="Arial"/>
                <a:cs typeface="Arial"/>
              </a:rPr>
              <a:t>ω</a:t>
            </a:r>
            <a:r>
              <a:rPr sz="3200" spc="-5" dirty="0">
                <a:latin typeface="Arial"/>
                <a:cs typeface="Arial"/>
              </a:rPr>
              <a:t>ν</a:t>
            </a:r>
            <a:r>
              <a:rPr sz="3200" dirty="0">
                <a:latin typeface="Arial"/>
                <a:cs typeface="Arial"/>
              </a:rPr>
              <a:t> </a:t>
            </a:r>
            <a:r>
              <a:rPr sz="3200" spc="-10" dirty="0">
                <a:latin typeface="Arial"/>
                <a:cs typeface="Arial"/>
              </a:rPr>
              <a:t>ελεύθερων ισοτ</a:t>
            </a:r>
            <a:r>
              <a:rPr sz="3200" dirty="0">
                <a:latin typeface="Arial"/>
                <a:cs typeface="Arial"/>
              </a:rPr>
              <a:t>ιµ</a:t>
            </a:r>
            <a:r>
              <a:rPr sz="3200" spc="-5" dirty="0">
                <a:latin typeface="Arial"/>
                <a:cs typeface="Arial"/>
              </a:rPr>
              <a:t>ιώ</a:t>
            </a:r>
            <a:r>
              <a:rPr sz="3200" dirty="0">
                <a:latin typeface="Arial"/>
                <a:cs typeface="Arial"/>
              </a:rPr>
              <a:t>ν</a:t>
            </a:r>
            <a:r>
              <a:rPr sz="3200" spc="-5" dirty="0">
                <a:latin typeface="Arial"/>
                <a:cs typeface="Arial"/>
              </a:rPr>
              <a:t>.</a:t>
            </a:r>
            <a:endParaRPr sz="3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055620" marR="5080" indent="-2954020">
              <a:lnSpc>
                <a:spcPct val="100000"/>
              </a:lnSpc>
            </a:pPr>
            <a:r>
              <a:rPr sz="4000" dirty="0"/>
              <a:t>Η</a:t>
            </a:r>
            <a:r>
              <a:rPr sz="4000" spc="-5" dirty="0"/>
              <a:t> </a:t>
            </a:r>
            <a:r>
              <a:rPr sz="4000" dirty="0"/>
              <a:t>συ</a:t>
            </a:r>
            <a:r>
              <a:rPr sz="4000" spc="-5" dirty="0">
                <a:latin typeface="Arial"/>
                <a:cs typeface="Arial"/>
              </a:rPr>
              <a:t>µ</a:t>
            </a:r>
            <a:r>
              <a:rPr sz="4000" spc="-5" dirty="0"/>
              <a:t>φωνί</a:t>
            </a:r>
            <a:r>
              <a:rPr sz="4000" dirty="0"/>
              <a:t>α</a:t>
            </a:r>
            <a:r>
              <a:rPr sz="4000" spc="-5" dirty="0"/>
              <a:t> </a:t>
            </a:r>
            <a:r>
              <a:rPr sz="4000" spc="-10" dirty="0"/>
              <a:t>τη</a:t>
            </a:r>
            <a:r>
              <a:rPr sz="4000" spc="-5" dirty="0"/>
              <a:t>ς</a:t>
            </a:r>
            <a:r>
              <a:rPr sz="4000" spc="5" dirty="0"/>
              <a:t> </a:t>
            </a:r>
            <a:r>
              <a:rPr sz="4000" spc="-5" dirty="0">
                <a:latin typeface="Arial"/>
                <a:cs typeface="Arial"/>
              </a:rPr>
              <a:t>Plaz</a:t>
            </a:r>
            <a:r>
              <a:rPr sz="4000" dirty="0">
                <a:latin typeface="Arial"/>
                <a:cs typeface="Arial"/>
              </a:rPr>
              <a:t>a</a:t>
            </a:r>
            <a:r>
              <a:rPr sz="4000" spc="-5" dirty="0">
                <a:latin typeface="Arial"/>
                <a:cs typeface="Arial"/>
              </a:rPr>
              <a:t> (Th</a:t>
            </a:r>
            <a:r>
              <a:rPr sz="4000" dirty="0">
                <a:latin typeface="Arial"/>
                <a:cs typeface="Arial"/>
              </a:rPr>
              <a:t>e</a:t>
            </a:r>
            <a:r>
              <a:rPr sz="4000" spc="-10" dirty="0">
                <a:latin typeface="Arial"/>
                <a:cs typeface="Arial"/>
              </a:rPr>
              <a:t> </a:t>
            </a:r>
            <a:r>
              <a:rPr sz="4000" spc="-5" dirty="0">
                <a:latin typeface="Arial"/>
                <a:cs typeface="Arial"/>
              </a:rPr>
              <a:t>Plaza Accord)</a:t>
            </a:r>
            <a:endParaRPr sz="40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311535" y="2013870"/>
            <a:ext cx="7995920" cy="35909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55600" marR="5080" indent="-342900">
              <a:lnSpc>
                <a:spcPct val="89800"/>
              </a:lnSpc>
              <a:buFont typeface="Arial"/>
              <a:buChar char="•"/>
              <a:tabLst>
                <a:tab pos="355600" algn="l"/>
                <a:tab pos="4001770" algn="l"/>
              </a:tabLst>
            </a:pPr>
            <a:r>
              <a:rPr sz="2400" spc="-10" dirty="0">
                <a:latin typeface="Arial"/>
                <a:cs typeface="Arial"/>
              </a:rPr>
              <a:t>Ο</a:t>
            </a:r>
            <a:r>
              <a:rPr sz="2400" spc="-5" dirty="0">
                <a:latin typeface="Arial"/>
                <a:cs typeface="Arial"/>
              </a:rPr>
              <a:t>ι ΗΠ</a:t>
            </a:r>
            <a:r>
              <a:rPr sz="2400" dirty="0">
                <a:latin typeface="Arial"/>
                <a:cs typeface="Arial"/>
              </a:rPr>
              <a:t>Α</a:t>
            </a:r>
            <a:r>
              <a:rPr sz="2400" spc="-5" dirty="0">
                <a:latin typeface="Arial"/>
                <a:cs typeface="Arial"/>
              </a:rPr>
              <a:t> δι</a:t>
            </a:r>
            <a:r>
              <a:rPr sz="2400" spc="10" dirty="0">
                <a:latin typeface="Arial"/>
                <a:cs typeface="Arial"/>
              </a:rPr>
              <a:t>α</a:t>
            </a:r>
            <a:r>
              <a:rPr sz="2400" spc="-5" dirty="0">
                <a:latin typeface="Arial"/>
                <a:cs typeface="Arial"/>
              </a:rPr>
              <a:t>µαρτύρονται</a:t>
            </a:r>
            <a:r>
              <a:rPr sz="2400" spc="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ότι</a:t>
            </a:r>
            <a:r>
              <a:rPr sz="2400" spc="-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το</a:t>
            </a:r>
            <a:r>
              <a:rPr sz="2400" spc="-5" dirty="0">
                <a:latin typeface="Arial"/>
                <a:cs typeface="Arial"/>
              </a:rPr>
              <a:t> υπερτ</a:t>
            </a:r>
            <a:r>
              <a:rPr sz="2400" spc="10" dirty="0">
                <a:latin typeface="Arial"/>
                <a:cs typeface="Arial"/>
              </a:rPr>
              <a:t>ι</a:t>
            </a:r>
            <a:r>
              <a:rPr sz="2400" dirty="0">
                <a:latin typeface="Arial"/>
                <a:cs typeface="Arial"/>
              </a:rPr>
              <a:t>µηµ</a:t>
            </a:r>
            <a:r>
              <a:rPr sz="2400" spc="-5" dirty="0">
                <a:latin typeface="Arial"/>
                <a:cs typeface="Arial"/>
              </a:rPr>
              <a:t>ένο δ</a:t>
            </a:r>
            <a:r>
              <a:rPr sz="2400" dirty="0">
                <a:latin typeface="Arial"/>
                <a:cs typeface="Arial"/>
              </a:rPr>
              <a:t>ολάριο </a:t>
            </a:r>
            <a:r>
              <a:rPr sz="2400" spc="-10" dirty="0">
                <a:latin typeface="Arial"/>
                <a:cs typeface="Arial"/>
              </a:rPr>
              <a:t>προκαλούσ</a:t>
            </a:r>
            <a:r>
              <a:rPr sz="2400" spc="-5" dirty="0">
                <a:latin typeface="Arial"/>
                <a:cs typeface="Arial"/>
              </a:rPr>
              <a:t>ε </a:t>
            </a:r>
            <a:r>
              <a:rPr sz="2400" spc="-10" dirty="0">
                <a:latin typeface="Arial"/>
                <a:cs typeface="Arial"/>
              </a:rPr>
              <a:t>προβλ</a:t>
            </a:r>
            <a:r>
              <a:rPr sz="2400" spc="5" dirty="0">
                <a:latin typeface="Arial"/>
                <a:cs typeface="Arial"/>
              </a:rPr>
              <a:t>ή</a:t>
            </a:r>
            <a:r>
              <a:rPr sz="2400" spc="-5" dirty="0">
                <a:latin typeface="Arial"/>
                <a:cs typeface="Arial"/>
              </a:rPr>
              <a:t>µ</a:t>
            </a:r>
            <a:r>
              <a:rPr sz="2400" dirty="0">
                <a:latin typeface="Arial"/>
                <a:cs typeface="Arial"/>
              </a:rPr>
              <a:t>ατα	στην</a:t>
            </a:r>
            <a:r>
              <a:rPr sz="2400" spc="-5" dirty="0">
                <a:latin typeface="Arial"/>
                <a:cs typeface="Arial"/>
              </a:rPr>
              <a:t> α</a:t>
            </a:r>
            <a:r>
              <a:rPr sz="2400" dirty="0">
                <a:latin typeface="Arial"/>
                <a:cs typeface="Arial"/>
              </a:rPr>
              <a:t>νταγωνιστικότητα </a:t>
            </a:r>
            <a:r>
              <a:rPr sz="2400" spc="-5" dirty="0">
                <a:latin typeface="Arial"/>
                <a:cs typeface="Arial"/>
              </a:rPr>
              <a:t>των </a:t>
            </a:r>
            <a:r>
              <a:rPr sz="2400" dirty="0">
                <a:latin typeface="Arial"/>
                <a:cs typeface="Arial"/>
              </a:rPr>
              <a:t>αµ</a:t>
            </a:r>
            <a:r>
              <a:rPr sz="2400" spc="-5" dirty="0">
                <a:latin typeface="Arial"/>
                <a:cs typeface="Arial"/>
              </a:rPr>
              <a:t>ερικανικών εξαγωγών </a:t>
            </a:r>
            <a:r>
              <a:rPr sz="2400" dirty="0">
                <a:latin typeface="Arial"/>
                <a:cs typeface="Arial"/>
              </a:rPr>
              <a:t>και</a:t>
            </a:r>
            <a:r>
              <a:rPr sz="2400" spc="-5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ε</a:t>
            </a:r>
            <a:r>
              <a:rPr sz="2400" spc="-5" dirty="0">
                <a:latin typeface="Arial"/>
                <a:cs typeface="Arial"/>
              </a:rPr>
              <a:t>πίσης επέτρεπε τ</a:t>
            </a:r>
            <a:r>
              <a:rPr sz="2400" dirty="0">
                <a:latin typeface="Arial"/>
                <a:cs typeface="Arial"/>
              </a:rPr>
              <a:t>ην</a:t>
            </a:r>
            <a:r>
              <a:rPr sz="2400" spc="-5" dirty="0">
                <a:latin typeface="Arial"/>
                <a:cs typeface="Arial"/>
              </a:rPr>
              <a:t> είσοδο φθηνώ</a:t>
            </a:r>
            <a:r>
              <a:rPr sz="2400" dirty="0">
                <a:latin typeface="Arial"/>
                <a:cs typeface="Arial"/>
              </a:rPr>
              <a:t>ν</a:t>
            </a:r>
            <a:r>
              <a:rPr sz="2400" spc="-5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εισαγωγώ</a:t>
            </a:r>
            <a:r>
              <a:rPr sz="2400" spc="-5" dirty="0">
                <a:latin typeface="Arial"/>
                <a:cs typeface="Arial"/>
              </a:rPr>
              <a:t>ν </a:t>
            </a:r>
            <a:r>
              <a:rPr sz="2400" spc="-10" dirty="0">
                <a:latin typeface="Arial"/>
                <a:cs typeface="Arial"/>
              </a:rPr>
              <a:t>πο</a:t>
            </a:r>
            <a:r>
              <a:rPr sz="2400" spc="-5" dirty="0">
                <a:latin typeface="Arial"/>
                <a:cs typeface="Arial"/>
              </a:rPr>
              <a:t>υ έβλαπτα</a:t>
            </a:r>
            <a:r>
              <a:rPr sz="2400" dirty="0">
                <a:latin typeface="Arial"/>
                <a:cs typeface="Arial"/>
              </a:rPr>
              <a:t>ν</a:t>
            </a:r>
            <a:r>
              <a:rPr sz="2400" spc="-5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του</a:t>
            </a:r>
            <a:r>
              <a:rPr sz="2400" spc="-5" dirty="0">
                <a:latin typeface="Arial"/>
                <a:cs typeface="Arial"/>
              </a:rPr>
              <a:t>ς </a:t>
            </a:r>
            <a:r>
              <a:rPr sz="2400" spc="30" dirty="0">
                <a:latin typeface="Arial"/>
                <a:cs typeface="Arial"/>
              </a:rPr>
              <a:t>α</a:t>
            </a:r>
            <a:r>
              <a:rPr sz="2400" dirty="0">
                <a:latin typeface="Arial"/>
                <a:cs typeface="Arial"/>
              </a:rPr>
              <a:t>µ</a:t>
            </a:r>
            <a:r>
              <a:rPr sz="2400" spc="-5" dirty="0">
                <a:latin typeface="Arial"/>
                <a:cs typeface="Arial"/>
              </a:rPr>
              <a:t>ερικανικούς </a:t>
            </a:r>
            <a:r>
              <a:rPr sz="2400" dirty="0">
                <a:latin typeface="Arial"/>
                <a:cs typeface="Arial"/>
              </a:rPr>
              <a:t>ή </a:t>
            </a:r>
            <a:r>
              <a:rPr sz="2400" spc="-5" dirty="0">
                <a:latin typeface="Arial"/>
                <a:cs typeface="Arial"/>
              </a:rPr>
              <a:t>βι</a:t>
            </a:r>
            <a:r>
              <a:rPr sz="2400" dirty="0">
                <a:latin typeface="Arial"/>
                <a:cs typeface="Arial"/>
              </a:rPr>
              <a:t>οµ</a:t>
            </a:r>
            <a:r>
              <a:rPr sz="2400" spc="-5" dirty="0">
                <a:latin typeface="Arial"/>
                <a:cs typeface="Arial"/>
              </a:rPr>
              <a:t>ηχανικούς </a:t>
            </a:r>
            <a:r>
              <a:rPr sz="2400" spc="5" dirty="0">
                <a:latin typeface="Arial"/>
                <a:cs typeface="Arial"/>
              </a:rPr>
              <a:t>κ</a:t>
            </a:r>
            <a:r>
              <a:rPr sz="2400" spc="-5" dirty="0">
                <a:latin typeface="Arial"/>
                <a:cs typeface="Arial"/>
              </a:rPr>
              <a:t>λάδου</a:t>
            </a:r>
            <a:r>
              <a:rPr sz="2400" spc="5" dirty="0">
                <a:latin typeface="Arial"/>
                <a:cs typeface="Arial"/>
              </a:rPr>
              <a:t>ς</a:t>
            </a:r>
            <a:r>
              <a:rPr sz="2400" spc="-5" dirty="0">
                <a:latin typeface="Arial"/>
                <a:cs typeface="Arial"/>
              </a:rPr>
              <a:t>. </a:t>
            </a:r>
            <a:r>
              <a:rPr sz="2400" dirty="0">
                <a:latin typeface="Arial"/>
                <a:cs typeface="Arial"/>
              </a:rPr>
              <a:t>Η </a:t>
            </a:r>
            <a:r>
              <a:rPr sz="2400" spc="-5" dirty="0">
                <a:latin typeface="Arial"/>
                <a:cs typeface="Arial"/>
              </a:rPr>
              <a:t>τό</a:t>
            </a:r>
            <a:r>
              <a:rPr sz="2400" spc="5" dirty="0">
                <a:latin typeface="Arial"/>
                <a:cs typeface="Arial"/>
              </a:rPr>
              <a:t>τ</a:t>
            </a:r>
            <a:r>
              <a:rPr sz="2400" spc="-5" dirty="0">
                <a:latin typeface="Arial"/>
                <a:cs typeface="Arial"/>
              </a:rPr>
              <a:t>ε</a:t>
            </a:r>
            <a:r>
              <a:rPr sz="2400" dirty="0">
                <a:latin typeface="Arial"/>
                <a:cs typeface="Arial"/>
              </a:rPr>
              <a:t> </a:t>
            </a:r>
            <a:r>
              <a:rPr sz="2400" spc="5" dirty="0">
                <a:latin typeface="Arial"/>
                <a:cs typeface="Arial"/>
              </a:rPr>
              <a:t>ο</a:t>
            </a:r>
            <a:r>
              <a:rPr sz="2400" spc="-5" dirty="0">
                <a:latin typeface="Arial"/>
                <a:cs typeface="Arial"/>
              </a:rPr>
              <a:t>µάδα G</a:t>
            </a:r>
            <a:r>
              <a:rPr sz="2400" dirty="0">
                <a:latin typeface="Arial"/>
                <a:cs typeface="Arial"/>
              </a:rPr>
              <a:t>5</a:t>
            </a:r>
            <a:r>
              <a:rPr sz="2400" spc="-1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(ΗΠΑ, Γαλλί</a:t>
            </a:r>
            <a:r>
              <a:rPr sz="2400" dirty="0">
                <a:latin typeface="Arial"/>
                <a:cs typeface="Arial"/>
              </a:rPr>
              <a:t>α</a:t>
            </a:r>
            <a:r>
              <a:rPr sz="2400" spc="-5" dirty="0">
                <a:latin typeface="Arial"/>
                <a:cs typeface="Arial"/>
              </a:rPr>
              <a:t>,</a:t>
            </a:r>
            <a:endParaRPr sz="2400">
              <a:latin typeface="Arial"/>
              <a:cs typeface="Arial"/>
            </a:endParaRPr>
          </a:p>
          <a:p>
            <a:pPr marL="355600" marR="92075" indent="-635">
              <a:lnSpc>
                <a:spcPts val="2590"/>
              </a:lnSpc>
              <a:spcBef>
                <a:spcPts val="35"/>
              </a:spcBef>
              <a:tabLst>
                <a:tab pos="5530850" algn="l"/>
              </a:tabLst>
            </a:pPr>
            <a:r>
              <a:rPr sz="2400" spc="130" dirty="0">
                <a:latin typeface="Arial"/>
                <a:cs typeface="Arial"/>
              </a:rPr>
              <a:t>∆</a:t>
            </a:r>
            <a:r>
              <a:rPr sz="2400" spc="-5" dirty="0">
                <a:latin typeface="Arial"/>
                <a:cs typeface="Arial"/>
              </a:rPr>
              <a:t>. Γε</a:t>
            </a:r>
            <a:r>
              <a:rPr sz="2400" dirty="0">
                <a:latin typeface="Arial"/>
                <a:cs typeface="Arial"/>
              </a:rPr>
              <a:t>ρ</a:t>
            </a:r>
            <a:r>
              <a:rPr sz="2400" spc="-5" dirty="0">
                <a:latin typeface="Arial"/>
                <a:cs typeface="Arial"/>
              </a:rPr>
              <a:t>µ</a:t>
            </a:r>
            <a:r>
              <a:rPr sz="2400" dirty="0">
                <a:latin typeface="Arial"/>
                <a:cs typeface="Arial"/>
              </a:rPr>
              <a:t>ανί</a:t>
            </a:r>
            <a:r>
              <a:rPr sz="2400" spc="-5" dirty="0">
                <a:latin typeface="Arial"/>
                <a:cs typeface="Arial"/>
              </a:rPr>
              <a:t>α</a:t>
            </a:r>
            <a:r>
              <a:rPr sz="2400" spc="-10" dirty="0">
                <a:latin typeface="Arial"/>
                <a:cs typeface="Arial"/>
              </a:rPr>
              <a:t>,</a:t>
            </a:r>
            <a:r>
              <a:rPr sz="2400" dirty="0">
                <a:latin typeface="Arial"/>
                <a:cs typeface="Arial"/>
              </a:rPr>
              <a:t>Η</a:t>
            </a:r>
            <a:r>
              <a:rPr sz="2400" spc="-5" dirty="0">
                <a:latin typeface="Arial"/>
                <a:cs typeface="Arial"/>
              </a:rPr>
              <a:t>.</a:t>
            </a:r>
            <a:r>
              <a:rPr sz="2400" spc="-1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Βασίλειο </a:t>
            </a:r>
            <a:r>
              <a:rPr sz="2400" dirty="0">
                <a:latin typeface="Arial"/>
                <a:cs typeface="Arial"/>
              </a:rPr>
              <a:t>και</a:t>
            </a:r>
            <a:r>
              <a:rPr sz="2400" spc="-5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Ι</a:t>
            </a:r>
            <a:r>
              <a:rPr sz="2400" spc="-5" dirty="0">
                <a:latin typeface="Arial"/>
                <a:cs typeface="Arial"/>
              </a:rPr>
              <a:t>απωνί</a:t>
            </a:r>
            <a:r>
              <a:rPr sz="2400" dirty="0">
                <a:latin typeface="Arial"/>
                <a:cs typeface="Arial"/>
              </a:rPr>
              <a:t>α)	</a:t>
            </a:r>
            <a:r>
              <a:rPr sz="2400" spc="-5" dirty="0">
                <a:latin typeface="Arial"/>
                <a:cs typeface="Arial"/>
              </a:rPr>
              <a:t>συνεδρίασε</a:t>
            </a:r>
            <a:r>
              <a:rPr sz="2400" dirty="0">
                <a:latin typeface="Arial"/>
                <a:cs typeface="Arial"/>
              </a:rPr>
              <a:t> στη </a:t>
            </a:r>
            <a:r>
              <a:rPr sz="2400" spc="-5" dirty="0">
                <a:latin typeface="Arial"/>
                <a:cs typeface="Arial"/>
              </a:rPr>
              <a:t>Νέα Υ</a:t>
            </a:r>
            <a:r>
              <a:rPr sz="2400" dirty="0">
                <a:latin typeface="Arial"/>
                <a:cs typeface="Arial"/>
              </a:rPr>
              <a:t>όρκη</a:t>
            </a:r>
            <a:r>
              <a:rPr sz="2400" spc="-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στο </a:t>
            </a:r>
            <a:r>
              <a:rPr sz="2400" spc="-10" dirty="0">
                <a:latin typeface="Arial"/>
                <a:cs typeface="Arial"/>
              </a:rPr>
              <a:t>ξ</a:t>
            </a:r>
            <a:r>
              <a:rPr sz="2400" spc="-5" dirty="0">
                <a:latin typeface="Arial"/>
                <a:cs typeface="Arial"/>
              </a:rPr>
              <a:t>ενοδοχείο</a:t>
            </a:r>
            <a:r>
              <a:rPr sz="2400" spc="1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Plaza το </a:t>
            </a:r>
            <a:r>
              <a:rPr sz="2400" spc="-5" dirty="0">
                <a:latin typeface="Arial"/>
                <a:cs typeface="Arial"/>
              </a:rPr>
              <a:t>Σεπτ</a:t>
            </a:r>
            <a:r>
              <a:rPr sz="2400" dirty="0">
                <a:latin typeface="Arial"/>
                <a:cs typeface="Arial"/>
              </a:rPr>
              <a:t>έ</a:t>
            </a:r>
            <a:r>
              <a:rPr sz="2400" spc="-5" dirty="0">
                <a:latin typeface="Arial"/>
                <a:cs typeface="Arial"/>
              </a:rPr>
              <a:t>µβριο του 1985</a:t>
            </a:r>
            <a:r>
              <a:rPr sz="2400" dirty="0">
                <a:latin typeface="Arial"/>
                <a:cs typeface="Arial"/>
              </a:rPr>
              <a:t>. </a:t>
            </a:r>
            <a:r>
              <a:rPr sz="2400" spc="-5" dirty="0">
                <a:latin typeface="Arial"/>
                <a:cs typeface="Arial"/>
              </a:rPr>
              <a:t>Hote</a:t>
            </a:r>
            <a:r>
              <a:rPr sz="2400" dirty="0">
                <a:latin typeface="Arial"/>
                <a:cs typeface="Arial"/>
              </a:rPr>
              <a:t>l In</a:t>
            </a:r>
            <a:r>
              <a:rPr sz="2400" spc="-5" dirty="0">
                <a:latin typeface="Arial"/>
                <a:cs typeface="Arial"/>
              </a:rPr>
              <a:t> Ne</a:t>
            </a:r>
            <a:r>
              <a:rPr sz="2400" dirty="0">
                <a:latin typeface="Arial"/>
                <a:cs typeface="Arial"/>
              </a:rPr>
              <a:t>w</a:t>
            </a:r>
            <a:r>
              <a:rPr sz="2400" spc="-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York</a:t>
            </a:r>
            <a:r>
              <a:rPr sz="2400" spc="-5" dirty="0">
                <a:latin typeface="Arial"/>
                <a:cs typeface="Arial"/>
              </a:rPr>
              <a:t> City</a:t>
            </a:r>
            <a:r>
              <a:rPr sz="2400" dirty="0">
                <a:latin typeface="Arial"/>
                <a:cs typeface="Arial"/>
              </a:rPr>
              <a:t>. Η</a:t>
            </a:r>
            <a:r>
              <a:rPr sz="2400" spc="-1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α</a:t>
            </a:r>
            <a:r>
              <a:rPr sz="2400" dirty="0">
                <a:latin typeface="Arial"/>
                <a:cs typeface="Arial"/>
              </a:rPr>
              <a:t>πόφαση </a:t>
            </a:r>
            <a:r>
              <a:rPr sz="2400" spc="-5" dirty="0">
                <a:latin typeface="Arial"/>
                <a:cs typeface="Arial"/>
              </a:rPr>
              <a:t>που</a:t>
            </a:r>
            <a:r>
              <a:rPr sz="2400" spc="-1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λ</a:t>
            </a:r>
            <a:r>
              <a:rPr sz="2400" dirty="0">
                <a:latin typeface="Arial"/>
                <a:cs typeface="Arial"/>
              </a:rPr>
              <a:t>ήφθηκε</a:t>
            </a:r>
            <a:endParaRPr sz="2400">
              <a:latin typeface="Arial"/>
              <a:cs typeface="Arial"/>
            </a:endParaRPr>
          </a:p>
          <a:p>
            <a:pPr marL="355600" marR="324485" algn="just">
              <a:lnSpc>
                <a:spcPts val="2590"/>
              </a:lnSpc>
            </a:pPr>
            <a:r>
              <a:rPr sz="2400" dirty="0">
                <a:latin typeface="Arial"/>
                <a:cs typeface="Arial"/>
              </a:rPr>
              <a:t>γνωστή</a:t>
            </a:r>
            <a:r>
              <a:rPr sz="2400" spc="-5" dirty="0">
                <a:latin typeface="Arial"/>
                <a:cs typeface="Arial"/>
              </a:rPr>
              <a:t> κ</a:t>
            </a:r>
            <a:r>
              <a:rPr sz="2400" dirty="0">
                <a:latin typeface="Arial"/>
                <a:cs typeface="Arial"/>
              </a:rPr>
              <a:t>αι</a:t>
            </a:r>
            <a:r>
              <a:rPr sz="2400" spc="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σαν</a:t>
            </a:r>
            <a:r>
              <a:rPr sz="2400" spc="-5" dirty="0">
                <a:latin typeface="Arial"/>
                <a:cs typeface="Arial"/>
              </a:rPr>
              <a:t> Plaz</a:t>
            </a:r>
            <a:r>
              <a:rPr sz="2400" dirty="0">
                <a:latin typeface="Arial"/>
                <a:cs typeface="Arial"/>
              </a:rPr>
              <a:t>a</a:t>
            </a:r>
            <a:r>
              <a:rPr sz="2400" spc="-5" dirty="0">
                <a:latin typeface="Arial"/>
                <a:cs typeface="Arial"/>
              </a:rPr>
              <a:t> Accord</a:t>
            </a:r>
            <a:r>
              <a:rPr sz="2400" dirty="0">
                <a:latin typeface="Arial"/>
                <a:cs typeface="Arial"/>
              </a:rPr>
              <a:t>,</a:t>
            </a:r>
            <a:r>
              <a:rPr sz="2400" spc="-5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προβλέπε</a:t>
            </a:r>
            <a:r>
              <a:rPr sz="2400" spc="-5" dirty="0">
                <a:latin typeface="Arial"/>
                <a:cs typeface="Arial"/>
              </a:rPr>
              <a:t>ι </a:t>
            </a:r>
            <a:r>
              <a:rPr sz="2400" spc="-15" dirty="0">
                <a:latin typeface="Arial"/>
                <a:cs typeface="Arial"/>
              </a:rPr>
              <a:t>π</a:t>
            </a:r>
            <a:r>
              <a:rPr sz="2400" spc="-10" dirty="0">
                <a:latin typeface="Arial"/>
                <a:cs typeface="Arial"/>
              </a:rPr>
              <a:t>ράξε</a:t>
            </a:r>
            <a:r>
              <a:rPr sz="2400" dirty="0">
                <a:latin typeface="Arial"/>
                <a:cs typeface="Arial"/>
              </a:rPr>
              <a:t>ι</a:t>
            </a:r>
            <a:r>
              <a:rPr sz="2400" spc="-5" dirty="0">
                <a:latin typeface="Arial"/>
                <a:cs typeface="Arial"/>
              </a:rPr>
              <a:t>ς </a:t>
            </a:r>
            <a:r>
              <a:rPr sz="2400" spc="-10" dirty="0">
                <a:latin typeface="Arial"/>
                <a:cs typeface="Arial"/>
              </a:rPr>
              <a:t>των </a:t>
            </a:r>
            <a:r>
              <a:rPr sz="2400" spc="-5" dirty="0">
                <a:latin typeface="Arial"/>
                <a:cs typeface="Arial"/>
              </a:rPr>
              <a:t>κεντρικών</a:t>
            </a:r>
            <a:r>
              <a:rPr sz="2400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π</a:t>
            </a:r>
            <a:r>
              <a:rPr sz="2400" spc="-5" dirty="0">
                <a:latin typeface="Arial"/>
                <a:cs typeface="Arial"/>
              </a:rPr>
              <a:t>ου</a:t>
            </a:r>
            <a:r>
              <a:rPr sz="2400" spc="-1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να</a:t>
            </a:r>
            <a:r>
              <a:rPr sz="2400" spc="-5" dirty="0">
                <a:latin typeface="Arial"/>
                <a:cs typeface="Arial"/>
              </a:rPr>
              <a:t> οδηγούν</a:t>
            </a:r>
            <a:r>
              <a:rPr sz="240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στην</a:t>
            </a:r>
            <a:r>
              <a:rPr sz="2400" spc="-5" dirty="0">
                <a:latin typeface="Arial"/>
                <a:cs typeface="Arial"/>
              </a:rPr>
              <a:t> πτώση</a:t>
            </a:r>
            <a:r>
              <a:rPr sz="240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του δολαρίου στις διεθνείς </a:t>
            </a:r>
            <a:r>
              <a:rPr sz="2400" dirty="0">
                <a:latin typeface="Arial"/>
                <a:cs typeface="Arial"/>
              </a:rPr>
              <a:t>συναλλα</a:t>
            </a:r>
            <a:r>
              <a:rPr sz="2400" spc="5" dirty="0">
                <a:latin typeface="Arial"/>
                <a:cs typeface="Arial"/>
              </a:rPr>
              <a:t>γ</a:t>
            </a:r>
            <a:r>
              <a:rPr sz="2400" dirty="0">
                <a:latin typeface="Arial"/>
                <a:cs typeface="Arial"/>
              </a:rPr>
              <a:t>µ</a:t>
            </a:r>
            <a:r>
              <a:rPr sz="2400" spc="-5" dirty="0">
                <a:latin typeface="Arial"/>
                <a:cs typeface="Arial"/>
              </a:rPr>
              <a:t>ατικές αγορέ</a:t>
            </a:r>
            <a:r>
              <a:rPr sz="2400" spc="5" dirty="0">
                <a:latin typeface="Arial"/>
                <a:cs typeface="Arial"/>
              </a:rPr>
              <a:t>ς</a:t>
            </a:r>
            <a:r>
              <a:rPr sz="2400" spc="-5" dirty="0">
                <a:latin typeface="Arial"/>
                <a:cs typeface="Arial"/>
              </a:rPr>
              <a:t>.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823594" marR="5080" indent="-134620">
              <a:lnSpc>
                <a:spcPct val="100000"/>
              </a:lnSpc>
            </a:pPr>
            <a:r>
              <a:rPr sz="4000" spc="-5" dirty="0"/>
              <a:t>Τ</a:t>
            </a:r>
            <a:r>
              <a:rPr sz="4000" dirty="0"/>
              <a:t>ο</a:t>
            </a:r>
            <a:r>
              <a:rPr sz="4000" spc="-5" dirty="0"/>
              <a:t> Ισοζύγι</a:t>
            </a:r>
            <a:r>
              <a:rPr sz="4000" dirty="0"/>
              <a:t>ο</a:t>
            </a:r>
            <a:r>
              <a:rPr sz="4000" spc="-5" dirty="0"/>
              <a:t> Πληρ</a:t>
            </a:r>
            <a:r>
              <a:rPr sz="4000" spc="25" dirty="0"/>
              <a:t>ω</a:t>
            </a:r>
            <a:r>
              <a:rPr sz="4000" spc="-10" dirty="0">
                <a:latin typeface="Arial"/>
                <a:cs typeface="Arial"/>
              </a:rPr>
              <a:t>µ</a:t>
            </a:r>
            <a:r>
              <a:rPr sz="4000" dirty="0"/>
              <a:t>ών</a:t>
            </a:r>
            <a:r>
              <a:rPr sz="4000" spc="-5" dirty="0"/>
              <a:t> </a:t>
            </a:r>
            <a:r>
              <a:rPr sz="4000" dirty="0">
                <a:latin typeface="Arial"/>
                <a:cs typeface="Arial"/>
              </a:rPr>
              <a:t>(The </a:t>
            </a:r>
            <a:r>
              <a:rPr sz="4000" spc="-5" dirty="0">
                <a:latin typeface="Arial"/>
                <a:cs typeface="Arial"/>
              </a:rPr>
              <a:t>Balanc</a:t>
            </a:r>
            <a:r>
              <a:rPr sz="4000" dirty="0">
                <a:latin typeface="Arial"/>
                <a:cs typeface="Arial"/>
              </a:rPr>
              <a:t>e</a:t>
            </a:r>
            <a:r>
              <a:rPr sz="4000" spc="-5" dirty="0">
                <a:latin typeface="Arial"/>
                <a:cs typeface="Arial"/>
              </a:rPr>
              <a:t> o</a:t>
            </a:r>
            <a:r>
              <a:rPr sz="4000" dirty="0">
                <a:latin typeface="Arial"/>
                <a:cs typeface="Arial"/>
              </a:rPr>
              <a:t>f </a:t>
            </a:r>
            <a:r>
              <a:rPr sz="4000" spc="-5" dirty="0">
                <a:latin typeface="Arial"/>
                <a:cs typeface="Arial"/>
              </a:rPr>
              <a:t>Payments</a:t>
            </a:r>
            <a:r>
              <a:rPr sz="4000" spc="-10" dirty="0">
                <a:latin typeface="Arial"/>
                <a:cs typeface="Arial"/>
              </a:rPr>
              <a:t>-</a:t>
            </a:r>
            <a:r>
              <a:rPr sz="4000" spc="-15" dirty="0"/>
              <a:t>Β</a:t>
            </a:r>
            <a:r>
              <a:rPr sz="4000" dirty="0"/>
              <a:t>Ο</a:t>
            </a:r>
            <a:r>
              <a:rPr sz="4000" spc="-10" dirty="0">
                <a:latin typeface="Arial"/>
                <a:cs typeface="Arial"/>
              </a:rPr>
              <a:t>P)</a:t>
            </a:r>
            <a:endParaRPr sz="40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311535" y="1984914"/>
            <a:ext cx="7991475" cy="4394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55600" marR="1175385" indent="-342900">
              <a:lnSpc>
                <a:spcPct val="79800"/>
              </a:lnSpc>
              <a:buFont typeface="Arial"/>
              <a:buChar char="•"/>
              <a:tabLst>
                <a:tab pos="355600" algn="l"/>
              </a:tabLst>
            </a:pPr>
            <a:r>
              <a:rPr sz="2400" spc="-5" dirty="0">
                <a:latin typeface="Arial"/>
                <a:cs typeface="Arial"/>
              </a:rPr>
              <a:t>Οι επιχειρ</a:t>
            </a:r>
            <a:r>
              <a:rPr sz="2400" spc="5" dirty="0">
                <a:latin typeface="Arial"/>
                <a:cs typeface="Arial"/>
              </a:rPr>
              <a:t>η</a:t>
            </a:r>
            <a:r>
              <a:rPr sz="2400" dirty="0">
                <a:latin typeface="Arial"/>
                <a:cs typeface="Arial"/>
              </a:rPr>
              <a:t>µ</a:t>
            </a:r>
            <a:r>
              <a:rPr sz="2400" spc="-5" dirty="0">
                <a:latin typeface="Arial"/>
                <a:cs typeface="Arial"/>
              </a:rPr>
              <a:t>ατίες </a:t>
            </a:r>
            <a:r>
              <a:rPr sz="2400" spc="-15" dirty="0">
                <a:latin typeface="Arial"/>
                <a:cs typeface="Arial"/>
              </a:rPr>
              <a:t>π</a:t>
            </a:r>
            <a:r>
              <a:rPr sz="2400" spc="-5" dirty="0">
                <a:latin typeface="Arial"/>
                <a:cs typeface="Arial"/>
              </a:rPr>
              <a:t>ρέπει ν</a:t>
            </a:r>
            <a:r>
              <a:rPr sz="2400" dirty="0">
                <a:latin typeface="Arial"/>
                <a:cs typeface="Arial"/>
              </a:rPr>
              <a:t>α</a:t>
            </a:r>
            <a:r>
              <a:rPr sz="2400" spc="-5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π</a:t>
            </a:r>
            <a:r>
              <a:rPr sz="2400" dirty="0">
                <a:latin typeface="Arial"/>
                <a:cs typeface="Arial"/>
              </a:rPr>
              <a:t>αρακολουθούν</a:t>
            </a:r>
            <a:r>
              <a:rPr sz="2400" spc="2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µ</a:t>
            </a:r>
            <a:r>
              <a:rPr sz="2400" spc="-5" dirty="0">
                <a:latin typeface="Arial"/>
                <a:cs typeface="Arial"/>
              </a:rPr>
              <a:t>ε </a:t>
            </a:r>
            <a:r>
              <a:rPr sz="2400" spc="-15" dirty="0">
                <a:latin typeface="Arial"/>
                <a:cs typeface="Arial"/>
              </a:rPr>
              <a:t>π</a:t>
            </a:r>
            <a:r>
              <a:rPr sz="2400" spc="-5" dirty="0">
                <a:latin typeface="Arial"/>
                <a:cs typeface="Arial"/>
              </a:rPr>
              <a:t>ρο</a:t>
            </a:r>
            <a:r>
              <a:rPr sz="2400" spc="5" dirty="0">
                <a:latin typeface="Arial"/>
                <a:cs typeface="Arial"/>
              </a:rPr>
              <a:t>σ</a:t>
            </a:r>
            <a:r>
              <a:rPr sz="2400" spc="-5" dirty="0">
                <a:latin typeface="Arial"/>
                <a:cs typeface="Arial"/>
              </a:rPr>
              <a:t>ο</a:t>
            </a:r>
            <a:r>
              <a:rPr sz="2400" dirty="0">
                <a:latin typeface="Arial"/>
                <a:cs typeface="Arial"/>
              </a:rPr>
              <a:t>χή</a:t>
            </a:r>
            <a:r>
              <a:rPr sz="2400" spc="-5" dirty="0">
                <a:latin typeface="Arial"/>
                <a:cs typeface="Arial"/>
              </a:rPr>
              <a:t> </a:t>
            </a:r>
            <a:r>
              <a:rPr sz="2400" spc="5" dirty="0">
                <a:latin typeface="Arial"/>
                <a:cs typeface="Arial"/>
              </a:rPr>
              <a:t>τ</a:t>
            </a:r>
            <a:r>
              <a:rPr sz="2400" dirty="0">
                <a:latin typeface="Arial"/>
                <a:cs typeface="Arial"/>
              </a:rPr>
              <a:t>α</a:t>
            </a:r>
            <a:r>
              <a:rPr sz="2400" spc="-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σ</a:t>
            </a:r>
            <a:r>
              <a:rPr sz="2400" spc="-5" dirty="0">
                <a:latin typeface="Arial"/>
                <a:cs typeface="Arial"/>
              </a:rPr>
              <a:t>τ</a:t>
            </a:r>
            <a:r>
              <a:rPr sz="2400" dirty="0">
                <a:latin typeface="Arial"/>
                <a:cs typeface="Arial"/>
              </a:rPr>
              <a:t>α</a:t>
            </a:r>
            <a:r>
              <a:rPr sz="2400" spc="-5" dirty="0">
                <a:latin typeface="Arial"/>
                <a:cs typeface="Arial"/>
              </a:rPr>
              <a:t>τ</a:t>
            </a:r>
            <a:r>
              <a:rPr sz="2400" spc="5" dirty="0">
                <a:latin typeface="Arial"/>
                <a:cs typeface="Arial"/>
              </a:rPr>
              <a:t>ι</a:t>
            </a:r>
            <a:r>
              <a:rPr sz="2400" dirty="0">
                <a:latin typeface="Arial"/>
                <a:cs typeface="Arial"/>
              </a:rPr>
              <a:t>σ</a:t>
            </a:r>
            <a:r>
              <a:rPr sz="2400" spc="5" dirty="0">
                <a:latin typeface="Arial"/>
                <a:cs typeface="Arial"/>
              </a:rPr>
              <a:t>τ</a:t>
            </a:r>
            <a:r>
              <a:rPr sz="2400" dirty="0">
                <a:latin typeface="Arial"/>
                <a:cs typeface="Arial"/>
              </a:rPr>
              <a:t>ι</a:t>
            </a:r>
            <a:r>
              <a:rPr sz="2400" spc="5" dirty="0">
                <a:latin typeface="Arial"/>
                <a:cs typeface="Arial"/>
              </a:rPr>
              <a:t>κ</a:t>
            </a:r>
            <a:r>
              <a:rPr sz="2400" dirty="0">
                <a:latin typeface="Arial"/>
                <a:cs typeface="Arial"/>
              </a:rPr>
              <a:t>ά</a:t>
            </a:r>
            <a:r>
              <a:rPr sz="2400" spc="-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σ</a:t>
            </a:r>
            <a:r>
              <a:rPr sz="2400" spc="5" dirty="0">
                <a:latin typeface="Arial"/>
                <a:cs typeface="Arial"/>
              </a:rPr>
              <a:t>τ</a:t>
            </a:r>
            <a:r>
              <a:rPr sz="2400" dirty="0">
                <a:latin typeface="Arial"/>
                <a:cs typeface="Arial"/>
              </a:rPr>
              <a:t>οιχ</a:t>
            </a:r>
            <a:r>
              <a:rPr sz="2400" spc="-5" dirty="0">
                <a:latin typeface="Arial"/>
                <a:cs typeface="Arial"/>
              </a:rPr>
              <a:t>ε</a:t>
            </a:r>
            <a:r>
              <a:rPr sz="2400" dirty="0">
                <a:latin typeface="Arial"/>
                <a:cs typeface="Arial"/>
              </a:rPr>
              <a:t>ία</a:t>
            </a:r>
            <a:r>
              <a:rPr sz="2400" spc="-5" dirty="0">
                <a:latin typeface="Arial"/>
                <a:cs typeface="Arial"/>
              </a:rPr>
              <a:t> του </a:t>
            </a:r>
            <a:r>
              <a:rPr sz="2400" spc="5" dirty="0">
                <a:latin typeface="Arial"/>
                <a:cs typeface="Arial"/>
              </a:rPr>
              <a:t>ισ</a:t>
            </a:r>
            <a:r>
              <a:rPr sz="2400" dirty="0">
                <a:latin typeface="Arial"/>
                <a:cs typeface="Arial"/>
              </a:rPr>
              <a:t>ο</a:t>
            </a:r>
            <a:r>
              <a:rPr sz="2400" spc="-10" dirty="0">
                <a:latin typeface="Arial"/>
                <a:cs typeface="Arial"/>
              </a:rPr>
              <a:t>ζ</a:t>
            </a:r>
            <a:r>
              <a:rPr sz="2400" dirty="0">
                <a:latin typeface="Arial"/>
                <a:cs typeface="Arial"/>
              </a:rPr>
              <a:t>υ</a:t>
            </a:r>
            <a:r>
              <a:rPr sz="2400" spc="-5" dirty="0">
                <a:latin typeface="Arial"/>
                <a:cs typeface="Arial"/>
              </a:rPr>
              <a:t>γ</a:t>
            </a:r>
            <a:r>
              <a:rPr sz="2400" spc="5" dirty="0">
                <a:latin typeface="Arial"/>
                <a:cs typeface="Arial"/>
              </a:rPr>
              <a:t>ί</a:t>
            </a:r>
            <a:r>
              <a:rPr sz="2400" spc="-5" dirty="0">
                <a:latin typeface="Arial"/>
                <a:cs typeface="Arial"/>
              </a:rPr>
              <a:t>ου </a:t>
            </a:r>
            <a:r>
              <a:rPr sz="2400" spc="-10" dirty="0">
                <a:latin typeface="Arial"/>
                <a:cs typeface="Arial"/>
              </a:rPr>
              <a:t>πληρ</a:t>
            </a:r>
            <a:r>
              <a:rPr sz="2400" spc="0" dirty="0">
                <a:latin typeface="Arial"/>
                <a:cs typeface="Arial"/>
              </a:rPr>
              <a:t>ω</a:t>
            </a:r>
            <a:r>
              <a:rPr sz="2400" spc="-5" dirty="0">
                <a:latin typeface="Arial"/>
                <a:cs typeface="Arial"/>
              </a:rPr>
              <a:t>µών </a:t>
            </a:r>
            <a:r>
              <a:rPr sz="2400" dirty="0">
                <a:latin typeface="Arial"/>
                <a:cs typeface="Arial"/>
              </a:rPr>
              <a:t>για</a:t>
            </a:r>
            <a:r>
              <a:rPr sz="2400" spc="-5" dirty="0">
                <a:latin typeface="Arial"/>
                <a:cs typeface="Arial"/>
              </a:rPr>
              <a:t> τους </a:t>
            </a:r>
            <a:r>
              <a:rPr sz="2400" spc="-10" dirty="0">
                <a:latin typeface="Arial"/>
                <a:cs typeface="Arial"/>
              </a:rPr>
              <a:t>π</a:t>
            </a:r>
            <a:r>
              <a:rPr sz="2400" spc="-5" dirty="0">
                <a:latin typeface="Arial"/>
                <a:cs typeface="Arial"/>
              </a:rPr>
              <a:t>αρακάτω</a:t>
            </a:r>
            <a:r>
              <a:rPr sz="240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λόγου</a:t>
            </a:r>
            <a:r>
              <a:rPr sz="2400" spc="5" dirty="0">
                <a:latin typeface="Arial"/>
                <a:cs typeface="Arial"/>
              </a:rPr>
              <a:t>ς</a:t>
            </a:r>
            <a:r>
              <a:rPr sz="2400" spc="-5" dirty="0">
                <a:latin typeface="Arial"/>
                <a:cs typeface="Arial"/>
              </a:rPr>
              <a:t>:</a:t>
            </a:r>
            <a:endParaRPr sz="2400">
              <a:latin typeface="Arial"/>
              <a:cs typeface="Arial"/>
            </a:endParaRPr>
          </a:p>
          <a:p>
            <a:pPr marL="755650" marR="190500" lvl="1" indent="-285750">
              <a:lnSpc>
                <a:spcPct val="79800"/>
              </a:lnSpc>
              <a:spcBef>
                <a:spcPts val="580"/>
              </a:spcBef>
              <a:buFont typeface="Arial"/>
              <a:buChar char="–"/>
              <a:tabLst>
                <a:tab pos="756285" algn="l"/>
              </a:tabLst>
            </a:pPr>
            <a:r>
              <a:rPr sz="2400" spc="-5" dirty="0">
                <a:solidFill>
                  <a:srgbClr val="2D2DB9"/>
                </a:solidFill>
                <a:latin typeface="Arial"/>
                <a:cs typeface="Arial"/>
              </a:rPr>
              <a:t>Τα </a:t>
            </a:r>
            <a:r>
              <a:rPr sz="2400" dirty="0">
                <a:solidFill>
                  <a:srgbClr val="2D2DB9"/>
                </a:solidFill>
                <a:latin typeface="Arial"/>
                <a:cs typeface="Arial"/>
              </a:rPr>
              <a:t>στατιστικά</a:t>
            </a:r>
            <a:r>
              <a:rPr sz="2400" spc="-5" dirty="0">
                <a:solidFill>
                  <a:srgbClr val="2D2DB9"/>
                </a:solidFill>
                <a:latin typeface="Arial"/>
                <a:cs typeface="Arial"/>
              </a:rPr>
              <a:t> στοιχεία</a:t>
            </a:r>
            <a:r>
              <a:rPr sz="2400" dirty="0">
                <a:solidFill>
                  <a:srgbClr val="2D2DB9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2D2DB9"/>
                </a:solidFill>
                <a:latin typeface="Arial"/>
                <a:cs typeface="Arial"/>
              </a:rPr>
              <a:t>του </a:t>
            </a:r>
            <a:r>
              <a:rPr sz="2400" dirty="0">
                <a:solidFill>
                  <a:srgbClr val="2D2DB9"/>
                </a:solidFill>
                <a:latin typeface="Arial"/>
                <a:cs typeface="Arial"/>
              </a:rPr>
              <a:t>ι</a:t>
            </a:r>
            <a:r>
              <a:rPr sz="2400" spc="-5" dirty="0">
                <a:solidFill>
                  <a:srgbClr val="2D2DB9"/>
                </a:solidFill>
                <a:latin typeface="Arial"/>
                <a:cs typeface="Arial"/>
              </a:rPr>
              <a:t>σοζυγίου πληρ</a:t>
            </a:r>
            <a:r>
              <a:rPr sz="2400" spc="35" dirty="0">
                <a:solidFill>
                  <a:srgbClr val="2D2DB9"/>
                </a:solidFill>
                <a:latin typeface="Arial"/>
                <a:cs typeface="Arial"/>
              </a:rPr>
              <a:t>ω</a:t>
            </a:r>
            <a:r>
              <a:rPr sz="2400" spc="-5" dirty="0">
                <a:solidFill>
                  <a:srgbClr val="2D2DB9"/>
                </a:solidFill>
                <a:latin typeface="Arial"/>
                <a:cs typeface="Arial"/>
              </a:rPr>
              <a:t>µών συνεισφέρουν </a:t>
            </a:r>
            <a:r>
              <a:rPr sz="2400" dirty="0">
                <a:solidFill>
                  <a:srgbClr val="2D2DB9"/>
                </a:solidFill>
                <a:latin typeface="Arial"/>
                <a:cs typeface="Arial"/>
              </a:rPr>
              <a:t>στον </a:t>
            </a:r>
            <a:r>
              <a:rPr sz="2400" spc="-5" dirty="0">
                <a:solidFill>
                  <a:srgbClr val="2D2DB9"/>
                </a:solidFill>
                <a:latin typeface="Arial"/>
                <a:cs typeface="Arial"/>
              </a:rPr>
              <a:t>εντοπι</a:t>
            </a:r>
            <a:r>
              <a:rPr sz="2400" spc="25" dirty="0">
                <a:solidFill>
                  <a:srgbClr val="2D2DB9"/>
                </a:solidFill>
                <a:latin typeface="Arial"/>
                <a:cs typeface="Arial"/>
              </a:rPr>
              <a:t>σ</a:t>
            </a:r>
            <a:r>
              <a:rPr sz="2400" dirty="0">
                <a:solidFill>
                  <a:srgbClr val="2D2DB9"/>
                </a:solidFill>
                <a:latin typeface="Arial"/>
                <a:cs typeface="Arial"/>
              </a:rPr>
              <a:t>µό</a:t>
            </a:r>
            <a:r>
              <a:rPr sz="2400" spc="-5" dirty="0">
                <a:solidFill>
                  <a:srgbClr val="2D2DB9"/>
                </a:solidFill>
                <a:latin typeface="Arial"/>
                <a:cs typeface="Arial"/>
              </a:rPr>
              <a:t> </a:t>
            </a:r>
            <a:r>
              <a:rPr sz="2400" spc="5" dirty="0">
                <a:solidFill>
                  <a:srgbClr val="2D2DB9"/>
                </a:solidFill>
                <a:latin typeface="Arial"/>
                <a:cs typeface="Arial"/>
              </a:rPr>
              <a:t>τ</a:t>
            </a:r>
            <a:r>
              <a:rPr sz="2400" spc="-10" dirty="0">
                <a:solidFill>
                  <a:srgbClr val="2D2DB9"/>
                </a:solidFill>
                <a:latin typeface="Arial"/>
                <a:cs typeface="Arial"/>
              </a:rPr>
              <a:t>ω</a:t>
            </a:r>
            <a:r>
              <a:rPr sz="2400" dirty="0">
                <a:solidFill>
                  <a:srgbClr val="2D2DB9"/>
                </a:solidFill>
                <a:latin typeface="Arial"/>
                <a:cs typeface="Arial"/>
              </a:rPr>
              <a:t>ν</a:t>
            </a:r>
            <a:r>
              <a:rPr sz="2400" spc="-5" dirty="0">
                <a:solidFill>
                  <a:srgbClr val="2D2DB9"/>
                </a:solidFill>
                <a:latin typeface="Arial"/>
                <a:cs typeface="Arial"/>
              </a:rPr>
              <a:t> αναδυ</a:t>
            </a:r>
            <a:r>
              <a:rPr sz="2400" spc="5" dirty="0">
                <a:solidFill>
                  <a:srgbClr val="2D2DB9"/>
                </a:solidFill>
                <a:latin typeface="Arial"/>
                <a:cs typeface="Arial"/>
              </a:rPr>
              <a:t>ό</a:t>
            </a:r>
            <a:r>
              <a:rPr sz="2400" dirty="0">
                <a:solidFill>
                  <a:srgbClr val="2D2DB9"/>
                </a:solidFill>
                <a:latin typeface="Arial"/>
                <a:cs typeface="Arial"/>
              </a:rPr>
              <a:t>µ</a:t>
            </a:r>
            <a:r>
              <a:rPr sz="2400" spc="-10" dirty="0">
                <a:solidFill>
                  <a:srgbClr val="2D2DB9"/>
                </a:solidFill>
                <a:latin typeface="Arial"/>
                <a:cs typeface="Arial"/>
              </a:rPr>
              <a:t>ενων </a:t>
            </a:r>
            <a:r>
              <a:rPr sz="2400" spc="-5" dirty="0">
                <a:solidFill>
                  <a:srgbClr val="2D2DB9"/>
                </a:solidFill>
                <a:latin typeface="Arial"/>
                <a:cs typeface="Arial"/>
              </a:rPr>
              <a:t>αγορών </a:t>
            </a:r>
            <a:r>
              <a:rPr sz="2400" dirty="0">
                <a:solidFill>
                  <a:srgbClr val="2D2DB9"/>
                </a:solidFill>
                <a:latin typeface="Arial"/>
                <a:cs typeface="Arial"/>
              </a:rPr>
              <a:t>αγαθών</a:t>
            </a:r>
            <a:r>
              <a:rPr sz="2400" spc="-5" dirty="0">
                <a:solidFill>
                  <a:srgbClr val="2D2DB9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2D2DB9"/>
                </a:solidFill>
                <a:latin typeface="Arial"/>
                <a:cs typeface="Arial"/>
              </a:rPr>
              <a:t>και</a:t>
            </a:r>
            <a:r>
              <a:rPr sz="2400" spc="-5" dirty="0">
                <a:solidFill>
                  <a:srgbClr val="2D2DB9"/>
                </a:solidFill>
                <a:latin typeface="Arial"/>
                <a:cs typeface="Arial"/>
              </a:rPr>
              <a:t> υπηρεσιών σε διάφορες χώρε</a:t>
            </a:r>
            <a:r>
              <a:rPr sz="2400" spc="25" dirty="0">
                <a:solidFill>
                  <a:srgbClr val="2D2DB9"/>
                </a:solidFill>
                <a:latin typeface="Arial"/>
                <a:cs typeface="Arial"/>
              </a:rPr>
              <a:t>ς</a:t>
            </a:r>
            <a:r>
              <a:rPr sz="2400" spc="-5" dirty="0">
                <a:solidFill>
                  <a:srgbClr val="00009A"/>
                </a:solidFill>
                <a:latin typeface="Arial"/>
                <a:cs typeface="Arial"/>
              </a:rPr>
              <a:t>.</a:t>
            </a:r>
            <a:endParaRPr sz="2400">
              <a:latin typeface="Arial"/>
              <a:cs typeface="Arial"/>
            </a:endParaRPr>
          </a:p>
          <a:p>
            <a:pPr marL="755650" marR="287020" lvl="1" indent="-285750">
              <a:lnSpc>
                <a:spcPct val="79900"/>
              </a:lnSpc>
              <a:spcBef>
                <a:spcPts val="570"/>
              </a:spcBef>
              <a:buFont typeface="Arial"/>
              <a:buChar char="–"/>
              <a:tabLst>
                <a:tab pos="756285" algn="l"/>
              </a:tabLst>
            </a:pPr>
            <a:r>
              <a:rPr sz="2400" spc="-5" dirty="0">
                <a:solidFill>
                  <a:srgbClr val="00009A"/>
                </a:solidFill>
                <a:latin typeface="Arial"/>
                <a:cs typeface="Arial"/>
              </a:rPr>
              <a:t>Μπορούν</a:t>
            </a:r>
            <a:r>
              <a:rPr sz="2400" spc="-10" dirty="0">
                <a:solidFill>
                  <a:srgbClr val="00009A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00009A"/>
                </a:solidFill>
                <a:latin typeface="Arial"/>
                <a:cs typeface="Arial"/>
              </a:rPr>
              <a:t>ν</a:t>
            </a:r>
            <a:r>
              <a:rPr sz="2400" dirty="0">
                <a:solidFill>
                  <a:srgbClr val="00009A"/>
                </a:solidFill>
                <a:latin typeface="Arial"/>
                <a:cs typeface="Arial"/>
              </a:rPr>
              <a:t>α</a:t>
            </a:r>
            <a:r>
              <a:rPr sz="2400" spc="-5" dirty="0">
                <a:solidFill>
                  <a:srgbClr val="00009A"/>
                </a:solidFill>
                <a:latin typeface="Arial"/>
                <a:cs typeface="Arial"/>
              </a:rPr>
              <a:t> </a:t>
            </a:r>
            <a:r>
              <a:rPr sz="2400" spc="-10" dirty="0">
                <a:solidFill>
                  <a:srgbClr val="00009A"/>
                </a:solidFill>
                <a:latin typeface="Arial"/>
                <a:cs typeface="Arial"/>
              </a:rPr>
              <a:t>ε</a:t>
            </a:r>
            <a:r>
              <a:rPr sz="2400" dirty="0">
                <a:solidFill>
                  <a:srgbClr val="00009A"/>
                </a:solidFill>
                <a:latin typeface="Arial"/>
                <a:cs typeface="Arial"/>
              </a:rPr>
              <a:t>ντοπίσουν</a:t>
            </a:r>
            <a:r>
              <a:rPr sz="2400" spc="-5" dirty="0">
                <a:solidFill>
                  <a:srgbClr val="00009A"/>
                </a:solidFill>
                <a:latin typeface="Arial"/>
                <a:cs typeface="Arial"/>
              </a:rPr>
              <a:t> νέες </a:t>
            </a:r>
            <a:r>
              <a:rPr sz="2400" dirty="0">
                <a:solidFill>
                  <a:srgbClr val="00009A"/>
                </a:solidFill>
                <a:latin typeface="Arial"/>
                <a:cs typeface="Arial"/>
              </a:rPr>
              <a:t>οικον</a:t>
            </a:r>
            <a:r>
              <a:rPr sz="2400" spc="20" dirty="0">
                <a:solidFill>
                  <a:srgbClr val="00009A"/>
                </a:solidFill>
                <a:latin typeface="Arial"/>
                <a:cs typeface="Arial"/>
              </a:rPr>
              <a:t>ο</a:t>
            </a:r>
            <a:r>
              <a:rPr sz="2400" dirty="0">
                <a:solidFill>
                  <a:srgbClr val="00009A"/>
                </a:solidFill>
                <a:latin typeface="Arial"/>
                <a:cs typeface="Arial"/>
              </a:rPr>
              <a:t>µ</a:t>
            </a:r>
            <a:r>
              <a:rPr sz="2400" spc="-5" dirty="0">
                <a:solidFill>
                  <a:srgbClr val="00009A"/>
                </a:solidFill>
                <a:latin typeface="Arial"/>
                <a:cs typeface="Arial"/>
              </a:rPr>
              <a:t>ικές πολιτικές σε διάφορες χώρες </a:t>
            </a:r>
            <a:r>
              <a:rPr sz="2400" spc="-15" dirty="0">
                <a:solidFill>
                  <a:srgbClr val="00009A"/>
                </a:solidFill>
                <a:latin typeface="Arial"/>
                <a:cs typeface="Arial"/>
              </a:rPr>
              <a:t>π</a:t>
            </a:r>
            <a:r>
              <a:rPr sz="2400" spc="-5" dirty="0">
                <a:solidFill>
                  <a:srgbClr val="00009A"/>
                </a:solidFill>
                <a:latin typeface="Arial"/>
                <a:cs typeface="Arial"/>
              </a:rPr>
              <a:t>ου </a:t>
            </a:r>
            <a:r>
              <a:rPr sz="2400" dirty="0">
                <a:solidFill>
                  <a:srgbClr val="00009A"/>
                </a:solidFill>
                <a:latin typeface="Arial"/>
                <a:cs typeface="Arial"/>
              </a:rPr>
              <a:t>πιθανόν</a:t>
            </a:r>
            <a:r>
              <a:rPr sz="2400" spc="-5" dirty="0">
                <a:solidFill>
                  <a:srgbClr val="00009A"/>
                </a:solidFill>
                <a:latin typeface="Arial"/>
                <a:cs typeface="Arial"/>
              </a:rPr>
              <a:t> ν</a:t>
            </a:r>
            <a:r>
              <a:rPr sz="2400" dirty="0">
                <a:solidFill>
                  <a:srgbClr val="00009A"/>
                </a:solidFill>
                <a:latin typeface="Arial"/>
                <a:cs typeface="Arial"/>
              </a:rPr>
              <a:t>α</a:t>
            </a:r>
            <a:r>
              <a:rPr sz="2400" spc="-10" dirty="0">
                <a:solidFill>
                  <a:srgbClr val="00009A"/>
                </a:solidFill>
                <a:latin typeface="Arial"/>
                <a:cs typeface="Arial"/>
              </a:rPr>
              <a:t> ε</a:t>
            </a:r>
            <a:r>
              <a:rPr sz="2400" spc="-5" dirty="0">
                <a:solidFill>
                  <a:srgbClr val="00009A"/>
                </a:solidFill>
                <a:latin typeface="Arial"/>
                <a:cs typeface="Arial"/>
              </a:rPr>
              <a:t>πηρεάσουν </a:t>
            </a:r>
            <a:r>
              <a:rPr sz="2400" spc="5" dirty="0">
                <a:solidFill>
                  <a:srgbClr val="00009A"/>
                </a:solidFill>
                <a:latin typeface="Arial"/>
                <a:cs typeface="Arial"/>
              </a:rPr>
              <a:t>σ</a:t>
            </a:r>
            <a:r>
              <a:rPr sz="2400" dirty="0">
                <a:solidFill>
                  <a:srgbClr val="00009A"/>
                </a:solidFill>
                <a:latin typeface="Arial"/>
                <a:cs typeface="Arial"/>
              </a:rPr>
              <a:t>η</a:t>
            </a:r>
            <a:r>
              <a:rPr sz="2400" spc="-5" dirty="0">
                <a:solidFill>
                  <a:srgbClr val="00009A"/>
                </a:solidFill>
                <a:latin typeface="Arial"/>
                <a:cs typeface="Arial"/>
              </a:rPr>
              <a:t>µ</a:t>
            </a:r>
            <a:r>
              <a:rPr sz="2400" dirty="0">
                <a:solidFill>
                  <a:srgbClr val="00009A"/>
                </a:solidFill>
                <a:latin typeface="Arial"/>
                <a:cs typeface="Arial"/>
              </a:rPr>
              <a:t>αντικά το </a:t>
            </a:r>
            <a:r>
              <a:rPr sz="2400" spc="-5" dirty="0">
                <a:solidFill>
                  <a:srgbClr val="00009A"/>
                </a:solidFill>
                <a:latin typeface="Arial"/>
                <a:cs typeface="Arial"/>
              </a:rPr>
              <a:t>επιχειρ</a:t>
            </a:r>
            <a:r>
              <a:rPr sz="2400" spc="5" dirty="0">
                <a:solidFill>
                  <a:srgbClr val="00009A"/>
                </a:solidFill>
                <a:latin typeface="Arial"/>
                <a:cs typeface="Arial"/>
              </a:rPr>
              <a:t>η</a:t>
            </a:r>
            <a:r>
              <a:rPr sz="2400" dirty="0">
                <a:solidFill>
                  <a:srgbClr val="00009A"/>
                </a:solidFill>
                <a:latin typeface="Arial"/>
                <a:cs typeface="Arial"/>
              </a:rPr>
              <a:t>µατικό</a:t>
            </a:r>
            <a:r>
              <a:rPr sz="2400" spc="-5" dirty="0">
                <a:solidFill>
                  <a:srgbClr val="00009A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00009A"/>
                </a:solidFill>
                <a:latin typeface="Arial"/>
                <a:cs typeface="Arial"/>
              </a:rPr>
              <a:t>κλ</a:t>
            </a:r>
            <a:r>
              <a:rPr sz="2400" spc="5" dirty="0">
                <a:solidFill>
                  <a:srgbClr val="00009A"/>
                </a:solidFill>
                <a:latin typeface="Arial"/>
                <a:cs typeface="Arial"/>
              </a:rPr>
              <a:t>ί</a:t>
            </a:r>
            <a:r>
              <a:rPr sz="2400" dirty="0">
                <a:solidFill>
                  <a:srgbClr val="00009A"/>
                </a:solidFill>
                <a:latin typeface="Arial"/>
                <a:cs typeface="Arial"/>
              </a:rPr>
              <a:t>µ</a:t>
            </a:r>
            <a:r>
              <a:rPr sz="2400" spc="-5" dirty="0">
                <a:solidFill>
                  <a:srgbClr val="00009A"/>
                </a:solidFill>
                <a:latin typeface="Arial"/>
                <a:cs typeface="Arial"/>
              </a:rPr>
              <a:t>α.</a:t>
            </a:r>
            <a:endParaRPr sz="2400">
              <a:latin typeface="Arial"/>
              <a:cs typeface="Arial"/>
            </a:endParaRPr>
          </a:p>
          <a:p>
            <a:pPr marL="755650" marR="513080" lvl="1" indent="-285750">
              <a:lnSpc>
                <a:spcPct val="80000"/>
              </a:lnSpc>
              <a:spcBef>
                <a:spcPts val="570"/>
              </a:spcBef>
              <a:buFont typeface="Arial"/>
              <a:buChar char="–"/>
              <a:tabLst>
                <a:tab pos="756285" algn="l"/>
              </a:tabLst>
            </a:pPr>
            <a:r>
              <a:rPr sz="2400" spc="-5" dirty="0">
                <a:solidFill>
                  <a:srgbClr val="00009A"/>
                </a:solidFill>
                <a:latin typeface="Arial"/>
                <a:cs typeface="Arial"/>
              </a:rPr>
              <a:t>Μπορούν</a:t>
            </a:r>
            <a:r>
              <a:rPr sz="2400" spc="-10" dirty="0">
                <a:solidFill>
                  <a:srgbClr val="00009A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00009A"/>
                </a:solidFill>
                <a:latin typeface="Arial"/>
                <a:cs typeface="Arial"/>
              </a:rPr>
              <a:t>ν</a:t>
            </a:r>
            <a:r>
              <a:rPr sz="2400" dirty="0">
                <a:solidFill>
                  <a:srgbClr val="00009A"/>
                </a:solidFill>
                <a:latin typeface="Arial"/>
                <a:cs typeface="Arial"/>
              </a:rPr>
              <a:t>α</a:t>
            </a:r>
            <a:r>
              <a:rPr sz="2400" spc="-5" dirty="0">
                <a:solidFill>
                  <a:srgbClr val="00009A"/>
                </a:solidFill>
                <a:latin typeface="Arial"/>
                <a:cs typeface="Arial"/>
              </a:rPr>
              <a:t> </a:t>
            </a:r>
            <a:r>
              <a:rPr sz="2400" spc="-10" dirty="0">
                <a:solidFill>
                  <a:srgbClr val="00009A"/>
                </a:solidFill>
                <a:latin typeface="Arial"/>
                <a:cs typeface="Arial"/>
              </a:rPr>
              <a:t>ε</a:t>
            </a:r>
            <a:r>
              <a:rPr sz="2400" dirty="0">
                <a:solidFill>
                  <a:srgbClr val="00009A"/>
                </a:solidFill>
                <a:latin typeface="Arial"/>
                <a:cs typeface="Arial"/>
              </a:rPr>
              <a:t>ντοπίσουν</a:t>
            </a:r>
            <a:r>
              <a:rPr sz="2400" spc="-5" dirty="0">
                <a:solidFill>
                  <a:srgbClr val="00009A"/>
                </a:solidFill>
                <a:latin typeface="Arial"/>
                <a:cs typeface="Arial"/>
              </a:rPr>
              <a:t> </a:t>
            </a:r>
            <a:r>
              <a:rPr sz="2400" spc="5" dirty="0">
                <a:solidFill>
                  <a:srgbClr val="00009A"/>
                </a:solidFill>
                <a:latin typeface="Arial"/>
                <a:cs typeface="Arial"/>
              </a:rPr>
              <a:t>σ</a:t>
            </a:r>
            <a:r>
              <a:rPr sz="2400" spc="15" dirty="0">
                <a:solidFill>
                  <a:srgbClr val="00009A"/>
                </a:solidFill>
                <a:latin typeface="Arial"/>
                <a:cs typeface="Arial"/>
              </a:rPr>
              <a:t>η</a:t>
            </a:r>
            <a:r>
              <a:rPr sz="2400" spc="-5" dirty="0">
                <a:solidFill>
                  <a:srgbClr val="00009A"/>
                </a:solidFill>
                <a:latin typeface="Arial"/>
                <a:cs typeface="Arial"/>
              </a:rPr>
              <a:t>µαντικές</a:t>
            </a:r>
            <a:r>
              <a:rPr sz="2400" dirty="0">
                <a:solidFill>
                  <a:srgbClr val="00009A"/>
                </a:solidFill>
                <a:latin typeface="Arial"/>
                <a:cs typeface="Arial"/>
              </a:rPr>
              <a:t> µ</a:t>
            </a:r>
            <a:r>
              <a:rPr sz="2400" spc="-5" dirty="0">
                <a:solidFill>
                  <a:srgbClr val="00009A"/>
                </a:solidFill>
                <a:latin typeface="Arial"/>
                <a:cs typeface="Arial"/>
              </a:rPr>
              <a:t>ειώσεις</a:t>
            </a:r>
            <a:r>
              <a:rPr sz="2400" spc="5" dirty="0">
                <a:solidFill>
                  <a:srgbClr val="00009A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00009A"/>
                </a:solidFill>
                <a:latin typeface="Arial"/>
                <a:cs typeface="Arial"/>
              </a:rPr>
              <a:t>στα συναλλαγµατικά</a:t>
            </a:r>
            <a:r>
              <a:rPr sz="2400" spc="-5" dirty="0">
                <a:solidFill>
                  <a:srgbClr val="00009A"/>
                </a:solidFill>
                <a:latin typeface="Arial"/>
                <a:cs typeface="Arial"/>
              </a:rPr>
              <a:t> αποθ</a:t>
            </a:r>
            <a:r>
              <a:rPr sz="2400" dirty="0">
                <a:solidFill>
                  <a:srgbClr val="00009A"/>
                </a:solidFill>
                <a:latin typeface="Arial"/>
                <a:cs typeface="Arial"/>
              </a:rPr>
              <a:t>έµατα</a:t>
            </a:r>
            <a:r>
              <a:rPr sz="2400" spc="-5" dirty="0">
                <a:solidFill>
                  <a:srgbClr val="00009A"/>
                </a:solidFill>
                <a:latin typeface="Arial"/>
                <a:cs typeface="Arial"/>
              </a:rPr>
              <a:t> διαφόρων</a:t>
            </a:r>
            <a:r>
              <a:rPr sz="2400" spc="-10" dirty="0">
                <a:solidFill>
                  <a:srgbClr val="00009A"/>
                </a:solidFill>
                <a:latin typeface="Arial"/>
                <a:cs typeface="Arial"/>
              </a:rPr>
              <a:t> χ</a:t>
            </a:r>
            <a:r>
              <a:rPr sz="2400" spc="-5" dirty="0">
                <a:solidFill>
                  <a:srgbClr val="00009A"/>
                </a:solidFill>
                <a:latin typeface="Arial"/>
                <a:cs typeface="Arial"/>
              </a:rPr>
              <a:t>ωρώ</a:t>
            </a:r>
            <a:r>
              <a:rPr sz="2400" spc="10" dirty="0">
                <a:solidFill>
                  <a:srgbClr val="00009A"/>
                </a:solidFill>
                <a:latin typeface="Arial"/>
                <a:cs typeface="Arial"/>
              </a:rPr>
              <a:t>ν</a:t>
            </a:r>
            <a:r>
              <a:rPr sz="2400" spc="-5" dirty="0">
                <a:solidFill>
                  <a:srgbClr val="00009A"/>
                </a:solidFill>
                <a:latin typeface="Arial"/>
                <a:cs typeface="Arial"/>
              </a:rPr>
              <a:t>.</a:t>
            </a:r>
            <a:endParaRPr sz="2400">
              <a:latin typeface="Arial"/>
              <a:cs typeface="Arial"/>
            </a:endParaRPr>
          </a:p>
          <a:p>
            <a:pPr marL="755650" lvl="1" indent="-285750">
              <a:lnSpc>
                <a:spcPts val="2585"/>
              </a:lnSpc>
              <a:buFont typeface="Arial"/>
              <a:buChar char="–"/>
              <a:tabLst>
                <a:tab pos="756285" algn="l"/>
              </a:tabLst>
            </a:pPr>
            <a:r>
              <a:rPr sz="2400" spc="-5" dirty="0">
                <a:solidFill>
                  <a:srgbClr val="2D2DB9"/>
                </a:solidFill>
                <a:latin typeface="Arial"/>
                <a:cs typeface="Arial"/>
              </a:rPr>
              <a:t>Τα </a:t>
            </a:r>
            <a:r>
              <a:rPr sz="2400" dirty="0">
                <a:solidFill>
                  <a:srgbClr val="2D2DB9"/>
                </a:solidFill>
                <a:latin typeface="Arial"/>
                <a:cs typeface="Arial"/>
              </a:rPr>
              <a:t>στατιστικά</a:t>
            </a:r>
            <a:r>
              <a:rPr sz="2400" spc="-5" dirty="0">
                <a:solidFill>
                  <a:srgbClr val="2D2DB9"/>
                </a:solidFill>
                <a:latin typeface="Arial"/>
                <a:cs typeface="Arial"/>
              </a:rPr>
              <a:t> στοιχεία</a:t>
            </a:r>
            <a:r>
              <a:rPr sz="2400" dirty="0">
                <a:solidFill>
                  <a:srgbClr val="2D2DB9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2D2DB9"/>
                </a:solidFill>
                <a:latin typeface="Arial"/>
                <a:cs typeface="Arial"/>
              </a:rPr>
              <a:t>του </a:t>
            </a:r>
            <a:r>
              <a:rPr sz="2400" dirty="0">
                <a:solidFill>
                  <a:srgbClr val="2D2DB9"/>
                </a:solidFill>
                <a:latin typeface="Arial"/>
                <a:cs typeface="Arial"/>
              </a:rPr>
              <a:t>ι</a:t>
            </a:r>
            <a:r>
              <a:rPr sz="2400" spc="-5" dirty="0">
                <a:solidFill>
                  <a:srgbClr val="2D2DB9"/>
                </a:solidFill>
                <a:latin typeface="Arial"/>
                <a:cs typeface="Arial"/>
              </a:rPr>
              <a:t>σοζυγίου πληρ</a:t>
            </a:r>
            <a:r>
              <a:rPr sz="2400" spc="35" dirty="0">
                <a:solidFill>
                  <a:srgbClr val="2D2DB9"/>
                </a:solidFill>
                <a:latin typeface="Arial"/>
                <a:cs typeface="Arial"/>
              </a:rPr>
              <a:t>ω</a:t>
            </a:r>
            <a:r>
              <a:rPr sz="2400" spc="-5" dirty="0">
                <a:solidFill>
                  <a:srgbClr val="2D2DB9"/>
                </a:solidFill>
                <a:latin typeface="Arial"/>
                <a:cs typeface="Arial"/>
              </a:rPr>
              <a:t>µών</a:t>
            </a:r>
            <a:endParaRPr sz="2400">
              <a:latin typeface="Arial"/>
              <a:cs typeface="Arial"/>
            </a:endParaRPr>
          </a:p>
          <a:p>
            <a:pPr marL="755650" marR="5080">
              <a:lnSpc>
                <a:spcPct val="79800"/>
              </a:lnSpc>
              <a:spcBef>
                <a:spcPts val="290"/>
              </a:spcBef>
            </a:pPr>
            <a:r>
              <a:rPr sz="2400" spc="-5" dirty="0">
                <a:solidFill>
                  <a:srgbClr val="2D2DB9"/>
                </a:solidFill>
                <a:latin typeface="Arial"/>
                <a:cs typeface="Arial"/>
              </a:rPr>
              <a:t>µ</a:t>
            </a:r>
            <a:r>
              <a:rPr sz="2400" spc="-10" dirty="0">
                <a:solidFill>
                  <a:srgbClr val="2D2DB9"/>
                </a:solidFill>
                <a:latin typeface="Arial"/>
                <a:cs typeface="Arial"/>
              </a:rPr>
              <a:t>πορού</a:t>
            </a:r>
            <a:r>
              <a:rPr sz="2400" spc="-5" dirty="0">
                <a:solidFill>
                  <a:srgbClr val="2D2DB9"/>
                </a:solidFill>
                <a:latin typeface="Arial"/>
                <a:cs typeface="Arial"/>
              </a:rPr>
              <a:t>ν ν</a:t>
            </a:r>
            <a:r>
              <a:rPr sz="2400" dirty="0">
                <a:solidFill>
                  <a:srgbClr val="2D2DB9"/>
                </a:solidFill>
                <a:latin typeface="Arial"/>
                <a:cs typeface="Arial"/>
              </a:rPr>
              <a:t>α</a:t>
            </a:r>
            <a:r>
              <a:rPr sz="2400" spc="-5" dirty="0">
                <a:solidFill>
                  <a:srgbClr val="2D2DB9"/>
                </a:solidFill>
                <a:latin typeface="Arial"/>
                <a:cs typeface="Arial"/>
              </a:rPr>
              <a:t> </a:t>
            </a:r>
            <a:r>
              <a:rPr sz="2400" spc="-10" dirty="0">
                <a:solidFill>
                  <a:srgbClr val="2D2DB9"/>
                </a:solidFill>
                <a:latin typeface="Arial"/>
                <a:cs typeface="Arial"/>
              </a:rPr>
              <a:t>εντοπίσου</a:t>
            </a:r>
            <a:r>
              <a:rPr sz="2400" spc="-5" dirty="0">
                <a:solidFill>
                  <a:srgbClr val="2D2DB9"/>
                </a:solidFill>
                <a:latin typeface="Arial"/>
                <a:cs typeface="Arial"/>
              </a:rPr>
              <a:t>ν </a:t>
            </a:r>
            <a:r>
              <a:rPr sz="2400" spc="-10" dirty="0">
                <a:solidFill>
                  <a:srgbClr val="2D2DB9"/>
                </a:solidFill>
                <a:latin typeface="Arial"/>
                <a:cs typeface="Arial"/>
              </a:rPr>
              <a:t>αυξ</a:t>
            </a:r>
            <a:r>
              <a:rPr sz="2400" spc="10" dirty="0">
                <a:solidFill>
                  <a:srgbClr val="2D2DB9"/>
                </a:solidFill>
                <a:latin typeface="Arial"/>
                <a:cs typeface="Arial"/>
              </a:rPr>
              <a:t>η</a:t>
            </a:r>
            <a:r>
              <a:rPr sz="2400" dirty="0">
                <a:solidFill>
                  <a:srgbClr val="2D2DB9"/>
                </a:solidFill>
                <a:latin typeface="Arial"/>
                <a:cs typeface="Arial"/>
              </a:rPr>
              <a:t>µ</a:t>
            </a:r>
            <a:r>
              <a:rPr sz="2400" spc="-5" dirty="0">
                <a:solidFill>
                  <a:srgbClr val="2D2DB9"/>
                </a:solidFill>
                <a:latin typeface="Arial"/>
                <a:cs typeface="Arial"/>
              </a:rPr>
              <a:t>ένο κίνδυνο δανει</a:t>
            </a:r>
            <a:r>
              <a:rPr sz="2400" spc="5" dirty="0">
                <a:solidFill>
                  <a:srgbClr val="2D2DB9"/>
                </a:solidFill>
                <a:latin typeface="Arial"/>
                <a:cs typeface="Arial"/>
              </a:rPr>
              <a:t>σ</a:t>
            </a:r>
            <a:r>
              <a:rPr sz="2400" dirty="0">
                <a:solidFill>
                  <a:srgbClr val="2D2DB9"/>
                </a:solidFill>
                <a:latin typeface="Arial"/>
                <a:cs typeface="Arial"/>
              </a:rPr>
              <a:t>µ</a:t>
            </a:r>
            <a:r>
              <a:rPr sz="2400" spc="-5" dirty="0">
                <a:solidFill>
                  <a:srgbClr val="2D2DB9"/>
                </a:solidFill>
                <a:latin typeface="Arial"/>
                <a:cs typeface="Arial"/>
              </a:rPr>
              <a:t>ού </a:t>
            </a:r>
            <a:r>
              <a:rPr sz="2400" dirty="0">
                <a:solidFill>
                  <a:srgbClr val="2D2DB9"/>
                </a:solidFill>
                <a:latin typeface="Arial"/>
                <a:cs typeface="Arial"/>
              </a:rPr>
              <a:t>σ</a:t>
            </a:r>
            <a:r>
              <a:rPr sz="2400" spc="-5" dirty="0">
                <a:solidFill>
                  <a:srgbClr val="2D2DB9"/>
                </a:solidFill>
                <a:latin typeface="Arial"/>
                <a:cs typeface="Arial"/>
              </a:rPr>
              <a:t>ε </a:t>
            </a:r>
            <a:r>
              <a:rPr sz="2400" dirty="0">
                <a:solidFill>
                  <a:srgbClr val="2D2DB9"/>
                </a:solidFill>
                <a:latin typeface="Arial"/>
                <a:cs typeface="Arial"/>
              </a:rPr>
              <a:t>ορισµ</a:t>
            </a:r>
            <a:r>
              <a:rPr sz="2400" spc="-5" dirty="0">
                <a:solidFill>
                  <a:srgbClr val="2D2DB9"/>
                </a:solidFill>
                <a:latin typeface="Arial"/>
                <a:cs typeface="Arial"/>
              </a:rPr>
              <a:t>ένες χώρες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673350" marR="5080" indent="-2097405">
              <a:lnSpc>
                <a:spcPct val="100000"/>
              </a:lnSpc>
            </a:pPr>
            <a:r>
              <a:rPr sz="4000" spc="-5" dirty="0"/>
              <a:t>Χαρακτηριστικ</a:t>
            </a:r>
            <a:r>
              <a:rPr sz="4000" dirty="0"/>
              <a:t>ά</a:t>
            </a:r>
            <a:r>
              <a:rPr sz="4000" spc="-5" dirty="0"/>
              <a:t> το</a:t>
            </a:r>
            <a:r>
              <a:rPr sz="4000" dirty="0"/>
              <a:t>υ</a:t>
            </a:r>
            <a:r>
              <a:rPr sz="4000" spc="-5" dirty="0"/>
              <a:t> ισοζυγίου </a:t>
            </a:r>
            <a:r>
              <a:rPr sz="4000" spc="-10" dirty="0"/>
              <a:t>πληρ</a:t>
            </a:r>
            <a:r>
              <a:rPr sz="4000" spc="0" dirty="0"/>
              <a:t>ω</a:t>
            </a:r>
            <a:r>
              <a:rPr sz="4000" spc="-10" dirty="0">
                <a:latin typeface="Arial"/>
                <a:cs typeface="Arial"/>
              </a:rPr>
              <a:t>µ</a:t>
            </a:r>
            <a:r>
              <a:rPr sz="4000" dirty="0"/>
              <a:t>ών</a:t>
            </a:r>
            <a:endParaRPr sz="40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311494" y="2061287"/>
            <a:ext cx="8054975" cy="40112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55600" marR="420370" indent="-342900">
              <a:lnSpc>
                <a:spcPct val="100000"/>
              </a:lnSpc>
              <a:buFont typeface="Arial"/>
              <a:buChar char="•"/>
              <a:tabLst>
                <a:tab pos="356235" algn="l"/>
              </a:tabLst>
            </a:pPr>
            <a:r>
              <a:rPr sz="3200" spc="-10" dirty="0">
                <a:latin typeface="Arial"/>
                <a:cs typeface="Arial"/>
              </a:rPr>
              <a:t>Τ</a:t>
            </a:r>
            <a:r>
              <a:rPr sz="3200" spc="-5" dirty="0">
                <a:latin typeface="Arial"/>
                <a:cs typeface="Arial"/>
              </a:rPr>
              <a:t>ο </a:t>
            </a:r>
            <a:r>
              <a:rPr sz="3200" spc="-10" dirty="0">
                <a:latin typeface="Arial"/>
                <a:cs typeface="Arial"/>
              </a:rPr>
              <a:t>ισοζύγι</a:t>
            </a:r>
            <a:r>
              <a:rPr sz="3200" spc="-5" dirty="0">
                <a:latin typeface="Arial"/>
                <a:cs typeface="Arial"/>
              </a:rPr>
              <a:t>ο</a:t>
            </a:r>
            <a:r>
              <a:rPr sz="3200" dirty="0">
                <a:latin typeface="Arial"/>
                <a:cs typeface="Arial"/>
              </a:rPr>
              <a:t> </a:t>
            </a:r>
            <a:r>
              <a:rPr sz="3200" spc="-10" dirty="0">
                <a:latin typeface="Arial"/>
                <a:cs typeface="Arial"/>
              </a:rPr>
              <a:t>πληρ</a:t>
            </a:r>
            <a:r>
              <a:rPr sz="3200" spc="20" dirty="0">
                <a:latin typeface="Arial"/>
                <a:cs typeface="Arial"/>
              </a:rPr>
              <a:t>ω</a:t>
            </a:r>
            <a:r>
              <a:rPr sz="3200" dirty="0">
                <a:latin typeface="Arial"/>
                <a:cs typeface="Arial"/>
              </a:rPr>
              <a:t>µ</a:t>
            </a:r>
            <a:r>
              <a:rPr sz="3200" spc="-5" dirty="0">
                <a:latin typeface="Arial"/>
                <a:cs typeface="Arial"/>
              </a:rPr>
              <a:t>ών</a:t>
            </a:r>
            <a:r>
              <a:rPr sz="3200" spc="5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περιλ</a:t>
            </a:r>
            <a:r>
              <a:rPr sz="3200" spc="5" dirty="0">
                <a:latin typeface="Arial"/>
                <a:cs typeface="Arial"/>
              </a:rPr>
              <a:t>α</a:t>
            </a:r>
            <a:r>
              <a:rPr sz="3200" spc="-5" dirty="0">
                <a:latin typeface="Arial"/>
                <a:cs typeface="Arial"/>
              </a:rPr>
              <a:t>µβάνει </a:t>
            </a:r>
            <a:r>
              <a:rPr sz="3200" spc="-10" dirty="0">
                <a:latin typeface="Arial"/>
                <a:cs typeface="Arial"/>
              </a:rPr>
              <a:t>τ</a:t>
            </a:r>
            <a:r>
              <a:rPr sz="3200" spc="-5" dirty="0">
                <a:latin typeface="Arial"/>
                <a:cs typeface="Arial"/>
              </a:rPr>
              <a:t>ις διεθνείς</a:t>
            </a:r>
            <a:r>
              <a:rPr sz="3200" spc="-1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συναλλαγές</a:t>
            </a:r>
            <a:r>
              <a:rPr sz="3200" spc="-10" dirty="0">
                <a:latin typeface="Arial"/>
                <a:cs typeface="Arial"/>
              </a:rPr>
              <a:t> τ</a:t>
            </a:r>
            <a:r>
              <a:rPr sz="3200" spc="-5" dirty="0">
                <a:latin typeface="Arial"/>
                <a:cs typeface="Arial"/>
              </a:rPr>
              <a:t>ης</a:t>
            </a:r>
            <a:r>
              <a:rPr sz="3200" spc="-1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χώρας </a:t>
            </a:r>
            <a:r>
              <a:rPr sz="3200" spc="-10" dirty="0">
                <a:latin typeface="Arial"/>
                <a:cs typeface="Arial"/>
              </a:rPr>
              <a:t>σ</a:t>
            </a:r>
            <a:r>
              <a:rPr sz="3200" spc="-5" dirty="0">
                <a:latin typeface="Arial"/>
                <a:cs typeface="Arial"/>
              </a:rPr>
              <a:t>τη διάρκεια</a:t>
            </a:r>
            <a:r>
              <a:rPr sz="3200" dirty="0">
                <a:latin typeface="Arial"/>
                <a:cs typeface="Arial"/>
              </a:rPr>
              <a:t> 1</a:t>
            </a:r>
            <a:r>
              <a:rPr sz="3200" spc="-5" dirty="0">
                <a:latin typeface="Arial"/>
                <a:cs typeface="Arial"/>
              </a:rPr>
              <a:t> </a:t>
            </a:r>
            <a:r>
              <a:rPr sz="3200" spc="-10" dirty="0">
                <a:latin typeface="Arial"/>
                <a:cs typeface="Arial"/>
              </a:rPr>
              <a:t>έτου</a:t>
            </a:r>
            <a:r>
              <a:rPr sz="3200" dirty="0">
                <a:latin typeface="Arial"/>
                <a:cs typeface="Arial"/>
              </a:rPr>
              <a:t>ς</a:t>
            </a:r>
            <a:r>
              <a:rPr sz="3200" spc="-5" dirty="0">
                <a:latin typeface="Arial"/>
                <a:cs typeface="Arial"/>
              </a:rPr>
              <a:t>.</a:t>
            </a:r>
            <a:endParaRPr sz="3200">
              <a:latin typeface="Arial"/>
              <a:cs typeface="Arial"/>
            </a:endParaRPr>
          </a:p>
          <a:p>
            <a:pPr marL="354965" marR="5080" indent="-342265">
              <a:lnSpc>
                <a:spcPct val="100000"/>
              </a:lnSpc>
              <a:spcBef>
                <a:spcPts val="760"/>
              </a:spcBef>
              <a:buFont typeface="Arial"/>
              <a:buChar char="•"/>
              <a:tabLst>
                <a:tab pos="355600" algn="l"/>
              </a:tabLst>
            </a:pPr>
            <a:r>
              <a:rPr sz="3200" spc="-5" dirty="0">
                <a:latin typeface="Arial"/>
                <a:cs typeface="Arial"/>
              </a:rPr>
              <a:t>Περιλ</a:t>
            </a:r>
            <a:r>
              <a:rPr sz="3200" spc="0" dirty="0">
                <a:latin typeface="Arial"/>
                <a:cs typeface="Arial"/>
              </a:rPr>
              <a:t>α</a:t>
            </a:r>
            <a:r>
              <a:rPr sz="3200" dirty="0">
                <a:latin typeface="Arial"/>
                <a:cs typeface="Arial"/>
              </a:rPr>
              <a:t>µ</a:t>
            </a:r>
            <a:r>
              <a:rPr sz="3200" spc="-10" dirty="0">
                <a:latin typeface="Arial"/>
                <a:cs typeface="Arial"/>
              </a:rPr>
              <a:t>βάνε</a:t>
            </a:r>
            <a:r>
              <a:rPr sz="3200" spc="-5" dirty="0">
                <a:latin typeface="Arial"/>
                <a:cs typeface="Arial"/>
              </a:rPr>
              <a:t>ι </a:t>
            </a:r>
            <a:r>
              <a:rPr sz="3200" spc="-10" dirty="0">
                <a:latin typeface="Arial"/>
                <a:cs typeface="Arial"/>
              </a:rPr>
              <a:t>οικον</a:t>
            </a:r>
            <a:r>
              <a:rPr sz="3200" spc="-5" dirty="0">
                <a:latin typeface="Arial"/>
                <a:cs typeface="Arial"/>
              </a:rPr>
              <a:t>ο</a:t>
            </a:r>
            <a:r>
              <a:rPr sz="3200" dirty="0">
                <a:latin typeface="Arial"/>
                <a:cs typeface="Arial"/>
              </a:rPr>
              <a:t>µ</a:t>
            </a:r>
            <a:r>
              <a:rPr sz="3200" spc="-5" dirty="0">
                <a:latin typeface="Arial"/>
                <a:cs typeface="Arial"/>
              </a:rPr>
              <a:t>ικές συναλλαγές</a:t>
            </a:r>
            <a:r>
              <a:rPr sz="3200" spc="-1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που συνεπάγονται ν</a:t>
            </a:r>
            <a:r>
              <a:rPr sz="3200" spc="0" dirty="0">
                <a:latin typeface="Arial"/>
                <a:cs typeface="Arial"/>
              </a:rPr>
              <a:t>ο</a:t>
            </a:r>
            <a:r>
              <a:rPr sz="3200" dirty="0">
                <a:latin typeface="Arial"/>
                <a:cs typeface="Arial"/>
              </a:rPr>
              <a:t>µ</a:t>
            </a:r>
            <a:r>
              <a:rPr sz="3200" spc="-5" dirty="0">
                <a:latin typeface="Arial"/>
                <a:cs typeface="Arial"/>
              </a:rPr>
              <a:t>ι</a:t>
            </a:r>
            <a:r>
              <a:rPr sz="3200" dirty="0">
                <a:latin typeface="Arial"/>
                <a:cs typeface="Arial"/>
              </a:rPr>
              <a:t>σ</a:t>
            </a:r>
            <a:r>
              <a:rPr sz="3200" spc="-5" dirty="0">
                <a:latin typeface="Arial"/>
                <a:cs typeface="Arial"/>
              </a:rPr>
              <a:t>µατική </a:t>
            </a:r>
            <a:r>
              <a:rPr sz="3200" spc="-10" dirty="0">
                <a:latin typeface="Arial"/>
                <a:cs typeface="Arial"/>
              </a:rPr>
              <a:t>α</a:t>
            </a:r>
            <a:r>
              <a:rPr sz="3200" spc="-5" dirty="0">
                <a:latin typeface="Arial"/>
                <a:cs typeface="Arial"/>
              </a:rPr>
              <a:t>ποτί</a:t>
            </a:r>
            <a:r>
              <a:rPr sz="3200" dirty="0">
                <a:latin typeface="Arial"/>
                <a:cs typeface="Arial"/>
              </a:rPr>
              <a:t>µ</a:t>
            </a:r>
            <a:r>
              <a:rPr sz="3200" spc="-10" dirty="0">
                <a:latin typeface="Arial"/>
                <a:cs typeface="Arial"/>
              </a:rPr>
              <a:t>ηση</a:t>
            </a:r>
            <a:r>
              <a:rPr sz="3200" spc="-5" dirty="0">
                <a:latin typeface="Arial"/>
                <a:cs typeface="Arial"/>
              </a:rPr>
              <a:t>.</a:t>
            </a:r>
            <a:endParaRPr sz="3200">
              <a:latin typeface="Arial"/>
              <a:cs typeface="Arial"/>
            </a:endParaRPr>
          </a:p>
          <a:p>
            <a:pPr marL="354965" marR="393065" indent="-342265">
              <a:lnSpc>
                <a:spcPct val="100000"/>
              </a:lnSpc>
              <a:spcBef>
                <a:spcPts val="760"/>
              </a:spcBef>
              <a:buFont typeface="Arial"/>
              <a:buChar char="•"/>
              <a:tabLst>
                <a:tab pos="355600" algn="l"/>
              </a:tabLst>
            </a:pPr>
            <a:r>
              <a:rPr sz="3200" spc="-5" dirty="0">
                <a:latin typeface="Arial"/>
                <a:cs typeface="Arial"/>
              </a:rPr>
              <a:t>Περιλ</a:t>
            </a:r>
            <a:r>
              <a:rPr sz="3200" spc="0" dirty="0">
                <a:latin typeface="Arial"/>
                <a:cs typeface="Arial"/>
              </a:rPr>
              <a:t>α</a:t>
            </a:r>
            <a:r>
              <a:rPr sz="3200" dirty="0">
                <a:latin typeface="Arial"/>
                <a:cs typeface="Arial"/>
              </a:rPr>
              <a:t>µ</a:t>
            </a:r>
            <a:r>
              <a:rPr sz="3200" spc="-5" dirty="0">
                <a:latin typeface="Arial"/>
                <a:cs typeface="Arial"/>
              </a:rPr>
              <a:t>βάνει </a:t>
            </a:r>
            <a:r>
              <a:rPr sz="3200" spc="-10" dirty="0">
                <a:latin typeface="Arial"/>
                <a:cs typeface="Arial"/>
              </a:rPr>
              <a:t>σ</a:t>
            </a:r>
            <a:r>
              <a:rPr sz="3200" spc="-5" dirty="0">
                <a:latin typeface="Arial"/>
                <a:cs typeface="Arial"/>
              </a:rPr>
              <a:t>υναλλαγές</a:t>
            </a:r>
            <a:r>
              <a:rPr sz="3200" spc="5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µεταξύ </a:t>
            </a:r>
            <a:r>
              <a:rPr sz="3200" spc="-10" dirty="0">
                <a:latin typeface="Arial"/>
                <a:cs typeface="Arial"/>
              </a:rPr>
              <a:t>κατοίκω</a:t>
            </a:r>
            <a:r>
              <a:rPr sz="3200" spc="-5" dirty="0">
                <a:latin typeface="Arial"/>
                <a:cs typeface="Arial"/>
              </a:rPr>
              <a:t>ν</a:t>
            </a:r>
            <a:r>
              <a:rPr sz="3200" dirty="0">
                <a:latin typeface="Arial"/>
                <a:cs typeface="Arial"/>
              </a:rPr>
              <a:t> </a:t>
            </a:r>
            <a:r>
              <a:rPr sz="3200" spc="-10" dirty="0">
                <a:latin typeface="Arial"/>
                <a:cs typeface="Arial"/>
              </a:rPr>
              <a:t>τη</a:t>
            </a:r>
            <a:r>
              <a:rPr sz="3200" spc="-5" dirty="0">
                <a:latin typeface="Arial"/>
                <a:cs typeface="Arial"/>
              </a:rPr>
              <a:t>ς</a:t>
            </a:r>
            <a:r>
              <a:rPr sz="3200" spc="-15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χ</a:t>
            </a:r>
            <a:r>
              <a:rPr sz="3200" spc="-10" dirty="0">
                <a:latin typeface="Arial"/>
                <a:cs typeface="Arial"/>
              </a:rPr>
              <a:t>ώρα</a:t>
            </a:r>
            <a:r>
              <a:rPr sz="3200" spc="-5" dirty="0">
                <a:latin typeface="Arial"/>
                <a:cs typeface="Arial"/>
              </a:rPr>
              <a:t>ς </a:t>
            </a:r>
            <a:r>
              <a:rPr sz="3200" spc="-10" dirty="0">
                <a:latin typeface="Arial"/>
                <a:cs typeface="Arial"/>
              </a:rPr>
              <a:t>κα</a:t>
            </a:r>
            <a:r>
              <a:rPr sz="3200" spc="-5" dirty="0">
                <a:latin typeface="Arial"/>
                <a:cs typeface="Arial"/>
              </a:rPr>
              <a:t>ι </a:t>
            </a:r>
            <a:r>
              <a:rPr sz="3200" dirty="0">
                <a:latin typeface="Arial"/>
                <a:cs typeface="Arial"/>
              </a:rPr>
              <a:t>κ</a:t>
            </a:r>
            <a:r>
              <a:rPr sz="3200" spc="-10" dirty="0">
                <a:latin typeface="Arial"/>
                <a:cs typeface="Arial"/>
              </a:rPr>
              <a:t>ατοίκω</a:t>
            </a:r>
            <a:r>
              <a:rPr sz="3200" spc="-5" dirty="0">
                <a:latin typeface="Arial"/>
                <a:cs typeface="Arial"/>
              </a:rPr>
              <a:t>ν</a:t>
            </a:r>
            <a:r>
              <a:rPr sz="3200" dirty="0">
                <a:latin typeface="Arial"/>
                <a:cs typeface="Arial"/>
              </a:rPr>
              <a:t> </a:t>
            </a:r>
            <a:r>
              <a:rPr sz="3200" spc="-10" dirty="0">
                <a:latin typeface="Arial"/>
                <a:cs typeface="Arial"/>
              </a:rPr>
              <a:t>άλλων </a:t>
            </a:r>
            <a:r>
              <a:rPr sz="3200" spc="-5" dirty="0">
                <a:latin typeface="Arial"/>
                <a:cs typeface="Arial"/>
              </a:rPr>
              <a:t>χωρώ</a:t>
            </a:r>
            <a:r>
              <a:rPr sz="3200" spc="0" dirty="0">
                <a:latin typeface="Arial"/>
                <a:cs typeface="Arial"/>
              </a:rPr>
              <a:t>ν</a:t>
            </a:r>
            <a:r>
              <a:rPr sz="3200" spc="-5" dirty="0">
                <a:latin typeface="Arial"/>
                <a:cs typeface="Arial"/>
              </a:rPr>
              <a:t>.</a:t>
            </a:r>
            <a:endParaRPr sz="3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672715" marR="5080" indent="-2079625">
              <a:lnSpc>
                <a:spcPct val="100000"/>
              </a:lnSpc>
            </a:pPr>
            <a:r>
              <a:rPr sz="4000" spc="-5" dirty="0"/>
              <a:t>Συστατικ</a:t>
            </a:r>
            <a:r>
              <a:rPr sz="4000" dirty="0"/>
              <a:t>ά </a:t>
            </a:r>
            <a:r>
              <a:rPr sz="4000" spc="-5" dirty="0">
                <a:latin typeface="Arial"/>
                <a:cs typeface="Arial"/>
              </a:rPr>
              <a:t>µ</a:t>
            </a:r>
            <a:r>
              <a:rPr sz="4000" spc="-10" dirty="0"/>
              <a:t>έρ</a:t>
            </a:r>
            <a:r>
              <a:rPr sz="4000" spc="-5" dirty="0"/>
              <a:t>η το</a:t>
            </a:r>
            <a:r>
              <a:rPr sz="4000" dirty="0"/>
              <a:t>υ</a:t>
            </a:r>
            <a:r>
              <a:rPr sz="4000" spc="-10" dirty="0"/>
              <a:t> </a:t>
            </a:r>
            <a:r>
              <a:rPr sz="4000" spc="-5" dirty="0"/>
              <a:t>ισοζυγίου </a:t>
            </a:r>
            <a:r>
              <a:rPr sz="4000" spc="-10" dirty="0"/>
              <a:t>πληρ</a:t>
            </a:r>
            <a:r>
              <a:rPr sz="4000" spc="0" dirty="0"/>
              <a:t>ω</a:t>
            </a:r>
            <a:r>
              <a:rPr sz="4000" spc="-10" dirty="0">
                <a:latin typeface="Arial"/>
                <a:cs typeface="Arial"/>
              </a:rPr>
              <a:t>µ</a:t>
            </a:r>
            <a:r>
              <a:rPr sz="4000" dirty="0"/>
              <a:t>ών</a:t>
            </a:r>
            <a:endParaRPr sz="40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311503" y="1988183"/>
            <a:ext cx="5160010" cy="401827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buFont typeface="Arial"/>
              <a:buChar char="•"/>
              <a:tabLst>
                <a:tab pos="356235" algn="l"/>
              </a:tabLst>
            </a:pPr>
            <a:r>
              <a:rPr sz="2000" spc="-5" dirty="0">
                <a:latin typeface="Arial"/>
                <a:cs typeface="Arial"/>
              </a:rPr>
              <a:t>Ισοζύγιο τρεχουσών</a:t>
            </a:r>
            <a:r>
              <a:rPr sz="2000" spc="1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συναλλαγών</a:t>
            </a:r>
            <a:endParaRPr sz="2000">
              <a:latin typeface="Arial"/>
              <a:cs typeface="Arial"/>
            </a:endParaRPr>
          </a:p>
          <a:p>
            <a:pPr marL="755650" lvl="1" indent="-285750">
              <a:lnSpc>
                <a:spcPct val="100000"/>
              </a:lnSpc>
              <a:buFont typeface="Arial"/>
              <a:buChar char="–"/>
              <a:tabLst>
                <a:tab pos="756285" algn="l"/>
              </a:tabLst>
            </a:pPr>
            <a:r>
              <a:rPr sz="1800" spc="-10" dirty="0">
                <a:solidFill>
                  <a:srgbClr val="00009A"/>
                </a:solidFill>
                <a:latin typeface="Arial"/>
                <a:cs typeface="Arial"/>
              </a:rPr>
              <a:t>Εξαγωγέ</a:t>
            </a:r>
            <a:r>
              <a:rPr sz="1800" spc="-5" dirty="0">
                <a:solidFill>
                  <a:srgbClr val="00009A"/>
                </a:solidFill>
                <a:latin typeface="Arial"/>
                <a:cs typeface="Arial"/>
              </a:rPr>
              <a:t>ς κα</a:t>
            </a:r>
            <a:r>
              <a:rPr sz="1800" dirty="0">
                <a:solidFill>
                  <a:srgbClr val="00009A"/>
                </a:solidFill>
                <a:latin typeface="Arial"/>
                <a:cs typeface="Arial"/>
              </a:rPr>
              <a:t>ι</a:t>
            </a:r>
            <a:r>
              <a:rPr sz="1800" spc="-10" dirty="0">
                <a:solidFill>
                  <a:srgbClr val="00009A"/>
                </a:solidFill>
                <a:latin typeface="Arial"/>
                <a:cs typeface="Arial"/>
              </a:rPr>
              <a:t> </a:t>
            </a:r>
            <a:r>
              <a:rPr sz="1800" spc="-5" dirty="0">
                <a:solidFill>
                  <a:srgbClr val="00009A"/>
                </a:solidFill>
                <a:latin typeface="Arial"/>
                <a:cs typeface="Arial"/>
              </a:rPr>
              <a:t>ε</a:t>
            </a:r>
            <a:r>
              <a:rPr sz="1800" spc="-10" dirty="0">
                <a:solidFill>
                  <a:srgbClr val="00009A"/>
                </a:solidFill>
                <a:latin typeface="Arial"/>
                <a:cs typeface="Arial"/>
              </a:rPr>
              <a:t>ισαγωγέ</a:t>
            </a:r>
            <a:r>
              <a:rPr sz="1800" spc="-5" dirty="0">
                <a:solidFill>
                  <a:srgbClr val="00009A"/>
                </a:solidFill>
                <a:latin typeface="Arial"/>
                <a:cs typeface="Arial"/>
              </a:rPr>
              <a:t>ς αγαθών</a:t>
            </a:r>
            <a:endParaRPr sz="1800">
              <a:latin typeface="Arial"/>
              <a:cs typeface="Arial"/>
            </a:endParaRPr>
          </a:p>
          <a:p>
            <a:pPr marL="755650" lvl="1" indent="-285750">
              <a:lnSpc>
                <a:spcPct val="100000"/>
              </a:lnSpc>
              <a:buFont typeface="Arial"/>
              <a:buChar char="–"/>
              <a:tabLst>
                <a:tab pos="756285" algn="l"/>
              </a:tabLst>
            </a:pPr>
            <a:r>
              <a:rPr sz="1800" spc="-10" dirty="0">
                <a:solidFill>
                  <a:srgbClr val="00009A"/>
                </a:solidFill>
                <a:latin typeface="Arial"/>
                <a:cs typeface="Arial"/>
              </a:rPr>
              <a:t>Εξαγωγέ</a:t>
            </a:r>
            <a:r>
              <a:rPr sz="1800" spc="-5" dirty="0">
                <a:solidFill>
                  <a:srgbClr val="00009A"/>
                </a:solidFill>
                <a:latin typeface="Arial"/>
                <a:cs typeface="Arial"/>
              </a:rPr>
              <a:t>ς κα</a:t>
            </a:r>
            <a:r>
              <a:rPr sz="1800" dirty="0">
                <a:solidFill>
                  <a:srgbClr val="00009A"/>
                </a:solidFill>
                <a:latin typeface="Arial"/>
                <a:cs typeface="Arial"/>
              </a:rPr>
              <a:t>ι</a:t>
            </a:r>
            <a:r>
              <a:rPr sz="1800" spc="-10" dirty="0">
                <a:solidFill>
                  <a:srgbClr val="00009A"/>
                </a:solidFill>
                <a:latin typeface="Arial"/>
                <a:cs typeface="Arial"/>
              </a:rPr>
              <a:t> </a:t>
            </a:r>
            <a:r>
              <a:rPr sz="1800" spc="-5" dirty="0">
                <a:solidFill>
                  <a:srgbClr val="00009A"/>
                </a:solidFill>
                <a:latin typeface="Arial"/>
                <a:cs typeface="Arial"/>
              </a:rPr>
              <a:t>ε</a:t>
            </a:r>
            <a:r>
              <a:rPr sz="1800" spc="-10" dirty="0">
                <a:solidFill>
                  <a:srgbClr val="00009A"/>
                </a:solidFill>
                <a:latin typeface="Arial"/>
                <a:cs typeface="Arial"/>
              </a:rPr>
              <a:t>ισαγωγέ</a:t>
            </a:r>
            <a:r>
              <a:rPr sz="1800" spc="-5" dirty="0">
                <a:solidFill>
                  <a:srgbClr val="00009A"/>
                </a:solidFill>
                <a:latin typeface="Arial"/>
                <a:cs typeface="Arial"/>
              </a:rPr>
              <a:t>ς </a:t>
            </a:r>
            <a:r>
              <a:rPr sz="1800" spc="-10" dirty="0">
                <a:solidFill>
                  <a:srgbClr val="00009A"/>
                </a:solidFill>
                <a:latin typeface="Arial"/>
                <a:cs typeface="Arial"/>
              </a:rPr>
              <a:t>υπηρεσιών</a:t>
            </a:r>
            <a:endParaRPr sz="1800">
              <a:latin typeface="Arial"/>
              <a:cs typeface="Arial"/>
            </a:endParaRPr>
          </a:p>
          <a:p>
            <a:pPr marL="755650" lvl="1" indent="-285750">
              <a:lnSpc>
                <a:spcPct val="100000"/>
              </a:lnSpc>
              <a:spcBef>
                <a:spcPts val="5"/>
              </a:spcBef>
              <a:buFont typeface="Arial"/>
              <a:buChar char="–"/>
              <a:tabLst>
                <a:tab pos="756285" algn="l"/>
              </a:tabLst>
            </a:pPr>
            <a:r>
              <a:rPr sz="1800" spc="-10" dirty="0">
                <a:solidFill>
                  <a:srgbClr val="00009A"/>
                </a:solidFill>
                <a:latin typeface="Arial"/>
                <a:cs typeface="Arial"/>
              </a:rPr>
              <a:t>Εισόδη</a:t>
            </a:r>
            <a:r>
              <a:rPr sz="1800" dirty="0">
                <a:solidFill>
                  <a:srgbClr val="00009A"/>
                </a:solidFill>
                <a:latin typeface="Arial"/>
                <a:cs typeface="Arial"/>
              </a:rPr>
              <a:t>µα</a:t>
            </a:r>
            <a:r>
              <a:rPr sz="1800" spc="-10" dirty="0">
                <a:solidFill>
                  <a:srgbClr val="00009A"/>
                </a:solidFill>
                <a:latin typeface="Arial"/>
                <a:cs typeface="Arial"/>
              </a:rPr>
              <a:t> </a:t>
            </a:r>
            <a:r>
              <a:rPr sz="1800" spc="-5" dirty="0">
                <a:solidFill>
                  <a:srgbClr val="00009A"/>
                </a:solidFill>
                <a:latin typeface="Arial"/>
                <a:cs typeface="Arial"/>
              </a:rPr>
              <a:t>α</a:t>
            </a:r>
            <a:r>
              <a:rPr sz="1800" spc="-10" dirty="0">
                <a:solidFill>
                  <a:srgbClr val="00009A"/>
                </a:solidFill>
                <a:latin typeface="Arial"/>
                <a:cs typeface="Arial"/>
              </a:rPr>
              <a:t>π</a:t>
            </a:r>
            <a:r>
              <a:rPr sz="1800" spc="-5" dirty="0">
                <a:solidFill>
                  <a:srgbClr val="00009A"/>
                </a:solidFill>
                <a:latin typeface="Arial"/>
                <a:cs typeface="Arial"/>
              </a:rPr>
              <a:t>ό</a:t>
            </a:r>
            <a:r>
              <a:rPr sz="1800" spc="-10" dirty="0">
                <a:solidFill>
                  <a:srgbClr val="00009A"/>
                </a:solidFill>
                <a:latin typeface="Arial"/>
                <a:cs typeface="Arial"/>
              </a:rPr>
              <a:t> επενδύσεις</a:t>
            </a:r>
            <a:endParaRPr sz="1800">
              <a:latin typeface="Arial"/>
              <a:cs typeface="Arial"/>
            </a:endParaRPr>
          </a:p>
          <a:p>
            <a:pPr marL="755650" lvl="1" indent="-285750">
              <a:lnSpc>
                <a:spcPct val="100000"/>
              </a:lnSpc>
              <a:buFont typeface="Arial"/>
              <a:buChar char="–"/>
              <a:tabLst>
                <a:tab pos="755650" algn="l"/>
              </a:tabLst>
            </a:pPr>
            <a:r>
              <a:rPr sz="1800" spc="10" dirty="0">
                <a:solidFill>
                  <a:srgbClr val="00009A"/>
                </a:solidFill>
                <a:latin typeface="Arial"/>
                <a:cs typeface="Arial"/>
              </a:rPr>
              <a:t>∆ωρεές</a:t>
            </a:r>
            <a:endParaRPr sz="1800">
              <a:latin typeface="Arial"/>
              <a:cs typeface="Arial"/>
            </a:endParaRPr>
          </a:p>
          <a:p>
            <a:pPr lvl="1">
              <a:lnSpc>
                <a:spcPct val="100000"/>
              </a:lnSpc>
              <a:spcBef>
                <a:spcPts val="36"/>
              </a:spcBef>
              <a:buClr>
                <a:srgbClr val="00009A"/>
              </a:buClr>
              <a:buFont typeface="Arial"/>
              <a:buChar char="–"/>
            </a:pPr>
            <a:endParaRPr sz="185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buFont typeface="Arial"/>
              <a:buChar char="•"/>
              <a:tabLst>
                <a:tab pos="356235" algn="l"/>
              </a:tabLst>
            </a:pPr>
            <a:r>
              <a:rPr sz="2000" spc="-5" dirty="0">
                <a:solidFill>
                  <a:srgbClr val="4C4C4C"/>
                </a:solidFill>
                <a:latin typeface="Arial"/>
                <a:cs typeface="Arial"/>
              </a:rPr>
              <a:t>Ισοζύγιο κεφαλαίων</a:t>
            </a:r>
            <a:endParaRPr sz="2000">
              <a:latin typeface="Arial"/>
              <a:cs typeface="Arial"/>
            </a:endParaRPr>
          </a:p>
          <a:p>
            <a:pPr marL="308610" indent="-295910">
              <a:lnSpc>
                <a:spcPct val="100000"/>
              </a:lnSpc>
              <a:buSzPct val="88888"/>
              <a:buFont typeface="Arial"/>
              <a:buChar char="-"/>
              <a:tabLst>
                <a:tab pos="309245" algn="l"/>
              </a:tabLst>
            </a:pPr>
            <a:r>
              <a:rPr sz="1800" spc="-5" dirty="0">
                <a:solidFill>
                  <a:srgbClr val="4C4C4C"/>
                </a:solidFill>
                <a:latin typeface="Arial"/>
                <a:cs typeface="Arial"/>
              </a:rPr>
              <a:t>Βραχυπρόθε</a:t>
            </a:r>
            <a:r>
              <a:rPr sz="1800" spc="0" dirty="0">
                <a:solidFill>
                  <a:srgbClr val="4C4C4C"/>
                </a:solidFill>
                <a:latin typeface="Arial"/>
                <a:cs typeface="Arial"/>
              </a:rPr>
              <a:t>σ</a:t>
            </a:r>
            <a:r>
              <a:rPr sz="1800" dirty="0">
                <a:solidFill>
                  <a:srgbClr val="4C4C4C"/>
                </a:solidFill>
                <a:latin typeface="Arial"/>
                <a:cs typeface="Arial"/>
              </a:rPr>
              <a:t>µα</a:t>
            </a:r>
            <a:r>
              <a:rPr sz="1800" spc="-10" dirty="0">
                <a:solidFill>
                  <a:srgbClr val="4C4C4C"/>
                </a:solidFill>
                <a:latin typeface="Arial"/>
                <a:cs typeface="Arial"/>
              </a:rPr>
              <a:t> δ</a:t>
            </a:r>
            <a:r>
              <a:rPr sz="1800" spc="-5" dirty="0">
                <a:solidFill>
                  <a:srgbClr val="4C4C4C"/>
                </a:solidFill>
                <a:latin typeface="Arial"/>
                <a:cs typeface="Arial"/>
              </a:rPr>
              <a:t>άνει</a:t>
            </a:r>
            <a:r>
              <a:rPr sz="1800" dirty="0">
                <a:solidFill>
                  <a:srgbClr val="4C4C4C"/>
                </a:solidFill>
                <a:latin typeface="Arial"/>
                <a:cs typeface="Arial"/>
              </a:rPr>
              <a:t>α</a:t>
            </a:r>
            <a:r>
              <a:rPr sz="1800" spc="-15" dirty="0">
                <a:solidFill>
                  <a:srgbClr val="4C4C4C"/>
                </a:solidFill>
                <a:latin typeface="Arial"/>
                <a:cs typeface="Arial"/>
              </a:rPr>
              <a:t> </a:t>
            </a:r>
            <a:r>
              <a:rPr sz="1800" spc="-10" dirty="0">
                <a:solidFill>
                  <a:srgbClr val="4C4C4C"/>
                </a:solidFill>
                <a:latin typeface="Arial"/>
                <a:cs typeface="Arial"/>
              </a:rPr>
              <a:t>προ</a:t>
            </a:r>
            <a:r>
              <a:rPr sz="1800" spc="-5" dirty="0">
                <a:solidFill>
                  <a:srgbClr val="4C4C4C"/>
                </a:solidFill>
                <a:latin typeface="Arial"/>
                <a:cs typeface="Arial"/>
              </a:rPr>
              <a:t>ς </a:t>
            </a:r>
            <a:r>
              <a:rPr sz="1800" spc="-10" dirty="0">
                <a:solidFill>
                  <a:srgbClr val="4C4C4C"/>
                </a:solidFill>
                <a:latin typeface="Arial"/>
                <a:cs typeface="Arial"/>
              </a:rPr>
              <a:t>κ</a:t>
            </a:r>
            <a:r>
              <a:rPr sz="1800" spc="-5" dirty="0">
                <a:solidFill>
                  <a:srgbClr val="4C4C4C"/>
                </a:solidFill>
                <a:latin typeface="Arial"/>
                <a:cs typeface="Arial"/>
              </a:rPr>
              <a:t>α</a:t>
            </a:r>
            <a:r>
              <a:rPr sz="1800" dirty="0">
                <a:solidFill>
                  <a:srgbClr val="4C4C4C"/>
                </a:solidFill>
                <a:latin typeface="Arial"/>
                <a:cs typeface="Arial"/>
              </a:rPr>
              <a:t>ι</a:t>
            </a:r>
            <a:r>
              <a:rPr sz="1800" spc="-5" dirty="0">
                <a:solidFill>
                  <a:srgbClr val="4C4C4C"/>
                </a:solidFill>
                <a:latin typeface="Arial"/>
                <a:cs typeface="Arial"/>
              </a:rPr>
              <a:t> </a:t>
            </a:r>
            <a:r>
              <a:rPr sz="1800" spc="-10" dirty="0">
                <a:solidFill>
                  <a:srgbClr val="4C4C4C"/>
                </a:solidFill>
                <a:latin typeface="Arial"/>
                <a:cs typeface="Arial"/>
              </a:rPr>
              <a:t>απ</a:t>
            </a:r>
            <a:r>
              <a:rPr sz="1800" spc="-5" dirty="0">
                <a:solidFill>
                  <a:srgbClr val="4C4C4C"/>
                </a:solidFill>
                <a:latin typeface="Arial"/>
                <a:cs typeface="Arial"/>
              </a:rPr>
              <a:t>ό</a:t>
            </a:r>
            <a:r>
              <a:rPr sz="1800" spc="-10" dirty="0">
                <a:solidFill>
                  <a:srgbClr val="4C4C4C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C4C4C"/>
                </a:solidFill>
                <a:latin typeface="Arial"/>
                <a:cs typeface="Arial"/>
              </a:rPr>
              <a:t>τη</a:t>
            </a:r>
            <a:r>
              <a:rPr sz="1800" spc="-5" dirty="0">
                <a:solidFill>
                  <a:srgbClr val="4C4C4C"/>
                </a:solidFill>
                <a:latin typeface="Arial"/>
                <a:cs typeface="Arial"/>
              </a:rPr>
              <a:t> </a:t>
            </a:r>
            <a:r>
              <a:rPr sz="1800" spc="-10" dirty="0">
                <a:solidFill>
                  <a:srgbClr val="4C4C4C"/>
                </a:solidFill>
                <a:latin typeface="Arial"/>
                <a:cs typeface="Arial"/>
              </a:rPr>
              <a:t>χώρα</a:t>
            </a:r>
            <a:endParaRPr sz="18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buFont typeface="Arial"/>
              <a:buChar char="-"/>
              <a:tabLst>
                <a:tab pos="356235" algn="l"/>
              </a:tabLst>
            </a:pPr>
            <a:r>
              <a:rPr sz="1800" spc="-10" dirty="0">
                <a:solidFill>
                  <a:srgbClr val="4C4C4C"/>
                </a:solidFill>
                <a:latin typeface="Arial"/>
                <a:cs typeface="Arial"/>
              </a:rPr>
              <a:t>Μακροπρόθε</a:t>
            </a:r>
            <a:r>
              <a:rPr sz="1800" dirty="0">
                <a:solidFill>
                  <a:srgbClr val="4C4C4C"/>
                </a:solidFill>
                <a:latin typeface="Arial"/>
                <a:cs typeface="Arial"/>
              </a:rPr>
              <a:t>σµα</a:t>
            </a:r>
            <a:r>
              <a:rPr sz="1800" spc="-10" dirty="0">
                <a:solidFill>
                  <a:srgbClr val="4C4C4C"/>
                </a:solidFill>
                <a:latin typeface="Arial"/>
                <a:cs typeface="Arial"/>
              </a:rPr>
              <a:t> δ</a:t>
            </a:r>
            <a:r>
              <a:rPr sz="1800" spc="-5" dirty="0">
                <a:solidFill>
                  <a:srgbClr val="4C4C4C"/>
                </a:solidFill>
                <a:latin typeface="Arial"/>
                <a:cs typeface="Arial"/>
              </a:rPr>
              <a:t>άνει</a:t>
            </a:r>
            <a:r>
              <a:rPr sz="1800" dirty="0">
                <a:solidFill>
                  <a:srgbClr val="4C4C4C"/>
                </a:solidFill>
                <a:latin typeface="Arial"/>
                <a:cs typeface="Arial"/>
              </a:rPr>
              <a:t>α</a:t>
            </a:r>
            <a:r>
              <a:rPr sz="1800" spc="-10" dirty="0">
                <a:solidFill>
                  <a:srgbClr val="4C4C4C"/>
                </a:solidFill>
                <a:latin typeface="Arial"/>
                <a:cs typeface="Arial"/>
              </a:rPr>
              <a:t> </a:t>
            </a:r>
            <a:r>
              <a:rPr sz="1800" spc="-15" dirty="0">
                <a:solidFill>
                  <a:srgbClr val="4C4C4C"/>
                </a:solidFill>
                <a:latin typeface="Arial"/>
                <a:cs typeface="Arial"/>
              </a:rPr>
              <a:t>π</a:t>
            </a:r>
            <a:r>
              <a:rPr sz="1800" spc="-10" dirty="0">
                <a:solidFill>
                  <a:srgbClr val="4C4C4C"/>
                </a:solidFill>
                <a:latin typeface="Arial"/>
                <a:cs typeface="Arial"/>
              </a:rPr>
              <a:t>ρο</a:t>
            </a:r>
            <a:r>
              <a:rPr sz="1800" spc="-5" dirty="0">
                <a:solidFill>
                  <a:srgbClr val="4C4C4C"/>
                </a:solidFill>
                <a:latin typeface="Arial"/>
                <a:cs typeface="Arial"/>
              </a:rPr>
              <a:t>ς κα</a:t>
            </a:r>
            <a:r>
              <a:rPr sz="1800" dirty="0">
                <a:solidFill>
                  <a:srgbClr val="4C4C4C"/>
                </a:solidFill>
                <a:latin typeface="Arial"/>
                <a:cs typeface="Arial"/>
              </a:rPr>
              <a:t>ι</a:t>
            </a:r>
            <a:r>
              <a:rPr sz="1800" spc="-5" dirty="0">
                <a:solidFill>
                  <a:srgbClr val="4C4C4C"/>
                </a:solidFill>
                <a:latin typeface="Arial"/>
                <a:cs typeface="Arial"/>
              </a:rPr>
              <a:t> </a:t>
            </a:r>
            <a:r>
              <a:rPr sz="1800" spc="-10" dirty="0">
                <a:solidFill>
                  <a:srgbClr val="4C4C4C"/>
                </a:solidFill>
                <a:latin typeface="Arial"/>
                <a:cs typeface="Arial"/>
              </a:rPr>
              <a:t>απ</a:t>
            </a:r>
            <a:r>
              <a:rPr sz="1800" spc="-5" dirty="0">
                <a:solidFill>
                  <a:srgbClr val="4C4C4C"/>
                </a:solidFill>
                <a:latin typeface="Arial"/>
                <a:cs typeface="Arial"/>
              </a:rPr>
              <a:t>ό </a:t>
            </a:r>
            <a:r>
              <a:rPr sz="1800" dirty="0">
                <a:solidFill>
                  <a:srgbClr val="4C4C4C"/>
                </a:solidFill>
                <a:latin typeface="Arial"/>
                <a:cs typeface="Arial"/>
              </a:rPr>
              <a:t>τη</a:t>
            </a:r>
            <a:r>
              <a:rPr sz="1800" spc="-10" dirty="0">
                <a:solidFill>
                  <a:srgbClr val="4C4C4C"/>
                </a:solidFill>
                <a:latin typeface="Arial"/>
                <a:cs typeface="Arial"/>
              </a:rPr>
              <a:t> χώρα</a:t>
            </a:r>
            <a:endParaRPr sz="18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200"/>
              </a:spcBef>
              <a:buFont typeface="Arial"/>
              <a:buChar char="-"/>
              <a:tabLst>
                <a:tab pos="355600" algn="l"/>
              </a:tabLst>
            </a:pPr>
            <a:r>
              <a:rPr sz="1800" spc="-5" dirty="0">
                <a:solidFill>
                  <a:srgbClr val="4C4C4C"/>
                </a:solidFill>
                <a:latin typeface="Arial"/>
                <a:cs typeface="Arial"/>
              </a:rPr>
              <a:t>Ά</a:t>
            </a:r>
            <a:r>
              <a:rPr sz="1800" dirty="0">
                <a:solidFill>
                  <a:srgbClr val="4C4C4C"/>
                </a:solidFill>
                <a:latin typeface="Arial"/>
                <a:cs typeface="Arial"/>
              </a:rPr>
              <a:t>µ</a:t>
            </a:r>
            <a:r>
              <a:rPr sz="1800" spc="-10" dirty="0">
                <a:solidFill>
                  <a:srgbClr val="4C4C4C"/>
                </a:solidFill>
                <a:latin typeface="Arial"/>
                <a:cs typeface="Arial"/>
              </a:rPr>
              <a:t>εσε</a:t>
            </a:r>
            <a:r>
              <a:rPr sz="1800" spc="-5" dirty="0">
                <a:solidFill>
                  <a:srgbClr val="4C4C4C"/>
                </a:solidFill>
                <a:latin typeface="Arial"/>
                <a:cs typeface="Arial"/>
              </a:rPr>
              <a:t>ς</a:t>
            </a:r>
            <a:r>
              <a:rPr sz="1800" spc="-10" dirty="0">
                <a:solidFill>
                  <a:srgbClr val="4C4C4C"/>
                </a:solidFill>
                <a:latin typeface="Arial"/>
                <a:cs typeface="Arial"/>
              </a:rPr>
              <a:t> ξένε</a:t>
            </a:r>
            <a:r>
              <a:rPr sz="1800" spc="-5" dirty="0">
                <a:solidFill>
                  <a:srgbClr val="4C4C4C"/>
                </a:solidFill>
                <a:latin typeface="Arial"/>
                <a:cs typeface="Arial"/>
              </a:rPr>
              <a:t>ς </a:t>
            </a:r>
            <a:r>
              <a:rPr sz="1800" spc="-10" dirty="0">
                <a:solidFill>
                  <a:srgbClr val="4C4C4C"/>
                </a:solidFill>
                <a:latin typeface="Arial"/>
                <a:cs typeface="Arial"/>
              </a:rPr>
              <a:t>επενδύσεις</a:t>
            </a:r>
            <a:endParaRPr sz="1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21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buFont typeface="Arial"/>
              <a:buChar char="•"/>
              <a:tabLst>
                <a:tab pos="356235" algn="l"/>
              </a:tabLst>
            </a:pPr>
            <a:r>
              <a:rPr sz="2000" spc="-5" dirty="0">
                <a:latin typeface="Arial"/>
                <a:cs typeface="Arial"/>
              </a:rPr>
              <a:t>Μεταβολές </a:t>
            </a:r>
            <a:r>
              <a:rPr sz="2000" spc="-10" dirty="0">
                <a:latin typeface="Arial"/>
                <a:cs typeface="Arial"/>
              </a:rPr>
              <a:t>σ</a:t>
            </a:r>
            <a:r>
              <a:rPr sz="2000" spc="-5" dirty="0">
                <a:latin typeface="Arial"/>
                <a:cs typeface="Arial"/>
              </a:rPr>
              <a:t>υναλλα</a:t>
            </a:r>
            <a:r>
              <a:rPr sz="2000" spc="0" dirty="0">
                <a:latin typeface="Arial"/>
                <a:cs typeface="Arial"/>
              </a:rPr>
              <a:t>γ</a:t>
            </a:r>
            <a:r>
              <a:rPr sz="2000" spc="-5" dirty="0">
                <a:latin typeface="Arial"/>
                <a:cs typeface="Arial"/>
              </a:rPr>
              <a:t>µατικών </a:t>
            </a:r>
            <a:r>
              <a:rPr sz="2000" spc="-10" dirty="0">
                <a:latin typeface="Arial"/>
                <a:cs typeface="Arial"/>
              </a:rPr>
              <a:t>δ</a:t>
            </a:r>
            <a:r>
              <a:rPr sz="2000" spc="-5" dirty="0">
                <a:latin typeface="Arial"/>
                <a:cs typeface="Arial"/>
              </a:rPr>
              <a:t>ιαθεσί</a:t>
            </a:r>
            <a:r>
              <a:rPr sz="2000" dirty="0">
                <a:latin typeface="Arial"/>
                <a:cs typeface="Arial"/>
              </a:rPr>
              <a:t>µ</a:t>
            </a:r>
            <a:r>
              <a:rPr sz="2000" spc="-10" dirty="0">
                <a:latin typeface="Arial"/>
                <a:cs typeface="Arial"/>
              </a:rPr>
              <a:t>ων</a:t>
            </a:r>
            <a:endParaRPr sz="2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2"/>
              </a:spcBef>
              <a:buFont typeface="Arial"/>
              <a:buChar char="•"/>
            </a:pPr>
            <a:endParaRPr sz="205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buFont typeface="Arial"/>
              <a:buChar char="•"/>
              <a:tabLst>
                <a:tab pos="356235" algn="l"/>
              </a:tabLst>
            </a:pPr>
            <a:r>
              <a:rPr sz="2000" spc="-5" dirty="0">
                <a:solidFill>
                  <a:srgbClr val="4C4C4C"/>
                </a:solidFill>
                <a:latin typeface="Arial"/>
                <a:cs typeface="Arial"/>
              </a:rPr>
              <a:t>Λάθη</a:t>
            </a:r>
            <a:r>
              <a:rPr sz="2000" spc="-10" dirty="0">
                <a:solidFill>
                  <a:srgbClr val="4C4C4C"/>
                </a:solidFill>
                <a:latin typeface="Arial"/>
                <a:cs typeface="Arial"/>
              </a:rPr>
              <a:t> </a:t>
            </a:r>
            <a:r>
              <a:rPr sz="2000" spc="-5" dirty="0">
                <a:solidFill>
                  <a:srgbClr val="4C4C4C"/>
                </a:solidFill>
                <a:latin typeface="Arial"/>
                <a:cs typeface="Arial"/>
              </a:rPr>
              <a:t>και</a:t>
            </a:r>
            <a:r>
              <a:rPr sz="2000" dirty="0">
                <a:solidFill>
                  <a:srgbClr val="4C4C4C"/>
                </a:solidFill>
                <a:latin typeface="Arial"/>
                <a:cs typeface="Arial"/>
              </a:rPr>
              <a:t> </a:t>
            </a:r>
            <a:r>
              <a:rPr sz="2000" spc="-5" dirty="0">
                <a:solidFill>
                  <a:srgbClr val="4C4C4C"/>
                </a:solidFill>
                <a:latin typeface="Arial"/>
                <a:cs typeface="Arial"/>
              </a:rPr>
              <a:t>παραλήψεις</a:t>
            </a:r>
            <a:endParaRPr sz="2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923165" y="928686"/>
            <a:ext cx="4846320" cy="609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5710"/>
              </a:lnSpc>
            </a:pPr>
            <a:r>
              <a:rPr sz="4800" spc="-5" dirty="0">
                <a:latin typeface="Arial"/>
                <a:cs typeface="Arial"/>
              </a:rPr>
              <a:t>Ξένο </a:t>
            </a:r>
            <a:r>
              <a:rPr sz="4800" dirty="0">
                <a:latin typeface="Arial"/>
                <a:cs typeface="Arial"/>
              </a:rPr>
              <a:t>συνάλλα</a:t>
            </a:r>
            <a:r>
              <a:rPr sz="4800" spc="15" dirty="0">
                <a:latin typeface="Arial"/>
                <a:cs typeface="Arial"/>
              </a:rPr>
              <a:t>γ</a:t>
            </a:r>
            <a:r>
              <a:rPr sz="4800" spc="-10" dirty="0">
                <a:latin typeface="Arial"/>
                <a:cs typeface="Arial"/>
              </a:rPr>
              <a:t>µ</a:t>
            </a:r>
            <a:r>
              <a:rPr sz="4800" dirty="0">
                <a:latin typeface="Arial"/>
                <a:cs typeface="Arial"/>
              </a:rPr>
              <a:t>α</a:t>
            </a:r>
            <a:endParaRPr sz="480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54965" marR="5080" indent="-342900">
              <a:lnSpc>
                <a:spcPct val="100000"/>
              </a:lnSpc>
            </a:pPr>
            <a:r>
              <a:rPr spc="-5" dirty="0">
                <a:solidFill>
                  <a:srgbClr val="00009A"/>
                </a:solidFill>
              </a:rPr>
              <a:t>Το ξένο</a:t>
            </a:r>
            <a:r>
              <a:rPr spc="-15" dirty="0">
                <a:solidFill>
                  <a:srgbClr val="00009A"/>
                </a:solidFill>
              </a:rPr>
              <a:t> </a:t>
            </a:r>
            <a:r>
              <a:rPr spc="-5" dirty="0">
                <a:solidFill>
                  <a:srgbClr val="00009A"/>
                </a:solidFill>
              </a:rPr>
              <a:t>συνάλλα</a:t>
            </a:r>
            <a:r>
              <a:rPr spc="0" dirty="0">
                <a:solidFill>
                  <a:srgbClr val="00009A"/>
                </a:solidFill>
              </a:rPr>
              <a:t>γ</a:t>
            </a:r>
            <a:r>
              <a:rPr dirty="0">
                <a:solidFill>
                  <a:srgbClr val="00009A"/>
                </a:solidFill>
                <a:latin typeface="Arial"/>
                <a:cs typeface="Arial"/>
              </a:rPr>
              <a:t>µ</a:t>
            </a:r>
            <a:r>
              <a:rPr spc="-5" dirty="0">
                <a:solidFill>
                  <a:srgbClr val="00009A"/>
                </a:solidFill>
              </a:rPr>
              <a:t>α </a:t>
            </a:r>
            <a:r>
              <a:rPr spc="-5" dirty="0"/>
              <a:t>αποτελείται </a:t>
            </a:r>
            <a:r>
              <a:rPr spc="-10" dirty="0"/>
              <a:t>α</a:t>
            </a:r>
            <a:r>
              <a:rPr spc="-5" dirty="0"/>
              <a:t>πό ν</a:t>
            </a:r>
            <a:r>
              <a:rPr spc="-10" dirty="0"/>
              <a:t>ο</a:t>
            </a:r>
            <a:r>
              <a:rPr dirty="0">
                <a:latin typeface="Arial"/>
                <a:cs typeface="Arial"/>
              </a:rPr>
              <a:t>µ</a:t>
            </a:r>
            <a:r>
              <a:rPr spc="-5" dirty="0"/>
              <a:t>ί</a:t>
            </a:r>
            <a:r>
              <a:rPr dirty="0"/>
              <a:t>σ</a:t>
            </a:r>
            <a:r>
              <a:rPr spc="-5" dirty="0">
                <a:latin typeface="Arial"/>
                <a:cs typeface="Arial"/>
              </a:rPr>
              <a:t>µ</a:t>
            </a:r>
            <a:r>
              <a:rPr spc="-5" dirty="0"/>
              <a:t>ατα ξένων</a:t>
            </a:r>
            <a:r>
              <a:rPr dirty="0"/>
              <a:t> </a:t>
            </a:r>
            <a:r>
              <a:rPr spc="-5" dirty="0"/>
              <a:t>χωρώ</a:t>
            </a:r>
            <a:r>
              <a:rPr spc="10" dirty="0"/>
              <a:t>ν</a:t>
            </a:r>
            <a:r>
              <a:rPr spc="-5" dirty="0">
                <a:latin typeface="Arial"/>
                <a:cs typeface="Arial"/>
              </a:rPr>
              <a:t>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83097" rIns="0" bIns="0" rtlCol="0">
            <a:spAutoFit/>
          </a:bodyPr>
          <a:lstStyle/>
          <a:p>
            <a:pPr marL="29845">
              <a:lnSpc>
                <a:spcPts val="5235"/>
              </a:lnSpc>
            </a:pPr>
            <a:r>
              <a:rPr dirty="0"/>
              <a:t>Ά</a:t>
            </a:r>
            <a:r>
              <a:rPr dirty="0">
                <a:latin typeface="Arial"/>
                <a:cs typeface="Arial"/>
              </a:rPr>
              <a:t>µ</a:t>
            </a:r>
            <a:r>
              <a:rPr spc="-5" dirty="0"/>
              <a:t>εση</a:t>
            </a:r>
            <a:r>
              <a:rPr spc="5" dirty="0"/>
              <a:t> </a:t>
            </a:r>
            <a:r>
              <a:rPr spc="-5" dirty="0"/>
              <a:t>συναλλα</a:t>
            </a:r>
            <a:r>
              <a:rPr spc="5" dirty="0"/>
              <a:t>γ</a:t>
            </a:r>
            <a:r>
              <a:rPr dirty="0">
                <a:latin typeface="Arial"/>
                <a:cs typeface="Arial"/>
              </a:rPr>
              <a:t>µ</a:t>
            </a:r>
            <a:r>
              <a:rPr spc="-5" dirty="0"/>
              <a:t>ατική ισοτι</a:t>
            </a:r>
            <a:r>
              <a:rPr spc="-5" dirty="0">
                <a:latin typeface="Arial"/>
                <a:cs typeface="Arial"/>
              </a:rPr>
              <a:t>µ</a:t>
            </a:r>
            <a:r>
              <a:rPr spc="-5" dirty="0"/>
              <a:t>ία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11535" y="2061287"/>
            <a:ext cx="7969884" cy="18688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55600" marR="5080" indent="-343535">
              <a:lnSpc>
                <a:spcPct val="100000"/>
              </a:lnSpc>
              <a:tabLst>
                <a:tab pos="4044950" algn="l"/>
              </a:tabLst>
            </a:pPr>
            <a:r>
              <a:rPr sz="3200" spc="-5" dirty="0">
                <a:latin typeface="Arial"/>
                <a:cs typeface="Arial"/>
              </a:rPr>
              <a:t>Η </a:t>
            </a:r>
            <a:r>
              <a:rPr sz="3200" dirty="0">
                <a:latin typeface="Arial"/>
                <a:cs typeface="Arial"/>
              </a:rPr>
              <a:t>ά</a:t>
            </a:r>
            <a:r>
              <a:rPr sz="3200" spc="-5" dirty="0">
                <a:latin typeface="Arial"/>
                <a:cs typeface="Arial"/>
              </a:rPr>
              <a:t>µεση </a:t>
            </a:r>
            <a:r>
              <a:rPr sz="3200" spc="-10" dirty="0">
                <a:latin typeface="Arial"/>
                <a:cs typeface="Arial"/>
              </a:rPr>
              <a:t>σ</a:t>
            </a:r>
            <a:r>
              <a:rPr sz="3200" spc="-5" dirty="0">
                <a:latin typeface="Arial"/>
                <a:cs typeface="Arial"/>
              </a:rPr>
              <a:t>υναλλα</a:t>
            </a:r>
            <a:r>
              <a:rPr sz="3200" spc="0" dirty="0">
                <a:latin typeface="Arial"/>
                <a:cs typeface="Arial"/>
              </a:rPr>
              <a:t>γ</a:t>
            </a:r>
            <a:r>
              <a:rPr sz="3200" spc="-5" dirty="0">
                <a:latin typeface="Arial"/>
                <a:cs typeface="Arial"/>
              </a:rPr>
              <a:t>µατική </a:t>
            </a:r>
            <a:r>
              <a:rPr sz="3200" spc="-10" dirty="0">
                <a:latin typeface="Arial"/>
                <a:cs typeface="Arial"/>
              </a:rPr>
              <a:t>ι</a:t>
            </a:r>
            <a:r>
              <a:rPr sz="3200" spc="-5" dirty="0">
                <a:latin typeface="Arial"/>
                <a:cs typeface="Arial"/>
              </a:rPr>
              <a:t>σοτ</a:t>
            </a:r>
            <a:r>
              <a:rPr sz="3200" dirty="0">
                <a:latin typeface="Arial"/>
                <a:cs typeface="Arial"/>
              </a:rPr>
              <a:t>ι</a:t>
            </a:r>
            <a:r>
              <a:rPr sz="3200" spc="-5" dirty="0">
                <a:latin typeface="Arial"/>
                <a:cs typeface="Arial"/>
              </a:rPr>
              <a:t>µία ορίζεται </a:t>
            </a:r>
            <a:r>
              <a:rPr sz="3200" spc="-10" dirty="0">
                <a:latin typeface="Arial"/>
                <a:cs typeface="Arial"/>
              </a:rPr>
              <a:t>απ</a:t>
            </a:r>
            <a:r>
              <a:rPr sz="3200" spc="-5" dirty="0">
                <a:latin typeface="Arial"/>
                <a:cs typeface="Arial"/>
              </a:rPr>
              <a:t>ό</a:t>
            </a:r>
            <a:r>
              <a:rPr sz="320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τ</a:t>
            </a:r>
            <a:r>
              <a:rPr sz="3200" spc="-10" dirty="0">
                <a:latin typeface="Arial"/>
                <a:cs typeface="Arial"/>
              </a:rPr>
              <a:t>ι</a:t>
            </a:r>
            <a:r>
              <a:rPr sz="3200" spc="-5" dirty="0">
                <a:latin typeface="Arial"/>
                <a:cs typeface="Arial"/>
              </a:rPr>
              <a:t>ς</a:t>
            </a:r>
            <a:r>
              <a:rPr sz="320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µονάδες του</a:t>
            </a:r>
            <a:r>
              <a:rPr sz="3200" spc="-1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εγχώριου</a:t>
            </a:r>
            <a:r>
              <a:rPr sz="320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ν</a:t>
            </a:r>
            <a:r>
              <a:rPr sz="3200" spc="5" dirty="0">
                <a:latin typeface="Arial"/>
                <a:cs typeface="Arial"/>
              </a:rPr>
              <a:t>ο</a:t>
            </a:r>
            <a:r>
              <a:rPr sz="3200" dirty="0">
                <a:latin typeface="Arial"/>
                <a:cs typeface="Arial"/>
              </a:rPr>
              <a:t>µ</a:t>
            </a:r>
            <a:r>
              <a:rPr sz="3200" spc="-5" dirty="0">
                <a:latin typeface="Arial"/>
                <a:cs typeface="Arial"/>
              </a:rPr>
              <a:t>ί</a:t>
            </a:r>
            <a:r>
              <a:rPr sz="3200" dirty="0">
                <a:latin typeface="Arial"/>
                <a:cs typeface="Arial"/>
              </a:rPr>
              <a:t>σ</a:t>
            </a:r>
            <a:r>
              <a:rPr sz="3200" spc="-5" dirty="0">
                <a:latin typeface="Arial"/>
                <a:cs typeface="Arial"/>
              </a:rPr>
              <a:t>µατος </a:t>
            </a:r>
            <a:r>
              <a:rPr sz="3200" spc="-10" dirty="0">
                <a:latin typeface="Arial"/>
                <a:cs typeface="Arial"/>
              </a:rPr>
              <a:t>πο</a:t>
            </a:r>
            <a:r>
              <a:rPr sz="3200" spc="-5" dirty="0">
                <a:latin typeface="Arial"/>
                <a:cs typeface="Arial"/>
              </a:rPr>
              <a:t>υ</a:t>
            </a:r>
            <a:r>
              <a:rPr sz="3200" dirty="0">
                <a:latin typeface="Arial"/>
                <a:cs typeface="Arial"/>
              </a:rPr>
              <a:t> </a:t>
            </a:r>
            <a:r>
              <a:rPr sz="3200" spc="-10" dirty="0">
                <a:latin typeface="Arial"/>
                <a:cs typeface="Arial"/>
              </a:rPr>
              <a:t>αντιστοιχού</a:t>
            </a:r>
            <a:r>
              <a:rPr sz="3200" spc="-5" dirty="0">
                <a:latin typeface="Arial"/>
                <a:cs typeface="Arial"/>
              </a:rPr>
              <a:t>ν</a:t>
            </a:r>
            <a:r>
              <a:rPr sz="3200" dirty="0">
                <a:latin typeface="Arial"/>
                <a:cs typeface="Arial"/>
              </a:rPr>
              <a:t> </a:t>
            </a:r>
            <a:r>
              <a:rPr sz="3200" spc="-10" dirty="0">
                <a:latin typeface="Arial"/>
                <a:cs typeface="Arial"/>
              </a:rPr>
              <a:t>σ</a:t>
            </a:r>
            <a:r>
              <a:rPr sz="3200" spc="-5" dirty="0">
                <a:latin typeface="Arial"/>
                <a:cs typeface="Arial"/>
              </a:rPr>
              <a:t>ε</a:t>
            </a:r>
            <a:r>
              <a:rPr sz="3200" spc="10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µ</a:t>
            </a:r>
            <a:r>
              <a:rPr sz="3200" spc="-10" dirty="0">
                <a:latin typeface="Arial"/>
                <a:cs typeface="Arial"/>
              </a:rPr>
              <a:t>ί</a:t>
            </a:r>
            <a:r>
              <a:rPr sz="3200" spc="-5" dirty="0">
                <a:latin typeface="Arial"/>
                <a:cs typeface="Arial"/>
              </a:rPr>
              <a:t>α</a:t>
            </a:r>
            <a:r>
              <a:rPr sz="320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µονάδα</a:t>
            </a:r>
            <a:r>
              <a:rPr sz="320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ξένου ν</a:t>
            </a:r>
            <a:r>
              <a:rPr sz="3200" spc="-10" dirty="0">
                <a:latin typeface="Arial"/>
                <a:cs typeface="Arial"/>
              </a:rPr>
              <a:t>ο</a:t>
            </a:r>
            <a:r>
              <a:rPr sz="3200" dirty="0">
                <a:latin typeface="Arial"/>
                <a:cs typeface="Arial"/>
              </a:rPr>
              <a:t>µ</a:t>
            </a:r>
            <a:r>
              <a:rPr sz="3200" spc="-5" dirty="0">
                <a:latin typeface="Arial"/>
                <a:cs typeface="Arial"/>
              </a:rPr>
              <a:t>ί</a:t>
            </a:r>
            <a:r>
              <a:rPr sz="3200" dirty="0">
                <a:latin typeface="Arial"/>
                <a:cs typeface="Arial"/>
              </a:rPr>
              <a:t>σ</a:t>
            </a:r>
            <a:r>
              <a:rPr sz="3200" spc="-5" dirty="0">
                <a:latin typeface="Arial"/>
                <a:cs typeface="Arial"/>
              </a:rPr>
              <a:t>µατος.</a:t>
            </a:r>
            <a:r>
              <a:rPr sz="3200" spc="-10" dirty="0">
                <a:latin typeface="Arial"/>
                <a:cs typeface="Arial"/>
              </a:rPr>
              <a:t> Π</a:t>
            </a:r>
            <a:r>
              <a:rPr sz="3200" spc="-5" dirty="0">
                <a:latin typeface="Arial"/>
                <a:cs typeface="Arial"/>
              </a:rPr>
              <a:t>χ. </a:t>
            </a:r>
            <a:r>
              <a:rPr sz="3200" dirty="0">
                <a:latin typeface="Arial"/>
                <a:cs typeface="Arial"/>
              </a:rPr>
              <a:t>1	</a:t>
            </a:r>
            <a:r>
              <a:rPr sz="3200" spc="-5" dirty="0">
                <a:latin typeface="Arial"/>
                <a:cs typeface="Arial"/>
              </a:rPr>
              <a:t>δολάριο</a:t>
            </a:r>
            <a:r>
              <a:rPr sz="3200" spc="-10" dirty="0">
                <a:latin typeface="Arial"/>
                <a:cs typeface="Arial"/>
              </a:rPr>
              <a:t>=0.6</a:t>
            </a:r>
            <a:r>
              <a:rPr sz="3200" spc="-5" dirty="0">
                <a:latin typeface="Arial"/>
                <a:cs typeface="Arial"/>
              </a:rPr>
              <a:t>6 ευρώ</a:t>
            </a:r>
            <a:endParaRPr sz="3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185549" y="614963"/>
            <a:ext cx="6322060" cy="12293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213610" marR="5080" indent="-2201545">
              <a:lnSpc>
                <a:spcPct val="100000"/>
              </a:lnSpc>
              <a:tabLst>
                <a:tab pos="2310130" algn="l"/>
              </a:tabLst>
            </a:pPr>
            <a:r>
              <a:rPr spc="-5" dirty="0"/>
              <a:t>Έ</a:t>
            </a:r>
            <a:r>
              <a:rPr dirty="0">
                <a:latin typeface="Arial"/>
                <a:cs typeface="Arial"/>
              </a:rPr>
              <a:t>µ</a:t>
            </a:r>
            <a:r>
              <a:rPr spc="-5" dirty="0">
                <a:latin typeface="Arial"/>
                <a:cs typeface="Arial"/>
              </a:rPr>
              <a:t>µ</a:t>
            </a:r>
            <a:r>
              <a:rPr spc="-5" dirty="0"/>
              <a:t>εση</a:t>
            </a:r>
            <a:r>
              <a:rPr dirty="0"/>
              <a:t>		</a:t>
            </a:r>
            <a:r>
              <a:rPr spc="-5" dirty="0"/>
              <a:t>συναλλα</a:t>
            </a:r>
            <a:r>
              <a:rPr spc="0" dirty="0"/>
              <a:t>γ</a:t>
            </a:r>
            <a:r>
              <a:rPr dirty="0">
                <a:latin typeface="Arial"/>
                <a:cs typeface="Arial"/>
              </a:rPr>
              <a:t>µ</a:t>
            </a:r>
            <a:r>
              <a:rPr spc="-5" dirty="0"/>
              <a:t>ατική ισοτι</a:t>
            </a:r>
            <a:r>
              <a:rPr spc="-5" dirty="0">
                <a:latin typeface="Arial"/>
                <a:cs typeface="Arial"/>
              </a:rPr>
              <a:t>µ</a:t>
            </a:r>
            <a:r>
              <a:rPr spc="-5" dirty="0"/>
              <a:t>ία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11535" y="2061287"/>
            <a:ext cx="6878320" cy="23558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54965" marR="9525" indent="-342265">
              <a:lnSpc>
                <a:spcPct val="100000"/>
              </a:lnSpc>
              <a:buFont typeface="Arial"/>
              <a:buChar char="•"/>
              <a:tabLst>
                <a:tab pos="355600" algn="l"/>
              </a:tabLst>
            </a:pPr>
            <a:r>
              <a:rPr sz="3200" spc="-5" dirty="0">
                <a:latin typeface="Arial"/>
                <a:cs typeface="Arial"/>
              </a:rPr>
              <a:t>Η </a:t>
            </a:r>
            <a:r>
              <a:rPr sz="3200" dirty="0">
                <a:latin typeface="Arial"/>
                <a:cs typeface="Arial"/>
              </a:rPr>
              <a:t>έµ</a:t>
            </a:r>
            <a:r>
              <a:rPr sz="3200" spc="-5" dirty="0">
                <a:latin typeface="Arial"/>
                <a:cs typeface="Arial"/>
              </a:rPr>
              <a:t>µεση </a:t>
            </a:r>
            <a:r>
              <a:rPr sz="3200" spc="-10" dirty="0">
                <a:latin typeface="Arial"/>
                <a:cs typeface="Arial"/>
              </a:rPr>
              <a:t>σ</a:t>
            </a:r>
            <a:r>
              <a:rPr sz="3200" spc="-5" dirty="0">
                <a:latin typeface="Arial"/>
                <a:cs typeface="Arial"/>
              </a:rPr>
              <a:t>υναλλα</a:t>
            </a:r>
            <a:r>
              <a:rPr sz="3200" spc="0" dirty="0">
                <a:latin typeface="Arial"/>
                <a:cs typeface="Arial"/>
              </a:rPr>
              <a:t>γ</a:t>
            </a:r>
            <a:r>
              <a:rPr sz="3200" dirty="0">
                <a:latin typeface="Arial"/>
                <a:cs typeface="Arial"/>
              </a:rPr>
              <a:t>µ</a:t>
            </a:r>
            <a:r>
              <a:rPr sz="3200" spc="-5" dirty="0">
                <a:latin typeface="Arial"/>
                <a:cs typeface="Arial"/>
              </a:rPr>
              <a:t>ατική </a:t>
            </a:r>
            <a:r>
              <a:rPr sz="3200" spc="-10" dirty="0">
                <a:latin typeface="Arial"/>
                <a:cs typeface="Arial"/>
              </a:rPr>
              <a:t>ι</a:t>
            </a:r>
            <a:r>
              <a:rPr sz="3200" spc="-5" dirty="0">
                <a:latin typeface="Arial"/>
                <a:cs typeface="Arial"/>
              </a:rPr>
              <a:t>σοτ</a:t>
            </a:r>
            <a:r>
              <a:rPr sz="3200" spc="-10" dirty="0">
                <a:latin typeface="Arial"/>
                <a:cs typeface="Arial"/>
              </a:rPr>
              <a:t>ι</a:t>
            </a:r>
            <a:r>
              <a:rPr sz="3200" dirty="0">
                <a:latin typeface="Arial"/>
                <a:cs typeface="Arial"/>
              </a:rPr>
              <a:t>µ</a:t>
            </a:r>
            <a:r>
              <a:rPr sz="3200" spc="-10" dirty="0">
                <a:latin typeface="Arial"/>
                <a:cs typeface="Arial"/>
              </a:rPr>
              <a:t>ία ορίζετα</a:t>
            </a:r>
            <a:r>
              <a:rPr sz="3200" spc="-5" dirty="0">
                <a:latin typeface="Arial"/>
                <a:cs typeface="Arial"/>
              </a:rPr>
              <a:t>ι </a:t>
            </a:r>
            <a:r>
              <a:rPr sz="3200" spc="-10" dirty="0">
                <a:latin typeface="Arial"/>
                <a:cs typeface="Arial"/>
              </a:rPr>
              <a:t>απ</a:t>
            </a:r>
            <a:r>
              <a:rPr sz="3200" spc="-5" dirty="0">
                <a:latin typeface="Arial"/>
                <a:cs typeface="Arial"/>
              </a:rPr>
              <a:t>ό</a:t>
            </a:r>
            <a:r>
              <a:rPr sz="320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τ</a:t>
            </a:r>
            <a:r>
              <a:rPr sz="3200" spc="-10" dirty="0">
                <a:latin typeface="Arial"/>
                <a:cs typeface="Arial"/>
              </a:rPr>
              <a:t>ι</a:t>
            </a:r>
            <a:r>
              <a:rPr sz="3200" spc="-5" dirty="0">
                <a:latin typeface="Arial"/>
                <a:cs typeface="Arial"/>
              </a:rPr>
              <a:t>ς</a:t>
            </a:r>
            <a:r>
              <a:rPr sz="3200" spc="15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µονάδες τ</a:t>
            </a:r>
            <a:r>
              <a:rPr sz="3200" spc="-15" dirty="0">
                <a:latin typeface="Arial"/>
                <a:cs typeface="Arial"/>
              </a:rPr>
              <a:t>ο</a:t>
            </a:r>
            <a:r>
              <a:rPr sz="3200" spc="-5" dirty="0">
                <a:latin typeface="Arial"/>
                <a:cs typeface="Arial"/>
              </a:rPr>
              <a:t>υ</a:t>
            </a:r>
            <a:r>
              <a:rPr sz="3200" spc="-1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ξένου ν</a:t>
            </a:r>
            <a:r>
              <a:rPr sz="3200" spc="-10" dirty="0">
                <a:latin typeface="Arial"/>
                <a:cs typeface="Arial"/>
              </a:rPr>
              <a:t>ο</a:t>
            </a:r>
            <a:r>
              <a:rPr sz="3200" dirty="0">
                <a:latin typeface="Arial"/>
                <a:cs typeface="Arial"/>
              </a:rPr>
              <a:t>µ</a:t>
            </a:r>
            <a:r>
              <a:rPr sz="3200" spc="-5" dirty="0">
                <a:latin typeface="Arial"/>
                <a:cs typeface="Arial"/>
              </a:rPr>
              <a:t>ί</a:t>
            </a:r>
            <a:r>
              <a:rPr sz="3200" dirty="0">
                <a:latin typeface="Arial"/>
                <a:cs typeface="Arial"/>
              </a:rPr>
              <a:t>σ</a:t>
            </a:r>
            <a:r>
              <a:rPr sz="3200" spc="-5" dirty="0">
                <a:latin typeface="Arial"/>
                <a:cs typeface="Arial"/>
              </a:rPr>
              <a:t>µ</a:t>
            </a:r>
            <a:r>
              <a:rPr sz="3200" spc="-10" dirty="0">
                <a:latin typeface="Arial"/>
                <a:cs typeface="Arial"/>
              </a:rPr>
              <a:t>ατο</a:t>
            </a:r>
            <a:r>
              <a:rPr sz="3200" spc="-5" dirty="0">
                <a:latin typeface="Arial"/>
                <a:cs typeface="Arial"/>
              </a:rPr>
              <a:t>ς</a:t>
            </a:r>
            <a:r>
              <a:rPr sz="3200" spc="-15" dirty="0">
                <a:latin typeface="Arial"/>
                <a:cs typeface="Arial"/>
              </a:rPr>
              <a:t> </a:t>
            </a:r>
            <a:r>
              <a:rPr sz="3200" spc="-10" dirty="0">
                <a:latin typeface="Arial"/>
                <a:cs typeface="Arial"/>
              </a:rPr>
              <a:t>πο</a:t>
            </a:r>
            <a:r>
              <a:rPr sz="3200" spc="-5" dirty="0">
                <a:latin typeface="Arial"/>
                <a:cs typeface="Arial"/>
              </a:rPr>
              <a:t>υ</a:t>
            </a:r>
            <a:r>
              <a:rPr sz="3200" dirty="0">
                <a:latin typeface="Arial"/>
                <a:cs typeface="Arial"/>
              </a:rPr>
              <a:t> </a:t>
            </a:r>
            <a:r>
              <a:rPr sz="3200" spc="-10" dirty="0">
                <a:latin typeface="Arial"/>
                <a:cs typeface="Arial"/>
              </a:rPr>
              <a:t>αντιστοιχού</a:t>
            </a:r>
            <a:r>
              <a:rPr sz="3200" spc="-5" dirty="0">
                <a:latin typeface="Arial"/>
                <a:cs typeface="Arial"/>
              </a:rPr>
              <a:t>ν</a:t>
            </a:r>
            <a:r>
              <a:rPr sz="3200" dirty="0">
                <a:latin typeface="Arial"/>
                <a:cs typeface="Arial"/>
              </a:rPr>
              <a:t> </a:t>
            </a:r>
            <a:r>
              <a:rPr sz="3200" spc="-10" dirty="0">
                <a:latin typeface="Arial"/>
                <a:cs typeface="Arial"/>
              </a:rPr>
              <a:t>σ</a:t>
            </a:r>
            <a:r>
              <a:rPr sz="3200" spc="-5" dirty="0">
                <a:latin typeface="Arial"/>
                <a:cs typeface="Arial"/>
              </a:rPr>
              <a:t>ε</a:t>
            </a:r>
            <a:r>
              <a:rPr sz="3200" spc="15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µ</a:t>
            </a:r>
            <a:r>
              <a:rPr sz="3200" spc="-10" dirty="0">
                <a:latin typeface="Arial"/>
                <a:cs typeface="Arial"/>
              </a:rPr>
              <a:t>ία</a:t>
            </a:r>
            <a:endParaRPr sz="3200">
              <a:latin typeface="Arial"/>
              <a:cs typeface="Arial"/>
            </a:endParaRPr>
          </a:p>
          <a:p>
            <a:pPr marL="354965">
              <a:lnSpc>
                <a:spcPts val="3835"/>
              </a:lnSpc>
            </a:pPr>
            <a:r>
              <a:rPr sz="3200" spc="-5" dirty="0">
                <a:latin typeface="Arial"/>
                <a:cs typeface="Arial"/>
              </a:rPr>
              <a:t>µονάδα</a:t>
            </a:r>
            <a:r>
              <a:rPr sz="320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εγχωρίου</a:t>
            </a:r>
            <a:r>
              <a:rPr sz="3200" spc="-1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ν</a:t>
            </a:r>
            <a:r>
              <a:rPr sz="3200" spc="5" dirty="0">
                <a:latin typeface="Arial"/>
                <a:cs typeface="Arial"/>
              </a:rPr>
              <a:t>ο</a:t>
            </a:r>
            <a:r>
              <a:rPr sz="3200" dirty="0">
                <a:latin typeface="Arial"/>
                <a:cs typeface="Arial"/>
              </a:rPr>
              <a:t>µ</a:t>
            </a:r>
            <a:r>
              <a:rPr sz="3200" spc="-5" dirty="0">
                <a:latin typeface="Arial"/>
                <a:cs typeface="Arial"/>
              </a:rPr>
              <a:t>ί</a:t>
            </a:r>
            <a:r>
              <a:rPr sz="3200" dirty="0">
                <a:latin typeface="Arial"/>
                <a:cs typeface="Arial"/>
              </a:rPr>
              <a:t>σ</a:t>
            </a:r>
            <a:r>
              <a:rPr sz="3200" spc="-5" dirty="0">
                <a:latin typeface="Arial"/>
                <a:cs typeface="Arial"/>
              </a:rPr>
              <a:t>µατος.</a:t>
            </a:r>
            <a:r>
              <a:rPr sz="3200" spc="-10" dirty="0">
                <a:latin typeface="Arial"/>
                <a:cs typeface="Arial"/>
              </a:rPr>
              <a:t> Π</a:t>
            </a:r>
            <a:r>
              <a:rPr sz="3200" spc="-5" dirty="0">
                <a:latin typeface="Arial"/>
                <a:cs typeface="Arial"/>
              </a:rPr>
              <a:t>χ.</a:t>
            </a:r>
            <a:r>
              <a:rPr sz="3200" spc="-10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1</a:t>
            </a:r>
            <a:endParaRPr sz="3200">
              <a:latin typeface="Arial"/>
              <a:cs typeface="Arial"/>
            </a:endParaRPr>
          </a:p>
          <a:p>
            <a:pPr marL="354965">
              <a:lnSpc>
                <a:spcPts val="3804"/>
              </a:lnSpc>
            </a:pPr>
            <a:r>
              <a:rPr sz="3200" spc="-5" dirty="0">
                <a:latin typeface="Arial"/>
                <a:cs typeface="Arial"/>
              </a:rPr>
              <a:t>ευρ</a:t>
            </a:r>
            <a:r>
              <a:rPr sz="3200" spc="0" dirty="0">
                <a:latin typeface="Arial"/>
                <a:cs typeface="Arial"/>
              </a:rPr>
              <a:t>ώ</a:t>
            </a:r>
            <a:r>
              <a:rPr sz="3200" spc="-10" dirty="0">
                <a:latin typeface="Arial"/>
                <a:cs typeface="Arial"/>
              </a:rPr>
              <a:t>=1.</a:t>
            </a:r>
            <a:r>
              <a:rPr sz="3200" spc="-5" dirty="0">
                <a:latin typeface="Arial"/>
                <a:cs typeface="Arial"/>
              </a:rPr>
              <a:t>5 δολάρια</a:t>
            </a:r>
            <a:endParaRPr sz="3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176145" marR="5080" indent="-879475">
              <a:lnSpc>
                <a:spcPct val="100000"/>
              </a:lnSpc>
            </a:pPr>
            <a:r>
              <a:rPr sz="4000" spc="20" dirty="0"/>
              <a:t>∆ιάρθρωση</a:t>
            </a:r>
            <a:r>
              <a:rPr sz="4000" dirty="0"/>
              <a:t> </a:t>
            </a:r>
            <a:r>
              <a:rPr sz="4000" spc="-5" dirty="0"/>
              <a:t>τ</a:t>
            </a:r>
            <a:r>
              <a:rPr sz="4000" spc="-10" dirty="0"/>
              <a:t>η</a:t>
            </a:r>
            <a:r>
              <a:rPr sz="4000" spc="-5" dirty="0"/>
              <a:t>ς</a:t>
            </a:r>
            <a:r>
              <a:rPr sz="4000" spc="-15" dirty="0"/>
              <a:t> </a:t>
            </a:r>
            <a:r>
              <a:rPr sz="4000" spc="-5" dirty="0"/>
              <a:t>αγοράς </a:t>
            </a:r>
            <a:r>
              <a:rPr sz="4000" dirty="0"/>
              <a:t>συναλλά</a:t>
            </a:r>
            <a:r>
              <a:rPr sz="4000" spc="-5" dirty="0"/>
              <a:t>γ</a:t>
            </a:r>
            <a:r>
              <a:rPr sz="4000" spc="-5" dirty="0">
                <a:latin typeface="Arial"/>
                <a:cs typeface="Arial"/>
              </a:rPr>
              <a:t>µ</a:t>
            </a:r>
            <a:r>
              <a:rPr sz="4000" spc="-5" dirty="0"/>
              <a:t>ατος</a:t>
            </a:r>
            <a:endParaRPr sz="40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311535" y="2021664"/>
            <a:ext cx="8030845" cy="44475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54965" marR="5080" indent="-342265">
              <a:lnSpc>
                <a:spcPts val="3450"/>
              </a:lnSpc>
              <a:buFont typeface="Arial"/>
              <a:buChar char="•"/>
              <a:tabLst>
                <a:tab pos="355600" algn="l"/>
              </a:tabLst>
            </a:pPr>
            <a:r>
              <a:rPr sz="3200" spc="-5" dirty="0">
                <a:latin typeface="Arial"/>
                <a:cs typeface="Arial"/>
              </a:rPr>
              <a:t>Το</a:t>
            </a:r>
            <a:r>
              <a:rPr sz="3200" spc="-15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α</a:t>
            </a:r>
            <a:r>
              <a:rPr sz="3200" spc="-5" dirty="0">
                <a:latin typeface="Arial"/>
                <a:cs typeface="Arial"/>
              </a:rPr>
              <a:t>µερικανικό δολάριο αποτελεί</a:t>
            </a:r>
            <a:r>
              <a:rPr sz="3200" spc="-15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το ν</a:t>
            </a:r>
            <a:r>
              <a:rPr sz="3200" spc="-10" dirty="0">
                <a:latin typeface="Arial"/>
                <a:cs typeface="Arial"/>
              </a:rPr>
              <a:t>ό</a:t>
            </a:r>
            <a:r>
              <a:rPr sz="3200" dirty="0">
                <a:latin typeface="Arial"/>
                <a:cs typeface="Arial"/>
              </a:rPr>
              <a:t>µ</a:t>
            </a:r>
            <a:r>
              <a:rPr sz="3200" spc="-5" dirty="0">
                <a:latin typeface="Arial"/>
                <a:cs typeface="Arial"/>
              </a:rPr>
              <a:t>ι</a:t>
            </a:r>
            <a:r>
              <a:rPr sz="3200" dirty="0">
                <a:latin typeface="Arial"/>
                <a:cs typeface="Arial"/>
              </a:rPr>
              <a:t>σ</a:t>
            </a:r>
            <a:r>
              <a:rPr sz="3200" spc="-5" dirty="0">
                <a:latin typeface="Arial"/>
                <a:cs typeface="Arial"/>
              </a:rPr>
              <a:t>µα</a:t>
            </a:r>
            <a:r>
              <a:rPr sz="320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που</a:t>
            </a:r>
            <a:r>
              <a:rPr sz="3200" spc="-1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απ</a:t>
            </a:r>
            <a:r>
              <a:rPr sz="3200" spc="-10" dirty="0">
                <a:latin typeface="Arial"/>
                <a:cs typeface="Arial"/>
              </a:rPr>
              <a:t>ο</a:t>
            </a:r>
            <a:r>
              <a:rPr sz="3200" spc="-5" dirty="0">
                <a:latin typeface="Arial"/>
                <a:cs typeface="Arial"/>
              </a:rPr>
              <a:t>τ</a:t>
            </a:r>
            <a:r>
              <a:rPr sz="3200" spc="0" dirty="0">
                <a:latin typeface="Arial"/>
                <a:cs typeface="Arial"/>
              </a:rPr>
              <a:t>ι</a:t>
            </a:r>
            <a:r>
              <a:rPr sz="3200" dirty="0">
                <a:latin typeface="Arial"/>
                <a:cs typeface="Arial"/>
              </a:rPr>
              <a:t>µ</a:t>
            </a:r>
            <a:r>
              <a:rPr sz="3200" spc="-10" dirty="0">
                <a:latin typeface="Arial"/>
                <a:cs typeface="Arial"/>
              </a:rPr>
              <a:t>ώ</a:t>
            </a:r>
            <a:r>
              <a:rPr sz="3200" dirty="0">
                <a:latin typeface="Arial"/>
                <a:cs typeface="Arial"/>
              </a:rPr>
              <a:t>ν</a:t>
            </a:r>
            <a:r>
              <a:rPr sz="3200" spc="-5" dirty="0">
                <a:latin typeface="Arial"/>
                <a:cs typeface="Arial"/>
              </a:rPr>
              <a:t>τ</a:t>
            </a:r>
            <a:r>
              <a:rPr sz="3200" spc="-10" dirty="0">
                <a:latin typeface="Arial"/>
                <a:cs typeface="Arial"/>
              </a:rPr>
              <a:t>α</a:t>
            </a:r>
            <a:r>
              <a:rPr sz="3200" spc="-5" dirty="0">
                <a:latin typeface="Arial"/>
                <a:cs typeface="Arial"/>
              </a:rPr>
              <a:t>ι </a:t>
            </a:r>
            <a:r>
              <a:rPr sz="3200" spc="-10" dirty="0">
                <a:latin typeface="Arial"/>
                <a:cs typeface="Arial"/>
              </a:rPr>
              <a:t>ο</a:t>
            </a:r>
            <a:r>
              <a:rPr sz="3200" spc="-5" dirty="0">
                <a:latin typeface="Arial"/>
                <a:cs typeface="Arial"/>
              </a:rPr>
              <a:t>ι </a:t>
            </a:r>
            <a:r>
              <a:rPr sz="3200" dirty="0">
                <a:latin typeface="Arial"/>
                <a:cs typeface="Arial"/>
              </a:rPr>
              <a:t>π</a:t>
            </a:r>
            <a:r>
              <a:rPr sz="3200" spc="-5" dirty="0">
                <a:latin typeface="Arial"/>
                <a:cs typeface="Arial"/>
              </a:rPr>
              <a:t>ε</a:t>
            </a:r>
            <a:r>
              <a:rPr sz="3200" spc="-10" dirty="0">
                <a:latin typeface="Arial"/>
                <a:cs typeface="Arial"/>
              </a:rPr>
              <a:t>ρ</a:t>
            </a:r>
            <a:r>
              <a:rPr sz="3200" spc="-5" dirty="0">
                <a:latin typeface="Arial"/>
                <a:cs typeface="Arial"/>
              </a:rPr>
              <a:t>ι</a:t>
            </a:r>
            <a:r>
              <a:rPr sz="3200" dirty="0">
                <a:latin typeface="Arial"/>
                <a:cs typeface="Arial"/>
              </a:rPr>
              <a:t>σ</a:t>
            </a:r>
            <a:r>
              <a:rPr sz="3200" spc="-10" dirty="0">
                <a:latin typeface="Arial"/>
                <a:cs typeface="Arial"/>
              </a:rPr>
              <a:t>σότ</a:t>
            </a:r>
            <a:r>
              <a:rPr sz="3200" spc="-5" dirty="0">
                <a:latin typeface="Arial"/>
                <a:cs typeface="Arial"/>
              </a:rPr>
              <a:t>ε</a:t>
            </a:r>
            <a:r>
              <a:rPr sz="3200" spc="-10" dirty="0">
                <a:latin typeface="Arial"/>
                <a:cs typeface="Arial"/>
              </a:rPr>
              <a:t>ρ</a:t>
            </a:r>
            <a:r>
              <a:rPr sz="3200" spc="-5" dirty="0">
                <a:latin typeface="Arial"/>
                <a:cs typeface="Arial"/>
              </a:rPr>
              <a:t>ες διεθνείς</a:t>
            </a:r>
            <a:r>
              <a:rPr sz="3200" spc="-1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συναλλαγέ</a:t>
            </a:r>
            <a:r>
              <a:rPr sz="3200" spc="20" dirty="0">
                <a:latin typeface="Arial"/>
                <a:cs typeface="Arial"/>
              </a:rPr>
              <a:t>ς</a:t>
            </a:r>
            <a:r>
              <a:rPr sz="3200" spc="-5" dirty="0">
                <a:latin typeface="Arial"/>
                <a:cs typeface="Arial"/>
              </a:rPr>
              <a:t>.</a:t>
            </a:r>
            <a:endParaRPr sz="3200">
              <a:latin typeface="Arial"/>
              <a:cs typeface="Arial"/>
            </a:endParaRPr>
          </a:p>
          <a:p>
            <a:pPr marL="354965" marR="313690" indent="-342265">
              <a:lnSpc>
                <a:spcPts val="3450"/>
              </a:lnSpc>
              <a:spcBef>
                <a:spcPts val="765"/>
              </a:spcBef>
              <a:buFont typeface="Arial"/>
              <a:buChar char="•"/>
              <a:tabLst>
                <a:tab pos="355600" algn="l"/>
              </a:tabLst>
            </a:pPr>
            <a:r>
              <a:rPr sz="3200" spc="-5" dirty="0">
                <a:solidFill>
                  <a:srgbClr val="4C4C4C"/>
                </a:solidFill>
                <a:latin typeface="Arial"/>
                <a:cs typeface="Arial"/>
              </a:rPr>
              <a:t>Τα </a:t>
            </a:r>
            <a:r>
              <a:rPr sz="3200" spc="-10" dirty="0">
                <a:solidFill>
                  <a:srgbClr val="4C4C4C"/>
                </a:solidFill>
                <a:latin typeface="Arial"/>
                <a:cs typeface="Arial"/>
              </a:rPr>
              <a:t>τ</a:t>
            </a:r>
            <a:r>
              <a:rPr sz="3200" spc="-5" dirty="0">
                <a:solidFill>
                  <a:srgbClr val="4C4C4C"/>
                </a:solidFill>
                <a:latin typeface="Arial"/>
                <a:cs typeface="Arial"/>
              </a:rPr>
              <a:t>µή</a:t>
            </a:r>
            <a:r>
              <a:rPr sz="3200" spc="10" dirty="0">
                <a:solidFill>
                  <a:srgbClr val="4C4C4C"/>
                </a:solidFill>
                <a:latin typeface="Arial"/>
                <a:cs typeface="Arial"/>
              </a:rPr>
              <a:t>µ</a:t>
            </a:r>
            <a:r>
              <a:rPr sz="3200" spc="-5" dirty="0">
                <a:solidFill>
                  <a:srgbClr val="4C4C4C"/>
                </a:solidFill>
                <a:latin typeface="Arial"/>
                <a:cs typeface="Arial"/>
              </a:rPr>
              <a:t>ατα </a:t>
            </a:r>
            <a:r>
              <a:rPr sz="3200" spc="-10" dirty="0">
                <a:solidFill>
                  <a:srgbClr val="4C4C4C"/>
                </a:solidFill>
                <a:latin typeface="Arial"/>
                <a:cs typeface="Arial"/>
              </a:rPr>
              <a:t>σ</a:t>
            </a:r>
            <a:r>
              <a:rPr sz="3200" spc="-5" dirty="0">
                <a:solidFill>
                  <a:srgbClr val="4C4C4C"/>
                </a:solidFill>
                <a:latin typeface="Arial"/>
                <a:cs typeface="Arial"/>
              </a:rPr>
              <a:t>υναλλά</a:t>
            </a:r>
            <a:r>
              <a:rPr sz="3200" dirty="0">
                <a:solidFill>
                  <a:srgbClr val="4C4C4C"/>
                </a:solidFill>
                <a:latin typeface="Arial"/>
                <a:cs typeface="Arial"/>
              </a:rPr>
              <a:t>γµ</a:t>
            </a:r>
            <a:r>
              <a:rPr sz="3200" spc="-10" dirty="0">
                <a:solidFill>
                  <a:srgbClr val="4C4C4C"/>
                </a:solidFill>
                <a:latin typeface="Arial"/>
                <a:cs typeface="Arial"/>
              </a:rPr>
              <a:t>ατο</a:t>
            </a:r>
            <a:r>
              <a:rPr sz="3200" spc="-5" dirty="0">
                <a:solidFill>
                  <a:srgbClr val="4C4C4C"/>
                </a:solidFill>
                <a:latin typeface="Arial"/>
                <a:cs typeface="Arial"/>
              </a:rPr>
              <a:t>ς </a:t>
            </a:r>
            <a:r>
              <a:rPr sz="3200" spc="-10" dirty="0">
                <a:solidFill>
                  <a:srgbClr val="4C4C4C"/>
                </a:solidFill>
                <a:latin typeface="Arial"/>
                <a:cs typeface="Arial"/>
              </a:rPr>
              <a:t>τω</a:t>
            </a:r>
            <a:r>
              <a:rPr sz="3200" spc="-5" dirty="0">
                <a:solidFill>
                  <a:srgbClr val="4C4C4C"/>
                </a:solidFill>
                <a:latin typeface="Arial"/>
                <a:cs typeface="Arial"/>
              </a:rPr>
              <a:t>ν</a:t>
            </a:r>
            <a:r>
              <a:rPr sz="3200" dirty="0">
                <a:solidFill>
                  <a:srgbClr val="4C4C4C"/>
                </a:solidFill>
                <a:latin typeface="Arial"/>
                <a:cs typeface="Arial"/>
              </a:rPr>
              <a:t> δ</a:t>
            </a:r>
            <a:r>
              <a:rPr sz="3200" spc="-10" dirty="0">
                <a:solidFill>
                  <a:srgbClr val="4C4C4C"/>
                </a:solidFill>
                <a:latin typeface="Arial"/>
                <a:cs typeface="Arial"/>
              </a:rPr>
              <a:t>ιεθνών </a:t>
            </a:r>
            <a:r>
              <a:rPr sz="3200" spc="-5" dirty="0">
                <a:solidFill>
                  <a:srgbClr val="4C4C4C"/>
                </a:solidFill>
                <a:latin typeface="Arial"/>
                <a:cs typeface="Arial"/>
              </a:rPr>
              <a:t>τραπεζών</a:t>
            </a:r>
            <a:r>
              <a:rPr sz="3200" spc="15" dirty="0">
                <a:solidFill>
                  <a:srgbClr val="4C4C4C"/>
                </a:solidFill>
                <a:latin typeface="Arial"/>
                <a:cs typeface="Arial"/>
              </a:rPr>
              <a:t> </a:t>
            </a:r>
            <a:r>
              <a:rPr sz="3200" spc="-10" dirty="0">
                <a:latin typeface="Arial"/>
                <a:cs typeface="Arial"/>
              </a:rPr>
              <a:t>(</a:t>
            </a:r>
            <a:r>
              <a:rPr sz="3200" spc="-5" dirty="0">
                <a:latin typeface="Arial"/>
                <a:cs typeface="Arial"/>
              </a:rPr>
              <a:t>τράπεζες που</a:t>
            </a:r>
            <a:r>
              <a:rPr sz="3200" spc="-1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έχουν </a:t>
            </a:r>
            <a:r>
              <a:rPr sz="3200" spc="-10" dirty="0">
                <a:latin typeface="Arial"/>
                <a:cs typeface="Arial"/>
              </a:rPr>
              <a:t>καταστή</a:t>
            </a:r>
            <a:r>
              <a:rPr sz="3200" dirty="0">
                <a:latin typeface="Arial"/>
                <a:cs typeface="Arial"/>
              </a:rPr>
              <a:t>µ</a:t>
            </a:r>
            <a:r>
              <a:rPr sz="3200" spc="-5" dirty="0">
                <a:latin typeface="Arial"/>
                <a:cs typeface="Arial"/>
              </a:rPr>
              <a:t>ατα </a:t>
            </a:r>
            <a:r>
              <a:rPr sz="3200" spc="-10" dirty="0">
                <a:latin typeface="Arial"/>
                <a:cs typeface="Arial"/>
              </a:rPr>
              <a:t>σ</a:t>
            </a:r>
            <a:r>
              <a:rPr sz="3200" spc="-5" dirty="0">
                <a:latin typeface="Arial"/>
                <a:cs typeface="Arial"/>
              </a:rPr>
              <a:t>ε</a:t>
            </a:r>
            <a:r>
              <a:rPr sz="320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πολλές</a:t>
            </a:r>
            <a:r>
              <a:rPr sz="3200" spc="-10" dirty="0">
                <a:latin typeface="Arial"/>
                <a:cs typeface="Arial"/>
              </a:rPr>
              <a:t> </a:t>
            </a:r>
            <a:r>
              <a:rPr sz="3200" spc="-15" dirty="0">
                <a:latin typeface="Arial"/>
                <a:cs typeface="Arial"/>
              </a:rPr>
              <a:t>χ</a:t>
            </a:r>
            <a:r>
              <a:rPr sz="3200" spc="-5" dirty="0">
                <a:latin typeface="Arial"/>
                <a:cs typeface="Arial"/>
              </a:rPr>
              <a:t>ώρε</a:t>
            </a:r>
            <a:r>
              <a:rPr sz="3200" spc="20" dirty="0">
                <a:latin typeface="Arial"/>
                <a:cs typeface="Arial"/>
              </a:rPr>
              <a:t>ς</a:t>
            </a:r>
            <a:r>
              <a:rPr sz="3200" spc="-5" dirty="0">
                <a:latin typeface="Arial"/>
                <a:cs typeface="Arial"/>
              </a:rPr>
              <a:t>) </a:t>
            </a:r>
            <a:r>
              <a:rPr sz="3200" spc="-10" dirty="0">
                <a:solidFill>
                  <a:srgbClr val="4C4C4C"/>
                </a:solidFill>
                <a:latin typeface="Arial"/>
                <a:cs typeface="Arial"/>
              </a:rPr>
              <a:t>παίζουν καθοριστικ</a:t>
            </a:r>
            <a:r>
              <a:rPr sz="3200" spc="-5" dirty="0">
                <a:solidFill>
                  <a:srgbClr val="4C4C4C"/>
                </a:solidFill>
                <a:latin typeface="Arial"/>
                <a:cs typeface="Arial"/>
              </a:rPr>
              <a:t>ό </a:t>
            </a:r>
            <a:r>
              <a:rPr sz="3200" spc="-10" dirty="0">
                <a:solidFill>
                  <a:srgbClr val="4C4C4C"/>
                </a:solidFill>
                <a:latin typeface="Arial"/>
                <a:cs typeface="Arial"/>
              </a:rPr>
              <a:t>ρόλ</a:t>
            </a:r>
            <a:r>
              <a:rPr sz="3200" spc="-5" dirty="0">
                <a:solidFill>
                  <a:srgbClr val="4C4C4C"/>
                </a:solidFill>
                <a:latin typeface="Arial"/>
                <a:cs typeface="Arial"/>
              </a:rPr>
              <a:t>ο</a:t>
            </a:r>
            <a:r>
              <a:rPr sz="3200" spc="-15" dirty="0">
                <a:solidFill>
                  <a:srgbClr val="4C4C4C"/>
                </a:solidFill>
                <a:latin typeface="Arial"/>
                <a:cs typeface="Arial"/>
              </a:rPr>
              <a:t> </a:t>
            </a:r>
            <a:r>
              <a:rPr sz="3200" spc="-10" dirty="0">
                <a:solidFill>
                  <a:srgbClr val="4C4C4C"/>
                </a:solidFill>
                <a:latin typeface="Arial"/>
                <a:cs typeface="Arial"/>
              </a:rPr>
              <a:t>στη</a:t>
            </a:r>
            <a:r>
              <a:rPr sz="3200" spc="-5" dirty="0">
                <a:solidFill>
                  <a:srgbClr val="4C4C4C"/>
                </a:solidFill>
                <a:latin typeface="Arial"/>
                <a:cs typeface="Arial"/>
              </a:rPr>
              <a:t>ν</a:t>
            </a:r>
            <a:r>
              <a:rPr sz="3200" dirty="0">
                <a:solidFill>
                  <a:srgbClr val="4C4C4C"/>
                </a:solidFill>
                <a:latin typeface="Arial"/>
                <a:cs typeface="Arial"/>
              </a:rPr>
              <a:t> </a:t>
            </a:r>
            <a:r>
              <a:rPr sz="3200" spc="-10" dirty="0">
                <a:solidFill>
                  <a:srgbClr val="4C4C4C"/>
                </a:solidFill>
                <a:latin typeface="Arial"/>
                <a:cs typeface="Arial"/>
              </a:rPr>
              <a:t>αγορά </a:t>
            </a:r>
            <a:r>
              <a:rPr sz="3200" spc="-5" dirty="0">
                <a:solidFill>
                  <a:srgbClr val="4C4C4C"/>
                </a:solidFill>
                <a:latin typeface="Arial"/>
                <a:cs typeface="Arial"/>
              </a:rPr>
              <a:t>συναλλά</a:t>
            </a:r>
            <a:r>
              <a:rPr sz="3200" dirty="0">
                <a:solidFill>
                  <a:srgbClr val="4C4C4C"/>
                </a:solidFill>
                <a:latin typeface="Arial"/>
                <a:cs typeface="Arial"/>
              </a:rPr>
              <a:t>γµ</a:t>
            </a:r>
            <a:r>
              <a:rPr sz="3200" spc="-10" dirty="0">
                <a:solidFill>
                  <a:srgbClr val="4C4C4C"/>
                </a:solidFill>
                <a:latin typeface="Arial"/>
                <a:cs typeface="Arial"/>
              </a:rPr>
              <a:t>ατο</a:t>
            </a:r>
            <a:r>
              <a:rPr sz="3200" dirty="0">
                <a:solidFill>
                  <a:srgbClr val="4C4C4C"/>
                </a:solidFill>
                <a:latin typeface="Arial"/>
                <a:cs typeface="Arial"/>
              </a:rPr>
              <a:t>ς</a:t>
            </a:r>
            <a:r>
              <a:rPr sz="3200" spc="-5" dirty="0">
                <a:solidFill>
                  <a:srgbClr val="4C4C4C"/>
                </a:solidFill>
                <a:latin typeface="Arial"/>
                <a:cs typeface="Arial"/>
              </a:rPr>
              <a:t>. Οι τράπεζες</a:t>
            </a:r>
            <a:r>
              <a:rPr sz="3200" spc="-10" dirty="0">
                <a:solidFill>
                  <a:srgbClr val="4C4C4C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4C4C4C"/>
                </a:solidFill>
                <a:latin typeface="Arial"/>
                <a:cs typeface="Arial"/>
              </a:rPr>
              <a:t>αυτές </a:t>
            </a:r>
            <a:r>
              <a:rPr sz="3200" spc="-10" dirty="0">
                <a:solidFill>
                  <a:srgbClr val="4C4C4C"/>
                </a:solidFill>
                <a:latin typeface="Arial"/>
                <a:cs typeface="Arial"/>
              </a:rPr>
              <a:t>πωλού</a:t>
            </a:r>
            <a:r>
              <a:rPr sz="3200" spc="-5" dirty="0">
                <a:solidFill>
                  <a:srgbClr val="4C4C4C"/>
                </a:solidFill>
                <a:latin typeface="Arial"/>
                <a:cs typeface="Arial"/>
              </a:rPr>
              <a:t>ν</a:t>
            </a:r>
            <a:r>
              <a:rPr sz="3200" dirty="0">
                <a:solidFill>
                  <a:srgbClr val="4C4C4C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4C4C4C"/>
                </a:solidFill>
                <a:latin typeface="Arial"/>
                <a:cs typeface="Arial"/>
              </a:rPr>
              <a:t>ή</a:t>
            </a:r>
            <a:r>
              <a:rPr sz="3200" spc="-15" dirty="0">
                <a:solidFill>
                  <a:srgbClr val="4C4C4C"/>
                </a:solidFill>
                <a:latin typeface="Arial"/>
                <a:cs typeface="Arial"/>
              </a:rPr>
              <a:t> </a:t>
            </a:r>
            <a:r>
              <a:rPr sz="3200" spc="-10" dirty="0">
                <a:solidFill>
                  <a:srgbClr val="4C4C4C"/>
                </a:solidFill>
                <a:latin typeface="Arial"/>
                <a:cs typeface="Arial"/>
              </a:rPr>
              <a:t>αγοράζου</a:t>
            </a:r>
            <a:r>
              <a:rPr sz="3200" spc="-5" dirty="0">
                <a:solidFill>
                  <a:srgbClr val="4C4C4C"/>
                </a:solidFill>
                <a:latin typeface="Arial"/>
                <a:cs typeface="Arial"/>
              </a:rPr>
              <a:t>ν</a:t>
            </a:r>
            <a:r>
              <a:rPr sz="3200" dirty="0">
                <a:solidFill>
                  <a:srgbClr val="4C4C4C"/>
                </a:solidFill>
                <a:latin typeface="Arial"/>
                <a:cs typeface="Arial"/>
              </a:rPr>
              <a:t> </a:t>
            </a:r>
            <a:r>
              <a:rPr sz="3200" spc="-10" dirty="0">
                <a:solidFill>
                  <a:srgbClr val="4C4C4C"/>
                </a:solidFill>
                <a:latin typeface="Arial"/>
                <a:cs typeface="Arial"/>
              </a:rPr>
              <a:t>τ</a:t>
            </a:r>
            <a:r>
              <a:rPr sz="3200" spc="-5" dirty="0">
                <a:solidFill>
                  <a:srgbClr val="4C4C4C"/>
                </a:solidFill>
                <a:latin typeface="Arial"/>
                <a:cs typeface="Arial"/>
              </a:rPr>
              <a:t>α </a:t>
            </a:r>
            <a:r>
              <a:rPr sz="3200" spc="-10" dirty="0">
                <a:solidFill>
                  <a:srgbClr val="4C4C4C"/>
                </a:solidFill>
                <a:latin typeface="Arial"/>
                <a:cs typeface="Arial"/>
              </a:rPr>
              <a:t>σ</a:t>
            </a:r>
            <a:r>
              <a:rPr sz="3200" spc="10" dirty="0">
                <a:solidFill>
                  <a:srgbClr val="4C4C4C"/>
                </a:solidFill>
                <a:latin typeface="Arial"/>
                <a:cs typeface="Arial"/>
              </a:rPr>
              <a:t>η</a:t>
            </a:r>
            <a:r>
              <a:rPr sz="3200" dirty="0">
                <a:solidFill>
                  <a:srgbClr val="4C4C4C"/>
                </a:solidFill>
                <a:latin typeface="Arial"/>
                <a:cs typeface="Arial"/>
              </a:rPr>
              <a:t>µ</a:t>
            </a:r>
            <a:r>
              <a:rPr sz="3200" spc="-5" dirty="0">
                <a:solidFill>
                  <a:srgbClr val="4C4C4C"/>
                </a:solidFill>
                <a:latin typeface="Arial"/>
                <a:cs typeface="Arial"/>
              </a:rPr>
              <a:t>αντικότερα</a:t>
            </a:r>
            <a:endParaRPr sz="3200">
              <a:latin typeface="Arial"/>
              <a:cs typeface="Arial"/>
            </a:endParaRPr>
          </a:p>
          <a:p>
            <a:pPr marL="354965">
              <a:lnSpc>
                <a:spcPts val="3365"/>
              </a:lnSpc>
            </a:pPr>
            <a:r>
              <a:rPr sz="3200" spc="-5" dirty="0">
                <a:solidFill>
                  <a:srgbClr val="4C4C4C"/>
                </a:solidFill>
                <a:latin typeface="Arial"/>
                <a:cs typeface="Arial"/>
              </a:rPr>
              <a:t>µετατρέψ</a:t>
            </a:r>
            <a:r>
              <a:rPr sz="3200" spc="0" dirty="0">
                <a:solidFill>
                  <a:srgbClr val="4C4C4C"/>
                </a:solidFill>
                <a:latin typeface="Arial"/>
                <a:cs typeface="Arial"/>
              </a:rPr>
              <a:t>ι</a:t>
            </a:r>
            <a:r>
              <a:rPr sz="3200" dirty="0">
                <a:solidFill>
                  <a:srgbClr val="4C4C4C"/>
                </a:solidFill>
                <a:latin typeface="Arial"/>
                <a:cs typeface="Arial"/>
              </a:rPr>
              <a:t>µ</a:t>
            </a:r>
            <a:r>
              <a:rPr sz="3200" spc="-5" dirty="0">
                <a:solidFill>
                  <a:srgbClr val="4C4C4C"/>
                </a:solidFill>
                <a:latin typeface="Arial"/>
                <a:cs typeface="Arial"/>
              </a:rPr>
              <a:t>α</a:t>
            </a:r>
            <a:r>
              <a:rPr sz="3200" dirty="0">
                <a:solidFill>
                  <a:srgbClr val="4C4C4C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4C4C4C"/>
                </a:solidFill>
                <a:latin typeface="Arial"/>
                <a:cs typeface="Arial"/>
              </a:rPr>
              <a:t>–σκληρά ν</a:t>
            </a:r>
            <a:r>
              <a:rPr sz="3200" spc="-10" dirty="0">
                <a:solidFill>
                  <a:srgbClr val="4C4C4C"/>
                </a:solidFill>
                <a:latin typeface="Arial"/>
                <a:cs typeface="Arial"/>
              </a:rPr>
              <a:t>ο</a:t>
            </a:r>
            <a:r>
              <a:rPr sz="3200" dirty="0">
                <a:solidFill>
                  <a:srgbClr val="4C4C4C"/>
                </a:solidFill>
                <a:latin typeface="Arial"/>
                <a:cs typeface="Arial"/>
              </a:rPr>
              <a:t>µ</a:t>
            </a:r>
            <a:r>
              <a:rPr sz="3200" spc="-10" dirty="0">
                <a:solidFill>
                  <a:srgbClr val="4C4C4C"/>
                </a:solidFill>
                <a:latin typeface="Arial"/>
                <a:cs typeface="Arial"/>
              </a:rPr>
              <a:t>ί</a:t>
            </a:r>
            <a:r>
              <a:rPr sz="3200" dirty="0">
                <a:solidFill>
                  <a:srgbClr val="4C4C4C"/>
                </a:solidFill>
                <a:latin typeface="Arial"/>
                <a:cs typeface="Arial"/>
              </a:rPr>
              <a:t>σµ</a:t>
            </a:r>
            <a:r>
              <a:rPr sz="3200" spc="-5" dirty="0">
                <a:solidFill>
                  <a:srgbClr val="4C4C4C"/>
                </a:solidFill>
                <a:latin typeface="Arial"/>
                <a:cs typeface="Arial"/>
              </a:rPr>
              <a:t>ατ</a:t>
            </a:r>
            <a:r>
              <a:rPr sz="3200" spc="-10" dirty="0">
                <a:solidFill>
                  <a:srgbClr val="4C4C4C"/>
                </a:solidFill>
                <a:latin typeface="Arial"/>
                <a:cs typeface="Arial"/>
              </a:rPr>
              <a:t>α</a:t>
            </a:r>
            <a:r>
              <a:rPr sz="3200" spc="-5" dirty="0">
                <a:solidFill>
                  <a:srgbClr val="4C4C4C"/>
                </a:solidFill>
                <a:latin typeface="Arial"/>
                <a:cs typeface="Arial"/>
              </a:rPr>
              <a:t>.</a:t>
            </a:r>
            <a:endParaRPr sz="3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83097" rIns="0" bIns="0" rtlCol="0">
            <a:spAutoFit/>
          </a:bodyPr>
          <a:lstStyle/>
          <a:p>
            <a:pPr marL="2948940">
              <a:lnSpc>
                <a:spcPts val="5235"/>
              </a:lnSpc>
            </a:pPr>
            <a:r>
              <a:rPr b="1" spc="-10" dirty="0">
                <a:solidFill>
                  <a:srgbClr val="002060"/>
                </a:solidFill>
                <a:latin typeface="Arial"/>
                <a:cs typeface="Arial"/>
              </a:rPr>
              <a:t>Θ</a:t>
            </a:r>
            <a:r>
              <a:rPr b="1" spc="0" dirty="0">
                <a:solidFill>
                  <a:srgbClr val="002060"/>
                </a:solidFill>
                <a:latin typeface="Arial"/>
                <a:cs typeface="Arial"/>
              </a:rPr>
              <a:t>έ</a:t>
            </a:r>
            <a:r>
              <a:rPr b="1" spc="150" dirty="0">
                <a:solidFill>
                  <a:srgbClr val="002060"/>
                </a:solidFill>
                <a:latin typeface="Arial"/>
                <a:cs typeface="Arial"/>
              </a:rPr>
              <a:t>µ</a:t>
            </a:r>
            <a:r>
              <a:rPr b="1" spc="-10" dirty="0">
                <a:solidFill>
                  <a:srgbClr val="002060"/>
                </a:solidFill>
                <a:latin typeface="Arial"/>
                <a:cs typeface="Arial"/>
              </a:rPr>
              <a:t>ατα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11494" y="1982039"/>
            <a:ext cx="7945120" cy="41154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54965" marR="222250" indent="-342265">
              <a:lnSpc>
                <a:spcPct val="80100"/>
              </a:lnSpc>
              <a:buFont typeface="Arial"/>
              <a:buChar char="•"/>
              <a:tabLst>
                <a:tab pos="356235" algn="l"/>
              </a:tabLst>
            </a:pPr>
            <a:r>
              <a:rPr sz="3200" spc="-5" dirty="0">
                <a:latin typeface="Arial"/>
                <a:cs typeface="Arial"/>
              </a:rPr>
              <a:t>Ο ρ</a:t>
            </a:r>
            <a:r>
              <a:rPr sz="3200" spc="-10" dirty="0">
                <a:latin typeface="Arial"/>
                <a:cs typeface="Arial"/>
              </a:rPr>
              <a:t>όλο</a:t>
            </a:r>
            <a:r>
              <a:rPr sz="3200" spc="-5" dirty="0">
                <a:latin typeface="Arial"/>
                <a:cs typeface="Arial"/>
              </a:rPr>
              <a:t>ς </a:t>
            </a:r>
            <a:r>
              <a:rPr sz="3200" spc="-10" dirty="0">
                <a:latin typeface="Arial"/>
                <a:cs typeface="Arial"/>
              </a:rPr>
              <a:t>το</a:t>
            </a:r>
            <a:r>
              <a:rPr sz="3200" spc="-5" dirty="0">
                <a:latin typeface="Arial"/>
                <a:cs typeface="Arial"/>
              </a:rPr>
              <a:t>υ</a:t>
            </a:r>
            <a:r>
              <a:rPr sz="320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δ</a:t>
            </a:r>
            <a:r>
              <a:rPr sz="3200" spc="-10" dirty="0">
                <a:latin typeface="Arial"/>
                <a:cs typeface="Arial"/>
              </a:rPr>
              <a:t>ιεθνού</a:t>
            </a:r>
            <a:r>
              <a:rPr sz="3200" spc="-5" dirty="0">
                <a:latin typeface="Arial"/>
                <a:cs typeface="Arial"/>
              </a:rPr>
              <a:t>ς ν</a:t>
            </a:r>
            <a:r>
              <a:rPr sz="3200" spc="20" dirty="0">
                <a:latin typeface="Arial"/>
                <a:cs typeface="Arial"/>
              </a:rPr>
              <a:t>ο</a:t>
            </a:r>
            <a:r>
              <a:rPr sz="3200" dirty="0">
                <a:latin typeface="Arial"/>
                <a:cs typeface="Arial"/>
              </a:rPr>
              <a:t>µ</a:t>
            </a:r>
            <a:r>
              <a:rPr sz="3200" spc="-5" dirty="0">
                <a:latin typeface="Arial"/>
                <a:cs typeface="Arial"/>
              </a:rPr>
              <a:t>ι</a:t>
            </a:r>
            <a:r>
              <a:rPr sz="3200" dirty="0">
                <a:latin typeface="Arial"/>
                <a:cs typeface="Arial"/>
              </a:rPr>
              <a:t>σ</a:t>
            </a:r>
            <a:r>
              <a:rPr sz="3200" spc="-5" dirty="0">
                <a:latin typeface="Arial"/>
                <a:cs typeface="Arial"/>
              </a:rPr>
              <a:t>µατικού συστή</a:t>
            </a:r>
            <a:r>
              <a:rPr sz="3200" dirty="0">
                <a:latin typeface="Arial"/>
                <a:cs typeface="Arial"/>
              </a:rPr>
              <a:t>µ</a:t>
            </a:r>
            <a:r>
              <a:rPr sz="3200" spc="-10" dirty="0">
                <a:latin typeface="Arial"/>
                <a:cs typeface="Arial"/>
              </a:rPr>
              <a:t>ατο</a:t>
            </a:r>
            <a:r>
              <a:rPr sz="3200" spc="-5" dirty="0">
                <a:latin typeface="Arial"/>
                <a:cs typeface="Arial"/>
              </a:rPr>
              <a:t>ς </a:t>
            </a:r>
            <a:r>
              <a:rPr sz="3200" spc="-10" dirty="0">
                <a:latin typeface="Arial"/>
                <a:cs typeface="Arial"/>
              </a:rPr>
              <a:t>στ</a:t>
            </a:r>
            <a:r>
              <a:rPr sz="3200" spc="-5" dirty="0">
                <a:latin typeface="Arial"/>
                <a:cs typeface="Arial"/>
              </a:rPr>
              <a:t>ο δ</a:t>
            </a:r>
            <a:r>
              <a:rPr sz="3200" spc="-10" dirty="0">
                <a:latin typeface="Arial"/>
                <a:cs typeface="Arial"/>
              </a:rPr>
              <a:t>ιεθνέ</a:t>
            </a:r>
            <a:r>
              <a:rPr sz="3200" spc="-5" dirty="0">
                <a:latin typeface="Arial"/>
                <a:cs typeface="Arial"/>
              </a:rPr>
              <a:t>ς</a:t>
            </a:r>
            <a:r>
              <a:rPr sz="3200" spc="-10" dirty="0">
                <a:latin typeface="Arial"/>
                <a:cs typeface="Arial"/>
              </a:rPr>
              <a:t> </a:t>
            </a:r>
            <a:r>
              <a:rPr sz="3200" spc="0" dirty="0">
                <a:latin typeface="Arial"/>
                <a:cs typeface="Arial"/>
              </a:rPr>
              <a:t>ε</a:t>
            </a:r>
            <a:r>
              <a:rPr sz="3200" dirty="0">
                <a:latin typeface="Arial"/>
                <a:cs typeface="Arial"/>
              </a:rPr>
              <a:t>µ</a:t>
            </a:r>
            <a:r>
              <a:rPr sz="3200" spc="-10" dirty="0">
                <a:latin typeface="Arial"/>
                <a:cs typeface="Arial"/>
              </a:rPr>
              <a:t>πόρι</a:t>
            </a:r>
            <a:r>
              <a:rPr sz="3200" spc="-5" dirty="0">
                <a:latin typeface="Arial"/>
                <a:cs typeface="Arial"/>
              </a:rPr>
              <a:t>ο</a:t>
            </a:r>
            <a:r>
              <a:rPr sz="320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κ</a:t>
            </a:r>
            <a:r>
              <a:rPr sz="3200" spc="-10" dirty="0">
                <a:latin typeface="Arial"/>
                <a:cs typeface="Arial"/>
              </a:rPr>
              <a:t>α</a:t>
            </a:r>
            <a:r>
              <a:rPr sz="3200" spc="-5" dirty="0">
                <a:latin typeface="Arial"/>
                <a:cs typeface="Arial"/>
              </a:rPr>
              <a:t>ι</a:t>
            </a:r>
            <a:r>
              <a:rPr sz="3200" dirty="0">
                <a:latin typeface="Arial"/>
                <a:cs typeface="Arial"/>
              </a:rPr>
              <a:t> </a:t>
            </a:r>
            <a:r>
              <a:rPr sz="3200" spc="-10" dirty="0">
                <a:latin typeface="Arial"/>
                <a:cs typeface="Arial"/>
              </a:rPr>
              <a:t>στις </a:t>
            </a:r>
            <a:r>
              <a:rPr sz="3200" spc="-5" dirty="0">
                <a:latin typeface="Arial"/>
                <a:cs typeface="Arial"/>
              </a:rPr>
              <a:t>διεθνείς</a:t>
            </a:r>
            <a:r>
              <a:rPr sz="3200" spc="-1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επενδύσει</a:t>
            </a:r>
            <a:r>
              <a:rPr sz="3200" spc="25" dirty="0">
                <a:latin typeface="Arial"/>
                <a:cs typeface="Arial"/>
              </a:rPr>
              <a:t>ς</a:t>
            </a:r>
            <a:r>
              <a:rPr sz="3200" spc="-5" dirty="0">
                <a:latin typeface="Arial"/>
                <a:cs typeface="Arial"/>
              </a:rPr>
              <a:t>.</a:t>
            </a:r>
            <a:endParaRPr sz="3200">
              <a:latin typeface="Arial"/>
              <a:cs typeface="Arial"/>
            </a:endParaRPr>
          </a:p>
          <a:p>
            <a:pPr marL="354965" marR="1003300" indent="-342265">
              <a:lnSpc>
                <a:spcPts val="3070"/>
              </a:lnSpc>
              <a:spcBef>
                <a:spcPts val="740"/>
              </a:spcBef>
              <a:buFont typeface="Arial"/>
              <a:buChar char="•"/>
              <a:tabLst>
                <a:tab pos="355600" algn="l"/>
                <a:tab pos="2490470" algn="l"/>
              </a:tabLst>
            </a:pPr>
            <a:r>
              <a:rPr sz="3200" spc="-5" dirty="0">
                <a:solidFill>
                  <a:srgbClr val="4C4C4C"/>
                </a:solidFill>
                <a:latin typeface="Arial"/>
                <a:cs typeface="Arial"/>
              </a:rPr>
              <a:t>Λειτουργία	και χρυσού κανόνα</a:t>
            </a:r>
            <a:r>
              <a:rPr sz="3200" spc="25" dirty="0">
                <a:solidFill>
                  <a:srgbClr val="4C4C4C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4C4C4C"/>
                </a:solidFill>
                <a:latin typeface="Arial"/>
                <a:cs typeface="Arial"/>
              </a:rPr>
              <a:t>(gold </a:t>
            </a:r>
            <a:r>
              <a:rPr sz="3200" spc="-10" dirty="0">
                <a:solidFill>
                  <a:srgbClr val="4C4C4C"/>
                </a:solidFill>
                <a:latin typeface="Arial"/>
                <a:cs typeface="Arial"/>
              </a:rPr>
              <a:t>standard).</a:t>
            </a:r>
            <a:endParaRPr sz="3200">
              <a:latin typeface="Arial"/>
              <a:cs typeface="Arial"/>
            </a:endParaRPr>
          </a:p>
          <a:p>
            <a:pPr marL="354965" indent="-342265">
              <a:lnSpc>
                <a:spcPts val="3454"/>
              </a:lnSpc>
              <a:spcBef>
                <a:spcPts val="25"/>
              </a:spcBef>
              <a:buFont typeface="Arial"/>
              <a:buChar char="•"/>
              <a:tabLst>
                <a:tab pos="355600" algn="l"/>
                <a:tab pos="6403975" algn="l"/>
              </a:tabLst>
            </a:pPr>
            <a:r>
              <a:rPr sz="3200" spc="-5" dirty="0">
                <a:latin typeface="Arial"/>
                <a:cs typeface="Arial"/>
              </a:rPr>
              <a:t>Ο ρ</a:t>
            </a:r>
            <a:r>
              <a:rPr sz="3200" spc="-10" dirty="0">
                <a:latin typeface="Arial"/>
                <a:cs typeface="Arial"/>
              </a:rPr>
              <a:t>όλο</a:t>
            </a:r>
            <a:r>
              <a:rPr sz="3200" spc="-5" dirty="0">
                <a:latin typeface="Arial"/>
                <a:cs typeface="Arial"/>
              </a:rPr>
              <a:t>ς </a:t>
            </a:r>
            <a:r>
              <a:rPr sz="3200" spc="-10" dirty="0">
                <a:latin typeface="Arial"/>
                <a:cs typeface="Arial"/>
              </a:rPr>
              <a:t>τη</a:t>
            </a:r>
            <a:r>
              <a:rPr sz="3200" spc="-5" dirty="0">
                <a:latin typeface="Arial"/>
                <a:cs typeface="Arial"/>
              </a:rPr>
              <a:t>ς </a:t>
            </a:r>
            <a:r>
              <a:rPr sz="3200" spc="170" dirty="0">
                <a:latin typeface="Arial"/>
                <a:cs typeface="Arial"/>
              </a:rPr>
              <a:t>∆</a:t>
            </a:r>
            <a:r>
              <a:rPr sz="3200" spc="-10" dirty="0">
                <a:latin typeface="Arial"/>
                <a:cs typeface="Arial"/>
              </a:rPr>
              <a:t>ιεθνού</a:t>
            </a:r>
            <a:r>
              <a:rPr sz="3200" spc="-5" dirty="0">
                <a:latin typeface="Arial"/>
                <a:cs typeface="Arial"/>
              </a:rPr>
              <a:t>ς Τ</a:t>
            </a:r>
            <a:r>
              <a:rPr sz="3200" spc="-10" dirty="0">
                <a:latin typeface="Arial"/>
                <a:cs typeface="Arial"/>
              </a:rPr>
              <a:t>ράπεζα</a:t>
            </a:r>
            <a:r>
              <a:rPr sz="3200" spc="-5" dirty="0">
                <a:latin typeface="Arial"/>
                <a:cs typeface="Arial"/>
              </a:rPr>
              <a:t>ς</a:t>
            </a:r>
            <a:r>
              <a:rPr sz="3200" dirty="0">
                <a:latin typeface="Arial"/>
                <a:cs typeface="Arial"/>
              </a:rPr>
              <a:t>	</a:t>
            </a:r>
            <a:r>
              <a:rPr sz="3200" spc="-5" dirty="0">
                <a:latin typeface="Arial"/>
                <a:cs typeface="Arial"/>
              </a:rPr>
              <a:t>κ</a:t>
            </a:r>
            <a:r>
              <a:rPr sz="3200" spc="-10" dirty="0">
                <a:latin typeface="Arial"/>
                <a:cs typeface="Arial"/>
              </a:rPr>
              <a:t>α</a:t>
            </a:r>
            <a:r>
              <a:rPr sz="3200" spc="-5" dirty="0">
                <a:latin typeface="Arial"/>
                <a:cs typeface="Arial"/>
              </a:rPr>
              <a:t>ι</a:t>
            </a:r>
            <a:r>
              <a:rPr sz="3200" dirty="0">
                <a:latin typeface="Arial"/>
                <a:cs typeface="Arial"/>
              </a:rPr>
              <a:t> </a:t>
            </a:r>
            <a:r>
              <a:rPr sz="3200" spc="-10" dirty="0">
                <a:latin typeface="Arial"/>
                <a:cs typeface="Arial"/>
              </a:rPr>
              <a:t>του</a:t>
            </a:r>
            <a:endParaRPr sz="3200">
              <a:latin typeface="Arial"/>
              <a:cs typeface="Arial"/>
            </a:endParaRPr>
          </a:p>
          <a:p>
            <a:pPr marL="354965">
              <a:lnSpc>
                <a:spcPts val="3075"/>
              </a:lnSpc>
            </a:pPr>
            <a:r>
              <a:rPr sz="3200" spc="15" dirty="0">
                <a:latin typeface="Arial"/>
                <a:cs typeface="Arial"/>
              </a:rPr>
              <a:t>∆ιεθνού</a:t>
            </a:r>
            <a:r>
              <a:rPr sz="3200" spc="20" dirty="0">
                <a:latin typeface="Arial"/>
                <a:cs typeface="Arial"/>
              </a:rPr>
              <a:t>ς</a:t>
            </a:r>
            <a:r>
              <a:rPr sz="3200" spc="-5" dirty="0">
                <a:latin typeface="Arial"/>
                <a:cs typeface="Arial"/>
              </a:rPr>
              <a:t> </a:t>
            </a:r>
            <a:r>
              <a:rPr sz="3200" spc="-10" dirty="0">
                <a:latin typeface="Arial"/>
                <a:cs typeface="Arial"/>
              </a:rPr>
              <a:t>Ν</a:t>
            </a:r>
            <a:r>
              <a:rPr sz="3200" spc="0" dirty="0">
                <a:latin typeface="Arial"/>
                <a:cs typeface="Arial"/>
              </a:rPr>
              <a:t>ο</a:t>
            </a:r>
            <a:r>
              <a:rPr sz="3200" dirty="0">
                <a:latin typeface="Arial"/>
                <a:cs typeface="Arial"/>
              </a:rPr>
              <a:t>µ</a:t>
            </a:r>
            <a:r>
              <a:rPr sz="3200" spc="-5" dirty="0">
                <a:latin typeface="Arial"/>
                <a:cs typeface="Arial"/>
              </a:rPr>
              <a:t>ι</a:t>
            </a:r>
            <a:r>
              <a:rPr sz="3200" dirty="0">
                <a:latin typeface="Arial"/>
                <a:cs typeface="Arial"/>
              </a:rPr>
              <a:t>σ</a:t>
            </a:r>
            <a:r>
              <a:rPr sz="3200" spc="-5" dirty="0">
                <a:latin typeface="Arial"/>
                <a:cs typeface="Arial"/>
              </a:rPr>
              <a:t>µατικού</a:t>
            </a:r>
            <a:r>
              <a:rPr sz="3200" spc="-1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Τ</a:t>
            </a:r>
            <a:r>
              <a:rPr sz="3200" spc="0" dirty="0">
                <a:latin typeface="Arial"/>
                <a:cs typeface="Arial"/>
              </a:rPr>
              <a:t>α</a:t>
            </a:r>
            <a:r>
              <a:rPr sz="3200" spc="-5" dirty="0">
                <a:latin typeface="Arial"/>
                <a:cs typeface="Arial"/>
              </a:rPr>
              <a:t>µ</a:t>
            </a:r>
            <a:r>
              <a:rPr sz="3200" spc="-10" dirty="0">
                <a:latin typeface="Arial"/>
                <a:cs typeface="Arial"/>
              </a:rPr>
              <a:t>είο</a:t>
            </a:r>
            <a:r>
              <a:rPr sz="3200" spc="-5" dirty="0">
                <a:latin typeface="Arial"/>
                <a:cs typeface="Arial"/>
              </a:rPr>
              <a:t>υ</a:t>
            </a:r>
            <a:r>
              <a:rPr sz="3200" dirty="0">
                <a:latin typeface="Arial"/>
                <a:cs typeface="Arial"/>
              </a:rPr>
              <a:t> </a:t>
            </a:r>
            <a:r>
              <a:rPr sz="3200" spc="-10" dirty="0">
                <a:latin typeface="Arial"/>
                <a:cs typeface="Arial"/>
              </a:rPr>
              <a:t>(IMF</a:t>
            </a:r>
            <a:r>
              <a:rPr sz="3200" spc="-5" dirty="0">
                <a:latin typeface="Arial"/>
                <a:cs typeface="Arial"/>
              </a:rPr>
              <a:t>) στο</a:t>
            </a:r>
            <a:endParaRPr sz="3200">
              <a:latin typeface="Arial"/>
              <a:cs typeface="Arial"/>
            </a:endParaRPr>
          </a:p>
          <a:p>
            <a:pPr marL="354965" marR="1270000">
              <a:lnSpc>
                <a:spcPct val="80100"/>
              </a:lnSpc>
              <a:spcBef>
                <a:spcPts val="380"/>
              </a:spcBef>
            </a:pPr>
            <a:r>
              <a:rPr sz="3200" spc="-5" dirty="0">
                <a:latin typeface="Arial"/>
                <a:cs typeface="Arial"/>
              </a:rPr>
              <a:t>µεταπολ</a:t>
            </a:r>
            <a:r>
              <a:rPr sz="3200" spc="0" dirty="0">
                <a:latin typeface="Arial"/>
                <a:cs typeface="Arial"/>
              </a:rPr>
              <a:t>ε</a:t>
            </a:r>
            <a:r>
              <a:rPr sz="3200" spc="-5" dirty="0">
                <a:latin typeface="Arial"/>
                <a:cs typeface="Arial"/>
              </a:rPr>
              <a:t>µικό διεθνές</a:t>
            </a:r>
            <a:r>
              <a:rPr sz="3200" spc="-1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ν</a:t>
            </a:r>
            <a:r>
              <a:rPr sz="3200" spc="0" dirty="0">
                <a:latin typeface="Arial"/>
                <a:cs typeface="Arial"/>
              </a:rPr>
              <a:t>ο</a:t>
            </a:r>
            <a:r>
              <a:rPr sz="3200" dirty="0">
                <a:latin typeface="Arial"/>
                <a:cs typeface="Arial"/>
              </a:rPr>
              <a:t>µ</a:t>
            </a:r>
            <a:r>
              <a:rPr sz="3200" spc="-5" dirty="0">
                <a:latin typeface="Arial"/>
                <a:cs typeface="Arial"/>
              </a:rPr>
              <a:t>ι</a:t>
            </a:r>
            <a:r>
              <a:rPr sz="3200" dirty="0">
                <a:latin typeface="Arial"/>
                <a:cs typeface="Arial"/>
              </a:rPr>
              <a:t>σ</a:t>
            </a:r>
            <a:r>
              <a:rPr sz="3200" spc="-5" dirty="0">
                <a:latin typeface="Arial"/>
                <a:cs typeface="Arial"/>
              </a:rPr>
              <a:t>µατικό σύστη</a:t>
            </a:r>
            <a:r>
              <a:rPr sz="3200" dirty="0">
                <a:latin typeface="Arial"/>
                <a:cs typeface="Arial"/>
              </a:rPr>
              <a:t>µ</a:t>
            </a:r>
            <a:r>
              <a:rPr sz="3200" spc="-5" dirty="0">
                <a:latin typeface="Arial"/>
                <a:cs typeface="Arial"/>
              </a:rPr>
              <a:t>α </a:t>
            </a:r>
            <a:r>
              <a:rPr sz="3200" dirty="0">
                <a:latin typeface="Arial"/>
                <a:cs typeface="Arial"/>
              </a:rPr>
              <a:t>π</a:t>
            </a:r>
            <a:r>
              <a:rPr sz="3200" spc="-10" dirty="0">
                <a:latin typeface="Arial"/>
                <a:cs typeface="Arial"/>
              </a:rPr>
              <a:t>ο</a:t>
            </a:r>
            <a:r>
              <a:rPr sz="3200" spc="-5" dirty="0">
                <a:latin typeface="Arial"/>
                <a:cs typeface="Arial"/>
              </a:rPr>
              <a:t>υ</a:t>
            </a:r>
            <a:r>
              <a:rPr sz="3200" spc="-10" dirty="0">
                <a:latin typeface="Arial"/>
                <a:cs typeface="Arial"/>
              </a:rPr>
              <a:t> ιδρύθηκ</a:t>
            </a:r>
            <a:r>
              <a:rPr sz="3200" spc="-5" dirty="0">
                <a:latin typeface="Arial"/>
                <a:cs typeface="Arial"/>
              </a:rPr>
              <a:t>ε</a:t>
            </a:r>
            <a:r>
              <a:rPr sz="3200" dirty="0">
                <a:latin typeface="Arial"/>
                <a:cs typeface="Arial"/>
              </a:rPr>
              <a:t> </a:t>
            </a:r>
            <a:r>
              <a:rPr sz="3200" spc="-10" dirty="0">
                <a:latin typeface="Arial"/>
                <a:cs typeface="Arial"/>
              </a:rPr>
              <a:t>στ</a:t>
            </a:r>
            <a:r>
              <a:rPr sz="3200" spc="-5" dirty="0">
                <a:latin typeface="Arial"/>
                <a:cs typeface="Arial"/>
              </a:rPr>
              <a:t>ο</a:t>
            </a:r>
            <a:r>
              <a:rPr sz="3200" spc="20" dirty="0">
                <a:latin typeface="Arial"/>
                <a:cs typeface="Arial"/>
              </a:rPr>
              <a:t> </a:t>
            </a:r>
            <a:r>
              <a:rPr sz="3200" spc="-10" dirty="0">
                <a:latin typeface="Arial"/>
                <a:cs typeface="Arial"/>
              </a:rPr>
              <a:t>Bretton Woods.</a:t>
            </a:r>
            <a:endParaRPr sz="32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272149" y="6808675"/>
            <a:ext cx="110489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solidFill>
                  <a:srgbClr val="888888"/>
                </a:solidFill>
                <a:latin typeface="Arial"/>
                <a:cs typeface="Arial"/>
              </a:rPr>
              <a:t>2</a:t>
            </a:r>
            <a:endParaRPr sz="1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176145" marR="5080" indent="-879475">
              <a:lnSpc>
                <a:spcPct val="100000"/>
              </a:lnSpc>
            </a:pPr>
            <a:r>
              <a:rPr sz="4000" spc="20" dirty="0"/>
              <a:t>∆ιάρθρωση</a:t>
            </a:r>
            <a:r>
              <a:rPr sz="4000" dirty="0"/>
              <a:t> </a:t>
            </a:r>
            <a:r>
              <a:rPr sz="4000" spc="-5" dirty="0"/>
              <a:t>τ</a:t>
            </a:r>
            <a:r>
              <a:rPr sz="4000" spc="-10" dirty="0"/>
              <a:t>η</a:t>
            </a:r>
            <a:r>
              <a:rPr sz="4000" spc="-5" dirty="0"/>
              <a:t>ς</a:t>
            </a:r>
            <a:r>
              <a:rPr sz="4000" spc="-15" dirty="0"/>
              <a:t> </a:t>
            </a:r>
            <a:r>
              <a:rPr sz="4000" spc="-5" dirty="0"/>
              <a:t>αγοράς </a:t>
            </a:r>
            <a:r>
              <a:rPr sz="4000" dirty="0"/>
              <a:t>συναλλά</a:t>
            </a:r>
            <a:r>
              <a:rPr sz="4000" spc="-5" dirty="0"/>
              <a:t>γ</a:t>
            </a:r>
            <a:r>
              <a:rPr sz="4000" spc="-5" dirty="0">
                <a:latin typeface="Arial"/>
                <a:cs typeface="Arial"/>
              </a:rPr>
              <a:t>µ</a:t>
            </a:r>
            <a:r>
              <a:rPr sz="4000" spc="-5" dirty="0"/>
              <a:t>ατος</a:t>
            </a:r>
            <a:endParaRPr sz="40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311535" y="2011805"/>
            <a:ext cx="7861300" cy="46151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55600" marR="68580" indent="-342900">
              <a:lnSpc>
                <a:spcPct val="90100"/>
              </a:lnSpc>
              <a:buFont typeface="Arial"/>
              <a:buChar char="•"/>
              <a:tabLst>
                <a:tab pos="355600" algn="l"/>
              </a:tabLst>
            </a:pPr>
            <a:r>
              <a:rPr sz="2000" spc="-5" dirty="0">
                <a:latin typeface="Arial"/>
                <a:cs typeface="Arial"/>
              </a:rPr>
              <a:t>Οι διεθνείς τράπεζες</a:t>
            </a:r>
            <a:r>
              <a:rPr sz="2000" spc="-1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παίζουν</a:t>
            </a:r>
            <a:r>
              <a:rPr sz="200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σ</a:t>
            </a:r>
            <a:r>
              <a:rPr sz="2000" spc="20" dirty="0">
                <a:latin typeface="Arial"/>
                <a:cs typeface="Arial"/>
              </a:rPr>
              <a:t>η</a:t>
            </a:r>
            <a:r>
              <a:rPr sz="2000" spc="-5" dirty="0">
                <a:latin typeface="Arial"/>
                <a:cs typeface="Arial"/>
              </a:rPr>
              <a:t>µαντικό</a:t>
            </a:r>
            <a:r>
              <a:rPr sz="200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ρόλο</a:t>
            </a:r>
            <a:r>
              <a:rPr sz="200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στην</a:t>
            </a:r>
            <a:r>
              <a:rPr sz="2000" spc="-1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αγορά συναλλά</a:t>
            </a:r>
            <a:r>
              <a:rPr sz="2000" dirty="0">
                <a:latin typeface="Arial"/>
                <a:cs typeface="Arial"/>
              </a:rPr>
              <a:t>γ</a:t>
            </a:r>
            <a:r>
              <a:rPr sz="2000" spc="-5" dirty="0">
                <a:latin typeface="Arial"/>
                <a:cs typeface="Arial"/>
              </a:rPr>
              <a:t>µατος επειδή</a:t>
            </a:r>
            <a:r>
              <a:rPr sz="200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οι</a:t>
            </a:r>
            <a:r>
              <a:rPr sz="200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πελάτες</a:t>
            </a:r>
            <a:r>
              <a:rPr sz="2000" spc="-1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τους</a:t>
            </a:r>
            <a:r>
              <a:rPr sz="2000" spc="-1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πωλούν</a:t>
            </a:r>
            <a:r>
              <a:rPr sz="200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ή</a:t>
            </a:r>
            <a:r>
              <a:rPr sz="2000" spc="-1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αγοράζουν</a:t>
            </a:r>
            <a:r>
              <a:rPr sz="2000" dirty="0">
                <a:latin typeface="Arial"/>
                <a:cs typeface="Arial"/>
              </a:rPr>
              <a:t> ξ</a:t>
            </a:r>
            <a:r>
              <a:rPr sz="2000" spc="-5" dirty="0">
                <a:latin typeface="Arial"/>
                <a:cs typeface="Arial"/>
              </a:rPr>
              <a:t>ένα ν</a:t>
            </a:r>
            <a:r>
              <a:rPr sz="2000" spc="-10" dirty="0">
                <a:latin typeface="Arial"/>
                <a:cs typeface="Arial"/>
              </a:rPr>
              <a:t>ο</a:t>
            </a:r>
            <a:r>
              <a:rPr sz="2000" spc="-5" dirty="0">
                <a:latin typeface="Arial"/>
                <a:cs typeface="Arial"/>
              </a:rPr>
              <a:t>µίσ</a:t>
            </a:r>
            <a:r>
              <a:rPr sz="2000" dirty="0">
                <a:latin typeface="Arial"/>
                <a:cs typeface="Arial"/>
              </a:rPr>
              <a:t>µ</a:t>
            </a:r>
            <a:r>
              <a:rPr sz="2000" spc="-5" dirty="0">
                <a:latin typeface="Arial"/>
                <a:cs typeface="Arial"/>
              </a:rPr>
              <a:t>ατα</a:t>
            </a:r>
            <a:r>
              <a:rPr sz="200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σε µ</a:t>
            </a:r>
            <a:r>
              <a:rPr sz="2000" spc="-10" dirty="0">
                <a:latin typeface="Arial"/>
                <a:cs typeface="Arial"/>
              </a:rPr>
              <a:t>εγάλ</a:t>
            </a:r>
            <a:r>
              <a:rPr sz="2000" spc="-5" dirty="0">
                <a:latin typeface="Arial"/>
                <a:cs typeface="Arial"/>
              </a:rPr>
              <a:t>α</a:t>
            </a:r>
            <a:r>
              <a:rPr sz="200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ή µικρά</a:t>
            </a:r>
            <a:r>
              <a:rPr sz="200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ποσ</a:t>
            </a:r>
            <a:r>
              <a:rPr sz="2000" dirty="0">
                <a:latin typeface="Arial"/>
                <a:cs typeface="Arial"/>
              </a:rPr>
              <a:t>ά</a:t>
            </a:r>
            <a:r>
              <a:rPr sz="2000" spc="-10" dirty="0">
                <a:latin typeface="Arial"/>
                <a:cs typeface="Arial"/>
              </a:rPr>
              <a:t>..</a:t>
            </a:r>
            <a:endParaRPr sz="20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229"/>
              </a:spcBef>
              <a:buFont typeface="Arial"/>
              <a:buChar char="•"/>
              <a:tabLst>
                <a:tab pos="356235" algn="l"/>
              </a:tabLst>
            </a:pPr>
            <a:r>
              <a:rPr sz="2000" spc="-10" dirty="0">
                <a:latin typeface="Arial"/>
                <a:cs typeface="Arial"/>
              </a:rPr>
              <a:t>Ο</a:t>
            </a:r>
            <a:r>
              <a:rPr sz="2000" spc="-5" dirty="0">
                <a:latin typeface="Arial"/>
                <a:cs typeface="Arial"/>
              </a:rPr>
              <a:t>ι π</a:t>
            </a:r>
            <a:r>
              <a:rPr sz="2000" spc="-10" dirty="0">
                <a:latin typeface="Arial"/>
                <a:cs typeface="Arial"/>
              </a:rPr>
              <a:t>ελ</a:t>
            </a:r>
            <a:r>
              <a:rPr sz="2000" spc="-5" dirty="0">
                <a:latin typeface="Arial"/>
                <a:cs typeface="Arial"/>
              </a:rPr>
              <a:t>άτ</a:t>
            </a:r>
            <a:r>
              <a:rPr sz="2000" spc="-10" dirty="0">
                <a:latin typeface="Arial"/>
                <a:cs typeface="Arial"/>
              </a:rPr>
              <a:t>ε</a:t>
            </a:r>
            <a:r>
              <a:rPr sz="2000" spc="-5" dirty="0">
                <a:latin typeface="Arial"/>
                <a:cs typeface="Arial"/>
              </a:rPr>
              <a:t>ς α</a:t>
            </a:r>
            <a:r>
              <a:rPr sz="2000" spc="-10" dirty="0">
                <a:latin typeface="Arial"/>
                <a:cs typeface="Arial"/>
              </a:rPr>
              <a:t>υ</a:t>
            </a:r>
            <a:r>
              <a:rPr sz="2000" spc="-5" dirty="0">
                <a:latin typeface="Arial"/>
                <a:cs typeface="Arial"/>
              </a:rPr>
              <a:t>τοί</a:t>
            </a:r>
            <a:r>
              <a:rPr sz="2000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τω</a:t>
            </a:r>
            <a:r>
              <a:rPr sz="2000" spc="-5" dirty="0">
                <a:latin typeface="Arial"/>
                <a:cs typeface="Arial"/>
              </a:rPr>
              <a:t>ν τ</a:t>
            </a:r>
            <a:r>
              <a:rPr sz="2000" spc="-10" dirty="0">
                <a:latin typeface="Arial"/>
                <a:cs typeface="Arial"/>
              </a:rPr>
              <a:t>ρ</a:t>
            </a:r>
            <a:r>
              <a:rPr sz="2000" spc="-5" dirty="0">
                <a:latin typeface="Arial"/>
                <a:cs typeface="Arial"/>
              </a:rPr>
              <a:t>απ</a:t>
            </a:r>
            <a:r>
              <a:rPr sz="2000" spc="-10" dirty="0">
                <a:latin typeface="Arial"/>
                <a:cs typeface="Arial"/>
              </a:rPr>
              <a:t>ε</a:t>
            </a:r>
            <a:r>
              <a:rPr sz="2000" spc="-5" dirty="0">
                <a:latin typeface="Arial"/>
                <a:cs typeface="Arial"/>
              </a:rPr>
              <a:t>ζ</a:t>
            </a:r>
            <a:r>
              <a:rPr sz="2000" dirty="0">
                <a:latin typeface="Arial"/>
                <a:cs typeface="Arial"/>
              </a:rPr>
              <a:t>ώ</a:t>
            </a:r>
            <a:r>
              <a:rPr sz="2000" spc="-5" dirty="0">
                <a:latin typeface="Arial"/>
                <a:cs typeface="Arial"/>
              </a:rPr>
              <a:t>ν</a:t>
            </a:r>
            <a:r>
              <a:rPr sz="2000" spc="20" dirty="0">
                <a:latin typeface="Arial"/>
                <a:cs typeface="Arial"/>
              </a:rPr>
              <a:t> </a:t>
            </a:r>
            <a:r>
              <a:rPr sz="2000" spc="-15" dirty="0">
                <a:latin typeface="Arial"/>
                <a:cs typeface="Arial"/>
              </a:rPr>
              <a:t>µ</a:t>
            </a:r>
            <a:r>
              <a:rPr sz="2000" spc="-5" dirty="0">
                <a:latin typeface="Arial"/>
                <a:cs typeface="Arial"/>
              </a:rPr>
              <a:t>πορεί</a:t>
            </a:r>
            <a:r>
              <a:rPr sz="200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να</a:t>
            </a:r>
            <a:r>
              <a:rPr sz="2000" spc="-10" dirty="0">
                <a:latin typeface="Arial"/>
                <a:cs typeface="Arial"/>
              </a:rPr>
              <a:t> ε</a:t>
            </a:r>
            <a:r>
              <a:rPr sz="2000" spc="-5" dirty="0">
                <a:latin typeface="Arial"/>
                <a:cs typeface="Arial"/>
              </a:rPr>
              <a:t>ίναι:</a:t>
            </a:r>
            <a:endParaRPr sz="2000">
              <a:latin typeface="Arial"/>
              <a:cs typeface="Arial"/>
            </a:endParaRPr>
          </a:p>
          <a:p>
            <a:pPr marL="755650" lvl="1" indent="-285750">
              <a:lnSpc>
                <a:spcPct val="100000"/>
              </a:lnSpc>
              <a:spcBef>
                <a:spcPts val="240"/>
              </a:spcBef>
              <a:buFont typeface="Arial"/>
              <a:buChar char="–"/>
              <a:tabLst>
                <a:tab pos="756285" algn="l"/>
              </a:tabLst>
            </a:pPr>
            <a:r>
              <a:rPr sz="2000" spc="-5" dirty="0">
                <a:solidFill>
                  <a:srgbClr val="00009A"/>
                </a:solidFill>
                <a:latin typeface="Arial"/>
                <a:cs typeface="Arial"/>
              </a:rPr>
              <a:t>Απλοί εµπορικοί π</a:t>
            </a:r>
            <a:r>
              <a:rPr sz="2000" spc="-15" dirty="0">
                <a:solidFill>
                  <a:srgbClr val="00009A"/>
                </a:solidFill>
                <a:latin typeface="Arial"/>
                <a:cs typeface="Arial"/>
              </a:rPr>
              <a:t>ε</a:t>
            </a:r>
            <a:r>
              <a:rPr sz="2000" spc="-5" dirty="0">
                <a:solidFill>
                  <a:srgbClr val="00009A"/>
                </a:solidFill>
                <a:latin typeface="Arial"/>
                <a:cs typeface="Arial"/>
              </a:rPr>
              <a:t>λάτες</a:t>
            </a:r>
            <a:endParaRPr sz="2000">
              <a:latin typeface="Arial"/>
              <a:cs typeface="Arial"/>
            </a:endParaRPr>
          </a:p>
          <a:p>
            <a:pPr marL="755650" marR="41275" lvl="1" indent="-285750">
              <a:lnSpc>
                <a:spcPct val="90100"/>
              </a:lnSpc>
              <a:spcBef>
                <a:spcPts val="470"/>
              </a:spcBef>
              <a:buChar char="–"/>
              <a:tabLst>
                <a:tab pos="756285" algn="l"/>
                <a:tab pos="2322830" algn="l"/>
                <a:tab pos="2811145" algn="l"/>
              </a:tabLst>
            </a:pPr>
            <a:r>
              <a:rPr sz="2000" spc="-10" dirty="0">
                <a:solidFill>
                  <a:srgbClr val="00009A"/>
                </a:solidFill>
                <a:latin typeface="Arial"/>
                <a:cs typeface="Arial"/>
              </a:rPr>
              <a:t>S</a:t>
            </a:r>
            <a:r>
              <a:rPr sz="2000" spc="-5" dirty="0">
                <a:solidFill>
                  <a:srgbClr val="00009A"/>
                </a:solidFill>
                <a:latin typeface="Arial"/>
                <a:cs typeface="Arial"/>
              </a:rPr>
              <a:t>peculators</a:t>
            </a:r>
            <a:r>
              <a:rPr sz="2000" spc="-10" dirty="0">
                <a:solidFill>
                  <a:srgbClr val="00009A"/>
                </a:solidFill>
                <a:latin typeface="Arial"/>
                <a:cs typeface="Arial"/>
              </a:rPr>
              <a:t> (</a:t>
            </a:r>
            <a:r>
              <a:rPr sz="2000" spc="-5" dirty="0">
                <a:solidFill>
                  <a:srgbClr val="00009A"/>
                </a:solidFill>
                <a:latin typeface="Arial"/>
                <a:cs typeface="Arial"/>
              </a:rPr>
              <a:t>προσπαθούν να κερδοσκοπήσουν </a:t>
            </a:r>
            <a:r>
              <a:rPr sz="2000" spc="-10" dirty="0">
                <a:solidFill>
                  <a:srgbClr val="00009A"/>
                </a:solidFill>
                <a:latin typeface="Arial"/>
                <a:cs typeface="Arial"/>
              </a:rPr>
              <a:t>ε</a:t>
            </a:r>
            <a:r>
              <a:rPr sz="2000" spc="-5" dirty="0">
                <a:solidFill>
                  <a:srgbClr val="00009A"/>
                </a:solidFill>
                <a:latin typeface="Arial"/>
                <a:cs typeface="Arial"/>
              </a:rPr>
              <a:t>κµ</a:t>
            </a:r>
            <a:r>
              <a:rPr sz="2000" spc="-15" dirty="0">
                <a:solidFill>
                  <a:srgbClr val="00009A"/>
                </a:solidFill>
                <a:latin typeface="Arial"/>
                <a:cs typeface="Arial"/>
              </a:rPr>
              <a:t>ε</a:t>
            </a:r>
            <a:r>
              <a:rPr sz="2000" spc="-5" dirty="0">
                <a:solidFill>
                  <a:srgbClr val="00009A"/>
                </a:solidFill>
                <a:latin typeface="Arial"/>
                <a:cs typeface="Arial"/>
              </a:rPr>
              <a:t>ταλλευ</a:t>
            </a:r>
            <a:r>
              <a:rPr sz="2000" spc="0" dirty="0">
                <a:solidFill>
                  <a:srgbClr val="00009A"/>
                </a:solidFill>
                <a:latin typeface="Arial"/>
                <a:cs typeface="Arial"/>
              </a:rPr>
              <a:t>ό</a:t>
            </a:r>
            <a:r>
              <a:rPr sz="2000" spc="-5" dirty="0">
                <a:solidFill>
                  <a:srgbClr val="00009A"/>
                </a:solidFill>
                <a:latin typeface="Arial"/>
                <a:cs typeface="Arial"/>
              </a:rPr>
              <a:t>µενοι δι</a:t>
            </a:r>
            <a:r>
              <a:rPr sz="2000" dirty="0">
                <a:solidFill>
                  <a:srgbClr val="00009A"/>
                </a:solidFill>
                <a:latin typeface="Arial"/>
                <a:cs typeface="Arial"/>
              </a:rPr>
              <a:t>α</a:t>
            </a:r>
            <a:r>
              <a:rPr sz="2000" spc="-5" dirty="0">
                <a:solidFill>
                  <a:srgbClr val="00009A"/>
                </a:solidFill>
                <a:latin typeface="Arial"/>
                <a:cs typeface="Arial"/>
              </a:rPr>
              <a:t>φορετικές</a:t>
            </a:r>
            <a:r>
              <a:rPr sz="2000" dirty="0">
                <a:solidFill>
                  <a:srgbClr val="00009A"/>
                </a:solidFill>
                <a:latin typeface="Arial"/>
                <a:cs typeface="Arial"/>
              </a:rPr>
              <a:t> </a:t>
            </a:r>
            <a:r>
              <a:rPr sz="2000" spc="-5" dirty="0">
                <a:solidFill>
                  <a:srgbClr val="00009A"/>
                </a:solidFill>
                <a:latin typeface="Arial"/>
                <a:cs typeface="Arial"/>
              </a:rPr>
              <a:t>συναλλα</a:t>
            </a:r>
            <a:r>
              <a:rPr sz="2000" spc="10" dirty="0">
                <a:solidFill>
                  <a:srgbClr val="00009A"/>
                </a:solidFill>
                <a:latin typeface="Arial"/>
                <a:cs typeface="Arial"/>
              </a:rPr>
              <a:t>γ</a:t>
            </a:r>
            <a:r>
              <a:rPr sz="2000" spc="-5" dirty="0">
                <a:solidFill>
                  <a:srgbClr val="00009A"/>
                </a:solidFill>
                <a:latin typeface="Arial"/>
                <a:cs typeface="Arial"/>
              </a:rPr>
              <a:t>µατικές ισοτ</a:t>
            </a:r>
            <a:r>
              <a:rPr sz="2000" spc="0" dirty="0">
                <a:solidFill>
                  <a:srgbClr val="00009A"/>
                </a:solidFill>
                <a:latin typeface="Arial"/>
                <a:cs typeface="Arial"/>
              </a:rPr>
              <a:t>ι</a:t>
            </a:r>
            <a:r>
              <a:rPr sz="2000" dirty="0">
                <a:solidFill>
                  <a:srgbClr val="00009A"/>
                </a:solidFill>
                <a:latin typeface="Arial"/>
                <a:cs typeface="Arial"/>
              </a:rPr>
              <a:t>µ</a:t>
            </a:r>
            <a:r>
              <a:rPr sz="2000" spc="-5" dirty="0">
                <a:solidFill>
                  <a:srgbClr val="00009A"/>
                </a:solidFill>
                <a:latin typeface="Arial"/>
                <a:cs typeface="Arial"/>
              </a:rPr>
              <a:t>ίες σε δι</a:t>
            </a:r>
            <a:r>
              <a:rPr sz="2000" dirty="0">
                <a:solidFill>
                  <a:srgbClr val="00009A"/>
                </a:solidFill>
                <a:latin typeface="Arial"/>
                <a:cs typeface="Arial"/>
              </a:rPr>
              <a:t>α</a:t>
            </a:r>
            <a:r>
              <a:rPr sz="2000" spc="-5" dirty="0">
                <a:solidFill>
                  <a:srgbClr val="00009A"/>
                </a:solidFill>
                <a:latin typeface="Arial"/>
                <a:cs typeface="Arial"/>
              </a:rPr>
              <a:t>φορετικές</a:t>
            </a:r>
            <a:r>
              <a:rPr sz="2000" dirty="0">
                <a:solidFill>
                  <a:srgbClr val="00009A"/>
                </a:solidFill>
                <a:latin typeface="Arial"/>
                <a:cs typeface="Arial"/>
              </a:rPr>
              <a:t>	</a:t>
            </a:r>
            <a:r>
              <a:rPr sz="2000" spc="-5" dirty="0">
                <a:solidFill>
                  <a:srgbClr val="00009A"/>
                </a:solidFill>
                <a:latin typeface="Arial"/>
                <a:cs typeface="Arial"/>
              </a:rPr>
              <a:t>χρονικές στι</a:t>
            </a:r>
            <a:r>
              <a:rPr sz="2000" spc="20" dirty="0">
                <a:solidFill>
                  <a:srgbClr val="00009A"/>
                </a:solidFill>
                <a:latin typeface="Arial"/>
                <a:cs typeface="Arial"/>
              </a:rPr>
              <a:t>γ</a:t>
            </a:r>
            <a:r>
              <a:rPr sz="2000" spc="-5" dirty="0">
                <a:solidFill>
                  <a:srgbClr val="00009A"/>
                </a:solidFill>
                <a:latin typeface="Arial"/>
                <a:cs typeface="Arial"/>
              </a:rPr>
              <a:t>µ</a:t>
            </a:r>
            <a:r>
              <a:rPr sz="2000" spc="-10" dirty="0">
                <a:solidFill>
                  <a:srgbClr val="00009A"/>
                </a:solidFill>
                <a:latin typeface="Arial"/>
                <a:cs typeface="Arial"/>
              </a:rPr>
              <a:t>έ</a:t>
            </a:r>
            <a:r>
              <a:rPr sz="2000" spc="-5" dirty="0">
                <a:solidFill>
                  <a:srgbClr val="00009A"/>
                </a:solidFill>
                <a:latin typeface="Arial"/>
                <a:cs typeface="Arial"/>
              </a:rPr>
              <a:t>ς</a:t>
            </a:r>
            <a:r>
              <a:rPr sz="2000" spc="-10" dirty="0">
                <a:solidFill>
                  <a:srgbClr val="00009A"/>
                </a:solidFill>
                <a:latin typeface="Arial"/>
                <a:cs typeface="Arial"/>
              </a:rPr>
              <a:t> π</a:t>
            </a:r>
            <a:r>
              <a:rPr sz="2000" dirty="0">
                <a:solidFill>
                  <a:srgbClr val="00009A"/>
                </a:solidFill>
                <a:latin typeface="Arial"/>
                <a:cs typeface="Arial"/>
              </a:rPr>
              <a:t>χ</a:t>
            </a:r>
            <a:r>
              <a:rPr sz="2000" spc="-5" dirty="0">
                <a:solidFill>
                  <a:srgbClr val="00009A"/>
                </a:solidFill>
                <a:latin typeface="Arial"/>
                <a:cs typeface="Arial"/>
              </a:rPr>
              <a:t>. Σ</a:t>
            </a:r>
            <a:r>
              <a:rPr sz="2000" spc="-10" dirty="0">
                <a:solidFill>
                  <a:srgbClr val="00009A"/>
                </a:solidFill>
                <a:latin typeface="Arial"/>
                <a:cs typeface="Arial"/>
              </a:rPr>
              <a:t>ή</a:t>
            </a:r>
            <a:r>
              <a:rPr sz="2000" spc="-15" dirty="0">
                <a:solidFill>
                  <a:srgbClr val="00009A"/>
                </a:solidFill>
                <a:latin typeface="Arial"/>
                <a:cs typeface="Arial"/>
              </a:rPr>
              <a:t>µ</a:t>
            </a:r>
            <a:r>
              <a:rPr sz="2000" spc="-10" dirty="0">
                <a:solidFill>
                  <a:srgbClr val="00009A"/>
                </a:solidFill>
                <a:latin typeface="Arial"/>
                <a:cs typeface="Arial"/>
              </a:rPr>
              <a:t>ερ</a:t>
            </a:r>
            <a:r>
              <a:rPr sz="2000" spc="-5" dirty="0">
                <a:solidFill>
                  <a:srgbClr val="00009A"/>
                </a:solidFill>
                <a:latin typeface="Arial"/>
                <a:cs typeface="Arial"/>
              </a:rPr>
              <a:t>α</a:t>
            </a:r>
            <a:r>
              <a:rPr sz="2000" spc="5" dirty="0">
                <a:solidFill>
                  <a:srgbClr val="00009A"/>
                </a:solidFill>
                <a:latin typeface="Arial"/>
                <a:cs typeface="Arial"/>
              </a:rPr>
              <a:t> </a:t>
            </a:r>
            <a:r>
              <a:rPr sz="2000" spc="-5" dirty="0">
                <a:solidFill>
                  <a:srgbClr val="00009A"/>
                </a:solidFill>
                <a:latin typeface="Arial"/>
                <a:cs typeface="Arial"/>
              </a:rPr>
              <a:t>1</a:t>
            </a:r>
            <a:r>
              <a:rPr sz="2000" spc="-10" dirty="0">
                <a:solidFill>
                  <a:srgbClr val="00009A"/>
                </a:solidFill>
                <a:latin typeface="Arial"/>
                <a:cs typeface="Arial"/>
              </a:rPr>
              <a:t> ευρ</a:t>
            </a:r>
            <a:r>
              <a:rPr sz="2000" dirty="0">
                <a:solidFill>
                  <a:srgbClr val="00009A"/>
                </a:solidFill>
                <a:latin typeface="Arial"/>
                <a:cs typeface="Arial"/>
              </a:rPr>
              <a:t>ώ</a:t>
            </a:r>
            <a:r>
              <a:rPr sz="2000" spc="-10" dirty="0">
                <a:solidFill>
                  <a:srgbClr val="00009A"/>
                </a:solidFill>
                <a:latin typeface="Arial"/>
                <a:cs typeface="Arial"/>
              </a:rPr>
              <a:t>=1.5</a:t>
            </a:r>
            <a:r>
              <a:rPr sz="2000" spc="-5" dirty="0">
                <a:solidFill>
                  <a:srgbClr val="00009A"/>
                </a:solidFill>
                <a:latin typeface="Arial"/>
                <a:cs typeface="Arial"/>
              </a:rPr>
              <a:t>$ </a:t>
            </a:r>
            <a:r>
              <a:rPr sz="2000" spc="-10" dirty="0">
                <a:solidFill>
                  <a:srgbClr val="00009A"/>
                </a:solidFill>
                <a:latin typeface="Arial"/>
                <a:cs typeface="Arial"/>
              </a:rPr>
              <a:t>κ</a:t>
            </a:r>
            <a:r>
              <a:rPr sz="2000" dirty="0">
                <a:solidFill>
                  <a:srgbClr val="00009A"/>
                </a:solidFill>
                <a:latin typeface="Arial"/>
                <a:cs typeface="Arial"/>
              </a:rPr>
              <a:t>α</a:t>
            </a:r>
            <a:r>
              <a:rPr sz="2000" spc="-5" dirty="0">
                <a:solidFill>
                  <a:srgbClr val="00009A"/>
                </a:solidFill>
                <a:latin typeface="Arial"/>
                <a:cs typeface="Arial"/>
              </a:rPr>
              <a:t>ι</a:t>
            </a:r>
            <a:r>
              <a:rPr sz="2000" dirty="0">
                <a:solidFill>
                  <a:srgbClr val="00009A"/>
                </a:solidFill>
                <a:latin typeface="Arial"/>
                <a:cs typeface="Arial"/>
              </a:rPr>
              <a:t> </a:t>
            </a:r>
            <a:r>
              <a:rPr sz="2000" spc="-5" dirty="0">
                <a:solidFill>
                  <a:srgbClr val="00009A"/>
                </a:solidFill>
                <a:latin typeface="Arial"/>
                <a:cs typeface="Arial"/>
              </a:rPr>
              <a:t>αν αύριο</a:t>
            </a:r>
            <a:r>
              <a:rPr sz="2000" dirty="0">
                <a:solidFill>
                  <a:srgbClr val="00009A"/>
                </a:solidFill>
                <a:latin typeface="Arial"/>
                <a:cs typeface="Arial"/>
              </a:rPr>
              <a:t> </a:t>
            </a:r>
            <a:r>
              <a:rPr sz="2000" spc="-5" dirty="0">
                <a:solidFill>
                  <a:srgbClr val="00009A"/>
                </a:solidFill>
                <a:latin typeface="Arial"/>
                <a:cs typeface="Arial"/>
              </a:rPr>
              <a:t>αν</a:t>
            </a:r>
            <a:r>
              <a:rPr sz="2000" dirty="0">
                <a:solidFill>
                  <a:srgbClr val="00009A"/>
                </a:solidFill>
                <a:latin typeface="Arial"/>
                <a:cs typeface="Arial"/>
              </a:rPr>
              <a:t>α</a:t>
            </a:r>
            <a:r>
              <a:rPr sz="2000" spc="-5" dirty="0">
                <a:solidFill>
                  <a:srgbClr val="00009A"/>
                </a:solidFill>
                <a:latin typeface="Arial"/>
                <a:cs typeface="Arial"/>
              </a:rPr>
              <a:t>µένουν</a:t>
            </a:r>
            <a:r>
              <a:rPr sz="2000" dirty="0">
                <a:solidFill>
                  <a:srgbClr val="00009A"/>
                </a:solidFill>
                <a:latin typeface="Arial"/>
                <a:cs typeface="Arial"/>
              </a:rPr>
              <a:t>	</a:t>
            </a:r>
            <a:r>
              <a:rPr sz="2000" spc="-5" dirty="0">
                <a:solidFill>
                  <a:srgbClr val="00009A"/>
                </a:solidFill>
                <a:latin typeface="Arial"/>
                <a:cs typeface="Arial"/>
              </a:rPr>
              <a:t>1</a:t>
            </a:r>
            <a:r>
              <a:rPr sz="2000" dirty="0">
                <a:solidFill>
                  <a:srgbClr val="00009A"/>
                </a:solidFill>
                <a:latin typeface="Arial"/>
                <a:cs typeface="Arial"/>
              </a:rPr>
              <a:t> </a:t>
            </a:r>
            <a:r>
              <a:rPr sz="2000" spc="-5" dirty="0">
                <a:solidFill>
                  <a:srgbClr val="00009A"/>
                </a:solidFill>
                <a:latin typeface="Arial"/>
                <a:cs typeface="Arial"/>
              </a:rPr>
              <a:t>ευρώ</a:t>
            </a:r>
            <a:r>
              <a:rPr sz="2000" spc="-10" dirty="0">
                <a:solidFill>
                  <a:srgbClr val="00009A"/>
                </a:solidFill>
                <a:latin typeface="Arial"/>
                <a:cs typeface="Arial"/>
              </a:rPr>
              <a:t>=1,52</a:t>
            </a:r>
            <a:r>
              <a:rPr sz="2000" spc="-5" dirty="0">
                <a:solidFill>
                  <a:srgbClr val="00009A"/>
                </a:solidFill>
                <a:latin typeface="Arial"/>
                <a:cs typeface="Arial"/>
              </a:rPr>
              <a:t>$</a:t>
            </a:r>
            <a:r>
              <a:rPr sz="2000" dirty="0">
                <a:solidFill>
                  <a:srgbClr val="00009A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00009A"/>
                </a:solidFill>
                <a:latin typeface="Arial"/>
                <a:cs typeface="Arial"/>
              </a:rPr>
              <a:t>τότ</a:t>
            </a:r>
            <a:r>
              <a:rPr sz="2000" spc="-5" dirty="0">
                <a:solidFill>
                  <a:srgbClr val="00009A"/>
                </a:solidFill>
                <a:latin typeface="Arial"/>
                <a:cs typeface="Arial"/>
              </a:rPr>
              <a:t>ε </a:t>
            </a:r>
            <a:r>
              <a:rPr sz="2000" spc="-10" dirty="0">
                <a:solidFill>
                  <a:srgbClr val="00009A"/>
                </a:solidFill>
                <a:latin typeface="Arial"/>
                <a:cs typeface="Arial"/>
              </a:rPr>
              <a:t>σή</a:t>
            </a:r>
            <a:r>
              <a:rPr sz="2000" spc="-5" dirty="0">
                <a:solidFill>
                  <a:srgbClr val="00009A"/>
                </a:solidFill>
                <a:latin typeface="Arial"/>
                <a:cs typeface="Arial"/>
              </a:rPr>
              <a:t>µερα</a:t>
            </a:r>
            <a:r>
              <a:rPr sz="2000" dirty="0">
                <a:solidFill>
                  <a:srgbClr val="00009A"/>
                </a:solidFill>
                <a:latin typeface="Arial"/>
                <a:cs typeface="Arial"/>
              </a:rPr>
              <a:t> </a:t>
            </a:r>
            <a:r>
              <a:rPr sz="2000" spc="-5" dirty="0">
                <a:solidFill>
                  <a:srgbClr val="00009A"/>
                </a:solidFill>
                <a:latin typeface="Arial"/>
                <a:cs typeface="Arial"/>
              </a:rPr>
              <a:t>αγορ</a:t>
            </a:r>
            <a:r>
              <a:rPr sz="2000" dirty="0">
                <a:solidFill>
                  <a:srgbClr val="00009A"/>
                </a:solidFill>
                <a:latin typeface="Arial"/>
                <a:cs typeface="Arial"/>
              </a:rPr>
              <a:t>ά</a:t>
            </a:r>
            <a:r>
              <a:rPr sz="2000" spc="-5" dirty="0">
                <a:solidFill>
                  <a:srgbClr val="00009A"/>
                </a:solidFill>
                <a:latin typeface="Arial"/>
                <a:cs typeface="Arial"/>
              </a:rPr>
              <a:t>ζουν ευρώ για</a:t>
            </a:r>
            <a:r>
              <a:rPr sz="2000" dirty="0">
                <a:solidFill>
                  <a:srgbClr val="00009A"/>
                </a:solidFill>
                <a:latin typeface="Arial"/>
                <a:cs typeface="Arial"/>
              </a:rPr>
              <a:t> </a:t>
            </a:r>
            <a:r>
              <a:rPr sz="2000" spc="-5" dirty="0">
                <a:solidFill>
                  <a:srgbClr val="00009A"/>
                </a:solidFill>
                <a:latin typeface="Arial"/>
                <a:cs typeface="Arial"/>
              </a:rPr>
              <a:t>να</a:t>
            </a:r>
            <a:r>
              <a:rPr sz="2000" dirty="0">
                <a:solidFill>
                  <a:srgbClr val="00009A"/>
                </a:solidFill>
                <a:latin typeface="Arial"/>
                <a:cs typeface="Arial"/>
              </a:rPr>
              <a:t> </a:t>
            </a:r>
            <a:r>
              <a:rPr sz="2000" spc="-5" dirty="0">
                <a:solidFill>
                  <a:srgbClr val="00009A"/>
                </a:solidFill>
                <a:latin typeface="Arial"/>
                <a:cs typeface="Arial"/>
              </a:rPr>
              <a:t>τα</a:t>
            </a:r>
            <a:r>
              <a:rPr sz="2000" dirty="0">
                <a:solidFill>
                  <a:srgbClr val="00009A"/>
                </a:solidFill>
                <a:latin typeface="Arial"/>
                <a:cs typeface="Arial"/>
              </a:rPr>
              <a:t> </a:t>
            </a:r>
            <a:r>
              <a:rPr sz="2000" spc="-5" dirty="0">
                <a:solidFill>
                  <a:srgbClr val="00009A"/>
                </a:solidFill>
                <a:latin typeface="Arial"/>
                <a:cs typeface="Arial"/>
              </a:rPr>
              <a:t>π</a:t>
            </a:r>
            <a:r>
              <a:rPr sz="2000" spc="-10" dirty="0">
                <a:solidFill>
                  <a:srgbClr val="00009A"/>
                </a:solidFill>
                <a:latin typeface="Arial"/>
                <a:cs typeface="Arial"/>
              </a:rPr>
              <a:t>ο</a:t>
            </a:r>
            <a:r>
              <a:rPr sz="2000" dirty="0">
                <a:solidFill>
                  <a:srgbClr val="00009A"/>
                </a:solidFill>
                <a:latin typeface="Arial"/>
                <a:cs typeface="Arial"/>
              </a:rPr>
              <a:t>υ</a:t>
            </a:r>
            <a:r>
              <a:rPr sz="2000" spc="-5" dirty="0">
                <a:solidFill>
                  <a:srgbClr val="00009A"/>
                </a:solidFill>
                <a:latin typeface="Arial"/>
                <a:cs typeface="Arial"/>
              </a:rPr>
              <a:t>λ</a:t>
            </a:r>
            <a:r>
              <a:rPr sz="2000" spc="-10" dirty="0">
                <a:solidFill>
                  <a:srgbClr val="00009A"/>
                </a:solidFill>
                <a:latin typeface="Arial"/>
                <a:cs typeface="Arial"/>
              </a:rPr>
              <a:t>ή</a:t>
            </a:r>
            <a:r>
              <a:rPr sz="2000" spc="-5" dirty="0">
                <a:solidFill>
                  <a:srgbClr val="00009A"/>
                </a:solidFill>
                <a:latin typeface="Arial"/>
                <a:cs typeface="Arial"/>
              </a:rPr>
              <a:t>σο</a:t>
            </a:r>
            <a:r>
              <a:rPr sz="2000" dirty="0">
                <a:solidFill>
                  <a:srgbClr val="00009A"/>
                </a:solidFill>
                <a:latin typeface="Arial"/>
                <a:cs typeface="Arial"/>
              </a:rPr>
              <a:t>υ</a:t>
            </a:r>
            <a:r>
              <a:rPr sz="2000" spc="-5" dirty="0">
                <a:solidFill>
                  <a:srgbClr val="00009A"/>
                </a:solidFill>
                <a:latin typeface="Arial"/>
                <a:cs typeface="Arial"/>
              </a:rPr>
              <a:t>ν α</a:t>
            </a:r>
            <a:r>
              <a:rPr sz="2000" dirty="0">
                <a:solidFill>
                  <a:srgbClr val="00009A"/>
                </a:solidFill>
                <a:latin typeface="Arial"/>
                <a:cs typeface="Arial"/>
              </a:rPr>
              <a:t>ύ</a:t>
            </a:r>
            <a:r>
              <a:rPr sz="2000" spc="-5" dirty="0">
                <a:solidFill>
                  <a:srgbClr val="00009A"/>
                </a:solidFill>
                <a:latin typeface="Arial"/>
                <a:cs typeface="Arial"/>
              </a:rPr>
              <a:t>ρ</a:t>
            </a:r>
            <a:r>
              <a:rPr sz="2000" dirty="0">
                <a:solidFill>
                  <a:srgbClr val="00009A"/>
                </a:solidFill>
                <a:latin typeface="Arial"/>
                <a:cs typeface="Arial"/>
              </a:rPr>
              <a:t>ι</a:t>
            </a:r>
            <a:r>
              <a:rPr sz="2000" spc="0" dirty="0">
                <a:solidFill>
                  <a:srgbClr val="00009A"/>
                </a:solidFill>
                <a:latin typeface="Arial"/>
                <a:cs typeface="Arial"/>
              </a:rPr>
              <a:t>ο</a:t>
            </a:r>
            <a:r>
              <a:rPr sz="2000" spc="-5" dirty="0">
                <a:solidFill>
                  <a:srgbClr val="00009A"/>
                </a:solidFill>
                <a:latin typeface="Arial"/>
                <a:cs typeface="Arial"/>
              </a:rPr>
              <a:t>)</a:t>
            </a:r>
            <a:endParaRPr sz="2000">
              <a:latin typeface="Arial"/>
              <a:cs typeface="Arial"/>
            </a:endParaRPr>
          </a:p>
          <a:p>
            <a:pPr marL="755650" marR="5080" lvl="1" indent="-285750">
              <a:lnSpc>
                <a:spcPct val="90100"/>
              </a:lnSpc>
              <a:spcBef>
                <a:spcPts val="475"/>
              </a:spcBef>
              <a:buChar char="–"/>
              <a:tabLst>
                <a:tab pos="756285" algn="l"/>
                <a:tab pos="2323465" algn="l"/>
                <a:tab pos="3820160" algn="l"/>
                <a:tab pos="4474845" algn="l"/>
                <a:tab pos="5934075" algn="l"/>
              </a:tabLst>
            </a:pPr>
            <a:r>
              <a:rPr sz="2000" spc="-10" dirty="0">
                <a:solidFill>
                  <a:srgbClr val="00009A"/>
                </a:solidFill>
                <a:latin typeface="Arial"/>
                <a:cs typeface="Arial"/>
              </a:rPr>
              <a:t>Arbitrageur</a:t>
            </a:r>
            <a:r>
              <a:rPr sz="2000" spc="-5" dirty="0">
                <a:solidFill>
                  <a:srgbClr val="00009A"/>
                </a:solidFill>
                <a:latin typeface="Arial"/>
                <a:cs typeface="Arial"/>
              </a:rPr>
              <a:t>s (προσπαθούν να κερδοσκοπήσουν </a:t>
            </a:r>
            <a:r>
              <a:rPr sz="2000" spc="-10" dirty="0">
                <a:solidFill>
                  <a:srgbClr val="00009A"/>
                </a:solidFill>
                <a:latin typeface="Arial"/>
                <a:cs typeface="Arial"/>
              </a:rPr>
              <a:t>ε</a:t>
            </a:r>
            <a:r>
              <a:rPr sz="2000" spc="-5" dirty="0">
                <a:solidFill>
                  <a:srgbClr val="00009A"/>
                </a:solidFill>
                <a:latin typeface="Arial"/>
                <a:cs typeface="Arial"/>
              </a:rPr>
              <a:t>κµ</a:t>
            </a:r>
            <a:r>
              <a:rPr sz="2000" spc="-15" dirty="0">
                <a:solidFill>
                  <a:srgbClr val="00009A"/>
                </a:solidFill>
                <a:latin typeface="Arial"/>
                <a:cs typeface="Arial"/>
              </a:rPr>
              <a:t>ε</a:t>
            </a:r>
            <a:r>
              <a:rPr sz="2000" spc="-5" dirty="0">
                <a:solidFill>
                  <a:srgbClr val="00009A"/>
                </a:solidFill>
                <a:latin typeface="Arial"/>
                <a:cs typeface="Arial"/>
              </a:rPr>
              <a:t>ταλλευ</a:t>
            </a:r>
            <a:r>
              <a:rPr sz="2000" spc="0" dirty="0">
                <a:solidFill>
                  <a:srgbClr val="00009A"/>
                </a:solidFill>
                <a:latin typeface="Arial"/>
                <a:cs typeface="Arial"/>
              </a:rPr>
              <a:t>ό</a:t>
            </a:r>
            <a:r>
              <a:rPr sz="2000" spc="-5" dirty="0">
                <a:solidFill>
                  <a:srgbClr val="00009A"/>
                </a:solidFill>
                <a:latin typeface="Arial"/>
                <a:cs typeface="Arial"/>
              </a:rPr>
              <a:t>µενοι δι</a:t>
            </a:r>
            <a:r>
              <a:rPr sz="2000" dirty="0">
                <a:solidFill>
                  <a:srgbClr val="00009A"/>
                </a:solidFill>
                <a:latin typeface="Arial"/>
                <a:cs typeface="Arial"/>
              </a:rPr>
              <a:t>α</a:t>
            </a:r>
            <a:r>
              <a:rPr sz="2000" spc="-5" dirty="0">
                <a:solidFill>
                  <a:srgbClr val="00009A"/>
                </a:solidFill>
                <a:latin typeface="Arial"/>
                <a:cs typeface="Arial"/>
              </a:rPr>
              <a:t>φορετικές</a:t>
            </a:r>
            <a:r>
              <a:rPr sz="2000" dirty="0">
                <a:solidFill>
                  <a:srgbClr val="00009A"/>
                </a:solidFill>
                <a:latin typeface="Arial"/>
                <a:cs typeface="Arial"/>
              </a:rPr>
              <a:t> </a:t>
            </a:r>
            <a:r>
              <a:rPr sz="2000" spc="-5" dirty="0">
                <a:solidFill>
                  <a:srgbClr val="00009A"/>
                </a:solidFill>
                <a:latin typeface="Arial"/>
                <a:cs typeface="Arial"/>
              </a:rPr>
              <a:t>συναλλα</a:t>
            </a:r>
            <a:r>
              <a:rPr sz="2000" spc="10" dirty="0">
                <a:solidFill>
                  <a:srgbClr val="00009A"/>
                </a:solidFill>
                <a:latin typeface="Arial"/>
                <a:cs typeface="Arial"/>
              </a:rPr>
              <a:t>γ</a:t>
            </a:r>
            <a:r>
              <a:rPr sz="2000" spc="-5" dirty="0">
                <a:solidFill>
                  <a:srgbClr val="00009A"/>
                </a:solidFill>
                <a:latin typeface="Arial"/>
                <a:cs typeface="Arial"/>
              </a:rPr>
              <a:t>µατικές ισοτ</a:t>
            </a:r>
            <a:r>
              <a:rPr sz="2000" spc="0" dirty="0">
                <a:solidFill>
                  <a:srgbClr val="00009A"/>
                </a:solidFill>
                <a:latin typeface="Arial"/>
                <a:cs typeface="Arial"/>
              </a:rPr>
              <a:t>ι</a:t>
            </a:r>
            <a:r>
              <a:rPr sz="2000" dirty="0">
                <a:solidFill>
                  <a:srgbClr val="00009A"/>
                </a:solidFill>
                <a:latin typeface="Arial"/>
                <a:cs typeface="Arial"/>
              </a:rPr>
              <a:t>µ</a:t>
            </a:r>
            <a:r>
              <a:rPr sz="2000" spc="-5" dirty="0">
                <a:solidFill>
                  <a:srgbClr val="00009A"/>
                </a:solidFill>
                <a:latin typeface="Arial"/>
                <a:cs typeface="Arial"/>
              </a:rPr>
              <a:t>ίες σε δι</a:t>
            </a:r>
            <a:r>
              <a:rPr sz="2000" dirty="0">
                <a:solidFill>
                  <a:srgbClr val="00009A"/>
                </a:solidFill>
                <a:latin typeface="Arial"/>
                <a:cs typeface="Arial"/>
              </a:rPr>
              <a:t>α</a:t>
            </a:r>
            <a:r>
              <a:rPr sz="2000" spc="-5" dirty="0">
                <a:solidFill>
                  <a:srgbClr val="00009A"/>
                </a:solidFill>
                <a:latin typeface="Arial"/>
                <a:cs typeface="Arial"/>
              </a:rPr>
              <a:t>φορετικές</a:t>
            </a:r>
            <a:r>
              <a:rPr sz="2000" dirty="0">
                <a:solidFill>
                  <a:srgbClr val="00009A"/>
                </a:solidFill>
                <a:latin typeface="Arial"/>
                <a:cs typeface="Arial"/>
              </a:rPr>
              <a:t>	</a:t>
            </a:r>
            <a:r>
              <a:rPr sz="2000" spc="-5" dirty="0">
                <a:solidFill>
                  <a:srgbClr val="00009A"/>
                </a:solidFill>
                <a:latin typeface="Arial"/>
                <a:cs typeface="Arial"/>
              </a:rPr>
              <a:t>τόπους την</a:t>
            </a:r>
            <a:r>
              <a:rPr sz="2000" spc="-15" dirty="0">
                <a:solidFill>
                  <a:srgbClr val="00009A"/>
                </a:solidFill>
                <a:latin typeface="Arial"/>
                <a:cs typeface="Arial"/>
              </a:rPr>
              <a:t> </a:t>
            </a:r>
            <a:r>
              <a:rPr sz="2000" spc="-5" dirty="0">
                <a:solidFill>
                  <a:srgbClr val="00009A"/>
                </a:solidFill>
                <a:latin typeface="Arial"/>
                <a:cs typeface="Arial"/>
              </a:rPr>
              <a:t>ίδια</a:t>
            </a:r>
            <a:r>
              <a:rPr sz="2000" dirty="0">
                <a:solidFill>
                  <a:srgbClr val="00009A"/>
                </a:solidFill>
                <a:latin typeface="Arial"/>
                <a:cs typeface="Arial"/>
              </a:rPr>
              <a:t> </a:t>
            </a:r>
            <a:r>
              <a:rPr sz="2000" spc="-5" dirty="0">
                <a:solidFill>
                  <a:srgbClr val="00009A"/>
                </a:solidFill>
                <a:latin typeface="Arial"/>
                <a:cs typeface="Arial"/>
              </a:rPr>
              <a:t>χρονική</a:t>
            </a:r>
            <a:r>
              <a:rPr sz="2000" dirty="0">
                <a:solidFill>
                  <a:srgbClr val="00009A"/>
                </a:solidFill>
                <a:latin typeface="Arial"/>
                <a:cs typeface="Arial"/>
              </a:rPr>
              <a:t> </a:t>
            </a:r>
            <a:r>
              <a:rPr sz="2000" spc="-5" dirty="0">
                <a:solidFill>
                  <a:srgbClr val="00009A"/>
                </a:solidFill>
                <a:latin typeface="Arial"/>
                <a:cs typeface="Arial"/>
              </a:rPr>
              <a:t>στι</a:t>
            </a:r>
            <a:r>
              <a:rPr sz="2000" spc="10" dirty="0">
                <a:solidFill>
                  <a:srgbClr val="00009A"/>
                </a:solidFill>
                <a:latin typeface="Arial"/>
                <a:cs typeface="Arial"/>
              </a:rPr>
              <a:t>γ</a:t>
            </a:r>
            <a:r>
              <a:rPr sz="2000" spc="-5" dirty="0">
                <a:solidFill>
                  <a:srgbClr val="00009A"/>
                </a:solidFill>
                <a:latin typeface="Arial"/>
                <a:cs typeface="Arial"/>
              </a:rPr>
              <a:t>µή</a:t>
            </a:r>
            <a:r>
              <a:rPr sz="2000" dirty="0">
                <a:solidFill>
                  <a:srgbClr val="00009A"/>
                </a:solidFill>
                <a:latin typeface="Arial"/>
                <a:cs typeface="Arial"/>
              </a:rPr>
              <a:t>	</a:t>
            </a:r>
            <a:r>
              <a:rPr sz="2000" spc="-5" dirty="0">
                <a:solidFill>
                  <a:srgbClr val="00009A"/>
                </a:solidFill>
                <a:latin typeface="Arial"/>
                <a:cs typeface="Arial"/>
              </a:rPr>
              <a:t>π</a:t>
            </a:r>
            <a:r>
              <a:rPr sz="2000" spc="-10" dirty="0">
                <a:solidFill>
                  <a:srgbClr val="00009A"/>
                </a:solidFill>
                <a:latin typeface="Arial"/>
                <a:cs typeface="Arial"/>
              </a:rPr>
              <a:t>χ</a:t>
            </a:r>
            <a:r>
              <a:rPr sz="2000" spc="-5" dirty="0">
                <a:solidFill>
                  <a:srgbClr val="00009A"/>
                </a:solidFill>
                <a:latin typeface="Arial"/>
                <a:cs typeface="Arial"/>
              </a:rPr>
              <a:t>.</a:t>
            </a:r>
            <a:r>
              <a:rPr sz="2000" spc="-10" dirty="0">
                <a:solidFill>
                  <a:srgbClr val="00009A"/>
                </a:solidFill>
                <a:latin typeface="Arial"/>
                <a:cs typeface="Arial"/>
              </a:rPr>
              <a:t> </a:t>
            </a:r>
            <a:r>
              <a:rPr sz="2000" spc="-15" dirty="0">
                <a:solidFill>
                  <a:srgbClr val="00009A"/>
                </a:solidFill>
                <a:latin typeface="Arial"/>
                <a:cs typeface="Arial"/>
              </a:rPr>
              <a:t>Σ</a:t>
            </a:r>
            <a:r>
              <a:rPr sz="2000" spc="-10" dirty="0">
                <a:solidFill>
                  <a:srgbClr val="00009A"/>
                </a:solidFill>
                <a:latin typeface="Arial"/>
                <a:cs typeface="Arial"/>
              </a:rPr>
              <a:t>ή</a:t>
            </a:r>
            <a:r>
              <a:rPr sz="2000" spc="-5" dirty="0">
                <a:solidFill>
                  <a:srgbClr val="00009A"/>
                </a:solidFill>
                <a:latin typeface="Arial"/>
                <a:cs typeface="Arial"/>
              </a:rPr>
              <a:t>µ</a:t>
            </a:r>
            <a:r>
              <a:rPr sz="2000" spc="-10" dirty="0">
                <a:solidFill>
                  <a:srgbClr val="00009A"/>
                </a:solidFill>
                <a:latin typeface="Arial"/>
                <a:cs typeface="Arial"/>
              </a:rPr>
              <a:t>ερ</a:t>
            </a:r>
            <a:r>
              <a:rPr sz="2000" spc="-5" dirty="0">
                <a:solidFill>
                  <a:srgbClr val="00009A"/>
                </a:solidFill>
                <a:latin typeface="Arial"/>
                <a:cs typeface="Arial"/>
              </a:rPr>
              <a:t>α</a:t>
            </a:r>
            <a:r>
              <a:rPr sz="2000" spc="5" dirty="0">
                <a:solidFill>
                  <a:srgbClr val="00009A"/>
                </a:solidFill>
                <a:latin typeface="Arial"/>
                <a:cs typeface="Arial"/>
              </a:rPr>
              <a:t> </a:t>
            </a:r>
            <a:r>
              <a:rPr sz="2000" spc="-5" dirty="0">
                <a:solidFill>
                  <a:srgbClr val="00009A"/>
                </a:solidFill>
                <a:latin typeface="Arial"/>
                <a:cs typeface="Arial"/>
              </a:rPr>
              <a:t>1 </a:t>
            </a:r>
            <a:r>
              <a:rPr sz="2000" spc="-10" dirty="0">
                <a:solidFill>
                  <a:srgbClr val="00009A"/>
                </a:solidFill>
                <a:latin typeface="Arial"/>
                <a:cs typeface="Arial"/>
              </a:rPr>
              <a:t>ευρ</a:t>
            </a:r>
            <a:r>
              <a:rPr sz="2000" dirty="0">
                <a:solidFill>
                  <a:srgbClr val="00009A"/>
                </a:solidFill>
                <a:latin typeface="Arial"/>
                <a:cs typeface="Arial"/>
              </a:rPr>
              <a:t>ώ</a:t>
            </a:r>
            <a:r>
              <a:rPr sz="2000" spc="-10" dirty="0">
                <a:solidFill>
                  <a:srgbClr val="00009A"/>
                </a:solidFill>
                <a:latin typeface="Arial"/>
                <a:cs typeface="Arial"/>
              </a:rPr>
              <a:t>=1.5</a:t>
            </a:r>
            <a:r>
              <a:rPr sz="2000" spc="-5" dirty="0">
                <a:solidFill>
                  <a:srgbClr val="00009A"/>
                </a:solidFill>
                <a:latin typeface="Arial"/>
                <a:cs typeface="Arial"/>
              </a:rPr>
              <a:t>$</a:t>
            </a:r>
            <a:r>
              <a:rPr sz="2000" dirty="0">
                <a:solidFill>
                  <a:srgbClr val="00009A"/>
                </a:solidFill>
                <a:latin typeface="Arial"/>
                <a:cs typeface="Arial"/>
              </a:rPr>
              <a:t> </a:t>
            </a:r>
            <a:r>
              <a:rPr sz="2000" spc="-5" dirty="0">
                <a:solidFill>
                  <a:srgbClr val="00009A"/>
                </a:solidFill>
                <a:latin typeface="Arial"/>
                <a:cs typeface="Arial"/>
              </a:rPr>
              <a:t>στο</a:t>
            </a:r>
            <a:r>
              <a:rPr sz="2000" spc="-10" dirty="0">
                <a:solidFill>
                  <a:srgbClr val="00009A"/>
                </a:solidFill>
                <a:latin typeface="Arial"/>
                <a:cs typeface="Arial"/>
              </a:rPr>
              <a:t> </a:t>
            </a:r>
            <a:r>
              <a:rPr sz="2000" spc="-5" dirty="0">
                <a:solidFill>
                  <a:srgbClr val="00009A"/>
                </a:solidFill>
                <a:latin typeface="Arial"/>
                <a:cs typeface="Arial"/>
              </a:rPr>
              <a:t>Π</a:t>
            </a:r>
            <a:r>
              <a:rPr sz="2000" dirty="0">
                <a:solidFill>
                  <a:srgbClr val="00009A"/>
                </a:solidFill>
                <a:latin typeface="Arial"/>
                <a:cs typeface="Arial"/>
              </a:rPr>
              <a:t>α</a:t>
            </a:r>
            <a:r>
              <a:rPr sz="2000" spc="-5" dirty="0">
                <a:solidFill>
                  <a:srgbClr val="00009A"/>
                </a:solidFill>
                <a:latin typeface="Arial"/>
                <a:cs typeface="Arial"/>
              </a:rPr>
              <a:t>ρί</a:t>
            </a:r>
            <a:r>
              <a:rPr sz="2000" dirty="0">
                <a:solidFill>
                  <a:srgbClr val="00009A"/>
                </a:solidFill>
                <a:latin typeface="Arial"/>
                <a:cs typeface="Arial"/>
              </a:rPr>
              <a:t>σ</a:t>
            </a:r>
            <a:r>
              <a:rPr sz="2000" spc="-5" dirty="0">
                <a:solidFill>
                  <a:srgbClr val="00009A"/>
                </a:solidFill>
                <a:latin typeface="Arial"/>
                <a:cs typeface="Arial"/>
              </a:rPr>
              <a:t>ι</a:t>
            </a:r>
            <a:r>
              <a:rPr sz="2000" dirty="0">
                <a:solidFill>
                  <a:srgbClr val="00009A"/>
                </a:solidFill>
                <a:latin typeface="Arial"/>
                <a:cs typeface="Arial"/>
              </a:rPr>
              <a:t> </a:t>
            </a:r>
            <a:r>
              <a:rPr sz="2000" spc="-5" dirty="0">
                <a:solidFill>
                  <a:srgbClr val="00009A"/>
                </a:solidFill>
                <a:latin typeface="Arial"/>
                <a:cs typeface="Arial"/>
              </a:rPr>
              <a:t>και</a:t>
            </a:r>
            <a:r>
              <a:rPr sz="2000" dirty="0">
                <a:solidFill>
                  <a:srgbClr val="00009A"/>
                </a:solidFill>
                <a:latin typeface="Arial"/>
                <a:cs typeface="Arial"/>
              </a:rPr>
              <a:t>	</a:t>
            </a:r>
            <a:r>
              <a:rPr sz="2000" spc="-5" dirty="0">
                <a:solidFill>
                  <a:srgbClr val="00009A"/>
                </a:solidFill>
                <a:latin typeface="Arial"/>
                <a:cs typeface="Arial"/>
              </a:rPr>
              <a:t>1</a:t>
            </a:r>
            <a:r>
              <a:rPr sz="2000" spc="-10" dirty="0">
                <a:solidFill>
                  <a:srgbClr val="00009A"/>
                </a:solidFill>
                <a:latin typeface="Arial"/>
                <a:cs typeface="Arial"/>
              </a:rPr>
              <a:t> ευρ</a:t>
            </a:r>
            <a:r>
              <a:rPr sz="2000" dirty="0">
                <a:solidFill>
                  <a:srgbClr val="00009A"/>
                </a:solidFill>
                <a:latin typeface="Arial"/>
                <a:cs typeface="Arial"/>
              </a:rPr>
              <a:t>ώ</a:t>
            </a:r>
            <a:r>
              <a:rPr sz="2000" spc="-10" dirty="0">
                <a:solidFill>
                  <a:srgbClr val="00009A"/>
                </a:solidFill>
                <a:latin typeface="Arial"/>
                <a:cs typeface="Arial"/>
              </a:rPr>
              <a:t>=1,51</a:t>
            </a:r>
            <a:r>
              <a:rPr sz="2000" spc="-5" dirty="0">
                <a:solidFill>
                  <a:srgbClr val="00009A"/>
                </a:solidFill>
                <a:latin typeface="Arial"/>
                <a:cs typeface="Arial"/>
              </a:rPr>
              <a:t>$</a:t>
            </a:r>
            <a:r>
              <a:rPr sz="2000" dirty="0">
                <a:solidFill>
                  <a:srgbClr val="00009A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00009A"/>
                </a:solidFill>
                <a:latin typeface="Arial"/>
                <a:cs typeface="Arial"/>
              </a:rPr>
              <a:t>στ</a:t>
            </a:r>
            <a:r>
              <a:rPr sz="2000" spc="-5" dirty="0">
                <a:solidFill>
                  <a:srgbClr val="00009A"/>
                </a:solidFill>
                <a:latin typeface="Arial"/>
                <a:cs typeface="Arial"/>
              </a:rPr>
              <a:t>η</a:t>
            </a:r>
            <a:r>
              <a:rPr sz="2000" dirty="0">
                <a:solidFill>
                  <a:srgbClr val="00009A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00009A"/>
                </a:solidFill>
                <a:latin typeface="Arial"/>
                <a:cs typeface="Arial"/>
              </a:rPr>
              <a:t>Νέ</a:t>
            </a:r>
            <a:r>
              <a:rPr sz="2000" spc="-5" dirty="0">
                <a:solidFill>
                  <a:srgbClr val="00009A"/>
                </a:solidFill>
                <a:latin typeface="Arial"/>
                <a:cs typeface="Arial"/>
              </a:rPr>
              <a:t>α</a:t>
            </a:r>
            <a:r>
              <a:rPr sz="2000" dirty="0">
                <a:solidFill>
                  <a:srgbClr val="00009A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00009A"/>
                </a:solidFill>
                <a:latin typeface="Arial"/>
                <a:cs typeface="Arial"/>
              </a:rPr>
              <a:t>Υόρκ</a:t>
            </a:r>
            <a:r>
              <a:rPr sz="2000" spc="0" dirty="0">
                <a:solidFill>
                  <a:srgbClr val="00009A"/>
                </a:solidFill>
                <a:latin typeface="Arial"/>
                <a:cs typeface="Arial"/>
              </a:rPr>
              <a:t>η</a:t>
            </a:r>
            <a:r>
              <a:rPr sz="2000" spc="-5" dirty="0">
                <a:solidFill>
                  <a:srgbClr val="00009A"/>
                </a:solidFill>
                <a:latin typeface="Arial"/>
                <a:cs typeface="Arial"/>
              </a:rPr>
              <a:t>,</a:t>
            </a:r>
            <a:r>
              <a:rPr sz="2000" spc="-10" dirty="0">
                <a:solidFill>
                  <a:srgbClr val="00009A"/>
                </a:solidFill>
                <a:latin typeface="Arial"/>
                <a:cs typeface="Arial"/>
              </a:rPr>
              <a:t> τότε </a:t>
            </a:r>
            <a:r>
              <a:rPr sz="2000" spc="-5" dirty="0">
                <a:solidFill>
                  <a:srgbClr val="00009A"/>
                </a:solidFill>
                <a:latin typeface="Arial"/>
                <a:cs typeface="Arial"/>
              </a:rPr>
              <a:t>αγοράζουν</a:t>
            </a:r>
            <a:r>
              <a:rPr sz="2000" dirty="0">
                <a:solidFill>
                  <a:srgbClr val="00009A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00009A"/>
                </a:solidFill>
                <a:latin typeface="Arial"/>
                <a:cs typeface="Arial"/>
              </a:rPr>
              <a:t>ε</a:t>
            </a:r>
            <a:r>
              <a:rPr sz="2000" spc="-5" dirty="0">
                <a:solidFill>
                  <a:srgbClr val="00009A"/>
                </a:solidFill>
                <a:latin typeface="Arial"/>
                <a:cs typeface="Arial"/>
              </a:rPr>
              <a:t>υρώ</a:t>
            </a:r>
            <a:r>
              <a:rPr sz="2000" dirty="0">
                <a:solidFill>
                  <a:srgbClr val="00009A"/>
                </a:solidFill>
                <a:latin typeface="Arial"/>
                <a:cs typeface="Arial"/>
              </a:rPr>
              <a:t> </a:t>
            </a:r>
            <a:r>
              <a:rPr sz="2000" spc="-5" dirty="0">
                <a:solidFill>
                  <a:srgbClr val="00009A"/>
                </a:solidFill>
                <a:latin typeface="Arial"/>
                <a:cs typeface="Arial"/>
              </a:rPr>
              <a:t>στο</a:t>
            </a:r>
            <a:r>
              <a:rPr sz="2000" spc="-10" dirty="0">
                <a:solidFill>
                  <a:srgbClr val="00009A"/>
                </a:solidFill>
                <a:latin typeface="Arial"/>
                <a:cs typeface="Arial"/>
              </a:rPr>
              <a:t> </a:t>
            </a:r>
            <a:r>
              <a:rPr sz="2000" spc="-5" dirty="0">
                <a:solidFill>
                  <a:srgbClr val="00009A"/>
                </a:solidFill>
                <a:latin typeface="Arial"/>
                <a:cs typeface="Arial"/>
              </a:rPr>
              <a:t>Παρίσι</a:t>
            </a:r>
            <a:r>
              <a:rPr sz="2000" dirty="0">
                <a:solidFill>
                  <a:srgbClr val="00009A"/>
                </a:solidFill>
                <a:latin typeface="Arial"/>
                <a:cs typeface="Arial"/>
              </a:rPr>
              <a:t> </a:t>
            </a:r>
            <a:r>
              <a:rPr sz="2000" spc="-5" dirty="0">
                <a:solidFill>
                  <a:srgbClr val="00009A"/>
                </a:solidFill>
                <a:latin typeface="Arial"/>
                <a:cs typeface="Arial"/>
              </a:rPr>
              <a:t>για</a:t>
            </a:r>
            <a:r>
              <a:rPr sz="2000" dirty="0">
                <a:solidFill>
                  <a:srgbClr val="00009A"/>
                </a:solidFill>
                <a:latin typeface="Arial"/>
                <a:cs typeface="Arial"/>
              </a:rPr>
              <a:t>	</a:t>
            </a:r>
            <a:r>
              <a:rPr sz="2000" spc="-5" dirty="0">
                <a:solidFill>
                  <a:srgbClr val="00009A"/>
                </a:solidFill>
                <a:latin typeface="Arial"/>
                <a:cs typeface="Arial"/>
              </a:rPr>
              <a:t>να</a:t>
            </a:r>
            <a:r>
              <a:rPr sz="2000" spc="-10" dirty="0">
                <a:solidFill>
                  <a:srgbClr val="00009A"/>
                </a:solidFill>
                <a:latin typeface="Arial"/>
                <a:cs typeface="Arial"/>
              </a:rPr>
              <a:t> τ</a:t>
            </a:r>
            <a:r>
              <a:rPr sz="2000" spc="-5" dirty="0">
                <a:solidFill>
                  <a:srgbClr val="00009A"/>
                </a:solidFill>
                <a:latin typeface="Arial"/>
                <a:cs typeface="Arial"/>
              </a:rPr>
              <a:t>α</a:t>
            </a:r>
            <a:r>
              <a:rPr sz="2000" dirty="0">
                <a:solidFill>
                  <a:srgbClr val="00009A"/>
                </a:solidFill>
                <a:latin typeface="Arial"/>
                <a:cs typeface="Arial"/>
              </a:rPr>
              <a:t> </a:t>
            </a:r>
            <a:r>
              <a:rPr sz="2000" spc="-5" dirty="0">
                <a:solidFill>
                  <a:srgbClr val="00009A"/>
                </a:solidFill>
                <a:latin typeface="Arial"/>
                <a:cs typeface="Arial"/>
              </a:rPr>
              <a:t>πουλήσουν </a:t>
            </a:r>
            <a:r>
              <a:rPr sz="2000" spc="10" dirty="0">
                <a:solidFill>
                  <a:srgbClr val="00009A"/>
                </a:solidFill>
                <a:latin typeface="Arial"/>
                <a:cs typeface="Arial"/>
              </a:rPr>
              <a:t>α</a:t>
            </a:r>
            <a:r>
              <a:rPr sz="2000" spc="-5" dirty="0">
                <a:solidFill>
                  <a:srgbClr val="00009A"/>
                </a:solidFill>
                <a:latin typeface="Arial"/>
                <a:cs typeface="Arial"/>
              </a:rPr>
              <a:t>µ</a:t>
            </a:r>
            <a:r>
              <a:rPr sz="2000" spc="-10" dirty="0">
                <a:solidFill>
                  <a:srgbClr val="00009A"/>
                </a:solidFill>
                <a:latin typeface="Arial"/>
                <a:cs typeface="Arial"/>
              </a:rPr>
              <a:t>έσω</a:t>
            </a:r>
            <a:r>
              <a:rPr sz="2000" spc="-5" dirty="0">
                <a:solidFill>
                  <a:srgbClr val="00009A"/>
                </a:solidFill>
                <a:latin typeface="Arial"/>
                <a:cs typeface="Arial"/>
              </a:rPr>
              <a:t>ς </a:t>
            </a:r>
            <a:r>
              <a:rPr sz="2000" spc="-10" dirty="0">
                <a:solidFill>
                  <a:srgbClr val="00009A"/>
                </a:solidFill>
                <a:latin typeface="Arial"/>
                <a:cs typeface="Arial"/>
              </a:rPr>
              <a:t>στη </a:t>
            </a:r>
            <a:r>
              <a:rPr sz="2000" spc="-5" dirty="0">
                <a:solidFill>
                  <a:srgbClr val="00009A"/>
                </a:solidFill>
                <a:latin typeface="Arial"/>
                <a:cs typeface="Arial"/>
              </a:rPr>
              <a:t>Νέα</a:t>
            </a:r>
            <a:r>
              <a:rPr sz="2000" dirty="0">
                <a:solidFill>
                  <a:srgbClr val="00009A"/>
                </a:solidFill>
                <a:latin typeface="Arial"/>
                <a:cs typeface="Arial"/>
              </a:rPr>
              <a:t> </a:t>
            </a:r>
            <a:r>
              <a:rPr sz="2000" spc="-5" dirty="0">
                <a:solidFill>
                  <a:srgbClr val="00009A"/>
                </a:solidFill>
                <a:latin typeface="Arial"/>
                <a:cs typeface="Arial"/>
              </a:rPr>
              <a:t>Υόρκη.</a:t>
            </a:r>
            <a:endParaRPr sz="2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176145" marR="5080" indent="-879475">
              <a:lnSpc>
                <a:spcPct val="100000"/>
              </a:lnSpc>
            </a:pPr>
            <a:r>
              <a:rPr sz="4000" spc="20" dirty="0"/>
              <a:t>∆ιάρθρωση</a:t>
            </a:r>
            <a:r>
              <a:rPr sz="4000" dirty="0"/>
              <a:t> </a:t>
            </a:r>
            <a:r>
              <a:rPr sz="4000" spc="-5" dirty="0"/>
              <a:t>τ</a:t>
            </a:r>
            <a:r>
              <a:rPr sz="4000" spc="-10" dirty="0"/>
              <a:t>η</a:t>
            </a:r>
            <a:r>
              <a:rPr sz="4000" spc="-5" dirty="0"/>
              <a:t>ς</a:t>
            </a:r>
            <a:r>
              <a:rPr sz="4000" spc="-15" dirty="0"/>
              <a:t> </a:t>
            </a:r>
            <a:r>
              <a:rPr sz="4000" spc="-5" dirty="0"/>
              <a:t>αγοράς </a:t>
            </a:r>
            <a:r>
              <a:rPr sz="4000" dirty="0"/>
              <a:t>συναλλά</a:t>
            </a:r>
            <a:r>
              <a:rPr sz="4000" spc="-5" dirty="0"/>
              <a:t>γ</a:t>
            </a:r>
            <a:r>
              <a:rPr sz="4000" spc="-5" dirty="0">
                <a:latin typeface="Arial"/>
                <a:cs typeface="Arial"/>
              </a:rPr>
              <a:t>µ</a:t>
            </a:r>
            <a:r>
              <a:rPr sz="4000" spc="-5" dirty="0"/>
              <a:t>ατος</a:t>
            </a:r>
            <a:endParaRPr sz="40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311535" y="2013870"/>
            <a:ext cx="8009255" cy="39192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55600" marR="5080" indent="-342900">
              <a:lnSpc>
                <a:spcPct val="89800"/>
              </a:lnSpc>
              <a:buFont typeface="Arial"/>
              <a:buChar char="•"/>
              <a:tabLst>
                <a:tab pos="355600" algn="l"/>
              </a:tabLst>
            </a:pPr>
            <a:r>
              <a:rPr sz="2400" spc="-10" dirty="0">
                <a:latin typeface="Arial"/>
                <a:cs typeface="Arial"/>
              </a:rPr>
              <a:t>Ο</a:t>
            </a:r>
            <a:r>
              <a:rPr sz="2400" spc="-5" dirty="0">
                <a:latin typeface="Arial"/>
                <a:cs typeface="Arial"/>
              </a:rPr>
              <a:t>ι νό</a:t>
            </a:r>
            <a:r>
              <a:rPr sz="2400" dirty="0">
                <a:latin typeface="Arial"/>
                <a:cs typeface="Arial"/>
              </a:rPr>
              <a:t>µοι</a:t>
            </a:r>
            <a:r>
              <a:rPr sz="2400" spc="-5" dirty="0">
                <a:latin typeface="Arial"/>
                <a:cs typeface="Arial"/>
              </a:rPr>
              <a:t> διαφόρων χωρών</a:t>
            </a:r>
            <a:r>
              <a:rPr sz="2400" spc="1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(Domestic</a:t>
            </a:r>
            <a:r>
              <a:rPr sz="2400" spc="-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laws)</a:t>
            </a:r>
            <a:r>
              <a:rPr sz="2400" spc="-5" dirty="0">
                <a:latin typeface="Arial"/>
                <a:cs typeface="Arial"/>
              </a:rPr>
              <a:t> µπορεί ν</a:t>
            </a:r>
            <a:r>
              <a:rPr sz="2400" dirty="0">
                <a:latin typeface="Arial"/>
                <a:cs typeface="Arial"/>
              </a:rPr>
              <a:t>α </a:t>
            </a:r>
            <a:r>
              <a:rPr sz="2400" spc="-5" dirty="0">
                <a:latin typeface="Arial"/>
                <a:cs typeface="Arial"/>
              </a:rPr>
              <a:t>θέτουν</a:t>
            </a:r>
            <a:r>
              <a:rPr sz="2400" spc="-1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περιορι</a:t>
            </a:r>
            <a:r>
              <a:rPr sz="2400" spc="5" dirty="0">
                <a:latin typeface="Arial"/>
                <a:cs typeface="Arial"/>
              </a:rPr>
              <a:t>σ</a:t>
            </a:r>
            <a:r>
              <a:rPr sz="2400" dirty="0">
                <a:latin typeface="Arial"/>
                <a:cs typeface="Arial"/>
              </a:rPr>
              <a:t>µ</a:t>
            </a:r>
            <a:r>
              <a:rPr sz="2400" spc="-5" dirty="0">
                <a:latin typeface="Arial"/>
                <a:cs typeface="Arial"/>
              </a:rPr>
              <a:t>ούς </a:t>
            </a:r>
            <a:r>
              <a:rPr sz="2400" dirty="0">
                <a:latin typeface="Arial"/>
                <a:cs typeface="Arial"/>
              </a:rPr>
              <a:t>στην</a:t>
            </a:r>
            <a:r>
              <a:rPr sz="2400" spc="1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µ</a:t>
            </a:r>
            <a:r>
              <a:rPr sz="2400" spc="-5" dirty="0">
                <a:latin typeface="Arial"/>
                <a:cs typeface="Arial"/>
              </a:rPr>
              <a:t>ετατρεψ</a:t>
            </a:r>
            <a:r>
              <a:rPr sz="2400" spc="5" dirty="0">
                <a:latin typeface="Arial"/>
                <a:cs typeface="Arial"/>
              </a:rPr>
              <a:t>ιµ</a:t>
            </a:r>
            <a:r>
              <a:rPr sz="2400" spc="-5" dirty="0">
                <a:latin typeface="Arial"/>
                <a:cs typeface="Arial"/>
              </a:rPr>
              <a:t>ότητ</a:t>
            </a:r>
            <a:r>
              <a:rPr sz="2400" dirty="0">
                <a:latin typeface="Arial"/>
                <a:cs typeface="Arial"/>
              </a:rPr>
              <a:t>α </a:t>
            </a:r>
            <a:r>
              <a:rPr sz="2400" spc="-5" dirty="0">
                <a:latin typeface="Arial"/>
                <a:cs typeface="Arial"/>
              </a:rPr>
              <a:t>τ</a:t>
            </a:r>
            <a:r>
              <a:rPr sz="2400" spc="-10" dirty="0">
                <a:latin typeface="Arial"/>
                <a:cs typeface="Arial"/>
              </a:rPr>
              <a:t>ων </a:t>
            </a:r>
            <a:r>
              <a:rPr sz="2400" spc="-5" dirty="0">
                <a:latin typeface="Arial"/>
                <a:cs typeface="Arial"/>
              </a:rPr>
              <a:t>ν</a:t>
            </a:r>
            <a:r>
              <a:rPr sz="2400" dirty="0">
                <a:latin typeface="Arial"/>
                <a:cs typeface="Arial"/>
              </a:rPr>
              <a:t>οµ</a:t>
            </a:r>
            <a:r>
              <a:rPr sz="2400" spc="5" dirty="0">
                <a:latin typeface="Arial"/>
                <a:cs typeface="Arial"/>
              </a:rPr>
              <a:t>ισ</a:t>
            </a:r>
            <a:r>
              <a:rPr sz="2400" dirty="0">
                <a:latin typeface="Arial"/>
                <a:cs typeface="Arial"/>
              </a:rPr>
              <a:t>µάτων</a:t>
            </a:r>
            <a:r>
              <a:rPr sz="2400" spc="-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στην</a:t>
            </a:r>
            <a:r>
              <a:rPr sz="2400" spc="-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αγορά</a:t>
            </a:r>
            <a:r>
              <a:rPr sz="2400" spc="-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συναλλά</a:t>
            </a:r>
            <a:r>
              <a:rPr sz="2400" spc="10" dirty="0">
                <a:latin typeface="Arial"/>
                <a:cs typeface="Arial"/>
              </a:rPr>
              <a:t>γ</a:t>
            </a:r>
            <a:r>
              <a:rPr sz="2400" dirty="0">
                <a:latin typeface="Arial"/>
                <a:cs typeface="Arial"/>
              </a:rPr>
              <a:t>µ</a:t>
            </a:r>
            <a:r>
              <a:rPr sz="2400" spc="-10" dirty="0">
                <a:latin typeface="Arial"/>
                <a:cs typeface="Arial"/>
              </a:rPr>
              <a:t>ατο</a:t>
            </a:r>
            <a:r>
              <a:rPr sz="2400" dirty="0">
                <a:latin typeface="Arial"/>
                <a:cs typeface="Arial"/>
              </a:rPr>
              <a:t>ς</a:t>
            </a:r>
            <a:r>
              <a:rPr sz="2400" spc="-5" dirty="0">
                <a:latin typeface="Arial"/>
                <a:cs typeface="Arial"/>
              </a:rPr>
              <a:t>.</a:t>
            </a:r>
            <a:r>
              <a:rPr sz="2400" dirty="0">
                <a:latin typeface="Arial"/>
                <a:cs typeface="Arial"/>
              </a:rPr>
              <a:t> Νοµ</a:t>
            </a:r>
            <a:r>
              <a:rPr sz="2400" spc="5" dirty="0">
                <a:latin typeface="Arial"/>
                <a:cs typeface="Arial"/>
              </a:rPr>
              <a:t>ίσ</a:t>
            </a:r>
            <a:r>
              <a:rPr sz="2400" spc="-5" dirty="0">
                <a:latin typeface="Arial"/>
                <a:cs typeface="Arial"/>
              </a:rPr>
              <a:t>µ</a:t>
            </a:r>
            <a:r>
              <a:rPr sz="2400" dirty="0">
                <a:latin typeface="Arial"/>
                <a:cs typeface="Arial"/>
              </a:rPr>
              <a:t>ατα </a:t>
            </a:r>
            <a:r>
              <a:rPr sz="2400" spc="-10" dirty="0">
                <a:latin typeface="Arial"/>
                <a:cs typeface="Arial"/>
              </a:rPr>
              <a:t>χω</a:t>
            </a:r>
            <a:r>
              <a:rPr sz="2400" spc="-5" dirty="0">
                <a:latin typeface="Arial"/>
                <a:cs typeface="Arial"/>
              </a:rPr>
              <a:t>ρ</a:t>
            </a:r>
            <a:r>
              <a:rPr sz="2400" spc="5" dirty="0">
                <a:latin typeface="Arial"/>
                <a:cs typeface="Arial"/>
              </a:rPr>
              <a:t>ί</a:t>
            </a:r>
            <a:r>
              <a:rPr sz="2400" spc="-5" dirty="0">
                <a:latin typeface="Arial"/>
                <a:cs typeface="Arial"/>
              </a:rPr>
              <a:t>ς </a:t>
            </a:r>
            <a:r>
              <a:rPr sz="2400" spc="5" dirty="0">
                <a:latin typeface="Arial"/>
                <a:cs typeface="Arial"/>
              </a:rPr>
              <a:t>τ</a:t>
            </a:r>
            <a:r>
              <a:rPr sz="2400" spc="-10" dirty="0">
                <a:latin typeface="Arial"/>
                <a:cs typeface="Arial"/>
              </a:rPr>
              <a:t>έ</a:t>
            </a:r>
            <a:r>
              <a:rPr sz="2400" spc="5" dirty="0">
                <a:latin typeface="Arial"/>
                <a:cs typeface="Arial"/>
              </a:rPr>
              <a:t>τ</a:t>
            </a:r>
            <a:r>
              <a:rPr sz="2400" dirty="0">
                <a:latin typeface="Arial"/>
                <a:cs typeface="Arial"/>
              </a:rPr>
              <a:t>ο</a:t>
            </a:r>
            <a:r>
              <a:rPr sz="2400" spc="5" dirty="0">
                <a:latin typeface="Arial"/>
                <a:cs typeface="Arial"/>
              </a:rPr>
              <a:t>ι</a:t>
            </a:r>
            <a:r>
              <a:rPr sz="2400" spc="-5" dirty="0">
                <a:latin typeface="Arial"/>
                <a:cs typeface="Arial"/>
              </a:rPr>
              <a:t>ους </a:t>
            </a:r>
            <a:r>
              <a:rPr sz="2400" spc="-10" dirty="0">
                <a:latin typeface="Arial"/>
                <a:cs typeface="Arial"/>
              </a:rPr>
              <a:t>πε</a:t>
            </a:r>
            <a:r>
              <a:rPr sz="2400" spc="-5" dirty="0">
                <a:latin typeface="Arial"/>
                <a:cs typeface="Arial"/>
              </a:rPr>
              <a:t>ρ</a:t>
            </a:r>
            <a:r>
              <a:rPr sz="2400" dirty="0">
                <a:latin typeface="Arial"/>
                <a:cs typeface="Arial"/>
              </a:rPr>
              <a:t>ιο</a:t>
            </a:r>
            <a:r>
              <a:rPr sz="2400" spc="-5" dirty="0">
                <a:latin typeface="Arial"/>
                <a:cs typeface="Arial"/>
              </a:rPr>
              <a:t>ρ</a:t>
            </a:r>
            <a:r>
              <a:rPr sz="2400" dirty="0">
                <a:latin typeface="Arial"/>
                <a:cs typeface="Arial"/>
              </a:rPr>
              <a:t>ι</a:t>
            </a:r>
            <a:r>
              <a:rPr sz="2400" spc="30" dirty="0">
                <a:latin typeface="Arial"/>
                <a:cs typeface="Arial"/>
              </a:rPr>
              <a:t>σ</a:t>
            </a:r>
            <a:r>
              <a:rPr sz="2400" dirty="0">
                <a:latin typeface="Arial"/>
                <a:cs typeface="Arial"/>
              </a:rPr>
              <a:t>µ</a:t>
            </a:r>
            <a:r>
              <a:rPr sz="2400" spc="-10" dirty="0">
                <a:latin typeface="Arial"/>
                <a:cs typeface="Arial"/>
              </a:rPr>
              <a:t>ού</a:t>
            </a:r>
            <a:r>
              <a:rPr sz="2400" spc="-5" dirty="0">
                <a:latin typeface="Arial"/>
                <a:cs typeface="Arial"/>
              </a:rPr>
              <a:t>ς αποκαλούντα</a:t>
            </a:r>
            <a:r>
              <a:rPr sz="2400" dirty="0">
                <a:latin typeface="Arial"/>
                <a:cs typeface="Arial"/>
              </a:rPr>
              <a:t>ι</a:t>
            </a:r>
            <a:r>
              <a:rPr sz="2400" spc="15" dirty="0">
                <a:latin typeface="Arial"/>
                <a:cs typeface="Arial"/>
              </a:rPr>
              <a:t> </a:t>
            </a:r>
            <a:r>
              <a:rPr sz="2400" u="heavy" dirty="0">
                <a:latin typeface="Arial"/>
                <a:cs typeface="Arial"/>
              </a:rPr>
              <a:t>µ</a:t>
            </a:r>
            <a:r>
              <a:rPr sz="2400" u="heavy" spc="-5" dirty="0">
                <a:latin typeface="Arial"/>
                <a:cs typeface="Arial"/>
              </a:rPr>
              <a:t>ετατρέψ</a:t>
            </a:r>
            <a:r>
              <a:rPr sz="2400" u="heavy" spc="5" dirty="0">
                <a:latin typeface="Arial"/>
                <a:cs typeface="Arial"/>
              </a:rPr>
              <a:t>ι</a:t>
            </a:r>
            <a:r>
              <a:rPr sz="2400" u="heavy" dirty="0">
                <a:latin typeface="Arial"/>
                <a:cs typeface="Arial"/>
              </a:rPr>
              <a:t>µα</a:t>
            </a:r>
            <a:r>
              <a:rPr sz="2400" dirty="0">
                <a:latin typeface="Arial"/>
                <a:cs typeface="Arial"/>
              </a:rPr>
              <a:t> </a:t>
            </a:r>
            <a:r>
              <a:rPr sz="2400" u="heavy" spc="-5" dirty="0">
                <a:latin typeface="Arial"/>
                <a:cs typeface="Arial"/>
              </a:rPr>
              <a:t>ν</a:t>
            </a:r>
            <a:r>
              <a:rPr sz="2400" u="heavy" dirty="0">
                <a:latin typeface="Arial"/>
                <a:cs typeface="Arial"/>
              </a:rPr>
              <a:t>οµ</a:t>
            </a:r>
            <a:r>
              <a:rPr sz="2400" u="heavy" spc="5" dirty="0">
                <a:latin typeface="Arial"/>
                <a:cs typeface="Arial"/>
              </a:rPr>
              <a:t>ίσ</a:t>
            </a:r>
            <a:r>
              <a:rPr sz="2400" u="heavy" dirty="0">
                <a:latin typeface="Arial"/>
                <a:cs typeface="Arial"/>
              </a:rPr>
              <a:t>µατα</a:t>
            </a:r>
            <a:r>
              <a:rPr sz="2400" u="heavy" spc="65" dirty="0">
                <a:latin typeface="Times New Roman"/>
                <a:cs typeface="Times New Roman"/>
              </a:rPr>
              <a:t> </a:t>
            </a:r>
            <a:r>
              <a:rPr sz="2400" u="heavy" dirty="0">
                <a:latin typeface="Arial"/>
                <a:cs typeface="Arial"/>
              </a:rPr>
              <a:t>ή</a:t>
            </a:r>
            <a:r>
              <a:rPr sz="2400" u="heavy" spc="60" dirty="0">
                <a:latin typeface="Times New Roman"/>
                <a:cs typeface="Times New Roman"/>
              </a:rPr>
              <a:t> </a:t>
            </a:r>
            <a:r>
              <a:rPr sz="2400" u="heavy" dirty="0">
                <a:latin typeface="Arial"/>
                <a:cs typeface="Arial"/>
              </a:rPr>
              <a:t>σκληρά</a:t>
            </a:r>
            <a:r>
              <a:rPr sz="2400" u="heavy" spc="60" dirty="0">
                <a:latin typeface="Times New Roman"/>
                <a:cs typeface="Times New Roman"/>
              </a:rPr>
              <a:t> </a:t>
            </a:r>
            <a:r>
              <a:rPr sz="2400" u="heavy" dirty="0">
                <a:latin typeface="Arial"/>
                <a:cs typeface="Arial"/>
              </a:rPr>
              <a:t>ν</a:t>
            </a:r>
            <a:r>
              <a:rPr sz="2400" u="heavy" spc="5" dirty="0">
                <a:latin typeface="Arial"/>
                <a:cs typeface="Arial"/>
              </a:rPr>
              <a:t>ο</a:t>
            </a:r>
            <a:r>
              <a:rPr sz="2400" u="heavy" dirty="0">
                <a:latin typeface="Arial"/>
                <a:cs typeface="Arial"/>
              </a:rPr>
              <a:t>µ</a:t>
            </a:r>
            <a:r>
              <a:rPr sz="2400" u="heavy" spc="5" dirty="0">
                <a:latin typeface="Arial"/>
                <a:cs typeface="Arial"/>
              </a:rPr>
              <a:t>ίσ</a:t>
            </a:r>
            <a:r>
              <a:rPr sz="2400" u="heavy" dirty="0">
                <a:latin typeface="Arial"/>
                <a:cs typeface="Arial"/>
              </a:rPr>
              <a:t>µ</a:t>
            </a:r>
            <a:r>
              <a:rPr sz="2400" u="heavy" spc="-5" dirty="0">
                <a:latin typeface="Arial"/>
                <a:cs typeface="Arial"/>
              </a:rPr>
              <a:t>ατα</a:t>
            </a:r>
            <a:r>
              <a:rPr sz="2400" u="heavy" spc="65" dirty="0">
                <a:latin typeface="Times New Roman"/>
                <a:cs typeface="Times New Roman"/>
              </a:rPr>
              <a:t> </a:t>
            </a:r>
            <a:r>
              <a:rPr sz="2400" u="heavy" dirty="0">
                <a:latin typeface="Arial"/>
                <a:cs typeface="Arial"/>
              </a:rPr>
              <a:t>(</a:t>
            </a:r>
            <a:r>
              <a:rPr sz="2400" u="heavy" dirty="0">
                <a:solidFill>
                  <a:srgbClr val="00009A"/>
                </a:solidFill>
                <a:latin typeface="Arial"/>
                <a:cs typeface="Arial"/>
              </a:rPr>
              <a:t>hard currencies).</a:t>
            </a:r>
            <a:r>
              <a:rPr sz="2400" dirty="0">
                <a:solidFill>
                  <a:srgbClr val="00009A"/>
                </a:solidFill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Τέτοια είναι </a:t>
            </a:r>
            <a:r>
              <a:rPr sz="2400" spc="5" dirty="0">
                <a:latin typeface="Arial"/>
                <a:cs typeface="Arial"/>
              </a:rPr>
              <a:t>τ</a:t>
            </a:r>
            <a:r>
              <a:rPr sz="2400" dirty="0">
                <a:latin typeface="Arial"/>
                <a:cs typeface="Arial"/>
              </a:rPr>
              <a:t>ο</a:t>
            </a:r>
            <a:r>
              <a:rPr sz="2400" spc="-5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ε</a:t>
            </a:r>
            <a:r>
              <a:rPr sz="2400" spc="-5" dirty="0">
                <a:latin typeface="Arial"/>
                <a:cs typeface="Arial"/>
              </a:rPr>
              <a:t>υρώ</a:t>
            </a:r>
            <a:r>
              <a:rPr sz="2400" dirty="0">
                <a:latin typeface="Arial"/>
                <a:cs typeface="Arial"/>
              </a:rPr>
              <a:t> η</a:t>
            </a:r>
            <a:r>
              <a:rPr sz="2400" spc="-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αγγλική</a:t>
            </a:r>
            <a:r>
              <a:rPr sz="2400" spc="-5" dirty="0">
                <a:latin typeface="Arial"/>
                <a:cs typeface="Arial"/>
              </a:rPr>
              <a:t> λίρ</a:t>
            </a:r>
            <a:r>
              <a:rPr sz="2400" spc="0" dirty="0">
                <a:latin typeface="Arial"/>
                <a:cs typeface="Arial"/>
              </a:rPr>
              <a:t>α</a:t>
            </a:r>
            <a:r>
              <a:rPr sz="2400" dirty="0">
                <a:latin typeface="Arial"/>
                <a:cs typeface="Arial"/>
              </a:rPr>
              <a:t>,</a:t>
            </a:r>
            <a:r>
              <a:rPr sz="2400" spc="-1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το </a:t>
            </a:r>
            <a:r>
              <a:rPr sz="2400" spc="-5" dirty="0">
                <a:latin typeface="Arial"/>
                <a:cs typeface="Arial"/>
              </a:rPr>
              <a:t>ελβετικό</a:t>
            </a:r>
            <a:r>
              <a:rPr sz="2400" dirty="0">
                <a:latin typeface="Arial"/>
                <a:cs typeface="Arial"/>
              </a:rPr>
              <a:t> φράγκο</a:t>
            </a:r>
            <a:r>
              <a:rPr sz="2400" spc="-5" dirty="0">
                <a:latin typeface="Arial"/>
                <a:cs typeface="Arial"/>
              </a:rPr>
              <a:t>, </a:t>
            </a:r>
            <a:r>
              <a:rPr sz="2400" dirty="0">
                <a:latin typeface="Arial"/>
                <a:cs typeface="Arial"/>
              </a:rPr>
              <a:t>το</a:t>
            </a:r>
            <a:r>
              <a:rPr sz="2400" spc="-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καναδικό</a:t>
            </a:r>
            <a:r>
              <a:rPr sz="2400" spc="-5" dirty="0">
                <a:latin typeface="Arial"/>
                <a:cs typeface="Arial"/>
              </a:rPr>
              <a:t> δολάριο, τ</a:t>
            </a:r>
            <a:r>
              <a:rPr sz="2400" dirty="0">
                <a:latin typeface="Arial"/>
                <a:cs typeface="Arial"/>
              </a:rPr>
              <a:t>ο</a:t>
            </a:r>
            <a:r>
              <a:rPr sz="2400" spc="-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yen, </a:t>
            </a:r>
            <a:r>
              <a:rPr sz="2400" spc="-5" dirty="0">
                <a:latin typeface="Arial"/>
                <a:cs typeface="Arial"/>
              </a:rPr>
              <a:t>τ</a:t>
            </a:r>
            <a:r>
              <a:rPr sz="2400" dirty="0">
                <a:latin typeface="Arial"/>
                <a:cs typeface="Arial"/>
              </a:rPr>
              <a:t>ο</a:t>
            </a:r>
            <a:r>
              <a:rPr sz="2400" spc="-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αµ</a:t>
            </a:r>
            <a:r>
              <a:rPr sz="2400" spc="-5" dirty="0">
                <a:latin typeface="Arial"/>
                <a:cs typeface="Arial"/>
              </a:rPr>
              <a:t>ερικανικό δ</a:t>
            </a:r>
            <a:r>
              <a:rPr sz="2400" dirty="0">
                <a:latin typeface="Arial"/>
                <a:cs typeface="Arial"/>
              </a:rPr>
              <a:t>ολάρι</a:t>
            </a:r>
            <a:r>
              <a:rPr sz="2400" spc="5" dirty="0">
                <a:latin typeface="Arial"/>
                <a:cs typeface="Arial"/>
              </a:rPr>
              <a:t>ο</a:t>
            </a:r>
            <a:r>
              <a:rPr sz="2400" spc="-5" dirty="0">
                <a:latin typeface="Arial"/>
                <a:cs typeface="Arial"/>
              </a:rPr>
              <a:t>. </a:t>
            </a:r>
            <a:r>
              <a:rPr sz="2400" spc="5" dirty="0">
                <a:latin typeface="Arial"/>
                <a:cs typeface="Arial"/>
              </a:rPr>
              <a:t>Ν</a:t>
            </a:r>
            <a:r>
              <a:rPr sz="2400" dirty="0">
                <a:latin typeface="Arial"/>
                <a:cs typeface="Arial"/>
              </a:rPr>
              <a:t>ο</a:t>
            </a:r>
            <a:r>
              <a:rPr sz="2400" spc="-5" dirty="0">
                <a:latin typeface="Arial"/>
                <a:cs typeface="Arial"/>
              </a:rPr>
              <a:t>µ</a:t>
            </a:r>
            <a:r>
              <a:rPr sz="2400" spc="5" dirty="0">
                <a:latin typeface="Arial"/>
                <a:cs typeface="Arial"/>
              </a:rPr>
              <a:t>ίσ</a:t>
            </a:r>
            <a:r>
              <a:rPr sz="2400" spc="-5" dirty="0">
                <a:latin typeface="Arial"/>
                <a:cs typeface="Arial"/>
              </a:rPr>
              <a:t>µ</a:t>
            </a:r>
            <a:r>
              <a:rPr sz="2400" dirty="0">
                <a:latin typeface="Arial"/>
                <a:cs typeface="Arial"/>
              </a:rPr>
              <a:t>ατα</a:t>
            </a:r>
            <a:r>
              <a:rPr sz="2400" spc="-5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π</a:t>
            </a:r>
            <a:r>
              <a:rPr sz="2400" spc="-5" dirty="0">
                <a:latin typeface="Arial"/>
                <a:cs typeface="Arial"/>
              </a:rPr>
              <a:t>ου δεν </a:t>
            </a:r>
            <a:r>
              <a:rPr sz="2400" spc="-10" dirty="0">
                <a:latin typeface="Arial"/>
                <a:cs typeface="Arial"/>
              </a:rPr>
              <a:t>ε</a:t>
            </a:r>
            <a:r>
              <a:rPr sz="2400" dirty="0">
                <a:latin typeface="Arial"/>
                <a:cs typeface="Arial"/>
              </a:rPr>
              <a:t>ίναι</a:t>
            </a:r>
            <a:r>
              <a:rPr sz="2400" spc="-5" dirty="0">
                <a:latin typeface="Arial"/>
                <a:cs typeface="Arial"/>
              </a:rPr>
              <a:t> εύκολα</a:t>
            </a:r>
            <a:r>
              <a:rPr sz="2400" spc="1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µ</a:t>
            </a:r>
            <a:r>
              <a:rPr sz="2400" spc="-5" dirty="0">
                <a:latin typeface="Arial"/>
                <a:cs typeface="Arial"/>
              </a:rPr>
              <a:t>ετατρέψ</a:t>
            </a:r>
            <a:r>
              <a:rPr sz="2400" spc="5" dirty="0">
                <a:latin typeface="Arial"/>
                <a:cs typeface="Arial"/>
              </a:rPr>
              <a:t>ι</a:t>
            </a:r>
            <a:r>
              <a:rPr sz="2400" dirty="0">
                <a:latin typeface="Arial"/>
                <a:cs typeface="Arial"/>
              </a:rPr>
              <a:t>µα</a:t>
            </a:r>
            <a:r>
              <a:rPr sz="2400" spc="-5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επ</a:t>
            </a:r>
            <a:r>
              <a:rPr sz="2400" spc="-5" dirty="0">
                <a:latin typeface="Arial"/>
                <a:cs typeface="Arial"/>
              </a:rPr>
              <a:t>ε</a:t>
            </a:r>
            <a:r>
              <a:rPr sz="2400" dirty="0">
                <a:latin typeface="Arial"/>
                <a:cs typeface="Arial"/>
              </a:rPr>
              <a:t>ιδή</a:t>
            </a:r>
            <a:r>
              <a:rPr sz="2400" spc="-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οι </a:t>
            </a:r>
            <a:r>
              <a:rPr sz="2400" spc="-5" dirty="0">
                <a:latin typeface="Arial"/>
                <a:cs typeface="Arial"/>
              </a:rPr>
              <a:t>ν</a:t>
            </a:r>
            <a:r>
              <a:rPr sz="2400" dirty="0">
                <a:latin typeface="Arial"/>
                <a:cs typeface="Arial"/>
              </a:rPr>
              <a:t>όµοι</a:t>
            </a:r>
            <a:r>
              <a:rPr sz="2400" spc="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των </a:t>
            </a:r>
            <a:r>
              <a:rPr sz="2400" spc="-10" dirty="0">
                <a:latin typeface="Arial"/>
                <a:cs typeface="Arial"/>
              </a:rPr>
              <a:t>χ</a:t>
            </a:r>
            <a:r>
              <a:rPr sz="2400" spc="-5" dirty="0">
                <a:latin typeface="Arial"/>
                <a:cs typeface="Arial"/>
              </a:rPr>
              <a:t>ωρών δεν </a:t>
            </a:r>
            <a:r>
              <a:rPr sz="2400" spc="5" dirty="0">
                <a:latin typeface="Arial"/>
                <a:cs typeface="Arial"/>
              </a:rPr>
              <a:t>τ</a:t>
            </a:r>
            <a:r>
              <a:rPr sz="2400" dirty="0">
                <a:latin typeface="Arial"/>
                <a:cs typeface="Arial"/>
              </a:rPr>
              <a:t>ο</a:t>
            </a:r>
            <a:r>
              <a:rPr sz="2400" spc="-5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ε</a:t>
            </a:r>
            <a:r>
              <a:rPr sz="2400" spc="-5" dirty="0">
                <a:latin typeface="Arial"/>
                <a:cs typeface="Arial"/>
              </a:rPr>
              <a:t>πιτρέπουν </a:t>
            </a:r>
            <a:r>
              <a:rPr sz="2400" dirty="0">
                <a:latin typeface="Arial"/>
                <a:cs typeface="Arial"/>
              </a:rPr>
              <a:t>ή</a:t>
            </a:r>
            <a:r>
              <a:rPr sz="2400" spc="-5" dirty="0">
                <a:latin typeface="Arial"/>
                <a:cs typeface="Arial"/>
              </a:rPr>
              <a:t> επειδή</a:t>
            </a:r>
            <a:r>
              <a:rPr sz="2400" dirty="0">
                <a:latin typeface="Arial"/>
                <a:cs typeface="Arial"/>
              </a:rPr>
              <a:t> οι</a:t>
            </a:r>
            <a:r>
              <a:rPr sz="2400" spc="-5" dirty="0">
                <a:latin typeface="Arial"/>
                <a:cs typeface="Arial"/>
              </a:rPr>
              <a:t> ξένοι επενδυτές</a:t>
            </a:r>
            <a:r>
              <a:rPr sz="2400" spc="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δεν επιθ</a:t>
            </a:r>
            <a:r>
              <a:rPr sz="2400" spc="20" dirty="0">
                <a:latin typeface="Arial"/>
                <a:cs typeface="Arial"/>
              </a:rPr>
              <a:t>υ</a:t>
            </a:r>
            <a:r>
              <a:rPr sz="2400" dirty="0">
                <a:latin typeface="Arial"/>
                <a:cs typeface="Arial"/>
              </a:rPr>
              <a:t>µ</a:t>
            </a:r>
            <a:r>
              <a:rPr sz="2400" spc="-10" dirty="0">
                <a:latin typeface="Arial"/>
                <a:cs typeface="Arial"/>
              </a:rPr>
              <a:t>ού</a:t>
            </a:r>
            <a:r>
              <a:rPr sz="2400" spc="-5" dirty="0">
                <a:latin typeface="Arial"/>
                <a:cs typeface="Arial"/>
              </a:rPr>
              <a:t>ν ν</a:t>
            </a:r>
            <a:r>
              <a:rPr sz="2400" dirty="0">
                <a:latin typeface="Arial"/>
                <a:cs typeface="Arial"/>
              </a:rPr>
              <a:t>α</a:t>
            </a:r>
            <a:r>
              <a:rPr sz="2400" spc="-5" dirty="0">
                <a:latin typeface="Arial"/>
                <a:cs typeface="Arial"/>
              </a:rPr>
              <a:t> τ</a:t>
            </a:r>
            <a:r>
              <a:rPr sz="2400" dirty="0">
                <a:latin typeface="Arial"/>
                <a:cs typeface="Arial"/>
              </a:rPr>
              <a:t>α</a:t>
            </a:r>
            <a:r>
              <a:rPr sz="2400" spc="-10" dirty="0">
                <a:latin typeface="Arial"/>
                <a:cs typeface="Arial"/>
              </a:rPr>
              <a:t> παρακρατούν </a:t>
            </a:r>
            <a:r>
              <a:rPr sz="2400" dirty="0">
                <a:latin typeface="Arial"/>
                <a:cs typeface="Arial"/>
              </a:rPr>
              <a:t>ονοµάζονται</a:t>
            </a:r>
            <a:r>
              <a:rPr sz="2400" spc="5" dirty="0">
                <a:latin typeface="Arial"/>
                <a:cs typeface="Arial"/>
              </a:rPr>
              <a:t> </a:t>
            </a:r>
            <a:r>
              <a:rPr sz="2400" u="heavy" spc="-5" dirty="0">
                <a:latin typeface="Arial"/>
                <a:cs typeface="Arial"/>
              </a:rPr>
              <a:t>µ</a:t>
            </a:r>
            <a:r>
              <a:rPr sz="2400" u="heavy" dirty="0">
                <a:latin typeface="Arial"/>
                <a:cs typeface="Arial"/>
              </a:rPr>
              <a:t>η</a:t>
            </a:r>
            <a:r>
              <a:rPr sz="2400" u="heavy" spc="65" dirty="0">
                <a:latin typeface="Times New Roman"/>
                <a:cs typeface="Times New Roman"/>
              </a:rPr>
              <a:t> </a:t>
            </a:r>
            <a:r>
              <a:rPr sz="2400" u="heavy" dirty="0">
                <a:latin typeface="Arial"/>
                <a:cs typeface="Arial"/>
              </a:rPr>
              <a:t>µ</a:t>
            </a:r>
            <a:r>
              <a:rPr sz="2400" u="heavy" spc="-5" dirty="0">
                <a:latin typeface="Arial"/>
                <a:cs typeface="Arial"/>
              </a:rPr>
              <a:t>ετατρέψ</a:t>
            </a:r>
            <a:r>
              <a:rPr sz="2400" u="heavy" spc="5" dirty="0">
                <a:latin typeface="Arial"/>
                <a:cs typeface="Arial"/>
              </a:rPr>
              <a:t>ιµ</a:t>
            </a:r>
            <a:r>
              <a:rPr sz="2400" u="heavy" dirty="0">
                <a:latin typeface="Arial"/>
                <a:cs typeface="Arial"/>
              </a:rPr>
              <a:t>α</a:t>
            </a:r>
            <a:r>
              <a:rPr sz="2400" u="heavy" spc="60" dirty="0">
                <a:latin typeface="Times New Roman"/>
                <a:cs typeface="Times New Roman"/>
              </a:rPr>
              <a:t> </a:t>
            </a:r>
            <a:r>
              <a:rPr sz="2400" u="heavy" spc="-5" dirty="0">
                <a:latin typeface="Arial"/>
                <a:cs typeface="Arial"/>
              </a:rPr>
              <a:t>ν</a:t>
            </a:r>
            <a:r>
              <a:rPr sz="2400" u="heavy" dirty="0">
                <a:latin typeface="Arial"/>
                <a:cs typeface="Arial"/>
              </a:rPr>
              <a:t>οµ</a:t>
            </a:r>
            <a:r>
              <a:rPr sz="2400" u="heavy" spc="5" dirty="0">
                <a:latin typeface="Arial"/>
                <a:cs typeface="Arial"/>
              </a:rPr>
              <a:t>ίσ</a:t>
            </a:r>
            <a:r>
              <a:rPr sz="2400" u="heavy" spc="-5" dirty="0">
                <a:latin typeface="Arial"/>
                <a:cs typeface="Arial"/>
              </a:rPr>
              <a:t>µ</a:t>
            </a:r>
            <a:r>
              <a:rPr sz="2400" u="heavy" dirty="0">
                <a:latin typeface="Arial"/>
                <a:cs typeface="Arial"/>
              </a:rPr>
              <a:t>ατα</a:t>
            </a:r>
            <a:r>
              <a:rPr sz="2400" u="heavy" spc="60" dirty="0">
                <a:latin typeface="Times New Roman"/>
                <a:cs typeface="Times New Roman"/>
              </a:rPr>
              <a:t> </a:t>
            </a:r>
            <a:r>
              <a:rPr sz="2400" u="heavy" dirty="0">
                <a:latin typeface="Arial"/>
                <a:cs typeface="Arial"/>
              </a:rPr>
              <a:t>ή</a:t>
            </a:r>
            <a:r>
              <a:rPr sz="2400" u="heavy" spc="60" dirty="0">
                <a:latin typeface="Times New Roman"/>
                <a:cs typeface="Times New Roman"/>
              </a:rPr>
              <a:t> </a:t>
            </a:r>
            <a:r>
              <a:rPr sz="2400" u="heavy" spc="-5" dirty="0">
                <a:solidFill>
                  <a:srgbClr val="00009A"/>
                </a:solidFill>
                <a:latin typeface="Arial"/>
                <a:cs typeface="Arial"/>
              </a:rPr>
              <a:t>soft</a:t>
            </a:r>
            <a:r>
              <a:rPr sz="2400" spc="-5" dirty="0">
                <a:solidFill>
                  <a:srgbClr val="00009A"/>
                </a:solidFill>
                <a:latin typeface="Arial"/>
                <a:cs typeface="Arial"/>
              </a:rPr>
              <a:t> </a:t>
            </a:r>
            <a:r>
              <a:rPr sz="2400" u="heavy" dirty="0">
                <a:solidFill>
                  <a:srgbClr val="00009A"/>
                </a:solidFill>
                <a:latin typeface="Arial"/>
                <a:cs typeface="Arial"/>
              </a:rPr>
              <a:t>currencie</a:t>
            </a:r>
            <a:r>
              <a:rPr sz="2400" u="heavy" spc="5" dirty="0">
                <a:solidFill>
                  <a:srgbClr val="00009A"/>
                </a:solidFill>
                <a:latin typeface="Arial"/>
                <a:cs typeface="Arial"/>
              </a:rPr>
              <a:t>s</a:t>
            </a:r>
            <a:r>
              <a:rPr sz="2400" spc="-5" dirty="0">
                <a:latin typeface="Arial"/>
                <a:cs typeface="Arial"/>
              </a:rPr>
              <a:t>.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176145" marR="5080" indent="-796290">
              <a:lnSpc>
                <a:spcPct val="100000"/>
              </a:lnSpc>
            </a:pPr>
            <a:r>
              <a:rPr sz="4000" spc="-5" dirty="0"/>
              <a:t>Ισορροπί</a:t>
            </a:r>
            <a:r>
              <a:rPr sz="4000" dirty="0"/>
              <a:t>α</a:t>
            </a:r>
            <a:r>
              <a:rPr sz="4000" spc="-5" dirty="0"/>
              <a:t> </a:t>
            </a:r>
            <a:r>
              <a:rPr sz="4000" dirty="0"/>
              <a:t>σ</a:t>
            </a:r>
            <a:r>
              <a:rPr sz="4000" spc="-5" dirty="0"/>
              <a:t>τη</a:t>
            </a:r>
            <a:r>
              <a:rPr sz="4000" dirty="0"/>
              <a:t>ν</a:t>
            </a:r>
            <a:r>
              <a:rPr sz="4000" spc="-10" dirty="0"/>
              <a:t> </a:t>
            </a:r>
            <a:r>
              <a:rPr sz="4000" dirty="0"/>
              <a:t>α</a:t>
            </a:r>
            <a:r>
              <a:rPr sz="4000" spc="-5" dirty="0"/>
              <a:t>γορά </a:t>
            </a:r>
            <a:r>
              <a:rPr sz="4000" dirty="0"/>
              <a:t>συναλλά</a:t>
            </a:r>
            <a:r>
              <a:rPr sz="4000" spc="-5" dirty="0"/>
              <a:t>γ</a:t>
            </a:r>
            <a:r>
              <a:rPr sz="4000" spc="-5" dirty="0">
                <a:latin typeface="Arial"/>
                <a:cs typeface="Arial"/>
              </a:rPr>
              <a:t>µ</a:t>
            </a:r>
            <a:r>
              <a:rPr sz="4000" spc="-5" dirty="0"/>
              <a:t>ατος</a:t>
            </a:r>
            <a:endParaRPr sz="40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311535" y="2061287"/>
            <a:ext cx="7978140" cy="38182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54965" marR="5080" indent="-342265">
              <a:lnSpc>
                <a:spcPct val="100000"/>
              </a:lnSpc>
              <a:buFont typeface="Arial"/>
              <a:buChar char="•"/>
              <a:tabLst>
                <a:tab pos="355600" algn="l"/>
                <a:tab pos="2303780" algn="l"/>
                <a:tab pos="3388360" algn="l"/>
                <a:tab pos="5035550" algn="l"/>
                <a:tab pos="7327265" algn="l"/>
              </a:tabLst>
            </a:pPr>
            <a:r>
              <a:rPr sz="3200" spc="-5" dirty="0">
                <a:latin typeface="Arial"/>
                <a:cs typeface="Arial"/>
              </a:rPr>
              <a:t>Η αγορά συναλλά</a:t>
            </a:r>
            <a:r>
              <a:rPr sz="3200" dirty="0">
                <a:latin typeface="Arial"/>
                <a:cs typeface="Arial"/>
              </a:rPr>
              <a:t>γ</a:t>
            </a:r>
            <a:r>
              <a:rPr sz="3200" spc="-5" dirty="0">
                <a:latin typeface="Arial"/>
                <a:cs typeface="Arial"/>
              </a:rPr>
              <a:t>µ</a:t>
            </a:r>
            <a:r>
              <a:rPr sz="3200" spc="-10" dirty="0">
                <a:latin typeface="Arial"/>
                <a:cs typeface="Arial"/>
              </a:rPr>
              <a:t>ατο</a:t>
            </a:r>
            <a:r>
              <a:rPr sz="3200" spc="-5" dirty="0">
                <a:latin typeface="Arial"/>
                <a:cs typeface="Arial"/>
              </a:rPr>
              <a:t>ς</a:t>
            </a:r>
            <a:r>
              <a:rPr sz="3200" dirty="0">
                <a:latin typeface="Arial"/>
                <a:cs typeface="Arial"/>
              </a:rPr>
              <a:t>	</a:t>
            </a:r>
            <a:r>
              <a:rPr sz="3200" spc="-10" dirty="0">
                <a:latin typeface="Arial"/>
                <a:cs typeface="Arial"/>
              </a:rPr>
              <a:t>σχ</a:t>
            </a:r>
            <a:r>
              <a:rPr sz="3200" dirty="0">
                <a:latin typeface="Arial"/>
                <a:cs typeface="Arial"/>
              </a:rPr>
              <a:t>ηµ</a:t>
            </a:r>
            <a:r>
              <a:rPr sz="3200" spc="-5" dirty="0">
                <a:latin typeface="Arial"/>
                <a:cs typeface="Arial"/>
              </a:rPr>
              <a:t>ατίζεται </a:t>
            </a:r>
            <a:r>
              <a:rPr sz="3200" spc="-10" dirty="0">
                <a:latin typeface="Arial"/>
                <a:cs typeface="Arial"/>
              </a:rPr>
              <a:t>απ</a:t>
            </a:r>
            <a:r>
              <a:rPr sz="3200" spc="-5" dirty="0">
                <a:latin typeface="Arial"/>
                <a:cs typeface="Arial"/>
              </a:rPr>
              <a:t>ό</a:t>
            </a:r>
            <a:r>
              <a:rPr sz="320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τ</a:t>
            </a:r>
            <a:r>
              <a:rPr sz="3200" spc="-10" dirty="0">
                <a:latin typeface="Arial"/>
                <a:cs typeface="Arial"/>
              </a:rPr>
              <a:t>η</a:t>
            </a:r>
            <a:r>
              <a:rPr sz="3200" spc="-5" dirty="0">
                <a:latin typeface="Arial"/>
                <a:cs typeface="Arial"/>
              </a:rPr>
              <a:t>ν</a:t>
            </a:r>
            <a:r>
              <a:rPr sz="3200" spc="-10" dirty="0">
                <a:latin typeface="Arial"/>
                <a:cs typeface="Arial"/>
              </a:rPr>
              <a:t> προσφορ</a:t>
            </a:r>
            <a:r>
              <a:rPr sz="3200" spc="20" dirty="0">
                <a:latin typeface="Arial"/>
                <a:cs typeface="Arial"/>
              </a:rPr>
              <a:t>ά</a:t>
            </a:r>
            <a:r>
              <a:rPr sz="3200" spc="-10" dirty="0">
                <a:latin typeface="Arial"/>
                <a:cs typeface="Arial"/>
              </a:rPr>
              <a:t>(</a:t>
            </a:r>
            <a:r>
              <a:rPr sz="3200" spc="-5" dirty="0">
                <a:latin typeface="Arial"/>
                <a:cs typeface="Arial"/>
              </a:rPr>
              <a:t>S</a:t>
            </a:r>
            <a:r>
              <a:rPr sz="3150" baseline="-21164" dirty="0">
                <a:latin typeface="Arial"/>
                <a:cs typeface="Arial"/>
              </a:rPr>
              <a:t>$</a:t>
            </a:r>
            <a:r>
              <a:rPr sz="3200" spc="-5" dirty="0">
                <a:latin typeface="Arial"/>
                <a:cs typeface="Arial"/>
              </a:rPr>
              <a:t>)</a:t>
            </a:r>
            <a:r>
              <a:rPr sz="3200" spc="-15" dirty="0">
                <a:latin typeface="Arial"/>
                <a:cs typeface="Arial"/>
              </a:rPr>
              <a:t> </a:t>
            </a:r>
            <a:r>
              <a:rPr sz="3200" spc="-10" dirty="0">
                <a:latin typeface="Arial"/>
                <a:cs typeface="Arial"/>
              </a:rPr>
              <a:t>κα</a:t>
            </a:r>
            <a:r>
              <a:rPr sz="3200" spc="-5" dirty="0">
                <a:latin typeface="Arial"/>
                <a:cs typeface="Arial"/>
              </a:rPr>
              <a:t>ι</a:t>
            </a:r>
            <a:r>
              <a:rPr sz="320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τ</a:t>
            </a:r>
            <a:r>
              <a:rPr sz="3200" spc="-10" dirty="0">
                <a:latin typeface="Arial"/>
                <a:cs typeface="Arial"/>
              </a:rPr>
              <a:t>η</a:t>
            </a:r>
            <a:r>
              <a:rPr sz="3200" spc="-5" dirty="0">
                <a:latin typeface="Arial"/>
                <a:cs typeface="Arial"/>
              </a:rPr>
              <a:t>ν</a:t>
            </a:r>
            <a:r>
              <a:rPr sz="3200" spc="-10" dirty="0">
                <a:latin typeface="Arial"/>
                <a:cs typeface="Arial"/>
              </a:rPr>
              <a:t> ζήτηση </a:t>
            </a:r>
            <a:r>
              <a:rPr sz="3200" spc="-5" dirty="0">
                <a:latin typeface="Arial"/>
                <a:cs typeface="Arial"/>
              </a:rPr>
              <a:t>(D</a:t>
            </a:r>
            <a:r>
              <a:rPr sz="3150" baseline="-21164" dirty="0">
                <a:latin typeface="Arial"/>
                <a:cs typeface="Arial"/>
              </a:rPr>
              <a:t>$</a:t>
            </a:r>
            <a:r>
              <a:rPr sz="3200" spc="-5" dirty="0">
                <a:latin typeface="Arial"/>
                <a:cs typeface="Arial"/>
              </a:rPr>
              <a:t>)</a:t>
            </a:r>
            <a:r>
              <a:rPr sz="3200" spc="-15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συναλλά</a:t>
            </a:r>
            <a:r>
              <a:rPr sz="3200" dirty="0">
                <a:latin typeface="Arial"/>
                <a:cs typeface="Arial"/>
              </a:rPr>
              <a:t>γµ</a:t>
            </a:r>
            <a:r>
              <a:rPr sz="3200" spc="-10" dirty="0">
                <a:latin typeface="Arial"/>
                <a:cs typeface="Arial"/>
              </a:rPr>
              <a:t>ατο</a:t>
            </a:r>
            <a:r>
              <a:rPr sz="3200" spc="-5" dirty="0">
                <a:latin typeface="Arial"/>
                <a:cs typeface="Arial"/>
              </a:rPr>
              <a:t>ς</a:t>
            </a:r>
            <a:r>
              <a:rPr sz="3200" dirty="0">
                <a:latin typeface="Arial"/>
                <a:cs typeface="Arial"/>
              </a:rPr>
              <a:t> </a:t>
            </a:r>
            <a:r>
              <a:rPr sz="3200" spc="-15" dirty="0">
                <a:latin typeface="Arial"/>
                <a:cs typeface="Arial"/>
              </a:rPr>
              <a:t>(</a:t>
            </a:r>
            <a:r>
              <a:rPr sz="3200" spc="-10" dirty="0">
                <a:latin typeface="Arial"/>
                <a:cs typeface="Arial"/>
              </a:rPr>
              <a:t>α</a:t>
            </a:r>
            <a:r>
              <a:rPr sz="3200" spc="-5" dirty="0">
                <a:latin typeface="Arial"/>
                <a:cs typeface="Arial"/>
              </a:rPr>
              <a:t>ν</a:t>
            </a:r>
            <a:r>
              <a:rPr sz="3200" dirty="0">
                <a:latin typeface="Arial"/>
                <a:cs typeface="Arial"/>
              </a:rPr>
              <a:t> </a:t>
            </a:r>
            <a:r>
              <a:rPr sz="3200" spc="-10" dirty="0">
                <a:latin typeface="Arial"/>
                <a:cs typeface="Arial"/>
              </a:rPr>
              <a:t>θεωρο</a:t>
            </a:r>
            <a:r>
              <a:rPr sz="3200" spc="5" dirty="0">
                <a:latin typeface="Arial"/>
                <a:cs typeface="Arial"/>
              </a:rPr>
              <a:t>ύ</a:t>
            </a:r>
            <a:r>
              <a:rPr sz="3200" dirty="0">
                <a:latin typeface="Arial"/>
                <a:cs typeface="Arial"/>
              </a:rPr>
              <a:t>µ</a:t>
            </a:r>
            <a:r>
              <a:rPr sz="3200" spc="-5" dirty="0">
                <a:latin typeface="Arial"/>
                <a:cs typeface="Arial"/>
              </a:rPr>
              <a:t>ε</a:t>
            </a:r>
            <a:r>
              <a:rPr sz="320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το</a:t>
            </a:r>
            <a:r>
              <a:rPr sz="3200" spc="-10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$ </a:t>
            </a:r>
            <a:r>
              <a:rPr sz="3200" spc="-5" dirty="0">
                <a:latin typeface="Arial"/>
                <a:cs typeface="Arial"/>
              </a:rPr>
              <a:t>ως συνάλλα</a:t>
            </a:r>
            <a:r>
              <a:rPr sz="3200" spc="0" dirty="0">
                <a:latin typeface="Arial"/>
                <a:cs typeface="Arial"/>
              </a:rPr>
              <a:t>γ</a:t>
            </a:r>
            <a:r>
              <a:rPr sz="3200" dirty="0">
                <a:latin typeface="Arial"/>
                <a:cs typeface="Arial"/>
              </a:rPr>
              <a:t>µ</a:t>
            </a:r>
            <a:r>
              <a:rPr sz="3200" spc="-5" dirty="0">
                <a:latin typeface="Arial"/>
                <a:cs typeface="Arial"/>
              </a:rPr>
              <a:t>α και το ευρώ</a:t>
            </a:r>
            <a:r>
              <a:rPr sz="320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εγχώριο ν</a:t>
            </a:r>
            <a:r>
              <a:rPr sz="3200" spc="-10" dirty="0">
                <a:latin typeface="Arial"/>
                <a:cs typeface="Arial"/>
              </a:rPr>
              <a:t>ό</a:t>
            </a:r>
            <a:r>
              <a:rPr sz="3200" dirty="0">
                <a:latin typeface="Arial"/>
                <a:cs typeface="Arial"/>
              </a:rPr>
              <a:t>µ</a:t>
            </a:r>
            <a:r>
              <a:rPr sz="3200" spc="-5" dirty="0">
                <a:latin typeface="Arial"/>
                <a:cs typeface="Arial"/>
              </a:rPr>
              <a:t>ι</a:t>
            </a:r>
            <a:r>
              <a:rPr sz="3200" dirty="0">
                <a:latin typeface="Arial"/>
                <a:cs typeface="Arial"/>
              </a:rPr>
              <a:t>σ</a:t>
            </a:r>
            <a:r>
              <a:rPr sz="3200" spc="-5" dirty="0">
                <a:latin typeface="Arial"/>
                <a:cs typeface="Arial"/>
              </a:rPr>
              <a:t>µα</a:t>
            </a:r>
            <a:r>
              <a:rPr sz="3200" spc="-10" dirty="0">
                <a:latin typeface="Arial"/>
                <a:cs typeface="Arial"/>
              </a:rPr>
              <a:t>)</a:t>
            </a:r>
            <a:r>
              <a:rPr sz="3200" spc="-5" dirty="0">
                <a:latin typeface="Arial"/>
                <a:cs typeface="Arial"/>
              </a:rPr>
              <a:t>.</a:t>
            </a:r>
            <a:r>
              <a:rPr sz="3200" dirty="0">
                <a:latin typeface="Arial"/>
                <a:cs typeface="Arial"/>
              </a:rPr>
              <a:t>	</a:t>
            </a:r>
            <a:r>
              <a:rPr sz="3200" spc="-10" dirty="0">
                <a:latin typeface="Arial"/>
                <a:cs typeface="Arial"/>
              </a:rPr>
              <a:t>T</a:t>
            </a:r>
            <a:r>
              <a:rPr sz="3200" spc="-5" dirty="0">
                <a:latin typeface="Arial"/>
                <a:cs typeface="Arial"/>
              </a:rPr>
              <a:t>ο </a:t>
            </a:r>
            <a:r>
              <a:rPr sz="3200" spc="-10" dirty="0">
                <a:latin typeface="Arial"/>
                <a:cs typeface="Arial"/>
              </a:rPr>
              <a:t>ση</a:t>
            </a:r>
            <a:r>
              <a:rPr sz="3200" spc="-5" dirty="0">
                <a:latin typeface="Arial"/>
                <a:cs typeface="Arial"/>
              </a:rPr>
              <a:t>µείο </a:t>
            </a:r>
            <a:r>
              <a:rPr sz="3200" spc="-10" dirty="0">
                <a:latin typeface="Arial"/>
                <a:cs typeface="Arial"/>
              </a:rPr>
              <a:t>ι</a:t>
            </a:r>
            <a:r>
              <a:rPr sz="3200" spc="-5" dirty="0">
                <a:latin typeface="Arial"/>
                <a:cs typeface="Arial"/>
              </a:rPr>
              <a:t>σορροπίας Α καθορίζει την</a:t>
            </a:r>
            <a:r>
              <a:rPr sz="3200" dirty="0">
                <a:latin typeface="Arial"/>
                <a:cs typeface="Arial"/>
              </a:rPr>
              <a:t> </a:t>
            </a:r>
            <a:r>
              <a:rPr sz="3200" spc="-10" dirty="0">
                <a:latin typeface="Arial"/>
                <a:cs typeface="Arial"/>
              </a:rPr>
              <a:t>ι</a:t>
            </a:r>
            <a:r>
              <a:rPr sz="3200" spc="-5" dirty="0">
                <a:latin typeface="Arial"/>
                <a:cs typeface="Arial"/>
              </a:rPr>
              <a:t>σοτ</a:t>
            </a:r>
            <a:r>
              <a:rPr sz="3200" dirty="0">
                <a:latin typeface="Arial"/>
                <a:cs typeface="Arial"/>
              </a:rPr>
              <a:t>ιµ</a:t>
            </a:r>
            <a:r>
              <a:rPr sz="3200" spc="-5" dirty="0">
                <a:latin typeface="Arial"/>
                <a:cs typeface="Arial"/>
              </a:rPr>
              <a:t>ία</a:t>
            </a:r>
            <a:r>
              <a:rPr sz="320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ισορροπίας</a:t>
            </a:r>
            <a:r>
              <a:rPr sz="3200" spc="15" dirty="0">
                <a:latin typeface="Arial"/>
                <a:cs typeface="Arial"/>
              </a:rPr>
              <a:t> </a:t>
            </a:r>
            <a:r>
              <a:rPr sz="3200" spc="-10" dirty="0">
                <a:latin typeface="Arial"/>
                <a:cs typeface="Arial"/>
              </a:rPr>
              <a:t>Po</a:t>
            </a:r>
            <a:r>
              <a:rPr sz="3200" spc="-5" dirty="0">
                <a:latin typeface="Arial"/>
                <a:cs typeface="Arial"/>
              </a:rPr>
              <a:t>.</a:t>
            </a:r>
            <a:r>
              <a:rPr sz="3200" dirty="0">
                <a:latin typeface="Arial"/>
                <a:cs typeface="Arial"/>
              </a:rPr>
              <a:t>	</a:t>
            </a:r>
            <a:r>
              <a:rPr sz="3200" spc="-10" dirty="0">
                <a:latin typeface="Arial"/>
                <a:cs typeface="Arial"/>
              </a:rPr>
              <a:t>Στο </a:t>
            </a:r>
            <a:r>
              <a:rPr sz="3200" spc="-5" dirty="0">
                <a:latin typeface="Arial"/>
                <a:cs typeface="Arial"/>
              </a:rPr>
              <a:t>σχ</a:t>
            </a:r>
            <a:r>
              <a:rPr sz="3200" spc="-15" dirty="0">
                <a:latin typeface="Arial"/>
                <a:cs typeface="Arial"/>
              </a:rPr>
              <a:t>ή</a:t>
            </a:r>
            <a:r>
              <a:rPr sz="3200" dirty="0">
                <a:latin typeface="Arial"/>
                <a:cs typeface="Arial"/>
              </a:rPr>
              <a:t>µ</a:t>
            </a:r>
            <a:r>
              <a:rPr sz="3200" spc="-5" dirty="0">
                <a:latin typeface="Arial"/>
                <a:cs typeface="Arial"/>
              </a:rPr>
              <a:t>α</a:t>
            </a:r>
            <a:r>
              <a:rPr sz="3200" dirty="0">
                <a:latin typeface="Arial"/>
                <a:cs typeface="Arial"/>
              </a:rPr>
              <a:t> 1</a:t>
            </a:r>
            <a:r>
              <a:rPr sz="3200" spc="-5" dirty="0">
                <a:latin typeface="Arial"/>
                <a:cs typeface="Arial"/>
              </a:rPr>
              <a:t> απεικονίζεται η αγορά συναλλά</a:t>
            </a:r>
            <a:r>
              <a:rPr sz="3200" dirty="0">
                <a:latin typeface="Arial"/>
                <a:cs typeface="Arial"/>
              </a:rPr>
              <a:t>γµ</a:t>
            </a:r>
            <a:r>
              <a:rPr sz="3200" spc="-5" dirty="0">
                <a:latin typeface="Arial"/>
                <a:cs typeface="Arial"/>
              </a:rPr>
              <a:t>ατος</a:t>
            </a:r>
            <a:r>
              <a:rPr sz="3200" dirty="0">
                <a:latin typeface="Arial"/>
                <a:cs typeface="Arial"/>
              </a:rPr>
              <a:t>	</a:t>
            </a:r>
            <a:r>
              <a:rPr sz="3200" spc="-5" dirty="0">
                <a:latin typeface="Arial"/>
                <a:cs typeface="Arial"/>
              </a:rPr>
              <a:t>στην</a:t>
            </a:r>
            <a:r>
              <a:rPr sz="3200" spc="-1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Ευρώπ</a:t>
            </a:r>
            <a:r>
              <a:rPr sz="3200" spc="5" dirty="0">
                <a:latin typeface="Arial"/>
                <a:cs typeface="Arial"/>
              </a:rPr>
              <a:t>η</a:t>
            </a:r>
            <a:r>
              <a:rPr sz="3200" spc="-5" dirty="0">
                <a:latin typeface="Arial"/>
                <a:cs typeface="Arial"/>
              </a:rPr>
              <a:t>.</a:t>
            </a:r>
            <a:endParaRPr sz="3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176145" marR="5080" indent="-796290">
              <a:lnSpc>
                <a:spcPct val="100000"/>
              </a:lnSpc>
            </a:pPr>
            <a:r>
              <a:rPr sz="4000" spc="-5" dirty="0"/>
              <a:t>Ισορροπί</a:t>
            </a:r>
            <a:r>
              <a:rPr sz="4000" dirty="0"/>
              <a:t>α</a:t>
            </a:r>
            <a:r>
              <a:rPr sz="4000" spc="-5" dirty="0"/>
              <a:t> </a:t>
            </a:r>
            <a:r>
              <a:rPr sz="4000" dirty="0"/>
              <a:t>σ</a:t>
            </a:r>
            <a:r>
              <a:rPr sz="4000" spc="-5" dirty="0"/>
              <a:t>τη</a:t>
            </a:r>
            <a:r>
              <a:rPr sz="4000" dirty="0"/>
              <a:t>ν</a:t>
            </a:r>
            <a:r>
              <a:rPr sz="4000" spc="-10" dirty="0"/>
              <a:t> </a:t>
            </a:r>
            <a:r>
              <a:rPr sz="4000" dirty="0"/>
              <a:t>α</a:t>
            </a:r>
            <a:r>
              <a:rPr sz="4000" spc="-5" dirty="0"/>
              <a:t>γορά </a:t>
            </a:r>
            <a:r>
              <a:rPr sz="4000" dirty="0"/>
              <a:t>συναλλά</a:t>
            </a:r>
            <a:r>
              <a:rPr sz="4000" spc="-5" dirty="0"/>
              <a:t>γ</a:t>
            </a:r>
            <a:r>
              <a:rPr sz="4000" spc="-5" dirty="0">
                <a:latin typeface="Arial"/>
                <a:cs typeface="Arial"/>
              </a:rPr>
              <a:t>µ</a:t>
            </a:r>
            <a:r>
              <a:rPr sz="4000" spc="-5" dirty="0"/>
              <a:t>ατος</a:t>
            </a:r>
            <a:endParaRPr sz="40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311535" y="2048587"/>
            <a:ext cx="167640" cy="431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3200" dirty="0">
                <a:latin typeface="Arial"/>
                <a:cs typeface="Arial"/>
              </a:rPr>
              <a:t>•</a:t>
            </a:r>
            <a:endParaRPr sz="32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488822" y="2061287"/>
            <a:ext cx="1522730" cy="4064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3804"/>
              </a:lnSpc>
            </a:pPr>
            <a:r>
              <a:rPr sz="3200" spc="-10" dirty="0">
                <a:latin typeface="Arial"/>
                <a:cs typeface="Arial"/>
              </a:rPr>
              <a:t>Σχ</a:t>
            </a:r>
            <a:r>
              <a:rPr sz="3200" spc="-5" dirty="0">
                <a:latin typeface="Arial"/>
                <a:cs typeface="Arial"/>
              </a:rPr>
              <a:t>ήµα </a:t>
            </a:r>
            <a:r>
              <a:rPr sz="3200" dirty="0">
                <a:latin typeface="Arial"/>
                <a:cs typeface="Arial"/>
              </a:rPr>
              <a:t>1</a:t>
            </a:r>
            <a:endParaRPr sz="3200">
              <a:latin typeface="Arial"/>
              <a:cs typeface="Arial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3992765" y="2945892"/>
            <a:ext cx="76200" cy="2828290"/>
          </a:xfrm>
          <a:custGeom>
            <a:avLst/>
            <a:gdLst/>
            <a:ahLst/>
            <a:cxnLst/>
            <a:rect l="l" t="t" r="r" b="b"/>
            <a:pathLst>
              <a:path w="76200" h="2828290">
                <a:moveTo>
                  <a:pt x="76200" y="76200"/>
                </a:moveTo>
                <a:lnTo>
                  <a:pt x="38100" y="0"/>
                </a:lnTo>
                <a:lnTo>
                  <a:pt x="0" y="76200"/>
                </a:lnTo>
                <a:lnTo>
                  <a:pt x="33527" y="76200"/>
                </a:lnTo>
                <a:lnTo>
                  <a:pt x="33527" y="64007"/>
                </a:lnTo>
                <a:lnTo>
                  <a:pt x="34289" y="60197"/>
                </a:lnTo>
                <a:lnTo>
                  <a:pt x="38100" y="58674"/>
                </a:lnTo>
                <a:lnTo>
                  <a:pt x="41147" y="60197"/>
                </a:lnTo>
                <a:lnTo>
                  <a:pt x="42671" y="64007"/>
                </a:lnTo>
                <a:lnTo>
                  <a:pt x="42671" y="76200"/>
                </a:lnTo>
                <a:lnTo>
                  <a:pt x="76200" y="76200"/>
                </a:lnTo>
                <a:close/>
              </a:path>
              <a:path w="76200" h="2828290">
                <a:moveTo>
                  <a:pt x="42671" y="76200"/>
                </a:moveTo>
                <a:lnTo>
                  <a:pt x="42671" y="64007"/>
                </a:lnTo>
                <a:lnTo>
                  <a:pt x="41147" y="60197"/>
                </a:lnTo>
                <a:lnTo>
                  <a:pt x="38100" y="58674"/>
                </a:lnTo>
                <a:lnTo>
                  <a:pt x="34289" y="60197"/>
                </a:lnTo>
                <a:lnTo>
                  <a:pt x="33527" y="64007"/>
                </a:lnTo>
                <a:lnTo>
                  <a:pt x="33527" y="76200"/>
                </a:lnTo>
                <a:lnTo>
                  <a:pt x="42671" y="76200"/>
                </a:lnTo>
                <a:close/>
              </a:path>
              <a:path w="76200" h="2828290">
                <a:moveTo>
                  <a:pt x="42671" y="2822448"/>
                </a:moveTo>
                <a:lnTo>
                  <a:pt x="42671" y="76200"/>
                </a:lnTo>
                <a:lnTo>
                  <a:pt x="33527" y="76200"/>
                </a:lnTo>
                <a:lnTo>
                  <a:pt x="33527" y="2822448"/>
                </a:lnTo>
                <a:lnTo>
                  <a:pt x="34289" y="2826258"/>
                </a:lnTo>
                <a:lnTo>
                  <a:pt x="38100" y="2827782"/>
                </a:lnTo>
                <a:lnTo>
                  <a:pt x="41147" y="2826258"/>
                </a:lnTo>
                <a:lnTo>
                  <a:pt x="42671" y="282244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4026293" y="5730240"/>
            <a:ext cx="3013075" cy="76200"/>
          </a:xfrm>
          <a:custGeom>
            <a:avLst/>
            <a:gdLst/>
            <a:ahLst/>
            <a:cxnLst/>
            <a:rect l="l" t="t" r="r" b="b"/>
            <a:pathLst>
              <a:path w="3013075" h="76200">
                <a:moveTo>
                  <a:pt x="2954273" y="38100"/>
                </a:moveTo>
                <a:lnTo>
                  <a:pt x="2952749" y="35051"/>
                </a:lnTo>
                <a:lnTo>
                  <a:pt x="2948927" y="33527"/>
                </a:lnTo>
                <a:lnTo>
                  <a:pt x="4572" y="33528"/>
                </a:lnTo>
                <a:lnTo>
                  <a:pt x="762" y="35052"/>
                </a:lnTo>
                <a:lnTo>
                  <a:pt x="0" y="38100"/>
                </a:lnTo>
                <a:lnTo>
                  <a:pt x="762" y="41910"/>
                </a:lnTo>
                <a:lnTo>
                  <a:pt x="4572" y="43434"/>
                </a:lnTo>
                <a:lnTo>
                  <a:pt x="2948927" y="43434"/>
                </a:lnTo>
                <a:lnTo>
                  <a:pt x="2952749" y="41910"/>
                </a:lnTo>
                <a:lnTo>
                  <a:pt x="2954273" y="38100"/>
                </a:lnTo>
                <a:close/>
              </a:path>
              <a:path w="3013075" h="76200">
                <a:moveTo>
                  <a:pt x="3012947" y="38100"/>
                </a:moveTo>
                <a:lnTo>
                  <a:pt x="2936747" y="0"/>
                </a:lnTo>
                <a:lnTo>
                  <a:pt x="2936747" y="33527"/>
                </a:lnTo>
                <a:lnTo>
                  <a:pt x="2948927" y="33527"/>
                </a:lnTo>
                <a:lnTo>
                  <a:pt x="2952749" y="35051"/>
                </a:lnTo>
                <a:lnTo>
                  <a:pt x="2954273" y="38100"/>
                </a:lnTo>
                <a:lnTo>
                  <a:pt x="2954273" y="67437"/>
                </a:lnTo>
                <a:lnTo>
                  <a:pt x="3012947" y="38100"/>
                </a:lnTo>
                <a:close/>
              </a:path>
              <a:path w="3013075" h="76200">
                <a:moveTo>
                  <a:pt x="2954273" y="67437"/>
                </a:moveTo>
                <a:lnTo>
                  <a:pt x="2954273" y="38100"/>
                </a:lnTo>
                <a:lnTo>
                  <a:pt x="2952749" y="41910"/>
                </a:lnTo>
                <a:lnTo>
                  <a:pt x="2948927" y="43434"/>
                </a:lnTo>
                <a:lnTo>
                  <a:pt x="2936747" y="43434"/>
                </a:lnTo>
                <a:lnTo>
                  <a:pt x="2936747" y="76200"/>
                </a:lnTo>
                <a:lnTo>
                  <a:pt x="2954273" y="6743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4030865" y="4263390"/>
            <a:ext cx="939800" cy="0"/>
          </a:xfrm>
          <a:custGeom>
            <a:avLst/>
            <a:gdLst/>
            <a:ahLst/>
            <a:cxnLst/>
            <a:rect l="l" t="t" r="r" b="b"/>
            <a:pathLst>
              <a:path w="939800">
                <a:moveTo>
                  <a:pt x="939545" y="0"/>
                </a:moveTo>
                <a:lnTo>
                  <a:pt x="0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5723267" y="2946251"/>
            <a:ext cx="155575" cy="314325"/>
          </a:xfrm>
          <a:custGeom>
            <a:avLst/>
            <a:gdLst/>
            <a:ahLst/>
            <a:cxnLst/>
            <a:rect l="l" t="t" r="r" b="b"/>
            <a:pathLst>
              <a:path w="155575" h="314325">
                <a:moveTo>
                  <a:pt x="134847" y="286606"/>
                </a:moveTo>
                <a:lnTo>
                  <a:pt x="134847" y="240317"/>
                </a:lnTo>
                <a:lnTo>
                  <a:pt x="133655" y="251947"/>
                </a:lnTo>
                <a:lnTo>
                  <a:pt x="130366" y="263382"/>
                </a:lnTo>
                <a:lnTo>
                  <a:pt x="106078" y="294087"/>
                </a:lnTo>
                <a:lnTo>
                  <a:pt x="78029" y="298477"/>
                </a:lnTo>
                <a:lnTo>
                  <a:pt x="66988" y="295316"/>
                </a:lnTo>
                <a:lnTo>
                  <a:pt x="35246" y="267740"/>
                </a:lnTo>
                <a:lnTo>
                  <a:pt x="15767" y="223107"/>
                </a:lnTo>
                <a:lnTo>
                  <a:pt x="10667" y="194712"/>
                </a:lnTo>
                <a:lnTo>
                  <a:pt x="3048" y="194712"/>
                </a:lnTo>
                <a:lnTo>
                  <a:pt x="0" y="197742"/>
                </a:lnTo>
                <a:lnTo>
                  <a:pt x="0" y="312060"/>
                </a:lnTo>
                <a:lnTo>
                  <a:pt x="6857" y="312060"/>
                </a:lnTo>
                <a:lnTo>
                  <a:pt x="13563" y="306815"/>
                </a:lnTo>
                <a:lnTo>
                  <a:pt x="20854" y="296045"/>
                </a:lnTo>
                <a:lnTo>
                  <a:pt x="30315" y="288130"/>
                </a:lnTo>
                <a:lnTo>
                  <a:pt x="62007" y="310191"/>
                </a:lnTo>
                <a:lnTo>
                  <a:pt x="87875" y="314270"/>
                </a:lnTo>
                <a:lnTo>
                  <a:pt x="99335" y="312625"/>
                </a:lnTo>
                <a:lnTo>
                  <a:pt x="110136" y="308569"/>
                </a:lnTo>
                <a:lnTo>
                  <a:pt x="120534" y="301755"/>
                </a:lnTo>
                <a:lnTo>
                  <a:pt x="130788" y="291839"/>
                </a:lnTo>
                <a:lnTo>
                  <a:pt x="134847" y="286606"/>
                </a:lnTo>
                <a:close/>
              </a:path>
              <a:path w="155575" h="314325">
                <a:moveTo>
                  <a:pt x="143241" y="104177"/>
                </a:moveTo>
                <a:lnTo>
                  <a:pt x="142493" y="2688"/>
                </a:lnTo>
                <a:lnTo>
                  <a:pt x="135636" y="2688"/>
                </a:lnTo>
                <a:lnTo>
                  <a:pt x="129862" y="6577"/>
                </a:lnTo>
                <a:lnTo>
                  <a:pt x="124127" y="17907"/>
                </a:lnTo>
                <a:lnTo>
                  <a:pt x="118872" y="29358"/>
                </a:lnTo>
                <a:lnTo>
                  <a:pt x="117150" y="27376"/>
                </a:lnTo>
                <a:lnTo>
                  <a:pt x="75999" y="734"/>
                </a:lnTo>
                <a:lnTo>
                  <a:pt x="60663" y="0"/>
                </a:lnTo>
                <a:lnTo>
                  <a:pt x="49217" y="2715"/>
                </a:lnTo>
                <a:lnTo>
                  <a:pt x="17909" y="29701"/>
                </a:lnTo>
                <a:lnTo>
                  <a:pt x="3668" y="77257"/>
                </a:lnTo>
                <a:lnTo>
                  <a:pt x="3060" y="92364"/>
                </a:lnTo>
                <a:lnTo>
                  <a:pt x="3962" y="106557"/>
                </a:lnTo>
                <a:lnTo>
                  <a:pt x="6344" y="119437"/>
                </a:lnTo>
                <a:lnTo>
                  <a:pt x="10286" y="131220"/>
                </a:lnTo>
                <a:lnTo>
                  <a:pt x="15872" y="142123"/>
                </a:lnTo>
                <a:lnTo>
                  <a:pt x="22613" y="151564"/>
                </a:lnTo>
                <a:lnTo>
                  <a:pt x="22613" y="62702"/>
                </a:lnTo>
                <a:lnTo>
                  <a:pt x="25253" y="50895"/>
                </a:lnTo>
                <a:lnTo>
                  <a:pt x="59456" y="17316"/>
                </a:lnTo>
                <a:lnTo>
                  <a:pt x="75999" y="16743"/>
                </a:lnTo>
                <a:lnTo>
                  <a:pt x="87143" y="21057"/>
                </a:lnTo>
                <a:lnTo>
                  <a:pt x="113597" y="49074"/>
                </a:lnTo>
                <a:lnTo>
                  <a:pt x="130497" y="97458"/>
                </a:lnTo>
                <a:lnTo>
                  <a:pt x="133350" y="113178"/>
                </a:lnTo>
                <a:lnTo>
                  <a:pt x="140207" y="113178"/>
                </a:lnTo>
                <a:lnTo>
                  <a:pt x="143241" y="104177"/>
                </a:lnTo>
                <a:close/>
              </a:path>
              <a:path w="155575" h="314325">
                <a:moveTo>
                  <a:pt x="155378" y="214620"/>
                </a:moveTo>
                <a:lnTo>
                  <a:pt x="141573" y="167553"/>
                </a:lnTo>
                <a:lnTo>
                  <a:pt x="102515" y="138662"/>
                </a:lnTo>
                <a:lnTo>
                  <a:pt x="72790" y="128329"/>
                </a:lnTo>
                <a:lnTo>
                  <a:pt x="58931" y="123456"/>
                </a:lnTo>
                <a:lnTo>
                  <a:pt x="24644" y="90729"/>
                </a:lnTo>
                <a:lnTo>
                  <a:pt x="22613" y="62702"/>
                </a:lnTo>
                <a:lnTo>
                  <a:pt x="22613" y="151564"/>
                </a:lnTo>
                <a:lnTo>
                  <a:pt x="64613" y="174265"/>
                </a:lnTo>
                <a:lnTo>
                  <a:pt x="82931" y="180872"/>
                </a:lnTo>
                <a:lnTo>
                  <a:pt x="96156" y="185808"/>
                </a:lnTo>
                <a:lnTo>
                  <a:pt x="130528" y="214818"/>
                </a:lnTo>
                <a:lnTo>
                  <a:pt x="134847" y="240317"/>
                </a:lnTo>
                <a:lnTo>
                  <a:pt x="134847" y="286606"/>
                </a:lnTo>
                <a:lnTo>
                  <a:pt x="141153" y="278477"/>
                </a:lnTo>
                <a:lnTo>
                  <a:pt x="146238" y="268171"/>
                </a:lnTo>
                <a:lnTo>
                  <a:pt x="150227" y="256740"/>
                </a:lnTo>
                <a:lnTo>
                  <a:pt x="153096" y="244077"/>
                </a:lnTo>
                <a:lnTo>
                  <a:pt x="154821" y="230073"/>
                </a:lnTo>
                <a:lnTo>
                  <a:pt x="155378" y="21462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5723267" y="2946251"/>
            <a:ext cx="155575" cy="314325"/>
          </a:xfrm>
          <a:custGeom>
            <a:avLst/>
            <a:gdLst/>
            <a:ahLst/>
            <a:cxnLst/>
            <a:rect l="l" t="t" r="r" b="b"/>
            <a:pathLst>
              <a:path w="155575" h="314325">
                <a:moveTo>
                  <a:pt x="118872" y="29358"/>
                </a:moveTo>
                <a:lnTo>
                  <a:pt x="124127" y="17907"/>
                </a:lnTo>
                <a:lnTo>
                  <a:pt x="129862" y="6577"/>
                </a:lnTo>
                <a:lnTo>
                  <a:pt x="135636" y="2688"/>
                </a:lnTo>
                <a:lnTo>
                  <a:pt x="138684" y="2688"/>
                </a:lnTo>
                <a:lnTo>
                  <a:pt x="142494" y="2688"/>
                </a:lnTo>
                <a:lnTo>
                  <a:pt x="142829" y="53210"/>
                </a:lnTo>
                <a:lnTo>
                  <a:pt x="142959" y="65893"/>
                </a:lnTo>
                <a:lnTo>
                  <a:pt x="143081" y="78610"/>
                </a:lnTo>
                <a:lnTo>
                  <a:pt x="143180" y="91370"/>
                </a:lnTo>
                <a:lnTo>
                  <a:pt x="143241" y="104177"/>
                </a:lnTo>
                <a:lnTo>
                  <a:pt x="140208" y="113178"/>
                </a:lnTo>
                <a:lnTo>
                  <a:pt x="137160" y="113178"/>
                </a:lnTo>
                <a:lnTo>
                  <a:pt x="133350" y="113178"/>
                </a:lnTo>
                <a:lnTo>
                  <a:pt x="123107" y="70443"/>
                </a:lnTo>
                <a:lnTo>
                  <a:pt x="97832" y="28884"/>
                </a:lnTo>
                <a:lnTo>
                  <a:pt x="75957" y="16726"/>
                </a:lnTo>
                <a:lnTo>
                  <a:pt x="59456" y="17316"/>
                </a:lnTo>
                <a:lnTo>
                  <a:pt x="25253" y="50895"/>
                </a:lnTo>
                <a:lnTo>
                  <a:pt x="22613" y="62702"/>
                </a:lnTo>
                <a:lnTo>
                  <a:pt x="22859" y="79587"/>
                </a:lnTo>
                <a:lnTo>
                  <a:pt x="47704" y="118465"/>
                </a:lnTo>
                <a:lnTo>
                  <a:pt x="89004" y="133651"/>
                </a:lnTo>
                <a:lnTo>
                  <a:pt x="102515" y="138662"/>
                </a:lnTo>
                <a:lnTo>
                  <a:pt x="141573" y="167553"/>
                </a:lnTo>
                <a:lnTo>
                  <a:pt x="155378" y="214620"/>
                </a:lnTo>
                <a:lnTo>
                  <a:pt x="154821" y="230073"/>
                </a:lnTo>
                <a:lnTo>
                  <a:pt x="146238" y="268171"/>
                </a:lnTo>
                <a:lnTo>
                  <a:pt x="120534" y="301755"/>
                </a:lnTo>
                <a:lnTo>
                  <a:pt x="87875" y="314270"/>
                </a:lnTo>
                <a:lnTo>
                  <a:pt x="74363" y="313276"/>
                </a:lnTo>
                <a:lnTo>
                  <a:pt x="62007" y="310191"/>
                </a:lnTo>
                <a:lnTo>
                  <a:pt x="50650" y="304989"/>
                </a:lnTo>
                <a:lnTo>
                  <a:pt x="40138" y="297645"/>
                </a:lnTo>
                <a:lnTo>
                  <a:pt x="30315" y="288130"/>
                </a:lnTo>
                <a:lnTo>
                  <a:pt x="20854" y="296045"/>
                </a:lnTo>
                <a:lnTo>
                  <a:pt x="13563" y="306815"/>
                </a:lnTo>
                <a:lnTo>
                  <a:pt x="6858" y="312060"/>
                </a:lnTo>
                <a:lnTo>
                  <a:pt x="3048" y="312060"/>
                </a:lnTo>
                <a:lnTo>
                  <a:pt x="0" y="312060"/>
                </a:lnTo>
                <a:lnTo>
                  <a:pt x="0" y="299417"/>
                </a:lnTo>
                <a:lnTo>
                  <a:pt x="0" y="286733"/>
                </a:lnTo>
                <a:lnTo>
                  <a:pt x="0" y="274018"/>
                </a:lnTo>
                <a:lnTo>
                  <a:pt x="0" y="261285"/>
                </a:lnTo>
                <a:lnTo>
                  <a:pt x="0" y="248544"/>
                </a:lnTo>
                <a:lnTo>
                  <a:pt x="0" y="235808"/>
                </a:lnTo>
                <a:lnTo>
                  <a:pt x="0" y="223088"/>
                </a:lnTo>
                <a:lnTo>
                  <a:pt x="0" y="210395"/>
                </a:lnTo>
                <a:lnTo>
                  <a:pt x="0" y="197742"/>
                </a:lnTo>
                <a:lnTo>
                  <a:pt x="3048" y="194712"/>
                </a:lnTo>
                <a:lnTo>
                  <a:pt x="6858" y="194712"/>
                </a:lnTo>
                <a:lnTo>
                  <a:pt x="10668" y="194712"/>
                </a:lnTo>
                <a:lnTo>
                  <a:pt x="19477" y="235733"/>
                </a:lnTo>
                <a:lnTo>
                  <a:pt x="45761" y="280174"/>
                </a:lnTo>
                <a:lnTo>
                  <a:pt x="78029" y="298477"/>
                </a:lnTo>
                <a:lnTo>
                  <a:pt x="93782" y="297653"/>
                </a:lnTo>
                <a:lnTo>
                  <a:pt x="124531" y="275124"/>
                </a:lnTo>
                <a:lnTo>
                  <a:pt x="134847" y="240317"/>
                </a:lnTo>
                <a:lnTo>
                  <a:pt x="133649" y="226151"/>
                </a:lnTo>
                <a:lnTo>
                  <a:pt x="106674" y="190464"/>
                </a:lnTo>
                <a:lnTo>
                  <a:pt x="64613" y="174265"/>
                </a:lnTo>
                <a:lnTo>
                  <a:pt x="50001" y="168327"/>
                </a:lnTo>
                <a:lnTo>
                  <a:pt x="15872" y="142123"/>
                </a:lnTo>
                <a:lnTo>
                  <a:pt x="3060" y="92364"/>
                </a:lnTo>
                <a:lnTo>
                  <a:pt x="3668" y="77257"/>
                </a:lnTo>
                <a:lnTo>
                  <a:pt x="12635" y="39869"/>
                </a:lnTo>
                <a:lnTo>
                  <a:pt x="38325" y="8360"/>
                </a:lnTo>
                <a:lnTo>
                  <a:pt x="60663" y="0"/>
                </a:lnTo>
                <a:lnTo>
                  <a:pt x="75999" y="734"/>
                </a:lnTo>
                <a:lnTo>
                  <a:pt x="87338" y="3683"/>
                </a:lnTo>
                <a:lnTo>
                  <a:pt x="99011" y="10758"/>
                </a:lnTo>
                <a:lnTo>
                  <a:pt x="108559" y="18484"/>
                </a:lnTo>
                <a:lnTo>
                  <a:pt x="117150" y="27376"/>
                </a:lnTo>
                <a:lnTo>
                  <a:pt x="118872" y="29358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3273247" y="2753677"/>
            <a:ext cx="259206" cy="2586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5157863" y="4075176"/>
            <a:ext cx="95250" cy="234950"/>
          </a:xfrm>
          <a:custGeom>
            <a:avLst/>
            <a:gdLst/>
            <a:ahLst/>
            <a:cxnLst/>
            <a:rect l="l" t="t" r="r" b="b"/>
            <a:pathLst>
              <a:path w="95250" h="234950">
                <a:moveTo>
                  <a:pt x="95250" y="234696"/>
                </a:moveTo>
                <a:lnTo>
                  <a:pt x="95250" y="222503"/>
                </a:lnTo>
                <a:lnTo>
                  <a:pt x="88392" y="222503"/>
                </a:lnTo>
                <a:lnTo>
                  <a:pt x="85344" y="218694"/>
                </a:lnTo>
                <a:lnTo>
                  <a:pt x="50292" y="0"/>
                </a:lnTo>
                <a:lnTo>
                  <a:pt x="46482" y="0"/>
                </a:lnTo>
                <a:lnTo>
                  <a:pt x="14478" y="195072"/>
                </a:lnTo>
                <a:lnTo>
                  <a:pt x="12954" y="205739"/>
                </a:lnTo>
                <a:lnTo>
                  <a:pt x="10668" y="212598"/>
                </a:lnTo>
                <a:lnTo>
                  <a:pt x="8382" y="217170"/>
                </a:lnTo>
                <a:lnTo>
                  <a:pt x="6858" y="220979"/>
                </a:lnTo>
                <a:lnTo>
                  <a:pt x="3810" y="222503"/>
                </a:lnTo>
                <a:lnTo>
                  <a:pt x="0" y="222503"/>
                </a:lnTo>
                <a:lnTo>
                  <a:pt x="0" y="230886"/>
                </a:lnTo>
                <a:lnTo>
                  <a:pt x="8890" y="234695"/>
                </a:lnTo>
                <a:lnTo>
                  <a:pt x="19812" y="234695"/>
                </a:lnTo>
                <a:lnTo>
                  <a:pt x="19812" y="194310"/>
                </a:lnTo>
                <a:lnTo>
                  <a:pt x="24170" y="170884"/>
                </a:lnTo>
                <a:lnTo>
                  <a:pt x="27476" y="158498"/>
                </a:lnTo>
                <a:lnTo>
                  <a:pt x="27722" y="158510"/>
                </a:lnTo>
                <a:lnTo>
                  <a:pt x="27722" y="144440"/>
                </a:lnTo>
                <a:lnTo>
                  <a:pt x="44196" y="44196"/>
                </a:lnTo>
                <a:lnTo>
                  <a:pt x="48352" y="70873"/>
                </a:lnTo>
                <a:lnTo>
                  <a:pt x="50135" y="83427"/>
                </a:lnTo>
                <a:lnTo>
                  <a:pt x="51654" y="95964"/>
                </a:lnTo>
                <a:lnTo>
                  <a:pt x="52801" y="108501"/>
                </a:lnTo>
                <a:lnTo>
                  <a:pt x="53470" y="121054"/>
                </a:lnTo>
                <a:lnTo>
                  <a:pt x="53554" y="163268"/>
                </a:lnTo>
                <a:lnTo>
                  <a:pt x="64149" y="169547"/>
                </a:lnTo>
                <a:lnTo>
                  <a:pt x="70104" y="207263"/>
                </a:lnTo>
                <a:lnTo>
                  <a:pt x="70866" y="209550"/>
                </a:lnTo>
                <a:lnTo>
                  <a:pt x="70866" y="234696"/>
                </a:lnTo>
                <a:lnTo>
                  <a:pt x="95250" y="234696"/>
                </a:lnTo>
                <a:close/>
              </a:path>
              <a:path w="95250" h="234950">
                <a:moveTo>
                  <a:pt x="34290" y="234696"/>
                </a:moveTo>
                <a:lnTo>
                  <a:pt x="34290" y="222503"/>
                </a:lnTo>
                <a:lnTo>
                  <a:pt x="27432" y="222503"/>
                </a:lnTo>
                <a:lnTo>
                  <a:pt x="24384" y="220979"/>
                </a:lnTo>
                <a:lnTo>
                  <a:pt x="22098" y="217170"/>
                </a:lnTo>
                <a:lnTo>
                  <a:pt x="20574" y="214122"/>
                </a:lnTo>
                <a:lnTo>
                  <a:pt x="19812" y="209550"/>
                </a:lnTo>
                <a:lnTo>
                  <a:pt x="19812" y="234695"/>
                </a:lnTo>
                <a:lnTo>
                  <a:pt x="34290" y="234696"/>
                </a:lnTo>
                <a:close/>
              </a:path>
              <a:path w="95250" h="234950">
                <a:moveTo>
                  <a:pt x="53554" y="163268"/>
                </a:moveTo>
                <a:lnTo>
                  <a:pt x="53554" y="133641"/>
                </a:lnTo>
                <a:lnTo>
                  <a:pt x="52945" y="146279"/>
                </a:lnTo>
                <a:lnTo>
                  <a:pt x="40334" y="145863"/>
                </a:lnTo>
                <a:lnTo>
                  <a:pt x="27722" y="144440"/>
                </a:lnTo>
                <a:lnTo>
                  <a:pt x="27722" y="158510"/>
                </a:lnTo>
                <a:lnTo>
                  <a:pt x="39466" y="159071"/>
                </a:lnTo>
                <a:lnTo>
                  <a:pt x="51541" y="162075"/>
                </a:lnTo>
                <a:lnTo>
                  <a:pt x="53554" y="163268"/>
                </a:lnTo>
                <a:close/>
              </a:path>
              <a:path w="95250" h="234950">
                <a:moveTo>
                  <a:pt x="70866" y="234696"/>
                </a:moveTo>
                <a:lnTo>
                  <a:pt x="70866" y="215646"/>
                </a:lnTo>
                <a:lnTo>
                  <a:pt x="70104" y="217932"/>
                </a:lnTo>
                <a:lnTo>
                  <a:pt x="69342" y="219456"/>
                </a:lnTo>
                <a:lnTo>
                  <a:pt x="67818" y="221741"/>
                </a:lnTo>
                <a:lnTo>
                  <a:pt x="64770" y="222503"/>
                </a:lnTo>
                <a:lnTo>
                  <a:pt x="57912" y="222503"/>
                </a:lnTo>
                <a:lnTo>
                  <a:pt x="57912" y="230886"/>
                </a:lnTo>
                <a:lnTo>
                  <a:pt x="69790" y="234696"/>
                </a:lnTo>
                <a:lnTo>
                  <a:pt x="70866" y="234696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5157863" y="4075176"/>
            <a:ext cx="95250" cy="234950"/>
          </a:xfrm>
          <a:custGeom>
            <a:avLst/>
            <a:gdLst/>
            <a:ahLst/>
            <a:cxnLst/>
            <a:rect l="l" t="t" r="r" b="b"/>
            <a:pathLst>
              <a:path w="95250" h="234950">
                <a:moveTo>
                  <a:pt x="46482" y="0"/>
                </a:moveTo>
                <a:lnTo>
                  <a:pt x="47244" y="0"/>
                </a:lnTo>
                <a:lnTo>
                  <a:pt x="48768" y="0"/>
                </a:lnTo>
                <a:lnTo>
                  <a:pt x="50292" y="0"/>
                </a:lnTo>
                <a:lnTo>
                  <a:pt x="52336" y="12541"/>
                </a:lnTo>
                <a:lnTo>
                  <a:pt x="58460" y="50166"/>
                </a:lnTo>
                <a:lnTo>
                  <a:pt x="64550" y="87791"/>
                </a:lnTo>
                <a:lnTo>
                  <a:pt x="70578" y="125416"/>
                </a:lnTo>
                <a:lnTo>
                  <a:pt x="78476" y="175582"/>
                </a:lnTo>
                <a:lnTo>
                  <a:pt x="82347" y="200666"/>
                </a:lnTo>
                <a:lnTo>
                  <a:pt x="85344" y="218694"/>
                </a:lnTo>
                <a:lnTo>
                  <a:pt x="88392" y="222503"/>
                </a:lnTo>
                <a:lnTo>
                  <a:pt x="92202" y="222503"/>
                </a:lnTo>
                <a:lnTo>
                  <a:pt x="92964" y="222503"/>
                </a:lnTo>
                <a:lnTo>
                  <a:pt x="94488" y="222503"/>
                </a:lnTo>
                <a:lnTo>
                  <a:pt x="95250" y="222503"/>
                </a:lnTo>
                <a:lnTo>
                  <a:pt x="95250" y="226313"/>
                </a:lnTo>
                <a:lnTo>
                  <a:pt x="95250" y="230886"/>
                </a:lnTo>
                <a:lnTo>
                  <a:pt x="95250" y="234696"/>
                </a:lnTo>
                <a:lnTo>
                  <a:pt x="82604" y="234696"/>
                </a:lnTo>
                <a:lnTo>
                  <a:pt x="69790" y="234696"/>
                </a:lnTo>
                <a:lnTo>
                  <a:pt x="57912" y="230886"/>
                </a:lnTo>
                <a:lnTo>
                  <a:pt x="57912" y="226313"/>
                </a:lnTo>
                <a:lnTo>
                  <a:pt x="57912" y="222503"/>
                </a:lnTo>
                <a:lnTo>
                  <a:pt x="58674" y="222503"/>
                </a:lnTo>
                <a:lnTo>
                  <a:pt x="60198" y="222503"/>
                </a:lnTo>
                <a:lnTo>
                  <a:pt x="60960" y="222503"/>
                </a:lnTo>
                <a:lnTo>
                  <a:pt x="64770" y="222503"/>
                </a:lnTo>
                <a:lnTo>
                  <a:pt x="67818" y="221741"/>
                </a:lnTo>
                <a:lnTo>
                  <a:pt x="69342" y="219456"/>
                </a:lnTo>
                <a:lnTo>
                  <a:pt x="70104" y="217932"/>
                </a:lnTo>
                <a:lnTo>
                  <a:pt x="70866" y="215646"/>
                </a:lnTo>
                <a:lnTo>
                  <a:pt x="70866" y="213360"/>
                </a:lnTo>
                <a:lnTo>
                  <a:pt x="70866" y="211074"/>
                </a:lnTo>
                <a:lnTo>
                  <a:pt x="70866" y="209550"/>
                </a:lnTo>
                <a:lnTo>
                  <a:pt x="70104" y="207263"/>
                </a:lnTo>
                <a:lnTo>
                  <a:pt x="68214" y="194786"/>
                </a:lnTo>
                <a:lnTo>
                  <a:pt x="66177" y="182162"/>
                </a:lnTo>
                <a:lnTo>
                  <a:pt x="64149" y="169547"/>
                </a:lnTo>
                <a:lnTo>
                  <a:pt x="51541" y="162075"/>
                </a:lnTo>
                <a:lnTo>
                  <a:pt x="39466" y="159071"/>
                </a:lnTo>
                <a:lnTo>
                  <a:pt x="27476" y="158498"/>
                </a:lnTo>
                <a:lnTo>
                  <a:pt x="24170" y="170884"/>
                </a:lnTo>
                <a:lnTo>
                  <a:pt x="21885" y="183377"/>
                </a:lnTo>
                <a:lnTo>
                  <a:pt x="19812" y="194310"/>
                </a:lnTo>
                <a:lnTo>
                  <a:pt x="19812" y="199644"/>
                </a:lnTo>
                <a:lnTo>
                  <a:pt x="19812" y="204215"/>
                </a:lnTo>
                <a:lnTo>
                  <a:pt x="19812" y="209550"/>
                </a:lnTo>
                <a:lnTo>
                  <a:pt x="20574" y="214122"/>
                </a:lnTo>
                <a:lnTo>
                  <a:pt x="22098" y="217170"/>
                </a:lnTo>
                <a:lnTo>
                  <a:pt x="24384" y="220979"/>
                </a:lnTo>
                <a:lnTo>
                  <a:pt x="27432" y="222503"/>
                </a:lnTo>
                <a:lnTo>
                  <a:pt x="30480" y="222503"/>
                </a:lnTo>
                <a:lnTo>
                  <a:pt x="32004" y="222503"/>
                </a:lnTo>
                <a:lnTo>
                  <a:pt x="32766" y="222503"/>
                </a:lnTo>
                <a:lnTo>
                  <a:pt x="34290" y="222503"/>
                </a:lnTo>
                <a:lnTo>
                  <a:pt x="34290" y="226313"/>
                </a:lnTo>
                <a:lnTo>
                  <a:pt x="34290" y="230886"/>
                </a:lnTo>
                <a:lnTo>
                  <a:pt x="34290" y="234696"/>
                </a:lnTo>
                <a:lnTo>
                  <a:pt x="21589" y="234696"/>
                </a:lnTo>
                <a:lnTo>
                  <a:pt x="8890" y="234695"/>
                </a:lnTo>
                <a:lnTo>
                  <a:pt x="0" y="230886"/>
                </a:lnTo>
                <a:lnTo>
                  <a:pt x="0" y="226313"/>
                </a:lnTo>
                <a:lnTo>
                  <a:pt x="0" y="222503"/>
                </a:lnTo>
                <a:lnTo>
                  <a:pt x="3810" y="222503"/>
                </a:lnTo>
                <a:lnTo>
                  <a:pt x="6858" y="220979"/>
                </a:lnTo>
                <a:lnTo>
                  <a:pt x="8382" y="217170"/>
                </a:lnTo>
                <a:lnTo>
                  <a:pt x="10668" y="212598"/>
                </a:lnTo>
                <a:lnTo>
                  <a:pt x="12954" y="205739"/>
                </a:lnTo>
                <a:lnTo>
                  <a:pt x="14478" y="195072"/>
                </a:lnTo>
                <a:lnTo>
                  <a:pt x="16534" y="182450"/>
                </a:lnTo>
                <a:lnTo>
                  <a:pt x="22702" y="144688"/>
                </a:lnTo>
                <a:lnTo>
                  <a:pt x="28870" y="107052"/>
                </a:lnTo>
                <a:lnTo>
                  <a:pt x="37095" y="57010"/>
                </a:lnTo>
                <a:lnTo>
                  <a:pt x="45319" y="7057"/>
                </a:lnTo>
                <a:lnTo>
                  <a:pt x="46482" y="0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5185586" y="4119371"/>
            <a:ext cx="26034" cy="102235"/>
          </a:xfrm>
          <a:custGeom>
            <a:avLst/>
            <a:gdLst/>
            <a:ahLst/>
            <a:cxnLst/>
            <a:rect l="l" t="t" r="r" b="b"/>
            <a:pathLst>
              <a:path w="26035" h="102235">
                <a:moveTo>
                  <a:pt x="16473" y="0"/>
                </a:moveTo>
                <a:lnTo>
                  <a:pt x="10347" y="37643"/>
                </a:lnTo>
                <a:lnTo>
                  <a:pt x="6144" y="62620"/>
                </a:lnTo>
                <a:lnTo>
                  <a:pt x="4058" y="75123"/>
                </a:lnTo>
                <a:lnTo>
                  <a:pt x="2004" y="87659"/>
                </a:lnTo>
                <a:lnTo>
                  <a:pt x="0" y="100244"/>
                </a:lnTo>
                <a:lnTo>
                  <a:pt x="12611" y="101667"/>
                </a:lnTo>
                <a:lnTo>
                  <a:pt x="25222" y="102083"/>
                </a:lnTo>
                <a:lnTo>
                  <a:pt x="25831" y="89445"/>
                </a:lnTo>
                <a:lnTo>
                  <a:pt x="22412" y="39231"/>
                </a:lnTo>
                <a:lnTo>
                  <a:pt x="16699" y="1450"/>
                </a:lnTo>
                <a:lnTo>
                  <a:pt x="16473" y="0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4405769" y="3322320"/>
            <a:ext cx="1129030" cy="1881505"/>
          </a:xfrm>
          <a:custGeom>
            <a:avLst/>
            <a:gdLst/>
            <a:ahLst/>
            <a:cxnLst/>
            <a:rect l="l" t="t" r="r" b="b"/>
            <a:pathLst>
              <a:path w="1129029" h="1881504">
                <a:moveTo>
                  <a:pt x="0" y="1881377"/>
                </a:moveTo>
                <a:lnTo>
                  <a:pt x="1128522" y="0"/>
                </a:lnTo>
              </a:path>
            </a:pathLst>
          </a:custGeom>
          <a:ln w="57150">
            <a:solidFill>
              <a:srgbClr val="33996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4218317" y="3511296"/>
            <a:ext cx="1504950" cy="1504950"/>
          </a:xfrm>
          <a:custGeom>
            <a:avLst/>
            <a:gdLst/>
            <a:ahLst/>
            <a:cxnLst/>
            <a:rect l="l" t="t" r="r" b="b"/>
            <a:pathLst>
              <a:path w="1504950" h="1504950">
                <a:moveTo>
                  <a:pt x="0" y="0"/>
                </a:moveTo>
                <a:lnTo>
                  <a:pt x="1504950" y="1504950"/>
                </a:lnTo>
              </a:path>
            </a:pathLst>
          </a:custGeom>
          <a:ln w="57150">
            <a:solidFill>
              <a:srgbClr val="33996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5910719" y="4827270"/>
            <a:ext cx="186690" cy="314325"/>
          </a:xfrm>
          <a:custGeom>
            <a:avLst/>
            <a:gdLst/>
            <a:ahLst/>
            <a:cxnLst/>
            <a:rect l="l" t="t" r="r" b="b"/>
            <a:pathLst>
              <a:path w="186689" h="314325">
                <a:moveTo>
                  <a:pt x="186682" y="153100"/>
                </a:moveTo>
                <a:lnTo>
                  <a:pt x="183991" y="112626"/>
                </a:lnTo>
                <a:lnTo>
                  <a:pt x="172701" y="65547"/>
                </a:lnTo>
                <a:lnTo>
                  <a:pt x="153841" y="28683"/>
                </a:lnTo>
                <a:lnTo>
                  <a:pt x="120118" y="2867"/>
                </a:lnTo>
                <a:lnTo>
                  <a:pt x="0" y="0"/>
                </a:lnTo>
                <a:lnTo>
                  <a:pt x="0" y="16001"/>
                </a:lnTo>
                <a:lnTo>
                  <a:pt x="22860" y="16001"/>
                </a:lnTo>
                <a:lnTo>
                  <a:pt x="25908" y="17525"/>
                </a:lnTo>
                <a:lnTo>
                  <a:pt x="28193" y="19812"/>
                </a:lnTo>
                <a:lnTo>
                  <a:pt x="29717" y="22859"/>
                </a:lnTo>
                <a:lnTo>
                  <a:pt x="30479" y="25907"/>
                </a:lnTo>
                <a:lnTo>
                  <a:pt x="30479" y="313915"/>
                </a:lnTo>
                <a:lnTo>
                  <a:pt x="59436" y="313881"/>
                </a:lnTo>
                <a:lnTo>
                  <a:pt x="59436" y="26669"/>
                </a:lnTo>
                <a:lnTo>
                  <a:pt x="60198" y="22859"/>
                </a:lnTo>
                <a:lnTo>
                  <a:pt x="62484" y="19812"/>
                </a:lnTo>
                <a:lnTo>
                  <a:pt x="64008" y="17525"/>
                </a:lnTo>
                <a:lnTo>
                  <a:pt x="67055" y="16001"/>
                </a:lnTo>
                <a:lnTo>
                  <a:pt x="88745" y="16108"/>
                </a:lnTo>
                <a:lnTo>
                  <a:pt x="98152" y="16240"/>
                </a:lnTo>
                <a:lnTo>
                  <a:pt x="138141" y="48704"/>
                </a:lnTo>
                <a:lnTo>
                  <a:pt x="149483" y="89675"/>
                </a:lnTo>
                <a:lnTo>
                  <a:pt x="153841" y="130558"/>
                </a:lnTo>
                <a:lnTo>
                  <a:pt x="154684" y="162886"/>
                </a:lnTo>
                <a:lnTo>
                  <a:pt x="154684" y="283420"/>
                </a:lnTo>
                <a:lnTo>
                  <a:pt x="159799" y="276524"/>
                </a:lnTo>
                <a:lnTo>
                  <a:pt x="178865" y="229289"/>
                </a:lnTo>
                <a:lnTo>
                  <a:pt x="185767" y="181152"/>
                </a:lnTo>
                <a:lnTo>
                  <a:pt x="186452" y="167475"/>
                </a:lnTo>
                <a:lnTo>
                  <a:pt x="186682" y="153100"/>
                </a:lnTo>
                <a:close/>
              </a:path>
              <a:path w="186689" h="314325">
                <a:moveTo>
                  <a:pt x="30479" y="313915"/>
                </a:moveTo>
                <a:lnTo>
                  <a:pt x="30479" y="288797"/>
                </a:lnTo>
                <a:lnTo>
                  <a:pt x="29717" y="292607"/>
                </a:lnTo>
                <a:lnTo>
                  <a:pt x="28193" y="294893"/>
                </a:lnTo>
                <a:lnTo>
                  <a:pt x="25908" y="297179"/>
                </a:lnTo>
                <a:lnTo>
                  <a:pt x="22860" y="297941"/>
                </a:lnTo>
                <a:lnTo>
                  <a:pt x="0" y="297941"/>
                </a:lnTo>
                <a:lnTo>
                  <a:pt x="0" y="308609"/>
                </a:lnTo>
                <a:lnTo>
                  <a:pt x="6714" y="313943"/>
                </a:lnTo>
                <a:lnTo>
                  <a:pt x="30479" y="313915"/>
                </a:lnTo>
                <a:close/>
              </a:path>
              <a:path w="186689" h="314325">
                <a:moveTo>
                  <a:pt x="154684" y="283420"/>
                </a:moveTo>
                <a:lnTo>
                  <a:pt x="154684" y="162886"/>
                </a:lnTo>
                <a:lnTo>
                  <a:pt x="154469" y="177479"/>
                </a:lnTo>
                <a:lnTo>
                  <a:pt x="153879" y="191327"/>
                </a:lnTo>
                <a:lnTo>
                  <a:pt x="147840" y="239872"/>
                </a:lnTo>
                <a:lnTo>
                  <a:pt x="125873" y="284002"/>
                </a:lnTo>
                <a:lnTo>
                  <a:pt x="90677" y="297941"/>
                </a:lnTo>
                <a:lnTo>
                  <a:pt x="68579" y="297941"/>
                </a:lnTo>
                <a:lnTo>
                  <a:pt x="64770" y="297179"/>
                </a:lnTo>
                <a:lnTo>
                  <a:pt x="62484" y="294131"/>
                </a:lnTo>
                <a:lnTo>
                  <a:pt x="60198" y="291845"/>
                </a:lnTo>
                <a:lnTo>
                  <a:pt x="59436" y="288035"/>
                </a:lnTo>
                <a:lnTo>
                  <a:pt x="59436" y="313881"/>
                </a:lnTo>
                <a:lnTo>
                  <a:pt x="108673" y="312557"/>
                </a:lnTo>
                <a:lnTo>
                  <a:pt x="151660" y="287497"/>
                </a:lnTo>
                <a:lnTo>
                  <a:pt x="154684" y="28342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5910719" y="4827270"/>
            <a:ext cx="186690" cy="314325"/>
          </a:xfrm>
          <a:custGeom>
            <a:avLst/>
            <a:gdLst/>
            <a:ahLst/>
            <a:cxnLst/>
            <a:rect l="l" t="t" r="r" b="b"/>
            <a:pathLst>
              <a:path w="186689" h="314325">
                <a:moveTo>
                  <a:pt x="0" y="0"/>
                </a:moveTo>
                <a:lnTo>
                  <a:pt x="12606" y="0"/>
                </a:lnTo>
                <a:lnTo>
                  <a:pt x="25221" y="0"/>
                </a:lnTo>
                <a:lnTo>
                  <a:pt x="37854" y="0"/>
                </a:lnTo>
                <a:lnTo>
                  <a:pt x="50514" y="0"/>
                </a:lnTo>
                <a:lnTo>
                  <a:pt x="63209" y="0"/>
                </a:lnTo>
                <a:lnTo>
                  <a:pt x="75950" y="0"/>
                </a:lnTo>
                <a:lnTo>
                  <a:pt x="120118" y="2867"/>
                </a:lnTo>
                <a:lnTo>
                  <a:pt x="153879" y="28729"/>
                </a:lnTo>
                <a:lnTo>
                  <a:pt x="172701" y="65547"/>
                </a:lnTo>
                <a:lnTo>
                  <a:pt x="183991" y="112626"/>
                </a:lnTo>
                <a:lnTo>
                  <a:pt x="186682" y="153100"/>
                </a:lnTo>
                <a:lnTo>
                  <a:pt x="186452" y="167475"/>
                </a:lnTo>
                <a:lnTo>
                  <a:pt x="183110" y="206493"/>
                </a:lnTo>
                <a:lnTo>
                  <a:pt x="170781" y="255412"/>
                </a:lnTo>
                <a:lnTo>
                  <a:pt x="142683" y="296655"/>
                </a:lnTo>
                <a:lnTo>
                  <a:pt x="96123" y="313838"/>
                </a:lnTo>
                <a:lnTo>
                  <a:pt x="55679" y="313920"/>
                </a:lnTo>
                <a:lnTo>
                  <a:pt x="6714" y="313943"/>
                </a:lnTo>
                <a:lnTo>
                  <a:pt x="0" y="308610"/>
                </a:lnTo>
                <a:lnTo>
                  <a:pt x="0" y="303276"/>
                </a:lnTo>
                <a:lnTo>
                  <a:pt x="0" y="297942"/>
                </a:lnTo>
                <a:lnTo>
                  <a:pt x="6096" y="297942"/>
                </a:lnTo>
                <a:lnTo>
                  <a:pt x="12191" y="297942"/>
                </a:lnTo>
                <a:lnTo>
                  <a:pt x="18287" y="297942"/>
                </a:lnTo>
                <a:lnTo>
                  <a:pt x="22860" y="297942"/>
                </a:lnTo>
                <a:lnTo>
                  <a:pt x="25908" y="297180"/>
                </a:lnTo>
                <a:lnTo>
                  <a:pt x="28193" y="294894"/>
                </a:lnTo>
                <a:lnTo>
                  <a:pt x="29717" y="292608"/>
                </a:lnTo>
                <a:lnTo>
                  <a:pt x="30479" y="288798"/>
                </a:lnTo>
                <a:lnTo>
                  <a:pt x="30479" y="283464"/>
                </a:lnTo>
                <a:lnTo>
                  <a:pt x="30479" y="270731"/>
                </a:lnTo>
                <a:lnTo>
                  <a:pt x="30480" y="258008"/>
                </a:lnTo>
                <a:lnTo>
                  <a:pt x="30480" y="245295"/>
                </a:lnTo>
                <a:lnTo>
                  <a:pt x="30479" y="232590"/>
                </a:lnTo>
                <a:lnTo>
                  <a:pt x="30479" y="219892"/>
                </a:lnTo>
                <a:lnTo>
                  <a:pt x="30479" y="207200"/>
                </a:lnTo>
                <a:lnTo>
                  <a:pt x="30479" y="194512"/>
                </a:lnTo>
                <a:lnTo>
                  <a:pt x="30479" y="181827"/>
                </a:lnTo>
                <a:lnTo>
                  <a:pt x="30479" y="169145"/>
                </a:lnTo>
                <a:lnTo>
                  <a:pt x="30479" y="156464"/>
                </a:lnTo>
                <a:lnTo>
                  <a:pt x="30480" y="143783"/>
                </a:lnTo>
                <a:lnTo>
                  <a:pt x="30480" y="131101"/>
                </a:lnTo>
                <a:lnTo>
                  <a:pt x="30479" y="118416"/>
                </a:lnTo>
                <a:lnTo>
                  <a:pt x="30479" y="105728"/>
                </a:lnTo>
                <a:lnTo>
                  <a:pt x="30479" y="93035"/>
                </a:lnTo>
                <a:lnTo>
                  <a:pt x="30479" y="80337"/>
                </a:lnTo>
                <a:lnTo>
                  <a:pt x="30480" y="67631"/>
                </a:lnTo>
                <a:lnTo>
                  <a:pt x="30480" y="54917"/>
                </a:lnTo>
                <a:lnTo>
                  <a:pt x="30480" y="42194"/>
                </a:lnTo>
                <a:lnTo>
                  <a:pt x="30479" y="25908"/>
                </a:lnTo>
                <a:lnTo>
                  <a:pt x="29717" y="22860"/>
                </a:lnTo>
                <a:lnTo>
                  <a:pt x="28193" y="19812"/>
                </a:lnTo>
                <a:lnTo>
                  <a:pt x="25908" y="17526"/>
                </a:lnTo>
                <a:lnTo>
                  <a:pt x="22860" y="16002"/>
                </a:lnTo>
                <a:lnTo>
                  <a:pt x="19812" y="16002"/>
                </a:lnTo>
                <a:lnTo>
                  <a:pt x="12953" y="16002"/>
                </a:lnTo>
                <a:lnTo>
                  <a:pt x="6096" y="16002"/>
                </a:lnTo>
                <a:lnTo>
                  <a:pt x="0" y="16002"/>
                </a:lnTo>
                <a:lnTo>
                  <a:pt x="0" y="10668"/>
                </a:lnTo>
                <a:lnTo>
                  <a:pt x="0" y="5334"/>
                </a:lnTo>
                <a:lnTo>
                  <a:pt x="0" y="0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5970155" y="4843271"/>
            <a:ext cx="95250" cy="281940"/>
          </a:xfrm>
          <a:custGeom>
            <a:avLst/>
            <a:gdLst/>
            <a:ahLst/>
            <a:cxnLst/>
            <a:rect l="l" t="t" r="r" b="b"/>
            <a:pathLst>
              <a:path w="95250" h="281939">
                <a:moveTo>
                  <a:pt x="11430" y="0"/>
                </a:moveTo>
                <a:lnTo>
                  <a:pt x="7620" y="0"/>
                </a:lnTo>
                <a:lnTo>
                  <a:pt x="4572" y="1524"/>
                </a:lnTo>
                <a:lnTo>
                  <a:pt x="3048" y="3810"/>
                </a:lnTo>
                <a:lnTo>
                  <a:pt x="762" y="6857"/>
                </a:lnTo>
                <a:lnTo>
                  <a:pt x="0" y="10667"/>
                </a:lnTo>
                <a:lnTo>
                  <a:pt x="0" y="16001"/>
                </a:lnTo>
                <a:lnTo>
                  <a:pt x="0" y="28734"/>
                </a:lnTo>
                <a:lnTo>
                  <a:pt x="0" y="41457"/>
                </a:lnTo>
                <a:lnTo>
                  <a:pt x="0" y="54170"/>
                </a:lnTo>
                <a:lnTo>
                  <a:pt x="0" y="66875"/>
                </a:lnTo>
                <a:lnTo>
                  <a:pt x="0" y="79573"/>
                </a:lnTo>
                <a:lnTo>
                  <a:pt x="0" y="92265"/>
                </a:lnTo>
                <a:lnTo>
                  <a:pt x="0" y="104952"/>
                </a:lnTo>
                <a:lnTo>
                  <a:pt x="0" y="117636"/>
                </a:lnTo>
                <a:lnTo>
                  <a:pt x="0" y="130318"/>
                </a:lnTo>
                <a:lnTo>
                  <a:pt x="0" y="142999"/>
                </a:lnTo>
                <a:lnTo>
                  <a:pt x="0" y="155680"/>
                </a:lnTo>
                <a:lnTo>
                  <a:pt x="0" y="168362"/>
                </a:lnTo>
                <a:lnTo>
                  <a:pt x="0" y="181047"/>
                </a:lnTo>
                <a:lnTo>
                  <a:pt x="0" y="272033"/>
                </a:lnTo>
                <a:lnTo>
                  <a:pt x="762" y="275843"/>
                </a:lnTo>
                <a:lnTo>
                  <a:pt x="3048" y="278129"/>
                </a:lnTo>
                <a:lnTo>
                  <a:pt x="5334" y="281177"/>
                </a:lnTo>
                <a:lnTo>
                  <a:pt x="9144" y="281939"/>
                </a:lnTo>
                <a:lnTo>
                  <a:pt x="14478" y="281939"/>
                </a:lnTo>
                <a:lnTo>
                  <a:pt x="19812" y="281939"/>
                </a:lnTo>
                <a:lnTo>
                  <a:pt x="25908" y="281939"/>
                </a:lnTo>
                <a:lnTo>
                  <a:pt x="31242" y="281939"/>
                </a:lnTo>
                <a:lnTo>
                  <a:pt x="43985" y="280391"/>
                </a:lnTo>
                <a:lnTo>
                  <a:pt x="74971" y="257214"/>
                </a:lnTo>
                <a:lnTo>
                  <a:pt x="90479" y="212394"/>
                </a:lnTo>
                <a:lnTo>
                  <a:pt x="95033" y="161477"/>
                </a:lnTo>
                <a:lnTo>
                  <a:pt x="95248" y="146884"/>
                </a:lnTo>
                <a:lnTo>
                  <a:pt x="95037" y="130202"/>
                </a:lnTo>
                <a:lnTo>
                  <a:pt x="91905" y="86307"/>
                </a:lnTo>
                <a:lnTo>
                  <a:pt x="82116" y="41542"/>
                </a:lnTo>
                <a:lnTo>
                  <a:pt x="61739" y="9295"/>
                </a:lnTo>
                <a:lnTo>
                  <a:pt x="24327" y="36"/>
                </a:lnTo>
                <a:lnTo>
                  <a:pt x="13012" y="0"/>
                </a:lnTo>
                <a:lnTo>
                  <a:pt x="11430" y="0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6094266" y="2941129"/>
            <a:ext cx="1082325" cy="24422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7256398" y="2946654"/>
            <a:ext cx="100965" cy="219710"/>
          </a:xfrm>
          <a:custGeom>
            <a:avLst/>
            <a:gdLst/>
            <a:ahLst/>
            <a:cxnLst/>
            <a:rect l="l" t="t" r="r" b="b"/>
            <a:pathLst>
              <a:path w="100965" h="219710">
                <a:moveTo>
                  <a:pt x="26682" y="152400"/>
                </a:moveTo>
                <a:lnTo>
                  <a:pt x="26682" y="143256"/>
                </a:lnTo>
                <a:lnTo>
                  <a:pt x="25158" y="140207"/>
                </a:lnTo>
                <a:lnTo>
                  <a:pt x="20574" y="134112"/>
                </a:lnTo>
                <a:lnTo>
                  <a:pt x="17525" y="132587"/>
                </a:lnTo>
                <a:lnTo>
                  <a:pt x="9918" y="132587"/>
                </a:lnTo>
                <a:lnTo>
                  <a:pt x="6870" y="134873"/>
                </a:lnTo>
                <a:lnTo>
                  <a:pt x="3822" y="137921"/>
                </a:lnTo>
                <a:lnTo>
                  <a:pt x="1524" y="141731"/>
                </a:lnTo>
                <a:lnTo>
                  <a:pt x="0" y="146303"/>
                </a:lnTo>
                <a:lnTo>
                  <a:pt x="0" y="159257"/>
                </a:lnTo>
                <a:lnTo>
                  <a:pt x="1524" y="164591"/>
                </a:lnTo>
                <a:lnTo>
                  <a:pt x="5346" y="169925"/>
                </a:lnTo>
                <a:lnTo>
                  <a:pt x="8394" y="176021"/>
                </a:lnTo>
                <a:lnTo>
                  <a:pt x="13728" y="180594"/>
                </a:lnTo>
                <a:lnTo>
                  <a:pt x="15240" y="181282"/>
                </a:lnTo>
                <a:lnTo>
                  <a:pt x="15240" y="166115"/>
                </a:lnTo>
                <a:lnTo>
                  <a:pt x="21436" y="159949"/>
                </a:lnTo>
                <a:lnTo>
                  <a:pt x="25158" y="156971"/>
                </a:lnTo>
                <a:lnTo>
                  <a:pt x="26682" y="152400"/>
                </a:lnTo>
                <a:close/>
              </a:path>
              <a:path w="100965" h="219710">
                <a:moveTo>
                  <a:pt x="44970" y="32120"/>
                </a:moveTo>
                <a:lnTo>
                  <a:pt x="44970" y="8381"/>
                </a:lnTo>
                <a:lnTo>
                  <a:pt x="44391" y="12226"/>
                </a:lnTo>
                <a:lnTo>
                  <a:pt x="32012" y="14456"/>
                </a:lnTo>
                <a:lnTo>
                  <a:pt x="2751" y="51027"/>
                </a:lnTo>
                <a:lnTo>
                  <a:pt x="2220" y="67585"/>
                </a:lnTo>
                <a:lnTo>
                  <a:pt x="5467" y="78857"/>
                </a:lnTo>
                <a:lnTo>
                  <a:pt x="11365" y="89176"/>
                </a:lnTo>
                <a:lnTo>
                  <a:pt x="14477" y="92679"/>
                </a:lnTo>
                <a:lnTo>
                  <a:pt x="14477" y="41909"/>
                </a:lnTo>
                <a:lnTo>
                  <a:pt x="16764" y="35813"/>
                </a:lnTo>
                <a:lnTo>
                  <a:pt x="24635" y="27526"/>
                </a:lnTo>
                <a:lnTo>
                  <a:pt x="33559" y="24977"/>
                </a:lnTo>
                <a:lnTo>
                  <a:pt x="44970" y="32120"/>
                </a:lnTo>
                <a:close/>
              </a:path>
              <a:path w="100965" h="219710">
                <a:moveTo>
                  <a:pt x="44970" y="116970"/>
                </a:moveTo>
                <a:lnTo>
                  <a:pt x="44970" y="83057"/>
                </a:lnTo>
                <a:lnTo>
                  <a:pt x="40849" y="81214"/>
                </a:lnTo>
                <a:lnTo>
                  <a:pt x="28238" y="74568"/>
                </a:lnTo>
                <a:lnTo>
                  <a:pt x="20574" y="67818"/>
                </a:lnTo>
                <a:lnTo>
                  <a:pt x="16764" y="63245"/>
                </a:lnTo>
                <a:lnTo>
                  <a:pt x="14477" y="57150"/>
                </a:lnTo>
                <a:lnTo>
                  <a:pt x="14477" y="92679"/>
                </a:lnTo>
                <a:lnTo>
                  <a:pt x="19914" y="98797"/>
                </a:lnTo>
                <a:lnTo>
                  <a:pt x="31116" y="107976"/>
                </a:lnTo>
                <a:lnTo>
                  <a:pt x="44970" y="116970"/>
                </a:lnTo>
                <a:close/>
              </a:path>
              <a:path w="100965" h="219710">
                <a:moveTo>
                  <a:pt x="44970" y="193985"/>
                </a:moveTo>
                <a:lnTo>
                  <a:pt x="44970" y="180594"/>
                </a:lnTo>
                <a:lnTo>
                  <a:pt x="35051" y="179831"/>
                </a:lnTo>
                <a:lnTo>
                  <a:pt x="27444" y="178307"/>
                </a:lnTo>
                <a:lnTo>
                  <a:pt x="21348" y="174497"/>
                </a:lnTo>
                <a:lnTo>
                  <a:pt x="17525" y="172212"/>
                </a:lnTo>
                <a:lnTo>
                  <a:pt x="15240" y="169925"/>
                </a:lnTo>
                <a:lnTo>
                  <a:pt x="15240" y="181282"/>
                </a:lnTo>
                <a:lnTo>
                  <a:pt x="21436" y="184104"/>
                </a:lnTo>
                <a:lnTo>
                  <a:pt x="32426" y="188549"/>
                </a:lnTo>
                <a:lnTo>
                  <a:pt x="44970" y="193985"/>
                </a:lnTo>
                <a:close/>
              </a:path>
              <a:path w="100965" h="219710">
                <a:moveTo>
                  <a:pt x="86880" y="174384"/>
                </a:moveTo>
                <a:lnTo>
                  <a:pt x="86880" y="156971"/>
                </a:lnTo>
                <a:lnTo>
                  <a:pt x="83832" y="164591"/>
                </a:lnTo>
                <a:lnTo>
                  <a:pt x="77712" y="170685"/>
                </a:lnTo>
                <a:lnTo>
                  <a:pt x="67502" y="176794"/>
                </a:lnTo>
                <a:lnTo>
                  <a:pt x="54101" y="177800"/>
                </a:lnTo>
                <a:lnTo>
                  <a:pt x="54101" y="0"/>
                </a:lnTo>
                <a:lnTo>
                  <a:pt x="44970" y="0"/>
                </a:lnTo>
                <a:lnTo>
                  <a:pt x="44970" y="219456"/>
                </a:lnTo>
                <a:lnTo>
                  <a:pt x="51066" y="219456"/>
                </a:lnTo>
                <a:lnTo>
                  <a:pt x="54174" y="212961"/>
                </a:lnTo>
                <a:lnTo>
                  <a:pt x="55740" y="200663"/>
                </a:lnTo>
                <a:lnTo>
                  <a:pt x="61406" y="187928"/>
                </a:lnTo>
                <a:lnTo>
                  <a:pt x="72663" y="184434"/>
                </a:lnTo>
                <a:lnTo>
                  <a:pt x="83353" y="177856"/>
                </a:lnTo>
                <a:lnTo>
                  <a:pt x="86880" y="174384"/>
                </a:lnTo>
                <a:close/>
              </a:path>
              <a:path w="100965" h="219710">
                <a:moveTo>
                  <a:pt x="96024" y="52577"/>
                </a:moveTo>
                <a:lnTo>
                  <a:pt x="96024" y="40385"/>
                </a:lnTo>
                <a:lnTo>
                  <a:pt x="93725" y="34289"/>
                </a:lnTo>
                <a:lnTo>
                  <a:pt x="89928" y="28193"/>
                </a:lnTo>
                <a:lnTo>
                  <a:pt x="85356" y="22859"/>
                </a:lnTo>
                <a:lnTo>
                  <a:pt x="80022" y="19050"/>
                </a:lnTo>
                <a:lnTo>
                  <a:pt x="72126" y="15884"/>
                </a:lnTo>
                <a:lnTo>
                  <a:pt x="65544" y="12953"/>
                </a:lnTo>
                <a:lnTo>
                  <a:pt x="59812" y="12318"/>
                </a:lnTo>
                <a:lnTo>
                  <a:pt x="54101" y="12191"/>
                </a:lnTo>
                <a:lnTo>
                  <a:pt x="54101" y="20573"/>
                </a:lnTo>
                <a:lnTo>
                  <a:pt x="61722" y="20573"/>
                </a:lnTo>
                <a:lnTo>
                  <a:pt x="68592" y="22859"/>
                </a:lnTo>
                <a:lnTo>
                  <a:pt x="73914" y="25907"/>
                </a:lnTo>
                <a:lnTo>
                  <a:pt x="76974" y="28193"/>
                </a:lnTo>
                <a:lnTo>
                  <a:pt x="79248" y="30479"/>
                </a:lnTo>
                <a:lnTo>
                  <a:pt x="79248" y="64769"/>
                </a:lnTo>
                <a:lnTo>
                  <a:pt x="86393" y="64660"/>
                </a:lnTo>
                <a:lnTo>
                  <a:pt x="89928" y="63245"/>
                </a:lnTo>
                <a:lnTo>
                  <a:pt x="94487" y="57150"/>
                </a:lnTo>
                <a:lnTo>
                  <a:pt x="96024" y="52577"/>
                </a:lnTo>
                <a:close/>
              </a:path>
              <a:path w="100965" h="219710">
                <a:moveTo>
                  <a:pt x="100592" y="141830"/>
                </a:moveTo>
                <a:lnTo>
                  <a:pt x="86393" y="106381"/>
                </a:lnTo>
                <a:lnTo>
                  <a:pt x="54101" y="84073"/>
                </a:lnTo>
                <a:lnTo>
                  <a:pt x="54101" y="114300"/>
                </a:lnTo>
                <a:lnTo>
                  <a:pt x="59812" y="116482"/>
                </a:lnTo>
                <a:lnTo>
                  <a:pt x="72126" y="122838"/>
                </a:lnTo>
                <a:lnTo>
                  <a:pt x="80022" y="129539"/>
                </a:lnTo>
                <a:lnTo>
                  <a:pt x="84594" y="135635"/>
                </a:lnTo>
                <a:lnTo>
                  <a:pt x="86880" y="141731"/>
                </a:lnTo>
                <a:lnTo>
                  <a:pt x="86880" y="174384"/>
                </a:lnTo>
                <a:lnTo>
                  <a:pt x="94231" y="167149"/>
                </a:lnTo>
                <a:lnTo>
                  <a:pt x="99039" y="155567"/>
                </a:lnTo>
                <a:lnTo>
                  <a:pt x="100592" y="141830"/>
                </a:lnTo>
                <a:close/>
              </a:path>
              <a:path w="100965" h="219710">
                <a:moveTo>
                  <a:pt x="79248" y="64769"/>
                </a:moveTo>
                <a:lnTo>
                  <a:pt x="79248" y="34289"/>
                </a:lnTo>
                <a:lnTo>
                  <a:pt x="77712" y="36590"/>
                </a:lnTo>
                <a:lnTo>
                  <a:pt x="74675" y="40385"/>
                </a:lnTo>
                <a:lnTo>
                  <a:pt x="72390" y="44195"/>
                </a:lnTo>
                <a:lnTo>
                  <a:pt x="70878" y="48006"/>
                </a:lnTo>
                <a:lnTo>
                  <a:pt x="70878" y="55625"/>
                </a:lnTo>
                <a:lnTo>
                  <a:pt x="71627" y="58673"/>
                </a:lnTo>
                <a:lnTo>
                  <a:pt x="76200" y="63245"/>
                </a:lnTo>
                <a:lnTo>
                  <a:pt x="79248" y="6476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7369936" y="2946654"/>
            <a:ext cx="60960" cy="232410"/>
          </a:xfrm>
          <a:custGeom>
            <a:avLst/>
            <a:gdLst/>
            <a:ahLst/>
            <a:cxnLst/>
            <a:rect l="l" t="t" r="r" b="b"/>
            <a:pathLst>
              <a:path w="60959" h="232410">
                <a:moveTo>
                  <a:pt x="39605" y="190380"/>
                </a:moveTo>
                <a:lnTo>
                  <a:pt x="39605" y="121901"/>
                </a:lnTo>
                <a:lnTo>
                  <a:pt x="39095" y="132725"/>
                </a:lnTo>
                <a:lnTo>
                  <a:pt x="37771" y="144149"/>
                </a:lnTo>
                <a:lnTo>
                  <a:pt x="27505" y="184572"/>
                </a:lnTo>
                <a:lnTo>
                  <a:pt x="0" y="227837"/>
                </a:lnTo>
                <a:lnTo>
                  <a:pt x="1536" y="232409"/>
                </a:lnTo>
                <a:lnTo>
                  <a:pt x="10285" y="226591"/>
                </a:lnTo>
                <a:lnTo>
                  <a:pt x="18940" y="217343"/>
                </a:lnTo>
                <a:lnTo>
                  <a:pt x="27032" y="207959"/>
                </a:lnTo>
                <a:lnTo>
                  <a:pt x="34779" y="198000"/>
                </a:lnTo>
                <a:lnTo>
                  <a:pt x="39605" y="190380"/>
                </a:lnTo>
                <a:close/>
              </a:path>
              <a:path w="60959" h="232410">
                <a:moveTo>
                  <a:pt x="60890" y="112647"/>
                </a:moveTo>
                <a:lnTo>
                  <a:pt x="49829" y="62127"/>
                </a:lnTo>
                <a:lnTo>
                  <a:pt x="29959" y="28534"/>
                </a:lnTo>
                <a:lnTo>
                  <a:pt x="3060" y="0"/>
                </a:lnTo>
                <a:lnTo>
                  <a:pt x="1536" y="2285"/>
                </a:lnTo>
                <a:lnTo>
                  <a:pt x="762" y="4571"/>
                </a:lnTo>
                <a:lnTo>
                  <a:pt x="5277" y="12640"/>
                </a:lnTo>
                <a:lnTo>
                  <a:pt x="12772" y="22713"/>
                </a:lnTo>
                <a:lnTo>
                  <a:pt x="19444" y="33022"/>
                </a:lnTo>
                <a:lnTo>
                  <a:pt x="36769" y="82306"/>
                </a:lnTo>
                <a:lnTo>
                  <a:pt x="39605" y="121901"/>
                </a:lnTo>
                <a:lnTo>
                  <a:pt x="39605" y="190380"/>
                </a:lnTo>
                <a:lnTo>
                  <a:pt x="40770" y="188541"/>
                </a:lnTo>
                <a:lnTo>
                  <a:pt x="56882" y="151553"/>
                </a:lnTo>
                <a:lnTo>
                  <a:pt x="60479" y="127040"/>
                </a:lnTo>
                <a:lnTo>
                  <a:pt x="60890" y="11264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7256398" y="2946654"/>
            <a:ext cx="100965" cy="219710"/>
          </a:xfrm>
          <a:custGeom>
            <a:avLst/>
            <a:gdLst/>
            <a:ahLst/>
            <a:cxnLst/>
            <a:rect l="l" t="t" r="r" b="b"/>
            <a:pathLst>
              <a:path w="100965" h="219710">
                <a:moveTo>
                  <a:pt x="44970" y="0"/>
                </a:moveTo>
                <a:lnTo>
                  <a:pt x="48018" y="0"/>
                </a:lnTo>
                <a:lnTo>
                  <a:pt x="51066" y="0"/>
                </a:lnTo>
                <a:lnTo>
                  <a:pt x="54101" y="0"/>
                </a:lnTo>
                <a:lnTo>
                  <a:pt x="54101" y="3809"/>
                </a:lnTo>
                <a:lnTo>
                  <a:pt x="54101" y="8381"/>
                </a:lnTo>
                <a:lnTo>
                  <a:pt x="54101" y="12191"/>
                </a:lnTo>
                <a:lnTo>
                  <a:pt x="58674" y="12191"/>
                </a:lnTo>
                <a:lnTo>
                  <a:pt x="65544" y="12953"/>
                </a:lnTo>
                <a:lnTo>
                  <a:pt x="72390" y="16001"/>
                </a:lnTo>
                <a:lnTo>
                  <a:pt x="80022" y="19050"/>
                </a:lnTo>
                <a:lnTo>
                  <a:pt x="85356" y="22859"/>
                </a:lnTo>
                <a:lnTo>
                  <a:pt x="89928" y="28193"/>
                </a:lnTo>
                <a:lnTo>
                  <a:pt x="93725" y="34289"/>
                </a:lnTo>
                <a:lnTo>
                  <a:pt x="96024" y="40385"/>
                </a:lnTo>
                <a:lnTo>
                  <a:pt x="96024" y="47243"/>
                </a:lnTo>
                <a:lnTo>
                  <a:pt x="96024" y="52577"/>
                </a:lnTo>
                <a:lnTo>
                  <a:pt x="94487" y="57150"/>
                </a:lnTo>
                <a:lnTo>
                  <a:pt x="92201" y="60197"/>
                </a:lnTo>
                <a:lnTo>
                  <a:pt x="89928" y="63245"/>
                </a:lnTo>
                <a:lnTo>
                  <a:pt x="86118" y="64769"/>
                </a:lnTo>
                <a:lnTo>
                  <a:pt x="82308" y="64769"/>
                </a:lnTo>
                <a:lnTo>
                  <a:pt x="79248" y="64769"/>
                </a:lnTo>
                <a:lnTo>
                  <a:pt x="76200" y="63245"/>
                </a:lnTo>
                <a:lnTo>
                  <a:pt x="73914" y="60959"/>
                </a:lnTo>
                <a:lnTo>
                  <a:pt x="71627" y="58673"/>
                </a:lnTo>
                <a:lnTo>
                  <a:pt x="70878" y="55625"/>
                </a:lnTo>
                <a:lnTo>
                  <a:pt x="70878" y="51815"/>
                </a:lnTo>
                <a:lnTo>
                  <a:pt x="70878" y="48006"/>
                </a:lnTo>
                <a:lnTo>
                  <a:pt x="72390" y="44195"/>
                </a:lnTo>
                <a:lnTo>
                  <a:pt x="74675" y="40385"/>
                </a:lnTo>
                <a:lnTo>
                  <a:pt x="77724" y="36575"/>
                </a:lnTo>
                <a:lnTo>
                  <a:pt x="79248" y="34289"/>
                </a:lnTo>
                <a:lnTo>
                  <a:pt x="79248" y="32765"/>
                </a:lnTo>
                <a:lnTo>
                  <a:pt x="79248" y="30479"/>
                </a:lnTo>
                <a:lnTo>
                  <a:pt x="76974" y="28193"/>
                </a:lnTo>
                <a:lnTo>
                  <a:pt x="73914" y="25907"/>
                </a:lnTo>
                <a:lnTo>
                  <a:pt x="68592" y="22859"/>
                </a:lnTo>
                <a:lnTo>
                  <a:pt x="61722" y="20573"/>
                </a:lnTo>
                <a:lnTo>
                  <a:pt x="54101" y="20573"/>
                </a:lnTo>
                <a:lnTo>
                  <a:pt x="54102" y="33274"/>
                </a:lnTo>
                <a:lnTo>
                  <a:pt x="54102" y="45974"/>
                </a:lnTo>
                <a:lnTo>
                  <a:pt x="54101" y="58673"/>
                </a:lnTo>
                <a:lnTo>
                  <a:pt x="54101" y="71373"/>
                </a:lnTo>
                <a:lnTo>
                  <a:pt x="54101" y="84073"/>
                </a:lnTo>
                <a:lnTo>
                  <a:pt x="86393" y="106381"/>
                </a:lnTo>
                <a:lnTo>
                  <a:pt x="100592" y="141830"/>
                </a:lnTo>
                <a:lnTo>
                  <a:pt x="99039" y="155567"/>
                </a:lnTo>
                <a:lnTo>
                  <a:pt x="94231" y="167149"/>
                </a:lnTo>
                <a:lnTo>
                  <a:pt x="83353" y="177856"/>
                </a:lnTo>
                <a:lnTo>
                  <a:pt x="72663" y="184434"/>
                </a:lnTo>
                <a:lnTo>
                  <a:pt x="61406" y="187928"/>
                </a:lnTo>
                <a:lnTo>
                  <a:pt x="55740" y="200663"/>
                </a:lnTo>
                <a:lnTo>
                  <a:pt x="54174" y="212961"/>
                </a:lnTo>
                <a:lnTo>
                  <a:pt x="51066" y="219456"/>
                </a:lnTo>
                <a:lnTo>
                  <a:pt x="48018" y="219456"/>
                </a:lnTo>
                <a:lnTo>
                  <a:pt x="44970" y="219456"/>
                </a:lnTo>
                <a:lnTo>
                  <a:pt x="44970" y="206786"/>
                </a:lnTo>
                <a:lnTo>
                  <a:pt x="44970" y="193985"/>
                </a:lnTo>
                <a:lnTo>
                  <a:pt x="32426" y="188549"/>
                </a:lnTo>
                <a:lnTo>
                  <a:pt x="21436" y="184104"/>
                </a:lnTo>
                <a:lnTo>
                  <a:pt x="13728" y="180594"/>
                </a:lnTo>
                <a:lnTo>
                  <a:pt x="8394" y="176021"/>
                </a:lnTo>
                <a:lnTo>
                  <a:pt x="5346" y="169925"/>
                </a:lnTo>
                <a:lnTo>
                  <a:pt x="1524" y="164591"/>
                </a:lnTo>
                <a:lnTo>
                  <a:pt x="0" y="159257"/>
                </a:lnTo>
                <a:lnTo>
                  <a:pt x="0" y="152400"/>
                </a:lnTo>
                <a:lnTo>
                  <a:pt x="0" y="146303"/>
                </a:lnTo>
                <a:lnTo>
                  <a:pt x="1524" y="141731"/>
                </a:lnTo>
                <a:lnTo>
                  <a:pt x="3822" y="137921"/>
                </a:lnTo>
                <a:lnTo>
                  <a:pt x="6870" y="134873"/>
                </a:lnTo>
                <a:lnTo>
                  <a:pt x="9918" y="132587"/>
                </a:lnTo>
                <a:lnTo>
                  <a:pt x="13728" y="132587"/>
                </a:lnTo>
                <a:lnTo>
                  <a:pt x="17525" y="132587"/>
                </a:lnTo>
                <a:lnTo>
                  <a:pt x="20574" y="134112"/>
                </a:lnTo>
                <a:lnTo>
                  <a:pt x="22872" y="137159"/>
                </a:lnTo>
                <a:lnTo>
                  <a:pt x="25158" y="140207"/>
                </a:lnTo>
                <a:lnTo>
                  <a:pt x="26682" y="143256"/>
                </a:lnTo>
                <a:lnTo>
                  <a:pt x="26682" y="147827"/>
                </a:lnTo>
                <a:lnTo>
                  <a:pt x="26682" y="152400"/>
                </a:lnTo>
                <a:lnTo>
                  <a:pt x="25158" y="156971"/>
                </a:lnTo>
                <a:lnTo>
                  <a:pt x="21348" y="160019"/>
                </a:lnTo>
                <a:lnTo>
                  <a:pt x="17525" y="163829"/>
                </a:lnTo>
                <a:lnTo>
                  <a:pt x="15240" y="166115"/>
                </a:lnTo>
                <a:lnTo>
                  <a:pt x="15240" y="167639"/>
                </a:lnTo>
                <a:lnTo>
                  <a:pt x="15240" y="169925"/>
                </a:lnTo>
                <a:lnTo>
                  <a:pt x="17525" y="172212"/>
                </a:lnTo>
                <a:lnTo>
                  <a:pt x="21348" y="174497"/>
                </a:lnTo>
                <a:lnTo>
                  <a:pt x="27444" y="178307"/>
                </a:lnTo>
                <a:lnTo>
                  <a:pt x="35051" y="179831"/>
                </a:lnTo>
                <a:lnTo>
                  <a:pt x="44970" y="180594"/>
                </a:lnTo>
                <a:lnTo>
                  <a:pt x="44970" y="167760"/>
                </a:lnTo>
                <a:lnTo>
                  <a:pt x="44970" y="154954"/>
                </a:lnTo>
                <a:lnTo>
                  <a:pt x="44970" y="142202"/>
                </a:lnTo>
                <a:lnTo>
                  <a:pt x="44970" y="129531"/>
                </a:lnTo>
                <a:lnTo>
                  <a:pt x="44970" y="116970"/>
                </a:lnTo>
                <a:lnTo>
                  <a:pt x="11365" y="89176"/>
                </a:lnTo>
                <a:lnTo>
                  <a:pt x="2220" y="67585"/>
                </a:lnTo>
                <a:lnTo>
                  <a:pt x="2751" y="51027"/>
                </a:lnTo>
                <a:lnTo>
                  <a:pt x="32012" y="14456"/>
                </a:lnTo>
                <a:lnTo>
                  <a:pt x="44391" y="12226"/>
                </a:lnTo>
                <a:lnTo>
                  <a:pt x="44970" y="8381"/>
                </a:lnTo>
                <a:lnTo>
                  <a:pt x="44970" y="3809"/>
                </a:lnTo>
                <a:lnTo>
                  <a:pt x="44970" y="0"/>
                </a:lnTo>
                <a:close/>
              </a:path>
            </a:pathLst>
          </a:custGeom>
          <a:ln w="952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7270877" y="2971631"/>
            <a:ext cx="30480" cy="58419"/>
          </a:xfrm>
          <a:custGeom>
            <a:avLst/>
            <a:gdLst/>
            <a:ahLst/>
            <a:cxnLst/>
            <a:rect l="l" t="t" r="r" b="b"/>
            <a:pathLst>
              <a:path w="30479" h="58419">
                <a:moveTo>
                  <a:pt x="30492" y="58080"/>
                </a:moveTo>
                <a:lnTo>
                  <a:pt x="30492" y="45158"/>
                </a:lnTo>
                <a:lnTo>
                  <a:pt x="30492" y="32387"/>
                </a:lnTo>
                <a:lnTo>
                  <a:pt x="30492" y="19728"/>
                </a:lnTo>
                <a:lnTo>
                  <a:pt x="30492" y="7143"/>
                </a:lnTo>
                <a:lnTo>
                  <a:pt x="19081" y="0"/>
                </a:lnTo>
                <a:lnTo>
                  <a:pt x="10157" y="2548"/>
                </a:lnTo>
                <a:lnTo>
                  <a:pt x="2286" y="10836"/>
                </a:lnTo>
                <a:lnTo>
                  <a:pt x="0" y="16932"/>
                </a:lnTo>
                <a:lnTo>
                  <a:pt x="0" y="25314"/>
                </a:lnTo>
                <a:lnTo>
                  <a:pt x="0" y="32172"/>
                </a:lnTo>
                <a:lnTo>
                  <a:pt x="2286" y="38268"/>
                </a:lnTo>
                <a:lnTo>
                  <a:pt x="6096" y="42840"/>
                </a:lnTo>
                <a:lnTo>
                  <a:pt x="13760" y="49591"/>
                </a:lnTo>
                <a:lnTo>
                  <a:pt x="26371" y="56237"/>
                </a:lnTo>
                <a:lnTo>
                  <a:pt x="30492" y="58080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7310501" y="3060954"/>
            <a:ext cx="33020" cy="63500"/>
          </a:xfrm>
          <a:custGeom>
            <a:avLst/>
            <a:gdLst/>
            <a:ahLst/>
            <a:cxnLst/>
            <a:rect l="l" t="t" r="r" b="b"/>
            <a:pathLst>
              <a:path w="33020" h="63500">
                <a:moveTo>
                  <a:pt x="0" y="0"/>
                </a:moveTo>
                <a:lnTo>
                  <a:pt x="0" y="12699"/>
                </a:lnTo>
                <a:lnTo>
                  <a:pt x="0" y="25399"/>
                </a:lnTo>
                <a:lnTo>
                  <a:pt x="0" y="38099"/>
                </a:lnTo>
                <a:lnTo>
                  <a:pt x="0" y="50799"/>
                </a:lnTo>
                <a:lnTo>
                  <a:pt x="0" y="63500"/>
                </a:lnTo>
                <a:lnTo>
                  <a:pt x="13400" y="62494"/>
                </a:lnTo>
                <a:lnTo>
                  <a:pt x="23610" y="56385"/>
                </a:lnTo>
                <a:lnTo>
                  <a:pt x="29730" y="50291"/>
                </a:lnTo>
                <a:lnTo>
                  <a:pt x="32778" y="42671"/>
                </a:lnTo>
                <a:lnTo>
                  <a:pt x="32778" y="34289"/>
                </a:lnTo>
                <a:lnTo>
                  <a:pt x="32778" y="27431"/>
                </a:lnTo>
                <a:lnTo>
                  <a:pt x="30492" y="21335"/>
                </a:lnTo>
                <a:lnTo>
                  <a:pt x="25920" y="15239"/>
                </a:lnTo>
                <a:lnTo>
                  <a:pt x="18024" y="8538"/>
                </a:lnTo>
                <a:lnTo>
                  <a:pt x="5710" y="2182"/>
                </a:lnTo>
                <a:lnTo>
                  <a:pt x="0" y="0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7369936" y="2946654"/>
            <a:ext cx="60960" cy="232410"/>
          </a:xfrm>
          <a:custGeom>
            <a:avLst/>
            <a:gdLst/>
            <a:ahLst/>
            <a:cxnLst/>
            <a:rect l="l" t="t" r="r" b="b"/>
            <a:pathLst>
              <a:path w="60959" h="232410">
                <a:moveTo>
                  <a:pt x="3060" y="0"/>
                </a:moveTo>
                <a:lnTo>
                  <a:pt x="29959" y="28534"/>
                </a:lnTo>
                <a:lnTo>
                  <a:pt x="49829" y="62127"/>
                </a:lnTo>
                <a:lnTo>
                  <a:pt x="60099" y="101728"/>
                </a:lnTo>
                <a:lnTo>
                  <a:pt x="60890" y="112647"/>
                </a:lnTo>
                <a:lnTo>
                  <a:pt x="60479" y="127040"/>
                </a:lnTo>
                <a:lnTo>
                  <a:pt x="51527" y="166115"/>
                </a:lnTo>
                <a:lnTo>
                  <a:pt x="27032" y="207959"/>
                </a:lnTo>
                <a:lnTo>
                  <a:pt x="1536" y="232409"/>
                </a:lnTo>
                <a:lnTo>
                  <a:pt x="762" y="230123"/>
                </a:lnTo>
                <a:lnTo>
                  <a:pt x="0" y="227837"/>
                </a:lnTo>
                <a:lnTo>
                  <a:pt x="8759" y="217144"/>
                </a:lnTo>
                <a:lnTo>
                  <a:pt x="16124" y="206766"/>
                </a:lnTo>
                <a:lnTo>
                  <a:pt x="35391" y="157160"/>
                </a:lnTo>
                <a:lnTo>
                  <a:pt x="39605" y="121901"/>
                </a:lnTo>
                <a:lnTo>
                  <a:pt x="39304" y="106838"/>
                </a:lnTo>
                <a:lnTo>
                  <a:pt x="33237" y="66439"/>
                </a:lnTo>
                <a:lnTo>
                  <a:pt x="12772" y="22713"/>
                </a:lnTo>
                <a:lnTo>
                  <a:pt x="5277" y="12640"/>
                </a:lnTo>
                <a:lnTo>
                  <a:pt x="762" y="4571"/>
                </a:lnTo>
                <a:lnTo>
                  <a:pt x="1536" y="2285"/>
                </a:lnTo>
                <a:lnTo>
                  <a:pt x="3060" y="0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6281935" y="4822507"/>
            <a:ext cx="864164" cy="24422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7230503" y="4828032"/>
            <a:ext cx="106680" cy="219710"/>
          </a:xfrm>
          <a:custGeom>
            <a:avLst/>
            <a:gdLst/>
            <a:ahLst/>
            <a:cxnLst/>
            <a:rect l="l" t="t" r="r" b="b"/>
            <a:pathLst>
              <a:path w="106679" h="219710">
                <a:moveTo>
                  <a:pt x="28194" y="152400"/>
                </a:moveTo>
                <a:lnTo>
                  <a:pt x="28194" y="143255"/>
                </a:lnTo>
                <a:lnTo>
                  <a:pt x="26670" y="139445"/>
                </a:lnTo>
                <a:lnTo>
                  <a:pt x="21323" y="134112"/>
                </a:lnTo>
                <a:lnTo>
                  <a:pt x="18287" y="132587"/>
                </a:lnTo>
                <a:lnTo>
                  <a:pt x="9893" y="132587"/>
                </a:lnTo>
                <a:lnTo>
                  <a:pt x="6845" y="134112"/>
                </a:lnTo>
                <a:lnTo>
                  <a:pt x="761" y="141731"/>
                </a:lnTo>
                <a:lnTo>
                  <a:pt x="0" y="146303"/>
                </a:lnTo>
                <a:lnTo>
                  <a:pt x="0" y="158495"/>
                </a:lnTo>
                <a:lnTo>
                  <a:pt x="1524" y="164591"/>
                </a:lnTo>
                <a:lnTo>
                  <a:pt x="5321" y="169925"/>
                </a:lnTo>
                <a:lnTo>
                  <a:pt x="8369" y="175259"/>
                </a:lnTo>
                <a:lnTo>
                  <a:pt x="13715" y="179831"/>
                </a:lnTo>
                <a:lnTo>
                  <a:pt x="16001" y="180916"/>
                </a:lnTo>
                <a:lnTo>
                  <a:pt x="16001" y="166115"/>
                </a:lnTo>
                <a:lnTo>
                  <a:pt x="18287" y="163067"/>
                </a:lnTo>
                <a:lnTo>
                  <a:pt x="22085" y="159257"/>
                </a:lnTo>
                <a:lnTo>
                  <a:pt x="25895" y="156209"/>
                </a:lnTo>
                <a:lnTo>
                  <a:pt x="28194" y="152400"/>
                </a:lnTo>
                <a:close/>
              </a:path>
              <a:path w="106679" h="219710">
                <a:moveTo>
                  <a:pt x="47244" y="31495"/>
                </a:moveTo>
                <a:lnTo>
                  <a:pt x="47244" y="7619"/>
                </a:lnTo>
                <a:lnTo>
                  <a:pt x="44089" y="11820"/>
                </a:lnTo>
                <a:lnTo>
                  <a:pt x="32024" y="14781"/>
                </a:lnTo>
                <a:lnTo>
                  <a:pt x="2820" y="51230"/>
                </a:lnTo>
                <a:lnTo>
                  <a:pt x="2466" y="68248"/>
                </a:lnTo>
                <a:lnTo>
                  <a:pt x="6056" y="79423"/>
                </a:lnTo>
                <a:lnTo>
                  <a:pt x="12329" y="89571"/>
                </a:lnTo>
                <a:lnTo>
                  <a:pt x="14477" y="91817"/>
                </a:lnTo>
                <a:lnTo>
                  <a:pt x="14479" y="50002"/>
                </a:lnTo>
                <a:lnTo>
                  <a:pt x="17156" y="38450"/>
                </a:lnTo>
                <a:lnTo>
                  <a:pt x="26248" y="27450"/>
                </a:lnTo>
                <a:lnTo>
                  <a:pt x="35285" y="24866"/>
                </a:lnTo>
                <a:lnTo>
                  <a:pt x="47244" y="31495"/>
                </a:lnTo>
                <a:close/>
              </a:path>
              <a:path w="106679" h="219710">
                <a:moveTo>
                  <a:pt x="47244" y="116283"/>
                </a:moveTo>
                <a:lnTo>
                  <a:pt x="47244" y="82295"/>
                </a:lnTo>
                <a:lnTo>
                  <a:pt x="41912" y="80311"/>
                </a:lnTo>
                <a:lnTo>
                  <a:pt x="29346" y="74304"/>
                </a:lnTo>
                <a:lnTo>
                  <a:pt x="21284" y="67772"/>
                </a:lnTo>
                <a:lnTo>
                  <a:pt x="16763" y="62483"/>
                </a:lnTo>
                <a:lnTo>
                  <a:pt x="14477" y="56387"/>
                </a:lnTo>
                <a:lnTo>
                  <a:pt x="14479" y="91818"/>
                </a:lnTo>
                <a:lnTo>
                  <a:pt x="21323" y="98963"/>
                </a:lnTo>
                <a:lnTo>
                  <a:pt x="32923" y="107757"/>
                </a:lnTo>
                <a:lnTo>
                  <a:pt x="47244" y="116283"/>
                </a:lnTo>
                <a:close/>
              </a:path>
              <a:path w="106679" h="219710">
                <a:moveTo>
                  <a:pt x="47243" y="194128"/>
                </a:moveTo>
                <a:lnTo>
                  <a:pt x="47244" y="179831"/>
                </a:lnTo>
                <a:lnTo>
                  <a:pt x="36575" y="179831"/>
                </a:lnTo>
                <a:lnTo>
                  <a:pt x="28943" y="178307"/>
                </a:lnTo>
                <a:lnTo>
                  <a:pt x="22847" y="174497"/>
                </a:lnTo>
                <a:lnTo>
                  <a:pt x="18287" y="172212"/>
                </a:lnTo>
                <a:lnTo>
                  <a:pt x="16001" y="169925"/>
                </a:lnTo>
                <a:lnTo>
                  <a:pt x="16001" y="180916"/>
                </a:lnTo>
                <a:lnTo>
                  <a:pt x="23437" y="184445"/>
                </a:lnTo>
                <a:lnTo>
                  <a:pt x="34612" y="188232"/>
                </a:lnTo>
                <a:lnTo>
                  <a:pt x="47243" y="194128"/>
                </a:lnTo>
                <a:close/>
              </a:path>
              <a:path w="106679" h="219710">
                <a:moveTo>
                  <a:pt x="91439" y="174588"/>
                </a:moveTo>
                <a:lnTo>
                  <a:pt x="91439" y="156971"/>
                </a:lnTo>
                <a:lnTo>
                  <a:pt x="88392" y="163829"/>
                </a:lnTo>
                <a:lnTo>
                  <a:pt x="81035" y="170971"/>
                </a:lnTo>
                <a:lnTo>
                  <a:pt x="70590" y="176616"/>
                </a:lnTo>
                <a:lnTo>
                  <a:pt x="57149" y="177776"/>
                </a:lnTo>
                <a:lnTo>
                  <a:pt x="57150" y="0"/>
                </a:lnTo>
                <a:lnTo>
                  <a:pt x="47244" y="0"/>
                </a:lnTo>
                <a:lnTo>
                  <a:pt x="47244" y="219455"/>
                </a:lnTo>
                <a:lnTo>
                  <a:pt x="53339" y="219455"/>
                </a:lnTo>
                <a:lnTo>
                  <a:pt x="57301" y="211594"/>
                </a:lnTo>
                <a:lnTo>
                  <a:pt x="59549" y="199724"/>
                </a:lnTo>
                <a:lnTo>
                  <a:pt x="67004" y="187111"/>
                </a:lnTo>
                <a:lnTo>
                  <a:pt x="78149" y="183615"/>
                </a:lnTo>
                <a:lnTo>
                  <a:pt x="89021" y="176904"/>
                </a:lnTo>
                <a:lnTo>
                  <a:pt x="91439" y="174588"/>
                </a:lnTo>
                <a:close/>
              </a:path>
              <a:path w="106679" h="219710">
                <a:moveTo>
                  <a:pt x="101333" y="52577"/>
                </a:moveTo>
                <a:lnTo>
                  <a:pt x="101333" y="40385"/>
                </a:lnTo>
                <a:lnTo>
                  <a:pt x="99047" y="34289"/>
                </a:lnTo>
                <a:lnTo>
                  <a:pt x="94487" y="28193"/>
                </a:lnTo>
                <a:lnTo>
                  <a:pt x="90677" y="22859"/>
                </a:lnTo>
                <a:lnTo>
                  <a:pt x="84569" y="18287"/>
                </a:lnTo>
                <a:lnTo>
                  <a:pt x="76200" y="16001"/>
                </a:lnTo>
                <a:lnTo>
                  <a:pt x="68567" y="12953"/>
                </a:lnTo>
                <a:lnTo>
                  <a:pt x="62471" y="11429"/>
                </a:lnTo>
                <a:lnTo>
                  <a:pt x="57150" y="11429"/>
                </a:lnTo>
                <a:lnTo>
                  <a:pt x="57150" y="20573"/>
                </a:lnTo>
                <a:lnTo>
                  <a:pt x="65519" y="20573"/>
                </a:lnTo>
                <a:lnTo>
                  <a:pt x="72389" y="22097"/>
                </a:lnTo>
                <a:lnTo>
                  <a:pt x="77724" y="25907"/>
                </a:lnTo>
                <a:lnTo>
                  <a:pt x="81521" y="28193"/>
                </a:lnTo>
                <a:lnTo>
                  <a:pt x="83045" y="30479"/>
                </a:lnTo>
                <a:lnTo>
                  <a:pt x="83045" y="64384"/>
                </a:lnTo>
                <a:lnTo>
                  <a:pt x="83820" y="64769"/>
                </a:lnTo>
                <a:lnTo>
                  <a:pt x="91439" y="64769"/>
                </a:lnTo>
                <a:lnTo>
                  <a:pt x="94487" y="63245"/>
                </a:lnTo>
                <a:lnTo>
                  <a:pt x="97523" y="60197"/>
                </a:lnTo>
                <a:lnTo>
                  <a:pt x="99809" y="57150"/>
                </a:lnTo>
                <a:lnTo>
                  <a:pt x="101333" y="52577"/>
                </a:lnTo>
                <a:close/>
              </a:path>
              <a:path w="106679" h="219710">
                <a:moveTo>
                  <a:pt x="106613" y="140235"/>
                </a:moveTo>
                <a:lnTo>
                  <a:pt x="90622" y="105169"/>
                </a:lnTo>
                <a:lnTo>
                  <a:pt x="57150" y="84074"/>
                </a:lnTo>
                <a:lnTo>
                  <a:pt x="57150" y="114300"/>
                </a:lnTo>
                <a:lnTo>
                  <a:pt x="64482" y="116987"/>
                </a:lnTo>
                <a:lnTo>
                  <a:pt x="76772" y="123112"/>
                </a:lnTo>
                <a:lnTo>
                  <a:pt x="84569" y="129539"/>
                </a:lnTo>
                <a:lnTo>
                  <a:pt x="89153" y="134873"/>
                </a:lnTo>
                <a:lnTo>
                  <a:pt x="91439" y="141731"/>
                </a:lnTo>
                <a:lnTo>
                  <a:pt x="91439" y="174588"/>
                </a:lnTo>
                <a:lnTo>
                  <a:pt x="100333" y="166071"/>
                </a:lnTo>
                <a:lnTo>
                  <a:pt x="105037" y="154508"/>
                </a:lnTo>
                <a:lnTo>
                  <a:pt x="106613" y="140235"/>
                </a:lnTo>
                <a:close/>
              </a:path>
              <a:path w="106679" h="219710">
                <a:moveTo>
                  <a:pt x="83045" y="64384"/>
                </a:moveTo>
                <a:lnTo>
                  <a:pt x="83045" y="33527"/>
                </a:lnTo>
                <a:lnTo>
                  <a:pt x="81521" y="36575"/>
                </a:lnTo>
                <a:lnTo>
                  <a:pt x="79235" y="40385"/>
                </a:lnTo>
                <a:lnTo>
                  <a:pt x="76200" y="44195"/>
                </a:lnTo>
                <a:lnTo>
                  <a:pt x="74675" y="48005"/>
                </a:lnTo>
                <a:lnTo>
                  <a:pt x="74675" y="55625"/>
                </a:lnTo>
                <a:lnTo>
                  <a:pt x="76200" y="58673"/>
                </a:lnTo>
                <a:lnTo>
                  <a:pt x="80759" y="63245"/>
                </a:lnTo>
                <a:lnTo>
                  <a:pt x="83045" y="6438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7350125" y="4827270"/>
            <a:ext cx="64769" cy="232410"/>
          </a:xfrm>
          <a:custGeom>
            <a:avLst/>
            <a:gdLst/>
            <a:ahLst/>
            <a:cxnLst/>
            <a:rect l="l" t="t" r="r" b="b"/>
            <a:pathLst>
              <a:path w="64770" h="232410">
                <a:moveTo>
                  <a:pt x="41828" y="191628"/>
                </a:moveTo>
                <a:lnTo>
                  <a:pt x="41828" y="124903"/>
                </a:lnTo>
                <a:lnTo>
                  <a:pt x="41064" y="137922"/>
                </a:lnTo>
                <a:lnTo>
                  <a:pt x="39512" y="150362"/>
                </a:lnTo>
                <a:lnTo>
                  <a:pt x="23275" y="197855"/>
                </a:lnTo>
                <a:lnTo>
                  <a:pt x="0" y="228600"/>
                </a:lnTo>
                <a:lnTo>
                  <a:pt x="1524" y="230124"/>
                </a:lnTo>
                <a:lnTo>
                  <a:pt x="2298" y="232409"/>
                </a:lnTo>
                <a:lnTo>
                  <a:pt x="6465" y="231630"/>
                </a:lnTo>
                <a:lnTo>
                  <a:pt x="15216" y="223406"/>
                </a:lnTo>
                <a:lnTo>
                  <a:pt x="23574" y="214750"/>
                </a:lnTo>
                <a:lnTo>
                  <a:pt x="31913" y="205026"/>
                </a:lnTo>
                <a:lnTo>
                  <a:pt x="40508" y="193755"/>
                </a:lnTo>
                <a:lnTo>
                  <a:pt x="41828" y="191628"/>
                </a:lnTo>
                <a:close/>
              </a:path>
              <a:path w="64770" h="232410">
                <a:moveTo>
                  <a:pt x="64571" y="109422"/>
                </a:moveTo>
                <a:lnTo>
                  <a:pt x="56977" y="71922"/>
                </a:lnTo>
                <a:lnTo>
                  <a:pt x="31044" y="28166"/>
                </a:lnTo>
                <a:lnTo>
                  <a:pt x="3048" y="0"/>
                </a:lnTo>
                <a:lnTo>
                  <a:pt x="1524" y="4571"/>
                </a:lnTo>
                <a:lnTo>
                  <a:pt x="6617" y="14234"/>
                </a:lnTo>
                <a:lnTo>
                  <a:pt x="14349" y="23973"/>
                </a:lnTo>
                <a:lnTo>
                  <a:pt x="21326" y="34298"/>
                </a:lnTo>
                <a:lnTo>
                  <a:pt x="39307" y="84240"/>
                </a:lnTo>
                <a:lnTo>
                  <a:pt x="41828" y="124903"/>
                </a:lnTo>
                <a:lnTo>
                  <a:pt x="41828" y="191628"/>
                </a:lnTo>
                <a:lnTo>
                  <a:pt x="47266" y="182865"/>
                </a:lnTo>
                <a:lnTo>
                  <a:pt x="63074" y="138403"/>
                </a:lnTo>
                <a:lnTo>
                  <a:pt x="64281" y="125194"/>
                </a:lnTo>
                <a:lnTo>
                  <a:pt x="64571" y="10942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7230503" y="4828032"/>
            <a:ext cx="106680" cy="219710"/>
          </a:xfrm>
          <a:custGeom>
            <a:avLst/>
            <a:gdLst/>
            <a:ahLst/>
            <a:cxnLst/>
            <a:rect l="l" t="t" r="r" b="b"/>
            <a:pathLst>
              <a:path w="106679" h="219710">
                <a:moveTo>
                  <a:pt x="47244" y="0"/>
                </a:moveTo>
                <a:lnTo>
                  <a:pt x="50292" y="0"/>
                </a:lnTo>
                <a:lnTo>
                  <a:pt x="53339" y="0"/>
                </a:lnTo>
                <a:lnTo>
                  <a:pt x="57150" y="0"/>
                </a:lnTo>
                <a:lnTo>
                  <a:pt x="57150" y="3809"/>
                </a:lnTo>
                <a:lnTo>
                  <a:pt x="57150" y="7619"/>
                </a:lnTo>
                <a:lnTo>
                  <a:pt x="57150" y="11429"/>
                </a:lnTo>
                <a:lnTo>
                  <a:pt x="62471" y="11429"/>
                </a:lnTo>
                <a:lnTo>
                  <a:pt x="68567" y="12953"/>
                </a:lnTo>
                <a:lnTo>
                  <a:pt x="76200" y="16001"/>
                </a:lnTo>
                <a:lnTo>
                  <a:pt x="84569" y="18287"/>
                </a:lnTo>
                <a:lnTo>
                  <a:pt x="90677" y="22859"/>
                </a:lnTo>
                <a:lnTo>
                  <a:pt x="94487" y="28193"/>
                </a:lnTo>
                <a:lnTo>
                  <a:pt x="99047" y="34289"/>
                </a:lnTo>
                <a:lnTo>
                  <a:pt x="101333" y="40385"/>
                </a:lnTo>
                <a:lnTo>
                  <a:pt x="101333" y="47243"/>
                </a:lnTo>
                <a:lnTo>
                  <a:pt x="101333" y="52577"/>
                </a:lnTo>
                <a:lnTo>
                  <a:pt x="99809" y="57150"/>
                </a:lnTo>
                <a:lnTo>
                  <a:pt x="97523" y="60197"/>
                </a:lnTo>
                <a:lnTo>
                  <a:pt x="94487" y="63245"/>
                </a:lnTo>
                <a:lnTo>
                  <a:pt x="91439" y="64769"/>
                </a:lnTo>
                <a:lnTo>
                  <a:pt x="86868" y="64769"/>
                </a:lnTo>
                <a:lnTo>
                  <a:pt x="83820" y="64769"/>
                </a:lnTo>
                <a:lnTo>
                  <a:pt x="80759" y="63245"/>
                </a:lnTo>
                <a:lnTo>
                  <a:pt x="78473" y="60959"/>
                </a:lnTo>
                <a:lnTo>
                  <a:pt x="76200" y="58673"/>
                </a:lnTo>
                <a:lnTo>
                  <a:pt x="74675" y="55625"/>
                </a:lnTo>
                <a:lnTo>
                  <a:pt x="74675" y="51815"/>
                </a:lnTo>
                <a:lnTo>
                  <a:pt x="74675" y="48005"/>
                </a:lnTo>
                <a:lnTo>
                  <a:pt x="76200" y="44195"/>
                </a:lnTo>
                <a:lnTo>
                  <a:pt x="79235" y="40385"/>
                </a:lnTo>
                <a:lnTo>
                  <a:pt x="81521" y="36575"/>
                </a:lnTo>
                <a:lnTo>
                  <a:pt x="83045" y="33527"/>
                </a:lnTo>
                <a:lnTo>
                  <a:pt x="83045" y="32765"/>
                </a:lnTo>
                <a:lnTo>
                  <a:pt x="83045" y="30479"/>
                </a:lnTo>
                <a:lnTo>
                  <a:pt x="81521" y="28193"/>
                </a:lnTo>
                <a:lnTo>
                  <a:pt x="77724" y="25907"/>
                </a:lnTo>
                <a:lnTo>
                  <a:pt x="72389" y="22097"/>
                </a:lnTo>
                <a:lnTo>
                  <a:pt x="65519" y="20573"/>
                </a:lnTo>
                <a:lnTo>
                  <a:pt x="57150" y="20573"/>
                </a:lnTo>
                <a:lnTo>
                  <a:pt x="57150" y="33274"/>
                </a:lnTo>
                <a:lnTo>
                  <a:pt x="57150" y="45974"/>
                </a:lnTo>
                <a:lnTo>
                  <a:pt x="57150" y="58673"/>
                </a:lnTo>
                <a:lnTo>
                  <a:pt x="57150" y="71373"/>
                </a:lnTo>
                <a:lnTo>
                  <a:pt x="57150" y="84074"/>
                </a:lnTo>
                <a:lnTo>
                  <a:pt x="70496" y="91215"/>
                </a:lnTo>
                <a:lnTo>
                  <a:pt x="99429" y="117783"/>
                </a:lnTo>
                <a:lnTo>
                  <a:pt x="106613" y="140235"/>
                </a:lnTo>
                <a:lnTo>
                  <a:pt x="105037" y="154508"/>
                </a:lnTo>
                <a:lnTo>
                  <a:pt x="100333" y="166071"/>
                </a:lnTo>
                <a:lnTo>
                  <a:pt x="89021" y="176904"/>
                </a:lnTo>
                <a:lnTo>
                  <a:pt x="78149" y="183615"/>
                </a:lnTo>
                <a:lnTo>
                  <a:pt x="67004" y="187111"/>
                </a:lnTo>
                <a:lnTo>
                  <a:pt x="59549" y="199724"/>
                </a:lnTo>
                <a:lnTo>
                  <a:pt x="57301" y="211594"/>
                </a:lnTo>
                <a:lnTo>
                  <a:pt x="53339" y="219455"/>
                </a:lnTo>
                <a:lnTo>
                  <a:pt x="50292" y="219455"/>
                </a:lnTo>
                <a:lnTo>
                  <a:pt x="47244" y="219455"/>
                </a:lnTo>
                <a:lnTo>
                  <a:pt x="47244" y="206721"/>
                </a:lnTo>
                <a:lnTo>
                  <a:pt x="47243" y="194128"/>
                </a:lnTo>
                <a:lnTo>
                  <a:pt x="34612" y="188232"/>
                </a:lnTo>
                <a:lnTo>
                  <a:pt x="23437" y="184445"/>
                </a:lnTo>
                <a:lnTo>
                  <a:pt x="13715" y="179831"/>
                </a:lnTo>
                <a:lnTo>
                  <a:pt x="8369" y="175259"/>
                </a:lnTo>
                <a:lnTo>
                  <a:pt x="5321" y="169925"/>
                </a:lnTo>
                <a:lnTo>
                  <a:pt x="1524" y="164591"/>
                </a:lnTo>
                <a:lnTo>
                  <a:pt x="0" y="158495"/>
                </a:lnTo>
                <a:lnTo>
                  <a:pt x="0" y="152400"/>
                </a:lnTo>
                <a:lnTo>
                  <a:pt x="0" y="146303"/>
                </a:lnTo>
                <a:lnTo>
                  <a:pt x="761" y="141731"/>
                </a:lnTo>
                <a:lnTo>
                  <a:pt x="3797" y="137921"/>
                </a:lnTo>
                <a:lnTo>
                  <a:pt x="6845" y="134112"/>
                </a:lnTo>
                <a:lnTo>
                  <a:pt x="9893" y="132587"/>
                </a:lnTo>
                <a:lnTo>
                  <a:pt x="14477" y="132587"/>
                </a:lnTo>
                <a:lnTo>
                  <a:pt x="18287" y="132587"/>
                </a:lnTo>
                <a:lnTo>
                  <a:pt x="21323" y="134112"/>
                </a:lnTo>
                <a:lnTo>
                  <a:pt x="23609" y="136397"/>
                </a:lnTo>
                <a:lnTo>
                  <a:pt x="26670" y="139445"/>
                </a:lnTo>
                <a:lnTo>
                  <a:pt x="28194" y="143255"/>
                </a:lnTo>
                <a:lnTo>
                  <a:pt x="28194" y="147827"/>
                </a:lnTo>
                <a:lnTo>
                  <a:pt x="28194" y="152400"/>
                </a:lnTo>
                <a:lnTo>
                  <a:pt x="25895" y="156209"/>
                </a:lnTo>
                <a:lnTo>
                  <a:pt x="22085" y="159257"/>
                </a:lnTo>
                <a:lnTo>
                  <a:pt x="18287" y="163067"/>
                </a:lnTo>
                <a:lnTo>
                  <a:pt x="16001" y="166115"/>
                </a:lnTo>
                <a:lnTo>
                  <a:pt x="16001" y="166877"/>
                </a:lnTo>
                <a:lnTo>
                  <a:pt x="16001" y="169925"/>
                </a:lnTo>
                <a:lnTo>
                  <a:pt x="18287" y="172212"/>
                </a:lnTo>
                <a:lnTo>
                  <a:pt x="22847" y="174497"/>
                </a:lnTo>
                <a:lnTo>
                  <a:pt x="28943" y="178307"/>
                </a:lnTo>
                <a:lnTo>
                  <a:pt x="36575" y="179831"/>
                </a:lnTo>
                <a:lnTo>
                  <a:pt x="47244" y="179831"/>
                </a:lnTo>
                <a:lnTo>
                  <a:pt x="47244" y="167204"/>
                </a:lnTo>
                <a:lnTo>
                  <a:pt x="47244" y="154479"/>
                </a:lnTo>
                <a:lnTo>
                  <a:pt x="47244" y="141713"/>
                </a:lnTo>
                <a:lnTo>
                  <a:pt x="47244" y="128962"/>
                </a:lnTo>
                <a:lnTo>
                  <a:pt x="47244" y="116283"/>
                </a:lnTo>
                <a:lnTo>
                  <a:pt x="32923" y="107757"/>
                </a:lnTo>
                <a:lnTo>
                  <a:pt x="21284" y="98934"/>
                </a:lnTo>
                <a:lnTo>
                  <a:pt x="12329" y="89571"/>
                </a:lnTo>
                <a:lnTo>
                  <a:pt x="6056" y="79423"/>
                </a:lnTo>
                <a:lnTo>
                  <a:pt x="2466" y="68248"/>
                </a:lnTo>
                <a:lnTo>
                  <a:pt x="2820" y="51230"/>
                </a:lnTo>
                <a:lnTo>
                  <a:pt x="32024" y="14781"/>
                </a:lnTo>
                <a:lnTo>
                  <a:pt x="44089" y="11820"/>
                </a:lnTo>
                <a:lnTo>
                  <a:pt x="47244" y="7619"/>
                </a:lnTo>
                <a:lnTo>
                  <a:pt x="47244" y="3809"/>
                </a:lnTo>
                <a:lnTo>
                  <a:pt x="47244" y="0"/>
                </a:lnTo>
                <a:close/>
              </a:path>
            </a:pathLst>
          </a:custGeom>
          <a:ln w="952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7244981" y="4852898"/>
            <a:ext cx="33020" cy="57785"/>
          </a:xfrm>
          <a:custGeom>
            <a:avLst/>
            <a:gdLst/>
            <a:ahLst/>
            <a:cxnLst/>
            <a:rect l="l" t="t" r="r" b="b"/>
            <a:pathLst>
              <a:path w="33020" h="57785">
                <a:moveTo>
                  <a:pt x="32766" y="57429"/>
                </a:moveTo>
                <a:lnTo>
                  <a:pt x="32766" y="44729"/>
                </a:lnTo>
                <a:lnTo>
                  <a:pt x="32766" y="32029"/>
                </a:lnTo>
                <a:lnTo>
                  <a:pt x="32766" y="19329"/>
                </a:lnTo>
                <a:lnTo>
                  <a:pt x="32766" y="6629"/>
                </a:lnTo>
                <a:lnTo>
                  <a:pt x="20807" y="0"/>
                </a:lnTo>
                <a:lnTo>
                  <a:pt x="11770" y="2583"/>
                </a:lnTo>
                <a:lnTo>
                  <a:pt x="2678" y="13583"/>
                </a:lnTo>
                <a:lnTo>
                  <a:pt x="1" y="25136"/>
                </a:lnTo>
                <a:lnTo>
                  <a:pt x="0" y="31521"/>
                </a:lnTo>
                <a:lnTo>
                  <a:pt x="2285" y="37617"/>
                </a:lnTo>
                <a:lnTo>
                  <a:pt x="6845" y="42951"/>
                </a:lnTo>
                <a:lnTo>
                  <a:pt x="14868" y="49437"/>
                </a:lnTo>
                <a:lnTo>
                  <a:pt x="27434" y="55444"/>
                </a:lnTo>
                <a:lnTo>
                  <a:pt x="32766" y="57429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7287653" y="4942332"/>
            <a:ext cx="34290" cy="63500"/>
          </a:xfrm>
          <a:custGeom>
            <a:avLst/>
            <a:gdLst/>
            <a:ahLst/>
            <a:cxnLst/>
            <a:rect l="l" t="t" r="r" b="b"/>
            <a:pathLst>
              <a:path w="34290" h="63500">
                <a:moveTo>
                  <a:pt x="0" y="0"/>
                </a:moveTo>
                <a:lnTo>
                  <a:pt x="0" y="12484"/>
                </a:lnTo>
                <a:lnTo>
                  <a:pt x="0" y="25108"/>
                </a:lnTo>
                <a:lnTo>
                  <a:pt x="0" y="37836"/>
                </a:lnTo>
                <a:lnTo>
                  <a:pt x="0" y="50637"/>
                </a:lnTo>
                <a:lnTo>
                  <a:pt x="0" y="63476"/>
                </a:lnTo>
                <a:lnTo>
                  <a:pt x="13440" y="62316"/>
                </a:lnTo>
                <a:lnTo>
                  <a:pt x="23885" y="56671"/>
                </a:lnTo>
                <a:lnTo>
                  <a:pt x="31242" y="49529"/>
                </a:lnTo>
                <a:lnTo>
                  <a:pt x="34290" y="42671"/>
                </a:lnTo>
                <a:lnTo>
                  <a:pt x="34290" y="34289"/>
                </a:lnTo>
                <a:lnTo>
                  <a:pt x="34290" y="27431"/>
                </a:lnTo>
                <a:lnTo>
                  <a:pt x="32004" y="20573"/>
                </a:lnTo>
                <a:lnTo>
                  <a:pt x="27419" y="15239"/>
                </a:lnTo>
                <a:lnTo>
                  <a:pt x="19622" y="8812"/>
                </a:lnTo>
                <a:lnTo>
                  <a:pt x="7332" y="2687"/>
                </a:lnTo>
                <a:lnTo>
                  <a:pt x="0" y="0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7350125" y="4827270"/>
            <a:ext cx="64769" cy="232410"/>
          </a:xfrm>
          <a:custGeom>
            <a:avLst/>
            <a:gdLst/>
            <a:ahLst/>
            <a:cxnLst/>
            <a:rect l="l" t="t" r="r" b="b"/>
            <a:pathLst>
              <a:path w="64770" h="232410">
                <a:moveTo>
                  <a:pt x="3048" y="0"/>
                </a:moveTo>
                <a:lnTo>
                  <a:pt x="31044" y="28166"/>
                </a:lnTo>
                <a:lnTo>
                  <a:pt x="52513" y="61392"/>
                </a:lnTo>
                <a:lnTo>
                  <a:pt x="64571" y="109422"/>
                </a:lnTo>
                <a:lnTo>
                  <a:pt x="64281" y="125194"/>
                </a:lnTo>
                <a:lnTo>
                  <a:pt x="53066" y="171683"/>
                </a:lnTo>
                <a:lnTo>
                  <a:pt x="31848" y="205111"/>
                </a:lnTo>
                <a:lnTo>
                  <a:pt x="2298" y="232409"/>
                </a:lnTo>
                <a:lnTo>
                  <a:pt x="1524" y="230124"/>
                </a:lnTo>
                <a:lnTo>
                  <a:pt x="0" y="228600"/>
                </a:lnTo>
                <a:lnTo>
                  <a:pt x="23275" y="197855"/>
                </a:lnTo>
                <a:lnTo>
                  <a:pt x="37140" y="162331"/>
                </a:lnTo>
                <a:lnTo>
                  <a:pt x="41828" y="124903"/>
                </a:lnTo>
                <a:lnTo>
                  <a:pt x="41593" y="109051"/>
                </a:lnTo>
                <a:lnTo>
                  <a:pt x="35710" y="67949"/>
                </a:lnTo>
                <a:lnTo>
                  <a:pt x="14349" y="23973"/>
                </a:lnTo>
                <a:lnTo>
                  <a:pt x="6617" y="14234"/>
                </a:lnTo>
                <a:lnTo>
                  <a:pt x="1524" y="4571"/>
                </a:lnTo>
                <a:lnTo>
                  <a:pt x="2298" y="2285"/>
                </a:lnTo>
                <a:lnTo>
                  <a:pt x="3048" y="0"/>
                </a:lnTo>
                <a:close/>
              </a:path>
            </a:pathLst>
          </a:custGeom>
          <a:ln w="952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1983198" y="3130867"/>
            <a:ext cx="1807187" cy="257937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5342077" y="5951029"/>
            <a:ext cx="1420642" cy="260223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3691013" y="4210050"/>
            <a:ext cx="104775" cy="186690"/>
          </a:xfrm>
          <a:custGeom>
            <a:avLst/>
            <a:gdLst/>
            <a:ahLst/>
            <a:cxnLst/>
            <a:rect l="l" t="t" r="r" b="b"/>
            <a:pathLst>
              <a:path w="104775" h="186689">
                <a:moveTo>
                  <a:pt x="24384" y="186690"/>
                </a:moveTo>
                <a:lnTo>
                  <a:pt x="24384" y="16001"/>
                </a:lnTo>
                <a:lnTo>
                  <a:pt x="19812" y="169163"/>
                </a:lnTo>
                <a:lnTo>
                  <a:pt x="19812" y="171450"/>
                </a:lnTo>
                <a:lnTo>
                  <a:pt x="19050" y="173736"/>
                </a:lnTo>
                <a:lnTo>
                  <a:pt x="17526" y="174498"/>
                </a:lnTo>
                <a:lnTo>
                  <a:pt x="16764" y="176022"/>
                </a:lnTo>
                <a:lnTo>
                  <a:pt x="14478" y="176784"/>
                </a:lnTo>
                <a:lnTo>
                  <a:pt x="762" y="176784"/>
                </a:lnTo>
                <a:lnTo>
                  <a:pt x="0" y="180594"/>
                </a:lnTo>
                <a:lnTo>
                  <a:pt x="0" y="183641"/>
                </a:lnTo>
                <a:lnTo>
                  <a:pt x="6096" y="186568"/>
                </a:lnTo>
                <a:lnTo>
                  <a:pt x="24384" y="186690"/>
                </a:lnTo>
                <a:close/>
              </a:path>
              <a:path w="104775" h="186689">
                <a:moveTo>
                  <a:pt x="104495" y="47999"/>
                </a:moveTo>
                <a:lnTo>
                  <a:pt x="85749" y="5333"/>
                </a:lnTo>
                <a:lnTo>
                  <a:pt x="6096" y="0"/>
                </a:lnTo>
                <a:lnTo>
                  <a:pt x="6096" y="9144"/>
                </a:lnTo>
                <a:lnTo>
                  <a:pt x="19050" y="9144"/>
                </a:lnTo>
                <a:lnTo>
                  <a:pt x="21336" y="9905"/>
                </a:lnTo>
                <a:lnTo>
                  <a:pt x="22860" y="11429"/>
                </a:lnTo>
                <a:lnTo>
                  <a:pt x="24384" y="13715"/>
                </a:lnTo>
                <a:lnTo>
                  <a:pt x="24384" y="186690"/>
                </a:lnTo>
                <a:lnTo>
                  <a:pt x="36576" y="186690"/>
                </a:lnTo>
                <a:lnTo>
                  <a:pt x="36576" y="169925"/>
                </a:lnTo>
                <a:lnTo>
                  <a:pt x="36595" y="165567"/>
                </a:lnTo>
                <a:lnTo>
                  <a:pt x="38862" y="102108"/>
                </a:lnTo>
                <a:lnTo>
                  <a:pt x="39624" y="102107"/>
                </a:lnTo>
                <a:lnTo>
                  <a:pt x="39624" y="92963"/>
                </a:lnTo>
                <a:lnTo>
                  <a:pt x="41910" y="19812"/>
                </a:lnTo>
                <a:lnTo>
                  <a:pt x="41910" y="15239"/>
                </a:lnTo>
                <a:lnTo>
                  <a:pt x="42672" y="12191"/>
                </a:lnTo>
                <a:lnTo>
                  <a:pt x="45720" y="9144"/>
                </a:lnTo>
                <a:lnTo>
                  <a:pt x="49530" y="8382"/>
                </a:lnTo>
                <a:lnTo>
                  <a:pt x="65532" y="8466"/>
                </a:lnTo>
                <a:lnTo>
                  <a:pt x="85563" y="42343"/>
                </a:lnTo>
                <a:lnTo>
                  <a:pt x="85563" y="93350"/>
                </a:lnTo>
                <a:lnTo>
                  <a:pt x="94488" y="85140"/>
                </a:lnTo>
                <a:lnTo>
                  <a:pt x="99708" y="75737"/>
                </a:lnTo>
                <a:lnTo>
                  <a:pt x="102937" y="63609"/>
                </a:lnTo>
                <a:lnTo>
                  <a:pt x="104495" y="47999"/>
                </a:lnTo>
                <a:close/>
              </a:path>
              <a:path w="104775" h="186689">
                <a:moveTo>
                  <a:pt x="57912" y="183641"/>
                </a:moveTo>
                <a:lnTo>
                  <a:pt x="57912" y="176784"/>
                </a:lnTo>
                <a:lnTo>
                  <a:pt x="41910" y="176784"/>
                </a:lnTo>
                <a:lnTo>
                  <a:pt x="39624" y="176022"/>
                </a:lnTo>
                <a:lnTo>
                  <a:pt x="38100" y="173736"/>
                </a:lnTo>
                <a:lnTo>
                  <a:pt x="37338" y="172212"/>
                </a:lnTo>
                <a:lnTo>
                  <a:pt x="36576" y="169925"/>
                </a:lnTo>
                <a:lnTo>
                  <a:pt x="36576" y="186690"/>
                </a:lnTo>
                <a:lnTo>
                  <a:pt x="57150" y="186689"/>
                </a:lnTo>
                <a:lnTo>
                  <a:pt x="57912" y="183641"/>
                </a:lnTo>
                <a:close/>
              </a:path>
              <a:path w="104775" h="186689">
                <a:moveTo>
                  <a:pt x="85563" y="93350"/>
                </a:moveTo>
                <a:lnTo>
                  <a:pt x="85563" y="42343"/>
                </a:lnTo>
                <a:lnTo>
                  <a:pt x="85150" y="61157"/>
                </a:lnTo>
                <a:lnTo>
                  <a:pt x="82445" y="73878"/>
                </a:lnTo>
                <a:lnTo>
                  <a:pt x="77724" y="83058"/>
                </a:lnTo>
                <a:lnTo>
                  <a:pt x="73152" y="89915"/>
                </a:lnTo>
                <a:lnTo>
                  <a:pt x="65532" y="92963"/>
                </a:lnTo>
                <a:lnTo>
                  <a:pt x="39624" y="92963"/>
                </a:lnTo>
                <a:lnTo>
                  <a:pt x="39624" y="102107"/>
                </a:lnTo>
                <a:lnTo>
                  <a:pt x="60359" y="102107"/>
                </a:lnTo>
                <a:lnTo>
                  <a:pt x="72743" y="100263"/>
                </a:lnTo>
                <a:lnTo>
                  <a:pt x="84119" y="94678"/>
                </a:lnTo>
                <a:lnTo>
                  <a:pt x="85563" y="9335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3802268" y="4274820"/>
            <a:ext cx="71755" cy="125095"/>
          </a:xfrm>
          <a:custGeom>
            <a:avLst/>
            <a:gdLst/>
            <a:ahLst/>
            <a:cxnLst/>
            <a:rect l="l" t="t" r="r" b="b"/>
            <a:pathLst>
              <a:path w="71754" h="125095">
                <a:moveTo>
                  <a:pt x="71685" y="60705"/>
                </a:moveTo>
                <a:lnTo>
                  <a:pt x="59844" y="11755"/>
                </a:lnTo>
                <a:lnTo>
                  <a:pt x="38097" y="0"/>
                </a:lnTo>
                <a:lnTo>
                  <a:pt x="37335" y="24"/>
                </a:lnTo>
                <a:lnTo>
                  <a:pt x="8045" y="24891"/>
                </a:lnTo>
                <a:lnTo>
                  <a:pt x="0" y="63639"/>
                </a:lnTo>
                <a:lnTo>
                  <a:pt x="576" y="76808"/>
                </a:lnTo>
                <a:lnTo>
                  <a:pt x="2468" y="89000"/>
                </a:lnTo>
                <a:lnTo>
                  <a:pt x="6133" y="100832"/>
                </a:lnTo>
                <a:lnTo>
                  <a:pt x="12026" y="112923"/>
                </a:lnTo>
                <a:lnTo>
                  <a:pt x="15214" y="115878"/>
                </a:lnTo>
                <a:lnTo>
                  <a:pt x="15214" y="74627"/>
                </a:lnTo>
                <a:lnTo>
                  <a:pt x="15469" y="57666"/>
                </a:lnTo>
                <a:lnTo>
                  <a:pt x="26667" y="12953"/>
                </a:lnTo>
                <a:lnTo>
                  <a:pt x="31239" y="9143"/>
                </a:lnTo>
                <a:lnTo>
                  <a:pt x="44193" y="9143"/>
                </a:lnTo>
                <a:lnTo>
                  <a:pt x="48765" y="12953"/>
                </a:lnTo>
                <a:lnTo>
                  <a:pt x="54490" y="26639"/>
                </a:lnTo>
                <a:lnTo>
                  <a:pt x="56345" y="36534"/>
                </a:lnTo>
                <a:lnTo>
                  <a:pt x="57129" y="49980"/>
                </a:lnTo>
                <a:lnTo>
                  <a:pt x="57129" y="111410"/>
                </a:lnTo>
                <a:lnTo>
                  <a:pt x="62310" y="103138"/>
                </a:lnTo>
                <a:lnTo>
                  <a:pt x="68706" y="87491"/>
                </a:lnTo>
                <a:lnTo>
                  <a:pt x="70842" y="75214"/>
                </a:lnTo>
                <a:lnTo>
                  <a:pt x="71685" y="60705"/>
                </a:lnTo>
                <a:close/>
              </a:path>
              <a:path w="71754" h="125095">
                <a:moveTo>
                  <a:pt x="57129" y="111410"/>
                </a:moveTo>
                <a:lnTo>
                  <a:pt x="57129" y="49980"/>
                </a:lnTo>
                <a:lnTo>
                  <a:pt x="56802" y="67889"/>
                </a:lnTo>
                <a:lnTo>
                  <a:pt x="55362" y="82541"/>
                </a:lnTo>
                <a:lnTo>
                  <a:pt x="52976" y="94379"/>
                </a:lnTo>
                <a:lnTo>
                  <a:pt x="49527" y="103631"/>
                </a:lnTo>
                <a:lnTo>
                  <a:pt x="45717" y="112013"/>
                </a:lnTo>
                <a:lnTo>
                  <a:pt x="40383" y="116585"/>
                </a:lnTo>
                <a:lnTo>
                  <a:pt x="28191" y="116585"/>
                </a:lnTo>
                <a:lnTo>
                  <a:pt x="22857" y="112013"/>
                </a:lnTo>
                <a:lnTo>
                  <a:pt x="17985" y="98259"/>
                </a:lnTo>
                <a:lnTo>
                  <a:pt x="16062" y="87961"/>
                </a:lnTo>
                <a:lnTo>
                  <a:pt x="15214" y="74627"/>
                </a:lnTo>
                <a:lnTo>
                  <a:pt x="15214" y="115878"/>
                </a:lnTo>
                <a:lnTo>
                  <a:pt x="21834" y="122014"/>
                </a:lnTo>
                <a:lnTo>
                  <a:pt x="33853" y="124965"/>
                </a:lnTo>
                <a:lnTo>
                  <a:pt x="43716" y="122481"/>
                </a:lnTo>
                <a:lnTo>
                  <a:pt x="56307" y="112724"/>
                </a:lnTo>
                <a:lnTo>
                  <a:pt x="57129" y="11141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3691013" y="4210050"/>
            <a:ext cx="104775" cy="186690"/>
          </a:xfrm>
          <a:custGeom>
            <a:avLst/>
            <a:gdLst/>
            <a:ahLst/>
            <a:cxnLst/>
            <a:rect l="l" t="t" r="r" b="b"/>
            <a:pathLst>
              <a:path w="104775" h="186689">
                <a:moveTo>
                  <a:pt x="6096" y="0"/>
                </a:moveTo>
                <a:lnTo>
                  <a:pt x="18796" y="0"/>
                </a:lnTo>
                <a:lnTo>
                  <a:pt x="31496" y="0"/>
                </a:lnTo>
                <a:lnTo>
                  <a:pt x="44196" y="0"/>
                </a:lnTo>
                <a:lnTo>
                  <a:pt x="56896" y="0"/>
                </a:lnTo>
                <a:lnTo>
                  <a:pt x="73944" y="1333"/>
                </a:lnTo>
                <a:lnTo>
                  <a:pt x="103547" y="34925"/>
                </a:lnTo>
                <a:lnTo>
                  <a:pt x="104495" y="47999"/>
                </a:lnTo>
                <a:lnTo>
                  <a:pt x="102937" y="63609"/>
                </a:lnTo>
                <a:lnTo>
                  <a:pt x="72743" y="100263"/>
                </a:lnTo>
                <a:lnTo>
                  <a:pt x="53340" y="102108"/>
                </a:lnTo>
                <a:lnTo>
                  <a:pt x="46482" y="102108"/>
                </a:lnTo>
                <a:lnTo>
                  <a:pt x="38862" y="102108"/>
                </a:lnTo>
                <a:lnTo>
                  <a:pt x="38408" y="114799"/>
                </a:lnTo>
                <a:lnTo>
                  <a:pt x="37955" y="127491"/>
                </a:lnTo>
                <a:lnTo>
                  <a:pt x="37502" y="140183"/>
                </a:lnTo>
                <a:lnTo>
                  <a:pt x="37048" y="152875"/>
                </a:lnTo>
                <a:lnTo>
                  <a:pt x="36595" y="165567"/>
                </a:lnTo>
                <a:lnTo>
                  <a:pt x="36576" y="169925"/>
                </a:lnTo>
                <a:lnTo>
                  <a:pt x="37338" y="172212"/>
                </a:lnTo>
                <a:lnTo>
                  <a:pt x="38100" y="173736"/>
                </a:lnTo>
                <a:lnTo>
                  <a:pt x="39624" y="176022"/>
                </a:lnTo>
                <a:lnTo>
                  <a:pt x="41910" y="176784"/>
                </a:lnTo>
                <a:lnTo>
                  <a:pt x="44196" y="176784"/>
                </a:lnTo>
                <a:lnTo>
                  <a:pt x="48768" y="176784"/>
                </a:lnTo>
                <a:lnTo>
                  <a:pt x="53340" y="176784"/>
                </a:lnTo>
                <a:lnTo>
                  <a:pt x="57912" y="176784"/>
                </a:lnTo>
                <a:lnTo>
                  <a:pt x="57912" y="180594"/>
                </a:lnTo>
                <a:lnTo>
                  <a:pt x="57912" y="183641"/>
                </a:lnTo>
                <a:lnTo>
                  <a:pt x="57150" y="186689"/>
                </a:lnTo>
                <a:lnTo>
                  <a:pt x="44450" y="186689"/>
                </a:lnTo>
                <a:lnTo>
                  <a:pt x="31750" y="186689"/>
                </a:lnTo>
                <a:lnTo>
                  <a:pt x="19050" y="186690"/>
                </a:lnTo>
                <a:lnTo>
                  <a:pt x="6350" y="186690"/>
                </a:lnTo>
                <a:lnTo>
                  <a:pt x="0" y="183641"/>
                </a:lnTo>
                <a:lnTo>
                  <a:pt x="0" y="180594"/>
                </a:lnTo>
                <a:lnTo>
                  <a:pt x="762" y="176784"/>
                </a:lnTo>
                <a:lnTo>
                  <a:pt x="4572" y="176784"/>
                </a:lnTo>
                <a:lnTo>
                  <a:pt x="8382" y="176784"/>
                </a:lnTo>
                <a:lnTo>
                  <a:pt x="12192" y="176784"/>
                </a:lnTo>
                <a:lnTo>
                  <a:pt x="14478" y="176784"/>
                </a:lnTo>
                <a:lnTo>
                  <a:pt x="16764" y="176022"/>
                </a:lnTo>
                <a:lnTo>
                  <a:pt x="17526" y="174498"/>
                </a:lnTo>
                <a:lnTo>
                  <a:pt x="19050" y="173736"/>
                </a:lnTo>
                <a:lnTo>
                  <a:pt x="19812" y="171450"/>
                </a:lnTo>
                <a:lnTo>
                  <a:pt x="19812" y="169163"/>
                </a:lnTo>
                <a:lnTo>
                  <a:pt x="20200" y="156356"/>
                </a:lnTo>
                <a:lnTo>
                  <a:pt x="21366" y="118103"/>
                </a:lnTo>
                <a:lnTo>
                  <a:pt x="22920" y="67392"/>
                </a:lnTo>
                <a:lnTo>
                  <a:pt x="24086" y="29480"/>
                </a:lnTo>
                <a:lnTo>
                  <a:pt x="24384" y="16001"/>
                </a:lnTo>
                <a:lnTo>
                  <a:pt x="24384" y="13715"/>
                </a:lnTo>
                <a:lnTo>
                  <a:pt x="22860" y="11429"/>
                </a:lnTo>
                <a:lnTo>
                  <a:pt x="21336" y="9905"/>
                </a:lnTo>
                <a:lnTo>
                  <a:pt x="19050" y="9144"/>
                </a:lnTo>
                <a:lnTo>
                  <a:pt x="15240" y="9144"/>
                </a:lnTo>
                <a:lnTo>
                  <a:pt x="12192" y="9144"/>
                </a:lnTo>
                <a:lnTo>
                  <a:pt x="9144" y="9144"/>
                </a:lnTo>
                <a:lnTo>
                  <a:pt x="6096" y="9144"/>
                </a:lnTo>
                <a:lnTo>
                  <a:pt x="6096" y="6096"/>
                </a:lnTo>
                <a:lnTo>
                  <a:pt x="6096" y="3048"/>
                </a:lnTo>
                <a:lnTo>
                  <a:pt x="6096" y="0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3730637" y="4218432"/>
            <a:ext cx="46355" cy="85090"/>
          </a:xfrm>
          <a:custGeom>
            <a:avLst/>
            <a:gdLst/>
            <a:ahLst/>
            <a:cxnLst/>
            <a:rect l="l" t="t" r="r" b="b"/>
            <a:pathLst>
              <a:path w="46354" h="85089">
                <a:moveTo>
                  <a:pt x="0" y="84581"/>
                </a:moveTo>
                <a:lnTo>
                  <a:pt x="5334" y="84581"/>
                </a:lnTo>
                <a:lnTo>
                  <a:pt x="10668" y="84581"/>
                </a:lnTo>
                <a:lnTo>
                  <a:pt x="16002" y="84581"/>
                </a:lnTo>
                <a:lnTo>
                  <a:pt x="25908" y="84581"/>
                </a:lnTo>
                <a:lnTo>
                  <a:pt x="33528" y="81533"/>
                </a:lnTo>
                <a:lnTo>
                  <a:pt x="38100" y="74675"/>
                </a:lnTo>
                <a:lnTo>
                  <a:pt x="42821" y="65496"/>
                </a:lnTo>
                <a:lnTo>
                  <a:pt x="45526" y="52775"/>
                </a:lnTo>
                <a:lnTo>
                  <a:pt x="45939" y="33961"/>
                </a:lnTo>
                <a:lnTo>
                  <a:pt x="45328" y="22620"/>
                </a:lnTo>
                <a:lnTo>
                  <a:pt x="25146" y="0"/>
                </a:lnTo>
                <a:lnTo>
                  <a:pt x="16002" y="0"/>
                </a:lnTo>
                <a:lnTo>
                  <a:pt x="9906" y="0"/>
                </a:lnTo>
                <a:lnTo>
                  <a:pt x="6096" y="762"/>
                </a:lnTo>
                <a:lnTo>
                  <a:pt x="4572" y="2285"/>
                </a:lnTo>
                <a:lnTo>
                  <a:pt x="3048" y="3809"/>
                </a:lnTo>
                <a:lnTo>
                  <a:pt x="2286" y="6857"/>
                </a:lnTo>
                <a:lnTo>
                  <a:pt x="2286" y="11429"/>
                </a:lnTo>
                <a:lnTo>
                  <a:pt x="1889" y="24123"/>
                </a:lnTo>
                <a:lnTo>
                  <a:pt x="1492" y="36817"/>
                </a:lnTo>
                <a:lnTo>
                  <a:pt x="1095" y="49511"/>
                </a:lnTo>
                <a:lnTo>
                  <a:pt x="699" y="62205"/>
                </a:lnTo>
                <a:lnTo>
                  <a:pt x="302" y="74899"/>
                </a:lnTo>
                <a:lnTo>
                  <a:pt x="0" y="84581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3802268" y="4274820"/>
            <a:ext cx="71755" cy="125095"/>
          </a:xfrm>
          <a:custGeom>
            <a:avLst/>
            <a:gdLst/>
            <a:ahLst/>
            <a:cxnLst/>
            <a:rect l="l" t="t" r="r" b="b"/>
            <a:pathLst>
              <a:path w="71754" h="125095">
                <a:moveTo>
                  <a:pt x="38097" y="0"/>
                </a:moveTo>
                <a:lnTo>
                  <a:pt x="69402" y="35660"/>
                </a:lnTo>
                <a:lnTo>
                  <a:pt x="71685" y="60705"/>
                </a:lnTo>
                <a:lnTo>
                  <a:pt x="70842" y="75214"/>
                </a:lnTo>
                <a:lnTo>
                  <a:pt x="56307" y="112724"/>
                </a:lnTo>
                <a:lnTo>
                  <a:pt x="33853" y="124965"/>
                </a:lnTo>
                <a:lnTo>
                  <a:pt x="21834" y="122014"/>
                </a:lnTo>
                <a:lnTo>
                  <a:pt x="2468" y="89000"/>
                </a:lnTo>
                <a:lnTo>
                  <a:pt x="0" y="63639"/>
                </a:lnTo>
                <a:lnTo>
                  <a:pt x="1269" y="48995"/>
                </a:lnTo>
                <a:lnTo>
                  <a:pt x="18287" y="10009"/>
                </a:lnTo>
                <a:lnTo>
                  <a:pt x="38097" y="0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3817482" y="4283964"/>
            <a:ext cx="41910" cy="107950"/>
          </a:xfrm>
          <a:custGeom>
            <a:avLst/>
            <a:gdLst/>
            <a:ahLst/>
            <a:cxnLst/>
            <a:rect l="l" t="t" r="r" b="b"/>
            <a:pathLst>
              <a:path w="41910" h="107950">
                <a:moveTo>
                  <a:pt x="22120" y="0"/>
                </a:moveTo>
                <a:lnTo>
                  <a:pt x="16024" y="0"/>
                </a:lnTo>
                <a:lnTo>
                  <a:pt x="11452" y="3810"/>
                </a:lnTo>
                <a:lnTo>
                  <a:pt x="255" y="48522"/>
                </a:lnTo>
                <a:lnTo>
                  <a:pt x="0" y="65483"/>
                </a:lnTo>
                <a:lnTo>
                  <a:pt x="848" y="78817"/>
                </a:lnTo>
                <a:lnTo>
                  <a:pt x="2771" y="89115"/>
                </a:lnTo>
                <a:lnTo>
                  <a:pt x="7642" y="102870"/>
                </a:lnTo>
                <a:lnTo>
                  <a:pt x="12976" y="107441"/>
                </a:lnTo>
                <a:lnTo>
                  <a:pt x="19072" y="107441"/>
                </a:lnTo>
                <a:lnTo>
                  <a:pt x="25168" y="107441"/>
                </a:lnTo>
                <a:lnTo>
                  <a:pt x="41587" y="58745"/>
                </a:lnTo>
                <a:lnTo>
                  <a:pt x="41915" y="40836"/>
                </a:lnTo>
                <a:lnTo>
                  <a:pt x="41131" y="27390"/>
                </a:lnTo>
                <a:lnTo>
                  <a:pt x="39276" y="17495"/>
                </a:lnTo>
                <a:lnTo>
                  <a:pt x="33550" y="3810"/>
                </a:lnTo>
                <a:lnTo>
                  <a:pt x="28978" y="0"/>
                </a:lnTo>
                <a:lnTo>
                  <a:pt x="22120" y="0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743626" y="614963"/>
            <a:ext cx="7199630" cy="12293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336550">
              <a:lnSpc>
                <a:spcPct val="100000"/>
              </a:lnSpc>
            </a:pPr>
            <a:r>
              <a:rPr spc="-5" dirty="0"/>
              <a:t>Αγορά</a:t>
            </a:r>
            <a:r>
              <a:rPr spc="5" dirty="0"/>
              <a:t> </a:t>
            </a:r>
            <a:r>
              <a:rPr spc="-5" dirty="0"/>
              <a:t>συναλλά</a:t>
            </a:r>
            <a:r>
              <a:rPr spc="20" dirty="0"/>
              <a:t>γ</a:t>
            </a:r>
            <a:r>
              <a:rPr dirty="0">
                <a:latin typeface="Arial"/>
                <a:cs typeface="Arial"/>
              </a:rPr>
              <a:t>µ</a:t>
            </a:r>
            <a:r>
              <a:rPr spc="-5" dirty="0"/>
              <a:t>ατος </a:t>
            </a:r>
            <a:r>
              <a:rPr dirty="0"/>
              <a:t>και οικονο</a:t>
            </a:r>
            <a:r>
              <a:rPr spc="-5" dirty="0">
                <a:latin typeface="Arial"/>
                <a:cs typeface="Arial"/>
              </a:rPr>
              <a:t>µ</a:t>
            </a:r>
            <a:r>
              <a:rPr spc="-5" dirty="0"/>
              <a:t>ικές</a:t>
            </a:r>
            <a:r>
              <a:rPr dirty="0"/>
              <a:t> </a:t>
            </a:r>
            <a:r>
              <a:rPr spc="-5" dirty="0"/>
              <a:t>πολιτικές</a:t>
            </a:r>
            <a:r>
              <a:rPr dirty="0"/>
              <a:t> χ</a:t>
            </a:r>
            <a:r>
              <a:rPr spc="-5" dirty="0"/>
              <a:t>ωρών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11535" y="2040342"/>
            <a:ext cx="7961630" cy="36296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buFont typeface="Arial"/>
              <a:buChar char="•"/>
              <a:tabLst>
                <a:tab pos="355600" algn="l"/>
              </a:tabLst>
            </a:pPr>
            <a:r>
              <a:rPr sz="2200" dirty="0">
                <a:latin typeface="Arial"/>
                <a:cs typeface="Arial"/>
              </a:rPr>
              <a:t>Η</a:t>
            </a:r>
            <a:r>
              <a:rPr sz="2200" spc="-5" dirty="0">
                <a:latin typeface="Arial"/>
                <a:cs typeface="Arial"/>
              </a:rPr>
              <a:t> α</a:t>
            </a:r>
            <a:r>
              <a:rPr sz="2200" dirty="0">
                <a:latin typeface="Arial"/>
                <a:cs typeface="Arial"/>
              </a:rPr>
              <a:t>γορά</a:t>
            </a:r>
            <a:r>
              <a:rPr sz="2200" spc="-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συναλλά</a:t>
            </a:r>
            <a:r>
              <a:rPr sz="2200" spc="5" dirty="0">
                <a:latin typeface="Arial"/>
                <a:cs typeface="Arial"/>
              </a:rPr>
              <a:t>γ</a:t>
            </a:r>
            <a:r>
              <a:rPr sz="2200" spc="-5" dirty="0">
                <a:latin typeface="Arial"/>
                <a:cs typeface="Arial"/>
              </a:rPr>
              <a:t>µατο</a:t>
            </a:r>
            <a:r>
              <a:rPr sz="2200" dirty="0">
                <a:latin typeface="Arial"/>
                <a:cs typeface="Arial"/>
              </a:rPr>
              <a:t>ς </a:t>
            </a:r>
            <a:r>
              <a:rPr sz="2200" spc="-5" dirty="0">
                <a:latin typeface="Arial"/>
                <a:cs typeface="Arial"/>
              </a:rPr>
              <a:t>πο</a:t>
            </a:r>
            <a:r>
              <a:rPr sz="2200" dirty="0">
                <a:latin typeface="Arial"/>
                <a:cs typeface="Arial"/>
              </a:rPr>
              <a:t>υ</a:t>
            </a:r>
            <a:r>
              <a:rPr sz="2200" spc="-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κ</a:t>
            </a:r>
            <a:r>
              <a:rPr sz="2200" spc="-5" dirty="0">
                <a:latin typeface="Arial"/>
                <a:cs typeface="Arial"/>
              </a:rPr>
              <a:t>αθορίζε</a:t>
            </a:r>
            <a:r>
              <a:rPr sz="2200" dirty="0">
                <a:latin typeface="Arial"/>
                <a:cs typeface="Arial"/>
              </a:rPr>
              <a:t>ι </a:t>
            </a:r>
            <a:r>
              <a:rPr sz="2200" spc="-5" dirty="0">
                <a:latin typeface="Arial"/>
                <a:cs typeface="Arial"/>
              </a:rPr>
              <a:t>τη</a:t>
            </a:r>
            <a:r>
              <a:rPr sz="2200" dirty="0">
                <a:latin typeface="Arial"/>
                <a:cs typeface="Arial"/>
              </a:rPr>
              <a:t>ν σ</a:t>
            </a:r>
            <a:r>
              <a:rPr sz="2200" spc="-5" dirty="0">
                <a:latin typeface="Arial"/>
                <a:cs typeface="Arial"/>
              </a:rPr>
              <a:t>υναλλα</a:t>
            </a:r>
            <a:r>
              <a:rPr sz="2200" spc="20" dirty="0">
                <a:latin typeface="Arial"/>
                <a:cs typeface="Arial"/>
              </a:rPr>
              <a:t>γ</a:t>
            </a:r>
            <a:r>
              <a:rPr sz="2200" spc="-5" dirty="0">
                <a:latin typeface="Arial"/>
                <a:cs typeface="Arial"/>
              </a:rPr>
              <a:t>µατική </a:t>
            </a:r>
            <a:r>
              <a:rPr sz="2200" dirty="0">
                <a:latin typeface="Arial"/>
                <a:cs typeface="Arial"/>
              </a:rPr>
              <a:t>ισοτι</a:t>
            </a:r>
            <a:r>
              <a:rPr sz="2200" spc="-10" dirty="0">
                <a:latin typeface="Arial"/>
                <a:cs typeface="Arial"/>
              </a:rPr>
              <a:t>µ</a:t>
            </a:r>
            <a:r>
              <a:rPr sz="2200" spc="-5" dirty="0">
                <a:latin typeface="Arial"/>
                <a:cs typeface="Arial"/>
              </a:rPr>
              <a:t>ί</a:t>
            </a:r>
            <a:r>
              <a:rPr sz="2200" dirty="0">
                <a:latin typeface="Arial"/>
                <a:cs typeface="Arial"/>
              </a:rPr>
              <a:t>α</a:t>
            </a:r>
            <a:r>
              <a:rPr sz="2200" spc="-10" dirty="0">
                <a:latin typeface="Arial"/>
                <a:cs typeface="Arial"/>
              </a:rPr>
              <a:t> </a:t>
            </a:r>
            <a:r>
              <a:rPr sz="2200" spc="-5" dirty="0">
                <a:latin typeface="Arial"/>
                <a:cs typeface="Arial"/>
              </a:rPr>
              <a:t>επηρεάζετα</a:t>
            </a:r>
            <a:r>
              <a:rPr sz="2200" dirty="0">
                <a:latin typeface="Arial"/>
                <a:cs typeface="Arial"/>
              </a:rPr>
              <a:t>ι </a:t>
            </a:r>
            <a:r>
              <a:rPr sz="2200" spc="-5" dirty="0">
                <a:latin typeface="Arial"/>
                <a:cs typeface="Arial"/>
              </a:rPr>
              <a:t>απ</a:t>
            </a:r>
            <a:r>
              <a:rPr sz="2200" dirty="0">
                <a:latin typeface="Arial"/>
                <a:cs typeface="Arial"/>
              </a:rPr>
              <a:t>ό</a:t>
            </a:r>
            <a:r>
              <a:rPr sz="2200" spc="-5" dirty="0">
                <a:latin typeface="Arial"/>
                <a:cs typeface="Arial"/>
              </a:rPr>
              <a:t> τι</a:t>
            </a:r>
            <a:r>
              <a:rPr sz="2200" dirty="0">
                <a:latin typeface="Arial"/>
                <a:cs typeface="Arial"/>
              </a:rPr>
              <a:t>ς ο</a:t>
            </a:r>
            <a:r>
              <a:rPr sz="2200" spc="-5" dirty="0">
                <a:latin typeface="Arial"/>
                <a:cs typeface="Arial"/>
              </a:rPr>
              <a:t>ικον</a:t>
            </a:r>
            <a:r>
              <a:rPr sz="2200" spc="5" dirty="0">
                <a:latin typeface="Arial"/>
                <a:cs typeface="Arial"/>
              </a:rPr>
              <a:t>ο</a:t>
            </a:r>
            <a:r>
              <a:rPr sz="2200" spc="-5" dirty="0">
                <a:latin typeface="Arial"/>
                <a:cs typeface="Arial"/>
              </a:rPr>
              <a:t>µικέ</a:t>
            </a:r>
            <a:r>
              <a:rPr sz="2200" dirty="0">
                <a:latin typeface="Arial"/>
                <a:cs typeface="Arial"/>
              </a:rPr>
              <a:t>ς</a:t>
            </a:r>
            <a:r>
              <a:rPr sz="2200" spc="-10" dirty="0">
                <a:latin typeface="Arial"/>
                <a:cs typeface="Arial"/>
              </a:rPr>
              <a:t> </a:t>
            </a:r>
            <a:r>
              <a:rPr sz="2200" spc="-5" dirty="0">
                <a:latin typeface="Arial"/>
                <a:cs typeface="Arial"/>
              </a:rPr>
              <a:t>πολιτικές (Νοµι</a:t>
            </a:r>
            <a:r>
              <a:rPr sz="2200" dirty="0">
                <a:latin typeface="Arial"/>
                <a:cs typeface="Arial"/>
              </a:rPr>
              <a:t>σ</a:t>
            </a:r>
            <a:r>
              <a:rPr sz="2200" spc="-5" dirty="0">
                <a:latin typeface="Arial"/>
                <a:cs typeface="Arial"/>
              </a:rPr>
              <a:t>µ</a:t>
            </a:r>
            <a:r>
              <a:rPr sz="2200" dirty="0">
                <a:latin typeface="Arial"/>
                <a:cs typeface="Arial"/>
              </a:rPr>
              <a:t>ατική</a:t>
            </a:r>
            <a:r>
              <a:rPr sz="2200" spc="-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και</a:t>
            </a:r>
            <a:r>
              <a:rPr sz="2200" spc="-5" dirty="0">
                <a:latin typeface="Arial"/>
                <a:cs typeface="Arial"/>
              </a:rPr>
              <a:t> </a:t>
            </a:r>
            <a:r>
              <a:rPr sz="2200" spc="-10" dirty="0">
                <a:latin typeface="Arial"/>
                <a:cs typeface="Arial"/>
              </a:rPr>
              <a:t>δ</a:t>
            </a:r>
            <a:r>
              <a:rPr sz="2200" dirty="0">
                <a:latin typeface="Arial"/>
                <a:cs typeface="Arial"/>
              </a:rPr>
              <a:t>η</a:t>
            </a:r>
            <a:r>
              <a:rPr sz="2200" spc="-5" dirty="0">
                <a:latin typeface="Arial"/>
                <a:cs typeface="Arial"/>
              </a:rPr>
              <a:t>µ</a:t>
            </a:r>
            <a:r>
              <a:rPr sz="2200" dirty="0">
                <a:latin typeface="Arial"/>
                <a:cs typeface="Arial"/>
              </a:rPr>
              <a:t>οσιον</a:t>
            </a:r>
            <a:r>
              <a:rPr sz="2200" spc="-10" dirty="0">
                <a:latin typeface="Arial"/>
                <a:cs typeface="Arial"/>
              </a:rPr>
              <a:t>ο</a:t>
            </a:r>
            <a:r>
              <a:rPr sz="2200" spc="-5" dirty="0">
                <a:latin typeface="Arial"/>
                <a:cs typeface="Arial"/>
              </a:rPr>
              <a:t>µικ</a:t>
            </a:r>
            <a:r>
              <a:rPr sz="2200" dirty="0">
                <a:latin typeface="Arial"/>
                <a:cs typeface="Arial"/>
              </a:rPr>
              <a:t>ή )</a:t>
            </a:r>
            <a:r>
              <a:rPr sz="2200" spc="-5" dirty="0">
                <a:latin typeface="Arial"/>
                <a:cs typeface="Arial"/>
              </a:rPr>
              <a:t> πο</a:t>
            </a:r>
            <a:r>
              <a:rPr sz="2200" dirty="0">
                <a:latin typeface="Arial"/>
                <a:cs typeface="Arial"/>
              </a:rPr>
              <a:t>υ</a:t>
            </a:r>
            <a:r>
              <a:rPr sz="2200" spc="-5" dirty="0">
                <a:latin typeface="Arial"/>
                <a:cs typeface="Arial"/>
              </a:rPr>
              <a:t> </a:t>
            </a:r>
            <a:r>
              <a:rPr sz="2200" spc="-10" dirty="0">
                <a:latin typeface="Arial"/>
                <a:cs typeface="Arial"/>
              </a:rPr>
              <a:t>ε</a:t>
            </a:r>
            <a:r>
              <a:rPr sz="2200" spc="-5" dirty="0">
                <a:latin typeface="Arial"/>
                <a:cs typeface="Arial"/>
              </a:rPr>
              <a:t>φα</a:t>
            </a:r>
            <a:r>
              <a:rPr sz="2200" spc="5" dirty="0">
                <a:latin typeface="Arial"/>
                <a:cs typeface="Arial"/>
              </a:rPr>
              <a:t>ρ</a:t>
            </a:r>
            <a:r>
              <a:rPr sz="2200" spc="-10" dirty="0">
                <a:latin typeface="Arial"/>
                <a:cs typeface="Arial"/>
              </a:rPr>
              <a:t>µ</a:t>
            </a:r>
            <a:r>
              <a:rPr sz="2200" dirty="0">
                <a:latin typeface="Arial"/>
                <a:cs typeface="Arial"/>
              </a:rPr>
              <a:t>όζονται στην </a:t>
            </a:r>
            <a:r>
              <a:rPr sz="2200" spc="-5" dirty="0">
                <a:latin typeface="Arial"/>
                <a:cs typeface="Arial"/>
              </a:rPr>
              <a:t>εγχ</a:t>
            </a:r>
            <a:r>
              <a:rPr sz="2200" spc="-10" dirty="0">
                <a:latin typeface="Arial"/>
                <a:cs typeface="Arial"/>
              </a:rPr>
              <a:t>ώ</a:t>
            </a:r>
            <a:r>
              <a:rPr sz="2200" spc="-5" dirty="0">
                <a:latin typeface="Arial"/>
                <a:cs typeface="Arial"/>
              </a:rPr>
              <a:t>ρι</a:t>
            </a:r>
            <a:r>
              <a:rPr sz="2200" dirty="0">
                <a:latin typeface="Arial"/>
                <a:cs typeface="Arial"/>
              </a:rPr>
              <a:t>α</a:t>
            </a:r>
            <a:r>
              <a:rPr sz="2200" spc="-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κ</a:t>
            </a:r>
            <a:r>
              <a:rPr sz="2200" spc="-5" dirty="0">
                <a:latin typeface="Arial"/>
                <a:cs typeface="Arial"/>
              </a:rPr>
              <a:t>α</a:t>
            </a:r>
            <a:r>
              <a:rPr sz="2200" dirty="0">
                <a:latin typeface="Arial"/>
                <a:cs typeface="Arial"/>
              </a:rPr>
              <a:t>ι </a:t>
            </a:r>
            <a:r>
              <a:rPr sz="2200" spc="-5" dirty="0">
                <a:latin typeface="Arial"/>
                <a:cs typeface="Arial"/>
              </a:rPr>
              <a:t>ξέν</a:t>
            </a:r>
            <a:r>
              <a:rPr sz="2200" dirty="0">
                <a:latin typeface="Arial"/>
                <a:cs typeface="Arial"/>
              </a:rPr>
              <a:t>η</a:t>
            </a:r>
            <a:r>
              <a:rPr sz="2200" spc="-10" dirty="0">
                <a:latin typeface="Arial"/>
                <a:cs typeface="Arial"/>
              </a:rPr>
              <a:t> </a:t>
            </a:r>
            <a:r>
              <a:rPr sz="2200" spc="-5" dirty="0">
                <a:latin typeface="Arial"/>
                <a:cs typeface="Arial"/>
              </a:rPr>
              <a:t>οικον</a:t>
            </a:r>
            <a:r>
              <a:rPr sz="2200" spc="15" dirty="0">
                <a:latin typeface="Arial"/>
                <a:cs typeface="Arial"/>
              </a:rPr>
              <a:t>ο</a:t>
            </a:r>
            <a:r>
              <a:rPr sz="2200" spc="-5" dirty="0">
                <a:latin typeface="Arial"/>
                <a:cs typeface="Arial"/>
              </a:rPr>
              <a:t>µ</a:t>
            </a:r>
            <a:r>
              <a:rPr sz="2200" dirty="0">
                <a:latin typeface="Arial"/>
                <a:cs typeface="Arial"/>
              </a:rPr>
              <a:t>ί</a:t>
            </a:r>
            <a:r>
              <a:rPr sz="2200" spc="-5" dirty="0">
                <a:latin typeface="Arial"/>
                <a:cs typeface="Arial"/>
              </a:rPr>
              <a:t>α</a:t>
            </a:r>
            <a:r>
              <a:rPr sz="2200" dirty="0">
                <a:latin typeface="Arial"/>
                <a:cs typeface="Arial"/>
              </a:rPr>
              <a:t>. </a:t>
            </a:r>
            <a:r>
              <a:rPr sz="2200" spc="-5" dirty="0">
                <a:latin typeface="Arial"/>
                <a:cs typeface="Arial"/>
              </a:rPr>
              <a:t>Εά</a:t>
            </a:r>
            <a:r>
              <a:rPr sz="2200" dirty="0">
                <a:latin typeface="Arial"/>
                <a:cs typeface="Arial"/>
              </a:rPr>
              <a:t>ν</a:t>
            </a:r>
            <a:r>
              <a:rPr sz="2200" spc="-5" dirty="0">
                <a:latin typeface="Arial"/>
                <a:cs typeface="Arial"/>
              </a:rPr>
              <a:t> </a:t>
            </a:r>
            <a:r>
              <a:rPr sz="2200" spc="-15" dirty="0">
                <a:latin typeface="Arial"/>
                <a:cs typeface="Arial"/>
              </a:rPr>
              <a:t>π</a:t>
            </a:r>
            <a:r>
              <a:rPr sz="2200" dirty="0">
                <a:latin typeface="Arial"/>
                <a:cs typeface="Arial"/>
              </a:rPr>
              <a:t>χ.</a:t>
            </a:r>
            <a:r>
              <a:rPr sz="2200" spc="-1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Η</a:t>
            </a:r>
            <a:r>
              <a:rPr sz="2200" spc="-5" dirty="0">
                <a:latin typeface="Arial"/>
                <a:cs typeface="Arial"/>
              </a:rPr>
              <a:t> </a:t>
            </a:r>
            <a:r>
              <a:rPr sz="2200" spc="-10" dirty="0">
                <a:latin typeface="Arial"/>
                <a:cs typeface="Arial"/>
              </a:rPr>
              <a:t>ξ</a:t>
            </a:r>
            <a:r>
              <a:rPr sz="2200" spc="-5" dirty="0">
                <a:latin typeface="Arial"/>
                <a:cs typeface="Arial"/>
              </a:rPr>
              <a:t>έν</a:t>
            </a:r>
            <a:r>
              <a:rPr sz="2200" dirty="0">
                <a:latin typeface="Arial"/>
                <a:cs typeface="Arial"/>
              </a:rPr>
              <a:t>η</a:t>
            </a:r>
            <a:r>
              <a:rPr sz="2200" spc="-10" dirty="0">
                <a:latin typeface="Arial"/>
                <a:cs typeface="Arial"/>
              </a:rPr>
              <a:t> χ</a:t>
            </a:r>
            <a:r>
              <a:rPr sz="2200" spc="-5" dirty="0">
                <a:latin typeface="Arial"/>
                <a:cs typeface="Arial"/>
              </a:rPr>
              <a:t>ώρ</a:t>
            </a:r>
            <a:r>
              <a:rPr sz="2200" dirty="0">
                <a:latin typeface="Arial"/>
                <a:cs typeface="Arial"/>
              </a:rPr>
              <a:t>α</a:t>
            </a:r>
            <a:r>
              <a:rPr sz="2200" spc="5" dirty="0">
                <a:latin typeface="Arial"/>
                <a:cs typeface="Arial"/>
              </a:rPr>
              <a:t> </a:t>
            </a:r>
            <a:r>
              <a:rPr sz="2200" spc="-5" dirty="0">
                <a:latin typeface="Arial"/>
                <a:cs typeface="Arial"/>
              </a:rPr>
              <a:t>(ΗΠ</a:t>
            </a:r>
            <a:r>
              <a:rPr sz="2200" dirty="0">
                <a:latin typeface="Arial"/>
                <a:cs typeface="Arial"/>
              </a:rPr>
              <a:t>Α) </a:t>
            </a:r>
            <a:r>
              <a:rPr sz="2200" spc="-5" dirty="0">
                <a:latin typeface="Arial"/>
                <a:cs typeface="Arial"/>
              </a:rPr>
              <a:t>ασκε</a:t>
            </a:r>
            <a:r>
              <a:rPr sz="2200" dirty="0">
                <a:latin typeface="Arial"/>
                <a:cs typeface="Arial"/>
              </a:rPr>
              <a:t>ί</a:t>
            </a:r>
            <a:r>
              <a:rPr sz="2200" spc="-5" dirty="0">
                <a:latin typeface="Arial"/>
                <a:cs typeface="Arial"/>
              </a:rPr>
              <a:t> </a:t>
            </a:r>
            <a:r>
              <a:rPr sz="2200" spc="-10" dirty="0">
                <a:latin typeface="Arial"/>
                <a:cs typeface="Arial"/>
              </a:rPr>
              <a:t>ε</a:t>
            </a:r>
            <a:r>
              <a:rPr sz="2200" spc="-5" dirty="0">
                <a:latin typeface="Arial"/>
                <a:cs typeface="Arial"/>
              </a:rPr>
              <a:t>πεκτατικ</a:t>
            </a:r>
            <a:r>
              <a:rPr sz="2200" dirty="0">
                <a:latin typeface="Arial"/>
                <a:cs typeface="Arial"/>
              </a:rPr>
              <a:t>ή</a:t>
            </a:r>
            <a:r>
              <a:rPr sz="2200" spc="-5" dirty="0">
                <a:latin typeface="Arial"/>
                <a:cs typeface="Arial"/>
              </a:rPr>
              <a:t> ν</a:t>
            </a:r>
            <a:r>
              <a:rPr sz="2200" dirty="0">
                <a:latin typeface="Arial"/>
                <a:cs typeface="Arial"/>
              </a:rPr>
              <a:t>ο</a:t>
            </a:r>
            <a:r>
              <a:rPr sz="2200" spc="-10" dirty="0">
                <a:latin typeface="Arial"/>
                <a:cs typeface="Arial"/>
              </a:rPr>
              <a:t>µ</a:t>
            </a:r>
            <a:r>
              <a:rPr sz="2200" dirty="0">
                <a:latin typeface="Arial"/>
                <a:cs typeface="Arial"/>
              </a:rPr>
              <a:t>ι</a:t>
            </a:r>
            <a:r>
              <a:rPr sz="2200" spc="-5" dirty="0">
                <a:latin typeface="Arial"/>
                <a:cs typeface="Arial"/>
              </a:rPr>
              <a:t>σµ</a:t>
            </a:r>
            <a:r>
              <a:rPr sz="2200" dirty="0">
                <a:latin typeface="Arial"/>
                <a:cs typeface="Arial"/>
              </a:rPr>
              <a:t>ατική</a:t>
            </a:r>
            <a:r>
              <a:rPr sz="2200" spc="-5" dirty="0">
                <a:latin typeface="Arial"/>
                <a:cs typeface="Arial"/>
              </a:rPr>
              <a:t> </a:t>
            </a:r>
            <a:r>
              <a:rPr sz="2200" spc="-10" dirty="0">
                <a:latin typeface="Arial"/>
                <a:cs typeface="Arial"/>
              </a:rPr>
              <a:t>π</a:t>
            </a:r>
            <a:r>
              <a:rPr sz="2200" dirty="0">
                <a:latin typeface="Arial"/>
                <a:cs typeface="Arial"/>
              </a:rPr>
              <a:t>ολιτική,</a:t>
            </a:r>
            <a:r>
              <a:rPr sz="2200" spc="-1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τότε το</a:t>
            </a:r>
            <a:r>
              <a:rPr sz="2200" spc="-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επιτόκιο</a:t>
            </a:r>
            <a:r>
              <a:rPr sz="2200" spc="-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στις </a:t>
            </a:r>
            <a:r>
              <a:rPr sz="2200" spc="-5" dirty="0">
                <a:latin typeface="Arial"/>
                <a:cs typeface="Arial"/>
              </a:rPr>
              <a:t>ΗΠ</a:t>
            </a:r>
            <a:r>
              <a:rPr sz="2200" dirty="0">
                <a:latin typeface="Arial"/>
                <a:cs typeface="Arial"/>
              </a:rPr>
              <a:t>Α</a:t>
            </a:r>
            <a:r>
              <a:rPr sz="2200" spc="-5" dirty="0">
                <a:latin typeface="Arial"/>
                <a:cs typeface="Arial"/>
              </a:rPr>
              <a:t> </a:t>
            </a:r>
            <a:r>
              <a:rPr sz="2200" spc="-10" dirty="0">
                <a:latin typeface="Arial"/>
                <a:cs typeface="Arial"/>
              </a:rPr>
              <a:t>µ</a:t>
            </a:r>
            <a:r>
              <a:rPr sz="2200" spc="-5" dirty="0">
                <a:latin typeface="Arial"/>
                <a:cs typeface="Arial"/>
              </a:rPr>
              <a:t>ειώνετα</a:t>
            </a:r>
            <a:r>
              <a:rPr sz="2200" dirty="0">
                <a:latin typeface="Arial"/>
                <a:cs typeface="Arial"/>
              </a:rPr>
              <a:t>ι </a:t>
            </a:r>
            <a:r>
              <a:rPr sz="2200" spc="-5" dirty="0">
                <a:latin typeface="Arial"/>
                <a:cs typeface="Arial"/>
              </a:rPr>
              <a:t>σ</a:t>
            </a:r>
            <a:r>
              <a:rPr sz="2200" dirty="0">
                <a:latin typeface="Arial"/>
                <a:cs typeface="Arial"/>
              </a:rPr>
              <a:t>ε </a:t>
            </a:r>
            <a:r>
              <a:rPr sz="2200" spc="-5" dirty="0">
                <a:latin typeface="Arial"/>
                <a:cs typeface="Arial"/>
              </a:rPr>
              <a:t>σχέσ</a:t>
            </a:r>
            <a:r>
              <a:rPr sz="2200" dirty="0">
                <a:latin typeface="Arial"/>
                <a:cs typeface="Arial"/>
              </a:rPr>
              <a:t>η</a:t>
            </a:r>
            <a:r>
              <a:rPr sz="2200" spc="10" dirty="0">
                <a:latin typeface="Arial"/>
                <a:cs typeface="Arial"/>
              </a:rPr>
              <a:t> </a:t>
            </a:r>
            <a:r>
              <a:rPr sz="2200" spc="-10" dirty="0">
                <a:latin typeface="Arial"/>
                <a:cs typeface="Arial"/>
              </a:rPr>
              <a:t>µ</a:t>
            </a:r>
            <a:r>
              <a:rPr sz="2200" spc="-5" dirty="0">
                <a:latin typeface="Arial"/>
                <a:cs typeface="Arial"/>
              </a:rPr>
              <a:t>ε τ</a:t>
            </a:r>
            <a:r>
              <a:rPr sz="2200" dirty="0">
                <a:latin typeface="Arial"/>
                <a:cs typeface="Arial"/>
              </a:rPr>
              <a:t>ο</a:t>
            </a:r>
            <a:r>
              <a:rPr sz="2200" spc="-5" dirty="0">
                <a:latin typeface="Arial"/>
                <a:cs typeface="Arial"/>
              </a:rPr>
              <a:t> επιτόκι</a:t>
            </a:r>
            <a:r>
              <a:rPr sz="2200" dirty="0">
                <a:latin typeface="Arial"/>
                <a:cs typeface="Arial"/>
              </a:rPr>
              <a:t>ο</a:t>
            </a:r>
            <a:r>
              <a:rPr sz="2200" spc="-5" dirty="0">
                <a:latin typeface="Arial"/>
                <a:cs typeface="Arial"/>
              </a:rPr>
              <a:t> το</a:t>
            </a:r>
            <a:r>
              <a:rPr sz="2200" dirty="0">
                <a:latin typeface="Arial"/>
                <a:cs typeface="Arial"/>
              </a:rPr>
              <a:t>υ </a:t>
            </a:r>
            <a:r>
              <a:rPr sz="2200" spc="-10" dirty="0">
                <a:latin typeface="Arial"/>
                <a:cs typeface="Arial"/>
              </a:rPr>
              <a:t>ευρ</a:t>
            </a:r>
            <a:r>
              <a:rPr sz="2200" spc="0" dirty="0">
                <a:latin typeface="Arial"/>
                <a:cs typeface="Arial"/>
              </a:rPr>
              <a:t>ώ</a:t>
            </a:r>
            <a:r>
              <a:rPr sz="2200" dirty="0">
                <a:latin typeface="Arial"/>
                <a:cs typeface="Arial"/>
              </a:rPr>
              <a:t>.</a:t>
            </a:r>
            <a:r>
              <a:rPr sz="2200" spc="-10" dirty="0">
                <a:latin typeface="Arial"/>
                <a:cs typeface="Arial"/>
              </a:rPr>
              <a:t> </a:t>
            </a:r>
            <a:r>
              <a:rPr sz="2200" spc="-5" dirty="0">
                <a:latin typeface="Arial"/>
                <a:cs typeface="Arial"/>
              </a:rPr>
              <a:t>Αυτό προκαλε</a:t>
            </a:r>
            <a:r>
              <a:rPr sz="2200" dirty="0">
                <a:latin typeface="Arial"/>
                <a:cs typeface="Arial"/>
              </a:rPr>
              <a:t>ί </a:t>
            </a:r>
            <a:r>
              <a:rPr sz="2200" spc="-10" dirty="0">
                <a:latin typeface="Arial"/>
                <a:cs typeface="Arial"/>
              </a:rPr>
              <a:t>µ</a:t>
            </a:r>
            <a:r>
              <a:rPr sz="2200" spc="-5" dirty="0">
                <a:latin typeface="Arial"/>
                <a:cs typeface="Arial"/>
              </a:rPr>
              <a:t>ετακίνησ</a:t>
            </a:r>
            <a:r>
              <a:rPr sz="2200" dirty="0">
                <a:latin typeface="Arial"/>
                <a:cs typeface="Arial"/>
              </a:rPr>
              <a:t>η</a:t>
            </a:r>
            <a:r>
              <a:rPr sz="2200" spc="-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κ</a:t>
            </a:r>
            <a:r>
              <a:rPr sz="2200" spc="-5" dirty="0">
                <a:latin typeface="Arial"/>
                <a:cs typeface="Arial"/>
              </a:rPr>
              <a:t>εφαλαίω</a:t>
            </a:r>
            <a:r>
              <a:rPr sz="2200" dirty="0">
                <a:latin typeface="Arial"/>
                <a:cs typeface="Arial"/>
              </a:rPr>
              <a:t>ν </a:t>
            </a:r>
            <a:r>
              <a:rPr sz="2200" spc="-5" dirty="0">
                <a:latin typeface="Arial"/>
                <a:cs typeface="Arial"/>
              </a:rPr>
              <a:t>απ</a:t>
            </a:r>
            <a:r>
              <a:rPr sz="2200" dirty="0">
                <a:latin typeface="Arial"/>
                <a:cs typeface="Arial"/>
              </a:rPr>
              <a:t>ό</a:t>
            </a:r>
            <a:r>
              <a:rPr sz="2200" spc="-5" dirty="0">
                <a:latin typeface="Arial"/>
                <a:cs typeface="Arial"/>
              </a:rPr>
              <a:t> ΗΠ</a:t>
            </a:r>
            <a:r>
              <a:rPr sz="2200" dirty="0">
                <a:latin typeface="Arial"/>
                <a:cs typeface="Arial"/>
              </a:rPr>
              <a:t>Α </a:t>
            </a:r>
            <a:r>
              <a:rPr sz="2200" spc="-5" dirty="0">
                <a:latin typeface="Arial"/>
                <a:cs typeface="Arial"/>
              </a:rPr>
              <a:t>προ</a:t>
            </a:r>
            <a:r>
              <a:rPr sz="2200" dirty="0">
                <a:latin typeface="Arial"/>
                <a:cs typeface="Arial"/>
              </a:rPr>
              <a:t>ς </a:t>
            </a:r>
            <a:r>
              <a:rPr sz="2200" spc="-5" dirty="0">
                <a:latin typeface="Arial"/>
                <a:cs typeface="Arial"/>
              </a:rPr>
              <a:t>τη</a:t>
            </a:r>
            <a:r>
              <a:rPr sz="2200" dirty="0">
                <a:latin typeface="Arial"/>
                <a:cs typeface="Arial"/>
              </a:rPr>
              <a:t>ν</a:t>
            </a:r>
            <a:r>
              <a:rPr sz="2200" spc="-5" dirty="0">
                <a:latin typeface="Arial"/>
                <a:cs typeface="Arial"/>
              </a:rPr>
              <a:t> </a:t>
            </a:r>
            <a:r>
              <a:rPr sz="2200" spc="-15" dirty="0">
                <a:latin typeface="Arial"/>
                <a:cs typeface="Arial"/>
              </a:rPr>
              <a:t>Ε</a:t>
            </a:r>
            <a:r>
              <a:rPr sz="2200" spc="-5" dirty="0">
                <a:latin typeface="Arial"/>
                <a:cs typeface="Arial"/>
              </a:rPr>
              <a:t>υρώπη </a:t>
            </a:r>
            <a:r>
              <a:rPr sz="2200" dirty="0">
                <a:latin typeface="Arial"/>
                <a:cs typeface="Arial"/>
              </a:rPr>
              <a:t>και </a:t>
            </a:r>
            <a:r>
              <a:rPr sz="2200" spc="-10" dirty="0">
                <a:latin typeface="Arial"/>
                <a:cs typeface="Arial"/>
              </a:rPr>
              <a:t>µ</a:t>
            </a:r>
            <a:r>
              <a:rPr sz="2200" spc="-20" dirty="0">
                <a:latin typeface="Arial"/>
                <a:cs typeface="Arial"/>
              </a:rPr>
              <a:t>ε</a:t>
            </a:r>
            <a:r>
              <a:rPr sz="2200" spc="-5" dirty="0">
                <a:latin typeface="Arial"/>
                <a:cs typeface="Arial"/>
              </a:rPr>
              <a:t>ί</a:t>
            </a:r>
            <a:r>
              <a:rPr sz="2200" dirty="0">
                <a:latin typeface="Arial"/>
                <a:cs typeface="Arial"/>
              </a:rPr>
              <a:t>ωση</a:t>
            </a:r>
            <a:r>
              <a:rPr sz="2200" spc="-10" dirty="0">
                <a:latin typeface="Arial"/>
                <a:cs typeface="Arial"/>
              </a:rPr>
              <a:t> </a:t>
            </a:r>
            <a:r>
              <a:rPr sz="2200" spc="-5" dirty="0">
                <a:latin typeface="Arial"/>
                <a:cs typeface="Arial"/>
              </a:rPr>
              <a:t>τ</a:t>
            </a:r>
            <a:r>
              <a:rPr sz="2200" dirty="0">
                <a:latin typeface="Arial"/>
                <a:cs typeface="Arial"/>
              </a:rPr>
              <a:t>ης</a:t>
            </a:r>
            <a:r>
              <a:rPr sz="2200" spc="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ζήτησης</a:t>
            </a:r>
            <a:r>
              <a:rPr sz="2200" spc="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για</a:t>
            </a:r>
            <a:r>
              <a:rPr sz="2200" spc="-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δολάρι</a:t>
            </a:r>
            <a:r>
              <a:rPr sz="2200" spc="15" dirty="0">
                <a:latin typeface="Arial"/>
                <a:cs typeface="Arial"/>
              </a:rPr>
              <a:t>α</a:t>
            </a:r>
            <a:r>
              <a:rPr sz="2200" dirty="0">
                <a:latin typeface="Arial"/>
                <a:cs typeface="Arial"/>
              </a:rPr>
              <a:t>. </a:t>
            </a:r>
            <a:r>
              <a:rPr sz="2200" spc="-5" dirty="0">
                <a:latin typeface="Arial"/>
                <a:cs typeface="Arial"/>
              </a:rPr>
              <a:t>Άρ</a:t>
            </a:r>
            <a:r>
              <a:rPr sz="2200" dirty="0">
                <a:latin typeface="Arial"/>
                <a:cs typeface="Arial"/>
              </a:rPr>
              <a:t>α</a:t>
            </a:r>
            <a:r>
              <a:rPr sz="2200" spc="-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η</a:t>
            </a:r>
            <a:r>
              <a:rPr sz="2200" spc="-5" dirty="0">
                <a:latin typeface="Arial"/>
                <a:cs typeface="Arial"/>
              </a:rPr>
              <a:t> ζήτησ</a:t>
            </a:r>
            <a:r>
              <a:rPr sz="2200" dirty="0">
                <a:latin typeface="Arial"/>
                <a:cs typeface="Arial"/>
              </a:rPr>
              <a:t>η</a:t>
            </a:r>
            <a:r>
              <a:rPr sz="2200" spc="5" dirty="0">
                <a:latin typeface="Arial"/>
                <a:cs typeface="Arial"/>
              </a:rPr>
              <a:t> </a:t>
            </a:r>
            <a:r>
              <a:rPr sz="2200" spc="-5" dirty="0">
                <a:latin typeface="Arial"/>
                <a:cs typeface="Arial"/>
              </a:rPr>
              <a:t>δολαρίων</a:t>
            </a:r>
            <a:endParaRPr sz="2200">
              <a:latin typeface="Arial"/>
              <a:cs typeface="Arial"/>
            </a:endParaRPr>
          </a:p>
          <a:p>
            <a:pPr marL="355600">
              <a:lnSpc>
                <a:spcPts val="2635"/>
              </a:lnSpc>
              <a:tabLst>
                <a:tab pos="2648585" algn="l"/>
              </a:tabLst>
            </a:pPr>
            <a:r>
              <a:rPr sz="2200" spc="-10" dirty="0">
                <a:latin typeface="Arial"/>
                <a:cs typeface="Arial"/>
              </a:rPr>
              <a:t>µ</a:t>
            </a:r>
            <a:r>
              <a:rPr sz="2200" spc="-5" dirty="0">
                <a:latin typeface="Arial"/>
                <a:cs typeface="Arial"/>
              </a:rPr>
              <a:t>ετακινείτα</a:t>
            </a:r>
            <a:r>
              <a:rPr sz="2200" dirty="0">
                <a:latin typeface="Arial"/>
                <a:cs typeface="Arial"/>
              </a:rPr>
              <a:t>ι </a:t>
            </a:r>
            <a:r>
              <a:rPr sz="2200" spc="-15" dirty="0">
                <a:latin typeface="Arial"/>
                <a:cs typeface="Arial"/>
              </a:rPr>
              <a:t>π</a:t>
            </a:r>
            <a:r>
              <a:rPr sz="2200" spc="-5" dirty="0">
                <a:latin typeface="Arial"/>
                <a:cs typeface="Arial"/>
              </a:rPr>
              <a:t>ρο</a:t>
            </a:r>
            <a:r>
              <a:rPr sz="2200" dirty="0">
                <a:latin typeface="Arial"/>
                <a:cs typeface="Arial"/>
              </a:rPr>
              <a:t>ς	</a:t>
            </a:r>
            <a:r>
              <a:rPr sz="2200" spc="-5" dirty="0">
                <a:latin typeface="Arial"/>
                <a:cs typeface="Arial"/>
              </a:rPr>
              <a:t>τ</a:t>
            </a:r>
            <a:r>
              <a:rPr sz="2200" dirty="0">
                <a:latin typeface="Arial"/>
                <a:cs typeface="Arial"/>
              </a:rPr>
              <a:t>α </a:t>
            </a:r>
            <a:r>
              <a:rPr sz="2200" spc="-5" dirty="0">
                <a:latin typeface="Arial"/>
                <a:cs typeface="Arial"/>
              </a:rPr>
              <a:t>αριστερ</a:t>
            </a:r>
            <a:r>
              <a:rPr sz="2200" dirty="0">
                <a:latin typeface="Arial"/>
                <a:cs typeface="Arial"/>
              </a:rPr>
              <a:t>ά</a:t>
            </a:r>
            <a:r>
              <a:rPr sz="2200" spc="-5" dirty="0">
                <a:latin typeface="Arial"/>
                <a:cs typeface="Arial"/>
              </a:rPr>
              <a:t> </a:t>
            </a:r>
            <a:r>
              <a:rPr sz="2200" spc="5" dirty="0">
                <a:latin typeface="Arial"/>
                <a:cs typeface="Arial"/>
              </a:rPr>
              <a:t>σ</a:t>
            </a:r>
            <a:r>
              <a:rPr sz="2200" spc="-5" dirty="0">
                <a:latin typeface="Arial"/>
                <a:cs typeface="Arial"/>
              </a:rPr>
              <a:t>τ</a:t>
            </a:r>
            <a:r>
              <a:rPr sz="2200" dirty="0">
                <a:latin typeface="Arial"/>
                <a:cs typeface="Arial"/>
              </a:rPr>
              <a:t>η</a:t>
            </a:r>
            <a:r>
              <a:rPr sz="2200" spc="5" dirty="0">
                <a:latin typeface="Arial"/>
                <a:cs typeface="Arial"/>
              </a:rPr>
              <a:t> </a:t>
            </a:r>
            <a:r>
              <a:rPr sz="2200" spc="-5" dirty="0">
                <a:latin typeface="Arial"/>
                <a:cs typeface="Arial"/>
              </a:rPr>
              <a:t>θέσ</a:t>
            </a:r>
            <a:r>
              <a:rPr sz="2200" dirty="0">
                <a:latin typeface="Arial"/>
                <a:cs typeface="Arial"/>
              </a:rPr>
              <a:t>η</a:t>
            </a:r>
            <a:r>
              <a:rPr sz="2200" spc="10" dirty="0">
                <a:latin typeface="Arial"/>
                <a:cs typeface="Arial"/>
              </a:rPr>
              <a:t> </a:t>
            </a:r>
            <a:r>
              <a:rPr sz="2200" spc="-5" dirty="0">
                <a:latin typeface="Arial"/>
                <a:cs typeface="Arial"/>
              </a:rPr>
              <a:t>D</a:t>
            </a:r>
            <a:r>
              <a:rPr sz="2200" dirty="0">
                <a:latin typeface="Arial"/>
                <a:cs typeface="Arial"/>
              </a:rPr>
              <a:t>’ . Η</a:t>
            </a:r>
            <a:r>
              <a:rPr sz="2200" spc="-1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ισ</a:t>
            </a:r>
            <a:r>
              <a:rPr sz="2200" spc="-5" dirty="0">
                <a:latin typeface="Arial"/>
                <a:cs typeface="Arial"/>
              </a:rPr>
              <a:t>οτ</a:t>
            </a:r>
            <a:r>
              <a:rPr sz="2200" dirty="0">
                <a:latin typeface="Arial"/>
                <a:cs typeface="Arial"/>
              </a:rPr>
              <a:t>ι</a:t>
            </a:r>
            <a:r>
              <a:rPr sz="2200" spc="-10" dirty="0">
                <a:latin typeface="Arial"/>
                <a:cs typeface="Arial"/>
              </a:rPr>
              <a:t>µ</a:t>
            </a:r>
            <a:r>
              <a:rPr sz="2200" dirty="0">
                <a:latin typeface="Arial"/>
                <a:cs typeface="Arial"/>
              </a:rPr>
              <a:t>ία</a:t>
            </a:r>
            <a:endParaRPr sz="2200">
              <a:latin typeface="Arial"/>
              <a:cs typeface="Arial"/>
            </a:endParaRPr>
          </a:p>
          <a:p>
            <a:pPr marL="355600" marR="644525" indent="-635">
              <a:lnSpc>
                <a:spcPts val="2640"/>
              </a:lnSpc>
              <a:spcBef>
                <a:spcPts val="85"/>
              </a:spcBef>
            </a:pPr>
            <a:r>
              <a:rPr sz="2200" spc="-10" dirty="0">
                <a:latin typeface="Arial"/>
                <a:cs typeface="Arial"/>
              </a:rPr>
              <a:t>µ</a:t>
            </a:r>
            <a:r>
              <a:rPr sz="2200" spc="-5" dirty="0">
                <a:latin typeface="Arial"/>
                <a:cs typeface="Arial"/>
              </a:rPr>
              <a:t>ειώνετα</a:t>
            </a:r>
            <a:r>
              <a:rPr sz="2200" dirty="0">
                <a:latin typeface="Arial"/>
                <a:cs typeface="Arial"/>
              </a:rPr>
              <a:t>ι </a:t>
            </a:r>
            <a:r>
              <a:rPr sz="2200" spc="-5" dirty="0">
                <a:latin typeface="Arial"/>
                <a:cs typeface="Arial"/>
              </a:rPr>
              <a:t>σ</a:t>
            </a:r>
            <a:r>
              <a:rPr sz="2200" dirty="0">
                <a:latin typeface="Arial"/>
                <a:cs typeface="Arial"/>
              </a:rPr>
              <a:t>ε</a:t>
            </a:r>
            <a:r>
              <a:rPr sz="2200" spc="5" dirty="0">
                <a:latin typeface="Arial"/>
                <a:cs typeface="Arial"/>
              </a:rPr>
              <a:t> </a:t>
            </a:r>
            <a:r>
              <a:rPr sz="2200" spc="-5" dirty="0">
                <a:latin typeface="Arial"/>
                <a:cs typeface="Arial"/>
              </a:rPr>
              <a:t>P1</a:t>
            </a:r>
            <a:r>
              <a:rPr sz="2200" dirty="0">
                <a:latin typeface="Arial"/>
                <a:cs typeface="Arial"/>
              </a:rPr>
              <a:t>.</a:t>
            </a:r>
            <a:r>
              <a:rPr sz="2200" spc="-10" dirty="0">
                <a:latin typeface="Arial"/>
                <a:cs typeface="Arial"/>
              </a:rPr>
              <a:t> </a:t>
            </a:r>
            <a:r>
              <a:rPr sz="2200" spc="-5" dirty="0">
                <a:latin typeface="Arial"/>
                <a:cs typeface="Arial"/>
              </a:rPr>
              <a:t>Άρ</a:t>
            </a:r>
            <a:r>
              <a:rPr sz="2200" dirty="0">
                <a:latin typeface="Arial"/>
                <a:cs typeface="Arial"/>
              </a:rPr>
              <a:t>α</a:t>
            </a:r>
            <a:r>
              <a:rPr sz="2200" spc="-5" dirty="0">
                <a:latin typeface="Arial"/>
                <a:cs typeface="Arial"/>
              </a:rPr>
              <a:t> </a:t>
            </a:r>
            <a:r>
              <a:rPr sz="2200" spc="5" dirty="0">
                <a:latin typeface="Arial"/>
                <a:cs typeface="Arial"/>
              </a:rPr>
              <a:t>τ</a:t>
            </a:r>
            <a:r>
              <a:rPr sz="2200" dirty="0">
                <a:latin typeface="Arial"/>
                <a:cs typeface="Arial"/>
              </a:rPr>
              <a:t>ο</a:t>
            </a:r>
            <a:r>
              <a:rPr sz="2200" spc="-5" dirty="0">
                <a:latin typeface="Arial"/>
                <a:cs typeface="Arial"/>
              </a:rPr>
              <a:t> </a:t>
            </a:r>
            <a:r>
              <a:rPr sz="2200" spc="-10" dirty="0">
                <a:latin typeface="Arial"/>
                <a:cs typeface="Arial"/>
              </a:rPr>
              <a:t>δ</a:t>
            </a:r>
            <a:r>
              <a:rPr sz="2200" spc="-5" dirty="0">
                <a:latin typeface="Arial"/>
                <a:cs typeface="Arial"/>
              </a:rPr>
              <a:t>ολάρι</a:t>
            </a:r>
            <a:r>
              <a:rPr sz="2200" dirty="0">
                <a:latin typeface="Arial"/>
                <a:cs typeface="Arial"/>
              </a:rPr>
              <a:t>ο</a:t>
            </a:r>
            <a:r>
              <a:rPr sz="2200" spc="-10" dirty="0">
                <a:latin typeface="Arial"/>
                <a:cs typeface="Arial"/>
              </a:rPr>
              <a:t> </a:t>
            </a:r>
            <a:r>
              <a:rPr sz="2200" spc="-5" dirty="0">
                <a:latin typeface="Arial"/>
                <a:cs typeface="Arial"/>
              </a:rPr>
              <a:t>υποτ</a:t>
            </a:r>
            <a:r>
              <a:rPr sz="2200" spc="10" dirty="0">
                <a:latin typeface="Arial"/>
                <a:cs typeface="Arial"/>
              </a:rPr>
              <a:t>ι</a:t>
            </a:r>
            <a:r>
              <a:rPr sz="2200" spc="-10" dirty="0">
                <a:latin typeface="Arial"/>
                <a:cs typeface="Arial"/>
              </a:rPr>
              <a:t>µ</a:t>
            </a:r>
            <a:r>
              <a:rPr sz="2200" spc="-5" dirty="0">
                <a:latin typeface="Arial"/>
                <a:cs typeface="Arial"/>
              </a:rPr>
              <a:t>άτα</a:t>
            </a:r>
            <a:r>
              <a:rPr sz="2200" dirty="0">
                <a:latin typeface="Arial"/>
                <a:cs typeface="Arial"/>
              </a:rPr>
              <a:t>ι </a:t>
            </a:r>
            <a:r>
              <a:rPr sz="2200" spc="-5" dirty="0">
                <a:latin typeface="Arial"/>
                <a:cs typeface="Arial"/>
              </a:rPr>
              <a:t>κα</a:t>
            </a:r>
            <a:r>
              <a:rPr sz="2200" dirty="0">
                <a:latin typeface="Arial"/>
                <a:cs typeface="Arial"/>
              </a:rPr>
              <a:t>ι </a:t>
            </a:r>
            <a:r>
              <a:rPr sz="2200" spc="-5" dirty="0">
                <a:latin typeface="Arial"/>
                <a:cs typeface="Arial"/>
              </a:rPr>
              <a:t>τ</a:t>
            </a:r>
            <a:r>
              <a:rPr sz="2200" dirty="0">
                <a:latin typeface="Arial"/>
                <a:cs typeface="Arial"/>
              </a:rPr>
              <a:t>ο</a:t>
            </a:r>
            <a:r>
              <a:rPr sz="2200" spc="-5" dirty="0">
                <a:latin typeface="Arial"/>
                <a:cs typeface="Arial"/>
              </a:rPr>
              <a:t> </a:t>
            </a:r>
            <a:r>
              <a:rPr sz="2200" spc="-10" dirty="0">
                <a:latin typeface="Arial"/>
                <a:cs typeface="Arial"/>
              </a:rPr>
              <a:t>ευρώ </a:t>
            </a:r>
            <a:r>
              <a:rPr sz="2200" spc="-5" dirty="0">
                <a:latin typeface="Arial"/>
                <a:cs typeface="Arial"/>
              </a:rPr>
              <a:t>ανατ</a:t>
            </a:r>
            <a:r>
              <a:rPr sz="2200" dirty="0">
                <a:latin typeface="Arial"/>
                <a:cs typeface="Arial"/>
              </a:rPr>
              <a:t>ι</a:t>
            </a:r>
            <a:r>
              <a:rPr sz="2200" spc="-5" dirty="0">
                <a:latin typeface="Arial"/>
                <a:cs typeface="Arial"/>
              </a:rPr>
              <a:t>µάτα</a:t>
            </a:r>
            <a:r>
              <a:rPr sz="2200" dirty="0">
                <a:latin typeface="Arial"/>
                <a:cs typeface="Arial"/>
              </a:rPr>
              <a:t>ι.</a:t>
            </a:r>
            <a:r>
              <a:rPr sz="2200" spc="5" dirty="0">
                <a:latin typeface="Arial"/>
                <a:cs typeface="Arial"/>
              </a:rPr>
              <a:t> </a:t>
            </a:r>
            <a:r>
              <a:rPr sz="2200" spc="-5" dirty="0">
                <a:latin typeface="Arial"/>
                <a:cs typeface="Arial"/>
              </a:rPr>
              <a:t>(</a:t>
            </a:r>
            <a:r>
              <a:rPr sz="2200" dirty="0">
                <a:latin typeface="Arial"/>
                <a:cs typeface="Arial"/>
              </a:rPr>
              <a:t>σχή</a:t>
            </a:r>
            <a:r>
              <a:rPr sz="2200" spc="-5" dirty="0">
                <a:latin typeface="Arial"/>
                <a:cs typeface="Arial"/>
              </a:rPr>
              <a:t>µ</a:t>
            </a:r>
            <a:r>
              <a:rPr sz="2200" dirty="0">
                <a:latin typeface="Arial"/>
                <a:cs typeface="Arial"/>
              </a:rPr>
              <a:t>α</a:t>
            </a:r>
            <a:r>
              <a:rPr sz="2200" spc="-5" dirty="0">
                <a:latin typeface="Arial"/>
                <a:cs typeface="Arial"/>
              </a:rPr>
              <a:t> 2)</a:t>
            </a:r>
            <a:endParaRPr sz="2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153535" y="371573"/>
            <a:ext cx="6382385" cy="11144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299085">
              <a:lnSpc>
                <a:spcPct val="100000"/>
              </a:lnSpc>
            </a:pPr>
            <a:r>
              <a:rPr sz="3900" spc="-10" dirty="0"/>
              <a:t>Αγορ</a:t>
            </a:r>
            <a:r>
              <a:rPr sz="3900" spc="-5" dirty="0"/>
              <a:t>ά</a:t>
            </a:r>
            <a:r>
              <a:rPr sz="3900" dirty="0"/>
              <a:t> </a:t>
            </a:r>
            <a:r>
              <a:rPr sz="3900" spc="-5" dirty="0"/>
              <a:t>συναλλά</a:t>
            </a:r>
            <a:r>
              <a:rPr sz="3900" spc="10" dirty="0"/>
              <a:t>γ</a:t>
            </a:r>
            <a:r>
              <a:rPr sz="3900" dirty="0">
                <a:latin typeface="Arial"/>
                <a:cs typeface="Arial"/>
              </a:rPr>
              <a:t>µ</a:t>
            </a:r>
            <a:r>
              <a:rPr sz="3900" spc="-5" dirty="0"/>
              <a:t>ατος </a:t>
            </a:r>
            <a:r>
              <a:rPr sz="3900" dirty="0"/>
              <a:t>και οικονο</a:t>
            </a:r>
            <a:r>
              <a:rPr sz="3900" dirty="0">
                <a:latin typeface="Arial"/>
                <a:cs typeface="Arial"/>
              </a:rPr>
              <a:t>µ</a:t>
            </a:r>
            <a:r>
              <a:rPr sz="3900" spc="-10" dirty="0"/>
              <a:t>ικέ</a:t>
            </a:r>
            <a:r>
              <a:rPr sz="3900" spc="-5" dirty="0"/>
              <a:t>ς</a:t>
            </a:r>
            <a:r>
              <a:rPr sz="3900" spc="-10" dirty="0"/>
              <a:t> πολιτικέ</a:t>
            </a:r>
            <a:r>
              <a:rPr sz="3900" spc="-5" dirty="0"/>
              <a:t>ς</a:t>
            </a:r>
            <a:r>
              <a:rPr sz="3900" spc="-10" dirty="0"/>
              <a:t> χωρών</a:t>
            </a:r>
            <a:endParaRPr sz="39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254376" y="1558807"/>
            <a:ext cx="2185035" cy="7162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4180"/>
              </a:lnSpc>
            </a:pPr>
            <a:r>
              <a:rPr sz="3900" dirty="0">
                <a:latin typeface="Arial"/>
                <a:cs typeface="Arial"/>
              </a:rPr>
              <a:t>(</a:t>
            </a:r>
            <a:r>
              <a:rPr sz="3900" spc="-5" dirty="0">
                <a:latin typeface="Arial"/>
                <a:cs typeface="Arial"/>
              </a:rPr>
              <a:t>σχ</a:t>
            </a:r>
            <a:r>
              <a:rPr sz="3900" dirty="0">
                <a:latin typeface="Arial"/>
                <a:cs typeface="Arial"/>
              </a:rPr>
              <a:t>ή</a:t>
            </a:r>
            <a:r>
              <a:rPr sz="3900" spc="5" dirty="0">
                <a:latin typeface="Arial"/>
                <a:cs typeface="Arial"/>
              </a:rPr>
              <a:t>µ</a:t>
            </a:r>
            <a:r>
              <a:rPr sz="3900" dirty="0">
                <a:latin typeface="Arial"/>
                <a:cs typeface="Arial"/>
              </a:rPr>
              <a:t>α 2)</a:t>
            </a:r>
            <a:endParaRPr sz="3900">
              <a:latin typeface="Arial"/>
              <a:cs typeface="Arial"/>
            </a:endParaRPr>
          </a:p>
          <a:p>
            <a:pPr marL="295275">
              <a:lnSpc>
                <a:spcPts val="2020"/>
              </a:lnSpc>
            </a:pPr>
            <a:r>
              <a:rPr sz="2100" spc="-10" dirty="0">
                <a:latin typeface="Arial"/>
                <a:cs typeface="Arial"/>
              </a:rPr>
              <a:t>Σχ</a:t>
            </a:r>
            <a:r>
              <a:rPr sz="2100" spc="-5" dirty="0">
                <a:latin typeface="Arial"/>
                <a:cs typeface="Arial"/>
              </a:rPr>
              <a:t>ή</a:t>
            </a:r>
            <a:r>
              <a:rPr sz="2100" dirty="0">
                <a:latin typeface="Arial"/>
                <a:cs typeface="Arial"/>
              </a:rPr>
              <a:t>µα</a:t>
            </a:r>
            <a:r>
              <a:rPr sz="2100" spc="-10" dirty="0">
                <a:latin typeface="Arial"/>
                <a:cs typeface="Arial"/>
              </a:rPr>
              <a:t> </a:t>
            </a:r>
            <a:r>
              <a:rPr sz="2100" dirty="0">
                <a:latin typeface="Arial"/>
                <a:cs typeface="Arial"/>
              </a:rPr>
              <a:t>2</a:t>
            </a:r>
            <a:endParaRPr sz="2100"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3648341" y="2728722"/>
            <a:ext cx="76200" cy="3091180"/>
          </a:xfrm>
          <a:custGeom>
            <a:avLst/>
            <a:gdLst/>
            <a:ahLst/>
            <a:cxnLst/>
            <a:rect l="l" t="t" r="r" b="b"/>
            <a:pathLst>
              <a:path w="76200" h="3091179">
                <a:moveTo>
                  <a:pt x="76200" y="76199"/>
                </a:moveTo>
                <a:lnTo>
                  <a:pt x="38100" y="0"/>
                </a:lnTo>
                <a:lnTo>
                  <a:pt x="0" y="76199"/>
                </a:lnTo>
                <a:lnTo>
                  <a:pt x="33518" y="76199"/>
                </a:lnTo>
                <a:lnTo>
                  <a:pt x="33527" y="63245"/>
                </a:lnTo>
                <a:lnTo>
                  <a:pt x="34289" y="60197"/>
                </a:lnTo>
                <a:lnTo>
                  <a:pt x="38100" y="58673"/>
                </a:lnTo>
                <a:lnTo>
                  <a:pt x="41148" y="60197"/>
                </a:lnTo>
                <a:lnTo>
                  <a:pt x="42671" y="63245"/>
                </a:lnTo>
                <a:lnTo>
                  <a:pt x="42671" y="76199"/>
                </a:lnTo>
                <a:lnTo>
                  <a:pt x="76200" y="76199"/>
                </a:lnTo>
                <a:close/>
              </a:path>
              <a:path w="76200" h="3091179">
                <a:moveTo>
                  <a:pt x="42665" y="76199"/>
                </a:moveTo>
                <a:lnTo>
                  <a:pt x="33518" y="76200"/>
                </a:lnTo>
                <a:lnTo>
                  <a:pt x="31241" y="3086100"/>
                </a:lnTo>
                <a:lnTo>
                  <a:pt x="32765" y="3089148"/>
                </a:lnTo>
                <a:lnTo>
                  <a:pt x="36575" y="3090672"/>
                </a:lnTo>
                <a:lnTo>
                  <a:pt x="39624" y="3089148"/>
                </a:lnTo>
                <a:lnTo>
                  <a:pt x="41148" y="3086100"/>
                </a:lnTo>
                <a:lnTo>
                  <a:pt x="42665" y="76199"/>
                </a:lnTo>
                <a:close/>
              </a:path>
              <a:path w="76200" h="3091179">
                <a:moveTo>
                  <a:pt x="42671" y="63245"/>
                </a:moveTo>
                <a:lnTo>
                  <a:pt x="41148" y="60197"/>
                </a:lnTo>
                <a:lnTo>
                  <a:pt x="38100" y="58673"/>
                </a:lnTo>
                <a:lnTo>
                  <a:pt x="34289" y="60197"/>
                </a:lnTo>
                <a:lnTo>
                  <a:pt x="33527" y="63245"/>
                </a:lnTo>
                <a:lnTo>
                  <a:pt x="33518" y="76200"/>
                </a:lnTo>
                <a:lnTo>
                  <a:pt x="42665" y="76199"/>
                </a:lnTo>
                <a:lnTo>
                  <a:pt x="42671" y="63245"/>
                </a:lnTo>
                <a:close/>
              </a:path>
              <a:path w="76200" h="3091179">
                <a:moveTo>
                  <a:pt x="42671" y="76199"/>
                </a:moveTo>
                <a:lnTo>
                  <a:pt x="42671" y="63245"/>
                </a:lnTo>
                <a:lnTo>
                  <a:pt x="42665" y="7619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3679583" y="5778246"/>
            <a:ext cx="3663315" cy="76200"/>
          </a:xfrm>
          <a:custGeom>
            <a:avLst/>
            <a:gdLst/>
            <a:ahLst/>
            <a:cxnLst/>
            <a:rect l="l" t="t" r="r" b="b"/>
            <a:pathLst>
              <a:path w="3663315" h="76200">
                <a:moveTo>
                  <a:pt x="3604259" y="38100"/>
                </a:moveTo>
                <a:lnTo>
                  <a:pt x="3602735" y="35051"/>
                </a:lnTo>
                <a:lnTo>
                  <a:pt x="3598913" y="33527"/>
                </a:lnTo>
                <a:lnTo>
                  <a:pt x="5334" y="32004"/>
                </a:lnTo>
                <a:lnTo>
                  <a:pt x="1524" y="32766"/>
                </a:lnTo>
                <a:lnTo>
                  <a:pt x="0" y="36576"/>
                </a:lnTo>
                <a:lnTo>
                  <a:pt x="1524" y="39624"/>
                </a:lnTo>
                <a:lnTo>
                  <a:pt x="5334" y="41148"/>
                </a:lnTo>
                <a:lnTo>
                  <a:pt x="3598913" y="42671"/>
                </a:lnTo>
                <a:lnTo>
                  <a:pt x="3602735" y="41148"/>
                </a:lnTo>
                <a:lnTo>
                  <a:pt x="3604259" y="38100"/>
                </a:lnTo>
                <a:close/>
              </a:path>
              <a:path w="3663315" h="76200">
                <a:moveTo>
                  <a:pt x="3662933" y="38100"/>
                </a:moveTo>
                <a:lnTo>
                  <a:pt x="3586733" y="0"/>
                </a:lnTo>
                <a:lnTo>
                  <a:pt x="3586733" y="33522"/>
                </a:lnTo>
                <a:lnTo>
                  <a:pt x="3598913" y="33527"/>
                </a:lnTo>
                <a:lnTo>
                  <a:pt x="3602735" y="35051"/>
                </a:lnTo>
                <a:lnTo>
                  <a:pt x="3604259" y="38100"/>
                </a:lnTo>
                <a:lnTo>
                  <a:pt x="3604259" y="67437"/>
                </a:lnTo>
                <a:lnTo>
                  <a:pt x="3662933" y="38100"/>
                </a:lnTo>
                <a:close/>
              </a:path>
              <a:path w="3663315" h="76200">
                <a:moveTo>
                  <a:pt x="3604259" y="67437"/>
                </a:moveTo>
                <a:lnTo>
                  <a:pt x="3604259" y="38100"/>
                </a:lnTo>
                <a:lnTo>
                  <a:pt x="3602735" y="41148"/>
                </a:lnTo>
                <a:lnTo>
                  <a:pt x="3598913" y="42671"/>
                </a:lnTo>
                <a:lnTo>
                  <a:pt x="3586733" y="42666"/>
                </a:lnTo>
                <a:lnTo>
                  <a:pt x="3586733" y="76200"/>
                </a:lnTo>
                <a:lnTo>
                  <a:pt x="3604259" y="6743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3691013" y="4641341"/>
            <a:ext cx="864869" cy="0"/>
          </a:xfrm>
          <a:custGeom>
            <a:avLst/>
            <a:gdLst/>
            <a:ahLst/>
            <a:cxnLst/>
            <a:rect l="l" t="t" r="r" b="b"/>
            <a:pathLst>
              <a:path w="864870">
                <a:moveTo>
                  <a:pt x="864870" y="0"/>
                </a:moveTo>
                <a:lnTo>
                  <a:pt x="0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5778893" y="2769937"/>
            <a:ext cx="153670" cy="302895"/>
          </a:xfrm>
          <a:custGeom>
            <a:avLst/>
            <a:gdLst/>
            <a:ahLst/>
            <a:cxnLst/>
            <a:rect l="l" t="t" r="r" b="b"/>
            <a:pathLst>
              <a:path w="153670" h="302894">
                <a:moveTo>
                  <a:pt x="132639" y="278611"/>
                </a:moveTo>
                <a:lnTo>
                  <a:pt x="132639" y="240375"/>
                </a:lnTo>
                <a:lnTo>
                  <a:pt x="129761" y="252045"/>
                </a:lnTo>
                <a:lnTo>
                  <a:pt x="124294" y="263667"/>
                </a:lnTo>
                <a:lnTo>
                  <a:pt x="115841" y="275717"/>
                </a:lnTo>
                <a:lnTo>
                  <a:pt x="106385" y="283074"/>
                </a:lnTo>
                <a:lnTo>
                  <a:pt x="94535" y="287262"/>
                </a:lnTo>
                <a:lnTo>
                  <a:pt x="79437" y="288462"/>
                </a:lnTo>
                <a:lnTo>
                  <a:pt x="68005" y="285813"/>
                </a:lnTo>
                <a:lnTo>
                  <a:pt x="35972" y="260202"/>
                </a:lnTo>
                <a:lnTo>
                  <a:pt x="15410" y="216232"/>
                </a:lnTo>
                <a:lnTo>
                  <a:pt x="9905" y="188146"/>
                </a:lnTo>
                <a:lnTo>
                  <a:pt x="3048" y="188146"/>
                </a:lnTo>
                <a:lnTo>
                  <a:pt x="0" y="199268"/>
                </a:lnTo>
                <a:lnTo>
                  <a:pt x="0" y="300922"/>
                </a:lnTo>
                <a:lnTo>
                  <a:pt x="6941" y="300855"/>
                </a:lnTo>
                <a:lnTo>
                  <a:pt x="12762" y="296212"/>
                </a:lnTo>
                <a:lnTo>
                  <a:pt x="20900" y="286124"/>
                </a:lnTo>
                <a:lnTo>
                  <a:pt x="32276" y="279883"/>
                </a:lnTo>
                <a:lnTo>
                  <a:pt x="76739" y="302015"/>
                </a:lnTo>
                <a:lnTo>
                  <a:pt x="91679" y="302741"/>
                </a:lnTo>
                <a:lnTo>
                  <a:pt x="103957" y="299883"/>
                </a:lnTo>
                <a:lnTo>
                  <a:pt x="115273" y="294417"/>
                </a:lnTo>
                <a:lnTo>
                  <a:pt x="125703" y="286335"/>
                </a:lnTo>
                <a:lnTo>
                  <a:pt x="132639" y="278611"/>
                </a:lnTo>
                <a:close/>
              </a:path>
              <a:path w="153670" h="302894">
                <a:moveTo>
                  <a:pt x="141728" y="104605"/>
                </a:moveTo>
                <a:lnTo>
                  <a:pt x="140969" y="2980"/>
                </a:lnTo>
                <a:lnTo>
                  <a:pt x="134112" y="2980"/>
                </a:lnTo>
                <a:lnTo>
                  <a:pt x="128924" y="5546"/>
                </a:lnTo>
                <a:lnTo>
                  <a:pt x="117348" y="28126"/>
                </a:lnTo>
                <a:lnTo>
                  <a:pt x="109433" y="19551"/>
                </a:lnTo>
                <a:lnTo>
                  <a:pt x="99876" y="11524"/>
                </a:lnTo>
                <a:lnTo>
                  <a:pt x="88668" y="5003"/>
                </a:lnTo>
                <a:lnTo>
                  <a:pt x="77205" y="1212"/>
                </a:lnTo>
                <a:lnTo>
                  <a:pt x="63485" y="0"/>
                </a:lnTo>
                <a:lnTo>
                  <a:pt x="51189" y="2050"/>
                </a:lnTo>
                <a:lnTo>
                  <a:pt x="19476" y="25959"/>
                </a:lnTo>
                <a:lnTo>
                  <a:pt x="4574" y="68205"/>
                </a:lnTo>
                <a:lnTo>
                  <a:pt x="3008" y="100740"/>
                </a:lnTo>
                <a:lnTo>
                  <a:pt x="5409" y="113823"/>
                </a:lnTo>
                <a:lnTo>
                  <a:pt x="9478" y="125780"/>
                </a:lnTo>
                <a:lnTo>
                  <a:pt x="15201" y="136712"/>
                </a:lnTo>
                <a:lnTo>
                  <a:pt x="22100" y="146094"/>
                </a:lnTo>
                <a:lnTo>
                  <a:pt x="22100" y="68578"/>
                </a:lnTo>
                <a:lnTo>
                  <a:pt x="23048" y="57642"/>
                </a:lnTo>
                <a:lnTo>
                  <a:pt x="42974" y="22100"/>
                </a:lnTo>
                <a:lnTo>
                  <a:pt x="69206" y="15349"/>
                </a:lnTo>
                <a:lnTo>
                  <a:pt x="79099" y="17513"/>
                </a:lnTo>
                <a:lnTo>
                  <a:pt x="111424" y="45574"/>
                </a:lnTo>
                <a:lnTo>
                  <a:pt x="128847" y="93268"/>
                </a:lnTo>
                <a:lnTo>
                  <a:pt x="131825" y="108898"/>
                </a:lnTo>
                <a:lnTo>
                  <a:pt x="138684" y="108898"/>
                </a:lnTo>
                <a:lnTo>
                  <a:pt x="141728" y="104605"/>
                </a:lnTo>
                <a:close/>
              </a:path>
              <a:path w="153670" h="302894">
                <a:moveTo>
                  <a:pt x="153326" y="201310"/>
                </a:moveTo>
                <a:lnTo>
                  <a:pt x="141075" y="163053"/>
                </a:lnTo>
                <a:lnTo>
                  <a:pt x="106209" y="135805"/>
                </a:lnTo>
                <a:lnTo>
                  <a:pt x="60317" y="120024"/>
                </a:lnTo>
                <a:lnTo>
                  <a:pt x="48488" y="115133"/>
                </a:lnTo>
                <a:lnTo>
                  <a:pt x="23232" y="82191"/>
                </a:lnTo>
                <a:lnTo>
                  <a:pt x="22100" y="68578"/>
                </a:lnTo>
                <a:lnTo>
                  <a:pt x="22100" y="146094"/>
                </a:lnTo>
                <a:lnTo>
                  <a:pt x="69206" y="170053"/>
                </a:lnTo>
                <a:lnTo>
                  <a:pt x="84177" y="175027"/>
                </a:lnTo>
                <a:lnTo>
                  <a:pt x="96701" y="179889"/>
                </a:lnTo>
                <a:lnTo>
                  <a:pt x="130449" y="211951"/>
                </a:lnTo>
                <a:lnTo>
                  <a:pt x="132639" y="240375"/>
                </a:lnTo>
                <a:lnTo>
                  <a:pt x="132639" y="278611"/>
                </a:lnTo>
                <a:lnTo>
                  <a:pt x="135320" y="275627"/>
                </a:lnTo>
                <a:lnTo>
                  <a:pt x="151620" y="232394"/>
                </a:lnTo>
                <a:lnTo>
                  <a:pt x="153039" y="217845"/>
                </a:lnTo>
                <a:lnTo>
                  <a:pt x="153326" y="20131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5778893" y="2769937"/>
            <a:ext cx="153670" cy="302895"/>
          </a:xfrm>
          <a:custGeom>
            <a:avLst/>
            <a:gdLst/>
            <a:ahLst/>
            <a:cxnLst/>
            <a:rect l="l" t="t" r="r" b="b"/>
            <a:pathLst>
              <a:path w="153670" h="302894">
                <a:moveTo>
                  <a:pt x="117348" y="28126"/>
                </a:moveTo>
                <a:lnTo>
                  <a:pt x="123183" y="16836"/>
                </a:lnTo>
                <a:lnTo>
                  <a:pt x="128924" y="5546"/>
                </a:lnTo>
                <a:lnTo>
                  <a:pt x="134112" y="2980"/>
                </a:lnTo>
                <a:lnTo>
                  <a:pt x="137160" y="2980"/>
                </a:lnTo>
                <a:lnTo>
                  <a:pt x="140970" y="2980"/>
                </a:lnTo>
                <a:lnTo>
                  <a:pt x="141000" y="15619"/>
                </a:lnTo>
                <a:lnTo>
                  <a:pt x="141080" y="28307"/>
                </a:lnTo>
                <a:lnTo>
                  <a:pt x="141194" y="41030"/>
                </a:lnTo>
                <a:lnTo>
                  <a:pt x="141327" y="53771"/>
                </a:lnTo>
                <a:lnTo>
                  <a:pt x="141463" y="66515"/>
                </a:lnTo>
                <a:lnTo>
                  <a:pt x="141585" y="79246"/>
                </a:lnTo>
                <a:lnTo>
                  <a:pt x="141679" y="91948"/>
                </a:lnTo>
                <a:lnTo>
                  <a:pt x="141728" y="104605"/>
                </a:lnTo>
                <a:lnTo>
                  <a:pt x="138684" y="108898"/>
                </a:lnTo>
                <a:lnTo>
                  <a:pt x="135636" y="108898"/>
                </a:lnTo>
                <a:lnTo>
                  <a:pt x="131826" y="108898"/>
                </a:lnTo>
                <a:lnTo>
                  <a:pt x="121152" y="66498"/>
                </a:lnTo>
                <a:lnTo>
                  <a:pt x="100158" y="32135"/>
                </a:lnTo>
                <a:lnTo>
                  <a:pt x="69036" y="15312"/>
                </a:lnTo>
                <a:lnTo>
                  <a:pt x="54371" y="16973"/>
                </a:lnTo>
                <a:lnTo>
                  <a:pt x="26278" y="46746"/>
                </a:lnTo>
                <a:lnTo>
                  <a:pt x="22100" y="68578"/>
                </a:lnTo>
                <a:lnTo>
                  <a:pt x="23232" y="82191"/>
                </a:lnTo>
                <a:lnTo>
                  <a:pt x="48488" y="115133"/>
                </a:lnTo>
                <a:lnTo>
                  <a:pt x="79099" y="125982"/>
                </a:lnTo>
                <a:lnTo>
                  <a:pt x="94251" y="131174"/>
                </a:lnTo>
                <a:lnTo>
                  <a:pt x="133258" y="153391"/>
                </a:lnTo>
                <a:lnTo>
                  <a:pt x="151224" y="190155"/>
                </a:lnTo>
                <a:lnTo>
                  <a:pt x="153326" y="201310"/>
                </a:lnTo>
                <a:lnTo>
                  <a:pt x="153039" y="217845"/>
                </a:lnTo>
                <a:lnTo>
                  <a:pt x="145526" y="256514"/>
                </a:lnTo>
                <a:lnTo>
                  <a:pt x="115273" y="294417"/>
                </a:lnTo>
                <a:lnTo>
                  <a:pt x="91679" y="302741"/>
                </a:lnTo>
                <a:lnTo>
                  <a:pt x="76739" y="302015"/>
                </a:lnTo>
                <a:lnTo>
                  <a:pt x="63590" y="299351"/>
                </a:lnTo>
                <a:lnTo>
                  <a:pt x="51972" y="294763"/>
                </a:lnTo>
                <a:lnTo>
                  <a:pt x="41621" y="288269"/>
                </a:lnTo>
                <a:lnTo>
                  <a:pt x="32276" y="279883"/>
                </a:lnTo>
                <a:lnTo>
                  <a:pt x="20900" y="286124"/>
                </a:lnTo>
                <a:lnTo>
                  <a:pt x="12762" y="296212"/>
                </a:lnTo>
                <a:lnTo>
                  <a:pt x="6858" y="300922"/>
                </a:lnTo>
                <a:lnTo>
                  <a:pt x="3048" y="300922"/>
                </a:lnTo>
                <a:lnTo>
                  <a:pt x="0" y="300922"/>
                </a:lnTo>
                <a:lnTo>
                  <a:pt x="0" y="288281"/>
                </a:lnTo>
                <a:lnTo>
                  <a:pt x="0" y="275595"/>
                </a:lnTo>
                <a:lnTo>
                  <a:pt x="0" y="262878"/>
                </a:lnTo>
                <a:lnTo>
                  <a:pt x="0" y="250141"/>
                </a:lnTo>
                <a:lnTo>
                  <a:pt x="0" y="237399"/>
                </a:lnTo>
                <a:lnTo>
                  <a:pt x="0" y="224664"/>
                </a:lnTo>
                <a:lnTo>
                  <a:pt x="0" y="211949"/>
                </a:lnTo>
                <a:lnTo>
                  <a:pt x="0" y="199268"/>
                </a:lnTo>
                <a:lnTo>
                  <a:pt x="3048" y="188146"/>
                </a:lnTo>
                <a:lnTo>
                  <a:pt x="6858" y="188146"/>
                </a:lnTo>
                <a:lnTo>
                  <a:pt x="9906" y="188146"/>
                </a:lnTo>
                <a:lnTo>
                  <a:pt x="12212" y="202714"/>
                </a:lnTo>
                <a:lnTo>
                  <a:pt x="24251" y="240200"/>
                </a:lnTo>
                <a:lnTo>
                  <a:pt x="46314" y="271759"/>
                </a:lnTo>
                <a:lnTo>
                  <a:pt x="79437" y="288462"/>
                </a:lnTo>
                <a:lnTo>
                  <a:pt x="94535" y="287262"/>
                </a:lnTo>
                <a:lnTo>
                  <a:pt x="129761" y="252045"/>
                </a:lnTo>
                <a:lnTo>
                  <a:pt x="132639" y="240375"/>
                </a:lnTo>
                <a:lnTo>
                  <a:pt x="132370" y="223114"/>
                </a:lnTo>
                <a:lnTo>
                  <a:pt x="107119" y="184802"/>
                </a:lnTo>
                <a:lnTo>
                  <a:pt x="69206" y="170053"/>
                </a:lnTo>
                <a:lnTo>
                  <a:pt x="53991" y="164530"/>
                </a:lnTo>
                <a:lnTo>
                  <a:pt x="15201" y="136712"/>
                </a:lnTo>
                <a:lnTo>
                  <a:pt x="3008" y="100740"/>
                </a:lnTo>
                <a:lnTo>
                  <a:pt x="3237" y="83214"/>
                </a:lnTo>
                <a:lnTo>
                  <a:pt x="10265" y="44265"/>
                </a:lnTo>
                <a:lnTo>
                  <a:pt x="39814" y="7013"/>
                </a:lnTo>
                <a:lnTo>
                  <a:pt x="63485" y="0"/>
                </a:lnTo>
                <a:lnTo>
                  <a:pt x="77205" y="1212"/>
                </a:lnTo>
                <a:lnTo>
                  <a:pt x="88668" y="5003"/>
                </a:lnTo>
                <a:lnTo>
                  <a:pt x="99876" y="11524"/>
                </a:lnTo>
                <a:lnTo>
                  <a:pt x="109433" y="19551"/>
                </a:lnTo>
                <a:lnTo>
                  <a:pt x="117348" y="28126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2765755" y="2518981"/>
            <a:ext cx="314041" cy="28232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5056517" y="3963923"/>
            <a:ext cx="114300" cy="257175"/>
          </a:xfrm>
          <a:custGeom>
            <a:avLst/>
            <a:gdLst/>
            <a:ahLst/>
            <a:cxnLst/>
            <a:rect l="l" t="t" r="r" b="b"/>
            <a:pathLst>
              <a:path w="114300" h="257175">
                <a:moveTo>
                  <a:pt x="114300" y="256793"/>
                </a:moveTo>
                <a:lnTo>
                  <a:pt x="114300" y="243839"/>
                </a:lnTo>
                <a:lnTo>
                  <a:pt x="105155" y="243839"/>
                </a:lnTo>
                <a:lnTo>
                  <a:pt x="102107" y="239267"/>
                </a:lnTo>
                <a:lnTo>
                  <a:pt x="60198" y="0"/>
                </a:lnTo>
                <a:lnTo>
                  <a:pt x="54863" y="0"/>
                </a:lnTo>
                <a:lnTo>
                  <a:pt x="22860" y="179833"/>
                </a:lnTo>
                <a:lnTo>
                  <a:pt x="16763" y="213360"/>
                </a:lnTo>
                <a:lnTo>
                  <a:pt x="3810" y="243839"/>
                </a:lnTo>
                <a:lnTo>
                  <a:pt x="0" y="243839"/>
                </a:lnTo>
                <a:lnTo>
                  <a:pt x="0" y="252222"/>
                </a:lnTo>
                <a:lnTo>
                  <a:pt x="2322" y="256793"/>
                </a:lnTo>
                <a:lnTo>
                  <a:pt x="22860" y="256793"/>
                </a:lnTo>
                <a:lnTo>
                  <a:pt x="22866" y="223191"/>
                </a:lnTo>
                <a:lnTo>
                  <a:pt x="23666" y="213776"/>
                </a:lnTo>
                <a:lnTo>
                  <a:pt x="26340" y="197467"/>
                </a:lnTo>
                <a:lnTo>
                  <a:pt x="29963" y="185527"/>
                </a:lnTo>
                <a:lnTo>
                  <a:pt x="32826" y="180791"/>
                </a:lnTo>
                <a:lnTo>
                  <a:pt x="32826" y="160445"/>
                </a:lnTo>
                <a:lnTo>
                  <a:pt x="53339" y="48005"/>
                </a:lnTo>
                <a:lnTo>
                  <a:pt x="65661" y="122855"/>
                </a:lnTo>
                <a:lnTo>
                  <a:pt x="69316" y="148091"/>
                </a:lnTo>
                <a:lnTo>
                  <a:pt x="70948" y="160781"/>
                </a:lnTo>
                <a:lnTo>
                  <a:pt x="70948" y="176283"/>
                </a:lnTo>
                <a:lnTo>
                  <a:pt x="75236" y="176967"/>
                </a:lnTo>
                <a:lnTo>
                  <a:pt x="83819" y="227075"/>
                </a:lnTo>
                <a:lnTo>
                  <a:pt x="84581" y="229362"/>
                </a:lnTo>
                <a:lnTo>
                  <a:pt x="84581" y="256793"/>
                </a:lnTo>
                <a:lnTo>
                  <a:pt x="114300" y="256793"/>
                </a:lnTo>
                <a:close/>
              </a:path>
              <a:path w="114300" h="257175">
                <a:moveTo>
                  <a:pt x="40386" y="256793"/>
                </a:moveTo>
                <a:lnTo>
                  <a:pt x="40386" y="243839"/>
                </a:lnTo>
                <a:lnTo>
                  <a:pt x="32003" y="243839"/>
                </a:lnTo>
                <a:lnTo>
                  <a:pt x="28955" y="242315"/>
                </a:lnTo>
                <a:lnTo>
                  <a:pt x="26669" y="237743"/>
                </a:lnTo>
                <a:lnTo>
                  <a:pt x="24384" y="233934"/>
                </a:lnTo>
                <a:lnTo>
                  <a:pt x="22860" y="229362"/>
                </a:lnTo>
                <a:lnTo>
                  <a:pt x="22860" y="256793"/>
                </a:lnTo>
                <a:lnTo>
                  <a:pt x="40386" y="256793"/>
                </a:lnTo>
                <a:close/>
              </a:path>
              <a:path w="114300" h="257175">
                <a:moveTo>
                  <a:pt x="70948" y="176283"/>
                </a:moveTo>
                <a:lnTo>
                  <a:pt x="70948" y="160781"/>
                </a:lnTo>
                <a:lnTo>
                  <a:pt x="49680" y="160694"/>
                </a:lnTo>
                <a:lnTo>
                  <a:pt x="39664" y="160570"/>
                </a:lnTo>
                <a:lnTo>
                  <a:pt x="32826" y="160445"/>
                </a:lnTo>
                <a:lnTo>
                  <a:pt x="32826" y="180791"/>
                </a:lnTo>
                <a:lnTo>
                  <a:pt x="37084" y="173747"/>
                </a:lnTo>
                <a:lnTo>
                  <a:pt x="49680" y="174000"/>
                </a:lnTo>
                <a:lnTo>
                  <a:pt x="62441" y="174927"/>
                </a:lnTo>
                <a:lnTo>
                  <a:pt x="70948" y="176283"/>
                </a:lnTo>
                <a:close/>
              </a:path>
              <a:path w="114300" h="257175">
                <a:moveTo>
                  <a:pt x="84581" y="256793"/>
                </a:moveTo>
                <a:lnTo>
                  <a:pt x="84581" y="236220"/>
                </a:lnTo>
                <a:lnTo>
                  <a:pt x="83819" y="239267"/>
                </a:lnTo>
                <a:lnTo>
                  <a:pt x="82295" y="240791"/>
                </a:lnTo>
                <a:lnTo>
                  <a:pt x="80772" y="243077"/>
                </a:lnTo>
                <a:lnTo>
                  <a:pt x="77724" y="243839"/>
                </a:lnTo>
                <a:lnTo>
                  <a:pt x="69341" y="243839"/>
                </a:lnTo>
                <a:lnTo>
                  <a:pt x="69341" y="252222"/>
                </a:lnTo>
                <a:lnTo>
                  <a:pt x="76018" y="256793"/>
                </a:lnTo>
                <a:lnTo>
                  <a:pt x="84581" y="2567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5056517" y="3963923"/>
            <a:ext cx="114300" cy="257175"/>
          </a:xfrm>
          <a:custGeom>
            <a:avLst/>
            <a:gdLst/>
            <a:ahLst/>
            <a:cxnLst/>
            <a:rect l="l" t="t" r="r" b="b"/>
            <a:pathLst>
              <a:path w="114300" h="257175">
                <a:moveTo>
                  <a:pt x="54863" y="0"/>
                </a:moveTo>
                <a:lnTo>
                  <a:pt x="57150" y="0"/>
                </a:lnTo>
                <a:lnTo>
                  <a:pt x="58674" y="0"/>
                </a:lnTo>
                <a:lnTo>
                  <a:pt x="60198" y="0"/>
                </a:lnTo>
                <a:lnTo>
                  <a:pt x="62323" y="12543"/>
                </a:lnTo>
                <a:lnTo>
                  <a:pt x="68832" y="50108"/>
                </a:lnTo>
                <a:lnTo>
                  <a:pt x="77711" y="100095"/>
                </a:lnTo>
                <a:lnTo>
                  <a:pt x="82183" y="125071"/>
                </a:lnTo>
                <a:lnTo>
                  <a:pt x="84417" y="137561"/>
                </a:lnTo>
                <a:lnTo>
                  <a:pt x="93271" y="187560"/>
                </a:lnTo>
                <a:lnTo>
                  <a:pt x="99743" y="225143"/>
                </a:lnTo>
                <a:lnTo>
                  <a:pt x="102107" y="239267"/>
                </a:lnTo>
                <a:lnTo>
                  <a:pt x="105155" y="243839"/>
                </a:lnTo>
                <a:lnTo>
                  <a:pt x="110489" y="243839"/>
                </a:lnTo>
                <a:lnTo>
                  <a:pt x="112013" y="243839"/>
                </a:lnTo>
                <a:lnTo>
                  <a:pt x="112775" y="243839"/>
                </a:lnTo>
                <a:lnTo>
                  <a:pt x="114300" y="243839"/>
                </a:lnTo>
                <a:lnTo>
                  <a:pt x="114300" y="248412"/>
                </a:lnTo>
                <a:lnTo>
                  <a:pt x="114300" y="252222"/>
                </a:lnTo>
                <a:lnTo>
                  <a:pt x="114300" y="256793"/>
                </a:lnTo>
                <a:lnTo>
                  <a:pt x="101401" y="256794"/>
                </a:lnTo>
                <a:lnTo>
                  <a:pt x="88606" y="256793"/>
                </a:lnTo>
                <a:lnTo>
                  <a:pt x="76018" y="256793"/>
                </a:lnTo>
                <a:lnTo>
                  <a:pt x="69341" y="252222"/>
                </a:lnTo>
                <a:lnTo>
                  <a:pt x="69341" y="248412"/>
                </a:lnTo>
                <a:lnTo>
                  <a:pt x="69341" y="243839"/>
                </a:lnTo>
                <a:lnTo>
                  <a:pt x="70103" y="243839"/>
                </a:lnTo>
                <a:lnTo>
                  <a:pt x="71627" y="243839"/>
                </a:lnTo>
                <a:lnTo>
                  <a:pt x="73151" y="243839"/>
                </a:lnTo>
                <a:lnTo>
                  <a:pt x="77724" y="243839"/>
                </a:lnTo>
                <a:lnTo>
                  <a:pt x="80772" y="243077"/>
                </a:lnTo>
                <a:lnTo>
                  <a:pt x="82295" y="240791"/>
                </a:lnTo>
                <a:lnTo>
                  <a:pt x="83819" y="239267"/>
                </a:lnTo>
                <a:lnTo>
                  <a:pt x="84581" y="236220"/>
                </a:lnTo>
                <a:lnTo>
                  <a:pt x="84581" y="233172"/>
                </a:lnTo>
                <a:lnTo>
                  <a:pt x="84581" y="231648"/>
                </a:lnTo>
                <a:lnTo>
                  <a:pt x="84581" y="229362"/>
                </a:lnTo>
                <a:lnTo>
                  <a:pt x="83819" y="227075"/>
                </a:lnTo>
                <a:lnTo>
                  <a:pt x="81674" y="214631"/>
                </a:lnTo>
                <a:lnTo>
                  <a:pt x="79528" y="202052"/>
                </a:lnTo>
                <a:lnTo>
                  <a:pt x="77382" y="189459"/>
                </a:lnTo>
                <a:lnTo>
                  <a:pt x="75236" y="176967"/>
                </a:lnTo>
                <a:lnTo>
                  <a:pt x="62441" y="174927"/>
                </a:lnTo>
                <a:lnTo>
                  <a:pt x="49680" y="174000"/>
                </a:lnTo>
                <a:lnTo>
                  <a:pt x="37084" y="173747"/>
                </a:lnTo>
                <a:lnTo>
                  <a:pt x="29963" y="185527"/>
                </a:lnTo>
                <a:lnTo>
                  <a:pt x="26340" y="197467"/>
                </a:lnTo>
                <a:lnTo>
                  <a:pt x="23666" y="213776"/>
                </a:lnTo>
                <a:lnTo>
                  <a:pt x="22866" y="223191"/>
                </a:lnTo>
                <a:lnTo>
                  <a:pt x="22860" y="229362"/>
                </a:lnTo>
                <a:lnTo>
                  <a:pt x="24384" y="233934"/>
                </a:lnTo>
                <a:lnTo>
                  <a:pt x="26669" y="237743"/>
                </a:lnTo>
                <a:lnTo>
                  <a:pt x="28955" y="242315"/>
                </a:lnTo>
                <a:lnTo>
                  <a:pt x="32003" y="243839"/>
                </a:lnTo>
                <a:lnTo>
                  <a:pt x="36575" y="243839"/>
                </a:lnTo>
                <a:lnTo>
                  <a:pt x="38100" y="243839"/>
                </a:lnTo>
                <a:lnTo>
                  <a:pt x="38862" y="243839"/>
                </a:lnTo>
                <a:lnTo>
                  <a:pt x="40386" y="243839"/>
                </a:lnTo>
                <a:lnTo>
                  <a:pt x="40386" y="248412"/>
                </a:lnTo>
                <a:lnTo>
                  <a:pt x="40386" y="252222"/>
                </a:lnTo>
                <a:lnTo>
                  <a:pt x="40386" y="256793"/>
                </a:lnTo>
                <a:lnTo>
                  <a:pt x="27625" y="256794"/>
                </a:lnTo>
                <a:lnTo>
                  <a:pt x="15031" y="256793"/>
                </a:lnTo>
                <a:lnTo>
                  <a:pt x="2322" y="256793"/>
                </a:lnTo>
                <a:lnTo>
                  <a:pt x="0" y="252222"/>
                </a:lnTo>
                <a:lnTo>
                  <a:pt x="0" y="248412"/>
                </a:lnTo>
                <a:lnTo>
                  <a:pt x="0" y="243839"/>
                </a:lnTo>
                <a:lnTo>
                  <a:pt x="3810" y="243839"/>
                </a:lnTo>
                <a:lnTo>
                  <a:pt x="16763" y="213360"/>
                </a:lnTo>
                <a:lnTo>
                  <a:pt x="19041" y="200894"/>
                </a:lnTo>
                <a:lnTo>
                  <a:pt x="28130" y="150914"/>
                </a:lnTo>
                <a:lnTo>
                  <a:pt x="34903" y="113354"/>
                </a:lnTo>
                <a:lnTo>
                  <a:pt x="41609" y="75784"/>
                </a:lnTo>
                <a:lnTo>
                  <a:pt x="48223" y="38256"/>
                </a:lnTo>
                <a:lnTo>
                  <a:pt x="54723" y="819"/>
                </a:lnTo>
                <a:lnTo>
                  <a:pt x="54863" y="0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5089344" y="4011929"/>
            <a:ext cx="38735" cy="113030"/>
          </a:xfrm>
          <a:custGeom>
            <a:avLst/>
            <a:gdLst/>
            <a:ahLst/>
            <a:cxnLst/>
            <a:rect l="l" t="t" r="r" b="b"/>
            <a:pathLst>
              <a:path w="38735" h="113029">
                <a:moveTo>
                  <a:pt x="20513" y="0"/>
                </a:moveTo>
                <a:lnTo>
                  <a:pt x="11396" y="49703"/>
                </a:lnTo>
                <a:lnTo>
                  <a:pt x="4558" y="87221"/>
                </a:lnTo>
                <a:lnTo>
                  <a:pt x="0" y="112439"/>
                </a:lnTo>
                <a:lnTo>
                  <a:pt x="12617" y="112670"/>
                </a:lnTo>
                <a:lnTo>
                  <a:pt x="25429" y="112760"/>
                </a:lnTo>
                <a:lnTo>
                  <a:pt x="38121" y="112775"/>
                </a:lnTo>
                <a:lnTo>
                  <a:pt x="36490" y="100085"/>
                </a:lnTo>
                <a:lnTo>
                  <a:pt x="30859" y="62291"/>
                </a:lnTo>
                <a:lnTo>
                  <a:pt x="24637" y="24779"/>
                </a:lnTo>
                <a:lnTo>
                  <a:pt x="22546" y="12309"/>
                </a:lnTo>
                <a:lnTo>
                  <a:pt x="20513" y="0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4142117" y="3139439"/>
            <a:ext cx="1371600" cy="2057400"/>
          </a:xfrm>
          <a:custGeom>
            <a:avLst/>
            <a:gdLst/>
            <a:ahLst/>
            <a:cxnLst/>
            <a:rect l="l" t="t" r="r" b="b"/>
            <a:pathLst>
              <a:path w="1371600" h="2057400">
                <a:moveTo>
                  <a:pt x="0" y="2057400"/>
                </a:moveTo>
                <a:lnTo>
                  <a:pt x="1371600" y="0"/>
                </a:lnTo>
              </a:path>
            </a:pathLst>
          </a:custGeom>
          <a:ln w="57149">
            <a:solidFill>
              <a:srgbClr val="33996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3762641" y="3922776"/>
            <a:ext cx="1729105" cy="1655445"/>
          </a:xfrm>
          <a:custGeom>
            <a:avLst/>
            <a:gdLst/>
            <a:ahLst/>
            <a:cxnLst/>
            <a:rect l="l" t="t" r="r" b="b"/>
            <a:pathLst>
              <a:path w="1729104" h="1655445">
                <a:moveTo>
                  <a:pt x="0" y="0"/>
                </a:moveTo>
                <a:lnTo>
                  <a:pt x="1728977" y="1655064"/>
                </a:lnTo>
              </a:path>
            </a:pathLst>
          </a:custGeom>
          <a:ln w="57150">
            <a:solidFill>
              <a:srgbClr val="33996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5921387" y="4786121"/>
            <a:ext cx="217170" cy="360045"/>
          </a:xfrm>
          <a:custGeom>
            <a:avLst/>
            <a:gdLst/>
            <a:ahLst/>
            <a:cxnLst/>
            <a:rect l="l" t="t" r="r" b="b"/>
            <a:pathLst>
              <a:path w="217170" h="360045">
                <a:moveTo>
                  <a:pt x="217060" y="168669"/>
                </a:moveTo>
                <a:lnTo>
                  <a:pt x="214064" y="130294"/>
                </a:lnTo>
                <a:lnTo>
                  <a:pt x="202864" y="81485"/>
                </a:lnTo>
                <a:lnTo>
                  <a:pt x="187504" y="46088"/>
                </a:lnTo>
                <a:lnTo>
                  <a:pt x="153367" y="8246"/>
                </a:lnTo>
                <a:lnTo>
                  <a:pt x="114277" y="0"/>
                </a:lnTo>
                <a:lnTo>
                  <a:pt x="0" y="0"/>
                </a:lnTo>
                <a:lnTo>
                  <a:pt x="0" y="18287"/>
                </a:lnTo>
                <a:lnTo>
                  <a:pt x="27432" y="18287"/>
                </a:lnTo>
                <a:lnTo>
                  <a:pt x="30480" y="19812"/>
                </a:lnTo>
                <a:lnTo>
                  <a:pt x="35052" y="25907"/>
                </a:lnTo>
                <a:lnTo>
                  <a:pt x="36575" y="29717"/>
                </a:lnTo>
                <a:lnTo>
                  <a:pt x="36575" y="359651"/>
                </a:lnTo>
                <a:lnTo>
                  <a:pt x="69342" y="359637"/>
                </a:lnTo>
                <a:lnTo>
                  <a:pt x="69342" y="30479"/>
                </a:lnTo>
                <a:lnTo>
                  <a:pt x="70104" y="25907"/>
                </a:lnTo>
                <a:lnTo>
                  <a:pt x="74675" y="19812"/>
                </a:lnTo>
                <a:lnTo>
                  <a:pt x="78486" y="18287"/>
                </a:lnTo>
                <a:lnTo>
                  <a:pt x="112100" y="18361"/>
                </a:lnTo>
                <a:lnTo>
                  <a:pt x="154033" y="43782"/>
                </a:lnTo>
                <a:lnTo>
                  <a:pt x="170396" y="84936"/>
                </a:lnTo>
                <a:lnTo>
                  <a:pt x="177402" y="133335"/>
                </a:lnTo>
                <a:lnTo>
                  <a:pt x="179570" y="181489"/>
                </a:lnTo>
                <a:lnTo>
                  <a:pt x="179686" y="326509"/>
                </a:lnTo>
                <a:lnTo>
                  <a:pt x="186254" y="318012"/>
                </a:lnTo>
                <a:lnTo>
                  <a:pt x="205773" y="273758"/>
                </a:lnTo>
                <a:lnTo>
                  <a:pt x="214686" y="225091"/>
                </a:lnTo>
                <a:lnTo>
                  <a:pt x="216943" y="184320"/>
                </a:lnTo>
                <a:lnTo>
                  <a:pt x="217060" y="168669"/>
                </a:lnTo>
                <a:close/>
              </a:path>
              <a:path w="217170" h="360045">
                <a:moveTo>
                  <a:pt x="36575" y="359651"/>
                </a:moveTo>
                <a:lnTo>
                  <a:pt x="36575" y="330707"/>
                </a:lnTo>
                <a:lnTo>
                  <a:pt x="35052" y="335279"/>
                </a:lnTo>
                <a:lnTo>
                  <a:pt x="32766" y="337565"/>
                </a:lnTo>
                <a:lnTo>
                  <a:pt x="31242" y="340613"/>
                </a:lnTo>
                <a:lnTo>
                  <a:pt x="27432" y="342138"/>
                </a:lnTo>
                <a:lnTo>
                  <a:pt x="0" y="342138"/>
                </a:lnTo>
                <a:lnTo>
                  <a:pt x="0" y="353567"/>
                </a:lnTo>
                <a:lnTo>
                  <a:pt x="7958" y="359663"/>
                </a:lnTo>
                <a:lnTo>
                  <a:pt x="36575" y="359651"/>
                </a:lnTo>
                <a:close/>
              </a:path>
              <a:path w="217170" h="360045">
                <a:moveTo>
                  <a:pt x="179686" y="326509"/>
                </a:moveTo>
                <a:lnTo>
                  <a:pt x="179686" y="200130"/>
                </a:lnTo>
                <a:lnTo>
                  <a:pt x="179238" y="214271"/>
                </a:lnTo>
                <a:lnTo>
                  <a:pt x="178470" y="227653"/>
                </a:lnTo>
                <a:lnTo>
                  <a:pt x="171855" y="275317"/>
                </a:lnTo>
                <a:lnTo>
                  <a:pt x="152317" y="317836"/>
                </a:lnTo>
                <a:lnTo>
                  <a:pt x="118718" y="340713"/>
                </a:lnTo>
                <a:lnTo>
                  <a:pt x="105918" y="342138"/>
                </a:lnTo>
                <a:lnTo>
                  <a:pt x="80010" y="342138"/>
                </a:lnTo>
                <a:lnTo>
                  <a:pt x="75437" y="340613"/>
                </a:lnTo>
                <a:lnTo>
                  <a:pt x="73152" y="336803"/>
                </a:lnTo>
                <a:lnTo>
                  <a:pt x="70866" y="334517"/>
                </a:lnTo>
                <a:lnTo>
                  <a:pt x="69342" y="329945"/>
                </a:lnTo>
                <a:lnTo>
                  <a:pt x="69342" y="359637"/>
                </a:lnTo>
                <a:lnTo>
                  <a:pt x="109902" y="359620"/>
                </a:lnTo>
                <a:lnTo>
                  <a:pt x="159120" y="345634"/>
                </a:lnTo>
                <a:lnTo>
                  <a:pt x="178081" y="328586"/>
                </a:lnTo>
                <a:lnTo>
                  <a:pt x="179686" y="32650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5921387" y="4786121"/>
            <a:ext cx="217170" cy="360045"/>
          </a:xfrm>
          <a:custGeom>
            <a:avLst/>
            <a:gdLst/>
            <a:ahLst/>
            <a:cxnLst/>
            <a:rect l="l" t="t" r="r" b="b"/>
            <a:pathLst>
              <a:path w="217170" h="360045">
                <a:moveTo>
                  <a:pt x="0" y="0"/>
                </a:moveTo>
                <a:lnTo>
                  <a:pt x="12757" y="0"/>
                </a:lnTo>
                <a:lnTo>
                  <a:pt x="25473" y="0"/>
                </a:lnTo>
                <a:lnTo>
                  <a:pt x="38159" y="0"/>
                </a:lnTo>
                <a:lnTo>
                  <a:pt x="50826" y="0"/>
                </a:lnTo>
                <a:lnTo>
                  <a:pt x="63485" y="0"/>
                </a:lnTo>
                <a:lnTo>
                  <a:pt x="76149" y="0"/>
                </a:lnTo>
                <a:lnTo>
                  <a:pt x="88828" y="0"/>
                </a:lnTo>
                <a:lnTo>
                  <a:pt x="101533" y="0"/>
                </a:lnTo>
                <a:lnTo>
                  <a:pt x="114277" y="0"/>
                </a:lnTo>
                <a:lnTo>
                  <a:pt x="129360" y="891"/>
                </a:lnTo>
                <a:lnTo>
                  <a:pt x="172799" y="26261"/>
                </a:lnTo>
                <a:lnTo>
                  <a:pt x="198624" y="69187"/>
                </a:lnTo>
                <a:lnTo>
                  <a:pt x="209570" y="105811"/>
                </a:lnTo>
                <a:lnTo>
                  <a:pt x="216530" y="155554"/>
                </a:lnTo>
                <a:lnTo>
                  <a:pt x="217060" y="168669"/>
                </a:lnTo>
                <a:lnTo>
                  <a:pt x="216943" y="184320"/>
                </a:lnTo>
                <a:lnTo>
                  <a:pt x="214686" y="225091"/>
                </a:lnTo>
                <a:lnTo>
                  <a:pt x="205773" y="273758"/>
                </a:lnTo>
                <a:lnTo>
                  <a:pt x="186254" y="318012"/>
                </a:lnTo>
                <a:lnTo>
                  <a:pt x="159120" y="345634"/>
                </a:lnTo>
                <a:lnTo>
                  <a:pt x="121507" y="358806"/>
                </a:lnTo>
                <a:lnTo>
                  <a:pt x="83322" y="359644"/>
                </a:lnTo>
                <a:lnTo>
                  <a:pt x="44991" y="359660"/>
                </a:lnTo>
                <a:lnTo>
                  <a:pt x="7958" y="359663"/>
                </a:lnTo>
                <a:lnTo>
                  <a:pt x="0" y="353568"/>
                </a:lnTo>
                <a:lnTo>
                  <a:pt x="0" y="348234"/>
                </a:lnTo>
                <a:lnTo>
                  <a:pt x="0" y="342138"/>
                </a:lnTo>
                <a:lnTo>
                  <a:pt x="7620" y="342138"/>
                </a:lnTo>
                <a:lnTo>
                  <a:pt x="14478" y="342138"/>
                </a:lnTo>
                <a:lnTo>
                  <a:pt x="21336" y="342138"/>
                </a:lnTo>
                <a:lnTo>
                  <a:pt x="27432" y="342138"/>
                </a:lnTo>
                <a:lnTo>
                  <a:pt x="31242" y="340614"/>
                </a:lnTo>
                <a:lnTo>
                  <a:pt x="32766" y="337566"/>
                </a:lnTo>
                <a:lnTo>
                  <a:pt x="35052" y="335280"/>
                </a:lnTo>
                <a:lnTo>
                  <a:pt x="36575" y="330708"/>
                </a:lnTo>
                <a:lnTo>
                  <a:pt x="36575" y="324612"/>
                </a:lnTo>
                <a:lnTo>
                  <a:pt x="36575" y="310095"/>
                </a:lnTo>
                <a:lnTo>
                  <a:pt x="36576" y="295580"/>
                </a:lnTo>
                <a:lnTo>
                  <a:pt x="36575" y="281066"/>
                </a:lnTo>
                <a:lnTo>
                  <a:pt x="36576" y="266553"/>
                </a:lnTo>
                <a:lnTo>
                  <a:pt x="36575" y="252043"/>
                </a:lnTo>
                <a:lnTo>
                  <a:pt x="36575" y="237535"/>
                </a:lnTo>
                <a:lnTo>
                  <a:pt x="36575" y="223031"/>
                </a:lnTo>
                <a:lnTo>
                  <a:pt x="36576" y="208531"/>
                </a:lnTo>
                <a:lnTo>
                  <a:pt x="36576" y="194036"/>
                </a:lnTo>
                <a:lnTo>
                  <a:pt x="36575" y="179546"/>
                </a:lnTo>
                <a:lnTo>
                  <a:pt x="36575" y="165061"/>
                </a:lnTo>
                <a:lnTo>
                  <a:pt x="36575" y="150583"/>
                </a:lnTo>
                <a:lnTo>
                  <a:pt x="36575" y="136111"/>
                </a:lnTo>
                <a:lnTo>
                  <a:pt x="36575" y="121647"/>
                </a:lnTo>
                <a:lnTo>
                  <a:pt x="36575" y="107191"/>
                </a:lnTo>
                <a:lnTo>
                  <a:pt x="36575" y="92744"/>
                </a:lnTo>
                <a:lnTo>
                  <a:pt x="36575" y="78306"/>
                </a:lnTo>
                <a:lnTo>
                  <a:pt x="36575" y="63877"/>
                </a:lnTo>
                <a:lnTo>
                  <a:pt x="36575" y="49459"/>
                </a:lnTo>
                <a:lnTo>
                  <a:pt x="36575" y="35052"/>
                </a:lnTo>
                <a:lnTo>
                  <a:pt x="36575" y="29718"/>
                </a:lnTo>
                <a:lnTo>
                  <a:pt x="35052" y="25908"/>
                </a:lnTo>
                <a:lnTo>
                  <a:pt x="32766" y="22860"/>
                </a:lnTo>
                <a:lnTo>
                  <a:pt x="30480" y="19812"/>
                </a:lnTo>
                <a:lnTo>
                  <a:pt x="27432" y="18288"/>
                </a:lnTo>
                <a:lnTo>
                  <a:pt x="23622" y="18288"/>
                </a:lnTo>
                <a:lnTo>
                  <a:pt x="16002" y="18288"/>
                </a:lnTo>
                <a:lnTo>
                  <a:pt x="7620" y="18288"/>
                </a:lnTo>
                <a:lnTo>
                  <a:pt x="0" y="18288"/>
                </a:lnTo>
                <a:lnTo>
                  <a:pt x="0" y="12192"/>
                </a:lnTo>
                <a:lnTo>
                  <a:pt x="0" y="6096"/>
                </a:lnTo>
                <a:lnTo>
                  <a:pt x="0" y="0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5990729" y="4804409"/>
            <a:ext cx="110489" cy="323850"/>
          </a:xfrm>
          <a:custGeom>
            <a:avLst/>
            <a:gdLst/>
            <a:ahLst/>
            <a:cxnLst/>
            <a:rect l="l" t="t" r="r" b="b"/>
            <a:pathLst>
              <a:path w="110489" h="323850">
                <a:moveTo>
                  <a:pt x="13716" y="0"/>
                </a:moveTo>
                <a:lnTo>
                  <a:pt x="9144" y="0"/>
                </a:lnTo>
                <a:lnTo>
                  <a:pt x="5334" y="1524"/>
                </a:lnTo>
                <a:lnTo>
                  <a:pt x="3048" y="4572"/>
                </a:lnTo>
                <a:lnTo>
                  <a:pt x="762" y="7619"/>
                </a:lnTo>
                <a:lnTo>
                  <a:pt x="0" y="12191"/>
                </a:lnTo>
                <a:lnTo>
                  <a:pt x="0" y="18287"/>
                </a:lnTo>
                <a:lnTo>
                  <a:pt x="0" y="32684"/>
                </a:lnTo>
                <a:lnTo>
                  <a:pt x="0" y="47070"/>
                </a:lnTo>
                <a:lnTo>
                  <a:pt x="0" y="61447"/>
                </a:lnTo>
                <a:lnTo>
                  <a:pt x="0" y="75815"/>
                </a:lnTo>
                <a:lnTo>
                  <a:pt x="0" y="90177"/>
                </a:lnTo>
                <a:lnTo>
                  <a:pt x="0" y="104534"/>
                </a:lnTo>
                <a:lnTo>
                  <a:pt x="0" y="118885"/>
                </a:lnTo>
                <a:lnTo>
                  <a:pt x="0" y="133234"/>
                </a:lnTo>
                <a:lnTo>
                  <a:pt x="0" y="147580"/>
                </a:lnTo>
                <a:lnTo>
                  <a:pt x="0" y="161925"/>
                </a:lnTo>
                <a:lnTo>
                  <a:pt x="0" y="176269"/>
                </a:lnTo>
                <a:lnTo>
                  <a:pt x="0" y="190615"/>
                </a:lnTo>
                <a:lnTo>
                  <a:pt x="0" y="204964"/>
                </a:lnTo>
                <a:lnTo>
                  <a:pt x="0" y="219315"/>
                </a:lnTo>
                <a:lnTo>
                  <a:pt x="0" y="233672"/>
                </a:lnTo>
                <a:lnTo>
                  <a:pt x="0" y="248034"/>
                </a:lnTo>
                <a:lnTo>
                  <a:pt x="0" y="262402"/>
                </a:lnTo>
                <a:lnTo>
                  <a:pt x="0" y="276779"/>
                </a:lnTo>
                <a:lnTo>
                  <a:pt x="0" y="291165"/>
                </a:lnTo>
                <a:lnTo>
                  <a:pt x="0" y="305562"/>
                </a:lnTo>
                <a:lnTo>
                  <a:pt x="0" y="311657"/>
                </a:lnTo>
                <a:lnTo>
                  <a:pt x="1524" y="316229"/>
                </a:lnTo>
                <a:lnTo>
                  <a:pt x="3810" y="318515"/>
                </a:lnTo>
                <a:lnTo>
                  <a:pt x="6096" y="322325"/>
                </a:lnTo>
                <a:lnTo>
                  <a:pt x="10668" y="323850"/>
                </a:lnTo>
                <a:lnTo>
                  <a:pt x="16764" y="323850"/>
                </a:lnTo>
                <a:lnTo>
                  <a:pt x="23622" y="323850"/>
                </a:lnTo>
                <a:lnTo>
                  <a:pt x="29718" y="323850"/>
                </a:lnTo>
                <a:lnTo>
                  <a:pt x="36576" y="323850"/>
                </a:lnTo>
                <a:lnTo>
                  <a:pt x="49376" y="322425"/>
                </a:lnTo>
                <a:lnTo>
                  <a:pt x="82975" y="299548"/>
                </a:lnTo>
                <a:lnTo>
                  <a:pt x="102513" y="257029"/>
                </a:lnTo>
                <a:lnTo>
                  <a:pt x="109128" y="209365"/>
                </a:lnTo>
                <a:lnTo>
                  <a:pt x="110344" y="181842"/>
                </a:lnTo>
                <a:lnTo>
                  <a:pt x="110228" y="163201"/>
                </a:lnTo>
                <a:lnTo>
                  <a:pt x="108060" y="115047"/>
                </a:lnTo>
                <a:lnTo>
                  <a:pt x="103236" y="77241"/>
                </a:lnTo>
                <a:lnTo>
                  <a:pt x="92832" y="40023"/>
                </a:lnTo>
                <a:lnTo>
                  <a:pt x="65842" y="6723"/>
                </a:lnTo>
                <a:lnTo>
                  <a:pt x="16877" y="0"/>
                </a:lnTo>
                <a:lnTo>
                  <a:pt x="13716" y="0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6194935" y="2723959"/>
            <a:ext cx="1313876" cy="26631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7607693" y="2729483"/>
            <a:ext cx="123189" cy="240029"/>
          </a:xfrm>
          <a:custGeom>
            <a:avLst/>
            <a:gdLst/>
            <a:ahLst/>
            <a:cxnLst/>
            <a:rect l="l" t="t" r="r" b="b"/>
            <a:pathLst>
              <a:path w="123190" h="240030">
                <a:moveTo>
                  <a:pt x="32004" y="166878"/>
                </a:moveTo>
                <a:lnTo>
                  <a:pt x="32004" y="156972"/>
                </a:lnTo>
                <a:lnTo>
                  <a:pt x="30480" y="153162"/>
                </a:lnTo>
                <a:lnTo>
                  <a:pt x="27419" y="149352"/>
                </a:lnTo>
                <a:lnTo>
                  <a:pt x="25133" y="147066"/>
                </a:lnTo>
                <a:lnTo>
                  <a:pt x="21336" y="145542"/>
                </a:lnTo>
                <a:lnTo>
                  <a:pt x="12179" y="145542"/>
                </a:lnTo>
                <a:lnTo>
                  <a:pt x="7607" y="147066"/>
                </a:lnTo>
                <a:lnTo>
                  <a:pt x="1524" y="154686"/>
                </a:lnTo>
                <a:lnTo>
                  <a:pt x="0" y="160020"/>
                </a:lnTo>
                <a:lnTo>
                  <a:pt x="0" y="173736"/>
                </a:lnTo>
                <a:lnTo>
                  <a:pt x="2286" y="179832"/>
                </a:lnTo>
                <a:lnTo>
                  <a:pt x="8006" y="188666"/>
                </a:lnTo>
                <a:lnTo>
                  <a:pt x="16123" y="195969"/>
                </a:lnTo>
                <a:lnTo>
                  <a:pt x="18288" y="197074"/>
                </a:lnTo>
                <a:lnTo>
                  <a:pt x="18288" y="181356"/>
                </a:lnTo>
                <a:lnTo>
                  <a:pt x="21336" y="179070"/>
                </a:lnTo>
                <a:lnTo>
                  <a:pt x="25895" y="174498"/>
                </a:lnTo>
                <a:lnTo>
                  <a:pt x="29705" y="171450"/>
                </a:lnTo>
                <a:lnTo>
                  <a:pt x="32004" y="166878"/>
                </a:lnTo>
                <a:close/>
              </a:path>
              <a:path w="123190" h="240030">
                <a:moveTo>
                  <a:pt x="54102" y="27178"/>
                </a:moveTo>
                <a:lnTo>
                  <a:pt x="54102" y="8382"/>
                </a:lnTo>
                <a:lnTo>
                  <a:pt x="49071" y="13356"/>
                </a:lnTo>
                <a:lnTo>
                  <a:pt x="36141" y="16162"/>
                </a:lnTo>
                <a:lnTo>
                  <a:pt x="3099" y="51483"/>
                </a:lnTo>
                <a:lnTo>
                  <a:pt x="1539" y="65355"/>
                </a:lnTo>
                <a:lnTo>
                  <a:pt x="3242" y="77662"/>
                </a:lnTo>
                <a:lnTo>
                  <a:pt x="7768" y="88680"/>
                </a:lnTo>
                <a:lnTo>
                  <a:pt x="15117" y="98463"/>
                </a:lnTo>
                <a:lnTo>
                  <a:pt x="17525" y="100501"/>
                </a:lnTo>
                <a:lnTo>
                  <a:pt x="17525" y="61722"/>
                </a:lnTo>
                <a:lnTo>
                  <a:pt x="17625" y="52133"/>
                </a:lnTo>
                <a:lnTo>
                  <a:pt x="20950" y="41072"/>
                </a:lnTo>
                <a:lnTo>
                  <a:pt x="30549" y="29756"/>
                </a:lnTo>
                <a:lnTo>
                  <a:pt x="41170" y="25566"/>
                </a:lnTo>
                <a:lnTo>
                  <a:pt x="54102" y="27178"/>
                </a:lnTo>
                <a:close/>
              </a:path>
              <a:path w="123190" h="240030">
                <a:moveTo>
                  <a:pt x="54101" y="214702"/>
                </a:moveTo>
                <a:lnTo>
                  <a:pt x="54102" y="90678"/>
                </a:lnTo>
                <a:lnTo>
                  <a:pt x="43895" y="86575"/>
                </a:lnTo>
                <a:lnTo>
                  <a:pt x="32234" y="80443"/>
                </a:lnTo>
                <a:lnTo>
                  <a:pt x="24384" y="73914"/>
                </a:lnTo>
                <a:lnTo>
                  <a:pt x="19812" y="68580"/>
                </a:lnTo>
                <a:lnTo>
                  <a:pt x="17525" y="61722"/>
                </a:lnTo>
                <a:lnTo>
                  <a:pt x="17525" y="100501"/>
                </a:lnTo>
                <a:lnTo>
                  <a:pt x="25289" y="107068"/>
                </a:lnTo>
                <a:lnTo>
                  <a:pt x="38284" y="114549"/>
                </a:lnTo>
                <a:lnTo>
                  <a:pt x="54101" y="120961"/>
                </a:lnTo>
                <a:lnTo>
                  <a:pt x="54101" y="214702"/>
                </a:lnTo>
                <a:close/>
              </a:path>
              <a:path w="123190" h="240030">
                <a:moveTo>
                  <a:pt x="54101" y="214702"/>
                </a:moveTo>
                <a:lnTo>
                  <a:pt x="54101" y="120961"/>
                </a:lnTo>
                <a:lnTo>
                  <a:pt x="53945" y="146466"/>
                </a:lnTo>
                <a:lnTo>
                  <a:pt x="53585" y="159116"/>
                </a:lnTo>
                <a:lnTo>
                  <a:pt x="52891" y="171741"/>
                </a:lnTo>
                <a:lnTo>
                  <a:pt x="51753" y="184374"/>
                </a:lnTo>
                <a:lnTo>
                  <a:pt x="50060" y="197048"/>
                </a:lnTo>
                <a:lnTo>
                  <a:pt x="36595" y="195093"/>
                </a:lnTo>
                <a:lnTo>
                  <a:pt x="25895" y="191262"/>
                </a:lnTo>
                <a:lnTo>
                  <a:pt x="21336" y="188214"/>
                </a:lnTo>
                <a:lnTo>
                  <a:pt x="18288" y="185928"/>
                </a:lnTo>
                <a:lnTo>
                  <a:pt x="18288" y="197074"/>
                </a:lnTo>
                <a:lnTo>
                  <a:pt x="30549" y="203325"/>
                </a:lnTo>
                <a:lnTo>
                  <a:pt x="41797" y="207529"/>
                </a:lnTo>
                <a:lnTo>
                  <a:pt x="54101" y="214702"/>
                </a:lnTo>
                <a:close/>
              </a:path>
              <a:path w="123190" h="240030">
                <a:moveTo>
                  <a:pt x="104765" y="192450"/>
                </a:moveTo>
                <a:lnTo>
                  <a:pt x="104765" y="167863"/>
                </a:lnTo>
                <a:lnTo>
                  <a:pt x="100476" y="178427"/>
                </a:lnTo>
                <a:lnTo>
                  <a:pt x="89219" y="190090"/>
                </a:lnTo>
                <a:lnTo>
                  <a:pt x="79275" y="192331"/>
                </a:lnTo>
                <a:lnTo>
                  <a:pt x="78342" y="192394"/>
                </a:lnTo>
                <a:lnTo>
                  <a:pt x="65519" y="188375"/>
                </a:lnTo>
                <a:lnTo>
                  <a:pt x="65519" y="0"/>
                </a:lnTo>
                <a:lnTo>
                  <a:pt x="54102" y="0"/>
                </a:lnTo>
                <a:lnTo>
                  <a:pt x="54102" y="240030"/>
                </a:lnTo>
                <a:lnTo>
                  <a:pt x="61722" y="240030"/>
                </a:lnTo>
                <a:lnTo>
                  <a:pt x="65791" y="229905"/>
                </a:lnTo>
                <a:lnTo>
                  <a:pt x="68305" y="217961"/>
                </a:lnTo>
                <a:lnTo>
                  <a:pt x="75688" y="205249"/>
                </a:lnTo>
                <a:lnTo>
                  <a:pt x="88463" y="202037"/>
                </a:lnTo>
                <a:lnTo>
                  <a:pt x="99643" y="196689"/>
                </a:lnTo>
                <a:lnTo>
                  <a:pt x="104765" y="192450"/>
                </a:lnTo>
                <a:close/>
              </a:path>
              <a:path w="123190" h="240030">
                <a:moveTo>
                  <a:pt x="116586" y="57912"/>
                </a:moveTo>
                <a:lnTo>
                  <a:pt x="116586" y="44196"/>
                </a:lnTo>
                <a:lnTo>
                  <a:pt x="113538" y="37338"/>
                </a:lnTo>
                <a:lnTo>
                  <a:pt x="79248" y="14478"/>
                </a:lnTo>
                <a:lnTo>
                  <a:pt x="71628" y="12954"/>
                </a:lnTo>
                <a:lnTo>
                  <a:pt x="65519" y="12954"/>
                </a:lnTo>
                <a:lnTo>
                  <a:pt x="65519" y="22098"/>
                </a:lnTo>
                <a:lnTo>
                  <a:pt x="75438" y="22860"/>
                </a:lnTo>
                <a:lnTo>
                  <a:pt x="83045" y="24384"/>
                </a:lnTo>
                <a:lnTo>
                  <a:pt x="89219" y="28226"/>
                </a:lnTo>
                <a:lnTo>
                  <a:pt x="93725" y="30480"/>
                </a:lnTo>
                <a:lnTo>
                  <a:pt x="96012" y="33528"/>
                </a:lnTo>
                <a:lnTo>
                  <a:pt x="96012" y="70866"/>
                </a:lnTo>
                <a:lnTo>
                  <a:pt x="105143" y="70866"/>
                </a:lnTo>
                <a:lnTo>
                  <a:pt x="108953" y="68580"/>
                </a:lnTo>
                <a:lnTo>
                  <a:pt x="115062" y="62484"/>
                </a:lnTo>
                <a:lnTo>
                  <a:pt x="116586" y="57912"/>
                </a:lnTo>
                <a:close/>
              </a:path>
              <a:path w="123190" h="240030">
                <a:moveTo>
                  <a:pt x="122604" y="152806"/>
                </a:moveTo>
                <a:lnTo>
                  <a:pt x="106607" y="117832"/>
                </a:lnTo>
                <a:lnTo>
                  <a:pt x="78342" y="95745"/>
                </a:lnTo>
                <a:lnTo>
                  <a:pt x="65519" y="85598"/>
                </a:lnTo>
                <a:lnTo>
                  <a:pt x="65519" y="124968"/>
                </a:lnTo>
                <a:lnTo>
                  <a:pt x="79275" y="130225"/>
                </a:lnTo>
                <a:lnTo>
                  <a:pt x="90229" y="136161"/>
                </a:lnTo>
                <a:lnTo>
                  <a:pt x="98476" y="143033"/>
                </a:lnTo>
                <a:lnTo>
                  <a:pt x="103264" y="153026"/>
                </a:lnTo>
                <a:lnTo>
                  <a:pt x="104765" y="167863"/>
                </a:lnTo>
                <a:lnTo>
                  <a:pt x="104765" y="192450"/>
                </a:lnTo>
                <a:lnTo>
                  <a:pt x="109262" y="188730"/>
                </a:lnTo>
                <a:lnTo>
                  <a:pt x="116619" y="179047"/>
                </a:lnTo>
                <a:lnTo>
                  <a:pt x="121114" y="167279"/>
                </a:lnTo>
                <a:lnTo>
                  <a:pt x="122604" y="152806"/>
                </a:lnTo>
                <a:close/>
              </a:path>
              <a:path w="123190" h="240030">
                <a:moveTo>
                  <a:pt x="96012" y="70866"/>
                </a:moveTo>
                <a:lnTo>
                  <a:pt x="96012" y="36576"/>
                </a:lnTo>
                <a:lnTo>
                  <a:pt x="93725" y="39624"/>
                </a:lnTo>
                <a:lnTo>
                  <a:pt x="90678" y="44196"/>
                </a:lnTo>
                <a:lnTo>
                  <a:pt x="87630" y="48006"/>
                </a:lnTo>
                <a:lnTo>
                  <a:pt x="86093" y="52578"/>
                </a:lnTo>
                <a:lnTo>
                  <a:pt x="86093" y="60960"/>
                </a:lnTo>
                <a:lnTo>
                  <a:pt x="87630" y="64008"/>
                </a:lnTo>
                <a:lnTo>
                  <a:pt x="92964" y="69342"/>
                </a:lnTo>
                <a:lnTo>
                  <a:pt x="96012" y="70866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7745615" y="2728722"/>
            <a:ext cx="74930" cy="254635"/>
          </a:xfrm>
          <a:custGeom>
            <a:avLst/>
            <a:gdLst/>
            <a:ahLst/>
            <a:cxnLst/>
            <a:rect l="l" t="t" r="r" b="b"/>
            <a:pathLst>
              <a:path w="74929" h="254635">
                <a:moveTo>
                  <a:pt x="47963" y="209314"/>
                </a:moveTo>
                <a:lnTo>
                  <a:pt x="47963" y="133619"/>
                </a:lnTo>
                <a:lnTo>
                  <a:pt x="47338" y="145380"/>
                </a:lnTo>
                <a:lnTo>
                  <a:pt x="45945" y="157291"/>
                </a:lnTo>
                <a:lnTo>
                  <a:pt x="36892" y="195159"/>
                </a:lnTo>
                <a:lnTo>
                  <a:pt x="17669" y="229432"/>
                </a:lnTo>
                <a:lnTo>
                  <a:pt x="0" y="249935"/>
                </a:lnTo>
                <a:lnTo>
                  <a:pt x="762" y="252221"/>
                </a:lnTo>
                <a:lnTo>
                  <a:pt x="2273" y="254507"/>
                </a:lnTo>
                <a:lnTo>
                  <a:pt x="7483" y="253613"/>
                </a:lnTo>
                <a:lnTo>
                  <a:pt x="17075" y="244812"/>
                </a:lnTo>
                <a:lnTo>
                  <a:pt x="25887" y="235950"/>
                </a:lnTo>
                <a:lnTo>
                  <a:pt x="34234" y="226806"/>
                </a:lnTo>
                <a:lnTo>
                  <a:pt x="42430" y="217157"/>
                </a:lnTo>
                <a:lnTo>
                  <a:pt x="47963" y="209314"/>
                </a:lnTo>
                <a:close/>
              </a:path>
              <a:path w="74929" h="254635">
                <a:moveTo>
                  <a:pt x="74477" y="121944"/>
                </a:moveTo>
                <a:lnTo>
                  <a:pt x="62336" y="71632"/>
                </a:lnTo>
                <a:lnTo>
                  <a:pt x="32852" y="28323"/>
                </a:lnTo>
                <a:lnTo>
                  <a:pt x="3797" y="0"/>
                </a:lnTo>
                <a:lnTo>
                  <a:pt x="2273" y="2285"/>
                </a:lnTo>
                <a:lnTo>
                  <a:pt x="762" y="5333"/>
                </a:lnTo>
                <a:lnTo>
                  <a:pt x="8341" y="16737"/>
                </a:lnTo>
                <a:lnTo>
                  <a:pt x="16733" y="26743"/>
                </a:lnTo>
                <a:lnTo>
                  <a:pt x="24013" y="36589"/>
                </a:lnTo>
                <a:lnTo>
                  <a:pt x="42930" y="82768"/>
                </a:lnTo>
                <a:lnTo>
                  <a:pt x="47963" y="133619"/>
                </a:lnTo>
                <a:lnTo>
                  <a:pt x="47963" y="209314"/>
                </a:lnTo>
                <a:lnTo>
                  <a:pt x="49658" y="206912"/>
                </a:lnTo>
                <a:lnTo>
                  <a:pt x="67050" y="172792"/>
                </a:lnTo>
                <a:lnTo>
                  <a:pt x="74108" y="136999"/>
                </a:lnTo>
                <a:lnTo>
                  <a:pt x="74477" y="12194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7607693" y="2729483"/>
            <a:ext cx="123189" cy="240029"/>
          </a:xfrm>
          <a:custGeom>
            <a:avLst/>
            <a:gdLst/>
            <a:ahLst/>
            <a:cxnLst/>
            <a:rect l="l" t="t" r="r" b="b"/>
            <a:pathLst>
              <a:path w="123190" h="240030">
                <a:moveTo>
                  <a:pt x="54102" y="0"/>
                </a:moveTo>
                <a:lnTo>
                  <a:pt x="57912" y="0"/>
                </a:lnTo>
                <a:lnTo>
                  <a:pt x="61722" y="0"/>
                </a:lnTo>
                <a:lnTo>
                  <a:pt x="65519" y="0"/>
                </a:lnTo>
                <a:lnTo>
                  <a:pt x="65519" y="3810"/>
                </a:lnTo>
                <a:lnTo>
                  <a:pt x="65519" y="8382"/>
                </a:lnTo>
                <a:lnTo>
                  <a:pt x="65519" y="12954"/>
                </a:lnTo>
                <a:lnTo>
                  <a:pt x="71628" y="12954"/>
                </a:lnTo>
                <a:lnTo>
                  <a:pt x="108953" y="31242"/>
                </a:lnTo>
                <a:lnTo>
                  <a:pt x="116586" y="44196"/>
                </a:lnTo>
                <a:lnTo>
                  <a:pt x="116586" y="51816"/>
                </a:lnTo>
                <a:lnTo>
                  <a:pt x="116586" y="57912"/>
                </a:lnTo>
                <a:lnTo>
                  <a:pt x="115062" y="62484"/>
                </a:lnTo>
                <a:lnTo>
                  <a:pt x="112014" y="65532"/>
                </a:lnTo>
                <a:lnTo>
                  <a:pt x="108953" y="68580"/>
                </a:lnTo>
                <a:lnTo>
                  <a:pt x="105143" y="70866"/>
                </a:lnTo>
                <a:lnTo>
                  <a:pt x="100584" y="70866"/>
                </a:lnTo>
                <a:lnTo>
                  <a:pt x="96012" y="70866"/>
                </a:lnTo>
                <a:lnTo>
                  <a:pt x="92964" y="69342"/>
                </a:lnTo>
                <a:lnTo>
                  <a:pt x="89903" y="66293"/>
                </a:lnTo>
                <a:lnTo>
                  <a:pt x="87630" y="64008"/>
                </a:lnTo>
                <a:lnTo>
                  <a:pt x="86093" y="60960"/>
                </a:lnTo>
                <a:lnTo>
                  <a:pt x="86093" y="56388"/>
                </a:lnTo>
                <a:lnTo>
                  <a:pt x="86093" y="52578"/>
                </a:lnTo>
                <a:lnTo>
                  <a:pt x="87630" y="48006"/>
                </a:lnTo>
                <a:lnTo>
                  <a:pt x="90678" y="44196"/>
                </a:lnTo>
                <a:lnTo>
                  <a:pt x="93725" y="39624"/>
                </a:lnTo>
                <a:lnTo>
                  <a:pt x="96012" y="36576"/>
                </a:lnTo>
                <a:lnTo>
                  <a:pt x="96012" y="35814"/>
                </a:lnTo>
                <a:lnTo>
                  <a:pt x="96012" y="33528"/>
                </a:lnTo>
                <a:lnTo>
                  <a:pt x="93725" y="30480"/>
                </a:lnTo>
                <a:lnTo>
                  <a:pt x="89154" y="28193"/>
                </a:lnTo>
                <a:lnTo>
                  <a:pt x="83045" y="24384"/>
                </a:lnTo>
                <a:lnTo>
                  <a:pt x="75438" y="22860"/>
                </a:lnTo>
                <a:lnTo>
                  <a:pt x="65519" y="22098"/>
                </a:lnTo>
                <a:lnTo>
                  <a:pt x="65519" y="34798"/>
                </a:lnTo>
                <a:lnTo>
                  <a:pt x="65519" y="47498"/>
                </a:lnTo>
                <a:lnTo>
                  <a:pt x="65519" y="60198"/>
                </a:lnTo>
                <a:lnTo>
                  <a:pt x="65519" y="72898"/>
                </a:lnTo>
                <a:lnTo>
                  <a:pt x="65519" y="85598"/>
                </a:lnTo>
                <a:lnTo>
                  <a:pt x="78342" y="95745"/>
                </a:lnTo>
                <a:lnTo>
                  <a:pt x="115385" y="129736"/>
                </a:lnTo>
                <a:lnTo>
                  <a:pt x="122604" y="152806"/>
                </a:lnTo>
                <a:lnTo>
                  <a:pt x="121114" y="167279"/>
                </a:lnTo>
                <a:lnTo>
                  <a:pt x="88463" y="202037"/>
                </a:lnTo>
                <a:lnTo>
                  <a:pt x="75688" y="205249"/>
                </a:lnTo>
                <a:lnTo>
                  <a:pt x="68305" y="217961"/>
                </a:lnTo>
                <a:lnTo>
                  <a:pt x="65791" y="229905"/>
                </a:lnTo>
                <a:lnTo>
                  <a:pt x="61722" y="240030"/>
                </a:lnTo>
                <a:lnTo>
                  <a:pt x="57912" y="240030"/>
                </a:lnTo>
                <a:lnTo>
                  <a:pt x="54102" y="240030"/>
                </a:lnTo>
                <a:lnTo>
                  <a:pt x="54102" y="227286"/>
                </a:lnTo>
                <a:lnTo>
                  <a:pt x="54101" y="214702"/>
                </a:lnTo>
                <a:lnTo>
                  <a:pt x="41797" y="207529"/>
                </a:lnTo>
                <a:lnTo>
                  <a:pt x="30496" y="203306"/>
                </a:lnTo>
                <a:lnTo>
                  <a:pt x="16123" y="195969"/>
                </a:lnTo>
                <a:lnTo>
                  <a:pt x="8006" y="188666"/>
                </a:lnTo>
                <a:lnTo>
                  <a:pt x="2286" y="179832"/>
                </a:lnTo>
                <a:lnTo>
                  <a:pt x="0" y="173736"/>
                </a:lnTo>
                <a:lnTo>
                  <a:pt x="0" y="166878"/>
                </a:lnTo>
                <a:lnTo>
                  <a:pt x="0" y="160020"/>
                </a:lnTo>
                <a:lnTo>
                  <a:pt x="1524" y="154686"/>
                </a:lnTo>
                <a:lnTo>
                  <a:pt x="4572" y="150876"/>
                </a:lnTo>
                <a:lnTo>
                  <a:pt x="7607" y="147066"/>
                </a:lnTo>
                <a:lnTo>
                  <a:pt x="12179" y="145542"/>
                </a:lnTo>
                <a:lnTo>
                  <a:pt x="16764" y="145542"/>
                </a:lnTo>
                <a:lnTo>
                  <a:pt x="21336" y="145542"/>
                </a:lnTo>
                <a:lnTo>
                  <a:pt x="25133" y="147066"/>
                </a:lnTo>
                <a:lnTo>
                  <a:pt x="27419" y="149352"/>
                </a:lnTo>
                <a:lnTo>
                  <a:pt x="30480" y="153162"/>
                </a:lnTo>
                <a:lnTo>
                  <a:pt x="32004" y="156972"/>
                </a:lnTo>
                <a:lnTo>
                  <a:pt x="32004" y="161544"/>
                </a:lnTo>
                <a:lnTo>
                  <a:pt x="32004" y="166878"/>
                </a:lnTo>
                <a:lnTo>
                  <a:pt x="29705" y="171450"/>
                </a:lnTo>
                <a:lnTo>
                  <a:pt x="25895" y="174498"/>
                </a:lnTo>
                <a:lnTo>
                  <a:pt x="21336" y="179070"/>
                </a:lnTo>
                <a:lnTo>
                  <a:pt x="18288" y="181356"/>
                </a:lnTo>
                <a:lnTo>
                  <a:pt x="18288" y="182880"/>
                </a:lnTo>
                <a:lnTo>
                  <a:pt x="18288" y="185928"/>
                </a:lnTo>
                <a:lnTo>
                  <a:pt x="21336" y="188214"/>
                </a:lnTo>
                <a:lnTo>
                  <a:pt x="25895" y="191262"/>
                </a:lnTo>
                <a:lnTo>
                  <a:pt x="36595" y="195093"/>
                </a:lnTo>
                <a:lnTo>
                  <a:pt x="50060" y="197048"/>
                </a:lnTo>
                <a:lnTo>
                  <a:pt x="51753" y="184374"/>
                </a:lnTo>
                <a:lnTo>
                  <a:pt x="54081" y="133759"/>
                </a:lnTo>
                <a:lnTo>
                  <a:pt x="54101" y="120961"/>
                </a:lnTo>
                <a:lnTo>
                  <a:pt x="38284" y="114549"/>
                </a:lnTo>
                <a:lnTo>
                  <a:pt x="25289" y="107068"/>
                </a:lnTo>
                <a:lnTo>
                  <a:pt x="15117" y="98463"/>
                </a:lnTo>
                <a:lnTo>
                  <a:pt x="7768" y="88680"/>
                </a:lnTo>
                <a:lnTo>
                  <a:pt x="3242" y="77662"/>
                </a:lnTo>
                <a:lnTo>
                  <a:pt x="1539" y="65355"/>
                </a:lnTo>
                <a:lnTo>
                  <a:pt x="3099" y="51483"/>
                </a:lnTo>
                <a:lnTo>
                  <a:pt x="36141" y="16162"/>
                </a:lnTo>
                <a:lnTo>
                  <a:pt x="49071" y="13356"/>
                </a:lnTo>
                <a:lnTo>
                  <a:pt x="54102" y="8382"/>
                </a:lnTo>
                <a:lnTo>
                  <a:pt x="54102" y="3810"/>
                </a:lnTo>
                <a:lnTo>
                  <a:pt x="54102" y="0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7625219" y="2755050"/>
            <a:ext cx="36830" cy="65405"/>
          </a:xfrm>
          <a:custGeom>
            <a:avLst/>
            <a:gdLst/>
            <a:ahLst/>
            <a:cxnLst/>
            <a:rect l="l" t="t" r="r" b="b"/>
            <a:pathLst>
              <a:path w="36829" h="65405">
                <a:moveTo>
                  <a:pt x="36576" y="65111"/>
                </a:moveTo>
                <a:lnTo>
                  <a:pt x="36575" y="52411"/>
                </a:lnTo>
                <a:lnTo>
                  <a:pt x="36575" y="39711"/>
                </a:lnTo>
                <a:lnTo>
                  <a:pt x="36576" y="27011"/>
                </a:lnTo>
                <a:lnTo>
                  <a:pt x="36576" y="14311"/>
                </a:lnTo>
                <a:lnTo>
                  <a:pt x="36576" y="1611"/>
                </a:lnTo>
                <a:lnTo>
                  <a:pt x="23644" y="0"/>
                </a:lnTo>
                <a:lnTo>
                  <a:pt x="13023" y="4189"/>
                </a:lnTo>
                <a:lnTo>
                  <a:pt x="3424" y="15506"/>
                </a:lnTo>
                <a:lnTo>
                  <a:pt x="99" y="26566"/>
                </a:lnTo>
                <a:lnTo>
                  <a:pt x="0" y="36155"/>
                </a:lnTo>
                <a:lnTo>
                  <a:pt x="2286" y="43013"/>
                </a:lnTo>
                <a:lnTo>
                  <a:pt x="6858" y="48347"/>
                </a:lnTo>
                <a:lnTo>
                  <a:pt x="14708" y="54876"/>
                </a:lnTo>
                <a:lnTo>
                  <a:pt x="26369" y="61008"/>
                </a:lnTo>
                <a:lnTo>
                  <a:pt x="36576" y="65111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7673213" y="2854451"/>
            <a:ext cx="39370" cy="67945"/>
          </a:xfrm>
          <a:custGeom>
            <a:avLst/>
            <a:gdLst/>
            <a:ahLst/>
            <a:cxnLst/>
            <a:rect l="l" t="t" r="r" b="b"/>
            <a:pathLst>
              <a:path w="39370" h="67944">
                <a:moveTo>
                  <a:pt x="0" y="0"/>
                </a:moveTo>
                <a:lnTo>
                  <a:pt x="0" y="12498"/>
                </a:lnTo>
                <a:lnTo>
                  <a:pt x="0" y="25113"/>
                </a:lnTo>
                <a:lnTo>
                  <a:pt x="0" y="37820"/>
                </a:lnTo>
                <a:lnTo>
                  <a:pt x="0" y="50592"/>
                </a:lnTo>
                <a:lnTo>
                  <a:pt x="0" y="63407"/>
                </a:lnTo>
                <a:lnTo>
                  <a:pt x="13096" y="67512"/>
                </a:lnTo>
                <a:lnTo>
                  <a:pt x="23700" y="65122"/>
                </a:lnTo>
                <a:lnTo>
                  <a:pt x="34956" y="53459"/>
                </a:lnTo>
                <a:lnTo>
                  <a:pt x="39246" y="42895"/>
                </a:lnTo>
                <a:lnTo>
                  <a:pt x="37745" y="28058"/>
                </a:lnTo>
                <a:lnTo>
                  <a:pt x="32956" y="18065"/>
                </a:lnTo>
                <a:lnTo>
                  <a:pt x="24710" y="11193"/>
                </a:lnTo>
                <a:lnTo>
                  <a:pt x="13756" y="5257"/>
                </a:lnTo>
                <a:lnTo>
                  <a:pt x="0" y="0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7745615" y="2728722"/>
            <a:ext cx="74930" cy="254635"/>
          </a:xfrm>
          <a:custGeom>
            <a:avLst/>
            <a:gdLst/>
            <a:ahLst/>
            <a:cxnLst/>
            <a:rect l="l" t="t" r="r" b="b"/>
            <a:pathLst>
              <a:path w="74929" h="254635">
                <a:moveTo>
                  <a:pt x="3797" y="0"/>
                </a:moveTo>
                <a:lnTo>
                  <a:pt x="32852" y="28323"/>
                </a:lnTo>
                <a:lnTo>
                  <a:pt x="57232" y="61716"/>
                </a:lnTo>
                <a:lnTo>
                  <a:pt x="70855" y="98852"/>
                </a:lnTo>
                <a:lnTo>
                  <a:pt x="74477" y="121944"/>
                </a:lnTo>
                <a:lnTo>
                  <a:pt x="74108" y="136999"/>
                </a:lnTo>
                <a:lnTo>
                  <a:pt x="61758" y="185106"/>
                </a:lnTo>
                <a:lnTo>
                  <a:pt x="34234" y="226806"/>
                </a:lnTo>
                <a:lnTo>
                  <a:pt x="2273" y="254507"/>
                </a:lnTo>
                <a:lnTo>
                  <a:pt x="762" y="252221"/>
                </a:lnTo>
                <a:lnTo>
                  <a:pt x="0" y="249935"/>
                </a:lnTo>
                <a:lnTo>
                  <a:pt x="9496" y="239428"/>
                </a:lnTo>
                <a:lnTo>
                  <a:pt x="17669" y="229432"/>
                </a:lnTo>
                <a:lnTo>
                  <a:pt x="36892" y="195159"/>
                </a:lnTo>
                <a:lnTo>
                  <a:pt x="45945" y="157291"/>
                </a:lnTo>
                <a:lnTo>
                  <a:pt x="47963" y="133619"/>
                </a:lnTo>
                <a:lnTo>
                  <a:pt x="47603" y="118409"/>
                </a:lnTo>
                <a:lnTo>
                  <a:pt x="39482" y="69466"/>
                </a:lnTo>
                <a:lnTo>
                  <a:pt x="16733" y="26743"/>
                </a:lnTo>
                <a:lnTo>
                  <a:pt x="8341" y="16737"/>
                </a:lnTo>
                <a:lnTo>
                  <a:pt x="762" y="5333"/>
                </a:lnTo>
                <a:lnTo>
                  <a:pt x="2273" y="2285"/>
                </a:lnTo>
                <a:lnTo>
                  <a:pt x="3797" y="0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6423589" y="4781359"/>
            <a:ext cx="1049420" cy="266318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7575677" y="4786884"/>
            <a:ext cx="130175" cy="240029"/>
          </a:xfrm>
          <a:custGeom>
            <a:avLst/>
            <a:gdLst/>
            <a:ahLst/>
            <a:cxnLst/>
            <a:rect l="l" t="t" r="r" b="b"/>
            <a:pathLst>
              <a:path w="130175" h="240029">
                <a:moveTo>
                  <a:pt x="34302" y="166877"/>
                </a:moveTo>
                <a:lnTo>
                  <a:pt x="34302" y="156971"/>
                </a:lnTo>
                <a:lnTo>
                  <a:pt x="32778" y="152400"/>
                </a:lnTo>
                <a:lnTo>
                  <a:pt x="26670" y="146303"/>
                </a:lnTo>
                <a:lnTo>
                  <a:pt x="22859" y="145541"/>
                </a:lnTo>
                <a:lnTo>
                  <a:pt x="12966" y="145541"/>
                </a:lnTo>
                <a:lnTo>
                  <a:pt x="8394" y="147065"/>
                </a:lnTo>
                <a:lnTo>
                  <a:pt x="2286" y="154686"/>
                </a:lnTo>
                <a:lnTo>
                  <a:pt x="0" y="160019"/>
                </a:lnTo>
                <a:lnTo>
                  <a:pt x="0" y="166167"/>
                </a:lnTo>
                <a:lnTo>
                  <a:pt x="2080" y="177084"/>
                </a:lnTo>
                <a:lnTo>
                  <a:pt x="9707" y="189650"/>
                </a:lnTo>
                <a:lnTo>
                  <a:pt x="18573" y="196429"/>
                </a:lnTo>
                <a:lnTo>
                  <a:pt x="19812" y="196973"/>
                </a:lnTo>
                <a:lnTo>
                  <a:pt x="19812" y="181355"/>
                </a:lnTo>
                <a:lnTo>
                  <a:pt x="22859" y="179069"/>
                </a:lnTo>
                <a:lnTo>
                  <a:pt x="27444" y="174498"/>
                </a:lnTo>
                <a:lnTo>
                  <a:pt x="32016" y="171450"/>
                </a:lnTo>
                <a:lnTo>
                  <a:pt x="34302" y="166877"/>
                </a:lnTo>
                <a:close/>
              </a:path>
              <a:path w="130175" h="240029">
                <a:moveTo>
                  <a:pt x="57912" y="27177"/>
                </a:moveTo>
                <a:lnTo>
                  <a:pt x="57912" y="8381"/>
                </a:lnTo>
                <a:lnTo>
                  <a:pt x="48511" y="13878"/>
                </a:lnTo>
                <a:lnTo>
                  <a:pt x="36278" y="17085"/>
                </a:lnTo>
                <a:lnTo>
                  <a:pt x="3613" y="52848"/>
                </a:lnTo>
                <a:lnTo>
                  <a:pt x="2387" y="67393"/>
                </a:lnTo>
                <a:lnTo>
                  <a:pt x="4540" y="79190"/>
                </a:lnTo>
                <a:lnTo>
                  <a:pt x="9508" y="89771"/>
                </a:lnTo>
                <a:lnTo>
                  <a:pt x="17311" y="99188"/>
                </a:lnTo>
                <a:lnTo>
                  <a:pt x="18300" y="99959"/>
                </a:lnTo>
                <a:lnTo>
                  <a:pt x="18300" y="61721"/>
                </a:lnTo>
                <a:lnTo>
                  <a:pt x="18573" y="50865"/>
                </a:lnTo>
                <a:lnTo>
                  <a:pt x="22859" y="40372"/>
                </a:lnTo>
                <a:lnTo>
                  <a:pt x="33742" y="29247"/>
                </a:lnTo>
                <a:lnTo>
                  <a:pt x="44622" y="25501"/>
                </a:lnTo>
                <a:lnTo>
                  <a:pt x="57912" y="27177"/>
                </a:lnTo>
                <a:close/>
              </a:path>
              <a:path w="130175" h="240029">
                <a:moveTo>
                  <a:pt x="57912" y="214384"/>
                </a:moveTo>
                <a:lnTo>
                  <a:pt x="57912" y="90677"/>
                </a:lnTo>
                <a:lnTo>
                  <a:pt x="45735" y="86122"/>
                </a:lnTo>
                <a:lnTo>
                  <a:pt x="34237" y="80206"/>
                </a:lnTo>
                <a:lnTo>
                  <a:pt x="26670" y="73913"/>
                </a:lnTo>
                <a:lnTo>
                  <a:pt x="21336" y="68579"/>
                </a:lnTo>
                <a:lnTo>
                  <a:pt x="18300" y="61721"/>
                </a:lnTo>
                <a:lnTo>
                  <a:pt x="18300" y="99959"/>
                </a:lnTo>
                <a:lnTo>
                  <a:pt x="27967" y="107492"/>
                </a:lnTo>
                <a:lnTo>
                  <a:pt x="41494" y="114735"/>
                </a:lnTo>
                <a:lnTo>
                  <a:pt x="57911" y="120966"/>
                </a:lnTo>
                <a:lnTo>
                  <a:pt x="57912" y="214384"/>
                </a:lnTo>
                <a:close/>
              </a:path>
              <a:path w="130175" h="240029">
                <a:moveTo>
                  <a:pt x="57911" y="214384"/>
                </a:moveTo>
                <a:lnTo>
                  <a:pt x="57911" y="120966"/>
                </a:lnTo>
                <a:lnTo>
                  <a:pt x="57880" y="133763"/>
                </a:lnTo>
                <a:lnTo>
                  <a:pt x="57676" y="146465"/>
                </a:lnTo>
                <a:lnTo>
                  <a:pt x="57135" y="159102"/>
                </a:lnTo>
                <a:lnTo>
                  <a:pt x="56091" y="171703"/>
                </a:lnTo>
                <a:lnTo>
                  <a:pt x="54379" y="184299"/>
                </a:lnTo>
                <a:lnTo>
                  <a:pt x="51835" y="196918"/>
                </a:lnTo>
                <a:lnTo>
                  <a:pt x="38418" y="194956"/>
                </a:lnTo>
                <a:lnTo>
                  <a:pt x="28194" y="191262"/>
                </a:lnTo>
                <a:lnTo>
                  <a:pt x="22843" y="188201"/>
                </a:lnTo>
                <a:lnTo>
                  <a:pt x="19812" y="185927"/>
                </a:lnTo>
                <a:lnTo>
                  <a:pt x="19812" y="196973"/>
                </a:lnTo>
                <a:lnTo>
                  <a:pt x="33927" y="203171"/>
                </a:lnTo>
                <a:lnTo>
                  <a:pt x="45209" y="207557"/>
                </a:lnTo>
                <a:lnTo>
                  <a:pt x="57911" y="214384"/>
                </a:lnTo>
                <a:close/>
              </a:path>
              <a:path w="130175" h="240029">
                <a:moveTo>
                  <a:pt x="111314" y="192306"/>
                </a:moveTo>
                <a:lnTo>
                  <a:pt x="111314" y="168555"/>
                </a:lnTo>
                <a:lnTo>
                  <a:pt x="106148" y="178692"/>
                </a:lnTo>
                <a:lnTo>
                  <a:pt x="94122" y="190247"/>
                </a:lnTo>
                <a:lnTo>
                  <a:pt x="83240" y="192511"/>
                </a:lnTo>
                <a:lnTo>
                  <a:pt x="70116" y="188527"/>
                </a:lnTo>
                <a:lnTo>
                  <a:pt x="70116" y="0"/>
                </a:lnTo>
                <a:lnTo>
                  <a:pt x="57912" y="0"/>
                </a:lnTo>
                <a:lnTo>
                  <a:pt x="57912" y="240029"/>
                </a:lnTo>
                <a:lnTo>
                  <a:pt x="65544" y="240029"/>
                </a:lnTo>
                <a:lnTo>
                  <a:pt x="70603" y="228670"/>
                </a:lnTo>
                <a:lnTo>
                  <a:pt x="74098" y="216894"/>
                </a:lnTo>
                <a:lnTo>
                  <a:pt x="83654" y="204613"/>
                </a:lnTo>
                <a:lnTo>
                  <a:pt x="96012" y="201011"/>
                </a:lnTo>
                <a:lnTo>
                  <a:pt x="107128" y="195501"/>
                </a:lnTo>
                <a:lnTo>
                  <a:pt x="111314" y="192306"/>
                </a:lnTo>
                <a:close/>
              </a:path>
              <a:path w="130175" h="240029">
                <a:moveTo>
                  <a:pt x="123444" y="57912"/>
                </a:moveTo>
                <a:lnTo>
                  <a:pt x="123444" y="44195"/>
                </a:lnTo>
                <a:lnTo>
                  <a:pt x="121170" y="37337"/>
                </a:lnTo>
                <a:lnTo>
                  <a:pt x="83820" y="14477"/>
                </a:lnTo>
                <a:lnTo>
                  <a:pt x="76200" y="12953"/>
                </a:lnTo>
                <a:lnTo>
                  <a:pt x="70116" y="12953"/>
                </a:lnTo>
                <a:lnTo>
                  <a:pt x="70117" y="124968"/>
                </a:lnTo>
                <a:lnTo>
                  <a:pt x="70117" y="85632"/>
                </a:lnTo>
                <a:lnTo>
                  <a:pt x="70415" y="34828"/>
                </a:lnTo>
                <a:lnTo>
                  <a:pt x="70645" y="22139"/>
                </a:lnTo>
                <a:lnTo>
                  <a:pt x="84050" y="24054"/>
                </a:lnTo>
                <a:lnTo>
                  <a:pt x="95250" y="28193"/>
                </a:lnTo>
                <a:lnTo>
                  <a:pt x="99822" y="30479"/>
                </a:lnTo>
                <a:lnTo>
                  <a:pt x="102120" y="32765"/>
                </a:lnTo>
                <a:lnTo>
                  <a:pt x="102120" y="70865"/>
                </a:lnTo>
                <a:lnTo>
                  <a:pt x="111314" y="70841"/>
                </a:lnTo>
                <a:lnTo>
                  <a:pt x="115824" y="68579"/>
                </a:lnTo>
                <a:lnTo>
                  <a:pt x="121920" y="62483"/>
                </a:lnTo>
                <a:lnTo>
                  <a:pt x="123444" y="57912"/>
                </a:lnTo>
                <a:close/>
              </a:path>
              <a:path w="130175" h="240029">
                <a:moveTo>
                  <a:pt x="130148" y="151531"/>
                </a:moveTo>
                <a:lnTo>
                  <a:pt x="112420" y="117013"/>
                </a:lnTo>
                <a:lnTo>
                  <a:pt x="83240" y="95377"/>
                </a:lnTo>
                <a:lnTo>
                  <a:pt x="70117" y="85632"/>
                </a:lnTo>
                <a:lnTo>
                  <a:pt x="70117" y="124968"/>
                </a:lnTo>
                <a:lnTo>
                  <a:pt x="72104" y="125638"/>
                </a:lnTo>
                <a:lnTo>
                  <a:pt x="85705" y="130875"/>
                </a:lnTo>
                <a:lnTo>
                  <a:pt x="96688" y="136704"/>
                </a:lnTo>
                <a:lnTo>
                  <a:pt x="105221" y="143650"/>
                </a:lnTo>
                <a:lnTo>
                  <a:pt x="110137" y="153564"/>
                </a:lnTo>
                <a:lnTo>
                  <a:pt x="111314" y="168555"/>
                </a:lnTo>
                <a:lnTo>
                  <a:pt x="111314" y="192306"/>
                </a:lnTo>
                <a:lnTo>
                  <a:pt x="117257" y="187769"/>
                </a:lnTo>
                <a:lnTo>
                  <a:pt x="124502" y="178200"/>
                </a:lnTo>
                <a:lnTo>
                  <a:pt x="128807" y="166376"/>
                </a:lnTo>
                <a:lnTo>
                  <a:pt x="130148" y="151531"/>
                </a:lnTo>
                <a:close/>
              </a:path>
              <a:path w="130175" h="240029">
                <a:moveTo>
                  <a:pt x="102120" y="70865"/>
                </a:moveTo>
                <a:lnTo>
                  <a:pt x="102120" y="36575"/>
                </a:lnTo>
                <a:lnTo>
                  <a:pt x="99822" y="39624"/>
                </a:lnTo>
                <a:lnTo>
                  <a:pt x="96774" y="44195"/>
                </a:lnTo>
                <a:lnTo>
                  <a:pt x="92976" y="48005"/>
                </a:lnTo>
                <a:lnTo>
                  <a:pt x="91452" y="52577"/>
                </a:lnTo>
                <a:lnTo>
                  <a:pt x="91452" y="60198"/>
                </a:lnTo>
                <a:lnTo>
                  <a:pt x="92976" y="64007"/>
                </a:lnTo>
                <a:lnTo>
                  <a:pt x="96012" y="66293"/>
                </a:lnTo>
                <a:lnTo>
                  <a:pt x="99059" y="69341"/>
                </a:lnTo>
                <a:lnTo>
                  <a:pt x="102120" y="7086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7721993" y="4786121"/>
            <a:ext cx="79375" cy="255904"/>
          </a:xfrm>
          <a:custGeom>
            <a:avLst/>
            <a:gdLst/>
            <a:ahLst/>
            <a:cxnLst/>
            <a:rect l="l" t="t" r="r" b="b"/>
            <a:pathLst>
              <a:path w="79375" h="255904">
                <a:moveTo>
                  <a:pt x="50995" y="209143"/>
                </a:moveTo>
                <a:lnTo>
                  <a:pt x="50995" y="134311"/>
                </a:lnTo>
                <a:lnTo>
                  <a:pt x="50315" y="145915"/>
                </a:lnTo>
                <a:lnTo>
                  <a:pt x="48808" y="157761"/>
                </a:lnTo>
                <a:lnTo>
                  <a:pt x="38774" y="195753"/>
                </a:lnTo>
                <a:lnTo>
                  <a:pt x="18458" y="229868"/>
                </a:lnTo>
                <a:lnTo>
                  <a:pt x="0" y="249936"/>
                </a:lnTo>
                <a:lnTo>
                  <a:pt x="1524" y="252222"/>
                </a:lnTo>
                <a:lnTo>
                  <a:pt x="2286" y="254507"/>
                </a:lnTo>
                <a:lnTo>
                  <a:pt x="5490" y="255352"/>
                </a:lnTo>
                <a:lnTo>
                  <a:pt x="16368" y="245905"/>
                </a:lnTo>
                <a:lnTo>
                  <a:pt x="26131" y="237081"/>
                </a:lnTo>
                <a:lnTo>
                  <a:pt x="34737" y="228730"/>
                </a:lnTo>
                <a:lnTo>
                  <a:pt x="42148" y="220695"/>
                </a:lnTo>
                <a:lnTo>
                  <a:pt x="49063" y="211962"/>
                </a:lnTo>
                <a:lnTo>
                  <a:pt x="50995" y="209143"/>
                </a:lnTo>
                <a:close/>
              </a:path>
              <a:path w="79375" h="255904">
                <a:moveTo>
                  <a:pt x="79237" y="127219"/>
                </a:moveTo>
                <a:lnTo>
                  <a:pt x="68578" y="77520"/>
                </a:lnTo>
                <a:lnTo>
                  <a:pt x="40962" y="34830"/>
                </a:lnTo>
                <a:lnTo>
                  <a:pt x="3810" y="0"/>
                </a:lnTo>
                <a:lnTo>
                  <a:pt x="2286" y="2286"/>
                </a:lnTo>
                <a:lnTo>
                  <a:pt x="1524" y="5333"/>
                </a:lnTo>
                <a:lnTo>
                  <a:pt x="329" y="7949"/>
                </a:lnTo>
                <a:lnTo>
                  <a:pt x="25928" y="37297"/>
                </a:lnTo>
                <a:lnTo>
                  <a:pt x="46091" y="83294"/>
                </a:lnTo>
                <a:lnTo>
                  <a:pt x="50995" y="134311"/>
                </a:lnTo>
                <a:lnTo>
                  <a:pt x="50995" y="209143"/>
                </a:lnTo>
                <a:lnTo>
                  <a:pt x="55454" y="202634"/>
                </a:lnTo>
                <a:lnTo>
                  <a:pt x="73401" y="165362"/>
                </a:lnTo>
                <a:lnTo>
                  <a:pt x="78546" y="140614"/>
                </a:lnTo>
                <a:lnTo>
                  <a:pt x="79237" y="12721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7575677" y="4786884"/>
            <a:ext cx="130175" cy="240029"/>
          </a:xfrm>
          <a:custGeom>
            <a:avLst/>
            <a:gdLst/>
            <a:ahLst/>
            <a:cxnLst/>
            <a:rect l="l" t="t" r="r" b="b"/>
            <a:pathLst>
              <a:path w="130175" h="240029">
                <a:moveTo>
                  <a:pt x="57912" y="0"/>
                </a:moveTo>
                <a:lnTo>
                  <a:pt x="61722" y="0"/>
                </a:lnTo>
                <a:lnTo>
                  <a:pt x="65544" y="0"/>
                </a:lnTo>
                <a:lnTo>
                  <a:pt x="70116" y="0"/>
                </a:lnTo>
                <a:lnTo>
                  <a:pt x="70116" y="3810"/>
                </a:lnTo>
                <a:lnTo>
                  <a:pt x="70116" y="8381"/>
                </a:lnTo>
                <a:lnTo>
                  <a:pt x="70116" y="12953"/>
                </a:lnTo>
                <a:lnTo>
                  <a:pt x="76200" y="12953"/>
                </a:lnTo>
                <a:lnTo>
                  <a:pt x="115453" y="30773"/>
                </a:lnTo>
                <a:lnTo>
                  <a:pt x="123444" y="44195"/>
                </a:lnTo>
                <a:lnTo>
                  <a:pt x="123444" y="51815"/>
                </a:lnTo>
                <a:lnTo>
                  <a:pt x="123444" y="57912"/>
                </a:lnTo>
                <a:lnTo>
                  <a:pt x="121920" y="62483"/>
                </a:lnTo>
                <a:lnTo>
                  <a:pt x="118872" y="65531"/>
                </a:lnTo>
                <a:lnTo>
                  <a:pt x="115824" y="68579"/>
                </a:lnTo>
                <a:lnTo>
                  <a:pt x="111264" y="70865"/>
                </a:lnTo>
                <a:lnTo>
                  <a:pt x="106692" y="70865"/>
                </a:lnTo>
                <a:lnTo>
                  <a:pt x="102120" y="70865"/>
                </a:lnTo>
                <a:lnTo>
                  <a:pt x="99059" y="69341"/>
                </a:lnTo>
                <a:lnTo>
                  <a:pt x="96012" y="66293"/>
                </a:lnTo>
                <a:lnTo>
                  <a:pt x="92976" y="64007"/>
                </a:lnTo>
                <a:lnTo>
                  <a:pt x="91452" y="60198"/>
                </a:lnTo>
                <a:lnTo>
                  <a:pt x="91452" y="56387"/>
                </a:lnTo>
                <a:lnTo>
                  <a:pt x="91452" y="52577"/>
                </a:lnTo>
                <a:lnTo>
                  <a:pt x="92976" y="48005"/>
                </a:lnTo>
                <a:lnTo>
                  <a:pt x="96774" y="44195"/>
                </a:lnTo>
                <a:lnTo>
                  <a:pt x="99822" y="39624"/>
                </a:lnTo>
                <a:lnTo>
                  <a:pt x="102120" y="36575"/>
                </a:lnTo>
                <a:lnTo>
                  <a:pt x="102120" y="35813"/>
                </a:lnTo>
                <a:lnTo>
                  <a:pt x="102120" y="32765"/>
                </a:lnTo>
                <a:lnTo>
                  <a:pt x="99822" y="30479"/>
                </a:lnTo>
                <a:lnTo>
                  <a:pt x="95250" y="28193"/>
                </a:lnTo>
                <a:lnTo>
                  <a:pt x="84050" y="24054"/>
                </a:lnTo>
                <a:lnTo>
                  <a:pt x="70645" y="22139"/>
                </a:lnTo>
                <a:lnTo>
                  <a:pt x="70415" y="34828"/>
                </a:lnTo>
                <a:lnTo>
                  <a:pt x="70263" y="47523"/>
                </a:lnTo>
                <a:lnTo>
                  <a:pt x="70174" y="60223"/>
                </a:lnTo>
                <a:lnTo>
                  <a:pt x="70131" y="72926"/>
                </a:lnTo>
                <a:lnTo>
                  <a:pt x="70117" y="85632"/>
                </a:lnTo>
                <a:lnTo>
                  <a:pt x="83378" y="95480"/>
                </a:lnTo>
                <a:lnTo>
                  <a:pt x="94849" y="103576"/>
                </a:lnTo>
                <a:lnTo>
                  <a:pt x="104530" y="110546"/>
                </a:lnTo>
                <a:lnTo>
                  <a:pt x="112420" y="117013"/>
                </a:lnTo>
                <a:lnTo>
                  <a:pt x="121813" y="128710"/>
                </a:lnTo>
                <a:lnTo>
                  <a:pt x="127621" y="140116"/>
                </a:lnTo>
                <a:lnTo>
                  <a:pt x="130148" y="151531"/>
                </a:lnTo>
                <a:lnTo>
                  <a:pt x="128807" y="166376"/>
                </a:lnTo>
                <a:lnTo>
                  <a:pt x="95973" y="201030"/>
                </a:lnTo>
                <a:lnTo>
                  <a:pt x="83654" y="204613"/>
                </a:lnTo>
                <a:lnTo>
                  <a:pt x="74098" y="216894"/>
                </a:lnTo>
                <a:lnTo>
                  <a:pt x="70603" y="228670"/>
                </a:lnTo>
                <a:lnTo>
                  <a:pt x="65544" y="240029"/>
                </a:lnTo>
                <a:lnTo>
                  <a:pt x="61722" y="240029"/>
                </a:lnTo>
                <a:lnTo>
                  <a:pt x="57912" y="240029"/>
                </a:lnTo>
                <a:lnTo>
                  <a:pt x="57912" y="227082"/>
                </a:lnTo>
                <a:lnTo>
                  <a:pt x="57912" y="214384"/>
                </a:lnTo>
                <a:lnTo>
                  <a:pt x="45209" y="207557"/>
                </a:lnTo>
                <a:lnTo>
                  <a:pt x="33927" y="203171"/>
                </a:lnTo>
                <a:lnTo>
                  <a:pt x="18543" y="196416"/>
                </a:lnTo>
                <a:lnTo>
                  <a:pt x="9707" y="189650"/>
                </a:lnTo>
                <a:lnTo>
                  <a:pt x="2080" y="177084"/>
                </a:lnTo>
                <a:lnTo>
                  <a:pt x="0" y="166167"/>
                </a:lnTo>
                <a:lnTo>
                  <a:pt x="0" y="160019"/>
                </a:lnTo>
                <a:lnTo>
                  <a:pt x="2286" y="154686"/>
                </a:lnTo>
                <a:lnTo>
                  <a:pt x="5346" y="150875"/>
                </a:lnTo>
                <a:lnTo>
                  <a:pt x="8394" y="147065"/>
                </a:lnTo>
                <a:lnTo>
                  <a:pt x="12966" y="145541"/>
                </a:lnTo>
                <a:lnTo>
                  <a:pt x="18300" y="145541"/>
                </a:lnTo>
                <a:lnTo>
                  <a:pt x="22859" y="145541"/>
                </a:lnTo>
                <a:lnTo>
                  <a:pt x="26670" y="146303"/>
                </a:lnTo>
                <a:lnTo>
                  <a:pt x="29730" y="149351"/>
                </a:lnTo>
                <a:lnTo>
                  <a:pt x="32778" y="152400"/>
                </a:lnTo>
                <a:lnTo>
                  <a:pt x="34302" y="156971"/>
                </a:lnTo>
                <a:lnTo>
                  <a:pt x="34302" y="161543"/>
                </a:lnTo>
                <a:lnTo>
                  <a:pt x="34302" y="166877"/>
                </a:lnTo>
                <a:lnTo>
                  <a:pt x="32016" y="171450"/>
                </a:lnTo>
                <a:lnTo>
                  <a:pt x="27444" y="174498"/>
                </a:lnTo>
                <a:lnTo>
                  <a:pt x="22859" y="179069"/>
                </a:lnTo>
                <a:lnTo>
                  <a:pt x="19812" y="181355"/>
                </a:lnTo>
                <a:lnTo>
                  <a:pt x="19812" y="182879"/>
                </a:lnTo>
                <a:lnTo>
                  <a:pt x="19812" y="185927"/>
                </a:lnTo>
                <a:lnTo>
                  <a:pt x="22859" y="188213"/>
                </a:lnTo>
                <a:lnTo>
                  <a:pt x="28194" y="191262"/>
                </a:lnTo>
                <a:lnTo>
                  <a:pt x="38418" y="194956"/>
                </a:lnTo>
                <a:lnTo>
                  <a:pt x="51835" y="196918"/>
                </a:lnTo>
                <a:lnTo>
                  <a:pt x="54379" y="184299"/>
                </a:lnTo>
                <a:lnTo>
                  <a:pt x="57880" y="133763"/>
                </a:lnTo>
                <a:lnTo>
                  <a:pt x="57911" y="120966"/>
                </a:lnTo>
                <a:lnTo>
                  <a:pt x="41494" y="114735"/>
                </a:lnTo>
                <a:lnTo>
                  <a:pt x="27967" y="107492"/>
                </a:lnTo>
                <a:lnTo>
                  <a:pt x="17311" y="99188"/>
                </a:lnTo>
                <a:lnTo>
                  <a:pt x="9508" y="89771"/>
                </a:lnTo>
                <a:lnTo>
                  <a:pt x="4540" y="79190"/>
                </a:lnTo>
                <a:lnTo>
                  <a:pt x="2387" y="67393"/>
                </a:lnTo>
                <a:lnTo>
                  <a:pt x="3613" y="52848"/>
                </a:lnTo>
                <a:lnTo>
                  <a:pt x="36278" y="17085"/>
                </a:lnTo>
                <a:lnTo>
                  <a:pt x="48511" y="13878"/>
                </a:lnTo>
                <a:lnTo>
                  <a:pt x="57912" y="8381"/>
                </a:lnTo>
                <a:lnTo>
                  <a:pt x="57912" y="3810"/>
                </a:lnTo>
                <a:lnTo>
                  <a:pt x="57912" y="0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7593977" y="4812385"/>
            <a:ext cx="40005" cy="65405"/>
          </a:xfrm>
          <a:custGeom>
            <a:avLst/>
            <a:gdLst/>
            <a:ahLst/>
            <a:cxnLst/>
            <a:rect l="l" t="t" r="r" b="b"/>
            <a:pathLst>
              <a:path w="40004" h="65404">
                <a:moveTo>
                  <a:pt x="39611" y="65176"/>
                </a:moveTo>
                <a:lnTo>
                  <a:pt x="39611" y="52476"/>
                </a:lnTo>
                <a:lnTo>
                  <a:pt x="39611" y="39776"/>
                </a:lnTo>
                <a:lnTo>
                  <a:pt x="39611" y="27076"/>
                </a:lnTo>
                <a:lnTo>
                  <a:pt x="39611" y="14376"/>
                </a:lnTo>
                <a:lnTo>
                  <a:pt x="39611" y="1676"/>
                </a:lnTo>
                <a:lnTo>
                  <a:pt x="26321" y="0"/>
                </a:lnTo>
                <a:lnTo>
                  <a:pt x="15441" y="3745"/>
                </a:lnTo>
                <a:lnTo>
                  <a:pt x="4543" y="14887"/>
                </a:lnTo>
                <a:lnTo>
                  <a:pt x="272" y="25364"/>
                </a:lnTo>
                <a:lnTo>
                  <a:pt x="0" y="36220"/>
                </a:lnTo>
                <a:lnTo>
                  <a:pt x="3035" y="43078"/>
                </a:lnTo>
                <a:lnTo>
                  <a:pt x="8369" y="48412"/>
                </a:lnTo>
                <a:lnTo>
                  <a:pt x="15936" y="54705"/>
                </a:lnTo>
                <a:lnTo>
                  <a:pt x="27434" y="60620"/>
                </a:lnTo>
                <a:lnTo>
                  <a:pt x="39611" y="65176"/>
                </a:lnTo>
                <a:close/>
              </a:path>
            </a:pathLst>
          </a:custGeom>
          <a:ln w="952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7645793" y="4911852"/>
            <a:ext cx="41275" cy="67945"/>
          </a:xfrm>
          <a:custGeom>
            <a:avLst/>
            <a:gdLst/>
            <a:ahLst/>
            <a:cxnLst/>
            <a:rect l="l" t="t" r="r" b="b"/>
            <a:pathLst>
              <a:path w="41275" h="67945">
                <a:moveTo>
                  <a:pt x="0" y="0"/>
                </a:moveTo>
                <a:lnTo>
                  <a:pt x="0" y="12628"/>
                </a:lnTo>
                <a:lnTo>
                  <a:pt x="0" y="25349"/>
                </a:lnTo>
                <a:lnTo>
                  <a:pt x="0" y="38112"/>
                </a:lnTo>
                <a:lnTo>
                  <a:pt x="0" y="50865"/>
                </a:lnTo>
                <a:lnTo>
                  <a:pt x="0" y="63559"/>
                </a:lnTo>
                <a:lnTo>
                  <a:pt x="13124" y="67543"/>
                </a:lnTo>
                <a:lnTo>
                  <a:pt x="24005" y="65279"/>
                </a:lnTo>
                <a:lnTo>
                  <a:pt x="36031" y="53724"/>
                </a:lnTo>
                <a:lnTo>
                  <a:pt x="41197" y="43587"/>
                </a:lnTo>
                <a:lnTo>
                  <a:pt x="40020" y="28596"/>
                </a:lnTo>
                <a:lnTo>
                  <a:pt x="35104" y="18682"/>
                </a:lnTo>
                <a:lnTo>
                  <a:pt x="26571" y="11736"/>
                </a:lnTo>
                <a:lnTo>
                  <a:pt x="15588" y="5907"/>
                </a:lnTo>
                <a:lnTo>
                  <a:pt x="1988" y="670"/>
                </a:lnTo>
                <a:lnTo>
                  <a:pt x="0" y="0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7721993" y="4786121"/>
            <a:ext cx="79375" cy="255904"/>
          </a:xfrm>
          <a:custGeom>
            <a:avLst/>
            <a:gdLst/>
            <a:ahLst/>
            <a:cxnLst/>
            <a:rect l="l" t="t" r="r" b="b"/>
            <a:pathLst>
              <a:path w="79375" h="255904">
                <a:moveTo>
                  <a:pt x="3810" y="0"/>
                </a:moveTo>
                <a:lnTo>
                  <a:pt x="34271" y="27565"/>
                </a:lnTo>
                <a:lnTo>
                  <a:pt x="63087" y="66276"/>
                </a:lnTo>
                <a:lnTo>
                  <a:pt x="76321" y="102475"/>
                </a:lnTo>
                <a:lnTo>
                  <a:pt x="79237" y="127219"/>
                </a:lnTo>
                <a:lnTo>
                  <a:pt x="78546" y="140614"/>
                </a:lnTo>
                <a:lnTo>
                  <a:pt x="67430" y="179907"/>
                </a:lnTo>
                <a:lnTo>
                  <a:pt x="42146" y="220698"/>
                </a:lnTo>
                <a:lnTo>
                  <a:pt x="5490" y="255352"/>
                </a:lnTo>
                <a:lnTo>
                  <a:pt x="2286" y="254507"/>
                </a:lnTo>
                <a:lnTo>
                  <a:pt x="1524" y="252222"/>
                </a:lnTo>
                <a:lnTo>
                  <a:pt x="0" y="249936"/>
                </a:lnTo>
                <a:lnTo>
                  <a:pt x="25683" y="220343"/>
                </a:lnTo>
                <a:lnTo>
                  <a:pt x="42982" y="184883"/>
                </a:lnTo>
                <a:lnTo>
                  <a:pt x="50315" y="145915"/>
                </a:lnTo>
                <a:lnTo>
                  <a:pt x="50995" y="134311"/>
                </a:lnTo>
                <a:lnTo>
                  <a:pt x="50654" y="118899"/>
                </a:lnTo>
                <a:lnTo>
                  <a:pt x="42148" y="69970"/>
                </a:lnTo>
                <a:lnTo>
                  <a:pt x="18458" y="27594"/>
                </a:lnTo>
                <a:lnTo>
                  <a:pt x="329" y="7949"/>
                </a:lnTo>
                <a:lnTo>
                  <a:pt x="1524" y="5333"/>
                </a:lnTo>
                <a:lnTo>
                  <a:pt x="2286" y="2286"/>
                </a:lnTo>
                <a:lnTo>
                  <a:pt x="3810" y="0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1197279" y="2930461"/>
            <a:ext cx="605883" cy="282321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1873872" y="3015233"/>
            <a:ext cx="127635" cy="136525"/>
          </a:xfrm>
          <a:custGeom>
            <a:avLst/>
            <a:gdLst/>
            <a:ahLst/>
            <a:cxnLst/>
            <a:rect l="l" t="t" r="r" b="b"/>
            <a:pathLst>
              <a:path w="127635" h="136525">
                <a:moveTo>
                  <a:pt x="127025" y="2286"/>
                </a:moveTo>
                <a:lnTo>
                  <a:pt x="124739" y="1524"/>
                </a:lnTo>
                <a:lnTo>
                  <a:pt x="121691" y="0"/>
                </a:lnTo>
                <a:lnTo>
                  <a:pt x="116208" y="6912"/>
                </a:lnTo>
                <a:lnTo>
                  <a:pt x="107435" y="16529"/>
                </a:lnTo>
                <a:lnTo>
                  <a:pt x="98317" y="24732"/>
                </a:lnTo>
                <a:lnTo>
                  <a:pt x="92727" y="10993"/>
                </a:lnTo>
                <a:lnTo>
                  <a:pt x="83113" y="2753"/>
                </a:lnTo>
                <a:lnTo>
                  <a:pt x="69563" y="15"/>
                </a:lnTo>
                <a:lnTo>
                  <a:pt x="60394" y="1518"/>
                </a:lnTo>
                <a:lnTo>
                  <a:pt x="50353" y="5963"/>
                </a:lnTo>
                <a:lnTo>
                  <a:pt x="18708" y="35788"/>
                </a:lnTo>
                <a:lnTo>
                  <a:pt x="2805" y="74210"/>
                </a:lnTo>
                <a:lnTo>
                  <a:pt x="0" y="99558"/>
                </a:lnTo>
                <a:lnTo>
                  <a:pt x="1672" y="111359"/>
                </a:lnTo>
                <a:lnTo>
                  <a:pt x="5502" y="122959"/>
                </a:lnTo>
                <a:lnTo>
                  <a:pt x="12472" y="131239"/>
                </a:lnTo>
                <a:lnTo>
                  <a:pt x="21954" y="135019"/>
                </a:lnTo>
                <a:lnTo>
                  <a:pt x="21954" y="101369"/>
                </a:lnTo>
                <a:lnTo>
                  <a:pt x="22879" y="90458"/>
                </a:lnTo>
                <a:lnTo>
                  <a:pt x="36601" y="41236"/>
                </a:lnTo>
                <a:lnTo>
                  <a:pt x="69563" y="11631"/>
                </a:lnTo>
                <a:lnTo>
                  <a:pt x="72584" y="11516"/>
                </a:lnTo>
                <a:lnTo>
                  <a:pt x="82827" y="16611"/>
                </a:lnTo>
                <a:lnTo>
                  <a:pt x="89620" y="31178"/>
                </a:lnTo>
                <a:lnTo>
                  <a:pt x="90116" y="41576"/>
                </a:lnTo>
                <a:lnTo>
                  <a:pt x="90116" y="135636"/>
                </a:lnTo>
                <a:lnTo>
                  <a:pt x="93704" y="135636"/>
                </a:lnTo>
                <a:lnTo>
                  <a:pt x="93704" y="117147"/>
                </a:lnTo>
                <a:lnTo>
                  <a:pt x="96144" y="99021"/>
                </a:lnTo>
                <a:lnTo>
                  <a:pt x="103255" y="74867"/>
                </a:lnTo>
                <a:lnTo>
                  <a:pt x="113592" y="37905"/>
                </a:lnTo>
                <a:lnTo>
                  <a:pt x="117587" y="25548"/>
                </a:lnTo>
                <a:lnTo>
                  <a:pt x="122064" y="13675"/>
                </a:lnTo>
                <a:lnTo>
                  <a:pt x="127025" y="2286"/>
                </a:lnTo>
                <a:close/>
              </a:path>
              <a:path w="127635" h="136525">
                <a:moveTo>
                  <a:pt x="90116" y="135636"/>
                </a:moveTo>
                <a:lnTo>
                  <a:pt x="90116" y="41576"/>
                </a:lnTo>
                <a:lnTo>
                  <a:pt x="88800" y="54344"/>
                </a:lnTo>
                <a:lnTo>
                  <a:pt x="85502" y="70047"/>
                </a:lnTo>
                <a:lnTo>
                  <a:pt x="60621" y="114295"/>
                </a:lnTo>
                <a:lnTo>
                  <a:pt x="31013" y="124968"/>
                </a:lnTo>
                <a:lnTo>
                  <a:pt x="25679" y="120396"/>
                </a:lnTo>
                <a:lnTo>
                  <a:pt x="22720" y="109559"/>
                </a:lnTo>
                <a:lnTo>
                  <a:pt x="21954" y="101369"/>
                </a:lnTo>
                <a:lnTo>
                  <a:pt x="21954" y="135019"/>
                </a:lnTo>
                <a:lnTo>
                  <a:pt x="23709" y="135719"/>
                </a:lnTo>
                <a:lnTo>
                  <a:pt x="41147" y="136260"/>
                </a:lnTo>
                <a:lnTo>
                  <a:pt x="52299" y="131239"/>
                </a:lnTo>
                <a:lnTo>
                  <a:pt x="63184" y="123316"/>
                </a:lnTo>
                <a:lnTo>
                  <a:pt x="73812" y="112953"/>
                </a:lnTo>
                <a:lnTo>
                  <a:pt x="74036" y="124233"/>
                </a:lnTo>
                <a:lnTo>
                  <a:pt x="81594" y="135636"/>
                </a:lnTo>
                <a:lnTo>
                  <a:pt x="90116" y="135636"/>
                </a:lnTo>
                <a:close/>
              </a:path>
              <a:path w="127635" h="136525">
                <a:moveTo>
                  <a:pt x="110261" y="124968"/>
                </a:moveTo>
                <a:lnTo>
                  <a:pt x="104927" y="124968"/>
                </a:lnTo>
                <a:lnTo>
                  <a:pt x="98534" y="124388"/>
                </a:lnTo>
                <a:lnTo>
                  <a:pt x="93704" y="117147"/>
                </a:lnTo>
                <a:lnTo>
                  <a:pt x="93704" y="135636"/>
                </a:lnTo>
                <a:lnTo>
                  <a:pt x="107213" y="135636"/>
                </a:lnTo>
                <a:lnTo>
                  <a:pt x="107975" y="132588"/>
                </a:lnTo>
                <a:lnTo>
                  <a:pt x="109499" y="128778"/>
                </a:lnTo>
                <a:lnTo>
                  <a:pt x="110261" y="12496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2022233" y="3017520"/>
            <a:ext cx="127000" cy="138430"/>
          </a:xfrm>
          <a:custGeom>
            <a:avLst/>
            <a:gdLst/>
            <a:ahLst/>
            <a:cxnLst/>
            <a:rect l="l" t="t" r="r" b="b"/>
            <a:pathLst>
              <a:path w="127000" h="138430">
                <a:moveTo>
                  <a:pt x="93725" y="39029"/>
                </a:moveTo>
                <a:lnTo>
                  <a:pt x="93725" y="16764"/>
                </a:lnTo>
                <a:lnTo>
                  <a:pt x="92202" y="23622"/>
                </a:lnTo>
                <a:lnTo>
                  <a:pt x="91440" y="24384"/>
                </a:lnTo>
                <a:lnTo>
                  <a:pt x="91440" y="25146"/>
                </a:lnTo>
                <a:lnTo>
                  <a:pt x="84031" y="36516"/>
                </a:lnTo>
                <a:lnTo>
                  <a:pt x="77165" y="47649"/>
                </a:lnTo>
                <a:lnTo>
                  <a:pt x="56191" y="79852"/>
                </a:lnTo>
                <a:lnTo>
                  <a:pt x="42408" y="99919"/>
                </a:lnTo>
                <a:lnTo>
                  <a:pt x="33903" y="11468"/>
                </a:lnTo>
                <a:lnTo>
                  <a:pt x="28375" y="0"/>
                </a:lnTo>
                <a:lnTo>
                  <a:pt x="3048" y="0"/>
                </a:lnTo>
                <a:lnTo>
                  <a:pt x="2286" y="3810"/>
                </a:lnTo>
                <a:lnTo>
                  <a:pt x="1524" y="6858"/>
                </a:lnTo>
                <a:lnTo>
                  <a:pt x="0" y="10668"/>
                </a:lnTo>
                <a:lnTo>
                  <a:pt x="4572" y="10668"/>
                </a:lnTo>
                <a:lnTo>
                  <a:pt x="8381" y="11430"/>
                </a:lnTo>
                <a:lnTo>
                  <a:pt x="9906" y="12954"/>
                </a:lnTo>
                <a:lnTo>
                  <a:pt x="12192" y="14478"/>
                </a:lnTo>
                <a:lnTo>
                  <a:pt x="12954" y="17526"/>
                </a:lnTo>
                <a:lnTo>
                  <a:pt x="13935" y="24097"/>
                </a:lnTo>
                <a:lnTo>
                  <a:pt x="23342" y="125274"/>
                </a:lnTo>
                <a:lnTo>
                  <a:pt x="24384" y="137922"/>
                </a:lnTo>
                <a:lnTo>
                  <a:pt x="28956" y="137922"/>
                </a:lnTo>
                <a:lnTo>
                  <a:pt x="34636" y="131433"/>
                </a:lnTo>
                <a:lnTo>
                  <a:pt x="89426" y="45873"/>
                </a:lnTo>
                <a:lnTo>
                  <a:pt x="93725" y="39029"/>
                </a:lnTo>
                <a:close/>
              </a:path>
              <a:path w="127000" h="138430">
                <a:moveTo>
                  <a:pt x="126492" y="3810"/>
                </a:moveTo>
                <a:lnTo>
                  <a:pt x="119634" y="0"/>
                </a:lnTo>
                <a:lnTo>
                  <a:pt x="81534" y="0"/>
                </a:lnTo>
                <a:lnTo>
                  <a:pt x="80772" y="3810"/>
                </a:lnTo>
                <a:lnTo>
                  <a:pt x="79248" y="6858"/>
                </a:lnTo>
                <a:lnTo>
                  <a:pt x="78486" y="10668"/>
                </a:lnTo>
                <a:lnTo>
                  <a:pt x="89154" y="12192"/>
                </a:lnTo>
                <a:lnTo>
                  <a:pt x="93725" y="16764"/>
                </a:lnTo>
                <a:lnTo>
                  <a:pt x="93725" y="39029"/>
                </a:lnTo>
                <a:lnTo>
                  <a:pt x="102869" y="24384"/>
                </a:lnTo>
                <a:lnTo>
                  <a:pt x="108204" y="16002"/>
                </a:lnTo>
                <a:lnTo>
                  <a:pt x="115062" y="11430"/>
                </a:lnTo>
                <a:lnTo>
                  <a:pt x="124206" y="10668"/>
                </a:lnTo>
                <a:lnTo>
                  <a:pt x="124968" y="6858"/>
                </a:lnTo>
                <a:lnTo>
                  <a:pt x="126492" y="381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2137786" y="2935223"/>
            <a:ext cx="127000" cy="218440"/>
          </a:xfrm>
          <a:custGeom>
            <a:avLst/>
            <a:gdLst/>
            <a:ahLst/>
            <a:cxnLst/>
            <a:rect l="l" t="t" r="r" b="b"/>
            <a:pathLst>
              <a:path w="127000" h="218439">
                <a:moveTo>
                  <a:pt x="126763" y="82295"/>
                </a:moveTo>
                <a:lnTo>
                  <a:pt x="124477" y="81533"/>
                </a:lnTo>
                <a:lnTo>
                  <a:pt x="121429" y="80009"/>
                </a:lnTo>
                <a:lnTo>
                  <a:pt x="116987" y="85620"/>
                </a:lnTo>
                <a:lnTo>
                  <a:pt x="107509" y="95083"/>
                </a:lnTo>
                <a:lnTo>
                  <a:pt x="97004" y="100712"/>
                </a:lnTo>
                <a:lnTo>
                  <a:pt x="90767" y="89243"/>
                </a:lnTo>
                <a:lnTo>
                  <a:pt x="80202" y="82467"/>
                </a:lnTo>
                <a:lnTo>
                  <a:pt x="42555" y="90362"/>
                </a:lnTo>
                <a:lnTo>
                  <a:pt x="11508" y="129050"/>
                </a:lnTo>
                <a:lnTo>
                  <a:pt x="0" y="170292"/>
                </a:lnTo>
                <a:lnTo>
                  <a:pt x="332" y="182139"/>
                </a:lnTo>
                <a:lnTo>
                  <a:pt x="2829" y="194225"/>
                </a:lnTo>
                <a:lnTo>
                  <a:pt x="7691" y="206998"/>
                </a:lnTo>
                <a:lnTo>
                  <a:pt x="17271" y="215238"/>
                </a:lnTo>
                <a:lnTo>
                  <a:pt x="21692" y="216122"/>
                </a:lnTo>
                <a:lnTo>
                  <a:pt x="21692" y="181379"/>
                </a:lnTo>
                <a:lnTo>
                  <a:pt x="22617" y="170468"/>
                </a:lnTo>
                <a:lnTo>
                  <a:pt x="36339" y="121246"/>
                </a:lnTo>
                <a:lnTo>
                  <a:pt x="70375" y="91439"/>
                </a:lnTo>
                <a:lnTo>
                  <a:pt x="72216" y="91516"/>
                </a:lnTo>
                <a:lnTo>
                  <a:pt x="82525" y="96558"/>
                </a:lnTo>
                <a:lnTo>
                  <a:pt x="89336" y="111043"/>
                </a:lnTo>
                <a:lnTo>
                  <a:pt x="89821" y="121446"/>
                </a:lnTo>
                <a:lnTo>
                  <a:pt x="89821" y="215645"/>
                </a:lnTo>
                <a:lnTo>
                  <a:pt x="93441" y="215645"/>
                </a:lnTo>
                <a:lnTo>
                  <a:pt x="93441" y="197157"/>
                </a:lnTo>
                <a:lnTo>
                  <a:pt x="95882" y="179031"/>
                </a:lnTo>
                <a:lnTo>
                  <a:pt x="102993" y="154877"/>
                </a:lnTo>
                <a:lnTo>
                  <a:pt x="113330" y="117915"/>
                </a:lnTo>
                <a:lnTo>
                  <a:pt x="117324" y="105558"/>
                </a:lnTo>
                <a:lnTo>
                  <a:pt x="121802" y="93685"/>
                </a:lnTo>
                <a:lnTo>
                  <a:pt x="126763" y="82295"/>
                </a:lnTo>
                <a:close/>
              </a:path>
              <a:path w="127000" h="218439">
                <a:moveTo>
                  <a:pt x="89821" y="215645"/>
                </a:moveTo>
                <a:lnTo>
                  <a:pt x="89821" y="121446"/>
                </a:lnTo>
                <a:lnTo>
                  <a:pt x="88366" y="134167"/>
                </a:lnTo>
                <a:lnTo>
                  <a:pt x="84716" y="149730"/>
                </a:lnTo>
                <a:lnTo>
                  <a:pt x="60358" y="194305"/>
                </a:lnTo>
                <a:lnTo>
                  <a:pt x="38371" y="204977"/>
                </a:lnTo>
                <a:lnTo>
                  <a:pt x="30708" y="204941"/>
                </a:lnTo>
                <a:lnTo>
                  <a:pt x="25417" y="200406"/>
                </a:lnTo>
                <a:lnTo>
                  <a:pt x="22457" y="189569"/>
                </a:lnTo>
                <a:lnTo>
                  <a:pt x="21692" y="181379"/>
                </a:lnTo>
                <a:lnTo>
                  <a:pt x="21692" y="216122"/>
                </a:lnTo>
                <a:lnTo>
                  <a:pt x="30283" y="217839"/>
                </a:lnTo>
                <a:lnTo>
                  <a:pt x="30751" y="217917"/>
                </a:lnTo>
                <a:lnTo>
                  <a:pt x="41810" y="215941"/>
                </a:lnTo>
                <a:lnTo>
                  <a:pt x="52679" y="210602"/>
                </a:lnTo>
                <a:lnTo>
                  <a:pt x="63356" y="202139"/>
                </a:lnTo>
                <a:lnTo>
                  <a:pt x="73882" y="190780"/>
                </a:lnTo>
                <a:lnTo>
                  <a:pt x="73882" y="215645"/>
                </a:lnTo>
                <a:lnTo>
                  <a:pt x="89821" y="215645"/>
                </a:lnTo>
                <a:close/>
              </a:path>
              <a:path w="127000" h="218439">
                <a:moveTo>
                  <a:pt x="73882" y="215645"/>
                </a:moveTo>
                <a:lnTo>
                  <a:pt x="73882" y="190780"/>
                </a:lnTo>
                <a:lnTo>
                  <a:pt x="71632" y="203180"/>
                </a:lnTo>
                <a:lnTo>
                  <a:pt x="68851" y="215645"/>
                </a:lnTo>
                <a:lnTo>
                  <a:pt x="73882" y="215645"/>
                </a:lnTo>
                <a:close/>
              </a:path>
              <a:path w="127000" h="218439">
                <a:moveTo>
                  <a:pt x="109999" y="204977"/>
                </a:moveTo>
                <a:lnTo>
                  <a:pt x="104665" y="204977"/>
                </a:lnTo>
                <a:lnTo>
                  <a:pt x="98271" y="204398"/>
                </a:lnTo>
                <a:lnTo>
                  <a:pt x="93441" y="197157"/>
                </a:lnTo>
                <a:lnTo>
                  <a:pt x="93441" y="215645"/>
                </a:lnTo>
                <a:lnTo>
                  <a:pt x="106951" y="215645"/>
                </a:lnTo>
                <a:lnTo>
                  <a:pt x="107713" y="212598"/>
                </a:lnTo>
                <a:lnTo>
                  <a:pt x="109237" y="208787"/>
                </a:lnTo>
                <a:lnTo>
                  <a:pt x="109999" y="204977"/>
                </a:lnTo>
                <a:close/>
              </a:path>
              <a:path w="127000" h="218439">
                <a:moveTo>
                  <a:pt x="109999" y="9906"/>
                </a:moveTo>
                <a:lnTo>
                  <a:pt x="109999" y="6857"/>
                </a:lnTo>
                <a:lnTo>
                  <a:pt x="109237" y="3809"/>
                </a:lnTo>
                <a:lnTo>
                  <a:pt x="107713" y="1524"/>
                </a:lnTo>
                <a:lnTo>
                  <a:pt x="105427" y="0"/>
                </a:lnTo>
                <a:lnTo>
                  <a:pt x="93997" y="0"/>
                </a:lnTo>
                <a:lnTo>
                  <a:pt x="88663" y="4571"/>
                </a:lnTo>
                <a:lnTo>
                  <a:pt x="86377" y="14477"/>
                </a:lnTo>
                <a:lnTo>
                  <a:pt x="84853" y="18287"/>
                </a:lnTo>
                <a:lnTo>
                  <a:pt x="84091" y="24383"/>
                </a:lnTo>
                <a:lnTo>
                  <a:pt x="83857" y="35013"/>
                </a:lnTo>
                <a:lnTo>
                  <a:pt x="81805" y="60198"/>
                </a:lnTo>
                <a:lnTo>
                  <a:pt x="85615" y="60198"/>
                </a:lnTo>
                <a:lnTo>
                  <a:pt x="89743" y="54984"/>
                </a:lnTo>
                <a:lnTo>
                  <a:pt x="95299" y="43717"/>
                </a:lnTo>
                <a:lnTo>
                  <a:pt x="100855" y="32003"/>
                </a:lnTo>
                <a:lnTo>
                  <a:pt x="108475" y="16763"/>
                </a:lnTo>
                <a:lnTo>
                  <a:pt x="109237" y="12953"/>
                </a:lnTo>
                <a:lnTo>
                  <a:pt x="109999" y="9906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2334198" y="2930461"/>
            <a:ext cx="1056522" cy="280035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1873872" y="3015233"/>
            <a:ext cx="127635" cy="136525"/>
          </a:xfrm>
          <a:custGeom>
            <a:avLst/>
            <a:gdLst/>
            <a:ahLst/>
            <a:cxnLst/>
            <a:rect l="l" t="t" r="r" b="b"/>
            <a:pathLst>
              <a:path w="127635" h="136525">
                <a:moveTo>
                  <a:pt x="121691" y="0"/>
                </a:moveTo>
                <a:lnTo>
                  <a:pt x="123215" y="762"/>
                </a:lnTo>
                <a:lnTo>
                  <a:pt x="124739" y="1524"/>
                </a:lnTo>
                <a:lnTo>
                  <a:pt x="127025" y="2286"/>
                </a:lnTo>
                <a:lnTo>
                  <a:pt x="122064" y="13675"/>
                </a:lnTo>
                <a:lnTo>
                  <a:pt x="117587" y="25548"/>
                </a:lnTo>
                <a:lnTo>
                  <a:pt x="113592" y="37905"/>
                </a:lnTo>
                <a:lnTo>
                  <a:pt x="110141" y="50369"/>
                </a:lnTo>
                <a:lnTo>
                  <a:pt x="106708" y="62678"/>
                </a:lnTo>
                <a:lnTo>
                  <a:pt x="103255" y="74867"/>
                </a:lnTo>
                <a:lnTo>
                  <a:pt x="99747" y="86970"/>
                </a:lnTo>
                <a:lnTo>
                  <a:pt x="96144" y="99021"/>
                </a:lnTo>
                <a:lnTo>
                  <a:pt x="93704" y="117147"/>
                </a:lnTo>
                <a:lnTo>
                  <a:pt x="98534" y="124388"/>
                </a:lnTo>
                <a:lnTo>
                  <a:pt x="104927" y="124968"/>
                </a:lnTo>
                <a:lnTo>
                  <a:pt x="107975" y="124968"/>
                </a:lnTo>
                <a:lnTo>
                  <a:pt x="110261" y="124968"/>
                </a:lnTo>
                <a:lnTo>
                  <a:pt x="109499" y="128778"/>
                </a:lnTo>
                <a:lnTo>
                  <a:pt x="107975" y="132588"/>
                </a:lnTo>
                <a:lnTo>
                  <a:pt x="107213" y="135636"/>
                </a:lnTo>
                <a:lnTo>
                  <a:pt x="94229" y="135635"/>
                </a:lnTo>
                <a:lnTo>
                  <a:pt x="81594" y="135636"/>
                </a:lnTo>
                <a:lnTo>
                  <a:pt x="74036" y="124233"/>
                </a:lnTo>
                <a:lnTo>
                  <a:pt x="73812" y="112953"/>
                </a:lnTo>
                <a:lnTo>
                  <a:pt x="63184" y="123316"/>
                </a:lnTo>
                <a:lnTo>
                  <a:pt x="52299" y="131239"/>
                </a:lnTo>
                <a:lnTo>
                  <a:pt x="41147" y="136260"/>
                </a:lnTo>
                <a:lnTo>
                  <a:pt x="23709" y="135719"/>
                </a:lnTo>
                <a:lnTo>
                  <a:pt x="12472" y="131239"/>
                </a:lnTo>
                <a:lnTo>
                  <a:pt x="5502" y="122959"/>
                </a:lnTo>
                <a:lnTo>
                  <a:pt x="1672" y="111359"/>
                </a:lnTo>
                <a:lnTo>
                  <a:pt x="0" y="99558"/>
                </a:lnTo>
                <a:lnTo>
                  <a:pt x="404" y="87270"/>
                </a:lnTo>
                <a:lnTo>
                  <a:pt x="12658" y="46674"/>
                </a:lnTo>
                <a:lnTo>
                  <a:pt x="38903" y="14055"/>
                </a:lnTo>
                <a:lnTo>
                  <a:pt x="69563" y="15"/>
                </a:lnTo>
                <a:lnTo>
                  <a:pt x="83113" y="2753"/>
                </a:lnTo>
                <a:lnTo>
                  <a:pt x="92727" y="10993"/>
                </a:lnTo>
                <a:lnTo>
                  <a:pt x="98317" y="24732"/>
                </a:lnTo>
                <a:lnTo>
                  <a:pt x="107435" y="16529"/>
                </a:lnTo>
                <a:lnTo>
                  <a:pt x="116208" y="6912"/>
                </a:lnTo>
                <a:lnTo>
                  <a:pt x="121691" y="0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1895826" y="3026664"/>
            <a:ext cx="68580" cy="113664"/>
          </a:xfrm>
          <a:custGeom>
            <a:avLst/>
            <a:gdLst/>
            <a:ahLst/>
            <a:cxnLst/>
            <a:rect l="l" t="t" r="r" b="b"/>
            <a:pathLst>
              <a:path w="68580" h="113664">
                <a:moveTo>
                  <a:pt x="48683" y="0"/>
                </a:moveTo>
                <a:lnTo>
                  <a:pt x="14647" y="29806"/>
                </a:lnTo>
                <a:lnTo>
                  <a:pt x="925" y="79028"/>
                </a:lnTo>
                <a:lnTo>
                  <a:pt x="0" y="89939"/>
                </a:lnTo>
                <a:lnTo>
                  <a:pt x="765" y="98129"/>
                </a:lnTo>
                <a:lnTo>
                  <a:pt x="3725" y="108966"/>
                </a:lnTo>
                <a:lnTo>
                  <a:pt x="9059" y="113537"/>
                </a:lnTo>
                <a:lnTo>
                  <a:pt x="16679" y="113537"/>
                </a:lnTo>
                <a:lnTo>
                  <a:pt x="53986" y="81330"/>
                </a:lnTo>
                <a:lnTo>
                  <a:pt x="66846" y="42914"/>
                </a:lnTo>
                <a:lnTo>
                  <a:pt x="68162" y="30146"/>
                </a:lnTo>
                <a:lnTo>
                  <a:pt x="67666" y="19748"/>
                </a:lnTo>
                <a:lnTo>
                  <a:pt x="60873" y="5181"/>
                </a:lnTo>
                <a:lnTo>
                  <a:pt x="50630" y="86"/>
                </a:lnTo>
                <a:lnTo>
                  <a:pt x="48683" y="0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2022233" y="3017520"/>
            <a:ext cx="127000" cy="138430"/>
          </a:xfrm>
          <a:custGeom>
            <a:avLst/>
            <a:gdLst/>
            <a:ahLst/>
            <a:cxnLst/>
            <a:rect l="l" t="t" r="r" b="b"/>
            <a:pathLst>
              <a:path w="127000" h="138430">
                <a:moveTo>
                  <a:pt x="3048" y="0"/>
                </a:moveTo>
                <a:lnTo>
                  <a:pt x="15791" y="0"/>
                </a:lnTo>
                <a:lnTo>
                  <a:pt x="28375" y="0"/>
                </a:lnTo>
                <a:lnTo>
                  <a:pt x="33903" y="11468"/>
                </a:lnTo>
                <a:lnTo>
                  <a:pt x="38706" y="62083"/>
                </a:lnTo>
                <a:lnTo>
                  <a:pt x="39987" y="74757"/>
                </a:lnTo>
                <a:lnTo>
                  <a:pt x="41234" y="87379"/>
                </a:lnTo>
                <a:lnTo>
                  <a:pt x="42408" y="99919"/>
                </a:lnTo>
                <a:lnTo>
                  <a:pt x="49245" y="90053"/>
                </a:lnTo>
                <a:lnTo>
                  <a:pt x="56191" y="79852"/>
                </a:lnTo>
                <a:lnTo>
                  <a:pt x="63194" y="69357"/>
                </a:lnTo>
                <a:lnTo>
                  <a:pt x="70202" y="58610"/>
                </a:lnTo>
                <a:lnTo>
                  <a:pt x="77165" y="47649"/>
                </a:lnTo>
                <a:lnTo>
                  <a:pt x="84031" y="36516"/>
                </a:lnTo>
                <a:lnTo>
                  <a:pt x="91440" y="25146"/>
                </a:lnTo>
                <a:lnTo>
                  <a:pt x="91440" y="24384"/>
                </a:lnTo>
                <a:lnTo>
                  <a:pt x="92202" y="23622"/>
                </a:lnTo>
                <a:lnTo>
                  <a:pt x="93725" y="16764"/>
                </a:lnTo>
                <a:lnTo>
                  <a:pt x="89154" y="12192"/>
                </a:lnTo>
                <a:lnTo>
                  <a:pt x="78486" y="10668"/>
                </a:lnTo>
                <a:lnTo>
                  <a:pt x="79248" y="6858"/>
                </a:lnTo>
                <a:lnTo>
                  <a:pt x="80772" y="3810"/>
                </a:lnTo>
                <a:lnTo>
                  <a:pt x="81534" y="0"/>
                </a:lnTo>
                <a:lnTo>
                  <a:pt x="94234" y="0"/>
                </a:lnTo>
                <a:lnTo>
                  <a:pt x="106934" y="0"/>
                </a:lnTo>
                <a:lnTo>
                  <a:pt x="119634" y="0"/>
                </a:lnTo>
                <a:lnTo>
                  <a:pt x="126492" y="3810"/>
                </a:lnTo>
                <a:lnTo>
                  <a:pt x="124968" y="6858"/>
                </a:lnTo>
                <a:lnTo>
                  <a:pt x="124206" y="10668"/>
                </a:lnTo>
                <a:lnTo>
                  <a:pt x="115062" y="11430"/>
                </a:lnTo>
                <a:lnTo>
                  <a:pt x="108204" y="16002"/>
                </a:lnTo>
                <a:lnTo>
                  <a:pt x="102869" y="24384"/>
                </a:lnTo>
                <a:lnTo>
                  <a:pt x="96166" y="35145"/>
                </a:lnTo>
                <a:lnTo>
                  <a:pt x="89426" y="45873"/>
                </a:lnTo>
                <a:lnTo>
                  <a:pt x="62172" y="88610"/>
                </a:lnTo>
                <a:lnTo>
                  <a:pt x="48424" y="109980"/>
                </a:lnTo>
                <a:lnTo>
                  <a:pt x="41533" y="120692"/>
                </a:lnTo>
                <a:lnTo>
                  <a:pt x="34636" y="131433"/>
                </a:lnTo>
                <a:lnTo>
                  <a:pt x="28956" y="137922"/>
                </a:lnTo>
                <a:lnTo>
                  <a:pt x="26669" y="137922"/>
                </a:lnTo>
                <a:lnTo>
                  <a:pt x="24384" y="137922"/>
                </a:lnTo>
                <a:lnTo>
                  <a:pt x="19804" y="87333"/>
                </a:lnTo>
                <a:lnTo>
                  <a:pt x="18565" y="74686"/>
                </a:lnTo>
                <a:lnTo>
                  <a:pt x="17335" y="62039"/>
                </a:lnTo>
                <a:lnTo>
                  <a:pt x="16138" y="49391"/>
                </a:lnTo>
                <a:lnTo>
                  <a:pt x="14997" y="36744"/>
                </a:lnTo>
                <a:lnTo>
                  <a:pt x="13935" y="24097"/>
                </a:lnTo>
                <a:lnTo>
                  <a:pt x="12954" y="17526"/>
                </a:lnTo>
                <a:lnTo>
                  <a:pt x="12192" y="14478"/>
                </a:lnTo>
                <a:lnTo>
                  <a:pt x="9906" y="12954"/>
                </a:lnTo>
                <a:lnTo>
                  <a:pt x="8381" y="11430"/>
                </a:lnTo>
                <a:lnTo>
                  <a:pt x="4572" y="10668"/>
                </a:lnTo>
                <a:lnTo>
                  <a:pt x="0" y="10668"/>
                </a:lnTo>
                <a:lnTo>
                  <a:pt x="1524" y="6858"/>
                </a:lnTo>
                <a:lnTo>
                  <a:pt x="2286" y="3810"/>
                </a:lnTo>
                <a:lnTo>
                  <a:pt x="3048" y="0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2137786" y="3015233"/>
            <a:ext cx="127000" cy="138430"/>
          </a:xfrm>
          <a:custGeom>
            <a:avLst/>
            <a:gdLst/>
            <a:ahLst/>
            <a:cxnLst/>
            <a:rect l="l" t="t" r="r" b="b"/>
            <a:pathLst>
              <a:path w="127000" h="138430">
                <a:moveTo>
                  <a:pt x="121429" y="0"/>
                </a:moveTo>
                <a:lnTo>
                  <a:pt x="122953" y="762"/>
                </a:lnTo>
                <a:lnTo>
                  <a:pt x="124477" y="1524"/>
                </a:lnTo>
                <a:lnTo>
                  <a:pt x="126763" y="2286"/>
                </a:lnTo>
                <a:lnTo>
                  <a:pt x="121802" y="13675"/>
                </a:lnTo>
                <a:lnTo>
                  <a:pt x="117324" y="25548"/>
                </a:lnTo>
                <a:lnTo>
                  <a:pt x="113330" y="37905"/>
                </a:lnTo>
                <a:lnTo>
                  <a:pt x="109878" y="50369"/>
                </a:lnTo>
                <a:lnTo>
                  <a:pt x="106445" y="62678"/>
                </a:lnTo>
                <a:lnTo>
                  <a:pt x="102993" y="74867"/>
                </a:lnTo>
                <a:lnTo>
                  <a:pt x="99484" y="86970"/>
                </a:lnTo>
                <a:lnTo>
                  <a:pt x="95882" y="99021"/>
                </a:lnTo>
                <a:lnTo>
                  <a:pt x="93441" y="117147"/>
                </a:lnTo>
                <a:lnTo>
                  <a:pt x="98271" y="124388"/>
                </a:lnTo>
                <a:lnTo>
                  <a:pt x="104665" y="124968"/>
                </a:lnTo>
                <a:lnTo>
                  <a:pt x="107713" y="124968"/>
                </a:lnTo>
                <a:lnTo>
                  <a:pt x="109999" y="124968"/>
                </a:lnTo>
                <a:lnTo>
                  <a:pt x="109237" y="128778"/>
                </a:lnTo>
                <a:lnTo>
                  <a:pt x="107713" y="132588"/>
                </a:lnTo>
                <a:lnTo>
                  <a:pt x="106951" y="135636"/>
                </a:lnTo>
                <a:lnTo>
                  <a:pt x="94194" y="135636"/>
                </a:lnTo>
                <a:lnTo>
                  <a:pt x="81607" y="135636"/>
                </a:lnTo>
                <a:lnTo>
                  <a:pt x="68851" y="135636"/>
                </a:lnTo>
                <a:lnTo>
                  <a:pt x="71632" y="123170"/>
                </a:lnTo>
                <a:lnTo>
                  <a:pt x="73882" y="110770"/>
                </a:lnTo>
                <a:lnTo>
                  <a:pt x="63356" y="122129"/>
                </a:lnTo>
                <a:lnTo>
                  <a:pt x="52679" y="130592"/>
                </a:lnTo>
                <a:lnTo>
                  <a:pt x="41810" y="135931"/>
                </a:lnTo>
                <a:lnTo>
                  <a:pt x="30708" y="137914"/>
                </a:lnTo>
                <a:lnTo>
                  <a:pt x="17271" y="135228"/>
                </a:lnTo>
                <a:lnTo>
                  <a:pt x="7691" y="126988"/>
                </a:lnTo>
                <a:lnTo>
                  <a:pt x="2829" y="114215"/>
                </a:lnTo>
                <a:lnTo>
                  <a:pt x="332" y="102129"/>
                </a:lnTo>
                <a:lnTo>
                  <a:pt x="0" y="90282"/>
                </a:lnTo>
                <a:lnTo>
                  <a:pt x="1632" y="78222"/>
                </a:lnTo>
                <a:lnTo>
                  <a:pt x="17237" y="37925"/>
                </a:lnTo>
                <a:lnTo>
                  <a:pt x="53921" y="3678"/>
                </a:lnTo>
                <a:lnTo>
                  <a:pt x="64705" y="439"/>
                </a:lnTo>
                <a:lnTo>
                  <a:pt x="80202" y="2457"/>
                </a:lnTo>
                <a:lnTo>
                  <a:pt x="90767" y="9233"/>
                </a:lnTo>
                <a:lnTo>
                  <a:pt x="97004" y="20702"/>
                </a:lnTo>
                <a:lnTo>
                  <a:pt x="107509" y="15073"/>
                </a:lnTo>
                <a:lnTo>
                  <a:pt x="116987" y="5610"/>
                </a:lnTo>
                <a:lnTo>
                  <a:pt x="121429" y="0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2159478" y="3026664"/>
            <a:ext cx="68580" cy="113664"/>
          </a:xfrm>
          <a:custGeom>
            <a:avLst/>
            <a:gdLst/>
            <a:ahLst/>
            <a:cxnLst/>
            <a:rect l="l" t="t" r="r" b="b"/>
            <a:pathLst>
              <a:path w="68580" h="113664">
                <a:moveTo>
                  <a:pt x="48683" y="0"/>
                </a:moveTo>
                <a:lnTo>
                  <a:pt x="14647" y="29806"/>
                </a:lnTo>
                <a:lnTo>
                  <a:pt x="925" y="79028"/>
                </a:lnTo>
                <a:lnTo>
                  <a:pt x="0" y="89939"/>
                </a:lnTo>
                <a:lnTo>
                  <a:pt x="765" y="98129"/>
                </a:lnTo>
                <a:lnTo>
                  <a:pt x="3725" y="108966"/>
                </a:lnTo>
                <a:lnTo>
                  <a:pt x="9059" y="113537"/>
                </a:lnTo>
                <a:lnTo>
                  <a:pt x="16679" y="113537"/>
                </a:lnTo>
                <a:lnTo>
                  <a:pt x="53987" y="81188"/>
                </a:lnTo>
                <a:lnTo>
                  <a:pt x="66674" y="42727"/>
                </a:lnTo>
                <a:lnTo>
                  <a:pt x="68129" y="30006"/>
                </a:lnTo>
                <a:lnTo>
                  <a:pt x="67644" y="19603"/>
                </a:lnTo>
                <a:lnTo>
                  <a:pt x="60833" y="5118"/>
                </a:lnTo>
                <a:lnTo>
                  <a:pt x="50524" y="76"/>
                </a:lnTo>
                <a:lnTo>
                  <a:pt x="48683" y="0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2219591" y="2935223"/>
            <a:ext cx="28575" cy="60325"/>
          </a:xfrm>
          <a:custGeom>
            <a:avLst/>
            <a:gdLst/>
            <a:ahLst/>
            <a:cxnLst/>
            <a:rect l="l" t="t" r="r" b="b"/>
            <a:pathLst>
              <a:path w="28575" h="60325">
                <a:moveTo>
                  <a:pt x="0" y="60198"/>
                </a:moveTo>
                <a:lnTo>
                  <a:pt x="1026" y="47812"/>
                </a:lnTo>
                <a:lnTo>
                  <a:pt x="2052" y="35013"/>
                </a:lnTo>
                <a:lnTo>
                  <a:pt x="2286" y="24383"/>
                </a:lnTo>
                <a:lnTo>
                  <a:pt x="3048" y="18287"/>
                </a:lnTo>
                <a:lnTo>
                  <a:pt x="4572" y="14477"/>
                </a:lnTo>
                <a:lnTo>
                  <a:pt x="6857" y="4571"/>
                </a:lnTo>
                <a:lnTo>
                  <a:pt x="12191" y="0"/>
                </a:lnTo>
                <a:lnTo>
                  <a:pt x="19811" y="0"/>
                </a:lnTo>
                <a:lnTo>
                  <a:pt x="23621" y="0"/>
                </a:lnTo>
                <a:lnTo>
                  <a:pt x="25907" y="1524"/>
                </a:lnTo>
                <a:lnTo>
                  <a:pt x="27431" y="3809"/>
                </a:lnTo>
                <a:lnTo>
                  <a:pt x="28193" y="6857"/>
                </a:lnTo>
                <a:lnTo>
                  <a:pt x="28193" y="9906"/>
                </a:lnTo>
                <a:lnTo>
                  <a:pt x="27432" y="12953"/>
                </a:lnTo>
                <a:lnTo>
                  <a:pt x="26670" y="16763"/>
                </a:lnTo>
                <a:lnTo>
                  <a:pt x="23622" y="22859"/>
                </a:lnTo>
                <a:lnTo>
                  <a:pt x="19050" y="32003"/>
                </a:lnTo>
                <a:lnTo>
                  <a:pt x="13494" y="43717"/>
                </a:lnTo>
                <a:lnTo>
                  <a:pt x="7938" y="54984"/>
                </a:lnTo>
                <a:lnTo>
                  <a:pt x="3810" y="60198"/>
                </a:lnTo>
                <a:lnTo>
                  <a:pt x="1524" y="60198"/>
                </a:lnTo>
                <a:lnTo>
                  <a:pt x="0" y="60198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5280355" y="6016561"/>
            <a:ext cx="917066" cy="280034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6259483" y="6016561"/>
            <a:ext cx="744788" cy="282321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4196219" y="3633215"/>
            <a:ext cx="1727200" cy="1657350"/>
          </a:xfrm>
          <a:custGeom>
            <a:avLst/>
            <a:gdLst/>
            <a:ahLst/>
            <a:cxnLst/>
            <a:rect l="l" t="t" r="r" b="b"/>
            <a:pathLst>
              <a:path w="1727200" h="1657350">
                <a:moveTo>
                  <a:pt x="0" y="0"/>
                </a:moveTo>
                <a:lnTo>
                  <a:pt x="1726691" y="1657349"/>
                </a:lnTo>
              </a:path>
            </a:pathLst>
          </a:custGeom>
          <a:ln w="57149">
            <a:solidFill>
              <a:srgbClr val="33996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3617861" y="4210050"/>
            <a:ext cx="1144905" cy="0"/>
          </a:xfrm>
          <a:custGeom>
            <a:avLst/>
            <a:gdLst/>
            <a:ahLst/>
            <a:cxnLst/>
            <a:rect l="l" t="t" r="r" b="b"/>
            <a:pathLst>
              <a:path w="1144904">
                <a:moveTo>
                  <a:pt x="1144524" y="0"/>
                </a:moveTo>
                <a:lnTo>
                  <a:pt x="0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 txBox="1"/>
          <p:nvPr/>
        </p:nvSpPr>
        <p:spPr>
          <a:xfrm>
            <a:off x="3336931" y="4063927"/>
            <a:ext cx="305435" cy="254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800" spc="-5" dirty="0">
                <a:latin typeface="Arial"/>
                <a:cs typeface="Arial"/>
              </a:rPr>
              <a:t>Po</a:t>
            </a:r>
            <a:endParaRPr sz="1800">
              <a:latin typeface="Arial"/>
              <a:cs typeface="Arial"/>
            </a:endParaRPr>
          </a:p>
        </p:txBody>
      </p:sp>
      <p:sp>
        <p:nvSpPr>
          <p:cNvPr id="48" name="object 48"/>
          <p:cNvSpPr txBox="1"/>
          <p:nvPr/>
        </p:nvSpPr>
        <p:spPr>
          <a:xfrm>
            <a:off x="3385710" y="4516556"/>
            <a:ext cx="305435" cy="254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800" spc="-5" dirty="0">
                <a:latin typeface="Arial"/>
                <a:cs typeface="Arial"/>
              </a:rPr>
              <a:t>P1</a:t>
            </a:r>
            <a:endParaRPr sz="1800">
              <a:latin typeface="Arial"/>
              <a:cs typeface="Arial"/>
            </a:endParaRPr>
          </a:p>
        </p:txBody>
      </p:sp>
      <p:sp>
        <p:nvSpPr>
          <p:cNvPr id="49" name="object 49"/>
          <p:cNvSpPr txBox="1"/>
          <p:nvPr/>
        </p:nvSpPr>
        <p:spPr>
          <a:xfrm>
            <a:off x="4635381" y="4569133"/>
            <a:ext cx="178435" cy="254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800" dirty="0">
                <a:latin typeface="Arial"/>
                <a:cs typeface="Arial"/>
              </a:rPr>
              <a:t>B</a:t>
            </a:r>
            <a:endParaRPr sz="1800">
              <a:latin typeface="Arial"/>
              <a:cs typeface="Arial"/>
            </a:endParaRPr>
          </a:p>
        </p:txBody>
      </p:sp>
      <p:sp>
        <p:nvSpPr>
          <p:cNvPr id="50" name="object 50"/>
          <p:cNvSpPr txBox="1"/>
          <p:nvPr/>
        </p:nvSpPr>
        <p:spPr>
          <a:xfrm>
            <a:off x="5640457" y="5295074"/>
            <a:ext cx="344805" cy="3816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spc="-5" dirty="0">
                <a:latin typeface="Arial"/>
                <a:cs typeface="Arial"/>
              </a:rPr>
              <a:t>D</a:t>
            </a:r>
            <a:r>
              <a:rPr sz="2200" dirty="0">
                <a:latin typeface="Arial"/>
                <a:cs typeface="Arial"/>
              </a:rPr>
              <a:t>’</a:t>
            </a:r>
            <a:endParaRPr sz="2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156337" y="614963"/>
            <a:ext cx="4375785" cy="12293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8445" marR="5080" indent="-246379">
              <a:lnSpc>
                <a:spcPct val="100000"/>
              </a:lnSpc>
              <a:tabLst>
                <a:tab pos="2808605" algn="l"/>
              </a:tabLst>
            </a:pPr>
            <a:r>
              <a:rPr spc="-5" dirty="0"/>
              <a:t>Τρέχουσα	αγορά συναλλά</a:t>
            </a:r>
            <a:r>
              <a:rPr spc="0" dirty="0"/>
              <a:t>γ</a:t>
            </a:r>
            <a:r>
              <a:rPr dirty="0">
                <a:latin typeface="Arial"/>
                <a:cs typeface="Arial"/>
              </a:rPr>
              <a:t>µ</a:t>
            </a:r>
            <a:r>
              <a:rPr spc="-5" dirty="0"/>
              <a:t>ατος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11535" y="2061287"/>
            <a:ext cx="7672705" cy="23558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buFont typeface="Arial"/>
              <a:buChar char="•"/>
              <a:tabLst>
                <a:tab pos="355600" algn="l"/>
                <a:tab pos="4111625" algn="l"/>
              </a:tabLst>
            </a:pPr>
            <a:r>
              <a:rPr sz="3200" spc="-5" dirty="0">
                <a:latin typeface="Arial"/>
                <a:cs typeface="Arial"/>
              </a:rPr>
              <a:t>Η τρέχουσα αγορά συναλλά</a:t>
            </a:r>
            <a:r>
              <a:rPr sz="3200" spc="10" dirty="0">
                <a:latin typeface="Arial"/>
                <a:cs typeface="Arial"/>
              </a:rPr>
              <a:t>γ</a:t>
            </a:r>
            <a:r>
              <a:rPr sz="3200" spc="-5" dirty="0">
                <a:latin typeface="Arial"/>
                <a:cs typeface="Arial"/>
              </a:rPr>
              <a:t>µατος</a:t>
            </a:r>
            <a:r>
              <a:rPr sz="3200" spc="-10" dirty="0">
                <a:latin typeface="Arial"/>
                <a:cs typeface="Arial"/>
              </a:rPr>
              <a:t> (</a:t>
            </a:r>
            <a:r>
              <a:rPr sz="3200" spc="-10" dirty="0">
                <a:solidFill>
                  <a:srgbClr val="00009A"/>
                </a:solidFill>
                <a:latin typeface="Arial"/>
                <a:cs typeface="Arial"/>
              </a:rPr>
              <a:t>spot market</a:t>
            </a:r>
            <a:r>
              <a:rPr sz="3200" spc="-5" dirty="0">
                <a:solidFill>
                  <a:srgbClr val="00009A"/>
                </a:solidFill>
                <a:latin typeface="Arial"/>
                <a:cs typeface="Arial"/>
              </a:rPr>
              <a:t>) </a:t>
            </a:r>
            <a:r>
              <a:rPr sz="3200" spc="-5" dirty="0">
                <a:latin typeface="Arial"/>
                <a:cs typeface="Arial"/>
              </a:rPr>
              <a:t>αποτελείται</a:t>
            </a:r>
            <a:r>
              <a:rPr sz="3200" dirty="0">
                <a:latin typeface="Arial"/>
                <a:cs typeface="Arial"/>
              </a:rPr>
              <a:t>	</a:t>
            </a:r>
            <a:r>
              <a:rPr sz="3200" spc="-10" dirty="0">
                <a:latin typeface="Arial"/>
                <a:cs typeface="Arial"/>
              </a:rPr>
              <a:t>α</a:t>
            </a:r>
            <a:r>
              <a:rPr sz="3200" spc="-5" dirty="0">
                <a:latin typeface="Arial"/>
                <a:cs typeface="Arial"/>
              </a:rPr>
              <a:t>πό συναλλαγές συναλλά</a:t>
            </a:r>
            <a:r>
              <a:rPr sz="3200" dirty="0">
                <a:latin typeface="Arial"/>
                <a:cs typeface="Arial"/>
              </a:rPr>
              <a:t>γµ</a:t>
            </a:r>
            <a:r>
              <a:rPr sz="3200" spc="-10" dirty="0">
                <a:latin typeface="Arial"/>
                <a:cs typeface="Arial"/>
              </a:rPr>
              <a:t>ατο</a:t>
            </a:r>
            <a:r>
              <a:rPr sz="3200" spc="-5" dirty="0">
                <a:latin typeface="Arial"/>
                <a:cs typeface="Arial"/>
              </a:rPr>
              <a:t>ς </a:t>
            </a:r>
            <a:r>
              <a:rPr sz="3200" spc="-10" dirty="0">
                <a:latin typeface="Arial"/>
                <a:cs typeface="Arial"/>
              </a:rPr>
              <a:t>πο</a:t>
            </a:r>
            <a:r>
              <a:rPr sz="3200" spc="-5" dirty="0">
                <a:latin typeface="Arial"/>
                <a:cs typeface="Arial"/>
              </a:rPr>
              <a:t>υ</a:t>
            </a:r>
            <a:r>
              <a:rPr sz="3200" spc="-1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γ</a:t>
            </a:r>
            <a:r>
              <a:rPr sz="3200" spc="-10" dirty="0">
                <a:latin typeface="Arial"/>
                <a:cs typeface="Arial"/>
              </a:rPr>
              <a:t>ίνοντα</a:t>
            </a:r>
            <a:r>
              <a:rPr sz="3200" spc="-5" dirty="0">
                <a:latin typeface="Arial"/>
                <a:cs typeface="Arial"/>
              </a:rPr>
              <a:t>ι τ</a:t>
            </a:r>
            <a:r>
              <a:rPr sz="3200" spc="-10" dirty="0">
                <a:latin typeface="Arial"/>
                <a:cs typeface="Arial"/>
              </a:rPr>
              <a:t>ην τρέχουσ</a:t>
            </a:r>
            <a:r>
              <a:rPr sz="3200" spc="-5" dirty="0">
                <a:latin typeface="Arial"/>
                <a:cs typeface="Arial"/>
              </a:rPr>
              <a:t>α </a:t>
            </a:r>
            <a:r>
              <a:rPr sz="3200" spc="-10" dirty="0">
                <a:latin typeface="Arial"/>
                <a:cs typeface="Arial"/>
              </a:rPr>
              <a:t>χρονικ</a:t>
            </a:r>
            <a:r>
              <a:rPr sz="3200" spc="-5" dirty="0">
                <a:latin typeface="Arial"/>
                <a:cs typeface="Arial"/>
              </a:rPr>
              <a:t>ή </a:t>
            </a:r>
            <a:r>
              <a:rPr sz="3200" spc="-10" dirty="0">
                <a:latin typeface="Arial"/>
                <a:cs typeface="Arial"/>
              </a:rPr>
              <a:t>στι</a:t>
            </a:r>
            <a:r>
              <a:rPr sz="3200" spc="20" dirty="0">
                <a:latin typeface="Arial"/>
                <a:cs typeface="Arial"/>
              </a:rPr>
              <a:t>γ</a:t>
            </a:r>
            <a:r>
              <a:rPr sz="3200" spc="-5" dirty="0">
                <a:latin typeface="Arial"/>
                <a:cs typeface="Arial"/>
              </a:rPr>
              <a:t>µή</a:t>
            </a:r>
            <a:r>
              <a:rPr sz="3200" dirty="0">
                <a:latin typeface="Arial"/>
                <a:cs typeface="Arial"/>
              </a:rPr>
              <a:t> </a:t>
            </a:r>
            <a:r>
              <a:rPr sz="3200" spc="-10" dirty="0">
                <a:latin typeface="Arial"/>
                <a:cs typeface="Arial"/>
              </a:rPr>
              <a:t>(</a:t>
            </a:r>
            <a:r>
              <a:rPr sz="3200" spc="-5" dirty="0">
                <a:latin typeface="Arial"/>
                <a:cs typeface="Arial"/>
              </a:rPr>
              <a:t>ή </a:t>
            </a:r>
            <a:r>
              <a:rPr sz="3200" spc="-10" dirty="0">
                <a:latin typeface="Arial"/>
                <a:cs typeface="Arial"/>
              </a:rPr>
              <a:t>τ</a:t>
            </a:r>
            <a:r>
              <a:rPr sz="3200" spc="-5" dirty="0">
                <a:latin typeface="Arial"/>
                <a:cs typeface="Arial"/>
              </a:rPr>
              <a:t>ο </a:t>
            </a:r>
            <a:r>
              <a:rPr sz="3200" dirty="0">
                <a:latin typeface="Arial"/>
                <a:cs typeface="Arial"/>
              </a:rPr>
              <a:t>π</a:t>
            </a:r>
            <a:r>
              <a:rPr sz="3200" spc="-10" dirty="0">
                <a:latin typeface="Arial"/>
                <a:cs typeface="Arial"/>
              </a:rPr>
              <a:t>ο</a:t>
            </a:r>
            <a:r>
              <a:rPr sz="3200" spc="-5" dirty="0">
                <a:latin typeface="Arial"/>
                <a:cs typeface="Arial"/>
              </a:rPr>
              <a:t>λύ </a:t>
            </a:r>
            <a:r>
              <a:rPr sz="3200" dirty="0">
                <a:latin typeface="Arial"/>
                <a:cs typeface="Arial"/>
              </a:rPr>
              <a:t>δ</a:t>
            </a:r>
            <a:r>
              <a:rPr sz="3200" spc="-10" dirty="0">
                <a:latin typeface="Arial"/>
                <a:cs typeface="Arial"/>
              </a:rPr>
              <a:t>υ</a:t>
            </a:r>
            <a:r>
              <a:rPr sz="3200" spc="-5" dirty="0">
                <a:latin typeface="Arial"/>
                <a:cs typeface="Arial"/>
              </a:rPr>
              <a:t>ο</a:t>
            </a:r>
            <a:endParaRPr sz="3200">
              <a:latin typeface="Arial"/>
              <a:cs typeface="Arial"/>
            </a:endParaRPr>
          </a:p>
          <a:p>
            <a:pPr marL="355600">
              <a:lnSpc>
                <a:spcPts val="3800"/>
              </a:lnSpc>
            </a:pPr>
            <a:r>
              <a:rPr sz="3200" spc="-5" dirty="0">
                <a:latin typeface="Arial"/>
                <a:cs typeface="Arial"/>
              </a:rPr>
              <a:t>µέρες</a:t>
            </a:r>
            <a:r>
              <a:rPr sz="3200" spc="1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µετά</a:t>
            </a:r>
            <a:r>
              <a:rPr sz="3200" spc="-1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την</a:t>
            </a:r>
            <a:r>
              <a:rPr sz="3200" spc="-1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συναλλαγ</a:t>
            </a:r>
            <a:r>
              <a:rPr sz="3200" dirty="0">
                <a:latin typeface="Arial"/>
                <a:cs typeface="Arial"/>
              </a:rPr>
              <a:t>ή</a:t>
            </a:r>
            <a:r>
              <a:rPr sz="3200" spc="-10" dirty="0">
                <a:latin typeface="Arial"/>
                <a:cs typeface="Arial"/>
              </a:rPr>
              <a:t>).</a:t>
            </a:r>
            <a:endParaRPr sz="3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176145" marR="5080" indent="-521334">
              <a:lnSpc>
                <a:spcPct val="100000"/>
              </a:lnSpc>
            </a:pPr>
            <a:r>
              <a:rPr sz="4000" spc="-5" dirty="0"/>
              <a:t>Προθε</a:t>
            </a:r>
            <a:r>
              <a:rPr sz="4000" spc="15" dirty="0"/>
              <a:t>σ</a:t>
            </a:r>
            <a:r>
              <a:rPr sz="4000" spc="-5" dirty="0">
                <a:latin typeface="Arial"/>
                <a:cs typeface="Arial"/>
              </a:rPr>
              <a:t>µ</a:t>
            </a:r>
            <a:r>
              <a:rPr sz="4000" spc="-5" dirty="0"/>
              <a:t>ιακ</a:t>
            </a:r>
            <a:r>
              <a:rPr sz="4000" dirty="0"/>
              <a:t>ή</a:t>
            </a:r>
            <a:r>
              <a:rPr sz="4000" spc="-5" dirty="0"/>
              <a:t> αγορά </a:t>
            </a:r>
            <a:r>
              <a:rPr sz="4000" dirty="0"/>
              <a:t>συναλλά</a:t>
            </a:r>
            <a:r>
              <a:rPr sz="4000" spc="-5" dirty="0"/>
              <a:t>γ</a:t>
            </a:r>
            <a:r>
              <a:rPr sz="4000" spc="-5" dirty="0">
                <a:latin typeface="Arial"/>
                <a:cs typeface="Arial"/>
              </a:rPr>
              <a:t>µ</a:t>
            </a:r>
            <a:r>
              <a:rPr sz="4000" spc="-5" dirty="0"/>
              <a:t>ατος</a:t>
            </a:r>
            <a:endParaRPr sz="40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311535" y="2021664"/>
            <a:ext cx="7917180" cy="43497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54965" marR="598170" indent="-342265">
              <a:lnSpc>
                <a:spcPts val="3450"/>
              </a:lnSpc>
              <a:buFont typeface="Arial"/>
              <a:buChar char="•"/>
              <a:tabLst>
                <a:tab pos="355600" algn="l"/>
              </a:tabLst>
            </a:pPr>
            <a:r>
              <a:rPr sz="3200" spc="-5" dirty="0">
                <a:solidFill>
                  <a:srgbClr val="4C4C4C"/>
                </a:solidFill>
                <a:latin typeface="Arial"/>
                <a:cs typeface="Arial"/>
              </a:rPr>
              <a:t>Η </a:t>
            </a:r>
            <a:r>
              <a:rPr sz="3200" dirty="0">
                <a:solidFill>
                  <a:srgbClr val="4C4C4C"/>
                </a:solidFill>
                <a:latin typeface="Arial"/>
                <a:cs typeface="Arial"/>
              </a:rPr>
              <a:t>π</a:t>
            </a:r>
            <a:r>
              <a:rPr sz="3200" spc="-10" dirty="0">
                <a:solidFill>
                  <a:srgbClr val="4C4C4C"/>
                </a:solidFill>
                <a:latin typeface="Arial"/>
                <a:cs typeface="Arial"/>
              </a:rPr>
              <a:t>ρο</a:t>
            </a:r>
            <a:r>
              <a:rPr sz="3200" spc="-5" dirty="0">
                <a:solidFill>
                  <a:srgbClr val="4C4C4C"/>
                </a:solidFill>
                <a:latin typeface="Arial"/>
                <a:cs typeface="Arial"/>
              </a:rPr>
              <a:t>θε</a:t>
            </a:r>
            <a:r>
              <a:rPr sz="3200" dirty="0">
                <a:solidFill>
                  <a:srgbClr val="4C4C4C"/>
                </a:solidFill>
                <a:latin typeface="Arial"/>
                <a:cs typeface="Arial"/>
              </a:rPr>
              <a:t>σµ</a:t>
            </a:r>
            <a:r>
              <a:rPr sz="3200" spc="-5" dirty="0">
                <a:solidFill>
                  <a:srgbClr val="4C4C4C"/>
                </a:solidFill>
                <a:latin typeface="Arial"/>
                <a:cs typeface="Arial"/>
              </a:rPr>
              <a:t>ιακή αγορά </a:t>
            </a:r>
            <a:r>
              <a:rPr sz="3200" spc="-10" dirty="0">
                <a:solidFill>
                  <a:srgbClr val="4C4C4C"/>
                </a:solidFill>
                <a:latin typeface="Arial"/>
                <a:cs typeface="Arial"/>
              </a:rPr>
              <a:t>σ</a:t>
            </a:r>
            <a:r>
              <a:rPr sz="3200" spc="-5" dirty="0">
                <a:solidFill>
                  <a:srgbClr val="4C4C4C"/>
                </a:solidFill>
                <a:latin typeface="Arial"/>
                <a:cs typeface="Arial"/>
              </a:rPr>
              <a:t>υναλλά</a:t>
            </a:r>
            <a:r>
              <a:rPr sz="3200" spc="0" dirty="0">
                <a:solidFill>
                  <a:srgbClr val="4C4C4C"/>
                </a:solidFill>
                <a:latin typeface="Arial"/>
                <a:cs typeface="Arial"/>
              </a:rPr>
              <a:t>γ</a:t>
            </a:r>
            <a:r>
              <a:rPr sz="3200" dirty="0">
                <a:solidFill>
                  <a:srgbClr val="4C4C4C"/>
                </a:solidFill>
                <a:latin typeface="Arial"/>
                <a:cs typeface="Arial"/>
              </a:rPr>
              <a:t>µ</a:t>
            </a:r>
            <a:r>
              <a:rPr sz="3200" spc="-10" dirty="0">
                <a:solidFill>
                  <a:srgbClr val="4C4C4C"/>
                </a:solidFill>
                <a:latin typeface="Arial"/>
                <a:cs typeface="Arial"/>
              </a:rPr>
              <a:t>ατος (</a:t>
            </a:r>
            <a:r>
              <a:rPr sz="3200" spc="-10" dirty="0">
                <a:solidFill>
                  <a:srgbClr val="00009A"/>
                </a:solidFill>
                <a:latin typeface="Arial"/>
                <a:cs typeface="Arial"/>
              </a:rPr>
              <a:t>forwar</a:t>
            </a:r>
            <a:r>
              <a:rPr sz="3200" spc="-5" dirty="0">
                <a:solidFill>
                  <a:srgbClr val="00009A"/>
                </a:solidFill>
                <a:latin typeface="Arial"/>
                <a:cs typeface="Arial"/>
              </a:rPr>
              <a:t>d</a:t>
            </a:r>
            <a:r>
              <a:rPr sz="3200" spc="-15" dirty="0">
                <a:solidFill>
                  <a:srgbClr val="00009A"/>
                </a:solidFill>
                <a:latin typeface="Arial"/>
                <a:cs typeface="Arial"/>
              </a:rPr>
              <a:t> </a:t>
            </a:r>
            <a:r>
              <a:rPr sz="3200" spc="-10" dirty="0">
                <a:solidFill>
                  <a:srgbClr val="00009A"/>
                </a:solidFill>
                <a:latin typeface="Arial"/>
                <a:cs typeface="Arial"/>
              </a:rPr>
              <a:t>market</a:t>
            </a:r>
            <a:r>
              <a:rPr sz="3200" spc="-5" dirty="0">
                <a:solidFill>
                  <a:srgbClr val="00009A"/>
                </a:solidFill>
                <a:latin typeface="Arial"/>
                <a:cs typeface="Arial"/>
              </a:rPr>
              <a:t>) </a:t>
            </a:r>
            <a:r>
              <a:rPr sz="3200" spc="-10" dirty="0">
                <a:solidFill>
                  <a:srgbClr val="4C4C4C"/>
                </a:solidFill>
                <a:latin typeface="Arial"/>
                <a:cs typeface="Arial"/>
              </a:rPr>
              <a:t>αποτελείτα</a:t>
            </a:r>
            <a:r>
              <a:rPr sz="3200" spc="-5" dirty="0">
                <a:solidFill>
                  <a:srgbClr val="4C4C4C"/>
                </a:solidFill>
                <a:latin typeface="Arial"/>
                <a:cs typeface="Arial"/>
              </a:rPr>
              <a:t>ι</a:t>
            </a:r>
            <a:r>
              <a:rPr sz="3200" dirty="0">
                <a:solidFill>
                  <a:srgbClr val="4C4C4C"/>
                </a:solidFill>
                <a:latin typeface="Arial"/>
                <a:cs typeface="Arial"/>
              </a:rPr>
              <a:t> </a:t>
            </a:r>
            <a:r>
              <a:rPr sz="3200" spc="-10" dirty="0">
                <a:solidFill>
                  <a:srgbClr val="4C4C4C"/>
                </a:solidFill>
                <a:latin typeface="Arial"/>
                <a:cs typeface="Arial"/>
              </a:rPr>
              <a:t>από </a:t>
            </a:r>
            <a:r>
              <a:rPr sz="3200" spc="-5" dirty="0">
                <a:solidFill>
                  <a:srgbClr val="4C4C4C"/>
                </a:solidFill>
                <a:latin typeface="Arial"/>
                <a:cs typeface="Arial"/>
              </a:rPr>
              <a:t>συναλλα</a:t>
            </a:r>
            <a:r>
              <a:rPr sz="3200" dirty="0">
                <a:solidFill>
                  <a:srgbClr val="4C4C4C"/>
                </a:solidFill>
                <a:latin typeface="Arial"/>
                <a:cs typeface="Arial"/>
              </a:rPr>
              <a:t>γµ</a:t>
            </a:r>
            <a:r>
              <a:rPr sz="3200" spc="-10" dirty="0">
                <a:solidFill>
                  <a:srgbClr val="4C4C4C"/>
                </a:solidFill>
                <a:latin typeface="Arial"/>
                <a:cs typeface="Arial"/>
              </a:rPr>
              <a:t>ατικέ</a:t>
            </a:r>
            <a:r>
              <a:rPr sz="3200" spc="-5" dirty="0">
                <a:solidFill>
                  <a:srgbClr val="4C4C4C"/>
                </a:solidFill>
                <a:latin typeface="Arial"/>
                <a:cs typeface="Arial"/>
              </a:rPr>
              <a:t>ς </a:t>
            </a:r>
            <a:r>
              <a:rPr sz="3200" spc="-10" dirty="0">
                <a:solidFill>
                  <a:srgbClr val="4C4C4C"/>
                </a:solidFill>
                <a:latin typeface="Arial"/>
                <a:cs typeface="Arial"/>
              </a:rPr>
              <a:t>συναλλαγέ</a:t>
            </a:r>
            <a:r>
              <a:rPr sz="3200" spc="-5" dirty="0">
                <a:solidFill>
                  <a:srgbClr val="4C4C4C"/>
                </a:solidFill>
                <a:latin typeface="Arial"/>
                <a:cs typeface="Arial"/>
              </a:rPr>
              <a:t>ς</a:t>
            </a:r>
            <a:r>
              <a:rPr sz="3200" spc="-10" dirty="0">
                <a:solidFill>
                  <a:srgbClr val="4C4C4C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4C4C4C"/>
                </a:solidFill>
                <a:latin typeface="Arial"/>
                <a:cs typeface="Arial"/>
              </a:rPr>
              <a:t>π</a:t>
            </a:r>
            <a:r>
              <a:rPr sz="3200" spc="-10" dirty="0">
                <a:solidFill>
                  <a:srgbClr val="4C4C4C"/>
                </a:solidFill>
                <a:latin typeface="Arial"/>
                <a:cs typeface="Arial"/>
              </a:rPr>
              <a:t>ο</a:t>
            </a:r>
            <a:r>
              <a:rPr sz="3200" spc="-5" dirty="0">
                <a:solidFill>
                  <a:srgbClr val="4C4C4C"/>
                </a:solidFill>
                <a:latin typeface="Arial"/>
                <a:cs typeface="Arial"/>
              </a:rPr>
              <a:t>υ</a:t>
            </a:r>
            <a:r>
              <a:rPr sz="3200" dirty="0">
                <a:solidFill>
                  <a:srgbClr val="4C4C4C"/>
                </a:solidFill>
                <a:latin typeface="Arial"/>
                <a:cs typeface="Arial"/>
              </a:rPr>
              <a:t> </a:t>
            </a:r>
            <a:r>
              <a:rPr sz="3200" spc="-10" dirty="0">
                <a:solidFill>
                  <a:srgbClr val="4C4C4C"/>
                </a:solidFill>
                <a:latin typeface="Arial"/>
                <a:cs typeface="Arial"/>
              </a:rPr>
              <a:t>θα </a:t>
            </a:r>
            <a:r>
              <a:rPr sz="3200" spc="-5" dirty="0">
                <a:solidFill>
                  <a:srgbClr val="4C4C4C"/>
                </a:solidFill>
                <a:latin typeface="Arial"/>
                <a:cs typeface="Arial"/>
              </a:rPr>
              <a:t>πρα</a:t>
            </a:r>
            <a:r>
              <a:rPr sz="3200" dirty="0">
                <a:solidFill>
                  <a:srgbClr val="4C4C4C"/>
                </a:solidFill>
                <a:latin typeface="Arial"/>
                <a:cs typeface="Arial"/>
              </a:rPr>
              <a:t>γ</a:t>
            </a:r>
            <a:r>
              <a:rPr sz="3200" spc="-5" dirty="0">
                <a:solidFill>
                  <a:srgbClr val="4C4C4C"/>
                </a:solidFill>
                <a:latin typeface="Arial"/>
                <a:cs typeface="Arial"/>
              </a:rPr>
              <a:t>µ</a:t>
            </a:r>
            <a:r>
              <a:rPr sz="3200" spc="-10" dirty="0">
                <a:solidFill>
                  <a:srgbClr val="4C4C4C"/>
                </a:solidFill>
                <a:latin typeface="Arial"/>
                <a:cs typeface="Arial"/>
              </a:rPr>
              <a:t>ατοποιηθού</a:t>
            </a:r>
            <a:r>
              <a:rPr sz="3200" spc="-5" dirty="0">
                <a:solidFill>
                  <a:srgbClr val="4C4C4C"/>
                </a:solidFill>
                <a:latin typeface="Arial"/>
                <a:cs typeface="Arial"/>
              </a:rPr>
              <a:t>ν</a:t>
            </a:r>
            <a:r>
              <a:rPr sz="3200" dirty="0">
                <a:solidFill>
                  <a:srgbClr val="4C4C4C"/>
                </a:solidFill>
                <a:latin typeface="Arial"/>
                <a:cs typeface="Arial"/>
              </a:rPr>
              <a:t> </a:t>
            </a:r>
            <a:r>
              <a:rPr sz="3200" spc="-10" dirty="0">
                <a:solidFill>
                  <a:srgbClr val="4C4C4C"/>
                </a:solidFill>
                <a:latin typeface="Arial"/>
                <a:cs typeface="Arial"/>
              </a:rPr>
              <a:t>στ</a:t>
            </a:r>
            <a:r>
              <a:rPr sz="3200" spc="-5" dirty="0">
                <a:solidFill>
                  <a:srgbClr val="4C4C4C"/>
                </a:solidFill>
                <a:latin typeface="Arial"/>
                <a:cs typeface="Arial"/>
              </a:rPr>
              <a:t>ο µέλλο</a:t>
            </a:r>
            <a:r>
              <a:rPr sz="3200" dirty="0">
                <a:solidFill>
                  <a:srgbClr val="4C4C4C"/>
                </a:solidFill>
                <a:latin typeface="Arial"/>
                <a:cs typeface="Arial"/>
              </a:rPr>
              <a:t>ν</a:t>
            </a:r>
            <a:r>
              <a:rPr sz="3200" spc="-5" dirty="0">
                <a:solidFill>
                  <a:srgbClr val="4C4C4C"/>
                </a:solidFill>
                <a:latin typeface="Arial"/>
                <a:cs typeface="Arial"/>
              </a:rPr>
              <a:t>.</a:t>
            </a:r>
            <a:r>
              <a:rPr sz="3200" spc="-10" dirty="0">
                <a:solidFill>
                  <a:srgbClr val="4C4C4C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4C4C4C"/>
                </a:solidFill>
                <a:latin typeface="Arial"/>
                <a:cs typeface="Arial"/>
              </a:rPr>
              <a:t>Οι προθε</a:t>
            </a:r>
            <a:r>
              <a:rPr sz="3200" dirty="0">
                <a:solidFill>
                  <a:srgbClr val="4C4C4C"/>
                </a:solidFill>
                <a:latin typeface="Arial"/>
                <a:cs typeface="Arial"/>
              </a:rPr>
              <a:t>σµ</a:t>
            </a:r>
            <a:r>
              <a:rPr sz="3200" spc="-5" dirty="0">
                <a:solidFill>
                  <a:srgbClr val="4C4C4C"/>
                </a:solidFill>
                <a:latin typeface="Arial"/>
                <a:cs typeface="Arial"/>
              </a:rPr>
              <a:t>ιακές</a:t>
            </a:r>
            <a:r>
              <a:rPr sz="3200" spc="-10" dirty="0">
                <a:solidFill>
                  <a:srgbClr val="4C4C4C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4C4C4C"/>
                </a:solidFill>
                <a:latin typeface="Arial"/>
                <a:cs typeface="Arial"/>
              </a:rPr>
              <a:t>τιµές συναλλά</a:t>
            </a:r>
            <a:r>
              <a:rPr sz="3200" spc="0" dirty="0">
                <a:solidFill>
                  <a:srgbClr val="4C4C4C"/>
                </a:solidFill>
                <a:latin typeface="Arial"/>
                <a:cs typeface="Arial"/>
              </a:rPr>
              <a:t>γ</a:t>
            </a:r>
            <a:r>
              <a:rPr sz="3200" dirty="0">
                <a:solidFill>
                  <a:srgbClr val="4C4C4C"/>
                </a:solidFill>
                <a:latin typeface="Arial"/>
                <a:cs typeface="Arial"/>
              </a:rPr>
              <a:t>µ</a:t>
            </a:r>
            <a:r>
              <a:rPr sz="3200" spc="-10" dirty="0">
                <a:solidFill>
                  <a:srgbClr val="4C4C4C"/>
                </a:solidFill>
                <a:latin typeface="Arial"/>
                <a:cs typeface="Arial"/>
              </a:rPr>
              <a:t>ατος ισχύου</a:t>
            </a:r>
            <a:r>
              <a:rPr sz="3200" spc="-5" dirty="0">
                <a:solidFill>
                  <a:srgbClr val="4C4C4C"/>
                </a:solidFill>
                <a:latin typeface="Arial"/>
                <a:cs typeface="Arial"/>
              </a:rPr>
              <a:t>ν</a:t>
            </a:r>
            <a:r>
              <a:rPr sz="3200" dirty="0">
                <a:solidFill>
                  <a:srgbClr val="4C4C4C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4C4C4C"/>
                </a:solidFill>
                <a:latin typeface="Arial"/>
                <a:cs typeface="Arial"/>
              </a:rPr>
              <a:t>γ</a:t>
            </a:r>
            <a:r>
              <a:rPr sz="3200" spc="-10" dirty="0">
                <a:solidFill>
                  <a:srgbClr val="4C4C4C"/>
                </a:solidFill>
                <a:latin typeface="Arial"/>
                <a:cs typeface="Arial"/>
              </a:rPr>
              <a:t>ι</a:t>
            </a:r>
            <a:r>
              <a:rPr sz="3200" spc="-5" dirty="0">
                <a:solidFill>
                  <a:srgbClr val="4C4C4C"/>
                </a:solidFill>
                <a:latin typeface="Arial"/>
                <a:cs typeface="Arial"/>
              </a:rPr>
              <a:t>α</a:t>
            </a:r>
            <a:r>
              <a:rPr sz="3200" dirty="0">
                <a:solidFill>
                  <a:srgbClr val="4C4C4C"/>
                </a:solidFill>
                <a:latin typeface="Arial"/>
                <a:cs typeface="Arial"/>
              </a:rPr>
              <a:t> </a:t>
            </a:r>
            <a:r>
              <a:rPr sz="3200" spc="-10" dirty="0">
                <a:solidFill>
                  <a:srgbClr val="4C4C4C"/>
                </a:solidFill>
                <a:latin typeface="Arial"/>
                <a:cs typeface="Arial"/>
              </a:rPr>
              <a:t>συνάλλα</a:t>
            </a:r>
            <a:r>
              <a:rPr sz="3200" spc="10" dirty="0">
                <a:solidFill>
                  <a:srgbClr val="4C4C4C"/>
                </a:solidFill>
                <a:latin typeface="Arial"/>
                <a:cs typeface="Arial"/>
              </a:rPr>
              <a:t>γ</a:t>
            </a:r>
            <a:r>
              <a:rPr sz="3200" dirty="0">
                <a:solidFill>
                  <a:srgbClr val="4C4C4C"/>
                </a:solidFill>
                <a:latin typeface="Arial"/>
                <a:cs typeface="Arial"/>
              </a:rPr>
              <a:t>µ</a:t>
            </a:r>
            <a:r>
              <a:rPr sz="3200" spc="-5" dirty="0">
                <a:solidFill>
                  <a:srgbClr val="4C4C4C"/>
                </a:solidFill>
                <a:latin typeface="Arial"/>
                <a:cs typeface="Arial"/>
              </a:rPr>
              <a:t>α </a:t>
            </a:r>
            <a:r>
              <a:rPr sz="3200" dirty="0">
                <a:solidFill>
                  <a:srgbClr val="4C4C4C"/>
                </a:solidFill>
                <a:latin typeface="Arial"/>
                <a:cs typeface="Arial"/>
              </a:rPr>
              <a:t>π</a:t>
            </a:r>
            <a:r>
              <a:rPr sz="3200" spc="-10" dirty="0">
                <a:solidFill>
                  <a:srgbClr val="4C4C4C"/>
                </a:solidFill>
                <a:latin typeface="Arial"/>
                <a:cs typeface="Arial"/>
              </a:rPr>
              <a:t>ο</a:t>
            </a:r>
            <a:r>
              <a:rPr sz="3200" spc="-5" dirty="0">
                <a:solidFill>
                  <a:srgbClr val="4C4C4C"/>
                </a:solidFill>
                <a:latin typeface="Arial"/>
                <a:cs typeface="Arial"/>
              </a:rPr>
              <a:t>υ</a:t>
            </a:r>
            <a:r>
              <a:rPr sz="3200" spc="-10" dirty="0">
                <a:solidFill>
                  <a:srgbClr val="4C4C4C"/>
                </a:solidFill>
                <a:latin typeface="Arial"/>
                <a:cs typeface="Arial"/>
              </a:rPr>
              <a:t> θα </a:t>
            </a:r>
            <a:r>
              <a:rPr sz="3200" spc="-5" dirty="0">
                <a:solidFill>
                  <a:srgbClr val="4C4C4C"/>
                </a:solidFill>
                <a:latin typeface="Arial"/>
                <a:cs typeface="Arial"/>
              </a:rPr>
              <a:t>παραδοθεί </a:t>
            </a:r>
            <a:r>
              <a:rPr sz="3200" spc="-10" dirty="0">
                <a:solidFill>
                  <a:srgbClr val="4C4C4C"/>
                </a:solidFill>
                <a:latin typeface="Arial"/>
                <a:cs typeface="Arial"/>
              </a:rPr>
              <a:t>σ</a:t>
            </a:r>
            <a:r>
              <a:rPr sz="3200" spc="-5" dirty="0">
                <a:solidFill>
                  <a:srgbClr val="4C4C4C"/>
                </a:solidFill>
                <a:latin typeface="Arial"/>
                <a:cs typeface="Arial"/>
              </a:rPr>
              <a:t>ε</a:t>
            </a:r>
            <a:r>
              <a:rPr sz="3200" spc="15" dirty="0">
                <a:solidFill>
                  <a:srgbClr val="4C4C4C"/>
                </a:solidFill>
                <a:latin typeface="Arial"/>
                <a:cs typeface="Arial"/>
              </a:rPr>
              <a:t> </a:t>
            </a:r>
            <a:r>
              <a:rPr sz="3200" spc="-10" dirty="0">
                <a:solidFill>
                  <a:srgbClr val="4C4C4C"/>
                </a:solidFill>
                <a:latin typeface="Arial"/>
                <a:cs typeface="Arial"/>
              </a:rPr>
              <a:t>3</a:t>
            </a:r>
            <a:r>
              <a:rPr sz="3200" dirty="0">
                <a:solidFill>
                  <a:srgbClr val="4C4C4C"/>
                </a:solidFill>
                <a:latin typeface="Arial"/>
                <a:cs typeface="Arial"/>
              </a:rPr>
              <a:t>0</a:t>
            </a:r>
            <a:r>
              <a:rPr sz="3200" spc="-10" dirty="0">
                <a:solidFill>
                  <a:srgbClr val="4C4C4C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4C4C4C"/>
                </a:solidFill>
                <a:latin typeface="Arial"/>
                <a:cs typeface="Arial"/>
              </a:rPr>
              <a:t>ή 9</a:t>
            </a:r>
            <a:r>
              <a:rPr sz="3200" dirty="0">
                <a:solidFill>
                  <a:srgbClr val="4C4C4C"/>
                </a:solidFill>
                <a:latin typeface="Arial"/>
                <a:cs typeface="Arial"/>
              </a:rPr>
              <a:t>0</a:t>
            </a:r>
            <a:r>
              <a:rPr sz="3200" spc="-5" dirty="0">
                <a:solidFill>
                  <a:srgbClr val="4C4C4C"/>
                </a:solidFill>
                <a:latin typeface="Arial"/>
                <a:cs typeface="Arial"/>
              </a:rPr>
              <a:t> ή 18</a:t>
            </a:r>
            <a:r>
              <a:rPr sz="3200" dirty="0">
                <a:solidFill>
                  <a:srgbClr val="4C4C4C"/>
                </a:solidFill>
                <a:latin typeface="Arial"/>
                <a:cs typeface="Arial"/>
              </a:rPr>
              <a:t>0</a:t>
            </a:r>
            <a:r>
              <a:rPr sz="3200" spc="-5" dirty="0">
                <a:solidFill>
                  <a:srgbClr val="4C4C4C"/>
                </a:solidFill>
                <a:latin typeface="Arial"/>
                <a:cs typeface="Arial"/>
              </a:rPr>
              <a:t> µέρες στο</a:t>
            </a:r>
            <a:endParaRPr sz="3200">
              <a:latin typeface="Arial"/>
              <a:cs typeface="Arial"/>
            </a:endParaRPr>
          </a:p>
          <a:p>
            <a:pPr marL="354965" marR="5080">
              <a:lnSpc>
                <a:spcPts val="3450"/>
              </a:lnSpc>
            </a:pPr>
            <a:r>
              <a:rPr sz="3200" spc="-5" dirty="0">
                <a:solidFill>
                  <a:srgbClr val="4C4C4C"/>
                </a:solidFill>
                <a:latin typeface="Arial"/>
                <a:cs typeface="Arial"/>
              </a:rPr>
              <a:t>µέλλο</a:t>
            </a:r>
            <a:r>
              <a:rPr sz="3200" dirty="0">
                <a:solidFill>
                  <a:srgbClr val="4C4C4C"/>
                </a:solidFill>
                <a:latin typeface="Arial"/>
                <a:cs typeface="Arial"/>
              </a:rPr>
              <a:t>ν</a:t>
            </a:r>
            <a:r>
              <a:rPr sz="3200" spc="-5" dirty="0">
                <a:solidFill>
                  <a:srgbClr val="4C4C4C"/>
                </a:solidFill>
                <a:latin typeface="Arial"/>
                <a:cs typeface="Arial"/>
              </a:rPr>
              <a:t>.</a:t>
            </a:r>
            <a:r>
              <a:rPr sz="3200" spc="-10" dirty="0">
                <a:solidFill>
                  <a:srgbClr val="4C4C4C"/>
                </a:solidFill>
                <a:latin typeface="Arial"/>
                <a:cs typeface="Arial"/>
              </a:rPr>
              <a:t> </a:t>
            </a:r>
            <a:r>
              <a:rPr sz="3200" spc="170" dirty="0">
                <a:solidFill>
                  <a:srgbClr val="4C4C4C"/>
                </a:solidFill>
                <a:latin typeface="Arial"/>
                <a:cs typeface="Arial"/>
              </a:rPr>
              <a:t>∆</a:t>
            </a:r>
            <a:r>
              <a:rPr sz="3200" spc="-10" dirty="0">
                <a:solidFill>
                  <a:srgbClr val="4C4C4C"/>
                </a:solidFill>
                <a:latin typeface="Arial"/>
                <a:cs typeface="Arial"/>
              </a:rPr>
              <a:t>η</a:t>
            </a:r>
            <a:r>
              <a:rPr sz="3200" spc="-5" dirty="0">
                <a:solidFill>
                  <a:srgbClr val="4C4C4C"/>
                </a:solidFill>
                <a:latin typeface="Arial"/>
                <a:cs typeface="Arial"/>
              </a:rPr>
              <a:t>λ</a:t>
            </a:r>
            <a:r>
              <a:rPr sz="3200" spc="-10" dirty="0">
                <a:solidFill>
                  <a:srgbClr val="4C4C4C"/>
                </a:solidFill>
                <a:latin typeface="Arial"/>
                <a:cs typeface="Arial"/>
              </a:rPr>
              <a:t>α</a:t>
            </a:r>
            <a:r>
              <a:rPr sz="3200" dirty="0">
                <a:solidFill>
                  <a:srgbClr val="4C4C4C"/>
                </a:solidFill>
                <a:latin typeface="Arial"/>
                <a:cs typeface="Arial"/>
              </a:rPr>
              <a:t>δ</a:t>
            </a:r>
            <a:r>
              <a:rPr sz="3200" spc="-5" dirty="0">
                <a:solidFill>
                  <a:srgbClr val="4C4C4C"/>
                </a:solidFill>
                <a:latin typeface="Arial"/>
                <a:cs typeface="Arial"/>
              </a:rPr>
              <a:t>ή η </a:t>
            </a:r>
            <a:r>
              <a:rPr sz="3200" dirty="0">
                <a:solidFill>
                  <a:srgbClr val="4C4C4C"/>
                </a:solidFill>
                <a:latin typeface="Arial"/>
                <a:cs typeface="Arial"/>
              </a:rPr>
              <a:t>π</a:t>
            </a:r>
            <a:r>
              <a:rPr sz="3200" spc="-10" dirty="0">
                <a:solidFill>
                  <a:srgbClr val="4C4C4C"/>
                </a:solidFill>
                <a:latin typeface="Arial"/>
                <a:cs typeface="Arial"/>
              </a:rPr>
              <a:t>ρ</a:t>
            </a:r>
            <a:r>
              <a:rPr sz="3200" spc="-5" dirty="0">
                <a:solidFill>
                  <a:srgbClr val="4C4C4C"/>
                </a:solidFill>
                <a:latin typeface="Arial"/>
                <a:cs typeface="Arial"/>
              </a:rPr>
              <a:t>ο</a:t>
            </a:r>
            <a:r>
              <a:rPr sz="3200" spc="-10" dirty="0">
                <a:solidFill>
                  <a:srgbClr val="4C4C4C"/>
                </a:solidFill>
                <a:latin typeface="Arial"/>
                <a:cs typeface="Arial"/>
              </a:rPr>
              <a:t>θ</a:t>
            </a:r>
            <a:r>
              <a:rPr sz="3200" spc="-5" dirty="0">
                <a:solidFill>
                  <a:srgbClr val="4C4C4C"/>
                </a:solidFill>
                <a:latin typeface="Arial"/>
                <a:cs typeface="Arial"/>
              </a:rPr>
              <a:t>ε</a:t>
            </a:r>
            <a:r>
              <a:rPr sz="3200" spc="5" dirty="0">
                <a:solidFill>
                  <a:srgbClr val="4C4C4C"/>
                </a:solidFill>
                <a:latin typeface="Arial"/>
                <a:cs typeface="Arial"/>
              </a:rPr>
              <a:t>σ</a:t>
            </a:r>
            <a:r>
              <a:rPr sz="3200" dirty="0">
                <a:solidFill>
                  <a:srgbClr val="4C4C4C"/>
                </a:solidFill>
                <a:latin typeface="Arial"/>
                <a:cs typeface="Arial"/>
              </a:rPr>
              <a:t>µ</a:t>
            </a:r>
            <a:r>
              <a:rPr sz="3200" spc="-5" dirty="0">
                <a:solidFill>
                  <a:srgbClr val="4C4C4C"/>
                </a:solidFill>
                <a:latin typeface="Arial"/>
                <a:cs typeface="Arial"/>
              </a:rPr>
              <a:t>ιακή ισοτ</a:t>
            </a:r>
            <a:r>
              <a:rPr sz="3200" spc="-10" dirty="0">
                <a:solidFill>
                  <a:srgbClr val="4C4C4C"/>
                </a:solidFill>
                <a:latin typeface="Arial"/>
                <a:cs typeface="Arial"/>
              </a:rPr>
              <a:t>ι</a:t>
            </a:r>
            <a:r>
              <a:rPr sz="3200" dirty="0">
                <a:solidFill>
                  <a:srgbClr val="4C4C4C"/>
                </a:solidFill>
                <a:latin typeface="Arial"/>
                <a:cs typeface="Arial"/>
              </a:rPr>
              <a:t>µ</a:t>
            </a:r>
            <a:r>
              <a:rPr sz="3200" spc="-10" dirty="0">
                <a:solidFill>
                  <a:srgbClr val="4C4C4C"/>
                </a:solidFill>
                <a:latin typeface="Arial"/>
                <a:cs typeface="Arial"/>
              </a:rPr>
              <a:t>ία </a:t>
            </a:r>
            <a:r>
              <a:rPr sz="3200" spc="-5" dirty="0">
                <a:solidFill>
                  <a:srgbClr val="4C4C4C"/>
                </a:solidFill>
                <a:latin typeface="Arial"/>
                <a:cs typeface="Arial"/>
              </a:rPr>
              <a:t>είναι</a:t>
            </a:r>
            <a:r>
              <a:rPr sz="3200" spc="5" dirty="0">
                <a:solidFill>
                  <a:srgbClr val="4C4C4C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4C4C4C"/>
                </a:solidFill>
                <a:latin typeface="Arial"/>
                <a:cs typeface="Arial"/>
              </a:rPr>
              <a:t>µ</a:t>
            </a:r>
            <a:r>
              <a:rPr sz="3200" spc="-5" dirty="0">
                <a:solidFill>
                  <a:srgbClr val="4C4C4C"/>
                </a:solidFill>
                <a:latin typeface="Arial"/>
                <a:cs typeface="Arial"/>
              </a:rPr>
              <a:t>ια</a:t>
            </a:r>
            <a:r>
              <a:rPr sz="3200" dirty="0">
                <a:solidFill>
                  <a:srgbClr val="4C4C4C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4C4C4C"/>
                </a:solidFill>
                <a:latin typeface="Arial"/>
                <a:cs typeface="Arial"/>
              </a:rPr>
              <a:t>από </a:t>
            </a:r>
            <a:r>
              <a:rPr sz="3200" spc="-10" dirty="0">
                <a:solidFill>
                  <a:srgbClr val="4C4C4C"/>
                </a:solidFill>
                <a:latin typeface="Arial"/>
                <a:cs typeface="Arial"/>
              </a:rPr>
              <a:t>τ</a:t>
            </a:r>
            <a:r>
              <a:rPr sz="3200" spc="-5" dirty="0">
                <a:solidFill>
                  <a:srgbClr val="4C4C4C"/>
                </a:solidFill>
                <a:latin typeface="Arial"/>
                <a:cs typeface="Arial"/>
              </a:rPr>
              <a:t>ώρα σ</a:t>
            </a:r>
            <a:r>
              <a:rPr sz="3200" spc="5" dirty="0">
                <a:solidFill>
                  <a:srgbClr val="4C4C4C"/>
                </a:solidFill>
                <a:latin typeface="Arial"/>
                <a:cs typeface="Arial"/>
              </a:rPr>
              <a:t>υ</a:t>
            </a:r>
            <a:r>
              <a:rPr sz="3200" spc="-5" dirty="0">
                <a:solidFill>
                  <a:srgbClr val="4C4C4C"/>
                </a:solidFill>
                <a:latin typeface="Arial"/>
                <a:cs typeface="Arial"/>
              </a:rPr>
              <a:t>µφωνηµένη </a:t>
            </a:r>
            <a:r>
              <a:rPr sz="3200" spc="-10" dirty="0">
                <a:solidFill>
                  <a:srgbClr val="4C4C4C"/>
                </a:solidFill>
                <a:latin typeface="Arial"/>
                <a:cs typeface="Arial"/>
              </a:rPr>
              <a:t>ι</a:t>
            </a:r>
            <a:r>
              <a:rPr sz="3200" spc="-5" dirty="0">
                <a:solidFill>
                  <a:srgbClr val="4C4C4C"/>
                </a:solidFill>
                <a:latin typeface="Arial"/>
                <a:cs typeface="Arial"/>
              </a:rPr>
              <a:t>σοτι</a:t>
            </a:r>
            <a:r>
              <a:rPr sz="3200" dirty="0">
                <a:solidFill>
                  <a:srgbClr val="4C4C4C"/>
                </a:solidFill>
                <a:latin typeface="Arial"/>
                <a:cs typeface="Arial"/>
              </a:rPr>
              <a:t>µ</a:t>
            </a:r>
            <a:r>
              <a:rPr sz="3200" spc="-10" dirty="0">
                <a:solidFill>
                  <a:srgbClr val="4C4C4C"/>
                </a:solidFill>
                <a:latin typeface="Arial"/>
                <a:cs typeface="Arial"/>
              </a:rPr>
              <a:t>ία </a:t>
            </a:r>
            <a:r>
              <a:rPr sz="3200" spc="-5" dirty="0">
                <a:solidFill>
                  <a:srgbClr val="4C4C4C"/>
                </a:solidFill>
                <a:latin typeface="Arial"/>
                <a:cs typeface="Arial"/>
              </a:rPr>
              <a:t>που</a:t>
            </a:r>
            <a:r>
              <a:rPr sz="3200" dirty="0">
                <a:solidFill>
                  <a:srgbClr val="4C4C4C"/>
                </a:solidFill>
                <a:latin typeface="Arial"/>
                <a:cs typeface="Arial"/>
              </a:rPr>
              <a:t> </a:t>
            </a:r>
            <a:r>
              <a:rPr sz="3200" spc="-10" dirty="0">
                <a:solidFill>
                  <a:srgbClr val="4C4C4C"/>
                </a:solidFill>
                <a:latin typeface="Arial"/>
                <a:cs typeface="Arial"/>
              </a:rPr>
              <a:t>θ</a:t>
            </a:r>
            <a:r>
              <a:rPr sz="3200" spc="-5" dirty="0">
                <a:solidFill>
                  <a:srgbClr val="4C4C4C"/>
                </a:solidFill>
                <a:latin typeface="Arial"/>
                <a:cs typeface="Arial"/>
              </a:rPr>
              <a:t>α ισχύσει στο</a:t>
            </a:r>
            <a:r>
              <a:rPr sz="3200" spc="5" dirty="0">
                <a:solidFill>
                  <a:srgbClr val="4C4C4C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4C4C4C"/>
                </a:solidFill>
                <a:latin typeface="Arial"/>
                <a:cs typeface="Arial"/>
              </a:rPr>
              <a:t>µέλλον</a:t>
            </a:r>
            <a:endParaRPr sz="3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61539" rIns="0" bIns="0" rtlCol="0">
            <a:spAutoFit/>
          </a:bodyPr>
          <a:lstStyle/>
          <a:p>
            <a:pPr marL="1725930">
              <a:lnSpc>
                <a:spcPts val="5710"/>
              </a:lnSpc>
            </a:pPr>
            <a:r>
              <a:rPr sz="4800" dirty="0">
                <a:latin typeface="Arial"/>
                <a:cs typeface="Arial"/>
              </a:rPr>
              <a:t>Currency</a:t>
            </a:r>
            <a:r>
              <a:rPr sz="4800" spc="10" dirty="0">
                <a:latin typeface="Arial"/>
                <a:cs typeface="Arial"/>
              </a:rPr>
              <a:t> </a:t>
            </a:r>
            <a:r>
              <a:rPr sz="4800" dirty="0">
                <a:latin typeface="Arial"/>
                <a:cs typeface="Arial"/>
              </a:rPr>
              <a:t>Future</a:t>
            </a:r>
            <a:endParaRPr sz="48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311535" y="2061287"/>
            <a:ext cx="7737475" cy="47929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3200" spc="-10" dirty="0">
                <a:solidFill>
                  <a:srgbClr val="00009A"/>
                </a:solidFill>
                <a:latin typeface="Arial"/>
                <a:cs typeface="Arial"/>
              </a:rPr>
              <a:t>Currenc</a:t>
            </a:r>
            <a:r>
              <a:rPr sz="3200" spc="-5" dirty="0">
                <a:solidFill>
                  <a:srgbClr val="00009A"/>
                </a:solidFill>
                <a:latin typeface="Arial"/>
                <a:cs typeface="Arial"/>
              </a:rPr>
              <a:t>y </a:t>
            </a:r>
            <a:r>
              <a:rPr sz="3200" spc="-10" dirty="0">
                <a:solidFill>
                  <a:srgbClr val="00009A"/>
                </a:solidFill>
                <a:latin typeface="Arial"/>
                <a:cs typeface="Arial"/>
              </a:rPr>
              <a:t>futur</a:t>
            </a:r>
            <a:r>
              <a:rPr sz="3200" spc="-5" dirty="0">
                <a:solidFill>
                  <a:srgbClr val="00009A"/>
                </a:solidFill>
                <a:latin typeface="Arial"/>
                <a:cs typeface="Arial"/>
              </a:rPr>
              <a:t>e</a:t>
            </a:r>
            <a:r>
              <a:rPr sz="3200" spc="-10" dirty="0">
                <a:solidFill>
                  <a:srgbClr val="00009A"/>
                </a:solidFill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είναι</a:t>
            </a:r>
            <a:r>
              <a:rPr sz="3200" spc="5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µ</a:t>
            </a:r>
            <a:r>
              <a:rPr sz="3200" spc="-10" dirty="0">
                <a:latin typeface="Arial"/>
                <a:cs typeface="Arial"/>
              </a:rPr>
              <a:t>ι</a:t>
            </a:r>
            <a:r>
              <a:rPr sz="3200" spc="-5" dirty="0">
                <a:latin typeface="Arial"/>
                <a:cs typeface="Arial"/>
              </a:rPr>
              <a:t>α</a:t>
            </a:r>
            <a:r>
              <a:rPr sz="3200" dirty="0">
                <a:latin typeface="Arial"/>
                <a:cs typeface="Arial"/>
              </a:rPr>
              <a:t> </a:t>
            </a:r>
            <a:r>
              <a:rPr sz="3200" spc="-10" dirty="0">
                <a:latin typeface="Arial"/>
                <a:cs typeface="Arial"/>
              </a:rPr>
              <a:t>σ</a:t>
            </a:r>
            <a:r>
              <a:rPr sz="3200" dirty="0">
                <a:latin typeface="Arial"/>
                <a:cs typeface="Arial"/>
              </a:rPr>
              <a:t>υµ</a:t>
            </a:r>
            <a:r>
              <a:rPr sz="3200" spc="-10" dirty="0">
                <a:latin typeface="Arial"/>
                <a:cs typeface="Arial"/>
              </a:rPr>
              <a:t>φωνί</a:t>
            </a:r>
            <a:r>
              <a:rPr sz="3200" spc="-5" dirty="0">
                <a:latin typeface="Arial"/>
                <a:cs typeface="Arial"/>
              </a:rPr>
              <a:t>α</a:t>
            </a:r>
            <a:r>
              <a:rPr sz="320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π</a:t>
            </a:r>
            <a:r>
              <a:rPr sz="3200" spc="-10" dirty="0">
                <a:latin typeface="Arial"/>
                <a:cs typeface="Arial"/>
              </a:rPr>
              <a:t>ου</a:t>
            </a:r>
            <a:endParaRPr sz="3200">
              <a:latin typeface="Arial"/>
              <a:cs typeface="Arial"/>
            </a:endParaRPr>
          </a:p>
          <a:p>
            <a:pPr marL="354965" marR="5080">
              <a:lnSpc>
                <a:spcPct val="100000"/>
              </a:lnSpc>
            </a:pPr>
            <a:r>
              <a:rPr sz="3200" spc="-5" dirty="0">
                <a:latin typeface="Arial"/>
                <a:cs typeface="Arial"/>
              </a:rPr>
              <a:t>µοιάζει</a:t>
            </a:r>
            <a:r>
              <a:rPr sz="320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πολύ</a:t>
            </a:r>
            <a:r>
              <a:rPr sz="3200" spc="10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µ</a:t>
            </a:r>
            <a:r>
              <a:rPr sz="3200" spc="-5" dirty="0">
                <a:latin typeface="Arial"/>
                <a:cs typeface="Arial"/>
              </a:rPr>
              <a:t>ε</a:t>
            </a:r>
            <a:r>
              <a:rPr sz="320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τ</a:t>
            </a:r>
            <a:r>
              <a:rPr sz="3200" spc="-15" dirty="0">
                <a:latin typeface="Arial"/>
                <a:cs typeface="Arial"/>
              </a:rPr>
              <a:t>η</a:t>
            </a:r>
            <a:r>
              <a:rPr sz="3200" spc="-5" dirty="0">
                <a:latin typeface="Arial"/>
                <a:cs typeface="Arial"/>
              </a:rPr>
              <a:t>ν</a:t>
            </a:r>
            <a:r>
              <a:rPr sz="320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π</a:t>
            </a:r>
            <a:r>
              <a:rPr sz="3200" spc="-10" dirty="0">
                <a:latin typeface="Arial"/>
                <a:cs typeface="Arial"/>
              </a:rPr>
              <a:t>ρο</a:t>
            </a:r>
            <a:r>
              <a:rPr sz="3200" spc="-5" dirty="0">
                <a:latin typeface="Arial"/>
                <a:cs typeface="Arial"/>
              </a:rPr>
              <a:t>θε</a:t>
            </a:r>
            <a:r>
              <a:rPr sz="3200" spc="0" dirty="0">
                <a:latin typeface="Arial"/>
                <a:cs typeface="Arial"/>
              </a:rPr>
              <a:t>σ</a:t>
            </a:r>
            <a:r>
              <a:rPr sz="3200" dirty="0">
                <a:latin typeface="Arial"/>
                <a:cs typeface="Arial"/>
              </a:rPr>
              <a:t>µ</a:t>
            </a:r>
            <a:r>
              <a:rPr sz="3200" spc="-5" dirty="0">
                <a:latin typeface="Arial"/>
                <a:cs typeface="Arial"/>
              </a:rPr>
              <a:t>ιακή </a:t>
            </a:r>
            <a:r>
              <a:rPr sz="3200" spc="-10" dirty="0">
                <a:latin typeface="Arial"/>
                <a:cs typeface="Arial"/>
              </a:rPr>
              <a:t>σ</a:t>
            </a:r>
            <a:r>
              <a:rPr sz="3200" dirty="0">
                <a:latin typeface="Arial"/>
                <a:cs typeface="Arial"/>
              </a:rPr>
              <a:t>υµ</a:t>
            </a:r>
            <a:r>
              <a:rPr sz="3200" spc="-5" dirty="0">
                <a:latin typeface="Arial"/>
                <a:cs typeface="Arial"/>
              </a:rPr>
              <a:t>φωνία.</a:t>
            </a:r>
            <a:r>
              <a:rPr sz="320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Ό</a:t>
            </a:r>
            <a:r>
              <a:rPr sz="3200" dirty="0">
                <a:latin typeface="Arial"/>
                <a:cs typeface="Arial"/>
              </a:rPr>
              <a:t>µ</a:t>
            </a:r>
            <a:r>
              <a:rPr sz="3200" spc="-5" dirty="0">
                <a:latin typeface="Arial"/>
                <a:cs typeface="Arial"/>
              </a:rPr>
              <a:t>ως το</a:t>
            </a:r>
            <a:r>
              <a:rPr sz="3200" dirty="0">
                <a:latin typeface="Arial"/>
                <a:cs typeface="Arial"/>
              </a:rPr>
              <a:t> </a:t>
            </a:r>
            <a:r>
              <a:rPr sz="3200" spc="-10" dirty="0">
                <a:latin typeface="Arial"/>
                <a:cs typeface="Arial"/>
              </a:rPr>
              <a:t>currenc</a:t>
            </a:r>
            <a:r>
              <a:rPr sz="3200" spc="-5" dirty="0">
                <a:latin typeface="Arial"/>
                <a:cs typeface="Arial"/>
              </a:rPr>
              <a:t>y</a:t>
            </a:r>
            <a:r>
              <a:rPr sz="3200" spc="-15" dirty="0">
                <a:latin typeface="Arial"/>
                <a:cs typeface="Arial"/>
              </a:rPr>
              <a:t> </a:t>
            </a:r>
            <a:r>
              <a:rPr sz="3200" spc="-10" dirty="0">
                <a:latin typeface="Arial"/>
                <a:cs typeface="Arial"/>
              </a:rPr>
              <a:t>future </a:t>
            </a:r>
            <a:r>
              <a:rPr sz="3200" spc="-5" dirty="0">
                <a:latin typeface="Arial"/>
                <a:cs typeface="Arial"/>
              </a:rPr>
              <a:t>αφορά </a:t>
            </a:r>
            <a:r>
              <a:rPr sz="3200" spc="-10" dirty="0">
                <a:latin typeface="Arial"/>
                <a:cs typeface="Arial"/>
              </a:rPr>
              <a:t>σ</a:t>
            </a:r>
            <a:r>
              <a:rPr sz="3200" spc="-5" dirty="0">
                <a:latin typeface="Arial"/>
                <a:cs typeface="Arial"/>
              </a:rPr>
              <a:t>υγκεκρ</a:t>
            </a:r>
            <a:r>
              <a:rPr sz="3200" spc="5" dirty="0">
                <a:latin typeface="Arial"/>
                <a:cs typeface="Arial"/>
              </a:rPr>
              <a:t>ι</a:t>
            </a:r>
            <a:r>
              <a:rPr sz="3200" spc="-5" dirty="0">
                <a:latin typeface="Arial"/>
                <a:cs typeface="Arial"/>
              </a:rPr>
              <a:t>µένο</a:t>
            </a:r>
            <a:r>
              <a:rPr sz="3200" spc="-15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ποσό </a:t>
            </a:r>
            <a:r>
              <a:rPr sz="3200" dirty="0">
                <a:latin typeface="Arial"/>
                <a:cs typeface="Arial"/>
              </a:rPr>
              <a:t>π</a:t>
            </a:r>
            <a:r>
              <a:rPr sz="3200" spc="-5" dirty="0">
                <a:latin typeface="Arial"/>
                <a:cs typeface="Arial"/>
              </a:rPr>
              <a:t>ου</a:t>
            </a:r>
            <a:r>
              <a:rPr sz="3200" spc="-1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θα ανταλλαγεί</a:t>
            </a:r>
            <a:r>
              <a:rPr sz="320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µε</a:t>
            </a:r>
            <a:r>
              <a:rPr sz="3200" spc="5" dirty="0">
                <a:latin typeface="Arial"/>
                <a:cs typeface="Arial"/>
              </a:rPr>
              <a:t> </a:t>
            </a:r>
            <a:r>
              <a:rPr sz="3200" spc="-10" dirty="0">
                <a:latin typeface="Arial"/>
                <a:cs typeface="Arial"/>
              </a:rPr>
              <a:t>σ</a:t>
            </a:r>
            <a:r>
              <a:rPr sz="3200" spc="-5" dirty="0">
                <a:latin typeface="Arial"/>
                <a:cs typeface="Arial"/>
              </a:rPr>
              <a:t>υγκεκρ</a:t>
            </a:r>
            <a:r>
              <a:rPr sz="3200" spc="5" dirty="0">
                <a:latin typeface="Arial"/>
                <a:cs typeface="Arial"/>
              </a:rPr>
              <a:t>ι</a:t>
            </a:r>
            <a:r>
              <a:rPr sz="3200" spc="-5" dirty="0">
                <a:latin typeface="Arial"/>
                <a:cs typeface="Arial"/>
              </a:rPr>
              <a:t>µένη </a:t>
            </a:r>
            <a:r>
              <a:rPr sz="3200" spc="-10" dirty="0">
                <a:latin typeface="Arial"/>
                <a:cs typeface="Arial"/>
              </a:rPr>
              <a:t>ι</a:t>
            </a:r>
            <a:r>
              <a:rPr sz="3200" spc="-5" dirty="0">
                <a:latin typeface="Arial"/>
                <a:cs typeface="Arial"/>
              </a:rPr>
              <a:t>σοτι</a:t>
            </a:r>
            <a:r>
              <a:rPr sz="3200" dirty="0">
                <a:latin typeface="Arial"/>
                <a:cs typeface="Arial"/>
              </a:rPr>
              <a:t>µ</a:t>
            </a:r>
            <a:r>
              <a:rPr sz="3200" spc="-10" dirty="0">
                <a:latin typeface="Arial"/>
                <a:cs typeface="Arial"/>
              </a:rPr>
              <a:t>ί</a:t>
            </a:r>
            <a:r>
              <a:rPr sz="3200" spc="-5" dirty="0">
                <a:latin typeface="Arial"/>
                <a:cs typeface="Arial"/>
              </a:rPr>
              <a:t>α</a:t>
            </a:r>
            <a:r>
              <a:rPr sz="3200" dirty="0">
                <a:latin typeface="Arial"/>
                <a:cs typeface="Arial"/>
              </a:rPr>
              <a:t> </a:t>
            </a:r>
            <a:r>
              <a:rPr sz="3200" spc="-10" dirty="0">
                <a:latin typeface="Arial"/>
                <a:cs typeface="Arial"/>
              </a:rPr>
              <a:t>σε </a:t>
            </a:r>
            <a:r>
              <a:rPr sz="3200" spc="-5" dirty="0">
                <a:latin typeface="Arial"/>
                <a:cs typeface="Arial"/>
              </a:rPr>
              <a:t>συγκεκρ</a:t>
            </a:r>
            <a:r>
              <a:rPr sz="3200" spc="0" dirty="0">
                <a:latin typeface="Arial"/>
                <a:cs typeface="Arial"/>
              </a:rPr>
              <a:t>ι</a:t>
            </a:r>
            <a:r>
              <a:rPr sz="3200" spc="-5" dirty="0">
                <a:latin typeface="Arial"/>
                <a:cs typeface="Arial"/>
              </a:rPr>
              <a:t>µ</a:t>
            </a:r>
            <a:r>
              <a:rPr sz="3200" dirty="0">
                <a:latin typeface="Arial"/>
                <a:cs typeface="Arial"/>
              </a:rPr>
              <a:t>έν</a:t>
            </a:r>
            <a:r>
              <a:rPr sz="3200" spc="-5" dirty="0">
                <a:latin typeface="Arial"/>
                <a:cs typeface="Arial"/>
              </a:rPr>
              <a:t>η </a:t>
            </a:r>
            <a:r>
              <a:rPr sz="3200" spc="-15" dirty="0">
                <a:latin typeface="Arial"/>
                <a:cs typeface="Arial"/>
              </a:rPr>
              <a:t>η</a:t>
            </a:r>
            <a:r>
              <a:rPr sz="3200" spc="-5" dirty="0">
                <a:latin typeface="Arial"/>
                <a:cs typeface="Arial"/>
              </a:rPr>
              <a:t>µ</a:t>
            </a:r>
            <a:r>
              <a:rPr sz="3200" dirty="0">
                <a:latin typeface="Arial"/>
                <a:cs typeface="Arial"/>
              </a:rPr>
              <a:t>ερ</a:t>
            </a:r>
            <a:r>
              <a:rPr sz="3200" spc="-5" dirty="0">
                <a:latin typeface="Arial"/>
                <a:cs typeface="Arial"/>
              </a:rPr>
              <a:t>οµ</a:t>
            </a:r>
            <a:r>
              <a:rPr sz="3200" spc="-10" dirty="0">
                <a:latin typeface="Arial"/>
                <a:cs typeface="Arial"/>
              </a:rPr>
              <a:t>ηνί</a:t>
            </a:r>
            <a:r>
              <a:rPr sz="3200" spc="-5" dirty="0">
                <a:latin typeface="Arial"/>
                <a:cs typeface="Arial"/>
              </a:rPr>
              <a:t>α.</a:t>
            </a:r>
            <a:r>
              <a:rPr sz="320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Το</a:t>
            </a:r>
            <a:r>
              <a:rPr sz="3200" spc="-10" dirty="0">
                <a:latin typeface="Arial"/>
                <a:cs typeface="Arial"/>
              </a:rPr>
              <a:t> </a:t>
            </a:r>
            <a:r>
              <a:rPr sz="3200" spc="-10" dirty="0">
                <a:solidFill>
                  <a:srgbClr val="00009A"/>
                </a:solidFill>
                <a:latin typeface="Arial"/>
                <a:cs typeface="Arial"/>
              </a:rPr>
              <a:t>currency </a:t>
            </a:r>
            <a:r>
              <a:rPr sz="3200" spc="-5" dirty="0">
                <a:solidFill>
                  <a:srgbClr val="00009A"/>
                </a:solidFill>
                <a:latin typeface="Arial"/>
                <a:cs typeface="Arial"/>
              </a:rPr>
              <a:t>optio</a:t>
            </a:r>
            <a:r>
              <a:rPr sz="3200" dirty="0">
                <a:solidFill>
                  <a:srgbClr val="00009A"/>
                </a:solidFill>
                <a:latin typeface="Arial"/>
                <a:cs typeface="Arial"/>
              </a:rPr>
              <a:t>n</a:t>
            </a:r>
            <a:r>
              <a:rPr sz="3200" spc="-5" dirty="0">
                <a:solidFill>
                  <a:srgbClr val="00009A"/>
                </a:solidFill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υποχρεώνει</a:t>
            </a:r>
            <a:r>
              <a:rPr sz="3200" spc="15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µ</a:t>
            </a:r>
            <a:r>
              <a:rPr sz="3200" spc="-5" dirty="0">
                <a:latin typeface="Arial"/>
                <a:cs typeface="Arial"/>
              </a:rPr>
              <a:t>ια</a:t>
            </a:r>
            <a:r>
              <a:rPr sz="320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επιχείρηση να αγοράσει ή να πωλήσει συγκεκρ</a:t>
            </a:r>
            <a:r>
              <a:rPr sz="3200" spc="20" dirty="0">
                <a:latin typeface="Arial"/>
                <a:cs typeface="Arial"/>
              </a:rPr>
              <a:t>ι</a:t>
            </a:r>
            <a:r>
              <a:rPr sz="3200" spc="-5" dirty="0">
                <a:latin typeface="Arial"/>
                <a:cs typeface="Arial"/>
              </a:rPr>
              <a:t>µ</a:t>
            </a:r>
            <a:r>
              <a:rPr sz="3200" dirty="0">
                <a:latin typeface="Arial"/>
                <a:cs typeface="Arial"/>
              </a:rPr>
              <a:t>ένο </a:t>
            </a:r>
            <a:r>
              <a:rPr sz="3200" spc="-5" dirty="0">
                <a:latin typeface="Arial"/>
                <a:cs typeface="Arial"/>
              </a:rPr>
              <a:t>ποσό ξένου</a:t>
            </a:r>
            <a:r>
              <a:rPr sz="3200" spc="-1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ν</a:t>
            </a:r>
            <a:r>
              <a:rPr sz="3200" dirty="0">
                <a:latin typeface="Arial"/>
                <a:cs typeface="Arial"/>
              </a:rPr>
              <a:t>οµ</a:t>
            </a:r>
            <a:r>
              <a:rPr sz="3200" spc="-5" dirty="0">
                <a:latin typeface="Arial"/>
                <a:cs typeface="Arial"/>
              </a:rPr>
              <a:t>ί</a:t>
            </a:r>
            <a:r>
              <a:rPr sz="3200" dirty="0">
                <a:latin typeface="Arial"/>
                <a:cs typeface="Arial"/>
              </a:rPr>
              <a:t>σ</a:t>
            </a:r>
            <a:r>
              <a:rPr sz="3200" spc="-5" dirty="0">
                <a:latin typeface="Arial"/>
                <a:cs typeface="Arial"/>
              </a:rPr>
              <a:t>µατος</a:t>
            </a:r>
            <a:r>
              <a:rPr sz="3200" spc="-15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σε</a:t>
            </a:r>
            <a:r>
              <a:rPr sz="320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συγκεκρ</a:t>
            </a:r>
            <a:r>
              <a:rPr sz="3200" spc="10" dirty="0">
                <a:latin typeface="Arial"/>
                <a:cs typeface="Arial"/>
              </a:rPr>
              <a:t>ι</a:t>
            </a:r>
            <a:r>
              <a:rPr sz="3200" spc="-5" dirty="0">
                <a:latin typeface="Arial"/>
                <a:cs typeface="Arial"/>
              </a:rPr>
              <a:t>µ</a:t>
            </a:r>
            <a:r>
              <a:rPr sz="3200" dirty="0">
                <a:latin typeface="Arial"/>
                <a:cs typeface="Arial"/>
              </a:rPr>
              <a:t>ένη </a:t>
            </a:r>
            <a:r>
              <a:rPr sz="3200" spc="-5" dirty="0">
                <a:latin typeface="Arial"/>
                <a:cs typeface="Arial"/>
              </a:rPr>
              <a:t>τιµή </a:t>
            </a:r>
            <a:r>
              <a:rPr sz="3200" spc="-10" dirty="0">
                <a:latin typeface="Arial"/>
                <a:cs typeface="Arial"/>
              </a:rPr>
              <a:t>σ</a:t>
            </a:r>
            <a:r>
              <a:rPr sz="3200" spc="-5" dirty="0">
                <a:latin typeface="Arial"/>
                <a:cs typeface="Arial"/>
              </a:rPr>
              <a:t>ε</a:t>
            </a:r>
            <a:r>
              <a:rPr sz="3200" dirty="0">
                <a:latin typeface="Arial"/>
                <a:cs typeface="Arial"/>
              </a:rPr>
              <a:t> </a:t>
            </a:r>
            <a:r>
              <a:rPr sz="3200" spc="-10" dirty="0">
                <a:latin typeface="Arial"/>
                <a:cs typeface="Arial"/>
              </a:rPr>
              <a:t>σ</a:t>
            </a:r>
            <a:r>
              <a:rPr sz="3200" spc="-5" dirty="0">
                <a:latin typeface="Arial"/>
                <a:cs typeface="Arial"/>
              </a:rPr>
              <a:t>υγκεκρ</a:t>
            </a:r>
            <a:r>
              <a:rPr sz="3200" spc="5" dirty="0">
                <a:latin typeface="Arial"/>
                <a:cs typeface="Arial"/>
              </a:rPr>
              <a:t>ι</a:t>
            </a:r>
            <a:r>
              <a:rPr sz="3200" spc="-5" dirty="0">
                <a:latin typeface="Arial"/>
                <a:cs typeface="Arial"/>
              </a:rPr>
              <a:t>µ</a:t>
            </a:r>
            <a:r>
              <a:rPr sz="3200" dirty="0">
                <a:latin typeface="Arial"/>
                <a:cs typeface="Arial"/>
              </a:rPr>
              <a:t>έν</a:t>
            </a:r>
            <a:r>
              <a:rPr sz="3200" spc="-5" dirty="0">
                <a:latin typeface="Arial"/>
                <a:cs typeface="Arial"/>
              </a:rPr>
              <a:t>η </a:t>
            </a:r>
            <a:r>
              <a:rPr sz="3200" spc="-15" dirty="0">
                <a:latin typeface="Arial"/>
                <a:cs typeface="Arial"/>
              </a:rPr>
              <a:t>η</a:t>
            </a:r>
            <a:r>
              <a:rPr sz="3200" spc="-5" dirty="0">
                <a:latin typeface="Arial"/>
                <a:cs typeface="Arial"/>
              </a:rPr>
              <a:t>µ</a:t>
            </a:r>
            <a:r>
              <a:rPr sz="3200" dirty="0">
                <a:latin typeface="Arial"/>
                <a:cs typeface="Arial"/>
              </a:rPr>
              <a:t>ερ</a:t>
            </a:r>
            <a:r>
              <a:rPr sz="3200" spc="-5" dirty="0">
                <a:latin typeface="Arial"/>
                <a:cs typeface="Arial"/>
              </a:rPr>
              <a:t>οµ</a:t>
            </a:r>
            <a:r>
              <a:rPr sz="3200" spc="-10" dirty="0">
                <a:latin typeface="Arial"/>
                <a:cs typeface="Arial"/>
              </a:rPr>
              <a:t>ηνί</a:t>
            </a:r>
            <a:r>
              <a:rPr sz="3200" spc="-5" dirty="0">
                <a:latin typeface="Arial"/>
                <a:cs typeface="Arial"/>
              </a:rPr>
              <a:t>α.</a:t>
            </a:r>
            <a:endParaRPr sz="3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61539" rIns="0" bIns="0" rtlCol="0">
            <a:spAutoFit/>
          </a:bodyPr>
          <a:lstStyle/>
          <a:p>
            <a:pPr marL="1709420">
              <a:lnSpc>
                <a:spcPts val="5710"/>
              </a:lnSpc>
            </a:pPr>
            <a:r>
              <a:rPr sz="4800" dirty="0">
                <a:latin typeface="Arial"/>
                <a:cs typeface="Arial"/>
              </a:rPr>
              <a:t>Currency</a:t>
            </a:r>
            <a:r>
              <a:rPr sz="4800" spc="10" dirty="0">
                <a:latin typeface="Arial"/>
                <a:cs typeface="Arial"/>
              </a:rPr>
              <a:t> </a:t>
            </a:r>
            <a:r>
              <a:rPr sz="4800" dirty="0">
                <a:latin typeface="Arial"/>
                <a:cs typeface="Arial"/>
              </a:rPr>
              <a:t>Option</a:t>
            </a:r>
            <a:endParaRPr sz="480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54965" marR="5080" indent="-342900">
              <a:lnSpc>
                <a:spcPts val="3450"/>
              </a:lnSpc>
              <a:tabLst>
                <a:tab pos="6195060" algn="l"/>
              </a:tabLst>
            </a:pPr>
            <a:r>
              <a:rPr spc="-5" dirty="0"/>
              <a:t>Το</a:t>
            </a:r>
            <a:r>
              <a:rPr spc="-10" dirty="0"/>
              <a:t> </a:t>
            </a:r>
            <a:r>
              <a:rPr spc="-10" dirty="0">
                <a:solidFill>
                  <a:srgbClr val="00009A"/>
                </a:solidFill>
                <a:latin typeface="Arial"/>
                <a:cs typeface="Arial"/>
              </a:rPr>
              <a:t>currenc</a:t>
            </a:r>
            <a:r>
              <a:rPr spc="-5" dirty="0">
                <a:solidFill>
                  <a:srgbClr val="00009A"/>
                </a:solidFill>
                <a:latin typeface="Arial"/>
                <a:cs typeface="Arial"/>
              </a:rPr>
              <a:t>y</a:t>
            </a:r>
            <a:r>
              <a:rPr spc="-10" dirty="0">
                <a:solidFill>
                  <a:srgbClr val="00009A"/>
                </a:solidFill>
                <a:latin typeface="Arial"/>
                <a:cs typeface="Arial"/>
              </a:rPr>
              <a:t> </a:t>
            </a:r>
            <a:r>
              <a:rPr spc="-5" dirty="0">
                <a:solidFill>
                  <a:srgbClr val="00009A"/>
                </a:solidFill>
                <a:latin typeface="Arial"/>
                <a:cs typeface="Arial"/>
              </a:rPr>
              <a:t>optio</a:t>
            </a:r>
            <a:r>
              <a:rPr dirty="0">
                <a:solidFill>
                  <a:srgbClr val="00009A"/>
                </a:solidFill>
                <a:latin typeface="Arial"/>
                <a:cs typeface="Arial"/>
              </a:rPr>
              <a:t>n</a:t>
            </a:r>
            <a:r>
              <a:rPr spc="-5" dirty="0">
                <a:solidFill>
                  <a:srgbClr val="00009A"/>
                </a:solidFill>
                <a:latin typeface="Arial"/>
                <a:cs typeface="Arial"/>
              </a:rPr>
              <a:t> </a:t>
            </a:r>
            <a:r>
              <a:rPr spc="-5" dirty="0"/>
              <a:t>επιτρέπε</a:t>
            </a:r>
            <a:r>
              <a:rPr spc="5" dirty="0"/>
              <a:t>ι</a:t>
            </a:r>
            <a:r>
              <a:rPr spc="-5" dirty="0">
                <a:latin typeface="Arial"/>
                <a:cs typeface="Arial"/>
              </a:rPr>
              <a:t>, </a:t>
            </a:r>
            <a:r>
              <a:rPr spc="-5" dirty="0"/>
              <a:t>αλλά δεν υποχρεώνει</a:t>
            </a:r>
            <a:r>
              <a:rPr spc="15" dirty="0"/>
              <a:t> </a:t>
            </a:r>
            <a:r>
              <a:rPr dirty="0">
                <a:latin typeface="Arial"/>
                <a:cs typeface="Arial"/>
              </a:rPr>
              <a:t>µ</a:t>
            </a:r>
            <a:r>
              <a:rPr spc="-5" dirty="0"/>
              <a:t>ια</a:t>
            </a:r>
            <a:r>
              <a:rPr dirty="0"/>
              <a:t> </a:t>
            </a:r>
            <a:r>
              <a:rPr spc="-5" dirty="0"/>
              <a:t>επιχείρηση να αγοράσει ή να πωλήσει </a:t>
            </a:r>
            <a:r>
              <a:rPr spc="-10" dirty="0"/>
              <a:t>σ</a:t>
            </a:r>
            <a:r>
              <a:rPr spc="-5" dirty="0"/>
              <a:t>υγκεκρ</a:t>
            </a:r>
            <a:r>
              <a:rPr spc="10" dirty="0"/>
              <a:t>ι</a:t>
            </a:r>
            <a:r>
              <a:rPr spc="-5" dirty="0">
                <a:latin typeface="Arial"/>
                <a:cs typeface="Arial"/>
              </a:rPr>
              <a:t>µ</a:t>
            </a:r>
            <a:r>
              <a:rPr spc="-5" dirty="0"/>
              <a:t>έ</a:t>
            </a:r>
            <a:r>
              <a:rPr dirty="0"/>
              <a:t>ν</a:t>
            </a:r>
            <a:r>
              <a:rPr spc="-5" dirty="0"/>
              <a:t>ο </a:t>
            </a:r>
            <a:r>
              <a:rPr dirty="0"/>
              <a:t>π</a:t>
            </a:r>
            <a:r>
              <a:rPr spc="-10" dirty="0"/>
              <a:t>οσ</a:t>
            </a:r>
            <a:r>
              <a:rPr spc="-5" dirty="0"/>
              <a:t>ό ξέν</a:t>
            </a:r>
            <a:r>
              <a:rPr spc="-10" dirty="0"/>
              <a:t>ο</a:t>
            </a:r>
            <a:r>
              <a:rPr spc="-5" dirty="0"/>
              <a:t>υ ν</a:t>
            </a:r>
            <a:r>
              <a:rPr spc="-10" dirty="0"/>
              <a:t>ο</a:t>
            </a:r>
            <a:r>
              <a:rPr dirty="0">
                <a:latin typeface="Arial"/>
                <a:cs typeface="Arial"/>
              </a:rPr>
              <a:t>µ</a:t>
            </a:r>
            <a:r>
              <a:rPr spc="-5" dirty="0"/>
              <a:t>ί</a:t>
            </a:r>
            <a:r>
              <a:rPr dirty="0"/>
              <a:t>σ</a:t>
            </a:r>
            <a:r>
              <a:rPr spc="-5" dirty="0">
                <a:latin typeface="Arial"/>
                <a:cs typeface="Arial"/>
              </a:rPr>
              <a:t>µ</a:t>
            </a:r>
            <a:r>
              <a:rPr spc="-5" dirty="0"/>
              <a:t>ατος</a:t>
            </a:r>
            <a:r>
              <a:rPr spc="-15" dirty="0"/>
              <a:t> </a:t>
            </a:r>
            <a:r>
              <a:rPr spc="-5" dirty="0"/>
              <a:t>σε</a:t>
            </a:r>
            <a:r>
              <a:rPr dirty="0"/>
              <a:t> </a:t>
            </a:r>
            <a:r>
              <a:rPr spc="-5" dirty="0"/>
              <a:t>συγκεκρ</a:t>
            </a:r>
            <a:r>
              <a:rPr spc="10" dirty="0"/>
              <a:t>ι</a:t>
            </a:r>
            <a:r>
              <a:rPr spc="-5" dirty="0">
                <a:latin typeface="Arial"/>
                <a:cs typeface="Arial"/>
              </a:rPr>
              <a:t>µ</a:t>
            </a:r>
            <a:r>
              <a:rPr dirty="0"/>
              <a:t>έν</a:t>
            </a:r>
            <a:r>
              <a:rPr spc="-5" dirty="0"/>
              <a:t>η </a:t>
            </a:r>
            <a:r>
              <a:rPr spc="-10" dirty="0"/>
              <a:t>τ</a:t>
            </a:r>
            <a:r>
              <a:rPr dirty="0"/>
              <a:t>ι</a:t>
            </a:r>
            <a:r>
              <a:rPr spc="-5" dirty="0">
                <a:latin typeface="Arial"/>
                <a:cs typeface="Arial"/>
              </a:rPr>
              <a:t>µ</a:t>
            </a:r>
            <a:r>
              <a:rPr spc="-5" dirty="0"/>
              <a:t>ή</a:t>
            </a:r>
            <a:r>
              <a:rPr dirty="0"/>
              <a:t> </a:t>
            </a:r>
            <a:r>
              <a:rPr spc="-10" dirty="0"/>
              <a:t>σ</a:t>
            </a:r>
            <a:r>
              <a:rPr spc="-5" dirty="0"/>
              <a:t>ε συγκεκρ</a:t>
            </a:r>
            <a:r>
              <a:rPr spc="0" dirty="0"/>
              <a:t>ι</a:t>
            </a:r>
            <a:r>
              <a:rPr spc="-5" dirty="0">
                <a:latin typeface="Arial"/>
                <a:cs typeface="Arial"/>
              </a:rPr>
              <a:t>µ</a:t>
            </a:r>
            <a:r>
              <a:rPr dirty="0"/>
              <a:t>έν</a:t>
            </a:r>
            <a:r>
              <a:rPr spc="-5" dirty="0"/>
              <a:t>η </a:t>
            </a:r>
            <a:r>
              <a:rPr spc="-15" dirty="0"/>
              <a:t>η</a:t>
            </a:r>
            <a:r>
              <a:rPr spc="-5" dirty="0">
                <a:latin typeface="Arial"/>
                <a:cs typeface="Arial"/>
              </a:rPr>
              <a:t>µ</a:t>
            </a:r>
            <a:r>
              <a:rPr dirty="0"/>
              <a:t>ερ</a:t>
            </a:r>
            <a:r>
              <a:rPr spc="-5" dirty="0"/>
              <a:t>ο</a:t>
            </a:r>
            <a:r>
              <a:rPr spc="-5" dirty="0">
                <a:latin typeface="Arial"/>
                <a:cs typeface="Arial"/>
              </a:rPr>
              <a:t>µ</a:t>
            </a:r>
            <a:r>
              <a:rPr spc="-10" dirty="0"/>
              <a:t>ηνί</a:t>
            </a:r>
            <a:r>
              <a:rPr spc="-5" dirty="0"/>
              <a:t>α</a:t>
            </a:r>
            <a:r>
              <a:rPr spc="-5" dirty="0">
                <a:latin typeface="Arial"/>
                <a:cs typeface="Arial"/>
              </a:rPr>
              <a:t>.</a:t>
            </a:r>
            <a:r>
              <a:rPr dirty="0">
                <a:latin typeface="Arial"/>
                <a:cs typeface="Arial"/>
              </a:rPr>
              <a:t> </a:t>
            </a:r>
            <a:r>
              <a:rPr spc="-5" dirty="0"/>
              <a:t>Ένα</a:t>
            </a:r>
            <a:r>
              <a:rPr dirty="0"/>
              <a:t>	</a:t>
            </a:r>
            <a:r>
              <a:rPr spc="-5" dirty="0">
                <a:solidFill>
                  <a:srgbClr val="00009A"/>
                </a:solidFill>
                <a:latin typeface="Arial"/>
                <a:cs typeface="Arial"/>
              </a:rPr>
              <a:t>cal</a:t>
            </a:r>
            <a:r>
              <a:rPr dirty="0">
                <a:solidFill>
                  <a:srgbClr val="00009A"/>
                </a:solidFill>
                <a:latin typeface="Arial"/>
                <a:cs typeface="Arial"/>
              </a:rPr>
              <a:t>l</a:t>
            </a:r>
            <a:r>
              <a:rPr spc="-5" dirty="0">
                <a:solidFill>
                  <a:srgbClr val="00009A"/>
                </a:solidFill>
                <a:latin typeface="Arial"/>
                <a:cs typeface="Arial"/>
              </a:rPr>
              <a:t> option </a:t>
            </a:r>
            <a:r>
              <a:rPr spc="-10" dirty="0"/>
              <a:t>χορηγε</a:t>
            </a:r>
            <a:r>
              <a:rPr spc="-5" dirty="0"/>
              <a:t>ί το</a:t>
            </a:r>
            <a:r>
              <a:rPr spc="-15" dirty="0"/>
              <a:t> </a:t>
            </a:r>
            <a:r>
              <a:rPr dirty="0"/>
              <a:t>δ</a:t>
            </a:r>
            <a:r>
              <a:rPr spc="-10" dirty="0"/>
              <a:t>ικαί</a:t>
            </a:r>
            <a:r>
              <a:rPr spc="10" dirty="0"/>
              <a:t>ω</a:t>
            </a:r>
            <a:r>
              <a:rPr spc="10" dirty="0">
                <a:latin typeface="Arial"/>
                <a:cs typeface="Arial"/>
              </a:rPr>
              <a:t>µ</a:t>
            </a:r>
            <a:r>
              <a:rPr spc="-5" dirty="0"/>
              <a:t>α </a:t>
            </a:r>
            <a:r>
              <a:rPr spc="-10" dirty="0">
                <a:latin typeface="Arial"/>
                <a:cs typeface="Arial"/>
              </a:rPr>
              <a:t>(</a:t>
            </a:r>
            <a:r>
              <a:rPr spc="-5" dirty="0"/>
              <a:t>στην</a:t>
            </a:r>
            <a:r>
              <a:rPr spc="-10" dirty="0"/>
              <a:t> </a:t>
            </a:r>
            <a:r>
              <a:rPr spc="-5" dirty="0"/>
              <a:t>επιχείρησ</a:t>
            </a:r>
            <a:r>
              <a:rPr spc="5" dirty="0"/>
              <a:t>η</a:t>
            </a:r>
            <a:r>
              <a:rPr spc="-5" dirty="0">
                <a:latin typeface="Arial"/>
                <a:cs typeface="Arial"/>
              </a:rPr>
              <a:t>) </a:t>
            </a:r>
            <a:r>
              <a:rPr spc="-5" dirty="0"/>
              <a:t>να αγοράσει το</a:t>
            </a:r>
            <a:r>
              <a:rPr spc="-15" dirty="0"/>
              <a:t> </a:t>
            </a:r>
            <a:r>
              <a:rPr spc="-5" dirty="0"/>
              <a:t>συγκεκρ</a:t>
            </a:r>
            <a:r>
              <a:rPr spc="5" dirty="0"/>
              <a:t>ι</a:t>
            </a:r>
            <a:r>
              <a:rPr dirty="0">
                <a:latin typeface="Arial"/>
                <a:cs typeface="Arial"/>
              </a:rPr>
              <a:t>µ</a:t>
            </a:r>
            <a:r>
              <a:rPr spc="-5" dirty="0"/>
              <a:t>ένο</a:t>
            </a:r>
            <a:r>
              <a:rPr spc="-15" dirty="0"/>
              <a:t> </a:t>
            </a:r>
            <a:r>
              <a:rPr spc="-5" dirty="0"/>
              <a:t>ξένο ν</a:t>
            </a:r>
            <a:r>
              <a:rPr spc="-10" dirty="0"/>
              <a:t>ό</a:t>
            </a:r>
            <a:r>
              <a:rPr dirty="0">
                <a:latin typeface="Arial"/>
                <a:cs typeface="Arial"/>
              </a:rPr>
              <a:t>µ</a:t>
            </a:r>
            <a:r>
              <a:rPr spc="-10" dirty="0"/>
              <a:t>ι</a:t>
            </a:r>
            <a:r>
              <a:rPr dirty="0"/>
              <a:t>σ</a:t>
            </a:r>
            <a:r>
              <a:rPr dirty="0">
                <a:latin typeface="Arial"/>
                <a:cs typeface="Arial"/>
              </a:rPr>
              <a:t>µ</a:t>
            </a:r>
            <a:r>
              <a:rPr spc="-10" dirty="0"/>
              <a:t>α</a:t>
            </a:r>
            <a:r>
              <a:rPr spc="-5" dirty="0">
                <a:latin typeface="Arial"/>
                <a:cs typeface="Arial"/>
              </a:rPr>
              <a:t>.</a:t>
            </a:r>
          </a:p>
          <a:p>
            <a:pPr marL="355600" marR="197485" indent="-635" algn="just">
              <a:lnSpc>
                <a:spcPts val="3450"/>
              </a:lnSpc>
            </a:pPr>
            <a:r>
              <a:rPr spc="-5" dirty="0"/>
              <a:t>Ένα </a:t>
            </a:r>
            <a:r>
              <a:rPr spc="-10" dirty="0">
                <a:solidFill>
                  <a:srgbClr val="00009A"/>
                </a:solidFill>
                <a:latin typeface="Arial"/>
                <a:cs typeface="Arial"/>
              </a:rPr>
              <a:t>pu</a:t>
            </a:r>
            <a:r>
              <a:rPr spc="-5" dirty="0">
                <a:solidFill>
                  <a:srgbClr val="00009A"/>
                </a:solidFill>
                <a:latin typeface="Arial"/>
                <a:cs typeface="Arial"/>
              </a:rPr>
              <a:t>t optio</a:t>
            </a:r>
            <a:r>
              <a:rPr dirty="0">
                <a:solidFill>
                  <a:srgbClr val="00009A"/>
                </a:solidFill>
                <a:latin typeface="Arial"/>
                <a:cs typeface="Arial"/>
              </a:rPr>
              <a:t>n</a:t>
            </a:r>
            <a:r>
              <a:rPr spc="-5" dirty="0">
                <a:solidFill>
                  <a:srgbClr val="00009A"/>
                </a:solidFill>
                <a:latin typeface="Arial"/>
                <a:cs typeface="Arial"/>
              </a:rPr>
              <a:t> </a:t>
            </a:r>
            <a:r>
              <a:rPr spc="-5" dirty="0"/>
              <a:t>χορηγεί </a:t>
            </a:r>
            <a:r>
              <a:rPr spc="-10" dirty="0"/>
              <a:t>τ</a:t>
            </a:r>
            <a:r>
              <a:rPr spc="-5" dirty="0"/>
              <a:t>ο δικαί</a:t>
            </a:r>
            <a:r>
              <a:rPr spc="10" dirty="0"/>
              <a:t>ω</a:t>
            </a:r>
            <a:r>
              <a:rPr dirty="0">
                <a:latin typeface="Arial"/>
                <a:cs typeface="Arial"/>
              </a:rPr>
              <a:t>µ</a:t>
            </a:r>
            <a:r>
              <a:rPr spc="-5" dirty="0"/>
              <a:t>α </a:t>
            </a:r>
            <a:r>
              <a:rPr spc="-10" dirty="0">
                <a:latin typeface="Arial"/>
                <a:cs typeface="Arial"/>
              </a:rPr>
              <a:t>(</a:t>
            </a:r>
            <a:r>
              <a:rPr spc="-5" dirty="0"/>
              <a:t>στην επιχείρησ</a:t>
            </a:r>
            <a:r>
              <a:rPr spc="0" dirty="0"/>
              <a:t>η</a:t>
            </a:r>
            <a:r>
              <a:rPr spc="-5" dirty="0">
                <a:latin typeface="Arial"/>
                <a:cs typeface="Arial"/>
              </a:rPr>
              <a:t>) </a:t>
            </a:r>
            <a:r>
              <a:rPr spc="-5" dirty="0"/>
              <a:t>να πωλήσει</a:t>
            </a:r>
            <a:r>
              <a:rPr dirty="0"/>
              <a:t> </a:t>
            </a:r>
            <a:r>
              <a:rPr spc="-10" dirty="0"/>
              <a:t> </a:t>
            </a:r>
            <a:r>
              <a:rPr spc="-5" dirty="0"/>
              <a:t>το </a:t>
            </a:r>
            <a:r>
              <a:rPr spc="-10" dirty="0"/>
              <a:t>σ</a:t>
            </a:r>
            <a:r>
              <a:rPr spc="-5" dirty="0"/>
              <a:t>υγκεκρ</a:t>
            </a:r>
            <a:r>
              <a:rPr spc="10" dirty="0"/>
              <a:t>ι</a:t>
            </a:r>
            <a:r>
              <a:rPr spc="-5" dirty="0">
                <a:latin typeface="Arial"/>
                <a:cs typeface="Arial"/>
              </a:rPr>
              <a:t>µ</a:t>
            </a:r>
            <a:r>
              <a:rPr dirty="0"/>
              <a:t>ένο </a:t>
            </a:r>
            <a:r>
              <a:rPr spc="-5" dirty="0"/>
              <a:t>ξένο ν</a:t>
            </a:r>
            <a:r>
              <a:rPr spc="-10" dirty="0"/>
              <a:t>ό</a:t>
            </a:r>
            <a:r>
              <a:rPr dirty="0">
                <a:latin typeface="Arial"/>
                <a:cs typeface="Arial"/>
              </a:rPr>
              <a:t>µ</a:t>
            </a:r>
            <a:r>
              <a:rPr spc="-10" dirty="0"/>
              <a:t>ι</a:t>
            </a:r>
            <a:r>
              <a:rPr dirty="0"/>
              <a:t>σ</a:t>
            </a:r>
            <a:r>
              <a:rPr dirty="0">
                <a:latin typeface="Arial"/>
                <a:cs typeface="Arial"/>
              </a:rPr>
              <a:t>µ</a:t>
            </a:r>
            <a:r>
              <a:rPr spc="-10" dirty="0"/>
              <a:t>α</a:t>
            </a:r>
            <a:r>
              <a:rPr spc="-5" dirty="0">
                <a:latin typeface="Arial"/>
                <a:cs typeface="Arial"/>
              </a:rPr>
              <a:t>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037840">
              <a:lnSpc>
                <a:spcPct val="100000"/>
              </a:lnSpc>
            </a:pPr>
            <a:r>
              <a:rPr sz="4000" b="1" dirty="0">
                <a:latin typeface="Arial"/>
                <a:cs typeface="Arial"/>
              </a:rPr>
              <a:t>Θ</a:t>
            </a:r>
            <a:r>
              <a:rPr sz="4000" b="1" spc="-5" dirty="0">
                <a:latin typeface="Arial"/>
                <a:cs typeface="Arial"/>
              </a:rPr>
              <a:t>έ</a:t>
            </a:r>
            <a:r>
              <a:rPr sz="4000" b="1" spc="140" dirty="0">
                <a:latin typeface="Arial"/>
                <a:cs typeface="Arial"/>
              </a:rPr>
              <a:t>µ</a:t>
            </a:r>
            <a:r>
              <a:rPr sz="4000" b="1" spc="-5" dirty="0">
                <a:latin typeface="Arial"/>
                <a:cs typeface="Arial"/>
              </a:rPr>
              <a:t>ατα</a:t>
            </a:r>
            <a:endParaRPr sz="40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311535" y="1932566"/>
            <a:ext cx="7465695" cy="44862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55600" marR="373380" indent="-342900">
              <a:lnSpc>
                <a:spcPct val="70200"/>
              </a:lnSpc>
              <a:buFont typeface="Arial"/>
              <a:buChar char="•"/>
              <a:tabLst>
                <a:tab pos="355600" algn="l"/>
              </a:tabLst>
            </a:pPr>
            <a:r>
              <a:rPr sz="3000" spc="-10" dirty="0">
                <a:latin typeface="Arial"/>
                <a:cs typeface="Arial"/>
              </a:rPr>
              <a:t>Εξέλιξ</a:t>
            </a:r>
            <a:r>
              <a:rPr sz="3000" spc="-5" dirty="0">
                <a:latin typeface="Arial"/>
                <a:cs typeface="Arial"/>
              </a:rPr>
              <a:t>η </a:t>
            </a:r>
            <a:r>
              <a:rPr sz="3000" dirty="0">
                <a:latin typeface="Arial"/>
                <a:cs typeface="Arial"/>
              </a:rPr>
              <a:t>τ</a:t>
            </a:r>
            <a:r>
              <a:rPr sz="3000" spc="-10" dirty="0">
                <a:latin typeface="Arial"/>
                <a:cs typeface="Arial"/>
              </a:rPr>
              <a:t>ο</a:t>
            </a:r>
            <a:r>
              <a:rPr sz="3000" spc="-5" dirty="0">
                <a:latin typeface="Arial"/>
                <a:cs typeface="Arial"/>
              </a:rPr>
              <a:t>υ συστ</a:t>
            </a:r>
            <a:r>
              <a:rPr sz="3000" spc="15" dirty="0">
                <a:latin typeface="Arial"/>
                <a:cs typeface="Arial"/>
              </a:rPr>
              <a:t>ή</a:t>
            </a:r>
            <a:r>
              <a:rPr sz="3000" spc="-10" dirty="0">
                <a:latin typeface="Arial"/>
                <a:cs typeface="Arial"/>
              </a:rPr>
              <a:t>µατο</a:t>
            </a:r>
            <a:r>
              <a:rPr sz="3000" spc="-5" dirty="0">
                <a:latin typeface="Arial"/>
                <a:cs typeface="Arial"/>
              </a:rPr>
              <a:t>ς </a:t>
            </a:r>
            <a:r>
              <a:rPr sz="3000" spc="-10" dirty="0">
                <a:latin typeface="Arial"/>
                <a:cs typeface="Arial"/>
              </a:rPr>
              <a:t>τω</a:t>
            </a:r>
            <a:r>
              <a:rPr sz="3000" spc="-5" dirty="0">
                <a:latin typeface="Arial"/>
                <a:cs typeface="Arial"/>
              </a:rPr>
              <a:t>ν ε</a:t>
            </a:r>
            <a:r>
              <a:rPr sz="3000" spc="-10" dirty="0">
                <a:latin typeface="Arial"/>
                <a:cs typeface="Arial"/>
              </a:rPr>
              <a:t>λεύθερων </a:t>
            </a:r>
            <a:r>
              <a:rPr sz="3000" spc="-5" dirty="0">
                <a:latin typeface="Arial"/>
                <a:cs typeface="Arial"/>
              </a:rPr>
              <a:t>ισοτιµ</a:t>
            </a:r>
            <a:r>
              <a:rPr sz="3000" spc="-15" dirty="0">
                <a:latin typeface="Arial"/>
                <a:cs typeface="Arial"/>
              </a:rPr>
              <a:t>ιώ</a:t>
            </a:r>
            <a:r>
              <a:rPr sz="3000" spc="-5" dirty="0">
                <a:latin typeface="Arial"/>
                <a:cs typeface="Arial"/>
              </a:rPr>
              <a:t>ν.</a:t>
            </a:r>
            <a:endParaRPr sz="3000">
              <a:latin typeface="Arial"/>
              <a:cs typeface="Arial"/>
            </a:endParaRPr>
          </a:p>
          <a:p>
            <a:pPr marL="354965" marR="318135" indent="-342265">
              <a:lnSpc>
                <a:spcPct val="70200"/>
              </a:lnSpc>
              <a:spcBef>
                <a:spcPts val="725"/>
              </a:spcBef>
              <a:buFont typeface="Arial"/>
              <a:buChar char="•"/>
              <a:tabLst>
                <a:tab pos="355600" algn="l"/>
              </a:tabLst>
            </a:pPr>
            <a:r>
              <a:rPr sz="3000" spc="-10" dirty="0">
                <a:solidFill>
                  <a:srgbClr val="4C4C4C"/>
                </a:solidFill>
                <a:latin typeface="Arial"/>
                <a:cs typeface="Arial"/>
              </a:rPr>
              <a:t>Λειτουργί</a:t>
            </a:r>
            <a:r>
              <a:rPr sz="3000" spc="-5" dirty="0">
                <a:solidFill>
                  <a:srgbClr val="4C4C4C"/>
                </a:solidFill>
                <a:latin typeface="Arial"/>
                <a:cs typeface="Arial"/>
              </a:rPr>
              <a:t>α</a:t>
            </a:r>
            <a:r>
              <a:rPr sz="3000" dirty="0">
                <a:solidFill>
                  <a:srgbClr val="4C4C4C"/>
                </a:solidFill>
                <a:latin typeface="Arial"/>
                <a:cs typeface="Arial"/>
              </a:rPr>
              <a:t> </a:t>
            </a:r>
            <a:r>
              <a:rPr sz="3000" spc="-5" dirty="0">
                <a:solidFill>
                  <a:srgbClr val="4C4C4C"/>
                </a:solidFill>
                <a:latin typeface="Arial"/>
                <a:cs typeface="Arial"/>
              </a:rPr>
              <a:t>κα</a:t>
            </a:r>
            <a:r>
              <a:rPr sz="3000" dirty="0">
                <a:solidFill>
                  <a:srgbClr val="4C4C4C"/>
                </a:solidFill>
                <a:latin typeface="Arial"/>
                <a:cs typeface="Arial"/>
              </a:rPr>
              <a:t>ι</a:t>
            </a:r>
            <a:r>
              <a:rPr sz="3000" spc="5" dirty="0">
                <a:solidFill>
                  <a:srgbClr val="4C4C4C"/>
                </a:solidFill>
                <a:latin typeface="Arial"/>
                <a:cs typeface="Arial"/>
              </a:rPr>
              <a:t> </a:t>
            </a:r>
            <a:r>
              <a:rPr sz="3000" spc="-10" dirty="0">
                <a:solidFill>
                  <a:srgbClr val="4C4C4C"/>
                </a:solidFill>
                <a:latin typeface="Arial"/>
                <a:cs typeface="Arial"/>
              </a:rPr>
              <a:t>διάρθρωσ</a:t>
            </a:r>
            <a:r>
              <a:rPr sz="3000" spc="-5" dirty="0">
                <a:solidFill>
                  <a:srgbClr val="4C4C4C"/>
                </a:solidFill>
                <a:latin typeface="Arial"/>
                <a:cs typeface="Arial"/>
              </a:rPr>
              <a:t>η </a:t>
            </a:r>
            <a:r>
              <a:rPr sz="3000" dirty="0">
                <a:solidFill>
                  <a:srgbClr val="4C4C4C"/>
                </a:solidFill>
                <a:latin typeface="Arial"/>
                <a:cs typeface="Arial"/>
              </a:rPr>
              <a:t>τ</a:t>
            </a:r>
            <a:r>
              <a:rPr sz="3000" spc="-10" dirty="0">
                <a:solidFill>
                  <a:srgbClr val="4C4C4C"/>
                </a:solidFill>
                <a:latin typeface="Arial"/>
                <a:cs typeface="Arial"/>
              </a:rPr>
              <a:t>ο</a:t>
            </a:r>
            <a:r>
              <a:rPr sz="3000" spc="-5" dirty="0">
                <a:solidFill>
                  <a:srgbClr val="4C4C4C"/>
                </a:solidFill>
                <a:latin typeface="Arial"/>
                <a:cs typeface="Arial"/>
              </a:rPr>
              <a:t>υ </a:t>
            </a:r>
            <a:r>
              <a:rPr sz="3000" spc="-10" dirty="0">
                <a:solidFill>
                  <a:srgbClr val="4C4C4C"/>
                </a:solidFill>
                <a:latin typeface="Arial"/>
                <a:cs typeface="Arial"/>
              </a:rPr>
              <a:t>ισοζυγίου πληρ</a:t>
            </a:r>
            <a:r>
              <a:rPr sz="3000" dirty="0">
                <a:solidFill>
                  <a:srgbClr val="4C4C4C"/>
                </a:solidFill>
                <a:latin typeface="Arial"/>
                <a:cs typeface="Arial"/>
              </a:rPr>
              <a:t>ωµ</a:t>
            </a:r>
            <a:r>
              <a:rPr sz="3000" spc="-10" dirty="0">
                <a:solidFill>
                  <a:srgbClr val="4C4C4C"/>
                </a:solidFill>
                <a:latin typeface="Arial"/>
                <a:cs typeface="Arial"/>
              </a:rPr>
              <a:t>ώ</a:t>
            </a:r>
            <a:r>
              <a:rPr sz="3000" spc="-5" dirty="0">
                <a:solidFill>
                  <a:srgbClr val="4C4C4C"/>
                </a:solidFill>
                <a:latin typeface="Arial"/>
                <a:cs typeface="Arial"/>
              </a:rPr>
              <a:t>ν.</a:t>
            </a:r>
            <a:endParaRPr sz="3000">
              <a:latin typeface="Arial"/>
              <a:cs typeface="Arial"/>
            </a:endParaRPr>
          </a:p>
          <a:p>
            <a:pPr marL="355600" marR="616585" indent="-342900">
              <a:lnSpc>
                <a:spcPct val="70200"/>
              </a:lnSpc>
              <a:spcBef>
                <a:spcPts val="715"/>
              </a:spcBef>
              <a:buFont typeface="Arial"/>
              <a:buChar char="•"/>
              <a:tabLst>
                <a:tab pos="355600" algn="l"/>
              </a:tabLst>
            </a:pPr>
            <a:r>
              <a:rPr sz="3000" spc="-5" dirty="0">
                <a:latin typeface="Arial"/>
                <a:cs typeface="Arial"/>
              </a:rPr>
              <a:t>Πλεόνα</a:t>
            </a:r>
            <a:r>
              <a:rPr sz="3000" spc="5" dirty="0">
                <a:latin typeface="Arial"/>
                <a:cs typeface="Arial"/>
              </a:rPr>
              <a:t>σ</a:t>
            </a:r>
            <a:r>
              <a:rPr sz="3000" spc="-5" dirty="0">
                <a:latin typeface="Arial"/>
                <a:cs typeface="Arial"/>
              </a:rPr>
              <a:t>µ</a:t>
            </a:r>
            <a:r>
              <a:rPr sz="3000" dirty="0">
                <a:latin typeface="Arial"/>
                <a:cs typeface="Arial"/>
              </a:rPr>
              <a:t>α</a:t>
            </a:r>
            <a:r>
              <a:rPr sz="3000" spc="-10" dirty="0">
                <a:latin typeface="Arial"/>
                <a:cs typeface="Arial"/>
              </a:rPr>
              <a:t> </a:t>
            </a:r>
            <a:r>
              <a:rPr sz="3000" spc="-5" dirty="0">
                <a:latin typeface="Arial"/>
                <a:cs typeface="Arial"/>
              </a:rPr>
              <a:t>κα</a:t>
            </a:r>
            <a:r>
              <a:rPr sz="3000" dirty="0">
                <a:latin typeface="Arial"/>
                <a:cs typeface="Arial"/>
              </a:rPr>
              <a:t>ι</a:t>
            </a:r>
            <a:r>
              <a:rPr sz="3000" spc="5" dirty="0">
                <a:latin typeface="Arial"/>
                <a:cs typeface="Arial"/>
              </a:rPr>
              <a:t> </a:t>
            </a:r>
            <a:r>
              <a:rPr sz="3000" spc="-10" dirty="0">
                <a:latin typeface="Arial"/>
                <a:cs typeface="Arial"/>
              </a:rPr>
              <a:t>έλλε</a:t>
            </a:r>
            <a:r>
              <a:rPr sz="3000" dirty="0">
                <a:latin typeface="Arial"/>
                <a:cs typeface="Arial"/>
              </a:rPr>
              <a:t>ι</a:t>
            </a:r>
            <a:r>
              <a:rPr sz="3000" spc="-10" dirty="0">
                <a:latin typeface="Arial"/>
                <a:cs typeface="Arial"/>
              </a:rPr>
              <a:t>µ</a:t>
            </a:r>
            <a:r>
              <a:rPr sz="3000" spc="-5" dirty="0">
                <a:latin typeface="Arial"/>
                <a:cs typeface="Arial"/>
              </a:rPr>
              <a:t>µ</a:t>
            </a:r>
            <a:r>
              <a:rPr sz="3000" dirty="0">
                <a:latin typeface="Arial"/>
                <a:cs typeface="Arial"/>
              </a:rPr>
              <a:t>α</a:t>
            </a:r>
            <a:r>
              <a:rPr sz="3000" spc="-5" dirty="0">
                <a:latin typeface="Arial"/>
                <a:cs typeface="Arial"/>
              </a:rPr>
              <a:t> </a:t>
            </a:r>
            <a:r>
              <a:rPr sz="3000" dirty="0">
                <a:latin typeface="Arial"/>
                <a:cs typeface="Arial"/>
              </a:rPr>
              <a:t>τ</a:t>
            </a:r>
            <a:r>
              <a:rPr sz="3000" spc="-10" dirty="0">
                <a:latin typeface="Arial"/>
                <a:cs typeface="Arial"/>
              </a:rPr>
              <a:t>ο</a:t>
            </a:r>
            <a:r>
              <a:rPr sz="3000" spc="-5" dirty="0">
                <a:latin typeface="Arial"/>
                <a:cs typeface="Arial"/>
              </a:rPr>
              <a:t>υ </a:t>
            </a:r>
            <a:r>
              <a:rPr sz="3000" spc="-10" dirty="0">
                <a:latin typeface="Arial"/>
                <a:cs typeface="Arial"/>
              </a:rPr>
              <a:t>ισοζυγίου πληρ</a:t>
            </a:r>
            <a:r>
              <a:rPr sz="3000" dirty="0">
                <a:latin typeface="Arial"/>
                <a:cs typeface="Arial"/>
              </a:rPr>
              <a:t>ωµ</a:t>
            </a:r>
            <a:r>
              <a:rPr sz="3000" spc="-10" dirty="0">
                <a:latin typeface="Arial"/>
                <a:cs typeface="Arial"/>
              </a:rPr>
              <a:t>ώ</a:t>
            </a:r>
            <a:r>
              <a:rPr sz="3000" spc="-5" dirty="0">
                <a:latin typeface="Arial"/>
                <a:cs typeface="Arial"/>
              </a:rPr>
              <a:t>ν.</a:t>
            </a:r>
            <a:endParaRPr sz="3000">
              <a:latin typeface="Arial"/>
              <a:cs typeface="Arial"/>
            </a:endParaRPr>
          </a:p>
          <a:p>
            <a:pPr marL="355600" marR="474345" indent="-342900">
              <a:lnSpc>
                <a:spcPct val="70200"/>
              </a:lnSpc>
              <a:spcBef>
                <a:spcPts val="725"/>
              </a:spcBef>
              <a:buFont typeface="Arial"/>
              <a:buChar char="•"/>
              <a:tabLst>
                <a:tab pos="356235" algn="l"/>
              </a:tabLst>
            </a:pPr>
            <a:r>
              <a:rPr sz="3000" spc="-5" dirty="0">
                <a:latin typeface="Arial"/>
                <a:cs typeface="Arial"/>
              </a:rPr>
              <a:t>Ζήτησ</a:t>
            </a:r>
            <a:r>
              <a:rPr sz="3000" dirty="0">
                <a:latin typeface="Arial"/>
                <a:cs typeface="Arial"/>
              </a:rPr>
              <a:t>η</a:t>
            </a:r>
            <a:r>
              <a:rPr sz="3000" spc="-5" dirty="0">
                <a:latin typeface="Arial"/>
                <a:cs typeface="Arial"/>
              </a:rPr>
              <a:t>,</a:t>
            </a:r>
            <a:r>
              <a:rPr sz="3000" spc="-10" dirty="0">
                <a:latin typeface="Arial"/>
                <a:cs typeface="Arial"/>
              </a:rPr>
              <a:t> προσφορ</a:t>
            </a:r>
            <a:r>
              <a:rPr sz="3000" spc="-5" dirty="0">
                <a:latin typeface="Arial"/>
                <a:cs typeface="Arial"/>
              </a:rPr>
              <a:t>ά</a:t>
            </a:r>
            <a:r>
              <a:rPr sz="3000" spc="10" dirty="0">
                <a:latin typeface="Arial"/>
                <a:cs typeface="Arial"/>
              </a:rPr>
              <a:t> </a:t>
            </a:r>
            <a:r>
              <a:rPr sz="3000" spc="-5" dirty="0">
                <a:latin typeface="Arial"/>
                <a:cs typeface="Arial"/>
              </a:rPr>
              <a:t>συναλλά</a:t>
            </a:r>
            <a:r>
              <a:rPr sz="3000" spc="15" dirty="0">
                <a:latin typeface="Arial"/>
                <a:cs typeface="Arial"/>
              </a:rPr>
              <a:t>γ</a:t>
            </a:r>
            <a:r>
              <a:rPr sz="3000" spc="-5" dirty="0">
                <a:latin typeface="Arial"/>
                <a:cs typeface="Arial"/>
              </a:rPr>
              <a:t>µ</a:t>
            </a:r>
            <a:r>
              <a:rPr sz="3000" spc="-10" dirty="0">
                <a:latin typeface="Arial"/>
                <a:cs typeface="Arial"/>
              </a:rPr>
              <a:t>ατο</a:t>
            </a:r>
            <a:r>
              <a:rPr sz="3000" spc="-5" dirty="0">
                <a:latin typeface="Arial"/>
                <a:cs typeface="Arial"/>
              </a:rPr>
              <a:t>ς και ισοτιµί</a:t>
            </a:r>
            <a:r>
              <a:rPr sz="3000" dirty="0">
                <a:latin typeface="Arial"/>
                <a:cs typeface="Arial"/>
              </a:rPr>
              <a:t>α</a:t>
            </a:r>
            <a:r>
              <a:rPr sz="3000" spc="-5" dirty="0">
                <a:latin typeface="Arial"/>
                <a:cs typeface="Arial"/>
              </a:rPr>
              <a:t> </a:t>
            </a:r>
            <a:r>
              <a:rPr sz="3000" spc="-10" dirty="0">
                <a:latin typeface="Arial"/>
                <a:cs typeface="Arial"/>
              </a:rPr>
              <a:t>ισορροπίας</a:t>
            </a:r>
            <a:endParaRPr sz="3000">
              <a:latin typeface="Arial"/>
              <a:cs typeface="Arial"/>
            </a:endParaRPr>
          </a:p>
          <a:p>
            <a:pPr marL="355600" indent="-342900">
              <a:lnSpc>
                <a:spcPts val="3070"/>
              </a:lnSpc>
              <a:buFont typeface="Arial"/>
              <a:buChar char="•"/>
              <a:tabLst>
                <a:tab pos="356235" algn="l"/>
              </a:tabLst>
            </a:pPr>
            <a:r>
              <a:rPr sz="3000" spc="-10" dirty="0">
                <a:latin typeface="Arial"/>
                <a:cs typeface="Arial"/>
              </a:rPr>
              <a:t>Πράξει</a:t>
            </a:r>
            <a:r>
              <a:rPr sz="3000" spc="-5" dirty="0">
                <a:latin typeface="Arial"/>
                <a:cs typeface="Arial"/>
              </a:rPr>
              <a:t>ς</a:t>
            </a:r>
            <a:r>
              <a:rPr sz="3000" spc="5" dirty="0">
                <a:latin typeface="Arial"/>
                <a:cs typeface="Arial"/>
              </a:rPr>
              <a:t> </a:t>
            </a:r>
            <a:r>
              <a:rPr sz="3000" dirty="0">
                <a:latin typeface="Arial"/>
                <a:cs typeface="Arial"/>
              </a:rPr>
              <a:t>σ</a:t>
            </a:r>
            <a:r>
              <a:rPr sz="3000" spc="-5" dirty="0">
                <a:latin typeface="Arial"/>
                <a:cs typeface="Arial"/>
              </a:rPr>
              <a:t>υναλλά</a:t>
            </a:r>
            <a:r>
              <a:rPr sz="3000" spc="15" dirty="0">
                <a:latin typeface="Arial"/>
                <a:cs typeface="Arial"/>
              </a:rPr>
              <a:t>γ</a:t>
            </a:r>
            <a:r>
              <a:rPr sz="3000" spc="-5" dirty="0">
                <a:latin typeface="Arial"/>
                <a:cs typeface="Arial"/>
              </a:rPr>
              <a:t>µ</a:t>
            </a:r>
            <a:r>
              <a:rPr sz="3000" spc="-10" dirty="0">
                <a:latin typeface="Arial"/>
                <a:cs typeface="Arial"/>
              </a:rPr>
              <a:t>ατος</a:t>
            </a:r>
            <a:endParaRPr sz="3000">
              <a:latin typeface="Arial"/>
              <a:cs typeface="Arial"/>
            </a:endParaRPr>
          </a:p>
          <a:p>
            <a:pPr marL="355600" indent="-342900">
              <a:lnSpc>
                <a:spcPts val="3250"/>
              </a:lnSpc>
              <a:buFont typeface="Arial"/>
              <a:buChar char="•"/>
              <a:tabLst>
                <a:tab pos="356235" algn="l"/>
              </a:tabLst>
            </a:pPr>
            <a:r>
              <a:rPr sz="3000" spc="-5" dirty="0">
                <a:latin typeface="Arial"/>
                <a:cs typeface="Arial"/>
              </a:rPr>
              <a:t>Καλ</a:t>
            </a:r>
            <a:r>
              <a:rPr sz="3000" spc="-10" dirty="0">
                <a:latin typeface="Arial"/>
                <a:cs typeface="Arial"/>
              </a:rPr>
              <a:t>υ</a:t>
            </a:r>
            <a:r>
              <a:rPr sz="3000" spc="-5" dirty="0">
                <a:latin typeface="Arial"/>
                <a:cs typeface="Arial"/>
              </a:rPr>
              <a:t>µ</a:t>
            </a:r>
            <a:r>
              <a:rPr sz="3000" spc="-10" dirty="0">
                <a:latin typeface="Arial"/>
                <a:cs typeface="Arial"/>
              </a:rPr>
              <a:t>µέν</a:t>
            </a:r>
            <a:r>
              <a:rPr sz="3000" spc="-5" dirty="0">
                <a:latin typeface="Arial"/>
                <a:cs typeface="Arial"/>
              </a:rPr>
              <a:t>η κ</a:t>
            </a:r>
            <a:r>
              <a:rPr sz="3000" spc="-10" dirty="0">
                <a:latin typeface="Arial"/>
                <a:cs typeface="Arial"/>
              </a:rPr>
              <a:t>ερδοσκοπί</a:t>
            </a:r>
            <a:r>
              <a:rPr sz="3000" spc="-5" dirty="0">
                <a:latin typeface="Arial"/>
                <a:cs typeface="Arial"/>
              </a:rPr>
              <a:t>α </a:t>
            </a:r>
            <a:r>
              <a:rPr sz="3000" spc="-10" dirty="0">
                <a:latin typeface="Arial"/>
                <a:cs typeface="Arial"/>
              </a:rPr>
              <a:t>επιτοκίου</a:t>
            </a:r>
            <a:endParaRPr sz="3000">
              <a:latin typeface="Arial"/>
              <a:cs typeface="Arial"/>
            </a:endParaRPr>
          </a:p>
          <a:p>
            <a:pPr marL="355600" marR="5080" indent="-342900">
              <a:lnSpc>
                <a:spcPct val="70000"/>
              </a:lnSpc>
              <a:spcBef>
                <a:spcPts val="905"/>
              </a:spcBef>
              <a:buFont typeface="Arial"/>
              <a:buChar char="•"/>
              <a:tabLst>
                <a:tab pos="356235" algn="l"/>
              </a:tabLst>
            </a:pPr>
            <a:r>
              <a:rPr sz="3000" spc="-10" dirty="0">
                <a:latin typeface="Arial"/>
                <a:cs typeface="Arial"/>
              </a:rPr>
              <a:t>Ρ</a:t>
            </a:r>
            <a:r>
              <a:rPr sz="3000" spc="-5" dirty="0">
                <a:latin typeface="Arial"/>
                <a:cs typeface="Arial"/>
              </a:rPr>
              <a:t>ό</a:t>
            </a:r>
            <a:r>
              <a:rPr sz="3000" spc="-10" dirty="0">
                <a:latin typeface="Arial"/>
                <a:cs typeface="Arial"/>
              </a:rPr>
              <a:t>λ</a:t>
            </a:r>
            <a:r>
              <a:rPr sz="3000" spc="-5" dirty="0">
                <a:latin typeface="Arial"/>
                <a:cs typeface="Arial"/>
              </a:rPr>
              <a:t>ος </a:t>
            </a:r>
            <a:r>
              <a:rPr sz="3000" dirty="0">
                <a:latin typeface="Arial"/>
                <a:cs typeface="Arial"/>
              </a:rPr>
              <a:t>τ</a:t>
            </a:r>
            <a:r>
              <a:rPr sz="3000" spc="-10" dirty="0">
                <a:latin typeface="Arial"/>
                <a:cs typeface="Arial"/>
              </a:rPr>
              <a:t>ω</a:t>
            </a:r>
            <a:r>
              <a:rPr sz="3000" dirty="0">
                <a:latin typeface="Arial"/>
                <a:cs typeface="Arial"/>
              </a:rPr>
              <a:t>ν</a:t>
            </a:r>
            <a:r>
              <a:rPr sz="3000" spc="-5" dirty="0">
                <a:latin typeface="Arial"/>
                <a:cs typeface="Arial"/>
              </a:rPr>
              <a:t> </a:t>
            </a:r>
            <a:r>
              <a:rPr sz="3000" spc="-10" dirty="0">
                <a:latin typeface="Arial"/>
                <a:cs typeface="Arial"/>
              </a:rPr>
              <a:t>δ</a:t>
            </a:r>
            <a:r>
              <a:rPr sz="3000" spc="-5" dirty="0">
                <a:latin typeface="Arial"/>
                <a:cs typeface="Arial"/>
              </a:rPr>
              <a:t>ιεθν</a:t>
            </a:r>
            <a:r>
              <a:rPr sz="3000" spc="-10" dirty="0">
                <a:latin typeface="Arial"/>
                <a:cs typeface="Arial"/>
              </a:rPr>
              <a:t>ώ</a:t>
            </a:r>
            <a:r>
              <a:rPr sz="3000" dirty="0">
                <a:latin typeface="Arial"/>
                <a:cs typeface="Arial"/>
              </a:rPr>
              <a:t>ν</a:t>
            </a:r>
            <a:r>
              <a:rPr sz="3000" spc="-5" dirty="0">
                <a:latin typeface="Arial"/>
                <a:cs typeface="Arial"/>
              </a:rPr>
              <a:t> </a:t>
            </a:r>
            <a:r>
              <a:rPr sz="3000" spc="5" dirty="0">
                <a:latin typeface="Arial"/>
                <a:cs typeface="Arial"/>
              </a:rPr>
              <a:t>τ</a:t>
            </a:r>
            <a:r>
              <a:rPr sz="3000" spc="-5" dirty="0">
                <a:latin typeface="Arial"/>
                <a:cs typeface="Arial"/>
              </a:rPr>
              <a:t>ρ</a:t>
            </a:r>
            <a:r>
              <a:rPr sz="3000" dirty="0">
                <a:latin typeface="Arial"/>
                <a:cs typeface="Arial"/>
              </a:rPr>
              <a:t>α</a:t>
            </a:r>
            <a:r>
              <a:rPr sz="3000" spc="-10" dirty="0">
                <a:latin typeface="Arial"/>
                <a:cs typeface="Arial"/>
              </a:rPr>
              <a:t>π</a:t>
            </a:r>
            <a:r>
              <a:rPr sz="3000" dirty="0">
                <a:latin typeface="Arial"/>
                <a:cs typeface="Arial"/>
              </a:rPr>
              <a:t>ε</a:t>
            </a:r>
            <a:r>
              <a:rPr sz="3000" spc="-5" dirty="0">
                <a:latin typeface="Arial"/>
                <a:cs typeface="Arial"/>
              </a:rPr>
              <a:t>ζ</a:t>
            </a:r>
            <a:r>
              <a:rPr sz="3000" spc="-10" dirty="0">
                <a:latin typeface="Arial"/>
                <a:cs typeface="Arial"/>
              </a:rPr>
              <a:t>ώ</a:t>
            </a:r>
            <a:r>
              <a:rPr sz="3000" dirty="0">
                <a:latin typeface="Arial"/>
                <a:cs typeface="Arial"/>
              </a:rPr>
              <a:t>ν</a:t>
            </a:r>
            <a:r>
              <a:rPr sz="3000" spc="-5" dirty="0">
                <a:latin typeface="Arial"/>
                <a:cs typeface="Arial"/>
              </a:rPr>
              <a:t> </a:t>
            </a:r>
            <a:r>
              <a:rPr sz="3000" dirty="0">
                <a:latin typeface="Arial"/>
                <a:cs typeface="Arial"/>
              </a:rPr>
              <a:t>σ</a:t>
            </a:r>
            <a:r>
              <a:rPr sz="3000" spc="-5" dirty="0">
                <a:latin typeface="Arial"/>
                <a:cs typeface="Arial"/>
              </a:rPr>
              <a:t>τ</a:t>
            </a:r>
            <a:r>
              <a:rPr sz="3000" spc="-10" dirty="0">
                <a:latin typeface="Arial"/>
                <a:cs typeface="Arial"/>
              </a:rPr>
              <a:t>η</a:t>
            </a:r>
            <a:r>
              <a:rPr sz="3000" dirty="0">
                <a:latin typeface="Arial"/>
                <a:cs typeface="Arial"/>
              </a:rPr>
              <a:t>ν</a:t>
            </a:r>
            <a:r>
              <a:rPr sz="3000" spc="-5" dirty="0">
                <a:latin typeface="Arial"/>
                <a:cs typeface="Arial"/>
              </a:rPr>
              <a:t> α</a:t>
            </a:r>
            <a:r>
              <a:rPr sz="3000" spc="5" dirty="0">
                <a:latin typeface="Arial"/>
                <a:cs typeface="Arial"/>
              </a:rPr>
              <a:t>γ</a:t>
            </a:r>
            <a:r>
              <a:rPr sz="3000" spc="-5" dirty="0">
                <a:latin typeface="Arial"/>
                <a:cs typeface="Arial"/>
              </a:rPr>
              <a:t>ο</a:t>
            </a:r>
            <a:r>
              <a:rPr sz="3000" spc="-10" dirty="0">
                <a:latin typeface="Arial"/>
                <a:cs typeface="Arial"/>
              </a:rPr>
              <a:t>ρ</a:t>
            </a:r>
            <a:r>
              <a:rPr sz="3000" dirty="0">
                <a:latin typeface="Arial"/>
                <a:cs typeface="Arial"/>
              </a:rPr>
              <a:t>ά </a:t>
            </a:r>
            <a:r>
              <a:rPr sz="3000" spc="-5" dirty="0">
                <a:latin typeface="Arial"/>
                <a:cs typeface="Arial"/>
              </a:rPr>
              <a:t>συναλλά</a:t>
            </a:r>
            <a:r>
              <a:rPr sz="3000" dirty="0">
                <a:latin typeface="Arial"/>
                <a:cs typeface="Arial"/>
              </a:rPr>
              <a:t>γ</a:t>
            </a:r>
            <a:r>
              <a:rPr sz="3000" spc="-5" dirty="0">
                <a:latin typeface="Arial"/>
                <a:cs typeface="Arial"/>
              </a:rPr>
              <a:t>µ</a:t>
            </a:r>
            <a:r>
              <a:rPr sz="3000" spc="-10" dirty="0">
                <a:latin typeface="Arial"/>
                <a:cs typeface="Arial"/>
              </a:rPr>
              <a:t>ατος</a:t>
            </a:r>
            <a:endParaRPr sz="30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272149" y="6808675"/>
            <a:ext cx="110489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solidFill>
                  <a:srgbClr val="888888"/>
                </a:solidFill>
                <a:latin typeface="Arial"/>
                <a:cs typeface="Arial"/>
              </a:rPr>
              <a:t>3</a:t>
            </a:r>
            <a:endParaRPr sz="1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83097" rIns="0" bIns="0" rtlCol="0">
            <a:spAutoFit/>
          </a:bodyPr>
          <a:lstStyle/>
          <a:p>
            <a:pPr marL="197485">
              <a:lnSpc>
                <a:spcPts val="5235"/>
              </a:lnSpc>
            </a:pPr>
            <a:r>
              <a:rPr dirty="0">
                <a:latin typeface="Arial"/>
                <a:cs typeface="Arial"/>
              </a:rPr>
              <a:t>Arbitrage </a:t>
            </a:r>
            <a:r>
              <a:rPr spc="-5" dirty="0"/>
              <a:t>και</a:t>
            </a:r>
            <a:r>
              <a:rPr spc="5" dirty="0"/>
              <a:t> </a:t>
            </a:r>
            <a:r>
              <a:rPr spc="-5" dirty="0"/>
              <a:t>αγορά</a:t>
            </a:r>
            <a:r>
              <a:rPr spc="5" dirty="0"/>
              <a:t> </a:t>
            </a:r>
            <a:r>
              <a:rPr spc="-5" dirty="0"/>
              <a:t>Χρ</a:t>
            </a:r>
            <a:r>
              <a:rPr spc="5" dirty="0"/>
              <a:t>ή</a:t>
            </a:r>
            <a:r>
              <a:rPr dirty="0">
                <a:latin typeface="Arial"/>
                <a:cs typeface="Arial"/>
              </a:rPr>
              <a:t>µ</a:t>
            </a:r>
            <a:r>
              <a:rPr dirty="0"/>
              <a:t>ατος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buFont typeface="Arial"/>
              <a:buChar char="•"/>
              <a:tabLst>
                <a:tab pos="355600" algn="l"/>
              </a:tabLst>
            </a:pPr>
            <a:r>
              <a:rPr sz="2800" spc="-5" dirty="0"/>
              <a:t>Τ</a:t>
            </a:r>
            <a:r>
              <a:rPr sz="2800" dirty="0"/>
              <a:t>ο</a:t>
            </a:r>
            <a:r>
              <a:rPr sz="2800" spc="5" dirty="0"/>
              <a:t> </a:t>
            </a:r>
            <a:r>
              <a:rPr sz="2800" dirty="0">
                <a:latin typeface="Arial"/>
                <a:cs typeface="Arial"/>
              </a:rPr>
              <a:t>Arbitrage </a:t>
            </a:r>
            <a:r>
              <a:rPr sz="2800" spc="-5" dirty="0"/>
              <a:t>είνα</a:t>
            </a:r>
            <a:r>
              <a:rPr sz="2800" dirty="0"/>
              <a:t>ι</a:t>
            </a:r>
            <a:r>
              <a:rPr sz="2800" spc="5" dirty="0"/>
              <a:t> </a:t>
            </a:r>
            <a:r>
              <a:rPr sz="2800" dirty="0"/>
              <a:t>η </a:t>
            </a:r>
            <a:r>
              <a:rPr sz="2800" spc="-5" dirty="0"/>
              <a:t>αγορ</a:t>
            </a:r>
            <a:r>
              <a:rPr sz="2800" dirty="0"/>
              <a:t>ά</a:t>
            </a:r>
            <a:r>
              <a:rPr sz="2800" spc="-5" dirty="0"/>
              <a:t> </a:t>
            </a:r>
            <a:r>
              <a:rPr sz="2800" spc="-10" dirty="0"/>
              <a:t>ε</a:t>
            </a:r>
            <a:r>
              <a:rPr sz="2800" spc="-5" dirty="0"/>
              <a:t>νό</a:t>
            </a:r>
            <a:r>
              <a:rPr sz="2800" dirty="0"/>
              <a:t>ς </a:t>
            </a:r>
            <a:r>
              <a:rPr sz="2800" spc="-10" dirty="0"/>
              <a:t>π</a:t>
            </a:r>
            <a:r>
              <a:rPr sz="2800" spc="-5" dirty="0"/>
              <a:t>ροϊόντο</a:t>
            </a:r>
            <a:r>
              <a:rPr sz="2800" dirty="0"/>
              <a:t>ς </a:t>
            </a:r>
            <a:r>
              <a:rPr sz="2800" spc="-10" dirty="0"/>
              <a:t>σ</a:t>
            </a:r>
            <a:r>
              <a:rPr sz="2800" spc="-5" dirty="0"/>
              <a:t>ε</a:t>
            </a:r>
            <a:endParaRPr sz="2800">
              <a:latin typeface="Arial"/>
              <a:cs typeface="Arial"/>
            </a:endParaRPr>
          </a:p>
          <a:p>
            <a:pPr marL="354965">
              <a:lnSpc>
                <a:spcPct val="100000"/>
              </a:lnSpc>
            </a:pPr>
            <a:r>
              <a:rPr sz="2800" spc="-5" dirty="0">
                <a:latin typeface="Arial"/>
                <a:cs typeface="Arial"/>
              </a:rPr>
              <a:t>µ</a:t>
            </a:r>
            <a:r>
              <a:rPr sz="2800" dirty="0"/>
              <a:t>ια αγορά</a:t>
            </a:r>
            <a:r>
              <a:rPr sz="2800" spc="-5" dirty="0"/>
              <a:t> κ</a:t>
            </a:r>
            <a:r>
              <a:rPr sz="2800" dirty="0"/>
              <a:t>αι η </a:t>
            </a:r>
            <a:r>
              <a:rPr sz="2800" spc="5" dirty="0"/>
              <a:t>ά</a:t>
            </a:r>
            <a:r>
              <a:rPr sz="2800" spc="-5" dirty="0">
                <a:latin typeface="Arial"/>
                <a:cs typeface="Arial"/>
              </a:rPr>
              <a:t>µ</a:t>
            </a:r>
            <a:r>
              <a:rPr sz="2800" spc="-5" dirty="0"/>
              <a:t>εσ</a:t>
            </a:r>
            <a:r>
              <a:rPr sz="2800" dirty="0"/>
              <a:t>η </a:t>
            </a:r>
            <a:r>
              <a:rPr sz="2800" spc="-10" dirty="0"/>
              <a:t>π</a:t>
            </a:r>
            <a:r>
              <a:rPr sz="2800" spc="-5" dirty="0"/>
              <a:t>ώ</a:t>
            </a:r>
            <a:r>
              <a:rPr sz="2800" dirty="0"/>
              <a:t>λ</a:t>
            </a:r>
            <a:r>
              <a:rPr sz="2800" spc="-5" dirty="0"/>
              <a:t>ησ</a:t>
            </a:r>
            <a:r>
              <a:rPr sz="2800" dirty="0"/>
              <a:t>η </a:t>
            </a:r>
            <a:r>
              <a:rPr sz="2800" spc="-10" dirty="0"/>
              <a:t>σ</a:t>
            </a:r>
            <a:r>
              <a:rPr sz="2800" spc="-5" dirty="0"/>
              <a:t>ε</a:t>
            </a:r>
            <a:r>
              <a:rPr sz="2800" dirty="0"/>
              <a:t> </a:t>
            </a:r>
            <a:r>
              <a:rPr sz="2800" spc="-5" dirty="0"/>
              <a:t>ά</a:t>
            </a:r>
            <a:r>
              <a:rPr sz="2800" dirty="0"/>
              <a:t>λλη </a:t>
            </a:r>
            <a:r>
              <a:rPr sz="2800" spc="-5" dirty="0"/>
              <a:t>α</a:t>
            </a:r>
            <a:r>
              <a:rPr sz="2800" dirty="0"/>
              <a:t>γ</a:t>
            </a:r>
            <a:r>
              <a:rPr sz="2800" spc="-5" dirty="0"/>
              <a:t>ο</a:t>
            </a:r>
            <a:r>
              <a:rPr sz="2800" spc="-10" dirty="0"/>
              <a:t>ρ</a:t>
            </a:r>
            <a:r>
              <a:rPr sz="2800" dirty="0"/>
              <a:t>ά</a:t>
            </a:r>
            <a:endParaRPr sz="2800">
              <a:latin typeface="Arial"/>
              <a:cs typeface="Arial"/>
            </a:endParaRPr>
          </a:p>
          <a:p>
            <a:pPr marL="355600" marR="5080">
              <a:lnSpc>
                <a:spcPct val="100000"/>
              </a:lnSpc>
              <a:spcBef>
                <a:spcPts val="5"/>
              </a:spcBef>
              <a:tabLst>
                <a:tab pos="6552565" algn="l"/>
              </a:tabLst>
            </a:pPr>
            <a:r>
              <a:rPr sz="2800" spc="-5" dirty="0">
                <a:latin typeface="Arial"/>
                <a:cs typeface="Arial"/>
              </a:rPr>
              <a:t>µ</a:t>
            </a:r>
            <a:r>
              <a:rPr sz="2800" spc="-5" dirty="0"/>
              <a:t>ε</a:t>
            </a:r>
            <a:r>
              <a:rPr sz="2800" dirty="0"/>
              <a:t> </a:t>
            </a:r>
            <a:r>
              <a:rPr sz="2800" spc="-10" dirty="0"/>
              <a:t>σ</a:t>
            </a:r>
            <a:r>
              <a:rPr sz="2800" spc="-5" dirty="0"/>
              <a:t>τόχ</a:t>
            </a:r>
            <a:r>
              <a:rPr sz="2800" dirty="0"/>
              <a:t>ο</a:t>
            </a:r>
            <a:r>
              <a:rPr sz="2800" spc="5" dirty="0"/>
              <a:t> </a:t>
            </a:r>
            <a:r>
              <a:rPr sz="2800" spc="-5" dirty="0"/>
              <a:t>τ</a:t>
            </a:r>
            <a:r>
              <a:rPr sz="2800" dirty="0"/>
              <a:t>ο</a:t>
            </a:r>
            <a:r>
              <a:rPr sz="2800" spc="-10" dirty="0"/>
              <a:t> κέρδο</a:t>
            </a:r>
            <a:r>
              <a:rPr sz="2800" spc="-5" dirty="0"/>
              <a:t>ς</a:t>
            </a:r>
            <a:r>
              <a:rPr sz="2800" dirty="0"/>
              <a:t> </a:t>
            </a:r>
            <a:r>
              <a:rPr sz="2800" spc="-5" dirty="0"/>
              <a:t>πο</a:t>
            </a:r>
            <a:r>
              <a:rPr sz="2800" dirty="0"/>
              <a:t>υ</a:t>
            </a:r>
            <a:r>
              <a:rPr sz="2800" spc="-5" dirty="0"/>
              <a:t> </a:t>
            </a:r>
            <a:r>
              <a:rPr sz="2800" spc="-10" dirty="0"/>
              <a:t>δ</a:t>
            </a:r>
            <a:r>
              <a:rPr sz="2800" spc="30" dirty="0"/>
              <a:t>η</a:t>
            </a:r>
            <a:r>
              <a:rPr sz="2800" spc="-5" dirty="0">
                <a:latin typeface="Arial"/>
                <a:cs typeface="Arial"/>
              </a:rPr>
              <a:t>µ</a:t>
            </a:r>
            <a:r>
              <a:rPr sz="2800" spc="-5" dirty="0"/>
              <a:t>ιουργείτα</a:t>
            </a:r>
            <a:r>
              <a:rPr sz="2800" dirty="0"/>
              <a:t>ι	</a:t>
            </a:r>
            <a:r>
              <a:rPr sz="2800" spc="-5" dirty="0"/>
              <a:t>απ</a:t>
            </a:r>
            <a:r>
              <a:rPr sz="2800" dirty="0"/>
              <a:t>ό </a:t>
            </a:r>
            <a:r>
              <a:rPr sz="2800" spc="-5" dirty="0"/>
              <a:t>την </a:t>
            </a:r>
            <a:r>
              <a:rPr sz="2800" dirty="0"/>
              <a:t>διαφορά</a:t>
            </a:r>
            <a:r>
              <a:rPr sz="2800" spc="-5" dirty="0"/>
              <a:t> τ</a:t>
            </a:r>
            <a:r>
              <a:rPr sz="2800" spc="5" dirty="0"/>
              <a:t>ι</a:t>
            </a:r>
            <a:r>
              <a:rPr sz="2800" spc="-5" dirty="0">
                <a:latin typeface="Arial"/>
                <a:cs typeface="Arial"/>
              </a:rPr>
              <a:t>µ</a:t>
            </a:r>
            <a:r>
              <a:rPr sz="2800" spc="-5" dirty="0"/>
              <a:t>ή</a:t>
            </a:r>
            <a:r>
              <a:rPr sz="2800" dirty="0"/>
              <a:t>ς </a:t>
            </a:r>
            <a:r>
              <a:rPr sz="2800" spc="-5" dirty="0"/>
              <a:t>στι</a:t>
            </a:r>
            <a:r>
              <a:rPr sz="2800" dirty="0"/>
              <a:t>ς </a:t>
            </a:r>
            <a:r>
              <a:rPr sz="2800" spc="-5" dirty="0"/>
              <a:t>δύ</a:t>
            </a:r>
            <a:r>
              <a:rPr sz="2800" dirty="0"/>
              <a:t>ο </a:t>
            </a:r>
            <a:r>
              <a:rPr sz="2800" spc="-5" dirty="0"/>
              <a:t>α</a:t>
            </a:r>
            <a:r>
              <a:rPr sz="2800" spc="-10" dirty="0"/>
              <a:t>γορέ</a:t>
            </a:r>
            <a:r>
              <a:rPr sz="2800" spc="5" dirty="0"/>
              <a:t>ς</a:t>
            </a:r>
            <a:r>
              <a:rPr sz="2800" dirty="0">
                <a:latin typeface="Arial"/>
                <a:cs typeface="Arial"/>
              </a:rPr>
              <a:t>.</a:t>
            </a:r>
            <a:r>
              <a:rPr sz="2800" spc="-5" dirty="0">
                <a:latin typeface="Arial"/>
                <a:cs typeface="Arial"/>
              </a:rPr>
              <a:t> </a:t>
            </a:r>
            <a:r>
              <a:rPr sz="2800" spc="-5" dirty="0"/>
              <a:t>Τ</a:t>
            </a:r>
            <a:r>
              <a:rPr sz="2800" dirty="0"/>
              <a:t>ο</a:t>
            </a:r>
            <a:r>
              <a:rPr sz="2800" spc="-5" dirty="0"/>
              <a:t> </a:t>
            </a:r>
            <a:r>
              <a:rPr sz="2800" dirty="0">
                <a:latin typeface="Arial"/>
                <a:cs typeface="Arial"/>
              </a:rPr>
              <a:t>Arbitrage </a:t>
            </a:r>
            <a:r>
              <a:rPr sz="2800" dirty="0"/>
              <a:t>είναι</a:t>
            </a:r>
            <a:r>
              <a:rPr sz="2800" spc="5" dirty="0"/>
              <a:t> </a:t>
            </a:r>
            <a:r>
              <a:rPr sz="2800" spc="-5" dirty="0"/>
              <a:t>σ</a:t>
            </a:r>
            <a:r>
              <a:rPr sz="2800" dirty="0"/>
              <a:t>υναλλαγή ακίνδυνη</a:t>
            </a:r>
            <a:r>
              <a:rPr sz="2800" spc="10" dirty="0"/>
              <a:t> </a:t>
            </a:r>
            <a:r>
              <a:rPr sz="2800" dirty="0">
                <a:latin typeface="Arial"/>
                <a:cs typeface="Arial"/>
              </a:rPr>
              <a:t>(riskless)</a:t>
            </a:r>
            <a:r>
              <a:rPr sz="2800" spc="-5" dirty="0">
                <a:latin typeface="Arial"/>
                <a:cs typeface="Arial"/>
              </a:rPr>
              <a:t> </a:t>
            </a:r>
            <a:r>
              <a:rPr sz="2800" dirty="0"/>
              <a:t>δηλαδή </a:t>
            </a:r>
            <a:r>
              <a:rPr sz="2800" spc="-5" dirty="0"/>
              <a:t>δεν υπάρχει </a:t>
            </a:r>
            <a:r>
              <a:rPr sz="2800" dirty="0"/>
              <a:t>κίνδυνος</a:t>
            </a:r>
            <a:r>
              <a:rPr sz="2800" spc="5" dirty="0"/>
              <a:t> </a:t>
            </a:r>
            <a:r>
              <a:rPr sz="2800" spc="-5" dirty="0"/>
              <a:t>α</a:t>
            </a:r>
            <a:r>
              <a:rPr sz="2800" dirty="0"/>
              <a:t>πωλιών</a:t>
            </a:r>
            <a:r>
              <a:rPr sz="2800" spc="-10" dirty="0"/>
              <a:t> </a:t>
            </a:r>
            <a:r>
              <a:rPr sz="2800" dirty="0"/>
              <a:t>κεφαλαίο</a:t>
            </a:r>
            <a:r>
              <a:rPr sz="2800" spc="30" dirty="0"/>
              <a:t>υ</a:t>
            </a:r>
            <a:r>
              <a:rPr sz="2800" dirty="0">
                <a:latin typeface="Arial"/>
                <a:cs typeface="Arial"/>
              </a:rPr>
              <a:t>.</a:t>
            </a:r>
            <a:endParaRPr sz="2800">
              <a:latin typeface="Arial"/>
              <a:cs typeface="Arial"/>
            </a:endParaRPr>
          </a:p>
          <a:p>
            <a:pPr marL="355600" marR="1225550" indent="-342900">
              <a:lnSpc>
                <a:spcPct val="100000"/>
              </a:lnSpc>
              <a:spcBef>
                <a:spcPts val="675"/>
              </a:spcBef>
              <a:buFont typeface="Arial"/>
              <a:buChar char="•"/>
              <a:tabLst>
                <a:tab pos="356235" algn="l"/>
                <a:tab pos="4156710" algn="l"/>
              </a:tabLst>
            </a:pPr>
            <a:r>
              <a:rPr sz="2800" spc="-5" dirty="0"/>
              <a:t>Υπάρχου</a:t>
            </a:r>
            <a:r>
              <a:rPr sz="2800" dirty="0"/>
              <a:t>ν </a:t>
            </a:r>
            <a:r>
              <a:rPr sz="2800" spc="-5" dirty="0"/>
              <a:t>δύ</a:t>
            </a:r>
            <a:r>
              <a:rPr sz="2800" dirty="0"/>
              <a:t>ο</a:t>
            </a:r>
            <a:r>
              <a:rPr sz="2800" spc="20" dirty="0"/>
              <a:t> </a:t>
            </a:r>
            <a:r>
              <a:rPr sz="2800" spc="-5" dirty="0">
                <a:latin typeface="Arial"/>
                <a:cs typeface="Arial"/>
              </a:rPr>
              <a:t>µ</a:t>
            </a:r>
            <a:r>
              <a:rPr sz="2800" spc="-5" dirty="0"/>
              <a:t>ορφέ</a:t>
            </a:r>
            <a:r>
              <a:rPr sz="2800" dirty="0"/>
              <a:t>ς	</a:t>
            </a:r>
            <a:r>
              <a:rPr sz="2800" dirty="0">
                <a:solidFill>
                  <a:srgbClr val="4C4C4C"/>
                </a:solidFill>
                <a:latin typeface="Arial"/>
                <a:cs typeface="Arial"/>
              </a:rPr>
              <a:t>arbitrage</a:t>
            </a:r>
            <a:r>
              <a:rPr sz="2800" spc="5" dirty="0">
                <a:solidFill>
                  <a:srgbClr val="4C4C4C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4C4C4C"/>
                </a:solidFill>
              </a:rPr>
              <a:t>που επηρεάζουν</a:t>
            </a:r>
            <a:r>
              <a:rPr sz="2800" spc="-5" dirty="0">
                <a:solidFill>
                  <a:srgbClr val="4C4C4C"/>
                </a:solidFill>
              </a:rPr>
              <a:t> </a:t>
            </a:r>
            <a:r>
              <a:rPr sz="2800" dirty="0">
                <a:solidFill>
                  <a:srgbClr val="4C4C4C"/>
                </a:solidFill>
              </a:rPr>
              <a:t>την</a:t>
            </a:r>
            <a:r>
              <a:rPr sz="2800" spc="-10" dirty="0">
                <a:solidFill>
                  <a:srgbClr val="4C4C4C"/>
                </a:solidFill>
              </a:rPr>
              <a:t> </a:t>
            </a:r>
            <a:r>
              <a:rPr sz="2800" spc="-5" dirty="0">
                <a:solidFill>
                  <a:srgbClr val="4C4C4C"/>
                </a:solidFill>
              </a:rPr>
              <a:t>α</a:t>
            </a:r>
            <a:r>
              <a:rPr sz="2800" dirty="0">
                <a:solidFill>
                  <a:srgbClr val="4C4C4C"/>
                </a:solidFill>
              </a:rPr>
              <a:t>γορά</a:t>
            </a:r>
            <a:r>
              <a:rPr sz="2800" spc="-5" dirty="0">
                <a:solidFill>
                  <a:srgbClr val="4C4C4C"/>
                </a:solidFill>
              </a:rPr>
              <a:t> </a:t>
            </a:r>
            <a:r>
              <a:rPr sz="2800" dirty="0">
                <a:solidFill>
                  <a:srgbClr val="4C4C4C"/>
                </a:solidFill>
              </a:rPr>
              <a:t>συναλλά</a:t>
            </a:r>
            <a:r>
              <a:rPr sz="2800" spc="30" dirty="0">
                <a:solidFill>
                  <a:srgbClr val="4C4C4C"/>
                </a:solidFill>
              </a:rPr>
              <a:t>γ</a:t>
            </a:r>
            <a:r>
              <a:rPr sz="2800" spc="-10" dirty="0">
                <a:solidFill>
                  <a:srgbClr val="4C4C4C"/>
                </a:solidFill>
                <a:latin typeface="Arial"/>
                <a:cs typeface="Arial"/>
              </a:rPr>
              <a:t>µ</a:t>
            </a:r>
            <a:r>
              <a:rPr sz="2800" spc="-5" dirty="0">
                <a:solidFill>
                  <a:srgbClr val="4C4C4C"/>
                </a:solidFill>
              </a:rPr>
              <a:t>ατο</a:t>
            </a:r>
            <a:r>
              <a:rPr sz="2800" spc="5" dirty="0">
                <a:solidFill>
                  <a:srgbClr val="4C4C4C"/>
                </a:solidFill>
              </a:rPr>
              <a:t>ς</a:t>
            </a:r>
            <a:r>
              <a:rPr sz="2800" dirty="0">
                <a:solidFill>
                  <a:srgbClr val="4C4C4C"/>
                </a:solidFill>
                <a:latin typeface="Arial"/>
                <a:cs typeface="Arial"/>
              </a:rPr>
              <a:t>:</a:t>
            </a:r>
            <a:endParaRPr sz="2800">
              <a:latin typeface="Arial"/>
              <a:cs typeface="Arial"/>
            </a:endParaRPr>
          </a:p>
          <a:p>
            <a:pPr marL="755650" lvl="1" indent="-285750">
              <a:lnSpc>
                <a:spcPct val="100000"/>
              </a:lnSpc>
              <a:spcBef>
                <a:spcPts val="575"/>
              </a:spcBef>
              <a:buFont typeface="Arial"/>
              <a:buChar char="–"/>
              <a:tabLst>
                <a:tab pos="755650" algn="l"/>
              </a:tabLst>
            </a:pPr>
            <a:r>
              <a:rPr sz="2400" spc="-10" dirty="0">
                <a:solidFill>
                  <a:srgbClr val="00009A"/>
                </a:solidFill>
                <a:latin typeface="Arial"/>
                <a:cs typeface="Arial"/>
              </a:rPr>
              <a:t>Τ</a:t>
            </a:r>
            <a:r>
              <a:rPr sz="2400" spc="-5" dirty="0">
                <a:solidFill>
                  <a:srgbClr val="00009A"/>
                </a:solidFill>
                <a:latin typeface="Arial"/>
                <a:cs typeface="Arial"/>
              </a:rPr>
              <a:t>ο </a:t>
            </a:r>
            <a:r>
              <a:rPr sz="2400" dirty="0">
                <a:solidFill>
                  <a:srgbClr val="00009A"/>
                </a:solidFill>
                <a:latin typeface="Arial"/>
                <a:cs typeface="Arial"/>
              </a:rPr>
              <a:t>Arbitrage</a:t>
            </a:r>
            <a:r>
              <a:rPr sz="2400" spc="-5" dirty="0">
                <a:solidFill>
                  <a:srgbClr val="00009A"/>
                </a:solidFill>
                <a:latin typeface="Arial"/>
                <a:cs typeface="Arial"/>
              </a:rPr>
              <a:t> αγαθών</a:t>
            </a:r>
            <a:endParaRPr sz="2400">
              <a:latin typeface="Arial"/>
              <a:cs typeface="Arial"/>
            </a:endParaRPr>
          </a:p>
          <a:p>
            <a:pPr marL="755015" lvl="1" indent="-285750">
              <a:lnSpc>
                <a:spcPts val="2855"/>
              </a:lnSpc>
              <a:spcBef>
                <a:spcPts val="570"/>
              </a:spcBef>
              <a:buFont typeface="Arial"/>
              <a:buChar char="–"/>
              <a:tabLst>
                <a:tab pos="755650" algn="l"/>
              </a:tabLst>
            </a:pPr>
            <a:r>
              <a:rPr sz="2400" spc="-10" dirty="0">
                <a:solidFill>
                  <a:srgbClr val="00009A"/>
                </a:solidFill>
                <a:latin typeface="Arial"/>
                <a:cs typeface="Arial"/>
              </a:rPr>
              <a:t>Τ</a:t>
            </a:r>
            <a:r>
              <a:rPr sz="2400" spc="-5" dirty="0">
                <a:solidFill>
                  <a:srgbClr val="00009A"/>
                </a:solidFill>
                <a:latin typeface="Arial"/>
                <a:cs typeface="Arial"/>
              </a:rPr>
              <a:t>ο </a:t>
            </a:r>
            <a:r>
              <a:rPr sz="2400" dirty="0">
                <a:solidFill>
                  <a:srgbClr val="00009A"/>
                </a:solidFill>
                <a:latin typeface="Arial"/>
                <a:cs typeface="Arial"/>
              </a:rPr>
              <a:t>Arbitrage</a:t>
            </a:r>
            <a:r>
              <a:rPr sz="2400" spc="-5" dirty="0">
                <a:solidFill>
                  <a:srgbClr val="00009A"/>
                </a:solidFill>
                <a:latin typeface="Arial"/>
                <a:cs typeface="Arial"/>
              </a:rPr>
              <a:t> χρ</a:t>
            </a:r>
            <a:r>
              <a:rPr sz="2400" dirty="0">
                <a:solidFill>
                  <a:srgbClr val="00009A"/>
                </a:solidFill>
                <a:latin typeface="Arial"/>
                <a:cs typeface="Arial"/>
              </a:rPr>
              <a:t>ήµ</a:t>
            </a:r>
            <a:r>
              <a:rPr sz="2400" spc="-5" dirty="0">
                <a:solidFill>
                  <a:srgbClr val="00009A"/>
                </a:solidFill>
                <a:latin typeface="Arial"/>
                <a:cs typeface="Arial"/>
              </a:rPr>
              <a:t>ατος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62424" y="362346"/>
            <a:ext cx="7768590" cy="17278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065" marR="5080" indent="-1270" algn="ctr">
              <a:lnSpc>
                <a:spcPct val="100000"/>
              </a:lnSpc>
            </a:pPr>
            <a:r>
              <a:rPr sz="4000" spc="-5" dirty="0">
                <a:latin typeface="Arial"/>
                <a:cs typeface="Arial"/>
              </a:rPr>
              <a:t>Arbitrag</a:t>
            </a:r>
            <a:r>
              <a:rPr sz="4000" dirty="0">
                <a:latin typeface="Arial"/>
                <a:cs typeface="Arial"/>
              </a:rPr>
              <a:t>e</a:t>
            </a:r>
            <a:r>
              <a:rPr sz="4000" spc="-5" dirty="0">
                <a:latin typeface="Arial"/>
                <a:cs typeface="Arial"/>
              </a:rPr>
              <a:t> </a:t>
            </a:r>
            <a:r>
              <a:rPr sz="4000" spc="-5" dirty="0"/>
              <a:t>Αγαθώ</a:t>
            </a:r>
            <a:r>
              <a:rPr sz="4000" spc="5" dirty="0"/>
              <a:t>ν</a:t>
            </a:r>
            <a:r>
              <a:rPr sz="4000" spc="-10" dirty="0">
                <a:latin typeface="Arial"/>
                <a:cs typeface="Arial"/>
              </a:rPr>
              <a:t>—</a:t>
            </a:r>
            <a:r>
              <a:rPr sz="4000" dirty="0"/>
              <a:t>Ισοτι</a:t>
            </a:r>
            <a:r>
              <a:rPr sz="4000" spc="-5" dirty="0">
                <a:latin typeface="Arial"/>
                <a:cs typeface="Arial"/>
              </a:rPr>
              <a:t>µ</a:t>
            </a:r>
            <a:r>
              <a:rPr sz="4000" spc="-10" dirty="0"/>
              <a:t>ί</a:t>
            </a:r>
            <a:r>
              <a:rPr sz="4000" dirty="0"/>
              <a:t>α</a:t>
            </a:r>
            <a:r>
              <a:rPr sz="4000" spc="-5" dirty="0"/>
              <a:t> </a:t>
            </a:r>
            <a:r>
              <a:rPr sz="4000" spc="-10" dirty="0"/>
              <a:t>της </a:t>
            </a:r>
            <a:r>
              <a:rPr sz="4000" spc="-5" dirty="0"/>
              <a:t>αγοραστική</a:t>
            </a:r>
            <a:r>
              <a:rPr sz="4000" dirty="0"/>
              <a:t>ς</a:t>
            </a:r>
            <a:r>
              <a:rPr sz="4000" spc="-10" dirty="0"/>
              <a:t> δ</a:t>
            </a:r>
            <a:r>
              <a:rPr sz="4000" spc="-5" dirty="0"/>
              <a:t>ύν</a:t>
            </a:r>
            <a:r>
              <a:rPr sz="4000" spc="10" dirty="0"/>
              <a:t>α</a:t>
            </a:r>
            <a:r>
              <a:rPr sz="4000" spc="-5" dirty="0">
                <a:latin typeface="Arial"/>
                <a:cs typeface="Arial"/>
              </a:rPr>
              <a:t>µ</a:t>
            </a:r>
            <a:r>
              <a:rPr sz="4000" spc="-15" dirty="0"/>
              <a:t>η</a:t>
            </a:r>
            <a:r>
              <a:rPr sz="4000" spc="-5" dirty="0"/>
              <a:t>ς </a:t>
            </a:r>
            <a:r>
              <a:rPr sz="4000" spc="-5" dirty="0">
                <a:latin typeface="Arial"/>
                <a:cs typeface="Arial"/>
              </a:rPr>
              <a:t>(Purchasing Powe</a:t>
            </a:r>
            <a:r>
              <a:rPr sz="4000" dirty="0">
                <a:latin typeface="Arial"/>
                <a:cs typeface="Arial"/>
              </a:rPr>
              <a:t>r</a:t>
            </a:r>
            <a:r>
              <a:rPr sz="4000" spc="-5" dirty="0">
                <a:latin typeface="Arial"/>
                <a:cs typeface="Arial"/>
              </a:rPr>
              <a:t> Parity)</a:t>
            </a:r>
            <a:endParaRPr sz="40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311535" y="1983168"/>
            <a:ext cx="7868920" cy="445198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55600" marR="5080" indent="-342900">
              <a:lnSpc>
                <a:spcPct val="80000"/>
              </a:lnSpc>
              <a:buFont typeface="Arial"/>
              <a:buChar char="•"/>
              <a:tabLst>
                <a:tab pos="355600" algn="l"/>
              </a:tabLst>
            </a:pPr>
            <a:r>
              <a:rPr sz="2800" spc="-5" dirty="0">
                <a:latin typeface="Arial"/>
                <a:cs typeface="Arial"/>
              </a:rPr>
              <a:t>Τ</a:t>
            </a:r>
            <a:r>
              <a:rPr sz="2800" dirty="0">
                <a:latin typeface="Arial"/>
                <a:cs typeface="Arial"/>
              </a:rPr>
              <a:t>ο</a:t>
            </a:r>
            <a:r>
              <a:rPr sz="2800" spc="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arbitrage</a:t>
            </a:r>
            <a:r>
              <a:rPr sz="2800" spc="1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αγαθών</a:t>
            </a:r>
            <a:r>
              <a:rPr sz="2800" spc="-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παρουσιάζεται</a:t>
            </a:r>
            <a:r>
              <a:rPr sz="2800" spc="1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µε</a:t>
            </a:r>
            <a:r>
              <a:rPr sz="280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τ</a:t>
            </a:r>
            <a:r>
              <a:rPr sz="2800" dirty="0">
                <a:latin typeface="Arial"/>
                <a:cs typeface="Arial"/>
              </a:rPr>
              <a:t>η </a:t>
            </a:r>
            <a:r>
              <a:rPr sz="2800" spc="-5" dirty="0">
                <a:latin typeface="Arial"/>
                <a:cs typeface="Arial"/>
              </a:rPr>
              <a:t>θεωρί</a:t>
            </a:r>
            <a:r>
              <a:rPr sz="2800" dirty="0">
                <a:latin typeface="Arial"/>
                <a:cs typeface="Arial"/>
              </a:rPr>
              <a:t>α</a:t>
            </a:r>
            <a:r>
              <a:rPr sz="2800" spc="-5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τ</a:t>
            </a:r>
            <a:r>
              <a:rPr sz="2800" spc="-5" dirty="0">
                <a:latin typeface="Arial"/>
                <a:cs typeface="Arial"/>
              </a:rPr>
              <a:t>η</a:t>
            </a:r>
            <a:r>
              <a:rPr sz="2800" dirty="0">
                <a:latin typeface="Arial"/>
                <a:cs typeface="Arial"/>
              </a:rPr>
              <a:t>ς </a:t>
            </a:r>
            <a:r>
              <a:rPr sz="2800" spc="-5" dirty="0">
                <a:latin typeface="Arial"/>
                <a:cs typeface="Arial"/>
              </a:rPr>
              <a:t>ισοτ</a:t>
            </a:r>
            <a:r>
              <a:rPr sz="2800" spc="10" dirty="0">
                <a:latin typeface="Arial"/>
                <a:cs typeface="Arial"/>
              </a:rPr>
              <a:t>ι</a:t>
            </a:r>
            <a:r>
              <a:rPr sz="2800" spc="-5" dirty="0">
                <a:latin typeface="Arial"/>
                <a:cs typeface="Arial"/>
              </a:rPr>
              <a:t>µία</a:t>
            </a:r>
            <a:r>
              <a:rPr sz="2800" dirty="0">
                <a:latin typeface="Arial"/>
                <a:cs typeface="Arial"/>
              </a:rPr>
              <a:t>ς </a:t>
            </a:r>
            <a:r>
              <a:rPr sz="2800" spc="-10" dirty="0">
                <a:latin typeface="Arial"/>
                <a:cs typeface="Arial"/>
              </a:rPr>
              <a:t>τ</a:t>
            </a:r>
            <a:r>
              <a:rPr sz="2800" spc="-5" dirty="0">
                <a:latin typeface="Arial"/>
                <a:cs typeface="Arial"/>
              </a:rPr>
              <a:t>η</a:t>
            </a:r>
            <a:r>
              <a:rPr sz="2800" dirty="0">
                <a:latin typeface="Arial"/>
                <a:cs typeface="Arial"/>
              </a:rPr>
              <a:t>ς </a:t>
            </a:r>
            <a:r>
              <a:rPr sz="2800" spc="-5" dirty="0">
                <a:latin typeface="Arial"/>
                <a:cs typeface="Arial"/>
              </a:rPr>
              <a:t>αγοραστική</a:t>
            </a:r>
            <a:r>
              <a:rPr sz="2800" dirty="0">
                <a:latin typeface="Arial"/>
                <a:cs typeface="Arial"/>
              </a:rPr>
              <a:t>ς</a:t>
            </a:r>
            <a:r>
              <a:rPr sz="2800" spc="-1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δ</a:t>
            </a:r>
            <a:r>
              <a:rPr sz="2800" spc="-5" dirty="0">
                <a:latin typeface="Arial"/>
                <a:cs typeface="Arial"/>
              </a:rPr>
              <a:t>ύν</a:t>
            </a:r>
            <a:r>
              <a:rPr sz="2800" spc="20" dirty="0">
                <a:latin typeface="Arial"/>
                <a:cs typeface="Arial"/>
              </a:rPr>
              <a:t>α</a:t>
            </a:r>
            <a:r>
              <a:rPr sz="2800" spc="-5" dirty="0">
                <a:latin typeface="Arial"/>
                <a:cs typeface="Arial"/>
              </a:rPr>
              <a:t>µ</a:t>
            </a:r>
            <a:r>
              <a:rPr sz="2800" dirty="0">
                <a:latin typeface="Arial"/>
                <a:cs typeface="Arial"/>
              </a:rPr>
              <a:t>ης (</a:t>
            </a:r>
            <a:r>
              <a:rPr sz="2800" dirty="0">
                <a:solidFill>
                  <a:srgbClr val="00009A"/>
                </a:solidFill>
                <a:latin typeface="Arial"/>
                <a:cs typeface="Arial"/>
              </a:rPr>
              <a:t>purchasing</a:t>
            </a:r>
            <a:r>
              <a:rPr sz="2800" spc="5" dirty="0">
                <a:solidFill>
                  <a:srgbClr val="00009A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00009A"/>
                </a:solidFill>
                <a:latin typeface="Arial"/>
                <a:cs typeface="Arial"/>
              </a:rPr>
              <a:t>power parity</a:t>
            </a:r>
            <a:r>
              <a:rPr sz="2800" spc="5" dirty="0">
                <a:solidFill>
                  <a:srgbClr val="00009A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00009A"/>
                </a:solidFill>
                <a:latin typeface="Arial"/>
                <a:cs typeface="Arial"/>
              </a:rPr>
              <a:t>(PPP).</a:t>
            </a:r>
            <a:r>
              <a:rPr sz="2800" spc="-10" dirty="0">
                <a:solidFill>
                  <a:srgbClr val="00009A"/>
                </a:solidFill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Η</a:t>
            </a:r>
            <a:r>
              <a:rPr sz="2800" spc="-5" dirty="0">
                <a:latin typeface="Arial"/>
                <a:cs typeface="Arial"/>
              </a:rPr>
              <a:t> θεωρί</a:t>
            </a:r>
            <a:r>
              <a:rPr sz="2800" dirty="0">
                <a:latin typeface="Arial"/>
                <a:cs typeface="Arial"/>
              </a:rPr>
              <a:t>α </a:t>
            </a:r>
            <a:r>
              <a:rPr sz="2800" spc="5" dirty="0">
                <a:latin typeface="Arial"/>
                <a:cs typeface="Arial"/>
              </a:rPr>
              <a:t>α</a:t>
            </a:r>
            <a:r>
              <a:rPr sz="2800" spc="-5" dirty="0">
                <a:latin typeface="Arial"/>
                <a:cs typeface="Arial"/>
              </a:rPr>
              <a:t>υτή υποστηρίζε</a:t>
            </a:r>
            <a:r>
              <a:rPr sz="2800" dirty="0">
                <a:latin typeface="Arial"/>
                <a:cs typeface="Arial"/>
              </a:rPr>
              <a:t>ι </a:t>
            </a:r>
            <a:r>
              <a:rPr sz="2800" spc="5" dirty="0">
                <a:latin typeface="Arial"/>
                <a:cs typeface="Arial"/>
              </a:rPr>
              <a:t>ό</a:t>
            </a:r>
            <a:r>
              <a:rPr sz="2800" spc="-5" dirty="0">
                <a:latin typeface="Arial"/>
                <a:cs typeface="Arial"/>
              </a:rPr>
              <a:t>τ</a:t>
            </a:r>
            <a:r>
              <a:rPr sz="2800" dirty="0">
                <a:latin typeface="Arial"/>
                <a:cs typeface="Arial"/>
              </a:rPr>
              <a:t>ι </a:t>
            </a:r>
            <a:r>
              <a:rPr sz="2800" spc="-5" dirty="0">
                <a:latin typeface="Arial"/>
                <a:cs typeface="Arial"/>
              </a:rPr>
              <a:t>ο</a:t>
            </a:r>
            <a:r>
              <a:rPr sz="2800" dirty="0">
                <a:latin typeface="Arial"/>
                <a:cs typeface="Arial"/>
              </a:rPr>
              <a:t>ι</a:t>
            </a:r>
            <a:r>
              <a:rPr sz="2800" spc="-1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τ</a:t>
            </a:r>
            <a:r>
              <a:rPr sz="2800" spc="20" dirty="0">
                <a:latin typeface="Arial"/>
                <a:cs typeface="Arial"/>
              </a:rPr>
              <a:t>ι</a:t>
            </a:r>
            <a:r>
              <a:rPr sz="2800" spc="-5" dirty="0">
                <a:latin typeface="Arial"/>
                <a:cs typeface="Arial"/>
              </a:rPr>
              <a:t>µ</a:t>
            </a:r>
            <a:r>
              <a:rPr sz="2800" spc="-10" dirty="0">
                <a:latin typeface="Arial"/>
                <a:cs typeface="Arial"/>
              </a:rPr>
              <a:t>έ</a:t>
            </a:r>
            <a:r>
              <a:rPr sz="2800" spc="-5" dirty="0">
                <a:latin typeface="Arial"/>
                <a:cs typeface="Arial"/>
              </a:rPr>
              <a:t>ς</a:t>
            </a:r>
            <a:r>
              <a:rPr sz="280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τω</a:t>
            </a:r>
            <a:r>
              <a:rPr sz="2800" dirty="0">
                <a:latin typeface="Arial"/>
                <a:cs typeface="Arial"/>
              </a:rPr>
              <a:t>ν</a:t>
            </a:r>
            <a:r>
              <a:rPr sz="2800" spc="-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ε</a:t>
            </a:r>
            <a:r>
              <a:rPr sz="2800" spc="-5" dirty="0">
                <a:latin typeface="Arial"/>
                <a:cs typeface="Arial"/>
              </a:rPr>
              <a:t>µ</a:t>
            </a:r>
            <a:r>
              <a:rPr sz="2800" dirty="0">
                <a:latin typeface="Arial"/>
                <a:cs typeface="Arial"/>
              </a:rPr>
              <a:t>πορεύσ</a:t>
            </a:r>
            <a:r>
              <a:rPr sz="2800" spc="10" dirty="0">
                <a:latin typeface="Arial"/>
                <a:cs typeface="Arial"/>
              </a:rPr>
              <a:t>ι</a:t>
            </a:r>
            <a:r>
              <a:rPr sz="2800" spc="-10" dirty="0">
                <a:latin typeface="Arial"/>
                <a:cs typeface="Arial"/>
              </a:rPr>
              <a:t>µ</a:t>
            </a:r>
            <a:r>
              <a:rPr sz="2800" dirty="0">
                <a:latin typeface="Arial"/>
                <a:cs typeface="Arial"/>
              </a:rPr>
              <a:t>ων αγαθών (tradable</a:t>
            </a:r>
            <a:r>
              <a:rPr sz="2800" spc="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goods), </a:t>
            </a:r>
            <a:r>
              <a:rPr sz="2800" spc="-5" dirty="0">
                <a:latin typeface="Arial"/>
                <a:cs typeface="Arial"/>
              </a:rPr>
              <a:t>ότα</a:t>
            </a:r>
            <a:r>
              <a:rPr sz="2800" dirty="0">
                <a:latin typeface="Arial"/>
                <a:cs typeface="Arial"/>
              </a:rPr>
              <a:t>ν </a:t>
            </a:r>
            <a:r>
              <a:rPr sz="2800" spc="-5" dirty="0">
                <a:latin typeface="Arial"/>
                <a:cs typeface="Arial"/>
              </a:rPr>
              <a:t>εκφράζοντα</a:t>
            </a:r>
            <a:r>
              <a:rPr sz="2800" dirty="0">
                <a:latin typeface="Arial"/>
                <a:cs typeface="Arial"/>
              </a:rPr>
              <a:t>ι</a:t>
            </a:r>
            <a:r>
              <a:rPr sz="2800" spc="-5" dirty="0">
                <a:latin typeface="Arial"/>
                <a:cs typeface="Arial"/>
              </a:rPr>
              <a:t> σε </a:t>
            </a:r>
            <a:r>
              <a:rPr sz="2800" dirty="0">
                <a:latin typeface="Arial"/>
                <a:cs typeface="Arial"/>
              </a:rPr>
              <a:t>κοινό ν</a:t>
            </a:r>
            <a:r>
              <a:rPr sz="2800" spc="-5" dirty="0">
                <a:latin typeface="Arial"/>
                <a:cs typeface="Arial"/>
              </a:rPr>
              <a:t>όµ</a:t>
            </a:r>
            <a:r>
              <a:rPr sz="2800" dirty="0">
                <a:latin typeface="Arial"/>
                <a:cs typeface="Arial"/>
              </a:rPr>
              <a:t>ι</a:t>
            </a:r>
            <a:r>
              <a:rPr sz="2800" spc="-5" dirty="0">
                <a:latin typeface="Arial"/>
                <a:cs typeface="Arial"/>
              </a:rPr>
              <a:t>σ</a:t>
            </a:r>
            <a:r>
              <a:rPr sz="2800" spc="-10" dirty="0">
                <a:latin typeface="Arial"/>
                <a:cs typeface="Arial"/>
              </a:rPr>
              <a:t>µ</a:t>
            </a:r>
            <a:r>
              <a:rPr sz="2800" spc="-5" dirty="0">
                <a:latin typeface="Arial"/>
                <a:cs typeface="Arial"/>
              </a:rPr>
              <a:t>α</a:t>
            </a:r>
            <a:r>
              <a:rPr sz="2800" dirty="0">
                <a:latin typeface="Arial"/>
                <a:cs typeface="Arial"/>
              </a:rPr>
              <a:t>, </a:t>
            </a:r>
            <a:r>
              <a:rPr sz="2800" spc="-5" dirty="0">
                <a:latin typeface="Arial"/>
                <a:cs typeface="Arial"/>
              </a:rPr>
              <a:t>τείνου</a:t>
            </a:r>
            <a:r>
              <a:rPr sz="2800" dirty="0">
                <a:latin typeface="Arial"/>
                <a:cs typeface="Arial"/>
              </a:rPr>
              <a:t>ν</a:t>
            </a:r>
            <a:r>
              <a:rPr sz="2800" spc="-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να</a:t>
            </a:r>
            <a:r>
              <a:rPr sz="2800" spc="-5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ε</a:t>
            </a:r>
            <a:r>
              <a:rPr sz="2800" spc="-5" dirty="0">
                <a:latin typeface="Arial"/>
                <a:cs typeface="Arial"/>
              </a:rPr>
              <a:t>ξ</a:t>
            </a:r>
            <a:r>
              <a:rPr sz="2800" spc="10" dirty="0">
                <a:latin typeface="Arial"/>
                <a:cs typeface="Arial"/>
              </a:rPr>
              <a:t>ο</a:t>
            </a:r>
            <a:r>
              <a:rPr sz="2800" spc="-5" dirty="0">
                <a:latin typeface="Arial"/>
                <a:cs typeface="Arial"/>
              </a:rPr>
              <a:t>µ</a:t>
            </a:r>
            <a:r>
              <a:rPr sz="2800" dirty="0">
                <a:latin typeface="Arial"/>
                <a:cs typeface="Arial"/>
              </a:rPr>
              <a:t>οιωθούν</a:t>
            </a:r>
            <a:r>
              <a:rPr sz="2800" spc="-5" dirty="0">
                <a:latin typeface="Arial"/>
                <a:cs typeface="Arial"/>
              </a:rPr>
              <a:t> σ</a:t>
            </a:r>
            <a:r>
              <a:rPr sz="2800" dirty="0">
                <a:latin typeface="Arial"/>
                <a:cs typeface="Arial"/>
              </a:rPr>
              <a:t>τις </a:t>
            </a:r>
            <a:r>
              <a:rPr sz="2800" spc="-5" dirty="0">
                <a:latin typeface="Arial"/>
                <a:cs typeface="Arial"/>
              </a:rPr>
              <a:t>διάφορε</a:t>
            </a:r>
            <a:r>
              <a:rPr sz="2800" dirty="0">
                <a:latin typeface="Arial"/>
                <a:cs typeface="Arial"/>
              </a:rPr>
              <a:t>ς</a:t>
            </a:r>
            <a:r>
              <a:rPr sz="2800" spc="-10" dirty="0">
                <a:latin typeface="Arial"/>
                <a:cs typeface="Arial"/>
              </a:rPr>
              <a:t> χώρε</a:t>
            </a:r>
            <a:r>
              <a:rPr sz="2800" spc="-5" dirty="0">
                <a:latin typeface="Arial"/>
                <a:cs typeface="Arial"/>
              </a:rPr>
              <a:t>ς</a:t>
            </a:r>
            <a:r>
              <a:rPr sz="2800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σ</a:t>
            </a:r>
            <a:r>
              <a:rPr sz="2800" spc="-5" dirty="0">
                <a:latin typeface="Arial"/>
                <a:cs typeface="Arial"/>
              </a:rPr>
              <a:t>α</a:t>
            </a:r>
            <a:r>
              <a:rPr sz="2800" dirty="0">
                <a:latin typeface="Arial"/>
                <a:cs typeface="Arial"/>
              </a:rPr>
              <a:t>ν </a:t>
            </a:r>
            <a:r>
              <a:rPr sz="2800" spc="-5" dirty="0">
                <a:latin typeface="Arial"/>
                <a:cs typeface="Arial"/>
              </a:rPr>
              <a:t>αποτέλε</a:t>
            </a:r>
            <a:r>
              <a:rPr sz="2800" spc="30" dirty="0">
                <a:latin typeface="Arial"/>
                <a:cs typeface="Arial"/>
              </a:rPr>
              <a:t>σ</a:t>
            </a:r>
            <a:r>
              <a:rPr sz="2800" spc="-10" dirty="0">
                <a:latin typeface="Arial"/>
                <a:cs typeface="Arial"/>
              </a:rPr>
              <a:t>µ</a:t>
            </a:r>
            <a:r>
              <a:rPr sz="2800" dirty="0">
                <a:latin typeface="Arial"/>
                <a:cs typeface="Arial"/>
              </a:rPr>
              <a:t>α </a:t>
            </a:r>
            <a:r>
              <a:rPr sz="2800" spc="-5" dirty="0">
                <a:latin typeface="Arial"/>
                <a:cs typeface="Arial"/>
              </a:rPr>
              <a:t>τω</a:t>
            </a:r>
            <a:r>
              <a:rPr sz="2800" dirty="0">
                <a:latin typeface="Arial"/>
                <a:cs typeface="Arial"/>
              </a:rPr>
              <a:t>ν </a:t>
            </a:r>
            <a:r>
              <a:rPr sz="2800" spc="-5" dirty="0">
                <a:latin typeface="Arial"/>
                <a:cs typeface="Arial"/>
              </a:rPr>
              <a:t>αλλαγών τω</a:t>
            </a:r>
            <a:r>
              <a:rPr sz="2800" dirty="0">
                <a:latin typeface="Arial"/>
                <a:cs typeface="Arial"/>
              </a:rPr>
              <a:t>ν</a:t>
            </a:r>
            <a:r>
              <a:rPr sz="2800" spc="-1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συναλλα</a:t>
            </a:r>
            <a:r>
              <a:rPr sz="2800" spc="5" dirty="0">
                <a:latin typeface="Arial"/>
                <a:cs typeface="Arial"/>
              </a:rPr>
              <a:t>γ</a:t>
            </a:r>
            <a:r>
              <a:rPr sz="2800" spc="-5" dirty="0">
                <a:latin typeface="Arial"/>
                <a:cs typeface="Arial"/>
              </a:rPr>
              <a:t>µατικώ</a:t>
            </a:r>
            <a:r>
              <a:rPr sz="2800" dirty="0">
                <a:latin typeface="Arial"/>
                <a:cs typeface="Arial"/>
              </a:rPr>
              <a:t>ν</a:t>
            </a:r>
            <a:r>
              <a:rPr sz="2800" spc="-5" dirty="0">
                <a:latin typeface="Arial"/>
                <a:cs typeface="Arial"/>
              </a:rPr>
              <a:t> ισοτ</a:t>
            </a:r>
            <a:r>
              <a:rPr sz="2800" spc="5" dirty="0">
                <a:latin typeface="Arial"/>
                <a:cs typeface="Arial"/>
              </a:rPr>
              <a:t>ι</a:t>
            </a:r>
            <a:r>
              <a:rPr sz="2800" spc="-5" dirty="0">
                <a:latin typeface="Arial"/>
                <a:cs typeface="Arial"/>
              </a:rPr>
              <a:t>µ</a:t>
            </a:r>
            <a:r>
              <a:rPr sz="2800" dirty="0">
                <a:latin typeface="Arial"/>
                <a:cs typeface="Arial"/>
              </a:rPr>
              <a:t>ιώ</a:t>
            </a:r>
            <a:r>
              <a:rPr sz="2800" spc="5" dirty="0">
                <a:latin typeface="Arial"/>
                <a:cs typeface="Arial"/>
              </a:rPr>
              <a:t>ν</a:t>
            </a:r>
            <a:r>
              <a:rPr sz="2800" dirty="0">
                <a:latin typeface="Arial"/>
                <a:cs typeface="Arial"/>
              </a:rPr>
              <a:t>.</a:t>
            </a:r>
            <a:r>
              <a:rPr sz="2800" spc="-5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Π</a:t>
            </a:r>
            <a:r>
              <a:rPr sz="2800" dirty="0">
                <a:latin typeface="Arial"/>
                <a:cs typeface="Arial"/>
              </a:rPr>
              <a:t>χ. </a:t>
            </a:r>
            <a:r>
              <a:rPr sz="2800" spc="-5" dirty="0">
                <a:latin typeface="Arial"/>
                <a:cs typeface="Arial"/>
              </a:rPr>
              <a:t>Εά</a:t>
            </a:r>
            <a:r>
              <a:rPr sz="2800" dirty="0">
                <a:latin typeface="Arial"/>
                <a:cs typeface="Arial"/>
              </a:rPr>
              <a:t>ν </a:t>
            </a:r>
            <a:r>
              <a:rPr sz="2800" spc="-10" dirty="0">
                <a:latin typeface="Arial"/>
                <a:cs typeface="Arial"/>
              </a:rPr>
              <a:t>έ</a:t>
            </a:r>
            <a:r>
              <a:rPr sz="2800" spc="-5" dirty="0">
                <a:latin typeface="Arial"/>
                <a:cs typeface="Arial"/>
              </a:rPr>
              <a:t>να α</a:t>
            </a:r>
            <a:r>
              <a:rPr sz="2800" dirty="0">
                <a:latin typeface="Arial"/>
                <a:cs typeface="Arial"/>
              </a:rPr>
              <a:t>γ</a:t>
            </a:r>
            <a:r>
              <a:rPr sz="2800" spc="5" dirty="0">
                <a:latin typeface="Arial"/>
                <a:cs typeface="Arial"/>
              </a:rPr>
              <a:t>α</a:t>
            </a:r>
            <a:r>
              <a:rPr sz="2800" dirty="0">
                <a:latin typeface="Arial"/>
                <a:cs typeface="Arial"/>
              </a:rPr>
              <a:t>θό </a:t>
            </a:r>
            <a:r>
              <a:rPr sz="2800" spc="-10" dirty="0">
                <a:latin typeface="Arial"/>
                <a:cs typeface="Arial"/>
              </a:rPr>
              <a:t>ε</a:t>
            </a:r>
            <a:r>
              <a:rPr sz="2800" spc="5" dirty="0">
                <a:latin typeface="Arial"/>
                <a:cs typeface="Arial"/>
              </a:rPr>
              <a:t>ί</a:t>
            </a:r>
            <a:r>
              <a:rPr sz="2800" dirty="0">
                <a:latin typeface="Arial"/>
                <a:cs typeface="Arial"/>
              </a:rPr>
              <a:t>ν</a:t>
            </a:r>
            <a:r>
              <a:rPr sz="2800" spc="-5" dirty="0">
                <a:latin typeface="Arial"/>
                <a:cs typeface="Arial"/>
              </a:rPr>
              <a:t>α</a:t>
            </a:r>
            <a:r>
              <a:rPr sz="2800" dirty="0">
                <a:latin typeface="Arial"/>
                <a:cs typeface="Arial"/>
              </a:rPr>
              <a:t>ι </a:t>
            </a:r>
            <a:r>
              <a:rPr sz="2800" spc="-10" dirty="0">
                <a:latin typeface="Arial"/>
                <a:cs typeface="Arial"/>
              </a:rPr>
              <a:t>π</a:t>
            </a:r>
            <a:r>
              <a:rPr sz="2800" spc="5" dirty="0">
                <a:latin typeface="Arial"/>
                <a:cs typeface="Arial"/>
              </a:rPr>
              <a:t>ι</a:t>
            </a:r>
            <a:r>
              <a:rPr sz="2800" dirty="0">
                <a:latin typeface="Arial"/>
                <a:cs typeface="Arial"/>
              </a:rPr>
              <a:t>ο </a:t>
            </a:r>
            <a:r>
              <a:rPr sz="2800" spc="-5" dirty="0">
                <a:latin typeface="Arial"/>
                <a:cs typeface="Arial"/>
              </a:rPr>
              <a:t>α</a:t>
            </a:r>
            <a:r>
              <a:rPr sz="2800" dirty="0">
                <a:latin typeface="Arial"/>
                <a:cs typeface="Arial"/>
              </a:rPr>
              <a:t>κ</a:t>
            </a:r>
            <a:r>
              <a:rPr sz="2800" spc="-5" dirty="0">
                <a:latin typeface="Arial"/>
                <a:cs typeface="Arial"/>
              </a:rPr>
              <a:t>ρι</a:t>
            </a:r>
            <a:r>
              <a:rPr sz="2800" dirty="0">
                <a:latin typeface="Arial"/>
                <a:cs typeface="Arial"/>
              </a:rPr>
              <a:t>βό </a:t>
            </a:r>
            <a:r>
              <a:rPr sz="2800" spc="-10" dirty="0">
                <a:latin typeface="Arial"/>
                <a:cs typeface="Arial"/>
              </a:rPr>
              <a:t>σ</a:t>
            </a:r>
            <a:r>
              <a:rPr sz="2800" spc="-5" dirty="0">
                <a:latin typeface="Arial"/>
                <a:cs typeface="Arial"/>
              </a:rPr>
              <a:t>τ</a:t>
            </a:r>
            <a:r>
              <a:rPr sz="2800" dirty="0">
                <a:latin typeface="Arial"/>
                <a:cs typeface="Arial"/>
              </a:rPr>
              <a:t>η </a:t>
            </a:r>
            <a:r>
              <a:rPr sz="2800" spc="-10" dirty="0">
                <a:latin typeface="Arial"/>
                <a:cs typeface="Arial"/>
              </a:rPr>
              <a:t>χώ</a:t>
            </a:r>
            <a:r>
              <a:rPr sz="2800" spc="-5" dirty="0">
                <a:latin typeface="Arial"/>
                <a:cs typeface="Arial"/>
              </a:rPr>
              <a:t>ρ</a:t>
            </a:r>
            <a:r>
              <a:rPr sz="2800" dirty="0">
                <a:latin typeface="Arial"/>
                <a:cs typeface="Arial"/>
              </a:rPr>
              <a:t>α</a:t>
            </a:r>
            <a:r>
              <a:rPr sz="2800" spc="2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1 </a:t>
            </a:r>
            <a:r>
              <a:rPr sz="2800" spc="-5" dirty="0">
                <a:latin typeface="Arial"/>
                <a:cs typeface="Arial"/>
              </a:rPr>
              <a:t>απ</a:t>
            </a:r>
            <a:r>
              <a:rPr sz="2800" dirty="0">
                <a:latin typeface="Arial"/>
                <a:cs typeface="Arial"/>
              </a:rPr>
              <a:t>ό </a:t>
            </a:r>
            <a:r>
              <a:rPr sz="2800" spc="5" dirty="0">
                <a:latin typeface="Arial"/>
                <a:cs typeface="Arial"/>
              </a:rPr>
              <a:t>ό</a:t>
            </a:r>
            <a:r>
              <a:rPr sz="2800" spc="-5" dirty="0">
                <a:latin typeface="Arial"/>
                <a:cs typeface="Arial"/>
              </a:rPr>
              <a:t>τ</a:t>
            </a:r>
            <a:r>
              <a:rPr sz="2800" dirty="0">
                <a:latin typeface="Arial"/>
                <a:cs typeface="Arial"/>
              </a:rPr>
              <a:t>ι</a:t>
            </a:r>
            <a:r>
              <a:rPr sz="2800" spc="-5" dirty="0">
                <a:latin typeface="Arial"/>
                <a:cs typeface="Arial"/>
              </a:rPr>
              <a:t> στη </a:t>
            </a:r>
            <a:r>
              <a:rPr sz="2800" spc="-10" dirty="0">
                <a:latin typeface="Arial"/>
                <a:cs typeface="Arial"/>
              </a:rPr>
              <a:t>χώρ</a:t>
            </a:r>
            <a:r>
              <a:rPr sz="2800" spc="-5" dirty="0">
                <a:latin typeface="Arial"/>
                <a:cs typeface="Arial"/>
              </a:rPr>
              <a:t>α</a:t>
            </a:r>
            <a:r>
              <a:rPr sz="2800" spc="1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2 </a:t>
            </a:r>
            <a:r>
              <a:rPr sz="2800" spc="-5" dirty="0">
                <a:latin typeface="Arial"/>
                <a:cs typeface="Arial"/>
              </a:rPr>
              <a:t>τότ</a:t>
            </a:r>
            <a:r>
              <a:rPr sz="2800" dirty="0">
                <a:latin typeface="Arial"/>
                <a:cs typeface="Arial"/>
              </a:rPr>
              <a:t>ε </a:t>
            </a:r>
            <a:r>
              <a:rPr sz="2800" spc="-5" dirty="0">
                <a:latin typeface="Arial"/>
                <a:cs typeface="Arial"/>
              </a:rPr>
              <a:t>τ</a:t>
            </a:r>
            <a:r>
              <a:rPr sz="2800" dirty="0">
                <a:latin typeface="Arial"/>
                <a:cs typeface="Arial"/>
              </a:rPr>
              <a:t>ο </a:t>
            </a:r>
            <a:r>
              <a:rPr sz="2800" spc="-5" dirty="0">
                <a:latin typeface="Arial"/>
                <a:cs typeface="Arial"/>
              </a:rPr>
              <a:t>νόµ</a:t>
            </a:r>
            <a:r>
              <a:rPr sz="2800" dirty="0">
                <a:latin typeface="Arial"/>
                <a:cs typeface="Arial"/>
              </a:rPr>
              <a:t>ι</a:t>
            </a:r>
            <a:r>
              <a:rPr sz="2800" spc="-5" dirty="0">
                <a:latin typeface="Arial"/>
                <a:cs typeface="Arial"/>
              </a:rPr>
              <a:t>σ</a:t>
            </a:r>
            <a:r>
              <a:rPr sz="2800" spc="-10" dirty="0">
                <a:latin typeface="Arial"/>
                <a:cs typeface="Arial"/>
              </a:rPr>
              <a:t>µ</a:t>
            </a:r>
            <a:r>
              <a:rPr sz="2800" dirty="0">
                <a:latin typeface="Arial"/>
                <a:cs typeface="Arial"/>
              </a:rPr>
              <a:t>α </a:t>
            </a:r>
            <a:r>
              <a:rPr sz="2800" spc="-5" dirty="0">
                <a:latin typeface="Arial"/>
                <a:cs typeface="Arial"/>
              </a:rPr>
              <a:t>τ</a:t>
            </a:r>
            <a:r>
              <a:rPr sz="2800" dirty="0">
                <a:latin typeface="Arial"/>
                <a:cs typeface="Arial"/>
              </a:rPr>
              <a:t>ης </a:t>
            </a:r>
            <a:r>
              <a:rPr sz="2800" spc="-5" dirty="0">
                <a:latin typeface="Arial"/>
                <a:cs typeface="Arial"/>
              </a:rPr>
              <a:t>χώρας</a:t>
            </a:r>
            <a:r>
              <a:rPr sz="2800" spc="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1 θα υποτ</a:t>
            </a:r>
            <a:r>
              <a:rPr sz="2800" spc="5" dirty="0">
                <a:latin typeface="Arial"/>
                <a:cs typeface="Arial"/>
              </a:rPr>
              <a:t>ι</a:t>
            </a:r>
            <a:r>
              <a:rPr sz="2800" spc="-5" dirty="0">
                <a:latin typeface="Arial"/>
                <a:cs typeface="Arial"/>
              </a:rPr>
              <a:t>µηθε</a:t>
            </a:r>
            <a:r>
              <a:rPr sz="2800" dirty="0">
                <a:latin typeface="Arial"/>
                <a:cs typeface="Arial"/>
              </a:rPr>
              <a:t>ί </a:t>
            </a:r>
            <a:r>
              <a:rPr sz="2800" spc="-5" dirty="0">
                <a:latin typeface="Arial"/>
                <a:cs typeface="Arial"/>
              </a:rPr>
              <a:t>έναντ</a:t>
            </a:r>
            <a:r>
              <a:rPr sz="2800" dirty="0">
                <a:latin typeface="Arial"/>
                <a:cs typeface="Arial"/>
              </a:rPr>
              <a:t>ι</a:t>
            </a:r>
            <a:r>
              <a:rPr sz="2800" spc="-5" dirty="0">
                <a:latin typeface="Arial"/>
                <a:cs typeface="Arial"/>
              </a:rPr>
              <a:t> το</a:t>
            </a:r>
            <a:r>
              <a:rPr sz="2800" dirty="0">
                <a:latin typeface="Arial"/>
                <a:cs typeface="Arial"/>
              </a:rPr>
              <a:t>υ</a:t>
            </a:r>
            <a:r>
              <a:rPr sz="2800" spc="-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ν</a:t>
            </a:r>
            <a:r>
              <a:rPr sz="2800" spc="10" dirty="0">
                <a:latin typeface="Arial"/>
                <a:cs typeface="Arial"/>
              </a:rPr>
              <a:t>ο</a:t>
            </a:r>
            <a:r>
              <a:rPr sz="2800" spc="-5" dirty="0">
                <a:latin typeface="Arial"/>
                <a:cs typeface="Arial"/>
              </a:rPr>
              <a:t>µ</a:t>
            </a:r>
            <a:r>
              <a:rPr sz="2800" dirty="0">
                <a:latin typeface="Arial"/>
                <a:cs typeface="Arial"/>
              </a:rPr>
              <a:t>ί</a:t>
            </a:r>
            <a:r>
              <a:rPr sz="2800" spc="-5" dirty="0">
                <a:latin typeface="Arial"/>
                <a:cs typeface="Arial"/>
              </a:rPr>
              <a:t>σµατο</a:t>
            </a:r>
            <a:r>
              <a:rPr sz="2800" dirty="0">
                <a:latin typeface="Arial"/>
                <a:cs typeface="Arial"/>
              </a:rPr>
              <a:t>ς </a:t>
            </a:r>
            <a:r>
              <a:rPr sz="2800" spc="-5" dirty="0">
                <a:latin typeface="Arial"/>
                <a:cs typeface="Arial"/>
              </a:rPr>
              <a:t>τη</a:t>
            </a:r>
            <a:r>
              <a:rPr sz="2800" dirty="0">
                <a:latin typeface="Arial"/>
                <a:cs typeface="Arial"/>
              </a:rPr>
              <a:t>ς </a:t>
            </a:r>
            <a:r>
              <a:rPr sz="2800" spc="-10" dirty="0">
                <a:latin typeface="Arial"/>
                <a:cs typeface="Arial"/>
              </a:rPr>
              <a:t>χώρα</a:t>
            </a:r>
            <a:r>
              <a:rPr sz="2800" spc="-5" dirty="0">
                <a:latin typeface="Arial"/>
                <a:cs typeface="Arial"/>
              </a:rPr>
              <a:t>ς</a:t>
            </a:r>
            <a:r>
              <a:rPr sz="2800" spc="1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2, </a:t>
            </a:r>
            <a:r>
              <a:rPr sz="2800" spc="-10" dirty="0">
                <a:latin typeface="Arial"/>
                <a:cs typeface="Arial"/>
              </a:rPr>
              <a:t>ώστ</a:t>
            </a:r>
            <a:r>
              <a:rPr sz="2800" dirty="0">
                <a:latin typeface="Arial"/>
                <a:cs typeface="Arial"/>
              </a:rPr>
              <a:t>ε η</a:t>
            </a:r>
            <a:r>
              <a:rPr sz="2800" spc="-5" dirty="0">
                <a:latin typeface="Arial"/>
                <a:cs typeface="Arial"/>
              </a:rPr>
              <a:t> τ</a:t>
            </a:r>
            <a:r>
              <a:rPr sz="2800" spc="10" dirty="0">
                <a:latin typeface="Arial"/>
                <a:cs typeface="Arial"/>
              </a:rPr>
              <a:t>ι</a:t>
            </a:r>
            <a:r>
              <a:rPr sz="2800" spc="-5" dirty="0">
                <a:latin typeface="Arial"/>
                <a:cs typeface="Arial"/>
              </a:rPr>
              <a:t>µ</a:t>
            </a:r>
            <a:r>
              <a:rPr sz="2800" dirty="0">
                <a:latin typeface="Arial"/>
                <a:cs typeface="Arial"/>
              </a:rPr>
              <a:t>ή </a:t>
            </a:r>
            <a:r>
              <a:rPr sz="2800" spc="-10" dirty="0">
                <a:latin typeface="Arial"/>
                <a:cs typeface="Arial"/>
              </a:rPr>
              <a:t>τ</a:t>
            </a:r>
            <a:r>
              <a:rPr sz="2800" dirty="0">
                <a:latin typeface="Arial"/>
                <a:cs typeface="Arial"/>
              </a:rPr>
              <a:t>ου</a:t>
            </a:r>
            <a:r>
              <a:rPr sz="2800" spc="-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αγαθού</a:t>
            </a:r>
            <a:r>
              <a:rPr sz="2800" spc="-5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σ</a:t>
            </a:r>
            <a:r>
              <a:rPr sz="2800" spc="-5" dirty="0">
                <a:latin typeface="Arial"/>
                <a:cs typeface="Arial"/>
              </a:rPr>
              <a:t>τις</a:t>
            </a:r>
            <a:r>
              <a:rPr sz="2800" dirty="0">
                <a:latin typeface="Arial"/>
                <a:cs typeface="Arial"/>
              </a:rPr>
              <a:t> δύο </a:t>
            </a:r>
            <a:r>
              <a:rPr sz="2800" spc="-5" dirty="0">
                <a:latin typeface="Arial"/>
                <a:cs typeface="Arial"/>
              </a:rPr>
              <a:t>χώρες</a:t>
            </a:r>
            <a:r>
              <a:rPr sz="2800" dirty="0">
                <a:latin typeface="Arial"/>
                <a:cs typeface="Arial"/>
              </a:rPr>
              <a:t> να</a:t>
            </a:r>
            <a:r>
              <a:rPr sz="2800" spc="-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είναι η ί</a:t>
            </a:r>
            <a:r>
              <a:rPr sz="2800" spc="-10" dirty="0">
                <a:latin typeface="Arial"/>
                <a:cs typeface="Arial"/>
              </a:rPr>
              <a:t>δ</a:t>
            </a:r>
            <a:r>
              <a:rPr sz="2800" dirty="0">
                <a:latin typeface="Arial"/>
                <a:cs typeface="Arial"/>
              </a:rPr>
              <a:t>ια.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61539" rIns="0" bIns="0" rtlCol="0">
            <a:spAutoFit/>
          </a:bodyPr>
          <a:lstStyle/>
          <a:p>
            <a:pPr marL="1314450">
              <a:lnSpc>
                <a:spcPts val="5710"/>
              </a:lnSpc>
            </a:pPr>
            <a:r>
              <a:rPr sz="4800" dirty="0">
                <a:latin typeface="Arial"/>
                <a:cs typeface="Arial"/>
              </a:rPr>
              <a:t>Arbitrage </a:t>
            </a:r>
            <a:r>
              <a:rPr sz="4800" spc="-5" dirty="0"/>
              <a:t>χρ</a:t>
            </a:r>
            <a:r>
              <a:rPr sz="4800" dirty="0"/>
              <a:t>ή</a:t>
            </a:r>
            <a:r>
              <a:rPr sz="4800" spc="-5" dirty="0">
                <a:latin typeface="Arial"/>
                <a:cs typeface="Arial"/>
              </a:rPr>
              <a:t>µ</a:t>
            </a:r>
            <a:r>
              <a:rPr sz="4800" spc="-5" dirty="0"/>
              <a:t>ατος</a:t>
            </a:r>
            <a:endParaRPr sz="48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311535" y="2013870"/>
            <a:ext cx="8044180" cy="39192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55600" marR="5080" indent="-342900">
              <a:lnSpc>
                <a:spcPct val="89800"/>
              </a:lnSpc>
              <a:buFont typeface="Arial"/>
              <a:buChar char="•"/>
              <a:tabLst>
                <a:tab pos="355600" algn="l"/>
                <a:tab pos="2658110" algn="l"/>
              </a:tabLst>
            </a:pPr>
            <a:r>
              <a:rPr sz="2400" spc="-10" dirty="0">
                <a:solidFill>
                  <a:srgbClr val="4C4C4C"/>
                </a:solidFill>
                <a:latin typeface="Arial"/>
                <a:cs typeface="Arial"/>
              </a:rPr>
              <a:t>Ο</a:t>
            </a:r>
            <a:r>
              <a:rPr sz="2400" spc="-5" dirty="0">
                <a:solidFill>
                  <a:srgbClr val="4C4C4C"/>
                </a:solidFill>
                <a:latin typeface="Arial"/>
                <a:cs typeface="Arial"/>
              </a:rPr>
              <a:t>ι </a:t>
            </a:r>
            <a:r>
              <a:rPr sz="2400" spc="-10" dirty="0">
                <a:solidFill>
                  <a:srgbClr val="4C4C4C"/>
                </a:solidFill>
                <a:latin typeface="Arial"/>
                <a:cs typeface="Arial"/>
              </a:rPr>
              <a:t>επαγγε</a:t>
            </a:r>
            <a:r>
              <a:rPr sz="2400" spc="0" dirty="0">
                <a:solidFill>
                  <a:srgbClr val="4C4C4C"/>
                </a:solidFill>
                <a:latin typeface="Arial"/>
                <a:cs typeface="Arial"/>
              </a:rPr>
              <a:t>λ</a:t>
            </a:r>
            <a:r>
              <a:rPr sz="2400" dirty="0">
                <a:solidFill>
                  <a:srgbClr val="4C4C4C"/>
                </a:solidFill>
                <a:latin typeface="Arial"/>
                <a:cs typeface="Arial"/>
              </a:rPr>
              <a:t>µ</a:t>
            </a:r>
            <a:r>
              <a:rPr sz="2400" spc="-5" dirty="0">
                <a:solidFill>
                  <a:srgbClr val="4C4C4C"/>
                </a:solidFill>
                <a:latin typeface="Arial"/>
                <a:cs typeface="Arial"/>
              </a:rPr>
              <a:t>ατί</a:t>
            </a:r>
            <a:r>
              <a:rPr sz="2400" dirty="0">
                <a:solidFill>
                  <a:srgbClr val="4C4C4C"/>
                </a:solidFill>
                <a:latin typeface="Arial"/>
                <a:cs typeface="Arial"/>
              </a:rPr>
              <a:t>ε</a:t>
            </a:r>
            <a:r>
              <a:rPr sz="2400" spc="-5" dirty="0">
                <a:solidFill>
                  <a:srgbClr val="4C4C4C"/>
                </a:solidFill>
                <a:latin typeface="Arial"/>
                <a:cs typeface="Arial"/>
              </a:rPr>
              <a:t>ς κερδοσκόποι</a:t>
            </a:r>
            <a:r>
              <a:rPr sz="2400" spc="15" dirty="0">
                <a:solidFill>
                  <a:srgbClr val="4C4C4C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4C4C4C"/>
                </a:solidFill>
                <a:latin typeface="Arial"/>
                <a:cs typeface="Arial"/>
              </a:rPr>
              <a:t>µ</a:t>
            </a:r>
            <a:r>
              <a:rPr sz="2400" spc="-10" dirty="0">
                <a:solidFill>
                  <a:srgbClr val="4C4C4C"/>
                </a:solidFill>
                <a:latin typeface="Arial"/>
                <a:cs typeface="Arial"/>
              </a:rPr>
              <a:t>πορε</a:t>
            </a:r>
            <a:r>
              <a:rPr sz="2400" spc="-5" dirty="0">
                <a:solidFill>
                  <a:srgbClr val="4C4C4C"/>
                </a:solidFill>
                <a:latin typeface="Arial"/>
                <a:cs typeface="Arial"/>
              </a:rPr>
              <a:t>ί ν</a:t>
            </a:r>
            <a:r>
              <a:rPr sz="2400" dirty="0">
                <a:solidFill>
                  <a:srgbClr val="4C4C4C"/>
                </a:solidFill>
                <a:latin typeface="Arial"/>
                <a:cs typeface="Arial"/>
              </a:rPr>
              <a:t>α</a:t>
            </a:r>
            <a:r>
              <a:rPr sz="2400" spc="-5" dirty="0">
                <a:solidFill>
                  <a:srgbClr val="4C4C4C"/>
                </a:solidFill>
                <a:latin typeface="Arial"/>
                <a:cs typeface="Arial"/>
              </a:rPr>
              <a:t> αποκ</a:t>
            </a:r>
            <a:r>
              <a:rPr sz="2400" spc="10" dirty="0">
                <a:solidFill>
                  <a:srgbClr val="4C4C4C"/>
                </a:solidFill>
                <a:latin typeface="Arial"/>
                <a:cs typeface="Arial"/>
              </a:rPr>
              <a:t>ο</a:t>
            </a:r>
            <a:r>
              <a:rPr sz="2400" dirty="0">
                <a:solidFill>
                  <a:srgbClr val="4C4C4C"/>
                </a:solidFill>
                <a:latin typeface="Arial"/>
                <a:cs typeface="Arial"/>
              </a:rPr>
              <a:t>µίσουν </a:t>
            </a:r>
            <a:r>
              <a:rPr sz="2400" spc="-5" dirty="0">
                <a:solidFill>
                  <a:srgbClr val="4C4C4C"/>
                </a:solidFill>
                <a:latin typeface="Arial"/>
                <a:cs typeface="Arial"/>
              </a:rPr>
              <a:t>κέρδη </a:t>
            </a:r>
            <a:r>
              <a:rPr sz="2400" dirty="0">
                <a:solidFill>
                  <a:srgbClr val="4C4C4C"/>
                </a:solidFill>
                <a:latin typeface="Arial"/>
                <a:cs typeface="Arial"/>
              </a:rPr>
              <a:t>όταν</a:t>
            </a:r>
            <a:r>
              <a:rPr sz="2400" spc="-5" dirty="0">
                <a:solidFill>
                  <a:srgbClr val="4C4C4C"/>
                </a:solidFill>
                <a:latin typeface="Arial"/>
                <a:cs typeface="Arial"/>
              </a:rPr>
              <a:t> αγοράζουν ξένα </a:t>
            </a:r>
            <a:r>
              <a:rPr sz="2400" dirty="0">
                <a:solidFill>
                  <a:srgbClr val="4C4C4C"/>
                </a:solidFill>
                <a:latin typeface="Arial"/>
                <a:cs typeface="Arial"/>
              </a:rPr>
              <a:t>ν</a:t>
            </a:r>
            <a:r>
              <a:rPr sz="2400" spc="20" dirty="0">
                <a:solidFill>
                  <a:srgbClr val="4C4C4C"/>
                </a:solidFill>
                <a:latin typeface="Arial"/>
                <a:cs typeface="Arial"/>
              </a:rPr>
              <a:t>ο</a:t>
            </a:r>
            <a:r>
              <a:rPr sz="2400" dirty="0">
                <a:solidFill>
                  <a:srgbClr val="4C4C4C"/>
                </a:solidFill>
                <a:latin typeface="Arial"/>
                <a:cs typeface="Arial"/>
              </a:rPr>
              <a:t>µ</a:t>
            </a:r>
            <a:r>
              <a:rPr sz="2400" spc="5" dirty="0">
                <a:solidFill>
                  <a:srgbClr val="4C4C4C"/>
                </a:solidFill>
                <a:latin typeface="Arial"/>
                <a:cs typeface="Arial"/>
              </a:rPr>
              <a:t>ίσ</a:t>
            </a:r>
            <a:r>
              <a:rPr sz="2400" dirty="0">
                <a:solidFill>
                  <a:srgbClr val="4C4C4C"/>
                </a:solidFill>
                <a:latin typeface="Arial"/>
                <a:cs typeface="Arial"/>
              </a:rPr>
              <a:t>µ</a:t>
            </a:r>
            <a:r>
              <a:rPr sz="2400" spc="-5" dirty="0">
                <a:solidFill>
                  <a:srgbClr val="4C4C4C"/>
                </a:solidFill>
                <a:latin typeface="Arial"/>
                <a:cs typeface="Arial"/>
              </a:rPr>
              <a:t>ατ</a:t>
            </a:r>
            <a:r>
              <a:rPr sz="2400" dirty="0">
                <a:solidFill>
                  <a:srgbClr val="4C4C4C"/>
                </a:solidFill>
                <a:latin typeface="Arial"/>
                <a:cs typeface="Arial"/>
              </a:rPr>
              <a:t>α</a:t>
            </a:r>
            <a:r>
              <a:rPr sz="2400" spc="-5" dirty="0">
                <a:solidFill>
                  <a:srgbClr val="4C4C4C"/>
                </a:solidFill>
                <a:latin typeface="Arial"/>
                <a:cs typeface="Arial"/>
              </a:rPr>
              <a:t> </a:t>
            </a:r>
            <a:r>
              <a:rPr sz="2400" spc="-15" dirty="0">
                <a:solidFill>
                  <a:srgbClr val="4C4C4C"/>
                </a:solidFill>
                <a:latin typeface="Arial"/>
                <a:cs typeface="Arial"/>
              </a:rPr>
              <a:t>π</a:t>
            </a:r>
            <a:r>
              <a:rPr sz="2400" spc="-5" dirty="0">
                <a:solidFill>
                  <a:srgbClr val="4C4C4C"/>
                </a:solidFill>
                <a:latin typeface="Arial"/>
                <a:cs typeface="Arial"/>
              </a:rPr>
              <a:t>χ. </a:t>
            </a:r>
            <a:r>
              <a:rPr sz="2400" spc="-10" dirty="0">
                <a:solidFill>
                  <a:srgbClr val="4C4C4C"/>
                </a:solidFill>
                <a:latin typeface="Arial"/>
                <a:cs typeface="Arial"/>
              </a:rPr>
              <a:t>Τ</a:t>
            </a:r>
            <a:r>
              <a:rPr sz="2400" spc="-5" dirty="0">
                <a:solidFill>
                  <a:srgbClr val="4C4C4C"/>
                </a:solidFill>
                <a:latin typeface="Arial"/>
                <a:cs typeface="Arial"/>
              </a:rPr>
              <a:t>ο</a:t>
            </a:r>
            <a:r>
              <a:rPr sz="2400" spc="-15" dirty="0">
                <a:solidFill>
                  <a:srgbClr val="4C4C4C"/>
                </a:solidFill>
                <a:latin typeface="Arial"/>
                <a:cs typeface="Arial"/>
              </a:rPr>
              <a:t> </a:t>
            </a:r>
            <a:r>
              <a:rPr sz="2400" spc="-10" dirty="0">
                <a:solidFill>
                  <a:srgbClr val="4C4C4C"/>
                </a:solidFill>
                <a:latin typeface="Arial"/>
                <a:cs typeface="Arial"/>
              </a:rPr>
              <a:t>δολάριο </a:t>
            </a:r>
            <a:r>
              <a:rPr sz="2400" dirty="0">
                <a:solidFill>
                  <a:srgbClr val="4C4C4C"/>
                </a:solidFill>
                <a:latin typeface="Arial"/>
                <a:cs typeface="Arial"/>
              </a:rPr>
              <a:t>φθηνά</a:t>
            </a:r>
            <a:r>
              <a:rPr sz="2400" spc="-5" dirty="0">
                <a:solidFill>
                  <a:srgbClr val="4C4C4C"/>
                </a:solidFill>
                <a:latin typeface="Arial"/>
                <a:cs typeface="Arial"/>
              </a:rPr>
              <a:t> </a:t>
            </a:r>
            <a:r>
              <a:rPr sz="2400" spc="-10" dirty="0">
                <a:solidFill>
                  <a:srgbClr val="4C4C4C"/>
                </a:solidFill>
                <a:latin typeface="Arial"/>
                <a:cs typeface="Arial"/>
              </a:rPr>
              <a:t>π</a:t>
            </a:r>
            <a:r>
              <a:rPr sz="2400" dirty="0">
                <a:solidFill>
                  <a:srgbClr val="4C4C4C"/>
                </a:solidFill>
                <a:latin typeface="Arial"/>
                <a:cs typeface="Arial"/>
              </a:rPr>
              <a:t>χ</a:t>
            </a:r>
            <a:r>
              <a:rPr sz="2400" spc="-5" dirty="0">
                <a:solidFill>
                  <a:srgbClr val="4C4C4C"/>
                </a:solidFill>
                <a:latin typeface="Arial"/>
                <a:cs typeface="Arial"/>
              </a:rPr>
              <a:t>,</a:t>
            </a:r>
            <a:r>
              <a:rPr sz="2400" spc="-10" dirty="0">
                <a:solidFill>
                  <a:srgbClr val="4C4C4C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4C4C4C"/>
                </a:solidFill>
                <a:latin typeface="Arial"/>
                <a:cs typeface="Arial"/>
              </a:rPr>
              <a:t>στο</a:t>
            </a:r>
            <a:r>
              <a:rPr sz="2400" spc="-5" dirty="0">
                <a:solidFill>
                  <a:srgbClr val="4C4C4C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4C4C4C"/>
                </a:solidFill>
                <a:latin typeface="Arial"/>
                <a:cs typeface="Arial"/>
              </a:rPr>
              <a:t>Παρίσι</a:t>
            </a:r>
            <a:r>
              <a:rPr sz="2400" spc="-5" dirty="0">
                <a:solidFill>
                  <a:srgbClr val="4C4C4C"/>
                </a:solidFill>
                <a:latin typeface="Arial"/>
                <a:cs typeface="Arial"/>
              </a:rPr>
              <a:t> κ</a:t>
            </a:r>
            <a:r>
              <a:rPr sz="2400" dirty="0">
                <a:solidFill>
                  <a:srgbClr val="4C4C4C"/>
                </a:solidFill>
                <a:latin typeface="Arial"/>
                <a:cs typeface="Arial"/>
              </a:rPr>
              <a:t>αι</a:t>
            </a:r>
            <a:r>
              <a:rPr sz="2400" spc="5" dirty="0">
                <a:solidFill>
                  <a:srgbClr val="4C4C4C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4C4C4C"/>
                </a:solidFill>
                <a:latin typeface="Arial"/>
                <a:cs typeface="Arial"/>
              </a:rPr>
              <a:t>τα</a:t>
            </a:r>
            <a:r>
              <a:rPr sz="2400" spc="-10" dirty="0">
                <a:solidFill>
                  <a:srgbClr val="4C4C4C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4C4C4C"/>
                </a:solidFill>
                <a:latin typeface="Arial"/>
                <a:cs typeface="Arial"/>
              </a:rPr>
              <a:t>πωλούν </a:t>
            </a:r>
            <a:r>
              <a:rPr sz="2400" spc="5" dirty="0">
                <a:solidFill>
                  <a:srgbClr val="4C4C4C"/>
                </a:solidFill>
                <a:latin typeface="Arial"/>
                <a:cs typeface="Arial"/>
              </a:rPr>
              <a:t>α</a:t>
            </a:r>
            <a:r>
              <a:rPr sz="2400" dirty="0">
                <a:solidFill>
                  <a:srgbClr val="4C4C4C"/>
                </a:solidFill>
                <a:latin typeface="Arial"/>
                <a:cs typeface="Arial"/>
              </a:rPr>
              <a:t>µ</a:t>
            </a:r>
            <a:r>
              <a:rPr sz="2400" spc="-10" dirty="0">
                <a:solidFill>
                  <a:srgbClr val="4C4C4C"/>
                </a:solidFill>
                <a:latin typeface="Arial"/>
                <a:cs typeface="Arial"/>
              </a:rPr>
              <a:t>έσω</a:t>
            </a:r>
            <a:r>
              <a:rPr sz="2400" spc="-5" dirty="0">
                <a:solidFill>
                  <a:srgbClr val="4C4C4C"/>
                </a:solidFill>
                <a:latin typeface="Arial"/>
                <a:cs typeface="Arial"/>
              </a:rPr>
              <a:t>ς</a:t>
            </a:r>
            <a:r>
              <a:rPr sz="2400" spc="5" dirty="0">
                <a:solidFill>
                  <a:srgbClr val="4C4C4C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4C4C4C"/>
                </a:solidFill>
                <a:latin typeface="Arial"/>
                <a:cs typeface="Arial"/>
              </a:rPr>
              <a:t>ακριβ</a:t>
            </a:r>
            <a:r>
              <a:rPr sz="2400" dirty="0">
                <a:solidFill>
                  <a:srgbClr val="4C4C4C"/>
                </a:solidFill>
                <a:latin typeface="Arial"/>
                <a:cs typeface="Arial"/>
              </a:rPr>
              <a:t>ά</a:t>
            </a:r>
            <a:r>
              <a:rPr sz="2400" spc="-5" dirty="0">
                <a:solidFill>
                  <a:srgbClr val="4C4C4C"/>
                </a:solidFill>
                <a:latin typeface="Arial"/>
                <a:cs typeface="Arial"/>
              </a:rPr>
              <a:t> </a:t>
            </a:r>
            <a:r>
              <a:rPr sz="2400" spc="-10" dirty="0">
                <a:solidFill>
                  <a:srgbClr val="4C4C4C"/>
                </a:solidFill>
                <a:latin typeface="Arial"/>
                <a:cs typeface="Arial"/>
              </a:rPr>
              <a:t>π</a:t>
            </a:r>
            <a:r>
              <a:rPr sz="2400" spc="5" dirty="0">
                <a:solidFill>
                  <a:srgbClr val="4C4C4C"/>
                </a:solidFill>
                <a:latin typeface="Arial"/>
                <a:cs typeface="Arial"/>
              </a:rPr>
              <a:t>χ</a:t>
            </a:r>
            <a:r>
              <a:rPr sz="2400" spc="-5" dirty="0">
                <a:solidFill>
                  <a:srgbClr val="4C4C4C"/>
                </a:solidFill>
                <a:latin typeface="Arial"/>
                <a:cs typeface="Arial"/>
              </a:rPr>
              <a:t>. </a:t>
            </a:r>
            <a:r>
              <a:rPr sz="2400" dirty="0">
                <a:solidFill>
                  <a:srgbClr val="4C4C4C"/>
                </a:solidFill>
                <a:latin typeface="Arial"/>
                <a:cs typeface="Arial"/>
              </a:rPr>
              <a:t>στη </a:t>
            </a:r>
            <a:r>
              <a:rPr sz="2400" spc="5" dirty="0">
                <a:solidFill>
                  <a:srgbClr val="4C4C4C"/>
                </a:solidFill>
                <a:latin typeface="Arial"/>
                <a:cs typeface="Arial"/>
              </a:rPr>
              <a:t>Ν</a:t>
            </a:r>
            <a:r>
              <a:rPr sz="2400" spc="-5" dirty="0">
                <a:solidFill>
                  <a:srgbClr val="4C4C4C"/>
                </a:solidFill>
                <a:latin typeface="Arial"/>
                <a:cs typeface="Arial"/>
              </a:rPr>
              <a:t>έα Υόρκ</a:t>
            </a:r>
            <a:r>
              <a:rPr sz="2400" dirty="0">
                <a:solidFill>
                  <a:srgbClr val="4C4C4C"/>
                </a:solidFill>
                <a:latin typeface="Arial"/>
                <a:cs typeface="Arial"/>
              </a:rPr>
              <a:t>η</a:t>
            </a:r>
            <a:r>
              <a:rPr sz="2400" spc="-5" dirty="0">
                <a:solidFill>
                  <a:srgbClr val="4C4C4C"/>
                </a:solidFill>
                <a:latin typeface="Arial"/>
                <a:cs typeface="Arial"/>
              </a:rPr>
              <a:t>.</a:t>
            </a:r>
            <a:r>
              <a:rPr sz="2400" dirty="0">
                <a:solidFill>
                  <a:srgbClr val="4C4C4C"/>
                </a:solidFill>
                <a:latin typeface="Arial"/>
                <a:cs typeface="Arial"/>
              </a:rPr>
              <a:t>	</a:t>
            </a:r>
            <a:r>
              <a:rPr sz="2400" spc="-5" dirty="0">
                <a:solidFill>
                  <a:srgbClr val="4C4C4C"/>
                </a:solidFill>
                <a:latin typeface="Arial"/>
                <a:cs typeface="Arial"/>
              </a:rPr>
              <a:t>Τότε </a:t>
            </a:r>
            <a:r>
              <a:rPr sz="2400" dirty="0">
                <a:solidFill>
                  <a:srgbClr val="4C4C4C"/>
                </a:solidFill>
                <a:latin typeface="Arial"/>
                <a:cs typeface="Arial"/>
              </a:rPr>
              <a:t>το </a:t>
            </a:r>
            <a:r>
              <a:rPr sz="2400" spc="-5" dirty="0">
                <a:solidFill>
                  <a:srgbClr val="4C4C4C"/>
                </a:solidFill>
                <a:latin typeface="Arial"/>
                <a:cs typeface="Arial"/>
              </a:rPr>
              <a:t>δολάριο </a:t>
            </a:r>
            <a:r>
              <a:rPr sz="2400" dirty="0">
                <a:solidFill>
                  <a:srgbClr val="4C4C4C"/>
                </a:solidFill>
                <a:latin typeface="Arial"/>
                <a:cs typeface="Arial"/>
              </a:rPr>
              <a:t>θα</a:t>
            </a:r>
            <a:r>
              <a:rPr sz="2400" spc="-5" dirty="0">
                <a:solidFill>
                  <a:srgbClr val="4C4C4C"/>
                </a:solidFill>
                <a:latin typeface="Arial"/>
                <a:cs typeface="Arial"/>
              </a:rPr>
              <a:t> α</a:t>
            </a:r>
            <a:r>
              <a:rPr sz="2400" dirty="0">
                <a:solidFill>
                  <a:srgbClr val="4C4C4C"/>
                </a:solidFill>
                <a:latin typeface="Arial"/>
                <a:cs typeface="Arial"/>
              </a:rPr>
              <a:t>νατ</a:t>
            </a:r>
            <a:r>
              <a:rPr sz="2400" spc="15" dirty="0">
                <a:solidFill>
                  <a:srgbClr val="4C4C4C"/>
                </a:solidFill>
                <a:latin typeface="Arial"/>
                <a:cs typeface="Arial"/>
              </a:rPr>
              <a:t>ι</a:t>
            </a:r>
            <a:r>
              <a:rPr sz="2400" dirty="0">
                <a:solidFill>
                  <a:srgbClr val="4C4C4C"/>
                </a:solidFill>
                <a:latin typeface="Arial"/>
                <a:cs typeface="Arial"/>
              </a:rPr>
              <a:t>µ</a:t>
            </a:r>
            <a:r>
              <a:rPr sz="2400" spc="-5" dirty="0">
                <a:solidFill>
                  <a:srgbClr val="4C4C4C"/>
                </a:solidFill>
                <a:latin typeface="Arial"/>
                <a:cs typeface="Arial"/>
              </a:rPr>
              <a:t>ηθεί </a:t>
            </a:r>
            <a:r>
              <a:rPr sz="2400" dirty="0">
                <a:solidFill>
                  <a:srgbClr val="4C4C4C"/>
                </a:solidFill>
                <a:latin typeface="Arial"/>
                <a:cs typeface="Arial"/>
              </a:rPr>
              <a:t>στο Παρίσι</a:t>
            </a:r>
            <a:r>
              <a:rPr sz="2400" spc="-5" dirty="0">
                <a:solidFill>
                  <a:srgbClr val="4C4C4C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4C4C4C"/>
                </a:solidFill>
                <a:latin typeface="Arial"/>
                <a:cs typeface="Arial"/>
              </a:rPr>
              <a:t>και</a:t>
            </a:r>
            <a:r>
              <a:rPr sz="2400" spc="5" dirty="0">
                <a:solidFill>
                  <a:srgbClr val="4C4C4C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4C4C4C"/>
                </a:solidFill>
                <a:latin typeface="Arial"/>
                <a:cs typeface="Arial"/>
              </a:rPr>
              <a:t>θ</a:t>
            </a:r>
            <a:r>
              <a:rPr sz="2400" dirty="0">
                <a:solidFill>
                  <a:srgbClr val="4C4C4C"/>
                </a:solidFill>
                <a:latin typeface="Arial"/>
                <a:cs typeface="Arial"/>
              </a:rPr>
              <a:t>α</a:t>
            </a:r>
            <a:r>
              <a:rPr sz="2400" spc="-5" dirty="0">
                <a:solidFill>
                  <a:srgbClr val="4C4C4C"/>
                </a:solidFill>
                <a:latin typeface="Arial"/>
                <a:cs typeface="Arial"/>
              </a:rPr>
              <a:t> υποτ</a:t>
            </a:r>
            <a:r>
              <a:rPr sz="2400" spc="10" dirty="0">
                <a:solidFill>
                  <a:srgbClr val="4C4C4C"/>
                </a:solidFill>
                <a:latin typeface="Arial"/>
                <a:cs typeface="Arial"/>
              </a:rPr>
              <a:t>ι</a:t>
            </a:r>
            <a:r>
              <a:rPr sz="2400" dirty="0">
                <a:solidFill>
                  <a:srgbClr val="4C4C4C"/>
                </a:solidFill>
                <a:latin typeface="Arial"/>
                <a:cs typeface="Arial"/>
              </a:rPr>
              <a:t>µ</a:t>
            </a:r>
            <a:r>
              <a:rPr sz="2400" spc="-5" dirty="0">
                <a:solidFill>
                  <a:srgbClr val="4C4C4C"/>
                </a:solidFill>
                <a:latin typeface="Arial"/>
                <a:cs typeface="Arial"/>
              </a:rPr>
              <a:t>ηθεί </a:t>
            </a:r>
            <a:r>
              <a:rPr sz="2400" dirty="0">
                <a:solidFill>
                  <a:srgbClr val="4C4C4C"/>
                </a:solidFill>
                <a:latin typeface="Arial"/>
                <a:cs typeface="Arial"/>
              </a:rPr>
              <a:t>στη </a:t>
            </a:r>
            <a:r>
              <a:rPr sz="2400" spc="-5" dirty="0">
                <a:solidFill>
                  <a:srgbClr val="4C4C4C"/>
                </a:solidFill>
                <a:latin typeface="Arial"/>
                <a:cs typeface="Arial"/>
              </a:rPr>
              <a:t>Νέα Υ</a:t>
            </a:r>
            <a:r>
              <a:rPr sz="2400" dirty="0">
                <a:solidFill>
                  <a:srgbClr val="4C4C4C"/>
                </a:solidFill>
                <a:latin typeface="Arial"/>
                <a:cs typeface="Arial"/>
              </a:rPr>
              <a:t>όρκ</a:t>
            </a:r>
            <a:r>
              <a:rPr sz="2400" spc="5" dirty="0">
                <a:solidFill>
                  <a:srgbClr val="4C4C4C"/>
                </a:solidFill>
                <a:latin typeface="Arial"/>
                <a:cs typeface="Arial"/>
              </a:rPr>
              <a:t>η</a:t>
            </a:r>
            <a:r>
              <a:rPr sz="2400" spc="-5" dirty="0">
                <a:solidFill>
                  <a:srgbClr val="4C4C4C"/>
                </a:solidFill>
                <a:latin typeface="Arial"/>
                <a:cs typeface="Arial"/>
              </a:rPr>
              <a:t>. </a:t>
            </a:r>
            <a:r>
              <a:rPr sz="2400" dirty="0">
                <a:solidFill>
                  <a:srgbClr val="4C4C4C"/>
                </a:solidFill>
                <a:latin typeface="Arial"/>
                <a:cs typeface="Arial"/>
              </a:rPr>
              <a:t>Η</a:t>
            </a:r>
            <a:r>
              <a:rPr sz="2400" spc="-5" dirty="0">
                <a:solidFill>
                  <a:srgbClr val="4C4C4C"/>
                </a:solidFill>
                <a:latin typeface="Arial"/>
                <a:cs typeface="Arial"/>
              </a:rPr>
              <a:t> δ</a:t>
            </a:r>
            <a:r>
              <a:rPr sz="2400" dirty="0">
                <a:solidFill>
                  <a:srgbClr val="4C4C4C"/>
                </a:solidFill>
                <a:latin typeface="Arial"/>
                <a:cs typeface="Arial"/>
              </a:rPr>
              <a:t>ι</a:t>
            </a:r>
            <a:r>
              <a:rPr sz="2400" spc="-5" dirty="0">
                <a:solidFill>
                  <a:srgbClr val="4C4C4C"/>
                </a:solidFill>
                <a:latin typeface="Arial"/>
                <a:cs typeface="Arial"/>
              </a:rPr>
              <a:t>αδ</a:t>
            </a:r>
            <a:r>
              <a:rPr sz="2400" spc="5" dirty="0">
                <a:solidFill>
                  <a:srgbClr val="4C4C4C"/>
                </a:solidFill>
                <a:latin typeface="Arial"/>
                <a:cs typeface="Arial"/>
              </a:rPr>
              <a:t>ι</a:t>
            </a:r>
            <a:r>
              <a:rPr sz="2400" spc="-5" dirty="0">
                <a:solidFill>
                  <a:srgbClr val="4C4C4C"/>
                </a:solidFill>
                <a:latin typeface="Arial"/>
                <a:cs typeface="Arial"/>
              </a:rPr>
              <a:t>κα</a:t>
            </a:r>
            <a:r>
              <a:rPr sz="2400" spc="5" dirty="0">
                <a:solidFill>
                  <a:srgbClr val="4C4C4C"/>
                </a:solidFill>
                <a:latin typeface="Arial"/>
                <a:cs typeface="Arial"/>
              </a:rPr>
              <a:t>σ</a:t>
            </a:r>
            <a:r>
              <a:rPr sz="2400" dirty="0">
                <a:solidFill>
                  <a:srgbClr val="4C4C4C"/>
                </a:solidFill>
                <a:latin typeface="Arial"/>
                <a:cs typeface="Arial"/>
              </a:rPr>
              <a:t>ία </a:t>
            </a:r>
            <a:r>
              <a:rPr sz="2400" spc="-10" dirty="0">
                <a:solidFill>
                  <a:srgbClr val="4C4C4C"/>
                </a:solidFill>
                <a:latin typeface="Arial"/>
                <a:cs typeface="Arial"/>
              </a:rPr>
              <a:t>αυτ</a:t>
            </a:r>
            <a:r>
              <a:rPr sz="2400" dirty="0">
                <a:solidFill>
                  <a:srgbClr val="4C4C4C"/>
                </a:solidFill>
                <a:latin typeface="Arial"/>
                <a:cs typeface="Arial"/>
              </a:rPr>
              <a:t>ή </a:t>
            </a:r>
            <a:r>
              <a:rPr sz="2400" spc="-5" dirty="0">
                <a:solidFill>
                  <a:srgbClr val="4C4C4C"/>
                </a:solidFill>
                <a:latin typeface="Arial"/>
                <a:cs typeface="Arial"/>
              </a:rPr>
              <a:t>θ</a:t>
            </a:r>
            <a:r>
              <a:rPr sz="2400" dirty="0">
                <a:solidFill>
                  <a:srgbClr val="4C4C4C"/>
                </a:solidFill>
                <a:latin typeface="Arial"/>
                <a:cs typeface="Arial"/>
              </a:rPr>
              <a:t>α</a:t>
            </a:r>
            <a:r>
              <a:rPr sz="2400" spc="-5" dirty="0">
                <a:solidFill>
                  <a:srgbClr val="4C4C4C"/>
                </a:solidFill>
                <a:latin typeface="Arial"/>
                <a:cs typeface="Arial"/>
              </a:rPr>
              <a:t> γίνετα</a:t>
            </a:r>
            <a:r>
              <a:rPr sz="2400" dirty="0">
                <a:solidFill>
                  <a:srgbClr val="4C4C4C"/>
                </a:solidFill>
                <a:latin typeface="Arial"/>
                <a:cs typeface="Arial"/>
              </a:rPr>
              <a:t>ι</a:t>
            </a:r>
            <a:r>
              <a:rPr sz="2400" spc="15" dirty="0">
                <a:solidFill>
                  <a:srgbClr val="4C4C4C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4C4C4C"/>
                </a:solidFill>
                <a:latin typeface="Arial"/>
                <a:cs typeface="Arial"/>
              </a:rPr>
              <a:t>µ</a:t>
            </a:r>
            <a:r>
              <a:rPr sz="2400" spc="-5" dirty="0">
                <a:solidFill>
                  <a:srgbClr val="4C4C4C"/>
                </a:solidFill>
                <a:latin typeface="Arial"/>
                <a:cs typeface="Arial"/>
              </a:rPr>
              <a:t>έ</a:t>
            </a:r>
            <a:r>
              <a:rPr sz="2400" spc="-10" dirty="0">
                <a:solidFill>
                  <a:srgbClr val="4C4C4C"/>
                </a:solidFill>
                <a:latin typeface="Arial"/>
                <a:cs typeface="Arial"/>
              </a:rPr>
              <a:t>χ</a:t>
            </a:r>
            <a:r>
              <a:rPr sz="2400" spc="-5" dirty="0">
                <a:solidFill>
                  <a:srgbClr val="4C4C4C"/>
                </a:solidFill>
                <a:latin typeface="Arial"/>
                <a:cs typeface="Arial"/>
              </a:rPr>
              <a:t>ρ</a:t>
            </a:r>
            <a:r>
              <a:rPr sz="2400" spc="5" dirty="0">
                <a:solidFill>
                  <a:srgbClr val="4C4C4C"/>
                </a:solidFill>
                <a:latin typeface="Arial"/>
                <a:cs typeface="Arial"/>
              </a:rPr>
              <a:t>ι</a:t>
            </a:r>
            <a:r>
              <a:rPr sz="2400" spc="-5" dirty="0">
                <a:solidFill>
                  <a:srgbClr val="4C4C4C"/>
                </a:solidFill>
                <a:latin typeface="Arial"/>
                <a:cs typeface="Arial"/>
              </a:rPr>
              <a:t>ς ό</a:t>
            </a:r>
            <a:r>
              <a:rPr sz="2400" spc="5" dirty="0">
                <a:solidFill>
                  <a:srgbClr val="4C4C4C"/>
                </a:solidFill>
                <a:latin typeface="Arial"/>
                <a:cs typeface="Arial"/>
              </a:rPr>
              <a:t>τ</a:t>
            </a:r>
            <a:r>
              <a:rPr sz="2400" dirty="0">
                <a:solidFill>
                  <a:srgbClr val="4C4C4C"/>
                </a:solidFill>
                <a:latin typeface="Arial"/>
                <a:cs typeface="Arial"/>
              </a:rPr>
              <a:t>ο</a:t>
            </a:r>
            <a:r>
              <a:rPr sz="2400" spc="-5" dirty="0">
                <a:solidFill>
                  <a:srgbClr val="4C4C4C"/>
                </a:solidFill>
                <a:latin typeface="Arial"/>
                <a:cs typeface="Arial"/>
              </a:rPr>
              <a:t>υ </a:t>
            </a:r>
            <a:r>
              <a:rPr sz="2400" dirty="0">
                <a:solidFill>
                  <a:srgbClr val="4C4C4C"/>
                </a:solidFill>
                <a:latin typeface="Arial"/>
                <a:cs typeface="Arial"/>
              </a:rPr>
              <a:t>η</a:t>
            </a:r>
            <a:r>
              <a:rPr sz="2400" spc="-5" dirty="0">
                <a:solidFill>
                  <a:srgbClr val="4C4C4C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4C4C4C"/>
                </a:solidFill>
                <a:latin typeface="Arial"/>
                <a:cs typeface="Arial"/>
              </a:rPr>
              <a:t>ι</a:t>
            </a:r>
            <a:r>
              <a:rPr sz="2400" spc="5" dirty="0">
                <a:solidFill>
                  <a:srgbClr val="4C4C4C"/>
                </a:solidFill>
                <a:latin typeface="Arial"/>
                <a:cs typeface="Arial"/>
              </a:rPr>
              <a:t>σ</a:t>
            </a:r>
            <a:r>
              <a:rPr sz="2400" spc="-5" dirty="0">
                <a:solidFill>
                  <a:srgbClr val="4C4C4C"/>
                </a:solidFill>
                <a:latin typeface="Arial"/>
                <a:cs typeface="Arial"/>
              </a:rPr>
              <a:t>ο</a:t>
            </a:r>
            <a:r>
              <a:rPr sz="2400" spc="5" dirty="0">
                <a:solidFill>
                  <a:srgbClr val="4C4C4C"/>
                </a:solidFill>
                <a:latin typeface="Arial"/>
                <a:cs typeface="Arial"/>
              </a:rPr>
              <a:t>τ</a:t>
            </a:r>
            <a:r>
              <a:rPr sz="2400" spc="15" dirty="0">
                <a:solidFill>
                  <a:srgbClr val="4C4C4C"/>
                </a:solidFill>
                <a:latin typeface="Arial"/>
                <a:cs typeface="Arial"/>
              </a:rPr>
              <a:t>ι</a:t>
            </a:r>
            <a:r>
              <a:rPr sz="2400" dirty="0">
                <a:solidFill>
                  <a:srgbClr val="4C4C4C"/>
                </a:solidFill>
                <a:latin typeface="Arial"/>
                <a:cs typeface="Arial"/>
              </a:rPr>
              <a:t>µ</a:t>
            </a:r>
            <a:r>
              <a:rPr sz="2400" spc="-5" dirty="0">
                <a:solidFill>
                  <a:srgbClr val="4C4C4C"/>
                </a:solidFill>
                <a:latin typeface="Arial"/>
                <a:cs typeface="Arial"/>
              </a:rPr>
              <a:t>ί</a:t>
            </a:r>
            <a:r>
              <a:rPr sz="2400" dirty="0">
                <a:solidFill>
                  <a:srgbClr val="4C4C4C"/>
                </a:solidFill>
                <a:latin typeface="Arial"/>
                <a:cs typeface="Arial"/>
              </a:rPr>
              <a:t>α </a:t>
            </a:r>
            <a:r>
              <a:rPr sz="2400" spc="-10" dirty="0">
                <a:solidFill>
                  <a:srgbClr val="4C4C4C"/>
                </a:solidFill>
                <a:latin typeface="Arial"/>
                <a:cs typeface="Arial"/>
              </a:rPr>
              <a:t>ευρ</a:t>
            </a:r>
            <a:r>
              <a:rPr sz="2400" dirty="0">
                <a:solidFill>
                  <a:srgbClr val="4C4C4C"/>
                </a:solidFill>
                <a:latin typeface="Arial"/>
                <a:cs typeface="Arial"/>
              </a:rPr>
              <a:t>ώ</a:t>
            </a:r>
            <a:r>
              <a:rPr sz="2400" spc="-5" dirty="0">
                <a:solidFill>
                  <a:srgbClr val="4C4C4C"/>
                </a:solidFill>
                <a:latin typeface="Arial"/>
                <a:cs typeface="Arial"/>
              </a:rPr>
              <a:t>-δολαρίου γίνει</a:t>
            </a:r>
            <a:r>
              <a:rPr sz="2400" spc="5" dirty="0">
                <a:solidFill>
                  <a:srgbClr val="4C4C4C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4C4C4C"/>
                </a:solidFill>
                <a:latin typeface="Arial"/>
                <a:cs typeface="Arial"/>
              </a:rPr>
              <a:t>η</a:t>
            </a:r>
            <a:r>
              <a:rPr sz="2400" spc="-5" dirty="0">
                <a:solidFill>
                  <a:srgbClr val="4C4C4C"/>
                </a:solidFill>
                <a:latin typeface="Arial"/>
                <a:cs typeface="Arial"/>
              </a:rPr>
              <a:t> ίδια</a:t>
            </a:r>
            <a:r>
              <a:rPr sz="2400" dirty="0">
                <a:solidFill>
                  <a:srgbClr val="4C4C4C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4C4C4C"/>
                </a:solidFill>
                <a:latin typeface="Arial"/>
                <a:cs typeface="Arial"/>
              </a:rPr>
              <a:t>τις δύο πόλει</a:t>
            </a:r>
            <a:r>
              <a:rPr sz="2400" spc="5" dirty="0">
                <a:solidFill>
                  <a:srgbClr val="4C4C4C"/>
                </a:solidFill>
                <a:latin typeface="Arial"/>
                <a:cs typeface="Arial"/>
              </a:rPr>
              <a:t>ς</a:t>
            </a:r>
            <a:r>
              <a:rPr sz="2400" spc="-5" dirty="0">
                <a:solidFill>
                  <a:srgbClr val="4C4C4C"/>
                </a:solidFill>
                <a:latin typeface="Arial"/>
                <a:cs typeface="Arial"/>
              </a:rPr>
              <a:t>.</a:t>
            </a:r>
            <a:r>
              <a:rPr sz="2400" dirty="0">
                <a:solidFill>
                  <a:srgbClr val="4C4C4C"/>
                </a:solidFill>
                <a:latin typeface="Arial"/>
                <a:cs typeface="Arial"/>
              </a:rPr>
              <a:t> Η</a:t>
            </a:r>
            <a:r>
              <a:rPr sz="2400" spc="-10" dirty="0">
                <a:solidFill>
                  <a:srgbClr val="4C4C4C"/>
                </a:solidFill>
                <a:latin typeface="Arial"/>
                <a:cs typeface="Arial"/>
              </a:rPr>
              <a:t> π</a:t>
            </a:r>
            <a:r>
              <a:rPr sz="2400" spc="-5" dirty="0">
                <a:solidFill>
                  <a:srgbClr val="4C4C4C"/>
                </a:solidFill>
                <a:latin typeface="Arial"/>
                <a:cs typeface="Arial"/>
              </a:rPr>
              <a:t>αρ</a:t>
            </a:r>
            <a:r>
              <a:rPr sz="2400" spc="-10" dirty="0">
                <a:solidFill>
                  <a:srgbClr val="4C4C4C"/>
                </a:solidFill>
                <a:latin typeface="Arial"/>
                <a:cs typeface="Arial"/>
              </a:rPr>
              <a:t>απ</a:t>
            </a:r>
            <a:r>
              <a:rPr sz="2400" spc="-5" dirty="0">
                <a:solidFill>
                  <a:srgbClr val="4C4C4C"/>
                </a:solidFill>
                <a:latin typeface="Arial"/>
                <a:cs typeface="Arial"/>
              </a:rPr>
              <a:t>άνω</a:t>
            </a:r>
            <a:r>
              <a:rPr sz="2400" spc="-10" dirty="0">
                <a:solidFill>
                  <a:srgbClr val="4C4C4C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4C4C4C"/>
                </a:solidFill>
                <a:latin typeface="Arial"/>
                <a:cs typeface="Arial"/>
              </a:rPr>
              <a:t>δ</a:t>
            </a:r>
            <a:r>
              <a:rPr sz="2400" dirty="0">
                <a:solidFill>
                  <a:srgbClr val="4C4C4C"/>
                </a:solidFill>
                <a:latin typeface="Arial"/>
                <a:cs typeface="Arial"/>
              </a:rPr>
              <a:t>ι</a:t>
            </a:r>
            <a:r>
              <a:rPr sz="2400" spc="-5" dirty="0">
                <a:solidFill>
                  <a:srgbClr val="4C4C4C"/>
                </a:solidFill>
                <a:latin typeface="Arial"/>
                <a:cs typeface="Arial"/>
              </a:rPr>
              <a:t>αδ</a:t>
            </a:r>
            <a:r>
              <a:rPr sz="2400" dirty="0">
                <a:solidFill>
                  <a:srgbClr val="4C4C4C"/>
                </a:solidFill>
                <a:latin typeface="Arial"/>
                <a:cs typeface="Arial"/>
              </a:rPr>
              <a:t>ι</a:t>
            </a:r>
            <a:r>
              <a:rPr sz="2400" spc="-5" dirty="0">
                <a:solidFill>
                  <a:srgbClr val="4C4C4C"/>
                </a:solidFill>
                <a:latin typeface="Arial"/>
                <a:cs typeface="Arial"/>
              </a:rPr>
              <a:t>κ</a:t>
            </a:r>
            <a:r>
              <a:rPr sz="2400" dirty="0">
                <a:solidFill>
                  <a:srgbClr val="4C4C4C"/>
                </a:solidFill>
                <a:latin typeface="Arial"/>
                <a:cs typeface="Arial"/>
              </a:rPr>
              <a:t>α</a:t>
            </a:r>
            <a:r>
              <a:rPr sz="2400" spc="5" dirty="0">
                <a:solidFill>
                  <a:srgbClr val="4C4C4C"/>
                </a:solidFill>
                <a:latin typeface="Arial"/>
                <a:cs typeface="Arial"/>
              </a:rPr>
              <a:t>σ</a:t>
            </a:r>
            <a:r>
              <a:rPr sz="2400" dirty="0">
                <a:solidFill>
                  <a:srgbClr val="4C4C4C"/>
                </a:solidFill>
                <a:latin typeface="Arial"/>
                <a:cs typeface="Arial"/>
              </a:rPr>
              <a:t>ία </a:t>
            </a:r>
            <a:r>
              <a:rPr sz="2400" spc="-5" dirty="0">
                <a:solidFill>
                  <a:srgbClr val="4C4C4C"/>
                </a:solidFill>
                <a:latin typeface="Arial"/>
                <a:cs typeface="Arial"/>
              </a:rPr>
              <a:t>αποκαλέιτα</a:t>
            </a:r>
            <a:r>
              <a:rPr sz="2400" dirty="0">
                <a:solidFill>
                  <a:srgbClr val="4C4C4C"/>
                </a:solidFill>
                <a:latin typeface="Arial"/>
                <a:cs typeface="Arial"/>
              </a:rPr>
              <a:t>ι</a:t>
            </a:r>
            <a:r>
              <a:rPr sz="2400" spc="-5" dirty="0">
                <a:solidFill>
                  <a:srgbClr val="4C4C4C"/>
                </a:solidFill>
                <a:latin typeface="Arial"/>
                <a:cs typeface="Arial"/>
              </a:rPr>
              <a:t> δ</a:t>
            </a:r>
            <a:r>
              <a:rPr sz="2400" spc="15" dirty="0">
                <a:solidFill>
                  <a:srgbClr val="4C4C4C"/>
                </a:solidFill>
                <a:latin typeface="Arial"/>
                <a:cs typeface="Arial"/>
              </a:rPr>
              <a:t>ι</a:t>
            </a:r>
            <a:r>
              <a:rPr sz="2400" dirty="0">
                <a:solidFill>
                  <a:srgbClr val="4C4C4C"/>
                </a:solidFill>
                <a:latin typeface="Arial"/>
                <a:cs typeface="Arial"/>
              </a:rPr>
              <a:t>µ</a:t>
            </a:r>
            <a:r>
              <a:rPr sz="2400" spc="-5" dirty="0">
                <a:solidFill>
                  <a:srgbClr val="4C4C4C"/>
                </a:solidFill>
                <a:latin typeface="Arial"/>
                <a:cs typeface="Arial"/>
              </a:rPr>
              <a:t>ερές</a:t>
            </a:r>
            <a:r>
              <a:rPr sz="2400" spc="10" dirty="0">
                <a:solidFill>
                  <a:srgbClr val="4C4C4C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00009A"/>
                </a:solidFill>
                <a:latin typeface="Arial"/>
                <a:cs typeface="Arial"/>
              </a:rPr>
              <a:t>arbitrage</a:t>
            </a:r>
            <a:r>
              <a:rPr sz="2400" spc="-5" dirty="0">
                <a:solidFill>
                  <a:srgbClr val="00009A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4C4C4C"/>
                </a:solidFill>
                <a:latin typeface="Arial"/>
                <a:cs typeface="Arial"/>
              </a:rPr>
              <a:t>(</a:t>
            </a:r>
            <a:r>
              <a:rPr sz="2400" dirty="0">
                <a:solidFill>
                  <a:srgbClr val="00009A"/>
                </a:solidFill>
                <a:latin typeface="Arial"/>
                <a:cs typeface="Arial"/>
              </a:rPr>
              <a:t>Two-point</a:t>
            </a:r>
            <a:r>
              <a:rPr sz="2400" spc="-10" dirty="0">
                <a:solidFill>
                  <a:srgbClr val="00009A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00009A"/>
                </a:solidFill>
                <a:latin typeface="Arial"/>
                <a:cs typeface="Arial"/>
              </a:rPr>
              <a:t>arbitrage). </a:t>
            </a:r>
            <a:r>
              <a:rPr sz="2400" spc="-5" dirty="0">
                <a:latin typeface="Arial"/>
                <a:cs typeface="Arial"/>
              </a:rPr>
              <a:t>Επίσης </a:t>
            </a:r>
            <a:r>
              <a:rPr sz="2400" dirty="0">
                <a:latin typeface="Arial"/>
                <a:cs typeface="Arial"/>
              </a:rPr>
              <a:t>ον</a:t>
            </a:r>
            <a:r>
              <a:rPr sz="2400" spc="10" dirty="0">
                <a:latin typeface="Arial"/>
                <a:cs typeface="Arial"/>
              </a:rPr>
              <a:t>ο</a:t>
            </a:r>
            <a:r>
              <a:rPr sz="2400" spc="-5" dirty="0">
                <a:latin typeface="Arial"/>
                <a:cs typeface="Arial"/>
              </a:rPr>
              <a:t>µάζεται γεωγραφικό</a:t>
            </a:r>
            <a:r>
              <a:rPr sz="2400" spc="10" dirty="0"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00009A"/>
                </a:solidFill>
                <a:latin typeface="Arial"/>
                <a:cs typeface="Arial"/>
              </a:rPr>
              <a:t>arbitrage</a:t>
            </a:r>
            <a:r>
              <a:rPr sz="2400" spc="-5" dirty="0">
                <a:solidFill>
                  <a:srgbClr val="00009A"/>
                </a:solidFill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(</a:t>
            </a:r>
            <a:r>
              <a:rPr sz="2400" dirty="0">
                <a:solidFill>
                  <a:srgbClr val="00009A"/>
                </a:solidFill>
                <a:latin typeface="Arial"/>
                <a:cs typeface="Arial"/>
              </a:rPr>
              <a:t>geographic arbitrage)</a:t>
            </a:r>
            <a:r>
              <a:rPr sz="2400" spc="-5" dirty="0">
                <a:latin typeface="Arial"/>
                <a:cs typeface="Arial"/>
              </a:rPr>
              <a:t>, επειδή συνεπάγεται </a:t>
            </a:r>
            <a:r>
              <a:rPr sz="2400" spc="5" dirty="0">
                <a:latin typeface="Arial"/>
                <a:cs typeface="Arial"/>
              </a:rPr>
              <a:t>κ</a:t>
            </a:r>
            <a:r>
              <a:rPr sz="2400" spc="-5" dirty="0">
                <a:latin typeface="Arial"/>
                <a:cs typeface="Arial"/>
              </a:rPr>
              <a:t>έρδη</a:t>
            </a:r>
            <a:r>
              <a:rPr sz="240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που</a:t>
            </a:r>
            <a:r>
              <a:rPr sz="2400" spc="-10" dirty="0">
                <a:latin typeface="Arial"/>
                <a:cs typeface="Arial"/>
              </a:rPr>
              <a:t> </a:t>
            </a:r>
            <a:r>
              <a:rPr sz="2400" spc="-15" dirty="0">
                <a:latin typeface="Arial"/>
                <a:cs typeface="Arial"/>
              </a:rPr>
              <a:t>π</a:t>
            </a:r>
            <a:r>
              <a:rPr sz="2400" spc="-5" dirty="0">
                <a:latin typeface="Arial"/>
                <a:cs typeface="Arial"/>
              </a:rPr>
              <a:t>ροκύπτουν από διαφορετικές </a:t>
            </a:r>
            <a:r>
              <a:rPr sz="2400" spc="5" dirty="0">
                <a:latin typeface="Arial"/>
                <a:cs typeface="Arial"/>
              </a:rPr>
              <a:t>ι</a:t>
            </a:r>
            <a:r>
              <a:rPr sz="2400" dirty="0">
                <a:latin typeface="Arial"/>
                <a:cs typeface="Arial"/>
              </a:rPr>
              <a:t>σοτ</a:t>
            </a:r>
            <a:r>
              <a:rPr sz="2400" spc="20" dirty="0">
                <a:latin typeface="Arial"/>
                <a:cs typeface="Arial"/>
              </a:rPr>
              <a:t>ι</a:t>
            </a:r>
            <a:r>
              <a:rPr sz="2400" dirty="0">
                <a:latin typeface="Arial"/>
                <a:cs typeface="Arial"/>
              </a:rPr>
              <a:t>µ</a:t>
            </a:r>
            <a:r>
              <a:rPr sz="2400" spc="5" dirty="0">
                <a:latin typeface="Arial"/>
                <a:cs typeface="Arial"/>
              </a:rPr>
              <a:t>ί</a:t>
            </a:r>
            <a:r>
              <a:rPr sz="2400" spc="-5" dirty="0">
                <a:latin typeface="Arial"/>
                <a:cs typeface="Arial"/>
              </a:rPr>
              <a:t>ες</a:t>
            </a:r>
            <a:r>
              <a:rPr sz="2400" dirty="0">
                <a:latin typeface="Arial"/>
                <a:cs typeface="Arial"/>
              </a:rPr>
              <a:t> </a:t>
            </a:r>
            <a:r>
              <a:rPr sz="2400" spc="5" dirty="0">
                <a:latin typeface="Arial"/>
                <a:cs typeface="Arial"/>
              </a:rPr>
              <a:t>σ</a:t>
            </a:r>
            <a:r>
              <a:rPr sz="2400" spc="-5" dirty="0">
                <a:latin typeface="Arial"/>
                <a:cs typeface="Arial"/>
              </a:rPr>
              <a:t>ε</a:t>
            </a:r>
            <a:r>
              <a:rPr sz="240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δύ</a:t>
            </a:r>
            <a:r>
              <a:rPr sz="2400" dirty="0">
                <a:latin typeface="Arial"/>
                <a:cs typeface="Arial"/>
              </a:rPr>
              <a:t>ο</a:t>
            </a:r>
            <a:r>
              <a:rPr sz="2400" spc="-5" dirty="0">
                <a:latin typeface="Arial"/>
                <a:cs typeface="Arial"/>
              </a:rPr>
              <a:t> γε</a:t>
            </a:r>
            <a:r>
              <a:rPr sz="2400" spc="-10" dirty="0">
                <a:latin typeface="Arial"/>
                <a:cs typeface="Arial"/>
              </a:rPr>
              <a:t>ω</a:t>
            </a:r>
            <a:r>
              <a:rPr sz="2400" spc="-5" dirty="0">
                <a:latin typeface="Arial"/>
                <a:cs typeface="Arial"/>
              </a:rPr>
              <a:t>γρ</a:t>
            </a:r>
            <a:r>
              <a:rPr sz="2400" dirty="0">
                <a:latin typeface="Arial"/>
                <a:cs typeface="Arial"/>
              </a:rPr>
              <a:t>α</a:t>
            </a:r>
            <a:r>
              <a:rPr sz="2400" spc="-5" dirty="0">
                <a:latin typeface="Arial"/>
                <a:cs typeface="Arial"/>
              </a:rPr>
              <a:t>φ</a:t>
            </a:r>
            <a:r>
              <a:rPr sz="2400" dirty="0">
                <a:latin typeface="Arial"/>
                <a:cs typeface="Arial"/>
              </a:rPr>
              <a:t>ι</a:t>
            </a:r>
            <a:r>
              <a:rPr sz="2400" spc="5" dirty="0">
                <a:latin typeface="Arial"/>
                <a:cs typeface="Arial"/>
              </a:rPr>
              <a:t>κ</a:t>
            </a:r>
            <a:r>
              <a:rPr sz="2400" spc="-5" dirty="0">
                <a:latin typeface="Arial"/>
                <a:cs typeface="Arial"/>
              </a:rPr>
              <a:t>ές</a:t>
            </a:r>
            <a:r>
              <a:rPr sz="240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αγ</a:t>
            </a:r>
            <a:r>
              <a:rPr sz="2400" dirty="0">
                <a:latin typeface="Arial"/>
                <a:cs typeface="Arial"/>
              </a:rPr>
              <a:t>ο</a:t>
            </a:r>
            <a:r>
              <a:rPr sz="2400" spc="-5" dirty="0">
                <a:latin typeface="Arial"/>
                <a:cs typeface="Arial"/>
              </a:rPr>
              <a:t>ρ</a:t>
            </a:r>
            <a:r>
              <a:rPr sz="2400" spc="-10" dirty="0">
                <a:latin typeface="Arial"/>
                <a:cs typeface="Arial"/>
              </a:rPr>
              <a:t>έ</a:t>
            </a:r>
            <a:r>
              <a:rPr sz="2400" spc="-5" dirty="0">
                <a:latin typeface="Arial"/>
                <a:cs typeface="Arial"/>
              </a:rPr>
              <a:t>ς </a:t>
            </a:r>
            <a:r>
              <a:rPr sz="2400" dirty="0">
                <a:latin typeface="Arial"/>
                <a:cs typeface="Arial"/>
              </a:rPr>
              <a:t>την</a:t>
            </a:r>
            <a:r>
              <a:rPr sz="2400" spc="-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ί</a:t>
            </a:r>
            <a:r>
              <a:rPr sz="2400" spc="-5" dirty="0">
                <a:latin typeface="Arial"/>
                <a:cs typeface="Arial"/>
              </a:rPr>
              <a:t>δια </a:t>
            </a:r>
            <a:r>
              <a:rPr sz="2400" spc="-10" dirty="0">
                <a:latin typeface="Arial"/>
                <a:cs typeface="Arial"/>
              </a:rPr>
              <a:t>χ</a:t>
            </a:r>
            <a:r>
              <a:rPr sz="2400" dirty="0">
                <a:latin typeface="Arial"/>
                <a:cs typeface="Arial"/>
              </a:rPr>
              <a:t>ρονική στι</a:t>
            </a:r>
            <a:r>
              <a:rPr sz="2400" spc="15" dirty="0">
                <a:latin typeface="Arial"/>
                <a:cs typeface="Arial"/>
              </a:rPr>
              <a:t>γ</a:t>
            </a:r>
            <a:r>
              <a:rPr sz="2400" dirty="0">
                <a:latin typeface="Arial"/>
                <a:cs typeface="Arial"/>
              </a:rPr>
              <a:t>µ</a:t>
            </a:r>
            <a:r>
              <a:rPr sz="2400" spc="-5" dirty="0">
                <a:latin typeface="Arial"/>
                <a:cs typeface="Arial"/>
              </a:rPr>
              <a:t>ή.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4000" spc="-5" dirty="0"/>
              <a:t>Καλυ</a:t>
            </a:r>
            <a:r>
              <a:rPr sz="4000" spc="-5" dirty="0">
                <a:latin typeface="Arial"/>
                <a:cs typeface="Arial"/>
              </a:rPr>
              <a:t>µ</a:t>
            </a:r>
            <a:r>
              <a:rPr sz="4000" spc="-10" dirty="0">
                <a:latin typeface="Arial"/>
                <a:cs typeface="Arial"/>
              </a:rPr>
              <a:t>µ</a:t>
            </a:r>
            <a:r>
              <a:rPr sz="4000" spc="-5" dirty="0"/>
              <a:t>έν</a:t>
            </a:r>
            <a:r>
              <a:rPr sz="4000" dirty="0"/>
              <a:t>η</a:t>
            </a:r>
            <a:r>
              <a:rPr sz="4000" spc="-5" dirty="0"/>
              <a:t> </a:t>
            </a:r>
            <a:r>
              <a:rPr sz="4000" dirty="0"/>
              <a:t>κ</a:t>
            </a:r>
            <a:r>
              <a:rPr sz="4000" spc="-5" dirty="0"/>
              <a:t>ερδοσκοπί</a:t>
            </a:r>
            <a:r>
              <a:rPr sz="4000" dirty="0"/>
              <a:t>α</a:t>
            </a:r>
            <a:r>
              <a:rPr sz="4000" spc="-5" dirty="0"/>
              <a:t> επιτοκίου</a:t>
            </a:r>
            <a:endParaRPr sz="4000">
              <a:latin typeface="Arial"/>
              <a:cs typeface="Arial"/>
            </a:endParaRPr>
          </a:p>
          <a:p>
            <a:pPr marL="2540" algn="ctr">
              <a:lnSpc>
                <a:spcPct val="100000"/>
              </a:lnSpc>
            </a:pPr>
            <a:r>
              <a:rPr sz="4000" dirty="0">
                <a:latin typeface="Arial"/>
                <a:cs typeface="Arial"/>
              </a:rPr>
              <a:t>(Covered-Interest</a:t>
            </a:r>
            <a:r>
              <a:rPr sz="4000" spc="-5" dirty="0">
                <a:latin typeface="Arial"/>
                <a:cs typeface="Arial"/>
              </a:rPr>
              <a:t> </a:t>
            </a:r>
            <a:r>
              <a:rPr sz="4000" dirty="0">
                <a:latin typeface="Arial"/>
                <a:cs typeface="Arial"/>
              </a:rPr>
              <a:t>Arbitrage)</a:t>
            </a:r>
            <a:endParaRPr sz="40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311535" y="1970468"/>
            <a:ext cx="7904480" cy="42221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55600" marR="5080" indent="-342900">
              <a:lnSpc>
                <a:spcPct val="80000"/>
              </a:lnSpc>
              <a:buFont typeface="Arial"/>
              <a:buChar char="•"/>
              <a:tabLst>
                <a:tab pos="355600" algn="l"/>
                <a:tab pos="967740" algn="l"/>
              </a:tabLst>
            </a:pPr>
            <a:r>
              <a:rPr sz="2800" spc="-5" dirty="0">
                <a:solidFill>
                  <a:srgbClr val="00009A"/>
                </a:solidFill>
                <a:latin typeface="Arial"/>
                <a:cs typeface="Arial"/>
              </a:rPr>
              <a:t>Τ</a:t>
            </a:r>
            <a:r>
              <a:rPr sz="2800" dirty="0">
                <a:solidFill>
                  <a:srgbClr val="00009A"/>
                </a:solidFill>
                <a:latin typeface="Arial"/>
                <a:cs typeface="Arial"/>
              </a:rPr>
              <a:t>ο	Covered-interest</a:t>
            </a:r>
            <a:r>
              <a:rPr sz="2800" spc="5" dirty="0">
                <a:solidFill>
                  <a:srgbClr val="00009A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00009A"/>
                </a:solidFill>
                <a:latin typeface="Arial"/>
                <a:cs typeface="Arial"/>
              </a:rPr>
              <a:t>arbitrage</a:t>
            </a:r>
            <a:r>
              <a:rPr sz="2800" spc="15" dirty="0">
                <a:solidFill>
                  <a:srgbClr val="00009A"/>
                </a:solidFill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είναι </a:t>
            </a:r>
            <a:r>
              <a:rPr sz="2800" spc="-5" dirty="0">
                <a:latin typeface="Arial"/>
                <a:cs typeface="Arial"/>
              </a:rPr>
              <a:t>τ</a:t>
            </a:r>
            <a:r>
              <a:rPr sz="2800" dirty="0">
                <a:latin typeface="Arial"/>
                <a:cs typeface="Arial"/>
              </a:rPr>
              <a:t>ο</a:t>
            </a:r>
            <a:r>
              <a:rPr sz="2800" spc="-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arbitrage που </a:t>
            </a:r>
            <a:r>
              <a:rPr sz="2800" spc="-5" dirty="0">
                <a:latin typeface="Arial"/>
                <a:cs typeface="Arial"/>
              </a:rPr>
              <a:t>σ</a:t>
            </a:r>
            <a:r>
              <a:rPr sz="2800" dirty="0">
                <a:latin typeface="Arial"/>
                <a:cs typeface="Arial"/>
              </a:rPr>
              <a:t>υµβαίνει όταν η</a:t>
            </a:r>
            <a:r>
              <a:rPr sz="2800" spc="-5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δ</a:t>
            </a:r>
            <a:r>
              <a:rPr sz="2800" dirty="0">
                <a:latin typeface="Arial"/>
                <a:cs typeface="Arial"/>
              </a:rPr>
              <a:t>ιαφορά</a:t>
            </a:r>
            <a:r>
              <a:rPr sz="2800" spc="-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στα</a:t>
            </a:r>
            <a:r>
              <a:rPr sz="2800" spc="-5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ε</a:t>
            </a:r>
            <a:r>
              <a:rPr sz="2800" dirty="0">
                <a:latin typeface="Arial"/>
                <a:cs typeface="Arial"/>
              </a:rPr>
              <a:t>πιτόκια δύο </a:t>
            </a:r>
            <a:r>
              <a:rPr sz="2800" spc="-10" dirty="0">
                <a:latin typeface="Arial"/>
                <a:cs typeface="Arial"/>
              </a:rPr>
              <a:t>χωρώ</a:t>
            </a:r>
            <a:r>
              <a:rPr sz="2800" spc="-5" dirty="0">
                <a:latin typeface="Arial"/>
                <a:cs typeface="Arial"/>
              </a:rPr>
              <a:t>ν </a:t>
            </a:r>
            <a:r>
              <a:rPr sz="2800" spc="-10" dirty="0">
                <a:latin typeface="Arial"/>
                <a:cs typeface="Arial"/>
              </a:rPr>
              <a:t>δ</a:t>
            </a:r>
            <a:r>
              <a:rPr sz="2800" spc="-5" dirty="0">
                <a:latin typeface="Arial"/>
                <a:cs typeface="Arial"/>
              </a:rPr>
              <a:t>ε</a:t>
            </a:r>
            <a:r>
              <a:rPr sz="2800" dirty="0">
                <a:latin typeface="Arial"/>
                <a:cs typeface="Arial"/>
              </a:rPr>
              <a:t>ν </a:t>
            </a:r>
            <a:r>
              <a:rPr sz="2800" spc="-5" dirty="0">
                <a:latin typeface="Arial"/>
                <a:cs typeface="Arial"/>
              </a:rPr>
              <a:t>είνα</a:t>
            </a:r>
            <a:r>
              <a:rPr sz="2800" dirty="0">
                <a:latin typeface="Arial"/>
                <a:cs typeface="Arial"/>
              </a:rPr>
              <a:t>ι ή </a:t>
            </a:r>
            <a:r>
              <a:rPr sz="2800" spc="-5" dirty="0">
                <a:latin typeface="Arial"/>
                <a:cs typeface="Arial"/>
              </a:rPr>
              <a:t>ίδι</a:t>
            </a:r>
            <a:r>
              <a:rPr sz="2800" dirty="0">
                <a:latin typeface="Arial"/>
                <a:cs typeface="Arial"/>
              </a:rPr>
              <a:t>α</a:t>
            </a:r>
            <a:r>
              <a:rPr sz="2800" spc="2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µε</a:t>
            </a:r>
            <a:r>
              <a:rPr sz="2800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τ</a:t>
            </a:r>
            <a:r>
              <a:rPr sz="2800" dirty="0">
                <a:latin typeface="Arial"/>
                <a:cs typeface="Arial"/>
              </a:rPr>
              <a:t>ον προθε</a:t>
            </a:r>
            <a:r>
              <a:rPr sz="2800" spc="5" dirty="0">
                <a:latin typeface="Arial"/>
                <a:cs typeface="Arial"/>
              </a:rPr>
              <a:t>σ</a:t>
            </a:r>
            <a:r>
              <a:rPr sz="2800" spc="-5" dirty="0">
                <a:latin typeface="Arial"/>
                <a:cs typeface="Arial"/>
              </a:rPr>
              <a:t>µ</a:t>
            </a:r>
            <a:r>
              <a:rPr sz="2800" dirty="0">
                <a:latin typeface="Arial"/>
                <a:cs typeface="Arial"/>
              </a:rPr>
              <a:t>ιακή </a:t>
            </a:r>
            <a:r>
              <a:rPr sz="2800" spc="5" dirty="0">
                <a:latin typeface="Arial"/>
                <a:cs typeface="Arial"/>
              </a:rPr>
              <a:t>(</a:t>
            </a:r>
            <a:r>
              <a:rPr sz="2800" dirty="0">
                <a:latin typeface="Arial"/>
                <a:cs typeface="Arial"/>
              </a:rPr>
              <a:t>υποτ</a:t>
            </a:r>
            <a:r>
              <a:rPr sz="2800" spc="5" dirty="0">
                <a:latin typeface="Arial"/>
                <a:cs typeface="Arial"/>
              </a:rPr>
              <a:t>ί</a:t>
            </a:r>
            <a:r>
              <a:rPr sz="2800" spc="-5" dirty="0">
                <a:latin typeface="Arial"/>
                <a:cs typeface="Arial"/>
              </a:rPr>
              <a:t>µησ</a:t>
            </a:r>
            <a:r>
              <a:rPr sz="2800" dirty="0">
                <a:latin typeface="Arial"/>
                <a:cs typeface="Arial"/>
              </a:rPr>
              <a:t>η-ανατί</a:t>
            </a:r>
            <a:r>
              <a:rPr sz="2800" spc="-5" dirty="0">
                <a:latin typeface="Arial"/>
                <a:cs typeface="Arial"/>
              </a:rPr>
              <a:t>µησ</a:t>
            </a:r>
            <a:r>
              <a:rPr sz="2800" dirty="0">
                <a:latin typeface="Arial"/>
                <a:cs typeface="Arial"/>
              </a:rPr>
              <a:t>η) </a:t>
            </a:r>
            <a:r>
              <a:rPr sz="2800" spc="-5" dirty="0">
                <a:latin typeface="Arial"/>
                <a:cs typeface="Arial"/>
              </a:rPr>
              <a:t>µ</a:t>
            </a:r>
            <a:r>
              <a:rPr sz="2800" spc="-10" dirty="0">
                <a:latin typeface="Arial"/>
                <a:cs typeface="Arial"/>
              </a:rPr>
              <a:t>εταξ</a:t>
            </a:r>
            <a:r>
              <a:rPr sz="2800" spc="-5" dirty="0">
                <a:latin typeface="Arial"/>
                <a:cs typeface="Arial"/>
              </a:rPr>
              <a:t>ύ</a:t>
            </a:r>
            <a:r>
              <a:rPr sz="2800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τ</a:t>
            </a:r>
            <a:r>
              <a:rPr sz="2800" spc="-5" dirty="0">
                <a:latin typeface="Arial"/>
                <a:cs typeface="Arial"/>
              </a:rPr>
              <a:t>ω</a:t>
            </a:r>
            <a:r>
              <a:rPr sz="2800" dirty="0">
                <a:latin typeface="Arial"/>
                <a:cs typeface="Arial"/>
              </a:rPr>
              <a:t>ν</a:t>
            </a:r>
            <a:r>
              <a:rPr sz="2800" spc="-5" dirty="0">
                <a:latin typeface="Arial"/>
                <a:cs typeface="Arial"/>
              </a:rPr>
              <a:t> ν</a:t>
            </a:r>
            <a:r>
              <a:rPr sz="2800" spc="10" dirty="0">
                <a:latin typeface="Arial"/>
                <a:cs typeface="Arial"/>
              </a:rPr>
              <a:t>ο</a:t>
            </a:r>
            <a:r>
              <a:rPr sz="2800" spc="-5" dirty="0">
                <a:latin typeface="Arial"/>
                <a:cs typeface="Arial"/>
              </a:rPr>
              <a:t>µισµάτων τω</a:t>
            </a:r>
            <a:r>
              <a:rPr sz="2800" dirty="0">
                <a:latin typeface="Arial"/>
                <a:cs typeface="Arial"/>
              </a:rPr>
              <a:t>ν</a:t>
            </a:r>
            <a:r>
              <a:rPr sz="2800" spc="-10" dirty="0">
                <a:latin typeface="Arial"/>
                <a:cs typeface="Arial"/>
              </a:rPr>
              <a:t> χ</a:t>
            </a:r>
            <a:r>
              <a:rPr sz="2800" spc="-5" dirty="0">
                <a:latin typeface="Arial"/>
                <a:cs typeface="Arial"/>
              </a:rPr>
              <a:t>ωρώ</a:t>
            </a:r>
            <a:r>
              <a:rPr sz="2800" spc="5" dirty="0">
                <a:latin typeface="Arial"/>
                <a:cs typeface="Arial"/>
              </a:rPr>
              <a:t>ν</a:t>
            </a:r>
            <a:r>
              <a:rPr sz="2800" dirty="0">
                <a:latin typeface="Arial"/>
                <a:cs typeface="Arial"/>
              </a:rPr>
              <a:t>.</a:t>
            </a:r>
            <a:r>
              <a:rPr sz="2800" spc="-1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Είναι η πιο </a:t>
            </a:r>
            <a:r>
              <a:rPr sz="2800" spc="-5" dirty="0">
                <a:latin typeface="Arial"/>
                <a:cs typeface="Arial"/>
              </a:rPr>
              <a:t>σ</a:t>
            </a:r>
            <a:r>
              <a:rPr sz="2800" dirty="0">
                <a:latin typeface="Arial"/>
                <a:cs typeface="Arial"/>
              </a:rPr>
              <a:t>υνηθι</a:t>
            </a:r>
            <a:r>
              <a:rPr sz="2800" spc="5" dirty="0">
                <a:latin typeface="Arial"/>
                <a:cs typeface="Arial"/>
              </a:rPr>
              <a:t>σ</a:t>
            </a:r>
            <a:r>
              <a:rPr sz="2800" spc="-5" dirty="0">
                <a:latin typeface="Arial"/>
                <a:cs typeface="Arial"/>
              </a:rPr>
              <a:t>µέν</a:t>
            </a:r>
            <a:r>
              <a:rPr sz="2800" dirty="0">
                <a:latin typeface="Arial"/>
                <a:cs typeface="Arial"/>
              </a:rPr>
              <a:t>η</a:t>
            </a:r>
            <a:r>
              <a:rPr sz="2800" spc="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µορφή </a:t>
            </a:r>
            <a:r>
              <a:rPr sz="2800" dirty="0">
                <a:latin typeface="Arial"/>
                <a:cs typeface="Arial"/>
              </a:rPr>
              <a:t>arbitrage</a:t>
            </a:r>
            <a:r>
              <a:rPr sz="2800" spc="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στη</a:t>
            </a:r>
            <a:r>
              <a:rPr sz="2800" dirty="0">
                <a:latin typeface="Arial"/>
                <a:cs typeface="Arial"/>
              </a:rPr>
              <a:t>ν </a:t>
            </a:r>
            <a:r>
              <a:rPr sz="2800" spc="-5" dirty="0">
                <a:latin typeface="Arial"/>
                <a:cs typeface="Arial"/>
              </a:rPr>
              <a:t>αγορ</a:t>
            </a:r>
            <a:r>
              <a:rPr sz="2800" dirty="0">
                <a:latin typeface="Arial"/>
                <a:cs typeface="Arial"/>
              </a:rPr>
              <a:t>ά</a:t>
            </a:r>
            <a:r>
              <a:rPr sz="2800" spc="-5" dirty="0">
                <a:latin typeface="Arial"/>
                <a:cs typeface="Arial"/>
              </a:rPr>
              <a:t> συναλλά</a:t>
            </a:r>
            <a:r>
              <a:rPr sz="2800" spc="10" dirty="0">
                <a:latin typeface="Arial"/>
                <a:cs typeface="Arial"/>
              </a:rPr>
              <a:t>γ</a:t>
            </a:r>
            <a:r>
              <a:rPr sz="2800" spc="-5" dirty="0">
                <a:latin typeface="Arial"/>
                <a:cs typeface="Arial"/>
              </a:rPr>
              <a:t>µατος</a:t>
            </a:r>
            <a:r>
              <a:rPr sz="2800" dirty="0">
                <a:latin typeface="Arial"/>
                <a:cs typeface="Arial"/>
              </a:rPr>
              <a:t>.</a:t>
            </a:r>
            <a:endParaRPr sz="2800">
              <a:latin typeface="Arial"/>
              <a:cs typeface="Arial"/>
            </a:endParaRPr>
          </a:p>
          <a:p>
            <a:pPr marL="355600" marR="155575" indent="-342900">
              <a:lnSpc>
                <a:spcPct val="80000"/>
              </a:lnSpc>
              <a:spcBef>
                <a:spcPts val="670"/>
              </a:spcBef>
              <a:buFont typeface="Arial"/>
              <a:buChar char="•"/>
              <a:tabLst>
                <a:tab pos="356235" algn="l"/>
              </a:tabLst>
            </a:pPr>
            <a:r>
              <a:rPr sz="2800" dirty="0">
                <a:latin typeface="Arial"/>
                <a:cs typeface="Arial"/>
              </a:rPr>
              <a:t>Παράδει</a:t>
            </a:r>
            <a:r>
              <a:rPr sz="2800" spc="5" dirty="0">
                <a:latin typeface="Arial"/>
                <a:cs typeface="Arial"/>
              </a:rPr>
              <a:t>γ</a:t>
            </a:r>
            <a:r>
              <a:rPr sz="2800" spc="-5" dirty="0">
                <a:latin typeface="Arial"/>
                <a:cs typeface="Arial"/>
              </a:rPr>
              <a:t>µα</a:t>
            </a:r>
            <a:r>
              <a:rPr sz="2800" dirty="0">
                <a:latin typeface="Arial"/>
                <a:cs typeface="Arial"/>
              </a:rPr>
              <a:t>:</a:t>
            </a:r>
            <a:r>
              <a:rPr sz="2800" spc="-5" dirty="0">
                <a:latin typeface="Arial"/>
                <a:cs typeface="Arial"/>
              </a:rPr>
              <a:t> Έστ</a:t>
            </a:r>
            <a:r>
              <a:rPr sz="2800" dirty="0">
                <a:latin typeface="Arial"/>
                <a:cs typeface="Arial"/>
              </a:rPr>
              <a:t>ω</a:t>
            </a:r>
            <a:r>
              <a:rPr sz="2800" spc="-5" dirty="0">
                <a:latin typeface="Arial"/>
                <a:cs typeface="Arial"/>
              </a:rPr>
              <a:t> τ</a:t>
            </a:r>
            <a:r>
              <a:rPr sz="2800" dirty="0">
                <a:latin typeface="Arial"/>
                <a:cs typeface="Arial"/>
              </a:rPr>
              <a:t>α </a:t>
            </a:r>
            <a:r>
              <a:rPr sz="2800" spc="-5" dirty="0">
                <a:latin typeface="Arial"/>
                <a:cs typeface="Arial"/>
              </a:rPr>
              <a:t>επιτόκι</a:t>
            </a:r>
            <a:r>
              <a:rPr sz="2800" dirty="0">
                <a:latin typeface="Arial"/>
                <a:cs typeface="Arial"/>
              </a:rPr>
              <a:t>α </a:t>
            </a:r>
            <a:r>
              <a:rPr sz="2800" spc="-5" dirty="0">
                <a:latin typeface="Arial"/>
                <a:cs typeface="Arial"/>
              </a:rPr>
              <a:t>στ</a:t>
            </a:r>
            <a:r>
              <a:rPr sz="2800" dirty="0">
                <a:latin typeface="Arial"/>
                <a:cs typeface="Arial"/>
              </a:rPr>
              <a:t>ο</a:t>
            </a:r>
            <a:r>
              <a:rPr sz="2800" spc="-1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Παρίσ</a:t>
            </a:r>
            <a:r>
              <a:rPr sz="2800" dirty="0">
                <a:latin typeface="Arial"/>
                <a:cs typeface="Arial"/>
              </a:rPr>
              <a:t>ι</a:t>
            </a:r>
            <a:r>
              <a:rPr sz="2800" spc="-5" dirty="0">
                <a:latin typeface="Arial"/>
                <a:cs typeface="Arial"/>
              </a:rPr>
              <a:t> και Νέ</a:t>
            </a:r>
            <a:r>
              <a:rPr sz="2800" dirty="0">
                <a:latin typeface="Arial"/>
                <a:cs typeface="Arial"/>
              </a:rPr>
              <a:t>α </a:t>
            </a:r>
            <a:r>
              <a:rPr sz="2800" spc="-10" dirty="0">
                <a:latin typeface="Arial"/>
                <a:cs typeface="Arial"/>
              </a:rPr>
              <a:t>Υ</a:t>
            </a:r>
            <a:r>
              <a:rPr sz="2800" spc="-5" dirty="0">
                <a:latin typeface="Arial"/>
                <a:cs typeface="Arial"/>
              </a:rPr>
              <a:t>όρκ</a:t>
            </a:r>
            <a:r>
              <a:rPr sz="2800" dirty="0">
                <a:latin typeface="Arial"/>
                <a:cs typeface="Arial"/>
              </a:rPr>
              <a:t>η </a:t>
            </a:r>
            <a:r>
              <a:rPr sz="2800" spc="-5" dirty="0">
                <a:latin typeface="Arial"/>
                <a:cs typeface="Arial"/>
              </a:rPr>
              <a:t>είνα</a:t>
            </a:r>
            <a:r>
              <a:rPr sz="2800" dirty="0">
                <a:latin typeface="Arial"/>
                <a:cs typeface="Arial"/>
              </a:rPr>
              <a:t>ι</a:t>
            </a:r>
            <a:r>
              <a:rPr sz="2800" spc="1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5</a:t>
            </a:r>
            <a:r>
              <a:rPr sz="2800" dirty="0">
                <a:latin typeface="Arial"/>
                <a:cs typeface="Arial"/>
              </a:rPr>
              <a:t>%</a:t>
            </a:r>
            <a:r>
              <a:rPr sz="2800" spc="-5" dirty="0">
                <a:latin typeface="Arial"/>
                <a:cs typeface="Arial"/>
              </a:rPr>
              <a:t> κα</a:t>
            </a:r>
            <a:r>
              <a:rPr sz="2800" dirty="0">
                <a:latin typeface="Arial"/>
                <a:cs typeface="Arial"/>
              </a:rPr>
              <a:t>ι 7% </a:t>
            </a:r>
            <a:r>
              <a:rPr sz="2800" spc="-5" dirty="0">
                <a:latin typeface="Arial"/>
                <a:cs typeface="Arial"/>
              </a:rPr>
              <a:t>αντίστοιχ</a:t>
            </a:r>
            <a:r>
              <a:rPr sz="2800" dirty="0">
                <a:latin typeface="Arial"/>
                <a:cs typeface="Arial"/>
              </a:rPr>
              <a:t>α. </a:t>
            </a:r>
            <a:r>
              <a:rPr sz="2800" spc="-5" dirty="0">
                <a:latin typeface="Arial"/>
                <a:cs typeface="Arial"/>
              </a:rPr>
              <a:t>Ένας επενδυτής</a:t>
            </a:r>
            <a:r>
              <a:rPr sz="2800" dirty="0">
                <a:latin typeface="Arial"/>
                <a:cs typeface="Arial"/>
              </a:rPr>
              <a:t> για να είναι </a:t>
            </a:r>
            <a:r>
              <a:rPr sz="2800" spc="-5" dirty="0">
                <a:latin typeface="Arial"/>
                <a:cs typeface="Arial"/>
              </a:rPr>
              <a:t>α</a:t>
            </a:r>
            <a:r>
              <a:rPr sz="2800" dirty="0">
                <a:latin typeface="Arial"/>
                <a:cs typeface="Arial"/>
              </a:rPr>
              <a:t>διάφορος εάν θα </a:t>
            </a:r>
            <a:r>
              <a:rPr sz="2800" spc="-5" dirty="0">
                <a:latin typeface="Arial"/>
                <a:cs typeface="Arial"/>
              </a:rPr>
              <a:t>επενδύσει</a:t>
            </a:r>
            <a:r>
              <a:rPr sz="280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σε</a:t>
            </a:r>
            <a:r>
              <a:rPr sz="280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µ</a:t>
            </a:r>
            <a:r>
              <a:rPr sz="2800" dirty="0">
                <a:latin typeface="Arial"/>
                <a:cs typeface="Arial"/>
              </a:rPr>
              <a:t>ια από </a:t>
            </a:r>
            <a:r>
              <a:rPr sz="2800" spc="-5" dirty="0">
                <a:latin typeface="Arial"/>
                <a:cs typeface="Arial"/>
              </a:rPr>
              <a:t>τις</a:t>
            </a:r>
            <a:r>
              <a:rPr sz="2800" dirty="0">
                <a:latin typeface="Arial"/>
                <a:cs typeface="Arial"/>
              </a:rPr>
              <a:t> δύο </a:t>
            </a:r>
            <a:r>
              <a:rPr sz="2800" spc="-5" dirty="0">
                <a:latin typeface="Arial"/>
                <a:cs typeface="Arial"/>
              </a:rPr>
              <a:t>π</a:t>
            </a:r>
            <a:r>
              <a:rPr sz="2800" dirty="0">
                <a:latin typeface="Arial"/>
                <a:cs typeface="Arial"/>
              </a:rPr>
              <a:t>όλεις </a:t>
            </a:r>
            <a:r>
              <a:rPr sz="2800" spc="-10" dirty="0">
                <a:latin typeface="Arial"/>
                <a:cs typeface="Arial"/>
              </a:rPr>
              <a:t>π</a:t>
            </a:r>
            <a:r>
              <a:rPr sz="2800" spc="-5" dirty="0">
                <a:latin typeface="Arial"/>
                <a:cs typeface="Arial"/>
              </a:rPr>
              <a:t>ρέπει</a:t>
            </a:r>
            <a:r>
              <a:rPr sz="2800" dirty="0">
                <a:latin typeface="Arial"/>
                <a:cs typeface="Arial"/>
              </a:rPr>
              <a:t> η προθε</a:t>
            </a:r>
            <a:r>
              <a:rPr sz="2800" spc="5" dirty="0">
                <a:latin typeface="Arial"/>
                <a:cs typeface="Arial"/>
              </a:rPr>
              <a:t>σ</a:t>
            </a:r>
            <a:r>
              <a:rPr sz="2800" spc="-5" dirty="0">
                <a:latin typeface="Arial"/>
                <a:cs typeface="Arial"/>
              </a:rPr>
              <a:t>µ</a:t>
            </a:r>
            <a:r>
              <a:rPr sz="2800" dirty="0">
                <a:latin typeface="Arial"/>
                <a:cs typeface="Arial"/>
              </a:rPr>
              <a:t>ιακή υποτ</a:t>
            </a:r>
            <a:r>
              <a:rPr sz="2800" spc="5" dirty="0">
                <a:latin typeface="Arial"/>
                <a:cs typeface="Arial"/>
              </a:rPr>
              <a:t>ί</a:t>
            </a:r>
            <a:r>
              <a:rPr sz="2800" spc="-5" dirty="0">
                <a:latin typeface="Arial"/>
                <a:cs typeface="Arial"/>
              </a:rPr>
              <a:t>µ</a:t>
            </a:r>
            <a:r>
              <a:rPr sz="2800" dirty="0">
                <a:latin typeface="Arial"/>
                <a:cs typeface="Arial"/>
              </a:rPr>
              <a:t>ηση </a:t>
            </a:r>
            <a:r>
              <a:rPr sz="2800" spc="-5" dirty="0">
                <a:latin typeface="Arial"/>
                <a:cs typeface="Arial"/>
              </a:rPr>
              <a:t>τ</a:t>
            </a:r>
            <a:r>
              <a:rPr sz="2800" dirty="0">
                <a:latin typeface="Arial"/>
                <a:cs typeface="Arial"/>
              </a:rPr>
              <a:t>ου</a:t>
            </a:r>
            <a:r>
              <a:rPr sz="2800" spc="-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δολαρίου</a:t>
            </a:r>
            <a:r>
              <a:rPr sz="2800" spc="-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να είναι </a:t>
            </a:r>
            <a:r>
              <a:rPr sz="2800" spc="-5" dirty="0">
                <a:latin typeface="Arial"/>
                <a:cs typeface="Arial"/>
              </a:rPr>
              <a:t>ίσ</a:t>
            </a:r>
            <a:r>
              <a:rPr sz="2800" dirty="0">
                <a:latin typeface="Arial"/>
                <a:cs typeface="Arial"/>
              </a:rPr>
              <a:t>η</a:t>
            </a:r>
            <a:r>
              <a:rPr sz="2800" spc="-5" dirty="0">
                <a:latin typeface="Arial"/>
                <a:cs typeface="Arial"/>
              </a:rPr>
              <a:t> µε</a:t>
            </a:r>
            <a:r>
              <a:rPr sz="2800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τ</a:t>
            </a:r>
            <a:r>
              <a:rPr sz="2800" dirty="0">
                <a:latin typeface="Arial"/>
                <a:cs typeface="Arial"/>
              </a:rPr>
              <a:t>ην διαφορά</a:t>
            </a:r>
            <a:r>
              <a:rPr sz="2800" spc="-5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τ</a:t>
            </a:r>
            <a:r>
              <a:rPr sz="2800" dirty="0">
                <a:latin typeface="Arial"/>
                <a:cs typeface="Arial"/>
              </a:rPr>
              <a:t>ων</a:t>
            </a:r>
            <a:r>
              <a:rPr sz="2800" spc="-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επιτοκίων</a:t>
            </a:r>
            <a:r>
              <a:rPr sz="2800" spc="1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7%-5%=2%.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4000" spc="-5" dirty="0"/>
              <a:t>Καλυ</a:t>
            </a:r>
            <a:r>
              <a:rPr sz="4000" spc="-5" dirty="0">
                <a:latin typeface="Arial"/>
                <a:cs typeface="Arial"/>
              </a:rPr>
              <a:t>µ</a:t>
            </a:r>
            <a:r>
              <a:rPr sz="4000" spc="-10" dirty="0">
                <a:latin typeface="Arial"/>
                <a:cs typeface="Arial"/>
              </a:rPr>
              <a:t>µ</a:t>
            </a:r>
            <a:r>
              <a:rPr sz="4000" spc="-5" dirty="0"/>
              <a:t>έν</a:t>
            </a:r>
            <a:r>
              <a:rPr sz="4000" dirty="0"/>
              <a:t>η</a:t>
            </a:r>
            <a:r>
              <a:rPr sz="4000" spc="-5" dirty="0"/>
              <a:t> </a:t>
            </a:r>
            <a:r>
              <a:rPr sz="4000" dirty="0"/>
              <a:t>κ</a:t>
            </a:r>
            <a:r>
              <a:rPr sz="4000" spc="-5" dirty="0"/>
              <a:t>ερδοσκοπί</a:t>
            </a:r>
            <a:r>
              <a:rPr sz="4000" dirty="0"/>
              <a:t>α</a:t>
            </a:r>
            <a:r>
              <a:rPr sz="4000" spc="-5" dirty="0"/>
              <a:t> επιτοκίου</a:t>
            </a:r>
            <a:endParaRPr sz="4000">
              <a:latin typeface="Arial"/>
              <a:cs typeface="Arial"/>
            </a:endParaRPr>
          </a:p>
          <a:p>
            <a:pPr marL="2540" algn="ctr">
              <a:lnSpc>
                <a:spcPts val="4760"/>
              </a:lnSpc>
            </a:pPr>
            <a:r>
              <a:rPr sz="4000" dirty="0">
                <a:latin typeface="Arial"/>
                <a:cs typeface="Arial"/>
              </a:rPr>
              <a:t>(Covered-Interest</a:t>
            </a:r>
            <a:r>
              <a:rPr sz="4000" spc="-5" dirty="0">
                <a:latin typeface="Arial"/>
                <a:cs typeface="Arial"/>
              </a:rPr>
              <a:t> </a:t>
            </a:r>
            <a:r>
              <a:rPr sz="4000" dirty="0">
                <a:latin typeface="Arial"/>
                <a:cs typeface="Arial"/>
              </a:rPr>
              <a:t>Arbitrage)</a:t>
            </a:r>
            <a:endParaRPr sz="40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311493" y="2061287"/>
            <a:ext cx="7583170" cy="381507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buChar char="•"/>
              <a:tabLst>
                <a:tab pos="356235" algn="l"/>
              </a:tabLst>
            </a:pPr>
            <a:r>
              <a:rPr sz="3200" spc="-5" dirty="0">
                <a:latin typeface="Arial"/>
                <a:cs typeface="Arial"/>
              </a:rPr>
              <a:t>O τύπος που</a:t>
            </a:r>
            <a:r>
              <a:rPr sz="3200" spc="-1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περιγράφει την</a:t>
            </a:r>
            <a:r>
              <a:rPr sz="3200" spc="-1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καλ</a:t>
            </a:r>
            <a:r>
              <a:rPr sz="3200" spc="25" dirty="0">
                <a:latin typeface="Arial"/>
                <a:cs typeface="Arial"/>
              </a:rPr>
              <a:t>υ</a:t>
            </a:r>
            <a:r>
              <a:rPr sz="3200" dirty="0">
                <a:latin typeface="Arial"/>
                <a:cs typeface="Arial"/>
              </a:rPr>
              <a:t>µ</a:t>
            </a:r>
            <a:r>
              <a:rPr sz="3200" spc="5" dirty="0">
                <a:latin typeface="Arial"/>
                <a:cs typeface="Arial"/>
              </a:rPr>
              <a:t>µ</a:t>
            </a:r>
            <a:r>
              <a:rPr sz="3200" spc="-5" dirty="0">
                <a:latin typeface="Arial"/>
                <a:cs typeface="Arial"/>
              </a:rPr>
              <a:t>ένη κερδοσκοπία </a:t>
            </a:r>
            <a:r>
              <a:rPr sz="3200" dirty="0">
                <a:latin typeface="Arial"/>
                <a:cs typeface="Arial"/>
              </a:rPr>
              <a:t>ε</a:t>
            </a:r>
            <a:r>
              <a:rPr sz="3200" spc="-5" dirty="0">
                <a:latin typeface="Arial"/>
                <a:cs typeface="Arial"/>
              </a:rPr>
              <a:t>πιτοκίου</a:t>
            </a:r>
            <a:r>
              <a:rPr sz="320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είνα</a:t>
            </a:r>
            <a:r>
              <a:rPr sz="3200" spc="20" dirty="0">
                <a:latin typeface="Arial"/>
                <a:cs typeface="Arial"/>
              </a:rPr>
              <a:t>ι</a:t>
            </a:r>
            <a:r>
              <a:rPr sz="3200" spc="-5" dirty="0">
                <a:latin typeface="Arial"/>
                <a:cs typeface="Arial"/>
              </a:rPr>
              <a:t>:</a:t>
            </a:r>
            <a:endParaRPr sz="3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755"/>
              </a:spcBef>
              <a:tabLst>
                <a:tab pos="355600" algn="l"/>
              </a:tabLst>
            </a:pPr>
            <a:r>
              <a:rPr sz="3200" dirty="0">
                <a:latin typeface="Arial"/>
                <a:cs typeface="Arial"/>
              </a:rPr>
              <a:t>•	</a:t>
            </a:r>
            <a:r>
              <a:rPr sz="3200" spc="-10" dirty="0">
                <a:latin typeface="Arial"/>
                <a:cs typeface="Arial"/>
              </a:rPr>
              <a:t>(</a:t>
            </a:r>
            <a:r>
              <a:rPr sz="3200" spc="-5" dirty="0">
                <a:latin typeface="Arial"/>
                <a:cs typeface="Arial"/>
              </a:rPr>
              <a:t>1+</a:t>
            </a:r>
            <a:r>
              <a:rPr sz="3200" dirty="0">
                <a:latin typeface="Arial"/>
                <a:cs typeface="Arial"/>
              </a:rPr>
              <a:t>i</a:t>
            </a:r>
            <a:r>
              <a:rPr sz="3150" spc="-15" baseline="-21164" dirty="0">
                <a:latin typeface="Arial"/>
                <a:cs typeface="Arial"/>
              </a:rPr>
              <a:t>Ε</a:t>
            </a:r>
            <a:r>
              <a:rPr sz="3200" spc="-10" dirty="0">
                <a:latin typeface="Arial"/>
                <a:cs typeface="Arial"/>
              </a:rPr>
              <a:t>)/(1+</a:t>
            </a:r>
            <a:r>
              <a:rPr sz="3200" spc="-15" dirty="0">
                <a:latin typeface="Arial"/>
                <a:cs typeface="Arial"/>
              </a:rPr>
              <a:t>i</a:t>
            </a:r>
            <a:r>
              <a:rPr sz="3150" spc="-7" baseline="-21164" dirty="0">
                <a:latin typeface="Arial"/>
                <a:cs typeface="Arial"/>
              </a:rPr>
              <a:t>Ξ</a:t>
            </a:r>
            <a:r>
              <a:rPr sz="3200" spc="-5" dirty="0">
                <a:latin typeface="Arial"/>
                <a:cs typeface="Arial"/>
              </a:rPr>
              <a:t>) = </a:t>
            </a:r>
            <a:r>
              <a:rPr sz="3200" spc="-10" dirty="0">
                <a:latin typeface="Arial"/>
                <a:cs typeface="Arial"/>
              </a:rPr>
              <a:t>F/E</a:t>
            </a:r>
            <a:endParaRPr sz="3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760"/>
              </a:spcBef>
            </a:pPr>
            <a:r>
              <a:rPr sz="3200" spc="-10" dirty="0">
                <a:latin typeface="Arial"/>
                <a:cs typeface="Arial"/>
              </a:rPr>
              <a:t>Όπο</a:t>
            </a:r>
            <a:r>
              <a:rPr sz="3200" spc="-5" dirty="0">
                <a:latin typeface="Arial"/>
                <a:cs typeface="Arial"/>
              </a:rPr>
              <a:t>υ</a:t>
            </a:r>
            <a:r>
              <a:rPr sz="3200" dirty="0">
                <a:latin typeface="Arial"/>
                <a:cs typeface="Arial"/>
              </a:rPr>
              <a:t> i</a:t>
            </a:r>
            <a:r>
              <a:rPr sz="3150" spc="-7" baseline="-21164" dirty="0">
                <a:latin typeface="Arial"/>
                <a:cs typeface="Arial"/>
              </a:rPr>
              <a:t>Ε</a:t>
            </a:r>
            <a:r>
              <a:rPr sz="3150" baseline="-21164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=</a:t>
            </a:r>
            <a:r>
              <a:rPr sz="3200" spc="5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εγχώριο </a:t>
            </a:r>
            <a:r>
              <a:rPr sz="3200" spc="-10" dirty="0">
                <a:latin typeface="Arial"/>
                <a:cs typeface="Arial"/>
              </a:rPr>
              <a:t>ε</a:t>
            </a:r>
            <a:r>
              <a:rPr sz="3200" spc="-5" dirty="0">
                <a:latin typeface="Arial"/>
                <a:cs typeface="Arial"/>
              </a:rPr>
              <a:t>πιτόκιο</a:t>
            </a:r>
            <a:endParaRPr sz="3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760"/>
              </a:spcBef>
            </a:pPr>
            <a:r>
              <a:rPr sz="3200" spc="-5" dirty="0">
                <a:latin typeface="Arial"/>
                <a:cs typeface="Arial"/>
              </a:rPr>
              <a:t>i</a:t>
            </a:r>
            <a:r>
              <a:rPr sz="3150" spc="-7" baseline="-21164" dirty="0">
                <a:latin typeface="Arial"/>
                <a:cs typeface="Arial"/>
              </a:rPr>
              <a:t>Ξ</a:t>
            </a:r>
            <a:r>
              <a:rPr sz="3150" spc="7" baseline="-21164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=</a:t>
            </a:r>
            <a:r>
              <a:rPr sz="320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ξένο επιτόκιο</a:t>
            </a:r>
            <a:endParaRPr sz="3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755"/>
              </a:spcBef>
            </a:pPr>
            <a:r>
              <a:rPr sz="3200" spc="-5" dirty="0">
                <a:latin typeface="Arial"/>
                <a:cs typeface="Arial"/>
              </a:rPr>
              <a:t>F= προθε</a:t>
            </a:r>
            <a:r>
              <a:rPr sz="3200" dirty="0">
                <a:latin typeface="Arial"/>
                <a:cs typeface="Arial"/>
              </a:rPr>
              <a:t>σµ</a:t>
            </a:r>
            <a:r>
              <a:rPr sz="3200" spc="-5" dirty="0">
                <a:latin typeface="Arial"/>
                <a:cs typeface="Arial"/>
              </a:rPr>
              <a:t>ιακή ισοτ</a:t>
            </a:r>
            <a:r>
              <a:rPr sz="3200" spc="-10" dirty="0">
                <a:latin typeface="Arial"/>
                <a:cs typeface="Arial"/>
              </a:rPr>
              <a:t>ι</a:t>
            </a:r>
            <a:r>
              <a:rPr sz="3200" dirty="0">
                <a:latin typeface="Arial"/>
                <a:cs typeface="Arial"/>
              </a:rPr>
              <a:t>µ</a:t>
            </a:r>
            <a:r>
              <a:rPr sz="3200" spc="-10" dirty="0">
                <a:latin typeface="Arial"/>
                <a:cs typeface="Arial"/>
              </a:rPr>
              <a:t>ί</a:t>
            </a:r>
            <a:r>
              <a:rPr sz="3200" spc="-5" dirty="0">
                <a:latin typeface="Arial"/>
                <a:cs typeface="Arial"/>
              </a:rPr>
              <a:t>α (άµεση)</a:t>
            </a:r>
            <a:endParaRPr sz="3200">
              <a:latin typeface="Arial"/>
              <a:cs typeface="Arial"/>
            </a:endParaRPr>
          </a:p>
          <a:p>
            <a:pPr marL="12700">
              <a:lnSpc>
                <a:spcPts val="3804"/>
              </a:lnSpc>
              <a:spcBef>
                <a:spcPts val="760"/>
              </a:spcBef>
            </a:pPr>
            <a:r>
              <a:rPr sz="3200" spc="0" dirty="0">
                <a:latin typeface="Arial"/>
                <a:cs typeface="Arial"/>
              </a:rPr>
              <a:t>Ε</a:t>
            </a:r>
            <a:r>
              <a:rPr sz="3200" spc="-5" dirty="0">
                <a:latin typeface="Arial"/>
                <a:cs typeface="Arial"/>
              </a:rPr>
              <a:t>=</a:t>
            </a:r>
            <a:r>
              <a:rPr sz="3200" dirty="0">
                <a:latin typeface="Arial"/>
                <a:cs typeface="Arial"/>
              </a:rPr>
              <a:t> </a:t>
            </a:r>
            <a:r>
              <a:rPr sz="3200" spc="-10" dirty="0">
                <a:latin typeface="Arial"/>
                <a:cs typeface="Arial"/>
              </a:rPr>
              <a:t>τρέχουσ</a:t>
            </a:r>
            <a:r>
              <a:rPr sz="3200" spc="-5" dirty="0">
                <a:latin typeface="Arial"/>
                <a:cs typeface="Arial"/>
              </a:rPr>
              <a:t>α </a:t>
            </a:r>
            <a:r>
              <a:rPr sz="3200" spc="-10" dirty="0">
                <a:latin typeface="Arial"/>
                <a:cs typeface="Arial"/>
              </a:rPr>
              <a:t>ισοτ</a:t>
            </a:r>
            <a:r>
              <a:rPr sz="3200" spc="0" dirty="0">
                <a:latin typeface="Arial"/>
                <a:cs typeface="Arial"/>
              </a:rPr>
              <a:t>ι</a:t>
            </a:r>
            <a:r>
              <a:rPr sz="3200" dirty="0">
                <a:latin typeface="Arial"/>
                <a:cs typeface="Arial"/>
              </a:rPr>
              <a:t>µ</a:t>
            </a:r>
            <a:r>
              <a:rPr sz="3200" spc="-10" dirty="0">
                <a:latin typeface="Arial"/>
                <a:cs typeface="Arial"/>
              </a:rPr>
              <a:t>ί</a:t>
            </a:r>
            <a:r>
              <a:rPr sz="3200" spc="-5" dirty="0">
                <a:latin typeface="Arial"/>
                <a:cs typeface="Arial"/>
              </a:rPr>
              <a:t>α</a:t>
            </a:r>
            <a:r>
              <a:rPr sz="3200" dirty="0">
                <a:latin typeface="Arial"/>
                <a:cs typeface="Arial"/>
              </a:rPr>
              <a:t> </a:t>
            </a:r>
            <a:r>
              <a:rPr sz="3200" spc="-10" dirty="0">
                <a:latin typeface="Arial"/>
                <a:cs typeface="Arial"/>
              </a:rPr>
              <a:t>(</a:t>
            </a:r>
            <a:r>
              <a:rPr sz="3200" spc="-5" dirty="0">
                <a:latin typeface="Arial"/>
                <a:cs typeface="Arial"/>
              </a:rPr>
              <a:t>ά</a:t>
            </a:r>
            <a:r>
              <a:rPr sz="3200" dirty="0">
                <a:latin typeface="Arial"/>
                <a:cs typeface="Arial"/>
              </a:rPr>
              <a:t>µ</a:t>
            </a:r>
            <a:r>
              <a:rPr sz="3200" spc="-5" dirty="0">
                <a:latin typeface="Arial"/>
                <a:cs typeface="Arial"/>
              </a:rPr>
              <a:t>εση)</a:t>
            </a:r>
            <a:endParaRPr sz="3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83097" rIns="0" bIns="0" rtlCol="0">
            <a:spAutoFit/>
          </a:bodyPr>
          <a:lstStyle/>
          <a:p>
            <a:pPr marL="709930">
              <a:lnSpc>
                <a:spcPts val="5235"/>
              </a:lnSpc>
            </a:pPr>
            <a:r>
              <a:rPr spc="30" dirty="0"/>
              <a:t>∆ιεθνής α</a:t>
            </a:r>
            <a:r>
              <a:rPr spc="-5" dirty="0"/>
              <a:t>γορά κεφαλαίων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11535" y="2061287"/>
            <a:ext cx="7670165" cy="33312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54965" marR="5080" indent="-342265">
              <a:lnSpc>
                <a:spcPct val="100000"/>
              </a:lnSpc>
              <a:buFont typeface="Arial"/>
              <a:buChar char="•"/>
              <a:tabLst>
                <a:tab pos="355600" algn="l"/>
              </a:tabLst>
            </a:pPr>
            <a:r>
              <a:rPr sz="3200" spc="-5" dirty="0">
                <a:latin typeface="Arial"/>
                <a:cs typeface="Arial"/>
              </a:rPr>
              <a:t>Οι διεθνείς τράπεζες</a:t>
            </a:r>
            <a:r>
              <a:rPr sz="3200" spc="-1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παίζουν</a:t>
            </a:r>
            <a:r>
              <a:rPr sz="3200" dirty="0">
                <a:latin typeface="Arial"/>
                <a:cs typeface="Arial"/>
              </a:rPr>
              <a:t> </a:t>
            </a:r>
            <a:r>
              <a:rPr sz="3200" spc="-10" dirty="0">
                <a:latin typeface="Arial"/>
                <a:cs typeface="Arial"/>
              </a:rPr>
              <a:t>σ</a:t>
            </a:r>
            <a:r>
              <a:rPr sz="3200" spc="30" dirty="0">
                <a:latin typeface="Arial"/>
                <a:cs typeface="Arial"/>
              </a:rPr>
              <a:t>η</a:t>
            </a:r>
            <a:r>
              <a:rPr sz="3200" dirty="0">
                <a:latin typeface="Arial"/>
                <a:cs typeface="Arial"/>
              </a:rPr>
              <a:t>µ</a:t>
            </a:r>
            <a:r>
              <a:rPr sz="3200" spc="-5" dirty="0">
                <a:latin typeface="Arial"/>
                <a:cs typeface="Arial"/>
              </a:rPr>
              <a:t>αντικό ρόλο στην</a:t>
            </a:r>
            <a:r>
              <a:rPr sz="320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αγορά </a:t>
            </a:r>
            <a:r>
              <a:rPr sz="3200" spc="-10" dirty="0">
                <a:latin typeface="Arial"/>
                <a:cs typeface="Arial"/>
              </a:rPr>
              <a:t>σ</a:t>
            </a:r>
            <a:r>
              <a:rPr sz="3200" spc="-5" dirty="0">
                <a:latin typeface="Arial"/>
                <a:cs typeface="Arial"/>
              </a:rPr>
              <a:t>υναλλά</a:t>
            </a:r>
            <a:r>
              <a:rPr sz="3200" spc="0" dirty="0">
                <a:latin typeface="Arial"/>
                <a:cs typeface="Arial"/>
              </a:rPr>
              <a:t>γ</a:t>
            </a:r>
            <a:r>
              <a:rPr sz="3200" spc="-5" dirty="0">
                <a:latin typeface="Arial"/>
                <a:cs typeface="Arial"/>
              </a:rPr>
              <a:t>µατος</a:t>
            </a:r>
            <a:r>
              <a:rPr sz="3200" spc="-15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και</a:t>
            </a:r>
            <a:r>
              <a:rPr sz="3200" dirty="0">
                <a:latin typeface="Arial"/>
                <a:cs typeface="Arial"/>
              </a:rPr>
              <a:t> </a:t>
            </a:r>
            <a:r>
              <a:rPr sz="3200" spc="-10" dirty="0">
                <a:latin typeface="Arial"/>
                <a:cs typeface="Arial"/>
              </a:rPr>
              <a:t>σ</a:t>
            </a:r>
            <a:r>
              <a:rPr sz="3200" spc="-5" dirty="0">
                <a:latin typeface="Arial"/>
                <a:cs typeface="Arial"/>
              </a:rPr>
              <a:t>ε συναλλαγές</a:t>
            </a:r>
            <a:r>
              <a:rPr sz="3200" spc="5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arbitrage</a:t>
            </a:r>
            <a:r>
              <a:rPr sz="3200" dirty="0">
                <a:latin typeface="Arial"/>
                <a:cs typeface="Arial"/>
              </a:rPr>
              <a:t>.</a:t>
            </a:r>
            <a:r>
              <a:rPr sz="3200" spc="5" dirty="0">
                <a:latin typeface="Arial"/>
                <a:cs typeface="Arial"/>
              </a:rPr>
              <a:t> </a:t>
            </a:r>
            <a:r>
              <a:rPr sz="3200" spc="-10" dirty="0">
                <a:latin typeface="Arial"/>
                <a:cs typeface="Arial"/>
              </a:rPr>
              <a:t>Επίσης χρ</a:t>
            </a:r>
            <a:r>
              <a:rPr sz="3200" spc="-5" dirty="0">
                <a:latin typeface="Arial"/>
                <a:cs typeface="Arial"/>
              </a:rPr>
              <a:t>η</a:t>
            </a:r>
            <a:r>
              <a:rPr sz="3200" dirty="0">
                <a:latin typeface="Arial"/>
                <a:cs typeface="Arial"/>
              </a:rPr>
              <a:t>µ</a:t>
            </a:r>
            <a:r>
              <a:rPr sz="3200" spc="-10" dirty="0">
                <a:latin typeface="Arial"/>
                <a:cs typeface="Arial"/>
              </a:rPr>
              <a:t>ατοδοτού</a:t>
            </a:r>
            <a:r>
              <a:rPr sz="3200" spc="-5" dirty="0">
                <a:latin typeface="Arial"/>
                <a:cs typeface="Arial"/>
              </a:rPr>
              <a:t>ν</a:t>
            </a:r>
            <a:r>
              <a:rPr sz="320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τ</a:t>
            </a:r>
            <a:r>
              <a:rPr sz="3200" spc="-10" dirty="0">
                <a:latin typeface="Arial"/>
                <a:cs typeface="Arial"/>
              </a:rPr>
              <a:t>ι</a:t>
            </a:r>
            <a:r>
              <a:rPr sz="3200" spc="-5" dirty="0">
                <a:latin typeface="Arial"/>
                <a:cs typeface="Arial"/>
              </a:rPr>
              <a:t>ς</a:t>
            </a:r>
            <a:r>
              <a:rPr sz="3200" spc="-10" dirty="0">
                <a:latin typeface="Arial"/>
                <a:cs typeface="Arial"/>
              </a:rPr>
              <a:t> διεθνείς επιχειρ</a:t>
            </a:r>
            <a:r>
              <a:rPr sz="3200" spc="10" dirty="0">
                <a:latin typeface="Arial"/>
                <a:cs typeface="Arial"/>
              </a:rPr>
              <a:t>η</a:t>
            </a:r>
            <a:r>
              <a:rPr sz="3200" dirty="0">
                <a:latin typeface="Arial"/>
                <a:cs typeface="Arial"/>
              </a:rPr>
              <a:t>µ</a:t>
            </a:r>
            <a:r>
              <a:rPr sz="3200" spc="-10" dirty="0">
                <a:latin typeface="Arial"/>
                <a:cs typeface="Arial"/>
              </a:rPr>
              <a:t>ατικέ</a:t>
            </a:r>
            <a:r>
              <a:rPr sz="3200" spc="-5" dirty="0">
                <a:latin typeface="Arial"/>
                <a:cs typeface="Arial"/>
              </a:rPr>
              <a:t>ς</a:t>
            </a:r>
            <a:r>
              <a:rPr sz="3200" spc="-10" dirty="0">
                <a:latin typeface="Arial"/>
                <a:cs typeface="Arial"/>
              </a:rPr>
              <a:t> δραστηριότητε</a:t>
            </a:r>
            <a:r>
              <a:rPr sz="3200" spc="-5" dirty="0">
                <a:latin typeface="Arial"/>
                <a:cs typeface="Arial"/>
              </a:rPr>
              <a:t>ς</a:t>
            </a:r>
            <a:r>
              <a:rPr sz="3200" spc="-10" dirty="0">
                <a:latin typeface="Arial"/>
                <a:cs typeface="Arial"/>
              </a:rPr>
              <a:t> και λειτουργού</a:t>
            </a:r>
            <a:r>
              <a:rPr sz="3200" spc="-5" dirty="0">
                <a:latin typeface="Arial"/>
                <a:cs typeface="Arial"/>
              </a:rPr>
              <a:t>ν</a:t>
            </a:r>
            <a:r>
              <a:rPr sz="3200" dirty="0">
                <a:latin typeface="Arial"/>
                <a:cs typeface="Arial"/>
              </a:rPr>
              <a:t> </a:t>
            </a:r>
            <a:r>
              <a:rPr sz="3200" spc="-10" dirty="0">
                <a:latin typeface="Arial"/>
                <a:cs typeface="Arial"/>
              </a:rPr>
              <a:t>σα</a:t>
            </a:r>
            <a:r>
              <a:rPr sz="3200" spc="-5" dirty="0">
                <a:latin typeface="Arial"/>
                <a:cs typeface="Arial"/>
              </a:rPr>
              <a:t>ν</a:t>
            </a:r>
            <a:r>
              <a:rPr sz="3200" dirty="0">
                <a:latin typeface="Arial"/>
                <a:cs typeface="Arial"/>
              </a:rPr>
              <a:t> </a:t>
            </a:r>
            <a:r>
              <a:rPr sz="3200" spc="0" dirty="0">
                <a:latin typeface="Arial"/>
                <a:cs typeface="Arial"/>
              </a:rPr>
              <a:t>ε</a:t>
            </a:r>
            <a:r>
              <a:rPr sz="3200" dirty="0">
                <a:latin typeface="Arial"/>
                <a:cs typeface="Arial"/>
              </a:rPr>
              <a:t>µ</a:t>
            </a:r>
            <a:r>
              <a:rPr sz="3200" spc="-5" dirty="0">
                <a:latin typeface="Arial"/>
                <a:cs typeface="Arial"/>
              </a:rPr>
              <a:t>πορικές τράπεζες</a:t>
            </a:r>
            <a:r>
              <a:rPr sz="3200" spc="-1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και σαν</a:t>
            </a:r>
            <a:r>
              <a:rPr sz="320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τράπεζες</a:t>
            </a:r>
            <a:r>
              <a:rPr sz="3200" spc="-10" dirty="0">
                <a:latin typeface="Arial"/>
                <a:cs typeface="Arial"/>
              </a:rPr>
              <a:t> ε</a:t>
            </a:r>
            <a:r>
              <a:rPr sz="3200" spc="-5" dirty="0">
                <a:latin typeface="Arial"/>
                <a:cs typeface="Arial"/>
              </a:rPr>
              <a:t>πενδύσεων</a:t>
            </a:r>
            <a:endParaRPr sz="3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4000" dirty="0"/>
              <a:t>Η</a:t>
            </a:r>
            <a:r>
              <a:rPr sz="4000" spc="-5" dirty="0"/>
              <a:t> </a:t>
            </a:r>
            <a:r>
              <a:rPr sz="4000" dirty="0"/>
              <a:t>α</a:t>
            </a:r>
            <a:r>
              <a:rPr sz="4000" spc="-5" dirty="0"/>
              <a:t>γορ</a:t>
            </a:r>
            <a:r>
              <a:rPr sz="4000" dirty="0"/>
              <a:t>ά</a:t>
            </a:r>
            <a:r>
              <a:rPr sz="4000" spc="-5" dirty="0"/>
              <a:t> </a:t>
            </a:r>
            <a:r>
              <a:rPr sz="4000" spc="-10" dirty="0"/>
              <a:t>ευρων</a:t>
            </a:r>
            <a:r>
              <a:rPr sz="4000" spc="10" dirty="0"/>
              <a:t>ο</a:t>
            </a:r>
            <a:r>
              <a:rPr sz="4000" spc="-5" dirty="0">
                <a:latin typeface="Arial"/>
                <a:cs typeface="Arial"/>
              </a:rPr>
              <a:t>µ</a:t>
            </a:r>
            <a:r>
              <a:rPr sz="4000" spc="-10" dirty="0"/>
              <a:t>ι</a:t>
            </a:r>
            <a:r>
              <a:rPr sz="4000" dirty="0"/>
              <a:t>σ</a:t>
            </a:r>
            <a:r>
              <a:rPr sz="4000" spc="-5" dirty="0">
                <a:latin typeface="Arial"/>
                <a:cs typeface="Arial"/>
              </a:rPr>
              <a:t>µ</a:t>
            </a:r>
            <a:r>
              <a:rPr sz="4000" spc="-5" dirty="0"/>
              <a:t>άτων</a:t>
            </a:r>
            <a:endParaRPr sz="4000">
              <a:latin typeface="Arial"/>
              <a:cs typeface="Arial"/>
            </a:endParaRPr>
          </a:p>
          <a:p>
            <a:pPr marL="0" algn="ctr">
              <a:lnSpc>
                <a:spcPts val="4760"/>
              </a:lnSpc>
            </a:pPr>
            <a:r>
              <a:rPr sz="4000" dirty="0">
                <a:latin typeface="Arial"/>
                <a:cs typeface="Arial"/>
              </a:rPr>
              <a:t>(Eurocurrency</a:t>
            </a:r>
            <a:r>
              <a:rPr sz="4000" spc="-10" dirty="0">
                <a:latin typeface="Arial"/>
                <a:cs typeface="Arial"/>
              </a:rPr>
              <a:t> </a:t>
            </a:r>
            <a:r>
              <a:rPr sz="4000" dirty="0">
                <a:latin typeface="Arial"/>
                <a:cs typeface="Arial"/>
              </a:rPr>
              <a:t>Market)</a:t>
            </a:r>
            <a:endParaRPr sz="40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311535" y="1983168"/>
            <a:ext cx="8054975" cy="45377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55600" marR="40005" indent="-342900">
              <a:lnSpc>
                <a:spcPct val="80000"/>
              </a:lnSpc>
              <a:buFont typeface="Arial"/>
              <a:buChar char="•"/>
              <a:tabLst>
                <a:tab pos="355600" algn="l"/>
                <a:tab pos="4716145" algn="l"/>
              </a:tabLst>
            </a:pPr>
            <a:r>
              <a:rPr sz="2800" dirty="0">
                <a:latin typeface="Arial"/>
                <a:cs typeface="Arial"/>
              </a:rPr>
              <a:t>Η</a:t>
            </a:r>
            <a:r>
              <a:rPr sz="2800" spc="-5" dirty="0">
                <a:latin typeface="Arial"/>
                <a:cs typeface="Arial"/>
              </a:rPr>
              <a:t> α</a:t>
            </a:r>
            <a:r>
              <a:rPr sz="2800" dirty="0">
                <a:latin typeface="Arial"/>
                <a:cs typeface="Arial"/>
              </a:rPr>
              <a:t>γορά</a:t>
            </a:r>
            <a:r>
              <a:rPr sz="2800" spc="-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ευρων</a:t>
            </a:r>
            <a:r>
              <a:rPr sz="2800" spc="5" dirty="0">
                <a:latin typeface="Arial"/>
                <a:cs typeface="Arial"/>
              </a:rPr>
              <a:t>ο</a:t>
            </a:r>
            <a:r>
              <a:rPr sz="2800" spc="-5" dirty="0">
                <a:latin typeface="Arial"/>
                <a:cs typeface="Arial"/>
              </a:rPr>
              <a:t>µ</a:t>
            </a:r>
            <a:r>
              <a:rPr sz="2800" dirty="0">
                <a:latin typeface="Arial"/>
                <a:cs typeface="Arial"/>
              </a:rPr>
              <a:t>ι</a:t>
            </a:r>
            <a:r>
              <a:rPr sz="2800" spc="-5" dirty="0">
                <a:latin typeface="Arial"/>
                <a:cs typeface="Arial"/>
              </a:rPr>
              <a:t>σ</a:t>
            </a:r>
            <a:r>
              <a:rPr sz="2800" spc="-10" dirty="0">
                <a:latin typeface="Arial"/>
                <a:cs typeface="Arial"/>
              </a:rPr>
              <a:t>µ</a:t>
            </a:r>
            <a:r>
              <a:rPr sz="2800" spc="-5" dirty="0">
                <a:latin typeface="Arial"/>
                <a:cs typeface="Arial"/>
              </a:rPr>
              <a:t>άτω</a:t>
            </a:r>
            <a:r>
              <a:rPr sz="2800" dirty="0">
                <a:latin typeface="Arial"/>
                <a:cs typeface="Arial"/>
              </a:rPr>
              <a:t>ν	</a:t>
            </a:r>
            <a:r>
              <a:rPr sz="2800" spc="-5" dirty="0">
                <a:latin typeface="Arial"/>
                <a:cs typeface="Arial"/>
              </a:rPr>
              <a:t>αφορ</a:t>
            </a:r>
            <a:r>
              <a:rPr sz="2800" dirty="0">
                <a:latin typeface="Arial"/>
                <a:cs typeface="Arial"/>
              </a:rPr>
              <a:t>ά ν</a:t>
            </a:r>
            <a:r>
              <a:rPr sz="2800" spc="5" dirty="0">
                <a:latin typeface="Arial"/>
                <a:cs typeface="Arial"/>
              </a:rPr>
              <a:t>ο</a:t>
            </a:r>
            <a:r>
              <a:rPr sz="2800" spc="-5" dirty="0">
                <a:latin typeface="Arial"/>
                <a:cs typeface="Arial"/>
              </a:rPr>
              <a:t>µ</a:t>
            </a:r>
            <a:r>
              <a:rPr sz="2800" dirty="0">
                <a:latin typeface="Arial"/>
                <a:cs typeface="Arial"/>
              </a:rPr>
              <a:t>ί</a:t>
            </a:r>
            <a:r>
              <a:rPr sz="2800" spc="-5" dirty="0">
                <a:latin typeface="Arial"/>
                <a:cs typeface="Arial"/>
              </a:rPr>
              <a:t>σ</a:t>
            </a:r>
            <a:r>
              <a:rPr sz="2800" spc="-10" dirty="0">
                <a:latin typeface="Arial"/>
                <a:cs typeface="Arial"/>
              </a:rPr>
              <a:t>µ</a:t>
            </a:r>
            <a:r>
              <a:rPr sz="2800" spc="-5" dirty="0">
                <a:latin typeface="Arial"/>
                <a:cs typeface="Arial"/>
              </a:rPr>
              <a:t>ατα πο</a:t>
            </a:r>
            <a:r>
              <a:rPr sz="2800" dirty="0">
                <a:latin typeface="Arial"/>
                <a:cs typeface="Arial"/>
              </a:rPr>
              <a:t>υ κ</a:t>
            </a:r>
            <a:r>
              <a:rPr sz="2800" spc="-5" dirty="0">
                <a:latin typeface="Arial"/>
                <a:cs typeface="Arial"/>
              </a:rPr>
              <a:t>υκλοφορού</a:t>
            </a:r>
            <a:r>
              <a:rPr sz="2800" dirty="0">
                <a:latin typeface="Arial"/>
                <a:cs typeface="Arial"/>
              </a:rPr>
              <a:t>ν </a:t>
            </a:r>
            <a:r>
              <a:rPr sz="2800" spc="-5" dirty="0">
                <a:latin typeface="Arial"/>
                <a:cs typeface="Arial"/>
              </a:rPr>
              <a:t>εκτό</a:t>
            </a:r>
            <a:r>
              <a:rPr sz="2800" dirty="0">
                <a:latin typeface="Arial"/>
                <a:cs typeface="Arial"/>
              </a:rPr>
              <a:t>ς </a:t>
            </a:r>
            <a:r>
              <a:rPr sz="2800" spc="-5" dirty="0">
                <a:latin typeface="Arial"/>
                <a:cs typeface="Arial"/>
              </a:rPr>
              <a:t>τη</a:t>
            </a:r>
            <a:r>
              <a:rPr sz="2800" dirty="0">
                <a:latin typeface="Arial"/>
                <a:cs typeface="Arial"/>
              </a:rPr>
              <a:t>ς</a:t>
            </a:r>
            <a:r>
              <a:rPr sz="2800" spc="-10" dirty="0">
                <a:latin typeface="Arial"/>
                <a:cs typeface="Arial"/>
              </a:rPr>
              <a:t> χώρα</a:t>
            </a:r>
            <a:r>
              <a:rPr sz="2800" spc="-5" dirty="0">
                <a:latin typeface="Arial"/>
                <a:cs typeface="Arial"/>
              </a:rPr>
              <a:t>ς</a:t>
            </a:r>
            <a:r>
              <a:rPr sz="280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πο</a:t>
            </a:r>
            <a:r>
              <a:rPr sz="2800" dirty="0">
                <a:latin typeface="Arial"/>
                <a:cs typeface="Arial"/>
              </a:rPr>
              <a:t>υ</a:t>
            </a:r>
            <a:r>
              <a:rPr sz="2800" spc="-5" dirty="0">
                <a:latin typeface="Arial"/>
                <a:cs typeface="Arial"/>
              </a:rPr>
              <a:t> τα εκδίδε</a:t>
            </a:r>
            <a:r>
              <a:rPr sz="2800" spc="0" dirty="0">
                <a:latin typeface="Arial"/>
                <a:cs typeface="Arial"/>
              </a:rPr>
              <a:t>ι</a:t>
            </a:r>
            <a:r>
              <a:rPr sz="2800" dirty="0">
                <a:latin typeface="Arial"/>
                <a:cs typeface="Arial"/>
              </a:rPr>
              <a:t>.</a:t>
            </a:r>
            <a:r>
              <a:rPr sz="2800" spc="-5" dirty="0">
                <a:latin typeface="Arial"/>
                <a:cs typeface="Arial"/>
              </a:rPr>
              <a:t> Π</a:t>
            </a:r>
            <a:r>
              <a:rPr sz="2800" dirty="0">
                <a:latin typeface="Arial"/>
                <a:cs typeface="Arial"/>
              </a:rPr>
              <a:t>χ. </a:t>
            </a:r>
            <a:r>
              <a:rPr sz="2800" spc="-5" dirty="0">
                <a:latin typeface="Arial"/>
                <a:cs typeface="Arial"/>
              </a:rPr>
              <a:t>Ευρωδολάρι</a:t>
            </a:r>
            <a:r>
              <a:rPr sz="2800" dirty="0">
                <a:latin typeface="Arial"/>
                <a:cs typeface="Arial"/>
              </a:rPr>
              <a:t>α θ</a:t>
            </a:r>
            <a:r>
              <a:rPr sz="2800" spc="-5" dirty="0">
                <a:latin typeface="Arial"/>
                <a:cs typeface="Arial"/>
              </a:rPr>
              <a:t>εωρούντα</a:t>
            </a:r>
            <a:r>
              <a:rPr sz="2800" dirty="0">
                <a:latin typeface="Arial"/>
                <a:cs typeface="Arial"/>
              </a:rPr>
              <a:t>ι </a:t>
            </a:r>
            <a:r>
              <a:rPr sz="2800" spc="-5" dirty="0">
                <a:latin typeface="Arial"/>
                <a:cs typeface="Arial"/>
              </a:rPr>
              <a:t>τ</a:t>
            </a:r>
            <a:r>
              <a:rPr sz="2800" dirty="0">
                <a:latin typeface="Arial"/>
                <a:cs typeface="Arial"/>
              </a:rPr>
              <a:t>α δολάρια </a:t>
            </a:r>
            <a:r>
              <a:rPr sz="2800" spc="-10" dirty="0">
                <a:latin typeface="Arial"/>
                <a:cs typeface="Arial"/>
              </a:rPr>
              <a:t>π</a:t>
            </a:r>
            <a:r>
              <a:rPr sz="2800" dirty="0">
                <a:latin typeface="Arial"/>
                <a:cs typeface="Arial"/>
              </a:rPr>
              <a:t>ου κυκλοφορούν </a:t>
            </a:r>
            <a:r>
              <a:rPr sz="2800" spc="-10" dirty="0">
                <a:latin typeface="Arial"/>
                <a:cs typeface="Arial"/>
              </a:rPr>
              <a:t>ε</a:t>
            </a:r>
            <a:r>
              <a:rPr sz="2800" dirty="0">
                <a:latin typeface="Arial"/>
                <a:cs typeface="Arial"/>
              </a:rPr>
              <a:t>κτός</a:t>
            </a:r>
            <a:r>
              <a:rPr sz="2800" spc="-1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Ην</a:t>
            </a:r>
            <a:r>
              <a:rPr sz="2800" spc="25" dirty="0">
                <a:latin typeface="Arial"/>
                <a:cs typeface="Arial"/>
              </a:rPr>
              <a:t>ω</a:t>
            </a:r>
            <a:r>
              <a:rPr sz="2800" spc="-5" dirty="0">
                <a:latin typeface="Arial"/>
                <a:cs typeface="Arial"/>
              </a:rPr>
              <a:t>µένων Πολιτειώ</a:t>
            </a:r>
            <a:r>
              <a:rPr sz="2800" dirty="0">
                <a:latin typeface="Arial"/>
                <a:cs typeface="Arial"/>
              </a:rPr>
              <a:t>ν </a:t>
            </a:r>
            <a:r>
              <a:rPr sz="2800" spc="-10" dirty="0">
                <a:latin typeface="Arial"/>
                <a:cs typeface="Arial"/>
              </a:rPr>
              <a:t>π</a:t>
            </a:r>
            <a:r>
              <a:rPr sz="2800" spc="0" dirty="0">
                <a:latin typeface="Arial"/>
                <a:cs typeface="Arial"/>
              </a:rPr>
              <a:t>χ</a:t>
            </a:r>
            <a:r>
              <a:rPr sz="2800" dirty="0">
                <a:latin typeface="Arial"/>
                <a:cs typeface="Arial"/>
              </a:rPr>
              <a:t>.</a:t>
            </a:r>
            <a:r>
              <a:rPr sz="2800" spc="-5" dirty="0">
                <a:latin typeface="Arial"/>
                <a:cs typeface="Arial"/>
              </a:rPr>
              <a:t> Είνα</a:t>
            </a:r>
            <a:r>
              <a:rPr sz="2800" dirty="0">
                <a:latin typeface="Arial"/>
                <a:cs typeface="Arial"/>
              </a:rPr>
              <a:t>ι κ</a:t>
            </a:r>
            <a:r>
              <a:rPr sz="2800" spc="-5" dirty="0">
                <a:latin typeface="Arial"/>
                <a:cs typeface="Arial"/>
              </a:rPr>
              <a:t>ατατιθ</a:t>
            </a:r>
            <a:r>
              <a:rPr sz="2800" spc="5" dirty="0">
                <a:latin typeface="Arial"/>
                <a:cs typeface="Arial"/>
              </a:rPr>
              <a:t>ε</a:t>
            </a:r>
            <a:r>
              <a:rPr sz="2800" spc="-5" dirty="0">
                <a:latin typeface="Arial"/>
                <a:cs typeface="Arial"/>
              </a:rPr>
              <a:t>µ</a:t>
            </a:r>
            <a:r>
              <a:rPr sz="2800" dirty="0">
                <a:latin typeface="Arial"/>
                <a:cs typeface="Arial"/>
              </a:rPr>
              <a:t>ένα </a:t>
            </a:r>
            <a:r>
              <a:rPr sz="2800" spc="-5" dirty="0">
                <a:latin typeface="Arial"/>
                <a:cs typeface="Arial"/>
              </a:rPr>
              <a:t>σε</a:t>
            </a:r>
            <a:r>
              <a:rPr sz="2800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ε</a:t>
            </a:r>
            <a:r>
              <a:rPr sz="2800" spc="-5" dirty="0">
                <a:latin typeface="Arial"/>
                <a:cs typeface="Arial"/>
              </a:rPr>
              <a:t>υρωπαϊκές τράπεζε</a:t>
            </a:r>
            <a:r>
              <a:rPr sz="2800" spc="0" dirty="0">
                <a:latin typeface="Arial"/>
                <a:cs typeface="Arial"/>
              </a:rPr>
              <a:t>ς</a:t>
            </a:r>
            <a:r>
              <a:rPr sz="2800" dirty="0">
                <a:latin typeface="Arial"/>
                <a:cs typeface="Arial"/>
              </a:rPr>
              <a:t>.</a:t>
            </a:r>
            <a:endParaRPr sz="2800">
              <a:latin typeface="Arial"/>
              <a:cs typeface="Arial"/>
            </a:endParaRPr>
          </a:p>
          <a:p>
            <a:pPr marL="355600" marR="145415" indent="-342900">
              <a:lnSpc>
                <a:spcPct val="80000"/>
              </a:lnSpc>
              <a:spcBef>
                <a:spcPts val="670"/>
              </a:spcBef>
              <a:buFont typeface="Arial"/>
              <a:buChar char="•"/>
              <a:tabLst>
                <a:tab pos="455295" algn="l"/>
              </a:tabLst>
            </a:pPr>
            <a:r>
              <a:rPr sz="2800" dirty="0">
                <a:latin typeface="Arial"/>
                <a:cs typeface="Arial"/>
              </a:rPr>
              <a:t>Η</a:t>
            </a:r>
            <a:r>
              <a:rPr sz="2800" spc="-5" dirty="0">
                <a:latin typeface="Arial"/>
                <a:cs typeface="Arial"/>
              </a:rPr>
              <a:t> αγορ</a:t>
            </a:r>
            <a:r>
              <a:rPr sz="2800" dirty="0">
                <a:latin typeface="Arial"/>
                <a:cs typeface="Arial"/>
              </a:rPr>
              <a:t>ά </a:t>
            </a:r>
            <a:r>
              <a:rPr sz="2800" spc="-5" dirty="0">
                <a:latin typeface="Arial"/>
                <a:cs typeface="Arial"/>
              </a:rPr>
              <a:t>ευρωδολαρίω</a:t>
            </a:r>
            <a:r>
              <a:rPr sz="2800" dirty="0">
                <a:latin typeface="Arial"/>
                <a:cs typeface="Arial"/>
              </a:rPr>
              <a:t>ν</a:t>
            </a:r>
            <a:r>
              <a:rPr sz="2800" spc="-5" dirty="0">
                <a:latin typeface="Arial"/>
                <a:cs typeface="Arial"/>
              </a:rPr>
              <a:t> ξεκίνησ</a:t>
            </a:r>
            <a:r>
              <a:rPr sz="2800" dirty="0">
                <a:latin typeface="Arial"/>
                <a:cs typeface="Arial"/>
              </a:rPr>
              <a:t>ε </a:t>
            </a:r>
            <a:r>
              <a:rPr sz="2800" spc="-5" dirty="0">
                <a:latin typeface="Arial"/>
                <a:cs typeface="Arial"/>
              </a:rPr>
              <a:t>τη</a:t>
            </a:r>
            <a:r>
              <a:rPr sz="2800" dirty="0">
                <a:latin typeface="Arial"/>
                <a:cs typeface="Arial"/>
              </a:rPr>
              <a:t>ν</a:t>
            </a:r>
            <a:r>
              <a:rPr sz="2800" spc="-10" dirty="0">
                <a:latin typeface="Arial"/>
                <a:cs typeface="Arial"/>
              </a:rPr>
              <a:t> δ</a:t>
            </a:r>
            <a:r>
              <a:rPr sz="2800" spc="-5" dirty="0">
                <a:latin typeface="Arial"/>
                <a:cs typeface="Arial"/>
              </a:rPr>
              <a:t>εκαετία το</a:t>
            </a:r>
            <a:r>
              <a:rPr sz="2800" dirty="0">
                <a:latin typeface="Arial"/>
                <a:cs typeface="Arial"/>
              </a:rPr>
              <a:t>υ 1950</a:t>
            </a:r>
            <a:r>
              <a:rPr sz="2800" spc="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ότα</a:t>
            </a:r>
            <a:r>
              <a:rPr sz="2800" dirty="0">
                <a:latin typeface="Arial"/>
                <a:cs typeface="Arial"/>
              </a:rPr>
              <a:t>ν </a:t>
            </a:r>
            <a:r>
              <a:rPr sz="2800" spc="-5" dirty="0">
                <a:latin typeface="Arial"/>
                <a:cs typeface="Arial"/>
              </a:rPr>
              <a:t>ο</a:t>
            </a:r>
            <a:r>
              <a:rPr sz="2800" dirty="0">
                <a:latin typeface="Arial"/>
                <a:cs typeface="Arial"/>
              </a:rPr>
              <a:t>ι </a:t>
            </a:r>
            <a:r>
              <a:rPr sz="2800" spc="-5" dirty="0">
                <a:latin typeface="Arial"/>
                <a:cs typeface="Arial"/>
              </a:rPr>
              <a:t>κο</a:t>
            </a:r>
            <a:r>
              <a:rPr sz="2800" spc="-10" dirty="0">
                <a:latin typeface="Arial"/>
                <a:cs typeface="Arial"/>
              </a:rPr>
              <a:t>µ</a:t>
            </a:r>
            <a:r>
              <a:rPr sz="2800" spc="-5" dirty="0">
                <a:latin typeface="Arial"/>
                <a:cs typeface="Arial"/>
              </a:rPr>
              <a:t>ουνιστικέ</a:t>
            </a:r>
            <a:r>
              <a:rPr sz="2800" dirty="0">
                <a:latin typeface="Arial"/>
                <a:cs typeface="Arial"/>
              </a:rPr>
              <a:t>ς </a:t>
            </a:r>
            <a:r>
              <a:rPr sz="2800" spc="-5" dirty="0">
                <a:latin typeface="Arial"/>
                <a:cs typeface="Arial"/>
              </a:rPr>
              <a:t>κυβερνήσει</a:t>
            </a:r>
            <a:r>
              <a:rPr sz="2800" dirty="0">
                <a:latin typeface="Arial"/>
                <a:cs typeface="Arial"/>
              </a:rPr>
              <a:t>ς </a:t>
            </a:r>
            <a:r>
              <a:rPr sz="2800" spc="-5" dirty="0">
                <a:latin typeface="Arial"/>
                <a:cs typeface="Arial"/>
              </a:rPr>
              <a:t>της Ανατολική</a:t>
            </a:r>
            <a:r>
              <a:rPr sz="2800" dirty="0">
                <a:latin typeface="Arial"/>
                <a:cs typeface="Arial"/>
              </a:rPr>
              <a:t>ς </a:t>
            </a:r>
            <a:r>
              <a:rPr sz="2800" spc="-10" dirty="0">
                <a:latin typeface="Arial"/>
                <a:cs typeface="Arial"/>
              </a:rPr>
              <a:t>Ευρώπη</a:t>
            </a:r>
            <a:r>
              <a:rPr sz="2800" spc="-5" dirty="0">
                <a:latin typeface="Arial"/>
                <a:cs typeface="Arial"/>
              </a:rPr>
              <a:t>ς</a:t>
            </a:r>
            <a:r>
              <a:rPr sz="2800" spc="5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χ</a:t>
            </a:r>
            <a:r>
              <a:rPr sz="2800" spc="-5" dirty="0">
                <a:latin typeface="Arial"/>
                <a:cs typeface="Arial"/>
              </a:rPr>
              <a:t>ρειαζότα</a:t>
            </a:r>
            <a:r>
              <a:rPr sz="2800" dirty="0">
                <a:latin typeface="Arial"/>
                <a:cs typeface="Arial"/>
              </a:rPr>
              <a:t>ν </a:t>
            </a:r>
            <a:r>
              <a:rPr sz="2800" spc="-10" dirty="0">
                <a:latin typeface="Arial"/>
                <a:cs typeface="Arial"/>
              </a:rPr>
              <a:t>δ</a:t>
            </a:r>
            <a:r>
              <a:rPr sz="2800" spc="-5" dirty="0">
                <a:latin typeface="Arial"/>
                <a:cs typeface="Arial"/>
              </a:rPr>
              <a:t>ολάρι</a:t>
            </a:r>
            <a:r>
              <a:rPr sz="2800" dirty="0">
                <a:latin typeface="Arial"/>
                <a:cs typeface="Arial"/>
              </a:rPr>
              <a:t>α</a:t>
            </a:r>
            <a:r>
              <a:rPr sz="2800" spc="-5" dirty="0">
                <a:latin typeface="Arial"/>
                <a:cs typeface="Arial"/>
              </a:rPr>
              <a:t> για</a:t>
            </a:r>
            <a:endParaRPr sz="2800">
              <a:latin typeface="Arial"/>
              <a:cs typeface="Arial"/>
            </a:endParaRPr>
          </a:p>
          <a:p>
            <a:pPr marL="355600" marR="5080">
              <a:lnSpc>
                <a:spcPct val="80000"/>
              </a:lnSpc>
              <a:tabLst>
                <a:tab pos="1403985" algn="l"/>
                <a:tab pos="6670675" algn="l"/>
              </a:tabLst>
            </a:pPr>
            <a:r>
              <a:rPr sz="2800" dirty="0">
                <a:latin typeface="Arial"/>
                <a:cs typeface="Arial"/>
              </a:rPr>
              <a:t>την</a:t>
            </a:r>
            <a:r>
              <a:rPr sz="2800" spc="-10" dirty="0">
                <a:latin typeface="Arial"/>
                <a:cs typeface="Arial"/>
              </a:rPr>
              <a:t> χ</a:t>
            </a:r>
            <a:r>
              <a:rPr sz="2800" dirty="0">
                <a:latin typeface="Arial"/>
                <a:cs typeface="Arial"/>
              </a:rPr>
              <a:t>ρ</a:t>
            </a:r>
            <a:r>
              <a:rPr sz="2800" spc="5" dirty="0">
                <a:latin typeface="Arial"/>
                <a:cs typeface="Arial"/>
              </a:rPr>
              <a:t>η</a:t>
            </a:r>
            <a:r>
              <a:rPr sz="2800" spc="-5" dirty="0">
                <a:latin typeface="Arial"/>
                <a:cs typeface="Arial"/>
              </a:rPr>
              <a:t>µ</a:t>
            </a:r>
            <a:r>
              <a:rPr sz="2800" dirty="0">
                <a:latin typeface="Arial"/>
                <a:cs typeface="Arial"/>
              </a:rPr>
              <a:t>ατοδότηση</a:t>
            </a:r>
            <a:r>
              <a:rPr sz="2800" spc="-5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τ</a:t>
            </a:r>
            <a:r>
              <a:rPr sz="2800" dirty="0">
                <a:latin typeface="Arial"/>
                <a:cs typeface="Arial"/>
              </a:rPr>
              <a:t>ου</a:t>
            </a:r>
            <a:r>
              <a:rPr sz="2800" spc="-5" dirty="0">
                <a:latin typeface="Arial"/>
                <a:cs typeface="Arial"/>
              </a:rPr>
              <a:t> εµ</a:t>
            </a:r>
            <a:r>
              <a:rPr sz="2800" dirty="0">
                <a:latin typeface="Arial"/>
                <a:cs typeface="Arial"/>
              </a:rPr>
              <a:t>πορίου</a:t>
            </a:r>
            <a:r>
              <a:rPr sz="2800" spc="-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τους	τα</a:t>
            </a:r>
            <a:r>
              <a:rPr sz="2800" spc="-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οποία ό</a:t>
            </a:r>
            <a:r>
              <a:rPr sz="2800" spc="-5" dirty="0">
                <a:latin typeface="Arial"/>
                <a:cs typeface="Arial"/>
              </a:rPr>
              <a:t>µως</a:t>
            </a:r>
            <a:r>
              <a:rPr sz="2800" dirty="0">
                <a:latin typeface="Arial"/>
                <a:cs typeface="Arial"/>
              </a:rPr>
              <a:t>	φοβόταν </a:t>
            </a:r>
            <a:r>
              <a:rPr sz="2800" spc="-5" dirty="0">
                <a:latin typeface="Arial"/>
                <a:cs typeface="Arial"/>
              </a:rPr>
              <a:t>ν</a:t>
            </a:r>
            <a:r>
              <a:rPr sz="2800" dirty="0">
                <a:latin typeface="Arial"/>
                <a:cs typeface="Arial"/>
              </a:rPr>
              <a:t>α καταθέσουν</a:t>
            </a:r>
            <a:r>
              <a:rPr sz="2800" spc="-5" dirty="0">
                <a:latin typeface="Arial"/>
                <a:cs typeface="Arial"/>
              </a:rPr>
              <a:t> σε</a:t>
            </a:r>
            <a:r>
              <a:rPr sz="2800" spc="-10" dirty="0">
                <a:latin typeface="Arial"/>
                <a:cs typeface="Arial"/>
              </a:rPr>
              <a:t> </a:t>
            </a:r>
            <a:r>
              <a:rPr sz="2800" spc="15" dirty="0">
                <a:latin typeface="Arial"/>
                <a:cs typeface="Arial"/>
              </a:rPr>
              <a:t>α</a:t>
            </a:r>
            <a:r>
              <a:rPr sz="2800" spc="-5" dirty="0">
                <a:latin typeface="Arial"/>
                <a:cs typeface="Arial"/>
              </a:rPr>
              <a:t>µ</a:t>
            </a:r>
            <a:r>
              <a:rPr sz="2800" dirty="0">
                <a:latin typeface="Arial"/>
                <a:cs typeface="Arial"/>
              </a:rPr>
              <a:t>ερικανικές </a:t>
            </a:r>
            <a:r>
              <a:rPr sz="2800" spc="-5" dirty="0">
                <a:latin typeface="Arial"/>
                <a:cs typeface="Arial"/>
              </a:rPr>
              <a:t>τράπεζε</a:t>
            </a:r>
            <a:r>
              <a:rPr sz="2800" spc="0" dirty="0">
                <a:latin typeface="Arial"/>
                <a:cs typeface="Arial"/>
              </a:rPr>
              <a:t>ς</a:t>
            </a:r>
            <a:r>
              <a:rPr sz="2800" dirty="0">
                <a:latin typeface="Arial"/>
                <a:cs typeface="Arial"/>
              </a:rPr>
              <a:t>.</a:t>
            </a:r>
            <a:r>
              <a:rPr sz="2800" spc="-5" dirty="0">
                <a:latin typeface="Arial"/>
                <a:cs typeface="Arial"/>
              </a:rPr>
              <a:t> Έτσ</a:t>
            </a:r>
            <a:r>
              <a:rPr sz="2800" dirty="0">
                <a:latin typeface="Arial"/>
                <a:cs typeface="Arial"/>
              </a:rPr>
              <a:t>ι</a:t>
            </a:r>
            <a:r>
              <a:rPr sz="2800" spc="-5" dirty="0">
                <a:latin typeface="Arial"/>
                <a:cs typeface="Arial"/>
              </a:rPr>
              <a:t> τ</a:t>
            </a:r>
            <a:r>
              <a:rPr sz="2800" dirty="0">
                <a:latin typeface="Arial"/>
                <a:cs typeface="Arial"/>
              </a:rPr>
              <a:t>α </a:t>
            </a:r>
            <a:r>
              <a:rPr sz="2800" spc="-5" dirty="0">
                <a:latin typeface="Arial"/>
                <a:cs typeface="Arial"/>
              </a:rPr>
              <a:t>δολάρι</a:t>
            </a:r>
            <a:r>
              <a:rPr sz="2800" dirty="0">
                <a:latin typeface="Arial"/>
                <a:cs typeface="Arial"/>
              </a:rPr>
              <a:t>α κ</a:t>
            </a:r>
            <a:r>
              <a:rPr sz="2800" spc="-5" dirty="0">
                <a:latin typeface="Arial"/>
                <a:cs typeface="Arial"/>
              </a:rPr>
              <a:t>ατετίθεντ</a:t>
            </a:r>
            <a:r>
              <a:rPr sz="2800" dirty="0">
                <a:latin typeface="Arial"/>
                <a:cs typeface="Arial"/>
              </a:rPr>
              <a:t>ο</a:t>
            </a:r>
            <a:r>
              <a:rPr sz="2800" spc="-5" dirty="0">
                <a:latin typeface="Arial"/>
                <a:cs typeface="Arial"/>
              </a:rPr>
              <a:t> σε </a:t>
            </a:r>
            <a:r>
              <a:rPr sz="2800" spc="-10" dirty="0">
                <a:latin typeface="Arial"/>
                <a:cs typeface="Arial"/>
              </a:rPr>
              <a:t>τράπεζε</a:t>
            </a:r>
            <a:r>
              <a:rPr sz="2800" spc="-5" dirty="0">
                <a:latin typeface="Arial"/>
                <a:cs typeface="Arial"/>
              </a:rPr>
              <a:t>ς</a:t>
            </a:r>
            <a:r>
              <a:rPr sz="280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τη</a:t>
            </a:r>
            <a:r>
              <a:rPr sz="2800" dirty="0">
                <a:latin typeface="Arial"/>
                <a:cs typeface="Arial"/>
              </a:rPr>
              <a:t>ς</a:t>
            </a:r>
            <a:r>
              <a:rPr sz="2800" spc="-10" dirty="0">
                <a:latin typeface="Arial"/>
                <a:cs typeface="Arial"/>
              </a:rPr>
              <a:t> </a:t>
            </a:r>
            <a:r>
              <a:rPr sz="2800" spc="150" dirty="0">
                <a:latin typeface="Arial"/>
                <a:cs typeface="Arial"/>
              </a:rPr>
              <a:t>∆</a:t>
            </a:r>
            <a:r>
              <a:rPr sz="2800" spc="-5" dirty="0">
                <a:latin typeface="Arial"/>
                <a:cs typeface="Arial"/>
              </a:rPr>
              <a:t>υτική</a:t>
            </a:r>
            <a:r>
              <a:rPr sz="2800" dirty="0">
                <a:latin typeface="Arial"/>
                <a:cs typeface="Arial"/>
              </a:rPr>
              <a:t>ς</a:t>
            </a:r>
            <a:r>
              <a:rPr sz="2800" spc="-10" dirty="0">
                <a:latin typeface="Arial"/>
                <a:cs typeface="Arial"/>
              </a:rPr>
              <a:t> Ευρώπη</a:t>
            </a:r>
            <a:r>
              <a:rPr sz="2800" spc="25" dirty="0">
                <a:latin typeface="Arial"/>
                <a:cs typeface="Arial"/>
              </a:rPr>
              <a:t>ς</a:t>
            </a:r>
            <a:r>
              <a:rPr sz="2800" dirty="0">
                <a:latin typeface="Arial"/>
                <a:cs typeface="Arial"/>
              </a:rPr>
              <a:t>.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83097" rIns="0" bIns="0" rtlCol="0">
            <a:spAutoFit/>
          </a:bodyPr>
          <a:lstStyle/>
          <a:p>
            <a:pPr marL="658495">
              <a:lnSpc>
                <a:spcPts val="5235"/>
              </a:lnSpc>
            </a:pPr>
            <a:r>
              <a:rPr spc="-5" dirty="0"/>
              <a:t>Η αγορά</a:t>
            </a:r>
            <a:r>
              <a:rPr dirty="0"/>
              <a:t> </a:t>
            </a:r>
            <a:r>
              <a:rPr spc="-5" dirty="0"/>
              <a:t>ευρων</a:t>
            </a:r>
            <a:r>
              <a:rPr spc="5" dirty="0"/>
              <a:t>ο</a:t>
            </a:r>
            <a:r>
              <a:rPr spc="-5" dirty="0">
                <a:latin typeface="Arial"/>
                <a:cs typeface="Arial"/>
              </a:rPr>
              <a:t>µ</a:t>
            </a:r>
            <a:r>
              <a:rPr spc="5" dirty="0"/>
              <a:t>ι</a:t>
            </a:r>
            <a:r>
              <a:rPr spc="-10" dirty="0"/>
              <a:t>σ</a:t>
            </a:r>
            <a:r>
              <a:rPr dirty="0">
                <a:latin typeface="Arial"/>
                <a:cs typeface="Arial"/>
              </a:rPr>
              <a:t>µ</a:t>
            </a:r>
            <a:r>
              <a:rPr spc="-5" dirty="0"/>
              <a:t>άτων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11535" y="2061287"/>
            <a:ext cx="7913370" cy="284353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54965" marR="5080" indent="-342265">
              <a:lnSpc>
                <a:spcPct val="100000"/>
              </a:lnSpc>
              <a:buFont typeface="Arial"/>
              <a:buChar char="•"/>
              <a:tabLst>
                <a:tab pos="355600" algn="l"/>
              </a:tabLst>
            </a:pPr>
            <a:r>
              <a:rPr sz="3200" spc="-5" dirty="0">
                <a:latin typeface="Arial"/>
                <a:cs typeface="Arial"/>
              </a:rPr>
              <a:t>Τα ευρων</a:t>
            </a:r>
            <a:r>
              <a:rPr sz="3200" spc="0" dirty="0">
                <a:latin typeface="Arial"/>
                <a:cs typeface="Arial"/>
              </a:rPr>
              <a:t>ο</a:t>
            </a:r>
            <a:r>
              <a:rPr sz="3200" dirty="0">
                <a:latin typeface="Arial"/>
                <a:cs typeface="Arial"/>
              </a:rPr>
              <a:t>µ</a:t>
            </a:r>
            <a:r>
              <a:rPr sz="3200" spc="-5" dirty="0">
                <a:latin typeface="Arial"/>
                <a:cs typeface="Arial"/>
              </a:rPr>
              <a:t>ί</a:t>
            </a:r>
            <a:r>
              <a:rPr sz="3200" dirty="0">
                <a:latin typeface="Arial"/>
                <a:cs typeface="Arial"/>
              </a:rPr>
              <a:t>σ</a:t>
            </a:r>
            <a:r>
              <a:rPr sz="3200" spc="-5" dirty="0">
                <a:latin typeface="Arial"/>
                <a:cs typeface="Arial"/>
              </a:rPr>
              <a:t>µατα </a:t>
            </a:r>
            <a:r>
              <a:rPr sz="3200" dirty="0">
                <a:latin typeface="Arial"/>
                <a:cs typeface="Arial"/>
              </a:rPr>
              <a:t>µ</a:t>
            </a:r>
            <a:r>
              <a:rPr sz="3200" spc="-5" dirty="0">
                <a:latin typeface="Arial"/>
                <a:cs typeface="Arial"/>
              </a:rPr>
              <a:t>ε</a:t>
            </a:r>
            <a:r>
              <a:rPr sz="320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µ</a:t>
            </a:r>
            <a:r>
              <a:rPr sz="3200" spc="-10" dirty="0">
                <a:latin typeface="Arial"/>
                <a:cs typeface="Arial"/>
              </a:rPr>
              <a:t>ορφ</a:t>
            </a:r>
            <a:r>
              <a:rPr sz="3200" spc="-5" dirty="0">
                <a:latin typeface="Arial"/>
                <a:cs typeface="Arial"/>
              </a:rPr>
              <a:t>ή</a:t>
            </a:r>
            <a:r>
              <a:rPr sz="3200" dirty="0">
                <a:latin typeface="Arial"/>
                <a:cs typeface="Arial"/>
              </a:rPr>
              <a:t> </a:t>
            </a:r>
            <a:r>
              <a:rPr sz="3200" spc="-10" dirty="0">
                <a:latin typeface="Arial"/>
                <a:cs typeface="Arial"/>
              </a:rPr>
              <a:t>καταθέσεων (</a:t>
            </a:r>
            <a:r>
              <a:rPr sz="3200" spc="-5" dirty="0">
                <a:latin typeface="Arial"/>
                <a:cs typeface="Arial"/>
              </a:rPr>
              <a:t>σε</a:t>
            </a:r>
            <a:r>
              <a:rPr sz="320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τράπεζες</a:t>
            </a:r>
            <a:r>
              <a:rPr sz="3200" spc="-1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εκτός </a:t>
            </a:r>
            <a:r>
              <a:rPr sz="3200" spc="-10" dirty="0">
                <a:latin typeface="Arial"/>
                <a:cs typeface="Arial"/>
              </a:rPr>
              <a:t>τ</a:t>
            </a:r>
            <a:r>
              <a:rPr sz="3200" spc="-5" dirty="0">
                <a:latin typeface="Arial"/>
                <a:cs typeface="Arial"/>
              </a:rPr>
              <a:t>ων</a:t>
            </a:r>
            <a:r>
              <a:rPr sz="320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χωρών</a:t>
            </a:r>
            <a:r>
              <a:rPr sz="320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που</a:t>
            </a:r>
            <a:r>
              <a:rPr sz="320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τα εκδίδου</a:t>
            </a:r>
            <a:r>
              <a:rPr sz="3200" spc="0" dirty="0">
                <a:latin typeface="Arial"/>
                <a:cs typeface="Arial"/>
              </a:rPr>
              <a:t>ν</a:t>
            </a:r>
            <a:r>
              <a:rPr sz="3200" spc="-5" dirty="0">
                <a:latin typeface="Arial"/>
                <a:cs typeface="Arial"/>
              </a:rPr>
              <a:t>) </a:t>
            </a:r>
            <a:r>
              <a:rPr sz="3200" spc="-10" dirty="0">
                <a:latin typeface="Arial"/>
                <a:cs typeface="Arial"/>
              </a:rPr>
              <a:t>ανέρχοντα</a:t>
            </a:r>
            <a:r>
              <a:rPr sz="3200" spc="-5" dirty="0">
                <a:latin typeface="Arial"/>
                <a:cs typeface="Arial"/>
              </a:rPr>
              <a:t>ι </a:t>
            </a:r>
            <a:r>
              <a:rPr sz="3200" spc="-10" dirty="0">
                <a:latin typeface="Arial"/>
                <a:cs typeface="Arial"/>
              </a:rPr>
              <a:t>σ</a:t>
            </a:r>
            <a:r>
              <a:rPr sz="3200" spc="-5" dirty="0">
                <a:latin typeface="Arial"/>
                <a:cs typeface="Arial"/>
              </a:rPr>
              <a:t>ε</a:t>
            </a:r>
            <a:r>
              <a:rPr sz="3200" spc="10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6</a:t>
            </a:r>
            <a:r>
              <a:rPr sz="3200" spc="-15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τρις δολάρι</a:t>
            </a:r>
            <a:r>
              <a:rPr sz="3200" dirty="0">
                <a:latin typeface="Arial"/>
                <a:cs typeface="Arial"/>
              </a:rPr>
              <a:t>α</a:t>
            </a:r>
            <a:r>
              <a:rPr sz="3200" spc="-5" dirty="0">
                <a:latin typeface="Arial"/>
                <a:cs typeface="Arial"/>
              </a:rPr>
              <a:t>. Από</a:t>
            </a:r>
            <a:r>
              <a:rPr sz="3200" dirty="0">
                <a:latin typeface="Arial"/>
                <a:cs typeface="Arial"/>
              </a:rPr>
              <a:t> </a:t>
            </a:r>
            <a:r>
              <a:rPr sz="3200" spc="-10" dirty="0">
                <a:latin typeface="Arial"/>
                <a:cs typeface="Arial"/>
              </a:rPr>
              <a:t>α</a:t>
            </a:r>
            <a:r>
              <a:rPr sz="3200" spc="-5" dirty="0">
                <a:latin typeface="Arial"/>
                <a:cs typeface="Arial"/>
              </a:rPr>
              <a:t>υτά </a:t>
            </a:r>
            <a:r>
              <a:rPr sz="3200" dirty="0">
                <a:latin typeface="Arial"/>
                <a:cs typeface="Arial"/>
              </a:rPr>
              <a:t>π</a:t>
            </a:r>
            <a:r>
              <a:rPr sz="3200" spc="-5" dirty="0">
                <a:latin typeface="Arial"/>
                <a:cs typeface="Arial"/>
              </a:rPr>
              <a:t>ερίπου</a:t>
            </a:r>
            <a:r>
              <a:rPr sz="320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τα δύο τρίτα είναι ευρωδολάρια</a:t>
            </a:r>
            <a:r>
              <a:rPr sz="3200" spc="10" dirty="0">
                <a:latin typeface="Arial"/>
                <a:cs typeface="Arial"/>
              </a:rPr>
              <a:t> </a:t>
            </a:r>
            <a:r>
              <a:rPr sz="3200" spc="-10" dirty="0">
                <a:latin typeface="Arial"/>
                <a:cs typeface="Arial"/>
              </a:rPr>
              <a:t>(</a:t>
            </a:r>
            <a:r>
              <a:rPr sz="3200" spc="-5" dirty="0">
                <a:latin typeface="Arial"/>
                <a:cs typeface="Arial"/>
              </a:rPr>
              <a:t>δολάρια</a:t>
            </a:r>
            <a:r>
              <a:rPr sz="3200" dirty="0">
                <a:latin typeface="Arial"/>
                <a:cs typeface="Arial"/>
              </a:rPr>
              <a:t> </a:t>
            </a:r>
            <a:r>
              <a:rPr sz="3200" spc="-10" dirty="0">
                <a:latin typeface="Arial"/>
                <a:cs typeface="Arial"/>
              </a:rPr>
              <a:t>σ</a:t>
            </a:r>
            <a:r>
              <a:rPr sz="3200" spc="-5" dirty="0">
                <a:latin typeface="Arial"/>
                <a:cs typeface="Arial"/>
              </a:rPr>
              <a:t>ε</a:t>
            </a:r>
            <a:r>
              <a:rPr sz="3200" dirty="0">
                <a:latin typeface="Arial"/>
                <a:cs typeface="Arial"/>
              </a:rPr>
              <a:t> </a:t>
            </a:r>
            <a:r>
              <a:rPr sz="3200" spc="-10" dirty="0">
                <a:latin typeface="Arial"/>
                <a:cs typeface="Arial"/>
              </a:rPr>
              <a:t>τ</a:t>
            </a:r>
            <a:r>
              <a:rPr sz="3200" spc="-5" dirty="0">
                <a:latin typeface="Arial"/>
                <a:cs typeface="Arial"/>
              </a:rPr>
              <a:t>ράπεζες</a:t>
            </a:r>
            <a:r>
              <a:rPr sz="3200" spc="-1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εκτός Ην</a:t>
            </a:r>
            <a:r>
              <a:rPr sz="3200" dirty="0">
                <a:latin typeface="Arial"/>
                <a:cs typeface="Arial"/>
              </a:rPr>
              <a:t>ω</a:t>
            </a:r>
            <a:r>
              <a:rPr sz="3200" spc="-5" dirty="0">
                <a:latin typeface="Arial"/>
                <a:cs typeface="Arial"/>
              </a:rPr>
              <a:t>µένων</a:t>
            </a:r>
            <a:r>
              <a:rPr sz="320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Πολιτειώ</a:t>
            </a:r>
            <a:r>
              <a:rPr sz="3200" spc="5" dirty="0">
                <a:latin typeface="Arial"/>
                <a:cs typeface="Arial"/>
              </a:rPr>
              <a:t>ν</a:t>
            </a:r>
            <a:r>
              <a:rPr sz="3200" spc="-10" dirty="0">
                <a:latin typeface="Arial"/>
                <a:cs typeface="Arial"/>
              </a:rPr>
              <a:t>).</a:t>
            </a:r>
            <a:endParaRPr sz="3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83097" rIns="0" bIns="0" rtlCol="0">
            <a:spAutoFit/>
          </a:bodyPr>
          <a:lstStyle/>
          <a:p>
            <a:pPr marL="658495">
              <a:lnSpc>
                <a:spcPts val="5235"/>
              </a:lnSpc>
            </a:pPr>
            <a:r>
              <a:rPr spc="-5" dirty="0"/>
              <a:t>Η αγορά</a:t>
            </a:r>
            <a:r>
              <a:rPr dirty="0"/>
              <a:t> </a:t>
            </a:r>
            <a:r>
              <a:rPr spc="-5" dirty="0"/>
              <a:t>ευρων</a:t>
            </a:r>
            <a:r>
              <a:rPr spc="5" dirty="0"/>
              <a:t>ο</a:t>
            </a:r>
            <a:r>
              <a:rPr spc="-5" dirty="0">
                <a:latin typeface="Arial"/>
                <a:cs typeface="Arial"/>
              </a:rPr>
              <a:t>µ</a:t>
            </a:r>
            <a:r>
              <a:rPr spc="5" dirty="0"/>
              <a:t>ι</a:t>
            </a:r>
            <a:r>
              <a:rPr spc="-10" dirty="0"/>
              <a:t>σ</a:t>
            </a:r>
            <a:r>
              <a:rPr dirty="0">
                <a:latin typeface="Arial"/>
                <a:cs typeface="Arial"/>
              </a:rPr>
              <a:t>µ</a:t>
            </a:r>
            <a:r>
              <a:rPr spc="-5" dirty="0"/>
              <a:t>άτων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54965" indent="-342265">
              <a:lnSpc>
                <a:spcPct val="100000"/>
              </a:lnSpc>
              <a:buFont typeface="Arial"/>
              <a:buChar char="•"/>
              <a:tabLst>
                <a:tab pos="355600" algn="l"/>
              </a:tabLst>
            </a:pPr>
            <a:r>
              <a:rPr spc="-5" dirty="0"/>
              <a:t>Τα ευρωδάνεια</a:t>
            </a:r>
            <a:r>
              <a:rPr dirty="0"/>
              <a:t> </a:t>
            </a:r>
            <a:r>
              <a:rPr spc="-5" dirty="0"/>
              <a:t>είναι</a:t>
            </a:r>
            <a:r>
              <a:rPr dirty="0"/>
              <a:t> </a:t>
            </a:r>
            <a:r>
              <a:rPr spc="-5" dirty="0"/>
              <a:t>δάνεια που</a:t>
            </a:r>
            <a:r>
              <a:rPr spc="-10" dirty="0"/>
              <a:t> </a:t>
            </a:r>
            <a:r>
              <a:rPr spc="-5" dirty="0"/>
              <a:t>εκδίδει</a:t>
            </a:r>
          </a:p>
          <a:p>
            <a:pPr marL="354965" marR="5080">
              <a:lnSpc>
                <a:spcPct val="100000"/>
              </a:lnSpc>
              <a:tabLst>
                <a:tab pos="2182495" algn="l"/>
              </a:tabLst>
            </a:pPr>
            <a:r>
              <a:rPr dirty="0">
                <a:latin typeface="Arial"/>
                <a:cs typeface="Arial"/>
              </a:rPr>
              <a:t>µ</a:t>
            </a:r>
            <a:r>
              <a:rPr spc="-5" dirty="0"/>
              <a:t>ια χώρα στο νό</a:t>
            </a:r>
            <a:r>
              <a:rPr dirty="0">
                <a:latin typeface="Arial"/>
                <a:cs typeface="Arial"/>
              </a:rPr>
              <a:t>µ</a:t>
            </a:r>
            <a:r>
              <a:rPr spc="-10" dirty="0"/>
              <a:t>ι</a:t>
            </a:r>
            <a:r>
              <a:rPr dirty="0"/>
              <a:t>σ</a:t>
            </a:r>
            <a:r>
              <a:rPr dirty="0">
                <a:latin typeface="Arial"/>
                <a:cs typeface="Arial"/>
              </a:rPr>
              <a:t>µ</a:t>
            </a:r>
            <a:r>
              <a:rPr spc="-5" dirty="0"/>
              <a:t>α τ</a:t>
            </a:r>
            <a:r>
              <a:rPr spc="-10" dirty="0"/>
              <a:t>η</a:t>
            </a:r>
            <a:r>
              <a:rPr spc="-5" dirty="0"/>
              <a:t>ς</a:t>
            </a:r>
            <a:r>
              <a:rPr spc="-5" dirty="0">
                <a:latin typeface="Arial"/>
                <a:cs typeface="Arial"/>
              </a:rPr>
              <a:t>,</a:t>
            </a:r>
            <a:r>
              <a:rPr spc="-10" dirty="0">
                <a:latin typeface="Arial"/>
                <a:cs typeface="Arial"/>
              </a:rPr>
              <a:t> </a:t>
            </a:r>
            <a:r>
              <a:rPr spc="-5" dirty="0"/>
              <a:t>αλλα </a:t>
            </a:r>
            <a:r>
              <a:rPr spc="-10" dirty="0"/>
              <a:t>χορηγούντα</a:t>
            </a:r>
            <a:r>
              <a:rPr spc="-5" dirty="0"/>
              <a:t>ι </a:t>
            </a:r>
            <a:r>
              <a:rPr dirty="0"/>
              <a:t>σ</a:t>
            </a:r>
            <a:r>
              <a:rPr spc="-5" dirty="0"/>
              <a:t>ε</a:t>
            </a:r>
            <a:r>
              <a:rPr dirty="0"/>
              <a:t> </a:t>
            </a:r>
            <a:r>
              <a:rPr spc="-5" dirty="0"/>
              <a:t>κ</a:t>
            </a:r>
            <a:r>
              <a:rPr spc="-10" dirty="0"/>
              <a:t>ατοικου</a:t>
            </a:r>
            <a:r>
              <a:rPr spc="-5" dirty="0"/>
              <a:t>ς </a:t>
            </a:r>
            <a:r>
              <a:rPr spc="-10" dirty="0"/>
              <a:t>άλλη</a:t>
            </a:r>
            <a:r>
              <a:rPr spc="-5" dirty="0"/>
              <a:t>ς</a:t>
            </a:r>
            <a:r>
              <a:rPr spc="-10" dirty="0"/>
              <a:t> </a:t>
            </a:r>
            <a:r>
              <a:rPr spc="-15" dirty="0"/>
              <a:t>χ</a:t>
            </a:r>
            <a:r>
              <a:rPr spc="-10" dirty="0"/>
              <a:t>ώρα</a:t>
            </a:r>
            <a:r>
              <a:rPr spc="30" dirty="0"/>
              <a:t>ς</a:t>
            </a:r>
            <a:r>
              <a:rPr spc="-5" dirty="0">
                <a:latin typeface="Arial"/>
                <a:cs typeface="Arial"/>
              </a:rPr>
              <a:t>.</a:t>
            </a:r>
            <a:r>
              <a:rPr spc="-10" dirty="0">
                <a:latin typeface="Arial"/>
                <a:cs typeface="Arial"/>
              </a:rPr>
              <a:t> </a:t>
            </a:r>
            <a:r>
              <a:rPr spc="-5" dirty="0"/>
              <a:t>Η αγορά ευρωδανείων</a:t>
            </a:r>
            <a:r>
              <a:rPr dirty="0"/>
              <a:t> </a:t>
            </a:r>
            <a:r>
              <a:rPr spc="-5" dirty="0"/>
              <a:t>είναι</a:t>
            </a:r>
            <a:r>
              <a:rPr dirty="0"/>
              <a:t> </a:t>
            </a:r>
            <a:r>
              <a:rPr spc="-5" dirty="0"/>
              <a:t>πολύ ανταγωνιστική</a:t>
            </a:r>
            <a:r>
              <a:rPr spc="-5" dirty="0">
                <a:latin typeface="Arial"/>
                <a:cs typeface="Arial"/>
              </a:rPr>
              <a:t>. </a:t>
            </a:r>
            <a:r>
              <a:rPr spc="-10" dirty="0"/>
              <a:t>Τ</a:t>
            </a:r>
            <a:r>
              <a:rPr spc="-5" dirty="0"/>
              <a:t>ο</a:t>
            </a:r>
            <a:r>
              <a:rPr spc="-15" dirty="0"/>
              <a:t> </a:t>
            </a:r>
            <a:r>
              <a:rPr spc="-10" dirty="0"/>
              <a:t>επιτόκι</a:t>
            </a:r>
            <a:r>
              <a:rPr spc="-5" dirty="0"/>
              <a:t>ο </a:t>
            </a:r>
            <a:r>
              <a:rPr spc="-10" dirty="0"/>
              <a:t>του</a:t>
            </a:r>
            <a:r>
              <a:rPr spc="-5" dirty="0"/>
              <a:t>ς </a:t>
            </a:r>
            <a:r>
              <a:rPr spc="-10" dirty="0"/>
              <a:t>ακολουθεί </a:t>
            </a:r>
            <a:r>
              <a:rPr spc="-5" dirty="0"/>
              <a:t>το λεγ</a:t>
            </a:r>
            <a:r>
              <a:rPr spc="-15" dirty="0"/>
              <a:t>ό</a:t>
            </a:r>
            <a:r>
              <a:rPr spc="-5" dirty="0">
                <a:latin typeface="Arial"/>
                <a:cs typeface="Arial"/>
              </a:rPr>
              <a:t>µ</a:t>
            </a:r>
            <a:r>
              <a:rPr dirty="0"/>
              <a:t>εν</a:t>
            </a:r>
            <a:r>
              <a:rPr spc="-5" dirty="0"/>
              <a:t>ο </a:t>
            </a:r>
            <a:r>
              <a:rPr spc="-5" dirty="0">
                <a:solidFill>
                  <a:srgbClr val="00009A"/>
                </a:solidFill>
                <a:latin typeface="Arial"/>
                <a:cs typeface="Arial"/>
              </a:rPr>
              <a:t>Londo</a:t>
            </a:r>
            <a:r>
              <a:rPr dirty="0">
                <a:solidFill>
                  <a:srgbClr val="00009A"/>
                </a:solidFill>
                <a:latin typeface="Arial"/>
                <a:cs typeface="Arial"/>
              </a:rPr>
              <a:t>n</a:t>
            </a:r>
            <a:r>
              <a:rPr spc="-5" dirty="0">
                <a:solidFill>
                  <a:srgbClr val="00009A"/>
                </a:solidFill>
                <a:latin typeface="Arial"/>
                <a:cs typeface="Arial"/>
              </a:rPr>
              <a:t> </a:t>
            </a:r>
            <a:r>
              <a:rPr spc="-10" dirty="0">
                <a:solidFill>
                  <a:srgbClr val="00009A"/>
                </a:solidFill>
                <a:latin typeface="Arial"/>
                <a:cs typeface="Arial"/>
              </a:rPr>
              <a:t>Interban</a:t>
            </a:r>
            <a:r>
              <a:rPr spc="-5" dirty="0">
                <a:solidFill>
                  <a:srgbClr val="00009A"/>
                </a:solidFill>
                <a:latin typeface="Arial"/>
                <a:cs typeface="Arial"/>
              </a:rPr>
              <a:t>k</a:t>
            </a:r>
            <a:r>
              <a:rPr spc="-15" dirty="0">
                <a:solidFill>
                  <a:srgbClr val="00009A"/>
                </a:solidFill>
                <a:latin typeface="Arial"/>
                <a:cs typeface="Arial"/>
              </a:rPr>
              <a:t> </a:t>
            </a:r>
            <a:r>
              <a:rPr spc="-10" dirty="0">
                <a:solidFill>
                  <a:srgbClr val="00009A"/>
                </a:solidFill>
                <a:latin typeface="Arial"/>
                <a:cs typeface="Arial"/>
              </a:rPr>
              <a:t>Offe</a:t>
            </a:r>
            <a:r>
              <a:rPr spc="-5" dirty="0">
                <a:solidFill>
                  <a:srgbClr val="00009A"/>
                </a:solidFill>
                <a:latin typeface="Arial"/>
                <a:cs typeface="Arial"/>
              </a:rPr>
              <a:t>r</a:t>
            </a:r>
            <a:r>
              <a:rPr spc="-10" dirty="0">
                <a:solidFill>
                  <a:srgbClr val="00009A"/>
                </a:solidFill>
                <a:latin typeface="Arial"/>
                <a:cs typeface="Arial"/>
              </a:rPr>
              <a:t> </a:t>
            </a:r>
            <a:r>
              <a:rPr spc="-5" dirty="0">
                <a:solidFill>
                  <a:srgbClr val="00009A"/>
                </a:solidFill>
                <a:latin typeface="Arial"/>
                <a:cs typeface="Arial"/>
              </a:rPr>
              <a:t>Rate </a:t>
            </a:r>
            <a:r>
              <a:rPr spc="-10" dirty="0">
                <a:solidFill>
                  <a:srgbClr val="00009A"/>
                </a:solidFill>
                <a:latin typeface="Arial"/>
                <a:cs typeface="Arial"/>
              </a:rPr>
              <a:t>(LIBOR)</a:t>
            </a:r>
            <a:r>
              <a:rPr spc="-5" dirty="0">
                <a:solidFill>
                  <a:srgbClr val="00009A"/>
                </a:solidFill>
                <a:latin typeface="Arial"/>
                <a:cs typeface="Arial"/>
              </a:rPr>
              <a:t>,</a:t>
            </a:r>
            <a:r>
              <a:rPr dirty="0">
                <a:solidFill>
                  <a:srgbClr val="00009A"/>
                </a:solidFill>
                <a:latin typeface="Arial"/>
                <a:cs typeface="Arial"/>
              </a:rPr>
              <a:t>	</a:t>
            </a:r>
            <a:r>
              <a:rPr spc="-5" dirty="0"/>
              <a:t>που</a:t>
            </a:r>
            <a:r>
              <a:rPr spc="-10" dirty="0"/>
              <a:t> </a:t>
            </a:r>
            <a:r>
              <a:rPr spc="-5" dirty="0"/>
              <a:t>χρεώνουν</a:t>
            </a:r>
            <a:r>
              <a:rPr dirty="0"/>
              <a:t> </a:t>
            </a:r>
            <a:r>
              <a:rPr spc="-10" dirty="0"/>
              <a:t>ο</a:t>
            </a:r>
            <a:r>
              <a:rPr spc="-5" dirty="0"/>
              <a:t>ι τράπεζες</a:t>
            </a:r>
            <a:r>
              <a:rPr spc="-10" dirty="0"/>
              <a:t> τ</a:t>
            </a:r>
            <a:r>
              <a:rPr spc="-5" dirty="0"/>
              <a:t>ου Λονδίνου</a:t>
            </a:r>
            <a:r>
              <a:rPr spc="-10" dirty="0"/>
              <a:t> </a:t>
            </a:r>
            <a:r>
              <a:rPr spc="-5" dirty="0"/>
              <a:t>για βραχυχρόνια</a:t>
            </a:r>
            <a:r>
              <a:rPr dirty="0"/>
              <a:t> </a:t>
            </a:r>
            <a:r>
              <a:rPr spc="-5" dirty="0"/>
              <a:t>δάνεια ευρων</a:t>
            </a:r>
            <a:r>
              <a:rPr dirty="0"/>
              <a:t>ο</a:t>
            </a:r>
            <a:r>
              <a:rPr dirty="0">
                <a:latin typeface="Arial"/>
                <a:cs typeface="Arial"/>
              </a:rPr>
              <a:t>µ</a:t>
            </a:r>
            <a:r>
              <a:rPr spc="-10" dirty="0"/>
              <a:t>ι</a:t>
            </a:r>
            <a:r>
              <a:rPr dirty="0"/>
              <a:t>σ</a:t>
            </a:r>
            <a:r>
              <a:rPr dirty="0">
                <a:latin typeface="Arial"/>
                <a:cs typeface="Arial"/>
              </a:rPr>
              <a:t>µ</a:t>
            </a:r>
            <a:r>
              <a:rPr spc="-10" dirty="0"/>
              <a:t>άτω</a:t>
            </a:r>
            <a:r>
              <a:rPr dirty="0"/>
              <a:t>ν</a:t>
            </a:r>
            <a:r>
              <a:rPr spc="-5" dirty="0">
                <a:latin typeface="Arial"/>
                <a:cs typeface="Arial"/>
              </a:rPr>
              <a:t>.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203837" y="614963"/>
            <a:ext cx="6285865" cy="12293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256790" marR="5080" indent="-2244725">
              <a:lnSpc>
                <a:spcPct val="100000"/>
              </a:lnSpc>
            </a:pPr>
            <a:r>
              <a:rPr sz="4400" spc="-5" dirty="0">
                <a:latin typeface="Arial"/>
                <a:cs typeface="Arial"/>
              </a:rPr>
              <a:t>Ξένες </a:t>
            </a:r>
            <a:r>
              <a:rPr sz="4400" spc="20" dirty="0">
                <a:latin typeface="Arial"/>
                <a:cs typeface="Arial"/>
              </a:rPr>
              <a:t>ο</a:t>
            </a:r>
            <a:r>
              <a:rPr sz="4400" spc="-5" dirty="0">
                <a:latin typeface="Arial"/>
                <a:cs typeface="Arial"/>
              </a:rPr>
              <a:t>µολογίες</a:t>
            </a:r>
            <a:r>
              <a:rPr sz="4400" spc="5" dirty="0">
                <a:latin typeface="Arial"/>
                <a:cs typeface="Arial"/>
              </a:rPr>
              <a:t> </a:t>
            </a:r>
            <a:r>
              <a:rPr sz="4400" dirty="0">
                <a:latin typeface="Arial"/>
                <a:cs typeface="Arial"/>
              </a:rPr>
              <a:t>(Foreign Bonds)</a:t>
            </a:r>
            <a:endParaRPr sz="44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311535" y="2061287"/>
            <a:ext cx="8001634" cy="13811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54965" marR="5080" indent="-342900">
              <a:lnSpc>
                <a:spcPct val="100000"/>
              </a:lnSpc>
              <a:tabLst>
                <a:tab pos="5524500" algn="l"/>
              </a:tabLst>
            </a:pPr>
            <a:r>
              <a:rPr sz="3200" spc="-5" dirty="0">
                <a:solidFill>
                  <a:srgbClr val="1F497C"/>
                </a:solidFill>
                <a:latin typeface="Arial"/>
                <a:cs typeface="Arial"/>
              </a:rPr>
              <a:t>Οι ξένες</a:t>
            </a:r>
            <a:r>
              <a:rPr sz="3200" spc="-10" dirty="0">
                <a:solidFill>
                  <a:srgbClr val="1F497C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1F497C"/>
                </a:solidFill>
                <a:latin typeface="Arial"/>
                <a:cs typeface="Arial"/>
              </a:rPr>
              <a:t>οµ</a:t>
            </a:r>
            <a:r>
              <a:rPr sz="3200" spc="-5" dirty="0">
                <a:solidFill>
                  <a:srgbClr val="1F497C"/>
                </a:solidFill>
                <a:latin typeface="Arial"/>
                <a:cs typeface="Arial"/>
              </a:rPr>
              <a:t>ολογίες</a:t>
            </a:r>
            <a:r>
              <a:rPr sz="3200" spc="-10" dirty="0">
                <a:solidFill>
                  <a:srgbClr val="1F497C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1F497C"/>
                </a:solidFill>
                <a:latin typeface="Arial"/>
                <a:cs typeface="Arial"/>
              </a:rPr>
              <a:t>εκδίδονται </a:t>
            </a:r>
            <a:r>
              <a:rPr sz="3200" spc="-10" dirty="0">
                <a:solidFill>
                  <a:srgbClr val="1F497C"/>
                </a:solidFill>
                <a:latin typeface="Arial"/>
                <a:cs typeface="Arial"/>
              </a:rPr>
              <a:t>α</a:t>
            </a:r>
            <a:r>
              <a:rPr sz="3200" spc="-5" dirty="0">
                <a:solidFill>
                  <a:srgbClr val="1F497C"/>
                </a:solidFill>
                <a:latin typeface="Arial"/>
                <a:cs typeface="Arial"/>
              </a:rPr>
              <a:t>πό</a:t>
            </a:r>
            <a:r>
              <a:rPr sz="3200" dirty="0">
                <a:solidFill>
                  <a:srgbClr val="1F497C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1F497C"/>
                </a:solidFill>
                <a:latin typeface="Arial"/>
                <a:cs typeface="Arial"/>
              </a:rPr>
              <a:t>την</a:t>
            </a:r>
            <a:r>
              <a:rPr sz="3200" spc="-10" dirty="0">
                <a:solidFill>
                  <a:srgbClr val="1F497C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1F497C"/>
                </a:solidFill>
                <a:latin typeface="Arial"/>
                <a:cs typeface="Arial"/>
              </a:rPr>
              <a:t>χώρα </a:t>
            </a:r>
            <a:r>
              <a:rPr sz="3200" dirty="0">
                <a:solidFill>
                  <a:srgbClr val="1F497C"/>
                </a:solidFill>
                <a:latin typeface="Arial"/>
                <a:cs typeface="Arial"/>
              </a:rPr>
              <a:t>Α</a:t>
            </a:r>
            <a:r>
              <a:rPr sz="3200" spc="-10" dirty="0">
                <a:solidFill>
                  <a:srgbClr val="1F497C"/>
                </a:solidFill>
                <a:latin typeface="Arial"/>
                <a:cs typeface="Arial"/>
              </a:rPr>
              <a:t>(</a:t>
            </a:r>
            <a:r>
              <a:rPr sz="3200" spc="-5" dirty="0">
                <a:solidFill>
                  <a:srgbClr val="1F497C"/>
                </a:solidFill>
                <a:latin typeface="Arial"/>
                <a:cs typeface="Arial"/>
              </a:rPr>
              <a:t>σε</a:t>
            </a:r>
            <a:r>
              <a:rPr sz="3200" dirty="0">
                <a:solidFill>
                  <a:srgbClr val="1F497C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1F497C"/>
                </a:solidFill>
                <a:latin typeface="Arial"/>
                <a:cs typeface="Arial"/>
              </a:rPr>
              <a:t>ν</a:t>
            </a:r>
            <a:r>
              <a:rPr sz="3200" spc="-15" dirty="0">
                <a:solidFill>
                  <a:srgbClr val="1F497C"/>
                </a:solidFill>
                <a:latin typeface="Arial"/>
                <a:cs typeface="Arial"/>
              </a:rPr>
              <a:t>ό</a:t>
            </a:r>
            <a:r>
              <a:rPr sz="3200" dirty="0">
                <a:solidFill>
                  <a:srgbClr val="1F497C"/>
                </a:solidFill>
                <a:latin typeface="Arial"/>
                <a:cs typeface="Arial"/>
              </a:rPr>
              <a:t>µ</a:t>
            </a:r>
            <a:r>
              <a:rPr sz="3200" spc="-10" dirty="0">
                <a:solidFill>
                  <a:srgbClr val="1F497C"/>
                </a:solidFill>
                <a:latin typeface="Arial"/>
                <a:cs typeface="Arial"/>
              </a:rPr>
              <a:t>ι</a:t>
            </a:r>
            <a:r>
              <a:rPr sz="3200" dirty="0">
                <a:solidFill>
                  <a:srgbClr val="1F497C"/>
                </a:solidFill>
                <a:latin typeface="Arial"/>
                <a:cs typeface="Arial"/>
              </a:rPr>
              <a:t>σµ</a:t>
            </a:r>
            <a:r>
              <a:rPr sz="3200" spc="-5" dirty="0">
                <a:solidFill>
                  <a:srgbClr val="1F497C"/>
                </a:solidFill>
                <a:latin typeface="Arial"/>
                <a:cs typeface="Arial"/>
              </a:rPr>
              <a:t>α τ</a:t>
            </a:r>
            <a:r>
              <a:rPr sz="3200" spc="-10" dirty="0">
                <a:solidFill>
                  <a:srgbClr val="1F497C"/>
                </a:solidFill>
                <a:latin typeface="Arial"/>
                <a:cs typeface="Arial"/>
              </a:rPr>
              <a:t>η</a:t>
            </a:r>
            <a:r>
              <a:rPr sz="3200" spc="-5" dirty="0">
                <a:solidFill>
                  <a:srgbClr val="1F497C"/>
                </a:solidFill>
                <a:latin typeface="Arial"/>
                <a:cs typeface="Arial"/>
              </a:rPr>
              <a:t>ς</a:t>
            </a:r>
            <a:r>
              <a:rPr sz="3200" spc="-10" dirty="0">
                <a:solidFill>
                  <a:srgbClr val="1F497C"/>
                </a:solidFill>
                <a:latin typeface="Arial"/>
                <a:cs typeface="Arial"/>
              </a:rPr>
              <a:t> χώρα</a:t>
            </a:r>
            <a:r>
              <a:rPr sz="3200" spc="-5" dirty="0">
                <a:solidFill>
                  <a:srgbClr val="1F497C"/>
                </a:solidFill>
                <a:latin typeface="Arial"/>
                <a:cs typeface="Arial"/>
              </a:rPr>
              <a:t>ς </a:t>
            </a:r>
            <a:r>
              <a:rPr sz="3200" spc="10" dirty="0">
                <a:solidFill>
                  <a:srgbClr val="1F497C"/>
                </a:solidFill>
                <a:latin typeface="Arial"/>
                <a:cs typeface="Arial"/>
              </a:rPr>
              <a:t>Β</a:t>
            </a:r>
            <a:r>
              <a:rPr sz="3200" spc="-5" dirty="0">
                <a:solidFill>
                  <a:srgbClr val="1F497C"/>
                </a:solidFill>
                <a:latin typeface="Arial"/>
                <a:cs typeface="Arial"/>
              </a:rPr>
              <a:t>)</a:t>
            </a:r>
            <a:r>
              <a:rPr sz="3200" dirty="0">
                <a:solidFill>
                  <a:srgbClr val="1F497C"/>
                </a:solidFill>
                <a:latin typeface="Arial"/>
                <a:cs typeface="Arial"/>
              </a:rPr>
              <a:t>	</a:t>
            </a:r>
            <a:r>
              <a:rPr sz="3200" spc="-5" dirty="0">
                <a:solidFill>
                  <a:srgbClr val="1F497C"/>
                </a:solidFill>
                <a:latin typeface="Arial"/>
                <a:cs typeface="Arial"/>
              </a:rPr>
              <a:t>και </a:t>
            </a:r>
            <a:r>
              <a:rPr sz="3200" spc="-10" dirty="0">
                <a:solidFill>
                  <a:srgbClr val="1F497C"/>
                </a:solidFill>
                <a:latin typeface="Arial"/>
                <a:cs typeface="Arial"/>
              </a:rPr>
              <a:t>πωλούντα</a:t>
            </a:r>
            <a:r>
              <a:rPr sz="3200" spc="-5" dirty="0">
                <a:solidFill>
                  <a:srgbClr val="1F497C"/>
                </a:solidFill>
                <a:latin typeface="Arial"/>
                <a:cs typeface="Arial"/>
              </a:rPr>
              <a:t>ι </a:t>
            </a:r>
            <a:r>
              <a:rPr sz="3200" spc="-10" dirty="0">
                <a:solidFill>
                  <a:srgbClr val="1F497C"/>
                </a:solidFill>
                <a:latin typeface="Arial"/>
                <a:cs typeface="Arial"/>
              </a:rPr>
              <a:t>σ</a:t>
            </a:r>
            <a:r>
              <a:rPr sz="3200" spc="-5" dirty="0">
                <a:solidFill>
                  <a:srgbClr val="1F497C"/>
                </a:solidFill>
                <a:latin typeface="Arial"/>
                <a:cs typeface="Arial"/>
              </a:rPr>
              <a:t>ε</a:t>
            </a:r>
            <a:r>
              <a:rPr sz="3200" dirty="0">
                <a:solidFill>
                  <a:srgbClr val="1F497C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1F497C"/>
                </a:solidFill>
                <a:latin typeface="Arial"/>
                <a:cs typeface="Arial"/>
              </a:rPr>
              <a:t>κ</a:t>
            </a:r>
            <a:r>
              <a:rPr sz="3200" spc="-10" dirty="0">
                <a:solidFill>
                  <a:srgbClr val="1F497C"/>
                </a:solidFill>
                <a:latin typeface="Arial"/>
                <a:cs typeface="Arial"/>
              </a:rPr>
              <a:t>ατοίκου</a:t>
            </a:r>
            <a:r>
              <a:rPr sz="3200" spc="-5" dirty="0">
                <a:solidFill>
                  <a:srgbClr val="1F497C"/>
                </a:solidFill>
                <a:latin typeface="Arial"/>
                <a:cs typeface="Arial"/>
              </a:rPr>
              <a:t>ς </a:t>
            </a:r>
            <a:r>
              <a:rPr sz="3200" spc="-10" dirty="0">
                <a:solidFill>
                  <a:srgbClr val="1F497C"/>
                </a:solidFill>
                <a:latin typeface="Arial"/>
                <a:cs typeface="Arial"/>
              </a:rPr>
              <a:t>τη</a:t>
            </a:r>
            <a:r>
              <a:rPr sz="3200" spc="-5" dirty="0">
                <a:solidFill>
                  <a:srgbClr val="1F497C"/>
                </a:solidFill>
                <a:latin typeface="Arial"/>
                <a:cs typeface="Arial"/>
              </a:rPr>
              <a:t>ς</a:t>
            </a:r>
            <a:r>
              <a:rPr sz="3200" spc="-10" dirty="0">
                <a:solidFill>
                  <a:srgbClr val="1F497C"/>
                </a:solidFill>
                <a:latin typeface="Arial"/>
                <a:cs typeface="Arial"/>
              </a:rPr>
              <a:t> </a:t>
            </a:r>
            <a:r>
              <a:rPr sz="3200" spc="-15" dirty="0">
                <a:solidFill>
                  <a:srgbClr val="1F497C"/>
                </a:solidFill>
                <a:latin typeface="Arial"/>
                <a:cs typeface="Arial"/>
              </a:rPr>
              <a:t>χ</a:t>
            </a:r>
            <a:r>
              <a:rPr sz="3200" spc="-10" dirty="0">
                <a:solidFill>
                  <a:srgbClr val="1F497C"/>
                </a:solidFill>
                <a:latin typeface="Arial"/>
                <a:cs typeface="Arial"/>
              </a:rPr>
              <a:t>ώρα</a:t>
            </a:r>
            <a:r>
              <a:rPr sz="3200" spc="-5" dirty="0">
                <a:solidFill>
                  <a:srgbClr val="1F497C"/>
                </a:solidFill>
                <a:latin typeface="Arial"/>
                <a:cs typeface="Arial"/>
              </a:rPr>
              <a:t>ς </a:t>
            </a:r>
            <a:r>
              <a:rPr sz="3200" spc="30" dirty="0">
                <a:solidFill>
                  <a:srgbClr val="1F497C"/>
                </a:solidFill>
                <a:latin typeface="Arial"/>
                <a:cs typeface="Arial"/>
              </a:rPr>
              <a:t>Β</a:t>
            </a:r>
            <a:r>
              <a:rPr sz="3200" spc="-5" dirty="0">
                <a:solidFill>
                  <a:srgbClr val="1F497C"/>
                </a:solidFill>
                <a:latin typeface="Arial"/>
                <a:cs typeface="Arial"/>
              </a:rPr>
              <a:t>.</a:t>
            </a:r>
            <a:endParaRPr sz="3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44223" y="614963"/>
            <a:ext cx="6204585" cy="12293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873885" marR="5080" indent="-1861820">
              <a:lnSpc>
                <a:spcPct val="100000"/>
              </a:lnSpc>
            </a:pPr>
            <a:r>
              <a:rPr spc="-5" dirty="0"/>
              <a:t>Ο χρυσός κανόνας</a:t>
            </a:r>
            <a:r>
              <a:rPr spc="20" dirty="0"/>
              <a:t> </a:t>
            </a:r>
            <a:r>
              <a:rPr dirty="0">
                <a:latin typeface="Arial"/>
                <a:cs typeface="Arial"/>
              </a:rPr>
              <a:t>(Gold Standard)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22203" y="2090243"/>
            <a:ext cx="7911465" cy="18681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54965" marR="5080" indent="-342265">
              <a:lnSpc>
                <a:spcPct val="100000"/>
              </a:lnSpc>
              <a:buFont typeface="Arial"/>
              <a:buChar char="•"/>
              <a:tabLst>
                <a:tab pos="355600" algn="l"/>
              </a:tabLst>
            </a:pPr>
            <a:r>
              <a:rPr sz="3200" spc="-10" dirty="0">
                <a:latin typeface="Arial"/>
                <a:cs typeface="Arial"/>
              </a:rPr>
              <a:t>Σ</a:t>
            </a:r>
            <a:r>
              <a:rPr sz="3200" dirty="0">
                <a:latin typeface="Arial"/>
                <a:cs typeface="Arial"/>
              </a:rPr>
              <a:t>ύµ</a:t>
            </a:r>
            <a:r>
              <a:rPr sz="3200" spc="-5" dirty="0">
                <a:latin typeface="Arial"/>
                <a:cs typeface="Arial"/>
              </a:rPr>
              <a:t>φωνα</a:t>
            </a:r>
            <a:r>
              <a:rPr sz="320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µε</a:t>
            </a:r>
            <a:r>
              <a:rPr sz="320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τ</a:t>
            </a:r>
            <a:r>
              <a:rPr sz="3200" spc="-10" dirty="0">
                <a:latin typeface="Arial"/>
                <a:cs typeface="Arial"/>
              </a:rPr>
              <a:t>ο</a:t>
            </a:r>
            <a:r>
              <a:rPr sz="3200" spc="-5" dirty="0">
                <a:latin typeface="Arial"/>
                <a:cs typeface="Arial"/>
              </a:rPr>
              <a:t>ν</a:t>
            </a:r>
            <a:r>
              <a:rPr sz="3200" dirty="0">
                <a:latin typeface="Arial"/>
                <a:cs typeface="Arial"/>
              </a:rPr>
              <a:t> </a:t>
            </a:r>
            <a:r>
              <a:rPr sz="3200" spc="-10" dirty="0">
                <a:latin typeface="Arial"/>
                <a:cs typeface="Arial"/>
              </a:rPr>
              <a:t>χρυσ</a:t>
            </a:r>
            <a:r>
              <a:rPr sz="3200" spc="-5" dirty="0">
                <a:latin typeface="Arial"/>
                <a:cs typeface="Arial"/>
              </a:rPr>
              <a:t>ό κ</a:t>
            </a:r>
            <a:r>
              <a:rPr sz="3200" spc="-10" dirty="0">
                <a:latin typeface="Arial"/>
                <a:cs typeface="Arial"/>
              </a:rPr>
              <a:t>ανόν</a:t>
            </a:r>
            <a:r>
              <a:rPr sz="3200" spc="-5" dirty="0">
                <a:latin typeface="Arial"/>
                <a:cs typeface="Arial"/>
              </a:rPr>
              <a:t>α </a:t>
            </a:r>
            <a:r>
              <a:rPr sz="3200" spc="-10" dirty="0">
                <a:latin typeface="Arial"/>
                <a:cs typeface="Arial"/>
              </a:rPr>
              <a:t>ο</a:t>
            </a:r>
            <a:r>
              <a:rPr sz="3200" spc="-5" dirty="0">
                <a:latin typeface="Arial"/>
                <a:cs typeface="Arial"/>
              </a:rPr>
              <a:t>ι</a:t>
            </a:r>
            <a:r>
              <a:rPr sz="320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χ</a:t>
            </a:r>
            <a:r>
              <a:rPr sz="3200" spc="-10" dirty="0">
                <a:latin typeface="Arial"/>
                <a:cs typeface="Arial"/>
              </a:rPr>
              <a:t>ώρες σ</a:t>
            </a:r>
            <a:r>
              <a:rPr sz="3200" dirty="0">
                <a:latin typeface="Arial"/>
                <a:cs typeface="Arial"/>
              </a:rPr>
              <a:t>υµ</a:t>
            </a:r>
            <a:r>
              <a:rPr sz="3200" spc="-10" dirty="0">
                <a:latin typeface="Arial"/>
                <a:cs typeface="Arial"/>
              </a:rPr>
              <a:t>φωνού</a:t>
            </a:r>
            <a:r>
              <a:rPr sz="3200" spc="-5" dirty="0">
                <a:latin typeface="Arial"/>
                <a:cs typeface="Arial"/>
              </a:rPr>
              <a:t>ν</a:t>
            </a:r>
            <a:r>
              <a:rPr sz="3200" dirty="0">
                <a:latin typeface="Arial"/>
                <a:cs typeface="Arial"/>
              </a:rPr>
              <a:t> </a:t>
            </a:r>
            <a:r>
              <a:rPr sz="3200" spc="-10" dirty="0">
                <a:latin typeface="Arial"/>
                <a:cs typeface="Arial"/>
              </a:rPr>
              <a:t>ν</a:t>
            </a:r>
            <a:r>
              <a:rPr sz="3200" spc="-5" dirty="0">
                <a:latin typeface="Arial"/>
                <a:cs typeface="Arial"/>
              </a:rPr>
              <a:t>α </a:t>
            </a:r>
            <a:r>
              <a:rPr sz="3200" spc="-10" dirty="0">
                <a:latin typeface="Arial"/>
                <a:cs typeface="Arial"/>
              </a:rPr>
              <a:t>πωλού</a:t>
            </a:r>
            <a:r>
              <a:rPr sz="3200" spc="-5" dirty="0">
                <a:latin typeface="Arial"/>
                <a:cs typeface="Arial"/>
              </a:rPr>
              <a:t>ν</a:t>
            </a:r>
            <a:r>
              <a:rPr sz="320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ή</a:t>
            </a:r>
            <a:r>
              <a:rPr sz="3200" spc="-15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να </a:t>
            </a:r>
            <a:r>
              <a:rPr sz="3200" spc="-10" dirty="0">
                <a:latin typeface="Arial"/>
                <a:cs typeface="Arial"/>
              </a:rPr>
              <a:t>αγοράζουν </a:t>
            </a:r>
            <a:r>
              <a:rPr sz="3200" spc="-5" dirty="0">
                <a:latin typeface="Arial"/>
                <a:cs typeface="Arial"/>
              </a:rPr>
              <a:t>από</a:t>
            </a:r>
            <a:r>
              <a:rPr sz="320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ιδιώτες ή</a:t>
            </a:r>
            <a:r>
              <a:rPr sz="3200" spc="-15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επιχειρήσει</a:t>
            </a:r>
            <a:r>
              <a:rPr sz="3200" spc="25" dirty="0">
                <a:latin typeface="Arial"/>
                <a:cs typeface="Arial"/>
              </a:rPr>
              <a:t>ς</a:t>
            </a:r>
            <a:r>
              <a:rPr sz="3200" spc="-5" dirty="0">
                <a:latin typeface="Arial"/>
                <a:cs typeface="Arial"/>
              </a:rPr>
              <a:t>, </a:t>
            </a:r>
            <a:r>
              <a:rPr sz="3200" spc="-10" dirty="0">
                <a:latin typeface="Arial"/>
                <a:cs typeface="Arial"/>
              </a:rPr>
              <a:t>χαρτον</a:t>
            </a:r>
            <a:r>
              <a:rPr sz="3200" spc="-5" dirty="0">
                <a:latin typeface="Arial"/>
                <a:cs typeface="Arial"/>
              </a:rPr>
              <a:t>ό</a:t>
            </a:r>
            <a:r>
              <a:rPr sz="3200" dirty="0">
                <a:latin typeface="Arial"/>
                <a:cs typeface="Arial"/>
              </a:rPr>
              <a:t>µ</a:t>
            </a:r>
            <a:r>
              <a:rPr sz="3200" spc="-5" dirty="0">
                <a:latin typeface="Arial"/>
                <a:cs typeface="Arial"/>
              </a:rPr>
              <a:t>ι</a:t>
            </a:r>
            <a:r>
              <a:rPr sz="3200" dirty="0">
                <a:latin typeface="Arial"/>
                <a:cs typeface="Arial"/>
              </a:rPr>
              <a:t>σ</a:t>
            </a:r>
            <a:r>
              <a:rPr sz="3200" spc="-5" dirty="0">
                <a:latin typeface="Arial"/>
                <a:cs typeface="Arial"/>
              </a:rPr>
              <a:t>µα</a:t>
            </a:r>
            <a:endParaRPr sz="3200">
              <a:latin typeface="Arial"/>
              <a:cs typeface="Arial"/>
            </a:endParaRPr>
          </a:p>
          <a:p>
            <a:pPr marL="354965">
              <a:lnSpc>
                <a:spcPts val="3800"/>
              </a:lnSpc>
              <a:tabLst>
                <a:tab pos="996315" algn="l"/>
                <a:tab pos="3369310" algn="l"/>
              </a:tabLst>
            </a:pPr>
            <a:r>
              <a:rPr sz="3200" spc="-5" dirty="0">
                <a:latin typeface="Arial"/>
                <a:cs typeface="Arial"/>
              </a:rPr>
              <a:t>µε</a:t>
            </a:r>
            <a:r>
              <a:rPr sz="3200" dirty="0">
                <a:latin typeface="Arial"/>
                <a:cs typeface="Arial"/>
              </a:rPr>
              <a:t>	</a:t>
            </a:r>
            <a:r>
              <a:rPr sz="3200" spc="-10" dirty="0">
                <a:latin typeface="Arial"/>
                <a:cs typeface="Arial"/>
              </a:rPr>
              <a:t>α</a:t>
            </a:r>
            <a:r>
              <a:rPr sz="3200" spc="-5" dirty="0">
                <a:latin typeface="Arial"/>
                <a:cs typeface="Arial"/>
              </a:rPr>
              <a:t>ντάλλα</a:t>
            </a:r>
            <a:r>
              <a:rPr sz="3200" dirty="0">
                <a:latin typeface="Arial"/>
                <a:cs typeface="Arial"/>
              </a:rPr>
              <a:t>γµ</a:t>
            </a:r>
            <a:r>
              <a:rPr sz="3200" spc="-5" dirty="0">
                <a:latin typeface="Arial"/>
                <a:cs typeface="Arial"/>
              </a:rPr>
              <a:t>α</a:t>
            </a:r>
            <a:r>
              <a:rPr sz="3200" dirty="0">
                <a:latin typeface="Arial"/>
                <a:cs typeface="Arial"/>
              </a:rPr>
              <a:t>	</a:t>
            </a:r>
            <a:r>
              <a:rPr sz="3200" spc="-5" dirty="0">
                <a:latin typeface="Arial"/>
                <a:cs typeface="Arial"/>
              </a:rPr>
              <a:t>το </a:t>
            </a:r>
            <a:r>
              <a:rPr sz="3200" spc="-15" dirty="0">
                <a:latin typeface="Arial"/>
                <a:cs typeface="Arial"/>
              </a:rPr>
              <a:t>χ</a:t>
            </a:r>
            <a:r>
              <a:rPr sz="3200" spc="-5" dirty="0">
                <a:latin typeface="Arial"/>
                <a:cs typeface="Arial"/>
              </a:rPr>
              <a:t>ρ</a:t>
            </a:r>
            <a:r>
              <a:rPr sz="3200" spc="-10" dirty="0">
                <a:latin typeface="Arial"/>
                <a:cs typeface="Arial"/>
              </a:rPr>
              <a:t>υ</a:t>
            </a:r>
            <a:r>
              <a:rPr sz="3200" dirty="0">
                <a:latin typeface="Arial"/>
                <a:cs typeface="Arial"/>
              </a:rPr>
              <a:t>σό</a:t>
            </a:r>
            <a:r>
              <a:rPr sz="3200" spc="-5" dirty="0">
                <a:latin typeface="Arial"/>
                <a:cs typeface="Arial"/>
              </a:rPr>
              <a:t>.</a:t>
            </a:r>
            <a:endParaRPr sz="32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272149" y="6808675"/>
            <a:ext cx="110489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solidFill>
                  <a:srgbClr val="888888"/>
                </a:solidFill>
                <a:latin typeface="Arial"/>
                <a:cs typeface="Arial"/>
              </a:rPr>
              <a:t>4</a:t>
            </a:r>
            <a:endParaRPr sz="1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83097" rIns="0" bIns="0" rtlCol="0">
            <a:spAutoFit/>
          </a:bodyPr>
          <a:lstStyle/>
          <a:p>
            <a:pPr marL="368935">
              <a:lnSpc>
                <a:spcPts val="5235"/>
              </a:lnSpc>
            </a:pPr>
            <a:r>
              <a:rPr spc="-5" dirty="0"/>
              <a:t>Ευρω</a:t>
            </a:r>
            <a:r>
              <a:rPr spc="5" dirty="0"/>
              <a:t>ο</a:t>
            </a:r>
            <a:r>
              <a:rPr dirty="0">
                <a:latin typeface="Arial"/>
                <a:cs typeface="Arial"/>
              </a:rPr>
              <a:t>µ</a:t>
            </a:r>
            <a:r>
              <a:rPr spc="-5" dirty="0"/>
              <a:t>ολογίες</a:t>
            </a:r>
            <a:r>
              <a:rPr spc="15" dirty="0"/>
              <a:t> </a:t>
            </a:r>
            <a:r>
              <a:rPr dirty="0">
                <a:latin typeface="Arial"/>
                <a:cs typeface="Arial"/>
              </a:rPr>
              <a:t>(Eurobonds)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11535" y="2061287"/>
            <a:ext cx="7862570" cy="18688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54965" marR="5080" indent="-342265">
              <a:lnSpc>
                <a:spcPct val="100000"/>
              </a:lnSpc>
              <a:buFont typeface="Arial"/>
              <a:buChar char="•"/>
              <a:tabLst>
                <a:tab pos="355600" algn="l"/>
                <a:tab pos="4836795" algn="l"/>
              </a:tabLst>
            </a:pPr>
            <a:r>
              <a:rPr sz="3200" spc="-5" dirty="0">
                <a:solidFill>
                  <a:srgbClr val="1F497C"/>
                </a:solidFill>
                <a:latin typeface="Arial"/>
                <a:cs typeface="Arial"/>
              </a:rPr>
              <a:t>Η ευρω</a:t>
            </a:r>
            <a:r>
              <a:rPr sz="3200" dirty="0">
                <a:solidFill>
                  <a:srgbClr val="1F497C"/>
                </a:solidFill>
                <a:latin typeface="Arial"/>
                <a:cs typeface="Arial"/>
              </a:rPr>
              <a:t>ο</a:t>
            </a:r>
            <a:r>
              <a:rPr sz="3200" spc="-5" dirty="0">
                <a:solidFill>
                  <a:srgbClr val="1F497C"/>
                </a:solidFill>
                <a:latin typeface="Arial"/>
                <a:cs typeface="Arial"/>
              </a:rPr>
              <a:t>µολογία εκδίδεται </a:t>
            </a:r>
            <a:r>
              <a:rPr sz="3200" spc="-10" dirty="0">
                <a:solidFill>
                  <a:srgbClr val="1F497C"/>
                </a:solidFill>
                <a:latin typeface="Arial"/>
                <a:cs typeface="Arial"/>
              </a:rPr>
              <a:t>σ</a:t>
            </a:r>
            <a:r>
              <a:rPr sz="3200" spc="-5" dirty="0">
                <a:solidFill>
                  <a:srgbClr val="1F497C"/>
                </a:solidFill>
                <a:latin typeface="Arial"/>
                <a:cs typeface="Arial"/>
              </a:rPr>
              <a:t>τη</a:t>
            </a:r>
            <a:r>
              <a:rPr sz="3200" spc="-15" dirty="0">
                <a:solidFill>
                  <a:srgbClr val="1F497C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1F497C"/>
                </a:solidFill>
                <a:latin typeface="Arial"/>
                <a:cs typeface="Arial"/>
              </a:rPr>
              <a:t>χώρα Α</a:t>
            </a:r>
            <a:r>
              <a:rPr sz="3200" dirty="0">
                <a:solidFill>
                  <a:srgbClr val="1F497C"/>
                </a:solidFill>
                <a:latin typeface="Arial"/>
                <a:cs typeface="Arial"/>
              </a:rPr>
              <a:t> </a:t>
            </a:r>
            <a:r>
              <a:rPr sz="3200" spc="-10" dirty="0">
                <a:solidFill>
                  <a:srgbClr val="1F497C"/>
                </a:solidFill>
                <a:latin typeface="Arial"/>
                <a:cs typeface="Arial"/>
              </a:rPr>
              <a:t>σ</a:t>
            </a:r>
            <a:r>
              <a:rPr sz="3200" spc="-5" dirty="0">
                <a:solidFill>
                  <a:srgbClr val="1F497C"/>
                </a:solidFill>
                <a:latin typeface="Arial"/>
                <a:cs typeface="Arial"/>
              </a:rPr>
              <a:t>ε ν</a:t>
            </a:r>
            <a:r>
              <a:rPr sz="3200" spc="-10" dirty="0">
                <a:solidFill>
                  <a:srgbClr val="1F497C"/>
                </a:solidFill>
                <a:latin typeface="Arial"/>
                <a:cs typeface="Arial"/>
              </a:rPr>
              <a:t>ό</a:t>
            </a:r>
            <a:r>
              <a:rPr sz="3200" dirty="0">
                <a:solidFill>
                  <a:srgbClr val="1F497C"/>
                </a:solidFill>
                <a:latin typeface="Arial"/>
                <a:cs typeface="Arial"/>
              </a:rPr>
              <a:t>µ</a:t>
            </a:r>
            <a:r>
              <a:rPr sz="3200" spc="-5" dirty="0">
                <a:solidFill>
                  <a:srgbClr val="1F497C"/>
                </a:solidFill>
                <a:latin typeface="Arial"/>
                <a:cs typeface="Arial"/>
              </a:rPr>
              <a:t>ι</a:t>
            </a:r>
            <a:r>
              <a:rPr sz="3200" dirty="0">
                <a:solidFill>
                  <a:srgbClr val="1F497C"/>
                </a:solidFill>
                <a:latin typeface="Arial"/>
                <a:cs typeface="Arial"/>
              </a:rPr>
              <a:t>σ</a:t>
            </a:r>
            <a:r>
              <a:rPr sz="3200" spc="-5" dirty="0">
                <a:solidFill>
                  <a:srgbClr val="1F497C"/>
                </a:solidFill>
                <a:latin typeface="Arial"/>
                <a:cs typeface="Arial"/>
              </a:rPr>
              <a:t>µα</a:t>
            </a:r>
            <a:r>
              <a:rPr sz="3200" dirty="0">
                <a:solidFill>
                  <a:srgbClr val="1F497C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1F497C"/>
                </a:solidFill>
                <a:latin typeface="Arial"/>
                <a:cs typeface="Arial"/>
              </a:rPr>
              <a:t>της</a:t>
            </a:r>
            <a:r>
              <a:rPr sz="3200" spc="-10" dirty="0">
                <a:solidFill>
                  <a:srgbClr val="1F497C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1F497C"/>
                </a:solidFill>
                <a:latin typeface="Arial"/>
                <a:cs typeface="Arial"/>
              </a:rPr>
              <a:t>χώρας Α</a:t>
            </a:r>
            <a:r>
              <a:rPr sz="3200" dirty="0">
                <a:solidFill>
                  <a:srgbClr val="1F497C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1F497C"/>
                </a:solidFill>
                <a:latin typeface="Arial"/>
                <a:cs typeface="Arial"/>
              </a:rPr>
              <a:t>αλλά πωλείται σε </a:t>
            </a:r>
            <a:r>
              <a:rPr sz="3200" spc="-10" dirty="0">
                <a:solidFill>
                  <a:srgbClr val="1F497C"/>
                </a:solidFill>
                <a:latin typeface="Arial"/>
                <a:cs typeface="Arial"/>
              </a:rPr>
              <a:t>κατοίκου</a:t>
            </a:r>
            <a:r>
              <a:rPr sz="3200" spc="-5" dirty="0">
                <a:solidFill>
                  <a:srgbClr val="1F497C"/>
                </a:solidFill>
                <a:latin typeface="Arial"/>
                <a:cs typeface="Arial"/>
              </a:rPr>
              <a:t>ς </a:t>
            </a:r>
            <a:r>
              <a:rPr sz="3200" spc="-10" dirty="0">
                <a:solidFill>
                  <a:srgbClr val="1F497C"/>
                </a:solidFill>
                <a:latin typeface="Arial"/>
                <a:cs typeface="Arial"/>
              </a:rPr>
              <a:t>τη</a:t>
            </a:r>
            <a:r>
              <a:rPr sz="3200" spc="-5" dirty="0">
                <a:solidFill>
                  <a:srgbClr val="1F497C"/>
                </a:solidFill>
                <a:latin typeface="Arial"/>
                <a:cs typeface="Arial"/>
              </a:rPr>
              <a:t>ς</a:t>
            </a:r>
            <a:r>
              <a:rPr sz="3200" spc="-10" dirty="0">
                <a:solidFill>
                  <a:srgbClr val="1F497C"/>
                </a:solidFill>
                <a:latin typeface="Arial"/>
                <a:cs typeface="Arial"/>
              </a:rPr>
              <a:t> χώρα</a:t>
            </a:r>
            <a:r>
              <a:rPr sz="3200" spc="-5" dirty="0">
                <a:solidFill>
                  <a:srgbClr val="1F497C"/>
                </a:solidFill>
                <a:latin typeface="Arial"/>
                <a:cs typeface="Arial"/>
              </a:rPr>
              <a:t>ς </a:t>
            </a:r>
            <a:r>
              <a:rPr sz="3200" spc="20" dirty="0">
                <a:solidFill>
                  <a:srgbClr val="1F497C"/>
                </a:solidFill>
                <a:latin typeface="Arial"/>
                <a:cs typeface="Arial"/>
              </a:rPr>
              <a:t>Β</a:t>
            </a:r>
            <a:r>
              <a:rPr sz="3200" spc="-5" dirty="0">
                <a:solidFill>
                  <a:srgbClr val="1F497C"/>
                </a:solidFill>
                <a:latin typeface="Arial"/>
                <a:cs typeface="Arial"/>
              </a:rPr>
              <a:t>.</a:t>
            </a:r>
            <a:r>
              <a:rPr sz="3200" dirty="0">
                <a:solidFill>
                  <a:srgbClr val="1F497C"/>
                </a:solidFill>
                <a:latin typeface="Arial"/>
                <a:cs typeface="Arial"/>
              </a:rPr>
              <a:t>	</a:t>
            </a:r>
            <a:r>
              <a:rPr sz="3200" spc="-10" dirty="0">
                <a:solidFill>
                  <a:srgbClr val="1F497C"/>
                </a:solidFill>
                <a:latin typeface="Arial"/>
                <a:cs typeface="Arial"/>
              </a:rPr>
              <a:t>(</a:t>
            </a:r>
            <a:r>
              <a:rPr sz="3200" spc="-5" dirty="0">
                <a:solidFill>
                  <a:srgbClr val="1F497C"/>
                </a:solidFill>
                <a:latin typeface="Arial"/>
                <a:cs typeface="Arial"/>
              </a:rPr>
              <a:t>όπως το ευρων</a:t>
            </a:r>
            <a:r>
              <a:rPr sz="3200" dirty="0">
                <a:solidFill>
                  <a:srgbClr val="1F497C"/>
                </a:solidFill>
                <a:latin typeface="Arial"/>
                <a:cs typeface="Arial"/>
              </a:rPr>
              <a:t>όµ</a:t>
            </a:r>
            <a:r>
              <a:rPr sz="3200" spc="-10" dirty="0">
                <a:solidFill>
                  <a:srgbClr val="1F497C"/>
                </a:solidFill>
                <a:latin typeface="Arial"/>
                <a:cs typeface="Arial"/>
              </a:rPr>
              <a:t>ι</a:t>
            </a:r>
            <a:r>
              <a:rPr sz="3200" dirty="0">
                <a:solidFill>
                  <a:srgbClr val="1F497C"/>
                </a:solidFill>
                <a:latin typeface="Arial"/>
                <a:cs typeface="Arial"/>
              </a:rPr>
              <a:t>σµ</a:t>
            </a:r>
            <a:r>
              <a:rPr sz="3200" spc="-5" dirty="0">
                <a:solidFill>
                  <a:srgbClr val="1F497C"/>
                </a:solidFill>
                <a:latin typeface="Arial"/>
                <a:cs typeface="Arial"/>
              </a:rPr>
              <a:t>α</a:t>
            </a:r>
            <a:r>
              <a:rPr sz="3200" dirty="0">
                <a:solidFill>
                  <a:srgbClr val="1F497C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1F497C"/>
                </a:solidFill>
                <a:latin typeface="Arial"/>
                <a:cs typeface="Arial"/>
              </a:rPr>
              <a:t>και</a:t>
            </a:r>
            <a:r>
              <a:rPr sz="3200" dirty="0">
                <a:solidFill>
                  <a:srgbClr val="1F497C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1F497C"/>
                </a:solidFill>
                <a:latin typeface="Arial"/>
                <a:cs typeface="Arial"/>
              </a:rPr>
              <a:t>το ευρωδάνει</a:t>
            </a:r>
            <a:r>
              <a:rPr sz="3200" spc="5" dirty="0">
                <a:solidFill>
                  <a:srgbClr val="1F497C"/>
                </a:solidFill>
                <a:latin typeface="Arial"/>
                <a:cs typeface="Arial"/>
              </a:rPr>
              <a:t>ο</a:t>
            </a:r>
            <a:r>
              <a:rPr sz="3200" spc="-5" dirty="0">
                <a:solidFill>
                  <a:srgbClr val="1F497C"/>
                </a:solidFill>
                <a:latin typeface="Arial"/>
                <a:cs typeface="Arial"/>
              </a:rPr>
              <a:t>)</a:t>
            </a:r>
            <a:endParaRPr sz="3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83097" rIns="0" bIns="0" rtlCol="0">
            <a:spAutoFit/>
          </a:bodyPr>
          <a:lstStyle/>
          <a:p>
            <a:pPr marL="1603375">
              <a:lnSpc>
                <a:spcPts val="5235"/>
              </a:lnSpc>
            </a:pPr>
            <a:r>
              <a:rPr spc="-5" dirty="0"/>
              <a:t>Ο χρυσός κανόνας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11535" y="2061287"/>
            <a:ext cx="7896859" cy="18688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54965" marR="5080" indent="-342265">
              <a:lnSpc>
                <a:spcPct val="100000"/>
              </a:lnSpc>
              <a:buFont typeface="Arial"/>
              <a:buChar char="•"/>
              <a:tabLst>
                <a:tab pos="355600" algn="l"/>
              </a:tabLst>
            </a:pPr>
            <a:r>
              <a:rPr sz="3200" spc="-5" dirty="0">
                <a:latin typeface="Arial"/>
                <a:cs typeface="Arial"/>
              </a:rPr>
              <a:t>Ο </a:t>
            </a:r>
            <a:r>
              <a:rPr sz="3200" spc="-15" dirty="0">
                <a:latin typeface="Arial"/>
                <a:cs typeface="Arial"/>
              </a:rPr>
              <a:t>χ</a:t>
            </a:r>
            <a:r>
              <a:rPr sz="3200" spc="-5" dirty="0">
                <a:latin typeface="Arial"/>
                <a:cs typeface="Arial"/>
              </a:rPr>
              <a:t>ρυσός </a:t>
            </a:r>
            <a:r>
              <a:rPr sz="3200" spc="-10" dirty="0">
                <a:latin typeface="Arial"/>
                <a:cs typeface="Arial"/>
              </a:rPr>
              <a:t>κ</a:t>
            </a:r>
            <a:r>
              <a:rPr sz="3200" spc="-5" dirty="0">
                <a:latin typeface="Arial"/>
                <a:cs typeface="Arial"/>
              </a:rPr>
              <a:t>ανόνας</a:t>
            </a:r>
            <a:r>
              <a:rPr sz="3200" spc="-1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δ</a:t>
            </a:r>
            <a:r>
              <a:rPr sz="3200" spc="10" dirty="0">
                <a:latin typeface="Arial"/>
                <a:cs typeface="Arial"/>
              </a:rPr>
              <a:t>η</a:t>
            </a:r>
            <a:r>
              <a:rPr sz="3200" dirty="0">
                <a:latin typeface="Arial"/>
                <a:cs typeface="Arial"/>
              </a:rPr>
              <a:t>µ</a:t>
            </a:r>
            <a:r>
              <a:rPr sz="3200" spc="-5" dirty="0">
                <a:latin typeface="Arial"/>
                <a:cs typeface="Arial"/>
              </a:rPr>
              <a:t>ιούργησε</a:t>
            </a:r>
            <a:r>
              <a:rPr sz="320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ένα σύστη</a:t>
            </a:r>
            <a:r>
              <a:rPr sz="3200" dirty="0">
                <a:latin typeface="Arial"/>
                <a:cs typeface="Arial"/>
              </a:rPr>
              <a:t>µ</a:t>
            </a:r>
            <a:r>
              <a:rPr sz="3200" spc="-5" dirty="0">
                <a:latin typeface="Arial"/>
                <a:cs typeface="Arial"/>
              </a:rPr>
              <a:t>α </a:t>
            </a:r>
            <a:r>
              <a:rPr sz="3200" spc="-10" dirty="0">
                <a:latin typeface="Arial"/>
                <a:cs typeface="Arial"/>
              </a:rPr>
              <a:t>σ</a:t>
            </a:r>
            <a:r>
              <a:rPr sz="3200" spc="-5" dirty="0">
                <a:latin typeface="Arial"/>
                <a:cs typeface="Arial"/>
              </a:rPr>
              <a:t>ταθερών</a:t>
            </a:r>
            <a:r>
              <a:rPr sz="3200" spc="5" dirty="0">
                <a:latin typeface="Arial"/>
                <a:cs typeface="Arial"/>
              </a:rPr>
              <a:t> </a:t>
            </a:r>
            <a:r>
              <a:rPr sz="3200" spc="-10" dirty="0">
                <a:latin typeface="Arial"/>
                <a:cs typeface="Arial"/>
              </a:rPr>
              <a:t>ι</a:t>
            </a:r>
            <a:r>
              <a:rPr sz="3200" spc="-5" dirty="0">
                <a:latin typeface="Arial"/>
                <a:cs typeface="Arial"/>
              </a:rPr>
              <a:t>σοτ</a:t>
            </a:r>
            <a:r>
              <a:rPr sz="3200" spc="0" dirty="0">
                <a:latin typeface="Arial"/>
                <a:cs typeface="Arial"/>
              </a:rPr>
              <a:t>ι</a:t>
            </a:r>
            <a:r>
              <a:rPr sz="3200" spc="-5" dirty="0">
                <a:latin typeface="Arial"/>
                <a:cs typeface="Arial"/>
              </a:rPr>
              <a:t>µιών</a:t>
            </a:r>
            <a:r>
              <a:rPr sz="320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επειδή κάθε χώρα συνέδεσε</a:t>
            </a:r>
            <a:r>
              <a:rPr sz="320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την</a:t>
            </a:r>
            <a:r>
              <a:rPr sz="3200" dirty="0">
                <a:latin typeface="Arial"/>
                <a:cs typeface="Arial"/>
              </a:rPr>
              <a:t> </a:t>
            </a:r>
            <a:r>
              <a:rPr sz="3200" spc="-10" dirty="0">
                <a:latin typeface="Arial"/>
                <a:cs typeface="Arial"/>
              </a:rPr>
              <a:t>α</a:t>
            </a:r>
            <a:r>
              <a:rPr sz="3200" spc="-5" dirty="0">
                <a:latin typeface="Arial"/>
                <a:cs typeface="Arial"/>
              </a:rPr>
              <a:t>ξία του</a:t>
            </a:r>
            <a:r>
              <a:rPr sz="3200" spc="-1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ν</a:t>
            </a:r>
            <a:r>
              <a:rPr sz="3200" spc="10" dirty="0">
                <a:latin typeface="Arial"/>
                <a:cs typeface="Arial"/>
              </a:rPr>
              <a:t>ο</a:t>
            </a:r>
            <a:r>
              <a:rPr sz="3200" dirty="0">
                <a:latin typeface="Arial"/>
                <a:cs typeface="Arial"/>
              </a:rPr>
              <a:t>µ</a:t>
            </a:r>
            <a:r>
              <a:rPr sz="3200" spc="-5" dirty="0">
                <a:latin typeface="Arial"/>
                <a:cs typeface="Arial"/>
              </a:rPr>
              <a:t>ί</a:t>
            </a:r>
            <a:r>
              <a:rPr sz="3200" dirty="0">
                <a:latin typeface="Arial"/>
                <a:cs typeface="Arial"/>
              </a:rPr>
              <a:t>σ</a:t>
            </a:r>
            <a:r>
              <a:rPr sz="3200" spc="-5" dirty="0">
                <a:latin typeface="Arial"/>
                <a:cs typeface="Arial"/>
              </a:rPr>
              <a:t>µατός </a:t>
            </a:r>
            <a:r>
              <a:rPr sz="3200" spc="-10" dirty="0">
                <a:latin typeface="Arial"/>
                <a:cs typeface="Arial"/>
              </a:rPr>
              <a:t>τη</a:t>
            </a:r>
            <a:r>
              <a:rPr sz="3200" spc="-5" dirty="0">
                <a:latin typeface="Arial"/>
                <a:cs typeface="Arial"/>
              </a:rPr>
              <a:t>ς</a:t>
            </a:r>
            <a:r>
              <a:rPr sz="3200" spc="-1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µε το </a:t>
            </a:r>
            <a:r>
              <a:rPr sz="3200" spc="-15" dirty="0">
                <a:latin typeface="Arial"/>
                <a:cs typeface="Arial"/>
              </a:rPr>
              <a:t>χ</a:t>
            </a:r>
            <a:r>
              <a:rPr sz="3200" spc="-5" dirty="0">
                <a:latin typeface="Arial"/>
                <a:cs typeface="Arial"/>
              </a:rPr>
              <a:t>ρ</a:t>
            </a:r>
            <a:r>
              <a:rPr sz="3200" spc="-10" dirty="0">
                <a:latin typeface="Arial"/>
                <a:cs typeface="Arial"/>
              </a:rPr>
              <a:t>υ</a:t>
            </a:r>
            <a:r>
              <a:rPr sz="3200" dirty="0">
                <a:latin typeface="Arial"/>
                <a:cs typeface="Arial"/>
              </a:rPr>
              <a:t>σό</a:t>
            </a:r>
            <a:r>
              <a:rPr sz="3200" spc="-5" dirty="0">
                <a:latin typeface="Arial"/>
                <a:cs typeface="Arial"/>
              </a:rPr>
              <a:t>.</a:t>
            </a:r>
            <a:endParaRPr sz="32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272149" y="6808675"/>
            <a:ext cx="110489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solidFill>
                  <a:srgbClr val="888888"/>
                </a:solidFill>
                <a:latin typeface="Arial"/>
                <a:cs typeface="Arial"/>
              </a:rPr>
              <a:t>5</a:t>
            </a:r>
            <a:endParaRPr sz="1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80877" y="950243"/>
            <a:ext cx="7932420" cy="558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5235"/>
              </a:lnSpc>
            </a:pPr>
            <a:r>
              <a:rPr spc="-5" dirty="0"/>
              <a:t>Η</a:t>
            </a:r>
            <a:r>
              <a:rPr spc="-10" dirty="0"/>
              <a:t> σ</a:t>
            </a:r>
            <a:r>
              <a:rPr spc="0" dirty="0"/>
              <a:t>υ</a:t>
            </a:r>
            <a:r>
              <a:rPr spc="-5" dirty="0">
                <a:latin typeface="Arial"/>
                <a:cs typeface="Arial"/>
              </a:rPr>
              <a:t>µ</a:t>
            </a:r>
            <a:r>
              <a:rPr spc="-5" dirty="0"/>
              <a:t>φωνία</a:t>
            </a:r>
            <a:r>
              <a:rPr spc="5" dirty="0"/>
              <a:t> </a:t>
            </a:r>
            <a:r>
              <a:rPr dirty="0"/>
              <a:t>τ</a:t>
            </a:r>
            <a:r>
              <a:rPr spc="-5" dirty="0"/>
              <a:t>ου</a:t>
            </a:r>
            <a:r>
              <a:rPr spc="15" dirty="0"/>
              <a:t> </a:t>
            </a:r>
            <a:r>
              <a:rPr dirty="0">
                <a:latin typeface="Arial"/>
                <a:cs typeface="Arial"/>
              </a:rPr>
              <a:t>Bretton</a:t>
            </a:r>
            <a:r>
              <a:rPr spc="5" dirty="0">
                <a:latin typeface="Arial"/>
                <a:cs typeface="Arial"/>
              </a:rPr>
              <a:t> </a:t>
            </a:r>
            <a:r>
              <a:rPr dirty="0">
                <a:latin typeface="Arial"/>
                <a:cs typeface="Arial"/>
              </a:rPr>
              <a:t>Woods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11535" y="2061287"/>
            <a:ext cx="7760334" cy="48056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54965" marR="5080" indent="-342265">
              <a:lnSpc>
                <a:spcPct val="100000"/>
              </a:lnSpc>
              <a:buFont typeface="Arial"/>
              <a:buChar char="•"/>
              <a:tabLst>
                <a:tab pos="355600" algn="l"/>
              </a:tabLst>
            </a:pPr>
            <a:r>
              <a:rPr sz="3200" spc="-5" dirty="0">
                <a:latin typeface="Arial"/>
                <a:cs typeface="Arial"/>
              </a:rPr>
              <a:t>Το</a:t>
            </a:r>
            <a:r>
              <a:rPr sz="3200" spc="-1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194</a:t>
            </a:r>
            <a:r>
              <a:rPr sz="3200" dirty="0">
                <a:latin typeface="Arial"/>
                <a:cs typeface="Arial"/>
              </a:rPr>
              <a:t>4</a:t>
            </a:r>
            <a:r>
              <a:rPr sz="3200" spc="-5" dirty="0">
                <a:latin typeface="Arial"/>
                <a:cs typeface="Arial"/>
              </a:rPr>
              <a:t> αντιπρόσωποι από</a:t>
            </a:r>
            <a:r>
              <a:rPr sz="3200" spc="25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4</a:t>
            </a:r>
            <a:r>
              <a:rPr sz="3200" dirty="0">
                <a:latin typeface="Arial"/>
                <a:cs typeface="Arial"/>
              </a:rPr>
              <a:t>4</a:t>
            </a:r>
            <a:r>
              <a:rPr sz="3200" spc="-5" dirty="0">
                <a:latin typeface="Arial"/>
                <a:cs typeface="Arial"/>
              </a:rPr>
              <a:t> </a:t>
            </a:r>
            <a:r>
              <a:rPr sz="3200" spc="-10" dirty="0">
                <a:latin typeface="Arial"/>
                <a:cs typeface="Arial"/>
              </a:rPr>
              <a:t>χώρες συναντήθηκα</a:t>
            </a:r>
            <a:r>
              <a:rPr sz="3200" spc="-5" dirty="0">
                <a:latin typeface="Arial"/>
                <a:cs typeface="Arial"/>
              </a:rPr>
              <a:t>ν</a:t>
            </a:r>
            <a:r>
              <a:rPr sz="3200" dirty="0">
                <a:latin typeface="Arial"/>
                <a:cs typeface="Arial"/>
              </a:rPr>
              <a:t> </a:t>
            </a:r>
            <a:r>
              <a:rPr sz="3200" spc="-10" dirty="0">
                <a:latin typeface="Arial"/>
                <a:cs typeface="Arial"/>
              </a:rPr>
              <a:t>στ</a:t>
            </a:r>
            <a:r>
              <a:rPr sz="3200" spc="-5" dirty="0">
                <a:latin typeface="Arial"/>
                <a:cs typeface="Arial"/>
              </a:rPr>
              <a:t>ο </a:t>
            </a:r>
            <a:r>
              <a:rPr sz="3200" spc="-10" dirty="0">
                <a:latin typeface="Arial"/>
                <a:cs typeface="Arial"/>
              </a:rPr>
              <a:t>Bretto</a:t>
            </a:r>
            <a:r>
              <a:rPr sz="3200" spc="-5" dirty="0">
                <a:latin typeface="Arial"/>
                <a:cs typeface="Arial"/>
              </a:rPr>
              <a:t>n </a:t>
            </a:r>
            <a:r>
              <a:rPr sz="3200" spc="-10" dirty="0">
                <a:latin typeface="Arial"/>
                <a:cs typeface="Arial"/>
              </a:rPr>
              <a:t>Woods</a:t>
            </a:r>
            <a:r>
              <a:rPr sz="3200" spc="-5" dirty="0">
                <a:latin typeface="Arial"/>
                <a:cs typeface="Arial"/>
              </a:rPr>
              <a:t>,</a:t>
            </a:r>
            <a:r>
              <a:rPr sz="3200" spc="-1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New Hampshire</a:t>
            </a:r>
            <a:r>
              <a:rPr sz="3200" dirty="0">
                <a:latin typeface="Arial"/>
                <a:cs typeface="Arial"/>
              </a:rPr>
              <a:t>,</a:t>
            </a:r>
            <a:r>
              <a:rPr sz="3200" spc="5" dirty="0">
                <a:latin typeface="Arial"/>
                <a:cs typeface="Arial"/>
              </a:rPr>
              <a:t> </a:t>
            </a:r>
            <a:r>
              <a:rPr sz="3200" spc="-10" dirty="0">
                <a:latin typeface="Arial"/>
                <a:cs typeface="Arial"/>
              </a:rPr>
              <a:t>στι</a:t>
            </a:r>
            <a:r>
              <a:rPr sz="3200" spc="-5" dirty="0">
                <a:latin typeface="Arial"/>
                <a:cs typeface="Arial"/>
              </a:rPr>
              <a:t>ς </a:t>
            </a:r>
            <a:r>
              <a:rPr sz="3200" spc="-10" dirty="0">
                <a:latin typeface="Arial"/>
                <a:cs typeface="Arial"/>
              </a:rPr>
              <a:t>ΗΠ</a:t>
            </a:r>
            <a:r>
              <a:rPr sz="3200" spc="-5" dirty="0">
                <a:latin typeface="Arial"/>
                <a:cs typeface="Arial"/>
              </a:rPr>
              <a:t>Α</a:t>
            </a:r>
            <a:r>
              <a:rPr sz="3200" spc="15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µε</a:t>
            </a:r>
            <a:r>
              <a:rPr sz="3200" dirty="0">
                <a:latin typeface="Arial"/>
                <a:cs typeface="Arial"/>
              </a:rPr>
              <a:t> σ</a:t>
            </a:r>
            <a:r>
              <a:rPr sz="3200" spc="-10" dirty="0">
                <a:latin typeface="Arial"/>
                <a:cs typeface="Arial"/>
              </a:rPr>
              <a:t>τόχ</a:t>
            </a:r>
            <a:r>
              <a:rPr sz="3200" spc="-5" dirty="0">
                <a:latin typeface="Arial"/>
                <a:cs typeface="Arial"/>
              </a:rPr>
              <a:t>ο </a:t>
            </a:r>
            <a:r>
              <a:rPr sz="3200" spc="-10" dirty="0">
                <a:latin typeface="Arial"/>
                <a:cs typeface="Arial"/>
              </a:rPr>
              <a:t>να </a:t>
            </a:r>
            <a:r>
              <a:rPr sz="3200" spc="-5" dirty="0">
                <a:latin typeface="Arial"/>
                <a:cs typeface="Arial"/>
              </a:rPr>
              <a:t>δ</a:t>
            </a:r>
            <a:r>
              <a:rPr sz="3200" dirty="0">
                <a:latin typeface="Arial"/>
                <a:cs typeface="Arial"/>
              </a:rPr>
              <a:t>ηµ</a:t>
            </a:r>
            <a:r>
              <a:rPr sz="3200" spc="-10" dirty="0">
                <a:latin typeface="Arial"/>
                <a:cs typeface="Arial"/>
              </a:rPr>
              <a:t>ιουργηθού</a:t>
            </a:r>
            <a:r>
              <a:rPr sz="3200" spc="-5" dirty="0">
                <a:latin typeface="Arial"/>
                <a:cs typeface="Arial"/>
              </a:rPr>
              <a:t>ν</a:t>
            </a:r>
            <a:r>
              <a:rPr sz="3200" dirty="0">
                <a:latin typeface="Arial"/>
                <a:cs typeface="Arial"/>
              </a:rPr>
              <a:t> </a:t>
            </a:r>
            <a:r>
              <a:rPr sz="3200" spc="-10" dirty="0">
                <a:latin typeface="Arial"/>
                <a:cs typeface="Arial"/>
              </a:rPr>
              <a:t>διεθνεί</a:t>
            </a:r>
            <a:r>
              <a:rPr sz="3200" spc="-5" dirty="0">
                <a:latin typeface="Arial"/>
                <a:cs typeface="Arial"/>
              </a:rPr>
              <a:t>ς</a:t>
            </a:r>
            <a:r>
              <a:rPr sz="3200" spc="-10" dirty="0">
                <a:latin typeface="Arial"/>
                <a:cs typeface="Arial"/>
              </a:rPr>
              <a:t> οικον</a:t>
            </a:r>
            <a:r>
              <a:rPr sz="3200" spc="5" dirty="0">
                <a:latin typeface="Arial"/>
                <a:cs typeface="Arial"/>
              </a:rPr>
              <a:t>ο</a:t>
            </a:r>
            <a:r>
              <a:rPr sz="3200" dirty="0">
                <a:latin typeface="Arial"/>
                <a:cs typeface="Arial"/>
              </a:rPr>
              <a:t>µ</a:t>
            </a:r>
            <a:r>
              <a:rPr sz="3200" spc="-5" dirty="0">
                <a:latin typeface="Arial"/>
                <a:cs typeface="Arial"/>
              </a:rPr>
              <a:t>ικοί οργανι</a:t>
            </a:r>
            <a:r>
              <a:rPr sz="3200" dirty="0">
                <a:latin typeface="Arial"/>
                <a:cs typeface="Arial"/>
              </a:rPr>
              <a:t>σ</a:t>
            </a:r>
            <a:r>
              <a:rPr sz="3200" spc="-5" dirty="0">
                <a:latin typeface="Arial"/>
                <a:cs typeface="Arial"/>
              </a:rPr>
              <a:t>µ</a:t>
            </a:r>
            <a:r>
              <a:rPr sz="3200" spc="-10" dirty="0">
                <a:latin typeface="Arial"/>
                <a:cs typeface="Arial"/>
              </a:rPr>
              <a:t>ο</a:t>
            </a:r>
            <a:r>
              <a:rPr sz="3200" spc="-5" dirty="0">
                <a:latin typeface="Arial"/>
                <a:cs typeface="Arial"/>
              </a:rPr>
              <a:t>ί</a:t>
            </a:r>
            <a:r>
              <a:rPr sz="3200" dirty="0">
                <a:latin typeface="Arial"/>
                <a:cs typeface="Arial"/>
              </a:rPr>
              <a:t> </a:t>
            </a:r>
            <a:r>
              <a:rPr sz="3200" spc="-10" dirty="0">
                <a:latin typeface="Arial"/>
                <a:cs typeface="Arial"/>
              </a:rPr>
              <a:t>πο</a:t>
            </a:r>
            <a:r>
              <a:rPr sz="3200" spc="-5" dirty="0">
                <a:latin typeface="Arial"/>
                <a:cs typeface="Arial"/>
              </a:rPr>
              <a:t>υ</a:t>
            </a:r>
            <a:r>
              <a:rPr sz="320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να π</a:t>
            </a:r>
            <a:r>
              <a:rPr sz="3200" spc="-10" dirty="0">
                <a:latin typeface="Arial"/>
                <a:cs typeface="Arial"/>
              </a:rPr>
              <a:t>αρακολουθού</a:t>
            </a:r>
            <a:r>
              <a:rPr sz="3200" spc="-5" dirty="0">
                <a:latin typeface="Arial"/>
                <a:cs typeface="Arial"/>
              </a:rPr>
              <a:t>ν</a:t>
            </a:r>
            <a:r>
              <a:rPr sz="320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τ</a:t>
            </a:r>
            <a:r>
              <a:rPr sz="3200" spc="-10" dirty="0">
                <a:latin typeface="Arial"/>
                <a:cs typeface="Arial"/>
              </a:rPr>
              <a:t>ις </a:t>
            </a:r>
            <a:r>
              <a:rPr sz="3200" spc="-5" dirty="0">
                <a:latin typeface="Arial"/>
                <a:cs typeface="Arial"/>
              </a:rPr>
              <a:t>συναλλα</a:t>
            </a:r>
            <a:r>
              <a:rPr sz="3200" dirty="0">
                <a:latin typeface="Arial"/>
                <a:cs typeface="Arial"/>
              </a:rPr>
              <a:t>γµ</a:t>
            </a:r>
            <a:r>
              <a:rPr sz="3200" spc="-10" dirty="0">
                <a:latin typeface="Arial"/>
                <a:cs typeface="Arial"/>
              </a:rPr>
              <a:t>ατικέ</a:t>
            </a:r>
            <a:r>
              <a:rPr sz="3200" spc="-5" dirty="0">
                <a:latin typeface="Arial"/>
                <a:cs typeface="Arial"/>
              </a:rPr>
              <a:t>ς </a:t>
            </a:r>
            <a:r>
              <a:rPr sz="3200" spc="-10" dirty="0">
                <a:latin typeface="Arial"/>
                <a:cs typeface="Arial"/>
              </a:rPr>
              <a:t>ισοτ</a:t>
            </a:r>
            <a:r>
              <a:rPr sz="3200" spc="-5" dirty="0">
                <a:latin typeface="Arial"/>
                <a:cs typeface="Arial"/>
              </a:rPr>
              <a:t>ι</a:t>
            </a:r>
            <a:r>
              <a:rPr sz="3200" dirty="0">
                <a:latin typeface="Arial"/>
                <a:cs typeface="Arial"/>
              </a:rPr>
              <a:t>µ</a:t>
            </a:r>
            <a:r>
              <a:rPr sz="3200" spc="-10" dirty="0">
                <a:latin typeface="Arial"/>
                <a:cs typeface="Arial"/>
              </a:rPr>
              <a:t>ίε</a:t>
            </a:r>
            <a:r>
              <a:rPr sz="3200" spc="-5" dirty="0">
                <a:latin typeface="Arial"/>
                <a:cs typeface="Arial"/>
              </a:rPr>
              <a:t>ς κ</a:t>
            </a:r>
            <a:r>
              <a:rPr sz="3200" spc="-10" dirty="0">
                <a:latin typeface="Arial"/>
                <a:cs typeface="Arial"/>
              </a:rPr>
              <a:t>α</a:t>
            </a:r>
            <a:r>
              <a:rPr sz="3200" spc="-5" dirty="0">
                <a:latin typeface="Arial"/>
                <a:cs typeface="Arial"/>
              </a:rPr>
              <a:t>ι</a:t>
            </a:r>
            <a:r>
              <a:rPr sz="3200" dirty="0">
                <a:latin typeface="Arial"/>
                <a:cs typeface="Arial"/>
              </a:rPr>
              <a:t> </a:t>
            </a:r>
            <a:r>
              <a:rPr sz="3200" spc="-10" dirty="0">
                <a:latin typeface="Arial"/>
                <a:cs typeface="Arial"/>
              </a:rPr>
              <a:t>τι</a:t>
            </a:r>
            <a:r>
              <a:rPr sz="3200" spc="-5" dirty="0">
                <a:latin typeface="Arial"/>
                <a:cs typeface="Arial"/>
              </a:rPr>
              <a:t>ς</a:t>
            </a:r>
            <a:r>
              <a:rPr sz="3200" spc="-10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δ</a:t>
            </a:r>
            <a:r>
              <a:rPr sz="3200" spc="-10" dirty="0">
                <a:latin typeface="Arial"/>
                <a:cs typeface="Arial"/>
              </a:rPr>
              <a:t>ιεθνείς κινήσει</a:t>
            </a:r>
            <a:r>
              <a:rPr sz="3200" spc="-5" dirty="0">
                <a:latin typeface="Arial"/>
                <a:cs typeface="Arial"/>
              </a:rPr>
              <a:t>ς </a:t>
            </a:r>
            <a:r>
              <a:rPr sz="3200" spc="-10" dirty="0">
                <a:latin typeface="Arial"/>
                <a:cs typeface="Arial"/>
              </a:rPr>
              <a:t>κεφαλαίω</a:t>
            </a:r>
            <a:r>
              <a:rPr sz="3200" spc="10" dirty="0">
                <a:latin typeface="Arial"/>
                <a:cs typeface="Arial"/>
              </a:rPr>
              <a:t>ν</a:t>
            </a:r>
            <a:r>
              <a:rPr sz="3200" spc="-5" dirty="0">
                <a:latin typeface="Arial"/>
                <a:cs typeface="Arial"/>
              </a:rPr>
              <a:t>. To</a:t>
            </a:r>
            <a:r>
              <a:rPr sz="3200" spc="-15" dirty="0">
                <a:latin typeface="Arial"/>
                <a:cs typeface="Arial"/>
              </a:rPr>
              <a:t> </a:t>
            </a:r>
            <a:r>
              <a:rPr sz="3200" spc="15" dirty="0">
                <a:latin typeface="Arial"/>
                <a:cs typeface="Arial"/>
              </a:rPr>
              <a:t>∆ιεθνές</a:t>
            </a:r>
            <a:r>
              <a:rPr sz="3200" spc="5" dirty="0">
                <a:latin typeface="Arial"/>
                <a:cs typeface="Arial"/>
              </a:rPr>
              <a:t> </a:t>
            </a:r>
            <a:r>
              <a:rPr sz="3200" spc="-10" dirty="0">
                <a:latin typeface="Arial"/>
                <a:cs typeface="Arial"/>
              </a:rPr>
              <a:t>Ν</a:t>
            </a:r>
            <a:r>
              <a:rPr sz="3200" spc="-5" dirty="0">
                <a:latin typeface="Arial"/>
                <a:cs typeface="Arial"/>
              </a:rPr>
              <a:t>ο</a:t>
            </a:r>
            <a:r>
              <a:rPr sz="3200" dirty="0">
                <a:latin typeface="Arial"/>
                <a:cs typeface="Arial"/>
              </a:rPr>
              <a:t>µ</a:t>
            </a:r>
            <a:r>
              <a:rPr sz="3200" spc="-10" dirty="0">
                <a:latin typeface="Arial"/>
                <a:cs typeface="Arial"/>
              </a:rPr>
              <a:t>ι</a:t>
            </a:r>
            <a:r>
              <a:rPr sz="3200" dirty="0">
                <a:latin typeface="Arial"/>
                <a:cs typeface="Arial"/>
              </a:rPr>
              <a:t>σµ</a:t>
            </a:r>
            <a:r>
              <a:rPr sz="3200" spc="-5" dirty="0">
                <a:latin typeface="Arial"/>
                <a:cs typeface="Arial"/>
              </a:rPr>
              <a:t>ατικό </a:t>
            </a:r>
            <a:r>
              <a:rPr sz="3200" spc="-10" dirty="0">
                <a:latin typeface="Arial"/>
                <a:cs typeface="Arial"/>
              </a:rPr>
              <a:t>Τ</a:t>
            </a:r>
            <a:r>
              <a:rPr sz="3200" dirty="0">
                <a:latin typeface="Arial"/>
                <a:cs typeface="Arial"/>
              </a:rPr>
              <a:t>α</a:t>
            </a:r>
            <a:r>
              <a:rPr sz="3200" spc="-5" dirty="0">
                <a:latin typeface="Arial"/>
                <a:cs typeface="Arial"/>
              </a:rPr>
              <a:t>µείο </a:t>
            </a:r>
            <a:r>
              <a:rPr sz="3200" spc="-10" dirty="0">
                <a:latin typeface="Arial"/>
                <a:cs typeface="Arial"/>
              </a:rPr>
              <a:t>(IMF</a:t>
            </a:r>
            <a:r>
              <a:rPr sz="3200" spc="-5" dirty="0">
                <a:latin typeface="Arial"/>
                <a:cs typeface="Arial"/>
              </a:rPr>
              <a:t>)</a:t>
            </a:r>
            <a:r>
              <a:rPr sz="320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ο </a:t>
            </a:r>
            <a:r>
              <a:rPr sz="3200" spc="-10" dirty="0">
                <a:latin typeface="Arial"/>
                <a:cs typeface="Arial"/>
              </a:rPr>
              <a:t>ση</a:t>
            </a:r>
            <a:r>
              <a:rPr sz="3200" dirty="0">
                <a:latin typeface="Arial"/>
                <a:cs typeface="Arial"/>
              </a:rPr>
              <a:t>µ</a:t>
            </a:r>
            <a:r>
              <a:rPr sz="3200" spc="-10" dirty="0">
                <a:latin typeface="Arial"/>
                <a:cs typeface="Arial"/>
              </a:rPr>
              <a:t>αντικότερο</a:t>
            </a:r>
            <a:r>
              <a:rPr sz="3200" spc="-5" dirty="0">
                <a:latin typeface="Arial"/>
                <a:cs typeface="Arial"/>
              </a:rPr>
              <a:t>ς </a:t>
            </a:r>
            <a:r>
              <a:rPr sz="3200" dirty="0">
                <a:latin typeface="Arial"/>
                <a:cs typeface="Arial"/>
              </a:rPr>
              <a:t>δ</a:t>
            </a:r>
            <a:r>
              <a:rPr sz="3200" spc="-10" dirty="0">
                <a:latin typeface="Arial"/>
                <a:cs typeface="Arial"/>
              </a:rPr>
              <a:t>ιεθνή</a:t>
            </a:r>
            <a:r>
              <a:rPr sz="3200" spc="-5" dirty="0">
                <a:latin typeface="Arial"/>
                <a:cs typeface="Arial"/>
              </a:rPr>
              <a:t>ς</a:t>
            </a:r>
            <a:r>
              <a:rPr sz="3200" spc="-10" dirty="0">
                <a:latin typeface="Arial"/>
                <a:cs typeface="Arial"/>
              </a:rPr>
              <a:t> οικον</a:t>
            </a:r>
            <a:r>
              <a:rPr sz="3200" spc="10" dirty="0">
                <a:latin typeface="Arial"/>
                <a:cs typeface="Arial"/>
              </a:rPr>
              <a:t>ο</a:t>
            </a:r>
            <a:r>
              <a:rPr sz="3200" dirty="0">
                <a:latin typeface="Arial"/>
                <a:cs typeface="Arial"/>
              </a:rPr>
              <a:t>µ</a:t>
            </a:r>
            <a:r>
              <a:rPr sz="3200" spc="-10" dirty="0">
                <a:latin typeface="Arial"/>
                <a:cs typeface="Arial"/>
              </a:rPr>
              <a:t>ικός </a:t>
            </a:r>
            <a:r>
              <a:rPr sz="3200" spc="-5" dirty="0">
                <a:latin typeface="Arial"/>
                <a:cs typeface="Arial"/>
              </a:rPr>
              <a:t>οργανι</a:t>
            </a:r>
            <a:r>
              <a:rPr sz="3200" dirty="0">
                <a:latin typeface="Arial"/>
                <a:cs typeface="Arial"/>
              </a:rPr>
              <a:t>σ</a:t>
            </a:r>
            <a:r>
              <a:rPr sz="3200" spc="-5" dirty="0">
                <a:latin typeface="Arial"/>
                <a:cs typeface="Arial"/>
              </a:rPr>
              <a:t>µός παρουσιάζεται παρακάτ</a:t>
            </a:r>
            <a:r>
              <a:rPr sz="3200" spc="25" dirty="0">
                <a:latin typeface="Arial"/>
                <a:cs typeface="Arial"/>
              </a:rPr>
              <a:t>ω</a:t>
            </a:r>
            <a:r>
              <a:rPr sz="3200" spc="-5" dirty="0">
                <a:latin typeface="Arial"/>
                <a:cs typeface="Arial"/>
              </a:rPr>
              <a:t>.</a:t>
            </a:r>
            <a:endParaRPr sz="32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272149" y="6808675"/>
            <a:ext cx="110489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solidFill>
                  <a:srgbClr val="888888"/>
                </a:solidFill>
                <a:latin typeface="Arial"/>
                <a:cs typeface="Arial"/>
              </a:rPr>
              <a:t>6</a:t>
            </a:r>
            <a:endParaRPr sz="1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4000" spc="-5" dirty="0"/>
              <a:t>Τ</a:t>
            </a:r>
            <a:r>
              <a:rPr sz="4000" dirty="0"/>
              <a:t>ο</a:t>
            </a:r>
            <a:r>
              <a:rPr sz="4000" spc="-5" dirty="0"/>
              <a:t> </a:t>
            </a:r>
            <a:r>
              <a:rPr sz="4000" spc="25" dirty="0"/>
              <a:t>∆ιεθνέ</a:t>
            </a:r>
            <a:r>
              <a:rPr sz="4000" spc="30" dirty="0"/>
              <a:t>ς</a:t>
            </a:r>
            <a:r>
              <a:rPr sz="4000" spc="-10" dirty="0"/>
              <a:t> </a:t>
            </a:r>
            <a:r>
              <a:rPr sz="4000" dirty="0"/>
              <a:t>Ν</a:t>
            </a:r>
            <a:r>
              <a:rPr sz="4000" spc="20" dirty="0"/>
              <a:t>ο</a:t>
            </a:r>
            <a:r>
              <a:rPr sz="4000" spc="-5" dirty="0">
                <a:latin typeface="Arial"/>
                <a:cs typeface="Arial"/>
              </a:rPr>
              <a:t>µ</a:t>
            </a:r>
            <a:r>
              <a:rPr sz="4000" spc="-10" dirty="0"/>
              <a:t>ι</a:t>
            </a:r>
            <a:r>
              <a:rPr sz="4000" dirty="0"/>
              <a:t>σ</a:t>
            </a:r>
            <a:r>
              <a:rPr sz="4000" spc="-5" dirty="0">
                <a:latin typeface="Arial"/>
                <a:cs typeface="Arial"/>
              </a:rPr>
              <a:t>µ</a:t>
            </a:r>
            <a:r>
              <a:rPr sz="4000" spc="-5" dirty="0"/>
              <a:t>ατικ</a:t>
            </a:r>
            <a:r>
              <a:rPr sz="4000" dirty="0"/>
              <a:t>ό</a:t>
            </a:r>
            <a:r>
              <a:rPr sz="4000" spc="-5" dirty="0"/>
              <a:t> </a:t>
            </a:r>
            <a:r>
              <a:rPr sz="4000" spc="-10" dirty="0"/>
              <a:t>Τ</a:t>
            </a:r>
            <a:r>
              <a:rPr sz="4000" dirty="0"/>
              <a:t>α</a:t>
            </a:r>
            <a:r>
              <a:rPr sz="4000" spc="-5" dirty="0">
                <a:latin typeface="Arial"/>
                <a:cs typeface="Arial"/>
              </a:rPr>
              <a:t>µ</a:t>
            </a:r>
            <a:r>
              <a:rPr sz="4000" spc="-5" dirty="0"/>
              <a:t>είο</a:t>
            </a:r>
            <a:endParaRPr sz="4000">
              <a:latin typeface="Arial"/>
              <a:cs typeface="Arial"/>
            </a:endParaRPr>
          </a:p>
          <a:p>
            <a:pPr marL="0" algn="ctr">
              <a:lnSpc>
                <a:spcPts val="4760"/>
              </a:lnSpc>
            </a:pPr>
            <a:r>
              <a:rPr sz="4000" spc="-5" dirty="0">
                <a:latin typeface="Arial"/>
                <a:cs typeface="Arial"/>
              </a:rPr>
              <a:t>(</a:t>
            </a:r>
            <a:r>
              <a:rPr sz="4000" dirty="0"/>
              <a:t>Ι</a:t>
            </a:r>
            <a:r>
              <a:rPr sz="4000" spc="10" dirty="0"/>
              <a:t>Μ</a:t>
            </a:r>
            <a:r>
              <a:rPr sz="4000" spc="-5" dirty="0">
                <a:latin typeface="Arial"/>
                <a:cs typeface="Arial"/>
              </a:rPr>
              <a:t>F)</a:t>
            </a:r>
            <a:endParaRPr sz="40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311535" y="2061287"/>
            <a:ext cx="7128509" cy="18688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54965" marR="5080" indent="-342265">
              <a:lnSpc>
                <a:spcPct val="100000"/>
              </a:lnSpc>
              <a:buChar char="•"/>
              <a:tabLst>
                <a:tab pos="355600" algn="l"/>
              </a:tabLst>
            </a:pPr>
            <a:r>
              <a:rPr sz="3200" spc="-10" dirty="0">
                <a:latin typeface="Arial"/>
                <a:cs typeface="Arial"/>
              </a:rPr>
              <a:t>M</a:t>
            </a:r>
            <a:r>
              <a:rPr sz="3200" spc="-5" dirty="0">
                <a:latin typeface="Arial"/>
                <a:cs typeface="Arial"/>
              </a:rPr>
              <a:t>ε</a:t>
            </a:r>
            <a:r>
              <a:rPr sz="3200" spc="-1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τη</a:t>
            </a:r>
            <a:r>
              <a:rPr sz="3200" spc="-10" dirty="0">
                <a:latin typeface="Arial"/>
                <a:cs typeface="Arial"/>
              </a:rPr>
              <a:t> </a:t>
            </a:r>
            <a:r>
              <a:rPr sz="3200" spc="-15" dirty="0">
                <a:latin typeface="Arial"/>
                <a:cs typeface="Arial"/>
              </a:rPr>
              <a:t>σ</a:t>
            </a:r>
            <a:r>
              <a:rPr sz="3200" dirty="0">
                <a:latin typeface="Arial"/>
                <a:cs typeface="Arial"/>
              </a:rPr>
              <a:t>υ</a:t>
            </a:r>
            <a:r>
              <a:rPr sz="3200" spc="-5" dirty="0">
                <a:latin typeface="Arial"/>
                <a:cs typeface="Arial"/>
              </a:rPr>
              <a:t>µφωνία του</a:t>
            </a:r>
            <a:r>
              <a:rPr sz="3200" spc="5" dirty="0">
                <a:latin typeface="Arial"/>
                <a:cs typeface="Arial"/>
              </a:rPr>
              <a:t> </a:t>
            </a:r>
            <a:r>
              <a:rPr sz="3200" spc="-10" dirty="0">
                <a:latin typeface="Arial"/>
                <a:cs typeface="Arial"/>
              </a:rPr>
              <a:t>Bretto</a:t>
            </a:r>
            <a:r>
              <a:rPr sz="3200" spc="-5" dirty="0">
                <a:latin typeface="Arial"/>
                <a:cs typeface="Arial"/>
              </a:rPr>
              <a:t>n Woods ιδρύθηκε</a:t>
            </a:r>
            <a:r>
              <a:rPr sz="320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το</a:t>
            </a:r>
            <a:r>
              <a:rPr sz="320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IMF.</a:t>
            </a:r>
            <a:r>
              <a:rPr sz="3200" spc="-1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To</a:t>
            </a:r>
            <a:r>
              <a:rPr sz="3200" spc="-1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IMF</a:t>
            </a:r>
            <a:r>
              <a:rPr sz="3200" spc="-15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επιβλέπει</a:t>
            </a:r>
            <a:r>
              <a:rPr sz="320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τη </a:t>
            </a:r>
            <a:r>
              <a:rPr sz="3200" spc="-10" dirty="0">
                <a:latin typeface="Arial"/>
                <a:cs typeface="Arial"/>
              </a:rPr>
              <a:t>λειτουργί</a:t>
            </a:r>
            <a:r>
              <a:rPr sz="3200" spc="-5" dirty="0">
                <a:latin typeface="Arial"/>
                <a:cs typeface="Arial"/>
              </a:rPr>
              <a:t>α</a:t>
            </a:r>
            <a:r>
              <a:rPr sz="3200" dirty="0">
                <a:latin typeface="Arial"/>
                <a:cs typeface="Arial"/>
              </a:rPr>
              <a:t> </a:t>
            </a:r>
            <a:r>
              <a:rPr sz="3200" spc="-10" dirty="0">
                <a:latin typeface="Arial"/>
                <a:cs typeface="Arial"/>
              </a:rPr>
              <a:t>το</a:t>
            </a:r>
            <a:r>
              <a:rPr sz="3200" spc="-5" dirty="0">
                <a:latin typeface="Arial"/>
                <a:cs typeface="Arial"/>
              </a:rPr>
              <a:t>υ</a:t>
            </a:r>
            <a:r>
              <a:rPr sz="3200" spc="-10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δ</a:t>
            </a:r>
            <a:r>
              <a:rPr sz="3200" spc="-10" dirty="0">
                <a:latin typeface="Arial"/>
                <a:cs typeface="Arial"/>
              </a:rPr>
              <a:t>ιεθνού</a:t>
            </a:r>
            <a:r>
              <a:rPr sz="3200" spc="-5" dirty="0">
                <a:latin typeface="Arial"/>
                <a:cs typeface="Arial"/>
              </a:rPr>
              <a:t>ς ν</a:t>
            </a:r>
            <a:r>
              <a:rPr sz="3200" spc="5" dirty="0">
                <a:latin typeface="Arial"/>
                <a:cs typeface="Arial"/>
              </a:rPr>
              <a:t>ο</a:t>
            </a:r>
            <a:r>
              <a:rPr sz="3200" dirty="0">
                <a:latin typeface="Arial"/>
                <a:cs typeface="Arial"/>
              </a:rPr>
              <a:t>µ</a:t>
            </a:r>
            <a:r>
              <a:rPr sz="3200" spc="-10" dirty="0">
                <a:latin typeface="Arial"/>
                <a:cs typeface="Arial"/>
              </a:rPr>
              <a:t>ι</a:t>
            </a:r>
            <a:r>
              <a:rPr sz="3200" dirty="0">
                <a:latin typeface="Arial"/>
                <a:cs typeface="Arial"/>
              </a:rPr>
              <a:t>σµ</a:t>
            </a:r>
            <a:r>
              <a:rPr sz="3200" spc="-5" dirty="0">
                <a:latin typeface="Arial"/>
                <a:cs typeface="Arial"/>
              </a:rPr>
              <a:t>ατικού συστή</a:t>
            </a:r>
            <a:r>
              <a:rPr sz="3200" dirty="0">
                <a:latin typeface="Arial"/>
                <a:cs typeface="Arial"/>
              </a:rPr>
              <a:t>µ</a:t>
            </a:r>
            <a:r>
              <a:rPr sz="3200" spc="-10" dirty="0">
                <a:latin typeface="Arial"/>
                <a:cs typeface="Arial"/>
              </a:rPr>
              <a:t>ατο</a:t>
            </a:r>
            <a:r>
              <a:rPr sz="3200" dirty="0">
                <a:latin typeface="Arial"/>
                <a:cs typeface="Arial"/>
              </a:rPr>
              <a:t>ς</a:t>
            </a:r>
            <a:r>
              <a:rPr sz="3200" spc="-5" dirty="0">
                <a:latin typeface="Arial"/>
                <a:cs typeface="Arial"/>
              </a:rPr>
              <a:t>.</a:t>
            </a:r>
            <a:endParaRPr sz="3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83097" rIns="0" bIns="0" rtlCol="0">
            <a:spAutoFit/>
          </a:bodyPr>
          <a:lstStyle/>
          <a:p>
            <a:pPr marL="64769">
              <a:lnSpc>
                <a:spcPts val="5235"/>
              </a:lnSpc>
            </a:pPr>
            <a:r>
              <a:rPr spc="-5" dirty="0"/>
              <a:t>Το </a:t>
            </a:r>
            <a:r>
              <a:rPr spc="30" dirty="0"/>
              <a:t>∆ιεθνές </a:t>
            </a:r>
            <a:r>
              <a:rPr spc="-5" dirty="0"/>
              <a:t>Ν</a:t>
            </a:r>
            <a:r>
              <a:rPr spc="30" dirty="0"/>
              <a:t>ο</a:t>
            </a:r>
            <a:r>
              <a:rPr spc="-5" dirty="0">
                <a:latin typeface="Arial"/>
                <a:cs typeface="Arial"/>
              </a:rPr>
              <a:t>µ</a:t>
            </a:r>
            <a:r>
              <a:rPr dirty="0"/>
              <a:t>ι</a:t>
            </a:r>
            <a:r>
              <a:rPr spc="-10" dirty="0"/>
              <a:t>σ</a:t>
            </a:r>
            <a:r>
              <a:rPr dirty="0">
                <a:latin typeface="Arial"/>
                <a:cs typeface="Arial"/>
              </a:rPr>
              <a:t>µ</a:t>
            </a:r>
            <a:r>
              <a:rPr spc="-5" dirty="0"/>
              <a:t>ατικό Τ</a:t>
            </a:r>
            <a:r>
              <a:rPr spc="0" dirty="0"/>
              <a:t>α</a:t>
            </a:r>
            <a:r>
              <a:rPr spc="-5" dirty="0">
                <a:latin typeface="Arial"/>
                <a:cs typeface="Arial"/>
              </a:rPr>
              <a:t>µ</a:t>
            </a:r>
            <a:r>
              <a:rPr spc="-5" dirty="0"/>
              <a:t>είο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11535" y="2018220"/>
            <a:ext cx="7844790" cy="40068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buFont typeface="Arial"/>
              <a:buChar char="•"/>
              <a:tabLst>
                <a:tab pos="355600" algn="l"/>
              </a:tabLst>
            </a:pPr>
            <a:r>
              <a:rPr sz="2800" spc="-5" dirty="0">
                <a:latin typeface="Arial"/>
                <a:cs typeface="Arial"/>
              </a:rPr>
              <a:t>Ο</a:t>
            </a:r>
            <a:r>
              <a:rPr sz="2800" dirty="0">
                <a:latin typeface="Arial"/>
                <a:cs typeface="Arial"/>
              </a:rPr>
              <a:t>ι</a:t>
            </a:r>
            <a:r>
              <a:rPr sz="2800" spc="-5" dirty="0">
                <a:latin typeface="Arial"/>
                <a:cs typeface="Arial"/>
              </a:rPr>
              <a:t> στόχο</a:t>
            </a:r>
            <a:r>
              <a:rPr sz="2800" dirty="0">
                <a:latin typeface="Arial"/>
                <a:cs typeface="Arial"/>
              </a:rPr>
              <a:t>ι </a:t>
            </a:r>
            <a:r>
              <a:rPr sz="2800" spc="-5" dirty="0">
                <a:latin typeface="Arial"/>
                <a:cs typeface="Arial"/>
              </a:rPr>
              <a:t>το</a:t>
            </a:r>
            <a:r>
              <a:rPr sz="2800" dirty="0">
                <a:latin typeface="Arial"/>
                <a:cs typeface="Arial"/>
              </a:rPr>
              <a:t>υ</a:t>
            </a:r>
            <a:r>
              <a:rPr sz="2800" spc="-5" dirty="0">
                <a:latin typeface="Arial"/>
                <a:cs typeface="Arial"/>
              </a:rPr>
              <a:t> IM</a:t>
            </a:r>
            <a:r>
              <a:rPr sz="2800" dirty="0">
                <a:latin typeface="Arial"/>
                <a:cs typeface="Arial"/>
              </a:rPr>
              <a:t>F</a:t>
            </a:r>
            <a:r>
              <a:rPr sz="2800" spc="-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είνα</a:t>
            </a:r>
            <a:r>
              <a:rPr sz="2800" spc="5" dirty="0">
                <a:latin typeface="Arial"/>
                <a:cs typeface="Arial"/>
              </a:rPr>
              <a:t>ι</a:t>
            </a:r>
            <a:r>
              <a:rPr sz="2800" dirty="0">
                <a:latin typeface="Arial"/>
                <a:cs typeface="Arial"/>
              </a:rPr>
              <a:t>:</a:t>
            </a:r>
            <a:endParaRPr sz="2800">
              <a:latin typeface="Arial"/>
              <a:cs typeface="Arial"/>
            </a:endParaRPr>
          </a:p>
          <a:p>
            <a:pPr marL="755650" lvl="1" indent="-285750">
              <a:lnSpc>
                <a:spcPct val="100000"/>
              </a:lnSpc>
              <a:spcBef>
                <a:spcPts val="280"/>
              </a:spcBef>
              <a:buFont typeface="Arial"/>
              <a:buChar char="–"/>
              <a:tabLst>
                <a:tab pos="755650" algn="l"/>
              </a:tabLst>
            </a:pPr>
            <a:r>
              <a:rPr sz="2400" dirty="0">
                <a:latin typeface="Arial"/>
                <a:cs typeface="Arial"/>
              </a:rPr>
              <a:t>Να</a:t>
            </a:r>
            <a:r>
              <a:rPr sz="2400" spc="-5" dirty="0">
                <a:latin typeface="Arial"/>
                <a:cs typeface="Arial"/>
              </a:rPr>
              <a:t> προάγει τ</a:t>
            </a:r>
            <a:r>
              <a:rPr sz="2400" dirty="0">
                <a:latin typeface="Arial"/>
                <a:cs typeface="Arial"/>
              </a:rPr>
              <a:t>η </a:t>
            </a:r>
            <a:r>
              <a:rPr sz="2400" spc="-5" dirty="0">
                <a:latin typeface="Arial"/>
                <a:cs typeface="Arial"/>
              </a:rPr>
              <a:t>δ</a:t>
            </a:r>
            <a:r>
              <a:rPr sz="2400" dirty="0">
                <a:latin typeface="Arial"/>
                <a:cs typeface="Arial"/>
              </a:rPr>
              <a:t>ιεθνή</a:t>
            </a:r>
            <a:r>
              <a:rPr sz="2400" spc="-5" dirty="0">
                <a:latin typeface="Arial"/>
                <a:cs typeface="Arial"/>
              </a:rPr>
              <a:t> ν</a:t>
            </a:r>
            <a:r>
              <a:rPr sz="2400" spc="15" dirty="0">
                <a:latin typeface="Arial"/>
                <a:cs typeface="Arial"/>
              </a:rPr>
              <a:t>ο</a:t>
            </a:r>
            <a:r>
              <a:rPr sz="2400" spc="5" dirty="0">
                <a:latin typeface="Arial"/>
                <a:cs typeface="Arial"/>
              </a:rPr>
              <a:t>µισ</a:t>
            </a:r>
            <a:r>
              <a:rPr sz="2400" spc="-5" dirty="0">
                <a:latin typeface="Arial"/>
                <a:cs typeface="Arial"/>
              </a:rPr>
              <a:t>µ</a:t>
            </a:r>
            <a:r>
              <a:rPr sz="2400" dirty="0">
                <a:latin typeface="Arial"/>
                <a:cs typeface="Arial"/>
              </a:rPr>
              <a:t>ατική</a:t>
            </a:r>
            <a:r>
              <a:rPr sz="2400" spc="-5" dirty="0">
                <a:latin typeface="Arial"/>
                <a:cs typeface="Arial"/>
              </a:rPr>
              <a:t> </a:t>
            </a:r>
            <a:r>
              <a:rPr sz="2400" spc="5" dirty="0">
                <a:latin typeface="Arial"/>
                <a:cs typeface="Arial"/>
              </a:rPr>
              <a:t>σ</a:t>
            </a:r>
            <a:r>
              <a:rPr sz="2400" spc="-5" dirty="0">
                <a:latin typeface="Arial"/>
                <a:cs typeface="Arial"/>
              </a:rPr>
              <a:t>υνεργασί</a:t>
            </a:r>
            <a:r>
              <a:rPr sz="2400" spc="0" dirty="0">
                <a:latin typeface="Arial"/>
                <a:cs typeface="Arial"/>
              </a:rPr>
              <a:t>α</a:t>
            </a:r>
            <a:r>
              <a:rPr sz="2400" spc="-5" dirty="0">
                <a:latin typeface="Arial"/>
                <a:cs typeface="Arial"/>
              </a:rPr>
              <a:t>.</a:t>
            </a:r>
            <a:endParaRPr sz="2400">
              <a:latin typeface="Arial"/>
              <a:cs typeface="Arial"/>
            </a:endParaRPr>
          </a:p>
          <a:p>
            <a:pPr marL="755650" lvl="1" indent="-285750">
              <a:lnSpc>
                <a:spcPct val="100000"/>
              </a:lnSpc>
              <a:spcBef>
                <a:spcPts val="280"/>
              </a:spcBef>
              <a:buFont typeface="Arial"/>
              <a:buChar char="–"/>
              <a:tabLst>
                <a:tab pos="756285" algn="l"/>
              </a:tabLst>
            </a:pPr>
            <a:r>
              <a:rPr sz="2400" dirty="0">
                <a:latin typeface="Arial"/>
                <a:cs typeface="Arial"/>
              </a:rPr>
              <a:t>Να</a:t>
            </a:r>
            <a:r>
              <a:rPr sz="2400" spc="-5" dirty="0">
                <a:latin typeface="Arial"/>
                <a:cs typeface="Arial"/>
              </a:rPr>
              <a:t> προάγει τ</a:t>
            </a:r>
            <a:r>
              <a:rPr sz="2400" dirty="0">
                <a:latin typeface="Arial"/>
                <a:cs typeface="Arial"/>
              </a:rPr>
              <a:t>η </a:t>
            </a:r>
            <a:r>
              <a:rPr sz="2400" spc="-10" dirty="0">
                <a:latin typeface="Arial"/>
                <a:cs typeface="Arial"/>
              </a:rPr>
              <a:t>ε</a:t>
            </a:r>
            <a:r>
              <a:rPr sz="2400" spc="-5" dirty="0">
                <a:latin typeface="Arial"/>
                <a:cs typeface="Arial"/>
              </a:rPr>
              <a:t>πέκταση του διεθνούς </a:t>
            </a:r>
            <a:r>
              <a:rPr sz="2400" spc="20" dirty="0">
                <a:latin typeface="Arial"/>
                <a:cs typeface="Arial"/>
              </a:rPr>
              <a:t>ε</a:t>
            </a:r>
            <a:r>
              <a:rPr sz="2400" dirty="0">
                <a:latin typeface="Arial"/>
                <a:cs typeface="Arial"/>
              </a:rPr>
              <a:t>µ</a:t>
            </a:r>
            <a:r>
              <a:rPr sz="2400" spc="-10" dirty="0">
                <a:latin typeface="Arial"/>
                <a:cs typeface="Arial"/>
              </a:rPr>
              <a:t>πορίο</a:t>
            </a:r>
            <a:r>
              <a:rPr sz="2400" spc="0" dirty="0">
                <a:latin typeface="Arial"/>
                <a:cs typeface="Arial"/>
              </a:rPr>
              <a:t>υ</a:t>
            </a:r>
            <a:r>
              <a:rPr sz="2400" spc="-5" dirty="0">
                <a:latin typeface="Arial"/>
                <a:cs typeface="Arial"/>
              </a:rPr>
              <a:t>.</a:t>
            </a:r>
            <a:endParaRPr sz="2400">
              <a:latin typeface="Arial"/>
              <a:cs typeface="Arial"/>
            </a:endParaRPr>
          </a:p>
          <a:p>
            <a:pPr marL="755650" marR="5080" lvl="1" indent="-285750">
              <a:lnSpc>
                <a:spcPct val="89900"/>
              </a:lnSpc>
              <a:spcBef>
                <a:spcPts val="570"/>
              </a:spcBef>
              <a:buFont typeface="Arial"/>
              <a:buChar char="–"/>
              <a:tabLst>
                <a:tab pos="756285" algn="l"/>
              </a:tabLst>
            </a:pPr>
            <a:r>
              <a:rPr sz="2400" spc="-5" dirty="0">
                <a:latin typeface="Arial"/>
                <a:cs typeface="Arial"/>
              </a:rPr>
              <a:t>Ν</a:t>
            </a:r>
            <a:r>
              <a:rPr sz="2400" dirty="0">
                <a:latin typeface="Arial"/>
                <a:cs typeface="Arial"/>
              </a:rPr>
              <a:t>α</a:t>
            </a:r>
            <a:r>
              <a:rPr sz="2400" spc="-5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προάγε</a:t>
            </a:r>
            <a:r>
              <a:rPr sz="2400" spc="-5" dirty="0">
                <a:latin typeface="Arial"/>
                <a:cs typeface="Arial"/>
              </a:rPr>
              <a:t>ι τη</a:t>
            </a:r>
            <a:r>
              <a:rPr sz="2400" dirty="0">
                <a:latin typeface="Arial"/>
                <a:cs typeface="Arial"/>
              </a:rPr>
              <a:t>ν </a:t>
            </a:r>
            <a:r>
              <a:rPr sz="2400" spc="-5" dirty="0">
                <a:latin typeface="Arial"/>
                <a:cs typeface="Arial"/>
              </a:rPr>
              <a:t>συναλλα</a:t>
            </a:r>
            <a:r>
              <a:rPr sz="2400" spc="10" dirty="0">
                <a:latin typeface="Arial"/>
                <a:cs typeface="Arial"/>
              </a:rPr>
              <a:t>γ</a:t>
            </a:r>
            <a:r>
              <a:rPr sz="2400" dirty="0">
                <a:latin typeface="Arial"/>
                <a:cs typeface="Arial"/>
              </a:rPr>
              <a:t>µατική</a:t>
            </a:r>
            <a:r>
              <a:rPr sz="2400" spc="-5" dirty="0">
                <a:latin typeface="Arial"/>
                <a:cs typeface="Arial"/>
              </a:rPr>
              <a:t> </a:t>
            </a:r>
            <a:r>
              <a:rPr sz="2400" spc="5" dirty="0">
                <a:latin typeface="Arial"/>
                <a:cs typeface="Arial"/>
              </a:rPr>
              <a:t>σ</a:t>
            </a:r>
            <a:r>
              <a:rPr sz="2400" dirty="0">
                <a:latin typeface="Arial"/>
                <a:cs typeface="Arial"/>
              </a:rPr>
              <a:t>ταθερότητα</a:t>
            </a:r>
            <a:r>
              <a:rPr sz="2400" spc="-5" dirty="0">
                <a:latin typeface="Arial"/>
                <a:cs typeface="Arial"/>
              </a:rPr>
              <a:t>, την εφα</a:t>
            </a:r>
            <a:r>
              <a:rPr sz="2400" spc="0" dirty="0">
                <a:latin typeface="Arial"/>
                <a:cs typeface="Arial"/>
              </a:rPr>
              <a:t>ρ</a:t>
            </a:r>
            <a:r>
              <a:rPr sz="2400" dirty="0">
                <a:latin typeface="Arial"/>
                <a:cs typeface="Arial"/>
              </a:rPr>
              <a:t>µ</a:t>
            </a:r>
            <a:r>
              <a:rPr sz="2400" spc="-5" dirty="0">
                <a:latin typeface="Arial"/>
                <a:cs typeface="Arial"/>
              </a:rPr>
              <a:t>ογ</a:t>
            </a:r>
            <a:r>
              <a:rPr sz="2400" dirty="0">
                <a:latin typeface="Arial"/>
                <a:cs typeface="Arial"/>
              </a:rPr>
              <a:t>ή </a:t>
            </a:r>
            <a:r>
              <a:rPr sz="2400" spc="-5" dirty="0">
                <a:latin typeface="Arial"/>
                <a:cs typeface="Arial"/>
              </a:rPr>
              <a:t>τ</a:t>
            </a:r>
            <a:r>
              <a:rPr sz="2400" spc="-10" dirty="0">
                <a:latin typeface="Arial"/>
                <a:cs typeface="Arial"/>
              </a:rPr>
              <a:t>ω</a:t>
            </a:r>
            <a:r>
              <a:rPr sz="2400" spc="-5" dirty="0">
                <a:latin typeface="Arial"/>
                <a:cs typeface="Arial"/>
              </a:rPr>
              <a:t>ν </a:t>
            </a:r>
            <a:r>
              <a:rPr sz="2400" spc="-10" dirty="0">
                <a:latin typeface="Arial"/>
                <a:cs typeface="Arial"/>
              </a:rPr>
              <a:t>σ</a:t>
            </a:r>
            <a:r>
              <a:rPr sz="2400" spc="0" dirty="0">
                <a:latin typeface="Arial"/>
                <a:cs typeface="Arial"/>
              </a:rPr>
              <a:t>υ</a:t>
            </a:r>
            <a:r>
              <a:rPr sz="2400" dirty="0">
                <a:latin typeface="Arial"/>
                <a:cs typeface="Arial"/>
              </a:rPr>
              <a:t>µ</a:t>
            </a:r>
            <a:r>
              <a:rPr sz="2400" spc="-5" dirty="0">
                <a:latin typeface="Arial"/>
                <a:cs typeface="Arial"/>
              </a:rPr>
              <a:t>φωνιών</a:t>
            </a:r>
            <a:r>
              <a:rPr sz="2400" spc="-1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που αφορούν </a:t>
            </a:r>
            <a:r>
              <a:rPr sz="2400" dirty="0">
                <a:latin typeface="Arial"/>
                <a:cs typeface="Arial"/>
              </a:rPr>
              <a:t>συναλλαγµ</a:t>
            </a:r>
            <a:r>
              <a:rPr sz="2400" spc="-5" dirty="0">
                <a:latin typeface="Arial"/>
                <a:cs typeface="Arial"/>
              </a:rPr>
              <a:t>ατικές </a:t>
            </a:r>
            <a:r>
              <a:rPr sz="2400" dirty="0">
                <a:latin typeface="Arial"/>
                <a:cs typeface="Arial"/>
              </a:rPr>
              <a:t>ισοτ</a:t>
            </a:r>
            <a:r>
              <a:rPr sz="2400" spc="10" dirty="0">
                <a:latin typeface="Arial"/>
                <a:cs typeface="Arial"/>
              </a:rPr>
              <a:t>ι</a:t>
            </a:r>
            <a:r>
              <a:rPr sz="2400" dirty="0">
                <a:latin typeface="Arial"/>
                <a:cs typeface="Arial"/>
              </a:rPr>
              <a:t>µίε</a:t>
            </a:r>
            <a:r>
              <a:rPr sz="2400" spc="-5" dirty="0">
                <a:latin typeface="Arial"/>
                <a:cs typeface="Arial"/>
              </a:rPr>
              <a:t>ς</a:t>
            </a:r>
            <a:r>
              <a:rPr sz="2400" dirty="0">
                <a:latin typeface="Arial"/>
                <a:cs typeface="Arial"/>
              </a:rPr>
              <a:t> µ</a:t>
            </a:r>
            <a:r>
              <a:rPr sz="2400" spc="-5" dirty="0">
                <a:latin typeface="Arial"/>
                <a:cs typeface="Arial"/>
              </a:rPr>
              <a:t>εταξύ των</a:t>
            </a:r>
            <a:r>
              <a:rPr sz="2400" spc="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µ</a:t>
            </a:r>
            <a:r>
              <a:rPr sz="2400" spc="-10" dirty="0">
                <a:latin typeface="Arial"/>
                <a:cs typeface="Arial"/>
              </a:rPr>
              <a:t>ελώ</a:t>
            </a:r>
            <a:r>
              <a:rPr sz="2400" spc="-5" dirty="0">
                <a:latin typeface="Arial"/>
                <a:cs typeface="Arial"/>
              </a:rPr>
              <a:t>ν </a:t>
            </a:r>
            <a:r>
              <a:rPr sz="2400" spc="-10" dirty="0">
                <a:latin typeface="Arial"/>
                <a:cs typeface="Arial"/>
              </a:rPr>
              <a:t>το</a:t>
            </a:r>
            <a:r>
              <a:rPr sz="2400" spc="-5" dirty="0">
                <a:latin typeface="Arial"/>
                <a:cs typeface="Arial"/>
              </a:rPr>
              <a:t>υ και </a:t>
            </a:r>
            <a:r>
              <a:rPr sz="2400" dirty="0">
                <a:latin typeface="Arial"/>
                <a:cs typeface="Arial"/>
              </a:rPr>
              <a:t>να</a:t>
            </a:r>
            <a:r>
              <a:rPr sz="2400" spc="-5" dirty="0">
                <a:latin typeface="Arial"/>
                <a:cs typeface="Arial"/>
              </a:rPr>
              <a:t> αποτρέπει </a:t>
            </a:r>
            <a:r>
              <a:rPr sz="2400" dirty="0">
                <a:latin typeface="Arial"/>
                <a:cs typeface="Arial"/>
              </a:rPr>
              <a:t>σ</a:t>
            </a:r>
            <a:r>
              <a:rPr sz="2400" spc="-5" dirty="0">
                <a:latin typeface="Arial"/>
                <a:cs typeface="Arial"/>
              </a:rPr>
              <a:t>υνεχείς υποτ</a:t>
            </a:r>
            <a:r>
              <a:rPr sz="2400" spc="35" dirty="0">
                <a:latin typeface="Arial"/>
                <a:cs typeface="Arial"/>
              </a:rPr>
              <a:t>ι</a:t>
            </a:r>
            <a:r>
              <a:rPr sz="2400" dirty="0">
                <a:latin typeface="Arial"/>
                <a:cs typeface="Arial"/>
              </a:rPr>
              <a:t>µ</a:t>
            </a:r>
            <a:r>
              <a:rPr sz="2400" spc="-5" dirty="0">
                <a:latin typeface="Arial"/>
                <a:cs typeface="Arial"/>
              </a:rPr>
              <a:t>ήσεις</a:t>
            </a:r>
            <a:r>
              <a:rPr sz="2400" spc="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ν</a:t>
            </a:r>
            <a:r>
              <a:rPr sz="2400" spc="5" dirty="0">
                <a:latin typeface="Arial"/>
                <a:cs typeface="Arial"/>
              </a:rPr>
              <a:t>ο</a:t>
            </a:r>
            <a:r>
              <a:rPr sz="2400" spc="-5" dirty="0">
                <a:latin typeface="Arial"/>
                <a:cs typeface="Arial"/>
              </a:rPr>
              <a:t>µ</a:t>
            </a:r>
            <a:r>
              <a:rPr sz="2400" spc="5" dirty="0">
                <a:latin typeface="Arial"/>
                <a:cs typeface="Arial"/>
              </a:rPr>
              <a:t>ισ</a:t>
            </a:r>
            <a:r>
              <a:rPr sz="2400" spc="-5" dirty="0">
                <a:latin typeface="Arial"/>
                <a:cs typeface="Arial"/>
              </a:rPr>
              <a:t>µ</a:t>
            </a:r>
            <a:r>
              <a:rPr sz="2400" dirty="0">
                <a:latin typeface="Arial"/>
                <a:cs typeface="Arial"/>
              </a:rPr>
              <a:t>άτω</a:t>
            </a:r>
            <a:r>
              <a:rPr sz="2400" spc="5" dirty="0">
                <a:latin typeface="Arial"/>
                <a:cs typeface="Arial"/>
              </a:rPr>
              <a:t>ν</a:t>
            </a:r>
            <a:r>
              <a:rPr sz="2400" spc="-5" dirty="0">
                <a:latin typeface="Arial"/>
                <a:cs typeface="Arial"/>
              </a:rPr>
              <a:t>.</a:t>
            </a:r>
            <a:endParaRPr sz="2400">
              <a:latin typeface="Arial"/>
              <a:cs typeface="Arial"/>
            </a:endParaRPr>
          </a:p>
          <a:p>
            <a:pPr marL="755650" marR="244475" lvl="1" indent="-285750">
              <a:lnSpc>
                <a:spcPts val="2590"/>
              </a:lnSpc>
              <a:spcBef>
                <a:spcPts val="610"/>
              </a:spcBef>
              <a:buFont typeface="Arial"/>
              <a:buChar char="–"/>
              <a:tabLst>
                <a:tab pos="756285" algn="l"/>
              </a:tabLst>
            </a:pPr>
            <a:r>
              <a:rPr sz="2400" dirty="0">
                <a:latin typeface="Arial"/>
                <a:cs typeface="Arial"/>
              </a:rPr>
              <a:t>Να</a:t>
            </a:r>
            <a:r>
              <a:rPr sz="2400" spc="-5" dirty="0">
                <a:latin typeface="Arial"/>
                <a:cs typeface="Arial"/>
              </a:rPr>
              <a:t> ενθαρρύνει τις </a:t>
            </a:r>
            <a:r>
              <a:rPr sz="2400" dirty="0">
                <a:latin typeface="Arial"/>
                <a:cs typeface="Arial"/>
              </a:rPr>
              <a:t>χ</a:t>
            </a:r>
            <a:r>
              <a:rPr sz="2400" spc="-5" dirty="0">
                <a:latin typeface="Arial"/>
                <a:cs typeface="Arial"/>
              </a:rPr>
              <a:t>ώρες</a:t>
            </a:r>
            <a:r>
              <a:rPr sz="2400" spc="3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µ</a:t>
            </a:r>
            <a:r>
              <a:rPr sz="2400" spc="-10" dirty="0">
                <a:latin typeface="Arial"/>
                <a:cs typeface="Arial"/>
              </a:rPr>
              <a:t>έλ</a:t>
            </a:r>
            <a:r>
              <a:rPr sz="2400" spc="-5" dirty="0">
                <a:latin typeface="Arial"/>
                <a:cs typeface="Arial"/>
              </a:rPr>
              <a:t>η </a:t>
            </a:r>
            <a:r>
              <a:rPr sz="2400" spc="5" dirty="0">
                <a:latin typeface="Arial"/>
                <a:cs typeface="Arial"/>
              </a:rPr>
              <a:t>τ</a:t>
            </a:r>
            <a:r>
              <a:rPr sz="2400" spc="-10" dirty="0">
                <a:latin typeface="Arial"/>
                <a:cs typeface="Arial"/>
              </a:rPr>
              <a:t>ο</a:t>
            </a:r>
            <a:r>
              <a:rPr sz="2400" spc="-5" dirty="0">
                <a:latin typeface="Arial"/>
                <a:cs typeface="Arial"/>
              </a:rPr>
              <a:t>υ</a:t>
            </a:r>
            <a:r>
              <a:rPr sz="2400" spc="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µ</a:t>
            </a:r>
            <a:r>
              <a:rPr sz="2400" spc="-5" dirty="0">
                <a:latin typeface="Arial"/>
                <a:cs typeface="Arial"/>
              </a:rPr>
              <a:t>ε</a:t>
            </a:r>
            <a:r>
              <a:rPr sz="2400" spc="5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β</a:t>
            </a:r>
            <a:r>
              <a:rPr sz="2400" spc="-5" dirty="0">
                <a:latin typeface="Arial"/>
                <a:cs typeface="Arial"/>
              </a:rPr>
              <a:t>ρα</a:t>
            </a:r>
            <a:r>
              <a:rPr sz="2400" spc="-15" dirty="0">
                <a:latin typeface="Arial"/>
                <a:cs typeface="Arial"/>
              </a:rPr>
              <a:t>χ</a:t>
            </a:r>
            <a:r>
              <a:rPr sz="2400" spc="-5" dirty="0">
                <a:latin typeface="Arial"/>
                <a:cs typeface="Arial"/>
              </a:rPr>
              <a:t>υ</a:t>
            </a:r>
            <a:r>
              <a:rPr sz="2400" spc="-10" dirty="0">
                <a:latin typeface="Arial"/>
                <a:cs typeface="Arial"/>
              </a:rPr>
              <a:t>χ</a:t>
            </a:r>
            <a:r>
              <a:rPr sz="2400" spc="-5" dirty="0">
                <a:latin typeface="Arial"/>
                <a:cs typeface="Arial"/>
              </a:rPr>
              <a:t>ρόν</a:t>
            </a:r>
            <a:r>
              <a:rPr sz="2400" dirty="0">
                <a:latin typeface="Arial"/>
                <a:cs typeface="Arial"/>
              </a:rPr>
              <a:t>ια </a:t>
            </a:r>
            <a:r>
              <a:rPr sz="2400" spc="-5" dirty="0">
                <a:latin typeface="Arial"/>
                <a:cs typeface="Arial"/>
              </a:rPr>
              <a:t>χρ</a:t>
            </a:r>
            <a:r>
              <a:rPr sz="2400" dirty="0">
                <a:latin typeface="Arial"/>
                <a:cs typeface="Arial"/>
              </a:rPr>
              <a:t>ηµατοδότηση</a:t>
            </a:r>
            <a:r>
              <a:rPr sz="2400" spc="-5" dirty="0">
                <a:latin typeface="Arial"/>
                <a:cs typeface="Arial"/>
              </a:rPr>
              <a:t>.</a:t>
            </a:r>
            <a:endParaRPr sz="2400">
              <a:latin typeface="Arial"/>
              <a:cs typeface="Arial"/>
            </a:endParaRPr>
          </a:p>
          <a:p>
            <a:pPr marL="755650" marR="1078230" lvl="1" indent="-285750">
              <a:lnSpc>
                <a:spcPts val="2590"/>
              </a:lnSpc>
              <a:spcBef>
                <a:spcPts val="570"/>
              </a:spcBef>
              <a:buFont typeface="Arial"/>
              <a:buChar char="–"/>
              <a:tabLst>
                <a:tab pos="756285" algn="l"/>
              </a:tabLst>
            </a:pPr>
            <a:r>
              <a:rPr sz="2400" dirty="0">
                <a:solidFill>
                  <a:srgbClr val="4C4C4C"/>
                </a:solidFill>
                <a:latin typeface="Arial"/>
                <a:cs typeface="Arial"/>
              </a:rPr>
              <a:t>Να</a:t>
            </a:r>
            <a:r>
              <a:rPr sz="2400" spc="-5" dirty="0">
                <a:solidFill>
                  <a:srgbClr val="4C4C4C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4C4C4C"/>
                </a:solidFill>
                <a:latin typeface="Arial"/>
                <a:cs typeface="Arial"/>
              </a:rPr>
              <a:t>βοηθά</a:t>
            </a:r>
            <a:r>
              <a:rPr sz="2400" spc="-5" dirty="0">
                <a:solidFill>
                  <a:srgbClr val="4C4C4C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4C4C4C"/>
                </a:solidFill>
                <a:latin typeface="Arial"/>
                <a:cs typeface="Arial"/>
              </a:rPr>
              <a:t>στην </a:t>
            </a:r>
            <a:r>
              <a:rPr sz="2400" spc="-10" dirty="0">
                <a:solidFill>
                  <a:srgbClr val="4C4C4C"/>
                </a:solidFill>
                <a:latin typeface="Arial"/>
                <a:cs typeface="Arial"/>
              </a:rPr>
              <a:t>ε</a:t>
            </a:r>
            <a:r>
              <a:rPr sz="2400" spc="-5" dirty="0">
                <a:solidFill>
                  <a:srgbClr val="4C4C4C"/>
                </a:solidFill>
                <a:latin typeface="Arial"/>
                <a:cs typeface="Arial"/>
              </a:rPr>
              <a:t>ξισορρόπηση </a:t>
            </a:r>
            <a:r>
              <a:rPr sz="2400" spc="5" dirty="0">
                <a:solidFill>
                  <a:srgbClr val="4C4C4C"/>
                </a:solidFill>
                <a:latin typeface="Arial"/>
                <a:cs typeface="Arial"/>
              </a:rPr>
              <a:t>τ</a:t>
            </a:r>
            <a:r>
              <a:rPr sz="2400" spc="-5" dirty="0">
                <a:solidFill>
                  <a:srgbClr val="4C4C4C"/>
                </a:solidFill>
                <a:latin typeface="Arial"/>
                <a:cs typeface="Arial"/>
              </a:rPr>
              <a:t>ου ισοζυγίου </a:t>
            </a:r>
            <a:r>
              <a:rPr sz="2400" spc="-10" dirty="0">
                <a:solidFill>
                  <a:srgbClr val="4C4C4C"/>
                </a:solidFill>
                <a:latin typeface="Arial"/>
                <a:cs typeface="Arial"/>
              </a:rPr>
              <a:t>πληρ</a:t>
            </a:r>
            <a:r>
              <a:rPr sz="2400" spc="0" dirty="0">
                <a:solidFill>
                  <a:srgbClr val="4C4C4C"/>
                </a:solidFill>
                <a:latin typeface="Arial"/>
                <a:cs typeface="Arial"/>
              </a:rPr>
              <a:t>ω</a:t>
            </a:r>
            <a:r>
              <a:rPr sz="2400" spc="-5" dirty="0">
                <a:solidFill>
                  <a:srgbClr val="4C4C4C"/>
                </a:solidFill>
                <a:latin typeface="Arial"/>
                <a:cs typeface="Arial"/>
              </a:rPr>
              <a:t>µ</a:t>
            </a:r>
            <a:r>
              <a:rPr sz="2400" spc="-10" dirty="0">
                <a:solidFill>
                  <a:srgbClr val="4C4C4C"/>
                </a:solidFill>
                <a:latin typeface="Arial"/>
                <a:cs typeface="Arial"/>
              </a:rPr>
              <a:t>ώ</a:t>
            </a:r>
            <a:r>
              <a:rPr sz="2400" spc="-5" dirty="0">
                <a:solidFill>
                  <a:srgbClr val="4C4C4C"/>
                </a:solidFill>
                <a:latin typeface="Arial"/>
                <a:cs typeface="Arial"/>
              </a:rPr>
              <a:t>ν </a:t>
            </a:r>
            <a:r>
              <a:rPr sz="2400" spc="-10" dirty="0">
                <a:solidFill>
                  <a:srgbClr val="4C4C4C"/>
                </a:solidFill>
                <a:latin typeface="Arial"/>
                <a:cs typeface="Arial"/>
              </a:rPr>
              <a:t>τω</a:t>
            </a:r>
            <a:r>
              <a:rPr sz="2400" spc="-5" dirty="0">
                <a:solidFill>
                  <a:srgbClr val="4C4C4C"/>
                </a:solidFill>
                <a:latin typeface="Arial"/>
                <a:cs typeface="Arial"/>
              </a:rPr>
              <a:t>ν </a:t>
            </a:r>
            <a:r>
              <a:rPr sz="2400" spc="-10" dirty="0">
                <a:solidFill>
                  <a:srgbClr val="4C4C4C"/>
                </a:solidFill>
                <a:latin typeface="Arial"/>
                <a:cs typeface="Arial"/>
              </a:rPr>
              <a:t>χωρώ</a:t>
            </a:r>
            <a:r>
              <a:rPr sz="2400" dirty="0">
                <a:solidFill>
                  <a:srgbClr val="4C4C4C"/>
                </a:solidFill>
                <a:latin typeface="Arial"/>
                <a:cs typeface="Arial"/>
              </a:rPr>
              <a:t>ν-µ</a:t>
            </a:r>
            <a:r>
              <a:rPr sz="2400" spc="-10" dirty="0">
                <a:solidFill>
                  <a:srgbClr val="4C4C4C"/>
                </a:solidFill>
                <a:latin typeface="Arial"/>
                <a:cs typeface="Arial"/>
              </a:rPr>
              <a:t>ελώ</a:t>
            </a:r>
            <a:r>
              <a:rPr sz="2400" spc="-5" dirty="0">
                <a:solidFill>
                  <a:srgbClr val="4C4C4C"/>
                </a:solidFill>
                <a:latin typeface="Arial"/>
                <a:cs typeface="Arial"/>
              </a:rPr>
              <a:t>ν </a:t>
            </a:r>
            <a:r>
              <a:rPr sz="2400" spc="-10" dirty="0">
                <a:solidFill>
                  <a:srgbClr val="4C4C4C"/>
                </a:solidFill>
                <a:latin typeface="Arial"/>
                <a:cs typeface="Arial"/>
              </a:rPr>
              <a:t>το</a:t>
            </a:r>
            <a:r>
              <a:rPr sz="2400" dirty="0">
                <a:solidFill>
                  <a:srgbClr val="4C4C4C"/>
                </a:solidFill>
                <a:latin typeface="Arial"/>
                <a:cs typeface="Arial"/>
              </a:rPr>
              <a:t>υ</a:t>
            </a:r>
            <a:r>
              <a:rPr sz="2400" spc="-5" dirty="0">
                <a:solidFill>
                  <a:srgbClr val="4C4C4C"/>
                </a:solidFill>
                <a:latin typeface="Arial"/>
                <a:cs typeface="Arial"/>
              </a:rPr>
              <a:t>.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228215" marR="5080" indent="-2216150">
              <a:lnSpc>
                <a:spcPct val="100000"/>
              </a:lnSpc>
            </a:pPr>
            <a:r>
              <a:rPr sz="4000" dirty="0">
                <a:latin typeface="Arial"/>
                <a:cs typeface="Arial"/>
              </a:rPr>
              <a:t>O</a:t>
            </a:r>
            <a:r>
              <a:rPr sz="4000" spc="-5" dirty="0">
                <a:latin typeface="Arial"/>
                <a:cs typeface="Arial"/>
              </a:rPr>
              <a:t> </a:t>
            </a:r>
            <a:r>
              <a:rPr sz="4000" spc="-5" dirty="0"/>
              <a:t>κανόνα</a:t>
            </a:r>
            <a:r>
              <a:rPr sz="4000" dirty="0"/>
              <a:t>ς</a:t>
            </a:r>
            <a:r>
              <a:rPr sz="4000" spc="-10" dirty="0"/>
              <a:t> δ</a:t>
            </a:r>
            <a:r>
              <a:rPr sz="4000" spc="-5" dirty="0"/>
              <a:t>ολαρίο</a:t>
            </a:r>
            <a:r>
              <a:rPr sz="4000" dirty="0"/>
              <a:t>υ</a:t>
            </a:r>
            <a:r>
              <a:rPr sz="4000" spc="10" dirty="0"/>
              <a:t> </a:t>
            </a:r>
            <a:r>
              <a:rPr sz="4000" spc="-5" dirty="0">
                <a:latin typeface="Arial"/>
                <a:cs typeface="Arial"/>
              </a:rPr>
              <a:t>(Dollar-Based </a:t>
            </a:r>
            <a:r>
              <a:rPr sz="4000" dirty="0">
                <a:latin typeface="Arial"/>
                <a:cs typeface="Arial"/>
              </a:rPr>
              <a:t>Gold</a:t>
            </a:r>
            <a:r>
              <a:rPr sz="4000" spc="-10" dirty="0">
                <a:latin typeface="Arial"/>
                <a:cs typeface="Arial"/>
              </a:rPr>
              <a:t> </a:t>
            </a:r>
            <a:r>
              <a:rPr sz="4000" spc="-5" dirty="0">
                <a:latin typeface="Arial"/>
                <a:cs typeface="Arial"/>
              </a:rPr>
              <a:t>Standard)</a:t>
            </a:r>
            <a:endParaRPr sz="40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311535" y="2005520"/>
            <a:ext cx="8014334" cy="46520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55600" marR="298450" indent="-342900">
              <a:lnSpc>
                <a:spcPct val="90000"/>
              </a:lnSpc>
              <a:buFont typeface="Arial"/>
              <a:buChar char="•"/>
              <a:tabLst>
                <a:tab pos="355600" algn="l"/>
              </a:tabLst>
            </a:pPr>
            <a:r>
              <a:rPr sz="2800" spc="-5" dirty="0">
                <a:latin typeface="Arial"/>
                <a:cs typeface="Arial"/>
              </a:rPr>
              <a:t>Μετ</a:t>
            </a:r>
            <a:r>
              <a:rPr sz="2800" dirty="0">
                <a:latin typeface="Arial"/>
                <a:cs typeface="Arial"/>
              </a:rPr>
              <a:t>ά </a:t>
            </a:r>
            <a:r>
              <a:rPr sz="2800" spc="-5" dirty="0">
                <a:latin typeface="Arial"/>
                <a:cs typeface="Arial"/>
              </a:rPr>
              <a:t>το</a:t>
            </a:r>
            <a:r>
              <a:rPr sz="2800" dirty="0">
                <a:latin typeface="Arial"/>
                <a:cs typeface="Arial"/>
              </a:rPr>
              <a:t>ν</a:t>
            </a:r>
            <a:r>
              <a:rPr sz="2800" spc="-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β΄</a:t>
            </a:r>
            <a:r>
              <a:rPr sz="2800" spc="-5" dirty="0">
                <a:latin typeface="Arial"/>
                <a:cs typeface="Arial"/>
              </a:rPr>
              <a:t> παγκό</a:t>
            </a:r>
            <a:r>
              <a:rPr sz="2800" dirty="0">
                <a:latin typeface="Arial"/>
                <a:cs typeface="Arial"/>
              </a:rPr>
              <a:t>σ</a:t>
            </a:r>
            <a:r>
              <a:rPr sz="2800" spc="-5" dirty="0">
                <a:latin typeface="Arial"/>
                <a:cs typeface="Arial"/>
              </a:rPr>
              <a:t>µ</a:t>
            </a:r>
            <a:r>
              <a:rPr sz="2800" dirty="0">
                <a:latin typeface="Arial"/>
                <a:cs typeface="Arial"/>
              </a:rPr>
              <a:t>ιο πόλε</a:t>
            </a:r>
            <a:r>
              <a:rPr sz="2800" spc="-5" dirty="0">
                <a:latin typeface="Arial"/>
                <a:cs typeface="Arial"/>
              </a:rPr>
              <a:t>µ</a:t>
            </a:r>
            <a:r>
              <a:rPr sz="2800" dirty="0">
                <a:latin typeface="Arial"/>
                <a:cs typeface="Arial"/>
              </a:rPr>
              <a:t>ο οι </a:t>
            </a:r>
            <a:r>
              <a:rPr sz="2800" spc="-5" dirty="0">
                <a:latin typeface="Arial"/>
                <a:cs typeface="Arial"/>
              </a:rPr>
              <a:t>χ</a:t>
            </a:r>
            <a:r>
              <a:rPr sz="2800" spc="-10" dirty="0">
                <a:latin typeface="Arial"/>
                <a:cs typeface="Arial"/>
              </a:rPr>
              <a:t>ώ</a:t>
            </a:r>
            <a:r>
              <a:rPr sz="2800" spc="-5" dirty="0">
                <a:latin typeface="Arial"/>
                <a:cs typeface="Arial"/>
              </a:rPr>
              <a:t>ρ</a:t>
            </a:r>
            <a:r>
              <a:rPr sz="2800" spc="-10" dirty="0">
                <a:latin typeface="Arial"/>
                <a:cs typeface="Arial"/>
              </a:rPr>
              <a:t>ε</a:t>
            </a:r>
            <a:r>
              <a:rPr sz="2800" spc="-5" dirty="0">
                <a:latin typeface="Arial"/>
                <a:cs typeface="Arial"/>
              </a:rPr>
              <a:t>ς </a:t>
            </a:r>
            <a:r>
              <a:rPr sz="2800" dirty="0">
                <a:latin typeface="Arial"/>
                <a:cs typeface="Arial"/>
              </a:rPr>
              <a:t>απέκτησαν ε</a:t>
            </a:r>
            <a:r>
              <a:rPr sz="2800" spc="-5" dirty="0">
                <a:latin typeface="Arial"/>
                <a:cs typeface="Arial"/>
              </a:rPr>
              <a:t>µπιστοσύν</a:t>
            </a:r>
            <a:r>
              <a:rPr sz="2800" dirty="0">
                <a:latin typeface="Arial"/>
                <a:cs typeface="Arial"/>
              </a:rPr>
              <a:t>η</a:t>
            </a:r>
            <a:r>
              <a:rPr sz="2800" spc="-5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σ</a:t>
            </a:r>
            <a:r>
              <a:rPr sz="2800" spc="-5" dirty="0">
                <a:latin typeface="Arial"/>
                <a:cs typeface="Arial"/>
              </a:rPr>
              <a:t>τ</a:t>
            </a:r>
            <a:r>
              <a:rPr sz="2800" dirty="0">
                <a:latin typeface="Arial"/>
                <a:cs typeface="Arial"/>
              </a:rPr>
              <a:t>η </a:t>
            </a:r>
            <a:r>
              <a:rPr sz="2800" spc="10" dirty="0">
                <a:latin typeface="Arial"/>
                <a:cs typeface="Arial"/>
              </a:rPr>
              <a:t>α</a:t>
            </a:r>
            <a:r>
              <a:rPr sz="2800" spc="-5" dirty="0">
                <a:latin typeface="Arial"/>
                <a:cs typeface="Arial"/>
              </a:rPr>
              <a:t>µ</a:t>
            </a:r>
            <a:r>
              <a:rPr sz="2800" dirty="0">
                <a:latin typeface="Arial"/>
                <a:cs typeface="Arial"/>
              </a:rPr>
              <a:t>ερικανική οικονο</a:t>
            </a:r>
            <a:r>
              <a:rPr sz="2800" spc="-5" dirty="0">
                <a:latin typeface="Arial"/>
                <a:cs typeface="Arial"/>
              </a:rPr>
              <a:t>µ</a:t>
            </a:r>
            <a:r>
              <a:rPr sz="2800" dirty="0">
                <a:latin typeface="Arial"/>
                <a:cs typeface="Arial"/>
              </a:rPr>
              <a:t>ία κ</a:t>
            </a:r>
            <a:r>
              <a:rPr sz="2800" spc="-5" dirty="0">
                <a:latin typeface="Arial"/>
                <a:cs typeface="Arial"/>
              </a:rPr>
              <a:t>α</a:t>
            </a:r>
            <a:r>
              <a:rPr sz="2800" dirty="0">
                <a:latin typeface="Arial"/>
                <a:cs typeface="Arial"/>
              </a:rPr>
              <a:t>ι </a:t>
            </a:r>
            <a:r>
              <a:rPr sz="2800" spc="-10" dirty="0">
                <a:latin typeface="Arial"/>
                <a:cs typeface="Arial"/>
              </a:rPr>
              <a:t>έτ</a:t>
            </a:r>
            <a:r>
              <a:rPr sz="2800" spc="-5" dirty="0">
                <a:latin typeface="Arial"/>
                <a:cs typeface="Arial"/>
              </a:rPr>
              <a:t>σ</a:t>
            </a:r>
            <a:r>
              <a:rPr sz="2800" dirty="0">
                <a:latin typeface="Arial"/>
                <a:cs typeface="Arial"/>
              </a:rPr>
              <a:t>ι </a:t>
            </a:r>
            <a:r>
              <a:rPr sz="2800" spc="-5" dirty="0">
                <a:latin typeface="Arial"/>
                <a:cs typeface="Arial"/>
              </a:rPr>
              <a:t>τ</a:t>
            </a:r>
            <a:r>
              <a:rPr sz="2800" dirty="0">
                <a:latin typeface="Arial"/>
                <a:cs typeface="Arial"/>
              </a:rPr>
              <a:t>ο </a:t>
            </a:r>
            <a:r>
              <a:rPr sz="2800" spc="5" dirty="0">
                <a:latin typeface="Arial"/>
                <a:cs typeface="Arial"/>
              </a:rPr>
              <a:t>α</a:t>
            </a:r>
            <a:r>
              <a:rPr sz="2800" spc="-5" dirty="0">
                <a:latin typeface="Arial"/>
                <a:cs typeface="Arial"/>
              </a:rPr>
              <a:t>µερικανκ</a:t>
            </a:r>
            <a:r>
              <a:rPr sz="2800" dirty="0">
                <a:latin typeface="Arial"/>
                <a:cs typeface="Arial"/>
              </a:rPr>
              <a:t>ό </a:t>
            </a:r>
            <a:r>
              <a:rPr sz="2800" spc="-5" dirty="0">
                <a:latin typeface="Arial"/>
                <a:cs typeface="Arial"/>
              </a:rPr>
              <a:t>δολάρι</a:t>
            </a:r>
            <a:r>
              <a:rPr sz="2800" dirty="0">
                <a:latin typeface="Arial"/>
                <a:cs typeface="Arial"/>
              </a:rPr>
              <a:t>ο </a:t>
            </a:r>
            <a:r>
              <a:rPr sz="2800" spc="-10" dirty="0">
                <a:latin typeface="Arial"/>
                <a:cs typeface="Arial"/>
              </a:rPr>
              <a:t>έ</a:t>
            </a:r>
            <a:r>
              <a:rPr sz="2800" spc="-5" dirty="0">
                <a:latin typeface="Arial"/>
                <a:cs typeface="Arial"/>
              </a:rPr>
              <a:t>γινε </a:t>
            </a:r>
            <a:r>
              <a:rPr sz="2800" dirty="0">
                <a:latin typeface="Arial"/>
                <a:cs typeface="Arial"/>
              </a:rPr>
              <a:t>το</a:t>
            </a:r>
            <a:r>
              <a:rPr sz="2800" spc="-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γενικά</a:t>
            </a:r>
            <a:r>
              <a:rPr sz="2800" spc="-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αποδεκτό ν</a:t>
            </a:r>
            <a:r>
              <a:rPr sz="2800" spc="15" dirty="0">
                <a:latin typeface="Arial"/>
                <a:cs typeface="Arial"/>
              </a:rPr>
              <a:t>ό</a:t>
            </a:r>
            <a:r>
              <a:rPr sz="2800" spc="-5" dirty="0">
                <a:latin typeface="Arial"/>
                <a:cs typeface="Arial"/>
              </a:rPr>
              <a:t>µ</a:t>
            </a:r>
            <a:r>
              <a:rPr sz="2800" dirty="0">
                <a:latin typeface="Arial"/>
                <a:cs typeface="Arial"/>
              </a:rPr>
              <a:t>ι</a:t>
            </a:r>
            <a:r>
              <a:rPr sz="2800" spc="-5" dirty="0">
                <a:latin typeface="Arial"/>
                <a:cs typeface="Arial"/>
              </a:rPr>
              <a:t>σ</a:t>
            </a:r>
            <a:r>
              <a:rPr sz="2800" spc="-10" dirty="0">
                <a:latin typeface="Arial"/>
                <a:cs typeface="Arial"/>
              </a:rPr>
              <a:t>µ</a:t>
            </a:r>
            <a:r>
              <a:rPr sz="2800" dirty="0">
                <a:latin typeface="Arial"/>
                <a:cs typeface="Arial"/>
              </a:rPr>
              <a:t>α για τις</a:t>
            </a:r>
            <a:r>
              <a:rPr sz="2800" spc="-15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δ</a:t>
            </a:r>
            <a:r>
              <a:rPr sz="2800" dirty="0">
                <a:latin typeface="Arial"/>
                <a:cs typeface="Arial"/>
              </a:rPr>
              <a:t>ιεθνείς συναλλαγές</a:t>
            </a:r>
            <a:r>
              <a:rPr sz="2800" spc="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(αντικαθιστώντα</a:t>
            </a:r>
            <a:r>
              <a:rPr sz="2800" dirty="0">
                <a:latin typeface="Arial"/>
                <a:cs typeface="Arial"/>
              </a:rPr>
              <a:t>ς </a:t>
            </a:r>
            <a:r>
              <a:rPr sz="2800" spc="-5" dirty="0">
                <a:latin typeface="Arial"/>
                <a:cs typeface="Arial"/>
              </a:rPr>
              <a:t>τη</a:t>
            </a:r>
            <a:r>
              <a:rPr sz="2800" dirty="0">
                <a:latin typeface="Arial"/>
                <a:cs typeface="Arial"/>
              </a:rPr>
              <a:t>ν</a:t>
            </a:r>
            <a:r>
              <a:rPr sz="2800" spc="-1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αγγλικ</a:t>
            </a:r>
            <a:r>
              <a:rPr sz="2800" dirty="0">
                <a:latin typeface="Arial"/>
                <a:cs typeface="Arial"/>
              </a:rPr>
              <a:t>ή</a:t>
            </a:r>
            <a:r>
              <a:rPr sz="2800" spc="-5" dirty="0">
                <a:latin typeface="Arial"/>
                <a:cs typeface="Arial"/>
              </a:rPr>
              <a:t> λίρα πο</a:t>
            </a:r>
            <a:r>
              <a:rPr sz="2800" dirty="0">
                <a:latin typeface="Arial"/>
                <a:cs typeface="Arial"/>
              </a:rPr>
              <a:t>υ </a:t>
            </a:r>
            <a:r>
              <a:rPr sz="2800" spc="-10" dirty="0">
                <a:latin typeface="Arial"/>
                <a:cs typeface="Arial"/>
              </a:rPr>
              <a:t>ε</a:t>
            </a:r>
            <a:r>
              <a:rPr sz="2800" spc="-5" dirty="0">
                <a:latin typeface="Arial"/>
                <a:cs typeface="Arial"/>
              </a:rPr>
              <a:t>πικρατούσ</a:t>
            </a:r>
            <a:r>
              <a:rPr sz="2800" dirty="0">
                <a:latin typeface="Arial"/>
                <a:cs typeface="Arial"/>
              </a:rPr>
              <a:t>ε </a:t>
            </a:r>
            <a:r>
              <a:rPr sz="2800" spc="-10" dirty="0">
                <a:latin typeface="Arial"/>
                <a:cs typeface="Arial"/>
              </a:rPr>
              <a:t>πρ</a:t>
            </a:r>
            <a:r>
              <a:rPr sz="2800" spc="20" dirty="0">
                <a:latin typeface="Arial"/>
                <a:cs typeface="Arial"/>
              </a:rPr>
              <a:t>ί</a:t>
            </a:r>
            <a:r>
              <a:rPr sz="2800" dirty="0">
                <a:latin typeface="Arial"/>
                <a:cs typeface="Arial"/>
              </a:rPr>
              <a:t>µ</a:t>
            </a:r>
            <a:r>
              <a:rPr sz="2800" spc="-1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απ</a:t>
            </a:r>
            <a:r>
              <a:rPr sz="2800" dirty="0">
                <a:latin typeface="Arial"/>
                <a:cs typeface="Arial"/>
              </a:rPr>
              <a:t>ό</a:t>
            </a:r>
            <a:r>
              <a:rPr sz="2800" spc="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το</a:t>
            </a:r>
            <a:r>
              <a:rPr sz="2800" dirty="0">
                <a:latin typeface="Arial"/>
                <a:cs typeface="Arial"/>
              </a:rPr>
              <a:t>ν</a:t>
            </a:r>
            <a:r>
              <a:rPr sz="2800" spc="-1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β</a:t>
            </a:r>
            <a:r>
              <a:rPr sz="2800" dirty="0">
                <a:latin typeface="Arial"/>
                <a:cs typeface="Arial"/>
              </a:rPr>
              <a:t>΄ </a:t>
            </a:r>
            <a:r>
              <a:rPr sz="2800" spc="-5" dirty="0">
                <a:latin typeface="Arial"/>
                <a:cs typeface="Arial"/>
              </a:rPr>
              <a:t>παγκό</a:t>
            </a:r>
            <a:r>
              <a:rPr sz="2800" spc="5" dirty="0">
                <a:latin typeface="Arial"/>
                <a:cs typeface="Arial"/>
              </a:rPr>
              <a:t>σ</a:t>
            </a:r>
            <a:r>
              <a:rPr sz="2800" spc="-5" dirty="0">
                <a:latin typeface="Arial"/>
                <a:cs typeface="Arial"/>
              </a:rPr>
              <a:t>µ</a:t>
            </a:r>
            <a:r>
              <a:rPr sz="2800" dirty="0">
                <a:latin typeface="Arial"/>
                <a:cs typeface="Arial"/>
              </a:rPr>
              <a:t>ιο πόλ</a:t>
            </a:r>
            <a:r>
              <a:rPr sz="2800" spc="-5" dirty="0">
                <a:latin typeface="Arial"/>
                <a:cs typeface="Arial"/>
              </a:rPr>
              <a:t>εµ</a:t>
            </a:r>
            <a:r>
              <a:rPr sz="2800" dirty="0">
                <a:latin typeface="Arial"/>
                <a:cs typeface="Arial"/>
              </a:rPr>
              <a:t>ο). </a:t>
            </a:r>
            <a:r>
              <a:rPr sz="2800" spc="-5" dirty="0">
                <a:latin typeface="Arial"/>
                <a:cs typeface="Arial"/>
              </a:rPr>
              <a:t>Έτσ</a:t>
            </a:r>
            <a:r>
              <a:rPr sz="2800" dirty="0">
                <a:latin typeface="Arial"/>
                <a:cs typeface="Arial"/>
              </a:rPr>
              <a:t>ι </a:t>
            </a:r>
            <a:r>
              <a:rPr sz="2800" spc="-5" dirty="0">
                <a:latin typeface="Arial"/>
                <a:cs typeface="Arial"/>
              </a:rPr>
              <a:t>καθιερώθηκ</a:t>
            </a:r>
            <a:r>
              <a:rPr sz="2800" dirty="0">
                <a:latin typeface="Arial"/>
                <a:cs typeface="Arial"/>
              </a:rPr>
              <a:t>ε</a:t>
            </a:r>
            <a:r>
              <a:rPr sz="2800" spc="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ο</a:t>
            </a:r>
            <a:r>
              <a:rPr sz="2800" spc="-5" dirty="0">
                <a:latin typeface="Arial"/>
                <a:cs typeface="Arial"/>
              </a:rPr>
              <a:t> κανόνας </a:t>
            </a:r>
            <a:r>
              <a:rPr sz="2800" dirty="0">
                <a:latin typeface="Arial"/>
                <a:cs typeface="Arial"/>
              </a:rPr>
              <a:t>δολαρίο</a:t>
            </a:r>
            <a:r>
              <a:rPr sz="2800" spc="5" dirty="0">
                <a:latin typeface="Arial"/>
                <a:cs typeface="Arial"/>
              </a:rPr>
              <a:t>υ</a:t>
            </a:r>
            <a:r>
              <a:rPr sz="2800" dirty="0">
                <a:latin typeface="Arial"/>
                <a:cs typeface="Arial"/>
              </a:rPr>
              <a:t>. </a:t>
            </a:r>
            <a:r>
              <a:rPr sz="2800" spc="25" dirty="0">
                <a:latin typeface="Arial"/>
                <a:cs typeface="Arial"/>
              </a:rPr>
              <a:t>∆ηλαδή</a:t>
            </a:r>
            <a:r>
              <a:rPr sz="2800" dirty="0">
                <a:latin typeface="Arial"/>
                <a:cs typeface="Arial"/>
              </a:rPr>
              <a:t> όλα </a:t>
            </a:r>
            <a:r>
              <a:rPr sz="2800" spc="-10" dirty="0">
                <a:latin typeface="Arial"/>
                <a:cs typeface="Arial"/>
              </a:rPr>
              <a:t>τ</a:t>
            </a:r>
            <a:r>
              <a:rPr sz="2800" dirty="0">
                <a:latin typeface="Arial"/>
                <a:cs typeface="Arial"/>
              </a:rPr>
              <a:t>α ν</a:t>
            </a:r>
            <a:r>
              <a:rPr sz="2800" spc="10" dirty="0">
                <a:latin typeface="Arial"/>
                <a:cs typeface="Arial"/>
              </a:rPr>
              <a:t>ο</a:t>
            </a:r>
            <a:r>
              <a:rPr sz="2800" spc="-5" dirty="0">
                <a:latin typeface="Arial"/>
                <a:cs typeface="Arial"/>
              </a:rPr>
              <a:t>µ</a:t>
            </a:r>
            <a:r>
              <a:rPr sz="2800" dirty="0">
                <a:latin typeface="Arial"/>
                <a:cs typeface="Arial"/>
              </a:rPr>
              <a:t>ί</a:t>
            </a:r>
            <a:r>
              <a:rPr sz="2800" spc="-5" dirty="0">
                <a:latin typeface="Arial"/>
                <a:cs typeface="Arial"/>
              </a:rPr>
              <a:t>σ</a:t>
            </a:r>
            <a:r>
              <a:rPr sz="2800" spc="-10" dirty="0">
                <a:latin typeface="Arial"/>
                <a:cs typeface="Arial"/>
              </a:rPr>
              <a:t>µ</a:t>
            </a:r>
            <a:r>
              <a:rPr sz="2800" spc="-5" dirty="0">
                <a:latin typeface="Arial"/>
                <a:cs typeface="Arial"/>
              </a:rPr>
              <a:t>ατ</a:t>
            </a:r>
            <a:r>
              <a:rPr sz="2800" dirty="0">
                <a:latin typeface="Arial"/>
                <a:cs typeface="Arial"/>
              </a:rPr>
              <a:t>α ή</a:t>
            </a:r>
            <a:r>
              <a:rPr sz="2800" spc="-5" dirty="0">
                <a:latin typeface="Arial"/>
                <a:cs typeface="Arial"/>
              </a:rPr>
              <a:t>ταν </a:t>
            </a:r>
            <a:r>
              <a:rPr sz="2800" dirty="0">
                <a:latin typeface="Arial"/>
                <a:cs typeface="Arial"/>
              </a:rPr>
              <a:t>σταθερά</a:t>
            </a:r>
            <a:r>
              <a:rPr sz="2800" spc="-5" dirty="0">
                <a:latin typeface="Arial"/>
                <a:cs typeface="Arial"/>
              </a:rPr>
              <a:t> συνδεδ</a:t>
            </a:r>
            <a:r>
              <a:rPr sz="2800" spc="5" dirty="0">
                <a:latin typeface="Arial"/>
                <a:cs typeface="Arial"/>
              </a:rPr>
              <a:t>ε</a:t>
            </a:r>
            <a:r>
              <a:rPr sz="2800" spc="-5" dirty="0">
                <a:latin typeface="Arial"/>
                <a:cs typeface="Arial"/>
              </a:rPr>
              <a:t>µ</a:t>
            </a:r>
            <a:r>
              <a:rPr sz="2800" dirty="0">
                <a:latin typeface="Arial"/>
                <a:cs typeface="Arial"/>
              </a:rPr>
              <a:t>ενα </a:t>
            </a:r>
            <a:r>
              <a:rPr sz="2800" spc="-5" dirty="0">
                <a:latin typeface="Arial"/>
                <a:cs typeface="Arial"/>
              </a:rPr>
              <a:t>µε </a:t>
            </a:r>
            <a:r>
              <a:rPr sz="2800" spc="-10" dirty="0">
                <a:latin typeface="Arial"/>
                <a:cs typeface="Arial"/>
              </a:rPr>
              <a:t>τ</a:t>
            </a:r>
            <a:r>
              <a:rPr sz="2800" dirty="0">
                <a:latin typeface="Arial"/>
                <a:cs typeface="Arial"/>
              </a:rPr>
              <a:t>ο</a:t>
            </a:r>
            <a:r>
              <a:rPr sz="2800" spc="-5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δ</a:t>
            </a:r>
            <a:r>
              <a:rPr sz="2800" dirty="0">
                <a:latin typeface="Arial"/>
                <a:cs typeface="Arial"/>
              </a:rPr>
              <a:t>ολ</a:t>
            </a:r>
            <a:r>
              <a:rPr sz="2800" spc="-5" dirty="0">
                <a:latin typeface="Arial"/>
                <a:cs typeface="Arial"/>
              </a:rPr>
              <a:t>άρι</a:t>
            </a:r>
            <a:r>
              <a:rPr sz="2800" dirty="0">
                <a:latin typeface="Arial"/>
                <a:cs typeface="Arial"/>
              </a:rPr>
              <a:t>ο κ</a:t>
            </a:r>
            <a:r>
              <a:rPr sz="2800" spc="-5" dirty="0">
                <a:latin typeface="Arial"/>
                <a:cs typeface="Arial"/>
              </a:rPr>
              <a:t>α</a:t>
            </a:r>
            <a:r>
              <a:rPr sz="2800" dirty="0">
                <a:latin typeface="Arial"/>
                <a:cs typeface="Arial"/>
              </a:rPr>
              <a:t>ι</a:t>
            </a:r>
            <a:r>
              <a:rPr sz="2800" spc="-5" dirty="0">
                <a:latin typeface="Arial"/>
                <a:cs typeface="Arial"/>
              </a:rPr>
              <a:t> τ</a:t>
            </a:r>
            <a:r>
              <a:rPr sz="2800" dirty="0">
                <a:latin typeface="Arial"/>
                <a:cs typeface="Arial"/>
              </a:rPr>
              <a:t>ο</a:t>
            </a:r>
            <a:endParaRPr sz="2800">
              <a:latin typeface="Arial"/>
              <a:cs typeface="Arial"/>
            </a:endParaRPr>
          </a:p>
          <a:p>
            <a:pPr marL="354965" marR="5080">
              <a:lnSpc>
                <a:spcPts val="3020"/>
              </a:lnSpc>
              <a:spcBef>
                <a:spcPts val="45"/>
              </a:spcBef>
            </a:pPr>
            <a:r>
              <a:rPr sz="2800" dirty="0">
                <a:latin typeface="Arial"/>
                <a:cs typeface="Arial"/>
              </a:rPr>
              <a:t>δολάριο ήταν</a:t>
            </a:r>
            <a:r>
              <a:rPr sz="2800" spc="-5" dirty="0">
                <a:latin typeface="Arial"/>
                <a:cs typeface="Arial"/>
              </a:rPr>
              <a:t> συνδεδ</a:t>
            </a:r>
            <a:r>
              <a:rPr sz="2800" dirty="0">
                <a:latin typeface="Arial"/>
                <a:cs typeface="Arial"/>
              </a:rPr>
              <a:t>ε</a:t>
            </a:r>
            <a:r>
              <a:rPr sz="2800" spc="-5" dirty="0">
                <a:latin typeface="Arial"/>
                <a:cs typeface="Arial"/>
              </a:rPr>
              <a:t>µ</a:t>
            </a:r>
            <a:r>
              <a:rPr sz="2800" dirty="0">
                <a:latin typeface="Arial"/>
                <a:cs typeface="Arial"/>
              </a:rPr>
              <a:t>ένο</a:t>
            </a:r>
            <a:r>
              <a:rPr sz="2800" spc="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µε τ</a:t>
            </a:r>
            <a:r>
              <a:rPr sz="2800" dirty="0">
                <a:latin typeface="Arial"/>
                <a:cs typeface="Arial"/>
              </a:rPr>
              <a:t>ο</a:t>
            </a:r>
            <a:r>
              <a:rPr sz="2800" spc="-5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χ</a:t>
            </a:r>
            <a:r>
              <a:rPr sz="2800" spc="-5" dirty="0">
                <a:latin typeface="Arial"/>
                <a:cs typeface="Arial"/>
              </a:rPr>
              <a:t>ρ</a:t>
            </a:r>
            <a:r>
              <a:rPr sz="2800" spc="-10" dirty="0">
                <a:latin typeface="Arial"/>
                <a:cs typeface="Arial"/>
              </a:rPr>
              <a:t>υσ</a:t>
            </a:r>
            <a:r>
              <a:rPr sz="2800" spc="10" dirty="0">
                <a:latin typeface="Arial"/>
                <a:cs typeface="Arial"/>
              </a:rPr>
              <a:t>ό</a:t>
            </a:r>
            <a:r>
              <a:rPr sz="2800" dirty="0">
                <a:latin typeface="Arial"/>
                <a:cs typeface="Arial"/>
              </a:rPr>
              <a:t>. </a:t>
            </a:r>
            <a:r>
              <a:rPr sz="2800" spc="-5" dirty="0">
                <a:latin typeface="Arial"/>
                <a:cs typeface="Arial"/>
              </a:rPr>
              <a:t>Έχ</a:t>
            </a:r>
            <a:r>
              <a:rPr sz="2800" spc="5" dirty="0">
                <a:latin typeface="Arial"/>
                <a:cs typeface="Arial"/>
              </a:rPr>
              <a:t>ου</a:t>
            </a:r>
            <a:r>
              <a:rPr sz="2800" spc="-5" dirty="0">
                <a:latin typeface="Arial"/>
                <a:cs typeface="Arial"/>
              </a:rPr>
              <a:t>µε λοιπό</a:t>
            </a:r>
            <a:r>
              <a:rPr sz="2800" dirty="0">
                <a:latin typeface="Arial"/>
                <a:cs typeface="Arial"/>
              </a:rPr>
              <a:t>ν</a:t>
            </a:r>
            <a:r>
              <a:rPr sz="2800" spc="-5" dirty="0">
                <a:latin typeface="Arial"/>
                <a:cs typeface="Arial"/>
              </a:rPr>
              <a:t> σταθερέ</a:t>
            </a:r>
            <a:r>
              <a:rPr sz="2800" dirty="0">
                <a:latin typeface="Arial"/>
                <a:cs typeface="Arial"/>
              </a:rPr>
              <a:t>ς</a:t>
            </a:r>
            <a:r>
              <a:rPr sz="2800" spc="-1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ισοτ</a:t>
            </a:r>
            <a:r>
              <a:rPr sz="2800" spc="10" dirty="0">
                <a:latin typeface="Arial"/>
                <a:cs typeface="Arial"/>
              </a:rPr>
              <a:t>ι</a:t>
            </a:r>
            <a:r>
              <a:rPr sz="2800" spc="-5" dirty="0">
                <a:latin typeface="Arial"/>
                <a:cs typeface="Arial"/>
              </a:rPr>
              <a:t>µ</a:t>
            </a:r>
            <a:r>
              <a:rPr sz="2800" spc="-10" dirty="0">
                <a:latin typeface="Arial"/>
                <a:cs typeface="Arial"/>
              </a:rPr>
              <a:t>ίε</a:t>
            </a:r>
            <a:r>
              <a:rPr sz="2800" spc="-5" dirty="0">
                <a:latin typeface="Arial"/>
                <a:cs typeface="Arial"/>
              </a:rPr>
              <a:t>ς</a:t>
            </a:r>
            <a:r>
              <a:rPr sz="280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µε</a:t>
            </a:r>
            <a:r>
              <a:rPr sz="280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έµµεσ</a:t>
            </a:r>
            <a:r>
              <a:rPr sz="2800" dirty="0">
                <a:latin typeface="Arial"/>
                <a:cs typeface="Arial"/>
              </a:rPr>
              <a:t>η </a:t>
            </a:r>
            <a:r>
              <a:rPr sz="2800" spc="-15" dirty="0">
                <a:latin typeface="Arial"/>
                <a:cs typeface="Arial"/>
              </a:rPr>
              <a:t>ε</a:t>
            </a:r>
            <a:r>
              <a:rPr sz="2800" spc="-5" dirty="0">
                <a:latin typeface="Arial"/>
                <a:cs typeface="Arial"/>
              </a:rPr>
              <a:t>φα</a:t>
            </a:r>
            <a:r>
              <a:rPr sz="2800" spc="5" dirty="0">
                <a:latin typeface="Arial"/>
                <a:cs typeface="Arial"/>
              </a:rPr>
              <a:t>ρ</a:t>
            </a:r>
            <a:r>
              <a:rPr sz="2800" spc="-5" dirty="0">
                <a:latin typeface="Arial"/>
                <a:cs typeface="Arial"/>
              </a:rPr>
              <a:t>µ</a:t>
            </a:r>
            <a:r>
              <a:rPr sz="2800" dirty="0">
                <a:latin typeface="Arial"/>
                <a:cs typeface="Arial"/>
              </a:rPr>
              <a:t>ογή</a:t>
            </a:r>
            <a:endParaRPr sz="2800">
              <a:latin typeface="Arial"/>
              <a:cs typeface="Arial"/>
            </a:endParaRPr>
          </a:p>
          <a:p>
            <a:pPr marL="355600">
              <a:lnSpc>
                <a:spcPts val="3335"/>
              </a:lnSpc>
            </a:pPr>
            <a:r>
              <a:rPr sz="2800" spc="-5" dirty="0">
                <a:latin typeface="Arial"/>
                <a:cs typeface="Arial"/>
              </a:rPr>
              <a:t>τ</a:t>
            </a:r>
            <a:r>
              <a:rPr sz="2800" dirty="0">
                <a:latin typeface="Arial"/>
                <a:cs typeface="Arial"/>
              </a:rPr>
              <a:t>ο</a:t>
            </a:r>
            <a:r>
              <a:rPr sz="2800" spc="-5" dirty="0">
                <a:latin typeface="Arial"/>
                <a:cs typeface="Arial"/>
              </a:rPr>
              <a:t>υ </a:t>
            </a:r>
            <a:r>
              <a:rPr sz="2800" spc="-10" dirty="0">
                <a:latin typeface="Arial"/>
                <a:cs typeface="Arial"/>
              </a:rPr>
              <a:t>χ</a:t>
            </a:r>
            <a:r>
              <a:rPr sz="2800" spc="-5" dirty="0">
                <a:latin typeface="Arial"/>
                <a:cs typeface="Arial"/>
              </a:rPr>
              <a:t>ρυσ</a:t>
            </a:r>
            <a:r>
              <a:rPr sz="2800" dirty="0">
                <a:latin typeface="Arial"/>
                <a:cs typeface="Arial"/>
              </a:rPr>
              <a:t>ο</a:t>
            </a:r>
            <a:r>
              <a:rPr sz="2800" spc="-5" dirty="0">
                <a:latin typeface="Arial"/>
                <a:cs typeface="Arial"/>
              </a:rPr>
              <a:t>ύ </a:t>
            </a:r>
            <a:r>
              <a:rPr sz="2800" dirty="0">
                <a:latin typeface="Arial"/>
                <a:cs typeface="Arial"/>
              </a:rPr>
              <a:t>κ</a:t>
            </a:r>
            <a:r>
              <a:rPr sz="2800" spc="-5" dirty="0">
                <a:latin typeface="Arial"/>
                <a:cs typeface="Arial"/>
              </a:rPr>
              <a:t>α</a:t>
            </a:r>
            <a:r>
              <a:rPr sz="2800" dirty="0">
                <a:latin typeface="Arial"/>
                <a:cs typeface="Arial"/>
              </a:rPr>
              <a:t>νόν</a:t>
            </a:r>
            <a:r>
              <a:rPr sz="2800" spc="10" dirty="0">
                <a:latin typeface="Arial"/>
                <a:cs typeface="Arial"/>
              </a:rPr>
              <a:t>α</a:t>
            </a:r>
            <a:r>
              <a:rPr sz="2800" dirty="0">
                <a:latin typeface="Arial"/>
                <a:cs typeface="Arial"/>
              </a:rPr>
              <a:t>.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1507</Words>
  <Application>Microsoft Office PowerPoint</Application>
  <PresentationFormat>Προσαρμογή</PresentationFormat>
  <Paragraphs>168</Paragraphs>
  <Slides>40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40</vt:i4>
      </vt:variant>
    </vt:vector>
  </HeadingPairs>
  <TitlesOfParts>
    <vt:vector size="41" baseType="lpstr">
      <vt:lpstr>Office Theme</vt:lpstr>
      <vt:lpstr>ΑΓΟΡΕΣ ΧΡΗΜΑΤΟΣ ΚΑΙ ΚΕΦΑΛΑΙΟΥ</vt:lpstr>
      <vt:lpstr>Θέµατα</vt:lpstr>
      <vt:lpstr>Θέµατα</vt:lpstr>
      <vt:lpstr>Ο χρυσός κανόνας (Gold Standard)</vt:lpstr>
      <vt:lpstr>Ο χρυσός κανόνας</vt:lpstr>
      <vt:lpstr>Η συµφωνία του Bretton Woods</vt:lpstr>
      <vt:lpstr>Το ∆ιεθνές Νοµισµατικό Ταµείο (ΙΜF)</vt:lpstr>
      <vt:lpstr>Το ∆ιεθνές Νοµισµατικό Ταµείο</vt:lpstr>
      <vt:lpstr>O κανόνας δολαρίου (Dollar-Based Gold Standard)</vt:lpstr>
      <vt:lpstr>Το τέλος του συστήµατος του Bretton Woods</vt:lpstr>
      <vt:lpstr>Η συµφωνία της Jamaica (The Jamaica Agreement)</vt:lpstr>
      <vt:lpstr>Η συµφωνία της Plaza (The Plaza Accord)</vt:lpstr>
      <vt:lpstr>Το Ισοζύγιο Πληρωµών (The Balance of Payments-ΒΟP)</vt:lpstr>
      <vt:lpstr>Χαρακτηριστικά του ισοζυγίου πληρωµών</vt:lpstr>
      <vt:lpstr>Συστατικά µέρη του ισοζυγίου πληρωµών</vt:lpstr>
      <vt:lpstr>Το ξένο συνάλλαγµα αποτελείται από νοµίσµατα ξένων χωρών.</vt:lpstr>
      <vt:lpstr>Άµεση συναλλαγµατική ισοτιµία</vt:lpstr>
      <vt:lpstr>Έµµεση  συναλλαγµατική ισοτιµία</vt:lpstr>
      <vt:lpstr>∆ιάρθρωση της αγοράς συναλλάγµατος</vt:lpstr>
      <vt:lpstr>∆ιάρθρωση της αγοράς συναλλάγµατος</vt:lpstr>
      <vt:lpstr>∆ιάρθρωση της αγοράς συναλλάγµατος</vt:lpstr>
      <vt:lpstr>Ισορροπία στην αγορά συναλλάγµατος</vt:lpstr>
      <vt:lpstr>Ισορροπία στην αγορά συναλλάγµατος</vt:lpstr>
      <vt:lpstr>Αγορά συναλλάγµατος και οικονοµικές πολιτικές χωρών</vt:lpstr>
      <vt:lpstr>Αγορά συναλλάγµατος και οικονοµικές πολιτικές χωρών</vt:lpstr>
      <vt:lpstr>Τρέχουσα αγορά συναλλάγµατος</vt:lpstr>
      <vt:lpstr>Προθεσµιακή αγορά συναλλάγµατος</vt:lpstr>
      <vt:lpstr>Currency Future</vt:lpstr>
      <vt:lpstr>Currency Option</vt:lpstr>
      <vt:lpstr>Arbitrage και αγορά Χρήµατος</vt:lpstr>
      <vt:lpstr>Arbitrage Αγαθών—Ισοτιµία της αγοραστικής δύναµης (Purchasing Power Parity)</vt:lpstr>
      <vt:lpstr>Arbitrage χρήµατος</vt:lpstr>
      <vt:lpstr>Καλυµµένη κερδοσκοπία επιτοκίου (Covered-Interest Arbitrage)</vt:lpstr>
      <vt:lpstr>Καλυµµένη κερδοσκοπία επιτοκίου (Covered-Interest Arbitrage)</vt:lpstr>
      <vt:lpstr>∆ιεθνής αγορά κεφαλαίων</vt:lpstr>
      <vt:lpstr>Η αγορά ευρωνοµισµάτων (Eurocurrency Market)</vt:lpstr>
      <vt:lpstr>Η αγορά ευρωνοµισµάτων</vt:lpstr>
      <vt:lpstr>Η αγορά ευρωνοµισµάτων</vt:lpstr>
      <vt:lpstr>Διαφάνεια 39</vt:lpstr>
      <vt:lpstr>Ευρωοµολογίες (Eurobonds)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Microsoft PowerPoint - ΔΕΟ41_TOMOS 1.ppt</dc:title>
  <dc:creator>PANAGIOTIS DIMITROPOULOS</dc:creator>
  <cp:lastModifiedBy>User</cp:lastModifiedBy>
  <cp:revision>1</cp:revision>
  <dcterms:created xsi:type="dcterms:W3CDTF">2015-01-20T07:23:25Z</dcterms:created>
  <dcterms:modified xsi:type="dcterms:W3CDTF">2015-01-20T07:37:50Z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2012-07-04T00:00:00Z</vt:filetime>
  </property>
  <property fmtid="{D5CDD505-2E9C-101B-9397-08002B2CF9AE}" pid="3" name="Creator">
    <vt:lpwstr>PScript5.dll Version 5.2.2</vt:lpwstr>
  </property>
  <property fmtid="{D5CDD505-2E9C-101B-9397-08002B2CF9AE}" pid="4" name="LastSaved">
    <vt:filetime>2015-01-20T00:00:00Z</vt:filetime>
  </property>
</Properties>
</file>