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89"/>
  </p:notesMasterIdLst>
  <p:handoutMasterIdLst>
    <p:handoutMasterId r:id="rId90"/>
  </p:handoutMasterIdLst>
  <p:sldIdLst>
    <p:sldId id="256" r:id="rId2"/>
    <p:sldId id="441" r:id="rId3"/>
    <p:sldId id="512" r:id="rId4"/>
    <p:sldId id="564" r:id="rId5"/>
    <p:sldId id="565" r:id="rId6"/>
    <p:sldId id="566" r:id="rId7"/>
    <p:sldId id="567" r:id="rId8"/>
    <p:sldId id="337" r:id="rId9"/>
    <p:sldId id="442" r:id="rId10"/>
    <p:sldId id="443" r:id="rId11"/>
    <p:sldId id="444" r:id="rId12"/>
    <p:sldId id="592" r:id="rId13"/>
    <p:sldId id="593" r:id="rId14"/>
    <p:sldId id="594" r:id="rId15"/>
    <p:sldId id="595" r:id="rId16"/>
    <p:sldId id="597" r:id="rId17"/>
    <p:sldId id="598" r:id="rId18"/>
    <p:sldId id="599" r:id="rId19"/>
    <p:sldId id="600" r:id="rId20"/>
    <p:sldId id="572" r:id="rId21"/>
    <p:sldId id="573" r:id="rId22"/>
    <p:sldId id="574" r:id="rId23"/>
    <p:sldId id="575" r:id="rId24"/>
    <p:sldId id="576" r:id="rId25"/>
    <p:sldId id="445" r:id="rId26"/>
    <p:sldId id="446" r:id="rId27"/>
    <p:sldId id="447" r:id="rId28"/>
    <p:sldId id="448" r:id="rId29"/>
    <p:sldId id="449" r:id="rId30"/>
    <p:sldId id="450" r:id="rId31"/>
    <p:sldId id="601" r:id="rId32"/>
    <p:sldId id="602" r:id="rId33"/>
    <p:sldId id="452" r:id="rId34"/>
    <p:sldId id="454" r:id="rId35"/>
    <p:sldId id="453" r:id="rId36"/>
    <p:sldId id="349" r:id="rId37"/>
    <p:sldId id="350" r:id="rId38"/>
    <p:sldId id="568" r:id="rId39"/>
    <p:sldId id="569" r:id="rId40"/>
    <p:sldId id="570" r:id="rId41"/>
    <p:sldId id="571" r:id="rId42"/>
    <p:sldId id="404" r:id="rId43"/>
    <p:sldId id="405" r:id="rId44"/>
    <p:sldId id="406" r:id="rId45"/>
    <p:sldId id="407" r:id="rId46"/>
    <p:sldId id="408" r:id="rId47"/>
    <p:sldId id="409" r:id="rId48"/>
    <p:sldId id="410" r:id="rId49"/>
    <p:sldId id="411" r:id="rId50"/>
    <p:sldId id="412" r:id="rId51"/>
    <p:sldId id="413" r:id="rId52"/>
    <p:sldId id="414" r:id="rId53"/>
    <p:sldId id="415" r:id="rId54"/>
    <p:sldId id="416" r:id="rId55"/>
    <p:sldId id="417" r:id="rId56"/>
    <p:sldId id="418" r:id="rId57"/>
    <p:sldId id="419" r:id="rId58"/>
    <p:sldId id="420" r:id="rId59"/>
    <p:sldId id="421" r:id="rId60"/>
    <p:sldId id="422" r:id="rId61"/>
    <p:sldId id="423" r:id="rId62"/>
    <p:sldId id="424" r:id="rId63"/>
    <p:sldId id="425" r:id="rId64"/>
    <p:sldId id="577" r:id="rId65"/>
    <p:sldId id="426" r:id="rId66"/>
    <p:sldId id="578" r:id="rId67"/>
    <p:sldId id="579" r:id="rId68"/>
    <p:sldId id="580" r:id="rId69"/>
    <p:sldId id="581" r:id="rId70"/>
    <p:sldId id="582" r:id="rId71"/>
    <p:sldId id="429" r:id="rId72"/>
    <p:sldId id="430" r:id="rId73"/>
    <p:sldId id="432" r:id="rId74"/>
    <p:sldId id="433" r:id="rId75"/>
    <p:sldId id="434" r:id="rId76"/>
    <p:sldId id="435" r:id="rId77"/>
    <p:sldId id="359" r:id="rId78"/>
    <p:sldId id="360" r:id="rId79"/>
    <p:sldId id="361" r:id="rId80"/>
    <p:sldId id="362" r:id="rId81"/>
    <p:sldId id="365" r:id="rId82"/>
    <p:sldId id="366" r:id="rId83"/>
    <p:sldId id="437" r:id="rId84"/>
    <p:sldId id="438" r:id="rId85"/>
    <p:sldId id="439" r:id="rId86"/>
    <p:sldId id="393" r:id="rId87"/>
    <p:sldId id="403" r:id="rId88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7E6055C9-3DE3-4A05-A8D1-ECBDC984DAB3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1599A-8634-4FE2-97E9-0A08470E10AD}" type="datetimeFigureOut">
              <a:rPr lang="el-GR" smtClean="0"/>
              <a:pPr/>
              <a:t>18/5/2018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EBDDC-4BBC-464D-AF3B-D1518FA4179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62A433-C260-4510-9C94-2C0E321F5D86}" type="slidenum">
              <a:rPr lang="el-GR"/>
              <a:pPr/>
              <a:t>1</a:t>
            </a:fld>
            <a:endParaRPr lang="el-GR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C21683-D790-4A16-AA30-295B5FE2F07F}" type="slidenum">
              <a:rPr lang="el-GR"/>
              <a:pPr/>
              <a:t>55</a:t>
            </a:fld>
            <a:endParaRPr lang="el-GR"/>
          </a:p>
        </p:txBody>
      </p:sp>
      <p:sp>
        <p:nvSpPr>
          <p:cNvPr id="444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CDF180-156B-49F4-B220-1293522CB3F9}" type="slidenum">
              <a:rPr lang="el-GR"/>
              <a:pPr/>
              <a:t>63</a:t>
            </a:fld>
            <a:endParaRPr lang="el-GR"/>
          </a:p>
        </p:txBody>
      </p:sp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5AEA50-F204-4231-8391-DBBEA2A9CBFA}" type="slidenum">
              <a:rPr lang="el-GR"/>
              <a:pPr/>
              <a:t>65</a:t>
            </a:fld>
            <a:endParaRPr lang="el-GR"/>
          </a:p>
        </p:txBody>
      </p:sp>
      <p:sp>
        <p:nvSpPr>
          <p:cNvPr id="45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2AC863-B84B-4D83-A9A2-177FFA5F3CAD}" type="slidenum">
              <a:rPr lang="el-GR"/>
              <a:pPr/>
              <a:t>71</a:t>
            </a:fld>
            <a:endParaRPr lang="el-GR"/>
          </a:p>
        </p:txBody>
      </p:sp>
      <p:sp>
        <p:nvSpPr>
          <p:cNvPr id="461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E50069-3373-4854-B3B3-F82D437E1119}" type="slidenum">
              <a:rPr lang="el-GR"/>
              <a:pPr/>
              <a:t>72</a:t>
            </a:fld>
            <a:endParaRPr lang="el-GR"/>
          </a:p>
        </p:txBody>
      </p:sp>
      <p:sp>
        <p:nvSpPr>
          <p:cNvPr id="463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B0EB97-987E-4F28-8D5D-929965D2BB77}" type="slidenum">
              <a:rPr lang="el-GR"/>
              <a:pPr/>
              <a:t>73</a:t>
            </a:fld>
            <a:endParaRPr lang="el-GR"/>
          </a:p>
        </p:txBody>
      </p:sp>
      <p:sp>
        <p:nvSpPr>
          <p:cNvPr id="46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92D9D-F484-45BE-9D04-9FA0C21D97FB}" type="slidenum">
              <a:rPr lang="el-GR"/>
              <a:pPr/>
              <a:t>83</a:t>
            </a:fld>
            <a:endParaRPr lang="el-GR"/>
          </a:p>
        </p:txBody>
      </p:sp>
      <p:sp>
        <p:nvSpPr>
          <p:cNvPr id="47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580462-6AC3-430F-9341-BA77EE396411}" type="slidenum">
              <a:rPr lang="el-GR"/>
              <a:pPr/>
              <a:t>42</a:t>
            </a:fld>
            <a:endParaRPr lang="el-GR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B98F8-0E49-4B0B-9BF3-FF7C126EAD24}" type="slidenum">
              <a:rPr lang="el-GR"/>
              <a:pPr/>
              <a:t>43</a:t>
            </a:fld>
            <a:endParaRPr lang="el-GR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24CE47-2F78-4520-BE51-29C118FF0CAE}" type="slidenum">
              <a:rPr lang="el-GR"/>
              <a:pPr/>
              <a:t>44</a:t>
            </a:fld>
            <a:endParaRPr lang="el-GR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4D5EB2-8081-49F6-9940-789DE34C3257}" type="slidenum">
              <a:rPr lang="el-GR"/>
              <a:pPr/>
              <a:t>45</a:t>
            </a:fld>
            <a:endParaRPr lang="el-GR"/>
          </a:p>
        </p:txBody>
      </p:sp>
      <p:sp>
        <p:nvSpPr>
          <p:cNvPr id="42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4CC75C-C234-4DA2-910D-BEAA7A1185AF}" type="slidenum">
              <a:rPr lang="el-GR"/>
              <a:pPr/>
              <a:t>46</a:t>
            </a:fld>
            <a:endParaRPr lang="el-GR"/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B9043A-D5AA-424C-8161-AB2EB69E959A}" type="slidenum">
              <a:rPr lang="el-GR"/>
              <a:pPr/>
              <a:t>47</a:t>
            </a:fld>
            <a:endParaRPr lang="el-GR"/>
          </a:p>
        </p:txBody>
      </p:sp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5D520B-0C8F-443C-B603-2FEF22A628B3}" type="slidenum">
              <a:rPr lang="el-GR"/>
              <a:pPr/>
              <a:t>48</a:t>
            </a:fld>
            <a:endParaRPr lang="el-GR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B8B388-1403-428A-A381-C5F5D381E546}" type="slidenum">
              <a:rPr lang="el-GR"/>
              <a:pPr/>
              <a:t>51</a:t>
            </a:fld>
            <a:endParaRPr lang="el-GR"/>
          </a:p>
        </p:txBody>
      </p:sp>
      <p:sp>
        <p:nvSpPr>
          <p:cNvPr id="43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69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6953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953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953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D92A20-8A50-4155-81BF-30F942B801A4}" type="slidenum">
              <a:rPr lang="el-GR"/>
              <a:pPr/>
              <a:t>‹#›</a:t>
            </a:fld>
            <a:endParaRPr lang="el-GR"/>
          </a:p>
        </p:txBody>
      </p:sp>
      <p:sp>
        <p:nvSpPr>
          <p:cNvPr id="69530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l-GR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0B9DB-F71C-4AB3-97A7-3F07DFD58B51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34691-C998-48E3-A43E-45F79EDCB171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1F0612E7-2C98-47A8-A397-B006FA66E620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84984458-F336-48EE-9A48-263655252068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B1065A8A-11C3-433F-985E-CC4908EF4BE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Τίτλος, Clip Art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ClipArt"/>
          <p:cNvSpPr>
            <a:spLocks noGrp="1"/>
          </p:cNvSpPr>
          <p:nvPr>
            <p:ph type="clipArt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414B3422-14C4-4826-8EC3-F78CB2E8824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CA69C-6187-4372-88F4-61110702087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27BEC-FA98-4806-A72E-BA244526E26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4B46C-3D8C-4841-B42B-3F2768BC745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A806F3-DEFE-42D7-9484-091170BA0D29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0A3A7-16B7-408A-A0D6-53242B55F4B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FD0D26-9915-4090-8B60-A6D4E3A74AA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7A618-14D5-4AC7-90CF-1FCAF0EFC2F0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FA10F-5DCB-47D1-96CF-7BA1F1D71435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του τίτλου</a:t>
            </a:r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69427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l-GR" sz="2400">
              <a:latin typeface="Times New Roman" pitchFamily="18" charset="0"/>
            </a:endParaRPr>
          </a:p>
        </p:txBody>
      </p:sp>
      <p:sp>
        <p:nvSpPr>
          <p:cNvPr id="69427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6942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/>
          </a:p>
        </p:txBody>
      </p:sp>
      <p:sp>
        <p:nvSpPr>
          <p:cNvPr id="6942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l-GR"/>
          </a:p>
        </p:txBody>
      </p:sp>
      <p:sp>
        <p:nvSpPr>
          <p:cNvPr id="6942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97F4E4-99D5-425E-BE03-4B7DF3EFA3CA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</p:sldLayoutIdLst>
  <p:transition spd="med">
    <p:randomBar dir="vert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918450" cy="1933575"/>
          </a:xfrm>
        </p:spPr>
        <p:txBody>
          <a:bodyPr/>
          <a:lstStyle/>
          <a:p>
            <a:r>
              <a:rPr lang="el-GR" sz="3600" dirty="0" smtClean="0"/>
              <a:t>ΕΝΔΟΦΛΕΒΙΑ ΧΟΡΗΓΗΣΗ &amp; ΕΙΔΗ ΕΝΔΟΦΛΕΒΙΩΝ ΔΙΑΛΥΜΑΤΩΝ</a:t>
            </a:r>
            <a:br>
              <a:rPr lang="el-GR" sz="3600" dirty="0" smtClean="0"/>
            </a:br>
            <a:endParaRPr lang="el-GR" sz="3600" dirty="0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536700" y="3567113"/>
            <a:ext cx="5768975" cy="627062"/>
          </a:xfrm>
        </p:spPr>
        <p:txBody>
          <a:bodyPr/>
          <a:lstStyle/>
          <a:p>
            <a:r>
              <a:rPr lang="el-GR" sz="2000" dirty="0"/>
              <a:t>Σοφία Ζυγά </a:t>
            </a:r>
          </a:p>
          <a:p>
            <a:r>
              <a:rPr lang="el-GR" sz="2000" dirty="0" smtClean="0"/>
              <a:t>Αναπληρώτρια </a:t>
            </a:r>
            <a:r>
              <a:rPr lang="el-GR" sz="2000" dirty="0"/>
              <a:t>Καθηγήτρια Τμήματος Νοσηλευτικής Πανεπιστημίου Πελοποννήσου</a:t>
            </a:r>
            <a:endParaRPr lang="en-US" sz="2000" dirty="0"/>
          </a:p>
          <a:p>
            <a:endParaRPr lang="el-GR" sz="2000" dirty="0"/>
          </a:p>
          <a:p>
            <a:endParaRPr lang="el-GR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ΑΝΤΙΔΙΟΥΡΗΤΙΚΗ ΟΡΜΟΝΗ</a:t>
            </a:r>
            <a:endParaRPr lang="el-GR" dirty="0"/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017713"/>
            <a:ext cx="863123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600" dirty="0" smtClean="0"/>
              <a:t>Ονομάζεται </a:t>
            </a:r>
            <a:r>
              <a:rPr lang="el-GR" sz="2600" dirty="0"/>
              <a:t>και </a:t>
            </a:r>
            <a:r>
              <a:rPr lang="el-GR" sz="2600" dirty="0" err="1"/>
              <a:t>βαζοπρεσσίνη</a:t>
            </a:r>
            <a:r>
              <a:rPr lang="el-GR" sz="2600" dirty="0"/>
              <a:t> εκκρίνεται από την υπόφυση σε περιπτώσεις </a:t>
            </a:r>
            <a:r>
              <a:rPr lang="el-GR" sz="2600" dirty="0" err="1"/>
              <a:t>υποογκαιμίας</a:t>
            </a:r>
            <a:r>
              <a:rPr lang="el-GR" sz="2600" dirty="0"/>
              <a:t> ή αυξημένης </a:t>
            </a:r>
            <a:r>
              <a:rPr lang="el-GR" sz="2600" dirty="0" err="1"/>
              <a:t>ωσμωτικότητας</a:t>
            </a:r>
            <a:r>
              <a:rPr lang="el-GR" sz="2600" dirty="0"/>
              <a:t>. </a:t>
            </a:r>
          </a:p>
          <a:p>
            <a:pPr>
              <a:lnSpc>
                <a:spcPct val="80000"/>
              </a:lnSpc>
            </a:pPr>
            <a:r>
              <a:rPr lang="el-GR" sz="2600" dirty="0"/>
              <a:t>Μία αύξηση της </a:t>
            </a:r>
            <a:r>
              <a:rPr lang="el-GR" sz="2600" dirty="0" err="1"/>
              <a:t>ωσμωτικότητας</a:t>
            </a:r>
            <a:r>
              <a:rPr lang="el-GR" sz="2600" dirty="0"/>
              <a:t> απλά σημαίνει αύξηση των </a:t>
            </a:r>
            <a:r>
              <a:rPr lang="el-GR" sz="2600" dirty="0" err="1"/>
              <a:t>διαλελυμένων</a:t>
            </a:r>
            <a:r>
              <a:rPr lang="el-GR" sz="2600" dirty="0"/>
              <a:t> ουσιών. </a:t>
            </a:r>
            <a:endParaRPr lang="el-GR" sz="2600" dirty="0" smtClean="0"/>
          </a:p>
          <a:p>
            <a:pPr>
              <a:lnSpc>
                <a:spcPct val="80000"/>
              </a:lnSpc>
            </a:pPr>
            <a:r>
              <a:rPr lang="el-GR" sz="2600" dirty="0" smtClean="0"/>
              <a:t>Με </a:t>
            </a:r>
            <a:r>
              <a:rPr lang="el-GR" sz="2600" dirty="0"/>
              <a:t>άλλα λόγια η </a:t>
            </a:r>
            <a:r>
              <a:rPr lang="el-GR" sz="2600" dirty="0" err="1"/>
              <a:t>αντιδιουρητική</a:t>
            </a:r>
            <a:r>
              <a:rPr lang="el-GR" sz="2600" dirty="0"/>
              <a:t> ορμόνη κατακρατά υγρά ή ενυδατώνει ασθενείς που αφυδατώθηκαν (αραιώνει τα πολλά </a:t>
            </a:r>
            <a:r>
              <a:rPr lang="el-GR" sz="2600" dirty="0" err="1"/>
              <a:t>διαλελυμένα</a:t>
            </a:r>
            <a:r>
              <a:rPr lang="el-GR" sz="2600" dirty="0"/>
              <a:t> σωματίδια του οργανισμού).</a:t>
            </a:r>
          </a:p>
          <a:p>
            <a:pPr>
              <a:lnSpc>
                <a:spcPct val="80000"/>
              </a:lnSpc>
            </a:pPr>
            <a:r>
              <a:rPr lang="el-GR" sz="2600" dirty="0"/>
              <a:t> Για παράδειγμα αν βάλετε ένα κουταλάκι αλάτι σε ένα ποτήρι νερό, το αλάτι διαλύεται.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ΑΛΔΟΣΤΕΡΟΝΗ</a:t>
            </a:r>
            <a:endParaRPr lang="el-GR" dirty="0"/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270875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dirty="0"/>
              <a:t>Η </a:t>
            </a:r>
            <a:r>
              <a:rPr lang="el-GR" sz="2800" dirty="0" err="1"/>
              <a:t>αλδοστερόνη</a:t>
            </a:r>
            <a:r>
              <a:rPr lang="el-GR" sz="2800" dirty="0"/>
              <a:t> επίσης προωθεί την </a:t>
            </a:r>
            <a:r>
              <a:rPr lang="el-GR" sz="2800" dirty="0" err="1"/>
              <a:t>επαναρρόφηση</a:t>
            </a:r>
            <a:r>
              <a:rPr lang="el-GR" sz="2800" dirty="0"/>
              <a:t> νερού στους νεφρούς, με σκοπό την ενυδάτωση του οργανισμού.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400" dirty="0" smtClean="0"/>
              <a:t>Η ωσμωτική πίεση είναι αυτή που συμβάλλει στην μετακίνηση των υγρών από τον αραιότερο προς τον πυκνότερο, έτσι ώστε τελικά να αποκατασταθεί νέα ωσμωτική ισορροπία (στόχος είναι πάντα η ωσμωτική πίεση σε όλα τα διαμερίσματα του οργανισμού να είναι ίδια). </a:t>
            </a:r>
          </a:p>
          <a:p>
            <a:pPr>
              <a:lnSpc>
                <a:spcPct val="80000"/>
              </a:lnSpc>
            </a:pPr>
            <a:r>
              <a:rPr lang="el-GR" sz="2400" dirty="0" smtClean="0"/>
              <a:t>Στην ενδοφλέβια χορήγηση υγρών μπορεί να χρησιμοποιηθούν ισότονα, </a:t>
            </a:r>
            <a:r>
              <a:rPr lang="el-GR" sz="2400" dirty="0" err="1" smtClean="0"/>
              <a:t>υπότονα</a:t>
            </a:r>
            <a:r>
              <a:rPr lang="el-GR" sz="2400" dirty="0" smtClean="0"/>
              <a:t> ή υπέρτονα διαλύματα (σε σχέση με το πλάσμα ή την γενική ωσμωτική πίεση των διαλυμάτων του οργανισμού). Ένα διάλυμα με ωσμωτική πίεση από 240 έως 340 </a:t>
            </a:r>
            <a:r>
              <a:rPr lang="en-US" sz="2400" dirty="0" err="1" smtClean="0"/>
              <a:t>mOsmol</a:t>
            </a:r>
            <a:r>
              <a:rPr lang="el-GR" sz="2400" dirty="0" smtClean="0"/>
              <a:t>/</a:t>
            </a:r>
            <a:r>
              <a:rPr lang="en-US" sz="2400" dirty="0" smtClean="0"/>
              <a:t>L </a:t>
            </a:r>
            <a:r>
              <a:rPr lang="el-GR" sz="2400" dirty="0" smtClean="0"/>
              <a:t>θεωρείται ισότονο. Όταν η </a:t>
            </a:r>
            <a:r>
              <a:rPr lang="el-GR" sz="2400" dirty="0" err="1" smtClean="0"/>
              <a:t>ωσμωτικότητά</a:t>
            </a:r>
            <a:r>
              <a:rPr lang="el-GR" sz="2400" dirty="0" smtClean="0"/>
              <a:t> του είναι πάνω από 340 </a:t>
            </a:r>
            <a:r>
              <a:rPr lang="en-US" sz="2400" dirty="0" err="1" smtClean="0"/>
              <a:t>mOsmol</a:t>
            </a:r>
            <a:r>
              <a:rPr lang="el-GR" sz="2400" dirty="0" smtClean="0"/>
              <a:t>/</a:t>
            </a:r>
            <a:r>
              <a:rPr lang="en-US" sz="2400" dirty="0" smtClean="0"/>
              <a:t>L </a:t>
            </a:r>
            <a:r>
              <a:rPr lang="el-GR" sz="2400" dirty="0" smtClean="0"/>
              <a:t>θεωρείται υπέρτονο και όταν είναι κάτω από 240 </a:t>
            </a:r>
            <a:r>
              <a:rPr lang="en-US" sz="2400" dirty="0" err="1" smtClean="0"/>
              <a:t>mOsmol</a:t>
            </a:r>
            <a:r>
              <a:rPr lang="el-GR" sz="2400" dirty="0" smtClean="0"/>
              <a:t>/</a:t>
            </a:r>
            <a:r>
              <a:rPr lang="en-US" sz="2400" dirty="0" smtClean="0"/>
              <a:t>L </a:t>
            </a:r>
            <a:r>
              <a:rPr lang="el-GR" sz="2400" dirty="0" smtClean="0"/>
              <a:t>θεωρείται </a:t>
            </a:r>
            <a:r>
              <a:rPr lang="el-GR" sz="2400" dirty="0" err="1" smtClean="0"/>
              <a:t>υπότονο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ΏΣΜΩΣΗ</a:t>
            </a:r>
          </a:p>
        </p:txBody>
      </p:sp>
      <p:sp>
        <p:nvSpPr>
          <p:cNvPr id="94211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Ώσμωση</a:t>
            </a:r>
            <a:r>
              <a:rPr lang="el-GR" dirty="0" smtClean="0"/>
              <a:t> ονομάζεται το φαινόμενο της διέλευσης περισσότερων μορίων διαλύτη, μέσω </a:t>
            </a:r>
            <a:r>
              <a:rPr lang="el-GR" dirty="0" err="1" smtClean="0"/>
              <a:t>ημιπερατής</a:t>
            </a:r>
            <a:r>
              <a:rPr lang="el-GR" dirty="0" smtClean="0"/>
              <a:t> μεμβράνης, από τον διαλύτη στο διάλυμα ή από το διάλυμα μικρότερης συγκέντρωσης (αραιότερο) προς το διάλυμα μεγαλύτερης συγκέντρωσης σε διαλυμένη ουσία (πυκνότερο).</a:t>
            </a:r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  <p:transition spd="med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ΩΣΜΩΤΙΚΗ ΠΙΕΣΗ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Ωσμωτική πίεση</a:t>
            </a:r>
            <a:r>
              <a:rPr lang="el-GR" dirty="0" smtClean="0"/>
              <a:t> διαλύματος, που διαχωρίζεται με </a:t>
            </a:r>
            <a:r>
              <a:rPr lang="el-GR" dirty="0" err="1" smtClean="0"/>
              <a:t>ημιπερατή</a:t>
            </a:r>
            <a:r>
              <a:rPr lang="el-GR" dirty="0" smtClean="0"/>
              <a:t> μεμβράνη απ' τον καθαρό διαλύτη του, ονομάζεται η ελάχιστη πίεση που πρέπει να ασκηθεί εξωτερικά στο διάλυμα, ώστε να εμποδίσουμε το φαινόμενο της ώσμωσης, χωρίς να μεταβληθεί ο όγκος του διαλύματος</a:t>
            </a:r>
          </a:p>
          <a:p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 descr="http://www.chem-net.gr/images/stories/lessons/inorganic/osmosis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556792"/>
            <a:ext cx="7416824" cy="439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96259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z="2400" dirty="0" smtClean="0"/>
              <a:t>H ωσμωτική πίεση είναι μία </a:t>
            </a:r>
            <a:r>
              <a:rPr lang="el-GR" sz="2400" b="1" dirty="0" smtClean="0"/>
              <a:t>προσθετική ιδιότητα</a:t>
            </a:r>
            <a:r>
              <a:rPr lang="el-GR" sz="2400" dirty="0" smtClean="0"/>
              <a:t>. Εξαρτάται δηλαδή από την ποσότητα (σε </a:t>
            </a:r>
            <a:r>
              <a:rPr lang="el-GR" sz="2400" dirty="0" err="1" smtClean="0"/>
              <a:t>mol</a:t>
            </a:r>
            <a:r>
              <a:rPr lang="el-GR" sz="2400" dirty="0" smtClean="0"/>
              <a:t>) του διαλυμένου σώματος σε ορισμένο όγκο διαλύματος και όχι από την φύση αυτού. </a:t>
            </a:r>
            <a:endParaRPr lang="en-US" sz="2400" dirty="0" smtClean="0"/>
          </a:p>
          <a:p>
            <a:pPr eaLnBrk="1" hangingPunct="1">
              <a:buNone/>
            </a:pPr>
            <a:r>
              <a:rPr lang="el-GR" sz="1800" b="1" dirty="0" smtClean="0"/>
              <a:t>Μεταξύ δύο διαλυμάτων :</a:t>
            </a:r>
            <a:endParaRPr lang="el-GR" sz="1800" dirty="0" smtClean="0"/>
          </a:p>
          <a:p>
            <a:pPr eaLnBrk="1" hangingPunct="1"/>
            <a:r>
              <a:rPr lang="el-GR" sz="2000" b="1" dirty="0" smtClean="0"/>
              <a:t>Ισοτονικά</a:t>
            </a:r>
            <a:r>
              <a:rPr lang="el-GR" sz="2000" dirty="0" smtClean="0"/>
              <a:t> ονομάζονται αν έχουν την ίδια τιμή ωσμωτικής πίεσης.</a:t>
            </a:r>
          </a:p>
          <a:p>
            <a:pPr eaLnBrk="1" hangingPunct="1"/>
            <a:r>
              <a:rPr lang="el-GR" sz="2000" b="1" dirty="0" smtClean="0"/>
              <a:t>Υποτονικό</a:t>
            </a:r>
            <a:r>
              <a:rPr lang="el-GR" sz="2000" dirty="0" smtClean="0"/>
              <a:t> ονομάζεται το διάλυμα που έχει τη μικρότερη τιμή ωσμωτικής πίεσης.</a:t>
            </a:r>
          </a:p>
          <a:p>
            <a:pPr eaLnBrk="1" hangingPunct="1"/>
            <a:r>
              <a:rPr lang="el-GR" sz="2000" b="1" dirty="0" smtClean="0"/>
              <a:t>Υπερτονικό</a:t>
            </a:r>
            <a:r>
              <a:rPr lang="el-GR" sz="2000" dirty="0" smtClean="0"/>
              <a:t> ονομάζεται το διάλυμα που έχει τη μεγαλύτερη τιμή ωσμωτικής πίεσης.</a:t>
            </a:r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  <p:transition spd="med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9728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244210" cy="5111080"/>
          </a:xfrm>
        </p:spPr>
        <p:txBody>
          <a:bodyPr/>
          <a:lstStyle/>
          <a:p>
            <a:pPr eaLnBrk="1" hangingPunct="1"/>
            <a:r>
              <a:rPr lang="el-GR" sz="2400" dirty="0" smtClean="0"/>
              <a:t>Τα ζωικά κύτταρα μέσα σε </a:t>
            </a:r>
            <a:r>
              <a:rPr lang="el-GR" sz="2400" b="1" dirty="0" smtClean="0"/>
              <a:t>υπέρτονα</a:t>
            </a:r>
            <a:r>
              <a:rPr lang="el-GR" sz="2400" dirty="0" smtClean="0"/>
              <a:t> διαλύματα συρρικνώνονται και </a:t>
            </a:r>
            <a:r>
              <a:rPr lang="el-GR" sz="2400" dirty="0" err="1" smtClean="0"/>
              <a:t>γι΄αυτό</a:t>
            </a:r>
            <a:r>
              <a:rPr lang="el-GR" sz="2400" dirty="0" smtClean="0"/>
              <a:t> ενέσεις υπέρτονων υδατικών διαλυμάτων είναι επικίνδυνες και προκαλούν ερεθισμούς.</a:t>
            </a:r>
          </a:p>
          <a:p>
            <a:pPr eaLnBrk="1" hangingPunct="1"/>
            <a:r>
              <a:rPr lang="el-GR" sz="2400" dirty="0" smtClean="0"/>
              <a:t>Αντίθετα, μέσα σε </a:t>
            </a:r>
            <a:r>
              <a:rPr lang="el-GR" sz="2400" b="1" dirty="0" smtClean="0"/>
              <a:t>υποτονικά</a:t>
            </a:r>
            <a:r>
              <a:rPr lang="el-GR" sz="2400" dirty="0" smtClean="0"/>
              <a:t> διαλύματα, τα ζωικά κύτταρα διογκώνονται και μειώνεται η διεγερσιμότητά τους. Αν η διόγκωση γίνει σε μεγάλο βαθμό, μπορεί να προκαλέσει τελικά την καταστροφή των ζωικών κυττάρων. Έτσι </a:t>
            </a:r>
            <a:r>
              <a:rPr lang="el-GR" sz="2400" b="1" dirty="0" smtClean="0"/>
              <a:t>ενδοφλέβια ένεση υποτονικού διαλύματος</a:t>
            </a:r>
            <a:r>
              <a:rPr lang="el-GR" sz="2400" dirty="0" smtClean="0"/>
              <a:t> είναι πολύ επικίνδυνη γιατί μπορεί να προκαλέσει διόγκωση και διάρρηξη των ερυθρών αιμοσφαιρίων. Το φαινόμενο αυτό λέγεται </a:t>
            </a:r>
            <a:r>
              <a:rPr lang="el-GR" sz="2400" b="1" i="1" dirty="0" err="1" smtClean="0"/>
              <a:t>αιμόλυση</a:t>
            </a:r>
            <a:r>
              <a:rPr lang="el-GR" sz="1600" dirty="0" smtClean="0"/>
              <a:t>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98307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z="2000" dirty="0" smtClean="0"/>
              <a:t>Αν βάλουμε ερυθρά αιμοσφαίρια μέσα σε </a:t>
            </a:r>
            <a:r>
              <a:rPr lang="el-GR" sz="2000" i="1" dirty="0" smtClean="0"/>
              <a:t>ισοτονικό υδατικό διάλυμα</a:t>
            </a:r>
            <a:r>
              <a:rPr lang="el-GR" sz="2000" dirty="0" smtClean="0"/>
              <a:t> χλωριούχου νατρίου (</a:t>
            </a:r>
            <a:r>
              <a:rPr lang="el-GR" sz="2000" dirty="0" err="1" smtClean="0"/>
              <a:t>NaCl</a:t>
            </a:r>
            <a:r>
              <a:rPr lang="el-GR" sz="2000" dirty="0" smtClean="0"/>
              <a:t>) περιεκτικότητας 9 ‰, αυτά διατηρούν απόλυτα το σχήμα και το μέγεθός τους. Το ισότονο αυτό διάλυμα </a:t>
            </a:r>
            <a:r>
              <a:rPr lang="el-GR" sz="2000" dirty="0" err="1" smtClean="0"/>
              <a:t>NaCl</a:t>
            </a:r>
            <a:r>
              <a:rPr lang="el-GR" sz="2000" dirty="0" smtClean="0"/>
              <a:t> είναι γνωστό ως </a:t>
            </a:r>
            <a:r>
              <a:rPr lang="el-GR" sz="2000" b="1" dirty="0" smtClean="0"/>
              <a:t>φυσιολογικός ορός</a:t>
            </a:r>
            <a:r>
              <a:rPr lang="el-GR" sz="2000" dirty="0" smtClean="0"/>
              <a:t>.</a:t>
            </a:r>
          </a:p>
          <a:p>
            <a:pPr eaLnBrk="1" hangingPunct="1"/>
            <a:r>
              <a:rPr lang="el-GR" sz="2000" dirty="0" smtClean="0"/>
              <a:t>Η ουρία είναι η μόνη ουσία που διέρχεται εντελώς ελεύθερα από τη μεμβράνη των ερυθρών αιμοσφαιρίων. </a:t>
            </a:r>
            <a:r>
              <a:rPr lang="el-GR" sz="2000" dirty="0" err="1" smtClean="0"/>
              <a:t>Γι΄’αυτό</a:t>
            </a:r>
            <a:r>
              <a:rPr lang="el-GR" sz="2000" dirty="0" smtClean="0"/>
              <a:t> το λόγο η ουρία μπορεί να προκαλέσει </a:t>
            </a:r>
            <a:r>
              <a:rPr lang="el-GR" sz="2000" dirty="0" err="1" smtClean="0"/>
              <a:t>αιμόλυση</a:t>
            </a:r>
            <a:r>
              <a:rPr lang="el-GR" sz="2000" dirty="0" smtClean="0"/>
              <a:t> ακόμα κι αν τα αιμοσφαίρια είναι μέσα σε ισότονο διάλυμα.</a:t>
            </a:r>
          </a:p>
          <a:p>
            <a:pPr eaLnBrk="1" hangingPunct="1"/>
            <a:r>
              <a:rPr lang="el-GR" sz="2000" dirty="0" smtClean="0"/>
              <a:t>Ισότονο με το αίμα είναι και το υγρό των ιστών. Υπέρτονα με το αίμα είναι τα δάκρυα, ενώ </a:t>
            </a:r>
            <a:r>
              <a:rPr lang="el-GR" sz="2000" dirty="0" err="1" smtClean="0"/>
              <a:t>υπότονα</a:t>
            </a:r>
            <a:r>
              <a:rPr lang="el-GR" sz="2000" dirty="0" smtClean="0"/>
              <a:t> είναι το σάλιο και ο ιδρώτας. Τα ούρα μπορεί να είναι υπέρτονα ή και </a:t>
            </a:r>
            <a:r>
              <a:rPr lang="el-GR" sz="2000" dirty="0" err="1" smtClean="0"/>
              <a:t>υπότονα</a:t>
            </a:r>
            <a:r>
              <a:rPr lang="el-GR" sz="2000" dirty="0" smtClean="0"/>
              <a:t>.</a:t>
            </a:r>
          </a:p>
          <a:p>
            <a:pPr eaLnBrk="1" hangingPunct="1"/>
            <a:endParaRPr lang="el-GR" sz="2800" dirty="0" smtClean="0"/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  <p:transition spd="med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0" name="Picture 2" descr="http://www.chem-net.gr/images/stories/lessons/inorganic/redcel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1773238"/>
            <a:ext cx="5203825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Γενικά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Η διατήρηση του ισοζυγίου των υγρών από τον οργανισμό είναι πολύ σημαντική για τη λειτουργία των κυττάρων. </a:t>
            </a:r>
          </a:p>
          <a:p>
            <a:pPr>
              <a:lnSpc>
                <a:spcPct val="90000"/>
              </a:lnSpc>
            </a:pPr>
            <a:r>
              <a:rPr lang="el-GR" sz="2600"/>
              <a:t>Η ενδοφλέβια χορήγηση υγρών συστήνεται σε ασθενείς που χρειάζονται για κάποιο λόγο ηλεκτρολύτες, νερό, θερμίδες, βιταμίνες ή και άλλες θρεπτικές ουσίες. </a:t>
            </a:r>
          </a:p>
          <a:p>
            <a:pPr>
              <a:lnSpc>
                <a:spcPct val="90000"/>
              </a:lnSpc>
            </a:pPr>
            <a:r>
              <a:rPr lang="el-GR" sz="2600"/>
              <a:t>Μπορεί βέβαια ενδοφλέβια να δοθεί αίμα, πλάσμα και άλλα προϊόντα του αίματος, όπως επίσης και φάρμακα διαλυμένα σε διάφορους ορούς.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ΩΣΜΩΤΙΚΟΤΗΤΑ</a:t>
            </a:r>
            <a:endParaRPr lang="el-GR" dirty="0"/>
          </a:p>
        </p:txBody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5" y="1844824"/>
            <a:ext cx="8424937" cy="5656114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Η </a:t>
            </a:r>
            <a:r>
              <a:rPr lang="el-GR" sz="2400" dirty="0" err="1"/>
              <a:t>ωσμωτικότητα</a:t>
            </a:r>
            <a:r>
              <a:rPr lang="el-GR" sz="2400" dirty="0"/>
              <a:t> των υγρών του σώματος, όπως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σε όλα τα διαλύματα, </a:t>
            </a:r>
            <a:r>
              <a:rPr lang="el-GR" sz="2400" b="1" dirty="0"/>
              <a:t>είναι προσθετική ιδιότητα</a:t>
            </a:r>
            <a:r>
              <a:rPr lang="el-GR" sz="2400" dirty="0"/>
              <a:t>,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δηλαδή η τιμή της </a:t>
            </a:r>
            <a:r>
              <a:rPr lang="el-GR" sz="2400" b="1" dirty="0"/>
              <a:t>εξαρτάται από τον αριθμό των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b="1" dirty="0"/>
              <a:t>διαλυμένων σωματιδίων και όχι από το μέγεθός τους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και εκφράζεται σε </a:t>
            </a:r>
            <a:r>
              <a:rPr lang="el-GR" sz="2400" b="1" dirty="0" err="1">
                <a:solidFill>
                  <a:srgbClr val="FF0000"/>
                </a:solidFill>
              </a:rPr>
              <a:t>mOsm</a:t>
            </a:r>
            <a:r>
              <a:rPr lang="el-GR" sz="2400" b="1" dirty="0">
                <a:solidFill>
                  <a:srgbClr val="FF0000"/>
                </a:solidFill>
              </a:rPr>
              <a:t>/</a:t>
            </a:r>
            <a:r>
              <a:rPr lang="el-GR" sz="2400" b="1" dirty="0" err="1">
                <a:solidFill>
                  <a:srgbClr val="FF0000"/>
                </a:solidFill>
              </a:rPr>
              <a:t>kg</a:t>
            </a:r>
            <a:r>
              <a:rPr lang="el-GR" sz="2400" b="1" dirty="0">
                <a:solidFill>
                  <a:srgbClr val="FF0000"/>
                </a:solidFill>
              </a:rPr>
              <a:t> νερού </a:t>
            </a:r>
            <a:r>
              <a:rPr lang="el-GR" sz="2400" dirty="0"/>
              <a:t>(</a:t>
            </a:r>
            <a:r>
              <a:rPr lang="el-GR" sz="2400" dirty="0" err="1"/>
              <a:t>Osmolality</a:t>
            </a:r>
            <a:r>
              <a:rPr lang="el-GR" sz="2400" dirty="0"/>
              <a:t>)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ή σε </a:t>
            </a:r>
            <a:r>
              <a:rPr lang="el-GR" sz="2400" dirty="0" err="1"/>
              <a:t>mOsm</a:t>
            </a:r>
            <a:r>
              <a:rPr lang="el-GR" sz="2400" dirty="0"/>
              <a:t>/L διαλύματος σε συγκεκριμένη </a:t>
            </a:r>
            <a:r>
              <a:rPr lang="el-GR" sz="2400" dirty="0" err="1"/>
              <a:t>θερμο</a:t>
            </a:r>
            <a:r>
              <a:rPr lang="el-GR" sz="2400" dirty="0"/>
              <a:t>-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 err="1"/>
              <a:t>κρασία</a:t>
            </a:r>
            <a:r>
              <a:rPr lang="el-GR" sz="2400" dirty="0"/>
              <a:t> (</a:t>
            </a:r>
            <a:r>
              <a:rPr lang="el-GR" sz="2400" dirty="0" err="1"/>
              <a:t>Osmolarity</a:t>
            </a:r>
            <a:r>
              <a:rPr lang="el-GR" sz="2400" dirty="0" smtClean="0"/>
              <a:t>).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 smtClean="0"/>
              <a:t>Παρατηρείται μόνο κάτω από ορισμένες συνθήκες.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 smtClean="0"/>
              <a:t>Για να εκδηλωθεί, δηλαδή, απαιτείται μια </a:t>
            </a:r>
            <a:r>
              <a:rPr lang="el-GR" sz="2400" dirty="0" err="1" smtClean="0"/>
              <a:t>ημιπερατή</a:t>
            </a:r>
            <a:r>
              <a:rPr lang="el-GR" sz="2400" dirty="0" smtClean="0"/>
              <a:t> μεμβράνη, φυσική ή συνθετική, που επιτρέπει κάποιες ουσίες να περνούν και κάποιες όχι (δρα δηλαδή σαν ένα είδος μοριακού κόσκινου).</a:t>
            </a:r>
            <a:endParaRPr lang="el-GR" sz="2400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l-GR" sz="1500" dirty="0"/>
              <a:t> </a:t>
            </a:r>
            <a:endParaRPr lang="el-GR" sz="2100" dirty="0"/>
          </a:p>
        </p:txBody>
      </p:sp>
    </p:spTree>
  </p:cSld>
  <p:clrMapOvr>
    <a:masterClrMapping/>
  </p:clrMapOvr>
  <p:transition spd="med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Τονικότητα</a:t>
            </a:r>
            <a:endParaRPr lang="en-US"/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Ισοτονική</a:t>
            </a:r>
            <a:endParaRPr lang="en-US"/>
          </a:p>
          <a:p>
            <a:r>
              <a:rPr lang="el-GR"/>
              <a:t>Υπερτονική</a:t>
            </a:r>
            <a:endParaRPr lang="en-US"/>
          </a:p>
          <a:p>
            <a:r>
              <a:rPr lang="el-GR"/>
              <a:t>Υποτονική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Ισότονα Διαλύματα</a:t>
            </a:r>
            <a:endParaRPr lang="en-US"/>
          </a:p>
        </p:txBody>
      </p:sp>
      <p:sp>
        <p:nvSpPr>
          <p:cNvPr id="71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1752600"/>
            <a:ext cx="7613650" cy="4267200"/>
          </a:xfrm>
        </p:spPr>
        <p:txBody>
          <a:bodyPr/>
          <a:lstStyle/>
          <a:p>
            <a:r>
              <a:rPr lang="el-GR" dirty="0"/>
              <a:t>Ίδια συγκέντρωση διαλυτών</a:t>
            </a:r>
            <a:r>
              <a:rPr lang="en-US" dirty="0"/>
              <a:t> </a:t>
            </a:r>
            <a:r>
              <a:rPr lang="el-GR" dirty="0"/>
              <a:t>με τα</a:t>
            </a:r>
            <a:r>
              <a:rPr lang="en-US" dirty="0"/>
              <a:t> RBC</a:t>
            </a:r>
          </a:p>
          <a:p>
            <a:endParaRPr lang="el-GR" dirty="0"/>
          </a:p>
          <a:p>
            <a:r>
              <a:rPr lang="el-GR" dirty="0"/>
              <a:t>Σε ενδοφλέβια έγχυση</a:t>
            </a:r>
            <a:r>
              <a:rPr lang="en-US" dirty="0"/>
              <a:t>: </a:t>
            </a:r>
            <a:r>
              <a:rPr lang="el-GR" dirty="0"/>
              <a:t>δεν μετακινούνται υγρά</a:t>
            </a:r>
            <a:endParaRPr lang="en-US" dirty="0"/>
          </a:p>
          <a:p>
            <a:endParaRPr lang="el-GR" dirty="0"/>
          </a:p>
          <a:p>
            <a:r>
              <a:rPr lang="el-GR" dirty="0"/>
              <a:t>Παράδειγμα</a:t>
            </a:r>
            <a:r>
              <a:rPr lang="en-US" dirty="0"/>
              <a:t>: 0.9% </a:t>
            </a:r>
            <a:r>
              <a:rPr lang="en-US" dirty="0" err="1" smtClean="0"/>
              <a:t>NaCl</a:t>
            </a:r>
            <a:endParaRPr lang="en-US" dirty="0"/>
          </a:p>
        </p:txBody>
      </p:sp>
    </p:spTree>
  </p:cSld>
  <p:clrMapOvr>
    <a:masterClrMapping/>
  </p:clrMapOvr>
  <p:transition spd="med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Υπέρτονα Διαλύματα</a:t>
            </a:r>
            <a:endParaRPr lang="en-US"/>
          </a:p>
        </p:txBody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Μεγαλύτερη συγκέντρωση διαλυτών από</a:t>
            </a:r>
            <a:r>
              <a:rPr lang="en-US"/>
              <a:t> </a:t>
            </a:r>
            <a:r>
              <a:rPr lang="el-GR"/>
              <a:t>τα </a:t>
            </a:r>
            <a:r>
              <a:rPr lang="en-US"/>
              <a:t>RBC</a:t>
            </a:r>
          </a:p>
          <a:p>
            <a:endParaRPr lang="el-GR"/>
          </a:p>
          <a:p>
            <a:r>
              <a:rPr lang="el-GR"/>
              <a:t>Σε ενδοφλέβια έγχυση</a:t>
            </a:r>
            <a:r>
              <a:rPr lang="en-US"/>
              <a:t>: </a:t>
            </a:r>
            <a:r>
              <a:rPr lang="el-GR"/>
              <a:t>υγρά μετακινούνται στις φλέβες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Υπότονα Διαλύματα </a:t>
            </a:r>
            <a:endParaRPr lang="en-US"/>
          </a:p>
        </p:txBody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Χαμηλότερη συγκέντρωση διαλυτών από τα </a:t>
            </a:r>
            <a:r>
              <a:rPr lang="en-US"/>
              <a:t>RBC</a:t>
            </a:r>
          </a:p>
          <a:p>
            <a:endParaRPr lang="el-GR"/>
          </a:p>
          <a:p>
            <a:r>
              <a:rPr lang="el-GR"/>
              <a:t>Σε ενδοφλέβια έγχυση</a:t>
            </a:r>
            <a:r>
              <a:rPr lang="en-US"/>
              <a:t>: </a:t>
            </a:r>
            <a:r>
              <a:rPr lang="el-GR"/>
              <a:t>υγρά μετακινούνται έξω από τις φλέβες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/>
              <a:t>D/W 5%</a:t>
            </a:r>
            <a:r>
              <a:rPr lang="el-GR" sz="3400" b="1"/>
              <a:t/>
            </a:r>
            <a:br>
              <a:rPr lang="el-GR" sz="3400" b="1"/>
            </a:br>
            <a:endParaRPr lang="el-GR" sz="3400" b="1"/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Ισότονο (252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Παρέχει ελεύθερο Η2Ο στον ενδοκυττάριο και εξωκυττάριο χώρο. Προάγει τη νεφρική αποβολή διαλελυμένων ουσιών, δεν παρέχει ηλεκτρολύτες και δίνει ανά λίτρο 170 θερμίδες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D/W 10%</a:t>
            </a:r>
            <a:endParaRPr lang="el-GR" b="1"/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Υπέρτονο (505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Προκαλεί ωσμωτική διούρηση, παρέχει Η2Ο και 340 θερμίδες/λίτρο. Μπορεί να είναι ερεθιστικό για τις φλέβες όπου δίδεται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b="1"/>
              <a:t>D/W 20%</a:t>
            </a:r>
            <a:r>
              <a:rPr lang="el-GR" sz="2600" b="1"/>
              <a:t>: </a:t>
            </a:r>
            <a:r>
              <a:rPr lang="el-GR" sz="2600"/>
              <a:t>Υπέρτονο (1011 </a:t>
            </a:r>
            <a:r>
              <a:rPr lang="en-US" sz="2600"/>
              <a:t>mOsmol/L)</a:t>
            </a:r>
            <a:endParaRPr lang="el-GR" sz="2600"/>
          </a:p>
          <a:p>
            <a:r>
              <a:rPr lang="el-GR" sz="2600"/>
              <a:t>Προκαλεί ωσμωτική διούρηση, χωρίς να προσφέρει ηλεκτρολύτες. Διαλύματα γλυκόζης με πυκνότητα &gt;10% πρέπει να δίδονται σε κεντρικές φλέβες.</a:t>
            </a:r>
          </a:p>
          <a:p>
            <a:r>
              <a:rPr lang="en-US" sz="2600" b="1"/>
              <a:t>D/W 50%</a:t>
            </a:r>
            <a:r>
              <a:rPr lang="el-GR" sz="2600" b="1"/>
              <a:t>: </a:t>
            </a:r>
            <a:r>
              <a:rPr lang="el-GR" sz="2600"/>
              <a:t>Υπέρτονο (1700 </a:t>
            </a:r>
            <a:r>
              <a:rPr lang="en-US" sz="2600"/>
              <a:t>mOsmol/L)</a:t>
            </a:r>
            <a:endParaRPr lang="el-GR" sz="2600"/>
          </a:p>
          <a:p>
            <a:r>
              <a:rPr lang="el-GR" sz="2600"/>
              <a:t>Προκαλεί ωσμωτική διούρηση, χωρίς να προσφέρει ηλεκτρολύτες.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N/S 0,9%</a:t>
            </a:r>
            <a:endParaRPr lang="el-GR" b="1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Ισότονο (308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Αναπληρώνει το έλλειμμα σε </a:t>
            </a:r>
            <a:r>
              <a:rPr lang="en-US"/>
              <a:t>NaCI </a:t>
            </a:r>
            <a:r>
              <a:rPr lang="el-GR"/>
              <a:t>και αποκαθιστά ή διατείνει τον εξωκυττάριο χώρο. Είναι το μόνο διάλυμα που μπορεί να δοθεί μαζί με προϊόντα αίματος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Ringers</a:t>
            </a:r>
            <a:endParaRPr lang="el-GR" b="1"/>
          </a:p>
          <a:p>
            <a:r>
              <a:rPr lang="el-GR"/>
              <a:t>Ισότονο (309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Αναπληρώνει το έλλειμμα </a:t>
            </a:r>
            <a:r>
              <a:rPr lang="en-US"/>
              <a:t>K</a:t>
            </a:r>
            <a:r>
              <a:rPr lang="el-GR"/>
              <a:t>+, </a:t>
            </a:r>
            <a:r>
              <a:rPr lang="en-US"/>
              <a:t>Na</a:t>
            </a:r>
            <a:r>
              <a:rPr lang="el-GR"/>
              <a:t>+, </a:t>
            </a:r>
            <a:r>
              <a:rPr lang="en-US"/>
              <a:t>CI</a:t>
            </a:r>
            <a:r>
              <a:rPr lang="el-GR"/>
              <a:t>- και </a:t>
            </a:r>
            <a:r>
              <a:rPr lang="en-US"/>
              <a:t>Ca</a:t>
            </a:r>
            <a:r>
              <a:rPr lang="el-GR"/>
              <a:t>++, ενώ δεν περιέχει γαλακτικά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Γενικά 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/>
              <a:t>Τα υγρά του οργανισμού κατανέμονται σε δύο κυρίως χώρους, τον ενδοκυττάριο και τον εξωκυττάριο (αυτός χωρίζεται στον διάμεσο και στον αγγειακό). </a:t>
            </a:r>
          </a:p>
          <a:p>
            <a:r>
              <a:rPr lang="el-GR" sz="2600"/>
              <a:t>Τα υγρά παραμένουν στο χώρο τους με διάφορους «φρουρούς» που υπάρχουν σε κυτταρικό επίπεδο. Στη λειτουργία των φρουρών αυτών παίζουν ρόλο το νάτριο του ορού, η ωσμωτικότητα, η γλυκόζη, η λευκωματίνη, η αντιδιουρητική ορμόνη και η αλδοστερόνη.</a:t>
            </a:r>
          </a:p>
          <a:p>
            <a:endParaRPr lang="el-GR" sz="2600"/>
          </a:p>
        </p:txBody>
      </p:sp>
    </p:spTree>
  </p:cSld>
  <p:clrMapOvr>
    <a:masterClrMapping/>
  </p:clrMapOvr>
  <p:transition spd="med">
    <p:randomBar dir="vert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Lactate Ringers</a:t>
            </a:r>
            <a:endParaRPr lang="el-GR" b="1"/>
          </a:p>
          <a:p>
            <a:r>
              <a:rPr lang="el-GR"/>
              <a:t>Ισότονο (273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Έχει τη σύνθεση των ηλεκτρολυτών του ορού (χρειάζεται λίγο περισσότερο Κ+). Χρησιμοποιείται για αναπλήρωση υγρών του κατώτερου γαστρεντερικού σωλήνα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ΡΥΘΜΙΣΗ ΡΟΗΣ ΣΕ ΣΤΑΓΟΝΕΣ ΑΝΑ ΛΕΠΤΟ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/>
              <a:t>Α ν πρόκειται για απλή συσκευή χορήγησης που χρησιμοποιεί τη βαρύτητα  είναι απαραίτητος ο υπολογισμός του ρυθμού ροής σε σταγόνες ανά λεπτό ΣΓΕ. Ο υπολογισμός  γίνεται ως εξής: </a:t>
            </a:r>
          </a:p>
          <a:p>
            <a:r>
              <a:rPr lang="el-GR" sz="2800" dirty="0" smtClean="0"/>
              <a:t>Ρυθμός ροής σε σταγόνες ανά λεπτό=</a:t>
            </a:r>
          </a:p>
          <a:p>
            <a:pPr>
              <a:buNone/>
            </a:pPr>
            <a:r>
              <a:rPr lang="en-US" sz="2800" dirty="0" smtClean="0"/>
              <a:t>(</a:t>
            </a:r>
            <a:r>
              <a:rPr lang="el-GR" sz="2800" dirty="0" smtClean="0"/>
              <a:t>Όγκος υγρού έγχυσης σε </a:t>
            </a:r>
            <a:r>
              <a:rPr lang="en-US" sz="2800" dirty="0" smtClean="0"/>
              <a:t>ml )x (</a:t>
            </a:r>
            <a:r>
              <a:rPr lang="el-GR" sz="2800" dirty="0" smtClean="0"/>
              <a:t>αριθμός σταγόνων ανά </a:t>
            </a:r>
            <a:r>
              <a:rPr lang="en-US" sz="2800" dirty="0" smtClean="0"/>
              <a:t>ml)/ </a:t>
            </a:r>
            <a:r>
              <a:rPr lang="el-GR" sz="2800" dirty="0" smtClean="0"/>
              <a:t>χρόνος σε λεπτά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Αριθμός  σταγόνων ανά λεπτό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3200" dirty="0" smtClean="0"/>
              <a:t>Ο αριθμός σταγόνων ανά </a:t>
            </a:r>
            <a:r>
              <a:rPr lang="en-US" sz="3200" dirty="0" smtClean="0"/>
              <a:t>ml </a:t>
            </a:r>
            <a:r>
              <a:rPr lang="el-GR" sz="3200" dirty="0" smtClean="0"/>
              <a:t> καθορίζεται από τη συσκευή χορήγησης που χρησιμοποιείται και αναγράφεται στη συσκευασία </a:t>
            </a:r>
          </a:p>
          <a:p>
            <a:r>
              <a:rPr lang="el-GR" sz="3200" dirty="0" smtClean="0"/>
              <a:t>Συσκευή ορού: 20 σταγόνες/ </a:t>
            </a:r>
            <a:r>
              <a:rPr lang="en-US" sz="3200" dirty="0" smtClean="0"/>
              <a:t>min</a:t>
            </a:r>
          </a:p>
          <a:p>
            <a:r>
              <a:rPr lang="el-GR" sz="3200" dirty="0" smtClean="0"/>
              <a:t>Συσκευή αίματος:15 σταγόνες/ </a:t>
            </a:r>
            <a:r>
              <a:rPr lang="en-US" sz="3200" dirty="0" smtClean="0"/>
              <a:t>min</a:t>
            </a:r>
            <a:endParaRPr lang="el-GR" sz="3200" dirty="0" smtClean="0"/>
          </a:p>
          <a:p>
            <a:r>
              <a:rPr lang="el-GR" sz="3200" dirty="0" smtClean="0"/>
              <a:t>Συσκευή παιδιατρικής χορήγησης (</a:t>
            </a:r>
            <a:r>
              <a:rPr lang="en-US" sz="3200" dirty="0" err="1" smtClean="0"/>
              <a:t>soluset</a:t>
            </a:r>
            <a:r>
              <a:rPr lang="en-US" sz="3200" dirty="0" smtClean="0"/>
              <a:t>): </a:t>
            </a:r>
            <a:r>
              <a:rPr lang="el-GR" sz="3200" dirty="0" smtClean="0"/>
              <a:t>: </a:t>
            </a:r>
            <a:r>
              <a:rPr lang="en-US" sz="3200" dirty="0" smtClean="0"/>
              <a:t>6</a:t>
            </a:r>
            <a:r>
              <a:rPr lang="el-GR" sz="3200" dirty="0" smtClean="0"/>
              <a:t>0 σταγόνες/ </a:t>
            </a:r>
            <a:r>
              <a:rPr lang="en-US" sz="3200" dirty="0" smtClean="0"/>
              <a:t>min</a:t>
            </a:r>
            <a:endParaRPr lang="el-GR" sz="3200" dirty="0" smtClean="0"/>
          </a:p>
          <a:p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/>
              <a:t>Σε κάθε διάλυμα η περιεκτικότητα μπορεί να εκφραστεί:</a:t>
            </a:r>
            <a:endParaRPr lang="el-GR" sz="3200" dirty="0"/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00808"/>
            <a:ext cx="8486775" cy="483493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l-GR" sz="1700" dirty="0"/>
              <a:t/>
            </a:r>
            <a:br>
              <a:rPr lang="el-GR" sz="1700" dirty="0"/>
            </a:br>
            <a:r>
              <a:rPr lang="el-GR" sz="1700" dirty="0"/>
              <a:t/>
            </a:r>
            <a:br>
              <a:rPr lang="el-GR" sz="1700" dirty="0"/>
            </a:br>
            <a:endParaRPr lang="el-GR" sz="2400" dirty="0"/>
          </a:p>
          <a:p>
            <a:pPr>
              <a:lnSpc>
                <a:spcPct val="80000"/>
              </a:lnSpc>
            </a:pPr>
            <a:r>
              <a:rPr lang="el-GR" sz="2400" dirty="0"/>
              <a:t>Με την επί τοις εκατό κατά βάρος </a:t>
            </a:r>
            <a:r>
              <a:rPr lang="el-GR" sz="2400" dirty="0" smtClean="0"/>
              <a:t>περιεκτικότητα, </a:t>
            </a:r>
            <a:r>
              <a:rPr lang="el-GR" sz="2400" dirty="0"/>
              <a:t>που δείχνει πόσα γραμμάρια διαλυμένης ουσίας περιέχονται σε </a:t>
            </a:r>
            <a:r>
              <a:rPr lang="el-GR" sz="2400" dirty="0" smtClean="0"/>
              <a:t> 100 </a:t>
            </a:r>
            <a:r>
              <a:rPr lang="el-GR" sz="2400" dirty="0"/>
              <a:t>γραμμάρια του διαλύματος π.χ. διάλυμα γλυκόζης 35% </a:t>
            </a:r>
            <a:r>
              <a:rPr lang="el-GR" sz="2400" dirty="0" err="1"/>
              <a:t>κ.β</a:t>
            </a:r>
            <a:r>
              <a:rPr lang="el-GR" sz="2400" dirty="0"/>
              <a:t>. σημαίνει ότι στα 500 γραμμάρια διαλύματος περιέχονται 175 γραμμάρια γλυκόζης (500*35/100)</a:t>
            </a:r>
            <a:br>
              <a:rPr lang="el-GR" sz="2400" dirty="0"/>
            </a:br>
            <a:endParaRPr lang="el-GR" sz="2400" dirty="0"/>
          </a:p>
          <a:p>
            <a:pPr>
              <a:lnSpc>
                <a:spcPct val="80000"/>
              </a:lnSpc>
            </a:pPr>
            <a:r>
              <a:rPr lang="el-GR" sz="2400" dirty="0"/>
              <a:t>Με την επί τοις εκατό κατ’ όγκο περιεκτικότητα που δείχνει πόσα γραμμάρια διαλυμένης ουσίας περιέχονται σε </a:t>
            </a:r>
            <a:r>
              <a:rPr lang="el-GR" sz="2400" dirty="0" smtClean="0"/>
              <a:t> 100 </a:t>
            </a:r>
            <a:r>
              <a:rPr lang="el-GR" sz="2400" dirty="0"/>
              <a:t>ml του διαλύματος π.χ. σε </a:t>
            </a:r>
            <a:r>
              <a:rPr lang="el-GR" sz="2400" dirty="0" err="1"/>
              <a:t>Νormal</a:t>
            </a:r>
            <a:r>
              <a:rPr lang="el-GR" sz="2400" dirty="0"/>
              <a:t> </a:t>
            </a:r>
            <a:r>
              <a:rPr lang="en-US" sz="2400" dirty="0"/>
              <a:t>S</a:t>
            </a:r>
            <a:r>
              <a:rPr lang="el-GR" sz="2400" dirty="0" err="1"/>
              <a:t>aline</a:t>
            </a:r>
            <a:r>
              <a:rPr lang="el-GR" sz="2400" dirty="0"/>
              <a:t> 0,9% </a:t>
            </a:r>
            <a:r>
              <a:rPr lang="el-GR" sz="2400" dirty="0" err="1"/>
              <a:t>κ.ο</a:t>
            </a:r>
            <a:r>
              <a:rPr lang="el-GR" sz="2400" dirty="0"/>
              <a:t>. σημαίνει ότι στα 250 ml διαλύματος περιέχονται 2,25 γραμμάρια </a:t>
            </a:r>
            <a:r>
              <a:rPr lang="el-GR" sz="2400" dirty="0" err="1"/>
              <a:t>sodium</a:t>
            </a:r>
            <a:r>
              <a:rPr lang="el-GR" sz="2400" dirty="0"/>
              <a:t> </a:t>
            </a:r>
            <a:r>
              <a:rPr lang="el-GR" sz="2400" dirty="0" err="1"/>
              <a:t>chloride</a:t>
            </a:r>
            <a:r>
              <a:rPr lang="el-GR" sz="2400" dirty="0"/>
              <a:t> (250*0,9/100)</a:t>
            </a:r>
            <a:r>
              <a:rPr lang="el-GR" sz="1700" dirty="0"/>
              <a:t/>
            </a:r>
            <a:br>
              <a:rPr lang="el-GR" sz="1700" dirty="0"/>
            </a:br>
            <a:r>
              <a:rPr lang="el-GR" sz="1700" dirty="0"/>
              <a:t/>
            </a:r>
            <a:br>
              <a:rPr lang="el-GR" sz="1700" dirty="0"/>
            </a:br>
            <a:r>
              <a:rPr lang="el-GR" sz="1700" dirty="0"/>
              <a:t/>
            </a:r>
            <a:br>
              <a:rPr lang="el-GR" sz="1700" dirty="0"/>
            </a:br>
            <a:endParaRPr lang="el-GR" sz="1700" dirty="0"/>
          </a:p>
        </p:txBody>
      </p:sp>
    </p:spTree>
  </p:cSld>
  <p:clrMapOvr>
    <a:masterClrMapping/>
  </p:clrMapOvr>
  <p:transition spd="med">
    <p:randomBar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Περιεκτικότητα διαλυτών</a:t>
            </a:r>
            <a:endParaRPr lang="el-GR" dirty="0"/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017713"/>
            <a:ext cx="8128000" cy="41148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err="1" smtClean="0"/>
              <a:t>Na</a:t>
            </a:r>
            <a:r>
              <a:rPr lang="en-US" sz="2400" dirty="0" smtClean="0"/>
              <a:t>C</a:t>
            </a:r>
            <a:r>
              <a:rPr lang="el-GR" sz="2400" dirty="0" smtClean="0"/>
              <a:t>l </a:t>
            </a:r>
            <a:r>
              <a:rPr lang="el-GR" sz="2400" dirty="0"/>
              <a:t>15% περιέχει το 1ml / 2,5 </a:t>
            </a:r>
            <a:r>
              <a:rPr lang="el-GR" sz="2400" dirty="0" err="1"/>
              <a:t>meq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smtClean="0"/>
              <a:t>K</a:t>
            </a:r>
            <a:r>
              <a:rPr lang="en-US" sz="2400" dirty="0" smtClean="0"/>
              <a:t>C</a:t>
            </a:r>
            <a:r>
              <a:rPr lang="el-GR" sz="2400" dirty="0" smtClean="0"/>
              <a:t>l </a:t>
            </a:r>
            <a:r>
              <a:rPr lang="el-GR" sz="2400" dirty="0"/>
              <a:t>10% περιέχει το 1 ml / 1,3 </a:t>
            </a:r>
            <a:r>
              <a:rPr lang="el-GR" sz="2400" dirty="0" err="1"/>
              <a:t>meq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err="1"/>
              <a:t>CaCl</a:t>
            </a:r>
            <a:r>
              <a:rPr lang="el-GR" sz="2400" dirty="0"/>
              <a:t> υδροχλωρικό ασβέστιο 10% περιέχει 18 </a:t>
            </a:r>
            <a:r>
              <a:rPr lang="el-GR" sz="2400" dirty="0" err="1"/>
              <a:t>mg</a:t>
            </a:r>
            <a:r>
              <a:rPr lang="el-GR" sz="2400" dirty="0"/>
              <a:t> </a:t>
            </a:r>
            <a:r>
              <a:rPr lang="el-GR" sz="2400" dirty="0" err="1"/>
              <a:t>Ca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smtClean="0"/>
              <a:t> </a:t>
            </a:r>
            <a:r>
              <a:rPr lang="el-GR" sz="2400" dirty="0" err="1"/>
              <a:t>γλυκονικό</a:t>
            </a:r>
            <a:r>
              <a:rPr lang="el-GR" sz="2400" dirty="0"/>
              <a:t> ασβέστιο 5% περιέχει 4,65 </a:t>
            </a:r>
            <a:r>
              <a:rPr lang="el-GR" sz="2400" dirty="0" err="1"/>
              <a:t>mg</a:t>
            </a:r>
            <a:r>
              <a:rPr lang="el-GR" sz="2400" dirty="0"/>
              <a:t> </a:t>
            </a:r>
            <a:r>
              <a:rPr lang="el-GR" sz="2400" dirty="0" err="1"/>
              <a:t>Ca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err="1" smtClean="0"/>
              <a:t>MgS</a:t>
            </a:r>
            <a:r>
              <a:rPr lang="en-US" sz="2400" dirty="0" smtClean="0"/>
              <a:t>O</a:t>
            </a:r>
            <a:r>
              <a:rPr lang="el-GR" sz="2400" dirty="0" smtClean="0"/>
              <a:t>4 </a:t>
            </a:r>
            <a:r>
              <a:rPr lang="el-GR" sz="2400" dirty="0"/>
              <a:t>περιέχει το 1 ml / 20,4 </a:t>
            </a:r>
            <a:r>
              <a:rPr lang="el-GR" sz="2400" dirty="0" err="1"/>
              <a:t>mg</a:t>
            </a:r>
            <a:r>
              <a:rPr lang="el-GR" sz="1900" dirty="0"/>
              <a:t/>
            </a:r>
            <a:br>
              <a:rPr lang="el-GR" sz="1900" dirty="0"/>
            </a:br>
            <a:endParaRPr lang="el-GR" sz="1900" dirty="0"/>
          </a:p>
        </p:txBody>
      </p:sp>
    </p:spTree>
  </p:cSld>
  <p:clrMapOvr>
    <a:masterClrMapping/>
  </p:clrMapOvr>
  <p:transition spd="med">
    <p:randomBar dir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ΚΟΛΛΟΕΙΔΗ ΚΑΙ ΚΡΥΣΤΑΛΛΟΕΙΔΗ ΔΙΑΛΥΜΑΤΑ</a:t>
            </a:r>
            <a:endParaRPr lang="el-GR" dirty="0"/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17713"/>
            <a:ext cx="8486775" cy="44354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b="1" dirty="0"/>
              <a:t>Κρυσταλλοειδή διαλύματα</a:t>
            </a:r>
            <a:r>
              <a:rPr lang="el-GR" sz="2800" dirty="0"/>
              <a:t> είναι διαλύματα ηλεκτρολυτών ή οργανικών ενώσεων μικρού μοριακού βάρους που διαπερνούν εύκολα το ενδοθήλιο των αγγείων.</a:t>
            </a:r>
            <a:br>
              <a:rPr lang="el-GR" sz="2800" dirty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b="1" dirty="0"/>
              <a:t>Κολλοειδή </a:t>
            </a:r>
            <a:r>
              <a:rPr lang="el-GR" sz="2800" dirty="0"/>
              <a:t>είναι διαλύματα </a:t>
            </a:r>
            <a:r>
              <a:rPr lang="el-GR" sz="2800" dirty="0" err="1"/>
              <a:t>μεγαλομοριακών</a:t>
            </a:r>
            <a:r>
              <a:rPr lang="el-GR" sz="2800" dirty="0"/>
              <a:t> ενώσεων, οι οποίες διαπερνούν δύσκολα ή καθόλου το ενδοθήλιο των τριχοειδών αγγείων.</a:t>
            </a:r>
            <a:br>
              <a:rPr lang="el-GR" sz="2800" dirty="0"/>
            </a:br>
            <a:endParaRPr lang="el-GR" sz="1800" dirty="0"/>
          </a:p>
        </p:txBody>
      </p:sp>
    </p:spTree>
  </p:cSld>
  <p:clrMapOvr>
    <a:masterClrMapping/>
  </p:clrMapOvr>
  <p:transition spd="med">
    <p:randomBar dir="vert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Δράση Υπότονων Διαλυμάτων</a:t>
            </a:r>
            <a:endParaRPr lang="en-US"/>
          </a:p>
        </p:txBody>
      </p:sp>
      <p:sp>
        <p:nvSpPr>
          <p:cNvPr id="363530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1403350" y="1981200"/>
            <a:ext cx="743585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Ο διαλύτης</a:t>
            </a:r>
            <a:r>
              <a:rPr lang="en-US" sz="2600"/>
              <a:t> </a:t>
            </a:r>
            <a:r>
              <a:rPr lang="el-GR" sz="2600"/>
              <a:t>έξω από το κύτταρο είναι χαμηλότερος από το εσωτερικό του.</a:t>
            </a:r>
          </a:p>
          <a:p>
            <a:pPr>
              <a:lnSpc>
                <a:spcPct val="90000"/>
              </a:lnSpc>
            </a:pPr>
            <a:r>
              <a:rPr lang="el-GR" sz="2600"/>
              <a:t>Νερό κινείται από χαμηλή σε υψηλή συγκέντρωση διαλυτών </a:t>
            </a:r>
          </a:p>
          <a:p>
            <a:pPr>
              <a:lnSpc>
                <a:spcPct val="90000"/>
              </a:lnSpc>
            </a:pPr>
            <a:r>
              <a:rPr lang="el-GR" sz="2600"/>
              <a:t>Το κύτταρο γίνεται οιδηματώδες και πιθανά διασπάται </a:t>
            </a:r>
            <a:r>
              <a:rPr lang="en-US" sz="2600"/>
              <a:t>!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Δράση Υπέρτονων Διαλυμάτων</a:t>
            </a:r>
            <a:endParaRPr lang="en-US"/>
          </a:p>
        </p:txBody>
      </p:sp>
      <p:sp>
        <p:nvSpPr>
          <p:cNvPr id="36455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1116013" y="2017713"/>
            <a:ext cx="7742237" cy="4114800"/>
          </a:xfrm>
        </p:spPr>
        <p:txBody>
          <a:bodyPr/>
          <a:lstStyle/>
          <a:p>
            <a:r>
              <a:rPr lang="el-GR" sz="2600"/>
              <a:t>Ο διαλύτης</a:t>
            </a:r>
            <a:r>
              <a:rPr lang="en-US" sz="2600"/>
              <a:t> </a:t>
            </a:r>
            <a:r>
              <a:rPr lang="el-GR" sz="2600"/>
              <a:t>έξω από το κύτταρο είναι υψηλότερος από το εσωτερικό του.</a:t>
            </a:r>
          </a:p>
          <a:p>
            <a:r>
              <a:rPr lang="el-GR" sz="2600"/>
              <a:t>Νερό κινείται από χαμηλή σε υψηλή συγκέντρωση διαλυτών. </a:t>
            </a:r>
            <a:endParaRPr lang="en-US" sz="2600"/>
          </a:p>
          <a:p>
            <a:r>
              <a:rPr lang="el-GR" sz="2600"/>
              <a:t>Το κύτταρο συρρικνώνεται </a:t>
            </a:r>
            <a:endParaRPr lang="en-US" sz="2600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>
                <a:solidFill>
                  <a:srgbClr val="FFFF00"/>
                </a:solidFill>
              </a:rPr>
              <a:t>Χορήγηση Υγρών</a:t>
            </a:r>
          </a:p>
        </p:txBody>
      </p:sp>
      <p:sp>
        <p:nvSpPr>
          <p:cNvPr id="705539" name="Oval 3"/>
          <p:cNvSpPr>
            <a:spLocks noChangeArrowheads="1"/>
          </p:cNvSpPr>
          <p:nvPr/>
        </p:nvSpPr>
        <p:spPr bwMode="auto">
          <a:xfrm>
            <a:off x="1143000" y="2057400"/>
            <a:ext cx="2438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>
                <a:latin typeface="Arial" charset="0"/>
              </a:rPr>
              <a:t>Κρυσταλλοειδή</a:t>
            </a:r>
          </a:p>
        </p:txBody>
      </p:sp>
      <p:sp>
        <p:nvSpPr>
          <p:cNvPr id="705540" name="Oval 4"/>
          <p:cNvSpPr>
            <a:spLocks noChangeArrowheads="1"/>
          </p:cNvSpPr>
          <p:nvPr/>
        </p:nvSpPr>
        <p:spPr bwMode="auto">
          <a:xfrm>
            <a:off x="5257800" y="2057400"/>
            <a:ext cx="2438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>
                <a:latin typeface="Arial" charset="0"/>
              </a:rPr>
              <a:t>Κολλοειδή</a:t>
            </a:r>
          </a:p>
        </p:txBody>
      </p:sp>
      <p:sp>
        <p:nvSpPr>
          <p:cNvPr id="705541" name="Oval 5"/>
          <p:cNvSpPr>
            <a:spLocks noChangeArrowheads="1"/>
          </p:cNvSpPr>
          <p:nvPr/>
        </p:nvSpPr>
        <p:spPr bwMode="auto">
          <a:xfrm>
            <a:off x="762000" y="4343400"/>
            <a:ext cx="3200400" cy="1600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>
                <a:latin typeface="Arial" charset="0"/>
              </a:rPr>
              <a:t>&lt;M.B. </a:t>
            </a:r>
            <a:r>
              <a:rPr lang="el-GR">
                <a:latin typeface="Arial" charset="0"/>
              </a:rPr>
              <a:t> Διέρχονται  ευχερώς από την τριχοειδική μεμβράνη</a:t>
            </a:r>
          </a:p>
        </p:txBody>
      </p:sp>
      <p:sp>
        <p:nvSpPr>
          <p:cNvPr id="705542" name="Oval 6"/>
          <p:cNvSpPr>
            <a:spLocks noChangeArrowheads="1"/>
          </p:cNvSpPr>
          <p:nvPr/>
        </p:nvSpPr>
        <p:spPr bwMode="auto">
          <a:xfrm>
            <a:off x="4876800" y="4343400"/>
            <a:ext cx="3200400" cy="1600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l-GR">
                <a:latin typeface="Arial" charset="0"/>
              </a:rPr>
              <a:t>&gt;</a:t>
            </a:r>
            <a:r>
              <a:rPr lang="en-US">
                <a:latin typeface="Arial" charset="0"/>
              </a:rPr>
              <a:t>M.B. </a:t>
            </a:r>
            <a:r>
              <a:rPr lang="el-GR">
                <a:latin typeface="Arial" charset="0"/>
              </a:rPr>
              <a:t> Διέρχονται  πολύ δυσχερέστερα από την τριχοειδική μεμβράνη</a:t>
            </a:r>
          </a:p>
        </p:txBody>
      </p:sp>
      <p:sp>
        <p:nvSpPr>
          <p:cNvPr id="705543" name="AutoShape 7"/>
          <p:cNvSpPr>
            <a:spLocks noChangeArrowheads="1"/>
          </p:cNvSpPr>
          <p:nvPr/>
        </p:nvSpPr>
        <p:spPr bwMode="auto">
          <a:xfrm>
            <a:off x="2209800" y="3276600"/>
            <a:ext cx="304800" cy="1066800"/>
          </a:xfrm>
          <a:prstGeom prst="downArrow">
            <a:avLst>
              <a:gd name="adj1" fmla="val 50000"/>
              <a:gd name="adj2" fmla="val 8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Bar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963613"/>
          </a:xfrm>
        </p:spPr>
        <p:txBody>
          <a:bodyPr/>
          <a:lstStyle/>
          <a:p>
            <a:r>
              <a:rPr lang="el-GR" sz="3000">
                <a:solidFill>
                  <a:schemeClr val="tx1"/>
                </a:solidFill>
              </a:rPr>
              <a:t>Κρυσταλλοειδή διαλύματα</a:t>
            </a:r>
          </a:p>
        </p:txBody>
      </p:sp>
      <p:graphicFrame>
        <p:nvGraphicFramePr>
          <p:cNvPr id="706563" name="Group 3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8839200" cy="5105401"/>
        </p:xfrm>
        <a:graphic>
          <a:graphicData uri="http://schemas.openxmlformats.org/drawingml/2006/table">
            <a:tbl>
              <a:tblPr/>
              <a:tblGrid>
                <a:gridCol w="1066800"/>
                <a:gridCol w="990600"/>
                <a:gridCol w="914400"/>
                <a:gridCol w="914400"/>
                <a:gridCol w="914400"/>
                <a:gridCol w="990600"/>
                <a:gridCol w="1143000"/>
                <a:gridCol w="685800"/>
                <a:gridCol w="1219200"/>
              </a:tblGrid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ΥΓΡΟ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Να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CL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Mg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Ρυθμιστικά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Ωσμωτικότητα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(mOsm/l)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Πλάσμα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141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103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4-5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Διττανθρακικά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(26)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7,4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289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9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0,9%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NaCl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154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5,7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308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Ringers Solution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147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155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4,4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309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Ringers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Lactate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130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109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Γαλακτικό οξύ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(28)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6,4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273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AutoShape 2"/>
          <p:cNvSpPr>
            <a:spLocks noChangeArrowheads="1"/>
          </p:cNvSpPr>
          <p:nvPr/>
        </p:nvSpPr>
        <p:spPr bwMode="auto">
          <a:xfrm>
            <a:off x="731838" y="2743200"/>
            <a:ext cx="7391400" cy="25146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701443" name="Rectangle 3"/>
          <p:cNvSpPr>
            <a:spLocks noChangeArrowheads="1"/>
          </p:cNvSpPr>
          <p:nvPr/>
        </p:nvSpPr>
        <p:spPr bwMode="auto">
          <a:xfrm>
            <a:off x="3475038" y="2743200"/>
            <a:ext cx="228600" cy="251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01444" name="Rectangle 4"/>
          <p:cNvSpPr>
            <a:spLocks noChangeArrowheads="1"/>
          </p:cNvSpPr>
          <p:nvPr/>
        </p:nvSpPr>
        <p:spPr bwMode="auto">
          <a:xfrm>
            <a:off x="1265238" y="3048000"/>
            <a:ext cx="1935162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u="sng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Ενδοκυττάριο</a:t>
            </a:r>
            <a:endParaRPr lang="en-US" sz="2400" dirty="0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45%</a:t>
            </a: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31.5 kg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701445" name="Rectangle 5"/>
          <p:cNvSpPr>
            <a:spLocks noChangeArrowheads="1"/>
          </p:cNvSpPr>
          <p:nvPr/>
        </p:nvSpPr>
        <p:spPr bwMode="auto">
          <a:xfrm>
            <a:off x="6218238" y="2743200"/>
            <a:ext cx="228600" cy="251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01446" name="Rectangle 6"/>
          <p:cNvSpPr>
            <a:spLocks noChangeArrowheads="1"/>
          </p:cNvSpPr>
          <p:nvPr/>
        </p:nvSpPr>
        <p:spPr bwMode="auto">
          <a:xfrm>
            <a:off x="4313238" y="3124200"/>
            <a:ext cx="1554162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u="sng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Διάμεσο</a:t>
            </a:r>
            <a:endParaRPr lang="en-US" sz="2400" dirty="0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10.5 %</a:t>
            </a: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7.35 kg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701447" name="Rectangle 7"/>
          <p:cNvSpPr>
            <a:spLocks noChangeArrowheads="1"/>
          </p:cNvSpPr>
          <p:nvPr/>
        </p:nvSpPr>
        <p:spPr bwMode="auto">
          <a:xfrm>
            <a:off x="6599238" y="3200400"/>
            <a:ext cx="13716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u="sng" dirty="0" err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Ενδαγγειακό</a:t>
            </a:r>
            <a:endParaRPr lang="en-US" sz="2400" dirty="0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4.5%</a:t>
            </a: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3.15  kg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701448" name="Oval 8"/>
          <p:cNvSpPr>
            <a:spLocks noChangeArrowheads="1"/>
          </p:cNvSpPr>
          <p:nvPr/>
        </p:nvSpPr>
        <p:spPr bwMode="auto">
          <a:xfrm>
            <a:off x="1828800" y="5715000"/>
            <a:ext cx="5334000" cy="914400"/>
          </a:xfrm>
          <a:prstGeom prst="ellipse">
            <a:avLst/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Ολικό βάρος σώματος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1449" name="Rectangle 9"/>
          <p:cNvSpPr>
            <a:spLocks noChangeArrowheads="1"/>
          </p:cNvSpPr>
          <p:nvPr/>
        </p:nvSpPr>
        <p:spPr bwMode="auto">
          <a:xfrm>
            <a:off x="609600" y="457200"/>
            <a:ext cx="7772400" cy="1143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/>
          <a:lstStyle/>
          <a:p>
            <a:r>
              <a:rPr lang="el-GR" sz="3800">
                <a:solidFill>
                  <a:schemeClr val="tx2"/>
                </a:solidFill>
              </a:rPr>
              <a:t>Κατανομή Υγρών</a:t>
            </a:r>
            <a:endParaRPr lang="en-US" sz="3800">
              <a:solidFill>
                <a:schemeClr val="tx2"/>
              </a:solidFill>
            </a:endParaRPr>
          </a:p>
        </p:txBody>
      </p:sp>
      <p:sp>
        <p:nvSpPr>
          <p:cNvPr id="701450" name="AutoShape 10"/>
          <p:cNvSpPr>
            <a:spLocks/>
          </p:cNvSpPr>
          <p:nvPr/>
        </p:nvSpPr>
        <p:spPr bwMode="auto">
          <a:xfrm rot="-5400000">
            <a:off x="5646738" y="571500"/>
            <a:ext cx="381000" cy="3810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01451" name="Text Box 11"/>
          <p:cNvSpPr txBox="1">
            <a:spLocks noChangeArrowheads="1"/>
          </p:cNvSpPr>
          <p:nvPr/>
        </p:nvSpPr>
        <p:spPr bwMode="auto">
          <a:xfrm>
            <a:off x="4997450" y="1828800"/>
            <a:ext cx="180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l-GR" sz="2400">
                <a:latin typeface="Times New Roman" pitchFamily="18" charset="0"/>
              </a:rPr>
              <a:t>Εξωκυττάριο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1452" name="Text Box 12"/>
          <p:cNvSpPr txBox="1">
            <a:spLocks noChangeArrowheads="1"/>
          </p:cNvSpPr>
          <p:nvPr/>
        </p:nvSpPr>
        <p:spPr bwMode="auto">
          <a:xfrm rot="-5400000">
            <a:off x="2581275" y="3678238"/>
            <a:ext cx="2054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l-GR" sz="1600" b="1">
                <a:latin typeface="Times New Roman" pitchFamily="18" charset="0"/>
              </a:rPr>
              <a:t>Κυτταρική μεμβράνη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1453" name="Text Box 13"/>
          <p:cNvSpPr txBox="1">
            <a:spLocks noChangeArrowheads="1"/>
          </p:cNvSpPr>
          <p:nvPr/>
        </p:nvSpPr>
        <p:spPr bwMode="auto">
          <a:xfrm rot="-5400000">
            <a:off x="5281613" y="3865563"/>
            <a:ext cx="2139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l-GR" sz="1600" b="1">
                <a:latin typeface="Times New Roman" pitchFamily="18" charset="0"/>
              </a:rPr>
              <a:t>Τριχοειδική μεμβράνη</a:t>
            </a: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920750"/>
          </a:xfrm>
        </p:spPr>
        <p:txBody>
          <a:bodyPr/>
          <a:lstStyle/>
          <a:p>
            <a:r>
              <a:rPr lang="el-GR" sz="3000">
                <a:solidFill>
                  <a:schemeClr val="tx1"/>
                </a:solidFill>
              </a:rPr>
              <a:t>Κρυσταλλοειδή διαλύματα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Κανόνας 3:1 Απαιτούνται 3</a:t>
            </a:r>
            <a:r>
              <a:rPr lang="en-US" sz="2600"/>
              <a:t>ml </a:t>
            </a:r>
            <a:r>
              <a:rPr lang="el-GR" sz="2600"/>
              <a:t>κρυσταλλοειδούς διαλύματος για να αναπληρωθεί απώλεια αίματος 1</a:t>
            </a:r>
            <a:r>
              <a:rPr lang="en-US" sz="2600"/>
              <a:t>ml</a:t>
            </a:r>
          </a:p>
          <a:p>
            <a:pPr>
              <a:lnSpc>
                <a:spcPct val="90000"/>
              </a:lnSpc>
            </a:pPr>
            <a:r>
              <a:rPr lang="el-GR" sz="2600"/>
              <a:t>Μετά από χορήγηση 1</a:t>
            </a:r>
            <a:r>
              <a:rPr lang="en-US" sz="2600"/>
              <a:t>lt N/S </a:t>
            </a:r>
            <a:r>
              <a:rPr lang="el-GR" sz="2600"/>
              <a:t> ο ενδαγγειακός όγκος αυξάνεται κατά 275 </a:t>
            </a:r>
            <a:r>
              <a:rPr lang="en-US" sz="2600"/>
              <a:t>ml </a:t>
            </a:r>
            <a:r>
              <a:rPr lang="el-GR" sz="2600"/>
              <a:t>ενώ ο διάμεσος κατά 875</a:t>
            </a:r>
            <a:r>
              <a:rPr lang="en-US" sz="2600"/>
              <a:t>ml.</a:t>
            </a:r>
          </a:p>
          <a:p>
            <a:pPr>
              <a:lnSpc>
                <a:spcPct val="90000"/>
              </a:lnSpc>
            </a:pPr>
            <a:r>
              <a:rPr lang="en-US" sz="2600"/>
              <a:t>R/L </a:t>
            </a:r>
            <a:r>
              <a:rPr lang="el-GR" sz="2600"/>
              <a:t>ασύμβατο με αρκετά φάρμακα επειδή το </a:t>
            </a:r>
            <a:r>
              <a:rPr lang="en-US" sz="2600"/>
              <a:t>Ca </a:t>
            </a:r>
            <a:r>
              <a:rPr lang="el-GR" sz="2600"/>
              <a:t>μπορεί να επηρεάσει τη βιοδιαθεσιμότητά τους</a:t>
            </a:r>
          </a:p>
          <a:p>
            <a:pPr>
              <a:lnSpc>
                <a:spcPct val="90000"/>
              </a:lnSpc>
            </a:pPr>
            <a:r>
              <a:rPr lang="en-US" sz="2600"/>
              <a:t>R/L</a:t>
            </a:r>
            <a:r>
              <a:rPr lang="el-GR" sz="2600"/>
              <a:t> δεσμεύει τα κιτρικά άλατα που έχουν ως αντιπηκτικό τα παράγωγα αίματος και μπορεί να προκαλέσει θρόμβωση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>
                <a:solidFill>
                  <a:schemeClr val="tx1"/>
                </a:solidFill>
              </a:rPr>
              <a:t>Κολλοειδή Διαλύματα</a:t>
            </a:r>
          </a:p>
        </p:txBody>
      </p:sp>
      <p:graphicFrame>
        <p:nvGraphicFramePr>
          <p:cNvPr id="708611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82541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Διάλυμα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Σύνθεση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Ζελατίνης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(Gelofusine, Haemaccel)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Πολυπεπτίδια από κολλαγόνο βόειας προέλευσης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Δεξτράνης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(Rheomacrodex, Macrodex)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Πολυσακχαρίτες βακτηριακής προέλευσης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Διάλυμα υδροξυ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αιθυλο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αμυλο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πηκτίνης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HES (Starch) (Hetastarch 6%, Pentastarch, Voluven, Haesteril)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Φυσικά πολυμερή αμυλοπηκτίνης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Αλβουμίνης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(5%, 20%, 25%)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Φυσικά πολυπεπτίδια, παράγωγα αίματος μετά κατεργασία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randomBar dir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76250"/>
            <a:ext cx="7900987" cy="1152525"/>
          </a:xfrm>
        </p:spPr>
        <p:txBody>
          <a:bodyPr/>
          <a:lstStyle/>
          <a:p>
            <a:r>
              <a:rPr lang="el-GR" sz="2100"/>
              <a:t> </a:t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2900" b="1"/>
              <a:t>Διαταραχές ύδατος και ηλεκτρολυτών</a:t>
            </a:r>
            <a:br>
              <a:rPr lang="el-GR" sz="2900" b="1"/>
            </a:br>
            <a:endParaRPr lang="el-GR" b="1"/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989138"/>
            <a:ext cx="7772400" cy="41433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/>
              <a:t>  Διαταραχές όγκου και της ωσμωτικής πίεσης του εξωκυττάριου χώρου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sz="2600" b="1" i="1"/>
              <a:t>    Διαταραχές όγκου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Υποογκαιμία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Υπερογκαιμία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6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sz="2600" b="1" i="1"/>
              <a:t>Διαταραχές της ωσμωτικής πίεσης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Υπονατριαιμία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Υπερνατριαιμία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Άλλες υπερωσμωτικές καταστάσεις</a:t>
            </a:r>
            <a:endParaRPr lang="el-GR" sz="43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617538"/>
            <a:ext cx="7900987" cy="1155700"/>
          </a:xfrm>
        </p:spPr>
        <p:txBody>
          <a:bodyPr/>
          <a:lstStyle/>
          <a:p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>Διαταραχές της συγκέντρωσης διαφόρων συστατικών</a:t>
            </a:r>
            <a:br>
              <a:rPr lang="el-GR" sz="2500"/>
            </a:br>
            <a:endParaRPr lang="el-GR" sz="2500"/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280400" cy="45069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1900"/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US" sz="1700"/>
          </a:p>
          <a:p>
            <a:pPr>
              <a:lnSpc>
                <a:spcPct val="110000"/>
              </a:lnSpc>
            </a:pPr>
            <a:endParaRPr lang="el-GR" sz="1300"/>
          </a:p>
        </p:txBody>
      </p:sp>
      <p:sp>
        <p:nvSpPr>
          <p:cNvPr id="423940" name="Text Box 4"/>
          <p:cNvSpPr txBox="1">
            <a:spLocks noChangeArrowheads="1"/>
          </p:cNvSpPr>
          <p:nvPr/>
        </p:nvSpPr>
        <p:spPr bwMode="auto">
          <a:xfrm>
            <a:off x="1331913" y="2852738"/>
            <a:ext cx="705643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Κάλιο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Μαγνήσιο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Ασβέστιο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Φωσφόρος</a:t>
            </a: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693738"/>
          </a:xfrm>
        </p:spPr>
        <p:txBody>
          <a:bodyPr/>
          <a:lstStyle/>
          <a:p>
            <a:r>
              <a:rPr lang="el-GR" sz="3000"/>
              <a:t>Εργαστηριακός έλεγχος</a:t>
            </a:r>
            <a:r>
              <a:rPr lang="el-GR"/>
              <a:t> 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00213"/>
            <a:ext cx="8656638" cy="4687887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000" b="1"/>
              <a:t>Προσδιορισμό ηλεκτρολυτών ορού (κάλιο, νάτριο, χλώριο) , διττανθρακικών , ουρίας και κρεατινίνης</a:t>
            </a:r>
          </a:p>
          <a:p>
            <a:pPr>
              <a:lnSpc>
                <a:spcPct val="180000"/>
              </a:lnSpc>
            </a:pPr>
            <a:r>
              <a:rPr lang="el-GR" sz="2000" b="1"/>
              <a:t>Σε σοβαρές καταστάσεις: ασβέστιο, φωσφόρος, μαγνήσιο</a:t>
            </a:r>
          </a:p>
          <a:p>
            <a:pPr>
              <a:lnSpc>
                <a:spcPct val="180000"/>
              </a:lnSpc>
            </a:pPr>
            <a:r>
              <a:rPr lang="el-GR" sz="2000" b="1"/>
              <a:t>Διαδοχικές μετρήσεις βάρους σώματος : αξιόπιστος δείκτης μεταβολών κυκλοφορούντος όγκου σε σύγκριση με το ισοζύγιο προσλαμβανόμενων- αποβαλλόμενων υγρών</a:t>
            </a:r>
          </a:p>
          <a:p>
            <a:pPr>
              <a:lnSpc>
                <a:spcPct val="180000"/>
              </a:lnSpc>
            </a:pPr>
            <a:endParaRPr lang="el-GR" sz="1700"/>
          </a:p>
          <a:p>
            <a:pPr>
              <a:lnSpc>
                <a:spcPct val="180000"/>
              </a:lnSpc>
              <a:buFont typeface="Wingdings" pitchFamily="2" charset="2"/>
              <a:buNone/>
            </a:pPr>
            <a:endParaRPr lang="el-GR" sz="2000">
              <a:solidFill>
                <a:srgbClr val="FFFF00"/>
              </a:solidFill>
            </a:endParaRPr>
          </a:p>
          <a:p>
            <a:pPr>
              <a:lnSpc>
                <a:spcPct val="180000"/>
              </a:lnSpc>
            </a:pPr>
            <a:endParaRPr lang="el-GR" sz="1100"/>
          </a:p>
          <a:p>
            <a:pPr>
              <a:lnSpc>
                <a:spcPct val="220000"/>
              </a:lnSpc>
            </a:pPr>
            <a:endParaRPr lang="el-GR" sz="700"/>
          </a:p>
          <a:p>
            <a:pPr>
              <a:lnSpc>
                <a:spcPct val="290000"/>
              </a:lnSpc>
            </a:pPr>
            <a:endParaRPr lang="el-GR" sz="900" b="1">
              <a:solidFill>
                <a:srgbClr val="FFFF00"/>
              </a:solidFill>
            </a:endParaRPr>
          </a:p>
          <a:p>
            <a:pPr>
              <a:lnSpc>
                <a:spcPct val="290000"/>
              </a:lnSpc>
            </a:pPr>
            <a:endParaRPr lang="el-GR" sz="900" b="1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endParaRPr lang="el-GR" sz="7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100"/>
          </a:p>
          <a:p>
            <a:pPr>
              <a:lnSpc>
                <a:spcPct val="80000"/>
              </a:lnSpc>
            </a:pPr>
            <a:endParaRPr lang="el-GR" sz="1100"/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Εργαστηριακός έλεγχος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3922712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000"/>
          </a:p>
          <a:p>
            <a:pPr>
              <a:lnSpc>
                <a:spcPct val="90000"/>
              </a:lnSpc>
            </a:pPr>
            <a:endParaRPr lang="el-GR" sz="3000"/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1844675"/>
            <a:ext cx="8893175" cy="4330700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200" i="1"/>
              <a:t>Αν οι αρχικές μετρήσεις των ηλεκτρολυτών παρουσιάσουν  διαταραχές , αν ο ασθενής βρίσκεται σε παρεντερική χορήγηση υγρών, αν υπάρχουν ενδείξεις νεφρικής βλάβης, αν υπάρχουν εκδηλώσεις από το ΚΝΣ τότε ο προσδιορισμός των παραμέτρων αυτών πρέπει να επαναλαμβάνεται κάθε 24 ώρες</a:t>
            </a:r>
          </a:p>
          <a:p>
            <a:pPr>
              <a:lnSpc>
                <a:spcPct val="180000"/>
              </a:lnSpc>
            </a:pPr>
            <a:endParaRPr lang="el-GR" sz="2000">
              <a:solidFill>
                <a:srgbClr val="FFFF00"/>
              </a:solidFill>
            </a:endParaRPr>
          </a:p>
          <a:p>
            <a:pPr>
              <a:lnSpc>
                <a:spcPct val="180000"/>
              </a:lnSpc>
            </a:pPr>
            <a:endParaRPr lang="el-GR" sz="2200"/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Διαταραχές όγκου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631238" cy="4752975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l-GR" sz="1900"/>
              <a:t>Ο κύριος ρυθμιστής του όγκου  του εξωκυττάριου χώρου είναι το </a:t>
            </a:r>
            <a:r>
              <a:rPr lang="el-GR" sz="1900" b="1"/>
              <a:t>νάτριο</a:t>
            </a:r>
            <a:r>
              <a:rPr lang="el-GR" sz="1900"/>
              <a:t>. Για πρακτικούς λόγους δεχόμαστε ότι το νάτριο περιορίζεται στον εξωκυττάριο χώρο. </a:t>
            </a:r>
            <a:endParaRPr lang="en-US" sz="1900"/>
          </a:p>
          <a:p>
            <a:pPr>
              <a:lnSpc>
                <a:spcPct val="140000"/>
              </a:lnSpc>
            </a:pPr>
            <a:r>
              <a:rPr lang="el-GR" sz="1900"/>
              <a:t>Ο </a:t>
            </a:r>
            <a:r>
              <a:rPr lang="el-GR" sz="1900" b="1"/>
              <a:t>νεφρός</a:t>
            </a:r>
            <a:r>
              <a:rPr lang="el-GR" sz="1900"/>
              <a:t> ,</a:t>
            </a:r>
            <a:r>
              <a:rPr lang="en-US" sz="1900"/>
              <a:t> </a:t>
            </a:r>
            <a:r>
              <a:rPr lang="el-GR" sz="1900"/>
              <a:t>όργανο ελέγχου της αποβολής ή της επαναρρόφησης του νατρίου, αποκτά ιδιαίτερη σημασία  λόγω του καθοριστικού ρόλου που διαδραματίζει στην ομοιόσταση του εξωκυττάριου όγκου. Ο νεφρός αποβάλλει νάτριο όταν ο εξωκυττάριος όγκος διαστέλλεται και το κατακρατεί όταν συστέλλεται. Στην πραγματικότητα δεν είναι ο όγκος του εξωκυττάριου υγρού που ρυθμίζει την αποβολή ή την κατακράτηση νατρίου αλλά ο δραστικός όγκος αίματος  </a:t>
            </a:r>
            <a:r>
              <a:rPr lang="el-GR" sz="1900" b="1"/>
              <a:t>(</a:t>
            </a:r>
            <a:r>
              <a:rPr lang="en-US" sz="1900" b="1"/>
              <a:t>effective blood volume)</a:t>
            </a:r>
            <a:r>
              <a:rPr lang="en-US" sz="1900"/>
              <a:t> </a:t>
            </a:r>
            <a:r>
              <a:rPr lang="el-GR" sz="1900"/>
              <a:t>που διηθείται στα σπειραματικά σωληνάρια.</a:t>
            </a:r>
            <a:r>
              <a:rPr lang="el-GR" sz="1500"/>
              <a:t> </a:t>
            </a: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100"/>
              <a:t>Διαταραχές όγκου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497887" cy="4465638"/>
          </a:xfrm>
        </p:spPr>
        <p:txBody>
          <a:bodyPr/>
          <a:lstStyle/>
          <a:p>
            <a:pPr>
              <a:lnSpc>
                <a:spcPct val="120000"/>
              </a:lnSpc>
              <a:buFont typeface="Wingdings" pitchFamily="2" charset="2"/>
              <a:buNone/>
            </a:pPr>
            <a:endParaRPr lang="el-GR" sz="1700"/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endParaRPr lang="el-GR" sz="2600"/>
          </a:p>
        </p:txBody>
      </p:sp>
      <p:sp>
        <p:nvSpPr>
          <p:cNvPr id="432132" name="Text Box 4"/>
          <p:cNvSpPr txBox="1">
            <a:spLocks noChangeArrowheads="1"/>
          </p:cNvSpPr>
          <p:nvPr/>
        </p:nvSpPr>
        <p:spPr bwMode="auto">
          <a:xfrm>
            <a:off x="539750" y="1989138"/>
            <a:ext cx="7993063" cy="502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Ο δραστικός όγκος αίματος εξαρτάται από την επαρκή πλήρωση του αρτηριακού δένδρου. Απαιτούνται δύο προϋποθέσεις: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Φυσιολογική καρδιακή παροχή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Φυσιολογικές περιφερικές αντιστάσεις</a:t>
            </a:r>
          </a:p>
          <a:p>
            <a:pPr>
              <a:spcBef>
                <a:spcPct val="50000"/>
              </a:spcBef>
            </a:pPr>
            <a:r>
              <a:rPr lang="el-GR" sz="2400" i="1">
                <a:latin typeface="Tahoma" pitchFamily="34" charset="0"/>
              </a:rPr>
              <a:t>Εάν μία από τις παραπάνω προϋποθέσεις δεν πληρούται τότε το αποτέλεσμα είναι η ανεπαρκής πλήρωση του  αρτηριακού χώρου. ( π.χ αιτίες που προκαλούν έκπτωση της καρδιακής λειτουργίας)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l-GR" sz="24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900" b="1"/>
              <a:t>υποογκαιμία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l-GR" sz="2100" i="1"/>
              <a:t>Παρατηρείται στις καταστάσεις που οι απώλειες νατρίου υπερβαίνουν κατά πολύ το ποσό του νατρίου που προσλαμβάνεται. </a:t>
            </a:r>
          </a:p>
          <a:p>
            <a:pPr>
              <a:lnSpc>
                <a:spcPct val="140000"/>
              </a:lnSpc>
            </a:pPr>
            <a:r>
              <a:rPr lang="el-GR" sz="2100" b="1" i="1"/>
              <a:t>Αίτια:</a:t>
            </a:r>
            <a:r>
              <a:rPr lang="el-GR" sz="2100" i="1"/>
              <a:t> αιμορραγία, χρήση διουρητικών, απώλεια υγρών από ΓΕΣ (ΜΕΘ) λόγω παρατεταμένης ρινογαστρικής αναρρόφησης ή συνεχιζόμενης διάρροιας . Αν οι απώλειες </a:t>
            </a:r>
            <a:r>
              <a:rPr lang="el-GR" sz="2100" b="1" i="1"/>
              <a:t>δεν </a:t>
            </a:r>
            <a:r>
              <a:rPr lang="el-GR" sz="2100" i="1"/>
              <a:t>αντικατασταθούν το τελικό αποτέλεσμα είναι το αρνητικό ισοζύγιο νατρίου και η υποογκαιμία</a:t>
            </a:r>
            <a:endParaRPr lang="el-GR" sz="2600"/>
          </a:p>
          <a:p>
            <a:endParaRPr lang="el-GR" sz="3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100"/>
              <a:t/>
            </a:r>
            <a:br>
              <a:rPr lang="en-US" sz="2100"/>
            </a:br>
            <a:r>
              <a:rPr lang="el-GR" sz="2500" b="1"/>
              <a:t>υποογκαιμία</a:t>
            </a:r>
            <a:br>
              <a:rPr lang="el-GR" sz="2500" b="1"/>
            </a:br>
            <a:endParaRPr lang="el-GR" sz="2500" b="1"/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Δεν υπάρχουν εργαστηριακά κριτήρια ενδεικτικά της υποογκαιμίας. </a:t>
            </a:r>
          </a:p>
          <a:p>
            <a:pPr>
              <a:lnSpc>
                <a:spcPct val="90000"/>
              </a:lnSpc>
            </a:pPr>
            <a:r>
              <a:rPr lang="el-GR" sz="2600"/>
              <a:t>Η διάγνωση στηρίζεται σε κλινικές ενδείξεις : ταχυκαρδία, πτώση της αρτηριακής πίεσης</a:t>
            </a:r>
          </a:p>
          <a:p>
            <a:pPr>
              <a:lnSpc>
                <a:spcPct val="90000"/>
              </a:lnSpc>
            </a:pPr>
            <a:r>
              <a:rPr lang="el-GR" sz="2600"/>
              <a:t>Στην περίπτωση που η υποογκαιμία είναι μεγάλου βαθμού και στον άρρωστο έχουν χορηγηθεί υπότονα διαλύματα υγρών Ι</a:t>
            </a:r>
            <a:r>
              <a:rPr lang="en-US" sz="2600"/>
              <a:t>V </a:t>
            </a:r>
            <a:r>
              <a:rPr lang="el-GR" sz="2600"/>
              <a:t>είναι ενδεχόμενο να συνυπάρχει υπονατριαιμία</a:t>
            </a:r>
          </a:p>
          <a:p>
            <a:pPr>
              <a:lnSpc>
                <a:spcPct val="90000"/>
              </a:lnSpc>
            </a:pPr>
            <a:r>
              <a:rPr lang="el-GR" sz="2600"/>
              <a:t>Οι υπογκαιμικές καταστάσεις διορθώνονται εύκολα με Ι</a:t>
            </a:r>
            <a:r>
              <a:rPr lang="en-US" sz="2600"/>
              <a:t>V </a:t>
            </a:r>
            <a:r>
              <a:rPr lang="el-GR" sz="2600"/>
              <a:t>χορήγηση ισότονου διαλύματος νατρίου.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Πρόσληψη Υγρών</a:t>
            </a:r>
            <a:endParaRPr lang="en-US"/>
          </a:p>
        </p:txBody>
      </p:sp>
      <p:pic>
        <p:nvPicPr>
          <p:cNvPr id="7024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5725" y="2133600"/>
            <a:ext cx="672147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02468" name="AutoShape 4"/>
          <p:cNvSpPr>
            <a:spLocks/>
          </p:cNvSpPr>
          <p:nvPr/>
        </p:nvSpPr>
        <p:spPr bwMode="auto">
          <a:xfrm>
            <a:off x="6934200" y="3138488"/>
            <a:ext cx="2209800" cy="1225550"/>
          </a:xfrm>
          <a:prstGeom prst="accentCallout1">
            <a:avLst>
              <a:gd name="adj1" fmla="val 7185"/>
              <a:gd name="adj2" fmla="val -3449"/>
              <a:gd name="adj3" fmla="val 111778"/>
              <a:gd name="adj4" fmla="val -55171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Νερό από ροφήματα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1600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(64%)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2469" name="AutoShape 5"/>
          <p:cNvSpPr>
            <a:spLocks/>
          </p:cNvSpPr>
          <p:nvPr/>
        </p:nvSpPr>
        <p:spPr bwMode="auto">
          <a:xfrm flipH="1">
            <a:off x="9525" y="4378325"/>
            <a:ext cx="2047875" cy="1225550"/>
          </a:xfrm>
          <a:prstGeom prst="accentCallout1">
            <a:avLst>
              <a:gd name="adj1" fmla="val 7185"/>
              <a:gd name="adj2" fmla="val -3722"/>
              <a:gd name="adj3" fmla="val -4991"/>
              <a:gd name="adj4" fmla="val -41477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Νερό από τροφές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700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(28%)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2470" name="AutoShape 6"/>
          <p:cNvSpPr>
            <a:spLocks/>
          </p:cNvSpPr>
          <p:nvPr/>
        </p:nvSpPr>
        <p:spPr bwMode="auto">
          <a:xfrm flipH="1">
            <a:off x="0" y="2436813"/>
            <a:ext cx="2209800" cy="1225550"/>
          </a:xfrm>
          <a:prstGeom prst="accentCallout1">
            <a:avLst>
              <a:gd name="adj1" fmla="val 9324"/>
              <a:gd name="adj2" fmla="val -3449"/>
              <a:gd name="adj3" fmla="val 24481"/>
              <a:gd name="adj4" fmla="val -90449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Νερό από μεταβολισμό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200 ml (8%)</a:t>
            </a: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υπερογκαιμία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775700" cy="5013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100"/>
              <a:t>Σε άτομα με φυσιολογική καρδιακή και νεφρική λειτουργία, ανώμαλη κατακράτηση νατρίου και ύδατος είναι εξαιρετικά σπάνια. Στους βαρέως πάσχοντες, όμως, που η νεφρική λειτουργία μπορεί να διαταραχθεί ακόμα και από τη βλάβη της καρδιακής αντλίας , η ανώμαλη έκπτυξη του εξωκυττάριου χώρου λόγω κατακράτησης νατρίου και ύδατος μπορεί να έχει καταστροφικά αποτελέσματα.</a:t>
            </a:r>
          </a:p>
          <a:p>
            <a:pPr>
              <a:lnSpc>
                <a:spcPct val="80000"/>
              </a:lnSpc>
            </a:pPr>
            <a:endParaRPr lang="el-GR" sz="2100"/>
          </a:p>
          <a:p>
            <a:pPr>
              <a:lnSpc>
                <a:spcPct val="80000"/>
              </a:lnSpc>
            </a:pPr>
            <a:r>
              <a:rPr lang="el-GR" sz="2100"/>
              <a:t>Αν η αύξηση του όγκου περιορίζεται στον αγγειακό χώρο τότε εκτός από την αύξηση της αρτηριακής πίεσης , η πρόκληση </a:t>
            </a:r>
            <a:r>
              <a:rPr lang="el-GR" sz="2100" b="1">
                <a:solidFill>
                  <a:srgbClr val="FFFF00"/>
                </a:solidFill>
              </a:rPr>
              <a:t>πνευμονικού οιδήματος</a:t>
            </a:r>
            <a:r>
              <a:rPr lang="el-GR" sz="2100"/>
              <a:t> είναι μια ισχυρή πιθανότητα.</a:t>
            </a:r>
          </a:p>
          <a:p>
            <a:pPr>
              <a:lnSpc>
                <a:spcPct val="80000"/>
              </a:lnSpc>
            </a:pPr>
            <a:endParaRPr lang="el-GR" sz="2100"/>
          </a:p>
          <a:p>
            <a:pPr>
              <a:lnSpc>
                <a:spcPct val="80000"/>
              </a:lnSpc>
            </a:pPr>
            <a:r>
              <a:rPr lang="el-GR" sz="2100"/>
              <a:t>Στην περίπτωση που η αύξηση του όγκου των υγρών αφορά τον εξωκυττάριο χώρο η κύρια εκδήλωση είναι η εμφάνιση οιδήματος και η συγκέντρωση υγρού στις ορογόνιες κοιλότητες. Η εγκατάσταση καρδιογενούς πνευμονικού οιδήματος στο βαρέως πάσχοντα κατά κανόνα οφείλεται στην ενδοφλέβια χορήγηση μεγάλων ποσοτήτων αίματος και υγρών.</a:t>
            </a:r>
          </a:p>
          <a:p>
            <a:pPr>
              <a:lnSpc>
                <a:spcPct val="80000"/>
              </a:lnSpc>
            </a:pPr>
            <a:r>
              <a:rPr lang="el-GR" sz="1900"/>
              <a:t>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60350"/>
            <a:ext cx="7900987" cy="1368425"/>
          </a:xfrm>
        </p:spPr>
        <p:txBody>
          <a:bodyPr/>
          <a:lstStyle/>
          <a:p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1900" b="1"/>
              <a:t>ΔΙΑΓΝΩΣΤΙΚΗ ΠΡΟΣΕΓΓΙΣΗ ΣΤΗΝ ΥΠΟΟΓΚΑΙΜΙΑ</a:t>
            </a:r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50288" cy="4379913"/>
          </a:xfrm>
        </p:spPr>
        <p:txBody>
          <a:bodyPr/>
          <a:lstStyle/>
          <a:p>
            <a:pPr>
              <a:lnSpc>
                <a:spcPct val="250000"/>
              </a:lnSpc>
              <a:buFont typeface="Wingdings" pitchFamily="2" charset="2"/>
              <a:buNone/>
            </a:pPr>
            <a:r>
              <a:rPr lang="el-GR" b="1" i="1">
                <a:solidFill>
                  <a:srgbClr val="FFFF00"/>
                </a:solidFill>
              </a:rPr>
              <a:t>ΥΠΟΟΓΚΑΙΜΙΑ</a:t>
            </a:r>
          </a:p>
          <a:p>
            <a:pPr>
              <a:lnSpc>
                <a:spcPct val="250000"/>
              </a:lnSpc>
              <a:buFont typeface="Wingdings" pitchFamily="2" charset="2"/>
              <a:buNone/>
            </a:pPr>
            <a:r>
              <a:rPr lang="el-GR" sz="2600" b="1" i="1">
                <a:solidFill>
                  <a:srgbClr val="FF9900"/>
                </a:solidFill>
              </a:rPr>
              <a:t>Υπονατριαιμία                  ολιγουρία</a:t>
            </a:r>
          </a:p>
        </p:txBody>
      </p:sp>
      <p:sp>
        <p:nvSpPr>
          <p:cNvPr id="438276" name="Line 4"/>
          <p:cNvSpPr>
            <a:spLocks noChangeShapeType="1"/>
          </p:cNvSpPr>
          <p:nvPr/>
        </p:nvSpPr>
        <p:spPr bwMode="auto">
          <a:xfrm flipH="1">
            <a:off x="1116013" y="2781300"/>
            <a:ext cx="576262" cy="863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77" name="Line 5"/>
          <p:cNvSpPr>
            <a:spLocks noChangeShapeType="1"/>
          </p:cNvSpPr>
          <p:nvPr/>
        </p:nvSpPr>
        <p:spPr bwMode="auto">
          <a:xfrm>
            <a:off x="1692275" y="2852738"/>
            <a:ext cx="3960813" cy="936625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78" name="Line 6"/>
          <p:cNvSpPr>
            <a:spLocks noChangeShapeType="1"/>
          </p:cNvSpPr>
          <p:nvPr/>
        </p:nvSpPr>
        <p:spPr bwMode="auto">
          <a:xfrm flipH="1">
            <a:off x="539750" y="4005263"/>
            <a:ext cx="863600" cy="9366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79" name="Line 7"/>
          <p:cNvSpPr>
            <a:spLocks noChangeShapeType="1"/>
          </p:cNvSpPr>
          <p:nvPr/>
        </p:nvSpPr>
        <p:spPr bwMode="auto">
          <a:xfrm>
            <a:off x="1476375" y="4005263"/>
            <a:ext cx="863600" cy="863600"/>
          </a:xfrm>
          <a:prstGeom prst="line">
            <a:avLst/>
          </a:prstGeom>
          <a:noFill/>
          <a:ln w="9525">
            <a:solidFill>
              <a:srgbClr val="9933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80" name="Text Box 8"/>
          <p:cNvSpPr txBox="1">
            <a:spLocks noChangeArrowheads="1"/>
          </p:cNvSpPr>
          <p:nvPr/>
        </p:nvSpPr>
        <p:spPr bwMode="auto">
          <a:xfrm>
            <a:off x="250825" y="4930775"/>
            <a:ext cx="1512888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ΟΧΙ</a:t>
            </a:r>
          </a:p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Μικρού βαθμού υποογκαιμία</a:t>
            </a:r>
          </a:p>
        </p:txBody>
      </p:sp>
      <p:sp>
        <p:nvSpPr>
          <p:cNvPr id="438281" name="Text Box 9"/>
          <p:cNvSpPr txBox="1">
            <a:spLocks noChangeArrowheads="1"/>
          </p:cNvSpPr>
          <p:nvPr/>
        </p:nvSpPr>
        <p:spPr bwMode="auto">
          <a:xfrm>
            <a:off x="2051050" y="4941888"/>
            <a:ext cx="1584325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ΝΑΙ</a:t>
            </a:r>
          </a:p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Βαριά υποογκαιμία</a:t>
            </a:r>
          </a:p>
        </p:txBody>
      </p:sp>
      <p:sp>
        <p:nvSpPr>
          <p:cNvPr id="438282" name="Line 10"/>
          <p:cNvSpPr>
            <a:spLocks noChangeShapeType="1"/>
          </p:cNvSpPr>
          <p:nvPr/>
        </p:nvSpPr>
        <p:spPr bwMode="auto">
          <a:xfrm flipH="1">
            <a:off x="4932363" y="4005263"/>
            <a:ext cx="792162" cy="14398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83" name="Line 11"/>
          <p:cNvSpPr>
            <a:spLocks noChangeShapeType="1"/>
          </p:cNvSpPr>
          <p:nvPr/>
        </p:nvSpPr>
        <p:spPr bwMode="auto">
          <a:xfrm>
            <a:off x="5724525" y="4005263"/>
            <a:ext cx="2232025" cy="1295400"/>
          </a:xfrm>
          <a:prstGeom prst="line">
            <a:avLst/>
          </a:prstGeom>
          <a:noFill/>
          <a:ln w="9525">
            <a:solidFill>
              <a:srgbClr val="993366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84" name="Text Box 12"/>
          <p:cNvSpPr txBox="1">
            <a:spLocks noChangeArrowheads="1"/>
          </p:cNvSpPr>
          <p:nvPr/>
        </p:nvSpPr>
        <p:spPr bwMode="auto">
          <a:xfrm>
            <a:off x="3995738" y="5516563"/>
            <a:ext cx="2736850" cy="112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Προνεφρική αζωθαιμία</a:t>
            </a:r>
          </a:p>
          <a:p>
            <a:pPr>
              <a:spcBef>
                <a:spcPct val="50000"/>
              </a:spcBef>
            </a:pPr>
            <a:r>
              <a:rPr lang="el-GR" sz="2400" b="1">
                <a:latin typeface="Arial" charset="0"/>
              </a:rPr>
              <a:t>↑ </a:t>
            </a:r>
            <a:r>
              <a:rPr lang="el-GR" sz="1600" b="1">
                <a:latin typeface="Arial" charset="0"/>
              </a:rPr>
              <a:t>ουρία, φυσιολογική κρεατινίνη</a:t>
            </a:r>
          </a:p>
        </p:txBody>
      </p:sp>
      <p:sp>
        <p:nvSpPr>
          <p:cNvPr id="438285" name="Text Box 13"/>
          <p:cNvSpPr txBox="1">
            <a:spLocks noChangeArrowheads="1"/>
          </p:cNvSpPr>
          <p:nvPr/>
        </p:nvSpPr>
        <p:spPr bwMode="auto">
          <a:xfrm>
            <a:off x="7164388" y="5256213"/>
            <a:ext cx="1800225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>
                <a:latin typeface="Tahoma" pitchFamily="34" charset="0"/>
              </a:rPr>
              <a:t>ΟΝΑ</a:t>
            </a:r>
          </a:p>
          <a:p>
            <a:pPr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↑ νάτριο ούρων</a:t>
            </a: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ChangeArrowheads="1"/>
          </p:cNvSpPr>
          <p:nvPr/>
        </p:nvSpPr>
        <p:spPr bwMode="auto">
          <a:xfrm>
            <a:off x="1042988" y="-171450"/>
            <a:ext cx="790098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1900" b="1">
                <a:solidFill>
                  <a:schemeClr val="tx2"/>
                </a:solidFill>
              </a:rPr>
              <a:t>ΔΙΑΓΝΩΣΤΙΚΗ ΠΡΟΣΕΓΓΙΣΗ ΣΤΗΝ ΥΠΕΡΟΓΚΑΙΜΙΑ</a:t>
            </a:r>
          </a:p>
        </p:txBody>
      </p:sp>
      <p:sp>
        <p:nvSpPr>
          <p:cNvPr id="440323" name="Rectangle 3"/>
          <p:cNvSpPr>
            <a:spLocks noChangeArrowheads="1"/>
          </p:cNvSpPr>
          <p:nvPr/>
        </p:nvSpPr>
        <p:spPr bwMode="auto">
          <a:xfrm>
            <a:off x="304800" y="1341438"/>
            <a:ext cx="8650288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l-GR" sz="2100" b="1" i="1">
                <a:solidFill>
                  <a:srgbClr val="FFFF00"/>
                </a:solidFill>
              </a:rPr>
              <a:t>ΥΠΕΡΟΓΚΑΙΜΙΑ</a:t>
            </a:r>
          </a:p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l-GR" sz="2600"/>
              <a:t>↑ </a:t>
            </a:r>
            <a:r>
              <a:rPr lang="el-GR" sz="1900"/>
              <a:t>αγγειακού χώρου</a:t>
            </a:r>
          </a:p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l-GR" sz="1900"/>
              <a:t>↑ ΑΠ, καρδιογενές πνευμονικό οίδημα</a:t>
            </a:r>
            <a:endParaRPr lang="el-GR" sz="1500"/>
          </a:p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l-GR" sz="2600" b="1" i="1">
              <a:solidFill>
                <a:srgbClr val="FF9900"/>
              </a:solidFill>
            </a:endParaRPr>
          </a:p>
        </p:txBody>
      </p:sp>
      <p:sp>
        <p:nvSpPr>
          <p:cNvPr id="440324" name="Line 4"/>
          <p:cNvSpPr>
            <a:spLocks noChangeShapeType="1"/>
          </p:cNvSpPr>
          <p:nvPr/>
        </p:nvSpPr>
        <p:spPr bwMode="auto">
          <a:xfrm flipH="1">
            <a:off x="971550" y="2133600"/>
            <a:ext cx="576263" cy="863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5" name="Line 5"/>
          <p:cNvSpPr>
            <a:spLocks noChangeShapeType="1"/>
          </p:cNvSpPr>
          <p:nvPr/>
        </p:nvSpPr>
        <p:spPr bwMode="auto">
          <a:xfrm>
            <a:off x="1476375" y="2133600"/>
            <a:ext cx="4895850" cy="936625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6" name="Line 6"/>
          <p:cNvSpPr>
            <a:spLocks noChangeShapeType="1"/>
          </p:cNvSpPr>
          <p:nvPr/>
        </p:nvSpPr>
        <p:spPr bwMode="auto">
          <a:xfrm>
            <a:off x="1116013" y="33575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7" name="Text Box 7"/>
          <p:cNvSpPr txBox="1">
            <a:spLocks noChangeArrowheads="1"/>
          </p:cNvSpPr>
          <p:nvPr/>
        </p:nvSpPr>
        <p:spPr bwMode="auto">
          <a:xfrm>
            <a:off x="5076825" y="3284538"/>
            <a:ext cx="2879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latin typeface="Tahoma" pitchFamily="34" charset="0"/>
              </a:rPr>
              <a:t>Αύξηση όγκου στον εξωκυττάριο χώρο</a:t>
            </a:r>
          </a:p>
        </p:txBody>
      </p:sp>
      <p:sp>
        <p:nvSpPr>
          <p:cNvPr id="440328" name="Line 8"/>
          <p:cNvSpPr>
            <a:spLocks noChangeShapeType="1"/>
          </p:cNvSpPr>
          <p:nvPr/>
        </p:nvSpPr>
        <p:spPr bwMode="auto">
          <a:xfrm>
            <a:off x="6588125" y="40052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9" name="Text Box 9"/>
          <p:cNvSpPr txBox="1">
            <a:spLocks noChangeArrowheads="1"/>
          </p:cNvSpPr>
          <p:nvPr/>
        </p:nvSpPr>
        <p:spPr bwMode="auto">
          <a:xfrm>
            <a:off x="5292725" y="4581525"/>
            <a:ext cx="3167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Περιφερικό οίδημα</a:t>
            </a:r>
          </a:p>
        </p:txBody>
      </p:sp>
      <p:sp>
        <p:nvSpPr>
          <p:cNvPr id="440330" name="Line 10"/>
          <p:cNvSpPr>
            <a:spLocks noChangeShapeType="1"/>
          </p:cNvSpPr>
          <p:nvPr/>
        </p:nvSpPr>
        <p:spPr bwMode="auto">
          <a:xfrm flipH="1">
            <a:off x="539750" y="4941888"/>
            <a:ext cx="5184775" cy="431800"/>
          </a:xfrm>
          <a:prstGeom prst="line">
            <a:avLst/>
          </a:prstGeom>
          <a:noFill/>
          <a:ln w="38100" cmpd="dbl">
            <a:solidFill>
              <a:srgbClr val="9933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31" name="Text Box 11"/>
          <p:cNvSpPr txBox="1">
            <a:spLocks noChangeArrowheads="1"/>
          </p:cNvSpPr>
          <p:nvPr/>
        </p:nvSpPr>
        <p:spPr bwMode="auto">
          <a:xfrm>
            <a:off x="179388" y="5661025"/>
            <a:ext cx="367188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>
                <a:latin typeface="Tahoma" pitchFamily="34" charset="0"/>
              </a:rPr>
              <a:t>Φυσιολογική νεφρική- καρδιακή λειτουργία       Αυτόματη αποβολή νατρίου ή διουρητική αγωγή</a:t>
            </a:r>
          </a:p>
        </p:txBody>
      </p:sp>
      <p:sp>
        <p:nvSpPr>
          <p:cNvPr id="440332" name="Line 12"/>
          <p:cNvSpPr>
            <a:spLocks noChangeShapeType="1"/>
          </p:cNvSpPr>
          <p:nvPr/>
        </p:nvSpPr>
        <p:spPr bwMode="auto">
          <a:xfrm>
            <a:off x="1331913" y="6092825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33" name="Line 13"/>
          <p:cNvSpPr>
            <a:spLocks noChangeShapeType="1"/>
          </p:cNvSpPr>
          <p:nvPr/>
        </p:nvSpPr>
        <p:spPr bwMode="auto">
          <a:xfrm>
            <a:off x="5724525" y="4941888"/>
            <a:ext cx="1584325" cy="431800"/>
          </a:xfrm>
          <a:prstGeom prst="line">
            <a:avLst/>
          </a:prstGeom>
          <a:noFill/>
          <a:ln w="57150" cmpd="thinThick">
            <a:solidFill>
              <a:srgbClr val="8080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34" name="Text Box 14"/>
          <p:cNvSpPr txBox="1">
            <a:spLocks noChangeArrowheads="1"/>
          </p:cNvSpPr>
          <p:nvPr/>
        </p:nvSpPr>
        <p:spPr bwMode="auto">
          <a:xfrm>
            <a:off x="4859338" y="5734050"/>
            <a:ext cx="428466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 Μη φυσιολογική νεφρική- καρδιακή λειτουργία         η διουρητική αγωγή πιθανόν να επιδεινώσει το οίδημα</a:t>
            </a:r>
          </a:p>
        </p:txBody>
      </p:sp>
      <p:sp>
        <p:nvSpPr>
          <p:cNvPr id="440335" name="Line 15"/>
          <p:cNvSpPr>
            <a:spLocks noChangeShapeType="1"/>
          </p:cNvSpPr>
          <p:nvPr/>
        </p:nvSpPr>
        <p:spPr bwMode="auto">
          <a:xfrm>
            <a:off x="6156325" y="623728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Πνευμονικό οίδημα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/>
              <a:t>Αιτιολογία: συνήθως καρδιογενές (έμφραγμα μυοκαρδίου, υπερτασική κρίση, απορρύθμιση χρόνιας αριστερής καρδιακής ανεπάρκειας), υπερφόρτωση με υγρά  (νεφρική ανεπάρκεια, νεφρωσικό σύνδρομο), λοιμώξεις </a:t>
            </a:r>
          </a:p>
          <a:p>
            <a:pPr>
              <a:buFont typeface="Wingdings" pitchFamily="2" charset="2"/>
              <a:buNone/>
            </a:pPr>
            <a:r>
              <a:rPr lang="el-GR" sz="2600"/>
              <a:t> ( πνευμονία), αναφυλακτικό σοκ τοξικής αιτιολογίας,  νευρογενές (ΚΕΚ, μηνιγγοεγκεφαλίτιδα) κ.α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>
                <a:latin typeface="Times New Roman" pitchFamily="18" charset="0"/>
              </a:rPr>
              <a:t>Κλινική εικόνα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>
                <a:latin typeface="Times New Roman" pitchFamily="18" charset="0"/>
              </a:rPr>
              <a:t>Αιφνίδια έναρξη, δύσπνοια μεγάλου βαθμού, ρόγχοι, κυάνωση, αφρώδη ροδόχροα πτύελα, ταχυκαρδία, </a:t>
            </a:r>
            <a:r>
              <a:rPr lang="el-GR" sz="2600">
                <a:latin typeface="Times New Roman" pitchFamily="18" charset="0"/>
                <a:cs typeface="Times New Roman" pitchFamily="18" charset="0"/>
              </a:rPr>
              <a:t>↓ Α Π, περιφερικό οίδημα, συμφόρηση στις φλέβες του τραχήλου , ανεπάρκεια δεξιάς κοιλίας</a:t>
            </a:r>
          </a:p>
          <a:p>
            <a:r>
              <a:rPr lang="el-GR" sz="2600" u="sng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Θεραπεία:</a:t>
            </a:r>
            <a:r>
              <a:rPr lang="el-GR" sz="2600">
                <a:latin typeface="Times New Roman" pitchFamily="18" charset="0"/>
                <a:cs typeface="Times New Roman" pitchFamily="18" charset="0"/>
              </a:rPr>
              <a:t>  καθιστή θέση, απελευθέρωση αναπνευστικών οδών, Οξυγόνο, νιτρώδη, διαζεπάμη, ντοπαμίνη, δοβουταμίνη, φουροσεμίδη,…….. Μηχανικός αερισμός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500"/>
              <a:t>Διαταραχές ωσμωτικής πίεσης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76475"/>
            <a:ext cx="8726488" cy="4114800"/>
          </a:xfrm>
        </p:spPr>
        <p:txBody>
          <a:bodyPr/>
          <a:lstStyle/>
          <a:p>
            <a:pPr>
              <a:lnSpc>
                <a:spcPct val="16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Ολικό ύδωρ σώματος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Ενήλικες: 45- 60% σωματικού βάρους</a:t>
            </a:r>
          </a:p>
          <a:p>
            <a:r>
              <a:rPr lang="el-GR"/>
              <a:t>Νεογνά: 80% σωματικού βάρους</a:t>
            </a:r>
          </a:p>
          <a:p>
            <a:endParaRPr lang="el-GR"/>
          </a:p>
          <a:p>
            <a:r>
              <a:rPr lang="el-GR" sz="2100"/>
              <a:t>Κατανομή ύδατος στον οργανισμό: στον ενδοκυττάριο χώρο που αποτελεί το 30-40% του σωματικού βάρους και στον εξωκυττάριο χώρο που αποτελεί το 20%.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100"/>
              <a:t>Εκατοστιαία αναλογία της περιεκτικότητας σε ύδωρ των διαφόρων ιστών του σώματος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17713"/>
            <a:ext cx="83439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 i="1"/>
              <a:t>Μύες                                          75%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Λίπος                                         10%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Οστά                                         30%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Άνδρες                                      60%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Γυναίκες                                    50-55%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Παιδιά                                        75%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Έμβρυα 3 μηνών                          75%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Παχύσαρκοι                                 94%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Ελάττωση με πάροδο ηλικίας         40%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αφυδάτωση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Συχνότερη μεταβολική διαταραχή και οφείλεται σε μειωμένη πρόσληψη ή αυξημένη απώλεια ύδατος από τον οργανισμό</a:t>
            </a:r>
          </a:p>
          <a:p>
            <a:r>
              <a:rPr lang="el-GR"/>
              <a:t>Απώλεια ύδατος:( εξάτμιση ύδατος από τους πνεύμονες- πυρετό, δύσπνοια, τραχειοστομία, χορήγηση οξυγόνου), τραύμα, έντονη εφίδρωση, εγκαύματα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συμπτωματολογία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600"/>
              <a:t>Πυρετός</a:t>
            </a:r>
          </a:p>
          <a:p>
            <a:pPr>
              <a:lnSpc>
                <a:spcPct val="80000"/>
              </a:lnSpc>
            </a:pPr>
            <a:r>
              <a:rPr lang="el-GR" sz="2600"/>
              <a:t>Ταχυκαρδία</a:t>
            </a:r>
          </a:p>
          <a:p>
            <a:pPr>
              <a:lnSpc>
                <a:spcPct val="80000"/>
              </a:lnSpc>
            </a:pPr>
            <a:r>
              <a:rPr lang="el-GR" sz="2600"/>
              <a:t>Χαμηλή ΑΠ</a:t>
            </a:r>
          </a:p>
          <a:p>
            <a:pPr>
              <a:lnSpc>
                <a:spcPct val="80000"/>
              </a:lnSpc>
            </a:pPr>
            <a:r>
              <a:rPr lang="el-GR" sz="2600"/>
              <a:t>Ολιγουρία</a:t>
            </a:r>
          </a:p>
          <a:p>
            <a:pPr>
              <a:lnSpc>
                <a:spcPct val="80000"/>
              </a:lnSpc>
            </a:pPr>
            <a:r>
              <a:rPr lang="el-GR" sz="2600"/>
              <a:t>Απότομη απώλεια  βάρους</a:t>
            </a:r>
          </a:p>
          <a:p>
            <a:pPr>
              <a:lnSpc>
                <a:spcPct val="80000"/>
              </a:lnSpc>
            </a:pPr>
            <a:r>
              <a:rPr lang="el-GR" sz="2600"/>
              <a:t>Ξηρότητα βλεννογόνων</a:t>
            </a:r>
          </a:p>
          <a:p>
            <a:pPr>
              <a:lnSpc>
                <a:spcPct val="80000"/>
              </a:lnSpc>
            </a:pPr>
            <a:endParaRPr lang="el-GR" sz="2600"/>
          </a:p>
          <a:p>
            <a:pPr>
              <a:lnSpc>
                <a:spcPct val="80000"/>
              </a:lnSpc>
            </a:pPr>
            <a:r>
              <a:rPr lang="el-GR" sz="2600"/>
              <a:t>Ψευδαισθήσεις- παραλήρημα- σπασμοί- κώμα - θάνατος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Αποβολή Υγρών</a:t>
            </a:r>
            <a:endParaRPr lang="en-US"/>
          </a:p>
        </p:txBody>
      </p:sp>
      <p:pic>
        <p:nvPicPr>
          <p:cNvPr id="7034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4325" y="2133600"/>
            <a:ext cx="672147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03492" name="AutoShape 4"/>
          <p:cNvSpPr>
            <a:spLocks/>
          </p:cNvSpPr>
          <p:nvPr/>
        </p:nvSpPr>
        <p:spPr bwMode="auto">
          <a:xfrm flipH="1">
            <a:off x="238125" y="4378325"/>
            <a:ext cx="2047875" cy="860425"/>
          </a:xfrm>
          <a:prstGeom prst="accentCallout1">
            <a:avLst>
              <a:gd name="adj1" fmla="val 13282"/>
              <a:gd name="adj2" fmla="val -3722"/>
              <a:gd name="adj3" fmla="val -4986"/>
              <a:gd name="adj4" fmla="val -4139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Δέρμα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550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(25%)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3493" name="AutoShape 5"/>
          <p:cNvSpPr>
            <a:spLocks/>
          </p:cNvSpPr>
          <p:nvPr/>
        </p:nvSpPr>
        <p:spPr bwMode="auto">
          <a:xfrm flipH="1">
            <a:off x="457200" y="2436813"/>
            <a:ext cx="1905000" cy="860425"/>
          </a:xfrm>
          <a:prstGeom prst="accentCallout1">
            <a:avLst>
              <a:gd name="adj1" fmla="val 5843"/>
              <a:gd name="adj2" fmla="val -4000"/>
              <a:gd name="adj3" fmla="val 24593"/>
              <a:gd name="adj4" fmla="val -109000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Κόπρανα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150 ml (5%)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3494" name="AutoShape 6"/>
          <p:cNvSpPr>
            <a:spLocks/>
          </p:cNvSpPr>
          <p:nvPr/>
        </p:nvSpPr>
        <p:spPr bwMode="auto">
          <a:xfrm>
            <a:off x="6815138" y="2011363"/>
            <a:ext cx="2028825" cy="860425"/>
          </a:xfrm>
          <a:prstGeom prst="accentCallout1">
            <a:avLst>
              <a:gd name="adj1" fmla="val 9551"/>
              <a:gd name="adj2" fmla="val -3755"/>
              <a:gd name="adj3" fmla="val 117505"/>
              <a:gd name="adj4" fmla="val -139435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Πνεύμονες</a:t>
            </a:r>
            <a:r>
              <a:rPr lang="en-US" sz="2400" b="1">
                <a:latin typeface="Times New Roman" pitchFamily="18" charset="0"/>
              </a:rPr>
              <a:t>: 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300 ml (11%)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3495" name="AutoShape 7"/>
          <p:cNvSpPr>
            <a:spLocks/>
          </p:cNvSpPr>
          <p:nvPr/>
        </p:nvSpPr>
        <p:spPr bwMode="auto">
          <a:xfrm>
            <a:off x="6858000" y="4953000"/>
            <a:ext cx="2138363" cy="860425"/>
          </a:xfrm>
          <a:prstGeom prst="accentCallout1">
            <a:avLst>
              <a:gd name="adj1" fmla="val 9329"/>
              <a:gd name="adj2" fmla="val -3565"/>
              <a:gd name="adj3" fmla="val -35231"/>
              <a:gd name="adj4" fmla="val -64440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Ούρα</a:t>
            </a:r>
            <a:r>
              <a:rPr lang="en-US" sz="2400" b="1">
                <a:latin typeface="Times New Roman" pitchFamily="18" charset="0"/>
              </a:rPr>
              <a:t>: 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1500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(59%)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Έλλειμμα ύδατος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17713"/>
            <a:ext cx="8559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0,6 </a:t>
            </a:r>
            <a:r>
              <a:rPr lang="en-US" sz="2600"/>
              <a:t>x </a:t>
            </a:r>
            <a:r>
              <a:rPr lang="el-GR" sz="2600"/>
              <a:t>ΣΒ(</a:t>
            </a:r>
            <a:r>
              <a:rPr lang="en-US" sz="2600"/>
              <a:t>kg)</a:t>
            </a:r>
            <a:r>
              <a:rPr lang="el-GR" sz="2600"/>
              <a:t> </a:t>
            </a:r>
            <a:r>
              <a:rPr lang="en-US" sz="2600"/>
              <a:t>x Na </a:t>
            </a:r>
            <a:r>
              <a:rPr lang="el-GR" sz="2600"/>
              <a:t>ορού  / 140 = Ολικό ποσό ύδατος που χρειάζεται για να επαναφέρει το Να ορού στη φυσιολογική τιμή</a:t>
            </a:r>
          </a:p>
          <a:p>
            <a:pPr>
              <a:lnSpc>
                <a:spcPct val="90000"/>
              </a:lnSpc>
            </a:pPr>
            <a:endParaRPr lang="el-GR" sz="2600"/>
          </a:p>
          <a:p>
            <a:pPr>
              <a:lnSpc>
                <a:spcPct val="90000"/>
              </a:lnSpc>
            </a:pPr>
            <a:endParaRPr lang="el-GR" sz="2600"/>
          </a:p>
          <a:p>
            <a:pPr>
              <a:lnSpc>
                <a:spcPct val="90000"/>
              </a:lnSpc>
            </a:pPr>
            <a:r>
              <a:rPr lang="el-GR" sz="2600"/>
              <a:t>Ολικό ποσό ύδατος – ( </a:t>
            </a:r>
            <a:r>
              <a:rPr lang="en-US" sz="2600"/>
              <a:t>0</a:t>
            </a:r>
            <a:r>
              <a:rPr lang="el-GR" sz="2600"/>
              <a:t>,6</a:t>
            </a:r>
            <a:r>
              <a:rPr lang="en-US" sz="2600"/>
              <a:t> x </a:t>
            </a:r>
            <a:r>
              <a:rPr lang="el-GR" sz="2600"/>
              <a:t>ΣΒ)= Έλλειμμα υγρών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 u="sng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600"/>
              <a:t>             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θεραπεία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Ασφαλής τακτική: χορήγηση του ½ ή ¾ του υπολογισθέντος ελλείμματος το  πρώτο 24 ωρου</a:t>
            </a:r>
          </a:p>
          <a:p>
            <a:r>
              <a:rPr lang="el-GR"/>
              <a:t>Η ταχεία αντικατάσταση ιδιαίτερα σε αρρώστους με χρόνια υπερνατριαιμία ενέχει τον κίνδυνο πρόκλησης εγκεφαλικού οιδήματος</a:t>
            </a:r>
          </a:p>
          <a:p>
            <a:endParaRPr lang="el-GR"/>
          </a:p>
          <a:p>
            <a:endParaRPr lang="el-GR"/>
          </a:p>
          <a:p>
            <a:endParaRPr lang="el-GR"/>
          </a:p>
        </p:txBody>
      </p:sp>
    </p:spTree>
  </p:cSld>
  <p:clrMapOvr>
    <a:masterClrMapping/>
  </p:clrMapOvr>
  <p:transition spd="med">
    <p:randomBar dir="vert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θεραπεία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/>
              <a:t>Χορήγηση ύδατος υπό τη μορφή διαλυμάτων δεξτρόζης 5% σε όγκο ικανό να αποκαταστήσει τη νεφρική λειτουργία και τον αιματοκρίτη στα φυσιολογικά επίπεδα για να ελαττωθεί βαθμιαία το Να του πλάσματος στα 140</a:t>
            </a:r>
            <a:r>
              <a:rPr lang="en-US" sz="2600"/>
              <a:t>mEq/L</a:t>
            </a:r>
          </a:p>
          <a:p>
            <a:r>
              <a:rPr lang="el-GR" sz="2600"/>
              <a:t>Αν υπάρχει φυσιολογική νεφρική λειτουργία: 2000- 3000 ύδατος ημερησίως ( 1500 </a:t>
            </a:r>
            <a:r>
              <a:rPr lang="en-US" sz="2600"/>
              <a:t>ml/ m</a:t>
            </a:r>
            <a:r>
              <a:rPr lang="en-US" sz="2600" baseline="30000"/>
              <a:t>2 </a:t>
            </a:r>
            <a:r>
              <a:rPr lang="el-GR" sz="2600"/>
              <a:t>σωματικής επιφάνειας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ΔΙΑΤΑΡΑΧΕΣ ΣΥΓΚΕΝΤΡΩΣΗΣ ΗΛΕΚΤΡ</a:t>
            </a:r>
            <a:r>
              <a:rPr lang="en-US"/>
              <a:t>O</a:t>
            </a:r>
            <a:r>
              <a:rPr lang="el-GR"/>
              <a:t>ΛΥΤΩΝ</a:t>
            </a:r>
          </a:p>
        </p:txBody>
      </p:sp>
      <p:sp>
        <p:nvSpPr>
          <p:cNvPr id="452611" name="Rectangle 3"/>
          <p:cNvSpPr>
            <a:spLocks noChangeArrowheads="1"/>
          </p:cNvSpPr>
          <p:nvPr/>
        </p:nvSpPr>
        <p:spPr bwMode="auto">
          <a:xfrm>
            <a:off x="1116013" y="2781300"/>
            <a:ext cx="6911975" cy="260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l-GR" sz="2000" b="1"/>
              <a:t>Υποκαλιαιμία: Κ &lt; 3.5 </a:t>
            </a:r>
            <a:r>
              <a:rPr lang="en-US" sz="2000" b="1"/>
              <a:t>mmol/L</a:t>
            </a:r>
          </a:p>
          <a:p>
            <a:pPr>
              <a:buFontTx/>
              <a:buChar char="•"/>
            </a:pPr>
            <a:r>
              <a:rPr lang="el-GR" sz="2000" b="1"/>
              <a:t>Υπερκαλιαιμία: Κ &gt; 5.5 </a:t>
            </a:r>
            <a:r>
              <a:rPr lang="en-US" sz="2000" b="1"/>
              <a:t>mmol/L</a:t>
            </a:r>
            <a:endParaRPr lang="el-GR" sz="2000" b="1"/>
          </a:p>
          <a:p>
            <a:pPr>
              <a:buFontTx/>
              <a:buChar char="•"/>
            </a:pPr>
            <a:r>
              <a:rPr lang="el-GR" sz="2000" b="1"/>
              <a:t>Υπερασβεστιαιμία: </a:t>
            </a:r>
            <a:r>
              <a:rPr lang="en-US" sz="2000" b="1"/>
              <a:t>Ca &gt;2.6 mmol/L</a:t>
            </a:r>
          </a:p>
          <a:p>
            <a:pPr>
              <a:buFontTx/>
              <a:buChar char="•"/>
            </a:pPr>
            <a:r>
              <a:rPr lang="el-GR" sz="2000" b="1"/>
              <a:t>Υπασβεστιαιμία:</a:t>
            </a:r>
            <a:r>
              <a:rPr lang="en-US" sz="2000" b="1"/>
              <a:t>Ca </a:t>
            </a:r>
            <a:r>
              <a:rPr lang="el-GR" sz="2000" b="1"/>
              <a:t>&lt; </a:t>
            </a:r>
            <a:r>
              <a:rPr lang="en-US" sz="2000" b="1"/>
              <a:t>2.</a:t>
            </a:r>
            <a:r>
              <a:rPr lang="el-GR" sz="2000" b="1"/>
              <a:t>2 </a:t>
            </a:r>
            <a:r>
              <a:rPr lang="en-US" sz="2000" b="1"/>
              <a:t>mmol/L</a:t>
            </a:r>
            <a:endParaRPr lang="el-GR" sz="2000" b="1"/>
          </a:p>
          <a:p>
            <a:pPr>
              <a:buFontTx/>
              <a:buChar char="•"/>
            </a:pPr>
            <a:r>
              <a:rPr lang="el-GR" sz="2000" b="1"/>
              <a:t>Υπομαγνησιαιμία:</a:t>
            </a:r>
            <a:r>
              <a:rPr lang="en-US" sz="2000" b="1"/>
              <a:t> Mg &lt; 0.74</a:t>
            </a:r>
            <a:r>
              <a:rPr lang="el-GR" sz="2000" b="1"/>
              <a:t> </a:t>
            </a:r>
            <a:r>
              <a:rPr lang="en-US" sz="2000" b="1"/>
              <a:t>mmol/L</a:t>
            </a:r>
            <a:endParaRPr lang="el-GR" sz="2000" b="1"/>
          </a:p>
          <a:p>
            <a:pPr>
              <a:buFontTx/>
              <a:buChar char="•"/>
            </a:pPr>
            <a:r>
              <a:rPr lang="el-GR" sz="2000" b="1"/>
              <a:t>Υπερμαγνησιαιμία: </a:t>
            </a:r>
            <a:r>
              <a:rPr lang="en-US" sz="2000" b="1"/>
              <a:t>Mg </a:t>
            </a:r>
            <a:r>
              <a:rPr lang="el-GR" sz="2000" b="1"/>
              <a:t>&gt;</a:t>
            </a:r>
            <a:r>
              <a:rPr lang="en-US" sz="2000" b="1"/>
              <a:t> </a:t>
            </a:r>
            <a:r>
              <a:rPr lang="el-GR" sz="2000" b="1"/>
              <a:t>1</a:t>
            </a:r>
            <a:r>
              <a:rPr lang="en-US" sz="2000" b="1"/>
              <a:t>.</a:t>
            </a:r>
            <a:r>
              <a:rPr lang="el-GR" sz="2000" b="1"/>
              <a:t>08 </a:t>
            </a:r>
            <a:r>
              <a:rPr lang="en-US" sz="2000" b="1"/>
              <a:t>mmol/L</a:t>
            </a:r>
          </a:p>
          <a:p>
            <a:pPr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o"/>
            </a:pPr>
            <a:endParaRPr lang="en-US" sz="300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0" grpId="0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Ρόλος των Ηλεκτρολυτών</a:t>
            </a:r>
            <a:endParaRPr lang="en-US"/>
          </a:p>
        </p:txBody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Νευρικό σύστημα</a:t>
            </a:r>
            <a:endParaRPr lang="en-US"/>
          </a:p>
          <a:p>
            <a:pPr lvl="1"/>
            <a:r>
              <a:rPr lang="el-GR"/>
              <a:t>Μετάδοση δυναμικών ενέργειας</a:t>
            </a:r>
            <a:endParaRPr lang="en-US"/>
          </a:p>
          <a:p>
            <a:r>
              <a:rPr lang="el-GR"/>
              <a:t>Καρδιαγγειακό σύστημα</a:t>
            </a:r>
            <a:endParaRPr lang="en-US"/>
          </a:p>
          <a:p>
            <a:pPr lvl="1"/>
            <a:r>
              <a:rPr lang="el-GR"/>
              <a:t>Καρδιακή αγωγιμότητα και συστολή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476250"/>
            <a:ext cx="7900987" cy="1152525"/>
          </a:xfrm>
        </p:spPr>
        <p:txBody>
          <a:bodyPr/>
          <a:lstStyle/>
          <a:p>
            <a:r>
              <a:rPr lang="el-GR" sz="2100"/>
              <a:t> </a:t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3300" b="1">
                <a:solidFill>
                  <a:schemeClr val="tx1"/>
                </a:solidFill>
              </a:rPr>
              <a:t>Διαταραχές καλίου</a:t>
            </a:r>
            <a:r>
              <a:rPr lang="el-GR" sz="2500"/>
              <a:t/>
            </a:r>
            <a:br>
              <a:rPr lang="el-GR" sz="2500"/>
            </a:br>
            <a:endParaRPr lang="el-GR" sz="3400"/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989138"/>
            <a:ext cx="7772400" cy="4143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/>
              <a:t>  Από τα 3500</a:t>
            </a:r>
            <a:r>
              <a:rPr lang="en-US"/>
              <a:t>mEq </a:t>
            </a:r>
            <a:r>
              <a:rPr lang="el-GR"/>
              <a:t>καλίου που συνολικά έχει ένα φυσιολογικό άτομο  μόνο 70 </a:t>
            </a:r>
            <a:r>
              <a:rPr lang="en-US"/>
              <a:t>mEq</a:t>
            </a:r>
            <a:r>
              <a:rPr lang="el-GR"/>
              <a:t> βρίσκονται στο πλάσμα και στον εξωκυττάριο χώρο. </a:t>
            </a:r>
          </a:p>
          <a:p>
            <a:pPr>
              <a:lnSpc>
                <a:spcPct val="90000"/>
              </a:lnSpc>
            </a:pPr>
            <a:r>
              <a:rPr lang="el-GR"/>
              <a:t>Η συγκέντρωση του καλίου που προσδιορίζεται στο εργαστήριο αντιπροσωπεύει αυτό ακριβώς το κλάσμα, δηλαδή το 2% του συνολικού  ποσού.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Αίτια Υποκαλιαιμίας  (&lt;3.5</a:t>
            </a:r>
            <a:r>
              <a:rPr lang="en-US"/>
              <a:t> mEq/L</a:t>
            </a:r>
            <a:r>
              <a:rPr lang="el-GR"/>
              <a:t>)</a:t>
            </a:r>
          </a:p>
        </p:txBody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/>
              <a:t>Ανεπαρκής πρόσληψη</a:t>
            </a:r>
          </a:p>
          <a:p>
            <a:pPr>
              <a:lnSpc>
                <a:spcPct val="90000"/>
              </a:lnSpc>
            </a:pPr>
            <a:r>
              <a:rPr lang="el-GR"/>
              <a:t>Αυξημένη απώλεια από ΓΕΣ</a:t>
            </a:r>
          </a:p>
          <a:p>
            <a:pPr>
              <a:lnSpc>
                <a:spcPct val="90000"/>
              </a:lnSpc>
            </a:pPr>
            <a:r>
              <a:rPr lang="el-GR"/>
              <a:t>Αυξημένη απώλεια από νεφρούς</a:t>
            </a:r>
          </a:p>
          <a:p>
            <a:pPr>
              <a:lnSpc>
                <a:spcPct val="90000"/>
              </a:lnSpc>
            </a:pPr>
            <a:r>
              <a:rPr lang="el-GR"/>
              <a:t>Ενδοκυττάρια είσοδος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200" b="1"/>
              <a:t>(</a:t>
            </a:r>
            <a:r>
              <a:rPr lang="el-GR" sz="2200"/>
              <a:t>Παρατεταμένη ρινογαστρική αναρρόφηση- Διάρροια -Μεγάλες δόσεις κορτικοστεροειδών- Διουρητικά-Αλκάλωση)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/>
          </a:p>
        </p:txBody>
      </p:sp>
    </p:spTree>
  </p:cSld>
  <p:clrMapOvr>
    <a:masterClrMapping/>
  </p:clrMapOvr>
  <p:transition spd="med">
    <p:randomBar dir="vert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/>
              <a:t>Κλινικές Εκδηλώσεις Υποκαλιαιμίας </a:t>
            </a:r>
            <a:br>
              <a:rPr lang="el-GR" sz="3400"/>
            </a:br>
            <a:r>
              <a:rPr lang="el-GR" sz="3400"/>
              <a:t>(&lt;2.5 </a:t>
            </a:r>
            <a:r>
              <a:rPr lang="en-US" sz="3400"/>
              <a:t>mEq/L</a:t>
            </a:r>
            <a:r>
              <a:rPr lang="el-GR" sz="3400"/>
              <a:t>)</a:t>
            </a:r>
          </a:p>
        </p:txBody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Μυϊκή αδυναμία</a:t>
            </a:r>
          </a:p>
          <a:p>
            <a:r>
              <a:rPr lang="el-GR"/>
              <a:t>Νοητικές διαταραχές</a:t>
            </a:r>
          </a:p>
          <a:p>
            <a:r>
              <a:rPr lang="el-GR"/>
              <a:t>Διαταραχές ΗΚΓ (μη ειδικές)</a:t>
            </a:r>
          </a:p>
          <a:p>
            <a:pPr lvl="1"/>
            <a:r>
              <a:rPr lang="el-GR"/>
              <a:t>Κύματα </a:t>
            </a:r>
            <a:r>
              <a:rPr lang="en-US"/>
              <a:t>U</a:t>
            </a:r>
            <a:r>
              <a:rPr lang="el-GR"/>
              <a:t>, μείωση επάρματος Τ</a:t>
            </a:r>
          </a:p>
          <a:p>
            <a:r>
              <a:rPr lang="el-GR"/>
              <a:t>Αρρυθμίες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/>
              <a:t>Αντιμετώπιση Υποκαλιαιμίας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8610600" cy="4419600"/>
          </a:xfrm>
        </p:spPr>
        <p:txBody>
          <a:bodyPr/>
          <a:lstStyle/>
          <a:p>
            <a:r>
              <a:rPr lang="el-GR" sz="2600"/>
              <a:t>Χορήγηση 0.7 </a:t>
            </a:r>
            <a:r>
              <a:rPr lang="en-US" sz="2600"/>
              <a:t>mEq/kg </a:t>
            </a:r>
            <a:r>
              <a:rPr lang="el-GR" sz="2600"/>
              <a:t>σε 1-2 </a:t>
            </a:r>
            <a:r>
              <a:rPr lang="en-US" sz="2600"/>
              <a:t>h</a:t>
            </a:r>
            <a:r>
              <a:rPr lang="el-GR" sz="2600"/>
              <a:t>,</a:t>
            </a:r>
            <a:r>
              <a:rPr lang="en-US" sz="2600"/>
              <a:t> iv </a:t>
            </a:r>
            <a:r>
              <a:rPr lang="el-GR" sz="2600"/>
              <a:t>αν </a:t>
            </a:r>
          </a:p>
          <a:p>
            <a:pPr lvl="1"/>
            <a:r>
              <a:rPr lang="el-GR" sz="2200"/>
              <a:t>Κ ορού &lt;2.5</a:t>
            </a:r>
            <a:r>
              <a:rPr lang="en-US" sz="2200"/>
              <a:t> mEq/L</a:t>
            </a:r>
            <a:endParaRPr lang="el-GR" sz="2200"/>
          </a:p>
          <a:p>
            <a:pPr lvl="1"/>
            <a:r>
              <a:rPr lang="el-GR" sz="2200"/>
              <a:t>Μυϊκή αδυναμία</a:t>
            </a:r>
          </a:p>
          <a:p>
            <a:pPr lvl="1"/>
            <a:r>
              <a:rPr lang="el-GR" sz="2200"/>
              <a:t>Διαταραχές ΗΚΓ</a:t>
            </a:r>
          </a:p>
          <a:p>
            <a:r>
              <a:rPr lang="el-GR" sz="2600"/>
              <a:t>χορήγηση 80-100 </a:t>
            </a:r>
            <a:r>
              <a:rPr lang="en-US" sz="2600"/>
              <a:t>mEq </a:t>
            </a:r>
            <a:r>
              <a:rPr lang="el-GR" sz="2600"/>
              <a:t>σε 1 </a:t>
            </a:r>
            <a:r>
              <a:rPr lang="en-US" sz="2600"/>
              <a:t>h</a:t>
            </a:r>
            <a:r>
              <a:rPr lang="el-GR" sz="2600"/>
              <a:t> από 2 φλέβες αν </a:t>
            </a:r>
          </a:p>
          <a:p>
            <a:pPr lvl="1"/>
            <a:r>
              <a:rPr lang="el-GR" sz="2200"/>
              <a:t>Κ ορού &lt;2 </a:t>
            </a:r>
            <a:r>
              <a:rPr lang="en-US" sz="2200"/>
              <a:t>mEq/L</a:t>
            </a:r>
            <a:endParaRPr lang="el-GR" sz="2200"/>
          </a:p>
          <a:p>
            <a:pPr lvl="1"/>
            <a:r>
              <a:rPr lang="el-GR" sz="2200"/>
              <a:t>Όχι ταχεία έγχυση σε άνω κοίλη φλέβα ή δεξιό κόλπο</a:t>
            </a:r>
          </a:p>
          <a:p>
            <a:r>
              <a:rPr lang="el-GR" sz="2600"/>
              <a:t>Σε έλλειψη ανταπόκρισης, έλεγχος </a:t>
            </a:r>
            <a:r>
              <a:rPr lang="en-US" sz="2600"/>
              <a:t>Mg</a:t>
            </a:r>
            <a:endParaRPr lang="el-GR" sz="2600"/>
          </a:p>
          <a:p>
            <a:r>
              <a:rPr lang="el-GR" sz="2600"/>
              <a:t>Αποκατάσταση ελλείματος σε λίγες ημέρες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Αίτια Υπερκαλαιμίας  (&gt;5.5</a:t>
            </a:r>
            <a:r>
              <a:rPr lang="en-US"/>
              <a:t> mEq/L</a:t>
            </a:r>
            <a:r>
              <a:rPr lang="el-GR"/>
              <a:t>)</a:t>
            </a:r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Αυξημένη πρόσληψη</a:t>
            </a:r>
          </a:p>
          <a:p>
            <a:endParaRPr lang="el-GR"/>
          </a:p>
          <a:p>
            <a:r>
              <a:rPr lang="el-GR"/>
              <a:t>Μειωμένη απέκκριση από νεφρούς</a:t>
            </a:r>
          </a:p>
          <a:p>
            <a:endParaRPr lang="el-GR"/>
          </a:p>
          <a:p>
            <a:r>
              <a:rPr lang="el-GR"/>
              <a:t>Ενδοκυττάρια έξοδος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Όσμωση</a:t>
            </a:r>
            <a:r>
              <a:rPr lang="en-US"/>
              <a:t> </a:t>
            </a:r>
            <a:r>
              <a:rPr lang="el-GR"/>
              <a:t>&amp; Διάχυση</a:t>
            </a:r>
            <a:endParaRPr lang="en-US"/>
          </a:p>
        </p:txBody>
      </p:sp>
      <p:sp>
        <p:nvSpPr>
          <p:cNvPr id="70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167188" cy="4495800"/>
          </a:xfrm>
        </p:spPr>
        <p:txBody>
          <a:bodyPr/>
          <a:lstStyle/>
          <a:p>
            <a:r>
              <a:rPr lang="el-GR" sz="2600"/>
              <a:t>Όσμωση είναι η καθαρή κίνηση νερού από μια περιοχή με χαμηλή συγκέντρωση διαλυτών σε μια περιοχή με ψηλότερη συγκέντρωση διαλυτών δια μέσου μιας ημιδιαπερατής μεμβράνης</a:t>
            </a:r>
            <a:r>
              <a:rPr lang="en-US" sz="2600"/>
              <a:t>.</a:t>
            </a:r>
          </a:p>
        </p:txBody>
      </p:sp>
      <p:sp>
        <p:nvSpPr>
          <p:cNvPr id="7045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38675" y="1752600"/>
            <a:ext cx="3929063" cy="3789363"/>
          </a:xfrm>
        </p:spPr>
        <p:txBody>
          <a:bodyPr/>
          <a:lstStyle/>
          <a:p>
            <a:r>
              <a:rPr lang="el-GR" sz="2600" dirty="0"/>
              <a:t>Διάχυση είναι η καθαρή κίνηση διαλυτών από μια περιοχή με υψηλή συγκέντρωση σε μια περιοχή με χαμηλή συγκέντρωση</a:t>
            </a:r>
            <a:r>
              <a:rPr lang="en-US" sz="2600" dirty="0"/>
              <a:t>.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/>
              <a:t>Κλινικές Εκδηλώσεις Υπερκαλαιμίας (&gt;5.5</a:t>
            </a:r>
            <a:r>
              <a:rPr lang="en-US" sz="3400"/>
              <a:t> mEq/L</a:t>
            </a:r>
            <a:r>
              <a:rPr lang="el-GR" sz="3400"/>
              <a:t>)</a:t>
            </a:r>
          </a:p>
        </p:txBody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/>
              <a:t>Μυϊκή αδυναμία</a:t>
            </a:r>
          </a:p>
          <a:p>
            <a:pPr>
              <a:lnSpc>
                <a:spcPct val="90000"/>
              </a:lnSpc>
            </a:pPr>
            <a:r>
              <a:rPr lang="el-GR"/>
              <a:t>Διαταραχές ΗΚΓ</a:t>
            </a:r>
          </a:p>
          <a:p>
            <a:pPr lvl="1">
              <a:lnSpc>
                <a:spcPct val="90000"/>
              </a:lnSpc>
            </a:pPr>
            <a:r>
              <a:rPr lang="el-GR"/>
              <a:t>Ψηλό &amp; στενό έπαρμα Τ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l-GR"/>
              <a:t>Μείωση επάρματος Ρ</a:t>
            </a:r>
          </a:p>
          <a:p>
            <a:pPr lvl="1">
              <a:lnSpc>
                <a:spcPct val="90000"/>
              </a:lnSpc>
            </a:pPr>
            <a:r>
              <a:rPr lang="el-GR"/>
              <a:t>Αύξηση διαστήματος</a:t>
            </a:r>
            <a:r>
              <a:rPr lang="en-US"/>
              <a:t> PR</a:t>
            </a:r>
            <a:endParaRPr lang="el-GR"/>
          </a:p>
          <a:p>
            <a:pPr lvl="1">
              <a:lnSpc>
                <a:spcPct val="90000"/>
              </a:lnSpc>
            </a:pPr>
            <a:r>
              <a:rPr lang="el-GR"/>
              <a:t>Εξάλειψη επάρματος Ρ</a:t>
            </a:r>
          </a:p>
          <a:p>
            <a:pPr lvl="1">
              <a:lnSpc>
                <a:spcPct val="90000"/>
              </a:lnSpc>
            </a:pPr>
            <a:r>
              <a:rPr lang="el-GR"/>
              <a:t>Διεύρυνση συμπλέγματος </a:t>
            </a:r>
            <a:r>
              <a:rPr lang="en-US"/>
              <a:t>QRS</a:t>
            </a:r>
            <a:endParaRPr lang="el-GR"/>
          </a:p>
          <a:p>
            <a:pPr lvl="1">
              <a:lnSpc>
                <a:spcPct val="90000"/>
              </a:lnSpc>
            </a:pPr>
            <a:r>
              <a:rPr lang="el-GR"/>
              <a:t>Κοιλιακή ασυστολία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404813"/>
            <a:ext cx="7793037" cy="1143000"/>
          </a:xfrm>
        </p:spPr>
        <p:txBody>
          <a:bodyPr/>
          <a:lstStyle/>
          <a:p>
            <a:r>
              <a:rPr lang="el-GR" sz="2500" b="1"/>
              <a:t>Υπολογισμός ελλείμματος καλίου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3922712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000"/>
          </a:p>
          <a:p>
            <a:pPr>
              <a:lnSpc>
                <a:spcPct val="90000"/>
              </a:lnSpc>
            </a:pPr>
            <a:endParaRPr lang="el-GR" sz="3000"/>
          </a:p>
        </p:txBody>
      </p:sp>
      <p:sp>
        <p:nvSpPr>
          <p:cNvPr id="4608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1844675"/>
            <a:ext cx="8893175" cy="4752975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600" i="1"/>
              <a:t>Σε ολιγουρικούς ασθενείς: (3.8- Χ) </a:t>
            </a:r>
            <a:r>
              <a:rPr lang="en-US" sz="2600" i="1"/>
              <a:t>x </a:t>
            </a:r>
            <a:r>
              <a:rPr lang="el-GR" sz="2600" i="1"/>
              <a:t>ΒΣ </a:t>
            </a:r>
            <a:r>
              <a:rPr lang="en-US" sz="2600" i="1"/>
              <a:t>x 2/3</a:t>
            </a:r>
          </a:p>
          <a:p>
            <a:pPr>
              <a:lnSpc>
                <a:spcPct val="180000"/>
              </a:lnSpc>
            </a:pPr>
            <a:r>
              <a:rPr lang="el-GR" sz="2600" i="1"/>
              <a:t>Επί φυσιολογικού ποσού ούρων: </a:t>
            </a:r>
          </a:p>
          <a:p>
            <a:pPr>
              <a:lnSpc>
                <a:spcPct val="180000"/>
              </a:lnSpc>
              <a:buFont typeface="Wingdings" pitchFamily="2" charset="2"/>
              <a:buNone/>
            </a:pPr>
            <a:r>
              <a:rPr lang="el-GR" sz="2600" i="1"/>
              <a:t>    (4.8- Χ) </a:t>
            </a:r>
            <a:r>
              <a:rPr lang="en-US" sz="2600" i="1"/>
              <a:t>x </a:t>
            </a:r>
            <a:r>
              <a:rPr lang="el-GR" sz="2600" i="1"/>
              <a:t>ΒΣ </a:t>
            </a:r>
            <a:r>
              <a:rPr lang="en-US" sz="2600" i="1"/>
              <a:t>x 2/3</a:t>
            </a:r>
            <a:endParaRPr lang="el-GR" sz="2600" i="1"/>
          </a:p>
          <a:p>
            <a:pPr>
              <a:lnSpc>
                <a:spcPct val="180000"/>
              </a:lnSpc>
              <a:buFont typeface="Wingdings" pitchFamily="2" charset="2"/>
              <a:buNone/>
            </a:pPr>
            <a:r>
              <a:rPr lang="el-GR" sz="2600" i="1"/>
              <a:t>    όπου Χ : η τιμή Καλίου ορού</a:t>
            </a:r>
          </a:p>
          <a:p>
            <a:pPr>
              <a:lnSpc>
                <a:spcPct val="180000"/>
              </a:lnSpc>
            </a:pPr>
            <a:r>
              <a:rPr lang="el-GR" sz="2600" i="1"/>
              <a:t>Πρόληψη  υποκαλιαιμίας!</a:t>
            </a:r>
          </a:p>
          <a:p>
            <a:pPr>
              <a:lnSpc>
                <a:spcPct val="180000"/>
              </a:lnSpc>
            </a:pPr>
            <a:endParaRPr lang="el-GR" sz="2600" i="1"/>
          </a:p>
          <a:p>
            <a:pPr>
              <a:lnSpc>
                <a:spcPct val="180000"/>
              </a:lnSpc>
            </a:pPr>
            <a:endParaRPr lang="el-GR" sz="1700">
              <a:solidFill>
                <a:srgbClr val="FFFF00"/>
              </a:solidFill>
            </a:endParaRPr>
          </a:p>
          <a:p>
            <a:pPr>
              <a:lnSpc>
                <a:spcPct val="180000"/>
              </a:lnSpc>
            </a:pPr>
            <a:endParaRPr lang="el-GR" sz="2000"/>
          </a:p>
        </p:txBody>
      </p:sp>
    </p:spTree>
  </p:cSld>
  <p:clrMapOvr>
    <a:masterClrMapping/>
  </p:clrMapOvr>
  <p:transition spd="med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Διαταραχές όγκου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631238" cy="4752975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100" b="1" i="1"/>
              <a:t>Ο ρυθμός ενδοφλέβιας έγχυσης δεν πρέπει να υπερβαίνει τα 40 </a:t>
            </a:r>
            <a:r>
              <a:rPr lang="en-US" sz="2100" b="1" i="1"/>
              <a:t>mEq/h </a:t>
            </a:r>
            <a:r>
              <a:rPr lang="el-GR" sz="2100" b="1" i="1"/>
              <a:t>και επί ολιγουρίας τα 15 </a:t>
            </a:r>
            <a:r>
              <a:rPr lang="en-US" sz="2100" b="1" i="1"/>
              <a:t>mEq/h </a:t>
            </a:r>
            <a:endParaRPr lang="el-GR" sz="2100" b="1" i="1"/>
          </a:p>
          <a:p>
            <a:pPr>
              <a:lnSpc>
                <a:spcPct val="180000"/>
              </a:lnSpc>
            </a:pPr>
            <a:r>
              <a:rPr lang="el-GR" sz="2100" b="1" i="1"/>
              <a:t>Το χορηγούμενο διάλυμα δεν πρέπει να περιέχει περισσότερο από 40 </a:t>
            </a:r>
            <a:r>
              <a:rPr lang="en-US" sz="2100" b="1" i="1"/>
              <a:t>mEq/h </a:t>
            </a:r>
            <a:r>
              <a:rPr lang="el-GR" sz="2100" b="1" i="1"/>
              <a:t> ενώ η χορηγούμενη ποσότητα καλίου το 24ωρο δεν πρέπει να υπερβαίνει τα 200 </a:t>
            </a:r>
            <a:r>
              <a:rPr lang="en-US" sz="2100" b="1" i="1"/>
              <a:t>mEq</a:t>
            </a:r>
            <a:r>
              <a:rPr lang="el-GR" sz="2100" b="1" i="1"/>
              <a:t>/</a:t>
            </a:r>
          </a:p>
          <a:p>
            <a:pPr>
              <a:lnSpc>
                <a:spcPct val="180000"/>
              </a:lnSpc>
            </a:pPr>
            <a:r>
              <a:rPr lang="el-GR" sz="2100" b="1" i="1"/>
              <a:t>Η υποκαλιαιμία </a:t>
            </a:r>
            <a:r>
              <a:rPr lang="el-GR" sz="2500" b="1" i="1">
                <a:solidFill>
                  <a:srgbClr val="FF9900"/>
                </a:solidFill>
              </a:rPr>
              <a:t>δεν  πρέπει</a:t>
            </a:r>
            <a:r>
              <a:rPr lang="el-GR" sz="2100" b="1" i="1"/>
              <a:t> να διορθώνεται σε βραχύ χρονικό διάστημα αλλά σε περίοδο </a:t>
            </a:r>
            <a:r>
              <a:rPr lang="el-GR" sz="2500" b="1" i="1">
                <a:solidFill>
                  <a:srgbClr val="FF9900"/>
                </a:solidFill>
              </a:rPr>
              <a:t>48- 72 ωρών</a:t>
            </a:r>
          </a:p>
        </p:txBody>
      </p:sp>
    </p:spTree>
  </p:cSld>
  <p:clrMapOvr>
    <a:masterClrMapping/>
  </p:clrMapOvr>
  <p:transition spd="med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54050" y="365125"/>
            <a:ext cx="7577138" cy="693738"/>
          </a:xfrm>
        </p:spPr>
        <p:txBody>
          <a:bodyPr/>
          <a:lstStyle/>
          <a:p>
            <a:r>
              <a:rPr lang="el-GR" sz="2500" b="1"/>
              <a:t>Διαταραχές Μαγνησίου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704263" cy="4691062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l-GR" sz="2100" i="1"/>
              <a:t>Ενδοκυττάριο Κατιόν. 1% της συνολικής ποσότητας βρίσκεται στον εξωκυττάριο χώρο</a:t>
            </a:r>
          </a:p>
          <a:p>
            <a:pPr>
              <a:lnSpc>
                <a:spcPct val="140000"/>
              </a:lnSpc>
            </a:pPr>
            <a:r>
              <a:rPr lang="el-GR" sz="2100" b="1" i="1"/>
              <a:t>Υπερμαγνησιαιμία:</a:t>
            </a:r>
            <a:r>
              <a:rPr lang="el-GR" sz="2100" i="1"/>
              <a:t> μετά από εξωγενή χορήγηση  μεγάλης ποσότητας ή σε συνδυασμό με νεφρική βλάβη</a:t>
            </a:r>
          </a:p>
          <a:p>
            <a:pPr>
              <a:lnSpc>
                <a:spcPct val="140000"/>
              </a:lnSpc>
            </a:pPr>
            <a:r>
              <a:rPr lang="el-GR" sz="2100" i="1"/>
              <a:t>Αίτια: οξύς και χρόνιος αλκοολισμός- φλεγμονώδεις παθήσεις  του εντέρου- παρατεταμένο διαρροϊκό  σύνδρομο- παρεντερική διατροφή- θεραπεία με αμινογλυκοσίδες</a:t>
            </a:r>
          </a:p>
          <a:p>
            <a:pPr>
              <a:lnSpc>
                <a:spcPct val="140000"/>
              </a:lnSpc>
            </a:pPr>
            <a:r>
              <a:rPr lang="el-GR" sz="2100" i="1"/>
              <a:t>Κλινικές εκδηλώσεις: αυξημένη νευρομυική ευερεθιστότητα με μυϊκό τρόμο και σπασμός στην περιοχή του καρπού</a:t>
            </a:r>
          </a:p>
          <a:p>
            <a:pPr>
              <a:lnSpc>
                <a:spcPct val="140000"/>
              </a:lnSpc>
            </a:pPr>
            <a:endParaRPr lang="el-GR" sz="2100" i="1"/>
          </a:p>
          <a:p>
            <a:pPr>
              <a:lnSpc>
                <a:spcPct val="140000"/>
              </a:lnSpc>
            </a:pPr>
            <a:endParaRPr lang="el-GR" sz="3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100"/>
              <a:t/>
            </a:r>
            <a:br>
              <a:rPr lang="en-US" sz="2100"/>
            </a:br>
            <a:r>
              <a:rPr lang="el-GR" sz="3000"/>
              <a:t>υπασβεστιαιμία</a:t>
            </a:r>
            <a:r>
              <a:rPr lang="el-GR" sz="2100"/>
              <a:t/>
            </a:r>
            <a:br>
              <a:rPr lang="el-GR" sz="2100"/>
            </a:br>
            <a:endParaRPr lang="el-GR" sz="2100"/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486775" cy="4432300"/>
          </a:xfrm>
        </p:spPr>
        <p:txBody>
          <a:bodyPr/>
          <a:lstStyle/>
          <a:p>
            <a:r>
              <a:rPr lang="el-GR">
                <a:solidFill>
                  <a:srgbClr val="FF9900"/>
                </a:solidFill>
              </a:rPr>
              <a:t>Κυριότερα κλινικά σημεία: </a:t>
            </a:r>
            <a:r>
              <a:rPr lang="el-GR"/>
              <a:t>τετανία, σπασμοί, διανοητική σύγχυση, κώμα</a:t>
            </a:r>
            <a:endParaRPr lang="el-GR">
              <a:solidFill>
                <a:srgbClr val="FF9900"/>
              </a:solidFill>
            </a:endParaRPr>
          </a:p>
          <a:p>
            <a:r>
              <a:rPr lang="el-GR">
                <a:solidFill>
                  <a:srgbClr val="FF9900"/>
                </a:solidFill>
              </a:rPr>
              <a:t>Συχνότερα αίτια:</a:t>
            </a:r>
            <a:r>
              <a:rPr lang="el-GR"/>
              <a:t> θυρεοειδεκτομή- παραθυρεοειδεκτομή, σύνδρομο δυσαπορρόφησης, οξεία και χρόνια νεφρική ανεπάρκεια, οξεία παγκρεατίτιδα, χορήγηση φωσφόρου</a:t>
            </a:r>
          </a:p>
          <a:p>
            <a:r>
              <a:rPr lang="el-GR"/>
              <a:t> </a:t>
            </a:r>
            <a:r>
              <a:rPr lang="el-GR">
                <a:solidFill>
                  <a:srgbClr val="FF9900"/>
                </a:solidFill>
              </a:rPr>
              <a:t>Αντιμετώπιση:</a:t>
            </a:r>
            <a:r>
              <a:rPr lang="el-GR"/>
              <a:t> ενδοφλέβια χορήγηση γλυκονικού ή χλωριούχου ασβεστίου    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υπερασβεστιαιμία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44675"/>
            <a:ext cx="8343900" cy="4248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500"/>
              <a:t>Καρκίνος με ή χωρίς οστικές μεταστάσεις</a:t>
            </a:r>
          </a:p>
          <a:p>
            <a:pPr>
              <a:lnSpc>
                <a:spcPct val="80000"/>
              </a:lnSpc>
            </a:pPr>
            <a:r>
              <a:rPr lang="el-GR" sz="2500"/>
              <a:t>Υπερπαραθυρεοειδισμός</a:t>
            </a:r>
          </a:p>
          <a:p>
            <a:pPr>
              <a:lnSpc>
                <a:spcPct val="80000"/>
              </a:lnSpc>
            </a:pPr>
            <a:r>
              <a:rPr lang="el-GR" sz="2500"/>
              <a:t>Παρατεταμένη ακινητοποίηση</a:t>
            </a:r>
          </a:p>
          <a:p>
            <a:pPr>
              <a:lnSpc>
                <a:spcPct val="80000"/>
              </a:lnSpc>
            </a:pPr>
            <a:r>
              <a:rPr lang="el-GR" sz="2500"/>
              <a:t>Διουρητική φάση ΟΝΑ κ.α</a:t>
            </a:r>
          </a:p>
          <a:p>
            <a:pPr>
              <a:lnSpc>
                <a:spcPct val="80000"/>
              </a:lnSpc>
            </a:pPr>
            <a:endParaRPr lang="el-GR" sz="2500"/>
          </a:p>
          <a:p>
            <a:pPr>
              <a:lnSpc>
                <a:spcPct val="80000"/>
              </a:lnSpc>
            </a:pPr>
            <a:r>
              <a:rPr lang="el-GR" sz="2500"/>
              <a:t>Συμπτωματολογία: μη ειδικά συνήθως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sz="2500"/>
              <a:t>  ( λήθαργος, σύγχυση, ψυχωσικές διαταραχές, υπέρταση, ναυτία και έμετος, πολυδιψία και πολυουρία)</a:t>
            </a:r>
          </a:p>
          <a:p>
            <a:pPr>
              <a:lnSpc>
                <a:spcPct val="80000"/>
              </a:lnSpc>
            </a:pPr>
            <a:r>
              <a:rPr lang="el-GR" sz="2500"/>
              <a:t>Αντιμετώπιση: ενυδάτωση με φυσιολογικό ορό  για επαρκή διούρηση, διουρητικά της αγκύλης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500"/>
          </a:p>
          <a:p>
            <a:pPr>
              <a:lnSpc>
                <a:spcPct val="80000"/>
              </a:lnSpc>
            </a:pPr>
            <a:endParaRPr lang="el-GR" sz="2500"/>
          </a:p>
        </p:txBody>
      </p:sp>
    </p:spTree>
  </p:cSld>
  <p:clrMapOvr>
    <a:masterClrMapping/>
  </p:clrMapOvr>
  <p:transition spd="med">
    <p:randomBar dir="vert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Διαταραχές φωσφόρου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600"/>
              <a:t>Υποφωσφαταιμία - Αίτια: χρόνιος αλκοολισμός, εκτεταμένα εγκαύματα, διαβητική κετοξέωση, παρεντερική διατροφή, αναπνευστική αλκάλωση, βαριά διαταραχή θρέψης</a:t>
            </a:r>
          </a:p>
          <a:p>
            <a:pPr>
              <a:lnSpc>
                <a:spcPct val="80000"/>
              </a:lnSpc>
            </a:pPr>
            <a:r>
              <a:rPr lang="el-GR" sz="2600"/>
              <a:t>Βλαπτικές συνέπειες ελλείμματος φωσφόρου:  μυϊκή αδυναμία, εγκεφαλοπάθεια, μειωμένη αποδέσμευση οξυγόνου από τα ερυθροκύτταρα , ανώμαλη λειτουργία αιμοπεταλίων και λευκοκυττάρων και οστεομαλακία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884238"/>
          </a:xfrm>
        </p:spPr>
        <p:txBody>
          <a:bodyPr/>
          <a:lstStyle/>
          <a:p>
            <a:r>
              <a:rPr lang="el-GR" sz="3400"/>
              <a:t>Ομοιόσταση Νατρίου (</a:t>
            </a:r>
            <a:r>
              <a:rPr lang="en-US" sz="3400"/>
              <a:t>Na</a:t>
            </a:r>
            <a:r>
              <a:rPr lang="el-GR" sz="3400"/>
              <a:t>)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488363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Na</a:t>
            </a:r>
            <a:r>
              <a:rPr lang="el-GR"/>
              <a:t> ορού 135-145</a:t>
            </a:r>
            <a:r>
              <a:rPr lang="en-US"/>
              <a:t> mEq/L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Ολικό ποσό </a:t>
            </a:r>
            <a:r>
              <a:rPr lang="en-US"/>
              <a:t>TBNa </a:t>
            </a:r>
            <a:r>
              <a:rPr lang="el-GR"/>
              <a:t>50-60</a:t>
            </a:r>
            <a:r>
              <a:rPr lang="en-US"/>
              <a:t> mEq/kg</a:t>
            </a:r>
            <a:r>
              <a:rPr lang="el-GR"/>
              <a:t> </a:t>
            </a:r>
          </a:p>
          <a:p>
            <a:pPr lvl="1">
              <a:lnSpc>
                <a:spcPct val="90000"/>
              </a:lnSpc>
            </a:pPr>
            <a:r>
              <a:rPr lang="el-GR"/>
              <a:t>Ανταλλάξιμο 76% (85% </a:t>
            </a:r>
            <a:r>
              <a:rPr lang="en-US"/>
              <a:t>ECF</a:t>
            </a:r>
            <a:r>
              <a:rPr lang="el-GR"/>
              <a:t>, 15%</a:t>
            </a:r>
            <a:r>
              <a:rPr lang="en-US"/>
              <a:t> ICF</a:t>
            </a:r>
            <a:r>
              <a:rPr lang="el-GR"/>
              <a:t>) 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M</a:t>
            </a:r>
            <a:r>
              <a:rPr lang="el-GR"/>
              <a:t>η ανταλλάξιμο 24%</a:t>
            </a:r>
          </a:p>
          <a:p>
            <a:pPr>
              <a:lnSpc>
                <a:spcPct val="90000"/>
              </a:lnSpc>
            </a:pPr>
            <a:r>
              <a:rPr lang="el-GR"/>
              <a:t>Εξωκυττάριο 40</a:t>
            </a:r>
            <a:r>
              <a:rPr lang="en-US"/>
              <a:t> mEq/kg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Ενδοκυττάριο</a:t>
            </a:r>
            <a:r>
              <a:rPr lang="en-US"/>
              <a:t> </a:t>
            </a:r>
            <a:r>
              <a:rPr lang="el-GR"/>
              <a:t>10-20</a:t>
            </a:r>
            <a:r>
              <a:rPr lang="en-US"/>
              <a:t> mEq/kg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Ημερήσιες ανάγκες 4-9 </a:t>
            </a:r>
            <a:r>
              <a:rPr lang="en-US"/>
              <a:t>gr </a:t>
            </a:r>
            <a:r>
              <a:rPr lang="el-GR"/>
              <a:t>ή 70-154</a:t>
            </a:r>
            <a:r>
              <a:rPr lang="en-US"/>
              <a:t> mEq/24h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Ημερήσιες απώλειες = ποικίλλουν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809625"/>
          </a:xfrm>
        </p:spPr>
        <p:txBody>
          <a:bodyPr/>
          <a:lstStyle/>
          <a:p>
            <a:pPr algn="ctr"/>
            <a:r>
              <a:rPr lang="el-GR"/>
              <a:t>Υπερνατριαιμία </a:t>
            </a:r>
            <a:r>
              <a:rPr lang="en-US" sz="2500"/>
              <a:t>(</a:t>
            </a:r>
            <a:r>
              <a:rPr lang="el-GR" sz="2500"/>
              <a:t>&gt;145 </a:t>
            </a:r>
            <a:r>
              <a:rPr lang="en-US" sz="2500"/>
              <a:t>mEq/L)</a:t>
            </a:r>
            <a:endParaRPr lang="el-GR" sz="2500"/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86800" cy="4572000"/>
          </a:xfrm>
        </p:spPr>
        <p:txBody>
          <a:bodyPr/>
          <a:lstStyle/>
          <a:p>
            <a:r>
              <a:rPr lang="el-GR" sz="2600"/>
              <a:t>Απώλεια νερού</a:t>
            </a:r>
          </a:p>
          <a:p>
            <a:pPr lvl="1"/>
            <a:r>
              <a:rPr lang="el-GR" sz="2200"/>
              <a:t>Νεφροί (άποιος διαβήτης, οσμωτική διούρηση, μαννιτόλη, υπεργλυκαιμία)</a:t>
            </a:r>
          </a:p>
          <a:p>
            <a:pPr lvl="1"/>
            <a:r>
              <a:rPr lang="el-GR" sz="2200"/>
              <a:t>Πεπτικό, δέρμα, αναπνευστικό</a:t>
            </a:r>
          </a:p>
          <a:p>
            <a:r>
              <a:rPr lang="el-GR" sz="2600"/>
              <a:t>Ανεπαρκής πρόσληψη νερού</a:t>
            </a:r>
          </a:p>
          <a:p>
            <a:pPr lvl="1"/>
            <a:r>
              <a:rPr lang="el-GR" sz="2200"/>
              <a:t>Κώμα, αλλαγή οσμωτικής ρύθμισης, ελλιπής πρόσληψη</a:t>
            </a:r>
          </a:p>
          <a:p>
            <a:r>
              <a:rPr lang="el-GR" sz="2600"/>
              <a:t>Υπερβολική πρόσληψη </a:t>
            </a:r>
            <a:r>
              <a:rPr lang="en-US" sz="2600"/>
              <a:t>Na</a:t>
            </a:r>
            <a:r>
              <a:rPr lang="el-GR" sz="2600"/>
              <a:t> (συνήθως ιατρογενής)</a:t>
            </a:r>
          </a:p>
          <a:p>
            <a:pPr lvl="1"/>
            <a:r>
              <a:rPr lang="en-US" sz="2200"/>
              <a:t>NaHCO</a:t>
            </a:r>
            <a:r>
              <a:rPr lang="en-US" sz="2200" baseline="-25000"/>
              <a:t>3</a:t>
            </a:r>
            <a:r>
              <a:rPr lang="en-US" sz="2200"/>
              <a:t>, </a:t>
            </a:r>
            <a:r>
              <a:rPr lang="el-GR" sz="2200"/>
              <a:t>υπέρτονα, κορτικοειδή, σύνδρομο </a:t>
            </a:r>
            <a:r>
              <a:rPr lang="en-US" sz="2200"/>
              <a:t>Cushing</a:t>
            </a:r>
            <a:r>
              <a:rPr lang="el-GR" sz="2200"/>
              <a:t>, υπεραλδοστερονισμός, συγγ. υπερπλασία επινεφριδίων</a:t>
            </a:r>
          </a:p>
        </p:txBody>
      </p:sp>
    </p:spTree>
  </p:cSld>
  <p:clrMapOvr>
    <a:masterClrMapping/>
  </p:clrMapOvr>
  <p:transition>
    <p:random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809625"/>
          </a:xfrm>
        </p:spPr>
        <p:txBody>
          <a:bodyPr/>
          <a:lstStyle/>
          <a:p>
            <a:r>
              <a:rPr lang="el-GR"/>
              <a:t>Υπερνατριαιμία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876800"/>
          </a:xfrm>
        </p:spPr>
        <p:txBody>
          <a:bodyPr/>
          <a:lstStyle/>
          <a:p>
            <a:r>
              <a:rPr lang="el-GR"/>
              <a:t>Κλινική εικόνα</a:t>
            </a:r>
          </a:p>
          <a:p>
            <a:pPr lvl="1"/>
            <a:r>
              <a:rPr lang="el-GR"/>
              <a:t>Σύγχυση, ευερεθιστότητα, μείωση αντανακλάσεων, σπασμοί, αναπνευστική παράλυση, κώμα</a:t>
            </a:r>
          </a:p>
          <a:p>
            <a:r>
              <a:rPr lang="el-GR"/>
              <a:t>Θεραπεία</a:t>
            </a:r>
          </a:p>
          <a:p>
            <a:pPr lvl="1"/>
            <a:r>
              <a:rPr lang="el-GR"/>
              <a:t>Διόρθωση ελλείμματος νερού στο μισό του υπολογισθέντος &amp; επανεκτίμηση </a:t>
            </a:r>
            <a:endParaRPr lang="en-US"/>
          </a:p>
          <a:p>
            <a:pPr lvl="1"/>
            <a:r>
              <a:rPr lang="el-GR">
                <a:solidFill>
                  <a:schemeClr val="tx2"/>
                </a:solidFill>
              </a:rPr>
              <a:t>Ρυθμός διόρθωσης 1-1.5 </a:t>
            </a:r>
            <a:r>
              <a:rPr lang="en-US">
                <a:solidFill>
                  <a:schemeClr val="tx2"/>
                </a:solidFill>
              </a:rPr>
              <a:t>mEq/h</a:t>
            </a:r>
            <a:endParaRPr lang="en-US"/>
          </a:p>
          <a:p>
            <a:pPr lvl="1"/>
            <a:r>
              <a:rPr lang="el-GR"/>
              <a:t>Στόχος </a:t>
            </a:r>
            <a:r>
              <a:rPr lang="en-US"/>
              <a:t>Na </a:t>
            </a:r>
            <a:r>
              <a:rPr lang="el-GR"/>
              <a:t>1</a:t>
            </a:r>
            <a:r>
              <a:rPr lang="en-US"/>
              <a:t>48 mEq/L</a:t>
            </a:r>
            <a:endParaRPr lang="el-GR"/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Σύσταση Αίματος </a:t>
            </a:r>
            <a:endParaRPr lang="en-US"/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8% </a:t>
            </a:r>
            <a:r>
              <a:rPr lang="el-GR"/>
              <a:t>του ολικού βάρους σώματος</a:t>
            </a:r>
          </a:p>
          <a:p>
            <a:pPr>
              <a:lnSpc>
                <a:spcPct val="90000"/>
              </a:lnSpc>
            </a:pPr>
            <a:r>
              <a:rPr lang="el-GR"/>
              <a:t>Πλάσμα</a:t>
            </a:r>
            <a:r>
              <a:rPr lang="en-US"/>
              <a:t>: 55%</a:t>
            </a:r>
          </a:p>
          <a:p>
            <a:pPr lvl="1">
              <a:lnSpc>
                <a:spcPct val="90000"/>
              </a:lnSpc>
            </a:pPr>
            <a:r>
              <a:rPr lang="el-GR"/>
              <a:t>Νερό</a:t>
            </a:r>
            <a:r>
              <a:rPr lang="en-US"/>
              <a:t>: 90%</a:t>
            </a:r>
          </a:p>
          <a:p>
            <a:pPr lvl="1">
              <a:lnSpc>
                <a:spcPct val="90000"/>
              </a:lnSpc>
            </a:pPr>
            <a:r>
              <a:rPr lang="el-GR"/>
              <a:t>Διαλύτες</a:t>
            </a:r>
            <a:r>
              <a:rPr lang="en-US"/>
              <a:t>: 10%</a:t>
            </a:r>
          </a:p>
          <a:p>
            <a:pPr>
              <a:lnSpc>
                <a:spcPct val="90000"/>
              </a:lnSpc>
            </a:pPr>
            <a:r>
              <a:rPr lang="el-GR"/>
              <a:t>Έμμορφα στοιχεία</a:t>
            </a:r>
            <a:r>
              <a:rPr lang="en-US"/>
              <a:t>: 45%</a:t>
            </a:r>
          </a:p>
          <a:p>
            <a:pPr lvl="1">
              <a:lnSpc>
                <a:spcPct val="90000"/>
              </a:lnSpc>
            </a:pPr>
            <a:r>
              <a:rPr lang="el-GR"/>
              <a:t>Αιμοπετάλια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l-GR"/>
              <a:t>Ερυθροκύτταρα</a:t>
            </a:r>
          </a:p>
          <a:p>
            <a:pPr lvl="1">
              <a:lnSpc>
                <a:spcPct val="90000"/>
              </a:lnSpc>
            </a:pPr>
            <a:r>
              <a:rPr lang="el-GR"/>
              <a:t>Λευκοκύτταρα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Υπερνατριαιμία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Περίσσεια </a:t>
            </a:r>
            <a:r>
              <a:rPr lang="en-US"/>
              <a:t>Na</a:t>
            </a:r>
            <a:r>
              <a:rPr lang="el-GR"/>
              <a:t> </a:t>
            </a:r>
            <a:r>
              <a:rPr lang="en-US" sz="2100"/>
              <a:t>(mEq)</a:t>
            </a:r>
            <a:endParaRPr lang="en-US"/>
          </a:p>
          <a:p>
            <a:pPr lvl="1"/>
            <a:r>
              <a:rPr lang="el-GR"/>
              <a:t>(0.6</a:t>
            </a:r>
            <a:r>
              <a:rPr lang="en-US"/>
              <a:t> x </a:t>
            </a:r>
            <a:r>
              <a:rPr lang="el-GR"/>
              <a:t>ΣΒ)</a:t>
            </a:r>
            <a:r>
              <a:rPr lang="en-US"/>
              <a:t> x</a:t>
            </a:r>
            <a:r>
              <a:rPr lang="el-GR"/>
              <a:t> (μετρηθέν </a:t>
            </a:r>
            <a:r>
              <a:rPr lang="en-US"/>
              <a:t>Na</a:t>
            </a:r>
            <a:r>
              <a:rPr lang="el-GR"/>
              <a:t> –140)</a:t>
            </a:r>
          </a:p>
          <a:p>
            <a:endParaRPr lang="el-GR"/>
          </a:p>
          <a:p>
            <a:r>
              <a:rPr lang="el-GR"/>
              <a:t>Έλλειμμα νερού</a:t>
            </a:r>
            <a:r>
              <a:rPr lang="en-US"/>
              <a:t> </a:t>
            </a:r>
            <a:r>
              <a:rPr lang="en-US" sz="2100"/>
              <a:t>(L)</a:t>
            </a:r>
            <a:r>
              <a:rPr lang="el-GR"/>
              <a:t> </a:t>
            </a:r>
            <a:endParaRPr lang="en-US"/>
          </a:p>
          <a:p>
            <a:pPr lvl="1"/>
            <a:r>
              <a:rPr lang="el-GR"/>
              <a:t>(0.6 </a:t>
            </a:r>
            <a:r>
              <a:rPr lang="en-US"/>
              <a:t>x </a:t>
            </a:r>
            <a:r>
              <a:rPr lang="el-GR"/>
              <a:t>ΣΒ)</a:t>
            </a:r>
            <a:r>
              <a:rPr lang="en-US"/>
              <a:t> x </a:t>
            </a:r>
            <a:r>
              <a:rPr lang="el-GR"/>
              <a:t>(μετρηθέν </a:t>
            </a:r>
            <a:r>
              <a:rPr lang="en-US"/>
              <a:t>Na</a:t>
            </a:r>
            <a:r>
              <a:rPr lang="el-GR"/>
              <a:t>/140 – 1)</a:t>
            </a:r>
          </a:p>
        </p:txBody>
      </p:sp>
    </p:spTree>
  </p:cSld>
  <p:clrMapOvr>
    <a:masterClrMapping/>
  </p:clrMapOvr>
  <p:transition>
    <p:random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88363" cy="685800"/>
          </a:xfrm>
        </p:spPr>
        <p:txBody>
          <a:bodyPr/>
          <a:lstStyle/>
          <a:p>
            <a:r>
              <a:rPr lang="el-GR"/>
              <a:t>Υπονατριαιμία</a:t>
            </a:r>
            <a:endParaRPr lang="el-GR" sz="2500"/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r>
              <a:rPr lang="el-GR"/>
              <a:t>Κλινική εικόνα</a:t>
            </a:r>
          </a:p>
          <a:p>
            <a:pPr lvl="1"/>
            <a:r>
              <a:rPr lang="el-GR"/>
              <a:t>Αδυναμία, ναυτία, εμετός, σύγχυση, λήθαργος, σπασμοί, κώμα</a:t>
            </a:r>
          </a:p>
          <a:p>
            <a:r>
              <a:rPr lang="el-GR"/>
              <a:t>Θεραπεία</a:t>
            </a:r>
          </a:p>
          <a:p>
            <a:pPr lvl="1"/>
            <a:r>
              <a:rPr lang="el-GR"/>
              <a:t>Διόρθωση της αιτίας</a:t>
            </a:r>
          </a:p>
          <a:p>
            <a:pPr lvl="1"/>
            <a:r>
              <a:rPr lang="el-GR"/>
              <a:t>Απομάκρυνση της περίσσειας νερού</a:t>
            </a:r>
          </a:p>
          <a:p>
            <a:pPr lvl="1"/>
            <a:r>
              <a:rPr lang="el-GR"/>
              <a:t>Αντικατάσταση του μισού ελλείμματος</a:t>
            </a:r>
            <a:r>
              <a:rPr lang="en-US"/>
              <a:t> Na</a:t>
            </a:r>
            <a:r>
              <a:rPr lang="el-GR"/>
              <a:t> σε 24 ώρες, με στόχο τα 1</a:t>
            </a:r>
            <a:r>
              <a:rPr lang="en-US"/>
              <a:t>3</a:t>
            </a:r>
            <a:r>
              <a:rPr lang="el-GR"/>
              <a:t>0</a:t>
            </a:r>
            <a:r>
              <a:rPr lang="en-US"/>
              <a:t> mEq/L</a:t>
            </a:r>
          </a:p>
          <a:p>
            <a:pPr lvl="1"/>
            <a:r>
              <a:rPr lang="el-GR">
                <a:solidFill>
                  <a:schemeClr val="tx2"/>
                </a:solidFill>
              </a:rPr>
              <a:t>Ρυθμός διόρθωσης 1-1.5 </a:t>
            </a:r>
            <a:r>
              <a:rPr lang="en-US">
                <a:solidFill>
                  <a:schemeClr val="tx2"/>
                </a:solidFill>
              </a:rPr>
              <a:t>mEq/h</a:t>
            </a:r>
          </a:p>
          <a:p>
            <a:pPr lvl="1"/>
            <a:r>
              <a:rPr lang="en-US"/>
              <a:t>X</a:t>
            </a:r>
            <a:r>
              <a:rPr lang="el-GR"/>
              <a:t>ορήγηση </a:t>
            </a:r>
            <a:r>
              <a:rPr lang="en-US"/>
              <a:t>NaCl </a:t>
            </a:r>
            <a:r>
              <a:rPr lang="el-GR"/>
              <a:t>0.9% </a:t>
            </a:r>
            <a:r>
              <a:rPr lang="en-US"/>
              <a:t>(</a:t>
            </a:r>
            <a:r>
              <a:rPr lang="el-GR"/>
              <a:t>3% μόνο αν ο άρρωστος είναι συμπτωματικός</a:t>
            </a:r>
            <a:r>
              <a:rPr lang="en-US"/>
              <a:t>)</a:t>
            </a:r>
            <a:endParaRPr lang="el-GR"/>
          </a:p>
        </p:txBody>
      </p:sp>
    </p:spTree>
  </p:cSld>
  <p:clrMapOvr>
    <a:masterClrMapping/>
  </p:clrMapOvr>
  <p:transition>
    <p:random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730250"/>
          </a:xfrm>
        </p:spPr>
        <p:txBody>
          <a:bodyPr/>
          <a:lstStyle/>
          <a:p>
            <a:r>
              <a:rPr lang="el-GR"/>
              <a:t>Υπονατριαιμία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495800"/>
          </a:xfrm>
        </p:spPr>
        <p:txBody>
          <a:bodyPr/>
          <a:lstStyle/>
          <a:p>
            <a:r>
              <a:rPr lang="el-GR"/>
              <a:t>Περίσσεια ελεύθερου νερού</a:t>
            </a:r>
            <a:r>
              <a:rPr lang="en-US"/>
              <a:t> </a:t>
            </a:r>
            <a:r>
              <a:rPr lang="en-US" sz="2100"/>
              <a:t>(L)</a:t>
            </a:r>
            <a:endParaRPr lang="en-US"/>
          </a:p>
          <a:p>
            <a:pPr lvl="1"/>
            <a:r>
              <a:rPr lang="el-GR"/>
              <a:t>(0.6 </a:t>
            </a:r>
            <a:r>
              <a:rPr lang="en-US"/>
              <a:t>x </a:t>
            </a:r>
            <a:r>
              <a:rPr lang="el-GR"/>
              <a:t>ΣΒ)</a:t>
            </a:r>
            <a:r>
              <a:rPr lang="en-US"/>
              <a:t> x </a:t>
            </a:r>
            <a:r>
              <a:rPr lang="el-GR"/>
              <a:t>(1 - μετρηθέν </a:t>
            </a:r>
            <a:r>
              <a:rPr lang="en-US"/>
              <a:t>Na</a:t>
            </a:r>
            <a:r>
              <a:rPr lang="el-GR"/>
              <a:t>/140)</a:t>
            </a:r>
          </a:p>
          <a:p>
            <a:endParaRPr lang="el-GR"/>
          </a:p>
          <a:p>
            <a:r>
              <a:rPr lang="el-GR"/>
              <a:t>Έλλειμμα </a:t>
            </a:r>
            <a:r>
              <a:rPr lang="en-US"/>
              <a:t>Na</a:t>
            </a:r>
            <a:r>
              <a:rPr lang="el-GR"/>
              <a:t> </a:t>
            </a:r>
            <a:r>
              <a:rPr lang="en-US" sz="2100"/>
              <a:t>(mEq)</a:t>
            </a:r>
          </a:p>
          <a:p>
            <a:pPr lvl="1"/>
            <a:r>
              <a:rPr lang="el-GR"/>
              <a:t>(0.6</a:t>
            </a:r>
            <a:r>
              <a:rPr lang="en-US"/>
              <a:t> x </a:t>
            </a:r>
            <a:r>
              <a:rPr lang="el-GR"/>
              <a:t>ΣΒ)</a:t>
            </a:r>
            <a:r>
              <a:rPr lang="en-US"/>
              <a:t> x</a:t>
            </a:r>
            <a:r>
              <a:rPr lang="el-GR"/>
              <a:t> (140 - μετρηθέν </a:t>
            </a:r>
            <a:r>
              <a:rPr lang="en-US"/>
              <a:t>Na</a:t>
            </a:r>
            <a:r>
              <a:rPr lang="el-GR"/>
              <a:t>)</a:t>
            </a:r>
          </a:p>
          <a:p>
            <a:endParaRPr lang="el-GR"/>
          </a:p>
          <a:p>
            <a:r>
              <a:rPr lang="el-GR"/>
              <a:t>Υπολογισμός χορηγούμενου όγκου </a:t>
            </a:r>
          </a:p>
          <a:p>
            <a:pPr lvl="1"/>
            <a:r>
              <a:rPr lang="el-GR"/>
              <a:t>3%</a:t>
            </a:r>
            <a:r>
              <a:rPr lang="en-US"/>
              <a:t> NaCl (ml) =1000 x mEq Na/513 </a:t>
            </a:r>
            <a:endParaRPr lang="el-GR"/>
          </a:p>
        </p:txBody>
      </p:sp>
    </p:spTree>
  </p:cSld>
  <p:clrMapOvr>
    <a:masterClrMapping/>
  </p:clrMapOvr>
  <p:transition>
    <p:random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500" b="1">
                <a:solidFill>
                  <a:srgbClr val="FF9900"/>
                </a:solidFill>
              </a:rPr>
              <a:t>Οξεοβασική ισορροπία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76475"/>
            <a:ext cx="8726488" cy="4114800"/>
          </a:xfrm>
        </p:spPr>
        <p:txBody>
          <a:bodyPr/>
          <a:lstStyle/>
          <a:p>
            <a:pPr>
              <a:lnSpc>
                <a:spcPct val="16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endParaRPr lang="el-GR"/>
          </a:p>
        </p:txBody>
      </p:sp>
      <p:sp>
        <p:nvSpPr>
          <p:cNvPr id="477188" name="Text Box 4"/>
          <p:cNvSpPr txBox="1">
            <a:spLocks noChangeArrowheads="1"/>
          </p:cNvSpPr>
          <p:nvPr/>
        </p:nvSpPr>
        <p:spPr bwMode="auto">
          <a:xfrm>
            <a:off x="323850" y="2276475"/>
            <a:ext cx="8820150" cy="426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ahoma" pitchFamily="34" charset="0"/>
              </a:rPr>
              <a:t> </a:t>
            </a:r>
            <a:r>
              <a:rPr lang="en-US" sz="2800" b="1">
                <a:latin typeface="Tahoma" pitchFamily="34" charset="0"/>
              </a:rPr>
              <a:t>pH : 7.35- 7.45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 </a:t>
            </a:r>
            <a:r>
              <a:rPr lang="el-GR" sz="2800" b="1">
                <a:latin typeface="Tahoma" pitchFamily="34" charset="0"/>
              </a:rPr>
              <a:t>Βασικότερα ρυθμιστικά διαλύματα</a:t>
            </a:r>
          </a:p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Πλάσμα: διττανθρακικά και φωσφορικά</a:t>
            </a:r>
          </a:p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Ενδοκυττάρια: φωσφορικά και αιμοσφαιρίνη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 </a:t>
            </a:r>
            <a:r>
              <a:rPr lang="el-GR" sz="2400" b="1">
                <a:latin typeface="Tahoma" pitchFamily="34" charset="0"/>
              </a:rPr>
              <a:t>Ολικές ρυθμιστικές βάσεις:</a:t>
            </a:r>
            <a:r>
              <a:rPr lang="el-GR" sz="2400">
                <a:latin typeface="Tahoma" pitchFamily="34" charset="0"/>
              </a:rPr>
              <a:t> ανιονικές ομάδες των ρυθμιστικών διαλυμάτων του πλάσματος</a:t>
            </a:r>
          </a:p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 ( φυσιολογικά = 48 </a:t>
            </a:r>
            <a:r>
              <a:rPr lang="en-US" sz="2400">
                <a:latin typeface="Tahoma" pitchFamily="34" charset="0"/>
              </a:rPr>
              <a:t>mmol/L</a:t>
            </a:r>
            <a:endParaRPr lang="el-GR" sz="24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500" b="1">
                <a:solidFill>
                  <a:srgbClr val="FF9900"/>
                </a:solidFill>
              </a:rPr>
              <a:t>Οξεοβασική ισορροπία</a:t>
            </a:r>
            <a:r>
              <a:rPr lang="en-US" sz="2500" b="1">
                <a:solidFill>
                  <a:srgbClr val="FF9900"/>
                </a:solidFill>
              </a:rPr>
              <a:t> </a:t>
            </a:r>
            <a:endParaRPr lang="el-GR" sz="2500" b="1">
              <a:solidFill>
                <a:srgbClr val="FF9900"/>
              </a:solidFill>
            </a:endParaRP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Σταθερά  διττανθρακικά: η βασική ρυθμιστική βάση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  ( φ.τ 22-26 </a:t>
            </a:r>
            <a:r>
              <a:rPr lang="en-US" sz="210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mmol/ L)</a:t>
            </a:r>
          </a:p>
          <a:p>
            <a:pPr>
              <a:lnSpc>
                <a:spcPct val="90000"/>
              </a:lnSpc>
            </a:pPr>
            <a:endParaRPr lang="el-GR" sz="210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Περίσσεια βάσης: η διαφορά ανάμεσα στις ανιχνευόμενες βάσεις και το φυσιολογικό περιεχόμενο σε ρυθμιστικές βάσεις ( φυσιολογικά +2 έως – 2)</a:t>
            </a:r>
          </a:p>
          <a:p>
            <a:pPr>
              <a:lnSpc>
                <a:spcPct val="90000"/>
              </a:lnSpc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 Ρύθμιση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 - πνεύμονες : απομάκρυνση </a:t>
            </a:r>
            <a:r>
              <a:rPr lang="en-US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CO</a:t>
            </a:r>
            <a:r>
              <a:rPr lang="en-US" sz="21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2 </a:t>
            </a: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(ισοδύναμου οξέος) με την αναπνοή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- νεφροί: ρύθμιση του </a:t>
            </a:r>
            <a:r>
              <a:rPr lang="en-US" sz="1900">
                <a:effectLst>
                  <a:outerShdw blurRad="38100" dist="38100" dir="2700000" algn="tl">
                    <a:srgbClr val="C0C0C0"/>
                  </a:outerShdw>
                </a:effectLst>
              </a:rPr>
              <a:t>HCO</a:t>
            </a:r>
            <a:r>
              <a:rPr lang="en-US" sz="19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sz="19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3 </a:t>
            </a:r>
            <a:r>
              <a:rPr lang="en-US" sz="1900"/>
              <a:t>( </a:t>
            </a:r>
            <a:r>
              <a:rPr lang="el-GR" sz="1900"/>
              <a:t>κυρίως επαναρρόφηση) </a:t>
            </a:r>
            <a:endParaRPr lang="el-GR" sz="19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l-GR" sz="19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>
    <p:randomBar dir="vert"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>
                <a:solidFill>
                  <a:srgbClr val="FF9900"/>
                </a:solidFill>
              </a:rPr>
              <a:t>Οξεοβασική ισορροπία</a:t>
            </a:r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17713"/>
            <a:ext cx="83439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100"/>
              <a:t>Οι μεταβολικές διαταραχές αντιρροπούνται αναπνευστικώς και αντιστρόφως, δηλαδή, οι αναπνευστικές διαταραχές μεταβολικώς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/>
              <a:t>    π.χ η μεταβολική οξέωση αντιρροπείται με υπεραερισμό</a:t>
            </a:r>
          </a:p>
          <a:p>
            <a:pPr>
              <a:lnSpc>
                <a:spcPct val="90000"/>
              </a:lnSpc>
            </a:pPr>
            <a:r>
              <a:rPr lang="el-GR" sz="2100"/>
              <a:t>Στενή συσχέτιση με το ισοζύγιο καλίου, μέσω της σύζευξης της μεταφοράς των ιόντων Η</a:t>
            </a:r>
            <a:r>
              <a:rPr lang="el-GR" sz="2100" baseline="30000"/>
              <a:t>+</a:t>
            </a:r>
            <a:r>
              <a:rPr lang="el-GR" sz="2100"/>
              <a:t> και Κ</a:t>
            </a:r>
            <a:r>
              <a:rPr lang="el-GR" sz="2100" baseline="30000"/>
              <a:t>+</a:t>
            </a:r>
            <a:r>
              <a:rPr lang="el-GR" sz="2100"/>
              <a:t> μέσα και έξω από τα κύτταρα. : η αλκάλωση προκαλεί υποκαλιαιμία και η οξέωση υπερκαλιαιμία. Φυσιολογικό κάλιο επί οξεώσεως σημαίνει  έλλειμμα του οργανισμού σε Κ</a:t>
            </a:r>
            <a:r>
              <a:rPr lang="el-GR" sz="2100" baseline="30000"/>
              <a:t>+</a:t>
            </a:r>
            <a:r>
              <a:rPr lang="el-GR" sz="2100"/>
              <a:t> . </a:t>
            </a:r>
          </a:p>
          <a:p>
            <a:pPr>
              <a:lnSpc>
                <a:spcPct val="90000"/>
              </a:lnSpc>
            </a:pPr>
            <a:endParaRPr lang="el-GR" sz="21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600" i="1"/>
              <a:t>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l-GR"/>
              <a:t>Φυσιολογικές τιμές αερίων αίματος</a:t>
            </a:r>
          </a:p>
        </p:txBody>
      </p:sp>
      <p:graphicFrame>
        <p:nvGraphicFramePr>
          <p:cNvPr id="408579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981200"/>
          <a:ext cx="8488363" cy="4144963"/>
        </p:xfrm>
        <a:graphic>
          <a:graphicData uri="http://schemas.openxmlformats.org/drawingml/2006/table">
            <a:tbl>
              <a:tblPr/>
              <a:tblGrid>
                <a:gridCol w="2828925"/>
                <a:gridCol w="2830513"/>
                <a:gridCol w="2828925"/>
              </a:tblGrid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Αίμα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Αρτηριακό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Φλεβικό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pH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7.40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 4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7.3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[H</a:t>
                      </a:r>
                      <a:r>
                        <a:rPr kumimoji="0" lang="en-US" sz="2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+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]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nEq/L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40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 4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PCO</a:t>
                      </a:r>
                      <a:r>
                        <a:rPr kumimoji="0" lang="en-US" sz="2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mm Hg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40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[HCO</a:t>
                      </a:r>
                      <a:r>
                        <a:rPr kumimoji="0" lang="en-US" sz="2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]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mEq/L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716963" cy="1143000"/>
          </a:xfrm>
        </p:spPr>
        <p:txBody>
          <a:bodyPr/>
          <a:lstStyle/>
          <a:p>
            <a:r>
              <a:rPr lang="el-GR" sz="3400"/>
              <a:t>Διαταραχές ΟΒΙ</a:t>
            </a:r>
          </a:p>
        </p:txBody>
      </p:sp>
      <p:graphicFrame>
        <p:nvGraphicFramePr>
          <p:cNvPr id="418819" name="Group 3"/>
          <p:cNvGraphicFramePr>
            <a:graphicFrameLocks noGrp="1"/>
          </p:cNvGraphicFramePr>
          <p:nvPr>
            <p:ph type="tbl" idx="1"/>
          </p:nvPr>
        </p:nvGraphicFramePr>
        <p:xfrm>
          <a:off x="0" y="1905000"/>
          <a:ext cx="9144000" cy="4114801"/>
        </p:xfrm>
        <a:graphic>
          <a:graphicData uri="http://schemas.openxmlformats.org/drawingml/2006/table">
            <a:tbl>
              <a:tblPr/>
              <a:tblGrid>
                <a:gridCol w="1752600"/>
                <a:gridCol w="1676400"/>
                <a:gridCol w="609600"/>
                <a:gridCol w="1600200"/>
                <a:gridCol w="3505200"/>
              </a:tblGrid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Διαταραχή ΟΒΙ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endParaRPr kumimoji="0" lang="el-GR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Πρωτοπαθής διαταραχή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pH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Αντιρρόπηση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Προβλεπόμενη αντιρρόπηση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Μεταβολική οξέωση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1.5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x 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+ 8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ahoma" pitchFamily="34" charset="0"/>
                          <a:sym typeface="Symbol" pitchFamily="18" charset="2"/>
                        </a:rPr>
                        <a:t>±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1-1.5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Μεταβολική αλκάλωση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0.5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-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1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Αναπνευστική Οξέωση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Οξεία  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0.1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Χρόνια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0.4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Αναπνευστική αλκάλωση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</a:t>
                      </a:r>
                      <a:endParaRPr kumimoji="0" lang="el-GR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Οξεία  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0.2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Χρόνια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0.5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ΝΑΤΡΙΟ: ΕΞΩΚΥΤΤΑΡΙΟ ΚΑΤΙΟΝ</a:t>
            </a:r>
            <a:endParaRPr lang="el-GR" dirty="0"/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24863" cy="45799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100" b="1" dirty="0">
                <a:solidFill>
                  <a:srgbClr val="FF0000"/>
                </a:solidFill>
              </a:rPr>
              <a:t>Το νάτριο </a:t>
            </a:r>
            <a:r>
              <a:rPr lang="el-GR" sz="2100" dirty="0" smtClean="0"/>
              <a:t>ευθύνεται </a:t>
            </a:r>
            <a:r>
              <a:rPr lang="el-GR" sz="2100" dirty="0"/>
              <a:t>για την κατακράτηση υγρών στον οργανισμό. Όταν υπάρχει έλλειμμα νερού, χάνεται λιγότερο νάτριο διαμέσου των νεφρών, με αποτέλεσμα να κατακρατείται στον οργανισμό που το έχει ανάγκη. </a:t>
            </a:r>
          </a:p>
          <a:p>
            <a:pPr>
              <a:lnSpc>
                <a:spcPct val="90000"/>
              </a:lnSpc>
            </a:pPr>
            <a:r>
              <a:rPr lang="el-GR" sz="2100" dirty="0"/>
              <a:t>Το νάτριο εκτός από την παραπάνω λειτουργία προάγει και την </a:t>
            </a:r>
            <a:r>
              <a:rPr lang="el-GR" sz="2100" dirty="0" err="1"/>
              <a:t>νευρομυική</a:t>
            </a:r>
            <a:r>
              <a:rPr lang="el-GR" sz="2100" dirty="0"/>
              <a:t> λειτουργία, βοηθά στην </a:t>
            </a:r>
            <a:r>
              <a:rPr lang="el-GR" sz="2100" dirty="0" err="1"/>
              <a:t>οξεοβασική</a:t>
            </a:r>
            <a:r>
              <a:rPr lang="el-GR" sz="2100" dirty="0"/>
              <a:t> ισορροπία και επηρεάζει τα επίπεδα του χλωρίου και του καλίου. Ο νοσηλευτής θα πρέπει να αντιλαμβάνεται πότε ένας ασθενής είναι αφυδατωμένος από τους ξηρούς βλεννογόνους, την μειωμένη </a:t>
            </a:r>
            <a:r>
              <a:rPr lang="el-GR" sz="2100" dirty="0" err="1"/>
              <a:t>σπαργή</a:t>
            </a:r>
            <a:r>
              <a:rPr lang="el-GR" sz="2100" dirty="0"/>
              <a:t> του δέρματος (</a:t>
            </a:r>
            <a:r>
              <a:rPr lang="el-GR" sz="2100" dirty="0" err="1"/>
              <a:t>υπερκλείδια</a:t>
            </a:r>
            <a:r>
              <a:rPr lang="el-GR" sz="2100" dirty="0"/>
              <a:t> και έσω βουβωνική χώρα), την υπόταση, την ταχυκαρδία, την δυσκοιλιότητα, την άμβλυνση των εγκεφαλικών λειτουργιών και την μείωση της ποσότητας των ούρων.</a:t>
            </a:r>
          </a:p>
          <a:p>
            <a:pPr>
              <a:lnSpc>
                <a:spcPct val="90000"/>
              </a:lnSpc>
            </a:pPr>
            <a:endParaRPr lang="el-GR" sz="2100" dirty="0"/>
          </a:p>
        </p:txBody>
      </p:sp>
    </p:spTree>
  </p:cSld>
  <p:clrMapOvr>
    <a:masterClrMapping/>
  </p:clrMapOvr>
  <p:transition spd="med">
    <p:randomBar dir="vert"/>
  </p:transition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3863</Words>
  <Application>Microsoft Office PowerPoint</Application>
  <PresentationFormat>Προβολή στην οθόνη (4:3)</PresentationFormat>
  <Paragraphs>550</Paragraphs>
  <Slides>87</Slides>
  <Notes>16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87</vt:i4>
      </vt:variant>
    </vt:vector>
  </HeadingPairs>
  <TitlesOfParts>
    <vt:vector size="88" baseType="lpstr">
      <vt:lpstr>Θέμα του Office</vt:lpstr>
      <vt:lpstr>ΕΝΔΟΦΛΕΒΙΑ ΧΟΡΗΓΗΣΗ &amp; ΕΙΔΗ ΕΝΔΟΦΛΕΒΙΩΝ ΔΙΑΛΥΜΑΤΩΝ </vt:lpstr>
      <vt:lpstr>Γενικά</vt:lpstr>
      <vt:lpstr>Γενικά </vt:lpstr>
      <vt:lpstr>Διαφάνεια 4</vt:lpstr>
      <vt:lpstr>Πρόσληψη Υγρών</vt:lpstr>
      <vt:lpstr>Αποβολή Υγρών</vt:lpstr>
      <vt:lpstr>Όσμωση &amp; Διάχυση</vt:lpstr>
      <vt:lpstr>Σύσταση Αίματος </vt:lpstr>
      <vt:lpstr>ΝΑΤΡΙΟ: ΕΞΩΚΥΤΤΑΡΙΟ ΚΑΤΙΟΝ</vt:lpstr>
      <vt:lpstr>ΑΝΤΙΔΙΟΥΡΗΤΙΚΗ ΟΡΜΟΝΗ</vt:lpstr>
      <vt:lpstr>ΑΛΔΟΣΤΕΡΟΝΗ</vt:lpstr>
      <vt:lpstr>Διαφάνεια 12</vt:lpstr>
      <vt:lpstr>ΏΣΜΩΣΗ</vt:lpstr>
      <vt:lpstr>ΩΣΜΩΤΙΚΗ ΠΙΕΣΗ</vt:lpstr>
      <vt:lpstr>Διαφάνεια 15</vt:lpstr>
      <vt:lpstr>Διαφάνεια 16</vt:lpstr>
      <vt:lpstr>Διαφάνεια 17</vt:lpstr>
      <vt:lpstr>Διαφάνεια 18</vt:lpstr>
      <vt:lpstr>Διαφάνεια 19</vt:lpstr>
      <vt:lpstr>ΩΣΜΩΤΙΚΟΤΗΤΑ</vt:lpstr>
      <vt:lpstr>Τονικότητα</vt:lpstr>
      <vt:lpstr>Ισότονα Διαλύματα</vt:lpstr>
      <vt:lpstr>Υπέρτονα Διαλύματα</vt:lpstr>
      <vt:lpstr>Υπότονα Διαλύματα </vt:lpstr>
      <vt:lpstr>D/W 5% </vt:lpstr>
      <vt:lpstr>D/W 10%</vt:lpstr>
      <vt:lpstr>Διαφάνεια 27</vt:lpstr>
      <vt:lpstr>N/S 0,9%</vt:lpstr>
      <vt:lpstr>Διαφάνεια 29</vt:lpstr>
      <vt:lpstr>Διαφάνεια 30</vt:lpstr>
      <vt:lpstr>ΡΥΘΜΙΣΗ ΡΟΗΣ ΣΕ ΣΤΑΓΟΝΕΣ ΑΝΑ ΛΕΠΤΟ</vt:lpstr>
      <vt:lpstr>Αριθμός  σταγόνων ανά λεπτό </vt:lpstr>
      <vt:lpstr>Σε κάθε διάλυμα η περιεκτικότητα μπορεί να εκφραστεί:</vt:lpstr>
      <vt:lpstr>Περιεκτικότητα διαλυτών</vt:lpstr>
      <vt:lpstr>ΚΟΛΛΟΕΙΔΗ ΚΑΙ ΚΡΥΣΤΑΛΛΟΕΙΔΗ ΔΙΑΛΥΜΑΤΑ</vt:lpstr>
      <vt:lpstr>Δράση Υπότονων Διαλυμάτων</vt:lpstr>
      <vt:lpstr>Δράση Υπέρτονων Διαλυμάτων</vt:lpstr>
      <vt:lpstr>Χορήγηση Υγρών</vt:lpstr>
      <vt:lpstr>Κρυσταλλοειδή διαλύματα</vt:lpstr>
      <vt:lpstr>Κρυσταλλοειδή διαλύματα</vt:lpstr>
      <vt:lpstr>Κολλοειδή Διαλύματα</vt:lpstr>
      <vt:lpstr>    Διαταραχές ύδατος και ηλεκτρολυτών </vt:lpstr>
      <vt:lpstr>     Διαταραχές της συγκέντρωσης διαφόρων συστατικών </vt:lpstr>
      <vt:lpstr>Εργαστηριακός έλεγχος </vt:lpstr>
      <vt:lpstr>Εργαστηριακός έλεγχος</vt:lpstr>
      <vt:lpstr>Διαταραχές όγκου</vt:lpstr>
      <vt:lpstr>Διαταραχές όγκου</vt:lpstr>
      <vt:lpstr>υποογκαιμία</vt:lpstr>
      <vt:lpstr> υποογκαιμία </vt:lpstr>
      <vt:lpstr>υπερογκαιμία</vt:lpstr>
      <vt:lpstr>      ΔΙΑΓΝΩΣΤΙΚΗ ΠΡΟΣΕΓΓΙΣΗ ΣΤΗΝ ΥΠΟΟΓΚΑΙΜΙΑ</vt:lpstr>
      <vt:lpstr>Διαφάνεια 52</vt:lpstr>
      <vt:lpstr>Πνευμονικό οίδημα</vt:lpstr>
      <vt:lpstr>Κλινική εικόνα</vt:lpstr>
      <vt:lpstr>Διαταραχές ωσμωτικής πίεσης</vt:lpstr>
      <vt:lpstr>Ολικό ύδωρ σώματος</vt:lpstr>
      <vt:lpstr>Εκατοστιαία αναλογία της περιεκτικότητας σε ύδωρ των διαφόρων ιστών του σώματος</vt:lpstr>
      <vt:lpstr>αφυδάτωση</vt:lpstr>
      <vt:lpstr>συμπτωματολογία</vt:lpstr>
      <vt:lpstr>Έλλειμμα ύδατος</vt:lpstr>
      <vt:lpstr>θεραπεία</vt:lpstr>
      <vt:lpstr>θεραπεία</vt:lpstr>
      <vt:lpstr>ΔΙΑΤΑΡΑΧΕΣ ΣΥΓΚΕΝΤΡΩΣΗΣ ΗΛΕΚΤΡOΛΥΤΩΝ</vt:lpstr>
      <vt:lpstr>Ρόλος των Ηλεκτρολυτών</vt:lpstr>
      <vt:lpstr>    Διαταραχές καλίου </vt:lpstr>
      <vt:lpstr>Αίτια Υποκαλιαιμίας  (&lt;3.5 mEq/L)</vt:lpstr>
      <vt:lpstr>Κλινικές Εκδηλώσεις Υποκαλιαιμίας  (&lt;2.5 mEq/L)</vt:lpstr>
      <vt:lpstr>Αντιμετώπιση Υποκαλιαιμίας</vt:lpstr>
      <vt:lpstr>Αίτια Υπερκαλαιμίας  (&gt;5.5 mEq/L)</vt:lpstr>
      <vt:lpstr>Κλινικές Εκδηλώσεις Υπερκαλαιμίας (&gt;5.5 mEq/L)</vt:lpstr>
      <vt:lpstr>Υπολογισμός ελλείμματος καλίου</vt:lpstr>
      <vt:lpstr>Διαταραχές όγκου</vt:lpstr>
      <vt:lpstr>Διαταραχές Μαγνησίου</vt:lpstr>
      <vt:lpstr> υπασβεστιαιμία </vt:lpstr>
      <vt:lpstr>υπερασβεστιαιμία</vt:lpstr>
      <vt:lpstr>Διαταραχές φωσφόρου</vt:lpstr>
      <vt:lpstr>Ομοιόσταση Νατρίου (Na)</vt:lpstr>
      <vt:lpstr>Υπερνατριαιμία (&gt;145 mEq/L)</vt:lpstr>
      <vt:lpstr>Υπερνατριαιμία</vt:lpstr>
      <vt:lpstr>Υπερνατριαιμία</vt:lpstr>
      <vt:lpstr>Υπονατριαιμία</vt:lpstr>
      <vt:lpstr>Υπονατριαιμία</vt:lpstr>
      <vt:lpstr>Οξεοβασική ισορροπία</vt:lpstr>
      <vt:lpstr>Οξεοβασική ισορροπία </vt:lpstr>
      <vt:lpstr>Οξεοβασική ισορροπία</vt:lpstr>
      <vt:lpstr>Φυσιολογικές τιμές αερίων αίματος</vt:lpstr>
      <vt:lpstr>Διαταραχές ΟΒΙ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ΕΝΔΟΦΛΕΒΙΑ ΧΟΡΗΓΗΣΗ &amp; ΕΙΔΗ ΕΝΔΟΦΛΕΒΙΩΝ ΔΙΑΛΥΜΑΤΩΝ </dc:title>
  <dc:creator>ΖΥΓΑ ΣΟΦΙΑ</dc:creator>
  <cp:lastModifiedBy>Χρήστης των Windows</cp:lastModifiedBy>
  <cp:revision>2</cp:revision>
  <dcterms:modified xsi:type="dcterms:W3CDTF">2018-05-18T04:17:49Z</dcterms:modified>
</cp:coreProperties>
</file>