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4" r:id="rId9"/>
    <p:sldId id="265" r:id="rId10"/>
    <p:sldId id="266" r:id="rId11"/>
    <p:sldId id="267" r:id="rId12"/>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68" d="100"/>
          <a:sy n="68" d="100"/>
        </p:scale>
        <p:origin x="145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3" name="Ορθογώνιο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Ορθογώνιο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Ορθογώνιο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Ορθογώνιο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Ορθογώνιο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Στρογγυλεμένο ορθογώνιο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Στρογγυλεμένο ορθογώνιο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Ορθογώνιο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Ορθογώνιο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Ορθογώνιο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Ορθογώνιο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Τίτλος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l-GR"/>
              <a:t>Στυλ κύριου τίτλου</a:t>
            </a:r>
            <a:endParaRPr kumimoji="0" lang="en-US"/>
          </a:p>
        </p:txBody>
      </p:sp>
      <p:sp>
        <p:nvSpPr>
          <p:cNvPr id="9" name="Υπότιτλος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a:t>Στυλ κύριου υπότιτλου</a:t>
            </a:r>
            <a:endParaRPr kumimoji="0" lang="en-US"/>
          </a:p>
        </p:txBody>
      </p:sp>
      <p:sp>
        <p:nvSpPr>
          <p:cNvPr id="28" name="Θέση ημερομηνίας 27"/>
          <p:cNvSpPr>
            <a:spLocks noGrp="1"/>
          </p:cNvSpPr>
          <p:nvPr>
            <p:ph type="dt" sz="half" idx="10"/>
          </p:nvPr>
        </p:nvSpPr>
        <p:spPr>
          <a:xfrm>
            <a:off x="6705600" y="4206240"/>
            <a:ext cx="960120" cy="457200"/>
          </a:xfrm>
        </p:spPr>
        <p:txBody>
          <a:bodyPr/>
          <a:lstStyle/>
          <a:p>
            <a:fld id="{A1A2B9F2-FB5D-44B4-A88D-26CB56F674FD}" type="datetimeFigureOut">
              <a:rPr lang="el-GR" smtClean="0"/>
              <a:t>12/1/2017</a:t>
            </a:fld>
            <a:endParaRPr lang="el-GR"/>
          </a:p>
        </p:txBody>
      </p:sp>
      <p:sp>
        <p:nvSpPr>
          <p:cNvPr id="17" name="Θέση υποσέλιδου 16"/>
          <p:cNvSpPr>
            <a:spLocks noGrp="1"/>
          </p:cNvSpPr>
          <p:nvPr>
            <p:ph type="ftr" sz="quarter" idx="11"/>
          </p:nvPr>
        </p:nvSpPr>
        <p:spPr>
          <a:xfrm>
            <a:off x="5410200" y="4205288"/>
            <a:ext cx="1295400" cy="457200"/>
          </a:xfrm>
        </p:spPr>
        <p:txBody>
          <a:bodyPr/>
          <a:lstStyle/>
          <a:p>
            <a:endParaRPr lang="el-GR"/>
          </a:p>
        </p:txBody>
      </p:sp>
      <p:sp>
        <p:nvSpPr>
          <p:cNvPr id="29" name="Θέση αριθμού διαφάνειας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42065C0F-7058-4DE2-8CDF-75B92BC0B0A9}" type="slidenum">
              <a:rPr lang="el-GR" smtClean="0"/>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kumimoji="0" lang="el-GR"/>
              <a:t>Στυλ κύριου τίτλου</a:t>
            </a:r>
            <a:endParaRPr kumimoji="0" lang="en-US"/>
          </a:p>
        </p:txBody>
      </p:sp>
      <p:sp>
        <p:nvSpPr>
          <p:cNvPr id="3" name="Θέση κατακόρυφου κειμένου 2"/>
          <p:cNvSpPr>
            <a:spLocks noGrp="1"/>
          </p:cNvSpPr>
          <p:nvPr>
            <p:ph type="body" orient="vert" idx="1"/>
          </p:nvPr>
        </p:nvSpPr>
        <p:spPr/>
        <p:txBody>
          <a:bodyPr vert="eaVert"/>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4" name="Θέση ημερομηνίας 3"/>
          <p:cNvSpPr>
            <a:spLocks noGrp="1"/>
          </p:cNvSpPr>
          <p:nvPr>
            <p:ph type="dt" sz="half" idx="10"/>
          </p:nvPr>
        </p:nvSpPr>
        <p:spPr/>
        <p:txBody>
          <a:bodyPr/>
          <a:lstStyle/>
          <a:p>
            <a:fld id="{A1A2B9F2-FB5D-44B4-A88D-26CB56F674FD}" type="datetimeFigureOut">
              <a:rPr lang="el-GR" smtClean="0"/>
              <a:t>12/1/2017</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781800" y="1143000"/>
            <a:ext cx="1905000" cy="5486400"/>
          </a:xfrm>
        </p:spPr>
        <p:txBody>
          <a:bodyPr vert="eaVert"/>
          <a:lstStyle/>
          <a:p>
            <a:r>
              <a:rPr kumimoji="0" lang="el-GR"/>
              <a:t>Στυλ κύριου τίτλου</a:t>
            </a:r>
            <a:endParaRPr kumimoji="0" lang="en-US"/>
          </a:p>
        </p:txBody>
      </p:sp>
      <p:sp>
        <p:nvSpPr>
          <p:cNvPr id="3" name="Θέση κατακόρυφου κειμένου 2"/>
          <p:cNvSpPr>
            <a:spLocks noGrp="1"/>
          </p:cNvSpPr>
          <p:nvPr>
            <p:ph type="body" orient="vert" idx="1"/>
          </p:nvPr>
        </p:nvSpPr>
        <p:spPr>
          <a:xfrm>
            <a:off x="457200" y="1143000"/>
            <a:ext cx="6248400" cy="5486400"/>
          </a:xfrm>
        </p:spPr>
        <p:txBody>
          <a:bodyPr vert="eaVert"/>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4" name="Θέση ημερομηνίας 3"/>
          <p:cNvSpPr>
            <a:spLocks noGrp="1"/>
          </p:cNvSpPr>
          <p:nvPr>
            <p:ph type="dt" sz="half" idx="10"/>
          </p:nvPr>
        </p:nvSpPr>
        <p:spPr/>
        <p:txBody>
          <a:bodyPr/>
          <a:lstStyle/>
          <a:p>
            <a:fld id="{A1A2B9F2-FB5D-44B4-A88D-26CB56F674FD}" type="datetimeFigureOut">
              <a:rPr lang="el-GR" smtClean="0"/>
              <a:t>12/1/2017</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kumimoji="0" lang="el-GR"/>
              <a:t>Στυλ κύριου τίτλου</a:t>
            </a:r>
            <a:endParaRPr kumimoji="0" lang="en-US"/>
          </a:p>
        </p:txBody>
      </p:sp>
      <p:sp>
        <p:nvSpPr>
          <p:cNvPr id="3" name="Θέση περιεχομένου 2"/>
          <p:cNvSpPr>
            <a:spLocks noGrp="1"/>
          </p:cNvSpPr>
          <p:nvPr>
            <p:ph idx="1"/>
          </p:nvPr>
        </p:nvSpPr>
        <p:spPr/>
        <p:txBody>
          <a:body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4" name="Θέση ημερομηνίας 3"/>
          <p:cNvSpPr>
            <a:spLocks noGrp="1"/>
          </p:cNvSpPr>
          <p:nvPr>
            <p:ph type="dt" sz="half" idx="10"/>
          </p:nvPr>
        </p:nvSpPr>
        <p:spPr/>
        <p:txBody>
          <a:bodyPr/>
          <a:lstStyle/>
          <a:p>
            <a:fld id="{A1A2B9F2-FB5D-44B4-A88D-26CB56F674FD}" type="datetimeFigureOut">
              <a:rPr lang="el-GR" smtClean="0"/>
              <a:t>12/1/2017</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l-GR"/>
              <a:t>Στυλ κύριου τίτλου</a:t>
            </a:r>
            <a:endParaRPr kumimoji="0" lang="en-US"/>
          </a:p>
        </p:txBody>
      </p:sp>
      <p:sp>
        <p:nvSpPr>
          <p:cNvPr id="3" name="Θέση κειμένου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a:t>Στυλ υποδείγματος κειμένου</a:t>
            </a:r>
          </a:p>
        </p:txBody>
      </p:sp>
      <p:sp>
        <p:nvSpPr>
          <p:cNvPr id="4" name="Θέση ημερομηνίας 3"/>
          <p:cNvSpPr>
            <a:spLocks noGrp="1"/>
          </p:cNvSpPr>
          <p:nvPr>
            <p:ph type="dt" sz="half" idx="10"/>
          </p:nvPr>
        </p:nvSpPr>
        <p:spPr/>
        <p:txBody>
          <a:bodyPr/>
          <a:lstStyle/>
          <a:p>
            <a:fld id="{A1A2B9F2-FB5D-44B4-A88D-26CB56F674FD}" type="datetimeFigureOut">
              <a:rPr lang="el-GR" smtClean="0"/>
              <a:t>12/1/2017</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kumimoji="0" lang="el-GR"/>
              <a:t>Στυλ κύριου τίτλου</a:t>
            </a:r>
            <a:endParaRPr kumimoji="0" lang="en-US"/>
          </a:p>
        </p:txBody>
      </p:sp>
      <p:sp>
        <p:nvSpPr>
          <p:cNvPr id="3" name="Θέση περιεχομένου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4" name="Θέση περιεχομένου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5" name="Θέση ημερομηνίας 4"/>
          <p:cNvSpPr>
            <a:spLocks noGrp="1"/>
          </p:cNvSpPr>
          <p:nvPr>
            <p:ph type="dt" sz="half" idx="10"/>
          </p:nvPr>
        </p:nvSpPr>
        <p:spPr/>
        <p:txBody>
          <a:bodyPr/>
          <a:lstStyle/>
          <a:p>
            <a:fld id="{A1A2B9F2-FB5D-44B4-A88D-26CB56F674FD}" type="datetimeFigureOut">
              <a:rPr lang="el-GR" smtClean="0"/>
              <a:t>12/1/2017</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381000" y="1143000"/>
            <a:ext cx="8382000" cy="1069848"/>
          </a:xfrm>
        </p:spPr>
        <p:txBody>
          <a:bodyPr anchor="ctr"/>
          <a:lstStyle>
            <a:lvl1pPr>
              <a:defRPr sz="4000" b="0" i="0" cap="none" baseline="0"/>
            </a:lvl1pPr>
          </a:lstStyle>
          <a:p>
            <a:r>
              <a:rPr kumimoji="0" lang="el-GR"/>
              <a:t>Στυλ κύριου τίτλου</a:t>
            </a:r>
            <a:endParaRPr kumimoji="0" lang="en-US"/>
          </a:p>
        </p:txBody>
      </p:sp>
      <p:sp>
        <p:nvSpPr>
          <p:cNvPr id="3" name="Θέση κειμένου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a:t>Στυλ υποδείγματος κειμένου</a:t>
            </a:r>
          </a:p>
        </p:txBody>
      </p:sp>
      <p:sp>
        <p:nvSpPr>
          <p:cNvPr id="4" name="Θέση κειμένου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a:t>Στυλ υποδείγματος κειμένου</a:t>
            </a:r>
          </a:p>
        </p:txBody>
      </p:sp>
      <p:sp>
        <p:nvSpPr>
          <p:cNvPr id="5" name="Θέση περιεχομένου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6" name="Θέση περιεχομένου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26" name="Θέση ημερομηνίας 25"/>
          <p:cNvSpPr>
            <a:spLocks noGrp="1"/>
          </p:cNvSpPr>
          <p:nvPr>
            <p:ph type="dt" sz="half" idx="10"/>
          </p:nvPr>
        </p:nvSpPr>
        <p:spPr/>
        <p:txBody>
          <a:bodyPr rtlCol="0"/>
          <a:lstStyle/>
          <a:p>
            <a:fld id="{A1A2B9F2-FB5D-44B4-A88D-26CB56F674FD}" type="datetimeFigureOut">
              <a:rPr lang="el-GR" smtClean="0"/>
              <a:t>12/1/2017</a:t>
            </a:fld>
            <a:endParaRPr lang="el-GR"/>
          </a:p>
        </p:txBody>
      </p:sp>
      <p:sp>
        <p:nvSpPr>
          <p:cNvPr id="27" name="Θέση αριθμού διαφάνειας 26"/>
          <p:cNvSpPr>
            <a:spLocks noGrp="1"/>
          </p:cNvSpPr>
          <p:nvPr>
            <p:ph type="sldNum" sz="quarter" idx="11"/>
          </p:nvPr>
        </p:nvSpPr>
        <p:spPr/>
        <p:txBody>
          <a:bodyPr rtlCol="0"/>
          <a:lstStyle/>
          <a:p>
            <a:fld id="{42065C0F-7058-4DE2-8CDF-75B92BC0B0A9}" type="slidenum">
              <a:rPr lang="el-GR" smtClean="0"/>
              <a:t>‹#›</a:t>
            </a:fld>
            <a:endParaRPr lang="el-GR"/>
          </a:p>
        </p:txBody>
      </p:sp>
      <p:sp>
        <p:nvSpPr>
          <p:cNvPr id="28" name="Θέση υποσέλιδου 27"/>
          <p:cNvSpPr>
            <a:spLocks noGrp="1"/>
          </p:cNvSpPr>
          <p:nvPr>
            <p:ph type="ftr" sz="quarter" idx="12"/>
          </p:nvPr>
        </p:nvSpPr>
        <p:spPr/>
        <p:txBody>
          <a:bodyPr rtlCol="0"/>
          <a:lstStyle/>
          <a:p>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l-GR"/>
              <a:t>Στυλ κύριου τίτλου</a:t>
            </a:r>
            <a:endParaRPr kumimoji="0" lang="en-US"/>
          </a:p>
        </p:txBody>
      </p:sp>
      <p:sp>
        <p:nvSpPr>
          <p:cNvPr id="3" name="Θέση ημερομηνίας 2"/>
          <p:cNvSpPr>
            <a:spLocks noGrp="1"/>
          </p:cNvSpPr>
          <p:nvPr>
            <p:ph type="dt" sz="half" idx="10"/>
          </p:nvPr>
        </p:nvSpPr>
        <p:spPr>
          <a:xfrm>
            <a:off x="6583680" y="612648"/>
            <a:ext cx="957264" cy="457200"/>
          </a:xfrm>
        </p:spPr>
        <p:txBody>
          <a:bodyPr/>
          <a:lstStyle/>
          <a:p>
            <a:fld id="{A1A2B9F2-FB5D-44B4-A88D-26CB56F674FD}" type="datetimeFigureOut">
              <a:rPr lang="el-GR" smtClean="0"/>
              <a:t>12/1/2017</a:t>
            </a:fld>
            <a:endParaRPr lang="el-GR"/>
          </a:p>
        </p:txBody>
      </p:sp>
      <p:sp>
        <p:nvSpPr>
          <p:cNvPr id="4" name="Θέση υποσέλιδου 3"/>
          <p:cNvSpPr>
            <a:spLocks noGrp="1"/>
          </p:cNvSpPr>
          <p:nvPr>
            <p:ph type="ftr" sz="quarter" idx="11"/>
          </p:nvPr>
        </p:nvSpPr>
        <p:spPr>
          <a:xfrm>
            <a:off x="5257800" y="612648"/>
            <a:ext cx="1325880" cy="457200"/>
          </a:xfrm>
        </p:spPr>
        <p:txBody>
          <a:bodyPr/>
          <a:lstStyle/>
          <a:p>
            <a:endParaRPr lang="el-GR"/>
          </a:p>
        </p:txBody>
      </p:sp>
      <p:sp>
        <p:nvSpPr>
          <p:cNvPr id="5" name="Θέση αριθμού διαφάνειας 4"/>
          <p:cNvSpPr>
            <a:spLocks noGrp="1"/>
          </p:cNvSpPr>
          <p:nvPr>
            <p:ph type="sldNum" sz="quarter" idx="12"/>
          </p:nvPr>
        </p:nvSpPr>
        <p:spPr>
          <a:xfrm>
            <a:off x="8174736" y="2272"/>
            <a:ext cx="762000" cy="365760"/>
          </a:xfrm>
        </p:spPr>
        <p:txBody>
          <a:bodyPr/>
          <a:lstStyle/>
          <a:p>
            <a:fld id="{42065C0F-7058-4DE2-8CDF-75B92BC0B0A9}" type="slidenum">
              <a:rPr lang="el-GR" smtClean="0"/>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A1A2B9F2-FB5D-44B4-A88D-26CB56F674FD}" type="datetimeFigureOut">
              <a:rPr lang="el-GR" smtClean="0"/>
              <a:t>12/1/2017</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5353496" y="1101970"/>
            <a:ext cx="3383280" cy="877824"/>
          </a:xfrm>
        </p:spPr>
        <p:txBody>
          <a:bodyPr anchor="b"/>
          <a:lstStyle>
            <a:lvl1pPr algn="l">
              <a:buNone/>
              <a:defRPr sz="1800" b="1"/>
            </a:lvl1pPr>
          </a:lstStyle>
          <a:p>
            <a:r>
              <a:rPr kumimoji="0" lang="el-GR"/>
              <a:t>Στυλ κύριου τίτλου</a:t>
            </a:r>
            <a:endParaRPr kumimoji="0" lang="en-US"/>
          </a:p>
        </p:txBody>
      </p:sp>
      <p:sp>
        <p:nvSpPr>
          <p:cNvPr id="3" name="Θέση κειμένου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a:t>Στυλ υποδείγματος κειμένου</a:t>
            </a:r>
          </a:p>
        </p:txBody>
      </p:sp>
      <p:sp>
        <p:nvSpPr>
          <p:cNvPr id="4" name="Θέση περιεχομένου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l-GR"/>
              <a:t>Στυλ υποδείγματος κειμένου</a:t>
            </a:r>
          </a:p>
          <a:p>
            <a:pPr lvl="1" eaLnBrk="1" latinLnBrk="0" hangingPunct="1"/>
            <a:r>
              <a:rPr lang="el-GR"/>
              <a:t>Δεύτερου επιπέδου</a:t>
            </a:r>
          </a:p>
          <a:p>
            <a:pPr lvl="2" eaLnBrk="1" latinLnBrk="0" hangingPunct="1"/>
            <a:r>
              <a:rPr lang="el-GR"/>
              <a:t>Τρίτου επιπέδου</a:t>
            </a:r>
          </a:p>
          <a:p>
            <a:pPr lvl="3" eaLnBrk="1" latinLnBrk="0" hangingPunct="1"/>
            <a:r>
              <a:rPr lang="el-GR"/>
              <a:t>Τέταρτου επιπέδου</a:t>
            </a:r>
          </a:p>
          <a:p>
            <a:pPr lvl="4" eaLnBrk="1" latinLnBrk="0" hangingPunct="1"/>
            <a:r>
              <a:rPr lang="el-GR"/>
              <a:t>Πέμπτου επιπέδου</a:t>
            </a:r>
            <a:endParaRPr kumimoji="0" lang="en-US"/>
          </a:p>
        </p:txBody>
      </p:sp>
      <p:sp>
        <p:nvSpPr>
          <p:cNvPr id="5" name="Θέση ημερομηνίας 4"/>
          <p:cNvSpPr>
            <a:spLocks noGrp="1"/>
          </p:cNvSpPr>
          <p:nvPr>
            <p:ph type="dt" sz="half" idx="10"/>
          </p:nvPr>
        </p:nvSpPr>
        <p:spPr/>
        <p:txBody>
          <a:bodyPr/>
          <a:lstStyle/>
          <a:p>
            <a:fld id="{A1A2B9F2-FB5D-44B4-A88D-26CB56F674FD}" type="datetimeFigureOut">
              <a:rPr lang="el-GR" smtClean="0"/>
              <a:t>12/1/2017</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l-GR"/>
              <a:t>Στυλ κύριου τίτλου</a:t>
            </a:r>
            <a:endParaRPr kumimoji="0" lang="en-US"/>
          </a:p>
        </p:txBody>
      </p:sp>
      <p:sp>
        <p:nvSpPr>
          <p:cNvPr id="3" name="Θέση εικόνας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l-GR"/>
              <a:t>Κάντε κλικ στο εικονίδιο για να προσθέσετε μια εικόνα</a:t>
            </a:r>
            <a:endParaRPr kumimoji="0" lang="en-US" dirty="0"/>
          </a:p>
        </p:txBody>
      </p:sp>
      <p:sp>
        <p:nvSpPr>
          <p:cNvPr id="4" name="Θέση κειμένου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a:t>Στυλ υποδείγματος κειμένου</a:t>
            </a:r>
          </a:p>
        </p:txBody>
      </p:sp>
      <p:sp>
        <p:nvSpPr>
          <p:cNvPr id="5" name="Θέση ημερομηνίας 4"/>
          <p:cNvSpPr>
            <a:spLocks noGrp="1"/>
          </p:cNvSpPr>
          <p:nvPr>
            <p:ph type="dt" sz="half" idx="10"/>
          </p:nvPr>
        </p:nvSpPr>
        <p:spPr/>
        <p:txBody>
          <a:bodyPr/>
          <a:lstStyle/>
          <a:p>
            <a:fld id="{A1A2B9F2-FB5D-44B4-A88D-26CB56F674FD}" type="datetimeFigureOut">
              <a:rPr lang="el-GR" smtClean="0"/>
              <a:t>12/1/2017</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42065C0F-7058-4DE2-8CDF-75B92BC0B0A9}" type="slidenum">
              <a:rPr lang="el-GR" smtClean="0"/>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Ορθογώνιο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Ορθογώνιο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Ορθογώνιο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Ορθογώνιο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Ορθογώνιο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Στρογγυλεμένο ορθογώνιο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Στρογγυλεμένο ορθογώνιο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Ορθογώνιο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Ορθογώνιο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Ορθογώνιο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Ορθογώνιο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Ορθογώνιο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Ορθογώνιο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Θέση τίτλου 21"/>
          <p:cNvSpPr>
            <a:spLocks noGrp="1"/>
          </p:cNvSpPr>
          <p:nvPr>
            <p:ph type="title"/>
          </p:nvPr>
        </p:nvSpPr>
        <p:spPr>
          <a:xfrm>
            <a:off x="457200" y="1143000"/>
            <a:ext cx="8229600" cy="1066800"/>
          </a:xfrm>
          <a:prstGeom prst="rect">
            <a:avLst/>
          </a:prstGeom>
        </p:spPr>
        <p:txBody>
          <a:bodyPr vert="horz" anchor="ctr">
            <a:normAutofit/>
          </a:bodyPr>
          <a:lstStyle/>
          <a:p>
            <a:r>
              <a:rPr kumimoji="0" lang="el-GR"/>
              <a:t>Στυλ κύριου τίτλου</a:t>
            </a:r>
            <a:endParaRPr kumimoji="0" lang="en-US"/>
          </a:p>
        </p:txBody>
      </p:sp>
      <p:sp>
        <p:nvSpPr>
          <p:cNvPr id="13" name="Θέση κειμένου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l-GR"/>
              <a:t>Στυλ υποδείγματος κειμένου</a:t>
            </a:r>
          </a:p>
          <a:p>
            <a:pPr lvl="1" eaLnBrk="1" latinLnBrk="0" hangingPunct="1"/>
            <a:r>
              <a:rPr kumimoji="0" lang="el-GR"/>
              <a:t>Δεύτερου επιπέδου</a:t>
            </a:r>
          </a:p>
          <a:p>
            <a:pPr lvl="2" eaLnBrk="1" latinLnBrk="0" hangingPunct="1"/>
            <a:r>
              <a:rPr kumimoji="0" lang="el-GR"/>
              <a:t>Τρίτου επιπέδου</a:t>
            </a:r>
          </a:p>
          <a:p>
            <a:pPr lvl="3" eaLnBrk="1" latinLnBrk="0" hangingPunct="1"/>
            <a:r>
              <a:rPr kumimoji="0" lang="el-GR"/>
              <a:t>Τέταρτου επιπέδου</a:t>
            </a:r>
          </a:p>
          <a:p>
            <a:pPr lvl="4" eaLnBrk="1" latinLnBrk="0" hangingPunct="1"/>
            <a:r>
              <a:rPr kumimoji="0" lang="el-GR"/>
              <a:t>Πέμπτου επιπέδου</a:t>
            </a:r>
            <a:endParaRPr kumimoji="0" lang="en-US"/>
          </a:p>
        </p:txBody>
      </p:sp>
      <p:sp>
        <p:nvSpPr>
          <p:cNvPr id="14" name="Θέση ημερομηνίας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A1A2B9F2-FB5D-44B4-A88D-26CB56F674FD}" type="datetimeFigureOut">
              <a:rPr lang="el-GR" smtClean="0"/>
              <a:t>12/1/2017</a:t>
            </a:fld>
            <a:endParaRPr lang="el-GR"/>
          </a:p>
        </p:txBody>
      </p:sp>
      <p:sp>
        <p:nvSpPr>
          <p:cNvPr id="3" name="Θέση υποσέλιδου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l-GR"/>
          </a:p>
        </p:txBody>
      </p:sp>
      <p:sp>
        <p:nvSpPr>
          <p:cNvPr id="23" name="Θέση αριθμού διαφάνειας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42065C0F-7058-4DE2-8CDF-75B92BC0B0A9}" type="slidenum">
              <a:rPr lang="el-GR" smtClean="0"/>
              <a:t>‹#›</a:t>
            </a:fld>
            <a:endParaRPr lang="el-G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395536" y="1412776"/>
            <a:ext cx="8458200" cy="1470025"/>
          </a:xfrm>
        </p:spPr>
        <p:txBody>
          <a:bodyPr>
            <a:normAutofit fontScale="90000"/>
          </a:bodyPr>
          <a:lstStyle/>
          <a:p>
            <a:r>
              <a:rPr lang="el-GR" dirty="0"/>
              <a:t>ΟΜΑΔΙΚΗ ΕΡΓΑΣΙΑ </a:t>
            </a:r>
            <a:br>
              <a:rPr lang="el-GR" dirty="0"/>
            </a:br>
            <a:r>
              <a:rPr lang="el-GR" dirty="0"/>
              <a:t>ΒΑΣΙΚΗ ΝΟΣΗΛΕΥΤΙΚΗ ΙΙ</a:t>
            </a:r>
            <a:br>
              <a:rPr lang="el-GR" dirty="0"/>
            </a:br>
            <a:r>
              <a:rPr lang="el-GR" dirty="0"/>
              <a:t>ΑΚΑΔ. ΕΤΟΣ 2016-17</a:t>
            </a:r>
            <a:br>
              <a:rPr lang="el-GR" dirty="0"/>
            </a:br>
            <a:r>
              <a:rPr lang="el-GR" dirty="0"/>
              <a:t>ΤΡΙΤΟ ΕΞΑΜΗΝΟ</a:t>
            </a:r>
          </a:p>
        </p:txBody>
      </p:sp>
      <p:sp>
        <p:nvSpPr>
          <p:cNvPr id="3" name="Υπότιτλος 2"/>
          <p:cNvSpPr>
            <a:spLocks noGrp="1"/>
          </p:cNvSpPr>
          <p:nvPr>
            <p:ph type="subTitle" idx="1"/>
          </p:nvPr>
        </p:nvSpPr>
        <p:spPr>
          <a:xfrm>
            <a:off x="457200" y="3899938"/>
            <a:ext cx="6995120" cy="2337374"/>
          </a:xfrm>
        </p:spPr>
        <p:txBody>
          <a:bodyPr>
            <a:normAutofit fontScale="92500" lnSpcReduction="20000"/>
          </a:bodyPr>
          <a:lstStyle/>
          <a:p>
            <a:r>
              <a:rPr lang="el-GR" dirty="0"/>
              <a:t>ΥΠΕΥΘΥΝΗ ΚΑΘΗΓΗΤΡΙΑ</a:t>
            </a:r>
            <a:r>
              <a:rPr lang="en-US" dirty="0"/>
              <a:t>:</a:t>
            </a:r>
            <a:r>
              <a:rPr lang="el-GR" dirty="0"/>
              <a:t> ΖΥΓΑ ΣΟΦΙΑ</a:t>
            </a:r>
          </a:p>
          <a:p>
            <a:endParaRPr lang="el-GR" dirty="0"/>
          </a:p>
          <a:p>
            <a:r>
              <a:rPr lang="el-GR" dirty="0"/>
              <a:t>ΚΑΡΤΣΑΚΗΣ ΚΩΝΣΤΑΝΤΙΝΟΣ </a:t>
            </a:r>
          </a:p>
          <a:p>
            <a:r>
              <a:rPr lang="el-GR" dirty="0"/>
              <a:t>ΚΟΥΚΛΑ ΜΑΡΙΑ</a:t>
            </a:r>
          </a:p>
          <a:p>
            <a:r>
              <a:rPr lang="el-GR" dirty="0"/>
              <a:t>ΜΠΟΥΣΗ ΣΜΑΡΑΓΔΑ</a:t>
            </a:r>
          </a:p>
          <a:p>
            <a:r>
              <a:rPr lang="el-GR" dirty="0"/>
              <a:t>ΣΙΑΡΚΑ ΜΑΡΙΑ</a:t>
            </a:r>
          </a:p>
          <a:p>
            <a:r>
              <a:rPr lang="el-GR" dirty="0"/>
              <a:t>ΧΡΙΣΤΟΦΗ ΧΡΙΣΤΟΔΟΥΛΟΣ</a:t>
            </a:r>
            <a:endParaRPr lang="en-US" dirty="0"/>
          </a:p>
        </p:txBody>
      </p:sp>
    </p:spTree>
    <p:extLst>
      <p:ext uri="{BB962C8B-B14F-4D97-AF65-F5344CB8AC3E}">
        <p14:creationId xmlns:p14="http://schemas.microsoft.com/office/powerpoint/2010/main" val="1731120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dirty="0"/>
              <a:t>ΠΙΘΑΝΕΣ ΝΟΣΗΛΕΥΤΙΚΕΣ ΔΙΑΓΝΩΣΕΙΣ</a:t>
            </a:r>
          </a:p>
        </p:txBody>
      </p:sp>
      <p:sp>
        <p:nvSpPr>
          <p:cNvPr id="3" name="Θέση περιεχομένου 2"/>
          <p:cNvSpPr>
            <a:spLocks noGrp="1"/>
          </p:cNvSpPr>
          <p:nvPr>
            <p:ph idx="1"/>
          </p:nvPr>
        </p:nvSpPr>
        <p:spPr/>
        <p:txBody>
          <a:bodyPr/>
          <a:lstStyle/>
          <a:p>
            <a:r>
              <a:rPr lang="el-GR" dirty="0"/>
              <a:t>Έλλειμμα γνώσης της διαδικασίας τόσο της τοποθέτησης ουροκαθετήρα όσο και της διαδικασίας του χειρουργείου  λόγω έλλειψης διδασκαλίας </a:t>
            </a:r>
          </a:p>
          <a:p>
            <a:r>
              <a:rPr lang="el-GR" dirty="0"/>
              <a:t>Άγχος λόγω απειλούμενης μεταβολής της κατάστασης της υγείας ή φόβου του αγνώστου που σχετίζεται με την χειρουργική επέμβαση</a:t>
            </a:r>
          </a:p>
          <a:p>
            <a:endParaRPr lang="el-GR" dirty="0"/>
          </a:p>
          <a:p>
            <a:endParaRPr lang="el-GR" dirty="0"/>
          </a:p>
        </p:txBody>
      </p:sp>
    </p:spTree>
    <p:extLst>
      <p:ext uri="{BB962C8B-B14F-4D97-AF65-F5344CB8AC3E}">
        <p14:creationId xmlns:p14="http://schemas.microsoft.com/office/powerpoint/2010/main" val="1224399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a:t>βιβλιογραφία</a:t>
            </a:r>
          </a:p>
        </p:txBody>
      </p:sp>
      <p:sp>
        <p:nvSpPr>
          <p:cNvPr id="3" name="Θέση περιεχομένου 2"/>
          <p:cNvSpPr>
            <a:spLocks noGrp="1"/>
          </p:cNvSpPr>
          <p:nvPr>
            <p:ph idx="1"/>
          </p:nvPr>
        </p:nvSpPr>
        <p:spPr/>
        <p:txBody>
          <a:bodyPr/>
          <a:lstStyle/>
          <a:p>
            <a:pPr>
              <a:buFont typeface="Arial" panose="020B0604020202020204" pitchFamily="34" charset="0"/>
              <a:buChar char="•"/>
            </a:pPr>
            <a:r>
              <a:rPr lang="el-GR" dirty="0"/>
              <a:t> Διαφάνειες Βασικής Νοσηλευτικής 2/ Περιεγχειρητική Νοσηλευτική</a:t>
            </a:r>
          </a:p>
          <a:p>
            <a:r>
              <a:rPr lang="el-GR" dirty="0"/>
              <a:t> Επείγουσες Νοσηλευτικές Διαδικασίες</a:t>
            </a:r>
          </a:p>
          <a:p>
            <a:r>
              <a:rPr lang="el-GR" dirty="0"/>
              <a:t>Βασικές Νοσηλευτικές Διαδικασίες</a:t>
            </a:r>
          </a:p>
        </p:txBody>
      </p:sp>
    </p:spTree>
    <p:extLst>
      <p:ext uri="{BB962C8B-B14F-4D97-AF65-F5344CB8AC3E}">
        <p14:creationId xmlns:p14="http://schemas.microsoft.com/office/powerpoint/2010/main" val="2734039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b="1" u="sng" dirty="0"/>
              <a:t>Μελέτη περίπτωσης </a:t>
            </a:r>
            <a:r>
              <a:rPr lang="en-US" b="1" u="sng" dirty="0"/>
              <a:t>6</a:t>
            </a:r>
            <a:r>
              <a:rPr lang="el-GR" b="1" u="sng" dirty="0"/>
              <a:t>.</a:t>
            </a:r>
          </a:p>
        </p:txBody>
      </p:sp>
      <p:sp>
        <p:nvSpPr>
          <p:cNvPr id="3" name="Θέση περιεχομένου 2"/>
          <p:cNvSpPr>
            <a:spLocks noGrp="1"/>
          </p:cNvSpPr>
          <p:nvPr>
            <p:ph idx="1"/>
          </p:nvPr>
        </p:nvSpPr>
        <p:spPr/>
        <p:txBody>
          <a:bodyPr/>
          <a:lstStyle/>
          <a:p>
            <a:pPr marL="109728" indent="0">
              <a:buNone/>
            </a:pPr>
            <a:r>
              <a:rPr lang="el-GR" u="sng" dirty="0">
                <a:solidFill>
                  <a:schemeClr val="accent1">
                    <a:lumMod val="75000"/>
                  </a:schemeClr>
                </a:solidFill>
              </a:rPr>
              <a:t>Λέξεις κλειδιά</a:t>
            </a:r>
            <a:r>
              <a:rPr lang="en-US" u="sng" dirty="0">
                <a:solidFill>
                  <a:schemeClr val="accent1">
                    <a:lumMod val="75000"/>
                  </a:schemeClr>
                </a:solidFill>
              </a:rPr>
              <a:t>:  </a:t>
            </a:r>
            <a:endParaRPr lang="en-US" dirty="0">
              <a:solidFill>
                <a:schemeClr val="accent1">
                  <a:lumMod val="75000"/>
                </a:schemeClr>
              </a:solidFill>
            </a:endParaRPr>
          </a:p>
          <a:p>
            <a:pPr>
              <a:buFont typeface="Wingdings" panose="05000000000000000000" pitchFamily="2" charset="2"/>
              <a:buChar char="§"/>
            </a:pPr>
            <a:r>
              <a:rPr lang="en-US" dirty="0">
                <a:solidFill>
                  <a:schemeClr val="accent1">
                    <a:lumMod val="75000"/>
                  </a:schemeClr>
                </a:solidFill>
              </a:rPr>
              <a:t>17 </a:t>
            </a:r>
            <a:r>
              <a:rPr lang="el-GR" dirty="0">
                <a:solidFill>
                  <a:schemeClr val="accent1">
                    <a:lumMod val="75000"/>
                  </a:schemeClr>
                </a:solidFill>
              </a:rPr>
              <a:t>ετών</a:t>
            </a:r>
          </a:p>
          <a:p>
            <a:pPr>
              <a:buFont typeface="Wingdings" panose="05000000000000000000" pitchFamily="2" charset="2"/>
              <a:buChar char="§"/>
            </a:pPr>
            <a:r>
              <a:rPr lang="el-GR" dirty="0">
                <a:solidFill>
                  <a:schemeClr val="accent1">
                    <a:lumMod val="75000"/>
                  </a:schemeClr>
                </a:solidFill>
              </a:rPr>
              <a:t>Βιοψία κύστης ωοθήκης υπό τοπική αναισθησία </a:t>
            </a:r>
          </a:p>
          <a:p>
            <a:pPr>
              <a:buFont typeface="Wingdings" panose="05000000000000000000" pitchFamily="2" charset="2"/>
              <a:buChar char="§"/>
            </a:pPr>
            <a:r>
              <a:rPr lang="el-GR" dirty="0">
                <a:solidFill>
                  <a:schemeClr val="accent1">
                    <a:lumMod val="75000"/>
                  </a:schemeClr>
                </a:solidFill>
              </a:rPr>
              <a:t>Εισαγωγή καθετήρα </a:t>
            </a:r>
            <a:r>
              <a:rPr lang="en-US" dirty="0" err="1">
                <a:solidFill>
                  <a:schemeClr val="accent1">
                    <a:lumMod val="75000"/>
                  </a:schemeClr>
                </a:solidFill>
              </a:rPr>
              <a:t>foley</a:t>
            </a:r>
            <a:endParaRPr lang="en-US" dirty="0">
              <a:solidFill>
                <a:schemeClr val="accent1">
                  <a:lumMod val="75000"/>
                </a:schemeClr>
              </a:solidFill>
            </a:endParaRPr>
          </a:p>
          <a:p>
            <a:pPr>
              <a:buFont typeface="Wingdings" panose="05000000000000000000" pitchFamily="2" charset="2"/>
              <a:buChar char="§"/>
            </a:pPr>
            <a:r>
              <a:rPr lang="el-GR" dirty="0">
                <a:solidFill>
                  <a:schemeClr val="accent1">
                    <a:lumMod val="75000"/>
                  </a:schemeClr>
                </a:solidFill>
              </a:rPr>
              <a:t>Κρατά πόδια κλειστά</a:t>
            </a:r>
          </a:p>
          <a:p>
            <a:pPr>
              <a:buFont typeface="Wingdings" panose="05000000000000000000" pitchFamily="2" charset="2"/>
              <a:buChar char="§"/>
            </a:pPr>
            <a:r>
              <a:rPr lang="el-GR" dirty="0">
                <a:solidFill>
                  <a:schemeClr val="accent1">
                    <a:lumMod val="75000"/>
                  </a:schemeClr>
                </a:solidFill>
              </a:rPr>
              <a:t>Αιφνιδιάζεται</a:t>
            </a:r>
          </a:p>
          <a:p>
            <a:pPr>
              <a:buFont typeface="Wingdings" panose="05000000000000000000" pitchFamily="2" charset="2"/>
              <a:buChar char="§"/>
            </a:pPr>
            <a:r>
              <a:rPr lang="el-GR" dirty="0">
                <a:solidFill>
                  <a:schemeClr val="accent1">
                    <a:lumMod val="75000"/>
                  </a:schemeClr>
                </a:solidFill>
              </a:rPr>
              <a:t>Δεν υπάρχει ροή ούρων</a:t>
            </a:r>
          </a:p>
        </p:txBody>
      </p:sp>
    </p:spTree>
    <p:extLst>
      <p:ext uri="{BB962C8B-B14F-4D97-AF65-F5344CB8AC3E}">
        <p14:creationId xmlns:p14="http://schemas.microsoft.com/office/powerpoint/2010/main" val="351618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u="sng" dirty="0"/>
              <a:t>Απαντήσεις ερωτήσεων κρίσης</a:t>
            </a:r>
            <a:r>
              <a:rPr lang="en-US" u="sng" dirty="0"/>
              <a:t>:</a:t>
            </a:r>
            <a:endParaRPr lang="el-GR" u="sng" dirty="0"/>
          </a:p>
        </p:txBody>
      </p:sp>
      <p:sp>
        <p:nvSpPr>
          <p:cNvPr id="3" name="Θέση περιεχομένου 2"/>
          <p:cNvSpPr>
            <a:spLocks noGrp="1"/>
          </p:cNvSpPr>
          <p:nvPr>
            <p:ph idx="1"/>
          </p:nvPr>
        </p:nvSpPr>
        <p:spPr/>
        <p:txBody>
          <a:bodyPr>
            <a:normAutofit fontScale="92500" lnSpcReduction="10000"/>
          </a:bodyPr>
          <a:lstStyle/>
          <a:p>
            <a:pPr marL="624078" indent="-514350">
              <a:buAutoNum type="arabicPeriod"/>
            </a:pPr>
            <a:r>
              <a:rPr lang="el-GR" u="sng" dirty="0"/>
              <a:t>Αξιολόγηση τοποθέτησης  ουροκαθετήρα. Ενέργειες που θα προβούμε.</a:t>
            </a:r>
          </a:p>
          <a:p>
            <a:pPr marL="109728" indent="0">
              <a:buNone/>
            </a:pPr>
            <a:endParaRPr lang="el-GR" dirty="0"/>
          </a:p>
          <a:p>
            <a:pPr marL="109728" indent="0">
              <a:buNone/>
            </a:pPr>
            <a:r>
              <a:rPr lang="el-GR" dirty="0"/>
              <a:t>Την στιγμή που εισάγουμε τον ουροκαθετήρα, η </a:t>
            </a:r>
            <a:r>
              <a:rPr lang="el-GR" dirty="0" err="1"/>
              <a:t>ασθένης</a:t>
            </a:r>
            <a:r>
              <a:rPr lang="el-GR" dirty="0"/>
              <a:t> κλείνει απότομα τα γόνατα της, οπότε δεν έχουμε ξεκάθαρη οπτική επαφή για το που έχει εισαχθεί ο </a:t>
            </a:r>
            <a:r>
              <a:rPr lang="el-GR" dirty="0" err="1"/>
              <a:t>ουροκαθετήρας</a:t>
            </a:r>
            <a:r>
              <a:rPr lang="el-GR" dirty="0"/>
              <a:t>. Παρόλο που φαίνεται ότι έχει εισαχθεί στη ουροδόχο κύστη δεν υπάρχει ροή ούρων. Συνεπώς είναι πιθανόν ο </a:t>
            </a:r>
            <a:r>
              <a:rPr lang="el-GR" dirty="0" err="1"/>
              <a:t>ουροκαθετήρας</a:t>
            </a:r>
            <a:r>
              <a:rPr lang="el-GR" dirty="0"/>
              <a:t>  να έχει εισαχθεί στον κόλπο. Σε αυτή την περίπτωση θεωρείται μολυσμένος και πρέπει να αντικατασταθεί. </a:t>
            </a:r>
          </a:p>
        </p:txBody>
      </p:sp>
    </p:spTree>
    <p:extLst>
      <p:ext uri="{BB962C8B-B14F-4D97-AF65-F5344CB8AC3E}">
        <p14:creationId xmlns:p14="http://schemas.microsoft.com/office/powerpoint/2010/main" val="2808097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23528" y="980728"/>
            <a:ext cx="8229600" cy="4325112"/>
          </a:xfrm>
        </p:spPr>
        <p:txBody>
          <a:bodyPr/>
          <a:lstStyle/>
          <a:p>
            <a:pPr marL="109728" indent="0">
              <a:buNone/>
            </a:pPr>
            <a:r>
              <a:rPr lang="el-GR" u="sng" dirty="0"/>
              <a:t>Ενέργειες που θα προβούμε</a:t>
            </a:r>
            <a:r>
              <a:rPr lang="en-US" u="sng" dirty="0"/>
              <a:t>:</a:t>
            </a:r>
            <a:endParaRPr lang="el-GR" u="sng" dirty="0"/>
          </a:p>
          <a:p>
            <a:pPr marL="109728" indent="0">
              <a:buNone/>
            </a:pPr>
            <a:r>
              <a:rPr lang="el-GR" dirty="0"/>
              <a:t>Για να αποφύγουμε την είσοδο του νέου ουροκαθετήρα στον κόλπο, ο μολυσμένος καθετήρας θα ήταν σωστό να παραμείνει ακίνητος στον κόλπο μέχρι να εισαχθεί ο νέος καθετήρας. Έτσι θα αποφευχθεί μόλυνση του κόλπου.  Καθ΄όλη  την διάρκεια της διαδικασίας τηρούμε αυστηρά τα μέτρα για την πρόληψη επιμόλυνσης του αποστειρωμένου εξοπλισμού.</a:t>
            </a:r>
          </a:p>
        </p:txBody>
      </p:sp>
    </p:spTree>
    <p:extLst>
      <p:ext uri="{BB962C8B-B14F-4D97-AF65-F5344CB8AC3E}">
        <p14:creationId xmlns:p14="http://schemas.microsoft.com/office/powerpoint/2010/main" val="1930611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95536" y="980728"/>
            <a:ext cx="8229600" cy="5112568"/>
          </a:xfrm>
        </p:spPr>
        <p:txBody>
          <a:bodyPr>
            <a:normAutofit/>
          </a:bodyPr>
          <a:lstStyle/>
          <a:p>
            <a:pPr marL="109728" indent="0">
              <a:buNone/>
            </a:pPr>
            <a:r>
              <a:rPr lang="el-GR" dirty="0"/>
              <a:t>2. </a:t>
            </a:r>
            <a:r>
              <a:rPr lang="el-GR" u="sng" dirty="0"/>
              <a:t>Πως θα μπορούσατε να δημιουργήσετε  ένα πιο σταθερό αποστειρωμένο πεδίο.</a:t>
            </a:r>
          </a:p>
          <a:p>
            <a:pPr marL="109728" indent="0">
              <a:buNone/>
            </a:pPr>
            <a:r>
              <a:rPr lang="el-GR" dirty="0"/>
              <a:t>Χρήση αποστειρωμένων γαντιών , γαζών .</a:t>
            </a:r>
          </a:p>
          <a:p>
            <a:pPr marL="109728" indent="0">
              <a:buNone/>
            </a:pPr>
            <a:r>
              <a:rPr lang="el-GR" dirty="0"/>
              <a:t>Επιπλέον θα ήτανε χρήσιμο να ζητήσουμε την βοήθεια κάποιου συναδέλφου, προκειμένου να κρατάει σταθερά τα γόνατα της . Τέλος μπορούν να τοποθετηθούν μαξιλάρια κάτω από το κεφάλι και τους ώμους προκειμένου να χαλαρώσουν οι κοιλιακοί μυς.</a:t>
            </a:r>
          </a:p>
          <a:p>
            <a:pPr marL="109728" indent="0">
              <a:buNone/>
            </a:pPr>
            <a:endParaRPr lang="el-GR" dirty="0"/>
          </a:p>
          <a:p>
            <a:pPr marL="109728" indent="0">
              <a:buNone/>
            </a:pPr>
            <a:endParaRPr lang="el-GR" dirty="0"/>
          </a:p>
        </p:txBody>
      </p:sp>
    </p:spTree>
    <p:extLst>
      <p:ext uri="{BB962C8B-B14F-4D97-AF65-F5344CB8AC3E}">
        <p14:creationId xmlns:p14="http://schemas.microsoft.com/office/powerpoint/2010/main" val="1455072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836712"/>
            <a:ext cx="8229600" cy="5737824"/>
          </a:xfrm>
        </p:spPr>
        <p:txBody>
          <a:bodyPr/>
          <a:lstStyle/>
          <a:p>
            <a:r>
              <a:rPr lang="el-GR" dirty="0"/>
              <a:t>3.</a:t>
            </a:r>
            <a:r>
              <a:rPr lang="el-GR" u="sng" dirty="0"/>
              <a:t>Περιγράψτε τον τρόπο που αντέδρασε η ασθενής. Πώς θα πρέπει να διαχειριστούμε ανάλογες περιπτώσεις;</a:t>
            </a:r>
          </a:p>
          <a:p>
            <a:pPr marL="109728" indent="0">
              <a:buNone/>
            </a:pPr>
            <a:r>
              <a:rPr lang="el-GR" dirty="0"/>
              <a:t>    Αρχικά η συμπεριφορά της συγκεκριμένης ασθενούς είναι δικαιολογημένη λόγω του νεαρού της ηλικίας της. Επιπλέον δεν πρέπει να παραβλέπεται το γεγονός ότι βρίσκεται σε μια </a:t>
            </a:r>
            <a:r>
              <a:rPr lang="el-GR" dirty="0" err="1"/>
              <a:t>προεγχειρητική</a:t>
            </a:r>
            <a:r>
              <a:rPr lang="el-GR" dirty="0"/>
              <a:t> διαδικασία κι άρα είναι αρκετά αγχωμένη. Θα πρέπει λοιπόν να φροντίσουμε την ψυχολογική υποστήριξη της εξηγώντας της όλη τη διαδικασία αλλά και να προθυμοποιηθούμε να απαντήσουμε σε τυχόν ερωτήσεις της σχετικά με τη διαδικασία.</a:t>
            </a:r>
          </a:p>
          <a:p>
            <a:pPr marL="109728" indent="0">
              <a:buNone/>
            </a:pPr>
            <a:endParaRPr lang="el-GR" dirty="0"/>
          </a:p>
        </p:txBody>
      </p:sp>
    </p:spTree>
    <p:extLst>
      <p:ext uri="{BB962C8B-B14F-4D97-AF65-F5344CB8AC3E}">
        <p14:creationId xmlns:p14="http://schemas.microsoft.com/office/powerpoint/2010/main" val="217840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908720"/>
            <a:ext cx="8229600" cy="5665816"/>
          </a:xfrm>
        </p:spPr>
        <p:txBody>
          <a:bodyPr>
            <a:normAutofit fontScale="92500" lnSpcReduction="10000"/>
          </a:bodyPr>
          <a:lstStyle/>
          <a:p>
            <a:r>
              <a:rPr lang="el-GR" dirty="0"/>
              <a:t>4.</a:t>
            </a:r>
            <a:r>
              <a:rPr lang="el-GR" u="sng" dirty="0"/>
              <a:t>Αναφέρατε ζητήματα που απασχολούν τους ασθενείς πριν από τη χειρουργική επέμβαση;</a:t>
            </a:r>
          </a:p>
          <a:p>
            <a:pPr marL="109728" indent="0">
              <a:buNone/>
            </a:pPr>
            <a:r>
              <a:rPr lang="el-GR" dirty="0"/>
              <a:t>   Οι ασθενείς πριν από το χειρουργείο συνήθως έχουν επιβαρυμένη ψυχολογική κατάσταση. Η αίσθηση απουσίας ελέγχου, το άγνωστο, μεγιστοποιεί το άγχος μ' αποτέλεσμα μια απλή χειρουργική επέμβαση να προκαλεί ανεξέλεγκτα, έντονα συναισθήματα και φόβο. Στερεότυποι φόβοι όπως: «Αν δεν ξυπνήσω; Αν ξυπνήσω νωρίς; Αν καταλάβω τι θα μου κάνουν, αν ακούω; Θα κάνω εμετούς μετά;» είναι πολύ συχνοί στους ασθενείς πριν χειρουργηθούν. Με την σωστή ενημέρωση, την ψυχολογική υποστήριξη, και την διαχείριση του άγχους οι σκέψεις αυτές απαντιούνται, εκλογικεύονται και παύουν να δημιουργούν φόβο ή άρνηση για ένα χειρουργείο.</a:t>
            </a:r>
          </a:p>
        </p:txBody>
      </p:sp>
    </p:spTree>
    <p:extLst>
      <p:ext uri="{BB962C8B-B14F-4D97-AF65-F5344CB8AC3E}">
        <p14:creationId xmlns:p14="http://schemas.microsoft.com/office/powerpoint/2010/main" val="2302992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04664"/>
            <a:ext cx="8229600" cy="1066800"/>
          </a:xfrm>
        </p:spPr>
        <p:txBody>
          <a:bodyPr/>
          <a:lstStyle/>
          <a:p>
            <a:r>
              <a:rPr lang="el-GR" dirty="0"/>
              <a:t>Ερωτήσεις στον ασθενή </a:t>
            </a:r>
          </a:p>
        </p:txBody>
      </p:sp>
      <p:sp>
        <p:nvSpPr>
          <p:cNvPr id="3" name="Θέση περιεχομένου 2"/>
          <p:cNvSpPr>
            <a:spLocks noGrp="1"/>
          </p:cNvSpPr>
          <p:nvPr>
            <p:ph idx="1"/>
          </p:nvPr>
        </p:nvSpPr>
        <p:spPr>
          <a:xfrm>
            <a:off x="457200" y="1268760"/>
            <a:ext cx="8229600" cy="5328592"/>
          </a:xfrm>
        </p:spPr>
        <p:txBody>
          <a:bodyPr>
            <a:normAutofit lnSpcReduction="10000"/>
          </a:bodyPr>
          <a:lstStyle/>
          <a:p>
            <a:pPr marL="109728" indent="0">
              <a:buNone/>
            </a:pPr>
            <a:r>
              <a:rPr lang="el-GR" u="sng" dirty="0"/>
              <a:t>Για τη σωστή αξιολόγηση του ασθενούς </a:t>
            </a:r>
            <a:r>
              <a:rPr lang="el-GR" u="sng" dirty="0" err="1"/>
              <a:t>προεγχειρητικά</a:t>
            </a:r>
            <a:r>
              <a:rPr lang="el-GR" u="sng" dirty="0"/>
              <a:t> είναι χρήσιμη η συλλογή πληροφοριών σχετικά με </a:t>
            </a:r>
            <a:r>
              <a:rPr lang="el-GR" dirty="0"/>
              <a:t>: </a:t>
            </a:r>
          </a:p>
          <a:p>
            <a:r>
              <a:rPr lang="el-GR" dirty="0"/>
              <a:t>την ηλικία</a:t>
            </a:r>
          </a:p>
          <a:p>
            <a:r>
              <a:rPr lang="el-GR" dirty="0"/>
              <a:t> τη χρήση καπνού, αλκοόλ ή άλλων ουσιών</a:t>
            </a:r>
          </a:p>
          <a:p>
            <a:r>
              <a:rPr lang="el-GR" dirty="0"/>
              <a:t> χρήση φαρμάκων</a:t>
            </a:r>
          </a:p>
          <a:p>
            <a:r>
              <a:rPr lang="el-GR" dirty="0"/>
              <a:t> ιατρικό ιστορικό</a:t>
            </a:r>
          </a:p>
          <a:p>
            <a:r>
              <a:rPr lang="el-GR" dirty="0"/>
              <a:t> προηγούμενες επεμβάσεις</a:t>
            </a:r>
          </a:p>
          <a:p>
            <a:r>
              <a:rPr lang="el-GR" dirty="0"/>
              <a:t> μεταγγίσεις αίματος</a:t>
            </a:r>
          </a:p>
          <a:p>
            <a:r>
              <a:rPr lang="el-GR" dirty="0"/>
              <a:t> αλλεργίες </a:t>
            </a:r>
          </a:p>
          <a:p>
            <a:r>
              <a:rPr lang="el-GR" dirty="0"/>
              <a:t> Γενική υγεία </a:t>
            </a:r>
          </a:p>
          <a:p>
            <a:r>
              <a:rPr lang="el-GR" dirty="0"/>
              <a:t> Οικογενειακό ιστορικό </a:t>
            </a:r>
          </a:p>
          <a:p>
            <a:endParaRPr lang="el-GR" dirty="0"/>
          </a:p>
        </p:txBody>
      </p:sp>
    </p:spTree>
    <p:extLst>
      <p:ext uri="{BB962C8B-B14F-4D97-AF65-F5344CB8AC3E}">
        <p14:creationId xmlns:p14="http://schemas.microsoft.com/office/powerpoint/2010/main" val="3140671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620688"/>
            <a:ext cx="8229600" cy="1066800"/>
          </a:xfrm>
        </p:spPr>
        <p:txBody>
          <a:bodyPr/>
          <a:lstStyle/>
          <a:p>
            <a:r>
              <a:rPr lang="el-GR" dirty="0"/>
              <a:t>ΑΠΑΡΑΙΤΗΤΕΣ ΕΞΕΤΑΣΕΙΣ</a:t>
            </a:r>
          </a:p>
        </p:txBody>
      </p:sp>
      <p:sp>
        <p:nvSpPr>
          <p:cNvPr id="3" name="Θέση περιεχομένου 2"/>
          <p:cNvSpPr>
            <a:spLocks noGrp="1"/>
          </p:cNvSpPr>
          <p:nvPr>
            <p:ph idx="1"/>
          </p:nvPr>
        </p:nvSpPr>
        <p:spPr>
          <a:xfrm>
            <a:off x="457200" y="1556792"/>
            <a:ext cx="8229600" cy="5017744"/>
          </a:xfrm>
        </p:spPr>
        <p:txBody>
          <a:bodyPr/>
          <a:lstStyle/>
          <a:p>
            <a:r>
              <a:rPr lang="el-GR" dirty="0"/>
              <a:t>Εργαστηριακές : γενική ούρων, ομάδα αίματος &amp; διασταύρωση, γενική αίματος , βιοχημικές εξετάσεις, παράγοντες πήξης, συγκεντρώσεις ηλεκτρολυτών και </a:t>
            </a:r>
            <a:r>
              <a:rPr lang="el-GR" dirty="0" err="1"/>
              <a:t>κρεατινίνης</a:t>
            </a:r>
            <a:r>
              <a:rPr lang="el-GR" dirty="0"/>
              <a:t> ορού, αέρια αίματος.</a:t>
            </a:r>
          </a:p>
          <a:p>
            <a:r>
              <a:rPr lang="el-GR" dirty="0"/>
              <a:t>Ακτινογραφικός έλεγχος </a:t>
            </a:r>
          </a:p>
          <a:p>
            <a:r>
              <a:rPr lang="el-GR" dirty="0"/>
              <a:t>Ηλεκτροκαρδιογράφημα (ΗΚΓ)</a:t>
            </a:r>
          </a:p>
          <a:p>
            <a:pPr marL="109728" indent="0">
              <a:buNone/>
            </a:pPr>
            <a:endParaRPr lang="el-GR" dirty="0"/>
          </a:p>
          <a:p>
            <a:pPr marL="109728" indent="0">
              <a:buNone/>
            </a:pPr>
            <a:endParaRPr lang="el-GR" dirty="0"/>
          </a:p>
        </p:txBody>
      </p:sp>
    </p:spTree>
    <p:extLst>
      <p:ext uri="{BB962C8B-B14F-4D97-AF65-F5344CB8AC3E}">
        <p14:creationId xmlns:p14="http://schemas.microsoft.com/office/powerpoint/2010/main" val="21296299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στικό">
  <a:themeElements>
    <a:clrScheme name="Αστικό">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Αστικό">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Αστικό">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260</TotalTime>
  <Words>580</Words>
  <Application>Microsoft Office PowerPoint</Application>
  <PresentationFormat>Προβολή στην οθόνη (4:3)</PresentationFormat>
  <Paragraphs>51</Paragraphs>
  <Slides>11</Slides>
  <Notes>0</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1</vt:i4>
      </vt:variant>
      <vt:variant>
        <vt:lpstr>Τίτλοι διαφανειών</vt:lpstr>
      </vt:variant>
      <vt:variant>
        <vt:i4>11</vt:i4>
      </vt:variant>
    </vt:vector>
  </HeadingPairs>
  <TitlesOfParts>
    <vt:vector size="17" baseType="lpstr">
      <vt:lpstr>Arial</vt:lpstr>
      <vt:lpstr>Georgia</vt:lpstr>
      <vt:lpstr>Trebuchet MS</vt:lpstr>
      <vt:lpstr>Wingdings</vt:lpstr>
      <vt:lpstr>Wingdings 2</vt:lpstr>
      <vt:lpstr>Αστικό</vt:lpstr>
      <vt:lpstr>ΟΜΑΔΙΚΗ ΕΡΓΑΣΙΑ  ΒΑΣΙΚΗ ΝΟΣΗΛΕΥΤΙΚΗ ΙΙ ΑΚΑΔ. ΕΤΟΣ 2016-17 ΤΡΙΤΟ ΕΞΑΜΗΝΟ</vt:lpstr>
      <vt:lpstr>Μελέτη περίπτωσης 6.</vt:lpstr>
      <vt:lpstr>Απαντήσεις ερωτήσεων κρίσης:</vt:lpstr>
      <vt:lpstr>Παρουσίαση του PowerPoint</vt:lpstr>
      <vt:lpstr>Παρουσίαση του PowerPoint</vt:lpstr>
      <vt:lpstr>Παρουσίαση του PowerPoint</vt:lpstr>
      <vt:lpstr>Παρουσίαση του PowerPoint</vt:lpstr>
      <vt:lpstr>Ερωτήσεις στον ασθενή </vt:lpstr>
      <vt:lpstr>ΑΠΑΡΑΙΤΗΤΕΣ ΕΞΕΤΑΣΕΙΣ</vt:lpstr>
      <vt:lpstr>ΠΙΘΑΝΕΣ ΝΟΣΗΛΕΥΤΙΚΕΣ ΔΙΑΓΝΩΣΕΙΣ</vt:lpstr>
      <vt:lpstr>βιβλιογραφία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ΟΜΑΔΙΚΗ ΕΡΓΑΣΙΑ  ΒΑΣΙΚΗ ΝΟΣΗΛΕΥΤΙΚΗ ΙΙ ΑΚΑΔ. ΕΤΟΣ 2016-17 ΤΡΙΤΟ ΕΞΑΜΗΝΟ</dc:title>
  <dc:creator>rafail</dc:creator>
  <cp:lastModifiedBy>ΜΑΡΙΑ Σ'</cp:lastModifiedBy>
  <cp:revision>22</cp:revision>
  <dcterms:created xsi:type="dcterms:W3CDTF">2016-11-30T14:39:18Z</dcterms:created>
  <dcterms:modified xsi:type="dcterms:W3CDTF">2017-01-12T16:10:03Z</dcterms:modified>
</cp:coreProperties>
</file>