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64" r:id="rId8"/>
    <p:sldId id="265" r:id="rId9"/>
    <p:sldId id="266" r:id="rId10"/>
    <p:sldId id="267" r:id="rId11"/>
    <p:sldId id="278" r:id="rId12"/>
    <p:sldId id="268" r:id="rId13"/>
    <p:sldId id="269" r:id="rId14"/>
    <p:sldId id="270" r:id="rId15"/>
    <p:sldId id="272" r:id="rId16"/>
    <p:sldId id="273" r:id="rId17"/>
    <p:sldId id="295" r:id="rId18"/>
    <p:sldId id="279" r:id="rId19"/>
    <p:sldId id="294" r:id="rId20"/>
    <p:sldId id="296" r:id="rId21"/>
    <p:sldId id="297" r:id="rId22"/>
    <p:sldId id="298" r:id="rId23"/>
    <p:sldId id="280" r:id="rId24"/>
    <p:sldId id="299" r:id="rId25"/>
    <p:sldId id="300" r:id="rId26"/>
    <p:sldId id="303" r:id="rId27"/>
    <p:sldId id="282" r:id="rId28"/>
    <p:sldId id="281" r:id="rId29"/>
    <p:sldId id="301" r:id="rId30"/>
    <p:sldId id="284" r:id="rId31"/>
    <p:sldId id="293" r:id="rId32"/>
    <p:sldId id="302" r:id="rId3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94660"/>
  </p:normalViewPr>
  <p:slideViewPr>
    <p:cSldViewPr>
      <p:cViewPr varScale="1">
        <p:scale>
          <a:sx n="74" d="100"/>
          <a:sy n="74" d="100"/>
        </p:scale>
        <p:origin x="-11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03311C4E-8934-42F9-BC85-46C48DE2C88C}" type="datetimeFigureOut">
              <a:rPr lang="el-GR" smtClean="0"/>
              <a:pPr/>
              <a:t>7/12/2014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2ACDCB5-5B03-4789-9725-77C00747B59C}"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3311C4E-8934-42F9-BC85-46C48DE2C88C}" type="datetimeFigureOut">
              <a:rPr lang="el-GR" smtClean="0"/>
              <a:pPr/>
              <a:t>7/12/2014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2ACDCB5-5B03-4789-9725-77C00747B59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3311C4E-8934-42F9-BC85-46C48DE2C88C}" type="datetimeFigureOut">
              <a:rPr lang="el-GR" smtClean="0"/>
              <a:pPr/>
              <a:t>7/12/2014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2ACDCB5-5B03-4789-9725-77C00747B59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3311C4E-8934-42F9-BC85-46C48DE2C88C}" type="datetimeFigureOut">
              <a:rPr lang="el-GR" smtClean="0"/>
              <a:pPr/>
              <a:t>7/12/2014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2ACDCB5-5B03-4789-9725-77C00747B59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3311C4E-8934-42F9-BC85-46C48DE2C88C}" type="datetimeFigureOut">
              <a:rPr lang="el-GR" smtClean="0"/>
              <a:pPr/>
              <a:t>7/12/2014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2ACDCB5-5B03-4789-9725-77C00747B59C}"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03311C4E-8934-42F9-BC85-46C48DE2C88C}" type="datetimeFigureOut">
              <a:rPr lang="el-GR" smtClean="0"/>
              <a:pPr/>
              <a:t>7/12/2014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2ACDCB5-5B03-4789-9725-77C00747B59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03311C4E-8934-42F9-BC85-46C48DE2C88C}" type="datetimeFigureOut">
              <a:rPr lang="el-GR" smtClean="0"/>
              <a:pPr/>
              <a:t>7/12/2014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2ACDCB5-5B03-4789-9725-77C00747B59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03311C4E-8934-42F9-BC85-46C48DE2C88C}" type="datetimeFigureOut">
              <a:rPr lang="el-GR" smtClean="0"/>
              <a:pPr/>
              <a:t>7/12/2014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2ACDCB5-5B03-4789-9725-77C00747B59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3311C4E-8934-42F9-BC85-46C48DE2C88C}" type="datetimeFigureOut">
              <a:rPr lang="el-GR" smtClean="0"/>
              <a:pPr/>
              <a:t>7/12/2014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2ACDCB5-5B03-4789-9725-77C00747B59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3311C4E-8934-42F9-BC85-46C48DE2C88C}" type="datetimeFigureOut">
              <a:rPr lang="el-GR" smtClean="0"/>
              <a:pPr/>
              <a:t>7/12/2014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2ACDCB5-5B03-4789-9725-77C00747B59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3311C4E-8934-42F9-BC85-46C48DE2C88C}" type="datetimeFigureOut">
              <a:rPr lang="el-GR" smtClean="0"/>
              <a:pPr/>
              <a:t>7/12/2014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2ACDCB5-5B03-4789-9725-77C00747B59C}"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311C4E-8934-42F9-BC85-46C48DE2C88C}" type="datetimeFigureOut">
              <a:rPr lang="el-GR" smtClean="0"/>
              <a:pPr/>
              <a:t>7/12/2014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ACDCB5-5B03-4789-9725-77C00747B59C}"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sz="4000" b="1" dirty="0" smtClean="0"/>
              <a:t>Από την «Καλύβα του μπάρμπα Θωμά» στο «Μια γιορτή στου </a:t>
            </a:r>
            <a:r>
              <a:rPr lang="el-GR" sz="4000" b="1" dirty="0" err="1" smtClean="0"/>
              <a:t>Νουριάν</a:t>
            </a:r>
            <a:r>
              <a:rPr lang="el-GR" sz="4000" b="1" dirty="0" smtClean="0"/>
              <a:t>»: Η συμβολή της δραματικής τέχνης στη διαπολιτισμική εκπαίδευση</a:t>
            </a:r>
            <a:r>
              <a:rPr lang="el-GR" dirty="0" smtClean="0"/>
              <a:t/>
            </a:r>
            <a:br>
              <a:rPr lang="el-GR" dirty="0" smtClean="0"/>
            </a:br>
            <a:endParaRPr lang="el-GR" dirty="0"/>
          </a:p>
        </p:txBody>
      </p:sp>
      <p:sp>
        <p:nvSpPr>
          <p:cNvPr id="3" name="2 - Υπότιτλος"/>
          <p:cNvSpPr>
            <a:spLocks noGrp="1"/>
          </p:cNvSpPr>
          <p:nvPr>
            <p:ph type="subTitle" idx="1"/>
          </p:nvPr>
        </p:nvSpPr>
        <p:spPr/>
        <p:txBody>
          <a:bodyPr>
            <a:normAutofit lnSpcReduction="10000"/>
          </a:bodyPr>
          <a:lstStyle/>
          <a:p>
            <a:r>
              <a:rPr lang="el-GR" sz="2800" b="1" dirty="0" smtClean="0"/>
              <a:t>Πρόγραμμα Μεταπτυχιακών Σπουδών «Δραματική Τέχνη και Παραστατικές Τέχνες στην Εκπαίδευση και Δια Βίου Μάθηση»</a:t>
            </a:r>
            <a:r>
              <a:rPr lang="el-GR" b="1" dirty="0" smtClean="0"/>
              <a:t> </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endParaRPr lang="el-GR"/>
          </a:p>
        </p:txBody>
      </p:sp>
      <p:sp>
        <p:nvSpPr>
          <p:cNvPr id="31747" name="Rectangle 3"/>
          <p:cNvSpPr>
            <a:spLocks noGrp="1" noChangeArrowheads="1"/>
          </p:cNvSpPr>
          <p:nvPr>
            <p:ph type="body" idx="1"/>
          </p:nvPr>
        </p:nvSpPr>
        <p:spPr/>
        <p:txBody>
          <a:bodyPr/>
          <a:lstStyle/>
          <a:p>
            <a:pPr>
              <a:buFont typeface="Wingdings" pitchFamily="2" charset="2"/>
              <a:buNone/>
            </a:pPr>
            <a:r>
              <a:rPr lang="el-GR" sz="2800"/>
              <a:t> «Εμένα δεν μ’ ενδιαφέρει αν το παιδί που είναι απέναντί μου είναι Έλληνας, Αλβανός, Τσιγγάνος, ό,τι θέλει ας είναι. Εμένα μ’ ενδιαφέρει να με ακούει και να μη δημιουργεί προβλήματα στη δουλειά μου».</a:t>
            </a:r>
          </a:p>
          <a:p>
            <a:pPr>
              <a:buFont typeface="Wingdings" pitchFamily="2" charset="2"/>
              <a:buNone/>
            </a:pPr>
            <a:endParaRPr lang="el-GR" sz="2800"/>
          </a:p>
          <a:p>
            <a:pPr>
              <a:buFont typeface="Wingdings" pitchFamily="2" charset="2"/>
              <a:buNone/>
            </a:pPr>
            <a:r>
              <a:rPr lang="el-GR" sz="2800"/>
              <a:t>Συνέντευξη με Νηπιαγωγό (Αθήνα, 2005)</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Συζητήστε σε ομάδες ποιες είναι, κατά τη γνώμη σας, οι σημαντικότερες αρχές της διαπολιτισμικής εκπαίδευσης.</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r>
              <a:rPr lang="el-GR" sz="4000"/>
              <a:t>Βασικές αρχές της διαπολιτισμικής διάστασης</a:t>
            </a:r>
          </a:p>
        </p:txBody>
      </p:sp>
      <p:sp>
        <p:nvSpPr>
          <p:cNvPr id="7171" name="Rectangle 3"/>
          <p:cNvSpPr>
            <a:spLocks noGrp="1" noChangeArrowheads="1"/>
          </p:cNvSpPr>
          <p:nvPr>
            <p:ph type="body" idx="1"/>
          </p:nvPr>
        </p:nvSpPr>
        <p:spPr/>
        <p:txBody>
          <a:bodyPr/>
          <a:lstStyle/>
          <a:p>
            <a:r>
              <a:rPr lang="el-GR" sz="2800" dirty="0"/>
              <a:t>Γνωριμία, κατανόηση, σεβασμός και </a:t>
            </a:r>
            <a:r>
              <a:rPr lang="el-GR" sz="2800" dirty="0" smtClean="0"/>
              <a:t>αποδοχή (όχι ανοχή)  </a:t>
            </a:r>
            <a:r>
              <a:rPr lang="el-GR" sz="2800" dirty="0"/>
              <a:t>της ετερότητας </a:t>
            </a:r>
          </a:p>
          <a:p>
            <a:r>
              <a:rPr lang="el-GR" sz="2800" dirty="0"/>
              <a:t>Αντίθεση στη στρατηγική της αφομοίωσης</a:t>
            </a:r>
          </a:p>
          <a:p>
            <a:r>
              <a:rPr lang="el-GR" sz="2800" dirty="0"/>
              <a:t>Καταπολέμηση του μύθου της ομοιογένειας</a:t>
            </a:r>
          </a:p>
          <a:p>
            <a:r>
              <a:rPr lang="el-GR" sz="2800" dirty="0"/>
              <a:t>Καλλιέργεια κλίματος πολιτισμικού πλουραλισμού (προώθηση της έκφρασης και ανταλλαγής των διαφορετικών πολιτισμικών χαρακτηριστικών)</a:t>
            </a:r>
          </a:p>
          <a:p>
            <a:endParaRPr lang="el-GR"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endParaRPr lang="el-GR"/>
          </a:p>
        </p:txBody>
      </p:sp>
      <p:sp>
        <p:nvSpPr>
          <p:cNvPr id="32771" name="Rectangle 3"/>
          <p:cNvSpPr>
            <a:spLocks noGrp="1" noChangeArrowheads="1"/>
          </p:cNvSpPr>
          <p:nvPr>
            <p:ph type="body" idx="1"/>
          </p:nvPr>
        </p:nvSpPr>
        <p:spPr/>
        <p:txBody>
          <a:bodyPr/>
          <a:lstStyle/>
          <a:p>
            <a:r>
              <a:rPr lang="el-GR" sz="2800"/>
              <a:t>Αντίθεση στις απόψεις περί πολιτισμικού «ελλείμματος»</a:t>
            </a:r>
          </a:p>
          <a:p>
            <a:r>
              <a:rPr lang="el-GR" sz="2800"/>
              <a:t>Ισότιμη, μη ιεραρχική αποδοχή πολιτισμών (γλωσσών, θρησκειών, παραδόσεων κ.λπ)</a:t>
            </a:r>
          </a:p>
          <a:p>
            <a:r>
              <a:rPr lang="el-GR" sz="2800"/>
              <a:t>Αποδοχή της αρχής του αυτοπροσδιορισμού</a:t>
            </a:r>
          </a:p>
          <a:p>
            <a:r>
              <a:rPr lang="el-GR" sz="2800"/>
              <a:t>Καλλιέργεια της ενσυναίσθησης</a:t>
            </a:r>
          </a:p>
          <a:p>
            <a:r>
              <a:rPr lang="el-GR" sz="2800"/>
              <a:t>Παροχή ισότιμων εκπαιδευτικών ευκαιριών</a:t>
            </a:r>
          </a:p>
          <a:p>
            <a:pPr>
              <a:buFont typeface="Wingdings" pitchFamily="2" charset="2"/>
              <a:buNone/>
            </a:pPr>
            <a:endParaRPr lang="el-GR" sz="28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r>
              <a:rPr lang="el-GR" sz="4000"/>
              <a:t>Βασικές αρχές της διαπολιτισμικής διάστασης</a:t>
            </a:r>
          </a:p>
        </p:txBody>
      </p:sp>
      <p:sp>
        <p:nvSpPr>
          <p:cNvPr id="8195" name="Rectangle 3"/>
          <p:cNvSpPr>
            <a:spLocks noGrp="1" noChangeArrowheads="1"/>
          </p:cNvSpPr>
          <p:nvPr>
            <p:ph type="body" idx="1"/>
          </p:nvPr>
        </p:nvSpPr>
        <p:spPr/>
        <p:txBody>
          <a:bodyPr/>
          <a:lstStyle/>
          <a:p>
            <a:r>
              <a:rPr lang="el-GR"/>
              <a:t>Αντίθεση σε κάθε μορφής ρατσισμό</a:t>
            </a:r>
          </a:p>
          <a:p>
            <a:r>
              <a:rPr lang="el-GR"/>
              <a:t>Αναγνώριση και καταπολέμηση προκαταλήψεων, στερεοτύπων και διακρίσεων</a:t>
            </a:r>
          </a:p>
          <a:p>
            <a:r>
              <a:rPr lang="el-GR"/>
              <a:t>Αντίθεση στον εξωτισμό</a:t>
            </a:r>
          </a:p>
          <a:p>
            <a:endParaRPr lang="el-G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endParaRPr lang="el-GR"/>
          </a:p>
        </p:txBody>
      </p:sp>
      <p:sp>
        <p:nvSpPr>
          <p:cNvPr id="34819" name="Rectangle 3"/>
          <p:cNvSpPr>
            <a:spLocks noGrp="1" noChangeArrowheads="1"/>
          </p:cNvSpPr>
          <p:nvPr>
            <p:ph type="body" idx="1"/>
          </p:nvPr>
        </p:nvSpPr>
        <p:spPr/>
        <p:txBody>
          <a:bodyPr/>
          <a:lstStyle/>
          <a:p>
            <a:r>
              <a:rPr lang="el-GR" dirty="0"/>
              <a:t>Ποιες είναι κατά τη γνώμη σας οι σημαντικότερες προϋποθέσεις για να γίνουν πράξη οι αρχές της διαπολιτισμικής εκπαίδευσης</a:t>
            </a:r>
            <a:r>
              <a:rPr lang="el-GR" dirty="0" smtClean="0"/>
              <a:t>; </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sz="3600"/>
              <a:t>Απαραίτητες προϋποθέσεις</a:t>
            </a:r>
          </a:p>
        </p:txBody>
      </p:sp>
      <p:sp>
        <p:nvSpPr>
          <p:cNvPr id="10243" name="Rectangle 3"/>
          <p:cNvSpPr>
            <a:spLocks noGrp="1" noChangeArrowheads="1"/>
          </p:cNvSpPr>
          <p:nvPr>
            <p:ph type="body" idx="1"/>
          </p:nvPr>
        </p:nvSpPr>
        <p:spPr/>
        <p:txBody>
          <a:bodyPr>
            <a:normAutofit lnSpcReduction="10000"/>
          </a:bodyPr>
          <a:lstStyle/>
          <a:p>
            <a:pPr>
              <a:lnSpc>
                <a:spcPct val="90000"/>
              </a:lnSpc>
            </a:pPr>
            <a:endParaRPr lang="el-GR" sz="2400" dirty="0"/>
          </a:p>
          <a:p>
            <a:pPr>
              <a:lnSpc>
                <a:spcPct val="90000"/>
              </a:lnSpc>
            </a:pPr>
            <a:r>
              <a:rPr lang="el-GR" sz="2400" dirty="0"/>
              <a:t>Κατάλληλη εκπαιδευτική πολιτική</a:t>
            </a:r>
          </a:p>
          <a:p>
            <a:pPr>
              <a:lnSpc>
                <a:spcPct val="90000"/>
              </a:lnSpc>
            </a:pPr>
            <a:r>
              <a:rPr lang="el-GR" sz="2400" dirty="0"/>
              <a:t>Συνεργασία σχολείου - κοινότητας</a:t>
            </a:r>
          </a:p>
          <a:p>
            <a:pPr>
              <a:lnSpc>
                <a:spcPct val="90000"/>
              </a:lnSpc>
            </a:pPr>
            <a:r>
              <a:rPr lang="el-GR" sz="2400" dirty="0"/>
              <a:t>Αποτελεσματική επιμόρφωση των εκπαιδευτικών</a:t>
            </a:r>
          </a:p>
          <a:p>
            <a:pPr>
              <a:lnSpc>
                <a:spcPct val="90000"/>
              </a:lnSpc>
            </a:pPr>
            <a:r>
              <a:rPr lang="el-GR" sz="2400" dirty="0"/>
              <a:t>Προγράμματα επιμόρφωσης γονιών</a:t>
            </a:r>
          </a:p>
          <a:p>
            <a:pPr>
              <a:lnSpc>
                <a:spcPct val="90000"/>
              </a:lnSpc>
            </a:pPr>
            <a:r>
              <a:rPr lang="el-GR" sz="2400" dirty="0"/>
              <a:t>Αλλαγή αντιλήψεων και στάσεων εκπαιδευτικών, στελεχών της εκπαίδευσης</a:t>
            </a:r>
          </a:p>
          <a:p>
            <a:pPr>
              <a:lnSpc>
                <a:spcPct val="90000"/>
              </a:lnSpc>
            </a:pPr>
            <a:r>
              <a:rPr lang="el-GR" sz="2400" dirty="0"/>
              <a:t>Αλλαγή αντιλήψεων και στάσεων των γονιών</a:t>
            </a:r>
          </a:p>
          <a:p>
            <a:pPr>
              <a:lnSpc>
                <a:spcPct val="90000"/>
              </a:lnSpc>
            </a:pPr>
            <a:r>
              <a:rPr lang="el-GR" sz="2400" dirty="0"/>
              <a:t>Διαπολιτισμικά αναλυτικά προγράμματα</a:t>
            </a:r>
          </a:p>
          <a:p>
            <a:pPr>
              <a:lnSpc>
                <a:spcPct val="90000"/>
              </a:lnSpc>
            </a:pPr>
            <a:r>
              <a:rPr lang="el-GR" sz="2400" dirty="0"/>
              <a:t>Παραγωγή κατάλληλου εκπαιδευτικού </a:t>
            </a:r>
            <a:r>
              <a:rPr lang="el-GR" sz="2400" dirty="0" smtClean="0"/>
              <a:t>υλικού</a:t>
            </a:r>
          </a:p>
          <a:p>
            <a:pPr>
              <a:lnSpc>
                <a:spcPct val="90000"/>
              </a:lnSpc>
            </a:pPr>
            <a:r>
              <a:rPr lang="el-GR" sz="2400" dirty="0" smtClean="0"/>
              <a:t>Η αξιοποίηση της Τέχνης για την προώθηση της διαπολιτισμικής εκπαίδευσης</a:t>
            </a:r>
            <a:endParaRPr lang="el-GR"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δραματική τέχνη στη διαπολιτισμική εκπαίδευση</a:t>
            </a:r>
            <a:endParaRPr lang="el-GR" dirty="0"/>
          </a:p>
        </p:txBody>
      </p:sp>
      <p:sp>
        <p:nvSpPr>
          <p:cNvPr id="3" name="2 - Θέση περιεχομένου"/>
          <p:cNvSpPr>
            <a:spLocks noGrp="1"/>
          </p:cNvSpPr>
          <p:nvPr>
            <p:ph idx="1"/>
          </p:nvPr>
        </p:nvSpPr>
        <p:spPr/>
        <p:txBody>
          <a:bodyPr/>
          <a:lstStyle/>
          <a:p>
            <a:r>
              <a:rPr lang="el-GR" dirty="0" smtClean="0"/>
              <a:t>Με ποιους τρόπους μπορεί να συμβάλλει το δράμα στην προώθηση των αξιών της διαπολιτισμικής εκπαίδευσης;</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δραματική τέχνη στη διαπολιτισμική εκπαίδευση</a:t>
            </a:r>
            <a:endParaRPr lang="el-GR" dirty="0"/>
          </a:p>
        </p:txBody>
      </p:sp>
      <p:sp>
        <p:nvSpPr>
          <p:cNvPr id="3" name="2 - Θέση περιεχομένου"/>
          <p:cNvSpPr>
            <a:spLocks noGrp="1"/>
          </p:cNvSpPr>
          <p:nvPr>
            <p:ph idx="1"/>
          </p:nvPr>
        </p:nvSpPr>
        <p:spPr/>
        <p:txBody>
          <a:bodyPr/>
          <a:lstStyle/>
          <a:p>
            <a:pPr>
              <a:buNone/>
            </a:pPr>
            <a:r>
              <a:rPr lang="el-GR" dirty="0" smtClean="0"/>
              <a:t>   «Το δράμα δίνει τη δυνατότητα για επεξεργασία, κατανόηση και ανάπτυξη της πολιτισμικής ταυτότητας μέσω του εμπλουτισμού της με αξίες, στάσεις, αντιλήψεις και δημιουργίες από άλλα πολιτισμικά περιβάλλοντα».</a:t>
            </a:r>
          </a:p>
          <a:p>
            <a:pPr>
              <a:buNone/>
            </a:pPr>
            <a:r>
              <a:rPr lang="el-GR" dirty="0" smtClean="0"/>
              <a:t>                                      (Άλκηστις, 2008, 210)</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δραματική τέχνη στη διαπολιτισμική εκπαίδευση</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Το δράμα ως «καθρέφτης» και «παράθυρο»</a:t>
            </a:r>
          </a:p>
          <a:p>
            <a:r>
              <a:rPr lang="el-GR" dirty="0" smtClean="0"/>
              <a:t>Το δράμα ως «γέφυρα» πολιτισμικών κωδίκων</a:t>
            </a:r>
          </a:p>
          <a:p>
            <a:r>
              <a:rPr lang="el-GR" dirty="0" smtClean="0"/>
              <a:t>Το δράμα ως «πολιτισμικό ταξίδι»</a:t>
            </a:r>
          </a:p>
          <a:p>
            <a:r>
              <a:rPr lang="el-GR" dirty="0" smtClean="0"/>
              <a:t>Το δράμα ως «εργαλείο ένταξης»</a:t>
            </a:r>
          </a:p>
          <a:p>
            <a:r>
              <a:rPr lang="el-GR" dirty="0" smtClean="0"/>
              <a:t>Το δράμα ως «θεραπευτικό μέσο»</a:t>
            </a:r>
          </a:p>
          <a:p>
            <a:r>
              <a:rPr lang="el-GR" dirty="0" smtClean="0"/>
              <a:t>Το δράμα  ως «αντιρατσιστική αγωγή»</a:t>
            </a:r>
          </a:p>
          <a:p>
            <a:r>
              <a:rPr lang="el-GR" dirty="0" smtClean="0"/>
              <a:t>Το δράμα στην «επίλυση συγκρούσεων»</a:t>
            </a:r>
          </a:p>
          <a:p>
            <a:r>
              <a:rPr lang="el-GR" dirty="0" smtClean="0"/>
              <a:t>Το δράμα στην προώθηση της «εκπαίδευσης για την ειρήνη»</a:t>
            </a:r>
          </a:p>
          <a:p>
            <a:r>
              <a:rPr lang="el-GR" dirty="0" smtClean="0"/>
              <a:t>Το δράμα στην αντιμετώπιση του «σχολικού εκφοβισμού»</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Ας γνωριστούμε …</a:t>
            </a:r>
          </a:p>
          <a:p>
            <a:pPr>
              <a:buNone/>
            </a:pPr>
            <a:r>
              <a:rPr lang="el-GR" dirty="0" smtClean="0"/>
              <a:t>Χωριζόμαστε σε ζευγάρια. Ο ένας παρουσιάζει τον άλλο. Κάθε ζευγάρι ανακαλύπτει μια ομοιότητα σε σχέση με κάτι που του αρέσει.</a:t>
            </a:r>
          </a:p>
          <a:p>
            <a:pPr>
              <a:buNone/>
            </a:pP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Το δράμα ως μέσο «κριτικής συνειδητοποίησης»</a:t>
            </a:r>
          </a:p>
          <a:p>
            <a:r>
              <a:rPr lang="el-GR" dirty="0" smtClean="0"/>
              <a:t>Το δράμα ως μέσο «κοινωνικού μετασχηματισμού»</a:t>
            </a:r>
          </a:p>
          <a:p>
            <a:r>
              <a:rPr lang="el-GR" dirty="0" smtClean="0"/>
              <a:t>Το δράμα ως μέσο «</a:t>
            </a:r>
            <a:r>
              <a:rPr lang="el-GR" dirty="0" err="1" smtClean="0"/>
              <a:t>μετασχηματίζουσας</a:t>
            </a:r>
            <a:r>
              <a:rPr lang="el-GR" dirty="0" smtClean="0"/>
              <a:t>  μάθησης»</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Ποιες είναι κατά τη γνώμη σας οι πιθανές «παγίδες» στη χρήση του δράματος για την προώθηση της διαπολιτισμικής / αντιρατσιστικής εκπαίδευσης;</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Παγίδα της «</a:t>
            </a:r>
            <a:r>
              <a:rPr lang="el-GR" dirty="0" err="1" smtClean="0"/>
              <a:t>εξωτικοποίησης</a:t>
            </a:r>
            <a:r>
              <a:rPr lang="el-GR" dirty="0" smtClean="0"/>
              <a:t>»</a:t>
            </a:r>
          </a:p>
          <a:p>
            <a:r>
              <a:rPr lang="el-GR" dirty="0" smtClean="0"/>
              <a:t>Παγίδα της «αφομοίωσης»</a:t>
            </a:r>
          </a:p>
          <a:p>
            <a:r>
              <a:rPr lang="el-GR" dirty="0" smtClean="0"/>
              <a:t>Παγίδα των «στερεοτύπων»</a:t>
            </a:r>
          </a:p>
          <a:p>
            <a:r>
              <a:rPr lang="el-GR" dirty="0" smtClean="0"/>
              <a:t>Παγίδα του «οίκτου»</a:t>
            </a:r>
          </a:p>
          <a:p>
            <a:r>
              <a:rPr lang="el-GR" dirty="0" smtClean="0"/>
              <a:t>Παγίδα του «εθνικισμού»</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Μερικές  δραστηριότητες</a:t>
            </a:r>
            <a:endParaRPr lang="el-GR" dirty="0"/>
          </a:p>
        </p:txBody>
      </p:sp>
      <p:sp>
        <p:nvSpPr>
          <p:cNvPr id="3" name="2 - Θέση περιεχομένου"/>
          <p:cNvSpPr>
            <a:spLocks noGrp="1"/>
          </p:cNvSpPr>
          <p:nvPr>
            <p:ph idx="1"/>
          </p:nvPr>
        </p:nvSpPr>
        <p:spPr/>
        <p:txBody>
          <a:bodyPr/>
          <a:lstStyle/>
          <a:p>
            <a:r>
              <a:rPr lang="el-GR" dirty="0" smtClean="0"/>
              <a:t>Οι χαιρετισμοί δεν είναι παντού οι ίδιοι</a:t>
            </a:r>
          </a:p>
          <a:p>
            <a:r>
              <a:rPr lang="el-GR" dirty="0" smtClean="0"/>
              <a:t>Το όνομα μου είναι σημαντικό </a:t>
            </a:r>
          </a:p>
          <a:p>
            <a:r>
              <a:rPr lang="el-GR" dirty="0" smtClean="0"/>
              <a:t>Ένα βήμα μπροστά</a:t>
            </a:r>
          </a:p>
          <a:p>
            <a:r>
              <a:rPr lang="el-GR" dirty="0" smtClean="0"/>
              <a:t>Η περίπτωση της </a:t>
            </a:r>
            <a:r>
              <a:rPr lang="el-GR" dirty="0" err="1" smtClean="0"/>
              <a:t>Κοκκινομηλιάς</a:t>
            </a:r>
            <a:endParaRPr lang="el-GR" dirty="0" smtClean="0"/>
          </a:p>
          <a:p>
            <a:r>
              <a:rPr lang="el-GR" dirty="0" smtClean="0"/>
              <a:t>Εγώ ρατσιστής;</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Η </a:t>
            </a:r>
            <a:r>
              <a:rPr lang="el-GR" dirty="0" err="1" smtClean="0"/>
              <a:t>Κοκκινομηλιά</a:t>
            </a:r>
            <a:r>
              <a:rPr lang="el-GR" dirty="0" smtClean="0"/>
              <a:t> είναι ένα χωριό στην κεντρική Ελλάδα. Πριν από δεκαπέντε περίπου χρόνια σε ένα κοινοτικό οικόπεδο έξω από το χωριό, εγκαταστάθηκε μια ομάδα </a:t>
            </a:r>
            <a:r>
              <a:rPr lang="el-GR" dirty="0" err="1" smtClean="0"/>
              <a:t>Ρομά</a:t>
            </a:r>
            <a:r>
              <a:rPr lang="el-GR" dirty="0" smtClean="0"/>
              <a:t>, δημιουργώντας έναν μικρό οικισμό. Παρόλο ότι υπήρχαν κάποιες εντάσεις μεταξύ </a:t>
            </a:r>
            <a:r>
              <a:rPr lang="el-GR" dirty="0" err="1" smtClean="0"/>
              <a:t>Ρομά</a:t>
            </a:r>
            <a:r>
              <a:rPr lang="el-GR" dirty="0" smtClean="0"/>
              <a:t> και κατοίκων του χωριού δεν είχε δημιουργηθεί κάποιο σοβαρό πρόβλημα. </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l-GR" dirty="0" smtClean="0"/>
              <a:t>Εδώ και λίγο καιρό η κοινότητα αποφάσισε να φτιάξει στο χωριό ένα γήπεδο ποδοσφαίρου, ενώ βρήκε και τα σχετικά οικονομικά κονδύλια. Ο μοναδικός χώρος όπου μπορεί να γίνει το γήπεδο ποδοσφαίρου, είναι ο χώρος όπου βρίσκεται ο οικισμός των </a:t>
            </a:r>
            <a:r>
              <a:rPr lang="el-GR" dirty="0" err="1" smtClean="0"/>
              <a:t>Ρομά</a:t>
            </a:r>
            <a:r>
              <a:rPr lang="el-GR" dirty="0" smtClean="0"/>
              <a:t>.</a:t>
            </a:r>
          </a:p>
          <a:p>
            <a:endParaRPr lang="el-GR" dirty="0" smtClean="0"/>
          </a:p>
          <a:p>
            <a:pPr>
              <a:buNone/>
            </a:pPr>
            <a:r>
              <a:rPr lang="el-GR" dirty="0" smtClean="0"/>
              <a:t>Ομάδες: </a:t>
            </a:r>
            <a:r>
              <a:rPr lang="el-GR" dirty="0" err="1" smtClean="0"/>
              <a:t>Ρομά</a:t>
            </a:r>
            <a:r>
              <a:rPr lang="el-GR" dirty="0" smtClean="0"/>
              <a:t>, Κοινοτικό Συμβούλιο, Πολιτιστικός και Αθλητικός Σύλλογος </a:t>
            </a:r>
            <a:r>
              <a:rPr lang="el-GR" dirty="0" err="1" smtClean="0"/>
              <a:t>Κοκκινομηλιάς</a:t>
            </a:r>
            <a:r>
              <a:rPr lang="el-GR" dirty="0" smtClean="0"/>
              <a:t>,  Μόνιμοι παραθεριστές της </a:t>
            </a:r>
            <a:r>
              <a:rPr lang="el-GR" smtClean="0"/>
              <a:t>Κοκκινομηλιάς</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Μια τάξη </a:t>
            </a:r>
            <a:r>
              <a:rPr lang="el-GR" smtClean="0"/>
              <a:t>φυλετικά διαχωρισμένη….</a:t>
            </a:r>
            <a:endParaRPr lang="el-G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Στερεότυπα &amp; Προκαταλήψεις</a:t>
            </a:r>
            <a:endParaRPr lang="el-GR" dirty="0"/>
          </a:p>
        </p:txBody>
      </p:sp>
      <p:sp>
        <p:nvSpPr>
          <p:cNvPr id="3" name="2 - Θέση περιεχομένου"/>
          <p:cNvSpPr>
            <a:spLocks noGrp="1"/>
          </p:cNvSpPr>
          <p:nvPr>
            <p:ph idx="1"/>
          </p:nvPr>
        </p:nvSpPr>
        <p:spPr/>
        <p:txBody>
          <a:bodyPr/>
          <a:lstStyle/>
          <a:p>
            <a:r>
              <a:rPr lang="el-GR" dirty="0" smtClean="0"/>
              <a:t>Συζητήστε σε μικρές ομάδες αν υπάρχουν κάποια στερεότυπα που επηρεάζουν τις αντιλήψεις και τις στάσεις απέναντι στην ετερότητα.</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Καθώς τα χρόνια περνούν …</a:t>
            </a:r>
            <a:endParaRPr lang="el-GR" dirty="0"/>
          </a:p>
        </p:txBody>
      </p:sp>
      <p:sp>
        <p:nvSpPr>
          <p:cNvPr id="3" name="2 - Θέση περιεχομένου"/>
          <p:cNvSpPr>
            <a:spLocks noGrp="1"/>
          </p:cNvSpPr>
          <p:nvPr>
            <p:ph idx="1"/>
          </p:nvPr>
        </p:nvSpPr>
        <p:spPr/>
        <p:txBody>
          <a:bodyPr>
            <a:normAutofit/>
          </a:bodyPr>
          <a:lstStyle/>
          <a:p>
            <a:pPr>
              <a:buNone/>
            </a:pPr>
            <a:r>
              <a:rPr lang="el-GR" dirty="0" smtClean="0"/>
              <a:t>Η καλύβα του μπάρμπα Θωμά</a:t>
            </a:r>
          </a:p>
          <a:p>
            <a:pPr>
              <a:buNone/>
            </a:pPr>
            <a:endParaRPr lang="el-GR" dirty="0"/>
          </a:p>
          <a:p>
            <a:pPr>
              <a:buNone/>
            </a:pPr>
            <a:r>
              <a:rPr lang="el-GR" dirty="0" smtClean="0"/>
              <a:t>Μια γιορτή στου </a:t>
            </a:r>
            <a:r>
              <a:rPr lang="el-GR" dirty="0" err="1" smtClean="0"/>
              <a:t>Νουριάν</a:t>
            </a:r>
            <a:endParaRPr lang="el-GR" dirty="0" smtClean="0"/>
          </a:p>
          <a:p>
            <a:pPr>
              <a:buNone/>
            </a:pPr>
            <a:endParaRPr lang="el-GR" dirty="0"/>
          </a:p>
          <a:p>
            <a:r>
              <a:rPr lang="el-GR" dirty="0" smtClean="0"/>
              <a:t>Ποια είναι τα βασικότερα χαρακτηριστικά καθενός από τα παραπάνω θεατρικά έργα;</a:t>
            </a:r>
          </a:p>
          <a:p>
            <a:r>
              <a:rPr lang="el-GR" dirty="0" smtClean="0"/>
              <a:t>Γνωρίζετε κάποιο άλλο θεατρικό έργο με διαπολιτισμικό / αντιρατσιστικό περιεχόμενο;</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Πολιτισμικό αντικείμενο είναι κάθε αντικείμενο που μεταφέρει μια πολιτισμική (προσωπική, οικογενειακή, κοινοτική, εθνική, θρησκευτική </a:t>
            </a:r>
            <a:r>
              <a:rPr lang="el-GR" dirty="0" err="1" smtClean="0"/>
              <a:t>κ.λπ</a:t>
            </a:r>
            <a:r>
              <a:rPr lang="el-GR" dirty="0" smtClean="0"/>
              <a:t>) αξία για τον κάτοχό του. </a:t>
            </a:r>
          </a:p>
          <a:p>
            <a:r>
              <a:rPr lang="el-GR" dirty="0" smtClean="0"/>
              <a:t>Είναι το αντικείμενο που συνήθως ο κάτοχος του δεν θέλει να αποχωριστεί, ενώ συχνά αποτελεί κρίκο </a:t>
            </a:r>
            <a:r>
              <a:rPr lang="el-GR" dirty="0" err="1" smtClean="0"/>
              <a:t>διαγενεαλογικών</a:t>
            </a:r>
            <a:r>
              <a:rPr lang="el-GR" dirty="0" smtClean="0"/>
              <a:t> συνδέσεων</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endParaRPr lang="el-GR"/>
          </a:p>
        </p:txBody>
      </p:sp>
      <p:sp>
        <p:nvSpPr>
          <p:cNvPr id="43011" name="Rectangle 3"/>
          <p:cNvSpPr>
            <a:spLocks noGrp="1" noChangeArrowheads="1"/>
          </p:cNvSpPr>
          <p:nvPr>
            <p:ph type="body" idx="1"/>
          </p:nvPr>
        </p:nvSpPr>
        <p:spPr/>
        <p:txBody>
          <a:bodyPr/>
          <a:lstStyle/>
          <a:p>
            <a:r>
              <a:rPr lang="el-GR" dirty="0"/>
              <a:t>Με ποιους τρόπους μπορεί μια κοινωνική ομάδα να αντιμετωπίσει </a:t>
            </a:r>
            <a:r>
              <a:rPr lang="el-GR" dirty="0" smtClean="0"/>
              <a:t>τον διαφορετικό «άλλο» (ετερότητα</a:t>
            </a:r>
            <a:r>
              <a:rPr lang="el-GR"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Πολιτισμικά αντικείμενα</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Η σημασία του «πολιτισμικού αντικειμένου»</a:t>
            </a:r>
          </a:p>
          <a:p>
            <a:r>
              <a:rPr lang="el-GR" dirty="0" smtClean="0"/>
              <a:t>Το πολιτισμικό αντικείμενο ως καθρέφτης της ταυτότητας</a:t>
            </a:r>
          </a:p>
          <a:p>
            <a:r>
              <a:rPr lang="el-GR" dirty="0" smtClean="0"/>
              <a:t>Δείγματα οικογενειακής και προσωπικής ιστορίας</a:t>
            </a:r>
          </a:p>
          <a:p>
            <a:r>
              <a:rPr lang="el-GR" dirty="0" smtClean="0"/>
              <a:t>Συνδετικά </a:t>
            </a:r>
            <a:r>
              <a:rPr lang="el-GR" dirty="0" err="1" smtClean="0"/>
              <a:t>διαγενεαλογικά</a:t>
            </a:r>
            <a:r>
              <a:rPr lang="el-GR" dirty="0" smtClean="0"/>
              <a:t> αντικείμενα</a:t>
            </a:r>
          </a:p>
          <a:p>
            <a:r>
              <a:rPr lang="el-GR" dirty="0" smtClean="0"/>
              <a:t>Διαπολιτισμικές γέφυρες</a:t>
            </a:r>
          </a:p>
          <a:p>
            <a:r>
              <a:rPr lang="el-GR" dirty="0" smtClean="0"/>
              <a:t>«Καθρέφτες» και «παράθυρα»</a:t>
            </a:r>
          </a:p>
          <a:p>
            <a:r>
              <a:rPr lang="el-GR" dirty="0" smtClean="0"/>
              <a:t>Σύνδεση σχολείου οικογένειας</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Περιγράψτε στην ομάδα σας ένα δικό σας πολιτισμικό αντικείμενο.</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Συζητήστε στην ομάδα σας τι είναι και τίνος είναι το πολιτισμικό αντικείμενο που σας έτυχε. Στη συνέχεια ενώστε τα πολιτισμικά αντικείμενα της ομάδας σε ένα κοινό </a:t>
            </a:r>
            <a:r>
              <a:rPr lang="el-GR" smtClean="0"/>
              <a:t>σενάριο/ιστορία. </a:t>
            </a:r>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pPr algn="ctr"/>
            <a:r>
              <a:rPr lang="el-GR"/>
              <a:t>Μοντέλα Διαχείρισης της Ετερότητας</a:t>
            </a:r>
          </a:p>
        </p:txBody>
      </p:sp>
      <p:sp>
        <p:nvSpPr>
          <p:cNvPr id="26627" name="Rectangle 3"/>
          <p:cNvSpPr>
            <a:spLocks noGrp="1" noChangeArrowheads="1"/>
          </p:cNvSpPr>
          <p:nvPr>
            <p:ph type="body" idx="1"/>
          </p:nvPr>
        </p:nvSpPr>
        <p:spPr/>
        <p:txBody>
          <a:bodyPr/>
          <a:lstStyle/>
          <a:p>
            <a:r>
              <a:rPr lang="el-GR"/>
              <a:t>Αφομοιωτικό</a:t>
            </a:r>
            <a:r>
              <a:rPr lang="en-US"/>
              <a:t> (Assimilation) </a:t>
            </a:r>
            <a:endParaRPr lang="el-GR"/>
          </a:p>
          <a:p>
            <a:r>
              <a:rPr lang="el-GR"/>
              <a:t>Ενσωματωτικό</a:t>
            </a:r>
            <a:r>
              <a:rPr lang="en-US"/>
              <a:t> (Integration)</a:t>
            </a:r>
            <a:endParaRPr lang="el-GR"/>
          </a:p>
          <a:p>
            <a:r>
              <a:rPr lang="el-GR"/>
              <a:t>Πολυπολιτισμικό</a:t>
            </a:r>
            <a:r>
              <a:rPr lang="en-US"/>
              <a:t> (Multicultural)</a:t>
            </a:r>
            <a:endParaRPr lang="el-GR"/>
          </a:p>
          <a:p>
            <a:r>
              <a:rPr lang="el-GR"/>
              <a:t>Διαπολιτισμικό</a:t>
            </a:r>
            <a:r>
              <a:rPr lang="en-US"/>
              <a:t> (Intercultural)</a:t>
            </a:r>
            <a:endParaRPr lang="el-GR"/>
          </a:p>
          <a:p>
            <a:endParaRPr lang="el-GR"/>
          </a:p>
          <a:p>
            <a:r>
              <a:rPr lang="el-GR"/>
              <a:t>Αντιρατσιστικό</a:t>
            </a:r>
            <a:r>
              <a:rPr lang="en-US"/>
              <a:t> (Antiracist)</a:t>
            </a:r>
            <a:endParaRPr lang="el-GR"/>
          </a:p>
          <a:p>
            <a:r>
              <a:rPr lang="el-GR"/>
              <a:t>Συμπεριληπτικό (</a:t>
            </a:r>
            <a:r>
              <a:rPr lang="en-US"/>
              <a:t>Inclusive)</a:t>
            </a:r>
            <a:endParaRPr lang="el-GR"/>
          </a:p>
          <a:p>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l-GR"/>
              <a:t>Διαπολιτισμικό Μοντέλο</a:t>
            </a:r>
          </a:p>
        </p:txBody>
      </p:sp>
      <p:sp>
        <p:nvSpPr>
          <p:cNvPr id="6147" name="Rectangle 3"/>
          <p:cNvSpPr>
            <a:spLocks noGrp="1" noChangeArrowheads="1"/>
          </p:cNvSpPr>
          <p:nvPr>
            <p:ph type="body" idx="1"/>
          </p:nvPr>
        </p:nvSpPr>
        <p:spPr/>
        <p:txBody>
          <a:bodyPr>
            <a:normAutofit lnSpcReduction="10000"/>
          </a:bodyPr>
          <a:lstStyle/>
          <a:p>
            <a:pPr>
              <a:lnSpc>
                <a:spcPct val="80000"/>
              </a:lnSpc>
              <a:buFont typeface="Wingdings" pitchFamily="2" charset="2"/>
              <a:buNone/>
            </a:pPr>
            <a:r>
              <a:rPr lang="en-US" sz="2000" dirty="0" smtClean="0"/>
              <a:t>       </a:t>
            </a:r>
            <a:r>
              <a:rPr lang="el-GR" sz="2000" dirty="0" smtClean="0"/>
              <a:t>«</a:t>
            </a:r>
            <a:r>
              <a:rPr lang="en-US" sz="2000" dirty="0" smtClean="0"/>
              <a:t> </a:t>
            </a:r>
            <a:r>
              <a:rPr lang="el-GR" sz="2400" dirty="0" smtClean="0"/>
              <a:t>Η </a:t>
            </a:r>
            <a:r>
              <a:rPr lang="el-GR" sz="2400" dirty="0"/>
              <a:t>χρήση της λέξης “</a:t>
            </a:r>
            <a:r>
              <a:rPr lang="el-GR" sz="2400" b="1" dirty="0"/>
              <a:t>διαπολιτισμική</a:t>
            </a:r>
            <a:r>
              <a:rPr lang="el-GR" sz="2400" dirty="0"/>
              <a:t>” αναγκαίως περιλαμβάνει – αν  δοθεί η ολική σημασία στο πρόθεμα ‘</a:t>
            </a:r>
            <a:r>
              <a:rPr lang="el-GR" sz="2400" b="1" dirty="0"/>
              <a:t>διά’</a:t>
            </a:r>
            <a:r>
              <a:rPr lang="el-GR" sz="2400" dirty="0"/>
              <a:t>- αλληλεπίδραση, ανταλλαγή, σπάσιμο των στεγανών, αμοιβαιότητα και αλληλεγγύη. Αν  δοθεί και η ολική σημασία στη λέξη ‘</a:t>
            </a:r>
            <a:r>
              <a:rPr lang="el-GR" sz="2400" b="1" dirty="0"/>
              <a:t>πολιτισμός’</a:t>
            </a:r>
            <a:r>
              <a:rPr lang="el-GR" sz="2400" dirty="0"/>
              <a:t>, η έννοια διαπολιτισμική περιλαμβάνει  επίσης αναγνώριση των αξιών, των τρόπων ζωής και των συμβολικών αναπαραστάσεων με τις οποίες οι άνθρωποι </a:t>
            </a:r>
          </a:p>
          <a:p>
            <a:pPr>
              <a:lnSpc>
                <a:spcPct val="80000"/>
              </a:lnSpc>
              <a:buFont typeface="Wingdings" pitchFamily="2" charset="2"/>
              <a:buNone/>
            </a:pPr>
            <a:r>
              <a:rPr lang="en-US" sz="2400" dirty="0"/>
              <a:t>    </a:t>
            </a:r>
            <a:r>
              <a:rPr lang="el-GR" sz="2400" dirty="0"/>
              <a:t>– άτομα και κοινωνίες- αναφέρονται στις σχέσεις τους με τους άλλους και με τον κόσμο.  Σημαίνει ακόμη αναγνώριση της σπουδαιότητάς τους,  της  ποικιλίας τους και  των αλληλεπιδράσεων που συμβαίνουν τόσο ανάμεσα στα διαφορετικά μέλη του  ίδιου πολιτισμού, όσο ανάμεσα και στους διαφορετικούς πολιτισμούς στο χώρο και στο χρόνο»</a:t>
            </a:r>
            <a:endParaRPr lang="en-US" sz="2400" dirty="0"/>
          </a:p>
          <a:p>
            <a:pPr>
              <a:lnSpc>
                <a:spcPct val="80000"/>
              </a:lnSpc>
              <a:buFont typeface="Wingdings" pitchFamily="2" charset="2"/>
              <a:buNone/>
            </a:pPr>
            <a:endParaRPr lang="el-GR" sz="2000" dirty="0"/>
          </a:p>
          <a:p>
            <a:pPr>
              <a:lnSpc>
                <a:spcPct val="80000"/>
              </a:lnSpc>
              <a:buFont typeface="Wingdings" pitchFamily="2" charset="2"/>
              <a:buNone/>
            </a:pPr>
            <a:r>
              <a:rPr lang="en-US" sz="1400" dirty="0"/>
              <a:t>     </a:t>
            </a:r>
            <a:r>
              <a:rPr lang="el-GR" sz="1400" dirty="0"/>
              <a:t>[</a:t>
            </a:r>
            <a:r>
              <a:rPr lang="el-GR" sz="1400" dirty="0" err="1"/>
              <a:t>Aπόσπασμα</a:t>
            </a:r>
            <a:r>
              <a:rPr lang="el-GR" sz="1400" dirty="0"/>
              <a:t> από τη μελέτη ευρωπαϊκής επιτροπής με θέμα: «</a:t>
            </a:r>
            <a:r>
              <a:rPr lang="en-US" sz="1400" dirty="0" err="1"/>
              <a:t>Interculturalism</a:t>
            </a:r>
            <a:r>
              <a:rPr lang="en-US" sz="1400" dirty="0"/>
              <a:t> and Teacher Training</a:t>
            </a:r>
            <a:r>
              <a:rPr lang="el-GR" sz="1400" dirty="0"/>
              <a:t>”,  (</a:t>
            </a:r>
            <a:r>
              <a:rPr lang="en-US" sz="1400" dirty="0" err="1"/>
              <a:t>Rolandi</a:t>
            </a:r>
            <a:r>
              <a:rPr lang="el-GR" sz="1400" dirty="0"/>
              <a:t>-</a:t>
            </a:r>
            <a:r>
              <a:rPr lang="en-US" sz="1400" dirty="0"/>
              <a:t>Ricci</a:t>
            </a:r>
            <a:r>
              <a:rPr lang="el-GR" sz="1400" dirty="0"/>
              <a:t>, 1996, 59)]</a:t>
            </a:r>
            <a:endParaRPr lang="en-GB" sz="1400" dirty="0"/>
          </a:p>
          <a:p>
            <a:pPr>
              <a:lnSpc>
                <a:spcPct val="80000"/>
              </a:lnSpc>
            </a:pPr>
            <a:endParaRPr lang="el-GR"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endParaRPr lang="el-GR"/>
          </a:p>
        </p:txBody>
      </p:sp>
      <p:sp>
        <p:nvSpPr>
          <p:cNvPr id="29699" name="Rectangle 3"/>
          <p:cNvSpPr>
            <a:spLocks noGrp="1" noChangeArrowheads="1"/>
          </p:cNvSpPr>
          <p:nvPr>
            <p:ph type="body" idx="1"/>
          </p:nvPr>
        </p:nvSpPr>
        <p:spPr/>
        <p:txBody>
          <a:bodyPr/>
          <a:lstStyle/>
          <a:p>
            <a:pPr>
              <a:lnSpc>
                <a:spcPct val="80000"/>
              </a:lnSpc>
              <a:buFont typeface="Wingdings" pitchFamily="2" charset="2"/>
              <a:buNone/>
            </a:pPr>
            <a:r>
              <a:rPr lang="el-GR" sz="2000" b="1"/>
              <a:t>    Η διαπολιτισμική</a:t>
            </a:r>
            <a:r>
              <a:rPr lang="el-GR" sz="2000"/>
              <a:t> εκπαίδευση: </a:t>
            </a:r>
          </a:p>
          <a:p>
            <a:pPr>
              <a:lnSpc>
                <a:spcPct val="80000"/>
              </a:lnSpc>
            </a:pPr>
            <a:r>
              <a:rPr lang="el-GR" sz="2000"/>
              <a:t>α) κατανοείται  ως  εκπαίδευση σε μια πολυπολιτισμική κοινωνία, που ασχολείται με τα εκπαιδευτικά προβλήματα της μετανάστευσης και αναζητά λύσεις γι’ αυτά, αναπτύσσοντας τις θετικές πλευρές του φαινομένου της μετανάστευσης </a:t>
            </a:r>
          </a:p>
          <a:p>
            <a:pPr>
              <a:lnSpc>
                <a:spcPct val="80000"/>
              </a:lnSpc>
            </a:pPr>
            <a:r>
              <a:rPr lang="el-GR" sz="2000"/>
              <a:t>β)δεν αναφέρεται αποκλειστικά στους μετανάστες και τη μετανάστευση. Αφορά τον καθένα, πλειονότητες και μειονότητες,  μετανάστες και μη </a:t>
            </a:r>
          </a:p>
          <a:p>
            <a:pPr>
              <a:lnSpc>
                <a:spcPct val="80000"/>
              </a:lnSpc>
            </a:pPr>
            <a:r>
              <a:rPr lang="el-GR" sz="2000"/>
              <a:t>γ) δημιουργεί συνθήκες για πολυπολιτισμική ανταλλαγή ανάμεσα στους ανθρώπους, αναγνωρίζοντας και κάνοντας αποδεχτές τις ομοιότητες και τις διαφορές ανάμεσα στους διαφορετικούς πολιτισμούς και τους τρόπους ζωής</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endParaRPr lang="el-GR"/>
          </a:p>
        </p:txBody>
      </p:sp>
      <p:sp>
        <p:nvSpPr>
          <p:cNvPr id="30723" name="Rectangle 3"/>
          <p:cNvSpPr>
            <a:spLocks noGrp="1" noChangeArrowheads="1"/>
          </p:cNvSpPr>
          <p:nvPr>
            <p:ph type="body" idx="1"/>
          </p:nvPr>
        </p:nvSpPr>
        <p:spPr/>
        <p:txBody>
          <a:bodyPr/>
          <a:lstStyle/>
          <a:p>
            <a:pPr>
              <a:lnSpc>
                <a:spcPct val="90000"/>
              </a:lnSpc>
            </a:pPr>
            <a:r>
              <a:rPr lang="el-GR" sz="2400"/>
              <a:t>δ)οδηγεί σ’ ένα εμπλουτισμό της σχολικής ζωής με την προϋπόθεση ότι η εκπαιδευτική πολιτική δημιουργεί συνθήκες που επιτρέπουν το σχολείο και το κοινωνικό του περιβάλλον να αναπτύξουν αποδοχή και κατανόηση των πολιτισμικών διαφορών.</a:t>
            </a:r>
          </a:p>
          <a:p>
            <a:pPr>
              <a:lnSpc>
                <a:spcPct val="90000"/>
              </a:lnSpc>
            </a:pPr>
            <a:r>
              <a:rPr lang="el-GR" sz="2400"/>
              <a:t>ε)η περισσότερο απαραίτητη συνθήκη για μια  τέτοια εκπαιδευτική καινοτομία είναι η εκπαίδευση εκπαιδευτικών  σε θέματα  διαπολιτισμικής εκπαίδευσης.</a:t>
            </a:r>
          </a:p>
          <a:p>
            <a:pPr>
              <a:lnSpc>
                <a:spcPct val="90000"/>
              </a:lnSpc>
              <a:buFont typeface="Wingdings" pitchFamily="2" charset="2"/>
              <a:buNone/>
            </a:pPr>
            <a:r>
              <a:rPr lang="el-GR" sz="2400"/>
              <a:t>    </a:t>
            </a:r>
            <a:r>
              <a:rPr lang="el-GR" sz="1600"/>
              <a:t>[αναφέρεται στο: </a:t>
            </a:r>
            <a:r>
              <a:rPr lang="en-US" sz="1600"/>
              <a:t>Rolandi</a:t>
            </a:r>
            <a:r>
              <a:rPr lang="el-GR" sz="1600"/>
              <a:t>-</a:t>
            </a:r>
            <a:r>
              <a:rPr lang="en-US" sz="1600"/>
              <a:t>Ricci</a:t>
            </a:r>
            <a:r>
              <a:rPr lang="el-GR" sz="1600"/>
              <a:t>, </a:t>
            </a:r>
            <a:r>
              <a:rPr lang="en-US" sz="1600"/>
              <a:t>M</a:t>
            </a:r>
            <a:r>
              <a:rPr lang="el-GR" sz="1600"/>
              <a:t>. (1996). </a:t>
            </a:r>
            <a:r>
              <a:rPr lang="en-US" sz="1600"/>
              <a:t>Training Teachers for Intercultural Education: The work of the Council of Europe]</a:t>
            </a:r>
            <a:endParaRPr lang="el-GR" sz="1600"/>
          </a:p>
          <a:p>
            <a:pPr>
              <a:lnSpc>
                <a:spcPct val="90000"/>
              </a:lnSpc>
            </a:pPr>
            <a:endParaRPr lang="el-GR" sz="16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endParaRPr lang="el-GR"/>
          </a:p>
        </p:txBody>
      </p:sp>
      <p:sp>
        <p:nvSpPr>
          <p:cNvPr id="27651" name="Rectangle 3"/>
          <p:cNvSpPr>
            <a:spLocks noGrp="1" noChangeArrowheads="1"/>
          </p:cNvSpPr>
          <p:nvPr>
            <p:ph type="body" idx="1"/>
          </p:nvPr>
        </p:nvSpPr>
        <p:spPr/>
        <p:txBody>
          <a:bodyPr>
            <a:normAutofit lnSpcReduction="10000"/>
          </a:bodyPr>
          <a:lstStyle/>
          <a:p>
            <a:pPr>
              <a:lnSpc>
                <a:spcPct val="80000"/>
              </a:lnSpc>
            </a:pPr>
            <a:r>
              <a:rPr lang="el-GR" sz="2400" b="1" dirty="0"/>
              <a:t>«Πιστεύω ότι οι γονείς </a:t>
            </a:r>
            <a:r>
              <a:rPr lang="el-GR" sz="2400" b="1" dirty="0" err="1"/>
              <a:t>Σιχ</a:t>
            </a:r>
            <a:r>
              <a:rPr lang="el-GR" sz="2400" b="1" dirty="0"/>
              <a:t> θα όφειλαν  να ωθήσουν τα παιδιά τους να εγκαταλείψουν τα τουρμπάνια τους, τη θρησκεία τους και τους διατροφικούς τους κανόνες. Αν αρνηθούν θα πρέπει να είμαστε αυστηροί. Θα πρέπει να ξέρουν ότι στην περίπτωση που υπάρξει ανεργία, θα είναι οι πρώτοι που θα φύγουν. Και για να επωφεληθούν οι μετανάστες από την κοινωνική πρόνοια χρειάζεται να υπάρχει μια προϋπόθεση: να παρακολουθούν μαθήματα αγγλικών»</a:t>
            </a:r>
          </a:p>
          <a:p>
            <a:pPr>
              <a:lnSpc>
                <a:spcPct val="80000"/>
              </a:lnSpc>
              <a:buFont typeface="Wingdings" pitchFamily="2" charset="2"/>
              <a:buNone/>
            </a:pPr>
            <a:r>
              <a:rPr lang="el-GR" sz="2400" b="1" dirty="0"/>
              <a:t>                                            Δήλωση Άγγλου Αξιωματούχου</a:t>
            </a:r>
          </a:p>
          <a:p>
            <a:pPr>
              <a:lnSpc>
                <a:spcPct val="80000"/>
              </a:lnSpc>
              <a:buFont typeface="Wingdings" pitchFamily="2" charset="2"/>
              <a:buNone/>
            </a:pPr>
            <a:r>
              <a:rPr lang="el-GR" sz="2400" b="1" dirty="0"/>
              <a:t>                                                                       Λονδίνο,  1964</a:t>
            </a:r>
            <a:endParaRPr lang="el-GR" sz="2400" dirty="0"/>
          </a:p>
          <a:p>
            <a:pPr>
              <a:lnSpc>
                <a:spcPct val="80000"/>
              </a:lnSpc>
              <a:buFont typeface="Wingdings" pitchFamily="2" charset="2"/>
              <a:buNone/>
            </a:pPr>
            <a:r>
              <a:rPr lang="el-GR" sz="2400" dirty="0"/>
              <a:t>    [αναφέρεται στο: </a:t>
            </a:r>
            <a:r>
              <a:rPr lang="en-US" sz="2400" dirty="0" err="1"/>
              <a:t>Troyna</a:t>
            </a:r>
            <a:r>
              <a:rPr lang="el-GR" sz="2400" dirty="0"/>
              <a:t>, </a:t>
            </a:r>
            <a:r>
              <a:rPr lang="en-US" sz="2400" dirty="0"/>
              <a:t>B</a:t>
            </a:r>
            <a:r>
              <a:rPr lang="el-GR" sz="2400" dirty="0"/>
              <a:t>. (1992). </a:t>
            </a:r>
            <a:r>
              <a:rPr lang="en-US" sz="2400" dirty="0" smtClean="0"/>
              <a:t>Can </a:t>
            </a:r>
            <a:r>
              <a:rPr lang="en-US" sz="2400" dirty="0"/>
              <a:t>you see the join? An  </a:t>
            </a:r>
            <a:r>
              <a:rPr lang="en-US" sz="2400" dirty="0" smtClean="0"/>
              <a:t>Historical </a:t>
            </a:r>
            <a:r>
              <a:rPr lang="en-US" sz="2400" dirty="0"/>
              <a:t>Analysis of Multicultural and Antiracist Education </a:t>
            </a:r>
            <a:r>
              <a:rPr lang="en-US" sz="2400" dirty="0" smtClean="0"/>
              <a:t>Policies. </a:t>
            </a:r>
            <a:r>
              <a:rPr lang="en-US" sz="2400" dirty="0"/>
              <a:t>I</a:t>
            </a:r>
            <a:r>
              <a:rPr lang="en-US" sz="2400" dirty="0" smtClean="0"/>
              <a:t>n </a:t>
            </a:r>
            <a:r>
              <a:rPr lang="en-US" sz="2400" dirty="0"/>
              <a:t>Gill, D., Mayor, B. and Blair, M. (</a:t>
            </a:r>
            <a:r>
              <a:rPr lang="en-US" sz="2400" dirty="0" err="1"/>
              <a:t>eds</a:t>
            </a:r>
            <a:r>
              <a:rPr lang="en-US" sz="2400" dirty="0"/>
              <a:t>), Racism and Education, London: Sage and The Open University]</a:t>
            </a:r>
            <a:endParaRPr lang="el-GR"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endParaRPr lang="el-GR"/>
          </a:p>
        </p:txBody>
      </p:sp>
      <p:sp>
        <p:nvSpPr>
          <p:cNvPr id="28675" name="Rectangle 3"/>
          <p:cNvSpPr>
            <a:spLocks noGrp="1" noChangeArrowheads="1"/>
          </p:cNvSpPr>
          <p:nvPr>
            <p:ph type="body" idx="1"/>
          </p:nvPr>
        </p:nvSpPr>
        <p:spPr/>
        <p:txBody>
          <a:bodyPr/>
          <a:lstStyle/>
          <a:p>
            <a:pPr>
              <a:lnSpc>
                <a:spcPct val="80000"/>
              </a:lnSpc>
            </a:pPr>
            <a:r>
              <a:rPr lang="el-GR" sz="2000"/>
              <a:t>« Έχω ξένους μαθητές στο τμήμα μου, αλλά οι πιο πολλοί έχουν γεννηθεί εδώ.  Έχουν ελληνικά ονόματα: Λευτέρης, Βασίλης, Αλέξανδρος, Αριστοτέλης,  Θεοχάρης. Όταν άκουσα πρώτη φορά το Θεοχάρης έβαλα τα γέλια.  ‘Από πού κι ως πού Θεοχάρης’ είπα  ‘κι Έλληνας να ήσουν η πιθανότητα να σε λένε Θεοχάρη είναι σχεδόν μηδενική’. Η αλήθεια πάντως είναι, κι είμαι περήφανος που το λέω, γιατί και ΄μεις οι δάσκαλοι καθημερινά μοχθούμε γι’ αυτό, ότι  ούτε που καταλαβαίνεις ότι αυτά τα παιδιά δεν είναι Έλληνες».</a:t>
            </a:r>
            <a:r>
              <a:rPr lang="el-GR" sz="1800"/>
              <a:t> </a:t>
            </a:r>
          </a:p>
          <a:p>
            <a:pPr>
              <a:lnSpc>
                <a:spcPct val="80000"/>
              </a:lnSpc>
            </a:pPr>
            <a:endParaRPr lang="el-GR" sz="1800"/>
          </a:p>
          <a:p>
            <a:pPr>
              <a:lnSpc>
                <a:spcPct val="80000"/>
              </a:lnSpc>
              <a:buFont typeface="Wingdings" pitchFamily="2" charset="2"/>
              <a:buNone/>
            </a:pPr>
            <a:r>
              <a:rPr lang="el-GR" sz="1800"/>
              <a:t> </a:t>
            </a:r>
          </a:p>
          <a:p>
            <a:pPr>
              <a:lnSpc>
                <a:spcPct val="80000"/>
              </a:lnSpc>
              <a:buFont typeface="Wingdings" pitchFamily="2" charset="2"/>
              <a:buNone/>
            </a:pPr>
            <a:r>
              <a:rPr lang="en-GB" sz="1800"/>
              <a:t> Απόσπασμα συνέντευξης με καθηγητή Β/θμιας εκπαίδευσης</a:t>
            </a:r>
            <a:r>
              <a:rPr lang="el-GR" sz="1800"/>
              <a:t/>
            </a:r>
            <a:br>
              <a:rPr lang="el-GR" sz="1800"/>
            </a:br>
            <a:endParaRPr lang="el-GR" sz="18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475</TotalTime>
  <Words>1448</Words>
  <Application>Microsoft Office PowerPoint</Application>
  <PresentationFormat>Προβολή στην οθόνη (4:3)</PresentationFormat>
  <Paragraphs>119</Paragraphs>
  <Slides>32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Θέμα του Office</vt:lpstr>
      <vt:lpstr>Από την «Καλύβα του μπάρμπα Θωμά» στο «Μια γιορτή στου Νουριάν»: Η συμβολή της δραματικής τέχνης στη διαπολιτισμική εκπαίδευση </vt:lpstr>
      <vt:lpstr>Διαφάνεια 2</vt:lpstr>
      <vt:lpstr>Διαφάνεια 3</vt:lpstr>
      <vt:lpstr>Μοντέλα Διαχείρισης της Ετερότητας</vt:lpstr>
      <vt:lpstr>Διαπολιτισμικό Μοντέλο</vt:lpstr>
      <vt:lpstr>Διαφάνεια 6</vt:lpstr>
      <vt:lpstr>Διαφάνεια 7</vt:lpstr>
      <vt:lpstr>Διαφάνεια 8</vt:lpstr>
      <vt:lpstr>Διαφάνεια 9</vt:lpstr>
      <vt:lpstr>Διαφάνεια 10</vt:lpstr>
      <vt:lpstr>Διαφάνεια 11</vt:lpstr>
      <vt:lpstr>Βασικές αρχές της διαπολιτισμικής διάστασης</vt:lpstr>
      <vt:lpstr>Διαφάνεια 13</vt:lpstr>
      <vt:lpstr>Βασικές αρχές της διαπολιτισμικής διάστασης</vt:lpstr>
      <vt:lpstr>Διαφάνεια 15</vt:lpstr>
      <vt:lpstr>Απαραίτητες προϋποθέσεις</vt:lpstr>
      <vt:lpstr>Η δραματική τέχνη στη διαπολιτισμική εκπαίδευση</vt:lpstr>
      <vt:lpstr>Η δραματική τέχνη στη διαπολιτισμική εκπαίδευση</vt:lpstr>
      <vt:lpstr>Η δραματική τέχνη στη διαπολιτισμική εκπαίδευση</vt:lpstr>
      <vt:lpstr>Διαφάνεια 20</vt:lpstr>
      <vt:lpstr>Διαφάνεια 21</vt:lpstr>
      <vt:lpstr>Διαφάνεια 22</vt:lpstr>
      <vt:lpstr>Μερικές  δραστηριότητες</vt:lpstr>
      <vt:lpstr>Διαφάνεια 24</vt:lpstr>
      <vt:lpstr>Διαφάνεια 25</vt:lpstr>
      <vt:lpstr>Διαφάνεια 26</vt:lpstr>
      <vt:lpstr>Στερεότυπα &amp; Προκαταλήψεις</vt:lpstr>
      <vt:lpstr>Καθώς τα χρόνια περνούν …</vt:lpstr>
      <vt:lpstr>Διαφάνεια 29</vt:lpstr>
      <vt:lpstr>Πολιτισμικά αντικείμενα</vt:lpstr>
      <vt:lpstr>Διαφάνεια 31</vt:lpstr>
      <vt:lpstr>Διαφάνεια 32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Άλκηστις</dc:title>
  <dc:creator>User</dc:creator>
  <cp:lastModifiedBy> </cp:lastModifiedBy>
  <cp:revision>17</cp:revision>
  <dcterms:created xsi:type="dcterms:W3CDTF">2014-12-02T09:18:20Z</dcterms:created>
  <dcterms:modified xsi:type="dcterms:W3CDTF">2014-12-07T08:50:19Z</dcterms:modified>
</cp:coreProperties>
</file>