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Lst>
  <p:sldSz cx="12192000" cy="6858000"/>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981" autoAdjust="0"/>
    <p:restoredTop sz="94660"/>
  </p:normalViewPr>
  <p:slideViewPr>
    <p:cSldViewPr snapToGrid="0">
      <p:cViewPr varScale="1">
        <p:scale>
          <a:sx n="87" d="100"/>
          <a:sy n="87" d="100"/>
        </p:scale>
        <p:origin x="84" y="6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p:cNvSpPr>
            <a:spLocks noGrp="1"/>
          </p:cNvSpPr>
          <p:nvPr>
            <p:ph type="ctrTitle"/>
          </p:nvPr>
        </p:nvSpPr>
        <p:spPr>
          <a:xfrm>
            <a:off x="1524000" y="1122363"/>
            <a:ext cx="9144000" cy="2387600"/>
          </a:xfrm>
        </p:spPr>
        <p:txBody>
          <a:bodyPr anchor="b"/>
          <a:lstStyle>
            <a:lvl1pPr algn="ctr">
              <a:defRPr sz="6000"/>
            </a:lvl1pPr>
          </a:lstStyle>
          <a:p>
            <a:r>
              <a:rPr lang="el-GR" smtClean="0"/>
              <a:t>Στυλ κύριου τίτλου</a:t>
            </a:r>
            <a:endParaRPr lang="el-GR"/>
          </a:p>
        </p:txBody>
      </p:sp>
      <p:sp>
        <p:nvSpPr>
          <p:cNvPr id="3" name="Υπότιτλος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l-GR" smtClean="0"/>
              <a:t>Στυλ κύριου υπότιτλου</a:t>
            </a:r>
            <a:endParaRPr lang="el-GR"/>
          </a:p>
        </p:txBody>
      </p:sp>
      <p:sp>
        <p:nvSpPr>
          <p:cNvPr id="4" name="Θέση ημερομηνίας 3"/>
          <p:cNvSpPr>
            <a:spLocks noGrp="1"/>
          </p:cNvSpPr>
          <p:nvPr>
            <p:ph type="dt" sz="half" idx="10"/>
          </p:nvPr>
        </p:nvSpPr>
        <p:spPr/>
        <p:txBody>
          <a:bodyPr/>
          <a:lstStyle/>
          <a:p>
            <a:fld id="{1F4751AA-ED18-488C-A985-87EC2A69F41D}" type="datetimeFigureOut">
              <a:rPr lang="el-GR" smtClean="0"/>
              <a:t>29/9/2015</a:t>
            </a:fld>
            <a:endParaRPr lang="el-GR" dirty="0"/>
          </a:p>
        </p:txBody>
      </p:sp>
      <p:sp>
        <p:nvSpPr>
          <p:cNvPr id="5" name="Θέση υποσέλιδου 4"/>
          <p:cNvSpPr>
            <a:spLocks noGrp="1"/>
          </p:cNvSpPr>
          <p:nvPr>
            <p:ph type="ftr" sz="quarter" idx="11"/>
          </p:nvPr>
        </p:nvSpPr>
        <p:spPr/>
        <p:txBody>
          <a:bodyPr/>
          <a:lstStyle/>
          <a:p>
            <a:endParaRPr lang="el-GR" dirty="0"/>
          </a:p>
        </p:txBody>
      </p:sp>
      <p:sp>
        <p:nvSpPr>
          <p:cNvPr id="6" name="Θέση αριθμού διαφάνειας 5"/>
          <p:cNvSpPr>
            <a:spLocks noGrp="1"/>
          </p:cNvSpPr>
          <p:nvPr>
            <p:ph type="sldNum" sz="quarter" idx="12"/>
          </p:nvPr>
        </p:nvSpPr>
        <p:spPr/>
        <p:txBody>
          <a:bodyPr/>
          <a:lstStyle/>
          <a:p>
            <a:fld id="{CE4C09A2-72AB-4D2F-A9E3-6098A5007A34}" type="slidenum">
              <a:rPr lang="el-GR" smtClean="0"/>
              <a:t>‹#›</a:t>
            </a:fld>
            <a:endParaRPr lang="el-GR" dirty="0"/>
          </a:p>
        </p:txBody>
      </p:sp>
    </p:spTree>
    <p:extLst>
      <p:ext uri="{BB962C8B-B14F-4D97-AF65-F5344CB8AC3E}">
        <p14:creationId xmlns:p14="http://schemas.microsoft.com/office/powerpoint/2010/main" val="11402201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κατακόρυφου κειμένου 2"/>
          <p:cNvSpPr>
            <a:spLocks noGrp="1"/>
          </p:cNvSpPr>
          <p:nvPr>
            <p:ph type="body" orient="vert" idx="1"/>
          </p:nvPr>
        </p:nvSpPr>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fld id="{1F4751AA-ED18-488C-A985-87EC2A69F41D}" type="datetimeFigureOut">
              <a:rPr lang="el-GR" smtClean="0"/>
              <a:t>29/9/2015</a:t>
            </a:fld>
            <a:endParaRPr lang="el-GR" dirty="0"/>
          </a:p>
        </p:txBody>
      </p:sp>
      <p:sp>
        <p:nvSpPr>
          <p:cNvPr id="5" name="Θέση υποσέλιδου 4"/>
          <p:cNvSpPr>
            <a:spLocks noGrp="1"/>
          </p:cNvSpPr>
          <p:nvPr>
            <p:ph type="ftr" sz="quarter" idx="11"/>
          </p:nvPr>
        </p:nvSpPr>
        <p:spPr/>
        <p:txBody>
          <a:bodyPr/>
          <a:lstStyle/>
          <a:p>
            <a:endParaRPr lang="el-GR" dirty="0"/>
          </a:p>
        </p:txBody>
      </p:sp>
      <p:sp>
        <p:nvSpPr>
          <p:cNvPr id="6" name="Θέση αριθμού διαφάνειας 5"/>
          <p:cNvSpPr>
            <a:spLocks noGrp="1"/>
          </p:cNvSpPr>
          <p:nvPr>
            <p:ph type="sldNum" sz="quarter" idx="12"/>
          </p:nvPr>
        </p:nvSpPr>
        <p:spPr/>
        <p:txBody>
          <a:bodyPr/>
          <a:lstStyle/>
          <a:p>
            <a:fld id="{CE4C09A2-72AB-4D2F-A9E3-6098A5007A34}" type="slidenum">
              <a:rPr lang="el-GR" smtClean="0"/>
              <a:t>‹#›</a:t>
            </a:fld>
            <a:endParaRPr lang="el-GR" dirty="0"/>
          </a:p>
        </p:txBody>
      </p:sp>
    </p:spTree>
    <p:extLst>
      <p:ext uri="{BB962C8B-B14F-4D97-AF65-F5344CB8AC3E}">
        <p14:creationId xmlns:p14="http://schemas.microsoft.com/office/powerpoint/2010/main" val="380714293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p:nvPr>
        </p:nvSpPr>
        <p:spPr>
          <a:xfrm>
            <a:off x="8724900" y="365125"/>
            <a:ext cx="2628900" cy="5811838"/>
          </a:xfrm>
        </p:spPr>
        <p:txBody>
          <a:bodyPr vert="eaVert"/>
          <a:lstStyle/>
          <a:p>
            <a:r>
              <a:rPr lang="el-GR" smtClean="0"/>
              <a:t>Στυλ κύριου τίτλου</a:t>
            </a:r>
            <a:endParaRPr lang="el-GR"/>
          </a:p>
        </p:txBody>
      </p:sp>
      <p:sp>
        <p:nvSpPr>
          <p:cNvPr id="3" name="Θέση κατακόρυφου κειμένου 2"/>
          <p:cNvSpPr>
            <a:spLocks noGrp="1"/>
          </p:cNvSpPr>
          <p:nvPr>
            <p:ph type="body" orient="vert" idx="1"/>
          </p:nvPr>
        </p:nvSpPr>
        <p:spPr>
          <a:xfrm>
            <a:off x="838200" y="365125"/>
            <a:ext cx="7734300" cy="5811838"/>
          </a:xfrm>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fld id="{1F4751AA-ED18-488C-A985-87EC2A69F41D}" type="datetimeFigureOut">
              <a:rPr lang="el-GR" smtClean="0"/>
              <a:t>29/9/2015</a:t>
            </a:fld>
            <a:endParaRPr lang="el-GR" dirty="0"/>
          </a:p>
        </p:txBody>
      </p:sp>
      <p:sp>
        <p:nvSpPr>
          <p:cNvPr id="5" name="Θέση υποσέλιδου 4"/>
          <p:cNvSpPr>
            <a:spLocks noGrp="1"/>
          </p:cNvSpPr>
          <p:nvPr>
            <p:ph type="ftr" sz="quarter" idx="11"/>
          </p:nvPr>
        </p:nvSpPr>
        <p:spPr/>
        <p:txBody>
          <a:bodyPr/>
          <a:lstStyle/>
          <a:p>
            <a:endParaRPr lang="el-GR" dirty="0"/>
          </a:p>
        </p:txBody>
      </p:sp>
      <p:sp>
        <p:nvSpPr>
          <p:cNvPr id="6" name="Θέση αριθμού διαφάνειας 5"/>
          <p:cNvSpPr>
            <a:spLocks noGrp="1"/>
          </p:cNvSpPr>
          <p:nvPr>
            <p:ph type="sldNum" sz="quarter" idx="12"/>
          </p:nvPr>
        </p:nvSpPr>
        <p:spPr/>
        <p:txBody>
          <a:bodyPr/>
          <a:lstStyle/>
          <a:p>
            <a:fld id="{CE4C09A2-72AB-4D2F-A9E3-6098A5007A34}" type="slidenum">
              <a:rPr lang="el-GR" smtClean="0"/>
              <a:t>‹#›</a:t>
            </a:fld>
            <a:endParaRPr lang="el-GR" dirty="0"/>
          </a:p>
        </p:txBody>
      </p:sp>
    </p:spTree>
    <p:extLst>
      <p:ext uri="{BB962C8B-B14F-4D97-AF65-F5344CB8AC3E}">
        <p14:creationId xmlns:p14="http://schemas.microsoft.com/office/powerpoint/2010/main" val="41177276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περιεχομένου 2"/>
          <p:cNvSpPr>
            <a:spLocks noGrp="1"/>
          </p:cNvSpPr>
          <p:nvPr>
            <p:ph idx="1"/>
          </p:nvPr>
        </p:nvSpPr>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fld id="{1F4751AA-ED18-488C-A985-87EC2A69F41D}" type="datetimeFigureOut">
              <a:rPr lang="el-GR" smtClean="0"/>
              <a:t>29/9/2015</a:t>
            </a:fld>
            <a:endParaRPr lang="el-GR" dirty="0"/>
          </a:p>
        </p:txBody>
      </p:sp>
      <p:sp>
        <p:nvSpPr>
          <p:cNvPr id="5" name="Θέση υποσέλιδου 4"/>
          <p:cNvSpPr>
            <a:spLocks noGrp="1"/>
          </p:cNvSpPr>
          <p:nvPr>
            <p:ph type="ftr" sz="quarter" idx="11"/>
          </p:nvPr>
        </p:nvSpPr>
        <p:spPr/>
        <p:txBody>
          <a:bodyPr/>
          <a:lstStyle/>
          <a:p>
            <a:endParaRPr lang="el-GR" dirty="0"/>
          </a:p>
        </p:txBody>
      </p:sp>
      <p:sp>
        <p:nvSpPr>
          <p:cNvPr id="6" name="Θέση αριθμού διαφάνειας 5"/>
          <p:cNvSpPr>
            <a:spLocks noGrp="1"/>
          </p:cNvSpPr>
          <p:nvPr>
            <p:ph type="sldNum" sz="quarter" idx="12"/>
          </p:nvPr>
        </p:nvSpPr>
        <p:spPr/>
        <p:txBody>
          <a:bodyPr/>
          <a:lstStyle/>
          <a:p>
            <a:fld id="{CE4C09A2-72AB-4D2F-A9E3-6098A5007A34}" type="slidenum">
              <a:rPr lang="el-GR" smtClean="0"/>
              <a:t>‹#›</a:t>
            </a:fld>
            <a:endParaRPr lang="el-GR" dirty="0"/>
          </a:p>
        </p:txBody>
      </p:sp>
    </p:spTree>
    <p:extLst>
      <p:ext uri="{BB962C8B-B14F-4D97-AF65-F5344CB8AC3E}">
        <p14:creationId xmlns:p14="http://schemas.microsoft.com/office/powerpoint/2010/main" val="33616290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p:cNvSpPr>
            <a:spLocks noGrp="1"/>
          </p:cNvSpPr>
          <p:nvPr>
            <p:ph type="title"/>
          </p:nvPr>
        </p:nvSpPr>
        <p:spPr>
          <a:xfrm>
            <a:off x="831850" y="1709738"/>
            <a:ext cx="10515600" cy="2852737"/>
          </a:xfrm>
        </p:spPr>
        <p:txBody>
          <a:bodyPr anchor="b"/>
          <a:lstStyle>
            <a:lvl1pPr>
              <a:defRPr sz="6000"/>
            </a:lvl1pPr>
          </a:lstStyle>
          <a:p>
            <a:r>
              <a:rPr lang="el-GR" smtClean="0"/>
              <a:t>Στυλ κύριου τίτλου</a:t>
            </a:r>
            <a:endParaRPr lang="el-GR"/>
          </a:p>
        </p:txBody>
      </p:sp>
      <p:sp>
        <p:nvSpPr>
          <p:cNvPr id="3" name="Θέση κειμένου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l-GR" smtClean="0"/>
              <a:t>Στυλ υποδείγματος κειμένου</a:t>
            </a:r>
          </a:p>
        </p:txBody>
      </p:sp>
      <p:sp>
        <p:nvSpPr>
          <p:cNvPr id="4" name="Θέση ημερομηνίας 3"/>
          <p:cNvSpPr>
            <a:spLocks noGrp="1"/>
          </p:cNvSpPr>
          <p:nvPr>
            <p:ph type="dt" sz="half" idx="10"/>
          </p:nvPr>
        </p:nvSpPr>
        <p:spPr/>
        <p:txBody>
          <a:bodyPr/>
          <a:lstStyle/>
          <a:p>
            <a:fld id="{1F4751AA-ED18-488C-A985-87EC2A69F41D}" type="datetimeFigureOut">
              <a:rPr lang="el-GR" smtClean="0"/>
              <a:t>29/9/2015</a:t>
            </a:fld>
            <a:endParaRPr lang="el-GR" dirty="0"/>
          </a:p>
        </p:txBody>
      </p:sp>
      <p:sp>
        <p:nvSpPr>
          <p:cNvPr id="5" name="Θέση υποσέλιδου 4"/>
          <p:cNvSpPr>
            <a:spLocks noGrp="1"/>
          </p:cNvSpPr>
          <p:nvPr>
            <p:ph type="ftr" sz="quarter" idx="11"/>
          </p:nvPr>
        </p:nvSpPr>
        <p:spPr/>
        <p:txBody>
          <a:bodyPr/>
          <a:lstStyle/>
          <a:p>
            <a:endParaRPr lang="el-GR" dirty="0"/>
          </a:p>
        </p:txBody>
      </p:sp>
      <p:sp>
        <p:nvSpPr>
          <p:cNvPr id="6" name="Θέση αριθμού διαφάνειας 5"/>
          <p:cNvSpPr>
            <a:spLocks noGrp="1"/>
          </p:cNvSpPr>
          <p:nvPr>
            <p:ph type="sldNum" sz="quarter" idx="12"/>
          </p:nvPr>
        </p:nvSpPr>
        <p:spPr/>
        <p:txBody>
          <a:bodyPr/>
          <a:lstStyle/>
          <a:p>
            <a:fld id="{CE4C09A2-72AB-4D2F-A9E3-6098A5007A34}" type="slidenum">
              <a:rPr lang="el-GR" smtClean="0"/>
              <a:t>‹#›</a:t>
            </a:fld>
            <a:endParaRPr lang="el-GR" dirty="0"/>
          </a:p>
        </p:txBody>
      </p:sp>
    </p:spTree>
    <p:extLst>
      <p:ext uri="{BB962C8B-B14F-4D97-AF65-F5344CB8AC3E}">
        <p14:creationId xmlns:p14="http://schemas.microsoft.com/office/powerpoint/2010/main" val="18030603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περιεχομένου 2"/>
          <p:cNvSpPr>
            <a:spLocks noGrp="1"/>
          </p:cNvSpPr>
          <p:nvPr>
            <p:ph sz="half" idx="1"/>
          </p:nvPr>
        </p:nvSpPr>
        <p:spPr>
          <a:xfrm>
            <a:off x="838200" y="1825625"/>
            <a:ext cx="5181600" cy="4351338"/>
          </a:xfrm>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περιεχομένου 3"/>
          <p:cNvSpPr>
            <a:spLocks noGrp="1"/>
          </p:cNvSpPr>
          <p:nvPr>
            <p:ph sz="half" idx="2"/>
          </p:nvPr>
        </p:nvSpPr>
        <p:spPr>
          <a:xfrm>
            <a:off x="6172200" y="1825625"/>
            <a:ext cx="5181600" cy="4351338"/>
          </a:xfrm>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ημερομηνίας 4"/>
          <p:cNvSpPr>
            <a:spLocks noGrp="1"/>
          </p:cNvSpPr>
          <p:nvPr>
            <p:ph type="dt" sz="half" idx="10"/>
          </p:nvPr>
        </p:nvSpPr>
        <p:spPr/>
        <p:txBody>
          <a:bodyPr/>
          <a:lstStyle/>
          <a:p>
            <a:fld id="{1F4751AA-ED18-488C-A985-87EC2A69F41D}" type="datetimeFigureOut">
              <a:rPr lang="el-GR" smtClean="0"/>
              <a:t>29/9/2015</a:t>
            </a:fld>
            <a:endParaRPr lang="el-GR" dirty="0"/>
          </a:p>
        </p:txBody>
      </p:sp>
      <p:sp>
        <p:nvSpPr>
          <p:cNvPr id="6" name="Θέση υποσέλιδου 5"/>
          <p:cNvSpPr>
            <a:spLocks noGrp="1"/>
          </p:cNvSpPr>
          <p:nvPr>
            <p:ph type="ftr" sz="quarter" idx="11"/>
          </p:nvPr>
        </p:nvSpPr>
        <p:spPr/>
        <p:txBody>
          <a:bodyPr/>
          <a:lstStyle/>
          <a:p>
            <a:endParaRPr lang="el-GR" dirty="0"/>
          </a:p>
        </p:txBody>
      </p:sp>
      <p:sp>
        <p:nvSpPr>
          <p:cNvPr id="7" name="Θέση αριθμού διαφάνειας 6"/>
          <p:cNvSpPr>
            <a:spLocks noGrp="1"/>
          </p:cNvSpPr>
          <p:nvPr>
            <p:ph type="sldNum" sz="quarter" idx="12"/>
          </p:nvPr>
        </p:nvSpPr>
        <p:spPr/>
        <p:txBody>
          <a:bodyPr/>
          <a:lstStyle/>
          <a:p>
            <a:fld id="{CE4C09A2-72AB-4D2F-A9E3-6098A5007A34}" type="slidenum">
              <a:rPr lang="el-GR" smtClean="0"/>
              <a:t>‹#›</a:t>
            </a:fld>
            <a:endParaRPr lang="el-GR" dirty="0"/>
          </a:p>
        </p:txBody>
      </p:sp>
    </p:spTree>
    <p:extLst>
      <p:ext uri="{BB962C8B-B14F-4D97-AF65-F5344CB8AC3E}">
        <p14:creationId xmlns:p14="http://schemas.microsoft.com/office/powerpoint/2010/main" val="81888600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p:cNvSpPr>
            <a:spLocks noGrp="1"/>
          </p:cNvSpPr>
          <p:nvPr>
            <p:ph type="title"/>
          </p:nvPr>
        </p:nvSpPr>
        <p:spPr>
          <a:xfrm>
            <a:off x="839788" y="365125"/>
            <a:ext cx="10515600" cy="1325563"/>
          </a:xfrm>
        </p:spPr>
        <p:txBody>
          <a:bodyPr/>
          <a:lstStyle/>
          <a:p>
            <a:r>
              <a:rPr lang="el-GR" smtClean="0"/>
              <a:t>Στυλ κύριου τίτλου</a:t>
            </a:r>
            <a:endParaRPr lang="el-GR"/>
          </a:p>
        </p:txBody>
      </p:sp>
      <p:sp>
        <p:nvSpPr>
          <p:cNvPr id="3" name="Θέση κειμένου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4" name="Θέση περιεχομένου 3"/>
          <p:cNvSpPr>
            <a:spLocks noGrp="1"/>
          </p:cNvSpPr>
          <p:nvPr>
            <p:ph sz="half" idx="2"/>
          </p:nvPr>
        </p:nvSpPr>
        <p:spPr>
          <a:xfrm>
            <a:off x="839788" y="2505075"/>
            <a:ext cx="5157787" cy="3684588"/>
          </a:xfrm>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κειμένου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6" name="Θέση περιεχομένου 5"/>
          <p:cNvSpPr>
            <a:spLocks noGrp="1"/>
          </p:cNvSpPr>
          <p:nvPr>
            <p:ph sz="quarter" idx="4"/>
          </p:nvPr>
        </p:nvSpPr>
        <p:spPr>
          <a:xfrm>
            <a:off x="6172200" y="2505075"/>
            <a:ext cx="5183188" cy="3684588"/>
          </a:xfrm>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Θέση ημερομηνίας 6"/>
          <p:cNvSpPr>
            <a:spLocks noGrp="1"/>
          </p:cNvSpPr>
          <p:nvPr>
            <p:ph type="dt" sz="half" idx="10"/>
          </p:nvPr>
        </p:nvSpPr>
        <p:spPr/>
        <p:txBody>
          <a:bodyPr/>
          <a:lstStyle/>
          <a:p>
            <a:fld id="{1F4751AA-ED18-488C-A985-87EC2A69F41D}" type="datetimeFigureOut">
              <a:rPr lang="el-GR" smtClean="0"/>
              <a:t>29/9/2015</a:t>
            </a:fld>
            <a:endParaRPr lang="el-GR" dirty="0"/>
          </a:p>
        </p:txBody>
      </p:sp>
      <p:sp>
        <p:nvSpPr>
          <p:cNvPr id="8" name="Θέση υποσέλιδου 7"/>
          <p:cNvSpPr>
            <a:spLocks noGrp="1"/>
          </p:cNvSpPr>
          <p:nvPr>
            <p:ph type="ftr" sz="quarter" idx="11"/>
          </p:nvPr>
        </p:nvSpPr>
        <p:spPr/>
        <p:txBody>
          <a:bodyPr/>
          <a:lstStyle/>
          <a:p>
            <a:endParaRPr lang="el-GR" dirty="0"/>
          </a:p>
        </p:txBody>
      </p:sp>
      <p:sp>
        <p:nvSpPr>
          <p:cNvPr id="9" name="Θέση αριθμού διαφάνειας 8"/>
          <p:cNvSpPr>
            <a:spLocks noGrp="1"/>
          </p:cNvSpPr>
          <p:nvPr>
            <p:ph type="sldNum" sz="quarter" idx="12"/>
          </p:nvPr>
        </p:nvSpPr>
        <p:spPr/>
        <p:txBody>
          <a:bodyPr/>
          <a:lstStyle/>
          <a:p>
            <a:fld id="{CE4C09A2-72AB-4D2F-A9E3-6098A5007A34}" type="slidenum">
              <a:rPr lang="el-GR" smtClean="0"/>
              <a:t>‹#›</a:t>
            </a:fld>
            <a:endParaRPr lang="el-GR" dirty="0"/>
          </a:p>
        </p:txBody>
      </p:sp>
    </p:spTree>
    <p:extLst>
      <p:ext uri="{BB962C8B-B14F-4D97-AF65-F5344CB8AC3E}">
        <p14:creationId xmlns:p14="http://schemas.microsoft.com/office/powerpoint/2010/main" val="6950182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ημερομηνίας 2"/>
          <p:cNvSpPr>
            <a:spLocks noGrp="1"/>
          </p:cNvSpPr>
          <p:nvPr>
            <p:ph type="dt" sz="half" idx="10"/>
          </p:nvPr>
        </p:nvSpPr>
        <p:spPr/>
        <p:txBody>
          <a:bodyPr/>
          <a:lstStyle/>
          <a:p>
            <a:fld id="{1F4751AA-ED18-488C-A985-87EC2A69F41D}" type="datetimeFigureOut">
              <a:rPr lang="el-GR" smtClean="0"/>
              <a:t>29/9/2015</a:t>
            </a:fld>
            <a:endParaRPr lang="el-GR" dirty="0"/>
          </a:p>
        </p:txBody>
      </p:sp>
      <p:sp>
        <p:nvSpPr>
          <p:cNvPr id="4" name="Θέση υποσέλιδου 3"/>
          <p:cNvSpPr>
            <a:spLocks noGrp="1"/>
          </p:cNvSpPr>
          <p:nvPr>
            <p:ph type="ftr" sz="quarter" idx="11"/>
          </p:nvPr>
        </p:nvSpPr>
        <p:spPr/>
        <p:txBody>
          <a:bodyPr/>
          <a:lstStyle/>
          <a:p>
            <a:endParaRPr lang="el-GR" dirty="0"/>
          </a:p>
        </p:txBody>
      </p:sp>
      <p:sp>
        <p:nvSpPr>
          <p:cNvPr id="5" name="Θέση αριθμού διαφάνειας 4"/>
          <p:cNvSpPr>
            <a:spLocks noGrp="1"/>
          </p:cNvSpPr>
          <p:nvPr>
            <p:ph type="sldNum" sz="quarter" idx="12"/>
          </p:nvPr>
        </p:nvSpPr>
        <p:spPr/>
        <p:txBody>
          <a:bodyPr/>
          <a:lstStyle/>
          <a:p>
            <a:fld id="{CE4C09A2-72AB-4D2F-A9E3-6098A5007A34}" type="slidenum">
              <a:rPr lang="el-GR" smtClean="0"/>
              <a:t>‹#›</a:t>
            </a:fld>
            <a:endParaRPr lang="el-GR" dirty="0"/>
          </a:p>
        </p:txBody>
      </p:sp>
    </p:spTree>
    <p:extLst>
      <p:ext uri="{BB962C8B-B14F-4D97-AF65-F5344CB8AC3E}">
        <p14:creationId xmlns:p14="http://schemas.microsoft.com/office/powerpoint/2010/main" val="18554004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Θέση ημερομηνίας 1"/>
          <p:cNvSpPr>
            <a:spLocks noGrp="1"/>
          </p:cNvSpPr>
          <p:nvPr>
            <p:ph type="dt" sz="half" idx="10"/>
          </p:nvPr>
        </p:nvSpPr>
        <p:spPr/>
        <p:txBody>
          <a:bodyPr/>
          <a:lstStyle/>
          <a:p>
            <a:fld id="{1F4751AA-ED18-488C-A985-87EC2A69F41D}" type="datetimeFigureOut">
              <a:rPr lang="el-GR" smtClean="0"/>
              <a:t>29/9/2015</a:t>
            </a:fld>
            <a:endParaRPr lang="el-GR" dirty="0"/>
          </a:p>
        </p:txBody>
      </p:sp>
      <p:sp>
        <p:nvSpPr>
          <p:cNvPr id="3" name="Θέση υποσέλιδου 2"/>
          <p:cNvSpPr>
            <a:spLocks noGrp="1"/>
          </p:cNvSpPr>
          <p:nvPr>
            <p:ph type="ftr" sz="quarter" idx="11"/>
          </p:nvPr>
        </p:nvSpPr>
        <p:spPr/>
        <p:txBody>
          <a:bodyPr/>
          <a:lstStyle/>
          <a:p>
            <a:endParaRPr lang="el-GR" dirty="0"/>
          </a:p>
        </p:txBody>
      </p:sp>
      <p:sp>
        <p:nvSpPr>
          <p:cNvPr id="4" name="Θέση αριθμού διαφάνειας 3"/>
          <p:cNvSpPr>
            <a:spLocks noGrp="1"/>
          </p:cNvSpPr>
          <p:nvPr>
            <p:ph type="sldNum" sz="quarter" idx="12"/>
          </p:nvPr>
        </p:nvSpPr>
        <p:spPr/>
        <p:txBody>
          <a:bodyPr/>
          <a:lstStyle/>
          <a:p>
            <a:fld id="{CE4C09A2-72AB-4D2F-A9E3-6098A5007A34}" type="slidenum">
              <a:rPr lang="el-GR" smtClean="0"/>
              <a:t>‹#›</a:t>
            </a:fld>
            <a:endParaRPr lang="el-GR" dirty="0"/>
          </a:p>
        </p:txBody>
      </p:sp>
    </p:spTree>
    <p:extLst>
      <p:ext uri="{BB962C8B-B14F-4D97-AF65-F5344CB8AC3E}">
        <p14:creationId xmlns:p14="http://schemas.microsoft.com/office/powerpoint/2010/main" val="36958316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839788" y="457200"/>
            <a:ext cx="3932237" cy="1600200"/>
          </a:xfrm>
        </p:spPr>
        <p:txBody>
          <a:bodyPr anchor="b"/>
          <a:lstStyle>
            <a:lvl1pPr>
              <a:defRPr sz="3200"/>
            </a:lvl1pPr>
          </a:lstStyle>
          <a:p>
            <a:r>
              <a:rPr lang="el-GR" smtClean="0"/>
              <a:t>Στυλ κύριου τίτλου</a:t>
            </a:r>
            <a:endParaRPr lang="el-GR"/>
          </a:p>
        </p:txBody>
      </p:sp>
      <p:sp>
        <p:nvSpPr>
          <p:cNvPr id="3" name="Θέση περιεχομένου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κειμένου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smtClean="0"/>
              <a:t>Στυλ υποδείγματος κειμένου</a:t>
            </a:r>
          </a:p>
        </p:txBody>
      </p:sp>
      <p:sp>
        <p:nvSpPr>
          <p:cNvPr id="5" name="Θέση ημερομηνίας 4"/>
          <p:cNvSpPr>
            <a:spLocks noGrp="1"/>
          </p:cNvSpPr>
          <p:nvPr>
            <p:ph type="dt" sz="half" idx="10"/>
          </p:nvPr>
        </p:nvSpPr>
        <p:spPr/>
        <p:txBody>
          <a:bodyPr/>
          <a:lstStyle/>
          <a:p>
            <a:fld id="{1F4751AA-ED18-488C-A985-87EC2A69F41D}" type="datetimeFigureOut">
              <a:rPr lang="el-GR" smtClean="0"/>
              <a:t>29/9/2015</a:t>
            </a:fld>
            <a:endParaRPr lang="el-GR" dirty="0"/>
          </a:p>
        </p:txBody>
      </p:sp>
      <p:sp>
        <p:nvSpPr>
          <p:cNvPr id="6" name="Θέση υποσέλιδου 5"/>
          <p:cNvSpPr>
            <a:spLocks noGrp="1"/>
          </p:cNvSpPr>
          <p:nvPr>
            <p:ph type="ftr" sz="quarter" idx="11"/>
          </p:nvPr>
        </p:nvSpPr>
        <p:spPr/>
        <p:txBody>
          <a:bodyPr/>
          <a:lstStyle/>
          <a:p>
            <a:endParaRPr lang="el-GR" dirty="0"/>
          </a:p>
        </p:txBody>
      </p:sp>
      <p:sp>
        <p:nvSpPr>
          <p:cNvPr id="7" name="Θέση αριθμού διαφάνειας 6"/>
          <p:cNvSpPr>
            <a:spLocks noGrp="1"/>
          </p:cNvSpPr>
          <p:nvPr>
            <p:ph type="sldNum" sz="quarter" idx="12"/>
          </p:nvPr>
        </p:nvSpPr>
        <p:spPr/>
        <p:txBody>
          <a:bodyPr/>
          <a:lstStyle/>
          <a:p>
            <a:fld id="{CE4C09A2-72AB-4D2F-A9E3-6098A5007A34}" type="slidenum">
              <a:rPr lang="el-GR" smtClean="0"/>
              <a:t>‹#›</a:t>
            </a:fld>
            <a:endParaRPr lang="el-GR" dirty="0"/>
          </a:p>
        </p:txBody>
      </p:sp>
    </p:spTree>
    <p:extLst>
      <p:ext uri="{BB962C8B-B14F-4D97-AF65-F5344CB8AC3E}">
        <p14:creationId xmlns:p14="http://schemas.microsoft.com/office/powerpoint/2010/main" val="23833782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839788" y="457200"/>
            <a:ext cx="3932237" cy="1600200"/>
          </a:xfrm>
        </p:spPr>
        <p:txBody>
          <a:bodyPr anchor="b"/>
          <a:lstStyle>
            <a:lvl1pPr>
              <a:defRPr sz="3200"/>
            </a:lvl1pPr>
          </a:lstStyle>
          <a:p>
            <a:r>
              <a:rPr lang="el-GR" smtClean="0"/>
              <a:t>Στυλ κύριου τίτλου</a:t>
            </a:r>
            <a:endParaRPr lang="el-GR"/>
          </a:p>
        </p:txBody>
      </p:sp>
      <p:sp>
        <p:nvSpPr>
          <p:cNvPr id="3" name="Θέση εικόνας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dirty="0"/>
          </a:p>
        </p:txBody>
      </p:sp>
      <p:sp>
        <p:nvSpPr>
          <p:cNvPr id="4" name="Θέση κειμένου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smtClean="0"/>
              <a:t>Στυλ υποδείγματος κειμένου</a:t>
            </a:r>
          </a:p>
        </p:txBody>
      </p:sp>
      <p:sp>
        <p:nvSpPr>
          <p:cNvPr id="5" name="Θέση ημερομηνίας 4"/>
          <p:cNvSpPr>
            <a:spLocks noGrp="1"/>
          </p:cNvSpPr>
          <p:nvPr>
            <p:ph type="dt" sz="half" idx="10"/>
          </p:nvPr>
        </p:nvSpPr>
        <p:spPr/>
        <p:txBody>
          <a:bodyPr/>
          <a:lstStyle/>
          <a:p>
            <a:fld id="{1F4751AA-ED18-488C-A985-87EC2A69F41D}" type="datetimeFigureOut">
              <a:rPr lang="el-GR" smtClean="0"/>
              <a:t>29/9/2015</a:t>
            </a:fld>
            <a:endParaRPr lang="el-GR" dirty="0"/>
          </a:p>
        </p:txBody>
      </p:sp>
      <p:sp>
        <p:nvSpPr>
          <p:cNvPr id="6" name="Θέση υποσέλιδου 5"/>
          <p:cNvSpPr>
            <a:spLocks noGrp="1"/>
          </p:cNvSpPr>
          <p:nvPr>
            <p:ph type="ftr" sz="quarter" idx="11"/>
          </p:nvPr>
        </p:nvSpPr>
        <p:spPr/>
        <p:txBody>
          <a:bodyPr/>
          <a:lstStyle/>
          <a:p>
            <a:endParaRPr lang="el-GR" dirty="0"/>
          </a:p>
        </p:txBody>
      </p:sp>
      <p:sp>
        <p:nvSpPr>
          <p:cNvPr id="7" name="Θέση αριθμού διαφάνειας 6"/>
          <p:cNvSpPr>
            <a:spLocks noGrp="1"/>
          </p:cNvSpPr>
          <p:nvPr>
            <p:ph type="sldNum" sz="quarter" idx="12"/>
          </p:nvPr>
        </p:nvSpPr>
        <p:spPr/>
        <p:txBody>
          <a:bodyPr/>
          <a:lstStyle/>
          <a:p>
            <a:fld id="{CE4C09A2-72AB-4D2F-A9E3-6098A5007A34}" type="slidenum">
              <a:rPr lang="el-GR" smtClean="0"/>
              <a:t>‹#›</a:t>
            </a:fld>
            <a:endParaRPr lang="el-GR" dirty="0"/>
          </a:p>
        </p:txBody>
      </p:sp>
    </p:spTree>
    <p:extLst>
      <p:ext uri="{BB962C8B-B14F-4D97-AF65-F5344CB8AC3E}">
        <p14:creationId xmlns:p14="http://schemas.microsoft.com/office/powerpoint/2010/main" val="157791516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l-GR" smtClean="0"/>
              <a:t>Στυλ κύριου τίτλου</a:t>
            </a:r>
            <a:endParaRPr lang="el-GR"/>
          </a:p>
        </p:txBody>
      </p:sp>
      <p:sp>
        <p:nvSpPr>
          <p:cNvPr id="3" name="Θέση κειμένου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F4751AA-ED18-488C-A985-87EC2A69F41D}" type="datetimeFigureOut">
              <a:rPr lang="el-GR" smtClean="0"/>
              <a:t>29/9/2015</a:t>
            </a:fld>
            <a:endParaRPr lang="el-GR" dirty="0"/>
          </a:p>
        </p:txBody>
      </p:sp>
      <p:sp>
        <p:nvSpPr>
          <p:cNvPr id="5" name="Θέση υποσέλιδου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dirty="0"/>
          </a:p>
        </p:txBody>
      </p:sp>
      <p:sp>
        <p:nvSpPr>
          <p:cNvPr id="6" name="Θέση αριθμού διαφάνειας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E4C09A2-72AB-4D2F-A9E3-6098A5007A34}" type="slidenum">
              <a:rPr lang="el-GR" smtClean="0"/>
              <a:t>‹#›</a:t>
            </a:fld>
            <a:endParaRPr lang="el-GR" dirty="0"/>
          </a:p>
        </p:txBody>
      </p:sp>
    </p:spTree>
    <p:extLst>
      <p:ext uri="{BB962C8B-B14F-4D97-AF65-F5344CB8AC3E}">
        <p14:creationId xmlns:p14="http://schemas.microsoft.com/office/powerpoint/2010/main" val="196515208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p:txBody>
          <a:bodyPr/>
          <a:lstStyle/>
          <a:p>
            <a:r>
              <a:rPr lang="el-GR" dirty="0" smtClean="0"/>
              <a:t>Το φύλο</a:t>
            </a:r>
            <a:endParaRPr lang="el-GR" dirty="0"/>
          </a:p>
        </p:txBody>
      </p:sp>
      <p:sp>
        <p:nvSpPr>
          <p:cNvPr id="3" name="Υπότιτλος 2"/>
          <p:cNvSpPr>
            <a:spLocks noGrp="1"/>
          </p:cNvSpPr>
          <p:nvPr>
            <p:ph type="subTitle" idx="1"/>
          </p:nvPr>
        </p:nvSpPr>
        <p:spPr/>
        <p:txBody>
          <a:bodyPr/>
          <a:lstStyle/>
          <a:p>
            <a:endParaRPr lang="el-GR" dirty="0"/>
          </a:p>
        </p:txBody>
      </p:sp>
    </p:spTree>
    <p:extLst>
      <p:ext uri="{BB962C8B-B14F-4D97-AF65-F5344CB8AC3E}">
        <p14:creationId xmlns:p14="http://schemas.microsoft.com/office/powerpoint/2010/main" val="12465132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Καίρια ερωτηματικά!!!</a:t>
            </a:r>
            <a:endParaRPr lang="el-GR" dirty="0"/>
          </a:p>
        </p:txBody>
      </p:sp>
      <p:sp>
        <p:nvSpPr>
          <p:cNvPr id="3" name="Θέση περιεχομένου 2"/>
          <p:cNvSpPr>
            <a:spLocks noGrp="1"/>
          </p:cNvSpPr>
          <p:nvPr>
            <p:ph idx="1"/>
          </p:nvPr>
        </p:nvSpPr>
        <p:spPr/>
        <p:txBody>
          <a:bodyPr/>
          <a:lstStyle/>
          <a:p>
            <a:pPr>
              <a:buFont typeface="Wingdings" panose="05000000000000000000" pitchFamily="2" charset="2"/>
              <a:buChar char="q"/>
            </a:pPr>
            <a:r>
              <a:rPr lang="el-GR" dirty="0" smtClean="0"/>
              <a:t> υπάρχει μια ‘γυναικεία» πρωτοπορία?</a:t>
            </a:r>
          </a:p>
          <a:p>
            <a:pPr>
              <a:buFont typeface="Wingdings" panose="05000000000000000000" pitchFamily="2" charset="2"/>
              <a:buChar char="q"/>
            </a:pPr>
            <a:r>
              <a:rPr lang="el-GR" dirty="0"/>
              <a:t> </a:t>
            </a:r>
            <a:r>
              <a:rPr lang="el-GR" dirty="0" smtClean="0"/>
              <a:t>Πρόκειται για μια ‘γυναικεία» τέχνη και γραφή?</a:t>
            </a:r>
          </a:p>
          <a:p>
            <a:pPr>
              <a:buFont typeface="Wingdings" panose="05000000000000000000" pitchFamily="2" charset="2"/>
              <a:buChar char="q"/>
            </a:pPr>
            <a:r>
              <a:rPr lang="el-GR" dirty="0"/>
              <a:t> </a:t>
            </a:r>
            <a:r>
              <a:rPr lang="el-GR" dirty="0" smtClean="0"/>
              <a:t>θα τα προσεγγίσουμε με τη λογική της ιδιαιτερότητας των υλικών, ίδιον των γυναικών?</a:t>
            </a:r>
          </a:p>
          <a:p>
            <a:pPr>
              <a:buFont typeface="Wingdings" panose="05000000000000000000" pitchFamily="2" charset="2"/>
              <a:buChar char="q"/>
            </a:pPr>
            <a:r>
              <a:rPr lang="el-GR" dirty="0"/>
              <a:t> </a:t>
            </a:r>
            <a:r>
              <a:rPr lang="el-GR" dirty="0" smtClean="0"/>
              <a:t>νέο βλέμμα στον κόσμο, στα φύλα, στον έρωτα, στη φύση, στην ομορφιά?</a:t>
            </a:r>
          </a:p>
          <a:p>
            <a:pPr>
              <a:buFont typeface="Wingdings" panose="05000000000000000000" pitchFamily="2" charset="2"/>
              <a:buChar char="q"/>
            </a:pPr>
            <a:r>
              <a:rPr lang="el-GR" dirty="0" smtClean="0"/>
              <a:t>Νέος ερευνητικός τομέας, εν εξελίξει, σε διαμόρφωση, ελάχιστα μελετημένος, εκρηκτικός, σχεδόν περιθωριακός… </a:t>
            </a:r>
          </a:p>
        </p:txBody>
      </p:sp>
    </p:spTree>
    <p:extLst>
      <p:ext uri="{BB962C8B-B14F-4D97-AF65-F5344CB8AC3E}">
        <p14:creationId xmlns:p14="http://schemas.microsoft.com/office/powerpoint/2010/main" val="260896054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it-IT" dirty="0" smtClean="0"/>
              <a:t>Marcel Duchamp </a:t>
            </a:r>
            <a:r>
              <a:rPr lang="el-GR" dirty="0"/>
              <a:t>(</a:t>
            </a:r>
            <a:r>
              <a:rPr lang="en-US" dirty="0" err="1" smtClean="0"/>
              <a:t>Rrose</a:t>
            </a:r>
            <a:r>
              <a:rPr lang="en-US" dirty="0" smtClean="0"/>
              <a:t> S</a:t>
            </a:r>
            <a:r>
              <a:rPr lang="it-IT" dirty="0" smtClean="0"/>
              <a:t>élavy</a:t>
            </a:r>
            <a:r>
              <a:rPr lang="en-US" dirty="0" smtClean="0"/>
              <a:t>=Eros </a:t>
            </a:r>
            <a:r>
              <a:rPr lang="en-US" dirty="0" err="1" smtClean="0"/>
              <a:t>c’est</a:t>
            </a:r>
            <a:r>
              <a:rPr lang="en-US" dirty="0" smtClean="0"/>
              <a:t> la vie)</a:t>
            </a:r>
            <a:r>
              <a:rPr lang="it-IT" dirty="0" smtClean="0"/>
              <a:t> </a:t>
            </a:r>
            <a:r>
              <a:rPr lang="el-GR" dirty="0" smtClean="0"/>
              <a:t>και αναταραχή του φύλου</a:t>
            </a:r>
            <a:endParaRPr lang="el-GR" dirty="0"/>
          </a:p>
        </p:txBody>
      </p:sp>
      <p:pic>
        <p:nvPicPr>
          <p:cNvPr id="1028" name="Picture 4" descr="https://upload.wikimedia.org/wikipedia/commons/7/77/Portrait-of-rose-s%C3%A9lavy-1921.jpg"/>
          <p:cNvPicPr>
            <a:picLocks noGrp="1" noChangeAspect="1" noChangeArrowheads="1"/>
          </p:cNvPicPr>
          <p:nvPr>
            <p:ph idx="1"/>
          </p:nvPr>
        </p:nvPicPr>
        <p:blipFill>
          <a:blip r:embed="rId2" cstate="print">
            <a:extLst>
              <a:ext uri="{28A0092B-C50C-407E-A947-70E740481C1C}">
                <a14:useLocalDpi xmlns:a14="http://schemas.microsoft.com/office/drawing/2010/main" val="0"/>
              </a:ext>
            </a:extLst>
          </a:blip>
          <a:srcRect/>
          <a:stretch>
            <a:fillRect/>
          </a:stretch>
        </p:blipFill>
        <p:spPr bwMode="auto">
          <a:xfrm>
            <a:off x="4288257" y="1825625"/>
            <a:ext cx="3615486" cy="435133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1598037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it-IT" dirty="0" smtClean="0"/>
              <a:t>Marcel, 1921</a:t>
            </a:r>
            <a:endParaRPr lang="el-GR" dirty="0"/>
          </a:p>
        </p:txBody>
      </p:sp>
      <p:pic>
        <p:nvPicPr>
          <p:cNvPr id="2050" name="Picture 2" descr="Αποτέλεσμα εικόνας για rrose sélavy marcel duchamp"/>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989853" y="2178232"/>
            <a:ext cx="1971675" cy="23241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9950460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n-US" sz="2800" dirty="0"/>
              <a:t>Marcel Duchamp,  "</a:t>
            </a:r>
            <a:r>
              <a:rPr lang="en-US" sz="2800" i="1" dirty="0"/>
              <a:t>Belle </a:t>
            </a:r>
            <a:r>
              <a:rPr lang="en-US" sz="2800" i="1" dirty="0" err="1"/>
              <a:t>Haleine</a:t>
            </a:r>
            <a:r>
              <a:rPr lang="en-US" sz="2800" i="1" dirty="0"/>
              <a:t> (Beautiful Breath)</a:t>
            </a:r>
            <a:r>
              <a:rPr lang="en-US" sz="2800" dirty="0"/>
              <a:t>" Perfume Bottle, </a:t>
            </a:r>
            <a:br>
              <a:rPr lang="en-US" sz="2800" dirty="0"/>
            </a:br>
            <a:r>
              <a:rPr lang="en-US" sz="2800" dirty="0"/>
              <a:t>with a photograph of </a:t>
            </a:r>
            <a:r>
              <a:rPr lang="en-US" sz="2800" i="1" dirty="0" err="1"/>
              <a:t>Rrose</a:t>
            </a:r>
            <a:r>
              <a:rPr lang="en-US" sz="2800" i="1" dirty="0"/>
              <a:t> </a:t>
            </a:r>
            <a:r>
              <a:rPr lang="en-US" sz="2800" i="1" dirty="0" err="1" smtClean="0"/>
              <a:t>Sélavy</a:t>
            </a:r>
            <a:r>
              <a:rPr lang="en-US" sz="2800" dirty="0" smtClean="0"/>
              <a:t> </a:t>
            </a:r>
            <a:r>
              <a:rPr lang="en-US" sz="2800" dirty="0"/>
              <a:t>(alias Marcel Duchamp) by Man Ray pasted on, 1921</a:t>
            </a:r>
            <a:endParaRPr lang="el-GR" sz="2800" dirty="0"/>
          </a:p>
        </p:txBody>
      </p:sp>
      <p:pic>
        <p:nvPicPr>
          <p:cNvPr id="3074" name="Picture 2" descr="http://www.toutfait.com/issues/volume2/issue_4/articles/graham/images/26_big.jpg"/>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4637266" y="1825625"/>
            <a:ext cx="2917468" cy="435133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75248915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it-IT" dirty="0" smtClean="0"/>
              <a:t>Claude Cahun: </a:t>
            </a:r>
            <a:r>
              <a:rPr lang="el-GR" dirty="0" smtClean="0"/>
              <a:t>ερωτηματικά για τα φύλα!!</a:t>
            </a:r>
            <a:endParaRPr lang="el-GR" dirty="0"/>
          </a:p>
        </p:txBody>
      </p:sp>
      <p:pic>
        <p:nvPicPr>
          <p:cNvPr id="4104" name="Picture 8" descr="http://www.artnet.com/Images/magazine/features/cone/cone2-24-10-10.jpg"/>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4369063" y="1825625"/>
            <a:ext cx="3453874" cy="435133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95304763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Η μεγάλη καλλιτεχνική μοναξιά: </a:t>
            </a:r>
            <a:r>
              <a:rPr lang="it-IT" dirty="0" smtClean="0"/>
              <a:t>Claude Cahun</a:t>
            </a:r>
            <a:r>
              <a:rPr lang="el-GR" dirty="0"/>
              <a:t> </a:t>
            </a:r>
            <a:r>
              <a:rPr lang="el-GR" dirty="0" smtClean="0"/>
              <a:t>ή πώς να </a:t>
            </a:r>
            <a:r>
              <a:rPr lang="en-US" dirty="0" smtClean="0"/>
              <a:t>“</a:t>
            </a:r>
            <a:r>
              <a:rPr lang="el-GR" dirty="0" smtClean="0"/>
              <a:t>μιλήσω ουδέτερα</a:t>
            </a:r>
            <a:r>
              <a:rPr lang="en-US" dirty="0" smtClean="0"/>
              <a:t>”</a:t>
            </a:r>
            <a:r>
              <a:rPr lang="el-GR" dirty="0" smtClean="0"/>
              <a:t>…</a:t>
            </a:r>
            <a:endParaRPr lang="el-GR" dirty="0"/>
          </a:p>
        </p:txBody>
      </p:sp>
      <p:sp>
        <p:nvSpPr>
          <p:cNvPr id="3" name="Θέση περιεχομένου 2"/>
          <p:cNvSpPr>
            <a:spLocks noGrp="1"/>
          </p:cNvSpPr>
          <p:nvPr>
            <p:ph idx="1"/>
          </p:nvPr>
        </p:nvSpPr>
        <p:spPr/>
        <p:txBody>
          <a:bodyPr/>
          <a:lstStyle/>
          <a:p>
            <a:r>
              <a:rPr lang="el-GR" dirty="0" smtClean="0"/>
              <a:t>«Να ανακατέψω τα χαρτιά. Γυναικείο? Ανδρικό? Εξαρτάται από την περίπτωση. Ουδέτερο είναι το μόνο φύλο που μου ταιριάζει πάντα. Αν υπήρχε στη γλώσσα μας, δεν θα είχα αυτήν την παλινδρόμηση στη σκέψη μου. Θα ήμουν για τα καλά μια μέλισσα εργάτρια» </a:t>
            </a:r>
            <a:endParaRPr lang="en-US" dirty="0" smtClean="0"/>
          </a:p>
          <a:p>
            <a:pPr marL="0" indent="0">
              <a:buNone/>
            </a:pPr>
            <a:r>
              <a:rPr lang="el-GR" dirty="0" smtClean="0"/>
              <a:t>(</a:t>
            </a:r>
            <a:r>
              <a:rPr lang="it-IT" dirty="0" smtClean="0"/>
              <a:t>Aveux non avenus, 1930).</a:t>
            </a:r>
            <a:endParaRPr lang="el-GR" dirty="0"/>
          </a:p>
        </p:txBody>
      </p:sp>
    </p:spTree>
    <p:extLst>
      <p:ext uri="{BB962C8B-B14F-4D97-AF65-F5344CB8AC3E}">
        <p14:creationId xmlns:p14="http://schemas.microsoft.com/office/powerpoint/2010/main" val="74819297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n-US" dirty="0" smtClean="0"/>
              <a:t>Valentine de Saint-Point</a:t>
            </a:r>
            <a:endParaRPr lang="el-GR" dirty="0"/>
          </a:p>
        </p:txBody>
      </p:sp>
      <p:sp>
        <p:nvSpPr>
          <p:cNvPr id="3" name="Θέση περιεχομένου 2"/>
          <p:cNvSpPr>
            <a:spLocks noGrp="1"/>
          </p:cNvSpPr>
          <p:nvPr>
            <p:ph idx="1"/>
          </p:nvPr>
        </p:nvSpPr>
        <p:spPr/>
        <p:txBody>
          <a:bodyPr/>
          <a:lstStyle/>
          <a:p>
            <a:pPr>
              <a:buFont typeface="Wingdings" panose="05000000000000000000" pitchFamily="2" charset="2"/>
              <a:buChar char="q"/>
            </a:pPr>
            <a:r>
              <a:rPr lang="en-US" dirty="0" smtClean="0"/>
              <a:t> </a:t>
            </a:r>
            <a:r>
              <a:rPr lang="en-US" dirty="0" err="1" smtClean="0"/>
              <a:t>Manifeste</a:t>
            </a:r>
            <a:r>
              <a:rPr lang="en-US" dirty="0" smtClean="0"/>
              <a:t> de la femme </a:t>
            </a:r>
            <a:r>
              <a:rPr lang="en-US" dirty="0" err="1" smtClean="0"/>
              <a:t>futuriste</a:t>
            </a:r>
            <a:r>
              <a:rPr lang="el-GR" smtClean="0"/>
              <a:t>, 1912</a:t>
            </a:r>
            <a:endParaRPr lang="en-US" dirty="0" smtClean="0"/>
          </a:p>
          <a:p>
            <a:pPr>
              <a:buFont typeface="Wingdings" panose="05000000000000000000" pitchFamily="2" charset="2"/>
              <a:buChar char="q"/>
            </a:pPr>
            <a:r>
              <a:rPr lang="en-US" dirty="0"/>
              <a:t> </a:t>
            </a:r>
            <a:r>
              <a:rPr lang="el-GR" dirty="0" smtClean="0"/>
              <a:t>απέχθεια για τη θηλυκότητα, προεικονίζει την «αρρενωπότητα» γι’ αυτή τη «φυλή που την έχει καταπιεί η θηλυκότητα» (=γυναίκες)</a:t>
            </a:r>
            <a:endParaRPr lang="el-GR" dirty="0"/>
          </a:p>
        </p:txBody>
      </p:sp>
    </p:spTree>
    <p:extLst>
      <p:ext uri="{BB962C8B-B14F-4D97-AF65-F5344CB8AC3E}">
        <p14:creationId xmlns:p14="http://schemas.microsoft.com/office/powerpoint/2010/main" val="384836219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Βιολογικό/κοινωνικό φύλο</a:t>
            </a:r>
            <a:endParaRPr lang="el-GR" dirty="0"/>
          </a:p>
        </p:txBody>
      </p:sp>
      <p:sp>
        <p:nvSpPr>
          <p:cNvPr id="3" name="Θέση περιεχομένου 2"/>
          <p:cNvSpPr>
            <a:spLocks noGrp="1"/>
          </p:cNvSpPr>
          <p:nvPr>
            <p:ph idx="1"/>
          </p:nvPr>
        </p:nvSpPr>
        <p:spPr/>
        <p:txBody>
          <a:bodyPr>
            <a:normAutofit fontScale="92500" lnSpcReduction="20000"/>
          </a:bodyPr>
          <a:lstStyle/>
          <a:p>
            <a:r>
              <a:rPr lang="el-GR" sz="3800" dirty="0" smtClean="0"/>
              <a:t>Το βιολογικό φύλο [</a:t>
            </a:r>
            <a:r>
              <a:rPr lang="el-GR" sz="3800" dirty="0" smtClean="0"/>
              <a:t>sex</a:t>
            </a:r>
            <a:r>
              <a:rPr lang="el-GR" sz="3800" dirty="0"/>
              <a:t>] ενός ατόμου </a:t>
            </a:r>
            <a:r>
              <a:rPr lang="el-GR" sz="3800" dirty="0" smtClean="0"/>
              <a:t>είναι </a:t>
            </a:r>
            <a:r>
              <a:rPr lang="el-GR" sz="3800" dirty="0"/>
              <a:t>γενετικά καθορισμένο, ενώ το </a:t>
            </a:r>
            <a:r>
              <a:rPr lang="el-GR" sz="3800" dirty="0" smtClean="0"/>
              <a:t>κοινωνικό φύλο[</a:t>
            </a:r>
            <a:r>
              <a:rPr lang="el-GR" sz="3800" dirty="0" err="1" smtClean="0"/>
              <a:t>gender</a:t>
            </a:r>
            <a:r>
              <a:rPr lang="el-GR" sz="3800" dirty="0"/>
              <a:t>] είναι πολιτισμικά και </a:t>
            </a:r>
            <a:r>
              <a:rPr lang="el-GR" sz="3800" dirty="0" smtClean="0"/>
              <a:t>κοινωνικά </a:t>
            </a:r>
            <a:r>
              <a:rPr lang="el-GR" sz="3800" dirty="0"/>
              <a:t>κατασκευασμένο. </a:t>
            </a:r>
            <a:endParaRPr lang="el-GR" sz="3800" dirty="0" smtClean="0"/>
          </a:p>
          <a:p>
            <a:r>
              <a:rPr lang="el-GR" sz="3800" dirty="0" smtClean="0"/>
              <a:t>Υπάρχουν </a:t>
            </a:r>
            <a:r>
              <a:rPr lang="el-GR" sz="3800" dirty="0"/>
              <a:t>επομένως δύο βιολογικά φύλα (το αρσενικό </a:t>
            </a:r>
            <a:r>
              <a:rPr lang="el-GR" sz="3800" dirty="0" smtClean="0"/>
              <a:t>και </a:t>
            </a:r>
            <a:r>
              <a:rPr lang="el-GR" sz="3800" dirty="0"/>
              <a:t>το θηλυκό) και </a:t>
            </a:r>
            <a:r>
              <a:rPr lang="el-GR" sz="3800" dirty="0" smtClean="0"/>
              <a:t>δύο </a:t>
            </a:r>
            <a:r>
              <a:rPr lang="el-GR" sz="3800" dirty="0"/>
              <a:t>κοινωνικά φύλα (το ανδρικό και το γυναικείο). </a:t>
            </a:r>
            <a:endParaRPr lang="el-GR" sz="3800" dirty="0" smtClean="0"/>
          </a:p>
          <a:p>
            <a:pPr marL="0" indent="0">
              <a:buNone/>
            </a:pPr>
            <a:r>
              <a:rPr lang="el-GR" sz="3800" dirty="0" smtClean="0"/>
              <a:t>Στην </a:t>
            </a:r>
            <a:r>
              <a:rPr lang="el-GR" sz="3800" dirty="0"/>
              <a:t>ελληνική </a:t>
            </a:r>
            <a:r>
              <a:rPr lang="el-GR" sz="3800" dirty="0" smtClean="0"/>
              <a:t>γλώσσα </a:t>
            </a:r>
            <a:r>
              <a:rPr lang="el-GR" sz="3800" dirty="0"/>
              <a:t>αυτή η διάκριση είναι </a:t>
            </a:r>
            <a:r>
              <a:rPr lang="el-GR" sz="3800" dirty="0" smtClean="0"/>
              <a:t>εμφανής στους </a:t>
            </a:r>
            <a:r>
              <a:rPr lang="el-GR" sz="3800" dirty="0"/>
              <a:t>προσδιορισμούς που χρησιμοποιούνται </a:t>
            </a:r>
            <a:r>
              <a:rPr lang="el-GR" sz="3800" dirty="0" smtClean="0"/>
              <a:t>για </a:t>
            </a:r>
            <a:r>
              <a:rPr lang="el-GR" sz="3800" dirty="0"/>
              <a:t>το βιολογικό φύλο (αρσενικό και θηλυκό) και το κοινωνικό φύλο (ανδρικό και </a:t>
            </a:r>
            <a:r>
              <a:rPr lang="el-GR" sz="3800" dirty="0" smtClean="0"/>
              <a:t>γυναικείο</a:t>
            </a:r>
            <a:r>
              <a:rPr lang="el-GR" sz="3800" dirty="0"/>
              <a:t>)</a:t>
            </a:r>
          </a:p>
          <a:p>
            <a:pPr marL="0" indent="0">
              <a:buNone/>
            </a:pPr>
            <a:endParaRPr lang="el-GR" sz="5600" dirty="0" smtClean="0"/>
          </a:p>
          <a:p>
            <a:endParaRPr lang="el-GR" dirty="0"/>
          </a:p>
        </p:txBody>
      </p:sp>
    </p:spTree>
    <p:extLst>
      <p:ext uri="{BB962C8B-B14F-4D97-AF65-F5344CB8AC3E}">
        <p14:creationId xmlns:p14="http://schemas.microsoft.com/office/powerpoint/2010/main" val="4466694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Η πρωτοπορία: μία ανδρική έννοια??</a:t>
            </a:r>
            <a:endParaRPr lang="el-GR" dirty="0"/>
          </a:p>
        </p:txBody>
      </p:sp>
      <p:sp>
        <p:nvSpPr>
          <p:cNvPr id="3" name="Θέση περιεχομένου 2"/>
          <p:cNvSpPr>
            <a:spLocks noGrp="1"/>
          </p:cNvSpPr>
          <p:nvPr>
            <p:ph idx="1"/>
          </p:nvPr>
        </p:nvSpPr>
        <p:spPr/>
        <p:txBody>
          <a:bodyPr/>
          <a:lstStyle/>
          <a:p>
            <a:pPr>
              <a:buFont typeface="Wingdings" panose="05000000000000000000" pitchFamily="2" charset="2"/>
              <a:buChar char="q"/>
            </a:pPr>
            <a:r>
              <a:rPr lang="el-GR" dirty="0" smtClean="0"/>
              <a:t> πρώτο μισό του 20ού αιώνα: μιλάμε για μοντέρνα τέχνη, </a:t>
            </a:r>
            <a:r>
              <a:rPr lang="el-GR" dirty="0" err="1" smtClean="0"/>
              <a:t>μοντερνικότητα</a:t>
            </a:r>
            <a:r>
              <a:rPr lang="el-GR" dirty="0" smtClean="0"/>
              <a:t> σε αντίθεση με τον </a:t>
            </a:r>
            <a:r>
              <a:rPr lang="el-GR" dirty="0" err="1" smtClean="0"/>
              <a:t>ακαδημαισμό</a:t>
            </a:r>
            <a:r>
              <a:rPr lang="el-GR" dirty="0" smtClean="0"/>
              <a:t> και το σύστημα ιεράρχησης των ειδών, που ίσχυε ως τον 19</a:t>
            </a:r>
            <a:r>
              <a:rPr lang="el-GR" baseline="30000" dirty="0" smtClean="0"/>
              <a:t>ο</a:t>
            </a:r>
            <a:r>
              <a:rPr lang="el-GR" dirty="0" smtClean="0"/>
              <a:t> αι. στην εθνική Σχολή Καλών Τεχνών.</a:t>
            </a:r>
          </a:p>
          <a:p>
            <a:pPr>
              <a:buFont typeface="Wingdings" panose="05000000000000000000" pitchFamily="2" charset="2"/>
              <a:buChar char="q"/>
            </a:pPr>
            <a:r>
              <a:rPr lang="el-GR" dirty="0" err="1" smtClean="0"/>
              <a:t>πρωτοπορεία</a:t>
            </a:r>
            <a:r>
              <a:rPr lang="el-GR" dirty="0" smtClean="0"/>
              <a:t>= 20 μισό του 20ού αιώνα, όταν προβάλλεται ως μια νέα αρχή/κανόνας και έννοια που προσδίδει κύρος στα διάφορα ρεύματα μετά τον ιμπρεσιονισμό.</a:t>
            </a:r>
          </a:p>
          <a:p>
            <a:pPr>
              <a:buFont typeface="Wingdings" panose="05000000000000000000" pitchFamily="2" charset="2"/>
              <a:buChar char="q"/>
            </a:pPr>
            <a:r>
              <a:rPr lang="el-GR" dirty="0" smtClean="0"/>
              <a:t>Μήπως είναι μια επινόηση των ιστορικών της τέχνης που να μπορεί να σκιαγραφήσει την εξαιρετική πληθώρα και τον υπέρμετρο πλούτο ερευνών και δημιουργιών πριν από το 1914 και στον μεσοπόλεμο?</a:t>
            </a:r>
            <a:endParaRPr lang="el-GR" dirty="0"/>
          </a:p>
        </p:txBody>
      </p:sp>
    </p:spTree>
    <p:extLst>
      <p:ext uri="{BB962C8B-B14F-4D97-AF65-F5344CB8AC3E}">
        <p14:creationId xmlns:p14="http://schemas.microsoft.com/office/powerpoint/2010/main" val="52760756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Συνέχεια… πόλεμος και πρωτοπορία</a:t>
            </a:r>
            <a:endParaRPr lang="el-GR" dirty="0"/>
          </a:p>
        </p:txBody>
      </p:sp>
      <p:sp>
        <p:nvSpPr>
          <p:cNvPr id="3" name="Θέση περιεχομένου 2"/>
          <p:cNvSpPr>
            <a:spLocks noGrp="1"/>
          </p:cNvSpPr>
          <p:nvPr>
            <p:ph idx="1"/>
          </p:nvPr>
        </p:nvSpPr>
        <p:spPr/>
        <p:txBody>
          <a:bodyPr/>
          <a:lstStyle/>
          <a:p>
            <a:pPr>
              <a:buFont typeface="Wingdings" panose="05000000000000000000" pitchFamily="2" charset="2"/>
              <a:buChar char="v"/>
            </a:pPr>
            <a:r>
              <a:rPr lang="el-GR" dirty="0" smtClean="0"/>
              <a:t> ο πόλεμος είναι άμεσα συνυφασμένος με την έννοια της πρωτοπορίας, </a:t>
            </a:r>
          </a:p>
          <a:p>
            <a:pPr>
              <a:buFont typeface="Wingdings" panose="05000000000000000000" pitchFamily="2" charset="2"/>
              <a:buChar char="v"/>
            </a:pPr>
            <a:r>
              <a:rPr lang="el-GR" dirty="0" smtClean="0"/>
              <a:t>με την στρατιωτική/στρατευμένη σημασία του όρου </a:t>
            </a:r>
          </a:p>
          <a:p>
            <a:pPr>
              <a:buFont typeface="Wingdings" panose="05000000000000000000" pitchFamily="2" charset="2"/>
              <a:buChar char="v"/>
            </a:pPr>
            <a:r>
              <a:rPr lang="el-GR" dirty="0" smtClean="0"/>
              <a:t>αλλά και με την έννοια της καταστροφής και της διάρρηξης.</a:t>
            </a:r>
          </a:p>
          <a:p>
            <a:pPr>
              <a:buFont typeface="Wingdings" panose="05000000000000000000" pitchFamily="2" charset="2"/>
              <a:buChar char="v"/>
            </a:pPr>
            <a:endParaRPr lang="el-GR" dirty="0"/>
          </a:p>
        </p:txBody>
      </p:sp>
    </p:spTree>
    <p:extLst>
      <p:ext uri="{BB962C8B-B14F-4D97-AF65-F5344CB8AC3E}">
        <p14:creationId xmlns:p14="http://schemas.microsoft.com/office/powerpoint/2010/main" val="233648361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Πρωτοπορία και τέχνη</a:t>
            </a:r>
            <a:endParaRPr lang="el-GR" dirty="0"/>
          </a:p>
        </p:txBody>
      </p:sp>
      <p:sp>
        <p:nvSpPr>
          <p:cNvPr id="3" name="Θέση περιεχομένου 2"/>
          <p:cNvSpPr>
            <a:spLocks noGrp="1"/>
          </p:cNvSpPr>
          <p:nvPr>
            <p:ph idx="1"/>
          </p:nvPr>
        </p:nvSpPr>
        <p:spPr/>
        <p:txBody>
          <a:bodyPr>
            <a:normAutofit lnSpcReduction="10000"/>
          </a:bodyPr>
          <a:lstStyle/>
          <a:p>
            <a:pPr>
              <a:buFont typeface="Wingdings" panose="05000000000000000000" pitchFamily="2" charset="2"/>
              <a:buChar char="Ø"/>
            </a:pPr>
            <a:r>
              <a:rPr lang="el-GR" dirty="0" smtClean="0"/>
              <a:t> η πρωτοπορία στην τέχνη καλύπτει πολλούς τομείς και πεδία:</a:t>
            </a:r>
          </a:p>
          <a:p>
            <a:pPr>
              <a:buFont typeface="Wingdings" panose="05000000000000000000" pitchFamily="2" charset="2"/>
              <a:buChar char="Ø"/>
            </a:pPr>
            <a:r>
              <a:rPr lang="el-GR" dirty="0" smtClean="0"/>
              <a:t>Ρήξη με το παρελθόν</a:t>
            </a:r>
          </a:p>
          <a:p>
            <a:pPr>
              <a:buFont typeface="Wingdings" panose="05000000000000000000" pitchFamily="2" charset="2"/>
              <a:buChar char="Ø"/>
            </a:pPr>
            <a:r>
              <a:rPr lang="el-GR" dirty="0" smtClean="0"/>
              <a:t>Με τους δασκάλους</a:t>
            </a:r>
          </a:p>
          <a:p>
            <a:pPr>
              <a:buFont typeface="Wingdings" panose="05000000000000000000" pitchFamily="2" charset="2"/>
              <a:buChar char="Ø"/>
            </a:pPr>
            <a:r>
              <a:rPr lang="el-GR" dirty="0" smtClean="0"/>
              <a:t>Με την αρχή του κύρους και της εξουσίας των παλαιών και έγκριτων συγγραφέων/καλλιτεχνών</a:t>
            </a:r>
          </a:p>
          <a:p>
            <a:pPr>
              <a:buFont typeface="Wingdings" panose="05000000000000000000" pitchFamily="2" charset="2"/>
              <a:buChar char="Ø"/>
            </a:pPr>
            <a:r>
              <a:rPr lang="el-GR" dirty="0" smtClean="0"/>
              <a:t>Με τον πατέρα</a:t>
            </a:r>
          </a:p>
          <a:p>
            <a:pPr>
              <a:buFont typeface="Wingdings" panose="05000000000000000000" pitchFamily="2" charset="2"/>
              <a:buChar char="Ø"/>
            </a:pPr>
            <a:r>
              <a:rPr lang="el-GR" dirty="0" smtClean="0"/>
              <a:t>Με την πατριαρχία συνεπώς</a:t>
            </a:r>
          </a:p>
          <a:p>
            <a:pPr>
              <a:buFont typeface="Wingdings" panose="05000000000000000000" pitchFamily="2" charset="2"/>
              <a:buChar char="Ø"/>
            </a:pPr>
            <a:r>
              <a:rPr lang="el-GR" dirty="0" smtClean="0"/>
              <a:t>Με κάθε σύστημα ιεραρχίας/ιεράρχησης αξιών</a:t>
            </a:r>
          </a:p>
          <a:p>
            <a:pPr>
              <a:buFont typeface="Wingdings" panose="05000000000000000000" pitchFamily="2" charset="2"/>
              <a:buChar char="Ø"/>
            </a:pPr>
            <a:r>
              <a:rPr lang="el-GR" dirty="0" smtClean="0"/>
              <a:t>Με κάθε σχέση κυριαρχίας΄(πατέρας/γιος, γυναίκα/άντρας)</a:t>
            </a:r>
          </a:p>
          <a:p>
            <a:pPr>
              <a:buFont typeface="Wingdings" panose="05000000000000000000" pitchFamily="2" charset="2"/>
              <a:buChar char="Ø"/>
            </a:pPr>
            <a:endParaRPr lang="el-GR" dirty="0"/>
          </a:p>
        </p:txBody>
      </p:sp>
    </p:spTree>
    <p:extLst>
      <p:ext uri="{BB962C8B-B14F-4D97-AF65-F5344CB8AC3E}">
        <p14:creationId xmlns:p14="http://schemas.microsoft.com/office/powerpoint/2010/main" val="136900282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Ρήξεις??</a:t>
            </a:r>
            <a:endParaRPr lang="el-GR" dirty="0"/>
          </a:p>
        </p:txBody>
      </p:sp>
      <p:sp>
        <p:nvSpPr>
          <p:cNvPr id="3" name="Θέση περιεχομένου 2"/>
          <p:cNvSpPr>
            <a:spLocks noGrp="1"/>
          </p:cNvSpPr>
          <p:nvPr>
            <p:ph idx="1"/>
          </p:nvPr>
        </p:nvSpPr>
        <p:spPr/>
        <p:txBody>
          <a:bodyPr/>
          <a:lstStyle/>
          <a:p>
            <a:pPr>
              <a:buFont typeface="Wingdings" panose="05000000000000000000" pitchFamily="2" charset="2"/>
              <a:buChar char="v"/>
            </a:pPr>
            <a:r>
              <a:rPr lang="el-GR" dirty="0" smtClean="0"/>
              <a:t> ρήξη με τον Πατέρα άρα ρήξη με καθετί κυριαρχικό??</a:t>
            </a:r>
          </a:p>
          <a:p>
            <a:pPr>
              <a:buFont typeface="Wingdings" panose="05000000000000000000" pitchFamily="2" charset="2"/>
              <a:buChar char="v"/>
            </a:pPr>
            <a:r>
              <a:rPr lang="el-GR" dirty="0" smtClean="0"/>
              <a:t>Άνοιγμα νέων προοπτικών για τις γυναίκες…??</a:t>
            </a:r>
          </a:p>
          <a:p>
            <a:pPr>
              <a:buFont typeface="Wingdings" panose="05000000000000000000" pitchFamily="2" charset="2"/>
              <a:buChar char="v"/>
            </a:pPr>
            <a:r>
              <a:rPr lang="el-GR" dirty="0"/>
              <a:t> </a:t>
            </a:r>
            <a:r>
              <a:rPr lang="el-GR" dirty="0" smtClean="0"/>
              <a:t>δυνατότητα </a:t>
            </a:r>
            <a:r>
              <a:rPr lang="el-GR" dirty="0" err="1" smtClean="0"/>
              <a:t>απελεύθερωσης</a:t>
            </a:r>
            <a:r>
              <a:rPr lang="el-GR" dirty="0" smtClean="0"/>
              <a:t> της δημιουργικής ενέργειας των γυναικών???</a:t>
            </a:r>
          </a:p>
          <a:p>
            <a:pPr>
              <a:buFont typeface="Wingdings" panose="05000000000000000000" pitchFamily="2" charset="2"/>
              <a:buChar char="v"/>
            </a:pPr>
            <a:r>
              <a:rPr lang="el-GR" dirty="0" err="1" smtClean="0"/>
              <a:t>Σίγουρρα</a:t>
            </a:r>
            <a:r>
              <a:rPr lang="el-GR" dirty="0" smtClean="0"/>
              <a:t> καταστροφή των παλιών απόψεων: </a:t>
            </a:r>
            <a:r>
              <a:rPr lang="el-GR" dirty="0" err="1" smtClean="0"/>
              <a:t>ιμπρεσιονισμ΄ςο</a:t>
            </a:r>
            <a:r>
              <a:rPr lang="el-GR" dirty="0" smtClean="0"/>
              <a:t>, κυβισμός, νταντά!!!</a:t>
            </a:r>
          </a:p>
          <a:p>
            <a:pPr>
              <a:buFont typeface="Wingdings" panose="05000000000000000000" pitchFamily="2" charset="2"/>
              <a:buChar char="v"/>
            </a:pPr>
            <a:r>
              <a:rPr lang="el-GR" dirty="0" smtClean="0"/>
              <a:t>Αναδιανομή των κριτηρίων καλλιτεχνικής νομιμότητας</a:t>
            </a:r>
          </a:p>
          <a:p>
            <a:pPr>
              <a:buFont typeface="Wingdings" panose="05000000000000000000" pitchFamily="2" charset="2"/>
              <a:buChar char="v"/>
            </a:pPr>
            <a:r>
              <a:rPr lang="el-GR" dirty="0" smtClean="0"/>
              <a:t>Ανεξαρτησία της τέχνης</a:t>
            </a:r>
            <a:endParaRPr lang="el-GR" dirty="0"/>
          </a:p>
        </p:txBody>
      </p:sp>
    </p:spTree>
    <p:extLst>
      <p:ext uri="{BB962C8B-B14F-4D97-AF65-F5344CB8AC3E}">
        <p14:creationId xmlns:p14="http://schemas.microsoft.com/office/powerpoint/2010/main" val="330177744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Πρωτοπορίες και γυναίκες!</a:t>
            </a:r>
            <a:endParaRPr lang="el-GR" dirty="0"/>
          </a:p>
        </p:txBody>
      </p:sp>
      <p:sp>
        <p:nvSpPr>
          <p:cNvPr id="3" name="Θέση περιεχομένου 2"/>
          <p:cNvSpPr>
            <a:spLocks noGrp="1"/>
          </p:cNvSpPr>
          <p:nvPr>
            <p:ph idx="1"/>
          </p:nvPr>
        </p:nvSpPr>
        <p:spPr/>
        <p:txBody>
          <a:bodyPr>
            <a:normAutofit lnSpcReduction="10000"/>
          </a:bodyPr>
          <a:lstStyle/>
          <a:p>
            <a:pPr>
              <a:buFont typeface="Wingdings" panose="05000000000000000000" pitchFamily="2" charset="2"/>
              <a:buChar char="ü"/>
            </a:pPr>
            <a:r>
              <a:rPr lang="el-GR" dirty="0" smtClean="0"/>
              <a:t> πώς οι γυναίκες βρίσκουν τη θέση τους μέσα σ’ αυτήν την καινούργια οργάνωση κι αναδιανομή αξιών?</a:t>
            </a:r>
          </a:p>
          <a:p>
            <a:pPr>
              <a:buFont typeface="Wingdings" panose="05000000000000000000" pitchFamily="2" charset="2"/>
              <a:buChar char="ü"/>
            </a:pPr>
            <a:r>
              <a:rPr lang="el-GR" dirty="0" smtClean="0"/>
              <a:t>Πώς θα επιβάλουν την άποψή τους και τη δημιουργία τους σ’ ένα καθ’ όλα αντρικό περιβάλλον?</a:t>
            </a:r>
          </a:p>
          <a:p>
            <a:pPr>
              <a:buFont typeface="Wingdings" panose="05000000000000000000" pitchFamily="2" charset="2"/>
              <a:buChar char="ü"/>
            </a:pPr>
            <a:r>
              <a:rPr lang="el-GR" dirty="0" smtClean="0"/>
              <a:t>18</a:t>
            </a:r>
            <a:r>
              <a:rPr lang="el-GR" baseline="30000" dirty="0" smtClean="0"/>
              <a:t>ος</a:t>
            </a:r>
            <a:r>
              <a:rPr lang="el-GR" dirty="0" smtClean="0"/>
              <a:t> αι. = πολιτικός παράγοντας νομιμότητας: Βασιλική Ακαδημία ζωγραφικής και γλυπτικής</a:t>
            </a:r>
          </a:p>
          <a:p>
            <a:pPr>
              <a:buFont typeface="Wingdings" panose="05000000000000000000" pitchFamily="2" charset="2"/>
              <a:buChar char="ü"/>
            </a:pPr>
            <a:r>
              <a:rPr lang="el-GR" dirty="0" smtClean="0"/>
              <a:t>20ός αι. = κοινωνικός παράγοντας: ζευγάρι και κυρίως γάμος με έγκριτο καλλιτέχνη. Βλ. κοινωνικό γεγονός/παράγοντα και απορρέουσα καταστροφική κατάληξη στην </a:t>
            </a:r>
            <a:r>
              <a:rPr lang="el-GR" dirty="0" err="1" smtClean="0"/>
              <a:t>Καμίλ</a:t>
            </a:r>
            <a:r>
              <a:rPr lang="el-GR" dirty="0" smtClean="0"/>
              <a:t> </a:t>
            </a:r>
            <a:r>
              <a:rPr lang="el-GR" dirty="0" err="1" smtClean="0"/>
              <a:t>Κλωντέλ</a:t>
            </a:r>
            <a:r>
              <a:rPr lang="el-GR" dirty="0" smtClean="0"/>
              <a:t>!!! Ρήξη με τον </a:t>
            </a:r>
            <a:r>
              <a:rPr lang="el-GR" dirty="0" err="1" smtClean="0"/>
              <a:t>Ροντέν</a:t>
            </a:r>
            <a:r>
              <a:rPr lang="el-GR" dirty="0" smtClean="0"/>
              <a:t> με την ελπίδα να αναγνωριστεί η ίδια και από μόνη της για τις δικές της ικανότητες!!</a:t>
            </a:r>
          </a:p>
          <a:p>
            <a:pPr>
              <a:buFont typeface="Wingdings" panose="05000000000000000000" pitchFamily="2" charset="2"/>
              <a:buChar char="ü"/>
            </a:pPr>
            <a:endParaRPr lang="el-GR" dirty="0" smtClean="0"/>
          </a:p>
          <a:p>
            <a:pPr>
              <a:buFont typeface="Wingdings" panose="05000000000000000000" pitchFamily="2" charset="2"/>
              <a:buChar char="ü"/>
            </a:pPr>
            <a:endParaRPr lang="el-GR" dirty="0"/>
          </a:p>
        </p:txBody>
      </p:sp>
    </p:spTree>
    <p:extLst>
      <p:ext uri="{BB962C8B-B14F-4D97-AF65-F5344CB8AC3E}">
        <p14:creationId xmlns:p14="http://schemas.microsoft.com/office/powerpoint/2010/main" val="28757419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Πρωτοπορίες και γυναίκες…</a:t>
            </a:r>
            <a:endParaRPr lang="el-GR" dirty="0"/>
          </a:p>
        </p:txBody>
      </p:sp>
      <p:sp>
        <p:nvSpPr>
          <p:cNvPr id="3" name="Θέση περιεχομένου 2"/>
          <p:cNvSpPr>
            <a:spLocks noGrp="1"/>
          </p:cNvSpPr>
          <p:nvPr>
            <p:ph idx="1"/>
          </p:nvPr>
        </p:nvSpPr>
        <p:spPr/>
        <p:txBody>
          <a:bodyPr>
            <a:normAutofit lnSpcReduction="10000"/>
          </a:bodyPr>
          <a:lstStyle/>
          <a:p>
            <a:pPr>
              <a:buFont typeface="Wingdings" panose="05000000000000000000" pitchFamily="2" charset="2"/>
              <a:buChar char="q"/>
            </a:pPr>
            <a:r>
              <a:rPr lang="el-GR" dirty="0" smtClean="0"/>
              <a:t> Ελλιπής αναγνώριση και καταξίωση: βλ. </a:t>
            </a:r>
            <a:r>
              <a:rPr lang="el-GR" dirty="0" err="1" smtClean="0"/>
              <a:t>Μπωμπούρ</a:t>
            </a:r>
            <a:r>
              <a:rPr lang="el-GR" dirty="0" smtClean="0"/>
              <a:t> και γυναίκες/καλλιτέχνιδες: όλες παντρεμένες με καλλιτέχνη!!</a:t>
            </a:r>
          </a:p>
          <a:p>
            <a:r>
              <a:rPr lang="el-GR" dirty="0"/>
              <a:t> </a:t>
            </a:r>
            <a:r>
              <a:rPr lang="el-GR" dirty="0" smtClean="0"/>
              <a:t>εκτός από τις εφαρμοσμένες και διακοσμητικές τέχνες:</a:t>
            </a:r>
            <a:r>
              <a:rPr lang="it-IT" dirty="0" smtClean="0"/>
              <a:t> Eileen Gray, Claude Cahun (</a:t>
            </a:r>
            <a:r>
              <a:rPr lang="el-GR" dirty="0" smtClean="0"/>
              <a:t>αναγνωρίστηκε υπό την πίεση του φεμινιστικού κινήματος τη δεκαετία του ‘90!)</a:t>
            </a:r>
          </a:p>
          <a:p>
            <a:r>
              <a:rPr lang="el-GR" dirty="0" smtClean="0"/>
              <a:t>Πρωτοπορία = νέο κριτήριο νομιμοποίησης των ρευμάτων του πρώτου μισού του 20ού αιώνα.</a:t>
            </a:r>
          </a:p>
          <a:p>
            <a:r>
              <a:rPr lang="el-GR" dirty="0" smtClean="0"/>
              <a:t>Κριτήριο διαχωρισμού για τις γυναίκες αφού παραπέμπει σε κοινωνιολογικά βαρίδια, σε μια ιδεολογία δημιουργικής αδυναμίας, σχεδόν φυσικής: οι γυναίκες που ανανεώνουν την τέχνη είναι εξαιρέσεις (</a:t>
            </a:r>
            <a:r>
              <a:rPr lang="it-IT" dirty="0" smtClean="0"/>
              <a:t>Valadon)</a:t>
            </a:r>
            <a:r>
              <a:rPr lang="el-GR" dirty="0" smtClean="0"/>
              <a:t> ή …. </a:t>
            </a:r>
            <a:r>
              <a:rPr lang="el-GR" dirty="0"/>
              <a:t>ξ</a:t>
            </a:r>
            <a:r>
              <a:rPr lang="el-GR" dirty="0" smtClean="0"/>
              <a:t>ένες… στη Γαλλία!!!</a:t>
            </a:r>
            <a:endParaRPr lang="el-GR" dirty="0"/>
          </a:p>
          <a:p>
            <a:endParaRPr lang="el-GR" dirty="0"/>
          </a:p>
          <a:p>
            <a:pPr>
              <a:buFont typeface="Wingdings" panose="05000000000000000000" pitchFamily="2" charset="2"/>
              <a:buChar char="q"/>
            </a:pPr>
            <a:endParaRPr lang="el-GR" dirty="0"/>
          </a:p>
        </p:txBody>
      </p:sp>
    </p:spTree>
    <p:extLst>
      <p:ext uri="{BB962C8B-B14F-4D97-AF65-F5344CB8AC3E}">
        <p14:creationId xmlns:p14="http://schemas.microsoft.com/office/powerpoint/2010/main" val="84728113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Γυναίκες και Γαλλία</a:t>
            </a:r>
            <a:endParaRPr lang="el-GR" dirty="0"/>
          </a:p>
        </p:txBody>
      </p:sp>
      <p:sp>
        <p:nvSpPr>
          <p:cNvPr id="3" name="Θέση περιεχομένου 2"/>
          <p:cNvSpPr>
            <a:spLocks noGrp="1"/>
          </p:cNvSpPr>
          <p:nvPr>
            <p:ph idx="1"/>
          </p:nvPr>
        </p:nvSpPr>
        <p:spPr/>
        <p:txBody>
          <a:bodyPr/>
          <a:lstStyle/>
          <a:p>
            <a:pPr>
              <a:buFont typeface="Courier New" panose="02070309020205020404" pitchFamily="49" charset="0"/>
              <a:buChar char="o"/>
            </a:pPr>
            <a:r>
              <a:rPr lang="el-GR" dirty="0" smtClean="0"/>
              <a:t> </a:t>
            </a:r>
            <a:r>
              <a:rPr lang="it-IT" dirty="0" smtClean="0"/>
              <a:t>Sonia Delaunay</a:t>
            </a:r>
          </a:p>
          <a:p>
            <a:pPr>
              <a:buFont typeface="Courier New" panose="02070309020205020404" pitchFamily="49" charset="0"/>
              <a:buChar char="o"/>
            </a:pPr>
            <a:r>
              <a:rPr lang="it-IT" dirty="0" smtClean="0"/>
              <a:t>Natalia Gontcharova</a:t>
            </a:r>
          </a:p>
          <a:p>
            <a:pPr>
              <a:buFont typeface="Courier New" panose="02070309020205020404" pitchFamily="49" charset="0"/>
              <a:buChar char="o"/>
            </a:pPr>
            <a:r>
              <a:rPr lang="it-IT" dirty="0" smtClean="0"/>
              <a:t>Sophie Taeuber Arp</a:t>
            </a:r>
            <a:endParaRPr lang="el-GR" dirty="0" smtClean="0"/>
          </a:p>
          <a:p>
            <a:pPr>
              <a:buFont typeface="Courier New" panose="02070309020205020404" pitchFamily="49" charset="0"/>
              <a:buChar char="o"/>
            </a:pPr>
            <a:r>
              <a:rPr lang="el-GR" dirty="0"/>
              <a:t> </a:t>
            </a:r>
            <a:r>
              <a:rPr lang="el-GR" dirty="0" smtClean="0"/>
              <a:t>άλλες γυναίκες όπως η </a:t>
            </a:r>
            <a:r>
              <a:rPr lang="it-IT" dirty="0" smtClean="0"/>
              <a:t>Florence Henri </a:t>
            </a:r>
            <a:r>
              <a:rPr lang="el-GR" dirty="0" smtClean="0"/>
              <a:t>και η</a:t>
            </a:r>
            <a:r>
              <a:rPr lang="it-IT" dirty="0" smtClean="0"/>
              <a:t> Gisèle Freud</a:t>
            </a:r>
            <a:r>
              <a:rPr lang="el-GR" dirty="0" smtClean="0"/>
              <a:t> έχουν επίσης αναγνωριστεί, αλλά σε τομείς που θεωρούνται κατώτεροι/δευτερεύοντες, όπως η φωτογραφία, για παράδειγμα!!!</a:t>
            </a:r>
            <a:r>
              <a:rPr lang="it-IT" dirty="0" smtClean="0"/>
              <a:t> </a:t>
            </a:r>
            <a:endParaRPr lang="el-GR" dirty="0" smtClean="0"/>
          </a:p>
          <a:p>
            <a:pPr>
              <a:buFont typeface="Courier New" panose="02070309020205020404" pitchFamily="49" charset="0"/>
              <a:buChar char="o"/>
            </a:pPr>
            <a:endParaRPr lang="it-IT" dirty="0" smtClean="0"/>
          </a:p>
          <a:p>
            <a:pPr>
              <a:buFont typeface="Courier New" panose="02070309020205020404" pitchFamily="49" charset="0"/>
              <a:buChar char="o"/>
            </a:pPr>
            <a:endParaRPr lang="it-IT" dirty="0"/>
          </a:p>
          <a:p>
            <a:pPr>
              <a:buFont typeface="Courier New" panose="02070309020205020404" pitchFamily="49" charset="0"/>
              <a:buChar char="o"/>
            </a:pPr>
            <a:endParaRPr lang="el-GR" dirty="0"/>
          </a:p>
        </p:txBody>
      </p:sp>
    </p:spTree>
    <p:extLst>
      <p:ext uri="{BB962C8B-B14F-4D97-AF65-F5344CB8AC3E}">
        <p14:creationId xmlns:p14="http://schemas.microsoft.com/office/powerpoint/2010/main" val="2867710313"/>
      </p:ext>
    </p:extLst>
  </p:cSld>
  <p:clrMapOvr>
    <a:masterClrMapping/>
  </p:clrMapOvr>
  <p:timing>
    <p:tnLst>
      <p:par>
        <p:cTn id="1" dur="indefinite" restart="never" nodeType="tmRoot"/>
      </p:par>
    </p:tnLst>
  </p:timing>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44</TotalTime>
  <Words>780</Words>
  <Application>Microsoft Office PowerPoint</Application>
  <PresentationFormat>Ευρεία οθόνη</PresentationFormat>
  <Paragraphs>61</Paragraphs>
  <Slides>16</Slides>
  <Notes>0</Notes>
  <HiddenSlides>0</HiddenSlides>
  <MMClips>0</MMClips>
  <ScaleCrop>false</ScaleCrop>
  <HeadingPairs>
    <vt:vector size="6" baseType="variant">
      <vt:variant>
        <vt:lpstr>Γραμματοσειρές που χρησιμοποιούνται</vt:lpstr>
      </vt:variant>
      <vt:variant>
        <vt:i4>5</vt:i4>
      </vt:variant>
      <vt:variant>
        <vt:lpstr>Θέμα</vt:lpstr>
      </vt:variant>
      <vt:variant>
        <vt:i4>1</vt:i4>
      </vt:variant>
      <vt:variant>
        <vt:lpstr>Τίτλοι διαφανειών</vt:lpstr>
      </vt:variant>
      <vt:variant>
        <vt:i4>16</vt:i4>
      </vt:variant>
    </vt:vector>
  </HeadingPairs>
  <TitlesOfParts>
    <vt:vector size="22" baseType="lpstr">
      <vt:lpstr>Arial</vt:lpstr>
      <vt:lpstr>Calibri</vt:lpstr>
      <vt:lpstr>Calibri Light</vt:lpstr>
      <vt:lpstr>Courier New</vt:lpstr>
      <vt:lpstr>Wingdings</vt:lpstr>
      <vt:lpstr>Θέμα του Office</vt:lpstr>
      <vt:lpstr>Το φύλο</vt:lpstr>
      <vt:lpstr>Βιολογικό/κοινωνικό φύλο</vt:lpstr>
      <vt:lpstr>Η πρωτοπορία: μία ανδρική έννοια??</vt:lpstr>
      <vt:lpstr>Συνέχεια… πόλεμος και πρωτοπορία</vt:lpstr>
      <vt:lpstr>Πρωτοπορία και τέχνη</vt:lpstr>
      <vt:lpstr>Ρήξεις??</vt:lpstr>
      <vt:lpstr>Πρωτοπορίες και γυναίκες!</vt:lpstr>
      <vt:lpstr>Πρωτοπορίες και γυναίκες…</vt:lpstr>
      <vt:lpstr>Γυναίκες και Γαλλία</vt:lpstr>
      <vt:lpstr>Καίρια ερωτηματικά!!!</vt:lpstr>
      <vt:lpstr>Marcel Duchamp (Rrose Sélavy=Eros c’est la vie) και αναταραχή του φύλου</vt:lpstr>
      <vt:lpstr>Marcel, 1921</vt:lpstr>
      <vt:lpstr>Marcel Duchamp,  "Belle Haleine (Beautiful Breath)" Perfume Bottle,  with a photograph of Rrose Sélavy (alias Marcel Duchamp) by Man Ray pasted on, 1921</vt:lpstr>
      <vt:lpstr>Claude Cahun: ερωτηματικά για τα φύλα!!</vt:lpstr>
      <vt:lpstr>Η μεγάλη καλλιτεχνική μοναξιά: Claude Cahun ή πώς να “μιλήσω ουδέτερα”…</vt:lpstr>
      <vt:lpstr>Valentine de Saint-Point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Το φύλο</dc:title>
  <dc:creator>Spiridopoulou</dc:creator>
  <cp:lastModifiedBy>Spiridopoulou</cp:lastModifiedBy>
  <cp:revision>8</cp:revision>
  <dcterms:created xsi:type="dcterms:W3CDTF">2015-09-29T08:10:18Z</dcterms:created>
  <dcterms:modified xsi:type="dcterms:W3CDTF">2015-09-29T08:54:40Z</dcterms:modified>
</cp:coreProperties>
</file>