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8"/>
  </p:notesMasterIdLst>
  <p:sldIdLst>
    <p:sldId id="256" r:id="rId2"/>
    <p:sldId id="257" r:id="rId3"/>
    <p:sldId id="258" r:id="rId4"/>
    <p:sldId id="316"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317" r:id="rId20"/>
    <p:sldId id="318" r:id="rId21"/>
    <p:sldId id="273" r:id="rId22"/>
    <p:sldId id="274" r:id="rId23"/>
    <p:sldId id="275" r:id="rId24"/>
    <p:sldId id="276" r:id="rId25"/>
    <p:sldId id="277" r:id="rId26"/>
    <p:sldId id="278" r:id="rId27"/>
    <p:sldId id="279" r:id="rId28"/>
    <p:sldId id="280" r:id="rId29"/>
    <p:sldId id="281" r:id="rId30"/>
    <p:sldId id="282" r:id="rId31"/>
    <p:sldId id="283" r:id="rId32"/>
    <p:sldId id="286" r:id="rId33"/>
    <p:sldId id="287" r:id="rId34"/>
    <p:sldId id="288" r:id="rId35"/>
    <p:sldId id="289" r:id="rId36"/>
    <p:sldId id="331" r:id="rId37"/>
    <p:sldId id="290" r:id="rId38"/>
    <p:sldId id="291" r:id="rId39"/>
    <p:sldId id="292" r:id="rId40"/>
    <p:sldId id="293" r:id="rId41"/>
    <p:sldId id="294" r:id="rId42"/>
    <p:sldId id="296" r:id="rId43"/>
    <p:sldId id="297" r:id="rId44"/>
    <p:sldId id="319" r:id="rId45"/>
    <p:sldId id="320" r:id="rId46"/>
    <p:sldId id="321" r:id="rId47"/>
    <p:sldId id="322" r:id="rId48"/>
    <p:sldId id="298" r:id="rId49"/>
    <p:sldId id="299" r:id="rId50"/>
    <p:sldId id="323" r:id="rId51"/>
    <p:sldId id="324" r:id="rId52"/>
    <p:sldId id="325" r:id="rId53"/>
    <p:sldId id="326" r:id="rId54"/>
    <p:sldId id="303" r:id="rId55"/>
    <p:sldId id="327" r:id="rId56"/>
    <p:sldId id="328" r:id="rId57"/>
    <p:sldId id="329" r:id="rId58"/>
    <p:sldId id="330" r:id="rId59"/>
    <p:sldId id="306" r:id="rId60"/>
    <p:sldId id="307" r:id="rId61"/>
    <p:sldId id="308" r:id="rId62"/>
    <p:sldId id="309" r:id="rId63"/>
    <p:sldId id="310" r:id="rId64"/>
    <p:sldId id="311" r:id="rId65"/>
    <p:sldId id="332" r:id="rId66"/>
    <p:sldId id="312" r:id="rId6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Μεσαίο στυλ 2 - Έμφασ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177" autoAdjust="0"/>
    <p:restoredTop sz="77797" autoAdjust="0"/>
  </p:normalViewPr>
  <p:slideViewPr>
    <p:cSldViewPr>
      <p:cViewPr varScale="1">
        <p:scale>
          <a:sx n="59" d="100"/>
          <a:sy n="59" d="100"/>
        </p:scale>
        <p:origin x="-14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user\Downloads\trng_lfse_01.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chart>
    <c:view3D>
      <c:rAngAx val="1"/>
    </c:view3D>
    <c:plotArea>
      <c:layout/>
      <c:bar3DChart>
        <c:barDir val="col"/>
        <c:grouping val="clustered"/>
        <c:ser>
          <c:idx val="0"/>
          <c:order val="0"/>
          <c:tx>
            <c:strRef>
              <c:f>Data!$A$12</c:f>
              <c:strCache>
                <c:ptCount val="1"/>
                <c:pt idx="0">
                  <c:v>European Union (28 countries)</c:v>
                </c:pt>
              </c:strCache>
            </c:strRef>
          </c:tx>
          <c:cat>
            <c:strRef>
              <c:f>Data!$B$11:$I$11</c:f>
              <c:strCache>
                <c:ptCount val="8"/>
                <c:pt idx="0">
                  <c:v>2007</c:v>
                </c:pt>
                <c:pt idx="1">
                  <c:v>2008</c:v>
                </c:pt>
                <c:pt idx="2">
                  <c:v>2009</c:v>
                </c:pt>
                <c:pt idx="3">
                  <c:v>2010</c:v>
                </c:pt>
                <c:pt idx="4">
                  <c:v>2011</c:v>
                </c:pt>
                <c:pt idx="5">
                  <c:v>2012</c:v>
                </c:pt>
                <c:pt idx="6">
                  <c:v>2013</c:v>
                </c:pt>
                <c:pt idx="7">
                  <c:v>2014</c:v>
                </c:pt>
              </c:strCache>
            </c:strRef>
          </c:cat>
          <c:val>
            <c:numRef>
              <c:f>Data!$B$12:$I$12</c:f>
              <c:numCache>
                <c:formatCode>#,##0.0</c:formatCode>
                <c:ptCount val="8"/>
                <c:pt idx="0">
                  <c:v>15.2</c:v>
                </c:pt>
                <c:pt idx="1">
                  <c:v>15.2</c:v>
                </c:pt>
                <c:pt idx="2">
                  <c:v>15.3</c:v>
                </c:pt>
                <c:pt idx="3">
                  <c:v>15.2</c:v>
                </c:pt>
                <c:pt idx="4">
                  <c:v>15</c:v>
                </c:pt>
                <c:pt idx="5">
                  <c:v>15.3</c:v>
                </c:pt>
                <c:pt idx="6">
                  <c:v>16.899999999999999</c:v>
                </c:pt>
                <c:pt idx="7">
                  <c:v>17</c:v>
                </c:pt>
              </c:numCache>
            </c:numRef>
          </c:val>
        </c:ser>
        <c:ser>
          <c:idx val="1"/>
          <c:order val="1"/>
          <c:tx>
            <c:strRef>
              <c:f>Data!$A$13</c:f>
              <c:strCache>
                <c:ptCount val="1"/>
                <c:pt idx="0">
                  <c:v>Greece</c:v>
                </c:pt>
              </c:strCache>
            </c:strRef>
          </c:tx>
          <c:cat>
            <c:strRef>
              <c:f>Data!$B$11:$I$11</c:f>
              <c:strCache>
                <c:ptCount val="8"/>
                <c:pt idx="0">
                  <c:v>2007</c:v>
                </c:pt>
                <c:pt idx="1">
                  <c:v>2008</c:v>
                </c:pt>
                <c:pt idx="2">
                  <c:v>2009</c:v>
                </c:pt>
                <c:pt idx="3">
                  <c:v>2010</c:v>
                </c:pt>
                <c:pt idx="4">
                  <c:v>2011</c:v>
                </c:pt>
                <c:pt idx="5">
                  <c:v>2012</c:v>
                </c:pt>
                <c:pt idx="6">
                  <c:v>2013</c:v>
                </c:pt>
                <c:pt idx="7">
                  <c:v>2014</c:v>
                </c:pt>
              </c:strCache>
            </c:strRef>
          </c:cat>
          <c:val>
            <c:numRef>
              <c:f>Data!$B$13:$I$13</c:f>
              <c:numCache>
                <c:formatCode>#,##0.0</c:formatCode>
                <c:ptCount val="8"/>
                <c:pt idx="0">
                  <c:v>5.8</c:v>
                </c:pt>
                <c:pt idx="1">
                  <c:v>7.3</c:v>
                </c:pt>
                <c:pt idx="2">
                  <c:v>7.5</c:v>
                </c:pt>
                <c:pt idx="3">
                  <c:v>7</c:v>
                </c:pt>
                <c:pt idx="4">
                  <c:v>6.3</c:v>
                </c:pt>
                <c:pt idx="5">
                  <c:v>6.9</c:v>
                </c:pt>
                <c:pt idx="6">
                  <c:v>7.6</c:v>
                </c:pt>
                <c:pt idx="7">
                  <c:v>7.7</c:v>
                </c:pt>
              </c:numCache>
            </c:numRef>
          </c:val>
        </c:ser>
        <c:ser>
          <c:idx val="2"/>
          <c:order val="2"/>
          <c:tx>
            <c:strRef>
              <c:f>Data!$A$14</c:f>
              <c:strCache>
                <c:ptCount val="1"/>
                <c:pt idx="0">
                  <c:v>Spain</c:v>
                </c:pt>
              </c:strCache>
            </c:strRef>
          </c:tx>
          <c:cat>
            <c:strRef>
              <c:f>Data!$B$11:$I$11</c:f>
              <c:strCache>
                <c:ptCount val="8"/>
                <c:pt idx="0">
                  <c:v>2007</c:v>
                </c:pt>
                <c:pt idx="1">
                  <c:v>2008</c:v>
                </c:pt>
                <c:pt idx="2">
                  <c:v>2009</c:v>
                </c:pt>
                <c:pt idx="3">
                  <c:v>2010</c:v>
                </c:pt>
                <c:pt idx="4">
                  <c:v>2011</c:v>
                </c:pt>
                <c:pt idx="5">
                  <c:v>2012</c:v>
                </c:pt>
                <c:pt idx="6">
                  <c:v>2013</c:v>
                </c:pt>
                <c:pt idx="7">
                  <c:v>2014</c:v>
                </c:pt>
              </c:strCache>
            </c:strRef>
          </c:cat>
          <c:val>
            <c:numRef>
              <c:f>Data!$B$14:$I$14</c:f>
              <c:numCache>
                <c:formatCode>#,##0.0</c:formatCode>
                <c:ptCount val="8"/>
                <c:pt idx="0">
                  <c:v>16.8</c:v>
                </c:pt>
                <c:pt idx="1">
                  <c:v>17</c:v>
                </c:pt>
                <c:pt idx="2">
                  <c:v>17</c:v>
                </c:pt>
                <c:pt idx="3">
                  <c:v>17.899999999999999</c:v>
                </c:pt>
                <c:pt idx="4">
                  <c:v>18.100000000000001</c:v>
                </c:pt>
                <c:pt idx="5">
                  <c:v>18.600000000000001</c:v>
                </c:pt>
                <c:pt idx="6">
                  <c:v>18.7</c:v>
                </c:pt>
                <c:pt idx="7">
                  <c:v>17.8</c:v>
                </c:pt>
              </c:numCache>
            </c:numRef>
          </c:val>
        </c:ser>
        <c:ser>
          <c:idx val="3"/>
          <c:order val="3"/>
          <c:tx>
            <c:strRef>
              <c:f>Data!$A$15</c:f>
              <c:strCache>
                <c:ptCount val="1"/>
                <c:pt idx="0">
                  <c:v>Italy</c:v>
                </c:pt>
              </c:strCache>
            </c:strRef>
          </c:tx>
          <c:cat>
            <c:strRef>
              <c:f>Data!$B$11:$I$11</c:f>
              <c:strCache>
                <c:ptCount val="8"/>
                <c:pt idx="0">
                  <c:v>2007</c:v>
                </c:pt>
                <c:pt idx="1">
                  <c:v>2008</c:v>
                </c:pt>
                <c:pt idx="2">
                  <c:v>2009</c:v>
                </c:pt>
                <c:pt idx="3">
                  <c:v>2010</c:v>
                </c:pt>
                <c:pt idx="4">
                  <c:v>2011</c:v>
                </c:pt>
                <c:pt idx="5">
                  <c:v>2012</c:v>
                </c:pt>
                <c:pt idx="6">
                  <c:v>2013</c:v>
                </c:pt>
                <c:pt idx="7">
                  <c:v>2014</c:v>
                </c:pt>
              </c:strCache>
            </c:strRef>
          </c:cat>
          <c:val>
            <c:numRef>
              <c:f>Data!$B$15:$I$15</c:f>
              <c:numCache>
                <c:formatCode>#,##0.0</c:formatCode>
                <c:ptCount val="8"/>
                <c:pt idx="0">
                  <c:v>12.9</c:v>
                </c:pt>
                <c:pt idx="1">
                  <c:v>12.8</c:v>
                </c:pt>
                <c:pt idx="2">
                  <c:v>12.8</c:v>
                </c:pt>
                <c:pt idx="3">
                  <c:v>13</c:v>
                </c:pt>
                <c:pt idx="4">
                  <c:v>12.4</c:v>
                </c:pt>
                <c:pt idx="5">
                  <c:v>13.6</c:v>
                </c:pt>
                <c:pt idx="6">
                  <c:v>13.2</c:v>
                </c:pt>
                <c:pt idx="7">
                  <c:v>14.5</c:v>
                </c:pt>
              </c:numCache>
            </c:numRef>
          </c:val>
        </c:ser>
        <c:ser>
          <c:idx val="4"/>
          <c:order val="4"/>
          <c:tx>
            <c:strRef>
              <c:f>Data!$A$16</c:f>
              <c:strCache>
                <c:ptCount val="1"/>
                <c:pt idx="0">
                  <c:v>Cyprus</c:v>
                </c:pt>
              </c:strCache>
            </c:strRef>
          </c:tx>
          <c:cat>
            <c:strRef>
              <c:f>Data!$B$11:$I$11</c:f>
              <c:strCache>
                <c:ptCount val="8"/>
                <c:pt idx="0">
                  <c:v>2007</c:v>
                </c:pt>
                <c:pt idx="1">
                  <c:v>2008</c:v>
                </c:pt>
                <c:pt idx="2">
                  <c:v>2009</c:v>
                </c:pt>
                <c:pt idx="3">
                  <c:v>2010</c:v>
                </c:pt>
                <c:pt idx="4">
                  <c:v>2011</c:v>
                </c:pt>
                <c:pt idx="5">
                  <c:v>2012</c:v>
                </c:pt>
                <c:pt idx="6">
                  <c:v>2013</c:v>
                </c:pt>
                <c:pt idx="7">
                  <c:v>2014</c:v>
                </c:pt>
              </c:strCache>
            </c:strRef>
          </c:cat>
          <c:val>
            <c:numRef>
              <c:f>Data!$B$16:$I$16</c:f>
              <c:numCache>
                <c:formatCode>#,##0.0</c:formatCode>
                <c:ptCount val="8"/>
                <c:pt idx="0">
                  <c:v>12.8</c:v>
                </c:pt>
                <c:pt idx="1">
                  <c:v>13.5</c:v>
                </c:pt>
                <c:pt idx="2">
                  <c:v>14.2</c:v>
                </c:pt>
                <c:pt idx="3">
                  <c:v>13.2</c:v>
                </c:pt>
                <c:pt idx="4">
                  <c:v>12.3</c:v>
                </c:pt>
                <c:pt idx="5">
                  <c:v>12.8</c:v>
                </c:pt>
                <c:pt idx="6">
                  <c:v>11.1</c:v>
                </c:pt>
                <c:pt idx="7">
                  <c:v>11.2</c:v>
                </c:pt>
              </c:numCache>
            </c:numRef>
          </c:val>
        </c:ser>
        <c:ser>
          <c:idx val="5"/>
          <c:order val="5"/>
          <c:tx>
            <c:strRef>
              <c:f>Data!$A$17</c:f>
              <c:strCache>
                <c:ptCount val="1"/>
                <c:pt idx="0">
                  <c:v>Portugal</c:v>
                </c:pt>
              </c:strCache>
            </c:strRef>
          </c:tx>
          <c:cat>
            <c:strRef>
              <c:f>Data!$B$11:$I$11</c:f>
              <c:strCache>
                <c:ptCount val="8"/>
                <c:pt idx="0">
                  <c:v>2007</c:v>
                </c:pt>
                <c:pt idx="1">
                  <c:v>2008</c:v>
                </c:pt>
                <c:pt idx="2">
                  <c:v>2009</c:v>
                </c:pt>
                <c:pt idx="3">
                  <c:v>2010</c:v>
                </c:pt>
                <c:pt idx="4">
                  <c:v>2011</c:v>
                </c:pt>
                <c:pt idx="5">
                  <c:v>2012</c:v>
                </c:pt>
                <c:pt idx="6">
                  <c:v>2013</c:v>
                </c:pt>
                <c:pt idx="7">
                  <c:v>2014</c:v>
                </c:pt>
              </c:strCache>
            </c:strRef>
          </c:cat>
          <c:val>
            <c:numRef>
              <c:f>Data!$B$17:$I$17</c:f>
              <c:numCache>
                <c:formatCode>#,##0.0</c:formatCode>
                <c:ptCount val="8"/>
                <c:pt idx="0">
                  <c:v>9.7000000000000011</c:v>
                </c:pt>
                <c:pt idx="1">
                  <c:v>11</c:v>
                </c:pt>
                <c:pt idx="2">
                  <c:v>13.2</c:v>
                </c:pt>
                <c:pt idx="3">
                  <c:v>11.6</c:v>
                </c:pt>
                <c:pt idx="4">
                  <c:v>19.3</c:v>
                </c:pt>
                <c:pt idx="5">
                  <c:v>18.3</c:v>
                </c:pt>
                <c:pt idx="6">
                  <c:v>17.8</c:v>
                </c:pt>
                <c:pt idx="7">
                  <c:v>17.2</c:v>
                </c:pt>
              </c:numCache>
            </c:numRef>
          </c:val>
        </c:ser>
        <c:shape val="box"/>
        <c:axId val="116406912"/>
        <c:axId val="116711424"/>
        <c:axId val="0"/>
      </c:bar3DChart>
      <c:catAx>
        <c:axId val="116406912"/>
        <c:scaling>
          <c:orientation val="minMax"/>
        </c:scaling>
        <c:axPos val="b"/>
        <c:tickLblPos val="nextTo"/>
        <c:crossAx val="116711424"/>
        <c:crosses val="autoZero"/>
        <c:auto val="1"/>
        <c:lblAlgn val="ctr"/>
        <c:lblOffset val="100"/>
      </c:catAx>
      <c:valAx>
        <c:axId val="116711424"/>
        <c:scaling>
          <c:orientation val="minMax"/>
        </c:scaling>
        <c:axPos val="l"/>
        <c:majorGridlines/>
        <c:numFmt formatCode="#,##0.0" sourceLinked="1"/>
        <c:tickLblPos val="nextTo"/>
        <c:crossAx val="116406912"/>
        <c:crosses val="autoZero"/>
        <c:crossBetween val="between"/>
      </c:valAx>
    </c:plotArea>
    <c:legend>
      <c:legendPos val="r"/>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09BC98-3B24-4078-AF5A-0D54807069EF}" type="datetimeFigureOut">
              <a:rPr lang="el-GR" smtClean="0"/>
              <a:pPr/>
              <a:t>30/3/2015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3BF695-649C-43DD-875E-8DEA27AA95B9}"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europa.eu.int/eur-lex/lex/Result.do?T1=V5&amp;T2=2006&amp;T3=708&amp;RechType=RECH_naturel&amp;Submit=%CE%91%CE%BD%CE%B1%CE%B6%CE%AE%CF%84%CE%B7%CF%83%CE%B7"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200" b="0" i="0" kern="1200" dirty="0" smtClean="0">
                <a:solidFill>
                  <a:schemeClr val="tx1"/>
                </a:solidFill>
                <a:latin typeface="+mn-lt"/>
                <a:ea typeface="+mn-ea"/>
                <a:cs typeface="+mn-cs"/>
              </a:rPr>
              <a:t>Ένα </a:t>
            </a:r>
            <a:r>
              <a:rPr lang="el-GR" sz="1200" b="1" i="0" kern="1200" dirty="0" smtClean="0">
                <a:solidFill>
                  <a:schemeClr val="tx1"/>
                </a:solidFill>
                <a:latin typeface="+mn-lt"/>
                <a:ea typeface="+mn-ea"/>
                <a:cs typeface="+mn-cs"/>
              </a:rPr>
              <a:t>Πράσινο Βιβλίο </a:t>
            </a:r>
            <a:r>
              <a:rPr lang="el-GR" sz="1200" b="0" i="0" kern="1200" dirty="0" smtClean="0">
                <a:solidFill>
                  <a:schemeClr val="tx1"/>
                </a:solidFill>
                <a:latin typeface="+mn-lt"/>
                <a:ea typeface="+mn-ea"/>
                <a:cs typeface="+mn-cs"/>
              </a:rPr>
              <a:t>της Επιτροπής προκάλεσε μια δημόσια συζήτηση σχετικά με τον τρόπο με τον οποίο το εργατικό δίκαιο μπορεί να εξελιχθεί για να υποστηρίξει το στόχο της στρατηγικής της </a:t>
            </a:r>
            <a:r>
              <a:rPr lang="el-GR" sz="1200" b="0" i="0" kern="1200" dirty="0" err="1" smtClean="0">
                <a:solidFill>
                  <a:schemeClr val="tx1"/>
                </a:solidFill>
                <a:latin typeface="+mn-lt"/>
                <a:ea typeface="+mn-ea"/>
                <a:cs typeface="+mn-cs"/>
              </a:rPr>
              <a:t>Λισσαβώνας</a:t>
            </a:r>
            <a:r>
              <a:rPr lang="el-GR" sz="1200" b="0" i="0" kern="1200" dirty="0" smtClean="0">
                <a:solidFill>
                  <a:schemeClr val="tx1"/>
                </a:solidFill>
                <a:latin typeface="+mn-lt"/>
                <a:ea typeface="+mn-ea"/>
                <a:cs typeface="+mn-cs"/>
              </a:rPr>
              <a:t> για βιώσιμη ανάπτυξη με περισσότερους και καλύτερες θέσεις εργασίας [</a:t>
            </a:r>
            <a:r>
              <a:rPr lang="el-GR" sz="1200" b="0" i="0" u="none" strike="noStrike" kern="1200" dirty="0" smtClean="0">
                <a:solidFill>
                  <a:schemeClr val="tx1"/>
                </a:solidFill>
                <a:latin typeface="+mn-lt"/>
                <a:ea typeface="+mn-ea"/>
                <a:cs typeface="+mn-cs"/>
                <a:hlinkClick r:id="rId3"/>
              </a:rPr>
              <a:t>COM (2006) 708</a:t>
            </a:r>
            <a:r>
              <a:rPr lang="el-GR" sz="1200" b="0" i="0" kern="1200" dirty="0" smtClean="0">
                <a:solidFill>
                  <a:schemeClr val="tx1"/>
                </a:solidFill>
                <a:latin typeface="+mn-lt"/>
                <a:ea typeface="+mn-ea"/>
                <a:cs typeface="+mn-cs"/>
              </a:rPr>
              <a:t>]. Εξάλλου, η Επιτροπή προκάλεσε ευρεία συζήτηση πάνω στα κοινωνικά προβλήματα και τις προκλήσεις που αντιμετωπίζει η Ευρώπη, συμπεριλαμβανομένων της παγκοσμιοποίησης και της δημογραφίας</a:t>
            </a:r>
            <a:endParaRPr lang="el-GR" dirty="0" smtClean="0"/>
          </a:p>
          <a:p>
            <a:endParaRPr lang="el-GR" dirty="0"/>
          </a:p>
        </p:txBody>
      </p:sp>
      <p:sp>
        <p:nvSpPr>
          <p:cNvPr id="4" name="3 - Θέση αριθμού διαφάνειας"/>
          <p:cNvSpPr>
            <a:spLocks noGrp="1"/>
          </p:cNvSpPr>
          <p:nvPr>
            <p:ph type="sldNum" sz="quarter" idx="10"/>
          </p:nvPr>
        </p:nvSpPr>
        <p:spPr/>
        <p:txBody>
          <a:bodyPr/>
          <a:lstStyle/>
          <a:p>
            <a:fld id="{9A3BF695-649C-43DD-875E-8DEA27AA95B9}" type="slidenum">
              <a:rPr lang="el-GR" smtClean="0"/>
              <a:pPr/>
              <a:t>11</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9A3BF695-649C-43DD-875E-8DEA27AA95B9}" type="slidenum">
              <a:rPr lang="el-GR" smtClean="0"/>
              <a:pPr/>
              <a:t>12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9A3BF695-649C-43DD-875E-8DEA27AA95B9}" type="slidenum">
              <a:rPr lang="el-GR" smtClean="0"/>
              <a:pPr/>
              <a:t>19</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err="1" smtClean="0"/>
              <a:t>Ρομα</a:t>
            </a:r>
            <a:endParaRPr lang="el-GR" dirty="0"/>
          </a:p>
        </p:txBody>
      </p:sp>
      <p:sp>
        <p:nvSpPr>
          <p:cNvPr id="4" name="3 - Θέση αριθμού διαφάνειας"/>
          <p:cNvSpPr>
            <a:spLocks noGrp="1"/>
          </p:cNvSpPr>
          <p:nvPr>
            <p:ph type="sldNum" sz="quarter" idx="10"/>
          </p:nvPr>
        </p:nvSpPr>
        <p:spPr/>
        <p:txBody>
          <a:bodyPr/>
          <a:lstStyle/>
          <a:p>
            <a:fld id="{9A3BF695-649C-43DD-875E-8DEA27AA95B9}" type="slidenum">
              <a:rPr lang="el-GR" smtClean="0"/>
              <a:pPr/>
              <a:t>26</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z="1200" b="0" i="0" kern="1200" dirty="0" smtClean="0">
                <a:solidFill>
                  <a:schemeClr val="tx1"/>
                </a:solidFill>
                <a:latin typeface="+mn-lt"/>
                <a:ea typeface="+mn-ea"/>
                <a:cs typeface="+mn-cs"/>
              </a:rPr>
              <a:t>ένα ευρωπαϊκό δίκτυο ανταλλαγής πληροφοριών σχετικά με τις τοπικές πρωτοβουλίες απασχόλησης (</a:t>
            </a:r>
            <a:r>
              <a:rPr lang="el-GR" sz="1200" b="1" i="0" kern="1200" dirty="0" smtClean="0">
                <a:solidFill>
                  <a:schemeClr val="tx1"/>
                </a:solidFill>
                <a:latin typeface="+mn-lt"/>
                <a:ea typeface="+mn-ea"/>
                <a:cs typeface="+mn-cs"/>
              </a:rPr>
              <a:t>ELISE</a:t>
            </a:r>
            <a:r>
              <a:rPr lang="el-GR" sz="1200" b="0" i="0" kern="1200" dirty="0" smtClean="0">
                <a:solidFill>
                  <a:schemeClr val="tx1"/>
                </a:solidFill>
                <a:latin typeface="+mn-lt"/>
                <a:ea typeface="+mn-ea"/>
                <a:cs typeface="+mn-cs"/>
              </a:rPr>
              <a:t>) και ένα πρόγραμμα ενίσχυσης περιφερειακών και τοπικών πρωτοποριακών σχεδίων στα θέματα δημιουργίας απασχολήσεων (</a:t>
            </a:r>
            <a:r>
              <a:rPr lang="el-GR" sz="1200" b="1" i="0" kern="1200" dirty="0" smtClean="0">
                <a:solidFill>
                  <a:schemeClr val="tx1"/>
                </a:solidFill>
                <a:latin typeface="+mn-lt"/>
                <a:ea typeface="+mn-ea"/>
                <a:cs typeface="+mn-cs"/>
              </a:rPr>
              <a:t>SPEC</a:t>
            </a:r>
            <a:r>
              <a:rPr lang="el-GR" sz="1200" b="0" i="0" kern="1200" dirty="0" smtClean="0">
                <a:solidFill>
                  <a:schemeClr val="tx1"/>
                </a:solidFill>
                <a:latin typeface="+mn-lt"/>
                <a:ea typeface="+mn-ea"/>
                <a:cs typeface="+mn-cs"/>
              </a:rPr>
              <a:t>).</a:t>
            </a:r>
            <a:endParaRPr lang="el-GR" dirty="0"/>
          </a:p>
        </p:txBody>
      </p:sp>
      <p:sp>
        <p:nvSpPr>
          <p:cNvPr id="4" name="3 - Θέση αριθμού διαφάνειας"/>
          <p:cNvSpPr>
            <a:spLocks noGrp="1"/>
          </p:cNvSpPr>
          <p:nvPr>
            <p:ph type="sldNum" sz="quarter" idx="10"/>
          </p:nvPr>
        </p:nvSpPr>
        <p:spPr/>
        <p:txBody>
          <a:bodyPr/>
          <a:lstStyle/>
          <a:p>
            <a:fld id="{9A3BF695-649C-43DD-875E-8DEA27AA95B9}" type="slidenum">
              <a:rPr lang="el-GR" smtClean="0"/>
              <a:pPr/>
              <a:t>27</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z="1200" b="0" i="0" kern="1200" dirty="0" err="1" smtClean="0">
                <a:solidFill>
                  <a:schemeClr val="tx1"/>
                </a:solidFill>
                <a:latin typeface="+mn-lt"/>
                <a:ea typeface="+mn-ea"/>
                <a:cs typeface="+mn-cs"/>
              </a:rPr>
              <a:t>Eπιτρέπει</a:t>
            </a:r>
            <a:r>
              <a:rPr lang="el-GR" sz="1200" b="0" i="0" kern="1200" dirty="0" smtClean="0">
                <a:solidFill>
                  <a:schemeClr val="tx1"/>
                </a:solidFill>
                <a:latin typeface="+mn-lt"/>
                <a:ea typeface="+mn-ea"/>
                <a:cs typeface="+mn-cs"/>
              </a:rPr>
              <a:t> στις βιομηχανίες και τις περιοχές να προσαρμοστούν στις ανάγκες της τεχνολογίας και τις εξελίξεις της αγοράς και να γίνουν ή να παραμείνουν ανταγωνιστικές. Πράγματι, η ανεργία μαστίζει κυρίως τις φθίνουσες παραδοσιακές βιομηχανίες (σιδηρουργία, ναυπηγική, κλωστοϋφαντουργία…), ενώ οι νέοι βιομηχανικοί κλάδοι (πληροφορική, αεροναυπηγική, τηλεπικοινωνίες…) δύσκολα βρίσκουν εξειδικευμένο προσωπικό. </a:t>
            </a:r>
            <a:endParaRPr lang="el-GR" dirty="0"/>
          </a:p>
        </p:txBody>
      </p:sp>
      <p:sp>
        <p:nvSpPr>
          <p:cNvPr id="4" name="3 - Θέση αριθμού διαφάνειας"/>
          <p:cNvSpPr>
            <a:spLocks noGrp="1"/>
          </p:cNvSpPr>
          <p:nvPr>
            <p:ph type="sldNum" sz="quarter" idx="10"/>
          </p:nvPr>
        </p:nvSpPr>
        <p:spPr/>
        <p:txBody>
          <a:bodyPr/>
          <a:lstStyle/>
          <a:p>
            <a:fld id="{9A3BF695-649C-43DD-875E-8DEA27AA95B9}" type="slidenum">
              <a:rPr lang="el-GR" smtClean="0"/>
              <a:pPr/>
              <a:t>33</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9A3BF695-649C-43DD-875E-8DEA27AA95B9}" type="slidenum">
              <a:rPr lang="el-GR" smtClean="0"/>
              <a:pPr/>
              <a:t>34</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4C2FAD66-2AC9-443A-9B09-825EFE03A91F}" type="datetimeFigureOut">
              <a:rPr lang="el-GR" smtClean="0"/>
              <a:pPr/>
              <a:t>30/3/2015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AA15680-B64F-4D7F-9C65-931BCCE8B7D2}"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C2FAD66-2AC9-443A-9B09-825EFE03A91F}" type="datetimeFigureOut">
              <a:rPr lang="el-GR" smtClean="0"/>
              <a:pPr/>
              <a:t>30/3/2015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AA15680-B64F-4D7F-9C65-931BCCE8B7D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C2FAD66-2AC9-443A-9B09-825EFE03A91F}" type="datetimeFigureOut">
              <a:rPr lang="el-GR" smtClean="0"/>
              <a:pPr/>
              <a:t>30/3/2015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AA15680-B64F-4D7F-9C65-931BCCE8B7D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C2FAD66-2AC9-443A-9B09-825EFE03A91F}" type="datetimeFigureOut">
              <a:rPr lang="el-GR" smtClean="0"/>
              <a:pPr/>
              <a:t>30/3/2015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AA15680-B64F-4D7F-9C65-931BCCE8B7D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C2FAD66-2AC9-443A-9B09-825EFE03A91F}" type="datetimeFigureOut">
              <a:rPr lang="el-GR" smtClean="0"/>
              <a:pPr/>
              <a:t>30/3/2015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AA15680-B64F-4D7F-9C65-931BCCE8B7D2}"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4C2FAD66-2AC9-443A-9B09-825EFE03A91F}" type="datetimeFigureOut">
              <a:rPr lang="el-GR" smtClean="0"/>
              <a:pPr/>
              <a:t>30/3/2015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AA15680-B64F-4D7F-9C65-931BCCE8B7D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4C2FAD66-2AC9-443A-9B09-825EFE03A91F}" type="datetimeFigureOut">
              <a:rPr lang="el-GR" smtClean="0"/>
              <a:pPr/>
              <a:t>30/3/2015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AA15680-B64F-4D7F-9C65-931BCCE8B7D2}"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4C2FAD66-2AC9-443A-9B09-825EFE03A91F}" type="datetimeFigureOut">
              <a:rPr lang="el-GR" smtClean="0"/>
              <a:pPr/>
              <a:t>30/3/2015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AA15680-B64F-4D7F-9C65-931BCCE8B7D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C2FAD66-2AC9-443A-9B09-825EFE03A91F}" type="datetimeFigureOut">
              <a:rPr lang="el-GR" smtClean="0"/>
              <a:pPr/>
              <a:t>30/3/2015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AA15680-B64F-4D7F-9C65-931BCCE8B7D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C2FAD66-2AC9-443A-9B09-825EFE03A91F}" type="datetimeFigureOut">
              <a:rPr lang="el-GR" smtClean="0"/>
              <a:pPr/>
              <a:t>30/3/2015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AA15680-B64F-4D7F-9C65-931BCCE8B7D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C2FAD66-2AC9-443A-9B09-825EFE03A91F}" type="datetimeFigureOut">
              <a:rPr lang="el-GR" smtClean="0"/>
              <a:pPr/>
              <a:t>30/3/2015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AA15680-B64F-4D7F-9C65-931BCCE8B7D2}"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2FAD66-2AC9-443A-9B09-825EFE03A91F}" type="datetimeFigureOut">
              <a:rPr lang="el-GR" smtClean="0"/>
              <a:pPr/>
              <a:t>30/3/2015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A15680-B64F-4D7F-9C65-931BCCE8B7D2}"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europa.eu/legislation_summaries/employment_and_social_policy/community_employment_policies/c10205_el.ht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eur-lex.europa.eu/LexUriServ/LexUriServ.do?uri=CELEX:31991L0533:EL:HTML"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eur-lex.europa.eu/LexUriServ/LexUriServ.do?uri=CELEX:32003H0134:EL:HTML" TargetMode="External"/><Relationship Id="rId2" Type="http://schemas.openxmlformats.org/officeDocument/2006/relationships/hyperlink" Target="http://eur-lex.europa.eu/LexUriServ/LexUriServ.do?uri=CONSLEG:1991L0383:20070628:EL:PDF" TargetMode="External"/><Relationship Id="rId1" Type="http://schemas.openxmlformats.org/officeDocument/2006/relationships/slideLayout" Target="../slideLayouts/slideLayout2.xml"/><Relationship Id="rId4" Type="http://schemas.openxmlformats.org/officeDocument/2006/relationships/hyperlink" Target="http://eur-lex.europa.eu/LexUriServ/LexUriServ.do?uri=CELEX:52002DC0118:EL:HTML" TargetMode="Externa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eur-lex.europa.eu/LexUriServ/LexUriServ.do?uri=CELEX:31992H0442:EL:HTML" TargetMode="External"/><Relationship Id="rId2" Type="http://schemas.openxmlformats.org/officeDocument/2006/relationships/hyperlink" Target="http://eur-lex.europa.eu/LexUriServ/LexUriServ.do?uri=CELEX:31992H0441:EL:HTML" TargetMode="External"/><Relationship Id="rId1" Type="http://schemas.openxmlformats.org/officeDocument/2006/relationships/slideLayout" Target="../slideLayouts/slideLayout2.xml"/><Relationship Id="rId4" Type="http://schemas.openxmlformats.org/officeDocument/2006/relationships/hyperlink" Target="http://eur-lex.europa.eu/Notice.do?val=311164:cs&amp;lang=el&amp;list=311164:cs,&amp;pos=1&amp;page=1&amp;nbl=1&amp;pgs=10&amp;hword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www.europedia.moussis.eu/discus/discus-1265911417-201373-5112.tkl?lang=gr"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l-GR" sz="3600" dirty="0" smtClean="0"/>
              <a:t> ΕΥΡΩΠΑΙΚΗ ΚΟΙΝΩΝΙΚΗ ΠΟΛΙΤΙΚΗ</a:t>
            </a:r>
            <a:endParaRPr lang="el-GR"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Μια </a:t>
            </a:r>
            <a:r>
              <a:rPr lang="el-GR" sz="2400" b="1" dirty="0">
                <a:solidFill>
                  <a:srgbClr val="C00000"/>
                </a:solidFill>
              </a:rPr>
              <a:t>δυναμική κοινωνική πολιτική είναι αλληλένδετη με μια αποτελεσματική βιομηχανική πολιτική </a:t>
            </a:r>
          </a:p>
        </p:txBody>
      </p:sp>
      <p:sp>
        <p:nvSpPr>
          <p:cNvPr id="3" name="2 - Θέση περιεχομένου"/>
          <p:cNvSpPr>
            <a:spLocks noGrp="1"/>
          </p:cNvSpPr>
          <p:nvPr>
            <p:ph idx="1"/>
          </p:nvPr>
        </p:nvSpPr>
        <p:spPr/>
        <p:txBody>
          <a:bodyPr>
            <a:normAutofit fontScale="70000" lnSpcReduction="20000"/>
          </a:bodyPr>
          <a:lstStyle/>
          <a:p>
            <a:pPr algn="just"/>
            <a:r>
              <a:rPr lang="el-GR" dirty="0"/>
              <a:t>H κατάλληλη επαγγελματική κατάρτιση καθώς και η επαγγελματική και γεωγραφική κινητικότητα της εργατικής δύναμης είναι ουσιώδεις όροι για τον εκσυγχρονισμό της κοινοτικής βιομηχανίας. </a:t>
            </a:r>
            <a:endParaRPr lang="el-GR" dirty="0" smtClean="0"/>
          </a:p>
          <a:p>
            <a:pPr algn="just"/>
            <a:r>
              <a:rPr lang="el-GR" b="1" dirty="0" smtClean="0">
                <a:solidFill>
                  <a:srgbClr val="C00000"/>
                </a:solidFill>
              </a:rPr>
              <a:t>H </a:t>
            </a:r>
            <a:r>
              <a:rPr lang="el-GR" b="1" dirty="0">
                <a:solidFill>
                  <a:srgbClr val="C00000"/>
                </a:solidFill>
              </a:rPr>
              <a:t>τεχνολογική πρόοδος</a:t>
            </a:r>
            <a:r>
              <a:rPr lang="el-GR" dirty="0"/>
              <a:t> και η βελτίωση της εκπαίδευσης άγουν σε ενδυνάμωση των απαιτήσεων για την κοινωνική προστασία, τη συμμετοχή των εργαζομένων στη διοίκηση των επιχειρήσεων και τη βελτίωση της ποιότητας της ζωής και της εργασίας. </a:t>
            </a:r>
            <a:endParaRPr lang="el-GR" dirty="0" smtClean="0"/>
          </a:p>
          <a:p>
            <a:pPr algn="just"/>
            <a:r>
              <a:rPr lang="el-GR" dirty="0" smtClean="0"/>
              <a:t>Αλλά, </a:t>
            </a:r>
            <a:r>
              <a:rPr lang="el-GR" dirty="0"/>
              <a:t>συγχρόνως, η </a:t>
            </a:r>
            <a:r>
              <a:rPr lang="el-GR" b="1" dirty="0">
                <a:solidFill>
                  <a:srgbClr val="C00000"/>
                </a:solidFill>
              </a:rPr>
              <a:t>τεχνολογική </a:t>
            </a:r>
            <a:r>
              <a:rPr lang="el-GR" b="1" dirty="0" smtClean="0">
                <a:solidFill>
                  <a:srgbClr val="C00000"/>
                </a:solidFill>
              </a:rPr>
              <a:t>πρόοδος </a:t>
            </a:r>
            <a:r>
              <a:rPr lang="el-GR" dirty="0" smtClean="0"/>
              <a:t>προκαλεί </a:t>
            </a:r>
            <a:r>
              <a:rPr lang="el-GR" dirty="0"/>
              <a:t>πολυάριθμες </a:t>
            </a:r>
            <a:r>
              <a:rPr lang="el-GR" b="1" dirty="0">
                <a:solidFill>
                  <a:srgbClr val="C00000"/>
                </a:solidFill>
              </a:rPr>
              <a:t>διαρθρωτικές μεταβολές, οι οποίες συνοδεύονται από εντάσεις στην αγορά εργασίας. </a:t>
            </a:r>
            <a:r>
              <a:rPr lang="el-GR" dirty="0"/>
              <a:t>Χρειάζεται μια κοινή αντιμετώπιση αυτών των φαινομένων μέσα στην κοινή αγορά για να μην υπάρχουν διαστροφές του ανταγωνισμού στο εσωτερικό της.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71472" y="571480"/>
            <a:ext cx="8229600" cy="6286520"/>
          </a:xfrm>
        </p:spPr>
        <p:txBody>
          <a:bodyPr>
            <a:noAutofit/>
          </a:bodyPr>
          <a:lstStyle/>
          <a:p>
            <a:pPr algn="just">
              <a:buFont typeface="Wingdings" pitchFamily="2" charset="2"/>
              <a:buChar char="Ø"/>
            </a:pPr>
            <a:r>
              <a:rPr lang="el-GR" sz="2400" dirty="0" smtClean="0"/>
              <a:t>Αν </a:t>
            </a:r>
            <a:r>
              <a:rPr lang="el-GR" sz="2400" dirty="0"/>
              <a:t>και η κύρια ευθύνη σε αυτά τα πεδία ανήκει στα κράτη μέλη, ο συντονισμός στους κόλπους της Ένωσης παίζει σημαντικό ρόλο, έτσι ώστε τα </a:t>
            </a:r>
            <a:r>
              <a:rPr lang="el-GR" sz="2400" b="1" dirty="0">
                <a:solidFill>
                  <a:srgbClr val="C00000"/>
                </a:solidFill>
              </a:rPr>
              <a:t>εθνικά συστήματα κοινωνικής προστασίας </a:t>
            </a:r>
            <a:r>
              <a:rPr lang="el-GR" sz="2400" dirty="0"/>
              <a:t>να μην εξελιχθούν προς κατευθύνσεις που μπορεί να </a:t>
            </a:r>
            <a:r>
              <a:rPr lang="el-GR" sz="2400" b="1" u="sng" dirty="0"/>
              <a:t>αντιστρατεύονται</a:t>
            </a:r>
            <a:r>
              <a:rPr lang="el-GR" sz="2400" dirty="0"/>
              <a:t> τους στόχους και τις προδιαγραφές στα θέματα της απασχόλησης στο σύνολο της Ένωσης, να </a:t>
            </a:r>
            <a:r>
              <a:rPr lang="el-GR" sz="2400" b="1" u="sng" dirty="0"/>
              <a:t>μη νοθεύουν </a:t>
            </a:r>
            <a:r>
              <a:rPr lang="el-GR" sz="2400" dirty="0"/>
              <a:t>τον ανταγωνισμό μεταξύ των κρατών μελών και να μην παρεμποδίζουν την ελεύθερη κυκλοφορία των εργαζομένων.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Η κοινωνική συνοχή μέσα στην ΕΕ</a:t>
            </a:r>
            <a:endParaRPr lang="el-GR" sz="2400" b="1" dirty="0">
              <a:solidFill>
                <a:srgbClr val="C00000"/>
              </a:solidFill>
            </a:endParaRPr>
          </a:p>
        </p:txBody>
      </p:sp>
      <p:sp>
        <p:nvSpPr>
          <p:cNvPr id="3" name="2 - Θέση περιεχομένου"/>
          <p:cNvSpPr>
            <a:spLocks noGrp="1"/>
          </p:cNvSpPr>
          <p:nvPr>
            <p:ph idx="1"/>
          </p:nvPr>
        </p:nvSpPr>
        <p:spPr>
          <a:xfrm>
            <a:off x="457200" y="1285860"/>
            <a:ext cx="8229600" cy="5286412"/>
          </a:xfrm>
        </p:spPr>
        <p:txBody>
          <a:bodyPr>
            <a:noAutofit/>
          </a:bodyPr>
          <a:lstStyle/>
          <a:p>
            <a:pPr algn="just">
              <a:buFont typeface="Wingdings" pitchFamily="2" charset="2"/>
              <a:buChar char="Ø"/>
            </a:pPr>
            <a:r>
              <a:rPr lang="el-GR" sz="2000" dirty="0"/>
              <a:t>Για την επίτευξη της κοινωνικής συνοχής της Ένωσης, χρειάζονται μερικές </a:t>
            </a:r>
            <a:r>
              <a:rPr lang="el-GR" sz="2000" b="1" dirty="0">
                <a:solidFill>
                  <a:srgbClr val="C00000"/>
                </a:solidFill>
              </a:rPr>
              <a:t>ελάχιστες κοινωνικές προδιαγραφές</a:t>
            </a:r>
            <a:r>
              <a:rPr lang="el-GR" sz="2000" dirty="0"/>
              <a:t>, οι οποίες να λαμβάνουν υπόψη </a:t>
            </a:r>
            <a:r>
              <a:rPr lang="el-GR" sz="2000" b="1" i="1" dirty="0"/>
              <a:t>τα διάφορα εθνικά συστήματα καθώς και τις διάφορες ανάγκες και οικονομικές δυνάμεις των κρατών μελών</a:t>
            </a:r>
            <a:r>
              <a:rPr lang="el-GR" sz="2000" dirty="0"/>
              <a:t>. H δημιουργία ενός κοινοτικού πλαισίου ελαχίστων προδιαγραφών επιδιώκει να εξασφαλίσει αποδεκτές συνθήκες κοινωνικής και φυσικής προστασίας σε όλους τους εργαζόμενους μέσα στην Ένωση</a:t>
            </a:r>
            <a:r>
              <a:rPr lang="el-GR" sz="2000" dirty="0" smtClean="0"/>
              <a:t>.</a:t>
            </a:r>
          </a:p>
          <a:p>
            <a:pPr algn="just">
              <a:buNone/>
            </a:pPr>
            <a:endParaRPr lang="el-GR" sz="2000" dirty="0" smtClean="0"/>
          </a:p>
          <a:p>
            <a:pPr algn="just">
              <a:buFont typeface="Wingdings" pitchFamily="2" charset="2"/>
              <a:buChar char="Ø"/>
            </a:pPr>
            <a:r>
              <a:rPr lang="el-GR" sz="2000" dirty="0" smtClean="0"/>
              <a:t> </a:t>
            </a:r>
            <a:r>
              <a:rPr lang="el-GR" sz="2000" dirty="0"/>
              <a:t>Συγχρόνως, επιδιώκει να παρεμποδίσει τη χρησιμοποίηση </a:t>
            </a:r>
            <a:r>
              <a:rPr lang="el-GR" sz="2000" b="1" dirty="0">
                <a:solidFill>
                  <a:srgbClr val="C00000"/>
                </a:solidFill>
              </a:rPr>
              <a:t>κοινωνικών προδιαγραφών χαμηλού επιπέδου </a:t>
            </a:r>
            <a:r>
              <a:rPr lang="el-GR" sz="2000" dirty="0"/>
              <a:t>σαν μέσων αύξησης της ανταγωνιστικότητας των επιχειρήσεων ενός κράτους μέλους και επομένως σαν μέσων αθέμιτου οικονομικού ανταγωνισμού. </a:t>
            </a:r>
            <a:r>
              <a:rPr lang="el-GR" sz="2000" dirty="0" smtClean="0"/>
              <a:t>Αυτές </a:t>
            </a:r>
            <a:r>
              <a:rPr lang="el-GR" sz="2000" dirty="0"/>
              <a:t>οι ελάχιστες προδιαγραφές δεν πρέπει να υπερβαίνουν τις δυνατότητες των ασθενέστερων κρατών μελών, αλλά δεν πρέπει και να εμποδίζουν τα πιο αναπτυγμένα κράτη μέλη να εφαρμόζουν </a:t>
            </a:r>
            <a:r>
              <a:rPr lang="el-GR" sz="2000" u="sng" dirty="0"/>
              <a:t>υψηλότερες προδιαγραφές</a:t>
            </a:r>
            <a:r>
              <a:rPr lang="el-GR" sz="2000" dirty="0"/>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85728"/>
            <a:ext cx="8229600" cy="5840435"/>
          </a:xfrm>
        </p:spPr>
        <p:txBody>
          <a:bodyPr>
            <a:normAutofit/>
          </a:bodyPr>
          <a:lstStyle/>
          <a:p>
            <a:pPr algn="just"/>
            <a:r>
              <a:rPr lang="el-GR" sz="2000" dirty="0"/>
              <a:t>H </a:t>
            </a:r>
            <a:r>
              <a:rPr lang="el-GR" sz="2000" b="1" dirty="0">
                <a:solidFill>
                  <a:srgbClr val="C00000"/>
                </a:solidFill>
              </a:rPr>
              <a:t>προσπάθεια ολοκλήρωσης της ενιαίας αγοράς</a:t>
            </a:r>
            <a:r>
              <a:rPr lang="el-GR" sz="2000" dirty="0"/>
              <a:t> στο τέλος της δεκαετίας του '80 σήμαινε μια νέα εκκίνηση για την κοινοτική κοινωνική πολιτική και το χρηματοδοτικό όργανό της, το</a:t>
            </a:r>
            <a:r>
              <a:rPr lang="el-GR" sz="2000" dirty="0">
                <a:solidFill>
                  <a:srgbClr val="C00000"/>
                </a:solidFill>
              </a:rPr>
              <a:t> </a:t>
            </a:r>
            <a:r>
              <a:rPr lang="el-GR" sz="2000" b="1" dirty="0">
                <a:solidFill>
                  <a:srgbClr val="C00000"/>
                </a:solidFill>
              </a:rPr>
              <a:t>Ευρωπαϊκό Κοινωνικό Ταμείο (EΚΤ</a:t>
            </a:r>
            <a:r>
              <a:rPr lang="el-GR" sz="2000" b="1" dirty="0" smtClean="0">
                <a:solidFill>
                  <a:srgbClr val="C00000"/>
                </a:solidFill>
              </a:rPr>
              <a:t>)</a:t>
            </a:r>
            <a:r>
              <a:rPr lang="el-GR" sz="2000" dirty="0" smtClean="0">
                <a:solidFill>
                  <a:srgbClr val="C00000"/>
                </a:solidFill>
              </a:rPr>
              <a:t>.</a:t>
            </a:r>
            <a:r>
              <a:rPr lang="el-GR" sz="2000" dirty="0" smtClean="0"/>
              <a:t> </a:t>
            </a:r>
            <a:r>
              <a:rPr lang="el-GR" sz="2000" dirty="0"/>
              <a:t>H </a:t>
            </a:r>
            <a:r>
              <a:rPr lang="el-GR" sz="2000" dirty="0" smtClean="0"/>
              <a:t>Ενιαία Ευρωπαϊκή </a:t>
            </a:r>
            <a:r>
              <a:rPr lang="el-GR" sz="2000" dirty="0"/>
              <a:t>Πράξη και, στη συνέχεια, η Συνθήκη του Μάαστριχτ διακήρυξαν, πράγματι, ότι: προκειμένου να προαχθεί η αρμονική ανάπτυξη του συνόλου της Κοινότητας, αυτή αναπτύσσει και εξακολουθεί τη δράση της με σκοπό την ενίσχυση της οικονομικής και κοινωνικής της </a:t>
            </a:r>
            <a:r>
              <a:rPr lang="el-GR" sz="2000" dirty="0" smtClean="0"/>
              <a:t>συνοχής. </a:t>
            </a:r>
          </a:p>
          <a:p>
            <a:pPr algn="just">
              <a:buNone/>
            </a:pPr>
            <a:endParaRPr lang="el-GR" sz="2000" dirty="0" smtClean="0"/>
          </a:p>
          <a:p>
            <a:pPr algn="just"/>
            <a:r>
              <a:rPr lang="el-GR" sz="2000" dirty="0" smtClean="0"/>
              <a:t>Τα</a:t>
            </a:r>
            <a:r>
              <a:rPr lang="el-GR" sz="2000" dirty="0"/>
              <a:t> </a:t>
            </a:r>
            <a:r>
              <a:rPr lang="el-GR" sz="2000" b="1" u="sng" dirty="0"/>
              <a:t>διαρθρωτικά ταμεία</a:t>
            </a:r>
            <a:r>
              <a:rPr lang="el-GR" sz="2000" dirty="0"/>
              <a:t>, μεταξύ των οποίων είναι το </a:t>
            </a:r>
            <a:r>
              <a:rPr lang="el-GR" sz="2000" dirty="0" smtClean="0"/>
              <a:t>Ευρωπαϊκό </a:t>
            </a:r>
            <a:r>
              <a:rPr lang="el-GR" sz="2000" dirty="0"/>
              <a:t>Κοινωνικό Ταμείο, αποτελούν τα κύρια όργανα προώθησης της συνοχής στο εσωτερικό της </a:t>
            </a:r>
            <a:r>
              <a:rPr lang="el-GR" sz="2000" dirty="0" smtClean="0"/>
              <a:t>Ένωσης. </a:t>
            </a:r>
            <a:endParaRPr lang="el-GR"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Το ευρωπαϊκό κοινωνικό ταμείο</a:t>
            </a:r>
            <a:endParaRPr lang="el-GR" sz="2400" b="1" dirty="0">
              <a:solidFill>
                <a:srgbClr val="C00000"/>
              </a:solidFill>
            </a:endParaRPr>
          </a:p>
        </p:txBody>
      </p:sp>
      <p:sp>
        <p:nvSpPr>
          <p:cNvPr id="3" name="2 - Θέση περιεχομένου"/>
          <p:cNvSpPr>
            <a:spLocks noGrp="1"/>
          </p:cNvSpPr>
          <p:nvPr>
            <p:ph idx="1"/>
          </p:nvPr>
        </p:nvSpPr>
        <p:spPr/>
        <p:txBody>
          <a:bodyPr>
            <a:normAutofit fontScale="70000" lnSpcReduction="20000"/>
          </a:bodyPr>
          <a:lstStyle/>
          <a:p>
            <a:pPr algn="just"/>
            <a:r>
              <a:rPr lang="el-GR" dirty="0" smtClean="0"/>
              <a:t>Το Ευρωπαϊκό Κοινωνικό Ταμείο (ΕΚΤ) συστάθηκε το 1957 για να μειώσει τις διαφορές ευημερίας και βιοτικού επιπέδου ανάμεσα στα κράτη μέλη και τις περιφέρειες της ΕΕ. </a:t>
            </a:r>
            <a:endParaRPr lang="el-GR" dirty="0" smtClean="0"/>
          </a:p>
          <a:p>
            <a:pPr algn="just"/>
            <a:r>
              <a:rPr lang="el-GR" dirty="0" smtClean="0"/>
              <a:t>Οι χρηματοδοτήσεις χορηγούνται σε όλα τα κράτη μέλη και τις περιφέρειες, ιδίως εκεί </a:t>
            </a:r>
            <a:r>
              <a:rPr lang="el-GR" i="1" u="sng" dirty="0" smtClean="0"/>
              <a:t>όπου η οικονομική ανάπτυξη είναι χαμηλότερη</a:t>
            </a:r>
            <a:endParaRPr lang="el-GR" dirty="0" smtClean="0"/>
          </a:p>
          <a:p>
            <a:pPr algn="just"/>
            <a:r>
              <a:rPr lang="el-GR" dirty="0" smtClean="0"/>
              <a:t>Το Ταμείο αυτό </a:t>
            </a:r>
            <a:r>
              <a:rPr lang="el-GR" b="1" dirty="0" smtClean="0">
                <a:solidFill>
                  <a:srgbClr val="C00000"/>
                </a:solidFill>
              </a:rPr>
              <a:t>απορροφά περίπου το 10 % του συνολικού προϋπολογισμού της Ένωσης</a:t>
            </a:r>
            <a:r>
              <a:rPr lang="el-GR" dirty="0" smtClean="0"/>
              <a:t>, και χρηματοδοτεί δεκάδες χιλιάδες έργα στην ΕΕ. </a:t>
            </a:r>
            <a:endParaRPr lang="el-GR" i="1" u="sng" dirty="0" smtClean="0"/>
          </a:p>
          <a:p>
            <a:pPr algn="just"/>
            <a:r>
              <a:rPr lang="el-GR" dirty="0" smtClean="0"/>
              <a:t>Την περίοδο </a:t>
            </a:r>
            <a:r>
              <a:rPr lang="el-GR" b="1" dirty="0" smtClean="0">
                <a:solidFill>
                  <a:srgbClr val="C00000"/>
                </a:solidFill>
              </a:rPr>
              <a:t>2007-2013</a:t>
            </a:r>
            <a:r>
              <a:rPr lang="el-GR" dirty="0" smtClean="0"/>
              <a:t>, 10 εκατομμύρια άνθρωποι περίπου ωφελήθηκαν κάθε χρόνο από τα μέτρα που χρηματοδοτεί το ΕΚΤ, ενώ γύρω στα </a:t>
            </a:r>
            <a:r>
              <a:rPr lang="el-GR" b="1" dirty="0" smtClean="0">
                <a:solidFill>
                  <a:srgbClr val="C00000"/>
                </a:solidFill>
              </a:rPr>
              <a:t>76</a:t>
            </a:r>
            <a:r>
              <a:rPr lang="el-GR" dirty="0" smtClean="0"/>
              <a:t> δισεκατομμύρια ευρώ καταβλήθηκαν από το ΕΚΤ σε κράτη μέλη και περιφέρειες της ΕΕ, συμπληρώνοντας </a:t>
            </a:r>
            <a:r>
              <a:rPr lang="el-GR" b="1" dirty="0" smtClean="0">
                <a:solidFill>
                  <a:srgbClr val="C00000"/>
                </a:solidFill>
              </a:rPr>
              <a:t>36</a:t>
            </a:r>
            <a:r>
              <a:rPr lang="el-GR" dirty="0" smtClean="0"/>
              <a:t> περίπου δισεκατομμύρια ευρώ εθνικών δημόσιων πόρων.</a:t>
            </a:r>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fontScale="77500" lnSpcReduction="20000"/>
          </a:bodyPr>
          <a:lstStyle/>
          <a:p>
            <a:pPr algn="just">
              <a:buFont typeface="Wingdings" pitchFamily="2" charset="2"/>
              <a:buChar char="Ø"/>
            </a:pPr>
            <a:r>
              <a:rPr lang="el-GR" dirty="0" smtClean="0"/>
              <a:t>Από την 1 Ιανουαρίου 2014, ενισχύθηκε περαιτέρω ο ρόλος του ΕΚΤ ως το κύριο χρηματοδοτικό μέσο της ΕΕ για την επένδυση στο ανθρώπινο δυναμικό.</a:t>
            </a:r>
          </a:p>
          <a:p>
            <a:pPr algn="just">
              <a:buFont typeface="Wingdings" pitchFamily="2" charset="2"/>
              <a:buChar char="Ø"/>
            </a:pPr>
            <a:r>
              <a:rPr lang="el-GR" dirty="0" smtClean="0"/>
              <a:t> Το ΕΚΤ βοηθά τα κράτη μέλη να ανταποκριθούν στις προτεραιότητες και τις συστάσεις της ΕΕ όσον αφορά μεταρρυθμίσεις των εθνικών πολιτικών για την ενεργοποίηση της αγοράς εργασίας, την κοινωνική ένταξη και την απασχόληση, καθώς και για την ενίσχυση της θεσμικής ικανότητας και τη μεταρρύθμιση της δημόσιας διοίκησης. </a:t>
            </a:r>
          </a:p>
          <a:p>
            <a:pPr algn="just">
              <a:buFont typeface="Wingdings" pitchFamily="2" charset="2"/>
              <a:buChar char="Ø"/>
            </a:pPr>
            <a:r>
              <a:rPr lang="el-GR" dirty="0" smtClean="0"/>
              <a:t>Το </a:t>
            </a:r>
            <a:r>
              <a:rPr lang="el-GR" b="1" dirty="0" smtClean="0">
                <a:solidFill>
                  <a:srgbClr val="C00000"/>
                </a:solidFill>
              </a:rPr>
              <a:t>20 %</a:t>
            </a:r>
            <a:r>
              <a:rPr lang="el-GR" dirty="0" smtClean="0"/>
              <a:t> των κονδυλίων του ΕΚΤ που διατίθενται σε κάθε χώρα πρέπει να δαπανάται σε έργα προώθησης της κοινωνικής ένταξης. Το Ταμείο θα πρέπει να παρέχει τουλάχιστον το </a:t>
            </a:r>
            <a:r>
              <a:rPr lang="el-GR" b="1" dirty="0" smtClean="0">
                <a:solidFill>
                  <a:srgbClr val="C00000"/>
                </a:solidFill>
              </a:rPr>
              <a:t>23,1 %</a:t>
            </a:r>
            <a:r>
              <a:rPr lang="el-GR" dirty="0" smtClean="0"/>
              <a:t> της συνολικής χρηματοδότησης της πολιτικής για τη συνοχή σε επίπεδο ΕΕ, η οποία τελικά καθορίζει το συνολικό ποσό της χρηματοδότησης κάθε κράτους μέλους.</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Ευρωπαϊκό Ταμείο Προσαρμογής στην Παγκοσμιοποίηση (ΕΤΠ)</a:t>
            </a:r>
            <a:endParaRPr lang="el-GR" sz="2400" b="1" dirty="0">
              <a:solidFill>
                <a:srgbClr val="C00000"/>
              </a:solidFill>
            </a:endParaRPr>
          </a:p>
        </p:txBody>
      </p:sp>
      <p:sp>
        <p:nvSpPr>
          <p:cNvPr id="3" name="2 - Θέση περιεχομένου"/>
          <p:cNvSpPr>
            <a:spLocks noGrp="1"/>
          </p:cNvSpPr>
          <p:nvPr>
            <p:ph idx="1"/>
          </p:nvPr>
        </p:nvSpPr>
        <p:spPr>
          <a:xfrm>
            <a:off x="457200" y="1428736"/>
            <a:ext cx="8115328" cy="5000660"/>
          </a:xfrm>
        </p:spPr>
        <p:txBody>
          <a:bodyPr>
            <a:noAutofit/>
          </a:bodyPr>
          <a:lstStyle/>
          <a:p>
            <a:pPr algn="just">
              <a:buFont typeface="Wingdings" pitchFamily="2" charset="2"/>
              <a:buChar char="Ø"/>
            </a:pPr>
            <a:r>
              <a:rPr lang="el-GR" sz="2400" dirty="0"/>
              <a:t>Π</a:t>
            </a:r>
            <a:r>
              <a:rPr lang="el-GR" sz="2400" dirty="0" smtClean="0"/>
              <a:t>αρέχει εξατομικευμένη βοήθεια σε εργαζομένους που απολύθηκαν εξαιτίας </a:t>
            </a:r>
            <a:r>
              <a:rPr lang="el-GR" sz="2400" b="1" dirty="0" smtClean="0"/>
              <a:t>μαζικών απολύσεων </a:t>
            </a:r>
            <a:r>
              <a:rPr lang="el-GR" sz="2400" dirty="0" smtClean="0"/>
              <a:t>σε ευρωπαϊκό επίπεδο. </a:t>
            </a:r>
          </a:p>
          <a:p>
            <a:pPr algn="just">
              <a:buFont typeface="Wingdings" pitchFamily="2" charset="2"/>
              <a:buChar char="Ø"/>
            </a:pPr>
            <a:r>
              <a:rPr lang="el-GR" sz="2400" dirty="0" smtClean="0"/>
              <a:t>Από την 1 Ιανουαρίου 2014, οι αρμοδιότητες του Ταμείου διευρύνθηκαν προκειμένου να καλύπτει εργαζομένους οι οποίοι απολύονται συνεπεία </a:t>
            </a:r>
            <a:r>
              <a:rPr lang="el-GR" sz="2400" b="1" dirty="0" smtClean="0"/>
              <a:t>κάποιας απρόβλεπτης κρίσης</a:t>
            </a:r>
            <a:r>
              <a:rPr lang="el-GR" sz="2400" dirty="0" smtClean="0"/>
              <a:t>, καθώς και κατηγορίες εργαζομένων οι οποίες στο παρελθόν δεν καλύπτονταν από το ΕΤΠ, όπως </a:t>
            </a:r>
            <a:r>
              <a:rPr lang="el-GR" sz="2400" b="1" dirty="0" smtClean="0"/>
              <a:t>οι συμβασιούχοι ορισμένου χρόνου και οι αυτοαπασχολούμενοι. </a:t>
            </a:r>
          </a:p>
          <a:p>
            <a:pPr algn="just">
              <a:buFont typeface="Wingdings" pitchFamily="2" charset="2"/>
              <a:buChar char="Ø"/>
            </a:pPr>
            <a:r>
              <a:rPr lang="el-GR" sz="2400" dirty="0" smtClean="0"/>
              <a:t>Σε περιφέρειες οι οποίες μαστίζονται από υψηλή ανεργία των νέων, το ΕΤΠ μπορεί πλέον να χρηματοδοτεί δράσεις που απευθύνονται σε νέους εκτός απασχόλησης, εκπαίδευσης ή </a:t>
            </a:r>
            <a:r>
              <a:rPr lang="el-GR" sz="2400" dirty="0" smtClean="0"/>
              <a:t>κατάρτισης (ΝΕΕΤ)</a:t>
            </a:r>
            <a:endParaRPr lang="el-GR"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Ταμείο Ευρωπαϊκής Βοήθειας προς τους Απόρους (ΤΕΒΑ)</a:t>
            </a:r>
            <a:endParaRPr lang="el-GR" sz="2400" b="1" dirty="0">
              <a:solidFill>
                <a:srgbClr val="C00000"/>
              </a:solidFill>
            </a:endParaRPr>
          </a:p>
        </p:txBody>
      </p:sp>
      <p:sp>
        <p:nvSpPr>
          <p:cNvPr id="3" name="2 - Θέση περιεχομένου"/>
          <p:cNvSpPr>
            <a:spLocks noGrp="1"/>
          </p:cNvSpPr>
          <p:nvPr>
            <p:ph idx="1"/>
          </p:nvPr>
        </p:nvSpPr>
        <p:spPr/>
        <p:txBody>
          <a:bodyPr>
            <a:normAutofit/>
          </a:bodyPr>
          <a:lstStyle/>
          <a:p>
            <a:pPr algn="just">
              <a:buNone/>
            </a:pPr>
            <a:r>
              <a:rPr lang="el-GR" sz="2400" dirty="0" smtClean="0"/>
              <a:t>Έχει διατεθεί για την περίοδο 2014- 2020 το ανώτατο ποσό των </a:t>
            </a:r>
            <a:r>
              <a:rPr lang="el-GR" sz="2400" b="1" dirty="0" smtClean="0">
                <a:solidFill>
                  <a:srgbClr val="C00000"/>
                </a:solidFill>
              </a:rPr>
              <a:t>3,5 δισεκατομμυρίων ευρώ</a:t>
            </a:r>
            <a:r>
              <a:rPr lang="el-GR" sz="2400" dirty="0" smtClean="0"/>
              <a:t>, σε τιμές του 2011. Το ποσό αυτό είναι ελαφρώς αυξημένο, σε πραγματικές τιμές, σε σύγκριση με το ποσό που διατέθηκε στο παρελθόν για τη χρηματοδότηση του προγράμματος διανομής τροφίμων στους απόρους της ΕΕ. Επιπλέον, το </a:t>
            </a:r>
            <a:r>
              <a:rPr lang="el-GR" sz="2400" b="1" dirty="0" smtClean="0">
                <a:solidFill>
                  <a:srgbClr val="C00000"/>
                </a:solidFill>
              </a:rPr>
              <a:t>15 %</a:t>
            </a:r>
            <a:r>
              <a:rPr lang="el-GR" sz="2400" dirty="0" smtClean="0"/>
              <a:t> των χρηματοδοτικών πόρων του Ταμείου θα προέλθει από τη συγχρηματοδότηση των δράσεών του από εθνικούς πόρους των κρατών μελών της ΕΕ.</a:t>
            </a:r>
            <a:endParaRPr lang="el-GR"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28670"/>
            <a:ext cx="8229600" cy="5197493"/>
          </a:xfrm>
        </p:spPr>
        <p:txBody>
          <a:bodyPr>
            <a:normAutofit/>
          </a:bodyPr>
          <a:lstStyle/>
          <a:p>
            <a:pPr algn="just">
              <a:buNone/>
            </a:pPr>
            <a:r>
              <a:rPr lang="el-GR" sz="2400" dirty="0" smtClean="0"/>
              <a:t>Τέλος, κατά την περίοδο 2014-2020, τα τρία υπάρχοντα χρηματοπιστωτικά μέσα που διαχειρίζεται απευθείας η Ευρωπαϊκή Επιτροπή</a:t>
            </a:r>
            <a:r>
              <a:rPr lang="en-US" sz="2400" dirty="0" smtClean="0"/>
              <a:t>,</a:t>
            </a:r>
            <a:endParaRPr lang="el-GR" sz="2400" dirty="0" smtClean="0"/>
          </a:p>
          <a:p>
            <a:pPr algn="just">
              <a:buFont typeface="Wingdings" pitchFamily="2" charset="2"/>
              <a:buChar char="Ø"/>
            </a:pPr>
            <a:r>
              <a:rPr lang="el-GR" sz="2400" dirty="0" smtClean="0"/>
              <a:t> το πρόγραμμα για την απασχόληση και την κοινωνική αλληλεγγύη </a:t>
            </a:r>
            <a:r>
              <a:rPr lang="el-GR" sz="2400" b="1" dirty="0" smtClean="0">
                <a:solidFill>
                  <a:srgbClr val="C00000"/>
                </a:solidFill>
              </a:rPr>
              <a:t>(PROGRESS), </a:t>
            </a:r>
          </a:p>
          <a:p>
            <a:pPr algn="just">
              <a:buFont typeface="Wingdings" pitchFamily="2" charset="2"/>
              <a:buChar char="Ø"/>
            </a:pPr>
            <a:r>
              <a:rPr lang="el-GR" sz="2400" dirty="0" smtClean="0"/>
              <a:t>το ευρωπαϊκό δίκτυο δημοσίων υπηρεσιών απασχόλησης </a:t>
            </a:r>
            <a:r>
              <a:rPr lang="el-GR" sz="2400" b="1" dirty="0" smtClean="0">
                <a:solidFill>
                  <a:srgbClr val="C00000"/>
                </a:solidFill>
              </a:rPr>
              <a:t>(EURES) </a:t>
            </a:r>
            <a:r>
              <a:rPr lang="el-GR" sz="2400" dirty="0" smtClean="0"/>
              <a:t>και </a:t>
            </a:r>
          </a:p>
          <a:p>
            <a:pPr algn="just">
              <a:buNone/>
            </a:pPr>
            <a:r>
              <a:rPr lang="el-GR" sz="2400" dirty="0" smtClean="0"/>
              <a:t>ο ευρωπαϊκός μηχανισμός </a:t>
            </a:r>
            <a:r>
              <a:rPr lang="el-GR" sz="2400" dirty="0" err="1" smtClean="0"/>
              <a:t>μικροχρηματοδοτήσεων</a:t>
            </a:r>
            <a:r>
              <a:rPr lang="el-GR" sz="2400" dirty="0" smtClean="0"/>
              <a:t> </a:t>
            </a:r>
            <a:r>
              <a:rPr lang="el-GR" sz="2400" dirty="0" err="1" smtClean="0"/>
              <a:t>Progress</a:t>
            </a:r>
            <a:r>
              <a:rPr lang="el-GR" sz="2400" dirty="0" smtClean="0"/>
              <a:t> έχουν ενσωματωθεί και διευρυνθεί στο πλαίσιο ενός νέου ενιαίου προγράμματος: </a:t>
            </a:r>
            <a:r>
              <a:rPr lang="el-GR" sz="2400" b="1" dirty="0" smtClean="0">
                <a:solidFill>
                  <a:srgbClr val="C00000"/>
                </a:solidFill>
              </a:rPr>
              <a:t>του προγράμματος της ΕΕ για την απασχόληση και την κοινωνική καινοτομία (</a:t>
            </a:r>
            <a:r>
              <a:rPr lang="el-GR" sz="2400" b="1" dirty="0" err="1" smtClean="0">
                <a:solidFill>
                  <a:srgbClr val="C00000"/>
                </a:solidFill>
              </a:rPr>
              <a:t>EaSI</a:t>
            </a:r>
            <a:r>
              <a:rPr lang="el-GR" sz="2400" b="1" dirty="0" smtClean="0">
                <a:solidFill>
                  <a:srgbClr val="C00000"/>
                </a:solidFill>
              </a:rPr>
              <a:t>).</a:t>
            </a:r>
            <a:endParaRPr lang="el-GR" sz="2400" b="1" dirty="0">
              <a:solidFill>
                <a:srgbClr val="C0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Το πρόγραμμα της ΕΕ για την απασχόληση και την κοινωνική καινοτομία («</a:t>
            </a:r>
            <a:r>
              <a:rPr lang="el-GR" sz="2400" b="1" dirty="0" err="1" smtClean="0">
                <a:solidFill>
                  <a:srgbClr val="C00000"/>
                </a:solidFill>
              </a:rPr>
              <a:t>EaSI</a:t>
            </a:r>
            <a:r>
              <a:rPr lang="el-GR" sz="2400" b="1" dirty="0" smtClean="0">
                <a:solidFill>
                  <a:srgbClr val="C00000"/>
                </a:solidFill>
              </a:rPr>
              <a:t>»), 2014-2020)</a:t>
            </a:r>
            <a:endParaRPr lang="el-GR" sz="2400" b="1" dirty="0">
              <a:solidFill>
                <a:srgbClr val="C00000"/>
              </a:solidFill>
            </a:endParaRPr>
          </a:p>
        </p:txBody>
      </p:sp>
      <p:sp>
        <p:nvSpPr>
          <p:cNvPr id="3" name="2 - Θέση περιεχομένου"/>
          <p:cNvSpPr>
            <a:spLocks noGrp="1"/>
          </p:cNvSpPr>
          <p:nvPr>
            <p:ph idx="1"/>
          </p:nvPr>
        </p:nvSpPr>
        <p:spPr>
          <a:xfrm>
            <a:off x="457200" y="1357298"/>
            <a:ext cx="8229600" cy="5500702"/>
          </a:xfrm>
        </p:spPr>
        <p:txBody>
          <a:bodyPr>
            <a:noAutofit/>
          </a:bodyPr>
          <a:lstStyle/>
          <a:p>
            <a:pPr algn="just">
              <a:buNone/>
            </a:pPr>
            <a:r>
              <a:rPr lang="el-GR" sz="2000" dirty="0" smtClean="0"/>
              <a:t>Το πρόγραμμα αποτελείται από τρεις συμπληρωματικούς άξονες: </a:t>
            </a:r>
          </a:p>
          <a:p>
            <a:pPr algn="just">
              <a:buFont typeface="Wingdings" pitchFamily="2" charset="2"/>
              <a:buChar char="Ø"/>
            </a:pPr>
            <a:r>
              <a:rPr lang="el-GR" sz="2000" dirty="0" smtClean="0"/>
              <a:t>(α) τον άξονα </a:t>
            </a:r>
            <a:r>
              <a:rPr lang="el-GR" sz="2000" dirty="0" err="1" smtClean="0"/>
              <a:t>Progress</a:t>
            </a:r>
            <a:r>
              <a:rPr lang="el-GR" sz="2000" dirty="0" smtClean="0"/>
              <a:t>, ο οποίος προάγει την τεκμηριωμένη χάραξη πολιτικής της ΕΕ, την κοινωνική καινοτομία και την κοινωνική πρόοδο, σε συνεργασία με τους κοινωνικούς εταίρους, τις οργανώσεις της κοινωνίας των πολιτών και δημόσιους και ιδιωτικούς φορείς· </a:t>
            </a:r>
          </a:p>
          <a:p>
            <a:pPr algn="just">
              <a:buFont typeface="Wingdings" pitchFamily="2" charset="2"/>
              <a:buChar char="Ø"/>
            </a:pPr>
            <a:r>
              <a:rPr lang="el-GR" sz="2000" dirty="0" smtClean="0"/>
              <a:t>τον άξονα EURES ο οποίος στηρίζει τις δραστηριότητες που αναλαμβάνονται στο πλαίσιο του EURES </a:t>
            </a:r>
            <a:r>
              <a:rPr lang="el-GR" sz="2000" dirty="0" smtClean="0"/>
              <a:t>, </a:t>
            </a:r>
            <a:r>
              <a:rPr lang="el-GR" sz="2000" dirty="0" smtClean="0"/>
              <a:t>δηλαδή, τις ειδικευμένες υπηρεσίες οι οποίες έχουν ορισθεί από τις χώρες του ΕΟΧ </a:t>
            </a:r>
            <a:r>
              <a:rPr lang="el-GR" sz="2000" dirty="0" smtClean="0"/>
              <a:t>και </a:t>
            </a:r>
            <a:r>
              <a:rPr lang="el-GR" sz="2000" dirty="0" smtClean="0"/>
              <a:t>την Ελβετική Συνομοσπονδία, από κοινού με τους κοινωνικούς εταίρους, άλλους φορείς παροχής υπηρεσιών απασχόλησης και άλλα ενδιαφερόμενα μέρη, για την ανάπτυξη της ανταλλαγής και της διάδοσης πληροφοριών, καθώς και άλλων μορφών συνεργασίας, όπως είναι οι διασυνοριακές εταιρικές σχέσεις, για την προώθηση της οικειοθελούς γεωγραφικής κινητικότητας των εργαζομένων σε δίκαιη βάση και τη συμβολή σε υψηλού επιπέδου ποιότητας και βιώσιμη απασχόληση·</a:t>
            </a:r>
          </a:p>
          <a:p>
            <a:pPr algn="just">
              <a:buNone/>
            </a:pPr>
            <a:endParaRPr lang="el-GR"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274638"/>
            <a:ext cx="8229600" cy="654032"/>
          </a:xfrm>
        </p:spPr>
        <p:txBody>
          <a:bodyPr>
            <a:normAutofit/>
          </a:bodyPr>
          <a:lstStyle/>
          <a:p>
            <a:r>
              <a:rPr lang="el-GR" sz="2400" b="1" dirty="0" smtClean="0">
                <a:solidFill>
                  <a:srgbClr val="C00000"/>
                </a:solidFill>
              </a:rPr>
              <a:t>Η  κοινωνική συνοχή μέσα στην Ένωση</a:t>
            </a:r>
            <a:endParaRPr lang="el-GR" sz="2400" b="1" dirty="0">
              <a:solidFill>
                <a:srgbClr val="C00000"/>
              </a:solidFill>
            </a:endParaRPr>
          </a:p>
        </p:txBody>
      </p:sp>
      <p:graphicFrame>
        <p:nvGraphicFramePr>
          <p:cNvPr id="7" name="6 - Θέση περιεχομένου"/>
          <p:cNvGraphicFramePr>
            <a:graphicFrameLocks noGrp="1"/>
          </p:cNvGraphicFramePr>
          <p:nvPr>
            <p:ph sz="half" idx="1"/>
          </p:nvPr>
        </p:nvGraphicFramePr>
        <p:xfrm>
          <a:off x="1" y="28164"/>
          <a:ext cx="9144000" cy="6829835"/>
        </p:xfrm>
        <a:graphic>
          <a:graphicData uri="http://schemas.openxmlformats.org/drawingml/2006/table">
            <a:tbl>
              <a:tblPr firstRow="1" bandRow="1">
                <a:tableStyleId>{5C22544A-7EE6-4342-B048-85BDC9FD1C3A}</a:tableStyleId>
              </a:tblPr>
              <a:tblGrid>
                <a:gridCol w="4129120"/>
                <a:gridCol w="2485008"/>
                <a:gridCol w="2529872"/>
              </a:tblGrid>
              <a:tr h="1192055">
                <a:tc>
                  <a:txBody>
                    <a:bodyPr/>
                    <a:lstStyle/>
                    <a:p>
                      <a:r>
                        <a:rPr lang="el-GR" dirty="0" smtClean="0"/>
                        <a:t>Πολιτική για την απασχόληση</a:t>
                      </a:r>
                      <a:endParaRPr lang="el-GR" dirty="0"/>
                    </a:p>
                  </a:txBody>
                  <a:tcPr/>
                </a:tc>
                <a:tc>
                  <a:txBody>
                    <a:bodyPr/>
                    <a:lstStyle/>
                    <a:p>
                      <a:r>
                        <a:rPr lang="el-GR" dirty="0" smtClean="0"/>
                        <a:t>Εκπαίδευση, επαγγελματική κατάρτιση και νεολαία</a:t>
                      </a:r>
                      <a:endParaRPr lang="el-GR" dirty="0"/>
                    </a:p>
                  </a:txBody>
                  <a:tcPr/>
                </a:tc>
                <a:tc>
                  <a:txBody>
                    <a:bodyPr/>
                    <a:lstStyle/>
                    <a:p>
                      <a:r>
                        <a:rPr lang="el-GR" dirty="0" smtClean="0"/>
                        <a:t>Συνθήκες  διαβίωσης  και εργασίας </a:t>
                      </a:r>
                      <a:endParaRPr lang="el-GR" dirty="0"/>
                    </a:p>
                  </a:txBody>
                  <a:tcPr/>
                </a:tc>
              </a:tr>
              <a:tr h="1192055">
                <a:tc>
                  <a:txBody>
                    <a:bodyPr/>
                    <a:lstStyle/>
                    <a:p>
                      <a:r>
                        <a:rPr lang="el-GR" dirty="0" smtClean="0"/>
                        <a:t>Η θεσμική οργάνωση της πολιτικής</a:t>
                      </a:r>
                      <a:endParaRPr lang="el-GR" dirty="0"/>
                    </a:p>
                  </a:txBody>
                  <a:tcPr/>
                </a:tc>
                <a:tc>
                  <a:txBody>
                    <a:bodyPr/>
                    <a:lstStyle/>
                    <a:p>
                      <a:r>
                        <a:rPr lang="el-GR" dirty="0" smtClean="0"/>
                        <a:t>Οι βάσεις των πολιτικών εκπαίδευσης και παιδείας</a:t>
                      </a:r>
                      <a:endParaRPr lang="el-GR" dirty="0"/>
                    </a:p>
                  </a:txBody>
                  <a:tcPr/>
                </a:tc>
                <a:tc>
                  <a:txBody>
                    <a:bodyPr/>
                    <a:lstStyle/>
                    <a:p>
                      <a:pPr>
                        <a:buFont typeface="Arial" pitchFamily="34" charset="0"/>
                        <a:buNone/>
                      </a:pPr>
                      <a:r>
                        <a:rPr lang="el-GR" dirty="0" smtClean="0"/>
                        <a:t>Ο κοινωνικός διάλογος</a:t>
                      </a:r>
                      <a:endParaRPr lang="el-GR" dirty="0"/>
                    </a:p>
                  </a:txBody>
                  <a:tcPr/>
                </a:tc>
              </a:tr>
              <a:tr h="916966">
                <a:tc>
                  <a:txBody>
                    <a:bodyPr/>
                    <a:lstStyle/>
                    <a:p>
                      <a:r>
                        <a:rPr lang="el-GR" dirty="0" smtClean="0"/>
                        <a:t>Στρατηγική για την απασχόληση</a:t>
                      </a:r>
                      <a:endParaRPr lang="el-GR" dirty="0"/>
                    </a:p>
                  </a:txBody>
                  <a:tcPr/>
                </a:tc>
                <a:tc>
                  <a:txBody>
                    <a:bodyPr/>
                    <a:lstStyle/>
                    <a:p>
                      <a:r>
                        <a:rPr lang="el-GR" dirty="0" smtClean="0"/>
                        <a:t>Προγράμματα παιδείας και κατάρτισης</a:t>
                      </a:r>
                      <a:endParaRPr lang="el-GR" dirty="0"/>
                    </a:p>
                  </a:txBody>
                  <a:tcPr/>
                </a:tc>
                <a:tc>
                  <a:txBody>
                    <a:bodyPr/>
                    <a:lstStyle/>
                    <a:p>
                      <a:pPr>
                        <a:buFont typeface="Arial" pitchFamily="34" charset="0"/>
                        <a:buNone/>
                      </a:pPr>
                      <a:r>
                        <a:rPr lang="el-GR" dirty="0" smtClean="0"/>
                        <a:t>Πληροφόρηση</a:t>
                      </a:r>
                      <a:r>
                        <a:rPr lang="el-GR" baseline="0" dirty="0" smtClean="0"/>
                        <a:t> των εργαζομένων</a:t>
                      </a:r>
                      <a:endParaRPr lang="el-GR" dirty="0"/>
                    </a:p>
                  </a:txBody>
                  <a:tcPr/>
                </a:tc>
              </a:tr>
              <a:tr h="686166">
                <a:tc>
                  <a:txBody>
                    <a:bodyPr/>
                    <a:lstStyle/>
                    <a:p>
                      <a:r>
                        <a:rPr lang="el-GR" dirty="0" smtClean="0"/>
                        <a:t>Οι δράσεις</a:t>
                      </a:r>
                      <a:r>
                        <a:rPr lang="el-GR" baseline="0" dirty="0" smtClean="0"/>
                        <a:t> του Ευρωπαϊκού Κοινωνικού ταμείου </a:t>
                      </a:r>
                      <a:endParaRPr lang="el-GR" dirty="0"/>
                    </a:p>
                  </a:txBody>
                  <a:tcPr/>
                </a:tc>
                <a:tc>
                  <a:txBody>
                    <a:bodyPr/>
                    <a:lstStyle/>
                    <a:p>
                      <a:endParaRPr lang="el-GR" dirty="0"/>
                    </a:p>
                  </a:txBody>
                  <a:tcPr/>
                </a:tc>
                <a:tc>
                  <a:txBody>
                    <a:bodyPr/>
                    <a:lstStyle/>
                    <a:p>
                      <a:pPr>
                        <a:buFont typeface="Arial" pitchFamily="34" charset="0"/>
                        <a:buNone/>
                      </a:pPr>
                      <a:r>
                        <a:rPr lang="el-GR" dirty="0" smtClean="0"/>
                        <a:t>Κοινωνική προστασία</a:t>
                      </a:r>
                      <a:endParaRPr lang="el-GR" dirty="0"/>
                    </a:p>
                  </a:txBody>
                  <a:tcPr/>
                </a:tc>
              </a:tr>
              <a:tr h="2842593">
                <a:tc>
                  <a:txBody>
                    <a:bodyPr/>
                    <a:lstStyle/>
                    <a:p>
                      <a:endParaRPr lang="el-GR" dirty="0" smtClean="0"/>
                    </a:p>
                    <a:p>
                      <a:endParaRPr lang="el-GR" dirty="0" smtClean="0"/>
                    </a:p>
                    <a:p>
                      <a:endParaRPr lang="el-GR" dirty="0" smtClean="0"/>
                    </a:p>
                    <a:p>
                      <a:endParaRPr lang="el-GR" dirty="0" smtClean="0"/>
                    </a:p>
                    <a:p>
                      <a:r>
                        <a:rPr lang="el-GR" i="1" u="sng" dirty="0" smtClean="0">
                          <a:solidFill>
                            <a:srgbClr val="C00000"/>
                          </a:solidFill>
                        </a:rPr>
                        <a:t>Ελεύθερη κυκλοφορία</a:t>
                      </a:r>
                      <a:r>
                        <a:rPr lang="el-GR" i="1" u="sng" baseline="0" dirty="0" smtClean="0">
                          <a:solidFill>
                            <a:srgbClr val="C00000"/>
                          </a:solidFill>
                        </a:rPr>
                        <a:t> εργαζομένων</a:t>
                      </a:r>
                      <a:endParaRPr lang="el-GR" i="1" u="sng" dirty="0" smtClean="0">
                        <a:solidFill>
                          <a:srgbClr val="C00000"/>
                        </a:solidFill>
                      </a:endParaRPr>
                    </a:p>
                    <a:p>
                      <a:endParaRPr lang="el-GR" dirty="0"/>
                    </a:p>
                  </a:txBody>
                  <a:tcPr/>
                </a:tc>
                <a:tc>
                  <a:txBody>
                    <a:bodyPr/>
                    <a:lstStyle/>
                    <a:p>
                      <a:endParaRPr lang="el-GR" dirty="0"/>
                    </a:p>
                  </a:txBody>
                  <a:tcPr/>
                </a:tc>
                <a:tc>
                  <a:txBody>
                    <a:bodyPr/>
                    <a:lstStyle/>
                    <a:p>
                      <a:pPr>
                        <a:buFont typeface="Arial" pitchFamily="34" charset="0"/>
                        <a:buNone/>
                      </a:pPr>
                      <a:r>
                        <a:rPr lang="el-GR" dirty="0" smtClean="0"/>
                        <a:t>Οργάνωση εργασίας</a:t>
                      </a:r>
                    </a:p>
                    <a:p>
                      <a:pPr>
                        <a:buFont typeface="Arial" pitchFamily="34" charset="0"/>
                        <a:buNone/>
                      </a:pPr>
                      <a:r>
                        <a:rPr lang="el-GR" dirty="0" smtClean="0"/>
                        <a:t>Ισότητα</a:t>
                      </a:r>
                      <a:r>
                        <a:rPr lang="el-GR" baseline="0" dirty="0" smtClean="0"/>
                        <a:t> ευκαιριών ανδρών και γυναικών, πάλη κατά του κοινωνικού αποκλεισμού, ασφάλεια και υγεία στον τόπο εργασίας, προστασία δημόσιας υγείας</a:t>
                      </a:r>
                      <a:endParaRPr lang="el-GR" dirty="0"/>
                    </a:p>
                  </a:txBody>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14290"/>
            <a:ext cx="8229600" cy="5911873"/>
          </a:xfrm>
        </p:spPr>
        <p:txBody>
          <a:bodyPr>
            <a:normAutofit/>
          </a:bodyPr>
          <a:lstStyle/>
          <a:p>
            <a:pPr algn="just">
              <a:buFont typeface="Wingdings" pitchFamily="2" charset="2"/>
              <a:buChar char="Ø"/>
            </a:pPr>
            <a:r>
              <a:rPr lang="el-GR" sz="2000" dirty="0" smtClean="0"/>
              <a:t> (γ) τον άξονα της </a:t>
            </a:r>
            <a:r>
              <a:rPr lang="el-GR" sz="2000" dirty="0" err="1" smtClean="0"/>
              <a:t>μικροχρηματοδότησης</a:t>
            </a:r>
            <a:r>
              <a:rPr lang="el-GR" sz="2000" dirty="0" smtClean="0"/>
              <a:t> και της κοινωνικής επιχειρηματικότητας, ο οποίος προωθεί την πρόσβαση στη χρηματοδότηση και αυξάνει τη διαθεσιμότητα της χρηματοδότησης για </a:t>
            </a:r>
            <a:r>
              <a:rPr lang="el-GR" sz="2000" dirty="0" smtClean="0"/>
              <a:t> </a:t>
            </a:r>
            <a:r>
              <a:rPr lang="el-GR" sz="2000" dirty="0" smtClean="0"/>
              <a:t>νομικά και φυσικά πρόσωπα</a:t>
            </a:r>
            <a:endParaRPr lang="el-GR"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68346"/>
          </a:xfrm>
        </p:spPr>
        <p:txBody>
          <a:bodyPr>
            <a:normAutofit/>
          </a:bodyPr>
          <a:lstStyle/>
          <a:p>
            <a:r>
              <a:rPr lang="el-GR" sz="2400" b="1" dirty="0" smtClean="0">
                <a:solidFill>
                  <a:srgbClr val="C00000"/>
                </a:solidFill>
              </a:rPr>
              <a:t>Η πολιτική για την απασχόληση</a:t>
            </a:r>
            <a:endParaRPr lang="el-GR" sz="2400" b="1" dirty="0">
              <a:solidFill>
                <a:srgbClr val="C00000"/>
              </a:solidFill>
            </a:endParaRPr>
          </a:p>
        </p:txBody>
      </p:sp>
      <p:sp>
        <p:nvSpPr>
          <p:cNvPr id="3" name="2 - Θέση περιεχομένου"/>
          <p:cNvSpPr>
            <a:spLocks noGrp="1"/>
          </p:cNvSpPr>
          <p:nvPr>
            <p:ph idx="1"/>
          </p:nvPr>
        </p:nvSpPr>
        <p:spPr>
          <a:xfrm>
            <a:off x="457200" y="1142984"/>
            <a:ext cx="8229600" cy="5715016"/>
          </a:xfrm>
        </p:spPr>
        <p:txBody>
          <a:bodyPr>
            <a:noAutofit/>
          </a:bodyPr>
          <a:lstStyle/>
          <a:p>
            <a:pPr algn="just"/>
            <a:r>
              <a:rPr lang="el-GR" sz="2000" dirty="0"/>
              <a:t>Τ</a:t>
            </a:r>
            <a:r>
              <a:rPr lang="el-GR" sz="2000" dirty="0" smtClean="0"/>
              <a:t>ο</a:t>
            </a:r>
            <a:r>
              <a:rPr lang="el-GR" sz="2000" dirty="0"/>
              <a:t> </a:t>
            </a:r>
            <a:r>
              <a:rPr lang="el-GR" sz="2000" b="1" dirty="0">
                <a:hlinkClick r:id="rId2"/>
              </a:rPr>
              <a:t>Ευρωπαϊκό παρατηρητήριο απασχόλησης</a:t>
            </a:r>
            <a:r>
              <a:rPr lang="el-GR" sz="2000" dirty="0"/>
              <a:t>, το οποίο αποτελεί ένα δίκτυο συγκέντρωσης των πληροφοριών μεταξύ των κρατών μελών και της Επιτροπής. Το Παρατηρητήριο παρέχει υπηρεσίες στο κοινό υπό τη μορφή περιοδικών εκδόσεων και διαρκώς ενημερωμένων τραπεζών εργασίας. Καταρτίζει επίσης συγκριτικές αναλύσεις πολιτικής και παρέχει οδηγίες. Το Παρατηρητήριο βασίζεται σε τρία δίκτυα πληροφόρησης</a:t>
            </a:r>
            <a:r>
              <a:rPr lang="el-GR" sz="2000" dirty="0" smtClean="0"/>
              <a:t>:</a:t>
            </a:r>
          </a:p>
          <a:p>
            <a:pPr algn="just">
              <a:buNone/>
            </a:pPr>
            <a:endParaRPr lang="el-GR" sz="2000" dirty="0" smtClean="0"/>
          </a:p>
          <a:p>
            <a:pPr algn="just">
              <a:buFont typeface="Wingdings" pitchFamily="2" charset="2"/>
              <a:buChar char="Ø"/>
            </a:pPr>
            <a:r>
              <a:rPr lang="el-GR" sz="2000" dirty="0"/>
              <a:t> </a:t>
            </a:r>
            <a:r>
              <a:rPr lang="el-GR" sz="2000" dirty="0" smtClean="0"/>
              <a:t>Το</a:t>
            </a:r>
            <a:r>
              <a:rPr lang="el-GR" sz="2000" dirty="0"/>
              <a:t> </a:t>
            </a:r>
            <a:r>
              <a:rPr lang="el-GR" sz="2000" b="1" dirty="0"/>
              <a:t>MISEP </a:t>
            </a:r>
            <a:r>
              <a:rPr lang="el-GR" sz="2000" dirty="0"/>
              <a:t>(</a:t>
            </a:r>
            <a:r>
              <a:rPr lang="el-GR" sz="2000" dirty="0" err="1"/>
              <a:t>Mutual</a:t>
            </a:r>
            <a:r>
              <a:rPr lang="el-GR" sz="2000" dirty="0"/>
              <a:t> </a:t>
            </a:r>
            <a:r>
              <a:rPr lang="el-GR" sz="2000" dirty="0" err="1"/>
              <a:t>Information</a:t>
            </a:r>
            <a:r>
              <a:rPr lang="el-GR" sz="2000" dirty="0"/>
              <a:t> </a:t>
            </a:r>
            <a:r>
              <a:rPr lang="el-GR" sz="2000" dirty="0" err="1"/>
              <a:t>System</a:t>
            </a:r>
            <a:r>
              <a:rPr lang="el-GR" sz="2000" dirty="0"/>
              <a:t> </a:t>
            </a:r>
            <a:r>
              <a:rPr lang="el-GR" sz="2000" dirty="0" err="1"/>
              <a:t>on</a:t>
            </a:r>
            <a:r>
              <a:rPr lang="el-GR" sz="2000" dirty="0"/>
              <a:t> </a:t>
            </a:r>
            <a:r>
              <a:rPr lang="el-GR" sz="2000" dirty="0" err="1"/>
              <a:t>Employment</a:t>
            </a:r>
            <a:r>
              <a:rPr lang="el-GR" sz="2000" dirty="0"/>
              <a:t> </a:t>
            </a:r>
            <a:r>
              <a:rPr lang="el-GR" sz="2000" dirty="0" err="1"/>
              <a:t>Policies</a:t>
            </a:r>
            <a:r>
              <a:rPr lang="el-GR" sz="2000" dirty="0"/>
              <a:t>) είναι ένα δίκτυο εκπροσώπων των εθνικών διοικήσεων και της Ευρωπαϊκής Επιτροπής υπευθύνων για την απασχόληση. Το κύριο έργο αυτού του δικτύου είναι να συλλέγει, επεξεργάζεται και δημοσιεύει πληροφορίες πάνω στις πολιτικές απασχόλησης</a:t>
            </a:r>
            <a:r>
              <a:rPr lang="el-GR" sz="2000" dirty="0" smtClean="0"/>
              <a:t>·</a:t>
            </a:r>
            <a:r>
              <a:rPr lang="el-GR" sz="2000" dirty="0"/>
              <a:t> </a:t>
            </a:r>
            <a:endParaRPr lang="el-GR" sz="2000" dirty="0" smtClean="0"/>
          </a:p>
          <a:p>
            <a:pPr algn="just">
              <a:buFont typeface="Wingdings" pitchFamily="2" charset="2"/>
              <a:buChar char="Ø"/>
            </a:pPr>
            <a:r>
              <a:rPr lang="el-GR" sz="2000" dirty="0"/>
              <a:t> </a:t>
            </a:r>
            <a:r>
              <a:rPr lang="el-GR" sz="2000" dirty="0" smtClean="0"/>
              <a:t>Το</a:t>
            </a:r>
            <a:r>
              <a:rPr lang="el-GR" sz="2000" dirty="0"/>
              <a:t> </a:t>
            </a:r>
            <a:r>
              <a:rPr lang="el-GR" sz="2000" b="1" dirty="0"/>
              <a:t>SYSDEM</a:t>
            </a:r>
            <a:r>
              <a:rPr lang="el-GR" sz="2000" dirty="0"/>
              <a:t> (</a:t>
            </a:r>
            <a:r>
              <a:rPr lang="el-GR" sz="2000" dirty="0" err="1"/>
              <a:t>System</a:t>
            </a:r>
            <a:r>
              <a:rPr lang="el-GR" sz="2000" dirty="0"/>
              <a:t> </a:t>
            </a:r>
            <a:r>
              <a:rPr lang="el-GR" sz="2000" dirty="0" err="1"/>
              <a:t>of</a:t>
            </a:r>
            <a:r>
              <a:rPr lang="el-GR" sz="2000" dirty="0"/>
              <a:t> </a:t>
            </a:r>
            <a:r>
              <a:rPr lang="el-GR" sz="2000" dirty="0" err="1"/>
              <a:t>Documentation</a:t>
            </a:r>
            <a:r>
              <a:rPr lang="el-GR" sz="2000" dirty="0"/>
              <a:t>, </a:t>
            </a:r>
            <a:r>
              <a:rPr lang="el-GR" sz="2000" dirty="0" err="1"/>
              <a:t>Evaluation</a:t>
            </a:r>
            <a:r>
              <a:rPr lang="el-GR" sz="2000" dirty="0"/>
              <a:t> </a:t>
            </a:r>
            <a:r>
              <a:rPr lang="el-GR" sz="2000" dirty="0" err="1"/>
              <a:t>and</a:t>
            </a:r>
            <a:r>
              <a:rPr lang="el-GR" sz="2000" dirty="0"/>
              <a:t> </a:t>
            </a:r>
            <a:r>
              <a:rPr lang="el-GR" sz="2000" dirty="0" err="1"/>
              <a:t>Monitoring</a:t>
            </a:r>
            <a:r>
              <a:rPr lang="el-GR" sz="2000" dirty="0"/>
              <a:t> </a:t>
            </a:r>
            <a:r>
              <a:rPr lang="el-GR" sz="2000" dirty="0" err="1"/>
              <a:t>of</a:t>
            </a:r>
            <a:r>
              <a:rPr lang="el-GR" sz="2000" dirty="0"/>
              <a:t> </a:t>
            </a:r>
            <a:r>
              <a:rPr lang="el-GR" sz="2000" dirty="0" err="1"/>
              <a:t>Employment</a:t>
            </a:r>
            <a:r>
              <a:rPr lang="el-GR" sz="2000" dirty="0"/>
              <a:t> </a:t>
            </a:r>
            <a:r>
              <a:rPr lang="el-GR" sz="2000" dirty="0" err="1"/>
              <a:t>Policies</a:t>
            </a:r>
            <a:r>
              <a:rPr lang="el-GR" sz="2000" dirty="0"/>
              <a:t>) είναι ένα δίκτυο ανεξάρτητων εμπειρογνωμόνων της αγοράς εργασίας, το οποίο καταρτίζει συγκριτικές και θεματικές μελέτες για τις πολιτικές απασχόλησης και τις αγορές εργασίας στα κράτη μέλη</a:t>
            </a:r>
            <a:r>
              <a:rPr lang="el-GR" sz="2000" dirty="0" smtClean="0"/>
              <a:t>·</a:t>
            </a:r>
            <a:r>
              <a:rPr lang="el-GR" sz="2000" dirty="0"/>
              <a:t> </a:t>
            </a:r>
            <a:endParaRPr lang="el-GR" sz="2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txBody>
          <a:bodyPr>
            <a:normAutofit/>
          </a:bodyPr>
          <a:lstStyle/>
          <a:p>
            <a:pPr algn="just">
              <a:buFont typeface="Wingdings" pitchFamily="2" charset="2"/>
              <a:buChar char="Ø"/>
            </a:pPr>
            <a:r>
              <a:rPr lang="el-GR" sz="2000" dirty="0" smtClean="0"/>
              <a:t> το </a:t>
            </a:r>
            <a:r>
              <a:rPr lang="el-GR" sz="2000" b="1" dirty="0" smtClean="0"/>
              <a:t>RESEARCH</a:t>
            </a:r>
            <a:r>
              <a:rPr lang="el-GR" sz="2000" dirty="0" smtClean="0"/>
              <a:t> είναι ένα δίκτυο συγκροτούμενο από στελέχη πανεπιστημίων και κέντρων ερευνών, το οποίο παρέχει υποδείξεις για την πολιτική απασχόλησης και καταρτίζει εκθέσεις αξιολόγησης της κατάστασης και της πολιτικής απασχόλησης στα κράτη μέλη.</a:t>
            </a:r>
          </a:p>
          <a:p>
            <a:pPr algn="just">
              <a:buNone/>
            </a:pPr>
            <a:endParaRPr lang="el-GR" sz="2000" dirty="0" smtClean="0"/>
          </a:p>
          <a:p>
            <a:pPr algn="just">
              <a:buNone/>
            </a:pPr>
            <a:endParaRPr lang="el-GR" sz="22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txBody>
          <a:bodyPr>
            <a:normAutofit/>
          </a:bodyPr>
          <a:lstStyle/>
          <a:p>
            <a:pPr algn="just">
              <a:buFont typeface="Wingdings" pitchFamily="2" charset="2"/>
              <a:buChar char="Ø"/>
            </a:pPr>
            <a:r>
              <a:rPr lang="el-GR" sz="2400" dirty="0"/>
              <a:t>H </a:t>
            </a:r>
            <a:r>
              <a:rPr lang="el-GR" sz="2400" b="1" dirty="0">
                <a:solidFill>
                  <a:srgbClr val="C00000"/>
                </a:solidFill>
              </a:rPr>
              <a:t>Επιτροπή </a:t>
            </a:r>
            <a:r>
              <a:rPr lang="el-GR" sz="2400" b="1" dirty="0" smtClean="0">
                <a:solidFill>
                  <a:srgbClr val="C00000"/>
                </a:solidFill>
              </a:rPr>
              <a:t>Απασχόλησης, </a:t>
            </a:r>
            <a:r>
              <a:rPr lang="el-GR" sz="2400" dirty="0" smtClean="0"/>
              <a:t>αποτελείται </a:t>
            </a:r>
            <a:r>
              <a:rPr lang="el-GR" sz="2400" dirty="0"/>
              <a:t>από εκπροσώπους των κρατών μελών, των οποίων η κύρια αποστολή είναι να εποπτεύουν την κατάσταση και την πολιτική απασχόλησης στα κράτη μέλη και στην Ένωση, να εκφέρουν γνώμες κατ' αίτηση του Συμβουλίου ή της Επιτροπής ή με ίδια πρωτοβουλία και να συμβάλλουν στην προετοιμασία των διασκέψεων του Συμβουλίου, οι οποίες αναφέρονται στο άρθρο 128 της Συνθήκης </a:t>
            </a:r>
            <a:r>
              <a:rPr lang="el-GR" sz="2400" dirty="0" smtClean="0"/>
              <a:t>ΕΚ.</a:t>
            </a:r>
            <a:endParaRPr lang="el-GR"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περιεχομένου"/>
          <p:cNvSpPr>
            <a:spLocks noGrp="1"/>
          </p:cNvSpPr>
          <p:nvPr>
            <p:ph idx="1"/>
          </p:nvPr>
        </p:nvSpPr>
        <p:spPr/>
        <p:txBody>
          <a:bodyPr>
            <a:normAutofit/>
          </a:bodyPr>
          <a:lstStyle/>
          <a:p>
            <a:pPr algn="just"/>
            <a:r>
              <a:rPr lang="el-GR" sz="2400" dirty="0" smtClean="0"/>
              <a:t>Με τον αριθμό των ανέργων στην ΕΕ να έχει ξεπεράσει τα 26,5 εκατομμύρια τον Νοέμβριο του 2013, είναι ξεκάθαρο ότι πρέπει να ληφθούν επειγόντως μέτρα περιορισμού του αριθμού αυτού. Ένας από τους βασικούς στόχους που έχει τεθεί στη στρατηγική «Ευρώπη 2020» είναι, έως τα τέλη της δεκαετίας, να απασχολείται το </a:t>
            </a:r>
            <a:r>
              <a:rPr lang="el-GR" sz="2400" b="1" dirty="0" smtClean="0">
                <a:solidFill>
                  <a:srgbClr val="C00000"/>
                </a:solidFill>
              </a:rPr>
              <a:t>75 %</a:t>
            </a:r>
            <a:r>
              <a:rPr lang="el-GR" sz="2400" dirty="0" smtClean="0"/>
              <a:t> του ενεργού πληθυσμού (20-64 ετών).</a:t>
            </a:r>
            <a:endParaRPr lang="el-GR"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14356"/>
            <a:ext cx="8229600" cy="5411807"/>
          </a:xfrm>
        </p:spPr>
        <p:txBody>
          <a:bodyPr>
            <a:normAutofit/>
          </a:bodyPr>
          <a:lstStyle/>
          <a:p>
            <a:pPr algn="just"/>
            <a:r>
              <a:rPr lang="el-GR" sz="2400" dirty="0" smtClean="0"/>
              <a:t>Για να πετύχει αυτόν τον στόχο, η ΕΕ έχει αναλάβει σειρά πρωτοβουλιών για </a:t>
            </a:r>
            <a:r>
              <a:rPr lang="el-GR" sz="2400" b="1" u="sng" dirty="0" smtClean="0">
                <a:solidFill>
                  <a:srgbClr val="C00000"/>
                </a:solidFill>
              </a:rPr>
              <a:t>τη δημιουργία θέσεων απασχόλησης</a:t>
            </a:r>
            <a:r>
              <a:rPr lang="el-GR" sz="2400" b="1" dirty="0" smtClean="0">
                <a:solidFill>
                  <a:srgbClr val="C00000"/>
                </a:solidFill>
              </a:rPr>
              <a:t> </a:t>
            </a:r>
            <a:r>
              <a:rPr lang="el-GR" sz="2400" dirty="0" smtClean="0"/>
              <a:t>(π.χ. με την προώθηση της σύστασης κοινωνικών επιχειρήσεων), </a:t>
            </a:r>
            <a:r>
              <a:rPr lang="el-GR" sz="2400" b="1" u="sng" dirty="0" smtClean="0">
                <a:solidFill>
                  <a:srgbClr val="C00000"/>
                </a:solidFill>
              </a:rPr>
              <a:t>την αποκατάσταση της δυναμικής της αγοράς εργασίας </a:t>
            </a:r>
            <a:r>
              <a:rPr lang="el-GR" sz="2400" dirty="0" smtClean="0"/>
              <a:t>(π.χ. με την πρόταση για τη θέσπιση ενός πλαισίου σε επίπεδο ΕΕ για την πρόβλεψη της οικονομικής αναδιάρθρωσης) και </a:t>
            </a:r>
            <a:r>
              <a:rPr lang="el-GR" sz="2400" b="1" u="sng" dirty="0" smtClean="0">
                <a:solidFill>
                  <a:srgbClr val="C00000"/>
                </a:solidFill>
              </a:rPr>
              <a:t>τη βελτίωση της διακυβέρνησης της ΕΕ </a:t>
            </a:r>
            <a:r>
              <a:rPr lang="el-GR" sz="2400" dirty="0" smtClean="0"/>
              <a:t>(π.χ. με την ετήσια δημοσίευση των αποτελεσμάτων ενός συστήματος συγκριτικής αξιολόγησης των επιδόσεων των κρατών μελών της ΕΕ βάσει επιλεγμένων δεικτών απασχόλησης).</a:t>
            </a:r>
            <a:endParaRPr lang="el-GR"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txBody>
          <a:bodyPr>
            <a:normAutofit fontScale="85000" lnSpcReduction="20000"/>
          </a:bodyPr>
          <a:lstStyle/>
          <a:p>
            <a:pPr algn="just">
              <a:buNone/>
            </a:pPr>
            <a:r>
              <a:rPr lang="el-GR" dirty="0" smtClean="0"/>
              <a:t>   Ειδικότερα, η ΕΕ καταβάλλει προσπάθειες για τη μείωση του ποσοστού της ανεργίας των νέων, το οποίο </a:t>
            </a:r>
            <a:r>
              <a:rPr lang="el-GR" b="1" dirty="0" smtClean="0">
                <a:solidFill>
                  <a:srgbClr val="C00000"/>
                </a:solidFill>
              </a:rPr>
              <a:t>είναι υπερδιπλάσιο του ποσοστού της ανεργίας των ενηλίκων (23,6 % έναντι 9,5 %, σύμφωνα με τα στοιχεία του Νοεμβρίου του 2013). </a:t>
            </a:r>
            <a:r>
              <a:rPr lang="el-GR" dirty="0" smtClean="0"/>
              <a:t>Συγκεκριμένα, προωθεί μια πιο </a:t>
            </a:r>
            <a:r>
              <a:rPr lang="el-GR" dirty="0" err="1" smtClean="0"/>
              <a:t>στοχευμένη</a:t>
            </a:r>
            <a:r>
              <a:rPr lang="el-GR" dirty="0" smtClean="0"/>
              <a:t> και συνολική προσέγγιση για την καταπολέμηση της ανεργίας των νέων: άμεση ενίσχυση των νέων που έχουν μεγαλύτερη ανάγκη, σε συνδυασμό με διαρθρωτικές μεταρρυθμίσεις που προάγουν την εταιρική σχέση μεταξύ κρατικών υπηρεσιών, επίσημων εκπαιδευτικών συστημάτων, φορέων επαγγελματικής κατάρτισης, υπηρεσιών απασχόλησης, επιχειρήσεων, κοινωνικών εταίρων και οργανώσεων της κοινωνίας των πολιτών σε όλα τα κράτη μέλη της ΕΕ.</a:t>
            </a:r>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Η στρατηγική για την απασχόληση της Ένωσης</a:t>
            </a:r>
            <a:endParaRPr lang="el-GR" sz="2400" b="1" dirty="0">
              <a:solidFill>
                <a:srgbClr val="C00000"/>
              </a:solidFill>
            </a:endParaRPr>
          </a:p>
        </p:txBody>
      </p:sp>
      <p:sp>
        <p:nvSpPr>
          <p:cNvPr id="3" name="2 - Θέση περιεχομένου"/>
          <p:cNvSpPr>
            <a:spLocks noGrp="1"/>
          </p:cNvSpPr>
          <p:nvPr>
            <p:ph idx="1"/>
          </p:nvPr>
        </p:nvSpPr>
        <p:spPr>
          <a:xfrm>
            <a:off x="457200" y="1357298"/>
            <a:ext cx="8229600" cy="5072098"/>
          </a:xfrm>
        </p:spPr>
        <p:txBody>
          <a:bodyPr>
            <a:normAutofit fontScale="55000" lnSpcReduction="20000"/>
          </a:bodyPr>
          <a:lstStyle/>
          <a:p>
            <a:pPr>
              <a:buNone/>
            </a:pPr>
            <a:r>
              <a:rPr lang="el-GR" sz="3800" dirty="0" smtClean="0"/>
              <a:t> </a:t>
            </a:r>
            <a:r>
              <a:rPr lang="el-GR" sz="3800" dirty="0" err="1" smtClean="0"/>
              <a:t>Bασιζόμενη</a:t>
            </a:r>
            <a:r>
              <a:rPr lang="el-GR" sz="3800" dirty="0" smtClean="0"/>
              <a:t> </a:t>
            </a:r>
            <a:r>
              <a:rPr lang="el-GR" sz="3800" dirty="0"/>
              <a:t>στο </a:t>
            </a:r>
            <a:r>
              <a:rPr lang="el-GR" sz="3800" b="1" dirty="0">
                <a:solidFill>
                  <a:srgbClr val="C00000"/>
                </a:solidFill>
              </a:rPr>
              <a:t>άρθρο 118 </a:t>
            </a:r>
            <a:r>
              <a:rPr lang="el-GR" sz="3800" dirty="0"/>
              <a:t>EOΚ, που της ζητούσε να προωθήσει τη στενή συνεργασία μεταξύ των κρατών μελών στα θέματα απασχόλησης, χωρίς να χρησιμοποιήσει αναγκαστικά νομοθετικά μέτρα, η </a:t>
            </a:r>
            <a:r>
              <a:rPr lang="el-GR" sz="3800" dirty="0" smtClean="0"/>
              <a:t>Επιτροπή </a:t>
            </a:r>
            <a:r>
              <a:rPr lang="el-GR" sz="3800" dirty="0"/>
              <a:t>κατά τη δεκαετία του '80, έπεισε το Συμβούλιο </a:t>
            </a:r>
            <a:r>
              <a:rPr lang="el-GR" sz="3800" dirty="0" smtClean="0"/>
              <a:t>να υιοθετήσει</a:t>
            </a:r>
            <a:r>
              <a:rPr lang="el-GR" sz="3800" dirty="0"/>
              <a:t> </a:t>
            </a:r>
            <a:r>
              <a:rPr lang="el-GR" sz="3800" b="1" dirty="0">
                <a:solidFill>
                  <a:srgbClr val="C00000"/>
                </a:solidFill>
              </a:rPr>
              <a:t>προσανατολισμούς για την πολιτική αγοράς </a:t>
            </a:r>
            <a:r>
              <a:rPr lang="el-GR" sz="3800" b="1" dirty="0" smtClean="0">
                <a:solidFill>
                  <a:srgbClr val="C00000"/>
                </a:solidFill>
              </a:rPr>
              <a:t>εργασίας </a:t>
            </a:r>
            <a:r>
              <a:rPr lang="el-GR" sz="3800" dirty="0" smtClean="0"/>
              <a:t>της </a:t>
            </a:r>
            <a:r>
              <a:rPr lang="el-GR" sz="3800" dirty="0"/>
              <a:t>Κοινότητας και μια </a:t>
            </a:r>
            <a:r>
              <a:rPr lang="el-GR" sz="3800" b="1" dirty="0"/>
              <a:t>σειρά ψηφισμάτων και προγραμμάτων για την απασχόληση</a:t>
            </a:r>
            <a:r>
              <a:rPr lang="el-GR" sz="3800" dirty="0"/>
              <a:t>, τα οποία στόχευαν:</a:t>
            </a:r>
          </a:p>
          <a:p>
            <a:r>
              <a:rPr lang="el-GR" sz="3800" dirty="0" smtClean="0"/>
              <a:t> </a:t>
            </a:r>
            <a:r>
              <a:rPr lang="el-GR" sz="3800" dirty="0"/>
              <a:t>μια κοινοτική δράση για την </a:t>
            </a:r>
            <a:r>
              <a:rPr lang="el-GR" sz="3800" b="1" dirty="0">
                <a:solidFill>
                  <a:srgbClr val="C00000"/>
                </a:solidFill>
              </a:rPr>
              <a:t>καταπολέμηση της </a:t>
            </a:r>
            <a:r>
              <a:rPr lang="el-GR" sz="3800" b="1" dirty="0" smtClean="0">
                <a:solidFill>
                  <a:srgbClr val="C00000"/>
                </a:solidFill>
              </a:rPr>
              <a:t>ανεργίας</a:t>
            </a:r>
            <a:endParaRPr lang="el-GR" sz="3800" b="1" dirty="0">
              <a:solidFill>
                <a:srgbClr val="C00000"/>
              </a:solidFill>
            </a:endParaRPr>
          </a:p>
          <a:p>
            <a:r>
              <a:rPr lang="el-GR" sz="3800" dirty="0" smtClean="0"/>
              <a:t> </a:t>
            </a:r>
            <a:r>
              <a:rPr lang="el-GR" sz="3800" dirty="0"/>
              <a:t>την προώθηση της </a:t>
            </a:r>
            <a:r>
              <a:rPr lang="el-GR" sz="3800" b="1" dirty="0">
                <a:solidFill>
                  <a:srgbClr val="C00000"/>
                </a:solidFill>
              </a:rPr>
              <a:t>εργασίας των </a:t>
            </a:r>
            <a:r>
              <a:rPr lang="el-GR" sz="3800" b="1" dirty="0" smtClean="0">
                <a:solidFill>
                  <a:srgbClr val="C00000"/>
                </a:solidFill>
              </a:rPr>
              <a:t>νέων</a:t>
            </a:r>
            <a:endParaRPr lang="el-GR" sz="3800" dirty="0"/>
          </a:p>
          <a:p>
            <a:r>
              <a:rPr lang="el-GR" sz="3800" dirty="0" smtClean="0"/>
              <a:t> </a:t>
            </a:r>
            <a:r>
              <a:rPr lang="el-GR" sz="3800" dirty="0"/>
              <a:t>την καταπολέμηση της </a:t>
            </a:r>
            <a:r>
              <a:rPr lang="el-GR" sz="3800" b="1" dirty="0">
                <a:solidFill>
                  <a:srgbClr val="C00000"/>
                </a:solidFill>
              </a:rPr>
              <a:t>ανεργίας των </a:t>
            </a:r>
            <a:r>
              <a:rPr lang="el-GR" sz="3800" b="1" dirty="0" smtClean="0">
                <a:solidFill>
                  <a:srgbClr val="C00000"/>
                </a:solidFill>
              </a:rPr>
              <a:t>γυναικών</a:t>
            </a:r>
            <a:endParaRPr lang="el-GR" sz="3800" b="1" dirty="0">
              <a:solidFill>
                <a:srgbClr val="C00000"/>
              </a:solidFill>
            </a:endParaRPr>
          </a:p>
          <a:p>
            <a:r>
              <a:rPr lang="el-GR" sz="3800" dirty="0" smtClean="0"/>
              <a:t> </a:t>
            </a:r>
            <a:r>
              <a:rPr lang="el-GR" sz="3800" dirty="0"/>
              <a:t>την ενίσχυση των </a:t>
            </a:r>
            <a:r>
              <a:rPr lang="el-GR" sz="3800" b="1" dirty="0">
                <a:solidFill>
                  <a:srgbClr val="C00000"/>
                </a:solidFill>
              </a:rPr>
              <a:t>τοπικών </a:t>
            </a:r>
            <a:r>
              <a:rPr lang="el-GR" sz="3800" b="1" dirty="0" smtClean="0">
                <a:solidFill>
                  <a:srgbClr val="C00000"/>
                </a:solidFill>
              </a:rPr>
              <a:t>πρωτοβουλιών </a:t>
            </a:r>
            <a:r>
              <a:rPr lang="el-GR" sz="3800" dirty="0" smtClean="0"/>
              <a:t>δημιουργίας απασχόλησης</a:t>
            </a:r>
            <a:r>
              <a:rPr lang="en-US" sz="3800" dirty="0" smtClean="0"/>
              <a:t> (LEDA)</a:t>
            </a:r>
            <a:endParaRPr lang="el-GR" sz="3800" dirty="0"/>
          </a:p>
          <a:p>
            <a:r>
              <a:rPr lang="el-GR" sz="3800" dirty="0" smtClean="0"/>
              <a:t> </a:t>
            </a:r>
            <a:r>
              <a:rPr lang="el-GR" sz="3800" dirty="0"/>
              <a:t>την καταπολέμηση της </a:t>
            </a:r>
            <a:r>
              <a:rPr lang="el-GR" sz="3800" b="1" dirty="0">
                <a:solidFill>
                  <a:srgbClr val="C00000"/>
                </a:solidFill>
              </a:rPr>
              <a:t>μακροχρόνιας </a:t>
            </a:r>
            <a:r>
              <a:rPr lang="el-GR" sz="3800" b="1" dirty="0" smtClean="0">
                <a:solidFill>
                  <a:srgbClr val="C00000"/>
                </a:solidFill>
              </a:rPr>
              <a:t>ανεργίας </a:t>
            </a:r>
            <a:r>
              <a:rPr lang="en-US" sz="3800" b="1" dirty="0" smtClean="0">
                <a:solidFill>
                  <a:srgbClr val="C00000"/>
                </a:solidFill>
              </a:rPr>
              <a:t>, </a:t>
            </a:r>
            <a:r>
              <a:rPr lang="en-US" sz="3800" dirty="0" smtClean="0"/>
              <a:t>(ERGO)</a:t>
            </a:r>
            <a:endParaRPr lang="el-GR" sz="3800" dirty="0"/>
          </a:p>
          <a:p>
            <a:r>
              <a:rPr lang="el-GR" sz="3800" dirty="0" smtClean="0"/>
              <a:t> </a:t>
            </a:r>
            <a:r>
              <a:rPr lang="el-GR" sz="3800" dirty="0"/>
              <a:t>την προώθηση της </a:t>
            </a:r>
            <a:r>
              <a:rPr lang="el-GR" sz="3800" b="1" dirty="0">
                <a:solidFill>
                  <a:srgbClr val="C00000"/>
                </a:solidFill>
              </a:rPr>
              <a:t>εισόδου ή </a:t>
            </a:r>
            <a:r>
              <a:rPr lang="el-GR" sz="3800" b="1" dirty="0" err="1">
                <a:solidFill>
                  <a:srgbClr val="C00000"/>
                </a:solidFill>
              </a:rPr>
              <a:t>επανεισόδου</a:t>
            </a:r>
            <a:r>
              <a:rPr lang="el-GR" sz="3800" b="1" dirty="0">
                <a:solidFill>
                  <a:srgbClr val="C00000"/>
                </a:solidFill>
              </a:rPr>
              <a:t> </a:t>
            </a:r>
            <a:r>
              <a:rPr lang="el-GR" sz="3800" dirty="0"/>
              <a:t>των </a:t>
            </a:r>
            <a:r>
              <a:rPr lang="el-GR" sz="3800" dirty="0" smtClean="0"/>
              <a:t>γυναικών στην </a:t>
            </a:r>
            <a:r>
              <a:rPr lang="el-GR" sz="3800" dirty="0"/>
              <a:t>ενεργό </a:t>
            </a:r>
            <a:r>
              <a:rPr lang="el-GR" sz="3800" dirty="0" smtClean="0"/>
              <a:t>ζωή</a:t>
            </a:r>
            <a:endParaRPr lang="el-GR" sz="3800" dirty="0"/>
          </a:p>
          <a:p>
            <a:r>
              <a:rPr lang="el-GR" sz="3800" dirty="0" smtClean="0"/>
              <a:t> </a:t>
            </a:r>
            <a:r>
              <a:rPr lang="el-GR" sz="3800" dirty="0"/>
              <a:t>την ενίσχυση των </a:t>
            </a:r>
            <a:r>
              <a:rPr lang="el-GR" sz="3800" b="1" dirty="0">
                <a:solidFill>
                  <a:srgbClr val="C00000"/>
                </a:solidFill>
              </a:rPr>
              <a:t>μακροχρονίων </a:t>
            </a:r>
            <a:r>
              <a:rPr lang="el-GR" sz="3800" b="1" dirty="0" smtClean="0">
                <a:solidFill>
                  <a:srgbClr val="C00000"/>
                </a:solidFill>
              </a:rPr>
              <a:t>ανέργων</a:t>
            </a:r>
            <a:endParaRPr lang="el-GR" sz="3800" dirty="0"/>
          </a:p>
          <a:p>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solidFill>
                  <a:srgbClr val="C00000"/>
                </a:solidFill>
              </a:rPr>
              <a:t>H</a:t>
            </a:r>
            <a:r>
              <a:rPr lang="el-GR" sz="2400" b="1" dirty="0" smtClean="0">
                <a:solidFill>
                  <a:srgbClr val="C00000"/>
                </a:solidFill>
              </a:rPr>
              <a:t> μείωση της ανεργίας απαιτεί μια ενεργητική πολιτική για την απασχόληση</a:t>
            </a:r>
            <a:endParaRPr lang="el-GR" sz="2400" b="1" dirty="0">
              <a:solidFill>
                <a:srgbClr val="C00000"/>
              </a:solidFill>
            </a:endParaRPr>
          </a:p>
        </p:txBody>
      </p:sp>
      <p:sp>
        <p:nvSpPr>
          <p:cNvPr id="3" name="2 - Θέση περιεχομένου"/>
          <p:cNvSpPr>
            <a:spLocks noGrp="1"/>
          </p:cNvSpPr>
          <p:nvPr>
            <p:ph idx="1"/>
          </p:nvPr>
        </p:nvSpPr>
        <p:spPr>
          <a:xfrm>
            <a:off x="457200" y="1285860"/>
            <a:ext cx="8229600" cy="5572140"/>
          </a:xfrm>
        </p:spPr>
        <p:txBody>
          <a:bodyPr>
            <a:noAutofit/>
          </a:bodyPr>
          <a:lstStyle/>
          <a:p>
            <a:pPr algn="just">
              <a:buNone/>
            </a:pPr>
            <a:r>
              <a:rPr lang="el-GR" sz="2000" dirty="0" smtClean="0"/>
              <a:t>Αυτή απαιτεί μια ριζικά νέα χρησιμοποίηση των εργαλείων που μπορούν να επηρεάσουν την απασχόληση όπως: </a:t>
            </a:r>
            <a:r>
              <a:rPr lang="el-GR" sz="2000" b="1" dirty="0" smtClean="0">
                <a:solidFill>
                  <a:srgbClr val="C00000"/>
                </a:solidFill>
              </a:rPr>
              <a:t>η κατάργηση των διοικητικών εμποδίων </a:t>
            </a:r>
            <a:r>
              <a:rPr lang="el-GR" sz="2000" b="1" dirty="0" smtClean="0">
                <a:solidFill>
                  <a:srgbClr val="C00000"/>
                </a:solidFill>
              </a:rPr>
              <a:t>,</a:t>
            </a:r>
            <a:r>
              <a:rPr lang="el-GR" sz="2000" b="1" dirty="0" smtClean="0">
                <a:solidFill>
                  <a:srgbClr val="C00000"/>
                </a:solidFill>
              </a:rPr>
              <a:t>η </a:t>
            </a:r>
            <a:r>
              <a:rPr lang="el-GR" sz="2000" b="1" dirty="0" smtClean="0">
                <a:solidFill>
                  <a:srgbClr val="C00000"/>
                </a:solidFill>
              </a:rPr>
              <a:t>καλή διαχείριση των επιχειρήσεων </a:t>
            </a:r>
            <a:r>
              <a:rPr lang="el-GR" sz="2000" b="1" dirty="0" smtClean="0">
                <a:solidFill>
                  <a:srgbClr val="C00000"/>
                </a:solidFill>
              </a:rPr>
              <a:t>και η προώθηση </a:t>
            </a:r>
            <a:r>
              <a:rPr lang="el-GR" sz="2000" b="1" dirty="0" smtClean="0">
                <a:solidFill>
                  <a:srgbClr val="C00000"/>
                </a:solidFill>
              </a:rPr>
              <a:t>διοικητικών, φορολογικών και άλλων κινήτρων</a:t>
            </a:r>
            <a:r>
              <a:rPr lang="el-GR" sz="2000" dirty="0" smtClean="0"/>
              <a:t>. Το παιδαγωγικό σύστημα, η νομοθεσία της εργασίας, οι συμβάσεις εργασίας, τα συστήματα συλλογικής διαπραγμάτευσης, κοινωνικής προστασίας καθώς και οι συνθήκες διαχείρισης των επιχειρήσεων αποτελούν τα </a:t>
            </a:r>
            <a:r>
              <a:rPr lang="el-GR" sz="2000" b="1" dirty="0" smtClean="0"/>
              <a:t>«εθνικά συστήματα απασχόλησης» </a:t>
            </a:r>
            <a:r>
              <a:rPr lang="el-GR" sz="2000" dirty="0" smtClean="0"/>
              <a:t>και προσδίνουν μια ιδιαίτερη φυσιογνωμία σε καθένα από αυτά. Σύμφωνα με την</a:t>
            </a:r>
            <a:r>
              <a:rPr lang="el-GR" sz="2000" b="1" dirty="0" smtClean="0">
                <a:solidFill>
                  <a:srgbClr val="C00000"/>
                </a:solidFill>
              </a:rPr>
              <a:t> αρχή της επικουρικότητας </a:t>
            </a:r>
            <a:r>
              <a:rPr lang="el-GR" sz="2000" dirty="0" smtClean="0"/>
              <a:t>τα κράτη μέλη είναι εκείνα που, κατά πρώτο λόγο με τις δικές τους πολιτικές, πρέπει να πάρουν τη μεγάλη πλειοψηφία των μέτρων που χρειάζονται για την αντιμετώπιση της κατάστασης της απασχόλησης στη χώρα τους.</a:t>
            </a:r>
          </a:p>
          <a:p>
            <a:pPr algn="just">
              <a:buNone/>
            </a:pPr>
            <a:r>
              <a:rPr lang="el-GR" sz="2000" b="1" dirty="0" smtClean="0">
                <a:solidFill>
                  <a:srgbClr val="C00000"/>
                </a:solidFill>
              </a:rPr>
              <a:t> Όμως</a:t>
            </a:r>
            <a:r>
              <a:rPr lang="el-GR" sz="2000" dirty="0" smtClean="0"/>
              <a:t>, η Ένωση μπορεί και πρέπει να τους προσφέρει σημαντική υποστήριξη, παρέχοντας ένα βήμα στο οποίο παρατίθενται οι διάφορες εμπειρίες και καλές πρακτικές και όπου μπορεί να συμφωνηθεί μια συνολική στρατηγική, και προσφέροντας μια συγχρηματοδότηση των εθνικών μέτρων μέσω του Ευρωπαϊκού Κοινωνικού Ταμείου.</a:t>
            </a:r>
            <a:endParaRPr lang="el-GR" sz="2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626121"/>
          </a:xfrm>
        </p:spPr>
        <p:txBody>
          <a:bodyPr>
            <a:normAutofit fontScale="77500" lnSpcReduction="20000"/>
          </a:bodyPr>
          <a:lstStyle/>
          <a:p>
            <a:pPr algn="just">
              <a:buNone/>
            </a:pPr>
            <a:r>
              <a:rPr lang="el-GR" dirty="0" smtClean="0"/>
              <a:t>Κάνοντας ένα ακόμη βήμα στον συντονισμό των πολιτικών απασχόλησης, το Ευρωπαϊκό Συμβούλιο της Κολωνίας (3-4 Ιουνίου 1999) υιοθέτησε ένα </a:t>
            </a:r>
            <a:r>
              <a:rPr lang="el-GR" b="1" dirty="0" smtClean="0">
                <a:solidFill>
                  <a:srgbClr val="C00000"/>
                </a:solidFill>
              </a:rPr>
              <a:t>Ευρωπαϊκό Σύμφωνο Απασχόλησης</a:t>
            </a:r>
            <a:r>
              <a:rPr lang="el-GR" dirty="0" smtClean="0"/>
              <a:t>, το οποίο στοχεύει στη συνεχή μείωση της ανεργίας. Το Σύμφωνο συνενώνει όλα τα μέτρα της Ένωσης για την ανεργία σε ένα περιεκτικό σύνολο διαρθρωμένο σε τρεις πυλώνες, οι οποίοι αλληλοϋποστηρίζονται και </a:t>
            </a:r>
            <a:r>
              <a:rPr lang="el-GR" dirty="0" err="1" smtClean="0"/>
              <a:t>αλληλοενισχύονται</a:t>
            </a:r>
            <a:r>
              <a:rPr lang="el-GR" dirty="0" smtClean="0"/>
              <a:t>. Πράγματι, στους γενικούς </a:t>
            </a:r>
            <a:r>
              <a:rPr lang="el-GR" b="1" dirty="0" smtClean="0">
                <a:solidFill>
                  <a:srgbClr val="C00000"/>
                </a:solidFill>
              </a:rPr>
              <a:t>προσανατολισμούς οικονομικής πολιτικής</a:t>
            </a:r>
            <a:r>
              <a:rPr lang="el-GR" dirty="0" smtClean="0"/>
              <a:t>, τα κράτη μέλη και η Ένωση συμφωνούν κάθε χρόνο ως προς τα κύρια στοιχεία των οικονομικών πολιτικών τους. Στις </a:t>
            </a:r>
            <a:r>
              <a:rPr lang="el-GR" b="1" dirty="0" smtClean="0">
                <a:solidFill>
                  <a:srgbClr val="C00000"/>
                </a:solidFill>
              </a:rPr>
              <a:t>κατευθυντήριες γραμμές για την απασχόληση</a:t>
            </a:r>
            <a:r>
              <a:rPr lang="el-GR" dirty="0" smtClean="0"/>
              <a:t>, τα κράτη μέλη και η Ένωση συμφωνούν επίσης κάθε χρόνο ως προς τα κύρια στοιχεία της συντονισμένης στρατηγικής τους για την </a:t>
            </a:r>
            <a:r>
              <a:rPr lang="el-GR" dirty="0" smtClean="0"/>
              <a:t>απασχόληση (με </a:t>
            </a:r>
            <a:r>
              <a:rPr lang="el-GR" dirty="0" smtClean="0"/>
              <a:t>τον μακροοικονομικό διάλογο </a:t>
            </a:r>
            <a:r>
              <a:rPr lang="el-GR" dirty="0" smtClean="0"/>
              <a:t>στα </a:t>
            </a:r>
            <a:r>
              <a:rPr lang="el-GR" dirty="0" smtClean="0"/>
              <a:t>πλαίσια του Συμβουλίου ECOFIN</a:t>
            </a:r>
            <a:r>
              <a:rPr lang="el-GR" dirty="0" smtClean="0"/>
              <a:t>).</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785794"/>
            <a:ext cx="7772400" cy="4714907"/>
          </a:xfrm>
        </p:spPr>
        <p:txBody>
          <a:bodyPr>
            <a:normAutofit/>
          </a:bodyPr>
          <a:lstStyle/>
          <a:p>
            <a:r>
              <a:rPr lang="el-GR" sz="2000" dirty="0" smtClean="0"/>
              <a:t>Δεδομένων  των διαφορετικών οικονομικών διαρθρώσεων των κρατών –μελών της ΕΕ, τα κοινωνικά τους προβλήματα  ήταν και είναι διάφορα, λύση τους όμως δεν ήταν δυνατό και δεν είναι ακόμα δυνατό  να  επιλυθούν από τα Ευρωπαϊκά θεσμικά όργανα. </a:t>
            </a:r>
            <a:r>
              <a:rPr lang="el-GR" sz="2000" b="1" i="1" dirty="0" smtClean="0">
                <a:solidFill>
                  <a:srgbClr val="C00000"/>
                </a:solidFill>
              </a:rPr>
              <a:t>Η λύση τους εξαρτάται από την οικονομική πολιτική, η οποία βρίσκεται ακόμη κατά πολύ στα χέρια των εθνικών κυβερνήσεων.</a:t>
            </a:r>
            <a:br>
              <a:rPr lang="el-GR" sz="2000" b="1" i="1" dirty="0" smtClean="0">
                <a:solidFill>
                  <a:srgbClr val="C00000"/>
                </a:solidFill>
              </a:rPr>
            </a:br>
            <a:r>
              <a:rPr lang="el-GR" sz="2000" b="1" i="1" dirty="0" smtClean="0">
                <a:solidFill>
                  <a:srgbClr val="C00000"/>
                </a:solidFill>
              </a:rPr>
              <a:t/>
            </a:r>
            <a:br>
              <a:rPr lang="el-GR" sz="2000" b="1" i="1" dirty="0" smtClean="0">
                <a:solidFill>
                  <a:srgbClr val="C00000"/>
                </a:solidFill>
              </a:rPr>
            </a:br>
            <a:r>
              <a:rPr lang="el-GR" sz="2000" dirty="0" smtClean="0"/>
              <a:t>Η </a:t>
            </a:r>
            <a:r>
              <a:rPr lang="el-GR" sz="2000" b="1" i="1" dirty="0" smtClean="0">
                <a:solidFill>
                  <a:srgbClr val="C00000"/>
                </a:solidFill>
              </a:rPr>
              <a:t>Συνθήκη  της Ρώμης  </a:t>
            </a:r>
            <a:r>
              <a:rPr lang="el-GR" sz="2000" dirty="0" smtClean="0"/>
              <a:t>στόχευε πρωταρχικά στην ελεύθερη κυκλοφορία των εργαζομένων και βασιζόταν κυρίως στη λειτουργία της κοινής αγοράς για τη βελτίωση των συνθηκών ζωής και εργασίας στα κράτη-μέλη. Παράλληλα  με τη μεταρρύθμιση των διαρθρωτικών ταμείων , το Ευρωπαϊκό Συμβούλιο ενέκρινε το Δεκέμβριο 1989 ενέκρινε το </a:t>
            </a:r>
            <a:r>
              <a:rPr lang="el-GR" sz="2000" b="1" dirty="0" smtClean="0">
                <a:solidFill>
                  <a:srgbClr val="C00000"/>
                </a:solidFill>
              </a:rPr>
              <a:t>Κοινοτικό Χάρτη των θεμελιωδών δικαιωμάτων των εργαζομένων</a:t>
            </a:r>
            <a:r>
              <a:rPr lang="el-GR" sz="2000" dirty="0" smtClean="0"/>
              <a:t>.</a:t>
            </a:r>
            <a:br>
              <a:rPr lang="el-GR" sz="2000" dirty="0" smtClean="0"/>
            </a:br>
            <a:endParaRPr lang="el-GR"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Autofit/>
          </a:bodyPr>
          <a:lstStyle/>
          <a:p>
            <a:pPr algn="just">
              <a:buNone/>
            </a:pPr>
            <a:r>
              <a:rPr lang="el-GR" sz="2400" dirty="0" smtClean="0"/>
              <a:t>Ένας στόχος της στρατηγικής «</a:t>
            </a:r>
            <a:r>
              <a:rPr lang="el-GR" sz="2400" b="1" dirty="0" smtClean="0">
                <a:solidFill>
                  <a:srgbClr val="C00000"/>
                </a:solidFill>
              </a:rPr>
              <a:t>Ευρώπη 2020</a:t>
            </a:r>
            <a:r>
              <a:rPr lang="el-GR" sz="2400" dirty="0" smtClean="0"/>
              <a:t>» είναι να ανέλθει το ποσοστό απασχόλησης του πληθυσμού 20-64 ετών από 69% το 2010 σε τουλάχιστον 75% το 2020. Η επίτευξη του στόχου απαιτεί: </a:t>
            </a:r>
          </a:p>
          <a:p>
            <a:pPr algn="just">
              <a:buFont typeface="Wingdings" pitchFamily="2" charset="2"/>
              <a:buChar char="Ø"/>
            </a:pPr>
            <a:r>
              <a:rPr lang="el-GR" sz="2400" dirty="0" smtClean="0"/>
              <a:t>ενίσχυση των ευρωπαϊκών πολιτικών στους τομείς της απασχόλησης </a:t>
            </a:r>
          </a:p>
          <a:p>
            <a:pPr algn="just">
              <a:buFont typeface="Wingdings" pitchFamily="2" charset="2"/>
              <a:buChar char="Ø"/>
            </a:pPr>
            <a:r>
              <a:rPr lang="el-GR" sz="2400" dirty="0" smtClean="0"/>
              <a:t>της εκπαίδευσης και της κατάρτισης και των συστημάτων κοινωνικής προστασίας μέσω της αύξησης της συμμετοχής στην εργασία και της μείωσης της διαρθρωτικής ανεργίας</a:t>
            </a:r>
          </a:p>
          <a:p>
            <a:pPr algn="just">
              <a:buFont typeface="Wingdings" pitchFamily="2" charset="2"/>
              <a:buChar char="Ø"/>
            </a:pPr>
            <a:r>
              <a:rPr lang="el-GR" sz="2400" dirty="0" smtClean="0"/>
              <a:t>ενθάρρυνση της εταιρικής κοινωνικής ευθύνης στην επιχειρηματική κοινότητα</a:t>
            </a:r>
          </a:p>
          <a:p>
            <a:pPr algn="just">
              <a:buFont typeface="Wingdings" pitchFamily="2" charset="2"/>
              <a:buChar char="Ø"/>
            </a:pPr>
            <a:r>
              <a:rPr lang="el-GR" sz="2400" dirty="0" smtClean="0"/>
              <a:t>πρόσβαση σε εγκαταστάσεις φροντίδας για παιδιά και για άλλα εξαρτώμενα άτομα</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0"/>
            <a:ext cx="8229600" cy="6858000"/>
          </a:xfrm>
        </p:spPr>
        <p:txBody>
          <a:bodyPr>
            <a:noAutofit/>
          </a:bodyPr>
          <a:lstStyle/>
          <a:p>
            <a:pPr algn="just">
              <a:buFont typeface="Wingdings" pitchFamily="2" charset="2"/>
              <a:buChar char="Ø"/>
            </a:pPr>
            <a:r>
              <a:rPr lang="el-GR" sz="2000" dirty="0" smtClean="0"/>
              <a:t>εφαρμογή των αρχών της «ευελιξίας με ασφάλεια» και παροχή στους πολίτες της δυνατότητας να αποκτούν νέες δεξιότητες για να προσαρμόζονται σε νέες συνθήκες και σε ενδεχόμενες αλλαγές σταδιοδρομίας</a:t>
            </a:r>
          </a:p>
          <a:p>
            <a:pPr algn="just">
              <a:buFont typeface="Wingdings" pitchFamily="2" charset="2"/>
              <a:buChar char="Ø"/>
            </a:pPr>
            <a:r>
              <a:rPr lang="el-GR" sz="2000" dirty="0" smtClean="0"/>
              <a:t> καταπολέμηση της φτώχειας και του κοινωνικού αποκλεισμού· μείωση των ανισοτήτων στον τομέα της υγείας</a:t>
            </a:r>
          </a:p>
          <a:p>
            <a:pPr algn="just">
              <a:buFont typeface="Wingdings" pitchFamily="2" charset="2"/>
              <a:buChar char="Ø"/>
            </a:pPr>
            <a:r>
              <a:rPr lang="el-GR" sz="2000" dirty="0" smtClean="0"/>
              <a:t> προώθηση ενός υγιούς και ενεργού </a:t>
            </a:r>
            <a:r>
              <a:rPr lang="el-GR" sz="2000" dirty="0" err="1" smtClean="0"/>
              <a:t>γηράσκοντος</a:t>
            </a:r>
            <a:r>
              <a:rPr lang="el-GR" sz="2000" dirty="0" smtClean="0"/>
              <a:t> πληθυσμού για μεγαλύτερη κοινωνική συνοχή και παραγωγικότητα κατανεμημένη σε μεγαλύτερο διάστημα</a:t>
            </a:r>
          </a:p>
          <a:p>
            <a:pPr>
              <a:buNone/>
            </a:pPr>
            <a:r>
              <a:rPr lang="el-GR" sz="2000" dirty="0" smtClean="0"/>
              <a:t>Η </a:t>
            </a:r>
            <a:r>
              <a:rPr lang="el-GR" sz="2000" b="1" dirty="0" smtClean="0">
                <a:solidFill>
                  <a:srgbClr val="C00000"/>
                </a:solidFill>
              </a:rPr>
              <a:t>υλοποίηση της στρατηγικής </a:t>
            </a:r>
            <a:r>
              <a:rPr lang="el-GR" sz="2000" dirty="0" smtClean="0"/>
              <a:t>«Ευρώπη 2020» συνεπάγεται: </a:t>
            </a:r>
          </a:p>
          <a:p>
            <a:pPr>
              <a:buFont typeface="Wingdings" pitchFamily="2" charset="2"/>
              <a:buChar char="Ø"/>
            </a:pPr>
            <a:r>
              <a:rPr lang="el-GR" sz="2000" dirty="0" smtClean="0"/>
              <a:t>καθορισμό κατευθυντηρίων γραμμών για την Ένωση, συνδυασμένων με συγκεκριμένα χρονοδιαγράμματα για τη βραχυπρόθεσμη, μεσοπρόθεσμη και μακροπρόθεσμη επίτευξη των στόχων· </a:t>
            </a:r>
          </a:p>
          <a:p>
            <a:pPr>
              <a:buFont typeface="Wingdings" pitchFamily="2" charset="2"/>
              <a:buChar char="Ø"/>
            </a:pPr>
            <a:r>
              <a:rPr lang="el-GR" sz="2000" dirty="0" smtClean="0"/>
              <a:t>μεταφορά αυτών των ευρωπαϊκών κατευθυντηρίων γραμμών στις εθνικές και περιφερειακές πολιτικές με τον καθορισμό ειδικών στόχων και τη θέσπιση μέτρων· </a:t>
            </a:r>
          </a:p>
          <a:p>
            <a:pPr>
              <a:buFont typeface="Wingdings" pitchFamily="2" charset="2"/>
              <a:buChar char="Ø"/>
            </a:pPr>
            <a:r>
              <a:rPr lang="el-GR" sz="2000" dirty="0" smtClean="0"/>
              <a:t>περιοδική παρακολούθηση, αξιολόγηση και επανεξέταση από τους εταίρους. </a:t>
            </a:r>
            <a:endParaRPr lang="el-GR" sz="2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Πολιτικές για την εκπαίδευση, επαγγελματική κατάρτιση και νεολαία</a:t>
            </a:r>
            <a:endParaRPr lang="el-GR" sz="2400" b="1" dirty="0">
              <a:solidFill>
                <a:srgbClr val="C00000"/>
              </a:solidFill>
            </a:endParaRPr>
          </a:p>
        </p:txBody>
      </p:sp>
      <p:sp>
        <p:nvSpPr>
          <p:cNvPr id="3" name="2 - Θέση περιεχομένου"/>
          <p:cNvSpPr>
            <a:spLocks noGrp="1"/>
          </p:cNvSpPr>
          <p:nvPr>
            <p:ph idx="1"/>
          </p:nvPr>
        </p:nvSpPr>
        <p:spPr>
          <a:xfrm>
            <a:off x="457200" y="1600200"/>
            <a:ext cx="8229600" cy="5257800"/>
          </a:xfrm>
        </p:spPr>
        <p:txBody>
          <a:bodyPr>
            <a:normAutofit/>
          </a:bodyPr>
          <a:lstStyle/>
          <a:p>
            <a:pPr algn="just">
              <a:buNone/>
            </a:pPr>
            <a:r>
              <a:rPr lang="el-GR" sz="2000" dirty="0" smtClean="0"/>
              <a:t>      Τα προβλήματα της απασχόλησης και της </a:t>
            </a:r>
            <a:r>
              <a:rPr lang="el-GR" sz="2000" b="1" dirty="0" smtClean="0">
                <a:solidFill>
                  <a:srgbClr val="C00000"/>
                </a:solidFill>
              </a:rPr>
              <a:t>επαγγελματικής κατάρτισης</a:t>
            </a:r>
            <a:r>
              <a:rPr lang="el-GR" sz="2000" dirty="0" smtClean="0"/>
              <a:t> είναι αλληλένδετα γιατί συνήθως οι προσφερόμενες θέσεις εργασίας απαιτούν προσόντα τα οποία δεν έχουν οι αναζητούντες εργασία. Γι' αυτό οι πολιτικές της απασχόλησης και της επαγγελματικής κατάρτισης είναι επίσης αλληλένδετες. Στην πραγματικότητα, </a:t>
            </a:r>
            <a:r>
              <a:rPr lang="el-GR" sz="2000" b="1" dirty="0" smtClean="0">
                <a:solidFill>
                  <a:srgbClr val="C00000"/>
                </a:solidFill>
              </a:rPr>
              <a:t>η κατάρτιση είναι ένα εργαλείο της ενεργητικής πολιτικής απασχόλησης</a:t>
            </a:r>
            <a:r>
              <a:rPr lang="el-GR" sz="2000" dirty="0" smtClean="0">
                <a:solidFill>
                  <a:srgbClr val="C00000"/>
                </a:solidFill>
              </a:rPr>
              <a:t>.</a:t>
            </a:r>
          </a:p>
          <a:p>
            <a:pPr algn="just">
              <a:buFont typeface="Wingdings" pitchFamily="2" charset="2"/>
              <a:buChar char="Ø"/>
            </a:pPr>
            <a:r>
              <a:rPr lang="el-GR" sz="2000" dirty="0" smtClean="0"/>
              <a:t>H επαγγελματική κατάρτιση είναι όχι μόνον ένα θεμελιώδες ανθρώπινο δικαίωμα, το οποίο επιτρέπει στον εργαζόμενο να αναπτύξει τις ικανότητές του, αλλά επίσης είναι και </a:t>
            </a:r>
            <a:r>
              <a:rPr lang="el-GR" sz="2000" b="1" dirty="0" smtClean="0">
                <a:solidFill>
                  <a:srgbClr val="C00000"/>
                </a:solidFill>
              </a:rPr>
              <a:t>απαραίτητος όρος για την τεχνολογική πρόοδο και την περιφερειακή ανάπτυξη</a:t>
            </a:r>
            <a:r>
              <a:rPr lang="el-GR" sz="2000" dirty="0" smtClean="0">
                <a:solidFill>
                  <a:srgbClr val="C00000"/>
                </a:solidFill>
              </a:rPr>
              <a:t>. </a:t>
            </a:r>
            <a:r>
              <a:rPr lang="el-GR" sz="2000" dirty="0" smtClean="0"/>
              <a:t>Ένα εκπαιδευμένο, ευπροσάρμοστο και ευκίνητο ανθρώπινο δυναμικό αποτελεί ουσιώδη παράγοντα της ανταγωνιστικότητας, της παραγωγικότητας και της ποιότητας των επιχειρήσεων. Επιτρέπει στις βιομηχανίες και τις περιοχές να προσαρμοστούν στις ανάγκες της τεχνολογίας και τις εξελίξεις της αγοράς και να γίνουν ή να παραμείνουν ανταγωνιστικές. </a:t>
            </a:r>
            <a:endParaRPr lang="el-GR" sz="2000" dirty="0">
              <a:solidFill>
                <a:srgbClr val="C0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14290"/>
            <a:ext cx="8229600" cy="5911873"/>
          </a:xfrm>
        </p:spPr>
        <p:txBody>
          <a:bodyPr>
            <a:normAutofit/>
          </a:bodyPr>
          <a:lstStyle/>
          <a:p>
            <a:pPr algn="just">
              <a:buFont typeface="Wingdings" pitchFamily="2" charset="2"/>
              <a:buChar char="Ø"/>
            </a:pPr>
            <a:r>
              <a:rPr lang="el-GR" sz="2000" dirty="0" smtClean="0"/>
              <a:t>Οι νέες εξειδικεύσεις μπορεί να βοηθήσουν την ευρωπαϊκή οικονομία να προβεί στις </a:t>
            </a:r>
            <a:r>
              <a:rPr lang="el-GR" sz="2000" b="1" dirty="0" smtClean="0">
                <a:solidFill>
                  <a:srgbClr val="C00000"/>
                </a:solidFill>
              </a:rPr>
              <a:t>διαρθρωτικές μεταρρυθμίσεις </a:t>
            </a:r>
            <a:r>
              <a:rPr lang="el-GR" sz="2000" dirty="0" smtClean="0"/>
              <a:t>που χρειάζονται για την κοινωνία των πληροφοριών και να αντιμετωπίσει καλύτερα τον ανταγωνισμό των πρόσφατα εκβιομηχανισμένων χωρών. Ο κοινός στόχος των πολιτικών εκπαίδευσης και κατάρτισης της ΕΕ είναι, λοιπόν, η αξιοποίηση του ανθρώπινου δυναμικού καθ' όλη τη διάρκεια της επαγγελματικής ζωής, ξεκινώντας με τη βασική παιδεία, στηρίζοντας την αρχική κατάρτιση και καταλήγοντας στη συνεχή κατάρτιση.</a:t>
            </a:r>
            <a:endParaRPr lang="el-GR" sz="20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Οι βάσεις των πολιτικών παιδείας και εκπαίδευσης</a:t>
            </a:r>
            <a:endParaRPr lang="el-GR" sz="2400" b="1" dirty="0">
              <a:solidFill>
                <a:srgbClr val="C00000"/>
              </a:solidFill>
            </a:endParaRPr>
          </a:p>
        </p:txBody>
      </p:sp>
      <p:sp>
        <p:nvSpPr>
          <p:cNvPr id="3" name="2 - Θέση περιεχομένου"/>
          <p:cNvSpPr>
            <a:spLocks noGrp="1"/>
          </p:cNvSpPr>
          <p:nvPr>
            <p:ph idx="1"/>
          </p:nvPr>
        </p:nvSpPr>
        <p:spPr>
          <a:xfrm>
            <a:off x="457200" y="1142984"/>
            <a:ext cx="8229600" cy="4983179"/>
          </a:xfrm>
        </p:spPr>
        <p:txBody>
          <a:bodyPr>
            <a:normAutofit fontScale="70000" lnSpcReduction="20000"/>
          </a:bodyPr>
          <a:lstStyle/>
          <a:p>
            <a:pPr>
              <a:buNone/>
            </a:pPr>
            <a:r>
              <a:rPr lang="el-GR" dirty="0" smtClean="0"/>
              <a:t>Η δράση της Ένωσης έχει ως στόχο:</a:t>
            </a:r>
          </a:p>
          <a:p>
            <a:pPr>
              <a:buFont typeface="Wingdings" pitchFamily="2" charset="2"/>
              <a:buChar char="Ø"/>
            </a:pPr>
            <a:r>
              <a:rPr lang="el-GR" dirty="0" smtClean="0"/>
              <a:t>να αναπτύσσει την ευρωπαϊκή διάσταση της παιδείας, μέσω ιδίως της εκμάθησης και της διάδοσης των γλωσσών των κρατών μελών,</a:t>
            </a:r>
          </a:p>
          <a:p>
            <a:pPr>
              <a:buFont typeface="Wingdings" pitchFamily="2" charset="2"/>
              <a:buChar char="Ø"/>
            </a:pPr>
            <a:r>
              <a:rPr lang="el-GR" dirty="0" smtClean="0"/>
              <a:t> να ευνοεί την κινητικότητα φοιτητών και εκπαιδευτικών, μεταξύ άλλων και μέσω της ακαδημαϊκής αναγνώρισης διπλωμάτων και περιόδων σπουδών,</a:t>
            </a:r>
          </a:p>
          <a:p>
            <a:pPr>
              <a:buFont typeface="Wingdings" pitchFamily="2" charset="2"/>
              <a:buChar char="Ø"/>
            </a:pPr>
            <a:r>
              <a:rPr lang="el-GR" dirty="0" smtClean="0"/>
              <a:t> να προωθεί τη συνεργασία μεταξύ εκπαιδευτικών ιδρυμάτων,</a:t>
            </a:r>
          </a:p>
          <a:p>
            <a:pPr>
              <a:buFont typeface="Wingdings" pitchFamily="2" charset="2"/>
              <a:buChar char="Ø"/>
            </a:pPr>
            <a:r>
              <a:rPr lang="el-GR" dirty="0" smtClean="0"/>
              <a:t> να αναπτύσσει την ανταλλαγή πληροφοριών και εμπειριών για τα κοινά προβλήματα των εκπαιδευτικών συστημάτων των κρατών μελών,</a:t>
            </a:r>
          </a:p>
          <a:p>
            <a:pPr>
              <a:buFont typeface="Wingdings" pitchFamily="2" charset="2"/>
              <a:buChar char="Ø"/>
            </a:pPr>
            <a:r>
              <a:rPr lang="el-GR" dirty="0" smtClean="0"/>
              <a:t> να ευνοεί την ανάπτυξη των ανταλλαγών νέων, καθώς και οργανωτών </a:t>
            </a:r>
            <a:r>
              <a:rPr lang="el-GR" dirty="0" err="1" smtClean="0"/>
              <a:t>κοινωνικομορφωτικών</a:t>
            </a:r>
            <a:r>
              <a:rPr lang="el-GR" dirty="0" smtClean="0"/>
              <a:t> δραστηριοτήτων και να ενθαρρύνει τη συμμετοχή των νέων στο δημοκρατικό βίο της Ευρώπης,</a:t>
            </a:r>
          </a:p>
          <a:p>
            <a:pPr>
              <a:buFont typeface="Wingdings" pitchFamily="2" charset="2"/>
              <a:buChar char="Ø"/>
            </a:pPr>
            <a:r>
              <a:rPr lang="el-GR" dirty="0" smtClean="0"/>
              <a:t> να ενθαρρύνει την ανάπτυξη της εκπαίδευσης εξ αποστάσεως,</a:t>
            </a:r>
          </a:p>
          <a:p>
            <a:endParaRPr lang="el-G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57232"/>
            <a:ext cx="8229600" cy="5268931"/>
          </a:xfrm>
        </p:spPr>
        <p:txBody>
          <a:bodyPr>
            <a:normAutofit fontScale="77500" lnSpcReduction="20000"/>
          </a:bodyPr>
          <a:lstStyle/>
          <a:p>
            <a:pPr algn="just">
              <a:buFont typeface="Wingdings" pitchFamily="2" charset="2"/>
              <a:buChar char="Ø"/>
            </a:pPr>
            <a:r>
              <a:rPr lang="el-GR" dirty="0" smtClean="0"/>
              <a:t>να διευκολύνει την προσαρμογή στις μεταλλαγές της βιομηχανίας, ιδίως μέσω της επαγγελματικής εκπαίδευσης και του επαγγελματικού αναπροσανατολισμού,</a:t>
            </a:r>
          </a:p>
          <a:p>
            <a:pPr algn="just">
              <a:buFont typeface="Wingdings" pitchFamily="2" charset="2"/>
              <a:buChar char="Ø"/>
            </a:pPr>
            <a:r>
              <a:rPr lang="el-GR" dirty="0" smtClean="0"/>
              <a:t> να βελτιώνει την αρχική επαγγελματική εκπαίδευση και τη συνεχή κατάρτιση, για να διευκολύνεται η επαγγελματική ένταξη και επανένταξη στην αγορά της εργασίας,</a:t>
            </a:r>
          </a:p>
          <a:p>
            <a:pPr algn="just">
              <a:buFont typeface="Wingdings" pitchFamily="2" charset="2"/>
              <a:buChar char="Ø"/>
            </a:pPr>
            <a:r>
              <a:rPr lang="el-GR" dirty="0" smtClean="0"/>
              <a:t>να διευκολύνει την πρόσβαση στην επαγγελματική εκπαίδευση και την ενίσχυση της κινητικότητας των εκπαιδευτών και των εκπαιδευομένων και ιδίως των νέων,</a:t>
            </a:r>
          </a:p>
          <a:p>
            <a:pPr algn="just">
              <a:buFont typeface="Wingdings" pitchFamily="2" charset="2"/>
              <a:buChar char="Ø"/>
            </a:pPr>
            <a:r>
              <a:rPr lang="el-GR" dirty="0" smtClean="0"/>
              <a:t> να τονώνει τη συνεργασία μεταξύ εκπαιδευτικών ιδρυμάτων και επιχειρήσεων στον τομέα της κατάρτισης,</a:t>
            </a:r>
          </a:p>
          <a:p>
            <a:pPr algn="just">
              <a:buFont typeface="Wingdings" pitchFamily="2" charset="2"/>
              <a:buChar char="Ø"/>
            </a:pPr>
            <a:r>
              <a:rPr lang="el-GR" dirty="0" smtClean="0"/>
              <a:t> να αναπτύσσει την ανταλλαγή πληροφοριών και εμπειριών για τα κοινά προβλήματα των συστημάτων κατάρτισης των κρατών μελών.</a:t>
            </a:r>
          </a:p>
          <a:p>
            <a:endParaRPr lang="el-G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Συμμετοχή στην εκπαίδευση και κατάρτιση ηλικίας 25-34</a:t>
            </a:r>
            <a:endParaRPr lang="el-GR" sz="2400" b="1" dirty="0">
              <a:solidFill>
                <a:srgbClr val="C00000"/>
              </a:solidFill>
            </a:endParaRPr>
          </a:p>
        </p:txBody>
      </p:sp>
      <p:graphicFrame>
        <p:nvGraphicFramePr>
          <p:cNvPr id="4" name="9 - Γράφημα"/>
          <p:cNvGraphicFramePr>
            <a:graphicFrameLocks noGrp="1"/>
          </p:cNvGraphicFramePr>
          <p:nvPr>
            <p:ph idx="1"/>
          </p:nvPr>
        </p:nvGraphicFramePr>
        <p:xfrm>
          <a:off x="214282" y="1357298"/>
          <a:ext cx="8929718" cy="521497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82594"/>
          </a:xfrm>
        </p:spPr>
        <p:txBody>
          <a:bodyPr>
            <a:normAutofit/>
          </a:bodyPr>
          <a:lstStyle/>
          <a:p>
            <a:r>
              <a:rPr lang="el-GR" sz="2400" b="1" dirty="0" smtClean="0">
                <a:solidFill>
                  <a:srgbClr val="C00000"/>
                </a:solidFill>
              </a:rPr>
              <a:t>Μέτρα για τη βελτίωση των συνθηκών διαβίωσης και εργασίας</a:t>
            </a:r>
            <a:endParaRPr lang="el-GR" sz="2400" b="1" dirty="0">
              <a:solidFill>
                <a:srgbClr val="C00000"/>
              </a:solidFill>
            </a:endParaRPr>
          </a:p>
        </p:txBody>
      </p:sp>
      <p:sp>
        <p:nvSpPr>
          <p:cNvPr id="3" name="2 - Θέση περιεχομένου"/>
          <p:cNvSpPr>
            <a:spLocks noGrp="1"/>
          </p:cNvSpPr>
          <p:nvPr>
            <p:ph idx="1"/>
          </p:nvPr>
        </p:nvSpPr>
        <p:spPr>
          <a:xfrm>
            <a:off x="457200" y="785794"/>
            <a:ext cx="8229600" cy="6072206"/>
          </a:xfrm>
        </p:spPr>
        <p:txBody>
          <a:bodyPr>
            <a:noAutofit/>
          </a:bodyPr>
          <a:lstStyle/>
          <a:p>
            <a:pPr marL="514350" indent="-514350" algn="just">
              <a:buFont typeface="+mj-lt"/>
              <a:buAutoNum type="arabicPeriod"/>
            </a:pPr>
            <a:r>
              <a:rPr lang="el-GR" sz="1800" dirty="0" smtClean="0"/>
              <a:t>βελτίωση, ιδιαιτέρως, του περιβάλλοντος εργασίας, με σκοπό την προστασία της υγείας και της ασφάλειας των εργαζομένων,</a:t>
            </a:r>
          </a:p>
          <a:p>
            <a:pPr marL="514350" indent="-514350" algn="just">
              <a:buFont typeface="+mj-lt"/>
              <a:buAutoNum type="arabicPeriod"/>
            </a:pPr>
            <a:r>
              <a:rPr lang="el-GR" sz="1800" dirty="0" smtClean="0"/>
              <a:t> όροι εργασίας,</a:t>
            </a:r>
          </a:p>
          <a:p>
            <a:pPr marL="514350" indent="-514350" algn="just">
              <a:buFont typeface="+mj-lt"/>
              <a:buAutoNum type="arabicPeriod"/>
            </a:pPr>
            <a:r>
              <a:rPr lang="el-GR" sz="1800" dirty="0" smtClean="0"/>
              <a:t> κοινωνική ασφάλιση και κοινωνική προστασία των εργαζομένων,</a:t>
            </a:r>
          </a:p>
          <a:p>
            <a:pPr marL="514350" indent="-514350" algn="just">
              <a:buFont typeface="+mj-lt"/>
              <a:buAutoNum type="arabicPeriod"/>
            </a:pPr>
            <a:r>
              <a:rPr lang="el-GR" sz="1800" dirty="0" smtClean="0"/>
              <a:t> προστασία των εργαζομένων σε περίπτωση καταγγελίας της σύμβασης εργασίας,</a:t>
            </a:r>
          </a:p>
          <a:p>
            <a:pPr marL="514350" indent="-514350" algn="just">
              <a:buFont typeface="+mj-lt"/>
              <a:buAutoNum type="arabicPeriod"/>
            </a:pPr>
            <a:r>
              <a:rPr lang="el-GR" sz="1800" dirty="0" smtClean="0"/>
              <a:t>ενημέρωση και διαβούλευση με τους εργαζομένους,</a:t>
            </a:r>
          </a:p>
          <a:p>
            <a:pPr marL="514350" indent="-514350" algn="just">
              <a:buFont typeface="+mj-lt"/>
              <a:buAutoNum type="arabicPeriod"/>
            </a:pPr>
            <a:r>
              <a:rPr lang="el-GR" sz="1800" dirty="0" smtClean="0"/>
              <a:t> εκπροσώπηση και συλλογική υπεράσπιση των συμφερόντων εργαζομένων και εργοδοτών, συμπεριλαμβανομένης της </a:t>
            </a:r>
            <a:r>
              <a:rPr lang="el-GR" sz="1800" dirty="0" err="1" smtClean="0"/>
              <a:t>συνδιαχείρισης</a:t>
            </a:r>
            <a:endParaRPr lang="el-GR" sz="1800" dirty="0" smtClean="0"/>
          </a:p>
          <a:p>
            <a:pPr marL="514350" indent="-514350" algn="just">
              <a:buFont typeface="+mj-lt"/>
              <a:buAutoNum type="arabicPeriod"/>
            </a:pPr>
            <a:r>
              <a:rPr lang="el-GR" sz="1800" dirty="0" smtClean="0"/>
              <a:t> απασχόληση των υπηκόων των τρίτων χωρών που διαμένουν νόμιμα στο έδαφος της Ένωσης,</a:t>
            </a:r>
          </a:p>
          <a:p>
            <a:pPr marL="514350" indent="-514350" algn="just">
              <a:buFont typeface="+mj-lt"/>
              <a:buAutoNum type="arabicPeriod"/>
            </a:pPr>
            <a:r>
              <a:rPr lang="el-GR" sz="1800" dirty="0" smtClean="0"/>
              <a:t> αφομοίωση των αποκλειομένων από την αγορά εργασίας προσώπων, </a:t>
            </a:r>
          </a:p>
          <a:p>
            <a:pPr marL="514350" indent="-514350" algn="just">
              <a:buFont typeface="+mj-lt"/>
              <a:buAutoNum type="arabicPeriod"/>
            </a:pPr>
            <a:r>
              <a:rPr lang="el-GR" sz="1800" dirty="0" smtClean="0"/>
              <a:t> ισότητα μεταξύ ανδρών και γυναικών όσον αφορά τις ευκαιρίες στην αγορά εργασίας και τη μεταχείριση στην εργασία,</a:t>
            </a:r>
          </a:p>
          <a:p>
            <a:pPr marL="514350" indent="-514350" algn="just">
              <a:buFont typeface="+mj-lt"/>
              <a:buAutoNum type="arabicPeriod"/>
            </a:pPr>
            <a:r>
              <a:rPr lang="el-GR" sz="1800" dirty="0" smtClean="0"/>
              <a:t> καταπολέμηση του κοινωνικού αποκλεισμού,</a:t>
            </a:r>
          </a:p>
          <a:p>
            <a:pPr marL="514350" indent="-514350" algn="just">
              <a:buFont typeface="+mj-lt"/>
              <a:buAutoNum type="arabicPeriod"/>
            </a:pPr>
            <a:r>
              <a:rPr lang="el-GR" sz="1800" dirty="0" smtClean="0"/>
              <a:t> εκσυγχρονισμός των συστημάτων κοινωνικής προστασίας, </a:t>
            </a:r>
          </a:p>
          <a:p>
            <a:pPr marL="514350" indent="-514350" algn="just">
              <a:buFont typeface="+mj-lt"/>
              <a:buAutoNum type="arabicPeriod"/>
            </a:pPr>
            <a:endParaRPr lang="el-GR" sz="20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Ο κοινωνικός διάλογος στην ΕΕ</a:t>
            </a:r>
            <a:endParaRPr lang="el-GR" sz="2400" b="1" dirty="0">
              <a:solidFill>
                <a:srgbClr val="C00000"/>
              </a:solidFill>
            </a:endParaRPr>
          </a:p>
        </p:txBody>
      </p:sp>
      <p:sp>
        <p:nvSpPr>
          <p:cNvPr id="3" name="2 - Θέση περιεχομένου"/>
          <p:cNvSpPr>
            <a:spLocks noGrp="1"/>
          </p:cNvSpPr>
          <p:nvPr>
            <p:ph idx="1"/>
          </p:nvPr>
        </p:nvSpPr>
        <p:spPr/>
        <p:txBody>
          <a:bodyPr>
            <a:normAutofit/>
          </a:bodyPr>
          <a:lstStyle/>
          <a:p>
            <a:pPr algn="just">
              <a:buNone/>
            </a:pPr>
            <a:r>
              <a:rPr lang="el-GR" sz="2400" dirty="0" smtClean="0"/>
              <a:t>     O κοινωνικός διάλογος, που διεξαγόταν ήδη από τις αρχές της Κοινότητας, επισημοποιήθηκε από την Ενιαία Ευρωπαϊκή Πράξη και αργότερα από τη Συνθήκη για την Ευρωπαϊκή Κοινότητα. Η </a:t>
            </a:r>
            <a:r>
              <a:rPr lang="el-GR" sz="2400" b="1" dirty="0" smtClean="0">
                <a:solidFill>
                  <a:srgbClr val="C00000"/>
                </a:solidFill>
              </a:rPr>
              <a:t>Συνθήκη της Λισαβόνας</a:t>
            </a:r>
            <a:r>
              <a:rPr lang="el-GR" sz="2400" dirty="0" smtClean="0"/>
              <a:t> δηλώνει ότι η  Ένωση αναγνωρίζει και προάγει τον ρόλο των κοινωνικών εταίρων στο επίπεδό της, λαμβάνοντας υπόψη την ποικιλομορφία των εθνικών συστημάτων. Διευκολύνει τον μεταξύ τους διάλογο, σεβόμενη την αυτονομία τους. </a:t>
            </a:r>
            <a:r>
              <a:rPr lang="el-GR" sz="2400" dirty="0" smtClean="0"/>
              <a:t> </a:t>
            </a:r>
            <a:r>
              <a:rPr lang="el-GR" sz="2400" b="1" dirty="0" smtClean="0"/>
              <a:t>Ο κοινωνικός διάλογος συμβάλλει στη δημιουργία των Ευρωπαϊκών κοινωνικών προτύπων που διαδραματίζουν ζωτικό ρόλο στη διακυβέρνηση της Ένωσης.</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txBody>
          <a:bodyPr>
            <a:normAutofit/>
          </a:bodyPr>
          <a:lstStyle/>
          <a:p>
            <a:pPr algn="just">
              <a:buNone/>
            </a:pPr>
            <a:r>
              <a:rPr lang="el-GR" dirty="0" smtClean="0"/>
              <a:t>    Αυτός </a:t>
            </a:r>
            <a:r>
              <a:rPr lang="el-GR" dirty="0" smtClean="0"/>
              <a:t>ο διάλογος εξασφαλίζεται από εκπροσώπους στο υψηλότερο επίπεδο της Ευρωπαϊκής Συνομοσπονδίας Συνδικάτων (CES), της Ένωσης των Βιομηχανιών της Ευρωπαϊκής Κοινότητας (</a:t>
            </a:r>
            <a:r>
              <a:rPr lang="el-GR" dirty="0" err="1" smtClean="0"/>
              <a:t>Business</a:t>
            </a:r>
            <a:r>
              <a:rPr lang="el-GR" dirty="0" smtClean="0"/>
              <a:t> </a:t>
            </a:r>
            <a:r>
              <a:rPr lang="el-GR" dirty="0" err="1" smtClean="0"/>
              <a:t>Europe</a:t>
            </a:r>
            <a:r>
              <a:rPr lang="el-GR" dirty="0" smtClean="0"/>
              <a:t>) και της Ευρωπαϊκής Συνομοσπονδίας των Δημοσίων Επιχειρήσεων (CEEP). </a:t>
            </a: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gn="just">
              <a:buNone/>
            </a:pPr>
            <a:r>
              <a:rPr lang="el-GR" sz="2400" dirty="0" smtClean="0"/>
              <a:t>Στις αρχές του 21ου αιώνα οι ευρωπαϊκές κοινωνίες αντιμετωπίζουν </a:t>
            </a:r>
            <a:r>
              <a:rPr lang="el-GR" sz="2400" b="1" dirty="0" smtClean="0"/>
              <a:t>κοινές προκλήσεις</a:t>
            </a:r>
            <a:r>
              <a:rPr lang="el-GR" sz="2400" dirty="0" smtClean="0"/>
              <a:t>. H </a:t>
            </a:r>
            <a:r>
              <a:rPr lang="el-GR" sz="2400" b="1" dirty="0" smtClean="0">
                <a:solidFill>
                  <a:srgbClr val="C00000"/>
                </a:solidFill>
              </a:rPr>
              <a:t>παγκοσμιοποίηση</a:t>
            </a:r>
            <a:r>
              <a:rPr lang="el-GR" sz="2400" dirty="0" smtClean="0"/>
              <a:t> της παραγωγής και του εμπορίου, η επίδραση των νέων τεχνολογιών πάνω στην εργασία, στην κοινωνία και στα άτομα, η επιμονή ενός υψηλού επιπέδου ανεργίας και η γήρανση του πληθυσμού ασκούν ισχυρές πιέσεις επί του οικονομικού και κοινωνικού ιστού όλων των κρατών μελών.</a:t>
            </a:r>
          </a:p>
          <a:p>
            <a:endParaRPr lang="el-G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Πληροφόρηση-διαβούλευση και συμμετοχή εργαζομένων</a:t>
            </a:r>
            <a:endParaRPr lang="el-GR" sz="2400" b="1" dirty="0">
              <a:solidFill>
                <a:srgbClr val="C00000"/>
              </a:solidFill>
            </a:endParaRPr>
          </a:p>
        </p:txBody>
      </p:sp>
      <p:sp>
        <p:nvSpPr>
          <p:cNvPr id="3" name="2 - Θέση περιεχομένου"/>
          <p:cNvSpPr>
            <a:spLocks noGrp="1"/>
          </p:cNvSpPr>
          <p:nvPr>
            <p:ph idx="1"/>
          </p:nvPr>
        </p:nvSpPr>
        <p:spPr/>
        <p:txBody>
          <a:bodyPr>
            <a:normAutofit fontScale="85000" lnSpcReduction="10000"/>
          </a:bodyPr>
          <a:lstStyle/>
          <a:p>
            <a:pPr algn="just">
              <a:buFont typeface="Wingdings" pitchFamily="2" charset="2"/>
              <a:buChar char="Ø"/>
            </a:pPr>
            <a:r>
              <a:rPr lang="el-GR" dirty="0" smtClean="0"/>
              <a:t>κατά την εισαγωγή στις επιχειρήσεις τεχνολογικών μεταβολών, οι οποίες έχουν σημαντικές επιπτώσεις επί των εργαζομένων καθόσον αφορά τις συνθήκες και την οργάνωση της εργασίας·</a:t>
            </a:r>
          </a:p>
          <a:p>
            <a:pPr algn="just">
              <a:buFont typeface="Wingdings" pitchFamily="2" charset="2"/>
              <a:buChar char="Ø"/>
            </a:pPr>
            <a:r>
              <a:rPr lang="el-GR" dirty="0" smtClean="0"/>
              <a:t> σε περίπτωση αναδιαρθρώσεων ή συγχωνεύσεων επιχειρήσεων, οι οποίες επηρεάζουν την απασχόληση των εργαζομένων·</a:t>
            </a:r>
          </a:p>
          <a:p>
            <a:pPr algn="just">
              <a:buFont typeface="Wingdings" pitchFamily="2" charset="2"/>
              <a:buChar char="Ø"/>
            </a:pPr>
            <a:r>
              <a:rPr lang="el-GR" dirty="0" smtClean="0"/>
              <a:t> στις περιπτώσεις μαζικών απολύσεων και</a:t>
            </a:r>
          </a:p>
          <a:p>
            <a:pPr algn="just">
              <a:buFont typeface="Wingdings" pitchFamily="2" charset="2"/>
              <a:buChar char="Ø"/>
            </a:pPr>
            <a:r>
              <a:rPr lang="el-GR" dirty="0" smtClean="0"/>
              <a:t> όταν οι εργαζόμενοι, και ειδικά οι διασυνοριακοί, επηρεάζονται από την πολιτική απασχόλησης της επιχείρησης στην οποίαν εργάζονται.</a:t>
            </a:r>
          </a:p>
          <a:p>
            <a:endParaRPr lang="el-G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txBody>
          <a:bodyPr>
            <a:normAutofit fontScale="85000" lnSpcReduction="20000"/>
          </a:bodyPr>
          <a:lstStyle/>
          <a:p>
            <a:pPr algn="just">
              <a:buNone/>
            </a:pPr>
            <a:r>
              <a:rPr lang="el-GR" dirty="0" smtClean="0"/>
              <a:t>Ο </a:t>
            </a:r>
            <a:r>
              <a:rPr lang="el-GR" dirty="0" smtClean="0"/>
              <a:t>εργοδότης οφείλει να ενημερώνει τους εργαζομένους ιδίως: </a:t>
            </a:r>
            <a:endParaRPr lang="el-GR" dirty="0" smtClean="0"/>
          </a:p>
          <a:p>
            <a:pPr algn="just">
              <a:buFont typeface="Wingdings" pitchFamily="2" charset="2"/>
              <a:buChar char="ü"/>
            </a:pPr>
            <a:r>
              <a:rPr lang="el-GR" dirty="0" smtClean="0"/>
              <a:t>για </a:t>
            </a:r>
            <a:r>
              <a:rPr lang="el-GR" dirty="0" smtClean="0"/>
              <a:t>την πρόσφατη και προβλέψιμη εξέλιξη των δραστηριοτήτων της επιχείρησης, </a:t>
            </a:r>
            <a:endParaRPr lang="el-GR" dirty="0" smtClean="0"/>
          </a:p>
          <a:p>
            <a:pPr algn="just">
              <a:buFont typeface="Wingdings" pitchFamily="2" charset="2"/>
              <a:buChar char="ü"/>
            </a:pPr>
            <a:r>
              <a:rPr lang="el-GR" dirty="0" smtClean="0"/>
              <a:t>για </a:t>
            </a:r>
            <a:r>
              <a:rPr lang="el-GR" dirty="0" smtClean="0"/>
              <a:t>τη χρηματοοικονομική της κατάσταση· </a:t>
            </a:r>
            <a:endParaRPr lang="el-GR" dirty="0" smtClean="0"/>
          </a:p>
          <a:p>
            <a:pPr algn="just">
              <a:buFont typeface="Wingdings" pitchFamily="2" charset="2"/>
              <a:buChar char="ü"/>
            </a:pPr>
            <a:r>
              <a:rPr lang="el-GR" dirty="0" smtClean="0"/>
              <a:t>για </a:t>
            </a:r>
            <a:r>
              <a:rPr lang="el-GR" dirty="0" smtClean="0"/>
              <a:t>την κατάσταση, τη διάρθρωση και τις εύλογα προβλέψιμες εξελίξεις της απασχόλησης στους κόλπους της </a:t>
            </a:r>
            <a:r>
              <a:rPr lang="el-GR" dirty="0" smtClean="0"/>
              <a:t>επιχείρησης·</a:t>
            </a:r>
          </a:p>
          <a:p>
            <a:pPr algn="just">
              <a:buFont typeface="Wingdings" pitchFamily="2" charset="2"/>
              <a:buChar char="ü"/>
            </a:pPr>
            <a:r>
              <a:rPr lang="el-GR" dirty="0" smtClean="0"/>
              <a:t> </a:t>
            </a:r>
            <a:r>
              <a:rPr lang="el-GR" dirty="0" smtClean="0"/>
              <a:t>για τις αποφάσεις που ενδέχεται να οδηγήσουν σε σημαντικές μεταβολές όσον αφορά την οργάνωση της εργασίας και των συμβατικών </a:t>
            </a:r>
            <a:r>
              <a:rPr lang="el-GR" dirty="0" smtClean="0"/>
              <a:t>σχέσεων.</a:t>
            </a:r>
          </a:p>
          <a:p>
            <a:pPr algn="just">
              <a:buNone/>
            </a:pPr>
            <a:r>
              <a:rPr lang="el-GR" dirty="0" smtClean="0"/>
              <a:t>Οι </a:t>
            </a:r>
            <a:r>
              <a:rPr lang="el-GR" dirty="0" smtClean="0"/>
              <a:t>διαβουλεύσεις μεταξύ του εργοδότη και των εργαζομένων βασίζονται στο διάλογο και στην ανταλλαγή απόψεων, με προσπάθεια επίτευξης συμφωνίας </a:t>
            </a:r>
            <a:r>
              <a:rPr lang="el-GR" b="1" dirty="0" smtClean="0"/>
              <a:t>πριν από τη λήψη απόφασης.</a:t>
            </a:r>
            <a:endParaRPr lang="el-GR" b="1"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85728"/>
            <a:ext cx="8229600" cy="5840435"/>
          </a:xfrm>
        </p:spPr>
        <p:txBody>
          <a:bodyPr>
            <a:noAutofit/>
          </a:bodyPr>
          <a:lstStyle/>
          <a:p>
            <a:pPr algn="just"/>
            <a:r>
              <a:rPr lang="el-GR" sz="2000" dirty="0" smtClean="0"/>
              <a:t>Ένα άλλο θέμα είναι η</a:t>
            </a:r>
            <a:r>
              <a:rPr lang="el-GR" sz="2000" dirty="0" smtClean="0">
                <a:solidFill>
                  <a:srgbClr val="C00000"/>
                </a:solidFill>
              </a:rPr>
              <a:t> </a:t>
            </a:r>
            <a:r>
              <a:rPr lang="el-GR" sz="2000" b="1" dirty="0" smtClean="0">
                <a:solidFill>
                  <a:srgbClr val="C00000"/>
                </a:solidFill>
              </a:rPr>
              <a:t>συμμετοχή των εργαζομένων στα κεφάλαια και στα κέρδη</a:t>
            </a:r>
            <a:r>
              <a:rPr lang="el-GR" sz="2000" b="1" dirty="0" smtClean="0"/>
              <a:t> </a:t>
            </a:r>
            <a:r>
              <a:rPr lang="el-GR" sz="2000" dirty="0" smtClean="0"/>
              <a:t>της επιχείρησης. Για τους μεν, αυτή η συμμετοχή σημαίνει απώλεια ελέγχου της διεύθυνσης, αποδυνάμωση των δικαιωμάτων των κεφαλαιούχων και τελικά «δήμευση της περιουσίας» για αναδιανομή της. Για τους δε, </a:t>
            </a:r>
            <a:r>
              <a:rPr lang="el-GR" sz="2000" dirty="0" smtClean="0"/>
              <a:t>έχει </a:t>
            </a:r>
            <a:r>
              <a:rPr lang="el-GR" sz="2000" dirty="0" smtClean="0"/>
              <a:t>σταθεροποιητικές επιπτώσεις επί μακροοικονομικού επιπέδου και κυρίως ενεργεί σαν κίνητρο για την υψηλότερη παραγωγικότητα της εργασίας και, επομένως, για τη βελτίωση των συνολικών αποτελεσμάτων της επιχείρησης.</a:t>
            </a:r>
          </a:p>
          <a:p>
            <a:pPr algn="just"/>
            <a:endParaRPr lang="el-GR" sz="2000" dirty="0" smtClean="0"/>
          </a:p>
          <a:p>
            <a:pPr algn="just"/>
            <a:r>
              <a:rPr lang="el-GR" sz="2000" dirty="0" smtClean="0"/>
              <a:t> Έχοντας πεισθεί από τα τελευταία αυτά επιχειρήματα, το Συμβούλιο </a:t>
            </a:r>
            <a:r>
              <a:rPr lang="el-GR" sz="2000" b="1" dirty="0" smtClean="0"/>
              <a:t>υιοθέτησε μια σύσταση στα κράτη μέλη σχετικά με την προώθηση της συμμετοχής των εργαζομένων στα κέρδη και στα αποτελέσματα της επιχείρησης </a:t>
            </a:r>
            <a:r>
              <a:rPr lang="el-GR" sz="2000" dirty="0" smtClean="0"/>
              <a:t>(συμπεριλαμβανόμενης της συμμετοχής στο κεφάλαιο). H σύσταση, που δεν έχει υποχρεωτικό χαρακτήρα, προτρέπει τα κράτη μέλη: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85728"/>
            <a:ext cx="8229600" cy="5840435"/>
          </a:xfrm>
        </p:spPr>
        <p:txBody>
          <a:bodyPr>
            <a:normAutofit/>
          </a:bodyPr>
          <a:lstStyle/>
          <a:p>
            <a:pPr marL="571500" indent="-571500" algn="just">
              <a:buFont typeface="+mj-lt"/>
              <a:buAutoNum type="romanUcPeriod"/>
            </a:pPr>
            <a:r>
              <a:rPr lang="el-GR" sz="2000" dirty="0" smtClean="0"/>
              <a:t>να εξασφαλίσουν την προσαρμογή των νομικών δομών τους για την εφαρμογή στην πράξη των διαφόρων μορφών χρηματοοικονομικής συμμετοχής των εργαζομένων· </a:t>
            </a:r>
          </a:p>
          <a:p>
            <a:pPr marL="571500" indent="-571500" algn="just">
              <a:buFont typeface="+mj-lt"/>
              <a:buAutoNum type="romanUcPeriod"/>
            </a:pPr>
            <a:r>
              <a:rPr lang="el-GR" sz="2000" dirty="0" smtClean="0"/>
              <a:t>να εξετάσουν τη δυνατότητα παροχής φορολογικών ή άλλων κινήτρων γι' αυτή τη συμμετοχή· </a:t>
            </a:r>
          </a:p>
          <a:p>
            <a:pPr marL="571500" indent="-571500" algn="just">
              <a:buFont typeface="+mj-lt"/>
              <a:buAutoNum type="romanUcPeriod"/>
            </a:pPr>
            <a:r>
              <a:rPr lang="el-GR" sz="2000" dirty="0" smtClean="0"/>
              <a:t>να προωθήσουν τη διάδοση πληροφοριών σχετικά με τη συμμετοχή και τις εμπειρίες στα άλλα κράτη μέλη· </a:t>
            </a:r>
          </a:p>
          <a:p>
            <a:pPr marL="571500" indent="-571500" algn="just">
              <a:buFont typeface="+mj-lt"/>
              <a:buAutoNum type="romanUcPeriod"/>
            </a:pPr>
            <a:r>
              <a:rPr lang="el-GR" sz="2000" dirty="0" smtClean="0"/>
              <a:t>και να επιβλέπουν ώστε οι </a:t>
            </a:r>
            <a:r>
              <a:rPr lang="el-GR" sz="2000" b="1" dirty="0" smtClean="0">
                <a:solidFill>
                  <a:srgbClr val="C00000"/>
                </a:solidFill>
              </a:rPr>
              <a:t>κοινωνικοί εταίροι</a:t>
            </a:r>
            <a:r>
              <a:rPr lang="el-GR" sz="2000" dirty="0" smtClean="0"/>
              <a:t> να μπορούν να επιλέγουν ελεύθερα μεταξύ των διαφόρων προτύπων συμμετοχής αλλά και οι επιχειρήσεις να μπορούν να απορρίπτουν αυτά τα </a:t>
            </a:r>
            <a:r>
              <a:rPr lang="el-GR" sz="2000" dirty="0" smtClean="0"/>
              <a:t>πρότυπα.</a:t>
            </a:r>
            <a:endParaRPr lang="el-G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Η οργάνωση της εργασίας</a:t>
            </a:r>
            <a:endParaRPr lang="el-GR" sz="2400" b="1" dirty="0">
              <a:solidFill>
                <a:srgbClr val="C00000"/>
              </a:solidFill>
            </a:endParaRPr>
          </a:p>
        </p:txBody>
      </p:sp>
      <p:sp>
        <p:nvSpPr>
          <p:cNvPr id="3" name="2 - Θέση περιεχομένου"/>
          <p:cNvSpPr>
            <a:spLocks noGrp="1"/>
          </p:cNvSpPr>
          <p:nvPr>
            <p:ph idx="1"/>
          </p:nvPr>
        </p:nvSpPr>
        <p:spPr/>
        <p:txBody>
          <a:bodyPr>
            <a:noAutofit/>
          </a:bodyPr>
          <a:lstStyle/>
          <a:p>
            <a:pPr algn="just"/>
            <a:r>
              <a:rPr lang="el-GR" sz="2000" dirty="0" smtClean="0"/>
              <a:t>Η κοινωνική προστασία στην ΕΕ καλύπτει επίσης και τις </a:t>
            </a:r>
            <a:r>
              <a:rPr lang="el-GR" sz="2000" b="1" dirty="0" smtClean="0">
                <a:solidFill>
                  <a:srgbClr val="C00000"/>
                </a:solidFill>
              </a:rPr>
              <a:t>ασυνήθεις μορφές εργασίας</a:t>
            </a:r>
            <a:r>
              <a:rPr lang="el-GR" sz="2000" dirty="0" smtClean="0">
                <a:solidFill>
                  <a:srgbClr val="C00000"/>
                </a:solidFill>
              </a:rPr>
              <a:t> </a:t>
            </a:r>
            <a:r>
              <a:rPr lang="el-GR" sz="2000" dirty="0" smtClean="0"/>
              <a:t>δηλαδή μορφές εργασίας άλλες από την εργασία αορίστου χρόνου, όπως είναι η εργασία ορισμένου χρόνου, ή μερικού χρόνου, η προσωρινή ή η εποχιακή. </a:t>
            </a:r>
            <a:r>
              <a:rPr lang="el-GR" sz="2000" b="1" dirty="0" smtClean="0"/>
              <a:t>Αυτές οι μορφές εργασίας επιτρέπουν στις επιχειρήσεις μια εσωτερική οργάνωση της εργασίας και της παραγωγής που συντελεί στη βελτίωση της παραγωγικότητας και επομένως της ανταγωνιστικότητας. </a:t>
            </a:r>
          </a:p>
          <a:p>
            <a:pPr algn="just"/>
            <a:r>
              <a:rPr lang="el-GR" sz="2000" dirty="0" smtClean="0"/>
              <a:t>Επιτρέπουν </a:t>
            </a:r>
            <a:r>
              <a:rPr lang="el-GR" sz="2000" dirty="0" smtClean="0"/>
              <a:t>επίσης στους εργαζόμενους να προσαρμόζουν το χρόνο εργασίας τους στην προσωπική και οικογενειακή τους κατάσταση. </a:t>
            </a:r>
            <a:r>
              <a:rPr lang="el-GR" sz="2000" dirty="0" smtClean="0"/>
              <a:t>Αλλά, </a:t>
            </a:r>
            <a:r>
              <a:rPr lang="el-GR" sz="2000" dirty="0" smtClean="0"/>
              <a:t>μέσα </a:t>
            </a:r>
            <a:r>
              <a:rPr lang="el-GR" sz="2000" b="1" dirty="0" smtClean="0"/>
              <a:t>σε μια ενιαία αγορά</a:t>
            </a:r>
            <a:r>
              <a:rPr lang="el-GR" sz="2000" dirty="0" smtClean="0"/>
              <a:t> πρέπει να υπάρχουν ορισμένοι βασικοί όροι τους οποίους πρέπει να περιέχουν οι συμβάσεις αυτών των μορφών εργασίας, ώστε, αφενός να αποφεύγονται οι στρεβλώσεις του ανταγωνισμού και, αφετέρου να προστατεύονται οι εργαζόμενοι που επιλέγουν ή αποδέχονται (γιατί δεν έχουν καλύτερη επιλογή) αυτές τις μορφές εργασίας. </a:t>
            </a:r>
            <a:endParaRPr lang="el-GR" sz="20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txBody>
          <a:bodyPr>
            <a:normAutofit fontScale="70000" lnSpcReduction="20000"/>
          </a:bodyPr>
          <a:lstStyle/>
          <a:p>
            <a:pPr algn="just"/>
            <a:r>
              <a:rPr lang="el-GR" dirty="0" smtClean="0"/>
              <a:t>Δίπλα στην κλασική σχέση εργασίας αορίστου χρόνου ανθούν εδώ και μερικά χρόνια </a:t>
            </a:r>
            <a:r>
              <a:rPr lang="el-GR" b="1" dirty="0" smtClean="0">
                <a:solidFill>
                  <a:srgbClr val="C00000"/>
                </a:solidFill>
              </a:rPr>
              <a:t>νέες μορφές εργασίας</a:t>
            </a:r>
            <a:r>
              <a:rPr lang="el-GR" dirty="0" smtClean="0"/>
              <a:t>: εργασία κατ' οίκον, μοιρασμένη εργασία («</a:t>
            </a:r>
            <a:r>
              <a:rPr lang="el-GR" dirty="0" err="1" smtClean="0"/>
              <a:t>job</a:t>
            </a:r>
            <a:r>
              <a:rPr lang="el-GR" dirty="0" smtClean="0"/>
              <a:t> </a:t>
            </a:r>
            <a:r>
              <a:rPr lang="el-GR" dirty="0" err="1" smtClean="0"/>
              <a:t>sharing</a:t>
            </a:r>
            <a:r>
              <a:rPr lang="el-GR" dirty="0" smtClean="0"/>
              <a:t>»), εργασία κατά ζήτηση («οn </a:t>
            </a:r>
            <a:r>
              <a:rPr lang="el-GR" dirty="0" err="1" smtClean="0"/>
              <a:t>call</a:t>
            </a:r>
            <a:r>
              <a:rPr lang="el-GR" dirty="0" smtClean="0"/>
              <a:t>»), εργασία από απόσταση... Αυτές οι μορφές εργασίας προσαρμόζονται στις νέες τεχνολογίες, τις ανάγκες ευελιξίας των επιχειρήσεων και τις προσωπικές ή οικογενειακές ανάγκες των εργαζομένων. </a:t>
            </a:r>
            <a:r>
              <a:rPr lang="el-GR" dirty="0" smtClean="0"/>
              <a:t>Αλλά </a:t>
            </a:r>
            <a:r>
              <a:rPr lang="el-GR" dirty="0" smtClean="0"/>
              <a:t>ενδέχεται να αφήνουν τους εργαζόμενους στο σκοτάδι ως προς την επαγγελματική τους κατάσταση εάν δεν έχουν μια γραπτή απόδειξη των βασικών στοιχείων της εργασιακής τους σχέσης. Γι' αυτό μια οδηγία σχετικά με την κατάρτιση </a:t>
            </a:r>
            <a:r>
              <a:rPr lang="el-GR" b="1" dirty="0" smtClean="0">
                <a:solidFill>
                  <a:srgbClr val="C00000"/>
                </a:solidFill>
              </a:rPr>
              <a:t>γραπτής δήλωσης για τις σχέσεις εργασίας</a:t>
            </a:r>
            <a:r>
              <a:rPr lang="el-GR" dirty="0" smtClean="0"/>
              <a:t> προβλέπει ότι ο εργοδότης πρέπει να γνωστοποιεί στον μισθωτό, </a:t>
            </a:r>
            <a:r>
              <a:rPr lang="el-GR" b="1" dirty="0" smtClean="0"/>
              <a:t>με γραπτή δήλωση τα ουσιώδη στοιχεία της σύμβασης ή της σχέσης εργασίας, το αργότερο δύο μήνες μετά την έναρξη της εργασίας του [Οδηγία </a:t>
            </a:r>
            <a:r>
              <a:rPr lang="el-GR" b="1" dirty="0" smtClean="0">
                <a:hlinkClick r:id="rId2"/>
              </a:rPr>
              <a:t>91/533</a:t>
            </a:r>
            <a:r>
              <a:rPr lang="el-GR" b="1" dirty="0" smtClean="0"/>
              <a:t>]</a:t>
            </a:r>
            <a:r>
              <a:rPr lang="el-GR" dirty="0" smtClean="0"/>
              <a:t>. Αυτά τα στοιχεία αφορούν ιδίως, τον τόπο εργασίας, τα χαρακτηριστικά της εργασίας και της κατηγορίας απασχόλησης, τη διάρκεια της σχέσης εργασίας, τη διάρκεια του χρόνου εργασίας και τις κανονικές άδειες, την αμοιβή και τα κοινωνικά δικαιώματα.</a:t>
            </a:r>
            <a:endParaRPr lang="el-G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solidFill>
                  <a:srgbClr val="C00000"/>
                </a:solidFill>
              </a:rPr>
              <a:t>Ασφάλεια και υγεία στον τόπο εργασίας στην ΕΕ</a:t>
            </a:r>
            <a:r>
              <a:rPr lang="el-GR" b="1" dirty="0" smtClean="0"/>
              <a:t/>
            </a:r>
            <a:br>
              <a:rPr lang="el-GR" b="1" dirty="0" smtClean="0"/>
            </a:br>
            <a:endParaRPr lang="el-GR" dirty="0"/>
          </a:p>
        </p:txBody>
      </p:sp>
      <p:sp>
        <p:nvSpPr>
          <p:cNvPr id="3" name="2 - Θέση περιεχομένου"/>
          <p:cNvSpPr>
            <a:spLocks noGrp="1"/>
          </p:cNvSpPr>
          <p:nvPr>
            <p:ph idx="1"/>
          </p:nvPr>
        </p:nvSpPr>
        <p:spPr/>
        <p:txBody>
          <a:bodyPr>
            <a:normAutofit fontScale="62500" lnSpcReduction="20000"/>
          </a:bodyPr>
          <a:lstStyle/>
          <a:p>
            <a:pPr algn="just">
              <a:buNone/>
            </a:pPr>
            <a:r>
              <a:rPr lang="el-GR" dirty="0" smtClean="0"/>
              <a:t>     Μετά από προτροπή της Επιτροπής, το Συμβούλιο θέσπισε, το 1989, μια </a:t>
            </a:r>
            <a:r>
              <a:rPr lang="el-GR" b="1" dirty="0" smtClean="0"/>
              <a:t>οδηγία-πλαίσιο </a:t>
            </a:r>
            <a:r>
              <a:rPr lang="el-GR" dirty="0" smtClean="0"/>
              <a:t>σχετικά με την εφαρμογή μέτρων που αποβλέπουν στην </a:t>
            </a:r>
            <a:r>
              <a:rPr lang="el-GR" b="1" dirty="0" smtClean="0"/>
              <a:t>προώθηση της βελτίωσης της ασφάλειας και της υγείας των εργαζομένων</a:t>
            </a:r>
            <a:r>
              <a:rPr lang="el-GR" dirty="0" smtClean="0"/>
              <a:t> στον τόπο εργασίας [Οδηγία 89/391</a:t>
            </a:r>
            <a:r>
              <a:rPr lang="el-GR" dirty="0" smtClean="0"/>
              <a:t>].</a:t>
            </a:r>
          </a:p>
          <a:p>
            <a:pPr algn="just">
              <a:buFont typeface="Wingdings" pitchFamily="2" charset="2"/>
              <a:buChar char="ü"/>
            </a:pPr>
            <a:r>
              <a:rPr lang="el-GR" dirty="0" smtClean="0"/>
              <a:t> </a:t>
            </a:r>
            <a:r>
              <a:rPr lang="el-GR" dirty="0" smtClean="0"/>
              <a:t>    </a:t>
            </a:r>
            <a:r>
              <a:rPr lang="el-GR" dirty="0" smtClean="0"/>
              <a:t> </a:t>
            </a:r>
            <a:r>
              <a:rPr lang="el-GR" dirty="0" smtClean="0"/>
              <a:t>Καθορίζει την ευθύνη του εργοδότη, ο οποίος οφείλει να εκτιμάει τους κινδύνους σε όλα τα στάδια της παραγωγής, να πληροφορεί τους εργαζόμενους, να τους παρέχει αρκετή εκπαίδευση και να ελέγχει συνεχώς την κατάσταση της υγείας τους. </a:t>
            </a:r>
            <a:endParaRPr lang="el-GR" dirty="0" smtClean="0"/>
          </a:p>
          <a:p>
            <a:pPr algn="just">
              <a:buFont typeface="Wingdings" pitchFamily="2" charset="2"/>
              <a:buChar char="ü"/>
            </a:pPr>
            <a:r>
              <a:rPr lang="el-GR" dirty="0" smtClean="0"/>
              <a:t> </a:t>
            </a:r>
            <a:r>
              <a:rPr lang="el-GR" dirty="0" smtClean="0"/>
              <a:t>    </a:t>
            </a:r>
            <a:r>
              <a:rPr lang="el-GR" dirty="0" smtClean="0"/>
              <a:t>Προβλέπει </a:t>
            </a:r>
            <a:r>
              <a:rPr lang="el-GR" dirty="0" smtClean="0"/>
              <a:t>σαφώς το δικαίωμα των εργαζομένων, υπό ορισμένες συνθήκες, να σταματήσουν την εργασία σε περίπτωση προβλεπτού σοβαρού κινδύνου</a:t>
            </a:r>
            <a:r>
              <a:rPr lang="el-GR" dirty="0" smtClean="0"/>
              <a:t>.</a:t>
            </a:r>
          </a:p>
          <a:p>
            <a:pPr algn="just">
              <a:buFont typeface="Wingdings" pitchFamily="2" charset="2"/>
              <a:buChar char="ü"/>
            </a:pPr>
            <a:r>
              <a:rPr lang="el-GR" dirty="0" smtClean="0"/>
              <a:t> </a:t>
            </a:r>
            <a:r>
              <a:rPr lang="el-GR" dirty="0" smtClean="0"/>
              <a:t>    </a:t>
            </a:r>
            <a:r>
              <a:rPr lang="el-GR" dirty="0" smtClean="0"/>
              <a:t> </a:t>
            </a:r>
            <a:r>
              <a:rPr lang="el-GR" dirty="0" smtClean="0"/>
              <a:t>Εισάγει, όμως, και την υποχρέωση των εργαζομένων να σέβονται τις οδηγίες ασφάλειας του εργοδότη και να του επισημαίνουν τους πιθανούς κινδύνους, τους οποίους διακρίνουν στη θέση εργασίας τους. Αυτή η οδηγία αποτελεί το βασικό πλαίσιο στο οποίο εντάσσονται όλες οι άλλες οδηγίες σχετικά με τη βελτίωση του περιβάλλοντος εργασίας, με σκοπό την προστασία της υγείας και της ασφάλειας των εργαζομένων.</a:t>
            </a:r>
            <a:endParaRPr lang="el-G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71472" y="357166"/>
            <a:ext cx="8229600" cy="6143668"/>
          </a:xfrm>
        </p:spPr>
        <p:txBody>
          <a:bodyPr>
            <a:normAutofit fontScale="55000" lnSpcReduction="20000"/>
          </a:bodyPr>
          <a:lstStyle/>
          <a:p>
            <a:pPr algn="just"/>
            <a:r>
              <a:rPr lang="el-GR" dirty="0" smtClean="0"/>
              <a:t>Αυτές οι οδηγίες εγγυώνται ίδια δικαιώματα σε ασφάλεια στον τόπο εργασίας για τους εργαζόμενους σε όλα τα κράτη μέλη, ακόμη και σε εκείνα που δεν είχαν προηγουμένως τόσο αυστηρές προδιαγραφές</a:t>
            </a:r>
            <a:r>
              <a:rPr lang="el-GR" dirty="0" smtClean="0"/>
              <a:t>.</a:t>
            </a:r>
          </a:p>
          <a:p>
            <a:pPr algn="just"/>
            <a:endParaRPr lang="el-GR" dirty="0" smtClean="0"/>
          </a:p>
          <a:p>
            <a:pPr algn="just"/>
            <a:r>
              <a:rPr lang="el-GR" dirty="0" smtClean="0"/>
              <a:t> </a:t>
            </a:r>
            <a:r>
              <a:rPr lang="el-GR" dirty="0" err="1" smtClean="0"/>
              <a:t>Oι</a:t>
            </a:r>
            <a:r>
              <a:rPr lang="el-GR" dirty="0" smtClean="0"/>
              <a:t> εργαζόμενοι, που έχουν σχέση εργασίας καθορισμένου χρόνου ή περιορισμένου χρόνου, πρέπει να απολαμβάνουν των ίδιων συνθηκών υγείας και ασφάλειας όπως οι άλλοι εργαζόμενοι μιας επιχείρησης [Οδηγία </a:t>
            </a:r>
            <a:r>
              <a:rPr lang="el-GR" dirty="0" smtClean="0">
                <a:hlinkClick r:id="rId2"/>
              </a:rPr>
              <a:t>91/383</a:t>
            </a:r>
            <a:r>
              <a:rPr lang="el-GR" dirty="0" smtClean="0"/>
              <a:t>]. Όπως είδαμε παραπάνω, μια οδηγία αποβλέπει στη βελτίωση της ασφάλειας και της υγείας κατά την εργασία των εγκύων, λεχώνων ή θηλαζουσών. Το Συμβούλιο κάλεσε τα κράτη μέλη να αναγνωρίσουν, στο πλαίσιο της πολιτικής πρόληψης των κινδύνων και των εργατικών ατυχημάτων, το δικαίωμα των αυτοαπασχολούμενων όσον αφορά την προστασία της υγείας και της ασφάλειάς τους στον ίδιο βαθμό με τους μισθωτούς εργαζόμενους [Σύσταση </a:t>
            </a:r>
            <a:r>
              <a:rPr lang="el-GR" dirty="0" smtClean="0">
                <a:hlinkClick r:id="rId3"/>
              </a:rPr>
              <a:t>2003/134</a:t>
            </a:r>
            <a:r>
              <a:rPr lang="el-GR" dirty="0" smtClean="0"/>
              <a:t>].</a:t>
            </a:r>
          </a:p>
          <a:p>
            <a:endParaRPr lang="el-GR" dirty="0" smtClean="0"/>
          </a:p>
          <a:p>
            <a:pPr>
              <a:buNone/>
            </a:pPr>
            <a:endParaRPr lang="el-GR" dirty="0" smtClean="0"/>
          </a:p>
          <a:p>
            <a:pPr algn="just"/>
            <a:r>
              <a:rPr lang="el-GR" dirty="0" smtClean="0"/>
              <a:t>Η </a:t>
            </a:r>
            <a:r>
              <a:rPr lang="el-GR" b="1" dirty="0" smtClean="0">
                <a:solidFill>
                  <a:srgbClr val="C00000"/>
                </a:solidFill>
              </a:rPr>
              <a:t>νέα ευρωπαϊκή στρατηγική υγείας και ασφάλειας στην εργασία</a:t>
            </a:r>
            <a:r>
              <a:rPr lang="el-GR" dirty="0" smtClean="0"/>
              <a:t> θα βασίζεται σε μια σφαιρική</a:t>
            </a:r>
            <a:r>
              <a:rPr lang="el-GR" b="1" dirty="0" smtClean="0"/>
              <a:t> </a:t>
            </a:r>
            <a:r>
              <a:rPr lang="el-GR" dirty="0" smtClean="0"/>
              <a:t>προσέγγιση</a:t>
            </a:r>
            <a:r>
              <a:rPr lang="el-GR" b="1" dirty="0" smtClean="0"/>
              <a:t> </a:t>
            </a:r>
            <a:r>
              <a:rPr lang="el-GR" dirty="0" smtClean="0"/>
              <a:t>της</a:t>
            </a:r>
            <a:r>
              <a:rPr lang="el-GR" b="1" dirty="0" smtClean="0"/>
              <a:t> </a:t>
            </a:r>
            <a:r>
              <a:rPr lang="el-GR" dirty="0" smtClean="0"/>
              <a:t>ευεξίας κατά την</a:t>
            </a:r>
            <a:r>
              <a:rPr lang="el-GR" b="1" dirty="0" smtClean="0"/>
              <a:t> </a:t>
            </a:r>
            <a:r>
              <a:rPr lang="el-GR" dirty="0" smtClean="0"/>
              <a:t>εργασία, λαμβάνουσας υπόψη τις αλλαγές στον κόσμο της εργασίας και την εμφάνιση νέων κινδύνων, ιδίως ψυχοκοινωνικών. Σύμφωνα με την Επιτροπή, </a:t>
            </a:r>
            <a:r>
              <a:rPr lang="el-GR" b="1" dirty="0" smtClean="0"/>
              <a:t>η στρατηγική πρέπει να βασίζεται στην εδραίωση μιας πολιτικής για την πρόληψη των κινδύνων, συμπεριλαμβανομένων των ψυχολογικών και κοινωνικών κινδύνων, όπως η υπερένταση, η παρενόχληση, η κατάθλιψη και ο αλκοολισμός, στο συνδυασμό ποικίλων πολιτικών εργαλείων, όπως ο κοινωνικός διάλογος και η κοινωνική ευθύνη των επιχειρήσεων, και στην οικοδόμηση εταιρικών σχέσεων μεταξύ όλων των φορέων της υγείας και της ασφάλειας</a:t>
            </a:r>
            <a:r>
              <a:rPr lang="el-GR" dirty="0" smtClean="0"/>
              <a:t> [</a:t>
            </a:r>
            <a:r>
              <a:rPr lang="el-GR" dirty="0" smtClean="0">
                <a:hlinkClick r:id="rId4"/>
              </a:rPr>
              <a:t>COM/2002/118</a:t>
            </a:r>
            <a:r>
              <a:rPr lang="el-GR" dirty="0" smtClean="0"/>
              <a:t>].</a:t>
            </a:r>
          </a:p>
          <a:p>
            <a:endParaRPr lang="el-G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solidFill>
                  <a:srgbClr val="C00000"/>
                </a:solidFill>
              </a:rPr>
              <a:t> </a:t>
            </a:r>
            <a:r>
              <a:rPr lang="el-GR" sz="2400" b="1" dirty="0" smtClean="0">
                <a:solidFill>
                  <a:srgbClr val="C00000"/>
                </a:solidFill>
              </a:rPr>
              <a:t>Η κοινωνική προστασία της ΕΕ</a:t>
            </a:r>
            <a:endParaRPr lang="el-GR" sz="2400" b="1" dirty="0">
              <a:solidFill>
                <a:srgbClr val="C00000"/>
              </a:solidFill>
            </a:endParaRPr>
          </a:p>
        </p:txBody>
      </p:sp>
      <p:sp>
        <p:nvSpPr>
          <p:cNvPr id="3" name="2 - Θέση περιεχομένου"/>
          <p:cNvSpPr>
            <a:spLocks noGrp="1"/>
          </p:cNvSpPr>
          <p:nvPr>
            <p:ph idx="1"/>
          </p:nvPr>
        </p:nvSpPr>
        <p:spPr/>
        <p:txBody>
          <a:bodyPr>
            <a:normAutofit/>
          </a:bodyPr>
          <a:lstStyle/>
          <a:p>
            <a:pPr algn="just">
              <a:buNone/>
            </a:pPr>
            <a:r>
              <a:rPr lang="el-GR" sz="2000" dirty="0" smtClean="0"/>
              <a:t>    Η</a:t>
            </a:r>
            <a:r>
              <a:rPr lang="el-GR" sz="2000" dirty="0" smtClean="0"/>
              <a:t> </a:t>
            </a:r>
            <a:r>
              <a:rPr lang="el-GR" sz="2000" b="1" dirty="0" smtClean="0">
                <a:solidFill>
                  <a:srgbClr val="C00000"/>
                </a:solidFill>
              </a:rPr>
              <a:t>Ευρωπαϊκή επιτροπή κοινωνικής προστασίας </a:t>
            </a:r>
            <a:r>
              <a:rPr lang="el-GR" sz="2000" b="1" dirty="0" smtClean="0"/>
              <a:t>(ΕΕΚΠ)</a:t>
            </a:r>
            <a:r>
              <a:rPr lang="el-GR" sz="2000" dirty="0" smtClean="0"/>
              <a:t>, αποτελούμενη από δύο εκπροσώπους κάθε κράτους μέλους και από δύο εκπροσώπους της Επιτροπής, είναι συμβουλευτικός φορέας επιφορτισμένος να επικουρεί το Συμβούλιο και την Επιτροπή. </a:t>
            </a:r>
            <a:endParaRPr lang="el-GR" sz="2000" dirty="0" smtClean="0"/>
          </a:p>
          <a:p>
            <a:pPr algn="just">
              <a:buNone/>
            </a:pPr>
            <a:r>
              <a:rPr lang="el-GR" sz="2000" dirty="0" smtClean="0"/>
              <a:t> </a:t>
            </a:r>
            <a:r>
              <a:rPr lang="el-GR" sz="2000" dirty="0" smtClean="0"/>
              <a:t>   </a:t>
            </a:r>
            <a:r>
              <a:rPr lang="el-GR" sz="2000" dirty="0" smtClean="0"/>
              <a:t>Τα </a:t>
            </a:r>
            <a:r>
              <a:rPr lang="el-GR" sz="2000" dirty="0" smtClean="0"/>
              <a:t>κύρια καθήκοντά της είναι να παρακολουθεί τις πολιτικές κοινωνικής προστασίας στα κράτη μέλη και στην Ένωση, να προωθεί την ανταλλαγή πληροφοριών, πείρας και ορθής πρακτικής μεταξύ των κρατών μελών και με την Επιτροπή, καθώς και να εκπονεί μια ετήσια έκθεση. Η Επιτροπή έθεσε σε λειτουργία, το 1990, ένα σύστημα αμοιβαίας πληροφόρησης για την κοινωνική προστασία (πρόγραμμα MISSOC), το οποίο διαχειρίζεται ένα δίκτυο εθνικών παρατηρητών και συντονίζεται από το Ευρωπαϊκό Ίδρυμα Κοινωνικής Ασφάλισης.</a:t>
            </a:r>
            <a:endParaRPr lang="el-GR" sz="20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626121"/>
          </a:xfrm>
        </p:spPr>
        <p:txBody>
          <a:bodyPr>
            <a:normAutofit fontScale="55000" lnSpcReduction="20000"/>
          </a:bodyPr>
          <a:lstStyle/>
          <a:p>
            <a:pPr algn="just">
              <a:buNone/>
            </a:pPr>
            <a:r>
              <a:rPr lang="el-GR" dirty="0" smtClean="0"/>
              <a:t>Σε εφαρμογή του </a:t>
            </a:r>
            <a:r>
              <a:rPr lang="el-GR" dirty="0" err="1" smtClean="0"/>
              <a:t>Xάρτη</a:t>
            </a:r>
            <a:r>
              <a:rPr lang="el-GR" dirty="0" smtClean="0"/>
              <a:t> των θεμελιωδών κοινωνικών δικαιωμάτων των εργαζομένων, το Συμβούλιο εξέδωσε το 1992 δύο σημαντικές συστάσεις. </a:t>
            </a:r>
          </a:p>
          <a:p>
            <a:pPr algn="just">
              <a:buNone/>
            </a:pPr>
            <a:endParaRPr lang="el-GR" dirty="0" smtClean="0"/>
          </a:p>
          <a:p>
            <a:pPr algn="just">
              <a:buFont typeface="Wingdings" pitchFamily="2" charset="2"/>
              <a:buChar char="Ø"/>
            </a:pPr>
            <a:r>
              <a:rPr lang="el-GR" dirty="0" smtClean="0"/>
              <a:t>H πρώτη αποβλέπει στην ένταξη των πιο στερημένων από μέσα ατόμων, καλώντας τα κράτη μέλη να αναγνωρίσουν </a:t>
            </a:r>
            <a:r>
              <a:rPr lang="el-GR" b="1" dirty="0" smtClean="0"/>
              <a:t>γενικό δικαίωμα σε εγγυημένους πόρους</a:t>
            </a:r>
            <a:r>
              <a:rPr lang="el-GR" dirty="0" smtClean="0"/>
              <a:t> και παροχές σε κάθε άτομο που κατοικεί στο έδαφος κράτους μέλους και δεν διαθέτει επαρκείς πόρους [Σύσταση </a:t>
            </a:r>
            <a:r>
              <a:rPr lang="el-GR" dirty="0" smtClean="0">
                <a:hlinkClick r:id="rId2"/>
              </a:rPr>
              <a:t>92/441</a:t>
            </a:r>
            <a:r>
              <a:rPr lang="el-GR" dirty="0" smtClean="0"/>
              <a:t>]. </a:t>
            </a:r>
          </a:p>
          <a:p>
            <a:pPr algn="just">
              <a:buFont typeface="Wingdings" pitchFamily="2" charset="2"/>
              <a:buChar char="Ø"/>
            </a:pPr>
            <a:r>
              <a:rPr lang="el-GR" dirty="0" smtClean="0"/>
              <a:t>H δεύτερη σύσταση αφορά τη </a:t>
            </a:r>
            <a:r>
              <a:rPr lang="el-GR" b="1" dirty="0" smtClean="0"/>
              <a:t>σύγκλιση των στόχων και της πολιτικής για την κοινωνική προστασία</a:t>
            </a:r>
            <a:r>
              <a:rPr lang="el-GR" dirty="0" smtClean="0"/>
              <a:t> έτσι ώστε οι διαφορές κοινωνικής προστασίας μεταξύ των κρατών μελών να μην εμποδίζουν την κινητικότητα των ατόμων ούτε ο ανταγωνισμός ανάμεσα στα εθνικά συστήματα προστασίας να οδηγεί σε υποβάθμισή της [Σύσταση </a:t>
            </a:r>
            <a:r>
              <a:rPr lang="el-GR" dirty="0" smtClean="0">
                <a:hlinkClick r:id="rId3"/>
              </a:rPr>
              <a:t>92/442</a:t>
            </a:r>
            <a:r>
              <a:rPr lang="el-GR" dirty="0" smtClean="0"/>
              <a:t>]. Αυτή η τελευταία σύσταση είναι ιδιαίτερα σημαντική γιατί τα κράτη μέλη αναγνωρίζουν ότι οι παρεμφερείς τάσεις οδηγούν σε κοινά προβλήματα και προκλήσεις (ανεργία, γήρανση, μεταβολή των οικογενειακών δομών) και ότι μια ενιαία αγορά μπορεί να δημιουργηθεί διατηρώντας την ποικιλομορφία των κοινωνικών συστημάτων, κυρίως όσον αφορά την οργάνωση και τη χρηματοδότησή τους, αλλά ότι ο απώτερος σκοπός είναι η σύγκλιση των συστημάτων κοινωνικής προστασίας μέσα στην Ένωση. Γι' αυτόν τον λόγο, η Επιτροπή έχει προκαλέσει έναν διάλογο σε ευρωπαϊκό επίπεδο για την κοινωνική προστασία, ιδίως όσον αφορά τη χρηματοδότησή της και τον τρόπο να καταστεί πιο ευνοϊκή ως προς την απασχόληση [</a:t>
            </a:r>
            <a:r>
              <a:rPr lang="el-GR" dirty="0" smtClean="0">
                <a:hlinkClick r:id="rId4"/>
              </a:rPr>
              <a:t>COM/95/466</a:t>
            </a:r>
            <a:r>
              <a:rPr lang="el-GR" dirty="0" smtClean="0"/>
              <a:t>].</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71480"/>
            <a:ext cx="8229600" cy="357190"/>
          </a:xfrm>
        </p:spPr>
        <p:txBody>
          <a:bodyPr>
            <a:normAutofit fontScale="90000"/>
          </a:bodyPr>
          <a:lstStyle/>
          <a:p>
            <a:r>
              <a:rPr lang="el-GR" sz="2700" b="1" dirty="0" smtClean="0">
                <a:solidFill>
                  <a:srgbClr val="C00000"/>
                </a:solidFill>
              </a:rPr>
              <a:t>Ο Χάρτης αυτός κατοχυρώνει τα κοινωνικά δικαιώματα όλων των κατοίκων της ΕΕ</a:t>
            </a:r>
            <a:r>
              <a:rPr lang="el-GR" dirty="0" smtClean="0"/>
              <a:t/>
            </a:r>
            <a:br>
              <a:rPr lang="el-GR" dirty="0" smtClean="0"/>
            </a:br>
            <a:endParaRPr lang="el-GR" dirty="0"/>
          </a:p>
        </p:txBody>
      </p:sp>
      <p:sp>
        <p:nvSpPr>
          <p:cNvPr id="3" name="2 - Θέση περιεχομένου"/>
          <p:cNvSpPr>
            <a:spLocks noGrp="1"/>
          </p:cNvSpPr>
          <p:nvPr>
            <p:ph idx="1"/>
          </p:nvPr>
        </p:nvSpPr>
        <p:spPr>
          <a:xfrm>
            <a:off x="457200" y="1214422"/>
            <a:ext cx="8229600" cy="4911741"/>
          </a:xfrm>
        </p:spPr>
        <p:txBody>
          <a:bodyPr>
            <a:normAutofit/>
          </a:bodyPr>
          <a:lstStyle/>
          <a:p>
            <a:pPr algn="just">
              <a:buFont typeface="Wingdings" pitchFamily="2" charset="2"/>
              <a:buChar char="Ø"/>
            </a:pPr>
            <a:r>
              <a:rPr lang="el-GR" sz="2000" dirty="0" smtClean="0"/>
              <a:t>το δικαίωμα των εργαζομένων σε ενημέρωση και διαβούλευση από τον εργοδότη τους</a:t>
            </a:r>
          </a:p>
          <a:p>
            <a:pPr algn="just">
              <a:buFont typeface="Wingdings" pitchFamily="2" charset="2"/>
              <a:buChar char="Ø"/>
            </a:pPr>
            <a:r>
              <a:rPr lang="el-GR" sz="2000" dirty="0" smtClean="0"/>
              <a:t>το δικαίωμα στη διαπραγμάτευση και την απεργία</a:t>
            </a:r>
          </a:p>
          <a:p>
            <a:pPr algn="just">
              <a:buFont typeface="Wingdings" pitchFamily="2" charset="2"/>
              <a:buChar char="Ø"/>
            </a:pPr>
            <a:r>
              <a:rPr lang="el-GR" sz="2000" dirty="0" smtClean="0"/>
              <a:t>το δικαίωμα πρόσβασης σε υπηρεσίες εύρεσης εργασίας</a:t>
            </a:r>
          </a:p>
          <a:p>
            <a:pPr algn="just">
              <a:buFont typeface="Wingdings" pitchFamily="2" charset="2"/>
              <a:buChar char="Ø"/>
            </a:pPr>
            <a:r>
              <a:rPr lang="el-GR" sz="2000" dirty="0" smtClean="0"/>
              <a:t> το δικαίωμα προστασίας σε περίπτωση άδικης απόλυσης</a:t>
            </a:r>
          </a:p>
          <a:p>
            <a:pPr algn="just">
              <a:buFont typeface="Wingdings" pitchFamily="2" charset="2"/>
              <a:buChar char="Ø"/>
            </a:pPr>
            <a:r>
              <a:rPr lang="el-GR" sz="2000" dirty="0" smtClean="0"/>
              <a:t> το δικαίωμα σε δίκαιες και αξιοπρεπείς συνθήκες εργασίας</a:t>
            </a:r>
          </a:p>
          <a:p>
            <a:pPr algn="just">
              <a:buFont typeface="Wingdings" pitchFamily="2" charset="2"/>
              <a:buChar char="Ø"/>
            </a:pPr>
            <a:r>
              <a:rPr lang="el-GR" sz="2000" dirty="0" smtClean="0"/>
              <a:t> η απαγόρευση της παιδικής εργασίας</a:t>
            </a:r>
          </a:p>
          <a:p>
            <a:pPr algn="just">
              <a:buFont typeface="Wingdings" pitchFamily="2" charset="2"/>
              <a:buChar char="Ø"/>
            </a:pPr>
            <a:r>
              <a:rPr lang="el-GR" sz="2000" dirty="0" smtClean="0"/>
              <a:t>η προστασία των νέων στην εργασία</a:t>
            </a:r>
          </a:p>
          <a:p>
            <a:pPr algn="just">
              <a:buFont typeface="Wingdings" pitchFamily="2" charset="2"/>
              <a:buChar char="Ø"/>
            </a:pPr>
            <a:r>
              <a:rPr lang="el-GR" sz="2000" dirty="0" smtClean="0"/>
              <a:t> ο συνδυασμός επαγγελματικής και οικογενειακής ζωής μέσω της προστασίας από απόλυση για λόγους που συνδέονται με τη μητρότητα, καθώς και δικαίωμα αμειβόμενης άδειας μητρότητας και γονικής άδειας·</a:t>
            </a:r>
          </a:p>
          <a:p>
            <a:pPr algn="just">
              <a:buFont typeface="Wingdings" pitchFamily="2" charset="2"/>
              <a:buChar char="Ø"/>
            </a:pPr>
            <a:r>
              <a:rPr lang="el-GR" sz="2000" dirty="0" smtClean="0"/>
              <a:t> το δικαίωμα σε κοινωνική ασφάλιση, στεγαστική βοήθεια και υγειονομική περίθαλψη.</a:t>
            </a:r>
            <a:endParaRPr lang="el-GR" sz="20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Δαπάνες για κοινωνική προστασία(ως % του ΑΕΠ) και φτώχεια  1995-2008 </a:t>
            </a:r>
            <a:endParaRPr lang="el-GR" sz="2400" b="1" dirty="0">
              <a:solidFill>
                <a:srgbClr val="C00000"/>
              </a:solidFill>
            </a:endParaRPr>
          </a:p>
        </p:txBody>
      </p:sp>
      <p:pic>
        <p:nvPicPr>
          <p:cNvPr id="1026" name="Picture 2"/>
          <p:cNvPicPr>
            <a:picLocks noGrp="1" noChangeAspect="1" noChangeArrowheads="1"/>
          </p:cNvPicPr>
          <p:nvPr>
            <p:ph idx="1"/>
          </p:nvPr>
        </p:nvPicPr>
        <p:blipFill>
          <a:blip r:embed="rId2"/>
          <a:srcRect/>
          <a:stretch>
            <a:fillRect/>
          </a:stretch>
        </p:blipFill>
        <p:spPr bwMode="auto">
          <a:xfrm>
            <a:off x="785786" y="1357298"/>
            <a:ext cx="7715304" cy="478634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400" b="1" dirty="0" smtClean="0">
                <a:solidFill>
                  <a:srgbClr val="C00000"/>
                </a:solidFill>
              </a:rPr>
              <a:t>Δείκτης σχετικής αποτελεσματικότητας των δαπανών για κοινωνική προστασία και φτώχεια, ΕΕ-15, μέσος όρος 1995-2008</a:t>
            </a:r>
            <a:endParaRPr lang="el-GR" sz="2400" b="1" dirty="0">
              <a:solidFill>
                <a:srgbClr val="C00000"/>
              </a:solidFill>
            </a:endParaRPr>
          </a:p>
        </p:txBody>
      </p:sp>
      <p:pic>
        <p:nvPicPr>
          <p:cNvPr id="2050" name="Picture 2"/>
          <p:cNvPicPr>
            <a:picLocks noGrp="1" noChangeAspect="1" noChangeArrowheads="1"/>
          </p:cNvPicPr>
          <p:nvPr>
            <p:ph idx="1"/>
          </p:nvPr>
        </p:nvPicPr>
        <p:blipFill>
          <a:blip r:embed="rId2"/>
          <a:srcRect/>
          <a:stretch>
            <a:fillRect/>
          </a:stretch>
        </p:blipFill>
        <p:spPr bwMode="auto">
          <a:xfrm>
            <a:off x="928662" y="1500174"/>
            <a:ext cx="7858180" cy="492922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85728"/>
            <a:ext cx="8229600" cy="1143000"/>
          </a:xfrm>
        </p:spPr>
        <p:txBody>
          <a:bodyPr>
            <a:normAutofit/>
          </a:bodyPr>
          <a:lstStyle/>
          <a:p>
            <a:r>
              <a:rPr lang="el-GR" sz="2400" b="1" dirty="0" smtClean="0">
                <a:solidFill>
                  <a:srgbClr val="C00000"/>
                </a:solidFill>
              </a:rPr>
              <a:t>Συντάξεις και λοιπές κοινωνικές μεταβιβάσεις σε χρήμα ως % του ΑΕΠ, 1995-2008</a:t>
            </a:r>
            <a:endParaRPr lang="el-GR" sz="2400" b="1" dirty="0">
              <a:solidFill>
                <a:srgbClr val="C00000"/>
              </a:solidFill>
            </a:endParaRPr>
          </a:p>
        </p:txBody>
      </p:sp>
      <p:pic>
        <p:nvPicPr>
          <p:cNvPr id="3075" name="Picture 3"/>
          <p:cNvPicPr>
            <a:picLocks noGrp="1" noChangeAspect="1" noChangeArrowheads="1"/>
          </p:cNvPicPr>
          <p:nvPr>
            <p:ph idx="1"/>
          </p:nvPr>
        </p:nvPicPr>
        <p:blipFill>
          <a:blip r:embed="rId2"/>
          <a:srcRect/>
          <a:stretch>
            <a:fillRect/>
          </a:stretch>
        </p:blipFill>
        <p:spPr bwMode="auto">
          <a:xfrm>
            <a:off x="1071538" y="1571613"/>
            <a:ext cx="7429552" cy="47149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Ποσοστό φτώχειας πριν , από και μετά τις κοινωνικές μεταβιβάσεις, ΕΕ-15, μέσος όρος 1995-2008 </a:t>
            </a:r>
            <a:endParaRPr lang="el-GR" sz="2400" b="1" dirty="0">
              <a:solidFill>
                <a:srgbClr val="C00000"/>
              </a:solidFill>
            </a:endParaRPr>
          </a:p>
        </p:txBody>
      </p:sp>
      <p:pic>
        <p:nvPicPr>
          <p:cNvPr id="4098" name="Picture 2"/>
          <p:cNvPicPr>
            <a:picLocks noGrp="1" noChangeAspect="1" noChangeArrowheads="1"/>
          </p:cNvPicPr>
          <p:nvPr>
            <p:ph idx="1"/>
          </p:nvPr>
        </p:nvPicPr>
        <p:blipFill>
          <a:blip r:embed="rId2"/>
          <a:srcRect/>
          <a:stretch>
            <a:fillRect/>
          </a:stretch>
        </p:blipFill>
        <p:spPr bwMode="auto">
          <a:xfrm>
            <a:off x="857224" y="1500174"/>
            <a:ext cx="7858180" cy="500066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400" b="1" dirty="0" smtClean="0">
                <a:solidFill>
                  <a:srgbClr val="C00000"/>
                </a:solidFill>
              </a:rPr>
              <a:t>Δράση της ΕΕ για την καταπολέμηση του κοινωνικού αποκλεισμού</a:t>
            </a:r>
            <a:r>
              <a:rPr lang="el-GR" sz="2400" b="1" dirty="0" smtClean="0"/>
              <a:t/>
            </a:r>
            <a:br>
              <a:rPr lang="el-GR" sz="2400" b="1" dirty="0" smtClean="0"/>
            </a:br>
            <a:endParaRPr lang="el-GR" sz="2400" b="1" dirty="0">
              <a:solidFill>
                <a:srgbClr val="C00000"/>
              </a:solidFill>
            </a:endParaRPr>
          </a:p>
        </p:txBody>
      </p:sp>
      <p:sp>
        <p:nvSpPr>
          <p:cNvPr id="3" name="2 - Θέση περιεχομένου"/>
          <p:cNvSpPr>
            <a:spLocks noGrp="1"/>
          </p:cNvSpPr>
          <p:nvPr>
            <p:ph idx="1"/>
          </p:nvPr>
        </p:nvSpPr>
        <p:spPr/>
        <p:txBody>
          <a:bodyPr>
            <a:normAutofit fontScale="70000" lnSpcReduction="20000"/>
          </a:bodyPr>
          <a:lstStyle/>
          <a:p>
            <a:pPr algn="just">
              <a:buNone/>
            </a:pPr>
            <a:r>
              <a:rPr lang="el-GR" dirty="0" smtClean="0"/>
              <a:t>     Ένας στόχος της στρατηγικής «</a:t>
            </a:r>
            <a:r>
              <a:rPr lang="el-GR" b="1" dirty="0" smtClean="0">
                <a:hlinkClick r:id="rId2"/>
              </a:rPr>
              <a:t>Ευρώπη 2020</a:t>
            </a:r>
            <a:r>
              <a:rPr lang="el-GR" dirty="0" smtClean="0"/>
              <a:t>»  είναι να μειωθεί κατά 25% ο αριθμός των Ευρωπαίων που ζουν κάτω από τα εθνικά όρια φτώχειας, βγάζοντας από την κατάσταση της φτώχειας πάνω από 20 εκατομμύρια πολίτες. Η εμβληματική πρωτοβουλία: </a:t>
            </a:r>
            <a:r>
              <a:rPr lang="el-GR" b="1" dirty="0" smtClean="0">
                <a:solidFill>
                  <a:srgbClr val="C00000"/>
                </a:solidFill>
              </a:rPr>
              <a:t>«Ευρωπαϊκή πλατφόρμα για την καταπολέμηση της φτώχειας» της στρατηγικής «Ευρώπη 2020» στοχεύει στο να διασφαλιστεί οικονομική, κοινωνική και εδαφική συνοχή και να αναγνωριστούν τα θεμελιώδη δικαιώματα των ατόμων που ζουν σε συνθήκες φτώχειας και κοινωνικού αποκλεισμού</a:t>
            </a:r>
            <a:r>
              <a:rPr lang="el-GR" dirty="0" smtClean="0"/>
              <a:t>, παρέχοντάς τους τη δυνατότητα να ζουν αξιοπρεπώς και να συμμετέχουν ενεργά στην κοινωνία. Μια σύσταση της Επιτροπής για την ενεργητική ένταξη των αποκλεισμένων από την αγορά εργασίας προτείνει μια </a:t>
            </a:r>
            <a:r>
              <a:rPr lang="el-GR" b="1" dirty="0" smtClean="0"/>
              <a:t>ολοκληρωμένη στρατηγική</a:t>
            </a:r>
            <a:r>
              <a:rPr lang="el-GR" dirty="0" smtClean="0"/>
              <a:t> που να συνδυάζει την επαρκή ενίσχυση του εισοδήματος, αγορές εργασίας χωρίς αποκλεισμούς και την πρόσβαση σε ποιοτικές υπηρεσίες.</a:t>
            </a:r>
          </a:p>
          <a:p>
            <a:endParaRPr lang="el-G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285728"/>
            <a:ext cx="8229600" cy="1143000"/>
          </a:xfrm>
        </p:spPr>
        <p:txBody>
          <a:bodyPr>
            <a:normAutofit/>
          </a:bodyPr>
          <a:lstStyle/>
          <a:p>
            <a:r>
              <a:rPr lang="el-GR" sz="2400" b="1" dirty="0" smtClean="0">
                <a:solidFill>
                  <a:srgbClr val="C00000"/>
                </a:solidFill>
              </a:rPr>
              <a:t>Άτομα σε κίνδυνο φτώχειας ή κοινωνικού αποκλεισμού, %, 2009-2013</a:t>
            </a:r>
            <a:endParaRPr lang="el-GR" sz="2400" b="1" dirty="0">
              <a:solidFill>
                <a:srgbClr val="C00000"/>
              </a:solidFill>
            </a:endParaRPr>
          </a:p>
        </p:txBody>
      </p:sp>
      <p:pic>
        <p:nvPicPr>
          <p:cNvPr id="5122" name="Picture 2"/>
          <p:cNvPicPr>
            <a:picLocks noGrp="1" noChangeAspect="1" noChangeArrowheads="1"/>
          </p:cNvPicPr>
          <p:nvPr>
            <p:ph idx="1"/>
          </p:nvPr>
        </p:nvPicPr>
        <p:blipFill>
          <a:blip r:embed="rId2"/>
          <a:srcRect/>
          <a:stretch>
            <a:fillRect/>
          </a:stretch>
        </p:blipFill>
        <p:spPr bwMode="auto">
          <a:xfrm>
            <a:off x="285720" y="1500174"/>
            <a:ext cx="8858280" cy="492922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Υλική στέρηση και ακραία υλική  στέρηση στην Ελλάδα, 2007-2013</a:t>
            </a:r>
            <a:endParaRPr lang="el-GR" sz="2400" b="1" dirty="0">
              <a:solidFill>
                <a:srgbClr val="C00000"/>
              </a:solidFill>
            </a:endParaRPr>
          </a:p>
        </p:txBody>
      </p:sp>
      <p:pic>
        <p:nvPicPr>
          <p:cNvPr id="6146" name="Picture 2"/>
          <p:cNvPicPr>
            <a:picLocks noGrp="1" noChangeAspect="1" noChangeArrowheads="1"/>
          </p:cNvPicPr>
          <p:nvPr>
            <p:ph idx="1"/>
          </p:nvPr>
        </p:nvPicPr>
        <p:blipFill>
          <a:blip r:embed="rId2"/>
          <a:srcRect/>
          <a:stretch>
            <a:fillRect/>
          </a:stretch>
        </p:blipFill>
        <p:spPr bwMode="auto">
          <a:xfrm>
            <a:off x="357158" y="1571612"/>
            <a:ext cx="8786842" cy="478634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just"/>
            <a:r>
              <a:rPr lang="el-GR" sz="2400" b="1" dirty="0" smtClean="0">
                <a:solidFill>
                  <a:srgbClr val="C00000"/>
                </a:solidFill>
              </a:rPr>
              <a:t>Απουσία οικονομικής δυνατότητας για ένα γεύμα με κρέας κοτόπουλο ή </a:t>
            </a:r>
            <a:r>
              <a:rPr lang="el-GR" sz="2400" b="1" dirty="0" smtClean="0">
                <a:solidFill>
                  <a:srgbClr val="C00000"/>
                </a:solidFill>
              </a:rPr>
              <a:t>ί</a:t>
            </a:r>
            <a:r>
              <a:rPr lang="el-GR" sz="2400" b="1" dirty="0" smtClean="0">
                <a:solidFill>
                  <a:srgbClr val="C00000"/>
                </a:solidFill>
              </a:rPr>
              <a:t>σης αξίας λαχανικά κάθε δεύτερη μέρα , Ελλάδα, % του συνόλου του πληθυσμού, 2008-2012</a:t>
            </a:r>
            <a:endParaRPr lang="el-GR" sz="2400" b="1" dirty="0">
              <a:solidFill>
                <a:srgbClr val="C00000"/>
              </a:solidFill>
            </a:endParaRPr>
          </a:p>
        </p:txBody>
      </p:sp>
      <p:graphicFrame>
        <p:nvGraphicFramePr>
          <p:cNvPr id="7" name="6 - Θέση περιεχομένου"/>
          <p:cNvGraphicFramePr>
            <a:graphicFrameLocks noGrp="1"/>
          </p:cNvGraphicFramePr>
          <p:nvPr>
            <p:ph idx="1"/>
          </p:nvPr>
        </p:nvGraphicFramePr>
        <p:xfrm>
          <a:off x="642910" y="1928802"/>
          <a:ext cx="8229600" cy="1214446"/>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607223">
                <a:tc>
                  <a:txBody>
                    <a:bodyPr/>
                    <a:lstStyle/>
                    <a:p>
                      <a:r>
                        <a:rPr lang="el-GR" dirty="0" smtClean="0"/>
                        <a:t>2008</a:t>
                      </a:r>
                      <a:endParaRPr lang="el-GR" dirty="0"/>
                    </a:p>
                  </a:txBody>
                  <a:tcPr/>
                </a:tc>
                <a:tc>
                  <a:txBody>
                    <a:bodyPr/>
                    <a:lstStyle/>
                    <a:p>
                      <a:r>
                        <a:rPr lang="el-GR" dirty="0" smtClean="0"/>
                        <a:t>2009</a:t>
                      </a:r>
                      <a:endParaRPr lang="el-GR" dirty="0"/>
                    </a:p>
                  </a:txBody>
                  <a:tcPr/>
                </a:tc>
                <a:tc>
                  <a:txBody>
                    <a:bodyPr/>
                    <a:lstStyle/>
                    <a:p>
                      <a:r>
                        <a:rPr lang="el-GR" dirty="0" smtClean="0"/>
                        <a:t>2010</a:t>
                      </a:r>
                      <a:endParaRPr lang="el-GR" dirty="0"/>
                    </a:p>
                  </a:txBody>
                  <a:tcPr/>
                </a:tc>
                <a:tc>
                  <a:txBody>
                    <a:bodyPr/>
                    <a:lstStyle/>
                    <a:p>
                      <a:r>
                        <a:rPr lang="el-GR" dirty="0" smtClean="0"/>
                        <a:t>2011</a:t>
                      </a:r>
                      <a:endParaRPr lang="el-GR" dirty="0"/>
                    </a:p>
                  </a:txBody>
                  <a:tcPr/>
                </a:tc>
                <a:tc>
                  <a:txBody>
                    <a:bodyPr/>
                    <a:lstStyle/>
                    <a:p>
                      <a:r>
                        <a:rPr lang="el-GR" dirty="0" smtClean="0"/>
                        <a:t>2012</a:t>
                      </a:r>
                      <a:endParaRPr lang="el-GR" dirty="0"/>
                    </a:p>
                  </a:txBody>
                  <a:tcPr/>
                </a:tc>
              </a:tr>
              <a:tr h="607223">
                <a:tc>
                  <a:txBody>
                    <a:bodyPr/>
                    <a:lstStyle/>
                    <a:p>
                      <a:r>
                        <a:rPr lang="el-GR" dirty="0" smtClean="0"/>
                        <a:t>7,1%</a:t>
                      </a:r>
                      <a:endParaRPr lang="el-GR" dirty="0"/>
                    </a:p>
                  </a:txBody>
                  <a:tcPr/>
                </a:tc>
                <a:tc>
                  <a:txBody>
                    <a:bodyPr/>
                    <a:lstStyle/>
                    <a:p>
                      <a:r>
                        <a:rPr lang="el-GR" dirty="0" smtClean="0"/>
                        <a:t>7,6%</a:t>
                      </a:r>
                      <a:endParaRPr lang="el-GR" dirty="0"/>
                    </a:p>
                  </a:txBody>
                  <a:tcPr/>
                </a:tc>
                <a:tc>
                  <a:txBody>
                    <a:bodyPr/>
                    <a:lstStyle/>
                    <a:p>
                      <a:r>
                        <a:rPr lang="el-GR" dirty="0" smtClean="0"/>
                        <a:t>7,9%</a:t>
                      </a:r>
                      <a:endParaRPr lang="el-GR" dirty="0"/>
                    </a:p>
                  </a:txBody>
                  <a:tcPr/>
                </a:tc>
                <a:tc>
                  <a:txBody>
                    <a:bodyPr/>
                    <a:lstStyle/>
                    <a:p>
                      <a:r>
                        <a:rPr lang="el-GR" dirty="0" smtClean="0"/>
                        <a:t>9,2%</a:t>
                      </a:r>
                      <a:endParaRPr lang="el-GR" dirty="0"/>
                    </a:p>
                  </a:txBody>
                  <a:tcPr/>
                </a:tc>
                <a:tc>
                  <a:txBody>
                    <a:bodyPr/>
                    <a:lstStyle/>
                    <a:p>
                      <a:r>
                        <a:rPr lang="el-GR" dirty="0" smtClean="0"/>
                        <a:t>14,1%</a:t>
                      </a:r>
                      <a:endParaRPr lang="el-GR" dirty="0"/>
                    </a:p>
                  </a:txBody>
                  <a:tcPr/>
                </a:tc>
              </a:tr>
            </a:tbl>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just"/>
            <a:r>
              <a:rPr lang="el-GR" sz="2700" b="1" dirty="0" smtClean="0">
                <a:solidFill>
                  <a:srgbClr val="C00000"/>
                </a:solidFill>
              </a:rPr>
              <a:t>Απουσία οικονομικής δυνατότητας για ένα γεύμα με κρέας  κοτόπουλο ή ίσης αξίας λαχανικά κάθε δεύτερη μέρα  Ελλάδα, % των φτωχών, </a:t>
            </a:r>
            <a:r>
              <a:rPr lang="el-GR" sz="2700" b="1" dirty="0" smtClean="0">
                <a:solidFill>
                  <a:srgbClr val="C00000"/>
                </a:solidFill>
              </a:rPr>
              <a:t>2008-2012</a:t>
            </a:r>
            <a:endParaRPr lang="el-GR" sz="2700" dirty="0"/>
          </a:p>
        </p:txBody>
      </p:sp>
      <p:graphicFrame>
        <p:nvGraphicFramePr>
          <p:cNvPr id="4" name="3 - Θέση περιεχομένου"/>
          <p:cNvGraphicFramePr>
            <a:graphicFrameLocks noGrp="1"/>
          </p:cNvGraphicFramePr>
          <p:nvPr>
            <p:ph idx="1"/>
          </p:nvPr>
        </p:nvGraphicFramePr>
        <p:xfrm>
          <a:off x="457200" y="1600200"/>
          <a:ext cx="8229600" cy="4043378"/>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2021689">
                <a:tc>
                  <a:txBody>
                    <a:bodyPr/>
                    <a:lstStyle/>
                    <a:p>
                      <a:r>
                        <a:rPr lang="el-GR" dirty="0" smtClean="0"/>
                        <a:t>2008</a:t>
                      </a:r>
                      <a:endParaRPr lang="el-GR" dirty="0"/>
                    </a:p>
                  </a:txBody>
                  <a:tcPr/>
                </a:tc>
                <a:tc>
                  <a:txBody>
                    <a:bodyPr/>
                    <a:lstStyle/>
                    <a:p>
                      <a:r>
                        <a:rPr lang="el-GR" dirty="0" smtClean="0"/>
                        <a:t>2009</a:t>
                      </a:r>
                      <a:endParaRPr lang="el-GR" dirty="0"/>
                    </a:p>
                  </a:txBody>
                  <a:tcPr/>
                </a:tc>
                <a:tc>
                  <a:txBody>
                    <a:bodyPr/>
                    <a:lstStyle/>
                    <a:p>
                      <a:r>
                        <a:rPr lang="el-GR" dirty="0" smtClean="0"/>
                        <a:t>2010</a:t>
                      </a:r>
                      <a:endParaRPr lang="el-GR" dirty="0"/>
                    </a:p>
                  </a:txBody>
                  <a:tcPr/>
                </a:tc>
                <a:tc>
                  <a:txBody>
                    <a:bodyPr/>
                    <a:lstStyle/>
                    <a:p>
                      <a:r>
                        <a:rPr lang="el-GR" dirty="0" smtClean="0"/>
                        <a:t>2011</a:t>
                      </a:r>
                      <a:endParaRPr lang="el-GR" dirty="0"/>
                    </a:p>
                  </a:txBody>
                  <a:tcPr/>
                </a:tc>
                <a:tc>
                  <a:txBody>
                    <a:bodyPr/>
                    <a:lstStyle/>
                    <a:p>
                      <a:r>
                        <a:rPr lang="el-GR" dirty="0" smtClean="0"/>
                        <a:t>2012</a:t>
                      </a:r>
                      <a:endParaRPr lang="el-GR" dirty="0"/>
                    </a:p>
                  </a:txBody>
                  <a:tcPr/>
                </a:tc>
              </a:tr>
              <a:tr h="2021689">
                <a:tc>
                  <a:txBody>
                    <a:bodyPr/>
                    <a:lstStyle/>
                    <a:p>
                      <a:r>
                        <a:rPr lang="el-GR" dirty="0" smtClean="0"/>
                        <a:t>29,74%</a:t>
                      </a:r>
                      <a:endParaRPr lang="el-GR" dirty="0"/>
                    </a:p>
                  </a:txBody>
                  <a:tcPr/>
                </a:tc>
                <a:tc>
                  <a:txBody>
                    <a:bodyPr/>
                    <a:lstStyle/>
                    <a:p>
                      <a:r>
                        <a:rPr lang="el-GR" dirty="0" smtClean="0"/>
                        <a:t>24,52%</a:t>
                      </a:r>
                      <a:endParaRPr lang="el-GR" dirty="0"/>
                    </a:p>
                  </a:txBody>
                  <a:tcPr/>
                </a:tc>
                <a:tc>
                  <a:txBody>
                    <a:bodyPr/>
                    <a:lstStyle/>
                    <a:p>
                      <a:r>
                        <a:rPr lang="el-GR" dirty="0" smtClean="0"/>
                        <a:t>22,51%</a:t>
                      </a:r>
                      <a:endParaRPr lang="el-GR" dirty="0"/>
                    </a:p>
                  </a:txBody>
                  <a:tcPr/>
                </a:tc>
                <a:tc>
                  <a:txBody>
                    <a:bodyPr/>
                    <a:lstStyle/>
                    <a:p>
                      <a:r>
                        <a:rPr lang="el-GR" dirty="0" smtClean="0"/>
                        <a:t>42,22%</a:t>
                      </a:r>
                      <a:endParaRPr lang="el-GR" dirty="0"/>
                    </a:p>
                  </a:txBody>
                  <a:tcPr/>
                </a:tc>
                <a:tc>
                  <a:txBody>
                    <a:bodyPr/>
                    <a:lstStyle/>
                    <a:p>
                      <a:r>
                        <a:rPr lang="el-GR" dirty="0" smtClean="0"/>
                        <a:t>49,15</a:t>
                      </a:r>
                      <a:endParaRPr lang="el-GR" dirty="0"/>
                    </a:p>
                  </a:txBody>
                  <a:tcPr/>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Απολογισμός και προοπτικές</a:t>
            </a:r>
            <a:endParaRPr lang="el-GR" sz="2400" b="1" dirty="0">
              <a:solidFill>
                <a:srgbClr val="C00000"/>
              </a:solidFill>
            </a:endParaRPr>
          </a:p>
        </p:txBody>
      </p:sp>
      <p:sp>
        <p:nvSpPr>
          <p:cNvPr id="3" name="2 - Θέση περιεχομένου"/>
          <p:cNvSpPr>
            <a:spLocks noGrp="1"/>
          </p:cNvSpPr>
          <p:nvPr>
            <p:ph idx="1"/>
          </p:nvPr>
        </p:nvSpPr>
        <p:spPr/>
        <p:txBody>
          <a:bodyPr>
            <a:normAutofit fontScale="92500"/>
          </a:bodyPr>
          <a:lstStyle/>
          <a:p>
            <a:pPr algn="just"/>
            <a:r>
              <a:rPr lang="el-GR" sz="2000" dirty="0" smtClean="0"/>
              <a:t>Η κοινή κοινωνική πολιτική συμβάλλει σημαντικά στην ευρωπαϊκή ολοκλήρωση, ιδίως επιδιώκοντας την</a:t>
            </a:r>
            <a:r>
              <a:rPr lang="el-GR" sz="2000" dirty="0" smtClean="0">
                <a:solidFill>
                  <a:srgbClr val="C00000"/>
                </a:solidFill>
              </a:rPr>
              <a:t> </a:t>
            </a:r>
            <a:r>
              <a:rPr lang="el-GR" sz="2000" b="1" dirty="0" smtClean="0">
                <a:solidFill>
                  <a:srgbClr val="C00000"/>
                </a:solidFill>
              </a:rPr>
              <a:t>επίτευξη της κοινωνικής συνοχής </a:t>
            </a:r>
            <a:r>
              <a:rPr lang="el-GR" sz="2000" dirty="0" smtClean="0"/>
              <a:t>που είναι απαραίτητη μεταξύ των κρατών μελών.</a:t>
            </a:r>
          </a:p>
          <a:p>
            <a:pPr algn="just"/>
            <a:r>
              <a:rPr lang="el-GR" sz="2000" dirty="0" smtClean="0"/>
              <a:t>Η </a:t>
            </a:r>
            <a:r>
              <a:rPr lang="el-GR" sz="2000" b="1" dirty="0" smtClean="0">
                <a:solidFill>
                  <a:srgbClr val="C00000"/>
                </a:solidFill>
              </a:rPr>
              <a:t>ελεύθερη κυκλοφορία των εργαζομένων</a:t>
            </a:r>
            <a:r>
              <a:rPr lang="el-GR" sz="2000" dirty="0" smtClean="0">
                <a:solidFill>
                  <a:srgbClr val="C00000"/>
                </a:solidFill>
              </a:rPr>
              <a:t> </a:t>
            </a:r>
            <a:r>
              <a:rPr lang="el-GR" sz="2000" dirty="0" smtClean="0"/>
              <a:t>ήταν αναγκαία για την ολοκλήρωση της κοινής αγοράς. </a:t>
            </a:r>
            <a:r>
              <a:rPr lang="el-GR" sz="2000" dirty="0" err="1" smtClean="0"/>
              <a:t>Xάρη</a:t>
            </a:r>
            <a:r>
              <a:rPr lang="el-GR" sz="2000" dirty="0" smtClean="0"/>
              <a:t> στην ευρωπαϊκή νομοθεσία που έχει θεσπιστεί γι' αυτούς, οι διακινούμενοι εργάτες προερχόμενοι από τις πιο φτωχές περιοχές της Κοινότητας απολαμβάνουν ομοίων συνθηκών με τους υπηκόους της χώρας εργασίας, ως προς την πρόσβαση στην απασχόληση, την κοινωνική ασφάλιση, την εκπαίδευση και την επαγγελματική κατάρτιση των παιδιών τους, τις συνθήκες διαβίωσης και εργασίας και την άσκηση των συνδικαλιστικών τους δικαιωμάτων</a:t>
            </a:r>
            <a:r>
              <a:rPr lang="el-GR" sz="2000" b="1" dirty="0" smtClean="0">
                <a:solidFill>
                  <a:srgbClr val="C00000"/>
                </a:solidFill>
              </a:rPr>
              <a:t>. </a:t>
            </a:r>
            <a:r>
              <a:rPr lang="el-GR" sz="2000" b="1" dirty="0" smtClean="0"/>
              <a:t>Όμως η κοινή αγορά εργασίας δυσχεραίνεται από την ύπαρξη διαφόρων γλωσσών, συνηθειών και μεθόδων εργασίας και, παρόλο που η ΕΕ παίρνει μέτρα για την υπερπήδηση αυτών των εμποδίων, ασφαλώς θα χρειαστεί αρκετός καιρός πριν επιτευχθεί μια ομοιογενής αγορά εργασίας.</a:t>
            </a:r>
            <a:endParaRPr lang="el-GR" sz="20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solidFill>
                  <a:srgbClr val="C00000"/>
                </a:solidFill>
              </a:rPr>
              <a:t>Η ανάγκη μια Κοινής κοινωνικής πολιτικής</a:t>
            </a:r>
            <a:endParaRPr lang="el-GR" sz="2400" b="1" dirty="0">
              <a:solidFill>
                <a:srgbClr val="C00000"/>
              </a:solidFill>
            </a:endParaRPr>
          </a:p>
        </p:txBody>
      </p:sp>
      <p:sp>
        <p:nvSpPr>
          <p:cNvPr id="3" name="2 - Θέση περιεχομένου"/>
          <p:cNvSpPr>
            <a:spLocks noGrp="1"/>
          </p:cNvSpPr>
          <p:nvPr>
            <p:ph idx="1"/>
          </p:nvPr>
        </p:nvSpPr>
        <p:spPr>
          <a:xfrm>
            <a:off x="457200" y="1285860"/>
            <a:ext cx="8229600" cy="4840303"/>
          </a:xfrm>
        </p:spPr>
        <p:txBody>
          <a:bodyPr>
            <a:noAutofit/>
          </a:bodyPr>
          <a:lstStyle/>
          <a:p>
            <a:pPr algn="just">
              <a:buNone/>
            </a:pPr>
            <a:r>
              <a:rPr lang="el-GR" sz="2000" dirty="0" smtClean="0"/>
              <a:t>          Οι </a:t>
            </a:r>
            <a:r>
              <a:rPr lang="el-GR" sz="2000" dirty="0"/>
              <a:t>στόχοι της </a:t>
            </a:r>
            <a:r>
              <a:rPr lang="el-GR" sz="2000" b="1" dirty="0">
                <a:solidFill>
                  <a:srgbClr val="C00000"/>
                </a:solidFill>
              </a:rPr>
              <a:t>κοινής κοινωνικής πολιτικής</a:t>
            </a:r>
            <a:r>
              <a:rPr lang="el-GR" sz="2000" dirty="0"/>
              <a:t> είναι πολύ συγγενείς με εκείνους της κοινής περιφερειακής πολιτικής. </a:t>
            </a:r>
            <a:r>
              <a:rPr lang="el-GR" sz="2000" dirty="0" smtClean="0"/>
              <a:t>Αυτή </a:t>
            </a:r>
            <a:r>
              <a:rPr lang="el-GR" sz="2000" dirty="0"/>
              <a:t>η τελευταία επιδιώκει τη βελτίωση της τύχης των λιγότερο ευνοημένων περιοχών της </a:t>
            </a:r>
            <a:r>
              <a:rPr lang="el-GR" sz="2000" dirty="0" smtClean="0"/>
              <a:t>Ευρωπαϊκής </a:t>
            </a:r>
            <a:r>
              <a:rPr lang="el-GR" sz="2000" dirty="0"/>
              <a:t>Ένωσης, ενώ η κοινωνική πολιτική επιδιώκει τη βελτίωση της ζωής των λιγότερο ευνοημένων πολιτών της. </a:t>
            </a:r>
            <a:endParaRPr lang="el-GR" sz="2000" dirty="0" smtClean="0"/>
          </a:p>
          <a:p>
            <a:pPr algn="just">
              <a:buNone/>
            </a:pPr>
            <a:endParaRPr lang="el-GR" sz="2000" dirty="0" smtClean="0"/>
          </a:p>
          <a:p>
            <a:pPr algn="just">
              <a:buNone/>
            </a:pPr>
            <a:r>
              <a:rPr lang="el-GR" sz="2000" dirty="0" smtClean="0"/>
              <a:t>          Και </a:t>
            </a:r>
            <a:r>
              <a:rPr lang="el-GR" sz="2000" dirty="0"/>
              <a:t>η μια και η άλλη </a:t>
            </a:r>
            <a:r>
              <a:rPr lang="el-GR" sz="2000" b="1" dirty="0">
                <a:solidFill>
                  <a:srgbClr val="C00000"/>
                </a:solidFill>
              </a:rPr>
              <a:t>θέλουν να εξισώσουν τις οικονομικές και κοινωνικές διαφορές</a:t>
            </a:r>
            <a:r>
              <a:rPr lang="el-GR" sz="2000" dirty="0"/>
              <a:t> μέσα στην Ένωση και να εξασφαλίσουν μιαν ίση κατανομή μεταξύ όλων των κρατών και όλων των πολιτών των πλεονεκτημάτων εκ της λειτουργίας της κοινής αγοράς. Πολλά από τα μέτρα τους είναι συμπληρωματικά και τα χρηματοδοτικά όργανά τους είναι καλά </a:t>
            </a:r>
            <a:r>
              <a:rPr lang="el-GR" sz="2000" dirty="0" smtClean="0"/>
              <a:t>συντονισμένα</a:t>
            </a:r>
            <a:r>
              <a:rPr lang="en-US" sz="2000" dirty="0" smtClean="0"/>
              <a:t>.</a:t>
            </a:r>
            <a:r>
              <a:rPr lang="el-GR" sz="2000" dirty="0" smtClean="0"/>
              <a:t> </a:t>
            </a:r>
            <a:endParaRPr lang="el-GR" sz="2000" dirty="0" smtClean="0"/>
          </a:p>
          <a:p>
            <a:pPr algn="just">
              <a:buNone/>
            </a:pPr>
            <a:endParaRPr lang="el-GR" sz="2000"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a:bodyPr>
          <a:lstStyle/>
          <a:p>
            <a:pPr algn="just"/>
            <a:r>
              <a:rPr lang="el-GR" sz="2600" b="1" dirty="0" smtClean="0"/>
              <a:t>Η </a:t>
            </a:r>
            <a:r>
              <a:rPr lang="el-GR" sz="2600" b="1" dirty="0" smtClean="0">
                <a:solidFill>
                  <a:srgbClr val="C00000"/>
                </a:solidFill>
              </a:rPr>
              <a:t>κοινή πολιτική απασχόλησης</a:t>
            </a:r>
            <a:r>
              <a:rPr lang="el-GR" sz="2600" dirty="0" smtClean="0"/>
              <a:t> προσπαθεί να επιτύχει τον συντονισμό των εθνικών πολιτικών απασχόλησης των κρατών μελών και των κοινών πολιτικών, ιδίως στο οικονομικό και νομισματικό πεδίο, έτσι ώστε να προωθήσουν τις οικονομικές μεταρρυθμίσεις και την απασχόληση, διατηρώντας συγχρόνως τη σταθερότητα των τιμών. Η συντονισμένη πολιτική απασχόλησης επιδιώκει να εκμεταλλευτεί τις διαρθρωτικές αλλαγές και τον εκσυγχρονισμό για να βελτιώσει την ανταγωνιστικότητα της αγοράς εργασίας. </a:t>
            </a:r>
            <a:endParaRPr lang="el-GR" sz="2600" dirty="0" smtClean="0"/>
          </a:p>
          <a:p>
            <a:pPr algn="just">
              <a:buNone/>
            </a:pPr>
            <a:endParaRPr lang="el-GR"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lnSpcReduction="10000"/>
          </a:bodyPr>
          <a:lstStyle/>
          <a:p>
            <a:pPr algn="just"/>
            <a:r>
              <a:rPr lang="el-GR" sz="2400" dirty="0" smtClean="0"/>
              <a:t>Οι</a:t>
            </a:r>
            <a:r>
              <a:rPr lang="el-GR" sz="2400" b="1" dirty="0" smtClean="0"/>
              <a:t> </a:t>
            </a:r>
            <a:r>
              <a:rPr lang="el-GR" sz="2400" b="1" dirty="0" smtClean="0">
                <a:solidFill>
                  <a:srgbClr val="C00000"/>
                </a:solidFill>
              </a:rPr>
              <a:t>κοινές πολιτικές εκπαίδευσης και κατάρτισης</a:t>
            </a:r>
            <a:r>
              <a:rPr lang="el-GR" sz="2400" dirty="0" smtClean="0"/>
              <a:t> συμπληρώνουν την κοινή πολιτική για την απασχόληση προωθώντας την προσαρμογή του ανθρώπινου δυναμικού στις νέες συνθήκες της βιομηχανίας και των υπηρεσιών που επικρατούν στην Ευρώπη και στον υπόλοιπο κόσμο</a:t>
            </a:r>
            <a:r>
              <a:rPr lang="el-GR" sz="2400" dirty="0" smtClean="0"/>
              <a:t>.</a:t>
            </a:r>
            <a:endParaRPr lang="el-GR" sz="2400" dirty="0" smtClean="0"/>
          </a:p>
          <a:p>
            <a:pPr algn="just"/>
            <a:r>
              <a:rPr lang="el-GR" sz="2400" dirty="0" smtClean="0"/>
              <a:t> </a:t>
            </a:r>
            <a:r>
              <a:rPr lang="el-GR" sz="2400" dirty="0" smtClean="0"/>
              <a:t>Η συνεργασία και η ανταλλαγή εμπειριών μέσω των ευρωπαϊκών προγραμμάτων βοηθούν τα κράτη μέλη να αναπτύξουν την ευρωπαϊκή διάσταση στην εκπαίδευση, την εκμάθηση γλωσσών, την επαγγελματική κατάρτιση που απαιτείται μέσα στην κοινωνία των πληροφοριών και στην παγκόσμια οικονομία. </a:t>
            </a:r>
            <a:endParaRPr lang="el-GR" sz="2400" dirty="0" smtClean="0"/>
          </a:p>
          <a:p>
            <a:pPr algn="just"/>
            <a:r>
              <a:rPr lang="el-GR" sz="2400" dirty="0" smtClean="0"/>
              <a:t>Συγχρόνως</a:t>
            </a:r>
            <a:r>
              <a:rPr lang="el-GR" sz="2400" dirty="0" smtClean="0"/>
              <a:t>, αυτά τα προγράμματα δημιουργούν δίκτυα δασκάλων, εκπαιδευτών και νέων ανθρώπων που συμμετέχουν ενεργά στην ευρωπαϊκή διαδικασία ολοκλήρωσης.</a:t>
            </a:r>
          </a:p>
          <a:p>
            <a:pPr algn="just"/>
            <a:endParaRPr lang="el-GR" sz="2400" dirty="0" smtClean="0"/>
          </a:p>
          <a:p>
            <a:pPr algn="just">
              <a:buNone/>
            </a:pPr>
            <a:endParaRPr lang="el-GR" sz="2000"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fontScale="77500" lnSpcReduction="20000"/>
          </a:bodyPr>
          <a:lstStyle/>
          <a:p>
            <a:pPr algn="just"/>
            <a:r>
              <a:rPr lang="el-GR" dirty="0" smtClean="0"/>
              <a:t>Η οικονομική δραστηριότητα της Κοινότητας </a:t>
            </a:r>
            <a:r>
              <a:rPr lang="el-GR" b="1" dirty="0" smtClean="0">
                <a:solidFill>
                  <a:srgbClr val="C00000"/>
                </a:solidFill>
              </a:rPr>
              <a:t>αντιμετωπίζει σημαντικές βιομηχανικές μεταβολές</a:t>
            </a:r>
            <a:r>
              <a:rPr lang="el-GR" dirty="0" smtClean="0"/>
              <a:t>, ποσοτικής και ποιοτικής φύσης: διεθνοποίηση της παραγωγής και των αγορών, επιτάχυνση των τεχνολογικών εξελίξεων και αλλαγές των συστημάτων παραγωγής . Όλοι αυτοί οι παράγοντες μεταβάλλουν ριζικά το βιομηχανικό περιβάλλον της Κοινότητας και επιδρούν όλο και περισσότερο επί της απασχόλησης και των ανθρωπίνων πόρων της. </a:t>
            </a:r>
            <a:endParaRPr lang="el-GR" dirty="0" smtClean="0"/>
          </a:p>
          <a:p>
            <a:pPr algn="just"/>
            <a:r>
              <a:rPr lang="el-GR" dirty="0" smtClean="0"/>
              <a:t>Οι </a:t>
            </a:r>
            <a:r>
              <a:rPr lang="el-GR" dirty="0" smtClean="0"/>
              <a:t>αγορές εργασίας της ΕΕ πρέπει να ανοίξουν περισσότερο, παρέχοντας ευκαιρίες απασχόλησης που να απευθύνονται στους πάντες, και να είναι συνάμα πιο ευπροσάρμοστες στις οικονομικές συνθήκες. </a:t>
            </a:r>
            <a:r>
              <a:rPr lang="el-GR" b="1" dirty="0" smtClean="0"/>
              <a:t>H κοινή κοινωνική πολιτική πρέπει, επομένως, να προβλέπει τις αλλαγές στο επίπεδο της απασχόλησης και στα επαγγελματικά </a:t>
            </a:r>
            <a:r>
              <a:rPr lang="el-GR" b="1" dirty="0" smtClean="0"/>
              <a:t>προσόντα </a:t>
            </a:r>
            <a:r>
              <a:rPr lang="el-GR" b="1" dirty="0" smtClean="0"/>
              <a:t>για να ελαχιστοποιείται το οικονομικό και κοινωνικό κόστος αυτών των αλλαγών.</a:t>
            </a:r>
            <a:endParaRPr lang="el-GR" b="1"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txBody>
          <a:bodyPr>
            <a:normAutofit fontScale="70000" lnSpcReduction="20000"/>
          </a:bodyPr>
          <a:lstStyle/>
          <a:p>
            <a:pPr algn="just">
              <a:buNone/>
            </a:pPr>
            <a:r>
              <a:rPr lang="el-GR" dirty="0" smtClean="0"/>
              <a:t>Τα </a:t>
            </a:r>
            <a:r>
              <a:rPr lang="el-GR" dirty="0" smtClean="0"/>
              <a:t>πρωταρχικά ζητήματα που τίθενται για το μέλλον περιλαμβάνουν τα μέτρα που στοχεύουν,</a:t>
            </a:r>
          </a:p>
          <a:p>
            <a:pPr algn="just">
              <a:buFont typeface="Wingdings" pitchFamily="2" charset="2"/>
              <a:buChar char="v"/>
            </a:pPr>
            <a:r>
              <a:rPr lang="el-GR" dirty="0" smtClean="0"/>
              <a:t> στην αύξηση των ποσοστών απασχόλησης, </a:t>
            </a:r>
          </a:p>
          <a:p>
            <a:pPr algn="just">
              <a:buFont typeface="Wingdings" pitchFamily="2" charset="2"/>
              <a:buChar char="v"/>
            </a:pPr>
            <a:r>
              <a:rPr lang="el-GR" dirty="0" smtClean="0"/>
              <a:t>στη βελτίωση της ποιότητας στην εργασία,</a:t>
            </a:r>
          </a:p>
          <a:p>
            <a:pPr algn="just">
              <a:buFont typeface="Wingdings" pitchFamily="2" charset="2"/>
              <a:buChar char="v"/>
            </a:pPr>
            <a:r>
              <a:rPr lang="el-GR" dirty="0" smtClean="0"/>
              <a:t> στην προώθηση της ισότητας των ευκαιριών,</a:t>
            </a:r>
          </a:p>
          <a:p>
            <a:pPr algn="just">
              <a:buFont typeface="Wingdings" pitchFamily="2" charset="2"/>
              <a:buChar char="v"/>
            </a:pPr>
            <a:r>
              <a:rPr lang="el-GR" dirty="0" smtClean="0"/>
              <a:t> στη δραστηριοποίηση των ηλικιωμένων, </a:t>
            </a:r>
          </a:p>
          <a:p>
            <a:pPr algn="just">
              <a:buFont typeface="Wingdings" pitchFamily="2" charset="2"/>
              <a:buChar char="v"/>
            </a:pPr>
            <a:r>
              <a:rPr lang="el-GR" dirty="0" smtClean="0"/>
              <a:t>στις επενδύσεις σε ανθρώπινους πόρους, </a:t>
            </a:r>
          </a:p>
          <a:p>
            <a:pPr algn="just">
              <a:buFont typeface="Wingdings" pitchFamily="2" charset="2"/>
              <a:buChar char="v"/>
            </a:pPr>
            <a:r>
              <a:rPr lang="el-GR" dirty="0" smtClean="0"/>
              <a:t>στην ενίσχυση της κοινωνικής ένταξης και στην καταπολέμηση των περιφερειακών ανισοτήτων. </a:t>
            </a:r>
            <a:endParaRPr lang="el-GR" dirty="0" smtClean="0"/>
          </a:p>
          <a:p>
            <a:pPr algn="just"/>
            <a:endParaRPr lang="el-GR" dirty="0" smtClean="0"/>
          </a:p>
          <a:p>
            <a:pPr algn="just">
              <a:buNone/>
            </a:pPr>
            <a:r>
              <a:rPr lang="el-GR" b="1" dirty="0" smtClean="0"/>
              <a:t>   Η </a:t>
            </a:r>
            <a:r>
              <a:rPr lang="el-GR" b="1" dirty="0" smtClean="0"/>
              <a:t>πρόκληση της ευρωπαϊκής στρατηγικής για την απασχόληση είναι η αύξηση του ποσοστού απασχόλησης, με την προώθηση της </a:t>
            </a:r>
            <a:r>
              <a:rPr lang="el-GR" b="1" dirty="0" err="1" smtClean="0"/>
              <a:t>απασχολησιμότητας</a:t>
            </a:r>
            <a:r>
              <a:rPr lang="el-GR" b="1" dirty="0" smtClean="0"/>
              <a:t> και με την εξάλειψη των εμποδίων και αντικινήτρων στην ανάληψη εργασίας ή στην παραμονή σε αυτήν, τηρουμένων ταυτόχρονα των υψηλών προδιαγραφών προστασίας του ευρωπαϊκού κοινωνικού μοντέλου.</a:t>
            </a:r>
            <a:endParaRPr lang="el-GR" b="1"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rmAutofit fontScale="77500" lnSpcReduction="20000"/>
          </a:bodyPr>
          <a:lstStyle/>
          <a:p>
            <a:pPr algn="just"/>
            <a:r>
              <a:rPr lang="el-GR" dirty="0" smtClean="0"/>
              <a:t>Ο εκσυγχρονισμός του </a:t>
            </a:r>
            <a:r>
              <a:rPr lang="el-GR" b="1" dirty="0" smtClean="0">
                <a:solidFill>
                  <a:srgbClr val="C00000"/>
                </a:solidFill>
              </a:rPr>
              <a:t>ευρωπαϊκού κοινωνικού μοντέλου</a:t>
            </a:r>
            <a:r>
              <a:rPr lang="el-GR" dirty="0" smtClean="0"/>
              <a:t> είναι απαραίτητος, αφενός, λόγω της γήρανσης του πληθυσμού, που απειλεί τη βιωσιμότητα των κοινωνικών συστημάτων και της παγκοσμιοποίησης, η οποία απειλεί την ανταγωνιστικότητα της Ευρώπης και, αφετέρου, για τη διατήρηση των υψηλών επιπέδων ευημερίας, κοινωνικής συνοχής, προστασίας του περιβάλλοντος και ποιότητας της ζωής στην Ευρώπη.</a:t>
            </a:r>
          </a:p>
          <a:p>
            <a:pPr algn="just"/>
            <a:r>
              <a:rPr lang="el-GR" dirty="0" smtClean="0"/>
              <a:t>Ωστόσο, από το 2009, οι κοινωνικές πολιτικές της ΕΕ και των κρατών μελών περιορίζονται λόγω της </a:t>
            </a:r>
            <a:r>
              <a:rPr lang="el-GR" b="1" dirty="0" smtClean="0">
                <a:solidFill>
                  <a:srgbClr val="C00000"/>
                </a:solidFill>
              </a:rPr>
              <a:t>παγκόσμιας χρηματοπιστωτικής και οικονομικής κρίσης</a:t>
            </a:r>
            <a:r>
              <a:rPr lang="el-GR" dirty="0" smtClean="0"/>
              <a:t>. </a:t>
            </a:r>
            <a:endParaRPr lang="el-GR" dirty="0" smtClean="0"/>
          </a:p>
          <a:p>
            <a:pPr algn="just"/>
            <a:endParaRPr lang="el-GR" dirty="0" smtClean="0"/>
          </a:p>
          <a:p>
            <a:pPr algn="just"/>
            <a:r>
              <a:rPr lang="el-GR" dirty="0" smtClean="0"/>
              <a:t>Η </a:t>
            </a:r>
            <a:r>
              <a:rPr lang="el-GR" dirty="0" smtClean="0"/>
              <a:t>δημοσιονομική πειθαρχία που επιβάλλεται στο πλαίσιο της ενιαίας νομισματικής πολιτικής της Ένωσης μπλοκάρει την ανάπτυξη και αυξάνει την ανεργία στις φτωχότερες χώρες της Ευρωζώνης</a:t>
            </a:r>
            <a:r>
              <a:rPr lang="el-GR" dirty="0" smtClean="0"/>
              <a:t>.</a:t>
            </a:r>
          </a:p>
          <a:p>
            <a:pPr algn="just"/>
            <a:endParaRPr lang="el-GR" dirty="0" smtClean="0"/>
          </a:p>
          <a:p>
            <a:endParaRPr lang="el-GR"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0034" y="571480"/>
            <a:ext cx="8229600" cy="6000792"/>
          </a:xfrm>
        </p:spPr>
        <p:txBody>
          <a:bodyPr>
            <a:normAutofit fontScale="85000" lnSpcReduction="10000"/>
          </a:bodyPr>
          <a:lstStyle/>
          <a:p>
            <a:pPr algn="just"/>
            <a:r>
              <a:rPr lang="el-GR" dirty="0" smtClean="0"/>
              <a:t>Η χρηματοοικονομική συνδρομή που παρέχεται στους εταίρους που απειλούνται με πτώχευση συνοδεύεται από αυστηρούς όρους δημοσιονομικής πειθαρχίας, οι οποίοι επιδεινώνουν τα κοινωνικά προβλήματα τους. </a:t>
            </a:r>
            <a:r>
              <a:rPr lang="el-GR" b="1" dirty="0" smtClean="0"/>
              <a:t>Η οικονομική και κοινωνική συνοχή και το ευρωπαϊκό κοινωνικό μοντέλο θυσιάζονται στο </a:t>
            </a:r>
            <a:r>
              <a:rPr lang="el-GR" b="1" i="1" u="sng" dirty="0" smtClean="0"/>
              <a:t>βωμό της διαδικασίας υπερβολικού ελλείμματος</a:t>
            </a:r>
            <a:r>
              <a:rPr lang="el-GR" b="1" dirty="0" smtClean="0"/>
              <a:t>.</a:t>
            </a:r>
            <a:r>
              <a:rPr lang="el-GR" dirty="0" smtClean="0"/>
              <a:t> </a:t>
            </a:r>
          </a:p>
          <a:p>
            <a:pPr algn="just"/>
            <a:r>
              <a:rPr lang="el-GR" dirty="0" smtClean="0"/>
              <a:t>Για να περισταλεί αυτή η τάση, ο Ευρωπαϊκός Μηχανισμός Σταθερότητας πρέπει να συνοδεύεται από μια γενναία </a:t>
            </a:r>
            <a:r>
              <a:rPr lang="el-GR" u="sng" dirty="0" smtClean="0"/>
              <a:t>αύξηση των πόρων των διαρθρωτικών </a:t>
            </a:r>
            <a:r>
              <a:rPr lang="el-GR" u="sng" dirty="0" smtClean="0"/>
              <a:t>ταμείων</a:t>
            </a:r>
            <a:r>
              <a:rPr lang="el-GR" dirty="0" smtClean="0"/>
              <a:t> </a:t>
            </a:r>
            <a:r>
              <a:rPr lang="el-GR" dirty="0" smtClean="0"/>
              <a:t>ιδίως του Ευρωπαϊκού Κοινωνικού Ταμείου, που να μπορεί να ενισχύσει τη χρηματοδότηση των προγραμμάτων εκπαίδευσης και κατάρτισης και την καταπολέμηση της ανεργίας στις φτωχές περιοχές της Ένωσης.</a:t>
            </a:r>
          </a:p>
          <a:p>
            <a:endParaRPr lang="el-GR"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626121"/>
          </a:xfrm>
        </p:spPr>
        <p:txBody>
          <a:bodyPr>
            <a:normAutofit lnSpcReduction="10000"/>
          </a:bodyPr>
          <a:lstStyle/>
          <a:p>
            <a:pPr algn="just"/>
            <a:r>
              <a:rPr lang="el-GR" sz="2400" dirty="0" smtClean="0"/>
              <a:t>Επί πλέον, τα μέτρα που λαμβάνονται στο πλαίσιο της στρατηγικής της Λισαβόνας και της νέας στρατηγικής </a:t>
            </a:r>
            <a:r>
              <a:rPr lang="el-GR" sz="2400" b="1" dirty="0" smtClean="0"/>
              <a:t>«Ευρώπη 2020» </a:t>
            </a:r>
            <a:r>
              <a:rPr lang="el-GR" sz="2400" dirty="0" smtClean="0"/>
              <a:t>υιοθετούνται όλο και περισσότερο με την ανοικτή μέθοδο συντονισμού παρά με τη συνήθη νομοθετική διαδικασία. </a:t>
            </a:r>
            <a:endParaRPr lang="el-GR" sz="2400" dirty="0" smtClean="0"/>
          </a:p>
          <a:p>
            <a:pPr algn="just"/>
            <a:r>
              <a:rPr lang="el-GR" sz="2400" dirty="0" smtClean="0"/>
              <a:t>Αυτή </a:t>
            </a:r>
            <a:r>
              <a:rPr lang="el-GR" sz="2400" dirty="0" smtClean="0"/>
              <a:t>η μετάβαση προς το </a:t>
            </a:r>
            <a:r>
              <a:rPr lang="el-GR" sz="2400" b="1" dirty="0" smtClean="0"/>
              <a:t>«</a:t>
            </a:r>
            <a:r>
              <a:rPr lang="el-GR" sz="2400" b="1" dirty="0" err="1" smtClean="0"/>
              <a:t>soft</a:t>
            </a:r>
            <a:r>
              <a:rPr lang="el-GR" sz="2400" b="1" dirty="0" smtClean="0"/>
              <a:t> </a:t>
            </a:r>
            <a:r>
              <a:rPr lang="el-GR" sz="2400" b="1" dirty="0" err="1" smtClean="0"/>
              <a:t>law</a:t>
            </a:r>
            <a:r>
              <a:rPr lang="el-GR" sz="2400" b="1" dirty="0" smtClean="0"/>
              <a:t>» </a:t>
            </a:r>
            <a:r>
              <a:rPr lang="el-GR" sz="2400" dirty="0" smtClean="0"/>
              <a:t>σημαίνει, πρώτον, ότι η </a:t>
            </a:r>
            <a:r>
              <a:rPr lang="el-GR" sz="2400" u="sng" dirty="0" smtClean="0"/>
              <a:t>ομοφωνία και όχι ειδική πλειοψηφία </a:t>
            </a:r>
            <a:r>
              <a:rPr lang="el-GR" sz="2400" dirty="0" smtClean="0"/>
              <a:t>απαιτείται για τη λήψη αυτών των μέτρων και, δεύτερον, </a:t>
            </a:r>
            <a:r>
              <a:rPr lang="el-GR" sz="2400" u="sng" dirty="0" smtClean="0"/>
              <a:t>ότι το Ευρωπαϊκό Κοινοβούλιο και το Ευρωπαϊκό Δικαστήριο, αποκλείονται από τη σύλληψη και την εκτέλεση αυτών των νέων κοινωνικών μέτρων</a:t>
            </a:r>
            <a:r>
              <a:rPr lang="el-GR" sz="2400" dirty="0" smtClean="0"/>
              <a:t>. Πρέπει τα φτωχότερα κράτη μέλη, τα οποία χρειάζονται περισσότερο μια πραγματική κοινή κοινωνική πολιτική, να αντιδράσουν για να </a:t>
            </a:r>
            <a:r>
              <a:rPr lang="el-GR" sz="2400" b="1" dirty="0" smtClean="0"/>
              <a:t>επαναφέρουν τα θεσμικά όργανα στην τήρηση του γράμματος και του πνεύματος της Συνθήκης για τη λειτουργία της ΕΕ.</a:t>
            </a:r>
            <a:endParaRPr lang="el-GR" sz="24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71472" y="642918"/>
            <a:ext cx="8229600" cy="5286412"/>
          </a:xfrm>
        </p:spPr>
        <p:txBody>
          <a:bodyPr>
            <a:normAutofit/>
          </a:bodyPr>
          <a:lstStyle/>
          <a:p>
            <a:pPr algn="just">
              <a:buNone/>
            </a:pPr>
            <a:r>
              <a:rPr lang="el-GR" sz="2000" dirty="0" smtClean="0"/>
              <a:t>      Μια κοινοτική κοινωνική πολιτική προβλεπόταν αόριστα από τη Συνθήκη EOΚ. Αν και οι συγγραφείς της δήλωναν στο προοίμιό της ότι ήταν αποφασισμένοι να εξασφαλίσουν </a:t>
            </a:r>
            <a:r>
              <a:rPr lang="el-GR" sz="2000" b="1" dirty="0" smtClean="0">
                <a:solidFill>
                  <a:srgbClr val="C00000"/>
                </a:solidFill>
              </a:rPr>
              <a:t>με κοινή δράση την κοινωνική πρόοδο </a:t>
            </a:r>
            <a:r>
              <a:rPr lang="el-GR" sz="2000" dirty="0" smtClean="0"/>
              <a:t>και έθεταν ως βασικό στόχο τους τη βελτίωση των συνθηκών ζωής και εργασίας των λαών τους, </a:t>
            </a:r>
            <a:r>
              <a:rPr lang="el-GR" sz="2000" b="1" dirty="0" smtClean="0">
                <a:solidFill>
                  <a:srgbClr val="C00000"/>
                </a:solidFill>
              </a:rPr>
              <a:t>διατηρούσαν την πλήρη αυτονομία τους στο κοινωνικό πεδίο</a:t>
            </a:r>
            <a:r>
              <a:rPr lang="el-GR" sz="2000" dirty="0" smtClean="0"/>
              <a:t>. Εμπιστεύονταν πάνω απ' όλα την αυτόματη βελτίωση των κοινωνικών συνθηκών, υπολογίζοντας ότι </a:t>
            </a:r>
            <a:r>
              <a:rPr lang="el-GR" sz="2000" b="1" dirty="0" smtClean="0"/>
              <a:t>η οικονομική ολοκλήρωση θα συμπαρέσυρε και την κοινωνική πρόοδο.</a:t>
            </a:r>
            <a:r>
              <a:rPr lang="el-GR" sz="2000" dirty="0" smtClean="0"/>
              <a:t> </a:t>
            </a:r>
            <a:r>
              <a:rPr lang="el-GR" sz="2000" dirty="0" smtClean="0"/>
              <a:t> Είναι βέβαιο ότι η προοδευτική ολοκλήρωση των οικονομιών διευκολύνει τη σύγκλιση πολλών στοιχείων των κοινωνικών συστημάτων των κρατών μελών.</a:t>
            </a:r>
            <a:endParaRPr lang="el-GR" sz="2000" dirty="0" smtClean="0"/>
          </a:p>
          <a:p>
            <a:pPr algn="just">
              <a:buNone/>
            </a:pPr>
            <a:endParaRPr lang="el-GR" sz="2000" dirty="0" smtClean="0"/>
          </a:p>
          <a:p>
            <a:pPr algn="just">
              <a:buNone/>
            </a:pPr>
            <a:endParaRPr lang="el-G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0"/>
            <a:ext cx="8229600" cy="6126163"/>
          </a:xfrm>
        </p:spPr>
        <p:txBody>
          <a:bodyPr>
            <a:noAutofit/>
          </a:bodyPr>
          <a:lstStyle/>
          <a:p>
            <a:pPr algn="just">
              <a:buNone/>
            </a:pPr>
            <a:r>
              <a:rPr lang="el-GR" sz="2000" dirty="0" smtClean="0"/>
              <a:t>Τα </a:t>
            </a:r>
            <a:r>
              <a:rPr lang="el-GR" sz="2000" dirty="0" smtClean="0"/>
              <a:t>πιο χαρακτηριστικά κοινωνικά φαινόμενα στην Κοινότητα κατά τα πρώτα σαράντα χρόνια της ύπαρξής της ήταν: </a:t>
            </a:r>
          </a:p>
          <a:p>
            <a:pPr algn="just">
              <a:buFont typeface="Wingdings" pitchFamily="2" charset="2"/>
              <a:buChar char="Ø"/>
            </a:pPr>
            <a:r>
              <a:rPr lang="el-GR" sz="2000" dirty="0" smtClean="0"/>
              <a:t>η μικρή αύξηση του πληθυσμού, </a:t>
            </a:r>
          </a:p>
          <a:p>
            <a:pPr algn="just">
              <a:buFont typeface="Wingdings" pitchFamily="2" charset="2"/>
              <a:buChar char="Ø"/>
            </a:pPr>
            <a:r>
              <a:rPr lang="el-GR" sz="2000" dirty="0" smtClean="0"/>
              <a:t>η αύξηση της διάρκειας της ζωής και η μείωση της διάρκειας της ενεργού ζωής, </a:t>
            </a:r>
          </a:p>
          <a:p>
            <a:pPr algn="just">
              <a:buFont typeface="Wingdings" pitchFamily="2" charset="2"/>
              <a:buChar char="Ø"/>
            </a:pPr>
            <a:r>
              <a:rPr lang="el-GR" sz="2000" dirty="0" smtClean="0"/>
              <a:t>η επιμήκυνση της υποχρεωτικής εκπαίδευσης και</a:t>
            </a:r>
          </a:p>
          <a:p>
            <a:pPr algn="just">
              <a:buFont typeface="Wingdings" pitchFamily="2" charset="2"/>
              <a:buChar char="Ø"/>
            </a:pPr>
            <a:r>
              <a:rPr lang="el-GR" sz="2000" dirty="0" smtClean="0"/>
              <a:t> η μαζική είσοδος των γυναικών στην οικονομική ζωή</a:t>
            </a:r>
          </a:p>
          <a:p>
            <a:pPr algn="just">
              <a:buFont typeface="Wingdings" pitchFamily="2" charset="2"/>
              <a:buChar char="Ø"/>
            </a:pPr>
            <a:endParaRPr lang="el-GR" sz="2000" dirty="0" smtClean="0"/>
          </a:p>
          <a:p>
            <a:pPr algn="just">
              <a:buNone/>
            </a:pPr>
            <a:r>
              <a:rPr lang="el-GR" sz="2000" dirty="0" smtClean="0"/>
              <a:t>Σε αυτά τα γενικά φαινόμενα ήρθαν να προστεθούν </a:t>
            </a:r>
            <a:r>
              <a:rPr lang="el-GR" sz="2000" b="1" dirty="0" smtClean="0"/>
              <a:t>παρόμοιες διαρθρωτικές μεταβολές</a:t>
            </a:r>
            <a:r>
              <a:rPr lang="el-GR" sz="2000" dirty="0" smtClean="0"/>
              <a:t> στο εσωτερικό ορισμένων κλάδων και τομεακές μετακινήσεις από τη γεωργία προς τη βιομηχανία και από αυτήν προς τον τριτογενή τομέα. Έτσι δεν είναι τυχαίο ότι τα προβλήματα απασχόλησης, κοινωνικής ασφάλισης και επαγγελματικής κατάρτισης ορισμένων κατηγοριών εργαζομένων (νέων, ηλικιωμένων, γυναικών) έχουν προτεραιότητα σε όλα τα κράτη μέλη. </a:t>
            </a:r>
            <a:endParaRPr lang="el-GR"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68346"/>
          </a:xfrm>
        </p:spPr>
        <p:txBody>
          <a:bodyPr>
            <a:normAutofit/>
          </a:bodyPr>
          <a:lstStyle/>
          <a:p>
            <a:r>
              <a:rPr lang="el-GR" sz="2400" b="1" dirty="0">
                <a:solidFill>
                  <a:srgbClr val="C00000"/>
                </a:solidFill>
              </a:rPr>
              <a:t>H αύξηση της ευημερίας δεν έλυσε όμως όλα τα κοινωνικά προβλήματα στην Ευρωπαϊκή </a:t>
            </a:r>
            <a:r>
              <a:rPr lang="el-GR" sz="2400" b="1" dirty="0" smtClean="0">
                <a:solidFill>
                  <a:srgbClr val="C00000"/>
                </a:solidFill>
              </a:rPr>
              <a:t>Κοινότητα/Ένωση….</a:t>
            </a:r>
            <a:endParaRPr lang="el-GR" sz="2400" b="1" dirty="0">
              <a:solidFill>
                <a:srgbClr val="C00000"/>
              </a:solidFill>
            </a:endParaRPr>
          </a:p>
        </p:txBody>
      </p:sp>
      <p:sp>
        <p:nvSpPr>
          <p:cNvPr id="3" name="2 - Θέση περιεχομένου"/>
          <p:cNvSpPr>
            <a:spLocks noGrp="1"/>
          </p:cNvSpPr>
          <p:nvPr>
            <p:ph idx="1"/>
          </p:nvPr>
        </p:nvSpPr>
        <p:spPr>
          <a:xfrm>
            <a:off x="428596" y="1142984"/>
            <a:ext cx="8358246" cy="5715016"/>
          </a:xfrm>
        </p:spPr>
        <p:txBody>
          <a:bodyPr>
            <a:noAutofit/>
          </a:bodyPr>
          <a:lstStyle/>
          <a:p>
            <a:pPr algn="just">
              <a:buNone/>
            </a:pPr>
            <a:r>
              <a:rPr lang="el-GR" sz="2000" dirty="0"/>
              <a:t>Όξυνε μάλιστα ορισμένα και δημιούργησε νέα: προβλήματα περιοχών και κατηγοριών του πληθυσμού </a:t>
            </a:r>
            <a:r>
              <a:rPr lang="el-GR" sz="2000" b="1" dirty="0">
                <a:solidFill>
                  <a:srgbClr val="C00000"/>
                </a:solidFill>
              </a:rPr>
              <a:t>που δεν συμμετέχουν πλήρως στην κοινωνική πρόοδο·</a:t>
            </a:r>
            <a:r>
              <a:rPr lang="el-GR" sz="2000" dirty="0"/>
              <a:t> </a:t>
            </a:r>
            <a:endParaRPr lang="el-GR" sz="2000" dirty="0" smtClean="0"/>
          </a:p>
          <a:p>
            <a:pPr algn="just">
              <a:buFont typeface="Wingdings" pitchFamily="2" charset="2"/>
              <a:buChar char="Ø"/>
            </a:pPr>
            <a:r>
              <a:rPr lang="el-GR" sz="2000" dirty="0" smtClean="0"/>
              <a:t>προβλήματα </a:t>
            </a:r>
            <a:r>
              <a:rPr lang="el-GR" sz="2000" dirty="0"/>
              <a:t>διαρθρωτικής ανεργίας· </a:t>
            </a:r>
            <a:endParaRPr lang="el-GR" sz="2000" dirty="0" smtClean="0"/>
          </a:p>
          <a:p>
            <a:pPr algn="just">
              <a:buFont typeface="Wingdings" pitchFamily="2" charset="2"/>
              <a:buChar char="Ø"/>
            </a:pPr>
            <a:r>
              <a:rPr lang="el-GR" sz="2000" dirty="0" smtClean="0"/>
              <a:t>προβλήματα </a:t>
            </a:r>
            <a:r>
              <a:rPr lang="el-GR" sz="2000" dirty="0"/>
              <a:t>σχετικά με την κατανομή των εισοδημάτων και του πλούτου· </a:t>
            </a:r>
            <a:endParaRPr lang="el-GR" sz="2000" dirty="0" smtClean="0"/>
          </a:p>
          <a:p>
            <a:pPr algn="just">
              <a:buFont typeface="Wingdings" pitchFamily="2" charset="2"/>
              <a:buChar char="Ø"/>
            </a:pPr>
            <a:r>
              <a:rPr lang="el-GR" sz="2000" dirty="0" smtClean="0"/>
              <a:t>αντιφάσεις </a:t>
            </a:r>
            <a:r>
              <a:rPr lang="el-GR" sz="2000" dirty="0"/>
              <a:t>μεταξύ των οικονομικών και κοινωνικών αξιών και, συχνά, αναστατώσεις του τρόπου ζωής με αρνητικά αποτελέσματα στη συμπεριφορά των νέων. </a:t>
            </a:r>
          </a:p>
          <a:p>
            <a:pPr algn="just">
              <a:buNone/>
            </a:pPr>
            <a:r>
              <a:rPr lang="el-GR" sz="2000" dirty="0" smtClean="0"/>
              <a:t>Ενόψει </a:t>
            </a:r>
            <a:r>
              <a:rPr lang="el-GR" sz="2000" dirty="0"/>
              <a:t>αυτών των προβλημάτων η Συνθήκη για την Ευρωπαϊκή Ένωση επικαλείται </a:t>
            </a:r>
            <a:r>
              <a:rPr lang="el-GR" sz="2000" b="1" dirty="0">
                <a:solidFill>
                  <a:srgbClr val="C00000"/>
                </a:solidFill>
              </a:rPr>
              <a:t>«την άκρως ανταγωνιστική κοινωνική οικονομία της αγοράς, με στόχο την πλήρη απασχόληση και την κοινωνική </a:t>
            </a:r>
            <a:r>
              <a:rPr lang="el-GR" sz="2000" b="1" dirty="0" smtClean="0">
                <a:solidFill>
                  <a:srgbClr val="C00000"/>
                </a:solidFill>
              </a:rPr>
              <a:t>πρόοδο». </a:t>
            </a:r>
            <a:r>
              <a:rPr lang="el-GR" sz="2000" dirty="0" smtClean="0"/>
              <a:t>Η </a:t>
            </a:r>
            <a:r>
              <a:rPr lang="el-GR" sz="2000" dirty="0"/>
              <a:t>Συνθήκη για τη λειτουργία της ΕΕ, από την πλευρά της, διακηρύσσει ότι η Ένωση και τα κράτη μέλη έχουν ως στόχο την προώθηση της απασχόλησης, τη βελτίωση των διαβίωσης και εργασίας, ώστε να καταστήσουν δυνατή την εναρμόνισή τους με παράλληλη διατήρηση της προόδου, την κατάλληλη κοινωνική προστασία, τον κοινωνικό διάλογο και την ανάπτυξη των ανθρώπινων πόρων που θα επιτρέψουν ένα υψηλό και διαρκές επίπεδο απασχόλησης </a:t>
            </a:r>
            <a:r>
              <a:rPr lang="el-GR" sz="2000" dirty="0" smtClean="0"/>
              <a:t>καθώς και</a:t>
            </a:r>
            <a:r>
              <a:rPr lang="el-GR" sz="2000" dirty="0" smtClean="0"/>
              <a:t> </a:t>
            </a:r>
            <a:r>
              <a:rPr lang="el-GR" sz="2000" dirty="0"/>
              <a:t>καταπολέμηση του </a:t>
            </a:r>
            <a:r>
              <a:rPr lang="el-GR" sz="2000" dirty="0" smtClean="0"/>
              <a:t>αποκλεισμού.</a:t>
            </a:r>
            <a:endParaRPr lang="el-GR"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513</TotalTime>
  <Words>3323</Words>
  <Application>Microsoft Office PowerPoint</Application>
  <PresentationFormat>Προβολή στην οθόνη (4:3)</PresentationFormat>
  <Paragraphs>260</Paragraphs>
  <Slides>66</Slides>
  <Notes>7</Notes>
  <HiddenSlides>0</HiddenSlides>
  <MMClips>0</MMClips>
  <ScaleCrop>false</ScaleCrop>
  <HeadingPairs>
    <vt:vector size="4" baseType="variant">
      <vt:variant>
        <vt:lpstr>Θέμα</vt:lpstr>
      </vt:variant>
      <vt:variant>
        <vt:i4>1</vt:i4>
      </vt:variant>
      <vt:variant>
        <vt:lpstr>Τίτλοι διαφανειών</vt:lpstr>
      </vt:variant>
      <vt:variant>
        <vt:i4>66</vt:i4>
      </vt:variant>
    </vt:vector>
  </HeadingPairs>
  <TitlesOfParts>
    <vt:vector size="67" baseType="lpstr">
      <vt:lpstr>Θέμα του Office</vt:lpstr>
      <vt:lpstr> ΕΥΡΩΠΑΙΚΗ ΚΟΙΝΩΝΙΚΗ ΠΟΛΙΤΙΚΗ</vt:lpstr>
      <vt:lpstr>Η  κοινωνική συνοχή μέσα στην Ένωση</vt:lpstr>
      <vt:lpstr>Δεδομένων  των διαφορετικών οικονομικών διαρθρώσεων των κρατών –μελών της ΕΕ, τα κοινωνικά τους προβλήματα  ήταν και είναι διάφορα, λύση τους όμως δεν ήταν δυνατό και δεν είναι ακόμα δυνατό  να  επιλυθούν από τα Ευρωπαϊκά θεσμικά όργανα. Η λύση τους εξαρτάται από την οικονομική πολιτική, η οποία βρίσκεται ακόμη κατά πολύ στα χέρια των εθνικών κυβερνήσεων.  Η Συνθήκη  της Ρώμης  στόχευε πρωταρχικά στην ελεύθερη κυκλοφορία των εργαζομένων και βασιζόταν κυρίως στη λειτουργία της κοινής αγοράς για τη βελτίωση των συνθηκών ζωής και εργασίας στα κράτη-μέλη. Παράλληλα  με τη μεταρρύθμιση των διαρθρωτικών ταμείων , το Ευρωπαϊκό Συμβούλιο ενέκρινε το Δεκέμβριο 1989 ενέκρινε το Κοινοτικό Χάρτη των θεμελιωδών δικαιωμάτων των εργαζομένων. </vt:lpstr>
      <vt:lpstr>Διαφάνεια 4</vt:lpstr>
      <vt:lpstr>Ο Χάρτης αυτός κατοχυρώνει τα κοινωνικά δικαιώματα όλων των κατοίκων της ΕΕ </vt:lpstr>
      <vt:lpstr>Η ανάγκη μια Κοινής κοινωνικής πολιτικής</vt:lpstr>
      <vt:lpstr>Διαφάνεια 7</vt:lpstr>
      <vt:lpstr>Διαφάνεια 8</vt:lpstr>
      <vt:lpstr>H αύξηση της ευημερίας δεν έλυσε όμως όλα τα κοινωνικά προβλήματα στην Ευρωπαϊκή Κοινότητα/Ένωση….</vt:lpstr>
      <vt:lpstr>Μια δυναμική κοινωνική πολιτική είναι αλληλένδετη με μια αποτελεσματική βιομηχανική πολιτική </vt:lpstr>
      <vt:lpstr>Διαφάνεια 11</vt:lpstr>
      <vt:lpstr>Η κοινωνική συνοχή μέσα στην ΕΕ</vt:lpstr>
      <vt:lpstr>Διαφάνεια 13</vt:lpstr>
      <vt:lpstr>Το ευρωπαϊκό κοινωνικό ταμείο</vt:lpstr>
      <vt:lpstr>Διαφάνεια 15</vt:lpstr>
      <vt:lpstr>Ευρωπαϊκό Ταμείο Προσαρμογής στην Παγκοσμιοποίηση (ΕΤΠ)</vt:lpstr>
      <vt:lpstr>Ταμείο Ευρωπαϊκής Βοήθειας προς τους Απόρους (ΤΕΒΑ)</vt:lpstr>
      <vt:lpstr>Διαφάνεια 18</vt:lpstr>
      <vt:lpstr>Το πρόγραμμα της ΕΕ για την απασχόληση και την κοινωνική καινοτομία («EaSI»), 2014-2020)</vt:lpstr>
      <vt:lpstr>Διαφάνεια 20</vt:lpstr>
      <vt:lpstr>Η πολιτική για την απασχόληση</vt:lpstr>
      <vt:lpstr>Διαφάνεια 22</vt:lpstr>
      <vt:lpstr>Διαφάνεια 23</vt:lpstr>
      <vt:lpstr>Διαφάνεια 24</vt:lpstr>
      <vt:lpstr>Διαφάνεια 25</vt:lpstr>
      <vt:lpstr>Διαφάνεια 26</vt:lpstr>
      <vt:lpstr>Η στρατηγική για την απασχόληση της Ένωσης</vt:lpstr>
      <vt:lpstr>H μείωση της ανεργίας απαιτεί μια ενεργητική πολιτική για την απασχόληση</vt:lpstr>
      <vt:lpstr>Διαφάνεια 29</vt:lpstr>
      <vt:lpstr>Διαφάνεια 30</vt:lpstr>
      <vt:lpstr>Διαφάνεια 31</vt:lpstr>
      <vt:lpstr>Πολιτικές για την εκπαίδευση, επαγγελματική κατάρτιση και νεολαία</vt:lpstr>
      <vt:lpstr>Διαφάνεια 33</vt:lpstr>
      <vt:lpstr>Οι βάσεις των πολιτικών παιδείας και εκπαίδευσης</vt:lpstr>
      <vt:lpstr>Διαφάνεια 35</vt:lpstr>
      <vt:lpstr>Συμμετοχή στην εκπαίδευση και κατάρτιση ηλικίας 25-34</vt:lpstr>
      <vt:lpstr>Μέτρα για τη βελτίωση των συνθηκών διαβίωσης και εργασίας</vt:lpstr>
      <vt:lpstr>Ο κοινωνικός διάλογος στην ΕΕ</vt:lpstr>
      <vt:lpstr>Διαφάνεια 39</vt:lpstr>
      <vt:lpstr>Πληροφόρηση-διαβούλευση και συμμετοχή εργαζομένων</vt:lpstr>
      <vt:lpstr>Διαφάνεια 41</vt:lpstr>
      <vt:lpstr>Διαφάνεια 42</vt:lpstr>
      <vt:lpstr>Διαφάνεια 43</vt:lpstr>
      <vt:lpstr>Η οργάνωση της εργασίας</vt:lpstr>
      <vt:lpstr>Διαφάνεια 45</vt:lpstr>
      <vt:lpstr>Ασφάλεια και υγεία στον τόπο εργασίας στην ΕΕ </vt:lpstr>
      <vt:lpstr>Διαφάνεια 47</vt:lpstr>
      <vt:lpstr> Η κοινωνική προστασία της ΕΕ</vt:lpstr>
      <vt:lpstr>Διαφάνεια 49</vt:lpstr>
      <vt:lpstr>Δαπάνες για κοινωνική προστασία(ως % του ΑΕΠ) και φτώχεια  1995-2008 </vt:lpstr>
      <vt:lpstr>Δείκτης σχετικής αποτελεσματικότητας των δαπανών για κοινωνική προστασία και φτώχεια, ΕΕ-15, μέσος όρος 1995-2008</vt:lpstr>
      <vt:lpstr>Συντάξεις και λοιπές κοινωνικές μεταβιβάσεις σε χρήμα ως % του ΑΕΠ, 1995-2008</vt:lpstr>
      <vt:lpstr>Ποσοστό φτώχειας πριν , από και μετά τις κοινωνικές μεταβιβάσεις, ΕΕ-15, μέσος όρος 1995-2008 </vt:lpstr>
      <vt:lpstr>Δράση της ΕΕ για την καταπολέμηση του κοινωνικού αποκλεισμού </vt:lpstr>
      <vt:lpstr>Άτομα σε κίνδυνο φτώχειας ή κοινωνικού αποκλεισμού, %, 2009-2013</vt:lpstr>
      <vt:lpstr>Υλική στέρηση και ακραία υλική  στέρηση στην Ελλάδα, 2007-2013</vt:lpstr>
      <vt:lpstr>Απουσία οικονομικής δυνατότητας για ένα γεύμα με κρέας κοτόπουλο ή ίσης αξίας λαχανικά κάθε δεύτερη μέρα , Ελλάδα, % του συνόλου του πληθυσμού, 2008-2012</vt:lpstr>
      <vt:lpstr>Απουσία οικονομικής δυνατότητας για ένα γεύμα με κρέας  κοτόπουλο ή ίσης αξίας λαχανικά κάθε δεύτερη μέρα  Ελλάδα, % των φτωχών, 2008-2012</vt:lpstr>
      <vt:lpstr>Απολογισμός και προοπτικές</vt:lpstr>
      <vt:lpstr>Διαφάνεια 60</vt:lpstr>
      <vt:lpstr>Διαφάνεια 61</vt:lpstr>
      <vt:lpstr>Διαφάνεια 62</vt:lpstr>
      <vt:lpstr>Διαφάνεια 63</vt:lpstr>
      <vt:lpstr>Διαφάνεια 64</vt:lpstr>
      <vt:lpstr>Διαφάνεια 65</vt:lpstr>
      <vt:lpstr>Διαφάνεια 66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ΕΥΡΩΠΑΙΚΗ ΚΟΙΝΩΝΙΚΗ ΠΟΛΙΤΙΚΗ ΚΑΙ ΑΠΑΣΧΟΛΗΣΗ</dc:title>
  <dc:creator>user</dc:creator>
  <cp:lastModifiedBy>user</cp:lastModifiedBy>
  <cp:revision>53</cp:revision>
  <dcterms:created xsi:type="dcterms:W3CDTF">2015-03-28T20:13:29Z</dcterms:created>
  <dcterms:modified xsi:type="dcterms:W3CDTF">2015-03-30T20:58:57Z</dcterms:modified>
</cp:coreProperties>
</file>