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87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197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3325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6663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6282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662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350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241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95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520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465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478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763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413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310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687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54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198AC7B-B425-489C-882A-129DA0585E69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C5EEA7D-F007-4D96-9AAA-171593BDED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918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Κρίση καθεστώτος</a:t>
            </a:r>
            <a:endParaRPr lang="el-G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1985 Κυβέρνηση Εθνικής Ενότητας (</a:t>
            </a:r>
            <a:r>
              <a:rPr lang="el-GR" dirty="0" smtClean="0"/>
              <a:t>εναλλασσόμενης Εργατικοί-</a:t>
            </a:r>
            <a:r>
              <a:rPr lang="el-GR" dirty="0" err="1" smtClean="0"/>
              <a:t>Λικούντ</a:t>
            </a:r>
            <a:r>
              <a:rPr lang="el-GR" dirty="0" smtClean="0"/>
              <a:t>) </a:t>
            </a:r>
            <a:r>
              <a:rPr lang="el-GR" dirty="0" smtClean="0"/>
              <a:t>με </a:t>
            </a:r>
            <a:r>
              <a:rPr lang="el-GR" dirty="0" err="1" smtClean="0"/>
              <a:t>πρωθ</a:t>
            </a:r>
            <a:r>
              <a:rPr lang="el-GR" dirty="0" smtClean="0"/>
              <a:t>/</a:t>
            </a:r>
            <a:r>
              <a:rPr lang="el-GR" dirty="0" err="1" smtClean="0"/>
              <a:t>γό</a:t>
            </a:r>
            <a:r>
              <a:rPr lang="el-GR" dirty="0" smtClean="0"/>
              <a:t> Σιμόν Πέρες </a:t>
            </a:r>
            <a:r>
              <a:rPr lang="el-GR" dirty="0" smtClean="0"/>
              <a:t>(Εργατικοί) </a:t>
            </a:r>
            <a:r>
              <a:rPr lang="el-GR" dirty="0" smtClean="0"/>
              <a:t>διερευνά </a:t>
            </a:r>
            <a:r>
              <a:rPr lang="el-GR" dirty="0" smtClean="0"/>
              <a:t>δίαυλους διαπραγματεύσεων με ΟΑΠ και Βασιλιά </a:t>
            </a:r>
            <a:r>
              <a:rPr lang="el-GR" dirty="0" err="1" smtClean="0"/>
              <a:t>Χουσεϊν</a:t>
            </a:r>
            <a:endParaRPr lang="el-GR" dirty="0" smtClean="0"/>
          </a:p>
          <a:p>
            <a:r>
              <a:rPr lang="el-GR" dirty="0" smtClean="0"/>
              <a:t>Μέτωπο εποίκων: διαπραγματεύσεις για Ιουδαία και Σαμάρια σημαίνουν ακύρωση κράτους του Ισραήλ</a:t>
            </a:r>
          </a:p>
          <a:p>
            <a:r>
              <a:rPr lang="el-GR" dirty="0" smtClean="0"/>
              <a:t>Υποστήριξή </a:t>
            </a:r>
            <a:r>
              <a:rPr lang="el-GR" dirty="0" smtClean="0"/>
              <a:t>του μετώπου </a:t>
            </a:r>
            <a:r>
              <a:rPr lang="el-GR" dirty="0" smtClean="0"/>
              <a:t>από βουλευτές του </a:t>
            </a:r>
            <a:r>
              <a:rPr lang="el-GR" dirty="0" err="1" smtClean="0"/>
              <a:t>Λικούντ</a:t>
            </a:r>
            <a:r>
              <a:rPr lang="el-GR" dirty="0" smtClean="0"/>
              <a:t> και τον αντιπρόεδρο κυβέρνησης Γιτζάκ </a:t>
            </a:r>
            <a:r>
              <a:rPr lang="el-GR" dirty="0" err="1" smtClean="0"/>
              <a:t>Ζαμίρ</a:t>
            </a:r>
            <a:r>
              <a:rPr lang="el-GR" dirty="0" smtClean="0"/>
              <a:t> (</a:t>
            </a:r>
            <a:r>
              <a:rPr lang="el-GR" dirty="0" err="1" smtClean="0"/>
              <a:t>Λικούντ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739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Κρίση καθεστώτος κα </a:t>
            </a:r>
            <a:r>
              <a:rPr lang="el-GR" dirty="0" err="1" smtClean="0"/>
              <a:t>Ιντιφάντα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Ιντιφάντα</a:t>
            </a:r>
            <a:r>
              <a:rPr lang="el-GR" dirty="0" smtClean="0"/>
              <a:t> κάνει την σύγκρουση με Παλαιστινίους και </a:t>
            </a:r>
            <a:r>
              <a:rPr lang="el-GR" dirty="0" smtClean="0"/>
              <a:t>το μέλλον των </a:t>
            </a:r>
            <a:r>
              <a:rPr lang="el-GR" dirty="0" smtClean="0"/>
              <a:t>κατεχομένων κεντρικό καθημερινό θέμα</a:t>
            </a:r>
          </a:p>
          <a:p>
            <a:r>
              <a:rPr lang="el-GR" dirty="0" smtClean="0"/>
              <a:t>Διχασμός και πόλωση εβραϊκή κοινωνίας </a:t>
            </a:r>
          </a:p>
          <a:p>
            <a:pPr>
              <a:buFont typeface="+mj-lt"/>
              <a:buAutoNum type="arabicPeriod"/>
            </a:pPr>
            <a:r>
              <a:rPr lang="el-GR" dirty="0"/>
              <a:t> </a:t>
            </a:r>
            <a:r>
              <a:rPr lang="el-GR" dirty="0" smtClean="0"/>
              <a:t>Αυτοί που θεωρούν πως η </a:t>
            </a:r>
            <a:r>
              <a:rPr lang="el-GR" dirty="0" err="1" smtClean="0"/>
              <a:t>Ιντιφάντα</a:t>
            </a:r>
            <a:r>
              <a:rPr lang="el-GR" dirty="0" smtClean="0"/>
              <a:t> δεν μπορεί να αντιμετωπιστεί ως πόλεμος </a:t>
            </a:r>
            <a:r>
              <a:rPr lang="el-GR" dirty="0" smtClean="0"/>
              <a:t>αλλά να </a:t>
            </a:r>
            <a:r>
              <a:rPr lang="el-GR" dirty="0" smtClean="0"/>
              <a:t>αντιμετωπιστεί με διαπραγματεύσεις για την τύχη Κατεχομένων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Αυτοί που θεωρούν ότι πρέπει να χρησιμοποιηθούν όλα τα μέσα του πολέμου ώστε να υπάρξει εθνοκάθαρση Παλαιστινίων και πλήρης προσάρτηση στο Ισραήλ.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817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Βίαιος ακτιβισμός εποίκων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Μέτωπο εποίκων: απειλές για βίαιη αντίσταση και απειλές για δολοφονία δημόσιων προσώπων που τάσσονται υπέρ διαπραγματεύσεων.</a:t>
            </a:r>
          </a:p>
          <a:p>
            <a:r>
              <a:rPr lang="el-GR" dirty="0" smtClean="0"/>
              <a:t>Δημιουργία πολιτοφυλακών από τους έποικους. Δολοφονίες Παλαιστινίων και </a:t>
            </a:r>
            <a:r>
              <a:rPr lang="el-GR" dirty="0" err="1" smtClean="0"/>
              <a:t>μικροσυγκρούσεις</a:t>
            </a:r>
            <a:r>
              <a:rPr lang="el-GR" dirty="0" smtClean="0"/>
              <a:t> με το στρατό.</a:t>
            </a:r>
          </a:p>
          <a:p>
            <a:r>
              <a:rPr lang="el-GR" dirty="0" smtClean="0"/>
              <a:t>Δίκτυο ένοπλων </a:t>
            </a:r>
            <a:r>
              <a:rPr lang="el-GR" dirty="0" smtClean="0"/>
              <a:t>οργανώσεων (</a:t>
            </a:r>
            <a:r>
              <a:rPr lang="el-GR" dirty="0" err="1" smtClean="0"/>
              <a:t>π.χ</a:t>
            </a:r>
            <a:r>
              <a:rPr lang="el-GR" dirty="0" smtClean="0"/>
              <a:t> οργάνωση του </a:t>
            </a:r>
            <a:r>
              <a:rPr lang="el-GR" dirty="0" err="1"/>
              <a:t>Κ</a:t>
            </a:r>
            <a:r>
              <a:rPr lang="el-GR" dirty="0" err="1" smtClean="0"/>
              <a:t>αχάν</a:t>
            </a:r>
            <a:r>
              <a:rPr lang="el-GR" dirty="0" smtClean="0"/>
              <a:t>) που διαπράττουν εμπρησμούς, βομβιστικές επιθέσεις και απειλούν δημόσια πρόσωπα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784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Κίνδυνος εμφυλίου πολέμου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Στρατιωτική ελίτ υπέρ διαπραγματεύσεων. Έποικοι και </a:t>
            </a:r>
            <a:r>
              <a:rPr lang="el-GR" dirty="0" smtClean="0"/>
              <a:t>Δεξιά </a:t>
            </a:r>
            <a:r>
              <a:rPr lang="el-GR" dirty="0" smtClean="0"/>
              <a:t>κατηγορούν Α/ΓΕΕΘΑ ότι χτίζει με τα ίδια του τα χέρια την </a:t>
            </a:r>
            <a:r>
              <a:rPr lang="el-GR" dirty="0" err="1" smtClean="0"/>
              <a:t>Ιντιφάντα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Διάρρηξη της εθνικής συναίνεσης για τον ρόλο και την λειτουργία του ισραηλινού στρατού. Βασικός πυλώνας οικοδόμησης/επιβίωσης Ισραήλ</a:t>
            </a:r>
          </a:p>
          <a:p>
            <a:r>
              <a:rPr lang="el-GR" dirty="0" smtClean="0"/>
              <a:t>Συγκέντρωση 250.000 ατόμων υπέρ εποίκων </a:t>
            </a:r>
          </a:p>
          <a:p>
            <a:r>
              <a:rPr lang="el-GR" dirty="0" smtClean="0"/>
              <a:t>Περίπου 60% Ισραηλινών πιστεύει (1989) ότι ένας εμφύλιος πόλεμος είναι πολύ πιθανός.</a:t>
            </a:r>
          </a:p>
        </p:txBody>
      </p:sp>
    </p:spTree>
    <p:extLst>
      <p:ext uri="{BB962C8B-B14F-4D97-AF65-F5344CB8AC3E}">
        <p14:creationId xmlns:p14="http://schemas.microsoft.com/office/powerpoint/2010/main" val="426502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Διεθνείς πιέσεις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Διακήρυξη από ΟΑΠ για δημιουργία ανεξάρτητου κράτους σε </a:t>
            </a:r>
            <a:r>
              <a:rPr lang="el-GR" dirty="0" err="1" smtClean="0"/>
              <a:t>Δυτ</a:t>
            </a:r>
            <a:r>
              <a:rPr lang="el-GR" dirty="0" smtClean="0"/>
              <a:t>.  Όχθη και Λ. Γάζας. Προσχώρηση στην αρχή συμβιβασμού «γη για ειρήνη».</a:t>
            </a:r>
          </a:p>
          <a:p>
            <a:r>
              <a:rPr lang="el-GR" dirty="0" smtClean="0"/>
              <a:t>1</a:t>
            </a:r>
            <a:r>
              <a:rPr lang="el-GR" baseline="30000" dirty="0" smtClean="0"/>
              <a:t>ος</a:t>
            </a:r>
            <a:r>
              <a:rPr lang="el-GR" dirty="0" smtClean="0"/>
              <a:t> πόλεμος του Κόλπου (1991)</a:t>
            </a:r>
          </a:p>
          <a:p>
            <a:r>
              <a:rPr lang="el-GR" dirty="0" smtClean="0"/>
              <a:t>Αμερικανική νέα παγκόσμια τάξη περιλαμβάνει </a:t>
            </a:r>
            <a:r>
              <a:rPr lang="el-GR" dirty="0" smtClean="0"/>
              <a:t>επίλυση </a:t>
            </a:r>
            <a:r>
              <a:rPr lang="el-GR" dirty="0" smtClean="0"/>
              <a:t>του Παλαιστινιακού με διμερείς διαπραγματεύσεις</a:t>
            </a:r>
          </a:p>
          <a:p>
            <a:r>
              <a:rPr lang="el-GR" dirty="0" smtClean="0"/>
              <a:t>Ισχυρές πιέσεις προς κυβέρνηση Ισραήλ (</a:t>
            </a:r>
            <a:r>
              <a:rPr lang="el-GR" dirty="0" err="1" smtClean="0"/>
              <a:t>Λικούντ</a:t>
            </a:r>
            <a:r>
              <a:rPr lang="el-GR" dirty="0" smtClean="0"/>
              <a:t>) για συμμετοχή σε διαπραγματεύσεις</a:t>
            </a:r>
          </a:p>
          <a:p>
            <a:r>
              <a:rPr lang="el-GR" dirty="0" smtClean="0"/>
              <a:t>Αραφάτ αναγκασμένος να συμμετάσχει σε διαπραγματεύσεις. Αποδυναμωμένος λόγω υποστήριξης σε </a:t>
            </a:r>
            <a:r>
              <a:rPr lang="el-GR" dirty="0" err="1" smtClean="0"/>
              <a:t>Σαντάμ</a:t>
            </a:r>
            <a:r>
              <a:rPr lang="el-GR" dirty="0" smtClean="0"/>
              <a:t> και ανάδειξης νέας τοπικής ηγεσίας της </a:t>
            </a:r>
            <a:r>
              <a:rPr lang="el-GR" dirty="0" err="1" smtClean="0"/>
              <a:t>Ιντιφάντα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76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050" y="960789"/>
            <a:ext cx="8761413" cy="706964"/>
          </a:xfrm>
        </p:spPr>
        <p:txBody>
          <a:bodyPr/>
          <a:lstStyle/>
          <a:p>
            <a:pPr algn="ctr"/>
            <a:r>
              <a:rPr lang="el-GR" sz="3200" dirty="0" smtClean="0"/>
              <a:t>Επίλυση της κρίσης Ι </a:t>
            </a:r>
            <a:br>
              <a:rPr lang="el-GR" sz="3200" dirty="0" smtClean="0"/>
            </a:br>
            <a:r>
              <a:rPr lang="el-GR" sz="3200" dirty="0" smtClean="0"/>
              <a:t>Αποδόμηση προβλήματος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Αποδόμηση προβλήματος σε στάδια ή σε επιμέρους θεματολογία αφαιρεί τον διχαστικό/πολωτικό χαρακτήρα και μειώνει κρισιμότητα της απόφασης.</a:t>
            </a:r>
          </a:p>
          <a:p>
            <a:r>
              <a:rPr lang="el-GR" dirty="0" smtClean="0"/>
              <a:t>Σχέδιο </a:t>
            </a:r>
            <a:r>
              <a:rPr lang="en-US" dirty="0" smtClean="0"/>
              <a:t>Shmuel </a:t>
            </a:r>
            <a:r>
              <a:rPr lang="en-US" dirty="0" err="1" smtClean="0"/>
              <a:t>Toledano</a:t>
            </a:r>
            <a:r>
              <a:rPr lang="en-US" dirty="0" smtClean="0"/>
              <a:t> </a:t>
            </a:r>
            <a:r>
              <a:rPr lang="el-GR" dirty="0" smtClean="0"/>
              <a:t>(πρώην ηγετικό στέλεχος </a:t>
            </a:r>
            <a:r>
              <a:rPr lang="en-US" dirty="0" smtClean="0"/>
              <a:t>Mossad) </a:t>
            </a:r>
            <a:r>
              <a:rPr lang="el-GR" dirty="0" smtClean="0"/>
              <a:t>και </a:t>
            </a:r>
            <a:r>
              <a:rPr lang="en-US" dirty="0" err="1" smtClean="0"/>
              <a:t>Jaffee</a:t>
            </a:r>
            <a:r>
              <a:rPr lang="en-US" dirty="0" smtClean="0"/>
              <a:t> Center for Strategic </a:t>
            </a:r>
            <a:r>
              <a:rPr lang="en-US" dirty="0" smtClean="0"/>
              <a:t>Studies</a:t>
            </a:r>
            <a:r>
              <a:rPr lang="el-GR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5ετής </a:t>
            </a:r>
            <a:r>
              <a:rPr lang="el-GR" dirty="0" smtClean="0"/>
              <a:t>περίοδος σταδιακής υλοποίησης παλαιστινιακού κράτους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Όροι και προϋποθέσεις που πρέπει να τηρηθούν από Παλαιστίνιους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Ιερουσαλήμ υπό ισραηλινή κυριαρχία/ειδικό καθεστώς για Αγίους Τόπους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Έποικοι μπορούν να αποχωρήσουν με αποζημίωση/ να μείνουν στο νέο κράτος είτε ως Ισραηλινοί πολίτες είτε ως Παλαιστίνιοι πολίτες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240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Επίλυση της κρίσης </a:t>
            </a:r>
            <a:r>
              <a:rPr lang="el-GR" dirty="0" smtClean="0"/>
              <a:t>ΙΙ </a:t>
            </a:r>
            <a:br>
              <a:rPr lang="el-GR" dirty="0" smtClean="0"/>
            </a:br>
            <a:r>
              <a:rPr lang="el-GR" dirty="0" smtClean="0"/>
              <a:t>Αναδιάταξη πολιτικών δυνάμεων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Αναδιάταξη πολιτικών δυνάμεων μέσω κινητοποίησης νέας βάσης πολιτικής στήριξής και συσσωρευμένου πολιτικού κεφαλαίου.</a:t>
            </a:r>
          </a:p>
          <a:p>
            <a:r>
              <a:rPr lang="el-GR" dirty="0" smtClean="0"/>
              <a:t>Ράμπιν: τεράστιο πολιτικό κεφάλαιο ως ηγέτης των νικηφόρων πολέμων επιβίωσης του Ισραήλ (1948, 1967) </a:t>
            </a:r>
          </a:p>
          <a:p>
            <a:r>
              <a:rPr lang="el-GR" dirty="0" smtClean="0"/>
              <a:t>Ανατολίτες Εβραίοι και </a:t>
            </a:r>
            <a:r>
              <a:rPr lang="el-GR" dirty="0" err="1" smtClean="0"/>
              <a:t>νεοαφιχθέντες</a:t>
            </a:r>
            <a:r>
              <a:rPr lang="el-GR" dirty="0" smtClean="0"/>
              <a:t> </a:t>
            </a:r>
            <a:r>
              <a:rPr lang="el-GR" dirty="0" err="1" smtClean="0"/>
              <a:t>Ρωσο</a:t>
            </a:r>
            <a:r>
              <a:rPr lang="el-GR" dirty="0" smtClean="0"/>
              <a:t>-εβραίοι βλέπουν στον ένδοξο στρατιωτικό τον ηγέτη που λέει την αλήθεια και μπορεί να σώσει το έθνος από τον εμφύλιο.</a:t>
            </a:r>
          </a:p>
          <a:p>
            <a:r>
              <a:rPr lang="el-GR" dirty="0" smtClean="0"/>
              <a:t>Πολιτική νίκη </a:t>
            </a:r>
            <a:r>
              <a:rPr lang="el-GR" dirty="0" smtClean="0"/>
              <a:t>Ράμπιν (Εργατικοί) στις </a:t>
            </a:r>
            <a:r>
              <a:rPr lang="el-GR" dirty="0" smtClean="0"/>
              <a:t>εκλογές 1992</a:t>
            </a:r>
          </a:p>
          <a:p>
            <a:r>
              <a:rPr lang="el-GR" dirty="0" smtClean="0"/>
              <a:t>1993: Συμφωνίες </a:t>
            </a:r>
            <a:r>
              <a:rPr lang="el-GR" dirty="0" err="1" smtClean="0"/>
              <a:t>Όσλο</a:t>
            </a:r>
            <a:r>
              <a:rPr lang="el-GR" dirty="0"/>
              <a:t> </a:t>
            </a:r>
            <a:r>
              <a:rPr lang="el-GR" dirty="0" smtClean="0"/>
              <a:t>με ενδιάμεσα στάδια στο πνεύμα του σχεδίου </a:t>
            </a:r>
            <a:r>
              <a:rPr lang="en-US" dirty="0" err="1" smtClean="0"/>
              <a:t>Toledano</a:t>
            </a:r>
            <a:r>
              <a:rPr lang="en-US" dirty="0" smtClean="0"/>
              <a:t> </a:t>
            </a:r>
            <a:r>
              <a:rPr lang="el-GR" dirty="0" smtClean="0"/>
              <a:t>αλλά με πολύ λιγότερες δεσμεύσεις για το Ισραήλ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957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113</TotalTime>
  <Words>486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Κρίση καθεστώτος</vt:lpstr>
      <vt:lpstr>Κρίση καθεστώτος κα Ιντιφάντα</vt:lpstr>
      <vt:lpstr>Βίαιος ακτιβισμός εποίκων</vt:lpstr>
      <vt:lpstr>Κίνδυνος εμφυλίου πολέμου</vt:lpstr>
      <vt:lpstr>Διεθνείς πιέσεις</vt:lpstr>
      <vt:lpstr>Επίλυση της κρίσης Ι  Αποδόμηση προβλήματος</vt:lpstr>
      <vt:lpstr>Επίλυση της κρίσης ΙΙ  Αναδιάταξη πολιτικών δυνάμεων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Κρίση καθεστώτος</dc:title>
  <dc:creator>sroussos</dc:creator>
  <cp:lastModifiedBy>sroussos</cp:lastModifiedBy>
  <cp:revision>11</cp:revision>
  <dcterms:created xsi:type="dcterms:W3CDTF">2020-05-13T08:22:52Z</dcterms:created>
  <dcterms:modified xsi:type="dcterms:W3CDTF">2020-05-13T10:29:39Z</dcterms:modified>
</cp:coreProperties>
</file>