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9"/>
  </p:notesMasterIdLst>
  <p:handoutMasterIdLst>
    <p:handoutMasterId r:id="rId60"/>
  </p:handoutMasterIdLst>
  <p:sldIdLst>
    <p:sldId id="341" r:id="rId2"/>
    <p:sldId id="298" r:id="rId3"/>
    <p:sldId id="257" r:id="rId4"/>
    <p:sldId id="342" r:id="rId5"/>
    <p:sldId id="260" r:id="rId6"/>
    <p:sldId id="343" r:id="rId7"/>
    <p:sldId id="259" r:id="rId8"/>
    <p:sldId id="344" r:id="rId9"/>
    <p:sldId id="258" r:id="rId10"/>
    <p:sldId id="268" r:id="rId11"/>
    <p:sldId id="335" r:id="rId12"/>
    <p:sldId id="296" r:id="rId13"/>
    <p:sldId id="297" r:id="rId14"/>
    <p:sldId id="331" r:id="rId15"/>
    <p:sldId id="319" r:id="rId16"/>
    <p:sldId id="261" r:id="rId17"/>
    <p:sldId id="262" r:id="rId18"/>
    <p:sldId id="263" r:id="rId19"/>
    <p:sldId id="265" r:id="rId20"/>
    <p:sldId id="267" r:id="rId21"/>
    <p:sldId id="271" r:id="rId22"/>
    <p:sldId id="272" r:id="rId23"/>
    <p:sldId id="273" r:id="rId24"/>
    <p:sldId id="332" r:id="rId25"/>
    <p:sldId id="333" r:id="rId26"/>
    <p:sldId id="274" r:id="rId27"/>
    <p:sldId id="275" r:id="rId28"/>
    <p:sldId id="321" r:id="rId29"/>
    <p:sldId id="278" r:id="rId30"/>
    <p:sldId id="280" r:id="rId31"/>
    <p:sldId id="282" r:id="rId32"/>
    <p:sldId id="283" r:id="rId33"/>
    <p:sldId id="284" r:id="rId34"/>
    <p:sldId id="285" r:id="rId35"/>
    <p:sldId id="300" r:id="rId36"/>
    <p:sldId id="301" r:id="rId37"/>
    <p:sldId id="287" r:id="rId38"/>
    <p:sldId id="303" r:id="rId39"/>
    <p:sldId id="304" r:id="rId40"/>
    <p:sldId id="318" r:id="rId41"/>
    <p:sldId id="307" r:id="rId42"/>
    <p:sldId id="308" r:id="rId43"/>
    <p:sldId id="309" r:id="rId44"/>
    <p:sldId id="310" r:id="rId45"/>
    <p:sldId id="311" r:id="rId46"/>
    <p:sldId id="313" r:id="rId47"/>
    <p:sldId id="315" r:id="rId48"/>
    <p:sldId id="316" r:id="rId49"/>
    <p:sldId id="322" r:id="rId50"/>
    <p:sldId id="317" r:id="rId51"/>
    <p:sldId id="329" r:id="rId52"/>
    <p:sldId id="320" r:id="rId53"/>
    <p:sldId id="323" r:id="rId54"/>
    <p:sldId id="337" r:id="rId55"/>
    <p:sldId id="338" r:id="rId56"/>
    <p:sldId id="339" r:id="rId57"/>
    <p:sldId id="340" r:id="rId58"/>
  </p:sldIdLst>
  <p:sldSz cx="9144000" cy="6858000" type="screen4x3"/>
  <p:notesSz cx="7099300" cy="102346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585" autoAdjust="0"/>
  </p:normalViewPr>
  <p:slideViewPr>
    <p:cSldViewPr>
      <p:cViewPr varScale="1">
        <p:scale>
          <a:sx n="69" d="100"/>
          <a:sy n="69" d="100"/>
        </p:scale>
        <p:origin x="-1506"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90"/>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2 - Θέση ημερομηνίας"/>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015BA389-F694-45C6-8382-1EE6B45FC435}" type="datetimeFigureOut">
              <a:rPr lang="el-GR" smtClean="0"/>
              <a:pPr/>
              <a:t>1/2/2016</a:t>
            </a:fld>
            <a:endParaRPr lang="el-GR"/>
          </a:p>
        </p:txBody>
      </p:sp>
      <p:sp>
        <p:nvSpPr>
          <p:cNvPr id="4" name="3 - Θέση υποσέλιδου"/>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5" name="4 - Θέση αριθμού διαφάνειας"/>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2B90E44F-B49F-4F3B-BE1C-1F0B6259271E}" type="slidenum">
              <a:rPr lang="el-GR" smtClean="0"/>
              <a:pPr/>
              <a:t>‹#›</a:t>
            </a:fld>
            <a:endParaRPr lang="el-GR"/>
          </a:p>
        </p:txBody>
      </p:sp>
    </p:spTree>
    <p:extLst>
      <p:ext uri="{BB962C8B-B14F-4D97-AF65-F5344CB8AC3E}">
        <p14:creationId xmlns:p14="http://schemas.microsoft.com/office/powerpoint/2010/main" xmlns="" val="49157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l-GR"/>
          </a:p>
        </p:txBody>
      </p:sp>
      <p:sp>
        <p:nvSpPr>
          <p:cNvPr id="3" name="2 - Θέση ημερομηνίας"/>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A5FB909-67BB-4E9D-B93D-7587E9D8E3C6}" type="datetimeFigureOut">
              <a:rPr lang="el-GR" smtClean="0"/>
              <a:pPr/>
              <a:t>1/2/2016</a:t>
            </a:fld>
            <a:endParaRPr lang="el-GR"/>
          </a:p>
        </p:txBody>
      </p:sp>
      <p:sp>
        <p:nvSpPr>
          <p:cNvPr id="4" name="3 - Θέση εικόνας διαφάνειας"/>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l-GR"/>
          </a:p>
        </p:txBody>
      </p:sp>
      <p:sp>
        <p:nvSpPr>
          <p:cNvPr id="5" name="4 - Θέση σημειώσεων"/>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l-GR"/>
          </a:p>
        </p:txBody>
      </p:sp>
      <p:sp>
        <p:nvSpPr>
          <p:cNvPr id="7" name="6 - Θέση αριθμού διαφάνειας"/>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19717B6-76A3-4049-BBF1-FAFEBB6975A9}" type="slidenum">
              <a:rPr lang="el-GR" smtClean="0"/>
              <a:pPr/>
              <a:t>‹#›</a:t>
            </a:fld>
            <a:endParaRPr lang="el-GR"/>
          </a:p>
        </p:txBody>
      </p:sp>
    </p:spTree>
    <p:extLst>
      <p:ext uri="{BB962C8B-B14F-4D97-AF65-F5344CB8AC3E}">
        <p14:creationId xmlns:p14="http://schemas.microsoft.com/office/powerpoint/2010/main" xmlns="" val="402971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5DFE6-7033-44FD-9847-EBBAED3A9AFE}"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xmlns="" val="147087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prstClr val="white"/>
                </a:solidFill>
                <a:sym typeface="Wingdings"/>
              </a:rPr>
              <a:t></a:t>
            </a:r>
            <a:endParaRPr sz="3600">
              <a:solidFill>
                <a:prstClr val="white"/>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l-GR">
              <a:solidFill>
                <a:prstClr val="white">
                  <a:lumMod val="65000"/>
                </a:prstClr>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l-GR">
              <a:solidFill>
                <a:prstClr val="white">
                  <a:lumMod val="65000"/>
                </a:prstClr>
              </a:solidFill>
            </a:endParaRP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06558E24-8FF6-5046-96FA-57CC8CD82DA6}" type="slidenum">
              <a:rPr lang="el-GR">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13988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l-GR">
              <a:solidFill>
                <a:prstClr val="white">
                  <a:lumMod val="65000"/>
                </a:prstClr>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l-GR">
              <a:solidFill>
                <a:prstClr val="white">
                  <a:lumMod val="65000"/>
                </a:prstClr>
              </a:solidFill>
            </a:endParaRP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0F956442-2C36-CD49-B011-557BE46CC862}" type="slidenum">
              <a:rPr lang="el-GR">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3679253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l-GR">
              <a:solidFill>
                <a:prstClr val="white">
                  <a:lumMod val="6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solidFill>
                <a:prstClr val="white">
                  <a:lumMod val="65000"/>
                </a:prstClr>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551B348-A118-FB40-9E15-1365A8148F6B}" type="slidenum">
              <a:rPr lang="el-GR">
                <a:solidFill>
                  <a:prstClr val="black">
                    <a:lumMod val="85000"/>
                    <a:lumOff val="15000"/>
                  </a:prstClr>
                </a:solidFill>
              </a:rPr>
              <a:pPr/>
              <a:t>‹#›</a:t>
            </a:fld>
            <a:endParaRPr lang="el-GR">
              <a:solidFill>
                <a:prstClr val="black">
                  <a:lumMod val="85000"/>
                  <a:lumOff val="15000"/>
                </a:prstClr>
              </a:solidFill>
            </a:endParaRPr>
          </a:p>
        </p:txBody>
      </p:sp>
    </p:spTree>
    <p:extLst>
      <p:ext uri="{BB962C8B-B14F-4D97-AF65-F5344CB8AC3E}">
        <p14:creationId xmlns:p14="http://schemas.microsoft.com/office/powerpoint/2010/main" xmlns="" val="228525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066800" y="304800"/>
            <a:ext cx="7543800" cy="57912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1066800" y="6248400"/>
            <a:ext cx="1905000" cy="457200"/>
          </a:xfrm>
        </p:spPr>
        <p:txBody>
          <a:bodyPr/>
          <a:lstStyle>
            <a:lvl1pPr>
              <a:defRPr/>
            </a:lvl1pPr>
          </a:lstStyle>
          <a:p>
            <a:endParaRPr lang="el-GR"/>
          </a:p>
        </p:txBody>
      </p:sp>
      <p:sp>
        <p:nvSpPr>
          <p:cNvPr id="4" name="3 - Θέση υποσέλιδου"/>
          <p:cNvSpPr>
            <a:spLocks noGrp="1"/>
          </p:cNvSpPr>
          <p:nvPr>
            <p:ph type="ftr" sz="quarter" idx="11"/>
          </p:nvPr>
        </p:nvSpPr>
        <p:spPr>
          <a:xfrm>
            <a:off x="3429000" y="6248400"/>
            <a:ext cx="2895600" cy="457200"/>
          </a:xfrm>
        </p:spPr>
        <p:txBody>
          <a:bodyPr/>
          <a:lstStyle>
            <a:lvl1pPr>
              <a:defRPr/>
            </a:lvl1pPr>
          </a:lstStyle>
          <a:p>
            <a:endParaRPr lang="el-GR"/>
          </a:p>
        </p:txBody>
      </p:sp>
      <p:sp>
        <p:nvSpPr>
          <p:cNvPr id="5" name="4 - Θέση αριθμού διαφάνειας"/>
          <p:cNvSpPr>
            <a:spLocks noGrp="1"/>
          </p:cNvSpPr>
          <p:nvPr>
            <p:ph type="sldNum" sz="quarter" idx="12"/>
          </p:nvPr>
        </p:nvSpPr>
        <p:spPr>
          <a:xfrm>
            <a:off x="6705600" y="6248400"/>
            <a:ext cx="1905000" cy="457200"/>
          </a:xfrm>
        </p:spPr>
        <p:txBody>
          <a:bodyPr/>
          <a:lstStyle>
            <a:lvl1pPr>
              <a:defRPr/>
            </a:lvl1pPr>
          </a:lstStyle>
          <a:p>
            <a:fld id="{878B0BA2-2FD4-4697-AB7B-C9D6AFA977B3}" type="slidenum">
              <a:rPr lang="el-G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prstClr val="white"/>
                </a:solidFill>
                <a:sym typeface="Wingdings"/>
              </a:rPr>
              <a:t></a:t>
            </a:r>
            <a:endParaRPr sz="3600">
              <a:solidFill>
                <a:prstClr val="white"/>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prstClr val="white"/>
                </a:solidFill>
                <a:sym typeface="Wingdings"/>
              </a:rPr>
              <a:t></a:t>
            </a:r>
            <a:endParaRPr sz="3600">
              <a:solidFill>
                <a:prstClr val="white"/>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prstClr>
              </a:solidFill>
            </a:endParaRPr>
          </a:p>
        </p:txBody>
      </p:sp>
      <p:sp>
        <p:nvSpPr>
          <p:cNvPr id="6" name="Slide Number Placeholder 5"/>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spcBef>
                <a:spcPct val="0"/>
              </a:spcBef>
            </a:pPr>
            <a:endParaRPr sz="4200">
              <a:solidFill>
                <a:prstClr val="white"/>
              </a:solidFill>
              <a:latin typeface="Corbel"/>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prstClr val="white"/>
                </a:solidFill>
                <a:sym typeface="Wingdings"/>
              </a:rPr>
              <a:t></a:t>
            </a:r>
            <a:endParaRPr sz="3600">
              <a:solidFill>
                <a:prstClr val="white"/>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8" name="Footer Placeholder 7"/>
          <p:cNvSpPr>
            <a:spLocks noGrp="1"/>
          </p:cNvSpPr>
          <p:nvPr>
            <p:ph type="ftr" sz="quarter" idx="11"/>
          </p:nvPr>
        </p:nvSpPr>
        <p:spPr/>
        <p:txBody>
          <a:bodyPr/>
          <a:lstStyle/>
          <a:p>
            <a:endParaRPr lang="en-US">
              <a:solidFill>
                <a:prstClr val="white">
                  <a:lumMod val="65000"/>
                </a:prstClr>
              </a:solidFill>
            </a:endParaRPr>
          </a:p>
        </p:txBody>
      </p:sp>
      <p:sp>
        <p:nvSpPr>
          <p:cNvPr id="9" name="Slide Number Placeholder 8"/>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4" name="Footer Placeholder 3"/>
          <p:cNvSpPr>
            <a:spLocks noGrp="1"/>
          </p:cNvSpPr>
          <p:nvPr>
            <p:ph type="ftr" sz="quarter" idx="11"/>
          </p:nvPr>
        </p:nvSpPr>
        <p:spPr/>
        <p:txBody>
          <a:bodyPr/>
          <a:lstStyle/>
          <a:p>
            <a:endParaRPr lang="en-US">
              <a:solidFill>
                <a:prstClr val="white">
                  <a:lumMod val="65000"/>
                </a:prstClr>
              </a:solidFill>
            </a:endParaRPr>
          </a:p>
        </p:txBody>
      </p:sp>
      <p:sp>
        <p:nvSpPr>
          <p:cNvPr id="5" name="Slide Number Placeholder 4"/>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3" name="Footer Placeholder 2"/>
          <p:cNvSpPr>
            <a:spLocks noGrp="1"/>
          </p:cNvSpPr>
          <p:nvPr>
            <p:ph type="ftr" sz="quarter" idx="11"/>
          </p:nvPr>
        </p:nvSpPr>
        <p:spPr/>
        <p:txBody>
          <a:bodyPr/>
          <a:lstStyle/>
          <a:p>
            <a:endParaRPr lang="en-US">
              <a:solidFill>
                <a:prstClr val="white">
                  <a:lumMod val="65000"/>
                </a:prstClr>
              </a:solidFill>
            </a:endParaRPr>
          </a:p>
        </p:txBody>
      </p:sp>
      <p:sp>
        <p:nvSpPr>
          <p:cNvPr id="4" name="Slide Number Placeholder 3"/>
          <p:cNvSpPr>
            <a:spLocks noGrp="1"/>
          </p:cNvSpPr>
          <p:nvPr>
            <p:ph type="sldNum" sz="quarter" idx="12"/>
          </p:nvPr>
        </p:nvSpPr>
        <p:spPr/>
        <p:txBody>
          <a:body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solidFill>
                  <a:prstClr val="white">
                    <a:lumMod val="65000"/>
                  </a:prstClr>
                </a:solidFill>
              </a:rPr>
              <a:pPr/>
              <a:t>2/1/2016</a:t>
            </a:fld>
            <a:endParaRPr lang="en-US">
              <a:solidFill>
                <a:prstClr val="white">
                  <a:lumMod val="65000"/>
                </a:prstClr>
              </a:solidFill>
            </a:endParaRPr>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solidFill>
                <a:prstClr val="white">
                  <a:lumMod val="65000"/>
                </a:prstClr>
              </a:solidFill>
            </a:endParaRPr>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38" r:id="rId20"/>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Simple_triage_and_rapid_treatme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ekdd.gr/ekdda/files/ergasies_esdd/13/4/399.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ahrq.gov/professionals/systems/hospital/esi/esi2.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dx.doi.org/10.4103/0975-7406.6850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b="1" dirty="0" smtClean="0"/>
              <a:t>ΔΙΑΛΟΓΗ</a:t>
            </a:r>
            <a:endParaRPr lang="en-US" sz="3200" b="1" dirty="0"/>
          </a:p>
        </p:txBody>
      </p:sp>
      <p:pic>
        <p:nvPicPr>
          <p:cNvPr id="8" name="Picture Placeholder 7" descr="Untitled.png"/>
          <p:cNvPicPr>
            <a:picLocks noGrp="1" noChangeAspect="1"/>
          </p:cNvPicPr>
          <p:nvPr>
            <p:ph type="pic" idx="1"/>
          </p:nvPr>
        </p:nvPicPr>
        <p:blipFill>
          <a:blip r:embed="rId3" cstate="print"/>
          <a:stretch>
            <a:fillRect/>
          </a:stretch>
        </p:blipFill>
        <p:spPr>
          <a:xfrm>
            <a:off x="1316432" y="457199"/>
            <a:ext cx="6512534" cy="4352544"/>
          </a:xfrm>
        </p:spPr>
      </p:pic>
    </p:spTree>
    <p:extLst>
      <p:ext uri="{BB962C8B-B14F-4D97-AF65-F5344CB8AC3E}">
        <p14:creationId xmlns:p14="http://schemas.microsoft.com/office/powerpoint/2010/main" xmlns="" val="1114321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l-GR" dirty="0" smtClean="0"/>
              <a:t>ΣΗΜΕΙΑ ΠΟΥ ΓΙΝΕΤΑΙ Η ΔΙΑΛΟΓΗ</a:t>
            </a:r>
            <a:endParaRPr lang="el-GR" dirty="0"/>
          </a:p>
        </p:txBody>
      </p:sp>
      <p:sp>
        <p:nvSpPr>
          <p:cNvPr id="61443" name="Rectangle 3"/>
          <p:cNvSpPr>
            <a:spLocks noGrp="1" noChangeArrowheads="1"/>
          </p:cNvSpPr>
          <p:nvPr>
            <p:ph idx="1"/>
          </p:nvPr>
        </p:nvSpPr>
        <p:spPr/>
        <p:txBody>
          <a:bodyPr/>
          <a:lstStyle/>
          <a:p>
            <a:r>
              <a:rPr lang="el-GR" dirty="0"/>
              <a:t>Τόπο </a:t>
            </a:r>
            <a:r>
              <a:rPr lang="el-GR" dirty="0" smtClean="0"/>
              <a:t>Συμβάντος</a:t>
            </a:r>
            <a:r>
              <a:rPr lang="en-US" dirty="0" smtClean="0"/>
              <a:t> </a:t>
            </a:r>
            <a:r>
              <a:rPr lang="el-GR" dirty="0" smtClean="0"/>
              <a:t>Καταστροφής </a:t>
            </a:r>
            <a:endParaRPr lang="el-GR" dirty="0"/>
          </a:p>
          <a:p>
            <a:r>
              <a:rPr lang="el-GR" dirty="0"/>
              <a:t>Πεδίο συλλογής </a:t>
            </a:r>
            <a:r>
              <a:rPr lang="el-GR" dirty="0" smtClean="0"/>
              <a:t>θυμάτων</a:t>
            </a:r>
            <a:r>
              <a:rPr lang="en-US" dirty="0" smtClean="0"/>
              <a:t> </a:t>
            </a:r>
            <a:endParaRPr lang="el-GR" dirty="0"/>
          </a:p>
          <a:p>
            <a:r>
              <a:rPr lang="el-GR" dirty="0"/>
              <a:t>Υπαίθριο </a:t>
            </a:r>
            <a:r>
              <a:rPr lang="el-GR" dirty="0" smtClean="0"/>
              <a:t>νοσοκομείο </a:t>
            </a:r>
            <a:endParaRPr lang="en-US" dirty="0" smtClean="0"/>
          </a:p>
          <a:p>
            <a:r>
              <a:rPr lang="el-GR" dirty="0" smtClean="0"/>
              <a:t> ΤΕΠ </a:t>
            </a:r>
            <a:r>
              <a:rPr lang="el-GR" dirty="0"/>
              <a:t>νοσοκομείου</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800px-DN-SD-04-12743.JPEG"/>
          <p:cNvPicPr>
            <a:picLocks noGrp="1" noChangeAspect="1"/>
          </p:cNvPicPr>
          <p:nvPr>
            <p:ph idx="1"/>
          </p:nvPr>
        </p:nvPicPr>
        <p:blipFill>
          <a:blip r:embed="rId2" cstate="print"/>
          <a:stretch>
            <a:fillRect/>
          </a:stretch>
        </p:blipFill>
        <p:spPr>
          <a:xfrm>
            <a:off x="347531" y="0"/>
            <a:ext cx="8796469" cy="65973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ΔΙΑΛΟΓΗ ΕΞΑΡΤΑΤΑΙ ΑΠΟ </a:t>
            </a:r>
            <a:endParaRPr lang="el-GR" dirty="0"/>
          </a:p>
        </p:txBody>
      </p:sp>
      <p:sp>
        <p:nvSpPr>
          <p:cNvPr id="3" name="2 - Θέση περιεχομένου"/>
          <p:cNvSpPr>
            <a:spLocks noGrp="1"/>
          </p:cNvSpPr>
          <p:nvPr>
            <p:ph idx="1"/>
          </p:nvPr>
        </p:nvSpPr>
        <p:spPr/>
        <p:txBody>
          <a:bodyPr/>
          <a:lstStyle/>
          <a:p>
            <a:pPr lvl="1"/>
            <a:r>
              <a:rPr lang="el-GR" dirty="0" smtClean="0"/>
              <a:t>Αριθμό θυμάτων και την κατάσταση στην οποία βρίσκονται</a:t>
            </a:r>
          </a:p>
          <a:p>
            <a:pPr lvl="1"/>
            <a:r>
              <a:rPr lang="el-GR" dirty="0" smtClean="0"/>
              <a:t>Διαθέσιμα μέσα κυρίως τον αριθμό των </a:t>
            </a:r>
            <a:r>
              <a:rPr lang="el-GR" dirty="0" err="1" smtClean="0"/>
              <a:t>διασωστών</a:t>
            </a:r>
            <a:endParaRPr lang="el-GR" dirty="0" smtClean="0"/>
          </a:p>
          <a:p>
            <a:pPr lvl="1"/>
            <a:r>
              <a:rPr lang="el-GR" dirty="0" smtClean="0"/>
              <a:t>Επαναλαμβάνεται πολλές φορές στη διαδικασία της διάσωσης</a:t>
            </a: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ΠΕΡΙΠΤΩΣΗ 1</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Είστε πλήρωμα ασθενοφόρου και βρίσκεστε πρώτοι στον τόπο του ατυχήματος (είστε δύο).Τοποθετ</a:t>
            </a:r>
            <a:r>
              <a:rPr lang="el-GR" b="1" dirty="0"/>
              <a:t>ή</a:t>
            </a:r>
            <a:r>
              <a:rPr lang="el-GR" b="1" dirty="0" smtClean="0"/>
              <a:t>στε στη σειρά τους τραυματίες ως προς τον χρόνο που πρέπει να λάβουν θεραπεία.</a:t>
            </a:r>
            <a:endParaRPr lang="el-GR" dirty="0" smtClean="0"/>
          </a:p>
          <a:p>
            <a:r>
              <a:rPr lang="el-GR" b="1" dirty="0" smtClean="0"/>
              <a:t> Α.43χρονος με υποψία κάκωσης Σ.Σ</a:t>
            </a:r>
            <a:endParaRPr lang="el-GR" dirty="0" smtClean="0"/>
          </a:p>
          <a:p>
            <a:r>
              <a:rPr lang="el-GR" b="1" dirty="0" smtClean="0"/>
              <a:t>β.15 </a:t>
            </a:r>
            <a:r>
              <a:rPr lang="el-GR" b="1" dirty="0" err="1" smtClean="0"/>
              <a:t>χρονος</a:t>
            </a:r>
            <a:r>
              <a:rPr lang="el-GR" b="1" dirty="0" smtClean="0"/>
              <a:t> με κάταγμα αντιβραχίου</a:t>
            </a:r>
            <a:endParaRPr lang="el-GR" dirty="0" smtClean="0"/>
          </a:p>
          <a:p>
            <a:r>
              <a:rPr lang="el-GR" b="1" dirty="0" smtClean="0"/>
              <a:t>γ.23χρονη με Πνευμοθώρακα υπό τάση </a:t>
            </a:r>
            <a:endParaRPr lang="el-GR" dirty="0" smtClean="0"/>
          </a:p>
          <a:p>
            <a:r>
              <a:rPr lang="el-GR" b="1" dirty="0" smtClean="0"/>
              <a:t>δ.30χρονος με ανοιχτό τραύμα στον θώρακα και μαζική αιμορραγία από τον λαιμό</a:t>
            </a:r>
            <a:endParaRPr lang="el-GR" dirty="0" smtClean="0"/>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ΠΕΡΙΠΤΩΣΗ 2</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b="1" dirty="0" smtClean="0"/>
              <a:t>	Είστε πλήρωμα ασθενοφόρου και βρίσκεστε πρώτοι στον τόπο του ατυχήματος (είστε δύο).Τοποθετήστε στη σειρά τους τραυματίες ως προς τον χρόνο που πρέπει να λάβουν θεραπεία</a:t>
            </a:r>
            <a:endParaRPr lang="el-GR" dirty="0" smtClean="0"/>
          </a:p>
          <a:p>
            <a:r>
              <a:rPr lang="el-GR" dirty="0" smtClean="0"/>
              <a:t>3χρονο νήπιο κλαίει έντονα και έχει 120 </a:t>
            </a:r>
            <a:r>
              <a:rPr lang="el-GR" dirty="0" err="1" smtClean="0"/>
              <a:t>σφύξεις</a:t>
            </a:r>
            <a:r>
              <a:rPr lang="el-GR" dirty="0" smtClean="0"/>
              <a:t>  και 25 αναπνοές</a:t>
            </a:r>
          </a:p>
          <a:p>
            <a:r>
              <a:rPr lang="el-GR" dirty="0" smtClean="0"/>
              <a:t>42χρονος  κρατάει το λαιμό του με ορθάνοιχτα μάτια  και έντονη προσπάθεια να αναπνεύσει.</a:t>
            </a:r>
          </a:p>
          <a:p>
            <a:r>
              <a:rPr lang="el-GR" dirty="0" smtClean="0"/>
              <a:t>50χρονος </a:t>
            </a:r>
            <a:r>
              <a:rPr lang="el-GR" dirty="0" err="1" smtClean="0"/>
              <a:t>κυανωτικός</a:t>
            </a:r>
            <a:r>
              <a:rPr lang="el-GR" dirty="0" smtClean="0"/>
              <a:t> με  δικτυωτή πελίδνωση και μία κίνηση στον θώρακα το τελευταίο 2 </a:t>
            </a:r>
            <a:r>
              <a:rPr lang="el-GR" dirty="0" err="1" smtClean="0"/>
              <a:t>λεπτο</a:t>
            </a:r>
            <a:r>
              <a:rPr lang="el-GR" dirty="0" smtClean="0"/>
              <a:t>.</a:t>
            </a:r>
          </a:p>
          <a:p>
            <a:r>
              <a:rPr lang="el-GR" dirty="0" smtClean="0"/>
              <a:t>34 </a:t>
            </a:r>
            <a:r>
              <a:rPr lang="el-GR" dirty="0" err="1" smtClean="0"/>
              <a:t>χρονη</a:t>
            </a:r>
            <a:r>
              <a:rPr lang="el-GR" dirty="0" smtClean="0"/>
              <a:t> με αιμορραγία στο αριστερό </a:t>
            </a:r>
            <a:r>
              <a:rPr lang="el-GR" dirty="0" err="1" smtClean="0"/>
              <a:t>αντιβραχίο</a:t>
            </a:r>
            <a:endParaRPr lang="el-G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ΚΑΤΗΓΟΡΙΕΣ ΤΡΑΥΜΑΤΩΝ</a:t>
            </a:r>
            <a:endParaRPr lang="el-GR" dirty="0"/>
          </a:p>
        </p:txBody>
      </p:sp>
      <p:sp>
        <p:nvSpPr>
          <p:cNvPr id="3" name="2 - Θέση περιεχομένου"/>
          <p:cNvSpPr>
            <a:spLocks noGrp="1"/>
          </p:cNvSpPr>
          <p:nvPr>
            <p:ph idx="1"/>
          </p:nvPr>
        </p:nvSpPr>
        <p:spPr/>
        <p:txBody>
          <a:bodyPr>
            <a:normAutofit fontScale="92500" lnSpcReduction="20000"/>
          </a:bodyPr>
          <a:lstStyle/>
          <a:p>
            <a:pPr>
              <a:lnSpc>
                <a:spcPct val="90000"/>
              </a:lnSpc>
            </a:pPr>
            <a:r>
              <a:rPr lang="el-GR" sz="2200" dirty="0" smtClean="0"/>
              <a:t>Δυνατή η καθυστερημένη αντιμετώπιση</a:t>
            </a:r>
          </a:p>
          <a:p>
            <a:pPr lvl="1">
              <a:lnSpc>
                <a:spcPct val="90000"/>
              </a:lnSpc>
            </a:pPr>
            <a:r>
              <a:rPr lang="el-GR" sz="2200" dirty="0" smtClean="0"/>
              <a:t>Κατάγματα προσώπου, κακώσεις ουρήθρας, άλλα κατάγματα</a:t>
            </a:r>
          </a:p>
          <a:p>
            <a:pPr>
              <a:lnSpc>
                <a:spcPct val="90000"/>
              </a:lnSpc>
            </a:pPr>
            <a:r>
              <a:rPr lang="el-GR" sz="2200" dirty="0" smtClean="0"/>
              <a:t>Απαιτούν αντιμετώπιση μέσα σε λίγες ώρες</a:t>
            </a:r>
          </a:p>
          <a:p>
            <a:pPr lvl="1">
              <a:lnSpc>
                <a:spcPct val="90000"/>
              </a:lnSpc>
            </a:pPr>
            <a:r>
              <a:rPr lang="el-GR" sz="2200" dirty="0" smtClean="0"/>
              <a:t>Διάτρηση κοίλων σπλάχνων, επιπεπλεγμένα κατάγματα, ισχαιμικά άκρα</a:t>
            </a:r>
          </a:p>
          <a:p>
            <a:pPr>
              <a:lnSpc>
                <a:spcPct val="90000"/>
              </a:lnSpc>
            </a:pPr>
            <a:r>
              <a:rPr lang="el-GR" sz="2200" dirty="0" smtClean="0"/>
              <a:t>Επείγοντα (απαιτούν άμεση αντιμετώπιση-κατά την πρώτη ώρα)</a:t>
            </a:r>
          </a:p>
          <a:p>
            <a:pPr lvl="1">
              <a:lnSpc>
                <a:spcPct val="90000"/>
              </a:lnSpc>
            </a:pPr>
            <a:r>
              <a:rPr lang="el-GR" sz="2200" dirty="0" smtClean="0"/>
              <a:t>Συνεχιζόμενη αιμορραγία, </a:t>
            </a:r>
            <a:r>
              <a:rPr lang="el-GR" sz="2200" dirty="0" err="1" smtClean="0"/>
              <a:t>ενδοκρανιακά</a:t>
            </a:r>
            <a:r>
              <a:rPr lang="el-GR" sz="2200" dirty="0" smtClean="0"/>
              <a:t> αιματώματα</a:t>
            </a:r>
          </a:p>
          <a:p>
            <a:pPr>
              <a:lnSpc>
                <a:spcPct val="90000"/>
              </a:lnSpc>
            </a:pPr>
            <a:r>
              <a:rPr lang="el-GR" sz="2200" dirty="0" smtClean="0"/>
              <a:t>Εξαιρετικά επείγοντα (απαιτούν αντιμετώπιση μέσα στα πρώτα λεπτά)</a:t>
            </a:r>
          </a:p>
          <a:p>
            <a:pPr lvl="1">
              <a:lnSpc>
                <a:spcPct val="90000"/>
              </a:lnSpc>
            </a:pPr>
            <a:r>
              <a:rPr lang="el-GR" sz="2200" dirty="0" smtClean="0"/>
              <a:t>Απόφραξη αεραγωγού, υπό τάση πνευμοθώρακας</a:t>
            </a:r>
          </a:p>
          <a:p>
            <a:endParaRPr lang="el-GR" dirty="0"/>
          </a:p>
        </p:txBody>
      </p:sp>
      <p:sp>
        <p:nvSpPr>
          <p:cNvPr id="4" name="3 - TextBox"/>
          <p:cNvSpPr txBox="1"/>
          <p:nvPr/>
        </p:nvSpPr>
        <p:spPr>
          <a:xfrm>
            <a:off x="467544" y="6021288"/>
            <a:ext cx="8280920" cy="369332"/>
          </a:xfrm>
          <a:prstGeom prst="rect">
            <a:avLst/>
          </a:prstGeom>
          <a:noFill/>
        </p:spPr>
        <p:txBody>
          <a:bodyPr wrap="square" rtlCol="0">
            <a:spAutoFit/>
          </a:bodyPr>
          <a:lstStyle/>
          <a:p>
            <a:r>
              <a:rPr lang="el-GR" dirty="0" smtClean="0"/>
              <a:t>Σημειώσεις Παπανικολάου ΠΜΣ «ΜΕΘ ΚΑΙ ΕΠΕΙΓΟΥΣΑ ΝΟΣΗΛΕΥΤΙΚΗ»</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l-GR" dirty="0" smtClean="0"/>
              <a:t>ΔΙΑΛΟΓΗ ΣΤΗ ΚΑΘΗΜΕΡΙΝΗ ΔΡΑΣΗ</a:t>
            </a:r>
            <a:endParaRPr lang="el-GR" dirty="0"/>
          </a:p>
        </p:txBody>
      </p:sp>
      <p:sp>
        <p:nvSpPr>
          <p:cNvPr id="53251" name="Rectangle 3"/>
          <p:cNvSpPr>
            <a:spLocks noGrp="1" noChangeArrowheads="1"/>
          </p:cNvSpPr>
          <p:nvPr>
            <p:ph idx="1"/>
          </p:nvPr>
        </p:nvSpPr>
        <p:spPr/>
        <p:txBody>
          <a:bodyPr/>
          <a:lstStyle/>
          <a:p>
            <a:pPr>
              <a:lnSpc>
                <a:spcPct val="90000"/>
              </a:lnSpc>
            </a:pPr>
            <a:r>
              <a:rPr lang="el-GR" dirty="0"/>
              <a:t>Παροχή επείγουσας φροντίδας για έγκαιρη και κατάλληλη αντιμετώπιση του βαρέως πάσχοντος</a:t>
            </a:r>
          </a:p>
          <a:p>
            <a:pPr>
              <a:lnSpc>
                <a:spcPct val="90000"/>
              </a:lnSpc>
            </a:pPr>
            <a:r>
              <a:rPr lang="el-GR" dirty="0"/>
              <a:t>Προσφέρουμε το μέγιστο των δυνατοτήτων για την υποστήριξη του σοβαρότερου άρρωστου ακόμα και αν έχει μικρή πιθανότητα επιβίωσης </a:t>
            </a:r>
          </a:p>
          <a:p>
            <a:pPr>
              <a:lnSpc>
                <a:spcPct val="90000"/>
              </a:lnSpc>
            </a:pPr>
            <a:r>
              <a:rPr lang="el-GR" dirty="0"/>
              <a:t>Σχέση 1/1</a:t>
            </a:r>
          </a:p>
        </p:txBody>
      </p:sp>
      <p:sp>
        <p:nvSpPr>
          <p:cNvPr id="4" name="3 - TextBox"/>
          <p:cNvSpPr txBox="1"/>
          <p:nvPr/>
        </p:nvSpPr>
        <p:spPr>
          <a:xfrm>
            <a:off x="467544" y="6021288"/>
            <a:ext cx="8280920" cy="369332"/>
          </a:xfrm>
          <a:prstGeom prst="rect">
            <a:avLst/>
          </a:prstGeom>
          <a:noFill/>
        </p:spPr>
        <p:txBody>
          <a:bodyPr wrap="square" rtlCol="0">
            <a:spAutoFit/>
          </a:bodyPr>
          <a:lstStyle/>
          <a:p>
            <a:r>
              <a:rPr lang="el-GR" dirty="0" smtClean="0"/>
              <a:t>Σημειώσεις Παπανικολάου ΠΜΣ «ΜΕΘ ΚΑΙ ΕΠΕΙΓΟΥΣΑ ΝΟΣΗΛΕΥΤΙΚΗ»</a:t>
            </a:r>
            <a:endParaRPr lang="el-G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l-GR" dirty="0" smtClean="0"/>
              <a:t>ΔΙΑΛΟΓΗ ΜΑΖΙΚΩΝ ΣΥΜΒΑΝΤΩΝ </a:t>
            </a:r>
            <a:endParaRPr lang="el-GR" dirty="0"/>
          </a:p>
        </p:txBody>
      </p:sp>
      <p:sp>
        <p:nvSpPr>
          <p:cNvPr id="54275" name="Rectangle 3"/>
          <p:cNvSpPr>
            <a:spLocks noGrp="1" noChangeArrowheads="1"/>
          </p:cNvSpPr>
          <p:nvPr>
            <p:ph idx="1"/>
          </p:nvPr>
        </p:nvSpPr>
        <p:spPr/>
        <p:txBody>
          <a:bodyPr/>
          <a:lstStyle/>
          <a:p>
            <a:pPr>
              <a:lnSpc>
                <a:spcPct val="90000"/>
              </a:lnSpc>
            </a:pPr>
            <a:r>
              <a:rPr lang="el-GR"/>
              <a:t>Οι δυνατότητες αντιμετώπισης από τοπικά συστήματα δεν έχει ξεπεραστεί </a:t>
            </a:r>
          </a:p>
          <a:p>
            <a:pPr>
              <a:lnSpc>
                <a:spcPct val="90000"/>
              </a:lnSpc>
            </a:pPr>
            <a:r>
              <a:rPr lang="el-GR"/>
              <a:t>Η προσοχή επικεντρώνεται πάλι στον σοβαρότερα άρρωστο στον οποίο χρησιμοποιούνται όλα τα μέσα</a:t>
            </a:r>
          </a:p>
          <a:p>
            <a:pPr>
              <a:lnSpc>
                <a:spcPct val="90000"/>
              </a:lnSpc>
            </a:pPr>
            <a:r>
              <a:rPr lang="el-GR"/>
              <a:t>Μπορεί να ζητηθούν πρόσθετα μέσα</a:t>
            </a:r>
          </a:p>
          <a:p>
            <a:pPr>
              <a:lnSpc>
                <a:spcPct val="90000"/>
              </a:lnSpc>
            </a:pPr>
            <a:r>
              <a:rPr lang="el-GR"/>
              <a:t>Η σχέση 1 / συγκεκριμένο αριθμό θυμάτων</a:t>
            </a:r>
          </a:p>
        </p:txBody>
      </p:sp>
      <p:sp>
        <p:nvSpPr>
          <p:cNvPr id="4" name="3 - TextBox"/>
          <p:cNvSpPr txBox="1"/>
          <p:nvPr/>
        </p:nvSpPr>
        <p:spPr>
          <a:xfrm>
            <a:off x="467544" y="6021288"/>
            <a:ext cx="8280920" cy="369332"/>
          </a:xfrm>
          <a:prstGeom prst="rect">
            <a:avLst/>
          </a:prstGeom>
          <a:noFill/>
        </p:spPr>
        <p:txBody>
          <a:bodyPr wrap="square" rtlCol="0">
            <a:spAutoFit/>
          </a:bodyPr>
          <a:lstStyle/>
          <a:p>
            <a:r>
              <a:rPr lang="el-GR" dirty="0" smtClean="0"/>
              <a:t>Σημειώσεις Παπανικολάου ΠΜΣ «ΜΕΘ ΚΑΙ ΕΠΕΙΓΟΥΣΑ ΝΟΣΗΛΕΥΤΙΚΗ»</a:t>
            </a:r>
            <a:endParaRPr lang="el-G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el-GR" dirty="0" smtClean="0"/>
              <a:t>ΔΙΑΛΟΓΗ ΣΕ ΜΑΖΙΚΗ ΚΑΤΑΣΤΡΟΦΗ </a:t>
            </a:r>
            <a:endParaRPr lang="el-GR" dirty="0"/>
          </a:p>
        </p:txBody>
      </p:sp>
      <p:sp>
        <p:nvSpPr>
          <p:cNvPr id="55299" name="Rectangle 3"/>
          <p:cNvSpPr>
            <a:spLocks noGrp="1" noChangeArrowheads="1"/>
          </p:cNvSpPr>
          <p:nvPr>
            <p:ph idx="1"/>
          </p:nvPr>
        </p:nvSpPr>
        <p:spPr/>
        <p:txBody>
          <a:bodyPr/>
          <a:lstStyle/>
          <a:p>
            <a:r>
              <a:rPr lang="el-GR" dirty="0"/>
              <a:t>Δεν επαρκούν τα τοπικά συστήματα για την αντιμετώπιση </a:t>
            </a:r>
          </a:p>
          <a:p>
            <a:r>
              <a:rPr lang="el-GR" dirty="0"/>
              <a:t>Έννοια της προσφοράς σε όσο το δυνατόν περισσότερα θύματα</a:t>
            </a:r>
          </a:p>
          <a:p>
            <a:r>
              <a:rPr lang="el-GR" dirty="0"/>
              <a:t>Περιορισμό στα μέσα αναλογικά με τον αριθμό των θυμάτων</a:t>
            </a:r>
          </a:p>
          <a:p>
            <a:r>
              <a:rPr lang="el-GR" dirty="0"/>
              <a:t>Σχέση 1 / άγνωστο αριθμό θυμάτων</a:t>
            </a:r>
          </a:p>
        </p:txBody>
      </p:sp>
      <p:sp>
        <p:nvSpPr>
          <p:cNvPr id="4" name="3 - TextBox"/>
          <p:cNvSpPr txBox="1"/>
          <p:nvPr/>
        </p:nvSpPr>
        <p:spPr>
          <a:xfrm>
            <a:off x="467544" y="6021288"/>
            <a:ext cx="8280920" cy="369332"/>
          </a:xfrm>
          <a:prstGeom prst="rect">
            <a:avLst/>
          </a:prstGeom>
          <a:noFill/>
        </p:spPr>
        <p:txBody>
          <a:bodyPr wrap="square" rtlCol="0">
            <a:spAutoFit/>
          </a:bodyPr>
          <a:lstStyle/>
          <a:p>
            <a:r>
              <a:rPr lang="el-GR" dirty="0" smtClean="0"/>
              <a:t>Σημειώσεις Παπανικολάου ΠΜΣ «ΜΕΘ ΚΑΙ ΕΠΕΙΓΟΥΣΑ ΝΟΣΗΛΕΥΤΙΚΗ»</a:t>
            </a:r>
            <a:endParaRPr lang="el-G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l-GR" dirty="0" smtClean="0"/>
              <a:t>ΔΙΑΛΟΓΗ ΠΟΙΟΣ ΤΗΝ ΚΑΝΕΙ</a:t>
            </a:r>
            <a:endParaRPr lang="el-GR" dirty="0"/>
          </a:p>
        </p:txBody>
      </p:sp>
      <p:sp>
        <p:nvSpPr>
          <p:cNvPr id="58371" name="Rectangle 3"/>
          <p:cNvSpPr>
            <a:spLocks noGrp="1" noChangeArrowheads="1"/>
          </p:cNvSpPr>
          <p:nvPr>
            <p:ph idx="1"/>
          </p:nvPr>
        </p:nvSpPr>
        <p:spPr/>
        <p:txBody>
          <a:bodyPr/>
          <a:lstStyle/>
          <a:p>
            <a:r>
              <a:rPr lang="el-GR" dirty="0" smtClean="0"/>
              <a:t>Πρώτος </a:t>
            </a:r>
            <a:r>
              <a:rPr lang="el-GR" dirty="0"/>
              <a:t>στο σημείο</a:t>
            </a:r>
          </a:p>
          <a:p>
            <a:endParaRPr lang="el-GR" dirty="0"/>
          </a:p>
          <a:p>
            <a:r>
              <a:rPr lang="el-GR" dirty="0"/>
              <a:t>Ειδικά εκπαιδευμένη ομάδα</a:t>
            </a:r>
          </a:p>
          <a:p>
            <a:endParaRPr lang="el-GR" dirty="0"/>
          </a:p>
          <a:p>
            <a:r>
              <a:rPr lang="el-GR" dirty="0"/>
              <a:t>Ειδικά εκπαιδευμένο άτομα</a:t>
            </a:r>
          </a:p>
          <a:p>
            <a:endParaRPr lang="el-G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ΔΙΑΛΟΓΗ</a:t>
            </a:r>
            <a:endParaRPr lang="el-GR" dirty="0"/>
          </a:p>
        </p:txBody>
      </p:sp>
      <p:sp>
        <p:nvSpPr>
          <p:cNvPr id="3" name="2 - Θέση περιεχομένου"/>
          <p:cNvSpPr>
            <a:spLocks noGrp="1"/>
          </p:cNvSpPr>
          <p:nvPr>
            <p:ph idx="1"/>
          </p:nvPr>
        </p:nvSpPr>
        <p:spPr/>
        <p:txBody>
          <a:bodyPr/>
          <a:lstStyle/>
          <a:p>
            <a:r>
              <a:rPr lang="el-GR" dirty="0"/>
              <a:t>Η λέξη </a:t>
            </a:r>
            <a:r>
              <a:rPr lang="el-GR" b="1" i="1" dirty="0"/>
              <a:t>Διαλογή ή διεθνώς </a:t>
            </a:r>
            <a:r>
              <a:rPr lang="el-GR" b="1" i="1" dirty="0" err="1"/>
              <a:t>Triage</a:t>
            </a:r>
            <a:r>
              <a:rPr lang="el-GR" b="1" i="1" dirty="0"/>
              <a:t> προέρχεται από το γαλλικό ρήμα </a:t>
            </a:r>
            <a:r>
              <a:rPr lang="el-GR" b="1" i="1" dirty="0" err="1"/>
              <a:t>Trier</a:t>
            </a:r>
            <a:r>
              <a:rPr lang="el-GR" b="1" i="1" dirty="0"/>
              <a:t> </a:t>
            </a:r>
            <a:r>
              <a:rPr lang="el-GR" b="1" i="1" dirty="0" smtClean="0"/>
              <a:t>που </a:t>
            </a:r>
            <a:r>
              <a:rPr lang="el-GR" dirty="0" smtClean="0"/>
              <a:t>σημαίνει </a:t>
            </a:r>
            <a:r>
              <a:rPr lang="el-GR" dirty="0"/>
              <a:t>διαλέγω - ταξινομώ</a:t>
            </a:r>
            <a:r>
              <a:rPr lang="el-GR" dirty="0" smtClean="0"/>
              <a:t>.</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l-GR" dirty="0" smtClean="0"/>
              <a:t>ΠΡΟΣΟΝΤΑ</a:t>
            </a:r>
            <a:endParaRPr lang="el-GR" dirty="0"/>
          </a:p>
        </p:txBody>
      </p:sp>
      <p:sp>
        <p:nvSpPr>
          <p:cNvPr id="60419" name="Rectangle 3"/>
          <p:cNvSpPr>
            <a:spLocks noGrp="1" noChangeArrowheads="1"/>
          </p:cNvSpPr>
          <p:nvPr>
            <p:ph idx="1"/>
          </p:nvPr>
        </p:nvSpPr>
        <p:spPr/>
        <p:txBody>
          <a:bodyPr>
            <a:normAutofit lnSpcReduction="10000"/>
          </a:bodyPr>
          <a:lstStyle/>
          <a:p>
            <a:r>
              <a:rPr lang="el-GR"/>
              <a:t>Κλινική εμπειρία</a:t>
            </a:r>
          </a:p>
          <a:p>
            <a:r>
              <a:rPr lang="el-GR"/>
              <a:t>Καλή κρίση και διοικητικές ικανότητες</a:t>
            </a:r>
          </a:p>
          <a:p>
            <a:r>
              <a:rPr lang="el-GR"/>
              <a:t>Ψυχραιμία</a:t>
            </a:r>
          </a:p>
          <a:p>
            <a:r>
              <a:rPr lang="el-GR"/>
              <a:t>Αποφασιστικότητα</a:t>
            </a:r>
          </a:p>
          <a:p>
            <a:r>
              <a:rPr lang="el-GR"/>
              <a:t>Γνώση των διαθέσιμων μέσων</a:t>
            </a:r>
          </a:p>
          <a:p>
            <a:r>
              <a:rPr lang="el-GR"/>
              <a:t>Ευλυγισία στη λύση προβλημάτων</a:t>
            </a:r>
          </a:p>
          <a:p>
            <a:r>
              <a:rPr lang="el-GR"/>
              <a:t>Διαθεσιμότητα</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l-GR" dirty="0" smtClean="0"/>
              <a:t>ΣΥΣΤΗΜΑΤΑ ΔΙΑΛΟΓΗΣ</a:t>
            </a:r>
            <a:endParaRPr lang="el-GR" dirty="0"/>
          </a:p>
        </p:txBody>
      </p:sp>
      <p:sp>
        <p:nvSpPr>
          <p:cNvPr id="65539" name="Rectangle 3"/>
          <p:cNvSpPr>
            <a:spLocks noGrp="1" noChangeArrowheads="1"/>
          </p:cNvSpPr>
          <p:nvPr>
            <p:ph idx="1"/>
          </p:nvPr>
        </p:nvSpPr>
        <p:spPr/>
        <p:txBody>
          <a:bodyPr/>
          <a:lstStyle/>
          <a:p>
            <a:pPr>
              <a:buFont typeface="Wingdings" pitchFamily="2" charset="2"/>
              <a:buNone/>
            </a:pPr>
            <a:r>
              <a:rPr lang="el-GR" dirty="0"/>
              <a:t>4 Κατηγορίες – Χρώματα</a:t>
            </a:r>
          </a:p>
          <a:p>
            <a:r>
              <a:rPr lang="el-GR" dirty="0">
                <a:solidFill>
                  <a:srgbClr val="FF0000"/>
                </a:solidFill>
              </a:rPr>
              <a:t>Κόκκινο </a:t>
            </a:r>
            <a:r>
              <a:rPr lang="el-GR" dirty="0"/>
              <a:t>– άμεση προτεραιότητα</a:t>
            </a:r>
          </a:p>
          <a:p>
            <a:r>
              <a:rPr lang="el-GR" dirty="0">
                <a:solidFill>
                  <a:srgbClr val="FFFF00"/>
                </a:solidFill>
              </a:rPr>
              <a:t>Κίτρινο</a:t>
            </a:r>
            <a:r>
              <a:rPr lang="el-GR" dirty="0"/>
              <a:t> – σοβαρός τραυματισμός, </a:t>
            </a:r>
          </a:p>
          <a:p>
            <a:pPr>
              <a:buFont typeface="Wingdings" pitchFamily="2" charset="2"/>
              <a:buNone/>
            </a:pPr>
            <a:r>
              <a:rPr lang="el-GR" dirty="0"/>
              <a:t>	μπορεί να περιμένει λίγο</a:t>
            </a:r>
          </a:p>
          <a:p>
            <a:r>
              <a:rPr lang="el-GR" dirty="0">
                <a:solidFill>
                  <a:schemeClr val="accent1"/>
                </a:solidFill>
              </a:rPr>
              <a:t>Πράσινο</a:t>
            </a:r>
            <a:r>
              <a:rPr lang="el-GR" dirty="0"/>
              <a:t> – μπορεί να περιμένει </a:t>
            </a:r>
          </a:p>
          <a:p>
            <a:r>
              <a:rPr lang="el-GR" dirty="0"/>
              <a:t>Μαύρο – νεκρός ή με κακή πρόγνωση</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5" name="Group 3"/>
          <p:cNvGraphicFramePr>
            <a:graphicFrameLocks noGrp="1"/>
          </p:cNvGraphicFramePr>
          <p:nvPr>
            <p:ph/>
          </p:nvPr>
        </p:nvGraphicFramePr>
        <p:xfrm>
          <a:off x="1066800" y="2060575"/>
          <a:ext cx="7543800" cy="4035426"/>
        </p:xfrm>
        <a:graphic>
          <a:graphicData uri="http://schemas.openxmlformats.org/drawingml/2006/table">
            <a:tbl>
              <a:tblPr/>
              <a:tblGrid>
                <a:gridCol w="2514600"/>
                <a:gridCol w="2514600"/>
                <a:gridCol w="2514600"/>
              </a:tblGrid>
              <a:tr h="1009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rPr>
                        <a:t>Περπατάνε</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rPr>
                        <a:t>Όχι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Ναι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Πράσινο</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r>
              <a:tr h="1008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Αναπνοή</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NAI</a:t>
                      </a:r>
                      <a:endParaRPr kumimoji="0" lang="el-G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Όχι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Μαύρο</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0808"/>
                    </a:solidFill>
                  </a:tcPr>
                </a:tc>
              </a:tr>
              <a:tr h="1009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Συχνότητα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Αναπνοής</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10-29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&lt;9 ή &gt;30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Κόκκινο</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008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rPr>
                        <a:t>Αγγειακή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Arial" charset="0"/>
                        </a:rPr>
                        <a:t>Επαναφορά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&lt; 2 </a:t>
                      </a:r>
                      <a:r>
                        <a:rPr kumimoji="0" lang="en-US" sz="1800" b="0" i="0" u="none" strike="noStrike" cap="none" normalizeH="0" baseline="0" smtClean="0">
                          <a:ln>
                            <a:noFill/>
                          </a:ln>
                          <a:solidFill>
                            <a:schemeClr val="tx1"/>
                          </a:solidFill>
                          <a:effectLst/>
                          <a:latin typeface="Arial" charset="0"/>
                        </a:rPr>
                        <a:t>s</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80808"/>
                          </a:solidFill>
                          <a:effectLst/>
                          <a:latin typeface="Arial" charset="0"/>
                        </a:rPr>
                        <a:t>Κίτρινο</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64537" name="AutoShape 25"/>
          <p:cNvSpPr>
            <a:spLocks noChangeArrowheads="1"/>
          </p:cNvSpPr>
          <p:nvPr/>
        </p:nvSpPr>
        <p:spPr bwMode="auto">
          <a:xfrm>
            <a:off x="1691680" y="2420888"/>
            <a:ext cx="215900" cy="503238"/>
          </a:xfrm>
          <a:prstGeom prst="downArrow">
            <a:avLst>
              <a:gd name="adj1" fmla="val 50000"/>
              <a:gd name="adj2" fmla="val 58272"/>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4538" name="AutoShape 26"/>
          <p:cNvSpPr>
            <a:spLocks noChangeArrowheads="1"/>
          </p:cNvSpPr>
          <p:nvPr/>
        </p:nvSpPr>
        <p:spPr bwMode="auto">
          <a:xfrm>
            <a:off x="1763688" y="3501008"/>
            <a:ext cx="215900" cy="503237"/>
          </a:xfrm>
          <a:prstGeom prst="downArrow">
            <a:avLst>
              <a:gd name="adj1" fmla="val 50000"/>
              <a:gd name="adj2" fmla="val 58272"/>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4539" name="AutoShape 27"/>
          <p:cNvSpPr>
            <a:spLocks noChangeArrowheads="1"/>
          </p:cNvSpPr>
          <p:nvPr/>
        </p:nvSpPr>
        <p:spPr bwMode="auto">
          <a:xfrm>
            <a:off x="2267744" y="4437112"/>
            <a:ext cx="215900" cy="503237"/>
          </a:xfrm>
          <a:prstGeom prst="downArrow">
            <a:avLst>
              <a:gd name="adj1" fmla="val 50000"/>
              <a:gd name="adj2" fmla="val 58272"/>
            </a:avLst>
          </a:prstGeom>
          <a:solidFill>
            <a:schemeClr val="accent1"/>
          </a:solidFill>
          <a:ln w="9525">
            <a:solidFill>
              <a:schemeClr val="tx1"/>
            </a:solidFill>
            <a:miter lim="800000"/>
            <a:headEnd/>
            <a:tailEnd/>
          </a:ln>
          <a:effectLst/>
        </p:spPr>
        <p:txBody>
          <a:bodyPr vert="eaVert" wrap="none" anchor="ctr"/>
          <a:lstStyle/>
          <a:p>
            <a:endParaRPr lang="el-GR"/>
          </a:p>
        </p:txBody>
      </p:sp>
      <p:sp>
        <p:nvSpPr>
          <p:cNvPr id="64540" name="AutoShape 28"/>
          <p:cNvSpPr>
            <a:spLocks noChangeArrowheads="1"/>
          </p:cNvSpPr>
          <p:nvPr/>
        </p:nvSpPr>
        <p:spPr bwMode="auto">
          <a:xfrm>
            <a:off x="4356100" y="2636838"/>
            <a:ext cx="1008063" cy="360362"/>
          </a:xfrm>
          <a:prstGeom prst="rightArrow">
            <a:avLst>
              <a:gd name="adj1" fmla="val 50000"/>
              <a:gd name="adj2" fmla="val 69934"/>
            </a:avLst>
          </a:prstGeom>
          <a:solidFill>
            <a:schemeClr val="accent1"/>
          </a:solidFill>
          <a:ln w="9525">
            <a:solidFill>
              <a:schemeClr val="tx1"/>
            </a:solidFill>
            <a:miter lim="800000"/>
            <a:headEnd/>
            <a:tailEnd/>
          </a:ln>
          <a:effectLst/>
        </p:spPr>
        <p:txBody>
          <a:bodyPr wrap="none" anchor="ctr"/>
          <a:lstStyle/>
          <a:p>
            <a:endParaRPr lang="el-GR"/>
          </a:p>
        </p:txBody>
      </p:sp>
      <p:sp>
        <p:nvSpPr>
          <p:cNvPr id="64541" name="AutoShape 29"/>
          <p:cNvSpPr>
            <a:spLocks noChangeArrowheads="1"/>
          </p:cNvSpPr>
          <p:nvPr/>
        </p:nvSpPr>
        <p:spPr bwMode="auto">
          <a:xfrm>
            <a:off x="4355976" y="3501008"/>
            <a:ext cx="1008063" cy="360363"/>
          </a:xfrm>
          <a:prstGeom prst="rightArrow">
            <a:avLst>
              <a:gd name="adj1" fmla="val 50000"/>
              <a:gd name="adj2" fmla="val 69934"/>
            </a:avLst>
          </a:prstGeom>
          <a:solidFill>
            <a:schemeClr val="accent1"/>
          </a:solidFill>
          <a:ln w="9525">
            <a:solidFill>
              <a:schemeClr val="tx1"/>
            </a:solidFill>
            <a:miter lim="800000"/>
            <a:headEnd/>
            <a:tailEnd/>
          </a:ln>
          <a:effectLst/>
        </p:spPr>
        <p:txBody>
          <a:bodyPr wrap="none" anchor="ctr"/>
          <a:lstStyle/>
          <a:p>
            <a:endParaRPr lang="el-GR"/>
          </a:p>
        </p:txBody>
      </p:sp>
      <p:sp>
        <p:nvSpPr>
          <p:cNvPr id="64542" name="AutoShape 30"/>
          <p:cNvSpPr>
            <a:spLocks noChangeArrowheads="1"/>
          </p:cNvSpPr>
          <p:nvPr/>
        </p:nvSpPr>
        <p:spPr bwMode="auto">
          <a:xfrm>
            <a:off x="4355976" y="4581128"/>
            <a:ext cx="1008063" cy="360362"/>
          </a:xfrm>
          <a:prstGeom prst="rightArrow">
            <a:avLst>
              <a:gd name="adj1" fmla="val 50000"/>
              <a:gd name="adj2" fmla="val 69934"/>
            </a:avLst>
          </a:prstGeom>
          <a:solidFill>
            <a:schemeClr val="accent1"/>
          </a:solidFill>
          <a:ln w="9525">
            <a:solidFill>
              <a:schemeClr val="tx1"/>
            </a:solidFill>
            <a:miter lim="800000"/>
            <a:headEnd/>
            <a:tailEnd/>
          </a:ln>
          <a:effectLst/>
        </p:spPr>
        <p:txBody>
          <a:bodyPr wrap="none" anchor="ctr"/>
          <a:lstStyle/>
          <a:p>
            <a:endParaRPr lang="el-GR"/>
          </a:p>
        </p:txBody>
      </p:sp>
      <p:sp>
        <p:nvSpPr>
          <p:cNvPr id="64543" name="AutoShape 31"/>
          <p:cNvSpPr>
            <a:spLocks noChangeArrowheads="1"/>
          </p:cNvSpPr>
          <p:nvPr/>
        </p:nvSpPr>
        <p:spPr bwMode="auto">
          <a:xfrm>
            <a:off x="4355976" y="5517232"/>
            <a:ext cx="1008063" cy="360362"/>
          </a:xfrm>
          <a:prstGeom prst="rightArrow">
            <a:avLst>
              <a:gd name="adj1" fmla="val 50000"/>
              <a:gd name="adj2" fmla="val 69934"/>
            </a:avLst>
          </a:prstGeom>
          <a:solidFill>
            <a:schemeClr val="accent1"/>
          </a:solidFill>
          <a:ln w="9525">
            <a:solidFill>
              <a:schemeClr val="tx1"/>
            </a:solidFill>
            <a:miter lim="800000"/>
            <a:headEnd/>
            <a:tailEnd/>
          </a:ln>
          <a:effectLst/>
        </p:spPr>
        <p:txBody>
          <a:bodyPr wrap="none" anchor="ctr"/>
          <a:lstStyle/>
          <a:p>
            <a:endParaRPr lang="el-GR"/>
          </a:p>
        </p:txBody>
      </p:sp>
      <p:sp>
        <p:nvSpPr>
          <p:cNvPr id="11" name="Rectangle 2"/>
          <p:cNvSpPr txBox="1">
            <a:spLocks noChangeArrowheads="1"/>
          </p:cNvSpPr>
          <p:nvPr/>
        </p:nvSpPr>
        <p:spPr>
          <a:xfrm>
            <a:off x="914400" y="512064"/>
            <a:ext cx="7772400" cy="9144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r>
              <a:rPr lang="el-GR" sz="4000" dirty="0" smtClean="0"/>
              <a:t>ΓΡΗΓΟΡΗ </a:t>
            </a:r>
            <a:r>
              <a:rPr kumimoji="0" lang="el-GR" sz="4000" b="0" i="0" u="none" strike="noStrike" kern="1200" cap="none" spc="0" normalizeH="0" baseline="0" noProof="0" dirty="0" smtClean="0">
                <a:ln>
                  <a:noFill/>
                </a:ln>
                <a:solidFill>
                  <a:schemeClr val="tx1"/>
                </a:solidFill>
                <a:effectLst/>
                <a:uLnTx/>
                <a:uFillTx/>
                <a:latin typeface="+mn-lt"/>
                <a:ea typeface="+mn-ea"/>
                <a:cs typeface="+mn-cs"/>
              </a:rPr>
              <a:t>ΔΙΑΛΟΓΗ</a:t>
            </a:r>
            <a:endParaRPr kumimoji="0" lang="el-GR" sz="4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l-GR" dirty="0" smtClean="0"/>
              <a:t>ΚΑΡΤΕΣ ΔΙΑΛΟΓΗΣ</a:t>
            </a:r>
            <a:endParaRPr lang="el-GR" dirty="0"/>
          </a:p>
        </p:txBody>
      </p:sp>
      <p:sp>
        <p:nvSpPr>
          <p:cNvPr id="66563" name="Rectangle 3"/>
          <p:cNvSpPr>
            <a:spLocks noGrp="1" noChangeArrowheads="1"/>
          </p:cNvSpPr>
          <p:nvPr>
            <p:ph idx="1"/>
          </p:nvPr>
        </p:nvSpPr>
        <p:spPr/>
        <p:txBody>
          <a:bodyPr/>
          <a:lstStyle/>
          <a:p>
            <a:pPr>
              <a:lnSpc>
                <a:spcPct val="90000"/>
              </a:lnSpc>
              <a:buFont typeface="Wingdings" pitchFamily="2" charset="2"/>
              <a:buNone/>
            </a:pPr>
            <a:r>
              <a:rPr lang="el-GR"/>
              <a:t>Βασικά Χαρακτηριστικά</a:t>
            </a:r>
          </a:p>
          <a:p>
            <a:pPr>
              <a:lnSpc>
                <a:spcPct val="90000"/>
              </a:lnSpc>
            </a:pPr>
            <a:r>
              <a:rPr lang="el-GR"/>
              <a:t>Αδιάβροχη, ανθεκτική σε δυσμενείς καιρικές συνθήκες</a:t>
            </a:r>
          </a:p>
          <a:p>
            <a:pPr>
              <a:lnSpc>
                <a:spcPct val="90000"/>
              </a:lnSpc>
            </a:pPr>
            <a:r>
              <a:rPr lang="el-GR"/>
              <a:t>Να γράφεται εύκολα</a:t>
            </a:r>
          </a:p>
          <a:p>
            <a:pPr>
              <a:lnSpc>
                <a:spcPct val="90000"/>
              </a:lnSpc>
            </a:pPr>
            <a:r>
              <a:rPr lang="el-GR"/>
              <a:t>Να πιάνεται εύκολα πάνω στον άρρωστο </a:t>
            </a:r>
          </a:p>
          <a:p>
            <a:pPr>
              <a:lnSpc>
                <a:spcPct val="90000"/>
              </a:lnSpc>
            </a:pPr>
            <a:r>
              <a:rPr lang="el-GR"/>
              <a:t>Να έχει χώρο για στοιχεία (αρρώστου, ασθενοφόρου, κατηγορία διαλογής)</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Deconference-2002-triage-tag.jpg"/>
          <p:cNvPicPr>
            <a:picLocks noGrp="1" noChangeAspect="1"/>
          </p:cNvPicPr>
          <p:nvPr>
            <p:ph idx="1"/>
          </p:nvPr>
        </p:nvPicPr>
        <p:blipFill>
          <a:blip r:embed="rId2" cstate="print"/>
          <a:stretch>
            <a:fillRect/>
          </a:stretch>
        </p:blipFill>
        <p:spPr>
          <a:xfrm>
            <a:off x="3347864" y="96885"/>
            <a:ext cx="2448272" cy="669641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T_Light_Picture_352_X_240.jpg"/>
          <p:cNvPicPr>
            <a:picLocks noGrp="1" noChangeAspect="1"/>
          </p:cNvPicPr>
          <p:nvPr>
            <p:ph idx="1"/>
          </p:nvPr>
        </p:nvPicPr>
        <p:blipFill>
          <a:blip r:embed="rId2" cstate="print"/>
          <a:stretch>
            <a:fillRect/>
          </a:stretch>
        </p:blipFill>
        <p:spPr>
          <a:xfrm>
            <a:off x="3084512" y="2605881"/>
            <a:ext cx="4470400" cy="304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l-GR" dirty="0" smtClean="0"/>
              <a:t>ΣΥΣΤΗΜΑΤΑ ΔΙΑΛΟΓΗΣ</a:t>
            </a:r>
            <a:endParaRPr lang="el-GR" dirty="0"/>
          </a:p>
        </p:txBody>
      </p:sp>
      <p:sp>
        <p:nvSpPr>
          <p:cNvPr id="68611" name="Rectangle 3"/>
          <p:cNvSpPr>
            <a:spLocks noGrp="1" noChangeArrowheads="1"/>
          </p:cNvSpPr>
          <p:nvPr>
            <p:ph idx="1"/>
          </p:nvPr>
        </p:nvSpPr>
        <p:spPr/>
        <p:txBody>
          <a:bodyPr/>
          <a:lstStyle/>
          <a:p>
            <a:endParaRPr lang="el-GR" dirty="0"/>
          </a:p>
          <a:p>
            <a:r>
              <a:rPr lang="el-GR" dirty="0"/>
              <a:t>Σύστημα </a:t>
            </a:r>
            <a:r>
              <a:rPr lang="en-US" dirty="0" smtClean="0"/>
              <a:t>START</a:t>
            </a:r>
            <a:r>
              <a:rPr lang="el-GR" dirty="0" smtClean="0"/>
              <a:t> (</a:t>
            </a:r>
            <a:r>
              <a:rPr lang="en-US" i="1" u="sng" dirty="0" smtClean="0">
                <a:hlinkClick r:id="rId2" tooltip="Simple triage and rapid treatment"/>
              </a:rPr>
              <a:t>Simple triage and rapid treatment</a:t>
            </a:r>
            <a:r>
              <a:rPr lang="el-GR" i="1" u="sng" dirty="0" smtClean="0"/>
              <a:t>)</a:t>
            </a:r>
            <a:endParaRPr lang="en-US" dirty="0"/>
          </a:p>
          <a:p>
            <a:r>
              <a:rPr lang="el-GR" dirty="0"/>
              <a:t>Σύστημα </a:t>
            </a:r>
            <a:r>
              <a:rPr lang="en-US" dirty="0"/>
              <a:t>TTRS (Triage Trauma Revised Score</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l-GR" dirty="0" smtClean="0"/>
              <a:t>ΣΥΣΤΗΜΑ </a:t>
            </a:r>
            <a:r>
              <a:rPr lang="en-US" dirty="0" smtClean="0"/>
              <a:t>START</a:t>
            </a:r>
            <a:endParaRPr lang="el-GR" dirty="0"/>
          </a:p>
        </p:txBody>
      </p:sp>
      <p:sp>
        <p:nvSpPr>
          <p:cNvPr id="69635" name="Rectangle 3"/>
          <p:cNvSpPr>
            <a:spLocks noGrp="1" noChangeArrowheads="1"/>
          </p:cNvSpPr>
          <p:nvPr>
            <p:ph idx="1"/>
          </p:nvPr>
        </p:nvSpPr>
        <p:spPr/>
        <p:txBody>
          <a:bodyPr/>
          <a:lstStyle/>
          <a:p>
            <a:r>
              <a:rPr lang="el-GR" dirty="0"/>
              <a:t>Απομάκρυνση των θυμάτων που μπορούν να περπατήσουν</a:t>
            </a:r>
          </a:p>
          <a:p>
            <a:r>
              <a:rPr lang="el-GR" dirty="0"/>
              <a:t>Διαλογή των υπολοίπων ανάλογα με </a:t>
            </a:r>
            <a:r>
              <a:rPr lang="el-GR" dirty="0" smtClean="0"/>
              <a:t>σφ</a:t>
            </a:r>
            <a:r>
              <a:rPr lang="el-GR" dirty="0"/>
              <a:t>ύ</a:t>
            </a:r>
            <a:r>
              <a:rPr lang="el-GR" dirty="0" smtClean="0"/>
              <a:t>ξεις</a:t>
            </a:r>
            <a:r>
              <a:rPr lang="el-GR" dirty="0"/>
              <a:t>, πίεση, ρυθμό αναπνοής (δεν επιτρέπεται άλλος χειρισμός εκτός της ανύψωσης του σαγονιού)</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START</a:t>
            </a:r>
            <a:r>
              <a:rPr lang="el-GR" dirty="0" smtClean="0"/>
              <a:t> </a:t>
            </a:r>
            <a:r>
              <a:rPr lang="en-US" dirty="0" smtClean="0"/>
              <a:t>TRIAGE</a:t>
            </a:r>
            <a:endParaRPr lang="el-GR" dirty="0"/>
          </a:p>
        </p:txBody>
      </p:sp>
      <p:graphicFrame>
        <p:nvGraphicFramePr>
          <p:cNvPr id="4" name="3 - Θέση περιεχομένου"/>
          <p:cNvGraphicFramePr>
            <a:graphicFrameLocks noGrp="1"/>
          </p:cNvGraphicFramePr>
          <p:nvPr>
            <p:ph idx="1"/>
          </p:nvPr>
        </p:nvGraphicFramePr>
        <p:xfrm>
          <a:off x="914400" y="1784350"/>
          <a:ext cx="7834064" cy="2834640"/>
        </p:xfrm>
        <a:graphic>
          <a:graphicData uri="http://schemas.openxmlformats.org/drawingml/2006/table">
            <a:tbl>
              <a:tblPr firstRow="1" bandRow="1">
                <a:tableStyleId>{5C22544A-7EE6-4342-B048-85BDC9FD1C3A}</a:tableStyleId>
              </a:tblPr>
              <a:tblGrid>
                <a:gridCol w="3917032"/>
                <a:gridCol w="3917032"/>
              </a:tblGrid>
              <a:tr h="370840">
                <a:tc>
                  <a:txBody>
                    <a:bodyPr/>
                    <a:lstStyle/>
                    <a:p>
                      <a:pPr marL="174625" marR="0" lvl="0" indent="-174625" algn="l" defTabSz="914400" rtl="0" eaLnBrk="1" fontAlgn="base" latinLnBrk="0" hangingPunct="1">
                        <a:lnSpc>
                          <a:spcPct val="100000"/>
                        </a:lnSpc>
                        <a:spcBef>
                          <a:spcPct val="0"/>
                        </a:spcBef>
                        <a:spcAft>
                          <a:spcPct val="0"/>
                        </a:spcAft>
                        <a:buClrTx/>
                        <a:buSzTx/>
                        <a:buFontTx/>
                        <a:buNone/>
                        <a:tabLst/>
                        <a:defRPr/>
                      </a:pPr>
                      <a:r>
                        <a:rPr kumimoji="0" lang="el-GR" sz="2400" u="none" strike="noStrike" cap="none" normalizeH="0" baseline="0" smtClean="0">
                          <a:ln>
                            <a:noFill/>
                          </a:ln>
                          <a:effectLst/>
                        </a:rPr>
                        <a:t>ΚΡΙΤΗΡΙΑ</a:t>
                      </a:r>
                    </a:p>
                  </a:txBody>
                  <a:tcPr horzOverflow="overflow"/>
                </a:tc>
                <a:tc>
                  <a:txBody>
                    <a:bodyPr/>
                    <a:lstStyle/>
                    <a:p>
                      <a:pPr marL="261938" marR="0" lvl="0" indent="-261938" algn="l" defTabSz="914400" rtl="0" eaLnBrk="1" fontAlgn="base" latinLnBrk="0" hangingPunct="1">
                        <a:lnSpc>
                          <a:spcPct val="100000"/>
                        </a:lnSpc>
                        <a:spcBef>
                          <a:spcPct val="0"/>
                        </a:spcBef>
                        <a:spcAft>
                          <a:spcPct val="0"/>
                        </a:spcAft>
                        <a:buClrTx/>
                        <a:buSzTx/>
                        <a:buFontTx/>
                        <a:buNone/>
                        <a:tabLst/>
                        <a:defRPr/>
                      </a:pPr>
                      <a:r>
                        <a:rPr kumimoji="0" lang="el-GR" sz="2400" u="none" strike="noStrike" cap="none" normalizeH="0" baseline="0" dirty="0" smtClean="0">
                          <a:ln>
                            <a:noFill/>
                          </a:ln>
                          <a:effectLst/>
                        </a:rPr>
                        <a:t>ΚΑΤΗΓΟΡΙΕΣ</a:t>
                      </a:r>
                    </a:p>
                  </a:txBody>
                  <a:tcPr horzOverflow="overflow"/>
                </a:tc>
              </a:tr>
              <a:tr h="370840">
                <a:tc>
                  <a:txBody>
                    <a:bodyPr/>
                    <a:lstStyle/>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l-GR" sz="2400" u="none" strike="noStrike" cap="none" normalizeH="0" baseline="0" smtClean="0">
                          <a:ln>
                            <a:noFill/>
                          </a:ln>
                          <a:effectLst/>
                        </a:rPr>
                        <a:t>Αναπνοή</a:t>
                      </a:r>
                      <a:endParaRPr kumimoji="0" lang="el-GR" sz="2400" u="none" strike="noStrike" cap="none" normalizeH="0" baseline="0" dirty="0" smtClean="0">
                        <a:ln>
                          <a:noFill/>
                        </a:ln>
                        <a:effectLst/>
                      </a:endParaRP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l-GR" sz="2400" u="none" strike="noStrike" cap="none" normalizeH="0" baseline="0" dirty="0" smtClean="0">
                          <a:ln>
                            <a:noFill/>
                          </a:ln>
                          <a:effectLst/>
                        </a:rPr>
                        <a:t>Κυκλοφορία</a:t>
                      </a:r>
                    </a:p>
                    <a:p>
                      <a:pPr marL="174625" marR="0" lvl="0" indent="-174625" algn="l" defTabSz="914400" rtl="0" eaLnBrk="1" fontAlgn="base" latinLnBrk="0" hangingPunct="1">
                        <a:lnSpc>
                          <a:spcPct val="100000"/>
                        </a:lnSpc>
                        <a:spcBef>
                          <a:spcPct val="0"/>
                        </a:spcBef>
                        <a:spcAft>
                          <a:spcPct val="0"/>
                        </a:spcAft>
                        <a:buClrTx/>
                        <a:buSzTx/>
                        <a:buFontTx/>
                        <a:buChar char="•"/>
                        <a:tabLst/>
                      </a:pPr>
                      <a:r>
                        <a:rPr kumimoji="0" lang="el-GR" sz="2400" u="none" strike="noStrike" cap="none" normalizeH="0" baseline="0" dirty="0" smtClean="0">
                          <a:ln>
                            <a:noFill/>
                          </a:ln>
                          <a:effectLst/>
                        </a:rPr>
                        <a:t>Νευρολογική εκτίμηση</a:t>
                      </a:r>
                      <a:endParaRPr kumimoji="0" lang="el-GR" sz="2400" b="0" i="0" u="none" strike="noStrike" cap="none" normalizeH="0" baseline="0" dirty="0" smtClean="0">
                        <a:ln>
                          <a:noFill/>
                        </a:ln>
                        <a:solidFill>
                          <a:schemeClr val="tx1"/>
                        </a:solidFill>
                        <a:effectLst/>
                        <a:latin typeface="Arial" charset="0"/>
                      </a:endParaRPr>
                    </a:p>
                  </a:txBody>
                  <a:tcPr horzOverflow="overflow"/>
                </a:tc>
                <a:tc>
                  <a:txBody>
                    <a:bodyPr/>
                    <a:lstStyle/>
                    <a:p>
                      <a:pPr marL="261938" marR="0" lvl="0" indent="-261938" algn="l" defTabSz="914400" rtl="0" eaLnBrk="1" fontAlgn="base" latinLnBrk="0" hangingPunct="1">
                        <a:lnSpc>
                          <a:spcPct val="100000"/>
                        </a:lnSpc>
                        <a:spcBef>
                          <a:spcPct val="0"/>
                        </a:spcBef>
                        <a:spcAft>
                          <a:spcPct val="0"/>
                        </a:spcAft>
                        <a:buClrTx/>
                        <a:buSzTx/>
                        <a:buFontTx/>
                        <a:buChar char="•"/>
                        <a:tabLst/>
                      </a:pPr>
                      <a:r>
                        <a:rPr kumimoji="0" lang="el-GR" sz="2400" u="none" strike="noStrike" cap="none" normalizeH="0" baseline="0" dirty="0" smtClean="0">
                          <a:ln>
                            <a:noFill/>
                          </a:ln>
                          <a:effectLst/>
                        </a:rPr>
                        <a:t>Περιπατητικοί</a:t>
                      </a:r>
                    </a:p>
                    <a:p>
                      <a:pPr marL="261938" marR="0" lvl="0" indent="-261938" algn="l" defTabSz="914400" rtl="0" eaLnBrk="1" fontAlgn="base" latinLnBrk="0" hangingPunct="1">
                        <a:lnSpc>
                          <a:spcPct val="100000"/>
                        </a:lnSpc>
                        <a:spcBef>
                          <a:spcPct val="0"/>
                        </a:spcBef>
                        <a:spcAft>
                          <a:spcPct val="0"/>
                        </a:spcAft>
                        <a:buClrTx/>
                        <a:buSzTx/>
                        <a:buFontTx/>
                        <a:buChar char="•"/>
                        <a:tabLst/>
                      </a:pPr>
                      <a:r>
                        <a:rPr kumimoji="0" lang="el-GR" sz="2400" u="none" strike="noStrike" cap="none" normalizeH="0" baseline="0" dirty="0" smtClean="0">
                          <a:ln>
                            <a:noFill/>
                          </a:ln>
                          <a:effectLst/>
                        </a:rPr>
                        <a:t>Φυσιολογικά ευρήματα</a:t>
                      </a:r>
                    </a:p>
                    <a:p>
                      <a:pPr marL="261938" marR="0" lvl="0" indent="-261938" algn="l" defTabSz="914400" rtl="0" eaLnBrk="1" fontAlgn="base" latinLnBrk="0" hangingPunct="1">
                        <a:lnSpc>
                          <a:spcPct val="100000"/>
                        </a:lnSpc>
                        <a:spcBef>
                          <a:spcPct val="0"/>
                        </a:spcBef>
                        <a:spcAft>
                          <a:spcPct val="0"/>
                        </a:spcAft>
                        <a:buClrTx/>
                        <a:buSzTx/>
                        <a:buFontTx/>
                        <a:buChar char="•"/>
                        <a:tabLst/>
                      </a:pPr>
                      <a:r>
                        <a:rPr kumimoji="0" lang="el-GR" sz="2400" u="none" strike="noStrike" cap="none" normalizeH="0" baseline="0" dirty="0" smtClean="0">
                          <a:ln>
                            <a:noFill/>
                          </a:ln>
                          <a:effectLst/>
                        </a:rPr>
                        <a:t>Μη φυσιολογικά ευρήματα</a:t>
                      </a:r>
                    </a:p>
                    <a:p>
                      <a:pPr marL="261938" marR="0" lvl="0" indent="-261938" algn="l" defTabSz="914400" rtl="0" eaLnBrk="1" fontAlgn="base" latinLnBrk="0" hangingPunct="1">
                        <a:lnSpc>
                          <a:spcPct val="100000"/>
                        </a:lnSpc>
                        <a:spcBef>
                          <a:spcPct val="0"/>
                        </a:spcBef>
                        <a:spcAft>
                          <a:spcPct val="0"/>
                        </a:spcAft>
                        <a:buClrTx/>
                        <a:buSzTx/>
                        <a:buFontTx/>
                        <a:buChar char="•"/>
                        <a:tabLst/>
                      </a:pPr>
                      <a:r>
                        <a:rPr kumimoji="0" lang="el-GR" sz="2400" u="none" strike="noStrike" cap="none" normalizeH="0" baseline="0" dirty="0" smtClean="0">
                          <a:ln>
                            <a:noFill/>
                          </a:ln>
                          <a:effectLst/>
                        </a:rPr>
                        <a:t>Δεν θα επιζήσουν</a:t>
                      </a:r>
                    </a:p>
                    <a:p>
                      <a:pPr marL="261938" marR="0" lvl="0" indent="-261938" algn="l" defTabSz="914400" rtl="0" eaLnBrk="1" fontAlgn="base" latinLnBrk="0" hangingPunct="1">
                        <a:lnSpc>
                          <a:spcPct val="100000"/>
                        </a:lnSpc>
                        <a:spcBef>
                          <a:spcPct val="0"/>
                        </a:spcBef>
                        <a:spcAft>
                          <a:spcPct val="0"/>
                        </a:spcAft>
                        <a:buClrTx/>
                        <a:buSzTx/>
                        <a:buFontTx/>
                        <a:buChar char="•"/>
                        <a:tabLst/>
                      </a:pPr>
                      <a:endParaRPr kumimoji="0" lang="el-GR" sz="2400" b="0" i="0" u="none" strike="noStrike" cap="none" normalizeH="0" baseline="0" dirty="0" smtClean="0">
                        <a:ln>
                          <a:noFill/>
                        </a:ln>
                        <a:solidFill>
                          <a:schemeClr val="tx1"/>
                        </a:solidFill>
                        <a:effectLst/>
                        <a:latin typeface="Arial" charset="0"/>
                      </a:endParaRPr>
                    </a:p>
                  </a:txBody>
                  <a:tcPr horzOverflow="overflow"/>
                </a:tc>
              </a:tr>
              <a:tr h="370840">
                <a:tc>
                  <a:txBody>
                    <a:bodyPr/>
                    <a:lstStyle/>
                    <a:p>
                      <a:endParaRPr lang="el-GR" sz="2400" dirty="0"/>
                    </a:p>
                  </a:txBody>
                  <a:tcPr/>
                </a:tc>
                <a:tc>
                  <a:txBody>
                    <a:bodyPr/>
                    <a:lstStyle/>
                    <a:p>
                      <a:endParaRPr lang="el-GR" sz="24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7" name="Group 3"/>
          <p:cNvGraphicFramePr>
            <a:graphicFrameLocks noGrp="1"/>
          </p:cNvGraphicFramePr>
          <p:nvPr>
            <p:ph/>
          </p:nvPr>
        </p:nvGraphicFramePr>
        <p:xfrm>
          <a:off x="755650" y="1844675"/>
          <a:ext cx="7993063" cy="4073527"/>
        </p:xfrm>
        <a:graphic>
          <a:graphicData uri="http://schemas.openxmlformats.org/drawingml/2006/table">
            <a:tbl>
              <a:tblPr/>
              <a:tblGrid>
                <a:gridCol w="1296988"/>
                <a:gridCol w="1079500"/>
                <a:gridCol w="1439862"/>
                <a:gridCol w="1441450"/>
                <a:gridCol w="1368425"/>
                <a:gridCol w="1366838"/>
              </a:tblGrid>
              <a:tr h="1063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Αναπνευστική Συχνότητα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Συστολική Αρτηριακή Πίεση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Glascow Coma Scale</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10-29</a:t>
                      </a:r>
                      <a:endParaRPr kumimoji="0" lang="el-G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&gt;90</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13-15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&gt;29</a:t>
                      </a:r>
                      <a:endParaRPr kumimoji="0" lang="el-G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76-89</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9-12</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6-9</a:t>
                      </a:r>
                      <a:endParaRPr kumimoji="0" lang="el-G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50-75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6-8</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a:t>
                      </a:r>
                      <a:endParaRPr kumimoji="0" lang="el-GR" sz="18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1-49</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4-5</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3</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0</a:t>
                      </a:r>
                      <a:endParaRPr kumimoji="0" lang="el-GR"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06" name="Rectangle 2"/>
          <p:cNvSpPr>
            <a:spLocks noGrp="1" noChangeArrowheads="1"/>
          </p:cNvSpPr>
          <p:nvPr>
            <p:ph type="title" idx="4294967295"/>
          </p:nvPr>
        </p:nvSpPr>
        <p:spPr>
          <a:xfrm>
            <a:off x="755650" y="333375"/>
            <a:ext cx="8388350" cy="1431925"/>
          </a:xfrm>
        </p:spPr>
        <p:txBody>
          <a:bodyPr/>
          <a:lstStyle/>
          <a:p>
            <a:pPr algn="ctr"/>
            <a:r>
              <a:rPr lang="en-US" dirty="0"/>
              <a:t>TRTS (</a:t>
            </a:r>
            <a:r>
              <a:rPr lang="en-US" dirty="0" smtClean="0"/>
              <a:t>Triage Revised </a:t>
            </a:r>
            <a:r>
              <a:rPr lang="en-US" dirty="0"/>
              <a:t>Trauma Score)</a:t>
            </a:r>
            <a:endParaRPr lang="el-G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dirty="0" smtClean="0"/>
              <a:t>ΙΣΤΟΡΙΚΗ ΑΝΑΔΡΟΜΗ</a:t>
            </a:r>
            <a:endParaRPr lang="el-GR" dirty="0"/>
          </a:p>
        </p:txBody>
      </p:sp>
      <p:sp>
        <p:nvSpPr>
          <p:cNvPr id="48131" name="Rectangle 3"/>
          <p:cNvSpPr>
            <a:spLocks noGrp="1" noChangeArrowheads="1"/>
          </p:cNvSpPr>
          <p:nvPr>
            <p:ph sz="half" idx="1"/>
          </p:nvPr>
        </p:nvSpPr>
        <p:spPr/>
        <p:txBody>
          <a:bodyPr/>
          <a:lstStyle/>
          <a:p>
            <a:endParaRPr lang="en-US" dirty="0"/>
          </a:p>
          <a:p>
            <a:r>
              <a:rPr lang="el-GR" dirty="0"/>
              <a:t>Πρώτη φορά εφαρμόστηκε </a:t>
            </a:r>
            <a:r>
              <a:rPr lang="el-GR" dirty="0" smtClean="0"/>
              <a:t>από τον γιατρό του στρατού του Ναπολέοντα </a:t>
            </a:r>
            <a:r>
              <a:rPr lang="en-US" b="1" dirty="0" smtClean="0"/>
              <a:t>Dominique Jean </a:t>
            </a:r>
            <a:r>
              <a:rPr lang="en-US" b="1" dirty="0" err="1" smtClean="0"/>
              <a:t>Larrey</a:t>
            </a:r>
            <a:r>
              <a:rPr lang="en-US" dirty="0" smtClean="0"/>
              <a:t> </a:t>
            </a:r>
            <a:r>
              <a:rPr lang="el-GR" dirty="0" smtClean="0"/>
              <a:t>  </a:t>
            </a:r>
            <a:r>
              <a:rPr lang="el-GR" dirty="0"/>
              <a:t>ο </a:t>
            </a:r>
            <a:r>
              <a:rPr lang="el-GR" dirty="0" smtClean="0"/>
              <a:t>οποίος εισήγαγε για πρώτη φορά την διαλογή κατά την διάρκεια του πολέμου.</a:t>
            </a:r>
            <a:endParaRPr lang="el-GR" dirty="0"/>
          </a:p>
        </p:txBody>
      </p:sp>
      <p:pic>
        <p:nvPicPr>
          <p:cNvPr id="6" name="5 - Θέση περιεχομένου" descr="497px-Anne-Louis_Girodet-Trioson_005.jpg"/>
          <p:cNvPicPr>
            <a:picLocks noGrp="1" noChangeAspect="1"/>
          </p:cNvPicPr>
          <p:nvPr>
            <p:ph sz="half" idx="2"/>
          </p:nvPr>
        </p:nvPicPr>
        <p:blipFill>
          <a:blip r:embed="rId2" cstate="print"/>
          <a:stretch>
            <a:fillRect/>
          </a:stretch>
        </p:blipFill>
        <p:spPr>
          <a:xfrm>
            <a:off x="5098140" y="2151063"/>
            <a:ext cx="3292708" cy="3975100"/>
          </a:xfr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l-GR" dirty="0"/>
          </a:p>
        </p:txBody>
      </p:sp>
      <p:sp>
        <p:nvSpPr>
          <p:cNvPr id="74755" name="Rectangle 3"/>
          <p:cNvSpPr>
            <a:spLocks noGrp="1" noChangeArrowheads="1"/>
          </p:cNvSpPr>
          <p:nvPr>
            <p:ph idx="1"/>
          </p:nvPr>
        </p:nvSpPr>
        <p:spPr>
          <a:xfrm>
            <a:off x="1066800" y="1981200"/>
            <a:ext cx="7543800" cy="4616450"/>
          </a:xfrm>
        </p:spPr>
        <p:txBody>
          <a:bodyPr/>
          <a:lstStyle/>
          <a:p>
            <a:pPr>
              <a:lnSpc>
                <a:spcPct val="90000"/>
              </a:lnSpc>
            </a:pPr>
            <a:r>
              <a:rPr lang="el-GR"/>
              <a:t>Πρώτες βοήθειες δίνονται από επιζώντες και περαστικούς</a:t>
            </a:r>
          </a:p>
          <a:p>
            <a:pPr>
              <a:lnSpc>
                <a:spcPct val="90000"/>
              </a:lnSpc>
            </a:pPr>
            <a:r>
              <a:rPr lang="el-GR"/>
              <a:t>Εξειδικευμένη βοήθεια παρέχεται στο σημείο συλλογής θυμάτων</a:t>
            </a:r>
          </a:p>
          <a:p>
            <a:pPr>
              <a:lnSpc>
                <a:spcPct val="90000"/>
              </a:lnSpc>
            </a:pPr>
            <a:r>
              <a:rPr lang="el-GR"/>
              <a:t>Εγκλωβισμένα θύματα μπορεί να χρειαστούν επί τόπου αντιμετώπιση</a:t>
            </a:r>
          </a:p>
          <a:p>
            <a:pPr>
              <a:lnSpc>
                <a:spcPct val="90000"/>
              </a:lnSpc>
            </a:pPr>
            <a:r>
              <a:rPr lang="el-GR"/>
              <a:t>Τόση υποστήριξη ώστε να εξασφαλίζεται ασφαλής μεταφορά στον υγειονομικό σχηματισμό</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l-GR" dirty="0" smtClean="0"/>
              <a:t>ΜΕΤΑΦΟΡΑ</a:t>
            </a:r>
            <a:endParaRPr lang="el-GR" dirty="0"/>
          </a:p>
        </p:txBody>
      </p:sp>
      <p:sp>
        <p:nvSpPr>
          <p:cNvPr id="76803" name="Rectangle 3"/>
          <p:cNvSpPr>
            <a:spLocks noGrp="1" noChangeArrowheads="1"/>
          </p:cNvSpPr>
          <p:nvPr>
            <p:ph idx="1"/>
          </p:nvPr>
        </p:nvSpPr>
        <p:spPr>
          <a:xfrm>
            <a:off x="1066800" y="1981200"/>
            <a:ext cx="7753350" cy="4616450"/>
          </a:xfrm>
        </p:spPr>
        <p:txBody>
          <a:bodyPr>
            <a:normAutofit lnSpcReduction="10000"/>
          </a:bodyPr>
          <a:lstStyle/>
          <a:p>
            <a:pPr>
              <a:lnSpc>
                <a:spcPct val="90000"/>
              </a:lnSpc>
            </a:pPr>
            <a:r>
              <a:rPr lang="el-GR" sz="2800"/>
              <a:t>Εξασφαλίζει την ομαλή και αποτελεσματική μεταφορά ασθενών στα κατάλληλα νοσηλευτικά ιδρύματα</a:t>
            </a:r>
          </a:p>
          <a:p>
            <a:pPr>
              <a:lnSpc>
                <a:spcPct val="90000"/>
              </a:lnSpc>
            </a:pPr>
            <a:r>
              <a:rPr lang="el-GR" sz="2800"/>
              <a:t>Την ευθύνη της μεταφοράς έχει ο επικεφαλής των υπηρεσιών παροχής ιατρικής φροντίδας</a:t>
            </a:r>
          </a:p>
          <a:p>
            <a:pPr>
              <a:lnSpc>
                <a:spcPct val="90000"/>
              </a:lnSpc>
            </a:pPr>
            <a:r>
              <a:rPr lang="el-GR" sz="2800"/>
              <a:t>Καθορίζει την αλυσίδα μεταφοράς ανάλογα με τις κατηγορίες διαλογής και τα νοσοκομεία υποδοχής</a:t>
            </a:r>
          </a:p>
          <a:p>
            <a:pPr>
              <a:lnSpc>
                <a:spcPct val="90000"/>
              </a:lnSpc>
            </a:pPr>
            <a:r>
              <a:rPr lang="el-GR" sz="2800"/>
              <a:t>Εξασφαλίζει την άμεση μεταφορά θυμάτων που χρήζουν εξειδικευμένης αντιμετώπισης κατευθείαν σε ειδικευμένο κέντρο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l-GR" dirty="0" smtClean="0"/>
              <a:t>ΜΕΣΑ ΜΕΤΑΦΟΡΑΣ</a:t>
            </a:r>
            <a:endParaRPr lang="el-GR" dirty="0"/>
          </a:p>
        </p:txBody>
      </p:sp>
      <p:sp>
        <p:nvSpPr>
          <p:cNvPr id="77827" name="Rectangle 3"/>
          <p:cNvSpPr>
            <a:spLocks noGrp="1" noChangeArrowheads="1"/>
          </p:cNvSpPr>
          <p:nvPr>
            <p:ph idx="1"/>
          </p:nvPr>
        </p:nvSpPr>
        <p:spPr/>
        <p:txBody>
          <a:bodyPr/>
          <a:lstStyle/>
          <a:p>
            <a:r>
              <a:rPr lang="el-GR"/>
              <a:t>Ασθενοφόρα επειγόντων</a:t>
            </a:r>
          </a:p>
          <a:p>
            <a:r>
              <a:rPr lang="el-GR"/>
              <a:t>Ελικόπτερα</a:t>
            </a:r>
          </a:p>
          <a:p>
            <a:r>
              <a:rPr lang="el-GR"/>
              <a:t>Άλλα μέσα μη συμβατά</a:t>
            </a:r>
          </a:p>
          <a:p>
            <a:r>
              <a:rPr lang="el-GR"/>
              <a:t>Τρένα, πλοία</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l-GR"/>
              <a:t>ΚΙΝΗΤΗ ΙΑΤΡΙΚΗ ΜΟΝΑΔΑ</a:t>
            </a:r>
          </a:p>
        </p:txBody>
      </p:sp>
      <p:pic>
        <p:nvPicPr>
          <p:cNvPr id="78851" name="Picture 3" descr="PICT0027"/>
          <p:cNvPicPr>
            <a:picLocks noGrp="1" noChangeAspect="1" noChangeArrowheads="1"/>
          </p:cNvPicPr>
          <p:nvPr>
            <p:ph idx="1"/>
          </p:nvPr>
        </p:nvPicPr>
        <p:blipFill>
          <a:blip r:embed="rId2" cstate="print"/>
          <a:stretch>
            <a:fillRect/>
          </a:stretch>
        </p:blipFill>
        <p:spPr>
          <a:xfrm>
            <a:off x="2657399" y="2133600"/>
            <a:ext cx="5324627" cy="3992563"/>
          </a:xfrm>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l-GR"/>
          </a:p>
        </p:txBody>
      </p:sp>
      <p:pic>
        <p:nvPicPr>
          <p:cNvPr id="83971" name="Picture 3" descr="hc-in"/>
          <p:cNvPicPr>
            <a:picLocks noGrp="1" noChangeAspect="1" noChangeArrowheads="1"/>
          </p:cNvPicPr>
          <p:nvPr>
            <p:ph idx="1"/>
          </p:nvPr>
        </p:nvPicPr>
        <p:blipFill>
          <a:blip r:embed="rId2" cstate="print"/>
          <a:srcRect/>
          <a:stretch>
            <a:fillRect/>
          </a:stretch>
        </p:blipFill>
        <p:spPr>
          <a:xfrm>
            <a:off x="0" y="188913"/>
            <a:ext cx="9144000" cy="6537325"/>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ΔΙΑΛΟΓΗ ΣΤΟ ΤΕΠ</a:t>
            </a:r>
            <a:endParaRPr lang="el-GR" dirty="0"/>
          </a:p>
        </p:txBody>
      </p:sp>
      <p:sp>
        <p:nvSpPr>
          <p:cNvPr id="3" name="2 - Θέση περιεχομένου"/>
          <p:cNvSpPr>
            <a:spLocks noGrp="1"/>
          </p:cNvSpPr>
          <p:nvPr>
            <p:ph idx="1"/>
          </p:nvPr>
        </p:nvSpPr>
        <p:spPr/>
        <p:txBody>
          <a:bodyPr>
            <a:normAutofit fontScale="92500"/>
          </a:bodyPr>
          <a:lstStyle/>
          <a:p>
            <a:pPr>
              <a:buNone/>
            </a:pPr>
            <a:r>
              <a:rPr lang="el-GR" dirty="0" smtClean="0"/>
              <a:t>	Γίνεται </a:t>
            </a:r>
            <a:r>
              <a:rPr lang="el-GR" dirty="0"/>
              <a:t>από έμπειρο ή ειδικευμένο νοσηλευτικό προσωπικό του Τ.Ε.Π., </a:t>
            </a:r>
            <a:r>
              <a:rPr lang="el-GR" dirty="0" smtClean="0"/>
              <a:t>σε ειδικά </a:t>
            </a:r>
            <a:r>
              <a:rPr lang="el-GR" dirty="0"/>
              <a:t>διαμορφωμένο χώρο </a:t>
            </a:r>
            <a:r>
              <a:rPr lang="el-GR" b="1" i="1" dirty="0"/>
              <a:t>(</a:t>
            </a:r>
            <a:r>
              <a:rPr lang="el-GR" b="1" i="1" dirty="0" err="1"/>
              <a:t>Triage</a:t>
            </a:r>
            <a:r>
              <a:rPr lang="el-GR" b="1" i="1" dirty="0"/>
              <a:t>), βάσει πρωτοκόλλων διαλογής (</a:t>
            </a:r>
            <a:r>
              <a:rPr lang="el-GR" b="1" i="1" dirty="0" err="1" smtClean="0"/>
              <a:t>Triage</a:t>
            </a:r>
            <a:r>
              <a:rPr lang="el-GR" b="1" i="1" dirty="0" smtClean="0"/>
              <a:t> </a:t>
            </a:r>
            <a:r>
              <a:rPr lang="el-GR" i="1" dirty="0" err="1" smtClean="0"/>
              <a:t>protocols</a:t>
            </a:r>
            <a:r>
              <a:rPr lang="el-GR" i="1" dirty="0"/>
              <a:t>) και η διαδικασία περιλαμβάνει: </a:t>
            </a:r>
            <a:endParaRPr lang="el-GR" i="1" dirty="0" smtClean="0"/>
          </a:p>
          <a:p>
            <a:pPr marL="582930" indent="-514350">
              <a:buFont typeface="+mj-lt"/>
              <a:buAutoNum type="arabicPeriod"/>
            </a:pPr>
            <a:r>
              <a:rPr lang="el-GR" i="1" dirty="0" smtClean="0"/>
              <a:t>την </a:t>
            </a:r>
            <a:r>
              <a:rPr lang="el-GR" i="1" dirty="0"/>
              <a:t>λήψη ιστορικού Διαλογής από </a:t>
            </a:r>
            <a:r>
              <a:rPr lang="el-GR" i="1" dirty="0" smtClean="0"/>
              <a:t>τον </a:t>
            </a:r>
            <a:r>
              <a:rPr lang="el-GR" dirty="0" smtClean="0"/>
              <a:t>ίδιο </a:t>
            </a:r>
            <a:r>
              <a:rPr lang="el-GR" dirty="0"/>
              <a:t>τον ασθενή ή τον συνοδό του (ατομικά στοιχεία του ασθενή, </a:t>
            </a:r>
            <a:r>
              <a:rPr lang="el-GR" dirty="0" smtClean="0"/>
              <a:t>κύριο σύμπτωμα</a:t>
            </a:r>
            <a:r>
              <a:rPr lang="el-GR" dirty="0"/>
              <a:t>, παρούσα νόσος, φάρμακα κ.ά.), </a:t>
            </a:r>
            <a:endParaRPr lang="el-GR" dirty="0" smtClean="0"/>
          </a:p>
          <a:p>
            <a:pPr marL="582930" indent="-514350">
              <a:buFont typeface="+mj-lt"/>
              <a:buAutoNum type="arabicPeriod"/>
            </a:pPr>
            <a:r>
              <a:rPr lang="el-GR" i="1" dirty="0" smtClean="0"/>
              <a:t>την </a:t>
            </a:r>
            <a:r>
              <a:rPr lang="el-GR" i="1" dirty="0"/>
              <a:t>Λήψη και Εκτίμηση </a:t>
            </a:r>
            <a:r>
              <a:rPr lang="el-GR" i="1" dirty="0" smtClean="0"/>
              <a:t>των Ζωτικών </a:t>
            </a:r>
            <a:r>
              <a:rPr lang="el-GR" i="1" dirty="0"/>
              <a:t>Σημείων (αναπνοές, σφυγμός, αρτηριακή πίεση, </a:t>
            </a:r>
            <a:r>
              <a:rPr lang="el-GR" i="1" dirty="0" err="1" smtClean="0"/>
              <a:t>θερμοκρασία,</a:t>
            </a:r>
            <a:r>
              <a:rPr lang="el-GR" dirty="0" err="1" smtClean="0"/>
              <a:t>επίπεδο</a:t>
            </a:r>
            <a:r>
              <a:rPr lang="el-GR" dirty="0" smtClean="0"/>
              <a:t> </a:t>
            </a:r>
            <a:r>
              <a:rPr lang="el-GR" dirty="0"/>
              <a:t>συνείδησης).</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ΔΙΑΛΟΓΗ ΣΤΟ ΤΕΠ</a:t>
            </a:r>
            <a:endParaRPr lang="el-GR" dirty="0"/>
          </a:p>
        </p:txBody>
      </p:sp>
      <p:sp>
        <p:nvSpPr>
          <p:cNvPr id="3" name="2 - Θέση περιεχομένου"/>
          <p:cNvSpPr>
            <a:spLocks noGrp="1"/>
          </p:cNvSpPr>
          <p:nvPr>
            <p:ph idx="1"/>
          </p:nvPr>
        </p:nvSpPr>
        <p:spPr/>
        <p:txBody>
          <a:bodyPr/>
          <a:lstStyle/>
          <a:p>
            <a:r>
              <a:rPr lang="el-GR" dirty="0" smtClean="0"/>
              <a:t>Τα στοιχεία καταγράφονται σε ειδικό έντυπο δελτίο διαλογής του ασθενούς (</a:t>
            </a:r>
            <a:r>
              <a:rPr lang="el-GR" dirty="0" err="1" smtClean="0"/>
              <a:t>Triage</a:t>
            </a:r>
            <a:r>
              <a:rPr lang="el-GR" dirty="0" smtClean="0"/>
              <a:t> </a:t>
            </a:r>
            <a:r>
              <a:rPr lang="el-GR" dirty="0" err="1" smtClean="0"/>
              <a:t>Record</a:t>
            </a:r>
            <a:r>
              <a:rPr lang="el-GR" dirty="0" smtClean="0"/>
              <a:t>) και ο ασθενής κατατάσσεται ανάλογα με την βαρύτητα της κατάστασής του σε επίπεδα προτεραιότητας (</a:t>
            </a:r>
            <a:r>
              <a:rPr lang="el-GR" dirty="0" err="1" smtClean="0"/>
              <a:t>priority</a:t>
            </a:r>
            <a:r>
              <a:rPr lang="el-GR" smtClean="0"/>
              <a:t> levels</a:t>
            </a:r>
            <a:r>
              <a:rPr lang="el-GR" dirty="0" smtClean="0"/>
              <a:t>).</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mtClean="0"/>
              <a:t>ΠΡΟΤΕΡΑΙΟΤΗΤΕΣ</a:t>
            </a:r>
            <a:endParaRPr lang="el-GR" dirty="0"/>
          </a:p>
        </p:txBody>
      </p:sp>
      <p:graphicFrame>
        <p:nvGraphicFramePr>
          <p:cNvPr id="86019" name="Group 3"/>
          <p:cNvGraphicFramePr>
            <a:graphicFrameLocks noGrp="1"/>
          </p:cNvGraphicFramePr>
          <p:nvPr>
            <p:ph type="tbl" idx="1"/>
          </p:nvPr>
        </p:nvGraphicFramePr>
        <p:xfrm>
          <a:off x="457200" y="1600200"/>
          <a:ext cx="8713788" cy="4114800"/>
        </p:xfrm>
        <a:graphic>
          <a:graphicData uri="http://schemas.openxmlformats.org/drawingml/2006/table">
            <a:tbl>
              <a:tblPr/>
              <a:tblGrid>
                <a:gridCol w="2178050"/>
                <a:gridCol w="2179638"/>
                <a:gridCol w="2178050"/>
                <a:gridCol w="2178050"/>
              </a:tblGrid>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rPr>
                        <a:t>Προτεραιότητα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rPr>
                        <a:t>Θεραπεία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rPr>
                        <a:t>Περιγραφή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rPr>
                        <a:t>Χρώμα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Άμεση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Κόκκινο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Επείγουσα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rgbClr val="080808"/>
                          </a:solidFill>
                          <a:effectLst/>
                          <a:latin typeface="Arial" charset="0"/>
                        </a:rPr>
                        <a:t>Κίτρινο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Arial" charset="0"/>
                        </a:rPr>
                        <a:t>Καθυστερημένη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Πράσινο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1/ Μένει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Αναμονή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Μπλε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Νεκρός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Νεκρός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Νεκρός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charset="0"/>
                        </a:rPr>
                        <a:t>Μαύρο</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80808"/>
                    </a:solid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ΣΥΣΤΗΜΑΤΑ ΔΙΑΛΟΓΗΣ ΣΤΟ ΤΕΠ</a:t>
            </a:r>
            <a:endParaRPr lang="el-GR" dirty="0"/>
          </a:p>
        </p:txBody>
      </p:sp>
      <p:sp>
        <p:nvSpPr>
          <p:cNvPr id="3" name="2 - Θέση περιεχομένου"/>
          <p:cNvSpPr>
            <a:spLocks noGrp="1"/>
          </p:cNvSpPr>
          <p:nvPr>
            <p:ph idx="1"/>
          </p:nvPr>
        </p:nvSpPr>
        <p:spPr/>
        <p:txBody>
          <a:bodyPr>
            <a:normAutofit/>
          </a:bodyPr>
          <a:lstStyle/>
          <a:p>
            <a:r>
              <a:rPr lang="el-GR" dirty="0" smtClean="0"/>
              <a:t>Κυρίως εφαρμογή σε Μ</a:t>
            </a:r>
            <a:r>
              <a:rPr lang="el-GR" dirty="0"/>
              <a:t>. Βρετανία, </a:t>
            </a:r>
            <a:r>
              <a:rPr lang="el-GR" dirty="0" smtClean="0"/>
              <a:t>Καναδά ΗΠΑ. </a:t>
            </a:r>
          </a:p>
          <a:p>
            <a:r>
              <a:rPr lang="el-GR" dirty="0" smtClean="0"/>
              <a:t>1980 Η.Π.Α</a:t>
            </a:r>
            <a:r>
              <a:rPr lang="el-GR" dirty="0"/>
              <a:t>. </a:t>
            </a:r>
            <a:r>
              <a:rPr lang="el-GR" dirty="0" smtClean="0"/>
              <a:t>εφαρμογή </a:t>
            </a:r>
            <a:r>
              <a:rPr lang="el-GR" dirty="0"/>
              <a:t>της διαλογής στο ΤΕΠ από όλα </a:t>
            </a:r>
            <a:r>
              <a:rPr lang="el-GR" dirty="0" smtClean="0"/>
              <a:t>τα νοσοκομεία </a:t>
            </a:r>
            <a:r>
              <a:rPr lang="el-GR" dirty="0"/>
              <a:t>που είχαν </a:t>
            </a:r>
            <a:r>
              <a:rPr lang="el-GR" dirty="0" smtClean="0"/>
              <a:t>συμβληθεί με </a:t>
            </a:r>
            <a:r>
              <a:rPr lang="el-GR" dirty="0"/>
              <a:t>τους ασφαλιστικούς οργανισμούς </a:t>
            </a:r>
            <a:r>
              <a:rPr lang="el-GR" dirty="0" err="1"/>
              <a:t>Medicare</a:t>
            </a:r>
            <a:r>
              <a:rPr lang="el-GR" dirty="0"/>
              <a:t> και </a:t>
            </a:r>
            <a:r>
              <a:rPr lang="el-GR" dirty="0" err="1"/>
              <a:t>Medicaid</a:t>
            </a:r>
            <a:r>
              <a:rPr lang="el-GR" dirty="0"/>
              <a:t>, μέσω του </a:t>
            </a:r>
            <a:r>
              <a:rPr lang="el-GR" dirty="0" smtClean="0"/>
              <a:t>νόμου </a:t>
            </a:r>
            <a:r>
              <a:rPr lang="en-US" dirty="0" smtClean="0"/>
              <a:t>EMTALA </a:t>
            </a:r>
            <a:r>
              <a:rPr lang="en-US" i="1" dirty="0"/>
              <a:t>(Emergency Medical Treatment and </a:t>
            </a:r>
            <a:r>
              <a:rPr lang="en-US" i="1" dirty="0" err="1"/>
              <a:t>Αctive</a:t>
            </a:r>
            <a:r>
              <a:rPr lang="en-US" i="1" dirty="0"/>
              <a:t> Labor Act).</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ΣΥΣΤΗΜΑΤΑ ΔΙΑΛΟΓΗΣ ΣΤΟ ΤΕΠ</a:t>
            </a:r>
            <a:endParaRPr lang="el-GR" dirty="0"/>
          </a:p>
        </p:txBody>
      </p:sp>
      <p:sp>
        <p:nvSpPr>
          <p:cNvPr id="3" name="2 - Θέση περιεχομένου"/>
          <p:cNvSpPr>
            <a:spLocks noGrp="1"/>
          </p:cNvSpPr>
          <p:nvPr>
            <p:ph idx="1"/>
          </p:nvPr>
        </p:nvSpPr>
        <p:spPr/>
        <p:txBody>
          <a:bodyPr/>
          <a:lstStyle/>
          <a:p>
            <a:r>
              <a:rPr lang="el-GR" dirty="0"/>
              <a:t>Σήμερα το 96% των ΤΕΠ στις Η.Π.Α. χρησιμοποιούν κάποιο </a:t>
            </a:r>
            <a:r>
              <a:rPr lang="el-GR" dirty="0" smtClean="0"/>
              <a:t>τύπο συστήματος διαλογής.</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r>
              <a:rPr lang="el-GR" dirty="0" smtClean="0"/>
              <a:t>ΙΣΤΟΡΙΚΗ ΑΝΑΔΡΟΜΗ</a:t>
            </a:r>
            <a:endParaRPr lang="el-GR" dirty="0"/>
          </a:p>
        </p:txBody>
      </p:sp>
      <p:sp>
        <p:nvSpPr>
          <p:cNvPr id="6" name="5 - Θέση περιεχομένου"/>
          <p:cNvSpPr>
            <a:spLocks noGrp="1"/>
          </p:cNvSpPr>
          <p:nvPr>
            <p:ph idx="1"/>
          </p:nvPr>
        </p:nvSpPr>
        <p:spPr/>
        <p:txBody>
          <a:bodyPr/>
          <a:lstStyle/>
          <a:p>
            <a:r>
              <a:rPr lang="el-GR" dirty="0" smtClean="0"/>
              <a:t>Ο όρος </a:t>
            </a:r>
            <a:r>
              <a:rPr lang="en-US" dirty="0" smtClean="0"/>
              <a:t>triage</a:t>
            </a:r>
            <a:r>
              <a:rPr lang="el-GR" dirty="0" smtClean="0"/>
              <a:t> χρησιμοποιήθηκε για πρώτη φορά τον 1</a:t>
            </a:r>
            <a:r>
              <a:rPr lang="el-GR" baseline="30000" dirty="0" smtClean="0"/>
              <a:t>ο</a:t>
            </a:r>
            <a:r>
              <a:rPr lang="el-GR" dirty="0" smtClean="0"/>
              <a:t> Παγκόσμιο Πόλεμο από τον Γαλλικό Στρατό όπου συγκέντρωναν τους τραυματίες στον σταθμό πρώτων βοηθειών στα μετόπισθεν.</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ΔΙΑΛΟΓΗ ΣΤΟ ΤΕΠ</a:t>
            </a:r>
            <a:endParaRPr lang="el-GR" dirty="0"/>
          </a:p>
        </p:txBody>
      </p:sp>
      <p:sp>
        <p:nvSpPr>
          <p:cNvPr id="3" name="2 - Θέση περιεχομένου"/>
          <p:cNvSpPr>
            <a:spLocks noGrp="1"/>
          </p:cNvSpPr>
          <p:nvPr>
            <p:ph idx="1"/>
          </p:nvPr>
        </p:nvSpPr>
        <p:spPr/>
        <p:txBody>
          <a:bodyPr/>
          <a:lstStyle/>
          <a:p>
            <a:r>
              <a:rPr lang="el-GR" dirty="0" smtClean="0"/>
              <a:t>Το σύστημα διαλογής επεκτείνεται επιπρόσθετα και στους τομείς της στελέχωσης, της συνεργασίας με άλλα τμήματα του ίδιου ιδρύματος ή με φορείς και ιδρύματα παροχής φροντίδας υγείας στην κοινότητα και στον τομέα των υπηρεσιών </a:t>
            </a:r>
            <a:r>
              <a:rPr lang="el-GR" dirty="0" err="1" smtClean="0"/>
              <a:t>προνοσοκομειακής</a:t>
            </a:r>
            <a:r>
              <a:rPr lang="el-GR" dirty="0" smtClean="0"/>
              <a:t> διαλογής.</a:t>
            </a:r>
          </a:p>
          <a:p>
            <a:endParaRPr lang="el-GR" dirty="0" smtClean="0"/>
          </a:p>
          <a:p>
            <a:r>
              <a:rPr lang="el-GR" dirty="0" smtClean="0"/>
              <a:t>Κάθε σύστημα διαλογής έχει πρωταρχικές και δευτερεύουσες λειτουργίες.</a:t>
            </a:r>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ΠΡΩΤΑΡΧΙΚΕΣ ΛΕΙΤΟΥΡΓΙΕΣ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Την γρήγορη αναγνώριση των ασθενών με επείγοντα και απειλητικά για την ζωή τους προβλήματα υγείας.</a:t>
            </a:r>
          </a:p>
          <a:p>
            <a:r>
              <a:rPr lang="el-GR" dirty="0" smtClean="0"/>
              <a:t> Την αξιολόγηση και επαναξιολόγηση του κύριου ενοχλήματος που αναφέρει ο ασθενής καθώς και των σχετιζόμενων συμπτωμάτων.</a:t>
            </a:r>
          </a:p>
          <a:p>
            <a:r>
              <a:rPr lang="el-GR" dirty="0" smtClean="0"/>
              <a:t>Την λήψη ενός σύντομου ιστορικού.</a:t>
            </a:r>
          </a:p>
          <a:p>
            <a:r>
              <a:rPr lang="el-GR" dirty="0" smtClean="0"/>
              <a:t>Την φυσική εξέταση και μέτρηση των ζωτικών σημείων.</a:t>
            </a:r>
            <a:endParaRPr lang="el-GR" dirty="0"/>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ΔΕΥΤΕΡΕΥΟΥΣΕΣ ΛΕΙΤΟΥΡΓΙΕΣ </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Την ρύθμιση της ροής των ασθενών στο ΤΕΠ</a:t>
            </a:r>
          </a:p>
          <a:p>
            <a:r>
              <a:rPr lang="el-GR" dirty="0" smtClean="0"/>
              <a:t>Τον καθορισμό της πιο κατάλληλης περιοχής που θα δεχθεί την φροντίδα ο ασθενής.</a:t>
            </a:r>
          </a:p>
          <a:p>
            <a:r>
              <a:rPr lang="el-GR" dirty="0" smtClean="0"/>
              <a:t>Γραμματειακά καθήκοντα.</a:t>
            </a:r>
          </a:p>
          <a:p>
            <a:r>
              <a:rPr lang="el-GR" dirty="0" smtClean="0"/>
              <a:t>Την παροχή πληροφοριών και συμβουλών-κατευθύνσεων διαμέσου τηλεφώνου (</a:t>
            </a:r>
            <a:r>
              <a:rPr lang="el-GR" dirty="0" err="1" smtClean="0"/>
              <a:t>telephone</a:t>
            </a:r>
            <a:r>
              <a:rPr lang="el-GR" dirty="0" smtClean="0"/>
              <a:t> </a:t>
            </a:r>
            <a:r>
              <a:rPr lang="el-GR" dirty="0" err="1" smtClean="0"/>
              <a:t>triage</a:t>
            </a:r>
            <a:r>
              <a:rPr lang="el-GR" dirty="0" smtClean="0"/>
              <a:t>).</a:t>
            </a:r>
          </a:p>
          <a:p>
            <a:r>
              <a:rPr lang="el-GR" dirty="0" smtClean="0"/>
              <a:t>Την αποστολή ασθενοφόρων.</a:t>
            </a:r>
          </a:p>
          <a:p>
            <a:r>
              <a:rPr lang="el-GR" dirty="0" smtClean="0"/>
              <a:t>Τον έλεγχο του πλήθους.</a:t>
            </a:r>
          </a:p>
          <a:p>
            <a:r>
              <a:rPr lang="el-GR" dirty="0" smtClean="0"/>
              <a:t>Την ασφάλεια του χώρου και τη συνεργασία με τμήματα του ίδιου ιδρύματος ή με άλλους φορείς και ιδρύματα φροντίδας υγείας.</a:t>
            </a:r>
            <a:endParaRPr lang="el-GR" dirty="0"/>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ΚΟΙΝΑ ΣΥΣΤΗΜΑΤΑ ΔΙΑΛΟΓΗΣ ΣΤΟ ΤΕΠ</a:t>
            </a:r>
            <a:endParaRPr lang="el-GR" sz="3600" dirty="0"/>
          </a:p>
        </p:txBody>
      </p:sp>
      <p:sp>
        <p:nvSpPr>
          <p:cNvPr id="3" name="2 - Θέση περιεχομένου"/>
          <p:cNvSpPr>
            <a:spLocks noGrp="1"/>
          </p:cNvSpPr>
          <p:nvPr>
            <p:ph idx="1"/>
          </p:nvPr>
        </p:nvSpPr>
        <p:spPr/>
        <p:txBody>
          <a:bodyPr>
            <a:normAutofit/>
          </a:bodyPr>
          <a:lstStyle/>
          <a:p>
            <a:r>
              <a:rPr lang="el-GR" dirty="0" smtClean="0"/>
              <a:t>1982  </a:t>
            </a:r>
            <a:r>
              <a:rPr lang="el-GR" dirty="0" err="1"/>
              <a:t>Thompson</a:t>
            </a:r>
            <a:r>
              <a:rPr lang="el-GR" dirty="0"/>
              <a:t> και </a:t>
            </a:r>
            <a:r>
              <a:rPr lang="el-GR" dirty="0" err="1" smtClean="0"/>
              <a:t>Dains</a:t>
            </a:r>
            <a:endParaRPr lang="el-GR" dirty="0" smtClean="0"/>
          </a:p>
          <a:p>
            <a:r>
              <a:rPr lang="el-GR" b="1" dirty="0" smtClean="0"/>
              <a:t>(</a:t>
            </a:r>
            <a:r>
              <a:rPr lang="el-GR" b="1" dirty="0"/>
              <a:t>Ι) το μοντέλο </a:t>
            </a:r>
            <a:r>
              <a:rPr lang="el-GR" b="1" i="1" dirty="0"/>
              <a:t>«Διευθέτησης της κυκλοφορίας» (</a:t>
            </a:r>
            <a:r>
              <a:rPr lang="el-GR" b="1" i="1" dirty="0" err="1" smtClean="0"/>
              <a:t>Traffic</a:t>
            </a:r>
            <a:r>
              <a:rPr lang="el-GR" b="1" i="1" dirty="0" smtClean="0"/>
              <a:t> </a:t>
            </a:r>
            <a:r>
              <a:rPr lang="el-GR" i="1" dirty="0" err="1" smtClean="0"/>
              <a:t>Director</a:t>
            </a:r>
            <a:r>
              <a:rPr lang="el-GR" i="1" dirty="0"/>
              <a:t>), </a:t>
            </a:r>
            <a:endParaRPr lang="el-GR" i="1" dirty="0" smtClean="0"/>
          </a:p>
          <a:p>
            <a:r>
              <a:rPr lang="el-GR" b="1" i="1" dirty="0" smtClean="0"/>
              <a:t>(</a:t>
            </a:r>
            <a:r>
              <a:rPr lang="el-GR" b="1" i="1" dirty="0"/>
              <a:t>ΙΙ) το απλό μοντέλο του «Ελέγχου των σημείων» (</a:t>
            </a:r>
            <a:r>
              <a:rPr lang="el-GR" b="1" i="1" dirty="0" err="1"/>
              <a:t>Spot</a:t>
            </a:r>
            <a:r>
              <a:rPr lang="el-GR" b="1" i="1" dirty="0"/>
              <a:t> </a:t>
            </a:r>
            <a:r>
              <a:rPr lang="el-GR" b="1" i="1" dirty="0" err="1"/>
              <a:t>Check</a:t>
            </a:r>
            <a:r>
              <a:rPr lang="el-GR" b="1" i="1" dirty="0"/>
              <a:t>) και</a:t>
            </a:r>
          </a:p>
          <a:p>
            <a:r>
              <a:rPr lang="el-GR" b="1" dirty="0"/>
              <a:t>(ΙΙΙ) το προχωρημένο (</a:t>
            </a:r>
            <a:r>
              <a:rPr lang="el-GR" b="1" dirty="0" err="1"/>
              <a:t>Advanced</a:t>
            </a:r>
            <a:r>
              <a:rPr lang="el-GR" b="1" dirty="0"/>
              <a:t>) «Ευρύ» </a:t>
            </a:r>
            <a:r>
              <a:rPr lang="el-GR" b="1" i="1" dirty="0"/>
              <a:t>(</a:t>
            </a:r>
            <a:r>
              <a:rPr lang="el-GR" b="1" i="1" dirty="0" err="1"/>
              <a:t>Comprehensive</a:t>
            </a:r>
            <a:r>
              <a:rPr lang="el-GR" b="1" i="1" dirty="0"/>
              <a:t>) μοντέλο.</a:t>
            </a:r>
            <a:endParaRPr lang="el-GR" dirty="0"/>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ΠΡΟΧΩΡΗΜΕΝΟ ΜΟΝΤΕΛΟ ΔΙΑΛΟΓΗΣ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a:t>Το προσωπικό της </a:t>
            </a:r>
            <a:r>
              <a:rPr lang="el-GR" dirty="0" smtClean="0"/>
              <a:t>διαλογής απαρτίζεται </a:t>
            </a:r>
            <a:r>
              <a:rPr lang="el-GR" dirty="0"/>
              <a:t>από πτυχιούχους νοσηλευτές ή με επιπλέον εξειδίκευση</a:t>
            </a:r>
            <a:r>
              <a:rPr lang="el-GR" dirty="0" smtClean="0"/>
              <a:t>.</a:t>
            </a:r>
          </a:p>
          <a:p>
            <a:r>
              <a:rPr lang="el-GR" dirty="0" smtClean="0"/>
              <a:t> Η αξιολόγηση </a:t>
            </a:r>
            <a:r>
              <a:rPr lang="el-GR" dirty="0"/>
              <a:t>είναι πλήρης </a:t>
            </a:r>
            <a:r>
              <a:rPr lang="el-GR" dirty="0" smtClean="0"/>
              <a:t> περιλαμβάνει φυσική </a:t>
            </a:r>
            <a:r>
              <a:rPr lang="el-GR" dirty="0"/>
              <a:t>εξέταση και συνέντευξη</a:t>
            </a:r>
            <a:r>
              <a:rPr lang="el-GR" dirty="0" smtClean="0"/>
              <a:t>.</a:t>
            </a:r>
          </a:p>
          <a:p>
            <a:r>
              <a:rPr lang="el-GR" dirty="0" smtClean="0"/>
              <a:t> </a:t>
            </a:r>
            <a:r>
              <a:rPr lang="el-GR" dirty="0"/>
              <a:t>Ο αναμενόμενος </a:t>
            </a:r>
            <a:r>
              <a:rPr lang="el-GR" dirty="0" smtClean="0"/>
              <a:t>χρόνος για </a:t>
            </a:r>
            <a:r>
              <a:rPr lang="el-GR" dirty="0"/>
              <a:t>την ολοκλήρωση της αξιολόγησης καθορίζεται στα πέντε και πλέον λεπτά.</a:t>
            </a:r>
          </a:p>
          <a:p>
            <a:r>
              <a:rPr lang="el-GR" dirty="0"/>
              <a:t>Οι ασθενείς ταξινομούνται σε τέσσερις ή πέντε κατηγορίες (4-5), για </a:t>
            </a:r>
            <a:r>
              <a:rPr lang="el-GR" dirty="0" smtClean="0"/>
              <a:t>καθεμία από </a:t>
            </a:r>
            <a:r>
              <a:rPr lang="el-GR" dirty="0"/>
              <a:t>τις οποίες καθορίζεται και συγκεκριμένος χρόνος μέχρι </a:t>
            </a:r>
            <a:r>
              <a:rPr lang="el-GR" dirty="0" smtClean="0"/>
              <a:t>την επαναξιολόγηση.</a:t>
            </a:r>
          </a:p>
          <a:p>
            <a:endParaRPr lang="el-GR" dirty="0"/>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ΠΡΟΧΩΡΗΜΕΝΟ ΜΟΝΤΕΛΟ ΔΙΑΛΟΓΗΣ</a:t>
            </a:r>
            <a:endParaRPr lang="el-GR" dirty="0"/>
          </a:p>
        </p:txBody>
      </p:sp>
      <p:sp>
        <p:nvSpPr>
          <p:cNvPr id="3" name="2 - Θέση περιεχομένου"/>
          <p:cNvSpPr>
            <a:spLocks noGrp="1"/>
          </p:cNvSpPr>
          <p:nvPr>
            <p:ph idx="1"/>
          </p:nvPr>
        </p:nvSpPr>
        <p:spPr/>
        <p:txBody>
          <a:bodyPr/>
          <a:lstStyle/>
          <a:p>
            <a:r>
              <a:rPr lang="el-GR" dirty="0" smtClean="0"/>
              <a:t>Συστηματική </a:t>
            </a:r>
            <a:r>
              <a:rPr lang="el-GR" dirty="0"/>
              <a:t>τεκμηρίωση και</a:t>
            </a:r>
          </a:p>
          <a:p>
            <a:r>
              <a:rPr lang="el-GR" dirty="0"/>
              <a:t>Π</a:t>
            </a:r>
            <a:r>
              <a:rPr lang="el-GR" dirty="0" smtClean="0"/>
              <a:t>ρογραμματισμένη </a:t>
            </a:r>
            <a:r>
              <a:rPr lang="el-GR" dirty="0"/>
              <a:t>επαναξιολόγηση, ενώ περιλαμβάνει και </a:t>
            </a:r>
            <a:r>
              <a:rPr lang="el-GR" dirty="0" smtClean="0"/>
              <a:t>διαγνωστικές εξετάσεις.</a:t>
            </a:r>
            <a:endParaRPr lang="el-GR" dirty="0"/>
          </a:p>
          <a:p>
            <a:r>
              <a:rPr lang="el-GR" dirty="0"/>
              <a:t>Δ</a:t>
            </a:r>
            <a:r>
              <a:rPr lang="el-GR" dirty="0" smtClean="0"/>
              <a:t>ιαδικασίες </a:t>
            </a:r>
            <a:r>
              <a:rPr lang="el-GR" dirty="0"/>
              <a:t>ή απλές θεραπείες βασισμένες σε πρωτόκολλα.</a:t>
            </a:r>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ΣΥΣΤΗΜΑΤΑ ΔΙΑΛΟΓΗΣ</a:t>
            </a:r>
            <a:endParaRPr lang="el-GR" dirty="0"/>
          </a:p>
        </p:txBody>
      </p:sp>
      <p:sp>
        <p:nvSpPr>
          <p:cNvPr id="3" name="2 - Θέση περιεχομένου"/>
          <p:cNvSpPr>
            <a:spLocks noGrp="1"/>
          </p:cNvSpPr>
          <p:nvPr>
            <p:ph idx="1"/>
          </p:nvPr>
        </p:nvSpPr>
        <p:spPr/>
        <p:txBody>
          <a:bodyPr/>
          <a:lstStyle/>
          <a:p>
            <a:r>
              <a:rPr lang="el-GR" dirty="0" smtClean="0"/>
              <a:t>Τα μοντέλα των συστημάτων δεν απαντούν στην «καθαρή» τους μορφή αλλά σαν «υβρίδια».</a:t>
            </a:r>
            <a:endParaRPr lang="el-GR" dirty="0"/>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ΚΛΙΜΑΚΕΣ ΔΙΑΛΟΓΗΣ ΣΤΟ ΤΕΠ</a:t>
            </a:r>
            <a:endParaRPr lang="el-GR" dirty="0"/>
          </a:p>
        </p:txBody>
      </p:sp>
      <p:sp>
        <p:nvSpPr>
          <p:cNvPr id="3" name="2 - Θέση περιεχομένου"/>
          <p:cNvSpPr>
            <a:spLocks noGrp="1"/>
          </p:cNvSpPr>
          <p:nvPr>
            <p:ph idx="1"/>
          </p:nvPr>
        </p:nvSpPr>
        <p:spPr/>
        <p:txBody>
          <a:bodyPr>
            <a:normAutofit/>
          </a:bodyPr>
          <a:lstStyle/>
          <a:p>
            <a:r>
              <a:rPr lang="el-GR" dirty="0"/>
              <a:t>Οι κλίμακες που βρίσκονται σε χρήση </a:t>
            </a:r>
            <a:r>
              <a:rPr lang="el-GR" dirty="0" smtClean="0"/>
              <a:t>σήμερα χρησιμοποιούν </a:t>
            </a:r>
            <a:r>
              <a:rPr lang="el-GR" dirty="0"/>
              <a:t>από 2-12 βαθμίδες ή επίπεδα προτεραιότητας, με </a:t>
            </a:r>
            <a:r>
              <a:rPr lang="el-GR" dirty="0" smtClean="0"/>
              <a:t>πιο συνηθισμένες </a:t>
            </a:r>
            <a:r>
              <a:rPr lang="el-GR" dirty="0"/>
              <a:t>τις κλίμακες των τριών (3) διαβαθμίσεων. </a:t>
            </a:r>
            <a:endParaRPr lang="el-GR" dirty="0" smtClean="0"/>
          </a:p>
          <a:p>
            <a:r>
              <a:rPr lang="el-GR" b="1" i="1" dirty="0" err="1" smtClean="0"/>
              <a:t>Απειλητική–Πολύ</a:t>
            </a:r>
            <a:r>
              <a:rPr lang="el-GR" b="1" i="1" dirty="0" smtClean="0"/>
              <a:t> </a:t>
            </a:r>
            <a:r>
              <a:rPr lang="el-GR" b="1" i="1" dirty="0"/>
              <a:t>επείγουσα (</a:t>
            </a:r>
            <a:r>
              <a:rPr lang="el-GR" b="1" i="1" dirty="0" err="1"/>
              <a:t>Emergent</a:t>
            </a:r>
            <a:r>
              <a:rPr lang="el-GR" b="1" i="1" dirty="0"/>
              <a:t>),</a:t>
            </a:r>
          </a:p>
          <a:p>
            <a:r>
              <a:rPr lang="el-GR" b="1" i="1" dirty="0"/>
              <a:t>Επείγουσα (</a:t>
            </a:r>
            <a:r>
              <a:rPr lang="el-GR" b="1" i="1" dirty="0" err="1"/>
              <a:t>Urgent</a:t>
            </a:r>
            <a:r>
              <a:rPr lang="el-GR" b="1" i="1" dirty="0"/>
              <a:t>) </a:t>
            </a:r>
            <a:r>
              <a:rPr lang="el-GR" b="1" i="1" dirty="0" smtClean="0"/>
              <a:t> </a:t>
            </a:r>
          </a:p>
          <a:p>
            <a:r>
              <a:rPr lang="el-GR" b="1" i="1" dirty="0" smtClean="0"/>
              <a:t>Μη </a:t>
            </a:r>
            <a:r>
              <a:rPr lang="el-GR" b="1" i="1" dirty="0"/>
              <a:t>επείγουσα (</a:t>
            </a:r>
            <a:r>
              <a:rPr lang="el-GR" b="1" i="1" dirty="0" err="1"/>
              <a:t>Non</a:t>
            </a:r>
            <a:r>
              <a:rPr lang="el-GR" b="1" i="1" dirty="0"/>
              <a:t> </a:t>
            </a:r>
            <a:r>
              <a:rPr lang="el-GR" b="1" i="1" dirty="0" err="1"/>
              <a:t>urgent</a:t>
            </a:r>
            <a:r>
              <a:rPr lang="el-GR" b="1" i="1" dirty="0"/>
              <a:t>).</a:t>
            </a:r>
            <a:endParaRPr lang="el-GR" dirty="0"/>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t>ΚΑΤΗΓΟΡΙΑ ΓΡΗΓΟΡΗΣ ΔΙΑΚΙΝΗΣΗΣ (</a:t>
            </a:r>
            <a:r>
              <a:rPr lang="en-US" sz="3200" b="1" dirty="0" smtClean="0"/>
              <a:t>FAST TRACK</a:t>
            </a:r>
            <a:r>
              <a:rPr lang="el-GR" sz="3200" b="1" dirty="0" smtClean="0"/>
              <a:t>)</a:t>
            </a:r>
            <a:endParaRPr lang="el-GR" sz="3200" dirty="0"/>
          </a:p>
        </p:txBody>
      </p:sp>
      <p:sp>
        <p:nvSpPr>
          <p:cNvPr id="3" name="2 - Θέση περιεχομένου"/>
          <p:cNvSpPr>
            <a:spLocks noGrp="1"/>
          </p:cNvSpPr>
          <p:nvPr>
            <p:ph idx="1"/>
          </p:nvPr>
        </p:nvSpPr>
        <p:spPr/>
        <p:txBody>
          <a:bodyPr/>
          <a:lstStyle/>
          <a:p>
            <a:r>
              <a:rPr lang="el-GR" dirty="0" smtClean="0"/>
              <a:t>Χώροι </a:t>
            </a:r>
            <a:r>
              <a:rPr lang="el-GR" dirty="0"/>
              <a:t>προορισμένοι για τη φροντίδα ασθενών με έκτακτα αλλά </a:t>
            </a:r>
            <a:r>
              <a:rPr lang="el-GR" dirty="0" smtClean="0"/>
              <a:t>απλά προβλήματα </a:t>
            </a:r>
            <a:r>
              <a:rPr lang="el-GR" dirty="0"/>
              <a:t>(απλό κρυολόγημα, πονόλαιμος, ωταλγία κ.ά.), τα οποία </a:t>
            </a:r>
            <a:r>
              <a:rPr lang="el-GR" dirty="0" smtClean="0"/>
              <a:t>μπορούν να </a:t>
            </a:r>
            <a:r>
              <a:rPr lang="el-GR" dirty="0"/>
              <a:t>αντιμετωπιστούν γρήγορα και αποτελεσματικά</a:t>
            </a:r>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ΕΝΙΑΙΕΣ ΚΛΙΜΑΚΕΣ ΔΙΑΛΟΓΗΣ</a:t>
            </a:r>
            <a:endParaRPr lang="el-GR" dirty="0"/>
          </a:p>
        </p:txBody>
      </p:sp>
      <p:sp>
        <p:nvSpPr>
          <p:cNvPr id="3" name="2 - Θέση περιεχομένου"/>
          <p:cNvSpPr>
            <a:spLocks noGrp="1"/>
          </p:cNvSpPr>
          <p:nvPr>
            <p:ph idx="1"/>
          </p:nvPr>
        </p:nvSpPr>
        <p:spPr/>
        <p:txBody>
          <a:bodyPr/>
          <a:lstStyle/>
          <a:p>
            <a:r>
              <a:rPr lang="el-GR" dirty="0" smtClean="0"/>
              <a:t>Τα τελευταία χρόνια παρατηρείται μία προσπάθεια για τη δημιουργία ενιαίων κλιμάκων διαλογής σε εθνικό ή διεθνές επίπεδο, έτσι ώστε να αυξηθεί η αξιοπιστία και να περιοριστεί η μεταβλητότητα των εκτιμήσεων, προς βελτίωση της συνολικής ποιότητας στην προσφερόμενη φροντίδα</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l-GR" dirty="0" smtClean="0"/>
              <a:t>ΚΑΤΗΓΟΡΙΕΣ ΔΙΑΛΟΓΗΣ</a:t>
            </a:r>
            <a:endParaRPr lang="el-GR" dirty="0"/>
          </a:p>
        </p:txBody>
      </p:sp>
      <p:sp>
        <p:nvSpPr>
          <p:cNvPr id="52227" name="Rectangle 3"/>
          <p:cNvSpPr>
            <a:spLocks noGrp="1" noChangeArrowheads="1"/>
          </p:cNvSpPr>
          <p:nvPr>
            <p:ph idx="1"/>
          </p:nvPr>
        </p:nvSpPr>
        <p:spPr/>
        <p:txBody>
          <a:bodyPr/>
          <a:lstStyle/>
          <a:p>
            <a:r>
              <a:rPr lang="el-GR" dirty="0"/>
              <a:t>Διαλογή στην καθημερινή δράση</a:t>
            </a:r>
          </a:p>
          <a:p>
            <a:pPr>
              <a:buFont typeface="Wingdings" pitchFamily="2" charset="2"/>
              <a:buNone/>
            </a:pPr>
            <a:r>
              <a:rPr lang="el-GR" dirty="0"/>
              <a:t>	(Επείγουσα φροντίδα)</a:t>
            </a:r>
          </a:p>
          <a:p>
            <a:r>
              <a:rPr lang="el-GR" dirty="0"/>
              <a:t>Διαλογή σε μαζικά συμβάντα</a:t>
            </a:r>
          </a:p>
          <a:p>
            <a:r>
              <a:rPr lang="el-GR" dirty="0" smtClean="0"/>
              <a:t>Διαλογή σε μαζική καταστροφή</a:t>
            </a:r>
          </a:p>
          <a:p>
            <a:r>
              <a:rPr lang="el-GR" dirty="0" smtClean="0"/>
              <a:t>Διαλογή </a:t>
            </a:r>
            <a:r>
              <a:rPr lang="el-GR" dirty="0"/>
              <a:t>στρατιωτική</a:t>
            </a:r>
          </a:p>
          <a:p>
            <a:r>
              <a:rPr lang="el-GR" dirty="0"/>
              <a:t>Διαλογή σε ειδικές καταστάσεις</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ΕΝΙΑΙΕΣ ΚΛΙΜΑΚΕΣ ΔΙΑΛΟΓΗΣ</a:t>
            </a:r>
            <a:endParaRPr lang="el-GR" dirty="0"/>
          </a:p>
        </p:txBody>
      </p:sp>
      <p:sp>
        <p:nvSpPr>
          <p:cNvPr id="3" name="2 - Θέση περιεχομένου"/>
          <p:cNvSpPr>
            <a:spLocks noGrp="1"/>
          </p:cNvSpPr>
          <p:nvPr>
            <p:ph idx="1"/>
          </p:nvPr>
        </p:nvSpPr>
        <p:spPr/>
        <p:txBody>
          <a:bodyPr/>
          <a:lstStyle/>
          <a:p>
            <a:r>
              <a:rPr lang="el-GR" b="1" dirty="0"/>
              <a:t>το κόκκινο δηλώνει </a:t>
            </a:r>
            <a:r>
              <a:rPr lang="el-GR" b="1" dirty="0" smtClean="0"/>
              <a:t>ανάγκη </a:t>
            </a:r>
            <a:r>
              <a:rPr lang="el-GR" dirty="0" smtClean="0"/>
              <a:t>για </a:t>
            </a:r>
            <a:r>
              <a:rPr lang="el-GR" dirty="0"/>
              <a:t>άμεση φροντίδα, </a:t>
            </a:r>
            <a:endParaRPr lang="el-GR" dirty="0" smtClean="0"/>
          </a:p>
          <a:p>
            <a:r>
              <a:rPr lang="el-GR" b="1" dirty="0" smtClean="0"/>
              <a:t>το </a:t>
            </a:r>
            <a:r>
              <a:rPr lang="el-GR" b="1" dirty="0"/>
              <a:t>κίτρινο ή το πορτοκαλί δηλώνει </a:t>
            </a:r>
            <a:r>
              <a:rPr lang="el-GR" b="1" dirty="0" smtClean="0"/>
              <a:t>επείγουσα </a:t>
            </a:r>
            <a:r>
              <a:rPr lang="el-GR" dirty="0" smtClean="0"/>
              <a:t>κατάσταση,</a:t>
            </a:r>
          </a:p>
          <a:p>
            <a:r>
              <a:rPr lang="el-GR" dirty="0" smtClean="0"/>
              <a:t> </a:t>
            </a:r>
            <a:r>
              <a:rPr lang="el-GR" b="1" dirty="0"/>
              <a:t>το πράσινο: </a:t>
            </a:r>
            <a:r>
              <a:rPr lang="el-GR" b="1" dirty="0" err="1"/>
              <a:t>ημι</a:t>
            </a:r>
            <a:r>
              <a:rPr lang="el-GR" b="1" dirty="0"/>
              <a:t>- επείγουσα κατάσταση </a:t>
            </a:r>
            <a:endParaRPr lang="el-GR" b="1" dirty="0" smtClean="0"/>
          </a:p>
          <a:p>
            <a:r>
              <a:rPr lang="el-GR" b="1" dirty="0" smtClean="0"/>
              <a:t>το </a:t>
            </a:r>
            <a:r>
              <a:rPr lang="el-GR" b="1" dirty="0"/>
              <a:t>γαλάζιο: </a:t>
            </a:r>
            <a:r>
              <a:rPr lang="el-GR" b="1" dirty="0" smtClean="0"/>
              <a:t>μη </a:t>
            </a:r>
            <a:r>
              <a:rPr lang="el-GR" dirty="0" smtClean="0"/>
              <a:t>επείγουσα </a:t>
            </a:r>
            <a:r>
              <a:rPr lang="el-GR" dirty="0"/>
              <a:t>κατάσταση.</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ΕΝΙΑΙΕΣ ΚΛΙΜΑΚΕΣ ΔΙΑΛΟΓΗΣ</a:t>
            </a:r>
            <a:endParaRPr lang="el-GR" dirty="0"/>
          </a:p>
        </p:txBody>
      </p:sp>
      <p:sp>
        <p:nvSpPr>
          <p:cNvPr id="3" name="2 - Θέση περιεχομένου"/>
          <p:cNvSpPr>
            <a:spLocks noGrp="1"/>
          </p:cNvSpPr>
          <p:nvPr>
            <p:ph idx="1"/>
          </p:nvPr>
        </p:nvSpPr>
        <p:spPr/>
        <p:txBody>
          <a:bodyPr/>
          <a:lstStyle/>
          <a:p>
            <a:r>
              <a:rPr lang="el-GR" dirty="0" smtClean="0"/>
              <a:t>η Εθνική Κλίμακα Διαλογής στην Αυστραλία -</a:t>
            </a:r>
            <a:r>
              <a:rPr lang="el-GR" i="1" dirty="0" smtClean="0"/>
              <a:t>NTS</a:t>
            </a:r>
          </a:p>
          <a:p>
            <a:r>
              <a:rPr lang="el-GR" dirty="0" smtClean="0"/>
              <a:t>η Κλίμακα Διαλογής και Οξύτητας στον Καναδά -</a:t>
            </a:r>
            <a:r>
              <a:rPr lang="el-GR" i="1" dirty="0" smtClean="0"/>
              <a:t>CTAS &amp;</a:t>
            </a:r>
          </a:p>
          <a:p>
            <a:r>
              <a:rPr lang="el-GR" dirty="0" smtClean="0"/>
              <a:t>η Εθνική Κλίμακα Διαλογής στη Μ. Βρετανία</a:t>
            </a:r>
            <a:endParaRPr lang="el-GR" dirty="0"/>
          </a:p>
        </p:txBody>
      </p:sp>
      <p:sp>
        <p:nvSpPr>
          <p:cNvPr id="4" name="3 - Ορθογώνιο"/>
          <p:cNvSpPr/>
          <p:nvPr/>
        </p:nvSpPr>
        <p:spPr>
          <a:xfrm>
            <a:off x="323528" y="6093296"/>
            <a:ext cx="8496944" cy="646331"/>
          </a:xfrm>
          <a:prstGeom prst="rect">
            <a:avLst/>
          </a:prstGeom>
        </p:spPr>
        <p:txBody>
          <a:bodyPr wrap="square">
            <a:spAutoFit/>
          </a:bodyPr>
          <a:lstStyle/>
          <a:p>
            <a:r>
              <a:rPr lang="el-GR" dirty="0" smtClean="0"/>
              <a:t>Δομή &amp; Λειτουργία Τμήματος Επειγόντων Περιστατικών (ΤΕΠ) στο</a:t>
            </a:r>
            <a:r>
              <a:rPr lang="en-US" dirty="0" smtClean="0">
                <a:hlinkClick r:id="rId2"/>
              </a:rPr>
              <a:t> http://www.ekdd.gr/ekdda/files/ergasies_esdd/13/4/399.pdf</a:t>
            </a:r>
            <a:r>
              <a:rPr lang="el-GR" dirty="0" smtClean="0"/>
              <a:t>   </a:t>
            </a:r>
            <a:endParaRPr lang="el-G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 name="3 - Θέση περιεχομένου" descr="Triagemexico.jpg"/>
          <p:cNvPicPr>
            <a:picLocks noGrp="1" noChangeAspect="1"/>
          </p:cNvPicPr>
          <p:nvPr>
            <p:ph idx="1"/>
          </p:nvPr>
        </p:nvPicPr>
        <p:blipFill>
          <a:blip r:embed="rId2" cstate="print"/>
          <a:stretch>
            <a:fillRect/>
          </a:stretch>
        </p:blipFill>
        <p:spPr>
          <a:xfrm>
            <a:off x="2658004" y="2133600"/>
            <a:ext cx="5323417" cy="3992563"/>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xmlns="" val="2626120316"/>
              </p:ext>
            </p:extLst>
          </p:nvPr>
        </p:nvGraphicFramePr>
        <p:xfrm>
          <a:off x="683568" y="404664"/>
          <a:ext cx="8208912" cy="5768807"/>
        </p:xfrm>
        <a:graphic>
          <a:graphicData uri="http://schemas.openxmlformats.org/drawingml/2006/table">
            <a:tbl>
              <a:tblPr firstRow="1" bandRow="1">
                <a:tableStyleId>{93296810-A885-4BE3-A3E7-6D5BEEA58F35}</a:tableStyleId>
              </a:tblPr>
              <a:tblGrid>
                <a:gridCol w="2262014"/>
                <a:gridCol w="1842442"/>
                <a:gridCol w="2052228"/>
                <a:gridCol w="2052228"/>
              </a:tblGrid>
              <a:tr h="1562385">
                <a:tc>
                  <a:txBody>
                    <a:bodyPr/>
                    <a:lstStyle/>
                    <a:p>
                      <a:pPr algn="ctr"/>
                      <a:r>
                        <a:rPr lang="el-GR" sz="1800" b="1" dirty="0" smtClean="0"/>
                        <a:t>Επίπεδο</a:t>
                      </a:r>
                      <a:r>
                        <a:rPr lang="el-GR" sz="1800" b="1" baseline="0" dirty="0" smtClean="0"/>
                        <a:t> Ταξινόμησης</a:t>
                      </a:r>
                      <a:endParaRPr lang="el-GR" sz="1800" b="1" dirty="0"/>
                    </a:p>
                  </a:txBody>
                  <a:tcPr/>
                </a:tc>
                <a:tc>
                  <a:txBody>
                    <a:bodyPr/>
                    <a:lstStyle/>
                    <a:p>
                      <a:pPr algn="ctr"/>
                      <a:r>
                        <a:rPr kumimoji="0" lang="el-GR" sz="1800" b="1" i="1" kern="1200" baseline="0" dirty="0" smtClean="0">
                          <a:solidFill>
                            <a:schemeClr val="lt1"/>
                          </a:solidFill>
                          <a:latin typeface="+mn-lt"/>
                          <a:ea typeface="+mn-ea"/>
                          <a:cs typeface="+mn-cs"/>
                        </a:rPr>
                        <a:t>Αριθμητικός</a:t>
                      </a:r>
                    </a:p>
                    <a:p>
                      <a:pPr algn="ctr"/>
                      <a:r>
                        <a:rPr kumimoji="0" lang="el-GR" sz="1800" b="1" i="1" kern="1200" baseline="0" dirty="0" smtClean="0">
                          <a:solidFill>
                            <a:schemeClr val="lt1"/>
                          </a:solidFill>
                          <a:latin typeface="+mn-lt"/>
                          <a:ea typeface="+mn-ea"/>
                          <a:cs typeface="+mn-cs"/>
                        </a:rPr>
                        <a:t>Κωδικός (Βαθμίδα</a:t>
                      </a:r>
                    </a:p>
                    <a:p>
                      <a:pPr algn="ctr"/>
                      <a:r>
                        <a:rPr kumimoji="0" lang="el-GR" sz="1800" b="1" i="1" kern="1200" baseline="0" dirty="0" smtClean="0">
                          <a:solidFill>
                            <a:schemeClr val="lt1"/>
                          </a:solidFill>
                          <a:latin typeface="+mn-lt"/>
                          <a:ea typeface="+mn-ea"/>
                          <a:cs typeface="+mn-cs"/>
                        </a:rPr>
                        <a:t>Διαλογής)</a:t>
                      </a:r>
                      <a:endParaRPr lang="el-GR" sz="1800" b="1" dirty="0"/>
                    </a:p>
                  </a:txBody>
                  <a:tcPr/>
                </a:tc>
                <a:tc>
                  <a:txBody>
                    <a:bodyPr/>
                    <a:lstStyle/>
                    <a:p>
                      <a:pPr algn="ctr"/>
                      <a:r>
                        <a:rPr kumimoji="0" lang="el-GR" sz="1800" b="1" i="1" kern="1200" baseline="0" dirty="0" smtClean="0">
                          <a:solidFill>
                            <a:schemeClr val="lt1"/>
                          </a:solidFill>
                          <a:latin typeface="+mn-lt"/>
                          <a:ea typeface="+mn-ea"/>
                          <a:cs typeface="+mn-cs"/>
                        </a:rPr>
                        <a:t>Επιθυμητός</a:t>
                      </a:r>
                    </a:p>
                    <a:p>
                      <a:pPr algn="ctr"/>
                      <a:r>
                        <a:rPr kumimoji="0" lang="el-GR" sz="1800" b="1" i="1" kern="1200" baseline="0" dirty="0" smtClean="0">
                          <a:solidFill>
                            <a:schemeClr val="lt1"/>
                          </a:solidFill>
                          <a:latin typeface="+mn-lt"/>
                          <a:ea typeface="+mn-ea"/>
                          <a:cs typeface="+mn-cs"/>
                        </a:rPr>
                        <a:t>Χρόνος για Ιατρική</a:t>
                      </a:r>
                    </a:p>
                    <a:p>
                      <a:pPr algn="ctr"/>
                      <a:r>
                        <a:rPr kumimoji="0" lang="el-GR" sz="1800" b="1" i="1" kern="1200" baseline="0" dirty="0" smtClean="0">
                          <a:solidFill>
                            <a:schemeClr val="lt1"/>
                          </a:solidFill>
                          <a:latin typeface="+mn-lt"/>
                          <a:ea typeface="+mn-ea"/>
                          <a:cs typeface="+mn-cs"/>
                        </a:rPr>
                        <a:t>Εξέταση (σε </a:t>
                      </a:r>
                      <a:r>
                        <a:rPr kumimoji="0" lang="en-US" sz="1800" b="1" i="1" kern="1200" baseline="0" dirty="0" smtClean="0">
                          <a:solidFill>
                            <a:schemeClr val="lt1"/>
                          </a:solidFill>
                          <a:latin typeface="+mn-lt"/>
                          <a:ea typeface="+mn-ea"/>
                          <a:cs typeface="+mn-cs"/>
                        </a:rPr>
                        <a:t>min)</a:t>
                      </a:r>
                      <a:endParaRPr lang="el-GR" sz="1800" b="1" dirty="0"/>
                    </a:p>
                  </a:txBody>
                  <a:tcPr/>
                </a:tc>
                <a:tc>
                  <a:txBody>
                    <a:bodyPr/>
                    <a:lstStyle/>
                    <a:p>
                      <a:pPr algn="ctr"/>
                      <a:r>
                        <a:rPr kumimoji="0" lang="el-GR" sz="1800" b="1" i="1" kern="1200" baseline="0" dirty="0" smtClean="0">
                          <a:solidFill>
                            <a:schemeClr val="lt1"/>
                          </a:solidFill>
                          <a:latin typeface="+mn-lt"/>
                          <a:ea typeface="+mn-ea"/>
                          <a:cs typeface="+mn-cs"/>
                        </a:rPr>
                        <a:t>Χρωματικός</a:t>
                      </a:r>
                    </a:p>
                    <a:p>
                      <a:pPr algn="ctr"/>
                      <a:r>
                        <a:rPr kumimoji="0" lang="el-GR" sz="1800" b="1" i="1" kern="1200" baseline="0" dirty="0" smtClean="0">
                          <a:solidFill>
                            <a:schemeClr val="lt1"/>
                          </a:solidFill>
                          <a:latin typeface="+mn-lt"/>
                          <a:ea typeface="+mn-ea"/>
                          <a:cs typeface="+mn-cs"/>
                        </a:rPr>
                        <a:t>Κωδικός</a:t>
                      </a:r>
                      <a:endParaRPr lang="el-GR" sz="1800" b="1" dirty="0"/>
                    </a:p>
                  </a:txBody>
                  <a:tcPr/>
                </a:tc>
              </a:tr>
              <a:tr h="520795">
                <a:tc>
                  <a:txBody>
                    <a:bodyPr/>
                    <a:lstStyle/>
                    <a:p>
                      <a:pPr algn="ctr"/>
                      <a:r>
                        <a:rPr lang="el-GR" sz="2000" b="1" dirty="0" smtClean="0">
                          <a:solidFill>
                            <a:srgbClr val="FF0000"/>
                          </a:solidFill>
                        </a:rPr>
                        <a:t>Ανάνηψη</a:t>
                      </a:r>
                      <a:endParaRPr lang="el-GR" sz="2000" b="1" dirty="0">
                        <a:solidFill>
                          <a:srgbClr val="FF0000"/>
                        </a:solidFill>
                      </a:endParaRPr>
                    </a:p>
                  </a:txBody>
                  <a:tcPr/>
                </a:tc>
                <a:tc>
                  <a:txBody>
                    <a:bodyPr/>
                    <a:lstStyle/>
                    <a:p>
                      <a:pPr algn="ctr"/>
                      <a:r>
                        <a:rPr lang="el-GR" sz="2000" b="1" dirty="0" smtClean="0"/>
                        <a:t>1</a:t>
                      </a:r>
                      <a:endParaRPr lang="el-GR" sz="2000" b="1" dirty="0"/>
                    </a:p>
                  </a:txBody>
                  <a:tcPr/>
                </a:tc>
                <a:tc>
                  <a:txBody>
                    <a:bodyPr/>
                    <a:lstStyle/>
                    <a:p>
                      <a:pPr algn="ctr"/>
                      <a:r>
                        <a:rPr lang="el-GR" sz="2000" b="1" dirty="0" smtClean="0"/>
                        <a:t>Αμέσως </a:t>
                      </a:r>
                      <a:endParaRPr lang="el-GR" sz="2000" b="1" dirty="0"/>
                    </a:p>
                  </a:txBody>
                  <a:tcPr/>
                </a:tc>
                <a:tc>
                  <a:txBody>
                    <a:bodyPr/>
                    <a:lstStyle/>
                    <a:p>
                      <a:pPr algn="ctr"/>
                      <a:r>
                        <a:rPr lang="el-GR" sz="2000" b="1" dirty="0" smtClean="0"/>
                        <a:t>Κόκκινο</a:t>
                      </a:r>
                      <a:endParaRPr lang="el-GR" sz="2000" b="1" dirty="0"/>
                    </a:p>
                  </a:txBody>
                  <a:tcPr/>
                </a:tc>
              </a:tr>
              <a:tr h="520795">
                <a:tc>
                  <a:txBody>
                    <a:bodyPr/>
                    <a:lstStyle/>
                    <a:p>
                      <a:pPr algn="ctr"/>
                      <a:r>
                        <a:rPr lang="el-GR" sz="2000" b="1" dirty="0" smtClean="0">
                          <a:solidFill>
                            <a:srgbClr val="FFC000"/>
                          </a:solidFill>
                        </a:rPr>
                        <a:t>Κατεπείγον</a:t>
                      </a:r>
                      <a:endParaRPr lang="el-GR" sz="2000" b="1" dirty="0">
                        <a:solidFill>
                          <a:srgbClr val="FFC000"/>
                        </a:solidFill>
                      </a:endParaRPr>
                    </a:p>
                  </a:txBody>
                  <a:tcPr/>
                </a:tc>
                <a:tc>
                  <a:txBody>
                    <a:bodyPr/>
                    <a:lstStyle/>
                    <a:p>
                      <a:pPr algn="ctr"/>
                      <a:r>
                        <a:rPr lang="el-GR" sz="2000" b="1" dirty="0" smtClean="0"/>
                        <a:t>2</a:t>
                      </a:r>
                      <a:endParaRPr lang="el-GR" sz="2000" b="1" dirty="0"/>
                    </a:p>
                  </a:txBody>
                  <a:tcPr/>
                </a:tc>
                <a:tc>
                  <a:txBody>
                    <a:bodyPr/>
                    <a:lstStyle/>
                    <a:p>
                      <a:pPr algn="ctr"/>
                      <a:r>
                        <a:rPr lang="el-GR" sz="2000" b="1" dirty="0" smtClean="0"/>
                        <a:t>10</a:t>
                      </a:r>
                      <a:endParaRPr lang="el-GR" sz="2000" b="1" dirty="0"/>
                    </a:p>
                  </a:txBody>
                  <a:tcPr/>
                </a:tc>
                <a:tc>
                  <a:txBody>
                    <a:bodyPr/>
                    <a:lstStyle/>
                    <a:p>
                      <a:pPr algn="ctr"/>
                      <a:r>
                        <a:rPr lang="el-GR" sz="2000" b="1" dirty="0" smtClean="0"/>
                        <a:t>Πορτοκαλί</a:t>
                      </a:r>
                      <a:endParaRPr lang="el-GR" sz="2000" b="1" dirty="0"/>
                    </a:p>
                  </a:txBody>
                  <a:tcPr/>
                </a:tc>
              </a:tr>
              <a:tr h="921407">
                <a:tc>
                  <a:txBody>
                    <a:bodyPr/>
                    <a:lstStyle/>
                    <a:p>
                      <a:pPr algn="ctr"/>
                      <a:r>
                        <a:rPr lang="el-GR" sz="2000" b="1" dirty="0" smtClean="0">
                          <a:solidFill>
                            <a:srgbClr val="FFFF00"/>
                          </a:solidFill>
                        </a:rPr>
                        <a:t>Επείγον</a:t>
                      </a:r>
                      <a:endParaRPr lang="el-GR" sz="2000" b="1" dirty="0">
                        <a:solidFill>
                          <a:srgbClr val="FFFF00"/>
                        </a:solidFill>
                      </a:endParaRPr>
                    </a:p>
                  </a:txBody>
                  <a:tcPr/>
                </a:tc>
                <a:tc>
                  <a:txBody>
                    <a:bodyPr/>
                    <a:lstStyle/>
                    <a:p>
                      <a:pPr algn="ctr"/>
                      <a:r>
                        <a:rPr lang="el-GR" sz="2000" b="1" dirty="0" smtClean="0"/>
                        <a:t>3</a:t>
                      </a:r>
                      <a:endParaRPr lang="el-GR" sz="2000" b="1" dirty="0"/>
                    </a:p>
                  </a:txBody>
                  <a:tcPr/>
                </a:tc>
                <a:tc>
                  <a:txBody>
                    <a:bodyPr/>
                    <a:lstStyle/>
                    <a:p>
                      <a:pPr algn="ctr"/>
                      <a:r>
                        <a:rPr lang="el-GR" sz="2000" b="1" dirty="0" smtClean="0"/>
                        <a:t>30</a:t>
                      </a:r>
                      <a:endParaRPr lang="el-GR" sz="2000" b="1" dirty="0"/>
                    </a:p>
                  </a:txBody>
                  <a:tcPr/>
                </a:tc>
                <a:tc>
                  <a:txBody>
                    <a:bodyPr/>
                    <a:lstStyle/>
                    <a:p>
                      <a:pPr algn="ctr"/>
                      <a:r>
                        <a:rPr lang="el-GR" sz="2000" b="1" dirty="0" smtClean="0"/>
                        <a:t>Κίτρινο</a:t>
                      </a:r>
                      <a:endParaRPr lang="el-GR" sz="2000" b="1" dirty="0"/>
                    </a:p>
                  </a:txBody>
                  <a:tcPr/>
                </a:tc>
              </a:tr>
              <a:tr h="1322018">
                <a:tc>
                  <a:txBody>
                    <a:bodyPr/>
                    <a:lstStyle/>
                    <a:p>
                      <a:pPr algn="ctr"/>
                      <a:r>
                        <a:rPr lang="el-GR" sz="2000" b="1" baseline="0" dirty="0" smtClean="0"/>
                        <a:t> </a:t>
                      </a:r>
                      <a:r>
                        <a:rPr lang="el-GR" sz="2000" b="1" baseline="0" dirty="0" smtClean="0">
                          <a:solidFill>
                            <a:srgbClr val="00B050"/>
                          </a:solidFill>
                        </a:rPr>
                        <a:t>Σχετικά  Επείγουσα  Κατάσταση</a:t>
                      </a:r>
                      <a:endParaRPr lang="el-GR" sz="2000" b="1" dirty="0">
                        <a:solidFill>
                          <a:srgbClr val="00B050"/>
                        </a:solidFill>
                      </a:endParaRPr>
                    </a:p>
                  </a:txBody>
                  <a:tcPr/>
                </a:tc>
                <a:tc>
                  <a:txBody>
                    <a:bodyPr/>
                    <a:lstStyle/>
                    <a:p>
                      <a:pPr algn="ctr"/>
                      <a:r>
                        <a:rPr lang="el-GR" sz="2000" b="1" dirty="0" smtClean="0"/>
                        <a:t>4</a:t>
                      </a:r>
                      <a:endParaRPr lang="el-GR" sz="2000" b="1" dirty="0"/>
                    </a:p>
                  </a:txBody>
                  <a:tcPr/>
                </a:tc>
                <a:tc>
                  <a:txBody>
                    <a:bodyPr/>
                    <a:lstStyle/>
                    <a:p>
                      <a:pPr algn="ctr"/>
                      <a:r>
                        <a:rPr lang="el-GR" sz="2000" b="1" dirty="0" smtClean="0"/>
                        <a:t>60</a:t>
                      </a:r>
                      <a:endParaRPr lang="el-GR" sz="2000" b="1" dirty="0"/>
                    </a:p>
                  </a:txBody>
                  <a:tcPr/>
                </a:tc>
                <a:tc>
                  <a:txBody>
                    <a:bodyPr/>
                    <a:lstStyle/>
                    <a:p>
                      <a:pPr algn="ctr"/>
                      <a:r>
                        <a:rPr lang="el-GR" sz="2000" b="1" dirty="0" smtClean="0"/>
                        <a:t>Πράσινο</a:t>
                      </a:r>
                      <a:endParaRPr lang="el-GR" sz="2000" b="1" dirty="0"/>
                    </a:p>
                  </a:txBody>
                  <a:tcPr/>
                </a:tc>
              </a:tr>
              <a:tr h="921407">
                <a:tc>
                  <a:txBody>
                    <a:bodyPr/>
                    <a:lstStyle/>
                    <a:p>
                      <a:pPr algn="ctr"/>
                      <a:r>
                        <a:rPr lang="el-GR" sz="2000" b="1" dirty="0" smtClean="0">
                          <a:solidFill>
                            <a:srgbClr val="0070C0"/>
                          </a:solidFill>
                        </a:rPr>
                        <a:t>Μη Επείγουσα Κατάσταση</a:t>
                      </a:r>
                      <a:endParaRPr lang="el-GR" sz="2000" b="1" dirty="0">
                        <a:solidFill>
                          <a:srgbClr val="0070C0"/>
                        </a:solidFill>
                      </a:endParaRPr>
                    </a:p>
                  </a:txBody>
                  <a:tcPr/>
                </a:tc>
                <a:tc>
                  <a:txBody>
                    <a:bodyPr/>
                    <a:lstStyle/>
                    <a:p>
                      <a:pPr algn="ctr"/>
                      <a:r>
                        <a:rPr lang="el-GR" sz="2000" b="1" dirty="0" smtClean="0"/>
                        <a:t>5</a:t>
                      </a:r>
                      <a:endParaRPr lang="el-GR" sz="2000" b="1" dirty="0"/>
                    </a:p>
                  </a:txBody>
                  <a:tcPr/>
                </a:tc>
                <a:tc>
                  <a:txBody>
                    <a:bodyPr/>
                    <a:lstStyle/>
                    <a:p>
                      <a:pPr algn="ctr"/>
                      <a:r>
                        <a:rPr lang="el-GR" sz="2000" b="1" dirty="0" smtClean="0"/>
                        <a:t>120</a:t>
                      </a:r>
                      <a:endParaRPr lang="el-GR" sz="2000" b="1" dirty="0"/>
                    </a:p>
                  </a:txBody>
                  <a:tcPr/>
                </a:tc>
                <a:tc>
                  <a:txBody>
                    <a:bodyPr/>
                    <a:lstStyle/>
                    <a:p>
                      <a:pPr algn="ctr"/>
                      <a:r>
                        <a:rPr lang="el-GR" sz="2000" b="1" dirty="0" smtClean="0"/>
                        <a:t>Γαλάζιο</a:t>
                      </a:r>
                      <a:endParaRPr lang="el-GR" sz="2000" b="1" dirty="0"/>
                    </a:p>
                  </a:txBody>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3200" dirty="0" smtClean="0"/>
              <a:t>Emergency Severity Index Conceptual Algorithm, v. 4</a:t>
            </a:r>
            <a:br>
              <a:rPr lang="en-US" sz="3200" dirty="0" smtClean="0"/>
            </a:br>
            <a:endParaRPr lang="el-GR" sz="3200" dirty="0"/>
          </a:p>
        </p:txBody>
      </p:sp>
      <p:sp>
        <p:nvSpPr>
          <p:cNvPr id="3" name="2 - Θέση περιεχομένου"/>
          <p:cNvSpPr>
            <a:spLocks noGrp="1"/>
          </p:cNvSpPr>
          <p:nvPr>
            <p:ph idx="1"/>
          </p:nvPr>
        </p:nvSpPr>
        <p:spPr/>
        <p:txBody>
          <a:bodyPr/>
          <a:lstStyle/>
          <a:p>
            <a:endParaRPr lang="el-GR" dirty="0"/>
          </a:p>
        </p:txBody>
      </p:sp>
      <p:pic>
        <p:nvPicPr>
          <p:cNvPr id="1026" name="Picture 2" descr="Four decision points (A, B, C, and D) are depicted on this figure, top to bottom: A. Patient dying? If yes, an arrow points to the number 1 (for triage level 1). If no, an arrow moves the reader down to the next box, B. Shouldn't wait? If yes, an arrow points to the number 2 (for triage level 2). If no, an arrow moves the reader down to the next box, C. How many resources? If the reader chooses 'none,' an arrow points to the number 5 (for triage level 5). If the reader chooses 'one,' an arrow points to the number 4 (for triage level 4). If the reader chooses 'many,' an arrow points the reader to the next box, D. Vital signs. If yes, an arrow marked 'consider' points to the number 2. If no, an arrow points to the number 3."/>
          <p:cNvPicPr>
            <a:picLocks noChangeAspect="1" noChangeArrowheads="1"/>
          </p:cNvPicPr>
          <p:nvPr/>
        </p:nvPicPr>
        <p:blipFill>
          <a:blip r:embed="rId2" cstate="print"/>
          <a:srcRect/>
          <a:stretch>
            <a:fillRect/>
          </a:stretch>
        </p:blipFill>
        <p:spPr bwMode="auto">
          <a:xfrm>
            <a:off x="3131840" y="1700808"/>
            <a:ext cx="3838575" cy="54102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0"/>
            <a:ext cx="7772400" cy="914400"/>
          </a:xfrm>
        </p:spPr>
        <p:txBody>
          <a:bodyPr/>
          <a:lstStyle/>
          <a:p>
            <a:endParaRPr lang="el-GR"/>
          </a:p>
        </p:txBody>
      </p:sp>
      <p:pic>
        <p:nvPicPr>
          <p:cNvPr id="88066" name="Picture 2" descr="This figure illustrates the ESI Triage Algorithm and its four decision points, top to bottom: A. 'Requires immediate life-saving intervention?' If yes, an arrow points to the number 1 (for triage level 1). If no, the arrow points down to the next box, B. 'High risk situation? Or 'confused/lethargic/disoriented?' Or 'Severe pain /distress.' If yes, the arrow points to the number 2 (for triage level 2). If no, the arrow points to the next box, C. How many different resources are needed? If the reader chooses 'none,' the arrow points to the number 5 (for triage level 5). If the reader chooses 'one,' an arrow points to the number 4 (for triage level 4). If the reader chooses 'many,' the arrow points to the next box, D. 'Danger zone vitals?' If the reader chooses no, an arrow points to the number 3(for triage level 3). If the reader chooses yes, the arrow (labeled 'consider') points to the number 2 (for triage level 2)."/>
          <p:cNvPicPr>
            <a:picLocks noChangeAspect="1" noChangeArrowheads="1"/>
          </p:cNvPicPr>
          <p:nvPr/>
        </p:nvPicPr>
        <p:blipFill>
          <a:blip r:embed="rId2" cstate="print"/>
          <a:srcRect/>
          <a:stretch>
            <a:fillRect/>
          </a:stretch>
        </p:blipFill>
        <p:spPr bwMode="auto">
          <a:xfrm>
            <a:off x="0" y="0"/>
            <a:ext cx="9396536" cy="7004107"/>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7" name="6 - Θέση περιεχομένου"/>
          <p:cNvGraphicFramePr>
            <a:graphicFrameLocks noGrp="1"/>
          </p:cNvGraphicFramePr>
          <p:nvPr>
            <p:ph idx="1"/>
          </p:nvPr>
        </p:nvGraphicFramePr>
        <p:xfrm>
          <a:off x="-1" y="1"/>
          <a:ext cx="9108505" cy="6857999"/>
        </p:xfrm>
        <a:graphic>
          <a:graphicData uri="http://schemas.openxmlformats.org/drawingml/2006/table">
            <a:tbl>
              <a:tblPr firstRow="1" bandRow="1">
                <a:tableStyleId>{5C22544A-7EE6-4342-B048-85BDC9FD1C3A}</a:tableStyleId>
              </a:tblPr>
              <a:tblGrid>
                <a:gridCol w="1331641"/>
                <a:gridCol w="2592288"/>
                <a:gridCol w="1944216"/>
                <a:gridCol w="2016224"/>
                <a:gridCol w="1224136"/>
              </a:tblGrid>
              <a:tr h="676141">
                <a:tc>
                  <a:txBody>
                    <a:bodyPr/>
                    <a:lstStyle/>
                    <a:p>
                      <a:r>
                        <a:rPr lang="en-US" dirty="0"/>
                        <a:t>ESI Level</a:t>
                      </a:r>
                    </a:p>
                  </a:txBody>
                  <a:tcPr marL="19050" marR="19050" marT="19050" marB="19050" anchor="ctr"/>
                </a:tc>
                <a:tc>
                  <a:txBody>
                    <a:bodyPr/>
                    <a:lstStyle/>
                    <a:p>
                      <a:r>
                        <a:rPr lang="en-US"/>
                        <a:t>Patient Presentation</a:t>
                      </a:r>
                    </a:p>
                  </a:txBody>
                  <a:tcPr marL="19050" marR="19050" marT="19050" marB="19050" anchor="ctr"/>
                </a:tc>
                <a:tc>
                  <a:txBody>
                    <a:bodyPr/>
                    <a:lstStyle/>
                    <a:p>
                      <a:r>
                        <a:rPr lang="en-US"/>
                        <a:t>Interventions</a:t>
                      </a:r>
                    </a:p>
                  </a:txBody>
                  <a:tcPr marL="19050" marR="19050" marT="19050" marB="19050" anchor="ctr"/>
                </a:tc>
                <a:tc>
                  <a:txBody>
                    <a:bodyPr/>
                    <a:lstStyle/>
                    <a:p>
                      <a:r>
                        <a:rPr lang="en-US"/>
                        <a:t>Resources</a:t>
                      </a:r>
                    </a:p>
                  </a:txBody>
                  <a:tcPr marL="19050" marR="19050" marT="19050" marB="19050" anchor="ctr"/>
                </a:tc>
                <a:tc>
                  <a:txBody>
                    <a:bodyPr/>
                    <a:lstStyle/>
                    <a:p>
                      <a:r>
                        <a:rPr lang="en-US" dirty="0"/>
                        <a:t>ESI Level</a:t>
                      </a:r>
                    </a:p>
                  </a:txBody>
                  <a:tcPr marL="19050" marR="19050" marT="19050" marB="19050" anchor="ctr"/>
                </a:tc>
              </a:tr>
              <a:tr h="992258">
                <a:tc>
                  <a:txBody>
                    <a:bodyPr/>
                    <a:lstStyle/>
                    <a:p>
                      <a:pPr fontAlgn="t"/>
                      <a:r>
                        <a:rPr lang="el-GR"/>
                        <a:t>5</a:t>
                      </a:r>
                    </a:p>
                  </a:txBody>
                  <a:tcPr marL="19050" marR="19050" marT="19050" marB="19050"/>
                </a:tc>
                <a:tc>
                  <a:txBody>
                    <a:bodyPr/>
                    <a:lstStyle/>
                    <a:p>
                      <a:pPr fontAlgn="t"/>
                      <a:r>
                        <a:rPr lang="en-US"/>
                        <a:t>Healthy 10-year-old child with poison ivy</a:t>
                      </a:r>
                    </a:p>
                  </a:txBody>
                  <a:tcPr marL="19050" marR="19050" marT="19050" marB="19050"/>
                </a:tc>
                <a:tc>
                  <a:txBody>
                    <a:bodyPr/>
                    <a:lstStyle/>
                    <a:p>
                      <a:pPr fontAlgn="t"/>
                      <a:r>
                        <a:rPr lang="en-US"/>
                        <a:t>Needs an exam and prescription</a:t>
                      </a:r>
                    </a:p>
                  </a:txBody>
                  <a:tcPr marL="19050" marR="19050" marT="19050" marB="19050"/>
                </a:tc>
                <a:tc>
                  <a:txBody>
                    <a:bodyPr/>
                    <a:lstStyle/>
                    <a:p>
                      <a:pPr fontAlgn="t"/>
                      <a:r>
                        <a:rPr lang="en-US"/>
                        <a:t>None</a:t>
                      </a:r>
                    </a:p>
                  </a:txBody>
                  <a:tcPr marL="19050" marR="19050" marT="19050" marB="19050"/>
                </a:tc>
                <a:tc>
                  <a:txBody>
                    <a:bodyPr/>
                    <a:lstStyle/>
                    <a:p>
                      <a:pPr fontAlgn="t"/>
                      <a:r>
                        <a:rPr lang="el-GR"/>
                        <a:t>5</a:t>
                      </a:r>
                    </a:p>
                  </a:txBody>
                  <a:tcPr marL="19050" marR="19050" marT="19050" marB="19050"/>
                </a:tc>
              </a:tr>
              <a:tr h="2256730">
                <a:tc>
                  <a:txBody>
                    <a:bodyPr/>
                    <a:lstStyle/>
                    <a:p>
                      <a:pPr fontAlgn="t"/>
                      <a:r>
                        <a:rPr lang="el-GR" dirty="0"/>
                        <a:t>5</a:t>
                      </a:r>
                    </a:p>
                  </a:txBody>
                  <a:tcPr marL="19050" marR="19050" marT="19050" marB="19050"/>
                </a:tc>
                <a:tc>
                  <a:txBody>
                    <a:bodyPr/>
                    <a:lstStyle/>
                    <a:p>
                      <a:pPr fontAlgn="t"/>
                      <a:r>
                        <a:rPr lang="en-US"/>
                        <a:t>Healthy 52-year-old male ran out of blood pressure medication yesterday; BP 150/92</a:t>
                      </a:r>
                    </a:p>
                  </a:txBody>
                  <a:tcPr marL="19050" marR="19050" marT="19050" marB="19050"/>
                </a:tc>
                <a:tc>
                  <a:txBody>
                    <a:bodyPr/>
                    <a:lstStyle/>
                    <a:p>
                      <a:pPr fontAlgn="t"/>
                      <a:r>
                        <a:rPr lang="en-US"/>
                        <a:t>Needs an exam and prescription</a:t>
                      </a:r>
                    </a:p>
                  </a:txBody>
                  <a:tcPr marL="19050" marR="19050" marT="19050" marB="19050"/>
                </a:tc>
                <a:tc>
                  <a:txBody>
                    <a:bodyPr/>
                    <a:lstStyle/>
                    <a:p>
                      <a:pPr fontAlgn="t"/>
                      <a:r>
                        <a:rPr lang="en-US"/>
                        <a:t>None</a:t>
                      </a:r>
                    </a:p>
                  </a:txBody>
                  <a:tcPr marL="19050" marR="19050" marT="19050" marB="19050"/>
                </a:tc>
                <a:tc>
                  <a:txBody>
                    <a:bodyPr/>
                    <a:lstStyle/>
                    <a:p>
                      <a:pPr fontAlgn="t"/>
                      <a:r>
                        <a:rPr lang="el-GR"/>
                        <a:t>5</a:t>
                      </a:r>
                    </a:p>
                  </a:txBody>
                  <a:tcPr marL="19050" marR="19050" marT="19050" marB="19050"/>
                </a:tc>
              </a:tr>
              <a:tr h="992258">
                <a:tc>
                  <a:txBody>
                    <a:bodyPr/>
                    <a:lstStyle/>
                    <a:p>
                      <a:pPr fontAlgn="t"/>
                      <a:r>
                        <a:rPr lang="el-GR"/>
                        <a:t>4</a:t>
                      </a:r>
                    </a:p>
                  </a:txBody>
                  <a:tcPr marL="19050" marR="19050" marT="19050" marB="19050"/>
                </a:tc>
                <a:tc>
                  <a:txBody>
                    <a:bodyPr/>
                    <a:lstStyle/>
                    <a:p>
                      <a:pPr fontAlgn="t"/>
                      <a:r>
                        <a:rPr lang="en-US" dirty="0"/>
                        <a:t>Healthy 19-year-old with sore throat and fever</a:t>
                      </a:r>
                    </a:p>
                  </a:txBody>
                  <a:tcPr marL="19050" marR="19050" marT="19050" marB="19050"/>
                </a:tc>
                <a:tc>
                  <a:txBody>
                    <a:bodyPr/>
                    <a:lstStyle/>
                    <a:p>
                      <a:pPr fontAlgn="t"/>
                      <a:r>
                        <a:rPr lang="en-US"/>
                        <a:t>Needs an exam, throat culture, prescriptions</a:t>
                      </a:r>
                    </a:p>
                  </a:txBody>
                  <a:tcPr marL="19050" marR="19050" marT="19050" marB="19050"/>
                </a:tc>
                <a:tc>
                  <a:txBody>
                    <a:bodyPr/>
                    <a:lstStyle/>
                    <a:p>
                      <a:pPr fontAlgn="t"/>
                      <a:r>
                        <a:rPr lang="en-US"/>
                        <a:t>Lab (throat culture)</a:t>
                      </a:r>
                      <a:r>
                        <a:rPr lang="en-US" u="none" strike="noStrike">
                          <a:solidFill>
                            <a:srgbClr val="6C1F7E"/>
                          </a:solidFill>
                          <a:hlinkClick r:id="rId2"/>
                        </a:rPr>
                        <a:t>*</a:t>
                      </a:r>
                      <a:endParaRPr lang="en-US"/>
                    </a:p>
                  </a:txBody>
                  <a:tcPr marL="19050" marR="19050" marT="19050" marB="19050"/>
                </a:tc>
                <a:tc>
                  <a:txBody>
                    <a:bodyPr/>
                    <a:lstStyle/>
                    <a:p>
                      <a:pPr fontAlgn="t"/>
                      <a:r>
                        <a:rPr lang="el-GR"/>
                        <a:t>4</a:t>
                      </a:r>
                    </a:p>
                  </a:txBody>
                  <a:tcPr marL="19050" marR="19050" marT="19050" marB="19050"/>
                </a:tc>
              </a:tr>
              <a:tr h="1940612">
                <a:tc>
                  <a:txBody>
                    <a:bodyPr/>
                    <a:lstStyle/>
                    <a:p>
                      <a:pPr fontAlgn="t"/>
                      <a:r>
                        <a:rPr lang="el-GR"/>
                        <a:t>4</a:t>
                      </a:r>
                    </a:p>
                  </a:txBody>
                  <a:tcPr marL="19050" marR="19050" marT="19050" marB="19050"/>
                </a:tc>
                <a:tc>
                  <a:txBody>
                    <a:bodyPr/>
                    <a:lstStyle/>
                    <a:p>
                      <a:pPr fontAlgn="t"/>
                      <a:r>
                        <a:rPr lang="en-US"/>
                        <a:t>Healthy 29-year-old female with a urinary tract infection, denies vaginal discharge</a:t>
                      </a:r>
                    </a:p>
                  </a:txBody>
                  <a:tcPr marL="19050" marR="19050" marT="19050" marB="19050"/>
                </a:tc>
                <a:tc>
                  <a:txBody>
                    <a:bodyPr/>
                    <a:lstStyle/>
                    <a:p>
                      <a:pPr fontAlgn="t"/>
                      <a:r>
                        <a:rPr lang="en-US"/>
                        <a:t>Needs an exam, urine, and urine culture, maybe urine hCG, and prescriptions</a:t>
                      </a:r>
                    </a:p>
                  </a:txBody>
                  <a:tcPr marL="19050" marR="19050" marT="19050" marB="19050"/>
                </a:tc>
                <a:tc>
                  <a:txBody>
                    <a:bodyPr/>
                    <a:lstStyle/>
                    <a:p>
                      <a:pPr fontAlgn="t"/>
                      <a:r>
                        <a:rPr lang="en-US"/>
                        <a:t>Lab (urine, urine C&amp;S, urine hCG)</a:t>
                      </a:r>
                      <a:r>
                        <a:rPr lang="en-US" u="none" strike="noStrike">
                          <a:solidFill>
                            <a:srgbClr val="6C1F7E"/>
                          </a:solidFill>
                          <a:hlinkClick r:id="rId2"/>
                        </a:rPr>
                        <a:t>**</a:t>
                      </a:r>
                      <a:endParaRPr lang="en-US"/>
                    </a:p>
                  </a:txBody>
                  <a:tcPr marL="19050" marR="19050" marT="19050" marB="19050"/>
                </a:tc>
                <a:tc>
                  <a:txBody>
                    <a:bodyPr/>
                    <a:lstStyle/>
                    <a:p>
                      <a:pPr fontAlgn="t"/>
                      <a:r>
                        <a:rPr lang="el-GR" dirty="0"/>
                        <a:t>4</a:t>
                      </a:r>
                    </a:p>
                  </a:txBody>
                  <a:tcPr marL="19050" marR="19050" marT="19050" marB="19050"/>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graphicFrame>
        <p:nvGraphicFramePr>
          <p:cNvPr id="4" name="3 - Θέση περιεχομένου"/>
          <p:cNvGraphicFramePr>
            <a:graphicFrameLocks noGrp="1"/>
          </p:cNvGraphicFramePr>
          <p:nvPr>
            <p:ph idx="1"/>
          </p:nvPr>
        </p:nvGraphicFramePr>
        <p:xfrm>
          <a:off x="-1" y="0"/>
          <a:ext cx="9108505" cy="6858000"/>
        </p:xfrm>
        <a:graphic>
          <a:graphicData uri="http://schemas.openxmlformats.org/drawingml/2006/table">
            <a:tbl>
              <a:tblPr firstRow="1" bandRow="1">
                <a:tableStyleId>{5C22544A-7EE6-4342-B048-85BDC9FD1C3A}</a:tableStyleId>
              </a:tblPr>
              <a:tblGrid>
                <a:gridCol w="1709833"/>
                <a:gridCol w="2286104"/>
                <a:gridCol w="2448272"/>
                <a:gridCol w="1440160"/>
                <a:gridCol w="1224136"/>
              </a:tblGrid>
              <a:tr h="3429000">
                <a:tc>
                  <a:txBody>
                    <a:bodyPr/>
                    <a:lstStyle/>
                    <a:p>
                      <a:pPr fontAlgn="t"/>
                      <a:r>
                        <a:rPr lang="el-GR" dirty="0"/>
                        <a:t>3</a:t>
                      </a:r>
                    </a:p>
                  </a:txBody>
                  <a:tcPr marL="19050" marR="19050" marT="19050" marB="19050"/>
                </a:tc>
                <a:tc>
                  <a:txBody>
                    <a:bodyPr/>
                    <a:lstStyle/>
                    <a:p>
                      <a:pPr fontAlgn="t"/>
                      <a:r>
                        <a:rPr lang="en-US" dirty="0"/>
                        <a:t>A 22-year-old male with right lower quadrant abdominal pain since early this morning + nausea, no appetite</a:t>
                      </a:r>
                    </a:p>
                  </a:txBody>
                  <a:tcPr marL="19050" marR="19050" marT="19050" marB="19050"/>
                </a:tc>
                <a:tc>
                  <a:txBody>
                    <a:bodyPr/>
                    <a:lstStyle/>
                    <a:p>
                      <a:pPr fontAlgn="t"/>
                      <a:r>
                        <a:rPr lang="en-US" dirty="0"/>
                        <a:t>Needs an exam, lab studies, IV fluid, abdominal CT, and perhaps surgical consult</a:t>
                      </a:r>
                    </a:p>
                  </a:txBody>
                  <a:tcPr marL="19050" marR="19050" marT="19050" marB="19050"/>
                </a:tc>
                <a:tc>
                  <a:txBody>
                    <a:bodyPr/>
                    <a:lstStyle/>
                    <a:p>
                      <a:pPr fontAlgn="t"/>
                      <a:r>
                        <a:rPr lang="en-US" dirty="0"/>
                        <a:t>2 or more</a:t>
                      </a:r>
                    </a:p>
                  </a:txBody>
                  <a:tcPr marL="19050" marR="19050" marT="19050" marB="19050"/>
                </a:tc>
                <a:tc>
                  <a:txBody>
                    <a:bodyPr/>
                    <a:lstStyle/>
                    <a:p>
                      <a:pPr fontAlgn="t"/>
                      <a:r>
                        <a:rPr lang="el-GR"/>
                        <a:t>3</a:t>
                      </a:r>
                    </a:p>
                  </a:txBody>
                  <a:tcPr marL="19050" marR="19050" marT="19050" marB="19050"/>
                </a:tc>
              </a:tr>
              <a:tr h="3429000">
                <a:tc>
                  <a:txBody>
                    <a:bodyPr/>
                    <a:lstStyle/>
                    <a:p>
                      <a:pPr fontAlgn="t"/>
                      <a:r>
                        <a:rPr lang="el-GR"/>
                        <a:t>3</a:t>
                      </a:r>
                    </a:p>
                  </a:txBody>
                  <a:tcPr marL="19050" marR="19050" marT="19050" marB="19050"/>
                </a:tc>
                <a:tc>
                  <a:txBody>
                    <a:bodyPr/>
                    <a:lstStyle/>
                    <a:p>
                      <a:pPr fontAlgn="t"/>
                      <a:r>
                        <a:rPr lang="en-US" dirty="0"/>
                        <a:t>A 45-year-old obese female with left lower leg pain and swelling, started 2 days ago after driving in a car for 12 hours</a:t>
                      </a:r>
                    </a:p>
                  </a:txBody>
                  <a:tcPr marL="19050" marR="19050" marT="19050" marB="19050"/>
                </a:tc>
                <a:tc>
                  <a:txBody>
                    <a:bodyPr/>
                    <a:lstStyle/>
                    <a:p>
                      <a:pPr fontAlgn="t"/>
                      <a:r>
                        <a:rPr lang="en-US" dirty="0"/>
                        <a:t>Needs exam, lab, lower extremity non-invasive vascular studies</a:t>
                      </a:r>
                    </a:p>
                  </a:txBody>
                  <a:tcPr marL="19050" marR="19050" marT="19050" marB="19050"/>
                </a:tc>
                <a:tc>
                  <a:txBody>
                    <a:bodyPr/>
                    <a:lstStyle/>
                    <a:p>
                      <a:pPr fontAlgn="t"/>
                      <a:r>
                        <a:rPr lang="en-US" dirty="0"/>
                        <a:t>2 or more</a:t>
                      </a:r>
                    </a:p>
                  </a:txBody>
                  <a:tcPr marL="19050" marR="19050" marT="19050" marB="19050"/>
                </a:tc>
                <a:tc>
                  <a:txBody>
                    <a:bodyPr/>
                    <a:lstStyle/>
                    <a:p>
                      <a:pPr fontAlgn="t"/>
                      <a:r>
                        <a:rPr lang="el-GR" dirty="0"/>
                        <a:t>3</a:t>
                      </a:r>
                    </a:p>
                  </a:txBody>
                  <a:tcPr marL="19050" marR="19050" marT="19050" marB="1905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ΔΙΑΛΟΓΗ ΜΑΖΙΚΩΝ ΚΑΤΑΣΤΡΟΦΩΝ ή ΜΑΖΙΚΩΝ ΣΥΜΒΑΝΤΩΝ</a:t>
            </a:r>
            <a:endParaRPr lang="el-GR" dirty="0"/>
          </a:p>
        </p:txBody>
      </p:sp>
      <p:sp>
        <p:nvSpPr>
          <p:cNvPr id="3" name="2 - Θέση περιεχομένου"/>
          <p:cNvSpPr>
            <a:spLocks noGrp="1"/>
          </p:cNvSpPr>
          <p:nvPr>
            <p:ph idx="1"/>
          </p:nvPr>
        </p:nvSpPr>
        <p:spPr/>
        <p:txBody>
          <a:bodyPr>
            <a:normAutofit/>
          </a:bodyPr>
          <a:lstStyle/>
          <a:p>
            <a:r>
              <a:rPr lang="el-GR" dirty="0" smtClean="0"/>
              <a:t>Η διαδικασία ταξινόμησης  ασθενών  και τραυματιών σε ομάδες βασιζόμενοι στην ανάγκη και στο δυνητικό όφελος που θα έχουν από την άμεση αντιμετώπιση.</a:t>
            </a:r>
            <a:endParaRPr lang="en-US" dirty="0" smtClean="0"/>
          </a:p>
          <a:p>
            <a:r>
              <a:rPr lang="el-GR" dirty="0" smtClean="0"/>
              <a:t>Η ταξινόμηση και η εκτίμηση της αντιμετώπισης των ασθενών και ειδικότερα των θυμάτων πολέμου και μαζικών καταστροφών σύμφωνα με ένα σύστημα προτεραιοτήτων σχεδιασμένο να μεγιστοποιήσει τον αριθμό των επιζώντων. </a:t>
            </a:r>
          </a:p>
        </p:txBody>
      </p:sp>
      <p:sp>
        <p:nvSpPr>
          <p:cNvPr id="4" name="3 - TextBox"/>
          <p:cNvSpPr txBox="1"/>
          <p:nvPr/>
        </p:nvSpPr>
        <p:spPr>
          <a:xfrm>
            <a:off x="683568" y="5877272"/>
            <a:ext cx="7992888" cy="369332"/>
          </a:xfrm>
          <a:prstGeom prst="rect">
            <a:avLst/>
          </a:prstGeom>
          <a:noFill/>
        </p:spPr>
        <p:txBody>
          <a:bodyPr wrap="square" rtlCol="0">
            <a:spAutoFit/>
          </a:bodyPr>
          <a:lstStyle/>
          <a:p>
            <a:r>
              <a:rPr lang="en-US" dirty="0" smtClean="0"/>
              <a:t>The free dictionary</a:t>
            </a:r>
            <a:r>
              <a:rPr lang="el-GR" dirty="0" smtClean="0"/>
              <a:t> . </a:t>
            </a:r>
            <a:r>
              <a:rPr lang="en-US" dirty="0" smtClean="0"/>
              <a:t>The </a:t>
            </a:r>
            <a:r>
              <a:rPr lang="en-US" dirty="0" err="1" smtClean="0"/>
              <a:t>meriam</a:t>
            </a:r>
            <a:r>
              <a:rPr lang="en-US" dirty="0" smtClean="0"/>
              <a:t> </a:t>
            </a:r>
            <a:r>
              <a:rPr lang="en-US" dirty="0" err="1" smtClean="0"/>
              <a:t>webster</a:t>
            </a:r>
            <a:r>
              <a:rPr lang="en-US" dirty="0" smtClean="0"/>
              <a:t> dictionary</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528" y="620688"/>
            <a:ext cx="8574087" cy="967840"/>
          </a:xfrm>
        </p:spPr>
        <p:txBody>
          <a:bodyPr>
            <a:normAutofit fontScale="90000"/>
          </a:bodyPr>
          <a:lstStyle/>
          <a:p>
            <a:r>
              <a:rPr lang="el-GR" dirty="0" smtClean="0"/>
              <a:t>ΔΙΑΛΟΓΗ ΜΑΖΙΚΩΝ ΚΑΤΑΣΤΡΟΦΩΝ Ή ΜΑΖΙΚΩΝ ΣΥΜΒΑΝΤΩ</a:t>
            </a:r>
            <a:endParaRPr lang="el-GR" dirty="0"/>
          </a:p>
        </p:txBody>
      </p:sp>
      <p:sp>
        <p:nvSpPr>
          <p:cNvPr id="51203" name="Rectangle 3"/>
          <p:cNvSpPr>
            <a:spLocks noGrp="1" noChangeArrowheads="1"/>
          </p:cNvSpPr>
          <p:nvPr>
            <p:ph idx="1"/>
          </p:nvPr>
        </p:nvSpPr>
        <p:spPr/>
        <p:txBody>
          <a:bodyPr>
            <a:normAutofit/>
          </a:bodyPr>
          <a:lstStyle/>
          <a:p>
            <a:r>
              <a:rPr lang="el-GR" dirty="0" smtClean="0"/>
              <a:t>Διαλογή είναι η  κατάταξη των τραυματιών (συνήθως επί ομαδικού ατυχήματος) με βάση την ανάγκη για θεραπεία και τα μέσα που διατίθενται για την παροχή αυτής της θεραπείας.</a:t>
            </a:r>
          </a:p>
          <a:p>
            <a:r>
              <a:rPr lang="el-GR" dirty="0" smtClean="0"/>
              <a:t>Διαλογή είναι επίσης η κατάταξη των πασχόντων στο πεδίο του τραυματισμού ανάλογα με το επίπεδο των νοσοκομείων στα οποία πρέπει να μεταφερθούν.</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ΔΙΑΛΟΓΗ ΣΤΟ ΤΕΠ</a:t>
            </a:r>
            <a:endParaRPr lang="el-GR" dirty="0"/>
          </a:p>
        </p:txBody>
      </p:sp>
      <p:sp>
        <p:nvSpPr>
          <p:cNvPr id="3" name="2 - Θέση περιεχομένου"/>
          <p:cNvSpPr>
            <a:spLocks noGrp="1"/>
          </p:cNvSpPr>
          <p:nvPr>
            <p:ph idx="1"/>
          </p:nvPr>
        </p:nvSpPr>
        <p:spPr/>
        <p:txBody>
          <a:bodyPr/>
          <a:lstStyle/>
          <a:p>
            <a:r>
              <a:rPr lang="el-GR" dirty="0" smtClean="0"/>
              <a:t>Η ταξινόμηση των ασθενών στο ΤΕΠ βάσει της επείγουσας ανάγκης που έχουν οι πάσχοντες για βοήθεια.</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Autofit/>
          </a:bodyPr>
          <a:lstStyle/>
          <a:p>
            <a:r>
              <a:rPr lang="el-GR" sz="3200" dirty="0" smtClean="0"/>
              <a:t>ΔΙΑΦΟΡΕΣ ΜΕΤΑΞΥ ΚΑΘΗΜΕΡΙΝΗΣ ΔΙΑΛΟΓΗΣ ΚΑΙ ΔΙΑΛΟΓΗΣ ΜΑΖΙΚΩΝ ΚΑΤΑΣΡΟΦΩΝ</a:t>
            </a:r>
            <a:endParaRPr lang="el-GR" sz="3200" dirty="0"/>
          </a:p>
        </p:txBody>
      </p:sp>
      <p:sp>
        <p:nvSpPr>
          <p:cNvPr id="50179" name="Rectangle 3"/>
          <p:cNvSpPr>
            <a:spLocks noGrp="1" noChangeArrowheads="1"/>
          </p:cNvSpPr>
          <p:nvPr>
            <p:ph idx="1"/>
          </p:nvPr>
        </p:nvSpPr>
        <p:spPr/>
        <p:txBody>
          <a:bodyPr>
            <a:normAutofit/>
          </a:bodyPr>
          <a:lstStyle/>
          <a:p>
            <a:r>
              <a:rPr lang="el-GR" dirty="0" smtClean="0"/>
              <a:t>Το αντικείμενο της συμβατικής διαλογής είναι να κάνεις το καλύτερο δυνατό  για τον μεμονωμένο ασθενή εξατομικευμένα.</a:t>
            </a:r>
          </a:p>
          <a:p>
            <a:r>
              <a:rPr lang="el-GR" dirty="0" smtClean="0"/>
              <a:t>Το αντικείμενο της διαλογής καταστροφών είναι να κάνεις το μεγαλύτερο καλό για τον μεγαλύτερο αριθμό ατόμων.</a:t>
            </a:r>
            <a:r>
              <a:rPr lang="en-US" dirty="0" smtClean="0"/>
              <a:t> </a:t>
            </a:r>
            <a:endParaRPr lang="en-US" dirty="0"/>
          </a:p>
          <a:p>
            <a:pPr>
              <a:buFont typeface="Wingdings" pitchFamily="2" charset="2"/>
              <a:buNone/>
            </a:pPr>
            <a:endParaRPr lang="el-GR" dirty="0"/>
          </a:p>
        </p:txBody>
      </p:sp>
      <p:sp>
        <p:nvSpPr>
          <p:cNvPr id="4" name="3 - Ορθογώνιο"/>
          <p:cNvSpPr/>
          <p:nvPr/>
        </p:nvSpPr>
        <p:spPr>
          <a:xfrm>
            <a:off x="539552" y="5589240"/>
            <a:ext cx="8208912" cy="646331"/>
          </a:xfrm>
          <a:prstGeom prst="rect">
            <a:avLst/>
          </a:prstGeom>
        </p:spPr>
        <p:txBody>
          <a:bodyPr wrap="square">
            <a:spAutoFit/>
          </a:bodyPr>
          <a:lstStyle/>
          <a:p>
            <a:r>
              <a:rPr lang="en-US" dirty="0" smtClean="0"/>
              <a:t>J </a:t>
            </a:r>
            <a:r>
              <a:rPr lang="en-US" dirty="0" err="1" smtClean="0"/>
              <a:t>Pharm</a:t>
            </a:r>
            <a:r>
              <a:rPr lang="en-US" dirty="0" smtClean="0"/>
              <a:t> </a:t>
            </a:r>
            <a:r>
              <a:rPr lang="en-US" dirty="0" err="1" smtClean="0"/>
              <a:t>Bioallied</a:t>
            </a:r>
            <a:r>
              <a:rPr lang="en-US" dirty="0" smtClean="0"/>
              <a:t> Sci. 2010 Jul-Sep; 2(3): 239–247.</a:t>
            </a:r>
          </a:p>
          <a:p>
            <a:r>
              <a:rPr lang="en-US" dirty="0" err="1" smtClean="0"/>
              <a:t>doi</a:t>
            </a:r>
            <a:r>
              <a:rPr lang="en-US" dirty="0" smtClean="0"/>
              <a:t>:  </a:t>
            </a:r>
            <a:r>
              <a:rPr lang="en-US" dirty="0" smtClean="0">
                <a:hlinkClick r:id="rId2"/>
              </a:rPr>
              <a:t>10.4103/0975-7406.68506</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1244</TotalTime>
  <Words>1865</Words>
  <Application>Microsoft Office PowerPoint</Application>
  <PresentationFormat>Προβολή στην οθόνη (4:3)</PresentationFormat>
  <Paragraphs>350</Paragraphs>
  <Slides>57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Spectrum</vt:lpstr>
      <vt:lpstr>ΔΙΑΛΟΓΗ</vt:lpstr>
      <vt:lpstr>ΔΙΑΛΟΓΗ</vt:lpstr>
      <vt:lpstr>ΙΣΤΟΡΙΚΗ ΑΝΑΔΡΟΜΗ</vt:lpstr>
      <vt:lpstr>ΙΣΤΟΡΙΚΗ ΑΝΑΔΡΟΜΗ</vt:lpstr>
      <vt:lpstr>ΚΑΤΗΓΟΡΙΕΣ ΔΙΑΛΟΓΗΣ</vt:lpstr>
      <vt:lpstr>ΔΙΑΛΟΓΗ ΜΑΖΙΚΩΝ ΚΑΤΑΣΤΡΟΦΩΝ ή ΜΑΖΙΚΩΝ ΣΥΜΒΑΝΤΩΝ</vt:lpstr>
      <vt:lpstr>ΔΙΑΛΟΓΗ ΜΑΖΙΚΩΝ ΚΑΤΑΣΤΡΟΦΩΝ Ή ΜΑΖΙΚΩΝ ΣΥΜΒΑΝΤΩ</vt:lpstr>
      <vt:lpstr>ΔΙΑΛΟΓΗ ΣΤΟ ΤΕΠ</vt:lpstr>
      <vt:lpstr>ΔΙΑΦΟΡΕΣ ΜΕΤΑΞΥ ΚΑΘΗΜΕΡΙΝΗΣ ΔΙΑΛΟΓΗΣ ΚΑΙ ΔΙΑΛΟΓΗΣ ΜΑΖΙΚΩΝ ΚΑΤΑΣΡΟΦΩΝ</vt:lpstr>
      <vt:lpstr>ΣΗΜΕΙΑ ΠΟΥ ΓΙΝΕΤΑΙ Η ΔΙΑΛΟΓΗ</vt:lpstr>
      <vt:lpstr>Διαφάνεια 11</vt:lpstr>
      <vt:lpstr>Η ΔΙΑΛΟΓΗ ΕΞΑΡΤΑΤΑΙ ΑΠΟ </vt:lpstr>
      <vt:lpstr>ΠΕΡΙΠΤΩΣΗ 1</vt:lpstr>
      <vt:lpstr>ΠΕΡΙΠΤΩΣΗ 2</vt:lpstr>
      <vt:lpstr>ΚΑΤΗΓΟΡΙΕΣ ΤΡΑΥΜΑΤΩΝ</vt:lpstr>
      <vt:lpstr>ΔΙΑΛΟΓΗ ΣΤΗ ΚΑΘΗΜΕΡΙΝΗ ΔΡΑΣΗ</vt:lpstr>
      <vt:lpstr>ΔΙΑΛΟΓΗ ΜΑΖΙΚΩΝ ΣΥΜΒΑΝΤΩΝ </vt:lpstr>
      <vt:lpstr>ΔΙΑΛΟΓΗ ΣΕ ΜΑΖΙΚΗ ΚΑΤΑΣΤΡΟΦΗ </vt:lpstr>
      <vt:lpstr>ΔΙΑΛΟΓΗ ΠΟΙΟΣ ΤΗΝ ΚΑΝΕΙ</vt:lpstr>
      <vt:lpstr>ΠΡΟΣΟΝΤΑ</vt:lpstr>
      <vt:lpstr>ΣΥΣΤΗΜΑΤΑ ΔΙΑΛΟΓΗΣ</vt:lpstr>
      <vt:lpstr>Διαφάνεια 22</vt:lpstr>
      <vt:lpstr>ΚΑΡΤΕΣ ΔΙΑΛΟΓΗΣ</vt:lpstr>
      <vt:lpstr>Διαφάνεια 24</vt:lpstr>
      <vt:lpstr>Διαφάνεια 25</vt:lpstr>
      <vt:lpstr>ΣΥΣΤΗΜΑΤΑ ΔΙΑΛΟΓΗΣ</vt:lpstr>
      <vt:lpstr>ΣΥΣΤΗΜΑ START</vt:lpstr>
      <vt:lpstr>START TRIAGE</vt:lpstr>
      <vt:lpstr>TRTS (Triage Revised Trauma Score)</vt:lpstr>
      <vt:lpstr>Διαφάνεια 30</vt:lpstr>
      <vt:lpstr>ΜΕΤΑΦΟΡΑ</vt:lpstr>
      <vt:lpstr>ΜΕΣΑ ΜΕΤΑΦΟΡΑΣ</vt:lpstr>
      <vt:lpstr>ΚΙΝΗΤΗ ΙΑΤΡΙΚΗ ΜΟΝΑΔΑ</vt:lpstr>
      <vt:lpstr>Διαφάνεια 34</vt:lpstr>
      <vt:lpstr>ΔΙΑΛΟΓΗ ΣΤΟ ΤΕΠ</vt:lpstr>
      <vt:lpstr>ΔΙΑΛΟΓΗ ΣΤΟ ΤΕΠ</vt:lpstr>
      <vt:lpstr>ΠΡΟΤΕΡΑΙΟΤΗΤΕΣ</vt:lpstr>
      <vt:lpstr>ΣΥΣΤΗΜΑΤΑ ΔΙΑΛΟΓΗΣ ΣΤΟ ΤΕΠ</vt:lpstr>
      <vt:lpstr>ΣΥΣΤΗΜΑΤΑ ΔΙΑΛΟΓΗΣ ΣΤΟ ΤΕΠ</vt:lpstr>
      <vt:lpstr>ΔΙΑΛΟΓΗ ΣΤΟ ΤΕΠ</vt:lpstr>
      <vt:lpstr>ΠΡΩΤΑΡΧΙΚΕΣ ΛΕΙΤΟΥΡΓΙΕΣ </vt:lpstr>
      <vt:lpstr>ΔΕΥΤΕΡΕΥΟΥΣΕΣ ΛΕΙΤΟΥΡΓΙΕΣ </vt:lpstr>
      <vt:lpstr>ΚΟΙΝΑ ΣΥΣΤΗΜΑΤΑ ΔΙΑΛΟΓΗΣ ΣΤΟ ΤΕΠ</vt:lpstr>
      <vt:lpstr>ΠΡΟΧΩΡΗΜΕΝΟ ΜΟΝΤΕΛΟ ΔΙΑΛΟΓΗΣ</vt:lpstr>
      <vt:lpstr>ΠΡΟΧΩΡΗΜΕΝΟ ΜΟΝΤΕΛΟ ΔΙΑΛΟΓΗΣ</vt:lpstr>
      <vt:lpstr>ΣΥΣΤΗΜΑΤΑ ΔΙΑΛΟΓΗΣ</vt:lpstr>
      <vt:lpstr>ΚΛΙΜΑΚΕΣ ΔΙΑΛΟΓΗΣ ΣΤΟ ΤΕΠ</vt:lpstr>
      <vt:lpstr>ΚΑΤΗΓΟΡΙΑ ΓΡΗΓΟΡΗΣ ΔΙΑΚΙΝΗΣΗΣ (FAST TRACK)</vt:lpstr>
      <vt:lpstr>ΕΝΙΑΙΕΣ ΚΛΙΜΑΚΕΣ ΔΙΑΛΟΓΗΣ</vt:lpstr>
      <vt:lpstr>ΕΝΙΑΙΕΣ ΚΛΙΜΑΚΕΣ ΔΙΑΛΟΓΗΣ</vt:lpstr>
      <vt:lpstr>ΕΝΙΑΙΕΣ ΚΛΙΜΑΚΕΣ ΔΙΑΛΟΓΗΣ</vt:lpstr>
      <vt:lpstr>Διαφάνεια 52</vt:lpstr>
      <vt:lpstr>Διαφάνεια 53</vt:lpstr>
      <vt:lpstr>Emergency Severity Index Conceptual Algorithm, v. 4 </vt:lpstr>
      <vt:lpstr>Διαφάνεια 55</vt:lpstr>
      <vt:lpstr>Διαφάνεια 56</vt:lpstr>
      <vt:lpstr>Διαφάνεια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διαλογη</dc:title>
  <dc:creator>user09</dc:creator>
  <cp:lastModifiedBy>Σοφία Ζυγά</cp:lastModifiedBy>
  <cp:revision>80</cp:revision>
  <cp:lastPrinted>2014-06-09T19:44:28Z</cp:lastPrinted>
  <dcterms:created xsi:type="dcterms:W3CDTF">2011-03-27T07:35:00Z</dcterms:created>
  <dcterms:modified xsi:type="dcterms:W3CDTF">2016-02-01T19:49:29Z</dcterms:modified>
</cp:coreProperties>
</file>