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9"/>
  </p:notesMasterIdLst>
  <p:handoutMasterIdLst>
    <p:handoutMasterId r:id="rId70"/>
  </p:handoutMasterIdLst>
  <p:sldIdLst>
    <p:sldId id="256" r:id="rId2"/>
    <p:sldId id="260" r:id="rId3"/>
    <p:sldId id="274" r:id="rId4"/>
    <p:sldId id="275" r:id="rId5"/>
    <p:sldId id="276" r:id="rId6"/>
    <p:sldId id="281" r:id="rId7"/>
    <p:sldId id="277" r:id="rId8"/>
    <p:sldId id="282" r:id="rId9"/>
    <p:sldId id="278" r:id="rId10"/>
    <p:sldId id="283" r:id="rId11"/>
    <p:sldId id="284" r:id="rId12"/>
    <p:sldId id="285" r:id="rId13"/>
    <p:sldId id="286" r:id="rId14"/>
    <p:sldId id="287" r:id="rId15"/>
    <p:sldId id="290" r:id="rId16"/>
    <p:sldId id="288" r:id="rId17"/>
    <p:sldId id="291" r:id="rId18"/>
    <p:sldId id="289" r:id="rId19"/>
    <p:sldId id="292" r:id="rId20"/>
    <p:sldId id="293" r:id="rId21"/>
    <p:sldId id="294" r:id="rId22"/>
    <p:sldId id="295" r:id="rId23"/>
    <p:sldId id="296" r:id="rId24"/>
    <p:sldId id="279" r:id="rId25"/>
    <p:sldId id="297" r:id="rId26"/>
    <p:sldId id="298" r:id="rId27"/>
    <p:sldId id="299" r:id="rId28"/>
    <p:sldId id="302" r:id="rId29"/>
    <p:sldId id="300" r:id="rId30"/>
    <p:sldId id="303" r:id="rId31"/>
    <p:sldId id="304" r:id="rId32"/>
    <p:sldId id="305" r:id="rId33"/>
    <p:sldId id="306" r:id="rId34"/>
    <p:sldId id="307" r:id="rId35"/>
    <p:sldId id="301" r:id="rId36"/>
    <p:sldId id="308" r:id="rId37"/>
    <p:sldId id="309" r:id="rId38"/>
    <p:sldId id="310" r:id="rId39"/>
    <p:sldId id="311" r:id="rId40"/>
    <p:sldId id="312" r:id="rId41"/>
    <p:sldId id="313" r:id="rId42"/>
    <p:sldId id="314" r:id="rId43"/>
    <p:sldId id="315" r:id="rId44"/>
    <p:sldId id="316" r:id="rId45"/>
    <p:sldId id="317" r:id="rId46"/>
    <p:sldId id="319" r:id="rId47"/>
    <p:sldId id="320" r:id="rId48"/>
    <p:sldId id="318" r:id="rId49"/>
    <p:sldId id="321" r:id="rId50"/>
    <p:sldId id="322" r:id="rId51"/>
    <p:sldId id="323" r:id="rId52"/>
    <p:sldId id="324" r:id="rId53"/>
    <p:sldId id="325" r:id="rId54"/>
    <p:sldId id="326" r:id="rId55"/>
    <p:sldId id="327" r:id="rId56"/>
    <p:sldId id="328" r:id="rId57"/>
    <p:sldId id="329" r:id="rId58"/>
    <p:sldId id="330" r:id="rId59"/>
    <p:sldId id="331" r:id="rId60"/>
    <p:sldId id="332" r:id="rId61"/>
    <p:sldId id="333" r:id="rId62"/>
    <p:sldId id="334" r:id="rId63"/>
    <p:sldId id="335" r:id="rId64"/>
    <p:sldId id="336" r:id="rId65"/>
    <p:sldId id="337" r:id="rId66"/>
    <p:sldId id="338" r:id="rId67"/>
    <p:sldId id="259"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0000"/>
    <a:srgbClr val="8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8" d="100"/>
          <a:sy n="108" d="100"/>
        </p:scale>
        <p:origin x="-24" y="-10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handoutMaster" Target="handoutMasters/handout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A54E17-068C-494D-985F-7F79699EEC0E}" type="doc">
      <dgm:prSet loTypeId="urn:microsoft.com/office/officeart/2008/layout/PictureAccentList" loCatId="list" qsTypeId="urn:microsoft.com/office/officeart/2005/8/quickstyle/3d4" qsCatId="3D" csTypeId="urn:microsoft.com/office/officeart/2005/8/colors/accent1_2" csCatId="accent1" phldr="1"/>
      <dgm:spPr/>
      <dgm:t>
        <a:bodyPr/>
        <a:lstStyle/>
        <a:p>
          <a:endParaRPr lang="el-GR"/>
        </a:p>
      </dgm:t>
    </dgm:pt>
    <dgm:pt modelId="{B2B8D86A-291F-4235-8ABA-441449C100B8}">
      <dgm:prSet phldrT="[Text]" custT="1"/>
      <dgm:spPr/>
      <dgm:t>
        <a:bodyPr/>
        <a:lstStyle/>
        <a:p>
          <a:r>
            <a:rPr lang="el-GR" sz="2400" b="1" smtClean="0">
              <a:solidFill>
                <a:srgbClr val="C00000"/>
              </a:solidFill>
              <a:effectLst>
                <a:outerShdw blurRad="38100" dist="38100" dir="2700000" algn="tl">
                  <a:srgbClr val="000000">
                    <a:alpha val="43137"/>
                  </a:srgbClr>
                </a:outerShdw>
              </a:effectLst>
            </a:rPr>
            <a:t>ΠΕΡΙΕΧΟΜΕΝΑ</a:t>
          </a:r>
          <a:endParaRPr lang="el-GR" sz="2400" b="1" dirty="0">
            <a:solidFill>
              <a:srgbClr val="C00000"/>
            </a:solidFill>
            <a:effectLst>
              <a:outerShdw blurRad="38100" dist="38100" dir="2700000" algn="tl">
                <a:srgbClr val="000000">
                  <a:alpha val="43137"/>
                </a:srgbClr>
              </a:outerShdw>
            </a:effectLst>
          </a:endParaRPr>
        </a:p>
      </dgm:t>
    </dgm:pt>
    <dgm:pt modelId="{132C7298-846C-45FC-BF02-535397421259}" type="parTrans" cxnId="{C33B57AB-DC41-4C0F-808A-C12B56835FE1}">
      <dgm:prSet/>
      <dgm:spPr/>
      <dgm:t>
        <a:bodyPr/>
        <a:lstStyle/>
        <a:p>
          <a:endParaRPr lang="el-GR" sz="1400" b="1">
            <a:solidFill>
              <a:srgbClr val="C00000"/>
            </a:solidFill>
            <a:effectLst>
              <a:outerShdw blurRad="38100" dist="38100" dir="2700000" algn="tl">
                <a:srgbClr val="000000">
                  <a:alpha val="43137"/>
                </a:srgbClr>
              </a:outerShdw>
            </a:effectLst>
          </a:endParaRPr>
        </a:p>
      </dgm:t>
    </dgm:pt>
    <dgm:pt modelId="{062A2D14-DF5E-449B-B544-95FA53003917}" type="sibTrans" cxnId="{C33B57AB-DC41-4C0F-808A-C12B56835FE1}">
      <dgm:prSet/>
      <dgm:spPr/>
      <dgm:t>
        <a:bodyPr/>
        <a:lstStyle/>
        <a:p>
          <a:endParaRPr lang="el-GR" sz="1400" b="1">
            <a:solidFill>
              <a:srgbClr val="C00000"/>
            </a:solidFill>
            <a:effectLst>
              <a:outerShdw blurRad="38100" dist="38100" dir="2700000" algn="tl">
                <a:srgbClr val="000000">
                  <a:alpha val="43137"/>
                </a:srgbClr>
              </a:outerShdw>
            </a:effectLst>
          </a:endParaRPr>
        </a:p>
      </dgm:t>
    </dgm:pt>
    <dgm:pt modelId="{9B78D1D2-16C8-4047-BFE9-CD48CDBFE277}">
      <dgm:prSet phldrT="[Text]" custT="1"/>
      <dgm:spPr/>
      <dgm:t>
        <a:bodyPr/>
        <a:lstStyle/>
        <a:p>
          <a:pPr algn="l"/>
          <a:r>
            <a:rPr lang="el-GR" sz="2000" b="1" dirty="0" smtClean="0">
              <a:solidFill>
                <a:srgbClr val="C00000"/>
              </a:solidFill>
              <a:effectLst>
                <a:outerShdw blurRad="38100" dist="38100" dir="2700000" algn="tl">
                  <a:srgbClr val="000000">
                    <a:alpha val="43137"/>
                  </a:srgbClr>
                </a:outerShdw>
              </a:effectLst>
            </a:rPr>
            <a:t>Εισαγωγή - Βασικές Έννοιες</a:t>
          </a:r>
          <a:endParaRPr lang="el-GR" sz="2000" b="1" dirty="0">
            <a:solidFill>
              <a:srgbClr val="C00000"/>
            </a:solidFill>
            <a:effectLst>
              <a:outerShdw blurRad="38100" dist="38100" dir="2700000" algn="tl">
                <a:srgbClr val="000000">
                  <a:alpha val="43137"/>
                </a:srgbClr>
              </a:outerShdw>
            </a:effectLst>
          </a:endParaRPr>
        </a:p>
      </dgm:t>
    </dgm:pt>
    <dgm:pt modelId="{A6AF765B-7FF2-40E2-9231-06CCA7B63BBE}" type="parTrans" cxnId="{C7B65D6D-2382-43FA-99B3-70D94BDF3721}">
      <dgm:prSet/>
      <dgm:spPr/>
      <dgm:t>
        <a:bodyPr/>
        <a:lstStyle/>
        <a:p>
          <a:endParaRPr lang="el-GR" sz="1400" b="1">
            <a:solidFill>
              <a:srgbClr val="C00000"/>
            </a:solidFill>
            <a:effectLst>
              <a:outerShdw blurRad="38100" dist="38100" dir="2700000" algn="tl">
                <a:srgbClr val="000000">
                  <a:alpha val="43137"/>
                </a:srgbClr>
              </a:outerShdw>
            </a:effectLst>
          </a:endParaRPr>
        </a:p>
      </dgm:t>
    </dgm:pt>
    <dgm:pt modelId="{D0E8AC50-6EE2-47C7-A806-3A41A5184187}" type="sibTrans" cxnId="{C7B65D6D-2382-43FA-99B3-70D94BDF3721}">
      <dgm:prSet/>
      <dgm:spPr/>
      <dgm:t>
        <a:bodyPr/>
        <a:lstStyle/>
        <a:p>
          <a:endParaRPr lang="el-GR" sz="1400" b="1">
            <a:solidFill>
              <a:srgbClr val="C00000"/>
            </a:solidFill>
            <a:effectLst>
              <a:outerShdw blurRad="38100" dist="38100" dir="2700000" algn="tl">
                <a:srgbClr val="000000">
                  <a:alpha val="43137"/>
                </a:srgbClr>
              </a:outerShdw>
            </a:effectLst>
          </a:endParaRPr>
        </a:p>
      </dgm:t>
    </dgm:pt>
    <dgm:pt modelId="{EB1D5787-92DA-4E86-9554-729D0F73379A}">
      <dgm:prSet phldrT="[Text]" custT="1"/>
      <dgm:spPr/>
      <dgm:t>
        <a:bodyPr/>
        <a:lstStyle/>
        <a:p>
          <a:pPr algn="l"/>
          <a:r>
            <a:rPr lang="el-GR" sz="2000" b="1" smtClean="0">
              <a:solidFill>
                <a:srgbClr val="C00000"/>
              </a:solidFill>
              <a:effectLst>
                <a:outerShdw blurRad="38100" dist="38100" dir="2700000" algn="tl">
                  <a:srgbClr val="000000">
                    <a:alpha val="43137"/>
                  </a:srgbClr>
                </a:outerShdw>
              </a:effectLst>
            </a:rPr>
            <a:t>Εξαγωγή συμπερασμάτων</a:t>
          </a:r>
          <a:endParaRPr lang="el-GR" sz="2000" b="1" dirty="0">
            <a:solidFill>
              <a:srgbClr val="C00000"/>
            </a:solidFill>
            <a:effectLst>
              <a:outerShdw blurRad="38100" dist="38100" dir="2700000" algn="tl">
                <a:srgbClr val="000000">
                  <a:alpha val="43137"/>
                </a:srgbClr>
              </a:outerShdw>
            </a:effectLst>
          </a:endParaRPr>
        </a:p>
      </dgm:t>
    </dgm:pt>
    <dgm:pt modelId="{042F65E7-ACFB-4B88-B65A-F1F41B8F38B6}" type="parTrans" cxnId="{8F2A62DE-E8C7-470E-963C-0413E5C46A37}">
      <dgm:prSet/>
      <dgm:spPr/>
      <dgm:t>
        <a:bodyPr/>
        <a:lstStyle/>
        <a:p>
          <a:endParaRPr lang="el-GR" sz="1400" b="1">
            <a:solidFill>
              <a:srgbClr val="C00000"/>
            </a:solidFill>
            <a:effectLst>
              <a:outerShdw blurRad="38100" dist="38100" dir="2700000" algn="tl">
                <a:srgbClr val="000000">
                  <a:alpha val="43137"/>
                </a:srgbClr>
              </a:outerShdw>
            </a:effectLst>
          </a:endParaRPr>
        </a:p>
      </dgm:t>
    </dgm:pt>
    <dgm:pt modelId="{04BE8CFC-2350-4219-B0D0-F2566C0D49F0}" type="sibTrans" cxnId="{8F2A62DE-E8C7-470E-963C-0413E5C46A37}">
      <dgm:prSet/>
      <dgm:spPr/>
      <dgm:t>
        <a:bodyPr/>
        <a:lstStyle/>
        <a:p>
          <a:endParaRPr lang="el-GR" sz="1400" b="1">
            <a:solidFill>
              <a:srgbClr val="C00000"/>
            </a:solidFill>
            <a:effectLst>
              <a:outerShdw blurRad="38100" dist="38100" dir="2700000" algn="tl">
                <a:srgbClr val="000000">
                  <a:alpha val="43137"/>
                </a:srgbClr>
              </a:outerShdw>
            </a:effectLst>
          </a:endParaRPr>
        </a:p>
      </dgm:t>
    </dgm:pt>
    <dgm:pt modelId="{8BFF02C2-4C10-494B-A822-B863D6F7DAEB}">
      <dgm:prSet phldrT="[Text]" custT="1"/>
      <dgm:spPr/>
      <dgm:t>
        <a:bodyPr/>
        <a:lstStyle/>
        <a:p>
          <a:pPr algn="l"/>
          <a:r>
            <a:rPr lang="el-GR" sz="2000" b="1" dirty="0" smtClean="0">
              <a:solidFill>
                <a:srgbClr val="C00000"/>
              </a:solidFill>
              <a:effectLst>
                <a:outerShdw blurRad="38100" dist="38100" dir="2700000" algn="tl">
                  <a:srgbClr val="000000">
                    <a:alpha val="43137"/>
                  </a:srgbClr>
                </a:outerShdw>
              </a:effectLst>
            </a:rPr>
            <a:t>Η τεχνητή έναντι της ανθρώπινης νοημοσύνης</a:t>
          </a:r>
          <a:endParaRPr lang="el-GR" sz="2000" b="1" dirty="0">
            <a:solidFill>
              <a:srgbClr val="C00000"/>
            </a:solidFill>
            <a:effectLst>
              <a:outerShdw blurRad="38100" dist="38100" dir="2700000" algn="tl">
                <a:srgbClr val="000000">
                  <a:alpha val="43137"/>
                </a:srgbClr>
              </a:outerShdw>
            </a:effectLst>
          </a:endParaRPr>
        </a:p>
      </dgm:t>
    </dgm:pt>
    <dgm:pt modelId="{806AA8EF-475A-46EB-A274-692EB8451764}" type="parTrans" cxnId="{E11D5668-B8CA-42D7-8378-6BDB38A8DB38}">
      <dgm:prSet/>
      <dgm:spPr/>
      <dgm:t>
        <a:bodyPr/>
        <a:lstStyle/>
        <a:p>
          <a:endParaRPr lang="el-GR" sz="1400" b="1">
            <a:solidFill>
              <a:srgbClr val="C00000"/>
            </a:solidFill>
            <a:effectLst>
              <a:outerShdw blurRad="38100" dist="38100" dir="2700000" algn="tl">
                <a:srgbClr val="000000">
                  <a:alpha val="43137"/>
                </a:srgbClr>
              </a:outerShdw>
            </a:effectLst>
          </a:endParaRPr>
        </a:p>
      </dgm:t>
    </dgm:pt>
    <dgm:pt modelId="{1697292B-50C8-4CDA-AD26-1F137E56C63E}" type="sibTrans" cxnId="{E11D5668-B8CA-42D7-8378-6BDB38A8DB38}">
      <dgm:prSet/>
      <dgm:spPr/>
      <dgm:t>
        <a:bodyPr/>
        <a:lstStyle/>
        <a:p>
          <a:endParaRPr lang="el-GR" sz="1400" b="1">
            <a:solidFill>
              <a:srgbClr val="C00000"/>
            </a:solidFill>
            <a:effectLst>
              <a:outerShdw blurRad="38100" dist="38100" dir="2700000" algn="tl">
                <a:srgbClr val="000000">
                  <a:alpha val="43137"/>
                </a:srgbClr>
              </a:outerShdw>
            </a:effectLst>
          </a:endParaRPr>
        </a:p>
      </dgm:t>
    </dgm:pt>
    <dgm:pt modelId="{28ED35C3-10C0-43D2-81E4-10BE6FBCE54B}">
      <dgm:prSet phldrT="[Text]" custT="1"/>
      <dgm:spPr/>
      <dgm:t>
        <a:bodyPr/>
        <a:lstStyle/>
        <a:p>
          <a:pPr algn="l"/>
          <a:r>
            <a:rPr lang="el-GR" sz="2000" b="1" dirty="0" smtClean="0">
              <a:solidFill>
                <a:srgbClr val="C00000"/>
              </a:solidFill>
              <a:effectLst>
                <a:outerShdw blurRad="38100" dist="38100" dir="2700000" algn="tl">
                  <a:srgbClr val="000000">
                    <a:alpha val="43137"/>
                  </a:srgbClr>
                </a:outerShdw>
              </a:effectLst>
            </a:rPr>
            <a:t>Έμπειρα συστήματα </a:t>
          </a:r>
          <a:endParaRPr lang="el-GR" sz="2000" b="1" dirty="0">
            <a:solidFill>
              <a:srgbClr val="C00000"/>
            </a:solidFill>
            <a:effectLst>
              <a:outerShdw blurRad="38100" dist="38100" dir="2700000" algn="tl">
                <a:srgbClr val="000000">
                  <a:alpha val="43137"/>
                </a:srgbClr>
              </a:outerShdw>
            </a:effectLst>
          </a:endParaRPr>
        </a:p>
      </dgm:t>
    </dgm:pt>
    <dgm:pt modelId="{D11309E3-CA52-4BCF-9842-ABD890F74BC2}" type="parTrans" cxnId="{7F94CD5B-1161-4161-A1E6-C45229A886A2}">
      <dgm:prSet/>
      <dgm:spPr/>
      <dgm:t>
        <a:bodyPr/>
        <a:lstStyle/>
        <a:p>
          <a:endParaRPr lang="el-GR" sz="1400" b="1">
            <a:solidFill>
              <a:srgbClr val="C00000"/>
            </a:solidFill>
            <a:effectLst>
              <a:outerShdw blurRad="38100" dist="38100" dir="2700000" algn="tl">
                <a:srgbClr val="000000">
                  <a:alpha val="43137"/>
                </a:srgbClr>
              </a:outerShdw>
            </a:effectLst>
          </a:endParaRPr>
        </a:p>
      </dgm:t>
    </dgm:pt>
    <dgm:pt modelId="{90BB232D-2530-45CD-952E-71675522FA0E}" type="sibTrans" cxnId="{7F94CD5B-1161-4161-A1E6-C45229A886A2}">
      <dgm:prSet/>
      <dgm:spPr/>
      <dgm:t>
        <a:bodyPr/>
        <a:lstStyle/>
        <a:p>
          <a:endParaRPr lang="el-GR" sz="1400" b="1">
            <a:solidFill>
              <a:srgbClr val="C00000"/>
            </a:solidFill>
            <a:effectLst>
              <a:outerShdw blurRad="38100" dist="38100" dir="2700000" algn="tl">
                <a:srgbClr val="000000">
                  <a:alpha val="43137"/>
                </a:srgbClr>
              </a:outerShdw>
            </a:effectLst>
          </a:endParaRPr>
        </a:p>
      </dgm:t>
    </dgm:pt>
    <dgm:pt modelId="{648E7D30-4F94-40DA-BA95-7C423AE50317}">
      <dgm:prSet phldrT="[Text]" custT="1"/>
      <dgm:spPr/>
      <dgm:t>
        <a:bodyPr/>
        <a:lstStyle/>
        <a:p>
          <a:pPr algn="l"/>
          <a:r>
            <a:rPr lang="el-GR" sz="2000" b="1" dirty="0" smtClean="0">
              <a:solidFill>
                <a:srgbClr val="C00000"/>
              </a:solidFill>
              <a:effectLst>
                <a:outerShdw blurRad="38100" dist="38100" dir="2700000" algn="tl">
                  <a:srgbClr val="000000">
                    <a:alpha val="43137"/>
                  </a:srgbClr>
                </a:outerShdw>
              </a:effectLst>
            </a:rPr>
            <a:t>Αναπαράσταση της γνώσης</a:t>
          </a:r>
          <a:endParaRPr lang="el-GR" sz="2000" b="1" dirty="0">
            <a:solidFill>
              <a:srgbClr val="C00000"/>
            </a:solidFill>
            <a:effectLst>
              <a:outerShdw blurRad="38100" dist="38100" dir="2700000" algn="tl">
                <a:srgbClr val="000000">
                  <a:alpha val="43137"/>
                </a:srgbClr>
              </a:outerShdw>
            </a:effectLst>
          </a:endParaRPr>
        </a:p>
      </dgm:t>
    </dgm:pt>
    <dgm:pt modelId="{A3DD6701-1871-4122-8DA0-2426328B2EED}" type="parTrans" cxnId="{6C658EEA-6175-46D5-B41B-0C008766F54E}">
      <dgm:prSet/>
      <dgm:spPr/>
      <dgm:t>
        <a:bodyPr/>
        <a:lstStyle/>
        <a:p>
          <a:endParaRPr lang="el-GR" sz="1400" b="1">
            <a:solidFill>
              <a:srgbClr val="C00000"/>
            </a:solidFill>
            <a:effectLst>
              <a:outerShdw blurRad="38100" dist="38100" dir="2700000" algn="tl">
                <a:srgbClr val="000000">
                  <a:alpha val="43137"/>
                </a:srgbClr>
              </a:outerShdw>
            </a:effectLst>
          </a:endParaRPr>
        </a:p>
      </dgm:t>
    </dgm:pt>
    <dgm:pt modelId="{C76E3FB8-A375-4DD6-9E26-D784006D1DD9}" type="sibTrans" cxnId="{6C658EEA-6175-46D5-B41B-0C008766F54E}">
      <dgm:prSet/>
      <dgm:spPr/>
      <dgm:t>
        <a:bodyPr/>
        <a:lstStyle/>
        <a:p>
          <a:endParaRPr lang="el-GR" sz="1400" b="1">
            <a:solidFill>
              <a:srgbClr val="C00000"/>
            </a:solidFill>
            <a:effectLst>
              <a:outerShdw blurRad="38100" dist="38100" dir="2700000" algn="tl">
                <a:srgbClr val="000000">
                  <a:alpha val="43137"/>
                </a:srgbClr>
              </a:outerShdw>
            </a:effectLst>
          </a:endParaRPr>
        </a:p>
      </dgm:t>
    </dgm:pt>
    <dgm:pt modelId="{BCB5E26E-4A71-4842-9048-DBAD2E0E110F}">
      <dgm:prSet phldrT="[Text]" custT="1"/>
      <dgm:spPr/>
      <dgm:t>
        <a:bodyPr/>
        <a:lstStyle/>
        <a:p>
          <a:pPr algn="l"/>
          <a:r>
            <a:rPr lang="el-GR" sz="2000" b="1" dirty="0" smtClean="0">
              <a:solidFill>
                <a:srgbClr val="C00000"/>
              </a:solidFill>
              <a:effectLst>
                <a:outerShdw blurRad="38100" dist="38100" dir="2700000" algn="tl">
                  <a:srgbClr val="000000">
                    <a:alpha val="43137"/>
                  </a:srgbClr>
                </a:outerShdw>
              </a:effectLst>
            </a:rPr>
            <a:t>Μέθοδοι αναπαράστασης της γνώσης</a:t>
          </a:r>
          <a:endParaRPr lang="el-GR" sz="2000" b="1" dirty="0">
            <a:solidFill>
              <a:srgbClr val="C00000"/>
            </a:solidFill>
            <a:effectLst>
              <a:outerShdw blurRad="38100" dist="38100" dir="2700000" algn="tl">
                <a:srgbClr val="000000">
                  <a:alpha val="43137"/>
                </a:srgbClr>
              </a:outerShdw>
            </a:effectLst>
          </a:endParaRPr>
        </a:p>
      </dgm:t>
    </dgm:pt>
    <dgm:pt modelId="{A94B4C63-375D-4A1A-9312-807336771111}" type="parTrans" cxnId="{3FB36D68-82BF-4104-A6D4-D7F68BEDBFD6}">
      <dgm:prSet/>
      <dgm:spPr/>
      <dgm:t>
        <a:bodyPr/>
        <a:lstStyle/>
        <a:p>
          <a:endParaRPr lang="el-GR" sz="1400" b="1">
            <a:solidFill>
              <a:srgbClr val="C00000"/>
            </a:solidFill>
            <a:effectLst>
              <a:outerShdw blurRad="38100" dist="38100" dir="2700000" algn="tl">
                <a:srgbClr val="000000">
                  <a:alpha val="43137"/>
                </a:srgbClr>
              </a:outerShdw>
            </a:effectLst>
          </a:endParaRPr>
        </a:p>
      </dgm:t>
    </dgm:pt>
    <dgm:pt modelId="{0ED69F56-4C21-4E7B-A254-075BEB402144}" type="sibTrans" cxnId="{3FB36D68-82BF-4104-A6D4-D7F68BEDBFD6}">
      <dgm:prSet/>
      <dgm:spPr/>
      <dgm:t>
        <a:bodyPr/>
        <a:lstStyle/>
        <a:p>
          <a:endParaRPr lang="el-GR" sz="1400" b="1">
            <a:solidFill>
              <a:srgbClr val="C00000"/>
            </a:solidFill>
            <a:effectLst>
              <a:outerShdw blurRad="38100" dist="38100" dir="2700000" algn="tl">
                <a:srgbClr val="000000">
                  <a:alpha val="43137"/>
                </a:srgbClr>
              </a:outerShdw>
            </a:effectLst>
          </a:endParaRPr>
        </a:p>
      </dgm:t>
    </dgm:pt>
    <dgm:pt modelId="{52263AB8-D230-41B6-9CC9-0C3C1238D91A}">
      <dgm:prSet phldrT="[Text]" custT="1"/>
      <dgm:spPr/>
      <dgm:t>
        <a:bodyPr/>
        <a:lstStyle/>
        <a:p>
          <a:pPr algn="l"/>
          <a:r>
            <a:rPr lang="el-GR" sz="2000" b="1" dirty="0" smtClean="0">
              <a:solidFill>
                <a:srgbClr val="C00000"/>
              </a:solidFill>
              <a:effectLst>
                <a:outerShdw blurRad="38100" dist="38100" dir="2700000" algn="tl">
                  <a:srgbClr val="000000">
                    <a:alpha val="43137"/>
                  </a:srgbClr>
                </a:outerShdw>
              </a:effectLst>
            </a:rPr>
            <a:t>Στρατηγικές εξαγωγής συμπερασμάτων</a:t>
          </a:r>
          <a:endParaRPr lang="el-GR" sz="2000" b="1" dirty="0">
            <a:solidFill>
              <a:srgbClr val="C00000"/>
            </a:solidFill>
            <a:effectLst>
              <a:outerShdw blurRad="38100" dist="38100" dir="2700000" algn="tl">
                <a:srgbClr val="000000">
                  <a:alpha val="43137"/>
                </a:srgbClr>
              </a:outerShdw>
            </a:effectLst>
          </a:endParaRPr>
        </a:p>
      </dgm:t>
    </dgm:pt>
    <dgm:pt modelId="{56A16B68-722A-4C50-BF36-B2429D111214}" type="parTrans" cxnId="{058E2369-9CD0-4D17-9F73-681615D4D203}">
      <dgm:prSet/>
      <dgm:spPr/>
      <dgm:t>
        <a:bodyPr/>
        <a:lstStyle/>
        <a:p>
          <a:endParaRPr lang="el-GR" sz="1400" b="1">
            <a:solidFill>
              <a:srgbClr val="C00000"/>
            </a:solidFill>
            <a:effectLst>
              <a:outerShdw blurRad="38100" dist="38100" dir="2700000" algn="tl">
                <a:srgbClr val="000000">
                  <a:alpha val="43137"/>
                </a:srgbClr>
              </a:outerShdw>
            </a:effectLst>
          </a:endParaRPr>
        </a:p>
      </dgm:t>
    </dgm:pt>
    <dgm:pt modelId="{530D7C9E-4EF1-4830-A3F7-C2D5A1F21AAC}" type="sibTrans" cxnId="{058E2369-9CD0-4D17-9F73-681615D4D203}">
      <dgm:prSet/>
      <dgm:spPr/>
      <dgm:t>
        <a:bodyPr/>
        <a:lstStyle/>
        <a:p>
          <a:endParaRPr lang="el-GR" sz="1400" b="1">
            <a:solidFill>
              <a:srgbClr val="C00000"/>
            </a:solidFill>
            <a:effectLst>
              <a:outerShdw blurRad="38100" dist="38100" dir="2700000" algn="tl">
                <a:srgbClr val="000000">
                  <a:alpha val="43137"/>
                </a:srgbClr>
              </a:outerShdw>
            </a:effectLst>
          </a:endParaRPr>
        </a:p>
      </dgm:t>
    </dgm:pt>
    <dgm:pt modelId="{F9C7E5EF-E019-45CD-A986-6DA9C7E4C545}">
      <dgm:prSet phldrT="[Text]" custT="1"/>
      <dgm:spPr/>
      <dgm:t>
        <a:bodyPr/>
        <a:lstStyle/>
        <a:p>
          <a:pPr algn="l"/>
          <a:r>
            <a:rPr lang="el-GR" sz="2000" b="1" dirty="0" smtClean="0">
              <a:solidFill>
                <a:srgbClr val="C00000"/>
              </a:solidFill>
              <a:effectLst>
                <a:outerShdw blurRad="38100" dist="38100" dir="2700000" algn="tl">
                  <a:srgbClr val="000000">
                    <a:alpha val="43137"/>
                  </a:srgbClr>
                </a:outerShdw>
              </a:effectLst>
            </a:rPr>
            <a:t>Ανάπτυξη έμπειρων συστημάτων </a:t>
          </a:r>
          <a:endParaRPr lang="el-GR" sz="2000" b="1" dirty="0">
            <a:solidFill>
              <a:srgbClr val="C00000"/>
            </a:solidFill>
            <a:effectLst>
              <a:outerShdw blurRad="38100" dist="38100" dir="2700000" algn="tl">
                <a:srgbClr val="000000">
                  <a:alpha val="43137"/>
                </a:srgbClr>
              </a:outerShdw>
            </a:effectLst>
          </a:endParaRPr>
        </a:p>
      </dgm:t>
    </dgm:pt>
    <dgm:pt modelId="{64DB9E14-8C32-4AE7-BC4A-C38C6AB628E5}" type="parTrans" cxnId="{F6F4A3DB-6213-440F-A8F4-9781BB807005}">
      <dgm:prSet/>
      <dgm:spPr/>
      <dgm:t>
        <a:bodyPr/>
        <a:lstStyle/>
        <a:p>
          <a:endParaRPr lang="el-GR" sz="1400" b="1">
            <a:solidFill>
              <a:srgbClr val="C00000"/>
            </a:solidFill>
            <a:effectLst>
              <a:outerShdw blurRad="38100" dist="38100" dir="2700000" algn="tl">
                <a:srgbClr val="000000">
                  <a:alpha val="43137"/>
                </a:srgbClr>
              </a:outerShdw>
            </a:effectLst>
          </a:endParaRPr>
        </a:p>
      </dgm:t>
    </dgm:pt>
    <dgm:pt modelId="{CB30D418-91CC-497C-AB43-654D1A822E6F}" type="sibTrans" cxnId="{F6F4A3DB-6213-440F-A8F4-9781BB807005}">
      <dgm:prSet/>
      <dgm:spPr/>
      <dgm:t>
        <a:bodyPr/>
        <a:lstStyle/>
        <a:p>
          <a:endParaRPr lang="el-GR" sz="1400" b="1">
            <a:solidFill>
              <a:srgbClr val="C00000"/>
            </a:solidFill>
            <a:effectLst>
              <a:outerShdw blurRad="38100" dist="38100" dir="2700000" algn="tl">
                <a:srgbClr val="000000">
                  <a:alpha val="43137"/>
                </a:srgbClr>
              </a:outerShdw>
            </a:effectLst>
          </a:endParaRPr>
        </a:p>
      </dgm:t>
    </dgm:pt>
    <dgm:pt modelId="{2BF7EDBA-9553-4EFF-A0D1-D1C2792C9EE1}">
      <dgm:prSet phldrT="[Text]" custT="1"/>
      <dgm:spPr/>
      <dgm:t>
        <a:bodyPr/>
        <a:lstStyle/>
        <a:p>
          <a:pPr algn="l"/>
          <a:r>
            <a:rPr lang="el-GR" sz="2000" b="1" dirty="0" smtClean="0">
              <a:solidFill>
                <a:srgbClr val="C00000"/>
              </a:solidFill>
              <a:effectLst>
                <a:outerShdw blurRad="38100" dist="38100" dir="2700000" algn="tl">
                  <a:srgbClr val="000000">
                    <a:alpha val="43137"/>
                  </a:srgbClr>
                </a:outerShdw>
              </a:effectLst>
            </a:rPr>
            <a:t>Μηχανική της γνώσης</a:t>
          </a:r>
          <a:r>
            <a:rPr lang="en-GB" sz="2000" b="1" dirty="0" smtClean="0">
              <a:solidFill>
                <a:srgbClr val="C00000"/>
              </a:solidFill>
              <a:effectLst>
                <a:outerShdw blurRad="38100" dist="38100" dir="2700000" algn="tl">
                  <a:srgbClr val="000000">
                    <a:alpha val="43137"/>
                  </a:srgbClr>
                </a:outerShdw>
              </a:effectLst>
            </a:rPr>
            <a:t> </a:t>
          </a:r>
          <a:endParaRPr lang="el-GR" sz="2000" b="1" dirty="0">
            <a:solidFill>
              <a:srgbClr val="C00000"/>
            </a:solidFill>
            <a:effectLst>
              <a:outerShdw blurRad="38100" dist="38100" dir="2700000" algn="tl">
                <a:srgbClr val="000000">
                  <a:alpha val="43137"/>
                </a:srgbClr>
              </a:outerShdw>
            </a:effectLst>
          </a:endParaRPr>
        </a:p>
      </dgm:t>
    </dgm:pt>
    <dgm:pt modelId="{7598C2F8-B736-4ACB-9920-81E3BA581123}" type="parTrans" cxnId="{47740289-FFC8-458C-9A30-23FDD6588901}">
      <dgm:prSet/>
      <dgm:spPr/>
      <dgm:t>
        <a:bodyPr/>
        <a:lstStyle/>
        <a:p>
          <a:endParaRPr lang="el-GR" b="1">
            <a:solidFill>
              <a:srgbClr val="C00000"/>
            </a:solidFill>
            <a:effectLst>
              <a:outerShdw blurRad="38100" dist="38100" dir="2700000" algn="tl">
                <a:srgbClr val="000000">
                  <a:alpha val="43137"/>
                </a:srgbClr>
              </a:outerShdw>
            </a:effectLst>
          </a:endParaRPr>
        </a:p>
      </dgm:t>
    </dgm:pt>
    <dgm:pt modelId="{EAD8A1E3-EF47-4750-A23F-D7228CF16C71}" type="sibTrans" cxnId="{47740289-FFC8-458C-9A30-23FDD6588901}">
      <dgm:prSet/>
      <dgm:spPr/>
      <dgm:t>
        <a:bodyPr/>
        <a:lstStyle/>
        <a:p>
          <a:endParaRPr lang="el-GR" b="1">
            <a:solidFill>
              <a:srgbClr val="C00000"/>
            </a:solidFill>
            <a:effectLst>
              <a:outerShdw blurRad="38100" dist="38100" dir="2700000" algn="tl">
                <a:srgbClr val="000000">
                  <a:alpha val="43137"/>
                </a:srgbClr>
              </a:outerShdw>
            </a:effectLst>
          </a:endParaRPr>
        </a:p>
      </dgm:t>
    </dgm:pt>
    <dgm:pt modelId="{1D3A07E5-F34D-490B-90E8-147A594BFF78}" type="pres">
      <dgm:prSet presAssocID="{D0A54E17-068C-494D-985F-7F79699EEC0E}" presName="layout" presStyleCnt="0">
        <dgm:presLayoutVars>
          <dgm:chMax/>
          <dgm:chPref/>
          <dgm:dir/>
          <dgm:animOne val="branch"/>
          <dgm:animLvl val="lvl"/>
          <dgm:resizeHandles/>
        </dgm:presLayoutVars>
      </dgm:prSet>
      <dgm:spPr/>
      <dgm:t>
        <a:bodyPr/>
        <a:lstStyle/>
        <a:p>
          <a:endParaRPr lang="el-GR"/>
        </a:p>
      </dgm:t>
    </dgm:pt>
    <dgm:pt modelId="{F2814115-9BC9-419C-87FE-827330D73C7D}" type="pres">
      <dgm:prSet presAssocID="{B2B8D86A-291F-4235-8ABA-441449C100B8}" presName="root" presStyleCnt="0">
        <dgm:presLayoutVars>
          <dgm:chMax/>
          <dgm:chPref val="4"/>
        </dgm:presLayoutVars>
      </dgm:prSet>
      <dgm:spPr/>
    </dgm:pt>
    <dgm:pt modelId="{49178099-2B7F-47B4-9F65-85601A3816A4}" type="pres">
      <dgm:prSet presAssocID="{B2B8D86A-291F-4235-8ABA-441449C100B8}" presName="rootComposite" presStyleCnt="0">
        <dgm:presLayoutVars/>
      </dgm:prSet>
      <dgm:spPr/>
    </dgm:pt>
    <dgm:pt modelId="{143AD6E9-4009-44C7-A3A9-9389EF08BEDB}" type="pres">
      <dgm:prSet presAssocID="{B2B8D86A-291F-4235-8ABA-441449C100B8}" presName="rootText" presStyleLbl="node0" presStyleIdx="0" presStyleCnt="1">
        <dgm:presLayoutVars>
          <dgm:chMax/>
          <dgm:chPref val="4"/>
        </dgm:presLayoutVars>
      </dgm:prSet>
      <dgm:spPr/>
      <dgm:t>
        <a:bodyPr/>
        <a:lstStyle/>
        <a:p>
          <a:endParaRPr lang="el-GR"/>
        </a:p>
      </dgm:t>
    </dgm:pt>
    <dgm:pt modelId="{54FB7329-5294-4020-A26C-8AD2FFC274EB}" type="pres">
      <dgm:prSet presAssocID="{B2B8D86A-291F-4235-8ABA-441449C100B8}" presName="childShape" presStyleCnt="0">
        <dgm:presLayoutVars>
          <dgm:chMax val="0"/>
          <dgm:chPref val="0"/>
        </dgm:presLayoutVars>
      </dgm:prSet>
      <dgm:spPr/>
    </dgm:pt>
    <dgm:pt modelId="{8248F028-E523-4C5C-8B35-1098F9E63A77}" type="pres">
      <dgm:prSet presAssocID="{9B78D1D2-16C8-4047-BFE9-CD48CDBFE277}" presName="childComposite" presStyleCnt="0">
        <dgm:presLayoutVars>
          <dgm:chMax val="0"/>
          <dgm:chPref val="0"/>
        </dgm:presLayoutVars>
      </dgm:prSet>
      <dgm:spPr/>
    </dgm:pt>
    <dgm:pt modelId="{A41AE6BB-4552-4EA2-9705-8B26BD74A89A}" type="pres">
      <dgm:prSet presAssocID="{9B78D1D2-16C8-4047-BFE9-CD48CDBFE277}" presName="Image" presStyleLbl="node1" presStyleIdx="0" presStyleCnt="9" custLinFactX="-200000" custLinFactNeighborX="-278991" custLinFactNeighborY="310"/>
      <dgm:spPr/>
    </dgm:pt>
    <dgm:pt modelId="{141EEB03-FD9F-4E82-88A2-3F46CF1A5CA2}" type="pres">
      <dgm:prSet presAssocID="{9B78D1D2-16C8-4047-BFE9-CD48CDBFE277}" presName="childText" presStyleLbl="lnNode1" presStyleIdx="0" presStyleCnt="9" custScaleX="255052">
        <dgm:presLayoutVars>
          <dgm:chMax val="0"/>
          <dgm:chPref val="0"/>
          <dgm:bulletEnabled val="1"/>
        </dgm:presLayoutVars>
      </dgm:prSet>
      <dgm:spPr/>
      <dgm:t>
        <a:bodyPr/>
        <a:lstStyle/>
        <a:p>
          <a:endParaRPr lang="el-GR"/>
        </a:p>
      </dgm:t>
    </dgm:pt>
    <dgm:pt modelId="{EEF35840-2947-4EBB-AA48-0E50126120C4}" type="pres">
      <dgm:prSet presAssocID="{8BFF02C2-4C10-494B-A822-B863D6F7DAEB}" presName="childComposite" presStyleCnt="0">
        <dgm:presLayoutVars>
          <dgm:chMax val="0"/>
          <dgm:chPref val="0"/>
        </dgm:presLayoutVars>
      </dgm:prSet>
      <dgm:spPr/>
    </dgm:pt>
    <dgm:pt modelId="{5569DA72-054E-40CC-8E86-9CDDDD8073FB}" type="pres">
      <dgm:prSet presAssocID="{8BFF02C2-4C10-494B-A822-B863D6F7DAEB}" presName="Image" presStyleLbl="node1" presStyleIdx="1" presStyleCnt="9" custLinFactX="-200000" custLinFactNeighborX="-278991" custLinFactNeighborY="310"/>
      <dgm:spPr/>
    </dgm:pt>
    <dgm:pt modelId="{1F2727FC-0C79-48E5-A739-E49AC68C90A1}" type="pres">
      <dgm:prSet presAssocID="{8BFF02C2-4C10-494B-A822-B863D6F7DAEB}" presName="childText" presStyleLbl="lnNode1" presStyleIdx="1" presStyleCnt="9" custScaleX="255052">
        <dgm:presLayoutVars>
          <dgm:chMax val="0"/>
          <dgm:chPref val="0"/>
          <dgm:bulletEnabled val="1"/>
        </dgm:presLayoutVars>
      </dgm:prSet>
      <dgm:spPr/>
      <dgm:t>
        <a:bodyPr/>
        <a:lstStyle/>
        <a:p>
          <a:endParaRPr lang="el-GR"/>
        </a:p>
      </dgm:t>
    </dgm:pt>
    <dgm:pt modelId="{000F4946-7E24-4FF2-BF09-F2D4E8BC528B}" type="pres">
      <dgm:prSet presAssocID="{28ED35C3-10C0-43D2-81E4-10BE6FBCE54B}" presName="childComposite" presStyleCnt="0">
        <dgm:presLayoutVars>
          <dgm:chMax val="0"/>
          <dgm:chPref val="0"/>
        </dgm:presLayoutVars>
      </dgm:prSet>
      <dgm:spPr/>
    </dgm:pt>
    <dgm:pt modelId="{C783A9CE-E78E-4E59-A910-4544DFA7697E}" type="pres">
      <dgm:prSet presAssocID="{28ED35C3-10C0-43D2-81E4-10BE6FBCE54B}" presName="Image" presStyleLbl="node1" presStyleIdx="2" presStyleCnt="9" custLinFactX="-200000" custLinFactNeighborX="-278991" custLinFactNeighborY="310"/>
      <dgm:spPr/>
    </dgm:pt>
    <dgm:pt modelId="{D4CA8017-7B27-4985-B45B-14124F90012C}" type="pres">
      <dgm:prSet presAssocID="{28ED35C3-10C0-43D2-81E4-10BE6FBCE54B}" presName="childText" presStyleLbl="lnNode1" presStyleIdx="2" presStyleCnt="9" custScaleX="255052">
        <dgm:presLayoutVars>
          <dgm:chMax val="0"/>
          <dgm:chPref val="0"/>
          <dgm:bulletEnabled val="1"/>
        </dgm:presLayoutVars>
      </dgm:prSet>
      <dgm:spPr/>
      <dgm:t>
        <a:bodyPr/>
        <a:lstStyle/>
        <a:p>
          <a:endParaRPr lang="el-GR"/>
        </a:p>
      </dgm:t>
    </dgm:pt>
    <dgm:pt modelId="{34CE6CD5-C3BB-473D-96F5-B11FF9D9BD6C}" type="pres">
      <dgm:prSet presAssocID="{2BF7EDBA-9553-4EFF-A0D1-D1C2792C9EE1}" presName="childComposite" presStyleCnt="0">
        <dgm:presLayoutVars>
          <dgm:chMax val="0"/>
          <dgm:chPref val="0"/>
        </dgm:presLayoutVars>
      </dgm:prSet>
      <dgm:spPr/>
    </dgm:pt>
    <dgm:pt modelId="{22A07DF6-DA26-4956-A46B-049EDCFEEE0F}" type="pres">
      <dgm:prSet presAssocID="{2BF7EDBA-9553-4EFF-A0D1-D1C2792C9EE1}" presName="Image" presStyleLbl="node1" presStyleIdx="3" presStyleCnt="9" custLinFactX="-200000" custLinFactNeighborX="-278991" custLinFactNeighborY="310"/>
      <dgm:spPr/>
    </dgm:pt>
    <dgm:pt modelId="{2004DDC8-EFCE-47A9-8108-6FC0DB9ACC2F}" type="pres">
      <dgm:prSet presAssocID="{2BF7EDBA-9553-4EFF-A0D1-D1C2792C9EE1}" presName="childText" presStyleLbl="lnNode1" presStyleIdx="3" presStyleCnt="9" custScaleX="255052">
        <dgm:presLayoutVars>
          <dgm:chMax val="0"/>
          <dgm:chPref val="0"/>
          <dgm:bulletEnabled val="1"/>
        </dgm:presLayoutVars>
      </dgm:prSet>
      <dgm:spPr/>
      <dgm:t>
        <a:bodyPr/>
        <a:lstStyle/>
        <a:p>
          <a:endParaRPr lang="el-GR"/>
        </a:p>
      </dgm:t>
    </dgm:pt>
    <dgm:pt modelId="{FC8342EF-273C-43EB-BE11-5683AB6A4F75}" type="pres">
      <dgm:prSet presAssocID="{648E7D30-4F94-40DA-BA95-7C423AE50317}" presName="childComposite" presStyleCnt="0">
        <dgm:presLayoutVars>
          <dgm:chMax val="0"/>
          <dgm:chPref val="0"/>
        </dgm:presLayoutVars>
      </dgm:prSet>
      <dgm:spPr/>
    </dgm:pt>
    <dgm:pt modelId="{29940A89-94D7-4194-859B-8D4334D6E12F}" type="pres">
      <dgm:prSet presAssocID="{648E7D30-4F94-40DA-BA95-7C423AE50317}" presName="Image" presStyleLbl="node1" presStyleIdx="4" presStyleCnt="9" custLinFactX="-200000" custLinFactNeighborX="-278991" custLinFactNeighborY="310"/>
      <dgm:spPr/>
    </dgm:pt>
    <dgm:pt modelId="{6FEBF28F-42D8-42C7-B26B-6BDFFE572B09}" type="pres">
      <dgm:prSet presAssocID="{648E7D30-4F94-40DA-BA95-7C423AE50317}" presName="childText" presStyleLbl="lnNode1" presStyleIdx="4" presStyleCnt="9" custScaleX="255052">
        <dgm:presLayoutVars>
          <dgm:chMax val="0"/>
          <dgm:chPref val="0"/>
          <dgm:bulletEnabled val="1"/>
        </dgm:presLayoutVars>
      </dgm:prSet>
      <dgm:spPr/>
      <dgm:t>
        <a:bodyPr/>
        <a:lstStyle/>
        <a:p>
          <a:endParaRPr lang="el-GR"/>
        </a:p>
      </dgm:t>
    </dgm:pt>
    <dgm:pt modelId="{BD4ED565-2C89-4126-B641-20954B66C290}" type="pres">
      <dgm:prSet presAssocID="{BCB5E26E-4A71-4842-9048-DBAD2E0E110F}" presName="childComposite" presStyleCnt="0">
        <dgm:presLayoutVars>
          <dgm:chMax val="0"/>
          <dgm:chPref val="0"/>
        </dgm:presLayoutVars>
      </dgm:prSet>
      <dgm:spPr/>
    </dgm:pt>
    <dgm:pt modelId="{4E640903-13F7-4A9A-8A4A-B354EA71BECB}" type="pres">
      <dgm:prSet presAssocID="{BCB5E26E-4A71-4842-9048-DBAD2E0E110F}" presName="Image" presStyleLbl="node1" presStyleIdx="5" presStyleCnt="9" custLinFactX="-200000" custLinFactNeighborX="-278991" custLinFactNeighborY="310"/>
      <dgm:spPr/>
    </dgm:pt>
    <dgm:pt modelId="{A3CF8C93-1001-407F-9859-454388694044}" type="pres">
      <dgm:prSet presAssocID="{BCB5E26E-4A71-4842-9048-DBAD2E0E110F}" presName="childText" presStyleLbl="lnNode1" presStyleIdx="5" presStyleCnt="9" custScaleX="255052">
        <dgm:presLayoutVars>
          <dgm:chMax val="0"/>
          <dgm:chPref val="0"/>
          <dgm:bulletEnabled val="1"/>
        </dgm:presLayoutVars>
      </dgm:prSet>
      <dgm:spPr/>
      <dgm:t>
        <a:bodyPr/>
        <a:lstStyle/>
        <a:p>
          <a:endParaRPr lang="el-GR"/>
        </a:p>
      </dgm:t>
    </dgm:pt>
    <dgm:pt modelId="{EE12DC54-56B4-4B25-991C-DCA4BA756763}" type="pres">
      <dgm:prSet presAssocID="{EB1D5787-92DA-4E86-9554-729D0F73379A}" presName="childComposite" presStyleCnt="0">
        <dgm:presLayoutVars>
          <dgm:chMax val="0"/>
          <dgm:chPref val="0"/>
        </dgm:presLayoutVars>
      </dgm:prSet>
      <dgm:spPr/>
    </dgm:pt>
    <dgm:pt modelId="{12AFF384-51AB-4650-8000-1DB01BAC4DD0}" type="pres">
      <dgm:prSet presAssocID="{EB1D5787-92DA-4E86-9554-729D0F73379A}" presName="Image" presStyleLbl="node1" presStyleIdx="6" presStyleCnt="9" custLinFactX="-200000" custLinFactNeighborX="-278991" custLinFactNeighborY="310"/>
      <dgm:spPr/>
    </dgm:pt>
    <dgm:pt modelId="{5D58C576-B11F-491F-BFD8-A61E5A8960C9}" type="pres">
      <dgm:prSet presAssocID="{EB1D5787-92DA-4E86-9554-729D0F73379A}" presName="childText" presStyleLbl="lnNode1" presStyleIdx="6" presStyleCnt="9" custScaleX="255052">
        <dgm:presLayoutVars>
          <dgm:chMax val="0"/>
          <dgm:chPref val="0"/>
          <dgm:bulletEnabled val="1"/>
        </dgm:presLayoutVars>
      </dgm:prSet>
      <dgm:spPr/>
      <dgm:t>
        <a:bodyPr/>
        <a:lstStyle/>
        <a:p>
          <a:endParaRPr lang="el-GR"/>
        </a:p>
      </dgm:t>
    </dgm:pt>
    <dgm:pt modelId="{ED148BAC-E7D9-4F8F-B4E3-3946A8A217F6}" type="pres">
      <dgm:prSet presAssocID="{52263AB8-D230-41B6-9CC9-0C3C1238D91A}" presName="childComposite" presStyleCnt="0">
        <dgm:presLayoutVars>
          <dgm:chMax val="0"/>
          <dgm:chPref val="0"/>
        </dgm:presLayoutVars>
      </dgm:prSet>
      <dgm:spPr/>
    </dgm:pt>
    <dgm:pt modelId="{225F21D7-A954-459C-89D1-EF6FD583B95A}" type="pres">
      <dgm:prSet presAssocID="{52263AB8-D230-41B6-9CC9-0C3C1238D91A}" presName="Image" presStyleLbl="node1" presStyleIdx="7" presStyleCnt="9" custLinFactX="-200000" custLinFactNeighborX="-278991" custLinFactNeighborY="310"/>
      <dgm:spPr/>
    </dgm:pt>
    <dgm:pt modelId="{CC6DDC20-01E0-41F2-A0D4-FD633A6A728C}" type="pres">
      <dgm:prSet presAssocID="{52263AB8-D230-41B6-9CC9-0C3C1238D91A}" presName="childText" presStyleLbl="lnNode1" presStyleIdx="7" presStyleCnt="9" custScaleX="255052">
        <dgm:presLayoutVars>
          <dgm:chMax val="0"/>
          <dgm:chPref val="0"/>
          <dgm:bulletEnabled val="1"/>
        </dgm:presLayoutVars>
      </dgm:prSet>
      <dgm:spPr/>
      <dgm:t>
        <a:bodyPr/>
        <a:lstStyle/>
        <a:p>
          <a:endParaRPr lang="el-GR"/>
        </a:p>
      </dgm:t>
    </dgm:pt>
    <dgm:pt modelId="{B5AE3C63-F1E7-41AC-BD3C-BDCB371D638E}" type="pres">
      <dgm:prSet presAssocID="{F9C7E5EF-E019-45CD-A986-6DA9C7E4C545}" presName="childComposite" presStyleCnt="0">
        <dgm:presLayoutVars>
          <dgm:chMax val="0"/>
          <dgm:chPref val="0"/>
        </dgm:presLayoutVars>
      </dgm:prSet>
      <dgm:spPr/>
    </dgm:pt>
    <dgm:pt modelId="{71C89CC7-3AAD-4911-AC9E-93984C7F9CB2}" type="pres">
      <dgm:prSet presAssocID="{F9C7E5EF-E019-45CD-A986-6DA9C7E4C545}" presName="Image" presStyleLbl="node1" presStyleIdx="8" presStyleCnt="9" custLinFactX="-200000" custLinFactNeighborX="-278991" custLinFactNeighborY="310"/>
      <dgm:spPr/>
    </dgm:pt>
    <dgm:pt modelId="{9E408819-D421-41E5-8DEB-3515DED40FC0}" type="pres">
      <dgm:prSet presAssocID="{F9C7E5EF-E019-45CD-A986-6DA9C7E4C545}" presName="childText" presStyleLbl="lnNode1" presStyleIdx="8" presStyleCnt="9" custScaleX="255052">
        <dgm:presLayoutVars>
          <dgm:chMax val="0"/>
          <dgm:chPref val="0"/>
          <dgm:bulletEnabled val="1"/>
        </dgm:presLayoutVars>
      </dgm:prSet>
      <dgm:spPr/>
      <dgm:t>
        <a:bodyPr/>
        <a:lstStyle/>
        <a:p>
          <a:endParaRPr lang="el-GR"/>
        </a:p>
      </dgm:t>
    </dgm:pt>
  </dgm:ptLst>
  <dgm:cxnLst>
    <dgm:cxn modelId="{7E671972-BD2F-49F8-9BE5-07919D91C652}" type="presOf" srcId="{52263AB8-D230-41B6-9CC9-0C3C1238D91A}" destId="{CC6DDC20-01E0-41F2-A0D4-FD633A6A728C}" srcOrd="0" destOrd="0" presId="urn:microsoft.com/office/officeart/2008/layout/PictureAccentList"/>
    <dgm:cxn modelId="{47740289-FFC8-458C-9A30-23FDD6588901}" srcId="{B2B8D86A-291F-4235-8ABA-441449C100B8}" destId="{2BF7EDBA-9553-4EFF-A0D1-D1C2792C9EE1}" srcOrd="3" destOrd="0" parTransId="{7598C2F8-B736-4ACB-9920-81E3BA581123}" sibTransId="{EAD8A1E3-EF47-4750-A23F-D7228CF16C71}"/>
    <dgm:cxn modelId="{8F2A62DE-E8C7-470E-963C-0413E5C46A37}" srcId="{B2B8D86A-291F-4235-8ABA-441449C100B8}" destId="{EB1D5787-92DA-4E86-9554-729D0F73379A}" srcOrd="6" destOrd="0" parTransId="{042F65E7-ACFB-4B88-B65A-F1F41B8F38B6}" sibTransId="{04BE8CFC-2350-4219-B0D0-F2566C0D49F0}"/>
    <dgm:cxn modelId="{F6F4A3DB-6213-440F-A8F4-9781BB807005}" srcId="{B2B8D86A-291F-4235-8ABA-441449C100B8}" destId="{F9C7E5EF-E019-45CD-A986-6DA9C7E4C545}" srcOrd="8" destOrd="0" parTransId="{64DB9E14-8C32-4AE7-BC4A-C38C6AB628E5}" sibTransId="{CB30D418-91CC-497C-AB43-654D1A822E6F}"/>
    <dgm:cxn modelId="{C4D6FA25-0B8A-4B9B-AAF7-E46CC698877C}" type="presOf" srcId="{28ED35C3-10C0-43D2-81E4-10BE6FBCE54B}" destId="{D4CA8017-7B27-4985-B45B-14124F90012C}" srcOrd="0" destOrd="0" presId="urn:microsoft.com/office/officeart/2008/layout/PictureAccentList"/>
    <dgm:cxn modelId="{C2DFF581-87BE-45DE-B785-EFFAA40B0C10}" type="presOf" srcId="{2BF7EDBA-9553-4EFF-A0D1-D1C2792C9EE1}" destId="{2004DDC8-EFCE-47A9-8108-6FC0DB9ACC2F}" srcOrd="0" destOrd="0" presId="urn:microsoft.com/office/officeart/2008/layout/PictureAccentList"/>
    <dgm:cxn modelId="{EC7C3E25-0B52-4B83-9E28-2BA2E82943D2}" type="presOf" srcId="{648E7D30-4F94-40DA-BA95-7C423AE50317}" destId="{6FEBF28F-42D8-42C7-B26B-6BDFFE572B09}" srcOrd="0" destOrd="0" presId="urn:microsoft.com/office/officeart/2008/layout/PictureAccentList"/>
    <dgm:cxn modelId="{C7B65D6D-2382-43FA-99B3-70D94BDF3721}" srcId="{B2B8D86A-291F-4235-8ABA-441449C100B8}" destId="{9B78D1D2-16C8-4047-BFE9-CD48CDBFE277}" srcOrd="0" destOrd="0" parTransId="{A6AF765B-7FF2-40E2-9231-06CCA7B63BBE}" sibTransId="{D0E8AC50-6EE2-47C7-A806-3A41A5184187}"/>
    <dgm:cxn modelId="{19111791-6881-4545-A333-B5FF31B8E1BB}" type="presOf" srcId="{9B78D1D2-16C8-4047-BFE9-CD48CDBFE277}" destId="{141EEB03-FD9F-4E82-88A2-3F46CF1A5CA2}" srcOrd="0" destOrd="0" presId="urn:microsoft.com/office/officeart/2008/layout/PictureAccentList"/>
    <dgm:cxn modelId="{0D6473D1-0460-4F70-8700-FA70083CFA3D}" type="presOf" srcId="{B2B8D86A-291F-4235-8ABA-441449C100B8}" destId="{143AD6E9-4009-44C7-A3A9-9389EF08BEDB}" srcOrd="0" destOrd="0" presId="urn:microsoft.com/office/officeart/2008/layout/PictureAccentList"/>
    <dgm:cxn modelId="{7F94CD5B-1161-4161-A1E6-C45229A886A2}" srcId="{B2B8D86A-291F-4235-8ABA-441449C100B8}" destId="{28ED35C3-10C0-43D2-81E4-10BE6FBCE54B}" srcOrd="2" destOrd="0" parTransId="{D11309E3-CA52-4BCF-9842-ABD890F74BC2}" sibTransId="{90BB232D-2530-45CD-952E-71675522FA0E}"/>
    <dgm:cxn modelId="{0EBB3D0E-EDCD-4F85-9150-1FD5C1B5380C}" type="presOf" srcId="{D0A54E17-068C-494D-985F-7F79699EEC0E}" destId="{1D3A07E5-F34D-490B-90E8-147A594BFF78}" srcOrd="0" destOrd="0" presId="urn:microsoft.com/office/officeart/2008/layout/PictureAccentList"/>
    <dgm:cxn modelId="{3FB36D68-82BF-4104-A6D4-D7F68BEDBFD6}" srcId="{B2B8D86A-291F-4235-8ABA-441449C100B8}" destId="{BCB5E26E-4A71-4842-9048-DBAD2E0E110F}" srcOrd="5" destOrd="0" parTransId="{A94B4C63-375D-4A1A-9312-807336771111}" sibTransId="{0ED69F56-4C21-4E7B-A254-075BEB402144}"/>
    <dgm:cxn modelId="{E11D5668-B8CA-42D7-8378-6BDB38A8DB38}" srcId="{B2B8D86A-291F-4235-8ABA-441449C100B8}" destId="{8BFF02C2-4C10-494B-A822-B863D6F7DAEB}" srcOrd="1" destOrd="0" parTransId="{806AA8EF-475A-46EB-A274-692EB8451764}" sibTransId="{1697292B-50C8-4CDA-AD26-1F137E56C63E}"/>
    <dgm:cxn modelId="{57E0934C-6653-47EE-9BFB-602438F93976}" type="presOf" srcId="{F9C7E5EF-E019-45CD-A986-6DA9C7E4C545}" destId="{9E408819-D421-41E5-8DEB-3515DED40FC0}" srcOrd="0" destOrd="0" presId="urn:microsoft.com/office/officeart/2008/layout/PictureAccentList"/>
    <dgm:cxn modelId="{E361CF7C-8FFA-4877-A060-B3E8C8CD9E89}" type="presOf" srcId="{EB1D5787-92DA-4E86-9554-729D0F73379A}" destId="{5D58C576-B11F-491F-BFD8-A61E5A8960C9}" srcOrd="0" destOrd="0" presId="urn:microsoft.com/office/officeart/2008/layout/PictureAccentList"/>
    <dgm:cxn modelId="{058E2369-9CD0-4D17-9F73-681615D4D203}" srcId="{B2B8D86A-291F-4235-8ABA-441449C100B8}" destId="{52263AB8-D230-41B6-9CC9-0C3C1238D91A}" srcOrd="7" destOrd="0" parTransId="{56A16B68-722A-4C50-BF36-B2429D111214}" sibTransId="{530D7C9E-4EF1-4830-A3F7-C2D5A1F21AAC}"/>
    <dgm:cxn modelId="{6C658EEA-6175-46D5-B41B-0C008766F54E}" srcId="{B2B8D86A-291F-4235-8ABA-441449C100B8}" destId="{648E7D30-4F94-40DA-BA95-7C423AE50317}" srcOrd="4" destOrd="0" parTransId="{A3DD6701-1871-4122-8DA0-2426328B2EED}" sibTransId="{C76E3FB8-A375-4DD6-9E26-D784006D1DD9}"/>
    <dgm:cxn modelId="{2D0BE77A-E0DC-4198-B342-32DEF5EE9C49}" type="presOf" srcId="{8BFF02C2-4C10-494B-A822-B863D6F7DAEB}" destId="{1F2727FC-0C79-48E5-A739-E49AC68C90A1}" srcOrd="0" destOrd="0" presId="urn:microsoft.com/office/officeart/2008/layout/PictureAccentList"/>
    <dgm:cxn modelId="{48FAD495-6E27-46F5-B26C-CB6ADC5B5705}" type="presOf" srcId="{BCB5E26E-4A71-4842-9048-DBAD2E0E110F}" destId="{A3CF8C93-1001-407F-9859-454388694044}" srcOrd="0" destOrd="0" presId="urn:microsoft.com/office/officeart/2008/layout/PictureAccentList"/>
    <dgm:cxn modelId="{C33B57AB-DC41-4C0F-808A-C12B56835FE1}" srcId="{D0A54E17-068C-494D-985F-7F79699EEC0E}" destId="{B2B8D86A-291F-4235-8ABA-441449C100B8}" srcOrd="0" destOrd="0" parTransId="{132C7298-846C-45FC-BF02-535397421259}" sibTransId="{062A2D14-DF5E-449B-B544-95FA53003917}"/>
    <dgm:cxn modelId="{3637AB3F-B50C-44FE-B545-B110BF1DECE4}" type="presParOf" srcId="{1D3A07E5-F34D-490B-90E8-147A594BFF78}" destId="{F2814115-9BC9-419C-87FE-827330D73C7D}" srcOrd="0" destOrd="0" presId="urn:microsoft.com/office/officeart/2008/layout/PictureAccentList"/>
    <dgm:cxn modelId="{3757CB7E-D761-4909-9FBC-62B7903551D1}" type="presParOf" srcId="{F2814115-9BC9-419C-87FE-827330D73C7D}" destId="{49178099-2B7F-47B4-9F65-85601A3816A4}" srcOrd="0" destOrd="0" presId="urn:microsoft.com/office/officeart/2008/layout/PictureAccentList"/>
    <dgm:cxn modelId="{F7600E1C-C94D-4F58-AB54-3D9DF965EC6F}" type="presParOf" srcId="{49178099-2B7F-47B4-9F65-85601A3816A4}" destId="{143AD6E9-4009-44C7-A3A9-9389EF08BEDB}" srcOrd="0" destOrd="0" presId="urn:microsoft.com/office/officeart/2008/layout/PictureAccentList"/>
    <dgm:cxn modelId="{C8D9DC36-1BB2-4DB3-9790-88A036DEFD08}" type="presParOf" srcId="{F2814115-9BC9-419C-87FE-827330D73C7D}" destId="{54FB7329-5294-4020-A26C-8AD2FFC274EB}" srcOrd="1" destOrd="0" presId="urn:microsoft.com/office/officeart/2008/layout/PictureAccentList"/>
    <dgm:cxn modelId="{DB08842A-FCDB-481D-920B-BBE630E612CE}" type="presParOf" srcId="{54FB7329-5294-4020-A26C-8AD2FFC274EB}" destId="{8248F028-E523-4C5C-8B35-1098F9E63A77}" srcOrd="0" destOrd="0" presId="urn:microsoft.com/office/officeart/2008/layout/PictureAccentList"/>
    <dgm:cxn modelId="{76A358FB-5D85-4D5A-9677-0A7E70E67339}" type="presParOf" srcId="{8248F028-E523-4C5C-8B35-1098F9E63A77}" destId="{A41AE6BB-4552-4EA2-9705-8B26BD74A89A}" srcOrd="0" destOrd="0" presId="urn:microsoft.com/office/officeart/2008/layout/PictureAccentList"/>
    <dgm:cxn modelId="{99B0E109-BF51-434D-8B76-0361E6EB1F22}" type="presParOf" srcId="{8248F028-E523-4C5C-8B35-1098F9E63A77}" destId="{141EEB03-FD9F-4E82-88A2-3F46CF1A5CA2}" srcOrd="1" destOrd="0" presId="urn:microsoft.com/office/officeart/2008/layout/PictureAccentList"/>
    <dgm:cxn modelId="{7433F763-4F1A-4F72-814F-F1D0E47024EF}" type="presParOf" srcId="{54FB7329-5294-4020-A26C-8AD2FFC274EB}" destId="{EEF35840-2947-4EBB-AA48-0E50126120C4}" srcOrd="1" destOrd="0" presId="urn:microsoft.com/office/officeart/2008/layout/PictureAccentList"/>
    <dgm:cxn modelId="{79EFF78E-10C2-41B5-AD35-D063DC824550}" type="presParOf" srcId="{EEF35840-2947-4EBB-AA48-0E50126120C4}" destId="{5569DA72-054E-40CC-8E86-9CDDDD8073FB}" srcOrd="0" destOrd="0" presId="urn:microsoft.com/office/officeart/2008/layout/PictureAccentList"/>
    <dgm:cxn modelId="{32E493C4-E3B6-49F5-B929-BC3C88EACBB4}" type="presParOf" srcId="{EEF35840-2947-4EBB-AA48-0E50126120C4}" destId="{1F2727FC-0C79-48E5-A739-E49AC68C90A1}" srcOrd="1" destOrd="0" presId="urn:microsoft.com/office/officeart/2008/layout/PictureAccentList"/>
    <dgm:cxn modelId="{61B4C1D5-92B2-4CB5-AA51-FCB127D67D9C}" type="presParOf" srcId="{54FB7329-5294-4020-A26C-8AD2FFC274EB}" destId="{000F4946-7E24-4FF2-BF09-F2D4E8BC528B}" srcOrd="2" destOrd="0" presId="urn:microsoft.com/office/officeart/2008/layout/PictureAccentList"/>
    <dgm:cxn modelId="{C03A962C-D958-4C55-A78E-EDB806632371}" type="presParOf" srcId="{000F4946-7E24-4FF2-BF09-F2D4E8BC528B}" destId="{C783A9CE-E78E-4E59-A910-4544DFA7697E}" srcOrd="0" destOrd="0" presId="urn:microsoft.com/office/officeart/2008/layout/PictureAccentList"/>
    <dgm:cxn modelId="{56967E19-26BF-431C-990C-2D19FA2387FF}" type="presParOf" srcId="{000F4946-7E24-4FF2-BF09-F2D4E8BC528B}" destId="{D4CA8017-7B27-4985-B45B-14124F90012C}" srcOrd="1" destOrd="0" presId="urn:microsoft.com/office/officeart/2008/layout/PictureAccentList"/>
    <dgm:cxn modelId="{76650C3F-5151-46D0-B29E-997592EEC706}" type="presParOf" srcId="{54FB7329-5294-4020-A26C-8AD2FFC274EB}" destId="{34CE6CD5-C3BB-473D-96F5-B11FF9D9BD6C}" srcOrd="3" destOrd="0" presId="urn:microsoft.com/office/officeart/2008/layout/PictureAccentList"/>
    <dgm:cxn modelId="{9EF661DF-455F-43D5-B95B-5428A9AAD9D6}" type="presParOf" srcId="{34CE6CD5-C3BB-473D-96F5-B11FF9D9BD6C}" destId="{22A07DF6-DA26-4956-A46B-049EDCFEEE0F}" srcOrd="0" destOrd="0" presId="urn:microsoft.com/office/officeart/2008/layout/PictureAccentList"/>
    <dgm:cxn modelId="{122B577B-0C4C-449C-BE16-927D4062C74D}" type="presParOf" srcId="{34CE6CD5-C3BB-473D-96F5-B11FF9D9BD6C}" destId="{2004DDC8-EFCE-47A9-8108-6FC0DB9ACC2F}" srcOrd="1" destOrd="0" presId="urn:microsoft.com/office/officeart/2008/layout/PictureAccentList"/>
    <dgm:cxn modelId="{97949987-39C2-4FE4-9D39-4FDBC0879763}" type="presParOf" srcId="{54FB7329-5294-4020-A26C-8AD2FFC274EB}" destId="{FC8342EF-273C-43EB-BE11-5683AB6A4F75}" srcOrd="4" destOrd="0" presId="urn:microsoft.com/office/officeart/2008/layout/PictureAccentList"/>
    <dgm:cxn modelId="{6847C7B8-8DA0-43A2-AAD2-2B0770B7817F}" type="presParOf" srcId="{FC8342EF-273C-43EB-BE11-5683AB6A4F75}" destId="{29940A89-94D7-4194-859B-8D4334D6E12F}" srcOrd="0" destOrd="0" presId="urn:microsoft.com/office/officeart/2008/layout/PictureAccentList"/>
    <dgm:cxn modelId="{35D2F66A-66F1-47F4-B751-E720179E697B}" type="presParOf" srcId="{FC8342EF-273C-43EB-BE11-5683AB6A4F75}" destId="{6FEBF28F-42D8-42C7-B26B-6BDFFE572B09}" srcOrd="1" destOrd="0" presId="urn:microsoft.com/office/officeart/2008/layout/PictureAccentList"/>
    <dgm:cxn modelId="{AB9E84DC-6A37-4114-A06A-A97E876E6884}" type="presParOf" srcId="{54FB7329-5294-4020-A26C-8AD2FFC274EB}" destId="{BD4ED565-2C89-4126-B641-20954B66C290}" srcOrd="5" destOrd="0" presId="urn:microsoft.com/office/officeart/2008/layout/PictureAccentList"/>
    <dgm:cxn modelId="{F0952C26-D7BB-43FD-8FE8-8C4FD0B85A50}" type="presParOf" srcId="{BD4ED565-2C89-4126-B641-20954B66C290}" destId="{4E640903-13F7-4A9A-8A4A-B354EA71BECB}" srcOrd="0" destOrd="0" presId="urn:microsoft.com/office/officeart/2008/layout/PictureAccentList"/>
    <dgm:cxn modelId="{12D87040-7757-4848-9F98-256AADB81EAC}" type="presParOf" srcId="{BD4ED565-2C89-4126-B641-20954B66C290}" destId="{A3CF8C93-1001-407F-9859-454388694044}" srcOrd="1" destOrd="0" presId="urn:microsoft.com/office/officeart/2008/layout/PictureAccentList"/>
    <dgm:cxn modelId="{319796F2-C3AB-4207-9F18-E85AEC9FA826}" type="presParOf" srcId="{54FB7329-5294-4020-A26C-8AD2FFC274EB}" destId="{EE12DC54-56B4-4B25-991C-DCA4BA756763}" srcOrd="6" destOrd="0" presId="urn:microsoft.com/office/officeart/2008/layout/PictureAccentList"/>
    <dgm:cxn modelId="{D2357563-BEA1-4C14-823D-7640AAF0B777}" type="presParOf" srcId="{EE12DC54-56B4-4B25-991C-DCA4BA756763}" destId="{12AFF384-51AB-4650-8000-1DB01BAC4DD0}" srcOrd="0" destOrd="0" presId="urn:microsoft.com/office/officeart/2008/layout/PictureAccentList"/>
    <dgm:cxn modelId="{11802153-034F-46A0-A15D-77FD67423CC4}" type="presParOf" srcId="{EE12DC54-56B4-4B25-991C-DCA4BA756763}" destId="{5D58C576-B11F-491F-BFD8-A61E5A8960C9}" srcOrd="1" destOrd="0" presId="urn:microsoft.com/office/officeart/2008/layout/PictureAccentList"/>
    <dgm:cxn modelId="{B39936A7-B832-4318-A8A3-D78D97A33BC0}" type="presParOf" srcId="{54FB7329-5294-4020-A26C-8AD2FFC274EB}" destId="{ED148BAC-E7D9-4F8F-B4E3-3946A8A217F6}" srcOrd="7" destOrd="0" presId="urn:microsoft.com/office/officeart/2008/layout/PictureAccentList"/>
    <dgm:cxn modelId="{3B4C9AC9-49CF-40D0-99E7-76FF3A057C86}" type="presParOf" srcId="{ED148BAC-E7D9-4F8F-B4E3-3946A8A217F6}" destId="{225F21D7-A954-459C-89D1-EF6FD583B95A}" srcOrd="0" destOrd="0" presId="urn:microsoft.com/office/officeart/2008/layout/PictureAccentList"/>
    <dgm:cxn modelId="{C47A50E5-94DD-4401-A2BC-F450CA2CE8CE}" type="presParOf" srcId="{ED148BAC-E7D9-4F8F-B4E3-3946A8A217F6}" destId="{CC6DDC20-01E0-41F2-A0D4-FD633A6A728C}" srcOrd="1" destOrd="0" presId="urn:microsoft.com/office/officeart/2008/layout/PictureAccentList"/>
    <dgm:cxn modelId="{4D4DC6E7-264B-4F30-A81E-14DE23A472FD}" type="presParOf" srcId="{54FB7329-5294-4020-A26C-8AD2FFC274EB}" destId="{B5AE3C63-F1E7-41AC-BD3C-BDCB371D638E}" srcOrd="8" destOrd="0" presId="urn:microsoft.com/office/officeart/2008/layout/PictureAccentList"/>
    <dgm:cxn modelId="{F0AB9BB1-E3E9-4A59-8F5E-D41899F946CF}" type="presParOf" srcId="{B5AE3C63-F1E7-41AC-BD3C-BDCB371D638E}" destId="{71C89CC7-3AAD-4911-AC9E-93984C7F9CB2}" srcOrd="0" destOrd="0" presId="urn:microsoft.com/office/officeart/2008/layout/PictureAccentList"/>
    <dgm:cxn modelId="{F0EC21A2-AD4D-4FAA-9B7C-D11437421A98}" type="presParOf" srcId="{B5AE3C63-F1E7-41AC-BD3C-BDCB371D638E}" destId="{9E408819-D421-41E5-8DEB-3515DED40FC0}"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64BFDC-DC14-489D-B627-5BB90AAB42D4}"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l-GR"/>
        </a:p>
      </dgm:t>
    </dgm:pt>
    <dgm:pt modelId="{8ED671D3-49D2-4708-8D73-06004530C009}">
      <dgm:prSet phldrT="[Text]" custT="1"/>
      <dgm:spPr>
        <a:solidFill>
          <a:srgbClr val="00B0F0"/>
        </a:solidFill>
      </dgm:spPr>
      <dgm:t>
        <a:bodyPr/>
        <a:lstStyle/>
        <a:p>
          <a:r>
            <a:rPr lang="el-GR" sz="1800" b="1" dirty="0" smtClean="0"/>
            <a:t>ΠΛΕΟΝΕΚΤΗΜΑΤΑ</a:t>
          </a:r>
          <a:endParaRPr lang="el-GR" sz="1800" b="1" dirty="0"/>
        </a:p>
      </dgm:t>
    </dgm:pt>
    <dgm:pt modelId="{D4BBE422-4EB6-41F4-8D09-AA11DFB92BB5}" type="parTrans" cxnId="{E57167D9-E7F7-40DE-990C-681A3651243F}">
      <dgm:prSet/>
      <dgm:spPr/>
      <dgm:t>
        <a:bodyPr/>
        <a:lstStyle/>
        <a:p>
          <a:endParaRPr lang="el-GR" sz="1400"/>
        </a:p>
      </dgm:t>
    </dgm:pt>
    <dgm:pt modelId="{C383F502-3721-4933-AAA3-8E114914EEE2}" type="sibTrans" cxnId="{E57167D9-E7F7-40DE-990C-681A3651243F}">
      <dgm:prSet/>
      <dgm:spPr/>
      <dgm:t>
        <a:bodyPr/>
        <a:lstStyle/>
        <a:p>
          <a:endParaRPr lang="el-GR" sz="1400"/>
        </a:p>
      </dgm:t>
    </dgm:pt>
    <dgm:pt modelId="{2E509AD9-AE54-48D5-85C0-1E06E1CDB1ED}">
      <dgm:prSet phldrT="[Text]" custT="1"/>
      <dgm:spPr/>
      <dgm:t>
        <a:bodyPr/>
        <a:lstStyle/>
        <a:p>
          <a:r>
            <a:rPr lang="el-GR" sz="1400" dirty="0" smtClean="0"/>
            <a:t>Έχουν ‘φυσική’ μορφή απεικόνισης της γνώσης, απλή σύνταξη και είναι εύκολη η κατανόηση της γνώσης που αναπαριστούν</a:t>
          </a:r>
          <a:endParaRPr lang="el-GR" sz="1400" dirty="0"/>
        </a:p>
      </dgm:t>
    </dgm:pt>
    <dgm:pt modelId="{1AC5FDA5-0772-4ABF-8284-64B3BBD31BD2}" type="parTrans" cxnId="{BC5A393E-3FFA-491F-AD19-E2C106C1B27B}">
      <dgm:prSet/>
      <dgm:spPr/>
      <dgm:t>
        <a:bodyPr/>
        <a:lstStyle/>
        <a:p>
          <a:endParaRPr lang="el-GR" sz="1400"/>
        </a:p>
      </dgm:t>
    </dgm:pt>
    <dgm:pt modelId="{B425A31F-E386-4CC3-96BF-79AAB91AE95F}" type="sibTrans" cxnId="{BC5A393E-3FFA-491F-AD19-E2C106C1B27B}">
      <dgm:prSet/>
      <dgm:spPr/>
      <dgm:t>
        <a:bodyPr/>
        <a:lstStyle/>
        <a:p>
          <a:endParaRPr lang="el-GR" sz="1400"/>
        </a:p>
      </dgm:t>
    </dgm:pt>
    <dgm:pt modelId="{ED6564C6-92F0-427F-B26A-407249373462}">
      <dgm:prSet phldrT="[Text]" custT="1"/>
      <dgm:spPr/>
      <dgm:t>
        <a:bodyPr/>
        <a:lstStyle/>
        <a:p>
          <a:r>
            <a:rPr lang="el-GR" sz="1400" dirty="0" smtClean="0"/>
            <a:t>Ανεξαρτησία κανόνων</a:t>
          </a:r>
          <a:endParaRPr lang="el-GR" sz="1400" dirty="0"/>
        </a:p>
      </dgm:t>
    </dgm:pt>
    <dgm:pt modelId="{CE057533-12CD-4A5B-926F-E86C5992EBD5}" type="parTrans" cxnId="{F5F5802D-7236-4963-AFEC-28F78A275E23}">
      <dgm:prSet/>
      <dgm:spPr/>
      <dgm:t>
        <a:bodyPr/>
        <a:lstStyle/>
        <a:p>
          <a:endParaRPr lang="el-GR" sz="1400"/>
        </a:p>
      </dgm:t>
    </dgm:pt>
    <dgm:pt modelId="{615DFB06-2A97-4DB7-A812-FE5F7A773A4D}" type="sibTrans" cxnId="{F5F5802D-7236-4963-AFEC-28F78A275E23}">
      <dgm:prSet/>
      <dgm:spPr/>
      <dgm:t>
        <a:bodyPr/>
        <a:lstStyle/>
        <a:p>
          <a:endParaRPr lang="el-GR" sz="1400"/>
        </a:p>
      </dgm:t>
    </dgm:pt>
    <dgm:pt modelId="{FA4F5FF0-9881-40AC-87B8-DC62A4F2CAEC}">
      <dgm:prSet phldrT="[Text]" custT="1"/>
      <dgm:spPr>
        <a:solidFill>
          <a:srgbClr val="C00000"/>
        </a:solidFill>
      </dgm:spPr>
      <dgm:t>
        <a:bodyPr/>
        <a:lstStyle/>
        <a:p>
          <a:r>
            <a:rPr lang="el-GR" sz="1800" b="1" dirty="0" smtClean="0"/>
            <a:t>ΜΕΙΟΝΕΚΤΗΜΑΤΑ</a:t>
          </a:r>
          <a:endParaRPr lang="el-GR" sz="1800" b="1" dirty="0"/>
        </a:p>
      </dgm:t>
    </dgm:pt>
    <dgm:pt modelId="{7C9F6B59-6757-41C7-B7DA-FE8C03872AB0}" type="parTrans" cxnId="{3C194489-347A-40CA-8E42-16DF068D870F}">
      <dgm:prSet/>
      <dgm:spPr/>
      <dgm:t>
        <a:bodyPr/>
        <a:lstStyle/>
        <a:p>
          <a:endParaRPr lang="el-GR" sz="1400"/>
        </a:p>
      </dgm:t>
    </dgm:pt>
    <dgm:pt modelId="{91B271C7-D0E0-43A5-AE95-34E5021BC076}" type="sibTrans" cxnId="{3C194489-347A-40CA-8E42-16DF068D870F}">
      <dgm:prSet/>
      <dgm:spPr/>
      <dgm:t>
        <a:bodyPr/>
        <a:lstStyle/>
        <a:p>
          <a:endParaRPr lang="el-GR" sz="1400"/>
        </a:p>
      </dgm:t>
    </dgm:pt>
    <dgm:pt modelId="{4612A4DC-B127-4BD7-BE55-D67848B03C66}">
      <dgm:prSet phldrT="[Text]" custT="1"/>
      <dgm:spPr/>
      <dgm:t>
        <a:bodyPr/>
        <a:lstStyle/>
        <a:p>
          <a:r>
            <a:rPr lang="el-GR" sz="1400" dirty="0" smtClean="0"/>
            <a:t>Δυσκολίες στη αναπαράσταση γενικής γνώσης όσον αφορά έννοιες και αντικείμενα</a:t>
          </a:r>
          <a:endParaRPr lang="el-GR" sz="1400" dirty="0"/>
        </a:p>
      </dgm:t>
    </dgm:pt>
    <dgm:pt modelId="{460ADAB4-FB0C-428D-BAD4-D2436B8B1A2C}" type="parTrans" cxnId="{88ACE084-6FFC-477D-863B-A73A2F683BE3}">
      <dgm:prSet/>
      <dgm:spPr/>
      <dgm:t>
        <a:bodyPr/>
        <a:lstStyle/>
        <a:p>
          <a:endParaRPr lang="el-GR" sz="1400"/>
        </a:p>
      </dgm:t>
    </dgm:pt>
    <dgm:pt modelId="{104B10FF-A54F-48ED-A073-B6264AC23F01}" type="sibTrans" cxnId="{88ACE084-6FFC-477D-863B-A73A2F683BE3}">
      <dgm:prSet/>
      <dgm:spPr/>
      <dgm:t>
        <a:bodyPr/>
        <a:lstStyle/>
        <a:p>
          <a:endParaRPr lang="el-GR" sz="1400"/>
        </a:p>
      </dgm:t>
    </dgm:pt>
    <dgm:pt modelId="{1A3EDCDD-BA02-4D7E-9AD5-D1C2854B8071}">
      <dgm:prSet phldrT="[Text]" custT="1"/>
      <dgm:spPr/>
      <dgm:t>
        <a:bodyPr/>
        <a:lstStyle/>
        <a:p>
          <a:r>
            <a:rPr lang="el-GR" sz="1400" dirty="0" smtClean="0"/>
            <a:t>Δυσκολία στην αναπαράσταση σύνθετης γνώσης κυρίως λόγω του μεγάλου αριθμού κανόνων που απαιτείται για αυτό</a:t>
          </a:r>
          <a:endParaRPr lang="el-GR" sz="1400" dirty="0"/>
        </a:p>
      </dgm:t>
    </dgm:pt>
    <dgm:pt modelId="{CAE9E934-5B9C-4AD4-9109-20E20CFF3A1F}" type="parTrans" cxnId="{3C7C8D8E-195C-4285-8BB6-BF99E5909F9A}">
      <dgm:prSet/>
      <dgm:spPr/>
      <dgm:t>
        <a:bodyPr/>
        <a:lstStyle/>
        <a:p>
          <a:endParaRPr lang="el-GR" sz="1400"/>
        </a:p>
      </dgm:t>
    </dgm:pt>
    <dgm:pt modelId="{42D12A0D-A19B-465A-8EAC-558E94604713}" type="sibTrans" cxnId="{3C7C8D8E-195C-4285-8BB6-BF99E5909F9A}">
      <dgm:prSet/>
      <dgm:spPr/>
      <dgm:t>
        <a:bodyPr/>
        <a:lstStyle/>
        <a:p>
          <a:endParaRPr lang="el-GR" sz="1400"/>
        </a:p>
      </dgm:t>
    </dgm:pt>
    <dgm:pt modelId="{64D14825-3E70-4DA9-8CF2-00C22DBCC7FC}">
      <dgm:prSet phldrT="[Text]" custT="1"/>
      <dgm:spPr/>
      <dgm:t>
        <a:bodyPr/>
        <a:lstStyle/>
        <a:p>
          <a:r>
            <a:rPr lang="el-GR" sz="1400" dirty="0" smtClean="0"/>
            <a:t>Παρέχουν ευκολίες μεταβολών</a:t>
          </a:r>
          <a:endParaRPr lang="el-GR" sz="1400" dirty="0"/>
        </a:p>
      </dgm:t>
    </dgm:pt>
    <dgm:pt modelId="{AA2DA74D-01C0-44C6-9118-65A2E093B2A7}" type="parTrans" cxnId="{849D91ED-528B-485B-B259-D6F7D9E96925}">
      <dgm:prSet/>
      <dgm:spPr/>
      <dgm:t>
        <a:bodyPr/>
        <a:lstStyle/>
        <a:p>
          <a:endParaRPr lang="el-GR" sz="1400"/>
        </a:p>
      </dgm:t>
    </dgm:pt>
    <dgm:pt modelId="{A8F4C7D1-AE35-4E6D-A831-4ECE5B990CFB}" type="sibTrans" cxnId="{849D91ED-528B-485B-B259-D6F7D9E96925}">
      <dgm:prSet/>
      <dgm:spPr/>
      <dgm:t>
        <a:bodyPr/>
        <a:lstStyle/>
        <a:p>
          <a:endParaRPr lang="el-GR" sz="1400"/>
        </a:p>
      </dgm:t>
    </dgm:pt>
    <dgm:pt modelId="{40372733-F5EA-4F77-8299-93D3FE78060B}">
      <dgm:prSet phldrT="[Text]" custT="1"/>
      <dgm:spPr/>
      <dgm:t>
        <a:bodyPr/>
        <a:lstStyle/>
        <a:p>
          <a:r>
            <a:rPr lang="el-GR" sz="1400" dirty="0" smtClean="0"/>
            <a:t>Η ανάπτυξη και η συμπλήρωση της βάσης γνώσης μπορεί να γίνει σταδιακά</a:t>
          </a:r>
          <a:endParaRPr lang="el-GR" sz="1400" dirty="0"/>
        </a:p>
      </dgm:t>
    </dgm:pt>
    <dgm:pt modelId="{4BB649B4-B6E1-41D9-8AFB-6D30CAE8EAF4}" type="parTrans" cxnId="{A7345E45-4341-48D1-B51A-13270FA1F8E7}">
      <dgm:prSet/>
      <dgm:spPr/>
      <dgm:t>
        <a:bodyPr/>
        <a:lstStyle/>
        <a:p>
          <a:endParaRPr lang="el-GR" sz="1400"/>
        </a:p>
      </dgm:t>
    </dgm:pt>
    <dgm:pt modelId="{D7D715E9-CCBC-4A24-8672-197BAEA0EB46}" type="sibTrans" cxnId="{A7345E45-4341-48D1-B51A-13270FA1F8E7}">
      <dgm:prSet/>
      <dgm:spPr/>
      <dgm:t>
        <a:bodyPr/>
        <a:lstStyle/>
        <a:p>
          <a:endParaRPr lang="el-GR" sz="1400"/>
        </a:p>
      </dgm:t>
    </dgm:pt>
    <dgm:pt modelId="{997B3A7E-1A02-44B3-A794-F30CFFCC6512}">
      <dgm:prSet phldrT="[Text]" custT="1"/>
      <dgm:spPr/>
      <dgm:t>
        <a:bodyPr/>
        <a:lstStyle/>
        <a:p>
          <a:r>
            <a:rPr lang="el-GR" sz="1400" dirty="0" smtClean="0"/>
            <a:t>Η διαδικασία εξαγωγής συμπερασμάτων και η παροχή επεξηγήσεων είναι σχετικά εύκολη</a:t>
          </a:r>
          <a:endParaRPr lang="el-GR" sz="1400" dirty="0"/>
        </a:p>
      </dgm:t>
    </dgm:pt>
    <dgm:pt modelId="{42B3F665-EAC6-4168-8F7C-B8EDCF791CD5}" type="parTrans" cxnId="{0D4E64F0-AA73-404B-9272-DEBE0D88873D}">
      <dgm:prSet/>
      <dgm:spPr/>
      <dgm:t>
        <a:bodyPr/>
        <a:lstStyle/>
        <a:p>
          <a:endParaRPr lang="el-GR" sz="1400"/>
        </a:p>
      </dgm:t>
    </dgm:pt>
    <dgm:pt modelId="{08986F69-76AF-40AA-8D60-5DFFA344AE77}" type="sibTrans" cxnId="{0D4E64F0-AA73-404B-9272-DEBE0D88873D}">
      <dgm:prSet/>
      <dgm:spPr/>
      <dgm:t>
        <a:bodyPr/>
        <a:lstStyle/>
        <a:p>
          <a:endParaRPr lang="el-GR" sz="1400"/>
        </a:p>
      </dgm:t>
    </dgm:pt>
    <dgm:pt modelId="{4A28F781-31D5-491F-9CAB-8AEB7D2D929A}">
      <dgm:prSet phldrT="[Text]" custT="1"/>
      <dgm:spPr/>
      <dgm:t>
        <a:bodyPr/>
        <a:lstStyle/>
        <a:p>
          <a:r>
            <a:rPr lang="el-GR" sz="1400" dirty="0" smtClean="0"/>
            <a:t>Έχουν τη δυνατότητα να αναπαριστούν και αβέβαιες καταστάσεις</a:t>
          </a:r>
          <a:endParaRPr lang="el-GR" sz="1400" dirty="0"/>
        </a:p>
      </dgm:t>
    </dgm:pt>
    <dgm:pt modelId="{9C6DEBB0-B2A7-400F-9585-AB73E92D5892}" type="parTrans" cxnId="{F69BA017-CAE0-4972-8631-BC1E9C9F337C}">
      <dgm:prSet/>
      <dgm:spPr/>
      <dgm:t>
        <a:bodyPr/>
        <a:lstStyle/>
        <a:p>
          <a:endParaRPr lang="el-GR" sz="1400"/>
        </a:p>
      </dgm:t>
    </dgm:pt>
    <dgm:pt modelId="{C0B5D824-2F5A-4C8B-801D-3BADE669A238}" type="sibTrans" cxnId="{F69BA017-CAE0-4972-8631-BC1E9C9F337C}">
      <dgm:prSet/>
      <dgm:spPr/>
      <dgm:t>
        <a:bodyPr/>
        <a:lstStyle/>
        <a:p>
          <a:endParaRPr lang="el-GR" sz="1400"/>
        </a:p>
      </dgm:t>
    </dgm:pt>
    <dgm:pt modelId="{DCB5D3BD-C312-49A4-8CF6-62F99440E494}">
      <dgm:prSet phldrT="[Text]" custT="1"/>
      <dgm:spPr/>
      <dgm:t>
        <a:bodyPr/>
        <a:lstStyle/>
        <a:p>
          <a:r>
            <a:rPr lang="el-GR" sz="1400" dirty="0" smtClean="0"/>
            <a:t>Δυσκολία κατανόησης του συνολικού αλγορίθμου</a:t>
          </a:r>
          <a:endParaRPr lang="el-GR" sz="1400" dirty="0"/>
        </a:p>
      </dgm:t>
    </dgm:pt>
    <dgm:pt modelId="{2A20387C-781F-4571-B413-A80AD8125133}" type="parTrans" cxnId="{791E7FE7-A17B-48DB-9583-685E16A75809}">
      <dgm:prSet/>
      <dgm:spPr/>
      <dgm:t>
        <a:bodyPr/>
        <a:lstStyle/>
        <a:p>
          <a:endParaRPr lang="el-GR" sz="1400"/>
        </a:p>
      </dgm:t>
    </dgm:pt>
    <dgm:pt modelId="{675CF2C5-E486-4925-92D9-F75ADA9EC619}" type="sibTrans" cxnId="{791E7FE7-A17B-48DB-9583-685E16A75809}">
      <dgm:prSet/>
      <dgm:spPr/>
      <dgm:t>
        <a:bodyPr/>
        <a:lstStyle/>
        <a:p>
          <a:endParaRPr lang="el-GR" sz="1400"/>
        </a:p>
      </dgm:t>
    </dgm:pt>
    <dgm:pt modelId="{58099FA1-2BFD-4973-AC79-AB7F6F0EACB0}">
      <dgm:prSet phldrT="[Text]" custT="1"/>
      <dgm:spPr/>
      <dgm:t>
        <a:bodyPr/>
        <a:lstStyle/>
        <a:p>
          <a:r>
            <a:rPr lang="el-GR" sz="1400" smtClean="0"/>
            <a:t>Δυσκολίες κατά την αναζήτηση λύσης λόγω του μεγάλου αριθμού κανόνων</a:t>
          </a:r>
          <a:endParaRPr lang="el-GR" sz="1400" dirty="0"/>
        </a:p>
      </dgm:t>
    </dgm:pt>
    <dgm:pt modelId="{50C1C68A-426B-4C4C-A0E5-46DB2194BC0E}" type="parTrans" cxnId="{79425993-196D-40BC-BECD-E4F94B2071CD}">
      <dgm:prSet/>
      <dgm:spPr/>
      <dgm:t>
        <a:bodyPr/>
        <a:lstStyle/>
        <a:p>
          <a:endParaRPr lang="el-GR" sz="1400"/>
        </a:p>
      </dgm:t>
    </dgm:pt>
    <dgm:pt modelId="{11286358-89F1-42FD-AE4F-DB8BBFD09E8A}" type="sibTrans" cxnId="{79425993-196D-40BC-BECD-E4F94B2071CD}">
      <dgm:prSet/>
      <dgm:spPr/>
      <dgm:t>
        <a:bodyPr/>
        <a:lstStyle/>
        <a:p>
          <a:endParaRPr lang="el-GR" sz="1400"/>
        </a:p>
      </dgm:t>
    </dgm:pt>
    <dgm:pt modelId="{F1CAE157-FAD1-4DA9-8930-C9FFE2E58EE8}">
      <dgm:prSet phldrT="[Text]" custT="1"/>
      <dgm:spPr/>
      <dgm:t>
        <a:bodyPr/>
        <a:lstStyle/>
        <a:p>
          <a:r>
            <a:rPr lang="el-GR" sz="1400" dirty="0" smtClean="0"/>
            <a:t>Δυσκολίες στην κατανόηση και διαχείριση μεγάλων βάσεων γνώσης</a:t>
          </a:r>
          <a:endParaRPr lang="el-GR" sz="1400" dirty="0"/>
        </a:p>
      </dgm:t>
    </dgm:pt>
    <dgm:pt modelId="{0604EFB1-2CD2-4FE9-B146-7DB3F39F7F57}" type="parTrans" cxnId="{FB5DF850-3DCC-4734-87EA-624C6B0CF194}">
      <dgm:prSet/>
      <dgm:spPr/>
      <dgm:t>
        <a:bodyPr/>
        <a:lstStyle/>
        <a:p>
          <a:endParaRPr lang="el-GR" sz="1400"/>
        </a:p>
      </dgm:t>
    </dgm:pt>
    <dgm:pt modelId="{93C754E5-B53B-41BD-8FB4-D601D197FDAC}" type="sibTrans" cxnId="{FB5DF850-3DCC-4734-87EA-624C6B0CF194}">
      <dgm:prSet/>
      <dgm:spPr/>
      <dgm:t>
        <a:bodyPr/>
        <a:lstStyle/>
        <a:p>
          <a:endParaRPr lang="el-GR" sz="1400"/>
        </a:p>
      </dgm:t>
    </dgm:pt>
    <dgm:pt modelId="{788131F4-16FA-4CF8-B55F-5B195EAB27A5}" type="pres">
      <dgm:prSet presAssocID="{C164BFDC-DC14-489D-B627-5BB90AAB42D4}" presName="diagram" presStyleCnt="0">
        <dgm:presLayoutVars>
          <dgm:chPref val="1"/>
          <dgm:dir/>
          <dgm:animOne val="branch"/>
          <dgm:animLvl val="lvl"/>
          <dgm:resizeHandles/>
        </dgm:presLayoutVars>
      </dgm:prSet>
      <dgm:spPr/>
      <dgm:t>
        <a:bodyPr/>
        <a:lstStyle/>
        <a:p>
          <a:endParaRPr lang="el-GR"/>
        </a:p>
      </dgm:t>
    </dgm:pt>
    <dgm:pt modelId="{4F42B0B6-B885-4140-B4F5-C70BAF26C5B7}" type="pres">
      <dgm:prSet presAssocID="{8ED671D3-49D2-4708-8D73-06004530C009}" presName="root" presStyleCnt="0"/>
      <dgm:spPr/>
    </dgm:pt>
    <dgm:pt modelId="{7ECF547A-0FB0-4790-B38F-D070F43050AB}" type="pres">
      <dgm:prSet presAssocID="{8ED671D3-49D2-4708-8D73-06004530C009}" presName="rootComposite" presStyleCnt="0"/>
      <dgm:spPr/>
    </dgm:pt>
    <dgm:pt modelId="{847D8EF5-2C1F-4090-9A6D-9D0B5D1B617E}" type="pres">
      <dgm:prSet presAssocID="{8ED671D3-49D2-4708-8D73-06004530C009}" presName="rootText" presStyleLbl="node1" presStyleIdx="0" presStyleCnt="2" custScaleX="317296"/>
      <dgm:spPr/>
      <dgm:t>
        <a:bodyPr/>
        <a:lstStyle/>
        <a:p>
          <a:endParaRPr lang="el-GR"/>
        </a:p>
      </dgm:t>
    </dgm:pt>
    <dgm:pt modelId="{E693C0FA-68F9-4BBE-8265-473B7ACAC270}" type="pres">
      <dgm:prSet presAssocID="{8ED671D3-49D2-4708-8D73-06004530C009}" presName="rootConnector" presStyleLbl="node1" presStyleIdx="0" presStyleCnt="2"/>
      <dgm:spPr/>
      <dgm:t>
        <a:bodyPr/>
        <a:lstStyle/>
        <a:p>
          <a:endParaRPr lang="el-GR"/>
        </a:p>
      </dgm:t>
    </dgm:pt>
    <dgm:pt modelId="{1F5633FF-A49D-40B5-8541-F70DBA14DE13}" type="pres">
      <dgm:prSet presAssocID="{8ED671D3-49D2-4708-8D73-06004530C009}" presName="childShape" presStyleCnt="0"/>
      <dgm:spPr/>
    </dgm:pt>
    <dgm:pt modelId="{CC26F009-794D-4D41-AE14-C954DC99FF3B}" type="pres">
      <dgm:prSet presAssocID="{1AC5FDA5-0772-4ABF-8284-64B3BBD31BD2}" presName="Name13" presStyleLbl="parChTrans1D2" presStyleIdx="0" presStyleCnt="11"/>
      <dgm:spPr/>
      <dgm:t>
        <a:bodyPr/>
        <a:lstStyle/>
        <a:p>
          <a:endParaRPr lang="el-GR"/>
        </a:p>
      </dgm:t>
    </dgm:pt>
    <dgm:pt modelId="{A590232F-2D78-4B0B-B2C9-81A10035F77D}" type="pres">
      <dgm:prSet presAssocID="{2E509AD9-AE54-48D5-85C0-1E06E1CDB1ED}" presName="childText" presStyleLbl="bgAcc1" presStyleIdx="0" presStyleCnt="11" custScaleX="412224" custScaleY="140101">
        <dgm:presLayoutVars>
          <dgm:bulletEnabled val="1"/>
        </dgm:presLayoutVars>
      </dgm:prSet>
      <dgm:spPr/>
      <dgm:t>
        <a:bodyPr/>
        <a:lstStyle/>
        <a:p>
          <a:endParaRPr lang="el-GR"/>
        </a:p>
      </dgm:t>
    </dgm:pt>
    <dgm:pt modelId="{A62BCBF6-BF94-4301-9F10-CE7EBF5A42FF}" type="pres">
      <dgm:prSet presAssocID="{CE057533-12CD-4A5B-926F-E86C5992EBD5}" presName="Name13" presStyleLbl="parChTrans1D2" presStyleIdx="1" presStyleCnt="11"/>
      <dgm:spPr/>
      <dgm:t>
        <a:bodyPr/>
        <a:lstStyle/>
        <a:p>
          <a:endParaRPr lang="el-GR"/>
        </a:p>
      </dgm:t>
    </dgm:pt>
    <dgm:pt modelId="{C768D3D5-BF92-4EAA-8D1C-CB1E34AAB656}" type="pres">
      <dgm:prSet presAssocID="{ED6564C6-92F0-427F-B26A-407249373462}" presName="childText" presStyleLbl="bgAcc1" presStyleIdx="1" presStyleCnt="11" custScaleX="412224">
        <dgm:presLayoutVars>
          <dgm:bulletEnabled val="1"/>
        </dgm:presLayoutVars>
      </dgm:prSet>
      <dgm:spPr/>
      <dgm:t>
        <a:bodyPr/>
        <a:lstStyle/>
        <a:p>
          <a:endParaRPr lang="el-GR"/>
        </a:p>
      </dgm:t>
    </dgm:pt>
    <dgm:pt modelId="{AC467A18-0A89-4510-A5C6-7D703526E5DB}" type="pres">
      <dgm:prSet presAssocID="{AA2DA74D-01C0-44C6-9118-65A2E093B2A7}" presName="Name13" presStyleLbl="parChTrans1D2" presStyleIdx="2" presStyleCnt="11"/>
      <dgm:spPr/>
      <dgm:t>
        <a:bodyPr/>
        <a:lstStyle/>
        <a:p>
          <a:endParaRPr lang="el-GR"/>
        </a:p>
      </dgm:t>
    </dgm:pt>
    <dgm:pt modelId="{FE20A4A7-8FA1-4273-9F55-C68CB6A1F162}" type="pres">
      <dgm:prSet presAssocID="{64D14825-3E70-4DA9-8CF2-00C22DBCC7FC}" presName="childText" presStyleLbl="bgAcc1" presStyleIdx="2" presStyleCnt="11" custScaleX="412224">
        <dgm:presLayoutVars>
          <dgm:bulletEnabled val="1"/>
        </dgm:presLayoutVars>
      </dgm:prSet>
      <dgm:spPr/>
      <dgm:t>
        <a:bodyPr/>
        <a:lstStyle/>
        <a:p>
          <a:endParaRPr lang="el-GR"/>
        </a:p>
      </dgm:t>
    </dgm:pt>
    <dgm:pt modelId="{1B9DB915-4C28-4886-8E7D-56DE09B3FFD9}" type="pres">
      <dgm:prSet presAssocID="{4BB649B4-B6E1-41D9-8AFB-6D30CAE8EAF4}" presName="Name13" presStyleLbl="parChTrans1D2" presStyleIdx="3" presStyleCnt="11"/>
      <dgm:spPr/>
      <dgm:t>
        <a:bodyPr/>
        <a:lstStyle/>
        <a:p>
          <a:endParaRPr lang="el-GR"/>
        </a:p>
      </dgm:t>
    </dgm:pt>
    <dgm:pt modelId="{0F334AD9-130F-40E4-AC16-A2A07A51F307}" type="pres">
      <dgm:prSet presAssocID="{40372733-F5EA-4F77-8299-93D3FE78060B}" presName="childText" presStyleLbl="bgAcc1" presStyleIdx="3" presStyleCnt="11" custScaleX="412224">
        <dgm:presLayoutVars>
          <dgm:bulletEnabled val="1"/>
        </dgm:presLayoutVars>
      </dgm:prSet>
      <dgm:spPr/>
      <dgm:t>
        <a:bodyPr/>
        <a:lstStyle/>
        <a:p>
          <a:endParaRPr lang="el-GR"/>
        </a:p>
      </dgm:t>
    </dgm:pt>
    <dgm:pt modelId="{020487EF-C71A-4544-BF21-DBC04951A34B}" type="pres">
      <dgm:prSet presAssocID="{42B3F665-EAC6-4168-8F7C-B8EDCF791CD5}" presName="Name13" presStyleLbl="parChTrans1D2" presStyleIdx="4" presStyleCnt="11"/>
      <dgm:spPr/>
      <dgm:t>
        <a:bodyPr/>
        <a:lstStyle/>
        <a:p>
          <a:endParaRPr lang="el-GR"/>
        </a:p>
      </dgm:t>
    </dgm:pt>
    <dgm:pt modelId="{307CDEEB-DA3F-4630-A1A9-61715952E277}" type="pres">
      <dgm:prSet presAssocID="{997B3A7E-1A02-44B3-A794-F30CFFCC6512}" presName="childText" presStyleLbl="bgAcc1" presStyleIdx="4" presStyleCnt="11" custScaleX="412224" custScaleY="116705">
        <dgm:presLayoutVars>
          <dgm:bulletEnabled val="1"/>
        </dgm:presLayoutVars>
      </dgm:prSet>
      <dgm:spPr/>
      <dgm:t>
        <a:bodyPr/>
        <a:lstStyle/>
        <a:p>
          <a:endParaRPr lang="el-GR"/>
        </a:p>
      </dgm:t>
    </dgm:pt>
    <dgm:pt modelId="{65E6B26F-B1C8-4224-84C8-2FFF2A5D2A43}" type="pres">
      <dgm:prSet presAssocID="{9C6DEBB0-B2A7-400F-9585-AB73E92D5892}" presName="Name13" presStyleLbl="parChTrans1D2" presStyleIdx="5" presStyleCnt="11"/>
      <dgm:spPr/>
      <dgm:t>
        <a:bodyPr/>
        <a:lstStyle/>
        <a:p>
          <a:endParaRPr lang="el-GR"/>
        </a:p>
      </dgm:t>
    </dgm:pt>
    <dgm:pt modelId="{4F8833A2-7D79-4460-99AF-28D819F2039D}" type="pres">
      <dgm:prSet presAssocID="{4A28F781-31D5-491F-9CAB-8AEB7D2D929A}" presName="childText" presStyleLbl="bgAcc1" presStyleIdx="5" presStyleCnt="11" custScaleX="412224">
        <dgm:presLayoutVars>
          <dgm:bulletEnabled val="1"/>
        </dgm:presLayoutVars>
      </dgm:prSet>
      <dgm:spPr/>
      <dgm:t>
        <a:bodyPr/>
        <a:lstStyle/>
        <a:p>
          <a:endParaRPr lang="el-GR"/>
        </a:p>
      </dgm:t>
    </dgm:pt>
    <dgm:pt modelId="{18E5555E-691B-493D-9E54-7EEA50F47473}" type="pres">
      <dgm:prSet presAssocID="{FA4F5FF0-9881-40AC-87B8-DC62A4F2CAEC}" presName="root" presStyleCnt="0"/>
      <dgm:spPr/>
    </dgm:pt>
    <dgm:pt modelId="{FD0E0A76-933E-4D71-8611-4B70743F3160}" type="pres">
      <dgm:prSet presAssocID="{FA4F5FF0-9881-40AC-87B8-DC62A4F2CAEC}" presName="rootComposite" presStyleCnt="0"/>
      <dgm:spPr/>
    </dgm:pt>
    <dgm:pt modelId="{B1CE69D7-9514-4352-A6C8-34C20C555957}" type="pres">
      <dgm:prSet presAssocID="{FA4F5FF0-9881-40AC-87B8-DC62A4F2CAEC}" presName="rootText" presStyleLbl="node1" presStyleIdx="1" presStyleCnt="2" custScaleX="282609"/>
      <dgm:spPr/>
      <dgm:t>
        <a:bodyPr/>
        <a:lstStyle/>
        <a:p>
          <a:endParaRPr lang="el-GR"/>
        </a:p>
      </dgm:t>
    </dgm:pt>
    <dgm:pt modelId="{A2A19542-0734-488F-889D-42C7D34042B2}" type="pres">
      <dgm:prSet presAssocID="{FA4F5FF0-9881-40AC-87B8-DC62A4F2CAEC}" presName="rootConnector" presStyleLbl="node1" presStyleIdx="1" presStyleCnt="2"/>
      <dgm:spPr/>
      <dgm:t>
        <a:bodyPr/>
        <a:lstStyle/>
        <a:p>
          <a:endParaRPr lang="el-GR"/>
        </a:p>
      </dgm:t>
    </dgm:pt>
    <dgm:pt modelId="{E3E0AAC5-1E17-47E0-8D1B-CBF7C2F44650}" type="pres">
      <dgm:prSet presAssocID="{FA4F5FF0-9881-40AC-87B8-DC62A4F2CAEC}" presName="childShape" presStyleCnt="0"/>
      <dgm:spPr/>
    </dgm:pt>
    <dgm:pt modelId="{E489B352-5160-4B5D-BF4C-2DE2E1A8C745}" type="pres">
      <dgm:prSet presAssocID="{460ADAB4-FB0C-428D-BAD4-D2436B8B1A2C}" presName="Name13" presStyleLbl="parChTrans1D2" presStyleIdx="6" presStyleCnt="11"/>
      <dgm:spPr/>
      <dgm:t>
        <a:bodyPr/>
        <a:lstStyle/>
        <a:p>
          <a:endParaRPr lang="el-GR"/>
        </a:p>
      </dgm:t>
    </dgm:pt>
    <dgm:pt modelId="{25427404-FC84-490C-97DF-D100ABD72AE8}" type="pres">
      <dgm:prSet presAssocID="{4612A4DC-B127-4BD7-BE55-D67848B03C66}" presName="childText" presStyleLbl="bgAcc1" presStyleIdx="6" presStyleCnt="11" custScaleX="463342">
        <dgm:presLayoutVars>
          <dgm:bulletEnabled val="1"/>
        </dgm:presLayoutVars>
      </dgm:prSet>
      <dgm:spPr/>
      <dgm:t>
        <a:bodyPr/>
        <a:lstStyle/>
        <a:p>
          <a:endParaRPr lang="el-GR"/>
        </a:p>
      </dgm:t>
    </dgm:pt>
    <dgm:pt modelId="{4646608F-218A-4422-B2E0-45316718D939}" type="pres">
      <dgm:prSet presAssocID="{CAE9E934-5B9C-4AD4-9109-20E20CFF3A1F}" presName="Name13" presStyleLbl="parChTrans1D2" presStyleIdx="7" presStyleCnt="11"/>
      <dgm:spPr/>
      <dgm:t>
        <a:bodyPr/>
        <a:lstStyle/>
        <a:p>
          <a:endParaRPr lang="el-GR"/>
        </a:p>
      </dgm:t>
    </dgm:pt>
    <dgm:pt modelId="{F2305CE0-9B94-4306-8834-FBD2095480FF}" type="pres">
      <dgm:prSet presAssocID="{1A3EDCDD-BA02-4D7E-9AD5-D1C2854B8071}" presName="childText" presStyleLbl="bgAcc1" presStyleIdx="7" presStyleCnt="11" custScaleX="463342" custScaleY="129068">
        <dgm:presLayoutVars>
          <dgm:bulletEnabled val="1"/>
        </dgm:presLayoutVars>
      </dgm:prSet>
      <dgm:spPr/>
      <dgm:t>
        <a:bodyPr/>
        <a:lstStyle/>
        <a:p>
          <a:endParaRPr lang="el-GR"/>
        </a:p>
      </dgm:t>
    </dgm:pt>
    <dgm:pt modelId="{46BD33FF-F155-4FFF-8618-3E6D8DF183A8}" type="pres">
      <dgm:prSet presAssocID="{2A20387C-781F-4571-B413-A80AD8125133}" presName="Name13" presStyleLbl="parChTrans1D2" presStyleIdx="8" presStyleCnt="11"/>
      <dgm:spPr/>
      <dgm:t>
        <a:bodyPr/>
        <a:lstStyle/>
        <a:p>
          <a:endParaRPr lang="el-GR"/>
        </a:p>
      </dgm:t>
    </dgm:pt>
    <dgm:pt modelId="{944254D8-B45E-486A-9BEA-DF7F408C8606}" type="pres">
      <dgm:prSet presAssocID="{DCB5D3BD-C312-49A4-8CF6-62F99440E494}" presName="childText" presStyleLbl="bgAcc1" presStyleIdx="8" presStyleCnt="11" custScaleX="463342">
        <dgm:presLayoutVars>
          <dgm:bulletEnabled val="1"/>
        </dgm:presLayoutVars>
      </dgm:prSet>
      <dgm:spPr/>
      <dgm:t>
        <a:bodyPr/>
        <a:lstStyle/>
        <a:p>
          <a:endParaRPr lang="el-GR"/>
        </a:p>
      </dgm:t>
    </dgm:pt>
    <dgm:pt modelId="{817D71EA-8258-40C2-A0FB-78C9B385E903}" type="pres">
      <dgm:prSet presAssocID="{50C1C68A-426B-4C4C-A0E5-46DB2194BC0E}" presName="Name13" presStyleLbl="parChTrans1D2" presStyleIdx="9" presStyleCnt="11"/>
      <dgm:spPr/>
      <dgm:t>
        <a:bodyPr/>
        <a:lstStyle/>
        <a:p>
          <a:endParaRPr lang="el-GR"/>
        </a:p>
      </dgm:t>
    </dgm:pt>
    <dgm:pt modelId="{F4EA6249-3BD4-4F47-8F19-0214E8D6990E}" type="pres">
      <dgm:prSet presAssocID="{58099FA1-2BFD-4973-AC79-AB7F6F0EACB0}" presName="childText" presStyleLbl="bgAcc1" presStyleIdx="9" presStyleCnt="11" custScaleX="463342">
        <dgm:presLayoutVars>
          <dgm:bulletEnabled val="1"/>
        </dgm:presLayoutVars>
      </dgm:prSet>
      <dgm:spPr/>
      <dgm:t>
        <a:bodyPr/>
        <a:lstStyle/>
        <a:p>
          <a:endParaRPr lang="el-GR"/>
        </a:p>
      </dgm:t>
    </dgm:pt>
    <dgm:pt modelId="{3779F1E3-B128-4654-8D27-05942125064A}" type="pres">
      <dgm:prSet presAssocID="{0604EFB1-2CD2-4FE9-B146-7DB3F39F7F57}" presName="Name13" presStyleLbl="parChTrans1D2" presStyleIdx="10" presStyleCnt="11"/>
      <dgm:spPr/>
      <dgm:t>
        <a:bodyPr/>
        <a:lstStyle/>
        <a:p>
          <a:endParaRPr lang="el-GR"/>
        </a:p>
      </dgm:t>
    </dgm:pt>
    <dgm:pt modelId="{FADC1C61-5562-4B9A-8682-9F0236743FC0}" type="pres">
      <dgm:prSet presAssocID="{F1CAE157-FAD1-4DA9-8930-C9FFE2E58EE8}" presName="childText" presStyleLbl="bgAcc1" presStyleIdx="10" presStyleCnt="11" custScaleX="463342">
        <dgm:presLayoutVars>
          <dgm:bulletEnabled val="1"/>
        </dgm:presLayoutVars>
      </dgm:prSet>
      <dgm:spPr/>
      <dgm:t>
        <a:bodyPr/>
        <a:lstStyle/>
        <a:p>
          <a:endParaRPr lang="el-GR"/>
        </a:p>
      </dgm:t>
    </dgm:pt>
  </dgm:ptLst>
  <dgm:cxnLst>
    <dgm:cxn modelId="{BC5A393E-3FFA-491F-AD19-E2C106C1B27B}" srcId="{8ED671D3-49D2-4708-8D73-06004530C009}" destId="{2E509AD9-AE54-48D5-85C0-1E06E1CDB1ED}" srcOrd="0" destOrd="0" parTransId="{1AC5FDA5-0772-4ABF-8284-64B3BBD31BD2}" sibTransId="{B425A31F-E386-4CC3-96BF-79AAB91AE95F}"/>
    <dgm:cxn modelId="{885E9CEA-7CCE-4416-B38E-DBE80238F0D5}" type="presOf" srcId="{8ED671D3-49D2-4708-8D73-06004530C009}" destId="{847D8EF5-2C1F-4090-9A6D-9D0B5D1B617E}" srcOrd="0" destOrd="0" presId="urn:microsoft.com/office/officeart/2005/8/layout/hierarchy3"/>
    <dgm:cxn modelId="{233A5C90-33C6-4AB7-8EAA-D095AF822121}" type="presOf" srcId="{CE057533-12CD-4A5B-926F-E86C5992EBD5}" destId="{A62BCBF6-BF94-4301-9F10-CE7EBF5A42FF}" srcOrd="0" destOrd="0" presId="urn:microsoft.com/office/officeart/2005/8/layout/hierarchy3"/>
    <dgm:cxn modelId="{01A95511-519B-4466-806D-553FAC457899}" type="presOf" srcId="{C164BFDC-DC14-489D-B627-5BB90AAB42D4}" destId="{788131F4-16FA-4CF8-B55F-5B195EAB27A5}" srcOrd="0" destOrd="0" presId="urn:microsoft.com/office/officeart/2005/8/layout/hierarchy3"/>
    <dgm:cxn modelId="{2FE093EC-35D7-4538-BB40-D05994640391}" type="presOf" srcId="{50C1C68A-426B-4C4C-A0E5-46DB2194BC0E}" destId="{817D71EA-8258-40C2-A0FB-78C9B385E903}" srcOrd="0" destOrd="0" presId="urn:microsoft.com/office/officeart/2005/8/layout/hierarchy3"/>
    <dgm:cxn modelId="{3AF33023-B26C-4D3D-9940-B678AC25AEEF}" type="presOf" srcId="{1A3EDCDD-BA02-4D7E-9AD5-D1C2854B8071}" destId="{F2305CE0-9B94-4306-8834-FBD2095480FF}" srcOrd="0" destOrd="0" presId="urn:microsoft.com/office/officeart/2005/8/layout/hierarchy3"/>
    <dgm:cxn modelId="{79425993-196D-40BC-BECD-E4F94B2071CD}" srcId="{FA4F5FF0-9881-40AC-87B8-DC62A4F2CAEC}" destId="{58099FA1-2BFD-4973-AC79-AB7F6F0EACB0}" srcOrd="3" destOrd="0" parTransId="{50C1C68A-426B-4C4C-A0E5-46DB2194BC0E}" sibTransId="{11286358-89F1-42FD-AE4F-DB8BBFD09E8A}"/>
    <dgm:cxn modelId="{ECB0D7E9-F827-4B22-A48D-A1F9922734DE}" type="presOf" srcId="{42B3F665-EAC6-4168-8F7C-B8EDCF791CD5}" destId="{020487EF-C71A-4544-BF21-DBC04951A34B}" srcOrd="0" destOrd="0" presId="urn:microsoft.com/office/officeart/2005/8/layout/hierarchy3"/>
    <dgm:cxn modelId="{6F975770-C369-45A1-9819-9F392C31B7A0}" type="presOf" srcId="{2E509AD9-AE54-48D5-85C0-1E06E1CDB1ED}" destId="{A590232F-2D78-4B0B-B2C9-81A10035F77D}" srcOrd="0" destOrd="0" presId="urn:microsoft.com/office/officeart/2005/8/layout/hierarchy3"/>
    <dgm:cxn modelId="{DC46A5DB-23D7-4EBC-B1AE-46AF9A8F1D8E}" type="presOf" srcId="{997B3A7E-1A02-44B3-A794-F30CFFCC6512}" destId="{307CDEEB-DA3F-4630-A1A9-61715952E277}" srcOrd="0" destOrd="0" presId="urn:microsoft.com/office/officeart/2005/8/layout/hierarchy3"/>
    <dgm:cxn modelId="{B7DF9804-D809-4A21-AE6A-8908B1EE676D}" type="presOf" srcId="{9C6DEBB0-B2A7-400F-9585-AB73E92D5892}" destId="{65E6B26F-B1C8-4224-84C8-2FFF2A5D2A43}" srcOrd="0" destOrd="0" presId="urn:microsoft.com/office/officeart/2005/8/layout/hierarchy3"/>
    <dgm:cxn modelId="{791E7FE7-A17B-48DB-9583-685E16A75809}" srcId="{FA4F5FF0-9881-40AC-87B8-DC62A4F2CAEC}" destId="{DCB5D3BD-C312-49A4-8CF6-62F99440E494}" srcOrd="2" destOrd="0" parTransId="{2A20387C-781F-4571-B413-A80AD8125133}" sibTransId="{675CF2C5-E486-4925-92D9-F75ADA9EC619}"/>
    <dgm:cxn modelId="{6303B439-FD72-4023-861D-D1A1A58C9B28}" type="presOf" srcId="{40372733-F5EA-4F77-8299-93D3FE78060B}" destId="{0F334AD9-130F-40E4-AC16-A2A07A51F307}" srcOrd="0" destOrd="0" presId="urn:microsoft.com/office/officeart/2005/8/layout/hierarchy3"/>
    <dgm:cxn modelId="{FD92A46D-F9AD-4BA5-BBD6-D4E34EEFA5A0}" type="presOf" srcId="{58099FA1-2BFD-4973-AC79-AB7F6F0EACB0}" destId="{F4EA6249-3BD4-4F47-8F19-0214E8D6990E}" srcOrd="0" destOrd="0" presId="urn:microsoft.com/office/officeart/2005/8/layout/hierarchy3"/>
    <dgm:cxn modelId="{2F47EC6A-7F39-435B-A842-7D3954CA4C43}" type="presOf" srcId="{0604EFB1-2CD2-4FE9-B146-7DB3F39F7F57}" destId="{3779F1E3-B128-4654-8D27-05942125064A}" srcOrd="0" destOrd="0" presId="urn:microsoft.com/office/officeart/2005/8/layout/hierarchy3"/>
    <dgm:cxn modelId="{F5F5802D-7236-4963-AFEC-28F78A275E23}" srcId="{8ED671D3-49D2-4708-8D73-06004530C009}" destId="{ED6564C6-92F0-427F-B26A-407249373462}" srcOrd="1" destOrd="0" parTransId="{CE057533-12CD-4A5B-926F-E86C5992EBD5}" sibTransId="{615DFB06-2A97-4DB7-A812-FE5F7A773A4D}"/>
    <dgm:cxn modelId="{A7345E45-4341-48D1-B51A-13270FA1F8E7}" srcId="{8ED671D3-49D2-4708-8D73-06004530C009}" destId="{40372733-F5EA-4F77-8299-93D3FE78060B}" srcOrd="3" destOrd="0" parTransId="{4BB649B4-B6E1-41D9-8AFB-6D30CAE8EAF4}" sibTransId="{D7D715E9-CCBC-4A24-8672-197BAEA0EB46}"/>
    <dgm:cxn modelId="{15DA5CC1-A101-4A03-8787-272001ED344B}" type="presOf" srcId="{4A28F781-31D5-491F-9CAB-8AEB7D2D929A}" destId="{4F8833A2-7D79-4460-99AF-28D819F2039D}" srcOrd="0" destOrd="0" presId="urn:microsoft.com/office/officeart/2005/8/layout/hierarchy3"/>
    <dgm:cxn modelId="{FB5DF850-3DCC-4734-87EA-624C6B0CF194}" srcId="{FA4F5FF0-9881-40AC-87B8-DC62A4F2CAEC}" destId="{F1CAE157-FAD1-4DA9-8930-C9FFE2E58EE8}" srcOrd="4" destOrd="0" parTransId="{0604EFB1-2CD2-4FE9-B146-7DB3F39F7F57}" sibTransId="{93C754E5-B53B-41BD-8FB4-D601D197FDAC}"/>
    <dgm:cxn modelId="{F69BA017-CAE0-4972-8631-BC1E9C9F337C}" srcId="{8ED671D3-49D2-4708-8D73-06004530C009}" destId="{4A28F781-31D5-491F-9CAB-8AEB7D2D929A}" srcOrd="5" destOrd="0" parTransId="{9C6DEBB0-B2A7-400F-9585-AB73E92D5892}" sibTransId="{C0B5D824-2F5A-4C8B-801D-3BADE669A238}"/>
    <dgm:cxn modelId="{09C338DD-D7F4-41B0-9F5D-DFFE4E1E94AC}" type="presOf" srcId="{F1CAE157-FAD1-4DA9-8930-C9FFE2E58EE8}" destId="{FADC1C61-5562-4B9A-8682-9F0236743FC0}" srcOrd="0" destOrd="0" presId="urn:microsoft.com/office/officeart/2005/8/layout/hierarchy3"/>
    <dgm:cxn modelId="{67D8C69E-9DD1-4087-B0FB-F5E4BF317767}" type="presOf" srcId="{FA4F5FF0-9881-40AC-87B8-DC62A4F2CAEC}" destId="{B1CE69D7-9514-4352-A6C8-34C20C555957}" srcOrd="0" destOrd="0" presId="urn:microsoft.com/office/officeart/2005/8/layout/hierarchy3"/>
    <dgm:cxn modelId="{E57167D9-E7F7-40DE-990C-681A3651243F}" srcId="{C164BFDC-DC14-489D-B627-5BB90AAB42D4}" destId="{8ED671D3-49D2-4708-8D73-06004530C009}" srcOrd="0" destOrd="0" parTransId="{D4BBE422-4EB6-41F4-8D09-AA11DFB92BB5}" sibTransId="{C383F502-3721-4933-AAA3-8E114914EEE2}"/>
    <dgm:cxn modelId="{31E1681F-5887-40E1-8FF6-7A3E7D66EB3F}" type="presOf" srcId="{460ADAB4-FB0C-428D-BAD4-D2436B8B1A2C}" destId="{E489B352-5160-4B5D-BF4C-2DE2E1A8C745}" srcOrd="0" destOrd="0" presId="urn:microsoft.com/office/officeart/2005/8/layout/hierarchy3"/>
    <dgm:cxn modelId="{3C7C8D8E-195C-4285-8BB6-BF99E5909F9A}" srcId="{FA4F5FF0-9881-40AC-87B8-DC62A4F2CAEC}" destId="{1A3EDCDD-BA02-4D7E-9AD5-D1C2854B8071}" srcOrd="1" destOrd="0" parTransId="{CAE9E934-5B9C-4AD4-9109-20E20CFF3A1F}" sibTransId="{42D12A0D-A19B-465A-8EAC-558E94604713}"/>
    <dgm:cxn modelId="{2445A8FA-CBBC-454F-901C-0747B1B6D556}" type="presOf" srcId="{ED6564C6-92F0-427F-B26A-407249373462}" destId="{C768D3D5-BF92-4EAA-8D1C-CB1E34AAB656}" srcOrd="0" destOrd="0" presId="urn:microsoft.com/office/officeart/2005/8/layout/hierarchy3"/>
    <dgm:cxn modelId="{478AD552-5D6C-4656-9F88-141B6D6F17D8}" type="presOf" srcId="{64D14825-3E70-4DA9-8CF2-00C22DBCC7FC}" destId="{FE20A4A7-8FA1-4273-9F55-C68CB6A1F162}" srcOrd="0" destOrd="0" presId="urn:microsoft.com/office/officeart/2005/8/layout/hierarchy3"/>
    <dgm:cxn modelId="{88ACE084-6FFC-477D-863B-A73A2F683BE3}" srcId="{FA4F5FF0-9881-40AC-87B8-DC62A4F2CAEC}" destId="{4612A4DC-B127-4BD7-BE55-D67848B03C66}" srcOrd="0" destOrd="0" parTransId="{460ADAB4-FB0C-428D-BAD4-D2436B8B1A2C}" sibTransId="{104B10FF-A54F-48ED-A073-B6264AC23F01}"/>
    <dgm:cxn modelId="{849D91ED-528B-485B-B259-D6F7D9E96925}" srcId="{8ED671D3-49D2-4708-8D73-06004530C009}" destId="{64D14825-3E70-4DA9-8CF2-00C22DBCC7FC}" srcOrd="2" destOrd="0" parTransId="{AA2DA74D-01C0-44C6-9118-65A2E093B2A7}" sibTransId="{A8F4C7D1-AE35-4E6D-A831-4ECE5B990CFB}"/>
    <dgm:cxn modelId="{81FA0583-E878-447B-9EB2-B5BD7D0D5F26}" type="presOf" srcId="{4612A4DC-B127-4BD7-BE55-D67848B03C66}" destId="{25427404-FC84-490C-97DF-D100ABD72AE8}" srcOrd="0" destOrd="0" presId="urn:microsoft.com/office/officeart/2005/8/layout/hierarchy3"/>
    <dgm:cxn modelId="{0D4E64F0-AA73-404B-9272-DEBE0D88873D}" srcId="{8ED671D3-49D2-4708-8D73-06004530C009}" destId="{997B3A7E-1A02-44B3-A794-F30CFFCC6512}" srcOrd="4" destOrd="0" parTransId="{42B3F665-EAC6-4168-8F7C-B8EDCF791CD5}" sibTransId="{08986F69-76AF-40AA-8D60-5DFFA344AE77}"/>
    <dgm:cxn modelId="{E768A105-B9C6-45CF-8B39-45D0A4CFE697}" type="presOf" srcId="{4BB649B4-B6E1-41D9-8AFB-6D30CAE8EAF4}" destId="{1B9DB915-4C28-4886-8E7D-56DE09B3FFD9}" srcOrd="0" destOrd="0" presId="urn:microsoft.com/office/officeart/2005/8/layout/hierarchy3"/>
    <dgm:cxn modelId="{6F1419AD-A6C1-4432-9E02-A82A6E4A6104}" type="presOf" srcId="{FA4F5FF0-9881-40AC-87B8-DC62A4F2CAEC}" destId="{A2A19542-0734-488F-889D-42C7D34042B2}" srcOrd="1" destOrd="0" presId="urn:microsoft.com/office/officeart/2005/8/layout/hierarchy3"/>
    <dgm:cxn modelId="{3C194489-347A-40CA-8E42-16DF068D870F}" srcId="{C164BFDC-DC14-489D-B627-5BB90AAB42D4}" destId="{FA4F5FF0-9881-40AC-87B8-DC62A4F2CAEC}" srcOrd="1" destOrd="0" parTransId="{7C9F6B59-6757-41C7-B7DA-FE8C03872AB0}" sibTransId="{91B271C7-D0E0-43A5-AE95-34E5021BC076}"/>
    <dgm:cxn modelId="{A147688B-441F-4014-A80C-F71BCE87AEF0}" type="presOf" srcId="{DCB5D3BD-C312-49A4-8CF6-62F99440E494}" destId="{944254D8-B45E-486A-9BEA-DF7F408C8606}" srcOrd="0" destOrd="0" presId="urn:microsoft.com/office/officeart/2005/8/layout/hierarchy3"/>
    <dgm:cxn modelId="{6EB4D4CE-855F-4FC0-822F-AD5F50DB4EDE}" type="presOf" srcId="{8ED671D3-49D2-4708-8D73-06004530C009}" destId="{E693C0FA-68F9-4BBE-8265-473B7ACAC270}" srcOrd="1" destOrd="0" presId="urn:microsoft.com/office/officeart/2005/8/layout/hierarchy3"/>
    <dgm:cxn modelId="{ACFB8929-D6C1-4D12-A30B-463B7961DC52}" type="presOf" srcId="{AA2DA74D-01C0-44C6-9118-65A2E093B2A7}" destId="{AC467A18-0A89-4510-A5C6-7D703526E5DB}" srcOrd="0" destOrd="0" presId="urn:microsoft.com/office/officeart/2005/8/layout/hierarchy3"/>
    <dgm:cxn modelId="{17F98FF7-5D2D-4ED3-B61E-329DA7FB8FED}" type="presOf" srcId="{CAE9E934-5B9C-4AD4-9109-20E20CFF3A1F}" destId="{4646608F-218A-4422-B2E0-45316718D939}" srcOrd="0" destOrd="0" presId="urn:microsoft.com/office/officeart/2005/8/layout/hierarchy3"/>
    <dgm:cxn modelId="{CA1FF1ED-0E1A-4EB8-AD8D-49F286606BC8}" type="presOf" srcId="{2A20387C-781F-4571-B413-A80AD8125133}" destId="{46BD33FF-F155-4FFF-8618-3E6D8DF183A8}" srcOrd="0" destOrd="0" presId="urn:microsoft.com/office/officeart/2005/8/layout/hierarchy3"/>
    <dgm:cxn modelId="{4F1E854C-1CCB-4555-95E1-C436E8C000D6}" type="presOf" srcId="{1AC5FDA5-0772-4ABF-8284-64B3BBD31BD2}" destId="{CC26F009-794D-4D41-AE14-C954DC99FF3B}" srcOrd="0" destOrd="0" presId="urn:microsoft.com/office/officeart/2005/8/layout/hierarchy3"/>
    <dgm:cxn modelId="{1FF59B87-93D7-4ED2-8324-DABE0D893907}" type="presParOf" srcId="{788131F4-16FA-4CF8-B55F-5B195EAB27A5}" destId="{4F42B0B6-B885-4140-B4F5-C70BAF26C5B7}" srcOrd="0" destOrd="0" presId="urn:microsoft.com/office/officeart/2005/8/layout/hierarchy3"/>
    <dgm:cxn modelId="{81224A5E-BB36-494D-B4B4-AC7DBEF3DB60}" type="presParOf" srcId="{4F42B0B6-B885-4140-B4F5-C70BAF26C5B7}" destId="{7ECF547A-0FB0-4790-B38F-D070F43050AB}" srcOrd="0" destOrd="0" presId="urn:microsoft.com/office/officeart/2005/8/layout/hierarchy3"/>
    <dgm:cxn modelId="{FC651259-B61C-411B-A722-C483E43EB60C}" type="presParOf" srcId="{7ECF547A-0FB0-4790-B38F-D070F43050AB}" destId="{847D8EF5-2C1F-4090-9A6D-9D0B5D1B617E}" srcOrd="0" destOrd="0" presId="urn:microsoft.com/office/officeart/2005/8/layout/hierarchy3"/>
    <dgm:cxn modelId="{D6A34708-0E20-41B7-AAF5-7E4A86F81752}" type="presParOf" srcId="{7ECF547A-0FB0-4790-B38F-D070F43050AB}" destId="{E693C0FA-68F9-4BBE-8265-473B7ACAC270}" srcOrd="1" destOrd="0" presId="urn:microsoft.com/office/officeart/2005/8/layout/hierarchy3"/>
    <dgm:cxn modelId="{CD12B06F-2BE3-41E4-9EB9-3A16B6915025}" type="presParOf" srcId="{4F42B0B6-B885-4140-B4F5-C70BAF26C5B7}" destId="{1F5633FF-A49D-40B5-8541-F70DBA14DE13}" srcOrd="1" destOrd="0" presId="urn:microsoft.com/office/officeart/2005/8/layout/hierarchy3"/>
    <dgm:cxn modelId="{48CBA612-7CCE-45C6-9A4A-CCE0FD6AF212}" type="presParOf" srcId="{1F5633FF-A49D-40B5-8541-F70DBA14DE13}" destId="{CC26F009-794D-4D41-AE14-C954DC99FF3B}" srcOrd="0" destOrd="0" presId="urn:microsoft.com/office/officeart/2005/8/layout/hierarchy3"/>
    <dgm:cxn modelId="{C0B2C060-8408-4206-B2A3-7BF6676FADDD}" type="presParOf" srcId="{1F5633FF-A49D-40B5-8541-F70DBA14DE13}" destId="{A590232F-2D78-4B0B-B2C9-81A10035F77D}" srcOrd="1" destOrd="0" presId="urn:microsoft.com/office/officeart/2005/8/layout/hierarchy3"/>
    <dgm:cxn modelId="{1A659193-E3F5-42E5-8753-C743E1A38255}" type="presParOf" srcId="{1F5633FF-A49D-40B5-8541-F70DBA14DE13}" destId="{A62BCBF6-BF94-4301-9F10-CE7EBF5A42FF}" srcOrd="2" destOrd="0" presId="urn:microsoft.com/office/officeart/2005/8/layout/hierarchy3"/>
    <dgm:cxn modelId="{3D49DA6A-C032-4AF6-9BF1-D29A9477D160}" type="presParOf" srcId="{1F5633FF-A49D-40B5-8541-F70DBA14DE13}" destId="{C768D3D5-BF92-4EAA-8D1C-CB1E34AAB656}" srcOrd="3" destOrd="0" presId="urn:microsoft.com/office/officeart/2005/8/layout/hierarchy3"/>
    <dgm:cxn modelId="{9846C492-EF98-4FFB-AC41-14B0E4A2EBF2}" type="presParOf" srcId="{1F5633FF-A49D-40B5-8541-F70DBA14DE13}" destId="{AC467A18-0A89-4510-A5C6-7D703526E5DB}" srcOrd="4" destOrd="0" presId="urn:microsoft.com/office/officeart/2005/8/layout/hierarchy3"/>
    <dgm:cxn modelId="{2E84C7E6-36D5-4949-A2FD-3F702F90E3D0}" type="presParOf" srcId="{1F5633FF-A49D-40B5-8541-F70DBA14DE13}" destId="{FE20A4A7-8FA1-4273-9F55-C68CB6A1F162}" srcOrd="5" destOrd="0" presId="urn:microsoft.com/office/officeart/2005/8/layout/hierarchy3"/>
    <dgm:cxn modelId="{F34F4DEF-E488-4AB4-A929-FCAD95AC1A5E}" type="presParOf" srcId="{1F5633FF-A49D-40B5-8541-F70DBA14DE13}" destId="{1B9DB915-4C28-4886-8E7D-56DE09B3FFD9}" srcOrd="6" destOrd="0" presId="urn:microsoft.com/office/officeart/2005/8/layout/hierarchy3"/>
    <dgm:cxn modelId="{F97FEF9A-82AF-4C83-A059-1E6B32876309}" type="presParOf" srcId="{1F5633FF-A49D-40B5-8541-F70DBA14DE13}" destId="{0F334AD9-130F-40E4-AC16-A2A07A51F307}" srcOrd="7" destOrd="0" presId="urn:microsoft.com/office/officeart/2005/8/layout/hierarchy3"/>
    <dgm:cxn modelId="{FA5D409B-43E7-476F-A68C-DADFA5FE47D1}" type="presParOf" srcId="{1F5633FF-A49D-40B5-8541-F70DBA14DE13}" destId="{020487EF-C71A-4544-BF21-DBC04951A34B}" srcOrd="8" destOrd="0" presId="urn:microsoft.com/office/officeart/2005/8/layout/hierarchy3"/>
    <dgm:cxn modelId="{126DB8C7-8D28-44BA-8409-F3A2A85F07A6}" type="presParOf" srcId="{1F5633FF-A49D-40B5-8541-F70DBA14DE13}" destId="{307CDEEB-DA3F-4630-A1A9-61715952E277}" srcOrd="9" destOrd="0" presId="urn:microsoft.com/office/officeart/2005/8/layout/hierarchy3"/>
    <dgm:cxn modelId="{19B97E9C-122C-4A3B-888C-9BF57D6F08E2}" type="presParOf" srcId="{1F5633FF-A49D-40B5-8541-F70DBA14DE13}" destId="{65E6B26F-B1C8-4224-84C8-2FFF2A5D2A43}" srcOrd="10" destOrd="0" presId="urn:microsoft.com/office/officeart/2005/8/layout/hierarchy3"/>
    <dgm:cxn modelId="{5608814F-3AE9-4CAF-A19F-302BB0F88313}" type="presParOf" srcId="{1F5633FF-A49D-40B5-8541-F70DBA14DE13}" destId="{4F8833A2-7D79-4460-99AF-28D819F2039D}" srcOrd="11" destOrd="0" presId="urn:microsoft.com/office/officeart/2005/8/layout/hierarchy3"/>
    <dgm:cxn modelId="{C9B7360F-27A9-4C2F-B576-217FD82FB1A5}" type="presParOf" srcId="{788131F4-16FA-4CF8-B55F-5B195EAB27A5}" destId="{18E5555E-691B-493D-9E54-7EEA50F47473}" srcOrd="1" destOrd="0" presId="urn:microsoft.com/office/officeart/2005/8/layout/hierarchy3"/>
    <dgm:cxn modelId="{F9CF2767-51AB-4B45-9844-F217028F1E8B}" type="presParOf" srcId="{18E5555E-691B-493D-9E54-7EEA50F47473}" destId="{FD0E0A76-933E-4D71-8611-4B70743F3160}" srcOrd="0" destOrd="0" presId="urn:microsoft.com/office/officeart/2005/8/layout/hierarchy3"/>
    <dgm:cxn modelId="{CEF8CF8F-8E6C-4117-867A-4479F659924E}" type="presParOf" srcId="{FD0E0A76-933E-4D71-8611-4B70743F3160}" destId="{B1CE69D7-9514-4352-A6C8-34C20C555957}" srcOrd="0" destOrd="0" presId="urn:microsoft.com/office/officeart/2005/8/layout/hierarchy3"/>
    <dgm:cxn modelId="{0210BC87-9C08-421A-9BBA-1418541C913E}" type="presParOf" srcId="{FD0E0A76-933E-4D71-8611-4B70743F3160}" destId="{A2A19542-0734-488F-889D-42C7D34042B2}" srcOrd="1" destOrd="0" presId="urn:microsoft.com/office/officeart/2005/8/layout/hierarchy3"/>
    <dgm:cxn modelId="{A9D3F189-87D1-4B1C-9DE7-747AC472F21B}" type="presParOf" srcId="{18E5555E-691B-493D-9E54-7EEA50F47473}" destId="{E3E0AAC5-1E17-47E0-8D1B-CBF7C2F44650}" srcOrd="1" destOrd="0" presId="urn:microsoft.com/office/officeart/2005/8/layout/hierarchy3"/>
    <dgm:cxn modelId="{4EC20F7F-0D87-474C-A9ED-0DC370E59BF3}" type="presParOf" srcId="{E3E0AAC5-1E17-47E0-8D1B-CBF7C2F44650}" destId="{E489B352-5160-4B5D-BF4C-2DE2E1A8C745}" srcOrd="0" destOrd="0" presId="urn:microsoft.com/office/officeart/2005/8/layout/hierarchy3"/>
    <dgm:cxn modelId="{AEE1446D-FC62-48B8-AF91-09BEA442720B}" type="presParOf" srcId="{E3E0AAC5-1E17-47E0-8D1B-CBF7C2F44650}" destId="{25427404-FC84-490C-97DF-D100ABD72AE8}" srcOrd="1" destOrd="0" presId="urn:microsoft.com/office/officeart/2005/8/layout/hierarchy3"/>
    <dgm:cxn modelId="{50538E63-E491-438D-8608-AB42FAE4EA96}" type="presParOf" srcId="{E3E0AAC5-1E17-47E0-8D1B-CBF7C2F44650}" destId="{4646608F-218A-4422-B2E0-45316718D939}" srcOrd="2" destOrd="0" presId="urn:microsoft.com/office/officeart/2005/8/layout/hierarchy3"/>
    <dgm:cxn modelId="{94A778AF-C5AE-4F92-964C-E61CC540C713}" type="presParOf" srcId="{E3E0AAC5-1E17-47E0-8D1B-CBF7C2F44650}" destId="{F2305CE0-9B94-4306-8834-FBD2095480FF}" srcOrd="3" destOrd="0" presId="urn:microsoft.com/office/officeart/2005/8/layout/hierarchy3"/>
    <dgm:cxn modelId="{66C5C3AA-C1F2-4F12-A80E-4142E2B3DAA2}" type="presParOf" srcId="{E3E0AAC5-1E17-47E0-8D1B-CBF7C2F44650}" destId="{46BD33FF-F155-4FFF-8618-3E6D8DF183A8}" srcOrd="4" destOrd="0" presId="urn:microsoft.com/office/officeart/2005/8/layout/hierarchy3"/>
    <dgm:cxn modelId="{D0901647-9726-4E50-84D2-50C948587C0A}" type="presParOf" srcId="{E3E0AAC5-1E17-47E0-8D1B-CBF7C2F44650}" destId="{944254D8-B45E-486A-9BEA-DF7F408C8606}" srcOrd="5" destOrd="0" presId="urn:microsoft.com/office/officeart/2005/8/layout/hierarchy3"/>
    <dgm:cxn modelId="{638F34E5-F9FF-4DBF-BD9E-70704DA10688}" type="presParOf" srcId="{E3E0AAC5-1E17-47E0-8D1B-CBF7C2F44650}" destId="{817D71EA-8258-40C2-A0FB-78C9B385E903}" srcOrd="6" destOrd="0" presId="urn:microsoft.com/office/officeart/2005/8/layout/hierarchy3"/>
    <dgm:cxn modelId="{61A3D6A7-61DC-4057-9928-26F5EA0DD657}" type="presParOf" srcId="{E3E0AAC5-1E17-47E0-8D1B-CBF7C2F44650}" destId="{F4EA6249-3BD4-4F47-8F19-0214E8D6990E}" srcOrd="7" destOrd="0" presId="urn:microsoft.com/office/officeart/2005/8/layout/hierarchy3"/>
    <dgm:cxn modelId="{F2F8CEDB-AA9D-4504-B640-C52DC515BF35}" type="presParOf" srcId="{E3E0AAC5-1E17-47E0-8D1B-CBF7C2F44650}" destId="{3779F1E3-B128-4654-8D27-05942125064A}" srcOrd="8" destOrd="0" presId="urn:microsoft.com/office/officeart/2005/8/layout/hierarchy3"/>
    <dgm:cxn modelId="{46920236-A9F0-4377-AF43-2BB0C0A74349}" type="presParOf" srcId="{E3E0AAC5-1E17-47E0-8D1B-CBF7C2F44650}" destId="{FADC1C61-5562-4B9A-8682-9F0236743FC0}"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AD6E9-4009-44C7-A3A9-9389EF08BEDB}">
      <dsp:nvSpPr>
        <dsp:cNvPr id="0" name=""/>
        <dsp:cNvSpPr/>
      </dsp:nvSpPr>
      <dsp:spPr>
        <a:xfrm>
          <a:off x="2677443" y="1333"/>
          <a:ext cx="2997594" cy="478005"/>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l-GR" sz="2400" b="1" kern="1200" smtClean="0">
              <a:solidFill>
                <a:srgbClr val="C00000"/>
              </a:solidFill>
              <a:effectLst>
                <a:outerShdw blurRad="38100" dist="38100" dir="2700000" algn="tl">
                  <a:srgbClr val="000000">
                    <a:alpha val="43137"/>
                  </a:srgbClr>
                </a:outerShdw>
              </a:effectLst>
            </a:rPr>
            <a:t>ΠΕΡΙΕΧΟΜΕΝΑ</a:t>
          </a:r>
          <a:endParaRPr lang="el-GR" sz="2400" b="1" kern="1200" dirty="0">
            <a:solidFill>
              <a:srgbClr val="C00000"/>
            </a:solidFill>
            <a:effectLst>
              <a:outerShdw blurRad="38100" dist="38100" dir="2700000" algn="tl">
                <a:srgbClr val="000000">
                  <a:alpha val="43137"/>
                </a:srgbClr>
              </a:outerShdw>
            </a:effectLst>
          </a:endParaRPr>
        </a:p>
      </dsp:txBody>
      <dsp:txXfrm>
        <a:off x="2691443" y="15333"/>
        <a:ext cx="2969594" cy="450005"/>
      </dsp:txXfrm>
    </dsp:sp>
    <dsp:sp modelId="{A41AE6BB-4552-4EA2-9705-8B26BD74A89A}">
      <dsp:nvSpPr>
        <dsp:cNvPr id="0" name=""/>
        <dsp:cNvSpPr/>
      </dsp:nvSpPr>
      <dsp:spPr>
        <a:xfrm>
          <a:off x="134496" y="566861"/>
          <a:ext cx="478005" cy="478005"/>
        </a:xfrm>
        <a:prstGeom prst="roundRect">
          <a:avLst>
            <a:gd name="adj" fmla="val 1667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41EEB03-FD9F-4E82-88A2-3F46CF1A5CA2}">
      <dsp:nvSpPr>
        <dsp:cNvPr id="0" name=""/>
        <dsp:cNvSpPr/>
      </dsp:nvSpPr>
      <dsp:spPr>
        <a:xfrm>
          <a:off x="999684" y="565379"/>
          <a:ext cx="6353112" cy="478005"/>
        </a:xfrm>
        <a:prstGeom prst="roundRect">
          <a:avLst>
            <a:gd name="adj" fmla="val 1667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l-GR" sz="2000" b="1" kern="1200" dirty="0" smtClean="0">
              <a:solidFill>
                <a:srgbClr val="C00000"/>
              </a:solidFill>
              <a:effectLst>
                <a:outerShdw blurRad="38100" dist="38100" dir="2700000" algn="tl">
                  <a:srgbClr val="000000">
                    <a:alpha val="43137"/>
                  </a:srgbClr>
                </a:outerShdw>
              </a:effectLst>
            </a:rPr>
            <a:t>Εισαγωγή - Βασικές Έννοιες</a:t>
          </a:r>
          <a:endParaRPr lang="el-GR" sz="2000" b="1" kern="1200" dirty="0">
            <a:solidFill>
              <a:srgbClr val="C00000"/>
            </a:solidFill>
            <a:effectLst>
              <a:outerShdw blurRad="38100" dist="38100" dir="2700000" algn="tl">
                <a:srgbClr val="000000">
                  <a:alpha val="43137"/>
                </a:srgbClr>
              </a:outerShdw>
            </a:effectLst>
          </a:endParaRPr>
        </a:p>
      </dsp:txBody>
      <dsp:txXfrm>
        <a:off x="1023022" y="588717"/>
        <a:ext cx="6306436" cy="431329"/>
      </dsp:txXfrm>
    </dsp:sp>
    <dsp:sp modelId="{5569DA72-054E-40CC-8E86-9CDDDD8073FB}">
      <dsp:nvSpPr>
        <dsp:cNvPr id="0" name=""/>
        <dsp:cNvSpPr/>
      </dsp:nvSpPr>
      <dsp:spPr>
        <a:xfrm>
          <a:off x="134496" y="1102228"/>
          <a:ext cx="478005" cy="478005"/>
        </a:xfrm>
        <a:prstGeom prst="roundRect">
          <a:avLst>
            <a:gd name="adj" fmla="val 1667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F2727FC-0C79-48E5-A739-E49AC68C90A1}">
      <dsp:nvSpPr>
        <dsp:cNvPr id="0" name=""/>
        <dsp:cNvSpPr/>
      </dsp:nvSpPr>
      <dsp:spPr>
        <a:xfrm>
          <a:off x="999684" y="1100746"/>
          <a:ext cx="6353112" cy="478005"/>
        </a:xfrm>
        <a:prstGeom prst="roundRect">
          <a:avLst>
            <a:gd name="adj" fmla="val 1667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l-GR" sz="2000" b="1" kern="1200" dirty="0" smtClean="0">
              <a:solidFill>
                <a:srgbClr val="C00000"/>
              </a:solidFill>
              <a:effectLst>
                <a:outerShdw blurRad="38100" dist="38100" dir="2700000" algn="tl">
                  <a:srgbClr val="000000">
                    <a:alpha val="43137"/>
                  </a:srgbClr>
                </a:outerShdw>
              </a:effectLst>
            </a:rPr>
            <a:t>Η τεχνητή έναντι της ανθρώπινης νοημοσύνης</a:t>
          </a:r>
          <a:endParaRPr lang="el-GR" sz="2000" b="1" kern="1200" dirty="0">
            <a:solidFill>
              <a:srgbClr val="C00000"/>
            </a:solidFill>
            <a:effectLst>
              <a:outerShdw blurRad="38100" dist="38100" dir="2700000" algn="tl">
                <a:srgbClr val="000000">
                  <a:alpha val="43137"/>
                </a:srgbClr>
              </a:outerShdw>
            </a:effectLst>
          </a:endParaRPr>
        </a:p>
      </dsp:txBody>
      <dsp:txXfrm>
        <a:off x="1023022" y="1124084"/>
        <a:ext cx="6306436" cy="431329"/>
      </dsp:txXfrm>
    </dsp:sp>
    <dsp:sp modelId="{C783A9CE-E78E-4E59-A910-4544DFA7697E}">
      <dsp:nvSpPr>
        <dsp:cNvPr id="0" name=""/>
        <dsp:cNvSpPr/>
      </dsp:nvSpPr>
      <dsp:spPr>
        <a:xfrm>
          <a:off x="134496" y="1637594"/>
          <a:ext cx="478005" cy="478005"/>
        </a:xfrm>
        <a:prstGeom prst="roundRect">
          <a:avLst>
            <a:gd name="adj" fmla="val 1667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4CA8017-7B27-4985-B45B-14124F90012C}">
      <dsp:nvSpPr>
        <dsp:cNvPr id="0" name=""/>
        <dsp:cNvSpPr/>
      </dsp:nvSpPr>
      <dsp:spPr>
        <a:xfrm>
          <a:off x="999684" y="1636112"/>
          <a:ext cx="6353112" cy="478005"/>
        </a:xfrm>
        <a:prstGeom prst="roundRect">
          <a:avLst>
            <a:gd name="adj" fmla="val 1667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l-GR" sz="2000" b="1" kern="1200" dirty="0" smtClean="0">
              <a:solidFill>
                <a:srgbClr val="C00000"/>
              </a:solidFill>
              <a:effectLst>
                <a:outerShdw blurRad="38100" dist="38100" dir="2700000" algn="tl">
                  <a:srgbClr val="000000">
                    <a:alpha val="43137"/>
                  </a:srgbClr>
                </a:outerShdw>
              </a:effectLst>
            </a:rPr>
            <a:t>Έμπειρα συστήματα </a:t>
          </a:r>
          <a:endParaRPr lang="el-GR" sz="2000" b="1" kern="1200" dirty="0">
            <a:solidFill>
              <a:srgbClr val="C00000"/>
            </a:solidFill>
            <a:effectLst>
              <a:outerShdw blurRad="38100" dist="38100" dir="2700000" algn="tl">
                <a:srgbClr val="000000">
                  <a:alpha val="43137"/>
                </a:srgbClr>
              </a:outerShdw>
            </a:effectLst>
          </a:endParaRPr>
        </a:p>
      </dsp:txBody>
      <dsp:txXfrm>
        <a:off x="1023022" y="1659450"/>
        <a:ext cx="6306436" cy="431329"/>
      </dsp:txXfrm>
    </dsp:sp>
    <dsp:sp modelId="{22A07DF6-DA26-4956-A46B-049EDCFEEE0F}">
      <dsp:nvSpPr>
        <dsp:cNvPr id="0" name=""/>
        <dsp:cNvSpPr/>
      </dsp:nvSpPr>
      <dsp:spPr>
        <a:xfrm>
          <a:off x="134496" y="2172960"/>
          <a:ext cx="478005" cy="478005"/>
        </a:xfrm>
        <a:prstGeom prst="roundRect">
          <a:avLst>
            <a:gd name="adj" fmla="val 1667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004DDC8-EFCE-47A9-8108-6FC0DB9ACC2F}">
      <dsp:nvSpPr>
        <dsp:cNvPr id="0" name=""/>
        <dsp:cNvSpPr/>
      </dsp:nvSpPr>
      <dsp:spPr>
        <a:xfrm>
          <a:off x="999684" y="2171479"/>
          <a:ext cx="6353112" cy="478005"/>
        </a:xfrm>
        <a:prstGeom prst="roundRect">
          <a:avLst>
            <a:gd name="adj" fmla="val 1667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l-GR" sz="2000" b="1" kern="1200" dirty="0" smtClean="0">
              <a:solidFill>
                <a:srgbClr val="C00000"/>
              </a:solidFill>
              <a:effectLst>
                <a:outerShdw blurRad="38100" dist="38100" dir="2700000" algn="tl">
                  <a:srgbClr val="000000">
                    <a:alpha val="43137"/>
                  </a:srgbClr>
                </a:outerShdw>
              </a:effectLst>
            </a:rPr>
            <a:t>Μηχανική της γνώσης</a:t>
          </a:r>
          <a:r>
            <a:rPr lang="en-GB" sz="2000" b="1" kern="1200" dirty="0" smtClean="0">
              <a:solidFill>
                <a:srgbClr val="C00000"/>
              </a:solidFill>
              <a:effectLst>
                <a:outerShdw blurRad="38100" dist="38100" dir="2700000" algn="tl">
                  <a:srgbClr val="000000">
                    <a:alpha val="43137"/>
                  </a:srgbClr>
                </a:outerShdw>
              </a:effectLst>
            </a:rPr>
            <a:t> </a:t>
          </a:r>
          <a:endParaRPr lang="el-GR" sz="2000" b="1" kern="1200" dirty="0">
            <a:solidFill>
              <a:srgbClr val="C00000"/>
            </a:solidFill>
            <a:effectLst>
              <a:outerShdw blurRad="38100" dist="38100" dir="2700000" algn="tl">
                <a:srgbClr val="000000">
                  <a:alpha val="43137"/>
                </a:srgbClr>
              </a:outerShdw>
            </a:effectLst>
          </a:endParaRPr>
        </a:p>
      </dsp:txBody>
      <dsp:txXfrm>
        <a:off x="1023022" y="2194817"/>
        <a:ext cx="6306436" cy="431329"/>
      </dsp:txXfrm>
    </dsp:sp>
    <dsp:sp modelId="{29940A89-94D7-4194-859B-8D4334D6E12F}">
      <dsp:nvSpPr>
        <dsp:cNvPr id="0" name=""/>
        <dsp:cNvSpPr/>
      </dsp:nvSpPr>
      <dsp:spPr>
        <a:xfrm>
          <a:off x="134496" y="2708327"/>
          <a:ext cx="478005" cy="478005"/>
        </a:xfrm>
        <a:prstGeom prst="roundRect">
          <a:avLst>
            <a:gd name="adj" fmla="val 1667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FEBF28F-42D8-42C7-B26B-6BDFFE572B09}">
      <dsp:nvSpPr>
        <dsp:cNvPr id="0" name=""/>
        <dsp:cNvSpPr/>
      </dsp:nvSpPr>
      <dsp:spPr>
        <a:xfrm>
          <a:off x="999684" y="2706845"/>
          <a:ext cx="6353112" cy="478005"/>
        </a:xfrm>
        <a:prstGeom prst="roundRect">
          <a:avLst>
            <a:gd name="adj" fmla="val 1667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l-GR" sz="2000" b="1" kern="1200" dirty="0" smtClean="0">
              <a:solidFill>
                <a:srgbClr val="C00000"/>
              </a:solidFill>
              <a:effectLst>
                <a:outerShdw blurRad="38100" dist="38100" dir="2700000" algn="tl">
                  <a:srgbClr val="000000">
                    <a:alpha val="43137"/>
                  </a:srgbClr>
                </a:outerShdw>
              </a:effectLst>
            </a:rPr>
            <a:t>Αναπαράσταση της γνώσης</a:t>
          </a:r>
          <a:endParaRPr lang="el-GR" sz="2000" b="1" kern="1200" dirty="0">
            <a:solidFill>
              <a:srgbClr val="C00000"/>
            </a:solidFill>
            <a:effectLst>
              <a:outerShdw blurRad="38100" dist="38100" dir="2700000" algn="tl">
                <a:srgbClr val="000000">
                  <a:alpha val="43137"/>
                </a:srgbClr>
              </a:outerShdw>
            </a:effectLst>
          </a:endParaRPr>
        </a:p>
      </dsp:txBody>
      <dsp:txXfrm>
        <a:off x="1023022" y="2730183"/>
        <a:ext cx="6306436" cy="431329"/>
      </dsp:txXfrm>
    </dsp:sp>
    <dsp:sp modelId="{4E640903-13F7-4A9A-8A4A-B354EA71BECB}">
      <dsp:nvSpPr>
        <dsp:cNvPr id="0" name=""/>
        <dsp:cNvSpPr/>
      </dsp:nvSpPr>
      <dsp:spPr>
        <a:xfrm>
          <a:off x="134496" y="3243693"/>
          <a:ext cx="478005" cy="478005"/>
        </a:xfrm>
        <a:prstGeom prst="roundRect">
          <a:avLst>
            <a:gd name="adj" fmla="val 1667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3CF8C93-1001-407F-9859-454388694044}">
      <dsp:nvSpPr>
        <dsp:cNvPr id="0" name=""/>
        <dsp:cNvSpPr/>
      </dsp:nvSpPr>
      <dsp:spPr>
        <a:xfrm>
          <a:off x="999684" y="3242211"/>
          <a:ext cx="6353112" cy="478005"/>
        </a:xfrm>
        <a:prstGeom prst="roundRect">
          <a:avLst>
            <a:gd name="adj" fmla="val 1667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l-GR" sz="2000" b="1" kern="1200" dirty="0" smtClean="0">
              <a:solidFill>
                <a:srgbClr val="C00000"/>
              </a:solidFill>
              <a:effectLst>
                <a:outerShdw blurRad="38100" dist="38100" dir="2700000" algn="tl">
                  <a:srgbClr val="000000">
                    <a:alpha val="43137"/>
                  </a:srgbClr>
                </a:outerShdw>
              </a:effectLst>
            </a:rPr>
            <a:t>Μέθοδοι αναπαράστασης της γνώσης</a:t>
          </a:r>
          <a:endParaRPr lang="el-GR" sz="2000" b="1" kern="1200" dirty="0">
            <a:solidFill>
              <a:srgbClr val="C00000"/>
            </a:solidFill>
            <a:effectLst>
              <a:outerShdw blurRad="38100" dist="38100" dir="2700000" algn="tl">
                <a:srgbClr val="000000">
                  <a:alpha val="43137"/>
                </a:srgbClr>
              </a:outerShdw>
            </a:effectLst>
          </a:endParaRPr>
        </a:p>
      </dsp:txBody>
      <dsp:txXfrm>
        <a:off x="1023022" y="3265549"/>
        <a:ext cx="6306436" cy="431329"/>
      </dsp:txXfrm>
    </dsp:sp>
    <dsp:sp modelId="{12AFF384-51AB-4650-8000-1DB01BAC4DD0}">
      <dsp:nvSpPr>
        <dsp:cNvPr id="0" name=""/>
        <dsp:cNvSpPr/>
      </dsp:nvSpPr>
      <dsp:spPr>
        <a:xfrm>
          <a:off x="134496" y="3779060"/>
          <a:ext cx="478005" cy="478005"/>
        </a:xfrm>
        <a:prstGeom prst="roundRect">
          <a:avLst>
            <a:gd name="adj" fmla="val 1667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D58C576-B11F-491F-BFD8-A61E5A8960C9}">
      <dsp:nvSpPr>
        <dsp:cNvPr id="0" name=""/>
        <dsp:cNvSpPr/>
      </dsp:nvSpPr>
      <dsp:spPr>
        <a:xfrm>
          <a:off x="999684" y="3777578"/>
          <a:ext cx="6353112" cy="478005"/>
        </a:xfrm>
        <a:prstGeom prst="roundRect">
          <a:avLst>
            <a:gd name="adj" fmla="val 1667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l-GR" sz="2000" b="1" kern="1200" smtClean="0">
              <a:solidFill>
                <a:srgbClr val="C00000"/>
              </a:solidFill>
              <a:effectLst>
                <a:outerShdw blurRad="38100" dist="38100" dir="2700000" algn="tl">
                  <a:srgbClr val="000000">
                    <a:alpha val="43137"/>
                  </a:srgbClr>
                </a:outerShdw>
              </a:effectLst>
            </a:rPr>
            <a:t>Εξαγωγή συμπερασμάτων</a:t>
          </a:r>
          <a:endParaRPr lang="el-GR" sz="2000" b="1" kern="1200" dirty="0">
            <a:solidFill>
              <a:srgbClr val="C00000"/>
            </a:solidFill>
            <a:effectLst>
              <a:outerShdw blurRad="38100" dist="38100" dir="2700000" algn="tl">
                <a:srgbClr val="000000">
                  <a:alpha val="43137"/>
                </a:srgbClr>
              </a:outerShdw>
            </a:effectLst>
          </a:endParaRPr>
        </a:p>
      </dsp:txBody>
      <dsp:txXfrm>
        <a:off x="1023022" y="3800916"/>
        <a:ext cx="6306436" cy="431329"/>
      </dsp:txXfrm>
    </dsp:sp>
    <dsp:sp modelId="{225F21D7-A954-459C-89D1-EF6FD583B95A}">
      <dsp:nvSpPr>
        <dsp:cNvPr id="0" name=""/>
        <dsp:cNvSpPr/>
      </dsp:nvSpPr>
      <dsp:spPr>
        <a:xfrm>
          <a:off x="134496" y="4314426"/>
          <a:ext cx="478005" cy="478005"/>
        </a:xfrm>
        <a:prstGeom prst="roundRect">
          <a:avLst>
            <a:gd name="adj" fmla="val 1667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C6DDC20-01E0-41F2-A0D4-FD633A6A728C}">
      <dsp:nvSpPr>
        <dsp:cNvPr id="0" name=""/>
        <dsp:cNvSpPr/>
      </dsp:nvSpPr>
      <dsp:spPr>
        <a:xfrm>
          <a:off x="999684" y="4312944"/>
          <a:ext cx="6353112" cy="478005"/>
        </a:xfrm>
        <a:prstGeom prst="roundRect">
          <a:avLst>
            <a:gd name="adj" fmla="val 1667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l-GR" sz="2000" b="1" kern="1200" dirty="0" smtClean="0">
              <a:solidFill>
                <a:srgbClr val="C00000"/>
              </a:solidFill>
              <a:effectLst>
                <a:outerShdw blurRad="38100" dist="38100" dir="2700000" algn="tl">
                  <a:srgbClr val="000000">
                    <a:alpha val="43137"/>
                  </a:srgbClr>
                </a:outerShdw>
              </a:effectLst>
            </a:rPr>
            <a:t>Στρατηγικές εξαγωγής συμπερασμάτων</a:t>
          </a:r>
          <a:endParaRPr lang="el-GR" sz="2000" b="1" kern="1200" dirty="0">
            <a:solidFill>
              <a:srgbClr val="C00000"/>
            </a:solidFill>
            <a:effectLst>
              <a:outerShdw blurRad="38100" dist="38100" dir="2700000" algn="tl">
                <a:srgbClr val="000000">
                  <a:alpha val="43137"/>
                </a:srgbClr>
              </a:outerShdw>
            </a:effectLst>
          </a:endParaRPr>
        </a:p>
      </dsp:txBody>
      <dsp:txXfrm>
        <a:off x="1023022" y="4336282"/>
        <a:ext cx="6306436" cy="431329"/>
      </dsp:txXfrm>
    </dsp:sp>
    <dsp:sp modelId="{71C89CC7-3AAD-4911-AC9E-93984C7F9CB2}">
      <dsp:nvSpPr>
        <dsp:cNvPr id="0" name=""/>
        <dsp:cNvSpPr/>
      </dsp:nvSpPr>
      <dsp:spPr>
        <a:xfrm>
          <a:off x="134496" y="4849644"/>
          <a:ext cx="478005" cy="478005"/>
        </a:xfrm>
        <a:prstGeom prst="roundRect">
          <a:avLst>
            <a:gd name="adj" fmla="val 1667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E408819-D421-41E5-8DEB-3515DED40FC0}">
      <dsp:nvSpPr>
        <dsp:cNvPr id="0" name=""/>
        <dsp:cNvSpPr/>
      </dsp:nvSpPr>
      <dsp:spPr>
        <a:xfrm>
          <a:off x="999684" y="4848311"/>
          <a:ext cx="6353112" cy="478005"/>
        </a:xfrm>
        <a:prstGeom prst="roundRect">
          <a:avLst>
            <a:gd name="adj" fmla="val 1667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l-GR" sz="2000" b="1" kern="1200" dirty="0" smtClean="0">
              <a:solidFill>
                <a:srgbClr val="C00000"/>
              </a:solidFill>
              <a:effectLst>
                <a:outerShdw blurRad="38100" dist="38100" dir="2700000" algn="tl">
                  <a:srgbClr val="000000">
                    <a:alpha val="43137"/>
                  </a:srgbClr>
                </a:outerShdw>
              </a:effectLst>
            </a:rPr>
            <a:t>Ανάπτυξη έμπειρων συστημάτων </a:t>
          </a:r>
          <a:endParaRPr lang="el-GR" sz="2000" b="1" kern="1200" dirty="0">
            <a:solidFill>
              <a:srgbClr val="C00000"/>
            </a:solidFill>
            <a:effectLst>
              <a:outerShdw blurRad="38100" dist="38100" dir="2700000" algn="tl">
                <a:srgbClr val="000000">
                  <a:alpha val="43137"/>
                </a:srgbClr>
              </a:outerShdw>
            </a:effectLst>
          </a:endParaRPr>
        </a:p>
      </dsp:txBody>
      <dsp:txXfrm>
        <a:off x="1023022" y="4871649"/>
        <a:ext cx="6306436" cy="4313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D8EF5-2C1F-4090-9A6D-9D0B5D1B617E}">
      <dsp:nvSpPr>
        <dsp:cNvPr id="0" name=""/>
        <dsp:cNvSpPr/>
      </dsp:nvSpPr>
      <dsp:spPr>
        <a:xfrm>
          <a:off x="555799" y="1968"/>
          <a:ext cx="3086189" cy="486326"/>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l-GR" sz="1800" b="1" kern="1200" dirty="0" smtClean="0"/>
            <a:t>ΠΛΕΟΝΕΚΤΗΜΑΤΑ</a:t>
          </a:r>
          <a:endParaRPr lang="el-GR" sz="1800" b="1" kern="1200" dirty="0"/>
        </a:p>
      </dsp:txBody>
      <dsp:txXfrm>
        <a:off x="570043" y="16212"/>
        <a:ext cx="3057701" cy="457838"/>
      </dsp:txXfrm>
    </dsp:sp>
    <dsp:sp modelId="{CC26F009-794D-4D41-AE14-C954DC99FF3B}">
      <dsp:nvSpPr>
        <dsp:cNvPr id="0" name=""/>
        <dsp:cNvSpPr/>
      </dsp:nvSpPr>
      <dsp:spPr>
        <a:xfrm>
          <a:off x="864418" y="488294"/>
          <a:ext cx="308618" cy="462255"/>
        </a:xfrm>
        <a:custGeom>
          <a:avLst/>
          <a:gdLst/>
          <a:ahLst/>
          <a:cxnLst/>
          <a:rect l="0" t="0" r="0" b="0"/>
          <a:pathLst>
            <a:path>
              <a:moveTo>
                <a:pt x="0" y="0"/>
              </a:moveTo>
              <a:lnTo>
                <a:pt x="0" y="462255"/>
              </a:lnTo>
              <a:lnTo>
                <a:pt x="308618" y="462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90232F-2D78-4B0B-B2C9-81A10035F77D}">
      <dsp:nvSpPr>
        <dsp:cNvPr id="0" name=""/>
        <dsp:cNvSpPr/>
      </dsp:nvSpPr>
      <dsp:spPr>
        <a:xfrm>
          <a:off x="1173037" y="609876"/>
          <a:ext cx="3207607" cy="6813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l-GR" sz="1400" kern="1200" dirty="0" smtClean="0"/>
            <a:t>Έχουν ‘φυσική’ μορφή απεικόνισης της γνώσης, απλή σύνταξη και είναι εύκολη η κατανόηση της γνώσης που αναπαριστούν</a:t>
          </a:r>
          <a:endParaRPr lang="el-GR" sz="1400" kern="1200" dirty="0"/>
        </a:p>
      </dsp:txBody>
      <dsp:txXfrm>
        <a:off x="1192993" y="629832"/>
        <a:ext cx="3167695" cy="641436"/>
      </dsp:txXfrm>
    </dsp:sp>
    <dsp:sp modelId="{A62BCBF6-BF94-4301-9F10-CE7EBF5A42FF}">
      <dsp:nvSpPr>
        <dsp:cNvPr id="0" name=""/>
        <dsp:cNvSpPr/>
      </dsp:nvSpPr>
      <dsp:spPr>
        <a:xfrm>
          <a:off x="864418" y="488294"/>
          <a:ext cx="308618" cy="1167674"/>
        </a:xfrm>
        <a:custGeom>
          <a:avLst/>
          <a:gdLst/>
          <a:ahLst/>
          <a:cxnLst/>
          <a:rect l="0" t="0" r="0" b="0"/>
          <a:pathLst>
            <a:path>
              <a:moveTo>
                <a:pt x="0" y="0"/>
              </a:moveTo>
              <a:lnTo>
                <a:pt x="0" y="1167674"/>
              </a:lnTo>
              <a:lnTo>
                <a:pt x="308618" y="11676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68D3D5-BF92-4EAA-8D1C-CB1E34AAB656}">
      <dsp:nvSpPr>
        <dsp:cNvPr id="0" name=""/>
        <dsp:cNvSpPr/>
      </dsp:nvSpPr>
      <dsp:spPr>
        <a:xfrm>
          <a:off x="1173037" y="1412806"/>
          <a:ext cx="3207607" cy="4863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l-GR" sz="1400" kern="1200" dirty="0" smtClean="0"/>
            <a:t>Ανεξαρτησία κανόνων</a:t>
          </a:r>
          <a:endParaRPr lang="el-GR" sz="1400" kern="1200" dirty="0"/>
        </a:p>
      </dsp:txBody>
      <dsp:txXfrm>
        <a:off x="1187281" y="1427050"/>
        <a:ext cx="3179119" cy="457838"/>
      </dsp:txXfrm>
    </dsp:sp>
    <dsp:sp modelId="{AC467A18-0A89-4510-A5C6-7D703526E5DB}">
      <dsp:nvSpPr>
        <dsp:cNvPr id="0" name=""/>
        <dsp:cNvSpPr/>
      </dsp:nvSpPr>
      <dsp:spPr>
        <a:xfrm>
          <a:off x="864418" y="488294"/>
          <a:ext cx="308618" cy="1775582"/>
        </a:xfrm>
        <a:custGeom>
          <a:avLst/>
          <a:gdLst/>
          <a:ahLst/>
          <a:cxnLst/>
          <a:rect l="0" t="0" r="0" b="0"/>
          <a:pathLst>
            <a:path>
              <a:moveTo>
                <a:pt x="0" y="0"/>
              </a:moveTo>
              <a:lnTo>
                <a:pt x="0" y="1775582"/>
              </a:lnTo>
              <a:lnTo>
                <a:pt x="308618" y="17755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20A4A7-8FA1-4273-9F55-C68CB6A1F162}">
      <dsp:nvSpPr>
        <dsp:cNvPr id="0" name=""/>
        <dsp:cNvSpPr/>
      </dsp:nvSpPr>
      <dsp:spPr>
        <a:xfrm>
          <a:off x="1173037" y="2020714"/>
          <a:ext cx="3207607" cy="4863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l-GR" sz="1400" kern="1200" dirty="0" smtClean="0"/>
            <a:t>Παρέχουν ευκολίες μεταβολών</a:t>
          </a:r>
          <a:endParaRPr lang="el-GR" sz="1400" kern="1200" dirty="0"/>
        </a:p>
      </dsp:txBody>
      <dsp:txXfrm>
        <a:off x="1187281" y="2034958"/>
        <a:ext cx="3179119" cy="457838"/>
      </dsp:txXfrm>
    </dsp:sp>
    <dsp:sp modelId="{1B9DB915-4C28-4886-8E7D-56DE09B3FFD9}">
      <dsp:nvSpPr>
        <dsp:cNvPr id="0" name=""/>
        <dsp:cNvSpPr/>
      </dsp:nvSpPr>
      <dsp:spPr>
        <a:xfrm>
          <a:off x="864418" y="488294"/>
          <a:ext cx="308618" cy="2383490"/>
        </a:xfrm>
        <a:custGeom>
          <a:avLst/>
          <a:gdLst/>
          <a:ahLst/>
          <a:cxnLst/>
          <a:rect l="0" t="0" r="0" b="0"/>
          <a:pathLst>
            <a:path>
              <a:moveTo>
                <a:pt x="0" y="0"/>
              </a:moveTo>
              <a:lnTo>
                <a:pt x="0" y="2383490"/>
              </a:lnTo>
              <a:lnTo>
                <a:pt x="308618" y="23834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334AD9-130F-40E4-AC16-A2A07A51F307}">
      <dsp:nvSpPr>
        <dsp:cNvPr id="0" name=""/>
        <dsp:cNvSpPr/>
      </dsp:nvSpPr>
      <dsp:spPr>
        <a:xfrm>
          <a:off x="1173037" y="2628622"/>
          <a:ext cx="3207607" cy="4863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l-GR" sz="1400" kern="1200" dirty="0" smtClean="0"/>
            <a:t>Η ανάπτυξη και η συμπλήρωση της βάσης γνώσης μπορεί να γίνει σταδιακά</a:t>
          </a:r>
          <a:endParaRPr lang="el-GR" sz="1400" kern="1200" dirty="0"/>
        </a:p>
      </dsp:txBody>
      <dsp:txXfrm>
        <a:off x="1187281" y="2642866"/>
        <a:ext cx="3179119" cy="457838"/>
      </dsp:txXfrm>
    </dsp:sp>
    <dsp:sp modelId="{020487EF-C71A-4544-BF21-DBC04951A34B}">
      <dsp:nvSpPr>
        <dsp:cNvPr id="0" name=""/>
        <dsp:cNvSpPr/>
      </dsp:nvSpPr>
      <dsp:spPr>
        <a:xfrm>
          <a:off x="864418" y="488294"/>
          <a:ext cx="308618" cy="3032019"/>
        </a:xfrm>
        <a:custGeom>
          <a:avLst/>
          <a:gdLst/>
          <a:ahLst/>
          <a:cxnLst/>
          <a:rect l="0" t="0" r="0" b="0"/>
          <a:pathLst>
            <a:path>
              <a:moveTo>
                <a:pt x="0" y="0"/>
              </a:moveTo>
              <a:lnTo>
                <a:pt x="0" y="3032019"/>
              </a:lnTo>
              <a:lnTo>
                <a:pt x="308618" y="30320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7CDEEB-DA3F-4630-A1A9-61715952E277}">
      <dsp:nvSpPr>
        <dsp:cNvPr id="0" name=""/>
        <dsp:cNvSpPr/>
      </dsp:nvSpPr>
      <dsp:spPr>
        <a:xfrm>
          <a:off x="1173037" y="3236530"/>
          <a:ext cx="3207607" cy="5675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l-GR" sz="1400" kern="1200" dirty="0" smtClean="0"/>
            <a:t>Η διαδικασία εξαγωγής συμπερασμάτων και η παροχή επεξηγήσεων είναι σχετικά εύκολη</a:t>
          </a:r>
          <a:endParaRPr lang="el-GR" sz="1400" kern="1200" dirty="0"/>
        </a:p>
      </dsp:txBody>
      <dsp:txXfrm>
        <a:off x="1189660" y="3253153"/>
        <a:ext cx="3174361" cy="534321"/>
      </dsp:txXfrm>
    </dsp:sp>
    <dsp:sp modelId="{65E6B26F-B1C8-4224-84C8-2FFF2A5D2A43}">
      <dsp:nvSpPr>
        <dsp:cNvPr id="0" name=""/>
        <dsp:cNvSpPr/>
      </dsp:nvSpPr>
      <dsp:spPr>
        <a:xfrm>
          <a:off x="864418" y="488294"/>
          <a:ext cx="308618" cy="3680548"/>
        </a:xfrm>
        <a:custGeom>
          <a:avLst/>
          <a:gdLst/>
          <a:ahLst/>
          <a:cxnLst/>
          <a:rect l="0" t="0" r="0" b="0"/>
          <a:pathLst>
            <a:path>
              <a:moveTo>
                <a:pt x="0" y="0"/>
              </a:moveTo>
              <a:lnTo>
                <a:pt x="0" y="3680548"/>
              </a:lnTo>
              <a:lnTo>
                <a:pt x="308618" y="36805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8833A2-7D79-4460-99AF-28D819F2039D}">
      <dsp:nvSpPr>
        <dsp:cNvPr id="0" name=""/>
        <dsp:cNvSpPr/>
      </dsp:nvSpPr>
      <dsp:spPr>
        <a:xfrm>
          <a:off x="1173037" y="3925679"/>
          <a:ext cx="3207607" cy="4863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l-GR" sz="1400" kern="1200" dirty="0" smtClean="0"/>
            <a:t>Έχουν τη δυνατότητα να αναπαριστούν και αβέβαιες καταστάσεις</a:t>
          </a:r>
          <a:endParaRPr lang="el-GR" sz="1400" kern="1200" dirty="0"/>
        </a:p>
      </dsp:txBody>
      <dsp:txXfrm>
        <a:off x="1187281" y="3939923"/>
        <a:ext cx="3179119" cy="457838"/>
      </dsp:txXfrm>
    </dsp:sp>
    <dsp:sp modelId="{B1CE69D7-9514-4352-A6C8-34C20C555957}">
      <dsp:nvSpPr>
        <dsp:cNvPr id="0" name=""/>
        <dsp:cNvSpPr/>
      </dsp:nvSpPr>
      <dsp:spPr>
        <a:xfrm>
          <a:off x="4074047" y="1968"/>
          <a:ext cx="2748804" cy="486326"/>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l-GR" sz="1800" b="1" kern="1200" dirty="0" smtClean="0"/>
            <a:t>ΜΕΙΟΝΕΚΤΗΜΑΤΑ</a:t>
          </a:r>
          <a:endParaRPr lang="el-GR" sz="1800" b="1" kern="1200" dirty="0"/>
        </a:p>
      </dsp:txBody>
      <dsp:txXfrm>
        <a:off x="4088291" y="16212"/>
        <a:ext cx="2720316" cy="457838"/>
      </dsp:txXfrm>
    </dsp:sp>
    <dsp:sp modelId="{E489B352-5160-4B5D-BF4C-2DE2E1A8C745}">
      <dsp:nvSpPr>
        <dsp:cNvPr id="0" name=""/>
        <dsp:cNvSpPr/>
      </dsp:nvSpPr>
      <dsp:spPr>
        <a:xfrm>
          <a:off x="4348927" y="488294"/>
          <a:ext cx="274880" cy="364744"/>
        </a:xfrm>
        <a:custGeom>
          <a:avLst/>
          <a:gdLst/>
          <a:ahLst/>
          <a:cxnLst/>
          <a:rect l="0" t="0" r="0" b="0"/>
          <a:pathLst>
            <a:path>
              <a:moveTo>
                <a:pt x="0" y="0"/>
              </a:moveTo>
              <a:lnTo>
                <a:pt x="0" y="364744"/>
              </a:lnTo>
              <a:lnTo>
                <a:pt x="274880" y="3647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427404-FC84-490C-97DF-D100ABD72AE8}">
      <dsp:nvSpPr>
        <dsp:cNvPr id="0" name=""/>
        <dsp:cNvSpPr/>
      </dsp:nvSpPr>
      <dsp:spPr>
        <a:xfrm>
          <a:off x="4623808" y="609876"/>
          <a:ext cx="3605367" cy="4863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l-GR" sz="1400" kern="1200" dirty="0" smtClean="0"/>
            <a:t>Δυσκολίες στη αναπαράσταση γενικής γνώσης όσον αφορά έννοιες και αντικείμενα</a:t>
          </a:r>
          <a:endParaRPr lang="el-GR" sz="1400" kern="1200" dirty="0"/>
        </a:p>
      </dsp:txBody>
      <dsp:txXfrm>
        <a:off x="4638052" y="624120"/>
        <a:ext cx="3576879" cy="457838"/>
      </dsp:txXfrm>
    </dsp:sp>
    <dsp:sp modelId="{4646608F-218A-4422-B2E0-45316718D939}">
      <dsp:nvSpPr>
        <dsp:cNvPr id="0" name=""/>
        <dsp:cNvSpPr/>
      </dsp:nvSpPr>
      <dsp:spPr>
        <a:xfrm>
          <a:off x="4348927" y="488294"/>
          <a:ext cx="274880" cy="1043335"/>
        </a:xfrm>
        <a:custGeom>
          <a:avLst/>
          <a:gdLst/>
          <a:ahLst/>
          <a:cxnLst/>
          <a:rect l="0" t="0" r="0" b="0"/>
          <a:pathLst>
            <a:path>
              <a:moveTo>
                <a:pt x="0" y="0"/>
              </a:moveTo>
              <a:lnTo>
                <a:pt x="0" y="1043335"/>
              </a:lnTo>
              <a:lnTo>
                <a:pt x="274880" y="10433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305CE0-9B94-4306-8834-FBD2095480FF}">
      <dsp:nvSpPr>
        <dsp:cNvPr id="0" name=""/>
        <dsp:cNvSpPr/>
      </dsp:nvSpPr>
      <dsp:spPr>
        <a:xfrm>
          <a:off x="4623808" y="1217784"/>
          <a:ext cx="3605367" cy="62769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l-GR" sz="1400" kern="1200" dirty="0" smtClean="0"/>
            <a:t>Δυσκολία στην αναπαράσταση σύνθετης γνώσης κυρίως λόγω του μεγάλου αριθμού κανόνων που απαιτείται για αυτό</a:t>
          </a:r>
          <a:endParaRPr lang="el-GR" sz="1400" kern="1200" dirty="0"/>
        </a:p>
      </dsp:txBody>
      <dsp:txXfrm>
        <a:off x="4642192" y="1236168"/>
        <a:ext cx="3568599" cy="590923"/>
      </dsp:txXfrm>
    </dsp:sp>
    <dsp:sp modelId="{46BD33FF-F155-4FFF-8618-3E6D8DF183A8}">
      <dsp:nvSpPr>
        <dsp:cNvPr id="0" name=""/>
        <dsp:cNvSpPr/>
      </dsp:nvSpPr>
      <dsp:spPr>
        <a:xfrm>
          <a:off x="4348927" y="488294"/>
          <a:ext cx="274880" cy="1721926"/>
        </a:xfrm>
        <a:custGeom>
          <a:avLst/>
          <a:gdLst/>
          <a:ahLst/>
          <a:cxnLst/>
          <a:rect l="0" t="0" r="0" b="0"/>
          <a:pathLst>
            <a:path>
              <a:moveTo>
                <a:pt x="0" y="0"/>
              </a:moveTo>
              <a:lnTo>
                <a:pt x="0" y="1721926"/>
              </a:lnTo>
              <a:lnTo>
                <a:pt x="274880" y="17219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4254D8-B45E-486A-9BEA-DF7F408C8606}">
      <dsp:nvSpPr>
        <dsp:cNvPr id="0" name=""/>
        <dsp:cNvSpPr/>
      </dsp:nvSpPr>
      <dsp:spPr>
        <a:xfrm>
          <a:off x="4623808" y="1967057"/>
          <a:ext cx="3605367" cy="4863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l-GR" sz="1400" kern="1200" dirty="0" smtClean="0"/>
            <a:t>Δυσκολία κατανόησης του συνολικού αλγορίθμου</a:t>
          </a:r>
          <a:endParaRPr lang="el-GR" sz="1400" kern="1200" dirty="0"/>
        </a:p>
      </dsp:txBody>
      <dsp:txXfrm>
        <a:off x="4638052" y="1981301"/>
        <a:ext cx="3576879" cy="457838"/>
      </dsp:txXfrm>
    </dsp:sp>
    <dsp:sp modelId="{817D71EA-8258-40C2-A0FB-78C9B385E903}">
      <dsp:nvSpPr>
        <dsp:cNvPr id="0" name=""/>
        <dsp:cNvSpPr/>
      </dsp:nvSpPr>
      <dsp:spPr>
        <a:xfrm>
          <a:off x="4348927" y="488294"/>
          <a:ext cx="274880" cy="2329834"/>
        </a:xfrm>
        <a:custGeom>
          <a:avLst/>
          <a:gdLst/>
          <a:ahLst/>
          <a:cxnLst/>
          <a:rect l="0" t="0" r="0" b="0"/>
          <a:pathLst>
            <a:path>
              <a:moveTo>
                <a:pt x="0" y="0"/>
              </a:moveTo>
              <a:lnTo>
                <a:pt x="0" y="2329834"/>
              </a:lnTo>
              <a:lnTo>
                <a:pt x="274880" y="23298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EA6249-3BD4-4F47-8F19-0214E8D6990E}">
      <dsp:nvSpPr>
        <dsp:cNvPr id="0" name=""/>
        <dsp:cNvSpPr/>
      </dsp:nvSpPr>
      <dsp:spPr>
        <a:xfrm>
          <a:off x="4623808" y="2574965"/>
          <a:ext cx="3605367" cy="4863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l-GR" sz="1400" kern="1200" smtClean="0"/>
            <a:t>Δυσκολίες κατά την αναζήτηση λύσης λόγω του μεγάλου αριθμού κανόνων</a:t>
          </a:r>
          <a:endParaRPr lang="el-GR" sz="1400" kern="1200" dirty="0"/>
        </a:p>
      </dsp:txBody>
      <dsp:txXfrm>
        <a:off x="4638052" y="2589209"/>
        <a:ext cx="3576879" cy="457838"/>
      </dsp:txXfrm>
    </dsp:sp>
    <dsp:sp modelId="{3779F1E3-B128-4654-8D27-05942125064A}">
      <dsp:nvSpPr>
        <dsp:cNvPr id="0" name=""/>
        <dsp:cNvSpPr/>
      </dsp:nvSpPr>
      <dsp:spPr>
        <a:xfrm>
          <a:off x="4348927" y="488294"/>
          <a:ext cx="274880" cy="2937742"/>
        </a:xfrm>
        <a:custGeom>
          <a:avLst/>
          <a:gdLst/>
          <a:ahLst/>
          <a:cxnLst/>
          <a:rect l="0" t="0" r="0" b="0"/>
          <a:pathLst>
            <a:path>
              <a:moveTo>
                <a:pt x="0" y="0"/>
              </a:moveTo>
              <a:lnTo>
                <a:pt x="0" y="2937742"/>
              </a:lnTo>
              <a:lnTo>
                <a:pt x="274880" y="29377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DC1C61-5562-4B9A-8682-9F0236743FC0}">
      <dsp:nvSpPr>
        <dsp:cNvPr id="0" name=""/>
        <dsp:cNvSpPr/>
      </dsp:nvSpPr>
      <dsp:spPr>
        <a:xfrm>
          <a:off x="4623808" y="3182874"/>
          <a:ext cx="3605367" cy="4863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l-GR" sz="1400" kern="1200" dirty="0" smtClean="0"/>
            <a:t>Δυσκολίες στην κατανόηση και διαχείριση μεγάλων βάσεων γνώσης</a:t>
          </a:r>
          <a:endParaRPr lang="el-GR" sz="1400" kern="1200" dirty="0"/>
        </a:p>
      </dsp:txBody>
      <dsp:txXfrm>
        <a:off x="4638052" y="3197118"/>
        <a:ext cx="3576879" cy="457838"/>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E90817-462F-4B95-8941-42F821AC82CB}" type="datetimeFigureOut">
              <a:rPr lang="el-GR" smtClean="0"/>
              <a:t>6/30/18</a:t>
            </a:fld>
            <a:endParaRPr lang="el-G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BAB7C6A-471F-4485-B3BD-453D4C9A7422}" type="slidenum">
              <a:rPr lang="el-GR" smtClean="0"/>
              <a:t>‹#›</a:t>
            </a:fld>
            <a:endParaRPr lang="el-GR"/>
          </a:p>
        </p:txBody>
      </p:sp>
    </p:spTree>
    <p:extLst>
      <p:ext uri="{BB962C8B-B14F-4D97-AF65-F5344CB8AC3E}">
        <p14:creationId xmlns:p14="http://schemas.microsoft.com/office/powerpoint/2010/main" val="2298224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59CB4A-6BC3-4B5A-848E-B997E40F2C5D}" type="datetimeFigureOut">
              <a:rPr lang="el-GR" smtClean="0"/>
              <a:t>6/30/18</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E6DDB9-A1B2-45F0-92FC-8CB67FD551CD}" type="slidenum">
              <a:rPr lang="el-GR" smtClean="0"/>
              <a:t>‹#›</a:t>
            </a:fld>
            <a:endParaRPr lang="el-GR"/>
          </a:p>
        </p:txBody>
      </p:sp>
    </p:spTree>
    <p:extLst>
      <p:ext uri="{BB962C8B-B14F-4D97-AF65-F5344CB8AC3E}">
        <p14:creationId xmlns:p14="http://schemas.microsoft.com/office/powerpoint/2010/main" val="35649906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1</a:t>
            </a:fld>
            <a:endParaRPr lang="el-GR"/>
          </a:p>
        </p:txBody>
      </p:sp>
    </p:spTree>
    <p:extLst>
      <p:ext uri="{BB962C8B-B14F-4D97-AF65-F5344CB8AC3E}">
        <p14:creationId xmlns:p14="http://schemas.microsoft.com/office/powerpoint/2010/main" val="1737502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10</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11</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12</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13</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14</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15</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16</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17</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18</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19</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2</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20</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21</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22</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23</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24</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25</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26</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27</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28</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29</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3</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30</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31</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32</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33</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34</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35</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36</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37</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38</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39</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4</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40</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41</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42</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43</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44</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45</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46</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47</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48</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49</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5</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50</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51</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52</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53</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54</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55</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56</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57</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58</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59</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6</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60</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61</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62</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63</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64</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65</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66</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67</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7</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8</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9</a:t>
            </a:fld>
            <a:endParaRPr lang="el-GR"/>
          </a:p>
        </p:txBody>
      </p:sp>
    </p:spTree>
    <p:extLst>
      <p:ext uri="{BB962C8B-B14F-4D97-AF65-F5344CB8AC3E}">
        <p14:creationId xmlns:p14="http://schemas.microsoft.com/office/powerpoint/2010/main" val="2107859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pPr eaLnBrk="1" latinLnBrk="0" hangingPunct="1"/>
            <a:fld id="{DAC2F24D-F195-49C3-B251-F789A780E7DB}" type="datetime1">
              <a:rPr lang="en-US" smtClean="0"/>
              <a:t>6/30/18</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CA15C064-DD44-4CAC-873E-2D1F54821676}" type="slidenum">
              <a:rPr kumimoji="0" lang="en-US" smtClean="0"/>
              <a:pPr eaLnBrk="1" latinLnBrk="0" hangingPunct="1"/>
              <a:t>‹#›</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37D4D583-9E34-41A7-8F0C-245245EE0C0D}" type="datetime1">
              <a:rPr lang="en-US" smtClean="0"/>
              <a:t>6/30/18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B5E14FE5-4724-4BF2-B882-58F4768CA597}" type="datetime1">
              <a:rPr lang="en-US" smtClean="0"/>
              <a:t>6/30/18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eaLnBrk="1" latinLnBrk="0" hangingPunct="1"/>
            <a:fld id="{D3FD43CC-B0ED-4EA6-8A68-70E965BDC9D8}" type="datetime1">
              <a:rPr lang="en-US" smtClean="0"/>
              <a:t>6/30/18</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kumimoji="0" lang="en-US"/>
          </a:p>
        </p:txBody>
      </p:sp>
      <p:sp>
        <p:nvSpPr>
          <p:cNvPr id="16" name="Slide Number Placeholder 15"/>
          <p:cNvSpPr>
            <a:spLocks noGrp="1"/>
          </p:cNvSpPr>
          <p:nvPr>
            <p:ph type="sldNum" sz="quarter" idx="12"/>
          </p:nvPr>
        </p:nvSpPr>
        <p:spPr>
          <a:xfrm>
            <a:off x="8229600" y="6473952"/>
            <a:ext cx="758952" cy="246888"/>
          </a:xfrm>
        </p:spPr>
        <p:txBody>
          <a:bodyPr/>
          <a:lstStyle/>
          <a:p>
            <a:fld id="{CA15C064-DD44-4CAC-873E-2D1F54821676}" type="slidenum">
              <a:rPr kumimoji="0" lang="en-US" smtClean="0"/>
              <a:pPr eaLnBrk="1" latinLnBrk="0" hangingPunct="1"/>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pPr eaLnBrk="1" latinLnBrk="0" hangingPunct="1"/>
            <a:fld id="{0956F4BC-7982-4BE6-BE82-D2AC7880D9B9}" type="datetime1">
              <a:rPr lang="en-US" smtClean="0"/>
              <a:t>6/30/18</a:t>
            </a:fld>
            <a:endParaRPr lang="en-US"/>
          </a:p>
        </p:txBody>
      </p:sp>
      <p:sp>
        <p:nvSpPr>
          <p:cNvPr id="11" name="Footer Placeholder 10"/>
          <p:cNvSpPr>
            <a:spLocks noGrp="1"/>
          </p:cNvSpPr>
          <p:nvPr>
            <p:ph type="ftr" sz="quarter" idx="11"/>
          </p:nvPr>
        </p:nvSpPr>
        <p:spPr/>
        <p:txBody>
          <a:bodyPr/>
          <a:lstStyle/>
          <a:p>
            <a:endParaRPr kumimoji="0" lang="en-US"/>
          </a:p>
        </p:txBody>
      </p:sp>
      <p:sp>
        <p:nvSpPr>
          <p:cNvPr id="16" name="Slide Number Placeholder 1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eaLnBrk="1" latinLnBrk="0" hangingPunct="1"/>
            <a:fld id="{9A51F035-4F8C-41B8-864F-7501CE01F87B}" type="datetime1">
              <a:rPr lang="en-US" smtClean="0"/>
              <a:t>6/30/18</a:t>
            </a:fld>
            <a:endParaRPr lang="en-US"/>
          </a:p>
        </p:txBody>
      </p:sp>
      <p:sp>
        <p:nvSpPr>
          <p:cNvPr id="10" name="Footer Placeholder 9"/>
          <p:cNvSpPr>
            <a:spLocks noGrp="1"/>
          </p:cNvSpPr>
          <p:nvPr>
            <p:ph type="ftr" sz="quarter" idx="11"/>
          </p:nvPr>
        </p:nvSpPr>
        <p:spPr/>
        <p:txBody>
          <a:bodyPr/>
          <a:lstStyle/>
          <a:p>
            <a:endParaRPr kumimoji="0" lang="en-US"/>
          </a:p>
        </p:txBody>
      </p:sp>
      <p:sp>
        <p:nvSpPr>
          <p:cNvPr id="31" name="Slide Number Placeholder 30"/>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eaLnBrk="1" latinLnBrk="0" hangingPunct="1"/>
            <a:fld id="{42A4C067-E198-429B-BB59-DA2C7838C4A2}" type="datetime1">
              <a:rPr lang="en-US" smtClean="0"/>
              <a:t>6/30/18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229600" y="6477000"/>
            <a:ext cx="762000" cy="246888"/>
          </a:xfrm>
        </p:spPr>
        <p:txBody>
          <a:bodyPr/>
          <a:lstStyle/>
          <a:p>
            <a:fld id="{CA15C064-DD44-4CAC-873E-2D1F54821676}" type="slidenum">
              <a:rPr kumimoji="0" lang="en-US" smtClean="0"/>
              <a:pPr eaLnBrk="1" latinLnBrk="0" hangingPunct="1"/>
              <a:t>‹#›</a:t>
            </a:fld>
            <a:endParaRPr kumimoji="0"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eaLnBrk="1" latinLnBrk="0" hangingPunct="1"/>
            <a:fld id="{EFC8A934-05CF-43EB-938F-9490073361BC}" type="datetime1">
              <a:rPr lang="en-US" smtClean="0"/>
              <a:t>6/30/18</a:t>
            </a:fld>
            <a:endParaRPr lang="en-US"/>
          </a:p>
        </p:txBody>
      </p:sp>
      <p:sp>
        <p:nvSpPr>
          <p:cNvPr id="21" name="Footer Placeholder 20"/>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8DA2E00E-D0A1-4F6D-A4C3-7CB300B926B9}" type="datetime1">
              <a:rPr lang="en-US" smtClean="0"/>
              <a:t>6/30/18</a:t>
            </a:fld>
            <a:endParaRPr lang="en-US"/>
          </a:p>
        </p:txBody>
      </p:sp>
      <p:sp>
        <p:nvSpPr>
          <p:cNvPr id="24" name="Footer Placeholder 23"/>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eaLnBrk="1" latinLnBrk="0" hangingPunct="1"/>
            <a:fld id="{758E5688-6EDB-47BF-8CEC-E8712542DE45}" type="datetime1">
              <a:rPr lang="en-US" smtClean="0"/>
              <a:t>6/30/18</a:t>
            </a:fld>
            <a:endParaRPr lang="en-US"/>
          </a:p>
        </p:txBody>
      </p:sp>
      <p:sp>
        <p:nvSpPr>
          <p:cNvPr id="29" name="Footer Placeholder 28"/>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eaLnBrk="1" latinLnBrk="0" hangingPunct="1"/>
            <a:fld id="{6A0FC59C-F653-433C-815A-E09C34CD2A3E}" type="datetime1">
              <a:rPr lang="en-US" smtClean="0"/>
              <a:t>6/30/18</a:t>
            </a:fld>
            <a:endParaRPr lang="en-US"/>
          </a:p>
        </p:txBody>
      </p:sp>
      <p:sp>
        <p:nvSpPr>
          <p:cNvPr id="5" name="Footer Placeholder 4"/>
          <p:cNvSpPr>
            <a:spLocks noGrp="1"/>
          </p:cNvSpPr>
          <p:nvPr>
            <p:ph type="ftr" sz="quarter" idx="11"/>
          </p:nvPr>
        </p:nvSpPr>
        <p:spPr/>
        <p:txBody>
          <a:bodyPr/>
          <a:lstStyle/>
          <a:p>
            <a:endParaRPr kumimoji="0" lang="en-US"/>
          </a:p>
        </p:txBody>
      </p:sp>
      <p:sp>
        <p:nvSpPr>
          <p:cNvPr id="31" name="Slide Number Placeholder 30"/>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lgn="l" eaLnBrk="1" latinLnBrk="0" hangingPunct="1"/>
            <a:fld id="{A352BD5F-3117-4D92-B321-485A0136F510}" type="datetime1">
              <a:rPr lang="en-US" smtClean="0"/>
              <a:t>6/30/18</a:t>
            </a:fld>
            <a:endParaRPr lang="en-US" dirty="0">
              <a:solidFill>
                <a:schemeClr val="accent1">
                  <a:shade val="75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lgn="r" eaLnBrk="1" latinLnBrk="0" hangingPunct="1"/>
            <a:endParaRPr kumimoji="0" lang="en-US" dirty="0">
              <a:solidFill>
                <a:schemeClr val="accent1">
                  <a:shade val="75000"/>
                </a:scheme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A15C064-DD44-4CAC-873E-2D1F54821676}" type="slidenum">
              <a:rPr kumimoji="0" lang="en-US" smtClean="0"/>
              <a:pPr eaLnBrk="1" latinLnBrk="0" hangingPunct="1"/>
              <a:t>‹#›</a:t>
            </a:fld>
            <a:endParaRPr kumimoji="0" lang="en-US" dirty="0">
              <a:solidFill>
                <a:schemeClr val="accent1">
                  <a:shade val="75000"/>
                </a:scheme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636912"/>
            <a:ext cx="8458200" cy="1222375"/>
          </a:xfrm>
        </p:spPr>
        <p:txBody>
          <a:bodyPr/>
          <a:lstStyle/>
          <a:p>
            <a:pPr algn="ctr"/>
            <a:r>
              <a:rPr lang="el-GR" b="1" dirty="0" smtClean="0">
                <a:solidFill>
                  <a:srgbClr val="8E0000"/>
                </a:solidFill>
                <a:effectLst>
                  <a:outerShdw blurRad="38100" dist="38100" dir="2700000" algn="tl">
                    <a:srgbClr val="000000">
                      <a:alpha val="43137"/>
                    </a:srgbClr>
                  </a:outerShdw>
                  <a:reflection blurRad="12700" stA="48000" endA="300" endPos="55000" dir="5400000" sy="-90000" algn="bl" rotWithShape="0"/>
                </a:effectLst>
              </a:rPr>
              <a:t>ΣΥΣΤΗΜΑΤΑ </a:t>
            </a:r>
            <a:r>
              <a:rPr lang="el-GR" b="1" dirty="0">
                <a:solidFill>
                  <a:srgbClr val="8E0000"/>
                </a:solidFill>
                <a:effectLst>
                  <a:outerShdw blurRad="38100" dist="38100" dir="2700000" algn="tl">
                    <a:srgbClr val="000000">
                      <a:alpha val="43137"/>
                    </a:srgbClr>
                  </a:outerShdw>
                  <a:reflection blurRad="12700" stA="48000" endA="300" endPos="55000" dir="5400000" sy="-90000" algn="bl" rotWithShape="0"/>
                </a:effectLst>
              </a:rPr>
              <a:t>ΛΗΨΗΣ ΑΠΟΦΑΣΕΩΝ</a:t>
            </a:r>
            <a:endParaRPr lang="el-GR" b="1" dirty="0">
              <a:solidFill>
                <a:srgbClr val="8E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Subtitle 2"/>
          <p:cNvSpPr>
            <a:spLocks noGrp="1"/>
          </p:cNvSpPr>
          <p:nvPr>
            <p:ph type="subTitle" idx="1"/>
          </p:nvPr>
        </p:nvSpPr>
        <p:spPr>
          <a:xfrm>
            <a:off x="381000" y="3573016"/>
            <a:ext cx="8458200" cy="1728192"/>
          </a:xfrm>
        </p:spPr>
        <p:txBody>
          <a:bodyPr>
            <a:noAutofit/>
          </a:bodyPr>
          <a:lstStyle/>
          <a:p>
            <a:pPr algn="ctr"/>
            <a:r>
              <a:rPr lang="el-GR" sz="2800" b="1" dirty="0">
                <a:solidFill>
                  <a:srgbClr val="0070C0"/>
                </a:solidFill>
                <a:effectLst>
                  <a:outerShdw blurRad="38100" dist="38100" dir="2700000" algn="tl">
                    <a:srgbClr val="000000">
                      <a:alpha val="43137"/>
                    </a:srgbClr>
                  </a:outerShdw>
                </a:effectLst>
              </a:rPr>
              <a:t>Διαλέξεις </a:t>
            </a:r>
            <a:r>
              <a:rPr lang="el-GR" sz="2800" b="1" dirty="0" smtClean="0">
                <a:solidFill>
                  <a:srgbClr val="0070C0"/>
                </a:solidFill>
                <a:effectLst>
                  <a:outerShdw blurRad="38100" dist="38100" dir="2700000" algn="tl">
                    <a:srgbClr val="000000">
                      <a:alpha val="43137"/>
                    </a:srgbClr>
                  </a:outerShdw>
                </a:effectLst>
              </a:rPr>
              <a:t>Μαθημάτων</a:t>
            </a:r>
          </a:p>
          <a:p>
            <a:pPr algn="ctr"/>
            <a:endParaRPr lang="el-GR" sz="1200" b="1" dirty="0" smtClean="0">
              <a:solidFill>
                <a:srgbClr val="0070C0"/>
              </a:solidFill>
              <a:effectLst>
                <a:outerShdw blurRad="38100" dist="38100" dir="2700000" algn="tl">
                  <a:srgbClr val="000000">
                    <a:alpha val="43137"/>
                  </a:srgbClr>
                </a:outerShdw>
              </a:effectLst>
            </a:endParaRPr>
          </a:p>
          <a:p>
            <a:pPr algn="ctr"/>
            <a:r>
              <a:rPr lang="el-GR" sz="2800" b="1" dirty="0">
                <a:solidFill>
                  <a:srgbClr val="0070C0"/>
                </a:solidFill>
                <a:effectLst>
                  <a:outerShdw blurRad="38100" dist="38100" dir="2700000" algn="tl">
                    <a:srgbClr val="000000">
                      <a:alpha val="43137"/>
                    </a:srgbClr>
                  </a:outerShdw>
                </a:effectLst>
              </a:rPr>
              <a:t>Κεφάλαιο </a:t>
            </a:r>
            <a:r>
              <a:rPr lang="en-US" sz="2800" b="1" dirty="0" smtClean="0">
                <a:solidFill>
                  <a:srgbClr val="0070C0"/>
                </a:solidFill>
                <a:effectLst>
                  <a:outerShdw blurRad="38100" dist="38100" dir="2700000" algn="tl">
                    <a:srgbClr val="000000">
                      <a:alpha val="43137"/>
                    </a:srgbClr>
                  </a:outerShdw>
                </a:effectLst>
              </a:rPr>
              <a:t>11o</a:t>
            </a:r>
            <a:r>
              <a:rPr lang="en-US" sz="2800" b="1" dirty="0">
                <a:solidFill>
                  <a:srgbClr val="0070C0"/>
                </a:solidFill>
                <a:effectLst>
                  <a:outerShdw blurRad="38100" dist="38100" dir="2700000" algn="tl">
                    <a:srgbClr val="000000">
                      <a:alpha val="43137"/>
                    </a:srgbClr>
                  </a:outerShdw>
                </a:effectLst>
              </a:rPr>
              <a:t/>
            </a:r>
            <a:br>
              <a:rPr lang="en-US" sz="2800" b="1" dirty="0">
                <a:solidFill>
                  <a:srgbClr val="0070C0"/>
                </a:solidFill>
                <a:effectLst>
                  <a:outerShdw blurRad="38100" dist="38100" dir="2700000" algn="tl">
                    <a:srgbClr val="000000">
                      <a:alpha val="43137"/>
                    </a:srgbClr>
                  </a:outerShdw>
                </a:effectLst>
              </a:rPr>
            </a:br>
            <a:r>
              <a:rPr lang="el-GR" sz="2800" b="1" dirty="0" smtClean="0">
                <a:solidFill>
                  <a:srgbClr val="0070C0"/>
                </a:solidFill>
                <a:effectLst>
                  <a:outerShdw blurRad="38100" dist="38100" dir="2700000" algn="tl">
                    <a:srgbClr val="000000">
                      <a:alpha val="43137"/>
                    </a:srgbClr>
                  </a:outerShdw>
                </a:effectLst>
              </a:rPr>
              <a:t>Τεχνητή Νοημοσύνη &amp; Έμπειρα Συστήματα </a:t>
            </a:r>
            <a:endParaRPr lang="el-GR" sz="2800" dirty="0">
              <a:solidFill>
                <a:srgbClr val="0070C0"/>
              </a:solidFill>
              <a:effectLst>
                <a:outerShdw blurRad="38100" dist="38100" dir="2700000" algn="tl">
                  <a:srgbClr val="000000">
                    <a:alpha val="43137"/>
                  </a:srgbClr>
                </a:outerShdw>
              </a:effectLst>
            </a:endParaRPr>
          </a:p>
        </p:txBody>
      </p:sp>
      <p:sp>
        <p:nvSpPr>
          <p:cNvPr id="8" name="TextBox 7"/>
          <p:cNvSpPr txBox="1"/>
          <p:nvPr/>
        </p:nvSpPr>
        <p:spPr>
          <a:xfrm>
            <a:off x="1403648" y="116632"/>
            <a:ext cx="6552728" cy="707886"/>
          </a:xfrm>
          <a:prstGeom prst="rect">
            <a:avLst/>
          </a:prstGeom>
          <a:noFill/>
        </p:spPr>
        <p:txBody>
          <a:bodyPr wrap="square" rtlCol="0">
            <a:spAutoFit/>
          </a:bodyPr>
          <a:lstStyle/>
          <a:p>
            <a:r>
              <a:rPr lang="el-GR" sz="2000" b="1" dirty="0" smtClean="0">
                <a:solidFill>
                  <a:srgbClr val="C00000"/>
                </a:solidFill>
                <a:effectLst>
                  <a:outerShdw blurRad="38100" dist="38100" dir="2700000" algn="tl">
                    <a:srgbClr val="000000">
                      <a:alpha val="43137"/>
                    </a:srgbClr>
                  </a:outerShdw>
                </a:effectLst>
              </a:rPr>
              <a:t>ΠΑΝΕΠΙΣΤΗΜΙΟ ΠΕΛΟΠΟΝΝΗΣΟΥ </a:t>
            </a:r>
          </a:p>
          <a:p>
            <a:r>
              <a:rPr lang="en-US" sz="2000" b="1" dirty="0" smtClean="0">
                <a:solidFill>
                  <a:srgbClr val="C00000"/>
                </a:solidFill>
                <a:effectLst>
                  <a:outerShdw blurRad="38100" dist="38100" dir="2700000" algn="tl">
                    <a:srgbClr val="000000">
                      <a:alpha val="43137"/>
                    </a:srgbClr>
                  </a:outerShdw>
                </a:effectLst>
              </a:rPr>
              <a:t>ΤΜΉΜΑ ΠΛΗΡΟΦΟΡΙΚΉΣ ΚΑΙ </a:t>
            </a:r>
            <a:r>
              <a:rPr lang="el-GR" sz="2000" b="1" dirty="0" smtClean="0">
                <a:solidFill>
                  <a:srgbClr val="C00000"/>
                </a:solidFill>
                <a:effectLst>
                  <a:outerShdw blurRad="38100" dist="38100" dir="2700000" algn="tl">
                    <a:srgbClr val="000000">
                      <a:alpha val="43137"/>
                    </a:srgbClr>
                  </a:outerShdw>
                </a:effectLst>
              </a:rPr>
              <a:t>ΤΗΛ</a:t>
            </a:r>
            <a:r>
              <a:rPr lang="en-US" sz="2000" b="1" dirty="0" smtClean="0">
                <a:solidFill>
                  <a:srgbClr val="C00000"/>
                </a:solidFill>
                <a:effectLst>
                  <a:outerShdw blurRad="38100" dist="38100" dir="2700000" algn="tl">
                    <a:srgbClr val="000000">
                      <a:alpha val="43137"/>
                    </a:srgbClr>
                  </a:outerShdw>
                </a:effectLst>
              </a:rPr>
              <a:t>ΕΠΙΚΟΙΝΩΝΙΏΝ</a:t>
            </a:r>
            <a:endParaRPr lang="el-GR" sz="2000" b="1" dirty="0" smtClean="0">
              <a:solidFill>
                <a:srgbClr val="C00000"/>
              </a:solidFill>
              <a:effectLst>
                <a:outerShdw blurRad="38100" dist="38100" dir="2700000" algn="tl">
                  <a:srgbClr val="000000">
                    <a:alpha val="43137"/>
                  </a:srgbClr>
                </a:outerShdw>
              </a:effectLst>
            </a:endParaRPr>
          </a:p>
        </p:txBody>
      </p:sp>
      <p:pic>
        <p:nvPicPr>
          <p:cNvPr id="9" name="Picture 8" descr="University-of-Peloponnese-logo.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16632"/>
            <a:ext cx="908720" cy="908720"/>
          </a:xfrm>
          <a:prstGeom prst="rect">
            <a:avLst/>
          </a:prstGeom>
        </p:spPr>
      </p:pic>
      <p:sp>
        <p:nvSpPr>
          <p:cNvPr id="10" name="TextBox 9"/>
          <p:cNvSpPr txBox="1"/>
          <p:nvPr/>
        </p:nvSpPr>
        <p:spPr>
          <a:xfrm>
            <a:off x="1835696" y="5733256"/>
            <a:ext cx="5760640" cy="461665"/>
          </a:xfrm>
          <a:prstGeom prst="rect">
            <a:avLst/>
          </a:prstGeom>
          <a:noFill/>
        </p:spPr>
        <p:txBody>
          <a:bodyPr wrap="square" rtlCol="0">
            <a:spAutoFit/>
          </a:bodyPr>
          <a:lstStyle/>
          <a:p>
            <a:pPr algn="ctr"/>
            <a:r>
              <a:rPr lang="el-GR" sz="2400" b="1" dirty="0" err="1" smtClean="0">
                <a:solidFill>
                  <a:srgbClr val="8E0000"/>
                </a:solidFill>
                <a:effectLst>
                  <a:outerShdw blurRad="38100" dist="38100" dir="2700000" algn="tl">
                    <a:srgbClr val="000000">
                      <a:alpha val="43137"/>
                    </a:srgbClr>
                  </a:outerShdw>
                </a:effectLst>
              </a:rPr>
              <a:t>Δρ</a:t>
            </a:r>
            <a:r>
              <a:rPr lang="el-GR" sz="2400" b="1" dirty="0" smtClean="0">
                <a:solidFill>
                  <a:srgbClr val="8E0000"/>
                </a:solidFill>
                <a:effectLst>
                  <a:outerShdw blurRad="38100" dist="38100" dir="2700000" algn="tl">
                    <a:srgbClr val="000000">
                      <a:alpha val="43137"/>
                    </a:srgbClr>
                  </a:outerShdw>
                </a:effectLst>
              </a:rPr>
              <a:t>. Δημήτριος </a:t>
            </a:r>
            <a:r>
              <a:rPr lang="el-GR" sz="2400" b="1" dirty="0" err="1" smtClean="0">
                <a:solidFill>
                  <a:srgbClr val="8E0000"/>
                </a:solidFill>
                <a:effectLst>
                  <a:outerShdw blurRad="38100" dist="38100" dir="2700000" algn="tl">
                    <a:srgbClr val="000000">
                      <a:alpha val="43137"/>
                    </a:srgbClr>
                  </a:outerShdw>
                </a:effectLst>
              </a:rPr>
              <a:t>Νασιόπουλος</a:t>
            </a:r>
            <a:endParaRPr lang="el-GR" sz="2400" b="1" dirty="0" smtClean="0">
              <a:solidFill>
                <a:srgbClr val="8E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87308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55000" lnSpcReduction="20000"/>
          </a:bodyPr>
          <a:lstStyle/>
          <a:p>
            <a:pPr marL="0" indent="0">
              <a:buNone/>
            </a:pPr>
            <a:r>
              <a:rPr lang="el-GR" b="1" dirty="0"/>
              <a:t>Έμπειρα συστήματα (</a:t>
            </a:r>
            <a:r>
              <a:rPr lang="en-GB" b="1" dirty="0"/>
              <a:t>Expert Systems</a:t>
            </a:r>
            <a:r>
              <a:rPr lang="el-GR" b="1" dirty="0" smtClean="0"/>
              <a:t>)</a:t>
            </a:r>
          </a:p>
          <a:p>
            <a:pPr marL="0" indent="0">
              <a:buNone/>
            </a:pPr>
            <a:r>
              <a:rPr lang="el-GR" dirty="0"/>
              <a:t>Γενικά οι ορισμοί μπορούν να χωρισθούν σε αυτούς που στηρίζονται στο </a:t>
            </a:r>
            <a:r>
              <a:rPr lang="el-GR" b="1" dirty="0"/>
              <a:t>τι κάνει</a:t>
            </a:r>
            <a:r>
              <a:rPr lang="el-GR" dirty="0"/>
              <a:t> ένα Ε.Σ. και σε αυτούς, που ασχολούνται με το </a:t>
            </a:r>
            <a:r>
              <a:rPr lang="el-GR" b="1" dirty="0"/>
              <a:t>πώς το κάνει</a:t>
            </a:r>
            <a:r>
              <a:rPr lang="el-GR" dirty="0"/>
              <a:t>. Στη συνέχεια παρατίθενται μερικοί από τους ορισμούς που έχουν δοθεί κατά καιρούς.</a:t>
            </a:r>
          </a:p>
          <a:p>
            <a:pPr marL="0" indent="0">
              <a:buNone/>
            </a:pPr>
            <a:r>
              <a:rPr lang="el-GR" dirty="0"/>
              <a:t>Ο </a:t>
            </a:r>
            <a:r>
              <a:rPr lang="en-US" dirty="0" err="1"/>
              <a:t>Feigenbaum</a:t>
            </a:r>
            <a:r>
              <a:rPr lang="el-GR" dirty="0"/>
              <a:t> (1982), θεωρεί ότι ένα έμπειρο σύστημα είναι ένα έξυπνο πρόγραμμα το οποίο για να λύσει κάποιο πρόβλημα, που είναι αρκετά δύσκολο ώστε να απαιτεί σημαντική εμπειρία για την επίλυσή του, χρησιμοποιεί ειδική γνώση και διαδικασίες εξαγωγής συμπερασμάτων. Η γνώση που είναι απαραίτητη για τη λειτουργία σε αυτό το επίπεδο, μαζί με τις διαδικασίες εξαγωγής συμπερασμάτων, μπορεί να θεωρηθούν σαν ένα μοντέλο εμπειρίας των καλύτερων ειδικών του χώρου.</a:t>
            </a:r>
          </a:p>
          <a:p>
            <a:pPr marL="0" indent="0">
              <a:buNone/>
            </a:pPr>
            <a:r>
              <a:rPr lang="el-GR" dirty="0"/>
              <a:t>Ο </a:t>
            </a:r>
            <a:r>
              <a:rPr lang="en-US" dirty="0"/>
              <a:t>Hayes</a:t>
            </a:r>
            <a:r>
              <a:rPr lang="el-GR" dirty="0"/>
              <a:t>-</a:t>
            </a:r>
            <a:r>
              <a:rPr lang="en-US" dirty="0"/>
              <a:t>Roth</a:t>
            </a:r>
            <a:r>
              <a:rPr lang="el-GR" dirty="0"/>
              <a:t> (1984), αναφέρει ότι τα βασιζόμενα στη γνώση έμπειρα συστήματα ή όπως για συντομία τα αποκαλεί, τα συστήματα γνώσης χρησιμοποιούν ανθρώπινη γνώση για να επιλύσουν προβλήματα, που κανονικά για να επιλυθούν χρειάζονται ανθρώπινη νοημοσύνη.</a:t>
            </a:r>
          </a:p>
          <a:p>
            <a:pPr marL="0" indent="0">
              <a:buNone/>
            </a:pPr>
            <a:r>
              <a:rPr lang="el-GR" b="1" dirty="0"/>
              <a:t>Έμπειρο σύστημα </a:t>
            </a:r>
            <a:r>
              <a:rPr lang="el-GR" dirty="0"/>
              <a:t>είναι εκείνο που αφενός μεν χειρίζεται πραγματικά σύνθετα προβλήματα, που απαιτούν την παρουσία ειδικού, αφετέρου δε επιλύει τέτοια προβλήματα χρησιμοποιώντας ένα υπολογιστικό μοντέλο λογικής ειδικού, καταλήγοντας στα ίδια συμπεράσματα που ένας ειδικός θα έφτανε αν αντιμετώπιζε ένα ανάλογο πρόβλημα. Ένα Ε.Σ. προσπαθεί να συλλάβει αρκετή από τη γνώση ενός ειδικού έτσι, ώστε να επιλύει με έμπειρο τρόπο τα προβλήματα (</a:t>
            </a:r>
            <a:r>
              <a:rPr lang="en-US" dirty="0"/>
              <a:t>Weiss and </a:t>
            </a:r>
            <a:r>
              <a:rPr lang="en-US" dirty="0" err="1"/>
              <a:t>Kulikowski</a:t>
            </a:r>
            <a:r>
              <a:rPr lang="el-GR" dirty="0"/>
              <a:t>, 1984).</a:t>
            </a:r>
          </a:p>
          <a:p>
            <a:pPr marL="0" indent="0">
              <a:buNone/>
            </a:pPr>
            <a:r>
              <a:rPr lang="el-GR" dirty="0"/>
              <a:t>Έμπειρα Συστήματα είναι προγράμματα με τα οποία γίνεται προσπάθεια να αναπαρασταθεί η συμπεριφορά ενός ειδικού κάποιου τομέα (</a:t>
            </a:r>
            <a:r>
              <a:rPr lang="en-US" dirty="0"/>
              <a:t>Curry and </a:t>
            </a:r>
            <a:r>
              <a:rPr lang="en-US" dirty="0" err="1"/>
              <a:t>Moutinho</a:t>
            </a:r>
            <a:r>
              <a:rPr lang="el-GR" dirty="0"/>
              <a:t>, 1991). </a:t>
            </a:r>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10</a:t>
            </a:fld>
            <a:endParaRPr kumimoji="0" lang="en-US" sz="1400" b="1" dirty="0">
              <a:solidFill>
                <a:schemeClr val="bg1"/>
              </a:solidFill>
            </a:endParaRPr>
          </a:p>
        </p:txBody>
      </p:sp>
    </p:spTree>
    <p:extLst>
      <p:ext uri="{BB962C8B-B14F-4D97-AF65-F5344CB8AC3E}">
        <p14:creationId xmlns:p14="http://schemas.microsoft.com/office/powerpoint/2010/main" val="1754374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ΥΠΟΣΤΗΡΙΞΗΣ ΑΠΟΦΑΣΕΩΝ</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1224136"/>
          </a:xfrm>
        </p:spPr>
        <p:txBody>
          <a:bodyPr>
            <a:normAutofit fontScale="47500" lnSpcReduction="20000"/>
          </a:bodyPr>
          <a:lstStyle/>
          <a:p>
            <a:pPr marL="0" indent="0">
              <a:buNone/>
            </a:pPr>
            <a:r>
              <a:rPr lang="el-GR" b="1" dirty="0"/>
              <a:t>Έμπειρα συστήματα </a:t>
            </a:r>
            <a:r>
              <a:rPr lang="el-GR" b="1" dirty="0" smtClean="0"/>
              <a:t>– Δομή</a:t>
            </a:r>
          </a:p>
          <a:p>
            <a:pPr marL="0" indent="0">
              <a:buNone/>
            </a:pPr>
            <a:r>
              <a:rPr lang="el-GR" dirty="0"/>
              <a:t>Κάθε έμπειρο σύστημα έχει δύο όψεις. Η μία είναι αυτή που βλέπει ο κατασκευαστής του, κατά τη φάση ανάπτυξης και εισαγωγής της γνώσης σε αυτό, ενώ η άλλη είναι αυτή που αντιλαμβάνεται ο χρήστης του συστήματος κατά τη διάρκεια της λειτουργίας του όταν δέχεται τις συμβουλές του</a:t>
            </a:r>
            <a:r>
              <a:rPr lang="el-GR" dirty="0" smtClean="0"/>
              <a:t>. </a:t>
            </a:r>
            <a:r>
              <a:rPr lang="el-GR" dirty="0"/>
              <a:t>Στη συνέχεια </a:t>
            </a:r>
            <a:r>
              <a:rPr lang="el-GR" dirty="0" smtClean="0"/>
              <a:t>δίνεται η δομή </a:t>
            </a:r>
            <a:r>
              <a:rPr lang="el-GR" dirty="0"/>
              <a:t>ενός αντιπροσωπευτικού έμπειρου </a:t>
            </a:r>
            <a:r>
              <a:rPr lang="el-GR" dirty="0" smtClean="0"/>
              <a:t>συστήματος.</a:t>
            </a:r>
            <a:endParaRPr lang="el-GR" b="1" dirty="0"/>
          </a:p>
        </p:txBody>
      </p:sp>
      <p:pic>
        <p:nvPicPr>
          <p:cNvPr id="4" name="Picture 3"/>
          <p:cNvPicPr/>
          <p:nvPr/>
        </p:nvPicPr>
        <p:blipFill>
          <a:blip r:embed="rId3"/>
          <a:srcRect/>
          <a:stretch>
            <a:fillRect/>
          </a:stretch>
        </p:blipFill>
        <p:spPr bwMode="auto">
          <a:xfrm>
            <a:off x="35496" y="51497"/>
            <a:ext cx="792087" cy="1001239"/>
          </a:xfrm>
          <a:prstGeom prst="rect">
            <a:avLst/>
          </a:prstGeom>
          <a:noFill/>
          <a:ln w="9525">
            <a:noFill/>
            <a:miter lim="800000"/>
            <a:headEnd/>
            <a:tailEnd/>
          </a:ln>
        </p:spPr>
      </p:pic>
      <p:sp>
        <p:nvSpPr>
          <p:cNvPr id="6" name="TextBox 5"/>
          <p:cNvSpPr txBox="1"/>
          <p:nvPr/>
        </p:nvSpPr>
        <p:spPr>
          <a:xfrm>
            <a:off x="0" y="6546830"/>
            <a:ext cx="9144000" cy="338554"/>
          </a:xfrm>
          <a:prstGeom prst="rect">
            <a:avLst/>
          </a:prstGeom>
          <a:solidFill>
            <a:srgbClr val="8E0000"/>
          </a:solidFill>
        </p:spPr>
        <p:txBody>
          <a:bodyPr wrap="square" rtlCol="0">
            <a:spAutoFit/>
          </a:bodyPr>
          <a:lstStyle/>
          <a:p>
            <a:r>
              <a:rPr lang="el-GR" sz="1600" dirty="0" smtClean="0">
                <a:solidFill>
                  <a:schemeClr val="bg1"/>
                </a:solidFill>
              </a:rPr>
              <a:t>Νικόλαος </a:t>
            </a:r>
            <a:r>
              <a:rPr lang="el-GR" sz="1600" dirty="0" err="1" smtClean="0">
                <a:solidFill>
                  <a:schemeClr val="bg1"/>
                </a:solidFill>
              </a:rPr>
              <a:t>Ματσατσίνης</a:t>
            </a:r>
            <a:r>
              <a:rPr lang="el-GR" sz="1600" dirty="0" smtClean="0">
                <a:solidFill>
                  <a:schemeClr val="bg1"/>
                </a:solidFill>
              </a:rPr>
              <a:t> (2010), Συστήματα Υποστήριξης Αποφάσεων, Εκδόσεις Νέων Τεχνολογιών</a:t>
            </a:r>
            <a:endParaRPr lang="el-GR" sz="1600" dirty="0">
              <a:solidFill>
                <a:schemeClr val="bg1"/>
              </a:solidFill>
            </a:endParaRPr>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11</a:t>
            </a:fld>
            <a:endParaRPr kumimoji="0" lang="en-US" sz="1400" b="1" dirty="0">
              <a:solidFill>
                <a:schemeClr val="bg1"/>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132855"/>
            <a:ext cx="6120680" cy="4452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4374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70000" lnSpcReduction="20000"/>
          </a:bodyPr>
          <a:lstStyle/>
          <a:p>
            <a:pPr marL="0" indent="0">
              <a:buNone/>
            </a:pPr>
            <a:r>
              <a:rPr lang="el-GR" b="1" dirty="0"/>
              <a:t>Έμπειρα συστήματα </a:t>
            </a:r>
            <a:r>
              <a:rPr lang="el-GR" b="1" dirty="0" smtClean="0"/>
              <a:t>- Χρήστης </a:t>
            </a:r>
            <a:endParaRPr lang="el-GR" dirty="0"/>
          </a:p>
          <a:p>
            <a:pPr marL="0" indent="0">
              <a:buNone/>
            </a:pPr>
            <a:r>
              <a:rPr lang="el-GR" dirty="0"/>
              <a:t>Ο χρήστης ενός έμπειρου συστήματος μπορεί να είναι ένας από τους παρακάτω:</a:t>
            </a:r>
          </a:p>
          <a:p>
            <a:r>
              <a:rPr lang="el-GR" i="1" u="sng" dirty="0"/>
              <a:t>Κατασκευαστής</a:t>
            </a:r>
            <a:r>
              <a:rPr lang="el-GR" u="sng" dirty="0"/>
              <a:t>:</a:t>
            </a:r>
            <a:r>
              <a:rPr lang="el-GR" dirty="0"/>
              <a:t> Το άτομο αυτό χρησιμοποιεί το σύστημα για να το ελέγχει, να το βελτιώνει και για να αυξάνει τη γνώση που αυτό περιέχει.</a:t>
            </a:r>
          </a:p>
          <a:p>
            <a:r>
              <a:rPr lang="el-GR" i="1" u="sng" dirty="0"/>
              <a:t>Ειδικός</a:t>
            </a:r>
            <a:r>
              <a:rPr lang="el-GR" u="sng" dirty="0"/>
              <a:t>:</a:t>
            </a:r>
            <a:r>
              <a:rPr lang="el-GR" dirty="0"/>
              <a:t> Για να έχει μια δεύτερη γνώμη σε κάποια απόφαση που θέλει να πάρει ή για να τον βοηθά σε κάποιες δευτερεύουσες εργασίες ή τέλος γιατί θέλει να παρακολουθεί τη λογική, μέσω των σταδιακών βημάτων που ακολουθεί το σύστημα, για να οδηγηθεί σε κάποιο συμπέρασμα.</a:t>
            </a:r>
          </a:p>
          <a:p>
            <a:r>
              <a:rPr lang="el-GR" i="1" u="sng" dirty="0"/>
              <a:t>Χρήστης-Αποφασίζων</a:t>
            </a:r>
            <a:r>
              <a:rPr lang="el-GR" u="sng" dirty="0"/>
              <a:t>:</a:t>
            </a:r>
            <a:r>
              <a:rPr lang="el-GR" dirty="0"/>
              <a:t> Είναι κάποιος μη ειδικός ο οποίος χρησιμοποιεί το Ε.Σ. γιατί χρειάζεται τη συμβουλή του. Με τη χρήση του συστήματος μπορεί να βελτιώσει την ποιότητα των αποφάσεων που παίρνει.</a:t>
            </a:r>
          </a:p>
          <a:p>
            <a:r>
              <a:rPr lang="el-GR" i="1" u="sng" dirty="0"/>
              <a:t>Χρήστης - εκπαιδευόμενος</a:t>
            </a:r>
            <a:r>
              <a:rPr lang="el-GR" u="sng" dirty="0"/>
              <a:t>:</a:t>
            </a:r>
            <a:r>
              <a:rPr lang="el-GR" dirty="0"/>
              <a:t> Ένα άλλο είδος χρήστη είναι ο εκπαιδευόμενος, ο οποίος χρησιμοποιεί το Ε.Σ. για να αυξήσει τη γνώση του πάνω σε ένα ειδικό θέμα. Το σύστημα στην περίπτωση αυτή παίζει το ρόλο του εκπαιδευτή.</a:t>
            </a:r>
          </a:p>
          <a:p>
            <a:pPr marL="0" indent="0">
              <a:buNone/>
            </a:pPr>
            <a:endParaRPr lang="el-GR" b="1"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12</a:t>
            </a:fld>
            <a:endParaRPr kumimoji="0" lang="en-US" sz="1400" b="1" dirty="0">
              <a:solidFill>
                <a:schemeClr val="bg1"/>
              </a:solidFill>
            </a:endParaRPr>
          </a:p>
        </p:txBody>
      </p:sp>
    </p:spTree>
    <p:extLst>
      <p:ext uri="{BB962C8B-B14F-4D97-AF65-F5344CB8AC3E}">
        <p14:creationId xmlns:p14="http://schemas.microsoft.com/office/powerpoint/2010/main" val="1754374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70000" lnSpcReduction="20000"/>
          </a:bodyPr>
          <a:lstStyle/>
          <a:p>
            <a:pPr marL="0" indent="0">
              <a:buNone/>
            </a:pPr>
            <a:r>
              <a:rPr lang="el-GR" b="1" dirty="0" smtClean="0"/>
              <a:t>Έμπειρα συστήματα - </a:t>
            </a:r>
            <a:r>
              <a:rPr lang="el-GR" b="1" dirty="0"/>
              <a:t>Σύστημα επικοινωνίας </a:t>
            </a:r>
            <a:endParaRPr lang="el-GR" dirty="0"/>
          </a:p>
          <a:p>
            <a:pPr marL="0" indent="0">
              <a:buNone/>
            </a:pPr>
            <a:r>
              <a:rPr lang="el-GR" dirty="0"/>
              <a:t>Μέσω του υποσυστήματος επικοινωνίας και με τη βοήθεια διαφόρων γραφικών οθονών για καλύτερα αποτελέσματα εξασφαλίζεται η επικοινωνία του χρήστη με το σύστημα σε φυσική γλώσσα. Ο χρήστης μπορεί να επικοινωνεί με το σύστημα και να συντηρεί τις διάφορες βάσεις (γνώσης, δεδομένων, μοντέλων) που είναι απαραίτητες για τη σωστή λειτουργία του. </a:t>
            </a:r>
          </a:p>
          <a:p>
            <a:pPr marL="0" indent="0">
              <a:buNone/>
            </a:pPr>
            <a:r>
              <a:rPr lang="el-GR" dirty="0"/>
              <a:t>Οι συμβουλές που δέχεται, λαμβάνονται μέσω του υποσυστήματος αυτού. Ο χρήστης μπορεί να εκμεταλλευτεί τις ικανότητες επεξήγησης και να λάβει απαντήσεις στα ερωτήματα: </a:t>
            </a:r>
          </a:p>
          <a:p>
            <a:pPr lvl="0"/>
            <a:r>
              <a:rPr lang="el-GR" dirty="0"/>
              <a:t>Πώς οδηγήθηκε σε κάποιο συμπέρασμα;</a:t>
            </a:r>
          </a:p>
          <a:p>
            <a:pPr lvl="0"/>
            <a:r>
              <a:rPr lang="el-GR" dirty="0"/>
              <a:t>Γιατί απορρίφθηκαν κάποιες εναλλακτικές απαντήσεις;</a:t>
            </a:r>
          </a:p>
          <a:p>
            <a:pPr lvl="0"/>
            <a:r>
              <a:rPr lang="el-GR" dirty="0"/>
              <a:t>Ποια είναι η διαδικασία για να καταλήξει το σύστημα στο τελικό συμπέρασμα;</a:t>
            </a:r>
          </a:p>
          <a:p>
            <a:pPr lvl="0"/>
            <a:r>
              <a:rPr lang="el-GR" dirty="0"/>
              <a:t>Γιατί το σύστημα υποβάλλει κάποιες ερωτήσεις στη προσπάθειά του να οδηγηθεί στη τελική απάντηση;</a:t>
            </a:r>
          </a:p>
          <a:p>
            <a:pPr marL="0" indent="0">
              <a:buNone/>
            </a:pPr>
            <a:endParaRPr lang="el-GR" b="1" dirty="0" smtClean="0"/>
          </a:p>
          <a:p>
            <a:pPr marL="0" indent="0">
              <a:buNone/>
            </a:pPr>
            <a:endParaRPr lang="el-GR" b="1"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13</a:t>
            </a:fld>
            <a:endParaRPr kumimoji="0" lang="en-US" sz="1400" b="1" dirty="0">
              <a:solidFill>
                <a:schemeClr val="bg1"/>
              </a:solidFill>
            </a:endParaRPr>
          </a:p>
        </p:txBody>
      </p:sp>
    </p:spTree>
    <p:extLst>
      <p:ext uri="{BB962C8B-B14F-4D97-AF65-F5344CB8AC3E}">
        <p14:creationId xmlns:p14="http://schemas.microsoft.com/office/powerpoint/2010/main" val="1754374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70000" lnSpcReduction="20000"/>
          </a:bodyPr>
          <a:lstStyle/>
          <a:p>
            <a:pPr marL="0" indent="0">
              <a:buNone/>
            </a:pPr>
            <a:r>
              <a:rPr lang="el-GR" b="1" dirty="0"/>
              <a:t>Έμπειρα συστήματα </a:t>
            </a:r>
            <a:r>
              <a:rPr lang="el-GR" b="1" dirty="0" smtClean="0"/>
              <a:t>- </a:t>
            </a:r>
            <a:r>
              <a:rPr lang="el-GR" b="1" dirty="0"/>
              <a:t>Μηχανισμός εξαγωγής συμπερασμάτων </a:t>
            </a:r>
            <a:endParaRPr lang="el-GR" b="1" dirty="0" smtClean="0"/>
          </a:p>
          <a:p>
            <a:pPr marL="0" indent="0">
              <a:buNone/>
            </a:pPr>
            <a:r>
              <a:rPr lang="el-GR" dirty="0"/>
              <a:t>Η καρδιά ενός Ε.Σ. είναι το τμήμα εκείνο του προγράμματος που είναι γνωστό σαν </a:t>
            </a:r>
            <a:r>
              <a:rPr lang="el-GR" b="1" dirty="0"/>
              <a:t>μηχανισμός εξαγωγής συμπερασμάτων</a:t>
            </a:r>
            <a:r>
              <a:rPr lang="el-GR" dirty="0"/>
              <a:t>. Ο μηχανισμός αυτός είναι υπεύθυνος για τη </a:t>
            </a:r>
            <a:r>
              <a:rPr lang="el-GR" b="1" dirty="0"/>
              <a:t>διαχείριση και τον έλεγχο της γνώσης </a:t>
            </a:r>
            <a:r>
              <a:rPr lang="el-GR" dirty="0"/>
              <a:t>που βρίσκεται αποθηκευμένη τόσο στη βάση γνώσης όσο και στην μνήμη εργασίας, με στόχο τη διαμόρφωση συμπερασμάτων. Τα κύρια μέρη ενός τέτοιου μηχανισμού </a:t>
            </a:r>
            <a:r>
              <a:rPr lang="el-GR" dirty="0" smtClean="0"/>
              <a:t>είναι: </a:t>
            </a:r>
          </a:p>
          <a:p>
            <a:r>
              <a:rPr lang="el-GR" dirty="0" smtClean="0"/>
              <a:t>ο </a:t>
            </a:r>
            <a:r>
              <a:rPr lang="el-GR" dirty="0"/>
              <a:t>διερμηνέας (</a:t>
            </a:r>
            <a:r>
              <a:rPr lang="en-US" dirty="0"/>
              <a:t>interpreter</a:t>
            </a:r>
            <a:r>
              <a:rPr lang="el-GR" dirty="0"/>
              <a:t>), </a:t>
            </a:r>
            <a:endParaRPr lang="el-GR" dirty="0" smtClean="0"/>
          </a:p>
          <a:p>
            <a:r>
              <a:rPr lang="el-GR" dirty="0" smtClean="0"/>
              <a:t>ο </a:t>
            </a:r>
            <a:r>
              <a:rPr lang="el-GR" dirty="0"/>
              <a:t>επιλογέας ή </a:t>
            </a:r>
            <a:r>
              <a:rPr lang="el-GR" dirty="0" err="1"/>
              <a:t>χρονοπρογραμματιστής</a:t>
            </a:r>
            <a:r>
              <a:rPr lang="el-GR" dirty="0"/>
              <a:t> (</a:t>
            </a:r>
            <a:r>
              <a:rPr lang="en-US" dirty="0"/>
              <a:t>scheduler</a:t>
            </a:r>
            <a:r>
              <a:rPr lang="el-GR" dirty="0"/>
              <a:t>) και </a:t>
            </a:r>
            <a:endParaRPr lang="el-GR" dirty="0" smtClean="0"/>
          </a:p>
          <a:p>
            <a:r>
              <a:rPr lang="el-GR" dirty="0" smtClean="0"/>
              <a:t>το </a:t>
            </a:r>
            <a:r>
              <a:rPr lang="el-GR" dirty="0"/>
              <a:t>τμήμα επιβολής συνέπειας (</a:t>
            </a:r>
            <a:r>
              <a:rPr lang="en-US" dirty="0"/>
              <a:t>consistency enforcer</a:t>
            </a:r>
            <a:r>
              <a:rPr lang="el-GR" dirty="0"/>
              <a:t>) . </a:t>
            </a:r>
          </a:p>
          <a:p>
            <a:pPr marL="0" indent="0">
              <a:buNone/>
            </a:pPr>
            <a:r>
              <a:rPr lang="el-GR" dirty="0"/>
              <a:t>Ο </a:t>
            </a:r>
            <a:r>
              <a:rPr lang="el-GR" b="1" dirty="0"/>
              <a:t>διερμηνέας</a:t>
            </a:r>
            <a:r>
              <a:rPr lang="el-GR" dirty="0"/>
              <a:t>, στα περισσότερα συστήματα είναι γνωστός σαν διερμηνέας κανόνων, ασχολείται δε με την εκτέλεση των επιλεγέντων ενεργειών, εφαρμόζοντας στη βάση γνώσης τους αντίστοιχους κανόνες με σκοπό την παραγωγή νέας γνώσης. Για το σκοπό αυτό εφαρμόζει διάφορες τεχνικές όπως στατιστικές μεθόδους ή μεθόδους ταιριάσματος προτύπων (</a:t>
            </a:r>
            <a:r>
              <a:rPr lang="en-US" dirty="0"/>
              <a:t>pattern matching</a:t>
            </a:r>
            <a:r>
              <a:rPr lang="el-GR" dirty="0"/>
              <a:t>). Με βάση αυτές τις μεθόδους εκτιμά τις πληροφορίες που βρίσκονται αποθηκευμένες στη βάση γνώσης, ώστε να ανακαλύψει τους ενδεδειγμένους κανόνες. </a:t>
            </a:r>
          </a:p>
          <a:p>
            <a:pPr marL="0" indent="0">
              <a:buNone/>
            </a:pPr>
            <a:endParaRPr lang="el-GR" b="1" dirty="0" smtClean="0"/>
          </a:p>
          <a:p>
            <a:pPr marL="0" indent="0">
              <a:buNone/>
            </a:pPr>
            <a:endParaRPr lang="el-GR" b="1"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14</a:t>
            </a:fld>
            <a:endParaRPr kumimoji="0" lang="en-US" sz="1400" b="1" dirty="0">
              <a:solidFill>
                <a:schemeClr val="bg1"/>
              </a:solidFill>
            </a:endParaRPr>
          </a:p>
        </p:txBody>
      </p:sp>
    </p:spTree>
    <p:extLst>
      <p:ext uri="{BB962C8B-B14F-4D97-AF65-F5344CB8AC3E}">
        <p14:creationId xmlns:p14="http://schemas.microsoft.com/office/powerpoint/2010/main" val="1754374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47500" lnSpcReduction="20000"/>
          </a:bodyPr>
          <a:lstStyle/>
          <a:p>
            <a:pPr marL="0" indent="0">
              <a:buNone/>
            </a:pPr>
            <a:r>
              <a:rPr lang="el-GR" b="1" dirty="0"/>
              <a:t>Έμπειρα συστήματα </a:t>
            </a:r>
            <a:r>
              <a:rPr lang="el-GR" b="1" dirty="0" smtClean="0"/>
              <a:t>- </a:t>
            </a:r>
            <a:r>
              <a:rPr lang="el-GR" b="1" dirty="0"/>
              <a:t>Μηχανισμός εξαγωγής συμπερασμάτων </a:t>
            </a:r>
            <a:endParaRPr lang="el-GR" b="1" dirty="0" smtClean="0"/>
          </a:p>
          <a:p>
            <a:pPr marL="0" indent="0">
              <a:buNone/>
            </a:pPr>
            <a:r>
              <a:rPr lang="el-GR" dirty="0"/>
              <a:t>Ο </a:t>
            </a:r>
            <a:r>
              <a:rPr lang="el-GR" b="1" dirty="0"/>
              <a:t>επιλογέας</a:t>
            </a:r>
            <a:r>
              <a:rPr lang="el-GR" dirty="0"/>
              <a:t> είναι υπεύθυνος για τη στρατηγική ελέγχου του συστήματος, έτσι ασχολείται με τη τήρηση της σειράς εκτέλεσης των διαφόρων ενεργειών και υπολογίζει τα αποτελέσματα εφαρμογής των κανόνων υπό το φως των προτεραιοτήτων των δεδομένων ή άλλων κριτηρίων της διάταξης ενεργειών. Αποφασίζει στην ουσία πότε και με ποια σειρά θα χρησιμοποιηθούν τα δεδομένα της βάσης γνώσης. Περιέχει αφενός μεν γνώση εκτίμησης (</a:t>
            </a:r>
            <a:r>
              <a:rPr lang="en-US" dirty="0"/>
              <a:t>assessment knowledge</a:t>
            </a:r>
            <a:r>
              <a:rPr lang="el-GR" dirty="0"/>
              <a:t>), ώστε να μπορεί να αξιολογεί τις εναλλακτικές διαδρομές έρευνας, αφετέρου δε γνώση ελέγχου (</a:t>
            </a:r>
            <a:r>
              <a:rPr lang="en-US" dirty="0"/>
              <a:t>control knowledge</a:t>
            </a:r>
            <a:r>
              <a:rPr lang="el-GR" dirty="0"/>
              <a:t>) για να μπορεί να συντονίζει τις διάφορες λειτουργίες. Συχνά είναι απαραίτητο να περιέχεται στον μηχανισμό και γνώση, που αναφέρεται σε κάποιο συγκεκριμένο πρόβλημα. Αυτό μπορεί να δημιουργεί κάποια σύγχυση, μια και έχει ήδη αναφερθεί ότι η γνώση είναι διαχωρισμένη από το μηχανισμό εξαγωγής συμπερασμάτων. Στις περιπτώσεις αυτές, όπου δηλαδή ο μηχανισμός εξαγωγής συμπερασμάτων εμπεριέχει γνώση, θα θεωρείται ότι είναι εξαρτώμενος από τη συγκεκριμένη ειδική γνώση.</a:t>
            </a:r>
          </a:p>
          <a:p>
            <a:pPr marL="0" indent="0">
              <a:buNone/>
            </a:pPr>
            <a:r>
              <a:rPr lang="en-US" dirty="0"/>
              <a:t>O</a:t>
            </a:r>
            <a:r>
              <a:rPr lang="el-GR" dirty="0"/>
              <a:t> </a:t>
            </a:r>
            <a:r>
              <a:rPr lang="el-GR" b="1" dirty="0"/>
              <a:t>επιβάλλον τη συνέπεια </a:t>
            </a:r>
            <a:r>
              <a:rPr lang="el-GR" dirty="0"/>
              <a:t>(</a:t>
            </a:r>
            <a:r>
              <a:rPr lang="en-US" dirty="0"/>
              <a:t>consistency enforcer</a:t>
            </a:r>
            <a:r>
              <a:rPr lang="el-GR" dirty="0"/>
              <a:t>), επιχειρεί να διατηρεί μια συνεπή αναπαράσταση της εμφανιζόμενης λύσης.</a:t>
            </a:r>
          </a:p>
          <a:p>
            <a:pPr marL="0" indent="0">
              <a:buNone/>
            </a:pPr>
            <a:r>
              <a:rPr lang="el-GR" dirty="0"/>
              <a:t>Η </a:t>
            </a:r>
            <a:r>
              <a:rPr lang="el-GR" b="1" dirty="0"/>
              <a:t>μνήμη εργασίας </a:t>
            </a:r>
            <a:r>
              <a:rPr lang="el-GR" dirty="0"/>
              <a:t>είναι ένας χώρος τον οποίο χρησιμοποιεί ο μηχανισμός εξαγωγής συμπερασμάτων, είτε για να τοποθετεί τις απαραίτητες πληροφορίες του τρέχοντος προβλήματος, είτε για να αποθηκεύει ενδιάμεσα αποτελέσματα στη πορεία του προς αναζήτηση της τελικής λύσης. Όπως φαίνεται και στο πάρα πάνω σχήμα, στην μνήμη εργασίας καταχωρούνται τα ακόλουθα τρία είδη αποφάσεων:</a:t>
            </a:r>
          </a:p>
          <a:p>
            <a:pPr lvl="0"/>
            <a:r>
              <a:rPr lang="el-GR" dirty="0"/>
              <a:t>Σχεδίαση δράσης: Αναφέρεται στο τρόπο επίλυσης του τρέχοντος προβλήματος.</a:t>
            </a:r>
          </a:p>
          <a:p>
            <a:pPr lvl="0"/>
            <a:r>
              <a:rPr lang="el-GR" dirty="0"/>
              <a:t>Πιθανές ενέργειες: Είναι ένας κατάλογος των ενδεχόμενων επόμενων ενεργειών.</a:t>
            </a:r>
          </a:p>
          <a:p>
            <a:pPr lvl="0"/>
            <a:r>
              <a:rPr lang="el-GR" dirty="0"/>
              <a:t>Επίλυση: Εδώ καταχωρούνται οι εναλλακτικές υποθέσεις και οι ενέργειες που το σύστημα έχει επιτελέσει μέχρι τώρα</a:t>
            </a:r>
            <a:r>
              <a:rPr lang="el-GR" dirty="0" smtClean="0"/>
              <a:t>.</a:t>
            </a:r>
            <a:endParaRPr lang="el-GR" sz="3400" b="1" dirty="0" smtClean="0"/>
          </a:p>
          <a:p>
            <a:pPr marL="0" indent="0">
              <a:buNone/>
            </a:pPr>
            <a:endParaRPr lang="el-GR" b="1"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15</a:t>
            </a:fld>
            <a:endParaRPr kumimoji="0" lang="en-US" sz="1400" b="1" dirty="0">
              <a:solidFill>
                <a:schemeClr val="bg1"/>
              </a:solidFill>
            </a:endParaRPr>
          </a:p>
        </p:txBody>
      </p:sp>
    </p:spTree>
    <p:extLst>
      <p:ext uri="{BB962C8B-B14F-4D97-AF65-F5344CB8AC3E}">
        <p14:creationId xmlns:p14="http://schemas.microsoft.com/office/powerpoint/2010/main" val="2298561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62500" lnSpcReduction="20000"/>
          </a:bodyPr>
          <a:lstStyle/>
          <a:p>
            <a:pPr marL="0" indent="0">
              <a:buNone/>
            </a:pPr>
            <a:r>
              <a:rPr lang="el-GR" b="1" dirty="0"/>
              <a:t>Έμπειρα συστήματα </a:t>
            </a:r>
            <a:endParaRPr lang="el-GR" b="1" dirty="0" smtClean="0"/>
          </a:p>
          <a:p>
            <a:pPr marL="0" indent="0">
              <a:buNone/>
            </a:pPr>
            <a:r>
              <a:rPr lang="el-GR" b="1" dirty="0"/>
              <a:t>Βάσεις γνώσης </a:t>
            </a:r>
            <a:endParaRPr lang="el-GR" dirty="0"/>
          </a:p>
          <a:p>
            <a:pPr marL="0" indent="0">
              <a:buNone/>
            </a:pPr>
            <a:r>
              <a:rPr lang="el-GR" dirty="0"/>
              <a:t>Στη βάση γνώσης περιέχονται δύο βασικά στοιχεία, τα γεγονότα (</a:t>
            </a:r>
            <a:r>
              <a:rPr lang="en-US" dirty="0"/>
              <a:t>facts</a:t>
            </a:r>
            <a:r>
              <a:rPr lang="el-GR" dirty="0"/>
              <a:t>) και οι κανόνες (</a:t>
            </a:r>
            <a:r>
              <a:rPr lang="en-US" dirty="0"/>
              <a:t>rules</a:t>
            </a:r>
            <a:r>
              <a:rPr lang="el-GR" dirty="0"/>
              <a:t>). Τα γεγονότα αναφέρονται τόσο στη κατάσταση του προβλήματος, όσο και στην αντίστοιχη θεωρία. Οι κανόνες κατευθύνουν την εκμετάλλευση της υπάρχουσας γνώσης για την επίλυση του τρέχοντος προβλήματος. Συχνά αντί για κανόνες χρησιμοποιούνται κάποιοι ειδικοί κανόνες, που ονομάζονται </a:t>
            </a:r>
            <a:r>
              <a:rPr lang="el-GR" dirty="0" err="1"/>
              <a:t>ευρετικοί</a:t>
            </a:r>
            <a:r>
              <a:rPr lang="el-GR" dirty="0"/>
              <a:t> (</a:t>
            </a:r>
            <a:r>
              <a:rPr lang="en-US" dirty="0"/>
              <a:t>heuristics</a:t>
            </a:r>
            <a:r>
              <a:rPr lang="el-GR" dirty="0"/>
              <a:t>). Αυτοί περιέχουν ειδική γνώση για τη μεθοδολογία αποτελεσματικής και αποδοτικής επίλυσης ειδικών και σύνθετων προβλημάτων, καθώς και κάθε άλλης σχετικής πληροφορίας. </a:t>
            </a:r>
          </a:p>
          <a:p>
            <a:pPr marL="0" indent="0">
              <a:buNone/>
            </a:pPr>
            <a:r>
              <a:rPr lang="el-GR" dirty="0"/>
              <a:t> </a:t>
            </a:r>
            <a:r>
              <a:rPr lang="el-GR" b="1" dirty="0" smtClean="0"/>
              <a:t>Υποσύστημα </a:t>
            </a:r>
            <a:r>
              <a:rPr lang="el-GR" b="1" dirty="0"/>
              <a:t>απόσπασης γνώσης </a:t>
            </a:r>
            <a:endParaRPr lang="el-GR" dirty="0"/>
          </a:p>
          <a:p>
            <a:pPr marL="0" indent="0">
              <a:buNone/>
            </a:pPr>
            <a:r>
              <a:rPr lang="el-GR" dirty="0"/>
              <a:t>Το υποσύστημα αποτελείται από τα μέσα γνώσης του πεδίου και τον μηχανικό γνώσης ο οποίος εργάζεται με στόχο την απόσπαση, συγκέντρωση, κωδικοποίηση και μεταφορά της γνώσης-εμπειρίας κάποιου πεδίου, σε μια βάση γνώσης ενός Ε.Σ. Σαν πηγές γνώσης, εκτός από έναν ή περισσότερους ειδικούς, μπορούν να χρησιμοποιηθούν οι γνώσεις που συγκεντρώνονται από τη διεθνή βιβλιογραφία, τα ειδικά περιοδικά του χώρου, τα αποτελέσματα ειδικών ερευνών, τις βάσεις δεδομένων κ.α. </a:t>
            </a:r>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16</a:t>
            </a:fld>
            <a:endParaRPr kumimoji="0" lang="en-US" sz="1400" b="1" dirty="0">
              <a:solidFill>
                <a:schemeClr val="bg1"/>
              </a:solidFill>
            </a:endParaRPr>
          </a:p>
        </p:txBody>
      </p:sp>
    </p:spTree>
    <p:extLst>
      <p:ext uri="{BB962C8B-B14F-4D97-AF65-F5344CB8AC3E}">
        <p14:creationId xmlns:p14="http://schemas.microsoft.com/office/powerpoint/2010/main" val="1754374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70000" lnSpcReduction="20000"/>
          </a:bodyPr>
          <a:lstStyle/>
          <a:p>
            <a:pPr marL="0" indent="0">
              <a:buNone/>
            </a:pPr>
            <a:r>
              <a:rPr lang="el-GR" b="1" dirty="0"/>
              <a:t>Έμπειρα συστήματα </a:t>
            </a:r>
            <a:endParaRPr lang="el-GR" b="1" dirty="0" smtClean="0"/>
          </a:p>
          <a:p>
            <a:pPr marL="0" indent="0">
              <a:buNone/>
            </a:pPr>
            <a:r>
              <a:rPr lang="el-GR" b="1" dirty="0" smtClean="0"/>
              <a:t>Μνήμη </a:t>
            </a:r>
            <a:r>
              <a:rPr lang="el-GR" b="1" dirty="0"/>
              <a:t>Εργασίας</a:t>
            </a:r>
            <a:endParaRPr lang="el-GR" i="1" dirty="0"/>
          </a:p>
          <a:p>
            <a:pPr marL="0" indent="0">
              <a:buNone/>
            </a:pPr>
            <a:r>
              <a:rPr lang="en-US" dirty="0"/>
              <a:t>H</a:t>
            </a:r>
            <a:r>
              <a:rPr lang="el-GR" dirty="0"/>
              <a:t> μνήμη εργασίας περιέχει όλες τις πληροφορίες που είτε αφορούν το πρόβλημα, είτε απορρέουν από το σύστημα. Η πληροφορία που αποκτάται κατά την διάρκεια της εργασίας ονομάζεται περιεχόμενο (</a:t>
            </a:r>
            <a:r>
              <a:rPr lang="en-US" dirty="0"/>
              <a:t>context</a:t>
            </a:r>
            <a:r>
              <a:rPr lang="el-GR" dirty="0"/>
              <a:t>). </a:t>
            </a:r>
            <a:r>
              <a:rPr lang="en-US" dirty="0"/>
              <a:t>H</a:t>
            </a:r>
            <a:r>
              <a:rPr lang="el-GR" dirty="0"/>
              <a:t> μνήμη εργασίας (</a:t>
            </a:r>
            <a:r>
              <a:rPr lang="en-US" dirty="0"/>
              <a:t>working memory</a:t>
            </a:r>
            <a:r>
              <a:rPr lang="el-GR" dirty="0"/>
              <a:t>) είναι εκείνο το μέρος του έμπειρου συστήματος το οποίο περιέχει τα γεγονότα (</a:t>
            </a:r>
            <a:r>
              <a:rPr lang="en-US" dirty="0"/>
              <a:t>facts</a:t>
            </a:r>
            <a:r>
              <a:rPr lang="el-GR" dirty="0"/>
              <a:t>) του προβλήματος που προκύπτουν κατά τη διάρκεια χρήσης του προγράμματος. Στη διάρκεια της συνεργασίας του, με το έμπειρο σύστημα, ο χρήστης εισάγει στη μνήμη εργασίας, πληροφορίες για το συγκεκριμένο πρόβλημα. Το σύστημα συνδυάζει τις πληροφορίες αυτές με την γνώση που ήδη υπάρχει στην βάση γνώσης και παράγει νέα γεγονότα. Στη συνέχεια εισάγει τα καινούργια γεγονότα στην μνήμη εργασίας και η διαδικασία ταύτισης συνεχίζεται. Τελικά το σύστημα καταλήγει σε κάποιο συμπέρασμα το οποίο, με τη σειρά του, εισάγεται στην μνήμη εργασίας. Πολλές φορές τα έμπειρα συστήματα χρησιμοποιούν συνδυασμούς πληροφόρησης από διάφορες πηγές, όπως πληροφορίες που προέρχονται από χρήστες, βάσεις δεδομένων, φύλλα εργασίας, κ.α. </a:t>
            </a:r>
          </a:p>
          <a:p>
            <a:pPr marL="0" indent="0">
              <a:buNone/>
            </a:pPr>
            <a:endParaRPr lang="el-GR" b="1"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17</a:t>
            </a:fld>
            <a:endParaRPr kumimoji="0" lang="en-US" sz="1400" b="1" dirty="0">
              <a:solidFill>
                <a:schemeClr val="bg1"/>
              </a:solidFill>
            </a:endParaRPr>
          </a:p>
        </p:txBody>
      </p:sp>
    </p:spTree>
    <p:extLst>
      <p:ext uri="{BB962C8B-B14F-4D97-AF65-F5344CB8AC3E}">
        <p14:creationId xmlns:p14="http://schemas.microsoft.com/office/powerpoint/2010/main" val="1748179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70000" lnSpcReduction="20000"/>
          </a:bodyPr>
          <a:lstStyle/>
          <a:p>
            <a:pPr marL="0" indent="0">
              <a:buNone/>
            </a:pPr>
            <a:r>
              <a:rPr lang="el-GR" b="1" dirty="0" smtClean="0"/>
              <a:t>Μηχανική </a:t>
            </a:r>
            <a:r>
              <a:rPr lang="el-GR" b="1" dirty="0"/>
              <a:t>της γνώσης</a:t>
            </a:r>
            <a:r>
              <a:rPr lang="en-GB" b="1" dirty="0"/>
              <a:t> (</a:t>
            </a:r>
            <a:r>
              <a:rPr lang="en-US" b="1" dirty="0"/>
              <a:t>knowledge engineering</a:t>
            </a:r>
            <a:r>
              <a:rPr lang="en-GB" b="1" dirty="0" smtClean="0"/>
              <a:t>)</a:t>
            </a:r>
          </a:p>
          <a:p>
            <a:pPr marL="0" indent="0">
              <a:buNone/>
            </a:pPr>
            <a:r>
              <a:rPr lang="el-GR" dirty="0"/>
              <a:t>Όλες οι ενέργειες που αναφέρονται στη γνώση αποτελούν το </a:t>
            </a:r>
            <a:r>
              <a:rPr lang="el-GR" b="1" dirty="0"/>
              <a:t>αντικείμενο</a:t>
            </a:r>
            <a:r>
              <a:rPr lang="el-GR" dirty="0"/>
              <a:t>, της μηχανικής της γνώσης (</a:t>
            </a:r>
            <a:r>
              <a:rPr lang="el-GR" dirty="0" err="1"/>
              <a:t>Feigenbaum</a:t>
            </a:r>
            <a:r>
              <a:rPr lang="el-GR" dirty="0"/>
              <a:t> </a:t>
            </a:r>
            <a:r>
              <a:rPr lang="el-GR" dirty="0" err="1"/>
              <a:t>and</a:t>
            </a:r>
            <a:r>
              <a:rPr lang="el-GR" dirty="0"/>
              <a:t> </a:t>
            </a:r>
            <a:r>
              <a:rPr lang="el-GR" dirty="0" err="1"/>
              <a:t>McCorduck</a:t>
            </a:r>
            <a:r>
              <a:rPr lang="el-GR" dirty="0"/>
              <a:t>, 1983) ενώ </a:t>
            </a:r>
            <a:r>
              <a:rPr lang="el-GR" dirty="0" err="1"/>
              <a:t>oι</a:t>
            </a:r>
            <a:r>
              <a:rPr lang="el-GR" dirty="0"/>
              <a:t> </a:t>
            </a:r>
            <a:r>
              <a:rPr lang="el-GR" b="1" dirty="0"/>
              <a:t>ειδικοί</a:t>
            </a:r>
            <a:r>
              <a:rPr lang="el-GR" dirty="0"/>
              <a:t> που ασχολούνται με αυτή ονομάζονται μηχανικοί γνώσης. </a:t>
            </a:r>
            <a:endParaRPr lang="en-US" dirty="0" smtClean="0"/>
          </a:p>
          <a:p>
            <a:pPr marL="0" indent="0">
              <a:buNone/>
            </a:pPr>
            <a:r>
              <a:rPr lang="el-GR" dirty="0" smtClean="0"/>
              <a:t>Η </a:t>
            </a:r>
            <a:r>
              <a:rPr lang="el-GR" b="1" dirty="0"/>
              <a:t>μηχανική της γνώσης </a:t>
            </a:r>
            <a:r>
              <a:rPr lang="el-GR" dirty="0"/>
              <a:t>(</a:t>
            </a:r>
            <a:r>
              <a:rPr lang="el-GR" dirty="0" smtClean="0"/>
              <a:t>σχήμα) </a:t>
            </a:r>
            <a:r>
              <a:rPr lang="el-GR" dirty="0"/>
              <a:t>εμπεριέχει και τη συνεργασία των ειδικών (</a:t>
            </a:r>
            <a:r>
              <a:rPr lang="el-GR" dirty="0" err="1"/>
              <a:t>experts</a:t>
            </a:r>
            <a:r>
              <a:rPr lang="el-GR" dirty="0"/>
              <a:t>) ενός τομέα, με το μηχανικό γνώσης με στόχο την απόκτηση και αναπαράσταση της γνώσης των και το καθορισμό με σαφήνεια των λογικών διαδικασιών που ο ειδικός χρησιμοποιεί για να επιλύσει ένα πραγματικό πρόβλημα. Πολλές φορές η χρησιμοποιούμενη γνώση είναι αδόμητη και συγκεχυμένη. </a:t>
            </a:r>
            <a:endParaRPr lang="en-US" dirty="0" smtClean="0"/>
          </a:p>
          <a:p>
            <a:pPr marL="0" indent="0">
              <a:buNone/>
            </a:pPr>
            <a:r>
              <a:rPr lang="el-GR" dirty="0"/>
              <a:t>Σαν γνώση μπορεί να θεωρηθεί μια συλλογή ειδικών γεγονότων (</a:t>
            </a:r>
            <a:r>
              <a:rPr lang="el-GR" dirty="0" err="1"/>
              <a:t>facts</a:t>
            </a:r>
            <a:r>
              <a:rPr lang="el-GR" dirty="0"/>
              <a:t>), διαδικασιών (</a:t>
            </a:r>
            <a:r>
              <a:rPr lang="el-GR" dirty="0" err="1"/>
              <a:t>procedures</a:t>
            </a:r>
            <a:r>
              <a:rPr lang="el-GR" dirty="0"/>
              <a:t>) και κανόνων (</a:t>
            </a:r>
            <a:r>
              <a:rPr lang="el-GR" dirty="0" err="1"/>
              <a:t>rules</a:t>
            </a:r>
            <a:r>
              <a:rPr lang="el-GR" dirty="0"/>
              <a:t>). </a:t>
            </a:r>
            <a:endParaRPr lang="en-US" dirty="0" smtClean="0"/>
          </a:p>
          <a:p>
            <a:pPr marL="0" indent="0">
              <a:buNone/>
            </a:pPr>
            <a:r>
              <a:rPr lang="el-GR" dirty="0" smtClean="0"/>
              <a:t>H </a:t>
            </a:r>
            <a:r>
              <a:rPr lang="el-GR" dirty="0"/>
              <a:t>διαδικασία ανάπτυξης ενός έμπειρου συστήματος και η συνεργασία του ειδικού με το μηχανικό γνώσης τον οδηγεί (εξαναγκάζει) να βρει τρόπους να εκφράσει τη γνώση και το τρόπο σκέψης του με μεγάλη σαφήνεια</a:t>
            </a:r>
            <a:r>
              <a:rPr lang="el-GR" dirty="0" smtClean="0"/>
              <a:t>.</a:t>
            </a:r>
            <a:endParaRPr lang="el-GR"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18</a:t>
            </a:fld>
            <a:endParaRPr kumimoji="0" lang="en-US" sz="1400" b="1" dirty="0">
              <a:solidFill>
                <a:schemeClr val="bg1"/>
              </a:solidFill>
            </a:endParaRPr>
          </a:p>
        </p:txBody>
      </p:sp>
    </p:spTree>
    <p:extLst>
      <p:ext uri="{BB962C8B-B14F-4D97-AF65-F5344CB8AC3E}">
        <p14:creationId xmlns:p14="http://schemas.microsoft.com/office/powerpoint/2010/main" val="1754374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328592"/>
          </a:xfrm>
        </p:spPr>
        <p:txBody>
          <a:bodyPr>
            <a:normAutofit/>
          </a:bodyPr>
          <a:lstStyle/>
          <a:p>
            <a:pPr marL="0" indent="0">
              <a:buNone/>
            </a:pPr>
            <a:r>
              <a:rPr lang="el-GR" b="1" dirty="0" smtClean="0"/>
              <a:t>Μηχανική </a:t>
            </a:r>
            <a:r>
              <a:rPr lang="el-GR" b="1" dirty="0"/>
              <a:t>της γνώσης</a:t>
            </a:r>
            <a:r>
              <a:rPr lang="en-GB" b="1" dirty="0"/>
              <a:t> (</a:t>
            </a:r>
            <a:r>
              <a:rPr lang="en-US" b="1" dirty="0"/>
              <a:t>knowledge engineering</a:t>
            </a:r>
            <a:r>
              <a:rPr lang="en-GB" b="1" dirty="0" smtClean="0"/>
              <a:t>)</a:t>
            </a:r>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19</a:t>
            </a:fld>
            <a:endParaRPr kumimoji="0" lang="en-US" sz="1400" b="1"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157" y="2492897"/>
            <a:ext cx="7097685" cy="3642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8648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smtClean="0">
                <a:solidFill>
                  <a:srgbClr val="0070C0"/>
                </a:solidFill>
                <a:effectLst>
                  <a:outerShdw blurRad="38100" dist="38100" dir="2700000" algn="tl">
                    <a:srgbClr val="000000">
                      <a:alpha val="43137"/>
                    </a:srgbClr>
                  </a:outerShdw>
                </a:effectLst>
              </a:rPr>
              <a:t>11</a:t>
            </a:r>
            <a:r>
              <a:rPr lang="el-GR" sz="2000" b="1" cap="none" baseline="30000" dirty="0" smtClean="0">
                <a:solidFill>
                  <a:srgbClr val="0070C0"/>
                </a:solidFill>
                <a:effectLst>
                  <a:outerShdw blurRad="38100" dist="38100" dir="2700000" algn="tl">
                    <a:srgbClr val="000000">
                      <a:alpha val="43137"/>
                    </a:srgbClr>
                  </a:outerShdw>
                </a:effectLst>
              </a:rPr>
              <a:t>ο </a:t>
            </a:r>
            <a:r>
              <a:rPr lang="el-GR" sz="2000" b="1" cap="none" dirty="0" smtClean="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66966906"/>
              </p:ext>
            </p:extLst>
          </p:nvPr>
        </p:nvGraphicFramePr>
        <p:xfrm>
          <a:off x="756022" y="1125538"/>
          <a:ext cx="8352482" cy="5327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2</a:t>
            </a:fld>
            <a:endParaRPr kumimoji="0" lang="en-US" sz="1400" b="1" dirty="0">
              <a:solidFill>
                <a:schemeClr val="bg1"/>
              </a:solidFill>
            </a:endParaRPr>
          </a:p>
        </p:txBody>
      </p:sp>
    </p:spTree>
    <p:extLst>
      <p:ext uri="{BB962C8B-B14F-4D97-AF65-F5344CB8AC3E}">
        <p14:creationId xmlns:p14="http://schemas.microsoft.com/office/powerpoint/2010/main" val="316119076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77500" lnSpcReduction="20000"/>
          </a:bodyPr>
          <a:lstStyle/>
          <a:p>
            <a:pPr marL="0" indent="0">
              <a:buNone/>
            </a:pPr>
            <a:r>
              <a:rPr lang="el-GR" b="1" dirty="0" smtClean="0"/>
              <a:t>Μηχανική </a:t>
            </a:r>
            <a:r>
              <a:rPr lang="el-GR" b="1" dirty="0"/>
              <a:t>της γνώσης</a:t>
            </a:r>
            <a:r>
              <a:rPr lang="en-GB" b="1" dirty="0"/>
              <a:t> (</a:t>
            </a:r>
            <a:r>
              <a:rPr lang="en-US" b="1" dirty="0"/>
              <a:t>knowledge engineering</a:t>
            </a:r>
            <a:r>
              <a:rPr lang="en-GB" b="1" dirty="0" smtClean="0"/>
              <a:t>)</a:t>
            </a:r>
          </a:p>
          <a:p>
            <a:pPr marL="0" indent="0">
              <a:buNone/>
            </a:pPr>
            <a:r>
              <a:rPr lang="el-GR" b="1" dirty="0"/>
              <a:t>Απόκτηση γνώσης (</a:t>
            </a:r>
            <a:r>
              <a:rPr lang="en-US" b="1" dirty="0"/>
              <a:t>knowledge acquisition</a:t>
            </a:r>
            <a:r>
              <a:rPr lang="el-GR" b="1" dirty="0"/>
              <a:t>)</a:t>
            </a:r>
            <a:endParaRPr lang="el-GR" dirty="0"/>
          </a:p>
          <a:p>
            <a:pPr marL="0" indent="0">
              <a:buNone/>
            </a:pPr>
            <a:r>
              <a:rPr lang="el-GR" dirty="0"/>
              <a:t>Η πολυπλοκότητα της διαδικασίας απόκτησης γνώσης οφείλεται, κατά κύριο λόγο, στην ύπαρξη αφενός μεν πολλών μέσων πληροφόρησης και αφετέρου στα διαφορετικά είδη γνώσης. Σημαντικός παράγων της διαδικασίας απόσπασης της γνώσης ο οποίος δεν πρέπει να αγνοείται είναι και το κόστος απόκτησής της.</a:t>
            </a:r>
          </a:p>
          <a:p>
            <a:pPr marL="0" indent="0">
              <a:buNone/>
            </a:pPr>
            <a:r>
              <a:rPr lang="el-GR" dirty="0"/>
              <a:t>Στη </a:t>
            </a:r>
            <a:r>
              <a:rPr lang="el-GR" b="1" dirty="0"/>
              <a:t>διαδικασία απόκτησης της γνώσης </a:t>
            </a:r>
            <a:r>
              <a:rPr lang="el-GR" dirty="0"/>
              <a:t>περιέχονται και οι έλεγχοι που αφορούν την εκτίμηση (</a:t>
            </a:r>
            <a:r>
              <a:rPr lang="el-GR" dirty="0" err="1"/>
              <a:t>evaluation</a:t>
            </a:r>
            <a:r>
              <a:rPr lang="el-GR" dirty="0"/>
              <a:t>), την εγκυρότητα (</a:t>
            </a:r>
            <a:r>
              <a:rPr lang="el-GR" dirty="0" err="1"/>
              <a:t>validation</a:t>
            </a:r>
            <a:r>
              <a:rPr lang="el-GR" dirty="0"/>
              <a:t>) και την επαλήθευση (</a:t>
            </a:r>
            <a:r>
              <a:rPr lang="el-GR" dirty="0" err="1"/>
              <a:t>verificat</a:t>
            </a:r>
            <a:r>
              <a:rPr lang="en-US" dirty="0" err="1"/>
              <a:t>i</a:t>
            </a:r>
            <a:r>
              <a:rPr lang="el-GR" dirty="0" err="1"/>
              <a:t>on</a:t>
            </a:r>
            <a:r>
              <a:rPr lang="el-GR" dirty="0"/>
              <a:t>) της αποκτηθείσης γνώσης, τα κύρια χαρακτηριστικά του και τελικά διευκρινίζονται και καθορίζονται με σαφήνεια οι χρησιμοποιούμενες έννοιες και σχέσεις για την αναπαράσταση της γνώσης. Αυτή η τελευταία εργασία θεωρείται από πολλούς συγγραφείς σαν ένα ανεξάρτητο στάδιο της όλης διαδικασίας.</a:t>
            </a:r>
          </a:p>
          <a:p>
            <a:pPr marL="0" indent="0">
              <a:buNone/>
            </a:pPr>
            <a:endParaRPr lang="en-GB" b="1" dirty="0" smtClean="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20</a:t>
            </a:fld>
            <a:endParaRPr kumimoji="0" lang="en-US" sz="1400" b="1" dirty="0">
              <a:solidFill>
                <a:schemeClr val="bg1"/>
              </a:solidFill>
            </a:endParaRPr>
          </a:p>
        </p:txBody>
      </p:sp>
    </p:spTree>
    <p:extLst>
      <p:ext uri="{BB962C8B-B14F-4D97-AF65-F5344CB8AC3E}">
        <p14:creationId xmlns:p14="http://schemas.microsoft.com/office/powerpoint/2010/main" val="3438706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2232248"/>
          </a:xfrm>
        </p:spPr>
        <p:txBody>
          <a:bodyPr>
            <a:normAutofit fontScale="55000" lnSpcReduction="20000"/>
          </a:bodyPr>
          <a:lstStyle/>
          <a:p>
            <a:pPr marL="0" indent="0">
              <a:buNone/>
            </a:pPr>
            <a:r>
              <a:rPr lang="el-GR" b="1" dirty="0" smtClean="0"/>
              <a:t>Μηχανική </a:t>
            </a:r>
            <a:r>
              <a:rPr lang="el-GR" b="1" dirty="0"/>
              <a:t>της γνώσης</a:t>
            </a:r>
            <a:r>
              <a:rPr lang="en-GB" b="1" dirty="0"/>
              <a:t> (</a:t>
            </a:r>
            <a:r>
              <a:rPr lang="en-US" b="1" dirty="0"/>
              <a:t>knowledge engineering</a:t>
            </a:r>
            <a:r>
              <a:rPr lang="en-GB" b="1" dirty="0" smtClean="0"/>
              <a:t>)</a:t>
            </a:r>
          </a:p>
          <a:p>
            <a:pPr marL="0" indent="0">
              <a:buNone/>
            </a:pPr>
            <a:r>
              <a:rPr lang="el-GR" b="1" dirty="0"/>
              <a:t>Διαδικασία απόκτησης γνώσης</a:t>
            </a:r>
            <a:endParaRPr lang="el-GR" dirty="0"/>
          </a:p>
          <a:p>
            <a:pPr marL="0" indent="0">
              <a:buNone/>
            </a:pPr>
            <a:r>
              <a:rPr lang="el-GR" dirty="0"/>
              <a:t>Στο σχήμα </a:t>
            </a:r>
            <a:r>
              <a:rPr lang="el-GR" dirty="0" smtClean="0"/>
              <a:t>παρουσιάζονται </a:t>
            </a:r>
            <a:r>
              <a:rPr lang="el-GR" dirty="0"/>
              <a:t>τα τέσσερα κύρια στάδια απόκτησης της γνώσης. Κατά τη διάρκεια του πρώτου σταδίου γίνεται αρχικά η επιλογή του προς επίλυση προβλήματος ενώ στη συνέχεια αναγνωρίζεται και καθορίζεται με ακρίβεια. Κατά το στάδιο εκμαίευσης της γνώσης από έναν ή περισσότερους ειδικούς, αρχικά γίνεται η απόσπαση της γνώσης (</a:t>
            </a:r>
            <a:r>
              <a:rPr lang="el-GR" dirty="0" err="1"/>
              <a:t>knowledge</a:t>
            </a:r>
            <a:r>
              <a:rPr lang="el-GR" dirty="0"/>
              <a:t> </a:t>
            </a:r>
            <a:r>
              <a:rPr lang="el-GR" dirty="0" err="1"/>
              <a:t>elicitation</a:t>
            </a:r>
            <a:r>
              <a:rPr lang="el-GR" dirty="0"/>
              <a:t>) και ακολουθεί η διαδικασία απόκτησής της (</a:t>
            </a:r>
            <a:r>
              <a:rPr lang="el-GR" dirty="0" err="1"/>
              <a:t>knowledge</a:t>
            </a:r>
            <a:r>
              <a:rPr lang="el-GR" dirty="0"/>
              <a:t> </a:t>
            </a:r>
            <a:r>
              <a:rPr lang="el-GR" dirty="0" err="1"/>
              <a:t>acquisition</a:t>
            </a:r>
            <a:r>
              <a:rPr lang="el-GR" dirty="0"/>
              <a:t>), κατά την οποία η αποσπασθείσα γνώση οργανώνεται και αναπαρίσταται, από το μηχανικό γνώσης, σε μορφή κατάλληλη για χρήση από το προς ανάπτυξη Ε.Σ.</a:t>
            </a:r>
          </a:p>
          <a:p>
            <a:pPr marL="0" indent="0">
              <a:buNone/>
            </a:pPr>
            <a:endParaRPr lang="en-GB" b="1" dirty="0" smtClean="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21</a:t>
            </a:fld>
            <a:endParaRPr kumimoji="0" lang="en-US" sz="1400" b="1"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263498"/>
            <a:ext cx="7875028" cy="3261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076056" y="6156012"/>
            <a:ext cx="3528392" cy="369332"/>
          </a:xfrm>
          <a:prstGeom prst="rect">
            <a:avLst/>
          </a:prstGeom>
          <a:noFill/>
        </p:spPr>
        <p:txBody>
          <a:bodyPr wrap="square" rtlCol="0">
            <a:spAutoFit/>
          </a:bodyPr>
          <a:lstStyle/>
          <a:p>
            <a:pPr algn="ctr"/>
            <a:r>
              <a:rPr lang="el-GR" b="1" dirty="0"/>
              <a:t>Στάδια απόκτησης γνώσης </a:t>
            </a:r>
            <a:endParaRPr lang="el-GR" dirty="0"/>
          </a:p>
        </p:txBody>
      </p:sp>
    </p:spTree>
    <p:extLst>
      <p:ext uri="{BB962C8B-B14F-4D97-AF65-F5344CB8AC3E}">
        <p14:creationId xmlns:p14="http://schemas.microsoft.com/office/powerpoint/2010/main" val="3975540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328592"/>
          </a:xfrm>
        </p:spPr>
        <p:txBody>
          <a:bodyPr>
            <a:noAutofit/>
          </a:bodyPr>
          <a:lstStyle/>
          <a:p>
            <a:pPr marL="0" indent="0">
              <a:buNone/>
            </a:pPr>
            <a:r>
              <a:rPr lang="el-GR" sz="1700" b="1" dirty="0" smtClean="0"/>
              <a:t>Μηχανική </a:t>
            </a:r>
            <a:r>
              <a:rPr lang="el-GR" sz="1700" b="1" dirty="0"/>
              <a:t>της γνώσης</a:t>
            </a:r>
            <a:r>
              <a:rPr lang="en-GB" sz="1700" b="1" dirty="0"/>
              <a:t> (</a:t>
            </a:r>
            <a:r>
              <a:rPr lang="en-US" sz="1700" b="1" dirty="0"/>
              <a:t>knowledge engineering</a:t>
            </a:r>
            <a:r>
              <a:rPr lang="en-GB" sz="1700" b="1" dirty="0" smtClean="0"/>
              <a:t>)</a:t>
            </a:r>
          </a:p>
          <a:p>
            <a:pPr marL="0" indent="0">
              <a:buNone/>
            </a:pPr>
            <a:r>
              <a:rPr lang="el-GR" sz="1700" b="1" dirty="0"/>
              <a:t>Μέθοδοι απόσπασης γνώσης</a:t>
            </a:r>
            <a:endParaRPr lang="el-GR" sz="1700" dirty="0"/>
          </a:p>
          <a:p>
            <a:pPr marL="0" indent="0">
              <a:buNone/>
            </a:pPr>
            <a:r>
              <a:rPr lang="el-GR" sz="1700" dirty="0"/>
              <a:t>Η απόσπαση της γνώσης μπορεί να γίνει με έναν από τους παρακάτω τρόπους:</a:t>
            </a:r>
          </a:p>
          <a:p>
            <a:pPr marL="0" indent="0">
              <a:buNone/>
            </a:pPr>
            <a:r>
              <a:rPr lang="el-GR" sz="1700" b="1" dirty="0" err="1"/>
              <a:t>Χειρογραφικά</a:t>
            </a:r>
            <a:r>
              <a:rPr lang="en-US" sz="1700" b="1" dirty="0"/>
              <a:t> (manual knowledge elicitation)</a:t>
            </a:r>
            <a:endParaRPr lang="el-GR" sz="1700" dirty="0"/>
          </a:p>
          <a:p>
            <a:pPr lvl="0"/>
            <a:r>
              <a:rPr lang="el-GR" sz="1700" u="sng" dirty="0"/>
              <a:t>Μη καταγεγραμμένη γνώση</a:t>
            </a:r>
            <a:r>
              <a:rPr lang="el-GR" sz="1700" dirty="0"/>
              <a:t> η οποία μπορεί να προέρχεται από</a:t>
            </a:r>
            <a:r>
              <a:rPr lang="en-US" sz="1700" dirty="0"/>
              <a:t> (Waterman and Newell, 1976; Ericsson and Simon, 1984; </a:t>
            </a:r>
            <a:r>
              <a:rPr lang="en-US" sz="1700" dirty="0" err="1"/>
              <a:t>Boose</a:t>
            </a:r>
            <a:r>
              <a:rPr lang="en-US" sz="1700" dirty="0"/>
              <a:t>, 1986b; Hart, 1986; Abdul-</a:t>
            </a:r>
            <a:r>
              <a:rPr lang="en-US" sz="1700" dirty="0" err="1"/>
              <a:t>Gader</a:t>
            </a:r>
            <a:r>
              <a:rPr lang="en-US" sz="1700" dirty="0"/>
              <a:t> and </a:t>
            </a:r>
            <a:r>
              <a:rPr lang="en-US" sz="1700" dirty="0" err="1"/>
              <a:t>Kozar</a:t>
            </a:r>
            <a:r>
              <a:rPr lang="en-US" sz="1700" dirty="0"/>
              <a:t>, 1990):</a:t>
            </a:r>
            <a:endParaRPr lang="el-GR" sz="1700" dirty="0"/>
          </a:p>
          <a:p>
            <a:pPr lvl="1"/>
            <a:r>
              <a:rPr lang="el-GR" sz="1700" dirty="0"/>
              <a:t>Προσωπικές συνεντεύξεις</a:t>
            </a:r>
            <a:r>
              <a:rPr lang="en-US" sz="1700" dirty="0"/>
              <a:t> (Hart, 1986; </a:t>
            </a:r>
            <a:r>
              <a:rPr lang="en-US" sz="1700" dirty="0" err="1"/>
              <a:t>Wolfgram</a:t>
            </a:r>
            <a:r>
              <a:rPr lang="en-US" sz="1700" dirty="0"/>
              <a:t> et al., 1987; Hoffman, 1987; McGraw and </a:t>
            </a:r>
            <a:r>
              <a:rPr lang="en-US" sz="1700" dirty="0" err="1"/>
              <a:t>Harbison</a:t>
            </a:r>
            <a:r>
              <a:rPr lang="en-US" sz="1700" dirty="0"/>
              <a:t>-Briggs, 1989; </a:t>
            </a:r>
            <a:r>
              <a:rPr lang="en-US" sz="1700" dirty="0" err="1"/>
              <a:t>Agarwal</a:t>
            </a:r>
            <a:r>
              <a:rPr lang="en-US" sz="1700" dirty="0"/>
              <a:t> and </a:t>
            </a:r>
            <a:r>
              <a:rPr lang="el-GR" sz="1700" dirty="0"/>
              <a:t>Τ</a:t>
            </a:r>
            <a:r>
              <a:rPr lang="en-US" sz="1700" dirty="0" err="1"/>
              <a:t>anniru</a:t>
            </a:r>
            <a:r>
              <a:rPr lang="en-US" sz="1700" dirty="0"/>
              <a:t>, 1990).</a:t>
            </a:r>
            <a:endParaRPr lang="el-GR" sz="1700" dirty="0"/>
          </a:p>
          <a:p>
            <a:pPr lvl="1"/>
            <a:r>
              <a:rPr lang="el-GR" sz="1700" dirty="0"/>
              <a:t>Παρατήρηση του τρόπου εργασίας του ειδικού κατά την επίλυση του προβλήματος (</a:t>
            </a:r>
            <a:r>
              <a:rPr lang="el-GR" sz="1700" dirty="0" err="1"/>
              <a:t>Newall</a:t>
            </a:r>
            <a:r>
              <a:rPr lang="el-GR" sz="1700" dirty="0"/>
              <a:t> </a:t>
            </a:r>
            <a:r>
              <a:rPr lang="el-GR" sz="1700" dirty="0" err="1"/>
              <a:t>and</a:t>
            </a:r>
            <a:r>
              <a:rPr lang="el-GR" sz="1700" dirty="0"/>
              <a:t> </a:t>
            </a:r>
            <a:r>
              <a:rPr lang="el-GR" sz="1700" dirty="0" err="1"/>
              <a:t>Simon</a:t>
            </a:r>
            <a:r>
              <a:rPr lang="el-GR" sz="1700" dirty="0"/>
              <a:t>, 1972; </a:t>
            </a:r>
            <a:r>
              <a:rPr lang="el-GR" sz="1700" dirty="0" err="1"/>
              <a:t>Ericsson</a:t>
            </a:r>
            <a:r>
              <a:rPr lang="el-GR" sz="1700" dirty="0"/>
              <a:t> </a:t>
            </a:r>
            <a:r>
              <a:rPr lang="el-GR" sz="1700" dirty="0" err="1"/>
              <a:t>and</a:t>
            </a:r>
            <a:r>
              <a:rPr lang="el-GR" sz="1700" dirty="0"/>
              <a:t> </a:t>
            </a:r>
            <a:r>
              <a:rPr lang="el-GR" sz="1700" dirty="0" err="1"/>
              <a:t>Simon</a:t>
            </a:r>
            <a:r>
              <a:rPr lang="el-GR" sz="1700" dirty="0"/>
              <a:t>, 1984; </a:t>
            </a:r>
            <a:r>
              <a:rPr lang="el-GR" sz="1700" dirty="0" err="1"/>
              <a:t>Wolfgram</a:t>
            </a:r>
            <a:r>
              <a:rPr lang="el-GR" sz="1700" dirty="0"/>
              <a:t> </a:t>
            </a:r>
            <a:r>
              <a:rPr lang="el-GR" sz="1700" dirty="0" err="1"/>
              <a:t>et</a:t>
            </a:r>
            <a:r>
              <a:rPr lang="el-GR" sz="1700" dirty="0"/>
              <a:t> </a:t>
            </a:r>
            <a:r>
              <a:rPr lang="en-US" sz="1700" dirty="0"/>
              <a:t>a</a:t>
            </a:r>
            <a:r>
              <a:rPr lang="el-GR" sz="1700" dirty="0"/>
              <a:t>l., 1987).</a:t>
            </a:r>
          </a:p>
          <a:p>
            <a:pPr lvl="1"/>
            <a:r>
              <a:rPr lang="el-GR" sz="1700" dirty="0"/>
              <a:t>Συμπλήρωση ειδικών ερωτηματολογίων ή περιγραφών από τους ειδικούς (</a:t>
            </a:r>
            <a:r>
              <a:rPr lang="el-GR" sz="1700" dirty="0" err="1"/>
              <a:t>Wolfgram</a:t>
            </a:r>
            <a:r>
              <a:rPr lang="el-GR" sz="1700" dirty="0"/>
              <a:t> </a:t>
            </a:r>
            <a:r>
              <a:rPr lang="el-GR" sz="1700" dirty="0" err="1"/>
              <a:t>et</a:t>
            </a:r>
            <a:r>
              <a:rPr lang="el-GR" sz="1700" dirty="0"/>
              <a:t> </a:t>
            </a:r>
            <a:r>
              <a:rPr lang="en-US" sz="1700" dirty="0"/>
              <a:t>a</a:t>
            </a:r>
            <a:r>
              <a:rPr lang="el-GR" sz="1700" dirty="0"/>
              <a:t>l., 1987).</a:t>
            </a:r>
          </a:p>
          <a:p>
            <a:pPr lvl="0"/>
            <a:r>
              <a:rPr lang="el-GR" sz="1700" u="sng" dirty="0"/>
              <a:t>Καταγεγραμμένη γνώση</a:t>
            </a:r>
            <a:endParaRPr lang="el-GR" sz="1700" dirty="0"/>
          </a:p>
          <a:p>
            <a:pPr lvl="1"/>
            <a:r>
              <a:rPr lang="el-GR" sz="1700" dirty="0"/>
              <a:t>Γνώση </a:t>
            </a:r>
            <a:r>
              <a:rPr lang="el-GR" sz="1700" dirty="0" smtClean="0"/>
              <a:t>από </a:t>
            </a:r>
            <a:r>
              <a:rPr lang="el-GR" sz="1700" dirty="0"/>
              <a:t>βάσεις δεδομένων, βιβλία, επιστημονικά περιοδικά κ.λπ. (</a:t>
            </a:r>
            <a:r>
              <a:rPr lang="el-GR" sz="1700" dirty="0" err="1"/>
              <a:t>Rothman</a:t>
            </a:r>
            <a:r>
              <a:rPr lang="el-GR" sz="1700" dirty="0"/>
              <a:t>, 1988</a:t>
            </a:r>
            <a:r>
              <a:rPr lang="el-GR" sz="1700" dirty="0" smtClean="0"/>
              <a:t>).</a:t>
            </a:r>
            <a:endParaRPr lang="en-US" sz="1700" dirty="0" smtClean="0"/>
          </a:p>
          <a:p>
            <a:pPr marL="0" indent="0">
              <a:buNone/>
            </a:pPr>
            <a:r>
              <a:rPr lang="el-GR" sz="1700" b="1" dirty="0"/>
              <a:t>Με τη βοήθεια Η</a:t>
            </a:r>
            <a:r>
              <a:rPr lang="en-US" sz="1700" b="1" dirty="0"/>
              <a:t>/</a:t>
            </a:r>
            <a:r>
              <a:rPr lang="el-GR" sz="1700" b="1" dirty="0"/>
              <a:t>Υ</a:t>
            </a:r>
            <a:r>
              <a:rPr lang="en-US" sz="1700" b="1" dirty="0"/>
              <a:t> (computer-aided knowledge acquisition)</a:t>
            </a:r>
            <a:endParaRPr lang="el-GR" sz="1700" dirty="0"/>
          </a:p>
          <a:p>
            <a:pPr marL="0" indent="0">
              <a:buNone/>
            </a:pPr>
            <a:r>
              <a:rPr lang="el-GR" sz="1700" dirty="0"/>
              <a:t>Η απόκτηση γνώσης γίνεται με τη βοήθεια ειδικών εφαρμογών λογισμικού και μπορεί να γίνει είτε με την παντελή απουσία του ειδικού ή/και του μηχανικού γνώσης, είτε με τη μειωμένη συμμετοχή τους (</a:t>
            </a:r>
            <a:r>
              <a:rPr lang="el-GR" sz="1700" dirty="0" err="1"/>
              <a:t>Quinlan</a:t>
            </a:r>
            <a:r>
              <a:rPr lang="el-GR" sz="1700" dirty="0" smtClean="0"/>
              <a:t>, </a:t>
            </a:r>
            <a:r>
              <a:rPr lang="el-GR" sz="1700" dirty="0"/>
              <a:t>1986; </a:t>
            </a:r>
            <a:r>
              <a:rPr lang="el-GR" sz="1700" dirty="0" err="1"/>
              <a:t>Gale</a:t>
            </a:r>
            <a:r>
              <a:rPr lang="el-GR" sz="1700" dirty="0"/>
              <a:t>, 1986; </a:t>
            </a:r>
            <a:r>
              <a:rPr lang="el-GR" sz="1700" dirty="0" err="1"/>
              <a:t>Cronan</a:t>
            </a:r>
            <a:r>
              <a:rPr lang="el-GR" sz="1700" dirty="0"/>
              <a:t> </a:t>
            </a:r>
            <a:r>
              <a:rPr lang="el-GR" sz="1700" dirty="0" err="1"/>
              <a:t>et</a:t>
            </a:r>
            <a:r>
              <a:rPr lang="el-GR" sz="1700" dirty="0"/>
              <a:t> </a:t>
            </a:r>
            <a:r>
              <a:rPr lang="en-US" sz="1700" dirty="0"/>
              <a:t>a</a:t>
            </a:r>
            <a:r>
              <a:rPr lang="el-GR" sz="1700" dirty="0"/>
              <a:t>l., 1991; </a:t>
            </a:r>
            <a:r>
              <a:rPr lang="el-GR" sz="1700" dirty="0" err="1"/>
              <a:t>Turban</a:t>
            </a:r>
            <a:r>
              <a:rPr lang="el-GR" sz="1700" dirty="0"/>
              <a:t>, 1993; </a:t>
            </a:r>
            <a:r>
              <a:rPr lang="el-GR" sz="1700" dirty="0" err="1"/>
              <a:t>Deng</a:t>
            </a:r>
            <a:r>
              <a:rPr lang="el-GR" sz="1700" dirty="0"/>
              <a:t>, 1993</a:t>
            </a:r>
            <a:r>
              <a:rPr lang="el-GR" sz="1700" dirty="0" smtClean="0"/>
              <a:t>).</a:t>
            </a:r>
            <a:endParaRPr lang="el-GR" sz="17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22</a:t>
            </a:fld>
            <a:endParaRPr kumimoji="0" lang="en-US" sz="1400" b="1" dirty="0">
              <a:solidFill>
                <a:schemeClr val="bg1"/>
              </a:solidFill>
            </a:endParaRPr>
          </a:p>
        </p:txBody>
      </p:sp>
    </p:spTree>
    <p:extLst>
      <p:ext uri="{BB962C8B-B14F-4D97-AF65-F5344CB8AC3E}">
        <p14:creationId xmlns:p14="http://schemas.microsoft.com/office/powerpoint/2010/main" val="3975540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62500" lnSpcReduction="20000"/>
          </a:bodyPr>
          <a:lstStyle/>
          <a:p>
            <a:pPr marL="0" indent="0">
              <a:buNone/>
            </a:pPr>
            <a:r>
              <a:rPr lang="el-GR" b="1" dirty="0" smtClean="0"/>
              <a:t>Μηχανική </a:t>
            </a:r>
            <a:r>
              <a:rPr lang="el-GR" b="1" dirty="0"/>
              <a:t>της γνώσης</a:t>
            </a:r>
            <a:r>
              <a:rPr lang="en-GB" b="1" dirty="0"/>
              <a:t> (</a:t>
            </a:r>
            <a:r>
              <a:rPr lang="en-US" b="1" dirty="0"/>
              <a:t>knowledge engineering</a:t>
            </a:r>
            <a:r>
              <a:rPr lang="en-GB" b="1" dirty="0" smtClean="0"/>
              <a:t>)</a:t>
            </a:r>
          </a:p>
          <a:p>
            <a:pPr marL="0" indent="0">
              <a:buNone/>
            </a:pPr>
            <a:r>
              <a:rPr lang="el-GR" b="1" dirty="0"/>
              <a:t>Αυτόματη επαγωγή κανόνων</a:t>
            </a:r>
            <a:r>
              <a:rPr lang="en-US" b="1" dirty="0"/>
              <a:t> (automated rule induction)</a:t>
            </a:r>
            <a:endParaRPr lang="el-GR" dirty="0"/>
          </a:p>
          <a:p>
            <a:pPr marL="0" indent="0">
              <a:buNone/>
            </a:pPr>
            <a:r>
              <a:rPr lang="el-GR" dirty="0"/>
              <a:t>Με αυτή τη μεθοδολογία γίνεται προσπάθεια, από ειδικές εφαρμογές λογισμικού, να δημιουργηθούν κανόνες (</a:t>
            </a:r>
            <a:r>
              <a:rPr lang="el-GR" dirty="0" err="1"/>
              <a:t>rules</a:t>
            </a:r>
            <a:r>
              <a:rPr lang="el-GR" dirty="0"/>
              <a:t>) από την επεξεργασία διαφόρων αντιπροσωπευτικών παραδειγμάτων από τον ειδικό χώρο γνώσης, ούτως ώστε από τις ειδικές περιπτώσεις (παραδείγματα) να γίνει επαγωγή σε γενικές περιπτώσεις (γενική γνώση) (</a:t>
            </a:r>
            <a:r>
              <a:rPr lang="el-GR" dirty="0" err="1"/>
              <a:t>Michie</a:t>
            </a:r>
            <a:r>
              <a:rPr lang="el-GR" dirty="0"/>
              <a:t>, 1984; </a:t>
            </a:r>
            <a:r>
              <a:rPr lang="el-GR" dirty="0" err="1"/>
              <a:t>Liang</a:t>
            </a:r>
            <a:r>
              <a:rPr lang="el-GR" dirty="0"/>
              <a:t> </a:t>
            </a:r>
            <a:r>
              <a:rPr lang="el-GR" dirty="0" err="1"/>
              <a:t>and</a:t>
            </a:r>
            <a:r>
              <a:rPr lang="el-GR" dirty="0"/>
              <a:t> </a:t>
            </a:r>
            <a:r>
              <a:rPr lang="el-GR" dirty="0" err="1"/>
              <a:t>Turban</a:t>
            </a:r>
            <a:r>
              <a:rPr lang="el-GR" dirty="0"/>
              <a:t>, 1993). </a:t>
            </a:r>
          </a:p>
          <a:p>
            <a:pPr marL="0" indent="0">
              <a:buNone/>
            </a:pPr>
            <a:r>
              <a:rPr lang="el-GR" b="1" dirty="0"/>
              <a:t>Αυτόματη εκμάθηση (</a:t>
            </a:r>
            <a:r>
              <a:rPr lang="el-GR" b="1" dirty="0" err="1"/>
              <a:t>auto</a:t>
            </a:r>
            <a:r>
              <a:rPr lang="el-GR" b="1" dirty="0"/>
              <a:t>-</a:t>
            </a:r>
            <a:r>
              <a:rPr lang="el-GR" b="1" dirty="0" err="1"/>
              <a:t>intelligence</a:t>
            </a:r>
            <a:r>
              <a:rPr lang="el-GR" b="1" dirty="0"/>
              <a:t>)</a:t>
            </a:r>
            <a:endParaRPr lang="el-GR" dirty="0"/>
          </a:p>
          <a:p>
            <a:pPr marL="0" indent="0">
              <a:buNone/>
            </a:pPr>
            <a:r>
              <a:rPr lang="el-GR" dirty="0"/>
              <a:t>Τα συστήματα αυτά προσπαθούν, μέσω της αλληλεπίδρασής τους με ένα ειδικό, αρχικά μεν να αποκτήσουν την απαραίτητη γνώση για την επίλυση ενός συγκεκριμένου προβλήματος, στη συνέχεια δεν την επεξεργάζονται καταλλήλως και τελικά δημιουργούν την αντίστοιχη βάση γνώσης (</a:t>
            </a:r>
            <a:r>
              <a:rPr lang="el-GR" dirty="0" err="1"/>
              <a:t>Parsaye</a:t>
            </a:r>
            <a:r>
              <a:rPr lang="el-GR" dirty="0"/>
              <a:t>, 1988).</a:t>
            </a:r>
          </a:p>
          <a:p>
            <a:pPr marL="0" indent="0">
              <a:buNone/>
            </a:pPr>
            <a:r>
              <a:rPr lang="el-GR" b="1" dirty="0"/>
              <a:t>Αλληλεπιδραστική απόκτηση γνώσης (</a:t>
            </a:r>
            <a:r>
              <a:rPr lang="el-GR" b="1" dirty="0" err="1"/>
              <a:t>interactive</a:t>
            </a:r>
            <a:r>
              <a:rPr lang="el-GR" b="1" dirty="0"/>
              <a:t> </a:t>
            </a:r>
            <a:r>
              <a:rPr lang="el-GR" b="1" dirty="0" err="1"/>
              <a:t>knowledge</a:t>
            </a:r>
            <a:r>
              <a:rPr lang="el-GR" b="1" dirty="0"/>
              <a:t> </a:t>
            </a:r>
            <a:r>
              <a:rPr lang="el-GR" b="1" dirty="0" err="1"/>
              <a:t>aquisition</a:t>
            </a:r>
            <a:r>
              <a:rPr lang="el-GR" b="1" dirty="0"/>
              <a:t>)</a:t>
            </a:r>
            <a:endParaRPr lang="el-GR" dirty="0"/>
          </a:p>
          <a:p>
            <a:pPr marL="0" indent="0">
              <a:buNone/>
            </a:pPr>
            <a:r>
              <a:rPr lang="el-GR" dirty="0"/>
              <a:t>Με την μέθοδο αυτή ο μηχανικός γνώσης, στην προσπάθειά του για απόσπαση γνώσης, χρησιμοποιεί ένα συνδυασμό </a:t>
            </a:r>
            <a:r>
              <a:rPr lang="el-GR" dirty="0" err="1"/>
              <a:t>χειρογραφικών</a:t>
            </a:r>
            <a:r>
              <a:rPr lang="el-GR" dirty="0"/>
              <a:t> μεθόδων και ειδικών εργαλείων πληροφορικής (</a:t>
            </a:r>
            <a:r>
              <a:rPr lang="el-GR" dirty="0" err="1"/>
              <a:t>Gaines</a:t>
            </a:r>
            <a:r>
              <a:rPr lang="el-GR" dirty="0"/>
              <a:t>, 1988). Μερικά από τα εργαλεία που μπορεί να χρησιμοποιήσει είναι τα συστήματα επικοινωνίας, παροχής επεξηγήσεων, μεταφοράς εμπειρίας, ελέγχου των βάσεων γνώσης κ.α. (</a:t>
            </a:r>
            <a:r>
              <a:rPr lang="el-GR" dirty="0" err="1"/>
              <a:t>Freiling</a:t>
            </a:r>
            <a:r>
              <a:rPr lang="el-GR" dirty="0"/>
              <a:t> </a:t>
            </a:r>
            <a:r>
              <a:rPr lang="el-GR" dirty="0" err="1"/>
              <a:t>et</a:t>
            </a:r>
            <a:r>
              <a:rPr lang="el-GR" dirty="0"/>
              <a:t> </a:t>
            </a:r>
            <a:r>
              <a:rPr lang="en-US" dirty="0"/>
              <a:t>a</a:t>
            </a:r>
            <a:r>
              <a:rPr lang="el-GR" dirty="0"/>
              <a:t>l., 1985; </a:t>
            </a:r>
            <a:r>
              <a:rPr lang="el-GR" dirty="0" err="1"/>
              <a:t>Boose</a:t>
            </a:r>
            <a:r>
              <a:rPr lang="el-GR" dirty="0"/>
              <a:t>, 1986; </a:t>
            </a:r>
            <a:r>
              <a:rPr lang="el-GR" dirty="0" err="1"/>
              <a:t>Diederich</a:t>
            </a:r>
            <a:r>
              <a:rPr lang="el-GR" dirty="0"/>
              <a:t> </a:t>
            </a:r>
            <a:r>
              <a:rPr lang="el-GR" dirty="0" err="1"/>
              <a:t>et</a:t>
            </a:r>
            <a:r>
              <a:rPr lang="el-GR" dirty="0"/>
              <a:t> </a:t>
            </a:r>
            <a:r>
              <a:rPr lang="en-US" dirty="0"/>
              <a:t>a</a:t>
            </a:r>
            <a:r>
              <a:rPr lang="el-GR" dirty="0"/>
              <a:t>l., 1987; </a:t>
            </a:r>
            <a:r>
              <a:rPr lang="el-GR" dirty="0" err="1"/>
              <a:t>Gaines</a:t>
            </a:r>
            <a:r>
              <a:rPr lang="el-GR" dirty="0"/>
              <a:t>, 1988).</a:t>
            </a:r>
          </a:p>
          <a:p>
            <a:pPr marL="0" indent="0">
              <a:buNone/>
            </a:pPr>
            <a:endParaRPr lang="en-GB" b="1" dirty="0" smtClean="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23</a:t>
            </a:fld>
            <a:endParaRPr kumimoji="0" lang="en-US" sz="1400" b="1" dirty="0">
              <a:solidFill>
                <a:schemeClr val="bg1"/>
              </a:solidFill>
            </a:endParaRPr>
          </a:p>
        </p:txBody>
      </p:sp>
    </p:spTree>
    <p:extLst>
      <p:ext uri="{BB962C8B-B14F-4D97-AF65-F5344CB8AC3E}">
        <p14:creationId xmlns:p14="http://schemas.microsoft.com/office/powerpoint/2010/main" val="3975540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328592"/>
          </a:xfrm>
        </p:spPr>
        <p:txBody>
          <a:bodyPr>
            <a:normAutofit/>
          </a:bodyPr>
          <a:lstStyle/>
          <a:p>
            <a:pPr marL="0" indent="0">
              <a:buNone/>
            </a:pPr>
            <a:r>
              <a:rPr lang="el-GR" sz="1800" b="1" dirty="0"/>
              <a:t>Μηχανική της γνώσης</a:t>
            </a:r>
            <a:r>
              <a:rPr lang="en-GB" sz="1800" b="1" dirty="0"/>
              <a:t> (</a:t>
            </a:r>
            <a:r>
              <a:rPr lang="en-US" sz="1800" b="1" dirty="0"/>
              <a:t>knowledge engineering</a:t>
            </a:r>
            <a:r>
              <a:rPr lang="en-GB" sz="1800" b="1" dirty="0" smtClean="0"/>
              <a:t>)</a:t>
            </a:r>
          </a:p>
          <a:p>
            <a:pPr marL="0" indent="0">
              <a:buNone/>
            </a:pPr>
            <a:r>
              <a:rPr lang="el-GR" sz="1800" b="1" dirty="0"/>
              <a:t>Προβλήματα απόσπασης γνώσης</a:t>
            </a:r>
            <a:endParaRPr lang="el-GR" sz="1800" dirty="0"/>
          </a:p>
          <a:p>
            <a:pPr marL="0" indent="0">
              <a:buNone/>
            </a:pPr>
            <a:r>
              <a:rPr lang="el-GR" sz="1800" dirty="0"/>
              <a:t>Κατά τη διαδικασία απόσπασης της γνώσης από τον ειδικό και της μεταφοράς της στο Ε.Σ., με τη βοήθεια του μηχανικού γνώσης, παρουσιάζονται διάφορες δυσκολίες και προβλήματα (</a:t>
            </a:r>
            <a:r>
              <a:rPr lang="el-GR" sz="1800" dirty="0" err="1"/>
              <a:t>Hart</a:t>
            </a:r>
            <a:r>
              <a:rPr lang="el-GR" sz="1800" dirty="0"/>
              <a:t>, 1986; </a:t>
            </a:r>
            <a:r>
              <a:rPr lang="el-GR" sz="1800" dirty="0" err="1"/>
              <a:t>Doukidis</a:t>
            </a:r>
            <a:r>
              <a:rPr lang="el-GR" sz="1800" dirty="0"/>
              <a:t> </a:t>
            </a:r>
            <a:r>
              <a:rPr lang="el-GR" sz="1800" dirty="0" err="1"/>
              <a:t>and</a:t>
            </a:r>
            <a:r>
              <a:rPr lang="el-GR" sz="1800" dirty="0"/>
              <a:t> </a:t>
            </a:r>
            <a:r>
              <a:rPr lang="el-GR" sz="1800" dirty="0" err="1"/>
              <a:t>Whitley</a:t>
            </a:r>
            <a:r>
              <a:rPr lang="el-GR" sz="1800" dirty="0"/>
              <a:t>, 1988; </a:t>
            </a:r>
            <a:r>
              <a:rPr lang="el-GR" sz="1800" dirty="0" err="1"/>
              <a:t>Poulymenakou</a:t>
            </a:r>
            <a:r>
              <a:rPr lang="el-GR" sz="1800" dirty="0"/>
              <a:t> </a:t>
            </a:r>
            <a:r>
              <a:rPr lang="el-GR" sz="1800" dirty="0" err="1"/>
              <a:t>and</a:t>
            </a:r>
            <a:r>
              <a:rPr lang="el-GR" sz="1800" dirty="0"/>
              <a:t> </a:t>
            </a:r>
            <a:r>
              <a:rPr lang="el-GR" sz="1800" dirty="0" err="1"/>
              <a:t>Doukidis</a:t>
            </a:r>
            <a:r>
              <a:rPr lang="el-GR" sz="1800" dirty="0"/>
              <a:t>, 1988; </a:t>
            </a:r>
            <a:r>
              <a:rPr lang="el-GR" sz="1800" dirty="0" err="1"/>
              <a:t>Gaines</a:t>
            </a:r>
            <a:r>
              <a:rPr lang="el-GR" sz="1800" dirty="0"/>
              <a:t>, 1988; Τ</a:t>
            </a:r>
            <a:r>
              <a:rPr lang="en-US" sz="1800" dirty="0"/>
              <a:t>u</a:t>
            </a:r>
            <a:r>
              <a:rPr lang="el-GR" sz="1800" dirty="0" err="1"/>
              <a:t>rban</a:t>
            </a:r>
            <a:r>
              <a:rPr lang="el-GR" sz="1800" dirty="0"/>
              <a:t>, 1993), μερικά από τα οποία δίνονται στη συνέχεια:</a:t>
            </a:r>
          </a:p>
          <a:p>
            <a:pPr lvl="0"/>
            <a:r>
              <a:rPr lang="el-GR" sz="1800" dirty="0"/>
              <a:t>Ένα αρχικό πρόβλημα είναι το διαφορετικό γνωστικό υπόβαθρο των συμμετεχόντων στη διαδικασία μεταφοράς γνώσης. Στην ανάπτυξη ενός έμπειρου συστήματος λαμβάνουν μέρος τουλάχιστον τέσσερα άτομα, o ειδικός (</a:t>
            </a:r>
            <a:r>
              <a:rPr lang="el-GR" sz="1800" dirty="0" err="1"/>
              <a:t>expert</a:t>
            </a:r>
            <a:r>
              <a:rPr lang="el-GR" sz="1800" dirty="0"/>
              <a:t>), ο μηχανικός γνώσης (</a:t>
            </a:r>
            <a:r>
              <a:rPr lang="el-GR" sz="1800" dirty="0" err="1"/>
              <a:t>knowledge</a:t>
            </a:r>
            <a:r>
              <a:rPr lang="el-GR" sz="1800" dirty="0"/>
              <a:t> </a:t>
            </a:r>
            <a:r>
              <a:rPr lang="el-GR" sz="1800" dirty="0" err="1"/>
              <a:t>engineer</a:t>
            </a:r>
            <a:r>
              <a:rPr lang="el-GR" sz="1800" dirty="0"/>
              <a:t>), o κατασκευαστής του συστήματος (</a:t>
            </a:r>
            <a:r>
              <a:rPr lang="el-GR" sz="1800" dirty="0" err="1"/>
              <a:t>system</a:t>
            </a:r>
            <a:r>
              <a:rPr lang="el-GR" sz="1800" dirty="0"/>
              <a:t> </a:t>
            </a:r>
            <a:r>
              <a:rPr lang="el-GR" sz="1800" dirty="0" err="1"/>
              <a:t>analyst</a:t>
            </a:r>
            <a:r>
              <a:rPr lang="el-GR" sz="1800" dirty="0"/>
              <a:t> </a:t>
            </a:r>
            <a:r>
              <a:rPr lang="el-GR" sz="1800" dirty="0" err="1"/>
              <a:t>and</a:t>
            </a:r>
            <a:r>
              <a:rPr lang="el-GR" sz="1800" dirty="0"/>
              <a:t> </a:t>
            </a:r>
            <a:r>
              <a:rPr lang="el-GR" sz="1800" dirty="0" err="1"/>
              <a:t>programmer</a:t>
            </a:r>
            <a:r>
              <a:rPr lang="el-GR" sz="1800" dirty="0"/>
              <a:t>) και o χρήστης (</a:t>
            </a:r>
            <a:r>
              <a:rPr lang="el-GR" sz="1800" dirty="0" err="1"/>
              <a:t>user</a:t>
            </a:r>
            <a:r>
              <a:rPr lang="el-GR" sz="1800" dirty="0"/>
              <a:t>). Ο κάθε ένας από αυτούς μπορεί να έχει διαφορετική εμπειρία, να χρησιμοποιεί διαφορετική ορολογία και να έχει εντελώς διαφορετικό γνωστικό αντικείμενου από τους υπόλοιπους.</a:t>
            </a:r>
          </a:p>
          <a:p>
            <a:pPr lvl="0"/>
            <a:r>
              <a:rPr lang="el-GR" sz="1800" dirty="0"/>
              <a:t>Δεν υπάρχει μια γενικά αποδεκτή μεθοδολογία για τη σχεδίαση και τον προγραμματισμό της απόσπασης γνώσης καθώς και για την εκτίμηση των αποτελεσμάτων.</a:t>
            </a:r>
          </a:p>
          <a:p>
            <a:pPr lvl="0"/>
            <a:r>
              <a:rPr lang="el-GR" sz="1800" dirty="0"/>
              <a:t>Η αποσπώμενη γνώση συχνά περιέχει αντιφάσεις ενώ άλλοτε παρουσιάζει ελλείψεις. Για το λόγο αυτό πρέπει να υφίσταται βελτιώσεις πριν χρησιμοποιηθεί.</a:t>
            </a:r>
          </a:p>
          <a:p>
            <a:pPr marL="0" indent="0">
              <a:buNone/>
            </a:pPr>
            <a:endParaRPr lang="en-GB" sz="1800" b="1"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24</a:t>
            </a:fld>
            <a:endParaRPr kumimoji="0" lang="en-US" sz="1400" b="1" dirty="0">
              <a:solidFill>
                <a:schemeClr val="bg1"/>
              </a:solidFill>
            </a:endParaRPr>
          </a:p>
        </p:txBody>
      </p:sp>
    </p:spTree>
    <p:extLst>
      <p:ext uri="{BB962C8B-B14F-4D97-AF65-F5344CB8AC3E}">
        <p14:creationId xmlns:p14="http://schemas.microsoft.com/office/powerpoint/2010/main" val="3339632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328592"/>
          </a:xfrm>
        </p:spPr>
        <p:txBody>
          <a:bodyPr>
            <a:noAutofit/>
          </a:bodyPr>
          <a:lstStyle/>
          <a:p>
            <a:pPr marL="0" indent="0">
              <a:buNone/>
            </a:pPr>
            <a:r>
              <a:rPr lang="el-GR" sz="1600" b="1" dirty="0"/>
              <a:t>Μηχανική της γνώσης</a:t>
            </a:r>
            <a:r>
              <a:rPr lang="en-GB" sz="1600" b="1" dirty="0"/>
              <a:t> (</a:t>
            </a:r>
            <a:r>
              <a:rPr lang="en-US" sz="1600" b="1" dirty="0"/>
              <a:t>knowledge engineering</a:t>
            </a:r>
            <a:r>
              <a:rPr lang="en-GB" sz="1600" b="1" dirty="0" smtClean="0"/>
              <a:t>)</a:t>
            </a:r>
          </a:p>
          <a:p>
            <a:pPr lvl="0"/>
            <a:r>
              <a:rPr lang="el-GR" sz="1600" dirty="0"/>
              <a:t>Συχνά ο ειδικός αγνοεί τον τρόπο με τον οποίο επιλύει ένα πρόβλημα. Υπάρχει επομένως ο κίνδυνος να μεταφέρει στον μηχανικό γνώσης διαφορετικό τρόπο σκέψης από αυτόν που χρησιμοποιεί στην πραγματικότητα.</a:t>
            </a:r>
          </a:p>
          <a:p>
            <a:pPr lvl="0"/>
            <a:r>
              <a:rPr lang="el-GR" sz="1600" dirty="0"/>
              <a:t>Δυσκολίες προκύπτουν επίσης και όταν ο ειδικός δεν έχει την ικανότητα να εκφράζει με σαφήνεια το τρόπο σκέψης του ή τον εκφράζει εσφαλμένα ή εκφράζει μόνο ένα μέρος της.</a:t>
            </a:r>
          </a:p>
          <a:p>
            <a:pPr lvl="0"/>
            <a:r>
              <a:rPr lang="el-GR" sz="1600" dirty="0"/>
              <a:t>Μερικοί ειδικοί είναι άτομα απρόσιτα, υπερόπτες, αγενή ή γενικότερα άτομα μη συνεργάσιμα. Προβλήματα παρατηρούνται επίσης στη συνεργασία με τον ειδικό όταν αυτός δεν πιστεύει στην όλη διαδικασία απόσπασης και εκμετάλλευσης της γνώσης του ή όταν είναι υποχρεωμένος να μετέχει στη διαδικασία </a:t>
            </a:r>
            <a:r>
              <a:rPr lang="el-GR" sz="1600" dirty="0" smtClean="0"/>
              <a:t>ή </a:t>
            </a:r>
            <a:r>
              <a:rPr lang="el-GR" sz="1600" dirty="0"/>
              <a:t>όταν η διαδικασία συνεχίζεται για μεγάλο χρονικό διάστημα ή όταν φοβάται ότι θα χάσει, έστω και μέρος της, την αποκλειστικότητα ή την θέση του.</a:t>
            </a:r>
          </a:p>
          <a:p>
            <a:pPr lvl="0"/>
            <a:r>
              <a:rPr lang="el-GR" sz="1600" dirty="0"/>
              <a:t>Σχεδόν πάντοτε ο ειδικός είναι άτομο πολυάσχολο και ως εκ τούτου δεν διαθέτει επαρκή χρόνο για τον μηχανικό γνώσης.</a:t>
            </a:r>
          </a:p>
          <a:p>
            <a:pPr lvl="0"/>
            <a:r>
              <a:rPr lang="el-GR" sz="1600" dirty="0"/>
              <a:t>Άλλοτε πάλι η απασχόληση του ειδικού για μεγάλο χρονικό διάστημα έχει δυσανάλογο κόστος σε σχέση με το προσδοκώμενο όφελος από την ανάπτυξη του Ε.Σ.</a:t>
            </a:r>
          </a:p>
          <a:p>
            <a:pPr lvl="0"/>
            <a:r>
              <a:rPr lang="el-GR" sz="1600" dirty="0"/>
              <a:t>Δυσκολίες, μπορεί να προκύψουν τόσο κατά την μεταφορά της γνώσης όσο και κατά την αναπαράστασή της, λόγω της πολύ συμπυκνωμένης μορφής της. </a:t>
            </a:r>
          </a:p>
          <a:p>
            <a:pPr lvl="0"/>
            <a:r>
              <a:rPr lang="el-GR" sz="1600" dirty="0"/>
              <a:t>Όταν δεν βρεθεί μια κοινή γλώσσα συνεννόησης μεταξύ ειδικού και μηχανικού γνώσης.</a:t>
            </a:r>
          </a:p>
          <a:p>
            <a:pPr lvl="0"/>
            <a:r>
              <a:rPr lang="el-GR" sz="1600" dirty="0"/>
              <a:t>Όταν δεν υπάρχουν καλές σχέσεις μεταξύ των δύο, γεγονός απαραίτητο αφού λόγω της φύσης της εργασίας των θα πρέπει να εργάζονται πολλές ώρες μαζί</a:t>
            </a:r>
            <a:r>
              <a:rPr lang="el-GR" sz="1600" dirty="0" smtClean="0"/>
              <a:t>.</a:t>
            </a:r>
            <a:endParaRPr lang="el-GR" sz="16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25</a:t>
            </a:fld>
            <a:endParaRPr kumimoji="0" lang="en-US" sz="1400" b="1" dirty="0">
              <a:solidFill>
                <a:schemeClr val="bg1"/>
              </a:solidFill>
            </a:endParaRPr>
          </a:p>
        </p:txBody>
      </p:sp>
    </p:spTree>
    <p:extLst>
      <p:ext uri="{BB962C8B-B14F-4D97-AF65-F5344CB8AC3E}">
        <p14:creationId xmlns:p14="http://schemas.microsoft.com/office/powerpoint/2010/main" val="3234952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77500" lnSpcReduction="20000"/>
          </a:bodyPr>
          <a:lstStyle/>
          <a:p>
            <a:pPr marL="0" indent="0">
              <a:buNone/>
            </a:pPr>
            <a:r>
              <a:rPr lang="el-GR" b="1" dirty="0"/>
              <a:t>Μηχανική της γνώσης</a:t>
            </a:r>
            <a:r>
              <a:rPr lang="en-GB" b="1" dirty="0"/>
              <a:t> (</a:t>
            </a:r>
            <a:r>
              <a:rPr lang="en-US" b="1" dirty="0"/>
              <a:t>knowledge engineering</a:t>
            </a:r>
            <a:r>
              <a:rPr lang="en-GB" b="1" dirty="0" smtClean="0"/>
              <a:t>)</a:t>
            </a:r>
          </a:p>
          <a:p>
            <a:pPr marL="0" indent="0">
              <a:buNone/>
            </a:pPr>
            <a:r>
              <a:rPr lang="en-US" b="1" dirty="0" err="1"/>
              <a:t>Αν</a:t>
            </a:r>
            <a:r>
              <a:rPr lang="en-US" b="1" dirty="0"/>
              <a:t>απαράσταση </a:t>
            </a:r>
            <a:r>
              <a:rPr lang="el-GR" b="1" dirty="0"/>
              <a:t>της γνώσης</a:t>
            </a:r>
            <a:r>
              <a:rPr lang="en-US" b="1" dirty="0"/>
              <a:t> (knowledge representation)</a:t>
            </a:r>
            <a:endParaRPr lang="el-GR" dirty="0"/>
          </a:p>
          <a:p>
            <a:pPr marL="0" indent="0">
              <a:buNone/>
            </a:pPr>
            <a:r>
              <a:rPr lang="el-GR" dirty="0"/>
              <a:t>Η αποσπασθείσα γνώση του ειδικού πρέπει να οργανωθεί και να αναπαρασταθεί κατά τέτοιο τρόπο ώστε να είναι όσο το δυνατόν πιο κατανοητή τόσο από το Ε.Σ. όσο και από τον ίδιο τον ειδικό (</a:t>
            </a:r>
            <a:r>
              <a:rPr lang="en-GB" dirty="0" err="1"/>
              <a:t>Matsatsinis</a:t>
            </a:r>
            <a:r>
              <a:rPr lang="en-GB" dirty="0"/>
              <a:t> et al</a:t>
            </a:r>
            <a:r>
              <a:rPr lang="el-GR" dirty="0"/>
              <a:t>., 1997). Συνήθως έχουμε δύο είδη γνώσης: </a:t>
            </a:r>
          </a:p>
          <a:p>
            <a:pPr lvl="0"/>
            <a:r>
              <a:rPr lang="el-GR" b="1" dirty="0"/>
              <a:t>Γενική</a:t>
            </a:r>
            <a:r>
              <a:rPr lang="el-GR" dirty="0"/>
              <a:t>: Η γνώση που αναφέρεται στη διαδικασία επίλυσης του συγκεκριμένου προβλήματος είναι περισσότερο γενική, μια και αφορά το τρόπο επίλυσης περισσότερων προβλημάτων, και τοποθετείται στο μηχανισμό εξαγωγής συμπερασμάτων του Ε.Σ.</a:t>
            </a:r>
          </a:p>
          <a:p>
            <a:pPr lvl="0"/>
            <a:r>
              <a:rPr lang="el-GR" b="1" dirty="0"/>
              <a:t>Ειδική</a:t>
            </a:r>
            <a:r>
              <a:rPr lang="el-GR" dirty="0"/>
              <a:t>: Είναι η γνώση που αναφέρεται στο συγκεκριμένο πρόβλημα και είναι ειδική και αποθηκεύεται στη βάση γνώσης του.</a:t>
            </a:r>
          </a:p>
          <a:p>
            <a:pPr marL="0" indent="0">
              <a:buNone/>
            </a:pPr>
            <a:endParaRPr lang="en-GB" b="1"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26</a:t>
            </a:fld>
            <a:endParaRPr kumimoji="0" lang="en-US" sz="1400" b="1" dirty="0">
              <a:solidFill>
                <a:schemeClr val="bg1"/>
              </a:solidFill>
            </a:endParaRPr>
          </a:p>
        </p:txBody>
      </p:sp>
    </p:spTree>
    <p:extLst>
      <p:ext uri="{BB962C8B-B14F-4D97-AF65-F5344CB8AC3E}">
        <p14:creationId xmlns:p14="http://schemas.microsoft.com/office/powerpoint/2010/main" val="3234952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70000" lnSpcReduction="20000"/>
          </a:bodyPr>
          <a:lstStyle/>
          <a:p>
            <a:pPr marL="0" indent="0">
              <a:buNone/>
            </a:pPr>
            <a:r>
              <a:rPr lang="el-GR" b="1" dirty="0"/>
              <a:t>Μηχανική της γνώσης</a:t>
            </a:r>
            <a:r>
              <a:rPr lang="en-GB" b="1" dirty="0"/>
              <a:t> (</a:t>
            </a:r>
            <a:r>
              <a:rPr lang="en-US" b="1" dirty="0"/>
              <a:t>knowledge engineering</a:t>
            </a:r>
            <a:r>
              <a:rPr lang="en-GB" b="1" dirty="0" smtClean="0"/>
              <a:t>)</a:t>
            </a:r>
          </a:p>
          <a:p>
            <a:pPr marL="0" indent="0">
              <a:buNone/>
            </a:pPr>
            <a:r>
              <a:rPr lang="el-GR" b="1" dirty="0"/>
              <a:t>Μέθοδοι αναπαράστασης</a:t>
            </a:r>
            <a:endParaRPr lang="el-GR" dirty="0"/>
          </a:p>
          <a:p>
            <a:pPr marL="0" indent="0">
              <a:buNone/>
            </a:pPr>
            <a:r>
              <a:rPr lang="el-GR" dirty="0"/>
              <a:t>Η επιλογή ενός τρόπου για την αναπαράσταση της γνώσης ενός συγκεκριμένου προβλήματος είναι σημαντικότατη εργασία, δεδομένου ότι προσδιορίζει το αν θα προσεγγισθεί ικανοποιητικά η συλλογιστική του ειδικού. Πρέπει λοιπόν να επιλεγεί η κατάλληλη μέθοδος για τη συγκεκριμένη γνώση και για το συγκεκριμένο πρόβλημα.</a:t>
            </a:r>
          </a:p>
          <a:p>
            <a:pPr marL="0" indent="0">
              <a:buNone/>
            </a:pPr>
            <a:r>
              <a:rPr lang="el-GR" dirty="0" err="1"/>
              <a:t>Oι</a:t>
            </a:r>
            <a:r>
              <a:rPr lang="el-GR" dirty="0"/>
              <a:t> μέθοδοι αναπαράστασης της γνώσης, αν και έχουν μεγάλες διαφορές μεταξύ τους εν τούτοις έχουν δύο κοινά χαρακτηριστικά: </a:t>
            </a:r>
          </a:p>
          <a:p>
            <a:pPr lvl="0"/>
            <a:r>
              <a:rPr lang="el-GR" dirty="0"/>
              <a:t>Υλοποιούνται με τη βοήθεια μιας από τις υπάρχουσες γλώσσες προγραμματισμού.</a:t>
            </a:r>
          </a:p>
          <a:p>
            <a:pPr lvl="0"/>
            <a:r>
              <a:rPr lang="el-GR" dirty="0"/>
              <a:t>Χρησιμοποιούν τα γεγονότα και τη γνώση που περιέχουν, στην προσπάθειά τους για αναζήτηση λογικών συμπερασμάτων με τη βοήθεια των ειδικών τεχνικών αναζήτησης (</a:t>
            </a:r>
            <a:r>
              <a:rPr lang="el-GR" dirty="0" err="1"/>
              <a:t>search</a:t>
            </a:r>
            <a:r>
              <a:rPr lang="el-GR" dirty="0"/>
              <a:t>) και ταιριάσματος (</a:t>
            </a:r>
            <a:r>
              <a:rPr lang="el-GR" dirty="0" err="1"/>
              <a:t>pattern</a:t>
            </a:r>
            <a:r>
              <a:rPr lang="el-GR" dirty="0"/>
              <a:t>-</a:t>
            </a:r>
            <a:r>
              <a:rPr lang="el-GR" dirty="0" err="1"/>
              <a:t>matching</a:t>
            </a:r>
            <a:r>
              <a:rPr lang="el-GR" dirty="0"/>
              <a:t>) του μηχανισμού εξαγωγής συμπερασμάτων στη βάση γνώσης του Ε.Σ.</a:t>
            </a:r>
          </a:p>
          <a:p>
            <a:pPr marL="0" indent="0">
              <a:buNone/>
            </a:pPr>
            <a:endParaRPr lang="en-GB" b="1"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27</a:t>
            </a:fld>
            <a:endParaRPr kumimoji="0" lang="en-US" sz="1400" b="1" dirty="0">
              <a:solidFill>
                <a:schemeClr val="bg1"/>
              </a:solidFill>
            </a:endParaRPr>
          </a:p>
        </p:txBody>
      </p:sp>
    </p:spTree>
    <p:extLst>
      <p:ext uri="{BB962C8B-B14F-4D97-AF65-F5344CB8AC3E}">
        <p14:creationId xmlns:p14="http://schemas.microsoft.com/office/powerpoint/2010/main" val="3234952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55000" lnSpcReduction="20000"/>
          </a:bodyPr>
          <a:lstStyle/>
          <a:p>
            <a:pPr marL="0" indent="0">
              <a:buNone/>
            </a:pPr>
            <a:r>
              <a:rPr lang="el-GR" b="1" dirty="0"/>
              <a:t>Μηχανική της γνώσης</a:t>
            </a:r>
            <a:r>
              <a:rPr lang="en-GB" b="1" dirty="0"/>
              <a:t> (</a:t>
            </a:r>
            <a:r>
              <a:rPr lang="en-US" b="1" dirty="0"/>
              <a:t>knowledge engineering</a:t>
            </a:r>
            <a:r>
              <a:rPr lang="en-GB" b="1" dirty="0" smtClean="0"/>
              <a:t>)</a:t>
            </a:r>
          </a:p>
          <a:p>
            <a:pPr marL="0" indent="0">
              <a:buNone/>
            </a:pPr>
            <a:r>
              <a:rPr lang="el-GR" b="1" dirty="0"/>
              <a:t>Μέθοδοι αναπαράστασης</a:t>
            </a:r>
            <a:endParaRPr lang="el-GR" dirty="0"/>
          </a:p>
          <a:p>
            <a:pPr marL="0" indent="0">
              <a:buNone/>
            </a:pPr>
            <a:r>
              <a:rPr lang="el-GR" dirty="0"/>
              <a:t>Οι διάφορες μέθοδοι αναπαράστασης διαχωρίζονται </a:t>
            </a:r>
            <a:r>
              <a:rPr lang="el-GR" dirty="0" smtClean="0"/>
              <a:t>σε</a:t>
            </a:r>
            <a:r>
              <a:rPr lang="en-US" dirty="0" smtClean="0"/>
              <a:t>Q</a:t>
            </a:r>
            <a:r>
              <a:rPr lang="el-GR" dirty="0" smtClean="0"/>
              <a:t> </a:t>
            </a:r>
            <a:endParaRPr lang="en-US" dirty="0" smtClean="0"/>
          </a:p>
          <a:p>
            <a:r>
              <a:rPr lang="el-GR" dirty="0" smtClean="0"/>
              <a:t>δηλωτικές </a:t>
            </a:r>
            <a:r>
              <a:rPr lang="el-GR" dirty="0"/>
              <a:t>(</a:t>
            </a:r>
            <a:r>
              <a:rPr lang="el-GR" dirty="0" err="1"/>
              <a:t>declarative</a:t>
            </a:r>
            <a:r>
              <a:rPr lang="el-GR" dirty="0"/>
              <a:t> </a:t>
            </a:r>
            <a:r>
              <a:rPr lang="el-GR" dirty="0" err="1"/>
              <a:t>representation</a:t>
            </a:r>
            <a:r>
              <a:rPr lang="el-GR" dirty="0"/>
              <a:t>), που χρησιμοποιούνται για αναπαράσταση γεγονότων και ισχυρισμών, και </a:t>
            </a:r>
            <a:endParaRPr lang="en-US" dirty="0" smtClean="0"/>
          </a:p>
          <a:p>
            <a:r>
              <a:rPr lang="el-GR" dirty="0" smtClean="0"/>
              <a:t>διαδικαστικές </a:t>
            </a:r>
            <a:r>
              <a:rPr lang="el-GR" dirty="0"/>
              <a:t>(</a:t>
            </a:r>
            <a:r>
              <a:rPr lang="el-GR" dirty="0" err="1"/>
              <a:t>procedural</a:t>
            </a:r>
            <a:r>
              <a:rPr lang="el-GR" dirty="0"/>
              <a:t> </a:t>
            </a:r>
            <a:r>
              <a:rPr lang="el-GR" dirty="0" err="1"/>
              <a:t>representation</a:t>
            </a:r>
            <a:r>
              <a:rPr lang="el-GR" dirty="0"/>
              <a:t>), που χρησιμοποιούνται για ενέργειες και διαδικασίες. </a:t>
            </a:r>
            <a:endParaRPr lang="en-US" dirty="0" smtClean="0"/>
          </a:p>
          <a:p>
            <a:pPr marL="0" indent="0">
              <a:buNone/>
            </a:pPr>
            <a:r>
              <a:rPr lang="el-GR" b="1" dirty="0" smtClean="0"/>
              <a:t>Γνωστές </a:t>
            </a:r>
            <a:r>
              <a:rPr lang="el-GR" b="1" dirty="0"/>
              <a:t>δηλωτικές μέθοδοι </a:t>
            </a:r>
            <a:r>
              <a:rPr lang="el-GR" dirty="0"/>
              <a:t>αναπαράστασης είναι: λογική (</a:t>
            </a:r>
            <a:r>
              <a:rPr lang="el-GR" dirty="0" err="1"/>
              <a:t>logic</a:t>
            </a:r>
            <a:r>
              <a:rPr lang="el-GR" dirty="0"/>
              <a:t>), πλαίσια (</a:t>
            </a:r>
            <a:r>
              <a:rPr lang="el-GR" dirty="0" err="1"/>
              <a:t>frames</a:t>
            </a:r>
            <a:r>
              <a:rPr lang="el-GR" dirty="0"/>
              <a:t>), σημασιολογικά δίκτυα (</a:t>
            </a:r>
            <a:r>
              <a:rPr lang="el-GR" dirty="0" err="1"/>
              <a:t>semantic</a:t>
            </a:r>
            <a:r>
              <a:rPr lang="el-GR" dirty="0"/>
              <a:t> </a:t>
            </a:r>
            <a:r>
              <a:rPr lang="el-GR" dirty="0" err="1"/>
              <a:t>networks</a:t>
            </a:r>
            <a:r>
              <a:rPr lang="el-GR" dirty="0"/>
              <a:t>), κανόνες (</a:t>
            </a:r>
            <a:r>
              <a:rPr lang="el-GR" dirty="0" err="1"/>
              <a:t>rules</a:t>
            </a:r>
            <a:r>
              <a:rPr lang="el-GR" dirty="0"/>
              <a:t>) και σενάρια (</a:t>
            </a:r>
            <a:r>
              <a:rPr lang="el-GR" dirty="0" err="1"/>
              <a:t>scripts</a:t>
            </a:r>
            <a:r>
              <a:rPr lang="el-GR" dirty="0"/>
              <a:t>), ενώ </a:t>
            </a:r>
            <a:r>
              <a:rPr lang="el-GR" b="1" dirty="0"/>
              <a:t>διαδικαστικές</a:t>
            </a:r>
            <a:r>
              <a:rPr lang="el-GR" dirty="0"/>
              <a:t> είναι: διαδικασίες (</a:t>
            </a:r>
            <a:r>
              <a:rPr lang="el-GR" dirty="0" err="1"/>
              <a:t>procedures</a:t>
            </a:r>
            <a:r>
              <a:rPr lang="el-GR" dirty="0"/>
              <a:t>), </a:t>
            </a:r>
            <a:r>
              <a:rPr lang="el-GR" dirty="0" err="1"/>
              <a:t>υπορουτίνες</a:t>
            </a:r>
            <a:r>
              <a:rPr lang="el-GR" dirty="0"/>
              <a:t> (</a:t>
            </a:r>
            <a:r>
              <a:rPr lang="el-GR" dirty="0" err="1"/>
              <a:t>subroutines</a:t>
            </a:r>
            <a:r>
              <a:rPr lang="el-GR" dirty="0"/>
              <a:t>) και κανόνες (</a:t>
            </a:r>
            <a:r>
              <a:rPr lang="el-GR" dirty="0" err="1"/>
              <a:t>rules</a:t>
            </a:r>
            <a:r>
              <a:rPr lang="el-GR" dirty="0"/>
              <a:t>). </a:t>
            </a:r>
            <a:endParaRPr lang="en-US" dirty="0" smtClean="0"/>
          </a:p>
          <a:p>
            <a:pPr marL="0" indent="0">
              <a:buNone/>
            </a:pPr>
            <a:r>
              <a:rPr lang="el-GR" dirty="0" smtClean="0"/>
              <a:t>Οι </a:t>
            </a:r>
            <a:r>
              <a:rPr lang="el-GR" b="1" dirty="0"/>
              <a:t>δηλωτικές μέθοδοι </a:t>
            </a:r>
            <a:r>
              <a:rPr lang="el-GR" dirty="0"/>
              <a:t>περιγράφουν τη γνώση ανεξάρτητα από το τρόπο χειρισμού της και την απεικονίζουν σαν δεδομένο, σε </a:t>
            </a:r>
            <a:r>
              <a:rPr lang="el-GR" u="sng" dirty="0"/>
              <a:t>αντίθεση</a:t>
            </a:r>
            <a:r>
              <a:rPr lang="el-GR" dirty="0"/>
              <a:t> με τις </a:t>
            </a:r>
            <a:r>
              <a:rPr lang="el-GR" b="1" dirty="0"/>
              <a:t>διαδικαστικές</a:t>
            </a:r>
            <a:r>
              <a:rPr lang="el-GR" dirty="0"/>
              <a:t> που εκτός από την ειδική γνώση περιέχουν και γνώση σχετικά με το τρόπο χειρισμού της και την απεικονίζουν σαν πρόγραμμα. </a:t>
            </a:r>
            <a:endParaRPr lang="en-US" dirty="0" smtClean="0"/>
          </a:p>
          <a:p>
            <a:pPr marL="0" indent="0">
              <a:buNone/>
            </a:pPr>
            <a:r>
              <a:rPr lang="el-GR" dirty="0" smtClean="0"/>
              <a:t>Στα </a:t>
            </a:r>
            <a:r>
              <a:rPr lang="el-GR" dirty="0"/>
              <a:t>Ε.Σ. που χρησιμοποιούν δηλωτική μέθοδο αναπαράστασης υπάρχει διαχωρισμός της ειδικής γνώσης από τη γνώση ελέγχου και ως εκ τούτου έχουν μεγαλύτερη διαφάνεια.</a:t>
            </a:r>
          </a:p>
          <a:p>
            <a:pPr marL="0" indent="0">
              <a:buNone/>
            </a:pPr>
            <a:r>
              <a:rPr lang="el-GR" dirty="0"/>
              <a:t>Στη </a:t>
            </a:r>
            <a:r>
              <a:rPr lang="el-GR" b="1" dirty="0"/>
              <a:t>διαδικαστική</a:t>
            </a:r>
            <a:r>
              <a:rPr lang="el-GR" dirty="0"/>
              <a:t> αναπαράσταση, το μεγαλύτερο μέρος της γνώσης αναπαρίσταται με την μορφή ειδικών διαδικασιών που αντιμετωπίζουν συγκεκριμένα προβλήματα και οι οποίες ενεργοποιούνται μέσα από άλλες διαδικασίες. </a:t>
            </a:r>
            <a:endParaRPr lang="en-GB" b="1"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28</a:t>
            </a:fld>
            <a:endParaRPr kumimoji="0" lang="en-US" sz="1400" b="1" dirty="0">
              <a:solidFill>
                <a:schemeClr val="bg1"/>
              </a:solidFill>
            </a:endParaRPr>
          </a:p>
        </p:txBody>
      </p:sp>
    </p:spTree>
    <p:extLst>
      <p:ext uri="{BB962C8B-B14F-4D97-AF65-F5344CB8AC3E}">
        <p14:creationId xmlns:p14="http://schemas.microsoft.com/office/powerpoint/2010/main" val="3397592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77500" lnSpcReduction="20000"/>
          </a:bodyPr>
          <a:lstStyle/>
          <a:p>
            <a:pPr marL="0" indent="0">
              <a:buNone/>
            </a:pPr>
            <a:r>
              <a:rPr lang="el-GR" b="1" dirty="0"/>
              <a:t>Μηχανική της γνώσης</a:t>
            </a:r>
            <a:r>
              <a:rPr lang="en-GB" b="1" dirty="0"/>
              <a:t> (</a:t>
            </a:r>
            <a:r>
              <a:rPr lang="en-US" b="1" dirty="0"/>
              <a:t>knowledge engineering</a:t>
            </a:r>
            <a:r>
              <a:rPr lang="en-GB" b="1" dirty="0" smtClean="0"/>
              <a:t>)</a:t>
            </a:r>
          </a:p>
          <a:p>
            <a:pPr marL="0" indent="0">
              <a:buNone/>
            </a:pPr>
            <a:r>
              <a:rPr lang="el-GR" b="1" dirty="0" smtClean="0"/>
              <a:t>Μέθοδοι αναπαράστασης </a:t>
            </a:r>
            <a:r>
              <a:rPr lang="el-GR" b="1" dirty="0"/>
              <a:t>της </a:t>
            </a:r>
            <a:r>
              <a:rPr lang="el-GR" b="1" dirty="0" smtClean="0"/>
              <a:t>γνώσης:</a:t>
            </a:r>
            <a:endParaRPr lang="el-GR" b="1" dirty="0"/>
          </a:p>
          <a:p>
            <a:pPr marL="0" indent="0">
              <a:buNone/>
            </a:pPr>
            <a:r>
              <a:rPr lang="el-GR" b="1" dirty="0" smtClean="0"/>
              <a:t>Σημασιολογικά </a:t>
            </a:r>
            <a:r>
              <a:rPr lang="el-GR" b="1" dirty="0"/>
              <a:t>δίκτυα (</a:t>
            </a:r>
            <a:r>
              <a:rPr lang="el-GR" b="1" dirty="0" err="1"/>
              <a:t>semantic</a:t>
            </a:r>
            <a:r>
              <a:rPr lang="el-GR" b="1" dirty="0"/>
              <a:t> </a:t>
            </a:r>
            <a:r>
              <a:rPr lang="el-GR" b="1" dirty="0" err="1"/>
              <a:t>networks</a:t>
            </a:r>
            <a:r>
              <a:rPr lang="el-GR" b="1" dirty="0"/>
              <a:t>)</a:t>
            </a:r>
            <a:endParaRPr lang="el-GR" dirty="0"/>
          </a:p>
          <a:p>
            <a:pPr marL="0" indent="0">
              <a:buNone/>
            </a:pPr>
            <a:r>
              <a:rPr lang="el-GR" dirty="0"/>
              <a:t>Με τα σημασιολογικά δίκτυα γίνεται προσπάθεια να οργανωθεί και να αναπαρασταθεί η αποσπασθείσα γνώση του ειδικού με τρόπο ανάλογο με αυτόν που χρησιμοποιούν οι άνθρωποι για να αναπαριστούν την γνώση τους (</a:t>
            </a:r>
            <a:r>
              <a:rPr lang="en-GB" dirty="0" err="1"/>
              <a:t>Minsky</a:t>
            </a:r>
            <a:r>
              <a:rPr lang="el-GR" dirty="0"/>
              <a:t>, 1968; </a:t>
            </a:r>
            <a:r>
              <a:rPr lang="en-GB" dirty="0"/>
              <a:t>Sowa</a:t>
            </a:r>
            <a:r>
              <a:rPr lang="el-GR" dirty="0"/>
              <a:t>, 1991; </a:t>
            </a:r>
            <a:r>
              <a:rPr lang="en-GB" dirty="0"/>
              <a:t>Lehmann</a:t>
            </a:r>
            <a:r>
              <a:rPr lang="el-GR" dirty="0"/>
              <a:t>, 1992). </a:t>
            </a:r>
            <a:endParaRPr lang="el-GR" dirty="0" smtClean="0"/>
          </a:p>
          <a:p>
            <a:pPr marL="0" indent="0">
              <a:buNone/>
            </a:pPr>
            <a:r>
              <a:rPr lang="el-GR" b="1" dirty="0" smtClean="0"/>
              <a:t>Το </a:t>
            </a:r>
            <a:r>
              <a:rPr lang="el-GR" b="1" dirty="0"/>
              <a:t>σημασιολογικό δίκτυο αποτελείται από ένα δίκτυο κόμβων (</a:t>
            </a:r>
            <a:r>
              <a:rPr lang="el-GR" b="1" dirty="0" err="1"/>
              <a:t>nodes</a:t>
            </a:r>
            <a:r>
              <a:rPr lang="el-GR" b="1" dirty="0"/>
              <a:t>) και συνδέσμων - τόξων (</a:t>
            </a:r>
            <a:r>
              <a:rPr lang="el-GR" b="1" dirty="0" err="1"/>
              <a:t>links</a:t>
            </a:r>
            <a:r>
              <a:rPr lang="el-GR" b="1" dirty="0"/>
              <a:t>). </a:t>
            </a:r>
            <a:endParaRPr lang="el-GR" b="1" dirty="0" smtClean="0"/>
          </a:p>
          <a:p>
            <a:pPr marL="0" indent="0">
              <a:buNone/>
            </a:pPr>
            <a:r>
              <a:rPr lang="el-GR" dirty="0" smtClean="0"/>
              <a:t>Οι </a:t>
            </a:r>
            <a:r>
              <a:rPr lang="el-GR" b="1" dirty="0"/>
              <a:t>κόμβοι</a:t>
            </a:r>
            <a:r>
              <a:rPr lang="el-GR" dirty="0"/>
              <a:t> αναπαριστούν διάφορα γεγονότα που μπορεί να είναι φυσικά αντικείμενα (Κώστας, γραφείο, σκύλος), έννοιες (αριθμοί, ποτάμι), καταστάσεις και περιγραφές (είναι, έχει). Από την άλλη μεριά οι </a:t>
            </a:r>
            <a:r>
              <a:rPr lang="el-GR" b="1" dirty="0"/>
              <a:t>σύνδεσμοι</a:t>
            </a:r>
            <a:r>
              <a:rPr lang="el-GR" dirty="0"/>
              <a:t> περιγράφουν τις σχέσεις που υφίστανται μεταξύ των γεγονότων.</a:t>
            </a:r>
          </a:p>
          <a:p>
            <a:pPr marL="0" indent="0">
              <a:buNone/>
            </a:pPr>
            <a:endParaRPr lang="en-GB" b="1"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29</a:t>
            </a:fld>
            <a:endParaRPr kumimoji="0" lang="en-US" sz="1400" b="1" dirty="0">
              <a:solidFill>
                <a:schemeClr val="bg1"/>
              </a:solidFill>
            </a:endParaRPr>
          </a:p>
        </p:txBody>
      </p:sp>
    </p:spTree>
    <p:extLst>
      <p:ext uri="{BB962C8B-B14F-4D97-AF65-F5344CB8AC3E}">
        <p14:creationId xmlns:p14="http://schemas.microsoft.com/office/powerpoint/2010/main" val="3234952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07504" y="1069876"/>
            <a:ext cx="4464496" cy="5328592"/>
          </a:xfrm>
        </p:spPr>
        <p:txBody>
          <a:bodyPr>
            <a:noAutofit/>
          </a:bodyPr>
          <a:lstStyle/>
          <a:p>
            <a:pPr marL="0" indent="0">
              <a:buNone/>
            </a:pPr>
            <a:r>
              <a:rPr lang="el-GR" sz="1600" b="1" dirty="0" smtClean="0"/>
              <a:t>Εισαγωγή – Βασικές Έννοιες</a:t>
            </a:r>
          </a:p>
          <a:p>
            <a:pPr marL="0" indent="0">
              <a:buNone/>
            </a:pPr>
            <a:r>
              <a:rPr lang="el-GR" sz="1600" dirty="0"/>
              <a:t>Ο όρος ‘Τεχνητή Νοημοσύνη’ (</a:t>
            </a:r>
            <a:r>
              <a:rPr lang="el-GR" sz="1600" dirty="0" err="1"/>
              <a:t>Artif</a:t>
            </a:r>
            <a:r>
              <a:rPr lang="en-US" sz="1600" dirty="0" err="1"/>
              <a:t>i</a:t>
            </a:r>
            <a:r>
              <a:rPr lang="el-GR" sz="1600" dirty="0" err="1"/>
              <a:t>cial</a:t>
            </a:r>
            <a:r>
              <a:rPr lang="el-GR" sz="1600" dirty="0"/>
              <a:t> </a:t>
            </a:r>
            <a:r>
              <a:rPr lang="el-GR" sz="1600" dirty="0" err="1"/>
              <a:t>Intelligence</a:t>
            </a:r>
            <a:r>
              <a:rPr lang="el-GR" sz="1600" dirty="0"/>
              <a:t>) χρησιμοποιήθηκε </a:t>
            </a:r>
            <a:r>
              <a:rPr lang="el-GR" sz="1600" i="1" dirty="0"/>
              <a:t>για </a:t>
            </a:r>
            <a:r>
              <a:rPr lang="el-GR" sz="1600" dirty="0"/>
              <a:t>πρώτη φορά από των </a:t>
            </a:r>
            <a:r>
              <a:rPr lang="el-GR" sz="1600" dirty="0" err="1"/>
              <a:t>John</a:t>
            </a:r>
            <a:r>
              <a:rPr lang="el-GR" sz="1600" dirty="0"/>
              <a:t> </a:t>
            </a:r>
            <a:r>
              <a:rPr lang="el-GR" sz="1600" dirty="0" err="1"/>
              <a:t>McCarthy</a:t>
            </a:r>
            <a:r>
              <a:rPr lang="el-GR" sz="1600" dirty="0"/>
              <a:t> το 1956 κατά τη διάρκεια ενός συνεδρίου που διεξήχθη στο κολέγιο του </a:t>
            </a:r>
            <a:r>
              <a:rPr lang="el-GR" sz="1600" dirty="0" err="1"/>
              <a:t>Dartmouth</a:t>
            </a:r>
            <a:r>
              <a:rPr lang="el-GR" sz="1600" dirty="0"/>
              <a:t> (</a:t>
            </a:r>
            <a:r>
              <a:rPr lang="el-GR" sz="1600" dirty="0" err="1"/>
              <a:t>McCarthy</a:t>
            </a:r>
            <a:r>
              <a:rPr lang="el-GR" sz="1600" dirty="0"/>
              <a:t> </a:t>
            </a:r>
            <a:r>
              <a:rPr lang="en-US" sz="1600" dirty="0"/>
              <a:t>et al</a:t>
            </a:r>
            <a:r>
              <a:rPr lang="el-GR" sz="1600" dirty="0"/>
              <a:t>., 2006). Το συνέδριο και τα όσα συζητήθηκαν σε αυτό, θεωρούνται η αρχή της επανάστασης στο χώρο της τεχνητής νοημοσύνης. Μεταξύ αυτών που συμμετείχαν σε αυτό το συνέδριο ήταν οι </a:t>
            </a:r>
            <a:r>
              <a:rPr lang="el-GR" sz="1600" dirty="0" err="1"/>
              <a:t>Minsky</a:t>
            </a:r>
            <a:r>
              <a:rPr lang="el-GR" sz="1600" dirty="0"/>
              <a:t>, </a:t>
            </a:r>
            <a:r>
              <a:rPr lang="el-GR" sz="1600" dirty="0" err="1"/>
              <a:t>Simon</a:t>
            </a:r>
            <a:r>
              <a:rPr lang="el-GR" sz="1600" dirty="0"/>
              <a:t> και </a:t>
            </a:r>
            <a:r>
              <a:rPr lang="el-GR" sz="1600" dirty="0" err="1"/>
              <a:t>Newell</a:t>
            </a:r>
            <a:r>
              <a:rPr lang="el-GR" sz="1600" dirty="0"/>
              <a:t>, οι οποίοι θεωρούνται μαζί με το </a:t>
            </a:r>
            <a:r>
              <a:rPr lang="el-GR" sz="1600" dirty="0" err="1"/>
              <a:t>McCarthy</a:t>
            </a:r>
            <a:r>
              <a:rPr lang="el-GR" sz="1600" dirty="0"/>
              <a:t> σαν οι πρωτοπόροι σε θέματα Τ.Ν. Στο συνέδριο αυτό ο μεν </a:t>
            </a:r>
            <a:r>
              <a:rPr lang="el-GR" sz="1600" dirty="0" err="1"/>
              <a:t>McCarthy</a:t>
            </a:r>
            <a:r>
              <a:rPr lang="el-GR" sz="1600" dirty="0"/>
              <a:t> παρουσίασε τη γλώσσα </a:t>
            </a:r>
            <a:r>
              <a:rPr lang="el-GR" sz="1600" dirty="0" err="1"/>
              <a:t>List</a:t>
            </a:r>
            <a:r>
              <a:rPr lang="el-GR" sz="1600" dirty="0"/>
              <a:t> </a:t>
            </a:r>
            <a:r>
              <a:rPr lang="el-GR" sz="1600" dirty="0" err="1"/>
              <a:t>Processing</a:t>
            </a:r>
            <a:r>
              <a:rPr lang="el-GR" sz="1600" dirty="0"/>
              <a:t> </a:t>
            </a:r>
            <a:r>
              <a:rPr lang="el-GR" sz="1600" dirty="0" err="1"/>
              <a:t>Programming</a:t>
            </a:r>
            <a:r>
              <a:rPr lang="el-GR" sz="1600" dirty="0"/>
              <a:t> </a:t>
            </a:r>
            <a:r>
              <a:rPr lang="el-GR" sz="1600" dirty="0" err="1"/>
              <a:t>Language</a:t>
            </a:r>
            <a:r>
              <a:rPr lang="el-GR" sz="1600" dirty="0"/>
              <a:t> (</a:t>
            </a:r>
            <a:r>
              <a:rPr lang="el-GR" sz="1600" dirty="0" err="1"/>
              <a:t>Lisp</a:t>
            </a:r>
            <a:r>
              <a:rPr lang="el-GR" sz="1600" dirty="0"/>
              <a:t>), η οποία είναι ίσως το γνωστότερο εργαλείο με το οποίο μπορεί να γίνεται χειρισμός εννοιών (κανόνων, εντολών, ονομάτων), οι δε </a:t>
            </a:r>
            <a:r>
              <a:rPr lang="el-GR" sz="1600" dirty="0" err="1"/>
              <a:t>Newell</a:t>
            </a:r>
            <a:r>
              <a:rPr lang="el-GR" sz="1600" dirty="0"/>
              <a:t> και </a:t>
            </a:r>
            <a:r>
              <a:rPr lang="el-GR" sz="1600" dirty="0" err="1"/>
              <a:t>Simon</a:t>
            </a:r>
            <a:r>
              <a:rPr lang="el-GR" sz="1600" dirty="0"/>
              <a:t> παρουσίασαν ένα πρόγραμμα Τ.Ν, το </a:t>
            </a:r>
            <a:r>
              <a:rPr lang="el-GR" sz="1600" dirty="0" err="1"/>
              <a:t>Logic</a:t>
            </a:r>
            <a:r>
              <a:rPr lang="el-GR" sz="1600" dirty="0"/>
              <a:t> </a:t>
            </a:r>
            <a:r>
              <a:rPr lang="en-US" sz="1600" dirty="0"/>
              <a:t>Theory</a:t>
            </a:r>
            <a:r>
              <a:rPr lang="el-GR" sz="1600" dirty="0"/>
              <a:t> (</a:t>
            </a:r>
            <a:r>
              <a:rPr lang="en-US" sz="1600" dirty="0"/>
              <a:t>Newell and Simon</a:t>
            </a:r>
            <a:r>
              <a:rPr lang="el-GR" sz="1600" dirty="0"/>
              <a:t>, 1956; </a:t>
            </a:r>
            <a:r>
              <a:rPr lang="en-US" sz="1600" dirty="0"/>
              <a:t>Durkin</a:t>
            </a:r>
            <a:r>
              <a:rPr lang="el-GR" sz="1600" dirty="0"/>
              <a:t>, 1994), το οποίο ήταν ένα από τα πρώτα προγράμματα για αυτόματη απόδειξη μαθηματικών θεωρημάτων (</a:t>
            </a:r>
            <a:r>
              <a:rPr lang="en-US" sz="1600" dirty="0"/>
              <a:t>automatic theory proving</a:t>
            </a:r>
            <a:r>
              <a:rPr lang="el-GR" sz="1600" dirty="0"/>
              <a:t>). </a:t>
            </a:r>
            <a:endParaRPr lang="el-GR" sz="1600" b="1"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3</a:t>
            </a:fld>
            <a:endParaRPr kumimoji="0" lang="en-US" sz="1400" b="1"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5127" y="1927199"/>
            <a:ext cx="4453183"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6453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2304256"/>
          </a:xfrm>
        </p:spPr>
        <p:txBody>
          <a:bodyPr>
            <a:normAutofit fontScale="77500" lnSpcReduction="20000"/>
          </a:bodyPr>
          <a:lstStyle/>
          <a:p>
            <a:pPr marL="0" indent="0">
              <a:buNone/>
            </a:pPr>
            <a:r>
              <a:rPr lang="el-GR" b="1" dirty="0"/>
              <a:t>Μηχανική της γνώσης</a:t>
            </a:r>
            <a:r>
              <a:rPr lang="en-GB" b="1" dirty="0"/>
              <a:t> (</a:t>
            </a:r>
            <a:r>
              <a:rPr lang="en-US" b="1" dirty="0"/>
              <a:t>knowledge engineering</a:t>
            </a:r>
            <a:r>
              <a:rPr lang="en-GB" b="1" dirty="0" smtClean="0"/>
              <a:t>)</a:t>
            </a:r>
          </a:p>
          <a:p>
            <a:pPr marL="0" indent="0">
              <a:buNone/>
            </a:pPr>
            <a:r>
              <a:rPr lang="el-GR" b="1" dirty="0" smtClean="0"/>
              <a:t>Μέθοδοι αναπαράστασης </a:t>
            </a:r>
            <a:r>
              <a:rPr lang="el-GR" b="1" dirty="0"/>
              <a:t>της </a:t>
            </a:r>
            <a:r>
              <a:rPr lang="el-GR" b="1" dirty="0" smtClean="0"/>
              <a:t>γνώσης:</a:t>
            </a:r>
            <a:endParaRPr lang="el-GR" b="1" dirty="0"/>
          </a:p>
          <a:p>
            <a:pPr marL="0" indent="0">
              <a:buNone/>
            </a:pPr>
            <a:r>
              <a:rPr lang="el-GR" b="1" dirty="0" smtClean="0"/>
              <a:t>Σημασιολογικά </a:t>
            </a:r>
            <a:r>
              <a:rPr lang="el-GR" b="1" dirty="0"/>
              <a:t>δίκτυα (</a:t>
            </a:r>
            <a:r>
              <a:rPr lang="el-GR" b="1" dirty="0" err="1"/>
              <a:t>semantic</a:t>
            </a:r>
            <a:r>
              <a:rPr lang="el-GR" b="1" dirty="0"/>
              <a:t> </a:t>
            </a:r>
            <a:r>
              <a:rPr lang="el-GR" b="1" dirty="0" err="1"/>
              <a:t>networks</a:t>
            </a:r>
            <a:r>
              <a:rPr lang="el-GR" b="1" dirty="0"/>
              <a:t>)</a:t>
            </a:r>
            <a:endParaRPr lang="el-GR" dirty="0"/>
          </a:p>
          <a:p>
            <a:pPr marL="0" indent="0">
              <a:buNone/>
            </a:pPr>
            <a:r>
              <a:rPr lang="el-GR" dirty="0"/>
              <a:t>Η σημαντικότερη μορφή σύνδεσης είναι </a:t>
            </a:r>
            <a:r>
              <a:rPr lang="el-GR" i="1" dirty="0"/>
              <a:t>η: είναι </a:t>
            </a:r>
            <a:r>
              <a:rPr lang="el-GR" dirty="0"/>
              <a:t>(</a:t>
            </a:r>
            <a:r>
              <a:rPr lang="el-GR" dirty="0" err="1"/>
              <a:t>is</a:t>
            </a:r>
            <a:r>
              <a:rPr lang="el-GR" dirty="0"/>
              <a:t> </a:t>
            </a:r>
            <a:r>
              <a:rPr lang="en-US" dirty="0"/>
              <a:t>a</a:t>
            </a:r>
            <a:r>
              <a:rPr lang="el-GR" dirty="0"/>
              <a:t>). Με αυτήν απεικονίζεται μια υποπερίπτωση ενός γεγονότος ανώτερης τάξης (</a:t>
            </a:r>
            <a:r>
              <a:rPr lang="el-GR" dirty="0" err="1"/>
              <a:t>class</a:t>
            </a:r>
            <a:r>
              <a:rPr lang="el-GR" dirty="0"/>
              <a:t>).</a:t>
            </a:r>
            <a:endParaRPr lang="en-GB" b="1"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30</a:t>
            </a:fld>
            <a:endParaRPr kumimoji="0" lang="en-US" sz="1400" b="1" dirty="0">
              <a:solidFill>
                <a:schemeClr val="bg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3068960"/>
            <a:ext cx="5904656"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5496" y="3140968"/>
            <a:ext cx="3024336" cy="3416320"/>
          </a:xfrm>
          <a:prstGeom prst="rect">
            <a:avLst/>
          </a:prstGeom>
          <a:noFill/>
        </p:spPr>
        <p:txBody>
          <a:bodyPr wrap="square" rtlCol="0">
            <a:spAutoFit/>
          </a:bodyPr>
          <a:lstStyle/>
          <a:p>
            <a:r>
              <a:rPr lang="el-GR" dirty="0"/>
              <a:t>Ο ‘Άνδρας’ είναι μέλος της τάξης ‘Άνθρωπος’ και o ‘Κώστας’ είναι μέλος της τάξης ‘Άνδρας’ και </a:t>
            </a:r>
            <a:r>
              <a:rPr lang="el-GR" dirty="0" err="1"/>
              <a:t>κατ'επέκταση</a:t>
            </a:r>
            <a:r>
              <a:rPr lang="el-GR" dirty="0"/>
              <a:t> και της τάξης ‘Άνθρωπος</a:t>
            </a:r>
            <a:r>
              <a:rPr lang="el-GR" dirty="0" smtClean="0"/>
              <a:t>’.</a:t>
            </a:r>
          </a:p>
          <a:p>
            <a:r>
              <a:rPr lang="el-GR" dirty="0" smtClean="0"/>
              <a:t>Οι ιδιότητες </a:t>
            </a:r>
            <a:r>
              <a:rPr lang="el-GR" dirty="0"/>
              <a:t>και τα χαρακτηριστικά του γεγονότος ‘Άνθρωπος’ κληρονομούνται στα ιεραρχικά κατώτερα γεγονότα που σχετίζονται με αυτό. </a:t>
            </a:r>
          </a:p>
        </p:txBody>
      </p:sp>
    </p:spTree>
    <p:extLst>
      <p:ext uri="{BB962C8B-B14F-4D97-AF65-F5344CB8AC3E}">
        <p14:creationId xmlns:p14="http://schemas.microsoft.com/office/powerpoint/2010/main" val="4206604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2016224"/>
          </a:xfrm>
        </p:spPr>
        <p:txBody>
          <a:bodyPr>
            <a:normAutofit fontScale="70000" lnSpcReduction="20000"/>
          </a:bodyPr>
          <a:lstStyle/>
          <a:p>
            <a:pPr marL="0" indent="0">
              <a:buNone/>
            </a:pPr>
            <a:r>
              <a:rPr lang="el-GR" b="1" dirty="0"/>
              <a:t>Μηχανική της γνώσης</a:t>
            </a:r>
            <a:r>
              <a:rPr lang="en-GB" b="1" dirty="0"/>
              <a:t> (</a:t>
            </a:r>
            <a:r>
              <a:rPr lang="en-US" b="1" dirty="0"/>
              <a:t>knowledge engineering</a:t>
            </a:r>
            <a:r>
              <a:rPr lang="en-GB" b="1" dirty="0" smtClean="0"/>
              <a:t>)</a:t>
            </a:r>
          </a:p>
          <a:p>
            <a:pPr marL="0" indent="0">
              <a:buNone/>
            </a:pPr>
            <a:r>
              <a:rPr lang="el-GR" b="1" dirty="0" smtClean="0"/>
              <a:t>Μέθοδοι αναπαράστασης </a:t>
            </a:r>
            <a:r>
              <a:rPr lang="el-GR" b="1" dirty="0"/>
              <a:t>της </a:t>
            </a:r>
            <a:r>
              <a:rPr lang="el-GR" b="1" dirty="0" smtClean="0"/>
              <a:t>γνώσης:</a:t>
            </a:r>
            <a:endParaRPr lang="el-GR" b="1" dirty="0"/>
          </a:p>
          <a:p>
            <a:pPr marL="0" indent="0">
              <a:buNone/>
            </a:pPr>
            <a:r>
              <a:rPr lang="el-GR" b="1" dirty="0" smtClean="0"/>
              <a:t>Σημασιολογικά </a:t>
            </a:r>
            <a:r>
              <a:rPr lang="el-GR" b="1" dirty="0"/>
              <a:t>δίκτυα (</a:t>
            </a:r>
            <a:r>
              <a:rPr lang="el-GR" b="1" dirty="0" err="1"/>
              <a:t>semantic</a:t>
            </a:r>
            <a:r>
              <a:rPr lang="el-GR" b="1" dirty="0"/>
              <a:t> </a:t>
            </a:r>
            <a:r>
              <a:rPr lang="el-GR" b="1" dirty="0" err="1"/>
              <a:t>networks</a:t>
            </a:r>
            <a:r>
              <a:rPr lang="el-GR" b="1" dirty="0" smtClean="0"/>
              <a:t>)</a:t>
            </a:r>
          </a:p>
          <a:p>
            <a:pPr marL="0" indent="0">
              <a:buNone/>
            </a:pPr>
            <a:r>
              <a:rPr lang="el-GR" i="1" dirty="0"/>
              <a:t>Ο ορισμός </a:t>
            </a:r>
            <a:r>
              <a:rPr lang="el-GR" dirty="0"/>
              <a:t>μιας σχέσης μεταξύ δύο ανεξάρτητων γεγονότων είναι μία άλλη μορφή συνδέσμου. Στο σχήμα </a:t>
            </a:r>
            <a:r>
              <a:rPr lang="el-GR" dirty="0" smtClean="0"/>
              <a:t>παρουσιάζονται </a:t>
            </a:r>
            <a:r>
              <a:rPr lang="el-GR" dirty="0"/>
              <a:t>δύο τέτοια είδη συνδέσμων, έτσι ο ‘Άνθρωπος’ </a:t>
            </a:r>
            <a:r>
              <a:rPr lang="el-GR" i="1" dirty="0"/>
              <a:t>φοράει </a:t>
            </a:r>
            <a:r>
              <a:rPr lang="el-GR" dirty="0"/>
              <a:t>‘Ρούχο’ και το ‘Μπουφάν’ έχει ‘Δύο’ ‘Μανίκι</a:t>
            </a:r>
            <a:r>
              <a:rPr lang="el-GR" dirty="0" smtClean="0"/>
              <a:t>’.</a:t>
            </a:r>
            <a:endParaRPr lang="el-GR"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31</a:t>
            </a:fld>
            <a:endParaRPr kumimoji="0" lang="en-US" sz="1400" b="1" dirty="0">
              <a:solidFill>
                <a:schemeClr val="bg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140968"/>
            <a:ext cx="694107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6101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2016224"/>
          </a:xfrm>
        </p:spPr>
        <p:txBody>
          <a:bodyPr>
            <a:normAutofit fontScale="70000" lnSpcReduction="20000"/>
          </a:bodyPr>
          <a:lstStyle/>
          <a:p>
            <a:pPr marL="0" indent="0">
              <a:buNone/>
            </a:pPr>
            <a:r>
              <a:rPr lang="el-GR" b="1" dirty="0"/>
              <a:t>Μηχανική της γνώσης</a:t>
            </a:r>
            <a:r>
              <a:rPr lang="en-GB" b="1" dirty="0"/>
              <a:t> (</a:t>
            </a:r>
            <a:r>
              <a:rPr lang="en-US" b="1" dirty="0"/>
              <a:t>knowledge engineering</a:t>
            </a:r>
            <a:r>
              <a:rPr lang="en-GB" b="1" dirty="0" smtClean="0"/>
              <a:t>)</a:t>
            </a:r>
          </a:p>
          <a:p>
            <a:pPr marL="0" indent="0">
              <a:buNone/>
            </a:pPr>
            <a:r>
              <a:rPr lang="el-GR" b="1" dirty="0" smtClean="0"/>
              <a:t>Μέθοδοι αναπαράστασης </a:t>
            </a:r>
            <a:r>
              <a:rPr lang="el-GR" b="1" dirty="0"/>
              <a:t>της </a:t>
            </a:r>
            <a:r>
              <a:rPr lang="el-GR" b="1" dirty="0" smtClean="0"/>
              <a:t>γνώσης:</a:t>
            </a:r>
            <a:endParaRPr lang="el-GR" b="1" dirty="0"/>
          </a:p>
          <a:p>
            <a:pPr marL="0" indent="0">
              <a:buNone/>
            </a:pPr>
            <a:r>
              <a:rPr lang="el-GR" b="1" dirty="0" smtClean="0"/>
              <a:t>Σημασιολογικά </a:t>
            </a:r>
            <a:r>
              <a:rPr lang="el-GR" b="1" dirty="0"/>
              <a:t>δίκτυα (</a:t>
            </a:r>
            <a:r>
              <a:rPr lang="el-GR" b="1" dirty="0" err="1"/>
              <a:t>semantic</a:t>
            </a:r>
            <a:r>
              <a:rPr lang="el-GR" b="1" dirty="0"/>
              <a:t> </a:t>
            </a:r>
            <a:r>
              <a:rPr lang="el-GR" b="1" dirty="0" err="1"/>
              <a:t>networks</a:t>
            </a:r>
            <a:r>
              <a:rPr lang="el-GR" b="1" dirty="0" smtClean="0"/>
              <a:t>)</a:t>
            </a:r>
          </a:p>
          <a:p>
            <a:pPr marL="0" indent="0">
              <a:buNone/>
            </a:pPr>
            <a:r>
              <a:rPr lang="el-GR" i="1" dirty="0"/>
              <a:t>Ο ορισμός </a:t>
            </a:r>
            <a:r>
              <a:rPr lang="el-GR" dirty="0"/>
              <a:t>μιας σχέσης μεταξύ δύο ανεξάρτητων γεγονότων είναι μία άλλη μορφή συνδέσμου. Στο </a:t>
            </a:r>
            <a:r>
              <a:rPr lang="el-GR" dirty="0" smtClean="0"/>
              <a:t>σχήμα </a:t>
            </a:r>
            <a:r>
              <a:rPr lang="el-GR" dirty="0"/>
              <a:t>παρουσιάζονται δύο τέτοια είδη συνδέσμων, έτσι ο ‘Άνθρωπος’ </a:t>
            </a:r>
            <a:r>
              <a:rPr lang="el-GR" i="1" dirty="0"/>
              <a:t>φοράει </a:t>
            </a:r>
            <a:r>
              <a:rPr lang="el-GR" dirty="0"/>
              <a:t>‘Ρούχο’ και το ‘Μπουφάν’ έχει ‘Δύο’ ‘Μανίκι’.</a:t>
            </a:r>
          </a:p>
          <a:p>
            <a:pPr marL="0" indent="0">
              <a:buNone/>
            </a:pPr>
            <a:endParaRPr lang="el-GR"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32</a:t>
            </a:fld>
            <a:endParaRPr kumimoji="0" lang="en-US" sz="1400" b="1" dirty="0">
              <a:solidFill>
                <a:schemeClr val="bg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212976"/>
            <a:ext cx="8308997"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868144" y="5949280"/>
            <a:ext cx="2592288" cy="369332"/>
          </a:xfrm>
          <a:prstGeom prst="rect">
            <a:avLst/>
          </a:prstGeom>
          <a:noFill/>
        </p:spPr>
        <p:txBody>
          <a:bodyPr wrap="square" rtlCol="0">
            <a:spAutoFit/>
          </a:bodyPr>
          <a:lstStyle/>
          <a:p>
            <a:pPr algn="ctr"/>
            <a:r>
              <a:rPr lang="el-GR" b="1" dirty="0"/>
              <a:t>Σύνδεση "ορισμού"</a:t>
            </a:r>
          </a:p>
        </p:txBody>
      </p:sp>
    </p:spTree>
    <p:extLst>
      <p:ext uri="{BB962C8B-B14F-4D97-AF65-F5344CB8AC3E}">
        <p14:creationId xmlns:p14="http://schemas.microsoft.com/office/powerpoint/2010/main" val="572242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2016224"/>
          </a:xfrm>
        </p:spPr>
        <p:txBody>
          <a:bodyPr>
            <a:normAutofit fontScale="77500" lnSpcReduction="20000"/>
          </a:bodyPr>
          <a:lstStyle/>
          <a:p>
            <a:pPr marL="0" indent="0">
              <a:buNone/>
            </a:pPr>
            <a:r>
              <a:rPr lang="el-GR" b="1" dirty="0"/>
              <a:t>Μηχανική της γνώσης</a:t>
            </a:r>
            <a:r>
              <a:rPr lang="en-GB" b="1" dirty="0"/>
              <a:t> (</a:t>
            </a:r>
            <a:r>
              <a:rPr lang="en-US" b="1" dirty="0"/>
              <a:t>knowledge engineering</a:t>
            </a:r>
            <a:r>
              <a:rPr lang="en-GB" b="1" dirty="0" smtClean="0"/>
              <a:t>)</a:t>
            </a:r>
          </a:p>
          <a:p>
            <a:pPr marL="0" indent="0">
              <a:buNone/>
            </a:pPr>
            <a:r>
              <a:rPr lang="el-GR" b="1" dirty="0" smtClean="0"/>
              <a:t>Μέθοδοι αναπαράστασης </a:t>
            </a:r>
            <a:r>
              <a:rPr lang="el-GR" b="1" dirty="0"/>
              <a:t>της </a:t>
            </a:r>
            <a:r>
              <a:rPr lang="el-GR" b="1" dirty="0" smtClean="0"/>
              <a:t>γνώσης:</a:t>
            </a:r>
            <a:endParaRPr lang="el-GR" b="1" dirty="0"/>
          </a:p>
          <a:p>
            <a:pPr marL="0" indent="0">
              <a:buNone/>
            </a:pPr>
            <a:r>
              <a:rPr lang="el-GR" b="1" dirty="0" smtClean="0"/>
              <a:t>Σημασιολογικά </a:t>
            </a:r>
            <a:r>
              <a:rPr lang="el-GR" b="1" dirty="0"/>
              <a:t>δίκτυα (</a:t>
            </a:r>
            <a:r>
              <a:rPr lang="el-GR" b="1" dirty="0" err="1"/>
              <a:t>semantic</a:t>
            </a:r>
            <a:r>
              <a:rPr lang="el-GR" b="1" dirty="0"/>
              <a:t> </a:t>
            </a:r>
            <a:r>
              <a:rPr lang="el-GR" b="1" dirty="0" err="1"/>
              <a:t>networks</a:t>
            </a:r>
            <a:r>
              <a:rPr lang="el-GR" b="1" dirty="0" smtClean="0"/>
              <a:t>)</a:t>
            </a:r>
          </a:p>
          <a:p>
            <a:pPr marL="0" indent="0">
              <a:buNone/>
            </a:pPr>
            <a:r>
              <a:rPr lang="el-GR" dirty="0"/>
              <a:t>Η σύνδεση μεταξύ δύο γεγονότων, που οφείλεται σε εμπειρική </a:t>
            </a:r>
            <a:r>
              <a:rPr lang="el-GR" dirty="0" err="1"/>
              <a:t>ευρετική</a:t>
            </a:r>
            <a:r>
              <a:rPr lang="el-GR" dirty="0"/>
              <a:t> γνώση (</a:t>
            </a:r>
            <a:r>
              <a:rPr lang="el-GR" dirty="0" err="1"/>
              <a:t>heuristic</a:t>
            </a:r>
            <a:r>
              <a:rPr lang="el-GR" dirty="0"/>
              <a:t>) είναι ένα διαφορετικό είδος σύνδεσης. </a:t>
            </a:r>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33</a:t>
            </a:fld>
            <a:endParaRPr kumimoji="0" lang="en-US" sz="1400" b="1" dirty="0">
              <a:solidFill>
                <a:schemeClr val="bg1"/>
              </a:solidFill>
            </a:endParaRPr>
          </a:p>
        </p:txBody>
      </p:sp>
      <p:sp>
        <p:nvSpPr>
          <p:cNvPr id="5" name="TextBox 4"/>
          <p:cNvSpPr txBox="1"/>
          <p:nvPr/>
        </p:nvSpPr>
        <p:spPr>
          <a:xfrm>
            <a:off x="827583" y="6133946"/>
            <a:ext cx="2592288" cy="369332"/>
          </a:xfrm>
          <a:prstGeom prst="rect">
            <a:avLst/>
          </a:prstGeom>
          <a:noFill/>
        </p:spPr>
        <p:txBody>
          <a:bodyPr wrap="square" rtlCol="0">
            <a:spAutoFit/>
          </a:bodyPr>
          <a:lstStyle/>
          <a:p>
            <a:pPr algn="ctr"/>
            <a:r>
              <a:rPr lang="el-GR" b="1" dirty="0"/>
              <a:t>Σύνδεση </a:t>
            </a:r>
            <a:r>
              <a:rPr lang="el-GR" b="1" dirty="0" smtClean="0"/>
              <a:t>«</a:t>
            </a:r>
            <a:r>
              <a:rPr lang="el-GR" b="1" dirty="0" err="1" smtClean="0"/>
              <a:t>ευρετική</a:t>
            </a:r>
            <a:r>
              <a:rPr lang="el-GR" b="1" dirty="0" smtClean="0"/>
              <a:t>"</a:t>
            </a:r>
            <a:endParaRPr lang="el-GR" b="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356992"/>
            <a:ext cx="8284520"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0432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3240360"/>
          </a:xfrm>
        </p:spPr>
        <p:txBody>
          <a:bodyPr>
            <a:normAutofit fontScale="55000" lnSpcReduction="20000"/>
          </a:bodyPr>
          <a:lstStyle/>
          <a:p>
            <a:pPr marL="0" indent="0">
              <a:buNone/>
            </a:pPr>
            <a:r>
              <a:rPr lang="el-GR" b="1" dirty="0"/>
              <a:t>Μηχανική της γνώσης</a:t>
            </a:r>
            <a:r>
              <a:rPr lang="en-GB" b="1" dirty="0"/>
              <a:t> (</a:t>
            </a:r>
            <a:r>
              <a:rPr lang="en-US" b="1" dirty="0"/>
              <a:t>knowledge engineering</a:t>
            </a:r>
            <a:r>
              <a:rPr lang="en-GB" b="1" dirty="0" smtClean="0"/>
              <a:t>)</a:t>
            </a:r>
          </a:p>
          <a:p>
            <a:pPr marL="0" indent="0">
              <a:buNone/>
            </a:pPr>
            <a:r>
              <a:rPr lang="el-GR" b="1" dirty="0" smtClean="0"/>
              <a:t>Μέθοδοι αναπαράστασης </a:t>
            </a:r>
            <a:r>
              <a:rPr lang="el-GR" b="1" dirty="0"/>
              <a:t>της </a:t>
            </a:r>
            <a:r>
              <a:rPr lang="el-GR" b="1" dirty="0" smtClean="0"/>
              <a:t>γνώσης:</a:t>
            </a:r>
            <a:endParaRPr lang="el-GR" b="1" dirty="0"/>
          </a:p>
          <a:p>
            <a:pPr marL="0" indent="0">
              <a:buNone/>
            </a:pPr>
            <a:r>
              <a:rPr lang="el-GR" b="1" dirty="0" smtClean="0"/>
              <a:t>Σημασιολογικά </a:t>
            </a:r>
            <a:r>
              <a:rPr lang="el-GR" b="1" dirty="0"/>
              <a:t>δίκτυα (</a:t>
            </a:r>
            <a:r>
              <a:rPr lang="el-GR" b="1" dirty="0" err="1"/>
              <a:t>semantic</a:t>
            </a:r>
            <a:r>
              <a:rPr lang="el-GR" b="1" dirty="0"/>
              <a:t> </a:t>
            </a:r>
            <a:r>
              <a:rPr lang="el-GR" b="1" dirty="0" err="1"/>
              <a:t>networks</a:t>
            </a:r>
            <a:r>
              <a:rPr lang="el-GR" b="1" dirty="0" smtClean="0"/>
              <a:t>)</a:t>
            </a:r>
          </a:p>
          <a:p>
            <a:pPr marL="0" indent="0">
              <a:buNone/>
            </a:pPr>
            <a:r>
              <a:rPr lang="el-GR" dirty="0"/>
              <a:t>Τα δίκτυα αυτού του τύπου είναι ευέλικτα αφού μπορούν να επεκταθούν με ευκολία αρκεί να προστεθούν οι απαραίτητοι κόμβοι και οι συνδέσεις τους. Ένα άλλο πλεονέκτημα που έχουν είναι ότι επιβάλουν την ιεραρχία στις σχέσεις. </a:t>
            </a:r>
          </a:p>
          <a:p>
            <a:pPr marL="0" indent="0">
              <a:buNone/>
            </a:pPr>
            <a:r>
              <a:rPr lang="el-GR" dirty="0"/>
              <a:t>Ο μηχανισμός έκφρασης της λογικής στα δίκτυα γίνεται με την προσπάθεια ταυτοποίησης δικτυωτών δομών (</a:t>
            </a:r>
            <a:r>
              <a:rPr lang="el-GR" dirty="0" smtClean="0"/>
              <a:t>σχήμα).</a:t>
            </a:r>
            <a:endParaRPr lang="el-GR" dirty="0"/>
          </a:p>
          <a:p>
            <a:pPr marL="0" indent="0">
              <a:buNone/>
            </a:pPr>
            <a:r>
              <a:rPr lang="el-GR" dirty="0"/>
              <a:t>Το σύστημα αναζητά ανάμεσα στους συνδέσμους του γεγονότος ‘Φραγκίσκος’, αν υπάρχει κάποιος ή κάποιοι με το όνομα ‘Φοράει’. Η αναζήτηση στα σημασιολογικά δίκτυα είναι δύσκολη διαδικασία. Ένα άλλο πρόβλημα, που σχετίζεται όμως με τη κληρονομικότητα, είναι η δυσκολία χειρισμού των εξαιρέσεων, </a:t>
            </a:r>
            <a:r>
              <a:rPr lang="en-US" dirty="0"/>
              <a:t>o</a:t>
            </a:r>
            <a:r>
              <a:rPr lang="el-GR" dirty="0"/>
              <a:t>ι οποίες αντιμετωπίζονται με την προσθήκη νέων γεγονότων. </a:t>
            </a:r>
            <a:r>
              <a:rPr lang="en-US" dirty="0"/>
              <a:t>H</a:t>
            </a:r>
            <a:r>
              <a:rPr lang="el-GR" dirty="0"/>
              <a:t> ύπαρξη πολλών εξαιρέσεων αυξάνει την πολυπλοκότητα του δικτύου</a:t>
            </a:r>
            <a:r>
              <a:rPr lang="el-GR" dirty="0" smtClean="0"/>
              <a:t>.</a:t>
            </a:r>
            <a:endParaRPr lang="el-GR"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34</a:t>
            </a:fld>
            <a:endParaRPr kumimoji="0" lang="en-US" sz="1400" b="1" dirty="0">
              <a:solidFill>
                <a:schemeClr val="bg1"/>
              </a:solidFill>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47" y="4208463"/>
            <a:ext cx="8062345" cy="2338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923928" y="6093296"/>
            <a:ext cx="3744416" cy="369332"/>
          </a:xfrm>
          <a:prstGeom prst="rect">
            <a:avLst/>
          </a:prstGeom>
          <a:noFill/>
        </p:spPr>
        <p:txBody>
          <a:bodyPr wrap="square" rtlCol="0">
            <a:spAutoFit/>
          </a:bodyPr>
          <a:lstStyle/>
          <a:p>
            <a:r>
              <a:rPr lang="el-GR" b="1" dirty="0"/>
              <a:t>Ταυτοποίηση δικτυωτών δεσμών</a:t>
            </a:r>
            <a:endParaRPr lang="el-GR" dirty="0"/>
          </a:p>
        </p:txBody>
      </p:sp>
    </p:spTree>
    <p:extLst>
      <p:ext uri="{BB962C8B-B14F-4D97-AF65-F5344CB8AC3E}">
        <p14:creationId xmlns:p14="http://schemas.microsoft.com/office/powerpoint/2010/main" val="2790696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85000" lnSpcReduction="10000"/>
          </a:bodyPr>
          <a:lstStyle/>
          <a:p>
            <a:pPr marL="0" indent="0">
              <a:buNone/>
            </a:pPr>
            <a:r>
              <a:rPr lang="el-GR" b="1" dirty="0"/>
              <a:t>Μηχανική της γνώσης</a:t>
            </a:r>
            <a:r>
              <a:rPr lang="en-GB" b="1" dirty="0"/>
              <a:t> (</a:t>
            </a:r>
            <a:r>
              <a:rPr lang="en-US" b="1" dirty="0"/>
              <a:t>knowledge engineering</a:t>
            </a:r>
            <a:r>
              <a:rPr lang="en-GB" b="1" dirty="0" smtClean="0"/>
              <a:t>)</a:t>
            </a:r>
          </a:p>
          <a:p>
            <a:pPr marL="0" indent="0">
              <a:buNone/>
            </a:pPr>
            <a:r>
              <a:rPr lang="el-GR" b="1" dirty="0"/>
              <a:t>Μέθοδοι αναπαράστασης της γνώσης:</a:t>
            </a:r>
          </a:p>
          <a:p>
            <a:pPr marL="0" indent="0">
              <a:buNone/>
            </a:pPr>
            <a:r>
              <a:rPr lang="el-GR" b="1" dirty="0"/>
              <a:t>Πλαίσια (</a:t>
            </a:r>
            <a:r>
              <a:rPr lang="en-GB" b="1" dirty="0"/>
              <a:t>frames</a:t>
            </a:r>
            <a:r>
              <a:rPr lang="el-GR" b="1" dirty="0" smtClean="0"/>
              <a:t>)</a:t>
            </a:r>
          </a:p>
          <a:p>
            <a:pPr marL="0" indent="0">
              <a:buNone/>
            </a:pPr>
            <a:r>
              <a:rPr lang="el-GR" dirty="0"/>
              <a:t>Το </a:t>
            </a:r>
            <a:r>
              <a:rPr lang="el-GR" b="1" dirty="0"/>
              <a:t>πλαίσιο</a:t>
            </a:r>
            <a:r>
              <a:rPr lang="el-GR" dirty="0"/>
              <a:t> είναι μια δομή δεδομένων που αναπαριστά ένα συγκεκριμένο αντικείμενο ή γεγονός (</a:t>
            </a:r>
            <a:r>
              <a:rPr lang="en-GB" dirty="0" err="1"/>
              <a:t>Minsky</a:t>
            </a:r>
            <a:r>
              <a:rPr lang="el-GR" dirty="0"/>
              <a:t>, 1975; </a:t>
            </a:r>
            <a:r>
              <a:rPr lang="en-GB" dirty="0" err="1"/>
              <a:t>Arcidiacono</a:t>
            </a:r>
            <a:r>
              <a:rPr lang="el-GR" dirty="0"/>
              <a:t>, 1988; </a:t>
            </a:r>
            <a:r>
              <a:rPr lang="en-GB" dirty="0" err="1"/>
              <a:t>Blanning</a:t>
            </a:r>
            <a:r>
              <a:rPr lang="el-GR" dirty="0"/>
              <a:t>, 1988; </a:t>
            </a:r>
            <a:r>
              <a:rPr lang="en-GB" dirty="0"/>
              <a:t>Turban</a:t>
            </a:r>
            <a:r>
              <a:rPr lang="el-GR" dirty="0"/>
              <a:t>, 1993). </a:t>
            </a:r>
            <a:endParaRPr lang="el-GR" dirty="0" smtClean="0"/>
          </a:p>
          <a:p>
            <a:pPr marL="0" indent="0">
              <a:buNone/>
            </a:pPr>
            <a:r>
              <a:rPr lang="el-GR" dirty="0" smtClean="0"/>
              <a:t>Σε </a:t>
            </a:r>
            <a:r>
              <a:rPr lang="el-GR" dirty="0"/>
              <a:t>κάθε αντικείμενο υπάρχουν </a:t>
            </a:r>
            <a:r>
              <a:rPr lang="el-GR" b="1" dirty="0"/>
              <a:t>πεδία (σχισμές - </a:t>
            </a:r>
            <a:r>
              <a:rPr lang="en-GB" b="1" dirty="0"/>
              <a:t>slots</a:t>
            </a:r>
            <a:r>
              <a:rPr lang="el-GR" b="1" dirty="0"/>
              <a:t>) </a:t>
            </a:r>
            <a:r>
              <a:rPr lang="el-GR" dirty="0"/>
              <a:t>- στα οποία αποθηκεύονται είτε </a:t>
            </a:r>
            <a:r>
              <a:rPr lang="en-GB" dirty="0"/>
              <a:t>o</a:t>
            </a:r>
            <a:r>
              <a:rPr lang="el-GR" dirty="0"/>
              <a:t>ι πληροφορίες που το αφορούν είτε τα χαρακτηριστικά που διαθέτει. </a:t>
            </a:r>
            <a:endParaRPr lang="el-GR" dirty="0" smtClean="0"/>
          </a:p>
          <a:p>
            <a:pPr marL="0" indent="0">
              <a:buNone/>
            </a:pPr>
            <a:r>
              <a:rPr lang="el-GR" dirty="0" smtClean="0"/>
              <a:t>Τα </a:t>
            </a:r>
            <a:r>
              <a:rPr lang="el-GR" dirty="0"/>
              <a:t>πεδία (σχισμές) αποτελούνται από </a:t>
            </a:r>
            <a:r>
              <a:rPr lang="el-GR" b="1" dirty="0" err="1"/>
              <a:t>υποπεδία</a:t>
            </a:r>
            <a:r>
              <a:rPr lang="el-GR" b="1" dirty="0"/>
              <a:t> (</a:t>
            </a:r>
            <a:r>
              <a:rPr lang="en-GB" b="1" dirty="0" err="1"/>
              <a:t>subslots</a:t>
            </a:r>
            <a:r>
              <a:rPr lang="el-GR" b="1" dirty="0"/>
              <a:t> - </a:t>
            </a:r>
            <a:r>
              <a:rPr lang="en-GB" b="1" dirty="0"/>
              <a:t>facets</a:t>
            </a:r>
            <a:r>
              <a:rPr lang="el-GR" b="1" dirty="0"/>
              <a:t>).</a:t>
            </a:r>
            <a:r>
              <a:rPr lang="el-GR" dirty="0"/>
              <a:t> Σε </a:t>
            </a:r>
            <a:r>
              <a:rPr lang="el-GR" u="sng" dirty="0"/>
              <a:t>αυτά μπορεί να αποθηκεύονται άλλα πλαίσια, διαδικασίες, κανόνες, προκαθορισμένες τιμές ή οποιασδήποτε μορφής πληροφορία (</a:t>
            </a:r>
            <a:r>
              <a:rPr lang="el-GR" u="sng" dirty="0" smtClean="0"/>
              <a:t>σχήμα). </a:t>
            </a:r>
            <a:endParaRPr lang="el-GR" u="sng" dirty="0"/>
          </a:p>
          <a:p>
            <a:pPr marL="0" indent="0">
              <a:buNone/>
            </a:pPr>
            <a:endParaRPr lang="en-GB" b="1"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35</a:t>
            </a:fld>
            <a:endParaRPr kumimoji="0" lang="en-US" sz="1400" b="1" dirty="0">
              <a:solidFill>
                <a:schemeClr val="bg1"/>
              </a:solidFill>
            </a:endParaRPr>
          </a:p>
        </p:txBody>
      </p:sp>
    </p:spTree>
    <p:extLst>
      <p:ext uri="{BB962C8B-B14F-4D97-AF65-F5344CB8AC3E}">
        <p14:creationId xmlns:p14="http://schemas.microsoft.com/office/powerpoint/2010/main" val="3234952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1224136"/>
          </a:xfrm>
        </p:spPr>
        <p:txBody>
          <a:bodyPr>
            <a:normAutofit fontScale="77500" lnSpcReduction="20000"/>
          </a:bodyPr>
          <a:lstStyle/>
          <a:p>
            <a:pPr marL="0" indent="0">
              <a:buNone/>
            </a:pPr>
            <a:r>
              <a:rPr lang="el-GR" b="1" dirty="0"/>
              <a:t>Μηχανική της γνώσης</a:t>
            </a:r>
            <a:r>
              <a:rPr lang="en-GB" b="1" dirty="0"/>
              <a:t> (</a:t>
            </a:r>
            <a:r>
              <a:rPr lang="en-US" b="1" dirty="0"/>
              <a:t>knowledge engineering</a:t>
            </a:r>
            <a:r>
              <a:rPr lang="en-GB" b="1" dirty="0" smtClean="0"/>
              <a:t>)</a:t>
            </a:r>
          </a:p>
          <a:p>
            <a:pPr marL="0" indent="0">
              <a:buNone/>
            </a:pPr>
            <a:r>
              <a:rPr lang="el-GR" b="1" dirty="0"/>
              <a:t>Μέθοδοι αναπαράστασης της γνώσης:</a:t>
            </a:r>
          </a:p>
          <a:p>
            <a:pPr marL="0" indent="0">
              <a:buNone/>
            </a:pPr>
            <a:r>
              <a:rPr lang="el-GR" b="1" dirty="0"/>
              <a:t>Πλαίσια (</a:t>
            </a:r>
            <a:r>
              <a:rPr lang="en-GB" b="1" dirty="0"/>
              <a:t>frames</a:t>
            </a:r>
            <a:r>
              <a:rPr lang="el-GR" b="1" dirty="0" smtClean="0"/>
              <a:t>)</a:t>
            </a:r>
          </a:p>
          <a:p>
            <a:pPr marL="0" indent="0">
              <a:buNone/>
            </a:pPr>
            <a:endParaRPr lang="en-GB" b="1"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36</a:t>
            </a:fld>
            <a:endParaRPr kumimoji="0" lang="en-US" sz="1400" b="1" dirty="0">
              <a:solidFill>
                <a:schemeClr val="bg1"/>
              </a:solidFill>
            </a:endParaRP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425" y="1867247"/>
            <a:ext cx="6202393" cy="4586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5496" y="4581128"/>
            <a:ext cx="2376264" cy="646331"/>
          </a:xfrm>
          <a:prstGeom prst="rect">
            <a:avLst/>
          </a:prstGeom>
          <a:noFill/>
        </p:spPr>
        <p:txBody>
          <a:bodyPr wrap="square" rtlCol="0">
            <a:spAutoFit/>
          </a:bodyPr>
          <a:lstStyle/>
          <a:p>
            <a:pPr algn="ctr"/>
            <a:r>
              <a:rPr lang="el-GR" b="1" dirty="0"/>
              <a:t>Ιεραρχική διασύνδεση πλαισίων</a:t>
            </a:r>
          </a:p>
        </p:txBody>
      </p:sp>
    </p:spTree>
    <p:extLst>
      <p:ext uri="{BB962C8B-B14F-4D97-AF65-F5344CB8AC3E}">
        <p14:creationId xmlns:p14="http://schemas.microsoft.com/office/powerpoint/2010/main" val="1677018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422086"/>
          </a:xfrm>
        </p:spPr>
        <p:txBody>
          <a:bodyPr>
            <a:noAutofit/>
          </a:bodyPr>
          <a:lstStyle/>
          <a:p>
            <a:pPr marL="0" indent="0">
              <a:buNone/>
            </a:pPr>
            <a:r>
              <a:rPr lang="el-GR" sz="1800" b="1" dirty="0"/>
              <a:t>Μηχανική της γνώσης</a:t>
            </a:r>
            <a:r>
              <a:rPr lang="en-GB" sz="1800" b="1" dirty="0"/>
              <a:t> (</a:t>
            </a:r>
            <a:r>
              <a:rPr lang="en-US" sz="1800" b="1" dirty="0"/>
              <a:t>knowledge engineering</a:t>
            </a:r>
            <a:r>
              <a:rPr lang="en-GB" sz="1800" b="1" dirty="0" smtClean="0"/>
              <a:t>)</a:t>
            </a:r>
          </a:p>
          <a:p>
            <a:pPr marL="0" indent="0">
              <a:buNone/>
            </a:pPr>
            <a:r>
              <a:rPr lang="el-GR" sz="1800" b="1" dirty="0"/>
              <a:t>Μέθοδοι αναπαράστασης της γνώσης:</a:t>
            </a:r>
          </a:p>
          <a:p>
            <a:pPr marL="0" indent="0">
              <a:buNone/>
            </a:pPr>
            <a:r>
              <a:rPr lang="el-GR" sz="1800" b="1" dirty="0"/>
              <a:t>Πλαίσια (</a:t>
            </a:r>
            <a:r>
              <a:rPr lang="en-GB" sz="1800" b="1" dirty="0"/>
              <a:t>frames</a:t>
            </a:r>
            <a:r>
              <a:rPr lang="el-GR" sz="1800" b="1" dirty="0" smtClean="0"/>
              <a:t>)</a:t>
            </a:r>
          </a:p>
          <a:p>
            <a:pPr marL="0" indent="0">
              <a:buNone/>
            </a:pPr>
            <a:r>
              <a:rPr lang="el-GR" sz="1800" dirty="0"/>
              <a:t>Με το τρόπο αυτό κάθε αντικείμενο ή γεγονός αντιμετωπίζεται σαν μια οντότητα. Ο χειρισμός των πλαισίων καθώς και η οργάνωση συστημάτων βασιζόμενων σε πλαίσια είναι παρόμοιες με αυτών των σημασιολογικών δικτύων. Μία τέτοια θεώρηση μπορεί να γίνει αν στη θέση των κόμβων των σημασιολογικών δικτύων τοποθετηθούν πλαίσια. Τα πλαίσια είναι ένα αντιπροσωπευτικό δείγμα αντικειμενοστραφούς </a:t>
            </a:r>
            <a:r>
              <a:rPr lang="el-GR" sz="1800" dirty="0" smtClean="0"/>
              <a:t>προγραμματισμού.</a:t>
            </a:r>
            <a:endParaRPr lang="el-GR" sz="1800" dirty="0"/>
          </a:p>
          <a:p>
            <a:pPr marL="0" indent="0">
              <a:buNone/>
            </a:pPr>
            <a:r>
              <a:rPr lang="el-GR" sz="1800" dirty="0"/>
              <a:t>Η δυνατότητα των πλαισίων να καλούν διαδικασίες, τους δίνει το πλεονέκτημα της ταυτόχρονης χρήσης τόσο της διαδικαστικής όσο και της δηλωτικής, αναπαράστασης. Η κλήση ενός πλαισίου από ένα άλλο, εισάγει τη έννοια της ιεραρχίας.</a:t>
            </a:r>
          </a:p>
          <a:p>
            <a:pPr marL="0" indent="0">
              <a:buNone/>
            </a:pPr>
            <a:r>
              <a:rPr lang="el-GR" sz="1800" dirty="0"/>
              <a:t>Ένα άλλο χαρακτηριστικό των πλαισίων είναι η κληρονομικότητα, η οποία είναι δυνατή μέσω της ιδιότητας να διασυνδέονται μεταξύ τους. Ένα πλαίσιο μπορεί να κληρονομεί χαρακτηριστικά από περισσότερα του ενός πλαίσια.</a:t>
            </a:r>
          </a:p>
          <a:p>
            <a:pPr marL="0" indent="0">
              <a:buNone/>
            </a:pPr>
            <a:r>
              <a:rPr lang="el-GR" sz="1800" dirty="0"/>
              <a:t>Τα πλαίσια αποτελούν μια αρκετά περίπλοκη μέθοδο αναπαράστασης της γνώσης. Η αναζήτηση, στη προσπάθεια ανεύρεσης του κατάλληλου πλαισίου μιας συγκεκριμένης περίπτωσης, ξεκινά κατά κανόνα από τα πιο ειδικά και επεκτείνεται στις γενικότερες περιπτώσεις.</a:t>
            </a:r>
          </a:p>
          <a:p>
            <a:pPr marL="0" indent="0">
              <a:buNone/>
            </a:pPr>
            <a:endParaRPr lang="en-GB" sz="1800" b="1"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37</a:t>
            </a:fld>
            <a:endParaRPr kumimoji="0" lang="en-US" sz="1400" b="1" dirty="0">
              <a:solidFill>
                <a:schemeClr val="bg1"/>
              </a:solidFill>
            </a:endParaRPr>
          </a:p>
        </p:txBody>
      </p:sp>
    </p:spTree>
    <p:extLst>
      <p:ext uri="{BB962C8B-B14F-4D97-AF65-F5344CB8AC3E}">
        <p14:creationId xmlns:p14="http://schemas.microsoft.com/office/powerpoint/2010/main" val="1962399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422086"/>
          </a:xfrm>
        </p:spPr>
        <p:txBody>
          <a:bodyPr>
            <a:noAutofit/>
          </a:bodyPr>
          <a:lstStyle/>
          <a:p>
            <a:pPr marL="0" indent="0">
              <a:buNone/>
            </a:pPr>
            <a:r>
              <a:rPr lang="el-GR" sz="1800" b="1" dirty="0"/>
              <a:t>Μηχανική της γνώσης</a:t>
            </a:r>
            <a:r>
              <a:rPr lang="en-GB" sz="1800" b="1" dirty="0"/>
              <a:t> (</a:t>
            </a:r>
            <a:r>
              <a:rPr lang="en-US" sz="1800" b="1" dirty="0"/>
              <a:t>knowledge engineering</a:t>
            </a:r>
            <a:r>
              <a:rPr lang="en-GB" sz="1800" b="1" dirty="0" smtClean="0"/>
              <a:t>)</a:t>
            </a:r>
          </a:p>
          <a:p>
            <a:pPr marL="0" indent="0">
              <a:buNone/>
            </a:pPr>
            <a:r>
              <a:rPr lang="el-GR" sz="1800" b="1" dirty="0"/>
              <a:t>Μέθοδοι αναπαράστασης της γνώσης:</a:t>
            </a:r>
          </a:p>
          <a:p>
            <a:pPr marL="0" indent="0">
              <a:buNone/>
            </a:pPr>
            <a:r>
              <a:rPr lang="el-GR" sz="1800" b="1" dirty="0"/>
              <a:t>Κανόνες παραγωγής (</a:t>
            </a:r>
            <a:r>
              <a:rPr lang="el-GR" sz="1800" b="1" dirty="0" err="1"/>
              <a:t>Production</a:t>
            </a:r>
            <a:r>
              <a:rPr lang="el-GR" sz="1800" b="1" dirty="0"/>
              <a:t> </a:t>
            </a:r>
            <a:r>
              <a:rPr lang="el-GR" sz="1800" b="1" dirty="0" err="1"/>
              <a:t>rules</a:t>
            </a:r>
            <a:r>
              <a:rPr lang="el-GR" sz="1800" b="1" dirty="0"/>
              <a:t>)</a:t>
            </a:r>
            <a:endParaRPr lang="el-GR" sz="1800" dirty="0"/>
          </a:p>
          <a:p>
            <a:pPr marL="0" indent="0">
              <a:buNone/>
            </a:pPr>
            <a:r>
              <a:rPr lang="el-GR" sz="1800" dirty="0"/>
              <a:t>Τα πρώτα συστήματα αναπτύχθηκαν από τους </a:t>
            </a:r>
            <a:r>
              <a:rPr lang="el-GR" sz="1800" dirty="0" err="1"/>
              <a:t>Newell</a:t>
            </a:r>
            <a:r>
              <a:rPr lang="el-GR" sz="1800" dirty="0"/>
              <a:t> και </a:t>
            </a:r>
            <a:r>
              <a:rPr lang="el-GR" sz="1800" dirty="0" err="1"/>
              <a:t>Simon</a:t>
            </a:r>
            <a:r>
              <a:rPr lang="el-GR" sz="1800" dirty="0"/>
              <a:t> το 1972 για να περιγράψουν την ανθρώπινη γνώση. Στα συστήματα αυτά η γνώση αναπαρίσταται με τη βοήθεια κανόνων που έχουν τη μορφή</a:t>
            </a:r>
            <a:r>
              <a:rPr lang="el-GR" sz="1800" dirty="0" smtClean="0"/>
              <a:t>:</a:t>
            </a:r>
          </a:p>
          <a:p>
            <a:pPr marL="0" indent="0">
              <a:buNone/>
            </a:pPr>
            <a:endParaRPr lang="el-GR" sz="1800" dirty="0"/>
          </a:p>
          <a:p>
            <a:pPr marL="0" indent="0">
              <a:buNone/>
            </a:pPr>
            <a:endParaRPr lang="el-GR" sz="1800" dirty="0" smtClean="0"/>
          </a:p>
          <a:p>
            <a:pPr marL="0" indent="0">
              <a:buNone/>
            </a:pPr>
            <a:endParaRPr lang="el-GR" sz="1800" dirty="0"/>
          </a:p>
          <a:p>
            <a:pPr marL="0" indent="0">
              <a:buNone/>
            </a:pPr>
            <a:r>
              <a:rPr lang="el-GR" sz="1800" dirty="0"/>
              <a:t>Αυτό σημαίνει ότι όταν οι συνθήκες είναι αληθείς τότε συνεπάγεται ότι αληθεύουν και </a:t>
            </a:r>
            <a:r>
              <a:rPr lang="el-GR" sz="1800" dirty="0" err="1"/>
              <a:t>oι</a:t>
            </a:r>
            <a:r>
              <a:rPr lang="el-GR" sz="1800" dirty="0"/>
              <a:t> ενέργειες. Παρομοίως όταν ισχύει ότι οι συνθήκες είναι ψευδείς συνεπάγεται ότι και </a:t>
            </a:r>
            <a:r>
              <a:rPr lang="el-GR" sz="1800" dirty="0" err="1"/>
              <a:t>oι</a:t>
            </a:r>
            <a:r>
              <a:rPr lang="el-GR" sz="1800" dirty="0"/>
              <a:t> ενέργειες είναι ψευδείς. H λογική αυτή είναι γνωστή σαν τρόπος του </a:t>
            </a:r>
            <a:r>
              <a:rPr lang="el-GR" sz="1800" dirty="0" err="1"/>
              <a:t>θέτειν</a:t>
            </a:r>
            <a:r>
              <a:rPr lang="el-GR" sz="1800" dirty="0"/>
              <a:t> (</a:t>
            </a:r>
            <a:r>
              <a:rPr lang="el-GR" sz="1800" dirty="0" err="1"/>
              <a:t>modus</a:t>
            </a:r>
            <a:r>
              <a:rPr lang="el-GR" sz="1800" dirty="0"/>
              <a:t> </a:t>
            </a:r>
            <a:r>
              <a:rPr lang="el-GR" sz="1800" dirty="0" err="1"/>
              <a:t>ponens</a:t>
            </a:r>
            <a:r>
              <a:rPr lang="el-GR" sz="1800" dirty="0"/>
              <a:t>).</a:t>
            </a:r>
          </a:p>
          <a:p>
            <a:pPr marL="0" indent="0">
              <a:buNone/>
            </a:pPr>
            <a:endParaRPr lang="en-GB" sz="1800" b="1"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38</a:t>
            </a:fld>
            <a:endParaRPr kumimoji="0" lang="en-US" sz="1400" b="1" dirty="0">
              <a:solidFill>
                <a:schemeClr val="bg1"/>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807" y="3101404"/>
            <a:ext cx="6220481" cy="759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6036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422086"/>
          </a:xfrm>
        </p:spPr>
        <p:txBody>
          <a:bodyPr>
            <a:noAutofit/>
          </a:bodyPr>
          <a:lstStyle/>
          <a:p>
            <a:pPr marL="0" indent="0">
              <a:buNone/>
            </a:pPr>
            <a:r>
              <a:rPr lang="el-GR" sz="1800" b="1" dirty="0"/>
              <a:t>Μηχανική της γνώσης</a:t>
            </a:r>
            <a:r>
              <a:rPr lang="en-GB" sz="1800" b="1" dirty="0"/>
              <a:t> (</a:t>
            </a:r>
            <a:r>
              <a:rPr lang="en-US" sz="1800" b="1" dirty="0"/>
              <a:t>knowledge engineering</a:t>
            </a:r>
            <a:r>
              <a:rPr lang="en-GB" sz="1800" b="1" dirty="0" smtClean="0"/>
              <a:t>)</a:t>
            </a:r>
          </a:p>
          <a:p>
            <a:pPr marL="0" indent="0">
              <a:buNone/>
            </a:pPr>
            <a:r>
              <a:rPr lang="el-GR" sz="1800" b="1" dirty="0"/>
              <a:t>Μέθοδοι αναπαράστασης της γνώσης:</a:t>
            </a:r>
          </a:p>
          <a:p>
            <a:pPr marL="0" indent="0">
              <a:buNone/>
            </a:pPr>
            <a:r>
              <a:rPr lang="el-GR" sz="1800" b="1" dirty="0"/>
              <a:t>Κανόνες παραγωγής (</a:t>
            </a:r>
            <a:r>
              <a:rPr lang="el-GR" sz="1800" b="1" dirty="0" err="1"/>
              <a:t>Production</a:t>
            </a:r>
            <a:r>
              <a:rPr lang="el-GR" sz="1800" b="1" dirty="0"/>
              <a:t> </a:t>
            </a:r>
            <a:r>
              <a:rPr lang="el-GR" sz="1800" b="1" dirty="0" err="1"/>
              <a:t>rules</a:t>
            </a:r>
            <a:r>
              <a:rPr lang="el-GR" sz="1800" b="1" dirty="0" smtClean="0"/>
              <a:t>)</a:t>
            </a:r>
          </a:p>
          <a:p>
            <a:pPr marL="0" indent="0">
              <a:buNone/>
            </a:pPr>
            <a:r>
              <a:rPr lang="el-GR" sz="1800" dirty="0"/>
              <a:t>Τα χαρακτηριστικά των κανόνων </a:t>
            </a:r>
            <a:r>
              <a:rPr lang="el-GR" sz="1800" dirty="0" smtClean="0"/>
              <a:t>είναι:</a:t>
            </a:r>
            <a:endParaRPr lang="el-GR" sz="1800" dirty="0"/>
          </a:p>
          <a:p>
            <a:r>
              <a:rPr lang="el-GR" sz="1800" dirty="0"/>
              <a:t>Η σύνταξη των κανόνων πρέπει να περιέχει περιορισμένο κείμενο με σαφή έννοια και να είναι κατανοητό σε κάθε στάδιο εργασιών (π.χ. στάδια παροχής συμβουλών και αιτιολόγησης της συλλογιστικής του).</a:t>
            </a:r>
          </a:p>
          <a:p>
            <a:r>
              <a:rPr lang="el-GR" sz="1800" dirty="0" err="1"/>
              <a:t>Oι</a:t>
            </a:r>
            <a:r>
              <a:rPr lang="el-GR" sz="1800" dirty="0"/>
              <a:t> κανόνες μπορούν να παρίστανται με σύνθετη δομή ή με διασυνδεόμενες ομάδες κανόνων.</a:t>
            </a:r>
          </a:p>
          <a:p>
            <a:r>
              <a:rPr lang="el-GR" sz="1800" dirty="0"/>
              <a:t>Για το χειρισμό τους και την κατάλληλη επεξεργασία τους, απαιτείται η χρήση ειδικών γλωσσών, όπως </a:t>
            </a:r>
            <a:r>
              <a:rPr lang="el-GR" sz="1800" dirty="0" err="1"/>
              <a:t>Lisp</a:t>
            </a:r>
            <a:r>
              <a:rPr lang="el-GR" sz="1800" dirty="0"/>
              <a:t>, </a:t>
            </a:r>
            <a:r>
              <a:rPr lang="el-GR" sz="1800" dirty="0" err="1"/>
              <a:t>Prolog</a:t>
            </a:r>
            <a:r>
              <a:rPr lang="el-GR" sz="1800" dirty="0"/>
              <a:t> κα., διαφόρων φλοιών (</a:t>
            </a:r>
            <a:r>
              <a:rPr lang="el-GR" sz="1800" dirty="0" err="1"/>
              <a:t>shells</a:t>
            </a:r>
            <a:r>
              <a:rPr lang="el-GR" sz="1800" dirty="0"/>
              <a:t>) ή ειδικά κατασκευασμένου λογισμικού για το χειρισμό των διαδικασιών ‘λογικής’ του συστήματος.</a:t>
            </a:r>
          </a:p>
          <a:p>
            <a:r>
              <a:rPr lang="el-GR" sz="1800" dirty="0"/>
              <a:t>Η γνώση που χρησιμοποιείται έχει ποιοτικές διαστάσεις.</a:t>
            </a:r>
          </a:p>
          <a:p>
            <a:r>
              <a:rPr lang="el-GR" sz="1800" dirty="0"/>
              <a:t>Παρέχει τη δυνατότητα στα συστήματα να αποκτούν γνώση (</a:t>
            </a:r>
            <a:r>
              <a:rPr lang="el-GR" sz="1800" dirty="0" err="1"/>
              <a:t>automated</a:t>
            </a:r>
            <a:r>
              <a:rPr lang="el-GR" sz="1800" dirty="0"/>
              <a:t> </a:t>
            </a:r>
            <a:r>
              <a:rPr lang="el-GR" sz="1800" dirty="0" err="1"/>
              <a:t>knowledge</a:t>
            </a:r>
            <a:r>
              <a:rPr lang="el-GR" sz="1800" dirty="0"/>
              <a:t> </a:t>
            </a:r>
            <a:r>
              <a:rPr lang="el-GR" sz="1800" dirty="0" err="1"/>
              <a:t>acquisition</a:t>
            </a:r>
            <a:r>
              <a:rPr lang="el-GR" sz="1800" dirty="0"/>
              <a:t>) από παραδείγματα ή εφαρμογές αλγορίθμων όπως ο ID3 του </a:t>
            </a:r>
            <a:r>
              <a:rPr lang="el-GR" sz="1800" dirty="0" err="1"/>
              <a:t>Quinlan</a:t>
            </a:r>
            <a:r>
              <a:rPr lang="el-GR" sz="1800" dirty="0"/>
              <a:t> (1986).</a:t>
            </a:r>
          </a:p>
          <a:p>
            <a:pPr marL="0" indent="0">
              <a:buNone/>
            </a:pPr>
            <a:endParaRPr lang="el-GR" sz="18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39</a:t>
            </a:fld>
            <a:endParaRPr kumimoji="0" lang="en-US" sz="1400" b="1" dirty="0">
              <a:solidFill>
                <a:schemeClr val="bg1"/>
              </a:solidFill>
            </a:endParaRPr>
          </a:p>
        </p:txBody>
      </p:sp>
    </p:spTree>
    <p:extLst>
      <p:ext uri="{BB962C8B-B14F-4D97-AF65-F5344CB8AC3E}">
        <p14:creationId xmlns:p14="http://schemas.microsoft.com/office/powerpoint/2010/main" val="531367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47500" lnSpcReduction="20000"/>
          </a:bodyPr>
          <a:lstStyle/>
          <a:p>
            <a:pPr marL="0" indent="0">
              <a:buNone/>
            </a:pPr>
            <a:r>
              <a:rPr lang="el-GR" b="1" dirty="0"/>
              <a:t>Εισαγωγή – Βασικές </a:t>
            </a:r>
            <a:r>
              <a:rPr lang="el-GR" b="1" dirty="0" smtClean="0"/>
              <a:t>Έννοιες</a:t>
            </a:r>
          </a:p>
          <a:p>
            <a:pPr marL="0" indent="0">
              <a:buNone/>
            </a:pPr>
            <a:r>
              <a:rPr lang="el-GR" dirty="0"/>
              <a:t>Οι διαφορετικές οπτικές γωνίες προσέγγισης της τεχνητής νοημοσύνης έχουν σαν αποτέλεσμα την ύπαρξη πολλών διαφορετικών ορισμών, τους σημαντικότερους από τους οποίους παραθέτουμε ακολούθως. </a:t>
            </a:r>
          </a:p>
          <a:p>
            <a:r>
              <a:rPr lang="el-GR" dirty="0" smtClean="0"/>
              <a:t>Ο </a:t>
            </a:r>
            <a:r>
              <a:rPr lang="el-GR" dirty="0" err="1"/>
              <a:t>Minsky</a:t>
            </a:r>
            <a:r>
              <a:rPr lang="el-GR" dirty="0"/>
              <a:t> (1975), θεωρεί τη Τ.Ν σαν την επιστήμη που επιτρέπει στις μηχανές να κάνουν πράγματα που αν γίνονταν από ανθρώπους θα απαιτούσαν, νοημοσύνη. </a:t>
            </a:r>
          </a:p>
          <a:p>
            <a:r>
              <a:rPr lang="el-GR" dirty="0"/>
              <a:t>Ο </a:t>
            </a:r>
            <a:r>
              <a:rPr lang="en-US" dirty="0"/>
              <a:t>Barr</a:t>
            </a:r>
            <a:r>
              <a:rPr lang="el-GR" dirty="0"/>
              <a:t> </a:t>
            </a:r>
            <a:r>
              <a:rPr lang="el-GR" dirty="0" err="1"/>
              <a:t>and</a:t>
            </a:r>
            <a:r>
              <a:rPr lang="el-GR" dirty="0"/>
              <a:t> </a:t>
            </a:r>
            <a:r>
              <a:rPr lang="el-GR" dirty="0" err="1"/>
              <a:t>Feigenbaum</a:t>
            </a:r>
            <a:r>
              <a:rPr lang="el-GR" dirty="0"/>
              <a:t> (1981) εκτιμούν ότι η Τ.Ν είναι εκείνο το πεδίο της επιστήμης των ηλεκτρονικών υπολογιστών που σχετίζεται με τη σχεδίαση ευφυών υπολογιστικών συστημάτων, τα οποία είναι υπολογιστικά συστήματα που επιδεικνύουν χαρακτηριστικά νοήμονος ανθρώπινης συμπεριφοράς.</a:t>
            </a:r>
          </a:p>
          <a:p>
            <a:r>
              <a:rPr lang="el-GR" dirty="0"/>
              <a:t>Το 1983 η </a:t>
            </a:r>
            <a:r>
              <a:rPr lang="el-GR" dirty="0" err="1"/>
              <a:t>Rich</a:t>
            </a:r>
            <a:r>
              <a:rPr lang="el-GR" dirty="0"/>
              <a:t> έδωσε τον ορισμό: Τεχνητή νοημοσύνη είναι η μελέτη του πως να κάνουμε τους υπολογιστές να κάνουν πράγματα, τα οποία προς το παρόν οι άνθρωποι τα κάνουν καλύτερα (</a:t>
            </a:r>
            <a:r>
              <a:rPr lang="el-GR" dirty="0" err="1"/>
              <a:t>Rich</a:t>
            </a:r>
            <a:r>
              <a:rPr lang="el-GR" dirty="0"/>
              <a:t> and </a:t>
            </a:r>
            <a:r>
              <a:rPr lang="el-GR" dirty="0" err="1"/>
              <a:t>Knight</a:t>
            </a:r>
            <a:r>
              <a:rPr lang="el-GR" dirty="0"/>
              <a:t>, 1991).</a:t>
            </a:r>
          </a:p>
          <a:p>
            <a:r>
              <a:rPr lang="el-GR" dirty="0" err="1"/>
              <a:t>Oι</a:t>
            </a:r>
            <a:r>
              <a:rPr lang="el-GR" dirty="0"/>
              <a:t> </a:t>
            </a:r>
            <a:r>
              <a:rPr lang="el-GR" dirty="0" err="1"/>
              <a:t>Charniak</a:t>
            </a:r>
            <a:r>
              <a:rPr lang="el-GR" dirty="0"/>
              <a:t> και </a:t>
            </a:r>
            <a:r>
              <a:rPr lang="el-GR" dirty="0" err="1"/>
              <a:t>McDermott</a:t>
            </a:r>
            <a:r>
              <a:rPr lang="el-GR" dirty="0"/>
              <a:t> (1985), θεωρούν την τεχνητή νοημοσύνη σαν την επιστήμη που ασχολείται με την μελέτη των πνευματικών ικανοτήτων μέσω της χρήσης υπολογιστικών προτύπων.</a:t>
            </a:r>
          </a:p>
          <a:p>
            <a:r>
              <a:rPr lang="el-GR" dirty="0"/>
              <a:t>Τον επόμενο χρόνο ο </a:t>
            </a:r>
            <a:r>
              <a:rPr lang="el-GR" dirty="0" err="1"/>
              <a:t>Bonnet</a:t>
            </a:r>
            <a:r>
              <a:rPr lang="el-GR" dirty="0"/>
              <a:t> εκτιμούσε ότι μέσω της τεχνητής νοημοσύνης γίνεται προσπάθεια να μελετηθεί η δομή των προγραμμάτων των ηλεκτρονικών υπολογιστών που αναπαριστούν την ανθρώπινη συμπεριφορά ώστε να κατανοηθεί η φύση της ανθρώπινης νοημοσύνης.</a:t>
            </a:r>
          </a:p>
          <a:p>
            <a:r>
              <a:rPr lang="el-GR" dirty="0"/>
              <a:t>Ο </a:t>
            </a:r>
            <a:r>
              <a:rPr lang="el-GR" dirty="0" err="1"/>
              <a:t>Tanimoto</a:t>
            </a:r>
            <a:r>
              <a:rPr lang="el-GR" dirty="0"/>
              <a:t> (1987), πιστεύει ότι η τεχνητή νοημοσύνη μελετά τις υπολογιστικές τεχνικές εκτέλεσης διαφόρων εργασιών </a:t>
            </a:r>
            <a:r>
              <a:rPr lang="el-GR" dirty="0" err="1"/>
              <a:t>oι</a:t>
            </a:r>
            <a:r>
              <a:rPr lang="el-GR" dirty="0"/>
              <a:t> οποίες όταν γίνονται από ανθρώπους απαιτούν τη χρήση νοημοσύνης.</a:t>
            </a:r>
          </a:p>
          <a:p>
            <a:pPr marL="0" indent="0">
              <a:buNone/>
            </a:pPr>
            <a:r>
              <a:rPr lang="el-GR" dirty="0"/>
              <a:t>Ο κοινός παρονομαστής όλων αυτών των απόψεων είναι αφενός μεν να γίνουν κατανοητές οι διαδικασίες της ανθρώπινης σκέψης, αφετέρου δε να καταστεί δυνατή η μοντελοποίηση και ο προγραμματισμός τους σε ηλεκτρονικό υπολογιστή, έτσι ώστε ο υπολογιστής να μπορεί να επιλύει τα ίδια προβλήματα με τον ίδιο τρόπο που τα επιλύει και ένας άνθρωπος</a:t>
            </a:r>
            <a:r>
              <a:rPr lang="el-GR" dirty="0" smtClean="0"/>
              <a:t>.</a:t>
            </a:r>
            <a:endParaRPr lang="el-GR"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4</a:t>
            </a:fld>
            <a:endParaRPr kumimoji="0" lang="en-US" sz="1400" b="1" dirty="0">
              <a:solidFill>
                <a:schemeClr val="bg1"/>
              </a:solidFill>
            </a:endParaRPr>
          </a:p>
        </p:txBody>
      </p:sp>
    </p:spTree>
    <p:extLst>
      <p:ext uri="{BB962C8B-B14F-4D97-AF65-F5344CB8AC3E}">
        <p14:creationId xmlns:p14="http://schemas.microsoft.com/office/powerpoint/2010/main" val="3339632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422086"/>
          </a:xfrm>
        </p:spPr>
        <p:txBody>
          <a:bodyPr>
            <a:noAutofit/>
          </a:bodyPr>
          <a:lstStyle/>
          <a:p>
            <a:pPr marL="0" indent="0">
              <a:buNone/>
            </a:pPr>
            <a:r>
              <a:rPr lang="el-GR" sz="1800" b="1" dirty="0"/>
              <a:t>Μηχανική της γνώσης</a:t>
            </a:r>
            <a:r>
              <a:rPr lang="en-GB" sz="1800" b="1" dirty="0"/>
              <a:t> (</a:t>
            </a:r>
            <a:r>
              <a:rPr lang="en-US" sz="1800" b="1" dirty="0"/>
              <a:t>knowledge engineering</a:t>
            </a:r>
            <a:r>
              <a:rPr lang="en-GB" sz="1800" b="1" dirty="0" smtClean="0"/>
              <a:t>)</a:t>
            </a:r>
          </a:p>
          <a:p>
            <a:pPr marL="0" indent="0">
              <a:buNone/>
            </a:pPr>
            <a:r>
              <a:rPr lang="el-GR" sz="1800" b="1" dirty="0"/>
              <a:t>Μέθοδοι αναπαράστασης της γνώσης:</a:t>
            </a:r>
          </a:p>
          <a:p>
            <a:pPr marL="0" indent="0">
              <a:buNone/>
            </a:pPr>
            <a:r>
              <a:rPr lang="el-GR" sz="1800" b="1" dirty="0"/>
              <a:t>Κανόνες παραγωγής (</a:t>
            </a:r>
            <a:r>
              <a:rPr lang="el-GR" sz="1800" b="1" dirty="0" err="1"/>
              <a:t>Production</a:t>
            </a:r>
            <a:r>
              <a:rPr lang="el-GR" sz="1800" b="1" dirty="0"/>
              <a:t> </a:t>
            </a:r>
            <a:r>
              <a:rPr lang="el-GR" sz="1800" b="1" dirty="0" err="1"/>
              <a:t>rules</a:t>
            </a:r>
            <a:r>
              <a:rPr lang="el-GR" sz="1800" b="1" dirty="0" smtClean="0"/>
              <a:t>)</a:t>
            </a:r>
          </a:p>
          <a:p>
            <a:pPr marL="0" indent="0">
              <a:buNone/>
            </a:pPr>
            <a:r>
              <a:rPr lang="el-GR" sz="1800" dirty="0"/>
              <a:t>Οι κανόνες χρησιμοποιούνται για την περιγραφή </a:t>
            </a:r>
            <a:r>
              <a:rPr lang="el-GR" sz="1800" dirty="0" err="1"/>
              <a:t>ευρετικών</a:t>
            </a:r>
            <a:r>
              <a:rPr lang="el-GR" sz="1800" dirty="0"/>
              <a:t> διαδικασιών επίλυσης προβλημάτων. Ο ορισμός των συνθηκών (υποθέσεων) των κανόνων γίνεται με μεγάλη σαφήνεια με αποτέλεσμα να μειώνονται </a:t>
            </a:r>
            <a:r>
              <a:rPr lang="el-GR" sz="1800" dirty="0" err="1"/>
              <a:t>oι</a:t>
            </a:r>
            <a:r>
              <a:rPr lang="el-GR" sz="1800" dirty="0"/>
              <a:t> αλληλεπιδράσεις μεταξύ των. Κάθε κανόνας περιγράφει μια συγκεκριμένη περίπτωση γνώσης με αποτέλεσμα την ανεξαρτησία και τη καθαρότητα της αναπαριστώμενης γνώσης. </a:t>
            </a:r>
            <a:r>
              <a:rPr lang="el-GR" sz="1800" dirty="0" err="1"/>
              <a:t>Oι</a:t>
            </a:r>
            <a:r>
              <a:rPr lang="el-GR" sz="1800" dirty="0"/>
              <a:t> κανόνες χρησιμοποιούνται τόσο για την αναπαράσταση της δηλωτικής (</a:t>
            </a:r>
            <a:r>
              <a:rPr lang="el-GR" sz="1800" dirty="0" err="1"/>
              <a:t>declarative</a:t>
            </a:r>
            <a:r>
              <a:rPr lang="el-GR" sz="1800" dirty="0"/>
              <a:t>) όσο και της διαδικαστικής (</a:t>
            </a:r>
            <a:r>
              <a:rPr lang="el-GR" sz="1800" dirty="0" err="1"/>
              <a:t>procedural</a:t>
            </a:r>
            <a:r>
              <a:rPr lang="el-GR" sz="1800" dirty="0"/>
              <a:t>) γνώσης.</a:t>
            </a:r>
          </a:p>
          <a:p>
            <a:pPr marL="0" indent="0">
              <a:buNone/>
            </a:pPr>
            <a:r>
              <a:rPr lang="el-GR" sz="1800" dirty="0"/>
              <a:t>Κατά την ανάπτυξη ενός Ε.Σ. δημιουργούνται δύο είδη κανόνων ανάλογα με το είδος της γνώσης που αναπαριστούν. </a:t>
            </a:r>
            <a:r>
              <a:rPr lang="el-GR" sz="1800" dirty="0" err="1"/>
              <a:t>Oι</a:t>
            </a:r>
            <a:r>
              <a:rPr lang="el-GR" sz="1800" dirty="0"/>
              <a:t> δηλωτικοί κανόνες γνώσης είναι αυτοί που περιέχουν τη γνώση για το πρόβλημα, ενώ οι διαδικαστικοί κανόνες περιέχουν τη γνώση για το τρόπο επίλυσής του. </a:t>
            </a:r>
            <a:r>
              <a:rPr lang="el-GR" sz="1800" dirty="0" err="1"/>
              <a:t>Oι</a:t>
            </a:r>
            <a:r>
              <a:rPr lang="el-GR" sz="1800" dirty="0"/>
              <a:t> πρώτοι αποτελούν τη βάση γνώσης ενώ οι δεύτεροι περιέχονται στο μηχανισμό εξαγωγής συμπερασμάτων. Υπάρχει και ένα άλλο είδος κανόνων, </a:t>
            </a:r>
            <a:r>
              <a:rPr lang="el-GR" sz="1800" dirty="0" err="1"/>
              <a:t>oι</a:t>
            </a:r>
            <a:r>
              <a:rPr lang="el-GR" sz="1800" dirty="0"/>
              <a:t> </a:t>
            </a:r>
            <a:r>
              <a:rPr lang="el-GR" sz="1800" dirty="0" err="1"/>
              <a:t>μετα</a:t>
            </a:r>
            <a:r>
              <a:rPr lang="el-GR" sz="1800" dirty="0"/>
              <a:t>-κανόνες (</a:t>
            </a:r>
            <a:r>
              <a:rPr lang="el-GR" sz="1800" dirty="0" err="1"/>
              <a:t>metarules</a:t>
            </a:r>
            <a:r>
              <a:rPr lang="el-GR" sz="1800" dirty="0"/>
              <a:t>) </a:t>
            </a:r>
            <a:r>
              <a:rPr lang="el-GR" sz="1800" dirty="0" err="1"/>
              <a:t>oι</a:t>
            </a:r>
            <a:r>
              <a:rPr lang="el-GR" sz="1800" dirty="0"/>
              <a:t> οποίοι περιέχουν γνώση για το χειρισμό τόσο των άλλων δύο τύπων κανόνων όσο και για το χειρισμό των ιδίων. </a:t>
            </a:r>
            <a:r>
              <a:rPr lang="el-GR" sz="1800" dirty="0" err="1"/>
              <a:t>Oι</a:t>
            </a:r>
            <a:r>
              <a:rPr lang="el-GR" sz="1800" dirty="0"/>
              <a:t> μετά-κανόνες περιέχονται και αυτοί στο μηχανισμό εξαγωγής συμπερασμάτων. </a:t>
            </a:r>
          </a:p>
          <a:p>
            <a:pPr marL="0" indent="0">
              <a:buNone/>
            </a:pPr>
            <a:endParaRPr lang="el-GR" sz="18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40</a:t>
            </a:fld>
            <a:endParaRPr kumimoji="0" lang="en-US" sz="1400" b="1" dirty="0">
              <a:solidFill>
                <a:schemeClr val="bg1"/>
              </a:solidFill>
            </a:endParaRPr>
          </a:p>
        </p:txBody>
      </p:sp>
    </p:spTree>
    <p:extLst>
      <p:ext uri="{BB962C8B-B14F-4D97-AF65-F5344CB8AC3E}">
        <p14:creationId xmlns:p14="http://schemas.microsoft.com/office/powerpoint/2010/main" val="35089076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422086"/>
          </a:xfrm>
        </p:spPr>
        <p:txBody>
          <a:bodyPr>
            <a:noAutofit/>
          </a:bodyPr>
          <a:lstStyle/>
          <a:p>
            <a:pPr marL="0" indent="0">
              <a:buNone/>
            </a:pPr>
            <a:r>
              <a:rPr lang="el-GR" sz="1800" b="1" dirty="0"/>
              <a:t>Μηχανική της γνώσης</a:t>
            </a:r>
            <a:r>
              <a:rPr lang="en-GB" sz="1800" b="1" dirty="0"/>
              <a:t> (</a:t>
            </a:r>
            <a:r>
              <a:rPr lang="en-US" sz="1800" b="1" dirty="0"/>
              <a:t>knowledge engineering</a:t>
            </a:r>
            <a:r>
              <a:rPr lang="en-GB" sz="1800" b="1" dirty="0" smtClean="0"/>
              <a:t>)</a:t>
            </a:r>
          </a:p>
          <a:p>
            <a:pPr marL="0" indent="0">
              <a:buNone/>
            </a:pPr>
            <a:r>
              <a:rPr lang="el-GR" sz="1800" b="1" dirty="0"/>
              <a:t>Μέθοδοι αναπαράστασης της γνώσης:</a:t>
            </a:r>
          </a:p>
          <a:p>
            <a:pPr marL="0" indent="0">
              <a:buNone/>
            </a:pPr>
            <a:r>
              <a:rPr lang="el-GR" sz="1800" b="1" dirty="0"/>
              <a:t>Κανόνες παραγωγής (</a:t>
            </a:r>
            <a:r>
              <a:rPr lang="el-GR" sz="1800" b="1" dirty="0" err="1"/>
              <a:t>Production</a:t>
            </a:r>
            <a:r>
              <a:rPr lang="el-GR" sz="1800" b="1" dirty="0"/>
              <a:t> </a:t>
            </a:r>
            <a:r>
              <a:rPr lang="el-GR" sz="1800" b="1" dirty="0" err="1"/>
              <a:t>rules</a:t>
            </a:r>
            <a:r>
              <a:rPr lang="el-GR" sz="1800" b="1" dirty="0" smtClean="0"/>
              <a:t>)</a:t>
            </a:r>
          </a:p>
          <a:p>
            <a:pPr marL="0" indent="0">
              <a:buNone/>
            </a:pPr>
            <a:endParaRPr lang="el-GR" sz="18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41</a:t>
            </a:fld>
            <a:endParaRPr kumimoji="0" lang="en-US" sz="1400" b="1" dirty="0">
              <a:solidFill>
                <a:schemeClr val="bg1"/>
              </a:solidFill>
            </a:endParaRPr>
          </a:p>
        </p:txBody>
      </p:sp>
      <p:graphicFrame>
        <p:nvGraphicFramePr>
          <p:cNvPr id="5" name="Diagram 4"/>
          <p:cNvGraphicFramePr/>
          <p:nvPr>
            <p:extLst>
              <p:ext uri="{D42A27DB-BD31-4B8C-83A1-F6EECF244321}">
                <p14:modId xmlns:p14="http://schemas.microsoft.com/office/powerpoint/2010/main" val="3489566495"/>
              </p:ext>
            </p:extLst>
          </p:nvPr>
        </p:nvGraphicFramePr>
        <p:xfrm>
          <a:off x="251520" y="2132856"/>
          <a:ext cx="8784976" cy="4413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7333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smtClean="0">
                <a:solidFill>
                  <a:srgbClr val="9A0000"/>
                </a:solidFill>
                <a:effectLst>
                  <a:outerShdw blurRad="38100" dist="38100" dir="2700000" algn="tl">
                    <a:srgbClr val="000000">
                      <a:alpha val="43137"/>
                    </a:srgbClr>
                  </a:outerShdw>
                </a:effectLst>
              </a:rPr>
              <a:t>ΛΗΨΗΣ </a:t>
            </a:r>
            <a:r>
              <a:rPr lang="el-GR" sz="2000" b="1" dirty="0">
                <a:solidFill>
                  <a:srgbClr val="9A0000"/>
                </a:solidFill>
                <a:effectLst>
                  <a:outerShdw blurRad="38100" dist="38100" dir="2700000" algn="tl">
                    <a:srgbClr val="000000">
                      <a:alpha val="43137"/>
                    </a:srgbClr>
                  </a:outerShdw>
                </a:effectLst>
              </a:rPr>
              <a:t>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422086"/>
          </a:xfrm>
        </p:spPr>
        <p:txBody>
          <a:bodyPr>
            <a:noAutofit/>
          </a:bodyPr>
          <a:lstStyle/>
          <a:p>
            <a:pPr marL="0" indent="0">
              <a:buNone/>
            </a:pPr>
            <a:r>
              <a:rPr lang="el-GR" sz="2000" b="1" dirty="0"/>
              <a:t>Μηχανική της γνώσης</a:t>
            </a:r>
            <a:r>
              <a:rPr lang="en-GB" sz="2000" b="1" dirty="0"/>
              <a:t> (</a:t>
            </a:r>
            <a:r>
              <a:rPr lang="en-US" sz="2000" b="1" dirty="0"/>
              <a:t>knowledge engineering</a:t>
            </a:r>
            <a:r>
              <a:rPr lang="en-GB" sz="2000" b="1" dirty="0" smtClean="0"/>
              <a:t>)</a:t>
            </a:r>
          </a:p>
          <a:p>
            <a:pPr marL="0" indent="0">
              <a:buNone/>
            </a:pPr>
            <a:r>
              <a:rPr lang="el-GR" sz="2000" b="1" dirty="0"/>
              <a:t>Μέθοδοι αναπαράστασης της γνώσης</a:t>
            </a:r>
            <a:r>
              <a:rPr lang="el-GR" sz="2000" b="1" dirty="0" smtClean="0"/>
              <a:t>:</a:t>
            </a:r>
          </a:p>
          <a:p>
            <a:pPr marL="0" indent="0">
              <a:buNone/>
            </a:pPr>
            <a:r>
              <a:rPr lang="el-GR" sz="2000" b="1" dirty="0"/>
              <a:t>Λογική (</a:t>
            </a:r>
            <a:r>
              <a:rPr lang="en-GB" sz="2000" b="1" dirty="0"/>
              <a:t>formal logic</a:t>
            </a:r>
            <a:r>
              <a:rPr lang="el-GR" sz="2000" b="1" dirty="0"/>
              <a:t>)</a:t>
            </a:r>
            <a:endParaRPr lang="el-GR" sz="2000" dirty="0"/>
          </a:p>
          <a:p>
            <a:pPr marL="0" indent="0">
              <a:buNone/>
            </a:pPr>
            <a:r>
              <a:rPr lang="el-GR" sz="2000" dirty="0"/>
              <a:t>Με τη λογική μέθοδο αναπαράστασης της γνώσης, γίνεται έλεγχος μόνο των σχέσεων μεταξύ των προτάσεων (</a:t>
            </a:r>
            <a:r>
              <a:rPr lang="el-GR" sz="2000" dirty="0" err="1"/>
              <a:t>Goodman</a:t>
            </a:r>
            <a:r>
              <a:rPr lang="el-GR" sz="2000" dirty="0"/>
              <a:t> </a:t>
            </a:r>
            <a:r>
              <a:rPr lang="el-GR" sz="2000" dirty="0" err="1"/>
              <a:t>et</a:t>
            </a:r>
            <a:r>
              <a:rPr lang="el-GR" sz="2000" dirty="0"/>
              <a:t> </a:t>
            </a:r>
            <a:r>
              <a:rPr lang="el-GR" sz="2000" dirty="0" err="1"/>
              <a:t>al</a:t>
            </a:r>
            <a:r>
              <a:rPr lang="el-GR" sz="2000" dirty="0"/>
              <a:t>., 1991). Δεν την ενδιαφέρει το περιεχόμενο των προτάσεων αλλά μόνο το αν είναι συντακτικά ορθές. Χρησιμοποιεί απλές μορφές σύνταξης, είναι εκφραστικά σαφής και ακριβής μέθοδος αλλά</a:t>
            </a:r>
            <a:r>
              <a:rPr lang="el-GR" sz="2000" i="1" dirty="0"/>
              <a:t> </a:t>
            </a:r>
            <a:r>
              <a:rPr lang="el-GR" sz="2000" dirty="0"/>
              <a:t>παρουσιάζει αδυναμίες στη κατανόηση των εννοιών που περιέχονται στις προτάσεις, ενώ απαιτεί πολύπλοκες </a:t>
            </a:r>
            <a:r>
              <a:rPr lang="el-GR" sz="2000" dirty="0" err="1"/>
              <a:t>ευρετικές</a:t>
            </a:r>
            <a:r>
              <a:rPr lang="el-GR" sz="2000" dirty="0"/>
              <a:t> μεθόδους για να αντιμετωπίσει τα προβλήματα χειρισμού αβέβαιης συλλογιστικής. Η μέθοδος αυτή χρησιμοποιείται κυρίως σε θεωρητικά θέματα τεχνητής νοημοσύνης ενώ αποτελεί τη βάση λειτουργίας της </a:t>
            </a:r>
            <a:r>
              <a:rPr lang="el-GR" sz="2000" dirty="0" err="1"/>
              <a:t>Prolog</a:t>
            </a:r>
            <a:r>
              <a:rPr lang="el-GR" sz="2000" dirty="0"/>
              <a:t>. Οι πιο γνωστές μέθοδοι γραφής της είναι η προτασιακή και η κατηγορική λογική (</a:t>
            </a:r>
            <a:r>
              <a:rPr lang="el-GR" sz="2000" dirty="0" err="1"/>
              <a:t>propositional</a:t>
            </a:r>
            <a:r>
              <a:rPr lang="el-GR" sz="2000" dirty="0"/>
              <a:t> </a:t>
            </a:r>
            <a:r>
              <a:rPr lang="el-GR" sz="2000" dirty="0" err="1"/>
              <a:t>and</a:t>
            </a:r>
            <a:r>
              <a:rPr lang="el-GR" sz="2000" dirty="0"/>
              <a:t> </a:t>
            </a:r>
            <a:r>
              <a:rPr lang="el-GR" sz="2000" dirty="0" err="1"/>
              <a:t>predicate</a:t>
            </a:r>
            <a:r>
              <a:rPr lang="el-GR" sz="2000" dirty="0"/>
              <a:t> </a:t>
            </a:r>
            <a:r>
              <a:rPr lang="el-GR" sz="2000" dirty="0" err="1"/>
              <a:t>log</a:t>
            </a:r>
            <a:r>
              <a:rPr lang="en-US" sz="2000" dirty="0" err="1"/>
              <a:t>i</a:t>
            </a:r>
            <a:r>
              <a:rPr lang="el-GR" sz="2000" dirty="0"/>
              <a:t>c), που αποτελεί επέκταση της πρώτης.</a:t>
            </a:r>
          </a:p>
          <a:p>
            <a:pPr marL="0" indent="0">
              <a:buNone/>
            </a:pPr>
            <a:endParaRPr lang="el-GR" sz="2000" b="1" dirty="0"/>
          </a:p>
          <a:p>
            <a:pPr marL="0" indent="0">
              <a:buNone/>
            </a:pPr>
            <a:endParaRPr lang="el-GR" sz="20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42</a:t>
            </a:fld>
            <a:endParaRPr kumimoji="0" lang="en-US" sz="1400" b="1" dirty="0">
              <a:solidFill>
                <a:schemeClr val="bg1"/>
              </a:solidFill>
            </a:endParaRPr>
          </a:p>
        </p:txBody>
      </p:sp>
    </p:spTree>
    <p:extLst>
      <p:ext uri="{BB962C8B-B14F-4D97-AF65-F5344CB8AC3E}">
        <p14:creationId xmlns:p14="http://schemas.microsoft.com/office/powerpoint/2010/main" val="19924109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ΥΠΟΣΤΗΡΙΞΗΣ ΑΠΟΦΑΣΕΩΝ</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422086"/>
          </a:xfrm>
        </p:spPr>
        <p:txBody>
          <a:bodyPr>
            <a:noAutofit/>
          </a:bodyPr>
          <a:lstStyle/>
          <a:p>
            <a:pPr marL="0" indent="0">
              <a:buNone/>
            </a:pPr>
            <a:r>
              <a:rPr lang="el-GR" sz="1800" b="1" dirty="0"/>
              <a:t>Μηχανική της γνώσης</a:t>
            </a:r>
            <a:r>
              <a:rPr lang="en-GB" sz="1800" b="1" dirty="0"/>
              <a:t> (</a:t>
            </a:r>
            <a:r>
              <a:rPr lang="en-US" sz="1800" b="1" dirty="0"/>
              <a:t>knowledge engineering</a:t>
            </a:r>
            <a:r>
              <a:rPr lang="en-GB" sz="1800" b="1" dirty="0" smtClean="0"/>
              <a:t>)</a:t>
            </a:r>
          </a:p>
          <a:p>
            <a:pPr marL="0" indent="0">
              <a:buNone/>
            </a:pPr>
            <a:r>
              <a:rPr lang="el-GR" sz="1800" b="1" dirty="0"/>
              <a:t>Μέθοδοι αναπαράστασης της γνώσης:</a:t>
            </a:r>
          </a:p>
          <a:p>
            <a:pPr marL="0" indent="0">
              <a:buNone/>
            </a:pPr>
            <a:r>
              <a:rPr lang="el-GR" sz="1800" b="1" dirty="0"/>
              <a:t>Αντικείμενο - Ιδιότητα - Τιμή (</a:t>
            </a:r>
            <a:r>
              <a:rPr lang="el-GR" sz="1800" b="1" dirty="0" err="1"/>
              <a:t>Object</a:t>
            </a:r>
            <a:r>
              <a:rPr lang="el-GR" sz="1800" b="1" dirty="0"/>
              <a:t>-</a:t>
            </a:r>
            <a:r>
              <a:rPr lang="el-GR" sz="1800" b="1" dirty="0" err="1"/>
              <a:t>Attributes</a:t>
            </a:r>
            <a:r>
              <a:rPr lang="el-GR" sz="1800" b="1" dirty="0"/>
              <a:t>-</a:t>
            </a:r>
            <a:r>
              <a:rPr lang="el-GR" sz="1800" b="1" dirty="0" err="1"/>
              <a:t>Value</a:t>
            </a:r>
            <a:r>
              <a:rPr lang="el-GR" sz="1800" b="1" dirty="0"/>
              <a:t>)</a:t>
            </a:r>
            <a:endParaRPr lang="el-GR" sz="1800" dirty="0"/>
          </a:p>
          <a:p>
            <a:pPr marL="0" indent="0">
              <a:buNone/>
            </a:pPr>
            <a:r>
              <a:rPr lang="el-GR" sz="1800" dirty="0"/>
              <a:t>Οι </a:t>
            </a:r>
            <a:r>
              <a:rPr lang="el-GR" sz="1800" dirty="0" err="1"/>
              <a:t>τριπλέτες</a:t>
            </a:r>
            <a:r>
              <a:rPr lang="el-GR" sz="1800" dirty="0"/>
              <a:t> και τα πλαίσια θεωρούνται σαν μερικές περιπτώσεις των σημασιολογικών δικτύων. Έτσι ο σύνδεσμος Αντικείμενο-Ιδιότητα μπορεί να θεωρηθεί σαν ένας σύνδεσμος ‘έχει’ ενώ ο σύνδεσμος Ιδιότητα-Τιμή μπορεί να θεωρηθεί σαν ένας σύνδεσμος ‘είναι’ (</a:t>
            </a:r>
            <a:r>
              <a:rPr lang="el-GR" sz="1800" dirty="0" smtClean="0"/>
              <a:t>σχήμα).</a:t>
            </a:r>
            <a:endParaRPr lang="el-GR" sz="1800" dirty="0"/>
          </a:p>
          <a:p>
            <a:pPr marL="0" indent="0">
              <a:buNone/>
            </a:pPr>
            <a:endParaRPr lang="el-GR" sz="1800" b="1" dirty="0" smtClean="0"/>
          </a:p>
          <a:p>
            <a:pPr marL="0" indent="0">
              <a:buNone/>
            </a:pPr>
            <a:endParaRPr lang="el-GR" sz="1800" b="1" dirty="0"/>
          </a:p>
          <a:p>
            <a:pPr marL="0" indent="0">
              <a:buNone/>
            </a:pPr>
            <a:endParaRPr lang="el-GR" sz="1800" b="1" dirty="0" smtClean="0"/>
          </a:p>
          <a:p>
            <a:pPr marL="0" indent="0">
              <a:buNone/>
            </a:pPr>
            <a:endParaRPr lang="el-GR" sz="1800" b="1" dirty="0" smtClean="0"/>
          </a:p>
          <a:p>
            <a:pPr marL="0" indent="0">
              <a:buNone/>
            </a:pPr>
            <a:endParaRPr lang="el-GR" sz="1800" b="1" dirty="0"/>
          </a:p>
          <a:p>
            <a:pPr marL="0" indent="0">
              <a:buNone/>
            </a:pPr>
            <a:r>
              <a:rPr lang="el-GR" sz="1800" dirty="0" smtClean="0"/>
              <a:t>Στο </a:t>
            </a:r>
            <a:r>
              <a:rPr lang="el-GR" sz="1800" dirty="0"/>
              <a:t>κατηγορικό λογισμό, τα νέα συμπεράσματα που προκύπτουν, προστίθενται στα ήδη υπάρχοντα χωρίς να επιτρέπεται η αναθεώρηση της γνώσης (αθροιστική λογική).</a:t>
            </a:r>
          </a:p>
          <a:p>
            <a:pPr marL="0" indent="0">
              <a:buNone/>
            </a:pPr>
            <a:r>
              <a:rPr lang="el-GR" sz="1800" dirty="0"/>
              <a:t>Με τη Τιμή καθορίζεται η συγκεκριμένη τιμή μιας ιδιότητας ενός αντικειμένου.</a:t>
            </a:r>
          </a:p>
          <a:p>
            <a:pPr marL="0" indent="0">
              <a:buNone/>
            </a:pPr>
            <a:endParaRPr lang="el-GR" sz="1800" dirty="0"/>
          </a:p>
        </p:txBody>
      </p:sp>
      <p:pic>
        <p:nvPicPr>
          <p:cNvPr id="4" name="Picture 3"/>
          <p:cNvPicPr/>
          <p:nvPr/>
        </p:nvPicPr>
        <p:blipFill>
          <a:blip r:embed="rId3"/>
          <a:srcRect/>
          <a:stretch>
            <a:fillRect/>
          </a:stretch>
        </p:blipFill>
        <p:spPr bwMode="auto">
          <a:xfrm>
            <a:off x="35496" y="51497"/>
            <a:ext cx="792087" cy="1001239"/>
          </a:xfrm>
          <a:prstGeom prst="rect">
            <a:avLst/>
          </a:prstGeom>
          <a:noFill/>
          <a:ln w="9525">
            <a:noFill/>
            <a:miter lim="800000"/>
            <a:headEnd/>
            <a:tailEnd/>
          </a:ln>
        </p:spPr>
      </p:pic>
      <p:sp>
        <p:nvSpPr>
          <p:cNvPr id="6" name="TextBox 5"/>
          <p:cNvSpPr txBox="1"/>
          <p:nvPr/>
        </p:nvSpPr>
        <p:spPr>
          <a:xfrm>
            <a:off x="0" y="6546830"/>
            <a:ext cx="9144000" cy="338554"/>
          </a:xfrm>
          <a:prstGeom prst="rect">
            <a:avLst/>
          </a:prstGeom>
          <a:solidFill>
            <a:srgbClr val="8E0000"/>
          </a:solidFill>
        </p:spPr>
        <p:txBody>
          <a:bodyPr wrap="square" rtlCol="0">
            <a:spAutoFit/>
          </a:bodyPr>
          <a:lstStyle/>
          <a:p>
            <a:r>
              <a:rPr lang="el-GR" sz="1600" dirty="0" smtClean="0">
                <a:solidFill>
                  <a:schemeClr val="bg1"/>
                </a:solidFill>
              </a:rPr>
              <a:t>Νικόλαος </a:t>
            </a:r>
            <a:r>
              <a:rPr lang="el-GR" sz="1600" dirty="0" err="1" smtClean="0">
                <a:solidFill>
                  <a:schemeClr val="bg1"/>
                </a:solidFill>
              </a:rPr>
              <a:t>Ματσατσίνης</a:t>
            </a:r>
            <a:r>
              <a:rPr lang="el-GR" sz="1600" dirty="0" smtClean="0">
                <a:solidFill>
                  <a:schemeClr val="bg1"/>
                </a:solidFill>
              </a:rPr>
              <a:t> (2010), Συστήματα Υποστήριξης Αποφάσεων, Εκδόσεις Νέων Τεχνολογιών</a:t>
            </a:r>
            <a:endParaRPr lang="el-GR" sz="1600" dirty="0">
              <a:solidFill>
                <a:schemeClr val="bg1"/>
              </a:solidFill>
            </a:endParaRPr>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43</a:t>
            </a:fld>
            <a:endParaRPr kumimoji="0" lang="en-US" sz="1400" b="1" dirty="0">
              <a:solidFill>
                <a:schemeClr val="bg1"/>
              </a:solidFill>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3284984"/>
            <a:ext cx="7032315"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18650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422086"/>
          </a:xfrm>
        </p:spPr>
        <p:txBody>
          <a:bodyPr>
            <a:noAutofit/>
          </a:bodyPr>
          <a:lstStyle/>
          <a:p>
            <a:pPr marL="0" indent="0">
              <a:buNone/>
            </a:pPr>
            <a:r>
              <a:rPr lang="el-GR" sz="1800" b="1" dirty="0"/>
              <a:t>Μηχανική της γνώσης</a:t>
            </a:r>
            <a:r>
              <a:rPr lang="en-GB" sz="1800" b="1" dirty="0"/>
              <a:t> (</a:t>
            </a:r>
            <a:r>
              <a:rPr lang="en-US" sz="1800" b="1" dirty="0"/>
              <a:t>knowledge engineering</a:t>
            </a:r>
            <a:r>
              <a:rPr lang="en-GB" sz="1800" b="1" dirty="0" smtClean="0"/>
              <a:t>)</a:t>
            </a:r>
          </a:p>
          <a:p>
            <a:pPr marL="0" indent="0">
              <a:buNone/>
            </a:pPr>
            <a:r>
              <a:rPr lang="el-GR" sz="1800" b="1" dirty="0"/>
              <a:t>Μέθοδοι αναπαράστασης της γνώσης:</a:t>
            </a:r>
          </a:p>
          <a:p>
            <a:pPr marL="0" indent="0">
              <a:buNone/>
            </a:pPr>
            <a:r>
              <a:rPr lang="el-GR" sz="1800" b="1" dirty="0"/>
              <a:t>Μη αθροιστική συλλογιστική (</a:t>
            </a:r>
            <a:r>
              <a:rPr lang="en-US" sz="1800" b="1" dirty="0"/>
              <a:t>non</a:t>
            </a:r>
            <a:r>
              <a:rPr lang="el-GR" sz="1800" b="1" dirty="0"/>
              <a:t> </a:t>
            </a:r>
            <a:r>
              <a:rPr lang="el-GR" sz="1800" b="1" dirty="0" err="1"/>
              <a:t>monotonic</a:t>
            </a:r>
            <a:r>
              <a:rPr lang="el-GR" sz="1800" b="1" dirty="0"/>
              <a:t> </a:t>
            </a:r>
            <a:r>
              <a:rPr lang="el-GR" sz="1800" b="1" dirty="0" err="1"/>
              <a:t>reasoning</a:t>
            </a:r>
            <a:r>
              <a:rPr lang="el-GR" sz="1800" b="1" dirty="0"/>
              <a:t>)</a:t>
            </a:r>
            <a:endParaRPr lang="el-GR" sz="1800" dirty="0"/>
          </a:p>
          <a:p>
            <a:pPr marL="0" indent="0">
              <a:buNone/>
            </a:pPr>
            <a:r>
              <a:rPr lang="el-GR" sz="1800" dirty="0"/>
              <a:t>Τα συστήματα που χρησιμοποιούν μη αθροιστική συλλογιστική μπορούν να αναθεωρούν την υπάρχουσα γνώση τους υπό το φως νέων δεδομένων (</a:t>
            </a:r>
            <a:r>
              <a:rPr lang="el-GR" sz="1800" dirty="0" err="1"/>
              <a:t>Reiter</a:t>
            </a:r>
            <a:r>
              <a:rPr lang="el-GR" sz="1800" dirty="0"/>
              <a:t>, 1978; 1980; </a:t>
            </a:r>
            <a:r>
              <a:rPr lang="el-GR" sz="1800" dirty="0" err="1"/>
              <a:t>Doyle</a:t>
            </a:r>
            <a:r>
              <a:rPr lang="el-GR" sz="1800" dirty="0"/>
              <a:t>, 1979α; 1979b; </a:t>
            </a:r>
            <a:r>
              <a:rPr lang="el-GR" sz="1800" dirty="0" err="1"/>
              <a:t>McDermott</a:t>
            </a:r>
            <a:r>
              <a:rPr lang="el-GR" sz="1800" dirty="0"/>
              <a:t> </a:t>
            </a:r>
            <a:r>
              <a:rPr lang="el-GR" sz="1800" dirty="0" err="1"/>
              <a:t>and</a:t>
            </a:r>
            <a:r>
              <a:rPr lang="el-GR" sz="1800" dirty="0"/>
              <a:t> </a:t>
            </a:r>
            <a:r>
              <a:rPr lang="el-GR" sz="1800" dirty="0" err="1"/>
              <a:t>Doyle</a:t>
            </a:r>
            <a:r>
              <a:rPr lang="el-GR" sz="1800" dirty="0"/>
              <a:t>, 1980; </a:t>
            </a:r>
            <a:r>
              <a:rPr lang="en-US" sz="1800" dirty="0"/>
              <a:t>McDermott</a:t>
            </a:r>
            <a:r>
              <a:rPr lang="el-GR" sz="1800" dirty="0"/>
              <a:t>, 1982), </a:t>
            </a:r>
            <a:r>
              <a:rPr lang="el-GR" sz="1800" dirty="0" err="1"/>
              <a:t>McCarthy</a:t>
            </a:r>
            <a:r>
              <a:rPr lang="el-GR" sz="1800" dirty="0"/>
              <a:t>, 1980; </a:t>
            </a:r>
            <a:r>
              <a:rPr lang="el-GR" sz="1800" dirty="0" err="1"/>
              <a:t>Rich</a:t>
            </a:r>
            <a:r>
              <a:rPr lang="el-GR" sz="1800" dirty="0"/>
              <a:t>, 1983; </a:t>
            </a:r>
            <a:r>
              <a:rPr lang="el-GR" sz="1800" dirty="0" err="1"/>
              <a:t>Reinfrank</a:t>
            </a:r>
            <a:r>
              <a:rPr lang="el-GR" sz="1800" dirty="0"/>
              <a:t> </a:t>
            </a:r>
            <a:r>
              <a:rPr lang="el-GR" sz="1800" dirty="0" err="1"/>
              <a:t>et</a:t>
            </a:r>
            <a:r>
              <a:rPr lang="el-GR" sz="1800" dirty="0"/>
              <a:t> </a:t>
            </a:r>
            <a:r>
              <a:rPr lang="en-US" sz="1800" dirty="0"/>
              <a:t>al</a:t>
            </a:r>
            <a:r>
              <a:rPr lang="el-GR" sz="1800" dirty="0"/>
              <a:t>., 1989; </a:t>
            </a:r>
            <a:r>
              <a:rPr lang="el-GR" sz="1800" dirty="0" err="1"/>
              <a:t>Rich</a:t>
            </a:r>
            <a:r>
              <a:rPr lang="el-GR" sz="1800" dirty="0"/>
              <a:t> </a:t>
            </a:r>
            <a:r>
              <a:rPr lang="el-GR" sz="1800" dirty="0" err="1"/>
              <a:t>and</a:t>
            </a:r>
            <a:r>
              <a:rPr lang="el-GR" sz="1800" dirty="0"/>
              <a:t> </a:t>
            </a:r>
            <a:r>
              <a:rPr lang="el-GR" sz="1800" dirty="0" err="1"/>
              <a:t>Knight</a:t>
            </a:r>
            <a:r>
              <a:rPr lang="el-GR" sz="1800" dirty="0"/>
              <a:t>, 1991). Αντιθέτως τα συστήματα που χρησιμοποιούν αθροιστική συλλογιστική αποδέχονται τα νέα γεγονότα χωρίς να εξετάζουν την επίδρασή τους στην ήδη υπάρχουσα γνώση. Άλλου είδους μη αθροιστικά συστήματα είναι αυτά που στη προσπάθειά τους για επίλυση ενός προβλήματος προβαίνουν σε εύλογες υποθέσεις τις οποίες αναθεωρούν σε περίπτωση αποτυχίας.</a:t>
            </a:r>
          </a:p>
          <a:p>
            <a:pPr marL="0" indent="0">
              <a:buNone/>
            </a:pPr>
            <a:endParaRPr lang="el-GR" sz="18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44</a:t>
            </a:fld>
            <a:endParaRPr kumimoji="0" lang="en-US" sz="1400" b="1" dirty="0">
              <a:solidFill>
                <a:schemeClr val="bg1"/>
              </a:solidFill>
            </a:endParaRPr>
          </a:p>
        </p:txBody>
      </p:sp>
    </p:spTree>
    <p:extLst>
      <p:ext uri="{BB962C8B-B14F-4D97-AF65-F5344CB8AC3E}">
        <p14:creationId xmlns:p14="http://schemas.microsoft.com/office/powerpoint/2010/main" val="30918650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422086"/>
          </a:xfrm>
        </p:spPr>
        <p:txBody>
          <a:bodyPr>
            <a:noAutofit/>
          </a:bodyPr>
          <a:lstStyle/>
          <a:p>
            <a:pPr marL="0" indent="0">
              <a:buNone/>
            </a:pPr>
            <a:r>
              <a:rPr lang="el-GR" sz="1800" b="1" dirty="0"/>
              <a:t>Μηχανική της γνώσης</a:t>
            </a:r>
            <a:r>
              <a:rPr lang="en-GB" sz="1800" b="1" dirty="0"/>
              <a:t> (</a:t>
            </a:r>
            <a:r>
              <a:rPr lang="en-US" sz="1800" b="1" dirty="0"/>
              <a:t>knowledge engineering</a:t>
            </a:r>
            <a:r>
              <a:rPr lang="en-GB" sz="1800" b="1" dirty="0" smtClean="0"/>
              <a:t>)</a:t>
            </a:r>
          </a:p>
          <a:p>
            <a:pPr marL="0" indent="0">
              <a:buNone/>
            </a:pPr>
            <a:r>
              <a:rPr lang="el-GR" sz="1800" b="1" dirty="0"/>
              <a:t>Μέθοδοι αναπαράστασης της γνώσης</a:t>
            </a:r>
            <a:r>
              <a:rPr lang="el-GR" sz="1800" b="1" dirty="0" smtClean="0"/>
              <a:t>: Συλλογιστική </a:t>
            </a:r>
            <a:r>
              <a:rPr lang="el-GR" sz="1800" b="1" dirty="0"/>
              <a:t>υπό αβεβαιότητα</a:t>
            </a:r>
            <a:endParaRPr lang="el-GR" sz="1800" dirty="0"/>
          </a:p>
          <a:p>
            <a:pPr marL="0" indent="0">
              <a:buNone/>
            </a:pPr>
            <a:r>
              <a:rPr lang="el-GR" sz="1800" dirty="0"/>
              <a:t>Μέχρι τώρα έχουμε αντιμετωπίσει μόνο </a:t>
            </a:r>
            <a:r>
              <a:rPr lang="el-GR" sz="1800" dirty="0" err="1"/>
              <a:t>δίτιμα</a:t>
            </a:r>
            <a:r>
              <a:rPr lang="el-GR" sz="1800" dirty="0"/>
              <a:t> γεγονότα που είτε είναι αληθή είτε είναι ψευδή. Στην πραγματικότητα όμως οι άνθρωποι, τις περισσότερες φορές, χειρίζονται γεγονότα που χαρακτηρίζονται από αβεβαιότητα, σχετικότητα ή ελλιπή πληροφόρηση (</a:t>
            </a:r>
            <a:r>
              <a:rPr lang="el-GR" sz="1800" dirty="0" err="1"/>
              <a:t>Hink</a:t>
            </a:r>
            <a:r>
              <a:rPr lang="el-GR" sz="1800" dirty="0"/>
              <a:t> </a:t>
            </a:r>
            <a:r>
              <a:rPr lang="el-GR" sz="1800" dirty="0" err="1"/>
              <a:t>and</a:t>
            </a:r>
            <a:r>
              <a:rPr lang="el-GR" sz="1800" dirty="0"/>
              <a:t> </a:t>
            </a:r>
            <a:r>
              <a:rPr lang="el-GR" sz="1800" dirty="0" err="1"/>
              <a:t>Woods</a:t>
            </a:r>
            <a:r>
              <a:rPr lang="el-GR" sz="1800" dirty="0"/>
              <a:t>, 1987; </a:t>
            </a:r>
            <a:r>
              <a:rPr lang="el-GR" sz="1800" dirty="0" err="1"/>
              <a:t>Lemmer</a:t>
            </a:r>
            <a:r>
              <a:rPr lang="el-GR" sz="1800" dirty="0"/>
              <a:t> </a:t>
            </a:r>
            <a:r>
              <a:rPr lang="el-GR" sz="1800" dirty="0" err="1"/>
              <a:t>and</a:t>
            </a:r>
            <a:r>
              <a:rPr lang="el-GR" sz="1800" dirty="0"/>
              <a:t> Κ</a:t>
            </a:r>
            <a:r>
              <a:rPr lang="en-US" sz="1800" dirty="0"/>
              <a:t>aha</a:t>
            </a:r>
            <a:r>
              <a:rPr lang="el-GR" sz="1800" dirty="0"/>
              <a:t>l, 1988; </a:t>
            </a:r>
            <a:r>
              <a:rPr lang="el-GR" sz="1800" dirty="0" err="1"/>
              <a:t>Krause</a:t>
            </a:r>
            <a:r>
              <a:rPr lang="el-GR" sz="1800" dirty="0"/>
              <a:t> </a:t>
            </a:r>
            <a:r>
              <a:rPr lang="el-GR" sz="1800" dirty="0" err="1"/>
              <a:t>and</a:t>
            </a:r>
            <a:r>
              <a:rPr lang="el-GR" sz="1800" dirty="0"/>
              <a:t> </a:t>
            </a:r>
            <a:r>
              <a:rPr lang="el-GR" sz="1800" dirty="0" err="1"/>
              <a:t>Clark</a:t>
            </a:r>
            <a:r>
              <a:rPr lang="el-GR" sz="1800" dirty="0"/>
              <a:t>, 1993). Υπάρχει επομένως η ανάγκη για χρήση τεχνικών εξαγωγής συμπερασμάτων που θα επεξεργάζονται αβέβαια δεδομένα και γνώση (</a:t>
            </a:r>
            <a:r>
              <a:rPr lang="el-GR" sz="1800" dirty="0" err="1"/>
              <a:t>Magill</a:t>
            </a:r>
            <a:r>
              <a:rPr lang="el-GR" sz="1800" dirty="0"/>
              <a:t> </a:t>
            </a:r>
            <a:r>
              <a:rPr lang="el-GR" sz="1800" dirty="0" err="1"/>
              <a:t>and</a:t>
            </a:r>
            <a:r>
              <a:rPr lang="el-GR" sz="1800" dirty="0"/>
              <a:t> </a:t>
            </a:r>
            <a:r>
              <a:rPr lang="el-GR" sz="1800" dirty="0" err="1"/>
              <a:t>Leech</a:t>
            </a:r>
            <a:r>
              <a:rPr lang="el-GR" sz="1800" dirty="0"/>
              <a:t>, 1991). Η αβεβαιότητα στα συστήματα που βασίζονται στη χρήση κανόνων αναπαρίσταται με τη βοήθεια συντελεστών βεβαιότητας (</a:t>
            </a:r>
            <a:r>
              <a:rPr lang="el-GR" sz="1800" dirty="0" err="1"/>
              <a:t>certainty</a:t>
            </a:r>
            <a:r>
              <a:rPr lang="el-GR" sz="1800" dirty="0"/>
              <a:t> </a:t>
            </a:r>
            <a:r>
              <a:rPr lang="el-GR" sz="1800" dirty="0" err="1"/>
              <a:t>factors</a:t>
            </a:r>
            <a:r>
              <a:rPr lang="el-GR" sz="1800" dirty="0"/>
              <a:t> - CF). Οι συντελεστές βεβαιότητας χρησιμοποιήθηκαν για πρώτη φορά στα πλαίσια του έμπειρου συστήματος </a:t>
            </a:r>
            <a:r>
              <a:rPr lang="en-US" sz="1800" dirty="0"/>
              <a:t>MYCIN</a:t>
            </a:r>
            <a:r>
              <a:rPr lang="el-GR" sz="1800" dirty="0"/>
              <a:t> (</a:t>
            </a:r>
            <a:r>
              <a:rPr lang="en-US" sz="1800" dirty="0" err="1"/>
              <a:t>Shortliffe</a:t>
            </a:r>
            <a:r>
              <a:rPr lang="en-US" sz="1800" dirty="0"/>
              <a:t> and Buchanan</a:t>
            </a:r>
            <a:r>
              <a:rPr lang="el-GR" sz="1800" dirty="0"/>
              <a:t>, 1975). Ο συντελεστής βεβαιότητας </a:t>
            </a:r>
            <a:r>
              <a:rPr lang="en-US" sz="1800" dirty="0"/>
              <a:t>CF</a:t>
            </a:r>
            <a:r>
              <a:rPr lang="el-GR" sz="1800" dirty="0"/>
              <a:t> (</a:t>
            </a:r>
            <a:r>
              <a:rPr lang="el-GR" sz="1800" dirty="0" err="1"/>
              <a:t>certainty</a:t>
            </a:r>
            <a:r>
              <a:rPr lang="el-GR" sz="1800" dirty="0"/>
              <a:t> </a:t>
            </a:r>
            <a:r>
              <a:rPr lang="el-GR" sz="1800" dirty="0" err="1"/>
              <a:t>factor</a:t>
            </a:r>
            <a:r>
              <a:rPr lang="el-GR" sz="1800" dirty="0"/>
              <a:t>, CF) παριστάνει το βαθμό βεβαιότητας του εμπειρογνώμονα ότι μια υπόθεση Η ισχύει δεδομένης της ισχύος του γεγονότος </a:t>
            </a:r>
            <a:r>
              <a:rPr lang="en-US" sz="1800" dirty="0"/>
              <a:t>E</a:t>
            </a:r>
            <a:r>
              <a:rPr lang="el-GR" sz="1800" dirty="0" smtClean="0"/>
              <a:t>:</a:t>
            </a:r>
          </a:p>
          <a:p>
            <a:pPr marL="0" indent="0">
              <a:buNone/>
            </a:pPr>
            <a:endParaRPr lang="el-GR" sz="1800" dirty="0"/>
          </a:p>
          <a:p>
            <a:pPr marL="0" indent="0">
              <a:buNone/>
            </a:pPr>
            <a:endParaRPr lang="el-GR" sz="1800" dirty="0"/>
          </a:p>
          <a:p>
            <a:pPr marL="0" indent="0">
              <a:buNone/>
            </a:pPr>
            <a:r>
              <a:rPr lang="el-GR" sz="1800" dirty="0"/>
              <a:t>όπου: 	Ε είναι η μαρτυρία (γεγονός, συνθήκη), </a:t>
            </a:r>
          </a:p>
          <a:p>
            <a:pPr marL="0" indent="0">
              <a:buNone/>
            </a:pPr>
            <a:r>
              <a:rPr lang="el-GR" sz="1800" dirty="0"/>
              <a:t>	Η είναι η υπόθεση (συμπέρασμα), και</a:t>
            </a:r>
          </a:p>
          <a:p>
            <a:pPr marL="0" indent="0">
              <a:buNone/>
            </a:pPr>
            <a:r>
              <a:rPr lang="el-GR" sz="1800" dirty="0" smtClean="0"/>
              <a:t>	CF(Η</a:t>
            </a:r>
            <a:r>
              <a:rPr lang="el-GR" sz="1800" dirty="0"/>
              <a:t>, Ε) είναι ο συντελεστής βεβαιότητας του συγκεκριμένου κανόνα.</a:t>
            </a:r>
          </a:p>
          <a:p>
            <a:pPr marL="0" indent="0">
              <a:buNone/>
            </a:pPr>
            <a:endParaRPr lang="el-GR" sz="18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45</a:t>
            </a:fld>
            <a:endParaRPr kumimoji="0" lang="en-US" sz="1400" b="1" dirty="0">
              <a:solidFill>
                <a:schemeClr val="bg1"/>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670" y="4869160"/>
            <a:ext cx="589650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18650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124744"/>
                <a:ext cx="9144000" cy="5422086"/>
              </a:xfrm>
            </p:spPr>
            <p:txBody>
              <a:bodyPr>
                <a:noAutofit/>
              </a:bodyPr>
              <a:lstStyle/>
              <a:p>
                <a:pPr marL="0" indent="0">
                  <a:buNone/>
                </a:pPr>
                <a:r>
                  <a:rPr lang="el-GR" sz="1800" b="1" dirty="0" smtClean="0"/>
                  <a:t>Μηχανική της γνώσης</a:t>
                </a:r>
                <a:r>
                  <a:rPr lang="en-GB" sz="1800" b="1" dirty="0"/>
                  <a:t> (</a:t>
                </a:r>
                <a:r>
                  <a:rPr lang="en-US" sz="1800" b="1" dirty="0"/>
                  <a:t>knowledge engineering</a:t>
                </a:r>
                <a:r>
                  <a:rPr lang="en-GB" sz="1800" b="1" dirty="0" smtClean="0"/>
                  <a:t>)</a:t>
                </a:r>
              </a:p>
              <a:p>
                <a:pPr marL="0" indent="0">
                  <a:buNone/>
                </a:pPr>
                <a:r>
                  <a:rPr lang="el-GR" sz="1800" b="1" dirty="0"/>
                  <a:t>Μέθοδοι αναπαράστασης της γνώσης</a:t>
                </a:r>
                <a:r>
                  <a:rPr lang="el-GR" sz="1800" b="1" dirty="0" smtClean="0"/>
                  <a:t>: Συλλογιστική </a:t>
                </a:r>
                <a:r>
                  <a:rPr lang="el-GR" sz="1800" b="1" dirty="0"/>
                  <a:t>υπό αβεβαιότητα</a:t>
                </a:r>
                <a:endParaRPr lang="el-GR" sz="1800" dirty="0"/>
              </a:p>
              <a:p>
                <a:pPr marL="0" indent="0">
                  <a:buNone/>
                </a:pPr>
                <a:r>
                  <a:rPr lang="el-GR" sz="1800" dirty="0"/>
                  <a:t>Ο συντελεστής βεβαιότητας </a:t>
                </a:r>
                <a:r>
                  <a:rPr lang="en-US" sz="1800" dirty="0"/>
                  <a:t>CF</a:t>
                </a:r>
                <a:r>
                  <a:rPr lang="el-GR" sz="1800" dirty="0"/>
                  <a:t> είναι αριθμός ο οποίος παίρνει τιμές στο διάστημα: -1 ≤ </a:t>
                </a:r>
                <a:r>
                  <a:rPr lang="en-US" sz="1800" dirty="0"/>
                  <a:t>CF</a:t>
                </a:r>
                <a:r>
                  <a:rPr lang="el-GR" sz="1800" dirty="0"/>
                  <a:t> ≤ 1. </a:t>
                </a:r>
              </a:p>
              <a:p>
                <a:pPr marL="0" indent="0">
                  <a:buNone/>
                </a:pPr>
                <a:r>
                  <a:rPr lang="el-GR" sz="1800" dirty="0"/>
                  <a:t>Οι συντελεστές βεβαιότητας ορίζονται με βάση δύο μεγέθη, το </a:t>
                </a:r>
                <a:r>
                  <a:rPr lang="el-GR" sz="1800" i="1" dirty="0"/>
                  <a:t>μέτρο βεβαιότητας </a:t>
                </a:r>
                <a:r>
                  <a:rPr lang="el-GR" sz="1800" dirty="0"/>
                  <a:t>(</a:t>
                </a:r>
                <a:r>
                  <a:rPr lang="el-GR" sz="1800" dirty="0" err="1"/>
                  <a:t>measure</a:t>
                </a:r>
                <a:r>
                  <a:rPr lang="el-GR" sz="1800" dirty="0"/>
                  <a:t> </a:t>
                </a:r>
                <a:r>
                  <a:rPr lang="el-GR" sz="1800" dirty="0" err="1"/>
                  <a:t>of</a:t>
                </a:r>
                <a:r>
                  <a:rPr lang="el-GR" sz="1800" dirty="0"/>
                  <a:t> </a:t>
                </a:r>
                <a:r>
                  <a:rPr lang="el-GR" sz="1800" dirty="0" err="1"/>
                  <a:t>belief</a:t>
                </a:r>
                <a:r>
                  <a:rPr lang="el-GR" sz="1800" dirty="0"/>
                  <a:t>: MB) και το </a:t>
                </a:r>
                <a:r>
                  <a:rPr lang="el-GR" sz="1800" i="1" dirty="0"/>
                  <a:t>μέτρο αβεβαιότητας </a:t>
                </a:r>
                <a:r>
                  <a:rPr lang="el-GR" sz="1800" dirty="0"/>
                  <a:t>(</a:t>
                </a:r>
                <a:r>
                  <a:rPr lang="el-GR" sz="1800" dirty="0" err="1"/>
                  <a:t>measure</a:t>
                </a:r>
                <a:r>
                  <a:rPr lang="el-GR" sz="1800" dirty="0"/>
                  <a:t> </a:t>
                </a:r>
                <a:r>
                  <a:rPr lang="el-GR" sz="1800" dirty="0" err="1"/>
                  <a:t>of</a:t>
                </a:r>
                <a:r>
                  <a:rPr lang="el-GR" sz="1800" dirty="0"/>
                  <a:t> </a:t>
                </a:r>
                <a:r>
                  <a:rPr lang="el-GR" sz="1800" dirty="0" err="1"/>
                  <a:t>disbelief</a:t>
                </a:r>
                <a:r>
                  <a:rPr lang="el-GR" sz="1800" dirty="0"/>
                  <a:t>: MD), ως εξής:</a:t>
                </a:r>
              </a:p>
              <a:p>
                <a:pPr marL="0" indent="0">
                  <a:buNone/>
                </a:pPr>
                <a:r>
                  <a:rPr lang="el-GR" sz="1800" dirty="0"/>
                  <a:t>	</a:t>
                </a:r>
                <a14:m>
                  <m:oMath xmlns:m="http://schemas.openxmlformats.org/officeDocument/2006/math" xmlns="">
                    <m:r>
                      <a:rPr lang="el-GR" sz="1800" i="1">
                        <a:latin typeface="Cambria Math"/>
                      </a:rPr>
                      <m:t>𝐶𝐹</m:t>
                    </m:r>
                    <m:d>
                      <m:dPr>
                        <m:ctrlPr>
                          <a:rPr lang="el-GR" sz="1800" i="1">
                            <a:latin typeface="Cambria Math"/>
                          </a:rPr>
                        </m:ctrlPr>
                      </m:dPr>
                      <m:e>
                        <m:r>
                          <a:rPr lang="el-GR" sz="1800" i="1">
                            <a:latin typeface="Cambria Math"/>
                          </a:rPr>
                          <m:t>𝐻</m:t>
                        </m:r>
                        <m:r>
                          <a:rPr lang="el-GR" sz="1800" i="1">
                            <a:latin typeface="Cambria Math"/>
                          </a:rPr>
                          <m:t>, </m:t>
                        </m:r>
                        <m:r>
                          <a:rPr lang="el-GR" sz="1800" i="1">
                            <a:latin typeface="Cambria Math"/>
                          </a:rPr>
                          <m:t>𝐸</m:t>
                        </m:r>
                      </m:e>
                    </m:d>
                    <m:r>
                      <a:rPr lang="el-GR" sz="1800" i="1">
                        <a:latin typeface="Cambria Math"/>
                      </a:rPr>
                      <m:t>= </m:t>
                    </m:r>
                    <m:f>
                      <m:fPr>
                        <m:ctrlPr>
                          <a:rPr lang="el-GR" sz="1800" i="1">
                            <a:latin typeface="Cambria Math"/>
                          </a:rPr>
                        </m:ctrlPr>
                      </m:fPr>
                      <m:num>
                        <m:r>
                          <a:rPr lang="el-GR" sz="1800" i="1">
                            <a:latin typeface="Cambria Math"/>
                          </a:rPr>
                          <m:t>𝑀𝐵</m:t>
                        </m:r>
                        <m:d>
                          <m:dPr>
                            <m:ctrlPr>
                              <a:rPr lang="el-GR" sz="1800" i="1">
                                <a:latin typeface="Cambria Math"/>
                              </a:rPr>
                            </m:ctrlPr>
                          </m:dPr>
                          <m:e>
                            <m:r>
                              <a:rPr lang="el-GR" sz="1800" i="1">
                                <a:latin typeface="Cambria Math"/>
                              </a:rPr>
                              <m:t>𝐻</m:t>
                            </m:r>
                            <m:r>
                              <a:rPr lang="el-GR" sz="1800" i="1">
                                <a:latin typeface="Cambria Math"/>
                              </a:rPr>
                              <m:t>, </m:t>
                            </m:r>
                            <m:r>
                              <a:rPr lang="el-GR" sz="1800" i="1">
                                <a:latin typeface="Cambria Math"/>
                              </a:rPr>
                              <m:t>𝐸</m:t>
                            </m:r>
                          </m:e>
                        </m:d>
                        <m:r>
                          <a:rPr lang="el-GR" sz="1800" i="1">
                            <a:latin typeface="Cambria Math"/>
                          </a:rPr>
                          <m:t>− </m:t>
                        </m:r>
                        <m:r>
                          <a:rPr lang="el-GR" sz="1800" i="1">
                            <a:latin typeface="Cambria Math"/>
                          </a:rPr>
                          <m:t>𝑀𝐷</m:t>
                        </m:r>
                        <m:d>
                          <m:dPr>
                            <m:ctrlPr>
                              <a:rPr lang="el-GR" sz="1800" i="1">
                                <a:latin typeface="Cambria Math"/>
                              </a:rPr>
                            </m:ctrlPr>
                          </m:dPr>
                          <m:e>
                            <m:r>
                              <a:rPr lang="el-GR" sz="1800" i="1">
                                <a:latin typeface="Cambria Math"/>
                              </a:rPr>
                              <m:t>𝐻</m:t>
                            </m:r>
                            <m:r>
                              <a:rPr lang="el-GR" sz="1800" i="1">
                                <a:latin typeface="Cambria Math"/>
                              </a:rPr>
                              <m:t>, </m:t>
                            </m:r>
                            <m:r>
                              <a:rPr lang="el-GR" sz="1800" i="1">
                                <a:latin typeface="Cambria Math"/>
                              </a:rPr>
                              <m:t>𝐸</m:t>
                            </m:r>
                          </m:e>
                        </m:d>
                      </m:num>
                      <m:den>
                        <m:r>
                          <a:rPr lang="el-GR" sz="1800" i="1">
                            <a:latin typeface="Cambria Math"/>
                          </a:rPr>
                          <m:t>1−</m:t>
                        </m:r>
                        <m:r>
                          <a:rPr lang="el-GR" sz="1800" i="1">
                            <a:latin typeface="Cambria Math"/>
                          </a:rPr>
                          <m:t>𝑚𝑖𝑛</m:t>
                        </m:r>
                        <m:d>
                          <m:dPr>
                            <m:begChr m:val="{"/>
                            <m:endChr m:val="}"/>
                            <m:ctrlPr>
                              <a:rPr lang="el-GR" sz="1800" i="1">
                                <a:latin typeface="Cambria Math"/>
                              </a:rPr>
                            </m:ctrlPr>
                          </m:dPr>
                          <m:e>
                            <m:r>
                              <a:rPr lang="el-GR" sz="1800" i="1">
                                <a:latin typeface="Cambria Math"/>
                              </a:rPr>
                              <m:t>𝑀𝐵</m:t>
                            </m:r>
                            <m:d>
                              <m:dPr>
                                <m:ctrlPr>
                                  <a:rPr lang="el-GR" sz="1800" i="1">
                                    <a:latin typeface="Cambria Math"/>
                                  </a:rPr>
                                </m:ctrlPr>
                              </m:dPr>
                              <m:e>
                                <m:r>
                                  <a:rPr lang="el-GR" sz="1800" i="1">
                                    <a:latin typeface="Cambria Math"/>
                                  </a:rPr>
                                  <m:t>𝐻</m:t>
                                </m:r>
                                <m:r>
                                  <a:rPr lang="el-GR" sz="1800" i="1">
                                    <a:latin typeface="Cambria Math"/>
                                  </a:rPr>
                                  <m:t>, </m:t>
                                </m:r>
                                <m:r>
                                  <a:rPr lang="el-GR" sz="1800" i="1">
                                    <a:latin typeface="Cambria Math"/>
                                  </a:rPr>
                                  <m:t>𝐸</m:t>
                                </m:r>
                              </m:e>
                            </m:d>
                            <m:r>
                              <a:rPr lang="el-GR" sz="1800" i="1">
                                <a:latin typeface="Cambria Math"/>
                              </a:rPr>
                              <m:t>, </m:t>
                            </m:r>
                            <m:r>
                              <a:rPr lang="el-GR" sz="1800" i="1">
                                <a:latin typeface="Cambria Math"/>
                              </a:rPr>
                              <m:t>𝑀𝐷</m:t>
                            </m:r>
                            <m:d>
                              <m:dPr>
                                <m:ctrlPr>
                                  <a:rPr lang="el-GR" sz="1800" i="1">
                                    <a:latin typeface="Cambria Math"/>
                                  </a:rPr>
                                </m:ctrlPr>
                              </m:dPr>
                              <m:e>
                                <m:r>
                                  <a:rPr lang="el-GR" sz="1800" i="1">
                                    <a:latin typeface="Cambria Math"/>
                                  </a:rPr>
                                  <m:t>𝐻</m:t>
                                </m:r>
                                <m:r>
                                  <a:rPr lang="el-GR" sz="1800" i="1">
                                    <a:latin typeface="Cambria Math"/>
                                  </a:rPr>
                                  <m:t>, </m:t>
                                </m:r>
                                <m:r>
                                  <a:rPr lang="el-GR" sz="1800" i="1">
                                    <a:latin typeface="Cambria Math"/>
                                  </a:rPr>
                                  <m:t>𝐸</m:t>
                                </m:r>
                              </m:e>
                            </m:d>
                          </m:e>
                        </m:d>
                      </m:den>
                    </m:f>
                  </m:oMath>
                </a14:m>
                <a:endParaRPr lang="el-GR" sz="1800" dirty="0"/>
              </a:p>
              <a:p>
                <a:pPr marL="0" indent="0">
                  <a:buNone/>
                </a:pPr>
                <a:r>
                  <a:rPr lang="el-GR" sz="1800" dirty="0"/>
                  <a:t>Όπου</a:t>
                </a:r>
                <a:r>
                  <a:rPr lang="en-US" sz="1800" dirty="0"/>
                  <a:t>: </a:t>
                </a:r>
                <a:endParaRPr lang="el-GR" sz="1800" dirty="0"/>
              </a:p>
              <a:p>
                <a:pPr marL="0" indent="0">
                  <a:buNone/>
                </a:pPr>
                <a:r>
                  <a:rPr lang="el-GR" sz="1800" b="1" dirty="0"/>
                  <a:t>Μέτρο βεβαιότητας</a:t>
                </a:r>
                <a:r>
                  <a:rPr lang="en-US" sz="1800" b="1" dirty="0"/>
                  <a:t> (measure of belief</a:t>
                </a:r>
                <a:r>
                  <a:rPr lang="en-US" sz="1800" dirty="0"/>
                  <a:t>): </a:t>
                </a:r>
                <a14:m>
                  <m:oMath xmlns:m="http://schemas.openxmlformats.org/officeDocument/2006/math" xmlns="">
                    <m:r>
                      <a:rPr lang="el-GR" sz="1800" i="1" smtClean="0">
                        <a:latin typeface="Cambria Math"/>
                      </a:rPr>
                      <m:t>𝑀</m:t>
                    </m:r>
                    <m:r>
                      <a:rPr lang="el-GR" sz="1800" i="1">
                        <a:latin typeface="Cambria Math"/>
                      </a:rPr>
                      <m:t>𝐵</m:t>
                    </m:r>
                    <m:d>
                      <m:dPr>
                        <m:ctrlPr>
                          <a:rPr lang="el-GR" sz="1800" i="1">
                            <a:latin typeface="Cambria Math"/>
                          </a:rPr>
                        </m:ctrlPr>
                      </m:dPr>
                      <m:e>
                        <m:r>
                          <a:rPr lang="el-GR" sz="1800" i="1">
                            <a:latin typeface="Cambria Math"/>
                          </a:rPr>
                          <m:t>𝐻</m:t>
                        </m:r>
                        <m:r>
                          <a:rPr lang="en-US" sz="1800" i="1">
                            <a:latin typeface="Cambria Math"/>
                          </a:rPr>
                          <m:t>, </m:t>
                        </m:r>
                        <m:r>
                          <a:rPr lang="el-GR" sz="1800" i="1">
                            <a:latin typeface="Cambria Math"/>
                          </a:rPr>
                          <m:t>𝐸</m:t>
                        </m:r>
                      </m:e>
                    </m:d>
                    <m:r>
                      <a:rPr lang="en-US" sz="1800" i="1">
                        <a:latin typeface="Cambria Math"/>
                      </a:rPr>
                      <m:t>= </m:t>
                    </m:r>
                    <m:d>
                      <m:dPr>
                        <m:begChr m:val="{"/>
                        <m:endChr m:val=""/>
                        <m:ctrlPr>
                          <a:rPr lang="el-GR" sz="1800" i="1">
                            <a:latin typeface="Cambria Math"/>
                          </a:rPr>
                        </m:ctrlPr>
                      </m:dPr>
                      <m:e>
                        <m:m>
                          <m:mPr>
                            <m:mcs>
                              <m:mc>
                                <m:mcPr>
                                  <m:count m:val="2"/>
                                  <m:mcJc m:val="center"/>
                                </m:mcPr>
                              </m:mc>
                            </m:mcs>
                            <m:ctrlPr>
                              <a:rPr lang="el-GR" sz="1800" i="1">
                                <a:latin typeface="Cambria Math"/>
                              </a:rPr>
                            </m:ctrlPr>
                          </m:mPr>
                          <m:mr>
                            <m:e>
                              <m:r>
                                <a:rPr lang="en-US" sz="1800" i="1">
                                  <a:latin typeface="Cambria Math"/>
                                </a:rPr>
                                <m:t>1</m:t>
                              </m:r>
                            </m:e>
                            <m:e>
                              <m:r>
                                <a:rPr lang="el-GR" sz="1800" i="1">
                                  <a:latin typeface="Cambria Math"/>
                                </a:rPr>
                                <m:t>𝜀</m:t>
                              </m:r>
                              <m:r>
                                <a:rPr lang="el-GR" sz="1800" b="0" i="1" smtClean="0">
                                  <a:latin typeface="Cambria Math"/>
                                </a:rPr>
                                <m:t>𝛼</m:t>
                              </m:r>
                              <m:r>
                                <a:rPr lang="el-GR" sz="1800" i="1">
                                  <a:latin typeface="Cambria Math"/>
                                </a:rPr>
                                <m:t>𝜈</m:t>
                              </m:r>
                              <m:r>
                                <a:rPr lang="el-GR" sz="1800" i="1">
                                  <a:latin typeface="Cambria Math"/>
                                </a:rPr>
                                <m:t> </m:t>
                              </m:r>
                              <m:r>
                                <a:rPr lang="el-GR" sz="1800" i="1">
                                  <a:latin typeface="Cambria Math"/>
                                </a:rPr>
                                <m:t>𝑃</m:t>
                              </m:r>
                              <m:d>
                                <m:dPr>
                                  <m:ctrlPr>
                                    <a:rPr lang="el-GR" sz="1800" i="1">
                                      <a:latin typeface="Cambria Math"/>
                                    </a:rPr>
                                  </m:ctrlPr>
                                </m:dPr>
                                <m:e>
                                  <m:r>
                                    <a:rPr lang="en-US" sz="1800" i="1">
                                      <a:latin typeface="Cambria Math"/>
                                    </a:rPr>
                                    <m:t>𝐻</m:t>
                                  </m:r>
                                </m:e>
                              </m:d>
                              <m:r>
                                <a:rPr lang="en-US" sz="1800" i="1">
                                  <a:latin typeface="Cambria Math"/>
                                </a:rPr>
                                <m:t>=1</m:t>
                              </m:r>
                            </m:e>
                          </m:mr>
                          <m:mr>
                            <m:e>
                              <m:r>
                                <a:rPr lang="el-GR" sz="1800" i="1">
                                  <a:latin typeface="Cambria Math"/>
                                </a:rPr>
                                <m:t>𝑚𝑎𝑥</m:t>
                              </m:r>
                              <m:d>
                                <m:dPr>
                                  <m:begChr m:val="{"/>
                                  <m:endChr m:val="}"/>
                                  <m:ctrlPr>
                                    <a:rPr lang="el-GR" sz="1800" i="1">
                                      <a:latin typeface="Cambria Math"/>
                                    </a:rPr>
                                  </m:ctrlPr>
                                </m:dPr>
                                <m:e>
                                  <m:r>
                                    <a:rPr lang="en-US" sz="1800" i="1">
                                      <a:latin typeface="Cambria Math"/>
                                    </a:rPr>
                                    <m:t>0, </m:t>
                                  </m:r>
                                  <m:f>
                                    <m:fPr>
                                      <m:ctrlPr>
                                        <a:rPr lang="el-GR" sz="1800" i="1">
                                          <a:latin typeface="Cambria Math"/>
                                        </a:rPr>
                                      </m:ctrlPr>
                                    </m:fPr>
                                    <m:num>
                                      <m:r>
                                        <a:rPr lang="en-US" sz="1800" i="1">
                                          <a:latin typeface="Cambria Math"/>
                                        </a:rPr>
                                        <m:t>𝑃</m:t>
                                      </m:r>
                                      <m:d>
                                        <m:dPr>
                                          <m:ctrlPr>
                                            <a:rPr lang="el-GR" sz="1800" i="1">
                                              <a:latin typeface="Cambria Math"/>
                                            </a:rPr>
                                          </m:ctrlPr>
                                        </m:dPr>
                                        <m:e>
                                          <m:r>
                                            <a:rPr lang="el-GR" sz="1800" i="1">
                                              <a:latin typeface="Cambria Math"/>
                                            </a:rPr>
                                            <m:t>𝐻</m:t>
                                          </m:r>
                                          <m:r>
                                            <a:rPr lang="en-US" sz="1800" i="1">
                                              <a:latin typeface="Cambria Math"/>
                                            </a:rPr>
                                            <m:t>/</m:t>
                                          </m:r>
                                          <m:r>
                                            <a:rPr lang="el-GR" sz="1800" i="1">
                                              <a:latin typeface="Cambria Math"/>
                                            </a:rPr>
                                            <m:t>𝐸</m:t>
                                          </m:r>
                                        </m:e>
                                      </m:d>
                                      <m:r>
                                        <a:rPr lang="en-US" sz="1800" i="1">
                                          <a:latin typeface="Cambria Math"/>
                                        </a:rPr>
                                        <m:t>− </m:t>
                                      </m:r>
                                      <m:r>
                                        <a:rPr lang="el-GR" sz="1800" i="1">
                                          <a:latin typeface="Cambria Math"/>
                                        </a:rPr>
                                        <m:t>𝑃</m:t>
                                      </m:r>
                                      <m:d>
                                        <m:dPr>
                                          <m:ctrlPr>
                                            <a:rPr lang="el-GR" sz="1800" i="1">
                                              <a:latin typeface="Cambria Math"/>
                                            </a:rPr>
                                          </m:ctrlPr>
                                        </m:dPr>
                                        <m:e>
                                          <m:r>
                                            <a:rPr lang="el-GR" sz="1800" i="1">
                                              <a:latin typeface="Cambria Math"/>
                                            </a:rPr>
                                            <m:t>𝐻</m:t>
                                          </m:r>
                                        </m:e>
                                      </m:d>
                                    </m:num>
                                    <m:den>
                                      <m:r>
                                        <a:rPr lang="en-US" sz="1800" i="1">
                                          <a:latin typeface="Cambria Math"/>
                                        </a:rPr>
                                        <m:t>1−</m:t>
                                      </m:r>
                                      <m:r>
                                        <a:rPr lang="el-GR" sz="1800" i="1">
                                          <a:latin typeface="Cambria Math"/>
                                        </a:rPr>
                                        <m:t>𝑃</m:t>
                                      </m:r>
                                      <m:d>
                                        <m:dPr>
                                          <m:ctrlPr>
                                            <a:rPr lang="el-GR" sz="1800" i="1">
                                              <a:latin typeface="Cambria Math"/>
                                            </a:rPr>
                                          </m:ctrlPr>
                                        </m:dPr>
                                        <m:e>
                                          <m:r>
                                            <a:rPr lang="el-GR" sz="1800" i="1">
                                              <a:latin typeface="Cambria Math"/>
                                            </a:rPr>
                                            <m:t>𝐻</m:t>
                                          </m:r>
                                        </m:e>
                                      </m:d>
                                    </m:den>
                                  </m:f>
                                </m:e>
                              </m:d>
                            </m:e>
                            <m:e>
                              <m:r>
                                <a:rPr lang="el-GR" sz="1800" i="1">
                                  <a:latin typeface="Cambria Math"/>
                                </a:rPr>
                                <m:t>𝛼𝜆𝜆𝜄</m:t>
                              </m:r>
                              <m:r>
                                <m:rPr>
                                  <m:sty m:val="p"/>
                                </m:rPr>
                                <a:rPr lang="el-GR" sz="1800" i="1">
                                  <a:latin typeface="Cambria Math"/>
                                </a:rPr>
                                <m:t>ώ</m:t>
                              </m:r>
                              <m:r>
                                <a:rPr lang="el-GR" sz="1800" i="1">
                                  <a:latin typeface="Cambria Math"/>
                                </a:rPr>
                                <m:t>𝜍</m:t>
                              </m:r>
                            </m:e>
                          </m:mr>
                        </m:m>
                      </m:e>
                    </m:d>
                  </m:oMath>
                </a14:m>
                <a:endParaRPr lang="el-GR" sz="1800" dirty="0"/>
              </a:p>
              <a:p>
                <a:pPr marL="0" indent="0">
                  <a:buNone/>
                </a:pPr>
                <a:r>
                  <a:rPr lang="el-GR" sz="1800" b="1" dirty="0"/>
                  <a:t>Μέτρο</a:t>
                </a:r>
                <a:r>
                  <a:rPr lang="en-US" sz="1800" b="1" dirty="0"/>
                  <a:t> α</a:t>
                </a:r>
                <a:r>
                  <a:rPr lang="el-GR" sz="1800" b="1" dirty="0"/>
                  <a:t>βεβαιότητας</a:t>
                </a:r>
                <a:r>
                  <a:rPr lang="en-US" sz="1800" b="1" dirty="0"/>
                  <a:t> (measure of disbelief</a:t>
                </a:r>
                <a:r>
                  <a:rPr lang="en-US" sz="1800" dirty="0"/>
                  <a:t>): </a:t>
                </a:r>
                <a14:m>
                  <m:oMath xmlns:m="http://schemas.openxmlformats.org/officeDocument/2006/math" xmlns="">
                    <m:r>
                      <a:rPr lang="el-GR" sz="1800" i="1">
                        <a:latin typeface="Cambria Math"/>
                      </a:rPr>
                      <m:t>𝑀𝐷</m:t>
                    </m:r>
                    <m:d>
                      <m:dPr>
                        <m:ctrlPr>
                          <a:rPr lang="el-GR" sz="1800" i="1">
                            <a:latin typeface="Cambria Math"/>
                          </a:rPr>
                        </m:ctrlPr>
                      </m:dPr>
                      <m:e>
                        <m:r>
                          <a:rPr lang="el-GR" sz="1800" i="1">
                            <a:latin typeface="Cambria Math"/>
                          </a:rPr>
                          <m:t>𝐻</m:t>
                        </m:r>
                        <m:r>
                          <a:rPr lang="en-US" sz="1800" i="1">
                            <a:latin typeface="Cambria Math"/>
                          </a:rPr>
                          <m:t>, </m:t>
                        </m:r>
                        <m:r>
                          <a:rPr lang="el-GR" sz="1800" i="1">
                            <a:latin typeface="Cambria Math"/>
                          </a:rPr>
                          <m:t>𝐸</m:t>
                        </m:r>
                      </m:e>
                    </m:d>
                    <m:r>
                      <a:rPr lang="en-US" sz="1800" i="1">
                        <a:latin typeface="Cambria Math"/>
                      </a:rPr>
                      <m:t>= </m:t>
                    </m:r>
                    <m:d>
                      <m:dPr>
                        <m:begChr m:val="{"/>
                        <m:endChr m:val=""/>
                        <m:ctrlPr>
                          <a:rPr lang="el-GR" sz="1800" i="1">
                            <a:latin typeface="Cambria Math"/>
                          </a:rPr>
                        </m:ctrlPr>
                      </m:dPr>
                      <m:e>
                        <m:m>
                          <m:mPr>
                            <m:mcs>
                              <m:mc>
                                <m:mcPr>
                                  <m:count m:val="2"/>
                                  <m:mcJc m:val="center"/>
                                </m:mcPr>
                              </m:mc>
                            </m:mcs>
                            <m:ctrlPr>
                              <a:rPr lang="el-GR" sz="1800" i="1">
                                <a:latin typeface="Cambria Math"/>
                              </a:rPr>
                            </m:ctrlPr>
                          </m:mPr>
                          <m:mr>
                            <m:e>
                              <m:r>
                                <a:rPr lang="en-US" sz="1800" i="1">
                                  <a:latin typeface="Cambria Math"/>
                                </a:rPr>
                                <m:t>1</m:t>
                              </m:r>
                            </m:e>
                            <m:e>
                              <m:r>
                                <a:rPr lang="el-GR" sz="1800" i="1">
                                  <a:latin typeface="Cambria Math"/>
                                </a:rPr>
                                <m:t>𝜀𝛷𝜈</m:t>
                              </m:r>
                              <m:r>
                                <a:rPr lang="el-GR" sz="1800" i="1">
                                  <a:latin typeface="Cambria Math"/>
                                </a:rPr>
                                <m:t> </m:t>
                              </m:r>
                              <m:r>
                                <a:rPr lang="el-GR" sz="1800" i="1">
                                  <a:latin typeface="Cambria Math"/>
                                </a:rPr>
                                <m:t>𝑃</m:t>
                              </m:r>
                              <m:d>
                                <m:dPr>
                                  <m:ctrlPr>
                                    <a:rPr lang="el-GR" sz="1800" i="1">
                                      <a:latin typeface="Cambria Math"/>
                                    </a:rPr>
                                  </m:ctrlPr>
                                </m:dPr>
                                <m:e>
                                  <m:r>
                                    <a:rPr lang="en-US" sz="1800" i="1">
                                      <a:latin typeface="Cambria Math"/>
                                    </a:rPr>
                                    <m:t>𝐻</m:t>
                                  </m:r>
                                </m:e>
                              </m:d>
                              <m:r>
                                <a:rPr lang="en-US" sz="1800" i="1">
                                  <a:latin typeface="Cambria Math"/>
                                </a:rPr>
                                <m:t>=0</m:t>
                              </m:r>
                            </m:e>
                          </m:mr>
                          <m:mr>
                            <m:e>
                              <m:r>
                                <a:rPr lang="el-GR" sz="1800" i="1">
                                  <a:latin typeface="Cambria Math"/>
                                </a:rPr>
                                <m:t>𝑚𝑎𝑥</m:t>
                              </m:r>
                              <m:d>
                                <m:dPr>
                                  <m:begChr m:val="{"/>
                                  <m:endChr m:val="}"/>
                                  <m:ctrlPr>
                                    <a:rPr lang="el-GR" sz="1800" i="1">
                                      <a:latin typeface="Cambria Math"/>
                                    </a:rPr>
                                  </m:ctrlPr>
                                </m:dPr>
                                <m:e>
                                  <m:r>
                                    <a:rPr lang="en-US" sz="1800" i="1">
                                      <a:latin typeface="Cambria Math"/>
                                    </a:rPr>
                                    <m:t>0, </m:t>
                                  </m:r>
                                  <m:f>
                                    <m:fPr>
                                      <m:ctrlPr>
                                        <a:rPr lang="el-GR" sz="1800" i="1">
                                          <a:latin typeface="Cambria Math"/>
                                        </a:rPr>
                                      </m:ctrlPr>
                                    </m:fPr>
                                    <m:num>
                                      <m:r>
                                        <a:rPr lang="en-US" sz="1800" i="1">
                                          <a:latin typeface="Cambria Math"/>
                                        </a:rPr>
                                        <m:t>𝑃</m:t>
                                      </m:r>
                                      <m:d>
                                        <m:dPr>
                                          <m:ctrlPr>
                                            <a:rPr lang="el-GR" sz="1800" i="1">
                                              <a:latin typeface="Cambria Math"/>
                                            </a:rPr>
                                          </m:ctrlPr>
                                        </m:dPr>
                                        <m:e>
                                          <m:r>
                                            <a:rPr lang="el-GR" sz="1800" i="1">
                                              <a:latin typeface="Cambria Math"/>
                                            </a:rPr>
                                            <m:t>𝐻</m:t>
                                          </m:r>
                                        </m:e>
                                      </m:d>
                                      <m:r>
                                        <a:rPr lang="en-US" sz="1800" i="1">
                                          <a:latin typeface="Cambria Math"/>
                                        </a:rPr>
                                        <m:t>− </m:t>
                                      </m:r>
                                      <m:r>
                                        <a:rPr lang="el-GR" sz="1800" i="1">
                                          <a:latin typeface="Cambria Math"/>
                                        </a:rPr>
                                        <m:t>𝑃</m:t>
                                      </m:r>
                                      <m:d>
                                        <m:dPr>
                                          <m:ctrlPr>
                                            <a:rPr lang="el-GR" sz="1800" i="1">
                                              <a:latin typeface="Cambria Math"/>
                                            </a:rPr>
                                          </m:ctrlPr>
                                        </m:dPr>
                                        <m:e>
                                          <m:r>
                                            <a:rPr lang="el-GR" sz="1800" i="1">
                                              <a:latin typeface="Cambria Math"/>
                                            </a:rPr>
                                            <m:t>𝐻</m:t>
                                          </m:r>
                                          <m:r>
                                            <a:rPr lang="en-US" sz="1800" i="1">
                                              <a:latin typeface="Cambria Math"/>
                                            </a:rPr>
                                            <m:t>/</m:t>
                                          </m:r>
                                          <m:r>
                                            <a:rPr lang="el-GR" sz="1800" i="1">
                                              <a:latin typeface="Cambria Math"/>
                                            </a:rPr>
                                            <m:t>𝐸</m:t>
                                          </m:r>
                                        </m:e>
                                      </m:d>
                                    </m:num>
                                    <m:den>
                                      <m:r>
                                        <a:rPr lang="el-GR" sz="1800" i="1">
                                          <a:latin typeface="Cambria Math"/>
                                        </a:rPr>
                                        <m:t>𝑃</m:t>
                                      </m:r>
                                      <m:d>
                                        <m:dPr>
                                          <m:ctrlPr>
                                            <a:rPr lang="el-GR" sz="1800" i="1">
                                              <a:latin typeface="Cambria Math"/>
                                            </a:rPr>
                                          </m:ctrlPr>
                                        </m:dPr>
                                        <m:e>
                                          <m:r>
                                            <a:rPr lang="el-GR" sz="1800" i="1">
                                              <a:latin typeface="Cambria Math"/>
                                            </a:rPr>
                                            <m:t>𝐻</m:t>
                                          </m:r>
                                        </m:e>
                                      </m:d>
                                    </m:den>
                                  </m:f>
                                </m:e>
                              </m:d>
                            </m:e>
                            <m:e>
                              <m:r>
                                <a:rPr lang="el-GR" sz="1800" i="1">
                                  <a:latin typeface="Cambria Math"/>
                                </a:rPr>
                                <m:t>𝛼𝜆𝜆𝜄</m:t>
                              </m:r>
                              <m:r>
                                <m:rPr>
                                  <m:sty m:val="p"/>
                                </m:rPr>
                                <a:rPr lang="el-GR" sz="1800" i="1">
                                  <a:latin typeface="Cambria Math"/>
                                </a:rPr>
                                <m:t>ώ</m:t>
                              </m:r>
                              <m:r>
                                <a:rPr lang="el-GR" sz="1800" i="1">
                                  <a:latin typeface="Cambria Math"/>
                                </a:rPr>
                                <m:t>𝜍</m:t>
                              </m:r>
                            </m:e>
                          </m:mr>
                        </m:m>
                      </m:e>
                    </m:d>
                  </m:oMath>
                </a14:m>
                <a:endParaRPr lang="el-GR" sz="1800" dirty="0"/>
              </a:p>
              <a:p>
                <a:pPr marL="0" indent="0">
                  <a:buNone/>
                </a:pPr>
                <a:r>
                  <a:rPr lang="el-GR" sz="1800" dirty="0"/>
                  <a:t>Ισχύουν: </a:t>
                </a:r>
                <a14:m>
                  <m:oMath xmlns:m="http://schemas.openxmlformats.org/officeDocument/2006/math" xmlns="">
                    <m:r>
                      <a:rPr lang="el-GR" sz="1800" i="1">
                        <a:latin typeface="Cambria Math"/>
                      </a:rPr>
                      <m:t>0≤</m:t>
                    </m:r>
                    <m:r>
                      <a:rPr lang="en-US" sz="1800" i="1">
                        <a:latin typeface="Cambria Math"/>
                      </a:rPr>
                      <m:t>𝑀𝐵</m:t>
                    </m:r>
                    <m:d>
                      <m:dPr>
                        <m:ctrlPr>
                          <a:rPr lang="el-GR" sz="1800" i="1">
                            <a:latin typeface="Cambria Math"/>
                          </a:rPr>
                        </m:ctrlPr>
                      </m:dPr>
                      <m:e>
                        <m:r>
                          <a:rPr lang="en-US" sz="1800" i="1">
                            <a:latin typeface="Cambria Math"/>
                          </a:rPr>
                          <m:t>𝐻</m:t>
                        </m:r>
                        <m:r>
                          <a:rPr lang="el-GR" sz="1800" i="1">
                            <a:latin typeface="Cambria Math"/>
                          </a:rPr>
                          <m:t>, </m:t>
                        </m:r>
                        <m:r>
                          <a:rPr lang="en-US" sz="1800" i="1">
                            <a:latin typeface="Cambria Math"/>
                          </a:rPr>
                          <m:t>𝐸</m:t>
                        </m:r>
                      </m:e>
                    </m:d>
                    <m:r>
                      <a:rPr lang="en-US" sz="1800" i="1">
                        <a:latin typeface="Cambria Math"/>
                      </a:rPr>
                      <m:t> </m:t>
                    </m:r>
                    <m:r>
                      <a:rPr lang="en-US" sz="1800" i="1">
                        <a:latin typeface="Cambria Math"/>
                      </a:rPr>
                      <m:t>𝜅𝛼𝜄</m:t>
                    </m:r>
                    <m:r>
                      <a:rPr lang="el-GR" sz="1800" i="1">
                        <a:latin typeface="Cambria Math"/>
                      </a:rPr>
                      <m:t> </m:t>
                    </m:r>
                    <m:r>
                      <a:rPr lang="el-GR" sz="1800" i="1">
                        <a:latin typeface="Cambria Math"/>
                      </a:rPr>
                      <m:t>𝑀𝐷</m:t>
                    </m:r>
                    <m:d>
                      <m:dPr>
                        <m:ctrlPr>
                          <a:rPr lang="el-GR" sz="1800" i="1">
                            <a:latin typeface="Cambria Math"/>
                          </a:rPr>
                        </m:ctrlPr>
                      </m:dPr>
                      <m:e>
                        <m:r>
                          <a:rPr lang="en-US" sz="1800" i="1">
                            <a:latin typeface="Cambria Math"/>
                          </a:rPr>
                          <m:t>𝐻</m:t>
                        </m:r>
                        <m:r>
                          <a:rPr lang="el-GR" sz="1800" i="1">
                            <a:latin typeface="Cambria Math"/>
                          </a:rPr>
                          <m:t>, </m:t>
                        </m:r>
                        <m:r>
                          <a:rPr lang="en-US" sz="1800" i="1">
                            <a:latin typeface="Cambria Math"/>
                          </a:rPr>
                          <m:t>𝐸</m:t>
                        </m:r>
                      </m:e>
                    </m:d>
                    <m:r>
                      <a:rPr lang="en-US" sz="1800" i="1">
                        <a:latin typeface="Cambria Math"/>
                      </a:rPr>
                      <m:t> </m:t>
                    </m:r>
                    <m:r>
                      <a:rPr lang="el-GR" sz="1800" i="1">
                        <a:latin typeface="Cambria Math"/>
                      </a:rPr>
                      <m:t>≤1</m:t>
                    </m:r>
                  </m:oMath>
                </a14:m>
                <a:r>
                  <a:rPr lang="el-GR" sz="1800" dirty="0"/>
                  <a:t> και συνεπώς: -1 ≤ </a:t>
                </a:r>
                <a:r>
                  <a:rPr lang="en-US" sz="1800" dirty="0"/>
                  <a:t>CF</a:t>
                </a:r>
                <a:r>
                  <a:rPr lang="el-GR" sz="1800" dirty="0"/>
                  <a:t>(H, E) ≤ 1.</a:t>
                </a:r>
              </a:p>
              <a:p>
                <a:pPr marL="0" indent="0">
                  <a:buNone/>
                </a:pPr>
                <a:endParaRPr lang="el-GR"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124744"/>
                <a:ext cx="9144000" cy="5422086"/>
              </a:xfrm>
              <a:blipFill rotWithShape="1">
                <a:blip r:embed="rId3"/>
                <a:stretch>
                  <a:fillRect l="-533" t="-562" r="-733"/>
                </a:stretch>
              </a:blipFill>
            </p:spPr>
            <p:txBody>
              <a:bodyPr/>
              <a:lstStyle/>
              <a:p>
                <a:r>
                  <a:rPr lang="el-GR">
                    <a:noFill/>
                  </a:rPr>
                  <a:t> </a:t>
                </a:r>
              </a:p>
            </p:txBody>
          </p:sp>
        </mc:Fallback>
      </mc:AlternateContent>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46</a:t>
            </a:fld>
            <a:endParaRPr kumimoji="0" lang="en-US" sz="1400" b="1" dirty="0">
              <a:solidFill>
                <a:schemeClr val="bg1"/>
              </a:solidFill>
            </a:endParaRPr>
          </a:p>
        </p:txBody>
      </p:sp>
    </p:spTree>
    <p:extLst>
      <p:ext uri="{BB962C8B-B14F-4D97-AF65-F5344CB8AC3E}">
        <p14:creationId xmlns:p14="http://schemas.microsoft.com/office/powerpoint/2010/main" val="36601404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0" y="1124744"/>
            <a:ext cx="9144000" cy="5422086"/>
          </a:xfrm>
        </p:spPr>
        <p:txBody>
          <a:bodyPr>
            <a:noAutofit/>
          </a:bodyPr>
          <a:lstStyle/>
          <a:p>
            <a:pPr marL="0" indent="0">
              <a:buNone/>
            </a:pPr>
            <a:r>
              <a:rPr lang="el-GR" sz="1800" b="1" dirty="0" smtClean="0"/>
              <a:t>Μηχανική της γνώσης</a:t>
            </a:r>
            <a:r>
              <a:rPr lang="en-GB" sz="1800" b="1" dirty="0"/>
              <a:t> (</a:t>
            </a:r>
            <a:r>
              <a:rPr lang="en-US" sz="1800" b="1" dirty="0"/>
              <a:t>knowledge engineering</a:t>
            </a:r>
            <a:r>
              <a:rPr lang="en-GB" sz="1800" b="1" dirty="0" smtClean="0"/>
              <a:t>)</a:t>
            </a:r>
          </a:p>
          <a:p>
            <a:pPr marL="0" indent="0">
              <a:buNone/>
            </a:pPr>
            <a:r>
              <a:rPr lang="el-GR" sz="1800" b="1" dirty="0"/>
              <a:t>Μέθοδοι αναπαράστασης της γνώσης</a:t>
            </a:r>
            <a:r>
              <a:rPr lang="el-GR" sz="1800" b="1" dirty="0" smtClean="0"/>
              <a:t>: Συλλογιστική </a:t>
            </a:r>
            <a:r>
              <a:rPr lang="el-GR" sz="1800" b="1" dirty="0"/>
              <a:t>υπό αβεβαιότητα</a:t>
            </a:r>
            <a:endParaRPr lang="el-GR" sz="1800" dirty="0"/>
          </a:p>
          <a:p>
            <a:pPr marL="0" indent="0">
              <a:buNone/>
            </a:pPr>
            <a:r>
              <a:rPr lang="el-GR" sz="1800" dirty="0"/>
              <a:t>Δύο προβλήματα που πρέπει να επιλυθούν προκύπτουν (</a:t>
            </a:r>
            <a:r>
              <a:rPr lang="el-GR" sz="1800" dirty="0" err="1"/>
              <a:t>Cortes</a:t>
            </a:r>
            <a:r>
              <a:rPr lang="el-GR" sz="1800" dirty="0"/>
              <a:t>-</a:t>
            </a:r>
            <a:r>
              <a:rPr lang="el-GR" sz="1800" dirty="0" err="1"/>
              <a:t>Rello</a:t>
            </a:r>
            <a:r>
              <a:rPr lang="el-GR" sz="1800" dirty="0"/>
              <a:t> </a:t>
            </a:r>
            <a:r>
              <a:rPr lang="el-GR" sz="1800" dirty="0" err="1"/>
              <a:t>and</a:t>
            </a:r>
            <a:r>
              <a:rPr lang="el-GR" sz="1800" dirty="0"/>
              <a:t> </a:t>
            </a:r>
            <a:r>
              <a:rPr lang="el-GR" sz="1800" dirty="0" err="1"/>
              <a:t>Golshanί</a:t>
            </a:r>
            <a:r>
              <a:rPr lang="el-GR" sz="1800" dirty="0"/>
              <a:t>, 1990):</a:t>
            </a:r>
          </a:p>
          <a:p>
            <a:r>
              <a:rPr lang="el-GR" sz="1800" dirty="0"/>
              <a:t>Αφενός μεν πως θα μετρήσουμε το βαθμό ανακρίβειας και αφετέρου πως θα υπολογίσουμε τους συντελεστές βεβαιότητας για ανακριβείς καταστάσεις.</a:t>
            </a:r>
          </a:p>
          <a:p>
            <a:r>
              <a:rPr lang="el-GR" sz="1800" dirty="0"/>
              <a:t>Πως θα διαδώσουμε την αβεβαιότητα στη κατασκευή συμπερασμάτων ούτως ώστε να καταλήξουμε σε καλύτερα συμπεράσματα, παρόλο τον μη σαφή καθορισμό μερικών κανόνων.</a:t>
            </a:r>
          </a:p>
          <a:p>
            <a:pPr marL="0" indent="0">
              <a:buNone/>
            </a:pPr>
            <a:r>
              <a:rPr lang="el-GR" sz="1800" dirty="0"/>
              <a:t>Αρκετές μέθοδοι έχουν προταθεί για τη διαχείριση της αβεβαιότητας (</a:t>
            </a:r>
            <a:r>
              <a:rPr lang="el-GR" sz="1800" dirty="0" err="1"/>
              <a:t>Grzymala</a:t>
            </a:r>
            <a:r>
              <a:rPr lang="el-GR" sz="1800" dirty="0"/>
              <a:t>-</a:t>
            </a:r>
            <a:r>
              <a:rPr lang="el-GR" sz="1800" dirty="0" err="1"/>
              <a:t>Busse</a:t>
            </a:r>
            <a:r>
              <a:rPr lang="el-GR" sz="1800" dirty="0"/>
              <a:t>, 1991; </a:t>
            </a:r>
            <a:r>
              <a:rPr lang="el-GR" sz="1800" dirty="0" err="1"/>
              <a:t>Magill</a:t>
            </a:r>
            <a:r>
              <a:rPr lang="el-GR" sz="1800" dirty="0"/>
              <a:t> </a:t>
            </a:r>
            <a:r>
              <a:rPr lang="el-GR" sz="1800" dirty="0" err="1"/>
              <a:t>and</a:t>
            </a:r>
            <a:r>
              <a:rPr lang="el-GR" sz="1800" dirty="0"/>
              <a:t> </a:t>
            </a:r>
            <a:r>
              <a:rPr lang="el-GR" sz="1800" dirty="0" err="1"/>
              <a:t>Leech</a:t>
            </a:r>
            <a:r>
              <a:rPr lang="el-GR" sz="1800" dirty="0"/>
              <a:t>, 1991), μεταξύ αυτών μερικές από τις περισσότερο χρησιμοποιούμενες τεχνικές είναι η ασαφής λογική με τη χρήση ασαφών συνόλων (</a:t>
            </a:r>
            <a:r>
              <a:rPr lang="el-GR" sz="1800" dirty="0" err="1"/>
              <a:t>Zadeh</a:t>
            </a:r>
            <a:r>
              <a:rPr lang="el-GR" sz="1800" dirty="0"/>
              <a:t>, 1965), η </a:t>
            </a:r>
            <a:r>
              <a:rPr lang="el-GR" sz="1800" dirty="0" err="1"/>
              <a:t>Bayesian</a:t>
            </a:r>
            <a:r>
              <a:rPr lang="el-GR" sz="1800" dirty="0"/>
              <a:t> συλλογιστική με πιθανότητες (</a:t>
            </a:r>
            <a:r>
              <a:rPr lang="el-GR" sz="1800" dirty="0" err="1"/>
              <a:t>Duda</a:t>
            </a:r>
            <a:r>
              <a:rPr lang="el-GR" sz="1800" dirty="0"/>
              <a:t> </a:t>
            </a:r>
            <a:r>
              <a:rPr lang="el-GR" sz="1800" dirty="0" err="1"/>
              <a:t>et</a:t>
            </a:r>
            <a:r>
              <a:rPr lang="el-GR" sz="1800" dirty="0"/>
              <a:t> </a:t>
            </a:r>
            <a:r>
              <a:rPr lang="el-GR" sz="1800" dirty="0" err="1"/>
              <a:t>al</a:t>
            </a:r>
            <a:r>
              <a:rPr lang="el-GR" sz="1800" dirty="0"/>
              <a:t>., 1979b; </a:t>
            </a:r>
            <a:r>
              <a:rPr lang="el-GR" sz="1800" dirty="0" err="1"/>
              <a:t>Andersen</a:t>
            </a:r>
            <a:r>
              <a:rPr lang="el-GR" sz="1800" dirty="0"/>
              <a:t> </a:t>
            </a:r>
            <a:r>
              <a:rPr lang="el-GR" sz="1800" dirty="0" err="1"/>
              <a:t>and</a:t>
            </a:r>
            <a:r>
              <a:rPr lang="el-GR" sz="1800" dirty="0"/>
              <a:t> </a:t>
            </a:r>
            <a:r>
              <a:rPr lang="el-GR" sz="1800" dirty="0" err="1"/>
              <a:t>Hooker</a:t>
            </a:r>
            <a:r>
              <a:rPr lang="el-GR" sz="1800" dirty="0"/>
              <a:t>, 1994), η θεωρία της μαρτυρίας ή των συναρτήσεων πίστης (</a:t>
            </a:r>
            <a:r>
              <a:rPr lang="el-GR" sz="1800" dirty="0" err="1"/>
              <a:t>Dempster</a:t>
            </a:r>
            <a:r>
              <a:rPr lang="el-GR" sz="1800" dirty="0"/>
              <a:t>, 1967; </a:t>
            </a:r>
            <a:r>
              <a:rPr lang="el-GR" sz="1800" dirty="0" err="1"/>
              <a:t>Shafer</a:t>
            </a:r>
            <a:r>
              <a:rPr lang="el-GR" sz="1800" dirty="0"/>
              <a:t>, 1976; 1981; 1986; 1987; </a:t>
            </a:r>
            <a:r>
              <a:rPr lang="el-GR" sz="1800" dirty="0" err="1"/>
              <a:t>Voorbraak</a:t>
            </a:r>
            <a:r>
              <a:rPr lang="el-GR" sz="1800" dirty="0"/>
              <a:t>, 1991) και η τεχνική αξίας των κανόνων (</a:t>
            </a:r>
            <a:r>
              <a:rPr lang="el-GR" sz="1800" dirty="0" err="1"/>
              <a:t>Νaylοr</a:t>
            </a:r>
            <a:r>
              <a:rPr lang="el-GR" sz="1800" dirty="0"/>
              <a:t>, 1983). Για μια σύγκριση των διαφόρων μεθόδων μπορεί κανείς να ανατρέξει στους </a:t>
            </a:r>
            <a:r>
              <a:rPr lang="el-GR" sz="1800" dirty="0" err="1"/>
              <a:t>Zadeh</a:t>
            </a:r>
            <a:r>
              <a:rPr lang="el-GR" sz="1800" dirty="0"/>
              <a:t> (1986), </a:t>
            </a:r>
            <a:r>
              <a:rPr lang="el-GR" sz="1800" dirty="0" err="1"/>
              <a:t>Bhatnagar</a:t>
            </a:r>
            <a:r>
              <a:rPr lang="el-GR" sz="1800" dirty="0"/>
              <a:t> </a:t>
            </a:r>
            <a:r>
              <a:rPr lang="el-GR" sz="1800" dirty="0" err="1"/>
              <a:t>and</a:t>
            </a:r>
            <a:r>
              <a:rPr lang="el-GR" sz="1800" dirty="0"/>
              <a:t> </a:t>
            </a:r>
            <a:r>
              <a:rPr lang="el-GR" sz="1800" dirty="0" err="1"/>
              <a:t>Κana</a:t>
            </a:r>
            <a:r>
              <a:rPr lang="en-GB" sz="1800" dirty="0"/>
              <a:t>l</a:t>
            </a:r>
            <a:r>
              <a:rPr lang="el-GR" sz="1800" dirty="0"/>
              <a:t> (1986), </a:t>
            </a:r>
            <a:r>
              <a:rPr lang="el-GR" sz="1800" dirty="0" err="1"/>
              <a:t>Neapolitan</a:t>
            </a:r>
            <a:r>
              <a:rPr lang="el-GR" sz="1800" dirty="0"/>
              <a:t> (1987), κα.</a:t>
            </a:r>
          </a:p>
          <a:p>
            <a:pPr marL="0" indent="0">
              <a:buNone/>
            </a:pPr>
            <a:endParaRPr lang="el-GR" sz="18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47</a:t>
            </a:fld>
            <a:endParaRPr kumimoji="0" lang="en-US" sz="1400" b="1" dirty="0">
              <a:solidFill>
                <a:schemeClr val="bg1"/>
              </a:solidFill>
            </a:endParaRPr>
          </a:p>
        </p:txBody>
      </p:sp>
    </p:spTree>
    <p:extLst>
      <p:ext uri="{BB962C8B-B14F-4D97-AF65-F5344CB8AC3E}">
        <p14:creationId xmlns:p14="http://schemas.microsoft.com/office/powerpoint/2010/main" val="18040195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422086"/>
          </a:xfrm>
        </p:spPr>
        <p:txBody>
          <a:bodyPr>
            <a:noAutofit/>
          </a:bodyPr>
          <a:lstStyle/>
          <a:p>
            <a:pPr marL="0" indent="0">
              <a:buNone/>
            </a:pPr>
            <a:r>
              <a:rPr lang="el-GR" sz="1800" b="1" dirty="0"/>
              <a:t>Μηχανική της γνώσης</a:t>
            </a:r>
            <a:r>
              <a:rPr lang="en-GB" sz="1800" b="1" dirty="0"/>
              <a:t> (</a:t>
            </a:r>
            <a:r>
              <a:rPr lang="en-US" sz="1800" b="1" dirty="0"/>
              <a:t>knowledge engineering</a:t>
            </a:r>
            <a:r>
              <a:rPr lang="en-GB" sz="1800" b="1" dirty="0" smtClean="0"/>
              <a:t>)</a:t>
            </a:r>
          </a:p>
          <a:p>
            <a:pPr marL="0" indent="0">
              <a:buNone/>
            </a:pPr>
            <a:r>
              <a:rPr lang="el-GR" sz="1800" b="1" dirty="0"/>
              <a:t>Μέθοδοι αναπαράστασης της γνώσης:</a:t>
            </a:r>
          </a:p>
          <a:p>
            <a:pPr marL="0" indent="0">
              <a:buNone/>
            </a:pPr>
            <a:r>
              <a:rPr lang="el-GR" sz="1800" b="1" dirty="0"/>
              <a:t>Πολλαπλή αναπαράσταση</a:t>
            </a:r>
            <a:endParaRPr lang="el-GR" sz="1800" dirty="0"/>
          </a:p>
          <a:p>
            <a:pPr marL="0" indent="0">
              <a:buNone/>
            </a:pPr>
            <a:r>
              <a:rPr lang="el-GR" sz="1800" dirty="0"/>
              <a:t>Στην πραγματικότητα, σε πολλές περιπτώσεις δεν είναι συνιστώμενη ενέργεια η χρήση μιας μόνο τεχνικής αναπαράστασης αλλά η παράλληλη χρησιμοποίηση κατάλληλων τεχνικών. Κάθε τεχνική χρησιμοποιείται για την αναπαράσταση της γνώσης ενός τμήματος της ολικής γνώσης του συστήματος. Στην περίπτωση της ταυτόχρονης χρήσης δύο ή περισσοτέρων μορφών αναπαράστασης παρουσιάζεται το πρόβλημα της μεταξύ των συνεργασίας, καθώς και του χειρισμού της γνώσης του ενός από τα άλλα (</a:t>
            </a:r>
            <a:r>
              <a:rPr lang="el-GR" sz="1800" dirty="0" err="1"/>
              <a:t>Kunz</a:t>
            </a:r>
            <a:r>
              <a:rPr lang="el-GR" sz="1800" dirty="0"/>
              <a:t> </a:t>
            </a:r>
            <a:r>
              <a:rPr lang="el-GR" sz="1800" dirty="0" err="1"/>
              <a:t>et</a:t>
            </a:r>
            <a:r>
              <a:rPr lang="el-GR" sz="1800" dirty="0"/>
              <a:t> </a:t>
            </a:r>
            <a:r>
              <a:rPr lang="en-US" sz="1800" dirty="0"/>
              <a:t>a</a:t>
            </a:r>
            <a:r>
              <a:rPr lang="el-GR" sz="1800" dirty="0"/>
              <a:t>l., 1984; </a:t>
            </a:r>
            <a:r>
              <a:rPr lang="el-GR" sz="1800" dirty="0" err="1"/>
              <a:t>Drake</a:t>
            </a:r>
            <a:r>
              <a:rPr lang="el-GR" sz="1800" dirty="0"/>
              <a:t> </a:t>
            </a:r>
            <a:r>
              <a:rPr lang="el-GR" sz="1800" dirty="0" err="1"/>
              <a:t>and</a:t>
            </a:r>
            <a:r>
              <a:rPr lang="el-GR" sz="1800" dirty="0"/>
              <a:t> </a:t>
            </a:r>
            <a:r>
              <a:rPr lang="el-GR" sz="1800" dirty="0" err="1"/>
              <a:t>Hess</a:t>
            </a:r>
            <a:r>
              <a:rPr lang="el-GR" sz="1800" dirty="0"/>
              <a:t>, 1990).</a:t>
            </a:r>
          </a:p>
          <a:p>
            <a:pPr marL="0" indent="0">
              <a:buNone/>
            </a:pPr>
            <a:r>
              <a:rPr lang="el-GR" sz="1800" dirty="0"/>
              <a:t>Μια τέτοια υβριδική μορφή αναπαράστασης (</a:t>
            </a:r>
            <a:r>
              <a:rPr lang="el-GR" sz="1800" dirty="0" err="1"/>
              <a:t>hybrid</a:t>
            </a:r>
            <a:r>
              <a:rPr lang="el-GR" sz="1800" dirty="0"/>
              <a:t> </a:t>
            </a:r>
            <a:r>
              <a:rPr lang="el-GR" sz="1800" dirty="0" err="1"/>
              <a:t>representation</a:t>
            </a:r>
            <a:r>
              <a:rPr lang="el-GR" sz="1800" dirty="0"/>
              <a:t>) είναι η αναπαράσταση γνώσης με τη συνεργασία πλαισίων και κανόνων παραγωγής. Με τη συνεργασία αυτή γίνεται προσπάθεια εκμετάλλευσης των πλεονεκτημάτων των δύο αυτών μεθόδων (</a:t>
            </a:r>
            <a:r>
              <a:rPr lang="el-GR" sz="1800" dirty="0" err="1"/>
              <a:t>Thuraisingham</a:t>
            </a:r>
            <a:r>
              <a:rPr lang="el-GR" sz="1800" dirty="0"/>
              <a:t>, 1989).</a:t>
            </a:r>
          </a:p>
          <a:p>
            <a:pPr marL="0" indent="0">
              <a:buNone/>
            </a:pPr>
            <a:endParaRPr lang="el-GR" sz="18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48</a:t>
            </a:fld>
            <a:endParaRPr kumimoji="0" lang="en-US" sz="1400" b="1" dirty="0">
              <a:solidFill>
                <a:schemeClr val="bg1"/>
              </a:solidFill>
            </a:endParaRPr>
          </a:p>
        </p:txBody>
      </p:sp>
    </p:spTree>
    <p:extLst>
      <p:ext uri="{BB962C8B-B14F-4D97-AF65-F5344CB8AC3E}">
        <p14:creationId xmlns:p14="http://schemas.microsoft.com/office/powerpoint/2010/main" val="30918650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70000" lnSpcReduction="20000"/>
          </a:bodyPr>
          <a:lstStyle/>
          <a:p>
            <a:pPr marL="0" indent="0">
              <a:buNone/>
            </a:pPr>
            <a:r>
              <a:rPr lang="el-GR" b="1" dirty="0"/>
              <a:t>Μηχανική της γνώσης</a:t>
            </a:r>
            <a:r>
              <a:rPr lang="en-GB" b="1" dirty="0"/>
              <a:t> (</a:t>
            </a:r>
            <a:r>
              <a:rPr lang="en-US" b="1" dirty="0"/>
              <a:t>knowledge engineering</a:t>
            </a:r>
            <a:r>
              <a:rPr lang="en-GB" b="1" dirty="0"/>
              <a:t>) </a:t>
            </a:r>
            <a:endParaRPr lang="en-GB" b="1" dirty="0" smtClean="0"/>
          </a:p>
          <a:p>
            <a:pPr marL="0" indent="0">
              <a:buNone/>
            </a:pPr>
            <a:r>
              <a:rPr lang="el-GR" b="1" dirty="0" smtClean="0"/>
              <a:t>Εξαγωγή </a:t>
            </a:r>
            <a:r>
              <a:rPr lang="el-GR" b="1" dirty="0"/>
              <a:t>συμπερασμάτων (</a:t>
            </a:r>
            <a:r>
              <a:rPr lang="en-US" b="1" dirty="0" err="1"/>
              <a:t>inferencing</a:t>
            </a:r>
            <a:r>
              <a:rPr lang="el-GR" b="1" dirty="0" smtClean="0"/>
              <a:t>)</a:t>
            </a:r>
          </a:p>
          <a:p>
            <a:pPr marL="0" indent="0">
              <a:buNone/>
            </a:pPr>
            <a:r>
              <a:rPr lang="el-GR" dirty="0"/>
              <a:t>Η επίλυση ενός προβλήματος είναι στην πραγματικότητα η αναζήτηση μιας λύσης μέσα σε ένα πεδίο δυνατών καταστάσεων. Η διαδικασία επίλυσης ενός προβλήματος δίνεται στο </a:t>
            </a:r>
            <a:r>
              <a:rPr lang="el-GR" dirty="0" smtClean="0"/>
              <a:t>σχήμα </a:t>
            </a:r>
            <a:r>
              <a:rPr lang="el-GR" dirty="0"/>
              <a:t>(</a:t>
            </a:r>
            <a:r>
              <a:rPr lang="en-GB" dirty="0" err="1"/>
              <a:t>Frenzel</a:t>
            </a:r>
            <a:r>
              <a:rPr lang="el-GR" dirty="0"/>
              <a:t>, 1987; Τ</a:t>
            </a:r>
            <a:r>
              <a:rPr lang="en-US" dirty="0"/>
              <a:t>urban</a:t>
            </a:r>
            <a:r>
              <a:rPr lang="el-GR" dirty="0"/>
              <a:t>, 1993).</a:t>
            </a:r>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smtClean="0"/>
          </a:p>
          <a:p>
            <a:pPr marL="0" indent="0">
              <a:buNone/>
            </a:pPr>
            <a:endParaRPr lang="el-GR" dirty="0" smtClean="0"/>
          </a:p>
          <a:p>
            <a:pPr marL="0" indent="0">
              <a:buNone/>
            </a:pPr>
            <a:r>
              <a:rPr lang="el-GR" dirty="0" smtClean="0"/>
              <a:t>Στην </a:t>
            </a:r>
            <a:r>
              <a:rPr lang="el-GR" dirty="0"/>
              <a:t>προσπάθεια αναζήτησης ενός στόχου και σύμφωνα με τη στρατηγική ελέγχου, οι διαδικασίες επιδρούν στα δεδομένα της αρχικής κατάστασης του προβλήματος. Τόσο η στρατηγική ελέγχου όσο και η μέθοδος αναζήτησης εξαρτώνται σε μεγάλο βαθμό από τη χρησιμοποιούμενη μέθοδο αναπαράστασης της γνώσης</a:t>
            </a:r>
            <a:r>
              <a:rPr lang="el-GR" dirty="0" smtClean="0"/>
              <a:t>.</a:t>
            </a:r>
            <a:endParaRPr lang="el-GR"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49</a:t>
            </a:fld>
            <a:endParaRPr kumimoji="0" lang="en-US" sz="1400" b="1" dirty="0">
              <a:solidFill>
                <a:schemeClr val="bg1"/>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261" y="2819400"/>
            <a:ext cx="7366123" cy="1977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5424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55000" lnSpcReduction="20000"/>
          </a:bodyPr>
          <a:lstStyle/>
          <a:p>
            <a:pPr marL="0" indent="0">
              <a:buNone/>
            </a:pPr>
            <a:r>
              <a:rPr lang="el-GR" b="1" dirty="0"/>
              <a:t>Η τεχνητή έναντι της ανθρώπινης </a:t>
            </a:r>
            <a:r>
              <a:rPr lang="el-GR" b="1" dirty="0" smtClean="0"/>
              <a:t>νοημοσύνης</a:t>
            </a:r>
          </a:p>
          <a:p>
            <a:pPr marL="0" indent="0">
              <a:buNone/>
            </a:pPr>
            <a:r>
              <a:rPr lang="el-GR" dirty="0"/>
              <a:t>Για να κατανοηθεί καλύτερα η τεχνητή νοημοσύνη θα πρέπει να συγκριθεί σε επιμέρους θέματα με την ανθρώπινη έτσι ώστε να επισημανθούν οι ομοιότητες και οι διαφορές τους (Κ</a:t>
            </a:r>
            <a:r>
              <a:rPr lang="en-US" dirty="0" err="1"/>
              <a:t>aplan</a:t>
            </a:r>
            <a:r>
              <a:rPr lang="el-GR" dirty="0"/>
              <a:t>, 1984). Στη συνέχεια δίνονται τα αποτελέσματα μερικών τέτοιων συγκρίσεων.</a:t>
            </a:r>
          </a:p>
          <a:p>
            <a:pPr lvl="0"/>
            <a:r>
              <a:rPr lang="el-GR" dirty="0"/>
              <a:t>Σε αντίθεση με τον άνθρωπο που </a:t>
            </a:r>
            <a:r>
              <a:rPr lang="el-GR" i="1" dirty="0"/>
              <a:t>έχει </a:t>
            </a:r>
            <a:r>
              <a:rPr lang="el-GR" dirty="0"/>
              <a:t>μεταβαλλόμενη νοημοσύνη, είτε γιατί αλλάζει άποψη για κάποιο θέμα είτε γιατί ξεχνά, η γνώση της Τ.Ν παραμένει αναλλοίωτη.</a:t>
            </a:r>
          </a:p>
          <a:p>
            <a:pPr lvl="0"/>
            <a:r>
              <a:rPr lang="el-GR" dirty="0"/>
              <a:t>Η διαδικασία απόσπασης και αποθήκευσης της γνώσης σε ένα σύστημα Τ.Ν. γίνεται μόνο μία φορά, ενώ ακολούθως μπορεί να αναπαραχθεί και να εγκατασταθεί σε όσους υπολογιστές χρειάζεται. Αντιθέτως η ανθρώπινη γνώση απαιτεί μακροχρόνια εκπαίδευση κάθε φορά που χρειάζεται να μεταφερθεί από ένα άτομο σε ένα άλλο.</a:t>
            </a:r>
          </a:p>
          <a:p>
            <a:pPr lvl="0"/>
            <a:r>
              <a:rPr lang="el-GR" dirty="0"/>
              <a:t>Η χρήση τεχνικών Τ.Ν. κοστίζει τις περισσότερες φορές λιγότερο από το κόστος χρησιμοποίησης ανθρώπων για τη διεξαγωγή των ίδιων εργασιών.</a:t>
            </a:r>
          </a:p>
          <a:p>
            <a:pPr lvl="0"/>
            <a:r>
              <a:rPr lang="el-GR" dirty="0"/>
              <a:t>Η ανθρώπινη συμπεριφορά και νοημοσύνη είναι ασταθής και επηρεάζεται από πολλούς παράγοντες, σε αντίθεση με τη Τ.Ν. η οποία είναι σταθερή και ανεξάρτητη από εξωτερικές επιδράσεις.</a:t>
            </a:r>
          </a:p>
          <a:p>
            <a:pPr lvl="0"/>
            <a:r>
              <a:rPr lang="el-GR" dirty="0"/>
              <a:t>Η Τ.Ν. μπορεί ανά πάσα στιγμή να τεκμηριώσει το τρόπο ‘σκέψης’ της. Μπορεί δηλαδή να παραθέσει τα διαδοχικά βήματα που ακολούθησε για να καταλήξει στο συγκεκριμένο συμπέρασμα σε αντίθεση με τον άνθρωπο που πολλές φορές δεν μπορεί να αναπαράγει τα διαδοχικά βήματα που ακολούθησε για να φτάσει σε κάποιο συμπέρασμα.</a:t>
            </a:r>
          </a:p>
          <a:p>
            <a:pPr marL="0" indent="0">
              <a:buNone/>
            </a:pPr>
            <a:endParaRPr lang="el-GR" b="1"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5</a:t>
            </a:fld>
            <a:endParaRPr kumimoji="0" lang="en-US" sz="1400" b="1" dirty="0">
              <a:solidFill>
                <a:schemeClr val="bg1"/>
              </a:solidFill>
            </a:endParaRPr>
          </a:p>
        </p:txBody>
      </p:sp>
    </p:spTree>
    <p:extLst>
      <p:ext uri="{BB962C8B-B14F-4D97-AF65-F5344CB8AC3E}">
        <p14:creationId xmlns:p14="http://schemas.microsoft.com/office/powerpoint/2010/main" val="33396320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1656184"/>
          </a:xfrm>
        </p:spPr>
        <p:txBody>
          <a:bodyPr>
            <a:normAutofit fontScale="70000" lnSpcReduction="20000"/>
          </a:bodyPr>
          <a:lstStyle/>
          <a:p>
            <a:pPr marL="0" indent="0">
              <a:buNone/>
            </a:pPr>
            <a:r>
              <a:rPr lang="el-GR" b="1" dirty="0"/>
              <a:t>Μηχανική της γνώσης</a:t>
            </a:r>
            <a:r>
              <a:rPr lang="en-GB" b="1" dirty="0"/>
              <a:t> (</a:t>
            </a:r>
            <a:r>
              <a:rPr lang="en-US" b="1" dirty="0"/>
              <a:t>knowledge engineering</a:t>
            </a:r>
            <a:r>
              <a:rPr lang="en-GB" b="1" dirty="0"/>
              <a:t>) </a:t>
            </a:r>
            <a:endParaRPr lang="en-GB" b="1" dirty="0" smtClean="0"/>
          </a:p>
          <a:p>
            <a:pPr marL="0" indent="0">
              <a:buNone/>
            </a:pPr>
            <a:r>
              <a:rPr lang="el-GR" b="1" dirty="0" smtClean="0"/>
              <a:t>Εξαγωγή </a:t>
            </a:r>
            <a:r>
              <a:rPr lang="el-GR" b="1" dirty="0"/>
              <a:t>συμπερασμάτων (</a:t>
            </a:r>
            <a:r>
              <a:rPr lang="en-US" b="1" dirty="0" err="1"/>
              <a:t>inferencing</a:t>
            </a:r>
            <a:r>
              <a:rPr lang="el-GR" b="1" dirty="0" smtClean="0"/>
              <a:t>)</a:t>
            </a:r>
            <a:endParaRPr lang="en-US" b="1" dirty="0" smtClean="0"/>
          </a:p>
          <a:p>
            <a:pPr marL="0" indent="0">
              <a:buNone/>
            </a:pPr>
            <a:r>
              <a:rPr lang="el-GR" dirty="0"/>
              <a:t>Η γραφική αναπαράσταση του συνόλου των δυνατών λύσεων καθώς και των διασυνδέσεών τους μπορεί να γίνει είτε με τη βοήθεια γραφήματος (</a:t>
            </a:r>
            <a:r>
              <a:rPr lang="en-GB" dirty="0"/>
              <a:t>search graph</a:t>
            </a:r>
            <a:r>
              <a:rPr lang="el-GR" dirty="0"/>
              <a:t>) είτε με δένδρο αναζήτησης (</a:t>
            </a:r>
            <a:r>
              <a:rPr lang="en-GB" dirty="0"/>
              <a:t>search tree</a:t>
            </a:r>
            <a:r>
              <a:rPr lang="el-GR" dirty="0"/>
              <a:t>) (</a:t>
            </a:r>
            <a:r>
              <a:rPr lang="el-GR" dirty="0" smtClean="0"/>
              <a:t>σχήμα).</a:t>
            </a:r>
            <a:endParaRPr lang="el-GR" dirty="0"/>
          </a:p>
          <a:p>
            <a:pPr marL="0" indent="0">
              <a:buNone/>
            </a:pPr>
            <a:endParaRPr lang="el-GR" b="1"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50</a:t>
            </a:fld>
            <a:endParaRPr kumimoji="0" lang="en-US" sz="1400" b="1"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636912"/>
            <a:ext cx="7729055"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1520" y="6093296"/>
            <a:ext cx="3366627" cy="369332"/>
          </a:xfrm>
          <a:prstGeom prst="rect">
            <a:avLst/>
          </a:prstGeom>
          <a:noFill/>
        </p:spPr>
        <p:txBody>
          <a:bodyPr wrap="none" rtlCol="0">
            <a:spAutoFit/>
          </a:bodyPr>
          <a:lstStyle/>
          <a:p>
            <a:r>
              <a:rPr lang="el-GR" b="1" dirty="0"/>
              <a:t>Γράφημα και δένδρο αναζήτησης</a:t>
            </a:r>
            <a:endParaRPr lang="el-GR" dirty="0"/>
          </a:p>
        </p:txBody>
      </p:sp>
    </p:spTree>
    <p:extLst>
      <p:ext uri="{BB962C8B-B14F-4D97-AF65-F5344CB8AC3E}">
        <p14:creationId xmlns:p14="http://schemas.microsoft.com/office/powerpoint/2010/main" val="19314381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62500" lnSpcReduction="20000"/>
          </a:bodyPr>
          <a:lstStyle/>
          <a:p>
            <a:pPr marL="0" indent="0">
              <a:buNone/>
            </a:pPr>
            <a:r>
              <a:rPr lang="el-GR" b="1" dirty="0"/>
              <a:t>Μηχανική της γνώσης</a:t>
            </a:r>
            <a:r>
              <a:rPr lang="en-GB" b="1" dirty="0"/>
              <a:t> (</a:t>
            </a:r>
            <a:r>
              <a:rPr lang="en-US" b="1" dirty="0"/>
              <a:t>knowledge engineering</a:t>
            </a:r>
            <a:r>
              <a:rPr lang="en-GB" b="1" dirty="0"/>
              <a:t>) </a:t>
            </a:r>
            <a:r>
              <a:rPr lang="en-GB" b="1" dirty="0" smtClean="0"/>
              <a:t> </a:t>
            </a:r>
          </a:p>
          <a:p>
            <a:pPr marL="0" indent="0">
              <a:buNone/>
            </a:pPr>
            <a:r>
              <a:rPr lang="el-GR" b="1" dirty="0" smtClean="0"/>
              <a:t>Εξαγωγή </a:t>
            </a:r>
            <a:r>
              <a:rPr lang="el-GR" b="1" dirty="0"/>
              <a:t>συμπερασμάτων (</a:t>
            </a:r>
            <a:r>
              <a:rPr lang="en-US" b="1" dirty="0" err="1"/>
              <a:t>inferencing</a:t>
            </a:r>
            <a:r>
              <a:rPr lang="el-GR" b="1" dirty="0" smtClean="0"/>
              <a:t>)</a:t>
            </a:r>
            <a:endParaRPr lang="en-US" b="1" dirty="0" smtClean="0"/>
          </a:p>
          <a:p>
            <a:pPr marL="0" indent="0">
              <a:buNone/>
            </a:pPr>
            <a:r>
              <a:rPr lang="el-GR" dirty="0"/>
              <a:t>Ο εντοπισμός μιας λύσης μέσα από το σύνολο των δυνατών λύσεων είναι δύσκολη ενέργεια και γίνεται ακόμη δυσκολότερη όσο αυξάνει το βάθος του δένδρου. Μεγάλη προσοχή πρέπει να δίνεται στην αποφυγή δημιουργίας του φαινομένου της συνδυαστικής έκρηξης (</a:t>
            </a:r>
            <a:r>
              <a:rPr lang="en-GB" dirty="0"/>
              <a:t>combinatorial explosion</a:t>
            </a:r>
            <a:r>
              <a:rPr lang="el-GR" dirty="0"/>
              <a:t>), που δημιουργείται όταν προκύπτει ένα τεράστιο πλήθος εναλλακτικών διαδρομών. Το γεγονός αυτό καθιστά αδύνατη τη διερεύνηση όλων των δυνατών λύσεων για την ανεύρεση της βέλτιστης λύσης, οπότε η επίλυση του προβλήματος καθίσταται δυσχερής αν όχι αδύνατη. Για την αντιμετώπιση τέτοιων προβλημάτων και την ταχύτερη ανεύρεση της λύσης έχουν αναπτυχθεί διάφορες τεχνικές </a:t>
            </a:r>
            <a:r>
              <a:rPr lang="el-GR" dirty="0" smtClean="0"/>
              <a:t>αναζήτησης </a:t>
            </a:r>
            <a:r>
              <a:rPr lang="el-GR" dirty="0"/>
              <a:t>όπως τυφλής μερικής αναζήτησης (</a:t>
            </a:r>
            <a:r>
              <a:rPr lang="en-GB" dirty="0"/>
              <a:t>blind search</a:t>
            </a:r>
            <a:r>
              <a:rPr lang="el-GR" dirty="0"/>
              <a:t>), </a:t>
            </a:r>
            <a:r>
              <a:rPr lang="el-GR" dirty="0" err="1"/>
              <a:t>ευρετική</a:t>
            </a:r>
            <a:r>
              <a:rPr lang="el-GR" dirty="0"/>
              <a:t> (</a:t>
            </a:r>
            <a:r>
              <a:rPr lang="en-GB" dirty="0"/>
              <a:t>heuristic search</a:t>
            </a:r>
            <a:r>
              <a:rPr lang="el-GR" dirty="0"/>
              <a:t>). </a:t>
            </a:r>
            <a:endParaRPr lang="en-US" dirty="0" smtClean="0"/>
          </a:p>
          <a:p>
            <a:pPr marL="0" indent="0">
              <a:buNone/>
            </a:pPr>
            <a:r>
              <a:rPr lang="el-GR" dirty="0" smtClean="0"/>
              <a:t>Οι </a:t>
            </a:r>
            <a:r>
              <a:rPr lang="el-GR" b="1" dirty="0"/>
              <a:t>μέθοδοι τυφλής μερικής αναζήτησης</a:t>
            </a:r>
            <a:r>
              <a:rPr lang="el-GR" dirty="0"/>
              <a:t>, προκειμένου να οδηγηθούν γρηγορότερα στη λύση, αναζητούν τη λύση σε ένα τμήμα του συνόλου των λύσεων και στο τέλος επιλέγουν την μεταξύ τους καλύτερη. Αντίθετα κατά την </a:t>
            </a:r>
            <a:r>
              <a:rPr lang="el-GR" b="1" dirty="0" err="1"/>
              <a:t>ευρετική</a:t>
            </a:r>
            <a:r>
              <a:rPr lang="el-GR" b="1" dirty="0"/>
              <a:t> αναζήτηση </a:t>
            </a:r>
            <a:r>
              <a:rPr lang="el-GR" dirty="0"/>
              <a:t>χρησιμοποιείται εμπειρική γνώση για να επιλεγούν </a:t>
            </a:r>
            <a:r>
              <a:rPr lang="en-GB" dirty="0"/>
              <a:t>o</a:t>
            </a:r>
            <a:r>
              <a:rPr lang="el-GR" dirty="0"/>
              <a:t>ι διαδρομές που πρέπει να ακολουθηθούν, και στις οποίες είναι πιθανότερο να ευρεθεί μία λύση. Με τη χρήση </a:t>
            </a:r>
            <a:r>
              <a:rPr lang="el-GR" dirty="0" err="1"/>
              <a:t>ευρετικών</a:t>
            </a:r>
            <a:r>
              <a:rPr lang="el-GR" dirty="0"/>
              <a:t> μεθόδων, υπάρχει η περίπτωση να μη βρεθεί η λύση αλλά να περιορισθούμε σε μια αρκετά καλή (ικανοποιητική) λύση ενώ αντιθέτως με τις μεθόδους τυφλής αναζήτησης πάντα βρίσκεται λύση</a:t>
            </a:r>
            <a:r>
              <a:rPr lang="el-GR" dirty="0" smtClean="0"/>
              <a:t>.</a:t>
            </a:r>
            <a:endParaRPr lang="el-GR"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51</a:t>
            </a:fld>
            <a:endParaRPr kumimoji="0" lang="en-US" sz="1400" b="1" dirty="0">
              <a:solidFill>
                <a:schemeClr val="bg1"/>
              </a:solidFill>
            </a:endParaRPr>
          </a:p>
        </p:txBody>
      </p:sp>
    </p:spTree>
    <p:extLst>
      <p:ext uri="{BB962C8B-B14F-4D97-AF65-F5344CB8AC3E}">
        <p14:creationId xmlns:p14="http://schemas.microsoft.com/office/powerpoint/2010/main" val="19314381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2520280"/>
          </a:xfrm>
        </p:spPr>
        <p:txBody>
          <a:bodyPr>
            <a:normAutofit fontScale="47500" lnSpcReduction="20000"/>
          </a:bodyPr>
          <a:lstStyle/>
          <a:p>
            <a:pPr marL="0" indent="0">
              <a:buNone/>
            </a:pPr>
            <a:r>
              <a:rPr lang="el-GR" b="1" dirty="0"/>
              <a:t>Μηχανική της γνώσης</a:t>
            </a:r>
            <a:r>
              <a:rPr lang="en-GB" b="1" dirty="0"/>
              <a:t> (</a:t>
            </a:r>
            <a:r>
              <a:rPr lang="en-US" b="1" dirty="0"/>
              <a:t>knowledge engineering</a:t>
            </a:r>
            <a:r>
              <a:rPr lang="en-GB" b="1" dirty="0"/>
              <a:t>) </a:t>
            </a:r>
            <a:r>
              <a:rPr lang="en-GB" b="1" dirty="0" smtClean="0"/>
              <a:t> </a:t>
            </a:r>
          </a:p>
          <a:p>
            <a:pPr marL="0" indent="0">
              <a:buNone/>
            </a:pPr>
            <a:r>
              <a:rPr lang="el-GR" b="1" dirty="0" smtClean="0"/>
              <a:t>Εξαγωγή </a:t>
            </a:r>
            <a:r>
              <a:rPr lang="el-GR" b="1" dirty="0"/>
              <a:t>συμπερασμάτων (</a:t>
            </a:r>
            <a:r>
              <a:rPr lang="en-US" b="1" dirty="0" err="1"/>
              <a:t>inferencing</a:t>
            </a:r>
            <a:r>
              <a:rPr lang="el-GR" b="1" dirty="0" smtClean="0"/>
              <a:t>)</a:t>
            </a:r>
            <a:endParaRPr lang="en-US" b="1" dirty="0" smtClean="0"/>
          </a:p>
          <a:p>
            <a:pPr marL="0" indent="0">
              <a:buNone/>
            </a:pPr>
            <a:r>
              <a:rPr lang="el-GR" b="1" dirty="0"/>
              <a:t>Τεχνικές αναζήτησης</a:t>
            </a:r>
            <a:endParaRPr lang="el-GR" dirty="0"/>
          </a:p>
          <a:p>
            <a:pPr marL="0" indent="0">
              <a:buNone/>
            </a:pPr>
            <a:r>
              <a:rPr lang="el-GR" dirty="0"/>
              <a:t>Στη συνέχεια ακολουθεί η περιγραφή μερικών από τις πιο διαδομένες τεχνικές </a:t>
            </a:r>
            <a:r>
              <a:rPr lang="el-GR" dirty="0" smtClean="0"/>
              <a:t>αναζήτησης.</a:t>
            </a:r>
            <a:endParaRPr lang="el-GR" dirty="0"/>
          </a:p>
          <a:p>
            <a:pPr marL="0" indent="0">
              <a:buNone/>
            </a:pPr>
            <a:r>
              <a:rPr lang="el-GR" b="1" i="1" dirty="0"/>
              <a:t>Αναζήτηση κατά βάθος (</a:t>
            </a:r>
            <a:r>
              <a:rPr lang="en-GB" b="1" i="1" dirty="0"/>
              <a:t>depth</a:t>
            </a:r>
            <a:r>
              <a:rPr lang="el-GR" b="1" i="1" dirty="0"/>
              <a:t>-</a:t>
            </a:r>
            <a:r>
              <a:rPr lang="en-GB" b="1" i="1" dirty="0"/>
              <a:t>first </a:t>
            </a:r>
            <a:r>
              <a:rPr lang="en-US" b="1" i="1" dirty="0"/>
              <a:t>s</a:t>
            </a:r>
            <a:r>
              <a:rPr lang="en-GB" b="1" i="1" dirty="0" err="1"/>
              <a:t>earch</a:t>
            </a:r>
            <a:r>
              <a:rPr lang="el-GR" b="1" i="1" dirty="0"/>
              <a:t>)</a:t>
            </a:r>
            <a:endParaRPr lang="el-GR" b="1" dirty="0"/>
          </a:p>
          <a:p>
            <a:pPr marL="0" indent="0">
              <a:buNone/>
            </a:pPr>
            <a:r>
              <a:rPr lang="el-GR" dirty="0"/>
              <a:t>Η διαδρομή της αναζήτησης που ακολουθείται είναι από πάνω προς τα κάτω και από αριστερά προς τα δεξιά (</a:t>
            </a:r>
            <a:r>
              <a:rPr lang="el-GR" dirty="0" smtClean="0"/>
              <a:t>σχήμα). </a:t>
            </a:r>
            <a:r>
              <a:rPr lang="el-GR" dirty="0"/>
              <a:t>Η αναζήτηση ξεκινά από τη ρίζα (</a:t>
            </a:r>
            <a:r>
              <a:rPr lang="en-GB" dirty="0"/>
              <a:t>root</a:t>
            </a:r>
            <a:r>
              <a:rPr lang="el-GR" dirty="0"/>
              <a:t>) του δένδρου και συνεχίζει εξετάζοντας τον αριστερότερο κόμβο του αμέσως κατώτερου επιπέδου (Α-Β). Αυτό συνεχίζεται μέχρι τον τελικό κόμβο (Α-Β-</a:t>
            </a:r>
            <a:r>
              <a:rPr lang="en-GB" dirty="0"/>
              <a:t>C</a:t>
            </a:r>
            <a:r>
              <a:rPr lang="el-GR" dirty="0"/>
              <a:t>-</a:t>
            </a:r>
            <a:r>
              <a:rPr lang="en-GB" dirty="0"/>
              <a:t>D</a:t>
            </a:r>
            <a:r>
              <a:rPr lang="el-GR" dirty="0"/>
              <a:t>). Σε περίπτωση που δεν επιτευχθεί ο στόχος, η αναζήτηση επιστρέφει στο πατρικό κόμβο (</a:t>
            </a:r>
            <a:r>
              <a:rPr lang="en-GB" dirty="0"/>
              <a:t>D</a:t>
            </a:r>
            <a:r>
              <a:rPr lang="el-GR" dirty="0"/>
              <a:t>-</a:t>
            </a:r>
            <a:r>
              <a:rPr lang="en-GB" dirty="0"/>
              <a:t>C</a:t>
            </a:r>
            <a:r>
              <a:rPr lang="el-GR" dirty="0"/>
              <a:t>). Αν υπάρχουν ανεξερεύνητες διαδρομές σε αυτόν τις ελέγχει. Αν όχι, τότε επιστρέφει στον αμέσως προηγούμενο κόμβο και η διαδικασία αυτή συνεχίζεται (</a:t>
            </a:r>
            <a:r>
              <a:rPr lang="en-GB" dirty="0"/>
              <a:t>back tracking</a:t>
            </a:r>
            <a:r>
              <a:rPr lang="el-GR" dirty="0" smtClean="0"/>
              <a:t>).</a:t>
            </a:r>
            <a:endParaRPr lang="el-GR"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52</a:t>
            </a:fld>
            <a:endParaRPr kumimoji="0" lang="en-US" sz="1400" b="1"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467" y="3429000"/>
            <a:ext cx="6163869" cy="312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34526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2520280"/>
          </a:xfrm>
        </p:spPr>
        <p:txBody>
          <a:bodyPr>
            <a:normAutofit fontScale="47500" lnSpcReduction="20000"/>
          </a:bodyPr>
          <a:lstStyle/>
          <a:p>
            <a:pPr marL="0" indent="0">
              <a:buNone/>
            </a:pPr>
            <a:r>
              <a:rPr lang="el-GR" b="1" dirty="0"/>
              <a:t>Μηχανική της γνώσης</a:t>
            </a:r>
            <a:r>
              <a:rPr lang="en-GB" b="1" dirty="0"/>
              <a:t> (</a:t>
            </a:r>
            <a:r>
              <a:rPr lang="en-US" b="1" dirty="0"/>
              <a:t>knowledge engineering</a:t>
            </a:r>
            <a:r>
              <a:rPr lang="en-GB" b="1" dirty="0"/>
              <a:t>) </a:t>
            </a:r>
            <a:r>
              <a:rPr lang="en-GB" b="1" dirty="0" smtClean="0"/>
              <a:t> </a:t>
            </a:r>
          </a:p>
          <a:p>
            <a:pPr marL="0" indent="0">
              <a:buNone/>
            </a:pPr>
            <a:r>
              <a:rPr lang="el-GR" b="1" dirty="0" smtClean="0"/>
              <a:t>Εξαγωγή </a:t>
            </a:r>
            <a:r>
              <a:rPr lang="el-GR" b="1" dirty="0"/>
              <a:t>συμπερασμάτων (</a:t>
            </a:r>
            <a:r>
              <a:rPr lang="en-US" b="1" dirty="0" err="1"/>
              <a:t>inferencing</a:t>
            </a:r>
            <a:r>
              <a:rPr lang="el-GR" b="1" dirty="0" smtClean="0"/>
              <a:t>)</a:t>
            </a:r>
            <a:endParaRPr lang="en-US" b="1" dirty="0" smtClean="0"/>
          </a:p>
          <a:p>
            <a:pPr marL="0" indent="0">
              <a:buNone/>
            </a:pPr>
            <a:r>
              <a:rPr lang="el-GR" b="1" dirty="0"/>
              <a:t>Τεχνικές αναζήτησης</a:t>
            </a:r>
            <a:endParaRPr lang="el-GR" dirty="0"/>
          </a:p>
          <a:p>
            <a:pPr marL="0" indent="0">
              <a:buNone/>
            </a:pPr>
            <a:r>
              <a:rPr lang="el-GR" i="1" dirty="0" smtClean="0"/>
              <a:t>Αναζήτηση </a:t>
            </a:r>
            <a:r>
              <a:rPr lang="el-GR" i="1" dirty="0"/>
              <a:t>κατά πλάτος (</a:t>
            </a:r>
            <a:r>
              <a:rPr lang="en-GB" i="1" dirty="0"/>
              <a:t>breadth</a:t>
            </a:r>
            <a:r>
              <a:rPr lang="el-GR" i="1" dirty="0"/>
              <a:t>-</a:t>
            </a:r>
            <a:r>
              <a:rPr lang="en-GB" i="1" dirty="0"/>
              <a:t>first search</a:t>
            </a:r>
            <a:r>
              <a:rPr lang="el-GR" i="1" dirty="0"/>
              <a:t>)ι</a:t>
            </a:r>
            <a:endParaRPr lang="el-GR" dirty="0"/>
          </a:p>
          <a:p>
            <a:pPr marL="0" indent="0">
              <a:buNone/>
            </a:pPr>
            <a:r>
              <a:rPr lang="el-GR" dirty="0"/>
              <a:t>Στην αναζήτηση αυτή εξετάζονται πρώτα όλοι οι κόμβοι ενός επιπέδου πριν προχωρήσει στο επόμενο επίπεδο (</a:t>
            </a:r>
            <a:r>
              <a:rPr lang="el-GR" dirty="0" smtClean="0"/>
              <a:t>σχήμα). </a:t>
            </a:r>
            <a:r>
              <a:rPr lang="el-GR" dirty="0"/>
              <a:t>Ξεκινά από τη ρίζα του δένδρου και προχωρά προς τα κάτω ερευνώντας από αριστερά προς τα δεξιά (Α-Β-</a:t>
            </a:r>
            <a:r>
              <a:rPr lang="en-GB" dirty="0"/>
              <a:t>G</a:t>
            </a:r>
            <a:r>
              <a:rPr lang="el-GR" dirty="0"/>
              <a:t>-Ι-</a:t>
            </a:r>
            <a:r>
              <a:rPr lang="en-GB" dirty="0"/>
              <a:t>C</a:t>
            </a:r>
            <a:r>
              <a:rPr lang="el-GR" dirty="0"/>
              <a:t>-</a:t>
            </a:r>
            <a:r>
              <a:rPr lang="en-GB" dirty="0"/>
              <a:t>F</a:t>
            </a:r>
            <a:r>
              <a:rPr lang="el-GR" dirty="0"/>
              <a:t>-Η-</a:t>
            </a:r>
            <a:r>
              <a:rPr lang="en-US" dirty="0"/>
              <a:t>J</a:t>
            </a:r>
            <a:r>
              <a:rPr lang="el-GR" dirty="0"/>
              <a:t>-</a:t>
            </a:r>
            <a:r>
              <a:rPr lang="en-GB" dirty="0"/>
              <a:t>D</a:t>
            </a:r>
            <a:r>
              <a:rPr lang="el-GR" dirty="0"/>
              <a:t>-Ε-Κ-</a:t>
            </a:r>
            <a:r>
              <a:rPr lang="en-GB" dirty="0"/>
              <a:t>L</a:t>
            </a:r>
            <a:r>
              <a:rPr lang="el-GR" dirty="0"/>
              <a:t>). Και αυτή η μέθοδος βρίσκει οπωσδήποτε λύση. Μειονέκτημα της μεθόδου αυτής είναι ότι όταν το βάθος του δένδρου μεγαλώνει, τότε το πλήθος των κόμβων αυξάνει εκθετικά. Το γεγονός αυτό δημιουργεί αύξηση, αφενός μεν των απαιτήσεων μνήμης του συστήματος, αφετέρου δε του χρόνου αναζήτησης. Όταν επομένως υπάρχουν πολλές διαδρομές και με μεγάλο βάθος τότε η μέθοδος αυτή είναι ακατάλληλη. </a:t>
            </a:r>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53</a:t>
            </a:fld>
            <a:endParaRPr kumimoji="0" lang="en-US" sz="1400" b="1" dirty="0">
              <a:solidFill>
                <a:schemeClr val="bg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429000"/>
            <a:ext cx="6207056" cy="3117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28692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422086"/>
          </a:xfrm>
        </p:spPr>
        <p:txBody>
          <a:bodyPr>
            <a:normAutofit fontScale="70000" lnSpcReduction="20000"/>
          </a:bodyPr>
          <a:lstStyle/>
          <a:p>
            <a:pPr marL="0" indent="0">
              <a:buNone/>
            </a:pPr>
            <a:r>
              <a:rPr lang="el-GR" b="1" dirty="0"/>
              <a:t>Μηχανική της γνώσης</a:t>
            </a:r>
            <a:r>
              <a:rPr lang="en-GB" b="1" dirty="0"/>
              <a:t> (</a:t>
            </a:r>
            <a:r>
              <a:rPr lang="en-US" b="1" dirty="0"/>
              <a:t>knowledge engineering</a:t>
            </a:r>
            <a:r>
              <a:rPr lang="en-GB" b="1" dirty="0"/>
              <a:t>) </a:t>
            </a:r>
            <a:r>
              <a:rPr lang="en-GB" b="1" dirty="0" smtClean="0"/>
              <a:t> </a:t>
            </a:r>
          </a:p>
          <a:p>
            <a:pPr marL="0" indent="0">
              <a:buNone/>
            </a:pPr>
            <a:r>
              <a:rPr lang="el-GR" b="1" dirty="0" smtClean="0"/>
              <a:t>Εξαγωγή </a:t>
            </a:r>
            <a:r>
              <a:rPr lang="el-GR" b="1" dirty="0"/>
              <a:t>συμπερασμάτων (</a:t>
            </a:r>
            <a:r>
              <a:rPr lang="en-US" b="1" dirty="0" err="1"/>
              <a:t>inferencing</a:t>
            </a:r>
            <a:r>
              <a:rPr lang="el-GR" b="1" dirty="0" smtClean="0"/>
              <a:t>)</a:t>
            </a:r>
            <a:endParaRPr lang="en-US" b="1" dirty="0" smtClean="0"/>
          </a:p>
          <a:p>
            <a:pPr marL="0" indent="0">
              <a:buNone/>
            </a:pPr>
            <a:r>
              <a:rPr lang="el-GR" b="1" dirty="0"/>
              <a:t>Τεχνικές </a:t>
            </a:r>
            <a:r>
              <a:rPr lang="el-GR" b="1" dirty="0" smtClean="0"/>
              <a:t>αναζήτησης</a:t>
            </a:r>
            <a:endParaRPr lang="en-US" b="1" dirty="0" smtClean="0"/>
          </a:p>
          <a:p>
            <a:pPr marL="0" indent="0">
              <a:buNone/>
            </a:pPr>
            <a:r>
              <a:rPr lang="el-GR" i="1" dirty="0"/>
              <a:t>Αναζήτηση διακλάδωσης και οριοθέτησης (</a:t>
            </a:r>
            <a:r>
              <a:rPr lang="en-US" i="1" dirty="0"/>
              <a:t>b</a:t>
            </a:r>
            <a:r>
              <a:rPr lang="en-GB" i="1" dirty="0"/>
              <a:t>ranch and bound search</a:t>
            </a:r>
            <a:r>
              <a:rPr lang="el-GR" i="1" dirty="0"/>
              <a:t>)</a:t>
            </a:r>
            <a:endParaRPr lang="el-GR" dirty="0"/>
          </a:p>
          <a:p>
            <a:pPr marL="0" indent="0">
              <a:buNone/>
            </a:pPr>
            <a:r>
              <a:rPr lang="el-GR" dirty="0"/>
              <a:t>Το πρόβλημα της εύρεσης της συντομότερης διαδρομής, των δύο προηγούμενων τεχνικών αναζήτησης, αντιμετωπίζεται με την αποδοχή του διαστήματος της διαδρομής, σαν κριτηρίου επιλογής της καλύτερης λύσης. Με τη τεχνική αυτή η αναζήτηση δεν σταματά όταν βρεθεί η πρώτη διαδρομή που οδηγεί στο στόχο αλλά θα συνεχίσει μέχρι να εντοπίσει τη συντομότερη από όλες τις εναλλακτικές διαδρομές. Έτσι, το σύστημα ‘θυμάται’ τη συντομότερη, μέχρι εκείνη τη στιγμή, διαδρομή. Όταν κατά τη διάρκεια μιας έρευνας το μήκος της διαδρομής γίνει μεγαλύτερο από το αντίστοιχο της συντομότερης, τότε σταματά την αναζήτηση και απορρίπτει τη συγκεκριμένη διαδρομή. Κατά τη διάρκεια της αναζήτησης επιλέγεται για έρευνα η συντομότερη διαδρομή.</a:t>
            </a:r>
          </a:p>
          <a:p>
            <a:pPr marL="0" indent="0">
              <a:buNone/>
            </a:pPr>
            <a:endParaRPr lang="el-GR"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54</a:t>
            </a:fld>
            <a:endParaRPr kumimoji="0" lang="en-US" sz="1400" b="1" dirty="0">
              <a:solidFill>
                <a:schemeClr val="bg1"/>
              </a:solidFill>
            </a:endParaRPr>
          </a:p>
        </p:txBody>
      </p:sp>
    </p:spTree>
    <p:extLst>
      <p:ext uri="{BB962C8B-B14F-4D97-AF65-F5344CB8AC3E}">
        <p14:creationId xmlns:p14="http://schemas.microsoft.com/office/powerpoint/2010/main" val="11148146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422086"/>
          </a:xfrm>
        </p:spPr>
        <p:txBody>
          <a:bodyPr>
            <a:normAutofit fontScale="62500" lnSpcReduction="20000"/>
          </a:bodyPr>
          <a:lstStyle/>
          <a:p>
            <a:pPr marL="0" indent="0">
              <a:buNone/>
            </a:pPr>
            <a:r>
              <a:rPr lang="el-GR" b="1" dirty="0"/>
              <a:t>Μηχανική της γνώσης</a:t>
            </a:r>
            <a:r>
              <a:rPr lang="en-GB" b="1" dirty="0"/>
              <a:t> (</a:t>
            </a:r>
            <a:r>
              <a:rPr lang="en-US" b="1" dirty="0"/>
              <a:t>knowledge engineering</a:t>
            </a:r>
            <a:r>
              <a:rPr lang="en-GB" b="1" dirty="0"/>
              <a:t>) </a:t>
            </a:r>
            <a:r>
              <a:rPr lang="en-GB" b="1" dirty="0" smtClean="0"/>
              <a:t> </a:t>
            </a:r>
          </a:p>
          <a:p>
            <a:pPr marL="0" indent="0">
              <a:buNone/>
            </a:pPr>
            <a:r>
              <a:rPr lang="el-GR" b="1" dirty="0" smtClean="0"/>
              <a:t>Εξαγωγή </a:t>
            </a:r>
            <a:r>
              <a:rPr lang="el-GR" b="1" dirty="0"/>
              <a:t>συμπερασμάτων (</a:t>
            </a:r>
            <a:r>
              <a:rPr lang="en-US" b="1" dirty="0" err="1"/>
              <a:t>inferencing</a:t>
            </a:r>
            <a:r>
              <a:rPr lang="el-GR" b="1" dirty="0" smtClean="0"/>
              <a:t>)</a:t>
            </a:r>
            <a:endParaRPr lang="en-US" b="1" dirty="0" smtClean="0"/>
          </a:p>
          <a:p>
            <a:pPr marL="0" indent="0">
              <a:buNone/>
            </a:pPr>
            <a:r>
              <a:rPr lang="el-GR" b="1" dirty="0"/>
              <a:t>Τεχνικές </a:t>
            </a:r>
            <a:r>
              <a:rPr lang="el-GR" b="1" dirty="0" smtClean="0"/>
              <a:t>αναζήτησης</a:t>
            </a:r>
            <a:endParaRPr lang="en-US" b="1" dirty="0" smtClean="0"/>
          </a:p>
          <a:p>
            <a:pPr marL="0" indent="0">
              <a:buNone/>
            </a:pPr>
            <a:r>
              <a:rPr lang="el-GR" i="1" dirty="0" err="1"/>
              <a:t>Ευρετική</a:t>
            </a:r>
            <a:r>
              <a:rPr lang="el-GR" i="1" dirty="0"/>
              <a:t> αναζήτηση (</a:t>
            </a:r>
            <a:r>
              <a:rPr lang="en-GB" i="1" dirty="0"/>
              <a:t>heuristic search</a:t>
            </a:r>
            <a:r>
              <a:rPr lang="el-GR" i="1" dirty="0"/>
              <a:t>)</a:t>
            </a:r>
            <a:endParaRPr lang="el-GR" dirty="0"/>
          </a:p>
          <a:p>
            <a:pPr marL="0" indent="0">
              <a:buNone/>
            </a:pPr>
            <a:r>
              <a:rPr lang="el-GR" dirty="0"/>
              <a:t>Με τη χρήση </a:t>
            </a:r>
            <a:r>
              <a:rPr lang="el-GR" dirty="0" err="1"/>
              <a:t>ευρετικών</a:t>
            </a:r>
            <a:r>
              <a:rPr lang="el-GR" dirty="0"/>
              <a:t> τεχνικών αναζήτησης, επιδιώκεται η βελτίωση της απόδοσης μέσω μιας καθοδηγούμενης έρευνας, ούτως ώστε να επιλέγεται κάθε φορά για διερεύνηση η διαδρομή που έχει τις μεγαλύτερες πιθανότητες να οδηγήσει σε λύση (</a:t>
            </a:r>
            <a:r>
              <a:rPr lang="en-GB" dirty="0"/>
              <a:t>Waterman and Jenkins</a:t>
            </a:r>
            <a:r>
              <a:rPr lang="el-GR" dirty="0"/>
              <a:t>, 1977; </a:t>
            </a:r>
            <a:r>
              <a:rPr lang="en-GB" dirty="0" err="1"/>
              <a:t>Lenat</a:t>
            </a:r>
            <a:r>
              <a:rPr lang="el-GR" dirty="0"/>
              <a:t>, 1982α; 1982</a:t>
            </a:r>
            <a:r>
              <a:rPr lang="en-GB" dirty="0"/>
              <a:t>b</a:t>
            </a:r>
            <a:r>
              <a:rPr lang="el-GR" dirty="0"/>
              <a:t>, 1983α; 1983</a:t>
            </a:r>
            <a:r>
              <a:rPr lang="en-GB" dirty="0"/>
              <a:t>b</a:t>
            </a:r>
            <a:r>
              <a:rPr lang="el-GR" dirty="0"/>
              <a:t>; </a:t>
            </a:r>
            <a:r>
              <a:rPr lang="en-GB" dirty="0"/>
              <a:t>Rich</a:t>
            </a:r>
            <a:r>
              <a:rPr lang="el-GR" dirty="0"/>
              <a:t>, 1983; </a:t>
            </a:r>
            <a:r>
              <a:rPr lang="en-US" dirty="0"/>
              <a:t>Rich </a:t>
            </a:r>
            <a:r>
              <a:rPr lang="en-GB" dirty="0"/>
              <a:t>and Knight</a:t>
            </a:r>
            <a:r>
              <a:rPr lang="el-GR" dirty="0"/>
              <a:t>, 1991; </a:t>
            </a:r>
            <a:r>
              <a:rPr lang="en-GB" dirty="0"/>
              <a:t>Turban</a:t>
            </a:r>
            <a:r>
              <a:rPr lang="el-GR" dirty="0"/>
              <a:t>, 1993; </a:t>
            </a:r>
            <a:r>
              <a:rPr lang="el-GR" dirty="0" err="1"/>
              <a:t>Ματσατσίνης</a:t>
            </a:r>
            <a:r>
              <a:rPr lang="el-GR" dirty="0"/>
              <a:t>, Σπανουδάκης και Σαμαράς, 2005). Η </a:t>
            </a:r>
            <a:r>
              <a:rPr lang="el-GR" dirty="0" err="1"/>
              <a:t>ευρετική</a:t>
            </a:r>
            <a:r>
              <a:rPr lang="el-GR" dirty="0"/>
              <a:t> αναζήτηση δεν οδηγεί απαραίτητα σε λύση αλλά συγκεντρώνει τις περισσότερες πιθανότητες να το επιτύχει, διαμορφώνοντας προς τούτο τις καλύτερες δυνατές προϋποθέσεις. Η λύση που ευρίσκεται δεν είναι απαραίτητα και η βέλτιστη λύση του προβλήματος. Αλλά και οι ειδικοί όταν επιλύουν τα περισσότερα προβλήματα δεν βρίσκουν απαραίτητα τη βέλτιστη λύση αλλά απλά μια ικανοποιητική λύση (</a:t>
            </a:r>
            <a:r>
              <a:rPr lang="en-GB" dirty="0"/>
              <a:t>Simon</a:t>
            </a:r>
            <a:r>
              <a:rPr lang="el-GR" dirty="0"/>
              <a:t>, 1981). Αυτό βέβαια δεν ισχύει για ειδικά προβλήματα που απαιτούν την εύρεση οπωσδήποτε της βέλτιστης λύσης.</a:t>
            </a:r>
          </a:p>
          <a:p>
            <a:pPr marL="0" indent="0">
              <a:buNone/>
            </a:pPr>
            <a:r>
              <a:rPr lang="el-GR" dirty="0"/>
              <a:t>Υπάρχουν αρκετοί γενικού σκοπού </a:t>
            </a:r>
            <a:r>
              <a:rPr lang="el-GR" dirty="0" err="1"/>
              <a:t>ευρετικοί</a:t>
            </a:r>
            <a:r>
              <a:rPr lang="el-GR" dirty="0"/>
              <a:t> αλγόριθμοι, αλλά μπορεί να κατασκευάζονται και ειδικοί </a:t>
            </a:r>
            <a:r>
              <a:rPr lang="el-GR" dirty="0" err="1"/>
              <a:t>ευρετικοί</a:t>
            </a:r>
            <a:r>
              <a:rPr lang="el-GR" dirty="0"/>
              <a:t> αλγόριθμοι για την επίλυση ειδικών προβλημάτων.</a:t>
            </a:r>
          </a:p>
          <a:p>
            <a:pPr marL="0" indent="0">
              <a:buNone/>
            </a:pPr>
            <a:endParaRPr lang="el-GR"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55</a:t>
            </a:fld>
            <a:endParaRPr kumimoji="0" lang="en-US" sz="1400" b="1" dirty="0">
              <a:solidFill>
                <a:schemeClr val="bg1"/>
              </a:solidFill>
            </a:endParaRPr>
          </a:p>
        </p:txBody>
      </p:sp>
    </p:spTree>
    <p:extLst>
      <p:ext uri="{BB962C8B-B14F-4D97-AF65-F5344CB8AC3E}">
        <p14:creationId xmlns:p14="http://schemas.microsoft.com/office/powerpoint/2010/main" val="28548282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422086"/>
          </a:xfrm>
        </p:spPr>
        <p:txBody>
          <a:bodyPr>
            <a:normAutofit fontScale="55000" lnSpcReduction="20000"/>
          </a:bodyPr>
          <a:lstStyle/>
          <a:p>
            <a:pPr marL="0" indent="0">
              <a:buNone/>
            </a:pPr>
            <a:r>
              <a:rPr lang="el-GR" b="1" dirty="0"/>
              <a:t>Μηχανική της γνώσης</a:t>
            </a:r>
            <a:r>
              <a:rPr lang="en-GB" b="1" dirty="0"/>
              <a:t> (</a:t>
            </a:r>
            <a:r>
              <a:rPr lang="en-US" b="1" dirty="0"/>
              <a:t>knowledge engineering</a:t>
            </a:r>
            <a:r>
              <a:rPr lang="en-GB" b="1" dirty="0"/>
              <a:t>) </a:t>
            </a:r>
            <a:r>
              <a:rPr lang="en-GB" b="1" dirty="0" smtClean="0"/>
              <a:t> </a:t>
            </a:r>
          </a:p>
          <a:p>
            <a:pPr marL="0" indent="0">
              <a:buNone/>
            </a:pPr>
            <a:r>
              <a:rPr lang="el-GR" b="1" dirty="0" smtClean="0"/>
              <a:t>Εξαγωγή </a:t>
            </a:r>
            <a:r>
              <a:rPr lang="el-GR" b="1" dirty="0"/>
              <a:t>συμπερασμάτων (</a:t>
            </a:r>
            <a:r>
              <a:rPr lang="en-US" b="1" dirty="0" err="1"/>
              <a:t>inferencing</a:t>
            </a:r>
            <a:r>
              <a:rPr lang="el-GR" b="1" dirty="0" smtClean="0"/>
              <a:t>)</a:t>
            </a:r>
            <a:endParaRPr lang="en-US" b="1" dirty="0" smtClean="0"/>
          </a:p>
          <a:p>
            <a:pPr marL="0" indent="0">
              <a:buNone/>
            </a:pPr>
            <a:r>
              <a:rPr lang="el-GR" b="1" dirty="0"/>
              <a:t>Τεχνικές </a:t>
            </a:r>
            <a:r>
              <a:rPr lang="el-GR" b="1" dirty="0" smtClean="0"/>
              <a:t>αναζήτησης</a:t>
            </a:r>
            <a:endParaRPr lang="en-US" b="1" dirty="0" smtClean="0"/>
          </a:p>
          <a:p>
            <a:pPr marL="0" indent="0">
              <a:buNone/>
            </a:pPr>
            <a:r>
              <a:rPr lang="el-GR" i="1" dirty="0"/>
              <a:t>Αναζήτηση με επιλογή βέλτιστου κόμβου (</a:t>
            </a:r>
            <a:r>
              <a:rPr lang="en-GB" i="1" dirty="0"/>
              <a:t>best</a:t>
            </a:r>
            <a:r>
              <a:rPr lang="el-GR" i="1" dirty="0"/>
              <a:t>-</a:t>
            </a:r>
            <a:r>
              <a:rPr lang="en-GB" i="1" dirty="0"/>
              <a:t>first search</a:t>
            </a:r>
            <a:r>
              <a:rPr lang="el-GR" i="1" dirty="0"/>
              <a:t>)</a:t>
            </a:r>
            <a:endParaRPr lang="el-GR" dirty="0"/>
          </a:p>
          <a:p>
            <a:pPr marL="0" indent="0">
              <a:buNone/>
            </a:pPr>
            <a:r>
              <a:rPr lang="el-GR" dirty="0"/>
              <a:t>Ένας γενικού σκοπού </a:t>
            </a:r>
            <a:r>
              <a:rPr lang="el-GR" dirty="0" err="1"/>
              <a:t>ευρετικός</a:t>
            </a:r>
            <a:r>
              <a:rPr lang="el-GR" dirty="0"/>
              <a:t> αλγόριθμος είναι η αναζήτηση με επιλογή του βέλτιστου κόμβου. Με την αναζήτηση αυτή γίνεται προσπάθεια να συνδυασθούν τα θετικά στοιχεία των κατά βάθος και κατά πλάτος τεχνικών αναζήτησης. </a:t>
            </a:r>
            <a:r>
              <a:rPr lang="en-GB" dirty="0"/>
              <a:t>H</a:t>
            </a:r>
            <a:r>
              <a:rPr lang="el-GR" dirty="0"/>
              <a:t> επιλογή του βέλτιστου κόμβου γίνεται με βάση κάποιο κριτήριο, </a:t>
            </a:r>
            <a:r>
              <a:rPr lang="el-GR" dirty="0" err="1"/>
              <a:t>ευρετικό</a:t>
            </a:r>
            <a:r>
              <a:rPr lang="el-GR" dirty="0"/>
              <a:t> κριτήριο αξιολόγησης, μέσα από το σύνολο των κόμβων που έχουν αναπτυχθεί μέχρι εκείνη τη στιγμή. Ακολούθως αναπτύσσεται ο κόμβος που επιλέγεται και παράγονται οι απόγονοί του. Αν ένας από αυτούς αποτελεί τη λύση τότε τερματίζεται η αναζήτηση, αλλιώς οι νέοι κόμβοι προστίθενται στο σύνολο των παλιών. Στο νέο σύνολο των κόμβων εφαρμόζεται το </a:t>
            </a:r>
            <a:r>
              <a:rPr lang="el-GR" dirty="0" err="1"/>
              <a:t>ευρετικό</a:t>
            </a:r>
            <a:r>
              <a:rPr lang="el-GR" dirty="0"/>
              <a:t> κριτήριο αξιολόγησης για να βοηθήσει στον εντοπισμό του καλύτερου κόμβου. </a:t>
            </a:r>
            <a:r>
              <a:rPr lang="en-GB" dirty="0"/>
              <a:t>H</a:t>
            </a:r>
            <a:r>
              <a:rPr lang="el-GR" dirty="0"/>
              <a:t> διαδικασία αυτή συνεχίζεται μέχρι να βρεθεί μία λύση. Κάθε φορά η νέα πιθανή λύση συγκρίνεται με την μέχρι εκείνη τη στιγμή υπάρχουσα λύση. Το </a:t>
            </a:r>
            <a:r>
              <a:rPr lang="el-GR" dirty="0" err="1"/>
              <a:t>ευρετικό</a:t>
            </a:r>
            <a:r>
              <a:rPr lang="el-GR" dirty="0"/>
              <a:t> κριτήριο αξιολόγησης μπορεί να εξειδικεύεται κάθε φορά ανάλογα με το πρόβλημα.</a:t>
            </a:r>
          </a:p>
          <a:p>
            <a:pPr marL="0" indent="0">
              <a:buNone/>
            </a:pPr>
            <a:r>
              <a:rPr lang="el-GR" dirty="0"/>
              <a:t>Ένας γνωστός αλγόριθμος επιλογής βέλτιστου κόμβου είναι ο Α* (</a:t>
            </a:r>
            <a:r>
              <a:rPr lang="en-GB" dirty="0"/>
              <a:t>Hart et </a:t>
            </a:r>
            <a:r>
              <a:rPr lang="en-US" dirty="0"/>
              <a:t>a</a:t>
            </a:r>
            <a:r>
              <a:rPr lang="en-GB" dirty="0"/>
              <a:t>l</a:t>
            </a:r>
            <a:r>
              <a:rPr lang="el-GR" dirty="0"/>
              <a:t>., 1968; 1972; </a:t>
            </a:r>
            <a:r>
              <a:rPr lang="en-GB" dirty="0" err="1"/>
              <a:t>Gelperin</a:t>
            </a:r>
            <a:r>
              <a:rPr lang="el-GR" dirty="0"/>
              <a:t>, 1977; </a:t>
            </a:r>
            <a:r>
              <a:rPr lang="en-GB" dirty="0" err="1"/>
              <a:t>Martelli</a:t>
            </a:r>
            <a:r>
              <a:rPr lang="el-GR" dirty="0"/>
              <a:t>, 1977; </a:t>
            </a:r>
            <a:r>
              <a:rPr lang="en-GB" dirty="0"/>
              <a:t>Rich</a:t>
            </a:r>
            <a:r>
              <a:rPr lang="el-GR" dirty="0"/>
              <a:t>, 1983) που εφαρμόζεται σε γραφήματα των οποίων οι κόμβοι συσχετίζονται με διάζευξη και όχι με σύζευξη (γραφήματα τύπου </a:t>
            </a:r>
            <a:r>
              <a:rPr lang="en-GB" dirty="0"/>
              <a:t>OR</a:t>
            </a:r>
            <a:r>
              <a:rPr lang="el-GR" dirty="0"/>
              <a:t>), για να αποφευχθεί η επανάληψη της αναζήτησης σε όμοιους κλάδους.</a:t>
            </a:r>
          </a:p>
          <a:p>
            <a:pPr marL="0" indent="0">
              <a:buNone/>
            </a:pPr>
            <a:endParaRPr lang="el-GR"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56</a:t>
            </a:fld>
            <a:endParaRPr kumimoji="0" lang="en-US" sz="1400" b="1" dirty="0">
              <a:solidFill>
                <a:schemeClr val="bg1"/>
              </a:solidFill>
            </a:endParaRPr>
          </a:p>
        </p:txBody>
      </p:sp>
    </p:spTree>
    <p:extLst>
      <p:ext uri="{BB962C8B-B14F-4D97-AF65-F5344CB8AC3E}">
        <p14:creationId xmlns:p14="http://schemas.microsoft.com/office/powerpoint/2010/main" val="11621549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422086"/>
          </a:xfrm>
        </p:spPr>
        <p:txBody>
          <a:bodyPr>
            <a:normAutofit fontScale="70000" lnSpcReduction="20000"/>
          </a:bodyPr>
          <a:lstStyle/>
          <a:p>
            <a:pPr marL="0" indent="0">
              <a:buNone/>
            </a:pPr>
            <a:r>
              <a:rPr lang="el-GR" b="1" dirty="0"/>
              <a:t>Μηχανική της γνώσης</a:t>
            </a:r>
            <a:r>
              <a:rPr lang="en-GB" b="1" dirty="0"/>
              <a:t> (</a:t>
            </a:r>
            <a:r>
              <a:rPr lang="en-US" b="1" dirty="0"/>
              <a:t>knowledge engineering</a:t>
            </a:r>
            <a:r>
              <a:rPr lang="en-GB" b="1" dirty="0"/>
              <a:t>) </a:t>
            </a:r>
            <a:r>
              <a:rPr lang="en-GB" b="1" dirty="0" smtClean="0"/>
              <a:t> </a:t>
            </a:r>
          </a:p>
          <a:p>
            <a:pPr marL="0" indent="0">
              <a:buNone/>
            </a:pPr>
            <a:r>
              <a:rPr lang="el-GR" b="1" dirty="0"/>
              <a:t>Στρατηγικές εξαγωγής συμπερασμάτων</a:t>
            </a:r>
            <a:endParaRPr lang="el-GR" dirty="0"/>
          </a:p>
          <a:p>
            <a:pPr marL="0" indent="0">
              <a:buNone/>
            </a:pPr>
            <a:r>
              <a:rPr lang="el-GR" dirty="0"/>
              <a:t>Κατά τη διαδικασία αναζήτησης μιας λύσης μπορούμε να κινηθούμε προς δύο κατευθύνσεις, ανεξάρτητα από τη τεχνική αναζήτησης που ακολουθείται. Η μία είναι πηγαίνοντας από την αρχική κατάσταση προς τελική και η άλλη κατά την αντίστροφη φορά. Αυτές είναι οι δύο στρατηγικές που ακολουθούνται για την εξαγωγή συμπερασμάτων και οι οποίες περιγράφονται αναλυτικότερα στη συνέχεια. Το ποια όμως από τις δύο θα επιλέξουμε για να ακολουθήσουμε, θα εξαρτηθεί από το τι πληροφόρηση διαθέτουμε και το τι ζητάμε; Είναι σημαντικό να αναφερθεί ότι σε ειδικές περιπτώσεις είναι δυνατόν να χρησιμοποιηθούν και οι δύο στρατηγικές ταυτόχρονα. Η μέθοδος αυτή είναι γνωστή σαν διπλής κατεύθυνσης συλλογιστική (</a:t>
            </a:r>
            <a:r>
              <a:rPr lang="en-GB" dirty="0"/>
              <a:t>bi</a:t>
            </a:r>
            <a:r>
              <a:rPr lang="el-GR" dirty="0"/>
              <a:t>-</a:t>
            </a:r>
            <a:r>
              <a:rPr lang="en-GB" dirty="0"/>
              <a:t>directional reasoning</a:t>
            </a:r>
            <a:r>
              <a:rPr lang="el-GR" dirty="0"/>
              <a:t>).</a:t>
            </a:r>
          </a:p>
          <a:p>
            <a:pPr marL="0" indent="0">
              <a:buNone/>
            </a:pPr>
            <a:r>
              <a:rPr lang="el-GR" dirty="0"/>
              <a:t>Ένα άλλο χαρακτηριστικό των στρατηγικών αυτών είναι η δυνατότητά τους για οπισθοδρόμηση (</a:t>
            </a:r>
            <a:r>
              <a:rPr lang="en-GB" dirty="0"/>
              <a:t>backtracking</a:t>
            </a:r>
            <a:r>
              <a:rPr lang="el-GR" dirty="0"/>
              <a:t>). Με αυτήν υπάρχει η δυνατότητα για επιστροφή σε προηγούμενες καταστάσεις, σε περίπτωση αποτυχίας μίας αναζήτησης. Και οι δύο στρατηγικές χρησιμοποιούν τους ίδιους κανόνες αλλά βέβαια με διαφορετικό τρόπο.</a:t>
            </a:r>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57</a:t>
            </a:fld>
            <a:endParaRPr kumimoji="0" lang="en-US" sz="1400" b="1" dirty="0">
              <a:solidFill>
                <a:schemeClr val="bg1"/>
              </a:solidFill>
            </a:endParaRPr>
          </a:p>
        </p:txBody>
      </p:sp>
    </p:spTree>
    <p:extLst>
      <p:ext uri="{BB962C8B-B14F-4D97-AF65-F5344CB8AC3E}">
        <p14:creationId xmlns:p14="http://schemas.microsoft.com/office/powerpoint/2010/main" val="11621549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422086"/>
          </a:xfrm>
        </p:spPr>
        <p:txBody>
          <a:bodyPr>
            <a:normAutofit fontScale="55000" lnSpcReduction="20000"/>
          </a:bodyPr>
          <a:lstStyle/>
          <a:p>
            <a:pPr marL="0" indent="0">
              <a:buNone/>
            </a:pPr>
            <a:r>
              <a:rPr lang="el-GR" b="1" dirty="0"/>
              <a:t>Μηχανική της γνώσης</a:t>
            </a:r>
            <a:r>
              <a:rPr lang="en-GB" b="1" dirty="0"/>
              <a:t> (</a:t>
            </a:r>
            <a:r>
              <a:rPr lang="en-US" b="1" dirty="0"/>
              <a:t>knowledge engineering</a:t>
            </a:r>
            <a:r>
              <a:rPr lang="en-GB" b="1" dirty="0"/>
              <a:t>) </a:t>
            </a:r>
            <a:r>
              <a:rPr lang="en-GB" b="1" dirty="0" smtClean="0"/>
              <a:t> </a:t>
            </a:r>
          </a:p>
          <a:p>
            <a:pPr marL="0" indent="0">
              <a:buNone/>
            </a:pPr>
            <a:r>
              <a:rPr lang="el-GR" b="1" dirty="0"/>
              <a:t>Στρατηγικές εξαγωγής </a:t>
            </a:r>
            <a:r>
              <a:rPr lang="el-GR" b="1" dirty="0" smtClean="0"/>
              <a:t>συμπερασμάτων</a:t>
            </a:r>
            <a:endParaRPr lang="en-US" b="1" dirty="0" smtClean="0"/>
          </a:p>
          <a:p>
            <a:pPr marL="0" indent="0">
              <a:buNone/>
            </a:pPr>
            <a:r>
              <a:rPr lang="el-GR" b="1" u="sng" dirty="0"/>
              <a:t>Προς τα εμπρός ή ορθή συλλογιστική (</a:t>
            </a:r>
            <a:r>
              <a:rPr lang="el-GR" b="1" u="sng" dirty="0" err="1"/>
              <a:t>forward</a:t>
            </a:r>
            <a:r>
              <a:rPr lang="el-GR" b="1" u="sng" dirty="0"/>
              <a:t> </a:t>
            </a:r>
            <a:r>
              <a:rPr lang="el-GR" b="1" u="sng" dirty="0" err="1"/>
              <a:t>reasoning</a:t>
            </a:r>
            <a:r>
              <a:rPr lang="el-GR" b="1" u="sng" dirty="0"/>
              <a:t>)</a:t>
            </a:r>
            <a:endParaRPr lang="el-GR" dirty="0"/>
          </a:p>
          <a:p>
            <a:pPr marL="0" indent="0">
              <a:buNone/>
            </a:pPr>
            <a:r>
              <a:rPr lang="el-GR" dirty="0"/>
              <a:t>Η προς τα εμπρός συλλογιστική ξεκινά, από τα δεδομένα που διαθέτει και προσπαθεί να καταλήξει σε συμπεράσματα (απαγωγικός συλλογισμός). Είναι δηλαδή μια προσέγγιση οδηγούμενη από τα δεδομένα (</a:t>
            </a:r>
            <a:r>
              <a:rPr lang="el-GR" dirty="0" err="1"/>
              <a:t>data</a:t>
            </a:r>
            <a:r>
              <a:rPr lang="el-GR" dirty="0"/>
              <a:t>-</a:t>
            </a:r>
            <a:r>
              <a:rPr lang="el-GR" dirty="0" err="1"/>
              <a:t>driven</a:t>
            </a:r>
            <a:r>
              <a:rPr lang="el-GR" dirty="0"/>
              <a:t>). Η αναζήτηση ξεκινά, με τη δημιουργία του αρχικού επιπέδου του δένδρου εξαγωγής συμπερασμάτων, με τη στρατηγική της προς τα εμπρός συλλογιστικής (</a:t>
            </a:r>
            <a:r>
              <a:rPr lang="el-GR" dirty="0" err="1"/>
              <a:t>Rich</a:t>
            </a:r>
            <a:r>
              <a:rPr lang="el-GR" dirty="0"/>
              <a:t>, 1983; </a:t>
            </a:r>
            <a:r>
              <a:rPr lang="el-GR" dirty="0" err="1"/>
              <a:t>Benchimol</a:t>
            </a:r>
            <a:r>
              <a:rPr lang="el-GR" dirty="0"/>
              <a:t> </a:t>
            </a:r>
            <a:r>
              <a:rPr lang="el-GR" dirty="0" err="1"/>
              <a:t>et</a:t>
            </a:r>
            <a:r>
              <a:rPr lang="el-GR" dirty="0"/>
              <a:t> </a:t>
            </a:r>
            <a:r>
              <a:rPr lang="el-GR" dirty="0" err="1"/>
              <a:t>al</a:t>
            </a:r>
            <a:r>
              <a:rPr lang="el-GR" dirty="0"/>
              <a:t>., 1987; </a:t>
            </a:r>
            <a:r>
              <a:rPr lang="el-GR" dirty="0" err="1"/>
              <a:t>Rich</a:t>
            </a:r>
            <a:r>
              <a:rPr lang="el-GR" dirty="0"/>
              <a:t> </a:t>
            </a:r>
            <a:r>
              <a:rPr lang="el-GR" dirty="0" err="1"/>
              <a:t>and</a:t>
            </a:r>
            <a:r>
              <a:rPr lang="el-GR" dirty="0"/>
              <a:t> </a:t>
            </a:r>
            <a:r>
              <a:rPr lang="el-GR" dirty="0" err="1"/>
              <a:t>Knight</a:t>
            </a:r>
            <a:r>
              <a:rPr lang="el-GR" dirty="0"/>
              <a:t>, 1991; </a:t>
            </a:r>
            <a:r>
              <a:rPr lang="el-GR" dirty="0" err="1"/>
              <a:t>Turban</a:t>
            </a:r>
            <a:r>
              <a:rPr lang="el-GR" dirty="0"/>
              <a:t>, 1993). Σαν ρίζα τοποθετείται η αρχική πληροφορία (η υπόθεση του κανόνα: IF υπόθεση ΤΗΕΝ συμπέρασμα). Στη συνέχεια δημιουργείται το επόμενο επίπεδο. Αρχικά ανευρίσκονται όλοι οι κανόνες των οποίων τα αριστερά μέρη ταυτίζονται με τη πληροφορία της ρίζας. Στη συνέχεια τοποθετούνται σαν κόμβοι, του επιπέδου αυτού, τα δεξιά μέρη τους (συμπεράσματα). Για τη δημιουργία κάθε επόμενου επιπέδου επαναλαμβάνεται η διαδικασία αυτή για κάθε κόμβο του προηγούμενου επιπέδου. Η διαδικασία τερματίζεται μόλις επιτευχθεί ο στόχος της αναζήτησης. Η μέθοδος αυτή είναι κατάλληλη για συστήματα είτε χωρίς προκαθορισμένους ή πολλούς στόχους είτε με μεγάλο αριθμό δεδομένων. </a:t>
            </a:r>
          </a:p>
          <a:p>
            <a:pPr marL="0" indent="0">
              <a:buNone/>
            </a:pPr>
            <a:r>
              <a:rPr lang="el-GR" dirty="0"/>
              <a:t>Κατά τη διαδικασία του συλλογισμού αναζήτησης δεν λαμβάνεται υπόψη o στόχος που έχει τεθεί και έτσι υπάρχει περίπτωση να οδηγηθούμε σε λάθος κατευθύνσεις και να μην καταλήξουμε στο επιθυμητό συμπέρασμα. Το πρόβλημα αυτό επιλύεται με τη βοήθεια </a:t>
            </a:r>
            <a:r>
              <a:rPr lang="el-GR" dirty="0" err="1"/>
              <a:t>ευρετικών</a:t>
            </a:r>
            <a:r>
              <a:rPr lang="el-GR" dirty="0"/>
              <a:t> μεθόδων.</a:t>
            </a:r>
          </a:p>
          <a:p>
            <a:pPr marL="0" indent="0">
              <a:buNone/>
            </a:pPr>
            <a:endParaRPr lang="el-GR"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58</a:t>
            </a:fld>
            <a:endParaRPr kumimoji="0" lang="en-US" sz="1400" b="1" dirty="0">
              <a:solidFill>
                <a:schemeClr val="bg1"/>
              </a:solidFill>
            </a:endParaRPr>
          </a:p>
        </p:txBody>
      </p:sp>
    </p:spTree>
    <p:extLst>
      <p:ext uri="{BB962C8B-B14F-4D97-AF65-F5344CB8AC3E}">
        <p14:creationId xmlns:p14="http://schemas.microsoft.com/office/powerpoint/2010/main" val="26840563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422086"/>
          </a:xfrm>
        </p:spPr>
        <p:txBody>
          <a:bodyPr>
            <a:normAutofit fontScale="62500" lnSpcReduction="20000"/>
          </a:bodyPr>
          <a:lstStyle/>
          <a:p>
            <a:pPr marL="0" indent="0">
              <a:buNone/>
            </a:pPr>
            <a:r>
              <a:rPr lang="el-GR" b="1" dirty="0"/>
              <a:t>Μηχανική της γνώσης</a:t>
            </a:r>
            <a:r>
              <a:rPr lang="en-GB" b="1" dirty="0"/>
              <a:t> (</a:t>
            </a:r>
            <a:r>
              <a:rPr lang="en-US" b="1" dirty="0"/>
              <a:t>knowledge engineering</a:t>
            </a:r>
            <a:r>
              <a:rPr lang="en-GB" b="1" dirty="0"/>
              <a:t>) </a:t>
            </a:r>
            <a:r>
              <a:rPr lang="en-GB" b="1" dirty="0" smtClean="0"/>
              <a:t> </a:t>
            </a:r>
          </a:p>
          <a:p>
            <a:pPr marL="0" indent="0">
              <a:buNone/>
            </a:pPr>
            <a:r>
              <a:rPr lang="el-GR" b="1" dirty="0"/>
              <a:t>Στρατηγικές εξαγωγής </a:t>
            </a:r>
            <a:r>
              <a:rPr lang="el-GR" b="1" dirty="0" smtClean="0"/>
              <a:t>συμπερασμάτων</a:t>
            </a:r>
            <a:endParaRPr lang="en-US" b="1" dirty="0" smtClean="0"/>
          </a:p>
          <a:p>
            <a:pPr marL="0" indent="0">
              <a:buNone/>
            </a:pPr>
            <a:r>
              <a:rPr lang="el-GR" b="1" u="sng" dirty="0"/>
              <a:t>Προς τα πίσω ή ανάστροφη συλλογιστική (</a:t>
            </a:r>
            <a:r>
              <a:rPr lang="el-GR" b="1" u="sng" dirty="0" err="1"/>
              <a:t>backward</a:t>
            </a:r>
            <a:r>
              <a:rPr lang="el-GR" b="1" u="sng" dirty="0"/>
              <a:t> </a:t>
            </a:r>
            <a:r>
              <a:rPr lang="el-GR" b="1" u="sng" dirty="0" err="1"/>
              <a:t>reasoning</a:t>
            </a:r>
            <a:r>
              <a:rPr lang="el-GR" b="1" u="sng" dirty="0"/>
              <a:t>)</a:t>
            </a:r>
            <a:endParaRPr lang="el-GR" dirty="0"/>
          </a:p>
          <a:p>
            <a:pPr marL="0" indent="0">
              <a:buNone/>
            </a:pPr>
            <a:r>
              <a:rPr lang="el-GR" dirty="0"/>
              <a:t>Η στρατηγική που ακολουθείται εδώ προσπαθεί να αποδείξει την αλήθεια μίας υπόθεσης αναζητώντας αποδείξεις για την ισχύ της ή την μη ισχύ της (</a:t>
            </a:r>
            <a:r>
              <a:rPr lang="el-GR" dirty="0" err="1"/>
              <a:t>συνεπαγωγικόςσυλλογισμός</a:t>
            </a:r>
            <a:r>
              <a:rPr lang="el-GR" dirty="0"/>
              <a:t>). Ξεκινά από το ζητούμενο και προσπαθεί να το αποδείξει καταλήγοντας σε προφανή γεγονότα. Είναι δηλαδή μία μέθοδος καθοδηγούμενη από το στόχο (</a:t>
            </a:r>
            <a:r>
              <a:rPr lang="el-GR" dirty="0" err="1"/>
              <a:t>goal</a:t>
            </a:r>
            <a:r>
              <a:rPr lang="el-GR" dirty="0"/>
              <a:t>-</a:t>
            </a:r>
            <a:r>
              <a:rPr lang="el-GR" dirty="0" err="1"/>
              <a:t>driven</a:t>
            </a:r>
            <a:r>
              <a:rPr lang="el-GR" dirty="0"/>
              <a:t>). Έτσι ακολουθούμε την αντίθετη πορεία </a:t>
            </a:r>
            <a:r>
              <a:rPr lang="el-GR" dirty="0" err="1"/>
              <a:t>απ'ότι</a:t>
            </a:r>
            <a:r>
              <a:rPr lang="el-GR" dirty="0"/>
              <a:t> προηγουμένως (</a:t>
            </a:r>
            <a:r>
              <a:rPr lang="el-GR" dirty="0" err="1"/>
              <a:t>Rich</a:t>
            </a:r>
            <a:r>
              <a:rPr lang="el-GR" dirty="0"/>
              <a:t>, 1983; </a:t>
            </a:r>
            <a:r>
              <a:rPr lang="el-GR" dirty="0" err="1"/>
              <a:t>Rich</a:t>
            </a:r>
            <a:r>
              <a:rPr lang="el-GR" dirty="0"/>
              <a:t> </a:t>
            </a:r>
            <a:r>
              <a:rPr lang="el-GR" dirty="0" err="1"/>
              <a:t>and</a:t>
            </a:r>
            <a:r>
              <a:rPr lang="el-GR" dirty="0"/>
              <a:t> </a:t>
            </a:r>
            <a:r>
              <a:rPr lang="el-GR" dirty="0" err="1"/>
              <a:t>Knight</a:t>
            </a:r>
            <a:r>
              <a:rPr lang="el-GR" dirty="0"/>
              <a:t>, 1991; </a:t>
            </a:r>
            <a:r>
              <a:rPr lang="el-GR" dirty="0" err="1"/>
              <a:t>Turban</a:t>
            </a:r>
            <a:r>
              <a:rPr lang="el-GR" dirty="0"/>
              <a:t>, 1993).</a:t>
            </a:r>
          </a:p>
          <a:p>
            <a:pPr marL="0" indent="0">
              <a:buNone/>
            </a:pPr>
            <a:r>
              <a:rPr lang="el-GR" dirty="0"/>
              <a:t>Η διαδικασία ξεκινά με τη δημιουργία της ρίζας του δένδρου αναζήτησης στην οποία τοποθετούμε τον προς επαλήθευση στόχο. Ακολούθως ανευρίσκονται, από τη βάση γνώσης, όλοι οι κανόνες των οποίων τα δεξιά μέρη (συμπεράσματα) ταυτίζονται με αυτό της ρίζας. Δημιουργούμε τους κόμβους του επόμενου επιπέδου τοποθετώντας σε αυτούς τα αριστερά μέρη (υποθέσεις) των προηγούμενων κανόνων. Η μέθοδος αυτή είναι κατάλληλη για συστήματα είτε με συγκεκριμένους και λίγους στόχους είτε με μικρό αριθμό δεδομένων.</a:t>
            </a:r>
          </a:p>
          <a:p>
            <a:pPr marL="0" indent="0">
              <a:buNone/>
            </a:pPr>
            <a:r>
              <a:rPr lang="el-GR" dirty="0"/>
              <a:t>Κατά τη πορεία αναζήτησης λαμβάνονται υπόψη όλα τα δεδομένα του προβλήματος ενώ μπορεί να ζητείται και η βοήθεια του χρήστη όταν δεν υπάρχει επαρκής πληροφόρηση ή όταν το σύστημα δεν μπορεί να το συμπεράνει από αλλού.</a:t>
            </a:r>
          </a:p>
          <a:p>
            <a:pPr marL="0" indent="0">
              <a:buNone/>
            </a:pPr>
            <a:endParaRPr lang="el-GR"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59</a:t>
            </a:fld>
            <a:endParaRPr kumimoji="0" lang="en-US" sz="1400" b="1" dirty="0">
              <a:solidFill>
                <a:schemeClr val="bg1"/>
              </a:solidFill>
            </a:endParaRPr>
          </a:p>
        </p:txBody>
      </p:sp>
    </p:spTree>
    <p:extLst>
      <p:ext uri="{BB962C8B-B14F-4D97-AF65-F5344CB8AC3E}">
        <p14:creationId xmlns:p14="http://schemas.microsoft.com/office/powerpoint/2010/main" val="3495147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1800200"/>
          </a:xfrm>
        </p:spPr>
        <p:txBody>
          <a:bodyPr>
            <a:normAutofit fontScale="47500" lnSpcReduction="20000"/>
          </a:bodyPr>
          <a:lstStyle/>
          <a:p>
            <a:pPr marL="0" indent="0">
              <a:buNone/>
            </a:pPr>
            <a:r>
              <a:rPr lang="el-GR" b="1" dirty="0"/>
              <a:t>Η τεχνητή έναντι της ανθρώπινης </a:t>
            </a:r>
            <a:r>
              <a:rPr lang="el-GR" b="1" dirty="0" smtClean="0"/>
              <a:t>νοημοσύνης</a:t>
            </a:r>
          </a:p>
          <a:p>
            <a:pPr lvl="0"/>
            <a:r>
              <a:rPr lang="el-GR" dirty="0"/>
              <a:t>Ο άνθρωπος έχει τη δυνατότητα να αποκτά και να δημιουργεί γνώση, ενώ αντιθέτως η γνώση στα συστήματα Τ.Ν. έχει αυστηρώς καθορισμένη δομή η οποία είναι δύσκολο να μετατραπεί.</a:t>
            </a:r>
          </a:p>
          <a:p>
            <a:pPr lvl="0"/>
            <a:r>
              <a:rPr lang="el-GR" dirty="0"/>
              <a:t>Η ανθρώπινη λογική μπορεί να χρησιμοποιεί ένα πολύ ευρύτερο πεδίο γνώσης από αυτό του συγκεκριμένου θέματος απόφασης. Η Τ.Ν. αντιθέτως είναι επικεντρωμένη μόνο σε εξειδικευμένα θέματα, διαθέτοντας γνώση μόνο για την επίλυση συγκεκριμένων προβλημάτων.</a:t>
            </a:r>
          </a:p>
          <a:p>
            <a:pPr marL="0" indent="0">
              <a:buNone/>
            </a:pPr>
            <a:r>
              <a:rPr lang="el-GR" dirty="0"/>
              <a:t>Με στόχο να κατανοηθεί καλύτερα ο τρόπος εργασίας της Τ.Ν. καθώς και οι περιορισμοί της, προτάθηκε από τους </a:t>
            </a:r>
            <a:r>
              <a:rPr lang="el-GR" dirty="0" err="1"/>
              <a:t>Newell</a:t>
            </a:r>
            <a:r>
              <a:rPr lang="el-GR" dirty="0"/>
              <a:t> </a:t>
            </a:r>
            <a:r>
              <a:rPr lang="en-GB" dirty="0"/>
              <a:t>and</a:t>
            </a:r>
            <a:r>
              <a:rPr lang="el-GR" dirty="0"/>
              <a:t> </a:t>
            </a:r>
            <a:r>
              <a:rPr lang="el-GR" dirty="0" err="1"/>
              <a:t>Simon</a:t>
            </a:r>
            <a:r>
              <a:rPr lang="el-GR" dirty="0"/>
              <a:t> (1972) ένα μοντέλο ανθρώπινης επεξεργασίας των πληροφοριών (</a:t>
            </a:r>
            <a:r>
              <a:rPr lang="el-GR" dirty="0" smtClean="0"/>
              <a:t>σχήμα).</a:t>
            </a:r>
            <a:endParaRPr lang="el-GR" dirty="0"/>
          </a:p>
          <a:p>
            <a:pPr marL="0" indent="0">
              <a:buNone/>
            </a:pPr>
            <a:endParaRPr lang="el-GR" b="1"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6</a:t>
            </a:fld>
            <a:endParaRPr kumimoji="0" lang="en-US" sz="1400" b="1"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39" y="2924944"/>
            <a:ext cx="8207134"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20891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422086"/>
          </a:xfrm>
        </p:spPr>
        <p:txBody>
          <a:bodyPr>
            <a:normAutofit fontScale="55000" lnSpcReduction="20000"/>
          </a:bodyPr>
          <a:lstStyle/>
          <a:p>
            <a:pPr marL="0" indent="0">
              <a:buNone/>
            </a:pPr>
            <a:r>
              <a:rPr lang="el-GR" b="1" dirty="0"/>
              <a:t>Μηχανική της γνώσης</a:t>
            </a:r>
            <a:r>
              <a:rPr lang="en-GB" b="1" dirty="0"/>
              <a:t> (</a:t>
            </a:r>
            <a:r>
              <a:rPr lang="en-US" b="1" dirty="0"/>
              <a:t>knowledge engineering</a:t>
            </a:r>
            <a:r>
              <a:rPr lang="en-GB" b="1" dirty="0"/>
              <a:t>) </a:t>
            </a:r>
            <a:r>
              <a:rPr lang="en-GB" b="1" dirty="0" smtClean="0"/>
              <a:t> </a:t>
            </a:r>
          </a:p>
          <a:p>
            <a:pPr marL="0" indent="0">
              <a:buNone/>
            </a:pPr>
            <a:r>
              <a:rPr lang="el-GR" b="1" dirty="0" smtClean="0"/>
              <a:t>Ανάπτυξη </a:t>
            </a:r>
            <a:r>
              <a:rPr lang="el-GR" b="1" dirty="0"/>
              <a:t>έμπειρων συστημάτων </a:t>
            </a:r>
            <a:endParaRPr lang="el-GR" dirty="0"/>
          </a:p>
          <a:p>
            <a:pPr marL="0" indent="0">
              <a:buNone/>
            </a:pPr>
            <a:r>
              <a:rPr lang="el-GR" dirty="0"/>
              <a:t>Η ανάπτυξη έμπειρων συστημάτων δεν είναι μια σταθερή και απόλυτη ακολουθία διαδοχικών ενεργειών που τηρούν όλοι οι κατασκευαστές. Κάθε έμπειρο σύστημα έχει τις δικές του ιδιομορφίες και κάθε ομάδα κατασκευαστών έχει τις δικές της πρακτικές που ακολουθεί. Πολλοί ερευνητές έχουν προτείνει κατά καιρούς διάφορες μεθοδολογίες ανάλυσης και ανάπτυξης των έμπειρων συστημάτων (</a:t>
            </a:r>
            <a:r>
              <a:rPr lang="en-US" dirty="0"/>
              <a:t>Davis</a:t>
            </a:r>
            <a:r>
              <a:rPr lang="el-GR" dirty="0"/>
              <a:t>, 1974; </a:t>
            </a:r>
            <a:r>
              <a:rPr lang="en-US" dirty="0" err="1"/>
              <a:t>Mandell</a:t>
            </a:r>
            <a:r>
              <a:rPr lang="el-GR" dirty="0"/>
              <a:t>, 1979; </a:t>
            </a:r>
            <a:r>
              <a:rPr lang="en-US" dirty="0" err="1"/>
              <a:t>Liebowitz</a:t>
            </a:r>
            <a:r>
              <a:rPr lang="el-GR" dirty="0"/>
              <a:t>, 1984; </a:t>
            </a:r>
            <a:r>
              <a:rPr lang="en-US" dirty="0"/>
              <a:t>Silverman</a:t>
            </a:r>
            <a:r>
              <a:rPr lang="el-GR" dirty="0"/>
              <a:t>, 1984, 1985; 1987; </a:t>
            </a:r>
            <a:r>
              <a:rPr lang="en-US" dirty="0" err="1"/>
              <a:t>DeSalvo</a:t>
            </a:r>
            <a:r>
              <a:rPr lang="el-GR" dirty="0"/>
              <a:t>, 1987; </a:t>
            </a:r>
            <a:r>
              <a:rPr lang="en-US" dirty="0"/>
              <a:t>Turban</a:t>
            </a:r>
            <a:r>
              <a:rPr lang="el-GR" dirty="0"/>
              <a:t>, 1993; Z</a:t>
            </a:r>
            <a:r>
              <a:rPr lang="en-GB" dirty="0" err="1"/>
              <a:t>opounidis</a:t>
            </a:r>
            <a:r>
              <a:rPr lang="en-GB" dirty="0"/>
              <a:t> et al</a:t>
            </a:r>
            <a:r>
              <a:rPr lang="el-GR" dirty="0"/>
              <a:t>., 1996; </a:t>
            </a:r>
            <a:r>
              <a:rPr lang="el-GR" dirty="0" err="1"/>
              <a:t>Matsatsinis</a:t>
            </a:r>
            <a:r>
              <a:rPr lang="el-GR" dirty="0"/>
              <a:t> </a:t>
            </a:r>
            <a:r>
              <a:rPr lang="el-GR" dirty="0" err="1"/>
              <a:t>et</a:t>
            </a:r>
            <a:r>
              <a:rPr lang="el-GR" dirty="0"/>
              <a:t> </a:t>
            </a:r>
            <a:r>
              <a:rPr lang="el-GR" dirty="0" err="1"/>
              <a:t>al</a:t>
            </a:r>
            <a:r>
              <a:rPr lang="el-GR" dirty="0"/>
              <a:t>., 1997; </a:t>
            </a:r>
            <a:r>
              <a:rPr lang="en-GB" dirty="0" err="1"/>
              <a:t>Matsatsinis</a:t>
            </a:r>
            <a:r>
              <a:rPr lang="en-GB" dirty="0"/>
              <a:t> and </a:t>
            </a:r>
            <a:r>
              <a:rPr lang="en-GB" dirty="0" err="1"/>
              <a:t>Siskos</a:t>
            </a:r>
            <a:r>
              <a:rPr lang="el-GR" dirty="0"/>
              <a:t>, 1999; 2002; κα.). Στο σχήμα 11.17 δίνονται τα διαδοχικά στάδια ανάπτυξης ενός τυπικού Ε.Σ. </a:t>
            </a:r>
          </a:p>
          <a:p>
            <a:pPr marL="0" indent="0">
              <a:buNone/>
            </a:pPr>
            <a:r>
              <a:rPr lang="el-GR" b="1" i="1" dirty="0"/>
              <a:t>Προβλήματα εφαρμογής των έμπειρων συστημάτων</a:t>
            </a:r>
            <a:endParaRPr lang="el-GR" dirty="0"/>
          </a:p>
          <a:p>
            <a:pPr marL="0" indent="0">
              <a:buNone/>
            </a:pPr>
            <a:r>
              <a:rPr lang="el-GR" dirty="0"/>
              <a:t>Το πιο σημαντικό πρόβλημα στην ανάπτυξη ενός έμπειρου συστήματος είναι η απόκτηση της κατάλληλης γνώσης και η αναπαράστασή της κατά τέτοιο τρόπο ώστε να είναι δυνατή η χρήση της (</a:t>
            </a:r>
            <a:r>
              <a:rPr lang="el-GR" dirty="0" err="1"/>
              <a:t>Gale</a:t>
            </a:r>
            <a:r>
              <a:rPr lang="el-GR" dirty="0"/>
              <a:t>, 1986; </a:t>
            </a:r>
            <a:r>
              <a:rPr lang="el-GR" dirty="0" err="1"/>
              <a:t>Curry</a:t>
            </a:r>
            <a:r>
              <a:rPr lang="el-GR" dirty="0"/>
              <a:t> </a:t>
            </a:r>
            <a:r>
              <a:rPr lang="el-GR" dirty="0" err="1"/>
              <a:t>and</a:t>
            </a:r>
            <a:r>
              <a:rPr lang="el-GR" dirty="0"/>
              <a:t> </a:t>
            </a:r>
            <a:r>
              <a:rPr lang="el-GR" dirty="0" err="1"/>
              <a:t>Moutinho</a:t>
            </a:r>
            <a:r>
              <a:rPr lang="el-GR" dirty="0"/>
              <a:t>, 1991; </a:t>
            </a:r>
            <a:r>
              <a:rPr lang="el-GR" dirty="0" err="1"/>
              <a:t>Matsatsinis</a:t>
            </a:r>
            <a:r>
              <a:rPr lang="el-GR" dirty="0"/>
              <a:t> </a:t>
            </a:r>
            <a:r>
              <a:rPr lang="el-GR" dirty="0" err="1"/>
              <a:t>et</a:t>
            </a:r>
            <a:r>
              <a:rPr lang="el-GR" dirty="0"/>
              <a:t> </a:t>
            </a:r>
            <a:r>
              <a:rPr lang="el-GR" dirty="0" err="1"/>
              <a:t>al</a:t>
            </a:r>
            <a:r>
              <a:rPr lang="el-GR" dirty="0"/>
              <a:t>., 1997).</a:t>
            </a:r>
          </a:p>
          <a:p>
            <a:pPr marL="0" indent="0">
              <a:buNone/>
            </a:pPr>
            <a:r>
              <a:rPr lang="el-GR" dirty="0"/>
              <a:t>Η υποκειμενική φύση της λογικής και της εμπειρίας δημιουργούν σοβαρά εμπόδια στις περιπτώσεις τυποποιημένης αναπαράστασης της γνώσης (</a:t>
            </a:r>
            <a:r>
              <a:rPr lang="el-GR" dirty="0" err="1"/>
              <a:t>Leith</a:t>
            </a:r>
            <a:r>
              <a:rPr lang="el-GR" dirty="0"/>
              <a:t>, 1986). Αυτό είναι η αιτία της μικρής εφαρμογής των Ε.Σ. στο μάρκετινγκ και τη στρατηγική (</a:t>
            </a:r>
            <a:r>
              <a:rPr lang="el-GR" dirty="0" err="1"/>
              <a:t>Moutinho</a:t>
            </a:r>
            <a:r>
              <a:rPr lang="el-GR" dirty="0"/>
              <a:t> </a:t>
            </a:r>
            <a:r>
              <a:rPr lang="el-GR" dirty="0" err="1"/>
              <a:t>and</a:t>
            </a:r>
            <a:r>
              <a:rPr lang="el-GR" dirty="0"/>
              <a:t> </a:t>
            </a:r>
            <a:r>
              <a:rPr lang="el-GR" dirty="0" err="1"/>
              <a:t>Paton</a:t>
            </a:r>
            <a:r>
              <a:rPr lang="el-GR" dirty="0"/>
              <a:t>, 1988; </a:t>
            </a:r>
            <a:r>
              <a:rPr lang="el-GR" dirty="0" err="1"/>
              <a:t>Dubelaar</a:t>
            </a:r>
            <a:r>
              <a:rPr lang="el-GR" dirty="0"/>
              <a:t> </a:t>
            </a:r>
            <a:r>
              <a:rPr lang="el-GR" dirty="0" err="1"/>
              <a:t>et</a:t>
            </a:r>
            <a:r>
              <a:rPr lang="el-GR" dirty="0"/>
              <a:t> </a:t>
            </a:r>
            <a:r>
              <a:rPr lang="en-US" dirty="0"/>
              <a:t>al</a:t>
            </a:r>
            <a:r>
              <a:rPr lang="el-GR" dirty="0"/>
              <a:t>., 1991). Το γεγονός αυτό αποτέλεσε μια νοητική πρόκληση για τους ερευνητές (</a:t>
            </a:r>
            <a:r>
              <a:rPr lang="el-GR" dirty="0" err="1"/>
              <a:t>Curry</a:t>
            </a:r>
            <a:r>
              <a:rPr lang="el-GR" dirty="0"/>
              <a:t> </a:t>
            </a:r>
            <a:r>
              <a:rPr lang="el-GR" dirty="0" err="1"/>
              <a:t>and</a:t>
            </a:r>
            <a:r>
              <a:rPr lang="el-GR" dirty="0"/>
              <a:t> </a:t>
            </a:r>
            <a:r>
              <a:rPr lang="el-GR" dirty="0" err="1"/>
              <a:t>Moutinho</a:t>
            </a:r>
            <a:r>
              <a:rPr lang="el-GR" dirty="0"/>
              <a:t>, 1991; </a:t>
            </a:r>
            <a:r>
              <a:rPr lang="en-GB" dirty="0" err="1"/>
              <a:t>Matsatsinis</a:t>
            </a:r>
            <a:r>
              <a:rPr lang="en-GB" dirty="0"/>
              <a:t> and </a:t>
            </a:r>
            <a:r>
              <a:rPr lang="en-GB" dirty="0" err="1"/>
              <a:t>Siskos</a:t>
            </a:r>
            <a:r>
              <a:rPr lang="el-GR" dirty="0"/>
              <a:t>, 1999; 2002). </a:t>
            </a:r>
          </a:p>
          <a:p>
            <a:pPr marL="0" indent="0">
              <a:buNone/>
            </a:pPr>
            <a:r>
              <a:rPr lang="el-GR" dirty="0"/>
              <a:t>Στο σημείο αυτό δεν θα πρέπει να αγνοήσουμε το γεγονός ότι ο χρήστης πρέπει να αντιλαμβάνεται τη λογική που χρησιμοποιεί ένα έμπειρο σύστημα για να καταλήξει σε κάποιο συμπέρασμα.</a:t>
            </a:r>
          </a:p>
          <a:p>
            <a:pPr marL="0" indent="0">
              <a:buNone/>
            </a:pPr>
            <a:endParaRPr lang="el-GR"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60</a:t>
            </a:fld>
            <a:endParaRPr kumimoji="0" lang="en-US" sz="1400" b="1" dirty="0">
              <a:solidFill>
                <a:schemeClr val="bg1"/>
              </a:solidFill>
            </a:endParaRPr>
          </a:p>
        </p:txBody>
      </p:sp>
    </p:spTree>
    <p:extLst>
      <p:ext uri="{BB962C8B-B14F-4D97-AF65-F5344CB8AC3E}">
        <p14:creationId xmlns:p14="http://schemas.microsoft.com/office/powerpoint/2010/main" val="34951470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422086"/>
          </a:xfrm>
        </p:spPr>
        <p:txBody>
          <a:bodyPr>
            <a:normAutofit fontScale="62500" lnSpcReduction="20000"/>
          </a:bodyPr>
          <a:lstStyle/>
          <a:p>
            <a:pPr marL="0" indent="0">
              <a:buNone/>
            </a:pPr>
            <a:r>
              <a:rPr lang="el-GR" b="1" dirty="0"/>
              <a:t>Μηχανική της γνώσης</a:t>
            </a:r>
            <a:r>
              <a:rPr lang="en-GB" b="1" dirty="0"/>
              <a:t> (</a:t>
            </a:r>
            <a:r>
              <a:rPr lang="en-US" b="1" dirty="0"/>
              <a:t>knowledge engineering</a:t>
            </a:r>
            <a:r>
              <a:rPr lang="en-GB" b="1" dirty="0"/>
              <a:t>) </a:t>
            </a:r>
            <a:r>
              <a:rPr lang="en-GB" b="1" dirty="0" smtClean="0"/>
              <a:t> </a:t>
            </a:r>
          </a:p>
          <a:p>
            <a:pPr marL="0" indent="0">
              <a:buNone/>
            </a:pPr>
            <a:r>
              <a:rPr lang="el-GR" b="1" dirty="0" smtClean="0"/>
              <a:t>Ανάπτυξη </a:t>
            </a:r>
            <a:r>
              <a:rPr lang="el-GR" b="1" dirty="0"/>
              <a:t>έμπειρων συστημάτων </a:t>
            </a:r>
            <a:r>
              <a:rPr lang="en-US" b="1" dirty="0" smtClean="0"/>
              <a:t>- </a:t>
            </a:r>
            <a:r>
              <a:rPr lang="el-GR" b="1" dirty="0"/>
              <a:t>Διαδικασία </a:t>
            </a:r>
            <a:endParaRPr lang="en-US" b="1" dirty="0"/>
          </a:p>
          <a:p>
            <a:pPr marL="0" indent="0">
              <a:buNone/>
            </a:pPr>
            <a:r>
              <a:rPr lang="el-GR" dirty="0"/>
              <a:t>Στη χρονοβόρα και εξαιρετικά περίπλοκη διαδικασία ανάπτυξης ενός έμπειρου συστήματος αφενός εμπλέκονται με τον ένα ή τον άλλο τρόπο πολλοί άνθρωποι διαφόρων ειδικοτήτων, αφετέρου απαιτείται η λήψη αποφάσεων τόσο σε θέματα οικονομικά, κοινωνικά όσο και τεχνικά.</a:t>
            </a:r>
          </a:p>
          <a:p>
            <a:pPr marL="0" indent="0">
              <a:buNone/>
            </a:pPr>
            <a:r>
              <a:rPr lang="el-GR" dirty="0"/>
              <a:t>Το πρώτο θέμα που πρέπει να αντιμετωπισθεί είναι η επιλογή, μέσα από το σύνολο των προβλημάτων μιας επιχείρησης, εκείνου του προβλήματος που θα έχει τη μέγιστη προτεραιότητα για την επίλυσή του (σχήμα 11.18). Σύμφωνα με τον </a:t>
            </a:r>
            <a:r>
              <a:rPr lang="en-US" dirty="0"/>
              <a:t>Waterman</a:t>
            </a:r>
            <a:r>
              <a:rPr lang="el-GR" dirty="0"/>
              <a:t> (1985) η μελέτη για την επιλογή του κατάλληλου προβλήματος, θα πρέπει να αποτελείται από τα εξής τρία στάδια: </a:t>
            </a:r>
          </a:p>
          <a:p>
            <a:pPr lvl="0"/>
            <a:r>
              <a:rPr lang="el-GR" dirty="0"/>
              <a:t>Απαραίτητες απαιτήσεις (</a:t>
            </a:r>
            <a:r>
              <a:rPr lang="en-US" dirty="0"/>
              <a:t>necessary requirements</a:t>
            </a:r>
            <a:r>
              <a:rPr lang="el-GR" dirty="0"/>
              <a:t>): Συνολικά τίθενται επτά απαιτήσεις, οι οποίες θα πρέπει να πληρούνται όλες για να είναι δυνατή η ανάπτυξη ενός Ε.Σ.</a:t>
            </a:r>
          </a:p>
          <a:p>
            <a:pPr lvl="0"/>
            <a:r>
              <a:rPr lang="el-GR" dirty="0"/>
              <a:t>Αιτιολόγηση (</a:t>
            </a:r>
            <a:r>
              <a:rPr lang="en-US" dirty="0"/>
              <a:t>justification</a:t>
            </a:r>
            <a:r>
              <a:rPr lang="el-GR" dirty="0"/>
              <a:t>): Αποτελείται από τέσσερις προϋποθέσεις, εκ των οποίων θα πρέπει τουλάχιστον η μία να ισχύει, για να μπορεί να αιτιολογηθεί η ανάπτυξη του Ε.Σ.</a:t>
            </a:r>
          </a:p>
          <a:p>
            <a:pPr lvl="0"/>
            <a:r>
              <a:rPr lang="el-GR" dirty="0"/>
              <a:t>Καταλληλότητας (</a:t>
            </a:r>
            <a:r>
              <a:rPr lang="en-US" dirty="0"/>
              <a:t>appropriateness</a:t>
            </a:r>
            <a:r>
              <a:rPr lang="el-GR" dirty="0"/>
              <a:t>): Ο </a:t>
            </a:r>
            <a:r>
              <a:rPr lang="en-US" dirty="0"/>
              <a:t>Waterman</a:t>
            </a:r>
            <a:r>
              <a:rPr lang="el-GR" dirty="0"/>
              <a:t> προτείνει τρεις παράγοντες, που πρέπει να λαμβάνονται υπόψη για να κριθεί αν ένα πρόβλημα είναι κατάλληλο για να αναπτυχθεί σε Ε.Σ.</a:t>
            </a:r>
          </a:p>
          <a:p>
            <a:pPr marL="0" indent="0">
              <a:buNone/>
            </a:pPr>
            <a:endParaRPr lang="el-GR" dirty="0"/>
          </a:p>
          <a:p>
            <a:pPr marL="0" indent="0">
              <a:buNone/>
            </a:pPr>
            <a:endParaRPr lang="el-GR"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61</a:t>
            </a:fld>
            <a:endParaRPr kumimoji="0" lang="en-US" sz="1400" b="1" dirty="0">
              <a:solidFill>
                <a:schemeClr val="bg1"/>
              </a:solidFill>
            </a:endParaRPr>
          </a:p>
        </p:txBody>
      </p:sp>
    </p:spTree>
    <p:extLst>
      <p:ext uri="{BB962C8B-B14F-4D97-AF65-F5344CB8AC3E}">
        <p14:creationId xmlns:p14="http://schemas.microsoft.com/office/powerpoint/2010/main" val="33030954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648072"/>
          </a:xfrm>
        </p:spPr>
        <p:txBody>
          <a:bodyPr>
            <a:normAutofit fontScale="62500" lnSpcReduction="20000"/>
          </a:bodyPr>
          <a:lstStyle/>
          <a:p>
            <a:pPr marL="0" indent="0">
              <a:buNone/>
            </a:pPr>
            <a:r>
              <a:rPr lang="el-GR" b="1" dirty="0"/>
              <a:t>Μηχανική της γνώσης</a:t>
            </a:r>
            <a:r>
              <a:rPr lang="en-GB" b="1" dirty="0"/>
              <a:t> (</a:t>
            </a:r>
            <a:r>
              <a:rPr lang="en-US" b="1" dirty="0"/>
              <a:t>knowledge engineering</a:t>
            </a:r>
            <a:r>
              <a:rPr lang="en-GB" b="1" dirty="0"/>
              <a:t>) </a:t>
            </a:r>
            <a:r>
              <a:rPr lang="en-GB" b="1" dirty="0" smtClean="0"/>
              <a:t> </a:t>
            </a:r>
          </a:p>
          <a:p>
            <a:pPr marL="0" indent="0">
              <a:buNone/>
            </a:pPr>
            <a:r>
              <a:rPr lang="el-GR" b="1" dirty="0" smtClean="0"/>
              <a:t>Ανάπτυξη </a:t>
            </a:r>
            <a:r>
              <a:rPr lang="el-GR" b="1" dirty="0"/>
              <a:t>έμπειρων συστημάτων </a:t>
            </a:r>
            <a:r>
              <a:rPr lang="en-US" b="1" dirty="0" smtClean="0"/>
              <a:t>- </a:t>
            </a:r>
            <a:r>
              <a:rPr lang="el-GR" b="1" dirty="0"/>
              <a:t>Διαδικασία </a:t>
            </a:r>
            <a:endParaRPr lang="en-US" b="1" dirty="0"/>
          </a:p>
          <a:p>
            <a:pPr marL="0" indent="0">
              <a:buNone/>
            </a:pPr>
            <a:endParaRPr lang="el-GR" dirty="0"/>
          </a:p>
          <a:p>
            <a:pPr marL="0" indent="0">
              <a:buNone/>
            </a:pPr>
            <a:endParaRPr lang="el-GR"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62</a:t>
            </a:fld>
            <a:endParaRPr kumimoji="0" lang="en-US" sz="1400" b="1" dirty="0">
              <a:solidFill>
                <a:schemeClr val="bg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02" y="1844824"/>
            <a:ext cx="4520298" cy="4702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51385"/>
            <a:ext cx="4270191" cy="4457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43097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422086"/>
          </a:xfrm>
        </p:spPr>
        <p:txBody>
          <a:bodyPr>
            <a:normAutofit fontScale="70000" lnSpcReduction="20000"/>
          </a:bodyPr>
          <a:lstStyle/>
          <a:p>
            <a:pPr marL="0" indent="0">
              <a:buNone/>
            </a:pPr>
            <a:r>
              <a:rPr lang="el-GR" b="1" dirty="0"/>
              <a:t>Μηχανική της γνώσης</a:t>
            </a:r>
            <a:r>
              <a:rPr lang="en-GB" b="1" dirty="0"/>
              <a:t> (</a:t>
            </a:r>
            <a:r>
              <a:rPr lang="en-US" b="1" dirty="0"/>
              <a:t>knowledge engineering</a:t>
            </a:r>
            <a:r>
              <a:rPr lang="en-GB" b="1" dirty="0"/>
              <a:t>) </a:t>
            </a:r>
            <a:r>
              <a:rPr lang="en-GB" b="1" dirty="0" smtClean="0"/>
              <a:t> </a:t>
            </a:r>
          </a:p>
          <a:p>
            <a:pPr marL="0" indent="0">
              <a:buNone/>
            </a:pPr>
            <a:r>
              <a:rPr lang="el-GR" b="1" dirty="0" smtClean="0"/>
              <a:t>Ανάπτυξη </a:t>
            </a:r>
            <a:r>
              <a:rPr lang="el-GR" b="1" dirty="0"/>
              <a:t>έμπειρων συστημάτων </a:t>
            </a:r>
            <a:r>
              <a:rPr lang="en-US" b="1" dirty="0" smtClean="0"/>
              <a:t>- </a:t>
            </a:r>
            <a:r>
              <a:rPr lang="el-GR" b="1" dirty="0"/>
              <a:t>Διαδικασία </a:t>
            </a:r>
            <a:endParaRPr lang="en-US" b="1" dirty="0"/>
          </a:p>
          <a:p>
            <a:pPr marL="0" indent="0">
              <a:buNone/>
            </a:pPr>
            <a:r>
              <a:rPr lang="el-GR" dirty="0"/>
              <a:t>Στην όλη διαδικασία ανάπτυξης ενός Ε.Σ., τους κορυφαίους ρόλους παίζουν δύο παράγοντες, </a:t>
            </a:r>
            <a:r>
              <a:rPr lang="el-GR" b="1" dirty="0"/>
              <a:t>ο ειδικός του τομέα και ο μηχανικός γνώσης</a:t>
            </a:r>
            <a:r>
              <a:rPr lang="el-GR" dirty="0"/>
              <a:t>. </a:t>
            </a:r>
            <a:endParaRPr lang="en-US" dirty="0" smtClean="0"/>
          </a:p>
          <a:p>
            <a:pPr marL="0" indent="0">
              <a:buNone/>
            </a:pPr>
            <a:r>
              <a:rPr lang="el-GR" dirty="0" smtClean="0"/>
              <a:t>Η </a:t>
            </a:r>
            <a:r>
              <a:rPr lang="el-GR" b="1" dirty="0"/>
              <a:t>έννοια της εργασίας του μηχανικού γνώσης </a:t>
            </a:r>
            <a:r>
              <a:rPr lang="el-GR" dirty="0"/>
              <a:t>μπορεί να οριστεί σαν η τέχνη της σύνδεσης των αρχών και των εργαλείων της έρευνας της τεχνητής νοημοσύνης, ώστε να προσφέρουν λύσεις σε προβλήματα δύσκολων εφαρμογών, για την επίλυση των οποίων απαιτούνται ειδικές </a:t>
            </a:r>
            <a:r>
              <a:rPr lang="el-GR" dirty="0" smtClean="0"/>
              <a:t>γνώσεις. </a:t>
            </a:r>
            <a:endParaRPr lang="en-US" dirty="0" smtClean="0"/>
          </a:p>
          <a:p>
            <a:pPr marL="0" indent="0">
              <a:buNone/>
            </a:pPr>
            <a:r>
              <a:rPr lang="el-GR" dirty="0" smtClean="0"/>
              <a:t>Επίσης </a:t>
            </a:r>
            <a:r>
              <a:rPr lang="el-GR" dirty="0"/>
              <a:t>τα τεχνικά θέματα της απόσπασης γνώσης, της αναπαράστασής της και της κατάλληλης χρήσης της στη κατασκευή και επεξήγηση της λογικής, είναι σημαντικά προβλήματα στη σχεδίαση συστημάτων βασιζόμενων στη γνώση, αποτελούν δε μέρος των καθηκόντων του μηχανικού γνώσης</a:t>
            </a:r>
            <a:r>
              <a:rPr lang="el-GR" dirty="0" smtClean="0"/>
              <a:t>.</a:t>
            </a:r>
            <a:endParaRPr lang="en-US" dirty="0" smtClean="0"/>
          </a:p>
          <a:p>
            <a:pPr marL="0" indent="0">
              <a:buNone/>
            </a:pPr>
            <a:r>
              <a:rPr lang="el-GR" dirty="0" smtClean="0"/>
              <a:t>Για </a:t>
            </a:r>
            <a:r>
              <a:rPr lang="el-GR" dirty="0"/>
              <a:t>την υλοποίηση των στόχων του ο μηχανικός γνώσης χρειάζεται να έχει στη διάθεσή του γνώση, την οποία μπορεί να αποκτήσει από: ειδικούς, βιβλία, βάσεις δεδομένων, αναφορές και από διάφορες άλλες </a:t>
            </a:r>
            <a:r>
              <a:rPr lang="el-GR" dirty="0" smtClean="0"/>
              <a:t>πηγές</a:t>
            </a:r>
            <a:r>
              <a:rPr lang="en-US" dirty="0" smtClean="0"/>
              <a:t>.</a:t>
            </a:r>
            <a:endParaRPr lang="el-GR" dirty="0"/>
          </a:p>
          <a:p>
            <a:pPr marL="0" indent="0">
              <a:buNone/>
            </a:pPr>
            <a:endParaRPr lang="el-GR"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63</a:t>
            </a:fld>
            <a:endParaRPr kumimoji="0" lang="en-US" sz="1400" b="1" dirty="0">
              <a:solidFill>
                <a:schemeClr val="bg1"/>
              </a:solidFill>
            </a:endParaRPr>
          </a:p>
        </p:txBody>
      </p:sp>
    </p:spTree>
    <p:extLst>
      <p:ext uri="{BB962C8B-B14F-4D97-AF65-F5344CB8AC3E}">
        <p14:creationId xmlns:p14="http://schemas.microsoft.com/office/powerpoint/2010/main" val="17709312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422086"/>
          </a:xfrm>
        </p:spPr>
        <p:txBody>
          <a:bodyPr>
            <a:normAutofit fontScale="62500" lnSpcReduction="20000"/>
          </a:bodyPr>
          <a:lstStyle/>
          <a:p>
            <a:pPr marL="0" indent="0">
              <a:buNone/>
            </a:pPr>
            <a:r>
              <a:rPr lang="el-GR" b="1" dirty="0"/>
              <a:t>Μηχανική της γνώσης</a:t>
            </a:r>
            <a:r>
              <a:rPr lang="en-GB" b="1" dirty="0"/>
              <a:t> (</a:t>
            </a:r>
            <a:r>
              <a:rPr lang="en-US" b="1" dirty="0"/>
              <a:t>knowledge engineering</a:t>
            </a:r>
            <a:r>
              <a:rPr lang="en-GB" b="1" dirty="0"/>
              <a:t>) </a:t>
            </a:r>
            <a:r>
              <a:rPr lang="en-GB" b="1" dirty="0" smtClean="0"/>
              <a:t> </a:t>
            </a:r>
          </a:p>
          <a:p>
            <a:pPr marL="0" indent="0">
              <a:buNone/>
            </a:pPr>
            <a:r>
              <a:rPr lang="el-GR" b="1" dirty="0" smtClean="0"/>
              <a:t>Ανάπτυξη </a:t>
            </a:r>
            <a:r>
              <a:rPr lang="el-GR" b="1" dirty="0"/>
              <a:t>έμπειρων συστημάτων </a:t>
            </a:r>
            <a:r>
              <a:rPr lang="en-US" b="1" dirty="0" smtClean="0"/>
              <a:t>- </a:t>
            </a:r>
            <a:r>
              <a:rPr lang="el-GR" b="1" dirty="0"/>
              <a:t>Διαδικασία </a:t>
            </a:r>
            <a:endParaRPr lang="en-US" b="1" dirty="0"/>
          </a:p>
          <a:p>
            <a:pPr marL="0" indent="0">
              <a:buNone/>
            </a:pPr>
            <a:r>
              <a:rPr lang="el-GR" dirty="0"/>
              <a:t>Μερικά από τα προβλήματα που πιθανόν να προκύψουν και που θα πρέπει να επιλυθούν είναι: </a:t>
            </a:r>
          </a:p>
          <a:p>
            <a:pPr lvl="0"/>
            <a:r>
              <a:rPr lang="el-GR" dirty="0"/>
              <a:t>Ποιος επιλέγει τον ειδικό ή ακόμη πιο γενικά ποιος επιλέγει το ποιες πηγές γνώσης είναι κατάλληλες για τη συγκεκριμένη εφαρμογή; </a:t>
            </a:r>
          </a:p>
          <a:p>
            <a:pPr lvl="0"/>
            <a:r>
              <a:rPr lang="el-GR" dirty="0"/>
              <a:t>Τι κίνητρα θα δοθούν στον ειδικό για να επιτευχθεί η συνεργασία του;</a:t>
            </a:r>
          </a:p>
          <a:p>
            <a:pPr lvl="0"/>
            <a:r>
              <a:rPr lang="el-GR" dirty="0"/>
              <a:t>Ποια είναι τα χαρακτηριστικά που πρέπει να διαθέτει ο ειδικός (</a:t>
            </a:r>
            <a:r>
              <a:rPr lang="en-US" dirty="0" err="1"/>
              <a:t>Goyal</a:t>
            </a:r>
            <a:r>
              <a:rPr lang="en-US" dirty="0"/>
              <a:t> et al</a:t>
            </a:r>
            <a:r>
              <a:rPr lang="el-GR" dirty="0"/>
              <a:t>., 1985; </a:t>
            </a:r>
            <a:r>
              <a:rPr lang="en-US" dirty="0" err="1"/>
              <a:t>Shanteau</a:t>
            </a:r>
            <a:r>
              <a:rPr lang="el-GR" dirty="0"/>
              <a:t>, 1986);</a:t>
            </a:r>
          </a:p>
          <a:p>
            <a:pPr lvl="0"/>
            <a:r>
              <a:rPr lang="el-GR" dirty="0"/>
              <a:t>Τι ενέργειες γίνονται όταν σε ένα πρόβλημα είναι απαραίτητη η παρουσία πολλών ειδικών (</a:t>
            </a:r>
            <a:r>
              <a:rPr lang="en-US" dirty="0"/>
              <a:t>Alexander and Evans</a:t>
            </a:r>
            <a:r>
              <a:rPr lang="el-GR" dirty="0"/>
              <a:t>, 1988);</a:t>
            </a:r>
          </a:p>
          <a:p>
            <a:pPr lvl="0"/>
            <a:r>
              <a:rPr lang="el-GR" dirty="0"/>
              <a:t>Πώς εκτιμάται η ποιότητα της κρίσης του ειδικού και κάτω από ποίες συνθήκες αξιολογείται αυτή (</a:t>
            </a:r>
            <a:r>
              <a:rPr lang="en-US" dirty="0"/>
              <a:t>Bolger and Wright</a:t>
            </a:r>
            <a:r>
              <a:rPr lang="el-GR" dirty="0"/>
              <a:t>, 1994);</a:t>
            </a:r>
          </a:p>
          <a:p>
            <a:pPr marL="0" indent="0">
              <a:buNone/>
            </a:pPr>
            <a:r>
              <a:rPr lang="el-GR" dirty="0"/>
              <a:t>Όταν έχει πλέον διευκρινισθεί η δυνατότητα κατασκευής του έμπειρου συστήματος για την επίλυση του προβλήματος, τότε γίνεται η εννοιολογική σχεδίαση και διενεργείται η μελέτη σκοπιμότητας της κατασκευής του. </a:t>
            </a:r>
          </a:p>
          <a:p>
            <a:pPr marL="0" indent="0">
              <a:buNone/>
            </a:pPr>
            <a:r>
              <a:rPr lang="el-GR" dirty="0"/>
              <a:t>Με την εννοιολογική σχεδίαση του συστήματος δίνεται μια γενική ιδέα για το σύστημα, για τους σκοπούς του και για τις αναμενόμενες ικανότητές του. </a:t>
            </a:r>
          </a:p>
          <a:p>
            <a:pPr marL="0" indent="0">
              <a:buNone/>
            </a:pPr>
            <a:endParaRPr lang="el-GR"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64</a:t>
            </a:fld>
            <a:endParaRPr kumimoji="0" lang="en-US" sz="1400" b="1" dirty="0">
              <a:solidFill>
                <a:schemeClr val="bg1"/>
              </a:solidFill>
            </a:endParaRPr>
          </a:p>
        </p:txBody>
      </p:sp>
    </p:spTree>
    <p:extLst>
      <p:ext uri="{BB962C8B-B14F-4D97-AF65-F5344CB8AC3E}">
        <p14:creationId xmlns:p14="http://schemas.microsoft.com/office/powerpoint/2010/main" val="9471927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422086"/>
          </a:xfrm>
        </p:spPr>
        <p:txBody>
          <a:bodyPr>
            <a:noAutofit/>
          </a:bodyPr>
          <a:lstStyle/>
          <a:p>
            <a:pPr marL="0" indent="0">
              <a:buNone/>
            </a:pPr>
            <a:r>
              <a:rPr lang="el-GR" sz="1600" b="1" dirty="0"/>
              <a:t>Μηχανική της γνώσης</a:t>
            </a:r>
            <a:r>
              <a:rPr lang="en-GB" sz="1600" b="1" dirty="0"/>
              <a:t> (</a:t>
            </a:r>
            <a:r>
              <a:rPr lang="en-US" sz="1600" b="1" dirty="0"/>
              <a:t>knowledge engineering</a:t>
            </a:r>
            <a:r>
              <a:rPr lang="en-GB" sz="1600" b="1" dirty="0"/>
              <a:t>) </a:t>
            </a:r>
            <a:r>
              <a:rPr lang="en-GB" sz="1600" b="1" dirty="0" smtClean="0"/>
              <a:t> </a:t>
            </a:r>
          </a:p>
          <a:p>
            <a:pPr marL="0" indent="0">
              <a:buNone/>
            </a:pPr>
            <a:r>
              <a:rPr lang="el-GR" sz="1600" b="1" dirty="0" smtClean="0"/>
              <a:t>Ανάπτυξη </a:t>
            </a:r>
            <a:r>
              <a:rPr lang="el-GR" sz="1600" b="1" dirty="0"/>
              <a:t>έμπειρων συστημάτων </a:t>
            </a:r>
            <a:r>
              <a:rPr lang="en-US" sz="1600" b="1" dirty="0" smtClean="0"/>
              <a:t>- </a:t>
            </a:r>
            <a:r>
              <a:rPr lang="el-GR" sz="1600" b="1" dirty="0"/>
              <a:t>Διαδικασία </a:t>
            </a:r>
            <a:endParaRPr lang="en-US" sz="1600" b="1" dirty="0"/>
          </a:p>
          <a:p>
            <a:pPr marL="0" indent="0">
              <a:buNone/>
            </a:pPr>
            <a:r>
              <a:rPr lang="el-GR" sz="1600" dirty="0"/>
              <a:t>Μερικές από τις παραμέτρους που λαμβάνονται υπόψη κατά τη διαδικασία της μελέτης σκοπιμότητας δίνονται ακολούθως:</a:t>
            </a:r>
          </a:p>
          <a:p>
            <a:pPr lvl="0"/>
            <a:r>
              <a:rPr lang="el-GR" sz="1600" dirty="0"/>
              <a:t>Οι οικονομικές, διοικητικές και τεχνικές δυνατότητες της επιχείρησης, όπως:</a:t>
            </a:r>
          </a:p>
          <a:p>
            <a:pPr marL="725488" lvl="3" indent="-363538"/>
            <a:r>
              <a:rPr lang="el-GR" sz="1600" dirty="0"/>
              <a:t>Κόστος ανάπτυξης συστήματος.</a:t>
            </a:r>
          </a:p>
          <a:p>
            <a:pPr marL="725488" lvl="3" indent="-363538"/>
            <a:r>
              <a:rPr lang="el-GR" sz="1600" dirty="0"/>
              <a:t>Αναμενόμενο όφελος της εταιρείας από την ανάπτυξη του Ε.Σ.</a:t>
            </a:r>
          </a:p>
          <a:p>
            <a:pPr marL="725488" lvl="3" indent="-363538"/>
            <a:r>
              <a:rPr lang="el-GR" sz="1600" dirty="0"/>
              <a:t>Κόστος συντήρησης συστήματος.</a:t>
            </a:r>
          </a:p>
          <a:p>
            <a:pPr marL="725488" lvl="3" indent="-363538"/>
            <a:r>
              <a:rPr lang="el-GR" sz="1600" dirty="0"/>
              <a:t>Οργανωτικό σχήμα της επιχείρησης.</a:t>
            </a:r>
          </a:p>
          <a:p>
            <a:pPr marL="725488" lvl="3" indent="-363538"/>
            <a:r>
              <a:rPr lang="el-GR" sz="1600" dirty="0"/>
              <a:t>Λειτουργία συστήματος σε δίκτυο.</a:t>
            </a:r>
          </a:p>
          <a:p>
            <a:pPr marL="725488" lvl="3" indent="-363538"/>
            <a:r>
              <a:rPr lang="el-GR" sz="1600" dirty="0"/>
              <a:t>Ασφάλεια λειτουργίας συστήματος.</a:t>
            </a:r>
          </a:p>
          <a:p>
            <a:pPr marL="725488" lvl="3" indent="-363538"/>
            <a:r>
              <a:rPr lang="el-GR" sz="1600" dirty="0"/>
              <a:t>Διαθεσιμότητα υλικού (</a:t>
            </a:r>
            <a:r>
              <a:rPr lang="en-US" sz="1600" dirty="0"/>
              <a:t>hardware</a:t>
            </a:r>
            <a:r>
              <a:rPr lang="el-GR" sz="1600" dirty="0"/>
              <a:t>) και λογισμικού (</a:t>
            </a:r>
            <a:r>
              <a:rPr lang="en-US" sz="1600" dirty="0"/>
              <a:t>software</a:t>
            </a:r>
            <a:r>
              <a:rPr lang="el-GR" sz="1600" dirty="0"/>
              <a:t>).</a:t>
            </a:r>
          </a:p>
          <a:p>
            <a:pPr marL="725488" lvl="3" indent="-363538"/>
            <a:r>
              <a:rPr lang="el-GR" sz="1600" dirty="0"/>
              <a:t>Συμβατότητα διαθέσιμων συστημάτων.</a:t>
            </a:r>
          </a:p>
          <a:p>
            <a:pPr lvl="0"/>
            <a:r>
              <a:rPr lang="el-GR" sz="1600" dirty="0"/>
              <a:t>Η διαθεσιμότητα τόσο ενός ειδικού του τομέα όσο και μηχανικού γνώσης.</a:t>
            </a:r>
          </a:p>
          <a:p>
            <a:pPr lvl="0"/>
            <a:r>
              <a:rPr lang="el-GR" sz="1600" dirty="0"/>
              <a:t>Οι λόγοι που επιβάλλουν την ανάπτυξη ενός Ε.Σ. έναντι ενός άλλου συστήματος.</a:t>
            </a:r>
          </a:p>
          <a:p>
            <a:pPr lvl="0"/>
            <a:r>
              <a:rPr lang="el-GR" sz="1600" dirty="0"/>
              <a:t>Οι τυχόν επιπτώσεις, της λειτουργίας του Ε.Σ., στις εργασιακές σχέσεις.</a:t>
            </a:r>
          </a:p>
          <a:p>
            <a:pPr lvl="0"/>
            <a:r>
              <a:rPr lang="el-GR" sz="1600" dirty="0"/>
              <a:t>Ο χρονικός προγραμματισμός του έργου.</a:t>
            </a:r>
          </a:p>
          <a:p>
            <a:pPr lvl="0"/>
            <a:r>
              <a:rPr lang="el-GR" sz="1600" dirty="0"/>
              <a:t>Διάφοροι περιορισμοί (π.χ. νομικοί</a:t>
            </a:r>
            <a:r>
              <a:rPr lang="el-GR" sz="1600" dirty="0" smtClean="0"/>
              <a:t>).</a:t>
            </a:r>
            <a:endParaRPr lang="el-GR" sz="16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65</a:t>
            </a:fld>
            <a:endParaRPr kumimoji="0" lang="en-US" sz="1400" b="1" dirty="0">
              <a:solidFill>
                <a:schemeClr val="bg1"/>
              </a:solidFill>
            </a:endParaRPr>
          </a:p>
        </p:txBody>
      </p:sp>
    </p:spTree>
    <p:extLst>
      <p:ext uri="{BB962C8B-B14F-4D97-AF65-F5344CB8AC3E}">
        <p14:creationId xmlns:p14="http://schemas.microsoft.com/office/powerpoint/2010/main" val="31375110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422086"/>
          </a:xfrm>
        </p:spPr>
        <p:txBody>
          <a:bodyPr>
            <a:normAutofit fontScale="70000" lnSpcReduction="20000"/>
          </a:bodyPr>
          <a:lstStyle/>
          <a:p>
            <a:pPr marL="0" indent="0">
              <a:buNone/>
            </a:pPr>
            <a:r>
              <a:rPr lang="el-GR" b="1" dirty="0"/>
              <a:t>Μηχανική της γνώσης</a:t>
            </a:r>
            <a:r>
              <a:rPr lang="en-GB" b="1" dirty="0"/>
              <a:t> (</a:t>
            </a:r>
            <a:r>
              <a:rPr lang="en-US" b="1" dirty="0"/>
              <a:t>knowledge engineering</a:t>
            </a:r>
            <a:r>
              <a:rPr lang="en-GB" b="1" dirty="0"/>
              <a:t>) </a:t>
            </a:r>
            <a:r>
              <a:rPr lang="en-GB" b="1" dirty="0" smtClean="0"/>
              <a:t> </a:t>
            </a:r>
          </a:p>
          <a:p>
            <a:pPr marL="0" indent="0">
              <a:buNone/>
            </a:pPr>
            <a:r>
              <a:rPr lang="el-GR" b="1" dirty="0" smtClean="0"/>
              <a:t>Ανάπτυξη </a:t>
            </a:r>
            <a:r>
              <a:rPr lang="el-GR" b="1" dirty="0"/>
              <a:t>έμπειρων συστημάτων </a:t>
            </a:r>
            <a:r>
              <a:rPr lang="en-US" b="1" dirty="0" smtClean="0"/>
              <a:t>- </a:t>
            </a:r>
            <a:r>
              <a:rPr lang="el-GR" b="1" dirty="0"/>
              <a:t>Εργαλεία ανάπτυξης </a:t>
            </a:r>
            <a:endParaRPr lang="en-US" b="1" dirty="0" smtClean="0"/>
          </a:p>
          <a:p>
            <a:pPr marL="0" indent="0">
              <a:buNone/>
            </a:pPr>
            <a:r>
              <a:rPr lang="el-GR" dirty="0"/>
              <a:t>Το λογισμικό που χρησιμοποιείται για την ανάπτυξη των Ε.Σ. αποτελείται από:</a:t>
            </a:r>
          </a:p>
          <a:p>
            <a:pPr lvl="0"/>
            <a:r>
              <a:rPr lang="el-GR" b="1" dirty="0"/>
              <a:t>Συμβατικές γλώσσες </a:t>
            </a:r>
            <a:r>
              <a:rPr lang="el-GR" dirty="0"/>
              <a:t>(π.χ. </a:t>
            </a:r>
            <a:r>
              <a:rPr lang="en-US" dirty="0"/>
              <a:t>C</a:t>
            </a:r>
            <a:r>
              <a:rPr lang="el-GR" dirty="0"/>
              <a:t>, </a:t>
            </a:r>
            <a:r>
              <a:rPr lang="en-US" dirty="0"/>
              <a:t>Fortran</a:t>
            </a:r>
            <a:r>
              <a:rPr lang="el-GR" dirty="0"/>
              <a:t>, </a:t>
            </a:r>
            <a:r>
              <a:rPr lang="en-US" dirty="0"/>
              <a:t>Pascal</a:t>
            </a:r>
            <a:r>
              <a:rPr lang="el-GR" dirty="0"/>
              <a:t>, </a:t>
            </a:r>
            <a:r>
              <a:rPr lang="en-US" dirty="0"/>
              <a:t>Basic</a:t>
            </a:r>
            <a:r>
              <a:rPr lang="el-GR" dirty="0"/>
              <a:t>) και γλώσσες τεχνητής νοημοσύνης (π.χ. </a:t>
            </a:r>
            <a:r>
              <a:rPr lang="en-US" dirty="0"/>
              <a:t>Lisp</a:t>
            </a:r>
            <a:r>
              <a:rPr lang="el-GR" dirty="0"/>
              <a:t>, </a:t>
            </a:r>
            <a:r>
              <a:rPr lang="en-US" dirty="0"/>
              <a:t>Prolog</a:t>
            </a:r>
            <a:r>
              <a:rPr lang="el-GR" dirty="0"/>
              <a:t>)</a:t>
            </a:r>
          </a:p>
          <a:p>
            <a:pPr lvl="0"/>
            <a:r>
              <a:rPr lang="en-US" b="1" dirty="0" err="1"/>
              <a:t>Φλοιούς</a:t>
            </a:r>
            <a:r>
              <a:rPr lang="en-US" b="1" dirty="0"/>
              <a:t> και π</a:t>
            </a:r>
            <a:r>
              <a:rPr lang="en-US" b="1" dirty="0" err="1"/>
              <a:t>ερι</a:t>
            </a:r>
            <a:r>
              <a:rPr lang="en-US" b="1" dirty="0"/>
              <a:t>βάλλοντα</a:t>
            </a:r>
            <a:r>
              <a:rPr lang="en-US" dirty="0"/>
              <a:t> (π</a:t>
            </a:r>
            <a:r>
              <a:rPr lang="el-GR" dirty="0"/>
              <a:t>χ</a:t>
            </a:r>
            <a:r>
              <a:rPr lang="en-US" dirty="0"/>
              <a:t>. 1st CLASS, ESE, </a:t>
            </a:r>
            <a:r>
              <a:rPr lang="en-US" dirty="0" err="1"/>
              <a:t>Nexpert</a:t>
            </a:r>
            <a:r>
              <a:rPr lang="en-US" dirty="0"/>
              <a:t>, Level5, ART, Level5 Object, Visual Rule Studio, Jess, </a:t>
            </a:r>
            <a:r>
              <a:rPr lang="el-GR" dirty="0"/>
              <a:t>κ</a:t>
            </a:r>
            <a:r>
              <a:rPr lang="en-US" dirty="0"/>
              <a:t>.</a:t>
            </a:r>
            <a:r>
              <a:rPr lang="el-GR" dirty="0"/>
              <a:t>α</a:t>
            </a:r>
            <a:r>
              <a:rPr lang="en-US" dirty="0"/>
              <a:t>.; </a:t>
            </a:r>
            <a:r>
              <a:rPr lang="en-US" dirty="0" err="1"/>
              <a:t>Stylianou</a:t>
            </a:r>
            <a:r>
              <a:rPr lang="en-US" dirty="0"/>
              <a:t> et al</a:t>
            </a:r>
            <a:r>
              <a:rPr lang="el-GR" dirty="0"/>
              <a:t>., 1992</a:t>
            </a:r>
            <a:r>
              <a:rPr lang="en-US" dirty="0"/>
              <a:t>)</a:t>
            </a:r>
            <a:endParaRPr lang="el-GR" dirty="0"/>
          </a:p>
          <a:p>
            <a:pPr lvl="0"/>
            <a:r>
              <a:rPr lang="el-GR" b="1" dirty="0"/>
              <a:t>Βοηθήματα </a:t>
            </a:r>
            <a:r>
              <a:rPr lang="el-GR" dirty="0"/>
              <a:t>με τα οποία κατασκευάζονται τα διάφορα τμήματα ενός Ε.Σ., εκτός από τη βάση γνώσης, που μπορεί να κατασκευασθεί και με τη βοήθεια φλοιών.</a:t>
            </a:r>
          </a:p>
          <a:p>
            <a:pPr lvl="0"/>
            <a:r>
              <a:rPr lang="el-GR" b="1" dirty="0"/>
              <a:t>Υβριδικά συστήματα</a:t>
            </a:r>
            <a:r>
              <a:rPr lang="el-GR" dirty="0"/>
              <a:t>, που αποτελούνται από βοηθήματα και γλώσσες προγραμματισμού. Με αυτά παρέχεται η δυνατότητα ταχύτερης ανάπτυξης φλοιών ή ειδικών Ε.Σ. (π.χ. </a:t>
            </a:r>
            <a:r>
              <a:rPr lang="en-US" dirty="0"/>
              <a:t>ART</a:t>
            </a:r>
            <a:r>
              <a:rPr lang="el-GR" dirty="0"/>
              <a:t>, </a:t>
            </a:r>
            <a:r>
              <a:rPr lang="en-US" dirty="0"/>
              <a:t>KEE</a:t>
            </a:r>
            <a:r>
              <a:rPr lang="el-GR" dirty="0"/>
              <a:t>, </a:t>
            </a:r>
            <a:r>
              <a:rPr lang="en-US" dirty="0" err="1"/>
              <a:t>Nexpert</a:t>
            </a:r>
            <a:r>
              <a:rPr lang="en-US" dirty="0"/>
              <a:t> Object</a:t>
            </a:r>
            <a:r>
              <a:rPr lang="el-GR" dirty="0"/>
              <a:t>).</a:t>
            </a:r>
          </a:p>
          <a:p>
            <a:pPr lvl="0"/>
            <a:r>
              <a:rPr lang="el-GR" b="1" dirty="0"/>
              <a:t>Ειδικά έμπειρα συστήματα </a:t>
            </a:r>
            <a:r>
              <a:rPr lang="el-GR" dirty="0"/>
              <a:t>που απευθύνονται σε εξειδικευμένα θέματα.</a:t>
            </a:r>
          </a:p>
          <a:p>
            <a:pPr marL="0" indent="0">
              <a:buNone/>
            </a:pPr>
            <a:endParaRPr lang="en-US" b="1" dirty="0"/>
          </a:p>
          <a:p>
            <a:pPr marL="0" indent="0">
              <a:buNone/>
            </a:pPr>
            <a:endParaRPr lang="el-GR"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66</a:t>
            </a:fld>
            <a:endParaRPr kumimoji="0" lang="en-US" sz="1400" b="1" dirty="0">
              <a:solidFill>
                <a:schemeClr val="bg1"/>
              </a:solidFill>
            </a:endParaRPr>
          </a:p>
        </p:txBody>
      </p:sp>
    </p:spTree>
    <p:extLst>
      <p:ext uri="{BB962C8B-B14F-4D97-AF65-F5344CB8AC3E}">
        <p14:creationId xmlns:p14="http://schemas.microsoft.com/office/powerpoint/2010/main" val="3974573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7504" y="1124744"/>
            <a:ext cx="8884096" cy="5256584"/>
          </a:xfrm>
        </p:spPr>
        <p:txBody>
          <a:bodyPr>
            <a:normAutofit/>
          </a:bodyPr>
          <a:lstStyle/>
          <a:p>
            <a:pPr marL="0" indent="0">
              <a:buNone/>
            </a:pPr>
            <a:endParaRPr lang="el-GR" sz="4000" b="1" dirty="0" smtClean="0">
              <a:solidFill>
                <a:srgbClr val="9A0000"/>
              </a:solidFill>
              <a:effectLst>
                <a:outerShdw blurRad="38100" dist="38100" dir="2700000" algn="tl">
                  <a:srgbClr val="000000">
                    <a:alpha val="43137"/>
                  </a:srgbClr>
                </a:outerShdw>
              </a:effectLst>
            </a:endParaRPr>
          </a:p>
          <a:p>
            <a:pPr marL="0" indent="0">
              <a:buNone/>
            </a:pPr>
            <a:endParaRPr lang="el-GR" sz="4000" b="1" dirty="0">
              <a:solidFill>
                <a:srgbClr val="9A0000"/>
              </a:solidFill>
              <a:effectLst>
                <a:outerShdw blurRad="38100" dist="38100" dir="2700000" algn="tl">
                  <a:srgbClr val="000000">
                    <a:alpha val="43137"/>
                  </a:srgbClr>
                </a:outerShdw>
              </a:effectLst>
            </a:endParaRPr>
          </a:p>
        </p:txBody>
      </p:sp>
      <p:sp>
        <p:nvSpPr>
          <p:cNvPr id="7" name="Slide Number Placeholder 6"/>
          <p:cNvSpPr>
            <a:spLocks noGrp="1"/>
          </p:cNvSpPr>
          <p:nvPr>
            <p:ph type="sldNum" sz="quarter" idx="12"/>
          </p:nvPr>
        </p:nvSpPr>
        <p:spPr>
          <a:xfrm>
            <a:off x="8277544" y="6597352"/>
            <a:ext cx="758952" cy="246888"/>
          </a:xfrm>
        </p:spPr>
        <p:txBody>
          <a:bodyPr/>
          <a:lstStyle/>
          <a:p>
            <a:pPr eaLnBrk="1" latinLnBrk="0" hangingPunct="1"/>
            <a:fld id="{CA15C064-DD44-4CAC-873E-2D1F54821676}" type="slidenum">
              <a:rPr kumimoji="0" lang="en-US" sz="1400" b="1" smtClean="0">
                <a:solidFill>
                  <a:schemeClr val="bg1"/>
                </a:solidFill>
              </a:rPr>
              <a:pPr eaLnBrk="1" latinLnBrk="0" hangingPunct="1"/>
              <a:t>67</a:t>
            </a:fld>
            <a:endParaRPr kumimoji="0" lang="en-US" sz="1400" b="1" dirty="0">
              <a:solidFill>
                <a:schemeClr val="bg1"/>
              </a:solidFill>
            </a:endParaRPr>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2" name="TextBox 11"/>
          <p:cNvSpPr txBox="1"/>
          <p:nvPr/>
        </p:nvSpPr>
        <p:spPr>
          <a:xfrm>
            <a:off x="1210338" y="2057400"/>
            <a:ext cx="6723315" cy="590931"/>
          </a:xfrm>
          <a:prstGeom prst="rect">
            <a:avLst/>
          </a:prstGeom>
          <a:noFill/>
          <a:effectLst/>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lnSpc>
                <a:spcPct val="90000"/>
              </a:lnSpc>
            </a:pPr>
            <a:r>
              <a:rPr lang="el-GR" sz="3600" b="1" cap="all" dirty="0">
                <a:ln w="0"/>
                <a:solidFill>
                  <a:srgbClr val="9A0000"/>
                </a:solidFill>
                <a:effectLst>
                  <a:reflection blurRad="12700" stA="50000" endPos="50000" dist="5000" dir="5400000" sy="-100000" rotWithShape="0"/>
                </a:effectLst>
              </a:rPr>
              <a:t>ΕΥΧΑΡΙΣΤΩ ΓΙΑ ΤΗΝ ΠΡΟΣΟΧΗ </a:t>
            </a:r>
            <a:r>
              <a:rPr lang="el-GR" sz="3600" b="1" cap="all" dirty="0" smtClean="0">
                <a:ln w="0"/>
                <a:solidFill>
                  <a:srgbClr val="9A0000"/>
                </a:solidFill>
                <a:effectLst>
                  <a:reflection blurRad="12700" stA="50000" endPos="50000" dist="5000" dir="5400000" sy="-100000" rotWithShape="0"/>
                </a:effectLst>
              </a:rPr>
              <a:t>ΣΑΣ</a:t>
            </a:r>
            <a:endParaRPr lang="el-GR" sz="3600" b="1" cap="all" dirty="0">
              <a:ln w="0"/>
              <a:solidFill>
                <a:srgbClr val="9A0000"/>
              </a:solidFill>
              <a:effectLst>
                <a:reflection blurRad="12700" stA="50000" endPos="50000" dist="5000" dir="5400000" sy="-100000" rotWithShape="0"/>
              </a:effectLst>
            </a:endParaRPr>
          </a:p>
        </p:txBody>
      </p:sp>
      <p:sp>
        <p:nvSpPr>
          <p:cNvPr id="13" name="TextBox 12"/>
          <p:cNvSpPr txBox="1"/>
          <p:nvPr/>
        </p:nvSpPr>
        <p:spPr>
          <a:xfrm>
            <a:off x="3081627" y="3667671"/>
            <a:ext cx="3794629" cy="769441"/>
          </a:xfrm>
          <a:prstGeom prst="rect">
            <a:avLst/>
          </a:prstGeom>
          <a:noFill/>
          <a:effectLst/>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buClr>
                <a:srgbClr val="FFC000"/>
              </a:buClr>
            </a:pPr>
            <a:r>
              <a:rPr lang="el-GR" sz="4400" b="1" cap="all" dirty="0">
                <a:ln w="0"/>
                <a:solidFill>
                  <a:srgbClr val="9A0000"/>
                </a:solidFill>
                <a:effectLst>
                  <a:reflection blurRad="12700" stA="50000" endPos="50000" dist="5000" dir="5400000" sy="-100000" rotWithShape="0"/>
                </a:effectLst>
              </a:rPr>
              <a:t>. . . ΕΡΩΤΗΣΕΙΣ;</a:t>
            </a:r>
          </a:p>
        </p:txBody>
      </p:sp>
    </p:spTree>
    <p:extLst>
      <p:ext uri="{BB962C8B-B14F-4D97-AF65-F5344CB8AC3E}">
        <p14:creationId xmlns:p14="http://schemas.microsoft.com/office/powerpoint/2010/main" val="28416416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62500" lnSpcReduction="20000"/>
          </a:bodyPr>
          <a:lstStyle/>
          <a:p>
            <a:pPr marL="0" indent="0">
              <a:buNone/>
            </a:pPr>
            <a:r>
              <a:rPr lang="el-GR" b="1" dirty="0"/>
              <a:t>Η τεχνητή έναντι της ανθρώπινης νοημοσύνης</a:t>
            </a:r>
          </a:p>
          <a:p>
            <a:pPr marL="0" indent="0">
              <a:buNone/>
            </a:pPr>
            <a:r>
              <a:rPr lang="el-GR" dirty="0" smtClean="0"/>
              <a:t>Ένας </a:t>
            </a:r>
            <a:r>
              <a:rPr lang="el-GR" dirty="0"/>
              <a:t>εξωτερικός ερεθισμός ανιχνεύεται μέσω ανθρώπινων αισθητήρων (μάτια, αυτιά), οι οποίοι αποθηκεύουν προσωρινά την πληροφορία αυτή στις προσωρινές μνήμες, μέχρις ότου κληθεί από το γνωστικό υποσύστημα όταν δημιουργηθεί η ανάγκη χρησιμοποίησής της για τη λήψη μιας απόφασης. Η πληροφορία αυτή μεταφέρεται στη μνήμη εργασίας. Αν απαιτείται περισσότερη πληροφόρηση τότε ο επεξεργαστής γνώσης απευθύνεται, για την απόκτησή της, στη μόνιμη μνήμη. O μεταφραστής, μεταφράζει τις εντολές για την επίλυση του συγκεκριμένου προβλήματος και τη λήψη της ζητούμενης απόφασης. Η μόνιμη μνήμη αποτελείται από ‘κομμάτια’ που περιλαμβάνουν ομάδες συμβόλων καθώς και τις σχέσεις που επικρατούν μεταξύ των. Ένα ‘κομμάτι’ είναι μια μονάδα αποθηκευμένης πληροφορίας και μπορεί να αποτελείται από οργανωμένα μικρότερα ‘κομμάτια’. Η εξωτερική μνήμη, υποστηρίζει τη διαδικασία λήψης απόφασης από τον άνθρωπο, και αποτελείται από εξωτερικά μέσα όπως χαρτιά, πίνακες, κα. Η μόνιμη μνήμη έχει απεριόριστες ικανότητες. Στην μνήμη εργασίας μπορούν να κρατούνται προσωρινά μόνο πέντε έως επτά ‘κομμάτια’ ενώ όταν εκτελείται μια άλλη εργασία μπορούν να παραμένουν μέχρι δύο. Αυτό σημαίνει ότι η χρήση της μνήμης εργασίας είναι για επεξεργασίες εισόδου - εξόδου. Σύμφωνα με αυτό το μοντέλο ο άνθρωπος μπορεί να επεξεργάζεται μία πληροφορία κάθε χρονική περίοδο. Μετά την επεξεργασία ο επεξεργαστής στέλνει εντολές προς το μυϊκό υποσύστημα το οποίο προκαλεί τις απαραίτητες δραστηριότητες όπως κίνηση, ομιλία, κα.</a:t>
            </a:r>
          </a:p>
          <a:p>
            <a:pPr marL="0" indent="0">
              <a:buNone/>
            </a:pPr>
            <a:endParaRPr lang="el-GR" b="1"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7</a:t>
            </a:fld>
            <a:endParaRPr kumimoji="0" lang="en-US" sz="1400" b="1" dirty="0">
              <a:solidFill>
                <a:schemeClr val="bg1"/>
              </a:solidFill>
            </a:endParaRPr>
          </a:p>
        </p:txBody>
      </p:sp>
    </p:spTree>
    <p:extLst>
      <p:ext uri="{BB962C8B-B14F-4D97-AF65-F5344CB8AC3E}">
        <p14:creationId xmlns:p14="http://schemas.microsoft.com/office/powerpoint/2010/main" val="3339632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62500" lnSpcReduction="20000"/>
          </a:bodyPr>
          <a:lstStyle/>
          <a:p>
            <a:pPr marL="0" indent="0">
              <a:buNone/>
            </a:pPr>
            <a:r>
              <a:rPr lang="el-GR" b="1" dirty="0"/>
              <a:t>Η τεχνητή έναντι της ανθρώπινης νοημοσύνης</a:t>
            </a:r>
          </a:p>
          <a:p>
            <a:pPr marL="0" indent="0">
              <a:buNone/>
            </a:pPr>
            <a:r>
              <a:rPr lang="el-GR" dirty="0"/>
              <a:t>Αντίθετα με τους περιορισμούς που υπάρχουν στον άνθρωπο, ο υπολογιστής μπορεί να:</a:t>
            </a:r>
          </a:p>
          <a:p>
            <a:pPr lvl="0"/>
            <a:r>
              <a:rPr lang="el-GR" dirty="0"/>
              <a:t>Επεξεργάζεται, αποθηκεύει και ανακτά γρηγορότερα τα δεδομένα που χειρίζεται.</a:t>
            </a:r>
          </a:p>
          <a:p>
            <a:pPr lvl="0"/>
            <a:r>
              <a:rPr lang="el-GR" dirty="0"/>
              <a:t>Έχει περισσότερες δυνατότητες χειρισμού δεδομένων που λειτουργούν με πιθανότητες.</a:t>
            </a:r>
          </a:p>
          <a:p>
            <a:pPr lvl="0"/>
            <a:r>
              <a:rPr lang="el-GR" dirty="0"/>
              <a:t>Διαθέτει απεριόριστο αριθμό προσωρινών μνημών.</a:t>
            </a:r>
          </a:p>
          <a:p>
            <a:pPr lvl="0"/>
            <a:r>
              <a:rPr lang="el-GR" dirty="0"/>
              <a:t>Μπορεί να λειτουργεί είτε με σειριακή είτε με παράλληλη επεξεργασία.</a:t>
            </a:r>
          </a:p>
          <a:p>
            <a:pPr marL="0" indent="0">
              <a:buNone/>
            </a:pPr>
            <a:r>
              <a:rPr lang="el-GR" dirty="0"/>
              <a:t>Η πάρα πάνω περιγραφείσα ανθρώπινη επεξεργασία συμβολικής πληροφορίας μπορεί να περιγραφεί με πολλούς τρόπους (</a:t>
            </a:r>
            <a:r>
              <a:rPr lang="el-GR" dirty="0" err="1"/>
              <a:t>Bonnet</a:t>
            </a:r>
            <a:r>
              <a:rPr lang="el-GR" dirty="0"/>
              <a:t>, 1985; </a:t>
            </a:r>
            <a:r>
              <a:rPr lang="el-GR" dirty="0" err="1"/>
              <a:t>Bonnet</a:t>
            </a:r>
            <a:r>
              <a:rPr lang="el-GR" dirty="0"/>
              <a:t> </a:t>
            </a:r>
            <a:r>
              <a:rPr lang="en-US" dirty="0"/>
              <a:t>et al</a:t>
            </a:r>
            <a:r>
              <a:rPr lang="el-GR" dirty="0"/>
              <a:t>., 1988). Ένας από αυτούς είναι τα συστήματα παραγωγής (</a:t>
            </a:r>
            <a:r>
              <a:rPr lang="el-GR" dirty="0" err="1"/>
              <a:t>production</a:t>
            </a:r>
            <a:r>
              <a:rPr lang="el-GR" dirty="0"/>
              <a:t> </a:t>
            </a:r>
            <a:r>
              <a:rPr lang="el-GR" dirty="0" err="1"/>
              <a:t>systems</a:t>
            </a:r>
            <a:r>
              <a:rPr lang="el-GR" dirty="0"/>
              <a:t>), τα οποία αποτελούνται αφενός μεν από εντολές της μορφής ‘εάν ... τότε ...’ (</a:t>
            </a:r>
            <a:r>
              <a:rPr lang="el-GR" dirty="0" err="1"/>
              <a:t>if</a:t>
            </a:r>
            <a:r>
              <a:rPr lang="el-GR" dirty="0"/>
              <a:t> ... </a:t>
            </a:r>
            <a:r>
              <a:rPr lang="el-GR" dirty="0" err="1"/>
              <a:t>then</a:t>
            </a:r>
            <a:r>
              <a:rPr lang="el-GR" dirty="0"/>
              <a:t> ...), αφετέρου δε από μία μνήμη εργασίας στην οποία εφαρμόζονται οι κανόνες παραγωγής οι οποίοι όταν ικανοποιούνται παρέχουν πρόσθετη πληροφόρηση.</a:t>
            </a:r>
          </a:p>
          <a:p>
            <a:pPr marL="0" indent="0">
              <a:buNone/>
            </a:pPr>
            <a:r>
              <a:rPr lang="el-GR" dirty="0"/>
              <a:t>Η Τεχνητή Νοημοσύνη έχει εφοδιάσει τον επιστημονικό χώρο με έναν αριθμό ισχυρών εργαλείων, πολλά από τα οποία έχουν τύχη πρακτικής εφαρμογής στην επίλυση δύσκολων προβλημάτων για τα οποία κανονικά θα απαιτούντο ανθρώπινη νοημοσύνη. Μερικές από τις μεθόδους αυτές παρουσιάζονται στην συνέχεια.   </a:t>
            </a:r>
          </a:p>
          <a:p>
            <a:pPr marL="0" indent="0">
              <a:buNone/>
            </a:pPr>
            <a:endParaRPr lang="el-GR" b="1"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8</a:t>
            </a:fld>
            <a:endParaRPr kumimoji="0" lang="en-US" sz="1400" b="1" dirty="0">
              <a:solidFill>
                <a:schemeClr val="bg1"/>
              </a:solidFill>
            </a:endParaRPr>
          </a:p>
        </p:txBody>
      </p:sp>
    </p:spTree>
    <p:extLst>
      <p:ext uri="{BB962C8B-B14F-4D97-AF65-F5344CB8AC3E}">
        <p14:creationId xmlns:p14="http://schemas.microsoft.com/office/powerpoint/2010/main" val="1128814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11</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Τεχνητή Νοημοσύνη &amp; Έμπειρα Συστήματα</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62500" lnSpcReduction="20000"/>
          </a:bodyPr>
          <a:lstStyle/>
          <a:p>
            <a:pPr marL="0" indent="0">
              <a:buNone/>
            </a:pPr>
            <a:r>
              <a:rPr lang="el-GR" b="1" dirty="0"/>
              <a:t>Έμπειρα συστήματα (</a:t>
            </a:r>
            <a:r>
              <a:rPr lang="en-GB" b="1" dirty="0"/>
              <a:t>Expert Systems</a:t>
            </a:r>
            <a:r>
              <a:rPr lang="el-GR" b="1" dirty="0" smtClean="0"/>
              <a:t>)</a:t>
            </a:r>
          </a:p>
          <a:p>
            <a:pPr marL="0" indent="0">
              <a:buNone/>
            </a:pPr>
            <a:r>
              <a:rPr lang="el-GR" dirty="0"/>
              <a:t>Τα έμπειρα συστήματα αποτελούν το γνωστότερο πεδίο εφαρμογής της τεχνητής νοημοσύνης. Είναι προγράμματα λογισμικού, που συνδυάζουν τη γνώση των ειδικών και προσπαθούν να επιλύσουν ειδικά προβλήματα, μιμούμενα τη διαδικασία της λογικής των. </a:t>
            </a:r>
          </a:p>
          <a:p>
            <a:pPr marL="0" indent="0">
              <a:buNone/>
            </a:pPr>
            <a:r>
              <a:rPr lang="el-GR" dirty="0"/>
              <a:t>Η ανάπτυξή τους άρχισε από τα τέλη της δεκαετίας του 1960. Αυτή την περίοδο οι προσπάθειες ήταν στραμμένες προς την επίλυση προβλημάτων γενικού σκοπού (</a:t>
            </a:r>
            <a:r>
              <a:rPr lang="en-US" dirty="0"/>
              <a:t>general</a:t>
            </a:r>
            <a:r>
              <a:rPr lang="el-GR" dirty="0"/>
              <a:t>-</a:t>
            </a:r>
            <a:r>
              <a:rPr lang="en-US" dirty="0"/>
              <a:t>purpose problem</a:t>
            </a:r>
            <a:r>
              <a:rPr lang="el-GR" dirty="0"/>
              <a:t>) που είχε αναπτυχθεί από τους </a:t>
            </a:r>
            <a:r>
              <a:rPr lang="en-US" dirty="0"/>
              <a:t>Newell</a:t>
            </a:r>
            <a:r>
              <a:rPr lang="el-GR" dirty="0"/>
              <a:t> και </a:t>
            </a:r>
            <a:r>
              <a:rPr lang="en-US" dirty="0"/>
              <a:t>Simon</a:t>
            </a:r>
            <a:r>
              <a:rPr lang="el-GR" dirty="0"/>
              <a:t> (1972), στη προσπάθειά τους για δημιουργία ενός ‘νοήμονος υπολογιστή’. Η εύρεση γενικών μεθόδων για την επίλυση οποιουδήποτε προβλήματος ήταν αδύνατη, λόγω της διαφορετικής υφής και πολυπλοκότητας των διαφόρων προβλημάτων και του μεγάλου όγκου των απαιτούμενων γνώσεων (</a:t>
            </a:r>
            <a:r>
              <a:rPr lang="en-US" dirty="0"/>
              <a:t>Naylor</a:t>
            </a:r>
            <a:r>
              <a:rPr lang="el-GR" dirty="0"/>
              <a:t>, 1993). Αξιοποιήθηκαν όμως, μέθοδοι για την επίλυση συγκεκριμένων και ειδικών προβλημάτων, με αποτέλεσμα τη δημιουργία των </a:t>
            </a:r>
            <a:r>
              <a:rPr lang="el-GR" i="1" dirty="0"/>
              <a:t>έμπειρων συστημάτων</a:t>
            </a:r>
            <a:r>
              <a:rPr lang="el-GR" dirty="0"/>
              <a:t> (</a:t>
            </a:r>
            <a:r>
              <a:rPr lang="en-US" dirty="0"/>
              <a:t>expert systems</a:t>
            </a:r>
            <a:r>
              <a:rPr lang="el-GR" dirty="0"/>
              <a:t>). Σε ένα πρωτοπόρο άρθρο τους, οι </a:t>
            </a:r>
            <a:r>
              <a:rPr lang="en-US" dirty="0"/>
              <a:t>Newell and Simon</a:t>
            </a:r>
            <a:r>
              <a:rPr lang="el-GR" dirty="0"/>
              <a:t> (1958), ανέπτυξαν την ιδέα ότι ένα σύστημα, που θα χρησιμοποιεί κανόνες παραγωγής (</a:t>
            </a:r>
            <a:r>
              <a:rPr lang="en-US" dirty="0"/>
              <a:t>production rules</a:t>
            </a:r>
            <a:r>
              <a:rPr lang="el-GR" dirty="0"/>
              <a:t>), θα μπορεί να μοντελοποιήσει μερικές μορφές ανθρώπινης διαδικασίας επίλυσης προβλημάτων. Το πέρασμα από τα προγράμματα γενικού-σκοπού στα προγράμματα ειδικού-σκοπού έγινε στα μέσα της δεκαετίας του 1960 με την ανάπτυξη του </a:t>
            </a:r>
            <a:r>
              <a:rPr lang="en-US" dirty="0"/>
              <a:t>DENDRAL</a:t>
            </a:r>
            <a:r>
              <a:rPr lang="el-GR" dirty="0"/>
              <a:t> από τον </a:t>
            </a:r>
            <a:r>
              <a:rPr lang="en-US" dirty="0" err="1"/>
              <a:t>Feigenbaum</a:t>
            </a:r>
            <a:r>
              <a:rPr lang="el-GR" dirty="0"/>
              <a:t> στο Πανεπιστήμιο του </a:t>
            </a:r>
            <a:r>
              <a:rPr lang="en-US" dirty="0" smtClean="0"/>
              <a:t>Stanford</a:t>
            </a:r>
            <a:r>
              <a:rPr lang="el-GR" dirty="0" smtClean="0"/>
              <a:t>. </a:t>
            </a:r>
            <a:endParaRPr lang="el-GR" b="1"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9</a:t>
            </a:fld>
            <a:endParaRPr kumimoji="0" lang="en-US" sz="1400" b="1" dirty="0">
              <a:solidFill>
                <a:schemeClr val="bg1"/>
              </a:solidFill>
            </a:endParaRPr>
          </a:p>
        </p:txBody>
      </p:sp>
    </p:spTree>
    <p:extLst>
      <p:ext uri="{BB962C8B-B14F-4D97-AF65-F5344CB8AC3E}">
        <p14:creationId xmlns:p14="http://schemas.microsoft.com/office/powerpoint/2010/main" val="33396320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364</TotalTime>
  <Words>10420</Words>
  <Application>Microsoft Macintosh PowerPoint</Application>
  <PresentationFormat>On-screen Show (4:3)</PresentationFormat>
  <Paragraphs>619</Paragraphs>
  <Slides>67</Slides>
  <Notes>67</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Trek</vt:lpstr>
      <vt:lpstr>ΣΥΣΤΗΜΑΤΑ ΛΗΨΗΣ ΑΠΟΦΑΣΕΩΝ</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ΥΠΟΣΤΗΡΙΞΗΣ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ΥΠΟΣΤΗΡΙΞΗΣ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lpstr>ΣΥΣΤΗΜΑΤΑ ΛΗΨΗΣ ΑΠΟΦΑΣΕΩΝ 11ο Κεφάλαιο – Τεχνητή Νοημοσύνη &amp; Έμπειρα Συστήματα</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Nikolaos Matsatsinis</dc:creator>
  <cp:lastModifiedBy>dimnas</cp:lastModifiedBy>
  <cp:revision>41</cp:revision>
  <dcterms:created xsi:type="dcterms:W3CDTF">2012-03-07T17:12:03Z</dcterms:created>
  <dcterms:modified xsi:type="dcterms:W3CDTF">2018-06-30T21:46:11Z</dcterms:modified>
</cp:coreProperties>
</file>