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68"/>
  </p:notesMasterIdLst>
  <p:sldIdLst>
    <p:sldId id="260" r:id="rId2"/>
    <p:sldId id="370" r:id="rId3"/>
    <p:sldId id="259" r:id="rId4"/>
    <p:sldId id="373" r:id="rId5"/>
    <p:sldId id="374" r:id="rId6"/>
    <p:sldId id="375" r:id="rId7"/>
    <p:sldId id="376" r:id="rId8"/>
    <p:sldId id="377" r:id="rId9"/>
    <p:sldId id="378" r:id="rId10"/>
    <p:sldId id="379" r:id="rId11"/>
    <p:sldId id="380" r:id="rId12"/>
    <p:sldId id="381" r:id="rId13"/>
    <p:sldId id="382" r:id="rId14"/>
    <p:sldId id="383" r:id="rId15"/>
    <p:sldId id="384" r:id="rId16"/>
    <p:sldId id="385" r:id="rId17"/>
    <p:sldId id="386" r:id="rId18"/>
    <p:sldId id="387" r:id="rId19"/>
    <p:sldId id="388" r:id="rId20"/>
    <p:sldId id="389" r:id="rId21"/>
    <p:sldId id="390" r:id="rId22"/>
    <p:sldId id="391" r:id="rId23"/>
    <p:sldId id="392" r:id="rId24"/>
    <p:sldId id="393" r:id="rId25"/>
    <p:sldId id="394" r:id="rId26"/>
    <p:sldId id="395" r:id="rId27"/>
    <p:sldId id="396" r:id="rId28"/>
    <p:sldId id="397" r:id="rId29"/>
    <p:sldId id="398" r:id="rId30"/>
    <p:sldId id="399" r:id="rId31"/>
    <p:sldId id="400" r:id="rId32"/>
    <p:sldId id="401" r:id="rId33"/>
    <p:sldId id="402" r:id="rId34"/>
    <p:sldId id="403" r:id="rId35"/>
    <p:sldId id="404" r:id="rId36"/>
    <p:sldId id="405" r:id="rId37"/>
    <p:sldId id="406" r:id="rId38"/>
    <p:sldId id="407" r:id="rId39"/>
    <p:sldId id="408" r:id="rId40"/>
    <p:sldId id="409" r:id="rId41"/>
    <p:sldId id="410" r:id="rId42"/>
    <p:sldId id="411" r:id="rId43"/>
    <p:sldId id="412" r:id="rId44"/>
    <p:sldId id="413" r:id="rId45"/>
    <p:sldId id="414" r:id="rId46"/>
    <p:sldId id="415" r:id="rId47"/>
    <p:sldId id="416" r:id="rId48"/>
    <p:sldId id="417" r:id="rId49"/>
    <p:sldId id="418" r:id="rId50"/>
    <p:sldId id="419" r:id="rId51"/>
    <p:sldId id="420" r:id="rId52"/>
    <p:sldId id="421" r:id="rId53"/>
    <p:sldId id="422" r:id="rId54"/>
    <p:sldId id="423" r:id="rId55"/>
    <p:sldId id="424" r:id="rId56"/>
    <p:sldId id="425" r:id="rId57"/>
    <p:sldId id="426" r:id="rId58"/>
    <p:sldId id="427" r:id="rId59"/>
    <p:sldId id="428" r:id="rId60"/>
    <p:sldId id="429" r:id="rId61"/>
    <p:sldId id="430" r:id="rId62"/>
    <p:sldId id="431" r:id="rId63"/>
    <p:sldId id="432" r:id="rId64"/>
    <p:sldId id="433" r:id="rId65"/>
    <p:sldId id="434" r:id="rId66"/>
    <p:sldId id="435"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810" y="-365"/>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4BA5EA-C9C7-43DC-9B2C-81A60D1C5500}" type="datetimeFigureOut">
              <a:rPr lang="en-US" smtClean="0"/>
              <a:t>1/27/2020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91A2C8-35FA-4A89-B5F3-F7271C2F8F7E}" type="slidenum">
              <a:rPr lang="en-US" smtClean="0"/>
              <a:t>‹#›</a:t>
            </a:fld>
            <a:endParaRPr lang="en-US"/>
          </a:p>
        </p:txBody>
      </p:sp>
    </p:spTree>
    <p:extLst>
      <p:ext uri="{BB962C8B-B14F-4D97-AF65-F5344CB8AC3E}">
        <p14:creationId xmlns:p14="http://schemas.microsoft.com/office/powerpoint/2010/main" val="328078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91A2C8-35FA-4A89-B5F3-F7271C2F8F7E}" type="slidenum">
              <a:rPr lang="en-US" smtClean="0"/>
              <a:t>1</a:t>
            </a:fld>
            <a:endParaRPr lang="en-US"/>
          </a:p>
        </p:txBody>
      </p:sp>
    </p:spTree>
    <p:extLst>
      <p:ext uri="{BB962C8B-B14F-4D97-AF65-F5344CB8AC3E}">
        <p14:creationId xmlns:p14="http://schemas.microsoft.com/office/powerpoint/2010/main" val="568159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D284AA2C-7BAB-443E-A7C7-E8FB93729F5F}" type="datetimeFigureOut">
              <a:rPr lang="en-US" smtClean="0"/>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84AA2C-7BAB-443E-A7C7-E8FB93729F5F}" type="datetimeFigureOut">
              <a:rPr lang="en-US" smtClean="0"/>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84AA2C-7BAB-443E-A7C7-E8FB93729F5F}" type="datetimeFigureOut">
              <a:rPr lang="en-US" smtClean="0"/>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381000"/>
            <a:ext cx="82296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DCBAECA-AB5B-4689-B44C-22F9F96C51C9}" type="slidenum">
              <a:rPr lang="en-US"/>
              <a:pPr>
                <a:defRPr/>
              </a:pPr>
              <a:t>‹#›</a:t>
            </a:fld>
            <a:endParaRPr lang="en-US"/>
          </a:p>
        </p:txBody>
      </p:sp>
    </p:spTree>
    <p:extLst>
      <p:ext uri="{BB962C8B-B14F-4D97-AF65-F5344CB8AC3E}">
        <p14:creationId xmlns:p14="http://schemas.microsoft.com/office/powerpoint/2010/main" val="4227125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84AA2C-7BAB-443E-A7C7-E8FB93729F5F}" type="datetimeFigureOut">
              <a:rPr lang="en-US" smtClean="0"/>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D284AA2C-7BAB-443E-A7C7-E8FB93729F5F}" type="datetimeFigureOut">
              <a:rPr lang="en-US" smtClean="0"/>
              <a:t>1/27/2020</a:t>
            </a:fld>
            <a:endParaRPr lang="en-US" dirty="0"/>
          </a:p>
        </p:txBody>
      </p:sp>
      <p:sp>
        <p:nvSpPr>
          <p:cNvPr id="91" name="Footer Placeholder 90"/>
          <p:cNvSpPr>
            <a:spLocks noGrp="1"/>
          </p:cNvSpPr>
          <p:nvPr>
            <p:ph type="ftr" sz="quarter" idx="11"/>
          </p:nvPr>
        </p:nvSpPr>
        <p:spPr/>
        <p:txBody>
          <a:bodyPr/>
          <a:lstStyle/>
          <a:p>
            <a:endParaRPr lang="en-US" dirty="0"/>
          </a:p>
        </p:txBody>
      </p:sp>
      <p:sp>
        <p:nvSpPr>
          <p:cNvPr id="92" name="Slide Number Placeholder 91"/>
          <p:cNvSpPr>
            <a:spLocks noGrp="1"/>
          </p:cNvSpPr>
          <p:nvPr>
            <p:ph type="sldNum" sz="quarter" idx="12"/>
          </p:nvPr>
        </p:nvSpPr>
        <p:spPr/>
        <p:txBody>
          <a:bodyPr/>
          <a:lstStyle/>
          <a:p>
            <a:fld id="{03797AC4-03C1-43EC-A844-A9457BFAE1E6}"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84AA2C-7BAB-443E-A7C7-E8FB93729F5F}" type="datetimeFigureOut">
              <a:rPr lang="en-US" smtClean="0"/>
              <a:t>1/27/2020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84AA2C-7BAB-443E-A7C7-E8FB93729F5F}" type="datetimeFigureOut">
              <a:rPr lang="en-US" smtClean="0"/>
              <a:t>1/27/2020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84AA2C-7BAB-443E-A7C7-E8FB93729F5F}" type="datetimeFigureOut">
              <a:rPr lang="en-US" smtClean="0"/>
              <a:t>1/27/2020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84AA2C-7BAB-443E-A7C7-E8FB93729F5F}" type="datetimeFigureOut">
              <a:rPr lang="en-US" smtClean="0"/>
              <a:t>1/27/2020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84AA2C-7BAB-443E-A7C7-E8FB93729F5F}" type="datetimeFigureOut">
              <a:rPr lang="en-US" smtClean="0"/>
              <a:t>1/27/2020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97AC4-03C1-43EC-A844-A9457BFAE1E6}" type="slidenum">
              <a:rPr lang="en-US" smtClean="0"/>
              <a:t>‹#›</a:t>
            </a:fld>
            <a:endParaRPr lang="en-US" dirty="0"/>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5" name="Date Placeholder 4"/>
          <p:cNvSpPr>
            <a:spLocks noGrp="1"/>
          </p:cNvSpPr>
          <p:nvPr>
            <p:ph type="dt" sz="half" idx="10"/>
          </p:nvPr>
        </p:nvSpPr>
        <p:spPr/>
        <p:txBody>
          <a:bodyPr/>
          <a:lstStyle/>
          <a:p>
            <a:fld id="{D284AA2C-7BAB-443E-A7C7-E8FB93729F5F}" type="datetimeFigureOut">
              <a:rPr lang="en-US" smtClean="0"/>
              <a:t>1/27/2020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97AC4-03C1-43EC-A844-A9457BFAE1E6}" type="slidenum">
              <a:rPr lang="en-US" smtClean="0"/>
              <a:t>‹#›</a:t>
            </a:fld>
            <a:endParaRPr lang="en-US" dirty="0"/>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D284AA2C-7BAB-443E-A7C7-E8FB93729F5F}" type="datetimeFigureOut">
              <a:rPr lang="en-US" smtClean="0"/>
              <a:t>1/27/2020</a:t>
            </a:fld>
            <a:endParaRPr lang="en-US" dirty="0"/>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03797AC4-03C1-43EC-A844-A9457BFAE1E6}" type="slidenum">
              <a:rPr lang="en-US" smtClean="0"/>
              <a:t>‹#›</a:t>
            </a:fld>
            <a:endParaRPr lang="en-US" dirty="0"/>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130425"/>
            <a:ext cx="4724400" cy="1600327"/>
          </a:xfrm>
        </p:spPr>
        <p:txBody>
          <a:bodyPr>
            <a:normAutofit fontScale="90000"/>
          </a:bodyPr>
          <a:lstStyle/>
          <a:p>
            <a:r>
              <a:rPr lang="el-GR" dirty="0" smtClean="0"/>
              <a:t>Άμεσες Ξένες Επενδύσεις &amp; Παγκόσμια Διακυβέρνηση</a:t>
            </a:r>
            <a:endParaRPr lang="en-US" dirty="0"/>
          </a:p>
        </p:txBody>
      </p:sp>
      <p:sp>
        <p:nvSpPr>
          <p:cNvPr id="3" name="Subtitle 2"/>
          <p:cNvSpPr>
            <a:spLocks noGrp="1"/>
          </p:cNvSpPr>
          <p:nvPr>
            <p:ph type="subTitle" idx="1"/>
          </p:nvPr>
        </p:nvSpPr>
        <p:spPr/>
        <p:txBody>
          <a:bodyPr/>
          <a:lstStyle/>
          <a:p>
            <a:r>
              <a:rPr lang="el-GR" dirty="0" smtClean="0"/>
              <a:t>Δρ. Σωτήρης Πετρόπουλος</a:t>
            </a:r>
          </a:p>
          <a:p>
            <a:r>
              <a:rPr lang="en-US" dirty="0" smtClean="0"/>
              <a:t>spetrop@uop.gr</a:t>
            </a:r>
            <a:endParaRPr lang="en-US" dirty="0"/>
          </a:p>
        </p:txBody>
      </p:sp>
    </p:spTree>
    <p:extLst>
      <p:ext uri="{BB962C8B-B14F-4D97-AF65-F5344CB8AC3E}">
        <p14:creationId xmlns:p14="http://schemas.microsoft.com/office/powerpoint/2010/main" val="34592965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68313" y="-315913"/>
            <a:ext cx="8229600" cy="1143001"/>
          </a:xfrm>
          <a:noFill/>
          <a:extLst>
            <a:ext uri="{909E8E84-426E-40DD-AFC4-6F175D3DCCD1}">
              <a14:hiddenFill xmlns:a14="http://schemas.microsoft.com/office/drawing/2010/main">
                <a:solidFill>
                  <a:srgbClr val="FFFFFF"/>
                </a:solidFill>
              </a14:hiddenFill>
            </a:ext>
          </a:extLst>
        </p:spPr>
        <p:txBody>
          <a:bodyPr/>
          <a:lstStyle/>
          <a:p>
            <a:r>
              <a:rPr lang="el-GR" smtClean="0">
                <a:effectLst/>
              </a:rPr>
              <a:t>Η σημασία των ΑΞΕ (2)</a:t>
            </a:r>
            <a:endParaRPr lang="en-US" smtClean="0">
              <a:effectLst/>
            </a:endParaRPr>
          </a:p>
        </p:txBody>
      </p:sp>
      <p:sp>
        <p:nvSpPr>
          <p:cNvPr id="40963" name="Rectangle 3"/>
          <p:cNvSpPr>
            <a:spLocks noGrp="1" noChangeArrowheads="1"/>
          </p:cNvSpPr>
          <p:nvPr>
            <p:ph type="body" idx="1"/>
          </p:nvPr>
        </p:nvSpPr>
        <p:spPr>
          <a:xfrm>
            <a:off x="468313" y="765175"/>
            <a:ext cx="8229600" cy="2044700"/>
          </a:xfrm>
          <a:noFill/>
          <a:extLst>
            <a:ext uri="{909E8E84-426E-40DD-AFC4-6F175D3DCCD1}">
              <a14:hiddenFill xmlns:a14="http://schemas.microsoft.com/office/drawing/2010/main">
                <a:solidFill>
                  <a:srgbClr val="FFFFFF"/>
                </a:solidFill>
              </a14:hiddenFill>
            </a:ext>
          </a:extLst>
        </p:spPr>
        <p:txBody>
          <a:bodyPr/>
          <a:lstStyle/>
          <a:p>
            <a:r>
              <a:rPr lang="el-GR" sz="2400" b="1" smtClean="0">
                <a:effectLst/>
              </a:rPr>
              <a:t>Κύριο χαρακτηριστικό ΑΞΕ            συγκέντρωση κυρίως στις αναπτυγμένες χώρες κατά 75-80%.</a:t>
            </a:r>
          </a:p>
          <a:p>
            <a:r>
              <a:rPr lang="el-GR" sz="2400" b="1" smtClean="0">
                <a:effectLst/>
              </a:rPr>
              <a:t>Η αντίληψη ότι με βάσει αυτό το χαρακτηριστικό η σημασία των ΑΞΕ μειώνεται, είναι ξεπερασμένη. </a:t>
            </a:r>
          </a:p>
          <a:p>
            <a:pPr>
              <a:buFont typeface="Wingdings" pitchFamily="2" charset="2"/>
              <a:buNone/>
            </a:pPr>
            <a:endParaRPr lang="en-US" sz="2400" b="1" smtClean="0">
              <a:effectLst/>
            </a:endParaRPr>
          </a:p>
        </p:txBody>
      </p:sp>
      <p:pic>
        <p:nvPicPr>
          <p:cNvPr id="409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420938"/>
            <a:ext cx="8713787" cy="443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AutoShape 5"/>
          <p:cNvSpPr>
            <a:spLocks noChangeArrowheads="1"/>
          </p:cNvSpPr>
          <p:nvPr/>
        </p:nvSpPr>
        <p:spPr bwMode="auto">
          <a:xfrm>
            <a:off x="4343400" y="914400"/>
            <a:ext cx="647700" cy="144463"/>
          </a:xfrm>
          <a:prstGeom prst="rightArrow">
            <a:avLst>
              <a:gd name="adj1" fmla="val 50000"/>
              <a:gd name="adj2" fmla="val 112088"/>
            </a:avLst>
          </a:prstGeom>
          <a:solidFill>
            <a:schemeClr val="accent1"/>
          </a:solidFill>
          <a:ln w="9525">
            <a:solidFill>
              <a:schemeClr val="tx1"/>
            </a:solidFill>
            <a:miter lim="800000"/>
            <a:headEnd/>
            <a:tailEnd/>
          </a:ln>
        </p:spPr>
        <p:txBody>
          <a:bodyPr wrap="none" anchor="ctr"/>
          <a:lstStyle/>
          <a:p>
            <a:endParaRPr lang="el-GR"/>
          </a:p>
        </p:txBody>
      </p:sp>
      <p:sp>
        <p:nvSpPr>
          <p:cNvPr id="40966" name="Rectangle 6"/>
          <p:cNvSpPr>
            <a:spLocks noChangeArrowheads="1"/>
          </p:cNvSpPr>
          <p:nvPr/>
        </p:nvSpPr>
        <p:spPr bwMode="auto">
          <a:xfrm>
            <a:off x="2268538" y="2565400"/>
            <a:ext cx="1008062" cy="287338"/>
          </a:xfrm>
          <a:prstGeom prst="rect">
            <a:avLst/>
          </a:prstGeom>
          <a:solidFill>
            <a:schemeClr val="tx1"/>
          </a:solidFill>
          <a:ln w="9525">
            <a:solidFill>
              <a:schemeClr val="tx1"/>
            </a:solidFill>
            <a:miter lim="800000"/>
            <a:headEnd/>
            <a:tailEnd/>
          </a:ln>
        </p:spPr>
        <p:txBody>
          <a:bodyPr wrap="none" anchor="ctr"/>
          <a:lstStyle/>
          <a:p>
            <a:endParaRPr lang="el-GR"/>
          </a:p>
        </p:txBody>
      </p:sp>
    </p:spTree>
    <p:extLst>
      <p:ext uri="{BB962C8B-B14F-4D97-AF65-F5344CB8AC3E}">
        <p14:creationId xmlns:p14="http://schemas.microsoft.com/office/powerpoint/2010/main" val="31844276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slide(fromTop)">
                                      <p:cBhvr>
                                        <p:cTn id="7" dur="500"/>
                                        <p:tgtEl>
                                          <p:spTgt spid="409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0965"/>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0966"/>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409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40965" grpId="0" animBg="1"/>
      <p:bldP spid="4096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l-GR" sz="4000" smtClean="0">
                <a:effectLst/>
              </a:rPr>
              <a:t>Θεωρία Βιομηχανικής Οργάνωσης</a:t>
            </a:r>
            <a:endParaRPr lang="en-US" sz="4000" smtClean="0">
              <a:effectLst/>
            </a:endParaRPr>
          </a:p>
        </p:txBody>
      </p:sp>
      <p:sp>
        <p:nvSpPr>
          <p:cNvPr id="79875" name="Rectangle 3"/>
          <p:cNvSpPr>
            <a:spLocks noGrp="1" noChangeArrowheads="1"/>
          </p:cNvSpPr>
          <p:nvPr>
            <p:ph type="body" idx="1"/>
          </p:nvPr>
        </p:nvSpPr>
        <p:spPr>
          <a:xfrm>
            <a:off x="457200" y="1676400"/>
            <a:ext cx="8229600" cy="4114800"/>
          </a:xfrm>
          <a:noFill/>
          <a:extLst>
            <a:ext uri="{909E8E84-426E-40DD-AFC4-6F175D3DCCD1}">
              <a14:hiddenFill xmlns:a14="http://schemas.microsoft.com/office/drawing/2010/main">
                <a:solidFill>
                  <a:srgbClr val="FFFFFF"/>
                </a:solidFill>
              </a14:hiddenFill>
            </a:ext>
          </a:extLst>
        </p:spPr>
        <p:txBody>
          <a:bodyPr/>
          <a:lstStyle/>
          <a:p>
            <a:pPr>
              <a:lnSpc>
                <a:spcPct val="90000"/>
              </a:lnSpc>
            </a:pPr>
            <a:r>
              <a:rPr lang="el-GR" sz="2800" smtClean="0">
                <a:effectLst/>
              </a:rPr>
              <a:t>Αρχική είσοδος σε αγορά</a:t>
            </a:r>
          </a:p>
          <a:p>
            <a:pPr>
              <a:lnSpc>
                <a:spcPct val="90000"/>
              </a:lnSpc>
            </a:pPr>
            <a:r>
              <a:rPr lang="el-GR" sz="2800" smtClean="0">
                <a:effectLst/>
              </a:rPr>
              <a:t>Κάποιες εταιρείες λειτουργούν πιο αποτελεσματικά </a:t>
            </a:r>
          </a:p>
          <a:p>
            <a:pPr>
              <a:lnSpc>
                <a:spcPct val="90000"/>
              </a:lnSpc>
            </a:pPr>
            <a:r>
              <a:rPr lang="el-GR" sz="2800" smtClean="0">
                <a:effectLst/>
              </a:rPr>
              <a:t>Ισχυροποίηση μερικών επιχειρήσεων</a:t>
            </a:r>
          </a:p>
          <a:p>
            <a:pPr>
              <a:lnSpc>
                <a:spcPct val="90000"/>
              </a:lnSpc>
            </a:pPr>
            <a:r>
              <a:rPr lang="el-GR" sz="2800" smtClean="0">
                <a:effectLst/>
              </a:rPr>
              <a:t>Δυνατότητα μεταφοράς αυτής της ισχυροποίησης στο εξωτερικό:</a:t>
            </a:r>
          </a:p>
          <a:p>
            <a:pPr lvl="1">
              <a:lnSpc>
                <a:spcPct val="90000"/>
              </a:lnSpc>
            </a:pPr>
            <a:r>
              <a:rPr lang="en-US" sz="2400" smtClean="0">
                <a:effectLst/>
              </a:rPr>
              <a:t>Licensing</a:t>
            </a:r>
          </a:p>
          <a:p>
            <a:pPr lvl="1">
              <a:lnSpc>
                <a:spcPct val="90000"/>
              </a:lnSpc>
            </a:pPr>
            <a:r>
              <a:rPr lang="el-GR" sz="2400" smtClean="0">
                <a:effectLst/>
              </a:rPr>
              <a:t>Διεθνές εμπόριο</a:t>
            </a:r>
          </a:p>
          <a:p>
            <a:pPr lvl="1">
              <a:lnSpc>
                <a:spcPct val="90000"/>
              </a:lnSpc>
            </a:pPr>
            <a:r>
              <a:rPr lang="el-GR" sz="2400" smtClean="0">
                <a:effectLst/>
              </a:rPr>
              <a:t>ΑΞΕ</a:t>
            </a:r>
            <a:endParaRPr lang="en-US" sz="2400" smtClean="0">
              <a:effectLst/>
            </a:endParaRPr>
          </a:p>
        </p:txBody>
      </p:sp>
    </p:spTree>
    <p:extLst>
      <p:ext uri="{BB962C8B-B14F-4D97-AF65-F5344CB8AC3E}">
        <p14:creationId xmlns:p14="http://schemas.microsoft.com/office/powerpoint/2010/main" val="9835573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1" end="1"/>
                                            </p:txEl>
                                          </p:spTgt>
                                        </p:tgtEl>
                                        <p:attrNameLst>
                                          <p:attrName>style.visibility</p:attrName>
                                        </p:attrNameLst>
                                      </p:cBhvr>
                                      <p:to>
                                        <p:strVal val="visible"/>
                                      </p:to>
                                    </p:set>
                                    <p:animEffect transition="in" filter="slide(fromBottom)">
                                      <p:cBhvr>
                                        <p:cTn id="18" dur="500"/>
                                        <p:tgtEl>
                                          <p:spTgt spid="7987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2" end="2"/>
                                            </p:txEl>
                                          </p:spTgt>
                                        </p:tgtEl>
                                        <p:attrNameLst>
                                          <p:attrName>style.visibility</p:attrName>
                                        </p:attrNameLst>
                                      </p:cBhvr>
                                      <p:to>
                                        <p:strVal val="visible"/>
                                      </p:to>
                                    </p:set>
                                    <p:animEffect transition="in" filter="slide(fromBottom)">
                                      <p:cBhvr>
                                        <p:cTn id="23" dur="500"/>
                                        <p:tgtEl>
                                          <p:spTgt spid="7987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8" dur="500"/>
                                        <p:tgtEl>
                                          <p:spTgt spid="79875">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4" end="4"/>
                                            </p:txEl>
                                          </p:spTgt>
                                        </p:tgtEl>
                                        <p:attrNameLst>
                                          <p:attrName>style.visibility</p:attrName>
                                        </p:attrNameLst>
                                      </p:cBhvr>
                                      <p:to>
                                        <p:strVal val="visible"/>
                                      </p:to>
                                    </p:set>
                                    <p:animEffect transition="in" filter="slide(fromBottom)">
                                      <p:cBhvr>
                                        <p:cTn id="33" dur="500"/>
                                        <p:tgtEl>
                                          <p:spTgt spid="79875">
                                            <p:txEl>
                                              <p:pRg st="4" end="4"/>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5" end="5"/>
                                            </p:txEl>
                                          </p:spTgt>
                                        </p:tgtEl>
                                        <p:attrNameLst>
                                          <p:attrName>style.visibility</p:attrName>
                                        </p:attrNameLst>
                                      </p:cBhvr>
                                      <p:to>
                                        <p:strVal val="visible"/>
                                      </p:to>
                                    </p:set>
                                    <p:animEffect transition="in" filter="slide(fromBottom)">
                                      <p:cBhvr>
                                        <p:cTn id="38" dur="500"/>
                                        <p:tgtEl>
                                          <p:spTgt spid="79875">
                                            <p:txEl>
                                              <p:pRg st="5" end="5"/>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4" fill="hold" nodeType="clickEffect">
                                  <p:stCondLst>
                                    <p:cond delay="0"/>
                                  </p:stCondLst>
                                  <p:childTnLst>
                                    <p:set>
                                      <p:cBhvr>
                                        <p:cTn id="42" dur="1" fill="hold">
                                          <p:stCondLst>
                                            <p:cond delay="0"/>
                                          </p:stCondLst>
                                        </p:cTn>
                                        <p:tgtEl>
                                          <p:spTgt spid="79875">
                                            <p:txEl>
                                              <p:pRg st="6" end="6"/>
                                            </p:txEl>
                                          </p:spTgt>
                                        </p:tgtEl>
                                        <p:attrNameLst>
                                          <p:attrName>style.visibility</p:attrName>
                                        </p:attrNameLst>
                                      </p:cBhvr>
                                      <p:to>
                                        <p:strVal val="visible"/>
                                      </p:to>
                                    </p:set>
                                    <p:animEffect transition="in" filter="slide(fromBottom)">
                                      <p:cBhvr>
                                        <p:cTn id="43" dur="500"/>
                                        <p:tgtEl>
                                          <p:spTgt spid="798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4000" smtClean="0">
                <a:effectLst/>
              </a:rPr>
              <a:t>Θεωρία Βιομηχανικής Οργάνωσης</a:t>
            </a:r>
            <a:endParaRPr lang="en-US" sz="4000" smtClean="0">
              <a:effectLst/>
            </a:endParaRPr>
          </a:p>
        </p:txBody>
      </p:sp>
      <p:sp>
        <p:nvSpPr>
          <p:cNvPr id="79875" name="Rectangle 3"/>
          <p:cNvSpPr>
            <a:spLocks noGrp="1" noChangeArrowheads="1"/>
          </p:cNvSpPr>
          <p:nvPr>
            <p:ph type="body" idx="4294967295"/>
          </p:nvPr>
        </p:nvSpPr>
        <p:spPr>
          <a:xfrm>
            <a:off x="457200" y="1676400"/>
            <a:ext cx="82296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2800" smtClean="0">
                <a:effectLst/>
              </a:rPr>
              <a:t>Υπάρχουν όρια στην επέκταση μιας εταιρείας μέσω ΑΞΕ;</a:t>
            </a:r>
          </a:p>
          <a:p>
            <a:r>
              <a:rPr lang="el-GR" sz="2800" smtClean="0">
                <a:effectLst/>
              </a:rPr>
              <a:t>Βελτιώνεται η θέση μιας εταιρείας;</a:t>
            </a:r>
          </a:p>
          <a:p>
            <a:pPr lvl="1"/>
            <a:r>
              <a:rPr lang="en-US" sz="2400" smtClean="0">
                <a:effectLst/>
              </a:rPr>
              <a:t>Marketing</a:t>
            </a:r>
          </a:p>
          <a:p>
            <a:pPr lvl="1"/>
            <a:r>
              <a:rPr lang="en-US" sz="2400" smtClean="0">
                <a:effectLst/>
              </a:rPr>
              <a:t>R&amp;D</a:t>
            </a:r>
          </a:p>
          <a:p>
            <a:pPr lvl="1"/>
            <a:r>
              <a:rPr lang="el-GR" sz="2400" smtClean="0">
                <a:effectLst/>
              </a:rPr>
              <a:t>Δίκτυα πωλήσεων</a:t>
            </a:r>
          </a:p>
          <a:p>
            <a:pPr lvl="1"/>
            <a:r>
              <a:rPr lang="el-GR" sz="2400" smtClean="0">
                <a:effectLst/>
              </a:rPr>
              <a:t>Κατανόηση τοπικών συνθηκών</a:t>
            </a:r>
          </a:p>
          <a:p>
            <a:pPr lvl="1"/>
            <a:r>
              <a:rPr lang="en-US" sz="2400" smtClean="0">
                <a:effectLst/>
              </a:rPr>
              <a:t>After sales </a:t>
            </a:r>
            <a:r>
              <a:rPr lang="el-GR" sz="2400" smtClean="0">
                <a:effectLst/>
              </a:rPr>
              <a:t>υπηρεσίες</a:t>
            </a:r>
          </a:p>
          <a:p>
            <a:pPr lvl="1"/>
            <a:r>
              <a:rPr lang="el-GR" sz="2400" smtClean="0">
                <a:effectLst/>
              </a:rPr>
              <a:t>Διαθεσιμότητα τεχνικών </a:t>
            </a:r>
          </a:p>
          <a:p>
            <a:pPr lvl="1"/>
            <a:endParaRPr lang="en-US" sz="2400" smtClean="0">
              <a:effectLst/>
            </a:endParaRPr>
          </a:p>
        </p:txBody>
      </p:sp>
    </p:spTree>
    <p:extLst>
      <p:ext uri="{BB962C8B-B14F-4D97-AF65-F5344CB8AC3E}">
        <p14:creationId xmlns:p14="http://schemas.microsoft.com/office/powerpoint/2010/main" val="5160601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1" end="1"/>
                                            </p:txEl>
                                          </p:spTgt>
                                        </p:tgtEl>
                                        <p:attrNameLst>
                                          <p:attrName>style.visibility</p:attrName>
                                        </p:attrNameLst>
                                      </p:cBhvr>
                                      <p:to>
                                        <p:strVal val="visible"/>
                                      </p:to>
                                    </p:set>
                                    <p:animEffect transition="in" filter="slide(fromBottom)">
                                      <p:cBhvr>
                                        <p:cTn id="18" dur="500"/>
                                        <p:tgtEl>
                                          <p:spTgt spid="7987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2" end="2"/>
                                            </p:txEl>
                                          </p:spTgt>
                                        </p:tgtEl>
                                        <p:attrNameLst>
                                          <p:attrName>style.visibility</p:attrName>
                                        </p:attrNameLst>
                                      </p:cBhvr>
                                      <p:to>
                                        <p:strVal val="visible"/>
                                      </p:to>
                                    </p:set>
                                    <p:animEffect transition="in" filter="slide(fromBottom)">
                                      <p:cBhvr>
                                        <p:cTn id="23" dur="500"/>
                                        <p:tgtEl>
                                          <p:spTgt spid="7987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8" dur="500"/>
                                        <p:tgtEl>
                                          <p:spTgt spid="79875">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4" end="4"/>
                                            </p:txEl>
                                          </p:spTgt>
                                        </p:tgtEl>
                                        <p:attrNameLst>
                                          <p:attrName>style.visibility</p:attrName>
                                        </p:attrNameLst>
                                      </p:cBhvr>
                                      <p:to>
                                        <p:strVal val="visible"/>
                                      </p:to>
                                    </p:set>
                                    <p:animEffect transition="in" filter="slide(fromBottom)">
                                      <p:cBhvr>
                                        <p:cTn id="33" dur="500"/>
                                        <p:tgtEl>
                                          <p:spTgt spid="79875">
                                            <p:txEl>
                                              <p:pRg st="4" end="4"/>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5" end="5"/>
                                            </p:txEl>
                                          </p:spTgt>
                                        </p:tgtEl>
                                        <p:attrNameLst>
                                          <p:attrName>style.visibility</p:attrName>
                                        </p:attrNameLst>
                                      </p:cBhvr>
                                      <p:to>
                                        <p:strVal val="visible"/>
                                      </p:to>
                                    </p:set>
                                    <p:animEffect transition="in" filter="slide(fromBottom)">
                                      <p:cBhvr>
                                        <p:cTn id="38" dur="500"/>
                                        <p:tgtEl>
                                          <p:spTgt spid="79875">
                                            <p:txEl>
                                              <p:pRg st="5" end="5"/>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4" fill="hold" nodeType="clickEffect">
                                  <p:stCondLst>
                                    <p:cond delay="0"/>
                                  </p:stCondLst>
                                  <p:childTnLst>
                                    <p:set>
                                      <p:cBhvr>
                                        <p:cTn id="42" dur="1" fill="hold">
                                          <p:stCondLst>
                                            <p:cond delay="0"/>
                                          </p:stCondLst>
                                        </p:cTn>
                                        <p:tgtEl>
                                          <p:spTgt spid="79875">
                                            <p:txEl>
                                              <p:pRg st="6" end="6"/>
                                            </p:txEl>
                                          </p:spTgt>
                                        </p:tgtEl>
                                        <p:attrNameLst>
                                          <p:attrName>style.visibility</p:attrName>
                                        </p:attrNameLst>
                                      </p:cBhvr>
                                      <p:to>
                                        <p:strVal val="visible"/>
                                      </p:to>
                                    </p:set>
                                    <p:animEffect transition="in" filter="slide(fromBottom)">
                                      <p:cBhvr>
                                        <p:cTn id="43" dur="500"/>
                                        <p:tgtEl>
                                          <p:spTgt spid="79875">
                                            <p:txEl>
                                              <p:pRg st="6" end="6"/>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4" fill="hold" nodeType="clickEffect">
                                  <p:stCondLst>
                                    <p:cond delay="0"/>
                                  </p:stCondLst>
                                  <p:childTnLst>
                                    <p:set>
                                      <p:cBhvr>
                                        <p:cTn id="47" dur="1" fill="hold">
                                          <p:stCondLst>
                                            <p:cond delay="0"/>
                                          </p:stCondLst>
                                        </p:cTn>
                                        <p:tgtEl>
                                          <p:spTgt spid="79875">
                                            <p:txEl>
                                              <p:pRg st="7" end="7"/>
                                            </p:txEl>
                                          </p:spTgt>
                                        </p:tgtEl>
                                        <p:attrNameLst>
                                          <p:attrName>style.visibility</p:attrName>
                                        </p:attrNameLst>
                                      </p:cBhvr>
                                      <p:to>
                                        <p:strVal val="visible"/>
                                      </p:to>
                                    </p:set>
                                    <p:animEffect transition="in" filter="slide(fromBottom)">
                                      <p:cBhvr>
                                        <p:cTn id="48" dur="500"/>
                                        <p:tgtEl>
                                          <p:spTgt spid="798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4000" smtClean="0">
                <a:effectLst/>
              </a:rPr>
              <a:t>Θεωρία Βιομηχανικής Οργάνωσης</a:t>
            </a:r>
            <a:endParaRPr lang="en-US" sz="4000" smtClean="0">
              <a:effectLst/>
            </a:endParaRPr>
          </a:p>
        </p:txBody>
      </p:sp>
      <p:sp>
        <p:nvSpPr>
          <p:cNvPr id="79875" name="Rectangle 3"/>
          <p:cNvSpPr>
            <a:spLocks noGrp="1" noChangeArrowheads="1"/>
          </p:cNvSpPr>
          <p:nvPr>
            <p:ph type="body" idx="4294967295"/>
          </p:nvPr>
        </p:nvSpPr>
        <p:spPr>
          <a:xfrm>
            <a:off x="457200" y="1676400"/>
            <a:ext cx="82296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mtClean="0">
                <a:effectLst/>
              </a:rPr>
              <a:t>Χρονικά πότε θα ανέμενε κανείς την πραγματοποίηση ΑΞΕ;</a:t>
            </a:r>
          </a:p>
          <a:p>
            <a:pPr lvl="1"/>
            <a:r>
              <a:rPr lang="el-GR" smtClean="0">
                <a:effectLst/>
              </a:rPr>
              <a:t>Ολιγοπωλιακές συνθήκες</a:t>
            </a:r>
          </a:p>
          <a:p>
            <a:pPr lvl="1"/>
            <a:r>
              <a:rPr lang="el-GR" smtClean="0">
                <a:effectLst/>
              </a:rPr>
              <a:t>Σε επίπεδο κλάδου όχι οικονομίας</a:t>
            </a:r>
          </a:p>
          <a:p>
            <a:pPr lvl="1"/>
            <a:r>
              <a:rPr lang="el-GR" smtClean="0">
                <a:effectLst/>
              </a:rPr>
              <a:t>Κινήσεις μιας εταιρείας δημιουργούν την τάση να κινητοποιηθούν και οι άλλες εταιρείες </a:t>
            </a:r>
          </a:p>
          <a:p>
            <a:endParaRPr lang="el-GR" smtClean="0">
              <a:effectLst/>
            </a:endParaRPr>
          </a:p>
          <a:p>
            <a:pPr lvl="1"/>
            <a:endParaRPr lang="en-US" smtClean="0">
              <a:effectLst/>
            </a:endParaRPr>
          </a:p>
        </p:txBody>
      </p:sp>
    </p:spTree>
    <p:extLst>
      <p:ext uri="{BB962C8B-B14F-4D97-AF65-F5344CB8AC3E}">
        <p14:creationId xmlns:p14="http://schemas.microsoft.com/office/powerpoint/2010/main" val="13052534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1" end="1"/>
                                            </p:txEl>
                                          </p:spTgt>
                                        </p:tgtEl>
                                        <p:attrNameLst>
                                          <p:attrName>style.visibility</p:attrName>
                                        </p:attrNameLst>
                                      </p:cBhvr>
                                      <p:to>
                                        <p:strVal val="visible"/>
                                      </p:to>
                                    </p:set>
                                    <p:animEffect transition="in" filter="slide(fromBottom)">
                                      <p:cBhvr>
                                        <p:cTn id="18" dur="500"/>
                                        <p:tgtEl>
                                          <p:spTgt spid="7987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2" end="2"/>
                                            </p:txEl>
                                          </p:spTgt>
                                        </p:tgtEl>
                                        <p:attrNameLst>
                                          <p:attrName>style.visibility</p:attrName>
                                        </p:attrNameLst>
                                      </p:cBhvr>
                                      <p:to>
                                        <p:strVal val="visible"/>
                                      </p:to>
                                    </p:set>
                                    <p:animEffect transition="in" filter="slide(fromBottom)">
                                      <p:cBhvr>
                                        <p:cTn id="23" dur="500"/>
                                        <p:tgtEl>
                                          <p:spTgt spid="7987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8" dur="500"/>
                                        <p:tgtEl>
                                          <p:spTgt spid="798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ChangeArrowheads="1"/>
          </p:cNvSpPr>
          <p:nvPr>
            <p:ph type="body" idx="4294967295"/>
          </p:nvPr>
        </p:nvSpPr>
        <p:spPr>
          <a:xfrm>
            <a:off x="457200" y="1676400"/>
            <a:ext cx="8382000" cy="441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l-GR" smtClean="0">
                <a:effectLst/>
              </a:rPr>
              <a:t>Αρχικό στάδιο</a:t>
            </a:r>
            <a:endParaRPr lang="en-US" smtClean="0">
              <a:effectLst/>
            </a:endParaRPr>
          </a:p>
          <a:p>
            <a:pPr lvl="1">
              <a:lnSpc>
                <a:spcPct val="90000"/>
              </a:lnSpc>
            </a:pPr>
            <a:r>
              <a:rPr lang="el-GR" smtClean="0">
                <a:effectLst/>
              </a:rPr>
              <a:t>Έντονο </a:t>
            </a:r>
            <a:r>
              <a:rPr lang="en-US" smtClean="0">
                <a:effectLst/>
              </a:rPr>
              <a:t>R&amp;D</a:t>
            </a:r>
            <a:endParaRPr lang="el-GR" smtClean="0">
              <a:effectLst/>
            </a:endParaRPr>
          </a:p>
          <a:p>
            <a:pPr lvl="2">
              <a:lnSpc>
                <a:spcPct val="90000"/>
              </a:lnSpc>
            </a:pPr>
            <a:r>
              <a:rPr lang="el-GR" smtClean="0">
                <a:effectLst/>
              </a:rPr>
              <a:t>Εξειδικευμένο προσωπικό</a:t>
            </a:r>
          </a:p>
          <a:p>
            <a:pPr lvl="2">
              <a:lnSpc>
                <a:spcPct val="90000"/>
              </a:lnSpc>
            </a:pPr>
            <a:r>
              <a:rPr lang="el-GR" smtClean="0">
                <a:effectLst/>
              </a:rPr>
              <a:t>Όχι μεγάλη ανάγκη κεφαλαίου</a:t>
            </a:r>
          </a:p>
          <a:p>
            <a:pPr lvl="2">
              <a:lnSpc>
                <a:spcPct val="90000"/>
              </a:lnSpc>
            </a:pPr>
            <a:r>
              <a:rPr lang="el-GR" smtClean="0">
                <a:effectLst/>
              </a:rPr>
              <a:t>Μικρή ανάγκη διοικητικών δυνατοτήτων</a:t>
            </a:r>
            <a:endParaRPr lang="en-US" smtClean="0">
              <a:effectLst/>
            </a:endParaRPr>
          </a:p>
          <a:p>
            <a:pPr>
              <a:lnSpc>
                <a:spcPct val="90000"/>
              </a:lnSpc>
            </a:pPr>
            <a:r>
              <a:rPr lang="el-GR" smtClean="0">
                <a:effectLst/>
              </a:rPr>
              <a:t>Ενδιάμεσο στάδιο</a:t>
            </a:r>
          </a:p>
          <a:p>
            <a:pPr lvl="1">
              <a:lnSpc>
                <a:spcPct val="90000"/>
              </a:lnSpc>
            </a:pPr>
            <a:r>
              <a:rPr lang="el-GR" smtClean="0">
                <a:effectLst/>
              </a:rPr>
              <a:t>Σημασία η παραγωγή</a:t>
            </a:r>
          </a:p>
          <a:p>
            <a:pPr lvl="2">
              <a:lnSpc>
                <a:spcPct val="90000"/>
              </a:lnSpc>
            </a:pPr>
            <a:r>
              <a:rPr lang="el-GR" smtClean="0">
                <a:effectLst/>
              </a:rPr>
              <a:t>Αυξάνεται η ανάγκη κεφαλαίων</a:t>
            </a:r>
          </a:p>
          <a:p>
            <a:pPr lvl="2">
              <a:lnSpc>
                <a:spcPct val="90000"/>
              </a:lnSpc>
            </a:pPr>
            <a:r>
              <a:rPr lang="el-GR" smtClean="0">
                <a:effectLst/>
              </a:rPr>
              <a:t>Αυξάνονται οι ανάγκες διοικητικών δυνατοτήτων</a:t>
            </a:r>
          </a:p>
          <a:p>
            <a:pPr lvl="2">
              <a:lnSpc>
                <a:spcPct val="90000"/>
              </a:lnSpc>
            </a:pPr>
            <a:r>
              <a:rPr lang="el-GR" smtClean="0">
                <a:effectLst/>
              </a:rPr>
              <a:t>Μειώνεται η ανάγκη για εξειδικευμένο προσωπικό</a:t>
            </a:r>
            <a:endParaRPr lang="en-US" smtClean="0">
              <a:effectLst/>
            </a:endParaRPr>
          </a:p>
        </p:txBody>
      </p:sp>
      <p:sp>
        <p:nvSpPr>
          <p:cNvPr id="79874" name="Rectangle 2"/>
          <p:cNvSpPr>
            <a:spLocks noChangeArrowheads="1"/>
          </p:cNvSpPr>
          <p:nvPr/>
        </p:nvSpPr>
        <p:spPr bwMode="auto">
          <a:xfrm>
            <a:off x="457200" y="381000"/>
            <a:ext cx="8229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l-GR" sz="4000">
                <a:solidFill>
                  <a:schemeClr val="tx2"/>
                </a:solidFill>
              </a:rPr>
              <a:t>Κύκλος ανάπτυξης μιας εταιρείας και ΑΞΕ</a:t>
            </a:r>
            <a:endParaRPr lang="en-US" sz="4000">
              <a:solidFill>
                <a:schemeClr val="tx2"/>
              </a:solidFill>
            </a:endParaRPr>
          </a:p>
        </p:txBody>
      </p:sp>
    </p:spTree>
    <p:extLst>
      <p:ext uri="{BB962C8B-B14F-4D97-AF65-F5344CB8AC3E}">
        <p14:creationId xmlns:p14="http://schemas.microsoft.com/office/powerpoint/2010/main" val="35237865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Effect transition="in" filter="slide(fromBottom)">
                                      <p:cBhvr>
                                        <p:cTn id="7" dur="500"/>
                                        <p:tgtEl>
                                          <p:spTgt spid="798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79875">
                                            <p:txEl>
                                              <p:pRg st="1" end="1"/>
                                            </p:txEl>
                                          </p:spTgt>
                                        </p:tgtEl>
                                        <p:attrNameLst>
                                          <p:attrName>style.visibility</p:attrName>
                                        </p:attrNameLst>
                                      </p:cBhvr>
                                      <p:to>
                                        <p:strVal val="visible"/>
                                      </p:to>
                                    </p:set>
                                    <p:animEffect transition="in" filter="slide(fromBottom)">
                                      <p:cBhvr>
                                        <p:cTn id="12" dur="500"/>
                                        <p:tgtEl>
                                          <p:spTgt spid="798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7" dur="500"/>
                                        <p:tgtEl>
                                          <p:spTgt spid="798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nodeType="clickEffect">
                                  <p:stCondLst>
                                    <p:cond delay="0"/>
                                  </p:stCondLst>
                                  <p:childTnLst>
                                    <p:set>
                                      <p:cBhvr>
                                        <p:cTn id="21"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2" dur="500"/>
                                        <p:tgtEl>
                                          <p:spTgt spid="7987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nodeType="clickEffect">
                                  <p:stCondLst>
                                    <p:cond delay="0"/>
                                  </p:stCondLst>
                                  <p:childTnLst>
                                    <p:set>
                                      <p:cBhvr>
                                        <p:cTn id="26"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7" dur="500"/>
                                        <p:tgtEl>
                                          <p:spTgt spid="7987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nodeType="clickEffect">
                                  <p:stCondLst>
                                    <p:cond delay="0"/>
                                  </p:stCondLst>
                                  <p:childTnLst>
                                    <p:set>
                                      <p:cBhvr>
                                        <p:cTn id="31" dur="1" fill="hold">
                                          <p:stCondLst>
                                            <p:cond delay="0"/>
                                          </p:stCondLst>
                                        </p:cTn>
                                        <p:tgtEl>
                                          <p:spTgt spid="79875">
                                            <p:txEl>
                                              <p:pRg st="5" end="5"/>
                                            </p:txEl>
                                          </p:spTgt>
                                        </p:tgtEl>
                                        <p:attrNameLst>
                                          <p:attrName>style.visibility</p:attrName>
                                        </p:attrNameLst>
                                      </p:cBhvr>
                                      <p:to>
                                        <p:strVal val="visible"/>
                                      </p:to>
                                    </p:set>
                                    <p:animEffect transition="in" filter="slide(fromBottom)">
                                      <p:cBhvr>
                                        <p:cTn id="32" dur="500"/>
                                        <p:tgtEl>
                                          <p:spTgt spid="7987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nodeType="clickEffect">
                                  <p:stCondLst>
                                    <p:cond delay="0"/>
                                  </p:stCondLst>
                                  <p:childTnLst>
                                    <p:set>
                                      <p:cBhvr>
                                        <p:cTn id="36" dur="1" fill="hold">
                                          <p:stCondLst>
                                            <p:cond delay="0"/>
                                          </p:stCondLst>
                                        </p:cTn>
                                        <p:tgtEl>
                                          <p:spTgt spid="79875">
                                            <p:txEl>
                                              <p:pRg st="6" end="6"/>
                                            </p:txEl>
                                          </p:spTgt>
                                        </p:tgtEl>
                                        <p:attrNameLst>
                                          <p:attrName>style.visibility</p:attrName>
                                        </p:attrNameLst>
                                      </p:cBhvr>
                                      <p:to>
                                        <p:strVal val="visible"/>
                                      </p:to>
                                    </p:set>
                                    <p:animEffect transition="in" filter="slide(fromBottom)">
                                      <p:cBhvr>
                                        <p:cTn id="37" dur="500"/>
                                        <p:tgtEl>
                                          <p:spTgt spid="7987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nodeType="clickEffect">
                                  <p:stCondLst>
                                    <p:cond delay="0"/>
                                  </p:stCondLst>
                                  <p:childTnLst>
                                    <p:set>
                                      <p:cBhvr>
                                        <p:cTn id="41" dur="1" fill="hold">
                                          <p:stCondLst>
                                            <p:cond delay="0"/>
                                          </p:stCondLst>
                                        </p:cTn>
                                        <p:tgtEl>
                                          <p:spTgt spid="79875">
                                            <p:txEl>
                                              <p:pRg st="7" end="7"/>
                                            </p:txEl>
                                          </p:spTgt>
                                        </p:tgtEl>
                                        <p:attrNameLst>
                                          <p:attrName>style.visibility</p:attrName>
                                        </p:attrNameLst>
                                      </p:cBhvr>
                                      <p:to>
                                        <p:strVal val="visible"/>
                                      </p:to>
                                    </p:set>
                                    <p:animEffect transition="in" filter="slide(fromBottom)">
                                      <p:cBhvr>
                                        <p:cTn id="42" dur="500"/>
                                        <p:tgtEl>
                                          <p:spTgt spid="79875">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4" fill="hold" nodeType="clickEffect">
                                  <p:stCondLst>
                                    <p:cond delay="0"/>
                                  </p:stCondLst>
                                  <p:childTnLst>
                                    <p:set>
                                      <p:cBhvr>
                                        <p:cTn id="46" dur="1" fill="hold">
                                          <p:stCondLst>
                                            <p:cond delay="0"/>
                                          </p:stCondLst>
                                        </p:cTn>
                                        <p:tgtEl>
                                          <p:spTgt spid="79875">
                                            <p:txEl>
                                              <p:pRg st="8" end="8"/>
                                            </p:txEl>
                                          </p:spTgt>
                                        </p:tgtEl>
                                        <p:attrNameLst>
                                          <p:attrName>style.visibility</p:attrName>
                                        </p:attrNameLst>
                                      </p:cBhvr>
                                      <p:to>
                                        <p:strVal val="visible"/>
                                      </p:to>
                                    </p:set>
                                    <p:animEffect transition="in" filter="slide(fromBottom)">
                                      <p:cBhvr>
                                        <p:cTn id="47" dur="500"/>
                                        <p:tgtEl>
                                          <p:spTgt spid="79875">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4" fill="hold" nodeType="clickEffect">
                                  <p:stCondLst>
                                    <p:cond delay="0"/>
                                  </p:stCondLst>
                                  <p:childTnLst>
                                    <p:set>
                                      <p:cBhvr>
                                        <p:cTn id="51" dur="1" fill="hold">
                                          <p:stCondLst>
                                            <p:cond delay="0"/>
                                          </p:stCondLst>
                                        </p:cTn>
                                        <p:tgtEl>
                                          <p:spTgt spid="79875">
                                            <p:txEl>
                                              <p:pRg st="9" end="9"/>
                                            </p:txEl>
                                          </p:spTgt>
                                        </p:tgtEl>
                                        <p:attrNameLst>
                                          <p:attrName>style.visibility</p:attrName>
                                        </p:attrNameLst>
                                      </p:cBhvr>
                                      <p:to>
                                        <p:strVal val="visible"/>
                                      </p:to>
                                    </p:set>
                                    <p:animEffect transition="in" filter="slide(fromBottom)">
                                      <p:cBhvr>
                                        <p:cTn id="52" dur="500"/>
                                        <p:tgtEl>
                                          <p:spTgt spid="79875">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1" fill="hold" grpId="0" nodeType="clickEffect">
                                  <p:stCondLst>
                                    <p:cond delay="0"/>
                                  </p:stCondLst>
                                  <p:childTnLst>
                                    <p:set>
                                      <p:cBhvr>
                                        <p:cTn id="56" dur="1" fill="hold">
                                          <p:stCondLst>
                                            <p:cond delay="0"/>
                                          </p:stCondLst>
                                        </p:cTn>
                                        <p:tgtEl>
                                          <p:spTgt spid="79874"/>
                                        </p:tgtEl>
                                        <p:attrNameLst>
                                          <p:attrName>style.visibility</p:attrName>
                                        </p:attrNameLst>
                                      </p:cBhvr>
                                      <p:to>
                                        <p:strVal val="visible"/>
                                      </p:to>
                                    </p:set>
                                    <p:anim calcmode="lin" valueType="num">
                                      <p:cBhvr additive="base">
                                        <p:cTn id="57" dur="500" fill="hold"/>
                                        <p:tgtEl>
                                          <p:spTgt spid="79874"/>
                                        </p:tgtEl>
                                        <p:attrNameLst>
                                          <p:attrName>ppt_x</p:attrName>
                                        </p:attrNameLst>
                                      </p:cBhvr>
                                      <p:tavLst>
                                        <p:tav tm="0">
                                          <p:val>
                                            <p:strVal val="#ppt_x"/>
                                          </p:val>
                                        </p:tav>
                                        <p:tav tm="100000">
                                          <p:val>
                                            <p:strVal val="#ppt_x"/>
                                          </p:val>
                                        </p:tav>
                                      </p:tavLst>
                                    </p:anim>
                                    <p:anim calcmode="lin" valueType="num">
                                      <p:cBhvr additive="base">
                                        <p:cTn id="5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0000"/>
          </a:bodyPr>
          <a:lstStyle/>
          <a:p>
            <a:r>
              <a:rPr lang="el-GR" sz="4000" smtClean="0">
                <a:effectLst/>
              </a:rPr>
              <a:t>Κύκλος ανάπτυξης μιας εταιρείας και ΑΞΕ</a:t>
            </a:r>
            <a:endParaRPr lang="en-US" sz="4000" smtClean="0">
              <a:effectLst/>
            </a:endParaRPr>
          </a:p>
        </p:txBody>
      </p:sp>
      <p:sp>
        <p:nvSpPr>
          <p:cNvPr id="79875" name="Rectangle 3"/>
          <p:cNvSpPr>
            <a:spLocks noGrp="1" noChangeArrowheads="1"/>
          </p:cNvSpPr>
          <p:nvPr>
            <p:ph type="body" idx="4294967295"/>
          </p:nvPr>
        </p:nvSpPr>
        <p:spPr>
          <a:xfrm>
            <a:off x="457200" y="1676400"/>
            <a:ext cx="8382000" cy="441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mtClean="0">
                <a:effectLst/>
              </a:rPr>
              <a:t>Τελικό στάδιο</a:t>
            </a:r>
            <a:endParaRPr lang="en-US" smtClean="0">
              <a:effectLst/>
            </a:endParaRPr>
          </a:p>
          <a:p>
            <a:pPr lvl="1"/>
            <a:r>
              <a:rPr lang="el-GR" smtClean="0">
                <a:effectLst/>
              </a:rPr>
              <a:t>Έντονη παραγωγή και διαφήμιση</a:t>
            </a:r>
          </a:p>
          <a:p>
            <a:pPr lvl="2"/>
            <a:r>
              <a:rPr lang="el-GR" smtClean="0">
                <a:effectLst/>
              </a:rPr>
              <a:t>Εξειδικευμένο προσωπικό σε διοικητικά θέματα</a:t>
            </a:r>
          </a:p>
          <a:p>
            <a:pPr lvl="2"/>
            <a:r>
              <a:rPr lang="el-GR" smtClean="0">
                <a:effectLst/>
              </a:rPr>
              <a:t>Όχι μεγάλη ανάγκη κεφαλαίου</a:t>
            </a:r>
          </a:p>
          <a:p>
            <a:pPr>
              <a:buFont typeface="Wingdings" pitchFamily="2" charset="2"/>
              <a:buNone/>
            </a:pPr>
            <a:endParaRPr lang="en-US" smtClean="0">
              <a:effectLst/>
            </a:endParaRPr>
          </a:p>
        </p:txBody>
      </p:sp>
    </p:spTree>
    <p:extLst>
      <p:ext uri="{BB962C8B-B14F-4D97-AF65-F5344CB8AC3E}">
        <p14:creationId xmlns:p14="http://schemas.microsoft.com/office/powerpoint/2010/main" val="18720056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1" end="1"/>
                                            </p:txEl>
                                          </p:spTgt>
                                        </p:tgtEl>
                                        <p:attrNameLst>
                                          <p:attrName>style.visibility</p:attrName>
                                        </p:attrNameLst>
                                      </p:cBhvr>
                                      <p:to>
                                        <p:strVal val="visible"/>
                                      </p:to>
                                    </p:set>
                                    <p:animEffect transition="in" filter="slide(fromBottom)">
                                      <p:cBhvr>
                                        <p:cTn id="18" dur="500"/>
                                        <p:tgtEl>
                                          <p:spTgt spid="7987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2" end="2"/>
                                            </p:txEl>
                                          </p:spTgt>
                                        </p:tgtEl>
                                        <p:attrNameLst>
                                          <p:attrName>style.visibility</p:attrName>
                                        </p:attrNameLst>
                                      </p:cBhvr>
                                      <p:to>
                                        <p:strVal val="visible"/>
                                      </p:to>
                                    </p:set>
                                    <p:animEffect transition="in" filter="slide(fromBottom)">
                                      <p:cBhvr>
                                        <p:cTn id="23" dur="500"/>
                                        <p:tgtEl>
                                          <p:spTgt spid="7987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8" dur="500"/>
                                        <p:tgtEl>
                                          <p:spTgt spid="798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mtClean="0">
                <a:effectLst/>
              </a:rPr>
              <a:t>Θεωρία Διεθνούς Εμπορίου</a:t>
            </a:r>
            <a:endParaRPr lang="en-US" smtClean="0">
              <a:effectLst/>
            </a:endParaRPr>
          </a:p>
        </p:txBody>
      </p:sp>
      <p:sp>
        <p:nvSpPr>
          <p:cNvPr id="79875" name="Rectangle 3"/>
          <p:cNvSpPr>
            <a:spLocks noGrp="1" noChangeArrowheads="1"/>
          </p:cNvSpPr>
          <p:nvPr>
            <p:ph type="body" idx="4294967295"/>
          </p:nvPr>
        </p:nvSpPr>
        <p:spPr>
          <a:xfrm>
            <a:off x="457200" y="1676400"/>
            <a:ext cx="8382000" cy="441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dirty="0" smtClean="0">
                <a:effectLst/>
              </a:rPr>
              <a:t>Διαφορά σε παραγωγικούς συντελεστές</a:t>
            </a:r>
          </a:p>
          <a:p>
            <a:pPr lvl="1"/>
            <a:endParaRPr lang="el-GR" dirty="0" smtClean="0">
              <a:effectLst/>
            </a:endParaRPr>
          </a:p>
          <a:p>
            <a:pPr lvl="1"/>
            <a:r>
              <a:rPr lang="el-GR" dirty="0" smtClean="0">
                <a:effectLst/>
              </a:rPr>
              <a:t>Επιχειρήσεις θέλουν να εκμεταλλευτούν τα πλεονεκτήματα που κατέχουν</a:t>
            </a:r>
            <a:endParaRPr lang="en-US" dirty="0" smtClean="0">
              <a:effectLst/>
            </a:endParaRPr>
          </a:p>
          <a:p>
            <a:pPr lvl="1"/>
            <a:r>
              <a:rPr lang="el-GR" dirty="0" smtClean="0">
                <a:effectLst/>
              </a:rPr>
              <a:t>Η επιλογή της εγκατάστασης της παραγωγής έχει σχέση με την τοποθεσία των πρώτων υλών καθώς και του εργατικού δυναμικού</a:t>
            </a:r>
          </a:p>
          <a:p>
            <a:pPr lvl="1"/>
            <a:r>
              <a:rPr lang="el-GR" dirty="0" smtClean="0">
                <a:effectLst/>
              </a:rPr>
              <a:t>Αν το κόστος παραγωγής είναι σταθερό – τότε έχει σημασία η τοποθεσία των αγορών/δίκτυα διανομής</a:t>
            </a:r>
          </a:p>
          <a:p>
            <a:pPr>
              <a:buFont typeface="Wingdings" pitchFamily="2" charset="2"/>
              <a:buNone/>
            </a:pPr>
            <a:endParaRPr lang="en-US" dirty="0" smtClean="0">
              <a:effectLst/>
            </a:endParaRPr>
          </a:p>
        </p:txBody>
      </p:sp>
    </p:spTree>
    <p:extLst>
      <p:ext uri="{BB962C8B-B14F-4D97-AF65-F5344CB8AC3E}">
        <p14:creationId xmlns:p14="http://schemas.microsoft.com/office/powerpoint/2010/main" val="37453794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3" dur="500"/>
                                        <p:tgtEl>
                                          <p:spTgt spid="79875">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8" dur="500"/>
                                        <p:tgtEl>
                                          <p:spTgt spid="798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457200" y="0"/>
            <a:ext cx="82296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4000" smtClean="0">
                <a:effectLst/>
              </a:rPr>
              <a:t>Ενδο-επιχειρησιακή ολοκλήρωση ατελών αγορών</a:t>
            </a:r>
            <a:endParaRPr lang="en-US" sz="4000" smtClean="0">
              <a:effectLst/>
            </a:endParaRPr>
          </a:p>
        </p:txBody>
      </p:sp>
      <p:sp>
        <p:nvSpPr>
          <p:cNvPr id="79875" name="Rectangle 3"/>
          <p:cNvSpPr>
            <a:spLocks noGrp="1" noChangeArrowheads="1"/>
          </p:cNvSpPr>
          <p:nvPr>
            <p:ph type="body" idx="4294967295"/>
          </p:nvPr>
        </p:nvSpPr>
        <p:spPr>
          <a:xfrm>
            <a:off x="228600" y="1447800"/>
            <a:ext cx="86868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l-GR" sz="2800" dirty="0" smtClean="0">
                <a:effectLst/>
              </a:rPr>
              <a:t>Οι αγορές δεν είναι τέλειες και άρα ενέχουν σημαντικό κόστος</a:t>
            </a:r>
          </a:p>
          <a:p>
            <a:pPr lvl="1">
              <a:lnSpc>
                <a:spcPct val="80000"/>
              </a:lnSpc>
            </a:pPr>
            <a:r>
              <a:rPr lang="el-GR" sz="2400" dirty="0" smtClean="0">
                <a:effectLst/>
              </a:rPr>
              <a:t>Καθορισμός τιμής</a:t>
            </a:r>
          </a:p>
          <a:p>
            <a:pPr lvl="1">
              <a:lnSpc>
                <a:spcPct val="80000"/>
              </a:lnSpc>
            </a:pPr>
            <a:r>
              <a:rPr lang="el-GR" sz="2400" dirty="0" smtClean="0">
                <a:effectLst/>
              </a:rPr>
              <a:t>Συμφωνία μεταξύ των μερών</a:t>
            </a:r>
          </a:p>
          <a:p>
            <a:pPr lvl="1">
              <a:lnSpc>
                <a:spcPct val="80000"/>
              </a:lnSpc>
            </a:pPr>
            <a:r>
              <a:rPr lang="el-GR" sz="2400" dirty="0" smtClean="0">
                <a:effectLst/>
              </a:rPr>
              <a:t>Αβεβαιότητα εκτιμήσεων</a:t>
            </a:r>
          </a:p>
          <a:p>
            <a:pPr lvl="1">
              <a:lnSpc>
                <a:spcPct val="80000"/>
              </a:lnSpc>
            </a:pPr>
            <a:r>
              <a:rPr lang="el-GR" sz="2400" dirty="0" smtClean="0">
                <a:effectLst/>
              </a:rPr>
              <a:t>Τήρησης της συμφωνίας</a:t>
            </a:r>
          </a:p>
          <a:p>
            <a:pPr lvl="1">
              <a:lnSpc>
                <a:spcPct val="80000"/>
              </a:lnSpc>
            </a:pPr>
            <a:r>
              <a:rPr lang="el-GR" sz="2400" dirty="0" smtClean="0">
                <a:effectLst/>
              </a:rPr>
              <a:t>Φόροι (ΦΠΑ)</a:t>
            </a:r>
            <a:endParaRPr lang="en-US" sz="2400" dirty="0" smtClean="0">
              <a:effectLst/>
            </a:endParaRPr>
          </a:p>
          <a:p>
            <a:pPr>
              <a:lnSpc>
                <a:spcPct val="80000"/>
              </a:lnSpc>
            </a:pPr>
            <a:r>
              <a:rPr lang="el-GR" sz="2800" dirty="0" smtClean="0">
                <a:effectLst/>
              </a:rPr>
              <a:t>Οι επιχειρήσεις έχουν το κίνητρο</a:t>
            </a:r>
            <a:r>
              <a:rPr lang="en-US" sz="2800" dirty="0" smtClean="0">
                <a:effectLst/>
              </a:rPr>
              <a:t> </a:t>
            </a:r>
            <a:r>
              <a:rPr lang="el-GR" sz="2800" dirty="0" smtClean="0">
                <a:effectLst/>
              </a:rPr>
              <a:t>να ολοκληρώσουν τις αγορές εσωτερικά:</a:t>
            </a:r>
          </a:p>
          <a:p>
            <a:pPr lvl="1">
              <a:lnSpc>
                <a:spcPct val="80000"/>
              </a:lnSpc>
            </a:pPr>
            <a:r>
              <a:rPr lang="el-GR" sz="2400" dirty="0" smtClean="0">
                <a:effectLst/>
              </a:rPr>
              <a:t>Κόστος διαχείρισης της μεγέθυνσης</a:t>
            </a:r>
          </a:p>
          <a:p>
            <a:pPr lvl="1">
              <a:lnSpc>
                <a:spcPct val="80000"/>
              </a:lnSpc>
            </a:pPr>
            <a:r>
              <a:rPr lang="el-GR" sz="2400" dirty="0" smtClean="0">
                <a:effectLst/>
              </a:rPr>
              <a:t>Αύξηση της πιθανότητας αποτυχίας χρήσης των παραγωγικών συντελεστών</a:t>
            </a:r>
          </a:p>
          <a:p>
            <a:pPr lvl="1">
              <a:lnSpc>
                <a:spcPct val="80000"/>
              </a:lnSpc>
            </a:pPr>
            <a:r>
              <a:rPr lang="el-GR" sz="2400" dirty="0" smtClean="0">
                <a:effectLst/>
              </a:rPr>
              <a:t>Αύξηση της τιμής προσφοράς</a:t>
            </a:r>
          </a:p>
          <a:p>
            <a:pPr lvl="1">
              <a:lnSpc>
                <a:spcPct val="80000"/>
              </a:lnSpc>
            </a:pPr>
            <a:r>
              <a:rPr lang="el-GR" sz="2400" dirty="0" smtClean="0">
                <a:effectLst/>
              </a:rPr>
              <a:t>Αυξανόμενο κόστος λαθών</a:t>
            </a:r>
          </a:p>
        </p:txBody>
      </p:sp>
    </p:spTree>
    <p:extLst>
      <p:ext uri="{BB962C8B-B14F-4D97-AF65-F5344CB8AC3E}">
        <p14:creationId xmlns:p14="http://schemas.microsoft.com/office/powerpoint/2010/main" val="28902247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1" end="1"/>
                                            </p:txEl>
                                          </p:spTgt>
                                        </p:tgtEl>
                                        <p:attrNameLst>
                                          <p:attrName>style.visibility</p:attrName>
                                        </p:attrNameLst>
                                      </p:cBhvr>
                                      <p:to>
                                        <p:strVal val="visible"/>
                                      </p:to>
                                    </p:set>
                                    <p:animEffect transition="in" filter="slide(fromBottom)">
                                      <p:cBhvr>
                                        <p:cTn id="18" dur="500"/>
                                        <p:tgtEl>
                                          <p:spTgt spid="7987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2" end="2"/>
                                            </p:txEl>
                                          </p:spTgt>
                                        </p:tgtEl>
                                        <p:attrNameLst>
                                          <p:attrName>style.visibility</p:attrName>
                                        </p:attrNameLst>
                                      </p:cBhvr>
                                      <p:to>
                                        <p:strVal val="visible"/>
                                      </p:to>
                                    </p:set>
                                    <p:animEffect transition="in" filter="slide(fromBottom)">
                                      <p:cBhvr>
                                        <p:cTn id="23" dur="500"/>
                                        <p:tgtEl>
                                          <p:spTgt spid="7987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8" dur="500"/>
                                        <p:tgtEl>
                                          <p:spTgt spid="79875">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4" end="4"/>
                                            </p:txEl>
                                          </p:spTgt>
                                        </p:tgtEl>
                                        <p:attrNameLst>
                                          <p:attrName>style.visibility</p:attrName>
                                        </p:attrNameLst>
                                      </p:cBhvr>
                                      <p:to>
                                        <p:strVal val="visible"/>
                                      </p:to>
                                    </p:set>
                                    <p:animEffect transition="in" filter="slide(fromBottom)">
                                      <p:cBhvr>
                                        <p:cTn id="33" dur="500"/>
                                        <p:tgtEl>
                                          <p:spTgt spid="79875">
                                            <p:txEl>
                                              <p:pRg st="4" end="4"/>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5" end="5"/>
                                            </p:txEl>
                                          </p:spTgt>
                                        </p:tgtEl>
                                        <p:attrNameLst>
                                          <p:attrName>style.visibility</p:attrName>
                                        </p:attrNameLst>
                                      </p:cBhvr>
                                      <p:to>
                                        <p:strVal val="visible"/>
                                      </p:to>
                                    </p:set>
                                    <p:animEffect transition="in" filter="slide(fromBottom)">
                                      <p:cBhvr>
                                        <p:cTn id="38" dur="500"/>
                                        <p:tgtEl>
                                          <p:spTgt spid="79875">
                                            <p:txEl>
                                              <p:pRg st="5" end="5"/>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4" fill="hold" nodeType="clickEffect">
                                  <p:stCondLst>
                                    <p:cond delay="0"/>
                                  </p:stCondLst>
                                  <p:childTnLst>
                                    <p:set>
                                      <p:cBhvr>
                                        <p:cTn id="42" dur="1" fill="hold">
                                          <p:stCondLst>
                                            <p:cond delay="0"/>
                                          </p:stCondLst>
                                        </p:cTn>
                                        <p:tgtEl>
                                          <p:spTgt spid="79875">
                                            <p:txEl>
                                              <p:pRg st="6" end="6"/>
                                            </p:txEl>
                                          </p:spTgt>
                                        </p:tgtEl>
                                        <p:attrNameLst>
                                          <p:attrName>style.visibility</p:attrName>
                                        </p:attrNameLst>
                                      </p:cBhvr>
                                      <p:to>
                                        <p:strVal val="visible"/>
                                      </p:to>
                                    </p:set>
                                    <p:animEffect transition="in" filter="slide(fromBottom)">
                                      <p:cBhvr>
                                        <p:cTn id="43" dur="500"/>
                                        <p:tgtEl>
                                          <p:spTgt spid="79875">
                                            <p:txEl>
                                              <p:pRg st="6" end="6"/>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4" fill="hold" nodeType="clickEffect">
                                  <p:stCondLst>
                                    <p:cond delay="0"/>
                                  </p:stCondLst>
                                  <p:childTnLst>
                                    <p:set>
                                      <p:cBhvr>
                                        <p:cTn id="47" dur="1" fill="hold">
                                          <p:stCondLst>
                                            <p:cond delay="0"/>
                                          </p:stCondLst>
                                        </p:cTn>
                                        <p:tgtEl>
                                          <p:spTgt spid="79875">
                                            <p:txEl>
                                              <p:pRg st="7" end="7"/>
                                            </p:txEl>
                                          </p:spTgt>
                                        </p:tgtEl>
                                        <p:attrNameLst>
                                          <p:attrName>style.visibility</p:attrName>
                                        </p:attrNameLst>
                                      </p:cBhvr>
                                      <p:to>
                                        <p:strVal val="visible"/>
                                      </p:to>
                                    </p:set>
                                    <p:animEffect transition="in" filter="slide(fromBottom)">
                                      <p:cBhvr>
                                        <p:cTn id="48" dur="500"/>
                                        <p:tgtEl>
                                          <p:spTgt spid="79875">
                                            <p:txEl>
                                              <p:pRg st="7" end="7"/>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4" fill="hold" nodeType="clickEffect">
                                  <p:stCondLst>
                                    <p:cond delay="0"/>
                                  </p:stCondLst>
                                  <p:childTnLst>
                                    <p:set>
                                      <p:cBhvr>
                                        <p:cTn id="52" dur="1" fill="hold">
                                          <p:stCondLst>
                                            <p:cond delay="0"/>
                                          </p:stCondLst>
                                        </p:cTn>
                                        <p:tgtEl>
                                          <p:spTgt spid="79875">
                                            <p:txEl>
                                              <p:pRg st="8" end="8"/>
                                            </p:txEl>
                                          </p:spTgt>
                                        </p:tgtEl>
                                        <p:attrNameLst>
                                          <p:attrName>style.visibility</p:attrName>
                                        </p:attrNameLst>
                                      </p:cBhvr>
                                      <p:to>
                                        <p:strVal val="visible"/>
                                      </p:to>
                                    </p:set>
                                    <p:animEffect transition="in" filter="slide(fromBottom)">
                                      <p:cBhvr>
                                        <p:cTn id="53" dur="500"/>
                                        <p:tgtEl>
                                          <p:spTgt spid="79875">
                                            <p:txEl>
                                              <p:pRg st="8" end="8"/>
                                            </p:txEl>
                                          </p:spTgt>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2" presetClass="entr" presetSubtype="4" fill="hold" nodeType="clickEffect">
                                  <p:stCondLst>
                                    <p:cond delay="0"/>
                                  </p:stCondLst>
                                  <p:childTnLst>
                                    <p:set>
                                      <p:cBhvr>
                                        <p:cTn id="57" dur="1" fill="hold">
                                          <p:stCondLst>
                                            <p:cond delay="0"/>
                                          </p:stCondLst>
                                        </p:cTn>
                                        <p:tgtEl>
                                          <p:spTgt spid="79875">
                                            <p:txEl>
                                              <p:pRg st="9" end="9"/>
                                            </p:txEl>
                                          </p:spTgt>
                                        </p:tgtEl>
                                        <p:attrNameLst>
                                          <p:attrName>style.visibility</p:attrName>
                                        </p:attrNameLst>
                                      </p:cBhvr>
                                      <p:to>
                                        <p:strVal val="visible"/>
                                      </p:to>
                                    </p:set>
                                    <p:animEffect transition="in" filter="slide(fromBottom)">
                                      <p:cBhvr>
                                        <p:cTn id="58" dur="500"/>
                                        <p:tgtEl>
                                          <p:spTgt spid="79875">
                                            <p:txEl>
                                              <p:pRg st="9" end="9"/>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2" presetClass="entr" presetSubtype="4" fill="hold" nodeType="clickEffect">
                                  <p:stCondLst>
                                    <p:cond delay="0"/>
                                  </p:stCondLst>
                                  <p:childTnLst>
                                    <p:set>
                                      <p:cBhvr>
                                        <p:cTn id="62" dur="1" fill="hold">
                                          <p:stCondLst>
                                            <p:cond delay="0"/>
                                          </p:stCondLst>
                                        </p:cTn>
                                        <p:tgtEl>
                                          <p:spTgt spid="79875">
                                            <p:txEl>
                                              <p:pRg st="10" end="10"/>
                                            </p:txEl>
                                          </p:spTgt>
                                        </p:tgtEl>
                                        <p:attrNameLst>
                                          <p:attrName>style.visibility</p:attrName>
                                        </p:attrNameLst>
                                      </p:cBhvr>
                                      <p:to>
                                        <p:strVal val="visible"/>
                                      </p:to>
                                    </p:set>
                                    <p:animEffect transition="in" filter="slide(fromBottom)">
                                      <p:cBhvr>
                                        <p:cTn id="63" dur="500"/>
                                        <p:tgtEl>
                                          <p:spTgt spid="7987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457200" y="0"/>
            <a:ext cx="82296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4000" smtClean="0">
                <a:effectLst/>
              </a:rPr>
              <a:t>Ενδο-επιχειρησιακή ολοκλήρωση ατελών αγορών</a:t>
            </a:r>
            <a:endParaRPr lang="en-US" sz="4000" smtClean="0">
              <a:effectLst/>
            </a:endParaRPr>
          </a:p>
        </p:txBody>
      </p:sp>
      <p:sp>
        <p:nvSpPr>
          <p:cNvPr id="79875" name="Rectangle 3"/>
          <p:cNvSpPr>
            <a:spLocks noGrp="1" noChangeArrowheads="1"/>
          </p:cNvSpPr>
          <p:nvPr>
            <p:ph type="body" idx="4294967295"/>
          </p:nvPr>
        </p:nvSpPr>
        <p:spPr>
          <a:xfrm>
            <a:off x="228600" y="2209800"/>
            <a:ext cx="86868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dirty="0" smtClean="0">
                <a:effectLst/>
              </a:rPr>
              <a:t>Με άλλα λόγια, ως ένα σημείο η επιχείρηση και η τέλεια αγορά θεωρούνται εναλλακτικές μορφές οργάνωσης της παραγωγής</a:t>
            </a:r>
          </a:p>
          <a:p>
            <a:endParaRPr lang="en-US" dirty="0" smtClean="0">
              <a:effectLst/>
            </a:endParaRPr>
          </a:p>
          <a:p>
            <a:pPr lvl="1"/>
            <a:r>
              <a:rPr lang="el-GR" dirty="0" smtClean="0">
                <a:effectLst/>
              </a:rPr>
              <a:t>Εύρεση αντισυμβαλλόμενου</a:t>
            </a:r>
          </a:p>
          <a:p>
            <a:pPr lvl="1"/>
            <a:endParaRPr lang="el-GR" dirty="0" smtClean="0">
              <a:effectLst/>
            </a:endParaRPr>
          </a:p>
          <a:p>
            <a:pPr lvl="1"/>
            <a:r>
              <a:rPr lang="el-GR" dirty="0" smtClean="0">
                <a:effectLst/>
              </a:rPr>
              <a:t>Διαπραγμάτευση με τον αντισυμβαλλόμενο</a:t>
            </a:r>
          </a:p>
          <a:p>
            <a:pPr lvl="1"/>
            <a:endParaRPr lang="el-GR" dirty="0" smtClean="0">
              <a:effectLst/>
            </a:endParaRPr>
          </a:p>
          <a:p>
            <a:pPr lvl="1"/>
            <a:r>
              <a:rPr lang="el-GR" dirty="0" smtClean="0">
                <a:effectLst/>
              </a:rPr>
              <a:t>Έλεγχος τήρησης των συμφωνηθέντων</a:t>
            </a:r>
          </a:p>
        </p:txBody>
      </p:sp>
    </p:spTree>
    <p:extLst>
      <p:ext uri="{BB962C8B-B14F-4D97-AF65-F5344CB8AC3E}">
        <p14:creationId xmlns:p14="http://schemas.microsoft.com/office/powerpoint/2010/main" val="35186857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3" dur="500"/>
                                        <p:tgtEl>
                                          <p:spTgt spid="79875">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6" end="6"/>
                                            </p:txEl>
                                          </p:spTgt>
                                        </p:tgtEl>
                                        <p:attrNameLst>
                                          <p:attrName>style.visibility</p:attrName>
                                        </p:attrNameLst>
                                      </p:cBhvr>
                                      <p:to>
                                        <p:strVal val="visible"/>
                                      </p:to>
                                    </p:set>
                                    <p:animEffect transition="in" filter="slide(fromBottom)">
                                      <p:cBhvr>
                                        <p:cTn id="28" dur="500"/>
                                        <p:tgtEl>
                                          <p:spTgt spid="798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457200" y="0"/>
            <a:ext cx="82296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4000" smtClean="0">
                <a:effectLst/>
              </a:rPr>
              <a:t>Ενδο-επιχειρησιακή ολοκλήρωση ατελών αγορών</a:t>
            </a:r>
            <a:endParaRPr lang="en-US" sz="4000" smtClean="0">
              <a:effectLst/>
            </a:endParaRPr>
          </a:p>
        </p:txBody>
      </p:sp>
      <p:sp>
        <p:nvSpPr>
          <p:cNvPr id="79875" name="Rectangle 3"/>
          <p:cNvSpPr>
            <a:spLocks noGrp="1" noChangeArrowheads="1"/>
          </p:cNvSpPr>
          <p:nvPr>
            <p:ph type="body" idx="4294967295"/>
          </p:nvPr>
        </p:nvSpPr>
        <p:spPr>
          <a:xfrm>
            <a:off x="228600" y="2286000"/>
            <a:ext cx="86868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dirty="0" smtClean="0">
                <a:effectLst/>
              </a:rPr>
              <a:t>Παράγοντες που επηρεάζουν την τάση αυτή;</a:t>
            </a:r>
          </a:p>
          <a:p>
            <a:endParaRPr lang="el-GR" dirty="0" smtClean="0">
              <a:effectLst/>
            </a:endParaRPr>
          </a:p>
          <a:p>
            <a:pPr lvl="1"/>
            <a:r>
              <a:rPr lang="el-GR" dirty="0" smtClean="0">
                <a:effectLst/>
              </a:rPr>
              <a:t>Φύση προϊόντων</a:t>
            </a:r>
          </a:p>
          <a:p>
            <a:pPr lvl="1"/>
            <a:endParaRPr lang="el-GR" dirty="0" smtClean="0">
              <a:effectLst/>
            </a:endParaRPr>
          </a:p>
          <a:p>
            <a:pPr lvl="1"/>
            <a:r>
              <a:rPr lang="el-GR" dirty="0" smtClean="0">
                <a:effectLst/>
              </a:rPr>
              <a:t>Ικανότητα της επιχείρησης να οργανώνει αγορές</a:t>
            </a:r>
          </a:p>
          <a:p>
            <a:pPr lvl="1"/>
            <a:endParaRPr lang="el-GR" dirty="0" smtClean="0">
              <a:effectLst/>
            </a:endParaRPr>
          </a:p>
          <a:p>
            <a:pPr lvl="1"/>
            <a:r>
              <a:rPr lang="el-GR" dirty="0" smtClean="0">
                <a:effectLst/>
              </a:rPr>
              <a:t>Χώρες εγκατάστασης θυγατρικών</a:t>
            </a:r>
            <a:endParaRPr lang="en-US" dirty="0" smtClean="0">
              <a:effectLst/>
            </a:endParaRPr>
          </a:p>
        </p:txBody>
      </p:sp>
    </p:spTree>
    <p:extLst>
      <p:ext uri="{BB962C8B-B14F-4D97-AF65-F5344CB8AC3E}">
        <p14:creationId xmlns:p14="http://schemas.microsoft.com/office/powerpoint/2010/main" val="18041702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3" dur="500"/>
                                        <p:tgtEl>
                                          <p:spTgt spid="79875">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6" end="6"/>
                                            </p:txEl>
                                          </p:spTgt>
                                        </p:tgtEl>
                                        <p:attrNameLst>
                                          <p:attrName>style.visibility</p:attrName>
                                        </p:attrNameLst>
                                      </p:cBhvr>
                                      <p:to>
                                        <p:strVal val="visible"/>
                                      </p:to>
                                    </p:set>
                                    <p:animEffect transition="in" filter="slide(fromBottom)">
                                      <p:cBhvr>
                                        <p:cTn id="28" dur="500"/>
                                        <p:tgtEl>
                                          <p:spTgt spid="798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smtClean="0"/>
              <a:t>Φυσιογνωμία Μαθήματος </a:t>
            </a:r>
            <a:endParaRPr lang="en-US" dirty="0"/>
          </a:p>
        </p:txBody>
      </p:sp>
      <p:sp>
        <p:nvSpPr>
          <p:cNvPr id="2" name="Content Placeholder 1"/>
          <p:cNvSpPr>
            <a:spLocks noGrp="1"/>
          </p:cNvSpPr>
          <p:nvPr>
            <p:ph idx="1"/>
          </p:nvPr>
        </p:nvSpPr>
        <p:spPr/>
        <p:txBody>
          <a:bodyPr>
            <a:normAutofit fontScale="85000" lnSpcReduction="10000"/>
          </a:bodyPr>
          <a:lstStyle/>
          <a:p>
            <a:pPr marL="0" marR="0" indent="0" algn="just">
              <a:lnSpc>
                <a:spcPct val="150000"/>
              </a:lnSpc>
              <a:spcBef>
                <a:spcPts val="0"/>
              </a:spcBef>
              <a:spcAft>
                <a:spcPts val="0"/>
              </a:spcAft>
              <a:buNone/>
            </a:pPr>
            <a:r>
              <a:rPr lang="el-GR" dirty="0">
                <a:latin typeface="Georgia"/>
                <a:ea typeface="Times New Roman"/>
              </a:rPr>
              <a:t>Το  μάθημα  ασχολείται με την έννοια των Άμεσων Ξένων Επενδύσεων (ΑΞΕ), των Πολυεθνικών Επιχειρήσεων και των ζητημάτων που η άνοδος των δύο αυτών στοιχείων έχει δημιουργήσει σε επίπεδο παγκόσμιας διακυβέρνησης. Από τη μια πλευρά επικεντρώνεται στους λόγους για τους οποίους, υπό το πρίσμα της παγκοσμιοποίησης, οι ροές επενδύσεων μεταξύ ανεπτυγμένων κρατών αλλά και Βορρά-Νότου έχουν αυξηθεί κατά τις τελευταίες δεκαετίες. Από την άλλη εντοπίζει το πως η ανωτέρω εξέλιξη επηρεάζει το παγκόσμιο πολιτικό και οικονομικό σκηνικό. Τέλος, το μάθημα εστιάζει στο ρόλο των ΑΞΕ στην ευρωπαϊκή και ελληνική οικονομία.</a:t>
            </a:r>
            <a:endParaRPr lang="en-US" sz="4000" dirty="0">
              <a:effectLst/>
              <a:latin typeface="Times New Roman"/>
              <a:ea typeface="Times New Roman"/>
            </a:endParaRPr>
          </a:p>
        </p:txBody>
      </p:sp>
    </p:spTree>
    <p:extLst>
      <p:ext uri="{BB962C8B-B14F-4D97-AF65-F5344CB8AC3E}">
        <p14:creationId xmlns:p14="http://schemas.microsoft.com/office/powerpoint/2010/main" val="35754935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457200" y="0"/>
            <a:ext cx="82296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4000" smtClean="0">
                <a:effectLst/>
              </a:rPr>
              <a:t>ΑΞΕ και Οικονομική Ανάπτυξη</a:t>
            </a:r>
            <a:endParaRPr lang="en-US" sz="4000" smtClean="0">
              <a:effectLst/>
            </a:endParaRPr>
          </a:p>
        </p:txBody>
      </p:sp>
      <p:sp>
        <p:nvSpPr>
          <p:cNvPr id="79875" name="Rectangle 3"/>
          <p:cNvSpPr>
            <a:spLocks noGrp="1" noChangeArrowheads="1"/>
          </p:cNvSpPr>
          <p:nvPr>
            <p:ph type="body" idx="4294967295"/>
          </p:nvPr>
        </p:nvSpPr>
        <p:spPr>
          <a:xfrm>
            <a:off x="228600" y="1600200"/>
            <a:ext cx="86868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mtClean="0">
                <a:effectLst/>
              </a:rPr>
              <a:t>Οι ΑΞΕ ως θετικός παράγοντας οικονομικής ανάπτυξης</a:t>
            </a:r>
          </a:p>
          <a:p>
            <a:pPr lvl="1"/>
            <a:r>
              <a:rPr lang="el-GR" smtClean="0">
                <a:effectLst/>
              </a:rPr>
              <a:t>Επένδυση χωρίς το κεφάλαιο να προέρχεται από τα κεφάλαια της χώρας – ιδία κεφάλαια </a:t>
            </a:r>
          </a:p>
          <a:p>
            <a:pPr lvl="1"/>
            <a:r>
              <a:rPr lang="el-GR" smtClean="0">
                <a:effectLst/>
              </a:rPr>
              <a:t>Βελτιώνουν το ισοζύγιο τρεχουσών συναλλαγών</a:t>
            </a:r>
          </a:p>
          <a:p>
            <a:pPr lvl="1"/>
            <a:r>
              <a:rPr lang="el-GR" smtClean="0">
                <a:effectLst/>
              </a:rPr>
              <a:t>Δημιουργούν θέσεις εργασίας</a:t>
            </a:r>
          </a:p>
          <a:p>
            <a:pPr lvl="1"/>
            <a:r>
              <a:rPr lang="el-GR" smtClean="0">
                <a:effectLst/>
              </a:rPr>
              <a:t>Βελτιώνουν την ανταγωνιστικότητα</a:t>
            </a:r>
          </a:p>
          <a:p>
            <a:pPr lvl="1"/>
            <a:r>
              <a:rPr lang="el-GR" smtClean="0">
                <a:effectLst/>
              </a:rPr>
              <a:t>Δημιουργούν ζήτηση</a:t>
            </a:r>
          </a:p>
          <a:p>
            <a:pPr lvl="1"/>
            <a:r>
              <a:rPr lang="el-GR" smtClean="0">
                <a:effectLst/>
              </a:rPr>
              <a:t>Μεταφέρεται τεχνογνωσία &amp; τεχνολογία</a:t>
            </a:r>
            <a:endParaRPr lang="en-US" smtClean="0">
              <a:effectLst/>
            </a:endParaRPr>
          </a:p>
        </p:txBody>
      </p:sp>
    </p:spTree>
    <p:extLst>
      <p:ext uri="{BB962C8B-B14F-4D97-AF65-F5344CB8AC3E}">
        <p14:creationId xmlns:p14="http://schemas.microsoft.com/office/powerpoint/2010/main" val="10619585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1" end="1"/>
                                            </p:txEl>
                                          </p:spTgt>
                                        </p:tgtEl>
                                        <p:attrNameLst>
                                          <p:attrName>style.visibility</p:attrName>
                                        </p:attrNameLst>
                                      </p:cBhvr>
                                      <p:to>
                                        <p:strVal val="visible"/>
                                      </p:to>
                                    </p:set>
                                    <p:animEffect transition="in" filter="slide(fromBottom)">
                                      <p:cBhvr>
                                        <p:cTn id="18" dur="500"/>
                                        <p:tgtEl>
                                          <p:spTgt spid="7987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2" end="2"/>
                                            </p:txEl>
                                          </p:spTgt>
                                        </p:tgtEl>
                                        <p:attrNameLst>
                                          <p:attrName>style.visibility</p:attrName>
                                        </p:attrNameLst>
                                      </p:cBhvr>
                                      <p:to>
                                        <p:strVal val="visible"/>
                                      </p:to>
                                    </p:set>
                                    <p:animEffect transition="in" filter="slide(fromBottom)">
                                      <p:cBhvr>
                                        <p:cTn id="23" dur="500"/>
                                        <p:tgtEl>
                                          <p:spTgt spid="7987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8" dur="500"/>
                                        <p:tgtEl>
                                          <p:spTgt spid="79875">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4" end="4"/>
                                            </p:txEl>
                                          </p:spTgt>
                                        </p:tgtEl>
                                        <p:attrNameLst>
                                          <p:attrName>style.visibility</p:attrName>
                                        </p:attrNameLst>
                                      </p:cBhvr>
                                      <p:to>
                                        <p:strVal val="visible"/>
                                      </p:to>
                                    </p:set>
                                    <p:animEffect transition="in" filter="slide(fromBottom)">
                                      <p:cBhvr>
                                        <p:cTn id="33" dur="500"/>
                                        <p:tgtEl>
                                          <p:spTgt spid="79875">
                                            <p:txEl>
                                              <p:pRg st="4" end="4"/>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5" end="5"/>
                                            </p:txEl>
                                          </p:spTgt>
                                        </p:tgtEl>
                                        <p:attrNameLst>
                                          <p:attrName>style.visibility</p:attrName>
                                        </p:attrNameLst>
                                      </p:cBhvr>
                                      <p:to>
                                        <p:strVal val="visible"/>
                                      </p:to>
                                    </p:set>
                                    <p:animEffect transition="in" filter="slide(fromBottom)">
                                      <p:cBhvr>
                                        <p:cTn id="38" dur="500"/>
                                        <p:tgtEl>
                                          <p:spTgt spid="79875">
                                            <p:txEl>
                                              <p:pRg st="5" end="5"/>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4" fill="hold" nodeType="clickEffect">
                                  <p:stCondLst>
                                    <p:cond delay="0"/>
                                  </p:stCondLst>
                                  <p:childTnLst>
                                    <p:set>
                                      <p:cBhvr>
                                        <p:cTn id="42" dur="1" fill="hold">
                                          <p:stCondLst>
                                            <p:cond delay="0"/>
                                          </p:stCondLst>
                                        </p:cTn>
                                        <p:tgtEl>
                                          <p:spTgt spid="79875">
                                            <p:txEl>
                                              <p:pRg st="6" end="6"/>
                                            </p:txEl>
                                          </p:spTgt>
                                        </p:tgtEl>
                                        <p:attrNameLst>
                                          <p:attrName>style.visibility</p:attrName>
                                        </p:attrNameLst>
                                      </p:cBhvr>
                                      <p:to>
                                        <p:strVal val="visible"/>
                                      </p:to>
                                    </p:set>
                                    <p:animEffect transition="in" filter="slide(fromBottom)">
                                      <p:cBhvr>
                                        <p:cTn id="43" dur="500"/>
                                        <p:tgtEl>
                                          <p:spTgt spid="798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457200" y="0"/>
            <a:ext cx="82296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4000" smtClean="0">
                <a:effectLst/>
              </a:rPr>
              <a:t>ΑΞΕ και Οικονομική Ανάπτυξη</a:t>
            </a:r>
            <a:endParaRPr lang="en-US" sz="4000" smtClean="0">
              <a:effectLst/>
            </a:endParaRPr>
          </a:p>
        </p:txBody>
      </p:sp>
      <p:sp>
        <p:nvSpPr>
          <p:cNvPr id="79875" name="Rectangle 3"/>
          <p:cNvSpPr>
            <a:spLocks noGrp="1" noChangeArrowheads="1"/>
          </p:cNvSpPr>
          <p:nvPr>
            <p:ph type="body" idx="4294967295"/>
          </p:nvPr>
        </p:nvSpPr>
        <p:spPr>
          <a:xfrm>
            <a:off x="228600" y="1600200"/>
            <a:ext cx="86868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mtClean="0">
                <a:effectLst/>
              </a:rPr>
              <a:t>Οι ΑΞΕ ως αρνητικός παράγοντας οικονομικής ανάπτυξης</a:t>
            </a:r>
          </a:p>
          <a:p>
            <a:pPr lvl="1"/>
            <a:r>
              <a:rPr lang="el-GR" smtClean="0">
                <a:effectLst/>
              </a:rPr>
              <a:t>Δημιουργούνται δυσκολίες στην τοπική αγορά</a:t>
            </a:r>
          </a:p>
          <a:p>
            <a:pPr lvl="1"/>
            <a:r>
              <a:rPr lang="el-GR" smtClean="0">
                <a:effectLst/>
              </a:rPr>
              <a:t>Χάσμα σε θέματα τεχνογνωσίας και τεχνολογίας</a:t>
            </a:r>
          </a:p>
          <a:p>
            <a:pPr lvl="1"/>
            <a:r>
              <a:rPr lang="el-GR" smtClean="0">
                <a:effectLst/>
              </a:rPr>
              <a:t>Μεταφέρονται πόροι από την αναπτυσσόμενη χώρα στην ανεπτυγμένη</a:t>
            </a:r>
          </a:p>
          <a:p>
            <a:pPr lvl="1"/>
            <a:r>
              <a:rPr lang="el-GR" smtClean="0">
                <a:effectLst/>
              </a:rPr>
              <a:t>Συρρίκνωση της εγχώριας αγοράς</a:t>
            </a:r>
            <a:endParaRPr lang="en-US" smtClean="0">
              <a:effectLst/>
            </a:endParaRPr>
          </a:p>
        </p:txBody>
      </p:sp>
    </p:spTree>
    <p:extLst>
      <p:ext uri="{BB962C8B-B14F-4D97-AF65-F5344CB8AC3E}">
        <p14:creationId xmlns:p14="http://schemas.microsoft.com/office/powerpoint/2010/main" val="39161779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1" end="1"/>
                                            </p:txEl>
                                          </p:spTgt>
                                        </p:tgtEl>
                                        <p:attrNameLst>
                                          <p:attrName>style.visibility</p:attrName>
                                        </p:attrNameLst>
                                      </p:cBhvr>
                                      <p:to>
                                        <p:strVal val="visible"/>
                                      </p:to>
                                    </p:set>
                                    <p:animEffect transition="in" filter="slide(fromBottom)">
                                      <p:cBhvr>
                                        <p:cTn id="18" dur="500"/>
                                        <p:tgtEl>
                                          <p:spTgt spid="7987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2" end="2"/>
                                            </p:txEl>
                                          </p:spTgt>
                                        </p:tgtEl>
                                        <p:attrNameLst>
                                          <p:attrName>style.visibility</p:attrName>
                                        </p:attrNameLst>
                                      </p:cBhvr>
                                      <p:to>
                                        <p:strVal val="visible"/>
                                      </p:to>
                                    </p:set>
                                    <p:animEffect transition="in" filter="slide(fromBottom)">
                                      <p:cBhvr>
                                        <p:cTn id="23" dur="500"/>
                                        <p:tgtEl>
                                          <p:spTgt spid="7987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8" dur="500"/>
                                        <p:tgtEl>
                                          <p:spTgt spid="79875">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4" end="4"/>
                                            </p:txEl>
                                          </p:spTgt>
                                        </p:tgtEl>
                                        <p:attrNameLst>
                                          <p:attrName>style.visibility</p:attrName>
                                        </p:attrNameLst>
                                      </p:cBhvr>
                                      <p:to>
                                        <p:strVal val="visible"/>
                                      </p:to>
                                    </p:set>
                                    <p:animEffect transition="in" filter="slide(fromBottom)">
                                      <p:cBhvr>
                                        <p:cTn id="33" dur="500"/>
                                        <p:tgtEl>
                                          <p:spTgt spid="798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275" y="746125"/>
            <a:ext cx="7283450" cy="536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1930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073" y="609600"/>
            <a:ext cx="8343127"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51496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457200" y="0"/>
            <a:ext cx="82296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4000" smtClean="0">
                <a:effectLst/>
              </a:rPr>
              <a:t>ΑΞΕ και Οικονομική Ανάπτυξη</a:t>
            </a:r>
            <a:endParaRPr lang="en-US" sz="4000" smtClean="0">
              <a:effectLst/>
            </a:endParaRPr>
          </a:p>
        </p:txBody>
      </p:sp>
      <p:sp>
        <p:nvSpPr>
          <p:cNvPr id="79875" name="Rectangle 3"/>
          <p:cNvSpPr>
            <a:spLocks noGrp="1" noChangeArrowheads="1"/>
          </p:cNvSpPr>
          <p:nvPr>
            <p:ph type="body" idx="4294967295"/>
          </p:nvPr>
        </p:nvSpPr>
        <p:spPr>
          <a:xfrm>
            <a:off x="228600" y="1600200"/>
            <a:ext cx="86868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mtClean="0">
                <a:effectLst/>
              </a:rPr>
              <a:t>Οι ΑΞΕ ως θετικός παράγοντας οικονομικής ανάπτυξης</a:t>
            </a:r>
          </a:p>
          <a:p>
            <a:pPr lvl="1"/>
            <a:r>
              <a:rPr lang="el-GR" smtClean="0">
                <a:effectLst/>
              </a:rPr>
              <a:t>Επένδυση χωρίς το κεφάλαιο να προέρχεται από τα κεφάλαια της χώρας – ιδία κεφάλαια </a:t>
            </a:r>
          </a:p>
          <a:p>
            <a:pPr lvl="1"/>
            <a:r>
              <a:rPr lang="el-GR" smtClean="0">
                <a:effectLst/>
              </a:rPr>
              <a:t>Βελτιώνουν το ισοζύγιο τρεχουσών συναλλαγών</a:t>
            </a:r>
          </a:p>
          <a:p>
            <a:pPr lvl="1"/>
            <a:r>
              <a:rPr lang="el-GR" smtClean="0">
                <a:effectLst/>
              </a:rPr>
              <a:t>Δημιουργούν θέσεις εργασίας</a:t>
            </a:r>
          </a:p>
          <a:p>
            <a:pPr lvl="1"/>
            <a:r>
              <a:rPr lang="el-GR" smtClean="0">
                <a:effectLst/>
              </a:rPr>
              <a:t>Βελτιώνουν την ανταγωνιστικότητα</a:t>
            </a:r>
          </a:p>
          <a:p>
            <a:pPr lvl="1"/>
            <a:r>
              <a:rPr lang="el-GR" smtClean="0">
                <a:effectLst/>
              </a:rPr>
              <a:t>Δημιουργούν ζήτηση</a:t>
            </a:r>
          </a:p>
          <a:p>
            <a:pPr lvl="1"/>
            <a:r>
              <a:rPr lang="el-GR" smtClean="0">
                <a:effectLst/>
              </a:rPr>
              <a:t>Μεταφέρεται τεχνογνωσία &amp; τεχνολογία</a:t>
            </a:r>
            <a:endParaRPr lang="en-US" smtClean="0">
              <a:effectLst/>
            </a:endParaRPr>
          </a:p>
        </p:txBody>
      </p:sp>
    </p:spTree>
    <p:extLst>
      <p:ext uri="{BB962C8B-B14F-4D97-AF65-F5344CB8AC3E}">
        <p14:creationId xmlns:p14="http://schemas.microsoft.com/office/powerpoint/2010/main" val="19060255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1" end="1"/>
                                            </p:txEl>
                                          </p:spTgt>
                                        </p:tgtEl>
                                        <p:attrNameLst>
                                          <p:attrName>style.visibility</p:attrName>
                                        </p:attrNameLst>
                                      </p:cBhvr>
                                      <p:to>
                                        <p:strVal val="visible"/>
                                      </p:to>
                                    </p:set>
                                    <p:animEffect transition="in" filter="slide(fromBottom)">
                                      <p:cBhvr>
                                        <p:cTn id="18" dur="500"/>
                                        <p:tgtEl>
                                          <p:spTgt spid="7987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2" end="2"/>
                                            </p:txEl>
                                          </p:spTgt>
                                        </p:tgtEl>
                                        <p:attrNameLst>
                                          <p:attrName>style.visibility</p:attrName>
                                        </p:attrNameLst>
                                      </p:cBhvr>
                                      <p:to>
                                        <p:strVal val="visible"/>
                                      </p:to>
                                    </p:set>
                                    <p:animEffect transition="in" filter="slide(fromBottom)">
                                      <p:cBhvr>
                                        <p:cTn id="23" dur="500"/>
                                        <p:tgtEl>
                                          <p:spTgt spid="7987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8" dur="500"/>
                                        <p:tgtEl>
                                          <p:spTgt spid="79875">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4" end="4"/>
                                            </p:txEl>
                                          </p:spTgt>
                                        </p:tgtEl>
                                        <p:attrNameLst>
                                          <p:attrName>style.visibility</p:attrName>
                                        </p:attrNameLst>
                                      </p:cBhvr>
                                      <p:to>
                                        <p:strVal val="visible"/>
                                      </p:to>
                                    </p:set>
                                    <p:animEffect transition="in" filter="slide(fromBottom)">
                                      <p:cBhvr>
                                        <p:cTn id="33" dur="500"/>
                                        <p:tgtEl>
                                          <p:spTgt spid="79875">
                                            <p:txEl>
                                              <p:pRg st="4" end="4"/>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5" end="5"/>
                                            </p:txEl>
                                          </p:spTgt>
                                        </p:tgtEl>
                                        <p:attrNameLst>
                                          <p:attrName>style.visibility</p:attrName>
                                        </p:attrNameLst>
                                      </p:cBhvr>
                                      <p:to>
                                        <p:strVal val="visible"/>
                                      </p:to>
                                    </p:set>
                                    <p:animEffect transition="in" filter="slide(fromBottom)">
                                      <p:cBhvr>
                                        <p:cTn id="38" dur="500"/>
                                        <p:tgtEl>
                                          <p:spTgt spid="79875">
                                            <p:txEl>
                                              <p:pRg st="5" end="5"/>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4" fill="hold" nodeType="clickEffect">
                                  <p:stCondLst>
                                    <p:cond delay="0"/>
                                  </p:stCondLst>
                                  <p:childTnLst>
                                    <p:set>
                                      <p:cBhvr>
                                        <p:cTn id="42" dur="1" fill="hold">
                                          <p:stCondLst>
                                            <p:cond delay="0"/>
                                          </p:stCondLst>
                                        </p:cTn>
                                        <p:tgtEl>
                                          <p:spTgt spid="79875">
                                            <p:txEl>
                                              <p:pRg st="6" end="6"/>
                                            </p:txEl>
                                          </p:spTgt>
                                        </p:tgtEl>
                                        <p:attrNameLst>
                                          <p:attrName>style.visibility</p:attrName>
                                        </p:attrNameLst>
                                      </p:cBhvr>
                                      <p:to>
                                        <p:strVal val="visible"/>
                                      </p:to>
                                    </p:set>
                                    <p:animEffect transition="in" filter="slide(fromBottom)">
                                      <p:cBhvr>
                                        <p:cTn id="43" dur="500"/>
                                        <p:tgtEl>
                                          <p:spTgt spid="798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457200" y="0"/>
            <a:ext cx="82296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4000" smtClean="0">
                <a:effectLst/>
              </a:rPr>
              <a:t>ΑΞΕ και Οικονομική Ανάπτυξη</a:t>
            </a:r>
            <a:endParaRPr lang="en-US" sz="4000" smtClean="0">
              <a:effectLst/>
            </a:endParaRPr>
          </a:p>
        </p:txBody>
      </p:sp>
      <p:sp>
        <p:nvSpPr>
          <p:cNvPr id="79875" name="Rectangle 3"/>
          <p:cNvSpPr>
            <a:spLocks noGrp="1" noChangeArrowheads="1"/>
          </p:cNvSpPr>
          <p:nvPr>
            <p:ph type="body" idx="4294967295"/>
          </p:nvPr>
        </p:nvSpPr>
        <p:spPr>
          <a:xfrm>
            <a:off x="228600" y="1600200"/>
            <a:ext cx="86868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mtClean="0">
                <a:effectLst/>
              </a:rPr>
              <a:t>Οι ΑΞΕ ως αρνητικός παράγοντας οικονομικής ανάπτυξης</a:t>
            </a:r>
          </a:p>
          <a:p>
            <a:pPr lvl="1"/>
            <a:r>
              <a:rPr lang="el-GR" smtClean="0">
                <a:effectLst/>
              </a:rPr>
              <a:t>Δημιουργούνται δυσκολίες στην τοπική αγορά</a:t>
            </a:r>
          </a:p>
          <a:p>
            <a:pPr lvl="1"/>
            <a:r>
              <a:rPr lang="el-GR" smtClean="0">
                <a:effectLst/>
              </a:rPr>
              <a:t>Χάσμα σε θέματα τεχνογνωσίας και τεχνολογίας</a:t>
            </a:r>
          </a:p>
          <a:p>
            <a:pPr lvl="1"/>
            <a:r>
              <a:rPr lang="el-GR" smtClean="0">
                <a:effectLst/>
              </a:rPr>
              <a:t>Μεταφέρονται πόροι από την αναπτυσσόμενη χώρα στην ανεπτυγμένη</a:t>
            </a:r>
          </a:p>
          <a:p>
            <a:pPr lvl="1"/>
            <a:r>
              <a:rPr lang="el-GR" smtClean="0">
                <a:effectLst/>
              </a:rPr>
              <a:t>Συρρίκνωση της εγχώριας αγοράς</a:t>
            </a:r>
            <a:endParaRPr lang="en-US" smtClean="0">
              <a:effectLst/>
            </a:endParaRPr>
          </a:p>
        </p:txBody>
      </p:sp>
    </p:spTree>
    <p:extLst>
      <p:ext uri="{BB962C8B-B14F-4D97-AF65-F5344CB8AC3E}">
        <p14:creationId xmlns:p14="http://schemas.microsoft.com/office/powerpoint/2010/main" val="15498744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1" end="1"/>
                                            </p:txEl>
                                          </p:spTgt>
                                        </p:tgtEl>
                                        <p:attrNameLst>
                                          <p:attrName>style.visibility</p:attrName>
                                        </p:attrNameLst>
                                      </p:cBhvr>
                                      <p:to>
                                        <p:strVal val="visible"/>
                                      </p:to>
                                    </p:set>
                                    <p:animEffect transition="in" filter="slide(fromBottom)">
                                      <p:cBhvr>
                                        <p:cTn id="18" dur="500"/>
                                        <p:tgtEl>
                                          <p:spTgt spid="7987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2" end="2"/>
                                            </p:txEl>
                                          </p:spTgt>
                                        </p:tgtEl>
                                        <p:attrNameLst>
                                          <p:attrName>style.visibility</p:attrName>
                                        </p:attrNameLst>
                                      </p:cBhvr>
                                      <p:to>
                                        <p:strVal val="visible"/>
                                      </p:to>
                                    </p:set>
                                    <p:animEffect transition="in" filter="slide(fromBottom)">
                                      <p:cBhvr>
                                        <p:cTn id="23" dur="500"/>
                                        <p:tgtEl>
                                          <p:spTgt spid="7987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8" dur="500"/>
                                        <p:tgtEl>
                                          <p:spTgt spid="79875">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4" end="4"/>
                                            </p:txEl>
                                          </p:spTgt>
                                        </p:tgtEl>
                                        <p:attrNameLst>
                                          <p:attrName>style.visibility</p:attrName>
                                        </p:attrNameLst>
                                      </p:cBhvr>
                                      <p:to>
                                        <p:strVal val="visible"/>
                                      </p:to>
                                    </p:set>
                                    <p:animEffect transition="in" filter="slide(fromBottom)">
                                      <p:cBhvr>
                                        <p:cTn id="33" dur="500"/>
                                        <p:tgtEl>
                                          <p:spTgt spid="798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7467600" cy="633412"/>
          </a:xfrm>
        </p:spPr>
        <p:txBody>
          <a:bodyPr>
            <a:normAutofit fontScale="90000"/>
          </a:bodyPr>
          <a:lstStyle/>
          <a:p>
            <a:pPr eaLnBrk="1" hangingPunct="1">
              <a:defRPr/>
            </a:pPr>
            <a:r>
              <a:rPr lang="el-GR" sz="4000" smtClean="0"/>
              <a:t>Ιστορία των Πολυεθνικών</a:t>
            </a:r>
            <a:endParaRPr lang="en-GB" sz="4000" smtClean="0"/>
          </a:p>
        </p:txBody>
      </p:sp>
      <p:sp>
        <p:nvSpPr>
          <p:cNvPr id="11267" name="Content Placeholder 2"/>
          <p:cNvSpPr>
            <a:spLocks noGrp="1"/>
          </p:cNvSpPr>
          <p:nvPr>
            <p:ph idx="4294967295"/>
          </p:nvPr>
        </p:nvSpPr>
        <p:spPr>
          <a:xfrm>
            <a:off x="304800" y="981075"/>
            <a:ext cx="7723188" cy="5492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marL="365125" indent="-282575">
              <a:lnSpc>
                <a:spcPct val="80000"/>
              </a:lnSpc>
            </a:pPr>
            <a:r>
              <a:rPr lang="el-GR" sz="2800" dirty="0" smtClean="0">
                <a:effectLst/>
              </a:rPr>
              <a:t>Υπάρχουν αναφορές από το 2000 π.Χ.</a:t>
            </a:r>
          </a:p>
          <a:p>
            <a:pPr marL="365125" indent="-282575">
              <a:lnSpc>
                <a:spcPct val="80000"/>
              </a:lnSpc>
            </a:pPr>
            <a:endParaRPr lang="el-GR" sz="2800" dirty="0" smtClean="0">
              <a:effectLst/>
            </a:endParaRPr>
          </a:p>
          <a:p>
            <a:pPr marL="365125" indent="-282575">
              <a:lnSpc>
                <a:spcPct val="80000"/>
              </a:lnSpc>
            </a:pPr>
            <a:r>
              <a:rPr lang="el-GR" sz="2800" dirty="0" smtClean="0">
                <a:effectLst/>
              </a:rPr>
              <a:t>Αύξηση σε αριθμό και μέγεθος από το 18</a:t>
            </a:r>
            <a:r>
              <a:rPr lang="el-GR" sz="2800" baseline="30000" dirty="0" smtClean="0">
                <a:effectLst/>
              </a:rPr>
              <a:t>ο</a:t>
            </a:r>
            <a:r>
              <a:rPr lang="el-GR" sz="2800" dirty="0" smtClean="0">
                <a:effectLst/>
              </a:rPr>
              <a:t> αιώνα</a:t>
            </a:r>
            <a:endParaRPr lang="en-GB" sz="2800" dirty="0" smtClean="0">
              <a:effectLst/>
            </a:endParaRPr>
          </a:p>
          <a:p>
            <a:pPr marL="365125" indent="-282575">
              <a:lnSpc>
                <a:spcPct val="80000"/>
              </a:lnSpc>
            </a:pPr>
            <a:endParaRPr lang="en-US" sz="2800" dirty="0" smtClean="0">
              <a:effectLst/>
            </a:endParaRPr>
          </a:p>
          <a:p>
            <a:pPr marL="365125" indent="-282575">
              <a:lnSpc>
                <a:spcPct val="80000"/>
              </a:lnSpc>
            </a:pPr>
            <a:r>
              <a:rPr lang="el-GR" sz="2800" dirty="0" smtClean="0">
                <a:effectLst/>
              </a:rPr>
              <a:t>Ταχύτατη ανάπτυξη μετά το τέλος του Β’ Παγκοσμίου Πολέμου</a:t>
            </a:r>
            <a:endParaRPr lang="en-GB" sz="2800" dirty="0" smtClean="0">
              <a:effectLst/>
            </a:endParaRPr>
          </a:p>
          <a:p>
            <a:pPr marL="365125" indent="-282575">
              <a:lnSpc>
                <a:spcPct val="80000"/>
              </a:lnSpc>
            </a:pPr>
            <a:endParaRPr lang="en-US" sz="2800" dirty="0" smtClean="0">
              <a:effectLst/>
            </a:endParaRPr>
          </a:p>
          <a:p>
            <a:pPr marL="365125" indent="-282575">
              <a:lnSpc>
                <a:spcPct val="80000"/>
              </a:lnSpc>
            </a:pPr>
            <a:r>
              <a:rPr lang="el-GR" sz="2800" dirty="0" smtClean="0">
                <a:effectLst/>
              </a:rPr>
              <a:t>Σήμερα οι μεγαλύτερες 1.000 σχετίζονται με το 80% της παγκόσμιας παραγωγής</a:t>
            </a:r>
          </a:p>
          <a:p>
            <a:pPr marL="365125" indent="-282575">
              <a:lnSpc>
                <a:spcPct val="80000"/>
              </a:lnSpc>
            </a:pPr>
            <a:endParaRPr lang="en-US" sz="2800" dirty="0" smtClean="0">
              <a:effectLst/>
            </a:endParaRPr>
          </a:p>
          <a:p>
            <a:pPr marL="365125" indent="-282575">
              <a:lnSpc>
                <a:spcPct val="80000"/>
              </a:lnSpc>
            </a:pPr>
            <a:r>
              <a:rPr lang="el-GR" sz="2800" dirty="0" smtClean="0">
                <a:effectLst/>
              </a:rPr>
              <a:t>Υπολογίζεται ότι το </a:t>
            </a:r>
            <a:r>
              <a:rPr lang="en-GB" sz="2800" dirty="0" smtClean="0">
                <a:effectLst/>
              </a:rPr>
              <a:t>40%-50% </a:t>
            </a:r>
            <a:r>
              <a:rPr lang="el-GR" sz="2800" dirty="0" smtClean="0">
                <a:effectLst/>
              </a:rPr>
              <a:t>του παγκόσμιου εμπορίου γίνεται από πολυεθνικές</a:t>
            </a:r>
            <a:endParaRPr lang="en-US" sz="2800" dirty="0" smtClean="0">
              <a:effectLst/>
            </a:endParaRPr>
          </a:p>
          <a:p>
            <a:pPr marL="365125" indent="-282575">
              <a:lnSpc>
                <a:spcPct val="80000"/>
              </a:lnSpc>
            </a:pPr>
            <a:endParaRPr lang="en-US" sz="2800" dirty="0" smtClean="0">
              <a:effectLst/>
            </a:endParaRPr>
          </a:p>
          <a:p>
            <a:pPr marL="365125" indent="-282575">
              <a:lnSpc>
                <a:spcPct val="80000"/>
              </a:lnSpc>
            </a:pPr>
            <a:r>
              <a:rPr lang="el-GR" sz="2800" dirty="0" smtClean="0">
                <a:effectLst/>
              </a:rPr>
              <a:t>Από μια απειλή για την ανεξαρτησία των κρατών</a:t>
            </a:r>
            <a:r>
              <a:rPr lang="en-US" sz="2800" dirty="0" smtClean="0">
                <a:effectLst/>
              </a:rPr>
              <a:t> </a:t>
            </a:r>
            <a:r>
              <a:rPr lang="el-GR" sz="2800" dirty="0" smtClean="0">
                <a:effectLst/>
              </a:rPr>
              <a:t>έχουν καταστεί (όχι παντού!) πηγές τεχνολογίας και κεφαλαίου</a:t>
            </a:r>
          </a:p>
        </p:txBody>
      </p:sp>
      <p:sp>
        <p:nvSpPr>
          <p:cNvPr id="16388" name="Slide Number Placeholder 3"/>
          <p:cNvSpPr txBox="1">
            <a:spLocks noGrp="1"/>
          </p:cNvSpPr>
          <p:nvPr/>
        </p:nvSpPr>
        <p:spPr bwMode="auto">
          <a:xfrm>
            <a:off x="8613775" y="6305550"/>
            <a:ext cx="457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fld id="{F0676F3D-71C1-4092-9B98-3D9978364BDD}" type="slidenum">
              <a:rPr lang="en-GB" sz="1200">
                <a:solidFill>
                  <a:srgbClr val="B5A788"/>
                </a:solidFill>
                <a:latin typeface="Arial" charset="0"/>
                <a:cs typeface="Arial" charset="0"/>
              </a:rPr>
              <a:pPr algn="ctr" eaLnBrk="1" hangingPunct="1"/>
              <a:t>26</a:t>
            </a:fld>
            <a:endParaRPr lang="en-GB" sz="1200">
              <a:solidFill>
                <a:srgbClr val="B5A788"/>
              </a:solidFill>
              <a:latin typeface="Arial" charset="0"/>
              <a:cs typeface="Arial" charset="0"/>
            </a:endParaRPr>
          </a:p>
        </p:txBody>
      </p:sp>
    </p:spTree>
    <p:extLst>
      <p:ext uri="{BB962C8B-B14F-4D97-AF65-F5344CB8AC3E}">
        <p14:creationId xmlns:p14="http://schemas.microsoft.com/office/powerpoint/2010/main" val="31402970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checkerboard(across)">
                                      <p:cBhvr>
                                        <p:cTn id="7" dur="500"/>
                                        <p:tgtEl>
                                          <p:spTgt spid="112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1267">
                                            <p:txEl>
                                              <p:pRg st="2" end="2"/>
                                            </p:txEl>
                                          </p:spTgt>
                                        </p:tgtEl>
                                        <p:attrNameLst>
                                          <p:attrName>style.visibility</p:attrName>
                                        </p:attrNameLst>
                                      </p:cBhvr>
                                      <p:to>
                                        <p:strVal val="visible"/>
                                      </p:to>
                                    </p:set>
                                    <p:animEffect transition="in" filter="checkerboard(across)">
                                      <p:cBhvr>
                                        <p:cTn id="12" dur="500"/>
                                        <p:tgtEl>
                                          <p:spTgt spid="11267">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1267">
                                            <p:txEl>
                                              <p:pRg st="4" end="4"/>
                                            </p:txEl>
                                          </p:spTgt>
                                        </p:tgtEl>
                                        <p:attrNameLst>
                                          <p:attrName>style.visibility</p:attrName>
                                        </p:attrNameLst>
                                      </p:cBhvr>
                                      <p:to>
                                        <p:strVal val="visible"/>
                                      </p:to>
                                    </p:set>
                                    <p:animEffect transition="in" filter="checkerboard(across)">
                                      <p:cBhvr>
                                        <p:cTn id="17" dur="500"/>
                                        <p:tgtEl>
                                          <p:spTgt spid="11267">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11267">
                                            <p:txEl>
                                              <p:pRg st="6" end="6"/>
                                            </p:txEl>
                                          </p:spTgt>
                                        </p:tgtEl>
                                        <p:attrNameLst>
                                          <p:attrName>style.visibility</p:attrName>
                                        </p:attrNameLst>
                                      </p:cBhvr>
                                      <p:to>
                                        <p:strVal val="visible"/>
                                      </p:to>
                                    </p:set>
                                    <p:animEffect transition="in" filter="checkerboard(across)">
                                      <p:cBhvr>
                                        <p:cTn id="22" dur="500"/>
                                        <p:tgtEl>
                                          <p:spTgt spid="11267">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11267">
                                            <p:txEl>
                                              <p:pRg st="8" end="8"/>
                                            </p:txEl>
                                          </p:spTgt>
                                        </p:tgtEl>
                                        <p:attrNameLst>
                                          <p:attrName>style.visibility</p:attrName>
                                        </p:attrNameLst>
                                      </p:cBhvr>
                                      <p:to>
                                        <p:strVal val="visible"/>
                                      </p:to>
                                    </p:set>
                                    <p:animEffect transition="in" filter="checkerboard(across)">
                                      <p:cBhvr>
                                        <p:cTn id="27" dur="500"/>
                                        <p:tgtEl>
                                          <p:spTgt spid="11267">
                                            <p:txEl>
                                              <p:pRg st="8" end="8"/>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nodeType="clickEffect">
                                  <p:stCondLst>
                                    <p:cond delay="0"/>
                                  </p:stCondLst>
                                  <p:childTnLst>
                                    <p:set>
                                      <p:cBhvr>
                                        <p:cTn id="31" dur="1" fill="hold">
                                          <p:stCondLst>
                                            <p:cond delay="0"/>
                                          </p:stCondLst>
                                        </p:cTn>
                                        <p:tgtEl>
                                          <p:spTgt spid="11267">
                                            <p:txEl>
                                              <p:pRg st="10" end="10"/>
                                            </p:txEl>
                                          </p:spTgt>
                                        </p:tgtEl>
                                        <p:attrNameLst>
                                          <p:attrName>style.visibility</p:attrName>
                                        </p:attrNameLst>
                                      </p:cBhvr>
                                      <p:to>
                                        <p:strVal val="visible"/>
                                      </p:to>
                                    </p:set>
                                    <p:animEffect transition="in" filter="checkerboard(across)">
                                      <p:cBhvr>
                                        <p:cTn id="32" dur="500"/>
                                        <p:tgtEl>
                                          <p:spTgt spid="1126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txBox="1">
            <a:spLocks noGrp="1"/>
          </p:cNvSpPr>
          <p:nvPr/>
        </p:nvSpPr>
        <p:spPr bwMode="auto">
          <a:xfrm>
            <a:off x="8613775" y="6305550"/>
            <a:ext cx="457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fld id="{150F59F7-E223-4580-8F3E-254DB93BD623}" type="slidenum">
              <a:rPr lang="en-GB" sz="1200">
                <a:solidFill>
                  <a:srgbClr val="B5A788"/>
                </a:solidFill>
                <a:latin typeface="Arial" charset="0"/>
                <a:cs typeface="Arial" charset="0"/>
              </a:rPr>
              <a:pPr algn="ctr" eaLnBrk="1" hangingPunct="1"/>
              <a:t>27</a:t>
            </a:fld>
            <a:endParaRPr lang="en-GB" sz="1200">
              <a:solidFill>
                <a:srgbClr val="B5A788"/>
              </a:solidFill>
              <a:latin typeface="Arial" charset="0"/>
              <a:cs typeface="Arial" charset="0"/>
            </a:endParaRPr>
          </a:p>
        </p:txBody>
      </p:sp>
      <p:pic>
        <p:nvPicPr>
          <p:cNvPr id="1026" name="Picture 2" descr="Image result for top 100 countries/corporations 20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69656" cy="678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8588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7467600" cy="633412"/>
          </a:xfrm>
        </p:spPr>
        <p:txBody>
          <a:bodyPr>
            <a:normAutofit fontScale="90000"/>
          </a:bodyPr>
          <a:lstStyle/>
          <a:p>
            <a:pPr eaLnBrk="1" hangingPunct="1">
              <a:defRPr/>
            </a:pPr>
            <a:r>
              <a:rPr lang="el-GR" sz="4000" smtClean="0"/>
              <a:t>Ιστορία των Πολυεθνικών</a:t>
            </a:r>
            <a:endParaRPr lang="en-GB" sz="4000" smtClean="0"/>
          </a:p>
        </p:txBody>
      </p:sp>
      <p:sp>
        <p:nvSpPr>
          <p:cNvPr id="18435" name="Slide Number Placeholder 3"/>
          <p:cNvSpPr txBox="1">
            <a:spLocks noGrp="1"/>
          </p:cNvSpPr>
          <p:nvPr/>
        </p:nvSpPr>
        <p:spPr bwMode="auto">
          <a:xfrm>
            <a:off x="8613775" y="6305550"/>
            <a:ext cx="457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fld id="{7A7F9E08-A0CD-46D3-B097-9171B068AE93}" type="slidenum">
              <a:rPr lang="en-GB" sz="1200">
                <a:solidFill>
                  <a:srgbClr val="B5A788"/>
                </a:solidFill>
                <a:latin typeface="Arial" charset="0"/>
                <a:cs typeface="Arial" charset="0"/>
              </a:rPr>
              <a:pPr algn="ctr" eaLnBrk="1" hangingPunct="1"/>
              <a:t>28</a:t>
            </a:fld>
            <a:endParaRPr lang="en-GB" sz="1200">
              <a:solidFill>
                <a:srgbClr val="B5A788"/>
              </a:solidFill>
              <a:latin typeface="Arial" charset="0"/>
              <a:cs typeface="Arial" charset="0"/>
            </a:endParaRPr>
          </a:p>
        </p:txBody>
      </p:sp>
      <p:pic>
        <p:nvPicPr>
          <p:cNvPr id="1843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143000"/>
            <a:ext cx="6705600" cy="545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16178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7467600" cy="633412"/>
          </a:xfrm>
        </p:spPr>
        <p:txBody>
          <a:bodyPr>
            <a:normAutofit fontScale="90000"/>
          </a:bodyPr>
          <a:lstStyle/>
          <a:p>
            <a:pPr eaLnBrk="1" hangingPunct="1">
              <a:defRPr/>
            </a:pPr>
            <a:r>
              <a:rPr lang="el-GR" sz="4000" smtClean="0"/>
              <a:t>Ιστορία των Πολυεθνικών</a:t>
            </a:r>
            <a:endParaRPr lang="en-GB" sz="4000" smtClean="0"/>
          </a:p>
        </p:txBody>
      </p:sp>
      <p:sp>
        <p:nvSpPr>
          <p:cNvPr id="19459" name="Slide Number Placeholder 3"/>
          <p:cNvSpPr txBox="1">
            <a:spLocks noGrp="1"/>
          </p:cNvSpPr>
          <p:nvPr/>
        </p:nvSpPr>
        <p:spPr bwMode="auto">
          <a:xfrm>
            <a:off x="8613775" y="6305550"/>
            <a:ext cx="457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fld id="{600A19A6-768C-451C-AAEC-DC42F9764427}" type="slidenum">
              <a:rPr lang="en-GB" sz="1200">
                <a:solidFill>
                  <a:srgbClr val="B5A788"/>
                </a:solidFill>
                <a:latin typeface="Arial" charset="0"/>
                <a:cs typeface="Arial" charset="0"/>
              </a:rPr>
              <a:pPr algn="ctr" eaLnBrk="1" hangingPunct="1"/>
              <a:t>29</a:t>
            </a:fld>
            <a:endParaRPr lang="en-GB" sz="1200">
              <a:solidFill>
                <a:srgbClr val="B5A788"/>
              </a:solidFill>
              <a:latin typeface="Arial" charset="0"/>
              <a:cs typeface="Arial" charset="0"/>
            </a:endParaRPr>
          </a:p>
        </p:txBody>
      </p:sp>
      <p:pic>
        <p:nvPicPr>
          <p:cNvPr id="19460" name="Picture 6" descr="84137_6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090613"/>
            <a:ext cx="5715000"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43265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smtClean="0"/>
              <a:t>Φυσιογνωμία Μαθήματος </a:t>
            </a:r>
            <a:endParaRPr lang="en-US" dirty="0"/>
          </a:p>
        </p:txBody>
      </p:sp>
      <p:sp>
        <p:nvSpPr>
          <p:cNvPr id="2" name="Content Placeholder 1"/>
          <p:cNvSpPr>
            <a:spLocks noGrp="1"/>
          </p:cNvSpPr>
          <p:nvPr>
            <p:ph idx="1"/>
          </p:nvPr>
        </p:nvSpPr>
        <p:spPr/>
        <p:txBody>
          <a:bodyPr>
            <a:normAutofit fontScale="77500" lnSpcReduction="20000"/>
          </a:bodyPr>
          <a:lstStyle/>
          <a:p>
            <a:pPr marR="0" algn="just">
              <a:lnSpc>
                <a:spcPct val="150000"/>
              </a:lnSpc>
              <a:spcBef>
                <a:spcPts val="0"/>
              </a:spcBef>
              <a:spcAft>
                <a:spcPts val="0"/>
              </a:spcAft>
              <a:buFont typeface="Wingdings" pitchFamily="2" charset="2"/>
              <a:buChar char="q"/>
            </a:pPr>
            <a:r>
              <a:rPr lang="el-GR" dirty="0">
                <a:latin typeface="Georgia"/>
                <a:ea typeface="Times New Roman"/>
              </a:rPr>
              <a:t>Με τη διαχρονική αύξηση των ροών άμεσων ξένων επενδύσεων, αρχικά κυρίως εντός του ανεπτυγμένου κόμσου και πλέον και προς και από τον αναπτυσσόμενο, η μελέτη των ΑΞΕ καθίσταται με την πάροδο του χρόνου, ολοένα και περισσότερο αναγκαίο για τους ασκούντες την οικονομική πολιτική, τους επιχειρηματίες, τους πολιτικούς, τους δημοσιογράφους και γενικότερα τους ανθρώπους της πράξης. </a:t>
            </a:r>
            <a:endParaRPr lang="el-GR" dirty="0" smtClean="0">
              <a:latin typeface="Georgia"/>
              <a:ea typeface="Times New Roman"/>
            </a:endParaRPr>
          </a:p>
          <a:p>
            <a:pPr marR="0" algn="just">
              <a:lnSpc>
                <a:spcPct val="150000"/>
              </a:lnSpc>
              <a:spcBef>
                <a:spcPts val="0"/>
              </a:spcBef>
              <a:spcAft>
                <a:spcPts val="0"/>
              </a:spcAft>
              <a:buFont typeface="Wingdings" pitchFamily="2" charset="2"/>
              <a:buChar char="q"/>
            </a:pPr>
            <a:r>
              <a:rPr lang="el-GR" dirty="0" smtClean="0">
                <a:latin typeface="Georgia"/>
                <a:ea typeface="Times New Roman"/>
              </a:rPr>
              <a:t>Η  </a:t>
            </a:r>
            <a:r>
              <a:rPr lang="el-GR" dirty="0">
                <a:latin typeface="Georgia"/>
                <a:ea typeface="Times New Roman"/>
              </a:rPr>
              <a:t>εξοικείωση των φοιτητών στα βασικά θέματα των ΑΞΕ καθώς και του παγκόσμιου συστήματος οικονομικής διακυβέρνησης αποτελεί προϋπόθεση για την κατανόηση της δυναμικής της παγκοσμιοποίησης, της αλληλεξάρτησης μεταξύ των κρατών και των διεθνών σχέσεων γενικότερα. </a:t>
            </a:r>
            <a:endParaRPr lang="el-GR" dirty="0" smtClean="0">
              <a:latin typeface="Georgia"/>
              <a:ea typeface="Times New Roman"/>
            </a:endParaRPr>
          </a:p>
        </p:txBody>
      </p:sp>
    </p:spTree>
    <p:extLst>
      <p:ext uri="{BB962C8B-B14F-4D97-AF65-F5344CB8AC3E}">
        <p14:creationId xmlns:p14="http://schemas.microsoft.com/office/powerpoint/2010/main" val="38193418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indexmundi.com/blog/wp-content/uploads/2013/02/macdonalds-worldwid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8305800" cy="6229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05297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4.bp.blogspot.com/-qEMfo4438MQ/Uadne2JpR_I/AAAAAAAAAW4/DnTyxtE0JUE/s1600/2013-68+without+cover.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908720"/>
            <a:ext cx="8509050" cy="5944910"/>
          </a:xfrm>
          <a:prstGeom prst="rect">
            <a:avLst/>
          </a:prstGeom>
          <a:noFill/>
          <a:extLst>
            <a:ext uri="{909E8E84-426E-40DD-AFC4-6F175D3DCCD1}">
              <a14:hiddenFill xmlns:a14="http://schemas.microsoft.com/office/drawing/2010/main">
                <a:solidFill>
                  <a:srgbClr val="FFFFFF"/>
                </a:solidFill>
              </a14:hiddenFill>
            </a:ext>
          </a:extLst>
        </p:spPr>
      </p:pic>
      <p:sp>
        <p:nvSpPr>
          <p:cNvPr id="3" name="Τίτλος 1"/>
          <p:cNvSpPr>
            <a:spLocks noGrp="1"/>
          </p:cNvSpPr>
          <p:nvPr>
            <p:ph type="title"/>
          </p:nvPr>
        </p:nvSpPr>
        <p:spPr>
          <a:xfrm>
            <a:off x="899592" y="-245377"/>
            <a:ext cx="7315200" cy="1154097"/>
          </a:xfrm>
        </p:spPr>
        <p:txBody>
          <a:bodyPr>
            <a:normAutofit/>
          </a:bodyPr>
          <a:lstStyle/>
          <a:p>
            <a:r>
              <a:rPr lang="el-GR" dirty="0" smtClean="0"/>
              <a:t>Εθνικότητα ΜΝΕ</a:t>
            </a:r>
            <a:r>
              <a:rPr lang="en-US" dirty="0" smtClean="0"/>
              <a:t>s</a:t>
            </a:r>
            <a:r>
              <a:rPr lang="el-GR" dirty="0" smtClean="0"/>
              <a:t> </a:t>
            </a:r>
            <a:r>
              <a:rPr lang="en-US" dirty="0" smtClean="0"/>
              <a:t>Top-500</a:t>
            </a:r>
            <a:endParaRPr lang="el-GR" dirty="0"/>
          </a:p>
        </p:txBody>
      </p:sp>
    </p:spTree>
    <p:extLst>
      <p:ext uri="{BB962C8B-B14F-4D97-AF65-F5344CB8AC3E}">
        <p14:creationId xmlns:p14="http://schemas.microsoft.com/office/powerpoint/2010/main" val="347770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12" y="1014691"/>
            <a:ext cx="9272686" cy="58332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Τίτλος 1"/>
          <p:cNvSpPr>
            <a:spLocks noGrp="1"/>
          </p:cNvSpPr>
          <p:nvPr>
            <p:ph type="title"/>
          </p:nvPr>
        </p:nvSpPr>
        <p:spPr>
          <a:xfrm>
            <a:off x="962331" y="-243408"/>
            <a:ext cx="7315200" cy="1154097"/>
          </a:xfrm>
        </p:spPr>
        <p:txBody>
          <a:bodyPr/>
          <a:lstStyle/>
          <a:p>
            <a:r>
              <a:rPr lang="el-GR" dirty="0" smtClean="0"/>
              <a:t>Αύξηση </a:t>
            </a:r>
            <a:r>
              <a:rPr lang="en-US" dirty="0" smtClean="0"/>
              <a:t>DEMNEs </a:t>
            </a:r>
            <a:r>
              <a:rPr lang="el-GR" dirty="0" smtClean="0"/>
              <a:t>2005-2012</a:t>
            </a:r>
            <a:endParaRPr lang="el-GR" dirty="0"/>
          </a:p>
        </p:txBody>
      </p:sp>
    </p:spTree>
    <p:extLst>
      <p:ext uri="{BB962C8B-B14F-4D97-AF65-F5344CB8AC3E}">
        <p14:creationId xmlns:p14="http://schemas.microsoft.com/office/powerpoint/2010/main" val="340806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www.icainstitute.org/images/ATT000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867" y="476672"/>
            <a:ext cx="8655884"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5716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ultinational enterprises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0051" y="152400"/>
            <a:ext cx="4762500" cy="6457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61842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marL="0" indent="0">
              <a:buNone/>
            </a:pPr>
            <a:r>
              <a:rPr lang="el-GR" dirty="0" smtClean="0"/>
              <a:t>Οι ροές κεφαλαίων δημιουργούν:</a:t>
            </a:r>
          </a:p>
          <a:p>
            <a:pPr marL="0" indent="0">
              <a:buNone/>
            </a:pPr>
            <a:endParaRPr lang="el-GR" dirty="0"/>
          </a:p>
          <a:p>
            <a:pPr marL="457200" indent="-457200">
              <a:buAutoNum type="arabicPeriod"/>
            </a:pPr>
            <a:r>
              <a:rPr lang="el-GR" smtClean="0"/>
              <a:t>Μεγαλύτερη διασύνδεση </a:t>
            </a:r>
            <a:r>
              <a:rPr lang="el-GR" dirty="0" smtClean="0"/>
              <a:t>οικονομιών</a:t>
            </a:r>
          </a:p>
          <a:p>
            <a:pPr marL="731520" lvl="1" indent="-457200">
              <a:buAutoNum type="arabicPeriod"/>
            </a:pPr>
            <a:endParaRPr lang="el-GR" dirty="0" smtClean="0"/>
          </a:p>
          <a:p>
            <a:pPr marL="731520" lvl="1" indent="-457200">
              <a:buFont typeface="Wingdings" pitchFamily="2" charset="2"/>
              <a:buChar char="q"/>
            </a:pPr>
            <a:r>
              <a:rPr lang="el-GR" dirty="0" smtClean="0"/>
              <a:t>Νομίσματα</a:t>
            </a:r>
          </a:p>
          <a:p>
            <a:pPr marL="731520" lvl="1" indent="-457200">
              <a:buFont typeface="Wingdings" pitchFamily="2" charset="2"/>
              <a:buChar char="q"/>
            </a:pPr>
            <a:endParaRPr lang="el-GR" dirty="0" smtClean="0"/>
          </a:p>
          <a:p>
            <a:pPr marL="731520" lvl="1" indent="-457200">
              <a:buFont typeface="Wingdings" pitchFamily="2" charset="2"/>
              <a:buChar char="q"/>
            </a:pPr>
            <a:r>
              <a:rPr lang="el-GR" dirty="0" smtClean="0"/>
              <a:t>Μεταφορά πόρων</a:t>
            </a:r>
          </a:p>
          <a:p>
            <a:pPr marL="731520" lvl="1" indent="-457200">
              <a:buFont typeface="Wingdings" pitchFamily="2" charset="2"/>
              <a:buChar char="q"/>
            </a:pPr>
            <a:endParaRPr lang="el-GR" dirty="0"/>
          </a:p>
          <a:p>
            <a:pPr marL="731520" lvl="1" indent="-457200">
              <a:buFont typeface="Wingdings" pitchFamily="2" charset="2"/>
              <a:buChar char="q"/>
            </a:pPr>
            <a:r>
              <a:rPr lang="el-GR" dirty="0" smtClean="0"/>
              <a:t>Διακυμάνσεις</a:t>
            </a:r>
          </a:p>
          <a:p>
            <a:pPr marL="731520" lvl="1" indent="-457200">
              <a:buFont typeface="Wingdings" pitchFamily="2" charset="2"/>
              <a:buChar char="q"/>
            </a:pPr>
            <a:endParaRPr lang="el-GR" dirty="0" smtClean="0"/>
          </a:p>
          <a:p>
            <a:pPr marL="1097280" lvl="2" indent="-457200">
              <a:buFont typeface="Wingdings" pitchFamily="2" charset="2"/>
              <a:buChar char="v"/>
            </a:pPr>
            <a:r>
              <a:rPr lang="el-GR" dirty="0" smtClean="0"/>
              <a:t>Χρηματοοικονομικές κρίσεις</a:t>
            </a:r>
          </a:p>
          <a:p>
            <a:pPr marL="1097280" lvl="2" indent="-457200">
              <a:buFont typeface="Wingdings" pitchFamily="2" charset="2"/>
              <a:buChar char="v"/>
            </a:pPr>
            <a:endParaRPr lang="el-GR" dirty="0"/>
          </a:p>
          <a:p>
            <a:pPr marL="1097280" lvl="2" indent="-457200">
              <a:buFont typeface="Wingdings" pitchFamily="2" charset="2"/>
              <a:buChar char="v"/>
            </a:pPr>
            <a:r>
              <a:rPr lang="el-GR" dirty="0" smtClean="0"/>
              <a:t>Μόχλευση</a:t>
            </a:r>
            <a:endParaRPr lang="el-GR" dirty="0"/>
          </a:p>
          <a:p>
            <a:pPr marL="0" indent="0">
              <a:buNone/>
            </a:pPr>
            <a:endParaRPr lang="en-US" dirty="0"/>
          </a:p>
          <a:p>
            <a:pPr marL="457200" indent="-457200">
              <a:buAutoNum type="arabicPeriod"/>
            </a:pPr>
            <a:endParaRPr lang="en-US" dirty="0"/>
          </a:p>
        </p:txBody>
      </p:sp>
    </p:spTree>
    <p:extLst>
      <p:ext uri="{BB962C8B-B14F-4D97-AF65-F5344CB8AC3E}">
        <p14:creationId xmlns:p14="http://schemas.microsoft.com/office/powerpoint/2010/main" val="3020054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marL="0" indent="0">
              <a:buNone/>
            </a:pPr>
            <a:r>
              <a:rPr lang="el-GR" dirty="0" smtClean="0"/>
              <a:t>Οι ροές κεφαλαίων δημιουργούν:</a:t>
            </a:r>
          </a:p>
          <a:p>
            <a:pPr marL="0" indent="0">
              <a:buNone/>
            </a:pPr>
            <a:endParaRPr lang="el-GR" dirty="0"/>
          </a:p>
          <a:p>
            <a:pPr marL="457200" indent="-457200">
              <a:buAutoNum type="arabicPeriod"/>
            </a:pPr>
            <a:r>
              <a:rPr lang="el-GR" dirty="0" smtClean="0"/>
              <a:t>Μεγαλύτερη επικοινωνία μεταξύ των κρατών (οικονομική διπλωματία) </a:t>
            </a:r>
            <a:endParaRPr lang="en-US" dirty="0" smtClean="0"/>
          </a:p>
          <a:p>
            <a:pPr marL="731520" lvl="1" indent="-457200">
              <a:buAutoNum type="arabicPeriod"/>
            </a:pPr>
            <a:endParaRPr lang="el-GR" dirty="0" smtClean="0"/>
          </a:p>
          <a:p>
            <a:pPr marL="731520" lvl="1" indent="-457200">
              <a:buFont typeface="Wingdings" pitchFamily="2" charset="2"/>
              <a:buChar char="q"/>
            </a:pPr>
            <a:r>
              <a:rPr lang="el-GR" dirty="0" smtClean="0"/>
              <a:t>Επ</a:t>
            </a:r>
            <a:r>
              <a:rPr lang="el-GR" dirty="0"/>
              <a:t>ισκέψεις συνοδεία επιχειρηματιών</a:t>
            </a:r>
          </a:p>
          <a:p>
            <a:pPr marL="731520" lvl="1" indent="-457200">
              <a:buFont typeface="Wingdings" pitchFamily="2" charset="2"/>
              <a:buChar char="q"/>
            </a:pPr>
            <a:endParaRPr lang="el-GR" dirty="0"/>
          </a:p>
          <a:p>
            <a:pPr marL="731520" lvl="1" indent="-457200">
              <a:buFont typeface="Wingdings" pitchFamily="2" charset="2"/>
              <a:buChar char="q"/>
            </a:pPr>
            <a:r>
              <a:rPr lang="en-US" dirty="0" err="1"/>
              <a:t>Cosco</a:t>
            </a:r>
            <a:endParaRPr lang="el-GR" dirty="0"/>
          </a:p>
          <a:p>
            <a:pPr marL="731520" lvl="1" indent="-457200">
              <a:buFont typeface="Wingdings" pitchFamily="2" charset="2"/>
              <a:buChar char="q"/>
            </a:pPr>
            <a:endParaRPr lang="el-GR" dirty="0"/>
          </a:p>
          <a:p>
            <a:pPr marL="731520" lvl="1" indent="-457200">
              <a:buFont typeface="Wingdings" pitchFamily="2" charset="2"/>
              <a:buChar char="q"/>
            </a:pPr>
            <a:r>
              <a:rPr lang="el-GR" dirty="0"/>
              <a:t>Επισκέψεις λόγω της επένδυσης (σε μεγάλες κλίμακες)</a:t>
            </a:r>
            <a:endParaRPr lang="en-US" dirty="0"/>
          </a:p>
          <a:p>
            <a:pPr marL="731520" lvl="1" indent="-457200">
              <a:buAutoNum type="arabicPeriod"/>
            </a:pPr>
            <a:endParaRPr lang="en-US" dirty="0"/>
          </a:p>
          <a:p>
            <a:pPr marL="0" indent="0">
              <a:buNone/>
            </a:pPr>
            <a:endParaRPr lang="en-US" dirty="0"/>
          </a:p>
        </p:txBody>
      </p:sp>
    </p:spTree>
    <p:extLst>
      <p:ext uri="{BB962C8B-B14F-4D97-AF65-F5344CB8AC3E}">
        <p14:creationId xmlns:p14="http://schemas.microsoft.com/office/powerpoint/2010/main" val="1393252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755577" y="908720"/>
            <a:ext cx="7632848" cy="5328592"/>
          </a:xfrm>
          <a:prstGeom prst="rect">
            <a:avLst/>
          </a:prstGeom>
          <a:noFill/>
          <a:ln w="9525">
            <a:noFill/>
            <a:miter lim="800000"/>
            <a:headEnd/>
            <a:tailEnd/>
          </a:ln>
        </p:spPr>
      </p:pic>
    </p:spTree>
    <p:extLst>
      <p:ext uri="{BB962C8B-B14F-4D97-AF65-F5344CB8AC3E}">
        <p14:creationId xmlns:p14="http://schemas.microsoft.com/office/powerpoint/2010/main" val="16429382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2.bp.blogspot.com/-yeSShXFjq8Y/UJD6dMeFYdI/AAAAAAAABSA/SaWvTxaIaJ8/s1600/cosco_y2.jpg"/>
          <p:cNvPicPr>
            <a:picLocks noChangeAspect="1" noChangeArrowheads="1"/>
          </p:cNvPicPr>
          <p:nvPr/>
        </p:nvPicPr>
        <p:blipFill>
          <a:blip r:embed="rId2" cstate="print"/>
          <a:srcRect/>
          <a:stretch>
            <a:fillRect/>
          </a:stretch>
        </p:blipFill>
        <p:spPr bwMode="auto">
          <a:xfrm>
            <a:off x="4499992" y="3356992"/>
            <a:ext cx="4643812" cy="3501008"/>
          </a:xfrm>
          <a:prstGeom prst="rect">
            <a:avLst/>
          </a:prstGeom>
          <a:noFill/>
        </p:spPr>
      </p:pic>
      <p:pic>
        <p:nvPicPr>
          <p:cNvPr id="25604" name="Picture 4" descr="http://www.shippingnet.eu/2010/foto_archieve/COSTAMARE_COSCO-Hellas1.jpg"/>
          <p:cNvPicPr>
            <a:picLocks noChangeAspect="1" noChangeArrowheads="1"/>
          </p:cNvPicPr>
          <p:nvPr/>
        </p:nvPicPr>
        <p:blipFill>
          <a:blip r:embed="rId3" cstate="print"/>
          <a:srcRect/>
          <a:stretch>
            <a:fillRect/>
          </a:stretch>
        </p:blipFill>
        <p:spPr bwMode="auto">
          <a:xfrm>
            <a:off x="0" y="0"/>
            <a:ext cx="5798438" cy="3356992"/>
          </a:xfrm>
          <a:prstGeom prst="rect">
            <a:avLst/>
          </a:prstGeom>
          <a:noFill/>
        </p:spPr>
      </p:pic>
      <p:pic>
        <p:nvPicPr>
          <p:cNvPr id="25606" name="Picture 6" descr="http://www.depot-news.com/website/images/stories/articles/viografies/viografia_kostantakopoulos.jpg"/>
          <p:cNvPicPr>
            <a:picLocks noChangeAspect="1" noChangeArrowheads="1"/>
          </p:cNvPicPr>
          <p:nvPr/>
        </p:nvPicPr>
        <p:blipFill>
          <a:blip r:embed="rId4" cstate="print"/>
          <a:srcRect/>
          <a:stretch>
            <a:fillRect/>
          </a:stretch>
        </p:blipFill>
        <p:spPr bwMode="auto">
          <a:xfrm>
            <a:off x="0" y="3356992"/>
            <a:ext cx="4499992" cy="3501008"/>
          </a:xfrm>
          <a:prstGeom prst="rect">
            <a:avLst/>
          </a:prstGeom>
          <a:noFill/>
        </p:spPr>
      </p:pic>
      <p:pic>
        <p:nvPicPr>
          <p:cNvPr id="25608" name="Picture 8" descr="http://www.pepen.gr/images/costamare/COSCO013.jpg"/>
          <p:cNvPicPr>
            <a:picLocks noChangeAspect="1" noChangeArrowheads="1"/>
          </p:cNvPicPr>
          <p:nvPr/>
        </p:nvPicPr>
        <p:blipFill>
          <a:blip r:embed="rId5" cstate="print"/>
          <a:srcRect/>
          <a:stretch>
            <a:fillRect/>
          </a:stretch>
        </p:blipFill>
        <p:spPr bwMode="auto">
          <a:xfrm>
            <a:off x="5543550" y="332656"/>
            <a:ext cx="3600450" cy="2400301"/>
          </a:xfrm>
          <a:prstGeom prst="rect">
            <a:avLst/>
          </a:prstGeom>
          <a:noFill/>
        </p:spPr>
      </p:pic>
    </p:spTree>
    <p:extLst>
      <p:ext uri="{BB962C8B-B14F-4D97-AF65-F5344CB8AC3E}">
        <p14:creationId xmlns:p14="http://schemas.microsoft.com/office/powerpoint/2010/main" val="26378508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6" name="Picture 6" descr="http://content-mcdn.ethnos.gr/filesystem/images/20101004/low/assets_LARGE_t_420_30273537.JPG"/>
          <p:cNvPicPr>
            <a:picLocks noChangeAspect="1" noChangeArrowheads="1"/>
          </p:cNvPicPr>
          <p:nvPr/>
        </p:nvPicPr>
        <p:blipFill>
          <a:blip r:embed="rId2" cstate="print"/>
          <a:srcRect/>
          <a:stretch>
            <a:fillRect/>
          </a:stretch>
        </p:blipFill>
        <p:spPr bwMode="auto">
          <a:xfrm>
            <a:off x="-9238" y="0"/>
            <a:ext cx="9153238" cy="6858000"/>
          </a:xfrm>
          <a:prstGeom prst="rect">
            <a:avLst/>
          </a:prstGeom>
          <a:noFill/>
        </p:spPr>
      </p:pic>
    </p:spTree>
    <p:extLst>
      <p:ext uri="{BB962C8B-B14F-4D97-AF65-F5344CB8AC3E}">
        <p14:creationId xmlns:p14="http://schemas.microsoft.com/office/powerpoint/2010/main" val="12629160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l-GR" smtClean="0">
                <a:effectLst/>
              </a:rPr>
              <a:t>Βασικές Έννοιες</a:t>
            </a:r>
            <a:endParaRPr lang="en-US" smtClean="0">
              <a:effectLst/>
            </a:endParaRPr>
          </a:p>
        </p:txBody>
      </p:sp>
      <p:sp>
        <p:nvSpPr>
          <p:cNvPr id="79875" name="Rectangle 3"/>
          <p:cNvSpPr>
            <a:spLocks noGrp="1" noChangeArrowheads="1"/>
          </p:cNvSpPr>
          <p:nvPr>
            <p:ph type="body" idx="1"/>
          </p:nvPr>
        </p:nvSpPr>
        <p:spPr>
          <a:xfrm>
            <a:off x="457200" y="1676400"/>
            <a:ext cx="8229600" cy="4114800"/>
          </a:xfrm>
          <a:noFill/>
          <a:extLst>
            <a:ext uri="{909E8E84-426E-40DD-AFC4-6F175D3DCCD1}">
              <a14:hiddenFill xmlns:a14="http://schemas.microsoft.com/office/drawing/2010/main">
                <a:solidFill>
                  <a:srgbClr val="FFFFFF"/>
                </a:solidFill>
              </a14:hiddenFill>
            </a:ext>
          </a:extLst>
        </p:spPr>
        <p:txBody>
          <a:bodyPr>
            <a:normAutofit fontScale="92500" lnSpcReduction="20000"/>
          </a:bodyPr>
          <a:lstStyle/>
          <a:p>
            <a:pPr>
              <a:lnSpc>
                <a:spcPct val="90000"/>
              </a:lnSpc>
            </a:pPr>
            <a:r>
              <a:rPr lang="el-GR" sz="2800" smtClean="0">
                <a:effectLst/>
              </a:rPr>
              <a:t>Άμεσες Ξένες Επενδύσεις (ΑΞΕ) – </a:t>
            </a:r>
            <a:r>
              <a:rPr lang="en-US" sz="2800" smtClean="0">
                <a:effectLst/>
              </a:rPr>
              <a:t>FDI</a:t>
            </a:r>
            <a:endParaRPr lang="el-GR" sz="2800" smtClean="0">
              <a:effectLst/>
            </a:endParaRPr>
          </a:p>
          <a:p>
            <a:pPr>
              <a:lnSpc>
                <a:spcPct val="90000"/>
              </a:lnSpc>
            </a:pPr>
            <a:endParaRPr lang="el-GR" sz="2800" smtClean="0">
              <a:effectLst/>
            </a:endParaRPr>
          </a:p>
          <a:p>
            <a:pPr lvl="1">
              <a:lnSpc>
                <a:spcPct val="90000"/>
              </a:lnSpc>
            </a:pPr>
            <a:r>
              <a:rPr lang="el-GR" sz="2400" smtClean="0">
                <a:effectLst/>
              </a:rPr>
              <a:t>Η επένδυση που έχει ως σκοπό την απόκτηση τελικού ενδιαφέροντος από μια οντότητα μιας χώρας σε μια οντότητα που βρίσκεται σε διαφορετική χώρα</a:t>
            </a:r>
          </a:p>
          <a:p>
            <a:pPr lvl="1">
              <a:lnSpc>
                <a:spcPct val="90000"/>
              </a:lnSpc>
            </a:pPr>
            <a:r>
              <a:rPr lang="el-GR" sz="2400" smtClean="0">
                <a:effectLst/>
              </a:rPr>
              <a:t>Μακροχρόνια σχέση και έλεγχος</a:t>
            </a:r>
          </a:p>
          <a:p>
            <a:pPr lvl="1">
              <a:lnSpc>
                <a:spcPct val="90000"/>
              </a:lnSpc>
            </a:pPr>
            <a:r>
              <a:rPr lang="el-GR" sz="2400" smtClean="0">
                <a:effectLst/>
              </a:rPr>
              <a:t>Κανόνας του 10% (ΟΟΣΑ) </a:t>
            </a:r>
          </a:p>
          <a:p>
            <a:pPr lvl="1">
              <a:lnSpc>
                <a:spcPct val="90000"/>
              </a:lnSpc>
              <a:buFont typeface="Wingdings" pitchFamily="2" charset="2"/>
              <a:buNone/>
            </a:pPr>
            <a:endParaRPr lang="el-GR" sz="2400" smtClean="0">
              <a:effectLst/>
            </a:endParaRPr>
          </a:p>
          <a:p>
            <a:pPr>
              <a:lnSpc>
                <a:spcPct val="90000"/>
              </a:lnSpc>
            </a:pPr>
            <a:r>
              <a:rPr lang="el-GR" sz="2800" smtClean="0">
                <a:effectLst/>
              </a:rPr>
              <a:t>Επενδύσεις Χαρτοφυλακίου - </a:t>
            </a:r>
            <a:r>
              <a:rPr lang="en-US" sz="2800" smtClean="0">
                <a:effectLst/>
              </a:rPr>
              <a:t>FPI</a:t>
            </a:r>
            <a:r>
              <a:rPr lang="el-GR" sz="2800" smtClean="0">
                <a:effectLst/>
              </a:rPr>
              <a:t>  </a:t>
            </a:r>
          </a:p>
          <a:p>
            <a:pPr lvl="1">
              <a:lnSpc>
                <a:spcPct val="90000"/>
              </a:lnSpc>
            </a:pPr>
            <a:endParaRPr lang="el-GR" sz="2400" smtClean="0">
              <a:effectLst/>
            </a:endParaRPr>
          </a:p>
          <a:p>
            <a:pPr lvl="1">
              <a:lnSpc>
                <a:spcPct val="90000"/>
              </a:lnSpc>
            </a:pPr>
            <a:r>
              <a:rPr lang="el-GR" sz="2400" smtClean="0">
                <a:effectLst/>
              </a:rPr>
              <a:t>Επενδύσεις μέσω ομολόγων και μετοχών</a:t>
            </a:r>
          </a:p>
          <a:p>
            <a:pPr>
              <a:lnSpc>
                <a:spcPct val="90000"/>
              </a:lnSpc>
              <a:buFont typeface="Wingdings" pitchFamily="2" charset="2"/>
              <a:buNone/>
            </a:pPr>
            <a:r>
              <a:rPr lang="el-GR" sz="2800" smtClean="0">
                <a:effectLst/>
              </a:rPr>
              <a:t>    </a:t>
            </a:r>
            <a:endParaRPr lang="en-US" sz="2800" smtClean="0">
              <a:effectLst/>
            </a:endParaRPr>
          </a:p>
        </p:txBody>
      </p:sp>
    </p:spTree>
    <p:extLst>
      <p:ext uri="{BB962C8B-B14F-4D97-AF65-F5344CB8AC3E}">
        <p14:creationId xmlns:p14="http://schemas.microsoft.com/office/powerpoint/2010/main" val="8978207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3" dur="500"/>
                                        <p:tgtEl>
                                          <p:spTgt spid="79875">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8" dur="500"/>
                                        <p:tgtEl>
                                          <p:spTgt spid="79875">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6" end="6"/>
                                            </p:txEl>
                                          </p:spTgt>
                                        </p:tgtEl>
                                        <p:attrNameLst>
                                          <p:attrName>style.visibility</p:attrName>
                                        </p:attrNameLst>
                                      </p:cBhvr>
                                      <p:to>
                                        <p:strVal val="visible"/>
                                      </p:to>
                                    </p:set>
                                    <p:animEffect transition="in" filter="slide(fromBottom)">
                                      <p:cBhvr>
                                        <p:cTn id="33" dur="500"/>
                                        <p:tgtEl>
                                          <p:spTgt spid="79875">
                                            <p:txEl>
                                              <p:pRg st="6" end="6"/>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8" end="8"/>
                                            </p:txEl>
                                          </p:spTgt>
                                        </p:tgtEl>
                                        <p:attrNameLst>
                                          <p:attrName>style.visibility</p:attrName>
                                        </p:attrNameLst>
                                      </p:cBhvr>
                                      <p:to>
                                        <p:strVal val="visible"/>
                                      </p:to>
                                    </p:set>
                                    <p:animEffect transition="in" filter="slide(fromBottom)">
                                      <p:cBhvr>
                                        <p:cTn id="38" dur="500"/>
                                        <p:tgtEl>
                                          <p:spTgt spid="798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marL="0" indent="0">
              <a:buNone/>
            </a:pPr>
            <a:r>
              <a:rPr lang="el-GR" dirty="0" smtClean="0"/>
              <a:t>Οι ροές κεφαλαίων δημιουργούν:</a:t>
            </a:r>
          </a:p>
          <a:p>
            <a:pPr marL="0" indent="0">
              <a:buNone/>
            </a:pPr>
            <a:endParaRPr lang="el-GR" dirty="0"/>
          </a:p>
          <a:p>
            <a:pPr marL="457200" indent="-457200">
              <a:buAutoNum type="arabicPeriod"/>
            </a:pPr>
            <a:r>
              <a:rPr lang="el-GR" dirty="0" smtClean="0"/>
              <a:t>Μεγαλύτερη «τριβή» μεταξύ των κρατών </a:t>
            </a:r>
          </a:p>
          <a:p>
            <a:pPr marL="731520" lvl="1" indent="-457200">
              <a:buFont typeface="Wingdings" pitchFamily="2" charset="2"/>
              <a:buChar char="q"/>
            </a:pPr>
            <a:endParaRPr lang="el-GR" dirty="0" smtClean="0"/>
          </a:p>
          <a:p>
            <a:pPr marL="731520" lvl="1" indent="-457200">
              <a:buFont typeface="Wingdings" pitchFamily="2" charset="2"/>
              <a:buChar char="q"/>
            </a:pPr>
            <a:r>
              <a:rPr lang="el-GR" dirty="0" smtClean="0"/>
              <a:t>Κίνα</a:t>
            </a:r>
            <a:endParaRPr lang="el-GR" dirty="0"/>
          </a:p>
          <a:p>
            <a:pPr marL="731520" lvl="1" indent="-457200">
              <a:buFont typeface="Wingdings" pitchFamily="2" charset="2"/>
              <a:buChar char="q"/>
            </a:pPr>
            <a:endParaRPr lang="el-GR" dirty="0" smtClean="0"/>
          </a:p>
          <a:p>
            <a:pPr marL="731520" lvl="1" indent="-457200">
              <a:buFont typeface="Wingdings" pitchFamily="2" charset="2"/>
              <a:buChar char="q"/>
            </a:pPr>
            <a:r>
              <a:rPr lang="el-GR" dirty="0" smtClean="0"/>
              <a:t>ΗΠΑ</a:t>
            </a:r>
            <a:endParaRPr lang="el-GR" dirty="0"/>
          </a:p>
          <a:p>
            <a:pPr marL="731520" lvl="1" indent="-457200">
              <a:buFont typeface="Wingdings" pitchFamily="2" charset="2"/>
              <a:buChar char="q"/>
            </a:pPr>
            <a:endParaRPr lang="el-GR" dirty="0" smtClean="0"/>
          </a:p>
          <a:p>
            <a:pPr marL="731520" lvl="1" indent="-457200">
              <a:buFont typeface="Wingdings" pitchFamily="2" charset="2"/>
              <a:buChar char="q"/>
            </a:pPr>
            <a:r>
              <a:rPr lang="el-GR" dirty="0" smtClean="0"/>
              <a:t>Ιαπωνία</a:t>
            </a:r>
            <a:endParaRPr lang="el-GR" dirty="0"/>
          </a:p>
          <a:p>
            <a:pPr marL="731520" lvl="1" indent="-457200">
              <a:buFont typeface="Wingdings" pitchFamily="2" charset="2"/>
              <a:buChar char="q"/>
            </a:pPr>
            <a:endParaRPr lang="el-GR" dirty="0" smtClean="0"/>
          </a:p>
          <a:p>
            <a:pPr marL="731520" lvl="1" indent="-457200">
              <a:buFont typeface="Wingdings" pitchFamily="2" charset="2"/>
              <a:buChar char="q"/>
            </a:pPr>
            <a:r>
              <a:rPr lang="el-GR" dirty="0" smtClean="0"/>
              <a:t>Άλλες </a:t>
            </a:r>
            <a:r>
              <a:rPr lang="el-GR" dirty="0"/>
              <a:t>(αναπτ.  χώρες)</a:t>
            </a:r>
            <a:endParaRPr lang="en-US" dirty="0"/>
          </a:p>
          <a:p>
            <a:pPr marL="457200" indent="-457200">
              <a:buAutoNum type="arabicPeriod"/>
            </a:pPr>
            <a:endParaRPr lang="en-US" dirty="0"/>
          </a:p>
          <a:p>
            <a:pPr marL="457200" indent="-457200">
              <a:buAutoNum type="arabicPeriod"/>
            </a:pPr>
            <a:endParaRPr lang="en-US" dirty="0"/>
          </a:p>
        </p:txBody>
      </p:sp>
    </p:spTree>
    <p:extLst>
      <p:ext uri="{BB962C8B-B14F-4D97-AF65-F5344CB8AC3E}">
        <p14:creationId xmlns:p14="http://schemas.microsoft.com/office/powerpoint/2010/main" val="12295329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457200"/>
            <a:ext cx="6781800" cy="5886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79072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race to bottom for fd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5922"/>
            <a:ext cx="4572000" cy="6875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98660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china new investment law 201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208128"/>
            <a:ext cx="5257800" cy="6616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41611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marL="0" indent="0">
              <a:buNone/>
            </a:pPr>
            <a:r>
              <a:rPr lang="el-GR" dirty="0" smtClean="0"/>
              <a:t> </a:t>
            </a:r>
          </a:p>
          <a:p>
            <a:pPr>
              <a:buFont typeface="Wingdings" pitchFamily="2" charset="2"/>
              <a:buChar char="q"/>
            </a:pPr>
            <a:r>
              <a:rPr lang="el-GR" dirty="0" smtClean="0"/>
              <a:t> Χρηματοοικονομικές κρίσεις</a:t>
            </a:r>
          </a:p>
          <a:p>
            <a:pPr marL="457200" indent="-457200">
              <a:buAutoNum type="arabicPeriod"/>
            </a:pPr>
            <a:endParaRPr lang="el-GR" dirty="0" smtClean="0"/>
          </a:p>
          <a:p>
            <a:pPr marL="731520" lvl="1" indent="-457200">
              <a:buAutoNum type="arabicPeriod"/>
            </a:pPr>
            <a:r>
              <a:rPr lang="el-GR" dirty="0" smtClean="0"/>
              <a:t>Μεξικό / αναπτυσσόμενος κόσμος δεκαετία 1980</a:t>
            </a:r>
          </a:p>
          <a:p>
            <a:pPr marL="731520" lvl="1" indent="-457200">
              <a:buAutoNum type="arabicPeriod"/>
            </a:pPr>
            <a:endParaRPr lang="el-GR" dirty="0"/>
          </a:p>
          <a:p>
            <a:pPr marL="731520" lvl="1" indent="-457200">
              <a:buAutoNum type="arabicPeriod"/>
            </a:pPr>
            <a:r>
              <a:rPr lang="el-GR" dirty="0" smtClean="0"/>
              <a:t>Ανατολική Ασία 1996-7</a:t>
            </a:r>
          </a:p>
          <a:p>
            <a:pPr marL="731520" lvl="1" indent="-457200">
              <a:buAutoNum type="arabicPeriod"/>
            </a:pPr>
            <a:endParaRPr lang="el-GR" dirty="0"/>
          </a:p>
          <a:p>
            <a:pPr marL="731520" lvl="1" indent="-457200">
              <a:buAutoNum type="arabicPeriod"/>
            </a:pPr>
            <a:r>
              <a:rPr lang="el-GR" dirty="0" smtClean="0"/>
              <a:t>Αργεντινή 2001</a:t>
            </a:r>
          </a:p>
          <a:p>
            <a:pPr marL="731520" lvl="1" indent="-457200">
              <a:buAutoNum type="arabicPeriod"/>
            </a:pPr>
            <a:endParaRPr lang="el-GR" dirty="0" smtClean="0"/>
          </a:p>
          <a:p>
            <a:pPr marL="731520" lvl="1" indent="-457200">
              <a:buAutoNum type="arabicPeriod"/>
            </a:pPr>
            <a:r>
              <a:rPr lang="el-GR" dirty="0" smtClean="0"/>
              <a:t>Παγκόσμια κρίση 2007-8</a:t>
            </a:r>
          </a:p>
          <a:p>
            <a:pPr marL="731520" lvl="1" indent="-457200">
              <a:buAutoNum type="arabicPeriod"/>
            </a:pPr>
            <a:endParaRPr lang="en-US" dirty="0"/>
          </a:p>
        </p:txBody>
      </p:sp>
    </p:spTree>
    <p:extLst>
      <p:ext uri="{BB962C8B-B14F-4D97-AF65-F5344CB8AC3E}">
        <p14:creationId xmlns:p14="http://schemas.microsoft.com/office/powerpoint/2010/main" val="42615233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447800" y="1231710"/>
            <a:ext cx="1905000" cy="17526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Αστάθεια στις αγορές</a:t>
            </a:r>
            <a:endParaRPr lang="en-US" dirty="0"/>
          </a:p>
        </p:txBody>
      </p:sp>
      <p:sp>
        <p:nvSpPr>
          <p:cNvPr id="4" name="Oval 3"/>
          <p:cNvSpPr/>
          <p:nvPr/>
        </p:nvSpPr>
        <p:spPr>
          <a:xfrm>
            <a:off x="4343400" y="1231710"/>
            <a:ext cx="1905000" cy="17526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700" dirty="0" smtClean="0"/>
              <a:t>Ταχύτατη εκροή επενδύσεων εντός κρίσης</a:t>
            </a:r>
            <a:endParaRPr lang="en-US" sz="1700" dirty="0"/>
          </a:p>
        </p:txBody>
      </p:sp>
      <p:sp>
        <p:nvSpPr>
          <p:cNvPr id="5" name="Oval 4"/>
          <p:cNvSpPr/>
          <p:nvPr/>
        </p:nvSpPr>
        <p:spPr>
          <a:xfrm>
            <a:off x="2971800" y="3581400"/>
            <a:ext cx="1905000" cy="1752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Πίεση σε συν/τική ισοτιμία</a:t>
            </a:r>
            <a:endParaRPr lang="en-US" dirty="0"/>
          </a:p>
        </p:txBody>
      </p:sp>
      <p:sp>
        <p:nvSpPr>
          <p:cNvPr id="6" name="Oval 5"/>
          <p:cNvSpPr/>
          <p:nvPr/>
        </p:nvSpPr>
        <p:spPr>
          <a:xfrm>
            <a:off x="6096000" y="3609833"/>
            <a:ext cx="1905000" cy="17526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Ανάγκη για ευρύτερη ρύθμιση</a:t>
            </a:r>
            <a:endParaRPr lang="en-US" dirty="0"/>
          </a:p>
        </p:txBody>
      </p:sp>
    </p:spTree>
    <p:extLst>
      <p:ext uri="{BB962C8B-B14F-4D97-AF65-F5344CB8AC3E}">
        <p14:creationId xmlns:p14="http://schemas.microsoft.com/office/powerpoint/2010/main" val="21556894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normAutofit lnSpcReduction="10000"/>
          </a:bodyPr>
          <a:lstStyle/>
          <a:p>
            <a:pPr marL="457200" indent="-457200">
              <a:buFont typeface="+mj-lt"/>
              <a:buAutoNum type="arabicPeriod"/>
            </a:pPr>
            <a:r>
              <a:rPr lang="el-GR" dirty="0" smtClean="0"/>
              <a:t>ΔΝΤ</a:t>
            </a:r>
          </a:p>
          <a:p>
            <a:pPr lvl="1">
              <a:buFont typeface="Wingdings" pitchFamily="2" charset="2"/>
              <a:buChar char="v"/>
            </a:pPr>
            <a:r>
              <a:rPr lang="el-GR" dirty="0" smtClean="0"/>
              <a:t> Παρακολούθηση ροών και λειτουργίας οικονομιών – συστάσεις</a:t>
            </a:r>
          </a:p>
          <a:p>
            <a:pPr lvl="1">
              <a:buFont typeface="Wingdings" pitchFamily="2" charset="2"/>
              <a:buChar char="v"/>
            </a:pPr>
            <a:r>
              <a:rPr lang="el-GR" dirty="0" smtClean="0"/>
              <a:t> Χρηματοδότηση σχεδίων σταθεροποίησης οικονομιών - </a:t>
            </a:r>
            <a:r>
              <a:rPr lang="en-US" dirty="0" smtClean="0"/>
              <a:t>SAPs</a:t>
            </a:r>
            <a:endParaRPr lang="el-GR" dirty="0"/>
          </a:p>
          <a:p>
            <a:pPr marL="457200" indent="-457200">
              <a:buFont typeface="+mj-lt"/>
              <a:buAutoNum type="arabicPeriod"/>
            </a:pPr>
            <a:endParaRPr lang="el-GR" dirty="0"/>
          </a:p>
          <a:p>
            <a:pPr marL="457200" indent="-457200">
              <a:buFont typeface="+mj-lt"/>
              <a:buAutoNum type="arabicPeriod"/>
            </a:pPr>
            <a:r>
              <a:rPr lang="el-GR" dirty="0" smtClean="0"/>
              <a:t>Παγκόσμια Τράπεζα</a:t>
            </a:r>
          </a:p>
          <a:p>
            <a:pPr lvl="1">
              <a:buFont typeface="Wingdings" pitchFamily="2" charset="2"/>
              <a:buChar char="v"/>
            </a:pPr>
            <a:r>
              <a:rPr lang="en-US" dirty="0" smtClean="0"/>
              <a:t> </a:t>
            </a:r>
            <a:r>
              <a:rPr lang="el-GR" dirty="0" smtClean="0"/>
              <a:t>Παρακολούθηση </a:t>
            </a:r>
            <a:r>
              <a:rPr lang="el-GR" dirty="0"/>
              <a:t>ροών και λειτουργίας οικονομιών – συστάσεις</a:t>
            </a:r>
          </a:p>
          <a:p>
            <a:pPr lvl="1">
              <a:buFont typeface="Wingdings" pitchFamily="2" charset="2"/>
              <a:buChar char="v"/>
            </a:pPr>
            <a:r>
              <a:rPr lang="el-GR" dirty="0"/>
              <a:t> Χρηματοδότηση </a:t>
            </a:r>
            <a:r>
              <a:rPr lang="el-GR" dirty="0" smtClean="0"/>
              <a:t>έργων ανάπτυξης οικονομιών</a:t>
            </a:r>
            <a:endParaRPr lang="el-GR" dirty="0"/>
          </a:p>
          <a:p>
            <a:pPr marL="0" indent="0">
              <a:buNone/>
            </a:pPr>
            <a:endParaRPr lang="el-GR" dirty="0"/>
          </a:p>
          <a:p>
            <a:pPr marL="457200" indent="-457200">
              <a:buFont typeface="+mj-lt"/>
              <a:buAutoNum type="arabicPeriod"/>
            </a:pPr>
            <a:r>
              <a:rPr lang="el-GR" dirty="0" smtClean="0"/>
              <a:t>Παγκόσμιος Οργανισμός Εμπορίου</a:t>
            </a:r>
          </a:p>
          <a:p>
            <a:pPr lvl="1">
              <a:buFont typeface="Wingdings" pitchFamily="2" charset="2"/>
              <a:buChar char="v"/>
            </a:pPr>
            <a:r>
              <a:rPr lang="el-GR" dirty="0" smtClean="0"/>
              <a:t> Προώθηση ελεύθερης διακίνησης κεφαλαίων / επενδύσεων</a:t>
            </a:r>
          </a:p>
          <a:p>
            <a:pPr lvl="1">
              <a:buFont typeface="Wingdings" pitchFamily="2" charset="2"/>
              <a:buChar char="v"/>
            </a:pPr>
            <a:r>
              <a:rPr lang="el-GR" dirty="0"/>
              <a:t> </a:t>
            </a:r>
            <a:r>
              <a:rPr lang="el-GR" dirty="0" smtClean="0"/>
              <a:t>Προώθηση ισότιμης συμμετοχής ξένων και γηγενών εταιρειών σε οικονομικό σύστημα και </a:t>
            </a:r>
            <a:r>
              <a:rPr lang="el-GR" b="1" dirty="0" smtClean="0">
                <a:solidFill>
                  <a:srgbClr val="FFC000"/>
                </a:solidFill>
              </a:rPr>
              <a:t>προμήθειες</a:t>
            </a:r>
          </a:p>
          <a:p>
            <a:pPr marL="457200" indent="-457200">
              <a:buFont typeface="+mj-lt"/>
              <a:buAutoNum type="arabicPeriod"/>
            </a:pPr>
            <a:endParaRPr lang="el-GR" dirty="0"/>
          </a:p>
          <a:p>
            <a:pPr marL="457200" indent="-457200">
              <a:buFont typeface="+mj-lt"/>
              <a:buAutoNum type="arabicPeriod"/>
            </a:pPr>
            <a:r>
              <a:rPr lang="el-GR" dirty="0" smtClean="0"/>
              <a:t>Εθνικές/περιφερειακές στρατηγικές</a:t>
            </a:r>
          </a:p>
          <a:p>
            <a:pPr lvl="1">
              <a:buFont typeface="Wingdings" pitchFamily="2" charset="2"/>
              <a:buChar char="v"/>
            </a:pPr>
            <a:r>
              <a:rPr lang="el-GR" dirty="0"/>
              <a:t> </a:t>
            </a:r>
            <a:r>
              <a:rPr lang="el-GR" dirty="0" smtClean="0"/>
              <a:t>Κύριο μέλημα η προστασία</a:t>
            </a:r>
            <a:endParaRPr lang="en-US" dirty="0"/>
          </a:p>
        </p:txBody>
      </p:sp>
    </p:spTree>
    <p:extLst>
      <p:ext uri="{BB962C8B-B14F-4D97-AF65-F5344CB8AC3E}">
        <p14:creationId xmlns:p14="http://schemas.microsoft.com/office/powerpoint/2010/main" val="18678043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156779"/>
            <a:ext cx="7315200" cy="1154097"/>
          </a:xfrm>
        </p:spPr>
        <p:txBody>
          <a:bodyPr>
            <a:normAutofit/>
          </a:bodyPr>
          <a:lstStyle/>
          <a:p>
            <a:r>
              <a:rPr lang="el-GR" dirty="0" smtClean="0"/>
              <a:t>Νοτιοανατολική Ασία</a:t>
            </a:r>
            <a:endParaRPr lang="el-GR"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980728"/>
            <a:ext cx="7488832" cy="570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4" y="2060848"/>
            <a:ext cx="8680237"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13111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imf.org/external/pubs/ft/fandd/1998/06/images/ortizc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60648"/>
            <a:ext cx="7776864" cy="630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27111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financialiceberg.com/uploads/FEB27DEBTASIA.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01" y="476672"/>
            <a:ext cx="9067299" cy="532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9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l-GR" smtClean="0">
                <a:effectLst/>
              </a:rPr>
              <a:t>Βασικές Έννοιες</a:t>
            </a:r>
            <a:endParaRPr lang="en-US" smtClean="0">
              <a:effectLst/>
            </a:endParaRPr>
          </a:p>
        </p:txBody>
      </p:sp>
      <p:sp>
        <p:nvSpPr>
          <p:cNvPr id="79875" name="Rectangle 3"/>
          <p:cNvSpPr>
            <a:spLocks noGrp="1" noChangeArrowheads="1"/>
          </p:cNvSpPr>
          <p:nvPr>
            <p:ph type="body" idx="1"/>
          </p:nvPr>
        </p:nvSpPr>
        <p:spPr>
          <a:xfrm>
            <a:off x="457200" y="1676400"/>
            <a:ext cx="8229600" cy="4114800"/>
          </a:xfrm>
          <a:noFill/>
          <a:extLst>
            <a:ext uri="{909E8E84-426E-40DD-AFC4-6F175D3DCCD1}">
              <a14:hiddenFill xmlns:a14="http://schemas.microsoft.com/office/drawing/2010/main">
                <a:solidFill>
                  <a:srgbClr val="FFFFFF"/>
                </a:solidFill>
              </a14:hiddenFill>
            </a:ext>
          </a:extLst>
        </p:spPr>
        <p:txBody>
          <a:bodyPr>
            <a:normAutofit lnSpcReduction="10000"/>
          </a:bodyPr>
          <a:lstStyle/>
          <a:p>
            <a:pPr>
              <a:lnSpc>
                <a:spcPct val="90000"/>
              </a:lnSpc>
            </a:pPr>
            <a:r>
              <a:rPr lang="el-GR" sz="2800" smtClean="0">
                <a:effectLst/>
              </a:rPr>
              <a:t>Άμεσες Ξένες Επενδύσεις (ΑΞΕ) – </a:t>
            </a:r>
            <a:r>
              <a:rPr lang="en-US" sz="2800" smtClean="0">
                <a:effectLst/>
              </a:rPr>
              <a:t>FDI</a:t>
            </a:r>
            <a:endParaRPr lang="el-GR" sz="2800" smtClean="0">
              <a:effectLst/>
            </a:endParaRPr>
          </a:p>
          <a:p>
            <a:pPr>
              <a:lnSpc>
                <a:spcPct val="90000"/>
              </a:lnSpc>
            </a:pPr>
            <a:endParaRPr lang="el-GR" sz="2800" smtClean="0">
              <a:effectLst/>
            </a:endParaRPr>
          </a:p>
          <a:p>
            <a:pPr lvl="1">
              <a:lnSpc>
                <a:spcPct val="90000"/>
              </a:lnSpc>
            </a:pPr>
            <a:r>
              <a:rPr lang="el-GR" sz="2400" smtClean="0">
                <a:effectLst/>
              </a:rPr>
              <a:t>Περισσότερο μόνιμου χαρακτήρα</a:t>
            </a:r>
          </a:p>
          <a:p>
            <a:pPr lvl="1">
              <a:lnSpc>
                <a:spcPct val="90000"/>
              </a:lnSpc>
            </a:pPr>
            <a:r>
              <a:rPr lang="el-GR" sz="2400" smtClean="0">
                <a:effectLst/>
              </a:rPr>
              <a:t>Έλεγχος</a:t>
            </a:r>
          </a:p>
          <a:p>
            <a:pPr lvl="1">
              <a:lnSpc>
                <a:spcPct val="90000"/>
              </a:lnSpc>
              <a:buFont typeface="Wingdings" pitchFamily="2" charset="2"/>
              <a:buNone/>
            </a:pPr>
            <a:endParaRPr lang="el-GR" sz="2400" smtClean="0">
              <a:effectLst/>
            </a:endParaRPr>
          </a:p>
          <a:p>
            <a:pPr>
              <a:lnSpc>
                <a:spcPct val="90000"/>
              </a:lnSpc>
            </a:pPr>
            <a:r>
              <a:rPr lang="el-GR" sz="2800" smtClean="0">
                <a:effectLst/>
              </a:rPr>
              <a:t>Επενδύσεις Χαρτοφυλακίου - </a:t>
            </a:r>
            <a:r>
              <a:rPr lang="en-US" sz="2800" smtClean="0">
                <a:effectLst/>
              </a:rPr>
              <a:t>FPI</a:t>
            </a:r>
            <a:r>
              <a:rPr lang="el-GR" sz="2800" smtClean="0">
                <a:effectLst/>
              </a:rPr>
              <a:t>  </a:t>
            </a:r>
          </a:p>
          <a:p>
            <a:pPr lvl="1">
              <a:lnSpc>
                <a:spcPct val="90000"/>
              </a:lnSpc>
            </a:pPr>
            <a:endParaRPr lang="el-GR" sz="2400" smtClean="0">
              <a:effectLst/>
            </a:endParaRPr>
          </a:p>
          <a:p>
            <a:pPr lvl="1">
              <a:lnSpc>
                <a:spcPct val="90000"/>
              </a:lnSpc>
            </a:pPr>
            <a:r>
              <a:rPr lang="el-GR" sz="2400" smtClean="0">
                <a:effectLst/>
              </a:rPr>
              <a:t>Επιτρέπεται η άμεση ρευστοποίηση και έξοδος από την αλλοδαπή</a:t>
            </a:r>
          </a:p>
          <a:p>
            <a:pPr lvl="1">
              <a:lnSpc>
                <a:spcPct val="90000"/>
              </a:lnSpc>
            </a:pPr>
            <a:r>
              <a:rPr lang="el-GR" sz="2400" smtClean="0">
                <a:effectLst/>
              </a:rPr>
              <a:t>Μειωμένος ή και καθόλου έλεγχος</a:t>
            </a:r>
            <a:endParaRPr lang="en-US" smtClean="0">
              <a:effectLst/>
            </a:endParaRPr>
          </a:p>
        </p:txBody>
      </p:sp>
    </p:spTree>
    <p:extLst>
      <p:ext uri="{BB962C8B-B14F-4D97-AF65-F5344CB8AC3E}">
        <p14:creationId xmlns:p14="http://schemas.microsoft.com/office/powerpoint/2010/main" val="25252612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3" dur="500"/>
                                        <p:tgtEl>
                                          <p:spTgt spid="79875">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5" end="5"/>
                                            </p:txEl>
                                          </p:spTgt>
                                        </p:tgtEl>
                                        <p:attrNameLst>
                                          <p:attrName>style.visibility</p:attrName>
                                        </p:attrNameLst>
                                      </p:cBhvr>
                                      <p:to>
                                        <p:strVal val="visible"/>
                                      </p:to>
                                    </p:set>
                                    <p:animEffect transition="in" filter="slide(fromBottom)">
                                      <p:cBhvr>
                                        <p:cTn id="28" dur="500"/>
                                        <p:tgtEl>
                                          <p:spTgt spid="79875">
                                            <p:txEl>
                                              <p:pRg st="5" end="5"/>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7" end="7"/>
                                            </p:txEl>
                                          </p:spTgt>
                                        </p:tgtEl>
                                        <p:attrNameLst>
                                          <p:attrName>style.visibility</p:attrName>
                                        </p:attrNameLst>
                                      </p:cBhvr>
                                      <p:to>
                                        <p:strVal val="visible"/>
                                      </p:to>
                                    </p:set>
                                    <p:animEffect transition="in" filter="slide(fromBottom)">
                                      <p:cBhvr>
                                        <p:cTn id="33" dur="500"/>
                                        <p:tgtEl>
                                          <p:spTgt spid="79875">
                                            <p:txEl>
                                              <p:pRg st="7" end="7"/>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8" end="8"/>
                                            </p:txEl>
                                          </p:spTgt>
                                        </p:tgtEl>
                                        <p:attrNameLst>
                                          <p:attrName>style.visibility</p:attrName>
                                        </p:attrNameLst>
                                      </p:cBhvr>
                                      <p:to>
                                        <p:strVal val="visible"/>
                                      </p:to>
                                    </p:set>
                                    <p:animEffect transition="in" filter="slide(fromBottom)">
                                      <p:cBhvr>
                                        <p:cTn id="38" dur="500"/>
                                        <p:tgtEl>
                                          <p:spTgt spid="798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im.ft-static.com/content/images/50ca7b06-4499-11de-82d6-00144feabdc0.im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8640"/>
            <a:ext cx="8448873" cy="6486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9838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0"/>
            <a:ext cx="9128531"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49818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normAutofit fontScale="85000" lnSpcReduction="10000"/>
          </a:bodyPr>
          <a:lstStyle/>
          <a:p>
            <a:pPr marL="0" indent="0">
              <a:buNone/>
            </a:pPr>
            <a:r>
              <a:rPr lang="el-GR" dirty="0" smtClean="0"/>
              <a:t>Ζήτημα εθνικό:</a:t>
            </a:r>
          </a:p>
          <a:p>
            <a:pPr marL="0" indent="0">
              <a:buNone/>
            </a:pPr>
            <a:endParaRPr lang="el-GR" dirty="0"/>
          </a:p>
          <a:p>
            <a:pPr marL="0" indent="0">
              <a:buNone/>
            </a:pPr>
            <a:r>
              <a:rPr lang="el-GR" dirty="0" smtClean="0"/>
              <a:t>Πολλές χώρες προσπαθούν να προστατεύσουν την εθνική τους οικονομία από τον εγχώριο ανταγωνισμό</a:t>
            </a:r>
          </a:p>
          <a:p>
            <a:pPr marL="0" indent="0">
              <a:buNone/>
            </a:pPr>
            <a:r>
              <a:rPr lang="el-GR" dirty="0" smtClean="0"/>
              <a:t>Αυτό οδηγεί σε διεθνείς πιέσεις όταν η χώρα προορισμός κρίνεται σημαντική (π.χ. Ανατολική Ασία)</a:t>
            </a:r>
          </a:p>
          <a:p>
            <a:pPr marL="0" indent="0">
              <a:buNone/>
            </a:pPr>
            <a:endParaRPr lang="el-GR" dirty="0" smtClean="0"/>
          </a:p>
          <a:p>
            <a:pPr marL="0" indent="0">
              <a:buNone/>
            </a:pPr>
            <a:r>
              <a:rPr lang="el-GR" dirty="0" smtClean="0"/>
              <a:t>Ζήτημα διμερές:</a:t>
            </a:r>
          </a:p>
          <a:p>
            <a:pPr marL="0" indent="0">
              <a:buNone/>
            </a:pPr>
            <a:endParaRPr lang="el-GR" dirty="0"/>
          </a:p>
          <a:p>
            <a:pPr marL="0" indent="0">
              <a:buNone/>
            </a:pPr>
            <a:r>
              <a:rPr lang="el-GR" dirty="0" smtClean="0"/>
              <a:t>Υπάρχουν πολλές ανοικτές διαδικασίες υπογραφής διμερών συμβάσεων σε ζητήματα επενδύσεων – πολύ χαμηλοί ρυθμοί προόδου</a:t>
            </a:r>
            <a:endParaRPr lang="el-GR" dirty="0"/>
          </a:p>
          <a:p>
            <a:pPr marL="0" indent="0">
              <a:buNone/>
            </a:pPr>
            <a:endParaRPr lang="el-GR" dirty="0"/>
          </a:p>
          <a:p>
            <a:pPr marL="0" indent="0">
              <a:buNone/>
            </a:pPr>
            <a:r>
              <a:rPr lang="el-GR" dirty="0" smtClean="0"/>
              <a:t>Ζήτημα διεθνές:</a:t>
            </a:r>
          </a:p>
          <a:p>
            <a:pPr marL="0" indent="0">
              <a:buNone/>
            </a:pPr>
            <a:endParaRPr lang="el-GR" dirty="0" smtClean="0"/>
          </a:p>
          <a:p>
            <a:pPr marL="0" indent="0">
              <a:buNone/>
            </a:pPr>
            <a:r>
              <a:rPr lang="el-GR" dirty="0" smtClean="0"/>
              <a:t>Εντός του ΠΟΕ η σύζήτηση για τις επενδύσεις αποτελεί ένα από τα κρισιμότερα ζητούμενα μαζί με τα ζητήματα πνευματικών δικαιωμάτων.</a:t>
            </a:r>
          </a:p>
          <a:p>
            <a:pPr marL="0" indent="0">
              <a:buNone/>
            </a:pPr>
            <a:r>
              <a:rPr lang="el-GR" smtClean="0"/>
              <a:t>Πρόβλημα στον τρέχον κύκλο διαπραγματεύσεων.</a:t>
            </a:r>
            <a:endParaRPr lang="el-GR" dirty="0"/>
          </a:p>
          <a:p>
            <a:pPr marL="0" indent="0">
              <a:buNone/>
            </a:pPr>
            <a:endParaRPr lang="en-US" dirty="0"/>
          </a:p>
        </p:txBody>
      </p:sp>
    </p:spTree>
    <p:extLst>
      <p:ext uri="{BB962C8B-B14F-4D97-AF65-F5344CB8AC3E}">
        <p14:creationId xmlns:p14="http://schemas.microsoft.com/office/powerpoint/2010/main" val="3412536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432179"/>
            <a:ext cx="7153275" cy="5922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73570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marL="0" indent="0">
              <a:buNone/>
            </a:pPr>
            <a:r>
              <a:rPr lang="el-GR" dirty="0" smtClean="0"/>
              <a:t> </a:t>
            </a:r>
          </a:p>
          <a:p>
            <a:pPr>
              <a:buFont typeface="Wingdings" pitchFamily="2" charset="2"/>
              <a:buChar char="q"/>
            </a:pPr>
            <a:r>
              <a:rPr lang="el-GR" dirty="0" smtClean="0"/>
              <a:t> Γιατί ασφάλεια;</a:t>
            </a:r>
          </a:p>
          <a:p>
            <a:pPr marL="457200" indent="-457200">
              <a:buAutoNum type="arabicPeriod"/>
            </a:pPr>
            <a:endParaRPr lang="el-GR" dirty="0" smtClean="0"/>
          </a:p>
          <a:p>
            <a:pPr marL="731520" lvl="1" indent="-457200">
              <a:buAutoNum type="arabicPeriod"/>
            </a:pPr>
            <a:r>
              <a:rPr lang="el-GR" dirty="0" smtClean="0"/>
              <a:t>Θυμηθείτε τι σημαίνει ΑΞΕ </a:t>
            </a:r>
          </a:p>
          <a:p>
            <a:pPr marL="731520" lvl="1" indent="-457200">
              <a:buAutoNum type="arabicPeriod"/>
            </a:pPr>
            <a:endParaRPr lang="el-GR" dirty="0"/>
          </a:p>
          <a:p>
            <a:pPr marL="731520" lvl="1" indent="-457200">
              <a:buAutoNum type="arabicPeriod"/>
            </a:pPr>
            <a:r>
              <a:rPr lang="el-GR" dirty="0" smtClean="0"/>
              <a:t>Ποιοι κλάδοι εμπεριέχουν στοιχεία ασφάλειας;</a:t>
            </a:r>
          </a:p>
          <a:p>
            <a:pPr marL="731520" lvl="1" indent="-457200">
              <a:buAutoNum type="arabicPeriod"/>
            </a:pPr>
            <a:endParaRPr lang="el-GR" dirty="0"/>
          </a:p>
          <a:p>
            <a:pPr marL="1097280" lvl="2" indent="-457200">
              <a:buFont typeface="Wingdings" pitchFamily="2" charset="2"/>
              <a:buChar char="q"/>
            </a:pPr>
            <a:r>
              <a:rPr lang="el-GR" dirty="0" smtClean="0"/>
              <a:t>Ενέργεια</a:t>
            </a:r>
          </a:p>
          <a:p>
            <a:pPr marL="1097280" lvl="2" indent="-457200">
              <a:buFont typeface="Wingdings" pitchFamily="2" charset="2"/>
              <a:buChar char="q"/>
            </a:pPr>
            <a:r>
              <a:rPr lang="el-GR" dirty="0" smtClean="0"/>
              <a:t>Μεταφορές</a:t>
            </a:r>
          </a:p>
          <a:p>
            <a:pPr marL="1097280" lvl="2" indent="-457200">
              <a:buFont typeface="Wingdings" pitchFamily="2" charset="2"/>
              <a:buChar char="q"/>
            </a:pPr>
            <a:r>
              <a:rPr lang="el-GR" dirty="0" smtClean="0"/>
              <a:t>Τεχνολογία; Δίκτυα;</a:t>
            </a:r>
          </a:p>
          <a:p>
            <a:pPr marL="1097280" lvl="2" indent="-457200">
              <a:buFont typeface="Wingdings" pitchFamily="2" charset="2"/>
              <a:buChar char="q"/>
            </a:pPr>
            <a:r>
              <a:rPr lang="el-GR" dirty="0" smtClean="0"/>
              <a:t>Αγροτικά/διατροφή;</a:t>
            </a:r>
          </a:p>
          <a:p>
            <a:pPr marL="1097280" lvl="2" indent="-457200">
              <a:buFont typeface="Wingdings" pitchFamily="2" charset="2"/>
              <a:buChar char="q"/>
            </a:pPr>
            <a:r>
              <a:rPr lang="el-GR" dirty="0" smtClean="0"/>
              <a:t>Πολεμική βιομηχανία;</a:t>
            </a:r>
          </a:p>
          <a:p>
            <a:pPr marL="731520" lvl="1" indent="-457200">
              <a:buAutoNum type="arabicPeriod"/>
            </a:pPr>
            <a:endParaRPr lang="el-GR" dirty="0" smtClean="0"/>
          </a:p>
          <a:p>
            <a:pPr marL="274320" lvl="1" indent="0">
              <a:buNone/>
            </a:pPr>
            <a:endParaRPr lang="el-GR" dirty="0" smtClean="0"/>
          </a:p>
          <a:p>
            <a:pPr marL="731520" lvl="1" indent="-457200">
              <a:buAutoNum type="arabicPeriod"/>
            </a:pPr>
            <a:endParaRPr lang="en-US" dirty="0"/>
          </a:p>
        </p:txBody>
      </p:sp>
    </p:spTree>
    <p:extLst>
      <p:ext uri="{BB962C8B-B14F-4D97-AF65-F5344CB8AC3E}">
        <p14:creationId xmlns:p14="http://schemas.microsoft.com/office/powerpoint/2010/main" val="3430759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fade">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8" end="8"/>
                                            </p:txEl>
                                          </p:spTgt>
                                        </p:tgtEl>
                                        <p:attrNameLst>
                                          <p:attrName>style.visibility</p:attrName>
                                        </p:attrNameLst>
                                      </p:cBhvr>
                                      <p:to>
                                        <p:strVal val="visible"/>
                                      </p:to>
                                    </p:set>
                                    <p:animEffect transition="in" filter="fade">
                                      <p:cBhvr>
                                        <p:cTn id="12" dur="500"/>
                                        <p:tgtEl>
                                          <p:spTgt spid="2">
                                            <p:txEl>
                                              <p:pRg st="8" end="8"/>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animEffect transition="in" filter="fade">
                                      <p:cBhvr>
                                        <p:cTn id="17" dur="500"/>
                                        <p:tgtEl>
                                          <p:spTgt spid="2">
                                            <p:txEl>
                                              <p:pRg st="9" end="9"/>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10" end="10"/>
                                            </p:txEl>
                                          </p:spTgt>
                                        </p:tgtEl>
                                        <p:attrNameLst>
                                          <p:attrName>style.visibility</p:attrName>
                                        </p:attrNameLst>
                                      </p:cBhvr>
                                      <p:to>
                                        <p:strVal val="visible"/>
                                      </p:to>
                                    </p:set>
                                    <p:animEffect transition="in" filter="fade">
                                      <p:cBhvr>
                                        <p:cTn id="22" dur="500"/>
                                        <p:tgtEl>
                                          <p:spTgt spid="2">
                                            <p:txEl>
                                              <p:pRg st="10" end="1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11" end="11"/>
                                            </p:txEl>
                                          </p:spTgt>
                                        </p:tgtEl>
                                        <p:attrNameLst>
                                          <p:attrName>style.visibility</p:attrName>
                                        </p:attrNameLst>
                                      </p:cBhvr>
                                      <p:to>
                                        <p:strVal val="visible"/>
                                      </p:to>
                                    </p:set>
                                    <p:animEffect transition="in" filter="fade">
                                      <p:cBhvr>
                                        <p:cTn id="27"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a:buFont typeface="Wingdings" pitchFamily="2" charset="2"/>
              <a:buChar char="q"/>
            </a:pPr>
            <a:r>
              <a:rPr lang="el-GR" dirty="0" smtClean="0"/>
              <a:t> Πως προσδιορίζεται ο κίνδυνος;</a:t>
            </a:r>
          </a:p>
          <a:p>
            <a:pPr>
              <a:buFont typeface="Wingdings" pitchFamily="2" charset="2"/>
              <a:buChar char="q"/>
            </a:pPr>
            <a:endParaRPr lang="el-GR" dirty="0"/>
          </a:p>
          <a:p>
            <a:pPr marL="822960" lvl="1" indent="-457200">
              <a:buFont typeface="+mj-lt"/>
              <a:buAutoNum type="arabicPeriod"/>
            </a:pPr>
            <a:r>
              <a:rPr lang="el-GR" dirty="0" smtClean="0"/>
              <a:t>Ξένος</a:t>
            </a:r>
          </a:p>
          <a:p>
            <a:pPr marL="822960" lvl="1" indent="-457200">
              <a:buFont typeface="+mj-lt"/>
              <a:buAutoNum type="arabicPeriod"/>
            </a:pPr>
            <a:endParaRPr lang="el-GR" dirty="0"/>
          </a:p>
          <a:p>
            <a:pPr marL="822960" lvl="1" indent="-457200">
              <a:buFont typeface="+mj-lt"/>
              <a:buAutoNum type="arabicPeriod"/>
            </a:pPr>
            <a:r>
              <a:rPr lang="el-GR" dirty="0" smtClean="0"/>
              <a:t>Ξένος και όχι ενταγμένος στο «δυτικό» σύστημα;</a:t>
            </a:r>
          </a:p>
          <a:p>
            <a:pPr marL="822960" lvl="1" indent="-457200">
              <a:buFont typeface="+mj-lt"/>
              <a:buAutoNum type="arabicPeriod"/>
            </a:pPr>
            <a:endParaRPr lang="el-GR" dirty="0"/>
          </a:p>
          <a:p>
            <a:pPr marL="822960" lvl="1" indent="-457200">
              <a:buFont typeface="+mj-lt"/>
              <a:buAutoNum type="arabicPeriod"/>
            </a:pPr>
            <a:r>
              <a:rPr lang="el-GR" dirty="0" smtClean="0"/>
              <a:t>Μεταξύ αναπτυσσόμενου κόσμου;</a:t>
            </a:r>
          </a:p>
          <a:p>
            <a:pPr marL="822960" lvl="1" indent="-457200">
              <a:buFont typeface="+mj-lt"/>
              <a:buAutoNum type="arabicPeriod"/>
            </a:pPr>
            <a:endParaRPr lang="el-GR" dirty="0"/>
          </a:p>
          <a:p>
            <a:pPr marL="822960" lvl="1" indent="-457200">
              <a:buFont typeface="+mj-lt"/>
              <a:buAutoNum type="arabicPeriod"/>
            </a:pPr>
            <a:r>
              <a:rPr lang="el-GR" dirty="0" smtClean="0"/>
              <a:t>Αναπτυσσόμενος </a:t>
            </a:r>
            <a:r>
              <a:rPr lang="en-US" dirty="0" err="1" smtClean="0"/>
              <a:t>vs</a:t>
            </a:r>
            <a:r>
              <a:rPr lang="en-US" dirty="0" smtClean="0"/>
              <a:t> </a:t>
            </a:r>
            <a:r>
              <a:rPr lang="el-GR" dirty="0" smtClean="0"/>
              <a:t>ανεπτυγμένος;</a:t>
            </a:r>
            <a:endParaRPr lang="en-US" dirty="0"/>
          </a:p>
        </p:txBody>
      </p:sp>
    </p:spTree>
    <p:extLst>
      <p:ext uri="{BB962C8B-B14F-4D97-AF65-F5344CB8AC3E}">
        <p14:creationId xmlns:p14="http://schemas.microsoft.com/office/powerpoint/2010/main" val="2397854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the japs are com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304800"/>
            <a:ext cx="5257800" cy="6141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60013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762000"/>
            <a:ext cx="8455235"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261366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8077200" cy="6017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11396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r>
              <a:rPr lang="el-GR" dirty="0" smtClean="0"/>
              <a:t>Διεθνές σύστημα:</a:t>
            </a:r>
          </a:p>
          <a:p>
            <a:endParaRPr lang="el-GR" dirty="0"/>
          </a:p>
          <a:p>
            <a:pPr lvl="1"/>
            <a:r>
              <a:rPr lang="el-GR" dirty="0" smtClean="0"/>
              <a:t>Ανοικτότητα στη διακίνηση πόρων / κεφαλαίων / επενδύσεων</a:t>
            </a:r>
          </a:p>
          <a:p>
            <a:pPr lvl="1"/>
            <a:endParaRPr lang="el-GR" dirty="0" smtClean="0"/>
          </a:p>
          <a:p>
            <a:pPr lvl="1"/>
            <a:endParaRPr lang="el-GR" dirty="0"/>
          </a:p>
          <a:p>
            <a:pPr lvl="1"/>
            <a:r>
              <a:rPr lang="el-GR" dirty="0" smtClean="0"/>
              <a:t>ΠΟΕ προωθεί την ενίσχυση της ελευθερίας των επενδύσεων</a:t>
            </a:r>
          </a:p>
          <a:p>
            <a:pPr lvl="1"/>
            <a:endParaRPr lang="el-GR" dirty="0"/>
          </a:p>
          <a:p>
            <a:pPr lvl="2"/>
            <a:r>
              <a:rPr lang="el-GR" dirty="0" smtClean="0"/>
              <a:t>ΠΩΣ?</a:t>
            </a:r>
          </a:p>
          <a:p>
            <a:pPr lvl="2"/>
            <a:endParaRPr lang="el-GR" dirty="0"/>
          </a:p>
          <a:p>
            <a:pPr marL="685800" lvl="2" indent="0">
              <a:buNone/>
            </a:pPr>
            <a:endParaRPr lang="en-US" dirty="0"/>
          </a:p>
        </p:txBody>
      </p:sp>
    </p:spTree>
    <p:extLst>
      <p:ext uri="{BB962C8B-B14F-4D97-AF65-F5344CB8AC3E}">
        <p14:creationId xmlns:p14="http://schemas.microsoft.com/office/powerpoint/2010/main" val="785604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l-GR" smtClean="0">
                <a:effectLst/>
              </a:rPr>
              <a:t>Βασικές Έννοιες</a:t>
            </a:r>
            <a:endParaRPr lang="en-US" smtClean="0">
              <a:effectLst/>
            </a:endParaRPr>
          </a:p>
        </p:txBody>
      </p:sp>
      <p:sp>
        <p:nvSpPr>
          <p:cNvPr id="79875" name="Rectangle 3"/>
          <p:cNvSpPr>
            <a:spLocks noGrp="1" noChangeArrowheads="1"/>
          </p:cNvSpPr>
          <p:nvPr>
            <p:ph type="body" idx="1"/>
          </p:nvPr>
        </p:nvSpPr>
        <p:spPr>
          <a:xfrm>
            <a:off x="457200" y="1676400"/>
            <a:ext cx="8229600" cy="4114800"/>
          </a:xfrm>
          <a:noFill/>
          <a:extLst>
            <a:ext uri="{909E8E84-426E-40DD-AFC4-6F175D3DCCD1}">
              <a14:hiddenFill xmlns:a14="http://schemas.microsoft.com/office/drawing/2010/main">
                <a:solidFill>
                  <a:srgbClr val="FFFFFF"/>
                </a:solidFill>
              </a14:hiddenFill>
            </a:ext>
          </a:extLst>
        </p:spPr>
        <p:txBody>
          <a:bodyPr/>
          <a:lstStyle/>
          <a:p>
            <a:pPr>
              <a:lnSpc>
                <a:spcPct val="90000"/>
              </a:lnSpc>
            </a:pPr>
            <a:r>
              <a:rPr lang="el-GR" sz="2800" smtClean="0">
                <a:effectLst/>
              </a:rPr>
              <a:t>Άμεσες Ξένες Επενδύσεις (ΑΞΕ) – </a:t>
            </a:r>
            <a:r>
              <a:rPr lang="en-US" sz="2800" smtClean="0">
                <a:effectLst/>
              </a:rPr>
              <a:t>FDI</a:t>
            </a:r>
            <a:endParaRPr lang="el-GR" sz="2800" smtClean="0">
              <a:effectLst/>
            </a:endParaRPr>
          </a:p>
          <a:p>
            <a:pPr>
              <a:lnSpc>
                <a:spcPct val="90000"/>
              </a:lnSpc>
            </a:pPr>
            <a:endParaRPr lang="el-GR" sz="2800" smtClean="0">
              <a:effectLst/>
            </a:endParaRPr>
          </a:p>
          <a:p>
            <a:pPr lvl="1">
              <a:lnSpc>
                <a:spcPct val="90000"/>
              </a:lnSpc>
            </a:pPr>
            <a:r>
              <a:rPr lang="el-GR" sz="2400" smtClean="0">
                <a:effectLst/>
              </a:rPr>
              <a:t>Εγκαθίδρυση θυγατρικών</a:t>
            </a:r>
          </a:p>
          <a:p>
            <a:pPr lvl="1">
              <a:lnSpc>
                <a:spcPct val="90000"/>
              </a:lnSpc>
            </a:pPr>
            <a:r>
              <a:rPr lang="en-US" sz="2400" smtClean="0">
                <a:effectLst/>
              </a:rPr>
              <a:t>Licensing</a:t>
            </a:r>
            <a:endParaRPr lang="el-GR" sz="2400" smtClean="0">
              <a:effectLst/>
            </a:endParaRPr>
          </a:p>
          <a:p>
            <a:pPr lvl="1">
              <a:lnSpc>
                <a:spcPct val="90000"/>
              </a:lnSpc>
            </a:pPr>
            <a:r>
              <a:rPr lang="el-GR" sz="2400" smtClean="0">
                <a:effectLst/>
              </a:rPr>
              <a:t>Κοινοπραξία / </a:t>
            </a:r>
            <a:r>
              <a:rPr lang="en-US" sz="2400" smtClean="0">
                <a:effectLst/>
              </a:rPr>
              <a:t>Joint Venture</a:t>
            </a:r>
            <a:endParaRPr lang="el-GR" sz="2400" smtClean="0">
              <a:effectLst/>
            </a:endParaRPr>
          </a:p>
          <a:p>
            <a:pPr lvl="1">
              <a:lnSpc>
                <a:spcPct val="90000"/>
              </a:lnSpc>
            </a:pPr>
            <a:r>
              <a:rPr lang="el-GR" sz="2400" smtClean="0">
                <a:effectLst/>
              </a:rPr>
              <a:t>Εξαγορά σημαντικού ποσοστού / πλειοψηφίας μετοχών / όλων των μετοχών μιας ήδη υφιστάμενης εταιρείας</a:t>
            </a:r>
            <a:endParaRPr lang="en-US" sz="2400" smtClean="0">
              <a:effectLst/>
            </a:endParaRPr>
          </a:p>
          <a:p>
            <a:pPr lvl="1">
              <a:lnSpc>
                <a:spcPct val="90000"/>
              </a:lnSpc>
            </a:pPr>
            <a:endParaRPr lang="en-US" sz="2400" smtClean="0">
              <a:effectLst/>
            </a:endParaRPr>
          </a:p>
          <a:p>
            <a:pPr lvl="1">
              <a:lnSpc>
                <a:spcPct val="90000"/>
              </a:lnSpc>
              <a:buFont typeface="Wingdings" pitchFamily="2" charset="2"/>
              <a:buNone/>
            </a:pPr>
            <a:endParaRPr lang="el-GR" sz="2400" smtClean="0">
              <a:effectLst/>
            </a:endParaRPr>
          </a:p>
          <a:p>
            <a:pPr>
              <a:lnSpc>
                <a:spcPct val="90000"/>
              </a:lnSpc>
            </a:pPr>
            <a:endParaRPr lang="en-US" sz="2800" smtClean="0">
              <a:effectLst/>
            </a:endParaRPr>
          </a:p>
        </p:txBody>
      </p:sp>
    </p:spTree>
    <p:extLst>
      <p:ext uri="{BB962C8B-B14F-4D97-AF65-F5344CB8AC3E}">
        <p14:creationId xmlns:p14="http://schemas.microsoft.com/office/powerpoint/2010/main" val="10578729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3" dur="500"/>
                                        <p:tgtEl>
                                          <p:spTgt spid="79875">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8" dur="500"/>
                                        <p:tgtEl>
                                          <p:spTgt spid="79875">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5" end="5"/>
                                            </p:txEl>
                                          </p:spTgt>
                                        </p:tgtEl>
                                        <p:attrNameLst>
                                          <p:attrName>style.visibility</p:attrName>
                                        </p:attrNameLst>
                                      </p:cBhvr>
                                      <p:to>
                                        <p:strVal val="visible"/>
                                      </p:to>
                                    </p:set>
                                    <p:animEffect transition="in" filter="slide(fromBottom)">
                                      <p:cBhvr>
                                        <p:cTn id="33" dur="500"/>
                                        <p:tgtEl>
                                          <p:spTgt spid="798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457200" y="0"/>
            <a:ext cx="82296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4000" smtClean="0">
                <a:effectLst/>
              </a:rPr>
              <a:t>Ελληνική Οικονομία</a:t>
            </a:r>
            <a:endParaRPr lang="en-US" sz="4000" smtClean="0">
              <a:effectLst/>
            </a:endParaRPr>
          </a:p>
        </p:txBody>
      </p:sp>
      <p:sp>
        <p:nvSpPr>
          <p:cNvPr id="79875" name="Rectangle 3"/>
          <p:cNvSpPr>
            <a:spLocks noGrp="1" noChangeArrowheads="1"/>
          </p:cNvSpPr>
          <p:nvPr>
            <p:ph type="body" idx="4294967295"/>
          </p:nvPr>
        </p:nvSpPr>
        <p:spPr>
          <a:xfrm>
            <a:off x="228600" y="1447800"/>
            <a:ext cx="86868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l-GR" sz="2800" dirty="0" smtClean="0">
                <a:effectLst/>
              </a:rPr>
              <a:t>Η Ελληνική οικονομία κατά την περίοδο 1998-2007 σημείωσε θετικές οικονομικές επιδόσεις</a:t>
            </a:r>
          </a:p>
          <a:p>
            <a:pPr lvl="1">
              <a:lnSpc>
                <a:spcPct val="80000"/>
              </a:lnSpc>
            </a:pPr>
            <a:endParaRPr lang="el-GR" sz="2400" dirty="0" smtClean="0">
              <a:effectLst/>
            </a:endParaRPr>
          </a:p>
          <a:p>
            <a:pPr lvl="1">
              <a:lnSpc>
                <a:spcPct val="80000"/>
              </a:lnSpc>
            </a:pPr>
            <a:r>
              <a:rPr lang="el-GR" sz="2400" dirty="0" smtClean="0">
                <a:effectLst/>
              </a:rPr>
              <a:t>Ένταξη στο ευρώ</a:t>
            </a:r>
          </a:p>
          <a:p>
            <a:pPr lvl="1">
              <a:lnSpc>
                <a:spcPct val="80000"/>
              </a:lnSpc>
            </a:pPr>
            <a:r>
              <a:rPr lang="el-GR" sz="2400" dirty="0" smtClean="0">
                <a:effectLst/>
              </a:rPr>
              <a:t>Επίλυση ισχυρών εντάσεων με γείτονες χώρες</a:t>
            </a:r>
          </a:p>
          <a:p>
            <a:pPr lvl="1">
              <a:lnSpc>
                <a:spcPct val="80000"/>
              </a:lnSpc>
            </a:pPr>
            <a:r>
              <a:rPr lang="el-GR" sz="2400" dirty="0" smtClean="0">
                <a:effectLst/>
              </a:rPr>
              <a:t>Κυβερνητική σταθερότητα</a:t>
            </a:r>
          </a:p>
          <a:p>
            <a:pPr lvl="1">
              <a:lnSpc>
                <a:spcPct val="80000"/>
              </a:lnSpc>
            </a:pPr>
            <a:r>
              <a:rPr lang="el-GR" sz="2400" dirty="0" smtClean="0">
                <a:effectLst/>
              </a:rPr>
              <a:t>Εισροή σημαντικών ευρωπαϊκών πόρων</a:t>
            </a:r>
          </a:p>
          <a:p>
            <a:pPr lvl="1">
              <a:lnSpc>
                <a:spcPct val="80000"/>
              </a:lnSpc>
            </a:pPr>
            <a:r>
              <a:rPr lang="el-GR" sz="2400" dirty="0" smtClean="0">
                <a:effectLst/>
              </a:rPr>
              <a:t>Ολυμπιακοί Αγώνες 2004</a:t>
            </a:r>
          </a:p>
        </p:txBody>
      </p:sp>
    </p:spTree>
    <p:extLst>
      <p:ext uri="{BB962C8B-B14F-4D97-AF65-F5344CB8AC3E}">
        <p14:creationId xmlns:p14="http://schemas.microsoft.com/office/powerpoint/2010/main" val="41599397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3" dur="500"/>
                                        <p:tgtEl>
                                          <p:spTgt spid="79875">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8" dur="500"/>
                                        <p:tgtEl>
                                          <p:spTgt spid="79875">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5" end="5"/>
                                            </p:txEl>
                                          </p:spTgt>
                                        </p:tgtEl>
                                        <p:attrNameLst>
                                          <p:attrName>style.visibility</p:attrName>
                                        </p:attrNameLst>
                                      </p:cBhvr>
                                      <p:to>
                                        <p:strVal val="visible"/>
                                      </p:to>
                                    </p:set>
                                    <p:animEffect transition="in" filter="slide(fromBottom)">
                                      <p:cBhvr>
                                        <p:cTn id="33" dur="500"/>
                                        <p:tgtEl>
                                          <p:spTgt spid="79875">
                                            <p:txEl>
                                              <p:pRg st="5" end="5"/>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6" end="6"/>
                                            </p:txEl>
                                          </p:spTgt>
                                        </p:tgtEl>
                                        <p:attrNameLst>
                                          <p:attrName>style.visibility</p:attrName>
                                        </p:attrNameLst>
                                      </p:cBhvr>
                                      <p:to>
                                        <p:strVal val="visible"/>
                                      </p:to>
                                    </p:set>
                                    <p:animEffect transition="in" filter="slide(fromBottom)">
                                      <p:cBhvr>
                                        <p:cTn id="38" dur="500"/>
                                        <p:tgtEl>
                                          <p:spTgt spid="798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457200" y="0"/>
            <a:ext cx="82296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4000" smtClean="0">
                <a:effectLst/>
              </a:rPr>
              <a:t>Ελληνική Οικονομία</a:t>
            </a:r>
            <a:endParaRPr lang="en-US" sz="4000" smtClean="0">
              <a:effectLst/>
            </a:endParaRPr>
          </a:p>
        </p:txBody>
      </p:sp>
      <p:sp>
        <p:nvSpPr>
          <p:cNvPr id="79875" name="Rectangle 3"/>
          <p:cNvSpPr>
            <a:spLocks noGrp="1" noChangeArrowheads="1"/>
          </p:cNvSpPr>
          <p:nvPr>
            <p:ph type="body" idx="4294967295"/>
          </p:nvPr>
        </p:nvSpPr>
        <p:spPr>
          <a:xfrm>
            <a:off x="228600" y="1447800"/>
            <a:ext cx="86868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l-GR" sz="2800" smtClean="0">
                <a:effectLst/>
              </a:rPr>
              <a:t>Ταυτόχρονα με τη θετική πορεία προβλήματα:</a:t>
            </a:r>
          </a:p>
          <a:p>
            <a:pPr lvl="1">
              <a:lnSpc>
                <a:spcPct val="80000"/>
              </a:lnSpc>
            </a:pPr>
            <a:endParaRPr lang="el-GR" sz="2400" smtClean="0">
              <a:effectLst/>
            </a:endParaRPr>
          </a:p>
          <a:p>
            <a:pPr lvl="1">
              <a:lnSpc>
                <a:spcPct val="80000"/>
              </a:lnSpc>
            </a:pPr>
            <a:r>
              <a:rPr lang="el-GR" sz="2400" smtClean="0">
                <a:effectLst/>
              </a:rPr>
              <a:t>Μείωση ανταγωνιστικότητας</a:t>
            </a:r>
          </a:p>
          <a:p>
            <a:pPr lvl="1">
              <a:lnSpc>
                <a:spcPct val="80000"/>
              </a:lnSpc>
            </a:pPr>
            <a:r>
              <a:rPr lang="el-GR" sz="2400" smtClean="0">
                <a:effectLst/>
              </a:rPr>
              <a:t>Μείωση της βιομηχανικής παραγωγής</a:t>
            </a:r>
          </a:p>
          <a:p>
            <a:pPr lvl="1">
              <a:lnSpc>
                <a:spcPct val="80000"/>
              </a:lnSpc>
            </a:pPr>
            <a:r>
              <a:rPr lang="el-GR" sz="2400" smtClean="0">
                <a:effectLst/>
              </a:rPr>
              <a:t>Ανάπτυξη μέσω κατανάλωσης</a:t>
            </a:r>
          </a:p>
          <a:p>
            <a:pPr lvl="1">
              <a:lnSpc>
                <a:spcPct val="80000"/>
              </a:lnSpc>
            </a:pPr>
            <a:r>
              <a:rPr lang="el-GR" sz="2400" smtClean="0">
                <a:effectLst/>
              </a:rPr>
              <a:t>Φτηνός Δανεισμός</a:t>
            </a:r>
          </a:p>
          <a:p>
            <a:pPr lvl="1">
              <a:lnSpc>
                <a:spcPct val="80000"/>
              </a:lnSpc>
            </a:pPr>
            <a:r>
              <a:rPr lang="el-GR" sz="2400" smtClean="0">
                <a:effectLst/>
              </a:rPr>
              <a:t>Ανάπτυξη του τομέα των υπηρεσιών με επίκεντρο την κατανάλωση και το κράτος</a:t>
            </a:r>
          </a:p>
          <a:p>
            <a:pPr lvl="1">
              <a:lnSpc>
                <a:spcPct val="80000"/>
              </a:lnSpc>
            </a:pPr>
            <a:r>
              <a:rPr lang="el-GR" sz="2400" smtClean="0">
                <a:effectLst/>
              </a:rPr>
              <a:t>Διαφθορά και σπατάλη πόρων</a:t>
            </a:r>
          </a:p>
        </p:txBody>
      </p:sp>
    </p:spTree>
    <p:extLst>
      <p:ext uri="{BB962C8B-B14F-4D97-AF65-F5344CB8AC3E}">
        <p14:creationId xmlns:p14="http://schemas.microsoft.com/office/powerpoint/2010/main" val="25643718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3" dur="500"/>
                                        <p:tgtEl>
                                          <p:spTgt spid="79875">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8" dur="500"/>
                                        <p:tgtEl>
                                          <p:spTgt spid="79875">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5" end="5"/>
                                            </p:txEl>
                                          </p:spTgt>
                                        </p:tgtEl>
                                        <p:attrNameLst>
                                          <p:attrName>style.visibility</p:attrName>
                                        </p:attrNameLst>
                                      </p:cBhvr>
                                      <p:to>
                                        <p:strVal val="visible"/>
                                      </p:to>
                                    </p:set>
                                    <p:animEffect transition="in" filter="slide(fromBottom)">
                                      <p:cBhvr>
                                        <p:cTn id="33" dur="500"/>
                                        <p:tgtEl>
                                          <p:spTgt spid="79875">
                                            <p:txEl>
                                              <p:pRg st="5" end="5"/>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6" end="6"/>
                                            </p:txEl>
                                          </p:spTgt>
                                        </p:tgtEl>
                                        <p:attrNameLst>
                                          <p:attrName>style.visibility</p:attrName>
                                        </p:attrNameLst>
                                      </p:cBhvr>
                                      <p:to>
                                        <p:strVal val="visible"/>
                                      </p:to>
                                    </p:set>
                                    <p:animEffect transition="in" filter="slide(fromBottom)">
                                      <p:cBhvr>
                                        <p:cTn id="38" dur="500"/>
                                        <p:tgtEl>
                                          <p:spTgt spid="79875">
                                            <p:txEl>
                                              <p:pRg st="6" end="6"/>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4" fill="hold" nodeType="clickEffect">
                                  <p:stCondLst>
                                    <p:cond delay="0"/>
                                  </p:stCondLst>
                                  <p:childTnLst>
                                    <p:set>
                                      <p:cBhvr>
                                        <p:cTn id="42" dur="1" fill="hold">
                                          <p:stCondLst>
                                            <p:cond delay="0"/>
                                          </p:stCondLst>
                                        </p:cTn>
                                        <p:tgtEl>
                                          <p:spTgt spid="79875">
                                            <p:txEl>
                                              <p:pRg st="7" end="7"/>
                                            </p:txEl>
                                          </p:spTgt>
                                        </p:tgtEl>
                                        <p:attrNameLst>
                                          <p:attrName>style.visibility</p:attrName>
                                        </p:attrNameLst>
                                      </p:cBhvr>
                                      <p:to>
                                        <p:strVal val="visible"/>
                                      </p:to>
                                    </p:set>
                                    <p:animEffect transition="in" filter="slide(fromBottom)">
                                      <p:cBhvr>
                                        <p:cTn id="43" dur="500"/>
                                        <p:tgtEl>
                                          <p:spTgt spid="798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457200" y="0"/>
            <a:ext cx="82296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4000" smtClean="0">
                <a:effectLst/>
              </a:rPr>
              <a:t>Ελληνική Οικονομία</a:t>
            </a:r>
            <a:endParaRPr lang="en-US" sz="4000" smtClean="0">
              <a:effectLst/>
            </a:endParaRPr>
          </a:p>
        </p:txBody>
      </p:sp>
      <p:sp>
        <p:nvSpPr>
          <p:cNvPr id="79875" name="Rectangle 3"/>
          <p:cNvSpPr>
            <a:spLocks noGrp="1" noChangeArrowheads="1"/>
          </p:cNvSpPr>
          <p:nvPr>
            <p:ph type="body" idx="4294967295"/>
          </p:nvPr>
        </p:nvSpPr>
        <p:spPr>
          <a:xfrm>
            <a:off x="228600" y="1447800"/>
            <a:ext cx="86868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l-GR" sz="2800" smtClean="0">
                <a:effectLst/>
              </a:rPr>
              <a:t>Από καθαρός αποδέκτης ΑΞΕ σε εκροή κεφαλαίων μέσω των επενδύσεων τραπεζών (κυρίως) στην ΝΑ Ευρώπη</a:t>
            </a:r>
          </a:p>
          <a:p>
            <a:pPr>
              <a:lnSpc>
                <a:spcPct val="80000"/>
              </a:lnSpc>
            </a:pPr>
            <a:endParaRPr lang="el-GR" sz="2800" smtClean="0">
              <a:effectLst/>
            </a:endParaRPr>
          </a:p>
          <a:p>
            <a:pPr>
              <a:lnSpc>
                <a:spcPct val="80000"/>
              </a:lnSpc>
            </a:pPr>
            <a:r>
              <a:rPr lang="el-GR" sz="2800" smtClean="0">
                <a:effectLst/>
              </a:rPr>
              <a:t>Ζητήματα:</a:t>
            </a:r>
          </a:p>
          <a:p>
            <a:pPr lvl="1">
              <a:lnSpc>
                <a:spcPct val="80000"/>
              </a:lnSpc>
            </a:pPr>
            <a:endParaRPr lang="el-GR" sz="2400" smtClean="0">
              <a:effectLst/>
            </a:endParaRPr>
          </a:p>
          <a:p>
            <a:pPr lvl="1">
              <a:lnSpc>
                <a:spcPct val="80000"/>
              </a:lnSpc>
            </a:pPr>
            <a:r>
              <a:rPr lang="el-GR" sz="2400" smtClean="0">
                <a:effectLst/>
              </a:rPr>
              <a:t>Χωροθέτηση</a:t>
            </a:r>
          </a:p>
          <a:p>
            <a:pPr lvl="1">
              <a:lnSpc>
                <a:spcPct val="80000"/>
              </a:lnSpc>
            </a:pPr>
            <a:r>
              <a:rPr lang="el-GR" sz="2400" smtClean="0">
                <a:effectLst/>
              </a:rPr>
              <a:t>Αδειοδότηση</a:t>
            </a:r>
          </a:p>
          <a:p>
            <a:pPr lvl="1">
              <a:lnSpc>
                <a:spcPct val="80000"/>
              </a:lnSpc>
            </a:pPr>
            <a:r>
              <a:rPr lang="el-GR" sz="2400" smtClean="0">
                <a:effectLst/>
              </a:rPr>
              <a:t>Σταθερότητα πολιτική</a:t>
            </a:r>
          </a:p>
          <a:p>
            <a:pPr lvl="1">
              <a:lnSpc>
                <a:spcPct val="80000"/>
              </a:lnSpc>
            </a:pPr>
            <a:r>
              <a:rPr lang="el-GR" sz="2400" smtClean="0">
                <a:effectLst/>
              </a:rPr>
              <a:t>Σταθερότητα οικονομική</a:t>
            </a:r>
          </a:p>
          <a:p>
            <a:pPr lvl="1">
              <a:lnSpc>
                <a:spcPct val="80000"/>
              </a:lnSpc>
            </a:pPr>
            <a:r>
              <a:rPr lang="el-GR" sz="2400" smtClean="0">
                <a:effectLst/>
              </a:rPr>
              <a:t>Νόμισμα</a:t>
            </a:r>
          </a:p>
          <a:p>
            <a:pPr lvl="1">
              <a:lnSpc>
                <a:spcPct val="80000"/>
              </a:lnSpc>
            </a:pPr>
            <a:r>
              <a:rPr lang="el-GR" sz="2400" smtClean="0">
                <a:effectLst/>
              </a:rPr>
              <a:t>Ζητήματα κεφαλαίων</a:t>
            </a:r>
          </a:p>
          <a:p>
            <a:pPr lvl="1">
              <a:lnSpc>
                <a:spcPct val="80000"/>
              </a:lnSpc>
            </a:pPr>
            <a:r>
              <a:rPr lang="el-GR" sz="2400" smtClean="0">
                <a:effectLst/>
              </a:rPr>
              <a:t>Διαφθορά</a:t>
            </a:r>
          </a:p>
        </p:txBody>
      </p:sp>
    </p:spTree>
    <p:extLst>
      <p:ext uri="{BB962C8B-B14F-4D97-AF65-F5344CB8AC3E}">
        <p14:creationId xmlns:p14="http://schemas.microsoft.com/office/powerpoint/2010/main" val="38521566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3" dur="500"/>
                                        <p:tgtEl>
                                          <p:spTgt spid="79875">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5" end="5"/>
                                            </p:txEl>
                                          </p:spTgt>
                                        </p:tgtEl>
                                        <p:attrNameLst>
                                          <p:attrName>style.visibility</p:attrName>
                                        </p:attrNameLst>
                                      </p:cBhvr>
                                      <p:to>
                                        <p:strVal val="visible"/>
                                      </p:to>
                                    </p:set>
                                    <p:animEffect transition="in" filter="slide(fromBottom)">
                                      <p:cBhvr>
                                        <p:cTn id="28" dur="500"/>
                                        <p:tgtEl>
                                          <p:spTgt spid="79875">
                                            <p:txEl>
                                              <p:pRg st="5" end="5"/>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6" end="6"/>
                                            </p:txEl>
                                          </p:spTgt>
                                        </p:tgtEl>
                                        <p:attrNameLst>
                                          <p:attrName>style.visibility</p:attrName>
                                        </p:attrNameLst>
                                      </p:cBhvr>
                                      <p:to>
                                        <p:strVal val="visible"/>
                                      </p:to>
                                    </p:set>
                                    <p:animEffect transition="in" filter="slide(fromBottom)">
                                      <p:cBhvr>
                                        <p:cTn id="33" dur="500"/>
                                        <p:tgtEl>
                                          <p:spTgt spid="79875">
                                            <p:txEl>
                                              <p:pRg st="6" end="6"/>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7" end="7"/>
                                            </p:txEl>
                                          </p:spTgt>
                                        </p:tgtEl>
                                        <p:attrNameLst>
                                          <p:attrName>style.visibility</p:attrName>
                                        </p:attrNameLst>
                                      </p:cBhvr>
                                      <p:to>
                                        <p:strVal val="visible"/>
                                      </p:to>
                                    </p:set>
                                    <p:animEffect transition="in" filter="slide(fromBottom)">
                                      <p:cBhvr>
                                        <p:cTn id="38" dur="500"/>
                                        <p:tgtEl>
                                          <p:spTgt spid="79875">
                                            <p:txEl>
                                              <p:pRg st="7" end="7"/>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4" fill="hold" nodeType="clickEffect">
                                  <p:stCondLst>
                                    <p:cond delay="0"/>
                                  </p:stCondLst>
                                  <p:childTnLst>
                                    <p:set>
                                      <p:cBhvr>
                                        <p:cTn id="42" dur="1" fill="hold">
                                          <p:stCondLst>
                                            <p:cond delay="0"/>
                                          </p:stCondLst>
                                        </p:cTn>
                                        <p:tgtEl>
                                          <p:spTgt spid="79875">
                                            <p:txEl>
                                              <p:pRg st="8" end="8"/>
                                            </p:txEl>
                                          </p:spTgt>
                                        </p:tgtEl>
                                        <p:attrNameLst>
                                          <p:attrName>style.visibility</p:attrName>
                                        </p:attrNameLst>
                                      </p:cBhvr>
                                      <p:to>
                                        <p:strVal val="visible"/>
                                      </p:to>
                                    </p:set>
                                    <p:animEffect transition="in" filter="slide(fromBottom)">
                                      <p:cBhvr>
                                        <p:cTn id="43" dur="500"/>
                                        <p:tgtEl>
                                          <p:spTgt spid="79875">
                                            <p:txEl>
                                              <p:pRg st="8" end="8"/>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4" fill="hold" nodeType="clickEffect">
                                  <p:stCondLst>
                                    <p:cond delay="0"/>
                                  </p:stCondLst>
                                  <p:childTnLst>
                                    <p:set>
                                      <p:cBhvr>
                                        <p:cTn id="47" dur="1" fill="hold">
                                          <p:stCondLst>
                                            <p:cond delay="0"/>
                                          </p:stCondLst>
                                        </p:cTn>
                                        <p:tgtEl>
                                          <p:spTgt spid="79875">
                                            <p:txEl>
                                              <p:pRg st="9" end="9"/>
                                            </p:txEl>
                                          </p:spTgt>
                                        </p:tgtEl>
                                        <p:attrNameLst>
                                          <p:attrName>style.visibility</p:attrName>
                                        </p:attrNameLst>
                                      </p:cBhvr>
                                      <p:to>
                                        <p:strVal val="visible"/>
                                      </p:to>
                                    </p:set>
                                    <p:animEffect transition="in" filter="slide(fromBottom)">
                                      <p:cBhvr>
                                        <p:cTn id="48" dur="500"/>
                                        <p:tgtEl>
                                          <p:spTgt spid="79875">
                                            <p:txEl>
                                              <p:pRg st="9" end="9"/>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4" fill="hold" nodeType="clickEffect">
                                  <p:stCondLst>
                                    <p:cond delay="0"/>
                                  </p:stCondLst>
                                  <p:childTnLst>
                                    <p:set>
                                      <p:cBhvr>
                                        <p:cTn id="52" dur="1" fill="hold">
                                          <p:stCondLst>
                                            <p:cond delay="0"/>
                                          </p:stCondLst>
                                        </p:cTn>
                                        <p:tgtEl>
                                          <p:spTgt spid="79875">
                                            <p:txEl>
                                              <p:pRg st="10" end="10"/>
                                            </p:txEl>
                                          </p:spTgt>
                                        </p:tgtEl>
                                        <p:attrNameLst>
                                          <p:attrName>style.visibility</p:attrName>
                                        </p:attrNameLst>
                                      </p:cBhvr>
                                      <p:to>
                                        <p:strVal val="visible"/>
                                      </p:to>
                                    </p:set>
                                    <p:animEffect transition="in" filter="slide(fromBottom)">
                                      <p:cBhvr>
                                        <p:cTn id="53" dur="500"/>
                                        <p:tgtEl>
                                          <p:spTgt spid="7987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meses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0"/>
            <a:ext cx="9251140"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1816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mese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86" y="457200"/>
            <a:ext cx="8980714" cy="6035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2736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457200" y="0"/>
            <a:ext cx="82296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4000" dirty="0" smtClean="0">
                <a:effectLst/>
              </a:rPr>
              <a:t>Ελληνική Οικονομία</a:t>
            </a:r>
            <a:endParaRPr lang="en-US" sz="4000" dirty="0" smtClean="0">
              <a:effectLst/>
            </a:endParaRPr>
          </a:p>
        </p:txBody>
      </p:sp>
      <p:sp>
        <p:nvSpPr>
          <p:cNvPr id="79875" name="Rectangle 3"/>
          <p:cNvSpPr>
            <a:spLocks noGrp="1" noChangeArrowheads="1"/>
          </p:cNvSpPr>
          <p:nvPr>
            <p:ph type="body" idx="4294967295"/>
          </p:nvPr>
        </p:nvSpPr>
        <p:spPr>
          <a:xfrm>
            <a:off x="228600" y="1447800"/>
            <a:ext cx="86868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a:lnSpc>
                <a:spcPct val="80000"/>
              </a:lnSpc>
            </a:pPr>
            <a:r>
              <a:rPr lang="el-GR" sz="2800" dirty="0" smtClean="0">
                <a:effectLst/>
              </a:rPr>
              <a:t>Περίοδος 2017-: πολύ καλά αναμενόμενα αποτελέσματα</a:t>
            </a:r>
          </a:p>
          <a:p>
            <a:pPr>
              <a:lnSpc>
                <a:spcPct val="80000"/>
              </a:lnSpc>
            </a:pPr>
            <a:endParaRPr lang="el-GR" sz="2800" dirty="0"/>
          </a:p>
          <a:p>
            <a:pPr>
              <a:lnSpc>
                <a:spcPct val="80000"/>
              </a:lnSpc>
            </a:pPr>
            <a:r>
              <a:rPr lang="el-GR" sz="2800" dirty="0" smtClean="0"/>
              <a:t>‘Αγχος για «ανταγωνιστές» – π.χ. Ιταλία</a:t>
            </a:r>
          </a:p>
          <a:p>
            <a:pPr>
              <a:lnSpc>
                <a:spcPct val="80000"/>
              </a:lnSpc>
            </a:pPr>
            <a:endParaRPr lang="el-GR" sz="2800" dirty="0">
              <a:effectLst/>
            </a:endParaRPr>
          </a:p>
          <a:p>
            <a:pPr>
              <a:lnSpc>
                <a:spcPct val="80000"/>
              </a:lnSpc>
            </a:pPr>
            <a:r>
              <a:rPr lang="el-GR" sz="2800" dirty="0" smtClean="0"/>
              <a:t>Βελτίωση περιβάλλοντος</a:t>
            </a:r>
          </a:p>
          <a:p>
            <a:pPr>
              <a:lnSpc>
                <a:spcPct val="80000"/>
              </a:lnSpc>
            </a:pPr>
            <a:endParaRPr lang="el-GR" sz="2800" dirty="0">
              <a:effectLst/>
            </a:endParaRPr>
          </a:p>
          <a:p>
            <a:pPr>
              <a:lnSpc>
                <a:spcPct val="80000"/>
              </a:lnSpc>
            </a:pPr>
            <a:r>
              <a:rPr lang="el-GR" sz="2800" dirty="0" smtClean="0"/>
              <a:t>Επενδύσεις που φέρνουν επενδύσεις</a:t>
            </a:r>
          </a:p>
          <a:p>
            <a:pPr>
              <a:lnSpc>
                <a:spcPct val="80000"/>
              </a:lnSpc>
            </a:pPr>
            <a:endParaRPr lang="el-GR" sz="2800" dirty="0">
              <a:effectLst/>
            </a:endParaRPr>
          </a:p>
          <a:p>
            <a:pPr>
              <a:lnSpc>
                <a:spcPct val="80000"/>
              </a:lnSpc>
            </a:pPr>
            <a:r>
              <a:rPr lang="el-GR" sz="2800" smtClean="0"/>
              <a:t>Αποκρατικοποιήσεις</a:t>
            </a:r>
            <a:endParaRPr lang="el-GR" sz="2800" dirty="0" smtClean="0">
              <a:effectLst/>
            </a:endParaRPr>
          </a:p>
        </p:txBody>
      </p:sp>
    </p:spTree>
    <p:extLst>
      <p:ext uri="{BB962C8B-B14F-4D97-AF65-F5344CB8AC3E}">
        <p14:creationId xmlns:p14="http://schemas.microsoft.com/office/powerpoint/2010/main" val="21731300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3" dur="500"/>
                                        <p:tgtEl>
                                          <p:spTgt spid="7987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6" end="6"/>
                                            </p:txEl>
                                          </p:spTgt>
                                        </p:tgtEl>
                                        <p:attrNameLst>
                                          <p:attrName>style.visibility</p:attrName>
                                        </p:attrNameLst>
                                      </p:cBhvr>
                                      <p:to>
                                        <p:strVal val="visible"/>
                                      </p:to>
                                    </p:set>
                                    <p:animEffect transition="in" filter="slide(fromBottom)">
                                      <p:cBhvr>
                                        <p:cTn id="28" dur="500"/>
                                        <p:tgtEl>
                                          <p:spTgt spid="79875">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8" end="8"/>
                                            </p:txEl>
                                          </p:spTgt>
                                        </p:tgtEl>
                                        <p:attrNameLst>
                                          <p:attrName>style.visibility</p:attrName>
                                        </p:attrNameLst>
                                      </p:cBhvr>
                                      <p:to>
                                        <p:strVal val="visible"/>
                                      </p:to>
                                    </p:set>
                                    <p:animEffect transition="in" filter="slide(fromBottom)">
                                      <p:cBhvr>
                                        <p:cTn id="33" dur="500"/>
                                        <p:tgtEl>
                                          <p:spTgt spid="798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457200" y="0"/>
            <a:ext cx="82296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4000" dirty="0" smtClean="0">
                <a:effectLst/>
              </a:rPr>
              <a:t>Ελληνική Οικονομία</a:t>
            </a:r>
            <a:endParaRPr lang="en-US" sz="4000" dirty="0" smtClean="0">
              <a:effectLst/>
            </a:endParaRPr>
          </a:p>
        </p:txBody>
      </p:sp>
      <p:sp>
        <p:nvSpPr>
          <p:cNvPr id="79875" name="Rectangle 3"/>
          <p:cNvSpPr>
            <a:spLocks noGrp="1" noChangeArrowheads="1"/>
          </p:cNvSpPr>
          <p:nvPr>
            <p:ph type="body" idx="4294967295"/>
          </p:nvPr>
        </p:nvSpPr>
        <p:spPr>
          <a:xfrm>
            <a:off x="228600" y="1447800"/>
            <a:ext cx="86868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a:lnSpc>
                <a:spcPct val="80000"/>
              </a:lnSpc>
            </a:pPr>
            <a:r>
              <a:rPr lang="el-GR" sz="2800" dirty="0" smtClean="0">
                <a:effectLst/>
              </a:rPr>
              <a:t>Την περίοδο 2010-2015 δυσμενής κατάσταση:</a:t>
            </a:r>
          </a:p>
          <a:p>
            <a:pPr>
              <a:lnSpc>
                <a:spcPct val="80000"/>
              </a:lnSpc>
            </a:pPr>
            <a:endParaRPr lang="el-GR" sz="2800" dirty="0"/>
          </a:p>
          <a:p>
            <a:pPr>
              <a:lnSpc>
                <a:spcPct val="80000"/>
              </a:lnSpc>
            </a:pPr>
            <a:r>
              <a:rPr lang="el-GR" sz="2800" dirty="0" smtClean="0">
                <a:effectLst/>
              </a:rPr>
              <a:t>Γιατί; </a:t>
            </a:r>
          </a:p>
          <a:p>
            <a:pPr>
              <a:lnSpc>
                <a:spcPct val="80000"/>
              </a:lnSpc>
            </a:pPr>
            <a:endParaRPr lang="el-GR" sz="2800" dirty="0"/>
          </a:p>
          <a:p>
            <a:pPr lvl="1">
              <a:lnSpc>
                <a:spcPct val="80000"/>
              </a:lnSpc>
            </a:pPr>
            <a:r>
              <a:rPr lang="el-GR" sz="2600" dirty="0" smtClean="0">
                <a:effectLst/>
              </a:rPr>
              <a:t>Πιθανολογούμενος συναλλαγματικός κίνδυνος</a:t>
            </a:r>
          </a:p>
          <a:p>
            <a:pPr lvl="1">
              <a:lnSpc>
                <a:spcPct val="80000"/>
              </a:lnSpc>
            </a:pPr>
            <a:r>
              <a:rPr lang="el-GR" sz="2600" dirty="0" smtClean="0"/>
              <a:t>Πολιτικό ρίσκο</a:t>
            </a:r>
          </a:p>
          <a:p>
            <a:pPr lvl="1">
              <a:lnSpc>
                <a:spcPct val="80000"/>
              </a:lnSpc>
            </a:pPr>
            <a:r>
              <a:rPr lang="el-GR" sz="2600" dirty="0" smtClean="0">
                <a:effectLst/>
              </a:rPr>
              <a:t>Συχνές αλλαγές στο εθνικό πλαίσιο</a:t>
            </a:r>
          </a:p>
          <a:p>
            <a:pPr lvl="1">
              <a:lnSpc>
                <a:spcPct val="80000"/>
              </a:lnSpc>
            </a:pPr>
            <a:endParaRPr lang="el-GR" sz="2600" dirty="0"/>
          </a:p>
          <a:p>
            <a:pPr marL="274320" lvl="1" indent="-274320">
              <a:lnSpc>
                <a:spcPct val="80000"/>
              </a:lnSpc>
            </a:pPr>
            <a:r>
              <a:rPr lang="el-GR" sz="2800" dirty="0">
                <a:solidFill>
                  <a:schemeClr val="tx2"/>
                </a:solidFill>
              </a:rPr>
              <a:t>Όμως</a:t>
            </a:r>
            <a:r>
              <a:rPr lang="el-GR" sz="2800" dirty="0" smtClean="0">
                <a:solidFill>
                  <a:schemeClr val="tx2"/>
                </a:solidFill>
              </a:rPr>
              <a:t>!</a:t>
            </a:r>
          </a:p>
          <a:p>
            <a:pPr marL="640080" lvl="2" indent="-274320">
              <a:lnSpc>
                <a:spcPct val="80000"/>
              </a:lnSpc>
            </a:pPr>
            <a:endParaRPr lang="el-GR" sz="2800" dirty="0"/>
          </a:p>
          <a:p>
            <a:pPr marL="640080" lvl="2" indent="-274320">
              <a:lnSpc>
                <a:spcPct val="80000"/>
              </a:lnSpc>
            </a:pPr>
            <a:r>
              <a:rPr lang="el-GR" sz="2800" dirty="0" smtClean="0"/>
              <a:t>Μείωση κόστους</a:t>
            </a:r>
          </a:p>
          <a:p>
            <a:pPr marL="640080" lvl="2" indent="-274320">
              <a:lnSpc>
                <a:spcPct val="80000"/>
              </a:lnSpc>
            </a:pPr>
            <a:r>
              <a:rPr lang="el-GR" sz="2800" dirty="0" smtClean="0">
                <a:solidFill>
                  <a:schemeClr val="tx2"/>
                </a:solidFill>
              </a:rPr>
              <a:t>Ανάπτυξη δεξιοτήτων</a:t>
            </a:r>
          </a:p>
          <a:p>
            <a:pPr marL="640080" lvl="2" indent="-274320">
              <a:lnSpc>
                <a:spcPct val="80000"/>
              </a:lnSpc>
            </a:pPr>
            <a:r>
              <a:rPr lang="el-GR" sz="2800" dirty="0" smtClean="0"/>
              <a:t>Μεταστροφή ως προς την επιχειρηματικότητα &amp; τις ΑΞΕ</a:t>
            </a:r>
            <a:endParaRPr lang="el-GR" sz="2800" dirty="0">
              <a:solidFill>
                <a:schemeClr val="tx2"/>
              </a:solidFill>
            </a:endParaRPr>
          </a:p>
        </p:txBody>
      </p:sp>
    </p:spTree>
    <p:extLst>
      <p:ext uri="{BB962C8B-B14F-4D97-AF65-F5344CB8AC3E}">
        <p14:creationId xmlns:p14="http://schemas.microsoft.com/office/powerpoint/2010/main" val="28476284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3" dur="500"/>
                                        <p:tgtEl>
                                          <p:spTgt spid="7987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5" end="5"/>
                                            </p:txEl>
                                          </p:spTgt>
                                        </p:tgtEl>
                                        <p:attrNameLst>
                                          <p:attrName>style.visibility</p:attrName>
                                        </p:attrNameLst>
                                      </p:cBhvr>
                                      <p:to>
                                        <p:strVal val="visible"/>
                                      </p:to>
                                    </p:set>
                                    <p:animEffect transition="in" filter="slide(fromBottom)">
                                      <p:cBhvr>
                                        <p:cTn id="28" dur="500"/>
                                        <p:tgtEl>
                                          <p:spTgt spid="79875">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6" end="6"/>
                                            </p:txEl>
                                          </p:spTgt>
                                        </p:tgtEl>
                                        <p:attrNameLst>
                                          <p:attrName>style.visibility</p:attrName>
                                        </p:attrNameLst>
                                      </p:cBhvr>
                                      <p:to>
                                        <p:strVal val="visible"/>
                                      </p:to>
                                    </p:set>
                                    <p:animEffect transition="in" filter="slide(fromBottom)">
                                      <p:cBhvr>
                                        <p:cTn id="33" dur="500"/>
                                        <p:tgtEl>
                                          <p:spTgt spid="79875">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8" end="8"/>
                                            </p:txEl>
                                          </p:spTgt>
                                        </p:tgtEl>
                                        <p:attrNameLst>
                                          <p:attrName>style.visibility</p:attrName>
                                        </p:attrNameLst>
                                      </p:cBhvr>
                                      <p:to>
                                        <p:strVal val="visible"/>
                                      </p:to>
                                    </p:set>
                                    <p:animEffect transition="in" filter="slide(fromBottom)">
                                      <p:cBhvr>
                                        <p:cTn id="38" dur="500"/>
                                        <p:tgtEl>
                                          <p:spTgt spid="79875">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nodeType="clickEffect">
                                  <p:stCondLst>
                                    <p:cond delay="0"/>
                                  </p:stCondLst>
                                  <p:childTnLst>
                                    <p:set>
                                      <p:cBhvr>
                                        <p:cTn id="42" dur="1" fill="hold">
                                          <p:stCondLst>
                                            <p:cond delay="0"/>
                                          </p:stCondLst>
                                        </p:cTn>
                                        <p:tgtEl>
                                          <p:spTgt spid="79875">
                                            <p:txEl>
                                              <p:pRg st="10" end="10"/>
                                            </p:txEl>
                                          </p:spTgt>
                                        </p:tgtEl>
                                        <p:attrNameLst>
                                          <p:attrName>style.visibility</p:attrName>
                                        </p:attrNameLst>
                                      </p:cBhvr>
                                      <p:to>
                                        <p:strVal val="visible"/>
                                      </p:to>
                                    </p:set>
                                    <p:animEffect transition="in" filter="slide(fromBottom)">
                                      <p:cBhvr>
                                        <p:cTn id="43" dur="500"/>
                                        <p:tgtEl>
                                          <p:spTgt spid="79875">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4" fill="hold" nodeType="clickEffect">
                                  <p:stCondLst>
                                    <p:cond delay="0"/>
                                  </p:stCondLst>
                                  <p:childTnLst>
                                    <p:set>
                                      <p:cBhvr>
                                        <p:cTn id="47" dur="1" fill="hold">
                                          <p:stCondLst>
                                            <p:cond delay="0"/>
                                          </p:stCondLst>
                                        </p:cTn>
                                        <p:tgtEl>
                                          <p:spTgt spid="79875">
                                            <p:txEl>
                                              <p:pRg st="11" end="11"/>
                                            </p:txEl>
                                          </p:spTgt>
                                        </p:tgtEl>
                                        <p:attrNameLst>
                                          <p:attrName>style.visibility</p:attrName>
                                        </p:attrNameLst>
                                      </p:cBhvr>
                                      <p:to>
                                        <p:strVal val="visible"/>
                                      </p:to>
                                    </p:set>
                                    <p:animEffect transition="in" filter="slide(fromBottom)">
                                      <p:cBhvr>
                                        <p:cTn id="48" dur="500"/>
                                        <p:tgtEl>
                                          <p:spTgt spid="79875">
                                            <p:txEl>
                                              <p:pRg st="11" end="1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4" fill="hold" nodeType="clickEffect">
                                  <p:stCondLst>
                                    <p:cond delay="0"/>
                                  </p:stCondLst>
                                  <p:childTnLst>
                                    <p:set>
                                      <p:cBhvr>
                                        <p:cTn id="52" dur="1" fill="hold">
                                          <p:stCondLst>
                                            <p:cond delay="0"/>
                                          </p:stCondLst>
                                        </p:cTn>
                                        <p:tgtEl>
                                          <p:spTgt spid="79875">
                                            <p:txEl>
                                              <p:pRg st="12" end="12"/>
                                            </p:txEl>
                                          </p:spTgt>
                                        </p:tgtEl>
                                        <p:attrNameLst>
                                          <p:attrName>style.visibility</p:attrName>
                                        </p:attrNameLst>
                                      </p:cBhvr>
                                      <p:to>
                                        <p:strVal val="visible"/>
                                      </p:to>
                                    </p:set>
                                    <p:animEffect transition="in" filter="slide(fromBottom)">
                                      <p:cBhvr>
                                        <p:cTn id="53" dur="500"/>
                                        <p:tgtEl>
                                          <p:spTgt spid="7987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l-GR" smtClean="0">
                <a:effectLst/>
              </a:rPr>
              <a:t>Η σημασία των ΑΞΕ</a:t>
            </a:r>
            <a:endParaRPr lang="en-US" smtClean="0">
              <a:effectLst/>
            </a:endParaRPr>
          </a:p>
        </p:txBody>
      </p:sp>
      <p:sp>
        <p:nvSpPr>
          <p:cNvPr id="75779" name="Rectangle 3"/>
          <p:cNvSpPr>
            <a:spLocks noGrp="1" noChangeArrowheads="1"/>
          </p:cNvSpPr>
          <p:nvPr>
            <p:ph type="body" idx="1"/>
          </p:nvPr>
        </p:nvSpPr>
        <p:spPr>
          <a:xfrm>
            <a:off x="457200" y="1676400"/>
            <a:ext cx="8229600" cy="4114800"/>
          </a:xfrm>
          <a:noFill/>
          <a:extLst>
            <a:ext uri="{909E8E84-426E-40DD-AFC4-6F175D3DCCD1}">
              <a14:hiddenFill xmlns:a14="http://schemas.microsoft.com/office/drawing/2010/main">
                <a:solidFill>
                  <a:srgbClr val="FFFFFF"/>
                </a:solidFill>
              </a14:hiddenFill>
            </a:ext>
          </a:extLst>
        </p:spPr>
        <p:txBody>
          <a:bodyPr>
            <a:normAutofit fontScale="92500" lnSpcReduction="10000"/>
          </a:bodyPr>
          <a:lstStyle/>
          <a:p>
            <a:pPr>
              <a:lnSpc>
                <a:spcPct val="90000"/>
              </a:lnSpc>
            </a:pPr>
            <a:r>
              <a:rPr lang="el-GR" sz="2800" dirty="0" smtClean="0">
                <a:effectLst/>
              </a:rPr>
              <a:t>Φαινόμενο ουσιαστικά του 20</a:t>
            </a:r>
            <a:r>
              <a:rPr lang="el-GR" sz="2800" baseline="30000" dirty="0" smtClean="0">
                <a:effectLst/>
              </a:rPr>
              <a:t>ου</a:t>
            </a:r>
            <a:r>
              <a:rPr lang="el-GR" sz="2800" dirty="0" smtClean="0">
                <a:effectLst/>
              </a:rPr>
              <a:t> αιώνα.</a:t>
            </a:r>
          </a:p>
          <a:p>
            <a:pPr>
              <a:lnSpc>
                <a:spcPct val="90000"/>
              </a:lnSpc>
            </a:pPr>
            <a:r>
              <a:rPr lang="el-GR" sz="2800" dirty="0" smtClean="0">
                <a:effectLst/>
              </a:rPr>
              <a:t>Μεταπολεμική σταδιακή αύξηση της σημασίας του λόγω: 	</a:t>
            </a:r>
          </a:p>
          <a:p>
            <a:pPr lvl="1">
              <a:lnSpc>
                <a:spcPct val="90000"/>
              </a:lnSpc>
            </a:pPr>
            <a:r>
              <a:rPr lang="el-GR" sz="2400" dirty="0" smtClean="0">
                <a:effectLst/>
              </a:rPr>
              <a:t>α. αυξανόμενων ροών επενδύσεων.</a:t>
            </a:r>
          </a:p>
          <a:p>
            <a:pPr lvl="1">
              <a:lnSpc>
                <a:spcPct val="90000"/>
              </a:lnSpc>
            </a:pPr>
            <a:r>
              <a:rPr lang="el-GR" sz="2400" dirty="0" smtClean="0">
                <a:effectLst/>
              </a:rPr>
              <a:t>β. γεωγραφικής διασποράς αυτών.</a:t>
            </a:r>
          </a:p>
          <a:p>
            <a:pPr>
              <a:lnSpc>
                <a:spcPct val="90000"/>
              </a:lnSpc>
            </a:pPr>
            <a:r>
              <a:rPr lang="el-GR" sz="2800" dirty="0" smtClean="0">
                <a:effectLst/>
              </a:rPr>
              <a:t>Ακολούθησε την πορεία της σημασίας του «δημιουργού» του, τις πολυεθνικές επιχειρήσεις. </a:t>
            </a:r>
          </a:p>
          <a:p>
            <a:pPr>
              <a:lnSpc>
                <a:spcPct val="90000"/>
              </a:lnSpc>
            </a:pPr>
            <a:r>
              <a:rPr lang="el-GR" sz="2800" dirty="0" smtClean="0">
                <a:effectLst/>
              </a:rPr>
              <a:t>Οι ΑΞΕ από τη δεκαετία του ’80 και κυρίως του ’90 αποτελούν ένα από τα σημαντικότερα στοιχεία μελέτης της οικονομικής επιστήμης.  </a:t>
            </a:r>
          </a:p>
          <a:p>
            <a:pPr>
              <a:lnSpc>
                <a:spcPct val="90000"/>
              </a:lnSpc>
              <a:buFont typeface="Wingdings" pitchFamily="2" charset="2"/>
              <a:buNone/>
            </a:pPr>
            <a:r>
              <a:rPr lang="el-GR" sz="2800" dirty="0" smtClean="0">
                <a:effectLst/>
              </a:rPr>
              <a:t>    </a:t>
            </a:r>
            <a:endParaRPr lang="en-US" sz="2800" dirty="0" smtClean="0">
              <a:effectLst/>
            </a:endParaRPr>
          </a:p>
        </p:txBody>
      </p:sp>
    </p:spTree>
    <p:extLst>
      <p:ext uri="{BB962C8B-B14F-4D97-AF65-F5344CB8AC3E}">
        <p14:creationId xmlns:p14="http://schemas.microsoft.com/office/powerpoint/2010/main" val="11107826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5778"/>
                                        </p:tgtEl>
                                        <p:attrNameLst>
                                          <p:attrName>style.visibility</p:attrName>
                                        </p:attrNameLst>
                                      </p:cBhvr>
                                      <p:to>
                                        <p:strVal val="visible"/>
                                      </p:to>
                                    </p:set>
                                    <p:anim calcmode="lin" valueType="num">
                                      <p:cBhvr additive="base">
                                        <p:cTn id="7" dur="500" fill="hold"/>
                                        <p:tgtEl>
                                          <p:spTgt spid="75778"/>
                                        </p:tgtEl>
                                        <p:attrNameLst>
                                          <p:attrName>ppt_x</p:attrName>
                                        </p:attrNameLst>
                                      </p:cBhvr>
                                      <p:tavLst>
                                        <p:tav tm="0">
                                          <p:val>
                                            <p:strVal val="#ppt_x"/>
                                          </p:val>
                                        </p:tav>
                                        <p:tav tm="100000">
                                          <p:val>
                                            <p:strVal val="#ppt_x"/>
                                          </p:val>
                                        </p:tav>
                                      </p:tavLst>
                                    </p:anim>
                                    <p:anim calcmode="lin" valueType="num">
                                      <p:cBhvr additive="base">
                                        <p:cTn id="8" dur="500" fill="hold"/>
                                        <p:tgtEl>
                                          <p:spTgt spid="7577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5779">
                                            <p:txEl>
                                              <p:pRg st="0" end="0"/>
                                            </p:txEl>
                                          </p:spTgt>
                                        </p:tgtEl>
                                        <p:attrNameLst>
                                          <p:attrName>style.visibility</p:attrName>
                                        </p:attrNameLst>
                                      </p:cBhvr>
                                      <p:to>
                                        <p:strVal val="visible"/>
                                      </p:to>
                                    </p:set>
                                    <p:animEffect transition="in" filter="slide(fromBottom)">
                                      <p:cBhvr>
                                        <p:cTn id="13" dur="500"/>
                                        <p:tgtEl>
                                          <p:spTgt spid="75779">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5779">
                                            <p:txEl>
                                              <p:pRg st="1" end="1"/>
                                            </p:txEl>
                                          </p:spTgt>
                                        </p:tgtEl>
                                        <p:attrNameLst>
                                          <p:attrName>style.visibility</p:attrName>
                                        </p:attrNameLst>
                                      </p:cBhvr>
                                      <p:to>
                                        <p:strVal val="visible"/>
                                      </p:to>
                                    </p:set>
                                    <p:animEffect transition="in" filter="slide(fromBottom)">
                                      <p:cBhvr>
                                        <p:cTn id="18" dur="500"/>
                                        <p:tgtEl>
                                          <p:spTgt spid="75779">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5779">
                                            <p:txEl>
                                              <p:pRg st="2" end="2"/>
                                            </p:txEl>
                                          </p:spTgt>
                                        </p:tgtEl>
                                        <p:attrNameLst>
                                          <p:attrName>style.visibility</p:attrName>
                                        </p:attrNameLst>
                                      </p:cBhvr>
                                      <p:to>
                                        <p:strVal val="visible"/>
                                      </p:to>
                                    </p:set>
                                    <p:animEffect transition="in" filter="slide(fromBottom)">
                                      <p:cBhvr>
                                        <p:cTn id="23" dur="500"/>
                                        <p:tgtEl>
                                          <p:spTgt spid="75779">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5779">
                                            <p:txEl>
                                              <p:pRg st="3" end="3"/>
                                            </p:txEl>
                                          </p:spTgt>
                                        </p:tgtEl>
                                        <p:attrNameLst>
                                          <p:attrName>style.visibility</p:attrName>
                                        </p:attrNameLst>
                                      </p:cBhvr>
                                      <p:to>
                                        <p:strVal val="visible"/>
                                      </p:to>
                                    </p:set>
                                    <p:animEffect transition="in" filter="slide(fromBottom)">
                                      <p:cBhvr>
                                        <p:cTn id="28" dur="500"/>
                                        <p:tgtEl>
                                          <p:spTgt spid="75779">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5779">
                                            <p:txEl>
                                              <p:pRg st="4" end="4"/>
                                            </p:txEl>
                                          </p:spTgt>
                                        </p:tgtEl>
                                        <p:attrNameLst>
                                          <p:attrName>style.visibility</p:attrName>
                                        </p:attrNameLst>
                                      </p:cBhvr>
                                      <p:to>
                                        <p:strVal val="visible"/>
                                      </p:to>
                                    </p:set>
                                    <p:animEffect transition="in" filter="slide(fromBottom)">
                                      <p:cBhvr>
                                        <p:cTn id="33" dur="500"/>
                                        <p:tgtEl>
                                          <p:spTgt spid="75779">
                                            <p:txEl>
                                              <p:pRg st="4" end="4"/>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5779">
                                            <p:txEl>
                                              <p:pRg st="5" end="5"/>
                                            </p:txEl>
                                          </p:spTgt>
                                        </p:tgtEl>
                                        <p:attrNameLst>
                                          <p:attrName>style.visibility</p:attrName>
                                        </p:attrNameLst>
                                      </p:cBhvr>
                                      <p:to>
                                        <p:strVal val="visible"/>
                                      </p:to>
                                    </p:set>
                                    <p:animEffect transition="in" filter="slide(fromBottom)">
                                      <p:cBhvr>
                                        <p:cTn id="38" dur="500"/>
                                        <p:tgtEl>
                                          <p:spTgt spid="757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686800" cy="646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457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l-GR" smtClean="0">
                <a:effectLst/>
              </a:rPr>
              <a:t>Βασικές Έννοιες</a:t>
            </a:r>
            <a:endParaRPr lang="en-US" smtClean="0">
              <a:effectLst/>
            </a:endParaRPr>
          </a:p>
        </p:txBody>
      </p:sp>
      <p:sp>
        <p:nvSpPr>
          <p:cNvPr id="79875" name="Rectangle 3"/>
          <p:cNvSpPr>
            <a:spLocks noGrp="1" noChangeArrowheads="1"/>
          </p:cNvSpPr>
          <p:nvPr>
            <p:ph type="body" idx="1"/>
          </p:nvPr>
        </p:nvSpPr>
        <p:spPr>
          <a:xfrm>
            <a:off x="457200" y="1676400"/>
            <a:ext cx="8229600" cy="4114800"/>
          </a:xfrm>
          <a:noFill/>
          <a:extLst>
            <a:ext uri="{909E8E84-426E-40DD-AFC4-6F175D3DCCD1}">
              <a14:hiddenFill xmlns:a14="http://schemas.microsoft.com/office/drawing/2010/main">
                <a:solidFill>
                  <a:srgbClr val="FFFFFF"/>
                </a:solidFill>
              </a14:hiddenFill>
            </a:ext>
          </a:extLst>
        </p:spPr>
        <p:txBody>
          <a:bodyPr/>
          <a:lstStyle/>
          <a:p>
            <a:pPr>
              <a:lnSpc>
                <a:spcPct val="90000"/>
              </a:lnSpc>
            </a:pPr>
            <a:r>
              <a:rPr lang="el-GR" sz="2800" smtClean="0">
                <a:effectLst/>
              </a:rPr>
              <a:t>Βασικός παράγων των ΑΞΕ αποτελούν οι Πολυεθνικές επιχειρήσεις</a:t>
            </a:r>
          </a:p>
          <a:p>
            <a:pPr lvl="1">
              <a:lnSpc>
                <a:spcPct val="90000"/>
              </a:lnSpc>
            </a:pPr>
            <a:endParaRPr lang="el-GR" sz="2000" smtClean="0">
              <a:effectLst/>
            </a:endParaRPr>
          </a:p>
          <a:p>
            <a:pPr lvl="1">
              <a:lnSpc>
                <a:spcPct val="90000"/>
              </a:lnSpc>
            </a:pPr>
            <a:r>
              <a:rPr lang="el-GR" sz="2400" smtClean="0">
                <a:effectLst/>
              </a:rPr>
              <a:t>Επιχειρήσεις οι οποίες δραστηριοποιούνται σε περισσότερες από μια χώρα</a:t>
            </a:r>
          </a:p>
          <a:p>
            <a:pPr lvl="1">
              <a:lnSpc>
                <a:spcPct val="90000"/>
              </a:lnSpc>
            </a:pPr>
            <a:r>
              <a:rPr lang="el-GR" sz="2400" smtClean="0">
                <a:effectLst/>
              </a:rPr>
              <a:t>Ανταγωνιστικό πλεονέκτημα</a:t>
            </a:r>
          </a:p>
          <a:p>
            <a:pPr lvl="1">
              <a:lnSpc>
                <a:spcPct val="90000"/>
              </a:lnSpc>
            </a:pPr>
            <a:r>
              <a:rPr lang="el-GR" sz="2400" smtClean="0">
                <a:effectLst/>
              </a:rPr>
              <a:t>Κάθετες ΑΞΕ</a:t>
            </a:r>
          </a:p>
          <a:p>
            <a:pPr lvl="1">
              <a:lnSpc>
                <a:spcPct val="90000"/>
              </a:lnSpc>
            </a:pPr>
            <a:r>
              <a:rPr lang="el-GR" sz="2400" smtClean="0">
                <a:effectLst/>
              </a:rPr>
              <a:t>Οριζόντιες ΑΞΕ</a:t>
            </a:r>
          </a:p>
          <a:p>
            <a:pPr lvl="1">
              <a:lnSpc>
                <a:spcPct val="90000"/>
              </a:lnSpc>
            </a:pPr>
            <a:r>
              <a:rPr lang="el-GR" sz="2400" smtClean="0">
                <a:effectLst/>
              </a:rPr>
              <a:t>Πρώτες πολυεθνικές – αναπτυγμένος κόσμος</a:t>
            </a:r>
          </a:p>
          <a:p>
            <a:pPr lvl="1">
              <a:lnSpc>
                <a:spcPct val="90000"/>
              </a:lnSpc>
            </a:pPr>
            <a:r>
              <a:rPr lang="el-GR" sz="2400" smtClean="0">
                <a:effectLst/>
              </a:rPr>
              <a:t>Νέες τάσεις – </a:t>
            </a:r>
            <a:r>
              <a:rPr lang="en-US" sz="2400" smtClean="0">
                <a:solidFill>
                  <a:srgbClr val="FF0000"/>
                </a:solidFill>
                <a:effectLst/>
              </a:rPr>
              <a:t>DEMNEs</a:t>
            </a:r>
            <a:endParaRPr lang="en-US" sz="2400" smtClean="0">
              <a:effectLst/>
            </a:endParaRPr>
          </a:p>
          <a:p>
            <a:pPr lvl="1">
              <a:lnSpc>
                <a:spcPct val="90000"/>
              </a:lnSpc>
              <a:buFont typeface="Wingdings" pitchFamily="2" charset="2"/>
              <a:buNone/>
            </a:pPr>
            <a:endParaRPr lang="el-GR" sz="2400" smtClean="0">
              <a:effectLst/>
            </a:endParaRPr>
          </a:p>
          <a:p>
            <a:pPr>
              <a:lnSpc>
                <a:spcPct val="90000"/>
              </a:lnSpc>
            </a:pPr>
            <a:endParaRPr lang="en-US" sz="2800" smtClean="0">
              <a:effectLst/>
            </a:endParaRPr>
          </a:p>
        </p:txBody>
      </p:sp>
    </p:spTree>
    <p:extLst>
      <p:ext uri="{BB962C8B-B14F-4D97-AF65-F5344CB8AC3E}">
        <p14:creationId xmlns:p14="http://schemas.microsoft.com/office/powerpoint/2010/main" val="37340058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3" dur="500"/>
                                        <p:tgtEl>
                                          <p:spTgt spid="79875">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8" dur="500"/>
                                        <p:tgtEl>
                                          <p:spTgt spid="79875">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5" end="5"/>
                                            </p:txEl>
                                          </p:spTgt>
                                        </p:tgtEl>
                                        <p:attrNameLst>
                                          <p:attrName>style.visibility</p:attrName>
                                        </p:attrNameLst>
                                      </p:cBhvr>
                                      <p:to>
                                        <p:strVal val="visible"/>
                                      </p:to>
                                    </p:set>
                                    <p:animEffect transition="in" filter="slide(fromBottom)">
                                      <p:cBhvr>
                                        <p:cTn id="33" dur="500"/>
                                        <p:tgtEl>
                                          <p:spTgt spid="79875">
                                            <p:txEl>
                                              <p:pRg st="5" end="5"/>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6" end="6"/>
                                            </p:txEl>
                                          </p:spTgt>
                                        </p:tgtEl>
                                        <p:attrNameLst>
                                          <p:attrName>style.visibility</p:attrName>
                                        </p:attrNameLst>
                                      </p:cBhvr>
                                      <p:to>
                                        <p:strVal val="visible"/>
                                      </p:to>
                                    </p:set>
                                    <p:animEffect transition="in" filter="slide(fromBottom)">
                                      <p:cBhvr>
                                        <p:cTn id="38" dur="500"/>
                                        <p:tgtEl>
                                          <p:spTgt spid="79875">
                                            <p:txEl>
                                              <p:pRg st="6" end="6"/>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4" fill="hold" nodeType="clickEffect">
                                  <p:stCondLst>
                                    <p:cond delay="0"/>
                                  </p:stCondLst>
                                  <p:childTnLst>
                                    <p:set>
                                      <p:cBhvr>
                                        <p:cTn id="42" dur="1" fill="hold">
                                          <p:stCondLst>
                                            <p:cond delay="0"/>
                                          </p:stCondLst>
                                        </p:cTn>
                                        <p:tgtEl>
                                          <p:spTgt spid="79875">
                                            <p:txEl>
                                              <p:pRg st="7" end="7"/>
                                            </p:txEl>
                                          </p:spTgt>
                                        </p:tgtEl>
                                        <p:attrNameLst>
                                          <p:attrName>style.visibility</p:attrName>
                                        </p:attrNameLst>
                                      </p:cBhvr>
                                      <p:to>
                                        <p:strVal val="visible"/>
                                      </p:to>
                                    </p:set>
                                    <p:animEffect transition="in" filter="slide(fromBottom)">
                                      <p:cBhvr>
                                        <p:cTn id="43" dur="500"/>
                                        <p:tgtEl>
                                          <p:spTgt spid="798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782</TotalTime>
  <Words>1441</Words>
  <Application>Microsoft Office PowerPoint</Application>
  <PresentationFormat>On-screen Show (4:3)</PresentationFormat>
  <Paragraphs>336</Paragraphs>
  <Slides>66</Slides>
  <Notes>1</Notes>
  <HiddenSlides>0</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Thatch</vt:lpstr>
      <vt:lpstr>Άμεσες Ξένες Επενδύσεις &amp; Παγκόσμια Διακυβέρνηση</vt:lpstr>
      <vt:lpstr>Φυσιογνωμία Μαθήματος </vt:lpstr>
      <vt:lpstr>Φυσιογνωμία Μαθήματος </vt:lpstr>
      <vt:lpstr>Βασικές Έννοιες</vt:lpstr>
      <vt:lpstr>Βασικές Έννοιες</vt:lpstr>
      <vt:lpstr>Βασικές Έννοιες</vt:lpstr>
      <vt:lpstr>Η σημασία των ΑΞΕ</vt:lpstr>
      <vt:lpstr>PowerPoint Presentation</vt:lpstr>
      <vt:lpstr>Βασικές Έννοιες</vt:lpstr>
      <vt:lpstr>Η σημασία των ΑΞΕ (2)</vt:lpstr>
      <vt:lpstr>Θεωρία Βιομηχανικής Οργάνωσης</vt:lpstr>
      <vt:lpstr>Θεωρία Βιομηχανικής Οργάνωσης</vt:lpstr>
      <vt:lpstr>Θεωρία Βιομηχανικής Οργάνωσης</vt:lpstr>
      <vt:lpstr>PowerPoint Presentation</vt:lpstr>
      <vt:lpstr>Κύκλος ανάπτυξης μιας εταιρείας και ΑΞΕ</vt:lpstr>
      <vt:lpstr>Θεωρία Διεθνούς Εμπορίου</vt:lpstr>
      <vt:lpstr>Ενδο-επιχειρησιακή ολοκλήρωση ατελών αγορών</vt:lpstr>
      <vt:lpstr>Ενδο-επιχειρησιακή ολοκλήρωση ατελών αγορών</vt:lpstr>
      <vt:lpstr>Ενδο-επιχειρησιακή ολοκλήρωση ατελών αγορών</vt:lpstr>
      <vt:lpstr>ΑΞΕ και Οικονομική Ανάπτυξη</vt:lpstr>
      <vt:lpstr>ΑΞΕ και Οικονομική Ανάπτυξη</vt:lpstr>
      <vt:lpstr>PowerPoint Presentation</vt:lpstr>
      <vt:lpstr>PowerPoint Presentation</vt:lpstr>
      <vt:lpstr>ΑΞΕ και Οικονομική Ανάπτυξη</vt:lpstr>
      <vt:lpstr>ΑΞΕ και Οικονομική Ανάπτυξη</vt:lpstr>
      <vt:lpstr>Ιστορία των Πολυεθνικών</vt:lpstr>
      <vt:lpstr>PowerPoint Presentation</vt:lpstr>
      <vt:lpstr>Ιστορία των Πολυεθνικών</vt:lpstr>
      <vt:lpstr>Ιστορία των Πολυεθνικών</vt:lpstr>
      <vt:lpstr>PowerPoint Presentation</vt:lpstr>
      <vt:lpstr>Εθνικότητα ΜΝΕs Top-500</vt:lpstr>
      <vt:lpstr>Αύξηση DEMNEs 2005-2012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Νοτιοανατολική Ασία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Ελληνική Οικονομία</vt:lpstr>
      <vt:lpstr>Ελληνική Οικονομία</vt:lpstr>
      <vt:lpstr>Ελληνική Οικονομία</vt:lpstr>
      <vt:lpstr>PowerPoint Presentation</vt:lpstr>
      <vt:lpstr>PowerPoint Presentation</vt:lpstr>
      <vt:lpstr>Ελληνική Οικονομία</vt:lpstr>
      <vt:lpstr>Ελληνική Οικονομία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Διεθνής Αναπτυξιακή Συνεργασία</dc:title>
  <dc:creator>HIGGS HIGGS</dc:creator>
  <cp:lastModifiedBy>HIGGS</cp:lastModifiedBy>
  <cp:revision>36</cp:revision>
  <dcterms:created xsi:type="dcterms:W3CDTF">2018-02-24T06:57:21Z</dcterms:created>
  <dcterms:modified xsi:type="dcterms:W3CDTF">2020-01-27T15:03:54Z</dcterms:modified>
</cp:coreProperties>
</file>