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68"/>
  </p:notesMasterIdLst>
  <p:sldIdLst>
    <p:sldId id="260" r:id="rId2"/>
    <p:sldId id="370" r:id="rId3"/>
    <p:sldId id="259" r:id="rId4"/>
    <p:sldId id="373" r:id="rId5"/>
    <p:sldId id="374" r:id="rId6"/>
    <p:sldId id="375" r:id="rId7"/>
    <p:sldId id="376" r:id="rId8"/>
    <p:sldId id="377" r:id="rId9"/>
    <p:sldId id="378" r:id="rId10"/>
    <p:sldId id="379" r:id="rId11"/>
    <p:sldId id="380" r:id="rId12"/>
    <p:sldId id="381" r:id="rId13"/>
    <p:sldId id="382" r:id="rId14"/>
    <p:sldId id="383" r:id="rId15"/>
    <p:sldId id="384" r:id="rId16"/>
    <p:sldId id="385" r:id="rId17"/>
    <p:sldId id="386" r:id="rId18"/>
    <p:sldId id="387" r:id="rId19"/>
    <p:sldId id="388" r:id="rId20"/>
    <p:sldId id="389" r:id="rId21"/>
    <p:sldId id="390" r:id="rId22"/>
    <p:sldId id="391" r:id="rId23"/>
    <p:sldId id="392" r:id="rId24"/>
    <p:sldId id="393" r:id="rId25"/>
    <p:sldId id="394" r:id="rId26"/>
    <p:sldId id="395" r:id="rId27"/>
    <p:sldId id="396" r:id="rId28"/>
    <p:sldId id="397" r:id="rId29"/>
    <p:sldId id="398" r:id="rId30"/>
    <p:sldId id="399" r:id="rId31"/>
    <p:sldId id="400" r:id="rId32"/>
    <p:sldId id="401" r:id="rId33"/>
    <p:sldId id="402" r:id="rId34"/>
    <p:sldId id="403" r:id="rId35"/>
    <p:sldId id="404" r:id="rId36"/>
    <p:sldId id="405" r:id="rId37"/>
    <p:sldId id="406" r:id="rId38"/>
    <p:sldId id="407" r:id="rId39"/>
    <p:sldId id="408" r:id="rId40"/>
    <p:sldId id="409" r:id="rId41"/>
    <p:sldId id="410" r:id="rId42"/>
    <p:sldId id="411" r:id="rId43"/>
    <p:sldId id="412" r:id="rId44"/>
    <p:sldId id="413" r:id="rId45"/>
    <p:sldId id="414" r:id="rId46"/>
    <p:sldId id="415" r:id="rId47"/>
    <p:sldId id="416" r:id="rId48"/>
    <p:sldId id="417" r:id="rId49"/>
    <p:sldId id="418" r:id="rId50"/>
    <p:sldId id="419" r:id="rId51"/>
    <p:sldId id="420" r:id="rId52"/>
    <p:sldId id="421" r:id="rId53"/>
    <p:sldId id="422" r:id="rId54"/>
    <p:sldId id="423" r:id="rId55"/>
    <p:sldId id="424" r:id="rId56"/>
    <p:sldId id="425" r:id="rId57"/>
    <p:sldId id="426" r:id="rId58"/>
    <p:sldId id="427" r:id="rId59"/>
    <p:sldId id="428" r:id="rId60"/>
    <p:sldId id="429" r:id="rId61"/>
    <p:sldId id="430" r:id="rId62"/>
    <p:sldId id="431" r:id="rId63"/>
    <p:sldId id="432" r:id="rId64"/>
    <p:sldId id="433" r:id="rId65"/>
    <p:sldId id="434" r:id="rId66"/>
    <p:sldId id="435"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810" y="-36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4BA5EA-C9C7-43DC-9B2C-81A60D1C5500}" type="datetimeFigureOut">
              <a:rPr lang="en-US" smtClean="0"/>
              <a:t>1/27/2020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91A2C8-35FA-4A89-B5F3-F7271C2F8F7E}" type="slidenum">
              <a:rPr lang="en-US" smtClean="0"/>
              <a:t>‹#›</a:t>
            </a:fld>
            <a:endParaRPr lang="en-US"/>
          </a:p>
        </p:txBody>
      </p:sp>
    </p:spTree>
    <p:extLst>
      <p:ext uri="{BB962C8B-B14F-4D97-AF65-F5344CB8AC3E}">
        <p14:creationId xmlns:p14="http://schemas.microsoft.com/office/powerpoint/2010/main" val="328078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91A2C8-35FA-4A89-B5F3-F7271C2F8F7E}" type="slidenum">
              <a:rPr lang="en-US" smtClean="0"/>
              <a:t>1</a:t>
            </a:fld>
            <a:endParaRPr lang="en-US"/>
          </a:p>
        </p:txBody>
      </p:sp>
    </p:spTree>
    <p:extLst>
      <p:ext uri="{BB962C8B-B14F-4D97-AF65-F5344CB8AC3E}">
        <p14:creationId xmlns:p14="http://schemas.microsoft.com/office/powerpoint/2010/main" val="568159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D284AA2C-7BAB-443E-A7C7-E8FB93729F5F}" type="datetimeFigureOut">
              <a:rPr lang="en-US" smtClean="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797AC4-03C1-43EC-A844-A9457BFAE1E6}" type="slidenum">
              <a:rPr lang="en-US" smtClean="0"/>
              <a:t>‹#›</a:t>
            </a:fld>
            <a:endParaRPr lang="en-US"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84AA2C-7BAB-443E-A7C7-E8FB93729F5F}" type="datetimeFigureOut">
              <a:rPr lang="en-US" smtClean="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797AC4-03C1-43EC-A844-A9457BFAE1E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84AA2C-7BAB-443E-A7C7-E8FB93729F5F}" type="datetimeFigureOut">
              <a:rPr lang="en-US" smtClean="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797AC4-03C1-43EC-A844-A9457BFAE1E6}"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DCBAECA-AB5B-4689-B44C-22F9F96C51C9}" type="slidenum">
              <a:rPr lang="en-US"/>
              <a:pPr>
                <a:defRPr/>
              </a:pPr>
              <a:t>‹#›</a:t>
            </a:fld>
            <a:endParaRPr lang="en-US"/>
          </a:p>
        </p:txBody>
      </p:sp>
    </p:spTree>
    <p:extLst>
      <p:ext uri="{BB962C8B-B14F-4D97-AF65-F5344CB8AC3E}">
        <p14:creationId xmlns:p14="http://schemas.microsoft.com/office/powerpoint/2010/main" val="4227125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84AA2C-7BAB-443E-A7C7-E8FB93729F5F}" type="datetimeFigureOut">
              <a:rPr lang="en-US" smtClean="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797AC4-03C1-43EC-A844-A9457BFAE1E6}"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D284AA2C-7BAB-443E-A7C7-E8FB93729F5F}" type="datetimeFigureOut">
              <a:rPr lang="en-US" smtClean="0"/>
              <a:t>1/27/2020</a:t>
            </a:fld>
            <a:endParaRPr lang="en-US" dirty="0"/>
          </a:p>
        </p:txBody>
      </p:sp>
      <p:sp>
        <p:nvSpPr>
          <p:cNvPr id="91" name="Footer Placeholder 90"/>
          <p:cNvSpPr>
            <a:spLocks noGrp="1"/>
          </p:cNvSpPr>
          <p:nvPr>
            <p:ph type="ftr" sz="quarter" idx="11"/>
          </p:nvPr>
        </p:nvSpPr>
        <p:spPr/>
        <p:txBody>
          <a:bodyPr/>
          <a:lstStyle/>
          <a:p>
            <a:endParaRPr lang="en-US" dirty="0"/>
          </a:p>
        </p:txBody>
      </p:sp>
      <p:sp>
        <p:nvSpPr>
          <p:cNvPr id="92" name="Slide Number Placeholder 91"/>
          <p:cNvSpPr>
            <a:spLocks noGrp="1"/>
          </p:cNvSpPr>
          <p:nvPr>
            <p:ph type="sldNum" sz="quarter" idx="12"/>
          </p:nvPr>
        </p:nvSpPr>
        <p:spPr/>
        <p:txBody>
          <a:bodyPr/>
          <a:lstStyle/>
          <a:p>
            <a:fld id="{03797AC4-03C1-43EC-A844-A9457BFAE1E6}"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84AA2C-7BAB-443E-A7C7-E8FB93729F5F}" type="datetimeFigureOut">
              <a:rPr lang="en-US" smtClean="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797AC4-03C1-43EC-A844-A9457BFAE1E6}"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84AA2C-7BAB-443E-A7C7-E8FB93729F5F}" type="datetimeFigureOut">
              <a:rPr lang="en-US" smtClean="0"/>
              <a:t>1/27/2020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3797AC4-03C1-43EC-A844-A9457BFAE1E6}"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84AA2C-7BAB-443E-A7C7-E8FB93729F5F}" type="datetimeFigureOut">
              <a:rPr lang="en-US" smtClean="0"/>
              <a:t>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3797AC4-03C1-43EC-A844-A9457BFAE1E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84AA2C-7BAB-443E-A7C7-E8FB93729F5F}" type="datetimeFigureOut">
              <a:rPr lang="en-US" smtClean="0"/>
              <a:t>1/27/2020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3797AC4-03C1-43EC-A844-A9457BFAE1E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84AA2C-7BAB-443E-A7C7-E8FB93729F5F}" type="datetimeFigureOut">
              <a:rPr lang="en-US" smtClean="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797AC4-03C1-43EC-A844-A9457BFAE1E6}" type="slidenum">
              <a:rPr lang="en-US" smtClean="0"/>
              <a:t>‹#›</a:t>
            </a:fld>
            <a:endParaRPr lang="en-US" dirty="0"/>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D284AA2C-7BAB-443E-A7C7-E8FB93729F5F}" type="datetimeFigureOut">
              <a:rPr lang="en-US" smtClean="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797AC4-03C1-43EC-A844-A9457BFAE1E6}" type="slidenum">
              <a:rPr lang="en-US" smtClean="0"/>
              <a:t>‹#›</a:t>
            </a:fld>
            <a:endParaRPr lang="en-US" dirty="0"/>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D284AA2C-7BAB-443E-A7C7-E8FB93729F5F}" type="datetimeFigureOut">
              <a:rPr lang="en-US" smtClean="0"/>
              <a:t>1/27/2020</a:t>
            </a:fld>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03797AC4-03C1-43EC-A844-A9457BFAE1E6}"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4724400" cy="1600327"/>
          </a:xfrm>
        </p:spPr>
        <p:txBody>
          <a:bodyPr>
            <a:normAutofit fontScale="90000"/>
          </a:bodyPr>
          <a:lstStyle/>
          <a:p>
            <a:r>
              <a:rPr lang="el-GR" dirty="0" smtClean="0"/>
              <a:t>Άμεσες Ξένες Επενδύσεις &amp; Παγκόσμια Διακυβέρνηση</a:t>
            </a:r>
            <a:endParaRPr lang="en-US" dirty="0"/>
          </a:p>
        </p:txBody>
      </p:sp>
      <p:sp>
        <p:nvSpPr>
          <p:cNvPr id="3" name="Subtitle 2"/>
          <p:cNvSpPr>
            <a:spLocks noGrp="1"/>
          </p:cNvSpPr>
          <p:nvPr>
            <p:ph type="subTitle" idx="1"/>
          </p:nvPr>
        </p:nvSpPr>
        <p:spPr/>
        <p:txBody>
          <a:bodyPr/>
          <a:lstStyle/>
          <a:p>
            <a:r>
              <a:rPr lang="el-GR" dirty="0" smtClean="0"/>
              <a:t>Δρ. Σωτήρης Πετρόπουλος</a:t>
            </a:r>
          </a:p>
          <a:p>
            <a:r>
              <a:rPr lang="en-US" dirty="0" smtClean="0"/>
              <a:t>spetrop@uop.gr</a:t>
            </a:r>
            <a:endParaRPr lang="en-US" dirty="0"/>
          </a:p>
        </p:txBody>
      </p:sp>
    </p:spTree>
    <p:extLst>
      <p:ext uri="{BB962C8B-B14F-4D97-AF65-F5344CB8AC3E}">
        <p14:creationId xmlns:p14="http://schemas.microsoft.com/office/powerpoint/2010/main" val="3459296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68313" y="-315913"/>
            <a:ext cx="8229600" cy="1143001"/>
          </a:xfrm>
          <a:noFill/>
          <a:extLst>
            <a:ext uri="{909E8E84-426E-40DD-AFC4-6F175D3DCCD1}">
              <a14:hiddenFill xmlns:a14="http://schemas.microsoft.com/office/drawing/2010/main">
                <a:solidFill>
                  <a:srgbClr val="FFFFFF"/>
                </a:solidFill>
              </a14:hiddenFill>
            </a:ext>
          </a:extLst>
        </p:spPr>
        <p:txBody>
          <a:bodyPr/>
          <a:lstStyle/>
          <a:p>
            <a:r>
              <a:rPr lang="el-GR" smtClean="0">
                <a:effectLst/>
              </a:rPr>
              <a:t>Η σημασία των ΑΞΕ (2)</a:t>
            </a:r>
            <a:endParaRPr lang="en-US" smtClean="0">
              <a:effectLst/>
            </a:endParaRPr>
          </a:p>
        </p:txBody>
      </p:sp>
      <p:sp>
        <p:nvSpPr>
          <p:cNvPr id="40963" name="Rectangle 3"/>
          <p:cNvSpPr>
            <a:spLocks noGrp="1" noChangeArrowheads="1"/>
          </p:cNvSpPr>
          <p:nvPr>
            <p:ph type="body" idx="1"/>
          </p:nvPr>
        </p:nvSpPr>
        <p:spPr>
          <a:xfrm>
            <a:off x="468313" y="765175"/>
            <a:ext cx="8229600" cy="2044700"/>
          </a:xfrm>
          <a:noFill/>
          <a:extLst>
            <a:ext uri="{909E8E84-426E-40DD-AFC4-6F175D3DCCD1}">
              <a14:hiddenFill xmlns:a14="http://schemas.microsoft.com/office/drawing/2010/main">
                <a:solidFill>
                  <a:srgbClr val="FFFFFF"/>
                </a:solidFill>
              </a14:hiddenFill>
            </a:ext>
          </a:extLst>
        </p:spPr>
        <p:txBody>
          <a:bodyPr/>
          <a:lstStyle/>
          <a:p>
            <a:r>
              <a:rPr lang="el-GR" sz="2400" b="1" smtClean="0">
                <a:effectLst/>
              </a:rPr>
              <a:t>Κύριο χαρακτηριστικό ΑΞΕ            συγκέντρωση κυρίως στις αναπτυγμένες χώρες κατά 75-80%.</a:t>
            </a:r>
          </a:p>
          <a:p>
            <a:r>
              <a:rPr lang="el-GR" sz="2400" b="1" smtClean="0">
                <a:effectLst/>
              </a:rPr>
              <a:t>Η αντίληψη ότι με βάσει αυτό το χαρακτηριστικό η σημασία των ΑΞΕ μειώνεται, είναι ξεπερασμένη. </a:t>
            </a:r>
          </a:p>
          <a:p>
            <a:pPr>
              <a:buFont typeface="Wingdings" pitchFamily="2" charset="2"/>
              <a:buNone/>
            </a:pPr>
            <a:endParaRPr lang="en-US" sz="2400" b="1" smtClean="0">
              <a:effectLst/>
            </a:endParaRPr>
          </a:p>
        </p:txBody>
      </p:sp>
      <p:pic>
        <p:nvPicPr>
          <p:cNvPr id="409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420938"/>
            <a:ext cx="8713787"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AutoShape 5"/>
          <p:cNvSpPr>
            <a:spLocks noChangeArrowheads="1"/>
          </p:cNvSpPr>
          <p:nvPr/>
        </p:nvSpPr>
        <p:spPr bwMode="auto">
          <a:xfrm>
            <a:off x="4343400" y="914400"/>
            <a:ext cx="647700" cy="144463"/>
          </a:xfrm>
          <a:prstGeom prst="rightArrow">
            <a:avLst>
              <a:gd name="adj1" fmla="val 50000"/>
              <a:gd name="adj2" fmla="val 112088"/>
            </a:avLst>
          </a:prstGeom>
          <a:solidFill>
            <a:schemeClr val="accent1"/>
          </a:solidFill>
          <a:ln w="9525">
            <a:solidFill>
              <a:schemeClr val="tx1"/>
            </a:solidFill>
            <a:miter lim="800000"/>
            <a:headEnd/>
            <a:tailEnd/>
          </a:ln>
        </p:spPr>
        <p:txBody>
          <a:bodyPr wrap="none" anchor="ctr"/>
          <a:lstStyle/>
          <a:p>
            <a:endParaRPr lang="el-GR"/>
          </a:p>
        </p:txBody>
      </p:sp>
      <p:sp>
        <p:nvSpPr>
          <p:cNvPr id="40966" name="Rectangle 6"/>
          <p:cNvSpPr>
            <a:spLocks noChangeArrowheads="1"/>
          </p:cNvSpPr>
          <p:nvPr/>
        </p:nvSpPr>
        <p:spPr bwMode="auto">
          <a:xfrm>
            <a:off x="2268538" y="2565400"/>
            <a:ext cx="1008062" cy="287338"/>
          </a:xfrm>
          <a:prstGeom prst="rect">
            <a:avLst/>
          </a:prstGeom>
          <a:solidFill>
            <a:schemeClr val="tx1"/>
          </a:solidFill>
          <a:ln w="9525">
            <a:solidFill>
              <a:schemeClr val="tx1"/>
            </a:solidFill>
            <a:miter lim="800000"/>
            <a:headEnd/>
            <a:tailEnd/>
          </a:ln>
        </p:spPr>
        <p:txBody>
          <a:bodyPr wrap="none" anchor="ctr"/>
          <a:lstStyle/>
          <a:p>
            <a:endParaRPr lang="el-GR"/>
          </a:p>
        </p:txBody>
      </p:sp>
    </p:spTree>
    <p:extLst>
      <p:ext uri="{BB962C8B-B14F-4D97-AF65-F5344CB8AC3E}">
        <p14:creationId xmlns:p14="http://schemas.microsoft.com/office/powerpoint/2010/main" val="3184427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slide(fromTop)">
                                      <p:cBhvr>
                                        <p:cTn id="7" dur="500"/>
                                        <p:tgtEl>
                                          <p:spTgt spid="409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096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096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40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5" grpId="0" animBg="1"/>
      <p:bldP spid="409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l-GR" sz="4000" smtClean="0">
                <a:effectLst/>
              </a:rPr>
              <a:t>Θεωρία Βιομηχανικής Οργάνωσης</a:t>
            </a:r>
            <a:endParaRPr lang="en-US" sz="4000" smtClean="0">
              <a:effectLst/>
            </a:endParaRPr>
          </a:p>
        </p:txBody>
      </p:sp>
      <p:sp>
        <p:nvSpPr>
          <p:cNvPr id="79875" name="Rectangle 3"/>
          <p:cNvSpPr>
            <a:spLocks noGrp="1" noChangeArrowheads="1"/>
          </p:cNvSpPr>
          <p:nvPr>
            <p:ph type="body" idx="1"/>
          </p:nvPr>
        </p:nvSpPr>
        <p:spPr>
          <a:xfrm>
            <a:off x="457200" y="1676400"/>
            <a:ext cx="8229600" cy="4114800"/>
          </a:xfrm>
          <a:noFill/>
          <a:extLst>
            <a:ext uri="{909E8E84-426E-40DD-AFC4-6F175D3DCCD1}">
              <a14:hiddenFill xmlns:a14="http://schemas.microsoft.com/office/drawing/2010/main">
                <a:solidFill>
                  <a:srgbClr val="FFFFFF"/>
                </a:solidFill>
              </a14:hiddenFill>
            </a:ext>
          </a:extLst>
        </p:spPr>
        <p:txBody>
          <a:bodyPr/>
          <a:lstStyle/>
          <a:p>
            <a:pPr>
              <a:lnSpc>
                <a:spcPct val="90000"/>
              </a:lnSpc>
            </a:pPr>
            <a:r>
              <a:rPr lang="el-GR" sz="2800" smtClean="0">
                <a:effectLst/>
              </a:rPr>
              <a:t>Αρχική είσοδος σε αγορά</a:t>
            </a:r>
          </a:p>
          <a:p>
            <a:pPr>
              <a:lnSpc>
                <a:spcPct val="90000"/>
              </a:lnSpc>
            </a:pPr>
            <a:r>
              <a:rPr lang="el-GR" sz="2800" smtClean="0">
                <a:effectLst/>
              </a:rPr>
              <a:t>Κάποιες εταιρείες λειτουργούν πιο αποτελεσματικά </a:t>
            </a:r>
          </a:p>
          <a:p>
            <a:pPr>
              <a:lnSpc>
                <a:spcPct val="90000"/>
              </a:lnSpc>
            </a:pPr>
            <a:r>
              <a:rPr lang="el-GR" sz="2800" smtClean="0">
                <a:effectLst/>
              </a:rPr>
              <a:t>Ισχυροποίηση μερικών επιχειρήσεων</a:t>
            </a:r>
          </a:p>
          <a:p>
            <a:pPr>
              <a:lnSpc>
                <a:spcPct val="90000"/>
              </a:lnSpc>
            </a:pPr>
            <a:r>
              <a:rPr lang="el-GR" sz="2800" smtClean="0">
                <a:effectLst/>
              </a:rPr>
              <a:t>Δυνατότητα μεταφοράς αυτής της ισχυροποίησης στο εξωτερικό:</a:t>
            </a:r>
          </a:p>
          <a:p>
            <a:pPr lvl="1">
              <a:lnSpc>
                <a:spcPct val="90000"/>
              </a:lnSpc>
            </a:pPr>
            <a:r>
              <a:rPr lang="en-US" sz="2400" smtClean="0">
                <a:effectLst/>
              </a:rPr>
              <a:t>Licensing</a:t>
            </a:r>
          </a:p>
          <a:p>
            <a:pPr lvl="1">
              <a:lnSpc>
                <a:spcPct val="90000"/>
              </a:lnSpc>
            </a:pPr>
            <a:r>
              <a:rPr lang="el-GR" sz="2400" smtClean="0">
                <a:effectLst/>
              </a:rPr>
              <a:t>Διεθνές εμπόριο</a:t>
            </a:r>
          </a:p>
          <a:p>
            <a:pPr lvl="1">
              <a:lnSpc>
                <a:spcPct val="90000"/>
              </a:lnSpc>
            </a:pPr>
            <a:r>
              <a:rPr lang="el-GR" sz="2400" smtClean="0">
                <a:effectLst/>
              </a:rPr>
              <a:t>ΑΞΕ</a:t>
            </a:r>
            <a:endParaRPr lang="en-US" sz="2400" smtClean="0">
              <a:effectLst/>
            </a:endParaRPr>
          </a:p>
        </p:txBody>
      </p:sp>
    </p:spTree>
    <p:extLst>
      <p:ext uri="{BB962C8B-B14F-4D97-AF65-F5344CB8AC3E}">
        <p14:creationId xmlns:p14="http://schemas.microsoft.com/office/powerpoint/2010/main" val="983557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additive="base">
                                        <p:cTn id="7" dur="500" fill="hold"/>
                                        <p:tgtEl>
                                          <p:spTgt spid="79874"/>
                                        </p:tgtEl>
                                        <p:attrNameLst>
                                          <p:attrName>ppt_x</p:attrName>
                                        </p:attrNameLst>
                                      </p:cBhvr>
                                      <p:tavLst>
                                        <p:tav tm="0">
                                          <p:val>
                                            <p:strVal val="#ppt_x"/>
                                          </p:val>
                                        </p:tav>
                                        <p:tav tm="100000">
                                          <p:val>
                                            <p:strVal val="#ppt_x"/>
                                          </p:val>
                                        </p:tav>
                                      </p:tavLst>
                                    </p:anim>
                                    <p:anim calcmode="lin" valueType="num">
                                      <p:cBhvr additive="base">
                                        <p:cTn id="8" dur="500" fill="hold"/>
                                        <p:tgtEl>
                                          <p:spTgt spid="7987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79875">
                                            <p:txEl>
                                              <p:pRg st="0" end="0"/>
                                            </p:txEl>
                                          </p:spTgt>
                                        </p:tgtEl>
                                        <p:attrNameLst>
                                          <p:attrName>style.visibility</p:attrName>
                                        </p:attrNameLst>
                                      </p:cBhvr>
                                      <p:to>
                                        <p:strVal val="visible"/>
                                      </p:to>
                                    </p:set>
                                    <p:animEffect transition="in" filter="slide(fromBottom)">
                                      <p:cBhvr>
                                        <p:cTn id="13" dur="500"/>
                                        <p:tgtEl>
                                          <p:spTgt spid="7987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nodeType="clickEffect">
                                  <p:stCondLst>
                                    <p:cond delay="0"/>
                                  </p:stCondLst>
                                  <p:childTnLst>
                                    <p:set>
                                      <p:cBhvr>
                                        <p:cTn id="17" dur="1" fill="hold">
                                          <p:stCondLst>
                                            <p:cond delay="0"/>
                                          </p:stCondLst>
                                        </p:cTn>
                                        <p:tgtEl>
                                          <p:spTgt spid="79875">
                                            <p:txEl>
                                              <p:pRg st="1" end="1"/>
                                            </p:txEl>
                                          </p:spTgt>
                                        </p:tgtEl>
                                        <p:attrNameLst>
                                          <p:attrName>style.visibility</p:attrName>
                                        </p:attrNameLst>
                                      </p:cBhvr>
                                      <p:to>
                                        <p:strVal val="visible"/>
                                      </p:to>
                                    </p:set>
                                    <p:animEffect transition="in" filter="slide(fromBottom)">
                                      <p:cBhvr>
                                        <p:cTn id="18" dur="500"/>
                                        <p:tgtEl>
                                          <p:spTgt spid="7987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nodeType="clickEffect">
                                  <p:stCondLst>
                                    <p:cond delay="0"/>
                                  </p:stCondLst>
                                  <p:childTnLst>
                                    <p:set>
                                      <p:cBhvr>
                                        <p:cTn id="22" dur="1" fill="hold">
                                          <p:stCondLst>
                                            <p:cond delay="0"/>
                                          </p:stCondLst>
                                        </p:cTn>
                                        <p:tgtEl>
                                          <p:spTgt spid="79875">
                                            <p:txEl>
                                              <p:pRg st="2" end="2"/>
                                            </p:txEl>
                                          </p:spTgt>
                                        </p:tgtEl>
                                        <p:attrNameLst>
                                          <p:attrName>style.visibility</p:attrName>
                                        </p:attrNameLst>
                                      </p:cBhvr>
                                      <p:to>
                                        <p:strVal val="visible"/>
                                      </p:to>
                                    </p:set>
                                    <p:animEffect transition="in" filter="slide(fromBottom)">
                                      <p:cBhvr>
                                        <p:cTn id="23" dur="500"/>
                                        <p:tgtEl>
                                          <p:spTgt spid="7987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nodeType="clickEffect">
                                  <p:stCondLst>
                                    <p:cond delay="0"/>
                                  </p:stCondLst>
                                  <p:childTnLst>
                                    <p:set>
                                      <p:cBhvr>
                                        <p:cTn id="27" dur="1" fill="hold">
                                          <p:stCondLst>
                                            <p:cond delay="0"/>
                                          </p:stCondLst>
                                        </p:cTn>
                                        <p:tgtEl>
                                          <p:spTgt spid="79875">
                                            <p:txEl>
                                              <p:pRg st="3" end="3"/>
                                            </p:txEl>
                                          </p:spTgt>
                                        </p:tgtEl>
                                        <p:attrNameLst>
                                          <p:attrName>style.visibility</p:attrName>
                                        </p:attrNameLst>
                                      </p:cBhvr>
                                      <p:to>
                                        <p:strVal val="visible"/>
                                      </p:to>
                                    </p:set>
                                    <p:animEffect transition="in" filter="slide(fromBottom)">
                                      <p:cBhvr>
                                        <p:cTn id="28" dur="500"/>
                                        <p:tgtEl>
                                          <p:spTgt spid="79875">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nodeType="clickEffect">
                                  <p:stCondLst>
                                    <p:cond delay="0"/>
                                  </p:stCondLst>
                                  <p:childTnLst>
                                    <p:set>
                                      <p:cBhvr>
                                        <p:cTn id="32" dur="1" fill="hold">
                                          <p:stCondLst>
                                            <p:cond delay="0"/>
                                          </p:stCondLst>
                                        </p:cTn>
                                        <p:tgtEl>
                                          <p:spTgt spid="79875">
                                            <p:txEl>
                                              <p:pRg st="4" end="4"/>
                                            </p:txEl>
                                          </p:spTgt>
                                        </p:tgtEl>
                                        <p:attrNameLst>
                                          <p:attrName>style.visibility</p:attrName>
                                        </p:attrNameLst>
                                      </p:cBhvr>
                                      <p:to>
                                        <p:strVal val="visible"/>
                                      </p:to>
                                    </p:set>
                                    <p:animEffect transition="in" filter="slide(fromBottom)">
                                      <p:cBhvr>
                                        <p:cTn id="33" dur="500"/>
                                        <p:tgtEl>
                                          <p:spTgt spid="79875">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4" fill="hold" nodeType="clickEffect">
                                  <p:stCondLst>
                                    <p:cond delay="0"/>
                                  </p:stCondLst>
                                  <p:childTnLst>
                                    <p:set>
                                      <p:cBhvr>
                                        <p:cTn id="37" dur="1" fill="hold">
                                          <p:stCondLst>
                                            <p:cond delay="0"/>
                                          </p:stCondLst>
                                        </p:cTn>
                                        <p:tgtEl>
                                          <p:spTgt spid="79875">
                                            <p:txEl>
                                              <p:pRg st="5" end="5"/>
                                            </p:txEl>
                                          </p:spTgt>
                                        </p:tgtEl>
                                        <p:attrNameLst>
                                          <p:attrName>style.visibility</p:attrName>
                                        </p:attrNameLst>
                                      </p:cBhvr>
                                      <p:to>
                                        <p:strVal val="visible"/>
                                      </p:to>
                                    </p:set>
                                    <p:animEffect transition="in" filter="slide(fromBottom)">
                                      <p:cBhvr>
                                        <p:cTn id="38" dur="500"/>
                                        <p:tgtEl>
                                          <p:spTgt spid="79875">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4" fill="hold" nodeType="clickEffect">
                                  <p:stCondLst>
                                    <p:cond delay="0"/>
                                  </p:stCondLst>
                                  <p:childTnLst>
                                    <p:set>
                                      <p:cBhvr>
                                        <p:cTn id="42" dur="1" fill="hold">
                                          <p:stCondLst>
                                            <p:cond delay="0"/>
                                          </p:stCondLst>
                                        </p:cTn>
                                        <p:tgtEl>
                                          <p:spTgt spid="79875">
                                            <p:txEl>
                                              <p:pRg st="6" end="6"/>
                                            </p:txEl>
                                          </p:spTgt>
                                        </p:tgtEl>
                                        <p:attrNameLst>
                                          <p:attrName>style.visibility</p:attrName>
                                        </p:attrNameLst>
                                      </p:cBhvr>
                                      <p:to>
                                        <p:strVal val="visible"/>
                                      </p:to>
                                    </p:set>
                                    <p:animEffect transition="in" filter="slide(fromBottom)">
                                      <p:cBhvr>
                                        <p:cTn id="43" dur="500"/>
                                        <p:tgtEl>
                                          <p:spTgt spid="798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sz="4000" smtClean="0">
                <a:effectLst/>
              </a:rPr>
              <a:t>Θεωρία Βιομηχανικής Οργάνωσης</a:t>
            </a:r>
            <a:endParaRPr lang="en-US" sz="4000" smtClean="0">
              <a:effectLst/>
            </a:endParaRPr>
          </a:p>
        </p:txBody>
      </p:sp>
      <p:sp>
        <p:nvSpPr>
          <p:cNvPr id="79875" name="Rectangle 3"/>
          <p:cNvSpPr>
            <a:spLocks noGrp="1" noChangeArrowheads="1"/>
          </p:cNvSpPr>
          <p:nvPr>
            <p:ph type="body" idx="4294967295"/>
          </p:nvPr>
        </p:nvSpPr>
        <p:spPr>
          <a:xfrm>
            <a:off x="457200" y="1676400"/>
            <a:ext cx="82296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sz="2800" smtClean="0">
                <a:effectLst/>
              </a:rPr>
              <a:t>Υπάρχουν όρια στην επέκταση μιας εταιρείας μέσω ΑΞΕ;</a:t>
            </a:r>
          </a:p>
          <a:p>
            <a:r>
              <a:rPr lang="el-GR" sz="2800" smtClean="0">
                <a:effectLst/>
              </a:rPr>
              <a:t>Βελτιώνεται η θέση μιας εταιρείας;</a:t>
            </a:r>
          </a:p>
          <a:p>
            <a:pPr lvl="1"/>
            <a:r>
              <a:rPr lang="en-US" sz="2400" smtClean="0">
                <a:effectLst/>
              </a:rPr>
              <a:t>Marketing</a:t>
            </a:r>
          </a:p>
          <a:p>
            <a:pPr lvl="1"/>
            <a:r>
              <a:rPr lang="en-US" sz="2400" smtClean="0">
                <a:effectLst/>
              </a:rPr>
              <a:t>R&amp;D</a:t>
            </a:r>
          </a:p>
          <a:p>
            <a:pPr lvl="1"/>
            <a:r>
              <a:rPr lang="el-GR" sz="2400" smtClean="0">
                <a:effectLst/>
              </a:rPr>
              <a:t>Δίκτυα πωλήσεων</a:t>
            </a:r>
          </a:p>
          <a:p>
            <a:pPr lvl="1"/>
            <a:r>
              <a:rPr lang="el-GR" sz="2400" smtClean="0">
                <a:effectLst/>
              </a:rPr>
              <a:t>Κατανόηση τοπικών συνθηκών</a:t>
            </a:r>
          </a:p>
          <a:p>
            <a:pPr lvl="1"/>
            <a:r>
              <a:rPr lang="en-US" sz="2400" smtClean="0">
                <a:effectLst/>
              </a:rPr>
              <a:t>After sales </a:t>
            </a:r>
            <a:r>
              <a:rPr lang="el-GR" sz="2400" smtClean="0">
                <a:effectLst/>
              </a:rPr>
              <a:t>υπηρεσίες</a:t>
            </a:r>
          </a:p>
          <a:p>
            <a:pPr lvl="1"/>
            <a:r>
              <a:rPr lang="el-GR" sz="2400" smtClean="0">
                <a:effectLst/>
              </a:rPr>
              <a:t>Διαθεσιμότητα τεχνικών </a:t>
            </a:r>
          </a:p>
          <a:p>
            <a:pPr lvl="1"/>
            <a:endParaRPr lang="en-US" sz="2400" smtClean="0">
              <a:effectLst/>
            </a:endParaRPr>
          </a:p>
        </p:txBody>
      </p:sp>
    </p:spTree>
    <p:extLst>
      <p:ext uri="{BB962C8B-B14F-4D97-AF65-F5344CB8AC3E}">
        <p14:creationId xmlns:p14="http://schemas.microsoft.com/office/powerpoint/2010/main" val="516060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additive="base">
                                        <p:cTn id="7" dur="500" fill="hold"/>
                                        <p:tgtEl>
                                          <p:spTgt spid="79874"/>
                                        </p:tgtEl>
                                        <p:attrNameLst>
                                          <p:attrName>ppt_x</p:attrName>
                                        </p:attrNameLst>
                                      </p:cBhvr>
                                      <p:tavLst>
                                        <p:tav tm="0">
                                          <p:val>
                                            <p:strVal val="#ppt_x"/>
                                          </p:val>
                                        </p:tav>
                                        <p:tav tm="100000">
                                          <p:val>
                                            <p:strVal val="#ppt_x"/>
                                          </p:val>
                                        </p:tav>
                                      </p:tavLst>
                                    </p:anim>
                                    <p:anim calcmode="lin" valueType="num">
                                      <p:cBhvr additive="base">
                                        <p:cTn id="8" dur="500" fill="hold"/>
                                        <p:tgtEl>
                                          <p:spTgt spid="7987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79875">
                                            <p:txEl>
                                              <p:pRg st="0" end="0"/>
                                            </p:txEl>
                                          </p:spTgt>
                                        </p:tgtEl>
                                        <p:attrNameLst>
                                          <p:attrName>style.visibility</p:attrName>
                                        </p:attrNameLst>
                                      </p:cBhvr>
                                      <p:to>
                                        <p:strVal val="visible"/>
                                      </p:to>
                                    </p:set>
                                    <p:animEffect transition="in" filter="slide(fromBottom)">
                                      <p:cBhvr>
                                        <p:cTn id="13" dur="500"/>
                                        <p:tgtEl>
                                          <p:spTgt spid="7987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nodeType="clickEffect">
                                  <p:stCondLst>
                                    <p:cond delay="0"/>
                                  </p:stCondLst>
                                  <p:childTnLst>
                                    <p:set>
                                      <p:cBhvr>
                                        <p:cTn id="17" dur="1" fill="hold">
                                          <p:stCondLst>
                                            <p:cond delay="0"/>
                                          </p:stCondLst>
                                        </p:cTn>
                                        <p:tgtEl>
                                          <p:spTgt spid="79875">
                                            <p:txEl>
                                              <p:pRg st="1" end="1"/>
                                            </p:txEl>
                                          </p:spTgt>
                                        </p:tgtEl>
                                        <p:attrNameLst>
                                          <p:attrName>style.visibility</p:attrName>
                                        </p:attrNameLst>
                                      </p:cBhvr>
                                      <p:to>
                                        <p:strVal val="visible"/>
                                      </p:to>
                                    </p:set>
                                    <p:animEffect transition="in" filter="slide(fromBottom)">
                                      <p:cBhvr>
                                        <p:cTn id="18" dur="500"/>
                                        <p:tgtEl>
                                          <p:spTgt spid="7987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nodeType="clickEffect">
                                  <p:stCondLst>
                                    <p:cond delay="0"/>
                                  </p:stCondLst>
                                  <p:childTnLst>
                                    <p:set>
                                      <p:cBhvr>
                                        <p:cTn id="22" dur="1" fill="hold">
                                          <p:stCondLst>
                                            <p:cond delay="0"/>
                                          </p:stCondLst>
                                        </p:cTn>
                                        <p:tgtEl>
                                          <p:spTgt spid="79875">
                                            <p:txEl>
                                              <p:pRg st="2" end="2"/>
                                            </p:txEl>
                                          </p:spTgt>
                                        </p:tgtEl>
                                        <p:attrNameLst>
                                          <p:attrName>style.visibility</p:attrName>
                                        </p:attrNameLst>
                                      </p:cBhvr>
                                      <p:to>
                                        <p:strVal val="visible"/>
                                      </p:to>
                                    </p:set>
                                    <p:animEffect transition="in" filter="slide(fromBottom)">
                                      <p:cBhvr>
                                        <p:cTn id="23" dur="500"/>
                                        <p:tgtEl>
                                          <p:spTgt spid="7987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nodeType="clickEffect">
                                  <p:stCondLst>
                                    <p:cond delay="0"/>
                                  </p:stCondLst>
                                  <p:childTnLst>
                                    <p:set>
                                      <p:cBhvr>
                                        <p:cTn id="27" dur="1" fill="hold">
                                          <p:stCondLst>
                                            <p:cond delay="0"/>
                                          </p:stCondLst>
                                        </p:cTn>
                                        <p:tgtEl>
                                          <p:spTgt spid="79875">
                                            <p:txEl>
                                              <p:pRg st="3" end="3"/>
                                            </p:txEl>
                                          </p:spTgt>
                                        </p:tgtEl>
                                        <p:attrNameLst>
                                          <p:attrName>style.visibility</p:attrName>
                                        </p:attrNameLst>
                                      </p:cBhvr>
                                      <p:to>
                                        <p:strVal val="visible"/>
                                      </p:to>
                                    </p:set>
                                    <p:animEffect transition="in" filter="slide(fromBottom)">
                                      <p:cBhvr>
                                        <p:cTn id="28" dur="500"/>
                                        <p:tgtEl>
                                          <p:spTgt spid="79875">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nodeType="clickEffect">
                                  <p:stCondLst>
                                    <p:cond delay="0"/>
                                  </p:stCondLst>
                                  <p:childTnLst>
                                    <p:set>
                                      <p:cBhvr>
                                        <p:cTn id="32" dur="1" fill="hold">
                                          <p:stCondLst>
                                            <p:cond delay="0"/>
                                          </p:stCondLst>
                                        </p:cTn>
                                        <p:tgtEl>
                                          <p:spTgt spid="79875">
                                            <p:txEl>
                                              <p:pRg st="4" end="4"/>
                                            </p:txEl>
                                          </p:spTgt>
                                        </p:tgtEl>
                                        <p:attrNameLst>
                                          <p:attrName>style.visibility</p:attrName>
                                        </p:attrNameLst>
                                      </p:cBhvr>
                                      <p:to>
                                        <p:strVal val="visible"/>
                                      </p:to>
                                    </p:set>
                                    <p:animEffect transition="in" filter="slide(fromBottom)">
                                      <p:cBhvr>
                                        <p:cTn id="33" dur="500"/>
                                        <p:tgtEl>
                                          <p:spTgt spid="79875">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4" fill="hold" nodeType="clickEffect">
                                  <p:stCondLst>
                                    <p:cond delay="0"/>
                                  </p:stCondLst>
                                  <p:childTnLst>
                                    <p:set>
                                      <p:cBhvr>
                                        <p:cTn id="37" dur="1" fill="hold">
                                          <p:stCondLst>
                                            <p:cond delay="0"/>
                                          </p:stCondLst>
                                        </p:cTn>
                                        <p:tgtEl>
                                          <p:spTgt spid="79875">
                                            <p:txEl>
                                              <p:pRg st="5" end="5"/>
                                            </p:txEl>
                                          </p:spTgt>
                                        </p:tgtEl>
                                        <p:attrNameLst>
                                          <p:attrName>style.visibility</p:attrName>
                                        </p:attrNameLst>
                                      </p:cBhvr>
                                      <p:to>
                                        <p:strVal val="visible"/>
                                      </p:to>
                                    </p:set>
                                    <p:animEffect transition="in" filter="slide(fromBottom)">
                                      <p:cBhvr>
                                        <p:cTn id="38" dur="500"/>
                                        <p:tgtEl>
                                          <p:spTgt spid="79875">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4" fill="hold" nodeType="clickEffect">
                                  <p:stCondLst>
                                    <p:cond delay="0"/>
                                  </p:stCondLst>
                                  <p:childTnLst>
                                    <p:set>
                                      <p:cBhvr>
                                        <p:cTn id="42" dur="1" fill="hold">
                                          <p:stCondLst>
                                            <p:cond delay="0"/>
                                          </p:stCondLst>
                                        </p:cTn>
                                        <p:tgtEl>
                                          <p:spTgt spid="79875">
                                            <p:txEl>
                                              <p:pRg st="6" end="6"/>
                                            </p:txEl>
                                          </p:spTgt>
                                        </p:tgtEl>
                                        <p:attrNameLst>
                                          <p:attrName>style.visibility</p:attrName>
                                        </p:attrNameLst>
                                      </p:cBhvr>
                                      <p:to>
                                        <p:strVal val="visible"/>
                                      </p:to>
                                    </p:set>
                                    <p:animEffect transition="in" filter="slide(fromBottom)">
                                      <p:cBhvr>
                                        <p:cTn id="43" dur="500"/>
                                        <p:tgtEl>
                                          <p:spTgt spid="79875">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2" presetClass="entr" presetSubtype="4" fill="hold" nodeType="clickEffect">
                                  <p:stCondLst>
                                    <p:cond delay="0"/>
                                  </p:stCondLst>
                                  <p:childTnLst>
                                    <p:set>
                                      <p:cBhvr>
                                        <p:cTn id="47" dur="1" fill="hold">
                                          <p:stCondLst>
                                            <p:cond delay="0"/>
                                          </p:stCondLst>
                                        </p:cTn>
                                        <p:tgtEl>
                                          <p:spTgt spid="79875">
                                            <p:txEl>
                                              <p:pRg st="7" end="7"/>
                                            </p:txEl>
                                          </p:spTgt>
                                        </p:tgtEl>
                                        <p:attrNameLst>
                                          <p:attrName>style.visibility</p:attrName>
                                        </p:attrNameLst>
                                      </p:cBhvr>
                                      <p:to>
                                        <p:strVal val="visible"/>
                                      </p:to>
                                    </p:set>
                                    <p:animEffect transition="in" filter="slide(fromBottom)">
                                      <p:cBhvr>
                                        <p:cTn id="48" dur="500"/>
                                        <p:tgtEl>
                                          <p:spTgt spid="798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sz="4000" smtClean="0">
                <a:effectLst/>
              </a:rPr>
              <a:t>Θεωρία Βιομηχανικής Οργάνωσης</a:t>
            </a:r>
            <a:endParaRPr lang="en-US" sz="4000" smtClean="0">
              <a:effectLst/>
            </a:endParaRPr>
          </a:p>
        </p:txBody>
      </p:sp>
      <p:sp>
        <p:nvSpPr>
          <p:cNvPr id="79875" name="Rectangle 3"/>
          <p:cNvSpPr>
            <a:spLocks noGrp="1" noChangeArrowheads="1"/>
          </p:cNvSpPr>
          <p:nvPr>
            <p:ph type="body" idx="4294967295"/>
          </p:nvPr>
        </p:nvSpPr>
        <p:spPr>
          <a:xfrm>
            <a:off x="457200" y="1676400"/>
            <a:ext cx="82296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smtClean="0">
                <a:effectLst/>
              </a:rPr>
              <a:t>Χρονικά πότε θα ανέμενε κανείς την πραγματοποίηση ΑΞΕ;</a:t>
            </a:r>
          </a:p>
          <a:p>
            <a:pPr lvl="1"/>
            <a:r>
              <a:rPr lang="el-GR" smtClean="0">
                <a:effectLst/>
              </a:rPr>
              <a:t>Ολιγοπωλιακές συνθήκες</a:t>
            </a:r>
          </a:p>
          <a:p>
            <a:pPr lvl="1"/>
            <a:r>
              <a:rPr lang="el-GR" smtClean="0">
                <a:effectLst/>
              </a:rPr>
              <a:t>Σε επίπεδο κλάδου όχι οικονομίας</a:t>
            </a:r>
          </a:p>
          <a:p>
            <a:pPr lvl="1"/>
            <a:r>
              <a:rPr lang="el-GR" smtClean="0">
                <a:effectLst/>
              </a:rPr>
              <a:t>Κινήσεις μιας εταιρείας δημιουργούν την τάση να κινητοποιηθούν και οι άλλες εταιρείες </a:t>
            </a:r>
          </a:p>
          <a:p>
            <a:endParaRPr lang="el-GR" smtClean="0">
              <a:effectLst/>
            </a:endParaRPr>
          </a:p>
          <a:p>
            <a:pPr lvl="1"/>
            <a:endParaRPr lang="en-US" smtClean="0">
              <a:effectLst/>
            </a:endParaRPr>
          </a:p>
        </p:txBody>
      </p:sp>
    </p:spTree>
    <p:extLst>
      <p:ext uri="{BB962C8B-B14F-4D97-AF65-F5344CB8AC3E}">
        <p14:creationId xmlns:p14="http://schemas.microsoft.com/office/powerpoint/2010/main" val="1305253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additive="base">
                                        <p:cTn id="7" dur="500" fill="hold"/>
                                        <p:tgtEl>
                                          <p:spTgt spid="79874"/>
                                        </p:tgtEl>
                                        <p:attrNameLst>
                                          <p:attrName>ppt_x</p:attrName>
                                        </p:attrNameLst>
                                      </p:cBhvr>
                                      <p:tavLst>
                                        <p:tav tm="0">
                                          <p:val>
                                            <p:strVal val="#ppt_x"/>
                                          </p:val>
                                        </p:tav>
                                        <p:tav tm="100000">
                                          <p:val>
                                            <p:strVal val="#ppt_x"/>
                                          </p:val>
                                        </p:tav>
                                      </p:tavLst>
                                    </p:anim>
                                    <p:anim calcmode="lin" valueType="num">
                                      <p:cBhvr additive="base">
                                        <p:cTn id="8" dur="500" fill="hold"/>
                                        <p:tgtEl>
                                          <p:spTgt spid="7987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79875">
                                            <p:txEl>
                                              <p:pRg st="0" end="0"/>
                                            </p:txEl>
                                          </p:spTgt>
                                        </p:tgtEl>
                                        <p:attrNameLst>
                                          <p:attrName>style.visibility</p:attrName>
                                        </p:attrNameLst>
                                      </p:cBhvr>
                                      <p:to>
                                        <p:strVal val="visible"/>
                                      </p:to>
                                    </p:set>
                                    <p:animEffect transition="in" filter="slide(fromBottom)">
                                      <p:cBhvr>
                                        <p:cTn id="13" dur="500"/>
                                        <p:tgtEl>
                                          <p:spTgt spid="7987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nodeType="clickEffect">
                                  <p:stCondLst>
                                    <p:cond delay="0"/>
                                  </p:stCondLst>
                                  <p:childTnLst>
                                    <p:set>
                                      <p:cBhvr>
                                        <p:cTn id="17" dur="1" fill="hold">
                                          <p:stCondLst>
                                            <p:cond delay="0"/>
                                          </p:stCondLst>
                                        </p:cTn>
                                        <p:tgtEl>
                                          <p:spTgt spid="79875">
                                            <p:txEl>
                                              <p:pRg st="1" end="1"/>
                                            </p:txEl>
                                          </p:spTgt>
                                        </p:tgtEl>
                                        <p:attrNameLst>
                                          <p:attrName>style.visibility</p:attrName>
                                        </p:attrNameLst>
                                      </p:cBhvr>
                                      <p:to>
                                        <p:strVal val="visible"/>
                                      </p:to>
                                    </p:set>
                                    <p:animEffect transition="in" filter="slide(fromBottom)">
                                      <p:cBhvr>
                                        <p:cTn id="18" dur="500"/>
                                        <p:tgtEl>
                                          <p:spTgt spid="7987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nodeType="clickEffect">
                                  <p:stCondLst>
                                    <p:cond delay="0"/>
                                  </p:stCondLst>
                                  <p:childTnLst>
                                    <p:set>
                                      <p:cBhvr>
                                        <p:cTn id="22" dur="1" fill="hold">
                                          <p:stCondLst>
                                            <p:cond delay="0"/>
                                          </p:stCondLst>
                                        </p:cTn>
                                        <p:tgtEl>
                                          <p:spTgt spid="79875">
                                            <p:txEl>
                                              <p:pRg st="2" end="2"/>
                                            </p:txEl>
                                          </p:spTgt>
                                        </p:tgtEl>
                                        <p:attrNameLst>
                                          <p:attrName>style.visibility</p:attrName>
                                        </p:attrNameLst>
                                      </p:cBhvr>
                                      <p:to>
                                        <p:strVal val="visible"/>
                                      </p:to>
                                    </p:set>
                                    <p:animEffect transition="in" filter="slide(fromBottom)">
                                      <p:cBhvr>
                                        <p:cTn id="23" dur="500"/>
                                        <p:tgtEl>
                                          <p:spTgt spid="7987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nodeType="clickEffect">
                                  <p:stCondLst>
                                    <p:cond delay="0"/>
                                  </p:stCondLst>
                                  <p:childTnLst>
                                    <p:set>
                                      <p:cBhvr>
                                        <p:cTn id="27" dur="1" fill="hold">
                                          <p:stCondLst>
                                            <p:cond delay="0"/>
                                          </p:stCondLst>
                                        </p:cTn>
                                        <p:tgtEl>
                                          <p:spTgt spid="79875">
                                            <p:txEl>
                                              <p:pRg st="3" end="3"/>
                                            </p:txEl>
                                          </p:spTgt>
                                        </p:tgtEl>
                                        <p:attrNameLst>
                                          <p:attrName>style.visibility</p:attrName>
                                        </p:attrNameLst>
                                      </p:cBhvr>
                                      <p:to>
                                        <p:strVal val="visible"/>
                                      </p:to>
                                    </p:set>
                                    <p:animEffect transition="in" filter="slide(fromBottom)">
                                      <p:cBhvr>
                                        <p:cTn id="28" dur="500"/>
                                        <p:tgtEl>
                                          <p:spTgt spid="798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idx="4294967295"/>
          </p:nvPr>
        </p:nvSpPr>
        <p:spPr>
          <a:xfrm>
            <a:off x="457200" y="1676400"/>
            <a:ext cx="83820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l-GR" smtClean="0">
                <a:effectLst/>
              </a:rPr>
              <a:t>Αρχικό στάδιο</a:t>
            </a:r>
            <a:endParaRPr lang="en-US" smtClean="0">
              <a:effectLst/>
            </a:endParaRPr>
          </a:p>
          <a:p>
            <a:pPr lvl="1">
              <a:lnSpc>
                <a:spcPct val="90000"/>
              </a:lnSpc>
            </a:pPr>
            <a:r>
              <a:rPr lang="el-GR" smtClean="0">
                <a:effectLst/>
              </a:rPr>
              <a:t>Έντονο </a:t>
            </a:r>
            <a:r>
              <a:rPr lang="en-US" smtClean="0">
                <a:effectLst/>
              </a:rPr>
              <a:t>R&amp;D</a:t>
            </a:r>
            <a:endParaRPr lang="el-GR" smtClean="0">
              <a:effectLst/>
            </a:endParaRPr>
          </a:p>
          <a:p>
            <a:pPr lvl="2">
              <a:lnSpc>
                <a:spcPct val="90000"/>
              </a:lnSpc>
            </a:pPr>
            <a:r>
              <a:rPr lang="el-GR" smtClean="0">
                <a:effectLst/>
              </a:rPr>
              <a:t>Εξειδικευμένο προσωπικό</a:t>
            </a:r>
          </a:p>
          <a:p>
            <a:pPr lvl="2">
              <a:lnSpc>
                <a:spcPct val="90000"/>
              </a:lnSpc>
            </a:pPr>
            <a:r>
              <a:rPr lang="el-GR" smtClean="0">
                <a:effectLst/>
              </a:rPr>
              <a:t>Όχι μεγάλη ανάγκη κεφαλαίου</a:t>
            </a:r>
          </a:p>
          <a:p>
            <a:pPr lvl="2">
              <a:lnSpc>
                <a:spcPct val="90000"/>
              </a:lnSpc>
            </a:pPr>
            <a:r>
              <a:rPr lang="el-GR" smtClean="0">
                <a:effectLst/>
              </a:rPr>
              <a:t>Μικρή ανάγκη διοικητικών δυνατοτήτων</a:t>
            </a:r>
            <a:endParaRPr lang="en-US" smtClean="0">
              <a:effectLst/>
            </a:endParaRPr>
          </a:p>
          <a:p>
            <a:pPr>
              <a:lnSpc>
                <a:spcPct val="90000"/>
              </a:lnSpc>
            </a:pPr>
            <a:r>
              <a:rPr lang="el-GR" smtClean="0">
                <a:effectLst/>
              </a:rPr>
              <a:t>Ενδιάμεσο στάδιο</a:t>
            </a:r>
          </a:p>
          <a:p>
            <a:pPr lvl="1">
              <a:lnSpc>
                <a:spcPct val="90000"/>
              </a:lnSpc>
            </a:pPr>
            <a:r>
              <a:rPr lang="el-GR" smtClean="0">
                <a:effectLst/>
              </a:rPr>
              <a:t>Σημασία η παραγωγή</a:t>
            </a:r>
          </a:p>
          <a:p>
            <a:pPr lvl="2">
              <a:lnSpc>
                <a:spcPct val="90000"/>
              </a:lnSpc>
            </a:pPr>
            <a:r>
              <a:rPr lang="el-GR" smtClean="0">
                <a:effectLst/>
              </a:rPr>
              <a:t>Αυξάνεται η ανάγκη κεφαλαίων</a:t>
            </a:r>
          </a:p>
          <a:p>
            <a:pPr lvl="2">
              <a:lnSpc>
                <a:spcPct val="90000"/>
              </a:lnSpc>
            </a:pPr>
            <a:r>
              <a:rPr lang="el-GR" smtClean="0">
                <a:effectLst/>
              </a:rPr>
              <a:t>Αυξάνονται οι ανάγκες διοικητικών δυνατοτήτων</a:t>
            </a:r>
          </a:p>
          <a:p>
            <a:pPr lvl="2">
              <a:lnSpc>
                <a:spcPct val="90000"/>
              </a:lnSpc>
            </a:pPr>
            <a:r>
              <a:rPr lang="el-GR" smtClean="0">
                <a:effectLst/>
              </a:rPr>
              <a:t>Μειώνεται η ανάγκη για εξειδικευμένο προσωπικό</a:t>
            </a:r>
            <a:endParaRPr lang="en-US" smtClean="0">
              <a:effectLst/>
            </a:endParaRPr>
          </a:p>
        </p:txBody>
      </p:sp>
      <p:sp>
        <p:nvSpPr>
          <p:cNvPr id="79874" name="Rectangle 2"/>
          <p:cNvSpPr>
            <a:spLocks noChangeArrowheads="1"/>
          </p:cNvSpPr>
          <p:nvPr/>
        </p:nvSpPr>
        <p:spPr bwMode="auto">
          <a:xfrm>
            <a:off x="457200" y="3810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l-GR" sz="4000">
                <a:solidFill>
                  <a:schemeClr val="tx2"/>
                </a:solidFill>
              </a:rPr>
              <a:t>Κύκλος ανάπτυξης μιας εταιρείας και ΑΞΕ</a:t>
            </a:r>
            <a:endParaRPr lang="en-US" sz="4000">
              <a:solidFill>
                <a:schemeClr val="tx2"/>
              </a:solidFill>
            </a:endParaRPr>
          </a:p>
        </p:txBody>
      </p:sp>
    </p:spTree>
    <p:extLst>
      <p:ext uri="{BB962C8B-B14F-4D97-AF65-F5344CB8AC3E}">
        <p14:creationId xmlns:p14="http://schemas.microsoft.com/office/powerpoint/2010/main" val="3523786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slide(fromBottom)">
                                      <p:cBhvr>
                                        <p:cTn id="7" dur="500"/>
                                        <p:tgtEl>
                                          <p:spTgt spid="798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79875">
                                            <p:txEl>
                                              <p:pRg st="1" end="1"/>
                                            </p:txEl>
                                          </p:spTgt>
                                        </p:tgtEl>
                                        <p:attrNameLst>
                                          <p:attrName>style.visibility</p:attrName>
                                        </p:attrNameLst>
                                      </p:cBhvr>
                                      <p:to>
                                        <p:strVal val="visible"/>
                                      </p:to>
                                    </p:set>
                                    <p:animEffect transition="in" filter="slide(fromBottom)">
                                      <p:cBhvr>
                                        <p:cTn id="12" dur="500"/>
                                        <p:tgtEl>
                                          <p:spTgt spid="798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79875">
                                            <p:txEl>
                                              <p:pRg st="2" end="2"/>
                                            </p:txEl>
                                          </p:spTgt>
                                        </p:tgtEl>
                                        <p:attrNameLst>
                                          <p:attrName>style.visibility</p:attrName>
                                        </p:attrNameLst>
                                      </p:cBhvr>
                                      <p:to>
                                        <p:strVal val="visible"/>
                                      </p:to>
                                    </p:set>
                                    <p:animEffect transition="in" filter="slide(fromBottom)">
                                      <p:cBhvr>
                                        <p:cTn id="17" dur="500"/>
                                        <p:tgtEl>
                                          <p:spTgt spid="798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79875">
                                            <p:txEl>
                                              <p:pRg st="3" end="3"/>
                                            </p:txEl>
                                          </p:spTgt>
                                        </p:tgtEl>
                                        <p:attrNameLst>
                                          <p:attrName>style.visibility</p:attrName>
                                        </p:attrNameLst>
                                      </p:cBhvr>
                                      <p:to>
                                        <p:strVal val="visible"/>
                                      </p:to>
                                    </p:set>
                                    <p:animEffect transition="in" filter="slide(fromBottom)">
                                      <p:cBhvr>
                                        <p:cTn id="22" dur="500"/>
                                        <p:tgtEl>
                                          <p:spTgt spid="798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79875">
                                            <p:txEl>
                                              <p:pRg st="4" end="4"/>
                                            </p:txEl>
                                          </p:spTgt>
                                        </p:tgtEl>
                                        <p:attrNameLst>
                                          <p:attrName>style.visibility</p:attrName>
                                        </p:attrNameLst>
                                      </p:cBhvr>
                                      <p:to>
                                        <p:strVal val="visible"/>
                                      </p:to>
                                    </p:set>
                                    <p:animEffect transition="in" filter="slide(fromBottom)">
                                      <p:cBhvr>
                                        <p:cTn id="27" dur="500"/>
                                        <p:tgtEl>
                                          <p:spTgt spid="7987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79875">
                                            <p:txEl>
                                              <p:pRg st="5" end="5"/>
                                            </p:txEl>
                                          </p:spTgt>
                                        </p:tgtEl>
                                        <p:attrNameLst>
                                          <p:attrName>style.visibility</p:attrName>
                                        </p:attrNameLst>
                                      </p:cBhvr>
                                      <p:to>
                                        <p:strVal val="visible"/>
                                      </p:to>
                                    </p:set>
                                    <p:animEffect transition="in" filter="slide(fromBottom)">
                                      <p:cBhvr>
                                        <p:cTn id="32" dur="500"/>
                                        <p:tgtEl>
                                          <p:spTgt spid="7987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nodeType="clickEffect">
                                  <p:stCondLst>
                                    <p:cond delay="0"/>
                                  </p:stCondLst>
                                  <p:childTnLst>
                                    <p:set>
                                      <p:cBhvr>
                                        <p:cTn id="36" dur="1" fill="hold">
                                          <p:stCondLst>
                                            <p:cond delay="0"/>
                                          </p:stCondLst>
                                        </p:cTn>
                                        <p:tgtEl>
                                          <p:spTgt spid="79875">
                                            <p:txEl>
                                              <p:pRg st="6" end="6"/>
                                            </p:txEl>
                                          </p:spTgt>
                                        </p:tgtEl>
                                        <p:attrNameLst>
                                          <p:attrName>style.visibility</p:attrName>
                                        </p:attrNameLst>
                                      </p:cBhvr>
                                      <p:to>
                                        <p:strVal val="visible"/>
                                      </p:to>
                                    </p:set>
                                    <p:animEffect transition="in" filter="slide(fromBottom)">
                                      <p:cBhvr>
                                        <p:cTn id="37" dur="500"/>
                                        <p:tgtEl>
                                          <p:spTgt spid="7987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nodeType="clickEffect">
                                  <p:stCondLst>
                                    <p:cond delay="0"/>
                                  </p:stCondLst>
                                  <p:childTnLst>
                                    <p:set>
                                      <p:cBhvr>
                                        <p:cTn id="41" dur="1" fill="hold">
                                          <p:stCondLst>
                                            <p:cond delay="0"/>
                                          </p:stCondLst>
                                        </p:cTn>
                                        <p:tgtEl>
                                          <p:spTgt spid="79875">
                                            <p:txEl>
                                              <p:pRg st="7" end="7"/>
                                            </p:txEl>
                                          </p:spTgt>
                                        </p:tgtEl>
                                        <p:attrNameLst>
                                          <p:attrName>style.visibility</p:attrName>
                                        </p:attrNameLst>
                                      </p:cBhvr>
                                      <p:to>
                                        <p:strVal val="visible"/>
                                      </p:to>
                                    </p:set>
                                    <p:animEffect transition="in" filter="slide(fromBottom)">
                                      <p:cBhvr>
                                        <p:cTn id="42" dur="500"/>
                                        <p:tgtEl>
                                          <p:spTgt spid="7987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4" fill="hold" nodeType="clickEffect">
                                  <p:stCondLst>
                                    <p:cond delay="0"/>
                                  </p:stCondLst>
                                  <p:childTnLst>
                                    <p:set>
                                      <p:cBhvr>
                                        <p:cTn id="46" dur="1" fill="hold">
                                          <p:stCondLst>
                                            <p:cond delay="0"/>
                                          </p:stCondLst>
                                        </p:cTn>
                                        <p:tgtEl>
                                          <p:spTgt spid="79875">
                                            <p:txEl>
                                              <p:pRg st="8" end="8"/>
                                            </p:txEl>
                                          </p:spTgt>
                                        </p:tgtEl>
                                        <p:attrNameLst>
                                          <p:attrName>style.visibility</p:attrName>
                                        </p:attrNameLst>
                                      </p:cBhvr>
                                      <p:to>
                                        <p:strVal val="visible"/>
                                      </p:to>
                                    </p:set>
                                    <p:animEffect transition="in" filter="slide(fromBottom)">
                                      <p:cBhvr>
                                        <p:cTn id="47" dur="500"/>
                                        <p:tgtEl>
                                          <p:spTgt spid="79875">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2" presetClass="entr" presetSubtype="4" fill="hold" nodeType="clickEffect">
                                  <p:stCondLst>
                                    <p:cond delay="0"/>
                                  </p:stCondLst>
                                  <p:childTnLst>
                                    <p:set>
                                      <p:cBhvr>
                                        <p:cTn id="51" dur="1" fill="hold">
                                          <p:stCondLst>
                                            <p:cond delay="0"/>
                                          </p:stCondLst>
                                        </p:cTn>
                                        <p:tgtEl>
                                          <p:spTgt spid="79875">
                                            <p:txEl>
                                              <p:pRg st="9" end="9"/>
                                            </p:txEl>
                                          </p:spTgt>
                                        </p:tgtEl>
                                        <p:attrNameLst>
                                          <p:attrName>style.visibility</p:attrName>
                                        </p:attrNameLst>
                                      </p:cBhvr>
                                      <p:to>
                                        <p:strVal val="visible"/>
                                      </p:to>
                                    </p:set>
                                    <p:animEffect transition="in" filter="slide(fromBottom)">
                                      <p:cBhvr>
                                        <p:cTn id="52" dur="500"/>
                                        <p:tgtEl>
                                          <p:spTgt spid="79875">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1" fill="hold" grpId="0" nodeType="clickEffect">
                                  <p:stCondLst>
                                    <p:cond delay="0"/>
                                  </p:stCondLst>
                                  <p:childTnLst>
                                    <p:set>
                                      <p:cBhvr>
                                        <p:cTn id="56" dur="1" fill="hold">
                                          <p:stCondLst>
                                            <p:cond delay="0"/>
                                          </p:stCondLst>
                                        </p:cTn>
                                        <p:tgtEl>
                                          <p:spTgt spid="79874"/>
                                        </p:tgtEl>
                                        <p:attrNameLst>
                                          <p:attrName>style.visibility</p:attrName>
                                        </p:attrNameLst>
                                      </p:cBhvr>
                                      <p:to>
                                        <p:strVal val="visible"/>
                                      </p:to>
                                    </p:set>
                                    <p:anim calcmode="lin" valueType="num">
                                      <p:cBhvr additive="base">
                                        <p:cTn id="57" dur="500" fill="hold"/>
                                        <p:tgtEl>
                                          <p:spTgt spid="79874"/>
                                        </p:tgtEl>
                                        <p:attrNameLst>
                                          <p:attrName>ppt_x</p:attrName>
                                        </p:attrNameLst>
                                      </p:cBhvr>
                                      <p:tavLst>
                                        <p:tav tm="0">
                                          <p:val>
                                            <p:strVal val="#ppt_x"/>
                                          </p:val>
                                        </p:tav>
                                        <p:tav tm="100000">
                                          <p:val>
                                            <p:strVal val="#ppt_x"/>
                                          </p:val>
                                        </p:tav>
                                      </p:tavLst>
                                    </p:anim>
                                    <p:anim calcmode="lin" valueType="num">
                                      <p:cBhvr additive="base">
                                        <p:cTn id="58" dur="500" fill="hold"/>
                                        <p:tgtEl>
                                          <p:spTgt spid="7987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l-GR" sz="4000" smtClean="0">
                <a:effectLst/>
              </a:rPr>
              <a:t>Κύκλος ανάπτυξης μιας εταιρείας και ΑΞΕ</a:t>
            </a:r>
            <a:endParaRPr lang="en-US" sz="4000" smtClean="0">
              <a:effectLst/>
            </a:endParaRPr>
          </a:p>
        </p:txBody>
      </p:sp>
      <p:sp>
        <p:nvSpPr>
          <p:cNvPr id="79875" name="Rectangle 3"/>
          <p:cNvSpPr>
            <a:spLocks noGrp="1" noChangeArrowheads="1"/>
          </p:cNvSpPr>
          <p:nvPr>
            <p:ph type="body" idx="4294967295"/>
          </p:nvPr>
        </p:nvSpPr>
        <p:spPr>
          <a:xfrm>
            <a:off x="457200" y="1676400"/>
            <a:ext cx="83820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smtClean="0">
                <a:effectLst/>
              </a:rPr>
              <a:t>Τελικό στάδιο</a:t>
            </a:r>
            <a:endParaRPr lang="en-US" smtClean="0">
              <a:effectLst/>
            </a:endParaRPr>
          </a:p>
          <a:p>
            <a:pPr lvl="1"/>
            <a:r>
              <a:rPr lang="el-GR" smtClean="0">
                <a:effectLst/>
              </a:rPr>
              <a:t>Έντονη παραγωγή και διαφήμιση</a:t>
            </a:r>
          </a:p>
          <a:p>
            <a:pPr lvl="2"/>
            <a:r>
              <a:rPr lang="el-GR" smtClean="0">
                <a:effectLst/>
              </a:rPr>
              <a:t>Εξειδικευμένο προσωπικό σε διοικητικά θέματα</a:t>
            </a:r>
          </a:p>
          <a:p>
            <a:pPr lvl="2"/>
            <a:r>
              <a:rPr lang="el-GR" smtClean="0">
                <a:effectLst/>
              </a:rPr>
              <a:t>Όχι μεγάλη ανάγκη κεφαλαίου</a:t>
            </a:r>
          </a:p>
          <a:p>
            <a:pPr>
              <a:buFont typeface="Wingdings" pitchFamily="2" charset="2"/>
              <a:buNone/>
            </a:pPr>
            <a:endParaRPr lang="en-US" smtClean="0">
              <a:effectLst/>
            </a:endParaRPr>
          </a:p>
        </p:txBody>
      </p:sp>
    </p:spTree>
    <p:extLst>
      <p:ext uri="{BB962C8B-B14F-4D97-AF65-F5344CB8AC3E}">
        <p14:creationId xmlns:p14="http://schemas.microsoft.com/office/powerpoint/2010/main" val="1872005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additive="base">
                                        <p:cTn id="7" dur="500" fill="hold"/>
                                        <p:tgtEl>
                                          <p:spTgt spid="79874"/>
                                        </p:tgtEl>
                                        <p:attrNameLst>
                                          <p:attrName>ppt_x</p:attrName>
                                        </p:attrNameLst>
                                      </p:cBhvr>
                                      <p:tavLst>
                                        <p:tav tm="0">
                                          <p:val>
                                            <p:strVal val="#ppt_x"/>
                                          </p:val>
                                        </p:tav>
                                        <p:tav tm="100000">
                                          <p:val>
                                            <p:strVal val="#ppt_x"/>
                                          </p:val>
                                        </p:tav>
                                      </p:tavLst>
                                    </p:anim>
                                    <p:anim calcmode="lin" valueType="num">
                                      <p:cBhvr additive="base">
                                        <p:cTn id="8" dur="500" fill="hold"/>
                                        <p:tgtEl>
                                          <p:spTgt spid="7987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79875">
                                            <p:txEl>
                                              <p:pRg st="0" end="0"/>
                                            </p:txEl>
                                          </p:spTgt>
                                        </p:tgtEl>
                                        <p:attrNameLst>
                                          <p:attrName>style.visibility</p:attrName>
                                        </p:attrNameLst>
                                      </p:cBhvr>
                                      <p:to>
                                        <p:strVal val="visible"/>
                                      </p:to>
                                    </p:set>
                                    <p:animEffect transition="in" filter="slide(fromBottom)">
                                      <p:cBhvr>
                                        <p:cTn id="13" dur="500"/>
                                        <p:tgtEl>
                                          <p:spTgt spid="7987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nodeType="clickEffect">
                                  <p:stCondLst>
                                    <p:cond delay="0"/>
                                  </p:stCondLst>
                                  <p:childTnLst>
                                    <p:set>
                                      <p:cBhvr>
                                        <p:cTn id="17" dur="1" fill="hold">
                                          <p:stCondLst>
                                            <p:cond delay="0"/>
                                          </p:stCondLst>
                                        </p:cTn>
                                        <p:tgtEl>
                                          <p:spTgt spid="79875">
                                            <p:txEl>
                                              <p:pRg st="1" end="1"/>
                                            </p:txEl>
                                          </p:spTgt>
                                        </p:tgtEl>
                                        <p:attrNameLst>
                                          <p:attrName>style.visibility</p:attrName>
                                        </p:attrNameLst>
                                      </p:cBhvr>
                                      <p:to>
                                        <p:strVal val="visible"/>
                                      </p:to>
                                    </p:set>
                                    <p:animEffect transition="in" filter="slide(fromBottom)">
                                      <p:cBhvr>
                                        <p:cTn id="18" dur="500"/>
                                        <p:tgtEl>
                                          <p:spTgt spid="7987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nodeType="clickEffect">
                                  <p:stCondLst>
                                    <p:cond delay="0"/>
                                  </p:stCondLst>
                                  <p:childTnLst>
                                    <p:set>
                                      <p:cBhvr>
                                        <p:cTn id="22" dur="1" fill="hold">
                                          <p:stCondLst>
                                            <p:cond delay="0"/>
                                          </p:stCondLst>
                                        </p:cTn>
                                        <p:tgtEl>
                                          <p:spTgt spid="79875">
                                            <p:txEl>
                                              <p:pRg st="2" end="2"/>
                                            </p:txEl>
                                          </p:spTgt>
                                        </p:tgtEl>
                                        <p:attrNameLst>
                                          <p:attrName>style.visibility</p:attrName>
                                        </p:attrNameLst>
                                      </p:cBhvr>
                                      <p:to>
                                        <p:strVal val="visible"/>
                                      </p:to>
                                    </p:set>
                                    <p:animEffect transition="in" filter="slide(fromBottom)">
                                      <p:cBhvr>
                                        <p:cTn id="23" dur="500"/>
                                        <p:tgtEl>
                                          <p:spTgt spid="7987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nodeType="clickEffect">
                                  <p:stCondLst>
                                    <p:cond delay="0"/>
                                  </p:stCondLst>
                                  <p:childTnLst>
                                    <p:set>
                                      <p:cBhvr>
                                        <p:cTn id="27" dur="1" fill="hold">
                                          <p:stCondLst>
                                            <p:cond delay="0"/>
                                          </p:stCondLst>
                                        </p:cTn>
                                        <p:tgtEl>
                                          <p:spTgt spid="79875">
                                            <p:txEl>
                                              <p:pRg st="3" end="3"/>
                                            </p:txEl>
                                          </p:spTgt>
                                        </p:tgtEl>
                                        <p:attrNameLst>
                                          <p:attrName>style.visibility</p:attrName>
                                        </p:attrNameLst>
                                      </p:cBhvr>
                                      <p:to>
                                        <p:strVal val="visible"/>
                                      </p:to>
                                    </p:set>
                                    <p:animEffect transition="in" filter="slide(fromBottom)">
                                      <p:cBhvr>
                                        <p:cTn id="28" dur="500"/>
                                        <p:tgtEl>
                                          <p:spTgt spid="798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smtClean="0">
                <a:effectLst/>
              </a:rPr>
              <a:t>Θεωρία Διεθνούς Εμπορίου</a:t>
            </a:r>
            <a:endParaRPr lang="en-US" smtClean="0">
              <a:effectLst/>
            </a:endParaRPr>
          </a:p>
        </p:txBody>
      </p:sp>
      <p:sp>
        <p:nvSpPr>
          <p:cNvPr id="79875" name="Rectangle 3"/>
          <p:cNvSpPr>
            <a:spLocks noGrp="1" noChangeArrowheads="1"/>
          </p:cNvSpPr>
          <p:nvPr>
            <p:ph type="body" idx="4294967295"/>
          </p:nvPr>
        </p:nvSpPr>
        <p:spPr>
          <a:xfrm>
            <a:off x="457200" y="1676400"/>
            <a:ext cx="83820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dirty="0" smtClean="0">
                <a:effectLst/>
              </a:rPr>
              <a:t>Διαφορά σε παραγωγικούς συντελεστές</a:t>
            </a:r>
          </a:p>
          <a:p>
            <a:pPr lvl="1"/>
            <a:endParaRPr lang="el-GR" dirty="0" smtClean="0">
              <a:effectLst/>
            </a:endParaRPr>
          </a:p>
          <a:p>
            <a:pPr lvl="1"/>
            <a:r>
              <a:rPr lang="el-GR" dirty="0" smtClean="0">
                <a:effectLst/>
              </a:rPr>
              <a:t>Επιχειρήσεις θέλουν να εκμεταλλευτούν τα πλεονεκτήματα που κατέχουν</a:t>
            </a:r>
            <a:endParaRPr lang="en-US" dirty="0" smtClean="0">
              <a:effectLst/>
            </a:endParaRPr>
          </a:p>
          <a:p>
            <a:pPr lvl="1"/>
            <a:r>
              <a:rPr lang="el-GR" dirty="0" smtClean="0">
                <a:effectLst/>
              </a:rPr>
              <a:t>Η επιλογή της εγκατάστασης της παραγωγής έχει σχέση με την τοποθεσία των πρώτων υλών καθώς και του εργατικού δυναμικού</a:t>
            </a:r>
          </a:p>
          <a:p>
            <a:pPr lvl="1"/>
            <a:r>
              <a:rPr lang="el-GR" dirty="0" smtClean="0">
                <a:effectLst/>
              </a:rPr>
              <a:t>Αν το κόστος παραγωγής είναι σταθερό – τότε έχει σημασία η τοποθεσία των αγορών/δίκτυα διανομής</a:t>
            </a:r>
          </a:p>
          <a:p>
            <a:pPr>
              <a:buFont typeface="Wingdings" pitchFamily="2" charset="2"/>
              <a:buNone/>
            </a:pPr>
            <a:endParaRPr lang="en-US" dirty="0" smtClean="0">
              <a:effectLst/>
            </a:endParaRPr>
          </a:p>
        </p:txBody>
      </p:sp>
    </p:spTree>
    <p:extLst>
      <p:ext uri="{BB962C8B-B14F-4D97-AF65-F5344CB8AC3E}">
        <p14:creationId xmlns:p14="http://schemas.microsoft.com/office/powerpoint/2010/main" val="3745379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additive="base">
                                        <p:cTn id="7" dur="500" fill="hold"/>
                                        <p:tgtEl>
                                          <p:spTgt spid="79874"/>
                                        </p:tgtEl>
                                        <p:attrNameLst>
                                          <p:attrName>ppt_x</p:attrName>
                                        </p:attrNameLst>
                                      </p:cBhvr>
                                      <p:tavLst>
                                        <p:tav tm="0">
                                          <p:val>
                                            <p:strVal val="#ppt_x"/>
                                          </p:val>
                                        </p:tav>
                                        <p:tav tm="100000">
                                          <p:val>
                                            <p:strVal val="#ppt_x"/>
                                          </p:val>
                                        </p:tav>
                                      </p:tavLst>
                                    </p:anim>
                                    <p:anim calcmode="lin" valueType="num">
                                      <p:cBhvr additive="base">
                                        <p:cTn id="8" dur="500" fill="hold"/>
                                        <p:tgtEl>
                                          <p:spTgt spid="7987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79875">
                                            <p:txEl>
                                              <p:pRg st="0" end="0"/>
                                            </p:txEl>
                                          </p:spTgt>
                                        </p:tgtEl>
                                        <p:attrNameLst>
                                          <p:attrName>style.visibility</p:attrName>
                                        </p:attrNameLst>
                                      </p:cBhvr>
                                      <p:to>
                                        <p:strVal val="visible"/>
                                      </p:to>
                                    </p:set>
                                    <p:animEffect transition="in" filter="slide(fromBottom)">
                                      <p:cBhvr>
                                        <p:cTn id="13" dur="500"/>
                                        <p:tgtEl>
                                          <p:spTgt spid="7987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nodeType="clickEffect">
                                  <p:stCondLst>
                                    <p:cond delay="0"/>
                                  </p:stCondLst>
                                  <p:childTnLst>
                                    <p:set>
                                      <p:cBhvr>
                                        <p:cTn id="17" dur="1" fill="hold">
                                          <p:stCondLst>
                                            <p:cond delay="0"/>
                                          </p:stCondLst>
                                        </p:cTn>
                                        <p:tgtEl>
                                          <p:spTgt spid="79875">
                                            <p:txEl>
                                              <p:pRg st="2" end="2"/>
                                            </p:txEl>
                                          </p:spTgt>
                                        </p:tgtEl>
                                        <p:attrNameLst>
                                          <p:attrName>style.visibility</p:attrName>
                                        </p:attrNameLst>
                                      </p:cBhvr>
                                      <p:to>
                                        <p:strVal val="visible"/>
                                      </p:to>
                                    </p:set>
                                    <p:animEffect transition="in" filter="slide(fromBottom)">
                                      <p:cBhvr>
                                        <p:cTn id="18" dur="500"/>
                                        <p:tgtEl>
                                          <p:spTgt spid="79875">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nodeType="clickEffect">
                                  <p:stCondLst>
                                    <p:cond delay="0"/>
                                  </p:stCondLst>
                                  <p:childTnLst>
                                    <p:set>
                                      <p:cBhvr>
                                        <p:cTn id="22" dur="1" fill="hold">
                                          <p:stCondLst>
                                            <p:cond delay="0"/>
                                          </p:stCondLst>
                                        </p:cTn>
                                        <p:tgtEl>
                                          <p:spTgt spid="79875">
                                            <p:txEl>
                                              <p:pRg st="3" end="3"/>
                                            </p:txEl>
                                          </p:spTgt>
                                        </p:tgtEl>
                                        <p:attrNameLst>
                                          <p:attrName>style.visibility</p:attrName>
                                        </p:attrNameLst>
                                      </p:cBhvr>
                                      <p:to>
                                        <p:strVal val="visible"/>
                                      </p:to>
                                    </p:set>
                                    <p:animEffect transition="in" filter="slide(fromBottom)">
                                      <p:cBhvr>
                                        <p:cTn id="23" dur="500"/>
                                        <p:tgtEl>
                                          <p:spTgt spid="79875">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nodeType="clickEffect">
                                  <p:stCondLst>
                                    <p:cond delay="0"/>
                                  </p:stCondLst>
                                  <p:childTnLst>
                                    <p:set>
                                      <p:cBhvr>
                                        <p:cTn id="27" dur="1" fill="hold">
                                          <p:stCondLst>
                                            <p:cond delay="0"/>
                                          </p:stCondLst>
                                        </p:cTn>
                                        <p:tgtEl>
                                          <p:spTgt spid="79875">
                                            <p:txEl>
                                              <p:pRg st="4" end="4"/>
                                            </p:txEl>
                                          </p:spTgt>
                                        </p:tgtEl>
                                        <p:attrNameLst>
                                          <p:attrName>style.visibility</p:attrName>
                                        </p:attrNameLst>
                                      </p:cBhvr>
                                      <p:to>
                                        <p:strVal val="visible"/>
                                      </p:to>
                                    </p:set>
                                    <p:animEffect transition="in" filter="slide(fromBottom)">
                                      <p:cBhvr>
                                        <p:cTn id="28" dur="500"/>
                                        <p:tgtEl>
                                          <p:spTgt spid="798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457200" y="0"/>
            <a:ext cx="8229600"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sz="4000" smtClean="0">
                <a:effectLst/>
              </a:rPr>
              <a:t>Ενδο-επιχειρησιακή ολοκλήρωση ατελών αγορών</a:t>
            </a:r>
            <a:endParaRPr lang="en-US" sz="4000" smtClean="0">
              <a:effectLst/>
            </a:endParaRPr>
          </a:p>
        </p:txBody>
      </p:sp>
      <p:sp>
        <p:nvSpPr>
          <p:cNvPr id="79875" name="Rectangle 3"/>
          <p:cNvSpPr>
            <a:spLocks noGrp="1" noChangeArrowheads="1"/>
          </p:cNvSpPr>
          <p:nvPr>
            <p:ph type="body" idx="4294967295"/>
          </p:nvPr>
        </p:nvSpPr>
        <p:spPr>
          <a:xfrm>
            <a:off x="228600" y="1447800"/>
            <a:ext cx="86868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l-GR" sz="2800" dirty="0" smtClean="0">
                <a:effectLst/>
              </a:rPr>
              <a:t>Οι αγορές δεν είναι τέλειες και άρα ενέχουν σημαντικό κόστος</a:t>
            </a:r>
          </a:p>
          <a:p>
            <a:pPr lvl="1">
              <a:lnSpc>
                <a:spcPct val="80000"/>
              </a:lnSpc>
            </a:pPr>
            <a:r>
              <a:rPr lang="el-GR" sz="2400" dirty="0" smtClean="0">
                <a:effectLst/>
              </a:rPr>
              <a:t>Καθορισμός τιμής</a:t>
            </a:r>
          </a:p>
          <a:p>
            <a:pPr lvl="1">
              <a:lnSpc>
                <a:spcPct val="80000"/>
              </a:lnSpc>
            </a:pPr>
            <a:r>
              <a:rPr lang="el-GR" sz="2400" dirty="0" smtClean="0">
                <a:effectLst/>
              </a:rPr>
              <a:t>Συμφωνία μεταξύ των μερών</a:t>
            </a:r>
          </a:p>
          <a:p>
            <a:pPr lvl="1">
              <a:lnSpc>
                <a:spcPct val="80000"/>
              </a:lnSpc>
            </a:pPr>
            <a:r>
              <a:rPr lang="el-GR" sz="2400" dirty="0" smtClean="0">
                <a:effectLst/>
              </a:rPr>
              <a:t>Αβεβαιότητα εκτιμήσεων</a:t>
            </a:r>
          </a:p>
          <a:p>
            <a:pPr lvl="1">
              <a:lnSpc>
                <a:spcPct val="80000"/>
              </a:lnSpc>
            </a:pPr>
            <a:r>
              <a:rPr lang="el-GR" sz="2400" dirty="0" smtClean="0">
                <a:effectLst/>
              </a:rPr>
              <a:t>Τήρησης της συμφωνίας</a:t>
            </a:r>
          </a:p>
          <a:p>
            <a:pPr lvl="1">
              <a:lnSpc>
                <a:spcPct val="80000"/>
              </a:lnSpc>
            </a:pPr>
            <a:r>
              <a:rPr lang="el-GR" sz="2400" dirty="0" smtClean="0">
                <a:effectLst/>
              </a:rPr>
              <a:t>Φόροι (ΦΠΑ)</a:t>
            </a:r>
            <a:endParaRPr lang="en-US" sz="2400" dirty="0" smtClean="0">
              <a:effectLst/>
            </a:endParaRPr>
          </a:p>
          <a:p>
            <a:pPr>
              <a:lnSpc>
                <a:spcPct val="80000"/>
              </a:lnSpc>
            </a:pPr>
            <a:r>
              <a:rPr lang="el-GR" sz="2800" dirty="0" smtClean="0">
                <a:effectLst/>
              </a:rPr>
              <a:t>Οι επιχειρήσεις έχουν το κίνητρο</a:t>
            </a:r>
            <a:r>
              <a:rPr lang="en-US" sz="2800" dirty="0" smtClean="0">
                <a:effectLst/>
              </a:rPr>
              <a:t> </a:t>
            </a:r>
            <a:r>
              <a:rPr lang="el-GR" sz="2800" dirty="0" smtClean="0">
                <a:effectLst/>
              </a:rPr>
              <a:t>να ολοκληρώσουν τις αγορές εσωτερικά:</a:t>
            </a:r>
          </a:p>
          <a:p>
            <a:pPr lvl="1">
              <a:lnSpc>
                <a:spcPct val="80000"/>
              </a:lnSpc>
            </a:pPr>
            <a:r>
              <a:rPr lang="el-GR" sz="2400" dirty="0" smtClean="0">
                <a:effectLst/>
              </a:rPr>
              <a:t>Κόστος διαχείρισης της μεγέθυνσης</a:t>
            </a:r>
          </a:p>
          <a:p>
            <a:pPr lvl="1">
              <a:lnSpc>
                <a:spcPct val="80000"/>
              </a:lnSpc>
            </a:pPr>
            <a:r>
              <a:rPr lang="el-GR" sz="2400" dirty="0" smtClean="0">
                <a:effectLst/>
              </a:rPr>
              <a:t>Αύξηση της πιθανότητας αποτυχίας χρήσης των παραγωγικών συντελεστών</a:t>
            </a:r>
          </a:p>
          <a:p>
            <a:pPr lvl="1">
              <a:lnSpc>
                <a:spcPct val="80000"/>
              </a:lnSpc>
            </a:pPr>
            <a:r>
              <a:rPr lang="el-GR" sz="2400" dirty="0" smtClean="0">
                <a:effectLst/>
              </a:rPr>
              <a:t>Αύξηση της τιμής προσφοράς</a:t>
            </a:r>
          </a:p>
          <a:p>
            <a:pPr lvl="1">
              <a:lnSpc>
                <a:spcPct val="80000"/>
              </a:lnSpc>
            </a:pPr>
            <a:r>
              <a:rPr lang="el-GR" sz="2400" dirty="0" smtClean="0">
                <a:effectLst/>
              </a:rPr>
              <a:t>Αυξανόμενο κόστος λαθών</a:t>
            </a:r>
          </a:p>
        </p:txBody>
      </p:sp>
    </p:spTree>
    <p:extLst>
      <p:ext uri="{BB962C8B-B14F-4D97-AF65-F5344CB8AC3E}">
        <p14:creationId xmlns:p14="http://schemas.microsoft.com/office/powerpoint/2010/main" val="2890224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additive="base">
                                        <p:cTn id="7" dur="500" fill="hold"/>
                                        <p:tgtEl>
                                          <p:spTgt spid="79874"/>
                                        </p:tgtEl>
                                        <p:attrNameLst>
                                          <p:attrName>ppt_x</p:attrName>
                                        </p:attrNameLst>
                                      </p:cBhvr>
                                      <p:tavLst>
                                        <p:tav tm="0">
                                          <p:val>
                                            <p:strVal val="#ppt_x"/>
                                          </p:val>
                                        </p:tav>
                                        <p:tav tm="100000">
                                          <p:val>
                                            <p:strVal val="#ppt_x"/>
                                          </p:val>
                                        </p:tav>
                                      </p:tavLst>
                                    </p:anim>
                                    <p:anim calcmode="lin" valueType="num">
                                      <p:cBhvr additive="base">
                                        <p:cTn id="8" dur="500" fill="hold"/>
                                        <p:tgtEl>
                                          <p:spTgt spid="7987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79875">
                                            <p:txEl>
                                              <p:pRg st="0" end="0"/>
                                            </p:txEl>
                                          </p:spTgt>
                                        </p:tgtEl>
                                        <p:attrNameLst>
                                          <p:attrName>style.visibility</p:attrName>
                                        </p:attrNameLst>
                                      </p:cBhvr>
                                      <p:to>
                                        <p:strVal val="visible"/>
                                      </p:to>
                                    </p:set>
                                    <p:animEffect transition="in" filter="slide(fromBottom)">
                                      <p:cBhvr>
                                        <p:cTn id="13" dur="500"/>
                                        <p:tgtEl>
                                          <p:spTgt spid="7987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nodeType="clickEffect">
                                  <p:stCondLst>
                                    <p:cond delay="0"/>
                                  </p:stCondLst>
                                  <p:childTnLst>
                                    <p:set>
                                      <p:cBhvr>
                                        <p:cTn id="17" dur="1" fill="hold">
                                          <p:stCondLst>
                                            <p:cond delay="0"/>
                                          </p:stCondLst>
                                        </p:cTn>
                                        <p:tgtEl>
                                          <p:spTgt spid="79875">
                                            <p:txEl>
                                              <p:pRg st="1" end="1"/>
                                            </p:txEl>
                                          </p:spTgt>
                                        </p:tgtEl>
                                        <p:attrNameLst>
                                          <p:attrName>style.visibility</p:attrName>
                                        </p:attrNameLst>
                                      </p:cBhvr>
                                      <p:to>
                                        <p:strVal val="visible"/>
                                      </p:to>
                                    </p:set>
                                    <p:animEffect transition="in" filter="slide(fromBottom)">
                                      <p:cBhvr>
                                        <p:cTn id="18" dur="500"/>
                                        <p:tgtEl>
                                          <p:spTgt spid="7987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nodeType="clickEffect">
                                  <p:stCondLst>
                                    <p:cond delay="0"/>
                                  </p:stCondLst>
                                  <p:childTnLst>
                                    <p:set>
                                      <p:cBhvr>
                                        <p:cTn id="22" dur="1" fill="hold">
                                          <p:stCondLst>
                                            <p:cond delay="0"/>
                                          </p:stCondLst>
                                        </p:cTn>
                                        <p:tgtEl>
                                          <p:spTgt spid="79875">
                                            <p:txEl>
                                              <p:pRg st="2" end="2"/>
                                            </p:txEl>
                                          </p:spTgt>
                                        </p:tgtEl>
                                        <p:attrNameLst>
                                          <p:attrName>style.visibility</p:attrName>
                                        </p:attrNameLst>
                                      </p:cBhvr>
                                      <p:to>
                                        <p:strVal val="visible"/>
                                      </p:to>
                                    </p:set>
                                    <p:animEffect transition="in" filter="slide(fromBottom)">
                                      <p:cBhvr>
                                        <p:cTn id="23" dur="500"/>
                                        <p:tgtEl>
                                          <p:spTgt spid="7987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nodeType="clickEffect">
                                  <p:stCondLst>
                                    <p:cond delay="0"/>
                                  </p:stCondLst>
                                  <p:childTnLst>
                                    <p:set>
                                      <p:cBhvr>
                                        <p:cTn id="27" dur="1" fill="hold">
                                          <p:stCondLst>
                                            <p:cond delay="0"/>
                                          </p:stCondLst>
                                        </p:cTn>
                                        <p:tgtEl>
                                          <p:spTgt spid="79875">
                                            <p:txEl>
                                              <p:pRg st="3" end="3"/>
                                            </p:txEl>
                                          </p:spTgt>
                                        </p:tgtEl>
                                        <p:attrNameLst>
                                          <p:attrName>style.visibility</p:attrName>
                                        </p:attrNameLst>
                                      </p:cBhvr>
                                      <p:to>
                                        <p:strVal val="visible"/>
                                      </p:to>
                                    </p:set>
                                    <p:animEffect transition="in" filter="slide(fromBottom)">
                                      <p:cBhvr>
                                        <p:cTn id="28" dur="500"/>
                                        <p:tgtEl>
                                          <p:spTgt spid="79875">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nodeType="clickEffect">
                                  <p:stCondLst>
                                    <p:cond delay="0"/>
                                  </p:stCondLst>
                                  <p:childTnLst>
                                    <p:set>
                                      <p:cBhvr>
                                        <p:cTn id="32" dur="1" fill="hold">
                                          <p:stCondLst>
                                            <p:cond delay="0"/>
                                          </p:stCondLst>
                                        </p:cTn>
                                        <p:tgtEl>
                                          <p:spTgt spid="79875">
                                            <p:txEl>
                                              <p:pRg st="4" end="4"/>
                                            </p:txEl>
                                          </p:spTgt>
                                        </p:tgtEl>
                                        <p:attrNameLst>
                                          <p:attrName>style.visibility</p:attrName>
                                        </p:attrNameLst>
                                      </p:cBhvr>
                                      <p:to>
                                        <p:strVal val="visible"/>
                                      </p:to>
                                    </p:set>
                                    <p:animEffect transition="in" filter="slide(fromBottom)">
                                      <p:cBhvr>
                                        <p:cTn id="33" dur="500"/>
                                        <p:tgtEl>
                                          <p:spTgt spid="79875">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4" fill="hold" nodeType="clickEffect">
                                  <p:stCondLst>
                                    <p:cond delay="0"/>
                                  </p:stCondLst>
                                  <p:childTnLst>
                                    <p:set>
                                      <p:cBhvr>
                                        <p:cTn id="37" dur="1" fill="hold">
                                          <p:stCondLst>
                                            <p:cond delay="0"/>
                                          </p:stCondLst>
                                        </p:cTn>
                                        <p:tgtEl>
                                          <p:spTgt spid="79875">
                                            <p:txEl>
                                              <p:pRg st="5" end="5"/>
                                            </p:txEl>
                                          </p:spTgt>
                                        </p:tgtEl>
                                        <p:attrNameLst>
                                          <p:attrName>style.visibility</p:attrName>
                                        </p:attrNameLst>
                                      </p:cBhvr>
                                      <p:to>
                                        <p:strVal val="visible"/>
                                      </p:to>
                                    </p:set>
                                    <p:animEffect transition="in" filter="slide(fromBottom)">
                                      <p:cBhvr>
                                        <p:cTn id="38" dur="500"/>
                                        <p:tgtEl>
                                          <p:spTgt spid="79875">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4" fill="hold" nodeType="clickEffect">
                                  <p:stCondLst>
                                    <p:cond delay="0"/>
                                  </p:stCondLst>
                                  <p:childTnLst>
                                    <p:set>
                                      <p:cBhvr>
                                        <p:cTn id="42" dur="1" fill="hold">
                                          <p:stCondLst>
                                            <p:cond delay="0"/>
                                          </p:stCondLst>
                                        </p:cTn>
                                        <p:tgtEl>
                                          <p:spTgt spid="79875">
                                            <p:txEl>
                                              <p:pRg st="6" end="6"/>
                                            </p:txEl>
                                          </p:spTgt>
                                        </p:tgtEl>
                                        <p:attrNameLst>
                                          <p:attrName>style.visibility</p:attrName>
                                        </p:attrNameLst>
                                      </p:cBhvr>
                                      <p:to>
                                        <p:strVal val="visible"/>
                                      </p:to>
                                    </p:set>
                                    <p:animEffect transition="in" filter="slide(fromBottom)">
                                      <p:cBhvr>
                                        <p:cTn id="43" dur="500"/>
                                        <p:tgtEl>
                                          <p:spTgt spid="79875">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2" presetClass="entr" presetSubtype="4" fill="hold" nodeType="clickEffect">
                                  <p:stCondLst>
                                    <p:cond delay="0"/>
                                  </p:stCondLst>
                                  <p:childTnLst>
                                    <p:set>
                                      <p:cBhvr>
                                        <p:cTn id="47" dur="1" fill="hold">
                                          <p:stCondLst>
                                            <p:cond delay="0"/>
                                          </p:stCondLst>
                                        </p:cTn>
                                        <p:tgtEl>
                                          <p:spTgt spid="79875">
                                            <p:txEl>
                                              <p:pRg st="7" end="7"/>
                                            </p:txEl>
                                          </p:spTgt>
                                        </p:tgtEl>
                                        <p:attrNameLst>
                                          <p:attrName>style.visibility</p:attrName>
                                        </p:attrNameLst>
                                      </p:cBhvr>
                                      <p:to>
                                        <p:strVal val="visible"/>
                                      </p:to>
                                    </p:set>
                                    <p:animEffect transition="in" filter="slide(fromBottom)">
                                      <p:cBhvr>
                                        <p:cTn id="48" dur="500"/>
                                        <p:tgtEl>
                                          <p:spTgt spid="79875">
                                            <p:txEl>
                                              <p:pRg st="7" end="7"/>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2" presetClass="entr" presetSubtype="4" fill="hold" nodeType="clickEffect">
                                  <p:stCondLst>
                                    <p:cond delay="0"/>
                                  </p:stCondLst>
                                  <p:childTnLst>
                                    <p:set>
                                      <p:cBhvr>
                                        <p:cTn id="52" dur="1" fill="hold">
                                          <p:stCondLst>
                                            <p:cond delay="0"/>
                                          </p:stCondLst>
                                        </p:cTn>
                                        <p:tgtEl>
                                          <p:spTgt spid="79875">
                                            <p:txEl>
                                              <p:pRg st="8" end="8"/>
                                            </p:txEl>
                                          </p:spTgt>
                                        </p:tgtEl>
                                        <p:attrNameLst>
                                          <p:attrName>style.visibility</p:attrName>
                                        </p:attrNameLst>
                                      </p:cBhvr>
                                      <p:to>
                                        <p:strVal val="visible"/>
                                      </p:to>
                                    </p:set>
                                    <p:animEffect transition="in" filter="slide(fromBottom)">
                                      <p:cBhvr>
                                        <p:cTn id="53" dur="500"/>
                                        <p:tgtEl>
                                          <p:spTgt spid="79875">
                                            <p:txEl>
                                              <p:pRg st="8" end="8"/>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2" presetClass="entr" presetSubtype="4" fill="hold" nodeType="clickEffect">
                                  <p:stCondLst>
                                    <p:cond delay="0"/>
                                  </p:stCondLst>
                                  <p:childTnLst>
                                    <p:set>
                                      <p:cBhvr>
                                        <p:cTn id="57" dur="1" fill="hold">
                                          <p:stCondLst>
                                            <p:cond delay="0"/>
                                          </p:stCondLst>
                                        </p:cTn>
                                        <p:tgtEl>
                                          <p:spTgt spid="79875">
                                            <p:txEl>
                                              <p:pRg st="9" end="9"/>
                                            </p:txEl>
                                          </p:spTgt>
                                        </p:tgtEl>
                                        <p:attrNameLst>
                                          <p:attrName>style.visibility</p:attrName>
                                        </p:attrNameLst>
                                      </p:cBhvr>
                                      <p:to>
                                        <p:strVal val="visible"/>
                                      </p:to>
                                    </p:set>
                                    <p:animEffect transition="in" filter="slide(fromBottom)">
                                      <p:cBhvr>
                                        <p:cTn id="58" dur="500"/>
                                        <p:tgtEl>
                                          <p:spTgt spid="79875">
                                            <p:txEl>
                                              <p:pRg st="9" end="9"/>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2" presetClass="entr" presetSubtype="4" fill="hold" nodeType="clickEffect">
                                  <p:stCondLst>
                                    <p:cond delay="0"/>
                                  </p:stCondLst>
                                  <p:childTnLst>
                                    <p:set>
                                      <p:cBhvr>
                                        <p:cTn id="62" dur="1" fill="hold">
                                          <p:stCondLst>
                                            <p:cond delay="0"/>
                                          </p:stCondLst>
                                        </p:cTn>
                                        <p:tgtEl>
                                          <p:spTgt spid="79875">
                                            <p:txEl>
                                              <p:pRg st="10" end="10"/>
                                            </p:txEl>
                                          </p:spTgt>
                                        </p:tgtEl>
                                        <p:attrNameLst>
                                          <p:attrName>style.visibility</p:attrName>
                                        </p:attrNameLst>
                                      </p:cBhvr>
                                      <p:to>
                                        <p:strVal val="visible"/>
                                      </p:to>
                                    </p:set>
                                    <p:animEffect transition="in" filter="slide(fromBottom)">
                                      <p:cBhvr>
                                        <p:cTn id="63" dur="500"/>
                                        <p:tgtEl>
                                          <p:spTgt spid="7987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457200" y="0"/>
            <a:ext cx="8229600"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sz="4000" smtClean="0">
                <a:effectLst/>
              </a:rPr>
              <a:t>Ενδο-επιχειρησιακή ολοκλήρωση ατελών αγορών</a:t>
            </a:r>
            <a:endParaRPr lang="en-US" sz="4000" smtClean="0">
              <a:effectLst/>
            </a:endParaRPr>
          </a:p>
        </p:txBody>
      </p:sp>
      <p:sp>
        <p:nvSpPr>
          <p:cNvPr id="79875" name="Rectangle 3"/>
          <p:cNvSpPr>
            <a:spLocks noGrp="1" noChangeArrowheads="1"/>
          </p:cNvSpPr>
          <p:nvPr>
            <p:ph type="body" idx="4294967295"/>
          </p:nvPr>
        </p:nvSpPr>
        <p:spPr>
          <a:xfrm>
            <a:off x="228600" y="2209800"/>
            <a:ext cx="86868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dirty="0" smtClean="0">
                <a:effectLst/>
              </a:rPr>
              <a:t>Με άλλα λόγια, ως ένα σημείο η επιχείρηση και η τέλεια αγορά θεωρούνται εναλλακτικές μορφές οργάνωσης της παραγωγής</a:t>
            </a:r>
          </a:p>
          <a:p>
            <a:endParaRPr lang="en-US" dirty="0" smtClean="0">
              <a:effectLst/>
            </a:endParaRPr>
          </a:p>
          <a:p>
            <a:pPr lvl="1"/>
            <a:r>
              <a:rPr lang="el-GR" dirty="0" smtClean="0">
                <a:effectLst/>
              </a:rPr>
              <a:t>Εύρεση αντισυμβαλλόμενου</a:t>
            </a:r>
          </a:p>
          <a:p>
            <a:pPr lvl="1"/>
            <a:endParaRPr lang="el-GR" dirty="0" smtClean="0">
              <a:effectLst/>
            </a:endParaRPr>
          </a:p>
          <a:p>
            <a:pPr lvl="1"/>
            <a:r>
              <a:rPr lang="el-GR" dirty="0" smtClean="0">
                <a:effectLst/>
              </a:rPr>
              <a:t>Διαπραγμάτευση με τον αντισυμβαλλόμενο</a:t>
            </a:r>
          </a:p>
          <a:p>
            <a:pPr lvl="1"/>
            <a:endParaRPr lang="el-GR" dirty="0" smtClean="0">
              <a:effectLst/>
            </a:endParaRPr>
          </a:p>
          <a:p>
            <a:pPr lvl="1"/>
            <a:r>
              <a:rPr lang="el-GR" dirty="0" smtClean="0">
                <a:effectLst/>
              </a:rPr>
              <a:t>Έλεγχος τήρησης των συμφωνηθέντων</a:t>
            </a:r>
          </a:p>
        </p:txBody>
      </p:sp>
    </p:spTree>
    <p:extLst>
      <p:ext uri="{BB962C8B-B14F-4D97-AF65-F5344CB8AC3E}">
        <p14:creationId xmlns:p14="http://schemas.microsoft.com/office/powerpoint/2010/main" val="3518685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additive="base">
                                        <p:cTn id="7" dur="500" fill="hold"/>
                                        <p:tgtEl>
                                          <p:spTgt spid="79874"/>
                                        </p:tgtEl>
                                        <p:attrNameLst>
                                          <p:attrName>ppt_x</p:attrName>
                                        </p:attrNameLst>
                                      </p:cBhvr>
                                      <p:tavLst>
                                        <p:tav tm="0">
                                          <p:val>
                                            <p:strVal val="#ppt_x"/>
                                          </p:val>
                                        </p:tav>
                                        <p:tav tm="100000">
                                          <p:val>
                                            <p:strVal val="#ppt_x"/>
                                          </p:val>
                                        </p:tav>
                                      </p:tavLst>
                                    </p:anim>
                                    <p:anim calcmode="lin" valueType="num">
                                      <p:cBhvr additive="base">
                                        <p:cTn id="8" dur="500" fill="hold"/>
                                        <p:tgtEl>
                                          <p:spTgt spid="7987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79875">
                                            <p:txEl>
                                              <p:pRg st="0" end="0"/>
                                            </p:txEl>
                                          </p:spTgt>
                                        </p:tgtEl>
                                        <p:attrNameLst>
                                          <p:attrName>style.visibility</p:attrName>
                                        </p:attrNameLst>
                                      </p:cBhvr>
                                      <p:to>
                                        <p:strVal val="visible"/>
                                      </p:to>
                                    </p:set>
                                    <p:animEffect transition="in" filter="slide(fromBottom)">
                                      <p:cBhvr>
                                        <p:cTn id="13" dur="500"/>
                                        <p:tgtEl>
                                          <p:spTgt spid="7987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nodeType="clickEffect">
                                  <p:stCondLst>
                                    <p:cond delay="0"/>
                                  </p:stCondLst>
                                  <p:childTnLst>
                                    <p:set>
                                      <p:cBhvr>
                                        <p:cTn id="17" dur="1" fill="hold">
                                          <p:stCondLst>
                                            <p:cond delay="0"/>
                                          </p:stCondLst>
                                        </p:cTn>
                                        <p:tgtEl>
                                          <p:spTgt spid="79875">
                                            <p:txEl>
                                              <p:pRg st="2" end="2"/>
                                            </p:txEl>
                                          </p:spTgt>
                                        </p:tgtEl>
                                        <p:attrNameLst>
                                          <p:attrName>style.visibility</p:attrName>
                                        </p:attrNameLst>
                                      </p:cBhvr>
                                      <p:to>
                                        <p:strVal val="visible"/>
                                      </p:to>
                                    </p:set>
                                    <p:animEffect transition="in" filter="slide(fromBottom)">
                                      <p:cBhvr>
                                        <p:cTn id="18" dur="500"/>
                                        <p:tgtEl>
                                          <p:spTgt spid="79875">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nodeType="clickEffect">
                                  <p:stCondLst>
                                    <p:cond delay="0"/>
                                  </p:stCondLst>
                                  <p:childTnLst>
                                    <p:set>
                                      <p:cBhvr>
                                        <p:cTn id="22" dur="1" fill="hold">
                                          <p:stCondLst>
                                            <p:cond delay="0"/>
                                          </p:stCondLst>
                                        </p:cTn>
                                        <p:tgtEl>
                                          <p:spTgt spid="79875">
                                            <p:txEl>
                                              <p:pRg st="4" end="4"/>
                                            </p:txEl>
                                          </p:spTgt>
                                        </p:tgtEl>
                                        <p:attrNameLst>
                                          <p:attrName>style.visibility</p:attrName>
                                        </p:attrNameLst>
                                      </p:cBhvr>
                                      <p:to>
                                        <p:strVal val="visible"/>
                                      </p:to>
                                    </p:set>
                                    <p:animEffect transition="in" filter="slide(fromBottom)">
                                      <p:cBhvr>
                                        <p:cTn id="23" dur="500"/>
                                        <p:tgtEl>
                                          <p:spTgt spid="79875">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nodeType="clickEffect">
                                  <p:stCondLst>
                                    <p:cond delay="0"/>
                                  </p:stCondLst>
                                  <p:childTnLst>
                                    <p:set>
                                      <p:cBhvr>
                                        <p:cTn id="27" dur="1" fill="hold">
                                          <p:stCondLst>
                                            <p:cond delay="0"/>
                                          </p:stCondLst>
                                        </p:cTn>
                                        <p:tgtEl>
                                          <p:spTgt spid="79875">
                                            <p:txEl>
                                              <p:pRg st="6" end="6"/>
                                            </p:txEl>
                                          </p:spTgt>
                                        </p:tgtEl>
                                        <p:attrNameLst>
                                          <p:attrName>style.visibility</p:attrName>
                                        </p:attrNameLst>
                                      </p:cBhvr>
                                      <p:to>
                                        <p:strVal val="visible"/>
                                      </p:to>
                                    </p:set>
                                    <p:animEffect transition="in" filter="slide(fromBottom)">
                                      <p:cBhvr>
                                        <p:cTn id="28" dur="500"/>
                                        <p:tgtEl>
                                          <p:spTgt spid="798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457200" y="0"/>
            <a:ext cx="8229600"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sz="4000" smtClean="0">
                <a:effectLst/>
              </a:rPr>
              <a:t>Ενδο-επιχειρησιακή ολοκλήρωση ατελών αγορών</a:t>
            </a:r>
            <a:endParaRPr lang="en-US" sz="4000" smtClean="0">
              <a:effectLst/>
            </a:endParaRPr>
          </a:p>
        </p:txBody>
      </p:sp>
      <p:sp>
        <p:nvSpPr>
          <p:cNvPr id="79875" name="Rectangle 3"/>
          <p:cNvSpPr>
            <a:spLocks noGrp="1" noChangeArrowheads="1"/>
          </p:cNvSpPr>
          <p:nvPr>
            <p:ph type="body" idx="4294967295"/>
          </p:nvPr>
        </p:nvSpPr>
        <p:spPr>
          <a:xfrm>
            <a:off x="228600" y="2286000"/>
            <a:ext cx="86868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dirty="0" smtClean="0">
                <a:effectLst/>
              </a:rPr>
              <a:t>Παράγοντες που επηρεάζουν την τάση αυτή;</a:t>
            </a:r>
          </a:p>
          <a:p>
            <a:endParaRPr lang="el-GR" dirty="0" smtClean="0">
              <a:effectLst/>
            </a:endParaRPr>
          </a:p>
          <a:p>
            <a:pPr lvl="1"/>
            <a:r>
              <a:rPr lang="el-GR" dirty="0" smtClean="0">
                <a:effectLst/>
              </a:rPr>
              <a:t>Φύση προϊόντων</a:t>
            </a:r>
          </a:p>
          <a:p>
            <a:pPr lvl="1"/>
            <a:endParaRPr lang="el-GR" dirty="0" smtClean="0">
              <a:effectLst/>
            </a:endParaRPr>
          </a:p>
          <a:p>
            <a:pPr lvl="1"/>
            <a:r>
              <a:rPr lang="el-GR" dirty="0" smtClean="0">
                <a:effectLst/>
              </a:rPr>
              <a:t>Ικανότητα της επιχείρησης να οργανώνει αγορές</a:t>
            </a:r>
          </a:p>
          <a:p>
            <a:pPr lvl="1"/>
            <a:endParaRPr lang="el-GR" dirty="0" smtClean="0">
              <a:effectLst/>
            </a:endParaRPr>
          </a:p>
          <a:p>
            <a:pPr lvl="1"/>
            <a:r>
              <a:rPr lang="el-GR" dirty="0" smtClean="0">
                <a:effectLst/>
              </a:rPr>
              <a:t>Χώρες εγκατάστασης θυγατρικών</a:t>
            </a:r>
            <a:endParaRPr lang="en-US" dirty="0" smtClean="0">
              <a:effectLst/>
            </a:endParaRPr>
          </a:p>
        </p:txBody>
      </p:sp>
    </p:spTree>
    <p:extLst>
      <p:ext uri="{BB962C8B-B14F-4D97-AF65-F5344CB8AC3E}">
        <p14:creationId xmlns:p14="http://schemas.microsoft.com/office/powerpoint/2010/main" val="1804170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additive="base">
                                        <p:cTn id="7" dur="500" fill="hold"/>
                                        <p:tgtEl>
                                          <p:spTgt spid="79874"/>
                                        </p:tgtEl>
                                        <p:attrNameLst>
                                          <p:attrName>ppt_x</p:attrName>
                                        </p:attrNameLst>
                                      </p:cBhvr>
                                      <p:tavLst>
                                        <p:tav tm="0">
                                          <p:val>
                                            <p:strVal val="#ppt_x"/>
                                          </p:val>
                                        </p:tav>
                                        <p:tav tm="100000">
                                          <p:val>
                                            <p:strVal val="#ppt_x"/>
                                          </p:val>
                                        </p:tav>
                                      </p:tavLst>
                                    </p:anim>
                                    <p:anim calcmode="lin" valueType="num">
                                      <p:cBhvr additive="base">
                                        <p:cTn id="8" dur="500" fill="hold"/>
                                        <p:tgtEl>
                                          <p:spTgt spid="7987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79875">
                                            <p:txEl>
                                              <p:pRg st="0" end="0"/>
                                            </p:txEl>
                                          </p:spTgt>
                                        </p:tgtEl>
                                        <p:attrNameLst>
                                          <p:attrName>style.visibility</p:attrName>
                                        </p:attrNameLst>
                                      </p:cBhvr>
                                      <p:to>
                                        <p:strVal val="visible"/>
                                      </p:to>
                                    </p:set>
                                    <p:animEffect transition="in" filter="slide(fromBottom)">
                                      <p:cBhvr>
                                        <p:cTn id="13" dur="500"/>
                                        <p:tgtEl>
                                          <p:spTgt spid="7987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nodeType="clickEffect">
                                  <p:stCondLst>
                                    <p:cond delay="0"/>
                                  </p:stCondLst>
                                  <p:childTnLst>
                                    <p:set>
                                      <p:cBhvr>
                                        <p:cTn id="17" dur="1" fill="hold">
                                          <p:stCondLst>
                                            <p:cond delay="0"/>
                                          </p:stCondLst>
                                        </p:cTn>
                                        <p:tgtEl>
                                          <p:spTgt spid="79875">
                                            <p:txEl>
                                              <p:pRg st="2" end="2"/>
                                            </p:txEl>
                                          </p:spTgt>
                                        </p:tgtEl>
                                        <p:attrNameLst>
                                          <p:attrName>style.visibility</p:attrName>
                                        </p:attrNameLst>
                                      </p:cBhvr>
                                      <p:to>
                                        <p:strVal val="visible"/>
                                      </p:to>
                                    </p:set>
                                    <p:animEffect transition="in" filter="slide(fromBottom)">
                                      <p:cBhvr>
                                        <p:cTn id="18" dur="500"/>
                                        <p:tgtEl>
                                          <p:spTgt spid="79875">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nodeType="clickEffect">
                                  <p:stCondLst>
                                    <p:cond delay="0"/>
                                  </p:stCondLst>
                                  <p:childTnLst>
                                    <p:set>
                                      <p:cBhvr>
                                        <p:cTn id="22" dur="1" fill="hold">
                                          <p:stCondLst>
                                            <p:cond delay="0"/>
                                          </p:stCondLst>
                                        </p:cTn>
                                        <p:tgtEl>
                                          <p:spTgt spid="79875">
                                            <p:txEl>
                                              <p:pRg st="4" end="4"/>
                                            </p:txEl>
                                          </p:spTgt>
                                        </p:tgtEl>
                                        <p:attrNameLst>
                                          <p:attrName>style.visibility</p:attrName>
                                        </p:attrNameLst>
                                      </p:cBhvr>
                                      <p:to>
                                        <p:strVal val="visible"/>
                                      </p:to>
                                    </p:set>
                                    <p:animEffect transition="in" filter="slide(fromBottom)">
                                      <p:cBhvr>
                                        <p:cTn id="23" dur="500"/>
                                        <p:tgtEl>
                                          <p:spTgt spid="79875">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nodeType="clickEffect">
                                  <p:stCondLst>
                                    <p:cond delay="0"/>
                                  </p:stCondLst>
                                  <p:childTnLst>
                                    <p:set>
                                      <p:cBhvr>
                                        <p:cTn id="27" dur="1" fill="hold">
                                          <p:stCondLst>
                                            <p:cond delay="0"/>
                                          </p:stCondLst>
                                        </p:cTn>
                                        <p:tgtEl>
                                          <p:spTgt spid="79875">
                                            <p:txEl>
                                              <p:pRg st="6" end="6"/>
                                            </p:txEl>
                                          </p:spTgt>
                                        </p:tgtEl>
                                        <p:attrNameLst>
                                          <p:attrName>style.visibility</p:attrName>
                                        </p:attrNameLst>
                                      </p:cBhvr>
                                      <p:to>
                                        <p:strVal val="visible"/>
                                      </p:to>
                                    </p:set>
                                    <p:animEffect transition="in" filter="slide(fromBottom)">
                                      <p:cBhvr>
                                        <p:cTn id="28" dur="500"/>
                                        <p:tgtEl>
                                          <p:spTgt spid="798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Φυσιογνωμία Μαθήματος </a:t>
            </a:r>
            <a:endParaRPr lang="en-US" dirty="0"/>
          </a:p>
        </p:txBody>
      </p:sp>
      <p:sp>
        <p:nvSpPr>
          <p:cNvPr id="2" name="Content Placeholder 1"/>
          <p:cNvSpPr>
            <a:spLocks noGrp="1"/>
          </p:cNvSpPr>
          <p:nvPr>
            <p:ph idx="1"/>
          </p:nvPr>
        </p:nvSpPr>
        <p:spPr/>
        <p:txBody>
          <a:bodyPr>
            <a:normAutofit fontScale="85000" lnSpcReduction="10000"/>
          </a:bodyPr>
          <a:lstStyle/>
          <a:p>
            <a:pPr marL="0" marR="0" indent="0" algn="just">
              <a:lnSpc>
                <a:spcPct val="150000"/>
              </a:lnSpc>
              <a:spcBef>
                <a:spcPts val="0"/>
              </a:spcBef>
              <a:spcAft>
                <a:spcPts val="0"/>
              </a:spcAft>
              <a:buNone/>
            </a:pPr>
            <a:r>
              <a:rPr lang="el-GR" dirty="0">
                <a:latin typeface="Georgia"/>
                <a:ea typeface="Times New Roman"/>
              </a:rPr>
              <a:t>Το  μάθημα  ασχολείται με την έννοια των Άμεσων Ξένων Επενδύσεων (ΑΞΕ), των Πολυεθνικών Επιχειρήσεων και των ζητημάτων που η άνοδος των δύο αυτών στοιχείων έχει δημιουργήσει σε επίπεδο παγκόσμιας διακυβέρνησης. Από τη μια πλευρά επικεντρώνεται στους λόγους για τους οποίους, υπό το πρίσμα της παγκοσμιοποίησης, οι ροές επενδύσεων μεταξύ ανεπτυγμένων κρατών αλλά και Βορρά-Νότου έχουν αυξηθεί κατά τις τελευταίες δεκαετίες. Από την άλλη εντοπίζει το πως η ανωτέρω εξέλιξη επηρεάζει το παγκόσμιο πολιτικό και οικονομικό σκηνικό. Τέλος, το μάθημα εστιάζει στο ρόλο των ΑΞΕ στην ευρωπαϊκή και ελληνική οικονομία.</a:t>
            </a:r>
            <a:endParaRPr lang="en-US" sz="4000" dirty="0">
              <a:effectLst/>
              <a:latin typeface="Times New Roman"/>
              <a:ea typeface="Times New Roman"/>
            </a:endParaRPr>
          </a:p>
        </p:txBody>
      </p:sp>
    </p:spTree>
    <p:extLst>
      <p:ext uri="{BB962C8B-B14F-4D97-AF65-F5344CB8AC3E}">
        <p14:creationId xmlns:p14="http://schemas.microsoft.com/office/powerpoint/2010/main" val="3575493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457200" y="0"/>
            <a:ext cx="8229600"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sz="4000" smtClean="0">
                <a:effectLst/>
              </a:rPr>
              <a:t>ΑΞΕ και Οικονομική Ανάπτυξη</a:t>
            </a:r>
            <a:endParaRPr lang="en-US" sz="4000" smtClean="0">
              <a:effectLst/>
            </a:endParaRPr>
          </a:p>
        </p:txBody>
      </p:sp>
      <p:sp>
        <p:nvSpPr>
          <p:cNvPr id="79875" name="Rectangle 3"/>
          <p:cNvSpPr>
            <a:spLocks noGrp="1" noChangeArrowheads="1"/>
          </p:cNvSpPr>
          <p:nvPr>
            <p:ph type="body" idx="4294967295"/>
          </p:nvPr>
        </p:nvSpPr>
        <p:spPr>
          <a:xfrm>
            <a:off x="228600" y="1600200"/>
            <a:ext cx="86868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smtClean="0">
                <a:effectLst/>
              </a:rPr>
              <a:t>Οι ΑΞΕ ως θετικός παράγοντας οικονομικής ανάπτυξης</a:t>
            </a:r>
          </a:p>
          <a:p>
            <a:pPr lvl="1"/>
            <a:r>
              <a:rPr lang="el-GR" smtClean="0">
                <a:effectLst/>
              </a:rPr>
              <a:t>Επένδυση χωρίς το κεφάλαιο να προέρχεται από τα κεφάλαια της χώρας – ιδία κεφάλαια </a:t>
            </a:r>
          </a:p>
          <a:p>
            <a:pPr lvl="1"/>
            <a:r>
              <a:rPr lang="el-GR" smtClean="0">
                <a:effectLst/>
              </a:rPr>
              <a:t>Βελτιώνουν το ισοζύγιο τρεχουσών συναλλαγών</a:t>
            </a:r>
          </a:p>
          <a:p>
            <a:pPr lvl="1"/>
            <a:r>
              <a:rPr lang="el-GR" smtClean="0">
                <a:effectLst/>
              </a:rPr>
              <a:t>Δημιουργούν θέσεις εργασίας</a:t>
            </a:r>
          </a:p>
          <a:p>
            <a:pPr lvl="1"/>
            <a:r>
              <a:rPr lang="el-GR" smtClean="0">
                <a:effectLst/>
              </a:rPr>
              <a:t>Βελτιώνουν την ανταγωνιστικότητα</a:t>
            </a:r>
          </a:p>
          <a:p>
            <a:pPr lvl="1"/>
            <a:r>
              <a:rPr lang="el-GR" smtClean="0">
                <a:effectLst/>
              </a:rPr>
              <a:t>Δημιουργούν ζήτηση</a:t>
            </a:r>
          </a:p>
          <a:p>
            <a:pPr lvl="1"/>
            <a:r>
              <a:rPr lang="el-GR" smtClean="0">
                <a:effectLst/>
              </a:rPr>
              <a:t>Μεταφέρεται τεχνογνωσία &amp; τεχνολογία</a:t>
            </a:r>
            <a:endParaRPr lang="en-US" smtClean="0">
              <a:effectLst/>
            </a:endParaRPr>
          </a:p>
        </p:txBody>
      </p:sp>
    </p:spTree>
    <p:extLst>
      <p:ext uri="{BB962C8B-B14F-4D97-AF65-F5344CB8AC3E}">
        <p14:creationId xmlns:p14="http://schemas.microsoft.com/office/powerpoint/2010/main" val="1061958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additive="base">
                                        <p:cTn id="7" dur="500" fill="hold"/>
                                        <p:tgtEl>
                                          <p:spTgt spid="79874"/>
                                        </p:tgtEl>
                                        <p:attrNameLst>
                                          <p:attrName>ppt_x</p:attrName>
                                        </p:attrNameLst>
                                      </p:cBhvr>
                                      <p:tavLst>
                                        <p:tav tm="0">
                                          <p:val>
                                            <p:strVal val="#ppt_x"/>
                                          </p:val>
                                        </p:tav>
                                        <p:tav tm="100000">
                                          <p:val>
                                            <p:strVal val="#ppt_x"/>
                                          </p:val>
                                        </p:tav>
                                      </p:tavLst>
                                    </p:anim>
                                    <p:anim calcmode="lin" valueType="num">
                                      <p:cBhvr additive="base">
                                        <p:cTn id="8" dur="500" fill="hold"/>
                                        <p:tgtEl>
                                          <p:spTgt spid="7987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79875">
                                            <p:txEl>
                                              <p:pRg st="0" end="0"/>
                                            </p:txEl>
                                          </p:spTgt>
                                        </p:tgtEl>
                                        <p:attrNameLst>
                                          <p:attrName>style.visibility</p:attrName>
                                        </p:attrNameLst>
                                      </p:cBhvr>
                                      <p:to>
                                        <p:strVal val="visible"/>
                                      </p:to>
                                    </p:set>
                                    <p:animEffect transition="in" filter="slide(fromBottom)">
                                      <p:cBhvr>
                                        <p:cTn id="13" dur="500"/>
                                        <p:tgtEl>
                                          <p:spTgt spid="7987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nodeType="clickEffect">
                                  <p:stCondLst>
                                    <p:cond delay="0"/>
                                  </p:stCondLst>
                                  <p:childTnLst>
                                    <p:set>
                                      <p:cBhvr>
                                        <p:cTn id="17" dur="1" fill="hold">
                                          <p:stCondLst>
                                            <p:cond delay="0"/>
                                          </p:stCondLst>
                                        </p:cTn>
                                        <p:tgtEl>
                                          <p:spTgt spid="79875">
                                            <p:txEl>
                                              <p:pRg st="1" end="1"/>
                                            </p:txEl>
                                          </p:spTgt>
                                        </p:tgtEl>
                                        <p:attrNameLst>
                                          <p:attrName>style.visibility</p:attrName>
                                        </p:attrNameLst>
                                      </p:cBhvr>
                                      <p:to>
                                        <p:strVal val="visible"/>
                                      </p:to>
                                    </p:set>
                                    <p:animEffect transition="in" filter="slide(fromBottom)">
                                      <p:cBhvr>
                                        <p:cTn id="18" dur="500"/>
                                        <p:tgtEl>
                                          <p:spTgt spid="7987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nodeType="clickEffect">
                                  <p:stCondLst>
                                    <p:cond delay="0"/>
                                  </p:stCondLst>
                                  <p:childTnLst>
                                    <p:set>
                                      <p:cBhvr>
                                        <p:cTn id="22" dur="1" fill="hold">
                                          <p:stCondLst>
                                            <p:cond delay="0"/>
                                          </p:stCondLst>
                                        </p:cTn>
                                        <p:tgtEl>
                                          <p:spTgt spid="79875">
                                            <p:txEl>
                                              <p:pRg st="2" end="2"/>
                                            </p:txEl>
                                          </p:spTgt>
                                        </p:tgtEl>
                                        <p:attrNameLst>
                                          <p:attrName>style.visibility</p:attrName>
                                        </p:attrNameLst>
                                      </p:cBhvr>
                                      <p:to>
                                        <p:strVal val="visible"/>
                                      </p:to>
                                    </p:set>
                                    <p:animEffect transition="in" filter="slide(fromBottom)">
                                      <p:cBhvr>
                                        <p:cTn id="23" dur="500"/>
                                        <p:tgtEl>
                                          <p:spTgt spid="7987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nodeType="clickEffect">
                                  <p:stCondLst>
                                    <p:cond delay="0"/>
                                  </p:stCondLst>
                                  <p:childTnLst>
                                    <p:set>
                                      <p:cBhvr>
                                        <p:cTn id="27" dur="1" fill="hold">
                                          <p:stCondLst>
                                            <p:cond delay="0"/>
                                          </p:stCondLst>
                                        </p:cTn>
                                        <p:tgtEl>
                                          <p:spTgt spid="79875">
                                            <p:txEl>
                                              <p:pRg st="3" end="3"/>
                                            </p:txEl>
                                          </p:spTgt>
                                        </p:tgtEl>
                                        <p:attrNameLst>
                                          <p:attrName>style.visibility</p:attrName>
                                        </p:attrNameLst>
                                      </p:cBhvr>
                                      <p:to>
                                        <p:strVal val="visible"/>
                                      </p:to>
                                    </p:set>
                                    <p:animEffect transition="in" filter="slide(fromBottom)">
                                      <p:cBhvr>
                                        <p:cTn id="28" dur="500"/>
                                        <p:tgtEl>
                                          <p:spTgt spid="79875">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nodeType="clickEffect">
                                  <p:stCondLst>
                                    <p:cond delay="0"/>
                                  </p:stCondLst>
                                  <p:childTnLst>
                                    <p:set>
                                      <p:cBhvr>
                                        <p:cTn id="32" dur="1" fill="hold">
                                          <p:stCondLst>
                                            <p:cond delay="0"/>
                                          </p:stCondLst>
                                        </p:cTn>
                                        <p:tgtEl>
                                          <p:spTgt spid="79875">
                                            <p:txEl>
                                              <p:pRg st="4" end="4"/>
                                            </p:txEl>
                                          </p:spTgt>
                                        </p:tgtEl>
                                        <p:attrNameLst>
                                          <p:attrName>style.visibility</p:attrName>
                                        </p:attrNameLst>
                                      </p:cBhvr>
                                      <p:to>
                                        <p:strVal val="visible"/>
                                      </p:to>
                                    </p:set>
                                    <p:animEffect transition="in" filter="slide(fromBottom)">
                                      <p:cBhvr>
                                        <p:cTn id="33" dur="500"/>
                                        <p:tgtEl>
                                          <p:spTgt spid="79875">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4" fill="hold" nodeType="clickEffect">
                                  <p:stCondLst>
                                    <p:cond delay="0"/>
                                  </p:stCondLst>
                                  <p:childTnLst>
                                    <p:set>
                                      <p:cBhvr>
                                        <p:cTn id="37" dur="1" fill="hold">
                                          <p:stCondLst>
                                            <p:cond delay="0"/>
                                          </p:stCondLst>
                                        </p:cTn>
                                        <p:tgtEl>
                                          <p:spTgt spid="79875">
                                            <p:txEl>
                                              <p:pRg st="5" end="5"/>
                                            </p:txEl>
                                          </p:spTgt>
                                        </p:tgtEl>
                                        <p:attrNameLst>
                                          <p:attrName>style.visibility</p:attrName>
                                        </p:attrNameLst>
                                      </p:cBhvr>
                                      <p:to>
                                        <p:strVal val="visible"/>
                                      </p:to>
                                    </p:set>
                                    <p:animEffect transition="in" filter="slide(fromBottom)">
                                      <p:cBhvr>
                                        <p:cTn id="38" dur="500"/>
                                        <p:tgtEl>
                                          <p:spTgt spid="79875">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4" fill="hold" nodeType="clickEffect">
                                  <p:stCondLst>
                                    <p:cond delay="0"/>
                                  </p:stCondLst>
                                  <p:childTnLst>
                                    <p:set>
                                      <p:cBhvr>
                                        <p:cTn id="42" dur="1" fill="hold">
                                          <p:stCondLst>
                                            <p:cond delay="0"/>
                                          </p:stCondLst>
                                        </p:cTn>
                                        <p:tgtEl>
                                          <p:spTgt spid="79875">
                                            <p:txEl>
                                              <p:pRg st="6" end="6"/>
                                            </p:txEl>
                                          </p:spTgt>
                                        </p:tgtEl>
                                        <p:attrNameLst>
                                          <p:attrName>style.visibility</p:attrName>
                                        </p:attrNameLst>
                                      </p:cBhvr>
                                      <p:to>
                                        <p:strVal val="visible"/>
                                      </p:to>
                                    </p:set>
                                    <p:animEffect transition="in" filter="slide(fromBottom)">
                                      <p:cBhvr>
                                        <p:cTn id="43" dur="500"/>
                                        <p:tgtEl>
                                          <p:spTgt spid="798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457200" y="0"/>
            <a:ext cx="8229600"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sz="4000" smtClean="0">
                <a:effectLst/>
              </a:rPr>
              <a:t>ΑΞΕ και Οικονομική Ανάπτυξη</a:t>
            </a:r>
            <a:endParaRPr lang="en-US" sz="4000" smtClean="0">
              <a:effectLst/>
            </a:endParaRPr>
          </a:p>
        </p:txBody>
      </p:sp>
      <p:sp>
        <p:nvSpPr>
          <p:cNvPr id="79875" name="Rectangle 3"/>
          <p:cNvSpPr>
            <a:spLocks noGrp="1" noChangeArrowheads="1"/>
          </p:cNvSpPr>
          <p:nvPr>
            <p:ph type="body" idx="4294967295"/>
          </p:nvPr>
        </p:nvSpPr>
        <p:spPr>
          <a:xfrm>
            <a:off x="228600" y="1600200"/>
            <a:ext cx="86868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smtClean="0">
                <a:effectLst/>
              </a:rPr>
              <a:t>Οι ΑΞΕ ως αρνητικός παράγοντας οικονομικής ανάπτυξης</a:t>
            </a:r>
          </a:p>
          <a:p>
            <a:pPr lvl="1"/>
            <a:r>
              <a:rPr lang="el-GR" smtClean="0">
                <a:effectLst/>
              </a:rPr>
              <a:t>Δημιουργούνται δυσκολίες στην τοπική αγορά</a:t>
            </a:r>
          </a:p>
          <a:p>
            <a:pPr lvl="1"/>
            <a:r>
              <a:rPr lang="el-GR" smtClean="0">
                <a:effectLst/>
              </a:rPr>
              <a:t>Χάσμα σε θέματα τεχνογνωσίας και τεχνολογίας</a:t>
            </a:r>
          </a:p>
          <a:p>
            <a:pPr lvl="1"/>
            <a:r>
              <a:rPr lang="el-GR" smtClean="0">
                <a:effectLst/>
              </a:rPr>
              <a:t>Μεταφέρονται πόροι από την αναπτυσσόμενη χώρα στην ανεπτυγμένη</a:t>
            </a:r>
          </a:p>
          <a:p>
            <a:pPr lvl="1"/>
            <a:r>
              <a:rPr lang="el-GR" smtClean="0">
                <a:effectLst/>
              </a:rPr>
              <a:t>Συρρίκνωση της εγχώριας αγοράς</a:t>
            </a:r>
            <a:endParaRPr lang="en-US" smtClean="0">
              <a:effectLst/>
            </a:endParaRPr>
          </a:p>
        </p:txBody>
      </p:sp>
    </p:spTree>
    <p:extLst>
      <p:ext uri="{BB962C8B-B14F-4D97-AF65-F5344CB8AC3E}">
        <p14:creationId xmlns:p14="http://schemas.microsoft.com/office/powerpoint/2010/main" val="39161779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additive="base">
                                        <p:cTn id="7" dur="500" fill="hold"/>
                                        <p:tgtEl>
                                          <p:spTgt spid="79874"/>
                                        </p:tgtEl>
                                        <p:attrNameLst>
                                          <p:attrName>ppt_x</p:attrName>
                                        </p:attrNameLst>
                                      </p:cBhvr>
                                      <p:tavLst>
                                        <p:tav tm="0">
                                          <p:val>
                                            <p:strVal val="#ppt_x"/>
                                          </p:val>
                                        </p:tav>
                                        <p:tav tm="100000">
                                          <p:val>
                                            <p:strVal val="#ppt_x"/>
                                          </p:val>
                                        </p:tav>
                                      </p:tavLst>
                                    </p:anim>
                                    <p:anim calcmode="lin" valueType="num">
                                      <p:cBhvr additive="base">
                                        <p:cTn id="8" dur="500" fill="hold"/>
                                        <p:tgtEl>
                                          <p:spTgt spid="7987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79875">
                                            <p:txEl>
                                              <p:pRg st="0" end="0"/>
                                            </p:txEl>
                                          </p:spTgt>
                                        </p:tgtEl>
                                        <p:attrNameLst>
                                          <p:attrName>style.visibility</p:attrName>
                                        </p:attrNameLst>
                                      </p:cBhvr>
                                      <p:to>
                                        <p:strVal val="visible"/>
                                      </p:to>
                                    </p:set>
                                    <p:animEffect transition="in" filter="slide(fromBottom)">
                                      <p:cBhvr>
                                        <p:cTn id="13" dur="500"/>
                                        <p:tgtEl>
                                          <p:spTgt spid="7987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nodeType="clickEffect">
                                  <p:stCondLst>
                                    <p:cond delay="0"/>
                                  </p:stCondLst>
                                  <p:childTnLst>
                                    <p:set>
                                      <p:cBhvr>
                                        <p:cTn id="17" dur="1" fill="hold">
                                          <p:stCondLst>
                                            <p:cond delay="0"/>
                                          </p:stCondLst>
                                        </p:cTn>
                                        <p:tgtEl>
                                          <p:spTgt spid="79875">
                                            <p:txEl>
                                              <p:pRg st="1" end="1"/>
                                            </p:txEl>
                                          </p:spTgt>
                                        </p:tgtEl>
                                        <p:attrNameLst>
                                          <p:attrName>style.visibility</p:attrName>
                                        </p:attrNameLst>
                                      </p:cBhvr>
                                      <p:to>
                                        <p:strVal val="visible"/>
                                      </p:to>
                                    </p:set>
                                    <p:animEffect transition="in" filter="slide(fromBottom)">
                                      <p:cBhvr>
                                        <p:cTn id="18" dur="500"/>
                                        <p:tgtEl>
                                          <p:spTgt spid="7987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nodeType="clickEffect">
                                  <p:stCondLst>
                                    <p:cond delay="0"/>
                                  </p:stCondLst>
                                  <p:childTnLst>
                                    <p:set>
                                      <p:cBhvr>
                                        <p:cTn id="22" dur="1" fill="hold">
                                          <p:stCondLst>
                                            <p:cond delay="0"/>
                                          </p:stCondLst>
                                        </p:cTn>
                                        <p:tgtEl>
                                          <p:spTgt spid="79875">
                                            <p:txEl>
                                              <p:pRg st="2" end="2"/>
                                            </p:txEl>
                                          </p:spTgt>
                                        </p:tgtEl>
                                        <p:attrNameLst>
                                          <p:attrName>style.visibility</p:attrName>
                                        </p:attrNameLst>
                                      </p:cBhvr>
                                      <p:to>
                                        <p:strVal val="visible"/>
                                      </p:to>
                                    </p:set>
                                    <p:animEffect transition="in" filter="slide(fromBottom)">
                                      <p:cBhvr>
                                        <p:cTn id="23" dur="500"/>
                                        <p:tgtEl>
                                          <p:spTgt spid="7987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nodeType="clickEffect">
                                  <p:stCondLst>
                                    <p:cond delay="0"/>
                                  </p:stCondLst>
                                  <p:childTnLst>
                                    <p:set>
                                      <p:cBhvr>
                                        <p:cTn id="27" dur="1" fill="hold">
                                          <p:stCondLst>
                                            <p:cond delay="0"/>
                                          </p:stCondLst>
                                        </p:cTn>
                                        <p:tgtEl>
                                          <p:spTgt spid="79875">
                                            <p:txEl>
                                              <p:pRg st="3" end="3"/>
                                            </p:txEl>
                                          </p:spTgt>
                                        </p:tgtEl>
                                        <p:attrNameLst>
                                          <p:attrName>style.visibility</p:attrName>
                                        </p:attrNameLst>
                                      </p:cBhvr>
                                      <p:to>
                                        <p:strVal val="visible"/>
                                      </p:to>
                                    </p:set>
                                    <p:animEffect transition="in" filter="slide(fromBottom)">
                                      <p:cBhvr>
                                        <p:cTn id="28" dur="500"/>
                                        <p:tgtEl>
                                          <p:spTgt spid="79875">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nodeType="clickEffect">
                                  <p:stCondLst>
                                    <p:cond delay="0"/>
                                  </p:stCondLst>
                                  <p:childTnLst>
                                    <p:set>
                                      <p:cBhvr>
                                        <p:cTn id="32" dur="1" fill="hold">
                                          <p:stCondLst>
                                            <p:cond delay="0"/>
                                          </p:stCondLst>
                                        </p:cTn>
                                        <p:tgtEl>
                                          <p:spTgt spid="79875">
                                            <p:txEl>
                                              <p:pRg st="4" end="4"/>
                                            </p:txEl>
                                          </p:spTgt>
                                        </p:tgtEl>
                                        <p:attrNameLst>
                                          <p:attrName>style.visibility</p:attrName>
                                        </p:attrNameLst>
                                      </p:cBhvr>
                                      <p:to>
                                        <p:strVal val="visible"/>
                                      </p:to>
                                    </p:set>
                                    <p:animEffect transition="in" filter="slide(fromBottom)">
                                      <p:cBhvr>
                                        <p:cTn id="33" dur="500"/>
                                        <p:tgtEl>
                                          <p:spTgt spid="798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275" y="746125"/>
            <a:ext cx="7283450" cy="536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1930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073" y="609600"/>
            <a:ext cx="8343127"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5149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457200" y="0"/>
            <a:ext cx="8229600"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sz="4000" smtClean="0">
                <a:effectLst/>
              </a:rPr>
              <a:t>ΑΞΕ και Οικονομική Ανάπτυξη</a:t>
            </a:r>
            <a:endParaRPr lang="en-US" sz="4000" smtClean="0">
              <a:effectLst/>
            </a:endParaRPr>
          </a:p>
        </p:txBody>
      </p:sp>
      <p:sp>
        <p:nvSpPr>
          <p:cNvPr id="79875" name="Rectangle 3"/>
          <p:cNvSpPr>
            <a:spLocks noGrp="1" noChangeArrowheads="1"/>
          </p:cNvSpPr>
          <p:nvPr>
            <p:ph type="body" idx="4294967295"/>
          </p:nvPr>
        </p:nvSpPr>
        <p:spPr>
          <a:xfrm>
            <a:off x="228600" y="1600200"/>
            <a:ext cx="86868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smtClean="0">
                <a:effectLst/>
              </a:rPr>
              <a:t>Οι ΑΞΕ ως θετικός παράγοντας οικονομικής ανάπτυξης</a:t>
            </a:r>
          </a:p>
          <a:p>
            <a:pPr lvl="1"/>
            <a:r>
              <a:rPr lang="el-GR" smtClean="0">
                <a:effectLst/>
              </a:rPr>
              <a:t>Επένδυση χωρίς το κεφάλαιο να προέρχεται από τα κεφάλαια της χώρας – ιδία κεφάλαια </a:t>
            </a:r>
          </a:p>
          <a:p>
            <a:pPr lvl="1"/>
            <a:r>
              <a:rPr lang="el-GR" smtClean="0">
                <a:effectLst/>
              </a:rPr>
              <a:t>Βελτιώνουν το ισοζύγιο τρεχουσών συναλλαγών</a:t>
            </a:r>
          </a:p>
          <a:p>
            <a:pPr lvl="1"/>
            <a:r>
              <a:rPr lang="el-GR" smtClean="0">
                <a:effectLst/>
              </a:rPr>
              <a:t>Δημιουργούν θέσεις εργασίας</a:t>
            </a:r>
          </a:p>
          <a:p>
            <a:pPr lvl="1"/>
            <a:r>
              <a:rPr lang="el-GR" smtClean="0">
                <a:effectLst/>
              </a:rPr>
              <a:t>Βελτιώνουν την ανταγωνιστικότητα</a:t>
            </a:r>
          </a:p>
          <a:p>
            <a:pPr lvl="1"/>
            <a:r>
              <a:rPr lang="el-GR" smtClean="0">
                <a:effectLst/>
              </a:rPr>
              <a:t>Δημιουργούν ζήτηση</a:t>
            </a:r>
          </a:p>
          <a:p>
            <a:pPr lvl="1"/>
            <a:r>
              <a:rPr lang="el-GR" smtClean="0">
                <a:effectLst/>
              </a:rPr>
              <a:t>Μεταφέρεται τεχνογνωσία &amp; τεχνολογία</a:t>
            </a:r>
            <a:endParaRPr lang="en-US" smtClean="0">
              <a:effectLst/>
            </a:endParaRPr>
          </a:p>
        </p:txBody>
      </p:sp>
    </p:spTree>
    <p:extLst>
      <p:ext uri="{BB962C8B-B14F-4D97-AF65-F5344CB8AC3E}">
        <p14:creationId xmlns:p14="http://schemas.microsoft.com/office/powerpoint/2010/main" val="19060255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additive="base">
                                        <p:cTn id="7" dur="500" fill="hold"/>
                                        <p:tgtEl>
                                          <p:spTgt spid="79874"/>
                                        </p:tgtEl>
                                        <p:attrNameLst>
                                          <p:attrName>ppt_x</p:attrName>
                                        </p:attrNameLst>
                                      </p:cBhvr>
                                      <p:tavLst>
                                        <p:tav tm="0">
                                          <p:val>
                                            <p:strVal val="#ppt_x"/>
                                          </p:val>
                                        </p:tav>
                                        <p:tav tm="100000">
                                          <p:val>
                                            <p:strVal val="#ppt_x"/>
                                          </p:val>
                                        </p:tav>
                                      </p:tavLst>
                                    </p:anim>
                                    <p:anim calcmode="lin" valueType="num">
                                      <p:cBhvr additive="base">
                                        <p:cTn id="8" dur="500" fill="hold"/>
                                        <p:tgtEl>
                                          <p:spTgt spid="7987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79875">
                                            <p:txEl>
                                              <p:pRg st="0" end="0"/>
                                            </p:txEl>
                                          </p:spTgt>
                                        </p:tgtEl>
                                        <p:attrNameLst>
                                          <p:attrName>style.visibility</p:attrName>
                                        </p:attrNameLst>
                                      </p:cBhvr>
                                      <p:to>
                                        <p:strVal val="visible"/>
                                      </p:to>
                                    </p:set>
                                    <p:animEffect transition="in" filter="slide(fromBottom)">
                                      <p:cBhvr>
                                        <p:cTn id="13" dur="500"/>
                                        <p:tgtEl>
                                          <p:spTgt spid="7987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nodeType="clickEffect">
                                  <p:stCondLst>
                                    <p:cond delay="0"/>
                                  </p:stCondLst>
                                  <p:childTnLst>
                                    <p:set>
                                      <p:cBhvr>
                                        <p:cTn id="17" dur="1" fill="hold">
                                          <p:stCondLst>
                                            <p:cond delay="0"/>
                                          </p:stCondLst>
                                        </p:cTn>
                                        <p:tgtEl>
                                          <p:spTgt spid="79875">
                                            <p:txEl>
                                              <p:pRg st="1" end="1"/>
                                            </p:txEl>
                                          </p:spTgt>
                                        </p:tgtEl>
                                        <p:attrNameLst>
                                          <p:attrName>style.visibility</p:attrName>
                                        </p:attrNameLst>
                                      </p:cBhvr>
                                      <p:to>
                                        <p:strVal val="visible"/>
                                      </p:to>
                                    </p:set>
                                    <p:animEffect transition="in" filter="slide(fromBottom)">
                                      <p:cBhvr>
                                        <p:cTn id="18" dur="500"/>
                                        <p:tgtEl>
                                          <p:spTgt spid="7987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nodeType="clickEffect">
                                  <p:stCondLst>
                                    <p:cond delay="0"/>
                                  </p:stCondLst>
                                  <p:childTnLst>
                                    <p:set>
                                      <p:cBhvr>
                                        <p:cTn id="22" dur="1" fill="hold">
                                          <p:stCondLst>
                                            <p:cond delay="0"/>
                                          </p:stCondLst>
                                        </p:cTn>
                                        <p:tgtEl>
                                          <p:spTgt spid="79875">
                                            <p:txEl>
                                              <p:pRg st="2" end="2"/>
                                            </p:txEl>
                                          </p:spTgt>
                                        </p:tgtEl>
                                        <p:attrNameLst>
                                          <p:attrName>style.visibility</p:attrName>
                                        </p:attrNameLst>
                                      </p:cBhvr>
                                      <p:to>
                                        <p:strVal val="visible"/>
                                      </p:to>
                                    </p:set>
                                    <p:animEffect transition="in" filter="slide(fromBottom)">
                                      <p:cBhvr>
                                        <p:cTn id="23" dur="500"/>
                                        <p:tgtEl>
                                          <p:spTgt spid="7987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nodeType="clickEffect">
                                  <p:stCondLst>
                                    <p:cond delay="0"/>
                                  </p:stCondLst>
                                  <p:childTnLst>
                                    <p:set>
                                      <p:cBhvr>
                                        <p:cTn id="27" dur="1" fill="hold">
                                          <p:stCondLst>
                                            <p:cond delay="0"/>
                                          </p:stCondLst>
                                        </p:cTn>
                                        <p:tgtEl>
                                          <p:spTgt spid="79875">
                                            <p:txEl>
                                              <p:pRg st="3" end="3"/>
                                            </p:txEl>
                                          </p:spTgt>
                                        </p:tgtEl>
                                        <p:attrNameLst>
                                          <p:attrName>style.visibility</p:attrName>
                                        </p:attrNameLst>
                                      </p:cBhvr>
                                      <p:to>
                                        <p:strVal val="visible"/>
                                      </p:to>
                                    </p:set>
                                    <p:animEffect transition="in" filter="slide(fromBottom)">
                                      <p:cBhvr>
                                        <p:cTn id="28" dur="500"/>
                                        <p:tgtEl>
                                          <p:spTgt spid="79875">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nodeType="clickEffect">
                                  <p:stCondLst>
                                    <p:cond delay="0"/>
                                  </p:stCondLst>
                                  <p:childTnLst>
                                    <p:set>
                                      <p:cBhvr>
                                        <p:cTn id="32" dur="1" fill="hold">
                                          <p:stCondLst>
                                            <p:cond delay="0"/>
                                          </p:stCondLst>
                                        </p:cTn>
                                        <p:tgtEl>
                                          <p:spTgt spid="79875">
                                            <p:txEl>
                                              <p:pRg st="4" end="4"/>
                                            </p:txEl>
                                          </p:spTgt>
                                        </p:tgtEl>
                                        <p:attrNameLst>
                                          <p:attrName>style.visibility</p:attrName>
                                        </p:attrNameLst>
                                      </p:cBhvr>
                                      <p:to>
                                        <p:strVal val="visible"/>
                                      </p:to>
                                    </p:set>
                                    <p:animEffect transition="in" filter="slide(fromBottom)">
                                      <p:cBhvr>
                                        <p:cTn id="33" dur="500"/>
                                        <p:tgtEl>
                                          <p:spTgt spid="79875">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4" fill="hold" nodeType="clickEffect">
                                  <p:stCondLst>
                                    <p:cond delay="0"/>
                                  </p:stCondLst>
                                  <p:childTnLst>
                                    <p:set>
                                      <p:cBhvr>
                                        <p:cTn id="37" dur="1" fill="hold">
                                          <p:stCondLst>
                                            <p:cond delay="0"/>
                                          </p:stCondLst>
                                        </p:cTn>
                                        <p:tgtEl>
                                          <p:spTgt spid="79875">
                                            <p:txEl>
                                              <p:pRg st="5" end="5"/>
                                            </p:txEl>
                                          </p:spTgt>
                                        </p:tgtEl>
                                        <p:attrNameLst>
                                          <p:attrName>style.visibility</p:attrName>
                                        </p:attrNameLst>
                                      </p:cBhvr>
                                      <p:to>
                                        <p:strVal val="visible"/>
                                      </p:to>
                                    </p:set>
                                    <p:animEffect transition="in" filter="slide(fromBottom)">
                                      <p:cBhvr>
                                        <p:cTn id="38" dur="500"/>
                                        <p:tgtEl>
                                          <p:spTgt spid="79875">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4" fill="hold" nodeType="clickEffect">
                                  <p:stCondLst>
                                    <p:cond delay="0"/>
                                  </p:stCondLst>
                                  <p:childTnLst>
                                    <p:set>
                                      <p:cBhvr>
                                        <p:cTn id="42" dur="1" fill="hold">
                                          <p:stCondLst>
                                            <p:cond delay="0"/>
                                          </p:stCondLst>
                                        </p:cTn>
                                        <p:tgtEl>
                                          <p:spTgt spid="79875">
                                            <p:txEl>
                                              <p:pRg st="6" end="6"/>
                                            </p:txEl>
                                          </p:spTgt>
                                        </p:tgtEl>
                                        <p:attrNameLst>
                                          <p:attrName>style.visibility</p:attrName>
                                        </p:attrNameLst>
                                      </p:cBhvr>
                                      <p:to>
                                        <p:strVal val="visible"/>
                                      </p:to>
                                    </p:set>
                                    <p:animEffect transition="in" filter="slide(fromBottom)">
                                      <p:cBhvr>
                                        <p:cTn id="43" dur="500"/>
                                        <p:tgtEl>
                                          <p:spTgt spid="798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457200" y="0"/>
            <a:ext cx="8229600"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sz="4000" smtClean="0">
                <a:effectLst/>
              </a:rPr>
              <a:t>ΑΞΕ και Οικονομική Ανάπτυξη</a:t>
            </a:r>
            <a:endParaRPr lang="en-US" sz="4000" smtClean="0">
              <a:effectLst/>
            </a:endParaRPr>
          </a:p>
        </p:txBody>
      </p:sp>
      <p:sp>
        <p:nvSpPr>
          <p:cNvPr id="79875" name="Rectangle 3"/>
          <p:cNvSpPr>
            <a:spLocks noGrp="1" noChangeArrowheads="1"/>
          </p:cNvSpPr>
          <p:nvPr>
            <p:ph type="body" idx="4294967295"/>
          </p:nvPr>
        </p:nvSpPr>
        <p:spPr>
          <a:xfrm>
            <a:off x="228600" y="1600200"/>
            <a:ext cx="86868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smtClean="0">
                <a:effectLst/>
              </a:rPr>
              <a:t>Οι ΑΞΕ ως αρνητικός παράγοντας οικονομικής ανάπτυξης</a:t>
            </a:r>
          </a:p>
          <a:p>
            <a:pPr lvl="1"/>
            <a:r>
              <a:rPr lang="el-GR" smtClean="0">
                <a:effectLst/>
              </a:rPr>
              <a:t>Δημιουργούνται δυσκολίες στην τοπική αγορά</a:t>
            </a:r>
          </a:p>
          <a:p>
            <a:pPr lvl="1"/>
            <a:r>
              <a:rPr lang="el-GR" smtClean="0">
                <a:effectLst/>
              </a:rPr>
              <a:t>Χάσμα σε θέματα τεχνογνωσίας και τεχνολογίας</a:t>
            </a:r>
          </a:p>
          <a:p>
            <a:pPr lvl="1"/>
            <a:r>
              <a:rPr lang="el-GR" smtClean="0">
                <a:effectLst/>
              </a:rPr>
              <a:t>Μεταφέρονται πόροι από την αναπτυσσόμενη χώρα στην ανεπτυγμένη</a:t>
            </a:r>
          </a:p>
          <a:p>
            <a:pPr lvl="1"/>
            <a:r>
              <a:rPr lang="el-GR" smtClean="0">
                <a:effectLst/>
              </a:rPr>
              <a:t>Συρρίκνωση της εγχώριας αγοράς</a:t>
            </a:r>
            <a:endParaRPr lang="en-US" smtClean="0">
              <a:effectLst/>
            </a:endParaRPr>
          </a:p>
        </p:txBody>
      </p:sp>
    </p:spTree>
    <p:extLst>
      <p:ext uri="{BB962C8B-B14F-4D97-AF65-F5344CB8AC3E}">
        <p14:creationId xmlns:p14="http://schemas.microsoft.com/office/powerpoint/2010/main" val="1549874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additive="base">
                                        <p:cTn id="7" dur="500" fill="hold"/>
                                        <p:tgtEl>
                                          <p:spTgt spid="79874"/>
                                        </p:tgtEl>
                                        <p:attrNameLst>
                                          <p:attrName>ppt_x</p:attrName>
                                        </p:attrNameLst>
                                      </p:cBhvr>
                                      <p:tavLst>
                                        <p:tav tm="0">
                                          <p:val>
                                            <p:strVal val="#ppt_x"/>
                                          </p:val>
                                        </p:tav>
                                        <p:tav tm="100000">
                                          <p:val>
                                            <p:strVal val="#ppt_x"/>
                                          </p:val>
                                        </p:tav>
                                      </p:tavLst>
                                    </p:anim>
                                    <p:anim calcmode="lin" valueType="num">
                                      <p:cBhvr additive="base">
                                        <p:cTn id="8" dur="500" fill="hold"/>
                                        <p:tgtEl>
                                          <p:spTgt spid="7987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79875">
                                            <p:txEl>
                                              <p:pRg st="0" end="0"/>
                                            </p:txEl>
                                          </p:spTgt>
                                        </p:tgtEl>
                                        <p:attrNameLst>
                                          <p:attrName>style.visibility</p:attrName>
                                        </p:attrNameLst>
                                      </p:cBhvr>
                                      <p:to>
                                        <p:strVal val="visible"/>
                                      </p:to>
                                    </p:set>
                                    <p:animEffect transition="in" filter="slide(fromBottom)">
                                      <p:cBhvr>
                                        <p:cTn id="13" dur="500"/>
                                        <p:tgtEl>
                                          <p:spTgt spid="7987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nodeType="clickEffect">
                                  <p:stCondLst>
                                    <p:cond delay="0"/>
                                  </p:stCondLst>
                                  <p:childTnLst>
                                    <p:set>
                                      <p:cBhvr>
                                        <p:cTn id="17" dur="1" fill="hold">
                                          <p:stCondLst>
                                            <p:cond delay="0"/>
                                          </p:stCondLst>
                                        </p:cTn>
                                        <p:tgtEl>
                                          <p:spTgt spid="79875">
                                            <p:txEl>
                                              <p:pRg st="1" end="1"/>
                                            </p:txEl>
                                          </p:spTgt>
                                        </p:tgtEl>
                                        <p:attrNameLst>
                                          <p:attrName>style.visibility</p:attrName>
                                        </p:attrNameLst>
                                      </p:cBhvr>
                                      <p:to>
                                        <p:strVal val="visible"/>
                                      </p:to>
                                    </p:set>
                                    <p:animEffect transition="in" filter="slide(fromBottom)">
                                      <p:cBhvr>
                                        <p:cTn id="18" dur="500"/>
                                        <p:tgtEl>
                                          <p:spTgt spid="7987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nodeType="clickEffect">
                                  <p:stCondLst>
                                    <p:cond delay="0"/>
                                  </p:stCondLst>
                                  <p:childTnLst>
                                    <p:set>
                                      <p:cBhvr>
                                        <p:cTn id="22" dur="1" fill="hold">
                                          <p:stCondLst>
                                            <p:cond delay="0"/>
                                          </p:stCondLst>
                                        </p:cTn>
                                        <p:tgtEl>
                                          <p:spTgt spid="79875">
                                            <p:txEl>
                                              <p:pRg st="2" end="2"/>
                                            </p:txEl>
                                          </p:spTgt>
                                        </p:tgtEl>
                                        <p:attrNameLst>
                                          <p:attrName>style.visibility</p:attrName>
                                        </p:attrNameLst>
                                      </p:cBhvr>
                                      <p:to>
                                        <p:strVal val="visible"/>
                                      </p:to>
                                    </p:set>
                                    <p:animEffect transition="in" filter="slide(fromBottom)">
                                      <p:cBhvr>
                                        <p:cTn id="23" dur="500"/>
                                        <p:tgtEl>
                                          <p:spTgt spid="7987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nodeType="clickEffect">
                                  <p:stCondLst>
                                    <p:cond delay="0"/>
                                  </p:stCondLst>
                                  <p:childTnLst>
                                    <p:set>
                                      <p:cBhvr>
                                        <p:cTn id="27" dur="1" fill="hold">
                                          <p:stCondLst>
                                            <p:cond delay="0"/>
                                          </p:stCondLst>
                                        </p:cTn>
                                        <p:tgtEl>
                                          <p:spTgt spid="79875">
                                            <p:txEl>
                                              <p:pRg st="3" end="3"/>
                                            </p:txEl>
                                          </p:spTgt>
                                        </p:tgtEl>
                                        <p:attrNameLst>
                                          <p:attrName>style.visibility</p:attrName>
                                        </p:attrNameLst>
                                      </p:cBhvr>
                                      <p:to>
                                        <p:strVal val="visible"/>
                                      </p:to>
                                    </p:set>
                                    <p:animEffect transition="in" filter="slide(fromBottom)">
                                      <p:cBhvr>
                                        <p:cTn id="28" dur="500"/>
                                        <p:tgtEl>
                                          <p:spTgt spid="79875">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nodeType="clickEffect">
                                  <p:stCondLst>
                                    <p:cond delay="0"/>
                                  </p:stCondLst>
                                  <p:childTnLst>
                                    <p:set>
                                      <p:cBhvr>
                                        <p:cTn id="32" dur="1" fill="hold">
                                          <p:stCondLst>
                                            <p:cond delay="0"/>
                                          </p:stCondLst>
                                        </p:cTn>
                                        <p:tgtEl>
                                          <p:spTgt spid="79875">
                                            <p:txEl>
                                              <p:pRg st="4" end="4"/>
                                            </p:txEl>
                                          </p:spTgt>
                                        </p:tgtEl>
                                        <p:attrNameLst>
                                          <p:attrName>style.visibility</p:attrName>
                                        </p:attrNameLst>
                                      </p:cBhvr>
                                      <p:to>
                                        <p:strVal val="visible"/>
                                      </p:to>
                                    </p:set>
                                    <p:animEffect transition="in" filter="slide(fromBottom)">
                                      <p:cBhvr>
                                        <p:cTn id="33" dur="500"/>
                                        <p:tgtEl>
                                          <p:spTgt spid="798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7467600" cy="633412"/>
          </a:xfrm>
        </p:spPr>
        <p:txBody>
          <a:bodyPr>
            <a:normAutofit fontScale="90000"/>
          </a:bodyPr>
          <a:lstStyle/>
          <a:p>
            <a:pPr eaLnBrk="1" hangingPunct="1">
              <a:defRPr/>
            </a:pPr>
            <a:r>
              <a:rPr lang="el-GR" sz="4000" smtClean="0"/>
              <a:t>Ιστορία των Πολυεθνικών</a:t>
            </a:r>
            <a:endParaRPr lang="en-GB" sz="4000" smtClean="0"/>
          </a:p>
        </p:txBody>
      </p:sp>
      <p:sp>
        <p:nvSpPr>
          <p:cNvPr id="11267" name="Content Placeholder 2"/>
          <p:cNvSpPr>
            <a:spLocks noGrp="1"/>
          </p:cNvSpPr>
          <p:nvPr>
            <p:ph idx="4294967295"/>
          </p:nvPr>
        </p:nvSpPr>
        <p:spPr>
          <a:xfrm>
            <a:off x="304800" y="981075"/>
            <a:ext cx="7723188" cy="5492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marL="365125" indent="-282575">
              <a:lnSpc>
                <a:spcPct val="80000"/>
              </a:lnSpc>
            </a:pPr>
            <a:r>
              <a:rPr lang="el-GR" sz="2800" dirty="0" smtClean="0">
                <a:effectLst/>
              </a:rPr>
              <a:t>Υπάρχουν αναφορές από το 2000 π.Χ.</a:t>
            </a:r>
          </a:p>
          <a:p>
            <a:pPr marL="365125" indent="-282575">
              <a:lnSpc>
                <a:spcPct val="80000"/>
              </a:lnSpc>
            </a:pPr>
            <a:endParaRPr lang="el-GR" sz="2800" dirty="0" smtClean="0">
              <a:effectLst/>
            </a:endParaRPr>
          </a:p>
          <a:p>
            <a:pPr marL="365125" indent="-282575">
              <a:lnSpc>
                <a:spcPct val="80000"/>
              </a:lnSpc>
            </a:pPr>
            <a:r>
              <a:rPr lang="el-GR" sz="2800" dirty="0" smtClean="0">
                <a:effectLst/>
              </a:rPr>
              <a:t>Αύξηση σε αριθμό και μέγεθος από το 18</a:t>
            </a:r>
            <a:r>
              <a:rPr lang="el-GR" sz="2800" baseline="30000" dirty="0" smtClean="0">
                <a:effectLst/>
              </a:rPr>
              <a:t>ο</a:t>
            </a:r>
            <a:r>
              <a:rPr lang="el-GR" sz="2800" dirty="0" smtClean="0">
                <a:effectLst/>
              </a:rPr>
              <a:t> αιώνα</a:t>
            </a:r>
            <a:endParaRPr lang="en-GB" sz="2800" dirty="0" smtClean="0">
              <a:effectLst/>
            </a:endParaRPr>
          </a:p>
          <a:p>
            <a:pPr marL="365125" indent="-282575">
              <a:lnSpc>
                <a:spcPct val="80000"/>
              </a:lnSpc>
            </a:pPr>
            <a:endParaRPr lang="en-US" sz="2800" dirty="0" smtClean="0">
              <a:effectLst/>
            </a:endParaRPr>
          </a:p>
          <a:p>
            <a:pPr marL="365125" indent="-282575">
              <a:lnSpc>
                <a:spcPct val="80000"/>
              </a:lnSpc>
            </a:pPr>
            <a:r>
              <a:rPr lang="el-GR" sz="2800" dirty="0" smtClean="0">
                <a:effectLst/>
              </a:rPr>
              <a:t>Ταχύτατη ανάπτυξη μετά το τέλος του Β’ Παγκοσμίου Πολέμου</a:t>
            </a:r>
            <a:endParaRPr lang="en-GB" sz="2800" dirty="0" smtClean="0">
              <a:effectLst/>
            </a:endParaRPr>
          </a:p>
          <a:p>
            <a:pPr marL="365125" indent="-282575">
              <a:lnSpc>
                <a:spcPct val="80000"/>
              </a:lnSpc>
            </a:pPr>
            <a:endParaRPr lang="en-US" sz="2800" dirty="0" smtClean="0">
              <a:effectLst/>
            </a:endParaRPr>
          </a:p>
          <a:p>
            <a:pPr marL="365125" indent="-282575">
              <a:lnSpc>
                <a:spcPct val="80000"/>
              </a:lnSpc>
            </a:pPr>
            <a:r>
              <a:rPr lang="el-GR" sz="2800" dirty="0" smtClean="0">
                <a:effectLst/>
              </a:rPr>
              <a:t>Σήμερα οι μεγαλύτερες 1.000 σχετίζονται με το 80% της παγκόσμιας παραγωγής</a:t>
            </a:r>
          </a:p>
          <a:p>
            <a:pPr marL="365125" indent="-282575">
              <a:lnSpc>
                <a:spcPct val="80000"/>
              </a:lnSpc>
            </a:pPr>
            <a:endParaRPr lang="en-US" sz="2800" dirty="0" smtClean="0">
              <a:effectLst/>
            </a:endParaRPr>
          </a:p>
          <a:p>
            <a:pPr marL="365125" indent="-282575">
              <a:lnSpc>
                <a:spcPct val="80000"/>
              </a:lnSpc>
            </a:pPr>
            <a:r>
              <a:rPr lang="el-GR" sz="2800" dirty="0" smtClean="0">
                <a:effectLst/>
              </a:rPr>
              <a:t>Υπολογίζεται ότι το </a:t>
            </a:r>
            <a:r>
              <a:rPr lang="en-GB" sz="2800" dirty="0" smtClean="0">
                <a:effectLst/>
              </a:rPr>
              <a:t>40%-50% </a:t>
            </a:r>
            <a:r>
              <a:rPr lang="el-GR" sz="2800" dirty="0" smtClean="0">
                <a:effectLst/>
              </a:rPr>
              <a:t>του παγκόσμιου εμπορίου γίνεται από πολυεθνικές</a:t>
            </a:r>
            <a:endParaRPr lang="en-US" sz="2800" dirty="0" smtClean="0">
              <a:effectLst/>
            </a:endParaRPr>
          </a:p>
          <a:p>
            <a:pPr marL="365125" indent="-282575">
              <a:lnSpc>
                <a:spcPct val="80000"/>
              </a:lnSpc>
            </a:pPr>
            <a:endParaRPr lang="en-US" sz="2800" dirty="0" smtClean="0">
              <a:effectLst/>
            </a:endParaRPr>
          </a:p>
          <a:p>
            <a:pPr marL="365125" indent="-282575">
              <a:lnSpc>
                <a:spcPct val="80000"/>
              </a:lnSpc>
            </a:pPr>
            <a:r>
              <a:rPr lang="el-GR" sz="2800" dirty="0" smtClean="0">
                <a:effectLst/>
              </a:rPr>
              <a:t>Από μια απειλή για την ανεξαρτησία των κρατών</a:t>
            </a:r>
            <a:r>
              <a:rPr lang="en-US" sz="2800" dirty="0" smtClean="0">
                <a:effectLst/>
              </a:rPr>
              <a:t> </a:t>
            </a:r>
            <a:r>
              <a:rPr lang="el-GR" sz="2800" dirty="0" smtClean="0">
                <a:effectLst/>
              </a:rPr>
              <a:t>έχουν καταστεί (όχι παντού!) πηγές τεχνολογίας και κεφαλαίου</a:t>
            </a:r>
          </a:p>
        </p:txBody>
      </p:sp>
      <p:sp>
        <p:nvSpPr>
          <p:cNvPr id="16388" name="Slide Number Placeholder 3"/>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fld id="{F0676F3D-71C1-4092-9B98-3D9978364BDD}" type="slidenum">
              <a:rPr lang="en-GB" sz="1200">
                <a:solidFill>
                  <a:srgbClr val="B5A788"/>
                </a:solidFill>
                <a:latin typeface="Arial" charset="0"/>
                <a:cs typeface="Arial" charset="0"/>
              </a:rPr>
              <a:pPr algn="ctr" eaLnBrk="1" hangingPunct="1"/>
              <a:t>26</a:t>
            </a:fld>
            <a:endParaRPr lang="en-GB" sz="1200">
              <a:solidFill>
                <a:srgbClr val="B5A788"/>
              </a:solidFill>
              <a:latin typeface="Arial" charset="0"/>
              <a:cs typeface="Arial" charset="0"/>
            </a:endParaRPr>
          </a:p>
        </p:txBody>
      </p:sp>
    </p:spTree>
    <p:extLst>
      <p:ext uri="{BB962C8B-B14F-4D97-AF65-F5344CB8AC3E}">
        <p14:creationId xmlns:p14="http://schemas.microsoft.com/office/powerpoint/2010/main" val="3140297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2" dur="500"/>
                                        <p:tgtEl>
                                          <p:spTgt spid="112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1267">
                                            <p:txEl>
                                              <p:pRg st="4" end="4"/>
                                            </p:txEl>
                                          </p:spTgt>
                                        </p:tgtEl>
                                        <p:attrNameLst>
                                          <p:attrName>style.visibility</p:attrName>
                                        </p:attrNameLst>
                                      </p:cBhvr>
                                      <p:to>
                                        <p:strVal val="visible"/>
                                      </p:to>
                                    </p:set>
                                    <p:animEffect transition="in" filter="checkerboard(across)">
                                      <p:cBhvr>
                                        <p:cTn id="17" dur="500"/>
                                        <p:tgtEl>
                                          <p:spTgt spid="1126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1267">
                                            <p:txEl>
                                              <p:pRg st="6" end="6"/>
                                            </p:txEl>
                                          </p:spTgt>
                                        </p:tgtEl>
                                        <p:attrNameLst>
                                          <p:attrName>style.visibility</p:attrName>
                                        </p:attrNameLst>
                                      </p:cBhvr>
                                      <p:to>
                                        <p:strVal val="visible"/>
                                      </p:to>
                                    </p:set>
                                    <p:animEffect transition="in" filter="checkerboard(across)">
                                      <p:cBhvr>
                                        <p:cTn id="22" dur="500"/>
                                        <p:tgtEl>
                                          <p:spTgt spid="11267">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1267">
                                            <p:txEl>
                                              <p:pRg st="8" end="8"/>
                                            </p:txEl>
                                          </p:spTgt>
                                        </p:tgtEl>
                                        <p:attrNameLst>
                                          <p:attrName>style.visibility</p:attrName>
                                        </p:attrNameLst>
                                      </p:cBhvr>
                                      <p:to>
                                        <p:strVal val="visible"/>
                                      </p:to>
                                    </p:set>
                                    <p:animEffect transition="in" filter="checkerboard(across)">
                                      <p:cBhvr>
                                        <p:cTn id="27" dur="500"/>
                                        <p:tgtEl>
                                          <p:spTgt spid="11267">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11267">
                                            <p:txEl>
                                              <p:pRg st="10" end="10"/>
                                            </p:txEl>
                                          </p:spTgt>
                                        </p:tgtEl>
                                        <p:attrNameLst>
                                          <p:attrName>style.visibility</p:attrName>
                                        </p:attrNameLst>
                                      </p:cBhvr>
                                      <p:to>
                                        <p:strVal val="visible"/>
                                      </p:to>
                                    </p:set>
                                    <p:animEffect transition="in" filter="checkerboard(across)">
                                      <p:cBhvr>
                                        <p:cTn id="32" dur="500"/>
                                        <p:tgtEl>
                                          <p:spTgt spid="1126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fld id="{150F59F7-E223-4580-8F3E-254DB93BD623}" type="slidenum">
              <a:rPr lang="en-GB" sz="1200">
                <a:solidFill>
                  <a:srgbClr val="B5A788"/>
                </a:solidFill>
                <a:latin typeface="Arial" charset="0"/>
                <a:cs typeface="Arial" charset="0"/>
              </a:rPr>
              <a:pPr algn="ctr" eaLnBrk="1" hangingPunct="1"/>
              <a:t>27</a:t>
            </a:fld>
            <a:endParaRPr lang="en-GB" sz="1200">
              <a:solidFill>
                <a:srgbClr val="B5A788"/>
              </a:solidFill>
              <a:latin typeface="Arial" charset="0"/>
              <a:cs typeface="Arial" charset="0"/>
            </a:endParaRPr>
          </a:p>
        </p:txBody>
      </p:sp>
      <p:pic>
        <p:nvPicPr>
          <p:cNvPr id="1026" name="Picture 2" descr="Image result for top 100 countries/corporations 2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9656"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8588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7467600" cy="633412"/>
          </a:xfrm>
        </p:spPr>
        <p:txBody>
          <a:bodyPr>
            <a:normAutofit fontScale="90000"/>
          </a:bodyPr>
          <a:lstStyle/>
          <a:p>
            <a:pPr eaLnBrk="1" hangingPunct="1">
              <a:defRPr/>
            </a:pPr>
            <a:r>
              <a:rPr lang="el-GR" sz="4000" smtClean="0"/>
              <a:t>Ιστορία των Πολυεθνικών</a:t>
            </a:r>
            <a:endParaRPr lang="en-GB" sz="4000" smtClean="0"/>
          </a:p>
        </p:txBody>
      </p:sp>
      <p:sp>
        <p:nvSpPr>
          <p:cNvPr id="18435" name="Slide Number Placeholder 3"/>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fld id="{7A7F9E08-A0CD-46D3-B097-9171B068AE93}" type="slidenum">
              <a:rPr lang="en-GB" sz="1200">
                <a:solidFill>
                  <a:srgbClr val="B5A788"/>
                </a:solidFill>
                <a:latin typeface="Arial" charset="0"/>
                <a:cs typeface="Arial" charset="0"/>
              </a:rPr>
              <a:pPr algn="ctr" eaLnBrk="1" hangingPunct="1"/>
              <a:t>28</a:t>
            </a:fld>
            <a:endParaRPr lang="en-GB" sz="1200">
              <a:solidFill>
                <a:srgbClr val="B5A788"/>
              </a:solidFill>
              <a:latin typeface="Arial" charset="0"/>
              <a:cs typeface="Arial" charset="0"/>
            </a:endParaRPr>
          </a:p>
        </p:txBody>
      </p:sp>
      <p:pic>
        <p:nvPicPr>
          <p:cNvPr id="184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143000"/>
            <a:ext cx="6705600" cy="545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16178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7467600" cy="633412"/>
          </a:xfrm>
        </p:spPr>
        <p:txBody>
          <a:bodyPr>
            <a:normAutofit fontScale="90000"/>
          </a:bodyPr>
          <a:lstStyle/>
          <a:p>
            <a:pPr eaLnBrk="1" hangingPunct="1">
              <a:defRPr/>
            </a:pPr>
            <a:r>
              <a:rPr lang="el-GR" sz="4000" smtClean="0"/>
              <a:t>Ιστορία των Πολυεθνικών</a:t>
            </a:r>
            <a:endParaRPr lang="en-GB" sz="4000" smtClean="0"/>
          </a:p>
        </p:txBody>
      </p:sp>
      <p:sp>
        <p:nvSpPr>
          <p:cNvPr id="19459" name="Slide Number Placeholder 3"/>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fld id="{600A19A6-768C-451C-AAEC-DC42F9764427}" type="slidenum">
              <a:rPr lang="en-GB" sz="1200">
                <a:solidFill>
                  <a:srgbClr val="B5A788"/>
                </a:solidFill>
                <a:latin typeface="Arial" charset="0"/>
                <a:cs typeface="Arial" charset="0"/>
              </a:rPr>
              <a:pPr algn="ctr" eaLnBrk="1" hangingPunct="1"/>
              <a:t>29</a:t>
            </a:fld>
            <a:endParaRPr lang="en-GB" sz="1200">
              <a:solidFill>
                <a:srgbClr val="B5A788"/>
              </a:solidFill>
              <a:latin typeface="Arial" charset="0"/>
              <a:cs typeface="Arial" charset="0"/>
            </a:endParaRPr>
          </a:p>
        </p:txBody>
      </p:sp>
      <p:pic>
        <p:nvPicPr>
          <p:cNvPr id="19460" name="Picture 6" descr="84137_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090613"/>
            <a:ext cx="571500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4326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Φυσιογνωμία Μαθήματος </a:t>
            </a:r>
            <a:endParaRPr lang="en-US" dirty="0"/>
          </a:p>
        </p:txBody>
      </p:sp>
      <p:sp>
        <p:nvSpPr>
          <p:cNvPr id="2" name="Content Placeholder 1"/>
          <p:cNvSpPr>
            <a:spLocks noGrp="1"/>
          </p:cNvSpPr>
          <p:nvPr>
            <p:ph idx="1"/>
          </p:nvPr>
        </p:nvSpPr>
        <p:spPr/>
        <p:txBody>
          <a:bodyPr>
            <a:normAutofit fontScale="77500" lnSpcReduction="20000"/>
          </a:bodyPr>
          <a:lstStyle/>
          <a:p>
            <a:pPr marR="0" algn="just">
              <a:lnSpc>
                <a:spcPct val="150000"/>
              </a:lnSpc>
              <a:spcBef>
                <a:spcPts val="0"/>
              </a:spcBef>
              <a:spcAft>
                <a:spcPts val="0"/>
              </a:spcAft>
              <a:buFont typeface="Wingdings" pitchFamily="2" charset="2"/>
              <a:buChar char="q"/>
            </a:pPr>
            <a:r>
              <a:rPr lang="el-GR" dirty="0">
                <a:latin typeface="Georgia"/>
                <a:ea typeface="Times New Roman"/>
              </a:rPr>
              <a:t>Με τη διαχρονική αύξηση των ροών άμεσων ξένων επενδύσεων, αρχικά κυρίως εντός του ανεπτυγμένου κόμσου και πλέον και προς και από τον αναπτυσσόμενο, η μελέτη των ΑΞΕ καθίσταται με την πάροδο του χρόνου, ολοένα και περισσότερο αναγκαίο για τους ασκούντες την οικονομική πολιτική, τους επιχειρηματίες, τους πολιτικούς, τους δημοσιογράφους και γενικότερα τους ανθρώπους της πράξης. </a:t>
            </a:r>
            <a:endParaRPr lang="el-GR" dirty="0" smtClean="0">
              <a:latin typeface="Georgia"/>
              <a:ea typeface="Times New Roman"/>
            </a:endParaRPr>
          </a:p>
          <a:p>
            <a:pPr marR="0" algn="just">
              <a:lnSpc>
                <a:spcPct val="150000"/>
              </a:lnSpc>
              <a:spcBef>
                <a:spcPts val="0"/>
              </a:spcBef>
              <a:spcAft>
                <a:spcPts val="0"/>
              </a:spcAft>
              <a:buFont typeface="Wingdings" pitchFamily="2" charset="2"/>
              <a:buChar char="q"/>
            </a:pPr>
            <a:r>
              <a:rPr lang="el-GR" dirty="0" smtClean="0">
                <a:latin typeface="Georgia"/>
                <a:ea typeface="Times New Roman"/>
              </a:rPr>
              <a:t>Η  </a:t>
            </a:r>
            <a:r>
              <a:rPr lang="el-GR" dirty="0">
                <a:latin typeface="Georgia"/>
                <a:ea typeface="Times New Roman"/>
              </a:rPr>
              <a:t>εξοικείωση των φοιτητών στα βασικά θέματα των ΑΞΕ καθώς και του παγκόσμιου συστήματος οικονομικής διακυβέρνησης αποτελεί προϋπόθεση για την κατανόηση της δυναμικής της παγκοσμιοποίησης, της αλληλεξάρτησης μεταξύ των κρατών και των διεθνών σχέσεων γενικότερα. </a:t>
            </a:r>
            <a:endParaRPr lang="el-GR" dirty="0" smtClean="0">
              <a:latin typeface="Georgia"/>
              <a:ea typeface="Times New Roman"/>
            </a:endParaRPr>
          </a:p>
        </p:txBody>
      </p:sp>
    </p:spTree>
    <p:extLst>
      <p:ext uri="{BB962C8B-B14F-4D97-AF65-F5344CB8AC3E}">
        <p14:creationId xmlns:p14="http://schemas.microsoft.com/office/powerpoint/2010/main" val="38193418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indexmundi.com/blog/wp-content/uploads/2013/02/macdonalds-worldwi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305800" cy="622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529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4.bp.blogspot.com/-qEMfo4438MQ/Uadne2JpR_I/AAAAAAAAAW4/DnTyxtE0JUE/s1600/2013-68+without+cover.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08720"/>
            <a:ext cx="8509050" cy="5944910"/>
          </a:xfrm>
          <a:prstGeom prst="rect">
            <a:avLst/>
          </a:prstGeom>
          <a:noFill/>
          <a:extLst>
            <a:ext uri="{909E8E84-426E-40DD-AFC4-6F175D3DCCD1}">
              <a14:hiddenFill xmlns:a14="http://schemas.microsoft.com/office/drawing/2010/main">
                <a:solidFill>
                  <a:srgbClr val="FFFFFF"/>
                </a:solidFill>
              </a14:hiddenFill>
            </a:ext>
          </a:extLst>
        </p:spPr>
      </p:pic>
      <p:sp>
        <p:nvSpPr>
          <p:cNvPr id="3" name="Τίτλος 1"/>
          <p:cNvSpPr>
            <a:spLocks noGrp="1"/>
          </p:cNvSpPr>
          <p:nvPr>
            <p:ph type="title"/>
          </p:nvPr>
        </p:nvSpPr>
        <p:spPr>
          <a:xfrm>
            <a:off x="899592" y="-245377"/>
            <a:ext cx="7315200" cy="1154097"/>
          </a:xfrm>
        </p:spPr>
        <p:txBody>
          <a:bodyPr>
            <a:normAutofit/>
          </a:bodyPr>
          <a:lstStyle/>
          <a:p>
            <a:r>
              <a:rPr lang="el-GR" dirty="0" smtClean="0"/>
              <a:t>Εθνικότητα ΜΝΕ</a:t>
            </a:r>
            <a:r>
              <a:rPr lang="en-US" dirty="0" smtClean="0"/>
              <a:t>s</a:t>
            </a:r>
            <a:r>
              <a:rPr lang="el-GR" dirty="0" smtClean="0"/>
              <a:t> </a:t>
            </a:r>
            <a:r>
              <a:rPr lang="en-US" dirty="0" smtClean="0"/>
              <a:t>Top-500</a:t>
            </a:r>
            <a:endParaRPr lang="el-GR" dirty="0"/>
          </a:p>
        </p:txBody>
      </p:sp>
    </p:spTree>
    <p:extLst>
      <p:ext uri="{BB962C8B-B14F-4D97-AF65-F5344CB8AC3E}">
        <p14:creationId xmlns:p14="http://schemas.microsoft.com/office/powerpoint/2010/main" val="347770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2" y="1014691"/>
            <a:ext cx="9272686" cy="5833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Τίτλος 1"/>
          <p:cNvSpPr>
            <a:spLocks noGrp="1"/>
          </p:cNvSpPr>
          <p:nvPr>
            <p:ph type="title"/>
          </p:nvPr>
        </p:nvSpPr>
        <p:spPr>
          <a:xfrm>
            <a:off x="962331" y="-243408"/>
            <a:ext cx="7315200" cy="1154097"/>
          </a:xfrm>
        </p:spPr>
        <p:txBody>
          <a:bodyPr/>
          <a:lstStyle/>
          <a:p>
            <a:r>
              <a:rPr lang="el-GR" dirty="0" smtClean="0"/>
              <a:t>Αύξηση </a:t>
            </a:r>
            <a:r>
              <a:rPr lang="en-US" dirty="0" smtClean="0"/>
              <a:t>DEMNEs </a:t>
            </a:r>
            <a:r>
              <a:rPr lang="el-GR" dirty="0" smtClean="0"/>
              <a:t>2005-2012</a:t>
            </a:r>
            <a:endParaRPr lang="el-GR" dirty="0"/>
          </a:p>
        </p:txBody>
      </p:sp>
    </p:spTree>
    <p:extLst>
      <p:ext uri="{BB962C8B-B14F-4D97-AF65-F5344CB8AC3E}">
        <p14:creationId xmlns:p14="http://schemas.microsoft.com/office/powerpoint/2010/main" val="340806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icainstitute.org/images/ATT000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67" y="476672"/>
            <a:ext cx="8655884"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5716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ultinational enterprises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0051" y="152400"/>
            <a:ext cx="4762500" cy="645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184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buNone/>
            </a:pPr>
            <a:r>
              <a:rPr lang="el-GR" dirty="0" smtClean="0"/>
              <a:t>Οι ροές κεφαλαίων δημιουργούν:</a:t>
            </a:r>
          </a:p>
          <a:p>
            <a:pPr marL="0" indent="0">
              <a:buNone/>
            </a:pPr>
            <a:endParaRPr lang="el-GR" dirty="0"/>
          </a:p>
          <a:p>
            <a:pPr marL="457200" indent="-457200">
              <a:buAutoNum type="arabicPeriod"/>
            </a:pPr>
            <a:r>
              <a:rPr lang="el-GR" smtClean="0"/>
              <a:t>Μεγαλύτερη διασύνδεση </a:t>
            </a:r>
            <a:r>
              <a:rPr lang="el-GR" dirty="0" smtClean="0"/>
              <a:t>οικονομιών</a:t>
            </a:r>
          </a:p>
          <a:p>
            <a:pPr marL="731520" lvl="1" indent="-457200">
              <a:buAutoNum type="arabicPeriod"/>
            </a:pPr>
            <a:endParaRPr lang="el-GR" dirty="0" smtClean="0"/>
          </a:p>
          <a:p>
            <a:pPr marL="731520" lvl="1" indent="-457200">
              <a:buFont typeface="Wingdings" pitchFamily="2" charset="2"/>
              <a:buChar char="q"/>
            </a:pPr>
            <a:r>
              <a:rPr lang="el-GR" dirty="0" smtClean="0"/>
              <a:t>Νομίσματα</a:t>
            </a:r>
          </a:p>
          <a:p>
            <a:pPr marL="731520" lvl="1" indent="-457200">
              <a:buFont typeface="Wingdings" pitchFamily="2" charset="2"/>
              <a:buChar char="q"/>
            </a:pPr>
            <a:endParaRPr lang="el-GR" dirty="0" smtClean="0"/>
          </a:p>
          <a:p>
            <a:pPr marL="731520" lvl="1" indent="-457200">
              <a:buFont typeface="Wingdings" pitchFamily="2" charset="2"/>
              <a:buChar char="q"/>
            </a:pPr>
            <a:r>
              <a:rPr lang="el-GR" dirty="0" smtClean="0"/>
              <a:t>Μεταφορά πόρων</a:t>
            </a:r>
          </a:p>
          <a:p>
            <a:pPr marL="731520" lvl="1" indent="-457200">
              <a:buFont typeface="Wingdings" pitchFamily="2" charset="2"/>
              <a:buChar char="q"/>
            </a:pPr>
            <a:endParaRPr lang="el-GR" dirty="0"/>
          </a:p>
          <a:p>
            <a:pPr marL="731520" lvl="1" indent="-457200">
              <a:buFont typeface="Wingdings" pitchFamily="2" charset="2"/>
              <a:buChar char="q"/>
            </a:pPr>
            <a:r>
              <a:rPr lang="el-GR" dirty="0" smtClean="0"/>
              <a:t>Διακυμάνσεις</a:t>
            </a:r>
          </a:p>
          <a:p>
            <a:pPr marL="731520" lvl="1" indent="-457200">
              <a:buFont typeface="Wingdings" pitchFamily="2" charset="2"/>
              <a:buChar char="q"/>
            </a:pPr>
            <a:endParaRPr lang="el-GR" dirty="0" smtClean="0"/>
          </a:p>
          <a:p>
            <a:pPr marL="1097280" lvl="2" indent="-457200">
              <a:buFont typeface="Wingdings" pitchFamily="2" charset="2"/>
              <a:buChar char="v"/>
            </a:pPr>
            <a:r>
              <a:rPr lang="el-GR" dirty="0" smtClean="0"/>
              <a:t>Χρηματοοικονομικές κρίσεις</a:t>
            </a:r>
          </a:p>
          <a:p>
            <a:pPr marL="1097280" lvl="2" indent="-457200">
              <a:buFont typeface="Wingdings" pitchFamily="2" charset="2"/>
              <a:buChar char="v"/>
            </a:pPr>
            <a:endParaRPr lang="el-GR" dirty="0"/>
          </a:p>
          <a:p>
            <a:pPr marL="1097280" lvl="2" indent="-457200">
              <a:buFont typeface="Wingdings" pitchFamily="2" charset="2"/>
              <a:buChar char="v"/>
            </a:pPr>
            <a:r>
              <a:rPr lang="el-GR" dirty="0" smtClean="0"/>
              <a:t>Μόχλευση</a:t>
            </a:r>
            <a:endParaRPr lang="el-GR" dirty="0"/>
          </a:p>
          <a:p>
            <a:pPr marL="0" indent="0">
              <a:buNone/>
            </a:pPr>
            <a:endParaRPr lang="en-US" dirty="0"/>
          </a:p>
          <a:p>
            <a:pPr marL="457200" indent="-457200">
              <a:buAutoNum type="arabicPeriod"/>
            </a:pPr>
            <a:endParaRPr lang="en-US" dirty="0"/>
          </a:p>
        </p:txBody>
      </p:sp>
    </p:spTree>
    <p:extLst>
      <p:ext uri="{BB962C8B-B14F-4D97-AF65-F5344CB8AC3E}">
        <p14:creationId xmlns:p14="http://schemas.microsoft.com/office/powerpoint/2010/main" val="3020054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buNone/>
            </a:pPr>
            <a:r>
              <a:rPr lang="el-GR" dirty="0" smtClean="0"/>
              <a:t>Οι ροές κεφαλαίων δημιουργούν:</a:t>
            </a:r>
          </a:p>
          <a:p>
            <a:pPr marL="0" indent="0">
              <a:buNone/>
            </a:pPr>
            <a:endParaRPr lang="el-GR" dirty="0"/>
          </a:p>
          <a:p>
            <a:pPr marL="457200" indent="-457200">
              <a:buAutoNum type="arabicPeriod"/>
            </a:pPr>
            <a:r>
              <a:rPr lang="el-GR" dirty="0" smtClean="0"/>
              <a:t>Μεγαλύτερη επικοινωνία μεταξύ των κρατών (οικονομική διπλωματία) </a:t>
            </a:r>
            <a:endParaRPr lang="en-US" dirty="0" smtClean="0"/>
          </a:p>
          <a:p>
            <a:pPr marL="731520" lvl="1" indent="-457200">
              <a:buAutoNum type="arabicPeriod"/>
            </a:pPr>
            <a:endParaRPr lang="el-GR" dirty="0" smtClean="0"/>
          </a:p>
          <a:p>
            <a:pPr marL="731520" lvl="1" indent="-457200">
              <a:buFont typeface="Wingdings" pitchFamily="2" charset="2"/>
              <a:buChar char="q"/>
            </a:pPr>
            <a:r>
              <a:rPr lang="el-GR" dirty="0" smtClean="0"/>
              <a:t>Επ</a:t>
            </a:r>
            <a:r>
              <a:rPr lang="el-GR" dirty="0"/>
              <a:t>ισκέψεις συνοδεία επιχειρηματιών</a:t>
            </a:r>
          </a:p>
          <a:p>
            <a:pPr marL="731520" lvl="1" indent="-457200">
              <a:buFont typeface="Wingdings" pitchFamily="2" charset="2"/>
              <a:buChar char="q"/>
            </a:pPr>
            <a:endParaRPr lang="el-GR" dirty="0"/>
          </a:p>
          <a:p>
            <a:pPr marL="731520" lvl="1" indent="-457200">
              <a:buFont typeface="Wingdings" pitchFamily="2" charset="2"/>
              <a:buChar char="q"/>
            </a:pPr>
            <a:r>
              <a:rPr lang="en-US" dirty="0" err="1"/>
              <a:t>Cosco</a:t>
            </a:r>
            <a:endParaRPr lang="el-GR" dirty="0"/>
          </a:p>
          <a:p>
            <a:pPr marL="731520" lvl="1" indent="-457200">
              <a:buFont typeface="Wingdings" pitchFamily="2" charset="2"/>
              <a:buChar char="q"/>
            </a:pPr>
            <a:endParaRPr lang="el-GR" dirty="0"/>
          </a:p>
          <a:p>
            <a:pPr marL="731520" lvl="1" indent="-457200">
              <a:buFont typeface="Wingdings" pitchFamily="2" charset="2"/>
              <a:buChar char="q"/>
            </a:pPr>
            <a:r>
              <a:rPr lang="el-GR" dirty="0"/>
              <a:t>Επισκέψεις λόγω της επένδυσης (σε μεγάλες κλίμακες)</a:t>
            </a:r>
            <a:endParaRPr lang="en-US" dirty="0"/>
          </a:p>
          <a:p>
            <a:pPr marL="731520" lvl="1" indent="-457200">
              <a:buAutoNum type="arabicPeriod"/>
            </a:pPr>
            <a:endParaRPr lang="en-US" dirty="0"/>
          </a:p>
          <a:p>
            <a:pPr marL="0" indent="0">
              <a:buNone/>
            </a:pPr>
            <a:endParaRPr lang="en-US" dirty="0"/>
          </a:p>
        </p:txBody>
      </p:sp>
    </p:spTree>
    <p:extLst>
      <p:ext uri="{BB962C8B-B14F-4D97-AF65-F5344CB8AC3E}">
        <p14:creationId xmlns:p14="http://schemas.microsoft.com/office/powerpoint/2010/main" val="1393252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755577" y="908720"/>
            <a:ext cx="7632848" cy="5328592"/>
          </a:xfrm>
          <a:prstGeom prst="rect">
            <a:avLst/>
          </a:prstGeom>
          <a:noFill/>
          <a:ln w="9525">
            <a:noFill/>
            <a:miter lim="800000"/>
            <a:headEnd/>
            <a:tailEnd/>
          </a:ln>
        </p:spPr>
      </p:pic>
    </p:spTree>
    <p:extLst>
      <p:ext uri="{BB962C8B-B14F-4D97-AF65-F5344CB8AC3E}">
        <p14:creationId xmlns:p14="http://schemas.microsoft.com/office/powerpoint/2010/main" val="16429382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2.bp.blogspot.com/-yeSShXFjq8Y/UJD6dMeFYdI/AAAAAAAABSA/SaWvTxaIaJ8/s1600/cosco_y2.jpg"/>
          <p:cNvPicPr>
            <a:picLocks noChangeAspect="1" noChangeArrowheads="1"/>
          </p:cNvPicPr>
          <p:nvPr/>
        </p:nvPicPr>
        <p:blipFill>
          <a:blip r:embed="rId2" cstate="print"/>
          <a:srcRect/>
          <a:stretch>
            <a:fillRect/>
          </a:stretch>
        </p:blipFill>
        <p:spPr bwMode="auto">
          <a:xfrm>
            <a:off x="4499992" y="3356992"/>
            <a:ext cx="4643812" cy="3501008"/>
          </a:xfrm>
          <a:prstGeom prst="rect">
            <a:avLst/>
          </a:prstGeom>
          <a:noFill/>
        </p:spPr>
      </p:pic>
      <p:pic>
        <p:nvPicPr>
          <p:cNvPr id="25604" name="Picture 4" descr="http://www.shippingnet.eu/2010/foto_archieve/COSTAMARE_COSCO-Hellas1.jpg"/>
          <p:cNvPicPr>
            <a:picLocks noChangeAspect="1" noChangeArrowheads="1"/>
          </p:cNvPicPr>
          <p:nvPr/>
        </p:nvPicPr>
        <p:blipFill>
          <a:blip r:embed="rId3" cstate="print"/>
          <a:srcRect/>
          <a:stretch>
            <a:fillRect/>
          </a:stretch>
        </p:blipFill>
        <p:spPr bwMode="auto">
          <a:xfrm>
            <a:off x="0" y="0"/>
            <a:ext cx="5798438" cy="3356992"/>
          </a:xfrm>
          <a:prstGeom prst="rect">
            <a:avLst/>
          </a:prstGeom>
          <a:noFill/>
        </p:spPr>
      </p:pic>
      <p:pic>
        <p:nvPicPr>
          <p:cNvPr id="25606" name="Picture 6" descr="http://www.depot-news.com/website/images/stories/articles/viografies/viografia_kostantakopoulos.jpg"/>
          <p:cNvPicPr>
            <a:picLocks noChangeAspect="1" noChangeArrowheads="1"/>
          </p:cNvPicPr>
          <p:nvPr/>
        </p:nvPicPr>
        <p:blipFill>
          <a:blip r:embed="rId4" cstate="print"/>
          <a:srcRect/>
          <a:stretch>
            <a:fillRect/>
          </a:stretch>
        </p:blipFill>
        <p:spPr bwMode="auto">
          <a:xfrm>
            <a:off x="0" y="3356992"/>
            <a:ext cx="4499992" cy="3501008"/>
          </a:xfrm>
          <a:prstGeom prst="rect">
            <a:avLst/>
          </a:prstGeom>
          <a:noFill/>
        </p:spPr>
      </p:pic>
      <p:pic>
        <p:nvPicPr>
          <p:cNvPr id="25608" name="Picture 8" descr="http://www.pepen.gr/images/costamare/COSCO013.jpg"/>
          <p:cNvPicPr>
            <a:picLocks noChangeAspect="1" noChangeArrowheads="1"/>
          </p:cNvPicPr>
          <p:nvPr/>
        </p:nvPicPr>
        <p:blipFill>
          <a:blip r:embed="rId5" cstate="print"/>
          <a:srcRect/>
          <a:stretch>
            <a:fillRect/>
          </a:stretch>
        </p:blipFill>
        <p:spPr bwMode="auto">
          <a:xfrm>
            <a:off x="5543550" y="332656"/>
            <a:ext cx="3600450" cy="2400301"/>
          </a:xfrm>
          <a:prstGeom prst="rect">
            <a:avLst/>
          </a:prstGeom>
          <a:noFill/>
        </p:spPr>
      </p:pic>
    </p:spTree>
    <p:extLst>
      <p:ext uri="{BB962C8B-B14F-4D97-AF65-F5344CB8AC3E}">
        <p14:creationId xmlns:p14="http://schemas.microsoft.com/office/powerpoint/2010/main" val="2637850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6" name="Picture 6" descr="http://content-mcdn.ethnos.gr/filesystem/images/20101004/low/assets_LARGE_t_420_30273537.JPG"/>
          <p:cNvPicPr>
            <a:picLocks noChangeAspect="1" noChangeArrowheads="1"/>
          </p:cNvPicPr>
          <p:nvPr/>
        </p:nvPicPr>
        <p:blipFill>
          <a:blip r:embed="rId2" cstate="print"/>
          <a:srcRect/>
          <a:stretch>
            <a:fillRect/>
          </a:stretch>
        </p:blipFill>
        <p:spPr bwMode="auto">
          <a:xfrm>
            <a:off x="-9238" y="0"/>
            <a:ext cx="9153238" cy="6858000"/>
          </a:xfrm>
          <a:prstGeom prst="rect">
            <a:avLst/>
          </a:prstGeom>
          <a:noFill/>
        </p:spPr>
      </p:pic>
    </p:spTree>
    <p:extLst>
      <p:ext uri="{BB962C8B-B14F-4D97-AF65-F5344CB8AC3E}">
        <p14:creationId xmlns:p14="http://schemas.microsoft.com/office/powerpoint/2010/main" val="1262916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l-GR" smtClean="0">
                <a:effectLst/>
              </a:rPr>
              <a:t>Βασικές Έννοιες</a:t>
            </a:r>
            <a:endParaRPr lang="en-US" smtClean="0">
              <a:effectLst/>
            </a:endParaRPr>
          </a:p>
        </p:txBody>
      </p:sp>
      <p:sp>
        <p:nvSpPr>
          <p:cNvPr id="79875" name="Rectangle 3"/>
          <p:cNvSpPr>
            <a:spLocks noGrp="1" noChangeArrowheads="1"/>
          </p:cNvSpPr>
          <p:nvPr>
            <p:ph type="body" idx="1"/>
          </p:nvPr>
        </p:nvSpPr>
        <p:spPr>
          <a:xfrm>
            <a:off x="457200" y="1676400"/>
            <a:ext cx="8229600" cy="4114800"/>
          </a:xfrm>
          <a:noFill/>
          <a:extLst>
            <a:ext uri="{909E8E84-426E-40DD-AFC4-6F175D3DCCD1}">
              <a14:hiddenFill xmlns:a14="http://schemas.microsoft.com/office/drawing/2010/main">
                <a:solidFill>
                  <a:srgbClr val="FFFFFF"/>
                </a:solidFill>
              </a14:hiddenFill>
            </a:ext>
          </a:extLst>
        </p:spPr>
        <p:txBody>
          <a:bodyPr>
            <a:normAutofit fontScale="92500" lnSpcReduction="20000"/>
          </a:bodyPr>
          <a:lstStyle/>
          <a:p>
            <a:pPr>
              <a:lnSpc>
                <a:spcPct val="90000"/>
              </a:lnSpc>
            </a:pPr>
            <a:r>
              <a:rPr lang="el-GR" sz="2800" smtClean="0">
                <a:effectLst/>
              </a:rPr>
              <a:t>Άμεσες Ξένες Επενδύσεις (ΑΞΕ) – </a:t>
            </a:r>
            <a:r>
              <a:rPr lang="en-US" sz="2800" smtClean="0">
                <a:effectLst/>
              </a:rPr>
              <a:t>FDI</a:t>
            </a:r>
            <a:endParaRPr lang="el-GR" sz="2800" smtClean="0">
              <a:effectLst/>
            </a:endParaRPr>
          </a:p>
          <a:p>
            <a:pPr>
              <a:lnSpc>
                <a:spcPct val="90000"/>
              </a:lnSpc>
            </a:pPr>
            <a:endParaRPr lang="el-GR" sz="2800" smtClean="0">
              <a:effectLst/>
            </a:endParaRPr>
          </a:p>
          <a:p>
            <a:pPr lvl="1">
              <a:lnSpc>
                <a:spcPct val="90000"/>
              </a:lnSpc>
            </a:pPr>
            <a:r>
              <a:rPr lang="el-GR" sz="2400" smtClean="0">
                <a:effectLst/>
              </a:rPr>
              <a:t>Η επένδυση που έχει ως σκοπό την απόκτηση τελικού ενδιαφέροντος από μια οντότητα μιας χώρας σε μια οντότητα που βρίσκεται σε διαφορετική χώρα</a:t>
            </a:r>
          </a:p>
          <a:p>
            <a:pPr lvl="1">
              <a:lnSpc>
                <a:spcPct val="90000"/>
              </a:lnSpc>
            </a:pPr>
            <a:r>
              <a:rPr lang="el-GR" sz="2400" smtClean="0">
                <a:effectLst/>
              </a:rPr>
              <a:t>Μακροχρόνια σχέση και έλεγχος</a:t>
            </a:r>
          </a:p>
          <a:p>
            <a:pPr lvl="1">
              <a:lnSpc>
                <a:spcPct val="90000"/>
              </a:lnSpc>
            </a:pPr>
            <a:r>
              <a:rPr lang="el-GR" sz="2400" smtClean="0">
                <a:effectLst/>
              </a:rPr>
              <a:t>Κανόνας του 10% (ΟΟΣΑ) </a:t>
            </a:r>
          </a:p>
          <a:p>
            <a:pPr lvl="1">
              <a:lnSpc>
                <a:spcPct val="90000"/>
              </a:lnSpc>
              <a:buFont typeface="Wingdings" pitchFamily="2" charset="2"/>
              <a:buNone/>
            </a:pPr>
            <a:endParaRPr lang="el-GR" sz="2400" smtClean="0">
              <a:effectLst/>
            </a:endParaRPr>
          </a:p>
          <a:p>
            <a:pPr>
              <a:lnSpc>
                <a:spcPct val="90000"/>
              </a:lnSpc>
            </a:pPr>
            <a:r>
              <a:rPr lang="el-GR" sz="2800" smtClean="0">
                <a:effectLst/>
              </a:rPr>
              <a:t>Επενδύσεις Χαρτοφυλακίου - </a:t>
            </a:r>
            <a:r>
              <a:rPr lang="en-US" sz="2800" smtClean="0">
                <a:effectLst/>
              </a:rPr>
              <a:t>FPI</a:t>
            </a:r>
            <a:r>
              <a:rPr lang="el-GR" sz="2800" smtClean="0">
                <a:effectLst/>
              </a:rPr>
              <a:t>  </a:t>
            </a:r>
          </a:p>
          <a:p>
            <a:pPr lvl="1">
              <a:lnSpc>
                <a:spcPct val="90000"/>
              </a:lnSpc>
            </a:pPr>
            <a:endParaRPr lang="el-GR" sz="2400" smtClean="0">
              <a:effectLst/>
            </a:endParaRPr>
          </a:p>
          <a:p>
            <a:pPr lvl="1">
              <a:lnSpc>
                <a:spcPct val="90000"/>
              </a:lnSpc>
            </a:pPr>
            <a:r>
              <a:rPr lang="el-GR" sz="2400" smtClean="0">
                <a:effectLst/>
              </a:rPr>
              <a:t>Επενδύσεις μέσω ομολόγων και μετοχών</a:t>
            </a:r>
          </a:p>
          <a:p>
            <a:pPr>
              <a:lnSpc>
                <a:spcPct val="90000"/>
              </a:lnSpc>
              <a:buFont typeface="Wingdings" pitchFamily="2" charset="2"/>
              <a:buNone/>
            </a:pPr>
            <a:r>
              <a:rPr lang="el-GR" sz="2800" smtClean="0">
                <a:effectLst/>
              </a:rPr>
              <a:t>    </a:t>
            </a:r>
            <a:endParaRPr lang="en-US" sz="2800" smtClean="0">
              <a:effectLst/>
            </a:endParaRPr>
          </a:p>
        </p:txBody>
      </p:sp>
    </p:spTree>
    <p:extLst>
      <p:ext uri="{BB962C8B-B14F-4D97-AF65-F5344CB8AC3E}">
        <p14:creationId xmlns:p14="http://schemas.microsoft.com/office/powerpoint/2010/main" val="897820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additive="base">
                                        <p:cTn id="7" dur="500" fill="hold"/>
                                        <p:tgtEl>
                                          <p:spTgt spid="79874"/>
                                        </p:tgtEl>
                                        <p:attrNameLst>
                                          <p:attrName>ppt_x</p:attrName>
                                        </p:attrNameLst>
                                      </p:cBhvr>
                                      <p:tavLst>
                                        <p:tav tm="0">
                                          <p:val>
                                            <p:strVal val="#ppt_x"/>
                                          </p:val>
                                        </p:tav>
                                        <p:tav tm="100000">
                                          <p:val>
                                            <p:strVal val="#ppt_x"/>
                                          </p:val>
                                        </p:tav>
                                      </p:tavLst>
                                    </p:anim>
                                    <p:anim calcmode="lin" valueType="num">
                                      <p:cBhvr additive="base">
                                        <p:cTn id="8" dur="500" fill="hold"/>
                                        <p:tgtEl>
                                          <p:spTgt spid="7987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79875">
                                            <p:txEl>
                                              <p:pRg st="0" end="0"/>
                                            </p:txEl>
                                          </p:spTgt>
                                        </p:tgtEl>
                                        <p:attrNameLst>
                                          <p:attrName>style.visibility</p:attrName>
                                        </p:attrNameLst>
                                      </p:cBhvr>
                                      <p:to>
                                        <p:strVal val="visible"/>
                                      </p:to>
                                    </p:set>
                                    <p:animEffect transition="in" filter="slide(fromBottom)">
                                      <p:cBhvr>
                                        <p:cTn id="13" dur="500"/>
                                        <p:tgtEl>
                                          <p:spTgt spid="7987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nodeType="clickEffect">
                                  <p:stCondLst>
                                    <p:cond delay="0"/>
                                  </p:stCondLst>
                                  <p:childTnLst>
                                    <p:set>
                                      <p:cBhvr>
                                        <p:cTn id="17" dur="1" fill="hold">
                                          <p:stCondLst>
                                            <p:cond delay="0"/>
                                          </p:stCondLst>
                                        </p:cTn>
                                        <p:tgtEl>
                                          <p:spTgt spid="79875">
                                            <p:txEl>
                                              <p:pRg st="2" end="2"/>
                                            </p:txEl>
                                          </p:spTgt>
                                        </p:tgtEl>
                                        <p:attrNameLst>
                                          <p:attrName>style.visibility</p:attrName>
                                        </p:attrNameLst>
                                      </p:cBhvr>
                                      <p:to>
                                        <p:strVal val="visible"/>
                                      </p:to>
                                    </p:set>
                                    <p:animEffect transition="in" filter="slide(fromBottom)">
                                      <p:cBhvr>
                                        <p:cTn id="18" dur="500"/>
                                        <p:tgtEl>
                                          <p:spTgt spid="79875">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nodeType="clickEffect">
                                  <p:stCondLst>
                                    <p:cond delay="0"/>
                                  </p:stCondLst>
                                  <p:childTnLst>
                                    <p:set>
                                      <p:cBhvr>
                                        <p:cTn id="22" dur="1" fill="hold">
                                          <p:stCondLst>
                                            <p:cond delay="0"/>
                                          </p:stCondLst>
                                        </p:cTn>
                                        <p:tgtEl>
                                          <p:spTgt spid="79875">
                                            <p:txEl>
                                              <p:pRg st="3" end="3"/>
                                            </p:txEl>
                                          </p:spTgt>
                                        </p:tgtEl>
                                        <p:attrNameLst>
                                          <p:attrName>style.visibility</p:attrName>
                                        </p:attrNameLst>
                                      </p:cBhvr>
                                      <p:to>
                                        <p:strVal val="visible"/>
                                      </p:to>
                                    </p:set>
                                    <p:animEffect transition="in" filter="slide(fromBottom)">
                                      <p:cBhvr>
                                        <p:cTn id="23" dur="500"/>
                                        <p:tgtEl>
                                          <p:spTgt spid="79875">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nodeType="clickEffect">
                                  <p:stCondLst>
                                    <p:cond delay="0"/>
                                  </p:stCondLst>
                                  <p:childTnLst>
                                    <p:set>
                                      <p:cBhvr>
                                        <p:cTn id="27" dur="1" fill="hold">
                                          <p:stCondLst>
                                            <p:cond delay="0"/>
                                          </p:stCondLst>
                                        </p:cTn>
                                        <p:tgtEl>
                                          <p:spTgt spid="79875">
                                            <p:txEl>
                                              <p:pRg st="4" end="4"/>
                                            </p:txEl>
                                          </p:spTgt>
                                        </p:tgtEl>
                                        <p:attrNameLst>
                                          <p:attrName>style.visibility</p:attrName>
                                        </p:attrNameLst>
                                      </p:cBhvr>
                                      <p:to>
                                        <p:strVal val="visible"/>
                                      </p:to>
                                    </p:set>
                                    <p:animEffect transition="in" filter="slide(fromBottom)">
                                      <p:cBhvr>
                                        <p:cTn id="28" dur="500"/>
                                        <p:tgtEl>
                                          <p:spTgt spid="79875">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nodeType="clickEffect">
                                  <p:stCondLst>
                                    <p:cond delay="0"/>
                                  </p:stCondLst>
                                  <p:childTnLst>
                                    <p:set>
                                      <p:cBhvr>
                                        <p:cTn id="32" dur="1" fill="hold">
                                          <p:stCondLst>
                                            <p:cond delay="0"/>
                                          </p:stCondLst>
                                        </p:cTn>
                                        <p:tgtEl>
                                          <p:spTgt spid="79875">
                                            <p:txEl>
                                              <p:pRg st="6" end="6"/>
                                            </p:txEl>
                                          </p:spTgt>
                                        </p:tgtEl>
                                        <p:attrNameLst>
                                          <p:attrName>style.visibility</p:attrName>
                                        </p:attrNameLst>
                                      </p:cBhvr>
                                      <p:to>
                                        <p:strVal val="visible"/>
                                      </p:to>
                                    </p:set>
                                    <p:animEffect transition="in" filter="slide(fromBottom)">
                                      <p:cBhvr>
                                        <p:cTn id="33" dur="500"/>
                                        <p:tgtEl>
                                          <p:spTgt spid="79875">
                                            <p:txEl>
                                              <p:pRg st="6" end="6"/>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4" fill="hold" nodeType="clickEffect">
                                  <p:stCondLst>
                                    <p:cond delay="0"/>
                                  </p:stCondLst>
                                  <p:childTnLst>
                                    <p:set>
                                      <p:cBhvr>
                                        <p:cTn id="37" dur="1" fill="hold">
                                          <p:stCondLst>
                                            <p:cond delay="0"/>
                                          </p:stCondLst>
                                        </p:cTn>
                                        <p:tgtEl>
                                          <p:spTgt spid="79875">
                                            <p:txEl>
                                              <p:pRg st="8" end="8"/>
                                            </p:txEl>
                                          </p:spTgt>
                                        </p:tgtEl>
                                        <p:attrNameLst>
                                          <p:attrName>style.visibility</p:attrName>
                                        </p:attrNameLst>
                                      </p:cBhvr>
                                      <p:to>
                                        <p:strVal val="visible"/>
                                      </p:to>
                                    </p:set>
                                    <p:animEffect transition="in" filter="slide(fromBottom)">
                                      <p:cBhvr>
                                        <p:cTn id="38" dur="500"/>
                                        <p:tgtEl>
                                          <p:spTgt spid="798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buNone/>
            </a:pPr>
            <a:r>
              <a:rPr lang="el-GR" dirty="0" smtClean="0"/>
              <a:t>Οι ροές κεφαλαίων δημιουργούν:</a:t>
            </a:r>
          </a:p>
          <a:p>
            <a:pPr marL="0" indent="0">
              <a:buNone/>
            </a:pPr>
            <a:endParaRPr lang="el-GR" dirty="0"/>
          </a:p>
          <a:p>
            <a:pPr marL="457200" indent="-457200">
              <a:buAutoNum type="arabicPeriod"/>
            </a:pPr>
            <a:r>
              <a:rPr lang="el-GR" dirty="0" smtClean="0"/>
              <a:t>Μεγαλύτερη «τριβή» μεταξύ των κρατών </a:t>
            </a:r>
          </a:p>
          <a:p>
            <a:pPr marL="731520" lvl="1" indent="-457200">
              <a:buFont typeface="Wingdings" pitchFamily="2" charset="2"/>
              <a:buChar char="q"/>
            </a:pPr>
            <a:endParaRPr lang="el-GR" dirty="0" smtClean="0"/>
          </a:p>
          <a:p>
            <a:pPr marL="731520" lvl="1" indent="-457200">
              <a:buFont typeface="Wingdings" pitchFamily="2" charset="2"/>
              <a:buChar char="q"/>
            </a:pPr>
            <a:r>
              <a:rPr lang="el-GR" dirty="0" smtClean="0"/>
              <a:t>Κίνα</a:t>
            </a:r>
            <a:endParaRPr lang="el-GR" dirty="0"/>
          </a:p>
          <a:p>
            <a:pPr marL="731520" lvl="1" indent="-457200">
              <a:buFont typeface="Wingdings" pitchFamily="2" charset="2"/>
              <a:buChar char="q"/>
            </a:pPr>
            <a:endParaRPr lang="el-GR" dirty="0" smtClean="0"/>
          </a:p>
          <a:p>
            <a:pPr marL="731520" lvl="1" indent="-457200">
              <a:buFont typeface="Wingdings" pitchFamily="2" charset="2"/>
              <a:buChar char="q"/>
            </a:pPr>
            <a:r>
              <a:rPr lang="el-GR" dirty="0" smtClean="0"/>
              <a:t>ΗΠΑ</a:t>
            </a:r>
            <a:endParaRPr lang="el-GR" dirty="0"/>
          </a:p>
          <a:p>
            <a:pPr marL="731520" lvl="1" indent="-457200">
              <a:buFont typeface="Wingdings" pitchFamily="2" charset="2"/>
              <a:buChar char="q"/>
            </a:pPr>
            <a:endParaRPr lang="el-GR" dirty="0" smtClean="0"/>
          </a:p>
          <a:p>
            <a:pPr marL="731520" lvl="1" indent="-457200">
              <a:buFont typeface="Wingdings" pitchFamily="2" charset="2"/>
              <a:buChar char="q"/>
            </a:pPr>
            <a:r>
              <a:rPr lang="el-GR" dirty="0" smtClean="0"/>
              <a:t>Ιαπωνία</a:t>
            </a:r>
            <a:endParaRPr lang="el-GR" dirty="0"/>
          </a:p>
          <a:p>
            <a:pPr marL="731520" lvl="1" indent="-457200">
              <a:buFont typeface="Wingdings" pitchFamily="2" charset="2"/>
              <a:buChar char="q"/>
            </a:pPr>
            <a:endParaRPr lang="el-GR" dirty="0" smtClean="0"/>
          </a:p>
          <a:p>
            <a:pPr marL="731520" lvl="1" indent="-457200">
              <a:buFont typeface="Wingdings" pitchFamily="2" charset="2"/>
              <a:buChar char="q"/>
            </a:pPr>
            <a:r>
              <a:rPr lang="el-GR" dirty="0" smtClean="0"/>
              <a:t>Άλλες </a:t>
            </a:r>
            <a:r>
              <a:rPr lang="el-GR" dirty="0"/>
              <a:t>(αναπτ.  χώρες)</a:t>
            </a:r>
            <a:endParaRPr lang="en-US" dirty="0"/>
          </a:p>
          <a:p>
            <a:pPr marL="457200" indent="-457200">
              <a:buAutoNum type="arabicPeriod"/>
            </a:pPr>
            <a:endParaRPr lang="en-US" dirty="0"/>
          </a:p>
          <a:p>
            <a:pPr marL="457200" indent="-457200">
              <a:buAutoNum type="arabicPeriod"/>
            </a:pPr>
            <a:endParaRPr lang="en-US" dirty="0"/>
          </a:p>
        </p:txBody>
      </p:sp>
    </p:spTree>
    <p:extLst>
      <p:ext uri="{BB962C8B-B14F-4D97-AF65-F5344CB8AC3E}">
        <p14:creationId xmlns:p14="http://schemas.microsoft.com/office/powerpoint/2010/main" val="12295329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57200"/>
            <a:ext cx="6781800" cy="5886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79072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race to bottom for fd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922"/>
            <a:ext cx="4572000" cy="6875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866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hina new investment law 20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208128"/>
            <a:ext cx="5257800" cy="6616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1611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buNone/>
            </a:pPr>
            <a:r>
              <a:rPr lang="el-GR" dirty="0" smtClean="0"/>
              <a:t> </a:t>
            </a:r>
          </a:p>
          <a:p>
            <a:pPr>
              <a:buFont typeface="Wingdings" pitchFamily="2" charset="2"/>
              <a:buChar char="q"/>
            </a:pPr>
            <a:r>
              <a:rPr lang="el-GR" dirty="0" smtClean="0"/>
              <a:t> Χρηματοοικονομικές κρίσεις</a:t>
            </a:r>
          </a:p>
          <a:p>
            <a:pPr marL="457200" indent="-457200">
              <a:buAutoNum type="arabicPeriod"/>
            </a:pPr>
            <a:endParaRPr lang="el-GR" dirty="0" smtClean="0"/>
          </a:p>
          <a:p>
            <a:pPr marL="731520" lvl="1" indent="-457200">
              <a:buAutoNum type="arabicPeriod"/>
            </a:pPr>
            <a:r>
              <a:rPr lang="el-GR" dirty="0" smtClean="0"/>
              <a:t>Μεξικό / αναπτυσσόμενος κόσμος δεκαετία 1980</a:t>
            </a:r>
          </a:p>
          <a:p>
            <a:pPr marL="731520" lvl="1" indent="-457200">
              <a:buAutoNum type="arabicPeriod"/>
            </a:pPr>
            <a:endParaRPr lang="el-GR" dirty="0"/>
          </a:p>
          <a:p>
            <a:pPr marL="731520" lvl="1" indent="-457200">
              <a:buAutoNum type="arabicPeriod"/>
            </a:pPr>
            <a:r>
              <a:rPr lang="el-GR" dirty="0" smtClean="0"/>
              <a:t>Ανατολική Ασία 1996-7</a:t>
            </a:r>
          </a:p>
          <a:p>
            <a:pPr marL="731520" lvl="1" indent="-457200">
              <a:buAutoNum type="arabicPeriod"/>
            </a:pPr>
            <a:endParaRPr lang="el-GR" dirty="0"/>
          </a:p>
          <a:p>
            <a:pPr marL="731520" lvl="1" indent="-457200">
              <a:buAutoNum type="arabicPeriod"/>
            </a:pPr>
            <a:r>
              <a:rPr lang="el-GR" dirty="0" smtClean="0"/>
              <a:t>Αργεντινή 2001</a:t>
            </a:r>
          </a:p>
          <a:p>
            <a:pPr marL="731520" lvl="1" indent="-457200">
              <a:buAutoNum type="arabicPeriod"/>
            </a:pPr>
            <a:endParaRPr lang="el-GR" dirty="0" smtClean="0"/>
          </a:p>
          <a:p>
            <a:pPr marL="731520" lvl="1" indent="-457200">
              <a:buAutoNum type="arabicPeriod"/>
            </a:pPr>
            <a:r>
              <a:rPr lang="el-GR" dirty="0" smtClean="0"/>
              <a:t>Παγκόσμια κρίση 2007-8</a:t>
            </a:r>
          </a:p>
          <a:p>
            <a:pPr marL="731520" lvl="1" indent="-457200">
              <a:buAutoNum type="arabicPeriod"/>
            </a:pPr>
            <a:endParaRPr lang="en-US" dirty="0"/>
          </a:p>
        </p:txBody>
      </p:sp>
    </p:spTree>
    <p:extLst>
      <p:ext uri="{BB962C8B-B14F-4D97-AF65-F5344CB8AC3E}">
        <p14:creationId xmlns:p14="http://schemas.microsoft.com/office/powerpoint/2010/main" val="42615233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447800" y="1231710"/>
            <a:ext cx="1905000" cy="1752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Αστάθεια στις αγορές</a:t>
            </a:r>
            <a:endParaRPr lang="en-US" dirty="0"/>
          </a:p>
        </p:txBody>
      </p:sp>
      <p:sp>
        <p:nvSpPr>
          <p:cNvPr id="4" name="Oval 3"/>
          <p:cNvSpPr/>
          <p:nvPr/>
        </p:nvSpPr>
        <p:spPr>
          <a:xfrm>
            <a:off x="4343400" y="1231710"/>
            <a:ext cx="1905000" cy="17526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700" dirty="0" smtClean="0"/>
              <a:t>Ταχύτατη εκροή επενδύσεων εντός κρίσης</a:t>
            </a:r>
            <a:endParaRPr lang="en-US" sz="1700" dirty="0"/>
          </a:p>
        </p:txBody>
      </p:sp>
      <p:sp>
        <p:nvSpPr>
          <p:cNvPr id="5" name="Oval 4"/>
          <p:cNvSpPr/>
          <p:nvPr/>
        </p:nvSpPr>
        <p:spPr>
          <a:xfrm>
            <a:off x="2971800" y="3581400"/>
            <a:ext cx="190500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Πίεση σε συν/τική ισοτιμία</a:t>
            </a:r>
            <a:endParaRPr lang="en-US" dirty="0"/>
          </a:p>
        </p:txBody>
      </p:sp>
      <p:sp>
        <p:nvSpPr>
          <p:cNvPr id="6" name="Oval 5"/>
          <p:cNvSpPr/>
          <p:nvPr/>
        </p:nvSpPr>
        <p:spPr>
          <a:xfrm>
            <a:off x="6096000" y="3609833"/>
            <a:ext cx="1905000" cy="1752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Ανάγκη για ευρύτερη ρύθμιση</a:t>
            </a:r>
            <a:endParaRPr lang="en-US" dirty="0"/>
          </a:p>
        </p:txBody>
      </p:sp>
    </p:spTree>
    <p:extLst>
      <p:ext uri="{BB962C8B-B14F-4D97-AF65-F5344CB8AC3E}">
        <p14:creationId xmlns:p14="http://schemas.microsoft.com/office/powerpoint/2010/main" val="21556894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lnSpcReduction="10000"/>
          </a:bodyPr>
          <a:lstStyle/>
          <a:p>
            <a:pPr marL="457200" indent="-457200">
              <a:buFont typeface="+mj-lt"/>
              <a:buAutoNum type="arabicPeriod"/>
            </a:pPr>
            <a:r>
              <a:rPr lang="el-GR" dirty="0" smtClean="0"/>
              <a:t>ΔΝΤ</a:t>
            </a:r>
          </a:p>
          <a:p>
            <a:pPr lvl="1">
              <a:buFont typeface="Wingdings" pitchFamily="2" charset="2"/>
              <a:buChar char="v"/>
            </a:pPr>
            <a:r>
              <a:rPr lang="el-GR" dirty="0" smtClean="0"/>
              <a:t> Παρακολούθηση ροών και λειτουργίας οικονομιών – συστάσεις</a:t>
            </a:r>
          </a:p>
          <a:p>
            <a:pPr lvl="1">
              <a:buFont typeface="Wingdings" pitchFamily="2" charset="2"/>
              <a:buChar char="v"/>
            </a:pPr>
            <a:r>
              <a:rPr lang="el-GR" dirty="0" smtClean="0"/>
              <a:t> Χρηματοδότηση σχεδίων σταθεροποίησης οικονομιών - </a:t>
            </a:r>
            <a:r>
              <a:rPr lang="en-US" dirty="0" smtClean="0"/>
              <a:t>SAPs</a:t>
            </a:r>
            <a:endParaRPr lang="el-GR" dirty="0"/>
          </a:p>
          <a:p>
            <a:pPr marL="457200" indent="-457200">
              <a:buFont typeface="+mj-lt"/>
              <a:buAutoNum type="arabicPeriod"/>
            </a:pPr>
            <a:endParaRPr lang="el-GR" dirty="0"/>
          </a:p>
          <a:p>
            <a:pPr marL="457200" indent="-457200">
              <a:buFont typeface="+mj-lt"/>
              <a:buAutoNum type="arabicPeriod"/>
            </a:pPr>
            <a:r>
              <a:rPr lang="el-GR" dirty="0" smtClean="0"/>
              <a:t>Παγκόσμια Τράπεζα</a:t>
            </a:r>
          </a:p>
          <a:p>
            <a:pPr lvl="1">
              <a:buFont typeface="Wingdings" pitchFamily="2" charset="2"/>
              <a:buChar char="v"/>
            </a:pPr>
            <a:r>
              <a:rPr lang="en-US" dirty="0" smtClean="0"/>
              <a:t> </a:t>
            </a:r>
            <a:r>
              <a:rPr lang="el-GR" dirty="0" smtClean="0"/>
              <a:t>Παρακολούθηση </a:t>
            </a:r>
            <a:r>
              <a:rPr lang="el-GR" dirty="0"/>
              <a:t>ροών και λειτουργίας οικονομιών – συστάσεις</a:t>
            </a:r>
          </a:p>
          <a:p>
            <a:pPr lvl="1">
              <a:buFont typeface="Wingdings" pitchFamily="2" charset="2"/>
              <a:buChar char="v"/>
            </a:pPr>
            <a:r>
              <a:rPr lang="el-GR" dirty="0"/>
              <a:t> Χρηματοδότηση </a:t>
            </a:r>
            <a:r>
              <a:rPr lang="el-GR" dirty="0" smtClean="0"/>
              <a:t>έργων ανάπτυξης οικονομιών</a:t>
            </a:r>
            <a:endParaRPr lang="el-GR" dirty="0"/>
          </a:p>
          <a:p>
            <a:pPr marL="0" indent="0">
              <a:buNone/>
            </a:pPr>
            <a:endParaRPr lang="el-GR" dirty="0"/>
          </a:p>
          <a:p>
            <a:pPr marL="457200" indent="-457200">
              <a:buFont typeface="+mj-lt"/>
              <a:buAutoNum type="arabicPeriod"/>
            </a:pPr>
            <a:r>
              <a:rPr lang="el-GR" dirty="0" smtClean="0"/>
              <a:t>Παγκόσμιος Οργανισμός Εμπορίου</a:t>
            </a:r>
          </a:p>
          <a:p>
            <a:pPr lvl="1">
              <a:buFont typeface="Wingdings" pitchFamily="2" charset="2"/>
              <a:buChar char="v"/>
            </a:pPr>
            <a:r>
              <a:rPr lang="el-GR" dirty="0" smtClean="0"/>
              <a:t> Προώθηση ελεύθερης διακίνησης κεφαλαίων / επενδύσεων</a:t>
            </a:r>
          </a:p>
          <a:p>
            <a:pPr lvl="1">
              <a:buFont typeface="Wingdings" pitchFamily="2" charset="2"/>
              <a:buChar char="v"/>
            </a:pPr>
            <a:r>
              <a:rPr lang="el-GR" dirty="0"/>
              <a:t> </a:t>
            </a:r>
            <a:r>
              <a:rPr lang="el-GR" dirty="0" smtClean="0"/>
              <a:t>Προώθηση ισότιμης συμμετοχής ξένων και γηγενών εταιρειών σε οικονομικό σύστημα και </a:t>
            </a:r>
            <a:r>
              <a:rPr lang="el-GR" b="1" dirty="0" smtClean="0">
                <a:solidFill>
                  <a:srgbClr val="FFC000"/>
                </a:solidFill>
              </a:rPr>
              <a:t>προμήθειες</a:t>
            </a:r>
          </a:p>
          <a:p>
            <a:pPr marL="457200" indent="-457200">
              <a:buFont typeface="+mj-lt"/>
              <a:buAutoNum type="arabicPeriod"/>
            </a:pPr>
            <a:endParaRPr lang="el-GR" dirty="0"/>
          </a:p>
          <a:p>
            <a:pPr marL="457200" indent="-457200">
              <a:buFont typeface="+mj-lt"/>
              <a:buAutoNum type="arabicPeriod"/>
            </a:pPr>
            <a:r>
              <a:rPr lang="el-GR" dirty="0" smtClean="0"/>
              <a:t>Εθνικές/περιφερειακές στρατηγικές</a:t>
            </a:r>
          </a:p>
          <a:p>
            <a:pPr lvl="1">
              <a:buFont typeface="Wingdings" pitchFamily="2" charset="2"/>
              <a:buChar char="v"/>
            </a:pPr>
            <a:r>
              <a:rPr lang="el-GR" dirty="0"/>
              <a:t> </a:t>
            </a:r>
            <a:r>
              <a:rPr lang="el-GR" dirty="0" smtClean="0"/>
              <a:t>Κύριο μέλημα η προστασία</a:t>
            </a:r>
            <a:endParaRPr lang="en-US" dirty="0"/>
          </a:p>
        </p:txBody>
      </p:sp>
    </p:spTree>
    <p:extLst>
      <p:ext uri="{BB962C8B-B14F-4D97-AF65-F5344CB8AC3E}">
        <p14:creationId xmlns:p14="http://schemas.microsoft.com/office/powerpoint/2010/main" val="18678043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99592" y="-156779"/>
            <a:ext cx="7315200" cy="1154097"/>
          </a:xfrm>
        </p:spPr>
        <p:txBody>
          <a:bodyPr>
            <a:normAutofit/>
          </a:bodyPr>
          <a:lstStyle/>
          <a:p>
            <a:r>
              <a:rPr lang="el-GR" dirty="0" smtClean="0"/>
              <a:t>Νοτιοανατολική Ασία</a:t>
            </a:r>
            <a:endParaRPr lang="el-G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80728"/>
            <a:ext cx="7488832" cy="570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4" y="2060848"/>
            <a:ext cx="8680237"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1311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mf.org/external/pubs/ft/fandd/1998/06/images/ortizc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7776864" cy="6300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2711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financialiceberg.com/uploads/FEB27DEBTASI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01" y="476672"/>
            <a:ext cx="9067299"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9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l-GR" smtClean="0">
                <a:effectLst/>
              </a:rPr>
              <a:t>Βασικές Έννοιες</a:t>
            </a:r>
            <a:endParaRPr lang="en-US" smtClean="0">
              <a:effectLst/>
            </a:endParaRPr>
          </a:p>
        </p:txBody>
      </p:sp>
      <p:sp>
        <p:nvSpPr>
          <p:cNvPr id="79875" name="Rectangle 3"/>
          <p:cNvSpPr>
            <a:spLocks noGrp="1" noChangeArrowheads="1"/>
          </p:cNvSpPr>
          <p:nvPr>
            <p:ph type="body" idx="1"/>
          </p:nvPr>
        </p:nvSpPr>
        <p:spPr>
          <a:xfrm>
            <a:off x="457200" y="1676400"/>
            <a:ext cx="8229600" cy="4114800"/>
          </a:xfrm>
          <a:noFill/>
          <a:extLst>
            <a:ext uri="{909E8E84-426E-40DD-AFC4-6F175D3DCCD1}">
              <a14:hiddenFill xmlns:a14="http://schemas.microsoft.com/office/drawing/2010/main">
                <a:solidFill>
                  <a:srgbClr val="FFFFFF"/>
                </a:solidFill>
              </a14:hiddenFill>
            </a:ext>
          </a:extLst>
        </p:spPr>
        <p:txBody>
          <a:bodyPr>
            <a:normAutofit lnSpcReduction="10000"/>
          </a:bodyPr>
          <a:lstStyle/>
          <a:p>
            <a:pPr>
              <a:lnSpc>
                <a:spcPct val="90000"/>
              </a:lnSpc>
            </a:pPr>
            <a:r>
              <a:rPr lang="el-GR" sz="2800" smtClean="0">
                <a:effectLst/>
              </a:rPr>
              <a:t>Άμεσες Ξένες Επενδύσεις (ΑΞΕ) – </a:t>
            </a:r>
            <a:r>
              <a:rPr lang="en-US" sz="2800" smtClean="0">
                <a:effectLst/>
              </a:rPr>
              <a:t>FDI</a:t>
            </a:r>
            <a:endParaRPr lang="el-GR" sz="2800" smtClean="0">
              <a:effectLst/>
            </a:endParaRPr>
          </a:p>
          <a:p>
            <a:pPr>
              <a:lnSpc>
                <a:spcPct val="90000"/>
              </a:lnSpc>
            </a:pPr>
            <a:endParaRPr lang="el-GR" sz="2800" smtClean="0">
              <a:effectLst/>
            </a:endParaRPr>
          </a:p>
          <a:p>
            <a:pPr lvl="1">
              <a:lnSpc>
                <a:spcPct val="90000"/>
              </a:lnSpc>
            </a:pPr>
            <a:r>
              <a:rPr lang="el-GR" sz="2400" smtClean="0">
                <a:effectLst/>
              </a:rPr>
              <a:t>Περισσότερο μόνιμου χαρακτήρα</a:t>
            </a:r>
          </a:p>
          <a:p>
            <a:pPr lvl="1">
              <a:lnSpc>
                <a:spcPct val="90000"/>
              </a:lnSpc>
            </a:pPr>
            <a:r>
              <a:rPr lang="el-GR" sz="2400" smtClean="0">
                <a:effectLst/>
              </a:rPr>
              <a:t>Έλεγχος</a:t>
            </a:r>
          </a:p>
          <a:p>
            <a:pPr lvl="1">
              <a:lnSpc>
                <a:spcPct val="90000"/>
              </a:lnSpc>
              <a:buFont typeface="Wingdings" pitchFamily="2" charset="2"/>
              <a:buNone/>
            </a:pPr>
            <a:endParaRPr lang="el-GR" sz="2400" smtClean="0">
              <a:effectLst/>
            </a:endParaRPr>
          </a:p>
          <a:p>
            <a:pPr>
              <a:lnSpc>
                <a:spcPct val="90000"/>
              </a:lnSpc>
            </a:pPr>
            <a:r>
              <a:rPr lang="el-GR" sz="2800" smtClean="0">
                <a:effectLst/>
              </a:rPr>
              <a:t>Επενδύσεις Χαρτοφυλακίου - </a:t>
            </a:r>
            <a:r>
              <a:rPr lang="en-US" sz="2800" smtClean="0">
                <a:effectLst/>
              </a:rPr>
              <a:t>FPI</a:t>
            </a:r>
            <a:r>
              <a:rPr lang="el-GR" sz="2800" smtClean="0">
                <a:effectLst/>
              </a:rPr>
              <a:t>  </a:t>
            </a:r>
          </a:p>
          <a:p>
            <a:pPr lvl="1">
              <a:lnSpc>
                <a:spcPct val="90000"/>
              </a:lnSpc>
            </a:pPr>
            <a:endParaRPr lang="el-GR" sz="2400" smtClean="0">
              <a:effectLst/>
            </a:endParaRPr>
          </a:p>
          <a:p>
            <a:pPr lvl="1">
              <a:lnSpc>
                <a:spcPct val="90000"/>
              </a:lnSpc>
            </a:pPr>
            <a:r>
              <a:rPr lang="el-GR" sz="2400" smtClean="0">
                <a:effectLst/>
              </a:rPr>
              <a:t>Επιτρέπεται η άμεση ρευστοποίηση και έξοδος από την αλλοδαπή</a:t>
            </a:r>
          </a:p>
          <a:p>
            <a:pPr lvl="1">
              <a:lnSpc>
                <a:spcPct val="90000"/>
              </a:lnSpc>
            </a:pPr>
            <a:r>
              <a:rPr lang="el-GR" sz="2400" smtClean="0">
                <a:effectLst/>
              </a:rPr>
              <a:t>Μειωμένος ή και καθόλου έλεγχος</a:t>
            </a:r>
            <a:endParaRPr lang="en-US" smtClean="0">
              <a:effectLst/>
            </a:endParaRPr>
          </a:p>
        </p:txBody>
      </p:sp>
    </p:spTree>
    <p:extLst>
      <p:ext uri="{BB962C8B-B14F-4D97-AF65-F5344CB8AC3E}">
        <p14:creationId xmlns:p14="http://schemas.microsoft.com/office/powerpoint/2010/main" val="2525261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additive="base">
                                        <p:cTn id="7" dur="500" fill="hold"/>
                                        <p:tgtEl>
                                          <p:spTgt spid="79874"/>
                                        </p:tgtEl>
                                        <p:attrNameLst>
                                          <p:attrName>ppt_x</p:attrName>
                                        </p:attrNameLst>
                                      </p:cBhvr>
                                      <p:tavLst>
                                        <p:tav tm="0">
                                          <p:val>
                                            <p:strVal val="#ppt_x"/>
                                          </p:val>
                                        </p:tav>
                                        <p:tav tm="100000">
                                          <p:val>
                                            <p:strVal val="#ppt_x"/>
                                          </p:val>
                                        </p:tav>
                                      </p:tavLst>
                                    </p:anim>
                                    <p:anim calcmode="lin" valueType="num">
                                      <p:cBhvr additive="base">
                                        <p:cTn id="8" dur="500" fill="hold"/>
                                        <p:tgtEl>
                                          <p:spTgt spid="7987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79875">
                                            <p:txEl>
                                              <p:pRg st="0" end="0"/>
                                            </p:txEl>
                                          </p:spTgt>
                                        </p:tgtEl>
                                        <p:attrNameLst>
                                          <p:attrName>style.visibility</p:attrName>
                                        </p:attrNameLst>
                                      </p:cBhvr>
                                      <p:to>
                                        <p:strVal val="visible"/>
                                      </p:to>
                                    </p:set>
                                    <p:animEffect transition="in" filter="slide(fromBottom)">
                                      <p:cBhvr>
                                        <p:cTn id="13" dur="500"/>
                                        <p:tgtEl>
                                          <p:spTgt spid="7987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nodeType="clickEffect">
                                  <p:stCondLst>
                                    <p:cond delay="0"/>
                                  </p:stCondLst>
                                  <p:childTnLst>
                                    <p:set>
                                      <p:cBhvr>
                                        <p:cTn id="17" dur="1" fill="hold">
                                          <p:stCondLst>
                                            <p:cond delay="0"/>
                                          </p:stCondLst>
                                        </p:cTn>
                                        <p:tgtEl>
                                          <p:spTgt spid="79875">
                                            <p:txEl>
                                              <p:pRg st="2" end="2"/>
                                            </p:txEl>
                                          </p:spTgt>
                                        </p:tgtEl>
                                        <p:attrNameLst>
                                          <p:attrName>style.visibility</p:attrName>
                                        </p:attrNameLst>
                                      </p:cBhvr>
                                      <p:to>
                                        <p:strVal val="visible"/>
                                      </p:to>
                                    </p:set>
                                    <p:animEffect transition="in" filter="slide(fromBottom)">
                                      <p:cBhvr>
                                        <p:cTn id="18" dur="500"/>
                                        <p:tgtEl>
                                          <p:spTgt spid="79875">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nodeType="clickEffect">
                                  <p:stCondLst>
                                    <p:cond delay="0"/>
                                  </p:stCondLst>
                                  <p:childTnLst>
                                    <p:set>
                                      <p:cBhvr>
                                        <p:cTn id="22" dur="1" fill="hold">
                                          <p:stCondLst>
                                            <p:cond delay="0"/>
                                          </p:stCondLst>
                                        </p:cTn>
                                        <p:tgtEl>
                                          <p:spTgt spid="79875">
                                            <p:txEl>
                                              <p:pRg st="3" end="3"/>
                                            </p:txEl>
                                          </p:spTgt>
                                        </p:tgtEl>
                                        <p:attrNameLst>
                                          <p:attrName>style.visibility</p:attrName>
                                        </p:attrNameLst>
                                      </p:cBhvr>
                                      <p:to>
                                        <p:strVal val="visible"/>
                                      </p:to>
                                    </p:set>
                                    <p:animEffect transition="in" filter="slide(fromBottom)">
                                      <p:cBhvr>
                                        <p:cTn id="23" dur="500"/>
                                        <p:tgtEl>
                                          <p:spTgt spid="79875">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nodeType="clickEffect">
                                  <p:stCondLst>
                                    <p:cond delay="0"/>
                                  </p:stCondLst>
                                  <p:childTnLst>
                                    <p:set>
                                      <p:cBhvr>
                                        <p:cTn id="27" dur="1" fill="hold">
                                          <p:stCondLst>
                                            <p:cond delay="0"/>
                                          </p:stCondLst>
                                        </p:cTn>
                                        <p:tgtEl>
                                          <p:spTgt spid="79875">
                                            <p:txEl>
                                              <p:pRg st="5" end="5"/>
                                            </p:txEl>
                                          </p:spTgt>
                                        </p:tgtEl>
                                        <p:attrNameLst>
                                          <p:attrName>style.visibility</p:attrName>
                                        </p:attrNameLst>
                                      </p:cBhvr>
                                      <p:to>
                                        <p:strVal val="visible"/>
                                      </p:to>
                                    </p:set>
                                    <p:animEffect transition="in" filter="slide(fromBottom)">
                                      <p:cBhvr>
                                        <p:cTn id="28" dur="500"/>
                                        <p:tgtEl>
                                          <p:spTgt spid="79875">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nodeType="clickEffect">
                                  <p:stCondLst>
                                    <p:cond delay="0"/>
                                  </p:stCondLst>
                                  <p:childTnLst>
                                    <p:set>
                                      <p:cBhvr>
                                        <p:cTn id="32" dur="1" fill="hold">
                                          <p:stCondLst>
                                            <p:cond delay="0"/>
                                          </p:stCondLst>
                                        </p:cTn>
                                        <p:tgtEl>
                                          <p:spTgt spid="79875">
                                            <p:txEl>
                                              <p:pRg st="7" end="7"/>
                                            </p:txEl>
                                          </p:spTgt>
                                        </p:tgtEl>
                                        <p:attrNameLst>
                                          <p:attrName>style.visibility</p:attrName>
                                        </p:attrNameLst>
                                      </p:cBhvr>
                                      <p:to>
                                        <p:strVal val="visible"/>
                                      </p:to>
                                    </p:set>
                                    <p:animEffect transition="in" filter="slide(fromBottom)">
                                      <p:cBhvr>
                                        <p:cTn id="33" dur="500"/>
                                        <p:tgtEl>
                                          <p:spTgt spid="79875">
                                            <p:txEl>
                                              <p:pRg st="7" end="7"/>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4" fill="hold" nodeType="clickEffect">
                                  <p:stCondLst>
                                    <p:cond delay="0"/>
                                  </p:stCondLst>
                                  <p:childTnLst>
                                    <p:set>
                                      <p:cBhvr>
                                        <p:cTn id="37" dur="1" fill="hold">
                                          <p:stCondLst>
                                            <p:cond delay="0"/>
                                          </p:stCondLst>
                                        </p:cTn>
                                        <p:tgtEl>
                                          <p:spTgt spid="79875">
                                            <p:txEl>
                                              <p:pRg st="8" end="8"/>
                                            </p:txEl>
                                          </p:spTgt>
                                        </p:tgtEl>
                                        <p:attrNameLst>
                                          <p:attrName>style.visibility</p:attrName>
                                        </p:attrNameLst>
                                      </p:cBhvr>
                                      <p:to>
                                        <p:strVal val="visible"/>
                                      </p:to>
                                    </p:set>
                                    <p:animEffect transition="in" filter="slide(fromBottom)">
                                      <p:cBhvr>
                                        <p:cTn id="38" dur="500"/>
                                        <p:tgtEl>
                                          <p:spTgt spid="798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im.ft-static.com/content/images/50ca7b06-4499-11de-82d6-00144feabdc0.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8640"/>
            <a:ext cx="8448873" cy="648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9838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28531"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49818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fontScale="85000" lnSpcReduction="10000"/>
          </a:bodyPr>
          <a:lstStyle/>
          <a:p>
            <a:pPr marL="0" indent="0">
              <a:buNone/>
            </a:pPr>
            <a:r>
              <a:rPr lang="el-GR" dirty="0" smtClean="0"/>
              <a:t>Ζήτημα εθνικό:</a:t>
            </a:r>
          </a:p>
          <a:p>
            <a:pPr marL="0" indent="0">
              <a:buNone/>
            </a:pPr>
            <a:endParaRPr lang="el-GR" dirty="0"/>
          </a:p>
          <a:p>
            <a:pPr marL="0" indent="0">
              <a:buNone/>
            </a:pPr>
            <a:r>
              <a:rPr lang="el-GR" dirty="0" smtClean="0"/>
              <a:t>Πολλές χώρες προσπαθούν να προστατεύσουν την εθνική τους οικονομία από τον εγχώριο ανταγωνισμό</a:t>
            </a:r>
          </a:p>
          <a:p>
            <a:pPr marL="0" indent="0">
              <a:buNone/>
            </a:pPr>
            <a:r>
              <a:rPr lang="el-GR" dirty="0" smtClean="0"/>
              <a:t>Αυτό οδηγεί σε διεθνείς πιέσεις όταν η χώρα προορισμός κρίνεται σημαντική (π.χ. Ανατολική Ασία)</a:t>
            </a:r>
          </a:p>
          <a:p>
            <a:pPr marL="0" indent="0">
              <a:buNone/>
            </a:pPr>
            <a:endParaRPr lang="el-GR" dirty="0" smtClean="0"/>
          </a:p>
          <a:p>
            <a:pPr marL="0" indent="0">
              <a:buNone/>
            </a:pPr>
            <a:r>
              <a:rPr lang="el-GR" dirty="0" smtClean="0"/>
              <a:t>Ζήτημα διμερές:</a:t>
            </a:r>
          </a:p>
          <a:p>
            <a:pPr marL="0" indent="0">
              <a:buNone/>
            </a:pPr>
            <a:endParaRPr lang="el-GR" dirty="0"/>
          </a:p>
          <a:p>
            <a:pPr marL="0" indent="0">
              <a:buNone/>
            </a:pPr>
            <a:r>
              <a:rPr lang="el-GR" dirty="0" smtClean="0"/>
              <a:t>Υπάρχουν πολλές ανοικτές διαδικασίες υπογραφής διμερών συμβάσεων σε ζητήματα επενδύσεων – πολύ χαμηλοί ρυθμοί προόδου</a:t>
            </a:r>
            <a:endParaRPr lang="el-GR" dirty="0"/>
          </a:p>
          <a:p>
            <a:pPr marL="0" indent="0">
              <a:buNone/>
            </a:pPr>
            <a:endParaRPr lang="el-GR" dirty="0"/>
          </a:p>
          <a:p>
            <a:pPr marL="0" indent="0">
              <a:buNone/>
            </a:pPr>
            <a:r>
              <a:rPr lang="el-GR" dirty="0" smtClean="0"/>
              <a:t>Ζήτημα διεθνές:</a:t>
            </a:r>
          </a:p>
          <a:p>
            <a:pPr marL="0" indent="0">
              <a:buNone/>
            </a:pPr>
            <a:endParaRPr lang="el-GR" dirty="0" smtClean="0"/>
          </a:p>
          <a:p>
            <a:pPr marL="0" indent="0">
              <a:buNone/>
            </a:pPr>
            <a:r>
              <a:rPr lang="el-GR" dirty="0" smtClean="0"/>
              <a:t>Εντός του ΠΟΕ η σύζήτηση για τις επενδύσεις αποτελεί ένα από τα κρισιμότερα ζητούμενα μαζί με τα ζητήματα πνευματικών δικαιωμάτων.</a:t>
            </a:r>
          </a:p>
          <a:p>
            <a:pPr marL="0" indent="0">
              <a:buNone/>
            </a:pPr>
            <a:r>
              <a:rPr lang="el-GR" smtClean="0"/>
              <a:t>Πρόβλημα στον τρέχον κύκλο διαπραγματεύσεων.</a:t>
            </a:r>
            <a:endParaRPr lang="el-GR" dirty="0"/>
          </a:p>
          <a:p>
            <a:pPr marL="0" indent="0">
              <a:buNone/>
            </a:pPr>
            <a:endParaRPr lang="en-US" dirty="0"/>
          </a:p>
        </p:txBody>
      </p:sp>
    </p:spTree>
    <p:extLst>
      <p:ext uri="{BB962C8B-B14F-4D97-AF65-F5344CB8AC3E}">
        <p14:creationId xmlns:p14="http://schemas.microsoft.com/office/powerpoint/2010/main" val="3412536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32179"/>
            <a:ext cx="7153275" cy="592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73570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buNone/>
            </a:pPr>
            <a:r>
              <a:rPr lang="el-GR" dirty="0" smtClean="0"/>
              <a:t> </a:t>
            </a:r>
          </a:p>
          <a:p>
            <a:pPr>
              <a:buFont typeface="Wingdings" pitchFamily="2" charset="2"/>
              <a:buChar char="q"/>
            </a:pPr>
            <a:r>
              <a:rPr lang="el-GR" dirty="0" smtClean="0"/>
              <a:t> Γιατί ασφάλεια;</a:t>
            </a:r>
          </a:p>
          <a:p>
            <a:pPr marL="457200" indent="-457200">
              <a:buAutoNum type="arabicPeriod"/>
            </a:pPr>
            <a:endParaRPr lang="el-GR" dirty="0" smtClean="0"/>
          </a:p>
          <a:p>
            <a:pPr marL="731520" lvl="1" indent="-457200">
              <a:buAutoNum type="arabicPeriod"/>
            </a:pPr>
            <a:r>
              <a:rPr lang="el-GR" dirty="0" smtClean="0"/>
              <a:t>Θυμηθείτε τι σημαίνει ΑΞΕ </a:t>
            </a:r>
          </a:p>
          <a:p>
            <a:pPr marL="731520" lvl="1" indent="-457200">
              <a:buAutoNum type="arabicPeriod"/>
            </a:pPr>
            <a:endParaRPr lang="el-GR" dirty="0"/>
          </a:p>
          <a:p>
            <a:pPr marL="731520" lvl="1" indent="-457200">
              <a:buAutoNum type="arabicPeriod"/>
            </a:pPr>
            <a:r>
              <a:rPr lang="el-GR" dirty="0" smtClean="0"/>
              <a:t>Ποιοι κλάδοι εμπεριέχουν στοιχεία ασφάλειας;</a:t>
            </a:r>
          </a:p>
          <a:p>
            <a:pPr marL="731520" lvl="1" indent="-457200">
              <a:buAutoNum type="arabicPeriod"/>
            </a:pPr>
            <a:endParaRPr lang="el-GR" dirty="0"/>
          </a:p>
          <a:p>
            <a:pPr marL="1097280" lvl="2" indent="-457200">
              <a:buFont typeface="Wingdings" pitchFamily="2" charset="2"/>
              <a:buChar char="q"/>
            </a:pPr>
            <a:r>
              <a:rPr lang="el-GR" dirty="0" smtClean="0"/>
              <a:t>Ενέργεια</a:t>
            </a:r>
          </a:p>
          <a:p>
            <a:pPr marL="1097280" lvl="2" indent="-457200">
              <a:buFont typeface="Wingdings" pitchFamily="2" charset="2"/>
              <a:buChar char="q"/>
            </a:pPr>
            <a:r>
              <a:rPr lang="el-GR" dirty="0" smtClean="0"/>
              <a:t>Μεταφορές</a:t>
            </a:r>
          </a:p>
          <a:p>
            <a:pPr marL="1097280" lvl="2" indent="-457200">
              <a:buFont typeface="Wingdings" pitchFamily="2" charset="2"/>
              <a:buChar char="q"/>
            </a:pPr>
            <a:r>
              <a:rPr lang="el-GR" dirty="0" smtClean="0"/>
              <a:t>Τεχνολογία; Δίκτυα;</a:t>
            </a:r>
          </a:p>
          <a:p>
            <a:pPr marL="1097280" lvl="2" indent="-457200">
              <a:buFont typeface="Wingdings" pitchFamily="2" charset="2"/>
              <a:buChar char="q"/>
            </a:pPr>
            <a:r>
              <a:rPr lang="el-GR" dirty="0" smtClean="0"/>
              <a:t>Αγροτικά/διατροφή;</a:t>
            </a:r>
          </a:p>
          <a:p>
            <a:pPr marL="1097280" lvl="2" indent="-457200">
              <a:buFont typeface="Wingdings" pitchFamily="2" charset="2"/>
              <a:buChar char="q"/>
            </a:pPr>
            <a:r>
              <a:rPr lang="el-GR" dirty="0" smtClean="0"/>
              <a:t>Πολεμική βιομηχανία;</a:t>
            </a:r>
          </a:p>
          <a:p>
            <a:pPr marL="731520" lvl="1" indent="-457200">
              <a:buAutoNum type="arabicPeriod"/>
            </a:pPr>
            <a:endParaRPr lang="el-GR" dirty="0" smtClean="0"/>
          </a:p>
          <a:p>
            <a:pPr marL="274320" lvl="1" indent="0">
              <a:buNone/>
            </a:pPr>
            <a:endParaRPr lang="el-GR" dirty="0" smtClean="0"/>
          </a:p>
          <a:p>
            <a:pPr marL="731520" lvl="1" indent="-457200">
              <a:buAutoNum type="arabicPeriod"/>
            </a:pPr>
            <a:endParaRPr lang="en-US" dirty="0"/>
          </a:p>
        </p:txBody>
      </p:sp>
    </p:spTree>
    <p:extLst>
      <p:ext uri="{BB962C8B-B14F-4D97-AF65-F5344CB8AC3E}">
        <p14:creationId xmlns:p14="http://schemas.microsoft.com/office/powerpoint/2010/main" val="343075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fade">
                                      <p:cBhvr>
                                        <p:cTn id="7" dur="500"/>
                                        <p:tgtEl>
                                          <p:spTgt spid="2">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8" end="8"/>
                                            </p:txEl>
                                          </p:spTgt>
                                        </p:tgtEl>
                                        <p:attrNameLst>
                                          <p:attrName>style.visibility</p:attrName>
                                        </p:attrNameLst>
                                      </p:cBhvr>
                                      <p:to>
                                        <p:strVal val="visible"/>
                                      </p:to>
                                    </p:set>
                                    <p:animEffect transition="in" filter="fade">
                                      <p:cBhvr>
                                        <p:cTn id="12" dur="500"/>
                                        <p:tgtEl>
                                          <p:spTgt spid="2">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animEffect transition="in" filter="fade">
                                      <p:cBhvr>
                                        <p:cTn id="17" dur="500"/>
                                        <p:tgtEl>
                                          <p:spTgt spid="2">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10" end="10"/>
                                            </p:txEl>
                                          </p:spTgt>
                                        </p:tgtEl>
                                        <p:attrNameLst>
                                          <p:attrName>style.visibility</p:attrName>
                                        </p:attrNameLst>
                                      </p:cBhvr>
                                      <p:to>
                                        <p:strVal val="visible"/>
                                      </p:to>
                                    </p:set>
                                    <p:animEffect transition="in" filter="fade">
                                      <p:cBhvr>
                                        <p:cTn id="22" dur="500"/>
                                        <p:tgtEl>
                                          <p:spTgt spid="2">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animEffect transition="in" filter="fade">
                                      <p:cBhvr>
                                        <p:cTn id="27"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a:buFont typeface="Wingdings" pitchFamily="2" charset="2"/>
              <a:buChar char="q"/>
            </a:pPr>
            <a:r>
              <a:rPr lang="el-GR" dirty="0" smtClean="0"/>
              <a:t> Πως προσδιορίζεται ο κίνδυνος;</a:t>
            </a:r>
          </a:p>
          <a:p>
            <a:pPr>
              <a:buFont typeface="Wingdings" pitchFamily="2" charset="2"/>
              <a:buChar char="q"/>
            </a:pPr>
            <a:endParaRPr lang="el-GR" dirty="0"/>
          </a:p>
          <a:p>
            <a:pPr marL="822960" lvl="1" indent="-457200">
              <a:buFont typeface="+mj-lt"/>
              <a:buAutoNum type="arabicPeriod"/>
            </a:pPr>
            <a:r>
              <a:rPr lang="el-GR" dirty="0" smtClean="0"/>
              <a:t>Ξένος</a:t>
            </a:r>
          </a:p>
          <a:p>
            <a:pPr marL="822960" lvl="1" indent="-457200">
              <a:buFont typeface="+mj-lt"/>
              <a:buAutoNum type="arabicPeriod"/>
            </a:pPr>
            <a:endParaRPr lang="el-GR" dirty="0"/>
          </a:p>
          <a:p>
            <a:pPr marL="822960" lvl="1" indent="-457200">
              <a:buFont typeface="+mj-lt"/>
              <a:buAutoNum type="arabicPeriod"/>
            </a:pPr>
            <a:r>
              <a:rPr lang="el-GR" dirty="0" smtClean="0"/>
              <a:t>Ξένος και όχι ενταγμένος στο «δυτικό» σύστημα;</a:t>
            </a:r>
          </a:p>
          <a:p>
            <a:pPr marL="822960" lvl="1" indent="-457200">
              <a:buFont typeface="+mj-lt"/>
              <a:buAutoNum type="arabicPeriod"/>
            </a:pPr>
            <a:endParaRPr lang="el-GR" dirty="0"/>
          </a:p>
          <a:p>
            <a:pPr marL="822960" lvl="1" indent="-457200">
              <a:buFont typeface="+mj-lt"/>
              <a:buAutoNum type="arabicPeriod"/>
            </a:pPr>
            <a:r>
              <a:rPr lang="el-GR" dirty="0" smtClean="0"/>
              <a:t>Μεταξύ αναπτυσσόμενου κόσμου;</a:t>
            </a:r>
          </a:p>
          <a:p>
            <a:pPr marL="822960" lvl="1" indent="-457200">
              <a:buFont typeface="+mj-lt"/>
              <a:buAutoNum type="arabicPeriod"/>
            </a:pPr>
            <a:endParaRPr lang="el-GR" dirty="0"/>
          </a:p>
          <a:p>
            <a:pPr marL="822960" lvl="1" indent="-457200">
              <a:buFont typeface="+mj-lt"/>
              <a:buAutoNum type="arabicPeriod"/>
            </a:pPr>
            <a:r>
              <a:rPr lang="el-GR" dirty="0" smtClean="0"/>
              <a:t>Αναπτυσσόμενος </a:t>
            </a:r>
            <a:r>
              <a:rPr lang="en-US" dirty="0" err="1" smtClean="0"/>
              <a:t>vs</a:t>
            </a:r>
            <a:r>
              <a:rPr lang="en-US" dirty="0" smtClean="0"/>
              <a:t> </a:t>
            </a:r>
            <a:r>
              <a:rPr lang="el-GR" dirty="0" smtClean="0"/>
              <a:t>ανεπτυγμένος;</a:t>
            </a:r>
            <a:endParaRPr lang="en-US" dirty="0"/>
          </a:p>
        </p:txBody>
      </p:sp>
    </p:spTree>
    <p:extLst>
      <p:ext uri="{BB962C8B-B14F-4D97-AF65-F5344CB8AC3E}">
        <p14:creationId xmlns:p14="http://schemas.microsoft.com/office/powerpoint/2010/main" val="2397854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e japs are com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04800"/>
            <a:ext cx="5257800" cy="614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6001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845523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26136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077200" cy="601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11396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el-GR" dirty="0" smtClean="0"/>
              <a:t>Διεθνές σύστημα:</a:t>
            </a:r>
          </a:p>
          <a:p>
            <a:endParaRPr lang="el-GR" dirty="0"/>
          </a:p>
          <a:p>
            <a:pPr lvl="1"/>
            <a:r>
              <a:rPr lang="el-GR" dirty="0" smtClean="0"/>
              <a:t>Ανοικτότητα στη διακίνηση πόρων / κεφαλαίων / επενδύσεων</a:t>
            </a:r>
          </a:p>
          <a:p>
            <a:pPr lvl="1"/>
            <a:endParaRPr lang="el-GR" dirty="0" smtClean="0"/>
          </a:p>
          <a:p>
            <a:pPr lvl="1"/>
            <a:endParaRPr lang="el-GR" dirty="0"/>
          </a:p>
          <a:p>
            <a:pPr lvl="1"/>
            <a:r>
              <a:rPr lang="el-GR" dirty="0" smtClean="0"/>
              <a:t>ΠΟΕ προωθεί την ενίσχυση της ελευθερίας των επενδύσεων</a:t>
            </a:r>
          </a:p>
          <a:p>
            <a:pPr lvl="1"/>
            <a:endParaRPr lang="el-GR" dirty="0"/>
          </a:p>
          <a:p>
            <a:pPr lvl="2"/>
            <a:r>
              <a:rPr lang="el-GR" dirty="0" smtClean="0"/>
              <a:t>ΠΩΣ?</a:t>
            </a:r>
          </a:p>
          <a:p>
            <a:pPr lvl="2"/>
            <a:endParaRPr lang="el-GR" dirty="0"/>
          </a:p>
          <a:p>
            <a:pPr marL="685800" lvl="2" indent="0">
              <a:buNone/>
            </a:pPr>
            <a:endParaRPr lang="en-US" dirty="0"/>
          </a:p>
        </p:txBody>
      </p:sp>
    </p:spTree>
    <p:extLst>
      <p:ext uri="{BB962C8B-B14F-4D97-AF65-F5344CB8AC3E}">
        <p14:creationId xmlns:p14="http://schemas.microsoft.com/office/powerpoint/2010/main" val="78560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l-GR" smtClean="0">
                <a:effectLst/>
              </a:rPr>
              <a:t>Βασικές Έννοιες</a:t>
            </a:r>
            <a:endParaRPr lang="en-US" smtClean="0">
              <a:effectLst/>
            </a:endParaRPr>
          </a:p>
        </p:txBody>
      </p:sp>
      <p:sp>
        <p:nvSpPr>
          <p:cNvPr id="79875" name="Rectangle 3"/>
          <p:cNvSpPr>
            <a:spLocks noGrp="1" noChangeArrowheads="1"/>
          </p:cNvSpPr>
          <p:nvPr>
            <p:ph type="body" idx="1"/>
          </p:nvPr>
        </p:nvSpPr>
        <p:spPr>
          <a:xfrm>
            <a:off x="457200" y="1676400"/>
            <a:ext cx="8229600" cy="4114800"/>
          </a:xfrm>
          <a:noFill/>
          <a:extLst>
            <a:ext uri="{909E8E84-426E-40DD-AFC4-6F175D3DCCD1}">
              <a14:hiddenFill xmlns:a14="http://schemas.microsoft.com/office/drawing/2010/main">
                <a:solidFill>
                  <a:srgbClr val="FFFFFF"/>
                </a:solidFill>
              </a14:hiddenFill>
            </a:ext>
          </a:extLst>
        </p:spPr>
        <p:txBody>
          <a:bodyPr/>
          <a:lstStyle/>
          <a:p>
            <a:pPr>
              <a:lnSpc>
                <a:spcPct val="90000"/>
              </a:lnSpc>
            </a:pPr>
            <a:r>
              <a:rPr lang="el-GR" sz="2800" smtClean="0">
                <a:effectLst/>
              </a:rPr>
              <a:t>Άμεσες Ξένες Επενδύσεις (ΑΞΕ) – </a:t>
            </a:r>
            <a:r>
              <a:rPr lang="en-US" sz="2800" smtClean="0">
                <a:effectLst/>
              </a:rPr>
              <a:t>FDI</a:t>
            </a:r>
            <a:endParaRPr lang="el-GR" sz="2800" smtClean="0">
              <a:effectLst/>
            </a:endParaRPr>
          </a:p>
          <a:p>
            <a:pPr>
              <a:lnSpc>
                <a:spcPct val="90000"/>
              </a:lnSpc>
            </a:pPr>
            <a:endParaRPr lang="el-GR" sz="2800" smtClean="0">
              <a:effectLst/>
            </a:endParaRPr>
          </a:p>
          <a:p>
            <a:pPr lvl="1">
              <a:lnSpc>
                <a:spcPct val="90000"/>
              </a:lnSpc>
            </a:pPr>
            <a:r>
              <a:rPr lang="el-GR" sz="2400" smtClean="0">
                <a:effectLst/>
              </a:rPr>
              <a:t>Εγκαθίδρυση θυγατρικών</a:t>
            </a:r>
          </a:p>
          <a:p>
            <a:pPr lvl="1">
              <a:lnSpc>
                <a:spcPct val="90000"/>
              </a:lnSpc>
            </a:pPr>
            <a:r>
              <a:rPr lang="en-US" sz="2400" smtClean="0">
                <a:effectLst/>
              </a:rPr>
              <a:t>Licensing</a:t>
            </a:r>
            <a:endParaRPr lang="el-GR" sz="2400" smtClean="0">
              <a:effectLst/>
            </a:endParaRPr>
          </a:p>
          <a:p>
            <a:pPr lvl="1">
              <a:lnSpc>
                <a:spcPct val="90000"/>
              </a:lnSpc>
            </a:pPr>
            <a:r>
              <a:rPr lang="el-GR" sz="2400" smtClean="0">
                <a:effectLst/>
              </a:rPr>
              <a:t>Κοινοπραξία / </a:t>
            </a:r>
            <a:r>
              <a:rPr lang="en-US" sz="2400" smtClean="0">
                <a:effectLst/>
              </a:rPr>
              <a:t>Joint Venture</a:t>
            </a:r>
            <a:endParaRPr lang="el-GR" sz="2400" smtClean="0">
              <a:effectLst/>
            </a:endParaRPr>
          </a:p>
          <a:p>
            <a:pPr lvl="1">
              <a:lnSpc>
                <a:spcPct val="90000"/>
              </a:lnSpc>
            </a:pPr>
            <a:r>
              <a:rPr lang="el-GR" sz="2400" smtClean="0">
                <a:effectLst/>
              </a:rPr>
              <a:t>Εξαγορά σημαντικού ποσοστού / πλειοψηφίας μετοχών / όλων των μετοχών μιας ήδη υφιστάμενης εταιρείας</a:t>
            </a:r>
            <a:endParaRPr lang="en-US" sz="2400" smtClean="0">
              <a:effectLst/>
            </a:endParaRPr>
          </a:p>
          <a:p>
            <a:pPr lvl="1">
              <a:lnSpc>
                <a:spcPct val="90000"/>
              </a:lnSpc>
            </a:pPr>
            <a:endParaRPr lang="en-US" sz="2400" smtClean="0">
              <a:effectLst/>
            </a:endParaRPr>
          </a:p>
          <a:p>
            <a:pPr lvl="1">
              <a:lnSpc>
                <a:spcPct val="90000"/>
              </a:lnSpc>
              <a:buFont typeface="Wingdings" pitchFamily="2" charset="2"/>
              <a:buNone/>
            </a:pPr>
            <a:endParaRPr lang="el-GR" sz="2400" smtClean="0">
              <a:effectLst/>
            </a:endParaRPr>
          </a:p>
          <a:p>
            <a:pPr>
              <a:lnSpc>
                <a:spcPct val="90000"/>
              </a:lnSpc>
            </a:pPr>
            <a:endParaRPr lang="en-US" sz="2800" smtClean="0">
              <a:effectLst/>
            </a:endParaRPr>
          </a:p>
        </p:txBody>
      </p:sp>
    </p:spTree>
    <p:extLst>
      <p:ext uri="{BB962C8B-B14F-4D97-AF65-F5344CB8AC3E}">
        <p14:creationId xmlns:p14="http://schemas.microsoft.com/office/powerpoint/2010/main" val="10578729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additive="base">
                                        <p:cTn id="7" dur="500" fill="hold"/>
                                        <p:tgtEl>
                                          <p:spTgt spid="79874"/>
                                        </p:tgtEl>
                                        <p:attrNameLst>
                                          <p:attrName>ppt_x</p:attrName>
                                        </p:attrNameLst>
                                      </p:cBhvr>
                                      <p:tavLst>
                                        <p:tav tm="0">
                                          <p:val>
                                            <p:strVal val="#ppt_x"/>
                                          </p:val>
                                        </p:tav>
                                        <p:tav tm="100000">
                                          <p:val>
                                            <p:strVal val="#ppt_x"/>
                                          </p:val>
                                        </p:tav>
                                      </p:tavLst>
                                    </p:anim>
                                    <p:anim calcmode="lin" valueType="num">
                                      <p:cBhvr additive="base">
                                        <p:cTn id="8" dur="500" fill="hold"/>
                                        <p:tgtEl>
                                          <p:spTgt spid="7987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79875">
                                            <p:txEl>
                                              <p:pRg st="0" end="0"/>
                                            </p:txEl>
                                          </p:spTgt>
                                        </p:tgtEl>
                                        <p:attrNameLst>
                                          <p:attrName>style.visibility</p:attrName>
                                        </p:attrNameLst>
                                      </p:cBhvr>
                                      <p:to>
                                        <p:strVal val="visible"/>
                                      </p:to>
                                    </p:set>
                                    <p:animEffect transition="in" filter="slide(fromBottom)">
                                      <p:cBhvr>
                                        <p:cTn id="13" dur="500"/>
                                        <p:tgtEl>
                                          <p:spTgt spid="7987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nodeType="clickEffect">
                                  <p:stCondLst>
                                    <p:cond delay="0"/>
                                  </p:stCondLst>
                                  <p:childTnLst>
                                    <p:set>
                                      <p:cBhvr>
                                        <p:cTn id="17" dur="1" fill="hold">
                                          <p:stCondLst>
                                            <p:cond delay="0"/>
                                          </p:stCondLst>
                                        </p:cTn>
                                        <p:tgtEl>
                                          <p:spTgt spid="79875">
                                            <p:txEl>
                                              <p:pRg st="2" end="2"/>
                                            </p:txEl>
                                          </p:spTgt>
                                        </p:tgtEl>
                                        <p:attrNameLst>
                                          <p:attrName>style.visibility</p:attrName>
                                        </p:attrNameLst>
                                      </p:cBhvr>
                                      <p:to>
                                        <p:strVal val="visible"/>
                                      </p:to>
                                    </p:set>
                                    <p:animEffect transition="in" filter="slide(fromBottom)">
                                      <p:cBhvr>
                                        <p:cTn id="18" dur="500"/>
                                        <p:tgtEl>
                                          <p:spTgt spid="79875">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nodeType="clickEffect">
                                  <p:stCondLst>
                                    <p:cond delay="0"/>
                                  </p:stCondLst>
                                  <p:childTnLst>
                                    <p:set>
                                      <p:cBhvr>
                                        <p:cTn id="22" dur="1" fill="hold">
                                          <p:stCondLst>
                                            <p:cond delay="0"/>
                                          </p:stCondLst>
                                        </p:cTn>
                                        <p:tgtEl>
                                          <p:spTgt spid="79875">
                                            <p:txEl>
                                              <p:pRg st="3" end="3"/>
                                            </p:txEl>
                                          </p:spTgt>
                                        </p:tgtEl>
                                        <p:attrNameLst>
                                          <p:attrName>style.visibility</p:attrName>
                                        </p:attrNameLst>
                                      </p:cBhvr>
                                      <p:to>
                                        <p:strVal val="visible"/>
                                      </p:to>
                                    </p:set>
                                    <p:animEffect transition="in" filter="slide(fromBottom)">
                                      <p:cBhvr>
                                        <p:cTn id="23" dur="500"/>
                                        <p:tgtEl>
                                          <p:spTgt spid="79875">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nodeType="clickEffect">
                                  <p:stCondLst>
                                    <p:cond delay="0"/>
                                  </p:stCondLst>
                                  <p:childTnLst>
                                    <p:set>
                                      <p:cBhvr>
                                        <p:cTn id="27" dur="1" fill="hold">
                                          <p:stCondLst>
                                            <p:cond delay="0"/>
                                          </p:stCondLst>
                                        </p:cTn>
                                        <p:tgtEl>
                                          <p:spTgt spid="79875">
                                            <p:txEl>
                                              <p:pRg st="4" end="4"/>
                                            </p:txEl>
                                          </p:spTgt>
                                        </p:tgtEl>
                                        <p:attrNameLst>
                                          <p:attrName>style.visibility</p:attrName>
                                        </p:attrNameLst>
                                      </p:cBhvr>
                                      <p:to>
                                        <p:strVal val="visible"/>
                                      </p:to>
                                    </p:set>
                                    <p:animEffect transition="in" filter="slide(fromBottom)">
                                      <p:cBhvr>
                                        <p:cTn id="28" dur="500"/>
                                        <p:tgtEl>
                                          <p:spTgt spid="79875">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nodeType="clickEffect">
                                  <p:stCondLst>
                                    <p:cond delay="0"/>
                                  </p:stCondLst>
                                  <p:childTnLst>
                                    <p:set>
                                      <p:cBhvr>
                                        <p:cTn id="32" dur="1" fill="hold">
                                          <p:stCondLst>
                                            <p:cond delay="0"/>
                                          </p:stCondLst>
                                        </p:cTn>
                                        <p:tgtEl>
                                          <p:spTgt spid="79875">
                                            <p:txEl>
                                              <p:pRg st="5" end="5"/>
                                            </p:txEl>
                                          </p:spTgt>
                                        </p:tgtEl>
                                        <p:attrNameLst>
                                          <p:attrName>style.visibility</p:attrName>
                                        </p:attrNameLst>
                                      </p:cBhvr>
                                      <p:to>
                                        <p:strVal val="visible"/>
                                      </p:to>
                                    </p:set>
                                    <p:animEffect transition="in" filter="slide(fromBottom)">
                                      <p:cBhvr>
                                        <p:cTn id="33" dur="500"/>
                                        <p:tgtEl>
                                          <p:spTgt spid="798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457200" y="0"/>
            <a:ext cx="8229600"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sz="4000" smtClean="0">
                <a:effectLst/>
              </a:rPr>
              <a:t>Ελληνική Οικονομία</a:t>
            </a:r>
            <a:endParaRPr lang="en-US" sz="4000" smtClean="0">
              <a:effectLst/>
            </a:endParaRPr>
          </a:p>
        </p:txBody>
      </p:sp>
      <p:sp>
        <p:nvSpPr>
          <p:cNvPr id="79875" name="Rectangle 3"/>
          <p:cNvSpPr>
            <a:spLocks noGrp="1" noChangeArrowheads="1"/>
          </p:cNvSpPr>
          <p:nvPr>
            <p:ph type="body" idx="4294967295"/>
          </p:nvPr>
        </p:nvSpPr>
        <p:spPr>
          <a:xfrm>
            <a:off x="228600" y="1447800"/>
            <a:ext cx="86868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l-GR" sz="2800" dirty="0" smtClean="0">
                <a:effectLst/>
              </a:rPr>
              <a:t>Η Ελληνική οικονομία κατά την περίοδο 1998-2007 σημείωσε θετικές οικονομικές επιδόσεις</a:t>
            </a:r>
          </a:p>
          <a:p>
            <a:pPr lvl="1">
              <a:lnSpc>
                <a:spcPct val="80000"/>
              </a:lnSpc>
            </a:pPr>
            <a:endParaRPr lang="el-GR" sz="2400" dirty="0" smtClean="0">
              <a:effectLst/>
            </a:endParaRPr>
          </a:p>
          <a:p>
            <a:pPr lvl="1">
              <a:lnSpc>
                <a:spcPct val="80000"/>
              </a:lnSpc>
            </a:pPr>
            <a:r>
              <a:rPr lang="el-GR" sz="2400" dirty="0" smtClean="0">
                <a:effectLst/>
              </a:rPr>
              <a:t>Ένταξη στο ευρώ</a:t>
            </a:r>
          </a:p>
          <a:p>
            <a:pPr lvl="1">
              <a:lnSpc>
                <a:spcPct val="80000"/>
              </a:lnSpc>
            </a:pPr>
            <a:r>
              <a:rPr lang="el-GR" sz="2400" dirty="0" smtClean="0">
                <a:effectLst/>
              </a:rPr>
              <a:t>Επίλυση ισχυρών εντάσεων με γείτονες χώρες</a:t>
            </a:r>
          </a:p>
          <a:p>
            <a:pPr lvl="1">
              <a:lnSpc>
                <a:spcPct val="80000"/>
              </a:lnSpc>
            </a:pPr>
            <a:r>
              <a:rPr lang="el-GR" sz="2400" dirty="0" smtClean="0">
                <a:effectLst/>
              </a:rPr>
              <a:t>Κυβερνητική σταθερότητα</a:t>
            </a:r>
          </a:p>
          <a:p>
            <a:pPr lvl="1">
              <a:lnSpc>
                <a:spcPct val="80000"/>
              </a:lnSpc>
            </a:pPr>
            <a:r>
              <a:rPr lang="el-GR" sz="2400" dirty="0" smtClean="0">
                <a:effectLst/>
              </a:rPr>
              <a:t>Εισροή σημαντικών ευρωπαϊκών πόρων</a:t>
            </a:r>
          </a:p>
          <a:p>
            <a:pPr lvl="1">
              <a:lnSpc>
                <a:spcPct val="80000"/>
              </a:lnSpc>
            </a:pPr>
            <a:r>
              <a:rPr lang="el-GR" sz="2400" dirty="0" smtClean="0">
                <a:effectLst/>
              </a:rPr>
              <a:t>Ολυμπιακοί Αγώνες 2004</a:t>
            </a:r>
          </a:p>
        </p:txBody>
      </p:sp>
    </p:spTree>
    <p:extLst>
      <p:ext uri="{BB962C8B-B14F-4D97-AF65-F5344CB8AC3E}">
        <p14:creationId xmlns:p14="http://schemas.microsoft.com/office/powerpoint/2010/main" val="41599397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additive="base">
                                        <p:cTn id="7" dur="500" fill="hold"/>
                                        <p:tgtEl>
                                          <p:spTgt spid="79874"/>
                                        </p:tgtEl>
                                        <p:attrNameLst>
                                          <p:attrName>ppt_x</p:attrName>
                                        </p:attrNameLst>
                                      </p:cBhvr>
                                      <p:tavLst>
                                        <p:tav tm="0">
                                          <p:val>
                                            <p:strVal val="#ppt_x"/>
                                          </p:val>
                                        </p:tav>
                                        <p:tav tm="100000">
                                          <p:val>
                                            <p:strVal val="#ppt_x"/>
                                          </p:val>
                                        </p:tav>
                                      </p:tavLst>
                                    </p:anim>
                                    <p:anim calcmode="lin" valueType="num">
                                      <p:cBhvr additive="base">
                                        <p:cTn id="8" dur="500" fill="hold"/>
                                        <p:tgtEl>
                                          <p:spTgt spid="7987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79875">
                                            <p:txEl>
                                              <p:pRg st="0" end="0"/>
                                            </p:txEl>
                                          </p:spTgt>
                                        </p:tgtEl>
                                        <p:attrNameLst>
                                          <p:attrName>style.visibility</p:attrName>
                                        </p:attrNameLst>
                                      </p:cBhvr>
                                      <p:to>
                                        <p:strVal val="visible"/>
                                      </p:to>
                                    </p:set>
                                    <p:animEffect transition="in" filter="slide(fromBottom)">
                                      <p:cBhvr>
                                        <p:cTn id="13" dur="500"/>
                                        <p:tgtEl>
                                          <p:spTgt spid="7987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nodeType="clickEffect">
                                  <p:stCondLst>
                                    <p:cond delay="0"/>
                                  </p:stCondLst>
                                  <p:childTnLst>
                                    <p:set>
                                      <p:cBhvr>
                                        <p:cTn id="17" dur="1" fill="hold">
                                          <p:stCondLst>
                                            <p:cond delay="0"/>
                                          </p:stCondLst>
                                        </p:cTn>
                                        <p:tgtEl>
                                          <p:spTgt spid="79875">
                                            <p:txEl>
                                              <p:pRg st="2" end="2"/>
                                            </p:txEl>
                                          </p:spTgt>
                                        </p:tgtEl>
                                        <p:attrNameLst>
                                          <p:attrName>style.visibility</p:attrName>
                                        </p:attrNameLst>
                                      </p:cBhvr>
                                      <p:to>
                                        <p:strVal val="visible"/>
                                      </p:to>
                                    </p:set>
                                    <p:animEffect transition="in" filter="slide(fromBottom)">
                                      <p:cBhvr>
                                        <p:cTn id="18" dur="500"/>
                                        <p:tgtEl>
                                          <p:spTgt spid="79875">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nodeType="clickEffect">
                                  <p:stCondLst>
                                    <p:cond delay="0"/>
                                  </p:stCondLst>
                                  <p:childTnLst>
                                    <p:set>
                                      <p:cBhvr>
                                        <p:cTn id="22" dur="1" fill="hold">
                                          <p:stCondLst>
                                            <p:cond delay="0"/>
                                          </p:stCondLst>
                                        </p:cTn>
                                        <p:tgtEl>
                                          <p:spTgt spid="79875">
                                            <p:txEl>
                                              <p:pRg st="3" end="3"/>
                                            </p:txEl>
                                          </p:spTgt>
                                        </p:tgtEl>
                                        <p:attrNameLst>
                                          <p:attrName>style.visibility</p:attrName>
                                        </p:attrNameLst>
                                      </p:cBhvr>
                                      <p:to>
                                        <p:strVal val="visible"/>
                                      </p:to>
                                    </p:set>
                                    <p:animEffect transition="in" filter="slide(fromBottom)">
                                      <p:cBhvr>
                                        <p:cTn id="23" dur="500"/>
                                        <p:tgtEl>
                                          <p:spTgt spid="79875">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nodeType="clickEffect">
                                  <p:stCondLst>
                                    <p:cond delay="0"/>
                                  </p:stCondLst>
                                  <p:childTnLst>
                                    <p:set>
                                      <p:cBhvr>
                                        <p:cTn id="27" dur="1" fill="hold">
                                          <p:stCondLst>
                                            <p:cond delay="0"/>
                                          </p:stCondLst>
                                        </p:cTn>
                                        <p:tgtEl>
                                          <p:spTgt spid="79875">
                                            <p:txEl>
                                              <p:pRg st="4" end="4"/>
                                            </p:txEl>
                                          </p:spTgt>
                                        </p:tgtEl>
                                        <p:attrNameLst>
                                          <p:attrName>style.visibility</p:attrName>
                                        </p:attrNameLst>
                                      </p:cBhvr>
                                      <p:to>
                                        <p:strVal val="visible"/>
                                      </p:to>
                                    </p:set>
                                    <p:animEffect transition="in" filter="slide(fromBottom)">
                                      <p:cBhvr>
                                        <p:cTn id="28" dur="500"/>
                                        <p:tgtEl>
                                          <p:spTgt spid="79875">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nodeType="clickEffect">
                                  <p:stCondLst>
                                    <p:cond delay="0"/>
                                  </p:stCondLst>
                                  <p:childTnLst>
                                    <p:set>
                                      <p:cBhvr>
                                        <p:cTn id="32" dur="1" fill="hold">
                                          <p:stCondLst>
                                            <p:cond delay="0"/>
                                          </p:stCondLst>
                                        </p:cTn>
                                        <p:tgtEl>
                                          <p:spTgt spid="79875">
                                            <p:txEl>
                                              <p:pRg st="5" end="5"/>
                                            </p:txEl>
                                          </p:spTgt>
                                        </p:tgtEl>
                                        <p:attrNameLst>
                                          <p:attrName>style.visibility</p:attrName>
                                        </p:attrNameLst>
                                      </p:cBhvr>
                                      <p:to>
                                        <p:strVal val="visible"/>
                                      </p:to>
                                    </p:set>
                                    <p:animEffect transition="in" filter="slide(fromBottom)">
                                      <p:cBhvr>
                                        <p:cTn id="33" dur="500"/>
                                        <p:tgtEl>
                                          <p:spTgt spid="79875">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4" fill="hold" nodeType="clickEffect">
                                  <p:stCondLst>
                                    <p:cond delay="0"/>
                                  </p:stCondLst>
                                  <p:childTnLst>
                                    <p:set>
                                      <p:cBhvr>
                                        <p:cTn id="37" dur="1" fill="hold">
                                          <p:stCondLst>
                                            <p:cond delay="0"/>
                                          </p:stCondLst>
                                        </p:cTn>
                                        <p:tgtEl>
                                          <p:spTgt spid="79875">
                                            <p:txEl>
                                              <p:pRg st="6" end="6"/>
                                            </p:txEl>
                                          </p:spTgt>
                                        </p:tgtEl>
                                        <p:attrNameLst>
                                          <p:attrName>style.visibility</p:attrName>
                                        </p:attrNameLst>
                                      </p:cBhvr>
                                      <p:to>
                                        <p:strVal val="visible"/>
                                      </p:to>
                                    </p:set>
                                    <p:animEffect transition="in" filter="slide(fromBottom)">
                                      <p:cBhvr>
                                        <p:cTn id="38" dur="500"/>
                                        <p:tgtEl>
                                          <p:spTgt spid="798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457200" y="0"/>
            <a:ext cx="8229600"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sz="4000" smtClean="0">
                <a:effectLst/>
              </a:rPr>
              <a:t>Ελληνική Οικονομία</a:t>
            </a:r>
            <a:endParaRPr lang="en-US" sz="4000" smtClean="0">
              <a:effectLst/>
            </a:endParaRPr>
          </a:p>
        </p:txBody>
      </p:sp>
      <p:sp>
        <p:nvSpPr>
          <p:cNvPr id="79875" name="Rectangle 3"/>
          <p:cNvSpPr>
            <a:spLocks noGrp="1" noChangeArrowheads="1"/>
          </p:cNvSpPr>
          <p:nvPr>
            <p:ph type="body" idx="4294967295"/>
          </p:nvPr>
        </p:nvSpPr>
        <p:spPr>
          <a:xfrm>
            <a:off x="228600" y="1447800"/>
            <a:ext cx="86868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l-GR" sz="2800" smtClean="0">
                <a:effectLst/>
              </a:rPr>
              <a:t>Ταυτόχρονα με τη θετική πορεία προβλήματα:</a:t>
            </a:r>
          </a:p>
          <a:p>
            <a:pPr lvl="1">
              <a:lnSpc>
                <a:spcPct val="80000"/>
              </a:lnSpc>
            </a:pPr>
            <a:endParaRPr lang="el-GR" sz="2400" smtClean="0">
              <a:effectLst/>
            </a:endParaRPr>
          </a:p>
          <a:p>
            <a:pPr lvl="1">
              <a:lnSpc>
                <a:spcPct val="80000"/>
              </a:lnSpc>
            </a:pPr>
            <a:r>
              <a:rPr lang="el-GR" sz="2400" smtClean="0">
                <a:effectLst/>
              </a:rPr>
              <a:t>Μείωση ανταγωνιστικότητας</a:t>
            </a:r>
          </a:p>
          <a:p>
            <a:pPr lvl="1">
              <a:lnSpc>
                <a:spcPct val="80000"/>
              </a:lnSpc>
            </a:pPr>
            <a:r>
              <a:rPr lang="el-GR" sz="2400" smtClean="0">
                <a:effectLst/>
              </a:rPr>
              <a:t>Μείωση της βιομηχανικής παραγωγής</a:t>
            </a:r>
          </a:p>
          <a:p>
            <a:pPr lvl="1">
              <a:lnSpc>
                <a:spcPct val="80000"/>
              </a:lnSpc>
            </a:pPr>
            <a:r>
              <a:rPr lang="el-GR" sz="2400" smtClean="0">
                <a:effectLst/>
              </a:rPr>
              <a:t>Ανάπτυξη μέσω κατανάλωσης</a:t>
            </a:r>
          </a:p>
          <a:p>
            <a:pPr lvl="1">
              <a:lnSpc>
                <a:spcPct val="80000"/>
              </a:lnSpc>
            </a:pPr>
            <a:r>
              <a:rPr lang="el-GR" sz="2400" smtClean="0">
                <a:effectLst/>
              </a:rPr>
              <a:t>Φτηνός Δανεισμός</a:t>
            </a:r>
          </a:p>
          <a:p>
            <a:pPr lvl="1">
              <a:lnSpc>
                <a:spcPct val="80000"/>
              </a:lnSpc>
            </a:pPr>
            <a:r>
              <a:rPr lang="el-GR" sz="2400" smtClean="0">
                <a:effectLst/>
              </a:rPr>
              <a:t>Ανάπτυξη του τομέα των υπηρεσιών με επίκεντρο την κατανάλωση και το κράτος</a:t>
            </a:r>
          </a:p>
          <a:p>
            <a:pPr lvl="1">
              <a:lnSpc>
                <a:spcPct val="80000"/>
              </a:lnSpc>
            </a:pPr>
            <a:r>
              <a:rPr lang="el-GR" sz="2400" smtClean="0">
                <a:effectLst/>
              </a:rPr>
              <a:t>Διαφθορά και σπατάλη πόρων</a:t>
            </a:r>
          </a:p>
        </p:txBody>
      </p:sp>
    </p:spTree>
    <p:extLst>
      <p:ext uri="{BB962C8B-B14F-4D97-AF65-F5344CB8AC3E}">
        <p14:creationId xmlns:p14="http://schemas.microsoft.com/office/powerpoint/2010/main" val="2564371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additive="base">
                                        <p:cTn id="7" dur="500" fill="hold"/>
                                        <p:tgtEl>
                                          <p:spTgt spid="79874"/>
                                        </p:tgtEl>
                                        <p:attrNameLst>
                                          <p:attrName>ppt_x</p:attrName>
                                        </p:attrNameLst>
                                      </p:cBhvr>
                                      <p:tavLst>
                                        <p:tav tm="0">
                                          <p:val>
                                            <p:strVal val="#ppt_x"/>
                                          </p:val>
                                        </p:tav>
                                        <p:tav tm="100000">
                                          <p:val>
                                            <p:strVal val="#ppt_x"/>
                                          </p:val>
                                        </p:tav>
                                      </p:tavLst>
                                    </p:anim>
                                    <p:anim calcmode="lin" valueType="num">
                                      <p:cBhvr additive="base">
                                        <p:cTn id="8" dur="500" fill="hold"/>
                                        <p:tgtEl>
                                          <p:spTgt spid="7987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79875">
                                            <p:txEl>
                                              <p:pRg st="0" end="0"/>
                                            </p:txEl>
                                          </p:spTgt>
                                        </p:tgtEl>
                                        <p:attrNameLst>
                                          <p:attrName>style.visibility</p:attrName>
                                        </p:attrNameLst>
                                      </p:cBhvr>
                                      <p:to>
                                        <p:strVal val="visible"/>
                                      </p:to>
                                    </p:set>
                                    <p:animEffect transition="in" filter="slide(fromBottom)">
                                      <p:cBhvr>
                                        <p:cTn id="13" dur="500"/>
                                        <p:tgtEl>
                                          <p:spTgt spid="7987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nodeType="clickEffect">
                                  <p:stCondLst>
                                    <p:cond delay="0"/>
                                  </p:stCondLst>
                                  <p:childTnLst>
                                    <p:set>
                                      <p:cBhvr>
                                        <p:cTn id="17" dur="1" fill="hold">
                                          <p:stCondLst>
                                            <p:cond delay="0"/>
                                          </p:stCondLst>
                                        </p:cTn>
                                        <p:tgtEl>
                                          <p:spTgt spid="79875">
                                            <p:txEl>
                                              <p:pRg st="2" end="2"/>
                                            </p:txEl>
                                          </p:spTgt>
                                        </p:tgtEl>
                                        <p:attrNameLst>
                                          <p:attrName>style.visibility</p:attrName>
                                        </p:attrNameLst>
                                      </p:cBhvr>
                                      <p:to>
                                        <p:strVal val="visible"/>
                                      </p:to>
                                    </p:set>
                                    <p:animEffect transition="in" filter="slide(fromBottom)">
                                      <p:cBhvr>
                                        <p:cTn id="18" dur="500"/>
                                        <p:tgtEl>
                                          <p:spTgt spid="79875">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nodeType="clickEffect">
                                  <p:stCondLst>
                                    <p:cond delay="0"/>
                                  </p:stCondLst>
                                  <p:childTnLst>
                                    <p:set>
                                      <p:cBhvr>
                                        <p:cTn id="22" dur="1" fill="hold">
                                          <p:stCondLst>
                                            <p:cond delay="0"/>
                                          </p:stCondLst>
                                        </p:cTn>
                                        <p:tgtEl>
                                          <p:spTgt spid="79875">
                                            <p:txEl>
                                              <p:pRg st="3" end="3"/>
                                            </p:txEl>
                                          </p:spTgt>
                                        </p:tgtEl>
                                        <p:attrNameLst>
                                          <p:attrName>style.visibility</p:attrName>
                                        </p:attrNameLst>
                                      </p:cBhvr>
                                      <p:to>
                                        <p:strVal val="visible"/>
                                      </p:to>
                                    </p:set>
                                    <p:animEffect transition="in" filter="slide(fromBottom)">
                                      <p:cBhvr>
                                        <p:cTn id="23" dur="500"/>
                                        <p:tgtEl>
                                          <p:spTgt spid="79875">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nodeType="clickEffect">
                                  <p:stCondLst>
                                    <p:cond delay="0"/>
                                  </p:stCondLst>
                                  <p:childTnLst>
                                    <p:set>
                                      <p:cBhvr>
                                        <p:cTn id="27" dur="1" fill="hold">
                                          <p:stCondLst>
                                            <p:cond delay="0"/>
                                          </p:stCondLst>
                                        </p:cTn>
                                        <p:tgtEl>
                                          <p:spTgt spid="79875">
                                            <p:txEl>
                                              <p:pRg st="4" end="4"/>
                                            </p:txEl>
                                          </p:spTgt>
                                        </p:tgtEl>
                                        <p:attrNameLst>
                                          <p:attrName>style.visibility</p:attrName>
                                        </p:attrNameLst>
                                      </p:cBhvr>
                                      <p:to>
                                        <p:strVal val="visible"/>
                                      </p:to>
                                    </p:set>
                                    <p:animEffect transition="in" filter="slide(fromBottom)">
                                      <p:cBhvr>
                                        <p:cTn id="28" dur="500"/>
                                        <p:tgtEl>
                                          <p:spTgt spid="79875">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nodeType="clickEffect">
                                  <p:stCondLst>
                                    <p:cond delay="0"/>
                                  </p:stCondLst>
                                  <p:childTnLst>
                                    <p:set>
                                      <p:cBhvr>
                                        <p:cTn id="32" dur="1" fill="hold">
                                          <p:stCondLst>
                                            <p:cond delay="0"/>
                                          </p:stCondLst>
                                        </p:cTn>
                                        <p:tgtEl>
                                          <p:spTgt spid="79875">
                                            <p:txEl>
                                              <p:pRg st="5" end="5"/>
                                            </p:txEl>
                                          </p:spTgt>
                                        </p:tgtEl>
                                        <p:attrNameLst>
                                          <p:attrName>style.visibility</p:attrName>
                                        </p:attrNameLst>
                                      </p:cBhvr>
                                      <p:to>
                                        <p:strVal val="visible"/>
                                      </p:to>
                                    </p:set>
                                    <p:animEffect transition="in" filter="slide(fromBottom)">
                                      <p:cBhvr>
                                        <p:cTn id="33" dur="500"/>
                                        <p:tgtEl>
                                          <p:spTgt spid="79875">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4" fill="hold" nodeType="clickEffect">
                                  <p:stCondLst>
                                    <p:cond delay="0"/>
                                  </p:stCondLst>
                                  <p:childTnLst>
                                    <p:set>
                                      <p:cBhvr>
                                        <p:cTn id="37" dur="1" fill="hold">
                                          <p:stCondLst>
                                            <p:cond delay="0"/>
                                          </p:stCondLst>
                                        </p:cTn>
                                        <p:tgtEl>
                                          <p:spTgt spid="79875">
                                            <p:txEl>
                                              <p:pRg st="6" end="6"/>
                                            </p:txEl>
                                          </p:spTgt>
                                        </p:tgtEl>
                                        <p:attrNameLst>
                                          <p:attrName>style.visibility</p:attrName>
                                        </p:attrNameLst>
                                      </p:cBhvr>
                                      <p:to>
                                        <p:strVal val="visible"/>
                                      </p:to>
                                    </p:set>
                                    <p:animEffect transition="in" filter="slide(fromBottom)">
                                      <p:cBhvr>
                                        <p:cTn id="38" dur="500"/>
                                        <p:tgtEl>
                                          <p:spTgt spid="79875">
                                            <p:txEl>
                                              <p:pRg st="6" end="6"/>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4" fill="hold" nodeType="clickEffect">
                                  <p:stCondLst>
                                    <p:cond delay="0"/>
                                  </p:stCondLst>
                                  <p:childTnLst>
                                    <p:set>
                                      <p:cBhvr>
                                        <p:cTn id="42" dur="1" fill="hold">
                                          <p:stCondLst>
                                            <p:cond delay="0"/>
                                          </p:stCondLst>
                                        </p:cTn>
                                        <p:tgtEl>
                                          <p:spTgt spid="79875">
                                            <p:txEl>
                                              <p:pRg st="7" end="7"/>
                                            </p:txEl>
                                          </p:spTgt>
                                        </p:tgtEl>
                                        <p:attrNameLst>
                                          <p:attrName>style.visibility</p:attrName>
                                        </p:attrNameLst>
                                      </p:cBhvr>
                                      <p:to>
                                        <p:strVal val="visible"/>
                                      </p:to>
                                    </p:set>
                                    <p:animEffect transition="in" filter="slide(fromBottom)">
                                      <p:cBhvr>
                                        <p:cTn id="43" dur="500"/>
                                        <p:tgtEl>
                                          <p:spTgt spid="798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457200" y="0"/>
            <a:ext cx="8229600"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sz="4000" smtClean="0">
                <a:effectLst/>
              </a:rPr>
              <a:t>Ελληνική Οικονομία</a:t>
            </a:r>
            <a:endParaRPr lang="en-US" sz="4000" smtClean="0">
              <a:effectLst/>
            </a:endParaRPr>
          </a:p>
        </p:txBody>
      </p:sp>
      <p:sp>
        <p:nvSpPr>
          <p:cNvPr id="79875" name="Rectangle 3"/>
          <p:cNvSpPr>
            <a:spLocks noGrp="1" noChangeArrowheads="1"/>
          </p:cNvSpPr>
          <p:nvPr>
            <p:ph type="body" idx="4294967295"/>
          </p:nvPr>
        </p:nvSpPr>
        <p:spPr>
          <a:xfrm>
            <a:off x="228600" y="1447800"/>
            <a:ext cx="86868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l-GR" sz="2800" smtClean="0">
                <a:effectLst/>
              </a:rPr>
              <a:t>Από καθαρός αποδέκτης ΑΞΕ σε εκροή κεφαλαίων μέσω των επενδύσεων τραπεζών (κυρίως) στην ΝΑ Ευρώπη</a:t>
            </a:r>
          </a:p>
          <a:p>
            <a:pPr>
              <a:lnSpc>
                <a:spcPct val="80000"/>
              </a:lnSpc>
            </a:pPr>
            <a:endParaRPr lang="el-GR" sz="2800" smtClean="0">
              <a:effectLst/>
            </a:endParaRPr>
          </a:p>
          <a:p>
            <a:pPr>
              <a:lnSpc>
                <a:spcPct val="80000"/>
              </a:lnSpc>
            </a:pPr>
            <a:r>
              <a:rPr lang="el-GR" sz="2800" smtClean="0">
                <a:effectLst/>
              </a:rPr>
              <a:t>Ζητήματα:</a:t>
            </a:r>
          </a:p>
          <a:p>
            <a:pPr lvl="1">
              <a:lnSpc>
                <a:spcPct val="80000"/>
              </a:lnSpc>
            </a:pPr>
            <a:endParaRPr lang="el-GR" sz="2400" smtClean="0">
              <a:effectLst/>
            </a:endParaRPr>
          </a:p>
          <a:p>
            <a:pPr lvl="1">
              <a:lnSpc>
                <a:spcPct val="80000"/>
              </a:lnSpc>
            </a:pPr>
            <a:r>
              <a:rPr lang="el-GR" sz="2400" smtClean="0">
                <a:effectLst/>
              </a:rPr>
              <a:t>Χωροθέτηση</a:t>
            </a:r>
          </a:p>
          <a:p>
            <a:pPr lvl="1">
              <a:lnSpc>
                <a:spcPct val="80000"/>
              </a:lnSpc>
            </a:pPr>
            <a:r>
              <a:rPr lang="el-GR" sz="2400" smtClean="0">
                <a:effectLst/>
              </a:rPr>
              <a:t>Αδειοδότηση</a:t>
            </a:r>
          </a:p>
          <a:p>
            <a:pPr lvl="1">
              <a:lnSpc>
                <a:spcPct val="80000"/>
              </a:lnSpc>
            </a:pPr>
            <a:r>
              <a:rPr lang="el-GR" sz="2400" smtClean="0">
                <a:effectLst/>
              </a:rPr>
              <a:t>Σταθερότητα πολιτική</a:t>
            </a:r>
          </a:p>
          <a:p>
            <a:pPr lvl="1">
              <a:lnSpc>
                <a:spcPct val="80000"/>
              </a:lnSpc>
            </a:pPr>
            <a:r>
              <a:rPr lang="el-GR" sz="2400" smtClean="0">
                <a:effectLst/>
              </a:rPr>
              <a:t>Σταθερότητα οικονομική</a:t>
            </a:r>
          </a:p>
          <a:p>
            <a:pPr lvl="1">
              <a:lnSpc>
                <a:spcPct val="80000"/>
              </a:lnSpc>
            </a:pPr>
            <a:r>
              <a:rPr lang="el-GR" sz="2400" smtClean="0">
                <a:effectLst/>
              </a:rPr>
              <a:t>Νόμισμα</a:t>
            </a:r>
          </a:p>
          <a:p>
            <a:pPr lvl="1">
              <a:lnSpc>
                <a:spcPct val="80000"/>
              </a:lnSpc>
            </a:pPr>
            <a:r>
              <a:rPr lang="el-GR" sz="2400" smtClean="0">
                <a:effectLst/>
              </a:rPr>
              <a:t>Ζητήματα κεφαλαίων</a:t>
            </a:r>
          </a:p>
          <a:p>
            <a:pPr lvl="1">
              <a:lnSpc>
                <a:spcPct val="80000"/>
              </a:lnSpc>
            </a:pPr>
            <a:r>
              <a:rPr lang="el-GR" sz="2400" smtClean="0">
                <a:effectLst/>
              </a:rPr>
              <a:t>Διαφθορά</a:t>
            </a:r>
          </a:p>
        </p:txBody>
      </p:sp>
    </p:spTree>
    <p:extLst>
      <p:ext uri="{BB962C8B-B14F-4D97-AF65-F5344CB8AC3E}">
        <p14:creationId xmlns:p14="http://schemas.microsoft.com/office/powerpoint/2010/main" val="3852156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additive="base">
                                        <p:cTn id="7" dur="500" fill="hold"/>
                                        <p:tgtEl>
                                          <p:spTgt spid="79874"/>
                                        </p:tgtEl>
                                        <p:attrNameLst>
                                          <p:attrName>ppt_x</p:attrName>
                                        </p:attrNameLst>
                                      </p:cBhvr>
                                      <p:tavLst>
                                        <p:tav tm="0">
                                          <p:val>
                                            <p:strVal val="#ppt_x"/>
                                          </p:val>
                                        </p:tav>
                                        <p:tav tm="100000">
                                          <p:val>
                                            <p:strVal val="#ppt_x"/>
                                          </p:val>
                                        </p:tav>
                                      </p:tavLst>
                                    </p:anim>
                                    <p:anim calcmode="lin" valueType="num">
                                      <p:cBhvr additive="base">
                                        <p:cTn id="8" dur="500" fill="hold"/>
                                        <p:tgtEl>
                                          <p:spTgt spid="7987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79875">
                                            <p:txEl>
                                              <p:pRg st="0" end="0"/>
                                            </p:txEl>
                                          </p:spTgt>
                                        </p:tgtEl>
                                        <p:attrNameLst>
                                          <p:attrName>style.visibility</p:attrName>
                                        </p:attrNameLst>
                                      </p:cBhvr>
                                      <p:to>
                                        <p:strVal val="visible"/>
                                      </p:to>
                                    </p:set>
                                    <p:animEffect transition="in" filter="slide(fromBottom)">
                                      <p:cBhvr>
                                        <p:cTn id="13" dur="500"/>
                                        <p:tgtEl>
                                          <p:spTgt spid="7987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nodeType="clickEffect">
                                  <p:stCondLst>
                                    <p:cond delay="0"/>
                                  </p:stCondLst>
                                  <p:childTnLst>
                                    <p:set>
                                      <p:cBhvr>
                                        <p:cTn id="17" dur="1" fill="hold">
                                          <p:stCondLst>
                                            <p:cond delay="0"/>
                                          </p:stCondLst>
                                        </p:cTn>
                                        <p:tgtEl>
                                          <p:spTgt spid="79875">
                                            <p:txEl>
                                              <p:pRg st="2" end="2"/>
                                            </p:txEl>
                                          </p:spTgt>
                                        </p:tgtEl>
                                        <p:attrNameLst>
                                          <p:attrName>style.visibility</p:attrName>
                                        </p:attrNameLst>
                                      </p:cBhvr>
                                      <p:to>
                                        <p:strVal val="visible"/>
                                      </p:to>
                                    </p:set>
                                    <p:animEffect transition="in" filter="slide(fromBottom)">
                                      <p:cBhvr>
                                        <p:cTn id="18" dur="500"/>
                                        <p:tgtEl>
                                          <p:spTgt spid="79875">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nodeType="clickEffect">
                                  <p:stCondLst>
                                    <p:cond delay="0"/>
                                  </p:stCondLst>
                                  <p:childTnLst>
                                    <p:set>
                                      <p:cBhvr>
                                        <p:cTn id="22" dur="1" fill="hold">
                                          <p:stCondLst>
                                            <p:cond delay="0"/>
                                          </p:stCondLst>
                                        </p:cTn>
                                        <p:tgtEl>
                                          <p:spTgt spid="79875">
                                            <p:txEl>
                                              <p:pRg st="4" end="4"/>
                                            </p:txEl>
                                          </p:spTgt>
                                        </p:tgtEl>
                                        <p:attrNameLst>
                                          <p:attrName>style.visibility</p:attrName>
                                        </p:attrNameLst>
                                      </p:cBhvr>
                                      <p:to>
                                        <p:strVal val="visible"/>
                                      </p:to>
                                    </p:set>
                                    <p:animEffect transition="in" filter="slide(fromBottom)">
                                      <p:cBhvr>
                                        <p:cTn id="23" dur="500"/>
                                        <p:tgtEl>
                                          <p:spTgt spid="79875">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nodeType="clickEffect">
                                  <p:stCondLst>
                                    <p:cond delay="0"/>
                                  </p:stCondLst>
                                  <p:childTnLst>
                                    <p:set>
                                      <p:cBhvr>
                                        <p:cTn id="27" dur="1" fill="hold">
                                          <p:stCondLst>
                                            <p:cond delay="0"/>
                                          </p:stCondLst>
                                        </p:cTn>
                                        <p:tgtEl>
                                          <p:spTgt spid="79875">
                                            <p:txEl>
                                              <p:pRg st="5" end="5"/>
                                            </p:txEl>
                                          </p:spTgt>
                                        </p:tgtEl>
                                        <p:attrNameLst>
                                          <p:attrName>style.visibility</p:attrName>
                                        </p:attrNameLst>
                                      </p:cBhvr>
                                      <p:to>
                                        <p:strVal val="visible"/>
                                      </p:to>
                                    </p:set>
                                    <p:animEffect transition="in" filter="slide(fromBottom)">
                                      <p:cBhvr>
                                        <p:cTn id="28" dur="500"/>
                                        <p:tgtEl>
                                          <p:spTgt spid="79875">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nodeType="clickEffect">
                                  <p:stCondLst>
                                    <p:cond delay="0"/>
                                  </p:stCondLst>
                                  <p:childTnLst>
                                    <p:set>
                                      <p:cBhvr>
                                        <p:cTn id="32" dur="1" fill="hold">
                                          <p:stCondLst>
                                            <p:cond delay="0"/>
                                          </p:stCondLst>
                                        </p:cTn>
                                        <p:tgtEl>
                                          <p:spTgt spid="79875">
                                            <p:txEl>
                                              <p:pRg st="6" end="6"/>
                                            </p:txEl>
                                          </p:spTgt>
                                        </p:tgtEl>
                                        <p:attrNameLst>
                                          <p:attrName>style.visibility</p:attrName>
                                        </p:attrNameLst>
                                      </p:cBhvr>
                                      <p:to>
                                        <p:strVal val="visible"/>
                                      </p:to>
                                    </p:set>
                                    <p:animEffect transition="in" filter="slide(fromBottom)">
                                      <p:cBhvr>
                                        <p:cTn id="33" dur="500"/>
                                        <p:tgtEl>
                                          <p:spTgt spid="79875">
                                            <p:txEl>
                                              <p:pRg st="6" end="6"/>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4" fill="hold" nodeType="clickEffect">
                                  <p:stCondLst>
                                    <p:cond delay="0"/>
                                  </p:stCondLst>
                                  <p:childTnLst>
                                    <p:set>
                                      <p:cBhvr>
                                        <p:cTn id="37" dur="1" fill="hold">
                                          <p:stCondLst>
                                            <p:cond delay="0"/>
                                          </p:stCondLst>
                                        </p:cTn>
                                        <p:tgtEl>
                                          <p:spTgt spid="79875">
                                            <p:txEl>
                                              <p:pRg st="7" end="7"/>
                                            </p:txEl>
                                          </p:spTgt>
                                        </p:tgtEl>
                                        <p:attrNameLst>
                                          <p:attrName>style.visibility</p:attrName>
                                        </p:attrNameLst>
                                      </p:cBhvr>
                                      <p:to>
                                        <p:strVal val="visible"/>
                                      </p:to>
                                    </p:set>
                                    <p:animEffect transition="in" filter="slide(fromBottom)">
                                      <p:cBhvr>
                                        <p:cTn id="38" dur="500"/>
                                        <p:tgtEl>
                                          <p:spTgt spid="79875">
                                            <p:txEl>
                                              <p:pRg st="7" end="7"/>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4" fill="hold" nodeType="clickEffect">
                                  <p:stCondLst>
                                    <p:cond delay="0"/>
                                  </p:stCondLst>
                                  <p:childTnLst>
                                    <p:set>
                                      <p:cBhvr>
                                        <p:cTn id="42" dur="1" fill="hold">
                                          <p:stCondLst>
                                            <p:cond delay="0"/>
                                          </p:stCondLst>
                                        </p:cTn>
                                        <p:tgtEl>
                                          <p:spTgt spid="79875">
                                            <p:txEl>
                                              <p:pRg st="8" end="8"/>
                                            </p:txEl>
                                          </p:spTgt>
                                        </p:tgtEl>
                                        <p:attrNameLst>
                                          <p:attrName>style.visibility</p:attrName>
                                        </p:attrNameLst>
                                      </p:cBhvr>
                                      <p:to>
                                        <p:strVal val="visible"/>
                                      </p:to>
                                    </p:set>
                                    <p:animEffect transition="in" filter="slide(fromBottom)">
                                      <p:cBhvr>
                                        <p:cTn id="43" dur="500"/>
                                        <p:tgtEl>
                                          <p:spTgt spid="79875">
                                            <p:txEl>
                                              <p:pRg st="8" end="8"/>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2" presetClass="entr" presetSubtype="4" fill="hold" nodeType="clickEffect">
                                  <p:stCondLst>
                                    <p:cond delay="0"/>
                                  </p:stCondLst>
                                  <p:childTnLst>
                                    <p:set>
                                      <p:cBhvr>
                                        <p:cTn id="47" dur="1" fill="hold">
                                          <p:stCondLst>
                                            <p:cond delay="0"/>
                                          </p:stCondLst>
                                        </p:cTn>
                                        <p:tgtEl>
                                          <p:spTgt spid="79875">
                                            <p:txEl>
                                              <p:pRg st="9" end="9"/>
                                            </p:txEl>
                                          </p:spTgt>
                                        </p:tgtEl>
                                        <p:attrNameLst>
                                          <p:attrName>style.visibility</p:attrName>
                                        </p:attrNameLst>
                                      </p:cBhvr>
                                      <p:to>
                                        <p:strVal val="visible"/>
                                      </p:to>
                                    </p:set>
                                    <p:animEffect transition="in" filter="slide(fromBottom)">
                                      <p:cBhvr>
                                        <p:cTn id="48" dur="500"/>
                                        <p:tgtEl>
                                          <p:spTgt spid="79875">
                                            <p:txEl>
                                              <p:pRg st="9" end="9"/>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2" presetClass="entr" presetSubtype="4" fill="hold" nodeType="clickEffect">
                                  <p:stCondLst>
                                    <p:cond delay="0"/>
                                  </p:stCondLst>
                                  <p:childTnLst>
                                    <p:set>
                                      <p:cBhvr>
                                        <p:cTn id="52" dur="1" fill="hold">
                                          <p:stCondLst>
                                            <p:cond delay="0"/>
                                          </p:stCondLst>
                                        </p:cTn>
                                        <p:tgtEl>
                                          <p:spTgt spid="79875">
                                            <p:txEl>
                                              <p:pRg st="10" end="10"/>
                                            </p:txEl>
                                          </p:spTgt>
                                        </p:tgtEl>
                                        <p:attrNameLst>
                                          <p:attrName>style.visibility</p:attrName>
                                        </p:attrNameLst>
                                      </p:cBhvr>
                                      <p:to>
                                        <p:strVal val="visible"/>
                                      </p:to>
                                    </p:set>
                                    <p:animEffect transition="in" filter="slide(fromBottom)">
                                      <p:cBhvr>
                                        <p:cTn id="53" dur="500"/>
                                        <p:tgtEl>
                                          <p:spTgt spid="7987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ese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25114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1816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mese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86" y="457200"/>
            <a:ext cx="8980714" cy="6035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2736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457200" y="0"/>
            <a:ext cx="8229600"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sz="4000" dirty="0" smtClean="0">
                <a:effectLst/>
              </a:rPr>
              <a:t>Ελληνική Οικονομία</a:t>
            </a:r>
            <a:endParaRPr lang="en-US" sz="4000" dirty="0" smtClean="0">
              <a:effectLst/>
            </a:endParaRPr>
          </a:p>
        </p:txBody>
      </p:sp>
      <p:sp>
        <p:nvSpPr>
          <p:cNvPr id="79875" name="Rectangle 3"/>
          <p:cNvSpPr>
            <a:spLocks noGrp="1" noChangeArrowheads="1"/>
          </p:cNvSpPr>
          <p:nvPr>
            <p:ph type="body" idx="4294967295"/>
          </p:nvPr>
        </p:nvSpPr>
        <p:spPr>
          <a:xfrm>
            <a:off x="228600" y="1447800"/>
            <a:ext cx="86868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80000"/>
              </a:lnSpc>
            </a:pPr>
            <a:r>
              <a:rPr lang="el-GR" sz="2800" dirty="0" smtClean="0">
                <a:effectLst/>
              </a:rPr>
              <a:t>Περίοδος 2017-: πολύ καλά αναμενόμενα αποτελέσματα</a:t>
            </a:r>
          </a:p>
          <a:p>
            <a:pPr>
              <a:lnSpc>
                <a:spcPct val="80000"/>
              </a:lnSpc>
            </a:pPr>
            <a:endParaRPr lang="el-GR" sz="2800" dirty="0"/>
          </a:p>
          <a:p>
            <a:pPr>
              <a:lnSpc>
                <a:spcPct val="80000"/>
              </a:lnSpc>
            </a:pPr>
            <a:r>
              <a:rPr lang="el-GR" sz="2800" dirty="0" smtClean="0"/>
              <a:t>‘Αγχος για «ανταγωνιστές» – π.χ. Ιταλία</a:t>
            </a:r>
          </a:p>
          <a:p>
            <a:pPr>
              <a:lnSpc>
                <a:spcPct val="80000"/>
              </a:lnSpc>
            </a:pPr>
            <a:endParaRPr lang="el-GR" sz="2800" dirty="0">
              <a:effectLst/>
            </a:endParaRPr>
          </a:p>
          <a:p>
            <a:pPr>
              <a:lnSpc>
                <a:spcPct val="80000"/>
              </a:lnSpc>
            </a:pPr>
            <a:r>
              <a:rPr lang="el-GR" sz="2800" dirty="0" smtClean="0"/>
              <a:t>Βελτίωση περιβάλλοντος</a:t>
            </a:r>
          </a:p>
          <a:p>
            <a:pPr>
              <a:lnSpc>
                <a:spcPct val="80000"/>
              </a:lnSpc>
            </a:pPr>
            <a:endParaRPr lang="el-GR" sz="2800" dirty="0">
              <a:effectLst/>
            </a:endParaRPr>
          </a:p>
          <a:p>
            <a:pPr>
              <a:lnSpc>
                <a:spcPct val="80000"/>
              </a:lnSpc>
            </a:pPr>
            <a:r>
              <a:rPr lang="el-GR" sz="2800" dirty="0" smtClean="0"/>
              <a:t>Επενδύσεις που φέρνουν επενδύσεις</a:t>
            </a:r>
          </a:p>
          <a:p>
            <a:pPr>
              <a:lnSpc>
                <a:spcPct val="80000"/>
              </a:lnSpc>
            </a:pPr>
            <a:endParaRPr lang="el-GR" sz="2800" dirty="0">
              <a:effectLst/>
            </a:endParaRPr>
          </a:p>
          <a:p>
            <a:pPr>
              <a:lnSpc>
                <a:spcPct val="80000"/>
              </a:lnSpc>
            </a:pPr>
            <a:r>
              <a:rPr lang="el-GR" sz="2800" smtClean="0"/>
              <a:t>Αποκρατικοποιήσεις</a:t>
            </a:r>
            <a:endParaRPr lang="el-GR" sz="2800" dirty="0" smtClean="0">
              <a:effectLst/>
            </a:endParaRPr>
          </a:p>
        </p:txBody>
      </p:sp>
    </p:spTree>
    <p:extLst>
      <p:ext uri="{BB962C8B-B14F-4D97-AF65-F5344CB8AC3E}">
        <p14:creationId xmlns:p14="http://schemas.microsoft.com/office/powerpoint/2010/main" val="2173130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additive="base">
                                        <p:cTn id="7" dur="500" fill="hold"/>
                                        <p:tgtEl>
                                          <p:spTgt spid="79874"/>
                                        </p:tgtEl>
                                        <p:attrNameLst>
                                          <p:attrName>ppt_x</p:attrName>
                                        </p:attrNameLst>
                                      </p:cBhvr>
                                      <p:tavLst>
                                        <p:tav tm="0">
                                          <p:val>
                                            <p:strVal val="#ppt_x"/>
                                          </p:val>
                                        </p:tav>
                                        <p:tav tm="100000">
                                          <p:val>
                                            <p:strVal val="#ppt_x"/>
                                          </p:val>
                                        </p:tav>
                                      </p:tavLst>
                                    </p:anim>
                                    <p:anim calcmode="lin" valueType="num">
                                      <p:cBhvr additive="base">
                                        <p:cTn id="8" dur="500" fill="hold"/>
                                        <p:tgtEl>
                                          <p:spTgt spid="7987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79875">
                                            <p:txEl>
                                              <p:pRg st="0" end="0"/>
                                            </p:txEl>
                                          </p:spTgt>
                                        </p:tgtEl>
                                        <p:attrNameLst>
                                          <p:attrName>style.visibility</p:attrName>
                                        </p:attrNameLst>
                                      </p:cBhvr>
                                      <p:to>
                                        <p:strVal val="visible"/>
                                      </p:to>
                                    </p:set>
                                    <p:animEffect transition="in" filter="slide(fromBottom)">
                                      <p:cBhvr>
                                        <p:cTn id="13" dur="500"/>
                                        <p:tgtEl>
                                          <p:spTgt spid="7987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79875">
                                            <p:txEl>
                                              <p:pRg st="2" end="2"/>
                                            </p:txEl>
                                          </p:spTgt>
                                        </p:tgtEl>
                                        <p:attrNameLst>
                                          <p:attrName>style.visibility</p:attrName>
                                        </p:attrNameLst>
                                      </p:cBhvr>
                                      <p:to>
                                        <p:strVal val="visible"/>
                                      </p:to>
                                    </p:set>
                                    <p:animEffect transition="in" filter="slide(fromBottom)">
                                      <p:cBhvr>
                                        <p:cTn id="18" dur="500"/>
                                        <p:tgtEl>
                                          <p:spTgt spid="7987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79875">
                                            <p:txEl>
                                              <p:pRg st="4" end="4"/>
                                            </p:txEl>
                                          </p:spTgt>
                                        </p:tgtEl>
                                        <p:attrNameLst>
                                          <p:attrName>style.visibility</p:attrName>
                                        </p:attrNameLst>
                                      </p:cBhvr>
                                      <p:to>
                                        <p:strVal val="visible"/>
                                      </p:to>
                                    </p:set>
                                    <p:animEffect transition="in" filter="slide(fromBottom)">
                                      <p:cBhvr>
                                        <p:cTn id="23" dur="500"/>
                                        <p:tgtEl>
                                          <p:spTgt spid="7987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79875">
                                            <p:txEl>
                                              <p:pRg st="6" end="6"/>
                                            </p:txEl>
                                          </p:spTgt>
                                        </p:tgtEl>
                                        <p:attrNameLst>
                                          <p:attrName>style.visibility</p:attrName>
                                        </p:attrNameLst>
                                      </p:cBhvr>
                                      <p:to>
                                        <p:strVal val="visible"/>
                                      </p:to>
                                    </p:set>
                                    <p:animEffect transition="in" filter="slide(fromBottom)">
                                      <p:cBhvr>
                                        <p:cTn id="28" dur="500"/>
                                        <p:tgtEl>
                                          <p:spTgt spid="79875">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79875">
                                            <p:txEl>
                                              <p:pRg st="8" end="8"/>
                                            </p:txEl>
                                          </p:spTgt>
                                        </p:tgtEl>
                                        <p:attrNameLst>
                                          <p:attrName>style.visibility</p:attrName>
                                        </p:attrNameLst>
                                      </p:cBhvr>
                                      <p:to>
                                        <p:strVal val="visible"/>
                                      </p:to>
                                    </p:set>
                                    <p:animEffect transition="in" filter="slide(fromBottom)">
                                      <p:cBhvr>
                                        <p:cTn id="33" dur="500"/>
                                        <p:tgtEl>
                                          <p:spTgt spid="798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457200" y="0"/>
            <a:ext cx="8229600"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sz="4000" dirty="0" smtClean="0">
                <a:effectLst/>
              </a:rPr>
              <a:t>Ελληνική Οικονομία</a:t>
            </a:r>
            <a:endParaRPr lang="en-US" sz="4000" dirty="0" smtClean="0">
              <a:effectLst/>
            </a:endParaRPr>
          </a:p>
        </p:txBody>
      </p:sp>
      <p:sp>
        <p:nvSpPr>
          <p:cNvPr id="79875" name="Rectangle 3"/>
          <p:cNvSpPr>
            <a:spLocks noGrp="1" noChangeArrowheads="1"/>
          </p:cNvSpPr>
          <p:nvPr>
            <p:ph type="body" idx="4294967295"/>
          </p:nvPr>
        </p:nvSpPr>
        <p:spPr>
          <a:xfrm>
            <a:off x="228600" y="1447800"/>
            <a:ext cx="86868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lnSpc>
                <a:spcPct val="80000"/>
              </a:lnSpc>
            </a:pPr>
            <a:r>
              <a:rPr lang="el-GR" sz="2800" dirty="0" smtClean="0">
                <a:effectLst/>
              </a:rPr>
              <a:t>Την περίοδο 2010-2015 δυσμενής κατάσταση:</a:t>
            </a:r>
          </a:p>
          <a:p>
            <a:pPr>
              <a:lnSpc>
                <a:spcPct val="80000"/>
              </a:lnSpc>
            </a:pPr>
            <a:endParaRPr lang="el-GR" sz="2800" dirty="0"/>
          </a:p>
          <a:p>
            <a:pPr>
              <a:lnSpc>
                <a:spcPct val="80000"/>
              </a:lnSpc>
            </a:pPr>
            <a:r>
              <a:rPr lang="el-GR" sz="2800" dirty="0" smtClean="0">
                <a:effectLst/>
              </a:rPr>
              <a:t>Γιατί; </a:t>
            </a:r>
          </a:p>
          <a:p>
            <a:pPr>
              <a:lnSpc>
                <a:spcPct val="80000"/>
              </a:lnSpc>
            </a:pPr>
            <a:endParaRPr lang="el-GR" sz="2800" dirty="0"/>
          </a:p>
          <a:p>
            <a:pPr lvl="1">
              <a:lnSpc>
                <a:spcPct val="80000"/>
              </a:lnSpc>
            </a:pPr>
            <a:r>
              <a:rPr lang="el-GR" sz="2600" dirty="0" smtClean="0">
                <a:effectLst/>
              </a:rPr>
              <a:t>Πιθανολογούμενος συναλλαγματικός κίνδυνος</a:t>
            </a:r>
          </a:p>
          <a:p>
            <a:pPr lvl="1">
              <a:lnSpc>
                <a:spcPct val="80000"/>
              </a:lnSpc>
            </a:pPr>
            <a:r>
              <a:rPr lang="el-GR" sz="2600" dirty="0" smtClean="0"/>
              <a:t>Πολιτικό ρίσκο</a:t>
            </a:r>
          </a:p>
          <a:p>
            <a:pPr lvl="1">
              <a:lnSpc>
                <a:spcPct val="80000"/>
              </a:lnSpc>
            </a:pPr>
            <a:r>
              <a:rPr lang="el-GR" sz="2600" dirty="0" smtClean="0">
                <a:effectLst/>
              </a:rPr>
              <a:t>Συχνές αλλαγές στο εθνικό πλαίσιο</a:t>
            </a:r>
          </a:p>
          <a:p>
            <a:pPr lvl="1">
              <a:lnSpc>
                <a:spcPct val="80000"/>
              </a:lnSpc>
            </a:pPr>
            <a:endParaRPr lang="el-GR" sz="2600" dirty="0"/>
          </a:p>
          <a:p>
            <a:pPr marL="274320" lvl="1" indent="-274320">
              <a:lnSpc>
                <a:spcPct val="80000"/>
              </a:lnSpc>
            </a:pPr>
            <a:r>
              <a:rPr lang="el-GR" sz="2800" dirty="0">
                <a:solidFill>
                  <a:schemeClr val="tx2"/>
                </a:solidFill>
              </a:rPr>
              <a:t>Όμως</a:t>
            </a:r>
            <a:r>
              <a:rPr lang="el-GR" sz="2800" dirty="0" smtClean="0">
                <a:solidFill>
                  <a:schemeClr val="tx2"/>
                </a:solidFill>
              </a:rPr>
              <a:t>!</a:t>
            </a:r>
          </a:p>
          <a:p>
            <a:pPr marL="640080" lvl="2" indent="-274320">
              <a:lnSpc>
                <a:spcPct val="80000"/>
              </a:lnSpc>
            </a:pPr>
            <a:endParaRPr lang="el-GR" sz="2800" dirty="0"/>
          </a:p>
          <a:p>
            <a:pPr marL="640080" lvl="2" indent="-274320">
              <a:lnSpc>
                <a:spcPct val="80000"/>
              </a:lnSpc>
            </a:pPr>
            <a:r>
              <a:rPr lang="el-GR" sz="2800" dirty="0" smtClean="0"/>
              <a:t>Μείωση κόστους</a:t>
            </a:r>
          </a:p>
          <a:p>
            <a:pPr marL="640080" lvl="2" indent="-274320">
              <a:lnSpc>
                <a:spcPct val="80000"/>
              </a:lnSpc>
            </a:pPr>
            <a:r>
              <a:rPr lang="el-GR" sz="2800" dirty="0" smtClean="0">
                <a:solidFill>
                  <a:schemeClr val="tx2"/>
                </a:solidFill>
              </a:rPr>
              <a:t>Ανάπτυξη δεξιοτήτων</a:t>
            </a:r>
          </a:p>
          <a:p>
            <a:pPr marL="640080" lvl="2" indent="-274320">
              <a:lnSpc>
                <a:spcPct val="80000"/>
              </a:lnSpc>
            </a:pPr>
            <a:r>
              <a:rPr lang="el-GR" sz="2800" dirty="0" smtClean="0"/>
              <a:t>Μεταστροφή ως προς την επιχειρηματικότητα &amp; τις ΑΞΕ</a:t>
            </a:r>
            <a:endParaRPr lang="el-GR" sz="2800" dirty="0">
              <a:solidFill>
                <a:schemeClr val="tx2"/>
              </a:solidFill>
            </a:endParaRPr>
          </a:p>
        </p:txBody>
      </p:sp>
    </p:spTree>
    <p:extLst>
      <p:ext uri="{BB962C8B-B14F-4D97-AF65-F5344CB8AC3E}">
        <p14:creationId xmlns:p14="http://schemas.microsoft.com/office/powerpoint/2010/main" val="2847628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additive="base">
                                        <p:cTn id="7" dur="500" fill="hold"/>
                                        <p:tgtEl>
                                          <p:spTgt spid="79874"/>
                                        </p:tgtEl>
                                        <p:attrNameLst>
                                          <p:attrName>ppt_x</p:attrName>
                                        </p:attrNameLst>
                                      </p:cBhvr>
                                      <p:tavLst>
                                        <p:tav tm="0">
                                          <p:val>
                                            <p:strVal val="#ppt_x"/>
                                          </p:val>
                                        </p:tav>
                                        <p:tav tm="100000">
                                          <p:val>
                                            <p:strVal val="#ppt_x"/>
                                          </p:val>
                                        </p:tav>
                                      </p:tavLst>
                                    </p:anim>
                                    <p:anim calcmode="lin" valueType="num">
                                      <p:cBhvr additive="base">
                                        <p:cTn id="8" dur="500" fill="hold"/>
                                        <p:tgtEl>
                                          <p:spTgt spid="7987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79875">
                                            <p:txEl>
                                              <p:pRg st="0" end="0"/>
                                            </p:txEl>
                                          </p:spTgt>
                                        </p:tgtEl>
                                        <p:attrNameLst>
                                          <p:attrName>style.visibility</p:attrName>
                                        </p:attrNameLst>
                                      </p:cBhvr>
                                      <p:to>
                                        <p:strVal val="visible"/>
                                      </p:to>
                                    </p:set>
                                    <p:animEffect transition="in" filter="slide(fromBottom)">
                                      <p:cBhvr>
                                        <p:cTn id="13" dur="500"/>
                                        <p:tgtEl>
                                          <p:spTgt spid="7987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79875">
                                            <p:txEl>
                                              <p:pRg st="2" end="2"/>
                                            </p:txEl>
                                          </p:spTgt>
                                        </p:tgtEl>
                                        <p:attrNameLst>
                                          <p:attrName>style.visibility</p:attrName>
                                        </p:attrNameLst>
                                      </p:cBhvr>
                                      <p:to>
                                        <p:strVal val="visible"/>
                                      </p:to>
                                    </p:set>
                                    <p:animEffect transition="in" filter="slide(fromBottom)">
                                      <p:cBhvr>
                                        <p:cTn id="18" dur="500"/>
                                        <p:tgtEl>
                                          <p:spTgt spid="7987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79875">
                                            <p:txEl>
                                              <p:pRg st="4" end="4"/>
                                            </p:txEl>
                                          </p:spTgt>
                                        </p:tgtEl>
                                        <p:attrNameLst>
                                          <p:attrName>style.visibility</p:attrName>
                                        </p:attrNameLst>
                                      </p:cBhvr>
                                      <p:to>
                                        <p:strVal val="visible"/>
                                      </p:to>
                                    </p:set>
                                    <p:animEffect transition="in" filter="slide(fromBottom)">
                                      <p:cBhvr>
                                        <p:cTn id="23" dur="500"/>
                                        <p:tgtEl>
                                          <p:spTgt spid="7987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79875">
                                            <p:txEl>
                                              <p:pRg st="5" end="5"/>
                                            </p:txEl>
                                          </p:spTgt>
                                        </p:tgtEl>
                                        <p:attrNameLst>
                                          <p:attrName>style.visibility</p:attrName>
                                        </p:attrNameLst>
                                      </p:cBhvr>
                                      <p:to>
                                        <p:strVal val="visible"/>
                                      </p:to>
                                    </p:set>
                                    <p:animEffect transition="in" filter="slide(fromBottom)">
                                      <p:cBhvr>
                                        <p:cTn id="28" dur="500"/>
                                        <p:tgtEl>
                                          <p:spTgt spid="7987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79875">
                                            <p:txEl>
                                              <p:pRg st="6" end="6"/>
                                            </p:txEl>
                                          </p:spTgt>
                                        </p:tgtEl>
                                        <p:attrNameLst>
                                          <p:attrName>style.visibility</p:attrName>
                                        </p:attrNameLst>
                                      </p:cBhvr>
                                      <p:to>
                                        <p:strVal val="visible"/>
                                      </p:to>
                                    </p:set>
                                    <p:animEffect transition="in" filter="slide(fromBottom)">
                                      <p:cBhvr>
                                        <p:cTn id="33" dur="500"/>
                                        <p:tgtEl>
                                          <p:spTgt spid="79875">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79875">
                                            <p:txEl>
                                              <p:pRg st="8" end="8"/>
                                            </p:txEl>
                                          </p:spTgt>
                                        </p:tgtEl>
                                        <p:attrNameLst>
                                          <p:attrName>style.visibility</p:attrName>
                                        </p:attrNameLst>
                                      </p:cBhvr>
                                      <p:to>
                                        <p:strVal val="visible"/>
                                      </p:to>
                                    </p:set>
                                    <p:animEffect transition="in" filter="slide(fromBottom)">
                                      <p:cBhvr>
                                        <p:cTn id="38" dur="500"/>
                                        <p:tgtEl>
                                          <p:spTgt spid="79875">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79875">
                                            <p:txEl>
                                              <p:pRg st="10" end="10"/>
                                            </p:txEl>
                                          </p:spTgt>
                                        </p:tgtEl>
                                        <p:attrNameLst>
                                          <p:attrName>style.visibility</p:attrName>
                                        </p:attrNameLst>
                                      </p:cBhvr>
                                      <p:to>
                                        <p:strVal val="visible"/>
                                      </p:to>
                                    </p:set>
                                    <p:animEffect transition="in" filter="slide(fromBottom)">
                                      <p:cBhvr>
                                        <p:cTn id="43" dur="500"/>
                                        <p:tgtEl>
                                          <p:spTgt spid="79875">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nodeType="clickEffect">
                                  <p:stCondLst>
                                    <p:cond delay="0"/>
                                  </p:stCondLst>
                                  <p:childTnLst>
                                    <p:set>
                                      <p:cBhvr>
                                        <p:cTn id="47" dur="1" fill="hold">
                                          <p:stCondLst>
                                            <p:cond delay="0"/>
                                          </p:stCondLst>
                                        </p:cTn>
                                        <p:tgtEl>
                                          <p:spTgt spid="79875">
                                            <p:txEl>
                                              <p:pRg st="11" end="11"/>
                                            </p:txEl>
                                          </p:spTgt>
                                        </p:tgtEl>
                                        <p:attrNameLst>
                                          <p:attrName>style.visibility</p:attrName>
                                        </p:attrNameLst>
                                      </p:cBhvr>
                                      <p:to>
                                        <p:strVal val="visible"/>
                                      </p:to>
                                    </p:set>
                                    <p:animEffect transition="in" filter="slide(fromBottom)">
                                      <p:cBhvr>
                                        <p:cTn id="48" dur="500"/>
                                        <p:tgtEl>
                                          <p:spTgt spid="79875">
                                            <p:txEl>
                                              <p:pRg st="11" end="1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nodeType="clickEffect">
                                  <p:stCondLst>
                                    <p:cond delay="0"/>
                                  </p:stCondLst>
                                  <p:childTnLst>
                                    <p:set>
                                      <p:cBhvr>
                                        <p:cTn id="52" dur="1" fill="hold">
                                          <p:stCondLst>
                                            <p:cond delay="0"/>
                                          </p:stCondLst>
                                        </p:cTn>
                                        <p:tgtEl>
                                          <p:spTgt spid="79875">
                                            <p:txEl>
                                              <p:pRg st="12" end="12"/>
                                            </p:txEl>
                                          </p:spTgt>
                                        </p:tgtEl>
                                        <p:attrNameLst>
                                          <p:attrName>style.visibility</p:attrName>
                                        </p:attrNameLst>
                                      </p:cBhvr>
                                      <p:to>
                                        <p:strVal val="visible"/>
                                      </p:to>
                                    </p:set>
                                    <p:animEffect transition="in" filter="slide(fromBottom)">
                                      <p:cBhvr>
                                        <p:cTn id="53" dur="500"/>
                                        <p:tgtEl>
                                          <p:spTgt spid="7987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l-GR" smtClean="0">
                <a:effectLst/>
              </a:rPr>
              <a:t>Η σημασία των ΑΞΕ</a:t>
            </a:r>
            <a:endParaRPr lang="en-US" smtClean="0">
              <a:effectLst/>
            </a:endParaRPr>
          </a:p>
        </p:txBody>
      </p:sp>
      <p:sp>
        <p:nvSpPr>
          <p:cNvPr id="75779" name="Rectangle 3"/>
          <p:cNvSpPr>
            <a:spLocks noGrp="1" noChangeArrowheads="1"/>
          </p:cNvSpPr>
          <p:nvPr>
            <p:ph type="body" idx="1"/>
          </p:nvPr>
        </p:nvSpPr>
        <p:spPr>
          <a:xfrm>
            <a:off x="457200" y="1676400"/>
            <a:ext cx="8229600" cy="4114800"/>
          </a:xfrm>
          <a:noFill/>
          <a:extLst>
            <a:ext uri="{909E8E84-426E-40DD-AFC4-6F175D3DCCD1}">
              <a14:hiddenFill xmlns:a14="http://schemas.microsoft.com/office/drawing/2010/main">
                <a:solidFill>
                  <a:srgbClr val="FFFFFF"/>
                </a:solidFill>
              </a14:hiddenFill>
            </a:ext>
          </a:extLst>
        </p:spPr>
        <p:txBody>
          <a:bodyPr>
            <a:normAutofit fontScale="92500" lnSpcReduction="10000"/>
          </a:bodyPr>
          <a:lstStyle/>
          <a:p>
            <a:pPr>
              <a:lnSpc>
                <a:spcPct val="90000"/>
              </a:lnSpc>
            </a:pPr>
            <a:r>
              <a:rPr lang="el-GR" sz="2800" dirty="0" smtClean="0">
                <a:effectLst/>
              </a:rPr>
              <a:t>Φαινόμενο ουσιαστικά του 20</a:t>
            </a:r>
            <a:r>
              <a:rPr lang="el-GR" sz="2800" baseline="30000" dirty="0" smtClean="0">
                <a:effectLst/>
              </a:rPr>
              <a:t>ου</a:t>
            </a:r>
            <a:r>
              <a:rPr lang="el-GR" sz="2800" dirty="0" smtClean="0">
                <a:effectLst/>
              </a:rPr>
              <a:t> αιώνα.</a:t>
            </a:r>
          </a:p>
          <a:p>
            <a:pPr>
              <a:lnSpc>
                <a:spcPct val="90000"/>
              </a:lnSpc>
            </a:pPr>
            <a:r>
              <a:rPr lang="el-GR" sz="2800" dirty="0" smtClean="0">
                <a:effectLst/>
              </a:rPr>
              <a:t>Μεταπολεμική σταδιακή αύξηση της σημασίας του λόγω: 	</a:t>
            </a:r>
          </a:p>
          <a:p>
            <a:pPr lvl="1">
              <a:lnSpc>
                <a:spcPct val="90000"/>
              </a:lnSpc>
            </a:pPr>
            <a:r>
              <a:rPr lang="el-GR" sz="2400" dirty="0" smtClean="0">
                <a:effectLst/>
              </a:rPr>
              <a:t>α. αυξανόμενων ροών επενδύσεων.</a:t>
            </a:r>
          </a:p>
          <a:p>
            <a:pPr lvl="1">
              <a:lnSpc>
                <a:spcPct val="90000"/>
              </a:lnSpc>
            </a:pPr>
            <a:r>
              <a:rPr lang="el-GR" sz="2400" dirty="0" smtClean="0">
                <a:effectLst/>
              </a:rPr>
              <a:t>β. γεωγραφικής διασποράς αυτών.</a:t>
            </a:r>
          </a:p>
          <a:p>
            <a:pPr>
              <a:lnSpc>
                <a:spcPct val="90000"/>
              </a:lnSpc>
            </a:pPr>
            <a:r>
              <a:rPr lang="el-GR" sz="2800" dirty="0" smtClean="0">
                <a:effectLst/>
              </a:rPr>
              <a:t>Ακολούθησε την πορεία της σημασίας του «δημιουργού» του, τις πολυεθνικές επιχειρήσεις. </a:t>
            </a:r>
          </a:p>
          <a:p>
            <a:pPr>
              <a:lnSpc>
                <a:spcPct val="90000"/>
              </a:lnSpc>
            </a:pPr>
            <a:r>
              <a:rPr lang="el-GR" sz="2800" dirty="0" smtClean="0">
                <a:effectLst/>
              </a:rPr>
              <a:t>Οι ΑΞΕ από τη δεκαετία του ’80 και κυρίως του ’90 αποτελούν ένα από τα σημαντικότερα στοιχεία μελέτης της οικονομικής επιστήμης.  </a:t>
            </a:r>
          </a:p>
          <a:p>
            <a:pPr>
              <a:lnSpc>
                <a:spcPct val="90000"/>
              </a:lnSpc>
              <a:buFont typeface="Wingdings" pitchFamily="2" charset="2"/>
              <a:buNone/>
            </a:pPr>
            <a:r>
              <a:rPr lang="el-GR" sz="2800" dirty="0" smtClean="0">
                <a:effectLst/>
              </a:rPr>
              <a:t>    </a:t>
            </a:r>
            <a:endParaRPr lang="en-US" sz="2800" dirty="0" smtClean="0">
              <a:effectLst/>
            </a:endParaRPr>
          </a:p>
        </p:txBody>
      </p:sp>
    </p:spTree>
    <p:extLst>
      <p:ext uri="{BB962C8B-B14F-4D97-AF65-F5344CB8AC3E}">
        <p14:creationId xmlns:p14="http://schemas.microsoft.com/office/powerpoint/2010/main" val="1110782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additive="base">
                                        <p:cTn id="7" dur="500" fill="hold"/>
                                        <p:tgtEl>
                                          <p:spTgt spid="75778"/>
                                        </p:tgtEl>
                                        <p:attrNameLst>
                                          <p:attrName>ppt_x</p:attrName>
                                        </p:attrNameLst>
                                      </p:cBhvr>
                                      <p:tavLst>
                                        <p:tav tm="0">
                                          <p:val>
                                            <p:strVal val="#ppt_x"/>
                                          </p:val>
                                        </p:tav>
                                        <p:tav tm="100000">
                                          <p:val>
                                            <p:strVal val="#ppt_x"/>
                                          </p:val>
                                        </p:tav>
                                      </p:tavLst>
                                    </p:anim>
                                    <p:anim calcmode="lin" valueType="num">
                                      <p:cBhvr additive="base">
                                        <p:cTn id="8" dur="500" fill="hold"/>
                                        <p:tgtEl>
                                          <p:spTgt spid="7577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75779">
                                            <p:txEl>
                                              <p:pRg st="0" end="0"/>
                                            </p:txEl>
                                          </p:spTgt>
                                        </p:tgtEl>
                                        <p:attrNameLst>
                                          <p:attrName>style.visibility</p:attrName>
                                        </p:attrNameLst>
                                      </p:cBhvr>
                                      <p:to>
                                        <p:strVal val="visible"/>
                                      </p:to>
                                    </p:set>
                                    <p:animEffect transition="in" filter="slide(fromBottom)">
                                      <p:cBhvr>
                                        <p:cTn id="13" dur="500"/>
                                        <p:tgtEl>
                                          <p:spTgt spid="7577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nodeType="clickEffect">
                                  <p:stCondLst>
                                    <p:cond delay="0"/>
                                  </p:stCondLst>
                                  <p:childTnLst>
                                    <p:set>
                                      <p:cBhvr>
                                        <p:cTn id="17" dur="1" fill="hold">
                                          <p:stCondLst>
                                            <p:cond delay="0"/>
                                          </p:stCondLst>
                                        </p:cTn>
                                        <p:tgtEl>
                                          <p:spTgt spid="75779">
                                            <p:txEl>
                                              <p:pRg st="1" end="1"/>
                                            </p:txEl>
                                          </p:spTgt>
                                        </p:tgtEl>
                                        <p:attrNameLst>
                                          <p:attrName>style.visibility</p:attrName>
                                        </p:attrNameLst>
                                      </p:cBhvr>
                                      <p:to>
                                        <p:strVal val="visible"/>
                                      </p:to>
                                    </p:set>
                                    <p:animEffect transition="in" filter="slide(fromBottom)">
                                      <p:cBhvr>
                                        <p:cTn id="18" dur="500"/>
                                        <p:tgtEl>
                                          <p:spTgt spid="7577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nodeType="clickEffect">
                                  <p:stCondLst>
                                    <p:cond delay="0"/>
                                  </p:stCondLst>
                                  <p:childTnLst>
                                    <p:set>
                                      <p:cBhvr>
                                        <p:cTn id="22" dur="1" fill="hold">
                                          <p:stCondLst>
                                            <p:cond delay="0"/>
                                          </p:stCondLst>
                                        </p:cTn>
                                        <p:tgtEl>
                                          <p:spTgt spid="75779">
                                            <p:txEl>
                                              <p:pRg st="2" end="2"/>
                                            </p:txEl>
                                          </p:spTgt>
                                        </p:tgtEl>
                                        <p:attrNameLst>
                                          <p:attrName>style.visibility</p:attrName>
                                        </p:attrNameLst>
                                      </p:cBhvr>
                                      <p:to>
                                        <p:strVal val="visible"/>
                                      </p:to>
                                    </p:set>
                                    <p:animEffect transition="in" filter="slide(fromBottom)">
                                      <p:cBhvr>
                                        <p:cTn id="23" dur="500"/>
                                        <p:tgtEl>
                                          <p:spTgt spid="7577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nodeType="clickEffect">
                                  <p:stCondLst>
                                    <p:cond delay="0"/>
                                  </p:stCondLst>
                                  <p:childTnLst>
                                    <p:set>
                                      <p:cBhvr>
                                        <p:cTn id="27" dur="1" fill="hold">
                                          <p:stCondLst>
                                            <p:cond delay="0"/>
                                          </p:stCondLst>
                                        </p:cTn>
                                        <p:tgtEl>
                                          <p:spTgt spid="75779">
                                            <p:txEl>
                                              <p:pRg st="3" end="3"/>
                                            </p:txEl>
                                          </p:spTgt>
                                        </p:tgtEl>
                                        <p:attrNameLst>
                                          <p:attrName>style.visibility</p:attrName>
                                        </p:attrNameLst>
                                      </p:cBhvr>
                                      <p:to>
                                        <p:strVal val="visible"/>
                                      </p:to>
                                    </p:set>
                                    <p:animEffect transition="in" filter="slide(fromBottom)">
                                      <p:cBhvr>
                                        <p:cTn id="28" dur="500"/>
                                        <p:tgtEl>
                                          <p:spTgt spid="75779">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nodeType="clickEffect">
                                  <p:stCondLst>
                                    <p:cond delay="0"/>
                                  </p:stCondLst>
                                  <p:childTnLst>
                                    <p:set>
                                      <p:cBhvr>
                                        <p:cTn id="32" dur="1" fill="hold">
                                          <p:stCondLst>
                                            <p:cond delay="0"/>
                                          </p:stCondLst>
                                        </p:cTn>
                                        <p:tgtEl>
                                          <p:spTgt spid="75779">
                                            <p:txEl>
                                              <p:pRg st="4" end="4"/>
                                            </p:txEl>
                                          </p:spTgt>
                                        </p:tgtEl>
                                        <p:attrNameLst>
                                          <p:attrName>style.visibility</p:attrName>
                                        </p:attrNameLst>
                                      </p:cBhvr>
                                      <p:to>
                                        <p:strVal val="visible"/>
                                      </p:to>
                                    </p:set>
                                    <p:animEffect transition="in" filter="slide(fromBottom)">
                                      <p:cBhvr>
                                        <p:cTn id="33" dur="500"/>
                                        <p:tgtEl>
                                          <p:spTgt spid="75779">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4" fill="hold" nodeType="clickEffect">
                                  <p:stCondLst>
                                    <p:cond delay="0"/>
                                  </p:stCondLst>
                                  <p:childTnLst>
                                    <p:set>
                                      <p:cBhvr>
                                        <p:cTn id="37" dur="1" fill="hold">
                                          <p:stCondLst>
                                            <p:cond delay="0"/>
                                          </p:stCondLst>
                                        </p:cTn>
                                        <p:tgtEl>
                                          <p:spTgt spid="75779">
                                            <p:txEl>
                                              <p:pRg st="5" end="5"/>
                                            </p:txEl>
                                          </p:spTgt>
                                        </p:tgtEl>
                                        <p:attrNameLst>
                                          <p:attrName>style.visibility</p:attrName>
                                        </p:attrNameLst>
                                      </p:cBhvr>
                                      <p:to>
                                        <p:strVal val="visible"/>
                                      </p:to>
                                    </p:set>
                                    <p:animEffect transition="in" filter="slide(fromBottom)">
                                      <p:cBhvr>
                                        <p:cTn id="38" dur="500"/>
                                        <p:tgtEl>
                                          <p:spTgt spid="757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46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4573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l-GR" smtClean="0">
                <a:effectLst/>
              </a:rPr>
              <a:t>Βασικές Έννοιες</a:t>
            </a:r>
            <a:endParaRPr lang="en-US" smtClean="0">
              <a:effectLst/>
            </a:endParaRPr>
          </a:p>
        </p:txBody>
      </p:sp>
      <p:sp>
        <p:nvSpPr>
          <p:cNvPr id="79875" name="Rectangle 3"/>
          <p:cNvSpPr>
            <a:spLocks noGrp="1" noChangeArrowheads="1"/>
          </p:cNvSpPr>
          <p:nvPr>
            <p:ph type="body" idx="1"/>
          </p:nvPr>
        </p:nvSpPr>
        <p:spPr>
          <a:xfrm>
            <a:off x="457200" y="1676400"/>
            <a:ext cx="8229600" cy="4114800"/>
          </a:xfrm>
          <a:noFill/>
          <a:extLst>
            <a:ext uri="{909E8E84-426E-40DD-AFC4-6F175D3DCCD1}">
              <a14:hiddenFill xmlns:a14="http://schemas.microsoft.com/office/drawing/2010/main">
                <a:solidFill>
                  <a:srgbClr val="FFFFFF"/>
                </a:solidFill>
              </a14:hiddenFill>
            </a:ext>
          </a:extLst>
        </p:spPr>
        <p:txBody>
          <a:bodyPr/>
          <a:lstStyle/>
          <a:p>
            <a:pPr>
              <a:lnSpc>
                <a:spcPct val="90000"/>
              </a:lnSpc>
            </a:pPr>
            <a:r>
              <a:rPr lang="el-GR" sz="2800" smtClean="0">
                <a:effectLst/>
              </a:rPr>
              <a:t>Βασικός παράγων των ΑΞΕ αποτελούν οι Πολυεθνικές επιχειρήσεις</a:t>
            </a:r>
          </a:p>
          <a:p>
            <a:pPr lvl="1">
              <a:lnSpc>
                <a:spcPct val="90000"/>
              </a:lnSpc>
            </a:pPr>
            <a:endParaRPr lang="el-GR" sz="2000" smtClean="0">
              <a:effectLst/>
            </a:endParaRPr>
          </a:p>
          <a:p>
            <a:pPr lvl="1">
              <a:lnSpc>
                <a:spcPct val="90000"/>
              </a:lnSpc>
            </a:pPr>
            <a:r>
              <a:rPr lang="el-GR" sz="2400" smtClean="0">
                <a:effectLst/>
              </a:rPr>
              <a:t>Επιχειρήσεις οι οποίες δραστηριοποιούνται σε περισσότερες από μια χώρα</a:t>
            </a:r>
          </a:p>
          <a:p>
            <a:pPr lvl="1">
              <a:lnSpc>
                <a:spcPct val="90000"/>
              </a:lnSpc>
            </a:pPr>
            <a:r>
              <a:rPr lang="el-GR" sz="2400" smtClean="0">
                <a:effectLst/>
              </a:rPr>
              <a:t>Ανταγωνιστικό πλεονέκτημα</a:t>
            </a:r>
          </a:p>
          <a:p>
            <a:pPr lvl="1">
              <a:lnSpc>
                <a:spcPct val="90000"/>
              </a:lnSpc>
            </a:pPr>
            <a:r>
              <a:rPr lang="el-GR" sz="2400" smtClean="0">
                <a:effectLst/>
              </a:rPr>
              <a:t>Κάθετες ΑΞΕ</a:t>
            </a:r>
          </a:p>
          <a:p>
            <a:pPr lvl="1">
              <a:lnSpc>
                <a:spcPct val="90000"/>
              </a:lnSpc>
            </a:pPr>
            <a:r>
              <a:rPr lang="el-GR" sz="2400" smtClean="0">
                <a:effectLst/>
              </a:rPr>
              <a:t>Οριζόντιες ΑΞΕ</a:t>
            </a:r>
          </a:p>
          <a:p>
            <a:pPr lvl="1">
              <a:lnSpc>
                <a:spcPct val="90000"/>
              </a:lnSpc>
            </a:pPr>
            <a:r>
              <a:rPr lang="el-GR" sz="2400" smtClean="0">
                <a:effectLst/>
              </a:rPr>
              <a:t>Πρώτες πολυεθνικές – αναπτυγμένος κόσμος</a:t>
            </a:r>
          </a:p>
          <a:p>
            <a:pPr lvl="1">
              <a:lnSpc>
                <a:spcPct val="90000"/>
              </a:lnSpc>
            </a:pPr>
            <a:r>
              <a:rPr lang="el-GR" sz="2400" smtClean="0">
                <a:effectLst/>
              </a:rPr>
              <a:t>Νέες τάσεις – </a:t>
            </a:r>
            <a:r>
              <a:rPr lang="en-US" sz="2400" smtClean="0">
                <a:solidFill>
                  <a:srgbClr val="FF0000"/>
                </a:solidFill>
                <a:effectLst/>
              </a:rPr>
              <a:t>DEMNEs</a:t>
            </a:r>
            <a:endParaRPr lang="en-US" sz="2400" smtClean="0">
              <a:effectLst/>
            </a:endParaRPr>
          </a:p>
          <a:p>
            <a:pPr lvl="1">
              <a:lnSpc>
                <a:spcPct val="90000"/>
              </a:lnSpc>
              <a:buFont typeface="Wingdings" pitchFamily="2" charset="2"/>
              <a:buNone/>
            </a:pPr>
            <a:endParaRPr lang="el-GR" sz="2400" smtClean="0">
              <a:effectLst/>
            </a:endParaRPr>
          </a:p>
          <a:p>
            <a:pPr>
              <a:lnSpc>
                <a:spcPct val="90000"/>
              </a:lnSpc>
            </a:pPr>
            <a:endParaRPr lang="en-US" sz="2800" smtClean="0">
              <a:effectLst/>
            </a:endParaRPr>
          </a:p>
        </p:txBody>
      </p:sp>
    </p:spTree>
    <p:extLst>
      <p:ext uri="{BB962C8B-B14F-4D97-AF65-F5344CB8AC3E}">
        <p14:creationId xmlns:p14="http://schemas.microsoft.com/office/powerpoint/2010/main" val="3734005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additive="base">
                                        <p:cTn id="7" dur="500" fill="hold"/>
                                        <p:tgtEl>
                                          <p:spTgt spid="79874"/>
                                        </p:tgtEl>
                                        <p:attrNameLst>
                                          <p:attrName>ppt_x</p:attrName>
                                        </p:attrNameLst>
                                      </p:cBhvr>
                                      <p:tavLst>
                                        <p:tav tm="0">
                                          <p:val>
                                            <p:strVal val="#ppt_x"/>
                                          </p:val>
                                        </p:tav>
                                        <p:tav tm="100000">
                                          <p:val>
                                            <p:strVal val="#ppt_x"/>
                                          </p:val>
                                        </p:tav>
                                      </p:tavLst>
                                    </p:anim>
                                    <p:anim calcmode="lin" valueType="num">
                                      <p:cBhvr additive="base">
                                        <p:cTn id="8" dur="500" fill="hold"/>
                                        <p:tgtEl>
                                          <p:spTgt spid="7987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79875">
                                            <p:txEl>
                                              <p:pRg st="0" end="0"/>
                                            </p:txEl>
                                          </p:spTgt>
                                        </p:tgtEl>
                                        <p:attrNameLst>
                                          <p:attrName>style.visibility</p:attrName>
                                        </p:attrNameLst>
                                      </p:cBhvr>
                                      <p:to>
                                        <p:strVal val="visible"/>
                                      </p:to>
                                    </p:set>
                                    <p:animEffect transition="in" filter="slide(fromBottom)">
                                      <p:cBhvr>
                                        <p:cTn id="13" dur="500"/>
                                        <p:tgtEl>
                                          <p:spTgt spid="7987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nodeType="clickEffect">
                                  <p:stCondLst>
                                    <p:cond delay="0"/>
                                  </p:stCondLst>
                                  <p:childTnLst>
                                    <p:set>
                                      <p:cBhvr>
                                        <p:cTn id="17" dur="1" fill="hold">
                                          <p:stCondLst>
                                            <p:cond delay="0"/>
                                          </p:stCondLst>
                                        </p:cTn>
                                        <p:tgtEl>
                                          <p:spTgt spid="79875">
                                            <p:txEl>
                                              <p:pRg st="2" end="2"/>
                                            </p:txEl>
                                          </p:spTgt>
                                        </p:tgtEl>
                                        <p:attrNameLst>
                                          <p:attrName>style.visibility</p:attrName>
                                        </p:attrNameLst>
                                      </p:cBhvr>
                                      <p:to>
                                        <p:strVal val="visible"/>
                                      </p:to>
                                    </p:set>
                                    <p:animEffect transition="in" filter="slide(fromBottom)">
                                      <p:cBhvr>
                                        <p:cTn id="18" dur="500"/>
                                        <p:tgtEl>
                                          <p:spTgt spid="79875">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nodeType="clickEffect">
                                  <p:stCondLst>
                                    <p:cond delay="0"/>
                                  </p:stCondLst>
                                  <p:childTnLst>
                                    <p:set>
                                      <p:cBhvr>
                                        <p:cTn id="22" dur="1" fill="hold">
                                          <p:stCondLst>
                                            <p:cond delay="0"/>
                                          </p:stCondLst>
                                        </p:cTn>
                                        <p:tgtEl>
                                          <p:spTgt spid="79875">
                                            <p:txEl>
                                              <p:pRg st="3" end="3"/>
                                            </p:txEl>
                                          </p:spTgt>
                                        </p:tgtEl>
                                        <p:attrNameLst>
                                          <p:attrName>style.visibility</p:attrName>
                                        </p:attrNameLst>
                                      </p:cBhvr>
                                      <p:to>
                                        <p:strVal val="visible"/>
                                      </p:to>
                                    </p:set>
                                    <p:animEffect transition="in" filter="slide(fromBottom)">
                                      <p:cBhvr>
                                        <p:cTn id="23" dur="500"/>
                                        <p:tgtEl>
                                          <p:spTgt spid="79875">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nodeType="clickEffect">
                                  <p:stCondLst>
                                    <p:cond delay="0"/>
                                  </p:stCondLst>
                                  <p:childTnLst>
                                    <p:set>
                                      <p:cBhvr>
                                        <p:cTn id="27" dur="1" fill="hold">
                                          <p:stCondLst>
                                            <p:cond delay="0"/>
                                          </p:stCondLst>
                                        </p:cTn>
                                        <p:tgtEl>
                                          <p:spTgt spid="79875">
                                            <p:txEl>
                                              <p:pRg st="4" end="4"/>
                                            </p:txEl>
                                          </p:spTgt>
                                        </p:tgtEl>
                                        <p:attrNameLst>
                                          <p:attrName>style.visibility</p:attrName>
                                        </p:attrNameLst>
                                      </p:cBhvr>
                                      <p:to>
                                        <p:strVal val="visible"/>
                                      </p:to>
                                    </p:set>
                                    <p:animEffect transition="in" filter="slide(fromBottom)">
                                      <p:cBhvr>
                                        <p:cTn id="28" dur="500"/>
                                        <p:tgtEl>
                                          <p:spTgt spid="79875">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nodeType="clickEffect">
                                  <p:stCondLst>
                                    <p:cond delay="0"/>
                                  </p:stCondLst>
                                  <p:childTnLst>
                                    <p:set>
                                      <p:cBhvr>
                                        <p:cTn id="32" dur="1" fill="hold">
                                          <p:stCondLst>
                                            <p:cond delay="0"/>
                                          </p:stCondLst>
                                        </p:cTn>
                                        <p:tgtEl>
                                          <p:spTgt spid="79875">
                                            <p:txEl>
                                              <p:pRg st="5" end="5"/>
                                            </p:txEl>
                                          </p:spTgt>
                                        </p:tgtEl>
                                        <p:attrNameLst>
                                          <p:attrName>style.visibility</p:attrName>
                                        </p:attrNameLst>
                                      </p:cBhvr>
                                      <p:to>
                                        <p:strVal val="visible"/>
                                      </p:to>
                                    </p:set>
                                    <p:animEffect transition="in" filter="slide(fromBottom)">
                                      <p:cBhvr>
                                        <p:cTn id="33" dur="500"/>
                                        <p:tgtEl>
                                          <p:spTgt spid="79875">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4" fill="hold" nodeType="clickEffect">
                                  <p:stCondLst>
                                    <p:cond delay="0"/>
                                  </p:stCondLst>
                                  <p:childTnLst>
                                    <p:set>
                                      <p:cBhvr>
                                        <p:cTn id="37" dur="1" fill="hold">
                                          <p:stCondLst>
                                            <p:cond delay="0"/>
                                          </p:stCondLst>
                                        </p:cTn>
                                        <p:tgtEl>
                                          <p:spTgt spid="79875">
                                            <p:txEl>
                                              <p:pRg st="6" end="6"/>
                                            </p:txEl>
                                          </p:spTgt>
                                        </p:tgtEl>
                                        <p:attrNameLst>
                                          <p:attrName>style.visibility</p:attrName>
                                        </p:attrNameLst>
                                      </p:cBhvr>
                                      <p:to>
                                        <p:strVal val="visible"/>
                                      </p:to>
                                    </p:set>
                                    <p:animEffect transition="in" filter="slide(fromBottom)">
                                      <p:cBhvr>
                                        <p:cTn id="38" dur="500"/>
                                        <p:tgtEl>
                                          <p:spTgt spid="79875">
                                            <p:txEl>
                                              <p:pRg st="6" end="6"/>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4" fill="hold" nodeType="clickEffect">
                                  <p:stCondLst>
                                    <p:cond delay="0"/>
                                  </p:stCondLst>
                                  <p:childTnLst>
                                    <p:set>
                                      <p:cBhvr>
                                        <p:cTn id="42" dur="1" fill="hold">
                                          <p:stCondLst>
                                            <p:cond delay="0"/>
                                          </p:stCondLst>
                                        </p:cTn>
                                        <p:tgtEl>
                                          <p:spTgt spid="79875">
                                            <p:txEl>
                                              <p:pRg st="7" end="7"/>
                                            </p:txEl>
                                          </p:spTgt>
                                        </p:tgtEl>
                                        <p:attrNameLst>
                                          <p:attrName>style.visibility</p:attrName>
                                        </p:attrNameLst>
                                      </p:cBhvr>
                                      <p:to>
                                        <p:strVal val="visible"/>
                                      </p:to>
                                    </p:set>
                                    <p:animEffect transition="in" filter="slide(fromBottom)">
                                      <p:cBhvr>
                                        <p:cTn id="43" dur="500"/>
                                        <p:tgtEl>
                                          <p:spTgt spid="798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782</TotalTime>
  <Words>1441</Words>
  <Application>Microsoft Office PowerPoint</Application>
  <PresentationFormat>On-screen Show (4:3)</PresentationFormat>
  <Paragraphs>336</Paragraphs>
  <Slides>66</Slides>
  <Notes>1</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Thatch</vt:lpstr>
      <vt:lpstr>Άμεσες Ξένες Επενδύσεις &amp; Παγκόσμια Διακυβέρνηση</vt:lpstr>
      <vt:lpstr>Φυσιογνωμία Μαθήματος </vt:lpstr>
      <vt:lpstr>Φυσιογνωμία Μαθήματος </vt:lpstr>
      <vt:lpstr>Βασικές Έννοιες</vt:lpstr>
      <vt:lpstr>Βασικές Έννοιες</vt:lpstr>
      <vt:lpstr>Βασικές Έννοιες</vt:lpstr>
      <vt:lpstr>Η σημασία των ΑΞΕ</vt:lpstr>
      <vt:lpstr>PowerPoint Presentation</vt:lpstr>
      <vt:lpstr>Βασικές Έννοιες</vt:lpstr>
      <vt:lpstr>Η σημασία των ΑΞΕ (2)</vt:lpstr>
      <vt:lpstr>Θεωρία Βιομηχανικής Οργάνωσης</vt:lpstr>
      <vt:lpstr>Θεωρία Βιομηχανικής Οργάνωσης</vt:lpstr>
      <vt:lpstr>Θεωρία Βιομηχανικής Οργάνωσης</vt:lpstr>
      <vt:lpstr>PowerPoint Presentation</vt:lpstr>
      <vt:lpstr>Κύκλος ανάπτυξης μιας εταιρείας και ΑΞΕ</vt:lpstr>
      <vt:lpstr>Θεωρία Διεθνούς Εμπορίου</vt:lpstr>
      <vt:lpstr>Ενδο-επιχειρησιακή ολοκλήρωση ατελών αγορών</vt:lpstr>
      <vt:lpstr>Ενδο-επιχειρησιακή ολοκλήρωση ατελών αγορών</vt:lpstr>
      <vt:lpstr>Ενδο-επιχειρησιακή ολοκλήρωση ατελών αγορών</vt:lpstr>
      <vt:lpstr>ΑΞΕ και Οικονομική Ανάπτυξη</vt:lpstr>
      <vt:lpstr>ΑΞΕ και Οικονομική Ανάπτυξη</vt:lpstr>
      <vt:lpstr>PowerPoint Presentation</vt:lpstr>
      <vt:lpstr>PowerPoint Presentation</vt:lpstr>
      <vt:lpstr>ΑΞΕ και Οικονομική Ανάπτυξη</vt:lpstr>
      <vt:lpstr>ΑΞΕ και Οικονομική Ανάπτυξη</vt:lpstr>
      <vt:lpstr>Ιστορία των Πολυεθνικών</vt:lpstr>
      <vt:lpstr>PowerPoint Presentation</vt:lpstr>
      <vt:lpstr>Ιστορία των Πολυεθνικών</vt:lpstr>
      <vt:lpstr>Ιστορία των Πολυεθνικών</vt:lpstr>
      <vt:lpstr>PowerPoint Presentation</vt:lpstr>
      <vt:lpstr>Εθνικότητα ΜΝΕs Top-500</vt:lpstr>
      <vt:lpstr>Αύξηση DEMNEs 2005-2012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Νοτιοανατολική Ασία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Ελληνική Οικονομία</vt:lpstr>
      <vt:lpstr>Ελληνική Οικονομία</vt:lpstr>
      <vt:lpstr>Ελληνική Οικονομία</vt:lpstr>
      <vt:lpstr>PowerPoint Presentation</vt:lpstr>
      <vt:lpstr>PowerPoint Presentation</vt:lpstr>
      <vt:lpstr>Ελληνική Οικονομία</vt:lpstr>
      <vt:lpstr>Ελληνική Οικονομία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Διεθνής Αναπτυξιακή Συνεργασία</dc:title>
  <dc:creator>HIGGS HIGGS</dc:creator>
  <cp:lastModifiedBy>HIGGS</cp:lastModifiedBy>
  <cp:revision>36</cp:revision>
  <dcterms:created xsi:type="dcterms:W3CDTF">2018-02-24T06:57:21Z</dcterms:created>
  <dcterms:modified xsi:type="dcterms:W3CDTF">2020-01-27T15:03:54Z</dcterms:modified>
</cp:coreProperties>
</file>