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87" r:id="rId4"/>
    <p:sldId id="290" r:id="rId5"/>
    <p:sldId id="295" r:id="rId6"/>
    <p:sldId id="296" r:id="rId7"/>
    <p:sldId id="297" r:id="rId8"/>
    <p:sldId id="298" r:id="rId9"/>
    <p:sldId id="299" r:id="rId10"/>
    <p:sldId id="300" r:id="rId11"/>
    <p:sldId id="301" r:id="rId12"/>
    <p:sldId id="302" r:id="rId13"/>
    <p:sldId id="303" r:id="rId14"/>
    <p:sldId id="291" r:id="rId15"/>
    <p:sldId id="292" r:id="rId16"/>
    <p:sldId id="293" r:id="rId17"/>
    <p:sldId id="294" r:id="rId18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kkk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7519DF1-E617-4AB8-9876-A4FCA8599810}" type="datetimeFigureOut">
              <a:rPr lang="el-GR"/>
              <a:pPr>
                <a:defRPr/>
              </a:pPr>
              <a:t>22/10/2014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EAC7CD1-EAC4-456D-8892-1DA05F09E2A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kkk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5407A4E-8AF7-4538-93FC-4A413A7C77DE}" type="datetimeFigureOut">
              <a:rPr lang="el-GR"/>
              <a:pPr>
                <a:defRPr/>
              </a:pPr>
              <a:t>22/10/2014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E9E65F9-A253-42BA-932B-609903FB50C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F3CF5-660D-4D33-B1F5-5D8770E66C27}" type="datetimeFigureOut">
              <a:rPr lang="el-GR"/>
              <a:pPr>
                <a:defRPr/>
              </a:pPr>
              <a:t>22/10/2014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8CB19-7F19-4181-9DB6-E35B57CEA70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CCDDB-5629-49B6-AA43-1DDE76323810}" type="datetimeFigureOut">
              <a:rPr lang="el-GR"/>
              <a:pPr>
                <a:defRPr/>
              </a:pPr>
              <a:t>22/10/2014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7DA44E-1FFB-4896-B232-6DAE84A8F9D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C0F1D-7631-42B9-B6DE-62431FE39F01}" type="datetimeFigureOut">
              <a:rPr lang="el-GR"/>
              <a:pPr>
                <a:defRPr/>
              </a:pPr>
              <a:t>22/10/2014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A31518-B83A-477D-B4BD-C620D2797FC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74CFC-C441-4835-A3A4-77E9356460DE}" type="datetimeFigureOut">
              <a:rPr lang="el-GR"/>
              <a:pPr>
                <a:defRPr/>
              </a:pPr>
              <a:t>22/10/2014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FCE8C-6FB2-4A57-95EE-213CF4C0292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31FCA-69A8-4AD5-AEFB-4ED9E5EB632E}" type="datetimeFigureOut">
              <a:rPr lang="el-GR"/>
              <a:pPr>
                <a:defRPr/>
              </a:pPr>
              <a:t>22/10/2014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6BC37-1E49-4050-AECC-E4DA434F506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6AE683-5B40-4362-88F0-11D247058FCB}" type="datetimeFigureOut">
              <a:rPr lang="el-GR"/>
              <a:pPr>
                <a:defRPr/>
              </a:pPr>
              <a:t>22/10/2014</a:t>
            </a:fld>
            <a:endParaRPr 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AA62C-99D3-4F9E-973D-53B08C7058D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65B25-86AA-49AD-B8BA-07ADFE1D4589}" type="datetimeFigureOut">
              <a:rPr lang="el-GR"/>
              <a:pPr>
                <a:defRPr/>
              </a:pPr>
              <a:t>22/10/2014</a:t>
            </a:fld>
            <a:endParaRPr lang="el-GR"/>
          </a:p>
        </p:txBody>
      </p:sp>
      <p:sp>
        <p:nvSpPr>
          <p:cNvPr id="8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8C729-71ED-4919-89CF-665D0160935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15BBA6-86AF-4B99-8F32-8DA7F30DF111}" type="datetimeFigureOut">
              <a:rPr lang="el-GR"/>
              <a:pPr>
                <a:defRPr/>
              </a:pPr>
              <a:t>22/10/2014</a:t>
            </a:fld>
            <a:endParaRPr lang="el-GR"/>
          </a:p>
        </p:txBody>
      </p:sp>
      <p:sp>
        <p:nvSpPr>
          <p:cNvPr id="4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D53FFF-0518-476B-BEAA-3FBBA247050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966FB-3E7C-4485-B73B-B1E3AAB6024E}" type="datetimeFigureOut">
              <a:rPr lang="el-GR"/>
              <a:pPr>
                <a:defRPr/>
              </a:pPr>
              <a:t>22/10/2014</a:t>
            </a:fld>
            <a:endParaRPr lang="el-GR"/>
          </a:p>
        </p:txBody>
      </p:sp>
      <p:sp>
        <p:nvSpPr>
          <p:cNvPr id="3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E095EF-05EB-46CE-BAE5-D67BAD87C2A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9CCCE7-0C65-4432-A3D4-A2CC0C264E2C}" type="datetimeFigureOut">
              <a:rPr lang="el-GR"/>
              <a:pPr>
                <a:defRPr/>
              </a:pPr>
              <a:t>22/10/2014</a:t>
            </a:fld>
            <a:endParaRPr 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72A10-8EB8-44C7-B48A-4CA9FEED4E5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0E3581-AC6F-419A-BBC3-3E07C2EB1023}" type="datetimeFigureOut">
              <a:rPr lang="el-GR"/>
              <a:pPr>
                <a:defRPr/>
              </a:pPr>
              <a:t>22/10/2014</a:t>
            </a:fld>
            <a:endParaRPr 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A91D2-7766-4869-94C6-2AB6400AC81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επεξεργασία του τίτλου</a:t>
            </a:r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8145418-6966-4CDA-BAA2-DDF7C646711A}" type="datetimeFigureOut">
              <a:rPr lang="el-GR"/>
              <a:pPr>
                <a:defRPr/>
              </a:pPr>
              <a:t>22/10/2014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C2B22AA-6864-45C3-9AEE-266AFB71D5E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4 - Τίτλος"/>
          <p:cNvSpPr>
            <a:spLocks noGrp="1"/>
          </p:cNvSpPr>
          <p:nvPr>
            <p:ph type="title"/>
          </p:nvPr>
        </p:nvSpPr>
        <p:spPr>
          <a:xfrm>
            <a:off x="395288" y="765175"/>
            <a:ext cx="8229600" cy="1439689"/>
          </a:xfrm>
        </p:spPr>
        <p:txBody>
          <a:bodyPr/>
          <a:lstStyle/>
          <a:p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l-GR" sz="2400" b="1" baseline="30000" dirty="0" smtClean="0">
                <a:latin typeface="Times New Roman" pitchFamily="18" charset="0"/>
                <a:cs typeface="Times New Roman" pitchFamily="18" charset="0"/>
              </a:rPr>
              <a:t>ο</a:t>
            </a:r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 ΔΕΙΘΝΕΣ ΣΥΝΕΔΡΙΟ ΤΗΣ ΕΛΛΗΝΙΚΗΣ ΓΕΩΓΡΑΦΙΚΗΣ ΕΤΑΙΡΕΙΑΣ </a:t>
            </a:r>
            <a:br>
              <a:rPr lang="el-GR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ΘΕΣΣΑΛΟΝΙΚΗ 2014</a:t>
            </a:r>
            <a:br>
              <a:rPr lang="el-GR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dirty="0" smtClean="0"/>
              <a:t/>
            </a:r>
            <a:br>
              <a:rPr lang="el-GR" sz="2400" dirty="0" smtClean="0"/>
            </a:br>
            <a:endParaRPr lang="el-GR" sz="2400" dirty="0" smtClean="0">
              <a:latin typeface="Arial" charset="0"/>
              <a:cs typeface="Arial" charset="0"/>
            </a:endParaRPr>
          </a:p>
        </p:txBody>
      </p:sp>
      <p:sp>
        <p:nvSpPr>
          <p:cNvPr id="15362" name="5 - Θέση περιεχομένου"/>
          <p:cNvSpPr>
            <a:spLocks noGrp="1"/>
          </p:cNvSpPr>
          <p:nvPr>
            <p:ph idx="1"/>
          </p:nvPr>
        </p:nvSpPr>
        <p:spPr>
          <a:xfrm>
            <a:off x="250825" y="2205038"/>
            <a:ext cx="8435975" cy="4464050"/>
          </a:xfrm>
        </p:spPr>
        <p:txBody>
          <a:bodyPr/>
          <a:lstStyle/>
          <a:p>
            <a:pPr algn="just" eaLnBrk="1" hangingPunct="1">
              <a:buFont typeface="Arial" charset="0"/>
              <a:buNone/>
            </a:pPr>
            <a:r>
              <a:rPr lang="el-GR" sz="1800" dirty="0" smtClean="0"/>
              <a:t>		</a:t>
            </a:r>
          </a:p>
          <a:p>
            <a:pPr algn="ctr" eaLnBrk="1" hangingPunct="1">
              <a:buFont typeface="Arial" charset="0"/>
              <a:buNone/>
            </a:pPr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ΚΑΙΝΟΤΟΜΕΣ ΚΑΙ ΑΝΘΕΚΤΙΚΕΣ ΠΟΛΙΤΙΚΕΣ ΕΝΤΑΞΗΣ ΚΑΙ ΑΠΑΣΧΟΛΗΣΗΣ ΓΙΑ ΤΟΥΣ ΜΕΤΑΝΑΣΤΕΥΤΙΚΟΥΣ ΠΛΗΘΥΣΜΟΥΣ ΣΤΗΝ ΕΛΛΗΝΙΚΗ ΚΟΙΝΩΝΙΑ ΠΡΙΝ ΚΑΙ ΜΕΤΑ ΤΗΝ ΚΡΙΣΗ</a:t>
            </a:r>
          </a:p>
          <a:p>
            <a:pPr algn="ctr" eaLnBrk="1" hangingPunct="1">
              <a:buFont typeface="Arial" charset="0"/>
              <a:buNone/>
            </a:pPr>
            <a:endParaRPr lang="el-G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Arial" charset="0"/>
              <a:buNone/>
            </a:pP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ΠΑΠΑΔΟΠΟΥΛΟΥ ΔΕΣΠΟΙΝΑ 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Arial" charset="0"/>
              <a:buNone/>
            </a:pPr>
            <a:r>
              <a:rPr lang="el-GR" sz="1800" b="1" dirty="0" smtClean="0">
                <a:latin typeface="Times New Roman" pitchFamily="18" charset="0"/>
                <a:cs typeface="Times New Roman" pitchFamily="18" charset="0"/>
              </a:rPr>
              <a:t>ΑΝΑΠΛΗΡΩΤΡΙΑ  ΚΑΘΗΓΗΤΡΙΑ</a:t>
            </a:r>
          </a:p>
          <a:p>
            <a:pPr algn="ctr" eaLnBrk="1" hangingPunct="1">
              <a:buFont typeface="Arial" charset="0"/>
              <a:buNone/>
            </a:pPr>
            <a:r>
              <a:rPr lang="el-GR" sz="1800" b="1" dirty="0" smtClean="0">
                <a:latin typeface="Times New Roman" pitchFamily="18" charset="0"/>
                <a:cs typeface="Times New Roman" pitchFamily="18" charset="0"/>
              </a:rPr>
              <a:t>ΠΑΝΤΕΙΟ ΠΑΝΕΠΙΣΤΗΜΙΟ</a:t>
            </a:r>
          </a:p>
          <a:p>
            <a:pPr algn="ctr" eaLnBrk="1" hangingPunct="1">
              <a:buFont typeface="Arial" charset="0"/>
              <a:buNone/>
            </a:pPr>
            <a:endParaRPr lang="el-G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Arial" charset="0"/>
              <a:buNone/>
            </a:pP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Arial" charset="0"/>
              <a:buNone/>
            </a:pP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Arial" charset="0"/>
              <a:buNone/>
            </a:pPr>
            <a:endParaRPr lang="en-US" sz="2400" b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Arial" charset="0"/>
              <a:buNone/>
            </a:pP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Arial" charset="0"/>
              <a:buNone/>
            </a:pPr>
            <a:endParaRPr lang="el-GR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3" name="Εικόνα 1" descr="http://www.koinpolpanteion.gr/images/banner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6213" y="0"/>
            <a:ext cx="7697787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571504" y="97795"/>
            <a:ext cx="8001024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Table 12. Part-time employment as percentage of the total employment, by age and nationality (%), from 2008 to 2012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285720" y="571481"/>
          <a:ext cx="8643998" cy="5357848"/>
        </p:xfrm>
        <a:graphic>
          <a:graphicData uri="http://schemas.openxmlformats.org/drawingml/2006/table">
            <a:tbl>
              <a:tblPr/>
              <a:tblGrid>
                <a:gridCol w="2872187"/>
                <a:gridCol w="1480412"/>
                <a:gridCol w="1480412"/>
                <a:gridCol w="1425542"/>
                <a:gridCol w="1385445"/>
              </a:tblGrid>
              <a:tr h="1240041">
                <a:tc rowSpan="2"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Arial"/>
                        </a:rPr>
                        <a:t>Indicators:</a:t>
                      </a:r>
                      <a:endParaRPr lang="el-GR" sz="1200" dirty="0"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Arial"/>
                        </a:rPr>
                        <a:t>Full time and Part time employment</a:t>
                      </a:r>
                      <a:endParaRPr lang="el-GR" sz="1200" dirty="0"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Arial"/>
                        </a:rPr>
                        <a:t>Time</a:t>
                      </a:r>
                      <a:endParaRPr lang="el-GR" sz="12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General population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Migrants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Youth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Elderly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1067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Age: 15-74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Age: 15-64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Age: 15-24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Age: 55-74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47534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2008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5.6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6.5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13.2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7.3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534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2009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6.0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Arial"/>
                        </a:rPr>
                        <a:t>8.8</a:t>
                      </a:r>
                      <a:endParaRPr lang="el-GR" sz="12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14.5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7.3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47534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2010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6.3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11.1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16.2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7.4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534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latin typeface="Arial"/>
                          <a:ea typeface="Times New Roman"/>
                          <a:cs typeface="Arial"/>
                        </a:rPr>
                        <a:t>2011</a:t>
                      </a:r>
                      <a:endParaRPr lang="el-GR" sz="12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6.7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12.1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17.7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7.8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47534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latin typeface="Arial"/>
                          <a:ea typeface="Times New Roman"/>
                          <a:cs typeface="Arial"/>
                        </a:rPr>
                        <a:t>2012</a:t>
                      </a:r>
                      <a:endParaRPr lang="el-GR" sz="12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7.7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17.6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19.4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Arial"/>
                        </a:rPr>
                        <a:t>7.7</a:t>
                      </a:r>
                      <a:endParaRPr lang="el-GR" sz="12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142844" y="5988626"/>
            <a:ext cx="81439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Source: </a:t>
            </a:r>
            <a:r>
              <a:rPr kumimoji="0" lang="en-US" sz="9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Eurostat</a:t>
            </a:r>
            <a:r>
              <a:rPr kumimoji="0" lang="en-US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en-US" sz="9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Labour</a:t>
            </a:r>
            <a:r>
              <a:rPr kumimoji="0" lang="en-US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Force Survey (</a:t>
            </a:r>
            <a:r>
              <a:rPr kumimoji="0" lang="en-US" sz="9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lfsa_emptemp</a:t>
            </a:r>
            <a:r>
              <a:rPr kumimoji="0" lang="en-US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en-US" sz="9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lfsa_etpga</a:t>
            </a:r>
            <a:r>
              <a:rPr kumimoji="0" lang="en-US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en-US" sz="9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lfsa_etpgan</a:t>
            </a:r>
            <a:r>
              <a:rPr kumimoji="0" lang="en-US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http://epp.eurostat.ec.europa.eu/portal/page/portal/employment_unemployment _</a:t>
            </a:r>
            <a:r>
              <a:rPr kumimoji="0" lang="en-US" sz="9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lfs</a:t>
            </a:r>
            <a:r>
              <a:rPr kumimoji="0" lang="en-US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/data/database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2071702" y="97795"/>
            <a:ext cx="6572264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Table 23. Immigration in Greece by main citizenship group, 2010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285722" y="928670"/>
          <a:ext cx="8643997" cy="4429156"/>
        </p:xfrm>
        <a:graphic>
          <a:graphicData uri="http://schemas.openxmlformats.org/drawingml/2006/table">
            <a:tbl>
              <a:tblPr/>
              <a:tblGrid>
                <a:gridCol w="834113"/>
                <a:gridCol w="1278123"/>
                <a:gridCol w="833133"/>
                <a:gridCol w="694930"/>
                <a:gridCol w="834113"/>
                <a:gridCol w="834113"/>
                <a:gridCol w="834113"/>
                <a:gridCol w="833133"/>
                <a:gridCol w="834113"/>
                <a:gridCol w="834113"/>
              </a:tblGrid>
              <a:tr h="721025">
                <a:tc rowSpan="3">
                  <a:txBody>
                    <a:bodyPr/>
                    <a:lstStyle/>
                    <a:p>
                      <a:pPr marL="0" marR="0"/>
                      <a:r>
                        <a:rPr lang="en-US" sz="1200">
                          <a:latin typeface="Arial"/>
                          <a:ea typeface="Times New Roman"/>
                          <a:cs typeface="Arial"/>
                        </a:rPr>
                        <a:t>EU</a:t>
                      </a:r>
                      <a:r>
                        <a:rPr lang="en-GB" sz="1200">
                          <a:latin typeface="Arial"/>
                          <a:ea typeface="Times New Roman"/>
                          <a:cs typeface="Arial"/>
                        </a:rPr>
                        <a:t>-27</a:t>
                      </a:r>
                      <a:endParaRPr lang="el-GR" sz="12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algn="ctr"/>
                      <a:r>
                        <a:rPr lang="en-GB" sz="1200">
                          <a:latin typeface="Arial"/>
                          <a:ea typeface="Times New Roman"/>
                          <a:cs typeface="Arial"/>
                        </a:rPr>
                        <a:t>Total immigrants</a:t>
                      </a:r>
                      <a:endParaRPr lang="el-GR" sz="1200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marL="0" marR="0" algn="ctr"/>
                      <a:r>
                        <a:rPr lang="en-GB" sz="1200">
                          <a:latin typeface="Arial"/>
                          <a:ea typeface="Times New Roman"/>
                          <a:cs typeface="Arial"/>
                        </a:rPr>
                        <a:t>(1000)</a:t>
                      </a:r>
                      <a:endParaRPr lang="el-GR" sz="12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/>
                      <a:r>
                        <a:rPr lang="en-GB" sz="1200">
                          <a:latin typeface="Arial"/>
                          <a:ea typeface="Times New Roman"/>
                          <a:cs typeface="Arial"/>
                        </a:rPr>
                        <a:t>Nationals</a:t>
                      </a:r>
                      <a:endParaRPr lang="el-GR" sz="12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algn="ctr"/>
                      <a:r>
                        <a:rPr lang="en-GB" sz="1200">
                          <a:latin typeface="Arial"/>
                          <a:ea typeface="Times New Roman"/>
                          <a:cs typeface="Arial"/>
                        </a:rPr>
                        <a:t>Non-Nationals</a:t>
                      </a:r>
                      <a:endParaRPr lang="el-GR" sz="12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2118932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/>
                      <a:r>
                        <a:rPr lang="en-GB" sz="1200">
                          <a:latin typeface="Arial"/>
                          <a:ea typeface="Times New Roman"/>
                          <a:cs typeface="Arial"/>
                        </a:rPr>
                        <a:t>(1000)</a:t>
                      </a:r>
                      <a:endParaRPr lang="el-GR" sz="12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/>
                      <a:r>
                        <a:rPr lang="en-GB" sz="1200">
                          <a:latin typeface="Arial"/>
                          <a:ea typeface="Times New Roman"/>
                          <a:cs typeface="Arial"/>
                        </a:rPr>
                        <a:t>(%)</a:t>
                      </a:r>
                      <a:endParaRPr lang="el-GR" sz="12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/>
                      <a:r>
                        <a:rPr lang="en-GB" sz="1200">
                          <a:latin typeface="Arial"/>
                          <a:ea typeface="Times New Roman"/>
                          <a:cs typeface="Arial"/>
                        </a:rPr>
                        <a:t>Total</a:t>
                      </a:r>
                      <a:endParaRPr lang="el-GR" sz="12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/>
                      <a:r>
                        <a:rPr lang="en-GB" sz="1200">
                          <a:latin typeface="Arial"/>
                          <a:ea typeface="Times New Roman"/>
                          <a:cs typeface="Arial"/>
                        </a:rPr>
                        <a:t>Citizens of other EU member states</a:t>
                      </a:r>
                      <a:endParaRPr lang="el-GR" sz="12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/>
                      <a:r>
                        <a:rPr lang="en-GB" sz="1200">
                          <a:latin typeface="Arial"/>
                          <a:ea typeface="Times New Roman"/>
                          <a:cs typeface="Arial"/>
                        </a:rPr>
                        <a:t>Citizens of non member states</a:t>
                      </a:r>
                      <a:endParaRPr lang="el-GR" sz="12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1059466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GB" sz="1200">
                          <a:latin typeface="Arial"/>
                          <a:ea typeface="Times New Roman"/>
                          <a:cs typeface="Arial"/>
                        </a:rPr>
                        <a:t>(1000)</a:t>
                      </a:r>
                      <a:endParaRPr lang="el-GR" sz="12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GB" sz="1200">
                          <a:latin typeface="Arial"/>
                          <a:ea typeface="Times New Roman"/>
                          <a:cs typeface="Arial"/>
                        </a:rPr>
                        <a:t>(%)</a:t>
                      </a:r>
                      <a:endParaRPr lang="el-GR" sz="12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GB" sz="1200">
                          <a:latin typeface="Arial"/>
                          <a:ea typeface="Times New Roman"/>
                          <a:cs typeface="Arial"/>
                        </a:rPr>
                        <a:t>(1000)</a:t>
                      </a:r>
                      <a:endParaRPr lang="el-GR" sz="12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GB" sz="1200">
                          <a:latin typeface="Arial"/>
                          <a:ea typeface="Times New Roman"/>
                          <a:cs typeface="Arial"/>
                        </a:rPr>
                        <a:t>(%)</a:t>
                      </a:r>
                      <a:endParaRPr lang="el-GR" sz="12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GB" sz="1200">
                          <a:latin typeface="Arial"/>
                          <a:ea typeface="Times New Roman"/>
                          <a:cs typeface="Arial"/>
                        </a:rPr>
                        <a:t>(1000)</a:t>
                      </a:r>
                      <a:endParaRPr lang="el-GR" sz="12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GB" sz="1200">
                          <a:latin typeface="Arial"/>
                          <a:ea typeface="Times New Roman"/>
                          <a:cs typeface="Arial"/>
                        </a:rPr>
                        <a:t>(%)</a:t>
                      </a:r>
                      <a:endParaRPr lang="el-GR" sz="12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9733">
                <a:tc>
                  <a:txBody>
                    <a:bodyPr/>
                    <a:lstStyle/>
                    <a:p>
                      <a:pPr marL="0" marR="0"/>
                      <a:r>
                        <a:rPr lang="en-GB" sz="900">
                          <a:latin typeface="Arial"/>
                          <a:ea typeface="Times New Roman"/>
                          <a:cs typeface="Arial"/>
                        </a:rPr>
                        <a:t>Greece</a:t>
                      </a:r>
                      <a:endParaRPr lang="el-GR" sz="12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GB" sz="1200">
                          <a:latin typeface="Arial"/>
                          <a:ea typeface="Times New Roman"/>
                          <a:cs typeface="Arial"/>
                        </a:rPr>
                        <a:t>119.1</a:t>
                      </a:r>
                      <a:endParaRPr lang="el-GR" sz="12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GB" sz="1200">
                          <a:latin typeface="Arial"/>
                          <a:ea typeface="Times New Roman"/>
                          <a:cs typeface="Arial"/>
                        </a:rPr>
                        <a:t>64.1</a:t>
                      </a:r>
                      <a:endParaRPr lang="el-GR" sz="12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GB" sz="1200">
                          <a:latin typeface="Arial"/>
                          <a:ea typeface="Times New Roman"/>
                          <a:cs typeface="Arial"/>
                        </a:rPr>
                        <a:t>53.9</a:t>
                      </a:r>
                      <a:endParaRPr lang="el-GR" sz="12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GB" sz="1200">
                          <a:latin typeface="Arial"/>
                          <a:ea typeface="Times New Roman"/>
                          <a:cs typeface="Arial"/>
                        </a:rPr>
                        <a:t>54.9</a:t>
                      </a:r>
                      <a:endParaRPr lang="el-GR" sz="12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GB" sz="1200">
                          <a:latin typeface="Arial"/>
                          <a:ea typeface="Times New Roman"/>
                          <a:cs typeface="Arial"/>
                        </a:rPr>
                        <a:t>46.1</a:t>
                      </a:r>
                      <a:endParaRPr lang="el-GR" sz="12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GB" sz="1200">
                          <a:latin typeface="Arial"/>
                          <a:ea typeface="Times New Roman"/>
                          <a:cs typeface="Arial"/>
                        </a:rPr>
                        <a:t>18.7</a:t>
                      </a:r>
                      <a:endParaRPr lang="el-GR" sz="12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GB" sz="1200">
                          <a:latin typeface="Arial"/>
                          <a:ea typeface="Times New Roman"/>
                          <a:cs typeface="Arial"/>
                        </a:rPr>
                        <a:t>15.7</a:t>
                      </a:r>
                      <a:endParaRPr lang="el-GR" sz="12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GB" sz="1200">
                          <a:latin typeface="Arial"/>
                          <a:ea typeface="Times New Roman"/>
                          <a:cs typeface="Arial"/>
                        </a:rPr>
                        <a:t>36.2</a:t>
                      </a:r>
                      <a:endParaRPr lang="el-GR" sz="12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GB" sz="1200" dirty="0">
                          <a:latin typeface="Arial"/>
                          <a:ea typeface="Times New Roman"/>
                          <a:cs typeface="Arial"/>
                        </a:rPr>
                        <a:t>30.4</a:t>
                      </a:r>
                      <a:endParaRPr lang="el-GR" sz="12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214314" y="5643578"/>
            <a:ext cx="7286644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Source:http://epp.eurostat.ec.europa.eu/statistics_explained/index.php/Migration_and_migrant_population_statistics/el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3143272" y="97795"/>
            <a:ext cx="3000364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Table 24. Immigration in Greece, 2010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428596" y="1285860"/>
          <a:ext cx="8286807" cy="2786082"/>
        </p:xfrm>
        <a:graphic>
          <a:graphicData uri="http://schemas.openxmlformats.org/drawingml/2006/table">
            <a:tbl>
              <a:tblPr/>
              <a:tblGrid>
                <a:gridCol w="6068385"/>
                <a:gridCol w="2218422"/>
              </a:tblGrid>
              <a:tr h="464347">
                <a:tc>
                  <a:txBody>
                    <a:bodyPr/>
                    <a:lstStyle/>
                    <a:p>
                      <a:pPr marL="0" marR="0"/>
                      <a:endParaRPr lang="en-US" sz="1200" dirty="0"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endParaRPr lang="en-GB" sz="1200"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marL="0" marR="0"/>
                      <a:r>
                        <a:rPr lang="en-GB" sz="1200">
                          <a:latin typeface="Arial"/>
                          <a:ea typeface="Times New Roman"/>
                          <a:cs typeface="Arial"/>
                        </a:rPr>
                        <a:t>Total immigrants in Greece</a:t>
                      </a:r>
                      <a:endParaRPr lang="el-GR" sz="12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GB" sz="1200">
                          <a:latin typeface="Arial"/>
                          <a:ea typeface="Times New Roman"/>
                          <a:cs typeface="Arial"/>
                        </a:rPr>
                        <a:t>1,132,800</a:t>
                      </a:r>
                      <a:endParaRPr lang="el-GR" sz="12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8694">
                <a:tc>
                  <a:txBody>
                    <a:bodyPr/>
                    <a:lstStyle/>
                    <a:p>
                      <a:pPr marL="0" marR="0"/>
                      <a:r>
                        <a:rPr lang="en-GB" sz="1200">
                          <a:latin typeface="Arial"/>
                          <a:ea typeface="Times New Roman"/>
                          <a:cs typeface="Arial"/>
                        </a:rPr>
                        <a:t>Immigrants in Greece as a percentage of the total population</a:t>
                      </a:r>
                      <a:endParaRPr lang="el-GR" sz="12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GB" sz="1200">
                          <a:latin typeface="Arial"/>
                          <a:ea typeface="Times New Roman"/>
                          <a:cs typeface="Arial"/>
                        </a:rPr>
                        <a:t>10.1%</a:t>
                      </a:r>
                      <a:endParaRPr lang="el-GR" sz="12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8694">
                <a:tc>
                  <a:txBody>
                    <a:bodyPr/>
                    <a:lstStyle/>
                    <a:p>
                      <a:pPr marL="0" marR="0"/>
                      <a:r>
                        <a:rPr lang="en-GB" sz="1200" dirty="0">
                          <a:latin typeface="Arial"/>
                          <a:ea typeface="Times New Roman"/>
                          <a:cs typeface="Arial"/>
                        </a:rPr>
                        <a:t>Women immigrants as a percentage of the total immigrant population</a:t>
                      </a:r>
                      <a:endParaRPr lang="el-GR" sz="12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GB" sz="1200" dirty="0">
                          <a:latin typeface="Arial"/>
                          <a:ea typeface="Times New Roman"/>
                          <a:cs typeface="Arial"/>
                        </a:rPr>
                        <a:t>44.6</a:t>
                      </a:r>
                      <a:endParaRPr lang="el-GR" sz="12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428628" y="4286256"/>
            <a:ext cx="5715008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Source: http://emmedia.pspa.uoa.gr/resources/Publications/Metanastefsis_Epikaira/ME_2011_1.pdf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2714612" y="97795"/>
            <a:ext cx="392905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Table 25. Immigration in Greece, 2010, 2011, 2012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428596" y="1142984"/>
          <a:ext cx="8358245" cy="2857520"/>
        </p:xfrm>
        <a:graphic>
          <a:graphicData uri="http://schemas.openxmlformats.org/drawingml/2006/table">
            <a:tbl>
              <a:tblPr/>
              <a:tblGrid>
                <a:gridCol w="1784710"/>
                <a:gridCol w="6573535"/>
              </a:tblGrid>
              <a:tr h="714380">
                <a:tc>
                  <a:txBody>
                    <a:bodyPr/>
                    <a:lstStyle/>
                    <a:p>
                      <a:pPr marL="0" marR="0"/>
                      <a:r>
                        <a:rPr lang="en-US" sz="1200">
                          <a:latin typeface="Arial"/>
                          <a:ea typeface="Times New Roman"/>
                          <a:cs typeface="Arial"/>
                        </a:rPr>
                        <a:t>Greece</a:t>
                      </a:r>
                      <a:endParaRPr lang="el-GR" sz="12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latin typeface="Arial"/>
                          <a:ea typeface="Times New Roman"/>
                          <a:cs typeface="Arial"/>
                        </a:rPr>
                        <a:t>Total immigrants</a:t>
                      </a:r>
                      <a:endParaRPr lang="el-GR" sz="12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4380">
                <a:tc>
                  <a:txBody>
                    <a:bodyPr/>
                    <a:lstStyle/>
                    <a:p>
                      <a:pPr marL="0" marR="0"/>
                      <a:r>
                        <a:rPr lang="en-GB" sz="1200">
                          <a:latin typeface="Arial"/>
                          <a:ea typeface="Times New Roman"/>
                          <a:cs typeface="Arial"/>
                        </a:rPr>
                        <a:t>2010</a:t>
                      </a:r>
                      <a:endParaRPr lang="el-GR" sz="12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GB" sz="1200">
                          <a:latin typeface="Arial"/>
                          <a:ea typeface="Times New Roman"/>
                          <a:cs typeface="Arial"/>
                        </a:rPr>
                        <a:t>119,070</a:t>
                      </a:r>
                      <a:endParaRPr lang="el-GR" sz="12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4380">
                <a:tc>
                  <a:txBody>
                    <a:bodyPr/>
                    <a:lstStyle/>
                    <a:p>
                      <a:pPr marL="0" marR="0"/>
                      <a:r>
                        <a:rPr lang="en-GB" sz="1200">
                          <a:latin typeface="Arial"/>
                          <a:ea typeface="Times New Roman"/>
                          <a:cs typeface="Arial"/>
                        </a:rPr>
                        <a:t>2011</a:t>
                      </a:r>
                      <a:endParaRPr lang="el-GR" sz="12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GB" sz="1200">
                          <a:latin typeface="Arial"/>
                          <a:ea typeface="Times New Roman"/>
                          <a:cs typeface="Arial"/>
                        </a:rPr>
                        <a:t>110,823</a:t>
                      </a:r>
                      <a:endParaRPr lang="el-GR" sz="12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4380">
                <a:tc>
                  <a:txBody>
                    <a:bodyPr/>
                    <a:lstStyle/>
                    <a:p>
                      <a:pPr marL="0" marR="0"/>
                      <a:r>
                        <a:rPr lang="en-GB" sz="1200">
                          <a:latin typeface="Arial"/>
                          <a:ea typeface="Times New Roman"/>
                          <a:cs typeface="Arial"/>
                        </a:rPr>
                        <a:t>2012</a:t>
                      </a:r>
                      <a:endParaRPr lang="el-GR" sz="12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GB" sz="1200" dirty="0">
                          <a:latin typeface="Arial"/>
                          <a:ea typeface="Times New Roman"/>
                          <a:cs typeface="Arial"/>
                        </a:rPr>
                        <a:t>110,139</a:t>
                      </a:r>
                      <a:endParaRPr lang="el-GR" sz="12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357190" y="4256564"/>
            <a:ext cx="8143900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Source: Eurostat, International migration flow (</a:t>
            </a:r>
            <a:r>
              <a:rPr kumimoji="0" lang="fr-FR" sz="9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migr_immi</a:t>
            </a:r>
            <a:r>
              <a:rPr kumimoji="0" lang="fr-FR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 http://appsso.eurostat.ec.europa.eu/nui/show.do?dataset=migr_imm1ctz&amp;lang=en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4. ΑΠΟΤΕΛΕΣΜΑΤΑ ΤΗΣ ΕΡΕΥΝΑΣ ΠΕΔΙΟΥ</a:t>
            </a:r>
            <a:endParaRPr lang="el-G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/>
          <a:lstStyle/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ΚΑΙΝΟΤΟΜΕΣ ΚΑΙ ΑΝΘΕΚΤΙΚΕΣ ΠΟΛΙΤΙΚΕΣ ΕΝΤΑΞΗΣ ΤΩΝ ΜΕΤΑΝΑΣΤΩΝ ΣΤΗΝ ΑΓΟΡΑ ΕΡΓΑΣΙΑΣ ΚΑΤΆ ΤΗΝ ΠΕΡΙΟΔΟ 2000-2008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Προώθηση της απασχόλησης μέσω νέων θέσεων εργασίας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Προγράμματα ελεύθερων επαγγελματιών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Επιδοτούμενα προγράμματα κατάρτισης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Έλλειψη στοχευόμενων πολιτικών για τους μετανάστες με εξαίρεση τη διασύνδεση  νόμιμης διαμονής με την απασχόληση.</a:t>
            </a:r>
            <a:endParaRPr lang="el-GR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4. ΑΠΟΤΕΛΕΣΜΑΤΑ ΤΗΣ ΕΡΕΥΝΑΣ ΠΕΔΙΟΥ</a:t>
            </a:r>
            <a:endParaRPr lang="el-GR" sz="28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ΚΑΙΝΟΤΟΜΕΣ ΚΑΙ ΑΝΘΕΚΤΙΚΕΣ ΠΟΛΙΤΙΚΕΣ ΕΝΤΑΞΗΣ ΤΩΝ ΜΕΤΑΝΑΣΤΩΝ ΣΤΗΝ ΑΓΟΡΑ ΕΡΓΑΣΙΑΣ ΚΑΤΆ ΤΗΝ ΠΕΡΙΟΔΟ </a:t>
            </a: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2010-2013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Ολοκληρωτική έλλειψη μέτρων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Τάση επιστροφής των μεταναστών στον τόπο καταγωγής τους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Δύο υποπερίοδοι με διαφορετικές τάσεις 2010-2012 και 2012-13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Αλλαγές στο εργατικό δίκαιο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Μέτρα για συγκράτηση των απολύσεων και διαχείριση της ανεργίας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Παράνομη και ευέλικτη απασχόληση για τους γηγενείς πληθυσμούς</a:t>
            </a:r>
            <a:endParaRPr lang="el-GR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el-G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4. ΑΠΟΤΕΛΕΣΜΑΤΑ ΤΗΣ ΕΡΕΥΝΑΣ ΠΕΔΙΟΥ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Κατακόρυφη αύξηση της ανεργίας στους μετανάστες όπως φαίνεται και μέσα από τις επίσημες στατιστικές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Θέσπιση των συμβουλίων Ένταξης των Μεταναστών (ΣΕΜ) με πολύ περιορισμένη πρακτική εφαρμογή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Θεσμοθέτηση του </a:t>
            </a:r>
            <a:r>
              <a:rPr lang="el-GR" sz="2000" b="1" dirty="0" err="1" smtClean="0">
                <a:latin typeface="Times New Roman" pitchFamily="18" charset="0"/>
                <a:cs typeface="Times New Roman" pitchFamily="18" charset="0"/>
              </a:rPr>
              <a:t>εργόσημου</a:t>
            </a: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 και μείωση του αριθμού ενσήμων στο μισό για την ανανέωση της άδειας παραμονής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Απλούστευση των διαδικασιών απόδοσης της άδειας πενταετούς παραμονής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Δημιουργία ενός μικρού αριθμού επιχειρήσεων με προέλευση από Ασία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Εκροή μεταναστών από την Ελλάδα προς την Ευρώπη.</a:t>
            </a:r>
            <a:endParaRPr lang="el-GR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ΣΥΝΕΠΕΙΕΣ ΤΩΝ ΠΟΛΙΤΙΚΩΝ ΚΑΙ ΜΗ ΠΟΛΙΤΙΚΩΝ ΓΙΑ ΤΟΥΣ ΜΕΤΑΝΑΣΤΕΣ</a:t>
            </a:r>
            <a:endParaRPr lang="el-G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Γενίκευση της ευπάθειας και στο σύνολο των μεταναστευτικών πληθυσμών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Μετάβαση από μία άνιση αγορά εργασίας σε μία ευέλικτη με κύριο γνώρισμα την μακροχρόνια ανεργία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Μείωση των μεταναστευτικών εισροών και αύξηση των εκροών προς τη χώρα καταγωγής (Αλβανοί) ή την υπόλοιπη Ευρώπη (Ασιάτες)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Πρώτα θύματα οι μετανάστες χωρίς τίτλο παραμονής και ακολουθούν αυτοί με τίτλο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Έλλειψη παντελούς σχεδιασμού για εργασιακή και κοινωνική ένταξη των μεταναστευτικών πληθυσμών με αποτέλεσμα την περαιτέρω εξαθλίωση μεταναστών που ήταν ήδη σε επισφαλές περιβάλλον</a:t>
            </a:r>
            <a:endParaRPr lang="el-GR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1 - Τίτλος"/>
          <p:cNvSpPr>
            <a:spLocks noGrp="1"/>
          </p:cNvSpPr>
          <p:nvPr>
            <p:ph type="title"/>
          </p:nvPr>
        </p:nvSpPr>
        <p:spPr>
          <a:xfrm>
            <a:off x="468313" y="765175"/>
            <a:ext cx="8229600" cy="792163"/>
          </a:xfrm>
        </p:spPr>
        <p:txBody>
          <a:bodyPr/>
          <a:lstStyle/>
          <a:p>
            <a:pPr eaLnBrk="1" hangingPunct="1"/>
            <a:r>
              <a:rPr lang="el-GR" sz="28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2800" b="1" smtClean="0">
                <a:latin typeface="Times New Roman" pitchFamily="18" charset="0"/>
                <a:cs typeface="Times New Roman" pitchFamily="18" charset="0"/>
              </a:rPr>
            </a:br>
            <a:r>
              <a:rPr lang="el-GR" sz="2800" b="1" smtClean="0">
                <a:latin typeface="Times New Roman" pitchFamily="18" charset="0"/>
                <a:cs typeface="Times New Roman" pitchFamily="18" charset="0"/>
              </a:rPr>
              <a:t>ΠΛΑΝΟ ΠΑΡΟΥΣΙΑΣΗΣ</a:t>
            </a:r>
            <a:r>
              <a:rPr lang="el-GR" sz="2800" smtClean="0"/>
              <a:t/>
            </a:r>
            <a:br>
              <a:rPr lang="el-GR" sz="2800" smtClean="0"/>
            </a:br>
            <a:endParaRPr lang="el-GR" sz="2800" b="1" smtClean="0">
              <a:latin typeface="Arial" charset="0"/>
              <a:cs typeface="Arial" charset="0"/>
            </a:endParaRPr>
          </a:p>
        </p:txBody>
      </p:sp>
      <p:sp>
        <p:nvSpPr>
          <p:cNvPr id="4099" name="2 - Θέση περιεχομένου"/>
          <p:cNvSpPr>
            <a:spLocks noGrp="1"/>
          </p:cNvSpPr>
          <p:nvPr>
            <p:ph idx="1"/>
          </p:nvPr>
        </p:nvSpPr>
        <p:spPr>
          <a:xfrm>
            <a:off x="468313" y="1700213"/>
            <a:ext cx="8229600" cy="4897437"/>
          </a:xfrm>
        </p:spPr>
        <p:txBody>
          <a:bodyPr/>
          <a:lstStyle/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ΑΝΤΙΚΕΙΜΕΝΟ 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ΑΠΟΣΑΦΗΝΙΣΗ ΤΟΥ ΟΡΟΥ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RESILIENT</a:t>
            </a:r>
            <a:endParaRPr lang="el-G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ΟΙ  ΣΤΑΤΙΣΤΙΚΟΙ ΔΕΙΚΤΕΣ 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Η ΠΟΙΟΤΙΚΗ ΕΡΕΥΝΑ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ΒΑΣΙΚΑ ΣΥΜΠΕΡΑΣΜΑΤΑ </a:t>
            </a:r>
          </a:p>
          <a:p>
            <a:pPr marL="457200" indent="-457200">
              <a:lnSpc>
                <a:spcPct val="200000"/>
              </a:lnSpc>
              <a:buFont typeface="Arial" charset="0"/>
              <a:buNone/>
              <a:defRPr/>
            </a:pPr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l-GR" sz="1600" dirty="0" smtClean="0"/>
          </a:p>
          <a:p>
            <a:pPr lvl="1">
              <a:buFont typeface="Arial" charset="0"/>
              <a:buNone/>
              <a:defRPr/>
            </a:pPr>
            <a:r>
              <a:rPr lang="fr-FR" sz="1600" b="1" dirty="0" smtClean="0"/>
              <a:t>	</a:t>
            </a:r>
            <a:endParaRPr lang="el-GR" sz="1600" dirty="0" smtClean="0"/>
          </a:p>
          <a:p>
            <a:pPr>
              <a:defRPr/>
            </a:pPr>
            <a:endParaRPr lang="el-GR" sz="1400" dirty="0" smtClean="0"/>
          </a:p>
          <a:p>
            <a:pPr eaLnBrk="1" hangingPunct="1">
              <a:buFont typeface="Arial" charset="0"/>
              <a:buNone/>
              <a:defRPr/>
            </a:pPr>
            <a:endParaRPr lang="el-GR" sz="1400" dirty="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  <a:defRPr/>
            </a:pPr>
            <a:endParaRPr lang="el-GR" sz="1400" dirty="0" smtClean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endParaRPr lang="el-GR" sz="1400" dirty="0" smtClean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endParaRPr lang="el-GR" sz="1400" dirty="0" smtClean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endParaRPr lang="el-GR" sz="1400" dirty="0" smtClean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endParaRPr lang="el-GR" dirty="0" smtClean="0"/>
          </a:p>
        </p:txBody>
      </p:sp>
      <p:pic>
        <p:nvPicPr>
          <p:cNvPr id="17411" name="Εικόνα 1" descr="http://www.koinpolpanteion.gr/images/banner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6213" y="0"/>
            <a:ext cx="7697787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1 - Τίτλος"/>
          <p:cNvSpPr>
            <a:spLocks noGrp="1"/>
          </p:cNvSpPr>
          <p:nvPr>
            <p:ph type="title"/>
          </p:nvPr>
        </p:nvSpPr>
        <p:spPr>
          <a:xfrm>
            <a:off x="468313" y="765175"/>
            <a:ext cx="8229600" cy="792163"/>
          </a:xfrm>
        </p:spPr>
        <p:txBody>
          <a:bodyPr/>
          <a:lstStyle/>
          <a:p>
            <a:pPr eaLnBrk="1" hangingPunct="1"/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1. ΑΝΤΙΚΕΙΜΕΝΟ </a:t>
            </a:r>
            <a:r>
              <a:rPr lang="el-GR" sz="2800" dirty="0" smtClean="0"/>
              <a:t/>
            </a:r>
            <a:br>
              <a:rPr lang="el-GR" sz="2800" dirty="0" smtClean="0"/>
            </a:br>
            <a:endParaRPr lang="el-GR" sz="2800" b="1" dirty="0" smtClean="0">
              <a:latin typeface="Arial" charset="0"/>
              <a:cs typeface="Arial" charset="0"/>
            </a:endParaRPr>
          </a:p>
        </p:txBody>
      </p:sp>
      <p:sp>
        <p:nvSpPr>
          <p:cNvPr id="18434" name="2 - Θέση περιεχομένου"/>
          <p:cNvSpPr>
            <a:spLocks noGrp="1"/>
          </p:cNvSpPr>
          <p:nvPr>
            <p:ph idx="1"/>
          </p:nvPr>
        </p:nvSpPr>
        <p:spPr>
          <a:xfrm>
            <a:off x="468313" y="1484313"/>
            <a:ext cx="8229600" cy="5184775"/>
          </a:xfrm>
        </p:spPr>
        <p:txBody>
          <a:bodyPr/>
          <a:lstStyle/>
          <a:p>
            <a:pPr marL="457200" indent="-457200">
              <a:lnSpc>
                <a:spcPct val="200000"/>
              </a:lnSpc>
              <a:buNone/>
            </a:pPr>
            <a:endParaRPr lang="el-G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ΑΝΤΙΚΕΙΜΕΝΟ ΤΗΣ  ΕΡΕΥΝΑΣ</a:t>
            </a:r>
          </a:p>
          <a:p>
            <a:pPr marL="457200" indent="-457200">
              <a:lnSpc>
                <a:spcPct val="200000"/>
              </a:lnSpc>
              <a:buFont typeface="Wingdings" pitchFamily="2" charset="2"/>
              <a:buChar char="Ø"/>
            </a:pP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ΜΕΘΟΔΟΛΟΓΙΑ</a:t>
            </a:r>
          </a:p>
          <a:p>
            <a:pPr marL="457200" indent="-457200">
              <a:lnSpc>
                <a:spcPct val="200000"/>
              </a:lnSpc>
              <a:buFont typeface="Wingdings" pitchFamily="2" charset="2"/>
              <a:buChar char="Ø"/>
            </a:pP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ΧΡΟΝΙΚΗ ΠΕΡΙΟΔΟΣ ΚΑΛΥΨΗΣ</a:t>
            </a:r>
          </a:p>
          <a:p>
            <a:pPr marL="457200" indent="-457200">
              <a:lnSpc>
                <a:spcPct val="200000"/>
              </a:lnSpc>
              <a:buNone/>
            </a:pPr>
            <a:endParaRPr lang="el-GR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endParaRPr lang="el-GR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200000"/>
              </a:lnSpc>
              <a:buFont typeface="Arial" charset="0"/>
              <a:buNone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/>
            <a:endParaRPr lang="el-GR" sz="1600" dirty="0" smtClean="0"/>
          </a:p>
          <a:p>
            <a:pPr lvl="1">
              <a:buFont typeface="Arial" charset="0"/>
              <a:buNone/>
            </a:pPr>
            <a:r>
              <a:rPr lang="fr-FR" sz="1600" b="1" dirty="0" smtClean="0"/>
              <a:t>	</a:t>
            </a:r>
            <a:endParaRPr lang="el-GR" sz="1600" dirty="0" smtClean="0"/>
          </a:p>
          <a:p>
            <a:pPr marL="457200" indent="-457200"/>
            <a:endParaRPr lang="el-GR" sz="1400" dirty="0" smtClean="0"/>
          </a:p>
          <a:p>
            <a:pPr marL="457200" indent="-457200" eaLnBrk="1" hangingPunct="1">
              <a:buFont typeface="Arial" charset="0"/>
              <a:buNone/>
            </a:pPr>
            <a:endParaRPr lang="el-GR" sz="1400" dirty="0" smtClean="0">
              <a:latin typeface="Arial" charset="0"/>
              <a:cs typeface="Arial" charset="0"/>
            </a:endParaRPr>
          </a:p>
          <a:p>
            <a:pPr marL="457200" indent="-457200" eaLnBrk="1" hangingPunct="1">
              <a:buFont typeface="Arial" charset="0"/>
              <a:buNone/>
            </a:pPr>
            <a:endParaRPr lang="el-GR" sz="1400" dirty="0" smtClean="0">
              <a:latin typeface="Arial" charset="0"/>
              <a:cs typeface="Arial" charset="0"/>
            </a:endParaRPr>
          </a:p>
          <a:p>
            <a:pPr marL="457200" indent="-457200" eaLnBrk="1" hangingPunct="1"/>
            <a:endParaRPr lang="el-GR" sz="1400" dirty="0" smtClean="0">
              <a:latin typeface="Arial" charset="0"/>
              <a:cs typeface="Arial" charset="0"/>
            </a:endParaRPr>
          </a:p>
          <a:p>
            <a:pPr marL="457200" indent="-457200" eaLnBrk="1" hangingPunct="1"/>
            <a:endParaRPr lang="el-GR" sz="1400" dirty="0" smtClean="0">
              <a:latin typeface="Arial" charset="0"/>
              <a:cs typeface="Arial" charset="0"/>
            </a:endParaRPr>
          </a:p>
          <a:p>
            <a:pPr marL="457200" indent="-457200" eaLnBrk="1" hangingPunct="1"/>
            <a:endParaRPr lang="el-GR" sz="1400" dirty="0" smtClean="0">
              <a:latin typeface="Arial" charset="0"/>
              <a:cs typeface="Arial" charset="0"/>
            </a:endParaRPr>
          </a:p>
          <a:p>
            <a:pPr marL="457200" indent="-457200" eaLnBrk="1" hangingPunct="1"/>
            <a:endParaRPr lang="el-GR" dirty="0" smtClean="0"/>
          </a:p>
        </p:txBody>
      </p:sp>
      <p:pic>
        <p:nvPicPr>
          <p:cNvPr id="18435" name="Εικόνα 1" descr="http://www.koinpolpanteion.gr/images/banner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6213" y="0"/>
            <a:ext cx="7697787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1 - Τίτλος"/>
          <p:cNvSpPr>
            <a:spLocks noGrp="1"/>
          </p:cNvSpPr>
          <p:nvPr>
            <p:ph type="title"/>
          </p:nvPr>
        </p:nvSpPr>
        <p:spPr>
          <a:xfrm>
            <a:off x="468313" y="765175"/>
            <a:ext cx="8229600" cy="792163"/>
          </a:xfrm>
        </p:spPr>
        <p:txBody>
          <a:bodyPr/>
          <a:lstStyle/>
          <a:p>
            <a:pPr eaLnBrk="1" hangingPunct="1"/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2. ΑΠΟΣΑΦΗΝΙΣΗ ΤΟΥ ΟΡΟΥ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RESILIENT</a:t>
            </a:r>
            <a:r>
              <a:rPr lang="el-GR" sz="2800" dirty="0" smtClean="0"/>
              <a:t/>
            </a:r>
            <a:br>
              <a:rPr lang="el-GR" sz="2800" dirty="0" smtClean="0"/>
            </a:br>
            <a:endParaRPr lang="el-GR" sz="2800" b="1" dirty="0" smtClean="0">
              <a:latin typeface="Arial" charset="0"/>
              <a:cs typeface="Arial" charset="0"/>
            </a:endParaRPr>
          </a:p>
        </p:txBody>
      </p:sp>
      <p:sp>
        <p:nvSpPr>
          <p:cNvPr id="19458" name="2 - Θέση περιεχομένου"/>
          <p:cNvSpPr>
            <a:spLocks noGrp="1"/>
          </p:cNvSpPr>
          <p:nvPr>
            <p:ph idx="1"/>
          </p:nvPr>
        </p:nvSpPr>
        <p:spPr>
          <a:xfrm>
            <a:off x="468313" y="1700213"/>
            <a:ext cx="8229600" cy="4897437"/>
          </a:xfrm>
        </p:spPr>
        <p:txBody>
          <a:bodyPr/>
          <a:lstStyle/>
          <a:p>
            <a:pPr marL="457200" indent="-457200">
              <a:lnSpc>
                <a:spcPct val="150000"/>
              </a:lnSpc>
              <a:buFont typeface="Calibri" pitchFamily="34" charset="0"/>
              <a:buAutoNum type="arabicPeriod"/>
            </a:pPr>
            <a:endParaRPr lang="el-G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200000"/>
              </a:lnSpc>
              <a:buFont typeface="Wingdings" pitchFamily="2" charset="2"/>
              <a:buChar char="Ø"/>
            </a:pP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ΠΡΟΕΛΕΥΣΗ  ΚΑΙ ΚΑΤΑΓΩΓΗ ΤΟΥ ΟΡΟΥ</a:t>
            </a:r>
          </a:p>
          <a:p>
            <a:pPr marL="457200" indent="-457200">
              <a:lnSpc>
                <a:spcPct val="200000"/>
              </a:lnSpc>
              <a:buFont typeface="Wingdings" pitchFamily="2" charset="2"/>
              <a:buChar char="Ø"/>
            </a:pP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Η ΜΗΧΑΝΙΚΗ ΠΡΟΣΕΓΓΙΣΗ</a:t>
            </a:r>
            <a:endParaRPr lang="el-G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200000"/>
              </a:lnSpc>
              <a:buFont typeface="Wingdings" pitchFamily="2" charset="2"/>
              <a:buChar char="Ø"/>
            </a:pP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Η ΟΙΚΟΛΟΓΙΚΗ ΠΡΟΣΕΓΓΙΣΗ</a:t>
            </a:r>
          </a:p>
          <a:p>
            <a:pPr marL="457200" indent="-457200">
              <a:lnSpc>
                <a:spcPct val="200000"/>
              </a:lnSpc>
              <a:buFont typeface="Wingdings" pitchFamily="2" charset="2"/>
              <a:buChar char="Ø"/>
            </a:pP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Η ΠΡΟΣΑΡΜΟΣΤΙΚΗ ΠΡΟΣΕΓΓΙΣΗ</a:t>
            </a:r>
          </a:p>
          <a:p>
            <a:pPr marL="457200" indent="-457200">
              <a:lnSpc>
                <a:spcPct val="200000"/>
              </a:lnSpc>
              <a:buFont typeface="Wingdings" pitchFamily="2" charset="2"/>
              <a:buChar char="Ø"/>
            </a:pP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Η ΠΡΟΣΕΓΓΙΣΗ ΤΟΥ ΟΟΣΑ</a:t>
            </a:r>
          </a:p>
          <a:p>
            <a:pPr marL="457200" indent="-457200">
              <a:lnSpc>
                <a:spcPct val="200000"/>
              </a:lnSpc>
              <a:buFont typeface="Wingdings" pitchFamily="2" charset="2"/>
              <a:buChar char="Ø"/>
            </a:pP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Η ΠΡΟΣΕΓΓΙΣΗ ΤΗΣ ΕΡΕΥΝΑΣ</a:t>
            </a:r>
          </a:p>
          <a:p>
            <a:pPr marL="457200" indent="-457200">
              <a:buFont typeface="Arial" charset="0"/>
              <a:buNone/>
            </a:pPr>
            <a:endParaRPr lang="el-G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Ø"/>
            </a:pPr>
            <a:endParaRPr lang="el-G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50000"/>
              </a:lnSpc>
              <a:buFont typeface="Arial" charset="0"/>
              <a:buNone/>
            </a:pPr>
            <a:endParaRPr lang="el-GR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200000"/>
              </a:lnSpc>
              <a:buFont typeface="Arial" charset="0"/>
              <a:buNone/>
            </a:pPr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endParaRPr lang="el-GR" sz="1600" dirty="0" smtClean="0"/>
          </a:p>
          <a:p>
            <a:pPr lvl="1">
              <a:buFont typeface="Arial" charset="0"/>
              <a:buNone/>
            </a:pPr>
            <a:r>
              <a:rPr lang="fr-FR" sz="1600" b="1" dirty="0" smtClean="0"/>
              <a:t>	</a:t>
            </a:r>
            <a:endParaRPr lang="el-GR" sz="1600" dirty="0" smtClean="0"/>
          </a:p>
          <a:p>
            <a:pPr marL="457200" indent="-457200"/>
            <a:endParaRPr lang="el-GR" sz="1400" dirty="0" smtClean="0"/>
          </a:p>
          <a:p>
            <a:pPr marL="457200" indent="-457200" eaLnBrk="1" hangingPunct="1">
              <a:buFont typeface="Arial" charset="0"/>
              <a:buNone/>
            </a:pPr>
            <a:endParaRPr lang="el-GR" sz="1400" dirty="0" smtClean="0">
              <a:latin typeface="Arial" charset="0"/>
              <a:cs typeface="Arial" charset="0"/>
            </a:endParaRPr>
          </a:p>
          <a:p>
            <a:pPr marL="457200" indent="-457200" eaLnBrk="1" hangingPunct="1">
              <a:buFont typeface="Arial" charset="0"/>
              <a:buNone/>
            </a:pPr>
            <a:endParaRPr lang="el-GR" sz="1400" dirty="0" smtClean="0">
              <a:latin typeface="Arial" charset="0"/>
              <a:cs typeface="Arial" charset="0"/>
            </a:endParaRPr>
          </a:p>
          <a:p>
            <a:pPr marL="457200" indent="-457200" eaLnBrk="1" hangingPunct="1"/>
            <a:endParaRPr lang="el-GR" sz="1400" dirty="0" smtClean="0">
              <a:latin typeface="Arial" charset="0"/>
              <a:cs typeface="Arial" charset="0"/>
            </a:endParaRPr>
          </a:p>
          <a:p>
            <a:pPr marL="457200" indent="-457200" eaLnBrk="1" hangingPunct="1"/>
            <a:endParaRPr lang="el-GR" sz="1400" dirty="0" smtClean="0">
              <a:latin typeface="Arial" charset="0"/>
              <a:cs typeface="Arial" charset="0"/>
            </a:endParaRPr>
          </a:p>
          <a:p>
            <a:pPr marL="457200" indent="-457200" eaLnBrk="1" hangingPunct="1"/>
            <a:endParaRPr lang="el-GR" sz="1400" dirty="0" smtClean="0">
              <a:latin typeface="Arial" charset="0"/>
              <a:cs typeface="Arial" charset="0"/>
            </a:endParaRPr>
          </a:p>
          <a:p>
            <a:pPr marL="457200" indent="-457200" eaLnBrk="1" hangingPunct="1"/>
            <a:endParaRPr lang="el-GR" dirty="0" smtClean="0"/>
          </a:p>
        </p:txBody>
      </p:sp>
      <p:pic>
        <p:nvPicPr>
          <p:cNvPr id="19459" name="Εικόνα 1" descr="http://www.koinpolpanteion.gr/images/banner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6213" y="0"/>
            <a:ext cx="7697787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214282" y="928670"/>
          <a:ext cx="8715436" cy="4929221"/>
        </p:xfrm>
        <a:graphic>
          <a:graphicData uri="http://schemas.openxmlformats.org/drawingml/2006/table">
            <a:tbl>
              <a:tblPr/>
              <a:tblGrid>
                <a:gridCol w="2895924"/>
                <a:gridCol w="1492647"/>
                <a:gridCol w="1492647"/>
                <a:gridCol w="1437323"/>
                <a:gridCol w="1396895"/>
              </a:tblGrid>
              <a:tr h="991654">
                <a:tc rowSpan="2"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Arial"/>
                        </a:rPr>
                        <a:t>Indicators:</a:t>
                      </a:r>
                      <a:endParaRPr lang="el-GR" sz="1200" dirty="0"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latin typeface="Arial"/>
                          <a:ea typeface="Times New Roman"/>
                          <a:cs typeface="Arial"/>
                        </a:rPr>
                        <a:t>Unemployment Rate</a:t>
                      </a:r>
                      <a:endParaRPr lang="el-GR" sz="1200" dirty="0"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Arial"/>
                        </a:rPr>
                        <a:t>Time</a:t>
                      </a:r>
                      <a:endParaRPr lang="el-GR" sz="12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General population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Migrants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Youth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Elderly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6495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Age: 15-64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Age: 15-64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Age: 15-24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Age: 55-64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38013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2000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11.5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11.6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29.2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3.7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13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2001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10.6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11.4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28.0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4.0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38013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2002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10.1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9.8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26.1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3.8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13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2003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9.5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8.9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25.7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3.1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38013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2004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10.4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9.3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26.5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4.3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13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2005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Arial"/>
                        </a:rPr>
                        <a:t>10.0</a:t>
                      </a:r>
                      <a:endParaRPr lang="el-GR" sz="12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8.2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26.0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3.8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38013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2006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9.0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7.9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25.2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3.7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13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2007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8.4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Arial"/>
                        </a:rPr>
                        <a:t>7.5</a:t>
                      </a:r>
                      <a:endParaRPr lang="el-GR" sz="12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22.9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Arial"/>
                        </a:rPr>
                        <a:t>3.4</a:t>
                      </a:r>
                      <a:endParaRPr lang="el-GR" sz="12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175253" y="97795"/>
            <a:ext cx="5182829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Table 1. Unemployment rates by age and nationality (%), from 2000 to 2007</a:t>
            </a:r>
            <a:endParaRPr kumimoji="0" lang="el-G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142844" y="5957848"/>
            <a:ext cx="87154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/>
            <a:r>
              <a:rPr lang="en-US" sz="1000" i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Source: </a:t>
            </a:r>
            <a:r>
              <a:rPr lang="en-US" sz="1000" i="1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Eurostat</a:t>
            </a:r>
            <a:r>
              <a:rPr lang="en-US" sz="1000" i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en-US" sz="1000" i="1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Labour</a:t>
            </a:r>
            <a:r>
              <a:rPr lang="en-US" sz="1000" i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Force Survey (</a:t>
            </a:r>
            <a:r>
              <a:rPr lang="en-US" sz="1000" i="1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lfsa_unemp</a:t>
            </a:r>
            <a:r>
              <a:rPr lang="en-US" sz="1000" i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en-US" sz="1000" i="1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lfsa_urgan</a:t>
            </a:r>
            <a:r>
              <a:rPr lang="en-US" sz="1000" i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), </a:t>
            </a:r>
          </a:p>
          <a:p>
            <a:pPr lvl="0" eaLnBrk="0" hangingPunct="0"/>
            <a:r>
              <a:rPr lang="en-US" sz="1000" i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http://epp.eurostat.ec.europa.eu/portal/page/portal/employment_u_lfs/data/database</a:t>
            </a:r>
            <a:endParaRPr lang="en-US" sz="1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Table 2. Unemployment rates by age and nationality (%), from 2008 to 2012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214282" y="1000106"/>
          <a:ext cx="8786873" cy="4714909"/>
        </p:xfrm>
        <a:graphic>
          <a:graphicData uri="http://schemas.openxmlformats.org/drawingml/2006/table">
            <a:tbl>
              <a:tblPr/>
              <a:tblGrid>
                <a:gridCol w="2919661"/>
                <a:gridCol w="1504881"/>
                <a:gridCol w="1504881"/>
                <a:gridCol w="1449105"/>
                <a:gridCol w="1408345"/>
              </a:tblGrid>
              <a:tr h="1234041">
                <a:tc rowSpan="2"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Arial"/>
                        </a:rPr>
                        <a:t>Indicators:</a:t>
                      </a:r>
                      <a:endParaRPr lang="el-GR" sz="1200" dirty="0"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latin typeface="Arial"/>
                          <a:ea typeface="Times New Roman"/>
                          <a:cs typeface="Arial"/>
                        </a:rPr>
                        <a:t>Unemployment Rate</a:t>
                      </a:r>
                      <a:endParaRPr lang="el-GR" sz="1200" dirty="0"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Arial"/>
                        </a:rPr>
                        <a:t>Time</a:t>
                      </a:r>
                      <a:endParaRPr lang="el-GR" sz="12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General population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Migrants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Youth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Elderly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562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Age: 15-64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Arial"/>
                        </a:rPr>
                        <a:t>Age: 15-64</a:t>
                      </a:r>
                      <a:endParaRPr lang="el-GR" sz="12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Age: 15-24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Age: 55-64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47304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2008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7.8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6.8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22.1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3.2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304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2009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9.6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10.5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25.8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4.6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47304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2010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12.7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15.0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32.9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6.3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304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2011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17.9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20.7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44.4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8.5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47304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2012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24.5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33.3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55.3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Arial"/>
                        </a:rPr>
                        <a:t>13.6</a:t>
                      </a:r>
                      <a:endParaRPr lang="el-GR" sz="12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142844" y="5774312"/>
            <a:ext cx="864393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Source: </a:t>
            </a:r>
            <a:r>
              <a:rPr kumimoji="0" lang="en-US" sz="9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Eurostat</a:t>
            </a:r>
            <a:r>
              <a:rPr kumimoji="0" lang="en-US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en-US" sz="9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Labour</a:t>
            </a:r>
            <a:r>
              <a:rPr kumimoji="0" lang="en-US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Force Survey (</a:t>
            </a:r>
            <a:r>
              <a:rPr kumimoji="0" lang="en-US" sz="9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lfsa_unemp</a:t>
            </a:r>
            <a:r>
              <a:rPr kumimoji="0" lang="en-US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en-US" sz="9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lfsa_urgan</a:t>
            </a:r>
            <a:r>
              <a:rPr kumimoji="0" lang="en-US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http://epp.eurostat.ec.europa.eu/portal/page/portal/employment_unemployment _</a:t>
            </a:r>
            <a:r>
              <a:rPr kumimoji="0" lang="en-US" sz="9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lfs</a:t>
            </a:r>
            <a:r>
              <a:rPr kumimoji="0" lang="en-US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/data/database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285784" y="97795"/>
            <a:ext cx="8643934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Table 9. Temporary employees as percentage of the total number of employees, by age and nationality (%), from 2000 to 2007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214282" y="785794"/>
          <a:ext cx="8715436" cy="5072094"/>
        </p:xfrm>
        <a:graphic>
          <a:graphicData uri="http://schemas.openxmlformats.org/drawingml/2006/table">
            <a:tbl>
              <a:tblPr/>
              <a:tblGrid>
                <a:gridCol w="2895924"/>
                <a:gridCol w="1492647"/>
                <a:gridCol w="1492647"/>
                <a:gridCol w="1437323"/>
                <a:gridCol w="1396895"/>
              </a:tblGrid>
              <a:tr h="1020398">
                <a:tc rowSpan="2"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Arial"/>
                        </a:rPr>
                        <a:t>Indicators:</a:t>
                      </a:r>
                      <a:endParaRPr lang="el-GR" sz="1200" dirty="0"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Arial"/>
                        </a:rPr>
                        <a:t>Temporary employment</a:t>
                      </a:r>
                      <a:endParaRPr lang="el-GR" sz="1200" dirty="0"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Arial"/>
                        </a:rPr>
                        <a:t>Time</a:t>
                      </a:r>
                      <a:endParaRPr lang="el-GR" sz="12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General population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Migrants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Youth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Elderly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248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Age: 15-74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Age: 15-64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Age: 15-24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Age: 55-74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39115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2000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13.8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24.7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29.6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8.0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15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2001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13.5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22.4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29.2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8.9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39115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2002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11.8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18.3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26.4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7.5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15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2003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11.3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19.9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24.6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7.4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39115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2004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Arial"/>
                        </a:rPr>
                        <a:t>12.4</a:t>
                      </a:r>
                      <a:endParaRPr lang="el-GR" sz="12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22.5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26.3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7.4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15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2005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11.8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19.1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26.5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8.7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39115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2006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10.7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17.3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25.0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7.1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15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2007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10.9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16.4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27.0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Arial"/>
                        </a:rPr>
                        <a:t>6.2</a:t>
                      </a:r>
                      <a:endParaRPr lang="el-GR" sz="12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</a:tbl>
          </a:graphicData>
        </a:graphic>
      </p:graphicFrame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142876" y="5925941"/>
            <a:ext cx="878684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Source: </a:t>
            </a:r>
            <a:r>
              <a:rPr kumimoji="0" lang="en-US" sz="9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Eurostat</a:t>
            </a:r>
            <a:r>
              <a:rPr kumimoji="0" lang="en-US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en-US" sz="9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Labour</a:t>
            </a:r>
            <a:r>
              <a:rPr kumimoji="0" lang="en-US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Force Survey (</a:t>
            </a:r>
            <a:r>
              <a:rPr kumimoji="0" lang="en-US" sz="9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lfsa_emptemp</a:t>
            </a:r>
            <a:r>
              <a:rPr kumimoji="0" lang="en-US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en-US" sz="9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lfsa_etpga</a:t>
            </a:r>
            <a:r>
              <a:rPr kumimoji="0" lang="en-US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en-US" sz="9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lfsa_etpgan</a:t>
            </a:r>
            <a:r>
              <a:rPr kumimoji="0" lang="en-US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http://epp.eurostat.ec.europa.eu/portal/page/portal/employment_unemployment _</a:t>
            </a:r>
            <a:r>
              <a:rPr kumimoji="0" lang="en-US" sz="9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lfs</a:t>
            </a:r>
            <a:r>
              <a:rPr kumimoji="0" lang="en-US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/data/database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285784" y="97795"/>
            <a:ext cx="857249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Table 10. Temporary employees as percentage of the total number of employees, by age and nationality (%), from 2008 to 2012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214282" y="785794"/>
          <a:ext cx="8715436" cy="4857786"/>
        </p:xfrm>
        <a:graphic>
          <a:graphicData uri="http://schemas.openxmlformats.org/drawingml/2006/table">
            <a:tbl>
              <a:tblPr/>
              <a:tblGrid>
                <a:gridCol w="2895924"/>
                <a:gridCol w="1492647"/>
                <a:gridCol w="1492647"/>
                <a:gridCol w="1437323"/>
                <a:gridCol w="1396895"/>
              </a:tblGrid>
              <a:tr h="1271436">
                <a:tc rowSpan="2"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Arial"/>
                        </a:rPr>
                        <a:t>Indicators:</a:t>
                      </a:r>
                      <a:endParaRPr lang="el-GR" sz="1200" dirty="0"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Arial"/>
                        </a:rPr>
                        <a:t>Temporary employment</a:t>
                      </a:r>
                      <a:endParaRPr lang="el-GR" sz="1200" dirty="0"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Arial"/>
                        </a:rPr>
                        <a:t>Time</a:t>
                      </a:r>
                      <a:endParaRPr lang="el-GR" sz="12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General population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Migrants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Youth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Elderly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943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Age: 15-74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Age: 15-64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Age: 15-24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Age: 55-74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48738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2008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11.5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17.3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29.2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6.3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38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2009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Arial"/>
                        </a:rPr>
                        <a:t>12.1</a:t>
                      </a:r>
                      <a:endParaRPr lang="el-GR" sz="12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20.1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Arial"/>
                        </a:rPr>
                        <a:t>28.4</a:t>
                      </a:r>
                      <a:endParaRPr lang="el-GR" sz="12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6.8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48738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2010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12.4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25.2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30.4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7.6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38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2011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11.6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27.6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30.1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6.7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48738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2012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10.0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20.2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25.9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Arial"/>
                        </a:rPr>
                        <a:t>6.3</a:t>
                      </a:r>
                      <a:endParaRPr lang="el-GR" sz="12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142876" y="5702874"/>
            <a:ext cx="900115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Source: </a:t>
            </a:r>
            <a:r>
              <a:rPr kumimoji="0" lang="en-US" sz="9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Eurostat</a:t>
            </a:r>
            <a:r>
              <a:rPr kumimoji="0" lang="en-US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en-US" sz="9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Labour</a:t>
            </a:r>
            <a:r>
              <a:rPr kumimoji="0" lang="en-US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Force Survey (</a:t>
            </a:r>
            <a:r>
              <a:rPr kumimoji="0" lang="en-US" sz="9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lfsa_emptemp</a:t>
            </a:r>
            <a:r>
              <a:rPr kumimoji="0" lang="en-US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en-US" sz="9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lfsa_etpga</a:t>
            </a:r>
            <a:r>
              <a:rPr kumimoji="0" lang="en-US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en-US" sz="9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lfsa_etpgan</a:t>
            </a:r>
            <a:r>
              <a:rPr kumimoji="0" lang="en-US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),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http://epp.eurostat.ec.europa.eu/portal/page/portal/employment_unemployment _</a:t>
            </a:r>
            <a:r>
              <a:rPr kumimoji="0" lang="en-US" sz="9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lfs</a:t>
            </a:r>
            <a:r>
              <a:rPr kumimoji="0" lang="en-US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/data/database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500066" y="97795"/>
            <a:ext cx="81439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Table 11. Part-time employment as percentage of the total employment, by age and nationality (%), from 2000 to 2007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214282" y="642919"/>
          <a:ext cx="8786873" cy="5286407"/>
        </p:xfrm>
        <a:graphic>
          <a:graphicData uri="http://schemas.openxmlformats.org/drawingml/2006/table">
            <a:tbl>
              <a:tblPr/>
              <a:tblGrid>
                <a:gridCol w="2919661"/>
                <a:gridCol w="1504881"/>
                <a:gridCol w="1504881"/>
                <a:gridCol w="1449105"/>
                <a:gridCol w="1408345"/>
              </a:tblGrid>
              <a:tr h="966313">
                <a:tc rowSpan="2"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Arial"/>
                        </a:rPr>
                        <a:t>Indicators:</a:t>
                      </a:r>
                      <a:endParaRPr lang="el-GR" sz="1200" dirty="0"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Arial"/>
                        </a:rPr>
                        <a:t>Full time and Part time employment</a:t>
                      </a:r>
                      <a:endParaRPr lang="el-GR" sz="1200" dirty="0"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Arial"/>
                        </a:rPr>
                        <a:t>Time</a:t>
                      </a:r>
                      <a:endParaRPr lang="el-GR" sz="12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General population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Migrants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Youth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Elderly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6742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Age: 15-74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Age: 15-64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Age: 15-24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Age: 55-74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37041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2000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4.6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9.7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8.6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6.2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41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2001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4.0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7.8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6.9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5.7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37041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latin typeface="Arial"/>
                          <a:ea typeface="Times New Roman"/>
                          <a:cs typeface="Arial"/>
                        </a:rPr>
                        <a:t>2002</a:t>
                      </a:r>
                      <a:endParaRPr lang="el-GR" sz="12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4.4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7.4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7.6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6.1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41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2003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4.1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6.3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7.7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5.8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37041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2004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4.6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6.8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8.8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5.4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41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2005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4.9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7.1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11.1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6.2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37041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2006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5.7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7.5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13.3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7.2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41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2007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5.6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7.2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11.6</a:t>
                      </a:r>
                      <a:endParaRPr lang="el-GR" sz="12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Arial"/>
                        </a:rPr>
                        <a:t>7.3</a:t>
                      </a:r>
                      <a:endParaRPr lang="el-GR" sz="12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</a:tbl>
          </a:graphicData>
        </a:graphic>
      </p:graphicFrame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142908" y="5988626"/>
            <a:ext cx="900109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Source: </a:t>
            </a:r>
            <a:r>
              <a:rPr kumimoji="0" lang="en-US" sz="9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Eurostat</a:t>
            </a:r>
            <a:r>
              <a:rPr kumimoji="0" lang="en-US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en-US" sz="9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Labour</a:t>
            </a:r>
            <a:r>
              <a:rPr kumimoji="0" lang="en-US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Force Survey (</a:t>
            </a:r>
            <a:r>
              <a:rPr kumimoji="0" lang="en-US" sz="9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lfsa_emptemp</a:t>
            </a:r>
            <a:r>
              <a:rPr kumimoji="0" lang="en-US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en-US" sz="9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lfsa_etpga</a:t>
            </a:r>
            <a:r>
              <a:rPr kumimoji="0" lang="en-US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en-US" sz="9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lfsa_etpgan</a:t>
            </a:r>
            <a:r>
              <a:rPr kumimoji="0" lang="en-US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http://epp.eurostat.ec.europa.eu/portal/page/portal/employment_unemployment _</a:t>
            </a:r>
            <a:r>
              <a:rPr kumimoji="0" lang="en-US" sz="9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lfs</a:t>
            </a:r>
            <a:r>
              <a:rPr kumimoji="0" lang="en-US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/data/database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5043</TotalTime>
  <Words>1017</Words>
  <Application>Microsoft Office PowerPoint</Application>
  <PresentationFormat>Προβολή στην οθόνη (4:3)</PresentationFormat>
  <Paragraphs>411</Paragraphs>
  <Slides>17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18" baseType="lpstr">
      <vt:lpstr>Θέμα του Office</vt:lpstr>
      <vt:lpstr>  10ο ΔΕΙΘΝΕΣ ΣΥΝΕΔΡΙΟ ΤΗΣ ΕΛΛΗΝΙΚΗΣ ΓΕΩΓΡΑΦΙΚΗΣ ΕΤΑΙΡΕΙΑΣ  ΘΕΣΣΑΛΟΝΙΚΗ 2014   </vt:lpstr>
      <vt:lpstr> ΠΛΑΝΟ ΠΑΡΟΥΣΙΑΣΗΣ </vt:lpstr>
      <vt:lpstr> 1. ΑΝΤΙΚΕΙΜΕΝΟ  </vt:lpstr>
      <vt:lpstr> 2. ΑΠΟΣΑΦΗΝΙΣΗ ΤΟΥ ΟΡΟΥ RESILIENT 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4. ΑΠΟΤΕΛΕΣΜΑΤΑ ΤΗΣ ΕΡΕΥΝΑΣ ΠΕΔΙΟΥ</vt:lpstr>
      <vt:lpstr>4. ΑΠΟΤΕΛΕΣΜΑΤΑ ΤΗΣ ΕΡΕΥΝΑΣ ΠΕΔΙΟΥ</vt:lpstr>
      <vt:lpstr>4. ΑΠΟΤΕΛΕΣΜΑΤΑ ΤΗΣ ΕΡΕΥΝΑΣ ΠΕΔΙΟΥ</vt:lpstr>
      <vt:lpstr>ΣΥΝΕΠΕΙΕΣ ΤΩΝ ΠΟΛΙΤΙΚΩΝ ΚΑΙ ΜΗ ΠΟΛΙΤΙΚΩΝ ΓΙΑ ΤΟΥΣ ΜΕΤΑΝΑΣΤΕΣ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Windows User</cp:lastModifiedBy>
  <cp:revision>248</cp:revision>
  <dcterms:modified xsi:type="dcterms:W3CDTF">2014-10-22T13:23:19Z</dcterms:modified>
</cp:coreProperties>
</file>