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7" r:id="rId4"/>
    <p:sldId id="290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kkk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519DF1-E617-4AB8-9876-A4FCA8599810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AC7CD1-EAC4-456D-8892-1DA05F09E2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kkk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407A4E-8AF7-4538-93FC-4A413A7C77DE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9E65F9-A253-42BA-932B-609903FB5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F3CF5-660D-4D33-B1F5-5D8770E66C27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CB19-7F19-4181-9DB6-E35B57CEA7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CCDDB-5629-49B6-AA43-1DDE76323810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A44E-1FFB-4896-B232-6DAE84A8F9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0F1D-7631-42B9-B6DE-62431FE39F01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1518-B83A-477D-B4BD-C620D2797F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4CFC-C441-4835-A3A4-77E9356460DE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CE8C-6FB2-4A57-95EE-213CF4C0292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1FCA-69A8-4AD5-AEFB-4ED9E5EB632E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BC37-1E49-4050-AECC-E4DA434F50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E683-5B40-4362-88F0-11D247058FCB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A62C-99D3-4F9E-973D-53B08C7058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5B25-86AA-49AD-B8BA-07ADFE1D4589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C729-71ED-4919-89CF-665D016093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BBA6-86AF-4B99-8F32-8DA7F30DF111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3FFF-0518-476B-BEAA-3FBBA24705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966FB-3E7C-4485-B73B-B1E3AAB6024E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95EF-05EB-46CE-BAE5-D67BAD87C2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CCE7-0C65-4432-A3D4-A2CC0C264E2C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2A10-8EB8-44C7-B48A-4CA9FEED4E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E3581-AC6F-419A-BBC3-3E07C2EB1023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91D2-7766-4869-94C6-2AB6400AC8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145418-6966-4CDA-BAA2-DDF7C646711A}" type="datetimeFigureOut">
              <a:rPr lang="el-GR"/>
              <a:pPr>
                <a:defRPr/>
              </a:pPr>
              <a:t>22/10/2014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2B22AA-6864-45C3-9AEE-266AFB71D5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4 - Τίτλος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439689"/>
          </a:xfrm>
        </p:spPr>
        <p:txBody>
          <a:bodyPr/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l-GR" sz="2400" b="1" baseline="30000" dirty="0" smtClean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ΔΕΙΘΝΕΣ ΣΥΝΕΔΡΙΟ ΤΗΣ ΕΛΛΗΝΙΚΗΣ ΓΕΩΓΡΑΦΙΚΗΣ ΕΤΑΙΡΕΙΑΣ </a:t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ΘΕΣΣΑΛΟΝΙΚΗ 2014</a:t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>
              <a:latin typeface="Arial" charset="0"/>
              <a:cs typeface="Arial" charset="0"/>
            </a:endParaRPr>
          </a:p>
        </p:txBody>
      </p:sp>
      <p:sp>
        <p:nvSpPr>
          <p:cNvPr id="15362" name="5 - Θέση περιεχομένου"/>
          <p:cNvSpPr>
            <a:spLocks noGrp="1"/>
          </p:cNvSpPr>
          <p:nvPr>
            <p:ph idx="1"/>
          </p:nvPr>
        </p:nvSpPr>
        <p:spPr>
          <a:xfrm>
            <a:off x="250825" y="2205038"/>
            <a:ext cx="8435975" cy="44640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l-GR" sz="1800" dirty="0" smtClean="0"/>
              <a:t>		</a:t>
            </a:r>
          </a:p>
          <a:p>
            <a:pPr algn="ctr" eaLnBrk="1" hangingPunct="1">
              <a:buFont typeface="Arial" charset="0"/>
              <a:buNone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ΚΑΙΝΟΤΟΜΕΣ ΚΑΙ ΑΝΘΕΚΤΙΚΕΣ ΠΟΛΙΤΙΚΕΣ ΕΝΤΑΞΗΣ ΚΑΙ ΑΠΑΣΧΟΛΗΣΗΣ ΓΙΑ ΤΟΥΣ ΜΕΤΑΝΑΣΤΕΥΤΙΚΟΥΣ ΠΛΗΘΥΣΜΟΥΣ ΣΤΗΝ ΕΛΛΗΝΙΚΗ ΚΟΙΝΩΝΙΑ ΠΡΙΝ ΚΑΙ ΜΕΤΑ ΤΗΝ ΚΡΙΣΗ</a:t>
            </a:r>
          </a:p>
          <a:p>
            <a:pPr algn="ctr" eaLnBrk="1" hangingPunct="1">
              <a:buFont typeface="Arial" charset="0"/>
              <a:buNone/>
            </a:pP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ΠΑΠΑΔΟΠΟΥΛΟΥ ΔΕΣΠΟΙΝΑ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ΑΝΑΠΛΗΡΩΤΡΙΑ  ΚΑΘΗΓΗΤΡΙΑ</a:t>
            </a:r>
          </a:p>
          <a:p>
            <a:pPr algn="ctr" eaLnBrk="1" hangingPunct="1">
              <a:buFont typeface="Arial" charset="0"/>
              <a:buNone/>
            </a:pP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ΠΑΝΤΕΙΟ ΠΑΝΕΠΙΣΤΗΜΙΟ</a:t>
            </a:r>
          </a:p>
          <a:p>
            <a:pPr algn="ctr" eaLnBrk="1" hangingPunct="1">
              <a:buFont typeface="Arial" charset="0"/>
              <a:buNone/>
            </a:pP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Εικόνα 1" descr="http://www.koinpolpanteion.gr/images/bann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6213" y="0"/>
            <a:ext cx="76977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504" y="97795"/>
            <a:ext cx="80010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12. Part-time employment as percentage of the total employment, by age and nationality (%), from 2008 to 2012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85720" y="571481"/>
          <a:ext cx="8643998" cy="5357848"/>
        </p:xfrm>
        <a:graphic>
          <a:graphicData uri="http://schemas.openxmlformats.org/drawingml/2006/table">
            <a:tbl>
              <a:tblPr/>
              <a:tblGrid>
                <a:gridCol w="2872187"/>
                <a:gridCol w="1480412"/>
                <a:gridCol w="1480412"/>
                <a:gridCol w="1425542"/>
                <a:gridCol w="1385445"/>
              </a:tblGrid>
              <a:tr h="1240041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Full time and Part time employment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06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13.2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8.8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14.5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16.2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12.1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17.7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53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17.6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19.4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7.7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2844" y="5988626"/>
            <a:ext cx="814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lfsa_emptemp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http://epp.eurostat.ec.europa.eu/portal/page/portal/employment_unemployment _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/data/database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071702" y="97795"/>
            <a:ext cx="65722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23. Immigration in Greece by main citizenship group, 2010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85722" y="928670"/>
          <a:ext cx="8643997" cy="4429156"/>
        </p:xfrm>
        <a:graphic>
          <a:graphicData uri="http://schemas.openxmlformats.org/drawingml/2006/table">
            <a:tbl>
              <a:tblPr/>
              <a:tblGrid>
                <a:gridCol w="834113"/>
                <a:gridCol w="1278123"/>
                <a:gridCol w="833133"/>
                <a:gridCol w="694930"/>
                <a:gridCol w="834113"/>
                <a:gridCol w="834113"/>
                <a:gridCol w="834113"/>
                <a:gridCol w="833133"/>
                <a:gridCol w="834113"/>
                <a:gridCol w="834113"/>
              </a:tblGrid>
              <a:tr h="721025">
                <a:tc rowSpan="3"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EU</a:t>
                      </a:r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-27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Total immigrants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(1000)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Nationals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Non-Nationals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1893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(1000)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(%)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Citizens of other EU member states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Citizens of non member states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594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(1000)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(%)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(1000)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(%)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(1000)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(%)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33">
                <a:tc>
                  <a:txBody>
                    <a:bodyPr/>
                    <a:lstStyle/>
                    <a:p>
                      <a:pPr marL="0" marR="0"/>
                      <a:r>
                        <a:rPr lang="en-GB" sz="900">
                          <a:latin typeface="Arial"/>
                          <a:ea typeface="Times New Roman"/>
                          <a:cs typeface="Arial"/>
                        </a:rPr>
                        <a:t>Greece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119.1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64.1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53.9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54.9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46.1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18.7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15.7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36.2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</a:rPr>
                        <a:t>30.4</a:t>
                      </a:r>
                      <a:endParaRPr lang="el-G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14314" y="5643578"/>
            <a:ext cx="728664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Source:http://epp.eurostat.ec.europa.eu/statistics_explained/index.php/Migration_and_migrant_population_statistics/el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143272" y="97795"/>
            <a:ext cx="300036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24. Immigration in Greece, 2010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1285860"/>
          <a:ext cx="8286807" cy="2786082"/>
        </p:xfrm>
        <a:graphic>
          <a:graphicData uri="http://schemas.openxmlformats.org/drawingml/2006/table">
            <a:tbl>
              <a:tblPr/>
              <a:tblGrid>
                <a:gridCol w="6068385"/>
                <a:gridCol w="2218422"/>
              </a:tblGrid>
              <a:tr h="464347">
                <a:tc>
                  <a:txBody>
                    <a:bodyPr/>
                    <a:lstStyle/>
                    <a:p>
                      <a:pPr marL="0" marR="0"/>
                      <a:endParaRPr lang="en-US" sz="12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GB" sz="12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marL="0" marR="0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Total immigrants in Greece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1,132,800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0" marR="0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Immigrants in Greece as a percentage of the total population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10.1%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0" marR="0"/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</a:rPr>
                        <a:t>Women immigrants as a percentage of the total immigrant population</a:t>
                      </a:r>
                      <a:endParaRPr lang="el-G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</a:rPr>
                        <a:t>44.6</a:t>
                      </a:r>
                      <a:endParaRPr lang="el-G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628" y="4286256"/>
            <a:ext cx="571500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http://emmedia.pspa.uoa.gr/resources/Publications/Metanastefsis_Epikaira/ME_2011_1.pdf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714612" y="97795"/>
            <a:ext cx="392905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25. Immigration in Greece, 2010, 2011, 2012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428596" y="1142984"/>
          <a:ext cx="8358245" cy="2857520"/>
        </p:xfrm>
        <a:graphic>
          <a:graphicData uri="http://schemas.openxmlformats.org/drawingml/2006/table">
            <a:tbl>
              <a:tblPr/>
              <a:tblGrid>
                <a:gridCol w="1784710"/>
                <a:gridCol w="6573535"/>
              </a:tblGrid>
              <a:tr h="714380">
                <a:tc>
                  <a:txBody>
                    <a:bodyPr/>
                    <a:lstStyle/>
                    <a:p>
                      <a:pPr marL="0" marR="0"/>
                      <a:r>
                        <a:rPr lang="en-US" sz="1200">
                          <a:latin typeface="Arial"/>
                          <a:ea typeface="Times New Roman"/>
                          <a:cs typeface="Arial"/>
                        </a:rPr>
                        <a:t>Greece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Total immigrants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119,070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110,823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/>
                      <a:r>
                        <a:rPr lang="en-GB" sz="1200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l-GR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GB" sz="1200" dirty="0">
                          <a:latin typeface="Arial"/>
                          <a:ea typeface="Times New Roman"/>
                          <a:cs typeface="Arial"/>
                        </a:rPr>
                        <a:t>110,139</a:t>
                      </a:r>
                      <a:endParaRPr lang="el-GR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57190" y="4256564"/>
            <a:ext cx="81439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Eurostat, International migration flow (</a:t>
            </a:r>
            <a:r>
              <a:rPr kumimoji="0" lang="fr-FR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migr_immi</a:t>
            </a:r>
            <a:r>
              <a:rPr kumimoji="0" lang="fr-F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http://appsso.eurostat.ec.europa.eu/nui/show.do?dataset=migr_imm1ctz&amp;lang=en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4. ΑΠΟΤΕΛΕΣΜΑΤΑ ΤΗΣ ΕΡΕΥΝΑΣ ΠΕΔΙΟΥ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ΚΑΙΝΟΤΟΜΕΣ ΚΑΙ ΑΝΘΕΚΤΙΚΕΣ ΠΟΛΙΤΙΚΕΣ ΕΝΤΑΞΗΣ ΤΩΝ ΜΕΤΑΝΑΣΤΩΝ ΣΤΗΝ ΑΓΟΡΑ ΕΡΓΑΣΙΑΣ ΚΑΤΆ ΤΗΝ ΠΕΡΙΟΔΟ 2000-2008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Προώθηση της απασχόλησης μέσω νέων θέσεων εργασίας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Προγράμματα ελεύθερων επαγγελματιών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Επιδοτούμενα προγράμματα κατάρτισης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Έλλειψη στοχευόμενων πολιτικών για τους μετανάστες με εξαίρεση τη διασύνδεση  νόμιμης διαμονής με την απασχόληση.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4. ΑΠΟΤΕΛΕΣΜΑΤΑ ΤΗΣ ΕΡΕΥΝΑΣ ΠΕΔΙΟΥ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ΚΑΙΝΟΤΟΜΕΣ ΚΑΙ ΑΝΘΕΚΤΙΚΕΣ ΠΟΛΙΤΙΚΕΣ ΕΝΤΑΞΗΣ ΤΩΝ ΜΕΤΑΝΑΣΤΩΝ ΣΤΗΝ ΑΓΟΡΑ ΕΡΓΑΣΙΑΣ ΚΑΤΆ ΤΗΝ ΠΕΡΙΟΔΟ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2010-2013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Ολοκληρωτική έλλειψη μέτρων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Τάση επιστροφής των μεταναστών στον τόπο καταγωγής τους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Δύο υποπερίοδοι με διαφορετικές τάσεις 2010-2012 και 2012-13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Αλλαγές στο εργατικό δίκαιο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Μέτρα για συγκράτηση των απολύσεων και διαχείριση της ανεργίας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Παράνομη και ευέλικτη απασχόληση για τους γηγενείς πληθυσμούς</a:t>
            </a: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4. ΑΠΟΤΕΛΕΣΜΑΤΑ ΤΗΣ ΕΡΕΥΝΑΣ ΠΕΔΙΟΥ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Κατακόρυφη αύξηση της ανεργίας στους μετανάστες όπως φαίνεται και μέσα από τις επίσημες στατιστικές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Θέσπιση των συμβουλίων Ένταξης των Μεταναστών (ΣΕΜ) με πολύ περιορισμένη πρακτική εφαρμογή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Θεσμοθέτηση του </a:t>
            </a:r>
            <a:r>
              <a:rPr lang="el-GR" sz="2000" b="1" dirty="0" err="1" smtClean="0">
                <a:latin typeface="Times New Roman" pitchFamily="18" charset="0"/>
                <a:cs typeface="Times New Roman" pitchFamily="18" charset="0"/>
              </a:rPr>
              <a:t>εργόσημου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και μείωση του αριθμού ενσήμων στο μισό για την ανανέωση της άδειας παραμονής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Απλούστευση των διαδικασιών απόδοσης της άδειας πενταετούς παραμονής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Δημιουργία ενός μικρού αριθμού επιχειρήσεων με προέλευση από Ασία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Εκροή μεταναστών από την Ελλάδα προς την Ευρώπη.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ΣΥΝΕΠΕΙΕΣ ΤΩΝ ΠΟΛΙΤΙΚΩΝ ΚΑΙ ΜΗ ΠΟΛΙΤΙΚΩΝ ΓΙΑ ΤΟΥΣ ΜΕΤΑΝΑΣΤΕΣ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Γενίκευση της ευπάθειας και στο σύνολο των μεταναστευτικών πληθυσμών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Μετάβαση από μία άνιση αγορά εργασίας σε μία ευέλικτη με κύριο γνώρισμα την μακροχρόνια ανεργία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Μείωση των μεταναστευτικών εισροών και αύξηση των εκροών προς τη χώρα καταγωγής (Αλβανοί) ή την υπόλοιπη Ευρώπη (Ασιάτες)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Πρώτα θύματα οι μετανάστες χωρίς τίτλο παραμονής και ακολουθούν αυτοί με τίτλο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Έλλειψη παντελούς σχεδιασμού για εργασιακή και κοινωνική ένταξη των μεταναστευτικών πληθυσμών με αποτέλεσμα την περαιτέρω εξαθλίωση μεταναστών που ήταν ήδη σε επισφαλές περιβάλλον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- Τίτλος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92163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smtClean="0">
                <a:latin typeface="Times New Roman" pitchFamily="18" charset="0"/>
                <a:cs typeface="Times New Roman" pitchFamily="18" charset="0"/>
              </a:rPr>
              <a:t>ΠΛΑΝΟ ΠΑΡΟΥΣΙΑΣΗΣ</a:t>
            </a:r>
            <a:r>
              <a:rPr lang="el-GR" sz="2800" smtClean="0"/>
              <a:t/>
            </a:r>
            <a:br>
              <a:rPr lang="el-GR" sz="2800" smtClean="0"/>
            </a:br>
            <a:endParaRPr lang="el-GR" sz="2800" b="1" smtClean="0">
              <a:latin typeface="Arial" charset="0"/>
              <a:cs typeface="Arial" charset="0"/>
            </a:endParaRPr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ΑΝΤΙΚΕΙΜΕΝΟ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ΑΠΟΣΑΦΗΝΙΣΗ ΤΟΥ ΟΡΟΥ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RESILIENT</a:t>
            </a: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ΟΙ  ΣΤΑΤΙΣΤΙΚΟΙ ΔΕΙΚΤΕΣ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Η ΠΟΙΟΤΙΚΗ ΕΡΕΥΝΑ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ΒΑΣΙΚΑ ΣΥΜΠΕΡΑΣΜΑΤΑ </a:t>
            </a:r>
          </a:p>
          <a:p>
            <a:pPr marL="457200" indent="-457200">
              <a:lnSpc>
                <a:spcPct val="200000"/>
              </a:lnSpc>
              <a:buFont typeface="Arial" charset="0"/>
              <a:buNone/>
              <a:defRPr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1600" dirty="0" smtClean="0"/>
          </a:p>
          <a:p>
            <a:pPr lvl="1">
              <a:buFont typeface="Arial" charset="0"/>
              <a:buNone/>
              <a:defRPr/>
            </a:pPr>
            <a:r>
              <a:rPr lang="fr-FR" sz="1600" b="1" dirty="0" smtClean="0"/>
              <a:t>	</a:t>
            </a:r>
            <a:endParaRPr lang="el-GR" sz="1600" dirty="0" smtClean="0"/>
          </a:p>
          <a:p>
            <a:pPr>
              <a:defRPr/>
            </a:pPr>
            <a:endParaRPr lang="el-GR" sz="1400" dirty="0" smtClean="0"/>
          </a:p>
          <a:p>
            <a:pPr eaLnBrk="1" hangingPunct="1">
              <a:buFont typeface="Arial" charset="0"/>
              <a:buNone/>
              <a:defRPr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l-GR" dirty="0" smtClean="0"/>
          </a:p>
        </p:txBody>
      </p:sp>
      <p:pic>
        <p:nvPicPr>
          <p:cNvPr id="17411" name="Εικόνα 1" descr="http://www.koinpolpanteion.gr/images/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213" y="0"/>
            <a:ext cx="76977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- Τίτλος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92163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1. ΑΝΤΙΚΕΙΜΕΝΟ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5184775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None/>
            </a:pP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ΑΝΤΙΚΕΙΜΕΝΟ ΤΗΣ  ΕΡΕΥΝΑΣ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ΜΕΘΟΔΟΛΟΓΙΑ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ΧΡΟΝΙΚΗ ΠΕΡΙΟΔΟΣ ΚΑΛΥΨΗΣ</a:t>
            </a:r>
          </a:p>
          <a:p>
            <a:pPr marL="457200" indent="-457200">
              <a:lnSpc>
                <a:spcPct val="200000"/>
              </a:lnSpc>
              <a:buNone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Font typeface="Arial" charset="0"/>
              <a:buNone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endParaRPr lang="el-GR" sz="1600" dirty="0" smtClean="0"/>
          </a:p>
          <a:p>
            <a:pPr lvl="1">
              <a:buFont typeface="Arial" charset="0"/>
              <a:buNone/>
            </a:pPr>
            <a:r>
              <a:rPr lang="fr-FR" sz="1600" b="1" dirty="0" smtClean="0"/>
              <a:t>	</a:t>
            </a:r>
            <a:endParaRPr lang="el-GR" sz="1600" dirty="0" smtClean="0"/>
          </a:p>
          <a:p>
            <a:pPr marL="457200" indent="-457200"/>
            <a:endParaRPr lang="el-GR" sz="1400" dirty="0" smtClean="0"/>
          </a:p>
          <a:p>
            <a:pPr marL="457200" indent="-457200" eaLnBrk="1" hangingPunct="1">
              <a:buFont typeface="Arial" charset="0"/>
              <a:buNone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Arial" charset="0"/>
              <a:buNone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dirty="0" smtClean="0"/>
          </a:p>
        </p:txBody>
      </p:sp>
      <p:pic>
        <p:nvPicPr>
          <p:cNvPr id="18435" name="Εικόνα 1" descr="http://www.koinpolpanteion.gr/images/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213" y="0"/>
            <a:ext cx="76977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Τίτλος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92163"/>
          </a:xfrm>
        </p:spPr>
        <p:txBody>
          <a:bodyPr/>
          <a:lstStyle/>
          <a:p>
            <a:pPr eaLnBrk="1" hangingPunct="1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2. ΑΠΟΣΑΦΗΝΙΣΗ ΤΟΥ ΟΡΟΥ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RESILIENT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Calibri" pitchFamily="34" charset="0"/>
              <a:buAutoNum type="arabicPeriod"/>
            </a:pP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ΠΡΟΕΛΕΥΣΗ  ΚΑΙ ΚΑΤΑΓΩΓΗ ΤΟΥ ΟΡΟΥ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ΜΗΧΑΝΙΚΗ ΠΡΟΣΕΓΓΙΣΗ</a:t>
            </a: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ΟΙΚΟΛΟΓΙΚΗ ΠΡΟΣΕΓΓΙΣΗ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ΠΡΟΣΑΡΜΟΣΤΙΚΗ ΠΡΟΣΕΓΓΙΣΗ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ΠΡΟΣΕΓΓΙΣΗ ΤΟΥ ΟΟΣΑ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ΠΡΟΣΕΓΓΙΣΗ ΤΗΣ ΕΡΕΥΝΑΣ</a:t>
            </a:r>
          </a:p>
          <a:p>
            <a:pPr marL="457200" indent="-457200">
              <a:buFont typeface="Arial" charset="0"/>
              <a:buNone/>
            </a:pP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None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200000"/>
              </a:lnSpc>
              <a:buFont typeface="Arial" charset="0"/>
              <a:buNone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l-GR" sz="1600" dirty="0" smtClean="0"/>
          </a:p>
          <a:p>
            <a:pPr lvl="1">
              <a:buFont typeface="Arial" charset="0"/>
              <a:buNone/>
            </a:pPr>
            <a:r>
              <a:rPr lang="fr-FR" sz="1600" b="1" dirty="0" smtClean="0"/>
              <a:t>	</a:t>
            </a:r>
            <a:endParaRPr lang="el-GR" sz="1600" dirty="0" smtClean="0"/>
          </a:p>
          <a:p>
            <a:pPr marL="457200" indent="-457200"/>
            <a:endParaRPr lang="el-GR" sz="1400" dirty="0" smtClean="0"/>
          </a:p>
          <a:p>
            <a:pPr marL="457200" indent="-457200" eaLnBrk="1" hangingPunct="1">
              <a:buFont typeface="Arial" charset="0"/>
              <a:buNone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buFont typeface="Arial" charset="0"/>
              <a:buNone/>
            </a:pPr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sz="1400" dirty="0" smtClean="0">
              <a:latin typeface="Arial" charset="0"/>
              <a:cs typeface="Arial" charset="0"/>
            </a:endParaRPr>
          </a:p>
          <a:p>
            <a:pPr marL="457200" indent="-457200" eaLnBrk="1" hangingPunct="1"/>
            <a:endParaRPr lang="el-GR" dirty="0" smtClean="0"/>
          </a:p>
        </p:txBody>
      </p:sp>
      <p:pic>
        <p:nvPicPr>
          <p:cNvPr id="19459" name="Εικόνα 1" descr="http://www.koinpolpanteion.gr/images/bann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213" y="0"/>
            <a:ext cx="769778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4282" y="928670"/>
          <a:ext cx="8715436" cy="4929221"/>
        </p:xfrm>
        <a:graphic>
          <a:graphicData uri="http://schemas.openxmlformats.org/drawingml/2006/table">
            <a:tbl>
              <a:tblPr/>
              <a:tblGrid>
                <a:gridCol w="2895924"/>
                <a:gridCol w="1492647"/>
                <a:gridCol w="1492647"/>
                <a:gridCol w="1437323"/>
                <a:gridCol w="1396895"/>
              </a:tblGrid>
              <a:tr h="991654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Unemployment Rate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49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29.2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28.0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10.0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7.5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22.9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3.4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75253" y="97795"/>
            <a:ext cx="518282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1. Unemployment rates by age and nationality (%), from 2000 to 2007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42844" y="595784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lang="en-US" sz="1000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000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lang="en-US" sz="1000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lfsa_unemp</a:t>
            </a:r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1000" i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lfsa_urgan</a:t>
            </a:r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), </a:t>
            </a:r>
          </a:p>
          <a:p>
            <a:pPr lvl="0" eaLnBrk="0" hangingPunct="0"/>
            <a:r>
              <a:rPr lang="en-US" sz="1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http://epp.eurostat.ec.europa.eu/portal/page/portal/employment_u_lfs/data/database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2. Unemployment rates by age and nationality (%), from 2008 to 2012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14282" y="1000106"/>
          <a:ext cx="8786873" cy="4714909"/>
        </p:xfrm>
        <a:graphic>
          <a:graphicData uri="http://schemas.openxmlformats.org/drawingml/2006/table">
            <a:tbl>
              <a:tblPr/>
              <a:tblGrid>
                <a:gridCol w="2919661"/>
                <a:gridCol w="1504881"/>
                <a:gridCol w="1504881"/>
                <a:gridCol w="1449105"/>
                <a:gridCol w="1408345"/>
              </a:tblGrid>
              <a:tr h="1234041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Unemployment Rate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6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3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22.1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3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12.7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15.0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32.9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17.9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20.7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44.4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73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24.5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33.3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55.3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13.6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2844" y="5774312"/>
            <a:ext cx="8643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lfsa_unemp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lfsa_urgan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http://epp.eurostat.ec.europa.eu/portal/page/portal/employment_unemployment _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/data/database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84" y="97795"/>
            <a:ext cx="86439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9. Temporary employees as percentage of the total number of employees, by age and nationality (%), from 2000 to 2007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14282" y="785794"/>
          <a:ext cx="8715436" cy="5072094"/>
        </p:xfrm>
        <a:graphic>
          <a:graphicData uri="http://schemas.openxmlformats.org/drawingml/2006/table">
            <a:tbl>
              <a:tblPr/>
              <a:tblGrid>
                <a:gridCol w="2895924"/>
                <a:gridCol w="1492647"/>
                <a:gridCol w="1492647"/>
                <a:gridCol w="1437323"/>
                <a:gridCol w="1396895"/>
              </a:tblGrid>
              <a:tr h="1020398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Temporary employment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4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13.8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24.7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29.6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13.5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22.4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29.2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18.3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19.9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24.6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12.4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22.5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19.1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26.5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17.3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16.4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27.0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2876" y="5925941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lfsa_emptemp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http://epp.eurostat.ec.europa.eu/portal/page/portal/employment_unemployment _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/data/database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84" y="97795"/>
            <a:ext cx="8572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10. Temporary employees as percentage of the total number of employees, by age and nationality (%), from 2008 to 2012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14282" y="785794"/>
          <a:ext cx="8715436" cy="4857786"/>
        </p:xfrm>
        <a:graphic>
          <a:graphicData uri="http://schemas.openxmlformats.org/drawingml/2006/table">
            <a:tbl>
              <a:tblPr/>
              <a:tblGrid>
                <a:gridCol w="2895924"/>
                <a:gridCol w="1492647"/>
                <a:gridCol w="1492647"/>
                <a:gridCol w="1437323"/>
                <a:gridCol w="1396895"/>
              </a:tblGrid>
              <a:tr h="1271436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Temporary employment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4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17.3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29.2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12.1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20.1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28.4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12.4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30.4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27.6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30.1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873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10.0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20.2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25.9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2876" y="5702874"/>
            <a:ext cx="90011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lfsa_emptemp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http://epp.eurostat.ec.europa.eu/portal/page/portal/employment_unemployment _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/data/database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66" y="97795"/>
            <a:ext cx="81439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11. Part-time employment as percentage of the total employment, by age and nationality (%), from 2000 to 2007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14282" y="642919"/>
          <a:ext cx="8786873" cy="5286407"/>
        </p:xfrm>
        <a:graphic>
          <a:graphicData uri="http://schemas.openxmlformats.org/drawingml/2006/table">
            <a:tbl>
              <a:tblPr/>
              <a:tblGrid>
                <a:gridCol w="2919661"/>
                <a:gridCol w="1504881"/>
                <a:gridCol w="1504881"/>
                <a:gridCol w="1449105"/>
                <a:gridCol w="1408345"/>
              </a:tblGrid>
              <a:tr h="966313"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Indicators: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Full time and Part time employment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Time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General population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Migrants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Youth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Elderly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7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15-64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15-24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Age: 55-74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9.7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4.0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latin typeface="Arial"/>
                          <a:ea typeface="Times New Roman"/>
                          <a:cs typeface="Arial"/>
                        </a:rPr>
                        <a:t>2002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8.8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5.4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4.9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11.1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7.5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13.3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5.6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7.2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Arial"/>
                          <a:ea typeface="Times New Roman"/>
                          <a:cs typeface="Arial"/>
                        </a:rPr>
                        <a:t>11.6</a:t>
                      </a:r>
                      <a:endParaRPr lang="el-GR" sz="12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7.3</a:t>
                      </a:r>
                      <a:endParaRPr lang="el-GR" sz="12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2908" y="5988626"/>
            <a:ext cx="9001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Source: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Eurostat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Labour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Force Survey (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lfsa_emptemp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lfsa_etpgan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http://epp.eurostat.ec.europa.eu/portal/page/portal/employment_unemployment _</a:t>
            </a:r>
            <a:r>
              <a:rPr kumimoji="0" lang="en-US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lfs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/data/database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1017</Words>
  <Application>Microsoft Office PowerPoint</Application>
  <PresentationFormat>Προβολή στην οθόνη (4:3)</PresentationFormat>
  <Paragraphs>411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  10ο ΔΕΙΘΝΕΣ ΣΥΝΕΔΡΙΟ ΤΗΣ ΕΛΛΗΝΙΚΗΣ ΓΕΩΓΡΑΦΙΚΗΣ ΕΤΑΙΡΕΙΑΣ  ΘΕΣΣΑΛΟΝΙΚΗ 2014   </vt:lpstr>
      <vt:lpstr> ΠΛΑΝΟ ΠΑΡΟΥΣΙΑΣΗΣ </vt:lpstr>
      <vt:lpstr> 1. ΑΝΤΙΚΕΙΜΕΝΟ  </vt:lpstr>
      <vt:lpstr> 2. ΑΠΟΣΑΦΗΝΙΣΗ ΤΟΥ ΟΡΟΥ RESILIENT 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4. ΑΠΟΤΕΛΕΣΜΑΤΑ ΤΗΣ ΕΡΕΥΝΑΣ ΠΕΔΙΟΥ</vt:lpstr>
      <vt:lpstr>4. ΑΠΟΤΕΛΕΣΜΑΤΑ ΤΗΣ ΕΡΕΥΝΑΣ ΠΕΔΙΟΥ</vt:lpstr>
      <vt:lpstr>4. ΑΠΟΤΕΛΕΣΜΑΤΑ ΤΗΣ ΕΡΕΥΝΑΣ ΠΕΔΙΟΥ</vt:lpstr>
      <vt:lpstr>ΣΥΝΕΠΕΙΕΣ ΤΩΝ ΠΟΛΙΤΙΚΩΝ ΚΑΙ ΜΗ ΠΟΛΙΤΙΚΩΝ ΓΙΑ ΤΟΥΣ ΜΕΤΑΝΑΣΤΕΣ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248</cp:revision>
  <dcterms:modified xsi:type="dcterms:W3CDTF">2014-10-22T13:23:19Z</dcterms:modified>
</cp:coreProperties>
</file>