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1" r:id="rId1"/>
  </p:sldMasterIdLst>
  <p:notesMasterIdLst>
    <p:notesMasterId r:id="rId37"/>
  </p:notesMasterIdLst>
  <p:sldIdLst>
    <p:sldId id="336" r:id="rId2"/>
    <p:sldId id="462" r:id="rId3"/>
    <p:sldId id="463" r:id="rId4"/>
    <p:sldId id="464" r:id="rId5"/>
    <p:sldId id="465" r:id="rId6"/>
    <p:sldId id="466" r:id="rId7"/>
    <p:sldId id="467" r:id="rId8"/>
    <p:sldId id="468" r:id="rId9"/>
    <p:sldId id="469" r:id="rId10"/>
    <p:sldId id="470" r:id="rId11"/>
    <p:sldId id="471" r:id="rId12"/>
    <p:sldId id="472" r:id="rId13"/>
    <p:sldId id="473" r:id="rId14"/>
    <p:sldId id="475" r:id="rId15"/>
    <p:sldId id="474" r:id="rId16"/>
    <p:sldId id="476" r:id="rId17"/>
    <p:sldId id="477" r:id="rId18"/>
    <p:sldId id="479" r:id="rId19"/>
    <p:sldId id="478" r:id="rId20"/>
    <p:sldId id="480" r:id="rId21"/>
    <p:sldId id="482" r:id="rId22"/>
    <p:sldId id="481" r:id="rId23"/>
    <p:sldId id="483" r:id="rId24"/>
    <p:sldId id="487" r:id="rId25"/>
    <p:sldId id="488" r:id="rId26"/>
    <p:sldId id="489" r:id="rId27"/>
    <p:sldId id="490" r:id="rId28"/>
    <p:sldId id="491" r:id="rId29"/>
    <p:sldId id="492" r:id="rId30"/>
    <p:sldId id="493" r:id="rId31"/>
    <p:sldId id="494" r:id="rId32"/>
    <p:sldId id="495" r:id="rId33"/>
    <p:sldId id="496" r:id="rId34"/>
    <p:sldId id="484" r:id="rId35"/>
    <p:sldId id="4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9FF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1" autoAdjust="0"/>
    <p:restoredTop sz="94660"/>
  </p:normalViewPr>
  <p:slideViewPr>
    <p:cSldViewPr snapToGrid="0">
      <p:cViewPr varScale="1">
        <p:scale>
          <a:sx n="88" d="100"/>
          <a:sy n="88" d="100"/>
        </p:scale>
        <p:origin x="355"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67DA-B1D0-4B5D-92F3-94B0DAC9A4C0}" type="datetimeFigureOut">
              <a:rPr lang="el-GR" smtClean="0"/>
              <a:pPr/>
              <a:t>24/2/2020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5B91A-367F-436A-94F1-8F24C58EA27F}" type="slidenum">
              <a:rPr lang="el-GR" smtClean="0"/>
              <a:pPr/>
              <a:t>‹#›</a:t>
            </a:fld>
            <a:endParaRPr lang="el-GR"/>
          </a:p>
        </p:txBody>
      </p:sp>
    </p:spTree>
    <p:extLst>
      <p:ext uri="{BB962C8B-B14F-4D97-AF65-F5344CB8AC3E}">
        <p14:creationId xmlns:p14="http://schemas.microsoft.com/office/powerpoint/2010/main" val="209721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56432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88433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66901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66901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11712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66901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469200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46920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372950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400039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82078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188382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143385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183237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737150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430619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212639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459562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380142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0862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1584303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176775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3258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81876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3536498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98034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2DC1550-1E27-44F5-BC40-11466A9E695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70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55C409-9411-4E85-9F05-C7A406CFC18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21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240FFD5-8D4B-4333-98AB-12860A3F61A8}"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01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34F4CD9-85CA-4E77-8DDB-36F05A28A74C}"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3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BD5F803-4F62-4D65-B3A1-E50A04328289}"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23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334B8BA-B3E6-4589-A9B0-5D002F2C2EAC}"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46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E89FC61-D508-44B4-856D-40EEEC28C40D}" type="datetime1">
              <a:rPr lang="en-US" smtClean="0"/>
              <a:pPr/>
              <a:t>2/24/2020</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58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FBF5A05-8736-488F-BCCB-5CF73BE9CC06}" type="datetime1">
              <a:rPr lang="en-US" smtClean="0"/>
              <a:pPr/>
              <a:t>2/24/2020</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72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A646135-19A3-4BDE-9DA1-02ABEEC08843}" type="datetime1">
              <a:rPr lang="en-US" smtClean="0"/>
              <a:pPr/>
              <a:t>2/24/2020</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12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A7FF34F-FD74-4D44-A2C7-68E55295288B}"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09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086801-30A2-450B-8498-9F2257CCB19F}"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4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D6A4C-5CCA-4000-B434-9B51A844BC54}" type="datetime1">
              <a:rPr lang="en-US" smtClean="0"/>
              <a:pPr/>
              <a:t>2/24/2020</a:t>
            </a:fld>
            <a:endParaRPr lang="en-US"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367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 y="131763"/>
            <a:ext cx="12192000" cy="681037"/>
          </a:xfrm>
          <a:solidFill>
            <a:schemeClr val="accent1">
              <a:lumMod val="75000"/>
            </a:schemeClr>
          </a:solidFill>
        </p:spPr>
        <p:txBody>
          <a:bodyPr>
            <a:noAutofit/>
          </a:bodyPr>
          <a:lstStyle/>
          <a:p>
            <a:r>
              <a:rPr lang="el-GR" sz="3600" b="1" i="1" dirty="0" smtClean="0">
                <a:solidFill>
                  <a:schemeClr val="bg1"/>
                </a:solidFill>
              </a:rPr>
              <a:t>Το Ευρωπαϊκό Φαινόμενο:</a:t>
            </a:r>
            <a:r>
              <a:rPr lang="en-US" sz="3600" b="1" i="1" dirty="0">
                <a:solidFill>
                  <a:schemeClr val="bg1"/>
                </a:solidFill>
              </a:rPr>
              <a:t> </a:t>
            </a:r>
            <a:r>
              <a:rPr lang="el-GR" sz="3600" b="1" i="1" cap="none" dirty="0" smtClean="0">
                <a:solidFill>
                  <a:srgbClr val="FFFF00"/>
                </a:solidFill>
              </a:rPr>
              <a:t>Ιστορία, Θεσμοί Πολιτικές</a:t>
            </a:r>
            <a:endParaRPr lang="el-GR" sz="3600" b="1" i="1" cap="none" dirty="0">
              <a:solidFill>
                <a:srgbClr val="FFFF00"/>
              </a:solidFill>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1" y="991648"/>
            <a:ext cx="5297899" cy="5607031"/>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949" y="5827154"/>
            <a:ext cx="2743200" cy="771525"/>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562" y="4617660"/>
            <a:ext cx="2085975" cy="1200150"/>
          </a:xfrm>
          <a:prstGeom prst="rect">
            <a:avLst/>
          </a:prstGeom>
        </p:spPr>
      </p:pic>
      <p:sp>
        <p:nvSpPr>
          <p:cNvPr id="4" name="TextBox 3"/>
          <p:cNvSpPr txBox="1"/>
          <p:nvPr/>
        </p:nvSpPr>
        <p:spPr>
          <a:xfrm>
            <a:off x="5803900" y="1930400"/>
            <a:ext cx="6121400" cy="1200329"/>
          </a:xfrm>
          <a:prstGeom prst="rect">
            <a:avLst/>
          </a:prstGeom>
          <a:noFill/>
        </p:spPr>
        <p:txBody>
          <a:bodyPr wrap="square" rtlCol="0">
            <a:spAutoFit/>
          </a:bodyPr>
          <a:lstStyle/>
          <a:p>
            <a:pPr algn="ctr"/>
            <a:r>
              <a:rPr lang="el-GR" sz="2400" b="1" dirty="0" smtClean="0">
                <a:solidFill>
                  <a:srgbClr val="FFFF00"/>
                </a:solidFill>
              </a:rPr>
              <a:t>Κεφάλαιο </a:t>
            </a:r>
            <a:r>
              <a:rPr lang="en-US" sz="2400" b="1" dirty="0" smtClean="0">
                <a:solidFill>
                  <a:srgbClr val="FFFF00"/>
                </a:solidFill>
              </a:rPr>
              <a:t>1</a:t>
            </a:r>
            <a:r>
              <a:rPr lang="el-GR" sz="2400" b="1" dirty="0">
                <a:solidFill>
                  <a:srgbClr val="FFFF00"/>
                </a:solidFill>
              </a:rPr>
              <a:t>7</a:t>
            </a:r>
            <a:r>
              <a:rPr lang="el-GR" sz="2400" b="1" baseline="30000" dirty="0" smtClean="0">
                <a:solidFill>
                  <a:srgbClr val="FFFF00"/>
                </a:solidFill>
              </a:rPr>
              <a:t>ο</a:t>
            </a:r>
            <a:endParaRPr lang="el-GR" sz="2400" b="1" dirty="0" smtClean="0">
              <a:solidFill>
                <a:srgbClr val="FFFF00"/>
              </a:solidFill>
            </a:endParaRPr>
          </a:p>
          <a:p>
            <a:pPr algn="ctr"/>
            <a:endParaRPr lang="el-GR" sz="2400" b="1" dirty="0" smtClean="0">
              <a:solidFill>
                <a:srgbClr val="FFFF00"/>
              </a:solidFill>
            </a:endParaRPr>
          </a:p>
          <a:p>
            <a:pPr algn="ctr"/>
            <a:r>
              <a:rPr lang="el-GR" sz="2400" b="1" dirty="0">
                <a:solidFill>
                  <a:srgbClr val="FFFF00"/>
                </a:solidFill>
              </a:rPr>
              <a:t>Η </a:t>
            </a:r>
            <a:r>
              <a:rPr lang="el-GR" sz="2400" b="1" dirty="0" smtClean="0">
                <a:solidFill>
                  <a:srgbClr val="FFFF00"/>
                </a:solidFill>
              </a:rPr>
              <a:t>Εξωτερική και Αμυντική Πολιτική</a:t>
            </a:r>
          </a:p>
        </p:txBody>
      </p:sp>
    </p:spTree>
    <p:extLst>
      <p:ext uri="{BB962C8B-B14F-4D97-AF65-F5344CB8AC3E}">
        <p14:creationId xmlns:p14="http://schemas.microsoft.com/office/powerpoint/2010/main" val="6182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FFFF00"/>
                </a:solidFill>
              </a:rPr>
              <a:t>Αποτίμηση της λειτουργίας της ΕΠΣ</a:t>
            </a:r>
          </a:p>
          <a:p>
            <a:pPr marL="285750" indent="-285750" algn="just">
              <a:buFont typeface="Arial" panose="020B0604020202020204" pitchFamily="34" charset="0"/>
              <a:buChar char="•"/>
            </a:pPr>
            <a:r>
              <a:rPr lang="el-GR" b="1" dirty="0" smtClean="0">
                <a:solidFill>
                  <a:schemeClr val="bg1"/>
                </a:solidFill>
              </a:rPr>
              <a:t>Με τη θεσμοθετημένη ΕΠΣ υιοθετήθηκε η διακυβερνητική μορφή των Σχεδίων </a:t>
            </a:r>
            <a:r>
              <a:rPr lang="en-US" b="1" dirty="0" err="1" smtClean="0">
                <a:solidFill>
                  <a:schemeClr val="bg1"/>
                </a:solidFill>
              </a:rPr>
              <a:t>Fouchet</a:t>
            </a:r>
            <a:r>
              <a:rPr lang="el-GR" b="1" dirty="0" smtClean="0">
                <a:solidFill>
                  <a:schemeClr val="bg1"/>
                </a:solidFill>
              </a:rPr>
              <a:t>, χωρίς ωστόσο να περιλαμβάνονται σ’ αυτήν μορφώματα όπως αυτό της Πολιτικής ‘Ένωσης που προκαλούσε φοβίες κυρίως στα κράτη της </a:t>
            </a:r>
            <a:r>
              <a:rPr lang="en-US" b="1" dirty="0" smtClean="0">
                <a:solidFill>
                  <a:schemeClr val="bg1"/>
                </a:solidFill>
              </a:rPr>
              <a:t>Benelux</a:t>
            </a:r>
            <a:r>
              <a:rPr lang="el-GR" b="1" dirty="0" smtClean="0">
                <a:solidFill>
                  <a:schemeClr val="bg1"/>
                </a:solidFill>
              </a:rPr>
              <a:t>, για την πιθανότητα δημιουργίας κλίματος ανταγωνισμού με την Επιτροπή των ΕΚ.</a:t>
            </a:r>
          </a:p>
          <a:p>
            <a:pPr marL="285750" indent="-285750" algn="just">
              <a:buFont typeface="Arial" panose="020B0604020202020204" pitchFamily="34" charset="0"/>
              <a:buChar char="•"/>
            </a:pPr>
            <a:r>
              <a:rPr lang="el-GR" b="1" dirty="0" smtClean="0">
                <a:solidFill>
                  <a:schemeClr val="bg1"/>
                </a:solidFill>
              </a:rPr>
              <a:t>Σημαντική υπήρξε και η συμμετοχή της Βρετανίας στην ΕΠΣ παρά τη διατήρηση της συνεργασίας της με τις ΗΠΑ. </a:t>
            </a:r>
          </a:p>
          <a:p>
            <a:pPr marL="285750" indent="-285750" algn="just">
              <a:buFont typeface="Arial" panose="020B0604020202020204" pitchFamily="34" charset="0"/>
              <a:buChar char="•"/>
            </a:pPr>
            <a:r>
              <a:rPr lang="el-GR" b="1" dirty="0" smtClean="0">
                <a:solidFill>
                  <a:schemeClr val="bg1"/>
                </a:solidFill>
              </a:rPr>
              <a:t>Όμως, παρά τις κατά καιρούς προσπάθειες αναβάθμισης του ρόλου της ΕΠΣ, τουλάχιστον μέχρι το 1986 που θεσμοθετήθηκε οριστικά με την υπογραφή της </a:t>
            </a:r>
            <a:r>
              <a:rPr lang="el-GR" b="1" i="1" dirty="0" smtClean="0">
                <a:solidFill>
                  <a:schemeClr val="bg1"/>
                </a:solidFill>
              </a:rPr>
              <a:t>Ενιαίας Ευρωπαϊκής Πράξης</a:t>
            </a:r>
            <a:r>
              <a:rPr lang="el-GR" b="1" dirty="0" smtClean="0">
                <a:solidFill>
                  <a:schemeClr val="bg1"/>
                </a:solidFill>
              </a:rPr>
              <a:t>, ο μηχανισμός της παρέμεινε ατελής, με την Επιτροπή να μην έχει καμία πρωτοβουλία στις λειτουργίες της, οι υπουργοί των Εξωτερικών των κρατών-μελών να μην δεσμεύονται από τις ισχύουσες διαδικασίες λήψης αποφάσεων του Συμβουλίου των Υπουργών, ενώ η ίδια δεν κατόρθωσε πρακτικά να διαμορφώσει μία σταθερή βάση για κοινή εξωτερική πολιτική.</a:t>
            </a:r>
          </a:p>
          <a:p>
            <a:pPr marL="285750" indent="-285750" algn="just">
              <a:buFont typeface="Arial" panose="020B0604020202020204" pitchFamily="34" charset="0"/>
              <a:buChar char="•"/>
            </a:pP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831710"/>
            <a:ext cx="4842933" cy="4832092"/>
          </a:xfrm>
          <a:prstGeom prst="rect">
            <a:avLst/>
          </a:prstGeom>
        </p:spPr>
        <p:txBody>
          <a:bodyPr wrap="square">
            <a:spAutoFit/>
          </a:bodyPr>
          <a:lstStyle/>
          <a:p>
            <a:pPr marL="93663" indent="-93663" algn="just"/>
            <a:r>
              <a:rPr lang="el-GR" sz="1400" b="1" dirty="0" smtClean="0">
                <a:solidFill>
                  <a:srgbClr val="FFFF00"/>
                </a:solidFill>
              </a:rPr>
              <a:t>Ο </a:t>
            </a:r>
            <a:r>
              <a:rPr lang="el-GR" sz="1400" b="1" dirty="0" smtClean="0">
                <a:solidFill>
                  <a:schemeClr val="bg1"/>
                </a:solidFill>
              </a:rPr>
              <a:t>ρόλος της ΕΠΣ</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Κατά τη διάρκεια της δεκαετίας του 1970 η ΕΠΣ σημείωσε κάποιες επιτυχίες, με τις ενέργειες της για κατάπαυση του πυρός κατά την κρίση της Μέσης Ανατολής, με τις κοινές δηλώσεις για την εξεύρεση ειρηνικής λύσης στο κυπριακό και με τη διατύπωση της </a:t>
            </a:r>
            <a:r>
              <a:rPr lang="el-GR" sz="1400" b="1" i="1" dirty="0" smtClean="0">
                <a:solidFill>
                  <a:srgbClr val="FFFF00"/>
                </a:solidFill>
              </a:rPr>
              <a:t>Τελικής Πράξης της ΔΑΣΕ</a:t>
            </a:r>
            <a:r>
              <a:rPr lang="el-GR" sz="1400" b="1" dirty="0" smtClean="0">
                <a:solidFill>
                  <a:srgbClr val="FFFF00"/>
                </a:solidFill>
              </a:rPr>
              <a:t> του </a:t>
            </a:r>
            <a:r>
              <a:rPr lang="en-US" sz="1400" b="1" dirty="0" smtClean="0">
                <a:solidFill>
                  <a:srgbClr val="FFFF00"/>
                </a:solidFill>
              </a:rPr>
              <a:t>Helsinki</a:t>
            </a:r>
            <a:r>
              <a:rPr lang="el-GR" sz="1400" b="1" dirty="0" smtClean="0">
                <a:solidFill>
                  <a:srgbClr val="FFFF00"/>
                </a:solidFill>
              </a:rPr>
              <a:t>. Βέβαια η αδυναμία της ΕΠΣ για μία ενιαία και δυναμική ευρωπαϊκή εξωτερική πολιτική έγινε εμφανέστερη κατά τη σοβιετική εισβολή στο Αφγανιστάν. </a:t>
            </a:r>
          </a:p>
          <a:p>
            <a:pPr marL="93663" indent="-93663" algn="just">
              <a:buFont typeface="Calibri" pitchFamily="34" charset="0"/>
              <a:buChar char="−"/>
            </a:pPr>
            <a:r>
              <a:rPr lang="el-GR" sz="1400" b="1" dirty="0" smtClean="0">
                <a:solidFill>
                  <a:srgbClr val="FFFF00"/>
                </a:solidFill>
              </a:rPr>
              <a:t>Κατά τη διάρκεια της δεκαετίας του 1980, τα κράτη-μέλη των ΕΚ στα πλαίσια της μη θεσμοποιημένης ΕΠΣ, ενέκριναν κοινές θέσεις, που μερικές φορές συνοδεύονταν από οικονομικές κυρώσεις ή κίνητρα, όπως οι κυρώσεις για τη Σοβιετική εισβολή στο Αφγανιστάν, την εισβολή της Αργεντινής στα νησιά </a:t>
            </a:r>
            <a:r>
              <a:rPr lang="el-GR" sz="1400" b="1" dirty="0" err="1" smtClean="0">
                <a:solidFill>
                  <a:srgbClr val="FFFF00"/>
                </a:solidFill>
              </a:rPr>
              <a:t>Falkland</a:t>
            </a:r>
            <a:r>
              <a:rPr lang="el-GR" sz="1400" b="1" dirty="0" smtClean="0">
                <a:solidFill>
                  <a:srgbClr val="FFFF00"/>
                </a:solidFill>
              </a:rPr>
              <a:t>, καθώς και οι παρεμβάσεις στις συνομιλίες ισραηλινών και παλαιστινίων στη Μέση Ανατολή, στον πόλεμο Ιράν-Ιράκ, στις προσπάθειες τερματισμού της πολιτικής του </a:t>
            </a:r>
            <a:r>
              <a:rPr lang="el-GR" sz="1400" b="1" dirty="0" err="1" smtClean="0">
                <a:solidFill>
                  <a:srgbClr val="FFFF00"/>
                </a:solidFill>
              </a:rPr>
              <a:t>apartheid</a:t>
            </a:r>
            <a:r>
              <a:rPr lang="el-GR" sz="1400" b="1" dirty="0" smtClean="0">
                <a:solidFill>
                  <a:srgbClr val="FFFF00"/>
                </a:solidFill>
              </a:rPr>
              <a:t> στη Νότια Αφρική, στις συνομιλίες των Υπερδυνάμεων για τον πυρηνικό αφοπλισμό, στην καταπολέμηση της διεθνούς τρομοκρατίας κ.λπ.. </a:t>
            </a:r>
          </a:p>
          <a:p>
            <a:pPr marL="93663" indent="-93663" algn="just">
              <a:buFont typeface="Calibri" pitchFamily="34" charset="0"/>
              <a:buChar char="−"/>
            </a:pPr>
            <a:endParaRPr lang="el-GR" sz="1400" dirty="0"/>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Το σχέδιο </a:t>
            </a:r>
            <a:r>
              <a:rPr lang="el-GR" b="1" dirty="0" err="1">
                <a:solidFill>
                  <a:srgbClr val="FFFF00"/>
                </a:solidFill>
              </a:rPr>
              <a:t>Genscher</a:t>
            </a:r>
            <a:r>
              <a:rPr lang="el-GR" b="1" dirty="0">
                <a:solidFill>
                  <a:srgbClr val="FFFF00"/>
                </a:solidFill>
              </a:rPr>
              <a:t> – </a:t>
            </a:r>
            <a:r>
              <a:rPr lang="el-GR" b="1" dirty="0" err="1">
                <a:solidFill>
                  <a:srgbClr val="FFFF00"/>
                </a:solidFill>
              </a:rPr>
              <a:t>Colombo</a:t>
            </a:r>
            <a:r>
              <a:rPr lang="el-GR" b="1" dirty="0">
                <a:solidFill>
                  <a:srgbClr val="FFFF00"/>
                </a:solidFill>
              </a:rPr>
              <a:t> και η προώθηση της </a:t>
            </a:r>
            <a:r>
              <a:rPr lang="el-GR" b="1" dirty="0" smtClean="0">
                <a:solidFill>
                  <a:srgbClr val="FFFF00"/>
                </a:solidFill>
              </a:rPr>
              <a:t>ΕΠΣ</a:t>
            </a:r>
          </a:p>
          <a:p>
            <a:pPr marL="285750" indent="-285750" algn="just">
              <a:buFont typeface="Arial" panose="020B0604020202020204" pitchFamily="34" charset="0"/>
              <a:buChar char="•"/>
            </a:pPr>
            <a:r>
              <a:rPr lang="el-GR" b="1" dirty="0" smtClean="0">
                <a:solidFill>
                  <a:prstClr val="white"/>
                </a:solidFill>
              </a:rPr>
              <a:t>Τα </a:t>
            </a:r>
            <a:r>
              <a:rPr lang="el-GR" b="1" dirty="0">
                <a:solidFill>
                  <a:prstClr val="white"/>
                </a:solidFill>
              </a:rPr>
              <a:t>ευρωπαϊκά κράτη </a:t>
            </a:r>
            <a:r>
              <a:rPr lang="el-GR" b="1" dirty="0" smtClean="0">
                <a:solidFill>
                  <a:prstClr val="white"/>
                </a:solidFill>
              </a:rPr>
              <a:t>κατά τη δεκαετία </a:t>
            </a:r>
            <a:r>
              <a:rPr lang="el-GR" b="1" dirty="0">
                <a:solidFill>
                  <a:prstClr val="white"/>
                </a:solidFill>
              </a:rPr>
              <a:t>του 1970, παρέμεναν εγκλωβισμένα </a:t>
            </a:r>
            <a:r>
              <a:rPr lang="el-GR" b="1" dirty="0" smtClean="0">
                <a:solidFill>
                  <a:prstClr val="white"/>
                </a:solidFill>
              </a:rPr>
              <a:t>στο διπολισμό </a:t>
            </a:r>
            <a:r>
              <a:rPr lang="el-GR" b="1" dirty="0">
                <a:solidFill>
                  <a:prstClr val="white"/>
                </a:solidFill>
              </a:rPr>
              <a:t>και </a:t>
            </a:r>
            <a:r>
              <a:rPr lang="el-GR" b="1" dirty="0" smtClean="0">
                <a:solidFill>
                  <a:prstClr val="white"/>
                </a:solidFill>
              </a:rPr>
              <a:t>την εξάρτηση </a:t>
            </a:r>
            <a:r>
              <a:rPr lang="el-GR" b="1" dirty="0">
                <a:solidFill>
                  <a:prstClr val="white"/>
                </a:solidFill>
              </a:rPr>
              <a:t>από τις Υπερδυνάμεις. </a:t>
            </a:r>
          </a:p>
          <a:p>
            <a:pPr marL="285750" indent="-285750" algn="just">
              <a:buFont typeface="Arial" panose="020B0604020202020204" pitchFamily="34" charset="0"/>
              <a:buChar char="•"/>
            </a:pPr>
            <a:r>
              <a:rPr lang="el-GR" b="1" dirty="0">
                <a:solidFill>
                  <a:prstClr val="white"/>
                </a:solidFill>
              </a:rPr>
              <a:t>Σταδιακά όμως, οι κυβερνήσεις των κρατών-μελών αποφάσισαν ότι, </a:t>
            </a:r>
            <a:r>
              <a:rPr lang="el-GR" b="1" dirty="0" smtClean="0">
                <a:solidFill>
                  <a:prstClr val="white"/>
                </a:solidFill>
              </a:rPr>
              <a:t>θα </a:t>
            </a:r>
            <a:r>
              <a:rPr lang="el-GR" b="1" dirty="0">
                <a:solidFill>
                  <a:prstClr val="white"/>
                </a:solidFill>
              </a:rPr>
              <a:t>ήταν προτιμότερο να γίνουν σημαντικά βήματα και στον τομέα της κοινής εξωτερικής πολιτικής και </a:t>
            </a:r>
            <a:r>
              <a:rPr lang="el-GR" b="1" dirty="0" smtClean="0">
                <a:solidFill>
                  <a:prstClr val="white"/>
                </a:solidFill>
              </a:rPr>
              <a:t>πολιτικής ασφάλειας.</a:t>
            </a:r>
            <a:endParaRPr lang="el-GR" b="1" dirty="0">
              <a:solidFill>
                <a:prstClr val="white"/>
              </a:solidFill>
            </a:endParaRPr>
          </a:p>
          <a:p>
            <a:pPr marL="285750" indent="-285750" algn="just">
              <a:buFont typeface="Arial" panose="020B0604020202020204" pitchFamily="34" charset="0"/>
              <a:buChar char="•"/>
            </a:pPr>
            <a:r>
              <a:rPr lang="el-GR" b="1" dirty="0" smtClean="0">
                <a:solidFill>
                  <a:prstClr val="white"/>
                </a:solidFill>
              </a:rPr>
              <a:t>Ο </a:t>
            </a:r>
            <a:r>
              <a:rPr lang="el-GR" b="1" dirty="0">
                <a:solidFill>
                  <a:prstClr val="white"/>
                </a:solidFill>
              </a:rPr>
              <a:t>Βρετανός υπουργός </a:t>
            </a:r>
            <a:r>
              <a:rPr lang="el-GR" b="1" dirty="0" smtClean="0">
                <a:solidFill>
                  <a:prstClr val="white"/>
                </a:solidFill>
              </a:rPr>
              <a:t>Εξωτερικών </a:t>
            </a:r>
            <a:r>
              <a:rPr lang="el-GR" b="1" dirty="0" err="1">
                <a:solidFill>
                  <a:prstClr val="white"/>
                </a:solidFill>
              </a:rPr>
              <a:t>Peter</a:t>
            </a:r>
            <a:r>
              <a:rPr lang="el-GR" b="1" dirty="0">
                <a:solidFill>
                  <a:prstClr val="white"/>
                </a:solidFill>
              </a:rPr>
              <a:t> </a:t>
            </a:r>
            <a:r>
              <a:rPr lang="el-GR" b="1" dirty="0" err="1">
                <a:solidFill>
                  <a:prstClr val="white"/>
                </a:solidFill>
              </a:rPr>
              <a:t>Carrington</a:t>
            </a:r>
            <a:r>
              <a:rPr lang="el-GR" b="1" dirty="0">
                <a:solidFill>
                  <a:prstClr val="white"/>
                </a:solidFill>
              </a:rPr>
              <a:t> απηύθυνε έκκληση το Νοέμβριο </a:t>
            </a:r>
            <a:r>
              <a:rPr lang="el-GR" b="1" dirty="0" smtClean="0">
                <a:solidFill>
                  <a:prstClr val="white"/>
                </a:solidFill>
              </a:rPr>
              <a:t>1980</a:t>
            </a:r>
            <a:r>
              <a:rPr lang="el-GR" b="1" dirty="0">
                <a:solidFill>
                  <a:prstClr val="white"/>
                </a:solidFill>
              </a:rPr>
              <a:t>, </a:t>
            </a:r>
            <a:r>
              <a:rPr lang="el-GR" b="1" dirty="0" smtClean="0">
                <a:solidFill>
                  <a:prstClr val="white"/>
                </a:solidFill>
              </a:rPr>
              <a:t>για ανάπτυξη ευρωπαϊκής </a:t>
            </a:r>
            <a:r>
              <a:rPr lang="el-GR" b="1" dirty="0">
                <a:solidFill>
                  <a:prstClr val="white"/>
                </a:solidFill>
              </a:rPr>
              <a:t>πολιτικής συνεργασίας. </a:t>
            </a:r>
          </a:p>
          <a:p>
            <a:pPr marL="285750" indent="-285750" algn="just">
              <a:buFont typeface="Arial" panose="020B0604020202020204" pitchFamily="34" charset="0"/>
              <a:buChar char="•"/>
            </a:pPr>
            <a:r>
              <a:rPr lang="el-GR" b="1" dirty="0" smtClean="0">
                <a:solidFill>
                  <a:prstClr val="white"/>
                </a:solidFill>
              </a:rPr>
              <a:t>Ο Γερμανός </a:t>
            </a:r>
            <a:r>
              <a:rPr lang="el-GR" b="1" dirty="0">
                <a:solidFill>
                  <a:prstClr val="white"/>
                </a:solidFill>
              </a:rPr>
              <a:t>υπουργός </a:t>
            </a:r>
            <a:r>
              <a:rPr lang="el-GR" b="1" dirty="0" smtClean="0">
                <a:solidFill>
                  <a:prstClr val="white"/>
                </a:solidFill>
              </a:rPr>
              <a:t>Εξωτερικών </a:t>
            </a:r>
            <a:r>
              <a:rPr lang="el-GR" b="1" dirty="0" err="1">
                <a:solidFill>
                  <a:prstClr val="white"/>
                </a:solidFill>
              </a:rPr>
              <a:t>Hans-Dietrich</a:t>
            </a:r>
            <a:r>
              <a:rPr lang="el-GR" b="1" dirty="0">
                <a:solidFill>
                  <a:prstClr val="white"/>
                </a:solidFill>
              </a:rPr>
              <a:t> </a:t>
            </a:r>
            <a:r>
              <a:rPr lang="el-GR" b="1" dirty="0" err="1">
                <a:solidFill>
                  <a:prstClr val="white"/>
                </a:solidFill>
              </a:rPr>
              <a:t>Genscher</a:t>
            </a:r>
            <a:r>
              <a:rPr lang="el-GR" b="1" dirty="0">
                <a:solidFill>
                  <a:prstClr val="white"/>
                </a:solidFill>
              </a:rPr>
              <a:t>, σε ομιλία του στη Στουτγάρδη, </a:t>
            </a:r>
            <a:r>
              <a:rPr lang="el-GR" b="1" dirty="0" smtClean="0">
                <a:solidFill>
                  <a:prstClr val="white"/>
                </a:solidFill>
              </a:rPr>
              <a:t>τον Ιανουάριο </a:t>
            </a:r>
            <a:r>
              <a:rPr lang="el-GR" b="1" dirty="0">
                <a:solidFill>
                  <a:prstClr val="white"/>
                </a:solidFill>
              </a:rPr>
              <a:t>1981, ζήτησε την ενίσχυση της πολιτικής συνεργασίας μεταξύ των </a:t>
            </a:r>
            <a:r>
              <a:rPr lang="el-GR" b="1" dirty="0" smtClean="0">
                <a:solidFill>
                  <a:prstClr val="white"/>
                </a:solidFill>
              </a:rPr>
              <a:t>εταίρων, </a:t>
            </a:r>
            <a:r>
              <a:rPr lang="el-GR" b="1" dirty="0">
                <a:solidFill>
                  <a:prstClr val="white"/>
                </a:solidFill>
              </a:rPr>
              <a:t>ακολουθούμενος από τον Ιταλό ομόλογό του, </a:t>
            </a:r>
            <a:r>
              <a:rPr lang="el-GR" b="1" dirty="0" err="1">
                <a:solidFill>
                  <a:prstClr val="white"/>
                </a:solidFill>
              </a:rPr>
              <a:t>Emilio</a:t>
            </a:r>
            <a:r>
              <a:rPr lang="el-GR" b="1" dirty="0">
                <a:solidFill>
                  <a:prstClr val="white"/>
                </a:solidFill>
              </a:rPr>
              <a:t> </a:t>
            </a:r>
            <a:r>
              <a:rPr lang="el-GR" b="1" dirty="0" err="1">
                <a:solidFill>
                  <a:prstClr val="white"/>
                </a:solidFill>
              </a:rPr>
              <a:t>Colombo</a:t>
            </a:r>
            <a:r>
              <a:rPr lang="el-GR" b="1" dirty="0">
                <a:solidFill>
                  <a:prstClr val="white"/>
                </a:solidFill>
              </a:rPr>
              <a:t>, ο οποίος σε ομιλία του </a:t>
            </a:r>
            <a:r>
              <a:rPr lang="el-GR" b="1" dirty="0" smtClean="0">
                <a:solidFill>
                  <a:prstClr val="white"/>
                </a:solidFill>
              </a:rPr>
              <a:t>τον Ιανουάριο </a:t>
            </a:r>
            <a:r>
              <a:rPr lang="el-GR" b="1" dirty="0">
                <a:solidFill>
                  <a:prstClr val="white"/>
                </a:solidFill>
              </a:rPr>
              <a:t>του ιδίου έτους, στη Φλωρεντία, πρότεινε </a:t>
            </a:r>
            <a:r>
              <a:rPr lang="el-GR" b="1" dirty="0" smtClean="0">
                <a:solidFill>
                  <a:prstClr val="white"/>
                </a:solidFill>
              </a:rPr>
              <a:t>περίπου τα ίδια.</a:t>
            </a:r>
          </a:p>
          <a:p>
            <a:pPr marL="285750" indent="-285750" algn="just">
              <a:buFont typeface="Arial" panose="020B0604020202020204" pitchFamily="34" charset="0"/>
              <a:buChar char="•"/>
            </a:pPr>
            <a:r>
              <a:rPr lang="el-GR" b="1" dirty="0" smtClean="0">
                <a:solidFill>
                  <a:prstClr val="white"/>
                </a:solidFill>
              </a:rPr>
              <a:t>Οι </a:t>
            </a:r>
            <a:r>
              <a:rPr lang="el-GR" b="1" dirty="0">
                <a:solidFill>
                  <a:prstClr val="white"/>
                </a:solidFill>
              </a:rPr>
              <a:t>συντονισμένες παρεμβάσεις τους κατέληξαν σε </a:t>
            </a:r>
            <a:r>
              <a:rPr lang="el-GR" b="1" dirty="0" smtClean="0">
                <a:solidFill>
                  <a:prstClr val="white"/>
                </a:solidFill>
              </a:rPr>
              <a:t>σχέδιο </a:t>
            </a:r>
            <a:r>
              <a:rPr lang="el-GR" b="1" dirty="0">
                <a:solidFill>
                  <a:prstClr val="white"/>
                </a:solidFill>
              </a:rPr>
              <a:t>κειμένου </a:t>
            </a:r>
            <a:r>
              <a:rPr lang="el-GR" b="1" dirty="0" smtClean="0">
                <a:solidFill>
                  <a:prstClr val="white"/>
                </a:solidFill>
              </a:rPr>
              <a:t>το Νοέμβριο </a:t>
            </a:r>
            <a:r>
              <a:rPr lang="el-GR" b="1" dirty="0">
                <a:solidFill>
                  <a:prstClr val="white"/>
                </a:solidFill>
              </a:rPr>
              <a:t>1981, γνωστό ως Σχέδιο </a:t>
            </a:r>
            <a:r>
              <a:rPr lang="el-GR" b="1" dirty="0" err="1">
                <a:solidFill>
                  <a:prstClr val="white"/>
                </a:solidFill>
              </a:rPr>
              <a:t>Genscher-Colombo</a:t>
            </a:r>
            <a:r>
              <a:rPr lang="el-GR" b="1" dirty="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Δυστυχώς όμως το σχ</a:t>
            </a:r>
            <a:r>
              <a:rPr lang="el-GR" b="1" dirty="0">
                <a:solidFill>
                  <a:prstClr val="white"/>
                </a:solidFill>
              </a:rPr>
              <a:t>έ</a:t>
            </a:r>
            <a:r>
              <a:rPr lang="el-GR" b="1" dirty="0" smtClean="0">
                <a:solidFill>
                  <a:prstClr val="white"/>
                </a:solidFill>
              </a:rPr>
              <a:t>διο  παρέμεινε επί του παρόντος ανενεργό.</a:t>
            </a: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9021"/>
            <a:ext cx="4842933" cy="4832092"/>
          </a:xfrm>
          <a:prstGeom prst="rect">
            <a:avLst/>
          </a:prstGeom>
        </p:spPr>
        <p:txBody>
          <a:bodyPr wrap="square">
            <a:spAutoFit/>
          </a:bodyPr>
          <a:lstStyle/>
          <a:p>
            <a:pPr marL="93663" indent="-93663" algn="just"/>
            <a:r>
              <a:rPr lang="el-GR" sz="1400" b="1" dirty="0" smtClean="0">
                <a:solidFill>
                  <a:srgbClr val="FFFF00"/>
                </a:solidFill>
              </a:rPr>
              <a:t>Η </a:t>
            </a:r>
            <a:r>
              <a:rPr lang="el-GR" sz="1400" b="1" i="1" dirty="0" smtClean="0">
                <a:solidFill>
                  <a:schemeClr val="bg1"/>
                </a:solidFill>
              </a:rPr>
              <a:t>Πανηγυρική Διακήρυξη για την Ευρωπαϊκή Ένωση </a:t>
            </a:r>
            <a:endParaRPr lang="el-GR" sz="1400" b="1" dirty="0" smtClean="0">
              <a:solidFill>
                <a:schemeClr val="bg1"/>
              </a:solidFill>
            </a:endParaRPr>
          </a:p>
          <a:p>
            <a:pPr marL="93663" indent="-93663" algn="just">
              <a:buFont typeface="Calibri" pitchFamily="34" charset="0"/>
              <a:buChar char="−"/>
            </a:pPr>
            <a:r>
              <a:rPr lang="el-GR" sz="1400" b="1" dirty="0" smtClean="0">
                <a:solidFill>
                  <a:srgbClr val="FFFF00"/>
                </a:solidFill>
              </a:rPr>
              <a:t>Η </a:t>
            </a:r>
            <a:r>
              <a:rPr lang="el-GR" sz="1400" b="1" dirty="0">
                <a:solidFill>
                  <a:srgbClr val="FFFF00"/>
                </a:solidFill>
              </a:rPr>
              <a:t>πρωτοβουλία των </a:t>
            </a:r>
            <a:r>
              <a:rPr lang="el-GR" sz="1400" b="1" dirty="0" err="1">
                <a:solidFill>
                  <a:srgbClr val="FFFF00"/>
                </a:solidFill>
              </a:rPr>
              <a:t>Genscher</a:t>
            </a:r>
            <a:r>
              <a:rPr lang="el-GR" sz="1400" b="1" dirty="0">
                <a:solidFill>
                  <a:srgbClr val="FFFF00"/>
                </a:solidFill>
              </a:rPr>
              <a:t>-</a:t>
            </a:r>
            <a:r>
              <a:rPr lang="el-GR" sz="1400" b="1" dirty="0" err="1">
                <a:solidFill>
                  <a:srgbClr val="FFFF00"/>
                </a:solidFill>
              </a:rPr>
              <a:t>Colombo</a:t>
            </a:r>
            <a:r>
              <a:rPr lang="el-GR" sz="1400" b="1" dirty="0">
                <a:solidFill>
                  <a:srgbClr val="FFFF00"/>
                </a:solidFill>
              </a:rPr>
              <a:t> άνοιξε το δρόμο για την υπογραφή της </a:t>
            </a:r>
            <a:r>
              <a:rPr lang="el-GR" sz="1400" b="1" i="1" dirty="0">
                <a:solidFill>
                  <a:schemeClr val="bg1"/>
                </a:solidFill>
              </a:rPr>
              <a:t>Πανηγυρικής Διακήρυξης για την Ευρωπαϊκή Ένωση</a:t>
            </a:r>
            <a:r>
              <a:rPr lang="el-GR" sz="1400" b="1" dirty="0">
                <a:solidFill>
                  <a:srgbClr val="FFFF00"/>
                </a:solidFill>
              </a:rPr>
              <a:t> της Στουτγάρδης </a:t>
            </a:r>
            <a:r>
              <a:rPr lang="el-GR" sz="1400" b="1" dirty="0" smtClean="0">
                <a:solidFill>
                  <a:srgbClr val="FFFF00"/>
                </a:solidFill>
              </a:rPr>
              <a:t>τον Ιούνιο 1983</a:t>
            </a:r>
            <a:r>
              <a:rPr lang="el-GR" sz="1400" b="1" dirty="0">
                <a:solidFill>
                  <a:srgbClr val="FFFF00"/>
                </a:solidFill>
              </a:rPr>
              <a:t>, που περιέλαβε το μεγαλύτερο μέρος του σχεδίου προτείνοντας την κατάρτιση μίας ευρωπαϊκής πράξης η οποία θα συμπλήρωνε τη </a:t>
            </a:r>
            <a:r>
              <a:rPr lang="el-GR" sz="1400" b="1" i="1" dirty="0">
                <a:solidFill>
                  <a:srgbClr val="FFFF00"/>
                </a:solidFill>
              </a:rPr>
              <a:t>Συνθήκη της Ρώμης</a:t>
            </a:r>
            <a:r>
              <a:rPr lang="el-GR" sz="1400" b="1" dirty="0">
                <a:solidFill>
                  <a:srgbClr val="FFFF00"/>
                </a:solidFill>
              </a:rPr>
              <a:t>.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Με τη διακήρυξη τα </a:t>
            </a:r>
            <a:r>
              <a:rPr lang="el-GR" sz="1400" b="1" dirty="0">
                <a:solidFill>
                  <a:srgbClr val="FFFF00"/>
                </a:solidFill>
              </a:rPr>
              <a:t>κράτη-μέλη αναγνώριζαν τον εξέχοντα πολιτικό ρόλο ενός θεσμοποιημένου Ευρωπαϊκού Συμβουλίου στη χάραξη της ΕΠΣ, και εξέφραζαν την  πρόθεση να αποδοθεί στην Επιτροπή, το Συμβούλιο των Υπουργών και το Ευρωπαϊκό Κοινοβούλιο άμεσος λόγος στο σχεδιασμό της ΕΠΣ και </a:t>
            </a:r>
            <a:r>
              <a:rPr lang="el-GR" sz="1400" b="1" dirty="0" smtClean="0">
                <a:solidFill>
                  <a:srgbClr val="FFFF00"/>
                </a:solidFill>
              </a:rPr>
              <a:t>στην ανάπτυξη Ευρωπαϊκής </a:t>
            </a:r>
            <a:r>
              <a:rPr lang="el-GR" sz="1400" b="1" dirty="0">
                <a:solidFill>
                  <a:srgbClr val="FFFF00"/>
                </a:solidFill>
              </a:rPr>
              <a:t>Ένωσης.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Τόνιζαν </a:t>
            </a:r>
            <a:r>
              <a:rPr lang="el-GR" sz="1400" b="1" dirty="0">
                <a:solidFill>
                  <a:srgbClr val="FFFF00"/>
                </a:solidFill>
              </a:rPr>
              <a:t>ακόμη την ανάγκη συντονισμού των κρατών-μελών </a:t>
            </a:r>
            <a:r>
              <a:rPr lang="el-GR" sz="1400" b="1" dirty="0" smtClean="0">
                <a:solidFill>
                  <a:srgbClr val="FFFF00"/>
                </a:solidFill>
              </a:rPr>
              <a:t>για την </a:t>
            </a:r>
            <a:r>
              <a:rPr lang="el-GR" sz="1400" b="1" dirty="0">
                <a:solidFill>
                  <a:srgbClr val="FFFF00"/>
                </a:solidFill>
              </a:rPr>
              <a:t>υιοθέτηση κοινών θέσεων </a:t>
            </a:r>
            <a:r>
              <a:rPr lang="el-GR" sz="1400" b="1" dirty="0" smtClean="0">
                <a:solidFill>
                  <a:srgbClr val="FFFF00"/>
                </a:solidFill>
              </a:rPr>
              <a:t>διεθνώς.</a:t>
            </a:r>
            <a:endParaRPr lang="el-GR" sz="1400" b="1" dirty="0">
              <a:solidFill>
                <a:srgbClr val="FFFF00"/>
              </a:solidFill>
            </a:endParaRPr>
          </a:p>
          <a:p>
            <a:pPr marL="93663" indent="-93663" algn="just">
              <a:buFont typeface="Calibri" pitchFamily="34" charset="0"/>
              <a:buChar char="−"/>
            </a:pPr>
            <a:r>
              <a:rPr lang="el-GR" sz="1400" b="1" dirty="0">
                <a:solidFill>
                  <a:srgbClr val="FFFF00"/>
                </a:solidFill>
              </a:rPr>
              <a:t>Ωστόσο, η </a:t>
            </a:r>
            <a:r>
              <a:rPr lang="el-GR" sz="1400" b="1" i="1" dirty="0">
                <a:solidFill>
                  <a:srgbClr val="FFFF00"/>
                </a:solidFill>
              </a:rPr>
              <a:t>Πανηγυρική Διακήρυξη για την Ευρωπαϊκή Ένωση </a:t>
            </a:r>
            <a:r>
              <a:rPr lang="el-GR" sz="1400" b="1" dirty="0">
                <a:solidFill>
                  <a:srgbClr val="FFFF00"/>
                </a:solidFill>
              </a:rPr>
              <a:t>της Στουτγάρδης αμφισβητήθηκε από ορισμένα κράτη μέλη, συμπεριλαμβανομένης της Δανίας και της Ελλάδα, το σχέδιο παρέμεινε απλώς δήλωση χωρίς να αναδειχθεί σε νομοθετικό δεσμευτικό κείμενο, ενώ και ο τρόπος υλοποίησής του παρέμεινε ασαφής.</a:t>
            </a:r>
          </a:p>
          <a:p>
            <a:pPr marL="93663" indent="-93663" algn="just">
              <a:buFont typeface="Calibri" pitchFamily="34" charset="0"/>
              <a:buChar char="−"/>
            </a:pPr>
            <a:endParaRPr lang="el-GR" sz="1400" dirty="0">
              <a:solidFill>
                <a:prstClr val="black"/>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687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5355312"/>
          </a:xfrm>
          <a:prstGeom prst="rect">
            <a:avLst/>
          </a:prstGeom>
          <a:noFill/>
        </p:spPr>
        <p:txBody>
          <a:bodyPr wrap="square" rtlCol="0">
            <a:spAutoFit/>
          </a:bodyPr>
          <a:lstStyle/>
          <a:p>
            <a:r>
              <a:rPr lang="el-GR" b="1" dirty="0" smtClean="0">
                <a:solidFill>
                  <a:srgbClr val="FFFF00"/>
                </a:solidFill>
              </a:rPr>
              <a:t>Η </a:t>
            </a:r>
            <a:r>
              <a:rPr lang="el-GR" b="1" dirty="0">
                <a:solidFill>
                  <a:srgbClr val="FFFF00"/>
                </a:solidFill>
              </a:rPr>
              <a:t>πρωτοβουλία Mitterand – </a:t>
            </a:r>
            <a:r>
              <a:rPr lang="el-GR" b="1" dirty="0" err="1">
                <a:solidFill>
                  <a:srgbClr val="FFFF00"/>
                </a:solidFill>
              </a:rPr>
              <a:t>Kohl</a:t>
            </a:r>
            <a:r>
              <a:rPr lang="el-GR" b="1" dirty="0">
                <a:solidFill>
                  <a:srgbClr val="FFFF00"/>
                </a:solidFill>
              </a:rPr>
              <a:t> και η έκθεση της επιτροπής </a:t>
            </a:r>
            <a:r>
              <a:rPr lang="el-GR" b="1" dirty="0" err="1">
                <a:solidFill>
                  <a:srgbClr val="FFFF00"/>
                </a:solidFill>
              </a:rPr>
              <a:t>Dooge</a:t>
            </a:r>
            <a:r>
              <a:rPr lang="el-GR" b="1" dirty="0">
                <a:solidFill>
                  <a:srgbClr val="FFFF00"/>
                </a:solidFill>
              </a:rPr>
              <a:t> </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Ευρωπαϊκό Κοινοβούλιο </a:t>
            </a:r>
            <a:r>
              <a:rPr lang="el-GR" b="1" dirty="0" smtClean="0">
                <a:solidFill>
                  <a:prstClr val="white"/>
                </a:solidFill>
              </a:rPr>
              <a:t>τον Φεβρουάριο 1984, ενέκρινε </a:t>
            </a:r>
            <a:r>
              <a:rPr lang="el-GR" b="1" i="1" dirty="0" smtClean="0">
                <a:solidFill>
                  <a:srgbClr val="FFFF00"/>
                </a:solidFill>
              </a:rPr>
              <a:t>Σχέδιο </a:t>
            </a:r>
            <a:r>
              <a:rPr lang="el-GR" b="1" i="1" dirty="0">
                <a:solidFill>
                  <a:srgbClr val="FFFF00"/>
                </a:solidFill>
              </a:rPr>
              <a:t>Συνθήκης για την Ίδρυση </a:t>
            </a:r>
            <a:r>
              <a:rPr lang="el-GR" b="1" i="1" dirty="0" smtClean="0">
                <a:solidFill>
                  <a:srgbClr val="FFFF00"/>
                </a:solidFill>
              </a:rPr>
              <a:t>Ευρωπαϊκής </a:t>
            </a:r>
            <a:r>
              <a:rPr lang="el-GR" b="1" i="1" dirty="0">
                <a:solidFill>
                  <a:srgbClr val="FFFF00"/>
                </a:solidFill>
              </a:rPr>
              <a:t>Ένωσης</a:t>
            </a:r>
            <a:r>
              <a:rPr lang="el-GR" b="1" dirty="0">
                <a:solidFill>
                  <a:prstClr val="white"/>
                </a:solidFill>
              </a:rPr>
              <a:t>, </a:t>
            </a:r>
            <a:r>
              <a:rPr lang="el-GR" b="1" dirty="0" smtClean="0">
                <a:solidFill>
                  <a:prstClr val="white"/>
                </a:solidFill>
              </a:rPr>
              <a:t>μίας επιτροπής </a:t>
            </a:r>
            <a:r>
              <a:rPr lang="el-GR" b="1" dirty="0">
                <a:solidFill>
                  <a:prstClr val="white"/>
                </a:solidFill>
              </a:rPr>
              <a:t>υπό τον </a:t>
            </a:r>
            <a:r>
              <a:rPr lang="el-GR" b="1" dirty="0" err="1">
                <a:solidFill>
                  <a:prstClr val="white"/>
                </a:solidFill>
              </a:rPr>
              <a:t>Altiero</a:t>
            </a:r>
            <a:r>
              <a:rPr lang="el-GR" b="1" dirty="0">
                <a:solidFill>
                  <a:prstClr val="white"/>
                </a:solidFill>
              </a:rPr>
              <a:t> </a:t>
            </a:r>
            <a:r>
              <a:rPr lang="el-GR" b="1" dirty="0" err="1">
                <a:solidFill>
                  <a:prstClr val="white"/>
                </a:solidFill>
              </a:rPr>
              <a:t>Spinelli</a:t>
            </a:r>
            <a:r>
              <a:rPr lang="el-GR" b="1" dirty="0">
                <a:solidFill>
                  <a:prstClr val="white"/>
                </a:solidFill>
              </a:rPr>
              <a:t>, </a:t>
            </a:r>
            <a:r>
              <a:rPr lang="el-GR" b="1" dirty="0" smtClean="0">
                <a:solidFill>
                  <a:prstClr val="white"/>
                </a:solidFill>
              </a:rPr>
              <a:t>που συνέδεε κοινές </a:t>
            </a:r>
            <a:r>
              <a:rPr lang="el-GR" b="1" dirty="0">
                <a:solidFill>
                  <a:prstClr val="white"/>
                </a:solidFill>
              </a:rPr>
              <a:t>πολιτικές </a:t>
            </a:r>
            <a:r>
              <a:rPr lang="el-GR" b="1" dirty="0" smtClean="0">
                <a:solidFill>
                  <a:prstClr val="white"/>
                </a:solidFill>
              </a:rPr>
              <a:t>της </a:t>
            </a:r>
            <a:r>
              <a:rPr lang="el-GR" b="1" dirty="0">
                <a:solidFill>
                  <a:prstClr val="white"/>
                </a:solidFill>
              </a:rPr>
              <a:t>Ένωσης με την </a:t>
            </a:r>
            <a:r>
              <a:rPr lang="el-GR" b="1" dirty="0" smtClean="0">
                <a:solidFill>
                  <a:prstClr val="white"/>
                </a:solidFill>
              </a:rPr>
              <a:t>ΕΠΣ.</a:t>
            </a:r>
          </a:p>
          <a:p>
            <a:pPr marL="285750" indent="-285750" algn="just">
              <a:buFont typeface="Arial" panose="020B0604020202020204" pitchFamily="34" charset="0"/>
              <a:buChar char="•"/>
            </a:pPr>
            <a:r>
              <a:rPr lang="el-GR" b="1" dirty="0" smtClean="0">
                <a:solidFill>
                  <a:schemeClr val="bg1"/>
                </a:solidFill>
              </a:rPr>
              <a:t>Οι προθέσεις για ενεργοποίηση της ενοποιητικής διαδικασίας τέθηκαν και πάλι στο Ευρωπαϊκό Συμβούλιο του </a:t>
            </a:r>
            <a:r>
              <a:rPr lang="en-US" b="1" dirty="0" smtClean="0">
                <a:solidFill>
                  <a:schemeClr val="bg1"/>
                </a:solidFill>
              </a:rPr>
              <a:t>Fontainebleau</a:t>
            </a:r>
            <a:r>
              <a:rPr lang="el-GR" b="1" dirty="0" smtClean="0">
                <a:solidFill>
                  <a:schemeClr val="bg1"/>
                </a:solidFill>
              </a:rPr>
              <a:t>, του Ιουνίου 1984, με πρωτοβουλία του Γάλλου προέδρου </a:t>
            </a:r>
            <a:r>
              <a:rPr lang="fr-FR" b="1" dirty="0" smtClean="0">
                <a:solidFill>
                  <a:schemeClr val="bg1"/>
                </a:solidFill>
              </a:rPr>
              <a:t>Fran</a:t>
            </a:r>
            <a:r>
              <a:rPr lang="el-GR" b="1" dirty="0" smtClean="0">
                <a:solidFill>
                  <a:schemeClr val="bg1"/>
                </a:solidFill>
              </a:rPr>
              <a:t>ç</a:t>
            </a:r>
            <a:r>
              <a:rPr lang="fr-FR" b="1" dirty="0" err="1" smtClean="0">
                <a:solidFill>
                  <a:schemeClr val="bg1"/>
                </a:solidFill>
              </a:rPr>
              <a:t>ois</a:t>
            </a:r>
            <a:r>
              <a:rPr lang="fr-FR" b="1" dirty="0" smtClean="0">
                <a:solidFill>
                  <a:schemeClr val="bg1"/>
                </a:solidFill>
              </a:rPr>
              <a:t> Mitterrand</a:t>
            </a:r>
            <a:r>
              <a:rPr lang="el-GR" b="1" dirty="0" smtClean="0">
                <a:solidFill>
                  <a:schemeClr val="bg1"/>
                </a:solidFill>
              </a:rPr>
              <a:t> και τη συνδρομή του Γερμανού καγκελάριου </a:t>
            </a:r>
            <a:r>
              <a:rPr lang="en-US" b="1" dirty="0" smtClean="0">
                <a:solidFill>
                  <a:schemeClr val="bg1"/>
                </a:solidFill>
              </a:rPr>
              <a:t>Helmut Kohl</a:t>
            </a:r>
            <a:r>
              <a:rPr lang="el-GR" b="1" dirty="0" smtClean="0">
                <a:solidFill>
                  <a:schemeClr val="bg1"/>
                </a:solidFill>
              </a:rPr>
              <a:t>, όπου αποφασίστηκε η συγκρότηση μίας </a:t>
            </a:r>
            <a:r>
              <a:rPr lang="el-GR" b="1" dirty="0" err="1" smtClean="0">
                <a:solidFill>
                  <a:schemeClr val="bg1"/>
                </a:solidFill>
              </a:rPr>
              <a:t>ad</a:t>
            </a:r>
            <a:r>
              <a:rPr lang="el-GR" b="1" dirty="0" smtClean="0">
                <a:solidFill>
                  <a:schemeClr val="bg1"/>
                </a:solidFill>
              </a:rPr>
              <a:t> </a:t>
            </a:r>
            <a:r>
              <a:rPr lang="el-GR" b="1" dirty="0" err="1" smtClean="0">
                <a:solidFill>
                  <a:schemeClr val="bg1"/>
                </a:solidFill>
              </a:rPr>
              <a:t>hoc</a:t>
            </a:r>
            <a:r>
              <a:rPr lang="el-GR" b="1" dirty="0" smtClean="0">
                <a:solidFill>
                  <a:schemeClr val="bg1"/>
                </a:solidFill>
              </a:rPr>
              <a:t> επιτροπής.</a:t>
            </a:r>
          </a:p>
          <a:p>
            <a:pPr marL="285750" indent="-285750" algn="just">
              <a:buFont typeface="Arial" panose="020B0604020202020204" pitchFamily="34" charset="0"/>
              <a:buChar char="•"/>
            </a:pPr>
            <a:r>
              <a:rPr lang="el-GR" b="1" dirty="0" smtClean="0">
                <a:solidFill>
                  <a:schemeClr val="bg1"/>
                </a:solidFill>
              </a:rPr>
              <a:t>Η επιτροπή, με επικεφαλής τον πρώην υπουργό Εξωτερικών της Ιρλανδίας </a:t>
            </a:r>
            <a:r>
              <a:rPr lang="en-US" b="1" dirty="0" smtClean="0">
                <a:solidFill>
                  <a:schemeClr val="bg1"/>
                </a:solidFill>
              </a:rPr>
              <a:t>James Dooge</a:t>
            </a:r>
            <a:r>
              <a:rPr lang="el-GR" b="1" dirty="0" smtClean="0">
                <a:solidFill>
                  <a:schemeClr val="bg1"/>
                </a:solidFill>
              </a:rPr>
              <a:t>, υπέβαλε στο Ευρωπαϊκό Συμβούλιο των Βρυξελλών του Μαρτίου 1985 την τελική της έκθεση. </a:t>
            </a:r>
          </a:p>
          <a:p>
            <a:pPr marL="285750" indent="-285750" algn="just">
              <a:buFont typeface="Arial" panose="020B0604020202020204" pitchFamily="34" charset="0"/>
              <a:buChar char="•"/>
            </a:pPr>
            <a:r>
              <a:rPr lang="el-GR" b="1" dirty="0" smtClean="0">
                <a:solidFill>
                  <a:schemeClr val="bg1"/>
                </a:solidFill>
              </a:rPr>
              <a:t>Το Ευρωπαϊκό Συμβούλιο του Μιλάνου του Ιουνίου 1985, ενέκρινε την έκθεση </a:t>
            </a:r>
            <a:r>
              <a:rPr lang="en-US" b="1" dirty="0" smtClean="0">
                <a:solidFill>
                  <a:schemeClr val="bg1"/>
                </a:solidFill>
              </a:rPr>
              <a:t>Dooge</a:t>
            </a:r>
            <a:r>
              <a:rPr lang="el-GR" b="1" dirty="0" smtClean="0">
                <a:solidFill>
                  <a:schemeClr val="bg1"/>
                </a:solidFill>
              </a:rPr>
              <a:t> και προώθησε την πρόταση της επιτροπής, για σύγκληση Διακυβερνητικής Διάσκεψης, με αντικείμενο μεταξύ άλλων την εφαρμογή κοινής εξωτερικής πολιτικής και πολιτικής ασφάλειας.</a:t>
            </a:r>
          </a:p>
          <a:p>
            <a:pPr marL="285750" indent="-285750" algn="just">
              <a:buFont typeface="Arial" panose="020B0604020202020204" pitchFamily="34" charset="0"/>
              <a:buChar char="•"/>
            </a:pPr>
            <a:endParaRPr lang="el-GR" b="1" dirty="0" smtClean="0">
              <a:solidFill>
                <a:schemeClr val="bg1"/>
              </a:solidFill>
            </a:endParaRPr>
          </a:p>
          <a:p>
            <a:pPr marL="285750" indent="-285750" algn="just">
              <a:buFont typeface="Arial" panose="020B0604020202020204" pitchFamily="34" charset="0"/>
              <a:buChar char="•"/>
            </a:pPr>
            <a:endParaRPr lang="el-GR" b="1" dirty="0" smtClean="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987630"/>
            <a:ext cx="4842933" cy="4401205"/>
          </a:xfrm>
          <a:prstGeom prst="rect">
            <a:avLst/>
          </a:prstGeom>
        </p:spPr>
        <p:txBody>
          <a:bodyPr wrap="square">
            <a:spAutoFit/>
          </a:bodyPr>
          <a:lstStyle/>
          <a:p>
            <a:pPr marL="93663" indent="-93663" algn="just"/>
            <a:r>
              <a:rPr lang="el-GR" sz="1400" b="1" dirty="0" smtClean="0">
                <a:solidFill>
                  <a:srgbClr val="FFFF00"/>
                </a:solidFill>
              </a:rPr>
              <a:t>Η </a:t>
            </a:r>
            <a:r>
              <a:rPr lang="el-GR" sz="1400" b="1" dirty="0" smtClean="0">
                <a:solidFill>
                  <a:schemeClr val="bg1"/>
                </a:solidFill>
              </a:rPr>
              <a:t>έκθεση </a:t>
            </a:r>
            <a:r>
              <a:rPr lang="en-US" sz="1400" b="1" dirty="0" smtClean="0">
                <a:solidFill>
                  <a:schemeClr val="bg1"/>
                </a:solidFill>
              </a:rPr>
              <a:t>Dooge </a:t>
            </a:r>
            <a:endParaRPr lang="el-GR" sz="1400" b="1" dirty="0" smtClean="0">
              <a:solidFill>
                <a:schemeClr val="bg1"/>
              </a:solidFill>
            </a:endParaRPr>
          </a:p>
          <a:p>
            <a:pPr marL="93663" indent="-93663" algn="just">
              <a:buFont typeface="Calibri" pitchFamily="34" charset="0"/>
              <a:buChar char="−"/>
            </a:pPr>
            <a:r>
              <a:rPr lang="el-GR" sz="1400" b="1" dirty="0" smtClean="0">
                <a:solidFill>
                  <a:srgbClr val="FFFF00"/>
                </a:solidFill>
              </a:rPr>
              <a:t>Με την έκθεση </a:t>
            </a:r>
            <a:r>
              <a:rPr lang="en-US" sz="1400" b="1" dirty="0" smtClean="0">
                <a:solidFill>
                  <a:srgbClr val="FFFF00"/>
                </a:solidFill>
              </a:rPr>
              <a:t>Dooge </a:t>
            </a:r>
            <a:r>
              <a:rPr lang="el-GR" sz="1400" b="1" dirty="0" smtClean="0">
                <a:solidFill>
                  <a:srgbClr val="FFFF00"/>
                </a:solidFill>
              </a:rPr>
              <a:t>προτάθηκε η μετατροπή των ΕΚ, σε Ευρωπαϊκή Ένωση, η προώθηση μίας ευρωπαϊκής εξωτερικής ταυτότητας κ.ά.. </a:t>
            </a:r>
          </a:p>
          <a:p>
            <a:pPr marL="93663" indent="-93663" algn="just">
              <a:buFont typeface="Calibri" pitchFamily="34" charset="0"/>
              <a:buChar char="−"/>
            </a:pPr>
            <a:r>
              <a:rPr lang="el-GR" sz="1400" b="1" dirty="0" smtClean="0">
                <a:solidFill>
                  <a:srgbClr val="FFFF00"/>
                </a:solidFill>
              </a:rPr>
              <a:t>Αναφορικά με την ΕΠΣ, η επιτροπή τόνισε την ανάγκη να δημιουργηθεί μία μόνιμη γραμματεία, και να υπάρχει κοινή εκπροσώπηση των «Δέκα» στους διεθνείς οργανισμούς.</a:t>
            </a:r>
          </a:p>
          <a:p>
            <a:pPr marL="93663" indent="-93663" algn="just">
              <a:buFont typeface="Calibri" pitchFamily="34" charset="0"/>
              <a:buChar char="−"/>
            </a:pPr>
            <a:r>
              <a:rPr lang="el-GR" sz="1400" b="1" dirty="0" smtClean="0">
                <a:solidFill>
                  <a:srgbClr val="FFFF00"/>
                </a:solidFill>
              </a:rPr>
              <a:t>Η </a:t>
            </a:r>
            <a:r>
              <a:rPr lang="el-GR" sz="1400" b="1" dirty="0" err="1" smtClean="0">
                <a:solidFill>
                  <a:srgbClr val="FFFF00"/>
                </a:solidFill>
              </a:rPr>
              <a:t>συγκληθείσα</a:t>
            </a:r>
            <a:r>
              <a:rPr lang="el-GR" sz="1400" b="1" dirty="0" smtClean="0">
                <a:solidFill>
                  <a:srgbClr val="FFFF00"/>
                </a:solidFill>
              </a:rPr>
              <a:t> Διακυβερνητική Διάσκεψη </a:t>
            </a:r>
          </a:p>
          <a:p>
            <a:pPr marL="93663" indent="-93663" algn="just">
              <a:buFont typeface="Calibri" pitchFamily="34" charset="0"/>
              <a:buChar char="−"/>
            </a:pPr>
            <a:r>
              <a:rPr lang="el-GR" sz="1400" b="1" dirty="0" smtClean="0">
                <a:solidFill>
                  <a:srgbClr val="FFFF00"/>
                </a:solidFill>
              </a:rPr>
              <a:t>το Ευρωπαϊκό Συμβούλιο του Λουξεμβούργου, στις 2 και 3 Δεκεμβρίου του 1985 κατάφερε να ξεπεράσει τα εμπόδια που προέβαλαν τα κράτη-μέλη, εκδίδοντας τελικά μία σημαντική κοινή δήλωση, ως πολιτική συμφωνία που υπήρξε προφανώς προϊόν συμβιβασμού. </a:t>
            </a:r>
          </a:p>
          <a:p>
            <a:pPr marL="93663" indent="-93663" algn="just">
              <a:buFont typeface="Calibri" pitchFamily="34" charset="0"/>
              <a:buChar char="−"/>
            </a:pPr>
            <a:r>
              <a:rPr lang="el-GR" sz="1400" b="1" dirty="0" smtClean="0">
                <a:solidFill>
                  <a:srgbClr val="FFFF00"/>
                </a:solidFill>
              </a:rPr>
              <a:t>Με αυτή προβλεπόταν και η προώθηση η προώθηση της </a:t>
            </a:r>
            <a:r>
              <a:rPr lang="el-GR" sz="1400" b="1" i="1" dirty="0" smtClean="0">
                <a:solidFill>
                  <a:srgbClr val="FFFF00"/>
                </a:solidFill>
              </a:rPr>
              <a:t>Ενιαίας Ευρωπαϊκής Πράξης</a:t>
            </a:r>
            <a:r>
              <a:rPr lang="el-GR" sz="1400" b="1" dirty="0" smtClean="0">
                <a:solidFill>
                  <a:srgbClr val="FFFF00"/>
                </a:solidFill>
              </a:rPr>
              <a:t>, η οποία τελικά αποτέλεσε κείμενο συνθήκης, που περιλάμβανε τόσο τις τροποποιήσεις των </a:t>
            </a:r>
            <a:r>
              <a:rPr lang="el-GR" sz="1400" b="1" i="1" dirty="0" smtClean="0">
                <a:solidFill>
                  <a:srgbClr val="FFFF00"/>
                </a:solidFill>
              </a:rPr>
              <a:t>Συνθηκών των Κοινοτήτων</a:t>
            </a:r>
            <a:r>
              <a:rPr lang="el-GR" sz="1400" b="1" dirty="0" smtClean="0">
                <a:solidFill>
                  <a:srgbClr val="FFFF00"/>
                </a:solidFill>
              </a:rPr>
              <a:t> όσο και τα απαιτούμενα μέτρα συνεργασίας των κρατών-μελών στον τομέα της ΕΠΣ.</a:t>
            </a:r>
          </a:p>
          <a:p>
            <a:pPr marL="93663" indent="-93663" algn="just">
              <a:buFont typeface="Calibri" pitchFamily="34" charset="0"/>
              <a:buChar char="−"/>
            </a:pPr>
            <a:endParaRPr lang="el-GR" sz="1400" b="1" dirty="0">
              <a:solidFill>
                <a:srgbClr val="FFFF00"/>
              </a:solidFill>
            </a:endParaRPr>
          </a:p>
          <a:p>
            <a:pPr marL="93663" indent="-93663" algn="just">
              <a:buFont typeface="Calibri" pitchFamily="34" charset="0"/>
              <a:buChar char="−"/>
            </a:pPr>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46768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smtClean="0">
                <a:solidFill>
                  <a:srgbClr val="FFFF00"/>
                </a:solidFill>
              </a:rPr>
              <a:t>Η </a:t>
            </a:r>
            <a:r>
              <a:rPr lang="el-GR" b="1" i="1" dirty="0" smtClean="0">
                <a:solidFill>
                  <a:srgbClr val="FFFF00"/>
                </a:solidFill>
              </a:rPr>
              <a:t>Ενιαία Ευρωπαϊκή Πράξη</a:t>
            </a:r>
            <a:r>
              <a:rPr lang="el-GR" b="1" dirty="0" smtClean="0">
                <a:solidFill>
                  <a:srgbClr val="FFFF00"/>
                </a:solidFill>
              </a:rPr>
              <a:t> και η </a:t>
            </a:r>
            <a:r>
              <a:rPr lang="el-GR" b="1" dirty="0" err="1" smtClean="0">
                <a:solidFill>
                  <a:srgbClr val="FFFF00"/>
                </a:solidFill>
              </a:rPr>
              <a:t>θεσμοποίηση</a:t>
            </a:r>
            <a:r>
              <a:rPr lang="el-GR" b="1" dirty="0" smtClean="0">
                <a:solidFill>
                  <a:srgbClr val="FFFF00"/>
                </a:solidFill>
              </a:rPr>
              <a:t> της ΕΠΣ </a:t>
            </a:r>
          </a:p>
          <a:p>
            <a:pPr marL="285750" indent="-285750" algn="just">
              <a:buFont typeface="Arial" panose="020B0604020202020204" pitchFamily="34" charset="0"/>
              <a:buChar char="•"/>
            </a:pPr>
            <a:r>
              <a:rPr lang="el-GR" b="1" dirty="0" smtClean="0">
                <a:solidFill>
                  <a:schemeClr val="bg1"/>
                </a:solidFill>
              </a:rPr>
              <a:t>Η </a:t>
            </a:r>
            <a:r>
              <a:rPr lang="el-GR" b="1" i="1" dirty="0" smtClean="0">
                <a:solidFill>
                  <a:schemeClr val="bg1"/>
                </a:solidFill>
              </a:rPr>
              <a:t>Ενιαία Ευρωπαϊκή Πράξη</a:t>
            </a:r>
            <a:r>
              <a:rPr lang="el-GR" b="1" dirty="0" smtClean="0">
                <a:solidFill>
                  <a:schemeClr val="bg1"/>
                </a:solidFill>
              </a:rPr>
              <a:t> (ΕΕΠ), που υπογράφηκε τον Φεβρουάριο 1986, πρόβλεπε ότι τα κράτη-μέλη θα καταβάλλουν προσπάθειες να θέσουν σε εφαρμογή μια </a:t>
            </a:r>
            <a:r>
              <a:rPr lang="el-GR" b="1" i="1" dirty="0" smtClean="0">
                <a:solidFill>
                  <a:schemeClr val="bg1"/>
                </a:solidFill>
              </a:rPr>
              <a:t>κοινή εξωτερική ευρωπαϊκή πολιτική</a:t>
            </a:r>
            <a:r>
              <a:rPr lang="el-GR" b="1" dirty="0" smtClean="0">
                <a:solidFill>
                  <a:schemeClr val="bg1"/>
                </a:solidFill>
              </a:rPr>
              <a:t>, μετατρέποντας την ΕΠΣ σε κανονικό κοινοτικό θεσμό. </a:t>
            </a:r>
          </a:p>
          <a:p>
            <a:pPr marL="285750" indent="-285750" algn="just">
              <a:buFont typeface="Arial" panose="020B0604020202020204" pitchFamily="34" charset="0"/>
              <a:buChar char="•"/>
            </a:pPr>
            <a:r>
              <a:rPr lang="el-GR" b="1" dirty="0" smtClean="0">
                <a:solidFill>
                  <a:schemeClr val="bg1"/>
                </a:solidFill>
              </a:rPr>
              <a:t>Η ΕΠΣ αρθρώθηκε κυρίως μέσω του Ευρωπαϊκού Συμβουλίου, του Συμβουλίου των Υπουργών των Εξωτερικών και της Προεδρίας των ΕΚ, ενώ, επισημοποιείτο η συμμετοχή της Επιτροπής στις διαδικασίας της ΕΠΣ, παρότι ο ρόλος της στην ανάπτυξη της ΕΠΣ παρέμεινε περιθωριακός.</a:t>
            </a:r>
          </a:p>
          <a:p>
            <a:pPr marL="285750" indent="-285750" algn="just">
              <a:buFont typeface="Arial" panose="020B0604020202020204" pitchFamily="34" charset="0"/>
              <a:buChar char="•"/>
            </a:pPr>
            <a:endParaRPr lang="el-GR" b="1" dirty="0" smtClean="0">
              <a:solidFill>
                <a:schemeClr val="bg1"/>
              </a:solidFill>
            </a:endParaRPr>
          </a:p>
          <a:p>
            <a:pPr marL="285750" indent="-285750" algn="just">
              <a:buFont typeface="Arial" panose="020B0604020202020204" pitchFamily="34" charset="0"/>
              <a:buChar char="•"/>
            </a:pPr>
            <a:endParaRPr lang="el-GR" b="1" dirty="0" smtClean="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42087"/>
            <a:ext cx="4783667" cy="5324535"/>
          </a:xfrm>
          <a:prstGeom prst="rect">
            <a:avLst/>
          </a:prstGeom>
        </p:spPr>
        <p:txBody>
          <a:bodyPr wrap="square">
            <a:spAutoFit/>
          </a:bodyPr>
          <a:lstStyle/>
          <a:p>
            <a:pPr marL="93663" indent="-93663" algn="just"/>
            <a:r>
              <a:rPr lang="el-GR" sz="1400" b="1" dirty="0" smtClean="0">
                <a:solidFill>
                  <a:srgbClr val="FFFF00"/>
                </a:solidFill>
              </a:rPr>
              <a:t>Η </a:t>
            </a:r>
            <a:r>
              <a:rPr lang="el-GR" sz="1400" b="1" dirty="0" err="1" smtClean="0">
                <a:solidFill>
                  <a:schemeClr val="bg1"/>
                </a:solidFill>
              </a:rPr>
              <a:t>θεσμοποίηση</a:t>
            </a:r>
            <a:r>
              <a:rPr lang="el-GR" sz="1400" b="1" dirty="0" smtClean="0">
                <a:solidFill>
                  <a:schemeClr val="bg1"/>
                </a:solidFill>
              </a:rPr>
              <a:t> της ΕΠΣ μέσω της ΕΕΠ</a:t>
            </a:r>
          </a:p>
          <a:p>
            <a:pPr marL="93663" indent="-93663" algn="just">
              <a:buFont typeface="Calibri" pitchFamily="34" charset="0"/>
              <a:buChar char="−"/>
            </a:pPr>
            <a:r>
              <a:rPr lang="el-GR" sz="1400" b="1" dirty="0" smtClean="0">
                <a:solidFill>
                  <a:srgbClr val="FFFF00"/>
                </a:solidFill>
              </a:rPr>
              <a:t>Με την ΕΕΠ, το θεσμοποιημένο πλέον Ευρωπαϊκό Συμβούλιο θα καθορίζει τις κατευθυντήριες γραμμές που αφορούν στην ΕΠΣ, με τουλάχιστον δύο ετήσιες συνόδους. </a:t>
            </a:r>
          </a:p>
          <a:p>
            <a:pPr marL="93663" indent="-93663" algn="just">
              <a:buFont typeface="Calibri" pitchFamily="34" charset="0"/>
              <a:buChar char="−"/>
            </a:pPr>
            <a:r>
              <a:rPr lang="el-GR" sz="1400" b="1" dirty="0" smtClean="0">
                <a:solidFill>
                  <a:srgbClr val="FFFF00"/>
                </a:solidFill>
              </a:rPr>
              <a:t>Το Συμβούλιο των Υπουργών Εξωτερικών θα </a:t>
            </a:r>
            <a:r>
              <a:rPr lang="el-GR" sz="1400" b="1" dirty="0" err="1" smtClean="0">
                <a:solidFill>
                  <a:srgbClr val="FFFF00"/>
                </a:solidFill>
              </a:rPr>
              <a:t>συγκαλείτο</a:t>
            </a:r>
            <a:r>
              <a:rPr lang="el-GR" sz="1400" b="1" dirty="0" smtClean="0">
                <a:solidFill>
                  <a:srgbClr val="FFFF00"/>
                </a:solidFill>
              </a:rPr>
              <a:t> μία φορά το μήνα για εξέταση της διεθνούς κατάστασης. </a:t>
            </a:r>
          </a:p>
          <a:p>
            <a:pPr marL="93663" indent="-93663" algn="just">
              <a:buFont typeface="Calibri" pitchFamily="34" charset="0"/>
              <a:buChar char="−"/>
            </a:pPr>
            <a:r>
              <a:rPr lang="el-GR" sz="1400" b="1" dirty="0" smtClean="0">
                <a:solidFill>
                  <a:srgbClr val="FFFF00"/>
                </a:solidFill>
              </a:rPr>
              <a:t>Η τρέχουσα Προεδρία των ΕΚ, συνεπικουρούμενη από την προκάτοχο και τη διάδοχό της, με τη μορφή μίας τριμερούς, θα ήταν η αρμόδια για την ανάληψη πρωτοβουλίας, το συντονισμό και την εκπροσώπηση των κρατών-μελών.</a:t>
            </a:r>
          </a:p>
          <a:p>
            <a:pPr marL="93663" indent="-93663" algn="just">
              <a:buFont typeface="Calibri" pitchFamily="34" charset="0"/>
              <a:buChar char="−"/>
            </a:pPr>
            <a:r>
              <a:rPr lang="el-GR" sz="1400" b="1" dirty="0" smtClean="0">
                <a:solidFill>
                  <a:srgbClr val="FFFF00"/>
                </a:solidFill>
              </a:rPr>
              <a:t>Το Ευρωπαϊκό Κοινοβούλιο θα ενημερωνόταν τακτικά για τις αποφάσεις που θα λαμβάνονταν στα πλαίσια της ΕΠΣ, κυρίως μέσω της Επιτροπής Πολιτικών Υποθέσεων του και θα μπορούσε επίσης να υιοθετεί σχετικά ψηφίσματα. </a:t>
            </a:r>
          </a:p>
          <a:p>
            <a:pPr marL="93663" indent="-93663" algn="just">
              <a:buFont typeface="Calibri" pitchFamily="34" charset="0"/>
              <a:buChar char="−"/>
            </a:pPr>
            <a:r>
              <a:rPr lang="el-GR" sz="1400" b="1" dirty="0" smtClean="0">
                <a:solidFill>
                  <a:srgbClr val="FFFF00"/>
                </a:solidFill>
              </a:rPr>
              <a:t>Η συμμετοχή της Επιτροπής περιοριζόταν στις διαδικασίας της ΕΠΣ με την παρακολούθηση και υποστήριξη της μέσω των μηνιαίων συνεδριάσεων της Πολιτικής Επιτροπής που αποτελείτο από ανώτερους δημόσιους υπαλλήλους από τα Υπουργεία Εξωτερικών των κρατών-μελών, καθώς και μέσω μίας μόνιμης Πολιτικής Γραμματείας, δημιούργημα της ΕΕΠ. Ωστόσο, ο ρόλος της στην ανάπτυξη της ΕΠΣ παρέμεινε περιθωριακός. </a:t>
            </a:r>
          </a:p>
          <a:p>
            <a:pPr marL="93663" indent="-93663" algn="just">
              <a:buFont typeface="Calibri" pitchFamily="34" charset="0"/>
              <a:buChar char="−"/>
            </a:pPr>
            <a:endParaRPr lang="el-GR" sz="1400" b="1" dirty="0">
              <a:solidFill>
                <a:srgbClr val="FFFF00"/>
              </a:solidFill>
            </a:endParaRPr>
          </a:p>
          <a:p>
            <a:pPr marL="93663" indent="-93663" algn="just">
              <a:buFont typeface="Calibri" pitchFamily="34" charset="0"/>
              <a:buChar char="−"/>
            </a:pPr>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46768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       </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5909310"/>
          </a:xfrm>
          <a:prstGeom prst="rect">
            <a:avLst/>
          </a:prstGeom>
          <a:noFill/>
        </p:spPr>
        <p:txBody>
          <a:bodyPr wrap="square" rtlCol="0">
            <a:spAutoFit/>
          </a:bodyPr>
          <a:lstStyle/>
          <a:p>
            <a:r>
              <a:rPr lang="el-GR" b="1" dirty="0" smtClean="0">
                <a:solidFill>
                  <a:srgbClr val="FFFF00"/>
                </a:solidFill>
              </a:rPr>
              <a:t>Μία Ευρώπη με κοινό πρόσωπο και επίσημα σύμβολα</a:t>
            </a:r>
          </a:p>
          <a:p>
            <a:pPr marL="285750" indent="-285750" algn="just">
              <a:buFont typeface="Arial" panose="020B0604020202020204" pitchFamily="34" charset="0"/>
              <a:buChar char="•"/>
            </a:pPr>
            <a:r>
              <a:rPr lang="el-GR" b="1" dirty="0" smtClean="0">
                <a:solidFill>
                  <a:prstClr val="white"/>
                </a:solidFill>
              </a:rPr>
              <a:t>Στο Ευρωπαϊκό Συμβούλιο του </a:t>
            </a:r>
            <a:r>
              <a:rPr lang="en-US" b="1" dirty="0" smtClean="0">
                <a:solidFill>
                  <a:prstClr val="white"/>
                </a:solidFill>
              </a:rPr>
              <a:t>Fontainebleau</a:t>
            </a:r>
            <a:r>
              <a:rPr lang="el-GR" b="1" dirty="0" smtClean="0">
                <a:solidFill>
                  <a:prstClr val="white"/>
                </a:solidFill>
              </a:rPr>
              <a:t>, του Ιουνίου 1984, με πρόθεση την ενίσχυση της ευρωπαϊκής ταυτότητας και της εικόνα της Ευρώπης διεθνώς, συνέστησε </a:t>
            </a:r>
            <a:r>
              <a:rPr lang="el-GR" b="1" i="1" dirty="0" smtClean="0">
                <a:solidFill>
                  <a:prstClr val="white"/>
                </a:solidFill>
              </a:rPr>
              <a:t>ad hoc</a:t>
            </a:r>
            <a:r>
              <a:rPr lang="el-GR" b="1" dirty="0" smtClean="0">
                <a:solidFill>
                  <a:prstClr val="white"/>
                </a:solidFill>
              </a:rPr>
              <a:t> ομάδα εργασίας για την Ευρώπη των Λαών υπό τον </a:t>
            </a:r>
            <a:r>
              <a:rPr lang="el-GR" b="1" dirty="0">
                <a:solidFill>
                  <a:prstClr val="white"/>
                </a:solidFill>
              </a:rPr>
              <a:t>Ιταλό </a:t>
            </a:r>
            <a:r>
              <a:rPr lang="el-GR" b="1" dirty="0" smtClean="0">
                <a:solidFill>
                  <a:prstClr val="white"/>
                </a:solidFill>
              </a:rPr>
              <a:t>πρώην ευρωβουλευτή </a:t>
            </a:r>
            <a:r>
              <a:rPr lang="el-GR" b="1" dirty="0" err="1" smtClean="0">
                <a:solidFill>
                  <a:prstClr val="white"/>
                </a:solidFill>
              </a:rPr>
              <a:t>Pietro</a:t>
            </a:r>
            <a:r>
              <a:rPr lang="el-GR" b="1" dirty="0" smtClean="0">
                <a:solidFill>
                  <a:prstClr val="white"/>
                </a:solidFill>
              </a:rPr>
              <a:t> Adonnino</a:t>
            </a:r>
            <a:r>
              <a:rPr lang="el-GR" b="1" dirty="0">
                <a:solidFill>
                  <a:prstClr val="white"/>
                </a:solidFill>
              </a:rPr>
              <a:t>, ενώ </a:t>
            </a:r>
            <a:r>
              <a:rPr lang="el-GR" b="1" dirty="0" smtClean="0">
                <a:solidFill>
                  <a:prstClr val="white"/>
                </a:solidFill>
              </a:rPr>
              <a:t>ο </a:t>
            </a:r>
            <a:r>
              <a:rPr lang="el-GR" b="1" dirty="0" err="1" smtClean="0">
                <a:solidFill>
                  <a:prstClr val="white"/>
                </a:solidFill>
              </a:rPr>
              <a:t>προεδρεύων</a:t>
            </a:r>
            <a:r>
              <a:rPr lang="el-GR" b="1" dirty="0" smtClean="0">
                <a:solidFill>
                  <a:prstClr val="white"/>
                </a:solidFill>
              </a:rPr>
              <a:t> </a:t>
            </a:r>
            <a:r>
              <a:rPr lang="el-GR" b="1" dirty="0" err="1" smtClean="0">
                <a:solidFill>
                  <a:prstClr val="white"/>
                </a:solidFill>
              </a:rPr>
              <a:t>Mitterrand</a:t>
            </a:r>
            <a:r>
              <a:rPr lang="el-GR" b="1" dirty="0" smtClean="0">
                <a:solidFill>
                  <a:prstClr val="white"/>
                </a:solidFill>
              </a:rPr>
              <a:t> </a:t>
            </a:r>
            <a:r>
              <a:rPr lang="el-GR" b="1" dirty="0">
                <a:solidFill>
                  <a:prstClr val="white"/>
                </a:solidFill>
              </a:rPr>
              <a:t>παρουσίασε </a:t>
            </a:r>
            <a:r>
              <a:rPr lang="el-GR" b="1" dirty="0" smtClean="0">
                <a:solidFill>
                  <a:prstClr val="white"/>
                </a:solidFill>
              </a:rPr>
              <a:t>το ευρωπαϊκό διαβατήριο.</a:t>
            </a:r>
          </a:p>
          <a:p>
            <a:pPr marL="285750" indent="-285750" algn="just">
              <a:buFont typeface="Arial" panose="020B0604020202020204" pitchFamily="34" charset="0"/>
              <a:buChar char="•"/>
            </a:pPr>
            <a:r>
              <a:rPr lang="el-GR" b="1" dirty="0">
                <a:solidFill>
                  <a:prstClr val="white"/>
                </a:solidFill>
              </a:rPr>
              <a:t>Η Επιτροπή Adonnino υπέβαλε την πρώτη έκθεσή της προς το Ευρωπαϊκό Συμβούλιο των Βρυξελλών </a:t>
            </a:r>
            <a:r>
              <a:rPr lang="el-GR" b="1" dirty="0" smtClean="0">
                <a:solidFill>
                  <a:prstClr val="white"/>
                </a:solidFill>
              </a:rPr>
              <a:t>τον Μάρτιο 1985, με μέτρα </a:t>
            </a:r>
            <a:r>
              <a:rPr lang="el-GR" b="1" dirty="0">
                <a:solidFill>
                  <a:prstClr val="white"/>
                </a:solidFill>
              </a:rPr>
              <a:t>για τη βελτίωση της ελεύθερης κυκλοφορίας των προσώπων, την αμοιβαία αναγνώριση των πτυχίων τριτοβάθμιας </a:t>
            </a:r>
            <a:r>
              <a:rPr lang="el-GR" b="1" dirty="0" smtClean="0">
                <a:solidFill>
                  <a:prstClr val="white"/>
                </a:solidFill>
              </a:rPr>
              <a:t>εκπαίδευσης και </a:t>
            </a:r>
            <a:r>
              <a:rPr lang="el-GR" b="1" dirty="0">
                <a:solidFill>
                  <a:prstClr val="white"/>
                </a:solidFill>
              </a:rPr>
              <a:t>την εισαγωγή </a:t>
            </a:r>
            <a:r>
              <a:rPr lang="el-GR" b="1" dirty="0" smtClean="0">
                <a:solidFill>
                  <a:prstClr val="white"/>
                </a:solidFill>
              </a:rPr>
              <a:t>ευρωπαϊκού </a:t>
            </a:r>
            <a:r>
              <a:rPr lang="el-GR" b="1" dirty="0">
                <a:solidFill>
                  <a:prstClr val="white"/>
                </a:solidFill>
              </a:rPr>
              <a:t>πιστοποιητικού επαγγελματικής </a:t>
            </a:r>
            <a:r>
              <a:rPr lang="el-GR" b="1" dirty="0" smtClean="0">
                <a:solidFill>
                  <a:prstClr val="white"/>
                </a:solidFill>
              </a:rPr>
              <a:t>κατάρτισης.</a:t>
            </a:r>
          </a:p>
          <a:p>
            <a:pPr marL="285750" indent="-285750" algn="just">
              <a:buFont typeface="Arial" panose="020B0604020202020204" pitchFamily="34" charset="0"/>
              <a:buChar char="•"/>
            </a:pPr>
            <a:r>
              <a:rPr lang="el-GR" b="1" dirty="0">
                <a:solidFill>
                  <a:prstClr val="white"/>
                </a:solidFill>
              </a:rPr>
              <a:t>Το Ευρωπαϊκό </a:t>
            </a:r>
            <a:r>
              <a:rPr lang="el-GR" b="1" dirty="0" smtClean="0">
                <a:solidFill>
                  <a:prstClr val="white"/>
                </a:solidFill>
              </a:rPr>
              <a:t>Συμβούλιο ενέκρινε την έκθεση </a:t>
            </a:r>
            <a:r>
              <a:rPr lang="el-GR" b="1" dirty="0">
                <a:solidFill>
                  <a:prstClr val="white"/>
                </a:solidFill>
              </a:rPr>
              <a:t>της ε</a:t>
            </a:r>
            <a:r>
              <a:rPr lang="el-GR" b="1" dirty="0" smtClean="0">
                <a:solidFill>
                  <a:prstClr val="white"/>
                </a:solidFill>
              </a:rPr>
              <a:t>πιτροπής και την ενθάρρυνε να </a:t>
            </a:r>
            <a:r>
              <a:rPr lang="el-GR" b="1" dirty="0">
                <a:solidFill>
                  <a:prstClr val="white"/>
                </a:solidFill>
              </a:rPr>
              <a:t>συνεχίσει το έργο της. </a:t>
            </a:r>
            <a:r>
              <a:rPr lang="el-GR" b="1" dirty="0" smtClean="0">
                <a:solidFill>
                  <a:prstClr val="white"/>
                </a:solidFill>
              </a:rPr>
              <a:t>Μία </a:t>
            </a:r>
            <a:r>
              <a:rPr lang="el-GR" b="1" dirty="0">
                <a:solidFill>
                  <a:prstClr val="white"/>
                </a:solidFill>
              </a:rPr>
              <a:t>δεύτερη έκθεση υποβλήθηκε </a:t>
            </a:r>
            <a:r>
              <a:rPr lang="el-GR" b="1" dirty="0" smtClean="0">
                <a:solidFill>
                  <a:prstClr val="white"/>
                </a:solidFill>
              </a:rPr>
              <a:t>στο </a:t>
            </a:r>
            <a:r>
              <a:rPr lang="el-GR" b="1" dirty="0">
                <a:solidFill>
                  <a:prstClr val="white"/>
                </a:solidFill>
              </a:rPr>
              <a:t>Ευρωπαϊκό Συμβούλιο του </a:t>
            </a:r>
            <a:r>
              <a:rPr lang="el-GR" b="1" dirty="0" smtClean="0">
                <a:solidFill>
                  <a:prstClr val="white"/>
                </a:solidFill>
              </a:rPr>
              <a:t>Μιλάνου του Ιουνίου 1985.</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Ευρωπαϊκό Συμβούλιο των Βρυξελλών </a:t>
            </a:r>
            <a:r>
              <a:rPr lang="el-GR" b="1" dirty="0" smtClean="0">
                <a:solidFill>
                  <a:prstClr val="white"/>
                </a:solidFill>
              </a:rPr>
              <a:t>του Μαΐου 1986 ενέκρινε την </a:t>
            </a:r>
            <a:r>
              <a:rPr lang="el-GR" b="1" dirty="0" err="1" smtClean="0">
                <a:solidFill>
                  <a:prstClr val="white"/>
                </a:solidFill>
              </a:rPr>
              <a:t>προταθείσα</a:t>
            </a:r>
            <a:r>
              <a:rPr lang="el-GR" b="1" dirty="0" smtClean="0">
                <a:solidFill>
                  <a:prstClr val="white"/>
                </a:solidFill>
              </a:rPr>
              <a:t>  σημαία και τον ύμνο  των ΕΚ.</a:t>
            </a:r>
            <a:endParaRPr lang="el-GR" b="1" dirty="0">
              <a:solidFill>
                <a:prstClr val="white"/>
              </a:solidFill>
            </a:endParaRPr>
          </a:p>
          <a:p>
            <a:pPr marL="285750" indent="-285750" algn="just">
              <a:buFont typeface="Arial" panose="020B0604020202020204" pitchFamily="34" charset="0"/>
              <a:buChar char="•"/>
            </a:pPr>
            <a:r>
              <a:rPr lang="en-GB" b="1" dirty="0" smtClean="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a:p>
            <a:pPr algn="just"/>
            <a:endParaRPr lang="el-GR" b="1" dirty="0" smtClean="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2889421"/>
            <a:ext cx="4783667" cy="2893100"/>
          </a:xfrm>
          <a:prstGeom prst="rect">
            <a:avLst/>
          </a:prstGeom>
        </p:spPr>
        <p:txBody>
          <a:bodyPr wrap="square">
            <a:spAutoFit/>
          </a:bodyPr>
          <a:lstStyle/>
          <a:p>
            <a:pPr marL="93663" indent="-93663" algn="just">
              <a:buFont typeface="Calibri" pitchFamily="34" charset="0"/>
              <a:buChar char="−"/>
            </a:pPr>
            <a:r>
              <a:rPr lang="el-GR" sz="1400" b="1" dirty="0" smtClean="0">
                <a:solidFill>
                  <a:srgbClr val="FFFF00"/>
                </a:solidFill>
              </a:rPr>
              <a:t>Ιδιαίτερη έμφαση δόθηκε από την </a:t>
            </a:r>
            <a:r>
              <a:rPr lang="en-GB" sz="1400" b="1" dirty="0" smtClean="0">
                <a:solidFill>
                  <a:srgbClr val="FFFF00"/>
                </a:solidFill>
              </a:rPr>
              <a:t>E</a:t>
            </a:r>
            <a:r>
              <a:rPr lang="el-GR" sz="1400" b="1" dirty="0" err="1" smtClean="0">
                <a:solidFill>
                  <a:srgbClr val="FFFF00"/>
                </a:solidFill>
              </a:rPr>
              <a:t>πιτροπή</a:t>
            </a:r>
            <a:r>
              <a:rPr lang="el-GR" sz="1400" b="1" dirty="0" smtClean="0">
                <a:solidFill>
                  <a:srgbClr val="FFFF00"/>
                </a:solidFill>
              </a:rPr>
              <a:t> </a:t>
            </a:r>
            <a:r>
              <a:rPr lang="en-GB" sz="1400" b="1" dirty="0" smtClean="0">
                <a:solidFill>
                  <a:srgbClr val="FFFF00"/>
                </a:solidFill>
              </a:rPr>
              <a:t>Adonnino </a:t>
            </a:r>
            <a:r>
              <a:rPr lang="el-GR" sz="1400" b="1" dirty="0" smtClean="0">
                <a:solidFill>
                  <a:srgbClr val="FFFF00"/>
                </a:solidFill>
              </a:rPr>
              <a:t>στη </a:t>
            </a:r>
            <a:r>
              <a:rPr lang="el-GR" sz="1400" b="1" dirty="0" smtClean="0">
                <a:solidFill>
                  <a:schemeClr val="bg1"/>
                </a:solidFill>
              </a:rPr>
              <a:t>χρήση κοινών ευρωπαϊκών συμβόλων</a:t>
            </a:r>
            <a:r>
              <a:rPr lang="el-GR" sz="1400" b="1" dirty="0" smtClean="0">
                <a:solidFill>
                  <a:srgbClr val="FFFF00"/>
                </a:solidFill>
              </a:rPr>
              <a:t>, όπως, της χρήσης μίας σημαίας για τις ΕΚ, την καθιέρωση ενός ευρωπαϊκού ύμνου, καθώς και της τυποποίησης των ταχυδρομικών τελών εντός των ΕΚ και της κατάργησης των κάθε μορφής τελωνειακών ελέγχων στα εσωτερικά σύνορα. </a:t>
            </a:r>
            <a:endParaRPr lang="en-GB"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Η ευρωπαϊκή γαλάζια σημαία με τα δώδεκα χρυσά αστέρια, που είχε καθιερωθεί ως σύμβολο του Συμβουλίου της Ευρώπης από το 1955, υιοθετήθηκε επίσημα από το Ευρωπαϊκό Συμβούλιο των Βρυξελλών του Μαΐου 1986, ενώ ως ύμνος των ΕΚ καθιερώθηκε η «Ωδή της Χαράς», της </a:t>
            </a:r>
            <a:r>
              <a:rPr lang="el-GR" sz="1400" b="1" i="1" dirty="0" smtClean="0">
                <a:solidFill>
                  <a:srgbClr val="FFFF00"/>
                </a:solidFill>
              </a:rPr>
              <a:t>Ένατης συμφωνίας</a:t>
            </a:r>
            <a:r>
              <a:rPr lang="el-GR" sz="1400" b="1" dirty="0" smtClean="0">
                <a:solidFill>
                  <a:srgbClr val="FFFF00"/>
                </a:solidFill>
              </a:rPr>
              <a:t> του </a:t>
            </a:r>
            <a:r>
              <a:rPr lang="el-GR" sz="1400" b="1" dirty="0" err="1" smtClean="0">
                <a:solidFill>
                  <a:srgbClr val="FFFF00"/>
                </a:solidFill>
              </a:rPr>
              <a:t>Ludwig</a:t>
            </a:r>
            <a:r>
              <a:rPr lang="el-GR" sz="1400" b="1" dirty="0" smtClean="0">
                <a:solidFill>
                  <a:srgbClr val="FFFF00"/>
                </a:solidFill>
              </a:rPr>
              <a:t> </a:t>
            </a:r>
            <a:r>
              <a:rPr lang="el-GR" sz="1400" b="1" dirty="0" err="1" smtClean="0">
                <a:solidFill>
                  <a:srgbClr val="FFFF00"/>
                </a:solidFill>
              </a:rPr>
              <a:t>van</a:t>
            </a:r>
            <a:r>
              <a:rPr lang="el-GR" sz="1400" b="1" dirty="0" smtClean="0">
                <a:solidFill>
                  <a:srgbClr val="FFFF00"/>
                </a:solidFill>
              </a:rPr>
              <a:t> </a:t>
            </a:r>
            <a:r>
              <a:rPr lang="en-US" sz="1400" b="1" dirty="0" err="1" smtClean="0">
                <a:solidFill>
                  <a:srgbClr val="FFFF00"/>
                </a:solidFill>
              </a:rPr>
              <a:t>Bethoven</a:t>
            </a:r>
            <a:r>
              <a:rPr lang="el-GR" sz="1400" b="1" dirty="0" smtClean="0">
                <a:solidFill>
                  <a:srgbClr val="FFFF00"/>
                </a:solidFill>
              </a:rPr>
              <a:t>, που είχε ήδη εγκριθεί από το 1972 ως ύμνος της Ευρώπης.</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pic>
        <p:nvPicPr>
          <p:cNvPr id="12" name="11 - Εικόνα"/>
          <p:cNvPicPr/>
          <p:nvPr/>
        </p:nvPicPr>
        <p:blipFill>
          <a:blip r:embed="rId5" cstate="print">
            <a:extLst>
              <a:ext uri="{28A0092B-C50C-407E-A947-70E740481C1C}">
                <a14:useLocalDpi xmlns:a14="http://schemas.microsoft.com/office/drawing/2010/main" val="0"/>
              </a:ext>
            </a:extLst>
          </a:blip>
          <a:stretch>
            <a:fillRect/>
          </a:stretch>
        </p:blipFill>
        <p:spPr>
          <a:xfrm>
            <a:off x="200762" y="1652341"/>
            <a:ext cx="1672602" cy="1240318"/>
          </a:xfrm>
          <a:prstGeom prst="rect">
            <a:avLst/>
          </a:prstGeom>
        </p:spPr>
      </p:pic>
      <p:pic>
        <p:nvPicPr>
          <p:cNvPr id="1028" name="Picture 4" descr="https://europa.eu/european-union/sites/europaeu/files/docs/body/flag_yellow_lo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88" y="5713918"/>
            <a:ext cx="1570024" cy="1049300"/>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p:cNvPicPr>
            <a:picLocks noChangeAspect="1"/>
          </p:cNvPicPr>
          <p:nvPr/>
        </p:nvPicPr>
        <p:blipFill>
          <a:blip r:embed="rId7"/>
          <a:stretch>
            <a:fillRect/>
          </a:stretch>
        </p:blipFill>
        <p:spPr>
          <a:xfrm>
            <a:off x="2163905" y="5723146"/>
            <a:ext cx="2152570" cy="1031799"/>
          </a:xfrm>
          <a:prstGeom prst="rect">
            <a:avLst/>
          </a:prstGeom>
        </p:spPr>
      </p:pic>
      <p:sp>
        <p:nvSpPr>
          <p:cNvPr id="7" name="Ορθογώνιο 6"/>
          <p:cNvSpPr/>
          <p:nvPr/>
        </p:nvSpPr>
        <p:spPr>
          <a:xfrm>
            <a:off x="1876306" y="1793390"/>
            <a:ext cx="2895486" cy="954107"/>
          </a:xfrm>
          <a:prstGeom prst="rect">
            <a:avLst/>
          </a:prstGeom>
        </p:spPr>
        <p:txBody>
          <a:bodyPr wrap="square">
            <a:spAutoFit/>
          </a:bodyPr>
          <a:lstStyle/>
          <a:p>
            <a:pPr algn="just"/>
            <a:r>
              <a:rPr lang="el-GR" sz="1400" b="1" dirty="0">
                <a:solidFill>
                  <a:srgbClr val="FFFF00"/>
                </a:solidFill>
              </a:rPr>
              <a:t>Ο </a:t>
            </a:r>
            <a:r>
              <a:rPr lang="el-GR" sz="1400" b="1" dirty="0" err="1">
                <a:solidFill>
                  <a:srgbClr val="FFFF00"/>
                </a:solidFill>
              </a:rPr>
              <a:t>François</a:t>
            </a:r>
            <a:r>
              <a:rPr lang="el-GR" sz="1400" b="1" dirty="0">
                <a:solidFill>
                  <a:srgbClr val="FFFF00"/>
                </a:solidFill>
              </a:rPr>
              <a:t> </a:t>
            </a:r>
            <a:r>
              <a:rPr lang="el-GR" sz="1400" b="1" dirty="0" err="1">
                <a:solidFill>
                  <a:srgbClr val="FFFF00"/>
                </a:solidFill>
              </a:rPr>
              <a:t>Mitterrand</a:t>
            </a:r>
            <a:r>
              <a:rPr lang="el-GR" sz="1400" b="1" dirty="0">
                <a:solidFill>
                  <a:srgbClr val="FFFF00"/>
                </a:solidFill>
              </a:rPr>
              <a:t>, παρουσιάζει το ευρωπαϊκό διαβατήριο, στο Ευρωπαϊκού Συμβουλίου του </a:t>
            </a:r>
            <a:r>
              <a:rPr lang="el-GR" sz="1400" b="1" dirty="0" err="1">
                <a:solidFill>
                  <a:srgbClr val="FFFF00"/>
                </a:solidFill>
              </a:rPr>
              <a:t>Fontainebleau</a:t>
            </a:r>
            <a:r>
              <a:rPr lang="el-GR" sz="1400" b="1" dirty="0">
                <a:solidFill>
                  <a:srgbClr val="FFFF00"/>
                </a:solidFill>
              </a:rPr>
              <a:t>, </a:t>
            </a:r>
            <a:r>
              <a:rPr lang="el-GR" sz="1400" b="1" dirty="0" smtClean="0">
                <a:solidFill>
                  <a:srgbClr val="FFFF00"/>
                </a:solidFill>
              </a:rPr>
              <a:t>του </a:t>
            </a:r>
            <a:r>
              <a:rPr lang="el-GR" sz="1400" b="1" dirty="0">
                <a:solidFill>
                  <a:srgbClr val="FFFF00"/>
                </a:solidFill>
              </a:rPr>
              <a:t>Ιουνίου </a:t>
            </a:r>
            <a:r>
              <a:rPr lang="el-GR" sz="1400" b="1" dirty="0" smtClean="0">
                <a:solidFill>
                  <a:srgbClr val="FFFF00"/>
                </a:solidFill>
              </a:rPr>
              <a:t>1984</a:t>
            </a:r>
            <a:endParaRPr lang="el-GR" sz="1400" b="1" dirty="0">
              <a:solidFill>
                <a:srgbClr val="FFFF00"/>
              </a:solidFill>
            </a:endParaRPr>
          </a:p>
        </p:txBody>
      </p:sp>
    </p:spTree>
    <p:extLst>
      <p:ext uri="{BB962C8B-B14F-4D97-AF65-F5344CB8AC3E}">
        <p14:creationId xmlns:p14="http://schemas.microsoft.com/office/powerpoint/2010/main" val="3744748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Σχέδια </a:t>
            </a:r>
            <a:r>
              <a:rPr lang="el-GR" b="1" dirty="0">
                <a:solidFill>
                  <a:srgbClr val="FFFF00"/>
                </a:solidFill>
              </a:rPr>
              <a:t>για Πολιτική Ένωση – Κοινές επιστολές Mitterand και </a:t>
            </a:r>
            <a:r>
              <a:rPr lang="el-GR" b="1" dirty="0" err="1" smtClean="0">
                <a:solidFill>
                  <a:srgbClr val="FFFF00"/>
                </a:solidFill>
              </a:rPr>
              <a:t>Koh</a:t>
            </a:r>
            <a:endParaRPr lang="el-GR" b="1" dirty="0" smtClean="0">
              <a:solidFill>
                <a:srgbClr val="FFFF00"/>
              </a:solidFill>
            </a:endParaRPr>
          </a:p>
          <a:p>
            <a:pPr marL="285750" indent="-285750" algn="just">
              <a:buFont typeface="Arial" panose="020B0604020202020204" pitchFamily="34" charset="0"/>
              <a:buChar char="•"/>
            </a:pPr>
            <a:r>
              <a:rPr lang="en-GB" b="1" dirty="0" smtClean="0">
                <a:solidFill>
                  <a:schemeClr val="bg1"/>
                </a:solidFill>
              </a:rPr>
              <a:t>H </a:t>
            </a:r>
            <a:r>
              <a:rPr lang="el-GR" b="1" dirty="0" smtClean="0">
                <a:solidFill>
                  <a:schemeClr val="bg1"/>
                </a:solidFill>
              </a:rPr>
              <a:t>κατάρρευση </a:t>
            </a:r>
            <a:r>
              <a:rPr lang="el-GR" b="1" dirty="0">
                <a:solidFill>
                  <a:schemeClr val="bg1"/>
                </a:solidFill>
              </a:rPr>
              <a:t>του υπαρκτού σοσιαλισμού, </a:t>
            </a:r>
            <a:r>
              <a:rPr lang="el-GR" b="1" dirty="0" smtClean="0">
                <a:solidFill>
                  <a:schemeClr val="bg1"/>
                </a:solidFill>
              </a:rPr>
              <a:t>η </a:t>
            </a:r>
            <a:r>
              <a:rPr lang="el-GR" b="1" dirty="0">
                <a:solidFill>
                  <a:schemeClr val="bg1"/>
                </a:solidFill>
              </a:rPr>
              <a:t>διάλυση της Σοβιετικής Ένωσης, το άνοιγμα των συνόρων της Κεντροανατολικής Ευρώπης και </a:t>
            </a:r>
            <a:r>
              <a:rPr lang="el-GR" b="1" dirty="0" smtClean="0">
                <a:solidFill>
                  <a:schemeClr val="bg1"/>
                </a:solidFill>
              </a:rPr>
              <a:t>η </a:t>
            </a:r>
            <a:r>
              <a:rPr lang="el-GR" b="1" dirty="0">
                <a:solidFill>
                  <a:schemeClr val="bg1"/>
                </a:solidFill>
              </a:rPr>
              <a:t>διάθεση για ενίσχυση της διεθνούς θέσης των ΕΚ, </a:t>
            </a:r>
            <a:r>
              <a:rPr lang="el-GR" b="1" dirty="0" smtClean="0">
                <a:solidFill>
                  <a:schemeClr val="bg1"/>
                </a:solidFill>
              </a:rPr>
              <a:t>δρομολόγησαν </a:t>
            </a:r>
            <a:r>
              <a:rPr lang="el-GR" b="1" dirty="0">
                <a:solidFill>
                  <a:schemeClr val="bg1"/>
                </a:solidFill>
              </a:rPr>
              <a:t>νέες συζητήσεις για την ανάγκη ενίσχυσης της πολιτικής </a:t>
            </a:r>
            <a:r>
              <a:rPr lang="el-GR" b="1" dirty="0" smtClean="0">
                <a:solidFill>
                  <a:schemeClr val="bg1"/>
                </a:solidFill>
              </a:rPr>
              <a:t>συνεργασίας. Τη </a:t>
            </a:r>
            <a:r>
              <a:rPr lang="el-GR" b="1" dirty="0">
                <a:solidFill>
                  <a:schemeClr val="bg1"/>
                </a:solidFill>
              </a:rPr>
              <a:t>θέση αυτή ενίσχυσε </a:t>
            </a:r>
            <a:r>
              <a:rPr lang="el-GR" b="1" dirty="0" smtClean="0">
                <a:solidFill>
                  <a:schemeClr val="bg1"/>
                </a:solidFill>
              </a:rPr>
              <a:t>η </a:t>
            </a:r>
            <a:r>
              <a:rPr lang="el-GR" b="1" dirty="0">
                <a:solidFill>
                  <a:schemeClr val="bg1"/>
                </a:solidFill>
              </a:rPr>
              <a:t>προβλεπόμενη επανένωση της Γερμανίας. </a:t>
            </a:r>
            <a:endParaRPr lang="el-GR" b="1" dirty="0" smtClean="0">
              <a:solidFill>
                <a:schemeClr val="bg1"/>
              </a:solidFill>
            </a:endParaRPr>
          </a:p>
          <a:p>
            <a:pPr marL="285750" indent="-285750" algn="just">
              <a:buFont typeface="Arial" panose="020B0604020202020204" pitchFamily="34" charset="0"/>
              <a:buChar char="•"/>
            </a:pPr>
            <a:r>
              <a:rPr lang="el-GR" b="1" dirty="0">
                <a:solidFill>
                  <a:schemeClr val="bg1"/>
                </a:solidFill>
              </a:rPr>
              <a:t>Ιδιαίτερη απήχηση </a:t>
            </a:r>
            <a:r>
              <a:rPr lang="el-GR" b="1" dirty="0" smtClean="0">
                <a:solidFill>
                  <a:schemeClr val="bg1"/>
                </a:solidFill>
              </a:rPr>
              <a:t>είχε </a:t>
            </a:r>
            <a:r>
              <a:rPr lang="el-GR" b="1" dirty="0">
                <a:solidFill>
                  <a:schemeClr val="bg1"/>
                </a:solidFill>
              </a:rPr>
              <a:t>η κοινή επιστολή του προέδρου της Γαλλίας </a:t>
            </a:r>
            <a:r>
              <a:rPr lang="el-GR" b="1" dirty="0" err="1">
                <a:solidFill>
                  <a:schemeClr val="bg1"/>
                </a:solidFill>
              </a:rPr>
              <a:t>François</a:t>
            </a:r>
            <a:r>
              <a:rPr lang="el-GR" b="1" dirty="0">
                <a:solidFill>
                  <a:schemeClr val="bg1"/>
                </a:solidFill>
              </a:rPr>
              <a:t> </a:t>
            </a:r>
            <a:r>
              <a:rPr lang="el-GR" b="1" dirty="0" err="1">
                <a:solidFill>
                  <a:schemeClr val="bg1"/>
                </a:solidFill>
              </a:rPr>
              <a:t>Mitterrand</a:t>
            </a:r>
            <a:r>
              <a:rPr lang="el-GR" b="1" dirty="0">
                <a:solidFill>
                  <a:schemeClr val="bg1"/>
                </a:solidFill>
              </a:rPr>
              <a:t> και του καγκελάριου της Γερμανίας </a:t>
            </a:r>
            <a:r>
              <a:rPr lang="el-GR" b="1" dirty="0" err="1">
                <a:solidFill>
                  <a:schemeClr val="bg1"/>
                </a:solidFill>
              </a:rPr>
              <a:t>Helmut</a:t>
            </a:r>
            <a:r>
              <a:rPr lang="el-GR" b="1" dirty="0">
                <a:solidFill>
                  <a:schemeClr val="bg1"/>
                </a:solidFill>
              </a:rPr>
              <a:t> </a:t>
            </a:r>
            <a:r>
              <a:rPr lang="el-GR" b="1" dirty="0" err="1">
                <a:solidFill>
                  <a:schemeClr val="bg1"/>
                </a:solidFill>
              </a:rPr>
              <a:t>Kohl</a:t>
            </a:r>
            <a:r>
              <a:rPr lang="el-GR" b="1" dirty="0">
                <a:solidFill>
                  <a:schemeClr val="bg1"/>
                </a:solidFill>
              </a:rPr>
              <a:t>, </a:t>
            </a:r>
            <a:r>
              <a:rPr lang="el-GR" b="1" dirty="0" smtClean="0">
                <a:solidFill>
                  <a:schemeClr val="bg1"/>
                </a:solidFill>
              </a:rPr>
              <a:t>του Απριλίου </a:t>
            </a:r>
            <a:r>
              <a:rPr lang="el-GR" b="1" dirty="0">
                <a:solidFill>
                  <a:schemeClr val="bg1"/>
                </a:solidFill>
              </a:rPr>
              <a:t>του 1990, προς τον </a:t>
            </a:r>
            <a:r>
              <a:rPr lang="el-GR" b="1" dirty="0" err="1">
                <a:solidFill>
                  <a:schemeClr val="bg1"/>
                </a:solidFill>
              </a:rPr>
              <a:t>προεδρεύοντα</a:t>
            </a:r>
            <a:r>
              <a:rPr lang="el-GR" b="1" dirty="0">
                <a:solidFill>
                  <a:schemeClr val="bg1"/>
                </a:solidFill>
              </a:rPr>
              <a:t> του Ευρωπαϊκού </a:t>
            </a:r>
            <a:r>
              <a:rPr lang="el-GR" b="1" dirty="0" smtClean="0">
                <a:solidFill>
                  <a:schemeClr val="bg1"/>
                </a:solidFill>
              </a:rPr>
              <a:t>Συμβουλίου, ζητώντας </a:t>
            </a:r>
            <a:r>
              <a:rPr lang="el-GR" b="1" dirty="0">
                <a:solidFill>
                  <a:schemeClr val="bg1"/>
                </a:solidFill>
              </a:rPr>
              <a:t>να επιταχυνθούν οι διαδικασίες για την Πολιτική Ένωση της </a:t>
            </a:r>
            <a:r>
              <a:rPr lang="el-GR" b="1" dirty="0" smtClean="0">
                <a:solidFill>
                  <a:schemeClr val="bg1"/>
                </a:solidFill>
              </a:rPr>
              <a:t>Ευρώπης. Ωστόσο, στην </a:t>
            </a:r>
            <a:r>
              <a:rPr lang="el-GR" b="1" dirty="0">
                <a:solidFill>
                  <a:schemeClr val="bg1"/>
                </a:solidFill>
              </a:rPr>
              <a:t>κοινή επιστολή </a:t>
            </a:r>
            <a:r>
              <a:rPr lang="el-GR" b="1" dirty="0" err="1" smtClean="0">
                <a:solidFill>
                  <a:schemeClr val="bg1"/>
                </a:solidFill>
              </a:rPr>
              <a:t>Mitterrand</a:t>
            </a:r>
            <a:r>
              <a:rPr lang="el-GR" b="1" dirty="0" smtClean="0">
                <a:solidFill>
                  <a:schemeClr val="bg1"/>
                </a:solidFill>
              </a:rPr>
              <a:t> </a:t>
            </a:r>
            <a:r>
              <a:rPr lang="el-GR" b="1" dirty="0">
                <a:solidFill>
                  <a:schemeClr val="bg1"/>
                </a:solidFill>
              </a:rPr>
              <a:t>και </a:t>
            </a:r>
            <a:r>
              <a:rPr lang="el-GR" b="1" dirty="0" err="1" smtClean="0">
                <a:solidFill>
                  <a:schemeClr val="bg1"/>
                </a:solidFill>
              </a:rPr>
              <a:t>Kohl</a:t>
            </a:r>
            <a:r>
              <a:rPr lang="el-GR" b="1" dirty="0">
                <a:solidFill>
                  <a:schemeClr val="bg1"/>
                </a:solidFill>
              </a:rPr>
              <a:t>, υπήρξαν </a:t>
            </a:r>
            <a:r>
              <a:rPr lang="el-GR" b="1" dirty="0" smtClean="0">
                <a:solidFill>
                  <a:schemeClr val="bg1"/>
                </a:solidFill>
              </a:rPr>
              <a:t>αντιρρήσεις από ορισμένα κράτη-μέλη.</a:t>
            </a:r>
          </a:p>
          <a:p>
            <a:pPr marL="285750" indent="-285750" algn="just">
              <a:buFont typeface="Arial" panose="020B0604020202020204" pitchFamily="34" charset="0"/>
              <a:buChar char="•"/>
            </a:pPr>
            <a:r>
              <a:rPr lang="el-GR" b="1" dirty="0" smtClean="0">
                <a:solidFill>
                  <a:schemeClr val="bg1"/>
                </a:solidFill>
              </a:rPr>
              <a:t>Τον Δεκέμβριο 1990</a:t>
            </a:r>
            <a:r>
              <a:rPr lang="el-GR" b="1" dirty="0">
                <a:solidFill>
                  <a:schemeClr val="bg1"/>
                </a:solidFill>
              </a:rPr>
              <a:t>, </a:t>
            </a:r>
            <a:r>
              <a:rPr lang="el-GR" b="1" dirty="0" smtClean="0">
                <a:solidFill>
                  <a:schemeClr val="bg1"/>
                </a:solidFill>
              </a:rPr>
              <a:t>οι </a:t>
            </a:r>
            <a:r>
              <a:rPr lang="el-GR" b="1" dirty="0" err="1" smtClean="0">
                <a:solidFill>
                  <a:schemeClr val="bg1"/>
                </a:solidFill>
              </a:rPr>
              <a:t>Mitterrand</a:t>
            </a:r>
            <a:r>
              <a:rPr lang="el-GR" b="1" dirty="0" smtClean="0">
                <a:solidFill>
                  <a:schemeClr val="bg1"/>
                </a:solidFill>
              </a:rPr>
              <a:t> </a:t>
            </a:r>
            <a:r>
              <a:rPr lang="el-GR" b="1" dirty="0">
                <a:solidFill>
                  <a:schemeClr val="bg1"/>
                </a:solidFill>
              </a:rPr>
              <a:t>και </a:t>
            </a:r>
            <a:r>
              <a:rPr lang="el-GR" b="1" dirty="0" err="1" smtClean="0">
                <a:solidFill>
                  <a:schemeClr val="bg1"/>
                </a:solidFill>
              </a:rPr>
              <a:t>Kohl</a:t>
            </a:r>
            <a:r>
              <a:rPr lang="el-GR" b="1" dirty="0">
                <a:solidFill>
                  <a:schemeClr val="bg1"/>
                </a:solidFill>
              </a:rPr>
              <a:t>, με δεύτερη κοινή επιστολή </a:t>
            </a:r>
            <a:r>
              <a:rPr lang="el-GR" b="1" dirty="0" smtClean="0">
                <a:solidFill>
                  <a:schemeClr val="bg1"/>
                </a:solidFill>
              </a:rPr>
              <a:t>πρότειναν </a:t>
            </a:r>
            <a:r>
              <a:rPr lang="el-GR" b="1" dirty="0">
                <a:solidFill>
                  <a:schemeClr val="bg1"/>
                </a:solidFill>
              </a:rPr>
              <a:t>την επέκταση των αρμοδιοτήτων της Κοινότητας, εμμένοντας όμως </a:t>
            </a:r>
            <a:r>
              <a:rPr lang="el-GR" b="1" dirty="0" smtClean="0">
                <a:solidFill>
                  <a:schemeClr val="bg1"/>
                </a:solidFill>
              </a:rPr>
              <a:t>στην </a:t>
            </a:r>
            <a:r>
              <a:rPr lang="el-GR" b="1" dirty="0">
                <a:solidFill>
                  <a:schemeClr val="bg1"/>
                </a:solidFill>
              </a:rPr>
              <a:t>ενίσχυση </a:t>
            </a:r>
            <a:r>
              <a:rPr lang="el-GR" b="1" dirty="0" smtClean="0">
                <a:solidFill>
                  <a:schemeClr val="bg1"/>
                </a:solidFill>
              </a:rPr>
              <a:t>του </a:t>
            </a:r>
            <a:r>
              <a:rPr lang="el-GR" b="1" dirty="0">
                <a:solidFill>
                  <a:schemeClr val="bg1"/>
                </a:solidFill>
              </a:rPr>
              <a:t>Ευρωπαϊκού </a:t>
            </a:r>
            <a:r>
              <a:rPr lang="el-GR" b="1" dirty="0" smtClean="0">
                <a:solidFill>
                  <a:schemeClr val="bg1"/>
                </a:solidFill>
              </a:rPr>
              <a:t>Συμβουλίου, λόγω του </a:t>
            </a:r>
            <a:r>
              <a:rPr lang="el-GR" b="1" dirty="0">
                <a:solidFill>
                  <a:schemeClr val="bg1"/>
                </a:solidFill>
              </a:rPr>
              <a:t>ρόλου </a:t>
            </a:r>
            <a:r>
              <a:rPr lang="el-GR" b="1" dirty="0" smtClean="0">
                <a:solidFill>
                  <a:schemeClr val="bg1"/>
                </a:solidFill>
              </a:rPr>
              <a:t>του στην </a:t>
            </a:r>
            <a:r>
              <a:rPr lang="el-GR" b="1" dirty="0">
                <a:solidFill>
                  <a:schemeClr val="bg1"/>
                </a:solidFill>
              </a:rPr>
              <a:t>κοινή εξωτερική πολιτική και πολιτική </a:t>
            </a:r>
            <a:r>
              <a:rPr lang="el-GR" b="1" dirty="0" smtClean="0">
                <a:solidFill>
                  <a:schemeClr val="bg1"/>
                </a:solidFill>
              </a:rPr>
              <a:t>ασφάλειας</a:t>
            </a:r>
            <a:r>
              <a:rPr lang="el-GR" b="1" dirty="0">
                <a:solidFill>
                  <a:schemeClr val="bg1"/>
                </a:solidFill>
              </a:rPr>
              <a:t>.</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2249471"/>
            <a:ext cx="4783667" cy="3600986"/>
          </a:xfrm>
          <a:prstGeom prst="rect">
            <a:avLst/>
          </a:prstGeom>
        </p:spPr>
        <p:txBody>
          <a:bodyPr wrap="square">
            <a:spAutoFit/>
          </a:bodyPr>
          <a:lstStyle/>
          <a:p>
            <a:pPr marL="93663" indent="-93663" algn="just"/>
            <a:r>
              <a:rPr lang="el-GR" sz="1400" b="1" dirty="0" smtClean="0">
                <a:solidFill>
                  <a:srgbClr val="FFFF00"/>
                </a:solidFill>
              </a:rPr>
              <a:t>Οι </a:t>
            </a:r>
            <a:r>
              <a:rPr lang="el-GR" sz="1400" b="1" dirty="0" smtClean="0">
                <a:solidFill>
                  <a:schemeClr val="bg1"/>
                </a:solidFill>
              </a:rPr>
              <a:t>δύο κοινές επιστολές Mitterand - </a:t>
            </a:r>
            <a:r>
              <a:rPr lang="el-GR" sz="1400" b="1" dirty="0" err="1" smtClean="0">
                <a:solidFill>
                  <a:schemeClr val="bg1"/>
                </a:solidFill>
              </a:rPr>
              <a:t>Koh</a:t>
            </a:r>
            <a:endParaRPr lang="el-GR" sz="1400" b="1" dirty="0" smtClean="0">
              <a:solidFill>
                <a:schemeClr val="bg1"/>
              </a:solidFill>
            </a:endParaRPr>
          </a:p>
          <a:p>
            <a:pPr marL="93663" indent="-93663" algn="just">
              <a:buFont typeface="Calibri" pitchFamily="34" charset="0"/>
              <a:buChar char="−"/>
            </a:pPr>
            <a:r>
              <a:rPr lang="el-GR" sz="1400" b="1" dirty="0" smtClean="0">
                <a:solidFill>
                  <a:srgbClr val="FFFF00"/>
                </a:solidFill>
              </a:rPr>
              <a:t>Με την </a:t>
            </a:r>
            <a:r>
              <a:rPr lang="el-GR" sz="1400" b="1" dirty="0" smtClean="0">
                <a:solidFill>
                  <a:schemeClr val="bg1"/>
                </a:solidFill>
              </a:rPr>
              <a:t>πρώτη </a:t>
            </a:r>
            <a:r>
              <a:rPr lang="el-GR" sz="1400" b="1" dirty="0">
                <a:solidFill>
                  <a:schemeClr val="bg1"/>
                </a:solidFill>
              </a:rPr>
              <a:t>επιστολή </a:t>
            </a:r>
            <a:r>
              <a:rPr lang="el-GR" sz="1400" b="1" dirty="0">
                <a:solidFill>
                  <a:srgbClr val="FFFF00"/>
                </a:solidFill>
              </a:rPr>
              <a:t>τους </a:t>
            </a:r>
            <a:r>
              <a:rPr lang="el-GR" sz="1400" b="1" dirty="0" smtClean="0">
                <a:solidFill>
                  <a:srgbClr val="FFFF00"/>
                </a:solidFill>
              </a:rPr>
              <a:t>οι </a:t>
            </a:r>
            <a:r>
              <a:rPr lang="en-GB" sz="1400" b="1" dirty="0" err="1">
                <a:solidFill>
                  <a:srgbClr val="FFFF00"/>
                </a:solidFill>
              </a:rPr>
              <a:t>Mitterand</a:t>
            </a:r>
            <a:r>
              <a:rPr lang="en-GB" sz="1400" b="1" dirty="0">
                <a:solidFill>
                  <a:srgbClr val="FFFF00"/>
                </a:solidFill>
              </a:rPr>
              <a:t> </a:t>
            </a:r>
            <a:r>
              <a:rPr lang="el-GR" sz="1400" b="1" dirty="0">
                <a:solidFill>
                  <a:srgbClr val="FFFF00"/>
                </a:solidFill>
              </a:rPr>
              <a:t>και </a:t>
            </a:r>
            <a:r>
              <a:rPr lang="en-GB" sz="1400" b="1" dirty="0" err="1" smtClean="0">
                <a:solidFill>
                  <a:srgbClr val="FFFF00"/>
                </a:solidFill>
              </a:rPr>
              <a:t>Koh</a:t>
            </a:r>
            <a:r>
              <a:rPr lang="el-GR" sz="1400" b="1" dirty="0" smtClean="0">
                <a:solidFill>
                  <a:srgbClr val="FFFF00"/>
                </a:solidFill>
              </a:rPr>
              <a:t> ανέφεραν </a:t>
            </a:r>
            <a:r>
              <a:rPr lang="el-GR" sz="1400" b="1" dirty="0">
                <a:solidFill>
                  <a:srgbClr val="FFFF00"/>
                </a:solidFill>
              </a:rPr>
              <a:t>ότι εκτιμούσαν πως ήταν η κατάλληλη στιγμή για το μετασχηματισμό των ΕΚ σε Ευρωπαϊκή Ένωση. Ανάμεσα τους τέσσερις βασικούς σκοπούς της Ευρωπαϊκής </a:t>
            </a:r>
            <a:r>
              <a:rPr lang="el-GR" sz="1400" b="1" dirty="0" smtClean="0">
                <a:solidFill>
                  <a:srgbClr val="FFFF00"/>
                </a:solidFill>
              </a:rPr>
              <a:t>Ένωσης πρότειναν </a:t>
            </a:r>
            <a:r>
              <a:rPr lang="el-GR" sz="1400" b="1" dirty="0">
                <a:solidFill>
                  <a:srgbClr val="FFFF00"/>
                </a:solidFill>
              </a:rPr>
              <a:t>και τον καθορισμό και τη δημιουργία μίας κοινής εξωτερικής πολιτικής και πολιτικής ασφάλειας</a:t>
            </a:r>
            <a:r>
              <a:rPr lang="el-GR" sz="1400" b="1" dirty="0" smtClean="0">
                <a:solidFill>
                  <a:srgbClr val="FFFF00"/>
                </a:solidFill>
              </a:rPr>
              <a:t>.</a:t>
            </a:r>
          </a:p>
          <a:p>
            <a:pPr marL="93663" indent="-93663" algn="just">
              <a:buFont typeface="Calibri" pitchFamily="34" charset="0"/>
              <a:buChar char="−"/>
            </a:pPr>
            <a:r>
              <a:rPr lang="el-GR" sz="1400" b="1" dirty="0" smtClean="0">
                <a:solidFill>
                  <a:srgbClr val="FFFF00"/>
                </a:solidFill>
              </a:rPr>
              <a:t>Με τη </a:t>
            </a:r>
            <a:r>
              <a:rPr lang="el-GR" sz="1400" b="1" dirty="0" smtClean="0">
                <a:solidFill>
                  <a:schemeClr val="bg1"/>
                </a:solidFill>
              </a:rPr>
              <a:t>δεύτερη επιστολή </a:t>
            </a:r>
            <a:r>
              <a:rPr lang="el-GR" sz="1400" b="1" dirty="0">
                <a:solidFill>
                  <a:srgbClr val="FFFF00"/>
                </a:solidFill>
              </a:rPr>
              <a:t>τους επέμειναν στην ενίσχυση της θέσης του Ευρωπαϊκού Συμβουλίου, λόγω </a:t>
            </a:r>
            <a:r>
              <a:rPr lang="el-GR" sz="1400" b="1" dirty="0" smtClean="0">
                <a:solidFill>
                  <a:srgbClr val="FFFF00"/>
                </a:solidFill>
              </a:rPr>
              <a:t>και </a:t>
            </a:r>
            <a:r>
              <a:rPr lang="el-GR" sz="1400" b="1" dirty="0">
                <a:solidFill>
                  <a:srgbClr val="FFFF00"/>
                </a:solidFill>
              </a:rPr>
              <a:t>του ρόλου που καλείται να διαδραματίσει στην κοινή εξωτερική πολιτική και πολιτική ασφάλειας, η οποία τελικά οδηγεί και σε κοινή άμυνα, μέσω μίας οργανικής σχέσης με τη ΔΕΕ.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Ωστόσο </a:t>
            </a:r>
            <a:r>
              <a:rPr lang="el-GR" sz="1400" b="1" dirty="0">
                <a:solidFill>
                  <a:srgbClr val="FFFF00"/>
                </a:solidFill>
              </a:rPr>
              <a:t>δεν παρέλειψαν να δηλώσουν την ανάγκη ενίσχυσης του NATO, μέσω όμως της ενίσχυσης του ρόλου και των ευθυνών των ευρωπαϊκών κρατών-μελών της και τη δημιουργία ενός ευρωπαϊκού αμυντικού πυλώνα.</a:t>
            </a: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46768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Η διακυβερνητική διάσκεψη για την Πολιτική </a:t>
            </a:r>
            <a:r>
              <a:rPr lang="el-GR" b="1" dirty="0" smtClean="0">
                <a:solidFill>
                  <a:srgbClr val="FFFF00"/>
                </a:solidFill>
              </a:rPr>
              <a:t>Συνεργασία</a:t>
            </a:r>
          </a:p>
          <a:p>
            <a:pPr marL="285750" indent="-285750" algn="just">
              <a:buFont typeface="Arial" panose="020B0604020202020204" pitchFamily="34" charset="0"/>
              <a:buChar char="•"/>
            </a:pPr>
            <a:r>
              <a:rPr lang="en-GB" b="1" dirty="0" smtClean="0">
                <a:solidFill>
                  <a:prstClr val="white"/>
                </a:solidFill>
              </a:rPr>
              <a:t>H</a:t>
            </a:r>
            <a:r>
              <a:rPr lang="el-GR" b="1" dirty="0" smtClean="0">
                <a:solidFill>
                  <a:prstClr val="white"/>
                </a:solidFill>
              </a:rPr>
              <a:t> </a:t>
            </a:r>
            <a:r>
              <a:rPr lang="el-GR" b="1" dirty="0">
                <a:solidFill>
                  <a:prstClr val="white"/>
                </a:solidFill>
              </a:rPr>
              <a:t>Διακυβερνητική Διάσκεψη για την Πολιτική Ένωση που αποφασίστηκε </a:t>
            </a:r>
            <a:r>
              <a:rPr lang="el-GR" b="1" dirty="0" smtClean="0">
                <a:solidFill>
                  <a:prstClr val="white"/>
                </a:solidFill>
              </a:rPr>
              <a:t>στο </a:t>
            </a:r>
            <a:r>
              <a:rPr lang="el-GR" b="1" dirty="0">
                <a:solidFill>
                  <a:prstClr val="white"/>
                </a:solidFill>
              </a:rPr>
              <a:t>Ευρωπαϊκό Συμβούλιο του Δουβλίνου, του Ιουνίου </a:t>
            </a:r>
            <a:r>
              <a:rPr lang="el-GR" b="1" dirty="0" smtClean="0">
                <a:solidFill>
                  <a:prstClr val="white"/>
                </a:solidFill>
              </a:rPr>
              <a:t>1990 που πραγματοποιήθηκε παράλληλα με αυτή για την ΟΝΕ, το 1991, αποδείχθηκε </a:t>
            </a:r>
            <a:r>
              <a:rPr lang="el-GR" b="1" dirty="0">
                <a:solidFill>
                  <a:prstClr val="white"/>
                </a:solidFill>
              </a:rPr>
              <a:t>περισσότερο δύσκολη από αυτή για την </a:t>
            </a:r>
            <a:r>
              <a:rPr lang="el-GR" b="1" dirty="0" smtClean="0">
                <a:solidFill>
                  <a:prstClr val="white"/>
                </a:solidFill>
              </a:rPr>
              <a:t>ΟΝΕ.</a:t>
            </a:r>
          </a:p>
          <a:p>
            <a:pPr marL="285750" indent="-285750" algn="just">
              <a:buFont typeface="Arial" panose="020B0604020202020204" pitchFamily="34" charset="0"/>
              <a:buChar char="•"/>
            </a:pPr>
            <a:r>
              <a:rPr lang="el-GR" b="1" dirty="0" smtClean="0">
                <a:solidFill>
                  <a:schemeClr val="bg1"/>
                </a:solidFill>
              </a:rPr>
              <a:t>Λόγω πολιτικών αλλαγών στην Ανατολική Ευρώπη, διάλυσης της Γιουγκοσλαβίας, πολέμου του Κόλπου κ.λπ. κατατέθηκε αριθμός προτάσεων και γνωμοδοτήσεων από τα κοινοτικά θεσμικά όργανα. </a:t>
            </a:r>
            <a:r>
              <a:rPr lang="el-GR" b="1" dirty="0">
                <a:solidFill>
                  <a:schemeClr val="bg1"/>
                </a:solidFill>
              </a:rPr>
              <a:t>Σ</a:t>
            </a:r>
            <a:r>
              <a:rPr lang="el-GR" b="1" dirty="0" smtClean="0">
                <a:solidFill>
                  <a:schemeClr val="bg1"/>
                </a:solidFill>
              </a:rPr>
              <a:t>ημαντικό υπήρξε το σχέδιο της προεδρίας του Λουξεμβούργου.</a:t>
            </a:r>
          </a:p>
          <a:p>
            <a:pPr marL="285750" indent="-285750" algn="just">
              <a:buFont typeface="Arial" panose="020B0604020202020204" pitchFamily="34" charset="0"/>
              <a:buChar char="•"/>
            </a:pPr>
            <a:r>
              <a:rPr lang="el-GR" b="1" dirty="0" smtClean="0">
                <a:solidFill>
                  <a:schemeClr val="bg1"/>
                </a:solidFill>
              </a:rPr>
              <a:t>Ωστόσο, η Γαλλία, παρότι επιθυμούσε μία στενότερη διακυβερνητική συνεργασία σε θέματα εξωτερικής πολιτικής και εσωτερικών υποθέσεων, δεν  επιθυμούσε προς το παρόν την επέκταση της κοινοτικής αρμοδιότητας σ’ αυτούς τους τομείς, ενώ η Βρετανία ήταν εξ αρχής αντίθετη στην ιδέα της ανάληψης τέτοιων αρμοδιοτήτων σε κοινοτικό πλαίσιο, θεωρώντας ότι περιορίζονται τα κυριαρχικά της δικαιώματα. Παρόμοιες θέσεις είχαν η Δανία και η Πορτογαλία. </a:t>
            </a: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0"/>
            <a:ext cx="4783667" cy="4616648"/>
          </a:xfrm>
          <a:prstGeom prst="rect">
            <a:avLst/>
          </a:prstGeom>
        </p:spPr>
        <p:txBody>
          <a:bodyPr wrap="square">
            <a:spAutoFit/>
          </a:bodyPr>
          <a:lstStyle/>
          <a:p>
            <a:pPr marL="93663" indent="-93663" algn="just"/>
            <a:r>
              <a:rPr lang="el-GR" sz="1400" b="1" dirty="0" smtClean="0">
                <a:solidFill>
                  <a:srgbClr val="FFFF00"/>
                </a:solidFill>
              </a:rPr>
              <a:t>Το προτεινόμενο </a:t>
            </a:r>
            <a:r>
              <a:rPr lang="el-GR" sz="1400" b="1" dirty="0">
                <a:solidFill>
                  <a:schemeClr val="bg1"/>
                </a:solidFill>
              </a:rPr>
              <a:t>σχέδιο </a:t>
            </a:r>
            <a:r>
              <a:rPr lang="el-GR" sz="1400" b="1" dirty="0" smtClean="0">
                <a:solidFill>
                  <a:schemeClr val="bg1"/>
                </a:solidFill>
              </a:rPr>
              <a:t>της προεδρίας </a:t>
            </a:r>
            <a:r>
              <a:rPr lang="el-GR" sz="1400" b="1" dirty="0">
                <a:solidFill>
                  <a:schemeClr val="bg1"/>
                </a:solidFill>
              </a:rPr>
              <a:t>του Λουξεμβούργου </a:t>
            </a:r>
            <a:endParaRPr lang="el-GR" sz="1400" b="1" dirty="0" smtClean="0">
              <a:solidFill>
                <a:schemeClr val="bg1"/>
              </a:solidFill>
            </a:endParaRPr>
          </a:p>
          <a:p>
            <a:pPr marL="107950" indent="-107950" algn="just">
              <a:buFont typeface="Calibri" panose="020F0502020204030204" pitchFamily="34" charset="0"/>
              <a:buChar char="−"/>
            </a:pPr>
            <a:r>
              <a:rPr lang="el-GR" sz="1400" b="1" dirty="0" smtClean="0">
                <a:solidFill>
                  <a:srgbClr val="FFFF00"/>
                </a:solidFill>
              </a:rPr>
              <a:t>Τον Απρίλιο 1991</a:t>
            </a:r>
            <a:r>
              <a:rPr lang="el-GR" sz="1400" b="1" dirty="0">
                <a:solidFill>
                  <a:srgbClr val="FFFF00"/>
                </a:solidFill>
              </a:rPr>
              <a:t>, η προεδρία του Λουξεμβούργου παρουσίασε </a:t>
            </a:r>
            <a:r>
              <a:rPr lang="el-GR" sz="1400" b="1" dirty="0">
                <a:solidFill>
                  <a:schemeClr val="bg1"/>
                </a:solidFill>
              </a:rPr>
              <a:t>σχέδιο</a:t>
            </a:r>
            <a:r>
              <a:rPr lang="el-GR" sz="1400" b="1" i="1" dirty="0">
                <a:solidFill>
                  <a:schemeClr val="bg1"/>
                </a:solidFill>
              </a:rPr>
              <a:t> </a:t>
            </a:r>
            <a:r>
              <a:rPr lang="el-GR" sz="1400" b="1" i="1" dirty="0" smtClean="0">
                <a:solidFill>
                  <a:schemeClr val="bg1"/>
                </a:solidFill>
              </a:rPr>
              <a:t>Συνθήκης </a:t>
            </a:r>
            <a:r>
              <a:rPr lang="el-GR" sz="1400" b="1" i="1" dirty="0">
                <a:solidFill>
                  <a:schemeClr val="bg1"/>
                </a:solidFill>
              </a:rPr>
              <a:t>για την Ευρωπαϊκή Ένωση</a:t>
            </a:r>
            <a:r>
              <a:rPr lang="el-GR" sz="1400" b="1" dirty="0">
                <a:solidFill>
                  <a:srgbClr val="FFFF00"/>
                </a:solidFill>
              </a:rPr>
              <a:t>, με το οποίο εισήγαγε μια δομή για την Ένωση που αποτελείτο από τρεις τομείς δραστηριότητας, γνωστούς ως πυλώνες (</a:t>
            </a:r>
            <a:r>
              <a:rPr lang="el-GR" sz="1400" b="1" dirty="0" err="1">
                <a:solidFill>
                  <a:srgbClr val="FFFF00"/>
                </a:solidFill>
              </a:rPr>
              <a:t>pillars</a:t>
            </a:r>
            <a:r>
              <a:rPr lang="el-GR" sz="1400" b="1" dirty="0">
                <a:solidFill>
                  <a:srgbClr val="FFFF00"/>
                </a:solidFill>
              </a:rPr>
              <a:t>), κάτω από ένα ενιαίο επιστέγασμα με τη μορφή πυλώνων αρχαιοελληνικού ναού οι οποίοι στηρίζουν το ενιαίο και μοναδικό αέτωμα.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Ο </a:t>
            </a:r>
            <a:r>
              <a:rPr lang="el-GR" sz="1400" b="1" dirty="0">
                <a:solidFill>
                  <a:schemeClr val="bg1"/>
                </a:solidFill>
              </a:rPr>
              <a:t>πρώτος </a:t>
            </a:r>
            <a:r>
              <a:rPr lang="el-GR" sz="1400" b="1" dirty="0" smtClean="0">
                <a:solidFill>
                  <a:schemeClr val="bg1"/>
                </a:solidFill>
              </a:rPr>
              <a:t>πυλώνας </a:t>
            </a:r>
            <a:r>
              <a:rPr lang="el-GR" sz="1400" b="1" dirty="0" smtClean="0">
                <a:solidFill>
                  <a:srgbClr val="FFFF00"/>
                </a:solidFill>
              </a:rPr>
              <a:t>αφορούσε </a:t>
            </a:r>
            <a:r>
              <a:rPr lang="el-GR" sz="1400" b="1" dirty="0">
                <a:solidFill>
                  <a:srgbClr val="FFFF00"/>
                </a:solidFill>
              </a:rPr>
              <a:t>στη δραστηριότητα των τριών </a:t>
            </a:r>
            <a:r>
              <a:rPr lang="el-GR" sz="1400" b="1" dirty="0" smtClean="0">
                <a:solidFill>
                  <a:srgbClr val="FFFF00"/>
                </a:solidFill>
              </a:rPr>
              <a:t>Ευρωπαϊκών Κοινοτήτων</a:t>
            </a:r>
            <a:r>
              <a:rPr lang="el-GR" sz="1400" b="1" dirty="0">
                <a:solidFill>
                  <a:srgbClr val="FFFF00"/>
                </a:solidFill>
              </a:rPr>
              <a:t>, στον οποίο θα περιλαμβανόταν και η ΟΝΕ.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Ο </a:t>
            </a:r>
            <a:r>
              <a:rPr lang="el-GR" sz="1400" b="1" dirty="0">
                <a:solidFill>
                  <a:schemeClr val="bg1"/>
                </a:solidFill>
              </a:rPr>
              <a:t>δεύτερος </a:t>
            </a:r>
            <a:r>
              <a:rPr lang="el-GR" sz="1400" b="1" dirty="0" smtClean="0">
                <a:solidFill>
                  <a:schemeClr val="bg1"/>
                </a:solidFill>
              </a:rPr>
              <a:t>πυλώνας </a:t>
            </a:r>
            <a:r>
              <a:rPr lang="el-GR" sz="1400" b="1" dirty="0" smtClean="0">
                <a:solidFill>
                  <a:srgbClr val="FFFF00"/>
                </a:solidFill>
              </a:rPr>
              <a:t>αφορούσε </a:t>
            </a:r>
            <a:r>
              <a:rPr lang="el-GR" sz="1400" b="1" dirty="0">
                <a:solidFill>
                  <a:srgbClr val="FFFF00"/>
                </a:solidFill>
              </a:rPr>
              <a:t>στην Κοινή Εξωτερική Πολιτική και Πολιτική </a:t>
            </a:r>
            <a:r>
              <a:rPr lang="el-GR" sz="1400" b="1" dirty="0" smtClean="0">
                <a:solidFill>
                  <a:srgbClr val="FFFF00"/>
                </a:solidFill>
              </a:rPr>
              <a:t>Ασφάλειας</a:t>
            </a:r>
            <a:r>
              <a:rPr lang="el-GR" sz="1400" b="1" dirty="0">
                <a:solidFill>
                  <a:srgbClr val="FFFF00"/>
                </a:solidFill>
              </a:rPr>
              <a:t>.</a:t>
            </a:r>
            <a:endParaRPr lang="el-GR" sz="1400" b="1" dirty="0" smtClean="0">
              <a:solidFill>
                <a:srgbClr val="FFFF00"/>
              </a:solidFill>
            </a:endParaRPr>
          </a:p>
          <a:p>
            <a:pPr marL="93663" indent="-93663" algn="just">
              <a:buFont typeface="Calibri" pitchFamily="34" charset="0"/>
              <a:buChar char="−"/>
            </a:pPr>
            <a:r>
              <a:rPr lang="el-GR" sz="1400" b="1" dirty="0">
                <a:solidFill>
                  <a:srgbClr val="FFFF00"/>
                </a:solidFill>
              </a:rPr>
              <a:t>Ο</a:t>
            </a:r>
            <a:r>
              <a:rPr lang="el-GR" sz="1400" b="1" dirty="0" smtClean="0">
                <a:solidFill>
                  <a:srgbClr val="FFFF00"/>
                </a:solidFill>
              </a:rPr>
              <a:t> </a:t>
            </a:r>
            <a:r>
              <a:rPr lang="el-GR" sz="1400" b="1" dirty="0">
                <a:solidFill>
                  <a:schemeClr val="bg1"/>
                </a:solidFill>
              </a:rPr>
              <a:t>τρίτος </a:t>
            </a:r>
            <a:r>
              <a:rPr lang="el-GR" sz="1400" b="1" dirty="0" smtClean="0">
                <a:solidFill>
                  <a:schemeClr val="bg1"/>
                </a:solidFill>
              </a:rPr>
              <a:t>πυλώνας </a:t>
            </a:r>
            <a:r>
              <a:rPr lang="el-GR" sz="1400" b="1" dirty="0" smtClean="0">
                <a:solidFill>
                  <a:srgbClr val="FFFF00"/>
                </a:solidFill>
              </a:rPr>
              <a:t>κάλυπτε </a:t>
            </a:r>
            <a:r>
              <a:rPr lang="el-GR" sz="1400" b="1" dirty="0">
                <a:solidFill>
                  <a:srgbClr val="FFFF00"/>
                </a:solidFill>
              </a:rPr>
              <a:t>τη συνεργασία στους τομείς της Δικαιοσύνης και των Εσωτερικών </a:t>
            </a:r>
            <a:r>
              <a:rPr lang="el-GR" sz="1400" b="1" dirty="0" smtClean="0">
                <a:solidFill>
                  <a:srgbClr val="FFFF00"/>
                </a:solidFill>
              </a:rPr>
              <a:t>Υποθέσεων. </a:t>
            </a:r>
          </a:p>
          <a:p>
            <a:pPr marL="93663" indent="-93663" algn="just">
              <a:buFont typeface="Calibri" pitchFamily="34" charset="0"/>
              <a:buChar char="−"/>
            </a:pPr>
            <a:r>
              <a:rPr lang="el-GR" sz="1400" b="1" dirty="0">
                <a:solidFill>
                  <a:srgbClr val="FFFF00"/>
                </a:solidFill>
              </a:rPr>
              <a:t>Ο</a:t>
            </a:r>
            <a:r>
              <a:rPr lang="el-GR" sz="1400" b="1" dirty="0" smtClean="0">
                <a:solidFill>
                  <a:srgbClr val="FFFF00"/>
                </a:solidFill>
              </a:rPr>
              <a:t>ι δύο τελευταίοι θα </a:t>
            </a:r>
            <a:r>
              <a:rPr lang="el-GR" sz="1400" b="1" dirty="0">
                <a:solidFill>
                  <a:srgbClr val="FFFF00"/>
                </a:solidFill>
              </a:rPr>
              <a:t>λειτουργούσαν με διακυβερνητική συνεργασία, καλύπτοντας έτσι και τις επιφυλάξεις όσων κρατών-μελών δεν επιθυμούσαν να απωλέσουν κυριαρχικά τους δικαιώματα στους τομείς αυτούς. Το Συμβούλιο των Υπουργών θα ήταν το μόνο θεσμικό όργανο με αρμοδιότητες σε όλους τους τομείς </a:t>
            </a:r>
            <a:r>
              <a:rPr lang="el-GR" sz="1400" b="1" dirty="0" smtClean="0">
                <a:solidFill>
                  <a:srgbClr val="FFFF00"/>
                </a:solidFill>
              </a:rPr>
              <a:t>δραστηριότητας</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64199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a:solidFill>
                  <a:srgbClr val="FFFF00"/>
                </a:solidFill>
              </a:rPr>
              <a:t>Η διακυβερνητική διάσκεψη για την Πολιτική </a:t>
            </a:r>
            <a:r>
              <a:rPr lang="el-GR" b="1" dirty="0" smtClean="0">
                <a:solidFill>
                  <a:srgbClr val="FFFF00"/>
                </a:solidFill>
              </a:rPr>
              <a:t>Συνεργασία</a:t>
            </a:r>
          </a:p>
          <a:p>
            <a:pPr marL="285750" indent="-285750" algn="just">
              <a:buFont typeface="Arial" panose="020B0604020202020204" pitchFamily="34" charset="0"/>
              <a:buChar char="•"/>
            </a:pPr>
            <a:r>
              <a:rPr lang="el-GR" b="1" dirty="0" smtClean="0">
                <a:solidFill>
                  <a:schemeClr val="bg1"/>
                </a:solidFill>
              </a:rPr>
              <a:t>Τον Οκτώβριο 1991, υπήρξε τρίτη κοινή </a:t>
            </a:r>
            <a:r>
              <a:rPr lang="el-GR" b="1" dirty="0">
                <a:solidFill>
                  <a:schemeClr val="bg1"/>
                </a:solidFill>
              </a:rPr>
              <a:t>επιστολή </a:t>
            </a:r>
            <a:r>
              <a:rPr lang="el-GR" b="1" dirty="0" err="1">
                <a:solidFill>
                  <a:schemeClr val="bg1"/>
                </a:solidFill>
              </a:rPr>
              <a:t>Mitterrand</a:t>
            </a:r>
            <a:r>
              <a:rPr lang="el-GR" b="1" dirty="0">
                <a:solidFill>
                  <a:schemeClr val="bg1"/>
                </a:solidFill>
              </a:rPr>
              <a:t> και </a:t>
            </a:r>
            <a:r>
              <a:rPr lang="el-GR" b="1" dirty="0" err="1">
                <a:solidFill>
                  <a:schemeClr val="bg1"/>
                </a:solidFill>
              </a:rPr>
              <a:t>Kohl</a:t>
            </a:r>
            <a:r>
              <a:rPr lang="el-GR" b="1" dirty="0">
                <a:solidFill>
                  <a:schemeClr val="bg1"/>
                </a:solidFill>
              </a:rPr>
              <a:t>,  </a:t>
            </a:r>
            <a:r>
              <a:rPr lang="el-GR" b="1" dirty="0" smtClean="0">
                <a:solidFill>
                  <a:schemeClr val="bg1"/>
                </a:solidFill>
              </a:rPr>
              <a:t>προς τους ομολόγους τους. </a:t>
            </a:r>
          </a:p>
          <a:p>
            <a:pPr marL="285750" indent="-285750" algn="just">
              <a:buFont typeface="Arial" panose="020B0604020202020204" pitchFamily="34" charset="0"/>
              <a:buChar char="•"/>
            </a:pPr>
            <a:r>
              <a:rPr lang="el-GR" b="1" dirty="0" smtClean="0">
                <a:solidFill>
                  <a:schemeClr val="bg1"/>
                </a:solidFill>
              </a:rPr>
              <a:t>Με αυτήν υποστήριξαν ότι η Κοινή Εξωτερική Πολιτική και Πολιτική Ασφάλειας θα πρέπει να περιλαμβάνει όλα τα θέματα που αφορούν στην ασφάλεια και την άμυνα και ότι οι αποφάσεις της Ευρωπαϊκής Ένωσης στο θέμα αυτό θα πρέπει να εφαρμόζονται από τη ΔΕΕ, τη μόνη κοινοτική στρατιωτική οργάνωση, χωρίς να επηρεάζονται οι συμβατικές υποχρεώσεις των κρατών-μελών με το ΝΑΤΟ. </a:t>
            </a:r>
          </a:p>
          <a:p>
            <a:pPr marL="285750" indent="-285750" algn="just">
              <a:buFont typeface="Arial" panose="020B0604020202020204" pitchFamily="34" charset="0"/>
              <a:buChar char="•"/>
            </a:pPr>
            <a:r>
              <a:rPr lang="el-GR" b="1" dirty="0" smtClean="0">
                <a:solidFill>
                  <a:schemeClr val="bg1"/>
                </a:solidFill>
              </a:rPr>
              <a:t>Με δεδομένο ότι οι ΗΠΑ, στο Συμβούλιο του Βορείου Ατλαντικού που πραγματοποιήθηκε στη Ρώμη, το Νοέμβριο 1991, αποδέχθηκαν καταρχήν τη δημιουργία μίας δομής για την άμυνα με ευρωπαϊκή ταυτότητα, οι κοινοτικοί εταίροι της Γαλλίας και της Γερμανίας δέχθηκαν με τη σειρά τους τις γαλλογερμανικές προτάσεις.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62575"/>
            <a:ext cx="4783667" cy="4616648"/>
          </a:xfrm>
          <a:prstGeom prst="rect">
            <a:avLst/>
          </a:prstGeom>
        </p:spPr>
        <p:txBody>
          <a:bodyPr wrap="square">
            <a:spAutoFit/>
          </a:bodyPr>
          <a:lstStyle/>
          <a:p>
            <a:pPr algn="just"/>
            <a:r>
              <a:rPr lang="el-GR" sz="1400" b="1" dirty="0" smtClean="0">
                <a:solidFill>
                  <a:srgbClr val="FFFF00"/>
                </a:solidFill>
              </a:rPr>
              <a:t>Οι </a:t>
            </a:r>
            <a:r>
              <a:rPr lang="el-GR" sz="1400" b="1" dirty="0" smtClean="0">
                <a:solidFill>
                  <a:schemeClr val="bg1"/>
                </a:solidFill>
              </a:rPr>
              <a:t>θέσεις των εταίρων στο ζήτημα της Πολιτικ</a:t>
            </a:r>
            <a:r>
              <a:rPr lang="el-GR" sz="1400" b="1" dirty="0">
                <a:solidFill>
                  <a:schemeClr val="bg1"/>
                </a:solidFill>
              </a:rPr>
              <a:t>ή</a:t>
            </a:r>
            <a:r>
              <a:rPr lang="el-GR" sz="1400" b="1" dirty="0" smtClean="0">
                <a:solidFill>
                  <a:schemeClr val="bg1"/>
                </a:solidFill>
              </a:rPr>
              <a:t>ς Ένωσης</a:t>
            </a:r>
          </a:p>
          <a:p>
            <a:pPr marL="93663" indent="-93663" algn="just">
              <a:buFont typeface="Calibri" pitchFamily="34" charset="0"/>
              <a:buChar char="−"/>
            </a:pPr>
            <a:r>
              <a:rPr lang="el-GR" sz="1400" b="1" dirty="0" smtClean="0">
                <a:solidFill>
                  <a:srgbClr val="FFFF00"/>
                </a:solidFill>
              </a:rPr>
              <a:t>Αξίζει </a:t>
            </a:r>
            <a:r>
              <a:rPr lang="el-GR" sz="1400" b="1" dirty="0">
                <a:solidFill>
                  <a:srgbClr val="FFFF00"/>
                </a:solidFill>
              </a:rPr>
              <a:t>να σημειωθεί ότι στο </a:t>
            </a:r>
            <a:r>
              <a:rPr lang="el-GR" sz="1400" b="1" dirty="0" smtClean="0">
                <a:solidFill>
                  <a:srgbClr val="FFFF00"/>
                </a:solidFill>
              </a:rPr>
              <a:t>ζήτημα </a:t>
            </a:r>
            <a:r>
              <a:rPr lang="el-GR" sz="1400" b="1" dirty="0">
                <a:solidFill>
                  <a:srgbClr val="FFFF00"/>
                </a:solidFill>
              </a:rPr>
              <a:t>της Πολιτικής Ένωσης, η προσπάθεια δημιουργίας μιας ευρωπαϊκής ταυτότητας ασφάλειας και άμυνας αποτέλεσε </a:t>
            </a:r>
            <a:r>
              <a:rPr lang="el-GR" sz="1400" b="1" dirty="0" smtClean="0">
                <a:solidFill>
                  <a:srgbClr val="FFFF00"/>
                </a:solidFill>
              </a:rPr>
              <a:t>σημείο </a:t>
            </a:r>
            <a:r>
              <a:rPr lang="el-GR" sz="1400" b="1" dirty="0">
                <a:solidFill>
                  <a:srgbClr val="FFFF00"/>
                </a:solidFill>
              </a:rPr>
              <a:t>τριβής.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Η </a:t>
            </a:r>
            <a:r>
              <a:rPr lang="el-GR" sz="1400" b="1" dirty="0">
                <a:solidFill>
                  <a:srgbClr val="FFFF00"/>
                </a:solidFill>
              </a:rPr>
              <a:t>Βρετανία, η Ολλανδία, η Δανία και η Πορτογαλία επιθυμούσαν να μην αποσυνδεθούν από το άρμα του </a:t>
            </a:r>
            <a:r>
              <a:rPr lang="el-GR" sz="1400" b="1" dirty="0" smtClean="0">
                <a:solidFill>
                  <a:srgbClr val="FFFF00"/>
                </a:solidFill>
              </a:rPr>
              <a:t>NATO.</a:t>
            </a:r>
          </a:p>
          <a:p>
            <a:pPr marL="93663" indent="-93663" algn="just">
              <a:buFont typeface="Calibri" pitchFamily="34" charset="0"/>
              <a:buChar char="−"/>
            </a:pPr>
            <a:r>
              <a:rPr lang="el-GR" sz="1400" b="1" dirty="0" smtClean="0">
                <a:solidFill>
                  <a:srgbClr val="FFFF00"/>
                </a:solidFill>
              </a:rPr>
              <a:t>Η </a:t>
            </a:r>
            <a:r>
              <a:rPr lang="el-GR" sz="1400" b="1" dirty="0">
                <a:solidFill>
                  <a:srgbClr val="FFFF00"/>
                </a:solidFill>
              </a:rPr>
              <a:t>Γαλλία, η Γερμανία, η Ισπανία, η Ιταλία και άλλα κράτη-μέλη επιθυμούσαν τη δημιουργία μίας ανεξάρτητης ευρωπαϊκής ταυτότητας ασφάλειας και άμυνας.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Τον </a:t>
            </a:r>
            <a:r>
              <a:rPr lang="el-GR" sz="1400" b="1" dirty="0">
                <a:solidFill>
                  <a:srgbClr val="FFFF00"/>
                </a:solidFill>
              </a:rPr>
              <a:t>Οκτώβριο του 1991, η Βρετανία και η Ιταλία, παρά τις μεταξύ τους διαφορετικές αντιλήψεις στο ζήτημα αυτό, κατέθεσαν σχέδιο με το οποίο πρότειναν τη δημιουργία μίας ευρωπαϊκής αμυντικής δομής που θα ήταν συμβατή με το ΝΑΤΟ, ενώ η Γαλλία και τη Γερμανία, συνέχιζαν να προωθούν την ιδέα για την αναγκαιότητα ενός ορισμένου βαθμού αυτονομίας σε θέματα άμυνας και ασφάλειας. </a:t>
            </a:r>
            <a:endParaRPr lang="el-GR" sz="1400" b="1" dirty="0" smtClean="0">
              <a:solidFill>
                <a:srgbClr val="FFFF00"/>
              </a:solidFill>
            </a:endParaRPr>
          </a:p>
          <a:p>
            <a:pPr algn="just"/>
            <a:r>
              <a:rPr lang="el-GR" sz="1400" b="1" dirty="0" smtClean="0">
                <a:solidFill>
                  <a:srgbClr val="FFFF00"/>
                </a:solidFill>
              </a:rPr>
              <a:t>Η </a:t>
            </a:r>
            <a:r>
              <a:rPr lang="el-GR" sz="1400" b="1" dirty="0" smtClean="0">
                <a:solidFill>
                  <a:schemeClr val="bg1"/>
                </a:solidFill>
              </a:rPr>
              <a:t>τρίτη επιστολή </a:t>
            </a:r>
            <a:r>
              <a:rPr lang="en-GB" sz="1400" b="1" dirty="0" err="1">
                <a:solidFill>
                  <a:schemeClr val="bg1"/>
                </a:solidFill>
              </a:rPr>
              <a:t>Mitterand</a:t>
            </a:r>
            <a:r>
              <a:rPr lang="en-GB" sz="1400" b="1" dirty="0">
                <a:solidFill>
                  <a:schemeClr val="bg1"/>
                </a:solidFill>
              </a:rPr>
              <a:t> </a:t>
            </a:r>
            <a:r>
              <a:rPr lang="en-GB" sz="1400" b="1" dirty="0" smtClean="0">
                <a:solidFill>
                  <a:schemeClr val="bg1"/>
                </a:solidFill>
              </a:rPr>
              <a:t>– </a:t>
            </a:r>
            <a:r>
              <a:rPr lang="en-GB" sz="1400" b="1" dirty="0" err="1" smtClean="0">
                <a:solidFill>
                  <a:schemeClr val="bg1"/>
                </a:solidFill>
              </a:rPr>
              <a:t>Koh</a:t>
            </a:r>
            <a:endParaRPr lang="el-GR" sz="1400" b="1" dirty="0" smtClean="0">
              <a:solidFill>
                <a:schemeClr val="bg1"/>
              </a:solidFill>
            </a:endParaRPr>
          </a:p>
          <a:p>
            <a:pPr marL="93663" indent="-93663" algn="just">
              <a:buFont typeface="Calibri" pitchFamily="34" charset="0"/>
              <a:buChar char="−"/>
            </a:pPr>
            <a:r>
              <a:rPr lang="el-GR" sz="1400" b="1" dirty="0">
                <a:solidFill>
                  <a:srgbClr val="FFFF00"/>
                </a:solidFill>
              </a:rPr>
              <a:t>Με </a:t>
            </a:r>
            <a:r>
              <a:rPr lang="el-GR" sz="1400" b="1" dirty="0" smtClean="0">
                <a:solidFill>
                  <a:srgbClr val="FFFF00"/>
                </a:solidFill>
              </a:rPr>
              <a:t>την Τρίτη επιστολή τους υποστήριξαν </a:t>
            </a:r>
            <a:r>
              <a:rPr lang="el-GR" sz="1400" b="1" dirty="0">
                <a:solidFill>
                  <a:srgbClr val="FFFF00"/>
                </a:solidFill>
              </a:rPr>
              <a:t>ότι </a:t>
            </a:r>
            <a:r>
              <a:rPr lang="el-GR" sz="1400" b="1" dirty="0" smtClean="0">
                <a:solidFill>
                  <a:srgbClr val="FFFF00"/>
                </a:solidFill>
              </a:rPr>
              <a:t>η </a:t>
            </a:r>
            <a:r>
              <a:rPr lang="el-GR" sz="1400" b="1" dirty="0">
                <a:solidFill>
                  <a:srgbClr val="FFFF00"/>
                </a:solidFill>
              </a:rPr>
              <a:t>ΔΕΕ θα έπρεπε να μετασχηματιστεί σε «μαχητική δύναμη» της Ευρωπαϊκής Ένωσης που θα είχε τη δυνατότητα να συνεργάζεται με το NATO.</a:t>
            </a: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2364199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rgbClr val="FFFF00"/>
                </a:solidFill>
              </a:rPr>
              <a:t>Η </a:t>
            </a:r>
            <a:r>
              <a:rPr lang="el-GR" b="1" i="1" dirty="0">
                <a:solidFill>
                  <a:srgbClr val="FFFF00"/>
                </a:solidFill>
              </a:rPr>
              <a:t>Συνθήκη για την Ευρωπαϊκή Ένωση </a:t>
            </a:r>
            <a:r>
              <a:rPr lang="el-GR" b="1" dirty="0">
                <a:solidFill>
                  <a:srgbClr val="FFFF00"/>
                </a:solidFill>
              </a:rPr>
              <a:t>και ο πυλώνας της </a:t>
            </a:r>
            <a:r>
              <a:rPr lang="el-GR" b="1" dirty="0" smtClean="0">
                <a:solidFill>
                  <a:srgbClr val="FFFF00"/>
                </a:solidFill>
              </a:rPr>
              <a:t>ΚΕΠΠΑ</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αναθεωρητικό εγχείρημα ολοκληρώθηκε στο Ευρωπαϊκό Συμβούλιο του </a:t>
            </a:r>
            <a:r>
              <a:rPr lang="el-GR" b="1" dirty="0" err="1">
                <a:solidFill>
                  <a:prstClr val="white"/>
                </a:solidFill>
              </a:rPr>
              <a:t>Maastricht</a:t>
            </a:r>
            <a:r>
              <a:rPr lang="el-GR" b="1" dirty="0">
                <a:solidFill>
                  <a:prstClr val="white"/>
                </a:solidFill>
              </a:rPr>
              <a:t>, </a:t>
            </a:r>
            <a:r>
              <a:rPr lang="el-GR" b="1" dirty="0" smtClean="0">
                <a:solidFill>
                  <a:prstClr val="white"/>
                </a:solidFill>
              </a:rPr>
              <a:t>του Δεκεμβρίου 1991</a:t>
            </a:r>
            <a:r>
              <a:rPr lang="el-GR" b="1" dirty="0">
                <a:solidFill>
                  <a:prstClr val="white"/>
                </a:solidFill>
              </a:rPr>
              <a:t>, </a:t>
            </a:r>
            <a:r>
              <a:rPr lang="el-GR" b="1" dirty="0" smtClean="0">
                <a:solidFill>
                  <a:prstClr val="white"/>
                </a:solidFill>
              </a:rPr>
              <a:t>με την κατάρτιση της </a:t>
            </a:r>
            <a:r>
              <a:rPr lang="el-GR" b="1" i="1" dirty="0" smtClean="0">
                <a:solidFill>
                  <a:srgbClr val="FFFF00"/>
                </a:solidFill>
              </a:rPr>
              <a:t>Συνθήκης </a:t>
            </a:r>
            <a:r>
              <a:rPr lang="el-GR" b="1" i="1" dirty="0">
                <a:solidFill>
                  <a:srgbClr val="FFFF00"/>
                </a:solidFill>
              </a:rPr>
              <a:t>της Ευρωπαϊκής Ένωσης </a:t>
            </a:r>
            <a:r>
              <a:rPr lang="el-GR" b="1" dirty="0">
                <a:solidFill>
                  <a:prstClr val="white"/>
                </a:solidFill>
              </a:rPr>
              <a:t>(</a:t>
            </a:r>
            <a:r>
              <a:rPr lang="el-GR" b="1" dirty="0" smtClean="0">
                <a:solidFill>
                  <a:prstClr val="white"/>
                </a:solidFill>
              </a:rPr>
              <a:t>ΣΕΕ, </a:t>
            </a:r>
            <a:r>
              <a:rPr lang="el-GR" b="1" i="1" dirty="0" smtClean="0">
                <a:solidFill>
                  <a:srgbClr val="FFFF00"/>
                </a:solidFill>
              </a:rPr>
              <a:t>Συνθήκη </a:t>
            </a:r>
            <a:r>
              <a:rPr lang="el-GR" b="1" i="1" dirty="0">
                <a:solidFill>
                  <a:srgbClr val="FFFF00"/>
                </a:solidFill>
              </a:rPr>
              <a:t>του </a:t>
            </a:r>
            <a:r>
              <a:rPr lang="el-GR" b="1" i="1" dirty="0" err="1" smtClean="0">
                <a:solidFill>
                  <a:srgbClr val="FFFF00"/>
                </a:solidFill>
              </a:rPr>
              <a:t>Maastricht</a:t>
            </a:r>
            <a:r>
              <a:rPr lang="el-GR" b="1" dirty="0" smtClean="0">
                <a:solidFill>
                  <a:prstClr val="white"/>
                </a:solidFill>
              </a:rPr>
              <a:t>). </a:t>
            </a:r>
          </a:p>
          <a:p>
            <a:pPr marL="285750" indent="-285750" algn="just">
              <a:buFont typeface="Arial" panose="020B0604020202020204" pitchFamily="34" charset="0"/>
              <a:buChar char="•"/>
            </a:pPr>
            <a:r>
              <a:rPr lang="el-GR" b="1" dirty="0">
                <a:solidFill>
                  <a:prstClr val="white"/>
                </a:solidFill>
              </a:rPr>
              <a:t>Η ΚΕΠΠΑ, </a:t>
            </a:r>
            <a:r>
              <a:rPr lang="el-GR" b="1" dirty="0" smtClean="0">
                <a:solidFill>
                  <a:prstClr val="white"/>
                </a:solidFill>
              </a:rPr>
              <a:t>ως δεύτερος πυλώνας της συνθήκης, αποτελούσε </a:t>
            </a:r>
            <a:r>
              <a:rPr lang="el-GR" b="1" dirty="0">
                <a:solidFill>
                  <a:prstClr val="white"/>
                </a:solidFill>
              </a:rPr>
              <a:t>θεσμοθετημένη μετεξέλιξη της ΕΠΣ, που είχε ήδη δρομολογηθεί με την ΕΕΠ, το 1986. </a:t>
            </a:r>
            <a:r>
              <a:rPr lang="el-GR" b="1" dirty="0" smtClean="0">
                <a:solidFill>
                  <a:prstClr val="white"/>
                </a:solidFill>
              </a:rPr>
              <a:t>Θα λειτουργούσε </a:t>
            </a:r>
            <a:r>
              <a:rPr lang="el-GR" b="1" dirty="0">
                <a:solidFill>
                  <a:prstClr val="white"/>
                </a:solidFill>
              </a:rPr>
              <a:t>με διακυβερνητική συνεργασία. Στόχοι της ΚΕΠΠΑ σύμφωνα με τον </a:t>
            </a:r>
            <a:r>
              <a:rPr lang="el-GR" b="1" dirty="0" smtClean="0">
                <a:solidFill>
                  <a:prstClr val="white"/>
                </a:solidFill>
              </a:rPr>
              <a:t>τίτλο </a:t>
            </a:r>
            <a:r>
              <a:rPr lang="el-GR" b="1" dirty="0">
                <a:solidFill>
                  <a:prstClr val="white"/>
                </a:solidFill>
              </a:rPr>
              <a:t>V της συνθήκης </a:t>
            </a:r>
            <a:r>
              <a:rPr lang="el-GR" b="1" dirty="0" smtClean="0">
                <a:solidFill>
                  <a:prstClr val="white"/>
                </a:solidFill>
              </a:rPr>
              <a:t>είναι οι εξής</a:t>
            </a:r>
            <a:r>
              <a:rPr lang="el-GR" b="1" dirty="0">
                <a:solidFill>
                  <a:prstClr val="white"/>
                </a:solidFill>
              </a:rPr>
              <a:t>: </a:t>
            </a:r>
            <a:endParaRPr lang="el-GR" b="1" dirty="0" smtClean="0">
              <a:solidFill>
                <a:prstClr val="white"/>
              </a:solidFill>
            </a:endParaRPr>
          </a:p>
          <a:p>
            <a:pPr marL="273050" lvl="1" algn="just" defTabSz="534988"/>
            <a:r>
              <a:rPr lang="el-GR" b="1" dirty="0" smtClean="0">
                <a:solidFill>
                  <a:prstClr val="white"/>
                </a:solidFill>
              </a:rPr>
              <a:t>α</a:t>
            </a:r>
            <a:r>
              <a:rPr lang="el-GR" b="1" dirty="0">
                <a:solidFill>
                  <a:prstClr val="white"/>
                </a:solidFill>
              </a:rPr>
              <a:t>)  Η διαφύλαξη </a:t>
            </a:r>
            <a:r>
              <a:rPr lang="el-GR" b="1" dirty="0" smtClean="0">
                <a:solidFill>
                  <a:prstClr val="white"/>
                </a:solidFill>
              </a:rPr>
              <a:t>κοινών των αξιών </a:t>
            </a:r>
            <a:r>
              <a:rPr lang="el-GR" b="1" dirty="0">
                <a:solidFill>
                  <a:prstClr val="white"/>
                </a:solidFill>
              </a:rPr>
              <a:t>και </a:t>
            </a:r>
            <a:r>
              <a:rPr lang="el-GR" b="1" dirty="0" smtClean="0">
                <a:solidFill>
                  <a:prstClr val="white"/>
                </a:solidFill>
              </a:rPr>
              <a:t>των θεμελιωδών </a:t>
            </a:r>
            <a:r>
              <a:rPr lang="el-GR" b="1" dirty="0">
                <a:solidFill>
                  <a:prstClr val="white"/>
                </a:solidFill>
              </a:rPr>
              <a:t>συμφερόντων της Ένωσης. </a:t>
            </a:r>
            <a:endParaRPr lang="el-GR" b="1" dirty="0" smtClean="0">
              <a:solidFill>
                <a:prstClr val="white"/>
              </a:solidFill>
            </a:endParaRPr>
          </a:p>
          <a:p>
            <a:pPr marL="273050" lvl="1" algn="just" defTabSz="534988"/>
            <a:r>
              <a:rPr lang="el-GR" b="1" dirty="0" smtClean="0">
                <a:solidFill>
                  <a:prstClr val="white"/>
                </a:solidFill>
              </a:rPr>
              <a:t>β) </a:t>
            </a:r>
            <a:r>
              <a:rPr lang="el-GR" b="1" dirty="0">
                <a:solidFill>
                  <a:prstClr val="white"/>
                </a:solidFill>
              </a:rPr>
              <a:t>Η ενίσχυση της ασφάλειας της Ένωσης. </a:t>
            </a:r>
            <a:endParaRPr lang="el-GR" b="1" dirty="0" smtClean="0">
              <a:solidFill>
                <a:prstClr val="white"/>
              </a:solidFill>
            </a:endParaRPr>
          </a:p>
          <a:p>
            <a:pPr marL="273050" lvl="1" algn="just" defTabSz="534988"/>
            <a:r>
              <a:rPr lang="el-GR" b="1" dirty="0" smtClean="0">
                <a:solidFill>
                  <a:prstClr val="white"/>
                </a:solidFill>
              </a:rPr>
              <a:t>γ</a:t>
            </a:r>
            <a:r>
              <a:rPr lang="el-GR" b="1" dirty="0">
                <a:solidFill>
                  <a:prstClr val="white"/>
                </a:solidFill>
              </a:rPr>
              <a:t>) Η διατήρηση της ειρήνης και η ενίσχυση της διεθνούς ασφάλειας. </a:t>
            </a:r>
            <a:endParaRPr lang="el-GR" b="1" dirty="0" smtClean="0">
              <a:solidFill>
                <a:prstClr val="white"/>
              </a:solidFill>
            </a:endParaRPr>
          </a:p>
          <a:p>
            <a:pPr marL="273050" lvl="1" algn="just" defTabSz="534988"/>
            <a:r>
              <a:rPr lang="el-GR" b="1" dirty="0" smtClean="0">
                <a:solidFill>
                  <a:prstClr val="white"/>
                </a:solidFill>
              </a:rPr>
              <a:t>δ</a:t>
            </a:r>
            <a:r>
              <a:rPr lang="el-GR" b="1" dirty="0">
                <a:solidFill>
                  <a:prstClr val="white"/>
                </a:solidFill>
              </a:rPr>
              <a:t>) Η προώθηση της διεθνούς συνεργασίας. </a:t>
            </a:r>
            <a:endParaRPr lang="el-GR" b="1" dirty="0" smtClean="0">
              <a:solidFill>
                <a:prstClr val="white"/>
              </a:solidFill>
            </a:endParaRPr>
          </a:p>
          <a:p>
            <a:pPr marL="273050" lvl="1" algn="just" defTabSz="534988"/>
            <a:r>
              <a:rPr lang="el-GR" b="1" dirty="0" smtClean="0">
                <a:solidFill>
                  <a:prstClr val="white"/>
                </a:solidFill>
              </a:rPr>
              <a:t>ε) </a:t>
            </a:r>
            <a:r>
              <a:rPr lang="el-GR" b="1" dirty="0">
                <a:solidFill>
                  <a:prstClr val="white"/>
                </a:solidFill>
              </a:rPr>
              <a:t>Η ενίσχυση της δημοκρατίας και του κράτους δικαίου περιλαμβανομένων και των δικαιωμάτων του ανθρώπου.</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905075"/>
            <a:ext cx="4783667" cy="3970318"/>
          </a:xfrm>
          <a:prstGeom prst="rect">
            <a:avLst/>
          </a:prstGeom>
        </p:spPr>
        <p:txBody>
          <a:bodyPr wrap="square">
            <a:spAutoFit/>
          </a:bodyPr>
          <a:lstStyle/>
          <a:p>
            <a:pPr algn="just"/>
            <a:r>
              <a:rPr lang="el-GR" sz="1400" b="1" dirty="0" smtClean="0">
                <a:solidFill>
                  <a:srgbClr val="FFFF00"/>
                </a:solidFill>
              </a:rPr>
              <a:t>Η </a:t>
            </a:r>
            <a:r>
              <a:rPr lang="el-GR" sz="1400" b="1" dirty="0" smtClean="0">
                <a:solidFill>
                  <a:prstClr val="white"/>
                </a:solidFill>
              </a:rPr>
              <a:t>μορφή </a:t>
            </a:r>
            <a:r>
              <a:rPr lang="el-GR" sz="1400" b="1" dirty="0">
                <a:solidFill>
                  <a:prstClr val="white"/>
                </a:solidFill>
              </a:rPr>
              <a:t>της ΕΕ </a:t>
            </a:r>
            <a:r>
              <a:rPr lang="el-GR" sz="1400" b="1" dirty="0" smtClean="0">
                <a:solidFill>
                  <a:prstClr val="white"/>
                </a:solidFill>
              </a:rPr>
              <a:t>με βάση  </a:t>
            </a:r>
            <a:r>
              <a:rPr lang="el-GR" sz="1400" b="1" dirty="0">
                <a:solidFill>
                  <a:prstClr val="white"/>
                </a:solidFill>
              </a:rPr>
              <a:t>τη </a:t>
            </a:r>
            <a:r>
              <a:rPr lang="el-GR" sz="1400" b="1" i="1" dirty="0">
                <a:solidFill>
                  <a:prstClr val="white"/>
                </a:solidFill>
              </a:rPr>
              <a:t>Συνθήκη του </a:t>
            </a:r>
            <a:r>
              <a:rPr lang="el-GR" sz="1400" b="1" i="1" dirty="0" err="1">
                <a:solidFill>
                  <a:prstClr val="white"/>
                </a:solidFill>
              </a:rPr>
              <a:t>Maastricht</a:t>
            </a:r>
            <a:r>
              <a:rPr lang="el-GR" sz="1400" b="1" dirty="0">
                <a:solidFill>
                  <a:srgbClr val="FFFF00"/>
                </a:solidFill>
              </a:rPr>
              <a:t>, ακολουθούσε το υπόδειγμα των τριών λειτουργικών κιόνων (πυλώνων) που περιλάμβαναν: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α</a:t>
            </a:r>
            <a:r>
              <a:rPr lang="el-GR" sz="1400" b="1" dirty="0">
                <a:solidFill>
                  <a:srgbClr val="FFFF00"/>
                </a:solidFill>
              </a:rPr>
              <a:t>) Την Ευρωπαϊκή Κοινότητα (ΕΚ), η οποία περιλάμβανε όλες τις γνωστές ευρωπαϊκές κοινοτικές δομές και θα λειτουργούσε με τις γνωστές κοινοτικές μεθόδους,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β</a:t>
            </a:r>
            <a:r>
              <a:rPr lang="el-GR" sz="1400" b="1" dirty="0">
                <a:solidFill>
                  <a:srgbClr val="FFFF00"/>
                </a:solidFill>
              </a:rPr>
              <a:t>) Την Κοινή Εξωτερική Πολιτική και Πολιτική Ασφάλειας (ΚΕΠΠΑ), που θα αποτελούσε χαρακτηριστικό δείγμα πλουραλιστικής διακυβερνητικής συνεργασίας, μέσα από ένα δόγμα μίας από «κοινού κυριαρχίας», χωρίς όμως την αποψίλωση των κυριαρχικών δικαιωμάτων των κρατών-μελών, ενώ θα στηριζόταν σε πολύ μεγάλο βαθμό στην ομοφωνία.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γ</a:t>
            </a:r>
            <a:r>
              <a:rPr lang="el-GR" sz="1400" b="1" dirty="0">
                <a:solidFill>
                  <a:srgbClr val="FFFF00"/>
                </a:solidFill>
              </a:rPr>
              <a:t>) Τη συνεργασία σε τομείς Δικαιοσύνης και Εσωτερικών Υποθέσεων (ΔΕΥ), με αρμοδιότητες και στους τομείς μετανάστευσης, πολιτικού ασύλου και διέλευσης των συνόρων της ΕΕ και με λειτουργία μέσω διακυβερνητικής συνεργασίας.</a:t>
            </a: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2029688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Η </a:t>
            </a:r>
            <a:r>
              <a:rPr lang="el-GR" b="1" i="1" dirty="0">
                <a:solidFill>
                  <a:srgbClr val="FFFF00"/>
                </a:solidFill>
              </a:rPr>
              <a:t>Συνθήκη για την Ευρωπαϊκή Ένωση </a:t>
            </a:r>
            <a:r>
              <a:rPr lang="el-GR" b="1" dirty="0">
                <a:solidFill>
                  <a:srgbClr val="FFFF00"/>
                </a:solidFill>
              </a:rPr>
              <a:t>και ο πυλώνας της </a:t>
            </a:r>
            <a:r>
              <a:rPr lang="el-GR" b="1" dirty="0" smtClean="0">
                <a:solidFill>
                  <a:srgbClr val="FFFF00"/>
                </a:solidFill>
              </a:rPr>
              <a:t>ΚΕΠΠΑ</a:t>
            </a:r>
          </a:p>
          <a:p>
            <a:pPr algn="just"/>
            <a:r>
              <a:rPr lang="el-GR" b="1" dirty="0">
                <a:solidFill>
                  <a:prstClr val="white"/>
                </a:solidFill>
              </a:rPr>
              <a:t>Για τη λειτουργία της ΚΕΠΠΑ προβλέπεται </a:t>
            </a:r>
            <a:r>
              <a:rPr lang="el-GR" b="1" dirty="0" smtClean="0">
                <a:solidFill>
                  <a:prstClr val="white"/>
                </a:solidFill>
              </a:rPr>
              <a:t>ότι:</a:t>
            </a:r>
          </a:p>
          <a:p>
            <a:pPr marL="285750" indent="-285750" algn="just">
              <a:buFont typeface="Arial" panose="020B0604020202020204" pitchFamily="34" charset="0"/>
              <a:buChar char="•"/>
            </a:pPr>
            <a:r>
              <a:rPr lang="el-GR" b="1" dirty="0">
                <a:solidFill>
                  <a:prstClr val="white"/>
                </a:solidFill>
              </a:rPr>
              <a:t>Τ</a:t>
            </a:r>
            <a:r>
              <a:rPr lang="el-GR" b="1" dirty="0" smtClean="0">
                <a:solidFill>
                  <a:prstClr val="white"/>
                </a:solidFill>
              </a:rPr>
              <a:t>ο </a:t>
            </a:r>
            <a:r>
              <a:rPr lang="el-GR" b="1" dirty="0">
                <a:solidFill>
                  <a:prstClr val="white"/>
                </a:solidFill>
              </a:rPr>
              <a:t>Συμβούλιο των Υπουργών Εξωτερικών μπορεί να καθορίζει ομόφωνα την «κοινή θέση» των κρατών-μελών σε </a:t>
            </a:r>
            <a:r>
              <a:rPr lang="el-GR" b="1" dirty="0" smtClean="0">
                <a:solidFill>
                  <a:prstClr val="white"/>
                </a:solidFill>
              </a:rPr>
              <a:t>γενικούς τομείς. </a:t>
            </a:r>
          </a:p>
          <a:p>
            <a:pPr marL="285750" indent="-285750" algn="just">
              <a:buFont typeface="Arial" panose="020B0604020202020204" pitchFamily="34" charset="0"/>
              <a:buChar char="•"/>
            </a:pPr>
            <a:r>
              <a:rPr lang="el-GR" b="1" dirty="0" smtClean="0">
                <a:solidFill>
                  <a:prstClr val="white"/>
                </a:solidFill>
              </a:rPr>
              <a:t>Τα </a:t>
            </a:r>
            <a:r>
              <a:rPr lang="el-GR" b="1" dirty="0">
                <a:solidFill>
                  <a:prstClr val="white"/>
                </a:solidFill>
              </a:rPr>
              <a:t>κράτη-μέλη οφείλουν να διασφαλίζουν ότι οι πολιτικές τους θα συνάδουν με τις θέσεις </a:t>
            </a:r>
            <a:r>
              <a:rPr lang="el-GR" b="1" dirty="0" smtClean="0">
                <a:solidFill>
                  <a:prstClr val="white"/>
                </a:solidFill>
              </a:rPr>
              <a:t>του Συμβουλίου </a:t>
            </a:r>
            <a:r>
              <a:rPr lang="el-GR" b="1" dirty="0">
                <a:solidFill>
                  <a:prstClr val="white"/>
                </a:solidFill>
              </a:rPr>
              <a:t>των Υπουργών.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Με βάση τις οδηγίες του Ευρωπαϊκού Συμβουλίου, </a:t>
            </a:r>
            <a:r>
              <a:rPr lang="el-GR" b="1" dirty="0">
                <a:solidFill>
                  <a:prstClr val="white"/>
                </a:solidFill>
              </a:rPr>
              <a:t>το Συμβούλιο των Υπουργών μπορεί να αποφασίσει ομόφωνα για «κοινή δράση».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Τα </a:t>
            </a:r>
            <a:r>
              <a:rPr lang="el-GR" b="1" dirty="0">
                <a:solidFill>
                  <a:prstClr val="white"/>
                </a:solidFill>
              </a:rPr>
              <a:t>απαιτούμενα μέτρα εφαρμογής μπορούν να εγκριθούν με ειδική πλειοψηφία, </a:t>
            </a:r>
            <a:r>
              <a:rPr lang="el-GR" b="1" dirty="0" smtClean="0">
                <a:solidFill>
                  <a:prstClr val="white"/>
                </a:solidFill>
              </a:rPr>
              <a:t>ύστερα από ομόφωνη </a:t>
            </a:r>
            <a:r>
              <a:rPr lang="el-GR" b="1" dirty="0">
                <a:solidFill>
                  <a:prstClr val="white"/>
                </a:solidFill>
              </a:rPr>
              <a:t>απόφαση για κοινή </a:t>
            </a:r>
            <a:r>
              <a:rPr lang="el-GR" b="1" dirty="0" smtClean="0">
                <a:solidFill>
                  <a:prstClr val="white"/>
                </a:solidFill>
              </a:rPr>
              <a:t>δράση. </a:t>
            </a:r>
          </a:p>
          <a:p>
            <a:pPr marL="285750" indent="-285750" algn="just">
              <a:buFont typeface="Arial" panose="020B0604020202020204" pitchFamily="34" charset="0"/>
              <a:buChar char="•"/>
            </a:pPr>
            <a:r>
              <a:rPr lang="el-GR" b="1" dirty="0" smtClean="0">
                <a:solidFill>
                  <a:prstClr val="white"/>
                </a:solidFill>
              </a:rPr>
              <a:t>Ωστόσο</a:t>
            </a:r>
            <a:r>
              <a:rPr lang="el-GR" b="1" dirty="0">
                <a:solidFill>
                  <a:prstClr val="white"/>
                </a:solidFill>
              </a:rPr>
              <a:t>, για τις αποφάσεις που απαιτούν ομοφωνία, τα κράτη-μέλη </a:t>
            </a:r>
            <a:r>
              <a:rPr lang="el-GR" b="1" dirty="0" err="1" smtClean="0">
                <a:solidFill>
                  <a:prstClr val="white"/>
                </a:solidFill>
              </a:rPr>
              <a:t>προτρέπονται</a:t>
            </a:r>
            <a:r>
              <a:rPr lang="el-GR" b="1" dirty="0" smtClean="0">
                <a:solidFill>
                  <a:prstClr val="white"/>
                </a:solidFill>
              </a:rPr>
              <a:t> να </a:t>
            </a:r>
            <a:r>
              <a:rPr lang="el-GR" b="1" dirty="0">
                <a:solidFill>
                  <a:prstClr val="white"/>
                </a:solidFill>
              </a:rPr>
              <a:t>μην εμποδίζουν τη λήψη ομόφωνης απόφασης όταν διαφαίνεται η ύπαρξη ειδικής πλειοψηφίας υπέρ </a:t>
            </a:r>
            <a:r>
              <a:rPr lang="el-GR" b="1" dirty="0" smtClean="0">
                <a:solidFill>
                  <a:prstClr val="white"/>
                </a:solidFill>
              </a:rPr>
              <a:t>της απόφασης</a:t>
            </a:r>
            <a:r>
              <a:rPr lang="el-GR" b="1" dirty="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Επιτροπή δεν </a:t>
            </a:r>
            <a:r>
              <a:rPr lang="el-GR" b="1" dirty="0" smtClean="0">
                <a:solidFill>
                  <a:prstClr val="white"/>
                </a:solidFill>
              </a:rPr>
              <a:t>έχει δικαίωμα </a:t>
            </a:r>
            <a:r>
              <a:rPr lang="el-GR" b="1" dirty="0">
                <a:solidFill>
                  <a:prstClr val="white"/>
                </a:solidFill>
              </a:rPr>
              <a:t>υποβολής προτάσεων </a:t>
            </a:r>
            <a:r>
              <a:rPr lang="el-GR" b="1" dirty="0" smtClean="0">
                <a:solidFill>
                  <a:prstClr val="white"/>
                </a:solidFill>
              </a:rPr>
              <a:t>αλλά μόνο παραπομπής θεμάτων στο Συμβούλιο </a:t>
            </a:r>
            <a:r>
              <a:rPr lang="el-GR" b="1" dirty="0">
                <a:solidFill>
                  <a:prstClr val="white"/>
                </a:solidFill>
              </a:rPr>
              <a:t>των </a:t>
            </a:r>
            <a:r>
              <a:rPr lang="el-GR" b="1" dirty="0" smtClean="0">
                <a:solidFill>
                  <a:prstClr val="white"/>
                </a:solidFill>
              </a:rPr>
              <a:t>Υπουργών.</a:t>
            </a:r>
          </a:p>
          <a:p>
            <a:pPr marL="285750" indent="-285750" algn="just">
              <a:buFont typeface="Arial" panose="020B0604020202020204" pitchFamily="34" charset="0"/>
              <a:buChar char="•"/>
            </a:pPr>
            <a:r>
              <a:rPr lang="el-GR" b="1" dirty="0">
                <a:solidFill>
                  <a:prstClr val="white"/>
                </a:solidFill>
              </a:rPr>
              <a:t>Το Ευρωπαϊκό Κοινοβούλιο διατηρεί συμβουλευτικό μόνο ρόλο, </a:t>
            </a: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86326"/>
            <a:ext cx="4783667" cy="4616648"/>
          </a:xfrm>
          <a:prstGeom prst="rect">
            <a:avLst/>
          </a:prstGeom>
        </p:spPr>
        <p:txBody>
          <a:bodyPr wrap="square">
            <a:spAutoFit/>
          </a:bodyPr>
          <a:lstStyle/>
          <a:p>
            <a:pPr algn="just"/>
            <a:r>
              <a:rPr lang="el-GR" sz="1400" b="1" dirty="0" smtClean="0">
                <a:solidFill>
                  <a:srgbClr val="FFFF00"/>
                </a:solidFill>
              </a:rPr>
              <a:t>Η </a:t>
            </a:r>
            <a:r>
              <a:rPr lang="el-GR" sz="1400" b="1" dirty="0" smtClean="0">
                <a:solidFill>
                  <a:schemeClr val="bg1"/>
                </a:solidFill>
              </a:rPr>
              <a:t>υλοποίηση της ΚΕΠΠΑ</a:t>
            </a:r>
          </a:p>
          <a:p>
            <a:pPr marL="93663" indent="-93663" algn="just">
              <a:buFont typeface="Calibri" pitchFamily="34" charset="0"/>
              <a:buChar char="−"/>
            </a:pPr>
            <a:r>
              <a:rPr lang="el-GR" sz="1400" b="1" dirty="0" smtClean="0">
                <a:solidFill>
                  <a:srgbClr val="FFFF00"/>
                </a:solidFill>
              </a:rPr>
              <a:t>Για </a:t>
            </a:r>
            <a:r>
              <a:rPr lang="el-GR" sz="1400" b="1" dirty="0">
                <a:solidFill>
                  <a:srgbClr val="FFFF00"/>
                </a:solidFill>
              </a:rPr>
              <a:t>την υλοποίηση της ΚΕΠΠΑ, η ΕΕ, η οποία δεν έχει δική της διπλωματική εκπροσώπηση, πρέπει να συντονίζει τις διπλωματικές και προξενικές αντιπροσωπείες των κρατών-μελών της σε τρίτες χώρες και σε διάφορους διεθνείς οργανισμούς και ιδιαίτερα στο Συμβούλιο Ασφαλείας του ΟΗΕ και στις διάφορες οργανώσεις του. </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Το </a:t>
            </a:r>
            <a:r>
              <a:rPr lang="el-GR" sz="1400" b="1" dirty="0">
                <a:solidFill>
                  <a:srgbClr val="FFFF00"/>
                </a:solidFill>
              </a:rPr>
              <a:t>κράτος-μέλος που ασκεί την εξαμηνιαία προεδρία του Συμβουλίου των Υπουργών, εκπροσωπεί την ΕΕ για θέματα που αφορούν την ΚΕΠΠΑ και είναι υπεύθυνο για την υλοποίηση κοινών δράσεων, συνεπικουρούμενο από το κράτος-μέλος που ασκούσε την προηγούμενη προεδρία και από αυτό που θα ασκήσει την επόμενη, με τη μορφή τρόικα, ώστε να εξασφαλίζεται κάποια συνέχεια στην άσκηση της ΚΕΠΠΑ</a:t>
            </a:r>
            <a:r>
              <a:rPr lang="el-GR" sz="1400" b="1" dirty="0" smtClean="0">
                <a:solidFill>
                  <a:srgbClr val="FFFF00"/>
                </a:solidFill>
              </a:rPr>
              <a:t>.</a:t>
            </a:r>
          </a:p>
          <a:p>
            <a:pPr marL="93663" indent="-93663" algn="just">
              <a:buFont typeface="Calibri" pitchFamily="34" charset="0"/>
              <a:buChar char="−"/>
            </a:pPr>
            <a:r>
              <a:rPr lang="el-GR" sz="1400" b="1" dirty="0" smtClean="0">
                <a:solidFill>
                  <a:srgbClr val="FFFF00"/>
                </a:solidFill>
              </a:rPr>
              <a:t> </a:t>
            </a:r>
            <a:r>
              <a:rPr lang="el-GR" sz="1400" b="1" dirty="0">
                <a:solidFill>
                  <a:srgbClr val="FFFF00"/>
                </a:solidFill>
              </a:rPr>
              <a:t>Παράλληλα, η ΚΕΠΠΑ ενέτασσε σε κάποιο βαθμό και τη ΔΕΕ ως παράλληλο θεσμό και αμυντική συνιστώσα, η οποία όμως διατήρησε ουσιαστική αυτονομία, με δεδομένο ότι η δραστηριοποίησή της απαιτούσε τη συμφωνία τόσο της ΕΕ όσο και του NATO, στο οποίο εξακολουθούσε να βασίζεται αμυντικά η ΕΕ.</a:t>
            </a: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89746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FFFF00"/>
                </a:solidFill>
              </a:rPr>
              <a:t>Η </a:t>
            </a:r>
            <a:r>
              <a:rPr lang="el-GR" b="1" dirty="0">
                <a:solidFill>
                  <a:srgbClr val="FFFF00"/>
                </a:solidFill>
              </a:rPr>
              <a:t>απόπειρα ίδρυσης Ευρωπαϊκής Αμυντικής Κοινότητας (</a:t>
            </a:r>
            <a:r>
              <a:rPr lang="el-GR" b="1" dirty="0" smtClean="0">
                <a:solidFill>
                  <a:srgbClr val="FFFF00"/>
                </a:solidFill>
              </a:rPr>
              <a:t>ΕΑΚ)</a:t>
            </a:r>
          </a:p>
          <a:p>
            <a:pPr marL="285750" indent="-285750" algn="just">
              <a:buFont typeface="Arial" panose="020B0604020202020204" pitchFamily="34" charset="0"/>
              <a:buChar char="•"/>
            </a:pPr>
            <a:r>
              <a:rPr lang="el-GR" b="1" dirty="0" smtClean="0">
                <a:solidFill>
                  <a:schemeClr val="bg1"/>
                </a:solidFill>
              </a:rPr>
              <a:t>Το σχέδιο ίδρυσης της ΕΑΚ, προτάθηκε από το Γάλλο πρωθυπουργό </a:t>
            </a:r>
            <a:r>
              <a:rPr lang="en-US" b="1" dirty="0" err="1" smtClean="0">
                <a:solidFill>
                  <a:schemeClr val="bg1"/>
                </a:solidFill>
              </a:rPr>
              <a:t>Ren</a:t>
            </a:r>
            <a:r>
              <a:rPr lang="el-GR" b="1" dirty="0" smtClean="0">
                <a:solidFill>
                  <a:schemeClr val="bg1"/>
                </a:solidFill>
              </a:rPr>
              <a:t>é </a:t>
            </a:r>
            <a:r>
              <a:rPr lang="en-US" b="1" dirty="0" smtClean="0">
                <a:solidFill>
                  <a:schemeClr val="bg1"/>
                </a:solidFill>
              </a:rPr>
              <a:t>Pleven</a:t>
            </a:r>
            <a:r>
              <a:rPr lang="el-GR" b="1" dirty="0" smtClean="0">
                <a:solidFill>
                  <a:schemeClr val="bg1"/>
                </a:solidFill>
              </a:rPr>
              <a:t>, τον Οκτώβριου του 1950.</a:t>
            </a:r>
          </a:p>
          <a:p>
            <a:pPr marL="285750" indent="-285750" algn="just">
              <a:buFont typeface="Arial" panose="020B0604020202020204" pitchFamily="34" charset="0"/>
              <a:buChar char="•"/>
            </a:pPr>
            <a:r>
              <a:rPr lang="el-GR" b="1" dirty="0" smtClean="0">
                <a:solidFill>
                  <a:schemeClr val="bg1"/>
                </a:solidFill>
              </a:rPr>
              <a:t>Η </a:t>
            </a:r>
            <a:r>
              <a:rPr lang="el-GR" b="1" i="1" dirty="0" smtClean="0">
                <a:solidFill>
                  <a:schemeClr val="bg1"/>
                </a:solidFill>
              </a:rPr>
              <a:t>Συνθήκη Ίδρυσης της ΕΑΚ</a:t>
            </a:r>
            <a:r>
              <a:rPr lang="el-GR" b="1" dirty="0" smtClean="0">
                <a:solidFill>
                  <a:schemeClr val="bg1"/>
                </a:solidFill>
              </a:rPr>
              <a:t> υπογράφηκε στο Παρίσι, στις 27 Μαΐου του 1952, από τα ίδια έξι κράτη-μέλη της ΕΚΑΧ. </a:t>
            </a:r>
          </a:p>
          <a:p>
            <a:pPr marL="285750" indent="-285750" algn="just">
              <a:buFont typeface="Arial" panose="020B0604020202020204" pitchFamily="34" charset="0"/>
              <a:buChar char="•"/>
            </a:pPr>
            <a:r>
              <a:rPr lang="el-GR" b="1" dirty="0" smtClean="0">
                <a:solidFill>
                  <a:schemeClr val="bg1"/>
                </a:solidFill>
              </a:rPr>
              <a:t>Θεσμικά, το ενδεκαμελές όργανο διοίκησης των 40 μεραρχιών της ΕΑΚ, ανάλογο της Ύπατης Αρχής της ΕΚΑΧ, θα ελεγχόταν από το Συμβούλιο των Υπουργών, το οποίο θα λάμβανε τις αποφάσεις του με ομοφωνία, ενώ η Κοινή Συνέλευση και το Δικαστήριο της ΕΚΑΧ, θα αποτελούσαν συμπληρωματικά θεσμικά όργανα της ΕΑΚ. </a:t>
            </a:r>
          </a:p>
          <a:p>
            <a:pPr marL="285750" indent="-285750" algn="just">
              <a:buFont typeface="Arial" panose="020B0604020202020204" pitchFamily="34" charset="0"/>
              <a:buChar char="•"/>
            </a:pPr>
            <a:r>
              <a:rPr lang="el-GR" b="1" dirty="0" smtClean="0">
                <a:solidFill>
                  <a:schemeClr val="bg1"/>
                </a:solidFill>
              </a:rPr>
              <a:t>Ωστόσο, στη Γαλλία, υπήρχε φοβία των </a:t>
            </a:r>
            <a:r>
              <a:rPr lang="el-GR" b="1" dirty="0" err="1" smtClean="0">
                <a:solidFill>
                  <a:schemeClr val="bg1"/>
                </a:solidFill>
              </a:rPr>
              <a:t>γκωλλικών</a:t>
            </a:r>
            <a:r>
              <a:rPr lang="el-GR" b="1" dirty="0" smtClean="0">
                <a:solidFill>
                  <a:schemeClr val="bg1"/>
                </a:solidFill>
              </a:rPr>
              <a:t> για απώλεια κυριαρχικών δικαιωμάτων και στρατιωτική αναβάθμιση της Γερμανίας, και της αριστεράς εκφράζονταν ανησυχίες για πιθανή χειραγώγηση της ευρωπαϊκής αμυντικής πολιτικής από τις ΗΠΑ.</a:t>
            </a:r>
          </a:p>
          <a:p>
            <a:pPr marL="285750" indent="-285750" algn="just">
              <a:buFont typeface="Arial" panose="020B0604020202020204" pitchFamily="34" charset="0"/>
              <a:buChar char="•"/>
            </a:pPr>
            <a:r>
              <a:rPr lang="el-GR" b="1" dirty="0" smtClean="0">
                <a:solidFill>
                  <a:schemeClr val="bg1"/>
                </a:solidFill>
              </a:rPr>
              <a:t>Τελικά, το γαλλικό κοινοβούλιο, στις 30 Αυγούστου του 1954, απέρριψε χωρίς συζήτηση την </a:t>
            </a:r>
            <a:r>
              <a:rPr lang="el-GR" b="1" i="1" dirty="0" smtClean="0">
                <a:solidFill>
                  <a:schemeClr val="bg1"/>
                </a:solidFill>
              </a:rPr>
              <a:t>Συνθήκη Ίδρυσης της ΕΑΚ</a:t>
            </a:r>
            <a:r>
              <a:rPr lang="el-GR" b="1" dirty="0" smtClean="0">
                <a:solidFill>
                  <a:schemeClr val="bg1"/>
                </a:solidFill>
              </a:rPr>
              <a:t>. </a:t>
            </a:r>
          </a:p>
          <a:p>
            <a:pPr marL="285750" indent="-285750" algn="just">
              <a:buFont typeface="Arial" panose="020B0604020202020204" pitchFamily="34" charset="0"/>
              <a:buChar char="•"/>
            </a:pPr>
            <a:endParaRPr lang="el-GR"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1772443"/>
            <a:ext cx="4760148" cy="4832092"/>
          </a:xfrm>
          <a:prstGeom prst="rect">
            <a:avLst/>
          </a:prstGeom>
        </p:spPr>
        <p:txBody>
          <a:bodyPr wrap="square">
            <a:spAutoFit/>
          </a:bodyPr>
          <a:lstStyle/>
          <a:p>
            <a:pPr marL="93663" indent="-93663" algn="just"/>
            <a:r>
              <a:rPr lang="el-GR" sz="1400" b="1" dirty="0" smtClean="0">
                <a:solidFill>
                  <a:srgbClr val="FFFF00"/>
                </a:solidFill>
              </a:rPr>
              <a:t>Το </a:t>
            </a:r>
            <a:r>
              <a:rPr lang="el-GR" sz="1400" b="1" dirty="0" smtClean="0">
                <a:solidFill>
                  <a:schemeClr val="bg1"/>
                </a:solidFill>
              </a:rPr>
              <a:t>άρθρο 38 της </a:t>
            </a:r>
            <a:r>
              <a:rPr lang="el-GR" sz="1400" b="1" i="1" dirty="0" smtClean="0">
                <a:solidFill>
                  <a:schemeClr val="bg1"/>
                </a:solidFill>
              </a:rPr>
              <a:t>Συνθήκης Ίδρυσης ΕΑΚ</a:t>
            </a:r>
          </a:p>
          <a:p>
            <a:pPr marL="93663" indent="-93663" algn="just">
              <a:buFont typeface="Calibri" pitchFamily="34" charset="0"/>
              <a:buChar char="−"/>
            </a:pPr>
            <a:r>
              <a:rPr lang="el-GR" sz="1400" b="1" dirty="0" smtClean="0">
                <a:solidFill>
                  <a:srgbClr val="FFFF00"/>
                </a:solidFill>
              </a:rPr>
              <a:t>Πριν από την απόρριψη της </a:t>
            </a:r>
            <a:r>
              <a:rPr lang="el-GR" sz="1400" b="1" i="1" dirty="0" smtClean="0">
                <a:solidFill>
                  <a:srgbClr val="FFFF00"/>
                </a:solidFill>
              </a:rPr>
              <a:t>Συνθήκη Ίδρυσης της ΕΑΚ</a:t>
            </a:r>
            <a:r>
              <a:rPr lang="el-GR" sz="1400" b="1" dirty="0" smtClean="0">
                <a:solidFill>
                  <a:srgbClr val="FFFF00"/>
                </a:solidFill>
              </a:rPr>
              <a:t>. ο νέος Γάλλος πρωθυπουργός από τον Ιούνιο του 1954, </a:t>
            </a:r>
            <a:r>
              <a:rPr lang="en-US" sz="1400" b="1" dirty="0" smtClean="0">
                <a:solidFill>
                  <a:srgbClr val="FFFF00"/>
                </a:solidFill>
              </a:rPr>
              <a:t>Pierre Mend</a:t>
            </a:r>
            <a:r>
              <a:rPr lang="el-GR" sz="1400" b="1" dirty="0" smtClean="0">
                <a:solidFill>
                  <a:srgbClr val="FFFF00"/>
                </a:solidFill>
              </a:rPr>
              <a:t>é</a:t>
            </a:r>
            <a:r>
              <a:rPr lang="en-US" sz="1400" b="1" dirty="0" smtClean="0">
                <a:solidFill>
                  <a:srgbClr val="FFFF00"/>
                </a:solidFill>
              </a:rPr>
              <a:t>s France</a:t>
            </a:r>
            <a:r>
              <a:rPr lang="el-GR" sz="1400" b="1" dirty="0" smtClean="0">
                <a:solidFill>
                  <a:srgbClr val="FFFF00"/>
                </a:solidFill>
              </a:rPr>
              <a:t>, εντελώς αυθαίρετα κατάρτισε πρωτόκολλο με το οποίο καταργούσε κάθε υπερεθνικό και </a:t>
            </a:r>
            <a:r>
              <a:rPr lang="el-GR" sz="1400" b="1" dirty="0" err="1" smtClean="0">
                <a:solidFill>
                  <a:srgbClr val="FFFF00"/>
                </a:solidFill>
              </a:rPr>
              <a:t>ομοσπονδικό</a:t>
            </a:r>
            <a:r>
              <a:rPr lang="el-GR" sz="1400" b="1" dirty="0" smtClean="0">
                <a:solidFill>
                  <a:srgbClr val="FFFF00"/>
                </a:solidFill>
              </a:rPr>
              <a:t> χαρακτηριστικό της νέας συνθήκης, που περιλαμβανόταν κυρίως στο άρθρο 38, δημιούργημα του φεντεραλιστή πρωθυπουργού της Ιταλίας </a:t>
            </a:r>
            <a:r>
              <a:rPr lang="en-US" sz="1400" b="1" dirty="0" err="1" smtClean="0">
                <a:solidFill>
                  <a:srgbClr val="FFFF00"/>
                </a:solidFill>
              </a:rPr>
              <a:t>Alcide</a:t>
            </a:r>
            <a:r>
              <a:rPr lang="en-US" sz="1400" b="1" dirty="0" smtClean="0">
                <a:solidFill>
                  <a:srgbClr val="FFFF00"/>
                </a:solidFill>
              </a:rPr>
              <a:t> de </a:t>
            </a:r>
            <a:r>
              <a:rPr lang="en-US" sz="1400" b="1" dirty="0" err="1" smtClean="0">
                <a:solidFill>
                  <a:srgbClr val="FFFF00"/>
                </a:solidFill>
              </a:rPr>
              <a:t>Gasperi</a:t>
            </a:r>
            <a:r>
              <a:rPr lang="el-GR" sz="1400" b="1" dirty="0" smtClean="0">
                <a:solidFill>
                  <a:srgbClr val="FFFF00"/>
                </a:solidFill>
              </a:rPr>
              <a:t> και προέβλεπε την εγκαθίδρυση μίας ομοσπονδιακής ή συνομοσπονδιακής δομής η οποία θα συντόνιζε τη λειτουργία των υπαρχουσών και μελλοντικών Κοινοτήτων. </a:t>
            </a:r>
          </a:p>
          <a:p>
            <a:pPr marL="93663" indent="-93663" algn="just">
              <a:buFont typeface="Calibri" pitchFamily="34" charset="0"/>
              <a:buChar char="−"/>
            </a:pPr>
            <a:r>
              <a:rPr lang="el-GR" sz="1400" b="1" dirty="0" smtClean="0">
                <a:solidFill>
                  <a:srgbClr val="FFFF00"/>
                </a:solidFill>
              </a:rPr>
              <a:t>Το πρωτόκολλο του </a:t>
            </a:r>
            <a:r>
              <a:rPr lang="en-US" sz="1400" b="1" dirty="0" smtClean="0">
                <a:solidFill>
                  <a:srgbClr val="FFFF00"/>
                </a:solidFill>
              </a:rPr>
              <a:t>France</a:t>
            </a:r>
            <a:r>
              <a:rPr lang="el-GR" sz="1400" b="1" dirty="0" smtClean="0">
                <a:solidFill>
                  <a:srgbClr val="FFFF00"/>
                </a:solidFill>
              </a:rPr>
              <a:t> όμως δεν έγινε αποδεκτό από τα υπόλοιπα πέντε κράτη-μέλη της ΕΚΑΧ, στη Διάσκεψη των Βρυξελλών του Αυγούστου του 1954. </a:t>
            </a:r>
          </a:p>
          <a:p>
            <a:pPr marL="93663" indent="-93663" algn="just">
              <a:buFont typeface="Calibri" pitchFamily="34" charset="0"/>
              <a:buChar char="−"/>
            </a:pPr>
            <a:r>
              <a:rPr lang="el-GR" sz="1400" b="1" dirty="0" smtClean="0">
                <a:solidFill>
                  <a:srgbClr val="FFFF00"/>
                </a:solidFill>
              </a:rPr>
              <a:t>Το υπερεθνικό ομοσπονδιακό πρότυπο της Ύπατης  Αρχής της ΕΚΑΧ, το οποίο εξέφραζε ο ίδιος ο </a:t>
            </a:r>
            <a:r>
              <a:rPr lang="el-GR" sz="1400" b="1" dirty="0" err="1" smtClean="0">
                <a:solidFill>
                  <a:srgbClr val="FFFF00"/>
                </a:solidFill>
              </a:rPr>
              <a:t>Jean</a:t>
            </a:r>
            <a:r>
              <a:rPr lang="el-GR" sz="1400" b="1" dirty="0" smtClean="0">
                <a:solidFill>
                  <a:srgbClr val="FFFF00"/>
                </a:solidFill>
              </a:rPr>
              <a:t> </a:t>
            </a:r>
            <a:r>
              <a:rPr lang="el-GR" sz="1400" b="1" dirty="0" err="1" smtClean="0">
                <a:solidFill>
                  <a:srgbClr val="FFFF00"/>
                </a:solidFill>
              </a:rPr>
              <a:t>Monnet</a:t>
            </a:r>
            <a:r>
              <a:rPr lang="el-GR" sz="1400" b="1" dirty="0" smtClean="0">
                <a:solidFill>
                  <a:srgbClr val="FFFF00"/>
                </a:solidFill>
              </a:rPr>
              <a:t> ως πρόεδρός της, δεν μπόρεσε να εφαρμοστεί και για τη ίδρυση μίας Ευρωπαϊκής Αμυντικής Κοινότητας (ΕΑΚ). </a:t>
            </a:r>
          </a:p>
          <a:p>
            <a:pPr marL="93663" indent="-93663" algn="just">
              <a:buFont typeface="Calibri" pitchFamily="34" charset="0"/>
              <a:buChar char="−"/>
            </a:pPr>
            <a:r>
              <a:rPr lang="el-GR" sz="1400" b="1" dirty="0" smtClean="0">
                <a:solidFill>
                  <a:srgbClr val="FFFF00"/>
                </a:solidFill>
              </a:rPr>
              <a:t>Το γεγονός οδήγησε τον πρόεδρο της Ύπατης Αρχής της ΕΚΑΧ </a:t>
            </a:r>
            <a:r>
              <a:rPr lang="en-US" sz="1400" b="1" dirty="0" smtClean="0">
                <a:solidFill>
                  <a:srgbClr val="FFFF00"/>
                </a:solidFill>
              </a:rPr>
              <a:t>Jean Monnet</a:t>
            </a:r>
            <a:r>
              <a:rPr lang="el-GR" sz="1400" b="1" dirty="0" smtClean="0">
                <a:solidFill>
                  <a:srgbClr val="FFFF00"/>
                </a:solidFill>
              </a:rPr>
              <a:t>, το Νοέμβριο του 1954, να δηλώσει ότι δεν επιθυμεί την ανανέωση της θητείας του ως πρόεδρος.</a:t>
            </a:r>
          </a:p>
          <a:p>
            <a:pPr algn="just"/>
            <a:endParaRPr lang="el-GR" sz="1400" b="1" dirty="0">
              <a:solidFill>
                <a:srgbClr val="FFFF00"/>
              </a:solidFill>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a:t>
            </a:r>
            <a:r>
              <a:rPr lang="el-GR" b="1" dirty="0" smtClean="0">
                <a:solidFill>
                  <a:srgbClr val="FFFF00"/>
                </a:solidFill>
              </a:rPr>
              <a:t>δραστηριότητα </a:t>
            </a:r>
            <a:r>
              <a:rPr lang="el-GR" b="1" dirty="0">
                <a:solidFill>
                  <a:srgbClr val="FFFF00"/>
                </a:solidFill>
              </a:rPr>
              <a:t>της ΕΕ στον τομέα της </a:t>
            </a:r>
            <a:r>
              <a:rPr lang="el-GR" b="1" dirty="0" smtClean="0">
                <a:solidFill>
                  <a:srgbClr val="FFFF00"/>
                </a:solidFill>
              </a:rPr>
              <a:t>ΚΕΠΠΑ</a:t>
            </a:r>
          </a:p>
          <a:p>
            <a:pPr marL="285750" indent="-285750" algn="just">
              <a:buFont typeface="Arial" panose="020B0604020202020204" pitchFamily="34" charset="0"/>
              <a:buChar char="•"/>
            </a:pPr>
            <a:r>
              <a:rPr lang="el-GR" b="1" dirty="0" smtClean="0">
                <a:solidFill>
                  <a:schemeClr val="bg1"/>
                </a:solidFill>
              </a:rPr>
              <a:t>Η δραστηριότητα στον τομέα της ΚΕΠΠΑ τα αμέσως επόμενα χρόνια υπήρξε περιορισμένη. Κυριότερος λόγος υπήρξε η ασάφεια των στόχων της, λόγω διαφορετικών απόψεων των κρατών-μελών της ΕΕ. </a:t>
            </a:r>
          </a:p>
          <a:p>
            <a:pPr marL="285750" indent="-285750" algn="just">
              <a:buFont typeface="Arial" panose="020B0604020202020204" pitchFamily="34" charset="0"/>
              <a:buChar char="•"/>
            </a:pPr>
            <a:r>
              <a:rPr lang="el-GR" b="1" dirty="0" smtClean="0">
                <a:solidFill>
                  <a:schemeClr val="bg1"/>
                </a:solidFill>
              </a:rPr>
              <a:t>Απογοητευτική στάση στον πόλεμο στη Γιουγκοσλαβία λόγω άρνησης κρατών-μελών της ΕΕ σε κάθε παρέμβαση, παρά την τελική συμμετοχή στις ειρηνευτικές διαδικασίες του </a:t>
            </a:r>
            <a:r>
              <a:rPr lang="en-US" b="1" dirty="0" smtClean="0">
                <a:solidFill>
                  <a:schemeClr val="bg1"/>
                </a:solidFill>
              </a:rPr>
              <a:t>Dayton</a:t>
            </a:r>
            <a:r>
              <a:rPr lang="el-GR" b="1" dirty="0" smtClean="0">
                <a:solidFill>
                  <a:schemeClr val="bg1"/>
                </a:solidFill>
              </a:rPr>
              <a:t>, το Νοέμβριο του 1995. </a:t>
            </a:r>
          </a:p>
          <a:p>
            <a:pPr marL="285750" indent="-285750" algn="just">
              <a:buFont typeface="Arial" panose="020B0604020202020204" pitchFamily="34" charset="0"/>
              <a:buChar char="•"/>
            </a:pPr>
            <a:r>
              <a:rPr lang="el-GR" b="1" dirty="0">
                <a:solidFill>
                  <a:schemeClr val="bg1"/>
                </a:solidFill>
              </a:rPr>
              <a:t>Μ</a:t>
            </a:r>
            <a:r>
              <a:rPr lang="el-GR" b="1" dirty="0" smtClean="0">
                <a:solidFill>
                  <a:schemeClr val="bg1"/>
                </a:solidFill>
              </a:rPr>
              <a:t>ε τα υποψήφια προς ένταξη στην ΕΕ κράτη της Κεντροανατολικής Ευρώπης υπογράφηκε Σύμφωνο Σταθερότητας το Μαρτίου 1995. </a:t>
            </a:r>
          </a:p>
          <a:p>
            <a:pPr marL="285750" indent="-285750" algn="just">
              <a:buFont typeface="Arial" panose="020B0604020202020204" pitchFamily="34" charset="0"/>
              <a:buChar char="•"/>
            </a:pPr>
            <a:r>
              <a:rPr lang="el-GR" b="1" dirty="0" smtClean="0">
                <a:solidFill>
                  <a:schemeClr val="bg1"/>
                </a:solidFill>
              </a:rPr>
              <a:t>Υπογρ</a:t>
            </a:r>
            <a:r>
              <a:rPr lang="el-GR" b="1" dirty="0">
                <a:solidFill>
                  <a:schemeClr val="bg1"/>
                </a:solidFill>
              </a:rPr>
              <a:t>ά</a:t>
            </a:r>
            <a:r>
              <a:rPr lang="el-GR" b="1" dirty="0" smtClean="0">
                <a:solidFill>
                  <a:schemeClr val="bg1"/>
                </a:solidFill>
              </a:rPr>
              <a:t>φηκαν συμφωνίες εταιρικής σχέσης με τη Ρωσία τον Ιούνιο 1994, καθώς και με άλλες πρώην Σοβιετικές Δημοκρατίες. </a:t>
            </a:r>
          </a:p>
          <a:p>
            <a:pPr marL="285750" indent="-285750" algn="just">
              <a:buFont typeface="Arial" panose="020B0604020202020204" pitchFamily="34" charset="0"/>
              <a:buChar char="•"/>
            </a:pPr>
            <a:r>
              <a:rPr lang="el-GR" b="1" dirty="0" smtClean="0">
                <a:solidFill>
                  <a:schemeClr val="bg1"/>
                </a:solidFill>
              </a:rPr>
              <a:t>Υποστηρίχθηκε η ειρηνευτική διαδικασία των ΗΠΑ, στην αραβοϊσραηλινή διένεξη, χωρίς τη συμμετοχή της. </a:t>
            </a:r>
          </a:p>
          <a:p>
            <a:pPr marL="285750" indent="-285750" algn="just">
              <a:buFont typeface="Arial" panose="020B0604020202020204" pitchFamily="34" charset="0"/>
              <a:buChar char="•"/>
            </a:pPr>
            <a:r>
              <a:rPr lang="el-GR" b="1" dirty="0" smtClean="0">
                <a:solidFill>
                  <a:schemeClr val="bg1"/>
                </a:solidFill>
              </a:rPr>
              <a:t>Συνεχίστηκε η υποστήριξή μετάβασης στη δημοκρατία στη Ν. Αφρική.</a:t>
            </a:r>
          </a:p>
          <a:p>
            <a:pPr marL="285750" indent="-285750" algn="just">
              <a:buFont typeface="Arial" panose="020B0604020202020204" pitchFamily="34" charset="0"/>
              <a:buChar char="•"/>
            </a:pPr>
            <a:r>
              <a:rPr lang="el-GR" b="1" dirty="0" smtClean="0">
                <a:solidFill>
                  <a:schemeClr val="bg1"/>
                </a:solidFill>
              </a:rPr>
              <a:t>Με τις ΗΠΑ, επιχειρήθηκε ισόρροπη </a:t>
            </a:r>
            <a:r>
              <a:rPr lang="el-GR" b="1" dirty="0">
                <a:solidFill>
                  <a:schemeClr val="bg1"/>
                </a:solidFill>
              </a:rPr>
              <a:t>εταιρική σχέση </a:t>
            </a:r>
            <a:r>
              <a:rPr lang="el-GR" b="1" dirty="0" smtClean="0">
                <a:solidFill>
                  <a:schemeClr val="bg1"/>
                </a:solidFill>
              </a:rPr>
              <a:t>με Κοινό Σχέδιο Δράσης που υπογράφηκε στη Μαδρίτη, το Δεκέμβριο 1995.</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86326"/>
            <a:ext cx="4783667" cy="3231654"/>
          </a:xfrm>
          <a:prstGeom prst="rect">
            <a:avLst/>
          </a:prstGeom>
        </p:spPr>
        <p:txBody>
          <a:bodyPr wrap="square">
            <a:spAutoFit/>
          </a:bodyPr>
          <a:lstStyle/>
          <a:p>
            <a:pPr algn="just"/>
            <a:r>
              <a:rPr lang="el-GR" sz="1400" b="1" dirty="0" smtClean="0">
                <a:solidFill>
                  <a:srgbClr val="FFFF00"/>
                </a:solidFill>
              </a:rPr>
              <a:t>Οι </a:t>
            </a:r>
            <a:r>
              <a:rPr lang="el-GR" sz="1400" b="1" dirty="0" smtClean="0">
                <a:solidFill>
                  <a:prstClr val="white"/>
                </a:solidFill>
              </a:rPr>
              <a:t>δράσεις της ΚΕΠΠΑ</a:t>
            </a:r>
          </a:p>
          <a:p>
            <a:pPr marL="14288" indent="-14288" algn="just"/>
            <a:r>
              <a:rPr lang="el-GR" sz="1400" b="1" dirty="0" smtClean="0">
                <a:solidFill>
                  <a:srgbClr val="FFFF00"/>
                </a:solidFill>
              </a:rPr>
              <a:t>Το Ευρωπαϊκό Συμβούλιο των Βρυξελλών, του Οκτωβρίου 1993, όρισε πέντε κοινές δράσεις προς ανάληψη στον τομέα της ΚΕΠΠΑ: </a:t>
            </a:r>
          </a:p>
          <a:p>
            <a:pPr marL="107950" indent="-107950" algn="just">
              <a:buFont typeface="Calibri" panose="020F0502020204030204" pitchFamily="34" charset="0"/>
              <a:buChar char="−"/>
            </a:pPr>
            <a:r>
              <a:rPr lang="el-GR" sz="1400" b="1" dirty="0" smtClean="0">
                <a:solidFill>
                  <a:srgbClr val="FFFF00"/>
                </a:solidFill>
              </a:rPr>
              <a:t>την επίλυση της πολεμικής σύγκρουσης στη Βοσνία-Ερζεγοβίνη, </a:t>
            </a:r>
          </a:p>
          <a:p>
            <a:pPr marL="107950" indent="-107950" algn="just">
              <a:buFont typeface="Calibri" panose="020F0502020204030204" pitchFamily="34" charset="0"/>
              <a:buChar char="−"/>
            </a:pPr>
            <a:r>
              <a:rPr lang="el-GR" sz="1400" b="1" dirty="0" smtClean="0">
                <a:solidFill>
                  <a:srgbClr val="FFFF00"/>
                </a:solidFill>
              </a:rPr>
              <a:t>τη δημιουργία συμφώνου σταθερότητας μεταξύ Ανατολικής και Δυτικής Ευρώπης, </a:t>
            </a:r>
          </a:p>
          <a:p>
            <a:pPr marL="107950" indent="-107950" algn="just">
              <a:buFont typeface="Calibri" panose="020F0502020204030204" pitchFamily="34" charset="0"/>
              <a:buChar char="−"/>
            </a:pPr>
            <a:r>
              <a:rPr lang="el-GR" sz="1400" b="1" dirty="0" smtClean="0">
                <a:solidFill>
                  <a:srgbClr val="FFFF00"/>
                </a:solidFill>
              </a:rPr>
              <a:t>η βελτίωση των σχέσεων με τη Ρωσία, </a:t>
            </a:r>
          </a:p>
          <a:p>
            <a:pPr marL="107950" indent="-107950" algn="just">
              <a:buFont typeface="Calibri" panose="020F0502020204030204" pitchFamily="34" charset="0"/>
              <a:buChar char="−"/>
            </a:pPr>
            <a:r>
              <a:rPr lang="el-GR" sz="1400" b="1" dirty="0" smtClean="0">
                <a:solidFill>
                  <a:srgbClr val="FFFF00"/>
                </a:solidFill>
              </a:rPr>
              <a:t>την υποστήριξη της ειρηνευτικής διαδικασίας στη Μέση Ανατολή και </a:t>
            </a:r>
          </a:p>
          <a:p>
            <a:pPr marL="107950" indent="-107950" algn="just">
              <a:buFont typeface="Calibri" panose="020F0502020204030204" pitchFamily="34" charset="0"/>
              <a:buChar char="−"/>
            </a:pPr>
            <a:r>
              <a:rPr lang="el-GR" sz="1400" b="1" dirty="0" smtClean="0">
                <a:solidFill>
                  <a:srgbClr val="FFFF00"/>
                </a:solidFill>
              </a:rPr>
              <a:t>την υποστήριξη της δημοκρατικής μετάβασης στη Νότια Αφρική. </a:t>
            </a:r>
          </a:p>
          <a:p>
            <a:pPr marL="93663" indent="-93663" algn="just">
              <a:buFont typeface="Calibri" pitchFamily="34" charset="0"/>
              <a:buChar char="−"/>
            </a:pP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58306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Αναβάθμιση </a:t>
            </a:r>
            <a:r>
              <a:rPr lang="el-GR" b="1" dirty="0">
                <a:solidFill>
                  <a:srgbClr val="FFFF00"/>
                </a:solidFill>
              </a:rPr>
              <a:t>της ΔΕΕ μέσω της </a:t>
            </a:r>
            <a:r>
              <a:rPr lang="el-GR" b="1" dirty="0" smtClean="0">
                <a:solidFill>
                  <a:srgbClr val="FFFF00"/>
                </a:solidFill>
              </a:rPr>
              <a:t>ΚΕΠΠΑ</a:t>
            </a:r>
          </a:p>
          <a:p>
            <a:pPr marL="285750" indent="-285750" algn="just">
              <a:buFont typeface="Arial" panose="020B0604020202020204" pitchFamily="34" charset="0"/>
              <a:buChar char="•"/>
            </a:pPr>
            <a:r>
              <a:rPr lang="el-GR" b="1" dirty="0" smtClean="0">
                <a:solidFill>
                  <a:prstClr val="white"/>
                </a:solidFill>
              </a:rPr>
              <a:t>Οι </a:t>
            </a:r>
            <a:r>
              <a:rPr lang="el-GR" b="1" dirty="0">
                <a:solidFill>
                  <a:prstClr val="white"/>
                </a:solidFill>
              </a:rPr>
              <a:t>προσπάθειες για ουσιαστική αναβάθμιση δεν είχαν τα αναμενόμενα αποτελέσματα, κυρίως λόγω της ανησυχίας των ΗΠΑ για τον ανταγωνιστικό ρόλο που θα καλείτο να παίξει η ΔΕΕ έναντι του ΝΑΤΟ, αλλά και της επιφυλακτικής στάσης </a:t>
            </a:r>
            <a:r>
              <a:rPr lang="el-GR" b="1" dirty="0" smtClean="0">
                <a:solidFill>
                  <a:prstClr val="white"/>
                </a:solidFill>
              </a:rPr>
              <a:t>Βρετανίας </a:t>
            </a:r>
            <a:r>
              <a:rPr lang="el-GR" b="1" dirty="0">
                <a:solidFill>
                  <a:prstClr val="white"/>
                </a:solidFill>
              </a:rPr>
              <a:t>και </a:t>
            </a:r>
            <a:r>
              <a:rPr lang="el-GR" b="1" dirty="0" smtClean="0">
                <a:solidFill>
                  <a:prstClr val="white"/>
                </a:solidFill>
              </a:rPr>
              <a:t>Ολλανδίας.</a:t>
            </a:r>
          </a:p>
          <a:p>
            <a:pPr marL="285750" indent="-285750" algn="just">
              <a:buFont typeface="Arial" panose="020B0604020202020204" pitchFamily="34" charset="0"/>
              <a:buChar char="•"/>
            </a:pPr>
            <a:r>
              <a:rPr lang="el-GR" b="1" dirty="0">
                <a:solidFill>
                  <a:prstClr val="white"/>
                </a:solidFill>
              </a:rPr>
              <a:t>Μετά την υπογραφή της ΕΕΠ, το Φεβρουάριο του 1986, με την οποία ξεκίνησε η </a:t>
            </a:r>
            <a:r>
              <a:rPr lang="el-GR" b="1" dirty="0" err="1">
                <a:solidFill>
                  <a:prstClr val="white"/>
                </a:solidFill>
              </a:rPr>
              <a:t>θεσμοποίηση</a:t>
            </a:r>
            <a:r>
              <a:rPr lang="el-GR" b="1" dirty="0">
                <a:solidFill>
                  <a:prstClr val="white"/>
                </a:solidFill>
              </a:rPr>
              <a:t> της ΕΠΣ, τα επτά κράτη-μέλη της ΔΕΕ εξέδωσαν την </a:t>
            </a:r>
            <a:r>
              <a:rPr lang="el-GR" b="1" i="1" dirty="0">
                <a:solidFill>
                  <a:prstClr val="white"/>
                </a:solidFill>
              </a:rPr>
              <a:t>Πλατφόρμα για τα Ευρωπαϊκά Συμφέροντα Ασφαλείας</a:t>
            </a:r>
            <a:r>
              <a:rPr lang="el-GR" b="1" dirty="0">
                <a:solidFill>
                  <a:prstClr val="white"/>
                </a:solidFill>
              </a:rPr>
              <a:t>, στη Χάγη, </a:t>
            </a:r>
            <a:r>
              <a:rPr lang="el-GR" b="1" dirty="0" smtClean="0">
                <a:solidFill>
                  <a:prstClr val="white"/>
                </a:solidFill>
              </a:rPr>
              <a:t>τον Οκτώβριο 1987</a:t>
            </a:r>
            <a:r>
              <a:rPr lang="el-GR" b="1" dirty="0">
                <a:solidFill>
                  <a:prstClr val="white"/>
                </a:solidFill>
              </a:rPr>
              <a:t>, με την οποία  εξέφρασαν την αποφασιστικότητά τους να ενισχύσουν τον ευρωπαϊκό πυλώνα της Βόρειο-Ατλαντικής Συμμαχίας, μέσω της ΔΕΕ</a:t>
            </a:r>
            <a:r>
              <a:rPr lang="el-GR" b="1" dirty="0" smtClean="0">
                <a:solidFill>
                  <a:prstClr val="white"/>
                </a:solidFill>
              </a:rPr>
              <a:t>.</a:t>
            </a:r>
          </a:p>
          <a:p>
            <a:pPr marL="285750" indent="-285750" algn="just">
              <a:buFont typeface="Arial" panose="020B0604020202020204" pitchFamily="34" charset="0"/>
              <a:buChar char="•"/>
            </a:pPr>
            <a:r>
              <a:rPr lang="el-GR" b="1" dirty="0">
                <a:solidFill>
                  <a:prstClr val="white"/>
                </a:solidFill>
              </a:rPr>
              <a:t>Με την υπογραφή της ΣΕΕ, το Φεβρουαρίου του 1992, προωθήθηκε η ΚΕΠΠΑ, και μέσω αυτής αναβαθμίστηκε η ΔΕΕ, τόσο ως αμυντική συνιστώσα της ΕΕ, όσο και ως ευρωπαϊκό σκέλος της Βορειοατλαντικής Συμμαχίας. </a:t>
            </a:r>
            <a:endParaRPr lang="el-GR" b="1" dirty="0" smtClean="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62576"/>
            <a:ext cx="4783667" cy="4832092"/>
          </a:xfrm>
          <a:prstGeom prst="rect">
            <a:avLst/>
          </a:prstGeom>
        </p:spPr>
        <p:txBody>
          <a:bodyPr wrap="square">
            <a:spAutoFit/>
          </a:bodyPr>
          <a:lstStyle/>
          <a:p>
            <a:pPr algn="just"/>
            <a:r>
              <a:rPr lang="el-GR" sz="1400" b="1" dirty="0" smtClean="0">
                <a:solidFill>
                  <a:srgbClr val="FFFF00"/>
                </a:solidFill>
              </a:rPr>
              <a:t>Ο ρόλος της </a:t>
            </a:r>
            <a:r>
              <a:rPr lang="el-GR" sz="1400" b="1" dirty="0" smtClean="0">
                <a:solidFill>
                  <a:schemeClr val="bg1"/>
                </a:solidFill>
              </a:rPr>
              <a:t>ΔΕΕ</a:t>
            </a:r>
            <a:endParaRPr lang="en-GB" sz="1400" b="1" dirty="0" smtClean="0">
              <a:solidFill>
                <a:schemeClr val="bg1"/>
              </a:solidFill>
            </a:endParaRPr>
          </a:p>
          <a:p>
            <a:pPr algn="just"/>
            <a:r>
              <a:rPr lang="el-GR" sz="1400" b="1" dirty="0" smtClean="0">
                <a:solidFill>
                  <a:srgbClr val="FFFF00"/>
                </a:solidFill>
              </a:rPr>
              <a:t>Με την υπογραφή </a:t>
            </a:r>
            <a:r>
              <a:rPr lang="el-GR" sz="1400" b="1" dirty="0" err="1" smtClean="0">
                <a:solidFill>
                  <a:srgbClr val="FFFF00"/>
                </a:solidFill>
              </a:rPr>
              <a:t>τηε</a:t>
            </a:r>
            <a:r>
              <a:rPr lang="el-GR" sz="1400" b="1" dirty="0" smtClean="0">
                <a:solidFill>
                  <a:srgbClr val="FFFF00"/>
                </a:solidFill>
              </a:rPr>
              <a:t> ΣΕΕ, </a:t>
            </a:r>
            <a:r>
              <a:rPr lang="el-GR" sz="1400" b="1" dirty="0">
                <a:solidFill>
                  <a:srgbClr val="FFFF00"/>
                </a:solidFill>
              </a:rPr>
              <a:t>η</a:t>
            </a:r>
            <a:r>
              <a:rPr lang="el-GR" sz="1400" b="1" dirty="0" smtClean="0">
                <a:solidFill>
                  <a:srgbClr val="FFFF00"/>
                </a:solidFill>
              </a:rPr>
              <a:t> </a:t>
            </a:r>
            <a:r>
              <a:rPr lang="el-GR" sz="1400" b="1" dirty="0">
                <a:solidFill>
                  <a:srgbClr val="FFFF00"/>
                </a:solidFill>
              </a:rPr>
              <a:t>ΔΕΕ θα διατηρούσε την ουσιαστική αυτονομία της, ενώ η δραστηριοποίησή της θα απαιτούσε τη συμφωνία τόσο της ΕΕ όσο και του </a:t>
            </a:r>
            <a:r>
              <a:rPr lang="el-GR" sz="1400" b="1" dirty="0" smtClean="0">
                <a:solidFill>
                  <a:srgbClr val="FFFF00"/>
                </a:solidFill>
              </a:rPr>
              <a:t>NATO. </a:t>
            </a:r>
            <a:r>
              <a:rPr lang="el-GR" sz="1400" b="1" dirty="0">
                <a:solidFill>
                  <a:srgbClr val="FFFF00"/>
                </a:solidFill>
              </a:rPr>
              <a:t>Το Συμβούλιο της ΔΕΕ κατά τη συνεδρίασή του στο χώρο φιλοξενίας </a:t>
            </a:r>
            <a:r>
              <a:rPr lang="el-GR" sz="1400" b="1" dirty="0" err="1">
                <a:solidFill>
                  <a:srgbClr val="FFFF00"/>
                </a:solidFill>
              </a:rPr>
              <a:t>Petersberg</a:t>
            </a:r>
            <a:r>
              <a:rPr lang="el-GR" sz="1400" b="1" dirty="0">
                <a:solidFill>
                  <a:srgbClr val="FFFF00"/>
                </a:solidFill>
              </a:rPr>
              <a:t>, κοντά στη Βόννη, στις 19 Ιουνίου του 1992, εξέδωσε τη </a:t>
            </a:r>
            <a:r>
              <a:rPr lang="el-GR" sz="1400" b="1" i="1" dirty="0">
                <a:solidFill>
                  <a:schemeClr val="bg1"/>
                </a:solidFill>
              </a:rPr>
              <a:t>Δήλωση του </a:t>
            </a:r>
            <a:r>
              <a:rPr lang="el-GR" sz="1400" b="1" i="1" dirty="0" err="1">
                <a:solidFill>
                  <a:schemeClr val="bg1"/>
                </a:solidFill>
              </a:rPr>
              <a:t>Petersberg</a:t>
            </a:r>
            <a:r>
              <a:rPr lang="el-GR" sz="1400" b="1" dirty="0">
                <a:solidFill>
                  <a:srgbClr val="FFFF00"/>
                </a:solidFill>
              </a:rPr>
              <a:t>, με την οποία καθόρισε το ρόλο της ΔΕΕ ως αμυντικής συνιστώσας της ΕΕ. Με τη δήλωση αυτή, εκτός από τις στρατιωτικές αποστολές της ΔΕΕ στα πλαίσια του NATO, προσδιορίστηκαν και οι «</a:t>
            </a:r>
            <a:r>
              <a:rPr lang="el-GR" sz="1400" b="1" dirty="0">
                <a:solidFill>
                  <a:schemeClr val="bg1"/>
                </a:solidFill>
              </a:rPr>
              <a:t>Αποστολές </a:t>
            </a:r>
            <a:r>
              <a:rPr lang="el-GR" sz="1400" b="1" dirty="0" err="1">
                <a:solidFill>
                  <a:schemeClr val="bg1"/>
                </a:solidFill>
              </a:rPr>
              <a:t>Petersberg</a:t>
            </a:r>
            <a:r>
              <a:rPr lang="el-GR" sz="1400" b="1" dirty="0">
                <a:solidFill>
                  <a:srgbClr val="FFFF00"/>
                </a:solidFill>
              </a:rPr>
              <a:t>» της ΔΕΕ, που περιλαμβάνουν: </a:t>
            </a:r>
            <a:endParaRPr lang="el-GR" sz="1400" b="1" dirty="0" smtClean="0">
              <a:solidFill>
                <a:srgbClr val="FFFF00"/>
              </a:solidFill>
            </a:endParaRPr>
          </a:p>
          <a:p>
            <a:pPr algn="just"/>
            <a:r>
              <a:rPr lang="el-GR" sz="1400" b="1" dirty="0" smtClean="0">
                <a:solidFill>
                  <a:srgbClr val="FFFF00"/>
                </a:solidFill>
              </a:rPr>
              <a:t>α</a:t>
            </a:r>
            <a:r>
              <a:rPr lang="el-GR" sz="1400" b="1" dirty="0">
                <a:solidFill>
                  <a:srgbClr val="FFFF00"/>
                </a:solidFill>
              </a:rPr>
              <a:t>) ανθρωπιστικές αποστολές ή αποστολές για την απομάκρυνση υπηκόων των κρατών μελών, </a:t>
            </a:r>
            <a:endParaRPr lang="el-GR" sz="1400" b="1" dirty="0" smtClean="0">
              <a:solidFill>
                <a:srgbClr val="FFFF00"/>
              </a:solidFill>
            </a:endParaRPr>
          </a:p>
          <a:p>
            <a:pPr algn="just"/>
            <a:r>
              <a:rPr lang="el-GR" sz="1400" b="1" dirty="0" smtClean="0">
                <a:solidFill>
                  <a:srgbClr val="FFFF00"/>
                </a:solidFill>
              </a:rPr>
              <a:t>β</a:t>
            </a:r>
            <a:r>
              <a:rPr lang="el-GR" sz="1400" b="1" dirty="0">
                <a:solidFill>
                  <a:srgbClr val="FFFF00"/>
                </a:solidFill>
              </a:rPr>
              <a:t>) αποστολές πρόληψης συγκρούσεων και ειρηνευτικές αποστολές, </a:t>
            </a:r>
            <a:endParaRPr lang="el-GR" sz="1400" b="1" dirty="0" smtClean="0">
              <a:solidFill>
                <a:srgbClr val="FFFF00"/>
              </a:solidFill>
            </a:endParaRPr>
          </a:p>
          <a:p>
            <a:pPr algn="just"/>
            <a:r>
              <a:rPr lang="el-GR" sz="1400" b="1" dirty="0" smtClean="0">
                <a:solidFill>
                  <a:srgbClr val="FFFF00"/>
                </a:solidFill>
              </a:rPr>
              <a:t>γ</a:t>
            </a:r>
            <a:r>
              <a:rPr lang="el-GR" sz="1400" b="1" dirty="0">
                <a:solidFill>
                  <a:srgbClr val="FFFF00"/>
                </a:solidFill>
              </a:rPr>
              <a:t>) αποστολές μάχιμων μονάδων για τη διαχείριση κρίσεων, όπως επιχειρήσεις για την αποκατάσταση της ειρήνης, </a:t>
            </a:r>
            <a:endParaRPr lang="el-GR" sz="1400" b="1" dirty="0" smtClean="0">
              <a:solidFill>
                <a:srgbClr val="FFFF00"/>
              </a:solidFill>
            </a:endParaRPr>
          </a:p>
          <a:p>
            <a:pPr algn="just"/>
            <a:r>
              <a:rPr lang="el-GR" sz="1400" b="1" dirty="0" smtClean="0">
                <a:solidFill>
                  <a:srgbClr val="FFFF00"/>
                </a:solidFill>
              </a:rPr>
              <a:t>δ</a:t>
            </a:r>
            <a:r>
              <a:rPr lang="el-GR" sz="1400" b="1" dirty="0">
                <a:solidFill>
                  <a:srgbClr val="FFFF00"/>
                </a:solidFill>
              </a:rPr>
              <a:t>) κοινές δράσεις αφοπλισμού </a:t>
            </a:r>
            <a:endParaRPr lang="el-GR" sz="1400" b="1" dirty="0" smtClean="0">
              <a:solidFill>
                <a:srgbClr val="FFFF00"/>
              </a:solidFill>
            </a:endParaRPr>
          </a:p>
          <a:p>
            <a:pPr algn="just"/>
            <a:r>
              <a:rPr lang="el-GR" sz="1400" b="1" dirty="0" smtClean="0">
                <a:solidFill>
                  <a:srgbClr val="FFFF00"/>
                </a:solidFill>
              </a:rPr>
              <a:t>ε</a:t>
            </a:r>
            <a:r>
              <a:rPr lang="el-GR" sz="1400" b="1" dirty="0">
                <a:solidFill>
                  <a:srgbClr val="FFFF00"/>
                </a:solidFill>
              </a:rPr>
              <a:t>) αποστολές για την παροχή συμβουλών και συνδρομής σε στρατιωτικά θέματα και </a:t>
            </a:r>
            <a:endParaRPr lang="el-GR" sz="1400" b="1" dirty="0" smtClean="0">
              <a:solidFill>
                <a:srgbClr val="FFFF00"/>
              </a:solidFill>
            </a:endParaRPr>
          </a:p>
          <a:p>
            <a:pPr algn="just"/>
            <a:r>
              <a:rPr lang="el-GR" sz="1400" b="1" dirty="0" err="1" smtClean="0">
                <a:solidFill>
                  <a:srgbClr val="FFFF00"/>
                </a:solidFill>
              </a:rPr>
              <a:t>στ</a:t>
            </a:r>
            <a:r>
              <a:rPr lang="el-GR" sz="1400" b="1" dirty="0">
                <a:solidFill>
                  <a:srgbClr val="FFFF00"/>
                </a:solidFill>
              </a:rPr>
              <a:t>) επιχειρήσεις σταθεροποίησης στο τέλος μίας σύγκρουσης</a:t>
            </a:r>
            <a:r>
              <a:rPr lang="el-GR" sz="1400" b="1" dirty="0" smtClean="0">
                <a:solidFill>
                  <a:srgbClr val="FFFF00"/>
                </a:solidFill>
              </a:rPr>
              <a:t>.</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82690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Νέες προσπάθειες μετά την ΕΕΠ για κοινή εξωτερική πολιτική</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smtClean="0">
                <a:solidFill>
                  <a:srgbClr val="FFFF00"/>
                </a:solidFill>
              </a:rPr>
              <a:t>Αναβάθμιση </a:t>
            </a:r>
            <a:r>
              <a:rPr lang="el-GR" b="1" dirty="0">
                <a:solidFill>
                  <a:srgbClr val="FFFF00"/>
                </a:solidFill>
              </a:rPr>
              <a:t>της ΔΕΕ μέσω της </a:t>
            </a:r>
            <a:r>
              <a:rPr lang="el-GR" b="1" dirty="0" smtClean="0">
                <a:solidFill>
                  <a:srgbClr val="FFFF00"/>
                </a:solidFill>
              </a:rPr>
              <a:t>ΚΕΠΠΑ</a:t>
            </a: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έδρα του Συμβουλίου και της Γραμματείας της ΔΕΕ μεταφέρθηκαν από το Παρίσι στις Βρυξέλλες για να υπάρχει καλύτερη επικοινωνία τόσο με το ΝΑΤΟ όσο και με την </a:t>
            </a:r>
            <a:r>
              <a:rPr lang="el-GR" b="1" dirty="0" smtClean="0">
                <a:solidFill>
                  <a:prstClr val="white"/>
                </a:solidFill>
              </a:rPr>
              <a:t>ΕΕ.</a:t>
            </a:r>
          </a:p>
          <a:p>
            <a:pPr marL="285750" indent="-285750" algn="just">
              <a:buFont typeface="Arial" panose="020B0604020202020204" pitchFamily="34" charset="0"/>
              <a:buChar char="•"/>
            </a:pPr>
            <a:r>
              <a:rPr lang="el-GR" b="1" dirty="0" smtClean="0">
                <a:solidFill>
                  <a:prstClr val="white"/>
                </a:solidFill>
              </a:rPr>
              <a:t>Οι συμβατικές </a:t>
            </a:r>
            <a:r>
              <a:rPr lang="el-GR" b="1" dirty="0">
                <a:solidFill>
                  <a:prstClr val="white"/>
                </a:solidFill>
              </a:rPr>
              <a:t>ένοπλες πολυεθνικές ευρωπαϊκές δυνάμεις που θα τίθεντο στη διάθεση της ΔΕΕ από κράτη-μέλη της </a:t>
            </a:r>
            <a:r>
              <a:rPr lang="el-GR" b="1" dirty="0" smtClean="0">
                <a:solidFill>
                  <a:prstClr val="white"/>
                </a:solidFill>
              </a:rPr>
              <a:t>ΕΕ ήταν το </a:t>
            </a:r>
            <a:r>
              <a:rPr lang="el-GR" b="1" dirty="0" err="1" smtClean="0">
                <a:solidFill>
                  <a:srgbClr val="FFFF00"/>
                </a:solidFill>
              </a:rPr>
              <a:t>Eurocorps</a:t>
            </a:r>
            <a:r>
              <a:rPr lang="el-GR" b="1" dirty="0" smtClean="0">
                <a:solidFill>
                  <a:srgbClr val="FFFF00"/>
                </a:solidFill>
              </a:rPr>
              <a:t> </a:t>
            </a:r>
            <a:r>
              <a:rPr lang="el-GR" b="1" dirty="0" smtClean="0">
                <a:solidFill>
                  <a:schemeClr val="bg1"/>
                </a:solidFill>
              </a:rPr>
              <a:t>(1)</a:t>
            </a:r>
            <a:r>
              <a:rPr lang="el-GR" b="1" dirty="0" smtClean="0">
                <a:solidFill>
                  <a:srgbClr val="FFFF00"/>
                </a:solidFill>
              </a:rPr>
              <a:t> </a:t>
            </a:r>
            <a:r>
              <a:rPr lang="el-GR" b="1" dirty="0">
                <a:solidFill>
                  <a:prstClr val="white"/>
                </a:solidFill>
              </a:rPr>
              <a:t>που δημιουργήθηκε </a:t>
            </a:r>
            <a:r>
              <a:rPr lang="el-GR" b="1" dirty="0" smtClean="0">
                <a:solidFill>
                  <a:prstClr val="white"/>
                </a:solidFill>
              </a:rPr>
              <a:t>το 1992</a:t>
            </a:r>
            <a:r>
              <a:rPr lang="el-GR" b="1" dirty="0">
                <a:solidFill>
                  <a:prstClr val="white"/>
                </a:solidFill>
              </a:rPr>
              <a:t>, ως Ευρωπαϊκό Στρατιωτικό </a:t>
            </a:r>
            <a:r>
              <a:rPr lang="el-GR" b="1" dirty="0" smtClean="0">
                <a:solidFill>
                  <a:prstClr val="white"/>
                </a:solidFill>
              </a:rPr>
              <a:t>Σώμα, </a:t>
            </a:r>
            <a:r>
              <a:rPr lang="el-GR" b="1" dirty="0">
                <a:solidFill>
                  <a:prstClr val="white"/>
                </a:solidFill>
              </a:rPr>
              <a:t>η </a:t>
            </a:r>
            <a:r>
              <a:rPr lang="el-GR" b="1" dirty="0" err="1">
                <a:solidFill>
                  <a:srgbClr val="FFFF00"/>
                </a:solidFill>
              </a:rPr>
              <a:t>Eurofor</a:t>
            </a:r>
            <a:r>
              <a:rPr lang="el-GR" b="1" dirty="0">
                <a:solidFill>
                  <a:srgbClr val="FFFF00"/>
                </a:solidFill>
              </a:rPr>
              <a:t> </a:t>
            </a:r>
            <a:r>
              <a:rPr lang="el-GR" b="1" dirty="0" smtClean="0">
                <a:solidFill>
                  <a:schemeClr val="bg1"/>
                </a:solidFill>
              </a:rPr>
              <a:t>(2)</a:t>
            </a:r>
            <a:r>
              <a:rPr lang="el-GR" b="1" dirty="0" smtClean="0">
                <a:solidFill>
                  <a:srgbClr val="FFFF00"/>
                </a:solidFill>
              </a:rPr>
              <a:t> </a:t>
            </a:r>
            <a:r>
              <a:rPr lang="el-GR" b="1" dirty="0" smtClean="0">
                <a:solidFill>
                  <a:prstClr val="white"/>
                </a:solidFill>
              </a:rPr>
              <a:t>και </a:t>
            </a:r>
            <a:r>
              <a:rPr lang="el-GR" b="1" dirty="0">
                <a:solidFill>
                  <a:schemeClr val="bg1"/>
                </a:solidFill>
              </a:rPr>
              <a:t>η </a:t>
            </a:r>
            <a:r>
              <a:rPr lang="el-GR" b="1" dirty="0" err="1" smtClean="0">
                <a:solidFill>
                  <a:srgbClr val="FFFF00"/>
                </a:solidFill>
              </a:rPr>
              <a:t>Euromarfor</a:t>
            </a:r>
            <a:r>
              <a:rPr lang="el-GR" b="1" dirty="0" smtClean="0">
                <a:solidFill>
                  <a:srgbClr val="FFFF00"/>
                </a:solidFill>
              </a:rPr>
              <a:t> </a:t>
            </a:r>
            <a:r>
              <a:rPr lang="el-GR" b="1" dirty="0" smtClean="0">
                <a:solidFill>
                  <a:schemeClr val="bg1"/>
                </a:solidFill>
              </a:rPr>
              <a:t>(2)</a:t>
            </a:r>
            <a:r>
              <a:rPr lang="el-GR" b="1" dirty="0" smtClean="0">
                <a:solidFill>
                  <a:srgbClr val="FFFF00"/>
                </a:solidFill>
              </a:rPr>
              <a:t> </a:t>
            </a:r>
            <a:r>
              <a:rPr lang="el-GR" b="1" dirty="0">
                <a:solidFill>
                  <a:schemeClr val="bg1"/>
                </a:solidFill>
              </a:rPr>
              <a:t>που δημιουργήθηκαν το 1995 ως Ευρωπαϊκή Δύναμη Ταχείας Επέμβασης και ως Ευρωπαϊκή Δύναμη Ταχείας Θαλάσσιας </a:t>
            </a:r>
            <a:r>
              <a:rPr lang="el-GR" b="1" dirty="0" smtClean="0">
                <a:solidFill>
                  <a:schemeClr val="bg1"/>
                </a:solidFill>
              </a:rPr>
              <a:t>Επέμβασης και η </a:t>
            </a:r>
            <a:r>
              <a:rPr lang="el-GR" b="1" dirty="0">
                <a:solidFill>
                  <a:srgbClr val="FFFF00"/>
                </a:solidFill>
              </a:rPr>
              <a:t>European Air </a:t>
            </a:r>
            <a:r>
              <a:rPr lang="el-GR" b="1" dirty="0" err="1">
                <a:solidFill>
                  <a:srgbClr val="FFFF00"/>
                </a:solidFill>
              </a:rPr>
              <a:t>Group</a:t>
            </a:r>
            <a:r>
              <a:rPr lang="el-GR" b="1" dirty="0">
                <a:solidFill>
                  <a:srgbClr val="FFFF00"/>
                </a:solidFill>
              </a:rPr>
              <a:t> </a:t>
            </a:r>
            <a:r>
              <a:rPr lang="el-GR" b="1" dirty="0" smtClean="0">
                <a:solidFill>
                  <a:schemeClr val="bg1"/>
                </a:solidFill>
              </a:rPr>
              <a:t>(4)</a:t>
            </a:r>
            <a:r>
              <a:rPr lang="el-GR" b="1" dirty="0" smtClean="0">
                <a:solidFill>
                  <a:srgbClr val="FFFF00"/>
                </a:solidFill>
              </a:rPr>
              <a:t> </a:t>
            </a:r>
            <a:r>
              <a:rPr lang="el-GR" b="1" dirty="0" smtClean="0">
                <a:solidFill>
                  <a:schemeClr val="bg1"/>
                </a:solidFill>
              </a:rPr>
              <a:t>που </a:t>
            </a:r>
            <a:r>
              <a:rPr lang="el-GR" b="1" dirty="0">
                <a:solidFill>
                  <a:schemeClr val="bg1"/>
                </a:solidFill>
              </a:rPr>
              <a:t>δημιουργήθηκε το 1995, ως Ευρωπαϊκή Ομάδα </a:t>
            </a:r>
            <a:r>
              <a:rPr lang="el-GR" b="1" dirty="0" smtClean="0">
                <a:solidFill>
                  <a:schemeClr val="bg1"/>
                </a:solidFill>
              </a:rPr>
              <a:t>Αεροπορίας.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74451"/>
            <a:ext cx="4783667" cy="4832092"/>
          </a:xfrm>
          <a:prstGeom prst="rect">
            <a:avLst/>
          </a:prstGeom>
        </p:spPr>
        <p:txBody>
          <a:bodyPr wrap="square">
            <a:spAutoFit/>
          </a:bodyPr>
          <a:lstStyle/>
          <a:p>
            <a:pPr algn="just"/>
            <a:r>
              <a:rPr lang="el-GR" sz="1400" b="1" dirty="0" smtClean="0">
                <a:solidFill>
                  <a:srgbClr val="FFFF00"/>
                </a:solidFill>
              </a:rPr>
              <a:t>Η </a:t>
            </a:r>
            <a:r>
              <a:rPr lang="el-GR" sz="1400" b="1" dirty="0" smtClean="0">
                <a:solidFill>
                  <a:schemeClr val="bg1"/>
                </a:solidFill>
              </a:rPr>
              <a:t>διεύρυνση της ΔΕΕ</a:t>
            </a:r>
          </a:p>
          <a:p>
            <a:pPr algn="just"/>
            <a:r>
              <a:rPr lang="el-GR" sz="1400" b="1" dirty="0" smtClean="0">
                <a:solidFill>
                  <a:srgbClr val="FFFF00"/>
                </a:solidFill>
              </a:rPr>
              <a:t>Εν </a:t>
            </a:r>
            <a:r>
              <a:rPr lang="el-GR" sz="1400" b="1" dirty="0">
                <a:solidFill>
                  <a:srgbClr val="FFFF00"/>
                </a:solidFill>
              </a:rPr>
              <a:t>όψει του νέου ρόλου της ΔΕΕ, εκτός από την </a:t>
            </a:r>
            <a:r>
              <a:rPr lang="el-GR" sz="1400" b="1" dirty="0">
                <a:solidFill>
                  <a:schemeClr val="bg1"/>
                </a:solidFill>
              </a:rPr>
              <a:t>Ισπανία</a:t>
            </a:r>
            <a:r>
              <a:rPr lang="el-GR" sz="1400" b="1" dirty="0">
                <a:solidFill>
                  <a:srgbClr val="FFFF00"/>
                </a:solidFill>
              </a:rPr>
              <a:t> και τη  </a:t>
            </a:r>
            <a:r>
              <a:rPr lang="el-GR" sz="1400" b="1" dirty="0">
                <a:solidFill>
                  <a:schemeClr val="bg1"/>
                </a:solidFill>
              </a:rPr>
              <a:t>Πορτογαλία</a:t>
            </a:r>
            <a:r>
              <a:rPr lang="el-GR" sz="1400" b="1" dirty="0">
                <a:solidFill>
                  <a:srgbClr val="FFFF00"/>
                </a:solidFill>
              </a:rPr>
              <a:t> που εντάχθηκαν σ’ αυτήν από το 1990, προσχώρησε και η </a:t>
            </a:r>
            <a:r>
              <a:rPr lang="el-GR" sz="1400" b="1" dirty="0">
                <a:solidFill>
                  <a:schemeClr val="bg1"/>
                </a:solidFill>
              </a:rPr>
              <a:t>Ελλάδα</a:t>
            </a:r>
            <a:r>
              <a:rPr lang="el-GR" sz="1400" b="1" dirty="0">
                <a:solidFill>
                  <a:srgbClr val="FFFF00"/>
                </a:solidFill>
              </a:rPr>
              <a:t>, το 1995, ως τακτικό κράτος-μέλος, ανεβάζοντας τον αριθμό των τακτικών κρατών-μελών, που ήταν παράλληλα κράτη-μέλη της ΕΕ και του NATO, στα δέκα. Η </a:t>
            </a:r>
            <a:r>
              <a:rPr lang="el-GR" sz="1400" b="1" dirty="0">
                <a:solidFill>
                  <a:schemeClr val="bg1"/>
                </a:solidFill>
              </a:rPr>
              <a:t>Ισλανδία</a:t>
            </a:r>
            <a:r>
              <a:rPr lang="el-GR" sz="1400" b="1" dirty="0">
                <a:solidFill>
                  <a:srgbClr val="FFFF00"/>
                </a:solidFill>
              </a:rPr>
              <a:t>, η </a:t>
            </a:r>
            <a:r>
              <a:rPr lang="el-GR" sz="1400" b="1" dirty="0">
                <a:solidFill>
                  <a:schemeClr val="bg1"/>
                </a:solidFill>
              </a:rPr>
              <a:t>Νορβηγία</a:t>
            </a:r>
            <a:r>
              <a:rPr lang="el-GR" sz="1400" b="1" dirty="0">
                <a:solidFill>
                  <a:srgbClr val="FFFF00"/>
                </a:solidFill>
              </a:rPr>
              <a:t> και η </a:t>
            </a:r>
            <a:r>
              <a:rPr lang="el-GR" sz="1400" b="1" dirty="0">
                <a:solidFill>
                  <a:schemeClr val="bg1"/>
                </a:solidFill>
              </a:rPr>
              <a:t>Τουρκία</a:t>
            </a:r>
            <a:r>
              <a:rPr lang="el-GR" sz="1400" b="1" dirty="0">
                <a:solidFill>
                  <a:srgbClr val="FFFF00"/>
                </a:solidFill>
              </a:rPr>
              <a:t> ως κράτη-μέλη μόνο του NATO, αποτέλεσαν συνδεδεμένα κράτη με τη ΔΕΕ, από το 1992, ενώ η </a:t>
            </a:r>
            <a:r>
              <a:rPr lang="el-GR" sz="1400" b="1" dirty="0">
                <a:solidFill>
                  <a:schemeClr val="bg1"/>
                </a:solidFill>
              </a:rPr>
              <a:t>Ιρλανδία</a:t>
            </a:r>
            <a:r>
              <a:rPr lang="el-GR" sz="1400" b="1" dirty="0">
                <a:solidFill>
                  <a:srgbClr val="FFFF00"/>
                </a:solidFill>
              </a:rPr>
              <a:t> ως κράτος-μέλος μόνο της ΕΕ, αποτέλεσε κράτος-παρατηρητής από το 1992, καθώς και η </a:t>
            </a:r>
            <a:r>
              <a:rPr lang="el-GR" sz="1400" b="1" dirty="0">
                <a:solidFill>
                  <a:schemeClr val="bg1"/>
                </a:solidFill>
              </a:rPr>
              <a:t>Αυστρία</a:t>
            </a:r>
            <a:r>
              <a:rPr lang="el-GR" sz="1400" b="1" dirty="0">
                <a:solidFill>
                  <a:srgbClr val="FFFF00"/>
                </a:solidFill>
              </a:rPr>
              <a:t>, η </a:t>
            </a:r>
            <a:r>
              <a:rPr lang="el-GR" sz="1400" b="1" dirty="0">
                <a:solidFill>
                  <a:schemeClr val="bg1"/>
                </a:solidFill>
              </a:rPr>
              <a:t>Φινλανδία</a:t>
            </a:r>
            <a:r>
              <a:rPr lang="el-GR" sz="1400" b="1" dirty="0">
                <a:solidFill>
                  <a:srgbClr val="FFFF00"/>
                </a:solidFill>
              </a:rPr>
              <a:t> και η </a:t>
            </a:r>
            <a:r>
              <a:rPr lang="el-GR" sz="1400" b="1" dirty="0">
                <a:solidFill>
                  <a:schemeClr val="bg1"/>
                </a:solidFill>
              </a:rPr>
              <a:t>Σουηδία</a:t>
            </a:r>
            <a:r>
              <a:rPr lang="el-GR" sz="1400" b="1" dirty="0">
                <a:solidFill>
                  <a:srgbClr val="FFFF00"/>
                </a:solidFill>
              </a:rPr>
              <a:t>, ως επόμενα κράτη-μέλη μόνο της ΕΕ, από το 1995. Κράτος-παρατηρητής υπήρξε και η </a:t>
            </a:r>
            <a:r>
              <a:rPr lang="el-GR" sz="1400" b="1" dirty="0">
                <a:solidFill>
                  <a:schemeClr val="bg1"/>
                </a:solidFill>
              </a:rPr>
              <a:t>Δανία</a:t>
            </a:r>
            <a:r>
              <a:rPr lang="el-GR" sz="1400" b="1" dirty="0">
                <a:solidFill>
                  <a:srgbClr val="FFFF00"/>
                </a:solidFill>
              </a:rPr>
              <a:t>, η οποία, παρότι ως κράτος-μέλος της ΕΕ και του NATO δικαιούτο να είναι και τακτικό κράτος-μέλος της ΔΕΕ, δεν έλαβε την ιδιότητα αυτή λόγω της εξαίρεσής της με ειδικό πρωτόκολλο από το σκέλος της κοινής άμυνας που πρόβλεπε η ΣΕΕ. Συνδεδεμένα κράτη με τη ΔΕΕ έγιναν από το 1999 και η </a:t>
            </a:r>
            <a:r>
              <a:rPr lang="el-GR" sz="1400" b="1" dirty="0">
                <a:solidFill>
                  <a:schemeClr val="bg1"/>
                </a:solidFill>
              </a:rPr>
              <a:t>Ουγγαρία</a:t>
            </a:r>
            <a:r>
              <a:rPr lang="el-GR" sz="1400" b="1" dirty="0">
                <a:solidFill>
                  <a:srgbClr val="FFFF00"/>
                </a:solidFill>
              </a:rPr>
              <a:t>, η </a:t>
            </a:r>
            <a:r>
              <a:rPr lang="el-GR" sz="1400" b="1" dirty="0">
                <a:solidFill>
                  <a:schemeClr val="bg1"/>
                </a:solidFill>
              </a:rPr>
              <a:t>Πολωνία</a:t>
            </a:r>
            <a:r>
              <a:rPr lang="el-GR" sz="1400" b="1" dirty="0">
                <a:solidFill>
                  <a:srgbClr val="FFFF00"/>
                </a:solidFill>
              </a:rPr>
              <a:t> και η </a:t>
            </a:r>
            <a:r>
              <a:rPr lang="el-GR" sz="1400" b="1" dirty="0">
                <a:solidFill>
                  <a:schemeClr val="bg1"/>
                </a:solidFill>
              </a:rPr>
              <a:t>Τσεχία</a:t>
            </a:r>
            <a:r>
              <a:rPr lang="el-GR" sz="1400" b="1" dirty="0">
                <a:solidFill>
                  <a:srgbClr val="FFFF00"/>
                </a:solidFill>
              </a:rPr>
              <a:t>, ως κράτη-μέλη μόνο του NATO, από το ίδιο έτος. Ακόμη, από το 1994, προστέθηκαν και συνεργαζόμενα με τη ΔΕΕ κράτη της Κεντροανατολικής Ευρώπης, τα οποία δεν ήταν κράτη-μέλη ούτε της ΕΕ, ούτε του NATO. </a:t>
            </a: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pic>
        <p:nvPicPr>
          <p:cNvPr id="16" name="Εικόνα 15"/>
          <p:cNvPicPr/>
          <p:nvPr/>
        </p:nvPicPr>
        <p:blipFill>
          <a:blip r:embed="rId5" cstate="print">
            <a:extLst>
              <a:ext uri="{28A0092B-C50C-407E-A947-70E740481C1C}">
                <a14:useLocalDpi xmlns:a14="http://schemas.microsoft.com/office/drawing/2010/main" val="0"/>
              </a:ext>
            </a:extLst>
          </a:blip>
          <a:stretch>
            <a:fillRect/>
          </a:stretch>
        </p:blipFill>
        <p:spPr>
          <a:xfrm>
            <a:off x="5745534" y="4759249"/>
            <a:ext cx="1234440" cy="1439545"/>
          </a:xfrm>
          <a:prstGeom prst="rect">
            <a:avLst/>
          </a:prstGeom>
        </p:spPr>
      </p:pic>
      <p:pic>
        <p:nvPicPr>
          <p:cNvPr id="17" name="Εικόνα 16"/>
          <p:cNvPicPr/>
          <p:nvPr/>
        </p:nvPicPr>
        <p:blipFill>
          <a:blip r:embed="rId6" cstate="print">
            <a:extLst>
              <a:ext uri="{28A0092B-C50C-407E-A947-70E740481C1C}">
                <a14:useLocalDpi xmlns:a14="http://schemas.microsoft.com/office/drawing/2010/main" val="0"/>
              </a:ext>
            </a:extLst>
          </a:blip>
          <a:stretch>
            <a:fillRect/>
          </a:stretch>
        </p:blipFill>
        <p:spPr>
          <a:xfrm>
            <a:off x="7085248" y="4759249"/>
            <a:ext cx="1187450" cy="1439545"/>
          </a:xfrm>
          <a:prstGeom prst="rect">
            <a:avLst/>
          </a:prstGeom>
        </p:spPr>
      </p:pic>
      <p:pic>
        <p:nvPicPr>
          <p:cNvPr id="8" name="Εικόνα 7"/>
          <p:cNvPicPr>
            <a:picLocks noChangeAspect="1"/>
          </p:cNvPicPr>
          <p:nvPr/>
        </p:nvPicPr>
        <p:blipFill>
          <a:blip r:embed="rId7"/>
          <a:stretch>
            <a:fillRect/>
          </a:stretch>
        </p:blipFill>
        <p:spPr>
          <a:xfrm>
            <a:off x="8385903" y="4759247"/>
            <a:ext cx="1095375" cy="1447800"/>
          </a:xfrm>
          <a:prstGeom prst="rect">
            <a:avLst/>
          </a:prstGeom>
        </p:spPr>
      </p:pic>
      <p:pic>
        <p:nvPicPr>
          <p:cNvPr id="9" name="Εικόνα 8"/>
          <p:cNvPicPr>
            <a:picLocks noChangeAspect="1"/>
          </p:cNvPicPr>
          <p:nvPr/>
        </p:nvPicPr>
        <p:blipFill>
          <a:blip r:embed="rId8"/>
          <a:stretch>
            <a:fillRect/>
          </a:stretch>
        </p:blipFill>
        <p:spPr>
          <a:xfrm>
            <a:off x="9614288" y="4756897"/>
            <a:ext cx="1104900" cy="1438275"/>
          </a:xfrm>
          <a:prstGeom prst="rect">
            <a:avLst/>
          </a:prstGeom>
        </p:spPr>
      </p:pic>
      <p:sp>
        <p:nvSpPr>
          <p:cNvPr id="15" name="Ορθογώνιο 14"/>
          <p:cNvSpPr/>
          <p:nvPr/>
        </p:nvSpPr>
        <p:spPr>
          <a:xfrm>
            <a:off x="5695910" y="5866312"/>
            <a:ext cx="4398023" cy="307777"/>
          </a:xfrm>
          <a:prstGeom prst="rect">
            <a:avLst/>
          </a:prstGeom>
        </p:spPr>
        <p:txBody>
          <a:bodyPr wrap="square">
            <a:spAutoFit/>
          </a:bodyPr>
          <a:lstStyle/>
          <a:p>
            <a:r>
              <a:rPr lang="el-GR" sz="1400" b="1" dirty="0" smtClean="0">
                <a:solidFill>
                  <a:srgbClr val="FFFF00"/>
                </a:solidFill>
              </a:rPr>
              <a:t>1                                  2                            3                             4</a:t>
            </a:r>
            <a:endParaRPr lang="el-GR" sz="1400" b="1" dirty="0">
              <a:solidFill>
                <a:srgbClr val="FFFF00"/>
              </a:solidFill>
            </a:endParaRPr>
          </a:p>
        </p:txBody>
      </p:sp>
    </p:spTree>
    <p:extLst>
      <p:ext uri="{BB962C8B-B14F-4D97-AF65-F5344CB8AC3E}">
        <p14:creationId xmlns:p14="http://schemas.microsoft.com/office/powerpoint/2010/main" val="1167232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a:solidFill>
                  <a:srgbClr val="FFFF00"/>
                </a:solidFill>
              </a:rPr>
              <a:t>Η </a:t>
            </a:r>
            <a:r>
              <a:rPr lang="el-GR" b="1" i="1" dirty="0">
                <a:solidFill>
                  <a:srgbClr val="FFFF00"/>
                </a:solidFill>
              </a:rPr>
              <a:t>Συνθήκη του Άμστερνταμ </a:t>
            </a:r>
            <a:r>
              <a:rPr lang="el-GR" b="1" dirty="0">
                <a:solidFill>
                  <a:srgbClr val="FFFF00"/>
                </a:solidFill>
              </a:rPr>
              <a:t>και οι επιπτώσεις της στην </a:t>
            </a:r>
            <a:r>
              <a:rPr lang="el-GR" b="1" dirty="0" smtClean="0">
                <a:solidFill>
                  <a:srgbClr val="FFFF00"/>
                </a:solidFill>
              </a:rPr>
              <a:t>ΚΕΠΠΑ</a:t>
            </a:r>
          </a:p>
          <a:p>
            <a:pPr marL="285750" indent="-285750" algn="just">
              <a:buFont typeface="Arial" panose="020B0604020202020204" pitchFamily="34" charset="0"/>
              <a:buChar char="•"/>
            </a:pPr>
            <a:r>
              <a:rPr lang="el-GR" b="1" dirty="0" smtClean="0">
                <a:solidFill>
                  <a:prstClr val="white"/>
                </a:solidFill>
              </a:rPr>
              <a:t>Οι </a:t>
            </a:r>
            <a:r>
              <a:rPr lang="el-GR" b="1" dirty="0">
                <a:solidFill>
                  <a:prstClr val="white"/>
                </a:solidFill>
              </a:rPr>
              <a:t>απαιτούμενες θεσμικές τροποποιήσεις </a:t>
            </a:r>
            <a:r>
              <a:rPr lang="el-GR" b="1" dirty="0" smtClean="0">
                <a:solidFill>
                  <a:prstClr val="white"/>
                </a:solidFill>
              </a:rPr>
              <a:t>της ΣΕΕ εστιάζονταν </a:t>
            </a:r>
            <a:r>
              <a:rPr lang="el-GR" b="1" dirty="0">
                <a:solidFill>
                  <a:prstClr val="white"/>
                </a:solidFill>
              </a:rPr>
              <a:t>και στην αποτελεσματικότερη λειτουργίας της ΚΕΠΠΑ, του δεύτερου πυλώνα της ΕΕ, μετά από αίτημα της Γαλλίας και της Γερμανίας</a:t>
            </a:r>
            <a:r>
              <a:rPr lang="el-GR" b="1" dirty="0" smtClean="0">
                <a:solidFill>
                  <a:prstClr val="white"/>
                </a:solidFill>
              </a:rPr>
              <a:t>.</a:t>
            </a:r>
          </a:p>
          <a:p>
            <a:pPr marL="285750" indent="-285750" algn="just">
              <a:buFont typeface="Arial" panose="020B0604020202020204" pitchFamily="34" charset="0"/>
              <a:buChar char="•"/>
            </a:pPr>
            <a:r>
              <a:rPr lang="el-GR" b="1" dirty="0" smtClean="0">
                <a:solidFill>
                  <a:prstClr val="white"/>
                </a:solidFill>
              </a:rPr>
              <a:t>Με τη </a:t>
            </a:r>
            <a:r>
              <a:rPr lang="el-GR" b="1" i="1" dirty="0">
                <a:solidFill>
                  <a:prstClr val="white"/>
                </a:solidFill>
              </a:rPr>
              <a:t>Συνθήκη του Άμστερνταμ </a:t>
            </a:r>
            <a:r>
              <a:rPr lang="el-GR" b="1" i="1" dirty="0" smtClean="0">
                <a:solidFill>
                  <a:prstClr val="white"/>
                </a:solidFill>
              </a:rPr>
              <a:t>που </a:t>
            </a:r>
            <a:r>
              <a:rPr lang="el-GR" b="1" dirty="0" smtClean="0">
                <a:solidFill>
                  <a:prstClr val="white"/>
                </a:solidFill>
              </a:rPr>
              <a:t>υπογράφηκε τον Οκτώβριο 1997.</a:t>
            </a:r>
          </a:p>
          <a:p>
            <a:pPr marL="285750" indent="-285750" algn="just">
              <a:buFont typeface="Arial" panose="020B0604020202020204" pitchFamily="34" charset="0"/>
              <a:buChar char="•"/>
            </a:pPr>
            <a:r>
              <a:rPr lang="el-GR" b="1" dirty="0" smtClean="0">
                <a:solidFill>
                  <a:prstClr val="white"/>
                </a:solidFill>
              </a:rPr>
              <a:t>σημειώθηκε </a:t>
            </a:r>
            <a:r>
              <a:rPr lang="el-GR" b="1" dirty="0">
                <a:solidFill>
                  <a:prstClr val="white"/>
                </a:solidFill>
              </a:rPr>
              <a:t>μικρή πρόοδος στο δεύτερο «πυλώνα» της </a:t>
            </a:r>
            <a:r>
              <a:rPr lang="el-GR" b="1" dirty="0" smtClean="0">
                <a:solidFill>
                  <a:prstClr val="white"/>
                </a:solidFill>
              </a:rPr>
              <a:t>ΕΕ, </a:t>
            </a:r>
            <a:r>
              <a:rPr lang="el-GR" b="1" dirty="0">
                <a:solidFill>
                  <a:prstClr val="white"/>
                </a:solidFill>
              </a:rPr>
              <a:t>όπου η ΚΕΠΠΑ παρέμεινε </a:t>
            </a:r>
            <a:r>
              <a:rPr lang="el-GR" b="1" dirty="0" smtClean="0">
                <a:solidFill>
                  <a:prstClr val="white"/>
                </a:solidFill>
              </a:rPr>
              <a:t>διακυβερνητική, </a:t>
            </a:r>
            <a:r>
              <a:rPr lang="el-GR" b="1" dirty="0">
                <a:solidFill>
                  <a:prstClr val="white"/>
                </a:solidFill>
              </a:rPr>
              <a:t>ενώ υιοθετήθηκε και πάλι συμβιβασμός ως προς τη συνεργασία ΚΕΠΠΑ και NATO, έτσι ώστε κάθε ενέργεια της ΕΕ, σχετιζόμενη με την αμυντική της πολιτική, να μην απειλεί τη συνοχή της Ατλαντικής Συμμαχίας.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Έτσι</a:t>
            </a:r>
            <a:r>
              <a:rPr lang="el-GR" b="1" dirty="0">
                <a:solidFill>
                  <a:prstClr val="white"/>
                </a:solidFill>
              </a:rPr>
              <a:t>, δεν ελήφθη απόφαση και για την περαιτέρω αναβάθμιση της ΔΕΕ, ως στρατιωτικής συνιστώσας της ΕΕ, κυρίως λόγω της αντίδρασης της Βρετανίας και της Δανίας, που δεν επιθυμούσαν την απομάκρυνση από τα πλαίσια του NATO, αλλά και της στάσης κάποιων ουδέτερων κρατών-μελών, που δεν επιθυμούσαν την εμπλοκή της ΕΕ σε στρατιωτικές επιχειρήσεις.</a:t>
            </a: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4832092"/>
          </a:xfrm>
          <a:prstGeom prst="rect">
            <a:avLst/>
          </a:prstGeom>
        </p:spPr>
        <p:txBody>
          <a:bodyPr wrap="square">
            <a:spAutoFit/>
          </a:bodyPr>
          <a:lstStyle/>
          <a:p>
            <a:pPr algn="just"/>
            <a:r>
              <a:rPr lang="el-GR" sz="1400" b="1" dirty="0" smtClean="0">
                <a:solidFill>
                  <a:srgbClr val="FFFF00"/>
                </a:solidFill>
              </a:rPr>
              <a:t>Η </a:t>
            </a:r>
            <a:r>
              <a:rPr lang="el-GR" sz="1400" b="1" dirty="0" smtClean="0">
                <a:solidFill>
                  <a:schemeClr val="bg1"/>
                </a:solidFill>
              </a:rPr>
              <a:t>περαιτέρω </a:t>
            </a:r>
            <a:r>
              <a:rPr lang="el-GR" sz="1400" b="1" dirty="0" err="1" smtClean="0">
                <a:solidFill>
                  <a:schemeClr val="bg1"/>
                </a:solidFill>
              </a:rPr>
              <a:t>θεσμοποίηση</a:t>
            </a:r>
            <a:r>
              <a:rPr lang="el-GR" sz="1400" b="1" dirty="0" smtClean="0">
                <a:solidFill>
                  <a:schemeClr val="bg1"/>
                </a:solidFill>
              </a:rPr>
              <a:t> της ΚΕΠΠΑ</a:t>
            </a:r>
          </a:p>
          <a:p>
            <a:pPr marL="107950" indent="-107950" algn="just">
              <a:buFont typeface="Calibri" panose="020F0502020204030204" pitchFamily="34" charset="0"/>
              <a:buChar char="−"/>
            </a:pPr>
            <a:r>
              <a:rPr lang="el-GR" sz="1400" b="1" dirty="0" smtClean="0">
                <a:solidFill>
                  <a:srgbClr val="FFFF00"/>
                </a:solidFill>
              </a:rPr>
              <a:t>Καθιερώθηκε </a:t>
            </a:r>
            <a:r>
              <a:rPr lang="el-GR" sz="1400" b="1" dirty="0">
                <a:solidFill>
                  <a:srgbClr val="FFFF00"/>
                </a:solidFill>
              </a:rPr>
              <a:t>η θέση του Ύπατου Εκπροσώπου </a:t>
            </a:r>
            <a:r>
              <a:rPr lang="el-GR" sz="1400" b="1" dirty="0" smtClean="0">
                <a:solidFill>
                  <a:srgbClr val="FFFF00"/>
                </a:solidFill>
              </a:rPr>
              <a:t>της ΚΕΠΠΑ. </a:t>
            </a:r>
          </a:p>
          <a:p>
            <a:pPr marL="107950" indent="-107950" algn="just">
              <a:buFont typeface="Calibri" panose="020F0502020204030204" pitchFamily="34" charset="0"/>
              <a:buChar char="−"/>
            </a:pPr>
            <a:r>
              <a:rPr lang="el-GR" sz="1400" b="1" dirty="0" smtClean="0">
                <a:solidFill>
                  <a:srgbClr val="FFFF00"/>
                </a:solidFill>
              </a:rPr>
              <a:t>Συστάθηκε η Μονάδα </a:t>
            </a:r>
            <a:r>
              <a:rPr lang="el-GR" sz="1400" b="1" dirty="0">
                <a:solidFill>
                  <a:srgbClr val="FFFF00"/>
                </a:solidFill>
              </a:rPr>
              <a:t>Σχεδιασμού και Έγκαιρης </a:t>
            </a:r>
            <a:r>
              <a:rPr lang="el-GR" sz="1400" b="1" dirty="0" smtClean="0">
                <a:solidFill>
                  <a:srgbClr val="FFFF00"/>
                </a:solidFill>
              </a:rPr>
              <a:t>Προειδοποίησης για να </a:t>
            </a:r>
            <a:r>
              <a:rPr lang="el-GR" sz="1400" b="1" dirty="0">
                <a:solidFill>
                  <a:srgbClr val="FFFF00"/>
                </a:solidFill>
              </a:rPr>
              <a:t>εκφραστεί με ευκρίνεια η συνοχή </a:t>
            </a:r>
            <a:r>
              <a:rPr lang="el-GR" sz="1400" b="1" dirty="0" smtClean="0">
                <a:solidFill>
                  <a:srgbClr val="FFFF00"/>
                </a:solidFill>
              </a:rPr>
              <a:t>της </a:t>
            </a:r>
            <a:r>
              <a:rPr lang="el-GR" sz="1400" b="1" dirty="0">
                <a:solidFill>
                  <a:srgbClr val="FFFF00"/>
                </a:solidFill>
              </a:rPr>
              <a:t>κοινής πολιτικής.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Διατυπώθηκε η </a:t>
            </a:r>
            <a:r>
              <a:rPr lang="el-GR" sz="1400" b="1" dirty="0">
                <a:solidFill>
                  <a:srgbClr val="FFFF00"/>
                </a:solidFill>
              </a:rPr>
              <a:t>κοινή βούληση </a:t>
            </a:r>
            <a:r>
              <a:rPr lang="el-GR" sz="1400" b="1" dirty="0" smtClean="0">
                <a:solidFill>
                  <a:srgbClr val="FFFF00"/>
                </a:solidFill>
              </a:rPr>
              <a:t>για προστασία </a:t>
            </a:r>
            <a:r>
              <a:rPr lang="el-GR" sz="1400" b="1" dirty="0">
                <a:solidFill>
                  <a:srgbClr val="FFFF00"/>
                </a:solidFill>
              </a:rPr>
              <a:t>των συνόρων της ΕΕ και την ασφάλεια των </a:t>
            </a:r>
            <a:r>
              <a:rPr lang="el-GR" sz="1400" b="1" dirty="0" smtClean="0">
                <a:solidFill>
                  <a:srgbClr val="FFFF00"/>
                </a:solidFill>
              </a:rPr>
              <a:t>πολιτών. </a:t>
            </a:r>
          </a:p>
          <a:p>
            <a:pPr marL="107950" indent="-107950" algn="just">
              <a:buFont typeface="Calibri" panose="020F0502020204030204" pitchFamily="34" charset="0"/>
              <a:buChar char="−"/>
            </a:pPr>
            <a:r>
              <a:rPr lang="el-GR" sz="1400" b="1" dirty="0" smtClean="0">
                <a:solidFill>
                  <a:srgbClr val="FFFF00"/>
                </a:solidFill>
              </a:rPr>
              <a:t>Προωθήθηκαν </a:t>
            </a:r>
            <a:r>
              <a:rPr lang="el-GR" sz="1400" b="1" dirty="0">
                <a:solidFill>
                  <a:srgbClr val="FFFF00"/>
                </a:solidFill>
              </a:rPr>
              <a:t>οι αποστολές </a:t>
            </a:r>
            <a:r>
              <a:rPr lang="el-GR" sz="1400" b="1" dirty="0" err="1">
                <a:solidFill>
                  <a:srgbClr val="FFFF00"/>
                </a:solidFill>
              </a:rPr>
              <a:t>Petersbereg</a:t>
            </a:r>
            <a:r>
              <a:rPr lang="el-GR" sz="1400" b="1" dirty="0">
                <a:solidFill>
                  <a:srgbClr val="FFFF00"/>
                </a:solidFill>
              </a:rPr>
              <a:t> για την ανάληψη δράσεων </a:t>
            </a:r>
            <a:r>
              <a:rPr lang="el-GR" sz="1400" b="1" dirty="0" smtClean="0">
                <a:solidFill>
                  <a:srgbClr val="FFFF00"/>
                </a:solidFill>
              </a:rPr>
              <a:t>παροχής </a:t>
            </a:r>
            <a:r>
              <a:rPr lang="el-GR" sz="1400" b="1" dirty="0">
                <a:solidFill>
                  <a:srgbClr val="FFFF00"/>
                </a:solidFill>
              </a:rPr>
              <a:t>ανθρωπιστικής βοήθειας και </a:t>
            </a:r>
            <a:r>
              <a:rPr lang="el-GR" sz="1400" b="1" dirty="0" smtClean="0">
                <a:solidFill>
                  <a:srgbClr val="FFFF00"/>
                </a:solidFill>
              </a:rPr>
              <a:t>αποκατάστασης </a:t>
            </a:r>
            <a:r>
              <a:rPr lang="el-GR" sz="1400" b="1" dirty="0">
                <a:solidFill>
                  <a:srgbClr val="FFFF00"/>
                </a:solidFill>
              </a:rPr>
              <a:t>της </a:t>
            </a:r>
            <a:r>
              <a:rPr lang="el-GR" sz="1400" b="1" dirty="0" smtClean="0">
                <a:solidFill>
                  <a:srgbClr val="FFFF00"/>
                </a:solidFill>
              </a:rPr>
              <a:t>ειρήνης.</a:t>
            </a:r>
          </a:p>
          <a:p>
            <a:pPr marL="107950" indent="-107950" algn="just">
              <a:buFont typeface="Calibri" panose="020F0502020204030204" pitchFamily="34" charset="0"/>
              <a:buChar char="−"/>
            </a:pPr>
            <a:r>
              <a:rPr lang="el-GR" sz="1400" b="1" dirty="0" smtClean="0">
                <a:solidFill>
                  <a:srgbClr val="FFFF00"/>
                </a:solidFill>
              </a:rPr>
              <a:t>Απλοποιήθηκαν </a:t>
            </a:r>
            <a:r>
              <a:rPr lang="el-GR" sz="1400" b="1" dirty="0">
                <a:solidFill>
                  <a:srgbClr val="FFFF00"/>
                </a:solidFill>
              </a:rPr>
              <a:t>οι διαδικασίες χρηματοδότησης της ΚΕΠΠΑ.</a:t>
            </a:r>
          </a:p>
          <a:p>
            <a:pPr marL="107950" indent="-107950" algn="just">
              <a:buFont typeface="Calibri" panose="020F0502020204030204" pitchFamily="34" charset="0"/>
              <a:buChar char="−"/>
            </a:pPr>
            <a:r>
              <a:rPr lang="el-GR" sz="1400" b="1" dirty="0">
                <a:solidFill>
                  <a:srgbClr val="FFFF00"/>
                </a:solidFill>
              </a:rPr>
              <a:t>Για τη διευκόλυνση της λήψης αποφάσεων στο πλαίσιο της ΚΕΠΠΑ, εισήχθη η πρακτική της «εποικοδομητικής αποχής», έτσι ώστε όσα κράτη-μέλη δεν </a:t>
            </a:r>
            <a:r>
              <a:rPr lang="el-GR" sz="1400" b="1" dirty="0" smtClean="0">
                <a:solidFill>
                  <a:srgbClr val="FFFF00"/>
                </a:solidFill>
              </a:rPr>
              <a:t>αποδέχονται μία </a:t>
            </a:r>
            <a:r>
              <a:rPr lang="el-GR" sz="1400" b="1" dirty="0">
                <a:solidFill>
                  <a:srgbClr val="FFFF00"/>
                </a:solidFill>
              </a:rPr>
              <a:t>απόφαση, να μπορούν να απέχουν από την ψηφοφορία, χωρίς να εμποδίζουν τη λήψη και την υλοποίησή της.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Ωστόσο</a:t>
            </a:r>
            <a:r>
              <a:rPr lang="el-GR" sz="1400" b="1" dirty="0">
                <a:solidFill>
                  <a:srgbClr val="FFFF00"/>
                </a:solidFill>
              </a:rPr>
              <a:t>, ο κανόνας της ομοφωνίας συνεχίστηκε, και μόνο οριακά θα επηρεαζόταν από την πρακτική της «εποικοδομητικής αποχής». Η άσκηση του δικαιώματος αρνησικυρίας παρέμεινε, ακόμη και για τα οποιαδήποτε μέτρα εφαρμογής που θεσπίζονταν με ειδική πλειοψηφία.</a:t>
            </a:r>
          </a:p>
          <a:p>
            <a:pPr marL="107950" indent="-107950" algn="just">
              <a:buFont typeface="Calibri" panose="020F0502020204030204" pitchFamily="34" charset="0"/>
              <a:buChar char="−"/>
            </a:pP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436872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smtClean="0">
                <a:solidFill>
                  <a:srgbClr val="FFFF00"/>
                </a:solidFill>
              </a:rPr>
              <a:t>Συγκρότηση </a:t>
            </a:r>
            <a:r>
              <a:rPr lang="el-GR" b="1" dirty="0">
                <a:solidFill>
                  <a:srgbClr val="FFFF00"/>
                </a:solidFill>
              </a:rPr>
              <a:t>Ευρωπαϊκής Πολιτικής Ασφάλειας και Άμυνας (ΕΠΑΑ)</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Συμβούλιο του ΝΑΤΟ, από τον Ιανουάριο του 1994, αναγνώρισε τη σημασία του καθορισμού μιας ειδικής ευρωπαϊκής ταυτότητας στον τομέα της ασφάλειας και της άμυνας, ως </a:t>
            </a:r>
            <a:r>
              <a:rPr lang="el-GR" b="1" dirty="0">
                <a:solidFill>
                  <a:srgbClr val="FFFF00"/>
                </a:solidFill>
              </a:rPr>
              <a:t>ευρωπαϊκού πυλώνα στο πλαίσιο του ΝΑΤΟ</a:t>
            </a:r>
            <a:r>
              <a:rPr lang="el-GR" b="1" dirty="0">
                <a:solidFill>
                  <a:prstClr val="white"/>
                </a:solidFill>
              </a:rPr>
              <a:t>, για το ενδεχόμενο αντιμετώπισης κρίσεων στην Ευρώπη κατά τις οποίες οι ΗΠΑ δεν θα επιθυμούσαν να παρέμβουν.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διαδικασία αυτή άρχισε να υλοποιείται στο Συμβούλιο του ΝΑΤΟ στο Βερολίνο, </a:t>
            </a:r>
            <a:r>
              <a:rPr lang="el-GR" b="1" dirty="0" smtClean="0">
                <a:solidFill>
                  <a:prstClr val="white"/>
                </a:solidFill>
              </a:rPr>
              <a:t>του Ιουνίου </a:t>
            </a:r>
            <a:r>
              <a:rPr lang="el-GR" b="1" dirty="0">
                <a:solidFill>
                  <a:prstClr val="white"/>
                </a:solidFill>
              </a:rPr>
              <a:t>1996, που δρομολογούσε στα πλαίσια της Ατλαντικής Συμμαχίας τη διαμόρφωση της </a:t>
            </a:r>
            <a:r>
              <a:rPr lang="el-GR" b="1" dirty="0">
                <a:solidFill>
                  <a:srgbClr val="FFFF00"/>
                </a:solidFill>
              </a:rPr>
              <a:t>Ευρωπαϊκής Ταυτότητας Ασφάλειας και Άμυνας</a:t>
            </a:r>
            <a:r>
              <a:rPr lang="el-GR" b="1" dirty="0">
                <a:solidFill>
                  <a:prstClr val="white"/>
                </a:solidFill>
              </a:rPr>
              <a:t> (ΕΤΑΑ), </a:t>
            </a:r>
            <a:r>
              <a:rPr lang="el-GR" b="1" dirty="0" smtClean="0">
                <a:solidFill>
                  <a:prstClr val="white"/>
                </a:solidFill>
              </a:rPr>
              <a:t>με </a:t>
            </a:r>
            <a:r>
              <a:rPr lang="el-GR" b="1" dirty="0">
                <a:solidFill>
                  <a:prstClr val="white"/>
                </a:solidFill>
              </a:rPr>
              <a:t>σύνδεσμο μεταξύ NATO και ΕΕ την </a:t>
            </a:r>
            <a:r>
              <a:rPr lang="el-GR" b="1" dirty="0" err="1">
                <a:solidFill>
                  <a:prstClr val="white"/>
                </a:solidFill>
              </a:rPr>
              <a:t>επαναδραστηριοποιηθείσα</a:t>
            </a:r>
            <a:r>
              <a:rPr lang="el-GR" b="1" dirty="0">
                <a:solidFill>
                  <a:prstClr val="white"/>
                </a:solidFill>
              </a:rPr>
              <a:t> από το 1984 </a:t>
            </a:r>
            <a:r>
              <a:rPr lang="el-GR" b="1" dirty="0" smtClean="0">
                <a:solidFill>
                  <a:prstClr val="white"/>
                </a:solidFill>
              </a:rPr>
              <a:t>ΔΕΕ.</a:t>
            </a:r>
          </a:p>
          <a:p>
            <a:pPr marL="285750" indent="-285750" algn="just">
              <a:buFont typeface="Arial" panose="020B0604020202020204" pitchFamily="34" charset="0"/>
              <a:buChar char="•"/>
            </a:pPr>
            <a:r>
              <a:rPr lang="el-GR" b="1" dirty="0" smtClean="0">
                <a:solidFill>
                  <a:srgbClr val="FFFF00"/>
                </a:solidFill>
              </a:rPr>
              <a:t>Η ΔΕΕ </a:t>
            </a:r>
            <a:r>
              <a:rPr lang="el-GR" b="1" dirty="0">
                <a:solidFill>
                  <a:srgbClr val="FFFF00"/>
                </a:solidFill>
              </a:rPr>
              <a:t>θα αποτελούσε ουσιαστικό στρατιωτικά οργανισμό</a:t>
            </a:r>
            <a:r>
              <a:rPr lang="el-GR" b="1" dirty="0">
                <a:solidFill>
                  <a:prstClr val="white"/>
                </a:solidFill>
              </a:rPr>
              <a:t>, ενώ αναγνωριζόταν παράλληλα η </a:t>
            </a:r>
            <a:r>
              <a:rPr lang="el-GR" b="1" dirty="0">
                <a:solidFill>
                  <a:srgbClr val="FFFF00"/>
                </a:solidFill>
              </a:rPr>
              <a:t>πρωτοκαθεδρία της Βορειοατλαντικής Συμμαχίας</a:t>
            </a:r>
            <a:r>
              <a:rPr lang="el-GR" b="1" dirty="0">
                <a:solidFill>
                  <a:prstClr val="white"/>
                </a:solidFill>
              </a:rPr>
              <a:t>. </a:t>
            </a: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4616648"/>
          </a:xfrm>
          <a:prstGeom prst="rect">
            <a:avLst/>
          </a:prstGeom>
        </p:spPr>
        <p:txBody>
          <a:bodyPr wrap="square">
            <a:spAutoFit/>
          </a:bodyPr>
          <a:lstStyle/>
          <a:p>
            <a:pPr algn="just"/>
            <a:r>
              <a:rPr lang="el-GR" sz="1400" b="1" dirty="0" smtClean="0">
                <a:solidFill>
                  <a:srgbClr val="FFFF00"/>
                </a:solidFill>
              </a:rPr>
              <a:t>Η </a:t>
            </a:r>
            <a:r>
              <a:rPr lang="el-GR" sz="1400" b="1" dirty="0" err="1" smtClean="0">
                <a:solidFill>
                  <a:schemeClr val="bg1"/>
                </a:solidFill>
              </a:rPr>
              <a:t>γαλλοβρετανική</a:t>
            </a:r>
            <a:r>
              <a:rPr lang="el-GR" sz="1400" b="1" dirty="0" smtClean="0">
                <a:solidFill>
                  <a:schemeClr val="bg1"/>
                </a:solidFill>
              </a:rPr>
              <a:t> πρωτοβουλία για αμυντικ</a:t>
            </a:r>
            <a:r>
              <a:rPr lang="el-GR" sz="1400" b="1" dirty="0">
                <a:solidFill>
                  <a:schemeClr val="bg1"/>
                </a:solidFill>
              </a:rPr>
              <a:t>ή</a:t>
            </a:r>
            <a:r>
              <a:rPr lang="el-GR" sz="1400" b="1" dirty="0" smtClean="0">
                <a:solidFill>
                  <a:schemeClr val="bg1"/>
                </a:solidFill>
              </a:rPr>
              <a:t> συνεργασία</a:t>
            </a:r>
          </a:p>
          <a:p>
            <a:pPr marL="107950" indent="-107950" algn="just">
              <a:buFont typeface="Calibri" panose="020F0502020204030204" pitchFamily="34" charset="0"/>
              <a:buChar char="−"/>
            </a:pPr>
            <a:r>
              <a:rPr lang="el-GR" sz="1400" b="1" dirty="0" smtClean="0">
                <a:solidFill>
                  <a:srgbClr val="FFFF00"/>
                </a:solidFill>
              </a:rPr>
              <a:t>Η </a:t>
            </a:r>
            <a:r>
              <a:rPr lang="el-GR" sz="1400" b="1" dirty="0">
                <a:solidFill>
                  <a:srgbClr val="FFFF00"/>
                </a:solidFill>
              </a:rPr>
              <a:t>μη συμμετοχή της Βρετανίας στο τρίτο στάδιο της ΟΝΕ που θα οδηγούσε πιθανώς στην περιθωριοποίησή της, </a:t>
            </a:r>
            <a:r>
              <a:rPr lang="el-GR" sz="1400" b="1" dirty="0" smtClean="0">
                <a:solidFill>
                  <a:srgbClr val="FFFF00"/>
                </a:solidFill>
              </a:rPr>
              <a:t>προκάλεσε </a:t>
            </a:r>
            <a:r>
              <a:rPr lang="el-GR" sz="1400" b="1" dirty="0">
                <a:solidFill>
                  <a:srgbClr val="FFFF00"/>
                </a:solidFill>
              </a:rPr>
              <a:t>την ανάληψη πρωτοβουλίας εκ μέρους του πρωθυπουργού της Βρετανίας </a:t>
            </a:r>
            <a:r>
              <a:rPr lang="el-GR" sz="1400" b="1" dirty="0" err="1">
                <a:solidFill>
                  <a:srgbClr val="FFFF00"/>
                </a:solidFill>
              </a:rPr>
              <a:t>Tony</a:t>
            </a:r>
            <a:r>
              <a:rPr lang="el-GR" sz="1400" b="1" dirty="0">
                <a:solidFill>
                  <a:srgbClr val="FFFF00"/>
                </a:solidFill>
              </a:rPr>
              <a:t> </a:t>
            </a:r>
            <a:r>
              <a:rPr lang="el-GR" sz="1400" b="1" dirty="0" err="1">
                <a:solidFill>
                  <a:srgbClr val="FFFF00"/>
                </a:solidFill>
              </a:rPr>
              <a:t>Blair</a:t>
            </a:r>
            <a:r>
              <a:rPr lang="el-GR" sz="1400" b="1" dirty="0">
                <a:solidFill>
                  <a:srgbClr val="FFFF00"/>
                </a:solidFill>
              </a:rPr>
              <a:t> για την καθιέρωση </a:t>
            </a:r>
            <a:r>
              <a:rPr lang="el-GR" sz="1400" b="1" dirty="0" smtClean="0">
                <a:solidFill>
                  <a:srgbClr val="FFFF00"/>
                </a:solidFill>
              </a:rPr>
              <a:t>αποτελεσματικότερης </a:t>
            </a:r>
            <a:r>
              <a:rPr lang="el-GR" sz="1400" b="1" dirty="0">
                <a:solidFill>
                  <a:srgbClr val="FFFF00"/>
                </a:solidFill>
              </a:rPr>
              <a:t>αμυντικής συνεργασίας της </a:t>
            </a:r>
            <a:r>
              <a:rPr lang="el-GR" sz="1400" b="1" dirty="0" smtClean="0">
                <a:solidFill>
                  <a:srgbClr val="FFFF00"/>
                </a:solidFill>
              </a:rPr>
              <a:t>ΕΕ</a:t>
            </a:r>
            <a:r>
              <a:rPr lang="en-GB" sz="1400" b="1" dirty="0" smtClean="0">
                <a:solidFill>
                  <a:srgbClr val="FFFF00"/>
                </a:solidFill>
              </a:rPr>
              <a:t>,</a:t>
            </a:r>
            <a:r>
              <a:rPr lang="el-GR" sz="1400" b="1" dirty="0" smtClean="0">
                <a:solidFill>
                  <a:srgbClr val="FFFF00"/>
                </a:solidFill>
              </a:rPr>
              <a:t> </a:t>
            </a:r>
            <a:r>
              <a:rPr lang="el-GR" sz="1400" b="1" dirty="0">
                <a:solidFill>
                  <a:srgbClr val="FFFF00"/>
                </a:solidFill>
              </a:rPr>
              <a:t>μ</a:t>
            </a:r>
            <a:r>
              <a:rPr lang="el-GR" sz="1400" b="1" dirty="0" smtClean="0">
                <a:solidFill>
                  <a:srgbClr val="FFFF00"/>
                </a:solidFill>
              </a:rPr>
              <a:t>ε </a:t>
            </a:r>
            <a:r>
              <a:rPr lang="el-GR" sz="1400" b="1" dirty="0">
                <a:solidFill>
                  <a:srgbClr val="FFFF00"/>
                </a:solidFill>
              </a:rPr>
              <a:t>υπόμνημά του στο άτυπο Ευρωπαϊκό Συμβούλιο του </a:t>
            </a:r>
            <a:r>
              <a:rPr lang="el-GR" sz="1400" b="1" dirty="0" err="1">
                <a:solidFill>
                  <a:srgbClr val="FFFF00"/>
                </a:solidFill>
              </a:rPr>
              <a:t>Pörtschach</a:t>
            </a:r>
            <a:r>
              <a:rPr lang="el-GR" sz="1400" b="1" dirty="0">
                <a:solidFill>
                  <a:srgbClr val="FFFF00"/>
                </a:solidFill>
              </a:rPr>
              <a:t> της Αυστρίας, </a:t>
            </a:r>
            <a:r>
              <a:rPr lang="el-GR" sz="1400" b="1" dirty="0" smtClean="0">
                <a:solidFill>
                  <a:srgbClr val="FFFF00"/>
                </a:solidFill>
              </a:rPr>
              <a:t>του Οκτωβρίου 1998, χωρίς όμως να </a:t>
            </a:r>
            <a:r>
              <a:rPr lang="el-GR" sz="1400" b="1" dirty="0">
                <a:solidFill>
                  <a:srgbClr val="FFFF00"/>
                </a:solidFill>
              </a:rPr>
              <a:t>αμφισβητήσει την κυρίαρχη θέση του </a:t>
            </a:r>
            <a:r>
              <a:rPr lang="el-GR" sz="1400" b="1" dirty="0" smtClean="0">
                <a:solidFill>
                  <a:srgbClr val="FFFF00"/>
                </a:solidFill>
              </a:rPr>
              <a:t>NATO.</a:t>
            </a:r>
          </a:p>
          <a:p>
            <a:pPr marL="107950" indent="-107950" algn="just">
              <a:buFont typeface="Calibri" panose="020F0502020204030204" pitchFamily="34" charset="0"/>
              <a:buChar char="−"/>
            </a:pPr>
            <a:r>
              <a:rPr lang="el-GR" sz="1400" b="1" dirty="0" smtClean="0">
                <a:solidFill>
                  <a:srgbClr val="FFFF00"/>
                </a:solidFill>
              </a:rPr>
              <a:t>Οι </a:t>
            </a:r>
            <a:r>
              <a:rPr lang="el-GR" sz="1400" b="1" dirty="0">
                <a:solidFill>
                  <a:srgbClr val="FFFF00"/>
                </a:solidFill>
              </a:rPr>
              <a:t>θέσεις αυτές καταγράφηκαν και στην κοινή </a:t>
            </a:r>
            <a:r>
              <a:rPr lang="el-GR" sz="1400" b="1" i="1" dirty="0">
                <a:solidFill>
                  <a:schemeClr val="bg1"/>
                </a:solidFill>
              </a:rPr>
              <a:t>Δήλωση για την Ευρωπαϊκή Άμυνα </a:t>
            </a:r>
            <a:r>
              <a:rPr lang="el-GR" sz="1400" b="1" dirty="0" smtClean="0">
                <a:solidFill>
                  <a:srgbClr val="FFFF00"/>
                </a:solidFill>
              </a:rPr>
              <a:t>του πρωθυπουργού </a:t>
            </a:r>
            <a:r>
              <a:rPr lang="el-GR" sz="1400" b="1" dirty="0">
                <a:solidFill>
                  <a:srgbClr val="FFFF00"/>
                </a:solidFill>
              </a:rPr>
              <a:t>της Βρετανίας </a:t>
            </a:r>
            <a:r>
              <a:rPr lang="el-GR" sz="1400" b="1" dirty="0" err="1">
                <a:solidFill>
                  <a:srgbClr val="FFFF00"/>
                </a:solidFill>
              </a:rPr>
              <a:t>Tony</a:t>
            </a:r>
            <a:r>
              <a:rPr lang="el-GR" sz="1400" b="1" dirty="0">
                <a:solidFill>
                  <a:srgbClr val="FFFF00"/>
                </a:solidFill>
              </a:rPr>
              <a:t> </a:t>
            </a:r>
            <a:r>
              <a:rPr lang="el-GR" sz="1400" b="1" dirty="0" err="1">
                <a:solidFill>
                  <a:srgbClr val="FFFF00"/>
                </a:solidFill>
              </a:rPr>
              <a:t>Blair</a:t>
            </a:r>
            <a:r>
              <a:rPr lang="el-GR" sz="1400" b="1" dirty="0">
                <a:solidFill>
                  <a:srgbClr val="FFFF00"/>
                </a:solidFill>
              </a:rPr>
              <a:t> και </a:t>
            </a:r>
            <a:r>
              <a:rPr lang="el-GR" sz="1400" b="1" dirty="0" smtClean="0">
                <a:solidFill>
                  <a:srgbClr val="FFFF00"/>
                </a:solidFill>
              </a:rPr>
              <a:t>του προέδρου </a:t>
            </a:r>
            <a:r>
              <a:rPr lang="el-GR" sz="1400" b="1" dirty="0">
                <a:solidFill>
                  <a:srgbClr val="FFFF00"/>
                </a:solidFill>
              </a:rPr>
              <a:t>της Γαλλίας </a:t>
            </a:r>
            <a:r>
              <a:rPr lang="el-GR" sz="1400" b="1" dirty="0" err="1">
                <a:solidFill>
                  <a:srgbClr val="FFFF00"/>
                </a:solidFill>
              </a:rPr>
              <a:t>Jacques</a:t>
            </a:r>
            <a:r>
              <a:rPr lang="el-GR" sz="1400" b="1" dirty="0">
                <a:solidFill>
                  <a:srgbClr val="FFFF00"/>
                </a:solidFill>
              </a:rPr>
              <a:t> </a:t>
            </a:r>
            <a:r>
              <a:rPr lang="el-GR" sz="1400" b="1" dirty="0" err="1">
                <a:solidFill>
                  <a:srgbClr val="FFFF00"/>
                </a:solidFill>
              </a:rPr>
              <a:t>Chirac</a:t>
            </a:r>
            <a:r>
              <a:rPr lang="el-GR" sz="1400" b="1" dirty="0">
                <a:solidFill>
                  <a:srgbClr val="FFFF00"/>
                </a:solidFill>
              </a:rPr>
              <a:t>, στη </a:t>
            </a:r>
            <a:r>
              <a:rPr lang="el-GR" sz="1400" b="1" dirty="0" err="1">
                <a:solidFill>
                  <a:srgbClr val="FFFF00"/>
                </a:solidFill>
              </a:rPr>
              <a:t>γαλλοβρετανική</a:t>
            </a:r>
            <a:r>
              <a:rPr lang="el-GR" sz="1400" b="1" dirty="0">
                <a:solidFill>
                  <a:srgbClr val="FFFF00"/>
                </a:solidFill>
              </a:rPr>
              <a:t> διάσκεψη κορυφής στο </a:t>
            </a:r>
            <a:r>
              <a:rPr lang="el-GR" sz="1400" b="1" dirty="0" err="1">
                <a:solidFill>
                  <a:srgbClr val="FFFF00"/>
                </a:solidFill>
              </a:rPr>
              <a:t>Saint-Malo</a:t>
            </a:r>
            <a:r>
              <a:rPr lang="el-GR" sz="1400" b="1" dirty="0">
                <a:solidFill>
                  <a:srgbClr val="FFFF00"/>
                </a:solidFill>
              </a:rPr>
              <a:t>, </a:t>
            </a:r>
            <a:r>
              <a:rPr lang="el-GR" sz="1400" b="1" dirty="0" smtClean="0">
                <a:solidFill>
                  <a:srgbClr val="FFFF00"/>
                </a:solidFill>
              </a:rPr>
              <a:t>του </a:t>
            </a:r>
            <a:r>
              <a:rPr lang="el-GR" sz="1400" b="1" dirty="0">
                <a:solidFill>
                  <a:srgbClr val="FFFF00"/>
                </a:solidFill>
              </a:rPr>
              <a:t>Δεκεμβρίου </a:t>
            </a:r>
            <a:r>
              <a:rPr lang="el-GR" sz="1400" b="1" dirty="0" smtClean="0">
                <a:solidFill>
                  <a:srgbClr val="FFFF00"/>
                </a:solidFill>
              </a:rPr>
              <a:t>1998</a:t>
            </a:r>
            <a:r>
              <a:rPr lang="el-GR" sz="1400" b="1" dirty="0">
                <a:solidFill>
                  <a:srgbClr val="FFFF00"/>
                </a:solidFill>
              </a:rPr>
              <a:t>, </a:t>
            </a:r>
            <a:r>
              <a:rPr lang="el-GR" sz="1400" b="1" dirty="0" smtClean="0">
                <a:solidFill>
                  <a:srgbClr val="FFFF00"/>
                </a:solidFill>
              </a:rPr>
              <a:t>τονίζοντας </a:t>
            </a:r>
            <a:r>
              <a:rPr lang="el-GR" sz="1400" b="1" dirty="0">
                <a:solidFill>
                  <a:srgbClr val="FFFF00"/>
                </a:solidFill>
              </a:rPr>
              <a:t>τον ενεργότερο ρόλο </a:t>
            </a:r>
            <a:r>
              <a:rPr lang="el-GR" sz="1400" b="1" dirty="0" smtClean="0">
                <a:solidFill>
                  <a:srgbClr val="FFFF00"/>
                </a:solidFill>
              </a:rPr>
              <a:t>διεθνώς ΕΕ, διαθέτοντας </a:t>
            </a:r>
            <a:r>
              <a:rPr lang="el-GR" sz="1400" b="1" dirty="0">
                <a:solidFill>
                  <a:srgbClr val="FFFF00"/>
                </a:solidFill>
              </a:rPr>
              <a:t>δικές της αξιόλογες στρατιωτικές δυνάμεις </a:t>
            </a:r>
            <a:r>
              <a:rPr lang="el-GR" sz="1400" b="1" dirty="0" smtClean="0">
                <a:solidFill>
                  <a:srgbClr val="FFFF00"/>
                </a:solidFill>
              </a:rPr>
              <a:t>σε διεθνείς κρίσεις, </a:t>
            </a:r>
            <a:r>
              <a:rPr lang="el-GR" sz="1400" b="1" dirty="0">
                <a:solidFill>
                  <a:srgbClr val="FFFF00"/>
                </a:solidFill>
              </a:rPr>
              <a:t>όποτε το NATO δεν θα εμπλεκόταν.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Το </a:t>
            </a:r>
            <a:r>
              <a:rPr lang="el-GR" sz="1400" b="1" dirty="0">
                <a:solidFill>
                  <a:srgbClr val="FFFF00"/>
                </a:solidFill>
              </a:rPr>
              <a:t>Ευρωπαϊκό Συμβούλιο της Βιέννης </a:t>
            </a:r>
            <a:r>
              <a:rPr lang="el-GR" sz="1400" b="1" dirty="0" smtClean="0">
                <a:solidFill>
                  <a:srgbClr val="FFFF00"/>
                </a:solidFill>
              </a:rPr>
              <a:t>του Δεκεμβρίου 1998</a:t>
            </a:r>
            <a:r>
              <a:rPr lang="el-GR" sz="1400" b="1" dirty="0">
                <a:solidFill>
                  <a:srgbClr val="FFFF00"/>
                </a:solidFill>
              </a:rPr>
              <a:t>, επικρότησε την πρωτοβουλία για μία </a:t>
            </a:r>
            <a:r>
              <a:rPr lang="el-GR" sz="1400" b="1" dirty="0">
                <a:solidFill>
                  <a:schemeClr val="bg1"/>
                </a:solidFill>
              </a:rPr>
              <a:t>ευρωπαϊκή πολιτική ασφάλειας και άμυνας</a:t>
            </a:r>
            <a:r>
              <a:rPr lang="el-GR" sz="1400" b="1" dirty="0">
                <a:solidFill>
                  <a:srgbClr val="FFFF00"/>
                </a:solidFill>
              </a:rPr>
              <a:t>, στα πλαίσια της ΔΕΕ και της ΕΕ.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Ανάλογη </a:t>
            </a:r>
            <a:r>
              <a:rPr lang="el-GR" sz="1400" b="1" dirty="0">
                <a:solidFill>
                  <a:srgbClr val="FFFF00"/>
                </a:solidFill>
              </a:rPr>
              <a:t>ήταν και η στάση της επετειακής Συνόδου Κορυφής του NATO στην </a:t>
            </a:r>
            <a:r>
              <a:rPr lang="el-GR" sz="1400" b="1" dirty="0" err="1">
                <a:solidFill>
                  <a:srgbClr val="FFFF00"/>
                </a:solidFill>
              </a:rPr>
              <a:t>Ουάσινγκτον</a:t>
            </a:r>
            <a:r>
              <a:rPr lang="el-GR" sz="1400" b="1" dirty="0">
                <a:solidFill>
                  <a:srgbClr val="FFFF00"/>
                </a:solidFill>
              </a:rPr>
              <a:t>, </a:t>
            </a:r>
            <a:r>
              <a:rPr lang="el-GR" sz="1400" b="1" dirty="0" smtClean="0">
                <a:solidFill>
                  <a:srgbClr val="FFFF00"/>
                </a:solidFill>
              </a:rPr>
              <a:t>του Απριλίου 1999.</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526504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smtClean="0">
                <a:solidFill>
                  <a:srgbClr val="FFFF00"/>
                </a:solidFill>
              </a:rPr>
              <a:t>Συγκρότηση </a:t>
            </a:r>
            <a:r>
              <a:rPr lang="el-GR" b="1" dirty="0">
                <a:solidFill>
                  <a:srgbClr val="FFFF00"/>
                </a:solidFill>
              </a:rPr>
              <a:t>Ευρωπαϊκής Πολιτικής Ασφάλειας και Άμυνας (ΕΠΑΑ)</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αδυναμία της ΕΕ να επέμβει αποφασιστικά στα επεισόδια του Κοσσυφοπεδίου, επέβαλε στο Ευρωπαϊκό Συμβούλιο της Κολωνίας </a:t>
            </a:r>
            <a:r>
              <a:rPr lang="el-GR" b="1" dirty="0" smtClean="0">
                <a:solidFill>
                  <a:prstClr val="white"/>
                </a:solidFill>
              </a:rPr>
              <a:t>του Ιουνίου 1999</a:t>
            </a:r>
            <a:r>
              <a:rPr lang="el-GR" b="1" dirty="0">
                <a:solidFill>
                  <a:prstClr val="white"/>
                </a:solidFill>
              </a:rPr>
              <a:t>, να </a:t>
            </a:r>
            <a:r>
              <a:rPr lang="el-GR" b="1" dirty="0">
                <a:solidFill>
                  <a:schemeClr val="bg1"/>
                </a:solidFill>
              </a:rPr>
              <a:t>μεταφέρει ορισμένες λειτουργίες και αρμοδιότητες της ΔΕΕ στην πλευρά της ΕΕ, αναθέτοντας την ευθύνη της συγκροτούμενης έκτοτε Ευρωπαϊκής Πολιτικής Ασφάλειας και Άμυνας (ΕΠΑΑ) στο Συμβούλιο των Υπουργών, ώστε αυτή να αποτελεί τον επιχειρησιακό βραχίονα της </a:t>
            </a:r>
            <a:r>
              <a:rPr lang="el-GR" b="1" dirty="0" smtClean="0">
                <a:solidFill>
                  <a:schemeClr val="bg1"/>
                </a:solidFill>
              </a:rPr>
              <a:t>ΚΕΠΠΑ.</a:t>
            </a:r>
          </a:p>
          <a:p>
            <a:pPr marL="285750" indent="-285750" algn="just">
              <a:buFont typeface="Arial" panose="020B0604020202020204" pitchFamily="34" charset="0"/>
              <a:buChar char="•"/>
            </a:pPr>
            <a:r>
              <a:rPr lang="el-GR" b="1" dirty="0">
                <a:solidFill>
                  <a:schemeClr val="bg1"/>
                </a:solidFill>
              </a:rPr>
              <a:t>Στο ίδιο Ευρωπαϊκό Συμβούλιο της Κολωνίας του Ιουνίου 1999, διαβιβάστηκε η γαλλογερμανική πρόταση να τεθεί το Ευρωπαϊκό Στρατιωτικό Σώμα (</a:t>
            </a:r>
            <a:r>
              <a:rPr lang="el-GR" b="1" dirty="0" err="1">
                <a:solidFill>
                  <a:schemeClr val="bg1"/>
                </a:solidFill>
              </a:rPr>
              <a:t>Eurocorps</a:t>
            </a:r>
            <a:r>
              <a:rPr lang="el-GR" b="1" dirty="0">
                <a:solidFill>
                  <a:schemeClr val="bg1"/>
                </a:solidFill>
              </a:rPr>
              <a:t>) της ΔΕΕ στη διάθεση της ΕΠΑΑ.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2677656"/>
          </a:xfrm>
          <a:prstGeom prst="rect">
            <a:avLst/>
          </a:prstGeom>
        </p:spPr>
        <p:txBody>
          <a:bodyPr wrap="square">
            <a:spAutoFit/>
          </a:bodyPr>
          <a:lstStyle/>
          <a:p>
            <a:pPr algn="just"/>
            <a:r>
              <a:rPr lang="el-GR" sz="1400" b="1" dirty="0" smtClean="0">
                <a:solidFill>
                  <a:srgbClr val="FFFF00"/>
                </a:solidFill>
              </a:rPr>
              <a:t>Η </a:t>
            </a:r>
            <a:r>
              <a:rPr lang="el-GR" sz="1400" b="1" dirty="0" err="1" smtClean="0">
                <a:solidFill>
                  <a:srgbClr val="FFFF00"/>
                </a:solidFill>
              </a:rPr>
              <a:t>συγκροτηθείσα</a:t>
            </a:r>
            <a:r>
              <a:rPr lang="el-GR" sz="1400" b="1" dirty="0" smtClean="0">
                <a:solidFill>
                  <a:srgbClr val="FFFF00"/>
                </a:solidFill>
              </a:rPr>
              <a:t> </a:t>
            </a:r>
            <a:r>
              <a:rPr lang="el-GR" sz="1400" b="1" dirty="0" smtClean="0">
                <a:solidFill>
                  <a:prstClr val="white"/>
                </a:solidFill>
              </a:rPr>
              <a:t>ΕΠΑΑ</a:t>
            </a:r>
          </a:p>
          <a:p>
            <a:pPr marL="107950" indent="-107950" algn="just">
              <a:buFont typeface="Calibri" panose="020F0502020204030204" pitchFamily="34" charset="0"/>
              <a:buChar char="−"/>
            </a:pPr>
            <a:r>
              <a:rPr lang="el-GR" sz="1400" b="1" dirty="0" smtClean="0">
                <a:solidFill>
                  <a:srgbClr val="FFFF00"/>
                </a:solidFill>
              </a:rPr>
              <a:t>Η σημαντικότερη </a:t>
            </a:r>
            <a:r>
              <a:rPr lang="el-GR" sz="1400" b="1" dirty="0">
                <a:solidFill>
                  <a:srgbClr val="FFFF00"/>
                </a:solidFill>
              </a:rPr>
              <a:t>επιχειρησιακή αρμοδιότητα </a:t>
            </a:r>
            <a:r>
              <a:rPr lang="el-GR" sz="1400" b="1" dirty="0" smtClean="0">
                <a:solidFill>
                  <a:srgbClr val="FFFF00"/>
                </a:solidFill>
              </a:rPr>
              <a:t>ήταν η ανάληψη </a:t>
            </a:r>
            <a:r>
              <a:rPr lang="el-GR" sz="1400" b="1" dirty="0">
                <a:solidFill>
                  <a:srgbClr val="FFFF00"/>
                </a:solidFill>
              </a:rPr>
              <a:t>αποστολών </a:t>
            </a:r>
            <a:r>
              <a:rPr lang="el-GR" sz="1400" b="1" dirty="0" err="1">
                <a:solidFill>
                  <a:srgbClr val="FFFF00"/>
                </a:solidFill>
              </a:rPr>
              <a:t>Petersberg</a:t>
            </a:r>
            <a:r>
              <a:rPr lang="el-GR" sz="1400" b="1" dirty="0">
                <a:solidFill>
                  <a:srgbClr val="FFFF00"/>
                </a:solidFill>
              </a:rPr>
              <a:t>, που μέχρι τότε αποτελούσε αρμοδιότητα </a:t>
            </a:r>
            <a:r>
              <a:rPr lang="el-GR" sz="1400" b="1" dirty="0" smtClean="0">
                <a:solidFill>
                  <a:srgbClr val="FFFF00"/>
                </a:solidFill>
              </a:rPr>
              <a:t>της ΔΕΕ. </a:t>
            </a:r>
          </a:p>
          <a:p>
            <a:pPr marL="107950" indent="-107950" algn="just">
              <a:buFont typeface="Calibri" panose="020F0502020204030204" pitchFamily="34" charset="0"/>
              <a:buChar char="−"/>
            </a:pPr>
            <a:r>
              <a:rPr lang="el-GR" sz="1400" b="1" dirty="0" smtClean="0">
                <a:solidFill>
                  <a:srgbClr val="FFFF00"/>
                </a:solidFill>
              </a:rPr>
              <a:t>Ακόμη, ορίσθηκε ως Γενικός Γραμματέας του Ευρωπαϊκού Συμβουλίου – θέση που θα τον αναδείκνυε και σε Ύπατο Εκπρόσωπο της ΚΕΠΠΑ – ο </a:t>
            </a:r>
            <a:r>
              <a:rPr lang="el-GR" sz="1400" b="1" dirty="0" err="1" smtClean="0">
                <a:solidFill>
                  <a:srgbClr val="FFFF00"/>
                </a:solidFill>
              </a:rPr>
              <a:t>Javier</a:t>
            </a:r>
            <a:r>
              <a:rPr lang="el-GR" sz="1400" b="1" dirty="0" smtClean="0">
                <a:solidFill>
                  <a:srgbClr val="FFFF00"/>
                </a:solidFill>
              </a:rPr>
              <a:t> </a:t>
            </a:r>
            <a:r>
              <a:rPr lang="el-GR" sz="1400" b="1" dirty="0" err="1" smtClean="0">
                <a:solidFill>
                  <a:srgbClr val="FFFF00"/>
                </a:solidFill>
              </a:rPr>
              <a:t>Solana</a:t>
            </a:r>
            <a:r>
              <a:rPr lang="el-GR" sz="1400" b="1" dirty="0" smtClean="0">
                <a:solidFill>
                  <a:srgbClr val="FFFF00"/>
                </a:solidFill>
              </a:rPr>
              <a:t>, πρώην υπουργός των Εξωτερικών της Ισπανίας και τότε Γ.Γ. του NATO. </a:t>
            </a:r>
          </a:p>
          <a:p>
            <a:pPr marL="107950" indent="-107950" algn="just">
              <a:buFont typeface="Calibri" panose="020F0502020204030204" pitchFamily="34" charset="0"/>
              <a:buChar char="−"/>
            </a:pPr>
            <a:r>
              <a:rPr lang="el-GR" sz="1400" b="1" dirty="0" smtClean="0">
                <a:solidFill>
                  <a:srgbClr val="FFFF00"/>
                </a:solidFill>
              </a:rPr>
              <a:t>Το Νοέμβριο 1999 πραγματοποιήθηκε η πρώτη μεικτή συνεδρίαση υπουργών Εξωτερικών και Άμυνας, ως Συμβούλιο Γενικών Υποθέσεων, ενώ τον ίδιο μήνα ο Ύπατος Εκπρόσωπος ΚΕΠΠΑ ανέλαβε και καθήκοντα Γ.Γ. της ΔΕΕ.</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38793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smtClean="0">
                <a:solidFill>
                  <a:srgbClr val="FFFF00"/>
                </a:solidFill>
              </a:rPr>
              <a:t>Συγκρότηση </a:t>
            </a:r>
            <a:r>
              <a:rPr lang="el-GR" b="1" dirty="0">
                <a:solidFill>
                  <a:srgbClr val="FFFF00"/>
                </a:solidFill>
              </a:rPr>
              <a:t>Ευρωπαϊκής Πολιτικής Ασφάλειας και Άμυνας (ΕΠΑΑ)</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prstClr val="white"/>
                </a:solidFill>
              </a:rPr>
              <a:t>Στο </a:t>
            </a:r>
            <a:r>
              <a:rPr lang="el-GR" b="1" dirty="0">
                <a:solidFill>
                  <a:prstClr val="white"/>
                </a:solidFill>
              </a:rPr>
              <a:t>Ευρωπαϊκό Συμβούλιο του </a:t>
            </a:r>
            <a:r>
              <a:rPr lang="el-GR" b="1" dirty="0" err="1">
                <a:solidFill>
                  <a:prstClr val="white"/>
                </a:solidFill>
              </a:rPr>
              <a:t>Helsinki</a:t>
            </a:r>
            <a:r>
              <a:rPr lang="el-GR" b="1" dirty="0">
                <a:solidFill>
                  <a:prstClr val="white"/>
                </a:solidFill>
              </a:rPr>
              <a:t>, </a:t>
            </a:r>
            <a:r>
              <a:rPr lang="el-GR" b="1" dirty="0" smtClean="0">
                <a:solidFill>
                  <a:prstClr val="white"/>
                </a:solidFill>
              </a:rPr>
              <a:t>του Δεκεμβρίου 1999</a:t>
            </a:r>
            <a:r>
              <a:rPr lang="el-GR" b="1" dirty="0">
                <a:solidFill>
                  <a:prstClr val="white"/>
                </a:solidFill>
              </a:rPr>
              <a:t>, με τη θέσπιση </a:t>
            </a:r>
            <a:r>
              <a:rPr lang="el-GR" b="1" dirty="0" smtClean="0">
                <a:solidFill>
                  <a:prstClr val="white"/>
                </a:solidFill>
              </a:rPr>
              <a:t>του στρατιωτικού </a:t>
            </a:r>
            <a:r>
              <a:rPr lang="el-GR" b="1" i="1" dirty="0" smtClean="0">
                <a:solidFill>
                  <a:srgbClr val="FFFF00"/>
                </a:solidFill>
              </a:rPr>
              <a:t>Πρωταρχικού Στόχου </a:t>
            </a:r>
            <a:r>
              <a:rPr lang="el-GR" b="1" i="1" dirty="0">
                <a:solidFill>
                  <a:srgbClr val="FFFF00"/>
                </a:solidFill>
              </a:rPr>
              <a:t>2003</a:t>
            </a:r>
            <a:r>
              <a:rPr lang="el-GR" b="1" dirty="0">
                <a:solidFill>
                  <a:prstClr val="white"/>
                </a:solidFill>
              </a:rPr>
              <a:t>, διαφάνηκαν τάσεις αυτονόμησης από την πρωτοκαθεδρία του NATO, </a:t>
            </a:r>
            <a:r>
              <a:rPr lang="el-GR" b="1" dirty="0" smtClean="0">
                <a:solidFill>
                  <a:prstClr val="white"/>
                </a:solidFill>
              </a:rPr>
              <a:t>από: </a:t>
            </a:r>
          </a:p>
          <a:p>
            <a:pPr marL="534988" lvl="1" indent="-285750" algn="just">
              <a:buFont typeface="Courier New" panose="02070309020205020404" pitchFamily="49" charset="0"/>
              <a:buChar char="o"/>
            </a:pPr>
            <a:r>
              <a:rPr lang="el-GR" b="1" dirty="0">
                <a:solidFill>
                  <a:prstClr val="white"/>
                </a:solidFill>
              </a:rPr>
              <a:t>Τ</a:t>
            </a:r>
            <a:r>
              <a:rPr lang="el-GR" b="1" dirty="0" smtClean="0">
                <a:solidFill>
                  <a:prstClr val="white"/>
                </a:solidFill>
              </a:rPr>
              <a:t>ην </a:t>
            </a:r>
            <a:r>
              <a:rPr lang="el-GR" b="1" dirty="0">
                <a:solidFill>
                  <a:prstClr val="white"/>
                </a:solidFill>
              </a:rPr>
              <a:t>απόφαση </a:t>
            </a:r>
            <a:r>
              <a:rPr lang="el-GR" b="1" dirty="0" smtClean="0">
                <a:solidFill>
                  <a:prstClr val="white"/>
                </a:solidFill>
              </a:rPr>
              <a:t>σύστασης </a:t>
            </a:r>
            <a:r>
              <a:rPr lang="el-GR" b="1" dirty="0">
                <a:solidFill>
                  <a:srgbClr val="FFFF00"/>
                </a:solidFill>
              </a:rPr>
              <a:t>Ευρωπαϊκής Δύναμης Ταχείας Αντίδρασης </a:t>
            </a:r>
            <a:r>
              <a:rPr lang="el-GR" b="1" dirty="0">
                <a:solidFill>
                  <a:prstClr val="white"/>
                </a:solidFill>
              </a:rPr>
              <a:t>(ΕΔΤΑ), </a:t>
            </a:r>
            <a:r>
              <a:rPr lang="el-GR" b="1" dirty="0" smtClean="0">
                <a:solidFill>
                  <a:prstClr val="white"/>
                </a:solidFill>
              </a:rPr>
              <a:t>έως το 2003 ώστε να </a:t>
            </a:r>
            <a:r>
              <a:rPr lang="el-GR" b="1" dirty="0">
                <a:solidFill>
                  <a:prstClr val="white"/>
                </a:solidFill>
              </a:rPr>
              <a:t>αναπτύσσουν </a:t>
            </a:r>
            <a:r>
              <a:rPr lang="el-GR" b="1" dirty="0" smtClean="0">
                <a:solidFill>
                  <a:prstClr val="white"/>
                </a:solidFill>
              </a:rPr>
              <a:t>τα κράτη-μέλη εντός </a:t>
            </a:r>
            <a:r>
              <a:rPr lang="el-GR" b="1" dirty="0">
                <a:solidFill>
                  <a:prstClr val="white"/>
                </a:solidFill>
              </a:rPr>
              <a:t>60 ημερών και να υποστηρίζουν για τουλάχιστον ένα έτος στρατιωτικές δυνάμεις μέχρι και 50-60.000 ατόμων ικανών για όλο το φάσμα των αποστολών </a:t>
            </a:r>
            <a:r>
              <a:rPr lang="el-GR" b="1" dirty="0" err="1">
                <a:solidFill>
                  <a:prstClr val="white"/>
                </a:solidFill>
              </a:rPr>
              <a:t>Petersberg</a:t>
            </a:r>
            <a:r>
              <a:rPr lang="el-GR" b="1" dirty="0">
                <a:solidFill>
                  <a:prstClr val="white"/>
                </a:solidFill>
              </a:rPr>
              <a:t>», </a:t>
            </a:r>
            <a:endParaRPr lang="el-GR" b="1" dirty="0" smtClean="0">
              <a:solidFill>
                <a:prstClr val="white"/>
              </a:solidFill>
            </a:endParaRPr>
          </a:p>
          <a:p>
            <a:pPr marL="534988" lvl="1" indent="-285750" algn="just">
              <a:buFont typeface="Courier New" panose="02070309020205020404" pitchFamily="49" charset="0"/>
              <a:buChar char="o"/>
            </a:pPr>
            <a:r>
              <a:rPr lang="el-GR" b="1" dirty="0">
                <a:solidFill>
                  <a:prstClr val="white"/>
                </a:solidFill>
              </a:rPr>
              <a:t>Τ</a:t>
            </a:r>
            <a:r>
              <a:rPr lang="el-GR" b="1" dirty="0" smtClean="0">
                <a:solidFill>
                  <a:prstClr val="white"/>
                </a:solidFill>
              </a:rPr>
              <a:t>ον </a:t>
            </a:r>
            <a:r>
              <a:rPr lang="el-GR" b="1" dirty="0">
                <a:solidFill>
                  <a:prstClr val="white"/>
                </a:solidFill>
              </a:rPr>
              <a:t>καθορισμό </a:t>
            </a:r>
            <a:r>
              <a:rPr lang="el-GR" b="1" dirty="0" smtClean="0">
                <a:solidFill>
                  <a:prstClr val="white"/>
                </a:solidFill>
              </a:rPr>
              <a:t>θεσμικού </a:t>
            </a:r>
            <a:r>
              <a:rPr lang="el-GR" b="1" dirty="0">
                <a:solidFill>
                  <a:prstClr val="white"/>
                </a:solidFill>
              </a:rPr>
              <a:t>πλαισίου για την ΕΠΑΑ, με τη συγκρότηση </a:t>
            </a:r>
            <a:r>
              <a:rPr lang="el-GR" b="1" dirty="0" smtClean="0">
                <a:solidFill>
                  <a:srgbClr val="FFFF00"/>
                </a:solidFill>
              </a:rPr>
              <a:t>Επιτροπής </a:t>
            </a:r>
            <a:r>
              <a:rPr lang="el-GR" b="1" dirty="0">
                <a:solidFill>
                  <a:srgbClr val="FFFF00"/>
                </a:solidFill>
              </a:rPr>
              <a:t>Πολιτικής και </a:t>
            </a:r>
            <a:r>
              <a:rPr lang="el-GR" b="1" dirty="0" err="1">
                <a:solidFill>
                  <a:srgbClr val="FFFF00"/>
                </a:solidFill>
              </a:rPr>
              <a:t>Αφάλειας</a:t>
            </a:r>
            <a:r>
              <a:rPr lang="el-GR" b="1" dirty="0">
                <a:solidFill>
                  <a:srgbClr val="FFFF00"/>
                </a:solidFill>
              </a:rPr>
              <a:t> </a:t>
            </a:r>
            <a:r>
              <a:rPr lang="el-GR" b="1" dirty="0">
                <a:solidFill>
                  <a:prstClr val="white"/>
                </a:solidFill>
              </a:rPr>
              <a:t>(ΕΠΑ), </a:t>
            </a:r>
            <a:r>
              <a:rPr lang="el-GR" b="1" dirty="0" smtClean="0">
                <a:solidFill>
                  <a:srgbClr val="FFFF00"/>
                </a:solidFill>
              </a:rPr>
              <a:t>Στρατιωτικής </a:t>
            </a:r>
            <a:r>
              <a:rPr lang="el-GR" b="1" dirty="0">
                <a:solidFill>
                  <a:srgbClr val="FFFF00"/>
                </a:solidFill>
              </a:rPr>
              <a:t>Επιτροπής</a:t>
            </a:r>
            <a:r>
              <a:rPr lang="el-GR" b="1" dirty="0">
                <a:solidFill>
                  <a:prstClr val="white"/>
                </a:solidFill>
              </a:rPr>
              <a:t>, </a:t>
            </a:r>
            <a:r>
              <a:rPr lang="el-GR" b="1" dirty="0" smtClean="0">
                <a:solidFill>
                  <a:prstClr val="white"/>
                </a:solidFill>
              </a:rPr>
              <a:t>και </a:t>
            </a:r>
            <a:r>
              <a:rPr lang="el-GR" b="1" dirty="0" smtClean="0">
                <a:solidFill>
                  <a:srgbClr val="FFFF00"/>
                </a:solidFill>
              </a:rPr>
              <a:t>Στρατιωτικού Επιτελείου</a:t>
            </a:r>
            <a:r>
              <a:rPr lang="el-GR" b="1" dirty="0" smtClean="0">
                <a:solidFill>
                  <a:prstClr val="white"/>
                </a:solidFill>
              </a:rPr>
              <a:t>.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964451"/>
            <a:ext cx="4783667" cy="3108543"/>
          </a:xfrm>
          <a:prstGeom prst="rect">
            <a:avLst/>
          </a:prstGeom>
        </p:spPr>
        <p:txBody>
          <a:bodyPr wrap="square">
            <a:spAutoFit/>
          </a:bodyPr>
          <a:lstStyle/>
          <a:p>
            <a:pPr algn="just"/>
            <a:r>
              <a:rPr lang="el-GR" sz="1400" b="1" dirty="0" smtClean="0">
                <a:solidFill>
                  <a:srgbClr val="FFFF00"/>
                </a:solidFill>
              </a:rPr>
              <a:t>Οι </a:t>
            </a:r>
            <a:r>
              <a:rPr lang="el-GR" sz="1400" b="1" dirty="0" smtClean="0">
                <a:solidFill>
                  <a:schemeClr val="bg1"/>
                </a:solidFill>
              </a:rPr>
              <a:t>ανησυχίες του ΝΑΤΟ </a:t>
            </a:r>
            <a:r>
              <a:rPr lang="el-GR" sz="1400" b="1" dirty="0">
                <a:solidFill>
                  <a:schemeClr val="bg1"/>
                </a:solidFill>
              </a:rPr>
              <a:t>για </a:t>
            </a:r>
            <a:r>
              <a:rPr lang="el-GR" sz="1400" b="1" dirty="0" smtClean="0">
                <a:solidFill>
                  <a:schemeClr val="bg1"/>
                </a:solidFill>
              </a:rPr>
              <a:t>στρατιωτική αυτονόμηση </a:t>
            </a:r>
            <a:r>
              <a:rPr lang="el-GR" sz="1400" b="1" dirty="0">
                <a:solidFill>
                  <a:schemeClr val="bg1"/>
                </a:solidFill>
              </a:rPr>
              <a:t>της ΕΕ</a:t>
            </a:r>
            <a:endParaRPr lang="el-GR" sz="1400" b="1" dirty="0" smtClean="0">
              <a:solidFill>
                <a:schemeClr val="bg1"/>
              </a:solidFill>
            </a:endParaRPr>
          </a:p>
          <a:p>
            <a:pPr marL="107950" indent="-107950" algn="just">
              <a:buFont typeface="Calibri" panose="020F0502020204030204" pitchFamily="34" charset="0"/>
              <a:buChar char="−"/>
            </a:pPr>
            <a:r>
              <a:rPr lang="el-GR" sz="1400" b="1" dirty="0" smtClean="0">
                <a:solidFill>
                  <a:srgbClr val="FFFF00"/>
                </a:solidFill>
              </a:rPr>
              <a:t>Οι </a:t>
            </a:r>
            <a:r>
              <a:rPr lang="el-GR" sz="1400" b="1" dirty="0">
                <a:solidFill>
                  <a:srgbClr val="FFFF00"/>
                </a:solidFill>
              </a:rPr>
              <a:t>εξελίξεις </a:t>
            </a:r>
            <a:r>
              <a:rPr lang="el-GR" sz="1400" b="1" dirty="0" smtClean="0">
                <a:solidFill>
                  <a:srgbClr val="FFFF00"/>
                </a:solidFill>
              </a:rPr>
              <a:t>του Ευρωπαϊκού Συμβουλίου </a:t>
            </a:r>
            <a:r>
              <a:rPr lang="el-GR" sz="1400" b="1" dirty="0">
                <a:solidFill>
                  <a:srgbClr val="FFFF00"/>
                </a:solidFill>
              </a:rPr>
              <a:t>του </a:t>
            </a:r>
            <a:r>
              <a:rPr lang="el-GR" sz="1400" b="1" dirty="0" err="1">
                <a:solidFill>
                  <a:srgbClr val="FFFF00"/>
                </a:solidFill>
              </a:rPr>
              <a:t>Helsinki</a:t>
            </a:r>
            <a:r>
              <a:rPr lang="el-GR" sz="1400" b="1" dirty="0">
                <a:solidFill>
                  <a:srgbClr val="FFFF00"/>
                </a:solidFill>
              </a:rPr>
              <a:t>, του Δεκεμβρίου </a:t>
            </a:r>
            <a:r>
              <a:rPr lang="el-GR" sz="1400" b="1" dirty="0" smtClean="0">
                <a:solidFill>
                  <a:srgbClr val="FFFF00"/>
                </a:solidFill>
              </a:rPr>
              <a:t>1999, ανέδειξαν </a:t>
            </a:r>
            <a:r>
              <a:rPr lang="el-GR" sz="1400" b="1" dirty="0">
                <a:solidFill>
                  <a:srgbClr val="FFFF00"/>
                </a:solidFill>
              </a:rPr>
              <a:t>τάσεις απορρόφησης της ΔΕΕ από την ΕΕ και προκάλεσαν ανησυχίες στους κόλπους του NATO, για το ενδεχόμενο στρατιωτικής αυτονόμησης της ΕΕ.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Οι </a:t>
            </a:r>
            <a:r>
              <a:rPr lang="el-GR" sz="1400" b="1" dirty="0">
                <a:solidFill>
                  <a:srgbClr val="FFFF00"/>
                </a:solidFill>
              </a:rPr>
              <a:t>ανησυχίες είχαν ήδη εκφραστεί από τις ΗΠΑ, μετά το Ευρωπαϊκό Συμβούλιο της Κολωνίας, </a:t>
            </a:r>
            <a:r>
              <a:rPr lang="el-GR" sz="1400" b="1" dirty="0" smtClean="0">
                <a:solidFill>
                  <a:srgbClr val="FFFF00"/>
                </a:solidFill>
              </a:rPr>
              <a:t>του Ιουνίου 1999</a:t>
            </a:r>
            <a:r>
              <a:rPr lang="el-GR" sz="1400" b="1" dirty="0">
                <a:solidFill>
                  <a:srgbClr val="FFFF00"/>
                </a:solidFill>
              </a:rPr>
              <a:t>, ως φόβοι </a:t>
            </a:r>
            <a:r>
              <a:rPr lang="el-GR" sz="1400" b="1" dirty="0">
                <a:solidFill>
                  <a:schemeClr val="bg1"/>
                </a:solidFill>
              </a:rPr>
              <a:t>διάσπασης</a:t>
            </a:r>
            <a:r>
              <a:rPr lang="el-GR" sz="1400" b="1" dirty="0">
                <a:solidFill>
                  <a:srgbClr val="FFFF00"/>
                </a:solidFill>
              </a:rPr>
              <a:t>, </a:t>
            </a:r>
            <a:r>
              <a:rPr lang="el-GR" sz="1400" b="1" dirty="0">
                <a:solidFill>
                  <a:schemeClr val="bg1"/>
                </a:solidFill>
              </a:rPr>
              <a:t>διπλασιασμού</a:t>
            </a:r>
            <a:r>
              <a:rPr lang="el-GR" sz="1400" b="1" dirty="0">
                <a:solidFill>
                  <a:srgbClr val="FFFF00"/>
                </a:solidFill>
              </a:rPr>
              <a:t> και </a:t>
            </a:r>
            <a:r>
              <a:rPr lang="el-GR" sz="1400" b="1" dirty="0">
                <a:solidFill>
                  <a:schemeClr val="bg1"/>
                </a:solidFill>
              </a:rPr>
              <a:t>διάκρισης</a:t>
            </a:r>
            <a:r>
              <a:rPr lang="el-GR" sz="1400" b="1" dirty="0">
                <a:solidFill>
                  <a:srgbClr val="FFFF00"/>
                </a:solidFill>
              </a:rPr>
              <a:t> (γνωστοί ως </a:t>
            </a:r>
            <a:r>
              <a:rPr lang="el-GR" sz="1400" b="1" dirty="0">
                <a:solidFill>
                  <a:schemeClr val="bg1"/>
                </a:solidFill>
              </a:rPr>
              <a:t>3 </a:t>
            </a:r>
            <a:r>
              <a:rPr lang="el-GR" sz="1400" b="1" dirty="0" err="1">
                <a:solidFill>
                  <a:schemeClr val="bg1"/>
                </a:solidFill>
              </a:rPr>
              <a:t>D’s</a:t>
            </a:r>
            <a:r>
              <a:rPr lang="el-GR" sz="1400" b="1" dirty="0">
                <a:solidFill>
                  <a:schemeClr val="bg1"/>
                </a:solidFill>
              </a:rPr>
              <a:t>: </a:t>
            </a:r>
            <a:r>
              <a:rPr lang="el-GR" sz="1400" b="1" dirty="0" err="1">
                <a:solidFill>
                  <a:schemeClr val="bg1"/>
                </a:solidFill>
              </a:rPr>
              <a:t>delinking</a:t>
            </a:r>
            <a:r>
              <a:rPr lang="el-GR" sz="1400" b="1" dirty="0">
                <a:solidFill>
                  <a:schemeClr val="bg1"/>
                </a:solidFill>
              </a:rPr>
              <a:t>, </a:t>
            </a:r>
            <a:r>
              <a:rPr lang="el-GR" sz="1400" b="1" dirty="0" err="1">
                <a:solidFill>
                  <a:schemeClr val="bg1"/>
                </a:solidFill>
              </a:rPr>
              <a:t>duplicating</a:t>
            </a:r>
            <a:r>
              <a:rPr lang="el-GR" sz="1400" b="1" dirty="0">
                <a:solidFill>
                  <a:schemeClr val="bg1"/>
                </a:solidFill>
              </a:rPr>
              <a:t>, </a:t>
            </a:r>
            <a:r>
              <a:rPr lang="el-GR" sz="1400" b="1" dirty="0" err="1">
                <a:solidFill>
                  <a:schemeClr val="bg1"/>
                </a:solidFill>
              </a:rPr>
              <a:t>discriminating</a:t>
            </a:r>
            <a:r>
              <a:rPr lang="el-GR" sz="1400" b="1" dirty="0">
                <a:solidFill>
                  <a:srgbClr val="FFFF00"/>
                </a:solidFill>
              </a:rPr>
              <a:t>).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Έτσι</a:t>
            </a:r>
            <a:r>
              <a:rPr lang="el-GR" sz="1400" b="1" dirty="0">
                <a:solidFill>
                  <a:srgbClr val="FFFF00"/>
                </a:solidFill>
              </a:rPr>
              <a:t>, στο Ευρωπαϊκό Συμβούλιο της </a:t>
            </a:r>
            <a:r>
              <a:rPr lang="el-GR" sz="1400" b="1" dirty="0" err="1">
                <a:solidFill>
                  <a:srgbClr val="FFFF00"/>
                </a:solidFill>
              </a:rPr>
              <a:t>Santa</a:t>
            </a:r>
            <a:r>
              <a:rPr lang="el-GR" sz="1400" b="1" dirty="0">
                <a:solidFill>
                  <a:srgbClr val="FFFF00"/>
                </a:solidFill>
              </a:rPr>
              <a:t> </a:t>
            </a:r>
            <a:r>
              <a:rPr lang="el-GR" sz="1400" b="1" dirty="0" err="1">
                <a:solidFill>
                  <a:srgbClr val="FFFF00"/>
                </a:solidFill>
              </a:rPr>
              <a:t>Maria</a:t>
            </a:r>
            <a:r>
              <a:rPr lang="el-GR" sz="1400" b="1" dirty="0">
                <a:solidFill>
                  <a:srgbClr val="FFFF00"/>
                </a:solidFill>
              </a:rPr>
              <a:t> </a:t>
            </a:r>
            <a:r>
              <a:rPr lang="el-GR" sz="1400" b="1" dirty="0" err="1">
                <a:solidFill>
                  <a:srgbClr val="FFFF00"/>
                </a:solidFill>
              </a:rPr>
              <a:t>da</a:t>
            </a:r>
            <a:r>
              <a:rPr lang="el-GR" sz="1400" b="1" dirty="0">
                <a:solidFill>
                  <a:srgbClr val="FFFF00"/>
                </a:solidFill>
              </a:rPr>
              <a:t> </a:t>
            </a:r>
            <a:r>
              <a:rPr lang="el-GR" sz="1400" b="1" dirty="0" err="1">
                <a:solidFill>
                  <a:srgbClr val="FFFF00"/>
                </a:solidFill>
              </a:rPr>
              <a:t>Feira</a:t>
            </a:r>
            <a:r>
              <a:rPr lang="el-GR" sz="1400" b="1" dirty="0">
                <a:solidFill>
                  <a:srgbClr val="FFFF00"/>
                </a:solidFill>
              </a:rPr>
              <a:t>, </a:t>
            </a:r>
            <a:r>
              <a:rPr lang="el-GR" sz="1400" b="1" dirty="0" smtClean="0">
                <a:solidFill>
                  <a:srgbClr val="FFFF00"/>
                </a:solidFill>
              </a:rPr>
              <a:t>του Ιουνίου </a:t>
            </a:r>
            <a:r>
              <a:rPr lang="el-GR" sz="1400" b="1" dirty="0">
                <a:solidFill>
                  <a:srgbClr val="FFFF00"/>
                </a:solidFill>
              </a:rPr>
              <a:t>2000, καθορίστηκαν σαφέστερα οι σχέσεις μεταξύ ΕΠΑΑ της ΕΕ και του NATO στον τομέα διαχείρισης κρίσεων, που θα </a:t>
            </a:r>
            <a:r>
              <a:rPr lang="el-GR" sz="1400" b="1" dirty="0" err="1">
                <a:solidFill>
                  <a:srgbClr val="FFFF00"/>
                </a:solidFill>
              </a:rPr>
              <a:t>διέπονταν</a:t>
            </a:r>
            <a:r>
              <a:rPr lang="el-GR" sz="1400" b="1" dirty="0">
                <a:solidFill>
                  <a:srgbClr val="FFFF00"/>
                </a:solidFill>
              </a:rPr>
              <a:t> από συνεργασία αλλά και σεβασμό στην αυτονομία της ΕΕ.</a:t>
            </a: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13548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a:solidFill>
                  <a:srgbClr val="FFFF00"/>
                </a:solidFill>
              </a:rPr>
              <a:t>Η </a:t>
            </a:r>
            <a:r>
              <a:rPr lang="el-GR" b="1" i="1" dirty="0">
                <a:solidFill>
                  <a:srgbClr val="FFFF00"/>
                </a:solidFill>
              </a:rPr>
              <a:t>Συνθήκη της Νίκαιας </a:t>
            </a:r>
            <a:r>
              <a:rPr lang="el-GR" b="1" dirty="0">
                <a:solidFill>
                  <a:srgbClr val="FFFF00"/>
                </a:solidFill>
              </a:rPr>
              <a:t>και οι επιπτώσεις της στην </a:t>
            </a:r>
            <a:r>
              <a:rPr lang="el-GR" b="1" dirty="0" smtClean="0">
                <a:solidFill>
                  <a:srgbClr val="FFFF00"/>
                </a:solidFill>
              </a:rPr>
              <a:t>ΚΕΠΠΑ</a:t>
            </a:r>
          </a:p>
          <a:p>
            <a:pPr marL="285750" indent="-285750" algn="just">
              <a:buFont typeface="Arial" panose="020B0604020202020204" pitchFamily="34" charset="0"/>
              <a:buChar char="•"/>
            </a:pPr>
            <a:r>
              <a:rPr lang="el-GR" b="1" dirty="0" smtClean="0">
                <a:solidFill>
                  <a:prstClr val="white"/>
                </a:solidFill>
              </a:rPr>
              <a:t>Η </a:t>
            </a:r>
            <a:r>
              <a:rPr lang="el-GR" b="1" i="1" dirty="0">
                <a:solidFill>
                  <a:prstClr val="white"/>
                </a:solidFill>
              </a:rPr>
              <a:t>Συνθήκη της Νίκαιας </a:t>
            </a:r>
            <a:r>
              <a:rPr lang="el-GR" b="1" dirty="0" smtClean="0">
                <a:solidFill>
                  <a:prstClr val="white"/>
                </a:solidFill>
              </a:rPr>
              <a:t>που υπογράφηκε τον Φεβρουάριο 2001, επικυρώθηκε στην Ιρλανδία ύστερα από δεύτερο δημοψήφισμα</a:t>
            </a:r>
            <a:r>
              <a:rPr lang="el-GR" b="1" dirty="0">
                <a:solidFill>
                  <a:prstClr val="white"/>
                </a:solidFill>
              </a:rPr>
              <a:t>, που πραγματοποιήθηκε </a:t>
            </a:r>
            <a:r>
              <a:rPr lang="el-GR" b="1" dirty="0" smtClean="0">
                <a:solidFill>
                  <a:prstClr val="white"/>
                </a:solidFill>
              </a:rPr>
              <a:t>τον Οκτώβριο 2002 και αφού προηγήθηκε δήλωση </a:t>
            </a:r>
            <a:r>
              <a:rPr lang="el-GR" b="1" dirty="0">
                <a:solidFill>
                  <a:prstClr val="white"/>
                </a:solidFill>
              </a:rPr>
              <a:t>του Ευρωπαϊκού Συμβουλίου της Σεβίλλης </a:t>
            </a:r>
            <a:r>
              <a:rPr lang="el-GR" b="1" dirty="0" smtClean="0">
                <a:solidFill>
                  <a:prstClr val="white"/>
                </a:solidFill>
              </a:rPr>
              <a:t>του Ιουνίου 2002</a:t>
            </a:r>
            <a:r>
              <a:rPr lang="el-GR" b="1" dirty="0">
                <a:solidFill>
                  <a:prstClr val="white"/>
                </a:solidFill>
              </a:rPr>
              <a:t>, </a:t>
            </a:r>
            <a:r>
              <a:rPr lang="el-GR" b="1" dirty="0" smtClean="0">
                <a:solidFill>
                  <a:prstClr val="white"/>
                </a:solidFill>
              </a:rPr>
              <a:t>που </a:t>
            </a:r>
            <a:r>
              <a:rPr lang="el-GR" b="1" dirty="0">
                <a:solidFill>
                  <a:prstClr val="white"/>
                </a:solidFill>
              </a:rPr>
              <a:t>εγγυάτο την ουδετερότητα της Ιρλανδίας κατά την άσκηση της </a:t>
            </a:r>
            <a:r>
              <a:rPr lang="el-GR" b="1" dirty="0" smtClean="0">
                <a:solidFill>
                  <a:prstClr val="white"/>
                </a:solidFill>
              </a:rPr>
              <a:t>ΚΕΠΠΑ.</a:t>
            </a:r>
          </a:p>
          <a:p>
            <a:pPr marL="285750" indent="-285750" algn="just">
              <a:buFont typeface="Arial" panose="020B0604020202020204" pitchFamily="34" charset="0"/>
              <a:buChar char="•"/>
            </a:pPr>
            <a:r>
              <a:rPr lang="el-GR" b="1" dirty="0" smtClean="0">
                <a:solidFill>
                  <a:prstClr val="white"/>
                </a:solidFill>
              </a:rPr>
              <a:t>Η Βρετανία κατόρθωσε να διατηρήσει </a:t>
            </a:r>
            <a:r>
              <a:rPr lang="el-GR" b="1" dirty="0">
                <a:solidFill>
                  <a:prstClr val="white"/>
                </a:solidFill>
              </a:rPr>
              <a:t>το δικαίωμα αρνησικυρίας για θέματα </a:t>
            </a:r>
            <a:r>
              <a:rPr lang="el-GR" b="1" dirty="0" smtClean="0">
                <a:solidFill>
                  <a:prstClr val="white"/>
                </a:solidFill>
              </a:rPr>
              <a:t>ζωτικής σημασίας και το </a:t>
            </a:r>
            <a:r>
              <a:rPr lang="el-GR" b="1" dirty="0">
                <a:solidFill>
                  <a:prstClr val="white"/>
                </a:solidFill>
              </a:rPr>
              <a:t>διακυβερνητικό χαρακτήρα της.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πεδίο εφαρμογής της ενισχυμένης συνεργασίας διευρύνθηκε για να συμπεριλάβει την ΚΕΠΠΑ του δεύτερου πυλώνα της ΕΕ, αλλά με τους περιορισμούς που ζήτησαν η Βρετανία, η Ιρλανδία και η </a:t>
            </a:r>
            <a:r>
              <a:rPr lang="el-GR" b="1" dirty="0" smtClean="0">
                <a:solidFill>
                  <a:prstClr val="white"/>
                </a:solidFill>
              </a:rPr>
              <a:t>Σουηδία.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4401205"/>
          </a:xfrm>
          <a:prstGeom prst="rect">
            <a:avLst/>
          </a:prstGeom>
        </p:spPr>
        <p:txBody>
          <a:bodyPr wrap="square">
            <a:spAutoFit/>
          </a:bodyPr>
          <a:lstStyle/>
          <a:p>
            <a:pPr algn="just"/>
            <a:r>
              <a:rPr lang="el-GR" sz="1400" b="1" dirty="0">
                <a:solidFill>
                  <a:srgbClr val="FFFF00"/>
                </a:solidFill>
              </a:rPr>
              <a:t>Π</a:t>
            </a:r>
            <a:r>
              <a:rPr lang="el-GR" sz="1400" b="1" dirty="0" smtClean="0">
                <a:solidFill>
                  <a:srgbClr val="FFFF00"/>
                </a:solidFill>
              </a:rPr>
              <a:t>ερισσότερο </a:t>
            </a:r>
            <a:r>
              <a:rPr lang="el-GR" sz="1400" b="1" dirty="0">
                <a:solidFill>
                  <a:schemeClr val="bg1"/>
                </a:solidFill>
              </a:rPr>
              <a:t>αυτόνομη και αποτελεσματική </a:t>
            </a:r>
            <a:r>
              <a:rPr lang="el-GR" sz="1400" b="1" dirty="0" smtClean="0">
                <a:solidFill>
                  <a:schemeClr val="bg1"/>
                </a:solidFill>
              </a:rPr>
              <a:t>ΚΕΠΠΑ</a:t>
            </a:r>
            <a:endParaRPr lang="el-GR" sz="1400" b="1" dirty="0" smtClean="0">
              <a:solidFill>
                <a:prstClr val="white"/>
              </a:solidFill>
            </a:endParaRPr>
          </a:p>
          <a:p>
            <a:pPr marL="107950" indent="-107950" algn="just">
              <a:buFont typeface="Calibri" panose="020F0502020204030204" pitchFamily="34" charset="0"/>
              <a:buChar char="−"/>
            </a:pPr>
            <a:r>
              <a:rPr lang="el-GR" sz="1400" b="1" dirty="0" smtClean="0">
                <a:solidFill>
                  <a:srgbClr val="FFFF00"/>
                </a:solidFill>
              </a:rPr>
              <a:t>Η </a:t>
            </a:r>
            <a:r>
              <a:rPr lang="el-GR" sz="1400" b="1" i="1" dirty="0">
                <a:solidFill>
                  <a:srgbClr val="FFFF00"/>
                </a:solidFill>
              </a:rPr>
              <a:t>Συνθήκη της Νίκαιας </a:t>
            </a:r>
            <a:r>
              <a:rPr lang="el-GR" sz="1400" b="1" dirty="0">
                <a:solidFill>
                  <a:srgbClr val="FFFF00"/>
                </a:solidFill>
              </a:rPr>
              <a:t>τερμάτισε τη σχέση με τη ΔΕΕ, που είχε ξεκινήσει η Συνθήκη του Άμστερνταμ, χωρίς ωστόσο να παρεμποδίζεται οποιοδήποτε κράτος-μέλος να αναπτύσσει διμερείς σχέσεις με αυτήν.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Επίσης</a:t>
            </a:r>
            <a:r>
              <a:rPr lang="el-GR" sz="1400" b="1" dirty="0">
                <a:solidFill>
                  <a:srgbClr val="FFFF00"/>
                </a:solidFill>
              </a:rPr>
              <a:t>, η ΚΕΠΠΑ ενσωμάτωσε πλήρως την ΕΠΑΑ, καταργώντας την Πολιτική Επιτροπή, τις αρμοδιότητες της οποίας θα είχε πλέον η ΕΠΑ, ενώ έθεσε σε μόνιμη βάση τα άλλα δύο όργανα που θα ήταν απαραίτητα για την άσκηση μίας κοινής πολιτικής ασφάλειας, δηλαδή </a:t>
            </a:r>
            <a:r>
              <a:rPr lang="el-GR" sz="1400" b="1" dirty="0">
                <a:solidFill>
                  <a:schemeClr val="bg1"/>
                </a:solidFill>
              </a:rPr>
              <a:t>την Στρατιωτική </a:t>
            </a:r>
            <a:r>
              <a:rPr lang="el-GR" sz="1400" b="1" dirty="0" smtClean="0">
                <a:solidFill>
                  <a:schemeClr val="bg1"/>
                </a:solidFill>
              </a:rPr>
              <a:t>Επιτροπή </a:t>
            </a:r>
            <a:r>
              <a:rPr lang="el-GR" sz="1400" b="1" dirty="0" smtClean="0">
                <a:solidFill>
                  <a:srgbClr val="FFFF00"/>
                </a:solidFill>
              </a:rPr>
              <a:t>(1) της </a:t>
            </a:r>
            <a:r>
              <a:rPr lang="el-GR" sz="1400" b="1" dirty="0">
                <a:solidFill>
                  <a:srgbClr val="FFFF00"/>
                </a:solidFill>
              </a:rPr>
              <a:t>ΕΕ και το </a:t>
            </a:r>
            <a:r>
              <a:rPr lang="el-GR" sz="1400" b="1" dirty="0">
                <a:solidFill>
                  <a:schemeClr val="bg1"/>
                </a:solidFill>
              </a:rPr>
              <a:t>Στρατιωτικό Επιτελείο </a:t>
            </a:r>
            <a:r>
              <a:rPr lang="el-GR" sz="1400" b="1" dirty="0" smtClean="0">
                <a:solidFill>
                  <a:srgbClr val="FFFF00"/>
                </a:solidFill>
              </a:rPr>
              <a:t>(2)</a:t>
            </a:r>
            <a:r>
              <a:rPr lang="el-GR" sz="1400" b="1" dirty="0" smtClean="0">
                <a:solidFill>
                  <a:schemeClr val="bg1"/>
                </a:solidFill>
              </a:rPr>
              <a:t> τ</a:t>
            </a:r>
            <a:r>
              <a:rPr lang="el-GR" sz="1400" b="1" dirty="0" smtClean="0">
                <a:solidFill>
                  <a:srgbClr val="FFFF00"/>
                </a:solidFill>
              </a:rPr>
              <a:t>ης </a:t>
            </a:r>
            <a:r>
              <a:rPr lang="el-GR" sz="1400" b="1" dirty="0">
                <a:solidFill>
                  <a:srgbClr val="FFFF00"/>
                </a:solidFill>
              </a:rPr>
              <a:t>ΕΕ.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Το </a:t>
            </a:r>
            <a:r>
              <a:rPr lang="el-GR" sz="1400" b="1" dirty="0">
                <a:solidFill>
                  <a:srgbClr val="FFFF00"/>
                </a:solidFill>
              </a:rPr>
              <a:t>Ευρωπαϊκό Συμβούλιο θα μπορούσε να εξουσιοδοτήσει την ΕΠΑ να διαχειριστεί μία κρίση, για το χρονικό διάστημα που θα διαρκεί αυτή, ώστε να λαμβάνει τις αναγκαίες πολιτικές και στρατιωτικές αποφάσεις.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Ακόμη</a:t>
            </a:r>
            <a:r>
              <a:rPr lang="el-GR" sz="1400" b="1" dirty="0">
                <a:solidFill>
                  <a:srgbClr val="FFFF00"/>
                </a:solidFill>
              </a:rPr>
              <a:t>, επέκτεινε τη δυνατότητα εφαρμογής της «ενισχυμένης συνεργασίας» στο πεδίο της ΚΕΠΠΑ, με την προϋπόθεση ότι δεν θα αφορά σε θέματα που έχουν σχέση με στρατιωτικές επιχειρήσεις και άμυνα, αλλά μόνο στην εφαρμογή κοινής δράσης ή προβολή κοινής θέσης.</a:t>
            </a: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pic>
        <p:nvPicPr>
          <p:cNvPr id="12" name="Εικόνα 11"/>
          <p:cNvPicPr>
            <a:picLocks noChangeAspect="1"/>
          </p:cNvPicPr>
          <p:nvPr/>
        </p:nvPicPr>
        <p:blipFill>
          <a:blip r:embed="rId5"/>
          <a:stretch>
            <a:fillRect/>
          </a:stretch>
        </p:blipFill>
        <p:spPr>
          <a:xfrm>
            <a:off x="6749001" y="4812298"/>
            <a:ext cx="1206794" cy="1468125"/>
          </a:xfrm>
          <a:prstGeom prst="rect">
            <a:avLst/>
          </a:prstGeom>
        </p:spPr>
      </p:pic>
      <p:pic>
        <p:nvPicPr>
          <p:cNvPr id="13" name="Εικόνα 12"/>
          <p:cNvPicPr/>
          <p:nvPr/>
        </p:nvPicPr>
        <p:blipFill>
          <a:blip r:embed="rId6" cstate="print">
            <a:extLst>
              <a:ext uri="{28A0092B-C50C-407E-A947-70E740481C1C}">
                <a14:useLocalDpi xmlns:a14="http://schemas.microsoft.com/office/drawing/2010/main" val="0"/>
              </a:ext>
            </a:extLst>
          </a:blip>
          <a:stretch>
            <a:fillRect/>
          </a:stretch>
        </p:blipFill>
        <p:spPr>
          <a:xfrm>
            <a:off x="8353515" y="4785854"/>
            <a:ext cx="1191260" cy="1439545"/>
          </a:xfrm>
          <a:prstGeom prst="rect">
            <a:avLst/>
          </a:prstGeom>
        </p:spPr>
      </p:pic>
      <p:sp>
        <p:nvSpPr>
          <p:cNvPr id="15" name="Ορθογώνιο 14"/>
          <p:cNvSpPr/>
          <p:nvPr/>
        </p:nvSpPr>
        <p:spPr>
          <a:xfrm>
            <a:off x="6626133" y="5829209"/>
            <a:ext cx="2102232" cy="307777"/>
          </a:xfrm>
          <a:prstGeom prst="rect">
            <a:avLst/>
          </a:prstGeom>
        </p:spPr>
        <p:txBody>
          <a:bodyPr wrap="square">
            <a:spAutoFit/>
          </a:bodyPr>
          <a:lstStyle/>
          <a:p>
            <a:r>
              <a:rPr lang="el-GR" sz="1400" b="1" dirty="0" smtClean="0">
                <a:solidFill>
                  <a:srgbClr val="FFFF00"/>
                </a:solidFill>
              </a:rPr>
              <a:t>1                                         2</a:t>
            </a:r>
            <a:endParaRPr lang="el-GR" sz="1400" b="1" dirty="0">
              <a:solidFill>
                <a:srgbClr val="FFFF00"/>
              </a:solidFill>
            </a:endParaRPr>
          </a:p>
        </p:txBody>
      </p:sp>
    </p:spTree>
    <p:extLst>
      <p:ext uri="{BB962C8B-B14F-4D97-AF65-F5344CB8AC3E}">
        <p14:creationId xmlns:p14="http://schemas.microsoft.com/office/powerpoint/2010/main" val="3296548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FFFF00"/>
                </a:solidFill>
              </a:rPr>
              <a:t>Το </a:t>
            </a:r>
            <a:r>
              <a:rPr lang="el-GR" b="1" i="1" dirty="0">
                <a:solidFill>
                  <a:srgbClr val="FFFF00"/>
                </a:solidFill>
              </a:rPr>
              <a:t>Σχέδιο Συντάγματος για την Ευρώπη </a:t>
            </a:r>
            <a:r>
              <a:rPr lang="el-GR" b="1" dirty="0">
                <a:solidFill>
                  <a:srgbClr val="FFFF00"/>
                </a:solidFill>
              </a:rPr>
              <a:t>και προβλέψεις για ΚΕΠΠΑ </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ad hoc Συνέλευση για το Μέλλον της Ευρώπης, που ξεκίνησε τις εργασίες της </a:t>
            </a:r>
            <a:r>
              <a:rPr lang="el-GR" b="1" dirty="0" smtClean="0">
                <a:solidFill>
                  <a:prstClr val="white"/>
                </a:solidFill>
              </a:rPr>
              <a:t>το Φεβρουάριο </a:t>
            </a:r>
            <a:r>
              <a:rPr lang="el-GR" b="1" dirty="0">
                <a:solidFill>
                  <a:prstClr val="white"/>
                </a:solidFill>
              </a:rPr>
              <a:t>του 2002, στις Βρυξέλλες, υπό </a:t>
            </a:r>
            <a:r>
              <a:rPr lang="el-GR" b="1" dirty="0" smtClean="0">
                <a:solidFill>
                  <a:prstClr val="white"/>
                </a:solidFill>
              </a:rPr>
              <a:t>τον </a:t>
            </a:r>
            <a:r>
              <a:rPr lang="el-GR" b="1" dirty="0">
                <a:solidFill>
                  <a:prstClr val="white"/>
                </a:solidFill>
              </a:rPr>
              <a:t>πρώην προέδρου της Γαλλίας </a:t>
            </a:r>
            <a:r>
              <a:rPr lang="el-GR" b="1" dirty="0" err="1">
                <a:solidFill>
                  <a:prstClr val="white"/>
                </a:solidFill>
              </a:rPr>
              <a:t>Valéry</a:t>
            </a:r>
            <a:r>
              <a:rPr lang="el-GR" b="1" dirty="0">
                <a:solidFill>
                  <a:prstClr val="white"/>
                </a:solidFill>
              </a:rPr>
              <a:t> </a:t>
            </a:r>
            <a:r>
              <a:rPr lang="el-GR" b="1" dirty="0" err="1">
                <a:solidFill>
                  <a:prstClr val="white"/>
                </a:solidFill>
              </a:rPr>
              <a:t>Giscard</a:t>
            </a:r>
            <a:r>
              <a:rPr lang="el-GR" b="1" dirty="0">
                <a:solidFill>
                  <a:prstClr val="white"/>
                </a:solidFill>
              </a:rPr>
              <a:t> d’ </a:t>
            </a:r>
            <a:r>
              <a:rPr lang="el-GR" b="1" dirty="0" err="1">
                <a:solidFill>
                  <a:prstClr val="white"/>
                </a:solidFill>
              </a:rPr>
              <a:t>Estaing</a:t>
            </a:r>
            <a:r>
              <a:rPr lang="el-GR" b="1" dirty="0">
                <a:solidFill>
                  <a:prstClr val="white"/>
                </a:solidFill>
              </a:rPr>
              <a:t>, κατέληξε στη σύνταξη </a:t>
            </a:r>
            <a:r>
              <a:rPr lang="el-GR" b="1" dirty="0" smtClean="0">
                <a:solidFill>
                  <a:prstClr val="white"/>
                </a:solidFill>
              </a:rPr>
              <a:t>κειμένου ως ολοκληρωμένου </a:t>
            </a:r>
            <a:r>
              <a:rPr lang="el-GR" b="1" dirty="0">
                <a:solidFill>
                  <a:prstClr val="white"/>
                </a:solidFill>
              </a:rPr>
              <a:t>σχεδίου συνταγματικής συνθήκης.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Διακυβερνητική Διάσκεψη που ακολούθησε για την κατάρτιση μίας Συνταγματικής Συνθήκης της Ευρώπης (ΣΣΕ), </a:t>
            </a:r>
            <a:r>
              <a:rPr lang="el-GR" b="1" dirty="0" smtClean="0">
                <a:solidFill>
                  <a:prstClr val="white"/>
                </a:solidFill>
              </a:rPr>
              <a:t>κατέληξε </a:t>
            </a:r>
            <a:r>
              <a:rPr lang="el-GR" b="1" dirty="0">
                <a:solidFill>
                  <a:prstClr val="white"/>
                </a:solidFill>
              </a:rPr>
              <a:t>στη σύνταξη του ζητούμενου κειμένου, το οποίο εγκρίθηκε από το Ευρωπαϊκό Συμβούλιο των Βρυξελλών, </a:t>
            </a:r>
            <a:r>
              <a:rPr lang="el-GR" b="1" dirty="0" smtClean="0">
                <a:solidFill>
                  <a:prstClr val="white"/>
                </a:solidFill>
              </a:rPr>
              <a:t>του </a:t>
            </a:r>
            <a:r>
              <a:rPr lang="el-GR" b="1" dirty="0">
                <a:solidFill>
                  <a:prstClr val="white"/>
                </a:solidFill>
              </a:rPr>
              <a:t>Ιουνίου του 2004.</a:t>
            </a:r>
          </a:p>
          <a:p>
            <a:pPr marL="285750" indent="-285750" algn="just">
              <a:buFont typeface="Arial" panose="020B0604020202020204" pitchFamily="34" charset="0"/>
              <a:buChar char="•"/>
            </a:pPr>
            <a:r>
              <a:rPr lang="el-GR" b="1" dirty="0">
                <a:solidFill>
                  <a:prstClr val="white"/>
                </a:solidFill>
              </a:rPr>
              <a:t>Η ΣΣΕ υπογράφηκε στις 29 Οκτωβρίου του 2004, από τους «Εικοσιπέντε», στο Ευρωπαϊκό Συμβούλιο της </a:t>
            </a:r>
            <a:r>
              <a:rPr lang="el-GR" b="1" dirty="0" smtClean="0">
                <a:solidFill>
                  <a:prstClr val="white"/>
                </a:solidFill>
              </a:rPr>
              <a:t>Ρώμης.</a:t>
            </a:r>
            <a:endParaRPr lang="el-GR" b="1" dirty="0">
              <a:solidFill>
                <a:prstClr val="white"/>
              </a:solidFill>
            </a:endParaRPr>
          </a:p>
          <a:p>
            <a:pPr marL="285750" indent="-285750" algn="just">
              <a:buFont typeface="Arial" panose="020B0604020202020204" pitchFamily="34" charset="0"/>
              <a:buChar char="•"/>
            </a:pPr>
            <a:r>
              <a:rPr lang="el-GR" b="1" dirty="0">
                <a:solidFill>
                  <a:prstClr val="white"/>
                </a:solidFill>
              </a:rPr>
              <a:t>Ωστόσο, μετά την απόρριψη της ΣΣΕ με το </a:t>
            </a:r>
            <a:r>
              <a:rPr lang="el-GR" b="1" dirty="0" smtClean="0">
                <a:solidFill>
                  <a:prstClr val="white"/>
                </a:solidFill>
              </a:rPr>
              <a:t>γαλλικό και ολλανδικό δημοψήφισμα, το </a:t>
            </a:r>
            <a:r>
              <a:rPr lang="el-GR" b="1" dirty="0">
                <a:solidFill>
                  <a:prstClr val="white"/>
                </a:solidFill>
              </a:rPr>
              <a:t>Ευρωπαϊκό Συμβούλιο των Βρυξελλών, </a:t>
            </a:r>
            <a:r>
              <a:rPr lang="el-GR" b="1" dirty="0" smtClean="0">
                <a:solidFill>
                  <a:prstClr val="white"/>
                </a:solidFill>
              </a:rPr>
              <a:t>του </a:t>
            </a:r>
            <a:r>
              <a:rPr lang="el-GR" b="1" dirty="0">
                <a:solidFill>
                  <a:prstClr val="white"/>
                </a:solidFill>
              </a:rPr>
              <a:t>Ιουνίου </a:t>
            </a:r>
            <a:r>
              <a:rPr lang="el-GR" b="1" dirty="0" smtClean="0">
                <a:solidFill>
                  <a:prstClr val="white"/>
                </a:solidFill>
              </a:rPr>
              <a:t>2007</a:t>
            </a:r>
            <a:r>
              <a:rPr lang="el-GR" b="1" dirty="0">
                <a:solidFill>
                  <a:prstClr val="white"/>
                </a:solidFill>
              </a:rPr>
              <a:t>, συμφωνήθηκε η εγκατάλειψη της ΣΣΕ και η σύγκλιση μίας νέας Διακυβερνητικής Διάσκεψης για </a:t>
            </a:r>
            <a:r>
              <a:rPr lang="el-GR" b="1" dirty="0" smtClean="0">
                <a:solidFill>
                  <a:prstClr val="white"/>
                </a:solidFill>
              </a:rPr>
              <a:t>μια </a:t>
            </a:r>
            <a:r>
              <a:rPr lang="el-GR" b="1" dirty="0">
                <a:solidFill>
                  <a:prstClr val="white"/>
                </a:solidFill>
              </a:rPr>
              <a:t>νέα μεταρρυθμιστική συνθήκη που θα περιέχει τις τροποποιήσεις των υφιστάμενων </a:t>
            </a:r>
            <a:r>
              <a:rPr lang="el-GR" b="1" dirty="0" smtClean="0">
                <a:solidFill>
                  <a:prstClr val="white"/>
                </a:solidFill>
              </a:rPr>
              <a:t>συνθηκών.</a:t>
            </a:r>
            <a:endParaRPr lang="el-GR" b="1" dirty="0">
              <a:solidFill>
                <a:prstClr val="white"/>
              </a:solidFill>
            </a:endParaRP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2095083"/>
            <a:ext cx="4783667" cy="3754874"/>
          </a:xfrm>
          <a:prstGeom prst="rect">
            <a:avLst/>
          </a:prstGeom>
        </p:spPr>
        <p:txBody>
          <a:bodyPr wrap="square">
            <a:spAutoFit/>
          </a:bodyPr>
          <a:lstStyle/>
          <a:p>
            <a:pPr algn="just"/>
            <a:r>
              <a:rPr lang="el-GR" sz="1400" b="1" dirty="0" smtClean="0">
                <a:solidFill>
                  <a:srgbClr val="FFFF00"/>
                </a:solidFill>
              </a:rPr>
              <a:t>Οι </a:t>
            </a:r>
            <a:r>
              <a:rPr lang="el-GR" sz="1400" b="1" dirty="0" smtClean="0">
                <a:solidFill>
                  <a:schemeClr val="bg1"/>
                </a:solidFill>
              </a:rPr>
              <a:t>προβλέψεις της ΣΣΕ για την ΚΕΠΠΑ </a:t>
            </a:r>
            <a:endParaRPr lang="el-GR" sz="1400" b="1" dirty="0">
              <a:solidFill>
                <a:schemeClr val="bg1"/>
              </a:solidFill>
            </a:endParaRPr>
          </a:p>
          <a:p>
            <a:pPr marL="107950" indent="-107950" algn="just">
              <a:buFont typeface="Calibri" panose="020F0502020204030204" pitchFamily="34" charset="0"/>
              <a:buChar char="−"/>
            </a:pPr>
            <a:r>
              <a:rPr lang="el-GR" sz="1400" b="1" dirty="0" smtClean="0">
                <a:solidFill>
                  <a:srgbClr val="FFFF00"/>
                </a:solidFill>
              </a:rPr>
              <a:t>Σχετικά </a:t>
            </a:r>
            <a:r>
              <a:rPr lang="el-GR" sz="1400" b="1" dirty="0">
                <a:solidFill>
                  <a:srgbClr val="FFFF00"/>
                </a:solidFill>
              </a:rPr>
              <a:t>με την ΚΕΠΠΑ σε γενικές γραμμές προέβλεπε τη </a:t>
            </a:r>
            <a:r>
              <a:rPr lang="el-GR" sz="1400" b="1" dirty="0">
                <a:solidFill>
                  <a:schemeClr val="bg1"/>
                </a:solidFill>
              </a:rPr>
              <a:t>δημιουργία θέσης Υπουργού Εξωτερικών της ΕΕ</a:t>
            </a:r>
            <a:r>
              <a:rPr lang="el-GR" sz="1400" b="1" dirty="0">
                <a:solidFill>
                  <a:srgbClr val="FFFF00"/>
                </a:solidFill>
              </a:rPr>
              <a:t>, η οποία συγχωνεύει τις θέσεις του Ύπατου Εκπροσώπου για την ΚΕΠΠΑ και του Επιτρόπου Υπευθύνου για τις Εξωτερικές </a:t>
            </a:r>
            <a:r>
              <a:rPr lang="el-GR" sz="1400" b="1" dirty="0" smtClean="0">
                <a:solidFill>
                  <a:srgbClr val="FFFF00"/>
                </a:solidFill>
              </a:rPr>
              <a:t>Σχέσεις</a:t>
            </a:r>
          </a:p>
          <a:p>
            <a:pPr marL="107950" indent="-107950" algn="just">
              <a:buFont typeface="Calibri" panose="020F0502020204030204" pitchFamily="34" charset="0"/>
              <a:buChar char="−"/>
            </a:pPr>
            <a:r>
              <a:rPr lang="el-GR" sz="1400" b="1" dirty="0" smtClean="0">
                <a:solidFill>
                  <a:srgbClr val="FFFF00"/>
                </a:solidFill>
              </a:rPr>
              <a:t>Προέβλεπε την </a:t>
            </a:r>
            <a:r>
              <a:rPr lang="el-GR" sz="1400" b="1" dirty="0">
                <a:solidFill>
                  <a:srgbClr val="FFFF00"/>
                </a:solidFill>
              </a:rPr>
              <a:t>καθιέρωση της </a:t>
            </a:r>
            <a:r>
              <a:rPr lang="el-GR" sz="1400" b="1" dirty="0">
                <a:solidFill>
                  <a:schemeClr val="bg1"/>
                </a:solidFill>
              </a:rPr>
              <a:t>Κοινής Πολιτική Ασφάλειας και Άμυνας</a:t>
            </a:r>
            <a:r>
              <a:rPr lang="el-GR" sz="1400" b="1" dirty="0">
                <a:solidFill>
                  <a:srgbClr val="FFFF00"/>
                </a:solidFill>
              </a:rPr>
              <a:t> (ΚΠΑΑ), της προγενέστερης δηλαδή ΕΠΑΑ, ως αναπόσπαστου στοιχείου της ΚΕΠΠΑ.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Ακόμη </a:t>
            </a:r>
            <a:r>
              <a:rPr lang="el-GR" sz="1400" b="1" dirty="0">
                <a:solidFill>
                  <a:srgbClr val="FFFF00"/>
                </a:solidFill>
              </a:rPr>
              <a:t>προβλέπει την καθιέρωση μίας μορφής ενισχυμένης συνεργασίας στο τομέα των στρατιωτικών υποθέσεων και τη δημιουργία </a:t>
            </a:r>
            <a:r>
              <a:rPr lang="el-GR" sz="1400" b="1" dirty="0">
                <a:solidFill>
                  <a:schemeClr val="bg1"/>
                </a:solidFill>
              </a:rPr>
              <a:t>Ευρωπαϊκού Οργανισμού Εξοπλισμού, Έρευνας και Στρατιωτικών Δυνατοτήτων</a:t>
            </a:r>
            <a:r>
              <a:rPr lang="el-GR" sz="1400" b="1" dirty="0">
                <a:solidFill>
                  <a:srgbClr val="FFFF00"/>
                </a:solidFill>
              </a:rPr>
              <a:t>. </a:t>
            </a:r>
            <a:endParaRPr lang="el-GR" sz="1400" b="1" dirty="0" smtClean="0">
              <a:solidFill>
                <a:srgbClr val="FFFF00"/>
              </a:solidFill>
            </a:endParaRPr>
          </a:p>
          <a:p>
            <a:pPr marL="107950" indent="-107950" algn="just">
              <a:buFont typeface="Calibri" panose="020F0502020204030204" pitchFamily="34" charset="0"/>
              <a:buChar char="−"/>
            </a:pPr>
            <a:r>
              <a:rPr lang="el-GR" sz="1400" b="1" dirty="0">
                <a:solidFill>
                  <a:srgbClr val="FFFF00"/>
                </a:solidFill>
              </a:rPr>
              <a:t>Ε</a:t>
            </a:r>
            <a:r>
              <a:rPr lang="el-GR" sz="1400" b="1" dirty="0" smtClean="0">
                <a:solidFill>
                  <a:srgbClr val="FFFF00"/>
                </a:solidFill>
              </a:rPr>
              <a:t>ξαλειφόταν </a:t>
            </a:r>
            <a:r>
              <a:rPr lang="el-GR" sz="1400" b="1" dirty="0">
                <a:solidFill>
                  <a:srgbClr val="FFFF00"/>
                </a:solidFill>
              </a:rPr>
              <a:t>η διάρθρωση της ΕΕ από τρεις πυλώνες, αφού, ο δεύτερος πυλώνας της ΚΕΠΠΑ και ο τρίτος πυλώνας της ΔΕΥ, που μέχρι τώρα </a:t>
            </a:r>
            <a:r>
              <a:rPr lang="el-GR" sz="1400" b="1" dirty="0" err="1">
                <a:solidFill>
                  <a:srgbClr val="FFFF00"/>
                </a:solidFill>
              </a:rPr>
              <a:t>διέπονταν</a:t>
            </a:r>
            <a:r>
              <a:rPr lang="el-GR" sz="1400" b="1" dirty="0">
                <a:solidFill>
                  <a:srgbClr val="FFFF00"/>
                </a:solidFill>
              </a:rPr>
              <a:t> από τη διακυβερνητική διαδικασία, εφεξής </a:t>
            </a:r>
            <a:r>
              <a:rPr lang="el-GR" sz="1400" b="1" dirty="0" err="1">
                <a:solidFill>
                  <a:srgbClr val="FFFF00"/>
                </a:solidFill>
              </a:rPr>
              <a:t>κοινοτικοποιούνταν</a:t>
            </a:r>
            <a:r>
              <a:rPr lang="el-GR" sz="1400" b="1" dirty="0">
                <a:solidFill>
                  <a:srgbClr val="FFFF00"/>
                </a:solidFill>
              </a:rPr>
              <a:t>. </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756162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rgbClr val="FFFF00"/>
                </a:solidFill>
              </a:rPr>
              <a:t>Πορεία </a:t>
            </a:r>
            <a:r>
              <a:rPr lang="el-GR" b="1" dirty="0">
                <a:solidFill>
                  <a:srgbClr val="FFFF00"/>
                </a:solidFill>
              </a:rPr>
              <a:t>της ΕΠΑΑ στο πλαίσιο της ΚΕΠΠΑ και σχέσεις με το NATO</a:t>
            </a:r>
            <a:endParaRPr lang="el-GR" b="1" dirty="0" smtClean="0">
              <a:solidFill>
                <a:srgbClr val="FFFF00"/>
              </a:solidFill>
            </a:endParaRPr>
          </a:p>
          <a:p>
            <a:pPr marL="285750" indent="-285750" algn="just">
              <a:buFont typeface="Arial" panose="020B0604020202020204" pitchFamily="34" charset="0"/>
              <a:buChar char="•"/>
            </a:pPr>
            <a:r>
              <a:rPr lang="el-GR" b="1" dirty="0">
                <a:solidFill>
                  <a:prstClr val="white"/>
                </a:solidFill>
              </a:rPr>
              <a:t>Στο Ευρωπαϊκό Συμβούλιο του </a:t>
            </a:r>
            <a:r>
              <a:rPr lang="el-GR" b="1" dirty="0" err="1">
                <a:solidFill>
                  <a:prstClr val="white"/>
                </a:solidFill>
              </a:rPr>
              <a:t>Göteborg</a:t>
            </a:r>
            <a:r>
              <a:rPr lang="el-GR" b="1" dirty="0">
                <a:solidFill>
                  <a:prstClr val="white"/>
                </a:solidFill>
              </a:rPr>
              <a:t>, </a:t>
            </a:r>
            <a:r>
              <a:rPr lang="el-GR" b="1" dirty="0" smtClean="0">
                <a:solidFill>
                  <a:prstClr val="white"/>
                </a:solidFill>
              </a:rPr>
              <a:t>του Ιουνίου 2001</a:t>
            </a:r>
            <a:r>
              <a:rPr lang="el-GR" b="1" dirty="0">
                <a:solidFill>
                  <a:prstClr val="white"/>
                </a:solidFill>
              </a:rPr>
              <a:t>, τα κράτη-μέλη </a:t>
            </a:r>
            <a:r>
              <a:rPr lang="el-GR" b="1" dirty="0" smtClean="0">
                <a:solidFill>
                  <a:prstClr val="white"/>
                </a:solidFill>
              </a:rPr>
              <a:t>δεσμεύτηκαν </a:t>
            </a:r>
            <a:r>
              <a:rPr lang="el-GR" b="1" dirty="0">
                <a:solidFill>
                  <a:prstClr val="white"/>
                </a:solidFill>
              </a:rPr>
              <a:t>για τη περαιτέρω ανάπτυξη </a:t>
            </a:r>
            <a:r>
              <a:rPr lang="el-GR" b="1" dirty="0" smtClean="0">
                <a:solidFill>
                  <a:prstClr val="white"/>
                </a:solidFill>
              </a:rPr>
              <a:t>της </a:t>
            </a:r>
            <a:r>
              <a:rPr lang="el-GR" b="1" dirty="0">
                <a:solidFill>
                  <a:prstClr val="white"/>
                </a:solidFill>
              </a:rPr>
              <a:t>ΕΠΑΑ, με </a:t>
            </a:r>
            <a:r>
              <a:rPr lang="el-GR" b="1" dirty="0" smtClean="0">
                <a:solidFill>
                  <a:prstClr val="white"/>
                </a:solidFill>
              </a:rPr>
              <a:t>ανάληψη </a:t>
            </a:r>
            <a:r>
              <a:rPr lang="el-GR" b="1" dirty="0">
                <a:solidFill>
                  <a:prstClr val="white"/>
                </a:solidFill>
              </a:rPr>
              <a:t>καθηκόντων διαχείρισης κρίσεων και πρόληψης συγκρούσεων.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τρομοκρατική </a:t>
            </a:r>
            <a:r>
              <a:rPr lang="el-GR" b="1" dirty="0">
                <a:solidFill>
                  <a:prstClr val="white"/>
                </a:solidFill>
              </a:rPr>
              <a:t>ενέργεια της </a:t>
            </a:r>
            <a:r>
              <a:rPr lang="el-GR" b="1" dirty="0" smtClean="0">
                <a:solidFill>
                  <a:prstClr val="white"/>
                </a:solidFill>
              </a:rPr>
              <a:t>11</a:t>
            </a:r>
            <a:r>
              <a:rPr lang="el-GR" b="1" baseline="30000" dirty="0" smtClean="0">
                <a:solidFill>
                  <a:prstClr val="white"/>
                </a:solidFill>
              </a:rPr>
              <a:t>ης</a:t>
            </a:r>
            <a:r>
              <a:rPr lang="el-GR" b="1" dirty="0" smtClean="0">
                <a:solidFill>
                  <a:prstClr val="white"/>
                </a:solidFill>
              </a:rPr>
              <a:t> </a:t>
            </a:r>
            <a:r>
              <a:rPr lang="el-GR" b="1" dirty="0">
                <a:solidFill>
                  <a:prstClr val="white"/>
                </a:solidFill>
              </a:rPr>
              <a:t>Σεπτεμβρίου </a:t>
            </a:r>
            <a:r>
              <a:rPr lang="el-GR" b="1" dirty="0" smtClean="0">
                <a:solidFill>
                  <a:prstClr val="white"/>
                </a:solidFill>
              </a:rPr>
              <a:t>2001 ήταν αιτία επανεξέτασης των </a:t>
            </a:r>
            <a:r>
              <a:rPr lang="el-GR" b="1" dirty="0" err="1" smtClean="0">
                <a:solidFill>
                  <a:prstClr val="white"/>
                </a:solidFill>
              </a:rPr>
              <a:t>ευρωατλαντικών</a:t>
            </a:r>
            <a:r>
              <a:rPr lang="el-GR" b="1" dirty="0" smtClean="0">
                <a:solidFill>
                  <a:prstClr val="white"/>
                </a:solidFill>
              </a:rPr>
              <a:t> σχέσεων και της ΕΠΑΑ. </a:t>
            </a:r>
          </a:p>
          <a:p>
            <a:pPr marL="285750" indent="-285750" algn="just">
              <a:buFont typeface="Arial" panose="020B0604020202020204" pitchFamily="34" charset="0"/>
              <a:buChar char="•"/>
            </a:pPr>
            <a:r>
              <a:rPr lang="el-GR" b="1" dirty="0" smtClean="0">
                <a:solidFill>
                  <a:prstClr val="white"/>
                </a:solidFill>
              </a:rPr>
              <a:t>Με </a:t>
            </a:r>
            <a:r>
              <a:rPr lang="el-GR" b="1" dirty="0">
                <a:solidFill>
                  <a:prstClr val="white"/>
                </a:solidFill>
              </a:rPr>
              <a:t>Κοινή Δήλωση των αρχηγών κρατών και κυβερνήσεων των </a:t>
            </a:r>
            <a:r>
              <a:rPr lang="el-GR" b="1" dirty="0" smtClean="0">
                <a:solidFill>
                  <a:prstClr val="white"/>
                </a:solidFill>
              </a:rPr>
              <a:t>κρατών-μελών, </a:t>
            </a:r>
            <a:r>
              <a:rPr lang="el-GR" b="1" dirty="0">
                <a:solidFill>
                  <a:prstClr val="white"/>
                </a:solidFill>
              </a:rPr>
              <a:t>των εκπροσώπων των θεσμών </a:t>
            </a:r>
            <a:r>
              <a:rPr lang="el-GR" b="1" dirty="0" smtClean="0">
                <a:solidFill>
                  <a:prstClr val="white"/>
                </a:solidFill>
              </a:rPr>
              <a:t>και </a:t>
            </a:r>
            <a:r>
              <a:rPr lang="el-GR" b="1" dirty="0">
                <a:solidFill>
                  <a:prstClr val="white"/>
                </a:solidFill>
              </a:rPr>
              <a:t>του Ύπατου Εκπροσώπου της ΚΕΠΠΑ, στις 14 Σεπτεμβρίου </a:t>
            </a:r>
            <a:r>
              <a:rPr lang="el-GR" b="1" dirty="0" smtClean="0">
                <a:solidFill>
                  <a:prstClr val="white"/>
                </a:solidFill>
              </a:rPr>
              <a:t>2001</a:t>
            </a:r>
            <a:r>
              <a:rPr lang="el-GR" b="1" dirty="0">
                <a:solidFill>
                  <a:prstClr val="white"/>
                </a:solidFill>
              </a:rPr>
              <a:t>, κατέστη σαφής η πρόθεση των </a:t>
            </a:r>
            <a:r>
              <a:rPr lang="el-GR" b="1" dirty="0" smtClean="0">
                <a:solidFill>
                  <a:prstClr val="white"/>
                </a:solidFill>
              </a:rPr>
              <a:t>για </a:t>
            </a:r>
            <a:r>
              <a:rPr lang="el-GR" b="1" dirty="0">
                <a:solidFill>
                  <a:prstClr val="white"/>
                </a:solidFill>
              </a:rPr>
              <a:t>την τήρηση ενιαίας γραμμής στα πλαίσια της ΚΕΠΠΑ για το ζήτημα της τρομοκρατίας, παρά τις εγνωσμένες αδυναμίες της </a:t>
            </a:r>
            <a:r>
              <a:rPr lang="el-GR" b="1" dirty="0" smtClean="0">
                <a:solidFill>
                  <a:prstClr val="white"/>
                </a:solidFill>
              </a:rPr>
              <a:t>ΕΠΑΑ.</a:t>
            </a: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Ευρωπαϊκό Συμβούλιο της Γάνδης, </a:t>
            </a:r>
            <a:r>
              <a:rPr lang="el-GR" b="1" dirty="0" smtClean="0">
                <a:solidFill>
                  <a:prstClr val="white"/>
                </a:solidFill>
              </a:rPr>
              <a:t>του Οκτωβρίου 2001</a:t>
            </a:r>
            <a:r>
              <a:rPr lang="el-GR" b="1" dirty="0">
                <a:solidFill>
                  <a:prstClr val="white"/>
                </a:solidFill>
              </a:rPr>
              <a:t>, κατέγραψε την πρόοδο </a:t>
            </a:r>
            <a:r>
              <a:rPr lang="el-GR" b="1" dirty="0" smtClean="0">
                <a:solidFill>
                  <a:prstClr val="white"/>
                </a:solidFill>
              </a:rPr>
              <a:t>μετά </a:t>
            </a:r>
            <a:r>
              <a:rPr lang="el-GR" b="1" dirty="0">
                <a:solidFill>
                  <a:prstClr val="white"/>
                </a:solidFill>
              </a:rPr>
              <a:t>το τρομοκρατικό κτύπημα της </a:t>
            </a:r>
            <a:r>
              <a:rPr lang="el-GR" b="1" dirty="0" smtClean="0">
                <a:solidFill>
                  <a:prstClr val="white"/>
                </a:solidFill>
              </a:rPr>
              <a:t>1</a:t>
            </a:r>
            <a:r>
              <a:rPr lang="el-GR" b="1" baseline="30000" dirty="0" smtClean="0">
                <a:solidFill>
                  <a:prstClr val="white"/>
                </a:solidFill>
              </a:rPr>
              <a:t>ης</a:t>
            </a:r>
            <a:r>
              <a:rPr lang="el-GR" b="1" dirty="0" smtClean="0">
                <a:solidFill>
                  <a:prstClr val="white"/>
                </a:solidFill>
              </a:rPr>
              <a:t> Σεπτεμβρίου και </a:t>
            </a:r>
            <a:r>
              <a:rPr lang="el-GR" b="1" dirty="0">
                <a:solidFill>
                  <a:prstClr val="white"/>
                </a:solidFill>
              </a:rPr>
              <a:t>υιοθέτησε Σχέδιο Διαχείρισης Κρίσεων. </a:t>
            </a:r>
          </a:p>
          <a:p>
            <a:pPr marL="285750" indent="-285750" algn="just">
              <a:buFont typeface="Arial" panose="020B0604020202020204" pitchFamily="34" charset="0"/>
              <a:buChar char="•"/>
            </a:pPr>
            <a:endParaRPr lang="el-GR" b="1" dirty="0" smtClean="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4185761"/>
          </a:xfrm>
          <a:prstGeom prst="rect">
            <a:avLst/>
          </a:prstGeom>
        </p:spPr>
        <p:txBody>
          <a:bodyPr wrap="square">
            <a:spAutoFit/>
          </a:bodyPr>
          <a:lstStyle/>
          <a:p>
            <a:pPr algn="just"/>
            <a:r>
              <a:rPr lang="el-GR" sz="1400" b="1" dirty="0" smtClean="0">
                <a:solidFill>
                  <a:srgbClr val="FFFF00"/>
                </a:solidFill>
              </a:rPr>
              <a:t>Τα </a:t>
            </a:r>
            <a:r>
              <a:rPr lang="el-GR" sz="1400" b="1" dirty="0" smtClean="0">
                <a:solidFill>
                  <a:schemeClr val="bg1"/>
                </a:solidFill>
              </a:rPr>
              <a:t>σχέδια για την πορεία της ΕΠΑΑ</a:t>
            </a:r>
            <a:endParaRPr lang="el-GR" sz="1400" b="1" dirty="0">
              <a:solidFill>
                <a:schemeClr val="bg1"/>
              </a:solidFill>
            </a:endParaRPr>
          </a:p>
          <a:p>
            <a:pPr marL="107950" indent="-107950" algn="just">
              <a:buFont typeface="Calibri" panose="020F0502020204030204" pitchFamily="34" charset="0"/>
              <a:buChar char="−"/>
            </a:pPr>
            <a:r>
              <a:rPr lang="el-GR" sz="1400" b="1" dirty="0" smtClean="0">
                <a:solidFill>
                  <a:srgbClr val="FFFF00"/>
                </a:solidFill>
              </a:rPr>
              <a:t>Στο </a:t>
            </a:r>
            <a:r>
              <a:rPr lang="el-GR" sz="1400" b="1" dirty="0">
                <a:solidFill>
                  <a:srgbClr val="FFFF00"/>
                </a:solidFill>
              </a:rPr>
              <a:t>Συμβούλιο των Υπουργών Άμυνας των κρατών-μελών </a:t>
            </a:r>
            <a:r>
              <a:rPr lang="el-GR" sz="1400" b="1" dirty="0" smtClean="0">
                <a:solidFill>
                  <a:srgbClr val="FFFF00"/>
                </a:solidFill>
              </a:rPr>
              <a:t>στη </a:t>
            </a:r>
            <a:r>
              <a:rPr lang="el-GR" sz="1400" b="1" dirty="0">
                <a:solidFill>
                  <a:srgbClr val="FFFF00"/>
                </a:solidFill>
              </a:rPr>
              <a:t>Συνδιάσκεψη για την Προώθηση Δυνατοτήτων, στις Βρυξέλλες, </a:t>
            </a:r>
            <a:r>
              <a:rPr lang="el-GR" sz="1400" b="1" dirty="0" smtClean="0">
                <a:solidFill>
                  <a:srgbClr val="FFFF00"/>
                </a:solidFill>
              </a:rPr>
              <a:t>το Νοέμβριο </a:t>
            </a:r>
            <a:r>
              <a:rPr lang="el-GR" sz="1400" b="1" dirty="0">
                <a:solidFill>
                  <a:srgbClr val="FFFF00"/>
                </a:solidFill>
              </a:rPr>
              <a:t>2001, καταρτίσθηκε </a:t>
            </a:r>
            <a:r>
              <a:rPr lang="el-GR" sz="1400" b="1" i="1" dirty="0">
                <a:solidFill>
                  <a:srgbClr val="FFFF00"/>
                </a:solidFill>
              </a:rPr>
              <a:t>Σχέδιο Δράσεως Ευρωπαϊκών Δυνατοτήτων</a:t>
            </a:r>
            <a:r>
              <a:rPr lang="el-GR" sz="1400" b="1" dirty="0">
                <a:solidFill>
                  <a:srgbClr val="FFFF00"/>
                </a:solidFill>
              </a:rPr>
              <a:t> (ΣΔΕΔ) στο  οποίο ενσωματώνονταν όλες οι προσπάθειες που σχεδιάζονταν </a:t>
            </a:r>
            <a:r>
              <a:rPr lang="el-GR" sz="1400" b="1" dirty="0" smtClean="0">
                <a:solidFill>
                  <a:srgbClr val="FFFF00"/>
                </a:solidFill>
              </a:rPr>
              <a:t>σε </a:t>
            </a:r>
            <a:r>
              <a:rPr lang="el-GR" sz="1400" b="1" dirty="0">
                <a:solidFill>
                  <a:srgbClr val="FFFF00"/>
                </a:solidFill>
              </a:rPr>
              <a:t>εθνικό </a:t>
            </a:r>
            <a:r>
              <a:rPr lang="el-GR" sz="1400" b="1" dirty="0" smtClean="0">
                <a:solidFill>
                  <a:srgbClr val="FFFF00"/>
                </a:solidFill>
              </a:rPr>
              <a:t>όσο και πολυεθνικό </a:t>
            </a:r>
            <a:r>
              <a:rPr lang="el-GR" sz="1400" b="1" dirty="0">
                <a:solidFill>
                  <a:srgbClr val="FFFF00"/>
                </a:solidFill>
              </a:rPr>
              <a:t>επίπεδο </a:t>
            </a:r>
            <a:r>
              <a:rPr lang="el-GR" sz="1400" b="1" dirty="0" smtClean="0">
                <a:solidFill>
                  <a:srgbClr val="FFFF00"/>
                </a:solidFill>
              </a:rPr>
              <a:t>βασισμένο </a:t>
            </a:r>
            <a:r>
              <a:rPr lang="el-GR" sz="1400" b="1" dirty="0">
                <a:solidFill>
                  <a:srgbClr val="FFFF00"/>
                </a:solidFill>
              </a:rPr>
              <a:t>σε </a:t>
            </a:r>
            <a:r>
              <a:rPr lang="ar-EG" sz="1400" b="1" dirty="0" smtClean="0">
                <a:solidFill>
                  <a:srgbClr val="FFFF00"/>
                </a:solidFill>
              </a:rPr>
              <a:t>4</a:t>
            </a:r>
            <a:r>
              <a:rPr lang="el-GR" sz="1400" b="1" dirty="0" smtClean="0">
                <a:solidFill>
                  <a:srgbClr val="FFFF00"/>
                </a:solidFill>
              </a:rPr>
              <a:t> αρχές</a:t>
            </a:r>
            <a:r>
              <a:rPr lang="el-GR" sz="1400" b="1" dirty="0">
                <a:solidFill>
                  <a:srgbClr val="FFFF00"/>
                </a:solidFill>
              </a:rPr>
              <a:t>: </a:t>
            </a:r>
          </a:p>
          <a:p>
            <a:pPr marL="107950" indent="-107950" algn="just">
              <a:buFont typeface="Calibri" panose="020F0502020204030204" pitchFamily="34" charset="0"/>
              <a:buChar char="−"/>
            </a:pPr>
            <a:r>
              <a:rPr lang="el-GR" sz="1400" b="1" dirty="0">
                <a:solidFill>
                  <a:srgbClr val="FFFF00"/>
                </a:solidFill>
              </a:rPr>
              <a:t>α) την </a:t>
            </a:r>
            <a:r>
              <a:rPr lang="el-GR" sz="1400" b="1" dirty="0">
                <a:solidFill>
                  <a:schemeClr val="bg1"/>
                </a:solidFill>
              </a:rPr>
              <a:t>προώθηση της αποτελεσματικότητας της ευρωπαϊκής αμυντικής δυνατότητας </a:t>
            </a:r>
            <a:r>
              <a:rPr lang="el-GR" sz="1400" b="1" dirty="0" smtClean="0">
                <a:solidFill>
                  <a:srgbClr val="FFFF00"/>
                </a:solidFill>
              </a:rPr>
              <a:t>με τη συνεργασία κρατών-μελών</a:t>
            </a:r>
            <a:r>
              <a:rPr lang="el-GR" sz="1400" b="1" dirty="0">
                <a:solidFill>
                  <a:srgbClr val="FFFF00"/>
                </a:solidFill>
              </a:rPr>
              <a:t>, </a:t>
            </a:r>
          </a:p>
          <a:p>
            <a:pPr marL="107950" indent="-107950" algn="just">
              <a:buFont typeface="Calibri" panose="020F0502020204030204" pitchFamily="34" charset="0"/>
              <a:buChar char="−"/>
            </a:pPr>
            <a:r>
              <a:rPr lang="el-GR" sz="1400" b="1" dirty="0">
                <a:solidFill>
                  <a:srgbClr val="FFFF00"/>
                </a:solidFill>
              </a:rPr>
              <a:t>β) την </a:t>
            </a:r>
            <a:r>
              <a:rPr lang="el-GR" sz="1400" b="1" dirty="0">
                <a:solidFill>
                  <a:schemeClr val="bg1"/>
                </a:solidFill>
              </a:rPr>
              <a:t>ανάδυση («</a:t>
            </a:r>
            <a:r>
              <a:rPr lang="el-GR" sz="1400" b="1" dirty="0" err="1">
                <a:solidFill>
                  <a:schemeClr val="bg1"/>
                </a:solidFill>
              </a:rPr>
              <a:t>bottom-up</a:t>
            </a:r>
            <a:r>
              <a:rPr lang="el-GR" sz="1400" b="1" dirty="0">
                <a:solidFill>
                  <a:schemeClr val="bg1"/>
                </a:solidFill>
              </a:rPr>
              <a:t>») της ευρωπαϊκής αμυντικής συνεργασίας </a:t>
            </a:r>
            <a:r>
              <a:rPr lang="el-GR" sz="1400" b="1" dirty="0">
                <a:solidFill>
                  <a:srgbClr val="FFFF00"/>
                </a:solidFill>
              </a:rPr>
              <a:t>βασισμένης σε εκούσιες κρατικές δεσμεύσεις, </a:t>
            </a:r>
          </a:p>
          <a:p>
            <a:pPr marL="107950" indent="-107950" algn="just">
              <a:buFont typeface="Calibri" panose="020F0502020204030204" pitchFamily="34" charset="0"/>
              <a:buChar char="−"/>
            </a:pPr>
            <a:r>
              <a:rPr lang="el-GR" sz="1400" b="1" dirty="0">
                <a:solidFill>
                  <a:srgbClr val="FFFF00"/>
                </a:solidFill>
              </a:rPr>
              <a:t>γ) ο </a:t>
            </a:r>
            <a:r>
              <a:rPr lang="el-GR" sz="1400" b="1" dirty="0">
                <a:solidFill>
                  <a:schemeClr val="bg1"/>
                </a:solidFill>
              </a:rPr>
              <a:t>συντονισμό των ενεργειών μεταξύ των κρατών-μελών και το NATO</a:t>
            </a:r>
            <a:r>
              <a:rPr lang="el-GR" sz="1400" b="1" dirty="0">
                <a:solidFill>
                  <a:srgbClr val="FFFF00"/>
                </a:solidFill>
              </a:rPr>
              <a:t>, και </a:t>
            </a:r>
          </a:p>
          <a:p>
            <a:pPr marL="107950" indent="-107950" algn="just">
              <a:buFont typeface="Calibri" panose="020F0502020204030204" pitchFamily="34" charset="0"/>
              <a:buChar char="−"/>
            </a:pPr>
            <a:r>
              <a:rPr lang="el-GR" sz="1400" b="1" dirty="0">
                <a:solidFill>
                  <a:srgbClr val="FFFF00"/>
                </a:solidFill>
              </a:rPr>
              <a:t>δ) την </a:t>
            </a:r>
            <a:r>
              <a:rPr lang="el-GR" sz="1400" b="1" dirty="0">
                <a:solidFill>
                  <a:schemeClr val="bg1"/>
                </a:solidFill>
              </a:rPr>
              <a:t>υποστήριξη της κοινής γνώμης, που θα πηγάζει από τις διαφανείς και ξεκάθαρες διαδικασίες του </a:t>
            </a:r>
            <a:r>
              <a:rPr lang="el-GR" sz="1400" b="1" dirty="0" smtClean="0">
                <a:solidFill>
                  <a:schemeClr val="bg1"/>
                </a:solidFill>
              </a:rPr>
              <a:t>σχεδίου</a:t>
            </a:r>
            <a:r>
              <a:rPr lang="el-GR" sz="1400" b="1" dirty="0" smtClean="0">
                <a:solidFill>
                  <a:srgbClr val="FFFF00"/>
                </a:solidFill>
              </a:rPr>
              <a:t>.</a:t>
            </a:r>
          </a:p>
          <a:p>
            <a:pPr algn="just"/>
            <a:r>
              <a:rPr lang="el-GR" sz="1400" b="1" dirty="0" smtClean="0">
                <a:solidFill>
                  <a:srgbClr val="FFFF00"/>
                </a:solidFill>
              </a:rPr>
              <a:t>Ακόμη </a:t>
            </a:r>
            <a:r>
              <a:rPr lang="el-GR" sz="1400" b="1" dirty="0">
                <a:solidFill>
                  <a:srgbClr val="FFFF00"/>
                </a:solidFill>
              </a:rPr>
              <a:t>επιβεβαιώθηκε η </a:t>
            </a:r>
            <a:r>
              <a:rPr lang="el-GR" sz="1400" b="1" dirty="0">
                <a:solidFill>
                  <a:schemeClr val="bg1"/>
                </a:solidFill>
              </a:rPr>
              <a:t>δέσμευση για τη δημιουργία της ΕΔΤΑ μέχρι το 2003</a:t>
            </a:r>
            <a:r>
              <a:rPr lang="el-GR" sz="1400" b="1" dirty="0">
                <a:solidFill>
                  <a:srgbClr val="FFFF00"/>
                </a:solidFill>
              </a:rPr>
              <a:t>, που συμφωνήθηκε στο Ευρωπαϊκό Συμβούλιο του </a:t>
            </a:r>
            <a:r>
              <a:rPr lang="el-GR" sz="1400" b="1" dirty="0" err="1">
                <a:solidFill>
                  <a:srgbClr val="FFFF00"/>
                </a:solidFill>
              </a:rPr>
              <a:t>Helsinki</a:t>
            </a:r>
            <a:r>
              <a:rPr lang="el-GR" sz="1400" b="1" dirty="0">
                <a:solidFill>
                  <a:srgbClr val="FFFF00"/>
                </a:solidFill>
              </a:rPr>
              <a:t>, το Δεκέμβριο </a:t>
            </a:r>
            <a:r>
              <a:rPr lang="el-GR" sz="1400" b="1" dirty="0" smtClean="0">
                <a:solidFill>
                  <a:srgbClr val="FFFF00"/>
                </a:solidFill>
              </a:rPr>
              <a:t>1999</a:t>
            </a:r>
            <a:r>
              <a:rPr lang="el-GR" sz="1400" b="1" dirty="0">
                <a:solidFill>
                  <a:srgbClr val="FFFF00"/>
                </a:solidFill>
              </a:rPr>
              <a:t>. </a:t>
            </a:r>
          </a:p>
          <a:p>
            <a:pPr marL="107950" indent="-107950" algn="just">
              <a:buFont typeface="Calibri" panose="020F0502020204030204" pitchFamily="34" charset="0"/>
              <a:buChar char="−"/>
            </a:pP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28162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416320"/>
          </a:xfrm>
          <a:prstGeom prst="rect">
            <a:avLst/>
          </a:prstGeom>
          <a:noFill/>
        </p:spPr>
        <p:txBody>
          <a:bodyPr wrap="square" rtlCol="0">
            <a:spAutoFit/>
          </a:bodyPr>
          <a:lstStyle/>
          <a:p>
            <a:r>
              <a:rPr lang="el-GR" b="1" dirty="0" smtClean="0">
                <a:solidFill>
                  <a:srgbClr val="FFFF00"/>
                </a:solidFill>
              </a:rPr>
              <a:t>Η αποτυχία ίδρυσης Ευρωπαϊκής Πολιτικής Κοινότητας (ΕΠΚ)</a:t>
            </a:r>
          </a:p>
          <a:p>
            <a:pPr marL="285750" indent="-285750" algn="just">
              <a:buFont typeface="Arial" panose="020B0604020202020204" pitchFamily="34" charset="0"/>
              <a:buChar char="•"/>
            </a:pPr>
            <a:r>
              <a:rPr lang="el-GR" b="1" dirty="0" smtClean="0">
                <a:solidFill>
                  <a:schemeClr val="bg1"/>
                </a:solidFill>
              </a:rPr>
              <a:t>Ο υπουργός Εξωτερικών του Βελγίου, </a:t>
            </a:r>
            <a:r>
              <a:rPr lang="en-US" b="1" dirty="0" smtClean="0">
                <a:solidFill>
                  <a:schemeClr val="bg1"/>
                </a:solidFill>
              </a:rPr>
              <a:t>Paul</a:t>
            </a:r>
            <a:r>
              <a:rPr lang="el-GR" b="1" dirty="0" smtClean="0">
                <a:solidFill>
                  <a:schemeClr val="bg1"/>
                </a:solidFill>
              </a:rPr>
              <a:t>-</a:t>
            </a:r>
            <a:r>
              <a:rPr lang="en-US" b="1" dirty="0" smtClean="0">
                <a:solidFill>
                  <a:schemeClr val="bg1"/>
                </a:solidFill>
              </a:rPr>
              <a:t>Henri Spaak</a:t>
            </a:r>
            <a:r>
              <a:rPr lang="el-GR" b="1" dirty="0" smtClean="0">
                <a:solidFill>
                  <a:schemeClr val="bg1"/>
                </a:solidFill>
              </a:rPr>
              <a:t>, ως πρόεδρος μίας </a:t>
            </a:r>
            <a:r>
              <a:rPr lang="el-GR" b="1" dirty="0" err="1" smtClean="0">
                <a:solidFill>
                  <a:schemeClr val="bg1"/>
                </a:solidFill>
              </a:rPr>
              <a:t>ad</a:t>
            </a:r>
            <a:r>
              <a:rPr lang="el-GR" b="1" dirty="0" smtClean="0">
                <a:solidFill>
                  <a:schemeClr val="bg1"/>
                </a:solidFill>
              </a:rPr>
              <a:t> </a:t>
            </a:r>
            <a:r>
              <a:rPr lang="el-GR" b="1" dirty="0" err="1" smtClean="0">
                <a:solidFill>
                  <a:schemeClr val="bg1"/>
                </a:solidFill>
              </a:rPr>
              <a:t>hoc</a:t>
            </a:r>
            <a:r>
              <a:rPr lang="el-GR" b="1" dirty="0" smtClean="0">
                <a:solidFill>
                  <a:schemeClr val="bg1"/>
                </a:solidFill>
              </a:rPr>
              <a:t> συνέλευσης που δημιουργήθηκε από τους υπουργούς Εξωτερικών των Έξι εταίρων στις 10 Σεπτεμβρίου του 1952, παρέδωσε στις 9 Μαρτίου του 1953 στον Πρόεδρο του Συμβουλίου της ΕΚΑΧ, σχέδιο συνθήκης για τη δημιουργία μίας Ευρωπαϊκής Πολιτικής Κοινότητας</a:t>
            </a:r>
            <a:r>
              <a:rPr lang="el-GR" b="1" i="1" dirty="0" smtClean="0">
                <a:solidFill>
                  <a:schemeClr val="bg1"/>
                </a:solidFill>
              </a:rPr>
              <a:t> </a:t>
            </a:r>
            <a:r>
              <a:rPr lang="el-GR" b="1" dirty="0" smtClean="0">
                <a:solidFill>
                  <a:schemeClr val="bg1"/>
                </a:solidFill>
              </a:rPr>
              <a:t>(ΕΠΚ).</a:t>
            </a:r>
          </a:p>
          <a:p>
            <a:pPr marL="285750" indent="-285750" algn="just">
              <a:buFont typeface="Arial" panose="020B0604020202020204" pitchFamily="34" charset="0"/>
              <a:buChar char="•"/>
            </a:pPr>
            <a:r>
              <a:rPr lang="el-GR" b="1" dirty="0" smtClean="0">
                <a:solidFill>
                  <a:schemeClr val="bg1"/>
                </a:solidFill>
              </a:rPr>
              <a:t>Ωστόσο, η αποτυχία του εγχειρήματος της ΕΑΚ συνέβαλε στην εγκατάλειψη επί του παρόντος της ιδέας για την ίδρυση μίας</a:t>
            </a:r>
            <a:r>
              <a:rPr lang="el-GR" b="1" i="1" dirty="0" smtClean="0">
                <a:solidFill>
                  <a:schemeClr val="bg1"/>
                </a:solidFill>
              </a:rPr>
              <a:t> </a:t>
            </a:r>
            <a:r>
              <a:rPr lang="el-GR" b="1" dirty="0" smtClean="0">
                <a:solidFill>
                  <a:schemeClr val="bg1"/>
                </a:solidFill>
              </a:rPr>
              <a:t>Ευρωπαϊκής Πολιτικής Κοινότητας, η </a:t>
            </a:r>
            <a:r>
              <a:rPr lang="el-GR" b="1" dirty="0" err="1" smtClean="0">
                <a:solidFill>
                  <a:schemeClr val="bg1"/>
                </a:solidFill>
              </a:rPr>
              <a:t>ομοσπονδική</a:t>
            </a:r>
            <a:r>
              <a:rPr lang="el-GR" b="1" dirty="0" smtClean="0">
                <a:solidFill>
                  <a:schemeClr val="bg1"/>
                </a:solidFill>
              </a:rPr>
              <a:t> δομή των θεσμών της οποίας προκαλούσε καχυποψίες κυρίως εκ μέρους της Γαλλίας.</a:t>
            </a:r>
          </a:p>
          <a:p>
            <a:pPr marL="285750" indent="-285750" algn="just">
              <a:buFont typeface="Arial" panose="020B0604020202020204" pitchFamily="34" charset="0"/>
              <a:buChar char="•"/>
            </a:pPr>
            <a:endParaRPr lang="el-GR"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1958717"/>
            <a:ext cx="4760148" cy="3108543"/>
          </a:xfrm>
          <a:prstGeom prst="rect">
            <a:avLst/>
          </a:prstGeom>
        </p:spPr>
        <p:txBody>
          <a:bodyPr wrap="square">
            <a:spAutoFit/>
          </a:bodyPr>
          <a:lstStyle/>
          <a:p>
            <a:pPr marL="93663" indent="-93663" algn="just"/>
            <a:r>
              <a:rPr lang="el-GR" sz="1400" b="1" dirty="0" smtClean="0">
                <a:solidFill>
                  <a:srgbClr val="FFFF00"/>
                </a:solidFill>
              </a:rPr>
              <a:t>Το </a:t>
            </a:r>
            <a:r>
              <a:rPr lang="el-GR" sz="1400" b="1" dirty="0" smtClean="0">
                <a:solidFill>
                  <a:schemeClr val="bg1"/>
                </a:solidFill>
              </a:rPr>
              <a:t>σχέδιο του </a:t>
            </a:r>
            <a:r>
              <a:rPr lang="en-US" sz="1400" b="1" dirty="0" smtClean="0">
                <a:solidFill>
                  <a:schemeClr val="bg1"/>
                </a:solidFill>
              </a:rPr>
              <a:t>Paul</a:t>
            </a:r>
            <a:r>
              <a:rPr lang="el-GR" sz="1400" b="1" dirty="0" smtClean="0">
                <a:solidFill>
                  <a:schemeClr val="bg1"/>
                </a:solidFill>
              </a:rPr>
              <a:t>-</a:t>
            </a:r>
            <a:r>
              <a:rPr lang="en-US" sz="1400" b="1" dirty="0" smtClean="0">
                <a:solidFill>
                  <a:schemeClr val="bg1"/>
                </a:solidFill>
              </a:rPr>
              <a:t>Henri Spaak</a:t>
            </a:r>
            <a:r>
              <a:rPr lang="el-GR" sz="1400" b="1" dirty="0" smtClean="0">
                <a:solidFill>
                  <a:schemeClr val="bg1"/>
                </a:solidFill>
              </a:rPr>
              <a:t> </a:t>
            </a:r>
            <a:r>
              <a:rPr lang="el-GR" sz="1400" b="1" dirty="0" smtClean="0">
                <a:solidFill>
                  <a:srgbClr val="FFFF00"/>
                </a:solidFill>
              </a:rPr>
              <a:t>για την ίδρυση ΕΠΚ</a:t>
            </a:r>
          </a:p>
          <a:p>
            <a:pPr marL="93663" indent="-93663" algn="just">
              <a:buFont typeface="Calibri" pitchFamily="34" charset="0"/>
              <a:buChar char="−"/>
            </a:pPr>
            <a:r>
              <a:rPr lang="el-GR" sz="1400" b="1" dirty="0" smtClean="0">
                <a:solidFill>
                  <a:srgbClr val="FFFF00"/>
                </a:solidFill>
              </a:rPr>
              <a:t>Το σχέδιο</a:t>
            </a:r>
            <a:r>
              <a:rPr lang="en-US" sz="1400" b="1" dirty="0" smtClean="0">
                <a:solidFill>
                  <a:srgbClr val="FFFF00"/>
                </a:solidFill>
              </a:rPr>
              <a:t> </a:t>
            </a:r>
            <a:r>
              <a:rPr lang="el-GR" sz="1400" b="1" dirty="0" smtClean="0">
                <a:solidFill>
                  <a:srgbClr val="FFFF00"/>
                </a:solidFill>
              </a:rPr>
              <a:t>του </a:t>
            </a:r>
            <a:r>
              <a:rPr lang="en-US" sz="1400" b="1" dirty="0" smtClean="0">
                <a:solidFill>
                  <a:srgbClr val="FFFF00"/>
                </a:solidFill>
              </a:rPr>
              <a:t>Paul</a:t>
            </a:r>
            <a:r>
              <a:rPr lang="el-GR" sz="1400" b="1" dirty="0" smtClean="0">
                <a:solidFill>
                  <a:srgbClr val="FFFF00"/>
                </a:solidFill>
              </a:rPr>
              <a:t>-</a:t>
            </a:r>
            <a:r>
              <a:rPr lang="en-US" sz="1400" b="1" dirty="0" smtClean="0">
                <a:solidFill>
                  <a:srgbClr val="FFFF00"/>
                </a:solidFill>
              </a:rPr>
              <a:t>Henri Spaak</a:t>
            </a:r>
            <a:r>
              <a:rPr lang="el-GR" sz="1400" b="1" dirty="0" smtClean="0">
                <a:solidFill>
                  <a:srgbClr val="FFFF00"/>
                </a:solidFill>
              </a:rPr>
              <a:t> που ήταν δομημένο με την </a:t>
            </a:r>
            <a:r>
              <a:rPr lang="el-GR" sz="1400" b="1" dirty="0" err="1" smtClean="0">
                <a:solidFill>
                  <a:srgbClr val="FFFF00"/>
                </a:solidFill>
              </a:rPr>
              <a:t>ομοσπονδική</a:t>
            </a:r>
            <a:r>
              <a:rPr lang="el-GR" sz="1400" b="1" dirty="0" smtClean="0">
                <a:solidFill>
                  <a:srgbClr val="FFFF00"/>
                </a:solidFill>
              </a:rPr>
              <a:t> λογική που προέβλεπε το άρθρο 38 της ΕΑΚ, απέβλεπε στην ίδρυση μίας κοινότητας που θα αποσκοπούσε στην προάσπιση των ανθρωπίνων δικαιωμάτων και των θεμελιωδών ελευθεριών, στην κατοχύρωση της ασφάλειας των κρατών-μελών, στο συντονισμό της εξωτερικής πολιτικής τους και στη σταδιακή δημιουργία μίας κοινής αγοράς. </a:t>
            </a:r>
          </a:p>
          <a:p>
            <a:pPr marL="93663" indent="-93663" algn="just">
              <a:buFont typeface="Calibri" pitchFamily="34" charset="0"/>
              <a:buChar char="−"/>
            </a:pPr>
            <a:r>
              <a:rPr lang="el-GR" sz="1400" b="1" dirty="0" smtClean="0">
                <a:solidFill>
                  <a:srgbClr val="FFFF00"/>
                </a:solidFill>
              </a:rPr>
              <a:t>Θεσμικά, προέβλεπε ένα εκτελεστικό συμβούλιο, ένα κοινοβούλιο δύο τμημάτων, ένα συμβούλιο υπουργών των κρατών-μελών, ένα δικαστήριο και μια κοινωνική και οικονομική επιτροπή.</a:t>
            </a:r>
          </a:p>
          <a:p>
            <a:pPr algn="just"/>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Πορεία </a:t>
            </a:r>
            <a:r>
              <a:rPr lang="el-GR" b="1" dirty="0">
                <a:solidFill>
                  <a:srgbClr val="FFFF00"/>
                </a:solidFill>
              </a:rPr>
              <a:t>της ΕΠΑΑ στο πλαίσιο της ΚΕΠΠΑ και σχέσεις με το </a:t>
            </a:r>
            <a:r>
              <a:rPr lang="el-GR" b="1" dirty="0" smtClean="0">
                <a:solidFill>
                  <a:srgbClr val="FFFF00"/>
                </a:solidFill>
              </a:rPr>
              <a:t>NATO</a:t>
            </a:r>
          </a:p>
          <a:p>
            <a:pPr marL="285750" indent="-285750" algn="just">
              <a:buFont typeface="Arial" panose="020B0604020202020204" pitchFamily="34" charset="0"/>
              <a:buChar char="•"/>
            </a:pPr>
            <a:r>
              <a:rPr lang="el-GR" b="1" dirty="0">
                <a:solidFill>
                  <a:schemeClr val="bg1"/>
                </a:solidFill>
              </a:rPr>
              <a:t>Το Δεκέμβριο </a:t>
            </a:r>
            <a:r>
              <a:rPr lang="el-GR" b="1" dirty="0" smtClean="0">
                <a:solidFill>
                  <a:schemeClr val="bg1"/>
                </a:solidFill>
              </a:rPr>
              <a:t>2001, μετά </a:t>
            </a:r>
            <a:r>
              <a:rPr lang="el-GR" b="1" dirty="0">
                <a:solidFill>
                  <a:schemeClr val="bg1"/>
                </a:solidFill>
              </a:rPr>
              <a:t>το Διακανονισμό της Άγκυρας </a:t>
            </a:r>
            <a:r>
              <a:rPr lang="el-GR" b="1" dirty="0" smtClean="0">
                <a:solidFill>
                  <a:schemeClr val="bg1"/>
                </a:solidFill>
              </a:rPr>
              <a:t>η </a:t>
            </a:r>
            <a:r>
              <a:rPr lang="el-GR" b="1" dirty="0">
                <a:solidFill>
                  <a:schemeClr val="bg1"/>
                </a:solidFill>
              </a:rPr>
              <a:t>Τουρκία έπαψε να προβάλλει το δικαίωμα αρνησικυρίας που είχε θέσει ως κράτος-μέλος του NATO </a:t>
            </a:r>
            <a:r>
              <a:rPr lang="el-GR" b="1" dirty="0" smtClean="0">
                <a:solidFill>
                  <a:schemeClr val="bg1"/>
                </a:solidFill>
              </a:rPr>
              <a:t>για τη μη παροχή </a:t>
            </a:r>
            <a:r>
              <a:rPr lang="el-GR" b="1" dirty="0">
                <a:solidFill>
                  <a:schemeClr val="bg1"/>
                </a:solidFill>
              </a:rPr>
              <a:t>δυνατότητας στους έξι συμμάχους του NATO στην Ευρώπη που δεν είναι μέλη της ΕΕ (όπως η Τουρκία) να συμμετέχουν σε </a:t>
            </a:r>
            <a:r>
              <a:rPr lang="el-GR" b="1" dirty="0" smtClean="0">
                <a:solidFill>
                  <a:schemeClr val="bg1"/>
                </a:solidFill>
              </a:rPr>
              <a:t>σχεδιασμούς </a:t>
            </a:r>
            <a:r>
              <a:rPr lang="el-GR" b="1" dirty="0">
                <a:solidFill>
                  <a:schemeClr val="bg1"/>
                </a:solidFill>
              </a:rPr>
              <a:t>και </a:t>
            </a:r>
            <a:r>
              <a:rPr lang="el-GR" b="1" dirty="0" smtClean="0">
                <a:solidFill>
                  <a:schemeClr val="bg1"/>
                </a:solidFill>
              </a:rPr>
              <a:t>λήψη αποφάσεων στο πλαίσιο </a:t>
            </a:r>
            <a:r>
              <a:rPr lang="el-GR" b="1" dirty="0">
                <a:solidFill>
                  <a:schemeClr val="bg1"/>
                </a:solidFill>
              </a:rPr>
              <a:t>της </a:t>
            </a:r>
            <a:r>
              <a:rPr lang="el-GR" b="1" dirty="0" smtClean="0">
                <a:solidFill>
                  <a:schemeClr val="bg1"/>
                </a:solidFill>
              </a:rPr>
              <a:t>ΕΠΑΑ, </a:t>
            </a:r>
            <a:r>
              <a:rPr lang="el-GR" b="1" dirty="0">
                <a:solidFill>
                  <a:schemeClr val="bg1"/>
                </a:solidFill>
              </a:rPr>
              <a:t>αφού εξασφάλισε </a:t>
            </a:r>
            <a:r>
              <a:rPr lang="el-GR" b="1" dirty="0" smtClean="0">
                <a:solidFill>
                  <a:schemeClr val="bg1"/>
                </a:solidFill>
              </a:rPr>
              <a:t>τη συμμετοχή σε </a:t>
            </a:r>
            <a:r>
              <a:rPr lang="el-GR" b="1" dirty="0">
                <a:solidFill>
                  <a:schemeClr val="bg1"/>
                </a:solidFill>
              </a:rPr>
              <a:t>επιχειρήσεις στα σύνορά της, ενώ φαίνεται πως εξασφάλισε και τη δέσμευση της ΕΕ για </a:t>
            </a:r>
            <a:r>
              <a:rPr lang="el-GR" b="1" dirty="0" smtClean="0">
                <a:solidFill>
                  <a:schemeClr val="bg1"/>
                </a:solidFill>
              </a:rPr>
              <a:t>μη </a:t>
            </a:r>
            <a:r>
              <a:rPr lang="el-GR" b="1" dirty="0">
                <a:solidFill>
                  <a:schemeClr val="bg1"/>
                </a:solidFill>
              </a:rPr>
              <a:t>εμπλοκή της τελευταίας σε συγκρούσεις μεταξύ κρατών-μελών του NATO, υπονοώντας προφανώς μία σύγκρουση </a:t>
            </a:r>
            <a:r>
              <a:rPr lang="el-GR" b="1" dirty="0" smtClean="0">
                <a:solidFill>
                  <a:schemeClr val="bg1"/>
                </a:solidFill>
              </a:rPr>
              <a:t>Τουρκίας - Ελλάδας</a:t>
            </a:r>
            <a:r>
              <a:rPr lang="el-GR" b="1" dirty="0">
                <a:solidFill>
                  <a:schemeClr val="bg1"/>
                </a:solidFill>
              </a:rPr>
              <a:t>. </a:t>
            </a:r>
            <a:endParaRPr lang="el-GR" b="1" dirty="0" smtClean="0">
              <a:solidFill>
                <a:schemeClr val="bg1"/>
              </a:solidFill>
            </a:endParaRPr>
          </a:p>
          <a:p>
            <a:pPr marL="285750" indent="-285750" algn="just">
              <a:buFont typeface="Arial" panose="020B0604020202020204" pitchFamily="34" charset="0"/>
              <a:buChar char="•"/>
            </a:pPr>
            <a:r>
              <a:rPr lang="el-GR" b="1" dirty="0" smtClean="0">
                <a:solidFill>
                  <a:schemeClr val="bg1"/>
                </a:solidFill>
              </a:rPr>
              <a:t>Στο Ευρωπαϊκό </a:t>
            </a:r>
            <a:r>
              <a:rPr lang="el-GR" b="1" dirty="0">
                <a:solidFill>
                  <a:schemeClr val="bg1"/>
                </a:solidFill>
              </a:rPr>
              <a:t>Συμβούλιο του </a:t>
            </a:r>
            <a:r>
              <a:rPr lang="el-GR" b="1" dirty="0" err="1">
                <a:solidFill>
                  <a:schemeClr val="bg1"/>
                </a:solidFill>
              </a:rPr>
              <a:t>Laeken</a:t>
            </a:r>
            <a:r>
              <a:rPr lang="el-GR" b="1" dirty="0">
                <a:solidFill>
                  <a:schemeClr val="bg1"/>
                </a:solidFill>
              </a:rPr>
              <a:t>, </a:t>
            </a:r>
            <a:r>
              <a:rPr lang="el-GR" b="1" dirty="0" smtClean="0">
                <a:solidFill>
                  <a:schemeClr val="bg1"/>
                </a:solidFill>
              </a:rPr>
              <a:t>του </a:t>
            </a:r>
            <a:r>
              <a:rPr lang="el-GR" b="1" dirty="0">
                <a:solidFill>
                  <a:schemeClr val="bg1"/>
                </a:solidFill>
              </a:rPr>
              <a:t>Δεκεμβρίου </a:t>
            </a:r>
            <a:r>
              <a:rPr lang="el-GR" b="1" dirty="0" smtClean="0">
                <a:solidFill>
                  <a:schemeClr val="bg1"/>
                </a:solidFill>
              </a:rPr>
              <a:t>2001</a:t>
            </a:r>
            <a:r>
              <a:rPr lang="el-GR" b="1" dirty="0">
                <a:solidFill>
                  <a:schemeClr val="bg1"/>
                </a:solidFill>
              </a:rPr>
              <a:t>, υιοθετήθηκε το ΣΔΕΔ. </a:t>
            </a:r>
            <a:endParaRPr lang="el-GR" b="1" dirty="0" smtClean="0">
              <a:solidFill>
                <a:schemeClr val="bg1"/>
              </a:solidFill>
            </a:endParaRPr>
          </a:p>
          <a:p>
            <a:pPr marL="285750" indent="-285750" algn="just">
              <a:buFont typeface="Arial" panose="020B0604020202020204" pitchFamily="34" charset="0"/>
              <a:buChar char="•"/>
            </a:pPr>
            <a:r>
              <a:rPr lang="el-GR" b="1" dirty="0">
                <a:solidFill>
                  <a:schemeClr val="bg1"/>
                </a:solidFill>
              </a:rPr>
              <a:t>Π</a:t>
            </a:r>
            <a:r>
              <a:rPr lang="el-GR" b="1" dirty="0" smtClean="0">
                <a:solidFill>
                  <a:schemeClr val="bg1"/>
                </a:solidFill>
              </a:rPr>
              <a:t>αρά την θετική θέση στην </a:t>
            </a:r>
            <a:r>
              <a:rPr lang="el-GR" b="1" dirty="0">
                <a:solidFill>
                  <a:schemeClr val="bg1"/>
                </a:solidFill>
              </a:rPr>
              <a:t>ανάπτυξη πολυεθνικής δύναμης </a:t>
            </a:r>
            <a:r>
              <a:rPr lang="el-GR" b="1" dirty="0" smtClean="0">
                <a:solidFill>
                  <a:schemeClr val="bg1"/>
                </a:solidFill>
              </a:rPr>
              <a:t>στο Αφγανιστάν, υπήρξαν </a:t>
            </a:r>
            <a:r>
              <a:rPr lang="el-GR" b="1" dirty="0">
                <a:solidFill>
                  <a:schemeClr val="bg1"/>
                </a:solidFill>
              </a:rPr>
              <a:t>διαφοροποιήσεις και </a:t>
            </a:r>
            <a:r>
              <a:rPr lang="el-GR" b="1" dirty="0" smtClean="0">
                <a:solidFill>
                  <a:schemeClr val="bg1"/>
                </a:solidFill>
              </a:rPr>
              <a:t>περιορισμοί. </a:t>
            </a:r>
          </a:p>
          <a:p>
            <a:pPr marL="285750" indent="-285750" algn="just">
              <a:buFont typeface="Arial" panose="020B0604020202020204" pitchFamily="34" charset="0"/>
              <a:buChar char="•"/>
            </a:pPr>
            <a:r>
              <a:rPr lang="el-GR" b="1" dirty="0">
                <a:solidFill>
                  <a:schemeClr val="bg1"/>
                </a:solidFill>
              </a:rPr>
              <a:t>Στο Ευρωπαϊκό Συμβούλιο της Σεβίλλης του Ιουνίου 2002, εντάχθηκε </a:t>
            </a:r>
            <a:r>
              <a:rPr lang="el-GR" b="1" dirty="0" smtClean="0">
                <a:solidFill>
                  <a:schemeClr val="bg1"/>
                </a:solidFill>
              </a:rPr>
              <a:t>στις </a:t>
            </a:r>
            <a:r>
              <a:rPr lang="el-GR" b="1" dirty="0">
                <a:solidFill>
                  <a:schemeClr val="bg1"/>
                </a:solidFill>
              </a:rPr>
              <a:t>αρμοδιότητες της ΕΠΑΑ, η καταπολέμηση της τρομοκρατίας. </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4832092"/>
          </a:xfrm>
          <a:prstGeom prst="rect">
            <a:avLst/>
          </a:prstGeom>
        </p:spPr>
        <p:txBody>
          <a:bodyPr wrap="square">
            <a:spAutoFit/>
          </a:bodyPr>
          <a:lstStyle/>
          <a:p>
            <a:pPr algn="just"/>
            <a:r>
              <a:rPr lang="el-GR" sz="1400" b="1" dirty="0" smtClean="0">
                <a:solidFill>
                  <a:srgbClr val="FFFF00"/>
                </a:solidFill>
              </a:rPr>
              <a:t>Αποφάσεις για τα </a:t>
            </a:r>
            <a:r>
              <a:rPr lang="el-GR" sz="1400" b="1" dirty="0">
                <a:solidFill>
                  <a:schemeClr val="bg1"/>
                </a:solidFill>
              </a:rPr>
              <a:t>έ</a:t>
            </a:r>
            <a:r>
              <a:rPr lang="el-GR" sz="1400" b="1" dirty="0" smtClean="0">
                <a:solidFill>
                  <a:schemeClr val="bg1"/>
                </a:solidFill>
              </a:rPr>
              <a:t>ξι μέλη του ΝΑΤΟ </a:t>
            </a:r>
            <a:r>
              <a:rPr lang="el-GR" sz="1400" b="1" dirty="0" smtClean="0">
                <a:solidFill>
                  <a:srgbClr val="FFFF00"/>
                </a:solidFill>
              </a:rPr>
              <a:t>- </a:t>
            </a:r>
            <a:r>
              <a:rPr lang="el-GR" sz="1400" b="1" dirty="0" smtClean="0">
                <a:solidFill>
                  <a:schemeClr val="bg1"/>
                </a:solidFill>
              </a:rPr>
              <a:t>Νέα μέλη του ΝΑΤΟ</a:t>
            </a:r>
            <a:endParaRPr lang="el-GR" sz="1400" b="1" dirty="0">
              <a:solidFill>
                <a:schemeClr val="bg1"/>
              </a:solidFill>
            </a:endParaRPr>
          </a:p>
          <a:p>
            <a:pPr marL="107950" indent="-107950" algn="just">
              <a:buFont typeface="Calibri" panose="020F0502020204030204" pitchFamily="34" charset="0"/>
              <a:buChar char="−"/>
            </a:pPr>
            <a:r>
              <a:rPr lang="el-GR" sz="1400" b="1" dirty="0" smtClean="0">
                <a:solidFill>
                  <a:srgbClr val="FFFF00"/>
                </a:solidFill>
              </a:rPr>
              <a:t>Στο </a:t>
            </a:r>
            <a:r>
              <a:rPr lang="el-GR" sz="1400" b="1" dirty="0">
                <a:solidFill>
                  <a:srgbClr val="FFFF00"/>
                </a:solidFill>
              </a:rPr>
              <a:t>Ευρωπαϊκό Συμβούλιο των </a:t>
            </a:r>
            <a:r>
              <a:rPr lang="el-GR" sz="1400" b="1" dirty="0" smtClean="0">
                <a:solidFill>
                  <a:srgbClr val="FFFF00"/>
                </a:solidFill>
              </a:rPr>
              <a:t>Βρυξελλών, του Οκτωβρίου 2002, </a:t>
            </a:r>
            <a:r>
              <a:rPr lang="el-GR" sz="1400" b="1" dirty="0">
                <a:solidFill>
                  <a:srgbClr val="FFFF00"/>
                </a:solidFill>
              </a:rPr>
              <a:t>ρυθμίστηκαν και οι διαδικασίες συμμετοχής των έξι ευρωπαϊκών κρατών-μελών του NATO που δεν ήταν μέλη της ΕΕ (γνωστών και ως «+6»), στις επιχειρήσεις της ΕΠΑΑ.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Το </a:t>
            </a:r>
            <a:r>
              <a:rPr lang="el-GR" sz="1400" b="1" dirty="0">
                <a:solidFill>
                  <a:srgbClr val="FFFF00"/>
                </a:solidFill>
              </a:rPr>
              <a:t>ίδιο έτος, κατά τη Σύνοδο Κορυφής του NATO στην Πράγα, στις 21 και 22 Νοεμβρίου του 2002, αποφασίστηκε η ένταξη επτά νέων κρατών-μελών στη Βορειοατλαντική Συμμαχία, (</a:t>
            </a:r>
            <a:r>
              <a:rPr lang="el-GR" sz="1400" b="1" dirty="0" smtClean="0">
                <a:solidFill>
                  <a:srgbClr val="FFFF00"/>
                </a:solidFill>
              </a:rPr>
              <a:t>Βουλγαρίας</a:t>
            </a:r>
            <a:r>
              <a:rPr lang="el-GR" sz="1400" b="1" dirty="0">
                <a:solidFill>
                  <a:srgbClr val="FFFF00"/>
                </a:solidFill>
              </a:rPr>
              <a:t>, </a:t>
            </a:r>
            <a:r>
              <a:rPr lang="el-GR" sz="1400" b="1" dirty="0" smtClean="0">
                <a:solidFill>
                  <a:srgbClr val="FFFF00"/>
                </a:solidFill>
              </a:rPr>
              <a:t>Εσθονίας</a:t>
            </a:r>
            <a:r>
              <a:rPr lang="el-GR" sz="1400" b="1" dirty="0">
                <a:solidFill>
                  <a:srgbClr val="FFFF00"/>
                </a:solidFill>
              </a:rPr>
              <a:t>, </a:t>
            </a:r>
            <a:r>
              <a:rPr lang="el-GR" sz="1400" b="1" dirty="0" smtClean="0">
                <a:solidFill>
                  <a:srgbClr val="FFFF00"/>
                </a:solidFill>
              </a:rPr>
              <a:t>Λετονίας</a:t>
            </a:r>
            <a:r>
              <a:rPr lang="el-GR" sz="1400" b="1" dirty="0">
                <a:solidFill>
                  <a:srgbClr val="FFFF00"/>
                </a:solidFill>
              </a:rPr>
              <a:t>, </a:t>
            </a:r>
            <a:r>
              <a:rPr lang="el-GR" sz="1400" b="1" dirty="0" smtClean="0">
                <a:solidFill>
                  <a:srgbClr val="FFFF00"/>
                </a:solidFill>
              </a:rPr>
              <a:t>Λιθουανίας</a:t>
            </a:r>
            <a:r>
              <a:rPr lang="el-GR" sz="1400" b="1" dirty="0">
                <a:solidFill>
                  <a:srgbClr val="FFFF00"/>
                </a:solidFill>
              </a:rPr>
              <a:t>, </a:t>
            </a:r>
            <a:r>
              <a:rPr lang="el-GR" sz="1400" b="1" dirty="0" smtClean="0">
                <a:solidFill>
                  <a:srgbClr val="FFFF00"/>
                </a:solidFill>
              </a:rPr>
              <a:t>Ρουμανίας</a:t>
            </a:r>
            <a:r>
              <a:rPr lang="el-GR" sz="1400" b="1" dirty="0">
                <a:solidFill>
                  <a:srgbClr val="FFFF00"/>
                </a:solidFill>
              </a:rPr>
              <a:t>, </a:t>
            </a:r>
            <a:r>
              <a:rPr lang="el-GR" sz="1400" b="1" dirty="0" smtClean="0">
                <a:solidFill>
                  <a:srgbClr val="FFFF00"/>
                </a:solidFill>
              </a:rPr>
              <a:t>Σλοβακίας, Σλοβενίας), </a:t>
            </a:r>
            <a:r>
              <a:rPr lang="el-GR" sz="1400" b="1" dirty="0">
                <a:solidFill>
                  <a:srgbClr val="FFFF00"/>
                </a:solidFill>
              </a:rPr>
              <a:t>από </a:t>
            </a:r>
            <a:r>
              <a:rPr lang="el-GR" sz="1400" b="1" dirty="0" smtClean="0">
                <a:solidFill>
                  <a:srgbClr val="FFFF00"/>
                </a:solidFill>
              </a:rPr>
              <a:t>29 </a:t>
            </a:r>
            <a:r>
              <a:rPr lang="el-GR" sz="1400" b="1" dirty="0">
                <a:solidFill>
                  <a:srgbClr val="FFFF00"/>
                </a:solidFill>
              </a:rPr>
              <a:t>Μαρτίου </a:t>
            </a:r>
            <a:r>
              <a:rPr lang="el-GR" sz="1400" b="1" dirty="0" smtClean="0">
                <a:solidFill>
                  <a:srgbClr val="FFFF00"/>
                </a:solidFill>
              </a:rPr>
              <a:t>2004. </a:t>
            </a:r>
          </a:p>
          <a:p>
            <a:pPr marL="107950" indent="-107950" algn="just">
              <a:buFont typeface="Calibri" panose="020F0502020204030204" pitchFamily="34" charset="0"/>
              <a:buChar char="−"/>
            </a:pPr>
            <a:r>
              <a:rPr lang="el-GR" sz="1400" b="1" dirty="0" smtClean="0">
                <a:solidFill>
                  <a:srgbClr val="FFFF00"/>
                </a:solidFill>
              </a:rPr>
              <a:t>Ακόμη</a:t>
            </a:r>
            <a:r>
              <a:rPr lang="el-GR" sz="1400" b="1" dirty="0">
                <a:solidFill>
                  <a:srgbClr val="FFFF00"/>
                </a:solidFill>
              </a:rPr>
              <a:t>, στην Πράγα αποφασίστηκε η σύσταση </a:t>
            </a:r>
            <a:r>
              <a:rPr lang="el-GR" sz="1400" b="1" dirty="0" smtClean="0">
                <a:solidFill>
                  <a:srgbClr val="FFFF00"/>
                </a:solidFill>
              </a:rPr>
              <a:t>Νατοϊκής </a:t>
            </a:r>
            <a:r>
              <a:rPr lang="el-GR" sz="1400" b="1" dirty="0">
                <a:solidFill>
                  <a:srgbClr val="FFFF00"/>
                </a:solidFill>
              </a:rPr>
              <a:t>Δύναμης Αντίδρασης (</a:t>
            </a:r>
            <a:r>
              <a:rPr lang="el-GR" sz="1400" b="1" dirty="0" smtClean="0">
                <a:solidFill>
                  <a:srgbClr val="FFFF00"/>
                </a:solidFill>
              </a:rPr>
              <a:t>ΝΔΑ), που </a:t>
            </a:r>
            <a:r>
              <a:rPr lang="el-GR" sz="1400" b="1" dirty="0">
                <a:solidFill>
                  <a:srgbClr val="FFFF00"/>
                </a:solidFill>
              </a:rPr>
              <a:t>θα τίθετο σε πλήρη λειτουργία το 2006, με δύναμη 21.000 στρατιωτών, συγκροτούμενη σε επτά </a:t>
            </a:r>
            <a:r>
              <a:rPr lang="el-GR" sz="1400" b="1" dirty="0" smtClean="0">
                <a:solidFill>
                  <a:srgbClr val="FFFF00"/>
                </a:solidFill>
              </a:rPr>
              <a:t>ημέρες, για </a:t>
            </a:r>
            <a:r>
              <a:rPr lang="el-GR" sz="1400" b="1" dirty="0">
                <a:solidFill>
                  <a:srgbClr val="FFFF00"/>
                </a:solidFill>
              </a:rPr>
              <a:t>σύντομες αποστολές.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Το Δεκέμβριο 2002</a:t>
            </a:r>
            <a:r>
              <a:rPr lang="el-GR" sz="1400" b="1" dirty="0">
                <a:solidFill>
                  <a:srgbClr val="FFFF00"/>
                </a:solidFill>
              </a:rPr>
              <a:t>, εκδόθηκε </a:t>
            </a:r>
            <a:r>
              <a:rPr lang="el-GR" sz="1400" b="1" i="1" dirty="0" smtClean="0">
                <a:solidFill>
                  <a:schemeClr val="bg1"/>
                </a:solidFill>
              </a:rPr>
              <a:t>Κοινή </a:t>
            </a:r>
            <a:r>
              <a:rPr lang="el-GR" sz="1400" b="1" i="1" dirty="0">
                <a:solidFill>
                  <a:schemeClr val="bg1"/>
                </a:solidFill>
              </a:rPr>
              <a:t>Διακήρυξη ΕΕ – </a:t>
            </a:r>
            <a:r>
              <a:rPr lang="el-GR" sz="1400" b="1" i="1" dirty="0" smtClean="0">
                <a:solidFill>
                  <a:schemeClr val="bg1"/>
                </a:solidFill>
              </a:rPr>
              <a:t>ΝΑΤΟ </a:t>
            </a:r>
            <a:r>
              <a:rPr lang="el-GR" sz="1400" b="1" dirty="0" smtClean="0">
                <a:solidFill>
                  <a:srgbClr val="FFFF00"/>
                </a:solidFill>
              </a:rPr>
              <a:t>(</a:t>
            </a:r>
            <a:r>
              <a:rPr lang="el-GR" sz="1400" b="1" i="1" dirty="0" smtClean="0">
                <a:solidFill>
                  <a:srgbClr val="FFFF00"/>
                </a:solidFill>
              </a:rPr>
              <a:t>Συμφωνία </a:t>
            </a:r>
            <a:r>
              <a:rPr lang="el-GR" sz="1400" b="1" i="1" dirty="0" err="1">
                <a:solidFill>
                  <a:srgbClr val="FFFF00"/>
                </a:solidFill>
              </a:rPr>
              <a:t>Berlin</a:t>
            </a:r>
            <a:r>
              <a:rPr lang="el-GR" sz="1400" b="1" i="1" dirty="0">
                <a:solidFill>
                  <a:srgbClr val="FFFF00"/>
                </a:solidFill>
              </a:rPr>
              <a:t> </a:t>
            </a:r>
            <a:r>
              <a:rPr lang="el-GR" sz="1400" b="1" i="1" dirty="0" err="1" smtClean="0">
                <a:solidFill>
                  <a:srgbClr val="FFFF00"/>
                </a:solidFill>
              </a:rPr>
              <a:t>Plus</a:t>
            </a:r>
            <a:r>
              <a:rPr lang="el-GR" sz="1400" b="1" dirty="0" smtClean="0">
                <a:solidFill>
                  <a:srgbClr val="FFFF00"/>
                </a:solidFill>
              </a:rPr>
              <a:t>), </a:t>
            </a:r>
            <a:r>
              <a:rPr lang="el-GR" sz="1400" b="1" dirty="0">
                <a:solidFill>
                  <a:srgbClr val="FFFF00"/>
                </a:solidFill>
              </a:rPr>
              <a:t>για τις βασικές αρχές </a:t>
            </a:r>
            <a:r>
              <a:rPr lang="el-GR" sz="1400" b="1" dirty="0" smtClean="0">
                <a:solidFill>
                  <a:srgbClr val="FFFF00"/>
                </a:solidFill>
              </a:rPr>
              <a:t>συνεργασίας </a:t>
            </a:r>
            <a:r>
              <a:rPr lang="el-GR" sz="1400" b="1" dirty="0">
                <a:solidFill>
                  <a:srgbClr val="FFFF00"/>
                </a:solidFill>
              </a:rPr>
              <a:t>και </a:t>
            </a:r>
            <a:r>
              <a:rPr lang="el-GR" sz="1400" b="1" dirty="0" smtClean="0">
                <a:solidFill>
                  <a:srgbClr val="FFFF00"/>
                </a:solidFill>
              </a:rPr>
              <a:t>συντονισμού των επιχειρησιακών </a:t>
            </a:r>
            <a:r>
              <a:rPr lang="el-GR" sz="1400" b="1" dirty="0">
                <a:solidFill>
                  <a:srgbClr val="FFFF00"/>
                </a:solidFill>
              </a:rPr>
              <a:t>δραστηριοτήτων </a:t>
            </a:r>
            <a:r>
              <a:rPr lang="el-GR" sz="1400" b="1" dirty="0" smtClean="0">
                <a:solidFill>
                  <a:srgbClr val="FFFF00"/>
                </a:solidFill>
              </a:rPr>
              <a:t>ΕΠΑΑ </a:t>
            </a:r>
            <a:r>
              <a:rPr lang="el-GR" sz="1400" b="1" dirty="0">
                <a:solidFill>
                  <a:srgbClr val="FFFF00"/>
                </a:solidFill>
              </a:rPr>
              <a:t>και </a:t>
            </a:r>
            <a:r>
              <a:rPr lang="el-GR" sz="1400" b="1" dirty="0" smtClean="0">
                <a:solidFill>
                  <a:srgbClr val="FFFF00"/>
                </a:solidFill>
              </a:rPr>
              <a:t>NATO</a:t>
            </a:r>
            <a:r>
              <a:rPr lang="el-GR" sz="1400" b="1" dirty="0">
                <a:solidFill>
                  <a:srgbClr val="FFFF00"/>
                </a:solidFill>
              </a:rPr>
              <a:t>, στη βάση των αποφάσεων του Συμβουλίου του ΝΑΤΟ </a:t>
            </a:r>
            <a:r>
              <a:rPr lang="el-GR" sz="1400" b="1" dirty="0" smtClean="0">
                <a:solidFill>
                  <a:srgbClr val="FFFF00"/>
                </a:solidFill>
              </a:rPr>
              <a:t>του Βερολίνου, του </a:t>
            </a:r>
            <a:r>
              <a:rPr lang="el-GR" sz="1400" b="1" dirty="0">
                <a:solidFill>
                  <a:srgbClr val="FFFF00"/>
                </a:solidFill>
              </a:rPr>
              <a:t>Ιουνίου </a:t>
            </a:r>
            <a:r>
              <a:rPr lang="el-GR" sz="1400" b="1" dirty="0" smtClean="0">
                <a:solidFill>
                  <a:srgbClr val="FFFF00"/>
                </a:solidFill>
              </a:rPr>
              <a:t>1996 </a:t>
            </a:r>
            <a:r>
              <a:rPr lang="el-GR" sz="1400" b="1" dirty="0">
                <a:solidFill>
                  <a:srgbClr val="FFFF00"/>
                </a:solidFill>
              </a:rPr>
              <a:t>και </a:t>
            </a:r>
            <a:r>
              <a:rPr lang="el-GR" sz="1400" b="1" dirty="0" smtClean="0">
                <a:solidFill>
                  <a:srgbClr val="FFFF00"/>
                </a:solidFill>
              </a:rPr>
              <a:t>των </a:t>
            </a:r>
            <a:r>
              <a:rPr lang="el-GR" sz="1400" b="1" dirty="0">
                <a:solidFill>
                  <a:srgbClr val="FFFF00"/>
                </a:solidFill>
              </a:rPr>
              <a:t>συμπερασμάτων της Συνόδου Κορυφής του NATO στην </a:t>
            </a:r>
            <a:r>
              <a:rPr lang="el-GR" sz="1400" b="1" dirty="0" err="1">
                <a:solidFill>
                  <a:srgbClr val="FFFF00"/>
                </a:solidFill>
              </a:rPr>
              <a:t>Ουάσινγκτον</a:t>
            </a:r>
            <a:r>
              <a:rPr lang="el-GR" sz="1400" b="1" dirty="0">
                <a:solidFill>
                  <a:srgbClr val="FFFF00"/>
                </a:solidFill>
              </a:rPr>
              <a:t>, </a:t>
            </a:r>
            <a:r>
              <a:rPr lang="el-GR" sz="1400" b="1" dirty="0" smtClean="0">
                <a:solidFill>
                  <a:srgbClr val="FFFF00"/>
                </a:solidFill>
              </a:rPr>
              <a:t>του Απριλίου </a:t>
            </a:r>
            <a:r>
              <a:rPr lang="el-GR" sz="1400" b="1" dirty="0">
                <a:solidFill>
                  <a:srgbClr val="FFFF00"/>
                </a:solidFill>
              </a:rPr>
              <a:t>1999. </a:t>
            </a:r>
          </a:p>
          <a:p>
            <a:pPr marL="107950" indent="-107950" algn="just">
              <a:buFont typeface="Calibri" panose="020F0502020204030204" pitchFamily="34" charset="0"/>
              <a:buChar char="−"/>
            </a:pPr>
            <a:endParaRPr lang="el-GR" sz="1400" b="1" dirty="0" smtClean="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82004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Πορεία </a:t>
            </a:r>
            <a:r>
              <a:rPr lang="el-GR" b="1" dirty="0">
                <a:solidFill>
                  <a:srgbClr val="FFFF00"/>
                </a:solidFill>
              </a:rPr>
              <a:t>της ΕΠΑΑ στο πλαίσιο της ΚΕΠΠΑ και σχέσεις με το </a:t>
            </a:r>
            <a:r>
              <a:rPr lang="el-GR" b="1" dirty="0" smtClean="0">
                <a:solidFill>
                  <a:srgbClr val="FFFF00"/>
                </a:solidFill>
              </a:rPr>
              <a:t>NATO</a:t>
            </a:r>
          </a:p>
          <a:p>
            <a:pPr marL="285750" indent="-285750" algn="just">
              <a:buFont typeface="Arial" panose="020B0604020202020204" pitchFamily="34" charset="0"/>
              <a:buChar char="•"/>
            </a:pPr>
            <a:r>
              <a:rPr lang="el-GR" b="1" dirty="0">
                <a:solidFill>
                  <a:schemeClr val="bg1"/>
                </a:solidFill>
              </a:rPr>
              <a:t>Νέα </a:t>
            </a:r>
            <a:r>
              <a:rPr lang="el-GR" b="1" dirty="0" smtClean="0">
                <a:solidFill>
                  <a:schemeClr val="bg1"/>
                </a:solidFill>
              </a:rPr>
              <a:t>σχέδια </a:t>
            </a:r>
            <a:r>
              <a:rPr lang="el-GR" b="1" dirty="0">
                <a:solidFill>
                  <a:schemeClr val="bg1"/>
                </a:solidFill>
              </a:rPr>
              <a:t>προώθησης </a:t>
            </a:r>
            <a:r>
              <a:rPr lang="el-GR" b="1" dirty="0" smtClean="0">
                <a:solidFill>
                  <a:schemeClr val="bg1"/>
                </a:solidFill>
              </a:rPr>
              <a:t>της </a:t>
            </a:r>
            <a:r>
              <a:rPr lang="el-GR" b="1" dirty="0">
                <a:solidFill>
                  <a:schemeClr val="bg1"/>
                </a:solidFill>
              </a:rPr>
              <a:t>ευρωπαϊκής αμυντικής ταυτότητας της ΕΕ προτάθηκαν τον Απρίλιο </a:t>
            </a:r>
            <a:r>
              <a:rPr lang="el-GR" b="1" dirty="0" smtClean="0">
                <a:solidFill>
                  <a:schemeClr val="bg1"/>
                </a:solidFill>
              </a:rPr>
              <a:t>2003</a:t>
            </a:r>
            <a:r>
              <a:rPr lang="el-GR" b="1" dirty="0">
                <a:solidFill>
                  <a:schemeClr val="bg1"/>
                </a:solidFill>
              </a:rPr>
              <a:t>, από </a:t>
            </a:r>
            <a:r>
              <a:rPr lang="el-GR" b="1" dirty="0" smtClean="0">
                <a:solidFill>
                  <a:schemeClr val="bg1"/>
                </a:solidFill>
              </a:rPr>
              <a:t>Βέλγιο</a:t>
            </a:r>
            <a:r>
              <a:rPr lang="el-GR" b="1" dirty="0">
                <a:solidFill>
                  <a:schemeClr val="bg1"/>
                </a:solidFill>
              </a:rPr>
              <a:t>, </a:t>
            </a:r>
            <a:r>
              <a:rPr lang="el-GR" b="1" dirty="0" smtClean="0">
                <a:solidFill>
                  <a:schemeClr val="bg1"/>
                </a:solidFill>
              </a:rPr>
              <a:t>Γαλλία</a:t>
            </a:r>
            <a:r>
              <a:rPr lang="el-GR" b="1" dirty="0">
                <a:solidFill>
                  <a:schemeClr val="bg1"/>
                </a:solidFill>
              </a:rPr>
              <a:t>, </a:t>
            </a:r>
            <a:r>
              <a:rPr lang="el-GR" b="1" dirty="0" smtClean="0">
                <a:solidFill>
                  <a:schemeClr val="bg1"/>
                </a:solidFill>
              </a:rPr>
              <a:t>Γερμανία και Λουξεμβούργο</a:t>
            </a:r>
            <a:r>
              <a:rPr lang="el-GR" b="1" dirty="0">
                <a:solidFill>
                  <a:schemeClr val="bg1"/>
                </a:solidFill>
              </a:rPr>
              <a:t>, για </a:t>
            </a:r>
            <a:r>
              <a:rPr lang="el-GR" b="1" dirty="0" smtClean="0">
                <a:solidFill>
                  <a:schemeClr val="bg1"/>
                </a:solidFill>
              </a:rPr>
              <a:t>σύσταση </a:t>
            </a:r>
            <a:r>
              <a:rPr lang="el-GR" b="1" dirty="0">
                <a:solidFill>
                  <a:srgbClr val="FFFF00"/>
                </a:solidFill>
              </a:rPr>
              <a:t>αυτόνομου ευρωπαϊκού στρατηγείου </a:t>
            </a:r>
            <a:r>
              <a:rPr lang="el-GR" b="1" dirty="0">
                <a:solidFill>
                  <a:schemeClr val="bg1"/>
                </a:solidFill>
              </a:rPr>
              <a:t>στο προάστιο </a:t>
            </a:r>
            <a:r>
              <a:rPr lang="el-GR" b="1" dirty="0" err="1">
                <a:solidFill>
                  <a:schemeClr val="bg1"/>
                </a:solidFill>
              </a:rPr>
              <a:t>Tervuren</a:t>
            </a:r>
            <a:r>
              <a:rPr lang="el-GR" b="1" dirty="0">
                <a:solidFill>
                  <a:schemeClr val="bg1"/>
                </a:solidFill>
              </a:rPr>
              <a:t> των Βρυξελλών, κοντά </a:t>
            </a:r>
            <a:r>
              <a:rPr lang="el-GR" b="1" dirty="0" smtClean="0">
                <a:solidFill>
                  <a:schemeClr val="bg1"/>
                </a:solidFill>
              </a:rPr>
              <a:t>στο </a:t>
            </a:r>
            <a:r>
              <a:rPr lang="el-GR" b="1" dirty="0">
                <a:solidFill>
                  <a:schemeClr val="bg1"/>
                </a:solidFill>
              </a:rPr>
              <a:t>νατοϊκό </a:t>
            </a:r>
            <a:r>
              <a:rPr lang="el-GR" b="1" dirty="0" smtClean="0">
                <a:solidFill>
                  <a:schemeClr val="bg1"/>
                </a:solidFill>
              </a:rPr>
              <a:t>στρατηγείο, </a:t>
            </a:r>
            <a:r>
              <a:rPr lang="el-GR" b="1" dirty="0">
                <a:solidFill>
                  <a:schemeClr val="bg1"/>
                </a:solidFill>
              </a:rPr>
              <a:t>προκαλώντας </a:t>
            </a:r>
            <a:r>
              <a:rPr lang="el-GR" b="1" dirty="0" smtClean="0">
                <a:solidFill>
                  <a:schemeClr val="bg1"/>
                </a:solidFill>
              </a:rPr>
              <a:t>τις αντιδράσεις ΗΠΑ και «</a:t>
            </a:r>
            <a:r>
              <a:rPr lang="el-GR" b="1" dirty="0" err="1">
                <a:solidFill>
                  <a:schemeClr val="bg1"/>
                </a:solidFill>
              </a:rPr>
              <a:t>φιλοατλαντιστών</a:t>
            </a:r>
            <a:r>
              <a:rPr lang="el-GR" b="1" dirty="0">
                <a:solidFill>
                  <a:schemeClr val="bg1"/>
                </a:solidFill>
              </a:rPr>
              <a:t>» της </a:t>
            </a:r>
            <a:r>
              <a:rPr lang="el-GR" b="1" dirty="0" smtClean="0">
                <a:solidFill>
                  <a:schemeClr val="bg1"/>
                </a:solidFill>
              </a:rPr>
              <a:t>ΕΕ. </a:t>
            </a:r>
          </a:p>
          <a:p>
            <a:pPr marL="285750" indent="-285750" algn="just">
              <a:buFont typeface="Arial" panose="020B0604020202020204" pitchFamily="34" charset="0"/>
              <a:buChar char="•"/>
            </a:pPr>
            <a:r>
              <a:rPr lang="el-GR" b="1" dirty="0" smtClean="0">
                <a:solidFill>
                  <a:schemeClr val="bg1"/>
                </a:solidFill>
              </a:rPr>
              <a:t>Η </a:t>
            </a:r>
            <a:r>
              <a:rPr lang="el-GR" b="1" dirty="0">
                <a:solidFill>
                  <a:schemeClr val="bg1"/>
                </a:solidFill>
              </a:rPr>
              <a:t>αντιπαράθεση </a:t>
            </a:r>
            <a:r>
              <a:rPr lang="el-GR" b="1" dirty="0" smtClean="0">
                <a:solidFill>
                  <a:schemeClr val="bg1"/>
                </a:solidFill>
              </a:rPr>
              <a:t>έληξε με συμφωνία Βρετανίας</a:t>
            </a:r>
            <a:r>
              <a:rPr lang="el-GR" b="1" dirty="0">
                <a:solidFill>
                  <a:schemeClr val="bg1"/>
                </a:solidFill>
              </a:rPr>
              <a:t>, Γαλλίας και Γερμανίας στη Νάπολη, λίγο πριν από το Ευρωπαϊκό Συμβούλιο των Βρυξελλών, </a:t>
            </a:r>
            <a:r>
              <a:rPr lang="el-GR" b="1" dirty="0" smtClean="0">
                <a:solidFill>
                  <a:schemeClr val="bg1"/>
                </a:solidFill>
              </a:rPr>
              <a:t>του Δεκεμβρίου 2003</a:t>
            </a:r>
            <a:r>
              <a:rPr lang="el-GR" b="1" dirty="0">
                <a:solidFill>
                  <a:schemeClr val="bg1"/>
                </a:solidFill>
              </a:rPr>
              <a:t>, </a:t>
            </a:r>
            <a:r>
              <a:rPr lang="el-GR" b="1" dirty="0" smtClean="0">
                <a:solidFill>
                  <a:schemeClr val="bg1"/>
                </a:solidFill>
              </a:rPr>
              <a:t>για τη </a:t>
            </a:r>
            <a:r>
              <a:rPr lang="el-GR" b="1" dirty="0">
                <a:solidFill>
                  <a:schemeClr val="bg1"/>
                </a:solidFill>
              </a:rPr>
              <a:t>δημιουργία </a:t>
            </a:r>
            <a:r>
              <a:rPr lang="el-GR" b="1" dirty="0" smtClean="0">
                <a:solidFill>
                  <a:srgbClr val="FFFF00"/>
                </a:solidFill>
              </a:rPr>
              <a:t>ευρωπαϊκού </a:t>
            </a:r>
            <a:r>
              <a:rPr lang="el-GR" b="1" dirty="0">
                <a:solidFill>
                  <a:srgbClr val="FFFF00"/>
                </a:solidFill>
              </a:rPr>
              <a:t>πυρήνα </a:t>
            </a:r>
            <a:r>
              <a:rPr lang="el-GR" b="1" dirty="0" smtClean="0">
                <a:solidFill>
                  <a:srgbClr val="FFFF00"/>
                </a:solidFill>
              </a:rPr>
              <a:t>ενθυλακωμένου </a:t>
            </a:r>
            <a:r>
              <a:rPr lang="el-GR" b="1" dirty="0">
                <a:solidFill>
                  <a:srgbClr val="FFFF00"/>
                </a:solidFill>
              </a:rPr>
              <a:t>στο Ανώτατο Στρατηγείο Συμμαχικών Δυνάμεων Ευρώπης</a:t>
            </a:r>
            <a:r>
              <a:rPr lang="el-GR" b="1" dirty="0">
                <a:solidFill>
                  <a:schemeClr val="bg1"/>
                </a:solidFill>
              </a:rPr>
              <a:t> για τις ευρωπαϊκές επιχειρήσεις </a:t>
            </a:r>
            <a:r>
              <a:rPr lang="el-GR" b="1" dirty="0" smtClean="0">
                <a:solidFill>
                  <a:schemeClr val="bg1"/>
                </a:solidFill>
              </a:rPr>
              <a:t>στο πλαίσιο </a:t>
            </a:r>
            <a:r>
              <a:rPr lang="el-GR" b="1" dirty="0">
                <a:solidFill>
                  <a:schemeClr val="bg1"/>
                </a:solidFill>
              </a:rPr>
              <a:t>του </a:t>
            </a:r>
            <a:r>
              <a:rPr lang="el-GR" b="1" dirty="0" smtClean="0">
                <a:solidFill>
                  <a:schemeClr val="bg1"/>
                </a:solidFill>
              </a:rPr>
              <a:t>ΝΑΤΟ.</a:t>
            </a:r>
          </a:p>
          <a:p>
            <a:pPr marL="285750" indent="-285750" algn="just">
              <a:buFont typeface="Arial" panose="020B0604020202020204" pitchFamily="34" charset="0"/>
              <a:buChar char="•"/>
            </a:pPr>
            <a:r>
              <a:rPr lang="el-GR" b="1" dirty="0" smtClean="0">
                <a:solidFill>
                  <a:schemeClr val="bg1"/>
                </a:solidFill>
              </a:rPr>
              <a:t>Στο </a:t>
            </a:r>
            <a:r>
              <a:rPr lang="el-GR" b="1" dirty="0">
                <a:solidFill>
                  <a:schemeClr val="bg1"/>
                </a:solidFill>
              </a:rPr>
              <a:t>ίδιο Ευρωπαϊκό Συμβούλιο, </a:t>
            </a:r>
            <a:r>
              <a:rPr lang="el-GR" b="1" dirty="0" smtClean="0">
                <a:solidFill>
                  <a:schemeClr val="bg1"/>
                </a:solidFill>
              </a:rPr>
              <a:t>με </a:t>
            </a:r>
            <a:r>
              <a:rPr lang="el-GR" b="1" dirty="0">
                <a:solidFill>
                  <a:schemeClr val="bg1"/>
                </a:solidFill>
              </a:rPr>
              <a:t>βάση το κείμενο του Ύπατου Εκπροσώπου της ΚΕΠΠΑ </a:t>
            </a:r>
            <a:r>
              <a:rPr lang="el-GR" b="1" dirty="0" err="1">
                <a:solidFill>
                  <a:schemeClr val="bg1"/>
                </a:solidFill>
              </a:rPr>
              <a:t>Javier</a:t>
            </a:r>
            <a:r>
              <a:rPr lang="el-GR" b="1" dirty="0">
                <a:solidFill>
                  <a:schemeClr val="bg1"/>
                </a:solidFill>
              </a:rPr>
              <a:t> </a:t>
            </a:r>
            <a:r>
              <a:rPr lang="el-GR" b="1" dirty="0" err="1">
                <a:solidFill>
                  <a:schemeClr val="bg1"/>
                </a:solidFill>
              </a:rPr>
              <a:t>Solana</a:t>
            </a:r>
            <a:r>
              <a:rPr lang="el-GR" b="1" dirty="0">
                <a:solidFill>
                  <a:schemeClr val="bg1"/>
                </a:solidFill>
              </a:rPr>
              <a:t>, </a:t>
            </a:r>
            <a:r>
              <a:rPr lang="el-GR" b="1" i="1" dirty="0">
                <a:solidFill>
                  <a:schemeClr val="bg1"/>
                </a:solidFill>
              </a:rPr>
              <a:t>Μία Ασφαλής Ευρώπη σε έναν Καλύτερο Κόσμο</a:t>
            </a:r>
            <a:r>
              <a:rPr lang="el-GR" b="1" dirty="0">
                <a:solidFill>
                  <a:schemeClr val="bg1"/>
                </a:solidFill>
              </a:rPr>
              <a:t>, </a:t>
            </a:r>
            <a:r>
              <a:rPr lang="el-GR" b="1" dirty="0" smtClean="0">
                <a:solidFill>
                  <a:schemeClr val="bg1"/>
                </a:solidFill>
              </a:rPr>
              <a:t>εγκρίθηκε νέα </a:t>
            </a:r>
            <a:r>
              <a:rPr lang="el-GR" b="1" i="1" dirty="0">
                <a:solidFill>
                  <a:srgbClr val="FFFF00"/>
                </a:solidFill>
              </a:rPr>
              <a:t>Ευρωπαϊκή Στρατηγική Ασφάλειας </a:t>
            </a:r>
            <a:r>
              <a:rPr lang="el-GR" b="1" dirty="0">
                <a:solidFill>
                  <a:schemeClr val="bg1"/>
                </a:solidFill>
              </a:rPr>
              <a:t>(ΕΣΑ</a:t>
            </a:r>
            <a:r>
              <a:rPr lang="el-GR" b="1" dirty="0" smtClean="0">
                <a:solidFill>
                  <a:schemeClr val="bg1"/>
                </a:solidFill>
              </a:rPr>
              <a:t>), </a:t>
            </a:r>
            <a:r>
              <a:rPr lang="el-GR" b="1" dirty="0">
                <a:solidFill>
                  <a:schemeClr val="bg1"/>
                </a:solidFill>
              </a:rPr>
              <a:t>γ</a:t>
            </a:r>
            <a:r>
              <a:rPr lang="el-GR" b="1" dirty="0" smtClean="0">
                <a:solidFill>
                  <a:schemeClr val="bg1"/>
                </a:solidFill>
              </a:rPr>
              <a:t>ια τρομοκρατία</a:t>
            </a:r>
            <a:r>
              <a:rPr lang="el-GR" b="1" dirty="0">
                <a:solidFill>
                  <a:schemeClr val="bg1"/>
                </a:solidFill>
              </a:rPr>
              <a:t>, </a:t>
            </a:r>
            <a:r>
              <a:rPr lang="el-GR" b="1" dirty="0" smtClean="0">
                <a:solidFill>
                  <a:schemeClr val="bg1"/>
                </a:solidFill>
              </a:rPr>
              <a:t>όπλα </a:t>
            </a:r>
            <a:r>
              <a:rPr lang="el-GR" b="1" dirty="0">
                <a:solidFill>
                  <a:schemeClr val="bg1"/>
                </a:solidFill>
              </a:rPr>
              <a:t>μαζικής καταστροφής, </a:t>
            </a:r>
            <a:r>
              <a:rPr lang="el-GR" b="1" dirty="0" smtClean="0">
                <a:solidFill>
                  <a:schemeClr val="bg1"/>
                </a:solidFill>
              </a:rPr>
              <a:t>περιφερειακές </a:t>
            </a:r>
            <a:r>
              <a:rPr lang="el-GR" b="1" dirty="0">
                <a:solidFill>
                  <a:schemeClr val="bg1"/>
                </a:solidFill>
              </a:rPr>
              <a:t>συγκρούσεις, </a:t>
            </a:r>
            <a:r>
              <a:rPr lang="el-GR" b="1" dirty="0" smtClean="0">
                <a:solidFill>
                  <a:schemeClr val="bg1"/>
                </a:solidFill>
              </a:rPr>
              <a:t>αποσάθρωση </a:t>
            </a:r>
            <a:r>
              <a:rPr lang="el-GR" b="1" dirty="0">
                <a:solidFill>
                  <a:schemeClr val="bg1"/>
                </a:solidFill>
              </a:rPr>
              <a:t>του κράτους και </a:t>
            </a:r>
            <a:r>
              <a:rPr lang="el-GR" b="1" dirty="0" smtClean="0">
                <a:solidFill>
                  <a:schemeClr val="bg1"/>
                </a:solidFill>
              </a:rPr>
              <a:t>οργανωμένο </a:t>
            </a:r>
            <a:r>
              <a:rPr lang="el-GR" b="1" dirty="0">
                <a:solidFill>
                  <a:schemeClr val="bg1"/>
                </a:solidFill>
              </a:rPr>
              <a:t>έγκλημα.</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4993" y="5413979"/>
            <a:ext cx="4783667" cy="307777"/>
          </a:xfrm>
          <a:prstGeom prst="rect">
            <a:avLst/>
          </a:prstGeom>
        </p:spPr>
        <p:txBody>
          <a:bodyPr wrap="square">
            <a:spAutoFit/>
          </a:bodyPr>
          <a:lstStyle/>
          <a:p>
            <a:pPr algn="just"/>
            <a:r>
              <a:rPr lang="el-GR" sz="1400" b="1" dirty="0" smtClean="0">
                <a:solidFill>
                  <a:srgbClr val="FFFF00"/>
                </a:solidFill>
              </a:rPr>
              <a:t>Σχέση ευρωπαϊκών κρατών με το ΝΑΤΟ το 2004 </a:t>
            </a:r>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pic>
        <p:nvPicPr>
          <p:cNvPr id="7" name="Εικόνα 6"/>
          <p:cNvPicPr>
            <a:picLocks noChangeAspect="1"/>
          </p:cNvPicPr>
          <p:nvPr/>
        </p:nvPicPr>
        <p:blipFill>
          <a:blip r:embed="rId5"/>
          <a:stretch>
            <a:fillRect/>
          </a:stretch>
        </p:blipFill>
        <p:spPr>
          <a:xfrm>
            <a:off x="80762" y="1867436"/>
            <a:ext cx="4652130" cy="3565641"/>
          </a:xfrm>
          <a:prstGeom prst="rect">
            <a:avLst/>
          </a:prstGeom>
        </p:spPr>
      </p:pic>
      <p:pic>
        <p:nvPicPr>
          <p:cNvPr id="8" name="Εικόνα 7"/>
          <p:cNvPicPr>
            <a:picLocks noChangeAspect="1"/>
          </p:cNvPicPr>
          <p:nvPr/>
        </p:nvPicPr>
        <p:blipFill>
          <a:blip r:embed="rId6"/>
          <a:stretch>
            <a:fillRect/>
          </a:stretch>
        </p:blipFill>
        <p:spPr>
          <a:xfrm>
            <a:off x="14994" y="5739029"/>
            <a:ext cx="4781145" cy="318094"/>
          </a:xfrm>
          <a:prstGeom prst="rect">
            <a:avLst/>
          </a:prstGeom>
        </p:spPr>
      </p:pic>
    </p:spTree>
    <p:extLst>
      <p:ext uri="{BB962C8B-B14F-4D97-AF65-F5344CB8AC3E}">
        <p14:creationId xmlns:p14="http://schemas.microsoft.com/office/powerpoint/2010/main" val="2402763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Πορεία </a:t>
            </a:r>
            <a:r>
              <a:rPr lang="el-GR" b="1" dirty="0">
                <a:solidFill>
                  <a:srgbClr val="FFFF00"/>
                </a:solidFill>
              </a:rPr>
              <a:t>της ΕΠΑΑ στο πλαίσιο της ΚΕΠΠΑ και σχέσεις με το </a:t>
            </a:r>
            <a:r>
              <a:rPr lang="el-GR" b="1" dirty="0" smtClean="0">
                <a:solidFill>
                  <a:srgbClr val="FFFF00"/>
                </a:solidFill>
              </a:rPr>
              <a:t>NATO</a:t>
            </a:r>
          </a:p>
          <a:p>
            <a:pPr marL="285750" indent="-285750" algn="just">
              <a:buFont typeface="Arial" panose="020B0604020202020204" pitchFamily="34" charset="0"/>
              <a:buChar char="•"/>
            </a:pPr>
            <a:r>
              <a:rPr lang="el-GR" b="1" dirty="0" smtClean="0">
                <a:solidFill>
                  <a:prstClr val="white"/>
                </a:solidFill>
              </a:rPr>
              <a:t>Στο </a:t>
            </a:r>
            <a:r>
              <a:rPr lang="el-GR" b="1" dirty="0">
                <a:solidFill>
                  <a:prstClr val="white"/>
                </a:solidFill>
              </a:rPr>
              <a:t>Ευρωπαϊκό Συμβούλιο των Βρυξελλών </a:t>
            </a:r>
            <a:r>
              <a:rPr lang="el-GR" b="1" dirty="0" smtClean="0">
                <a:solidFill>
                  <a:prstClr val="white"/>
                </a:solidFill>
              </a:rPr>
              <a:t>του Ιουνίου 2004</a:t>
            </a:r>
            <a:r>
              <a:rPr lang="el-GR" b="1" dirty="0">
                <a:solidFill>
                  <a:prstClr val="white"/>
                </a:solidFill>
              </a:rPr>
              <a:t>, και σύμφωνα με την ΕΣΑ, υιοθετήθηκε ο νέος </a:t>
            </a:r>
            <a:r>
              <a:rPr lang="el-GR" b="1" i="1" dirty="0" smtClean="0">
                <a:solidFill>
                  <a:srgbClr val="FFFF00"/>
                </a:solidFill>
              </a:rPr>
              <a:t>Πρωταρχικός Στόχος </a:t>
            </a:r>
            <a:r>
              <a:rPr lang="el-GR" b="1" i="1" dirty="0">
                <a:solidFill>
                  <a:srgbClr val="FFFF00"/>
                </a:solidFill>
              </a:rPr>
              <a:t>2010</a:t>
            </a:r>
            <a:r>
              <a:rPr lang="el-GR" b="1" dirty="0">
                <a:solidFill>
                  <a:prstClr val="white"/>
                </a:solidFill>
              </a:rPr>
              <a:t>, εστιάζοντας στην ανάπτυξη, τη λειτουργικότητα και τη χρονική βιωσιμότητα των δυνατοτήτων, ενώ επεκτάθηκε το </a:t>
            </a:r>
            <a:r>
              <a:rPr lang="el-GR" b="1" dirty="0" smtClean="0">
                <a:solidFill>
                  <a:prstClr val="white"/>
                </a:solidFill>
              </a:rPr>
              <a:t>αντικείμενο </a:t>
            </a:r>
            <a:r>
              <a:rPr lang="el-GR" b="1" dirty="0">
                <a:solidFill>
                  <a:prstClr val="white"/>
                </a:solidFill>
              </a:rPr>
              <a:t>των αποστολών </a:t>
            </a:r>
            <a:r>
              <a:rPr lang="el-GR" b="1" dirty="0" err="1">
                <a:solidFill>
                  <a:prstClr val="white"/>
                </a:solidFill>
              </a:rPr>
              <a:t>Petersberg</a:t>
            </a:r>
            <a:r>
              <a:rPr lang="el-GR" b="1" dirty="0">
                <a:solidFill>
                  <a:prstClr val="white"/>
                </a:solidFill>
              </a:rPr>
              <a:t> για να συμπεριλάβει </a:t>
            </a:r>
            <a:r>
              <a:rPr lang="el-GR" b="1" dirty="0" smtClean="0">
                <a:solidFill>
                  <a:prstClr val="white"/>
                </a:solidFill>
              </a:rPr>
              <a:t>τις κοινές </a:t>
            </a:r>
            <a:r>
              <a:rPr lang="el-GR" b="1" dirty="0">
                <a:solidFill>
                  <a:prstClr val="white"/>
                </a:solidFill>
              </a:rPr>
              <a:t>επιχειρήσεις αφοπλισμού, </a:t>
            </a:r>
            <a:r>
              <a:rPr lang="el-GR" b="1" dirty="0" smtClean="0">
                <a:solidFill>
                  <a:prstClr val="white"/>
                </a:solidFill>
              </a:rPr>
              <a:t>τη στήριξη </a:t>
            </a:r>
            <a:r>
              <a:rPr lang="el-GR" b="1" dirty="0">
                <a:solidFill>
                  <a:prstClr val="white"/>
                </a:solidFill>
              </a:rPr>
              <a:t>προς τρίτες χώρες για </a:t>
            </a:r>
            <a:r>
              <a:rPr lang="el-GR" b="1" dirty="0" smtClean="0">
                <a:solidFill>
                  <a:prstClr val="white"/>
                </a:solidFill>
              </a:rPr>
              <a:t>την καταπολέμηση της τρομοκρατίας </a:t>
            </a:r>
            <a:r>
              <a:rPr lang="el-GR" b="1" dirty="0">
                <a:solidFill>
                  <a:prstClr val="white"/>
                </a:solidFill>
              </a:rPr>
              <a:t>και </a:t>
            </a:r>
            <a:r>
              <a:rPr lang="el-GR" b="1" dirty="0" smtClean="0">
                <a:solidFill>
                  <a:prstClr val="white"/>
                </a:solidFill>
              </a:rPr>
              <a:t>την αναβάθμιση </a:t>
            </a:r>
            <a:r>
              <a:rPr lang="el-GR" b="1" dirty="0">
                <a:solidFill>
                  <a:prstClr val="white"/>
                </a:solidFill>
              </a:rPr>
              <a:t>του τομέα της ασφάλειας.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Μέχρι </a:t>
            </a:r>
            <a:r>
              <a:rPr lang="el-GR" b="1" dirty="0">
                <a:solidFill>
                  <a:prstClr val="white"/>
                </a:solidFill>
              </a:rPr>
              <a:t>το 2010 θα αναπτύσσονταν νέες στρατιωτικές δυνατότητες, όπως, οι 15 Τακτικοί Σχηματισμοί Μάχης </a:t>
            </a:r>
            <a:r>
              <a:rPr lang="el-GR" b="1" dirty="0" smtClean="0">
                <a:solidFill>
                  <a:prstClr val="white"/>
                </a:solidFill>
              </a:rPr>
              <a:t>των </a:t>
            </a:r>
            <a:r>
              <a:rPr lang="el-GR" b="1" dirty="0">
                <a:solidFill>
                  <a:prstClr val="white"/>
                </a:solidFill>
              </a:rPr>
              <a:t>1.500 στρατιωτών, </a:t>
            </a:r>
            <a:r>
              <a:rPr lang="el-GR" b="1" dirty="0" smtClean="0">
                <a:solidFill>
                  <a:prstClr val="white"/>
                </a:solidFill>
              </a:rPr>
              <a:t>στο πλαίσιο της </a:t>
            </a:r>
            <a:r>
              <a:rPr lang="el-GR" b="1" dirty="0">
                <a:solidFill>
                  <a:prstClr val="white"/>
                </a:solidFill>
              </a:rPr>
              <a:t>ΕΔΤΑ, η Ευρωπαϊκή Δύναμη Στρατιωτικής Αστυνομίας 800 – 900 ατόμων, η Ναυτική Δύναμη, τα 5 Επιχειρησιακά Στρατηγεία στη Βρετανία, τη Γαλλία, τη Γερμανία, την Ελλάδα και την Ιταλία, κ.λπ</a:t>
            </a:r>
            <a:r>
              <a:rPr lang="el-GR" b="1" dirty="0" smtClean="0">
                <a:solidFill>
                  <a:prstClr val="white"/>
                </a:solidFill>
              </a:rPr>
              <a:t>.</a:t>
            </a:r>
          </a:p>
          <a:p>
            <a:pPr marL="285750" indent="-285750" algn="just">
              <a:buFont typeface="Arial" panose="020B0604020202020204" pitchFamily="34" charset="0"/>
              <a:buChar char="•"/>
            </a:pPr>
            <a:r>
              <a:rPr lang="el-GR" b="1" dirty="0" smtClean="0">
                <a:solidFill>
                  <a:prstClr val="white"/>
                </a:solidFill>
              </a:rPr>
              <a:t>Στο </a:t>
            </a:r>
            <a:r>
              <a:rPr lang="el-GR" b="1" dirty="0">
                <a:solidFill>
                  <a:prstClr val="white"/>
                </a:solidFill>
              </a:rPr>
              <a:t>Ευρωπαϊκό Συμβούλιο των Βρυξελλών, </a:t>
            </a:r>
            <a:r>
              <a:rPr lang="el-GR" b="1" dirty="0" smtClean="0">
                <a:solidFill>
                  <a:prstClr val="white"/>
                </a:solidFill>
              </a:rPr>
              <a:t>του Δεκεμβρίου 2004</a:t>
            </a:r>
            <a:r>
              <a:rPr lang="el-GR" b="1" dirty="0">
                <a:solidFill>
                  <a:prstClr val="white"/>
                </a:solidFill>
              </a:rPr>
              <a:t>, προσδιορίστηκαν και οι </a:t>
            </a:r>
            <a:r>
              <a:rPr lang="el-GR" b="1" i="1" dirty="0">
                <a:solidFill>
                  <a:prstClr val="white"/>
                </a:solidFill>
              </a:rPr>
              <a:t>Μη Στρατιωτικοί Πρωταρχικοί Στόχοι </a:t>
            </a:r>
            <a:r>
              <a:rPr lang="el-GR" b="1" dirty="0" smtClean="0">
                <a:solidFill>
                  <a:prstClr val="white"/>
                </a:solidFill>
              </a:rPr>
              <a:t>για το </a:t>
            </a:r>
            <a:r>
              <a:rPr lang="el-GR" b="1" dirty="0">
                <a:solidFill>
                  <a:prstClr val="white"/>
                </a:solidFill>
              </a:rPr>
              <a:t>2008, για μη στρατιωτικές αποστολές διαχείρισης </a:t>
            </a:r>
            <a:r>
              <a:rPr lang="el-GR" b="1" dirty="0" smtClean="0">
                <a:solidFill>
                  <a:prstClr val="white"/>
                </a:solidFill>
              </a:rPr>
              <a:t>κρίσεων.</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3108543"/>
          </a:xfrm>
          <a:prstGeom prst="rect">
            <a:avLst/>
          </a:prstGeom>
        </p:spPr>
        <p:txBody>
          <a:bodyPr wrap="square">
            <a:spAutoFit/>
          </a:bodyPr>
          <a:lstStyle/>
          <a:p>
            <a:pPr algn="just"/>
            <a:r>
              <a:rPr lang="el-GR" sz="1400" b="1" i="1" dirty="0" smtClean="0">
                <a:solidFill>
                  <a:schemeClr val="bg1"/>
                </a:solidFill>
              </a:rPr>
              <a:t>Ο </a:t>
            </a:r>
            <a:r>
              <a:rPr lang="el-GR" sz="1400" b="1" i="1" dirty="0">
                <a:solidFill>
                  <a:schemeClr val="bg1"/>
                </a:solidFill>
              </a:rPr>
              <a:t>Ευρωπαϊκός Αμυντικός Οργανισμός</a:t>
            </a:r>
            <a:endParaRPr lang="el-GR" sz="1400" b="1" i="1" dirty="0" smtClean="0">
              <a:solidFill>
                <a:schemeClr val="bg1"/>
              </a:solidFill>
            </a:endParaRPr>
          </a:p>
          <a:p>
            <a:pPr marL="107950" indent="-107950" algn="just">
              <a:buFont typeface="Calibri" panose="020F0502020204030204" pitchFamily="34" charset="0"/>
              <a:buChar char="−"/>
            </a:pPr>
            <a:r>
              <a:rPr lang="el-GR" sz="1400" b="1" dirty="0" smtClean="0">
                <a:solidFill>
                  <a:srgbClr val="FFFF00"/>
                </a:solidFill>
              </a:rPr>
              <a:t>Τον </a:t>
            </a:r>
            <a:r>
              <a:rPr lang="el-GR" sz="1400" b="1" dirty="0">
                <a:solidFill>
                  <a:srgbClr val="FFFF00"/>
                </a:solidFill>
              </a:rPr>
              <a:t>Ιούλιο </a:t>
            </a:r>
            <a:r>
              <a:rPr lang="el-GR" sz="1400" b="1" dirty="0" smtClean="0">
                <a:solidFill>
                  <a:srgbClr val="FFFF00"/>
                </a:solidFill>
              </a:rPr>
              <a:t>2004 </a:t>
            </a:r>
            <a:r>
              <a:rPr lang="el-GR" sz="1400" b="1" dirty="0">
                <a:solidFill>
                  <a:srgbClr val="FFFF00"/>
                </a:solidFill>
              </a:rPr>
              <a:t>ολοκληρώθηκαν οι διαδικασίες από το Συμβούλιο των Υπουργών για να τεθεί σε λειτουργία ο </a:t>
            </a:r>
            <a:r>
              <a:rPr lang="el-GR" sz="1400" b="1" i="1" dirty="0">
                <a:solidFill>
                  <a:schemeClr val="bg1"/>
                </a:solidFill>
              </a:rPr>
              <a:t>Ευρωπαϊκός Αμυντικός Οργανισμός </a:t>
            </a:r>
            <a:r>
              <a:rPr lang="el-GR" sz="1400" b="1" dirty="0">
                <a:solidFill>
                  <a:srgbClr val="FFFF00"/>
                </a:solidFill>
              </a:rPr>
              <a:t>(ΕΑΟ), από τις 14 Ιουλίου του ιδίου έτους, με έδρα τις Βρυξέλλες, με σκοπό την παροχή υποστήριξης προς τα κράτη-μέλη της ΕΕ για τη βελτίωση των στρατιωτικών δυνατοτήτων τους, σύμφωνα με τους στόχους της ΕΠΑΑ, όπως ορίζονται από την ΕΣΑ.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Ο </a:t>
            </a:r>
            <a:r>
              <a:rPr lang="el-GR" sz="1400" b="1" dirty="0">
                <a:solidFill>
                  <a:srgbClr val="FFFF00"/>
                </a:solidFill>
              </a:rPr>
              <a:t>ΕΑΟ βασίζεται σε τέσσερις στρατηγικές: </a:t>
            </a:r>
            <a:endParaRPr lang="el-GR" sz="1400" b="1" dirty="0" smtClean="0">
              <a:solidFill>
                <a:srgbClr val="FFFF00"/>
              </a:solidFill>
            </a:endParaRPr>
          </a:p>
          <a:p>
            <a:pPr marL="450850" indent="-342900" algn="just">
              <a:buFont typeface="+mj-lt"/>
              <a:buAutoNum type="arabicPeriod"/>
            </a:pPr>
            <a:r>
              <a:rPr lang="el-GR" sz="1400" b="1" dirty="0" smtClean="0">
                <a:solidFill>
                  <a:srgbClr val="FFFF00"/>
                </a:solidFill>
              </a:rPr>
              <a:t>το </a:t>
            </a:r>
            <a:r>
              <a:rPr lang="el-GR" sz="1400" b="1" dirty="0">
                <a:solidFill>
                  <a:srgbClr val="FFFF00"/>
                </a:solidFill>
              </a:rPr>
              <a:t>Σχέδιο Ανάπτυξης Δυνατοτήτων, </a:t>
            </a:r>
            <a:endParaRPr lang="el-GR" sz="1400" b="1" dirty="0" smtClean="0">
              <a:solidFill>
                <a:srgbClr val="FFFF00"/>
              </a:solidFill>
            </a:endParaRPr>
          </a:p>
          <a:p>
            <a:pPr marL="450850" indent="-342900" algn="just">
              <a:buFont typeface="+mj-lt"/>
              <a:buAutoNum type="arabicPeriod"/>
            </a:pPr>
            <a:r>
              <a:rPr lang="el-GR" sz="1400" b="1" dirty="0" smtClean="0">
                <a:solidFill>
                  <a:srgbClr val="FFFF00"/>
                </a:solidFill>
              </a:rPr>
              <a:t>την </a:t>
            </a:r>
            <a:r>
              <a:rPr lang="el-GR" sz="1400" b="1" dirty="0">
                <a:solidFill>
                  <a:srgbClr val="FFFF00"/>
                </a:solidFill>
              </a:rPr>
              <a:t>Ευρωπαϊκή Αμυντική Έρευνα &amp; Τεχνολογία, </a:t>
            </a:r>
            <a:endParaRPr lang="el-GR" sz="1400" b="1" dirty="0" smtClean="0">
              <a:solidFill>
                <a:srgbClr val="FFFF00"/>
              </a:solidFill>
            </a:endParaRPr>
          </a:p>
          <a:p>
            <a:pPr marL="450850" indent="-342900" algn="just">
              <a:buFont typeface="+mj-lt"/>
              <a:buAutoNum type="arabicPeriod"/>
            </a:pPr>
            <a:r>
              <a:rPr lang="el-GR" sz="1400" b="1" dirty="0" smtClean="0">
                <a:solidFill>
                  <a:srgbClr val="FFFF00"/>
                </a:solidFill>
              </a:rPr>
              <a:t>την </a:t>
            </a:r>
            <a:r>
              <a:rPr lang="el-GR" sz="1400" b="1" dirty="0">
                <a:solidFill>
                  <a:srgbClr val="FFFF00"/>
                </a:solidFill>
              </a:rPr>
              <a:t>Ευρωπαϊκή Εξοπλιστική Συνεργασία και </a:t>
            </a:r>
            <a:endParaRPr lang="el-GR" sz="1400" b="1" dirty="0" smtClean="0">
              <a:solidFill>
                <a:srgbClr val="FFFF00"/>
              </a:solidFill>
            </a:endParaRPr>
          </a:p>
          <a:p>
            <a:pPr marL="450850" indent="-342900" algn="just">
              <a:buFont typeface="+mj-lt"/>
              <a:buAutoNum type="arabicPeriod"/>
            </a:pPr>
            <a:r>
              <a:rPr lang="el-GR" sz="1400" b="1" dirty="0" smtClean="0">
                <a:solidFill>
                  <a:srgbClr val="FFFF00"/>
                </a:solidFill>
              </a:rPr>
              <a:t>την </a:t>
            </a:r>
            <a:r>
              <a:rPr lang="el-GR" sz="1400" b="1" dirty="0">
                <a:solidFill>
                  <a:srgbClr val="FFFF00"/>
                </a:solidFill>
              </a:rPr>
              <a:t>Ευρωπαϊκή Βάση Αμυντικής Τεχνολογίας και </a:t>
            </a:r>
            <a:r>
              <a:rPr lang="el-GR" sz="1400" b="1" dirty="0" smtClean="0">
                <a:solidFill>
                  <a:srgbClr val="FFFF00"/>
                </a:solidFill>
              </a:rPr>
              <a:t>Βιομηχανίας.</a:t>
            </a:r>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pic>
        <p:nvPicPr>
          <p:cNvPr id="12" name="Εικόνα 11"/>
          <p:cNvPicPr/>
          <p:nvPr/>
        </p:nvPicPr>
        <p:blipFill>
          <a:blip r:embed="rId5" cstate="print">
            <a:extLst>
              <a:ext uri="{28A0092B-C50C-407E-A947-70E740481C1C}">
                <a14:useLocalDpi xmlns:a14="http://schemas.microsoft.com/office/drawing/2010/main" val="0"/>
              </a:ext>
            </a:extLst>
          </a:blip>
          <a:stretch>
            <a:fillRect/>
          </a:stretch>
        </p:blipFill>
        <p:spPr>
          <a:xfrm>
            <a:off x="387349" y="4800358"/>
            <a:ext cx="1409700" cy="1400175"/>
          </a:xfrm>
          <a:prstGeom prst="rect">
            <a:avLst/>
          </a:prstGeom>
        </p:spPr>
      </p:pic>
      <p:sp>
        <p:nvSpPr>
          <p:cNvPr id="6" name="Ορθογώνιο 5"/>
          <p:cNvSpPr/>
          <p:nvPr/>
        </p:nvSpPr>
        <p:spPr>
          <a:xfrm>
            <a:off x="1857101" y="5164093"/>
            <a:ext cx="2429891" cy="523220"/>
          </a:xfrm>
          <a:prstGeom prst="rect">
            <a:avLst/>
          </a:prstGeom>
        </p:spPr>
        <p:txBody>
          <a:bodyPr wrap="square">
            <a:spAutoFit/>
          </a:bodyPr>
          <a:lstStyle/>
          <a:p>
            <a:r>
              <a:rPr lang="el-GR" sz="1400" b="1" dirty="0">
                <a:solidFill>
                  <a:srgbClr val="FFFF00"/>
                </a:solidFill>
              </a:rPr>
              <a:t>Έμβλημα του Ευρωπαϊκού Αμυντικού Οργανισμού</a:t>
            </a:r>
          </a:p>
        </p:txBody>
      </p:sp>
    </p:spTree>
    <p:extLst>
      <p:ext uri="{BB962C8B-B14F-4D97-AF65-F5344CB8AC3E}">
        <p14:creationId xmlns:p14="http://schemas.microsoft.com/office/powerpoint/2010/main" val="3822431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a:solidFill>
                  <a:srgbClr val="FFFF00"/>
                </a:solidFill>
              </a:rPr>
              <a:t>Η Συνθήκη της Λισσαβόνας και η εξωτερική εκπροσώπηση της </a:t>
            </a:r>
            <a:r>
              <a:rPr lang="el-GR" b="1" dirty="0" smtClean="0">
                <a:solidFill>
                  <a:srgbClr val="FFFF00"/>
                </a:solidFill>
              </a:rPr>
              <a:t>ΕΕ</a:t>
            </a: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Διακυβερνητική Διάσκεψη για την κατάρτιση </a:t>
            </a:r>
            <a:r>
              <a:rPr lang="el-GR" b="1" dirty="0" smtClean="0">
                <a:solidFill>
                  <a:prstClr val="white"/>
                </a:solidFill>
              </a:rPr>
              <a:t>«</a:t>
            </a:r>
            <a:r>
              <a:rPr lang="el-GR" b="1" dirty="0">
                <a:solidFill>
                  <a:prstClr val="white"/>
                </a:solidFill>
              </a:rPr>
              <a:t>Μεταρρυθμιστικής Συνθήκης» ξεκίνησε τις εργασίες </a:t>
            </a:r>
            <a:r>
              <a:rPr lang="el-GR" b="1" dirty="0" smtClean="0">
                <a:solidFill>
                  <a:prstClr val="white"/>
                </a:solidFill>
              </a:rPr>
              <a:t>τον Ιούλιο </a:t>
            </a:r>
            <a:r>
              <a:rPr lang="el-GR" b="1" dirty="0">
                <a:solidFill>
                  <a:prstClr val="white"/>
                </a:solidFill>
              </a:rPr>
              <a:t>του 2007 </a:t>
            </a:r>
            <a:r>
              <a:rPr lang="el-GR" b="1" dirty="0" smtClean="0">
                <a:solidFill>
                  <a:prstClr val="white"/>
                </a:solidFill>
              </a:rPr>
              <a:t>και βασιζόταν στις προβλέψεις </a:t>
            </a:r>
            <a:r>
              <a:rPr lang="el-GR" b="1" dirty="0">
                <a:solidFill>
                  <a:prstClr val="white"/>
                </a:solidFill>
              </a:rPr>
              <a:t>τη ΣΣΕ, όπως, για την περίπτωση της ΚΕΠΠΑ, </a:t>
            </a:r>
            <a:r>
              <a:rPr lang="el-GR" b="1" dirty="0" smtClean="0">
                <a:solidFill>
                  <a:prstClr val="white"/>
                </a:solidFill>
              </a:rPr>
              <a:t>καθιέρωση </a:t>
            </a:r>
            <a:r>
              <a:rPr lang="el-GR" b="1" dirty="0">
                <a:solidFill>
                  <a:prstClr val="white"/>
                </a:solidFill>
              </a:rPr>
              <a:t>της θέσης του </a:t>
            </a:r>
            <a:r>
              <a:rPr lang="el-GR" b="1" dirty="0">
                <a:solidFill>
                  <a:srgbClr val="FFFF00"/>
                </a:solidFill>
              </a:rPr>
              <a:t>Προέδρου του Ευρωπαϊκού Συμβουλίου</a:t>
            </a:r>
            <a:r>
              <a:rPr lang="el-GR" b="1" dirty="0">
                <a:solidFill>
                  <a:prstClr val="white"/>
                </a:solidFill>
              </a:rPr>
              <a:t>, </a:t>
            </a:r>
            <a:r>
              <a:rPr lang="el-GR" b="1" dirty="0" smtClean="0">
                <a:solidFill>
                  <a:prstClr val="white"/>
                </a:solidFill>
              </a:rPr>
              <a:t>δημιουργία </a:t>
            </a:r>
            <a:r>
              <a:rPr lang="el-GR" b="1" dirty="0">
                <a:solidFill>
                  <a:prstClr val="white"/>
                </a:solidFill>
              </a:rPr>
              <a:t>της θέσης του </a:t>
            </a:r>
            <a:r>
              <a:rPr lang="el-GR" b="1" dirty="0">
                <a:solidFill>
                  <a:srgbClr val="FFFF00"/>
                </a:solidFill>
              </a:rPr>
              <a:t>Ύπατου Εκπροσώπου της Ένωσης για Θέματα Εξωτερικής Πολιτικής και Πολιτικής Ασφάλειας</a:t>
            </a:r>
            <a:r>
              <a:rPr lang="el-GR" b="1" dirty="0">
                <a:solidFill>
                  <a:prstClr val="white"/>
                </a:solidFill>
              </a:rPr>
              <a:t>, κ.ά..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Συνθήκη της Λισσαβόνας υπογράφηκε στις 13 Δεκεμβρίου 2007 </a:t>
            </a:r>
            <a:r>
              <a:rPr lang="el-GR" b="1" dirty="0" smtClean="0">
                <a:solidFill>
                  <a:prstClr val="white"/>
                </a:solidFill>
              </a:rPr>
              <a:t>και τέθηκε σε ισχύ την 1η Δεκεμβρίου 2009. </a:t>
            </a:r>
          </a:p>
          <a:p>
            <a:pPr marL="285750" indent="-285750" algn="just">
              <a:buFont typeface="Arial" panose="020B0604020202020204" pitchFamily="34" charset="0"/>
              <a:buChar char="•"/>
            </a:pPr>
            <a:r>
              <a:rPr lang="el-GR" b="1" dirty="0" smtClean="0">
                <a:solidFill>
                  <a:prstClr val="white"/>
                </a:solidFill>
              </a:rPr>
              <a:t>Στο </a:t>
            </a:r>
            <a:r>
              <a:rPr lang="el-GR" b="1" dirty="0">
                <a:solidFill>
                  <a:prstClr val="white"/>
                </a:solidFill>
              </a:rPr>
              <a:t>μεταξύ, </a:t>
            </a:r>
            <a:r>
              <a:rPr lang="el-GR" b="1" dirty="0" smtClean="0">
                <a:solidFill>
                  <a:prstClr val="white"/>
                </a:solidFill>
              </a:rPr>
              <a:t>τον Νοέμβριο 2009</a:t>
            </a:r>
            <a:r>
              <a:rPr lang="el-GR" b="1" dirty="0">
                <a:solidFill>
                  <a:prstClr val="white"/>
                </a:solidFill>
              </a:rPr>
              <a:t>, το έκτακτο Ευρωπαϊκό Συμβούλιο των Βρυξελλών εξέλεξε τον </a:t>
            </a:r>
            <a:r>
              <a:rPr lang="el-GR" b="1" dirty="0" err="1">
                <a:solidFill>
                  <a:prstClr val="white"/>
                </a:solidFill>
              </a:rPr>
              <a:t>Herman</a:t>
            </a:r>
            <a:r>
              <a:rPr lang="el-GR" b="1" dirty="0">
                <a:solidFill>
                  <a:prstClr val="white"/>
                </a:solidFill>
              </a:rPr>
              <a:t> </a:t>
            </a:r>
            <a:r>
              <a:rPr lang="el-GR" b="1" dirty="0" err="1">
                <a:solidFill>
                  <a:prstClr val="white"/>
                </a:solidFill>
              </a:rPr>
              <a:t>Van</a:t>
            </a:r>
            <a:r>
              <a:rPr lang="el-GR" b="1" dirty="0">
                <a:solidFill>
                  <a:prstClr val="white"/>
                </a:solidFill>
              </a:rPr>
              <a:t> </a:t>
            </a:r>
            <a:r>
              <a:rPr lang="el-GR" b="1" dirty="0" err="1">
                <a:solidFill>
                  <a:prstClr val="white"/>
                </a:solidFill>
              </a:rPr>
              <a:t>Rompuy</a:t>
            </a:r>
            <a:r>
              <a:rPr lang="el-GR" b="1" dirty="0">
                <a:solidFill>
                  <a:prstClr val="white"/>
                </a:solidFill>
              </a:rPr>
              <a:t>, πρωθυπουργό του Βελγίου, ως πρώτο Μόνιμο </a:t>
            </a:r>
            <a:r>
              <a:rPr lang="el-GR" b="1" dirty="0" smtClean="0">
                <a:solidFill>
                  <a:prstClr val="white"/>
                </a:solidFill>
              </a:rPr>
              <a:t>Πρόεδρο </a:t>
            </a:r>
            <a:r>
              <a:rPr lang="el-GR" b="1" dirty="0">
                <a:solidFill>
                  <a:prstClr val="white"/>
                </a:solidFill>
              </a:rPr>
              <a:t>και τη </a:t>
            </a:r>
            <a:r>
              <a:rPr lang="el-GR" b="1" dirty="0" err="1">
                <a:solidFill>
                  <a:prstClr val="white"/>
                </a:solidFill>
              </a:rPr>
              <a:t>Βρετανή</a:t>
            </a:r>
            <a:r>
              <a:rPr lang="el-GR" b="1" dirty="0">
                <a:solidFill>
                  <a:prstClr val="white"/>
                </a:solidFill>
              </a:rPr>
              <a:t> επίτροπο Εμπορίου, </a:t>
            </a:r>
            <a:r>
              <a:rPr lang="el-GR" b="1" dirty="0" err="1">
                <a:solidFill>
                  <a:prstClr val="white"/>
                </a:solidFill>
              </a:rPr>
              <a:t>Catherine</a:t>
            </a:r>
            <a:r>
              <a:rPr lang="el-GR" b="1" dirty="0">
                <a:solidFill>
                  <a:prstClr val="white"/>
                </a:solidFill>
              </a:rPr>
              <a:t> </a:t>
            </a:r>
            <a:r>
              <a:rPr lang="el-GR" b="1" dirty="0" err="1">
                <a:solidFill>
                  <a:prstClr val="white"/>
                </a:solidFill>
              </a:rPr>
              <a:t>Ashton</a:t>
            </a:r>
            <a:r>
              <a:rPr lang="el-GR" b="1" dirty="0">
                <a:solidFill>
                  <a:prstClr val="white"/>
                </a:solidFill>
              </a:rPr>
              <a:t>, ως Ύπατο Εκπρόσωπο </a:t>
            </a:r>
            <a:r>
              <a:rPr lang="el-GR" b="1" dirty="0" smtClean="0">
                <a:solidFill>
                  <a:prstClr val="white"/>
                </a:solidFill>
              </a:rPr>
              <a:t>για </a:t>
            </a:r>
            <a:r>
              <a:rPr lang="el-GR" b="1" dirty="0">
                <a:solidFill>
                  <a:prstClr val="white"/>
                </a:solidFill>
              </a:rPr>
              <a:t>θέματα </a:t>
            </a:r>
            <a:r>
              <a:rPr lang="el-GR" b="1" dirty="0" smtClean="0">
                <a:solidFill>
                  <a:prstClr val="white"/>
                </a:solidFill>
              </a:rPr>
              <a:t>ΚΕΠΠΑ. </a:t>
            </a:r>
          </a:p>
          <a:p>
            <a:pPr marL="285750" indent="-285750" algn="just">
              <a:buFont typeface="Arial" panose="020B0604020202020204" pitchFamily="34" charset="0"/>
              <a:buChar char="•"/>
            </a:pPr>
            <a:r>
              <a:rPr lang="el-GR" b="1" dirty="0">
                <a:solidFill>
                  <a:prstClr val="white"/>
                </a:solidFill>
              </a:rPr>
              <a:t>Κ</a:t>
            </a:r>
            <a:r>
              <a:rPr lang="el-GR" b="1" dirty="0" smtClean="0">
                <a:solidFill>
                  <a:prstClr val="white"/>
                </a:solidFill>
              </a:rPr>
              <a:t>αθιερώνεται </a:t>
            </a:r>
            <a:r>
              <a:rPr lang="el-GR" b="1" dirty="0">
                <a:solidFill>
                  <a:prstClr val="white"/>
                </a:solidFill>
              </a:rPr>
              <a:t>η ΚΠΑΑ </a:t>
            </a:r>
            <a:r>
              <a:rPr lang="el-GR" b="1" dirty="0" smtClean="0">
                <a:solidFill>
                  <a:prstClr val="white"/>
                </a:solidFill>
              </a:rPr>
              <a:t>(</a:t>
            </a:r>
            <a:r>
              <a:rPr lang="el-GR" b="1" dirty="0" err="1" smtClean="0">
                <a:solidFill>
                  <a:prstClr val="white"/>
                </a:solidFill>
              </a:rPr>
              <a:t>πρ</a:t>
            </a:r>
            <a:r>
              <a:rPr lang="el-GR" b="1" dirty="0" smtClean="0">
                <a:solidFill>
                  <a:prstClr val="white"/>
                </a:solidFill>
              </a:rPr>
              <a:t>. ΕΠΑΑ) αναπόσπαστο </a:t>
            </a:r>
            <a:r>
              <a:rPr lang="el-GR" b="1" dirty="0">
                <a:solidFill>
                  <a:prstClr val="white"/>
                </a:solidFill>
              </a:rPr>
              <a:t>στοιχείο της ΚΕΠΠΑ.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λειτουργία της ΚΕΠΠΑ παραμένει διακυβερνητική.</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0701"/>
            <a:ext cx="4783667" cy="4832092"/>
          </a:xfrm>
          <a:prstGeom prst="rect">
            <a:avLst/>
          </a:prstGeom>
        </p:spPr>
        <p:txBody>
          <a:bodyPr wrap="square">
            <a:spAutoFit/>
          </a:bodyPr>
          <a:lstStyle/>
          <a:p>
            <a:pPr algn="just"/>
            <a:r>
              <a:rPr lang="el-GR" sz="1400" b="1" dirty="0" smtClean="0">
                <a:solidFill>
                  <a:srgbClr val="FFFF00"/>
                </a:solidFill>
              </a:rPr>
              <a:t>Οι </a:t>
            </a:r>
            <a:r>
              <a:rPr lang="el-GR" sz="1400" b="1" dirty="0" smtClean="0">
                <a:solidFill>
                  <a:schemeClr val="bg1"/>
                </a:solidFill>
              </a:rPr>
              <a:t>προβλέψεις της </a:t>
            </a:r>
            <a:r>
              <a:rPr lang="el-GR" sz="1400" b="1" i="1" dirty="0" smtClean="0">
                <a:solidFill>
                  <a:schemeClr val="bg1"/>
                </a:solidFill>
              </a:rPr>
              <a:t>Μεταρρυθμιστικής Συνθήκης</a:t>
            </a:r>
          </a:p>
          <a:p>
            <a:pPr marL="107950" indent="-107950" algn="just">
              <a:buFont typeface="Calibri" panose="020F0502020204030204" pitchFamily="34" charset="0"/>
              <a:buChar char="−"/>
            </a:pPr>
            <a:r>
              <a:rPr lang="el-GR" sz="1400" b="1" dirty="0">
                <a:solidFill>
                  <a:srgbClr val="FFFF00"/>
                </a:solidFill>
              </a:rPr>
              <a:t>Ε</a:t>
            </a:r>
            <a:r>
              <a:rPr lang="el-GR" sz="1400" b="1" dirty="0" smtClean="0">
                <a:solidFill>
                  <a:srgbClr val="FFFF00"/>
                </a:solidFill>
              </a:rPr>
              <a:t>ξασφαλιζόταν </a:t>
            </a:r>
            <a:r>
              <a:rPr lang="el-GR" sz="1400" b="1" dirty="0">
                <a:solidFill>
                  <a:srgbClr val="FFFF00"/>
                </a:solidFill>
              </a:rPr>
              <a:t>μία </a:t>
            </a:r>
            <a:r>
              <a:rPr lang="el-GR" sz="1400" b="1" dirty="0">
                <a:solidFill>
                  <a:schemeClr val="bg1"/>
                </a:solidFill>
              </a:rPr>
              <a:t>αποτελεσματικότερη εξωτερική εκπροσώπηση </a:t>
            </a:r>
            <a:r>
              <a:rPr lang="el-GR" sz="1400" b="1" dirty="0">
                <a:solidFill>
                  <a:srgbClr val="FFFF00"/>
                </a:solidFill>
              </a:rPr>
              <a:t>και παρουσία στη διεθνή κοινότητα.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Ο </a:t>
            </a:r>
            <a:r>
              <a:rPr lang="el-GR" sz="1400" b="1" dirty="0">
                <a:solidFill>
                  <a:srgbClr val="FFFF00"/>
                </a:solidFill>
              </a:rPr>
              <a:t>νέος </a:t>
            </a:r>
            <a:r>
              <a:rPr lang="el-GR" sz="1400" b="1" dirty="0">
                <a:solidFill>
                  <a:schemeClr val="bg1"/>
                </a:solidFill>
              </a:rPr>
              <a:t>Μόνιμος Πρόεδρος του Ευρωπαϊκού Συμβουλίου </a:t>
            </a:r>
            <a:r>
              <a:rPr lang="el-GR" sz="1400" b="1" dirty="0">
                <a:solidFill>
                  <a:srgbClr val="FFFF00"/>
                </a:solidFill>
              </a:rPr>
              <a:t>και ο </a:t>
            </a:r>
            <a:r>
              <a:rPr lang="el-GR" sz="1400" b="1" dirty="0">
                <a:solidFill>
                  <a:schemeClr val="bg1"/>
                </a:solidFill>
              </a:rPr>
              <a:t>Ύπατος Εκπρόσωπος για Θέματα Εξωτερικής Πολιτικής και Πολιτικής Ασφάλειας</a:t>
            </a:r>
            <a:r>
              <a:rPr lang="el-GR" sz="1400" b="1" dirty="0">
                <a:solidFill>
                  <a:srgbClr val="FFFF00"/>
                </a:solidFill>
              </a:rPr>
              <a:t>, θα αποτελούν πλέον σταθερούς συνομιλητές με </a:t>
            </a:r>
            <a:r>
              <a:rPr lang="el-GR" sz="1400" b="1" dirty="0" smtClean="0">
                <a:solidFill>
                  <a:srgbClr val="FFFF00"/>
                </a:solidFill>
              </a:rPr>
              <a:t>τρίτους. </a:t>
            </a:r>
          </a:p>
          <a:p>
            <a:pPr marL="107950" indent="-107950" algn="just">
              <a:buFont typeface="Calibri" panose="020F0502020204030204" pitchFamily="34" charset="0"/>
              <a:buChar char="−"/>
            </a:pPr>
            <a:r>
              <a:rPr lang="el-GR" sz="1400" b="1" dirty="0">
                <a:solidFill>
                  <a:srgbClr val="FFFF00"/>
                </a:solidFill>
              </a:rPr>
              <a:t>Η</a:t>
            </a:r>
            <a:r>
              <a:rPr lang="el-GR" sz="1400" b="1" dirty="0" smtClean="0">
                <a:solidFill>
                  <a:srgbClr val="FFFF00"/>
                </a:solidFill>
              </a:rPr>
              <a:t> </a:t>
            </a:r>
            <a:r>
              <a:rPr lang="el-GR" sz="1400" b="1" dirty="0">
                <a:solidFill>
                  <a:srgbClr val="FFFF00"/>
                </a:solidFill>
              </a:rPr>
              <a:t>νέα Ευρωπαϊκή </a:t>
            </a:r>
            <a:r>
              <a:rPr lang="el-GR" sz="1400" b="1" dirty="0">
                <a:solidFill>
                  <a:schemeClr val="bg1"/>
                </a:solidFill>
              </a:rPr>
              <a:t>Υπηρεσία Εξωτερικής Δράσης </a:t>
            </a:r>
            <a:r>
              <a:rPr lang="el-GR" sz="1400" b="1" dirty="0">
                <a:solidFill>
                  <a:srgbClr val="FFFF00"/>
                </a:solidFill>
              </a:rPr>
              <a:t>(ΕΥΕΔ) θα συνδράμει στο έργο του </a:t>
            </a:r>
            <a:r>
              <a:rPr lang="el-GR" sz="1400" b="1" dirty="0" smtClean="0">
                <a:solidFill>
                  <a:srgbClr val="FFFF00"/>
                </a:solidFill>
              </a:rPr>
              <a:t>Ύπατου Εκπροσώπου. </a:t>
            </a:r>
          </a:p>
          <a:p>
            <a:pPr marL="107950" indent="-107950" algn="just">
              <a:buFont typeface="Calibri" panose="020F0502020204030204" pitchFamily="34" charset="0"/>
              <a:buChar char="−"/>
            </a:pPr>
            <a:r>
              <a:rPr lang="el-GR" sz="1400" b="1" dirty="0">
                <a:solidFill>
                  <a:srgbClr val="FFFF00"/>
                </a:solidFill>
              </a:rPr>
              <a:t>Π</a:t>
            </a:r>
            <a:r>
              <a:rPr lang="el-GR" sz="1400" b="1" dirty="0" smtClean="0">
                <a:solidFill>
                  <a:srgbClr val="FFFF00"/>
                </a:solidFill>
              </a:rPr>
              <a:t>αρέχει </a:t>
            </a:r>
            <a:r>
              <a:rPr lang="el-GR" sz="1400" b="1" dirty="0">
                <a:solidFill>
                  <a:srgbClr val="FFFF00"/>
                </a:solidFill>
              </a:rPr>
              <a:t>τη νομική και πολιτική βάση ώστε να αποκτήσει η ΕΕ «</a:t>
            </a:r>
            <a:r>
              <a:rPr lang="el-GR" sz="1400" b="1" dirty="0">
                <a:solidFill>
                  <a:schemeClr val="bg1"/>
                </a:solidFill>
              </a:rPr>
              <a:t>πολιτικές κλίμακας</a:t>
            </a:r>
            <a:r>
              <a:rPr lang="el-GR" sz="1400" b="1" dirty="0">
                <a:solidFill>
                  <a:srgbClr val="FFFF00"/>
                </a:solidFill>
              </a:rPr>
              <a:t>» </a:t>
            </a:r>
            <a:r>
              <a:rPr lang="el-GR" sz="1400" b="1" dirty="0" smtClean="0">
                <a:solidFill>
                  <a:srgbClr val="FFFF00"/>
                </a:solidFill>
              </a:rPr>
              <a:t>για να </a:t>
            </a:r>
            <a:r>
              <a:rPr lang="el-GR" sz="1400" b="1" dirty="0">
                <a:solidFill>
                  <a:srgbClr val="FFFF00"/>
                </a:solidFill>
              </a:rPr>
              <a:t>διαδραματίσει </a:t>
            </a:r>
            <a:r>
              <a:rPr lang="el-GR" sz="1400" b="1" dirty="0" smtClean="0">
                <a:solidFill>
                  <a:srgbClr val="FFFF00"/>
                </a:solidFill>
              </a:rPr>
              <a:t>πιο </a:t>
            </a:r>
            <a:r>
              <a:rPr lang="el-GR" sz="1400" b="1" dirty="0">
                <a:solidFill>
                  <a:srgbClr val="FFFF00"/>
                </a:solidFill>
              </a:rPr>
              <a:t>ενεργό διεθνή </a:t>
            </a:r>
            <a:r>
              <a:rPr lang="el-GR" sz="1400" b="1" dirty="0" smtClean="0">
                <a:solidFill>
                  <a:srgbClr val="FFFF00"/>
                </a:solidFill>
              </a:rPr>
              <a:t>ρόλο.</a:t>
            </a:r>
          </a:p>
          <a:p>
            <a:pPr marL="107950" indent="-107950" algn="just">
              <a:buFont typeface="Calibri" panose="020F0502020204030204" pitchFamily="34" charset="0"/>
              <a:buChar char="−"/>
            </a:pPr>
            <a:r>
              <a:rPr lang="el-GR" sz="1400" b="1" dirty="0" smtClean="0">
                <a:solidFill>
                  <a:srgbClr val="FFFF00"/>
                </a:solidFill>
              </a:rPr>
              <a:t>Προβλέπει </a:t>
            </a:r>
            <a:r>
              <a:rPr lang="el-GR" sz="1400" b="1" dirty="0">
                <a:solidFill>
                  <a:schemeClr val="bg1"/>
                </a:solidFill>
              </a:rPr>
              <a:t>Ρήτρα Αμοιβαίας Άμυνας </a:t>
            </a:r>
            <a:r>
              <a:rPr lang="el-GR" sz="1400" b="1" dirty="0">
                <a:solidFill>
                  <a:srgbClr val="FFFF00"/>
                </a:solidFill>
              </a:rPr>
              <a:t>που συνδέει τα κράτη μέλη της ΕΕ, </a:t>
            </a:r>
            <a:r>
              <a:rPr lang="el-GR" sz="1400" b="1" dirty="0" smtClean="0">
                <a:solidFill>
                  <a:srgbClr val="FFFF00"/>
                </a:solidFill>
              </a:rPr>
              <a:t>ώστε, </a:t>
            </a:r>
            <a:r>
              <a:rPr lang="el-GR" sz="1400" b="1" dirty="0">
                <a:solidFill>
                  <a:srgbClr val="FFFF00"/>
                </a:solidFill>
              </a:rPr>
              <a:t>εάν ένα κράτος-μέλος </a:t>
            </a:r>
            <a:r>
              <a:rPr lang="el-GR" sz="1400" b="1" dirty="0" smtClean="0">
                <a:solidFill>
                  <a:srgbClr val="FFFF00"/>
                </a:solidFill>
              </a:rPr>
              <a:t>δέχεται </a:t>
            </a:r>
            <a:r>
              <a:rPr lang="el-GR" sz="1400" b="1" dirty="0">
                <a:solidFill>
                  <a:srgbClr val="FFFF00"/>
                </a:solidFill>
              </a:rPr>
              <a:t>ένοπλη επίθεση στην επικράτειά του, μπορεί να υπολογίζει στη βοήθεια και τη συνδρομή των άλλων </a:t>
            </a:r>
            <a:r>
              <a:rPr lang="el-GR" sz="1400" b="1" dirty="0" smtClean="0">
                <a:solidFill>
                  <a:srgbClr val="FFFF00"/>
                </a:solidFill>
              </a:rPr>
              <a:t>κρατών-μελών.</a:t>
            </a:r>
          </a:p>
          <a:p>
            <a:pPr marL="107950" indent="-107950" algn="just">
              <a:buFont typeface="Calibri" panose="020F0502020204030204" pitchFamily="34" charset="0"/>
              <a:buChar char="−"/>
            </a:pPr>
            <a:r>
              <a:rPr lang="el-GR" sz="1400" b="1" dirty="0" smtClean="0">
                <a:solidFill>
                  <a:srgbClr val="FFFF00"/>
                </a:solidFill>
              </a:rPr>
              <a:t>Επεκτείνει </a:t>
            </a:r>
            <a:r>
              <a:rPr lang="el-GR" sz="1400" b="1" dirty="0">
                <a:solidFill>
                  <a:srgbClr val="FFFF00"/>
                </a:solidFill>
              </a:rPr>
              <a:t>και επεξηγεί </a:t>
            </a:r>
            <a:r>
              <a:rPr lang="el-GR" sz="1400" b="1" dirty="0" smtClean="0">
                <a:solidFill>
                  <a:srgbClr val="FFFF00"/>
                </a:solidFill>
              </a:rPr>
              <a:t>τις </a:t>
            </a:r>
            <a:r>
              <a:rPr lang="el-GR" sz="1400" b="1" dirty="0">
                <a:solidFill>
                  <a:schemeClr val="bg1"/>
                </a:solidFill>
              </a:rPr>
              <a:t>αρμοδιότητες του </a:t>
            </a:r>
            <a:r>
              <a:rPr lang="el-GR" sz="1400" b="1" dirty="0" smtClean="0">
                <a:solidFill>
                  <a:schemeClr val="bg1"/>
                </a:solidFill>
              </a:rPr>
              <a:t>ΕΑΟ</a:t>
            </a:r>
            <a:r>
              <a:rPr lang="el-GR" sz="1400" b="1" dirty="0" smtClean="0">
                <a:solidFill>
                  <a:srgbClr val="FFFF00"/>
                </a:solidFill>
              </a:rPr>
              <a:t>. </a:t>
            </a:r>
          </a:p>
          <a:p>
            <a:pPr marL="107950" indent="-107950" algn="just">
              <a:buFont typeface="Calibri" panose="020F0502020204030204" pitchFamily="34" charset="0"/>
              <a:buChar char="−"/>
            </a:pPr>
            <a:r>
              <a:rPr lang="el-GR" sz="1400" b="1" dirty="0" smtClean="0">
                <a:solidFill>
                  <a:srgbClr val="FFFF00"/>
                </a:solidFill>
              </a:rPr>
              <a:t>Πρόσθεσε </a:t>
            </a:r>
            <a:r>
              <a:rPr lang="el-GR" sz="1400" b="1" dirty="0">
                <a:solidFill>
                  <a:srgbClr val="FFFF00"/>
                </a:solidFill>
              </a:rPr>
              <a:t>τρεις </a:t>
            </a:r>
            <a:r>
              <a:rPr lang="el-GR" sz="1400" b="1" dirty="0">
                <a:solidFill>
                  <a:schemeClr val="bg1"/>
                </a:solidFill>
              </a:rPr>
              <a:t>νέες </a:t>
            </a:r>
            <a:r>
              <a:rPr lang="el-GR" sz="1400" b="1" dirty="0" smtClean="0">
                <a:solidFill>
                  <a:schemeClr val="bg1"/>
                </a:solidFill>
              </a:rPr>
              <a:t>αποστολές </a:t>
            </a:r>
            <a:r>
              <a:rPr lang="en-GB" sz="1400" b="1" dirty="0" err="1" smtClean="0">
                <a:solidFill>
                  <a:schemeClr val="bg1"/>
                </a:solidFill>
              </a:rPr>
              <a:t>Petersberg</a:t>
            </a:r>
            <a:r>
              <a:rPr lang="el-GR" sz="1400" b="1" dirty="0" smtClean="0">
                <a:solidFill>
                  <a:srgbClr val="FFFF00"/>
                </a:solidFill>
              </a:rPr>
              <a:t>: </a:t>
            </a:r>
          </a:p>
          <a:p>
            <a:pPr marL="82550" algn="just"/>
            <a:r>
              <a:rPr lang="el-GR" sz="1400" b="1" dirty="0" smtClean="0">
                <a:solidFill>
                  <a:srgbClr val="FFFF00"/>
                </a:solidFill>
              </a:rPr>
              <a:t>α</a:t>
            </a:r>
            <a:r>
              <a:rPr lang="el-GR" sz="1400" b="1" dirty="0">
                <a:solidFill>
                  <a:srgbClr val="FFFF00"/>
                </a:solidFill>
              </a:rPr>
              <a:t>) </a:t>
            </a:r>
            <a:r>
              <a:rPr lang="el-GR" sz="1400" b="1" dirty="0" smtClean="0">
                <a:solidFill>
                  <a:srgbClr val="FFFF00"/>
                </a:solidFill>
              </a:rPr>
              <a:t>κοινές </a:t>
            </a:r>
            <a:r>
              <a:rPr lang="el-GR" sz="1400" b="1" dirty="0">
                <a:solidFill>
                  <a:srgbClr val="FFFF00"/>
                </a:solidFill>
              </a:rPr>
              <a:t>δράσεις αφοπλισμού, </a:t>
            </a:r>
            <a:endParaRPr lang="el-GR" sz="1400" b="1" dirty="0" smtClean="0">
              <a:solidFill>
                <a:srgbClr val="FFFF00"/>
              </a:solidFill>
            </a:endParaRPr>
          </a:p>
          <a:p>
            <a:pPr marL="82550" algn="just"/>
            <a:r>
              <a:rPr lang="el-GR" sz="1400" b="1" dirty="0" smtClean="0">
                <a:solidFill>
                  <a:srgbClr val="FFFF00"/>
                </a:solidFill>
              </a:rPr>
              <a:t>β</a:t>
            </a:r>
            <a:r>
              <a:rPr lang="el-GR" sz="1400" b="1" dirty="0">
                <a:solidFill>
                  <a:srgbClr val="FFFF00"/>
                </a:solidFill>
              </a:rPr>
              <a:t>) </a:t>
            </a:r>
            <a:r>
              <a:rPr lang="el-GR" sz="1400" b="1" dirty="0" smtClean="0">
                <a:solidFill>
                  <a:srgbClr val="FFFF00"/>
                </a:solidFill>
              </a:rPr>
              <a:t>παροχής </a:t>
            </a:r>
            <a:r>
              <a:rPr lang="el-GR" sz="1400" b="1" dirty="0">
                <a:solidFill>
                  <a:srgbClr val="FFFF00"/>
                </a:solidFill>
              </a:rPr>
              <a:t>συμβουλών </a:t>
            </a:r>
            <a:r>
              <a:rPr lang="el-GR" sz="1400" b="1" dirty="0" smtClean="0">
                <a:solidFill>
                  <a:srgbClr val="FFFF00"/>
                </a:solidFill>
              </a:rPr>
              <a:t>επί στρατιωτικών </a:t>
            </a:r>
            <a:r>
              <a:rPr lang="el-GR" sz="1400" b="1" dirty="0">
                <a:solidFill>
                  <a:srgbClr val="FFFF00"/>
                </a:solidFill>
              </a:rPr>
              <a:t>θεμάτων και </a:t>
            </a:r>
            <a:endParaRPr lang="el-GR" sz="1400" b="1" dirty="0" smtClean="0">
              <a:solidFill>
                <a:srgbClr val="FFFF00"/>
              </a:solidFill>
            </a:endParaRPr>
          </a:p>
          <a:p>
            <a:pPr marL="82550" algn="just"/>
            <a:r>
              <a:rPr lang="el-GR" sz="1400" b="1" dirty="0">
                <a:solidFill>
                  <a:srgbClr val="FFFF00"/>
                </a:solidFill>
              </a:rPr>
              <a:t>γ</a:t>
            </a:r>
            <a:r>
              <a:rPr lang="el-GR" sz="1400" b="1" dirty="0" smtClean="0">
                <a:solidFill>
                  <a:srgbClr val="FFFF00"/>
                </a:solidFill>
              </a:rPr>
              <a:t>) επιχειρήσεις </a:t>
            </a:r>
            <a:r>
              <a:rPr lang="el-GR" sz="1400" b="1" dirty="0">
                <a:solidFill>
                  <a:srgbClr val="FFFF00"/>
                </a:solidFill>
              </a:rPr>
              <a:t>σταθεροποίησης </a:t>
            </a:r>
            <a:r>
              <a:rPr lang="el-GR" sz="1400" b="1" dirty="0" smtClean="0">
                <a:solidFill>
                  <a:srgbClr val="FFFF00"/>
                </a:solidFill>
              </a:rPr>
              <a:t> μετά από συγκρούσεις.</a:t>
            </a:r>
          </a:p>
          <a:p>
            <a:pPr marL="107950" indent="-107950" algn="just">
              <a:buFont typeface="Calibri" panose="020F0502020204030204" pitchFamily="34" charset="0"/>
              <a:buChar char="−"/>
            </a:pPr>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593001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2"/>
          </a:xfrm>
          <a:prstGeom prst="rect">
            <a:avLst/>
          </a:prstGeom>
          <a:noFill/>
        </p:spPr>
        <p:txBody>
          <a:bodyPr wrap="square" rtlCol="0">
            <a:spAutoFit/>
          </a:bodyPr>
          <a:lstStyle/>
          <a:p>
            <a:r>
              <a:rPr lang="el-GR" b="1" dirty="0">
                <a:solidFill>
                  <a:srgbClr val="FFFF00"/>
                </a:solidFill>
              </a:rPr>
              <a:t>Οι μέχρι σήμερα επιχειρήσεις και αποστολές της ΕΠΑΑ/ΚΠΑΑ</a:t>
            </a:r>
            <a:endParaRPr lang="el-GR" b="1" dirty="0" smtClean="0">
              <a:solidFill>
                <a:srgbClr val="FFFF00"/>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graphicFrame>
        <p:nvGraphicFramePr>
          <p:cNvPr id="6" name="Πίνακας 5"/>
          <p:cNvGraphicFramePr>
            <a:graphicFrameLocks noGrp="1"/>
          </p:cNvGraphicFramePr>
          <p:nvPr>
            <p:extLst>
              <p:ext uri="{D42A27DB-BD31-4B8C-83A1-F6EECF244321}">
                <p14:modId xmlns:p14="http://schemas.microsoft.com/office/powerpoint/2010/main" val="650305080"/>
              </p:ext>
            </p:extLst>
          </p:nvPr>
        </p:nvGraphicFramePr>
        <p:xfrm>
          <a:off x="296971" y="2366273"/>
          <a:ext cx="5462650" cy="4367077"/>
        </p:xfrm>
        <a:graphic>
          <a:graphicData uri="http://schemas.openxmlformats.org/drawingml/2006/table">
            <a:tbl>
              <a:tblPr firstRow="1" firstCol="1" bandRow="1"/>
              <a:tblGrid>
                <a:gridCol w="712520">
                  <a:extLst>
                    <a:ext uri="{9D8B030D-6E8A-4147-A177-3AD203B41FA5}">
                      <a16:colId xmlns:a16="http://schemas.microsoft.com/office/drawing/2014/main" val="20000"/>
                    </a:ext>
                  </a:extLst>
                </a:gridCol>
                <a:gridCol w="688769">
                  <a:extLst>
                    <a:ext uri="{9D8B030D-6E8A-4147-A177-3AD203B41FA5}">
                      <a16:colId xmlns:a16="http://schemas.microsoft.com/office/drawing/2014/main" val="20001"/>
                    </a:ext>
                  </a:extLst>
                </a:gridCol>
                <a:gridCol w="1911927">
                  <a:extLst>
                    <a:ext uri="{9D8B030D-6E8A-4147-A177-3AD203B41FA5}">
                      <a16:colId xmlns:a16="http://schemas.microsoft.com/office/drawing/2014/main" val="20002"/>
                    </a:ext>
                  </a:extLst>
                </a:gridCol>
                <a:gridCol w="1140031">
                  <a:extLst>
                    <a:ext uri="{9D8B030D-6E8A-4147-A177-3AD203B41FA5}">
                      <a16:colId xmlns:a16="http://schemas.microsoft.com/office/drawing/2014/main" val="20003"/>
                    </a:ext>
                  </a:extLst>
                </a:gridCol>
                <a:gridCol w="1009403">
                  <a:extLst>
                    <a:ext uri="{9D8B030D-6E8A-4147-A177-3AD203B41FA5}">
                      <a16:colId xmlns:a16="http://schemas.microsoft.com/office/drawing/2014/main" val="20004"/>
                    </a:ext>
                  </a:extLst>
                </a:gridCol>
              </a:tblGrid>
              <a:tr h="362611">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Έναρξη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Λήξη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Πλήρης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Συντετμημένη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Κράτος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31.03.2003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15.12.2003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Military Operation in the Former </a:t>
                      </a:r>
                      <a:r>
                        <a:rPr lang="en-US" sz="800" b="1" dirty="0" err="1">
                          <a:effectLst/>
                          <a:latin typeface="Times New Roman" panose="02020603050405020304" pitchFamily="18" charset="0"/>
                          <a:ea typeface="Times New Roman" panose="02020603050405020304" pitchFamily="18" charset="0"/>
                          <a:cs typeface="Times New Roman" panose="02020603050405020304" pitchFamily="18" charset="0"/>
                        </a:rPr>
                        <a:t>Yoguslav</a:t>
                      </a: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 Republic of Macedonia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EUFOR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Concordia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ΠΓΔΜ</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12.06.2003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01.09.2003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Military Operation in the Democratic Republic of the Congo (2003)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EUFOR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Artemis</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Κονγκό</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02.12.2004</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Military Operation in Bosnia and Herzegovina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EUFOR </a:t>
                      </a: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Althea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BiH</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Βοσνία-</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Ερζεγονβίνη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12.06.2006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30.11.2006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Military Operation in the Democratic Republic of the Congo (2006)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EUFOR RD Congo</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Κονγκό</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17.03.2008</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15.03.2009</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Military Operation in Chad and the Central African Republic</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EUFOR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Tchad</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/RCA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Τσαντ</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362611">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05.11.2008</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Naval Force Somalia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EUNAVFOR Somalia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Σομαλία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10.04.2010</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Training Mission in Somalia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EUTM Somalia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Σομαλία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18.02.2013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Training Mission in Mali</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EUTM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Mali</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Μαλί</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10.02.2014</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23.03.2015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Military Operation in the Central African Republic</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EUFOR RCA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Κεντρο</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αφρικανική Δημοκρατία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9"/>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22.06.2015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Naval Force Mediterranean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EUNAVFOR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Μεσόγειος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3626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16.07.2016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Training Mission in the Central African Republic</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EUTM RCA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tc>
                  <a:txBody>
                    <a:bodyPr/>
                    <a:lstStyle/>
                    <a:p>
                      <a:pPr marL="0" indent="0" algn="l">
                        <a:spcAft>
                          <a:spcPts val="0"/>
                        </a:spcAft>
                      </a:pP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Κεντρο</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Αφρικανική Δημοκρατία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7" marR="3835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bl>
          </a:graphicData>
        </a:graphic>
      </p:graphicFrame>
      <p:graphicFrame>
        <p:nvGraphicFramePr>
          <p:cNvPr id="12" name="Πίνακας 11"/>
          <p:cNvGraphicFramePr>
            <a:graphicFrameLocks noGrp="1"/>
          </p:cNvGraphicFramePr>
          <p:nvPr>
            <p:extLst>
              <p:ext uri="{D42A27DB-BD31-4B8C-83A1-F6EECF244321}">
                <p14:modId xmlns:p14="http://schemas.microsoft.com/office/powerpoint/2010/main" val="2422172012"/>
              </p:ext>
            </p:extLst>
          </p:nvPr>
        </p:nvGraphicFramePr>
        <p:xfrm>
          <a:off x="6080167" y="2370464"/>
          <a:ext cx="5462648" cy="4352598"/>
        </p:xfrm>
        <a:graphic>
          <a:graphicData uri="http://schemas.openxmlformats.org/drawingml/2006/table">
            <a:tbl>
              <a:tblPr firstRow="1" firstCol="1" bandRow="1"/>
              <a:tblGrid>
                <a:gridCol w="699818">
                  <a:extLst>
                    <a:ext uri="{9D8B030D-6E8A-4147-A177-3AD203B41FA5}">
                      <a16:colId xmlns:a16="http://schemas.microsoft.com/office/drawing/2014/main" val="20000"/>
                    </a:ext>
                  </a:extLst>
                </a:gridCol>
                <a:gridCol w="699818">
                  <a:extLst>
                    <a:ext uri="{9D8B030D-6E8A-4147-A177-3AD203B41FA5}">
                      <a16:colId xmlns:a16="http://schemas.microsoft.com/office/drawing/2014/main" val="20001"/>
                    </a:ext>
                  </a:extLst>
                </a:gridCol>
                <a:gridCol w="1937329">
                  <a:extLst>
                    <a:ext uri="{9D8B030D-6E8A-4147-A177-3AD203B41FA5}">
                      <a16:colId xmlns:a16="http://schemas.microsoft.com/office/drawing/2014/main" val="20002"/>
                    </a:ext>
                  </a:extLst>
                </a:gridCol>
                <a:gridCol w="1128156">
                  <a:extLst>
                    <a:ext uri="{9D8B030D-6E8A-4147-A177-3AD203B41FA5}">
                      <a16:colId xmlns:a16="http://schemas.microsoft.com/office/drawing/2014/main" val="20003"/>
                    </a:ext>
                  </a:extLst>
                </a:gridCol>
                <a:gridCol w="997527">
                  <a:extLst>
                    <a:ext uri="{9D8B030D-6E8A-4147-A177-3AD203B41FA5}">
                      <a16:colId xmlns:a16="http://schemas.microsoft.com/office/drawing/2014/main" val="20004"/>
                    </a:ext>
                  </a:extLst>
                </a:gridCol>
              </a:tblGrid>
              <a:tr h="360078">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Έναρξη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Λήξη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Πλήρης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Συντετμημένη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Κράτος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67336">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01.02.2003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30.06.2012</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Police Mission in Bosnia and Herzegovina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EUPM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BiH</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Βοσνία - Ερζεγοβίνη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343637">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15.12.2003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14.12.2005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Police Mission in the former Yugoslav Republic of Macedonia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EUPOL FYROM</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ΠΓΔΜ</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379187">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16.07.2004</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14.07.2005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Rule of Law Mission in Georgia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EUJUST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Georgia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Γεωργία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319937">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12.04.2005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30.06.2007</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Police Mission in Kinshasa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EUPOL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Kinshasa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Κινσάσα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364967">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08.06.2005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Security Sector Reform Mission in the Democratic Republic of the Congo</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EUSEC RD Congo</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Κονγκό</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381557">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01.07.2005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31.12.2013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Integrated Rule of Law Mission in Iraq</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EUJUST LEX Iraq</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Ιράκ</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391035">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18.07.2005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31.12.2007</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Support to African Union Mission in Sudan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AMIS EU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Supporting</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Action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Σουδάν</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367337">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15.09.2005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15.12.2006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Monitoring Mission in Aceh</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AMM</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Ινδονησία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r h="379186">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25.11.2005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Border Assistance Mission to Rafah</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EUBAM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Rafah</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Περιοχή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Ράφα</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-Παλαιστίνης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r h="331788">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01.12.2005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Border Assistance Mission to Moldova and Ukraine</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EUBAM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Moldova</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Ukraine</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Ουκρανία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10"/>
                  </a:ext>
                </a:extLst>
              </a:tr>
              <a:tr h="364967">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15.12.2005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14.06.2006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Police Advisory Team in the former Yugoslav Republic of Macedonia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EUPAT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ΠΓΔΜ</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012" marR="2001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5287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rPr>
              <a:t>Η κοινή εξωτερική πολιτική μετά τη ΣΕΕ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2"/>
          </a:xfrm>
          <a:prstGeom prst="rect">
            <a:avLst/>
          </a:prstGeom>
          <a:noFill/>
        </p:spPr>
        <p:txBody>
          <a:bodyPr wrap="square" rtlCol="0">
            <a:spAutoFit/>
          </a:bodyPr>
          <a:lstStyle/>
          <a:p>
            <a:r>
              <a:rPr lang="el-GR" b="1" dirty="0">
                <a:solidFill>
                  <a:srgbClr val="FFFF00"/>
                </a:solidFill>
              </a:rPr>
              <a:t>Οι μέχρι σήμερα επιχειρήσεις και αποστολές της ΕΠΑΑ/ΚΠΑΑ</a:t>
            </a:r>
            <a:endParaRPr lang="el-GR" b="1" dirty="0" smtClean="0">
              <a:solidFill>
                <a:srgbClr val="FFFF00"/>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2579652173"/>
              </p:ext>
            </p:extLst>
          </p:nvPr>
        </p:nvGraphicFramePr>
        <p:xfrm>
          <a:off x="295981" y="2376469"/>
          <a:ext cx="5462223" cy="4333090"/>
        </p:xfrm>
        <a:graphic>
          <a:graphicData uri="http://schemas.openxmlformats.org/drawingml/2006/table">
            <a:tbl>
              <a:tblPr firstRow="1" firstCol="1" bandRow="1"/>
              <a:tblGrid>
                <a:gridCol w="712093">
                  <a:extLst>
                    <a:ext uri="{9D8B030D-6E8A-4147-A177-3AD203B41FA5}">
                      <a16:colId xmlns:a16="http://schemas.microsoft.com/office/drawing/2014/main" val="20000"/>
                    </a:ext>
                  </a:extLst>
                </a:gridCol>
                <a:gridCol w="688769">
                  <a:extLst>
                    <a:ext uri="{9D8B030D-6E8A-4147-A177-3AD203B41FA5}">
                      <a16:colId xmlns:a16="http://schemas.microsoft.com/office/drawing/2014/main" val="20001"/>
                    </a:ext>
                  </a:extLst>
                </a:gridCol>
                <a:gridCol w="1947553">
                  <a:extLst>
                    <a:ext uri="{9D8B030D-6E8A-4147-A177-3AD203B41FA5}">
                      <a16:colId xmlns:a16="http://schemas.microsoft.com/office/drawing/2014/main" val="20002"/>
                    </a:ext>
                  </a:extLst>
                </a:gridCol>
                <a:gridCol w="1128156">
                  <a:extLst>
                    <a:ext uri="{9D8B030D-6E8A-4147-A177-3AD203B41FA5}">
                      <a16:colId xmlns:a16="http://schemas.microsoft.com/office/drawing/2014/main" val="20003"/>
                    </a:ext>
                  </a:extLst>
                </a:gridCol>
                <a:gridCol w="985652">
                  <a:extLst>
                    <a:ext uri="{9D8B030D-6E8A-4147-A177-3AD203B41FA5}">
                      <a16:colId xmlns:a16="http://schemas.microsoft.com/office/drawing/2014/main" val="20004"/>
                    </a:ext>
                  </a:extLst>
                </a:gridCol>
              </a:tblGrid>
              <a:tr h="366731">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Έναρξη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Λήξη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Πλήρης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Συντετμημένη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Κράτος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80010">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01.01.2006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Police Mission for the Palestinian Territories</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EUPOL COPPS</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Περιοχή Παλαιστίνης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320634">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15.06.2007</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Police Mission in Afghanistan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EUPOL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Afghanistan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Αφγανιστάν</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3800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01.07.2007</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30.09,2014</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Police Mission in the Democratic Republic of the Congo</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EUPOL RD Congo</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Κονγκό</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r h="368135">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12.02.2008</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30.12.2010</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Mission in Support of Security Sector Reform in Guinea-Bissau</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EUSSR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Guinea-Bissau</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Γουϊνέα –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Μπισσώ</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4"/>
                  </a:ext>
                </a:extLst>
              </a:tr>
              <a:tr h="380010">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01.10.2008</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Monitoring Mission in Georgia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EUMM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Georgia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Γεωργία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5"/>
                  </a:ext>
                </a:extLst>
              </a:tr>
              <a:tr h="368135">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09.12.2008</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Rule of Law Mission in Kosovo</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EULEX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Kosovo</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Κοσσυφοπέδιο</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6"/>
                  </a:ext>
                </a:extLst>
              </a:tr>
              <a:tr h="391886">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Ιουλ. 2012</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Capacity Building Mission in Niger</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EUCAP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Sahel</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Niger</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Νίγηρας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7"/>
                  </a:ext>
                </a:extLst>
              </a:tr>
              <a:tr h="368135">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16.07.2012</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Regional Maritime Capacity Building for the Horn of Africa and the Western Indian Ocean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EUCAP Somalia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Κέρας</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της Αφρικής &amp; Δυτικός Ινδικός Ωκεανός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8"/>
                  </a:ext>
                </a:extLst>
              </a:tr>
              <a:tr h="380011">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Φεβ. 2013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Ιαν.2014</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Aviation Security Mission in South Sudan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EUAVSEC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South</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Sudan</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Νότιο Σουδάν</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9"/>
                  </a:ext>
                </a:extLst>
              </a:tr>
              <a:tr h="320634">
                <a:tc>
                  <a:txBody>
                    <a:bodyPr/>
                    <a:lstStyle/>
                    <a:p>
                      <a:pPr marL="0" indent="0" algn="l">
                        <a:spcAft>
                          <a:spcPts val="0"/>
                        </a:spcAft>
                      </a:pP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Μάι</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2013</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Integrated Border Assistance Mission in Libya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EUBAM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Libya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Λιβύη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10"/>
                  </a:ext>
                </a:extLst>
              </a:tr>
              <a:tr h="308758">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Απρ. 2014</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Capacity Building Mission in Mail</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EUCAP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Sahel</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Mali</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Μαλί</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11"/>
                  </a:ext>
                </a:extLst>
              </a:tr>
            </a:tbl>
          </a:graphicData>
        </a:graphic>
      </p:graphicFrame>
      <p:graphicFrame>
        <p:nvGraphicFramePr>
          <p:cNvPr id="13" name="Πίνακας 12"/>
          <p:cNvGraphicFramePr>
            <a:graphicFrameLocks noGrp="1"/>
          </p:cNvGraphicFramePr>
          <p:nvPr>
            <p:extLst>
              <p:ext uri="{D42A27DB-BD31-4B8C-83A1-F6EECF244321}">
                <p14:modId xmlns:p14="http://schemas.microsoft.com/office/powerpoint/2010/main" val="2179438236"/>
              </p:ext>
            </p:extLst>
          </p:nvPr>
        </p:nvGraphicFramePr>
        <p:xfrm>
          <a:off x="6092469" y="2376470"/>
          <a:ext cx="5438472" cy="1411759"/>
        </p:xfrm>
        <a:graphic>
          <a:graphicData uri="http://schemas.openxmlformats.org/drawingml/2006/table">
            <a:tbl>
              <a:tblPr firstRow="1" firstCol="1" bandRow="1"/>
              <a:tblGrid>
                <a:gridCol w="712092">
                  <a:extLst>
                    <a:ext uri="{9D8B030D-6E8A-4147-A177-3AD203B41FA5}">
                      <a16:colId xmlns:a16="http://schemas.microsoft.com/office/drawing/2014/main" val="20000"/>
                    </a:ext>
                  </a:extLst>
                </a:gridCol>
                <a:gridCol w="700645">
                  <a:extLst>
                    <a:ext uri="{9D8B030D-6E8A-4147-A177-3AD203B41FA5}">
                      <a16:colId xmlns:a16="http://schemas.microsoft.com/office/drawing/2014/main" val="20001"/>
                    </a:ext>
                  </a:extLst>
                </a:gridCol>
                <a:gridCol w="1935678">
                  <a:extLst>
                    <a:ext uri="{9D8B030D-6E8A-4147-A177-3AD203B41FA5}">
                      <a16:colId xmlns:a16="http://schemas.microsoft.com/office/drawing/2014/main" val="20002"/>
                    </a:ext>
                  </a:extLst>
                </a:gridCol>
                <a:gridCol w="1116280">
                  <a:extLst>
                    <a:ext uri="{9D8B030D-6E8A-4147-A177-3AD203B41FA5}">
                      <a16:colId xmlns:a16="http://schemas.microsoft.com/office/drawing/2014/main" val="20003"/>
                    </a:ext>
                  </a:extLst>
                </a:gridCol>
                <a:gridCol w="973777">
                  <a:extLst>
                    <a:ext uri="{9D8B030D-6E8A-4147-A177-3AD203B41FA5}">
                      <a16:colId xmlns:a16="http://schemas.microsoft.com/office/drawing/2014/main" val="20004"/>
                    </a:ext>
                  </a:extLst>
                </a:gridCol>
              </a:tblGrid>
              <a:tr h="390481">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Έναρξη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Λήξη</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Πλήρης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Συντετμημένη ονομασία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marL="0" indent="0" algn="ctr">
                        <a:spcAft>
                          <a:spcPts val="0"/>
                        </a:spcAft>
                      </a:pPr>
                      <a:r>
                        <a:rPr lang="el-GR" sz="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Κράτος</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20634">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Δεκ. 2014</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Advisory Mission Ukraine</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EUAM </a:t>
                      </a: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Ukraine</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Ουκρανία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117049">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Μαρ. 2015</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Ιουλ. 2016</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Military Advisory Mission in the Central African Republic</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EUMAM RCA</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err="1">
                          <a:effectLst/>
                          <a:latin typeface="Times New Roman" panose="02020603050405020304" pitchFamily="18" charset="0"/>
                          <a:ea typeface="Times New Roman" panose="02020603050405020304" pitchFamily="18" charset="0"/>
                          <a:cs typeface="Times New Roman" panose="02020603050405020304" pitchFamily="18" charset="0"/>
                        </a:rPr>
                        <a:t>Κεντρο</a:t>
                      </a: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αφρικανική Δημοκρατία</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2"/>
                  </a:ext>
                </a:extLst>
              </a:tr>
              <a:tr h="334884">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22.11.2017</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n-US" sz="800" b="1" dirty="0">
                          <a:effectLst/>
                          <a:latin typeface="Times New Roman" panose="02020603050405020304" pitchFamily="18" charset="0"/>
                          <a:ea typeface="Times New Roman" panose="02020603050405020304" pitchFamily="18" charset="0"/>
                          <a:cs typeface="Times New Roman" panose="02020603050405020304" pitchFamily="18" charset="0"/>
                        </a:rPr>
                        <a:t>European Union Advisory Mission Iraq</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EUAM Iraq</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tc>
                  <a:txBody>
                    <a:bodyPr/>
                    <a:lstStyle/>
                    <a:p>
                      <a:pPr marL="0" indent="0" algn="l">
                        <a:spcAft>
                          <a:spcPts val="0"/>
                        </a:spcAft>
                      </a:pPr>
                      <a:r>
                        <a:rPr lang="el-GR" sz="800" b="1" dirty="0">
                          <a:effectLst/>
                          <a:latin typeface="Times New Roman" panose="02020603050405020304" pitchFamily="18" charset="0"/>
                          <a:ea typeface="Times New Roman" panose="02020603050405020304" pitchFamily="18" charset="0"/>
                          <a:cs typeface="Times New Roman" panose="02020603050405020304" pitchFamily="18" charset="0"/>
                        </a:rPr>
                        <a:t>Ιράκ</a:t>
                      </a:r>
                      <a:endParaRPr lang="el-G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81" marR="1238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F1DD"/>
                    </a:solidFill>
                  </a:tcPr>
                </a:tc>
                <a:extLst>
                  <a:ext uri="{0D108BD9-81ED-4DB2-BD59-A6C34878D82A}">
                    <a16:rowId xmlns:a16="http://schemas.microsoft.com/office/drawing/2014/main" val="10003"/>
                  </a:ext>
                </a:extLst>
              </a:tr>
            </a:tbl>
          </a:graphicData>
        </a:graphic>
      </p:graphicFrame>
      <p:pic>
        <p:nvPicPr>
          <p:cNvPr id="7" name="Εικόνα 6"/>
          <p:cNvPicPr>
            <a:picLocks noChangeAspect="1"/>
          </p:cNvPicPr>
          <p:nvPr/>
        </p:nvPicPr>
        <p:blipFill>
          <a:blip r:embed="rId5"/>
          <a:stretch>
            <a:fillRect/>
          </a:stretch>
        </p:blipFill>
        <p:spPr>
          <a:xfrm>
            <a:off x="7088606" y="4037609"/>
            <a:ext cx="3492825" cy="2783676"/>
          </a:xfrm>
          <a:prstGeom prst="rect">
            <a:avLst/>
          </a:prstGeom>
        </p:spPr>
      </p:pic>
      <p:sp>
        <p:nvSpPr>
          <p:cNvPr id="15" name="Ορθογώνιο 14"/>
          <p:cNvSpPr/>
          <p:nvPr/>
        </p:nvSpPr>
        <p:spPr>
          <a:xfrm>
            <a:off x="7925393" y="3761508"/>
            <a:ext cx="1574868" cy="307777"/>
          </a:xfrm>
          <a:prstGeom prst="rect">
            <a:avLst/>
          </a:prstGeom>
        </p:spPr>
        <p:txBody>
          <a:bodyPr wrap="square">
            <a:spAutoFit/>
          </a:bodyPr>
          <a:lstStyle/>
          <a:p>
            <a:r>
              <a:rPr lang="el-GR" sz="1400" b="1" dirty="0" smtClean="0">
                <a:solidFill>
                  <a:srgbClr val="FFFF00"/>
                </a:solidFill>
              </a:rPr>
              <a:t>Σε εξέλιξη σήμερα</a:t>
            </a:r>
            <a:endParaRPr lang="el-GR" sz="1400" b="1" dirty="0">
              <a:solidFill>
                <a:srgbClr val="FFFF00"/>
              </a:solidFill>
            </a:endParaRPr>
          </a:p>
        </p:txBody>
      </p:sp>
    </p:spTree>
    <p:extLst>
      <p:ext uri="{BB962C8B-B14F-4D97-AF65-F5344CB8AC3E}">
        <p14:creationId xmlns:p14="http://schemas.microsoft.com/office/powerpoint/2010/main" val="2564819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Η «επανίδρυση» της Δυτικοευρωπαϊκής Ένωσης (ΔΕΕ)</a:t>
            </a:r>
          </a:p>
          <a:p>
            <a:pPr marL="285750" indent="-285750" algn="just">
              <a:buFont typeface="Arial" panose="020B0604020202020204" pitchFamily="34" charset="0"/>
              <a:buChar char="•"/>
            </a:pPr>
            <a:r>
              <a:rPr lang="el-GR" b="1" dirty="0" smtClean="0">
                <a:solidFill>
                  <a:schemeClr val="bg1"/>
                </a:solidFill>
              </a:rPr>
              <a:t>Το πρόβλημα του ελεγχόμενου </a:t>
            </a:r>
            <a:r>
              <a:rPr lang="el-GR" b="1" dirty="0" err="1" smtClean="0">
                <a:solidFill>
                  <a:schemeClr val="bg1"/>
                </a:solidFill>
              </a:rPr>
              <a:t>επανεξοπλισμού</a:t>
            </a:r>
            <a:r>
              <a:rPr lang="el-GR" b="1" dirty="0" smtClean="0">
                <a:solidFill>
                  <a:schemeClr val="bg1"/>
                </a:solidFill>
              </a:rPr>
              <a:t> της Γερμανίας, με σκοπό την εγγύηση της κυριαρχίας της, που συνέβαλε στο ατελέσφορο εγχείρημα της ίδρυσης της ΕΑΚ, λύθηκε με την ίδρυση της Δυτικοευρωπαϊκής Ένωσης (ΔΕΕ), τον Οκτώβριο 1954 στο Παρίσι, </a:t>
            </a:r>
            <a:r>
              <a:rPr lang="el-GR" b="1" dirty="0" err="1" smtClean="0">
                <a:solidFill>
                  <a:schemeClr val="bg1"/>
                </a:solidFill>
              </a:rPr>
              <a:t>επανενεργοποιώντας</a:t>
            </a:r>
            <a:r>
              <a:rPr lang="el-GR" b="1" dirty="0" smtClean="0">
                <a:solidFill>
                  <a:schemeClr val="bg1"/>
                </a:solidFill>
              </a:rPr>
              <a:t> το αδρανοποιημένο ιδρυτικό Σύμφωνο των Βρυξελλών για την ίδρυση της Δυτικής Ένωσης, του Μαρτίου 1948 μεταξύ Βρετανίας, Γαλλίας και χωρών της </a:t>
            </a:r>
            <a:r>
              <a:rPr lang="en-US" b="1" dirty="0" smtClean="0">
                <a:solidFill>
                  <a:schemeClr val="bg1"/>
                </a:solidFill>
              </a:rPr>
              <a:t>Benelux</a:t>
            </a:r>
            <a:r>
              <a:rPr lang="el-GR" b="1" dirty="0" smtClean="0">
                <a:solidFill>
                  <a:schemeClr val="bg1"/>
                </a:solidFill>
              </a:rPr>
              <a:t>. </a:t>
            </a:r>
          </a:p>
          <a:p>
            <a:pPr marL="285750" indent="-285750" algn="just">
              <a:buFont typeface="Arial" panose="020B0604020202020204" pitchFamily="34" charset="0"/>
              <a:buChar char="•"/>
            </a:pPr>
            <a:r>
              <a:rPr lang="el-GR" b="1" dirty="0" smtClean="0">
                <a:solidFill>
                  <a:schemeClr val="bg1"/>
                </a:solidFill>
              </a:rPr>
              <a:t>Στη ΔΕΕ εκτός των πέντε αυτών κρατών, θα συμμετείχαν η Ιταλία και η Γερμανία, με την τελευταία  να γίνεται ισότιμο μέλος του </a:t>
            </a:r>
            <a:r>
              <a:rPr lang="en-US" b="1" dirty="0" smtClean="0">
                <a:solidFill>
                  <a:schemeClr val="bg1"/>
                </a:solidFill>
              </a:rPr>
              <a:t>NATO</a:t>
            </a:r>
            <a:r>
              <a:rPr lang="el-GR" b="1" dirty="0" smtClean="0">
                <a:solidFill>
                  <a:schemeClr val="bg1"/>
                </a:solidFill>
              </a:rPr>
              <a:t>, ενώ η ανώτατη επιτρεπτή ανάπτυξη στρατιωτικής της δύναμης θα ήταν οι δώδεκα μεραρχίες, χωρίς τη δυνατότητα κατοχής ατομικών, χημικών ή βακτηριολογικών όπλων. </a:t>
            </a:r>
          </a:p>
          <a:p>
            <a:pPr marL="285750" indent="-285750" algn="just">
              <a:buFont typeface="Arial" panose="020B0604020202020204" pitchFamily="34" charset="0"/>
              <a:buChar char="•"/>
            </a:pPr>
            <a:r>
              <a:rPr lang="el-GR" b="1" dirty="0" smtClean="0">
                <a:solidFill>
                  <a:schemeClr val="bg1"/>
                </a:solidFill>
              </a:rPr>
              <a:t>Θεσμικά η ΔΕΕ θα στηριζόταν στο Συμβούλιο των Υπουργών των Εξωτερικών, στην Κοινοβουλευτική Συνέλευση, στη Συνέλευση του Συμβουλίου της Ευρώπης, και σε ένα όργανο ελέγχου των εξοπλισμών.</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2695302"/>
            <a:ext cx="4842933" cy="3754874"/>
          </a:xfrm>
          <a:prstGeom prst="rect">
            <a:avLst/>
          </a:prstGeom>
        </p:spPr>
        <p:txBody>
          <a:bodyPr wrap="square">
            <a:spAutoFit/>
          </a:bodyPr>
          <a:lstStyle/>
          <a:p>
            <a:pPr marL="93663" indent="-93663" algn="ctr"/>
            <a:r>
              <a:rPr lang="el-GR" sz="1400" b="1" dirty="0" smtClean="0">
                <a:solidFill>
                  <a:srgbClr val="FFFF00"/>
                </a:solidFill>
              </a:rPr>
              <a:t>Το έμβλημα της Δυτικοευρωπαϊκής Ένωσης</a:t>
            </a:r>
          </a:p>
          <a:p>
            <a:pPr marL="93663" indent="-93663" algn="ctr"/>
            <a:endParaRPr lang="el-GR" sz="800" b="1" dirty="0" smtClean="0">
              <a:solidFill>
                <a:srgbClr val="FFFF00"/>
              </a:solidFill>
            </a:endParaRPr>
          </a:p>
          <a:p>
            <a:pPr marL="93663" indent="-93663" algn="just"/>
            <a:r>
              <a:rPr lang="el-GR" sz="1400" b="1" dirty="0" smtClean="0">
                <a:solidFill>
                  <a:srgbClr val="FFFF00"/>
                </a:solidFill>
              </a:rPr>
              <a:t>Η </a:t>
            </a:r>
            <a:r>
              <a:rPr lang="el-GR" sz="1400" b="1" dirty="0" smtClean="0">
                <a:solidFill>
                  <a:schemeClr val="bg1"/>
                </a:solidFill>
              </a:rPr>
              <a:t>επικέντρωση σε στόχους «χαμηλής πολιτικής»</a:t>
            </a:r>
          </a:p>
          <a:p>
            <a:pPr marL="93663" indent="-84138" algn="just">
              <a:buFont typeface="Calibri" pitchFamily="34" charset="0"/>
              <a:buChar char="−"/>
            </a:pPr>
            <a:r>
              <a:rPr lang="el-GR" sz="1400" b="1" dirty="0" smtClean="0">
                <a:solidFill>
                  <a:srgbClr val="FFFF00"/>
                </a:solidFill>
              </a:rPr>
              <a:t>Η αβεβαιότητα και οι πολιτικές φοβίες, που υπήρξαν συνέπειες του πρόσφατου Β’ Παγκόσμιου Πόλεμου, δεν επέτρεψαν να πραγματοποιηθεί το πρώτο βήμα της ίδρυσης μίας αμυντικής κοινότητας, η οποία θα ήταν ο προάγγελος και μίας αντίστοιχης πολιτικής, που θα δημιουργούσε τα πλαίσια για μία κοινή εξωτερική πολιτική.</a:t>
            </a:r>
          </a:p>
          <a:p>
            <a:pPr marL="93663" indent="-84138" algn="just">
              <a:buFont typeface="Calibri" pitchFamily="34" charset="0"/>
              <a:buChar char="−"/>
            </a:pPr>
            <a:r>
              <a:rPr lang="el-GR" sz="1400" b="1" dirty="0" smtClean="0">
                <a:solidFill>
                  <a:srgbClr val="FFFF00"/>
                </a:solidFill>
              </a:rPr>
              <a:t>Το εγχείρημα αναβλήθηκε για το μέλλον, ενώ οι προσπάθειες ευρωπαϊκής ενοποίησης επικεντρώθηκαν πλέον σε υλοποίηση στόχων «χαμηλής πολιτικής» (</a:t>
            </a:r>
            <a:r>
              <a:rPr lang="en-US" sz="1400" b="1" dirty="0" smtClean="0">
                <a:solidFill>
                  <a:srgbClr val="FFFF00"/>
                </a:solidFill>
              </a:rPr>
              <a:t>low politics</a:t>
            </a:r>
            <a:r>
              <a:rPr lang="el-GR" sz="1400" b="1" dirty="0" smtClean="0">
                <a:solidFill>
                  <a:srgbClr val="FFFF00"/>
                </a:solidFill>
              </a:rPr>
              <a:t>), με διαδικασίες ολοκλήρωσης κυρίως σε οικονομικά πεδία, αντί των δύσκολων στόχων της «υψηλής πολιτικής» (</a:t>
            </a:r>
            <a:r>
              <a:rPr lang="en-US" sz="1400" b="1" dirty="0" smtClean="0">
                <a:solidFill>
                  <a:srgbClr val="FFFF00"/>
                </a:solidFill>
              </a:rPr>
              <a:t>high politics</a:t>
            </a:r>
            <a:r>
              <a:rPr lang="el-GR" sz="1400" b="1" dirty="0" smtClean="0">
                <a:solidFill>
                  <a:srgbClr val="FFFF00"/>
                </a:solidFill>
              </a:rPr>
              <a:t>), που απαιτούσαν διαδικασίες ολοκλήρωσης στα δυσπρόσιτα πεδία της εξωτερικής και αμυντικής πολιτικής, καθώς και της πολιτικής ενοποίησης</a:t>
            </a:r>
            <a:endParaRPr lang="el-GR" sz="1400" b="1" dirty="0">
              <a:solidFill>
                <a:srgbClr val="FFFF00"/>
              </a:solidFill>
            </a:endParaRPr>
          </a:p>
        </p:txBody>
      </p:sp>
      <p:pic>
        <p:nvPicPr>
          <p:cNvPr id="11" name="10 - Εικόνα"/>
          <p:cNvPicPr/>
          <p:nvPr/>
        </p:nvPicPr>
        <p:blipFill>
          <a:blip r:embed="rId5" cstate="print">
            <a:extLst>
              <a:ext uri="{28A0092B-C50C-407E-A947-70E740481C1C}">
                <a14:useLocalDpi xmlns:a14="http://schemas.microsoft.com/office/drawing/2010/main" val="0"/>
              </a:ext>
            </a:extLst>
          </a:blip>
          <a:stretch>
            <a:fillRect/>
          </a:stretch>
        </p:blipFill>
        <p:spPr>
          <a:xfrm>
            <a:off x="1544908" y="1659464"/>
            <a:ext cx="1740159" cy="1129228"/>
          </a:xfrm>
          <a:prstGeom prst="rect">
            <a:avLst/>
          </a:prstGeom>
        </p:spPr>
      </p:pic>
      <p:sp>
        <p:nvSpPr>
          <p:cNvPr id="12" name="Ορθογώνιο 11"/>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smtClean="0">
                <a:solidFill>
                  <a:srgbClr val="FFFF00"/>
                </a:solidFill>
              </a:rPr>
              <a:t>Οι θέσεις του </a:t>
            </a:r>
            <a:r>
              <a:rPr lang="el-GR" b="1" dirty="0" err="1" smtClean="0">
                <a:solidFill>
                  <a:srgbClr val="FFFF00"/>
                </a:solidFill>
              </a:rPr>
              <a:t>Charles</a:t>
            </a:r>
            <a:r>
              <a:rPr lang="el-GR" b="1" dirty="0" smtClean="0">
                <a:solidFill>
                  <a:srgbClr val="FFFF00"/>
                </a:solidFill>
              </a:rPr>
              <a:t> </a:t>
            </a:r>
            <a:r>
              <a:rPr lang="el-GR" b="1" dirty="0" err="1" smtClean="0">
                <a:solidFill>
                  <a:srgbClr val="FFFF00"/>
                </a:solidFill>
              </a:rPr>
              <a:t>de</a:t>
            </a:r>
            <a:r>
              <a:rPr lang="el-GR" b="1" dirty="0" smtClean="0">
                <a:solidFill>
                  <a:srgbClr val="FFFF00"/>
                </a:solidFill>
              </a:rPr>
              <a:t> </a:t>
            </a:r>
            <a:r>
              <a:rPr lang="el-GR" b="1" dirty="0" err="1" smtClean="0">
                <a:solidFill>
                  <a:srgbClr val="FFFF00"/>
                </a:solidFill>
              </a:rPr>
              <a:t>Gaulle</a:t>
            </a:r>
            <a:r>
              <a:rPr lang="el-GR" b="1" dirty="0" smtClean="0">
                <a:solidFill>
                  <a:srgbClr val="FFFF00"/>
                </a:solidFill>
              </a:rPr>
              <a:t> και τα δύο Σχέδια </a:t>
            </a:r>
            <a:r>
              <a:rPr lang="el-GR" b="1" dirty="0" err="1" smtClean="0">
                <a:solidFill>
                  <a:srgbClr val="FFFF00"/>
                </a:solidFill>
              </a:rPr>
              <a:t>Fouchet</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schemeClr val="bg1"/>
                </a:solidFill>
              </a:rPr>
              <a:t>Με την ανάληψη της προεδρίας της Γαλλίας από τον </a:t>
            </a:r>
            <a:r>
              <a:rPr lang="fr-FR" b="1" dirty="0" smtClean="0">
                <a:solidFill>
                  <a:schemeClr val="bg1"/>
                </a:solidFill>
              </a:rPr>
              <a:t>Charles </a:t>
            </a:r>
            <a:r>
              <a:rPr lang="en-US" b="1" dirty="0" smtClean="0">
                <a:solidFill>
                  <a:schemeClr val="bg1"/>
                </a:solidFill>
              </a:rPr>
              <a:t>de Gaulle</a:t>
            </a:r>
            <a:r>
              <a:rPr lang="el-GR" b="1" dirty="0" smtClean="0">
                <a:solidFill>
                  <a:schemeClr val="bg1"/>
                </a:solidFill>
              </a:rPr>
              <a:t>, τον Ιανουάριο 1959, ξεκίνησε μία κρίσιμη δεκαετία για τις ΕΚ. </a:t>
            </a:r>
          </a:p>
          <a:p>
            <a:pPr marL="285750" indent="-285750" algn="just">
              <a:buFont typeface="Arial" panose="020B0604020202020204" pitchFamily="34" charset="0"/>
              <a:buChar char="•"/>
            </a:pPr>
            <a:r>
              <a:rPr lang="el-GR" b="1" dirty="0" smtClean="0">
                <a:solidFill>
                  <a:schemeClr val="bg1"/>
                </a:solidFill>
              </a:rPr>
              <a:t>Υποστηρικτής του δόγματος της «Ευρώπης των Πατρίδων», θεωρούσε, ότι οι ΕΚ αποτελούσαν οικονομικούς μηχανισμούς χωρίς πολιτική, ενώ ήταν αντίθετος προς κάθε υπερεθνική προοπτική τους. </a:t>
            </a:r>
          </a:p>
          <a:p>
            <a:pPr marL="285750" indent="-285750" algn="just">
              <a:buFont typeface="Arial" panose="020B0604020202020204" pitchFamily="34" charset="0"/>
              <a:buChar char="•"/>
            </a:pPr>
            <a:r>
              <a:rPr lang="el-GR" b="1" dirty="0" smtClean="0">
                <a:solidFill>
                  <a:schemeClr val="bg1"/>
                </a:solidFill>
              </a:rPr>
              <a:t>Προτιμούσε μία χαλαρή διακυβερνητική συνεργασία που θα διασφάλιζε μία ανεξάρτητη από τις ΗΠΑ και το </a:t>
            </a:r>
            <a:r>
              <a:rPr lang="en-US" b="1" dirty="0" smtClean="0">
                <a:solidFill>
                  <a:schemeClr val="bg1"/>
                </a:solidFill>
              </a:rPr>
              <a:t>NATO</a:t>
            </a:r>
            <a:r>
              <a:rPr lang="el-GR" b="1" dirty="0" smtClean="0">
                <a:solidFill>
                  <a:schemeClr val="bg1"/>
                </a:solidFill>
              </a:rPr>
              <a:t> πολιτική πορεία των ευρωπαϊκών κρατών «</a:t>
            </a:r>
            <a:r>
              <a:rPr lang="el-GR" b="1" i="1" dirty="0" smtClean="0">
                <a:solidFill>
                  <a:schemeClr val="bg1"/>
                </a:solidFill>
              </a:rPr>
              <a:t>από τον Ατλαντικό ως τα Ουράλια</a:t>
            </a:r>
            <a:r>
              <a:rPr lang="el-GR" b="1" dirty="0" smtClean="0">
                <a:solidFill>
                  <a:schemeClr val="bg1"/>
                </a:solidFill>
              </a:rPr>
              <a:t>». </a:t>
            </a:r>
          </a:p>
          <a:p>
            <a:pPr marL="285750" indent="-285750" algn="just">
              <a:buFont typeface="Arial" panose="020B0604020202020204" pitchFamily="34" charset="0"/>
              <a:buChar char="•"/>
            </a:pPr>
            <a:r>
              <a:rPr lang="el-GR" b="1" dirty="0" smtClean="0">
                <a:solidFill>
                  <a:schemeClr val="bg1"/>
                </a:solidFill>
              </a:rPr>
              <a:t>Ειδικά μετά την πρώτη επιτυχημένη γαλλική πυρηνική δοκιμή του Φεβρουαρίου 1960, σε συνδυασμό με την ύπαρξη στο υπέδαφος της Γαλλίας κοιτασμάτων φυσικού ουρανίου, υπήρχαν τα εχέγγυα να αναδειχθεί σε πυρηνική υπερδύναμη, χειραφετημένη από τις ΗΠΑ και μακριά από τους στόχους της ΕΚΑΕ για χρήση της ατομικής ενέργειας.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734926" y="5107658"/>
            <a:ext cx="3336965" cy="307777"/>
          </a:xfrm>
          <a:prstGeom prst="rect">
            <a:avLst/>
          </a:prstGeom>
        </p:spPr>
        <p:txBody>
          <a:bodyPr wrap="square">
            <a:spAutoFit/>
          </a:bodyPr>
          <a:lstStyle/>
          <a:p>
            <a:pPr algn="just"/>
            <a:r>
              <a:rPr lang="el-GR" sz="1400" b="1" dirty="0" smtClean="0">
                <a:solidFill>
                  <a:srgbClr val="FFFF00"/>
                </a:solidFill>
              </a:rPr>
              <a:t>Ο πρόεδρος της Γαλλίας </a:t>
            </a:r>
            <a:r>
              <a:rPr lang="en-GB" sz="1400" b="1" dirty="0" smtClean="0">
                <a:solidFill>
                  <a:srgbClr val="FFFF00"/>
                </a:solidFill>
              </a:rPr>
              <a:t>Charles </a:t>
            </a:r>
            <a:r>
              <a:rPr lang="en-GB" sz="1400" b="1" dirty="0">
                <a:solidFill>
                  <a:srgbClr val="FFFF00"/>
                </a:solidFill>
              </a:rPr>
              <a:t>de Gaulle</a:t>
            </a:r>
            <a:r>
              <a:rPr lang="el-GR" sz="1400" b="1" dirty="0" smtClean="0">
                <a:solidFill>
                  <a:srgbClr val="FFFF00"/>
                </a:solidFill>
              </a:rPr>
              <a:t>  </a:t>
            </a:r>
            <a:endParaRPr lang="el-GR" sz="1400" b="1" dirty="0">
              <a:solidFill>
                <a:srgbClr val="FFFF00"/>
              </a:solidFill>
            </a:endParaRPr>
          </a:p>
        </p:txBody>
      </p:sp>
      <p:pic>
        <p:nvPicPr>
          <p:cNvPr id="7" name="Εικόνα 6"/>
          <p:cNvPicPr>
            <a:picLocks noChangeAspect="1"/>
          </p:cNvPicPr>
          <p:nvPr/>
        </p:nvPicPr>
        <p:blipFill>
          <a:blip r:embed="rId5"/>
          <a:stretch>
            <a:fillRect/>
          </a:stretch>
        </p:blipFill>
        <p:spPr>
          <a:xfrm>
            <a:off x="687916" y="1737555"/>
            <a:ext cx="3467100" cy="3343275"/>
          </a:xfrm>
          <a:prstGeom prst="rect">
            <a:avLst/>
          </a:prstGeom>
        </p:spPr>
      </p:pic>
      <p:sp>
        <p:nvSpPr>
          <p:cNvPr id="15" name="Ορθογώνιο 14"/>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5078313"/>
          </a:xfrm>
          <a:prstGeom prst="rect">
            <a:avLst/>
          </a:prstGeom>
          <a:noFill/>
        </p:spPr>
        <p:txBody>
          <a:bodyPr wrap="square" rtlCol="0">
            <a:spAutoFit/>
          </a:bodyPr>
          <a:lstStyle/>
          <a:p>
            <a:r>
              <a:rPr lang="el-GR" b="1" dirty="0" smtClean="0">
                <a:solidFill>
                  <a:srgbClr val="FFFF00"/>
                </a:solidFill>
              </a:rPr>
              <a:t>Οι θέσεις του </a:t>
            </a:r>
            <a:r>
              <a:rPr lang="el-GR" b="1" dirty="0" err="1" smtClean="0">
                <a:solidFill>
                  <a:srgbClr val="FFFF00"/>
                </a:solidFill>
              </a:rPr>
              <a:t>Charles</a:t>
            </a:r>
            <a:r>
              <a:rPr lang="el-GR" b="1" dirty="0" smtClean="0">
                <a:solidFill>
                  <a:srgbClr val="FFFF00"/>
                </a:solidFill>
              </a:rPr>
              <a:t> </a:t>
            </a:r>
            <a:r>
              <a:rPr lang="el-GR" b="1" dirty="0" err="1" smtClean="0">
                <a:solidFill>
                  <a:srgbClr val="FFFF00"/>
                </a:solidFill>
              </a:rPr>
              <a:t>de</a:t>
            </a:r>
            <a:r>
              <a:rPr lang="el-GR" b="1" dirty="0" smtClean="0">
                <a:solidFill>
                  <a:srgbClr val="FFFF00"/>
                </a:solidFill>
              </a:rPr>
              <a:t> </a:t>
            </a:r>
            <a:r>
              <a:rPr lang="el-GR" b="1" dirty="0" err="1" smtClean="0">
                <a:solidFill>
                  <a:srgbClr val="FFFF00"/>
                </a:solidFill>
              </a:rPr>
              <a:t>Gaulle</a:t>
            </a:r>
            <a:r>
              <a:rPr lang="el-GR" b="1" dirty="0" smtClean="0">
                <a:solidFill>
                  <a:srgbClr val="FFFF00"/>
                </a:solidFill>
              </a:rPr>
              <a:t> και τα δύο Σχέδια </a:t>
            </a:r>
            <a:r>
              <a:rPr lang="el-GR" b="1" dirty="0" err="1" smtClean="0">
                <a:solidFill>
                  <a:srgbClr val="FFFF00"/>
                </a:solidFill>
              </a:rPr>
              <a:t>Fouchet</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schemeClr val="bg1"/>
                </a:solidFill>
              </a:rPr>
              <a:t>Κατά την πρώτη (άτυπη) σύνοδο κορυφής των έξι εταίρων, τον Φεβρουαρίου 1961 στο Παρίσι, πρότεινε τη σύσταση επιτροπής που θα υπέβαλλε προτάσεις για το πολιτικό μέλλον της Ευρώπης, με πρόεδρο τον Γάλλο διπλωμάτη </a:t>
            </a:r>
            <a:r>
              <a:rPr lang="en-US" b="1" dirty="0" smtClean="0">
                <a:solidFill>
                  <a:schemeClr val="bg1"/>
                </a:solidFill>
              </a:rPr>
              <a:t>Christian </a:t>
            </a:r>
            <a:r>
              <a:rPr lang="en-US" b="1" dirty="0" err="1" smtClean="0">
                <a:solidFill>
                  <a:schemeClr val="bg1"/>
                </a:solidFill>
              </a:rPr>
              <a:t>Fouchet</a:t>
            </a:r>
            <a:r>
              <a:rPr lang="el-GR" b="1" dirty="0" smtClean="0">
                <a:solidFill>
                  <a:schemeClr val="bg1"/>
                </a:solidFill>
              </a:rPr>
              <a:t>. </a:t>
            </a:r>
          </a:p>
          <a:p>
            <a:pPr marL="285750" indent="-285750" algn="just">
              <a:buFont typeface="Arial" panose="020B0604020202020204" pitchFamily="34" charset="0"/>
              <a:buChar char="•"/>
            </a:pPr>
            <a:r>
              <a:rPr lang="el-GR" b="1" dirty="0" smtClean="0">
                <a:solidFill>
                  <a:schemeClr val="bg1"/>
                </a:solidFill>
              </a:rPr>
              <a:t>Κατά τη δεύτερη σύνοδο κορυφής, του Ιουλίου 1961, στο </a:t>
            </a:r>
            <a:r>
              <a:rPr lang="de-DE" b="1" dirty="0" smtClean="0">
                <a:solidFill>
                  <a:schemeClr val="bg1"/>
                </a:solidFill>
              </a:rPr>
              <a:t>Bad Godesberg</a:t>
            </a:r>
            <a:r>
              <a:rPr lang="el-GR" b="1" dirty="0" smtClean="0">
                <a:solidFill>
                  <a:schemeClr val="bg1"/>
                </a:solidFill>
              </a:rPr>
              <a:t>, τα έξι κράτη-μέλη προέβησαν στη </a:t>
            </a:r>
            <a:r>
              <a:rPr lang="el-GR" b="1" i="1" dirty="0" smtClean="0">
                <a:solidFill>
                  <a:srgbClr val="FFFF00"/>
                </a:solidFill>
              </a:rPr>
              <a:t>Διακήρυξη του </a:t>
            </a:r>
            <a:r>
              <a:rPr lang="de-DE" b="1" i="1" dirty="0" smtClean="0">
                <a:solidFill>
                  <a:srgbClr val="FFFF00"/>
                </a:solidFill>
              </a:rPr>
              <a:t>Bad Godesberg</a:t>
            </a:r>
            <a:r>
              <a:rPr lang="el-GR" b="1" dirty="0" smtClean="0">
                <a:solidFill>
                  <a:schemeClr val="bg1"/>
                </a:solidFill>
              </a:rPr>
              <a:t>, για την πρόθεσή τους για συνεργασία στην εξωτερική πολιτική και την ασφάλεια, και τη σύσταση της Πολιτικής Ευρώπης. </a:t>
            </a:r>
          </a:p>
          <a:p>
            <a:pPr marL="285750" indent="-285750" algn="just">
              <a:buFont typeface="Arial" panose="020B0604020202020204" pitchFamily="34" charset="0"/>
              <a:buChar char="•"/>
            </a:pPr>
            <a:r>
              <a:rPr lang="el-GR" b="1" dirty="0" smtClean="0">
                <a:solidFill>
                  <a:schemeClr val="bg1"/>
                </a:solidFill>
              </a:rPr>
              <a:t>Στο υποβληθέν Σχέδο </a:t>
            </a:r>
            <a:r>
              <a:rPr lang="el-GR" b="1" dirty="0" err="1" smtClean="0">
                <a:solidFill>
                  <a:schemeClr val="bg1"/>
                </a:solidFill>
              </a:rPr>
              <a:t>Fouchet</a:t>
            </a:r>
            <a:r>
              <a:rPr lang="el-GR" b="1" dirty="0" smtClean="0">
                <a:solidFill>
                  <a:schemeClr val="bg1"/>
                </a:solidFill>
              </a:rPr>
              <a:t>, η υποβάθμιση της υπερεθνικής Επιτροπής των ΕΚ, η πιθανή μελλοντική απορρόφησή τους από την Πολιτική Ένωση ή από ένα γαλλογερμανικό διευθυντήριο και η απομάκρυνση από το ΝΑΤΟ, δεν ικανοποιούσε τα κράτη της </a:t>
            </a:r>
            <a:r>
              <a:rPr lang="en-US" b="1" dirty="0" smtClean="0">
                <a:solidFill>
                  <a:schemeClr val="bg1"/>
                </a:solidFill>
              </a:rPr>
              <a:t>Benelux</a:t>
            </a:r>
            <a:r>
              <a:rPr lang="el-GR" b="1" dirty="0" smtClean="0">
                <a:solidFill>
                  <a:schemeClr val="bg1"/>
                </a:solidFill>
              </a:rPr>
              <a:t>.</a:t>
            </a:r>
          </a:p>
          <a:p>
            <a:pPr marL="285750" indent="-285750" algn="just">
              <a:buFont typeface="Arial" panose="020B0604020202020204" pitchFamily="34" charset="0"/>
              <a:buChar char="•"/>
            </a:pPr>
            <a:r>
              <a:rPr lang="el-GR" b="1" dirty="0" smtClean="0">
                <a:solidFill>
                  <a:schemeClr val="bg1"/>
                </a:solidFill>
              </a:rPr>
              <a:t>Τα κράτη της </a:t>
            </a:r>
            <a:r>
              <a:rPr lang="en-US" b="1" dirty="0" smtClean="0">
                <a:solidFill>
                  <a:schemeClr val="bg1"/>
                </a:solidFill>
              </a:rPr>
              <a:t>Benelux</a:t>
            </a:r>
            <a:r>
              <a:rPr lang="el-GR" b="1" dirty="0" smtClean="0">
                <a:solidFill>
                  <a:schemeClr val="bg1"/>
                </a:solidFill>
              </a:rPr>
              <a:t> προέβαλαν αντιρρήσεις και στο αναθεωρημένο Σχέδιο </a:t>
            </a:r>
            <a:r>
              <a:rPr lang="el-GR" b="1" dirty="0" err="1" smtClean="0">
                <a:solidFill>
                  <a:schemeClr val="bg1"/>
                </a:solidFill>
              </a:rPr>
              <a:t>Fouchet</a:t>
            </a:r>
            <a:r>
              <a:rPr lang="el-GR" b="1" dirty="0" smtClean="0">
                <a:solidFill>
                  <a:schemeClr val="bg1"/>
                </a:solidFill>
              </a:rPr>
              <a:t> με συνέπεια οι προσπάθειες σύστασης Πολιτικής Ένωσης να διακοπούν οριστικά τον Απρίλιο του 1962</a:t>
            </a:r>
          </a:p>
          <a:p>
            <a:pPr marL="285750" indent="-285750" algn="just">
              <a:buFont typeface="Arial" panose="020B0604020202020204" pitchFamily="34" charset="0"/>
              <a:buChar char="•"/>
            </a:pPr>
            <a:endParaRPr lang="el-GR" b="1" dirty="0" smtClean="0">
              <a:solidFill>
                <a:schemeClr val="bg1"/>
              </a:solidFill>
            </a:endParaRPr>
          </a:p>
          <a:p>
            <a:pPr marL="285750" indent="-285750" algn="just">
              <a:buFont typeface="Arial" panose="020B0604020202020204" pitchFamily="34" charset="0"/>
              <a:buChar char="•"/>
            </a:pP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55507"/>
            <a:ext cx="4758267" cy="5262979"/>
          </a:xfrm>
          <a:prstGeom prst="rect">
            <a:avLst/>
          </a:prstGeom>
        </p:spPr>
        <p:txBody>
          <a:bodyPr wrap="square">
            <a:spAutoFit/>
          </a:bodyPr>
          <a:lstStyle/>
          <a:p>
            <a:pPr marL="93663" indent="-93663" algn="just"/>
            <a:r>
              <a:rPr lang="el-GR" sz="1400" b="1" dirty="0" smtClean="0">
                <a:solidFill>
                  <a:srgbClr val="FFFF00"/>
                </a:solidFill>
              </a:rPr>
              <a:t>Τα </a:t>
            </a:r>
            <a:r>
              <a:rPr lang="el-GR" sz="1400" b="1" dirty="0" err="1" smtClean="0">
                <a:solidFill>
                  <a:schemeClr val="bg1"/>
                </a:solidFill>
              </a:rPr>
              <a:t>Σχέδα</a:t>
            </a:r>
            <a:r>
              <a:rPr lang="el-GR" sz="1400" b="1" dirty="0" smtClean="0">
                <a:solidFill>
                  <a:schemeClr val="bg1"/>
                </a:solidFill>
              </a:rPr>
              <a:t> </a:t>
            </a:r>
            <a:r>
              <a:rPr lang="el-GR" sz="1400" b="1" dirty="0" err="1" smtClean="0">
                <a:solidFill>
                  <a:schemeClr val="bg1"/>
                </a:solidFill>
              </a:rPr>
              <a:t>Fouchet</a:t>
            </a:r>
            <a:endParaRPr lang="el-GR" sz="1400" b="1" dirty="0" smtClean="0">
              <a:solidFill>
                <a:schemeClr val="bg1"/>
              </a:solidFill>
            </a:endParaRPr>
          </a:p>
          <a:p>
            <a:pPr marL="93663" indent="-93663" algn="just">
              <a:buFont typeface="Calibri" pitchFamily="34" charset="0"/>
              <a:buChar char="−"/>
            </a:pPr>
            <a:r>
              <a:rPr lang="el-GR" sz="1400" b="1" dirty="0" smtClean="0">
                <a:solidFill>
                  <a:srgbClr val="FFFF00"/>
                </a:solidFill>
              </a:rPr>
              <a:t>Η επιτροπή υπέβαλε αρχικά ένα σχέδιο, τον Νοέμβριο 1961, που προέβλεπε τη συνύπαρξη μίας Πολιτικής Ένωσης με τις ΕΚ και τη δημιουργία μηχανισμών χάραξης και υλοποίησης ενιαίας εξωτερικής πολιτικής. </a:t>
            </a:r>
          </a:p>
          <a:p>
            <a:pPr marL="93663" indent="-93663" algn="just">
              <a:buFont typeface="Calibri" pitchFamily="34" charset="0"/>
              <a:buChar char="−"/>
            </a:pPr>
            <a:r>
              <a:rPr lang="el-GR" sz="1400" b="1" dirty="0" smtClean="0">
                <a:solidFill>
                  <a:srgbClr val="FFFF00"/>
                </a:solidFill>
              </a:rPr>
              <a:t>Η Πολιτική Ένωση θα λειτουργούσε με διακυβερνητικές διαδικασίες, αποφεύγοντας κάθε </a:t>
            </a:r>
            <a:r>
              <a:rPr lang="el-GR" sz="1400" b="1" dirty="0" err="1" smtClean="0">
                <a:solidFill>
                  <a:srgbClr val="FFFF00"/>
                </a:solidFill>
              </a:rPr>
              <a:t>ομοσπονδική</a:t>
            </a:r>
            <a:r>
              <a:rPr lang="el-GR" sz="1400" b="1" dirty="0" smtClean="0">
                <a:solidFill>
                  <a:srgbClr val="FFFF00"/>
                </a:solidFill>
              </a:rPr>
              <a:t> πρακτική. </a:t>
            </a:r>
          </a:p>
          <a:p>
            <a:pPr marL="93663" indent="-93663" algn="just">
              <a:buFont typeface="Calibri" pitchFamily="34" charset="0"/>
              <a:buChar char="−"/>
            </a:pPr>
            <a:r>
              <a:rPr lang="el-GR" sz="1400" b="1" dirty="0" smtClean="0">
                <a:solidFill>
                  <a:srgbClr val="FFFF00"/>
                </a:solidFill>
              </a:rPr>
              <a:t>Θεσμικά θα ελεγχόταν από ένα Πολιτικό Συμβούλιο των αρχηγών κυβερνήσεων των κρατών-μελών που θα αποφάσιζε με ομοφωνία, μία Κοινοβουλευτική Συνέλευση από μέλη των εθνικών κοινοβουλίων των κρατών-μελών που θα υπέβαλλε προτάσεις στο Πολιτικό Συμβούλιο και μία Πολιτική Επιτροπή από ανώτατους υπαλλήλους των υπουργείων των εξωτερικών χωρίς εκχωρημένες εξουσίες. </a:t>
            </a:r>
          </a:p>
          <a:p>
            <a:pPr marL="93663" indent="-93663" algn="just">
              <a:buFont typeface="Calibri" pitchFamily="34" charset="0"/>
              <a:buChar char="−"/>
            </a:pPr>
            <a:r>
              <a:rPr lang="el-GR" sz="1400" b="1" dirty="0" smtClean="0">
                <a:solidFill>
                  <a:srgbClr val="FFFF00"/>
                </a:solidFill>
              </a:rPr>
              <a:t>Μετά την άρνηση των κρατών της </a:t>
            </a:r>
            <a:r>
              <a:rPr lang="en-US" sz="1400" b="1" dirty="0" smtClean="0">
                <a:solidFill>
                  <a:srgbClr val="FFFF00"/>
                </a:solidFill>
              </a:rPr>
              <a:t>Benelux</a:t>
            </a:r>
            <a:r>
              <a:rPr lang="el-GR" sz="1400" b="1" dirty="0" smtClean="0">
                <a:solidFill>
                  <a:srgbClr val="FFFF00"/>
                </a:solidFill>
              </a:rPr>
              <a:t>, και παρά τις παραχωρήσεις στις οποίες δήλωσε θα προβεί η Γαλλία, ένα τροποποιημένο σχέδιο που υπέβαλε η επιτροπή </a:t>
            </a:r>
            <a:r>
              <a:rPr lang="en-US" sz="1400" b="1" dirty="0" err="1" smtClean="0">
                <a:solidFill>
                  <a:srgbClr val="FFFF00"/>
                </a:solidFill>
              </a:rPr>
              <a:t>Fouchet</a:t>
            </a:r>
            <a:r>
              <a:rPr lang="el-GR" sz="1400" b="1" dirty="0" smtClean="0">
                <a:solidFill>
                  <a:srgbClr val="FFFF00"/>
                </a:solidFill>
              </a:rPr>
              <a:t>, τον Ιανουάριο 1962, όχι μόνο δεν τις περιλάμβανε, αλλά προέβλεπε και επέκταση των αρμοδιοτήτων της Πολιτικής Ένωσης στον οικονομικό τομέα, καθιστώντας σαφέστερη τη διάθεση υποκατάστασης των ΕΚ από την Πολιτική Ένωση. </a:t>
            </a:r>
          </a:p>
          <a:p>
            <a:pPr algn="just"/>
            <a:endParaRPr lang="el-GR" sz="1400" dirty="0" smtClean="0"/>
          </a:p>
          <a:p>
            <a:pPr algn="just"/>
            <a:endParaRPr lang="el-GR" sz="1400" dirty="0" smtClean="0"/>
          </a:p>
          <a:p>
            <a:pPr algn="just"/>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5355312"/>
          </a:xfrm>
          <a:prstGeom prst="rect">
            <a:avLst/>
          </a:prstGeom>
          <a:noFill/>
        </p:spPr>
        <p:txBody>
          <a:bodyPr wrap="square" rtlCol="0">
            <a:spAutoFit/>
          </a:bodyPr>
          <a:lstStyle/>
          <a:p>
            <a:r>
              <a:rPr lang="el-GR" b="1" dirty="0" smtClean="0">
                <a:solidFill>
                  <a:srgbClr val="FFFF00"/>
                </a:solidFill>
              </a:rPr>
              <a:t>Αίτημα για Ευρωπαϊκή Πολιτική Συνεργασία και η έκθεση </a:t>
            </a:r>
            <a:r>
              <a:rPr lang="en-US" b="1" dirty="0" err="1" smtClean="0">
                <a:solidFill>
                  <a:srgbClr val="FFFF00"/>
                </a:solidFill>
              </a:rPr>
              <a:t>Davignon</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schemeClr val="bg1"/>
                </a:solidFill>
              </a:rPr>
              <a:t>Στη σύνοδο κορυφής της Χάγης του Δεκεμβρίου 1969, συμφωνήθηκε η ανάγκη αναβίωσης και προώθησης της ιδέας της πολιτικής συνεργασίας και ανατέθηκε στους υπουργούς των Εξωτερικών να υποβάλουν προτάσεις μέχρι τον Ιούνιο 1970. </a:t>
            </a:r>
          </a:p>
          <a:p>
            <a:pPr marL="285750" indent="-285750" algn="just">
              <a:buFont typeface="Arial" panose="020B0604020202020204" pitchFamily="34" charset="0"/>
              <a:buChar char="•"/>
            </a:pPr>
            <a:r>
              <a:rPr lang="el-GR" b="1" dirty="0" smtClean="0">
                <a:solidFill>
                  <a:schemeClr val="bg1"/>
                </a:solidFill>
              </a:rPr>
              <a:t>Το Συμβούλιο των Υπουργών συμφώνησε στη σύσταση επιτροπής υπό το Βέλγο υπουργό Εξωτερικών </a:t>
            </a:r>
            <a:r>
              <a:rPr lang="en-US" b="1" dirty="0" smtClean="0">
                <a:solidFill>
                  <a:schemeClr val="bg1"/>
                </a:solidFill>
              </a:rPr>
              <a:t>Etienne </a:t>
            </a:r>
            <a:r>
              <a:rPr lang="en-US" b="1" dirty="0" err="1" smtClean="0">
                <a:solidFill>
                  <a:schemeClr val="bg1"/>
                </a:solidFill>
              </a:rPr>
              <a:t>Davignon</a:t>
            </a:r>
            <a:r>
              <a:rPr lang="el-GR" b="1" dirty="0" smtClean="0">
                <a:solidFill>
                  <a:schemeClr val="bg1"/>
                </a:solidFill>
              </a:rPr>
              <a:t> και μέλη τους επικεφαλής των πολιτικών διευθύνσεων των υπουργείων Εξωτερικών. </a:t>
            </a:r>
          </a:p>
          <a:p>
            <a:pPr marL="285750" indent="-285750" algn="just">
              <a:buFont typeface="Arial" panose="020B0604020202020204" pitchFamily="34" charset="0"/>
              <a:buChar char="•"/>
            </a:pPr>
            <a:r>
              <a:rPr lang="el-GR" b="1" dirty="0" smtClean="0">
                <a:solidFill>
                  <a:schemeClr val="bg1"/>
                </a:solidFill>
              </a:rPr>
              <a:t>Το Συμβούλιο των Υπουργών στο Λουξεμβούργο, του Οκτωβρίου 1970, υιοθέτησε την «Έκθεση </a:t>
            </a:r>
            <a:r>
              <a:rPr lang="en-US" b="1" dirty="0" err="1" smtClean="0">
                <a:solidFill>
                  <a:schemeClr val="bg1"/>
                </a:solidFill>
              </a:rPr>
              <a:t>Davignon</a:t>
            </a:r>
            <a:r>
              <a:rPr lang="el-GR" b="1" dirty="0" smtClean="0">
                <a:solidFill>
                  <a:schemeClr val="bg1"/>
                </a:solidFill>
              </a:rPr>
              <a:t>» ή «Έκθεση του Λουξεμβούργου».</a:t>
            </a:r>
          </a:p>
          <a:p>
            <a:pPr marL="285750" indent="-285750" algn="just">
              <a:buFont typeface="Arial" panose="020B0604020202020204" pitchFamily="34" charset="0"/>
              <a:buChar char="•"/>
            </a:pPr>
            <a:r>
              <a:rPr lang="el-GR" b="1" dirty="0" smtClean="0">
                <a:solidFill>
                  <a:schemeClr val="bg1"/>
                </a:solidFill>
              </a:rPr>
              <a:t>Παρότι η πρόταση έγινε αποδεκτή από τα έξι κράτη-μέλη, ο </a:t>
            </a:r>
            <a:r>
              <a:rPr lang="en-US" b="1" dirty="0" smtClean="0">
                <a:solidFill>
                  <a:schemeClr val="bg1"/>
                </a:solidFill>
              </a:rPr>
              <a:t>Georges Pompidou</a:t>
            </a:r>
            <a:r>
              <a:rPr lang="el-GR" b="1" dirty="0" smtClean="0">
                <a:solidFill>
                  <a:schemeClr val="bg1"/>
                </a:solidFill>
              </a:rPr>
              <a:t> δεν αποδέχθηκε πρόταση του </a:t>
            </a:r>
            <a:r>
              <a:rPr lang="en-US" b="1" dirty="0" smtClean="0">
                <a:solidFill>
                  <a:schemeClr val="bg1"/>
                </a:solidFill>
              </a:rPr>
              <a:t>Willy Brandt</a:t>
            </a:r>
            <a:r>
              <a:rPr lang="el-GR" b="1" dirty="0" smtClean="0">
                <a:solidFill>
                  <a:schemeClr val="bg1"/>
                </a:solidFill>
              </a:rPr>
              <a:t> για </a:t>
            </a:r>
            <a:r>
              <a:rPr lang="el-GR" b="1" dirty="0" err="1" smtClean="0">
                <a:solidFill>
                  <a:schemeClr val="bg1"/>
                </a:solidFill>
              </a:rPr>
              <a:t>θεσμοποίηση</a:t>
            </a:r>
            <a:r>
              <a:rPr lang="el-GR" b="1" dirty="0" smtClean="0">
                <a:solidFill>
                  <a:schemeClr val="bg1"/>
                </a:solidFill>
              </a:rPr>
              <a:t> μόνιμης πολιτικής γραμματείας για τον συντονισμό της.</a:t>
            </a:r>
          </a:p>
          <a:p>
            <a:pPr marL="285750" indent="-285750" algn="just">
              <a:buFont typeface="Arial" panose="020B0604020202020204" pitchFamily="34" charset="0"/>
              <a:buChar char="•"/>
            </a:pPr>
            <a:r>
              <a:rPr lang="el-GR" b="1" dirty="0" smtClean="0">
                <a:solidFill>
                  <a:schemeClr val="bg1"/>
                </a:solidFill>
              </a:rPr>
              <a:t>Παρά το μη θεσμικό χαρακτήρα της, η ΕΠΣ ξεκίνησε τη δραστηριότητά της με την πρώτη συνάντηση των υπουργών των Εξωτερικών των κρατών-μελών στο Μόναχο, τον Νοέμβριο 1970.</a:t>
            </a:r>
          </a:p>
          <a:p>
            <a:pPr marL="285750" indent="-285750" algn="just">
              <a:buFont typeface="Arial" panose="020B0604020202020204" pitchFamily="34" charset="0"/>
              <a:buChar char="•"/>
            </a:pPr>
            <a:endParaRPr lang="el-GR" dirty="0" smtClean="0"/>
          </a:p>
          <a:p>
            <a:pPr marL="285750" indent="-285750" algn="just">
              <a:buFont typeface="Arial" panose="020B0604020202020204" pitchFamily="34" charset="0"/>
              <a:buChar char="•"/>
            </a:pPr>
            <a:endParaRPr lang="el-GR" b="1" dirty="0" smtClean="0">
              <a:solidFill>
                <a:schemeClr val="bg1"/>
              </a:solidFill>
            </a:endParaRPr>
          </a:p>
          <a:p>
            <a:pPr marL="285750" indent="-285750" algn="just">
              <a:buFont typeface="Arial" panose="020B0604020202020204" pitchFamily="34" charset="0"/>
              <a:buChar char="•"/>
            </a:pP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814776"/>
            <a:ext cx="4842933" cy="5324535"/>
          </a:xfrm>
          <a:prstGeom prst="rect">
            <a:avLst/>
          </a:prstGeom>
        </p:spPr>
        <p:txBody>
          <a:bodyPr wrap="square">
            <a:spAutoFit/>
          </a:bodyPr>
          <a:lstStyle/>
          <a:p>
            <a:pPr marL="93663" indent="-93663" algn="just"/>
            <a:r>
              <a:rPr lang="el-GR" sz="1400" b="1" dirty="0" smtClean="0">
                <a:solidFill>
                  <a:srgbClr val="FFFF00"/>
                </a:solidFill>
              </a:rPr>
              <a:t>Η </a:t>
            </a:r>
            <a:r>
              <a:rPr lang="el-GR" sz="1400" b="1" dirty="0" smtClean="0">
                <a:solidFill>
                  <a:schemeClr val="bg1"/>
                </a:solidFill>
              </a:rPr>
              <a:t>«Έκθεση </a:t>
            </a:r>
            <a:r>
              <a:rPr lang="en-US" sz="1400" b="1" dirty="0" err="1" smtClean="0">
                <a:solidFill>
                  <a:schemeClr val="bg1"/>
                </a:solidFill>
              </a:rPr>
              <a:t>Davignon</a:t>
            </a:r>
            <a:r>
              <a:rPr lang="el-GR" sz="1400" b="1" dirty="0" smtClean="0">
                <a:solidFill>
                  <a:schemeClr val="bg1"/>
                </a:solidFill>
              </a:rPr>
              <a:t>»</a:t>
            </a:r>
          </a:p>
          <a:p>
            <a:pPr marL="93663" indent="-93663" algn="just">
              <a:buFont typeface="Calibri" pitchFamily="34" charset="0"/>
              <a:buChar char="−"/>
            </a:pPr>
            <a:r>
              <a:rPr lang="el-GR" sz="1400" b="1" dirty="0" smtClean="0">
                <a:solidFill>
                  <a:srgbClr val="FFFF00"/>
                </a:solidFill>
              </a:rPr>
              <a:t>Ο χαρακτήρας της προτεινόμενης Ευρωπαϊκής Πολιτικής Συνεργασίας (ΕΠΣ) ήταν διακυβερνητικός και η λειτουργία της ήταν αρχικά εκτός θεσμικού πλαισίου της Κοινότητας, που όμως θα θεσμοποιούταν σταδιακά μέσω των τακτικών ανά εξάμηνο διασκέψεων των υπουργών των Εξωτερικών και των ανά τρίμηνο συνόδων της Πολιτικής Επιτροπής, που απαρτιζόταν από τους διευθυντές πολιτικών υποθέσεων των υπουργείων των Εξωτερικών των κρατών-μελών. </a:t>
            </a:r>
          </a:p>
          <a:p>
            <a:pPr marL="93663" indent="-93663" algn="just">
              <a:buFont typeface="Calibri" pitchFamily="34" charset="0"/>
              <a:buChar char="−"/>
            </a:pPr>
            <a:r>
              <a:rPr lang="el-GR" sz="1400" b="1" dirty="0" smtClean="0">
                <a:solidFill>
                  <a:srgbClr val="FFFF00"/>
                </a:solidFill>
              </a:rPr>
              <a:t>Η Επιτροπή των ΕΚ θα παρείχε γνωμοδοτήσεις για θέματα της αρμοδιότητάς της, ενώ η Επιτροπή Πολιτικών Υποθέσεων του Ευρωπαϊκού Κοινοβουλίου θα ενημερωνόταν για τα αποτελέσματα των συναντήσεων. </a:t>
            </a:r>
          </a:p>
          <a:p>
            <a:pPr marL="93663" indent="-93663" algn="just">
              <a:buFont typeface="Calibri" pitchFamily="34" charset="0"/>
              <a:buChar char="−"/>
            </a:pPr>
            <a:r>
              <a:rPr lang="el-GR" sz="1400" b="1" dirty="0" smtClean="0">
                <a:solidFill>
                  <a:srgbClr val="FFFF00"/>
                </a:solidFill>
              </a:rPr>
              <a:t>Η έκθεση θεωρούσε αυτοδίκαιη και απαραίτητη τη συμμετοχή κάθε νέου κράτους-μέλους των ΕΚ στην ΕΠΣ. </a:t>
            </a:r>
          </a:p>
          <a:p>
            <a:pPr marL="93663" indent="-93663" algn="just">
              <a:buFont typeface="Calibri" pitchFamily="34" charset="0"/>
              <a:buChar char="−"/>
            </a:pPr>
            <a:r>
              <a:rPr lang="el-GR" sz="1400" b="1" dirty="0" smtClean="0">
                <a:solidFill>
                  <a:srgbClr val="FFFF00"/>
                </a:solidFill>
              </a:rPr>
              <a:t>Αποσκοπούσε στη συνεργασία των κρατών-μελών στο χώρο της εξωτερικής τους πολιτικής και στην ανάληψη κοινών δράσεων, ώστε να καταδεικνύεται διεθνώς και η πολιτική αποστολή της Ευρώπης. </a:t>
            </a:r>
          </a:p>
          <a:p>
            <a:pPr marL="93663" indent="-93663" algn="just">
              <a:buFont typeface="Calibri" pitchFamily="34" charset="0"/>
              <a:buChar char="−"/>
            </a:pPr>
            <a:r>
              <a:rPr lang="el-GR" sz="1400" b="1" dirty="0" smtClean="0">
                <a:solidFill>
                  <a:srgbClr val="FFFF00"/>
                </a:solidFill>
              </a:rPr>
              <a:t>Ωστόσο δεν έκανε καμία αναφορά σε θέματα ασφάλειας και άμυνας.</a:t>
            </a:r>
          </a:p>
          <a:p>
            <a:pPr algn="just"/>
            <a:endParaRPr lang="el-GR" sz="1400" dirty="0" smtClean="0"/>
          </a:p>
          <a:p>
            <a:pPr algn="just"/>
            <a:endParaRPr lang="el-GR" sz="1400" dirty="0" smtClean="0"/>
          </a:p>
          <a:p>
            <a:pPr algn="just"/>
            <a:endParaRPr lang="el-GR" sz="1400" b="1" dirty="0">
              <a:solidFill>
                <a:srgbClr val="FFFF00"/>
              </a:solidFill>
            </a:endParaRP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139321"/>
          </a:xfrm>
          <a:prstGeom prst="rect">
            <a:avLst/>
          </a:prstGeom>
          <a:noFill/>
        </p:spPr>
        <p:txBody>
          <a:bodyPr wrap="square" rtlCol="0">
            <a:spAutoFit/>
          </a:bodyPr>
          <a:lstStyle/>
          <a:p>
            <a:r>
              <a:rPr lang="el-GR" b="1" dirty="0" smtClean="0">
                <a:solidFill>
                  <a:srgbClr val="FFFF00"/>
                </a:solidFill>
              </a:rPr>
              <a:t>Η έκθεση της Κοπεγχάγης για την ΕΠΣ και η ευρωπαϊκή ταυτότητα</a:t>
            </a:r>
          </a:p>
          <a:p>
            <a:pPr marL="285750" indent="-285750" algn="just">
              <a:buFont typeface="Arial" panose="020B0604020202020204" pitchFamily="34" charset="0"/>
              <a:buChar char="•"/>
            </a:pPr>
            <a:r>
              <a:rPr lang="el-GR" b="1" dirty="0" smtClean="0">
                <a:solidFill>
                  <a:schemeClr val="bg1"/>
                </a:solidFill>
              </a:rPr>
              <a:t>Στη σύνοδο κορυφής του Παρισιού, του Οκτωβρίου του, τα έξι κράτη-μέλη των Κοινοτήτων και τα τρία μελλοντικά επιβεβαίωσαν την επιθυμία τους να εντείνουν την πολιτική συνεργασία τους και ανέθεσαν στου υπουργούς των Εξωτερικών να εκδώσουν μία δεύτερη έκθεση για τις μεθόδους προώθησης και ενίσχυσης της ΕΠΣ. </a:t>
            </a:r>
          </a:p>
          <a:p>
            <a:pPr marL="285750" indent="-285750" algn="just">
              <a:buFont typeface="Arial" panose="020B0604020202020204" pitchFamily="34" charset="0"/>
              <a:buChar char="•"/>
            </a:pPr>
            <a:r>
              <a:rPr lang="el-GR" b="1" dirty="0" smtClean="0">
                <a:solidFill>
                  <a:schemeClr val="bg1"/>
                </a:solidFill>
              </a:rPr>
              <a:t>Τον Ιούλιο 1973, εκδόθηκε από του υπουργούς Εξωτερικών των εννέα κρατών-μελών η </a:t>
            </a:r>
            <a:r>
              <a:rPr lang="el-GR" b="1" dirty="0" smtClean="0">
                <a:solidFill>
                  <a:srgbClr val="FFFF00"/>
                </a:solidFill>
              </a:rPr>
              <a:t>«Έκθεση της Κοπεγχάγης»</a:t>
            </a:r>
            <a:r>
              <a:rPr lang="el-GR" b="1" dirty="0" smtClean="0">
                <a:solidFill>
                  <a:schemeClr val="bg1"/>
                </a:solidFill>
              </a:rPr>
              <a:t>. </a:t>
            </a:r>
          </a:p>
          <a:p>
            <a:pPr marL="285750" indent="-285750" algn="just">
              <a:buFont typeface="Arial" panose="020B0604020202020204" pitchFamily="34" charset="0"/>
              <a:buChar char="•"/>
            </a:pPr>
            <a:r>
              <a:rPr lang="el-GR" b="1" dirty="0" smtClean="0">
                <a:solidFill>
                  <a:schemeClr val="bg1"/>
                </a:solidFill>
              </a:rPr>
              <a:t>Κατά τη σύνοδο κορυφής της Κοπεγχάγης, του Δεκεμβρίου 1973, τα εννέα κράτη-μέλη επιβεβαίωσαν τη σημασία μιας ενιαίας </a:t>
            </a:r>
            <a:r>
              <a:rPr lang="el-GR" b="1" i="1" dirty="0" smtClean="0">
                <a:solidFill>
                  <a:srgbClr val="FFFF00"/>
                </a:solidFill>
              </a:rPr>
              <a:t>ευρωπαϊκής ταυτότητας</a:t>
            </a:r>
            <a:r>
              <a:rPr lang="el-GR" b="1" dirty="0" smtClean="0">
                <a:solidFill>
                  <a:schemeClr val="bg1"/>
                </a:solidFill>
              </a:rPr>
              <a:t> στις εξωτερικές τους σχέσεις.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1721321"/>
            <a:ext cx="4842933" cy="4401205"/>
          </a:xfrm>
          <a:prstGeom prst="rect">
            <a:avLst/>
          </a:prstGeom>
        </p:spPr>
        <p:txBody>
          <a:bodyPr wrap="square">
            <a:spAutoFit/>
          </a:bodyPr>
          <a:lstStyle/>
          <a:p>
            <a:pPr marL="93663" indent="-93663" algn="just"/>
            <a:r>
              <a:rPr lang="el-GR" sz="1400" b="1" dirty="0" smtClean="0">
                <a:solidFill>
                  <a:srgbClr val="FFFF00"/>
                </a:solidFill>
              </a:rPr>
              <a:t>Η </a:t>
            </a:r>
            <a:r>
              <a:rPr lang="el-GR" sz="1400" b="1" dirty="0" smtClean="0">
                <a:solidFill>
                  <a:schemeClr val="bg1"/>
                </a:solidFill>
              </a:rPr>
              <a:t>«Έκθεση της Κοπεγχάγης»</a:t>
            </a:r>
            <a:r>
              <a:rPr lang="el-GR" sz="1400" b="1" dirty="0" smtClean="0">
                <a:solidFill>
                  <a:srgbClr val="FFFF00"/>
                </a:solidFill>
              </a:rPr>
              <a:t>:</a:t>
            </a:r>
          </a:p>
          <a:p>
            <a:pPr marL="93663" indent="-93663" algn="just">
              <a:buFont typeface="Calibri" pitchFamily="34" charset="0"/>
              <a:buChar char="−"/>
            </a:pPr>
            <a:r>
              <a:rPr lang="el-GR" sz="1400" b="1" dirty="0" smtClean="0">
                <a:solidFill>
                  <a:srgbClr val="FFFF00"/>
                </a:solidFill>
              </a:rPr>
              <a:t>Προωθούσε ενίσχυση την ΕΠΣ με αύξηση του αριθμού των συνόδων υπουργών Εξωτερικών και Πολιτικής Επιτροπής. </a:t>
            </a:r>
          </a:p>
          <a:p>
            <a:pPr marL="93663" indent="-93663" algn="just">
              <a:buFont typeface="Calibri" pitchFamily="34" charset="0"/>
              <a:buChar char="−"/>
            </a:pPr>
            <a:r>
              <a:rPr lang="el-GR" sz="1400" b="1" dirty="0" smtClean="0">
                <a:solidFill>
                  <a:srgbClr val="FFFF00"/>
                </a:solidFill>
              </a:rPr>
              <a:t>Πρότεινε την ένταξη στο μηχανισμό της ΕΠΣ των διπλωματικών αντιπροσωπειών των κρατών-μελών, στα κράτη-μέλη, τις τρίτες χώρες και τους διεθνείς οργανισμούς. </a:t>
            </a:r>
          </a:p>
          <a:p>
            <a:pPr marL="93663" indent="-93663" algn="just">
              <a:buFont typeface="Calibri" pitchFamily="34" charset="0"/>
              <a:buChar char="−"/>
            </a:pPr>
            <a:r>
              <a:rPr lang="el-GR" sz="1400" b="1" dirty="0" smtClean="0">
                <a:solidFill>
                  <a:srgbClr val="FFFF00"/>
                </a:solidFill>
              </a:rPr>
              <a:t>Καθιέρωνε δίκτυο Ευρωπαίων Ανταποκριτών (</a:t>
            </a:r>
            <a:r>
              <a:rPr lang="fr-FR" sz="1400" b="1" dirty="0" smtClean="0">
                <a:solidFill>
                  <a:srgbClr val="FFFF00"/>
                </a:solidFill>
              </a:rPr>
              <a:t>Correspondance Europ</a:t>
            </a:r>
            <a:r>
              <a:rPr lang="el-GR" sz="1400" b="1" dirty="0" smtClean="0">
                <a:solidFill>
                  <a:srgbClr val="FFFF00"/>
                </a:solidFill>
              </a:rPr>
              <a:t>é</a:t>
            </a:r>
            <a:r>
              <a:rPr lang="fr-FR" sz="1400" b="1" dirty="0" err="1" smtClean="0">
                <a:solidFill>
                  <a:srgbClr val="FFFF00"/>
                </a:solidFill>
              </a:rPr>
              <a:t>enne</a:t>
            </a:r>
            <a:r>
              <a:rPr lang="el-GR" sz="1400" b="1" dirty="0" smtClean="0">
                <a:solidFill>
                  <a:srgbClr val="FFFF00"/>
                </a:solidFill>
              </a:rPr>
              <a:t>, COREU), με πρόσβαση σε σύστημα τηλεπικοινωνίας (</a:t>
            </a:r>
            <a:r>
              <a:rPr lang="en-US" sz="1400" b="1" dirty="0" smtClean="0">
                <a:solidFill>
                  <a:srgbClr val="FFFF00"/>
                </a:solidFill>
              </a:rPr>
              <a:t>telex</a:t>
            </a:r>
            <a:r>
              <a:rPr lang="el-GR" sz="1400" b="1" dirty="0" smtClean="0">
                <a:solidFill>
                  <a:srgbClr val="FFFF00"/>
                </a:solidFill>
              </a:rPr>
              <a:t>), για μόνιμη επικοινωνία και συνεργασία των υπουργείων Εξωτερικών των κρατών-μελών.</a:t>
            </a:r>
          </a:p>
          <a:p>
            <a:pPr marL="93663" indent="-93663" algn="just"/>
            <a:r>
              <a:rPr lang="el-GR" sz="1400" b="1" dirty="0" smtClean="0">
                <a:solidFill>
                  <a:srgbClr val="FFFF00"/>
                </a:solidFill>
              </a:rPr>
              <a:t>Σύμφωνα με </a:t>
            </a:r>
            <a:r>
              <a:rPr lang="el-GR" sz="1400" b="1" dirty="0" smtClean="0">
                <a:solidFill>
                  <a:schemeClr val="bg1"/>
                </a:solidFill>
              </a:rPr>
              <a:t>έγγραφο των εννέα κρατών-μελών για τον προσδιορισμό της ευρωπαϊκής ταυτότητας, </a:t>
            </a:r>
            <a:r>
              <a:rPr lang="el-GR" sz="1400" b="1" dirty="0" smtClean="0">
                <a:solidFill>
                  <a:srgbClr val="FFFF00"/>
                </a:solidFill>
              </a:rPr>
              <a:t>του </a:t>
            </a:r>
            <a:r>
              <a:rPr lang="el-GR" sz="1400" b="1" dirty="0">
                <a:solidFill>
                  <a:srgbClr val="FFFF00"/>
                </a:solidFill>
              </a:rPr>
              <a:t>Δεκεμβρίου </a:t>
            </a:r>
            <a:r>
              <a:rPr lang="el-GR" sz="1400" b="1" dirty="0" smtClean="0">
                <a:solidFill>
                  <a:srgbClr val="FFFF00"/>
                </a:solidFill>
              </a:rPr>
              <a:t>1973, </a:t>
            </a:r>
            <a:r>
              <a:rPr lang="el-GR" sz="1400" b="1" dirty="0">
                <a:solidFill>
                  <a:srgbClr val="FFFF00"/>
                </a:solidFill>
              </a:rPr>
              <a:t>που </a:t>
            </a:r>
            <a:r>
              <a:rPr lang="el-GR" sz="1400" b="1" dirty="0" smtClean="0">
                <a:solidFill>
                  <a:srgbClr val="FFFF00"/>
                </a:solidFill>
              </a:rPr>
              <a:t>εισάγεται στη εξωτερική πολιτική, αυτή θα περιλαμβάνει :</a:t>
            </a:r>
          </a:p>
          <a:p>
            <a:pPr marL="93663" indent="-93663" algn="just"/>
            <a:r>
              <a:rPr lang="el-GR" sz="1400" b="1" dirty="0" smtClean="0">
                <a:solidFill>
                  <a:srgbClr val="FFFF00"/>
                </a:solidFill>
              </a:rPr>
              <a:t>	α) την σύνοψη της κοινής κληρονομιάς, των κοινών ενδιαφερόντων και υποχρεώσεων και το βαθμό ενότητας που έχει επιτευχθεί, </a:t>
            </a:r>
          </a:p>
          <a:p>
            <a:pPr marL="93663" indent="-93663" algn="just"/>
            <a:r>
              <a:rPr lang="el-GR" sz="1400" b="1" dirty="0" smtClean="0">
                <a:solidFill>
                  <a:srgbClr val="FFFF00"/>
                </a:solidFill>
              </a:rPr>
              <a:t>	β) την αποτίμηση του βαθμού στον οποίο δρουν από κοινού και τις υπευθυνότητες που απορρέουν από αυτές τις σχέσεις, </a:t>
            </a:r>
          </a:p>
          <a:p>
            <a:pPr marL="93663" indent="-93663" algn="just"/>
            <a:r>
              <a:rPr lang="el-GR" sz="1400" b="1" dirty="0" smtClean="0">
                <a:solidFill>
                  <a:srgbClr val="FFFF00"/>
                </a:solidFill>
              </a:rPr>
              <a:t>	γ) τον υπολογισμό της δυναμικής φύσης της ενοποίησης.</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Οι πρώτες προσπάθειες για μία Ευρωπαϊκή Πολιτική </a:t>
            </a:r>
            <a:r>
              <a:rPr lang="el-GR" sz="2000" b="1" dirty="0" smtClean="0">
                <a:solidFill>
                  <a:srgbClr val="FFFF00"/>
                </a:solidFill>
                <a:cs typeface="Times New Roman" panose="02020603050405020304" pitchFamily="18" charset="0"/>
              </a:rPr>
              <a:t>Συνεργασία</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rgbClr val="FFFF00"/>
                </a:solidFill>
              </a:rPr>
              <a:t>Το Ευρωπαϊκό Συμβούλιο συντονιστής της ΕΠΣ – Έκθεση </a:t>
            </a:r>
            <a:r>
              <a:rPr lang="el-GR" b="1" dirty="0" err="1" smtClean="0">
                <a:solidFill>
                  <a:srgbClr val="FFFF00"/>
                </a:solidFill>
              </a:rPr>
              <a:t>Tindemans</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schemeClr val="bg1"/>
                </a:solidFill>
              </a:rPr>
              <a:t>Μετά από πρόταση του προέδρου της Γαλλίας </a:t>
            </a:r>
            <a:r>
              <a:rPr lang="el-GR" b="1" dirty="0" err="1" smtClean="0">
                <a:solidFill>
                  <a:schemeClr val="bg1"/>
                </a:solidFill>
              </a:rPr>
              <a:t>Valéry</a:t>
            </a:r>
            <a:r>
              <a:rPr lang="el-GR" b="1" dirty="0" smtClean="0">
                <a:solidFill>
                  <a:schemeClr val="bg1"/>
                </a:solidFill>
              </a:rPr>
              <a:t> </a:t>
            </a:r>
            <a:r>
              <a:rPr lang="el-GR" b="1" dirty="0" err="1" smtClean="0">
                <a:solidFill>
                  <a:schemeClr val="bg1"/>
                </a:solidFill>
              </a:rPr>
              <a:t>Giscard</a:t>
            </a:r>
            <a:r>
              <a:rPr lang="el-GR" b="1" dirty="0" smtClean="0">
                <a:solidFill>
                  <a:schemeClr val="bg1"/>
                </a:solidFill>
              </a:rPr>
              <a:t> </a:t>
            </a:r>
            <a:r>
              <a:rPr lang="el-GR" b="1" dirty="0" err="1" smtClean="0">
                <a:solidFill>
                  <a:schemeClr val="bg1"/>
                </a:solidFill>
              </a:rPr>
              <a:t>d'Estaing</a:t>
            </a:r>
            <a:r>
              <a:rPr lang="el-GR" b="1" dirty="0" smtClean="0">
                <a:solidFill>
                  <a:schemeClr val="bg1"/>
                </a:solidFill>
              </a:rPr>
              <a:t>, στη σύνοδο κορυφής του Παρισιού του Δεκεμβρίου 1974, το Ευρωπαϊκό Συμβούλιο καθιερώθηκε ως άτυπος θεσμός, από τους αρχηγούς κρατών ή κυβερνήσεων των κρατών-μελών.</a:t>
            </a:r>
          </a:p>
          <a:p>
            <a:pPr marL="285750" indent="-285750" algn="just">
              <a:buFont typeface="Arial" panose="020B0604020202020204" pitchFamily="34" charset="0"/>
              <a:buChar char="•"/>
            </a:pPr>
            <a:r>
              <a:rPr lang="el-GR" b="1" dirty="0" smtClean="0">
                <a:solidFill>
                  <a:schemeClr val="bg1"/>
                </a:solidFill>
              </a:rPr>
              <a:t>θα λειτουργούσε ως διακυβερνητικό συντονιστικό όργανο που θα προωθούσε τις πολιτικές των ΕΚ συμβάλλοντας στον καλύτερο συντονισμό της ΕΠΣ, ενώ η δημοσιότητα των επίσημων θέσεών του θα ενίσχυε ακόμη περισσότερο τη λειτουργία της ΕΠΣ. </a:t>
            </a:r>
          </a:p>
          <a:p>
            <a:pPr marL="285750" indent="-285750" algn="just">
              <a:buFont typeface="Arial" panose="020B0604020202020204" pitchFamily="34" charset="0"/>
              <a:buChar char="•"/>
            </a:pPr>
            <a:r>
              <a:rPr lang="el-GR" b="1" dirty="0" smtClean="0">
                <a:solidFill>
                  <a:schemeClr val="bg1"/>
                </a:solidFill>
              </a:rPr>
              <a:t>Ανέθεσαν στο </a:t>
            </a:r>
            <a:r>
              <a:rPr lang="el-GR" b="1" dirty="0" err="1" smtClean="0">
                <a:solidFill>
                  <a:schemeClr val="bg1"/>
                </a:solidFill>
              </a:rPr>
              <a:t>Leonard</a:t>
            </a:r>
            <a:r>
              <a:rPr lang="el-GR" b="1" dirty="0" smtClean="0">
                <a:solidFill>
                  <a:schemeClr val="bg1"/>
                </a:solidFill>
              </a:rPr>
              <a:t> </a:t>
            </a:r>
            <a:r>
              <a:rPr lang="el-GR" b="1" dirty="0" err="1" smtClean="0">
                <a:solidFill>
                  <a:schemeClr val="bg1"/>
                </a:solidFill>
              </a:rPr>
              <a:t>Tindemans</a:t>
            </a:r>
            <a:r>
              <a:rPr lang="el-GR" b="1" dirty="0" smtClean="0">
                <a:solidFill>
                  <a:schemeClr val="bg1"/>
                </a:solidFill>
              </a:rPr>
              <a:t> πρωθυπουργό του Βελγίου, τη σύνταξη έκθεσης για τη μετατροπή των ΕΚ σε Ευρωπαϊκή Ένωση.</a:t>
            </a:r>
          </a:p>
          <a:p>
            <a:pPr marL="285750" indent="-285750" algn="just">
              <a:buFont typeface="Arial" panose="020B0604020202020204" pitchFamily="34" charset="0"/>
              <a:buChar char="•"/>
            </a:pPr>
            <a:r>
              <a:rPr lang="el-GR" b="1" dirty="0" smtClean="0">
                <a:solidFill>
                  <a:schemeClr val="bg1"/>
                </a:solidFill>
              </a:rPr>
              <a:t>Η έκθεση </a:t>
            </a:r>
            <a:r>
              <a:rPr lang="el-GR" b="1" dirty="0" err="1">
                <a:solidFill>
                  <a:schemeClr val="bg1"/>
                </a:solidFill>
              </a:rPr>
              <a:t>Tindemans</a:t>
            </a:r>
            <a:r>
              <a:rPr lang="el-GR" b="1" dirty="0">
                <a:solidFill>
                  <a:schemeClr val="bg1"/>
                </a:solidFill>
              </a:rPr>
              <a:t> δεν </a:t>
            </a:r>
            <a:r>
              <a:rPr lang="el-GR" b="1" dirty="0" smtClean="0">
                <a:solidFill>
                  <a:schemeClr val="bg1"/>
                </a:solidFill>
              </a:rPr>
              <a:t>έπεισε </a:t>
            </a:r>
            <a:r>
              <a:rPr lang="el-GR" b="1" dirty="0">
                <a:solidFill>
                  <a:schemeClr val="bg1"/>
                </a:solidFill>
              </a:rPr>
              <a:t>πολλές πολιτικές ηγεσίες των κρατών-μελών που δεν </a:t>
            </a:r>
            <a:r>
              <a:rPr lang="el-GR" b="1" dirty="0" smtClean="0">
                <a:solidFill>
                  <a:schemeClr val="bg1"/>
                </a:solidFill>
              </a:rPr>
              <a:t>ήταν διατεθειμένοι να συζητήσουν οποιαδήποτε περαιτέρω </a:t>
            </a:r>
            <a:r>
              <a:rPr lang="el-GR" b="1" dirty="0">
                <a:solidFill>
                  <a:schemeClr val="bg1"/>
                </a:solidFill>
              </a:rPr>
              <a:t>απώλεια της εθνικής κυριαρχίας τους, ούτε και τους φεντεραλιστές, οι οποίοι την θεωρούσαν αρκετά </a:t>
            </a:r>
            <a:r>
              <a:rPr lang="el-GR" b="1" dirty="0" smtClean="0">
                <a:solidFill>
                  <a:schemeClr val="bg1"/>
                </a:solidFill>
              </a:rPr>
              <a:t>συντηρητική.</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2644542"/>
            <a:ext cx="4842933" cy="2308324"/>
          </a:xfrm>
          <a:prstGeom prst="rect">
            <a:avLst/>
          </a:prstGeom>
        </p:spPr>
        <p:txBody>
          <a:bodyPr wrap="square">
            <a:spAutoFit/>
          </a:bodyPr>
          <a:lstStyle/>
          <a:p>
            <a:pPr marL="93663" indent="-93663" algn="just"/>
            <a:r>
              <a:rPr lang="el-GR" sz="1400" b="1" dirty="0" smtClean="0">
                <a:solidFill>
                  <a:srgbClr val="FFFF00"/>
                </a:solidFill>
              </a:rPr>
              <a:t>Η </a:t>
            </a:r>
            <a:r>
              <a:rPr lang="el-GR" sz="1400" b="1" dirty="0" smtClean="0">
                <a:solidFill>
                  <a:schemeClr val="bg1"/>
                </a:solidFill>
              </a:rPr>
              <a:t>«Έκθεση </a:t>
            </a:r>
            <a:r>
              <a:rPr lang="el-GR" sz="1400" b="1" dirty="0" err="1" smtClean="0">
                <a:solidFill>
                  <a:schemeClr val="bg1"/>
                </a:solidFill>
              </a:rPr>
              <a:t>Tindemans</a:t>
            </a:r>
            <a:r>
              <a:rPr lang="el-GR" sz="1400" b="1" dirty="0" smtClean="0">
                <a:solidFill>
                  <a:schemeClr val="bg1"/>
                </a:solidFill>
              </a:rPr>
              <a:t>»</a:t>
            </a:r>
            <a:endParaRPr lang="el-GR" sz="1400" b="1" dirty="0" smtClean="0">
              <a:solidFill>
                <a:srgbClr val="FFFF00"/>
              </a:solidFill>
            </a:endParaRPr>
          </a:p>
          <a:p>
            <a:pPr marL="93663" indent="-93663" algn="just">
              <a:buFont typeface="Calibri" pitchFamily="34" charset="0"/>
              <a:buChar char="−"/>
            </a:pPr>
            <a:r>
              <a:rPr lang="el-GR" sz="1400" b="1" dirty="0" smtClean="0">
                <a:solidFill>
                  <a:srgbClr val="FFFF00"/>
                </a:solidFill>
              </a:rPr>
              <a:t>Παρουσιάστηκε τον Απρίλιου 1976, στο Ευρωπαϊκό Συμβούλιο του Λουξεμβούργου </a:t>
            </a:r>
          </a:p>
          <a:p>
            <a:pPr marL="93663" indent="-93663" algn="just">
              <a:buFont typeface="Calibri" pitchFamily="34" charset="0"/>
              <a:buChar char="−"/>
            </a:pPr>
            <a:r>
              <a:rPr lang="el-GR" sz="1400" b="1" dirty="0" smtClean="0">
                <a:solidFill>
                  <a:srgbClr val="FFFF00"/>
                </a:solidFill>
              </a:rPr>
              <a:t>Ανάμεσα στα άλλα, υποστήριξε την άσκηση μιας κοινής πολιτικής από τα κράτη-μέλη σε κρίσιμους τομείς των διεθνών σχέσεων τους, προκειμένου να τεθούν τα θεμέλια για μια μελλοντική κοινή εξωτερική πολιτική. </a:t>
            </a:r>
          </a:p>
          <a:p>
            <a:pPr marL="93663" indent="-93663" algn="just">
              <a:buFont typeface="Calibri" pitchFamily="34" charset="0"/>
              <a:buChar char="−"/>
            </a:pPr>
            <a:r>
              <a:rPr lang="el-GR" sz="1400" b="1" dirty="0" smtClean="0">
                <a:solidFill>
                  <a:srgbClr val="FFFF00"/>
                </a:solidFill>
              </a:rPr>
              <a:t>Επίσης, πρότεινε την εφαρμογή μιας κοινής πολιτικής άμυνας με ενισχυμένη συνεργασία στον τομέα των εξοπλισμών.</a:t>
            </a:r>
          </a:p>
        </p:txBody>
      </p:sp>
      <p:sp>
        <p:nvSpPr>
          <p:cNvPr id="11" name="Ορθογώνιο 10"/>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7</a:t>
            </a:r>
            <a:r>
              <a:rPr lang="el-GR" sz="2400" b="1" kern="0" dirty="0" smtClean="0">
                <a:solidFill>
                  <a:srgbClr val="FFFF00"/>
                </a:solidFill>
                <a:ea typeface="Microsoft JhengHei" panose="020B0604030504040204" pitchFamily="34" charset="-120"/>
                <a:cs typeface="Arial" panose="020B0604020202020204" pitchFamily="34" charset="0"/>
              </a:rPr>
              <a:t>. Η Εξωτερική και Αμυντική Πολιτική</a:t>
            </a:r>
            <a:endParaRPr lang="el-GR" sz="2400" b="1" kern="0" dirty="0">
              <a:solidFill>
                <a:srgbClr val="FFFF00"/>
              </a:solidFill>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21203</TotalTime>
  <Words>10579</Words>
  <Application>Microsoft Office PowerPoint</Application>
  <PresentationFormat>Ευρεία οθόνη</PresentationFormat>
  <Paragraphs>779</Paragraphs>
  <Slides>35</Slides>
  <Notes>35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Microsoft JhengHei</vt:lpstr>
      <vt:lpstr>Arial</vt:lpstr>
      <vt:lpstr>Calibri</vt:lpstr>
      <vt:lpstr>Calibri Light</vt:lpstr>
      <vt:lpstr>Courier New</vt:lpstr>
      <vt:lpstr>Times New Roman</vt:lpstr>
      <vt:lpstr>Θέμα του Office</vt:lpstr>
      <vt:lpstr>Το Ευρωπαϊκό Φαινόμενο: Ιστορία, Θεσμοί Πολιτικές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Ευρωπαϊκό Φαινόμενο 1ο Κεφάλαιο</dc:title>
  <dc:creator>papagechrp@gmail.com</dc:creator>
  <cp:lastModifiedBy>Liargovas Panagiotis</cp:lastModifiedBy>
  <cp:revision>936</cp:revision>
  <dcterms:created xsi:type="dcterms:W3CDTF">2018-05-12T12:13:50Z</dcterms:created>
  <dcterms:modified xsi:type="dcterms:W3CDTF">2020-02-24T11:56:07Z</dcterms:modified>
</cp:coreProperties>
</file>