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326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6" r:id="rId80"/>
    <p:sldId id="334" r:id="rId81"/>
    <p:sldId id="335" r:id="rId82"/>
    <p:sldId id="337" r:id="rId83"/>
    <p:sldId id="338" r:id="rId84"/>
    <p:sldId id="339" r:id="rId85"/>
    <p:sldId id="340" r:id="rId8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3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ableStyles" Target="tableStyle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E6D637-1726-4859-94BE-7EF8EB76F460}" type="datetimeFigureOut">
              <a:rPr lang="el-GR" smtClean="0"/>
              <a:pPr/>
              <a:t>7/10/2017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6D22C3D-081E-4710-80DC-CA1088E1952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7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857224" y="3500438"/>
            <a:ext cx="7715304" cy="1600200"/>
          </a:xfrm>
        </p:spPr>
        <p:txBody>
          <a:bodyPr/>
          <a:lstStyle/>
          <a:p>
            <a:r>
              <a:rPr lang="el-GR" dirty="0" smtClean="0"/>
              <a:t>2. Γραφήματα, Πιθανότητες, Κανονική Κατανομή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Εισαγωγή στην </a:t>
            </a:r>
            <a:r>
              <a:rPr lang="el-GR" dirty="0" err="1" smtClean="0"/>
              <a:t>Βιοστατιστική</a:t>
            </a:r>
            <a:endParaRPr lang="el-GR" dirty="0"/>
          </a:p>
        </p:txBody>
      </p:sp>
      <p:sp>
        <p:nvSpPr>
          <p:cNvPr id="4" name="2 - Υπότιτλος"/>
          <p:cNvSpPr txBox="1">
            <a:spLocks/>
          </p:cNvSpPr>
          <p:nvPr/>
        </p:nvSpPr>
        <p:spPr>
          <a:xfrm>
            <a:off x="2357422" y="5572140"/>
            <a:ext cx="6400800" cy="5143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Π. Ανδριόπουλος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5214950"/>
            <a:ext cx="73581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Οι πίτες είναι μια εναλλακτική λοιπόν απεικόνιση των κατηγορικών δεδομένων, αλλά τα </a:t>
            </a:r>
            <a:r>
              <a:rPr lang="el-GR" dirty="0" err="1" smtClean="0"/>
              <a:t>ραβδογράμματα</a:t>
            </a:r>
            <a:r>
              <a:rPr lang="el-GR" dirty="0" smtClean="0"/>
              <a:t> είναι καταλληλότερα γιατί περιλαμβάνουν περισσότερες  λεπτομέρειες και επιτρέπουν συγκρίσεις</a:t>
            </a:r>
            <a:endParaRPr lang="en-US" dirty="0"/>
          </a:p>
        </p:txBody>
      </p:sp>
      <p:pic>
        <p:nvPicPr>
          <p:cNvPr id="62466" name="Picture 2" descr="C:\EPM\epm101_102_103_105\epm102\sc02\media\grph\sc02s7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00042"/>
            <a:ext cx="7143800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ποσοτικές μεταβλητές χρειαζόμαστε διαφορετικό τύπο γραφήματος, το ιστόγραμμα. (</a:t>
            </a:r>
            <a:r>
              <a:rPr lang="en-US" b="1" dirty="0" smtClean="0"/>
              <a:t>histogram</a:t>
            </a:r>
            <a:r>
              <a:rPr lang="en-US" dirty="0" smtClean="0"/>
              <a:t>.</a:t>
            </a:r>
            <a:r>
              <a:rPr lang="el-GR" dirty="0" smtClean="0"/>
              <a:t>)</a:t>
            </a:r>
          </a:p>
          <a:p>
            <a:endParaRPr lang="en-US" dirty="0"/>
          </a:p>
          <a:p>
            <a:r>
              <a:rPr lang="el-GR" dirty="0" smtClean="0"/>
              <a:t>Το ιστόγραμμα μοιάζει με </a:t>
            </a:r>
            <a:r>
              <a:rPr lang="el-GR" dirty="0" err="1" smtClean="0"/>
              <a:t>ραβδόγραμμα</a:t>
            </a:r>
            <a:r>
              <a:rPr lang="el-GR" dirty="0" smtClean="0"/>
              <a:t> αλλά επειδή χρησιμοποιείται για ποσοτικές μεταβλητές δεν υπάρχουν κενά μεταξύ των ράβδων.</a:t>
            </a:r>
          </a:p>
          <a:p>
            <a:endParaRPr lang="el-GR" dirty="0" smtClean="0"/>
          </a:p>
          <a:p>
            <a:r>
              <a:rPr lang="el-GR" dirty="0" smtClean="0"/>
              <a:t>Στα προηγούμενα δεδομένα: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3247405"/>
              </p:ext>
            </p:extLst>
          </p:nvPr>
        </p:nvGraphicFramePr>
        <p:xfrm>
          <a:off x="1428728" y="2786058"/>
          <a:ext cx="6096000" cy="285526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Αριθμός </a:t>
                      </a:r>
                      <a:r>
                        <a:rPr lang="el-GR" sz="1300" b="1" dirty="0" err="1" smtClean="0">
                          <a:solidFill>
                            <a:srgbClr val="000000"/>
                          </a:solidFill>
                        </a:rPr>
                        <a:t>συντόρφων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17.1%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19.4%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14.8%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9.9%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485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100%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C:\EPM\epm101_102_103_105\epm102\sc02\media\grph\sc02s8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5" y="1285860"/>
            <a:ext cx="5929861" cy="4447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215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σημαντικό στοιχείο των ιστογραμμάτων είναι το εύρος (όχι μόνο το ύψος) που είναι ανάλογο της (σχετικής η όχι) συχνότητας κάθε ομάδας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Στο παράδειγμα έχουμε </a:t>
            </a:r>
            <a:r>
              <a:rPr lang="en-US" dirty="0" smtClean="0"/>
              <a:t>787 </a:t>
            </a:r>
            <a:r>
              <a:rPr lang="el-GR" dirty="0" smtClean="0"/>
              <a:t>άνδρες από μια μελέτη φιλαρίασης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62115727"/>
              </p:ext>
            </p:extLst>
          </p:nvPr>
        </p:nvGraphicFramePr>
        <p:xfrm>
          <a:off x="1187624" y="2348880"/>
          <a:ext cx="6096000" cy="285526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Ηλικιακή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ομάδα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10 - 14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9.7%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15 - 19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8.4%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20 - 29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160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20.3%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30 - 39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18.7%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40 - 49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13.0%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50 - 59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14.6%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60 - 69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9.1%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70 - 79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r" rtl="0"/>
                      <a:r>
                        <a:rPr lang="en-US" sz="1300"/>
                        <a:t>Total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787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100.0%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286380" y="785794"/>
            <a:ext cx="35719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Τα διαστήματα για τις 2 πρώτες ηλικιακές ομάδες είναι 5 έτη </a:t>
            </a:r>
            <a:r>
              <a:rPr lang="en-US" dirty="0" smtClean="0"/>
              <a:t>(10-14</a:t>
            </a:r>
            <a:r>
              <a:rPr lang="el-GR" dirty="0" smtClean="0"/>
              <a:t> και</a:t>
            </a:r>
            <a:r>
              <a:rPr lang="en-US" dirty="0" smtClean="0"/>
              <a:t> 15-19). </a:t>
            </a:r>
            <a:r>
              <a:rPr lang="el-GR" dirty="0" smtClean="0"/>
              <a:t>Στις υπόλοιπες είναι 10 έτη. Αφού είναι διπλάσια, διπλάσιο πρέπει να είναι και το εύρος. Επίσης αφού το εμβαδόν κάθε στήλης αντιστοιχεί στην συχνότητα, το ύψος διαφέρει επίσης.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dirty="0" smtClean="0"/>
              <a:t>Έτσι αν τα διαστήματα είναι ίδια τότε το ύψος αντιπροσωπεύει την συχνότητα, διαφορετικά αν το εύρος διαφέρει τότε και το ύψος πρέπει να διορθώνεται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8370" name="Picture 2" descr="C:\EPM\epm101_102_103_105\epm102\sc02\media\grph\sc02s8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57298"/>
            <a:ext cx="3619500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6894593"/>
              </p:ext>
            </p:extLst>
          </p:nvPr>
        </p:nvGraphicFramePr>
        <p:xfrm>
          <a:off x="571472" y="642918"/>
          <a:ext cx="4071966" cy="4530253"/>
        </p:xfrm>
        <a:graphic>
          <a:graphicData uri="http://schemas.openxmlformats.org/drawingml/2006/table">
            <a:tbl>
              <a:tblPr/>
              <a:tblGrid>
                <a:gridCol w="1624264"/>
                <a:gridCol w="1368152"/>
                <a:gridCol w="1079550"/>
              </a:tblGrid>
              <a:tr h="1037785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Αιμοσφαιρίνη</a:t>
                      </a:r>
                    </a:p>
                    <a:p>
                      <a:pPr algn="ctr"/>
                      <a:r>
                        <a:rPr lang="en-US" sz="1800" b="1" dirty="0" err="1" smtClean="0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Level (g/100ml)</a:t>
                      </a: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Αριθμός γυναικών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8-8.9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9-9.9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4.3%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10-10.9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11-11.9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dirty="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12-12.9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20.0%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13-13.9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14-14.9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7.1%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15-15.9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04">
                <a:tc>
                  <a:txBody>
                    <a:bodyPr/>
                    <a:lstStyle/>
                    <a:p>
                      <a:pPr algn="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Σύνολο</a:t>
                      </a:r>
                      <a:endParaRPr lang="en-US" sz="1800" dirty="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>
                          <a:solidFill>
                            <a:srgbClr val="000000"/>
                          </a:solidFill>
                        </a:rPr>
                        <a:t>70</a:t>
                      </a:r>
                      <a:endParaRPr lang="el-GR" sz="180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sz="1800" b="1" dirty="0">
                          <a:solidFill>
                            <a:srgbClr val="000000"/>
                          </a:solidFill>
                        </a:rPr>
                        <a:t>100.0%</a:t>
                      </a:r>
                      <a:endParaRPr lang="el-GR" sz="1800" dirty="0">
                        <a:solidFill>
                          <a:srgbClr val="000000"/>
                        </a:solidFill>
                      </a:endParaRPr>
                    </a:p>
                  </a:txBody>
                  <a:tcPr marL="75821" marR="75821" marT="56866" marB="5686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7346" name="Picture 2" descr="C:\EPM\epm101_102_103_105\epm102\sc02\media\grph\sc02s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6" y="3214686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30689970"/>
              </p:ext>
            </p:extLst>
          </p:nvPr>
        </p:nvGraphicFramePr>
        <p:xfrm>
          <a:off x="500034" y="1000108"/>
          <a:ext cx="4143405" cy="3653804"/>
        </p:xfrm>
        <a:graphic>
          <a:graphicData uri="http://schemas.openxmlformats.org/drawingml/2006/table">
            <a:tbl>
              <a:tblPr/>
              <a:tblGrid>
                <a:gridCol w="1623694"/>
                <a:gridCol w="1440160"/>
                <a:gridCol w="1079551"/>
              </a:tblGrid>
              <a:tr h="933464"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Αιμοσφαιρίνη</a:t>
                      </a:r>
                    </a:p>
                    <a:p>
                      <a:pPr algn="ctr"/>
                      <a:r>
                        <a:rPr lang="en-US" sz="1800" b="1" dirty="0" err="1" smtClean="0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sz="18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800" b="1" dirty="0">
                          <a:solidFill>
                            <a:srgbClr val="000000"/>
                          </a:solidFill>
                        </a:rPr>
                        <a:t>Level (g/100ml)</a:t>
                      </a: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Αριθμός γυναικών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800" b="1" dirty="0">
                        <a:solidFill>
                          <a:srgbClr val="000000"/>
                        </a:solidFill>
                      </a:endParaRPr>
                    </a:p>
                  </a:txBody>
                  <a:tcPr marL="18955" marR="18955" marT="18955" marB="18955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8-9.9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5.7%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10-10.9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11-11.9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27.1%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12-12.9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13-13.9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18.6%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14-15.9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8.6%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 rtl="0"/>
                      <a:r>
                        <a:rPr lang="en-US" b="1"/>
                        <a:t>Total</a:t>
                      </a:r>
                      <a:endParaRPr lang="en-US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b="1"/>
                        <a:t>70</a:t>
                      </a:r>
                      <a:endParaRPr lang="el-GR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b="1" dirty="0"/>
                        <a:t>100.0%</a:t>
                      </a:r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56322" name="Picture 2" descr="C:\EPM\epm101_102_103_105\epm102\sc02\media\grph\sc02s8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378619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1428728" y="785794"/>
            <a:ext cx="65722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Βασικά στοιχεία</a:t>
            </a:r>
          </a:p>
          <a:p>
            <a:endParaRPr lang="en-US" dirty="0"/>
          </a:p>
          <a:p>
            <a:r>
              <a:rPr lang="el-GR" dirty="0" smtClean="0"/>
              <a:t>Ο άξονας χ είναι συνεχείς, δεν υπάρχουν κενά μεταξύ των ράβδων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Ο άξονας Υ ξεκινά από το μηδέν έτσι ώστε να μπορούν να γίνουν  συγκρίσεις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Το εμβαδόν κάθε ράβδου αντικατοπτρίζει την συχνότητα κάθε ομάδας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l-GR" dirty="0" smtClean="0"/>
              <a:t>Το πλάτος κάθε ράβδου είναι το μέγεθος του διαστήματος κάθε ομάδας.</a:t>
            </a:r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357166"/>
            <a:ext cx="74295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Ένας άλλος τρόπος για να απεικονίσουμε μια κατανομή συχνοτήτων είναι το πολύγωνο συχνοτήτων.(</a:t>
            </a:r>
            <a:r>
              <a:rPr lang="en-US" b="1" dirty="0" smtClean="0"/>
              <a:t>frequency polygon</a:t>
            </a:r>
            <a:r>
              <a:rPr lang="el-GR" b="1" dirty="0" smtClean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Ενώνουμε τα σημεία στην μέση κάθε ράβδου (και λαμβάνουμε υπόψη ότι κάποιες μπορεί να μην έχουν τα ίδια διαστήματα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Βλέπουμε εδώ τα δεδομένα  από τον προηγούμενο πίνακα</a:t>
            </a:r>
            <a:endParaRPr lang="en-US" dirty="0"/>
          </a:p>
        </p:txBody>
      </p:sp>
      <p:pic>
        <p:nvPicPr>
          <p:cNvPr id="54274" name="Picture 2" descr="C:\EPM\epm101_102_103_105\epm102\sc02\media\grph\sc02s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357562"/>
            <a:ext cx="3810000" cy="2857500"/>
          </a:xfrm>
          <a:prstGeom prst="rect">
            <a:avLst/>
          </a:prstGeom>
          <a:noFill/>
        </p:spPr>
      </p:pic>
      <p:pic>
        <p:nvPicPr>
          <p:cNvPr id="54276" name="Picture 4" descr="C:\EPM\epm101_102_103_105\epm102\sc02\media\grph\sc02s9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35756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143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Τα γραφήματα αυτά είναι χρήσιμα όταν έχουμε να απεικονίσουμε περισσότερες από μια συχνότητες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Στα δεδομένα της μελέτης φιλαρίασης, βλέπουμε και τις συχνότητες όσων ανδρών είχαν και υδροκήλη, ένα συχνό σύμπτωμα της νόσου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67396452"/>
              </p:ext>
            </p:extLst>
          </p:nvPr>
        </p:nvGraphicFramePr>
        <p:xfrm>
          <a:off x="1142976" y="2571744"/>
          <a:ext cx="6096000" cy="3266424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645291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Ηλικιακή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ομάδα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 ανδρών με υδροκήλη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8.4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3.9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160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20.3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10.6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18.7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16.4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13.0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18.7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14.6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25.1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14.5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6.2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9.7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b="1"/>
                        <a:t>Total</a:t>
                      </a:r>
                      <a:endParaRPr lang="en-US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787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100.0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/>
                        <a:t>359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/>
                        <a:t>100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571480"/>
            <a:ext cx="66437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Μια κατανομή που παρουσιάζεται σαν γράφημα ή σχεδιάγραμμα μας δίνει πιο άμεσες πληροφορίες από ότι ένας πίνακας συχνοτήτων. Ο τύπος του γραφήματος εξαρτάται από τα δεδομένα. Σε γενικές γραμμές:</a:t>
            </a:r>
          </a:p>
          <a:p>
            <a:endParaRPr lang="en-US" dirty="0"/>
          </a:p>
          <a:p>
            <a:r>
              <a:rPr lang="el-GR" dirty="0" smtClean="0"/>
              <a:t>Σε κατηγορικά δεδομένα χρησιμοποιούμε </a:t>
            </a:r>
            <a:r>
              <a:rPr lang="el-GR" dirty="0" err="1" smtClean="0"/>
              <a:t>ραβδογράμματα</a:t>
            </a:r>
            <a:r>
              <a:rPr lang="el-GR" dirty="0" smtClean="0"/>
              <a:t> ή πίτες (</a:t>
            </a:r>
            <a:r>
              <a:rPr lang="en-US" b="1" dirty="0" smtClean="0"/>
              <a:t>bar </a:t>
            </a:r>
            <a:r>
              <a:rPr lang="en-US" b="1" dirty="0"/>
              <a:t>chart</a:t>
            </a:r>
            <a:r>
              <a:rPr lang="en-US" dirty="0"/>
              <a:t> or </a:t>
            </a:r>
            <a:r>
              <a:rPr lang="en-US" b="1" dirty="0" smtClean="0"/>
              <a:t>pie chart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Σε ποσοτικά δεδομένα καταλληλότερα είναι τα ιστογράμματα και τα πολύγονα συχνοτήτων (</a:t>
            </a:r>
            <a:r>
              <a:rPr lang="en-US" b="1" dirty="0" smtClean="0"/>
              <a:t>histogram</a:t>
            </a:r>
            <a:r>
              <a:rPr lang="en-US" dirty="0"/>
              <a:t> or </a:t>
            </a:r>
            <a:r>
              <a:rPr lang="en-US" b="1" dirty="0"/>
              <a:t>frequency </a:t>
            </a:r>
            <a:r>
              <a:rPr lang="en-US" b="1" dirty="0" smtClean="0"/>
              <a:t>polygon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:\EPM\epm101_102_103_105\epm102\sc02\media\grph\sc02s9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142984"/>
            <a:ext cx="5715040" cy="4286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500042"/>
            <a:ext cx="74295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err="1" smtClean="0"/>
              <a:t>Ιστογραμμα</a:t>
            </a:r>
            <a:r>
              <a:rPr lang="el-GR" b="1" dirty="0" smtClean="0"/>
              <a:t> αθροιστικών συχνοτήτων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Μπορούμε να φτιάξουμε ένα τέτοιο ιστόγραμμα χωρίς να διορθώνουμε το πλάτος κάθε ράβδου αφού κάθε μια αντιπροσωπεύει το άθροισμα μέχρι το τελικό σύνολο.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Ο πίνακας μας δείχνει το βάρος γέννησης 641 παιδιών.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12273829"/>
              </p:ext>
            </p:extLst>
          </p:nvPr>
        </p:nvGraphicFramePr>
        <p:xfrm>
          <a:off x="1285852" y="3000372"/>
          <a:ext cx="6096000" cy="3352081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  <a:gridCol w="1524000"/>
              </a:tblGrid>
              <a:tr h="439711"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l-GR" sz="1300" b="1" dirty="0" err="1" smtClean="0">
                          <a:solidFill>
                            <a:srgbClr val="000000"/>
                          </a:solidFill>
                        </a:rPr>
                        <a:t>άρος</a:t>
                      </a:r>
                      <a:r>
                        <a:rPr lang="el-GR" sz="1300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>
                          <a:solidFill>
                            <a:srgbClr val="000000"/>
                          </a:solidFill>
                        </a:rPr>
                        <a:t>(g)</a:t>
                      </a: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 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ΑΣ%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1.09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1.09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1.72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2.81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1500-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3.43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6.24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12.48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2500-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138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21.53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34.01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242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37.75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71.76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3500-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142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22.15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93.92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4000-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5.30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99.22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/>
                        <a:t>4500-5000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0.78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641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100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C:\EPM\epm101_102_103_105\epm102\sc02\media\grph\sc02s10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3810027" cy="2857520"/>
          </a:xfrm>
          <a:prstGeom prst="rect">
            <a:avLst/>
          </a:prstGeom>
          <a:noFill/>
        </p:spPr>
      </p:pic>
      <p:pic>
        <p:nvPicPr>
          <p:cNvPr id="50180" name="Picture 4" descr="C:\EPM\epm101_102_103_105\epm102\sc02\media\grph\sc02s10-1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57166"/>
            <a:ext cx="3952876" cy="2964657"/>
          </a:xfrm>
          <a:prstGeom prst="rect">
            <a:avLst/>
          </a:prstGeom>
          <a:noFill/>
        </p:spPr>
      </p:pic>
      <p:pic>
        <p:nvPicPr>
          <p:cNvPr id="50182" name="Picture 6" descr="C:\EPM\epm101_102_103_105\epm102\sc02\media\grph\sc02s10-2grph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28612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642910" y="357166"/>
            <a:ext cx="75724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Με τα καμπύλες αυτές μπορούμε να εκτιμήσουμε άμεσα τι ποσοστό παρατηρήσεων είναι πάνω ή κάτω από ένα συγκεκριμένο σημείο. (θα μιλήσουμε παρακάτω  για τέτοια σημεία όπως η διάμεσα ή τα εκατοστημόρια)</a:t>
            </a:r>
          </a:p>
          <a:p>
            <a:pPr algn="just"/>
            <a:endParaRPr lang="en-US" dirty="0"/>
          </a:p>
          <a:p>
            <a:pPr algn="just"/>
            <a:r>
              <a:rPr lang="el-GR" b="1" i="1" dirty="0" smtClean="0"/>
              <a:t>Μπορούμε επίσης να δούμε αν η κατανομή είναι συμμετρική ή όχι</a:t>
            </a:r>
          </a:p>
          <a:p>
            <a:pPr algn="just"/>
            <a:r>
              <a:rPr lang="en-US" b="1" i="1" dirty="0"/>
              <a:t> </a:t>
            </a:r>
            <a:endParaRPr lang="el-GR" b="1" i="1" dirty="0" smtClean="0"/>
          </a:p>
          <a:p>
            <a:pPr algn="just"/>
            <a:r>
              <a:rPr lang="el-GR" dirty="0" smtClean="0"/>
              <a:t>Μια συμμετρική κατανομή θα έχει  ταυτόσημα μήκη των πεπλατυσμένων άκρων και το αριστερό τμήμα θα είναι κατοπτρικό του δεξιού</a:t>
            </a:r>
            <a:endParaRPr lang="en-US" dirty="0"/>
          </a:p>
        </p:txBody>
      </p:sp>
      <p:pic>
        <p:nvPicPr>
          <p:cNvPr id="5" name="Picture 6" descr="C:\EPM\epm101_102_103_105\epm102\sc02\media\grph\sc02s10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643314"/>
            <a:ext cx="3810000" cy="2857500"/>
          </a:xfrm>
          <a:prstGeom prst="rect">
            <a:avLst/>
          </a:prstGeom>
          <a:noFill/>
        </p:spPr>
      </p:pic>
      <p:pic>
        <p:nvPicPr>
          <p:cNvPr id="49154" name="Picture 2" descr="C:\EPM\epm101_102_103_105\epm102\sc02\media\grph\sc02s10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64331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πιο χρηστικός τρόπος να συνοψίσουμε κατηγορικές μεταβλητές είναι τα ποσοστά.</a:t>
            </a:r>
          </a:p>
          <a:p>
            <a:pPr algn="just"/>
            <a:r>
              <a:rPr lang="el-GR" dirty="0" smtClean="0"/>
              <a:t>Στις ποσοτικές μεταβλητές έχουμε και άλλες επιλογές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Αφού γενικά έχουμε πολλαπλές τιμές, οι μεταβλητές αυτές συνοψίζονται από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Την κεντρική τους εντόπιση (</a:t>
            </a:r>
            <a:r>
              <a:rPr lang="en-US" b="1" dirty="0" smtClean="0"/>
              <a:t>location</a:t>
            </a:r>
            <a:r>
              <a:rPr lang="en-US" dirty="0"/>
              <a:t> </a:t>
            </a:r>
            <a:r>
              <a:rPr lang="en-US" dirty="0" smtClean="0"/>
              <a:t>or </a:t>
            </a:r>
            <a:r>
              <a:rPr lang="en-US" dirty="0"/>
              <a:t>central </a:t>
            </a:r>
            <a:r>
              <a:rPr lang="en-US" dirty="0" smtClean="0"/>
              <a:t>tendency</a:t>
            </a:r>
            <a:r>
              <a:rPr lang="el-GR" dirty="0" smtClean="0"/>
              <a:t>)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Την διασπορά ή απόκλισή τους (</a:t>
            </a:r>
            <a:r>
              <a:rPr lang="en-US" b="1" dirty="0" smtClean="0"/>
              <a:t>spread</a:t>
            </a:r>
            <a:r>
              <a:rPr lang="en-US" dirty="0"/>
              <a:t> (or </a:t>
            </a:r>
            <a:r>
              <a:rPr lang="en-US" dirty="0" smtClean="0"/>
              <a:t>variation</a:t>
            </a:r>
            <a:r>
              <a:rPr lang="el-GR" dirty="0" smtClean="0"/>
              <a:t>)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Υπολογίζουμε </a:t>
            </a:r>
            <a:r>
              <a:rPr lang="el-GR" b="1" dirty="0" smtClean="0"/>
              <a:t>ΜΕΣΟ ΔΙΑΜΕΣΟ </a:t>
            </a:r>
            <a:r>
              <a:rPr lang="el-GR" dirty="0" smtClean="0"/>
              <a:t>και</a:t>
            </a:r>
            <a:r>
              <a:rPr lang="el-GR" b="1" dirty="0" smtClean="0"/>
              <a:t> ΕΠΙΚΡΑΤΟΥΣΑ ΤΙΜΗ </a:t>
            </a:r>
            <a:r>
              <a:rPr lang="el-GR" dirty="0" smtClean="0"/>
              <a:t>(</a:t>
            </a:r>
            <a:r>
              <a:rPr lang="en-US" b="1" dirty="0" smtClean="0"/>
              <a:t>mean,</a:t>
            </a:r>
            <a:r>
              <a:rPr lang="el-GR" b="1" dirty="0" smtClean="0"/>
              <a:t> </a:t>
            </a:r>
            <a:r>
              <a:rPr lang="en-US" b="1" dirty="0" smtClean="0"/>
              <a:t>median</a:t>
            </a:r>
            <a:r>
              <a:rPr lang="en-US" dirty="0"/>
              <a:t> </a:t>
            </a:r>
            <a:r>
              <a:rPr lang="el-GR" dirty="0" smtClean="0"/>
              <a:t>&amp;</a:t>
            </a:r>
            <a:r>
              <a:rPr lang="en-US" dirty="0"/>
              <a:t> </a:t>
            </a:r>
            <a:r>
              <a:rPr lang="en-US" b="1" dirty="0" smtClean="0"/>
              <a:t>mode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Κάθε ένας έχει πλεονεκτήματα και μειονεκτήματα ανάλογα με τα δεδομένα που έχουμε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331640" y="500042"/>
            <a:ext cx="664373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ΜΕΣΗ ΤΙΜΗ </a:t>
            </a:r>
            <a:r>
              <a:rPr lang="en-US" b="1" dirty="0" smtClean="0"/>
              <a:t>Mean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 Η μέση τιμή είναι ο μέσος όρος των τιμών (το άθροισμα των παρατηρήσεων δια του αριθμού των παρατηρήσεων)</a:t>
            </a:r>
          </a:p>
          <a:p>
            <a:endParaRPr lang="en-US" dirty="0"/>
          </a:p>
          <a:p>
            <a:r>
              <a:rPr lang="el-GR" dirty="0" smtClean="0"/>
              <a:t>Αν έχουμε 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l-GR" dirty="0" smtClean="0"/>
              <a:t>παρατηρήσεων με τιμές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 </a:t>
            </a:r>
            <a:r>
              <a:rPr lang="el-GR" dirty="0" smtClean="0"/>
              <a:t>τότε ο μέσος όρος </a:t>
            </a:r>
            <a:r>
              <a:rPr lang="en-US" i="1" dirty="0" smtClean="0"/>
              <a:t>x</a:t>
            </a:r>
            <a:r>
              <a:rPr lang="en-US" dirty="0"/>
              <a:t> </a:t>
            </a:r>
            <a:r>
              <a:rPr lang="el-GR" dirty="0" smtClean="0"/>
              <a:t>θα είναι:</a:t>
            </a:r>
          </a:p>
          <a:p>
            <a:endParaRPr lang="en-US" dirty="0"/>
          </a:p>
          <a:p>
            <a:r>
              <a:rPr lang="el-GR" i="1" dirty="0" smtClean="0"/>
              <a:t>			</a:t>
            </a:r>
            <a:r>
              <a:rPr lang="en-US" i="1" dirty="0" smtClean="0"/>
              <a:t>χ</a:t>
            </a:r>
            <a:r>
              <a:rPr lang="en-US" dirty="0" smtClean="0"/>
              <a:t> =</a:t>
            </a:r>
            <a:r>
              <a:rPr lang="en-US" i="1" dirty="0" smtClean="0"/>
              <a:t>∑x</a:t>
            </a:r>
            <a:r>
              <a:rPr lang="en-US" i="1" baseline="-25000" dirty="0" smtClean="0"/>
              <a:t>i</a:t>
            </a:r>
            <a:r>
              <a:rPr lang="el-GR" i="1" baseline="-25000" dirty="0" smtClean="0"/>
              <a:t> /</a:t>
            </a:r>
            <a:r>
              <a:rPr lang="en-US" i="1" dirty="0" smtClean="0"/>
              <a:t>  n 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 smtClean="0"/>
              <a:t>Πχ. </a:t>
            </a:r>
            <a:endParaRPr lang="en-US" dirty="0"/>
          </a:p>
          <a:p>
            <a:r>
              <a:rPr lang="el-GR" dirty="0" smtClean="0"/>
              <a:t>Αν το βάρος σώματος 5 φοιτητών είναι:</a:t>
            </a:r>
          </a:p>
          <a:p>
            <a:endParaRPr lang="en-US" dirty="0"/>
          </a:p>
          <a:p>
            <a:r>
              <a:rPr lang="en-US" dirty="0"/>
              <a:t>53.5, 65.0, 74.2, 55.6, 51.2</a:t>
            </a:r>
          </a:p>
          <a:p>
            <a:r>
              <a:rPr lang="el-GR" dirty="0" smtClean="0"/>
              <a:t> τότε το μέσο βάρος θα είναι </a:t>
            </a:r>
          </a:p>
          <a:p>
            <a:endParaRPr lang="en-US" dirty="0"/>
          </a:p>
          <a:p>
            <a:r>
              <a:rPr lang="en-US" dirty="0"/>
              <a:t>(53.5 + 65.0 + 74.2 + 55.6 + 51.2) / 5 = </a:t>
            </a:r>
            <a:r>
              <a:rPr lang="en-US" b="1" dirty="0"/>
              <a:t>59.9 kg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857224" y="428604"/>
            <a:ext cx="664373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Μέση τιμή κατανομή  συχνοτήτων</a:t>
            </a:r>
          </a:p>
          <a:p>
            <a:pPr algn="just"/>
            <a:endParaRPr lang="en-US" dirty="0"/>
          </a:p>
          <a:p>
            <a:pPr algn="just"/>
            <a:r>
              <a:rPr lang="el-GR" dirty="0" smtClean="0"/>
              <a:t>Με τον ίδιο τρόπο υπολογίζουμε μέσο μιας κατανομής συχνοτήτων. Για κάθε τιμή </a:t>
            </a:r>
            <a:r>
              <a:rPr lang="en-US" dirty="0" smtClean="0"/>
              <a:t>x</a:t>
            </a:r>
            <a:r>
              <a:rPr lang="en-US" baseline="-25000" dirty="0" smtClean="0"/>
              <a:t>i</a:t>
            </a:r>
            <a:r>
              <a:rPr lang="en-US" dirty="0"/>
              <a:t> </a:t>
            </a:r>
            <a:r>
              <a:rPr lang="el-GR" dirty="0" smtClean="0"/>
              <a:t>των δεδομένων έχουμε μια συχνότητα </a:t>
            </a:r>
            <a:r>
              <a:rPr lang="en-US" dirty="0"/>
              <a:t> </a:t>
            </a:r>
            <a:r>
              <a:rPr lang="en-US" i="1" dirty="0"/>
              <a:t>f</a:t>
            </a:r>
            <a:r>
              <a:rPr lang="en-US" baseline="-25000" dirty="0"/>
              <a:t>i</a:t>
            </a:r>
            <a:r>
              <a:rPr lang="en-US" dirty="0" smtClean="0"/>
              <a:t>.</a:t>
            </a:r>
            <a:r>
              <a:rPr lang="el-GR" dirty="0" smtClean="0"/>
              <a:t> ‘</a:t>
            </a:r>
            <a:r>
              <a:rPr lang="el-GR" dirty="0" err="1" smtClean="0"/>
              <a:t>Ετσι</a:t>
            </a:r>
            <a:r>
              <a:rPr lang="en-US" dirty="0" smtClean="0"/>
              <a:t>:</a:t>
            </a:r>
            <a:endParaRPr lang="en-US" dirty="0"/>
          </a:p>
          <a:p>
            <a:pPr algn="just"/>
            <a:endParaRPr lang="el-GR" i="1" dirty="0" smtClean="0"/>
          </a:p>
          <a:p>
            <a:pPr algn="just"/>
            <a:endParaRPr lang="el-GR" i="1" dirty="0"/>
          </a:p>
          <a:p>
            <a:pPr algn="just"/>
            <a:r>
              <a:rPr lang="el-GR" i="1" dirty="0" smtClean="0"/>
              <a:t>			</a:t>
            </a:r>
            <a:r>
              <a:rPr lang="en-US" i="1" dirty="0" smtClean="0"/>
              <a:t>χ</a:t>
            </a:r>
            <a:r>
              <a:rPr lang="en-US" dirty="0" smtClean="0"/>
              <a:t> =</a:t>
            </a:r>
            <a:r>
              <a:rPr lang="el-GR" dirty="0" smtClean="0"/>
              <a:t>	</a:t>
            </a:r>
            <a:r>
              <a:rPr lang="en-US" dirty="0" smtClean="0"/>
              <a:t>∑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i</a:t>
            </a:r>
            <a:r>
              <a:rPr lang="el-GR" i="1" baseline="-25000" dirty="0" smtClean="0"/>
              <a:t> </a:t>
            </a:r>
            <a:r>
              <a:rPr lang="el-GR" i="1" dirty="0" smtClean="0"/>
              <a:t>  /</a:t>
            </a:r>
            <a:endParaRPr lang="el-GR" i="1" baseline="-25000" dirty="0" smtClean="0"/>
          </a:p>
          <a:p>
            <a:pPr algn="just"/>
            <a:r>
              <a:rPr lang="el-GR" i="1" baseline="-25000" dirty="0" smtClean="0"/>
              <a:t>			</a:t>
            </a:r>
            <a:r>
              <a:rPr lang="el-GR" i="1" baseline="-25000" dirty="0"/>
              <a:t>	</a:t>
            </a:r>
            <a:r>
              <a:rPr lang="en-US" dirty="0" smtClean="0"/>
              <a:t>∑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endParaRPr lang="el-GR" i="1" baseline="-25000" dirty="0" smtClean="0"/>
          </a:p>
          <a:p>
            <a:pPr algn="just"/>
            <a:endParaRPr lang="el-GR" i="1" baseline="-25000" dirty="0"/>
          </a:p>
          <a:p>
            <a:pPr algn="just"/>
            <a:r>
              <a:rPr lang="el-GR" dirty="0" smtClean="0"/>
              <a:t>Σε μια τέτοια περίπτωση χρησιμοποιούμε το μέσο σημείο κάθε ομάδας.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4976988"/>
              </p:ext>
            </p:extLst>
          </p:nvPr>
        </p:nvGraphicFramePr>
        <p:xfrm>
          <a:off x="1285852" y="3857628"/>
          <a:ext cx="6096000" cy="17526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/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Διάστημα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x</a:t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μέση τιμή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f</a:t>
                      </a:r>
                      <a:br>
                        <a:rPr lang="en-US" b="1" dirty="0">
                          <a:solidFill>
                            <a:srgbClr val="000000"/>
                          </a:solidFill>
                        </a:rPr>
                      </a:b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συχνότητα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3-3.99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3.5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4-4.99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4.5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5-5.99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/>
                        <a:t>5.5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l-GR" dirty="0"/>
                        <a:t>10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357422" y="5929330"/>
          <a:ext cx="3929090" cy="548640"/>
        </p:xfrm>
        <a:graphic>
          <a:graphicData uri="http://schemas.openxmlformats.org/drawingml/2006/table">
            <a:tbl>
              <a:tblPr/>
              <a:tblGrid>
                <a:gridCol w="3158988"/>
                <a:gridCol w="77010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u="sng"/>
                        <a:t>(3.5 x 7)+(4.5 x 12)+ (5.5 x 10)</a:t>
                      </a:r>
                      <a:endParaRPr lang="en-US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</a:t>
                      </a:r>
                      <a:r>
                        <a:rPr lang="el-GR" b="1"/>
                        <a:t> 4.6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7+12+10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55576" y="260648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Διάμεσος (</a:t>
            </a:r>
            <a:r>
              <a:rPr lang="en-US" b="1" dirty="0" smtClean="0"/>
              <a:t>Median</a:t>
            </a:r>
            <a:r>
              <a:rPr lang="el-GR" b="1" dirty="0" smtClean="0"/>
              <a:t>)</a:t>
            </a:r>
          </a:p>
          <a:p>
            <a:endParaRPr lang="en-US" dirty="0"/>
          </a:p>
          <a:p>
            <a:r>
              <a:rPr lang="el-GR" dirty="0" smtClean="0"/>
              <a:t>Ο διάμεσος είναι  η τιμή που χωρίζει τον αριθμό των παρατηρήσεων σε δυο ίσα μέρη. </a:t>
            </a:r>
          </a:p>
          <a:p>
            <a:r>
              <a:rPr lang="el-GR" dirty="0" smtClean="0"/>
              <a:t>Στο παράδειγμα βλέπουμε τον διάμεσο για μονό αριθμό παρατηρήσεων. </a:t>
            </a:r>
            <a:endParaRPr lang="el-GR" dirty="0"/>
          </a:p>
          <a:p>
            <a:r>
              <a:rPr lang="el-GR" dirty="0" smtClean="0"/>
              <a:t>Βάρος σώματος φοιτητών.</a:t>
            </a:r>
          </a:p>
          <a:p>
            <a:endParaRPr lang="el-GR" dirty="0" smtClean="0"/>
          </a:p>
          <a:p>
            <a:r>
              <a:rPr lang="en-US" dirty="0" smtClean="0"/>
              <a:t>51.2</a:t>
            </a:r>
            <a:r>
              <a:rPr lang="en-US" dirty="0"/>
              <a:t>, 53.5, </a:t>
            </a:r>
            <a:r>
              <a:rPr lang="en-US" u="sng" dirty="0"/>
              <a:t>55.6</a:t>
            </a:r>
            <a:r>
              <a:rPr lang="en-US" dirty="0"/>
              <a:t>, 65.0, 74.2</a:t>
            </a:r>
          </a:p>
          <a:p>
            <a:r>
              <a:rPr lang="el-GR" dirty="0"/>
              <a:t>Ο</a:t>
            </a:r>
            <a:r>
              <a:rPr lang="el-GR" dirty="0" smtClean="0"/>
              <a:t> διάμεσος είναι η μεσαία τιμής</a:t>
            </a:r>
          </a:p>
          <a:p>
            <a:r>
              <a:rPr lang="el-GR" dirty="0" smtClean="0"/>
              <a:t>Διάμεσος</a:t>
            </a:r>
            <a:r>
              <a:rPr lang="en-US" dirty="0" smtClean="0"/>
              <a:t> </a:t>
            </a:r>
            <a:r>
              <a:rPr lang="en-US" dirty="0"/>
              <a:t>= </a:t>
            </a:r>
            <a:r>
              <a:rPr lang="en-US" b="1" dirty="0" smtClean="0"/>
              <a:t>55.6</a:t>
            </a:r>
            <a:endParaRPr lang="el-GR" b="1" dirty="0" smtClean="0"/>
          </a:p>
          <a:p>
            <a:endParaRPr lang="el-GR" b="1" dirty="0" smtClean="0"/>
          </a:p>
          <a:p>
            <a:pPr algn="just"/>
            <a:r>
              <a:rPr lang="el-GR" dirty="0" smtClean="0"/>
              <a:t>Αν έχουμε ζυγό αριθμό παρατηρήσεων τότε δεν υπάρχει μια τιμή στην μέση. Τότε ο διάμεσος  είναι ο μέσος του κεντρικού ζεύγους παρατηρήσεων.</a:t>
            </a:r>
            <a:endParaRPr lang="en-US" dirty="0"/>
          </a:p>
          <a:p>
            <a:r>
              <a:rPr lang="el-GR" dirty="0" smtClean="0"/>
              <a:t>Αν προσθέσουμε μια ακόμη παρατήρηση:</a:t>
            </a:r>
            <a:endParaRPr lang="en-US" dirty="0"/>
          </a:p>
          <a:p>
            <a:r>
              <a:rPr lang="en-US" dirty="0" smtClean="0"/>
              <a:t>51.2</a:t>
            </a:r>
            <a:r>
              <a:rPr lang="en-US" dirty="0"/>
              <a:t>, 53.5, </a:t>
            </a:r>
            <a:r>
              <a:rPr lang="en-US" u="sng" dirty="0"/>
              <a:t>55.6, 61.4</a:t>
            </a:r>
            <a:r>
              <a:rPr lang="en-US" dirty="0"/>
              <a:t>, 65.0, </a:t>
            </a:r>
            <a:r>
              <a:rPr lang="en-US" dirty="0" smtClean="0"/>
              <a:t>74.2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Το κεντρικό ζεύγος είναι</a:t>
            </a:r>
            <a:r>
              <a:rPr lang="en-US" dirty="0" smtClean="0"/>
              <a:t> </a:t>
            </a:r>
            <a:r>
              <a:rPr lang="en-US" dirty="0"/>
              <a:t>55.6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dirty="0"/>
              <a:t>61.4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l-GR" dirty="0" smtClean="0"/>
              <a:t>Έτσι ο διάμεσος είναι ο μέσος αυτών των τιμών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15581850"/>
              </p:ext>
            </p:extLst>
          </p:nvPr>
        </p:nvGraphicFramePr>
        <p:xfrm>
          <a:off x="3059832" y="5338961"/>
          <a:ext cx="3500462" cy="548640"/>
        </p:xfrm>
        <a:graphic>
          <a:graphicData uri="http://schemas.openxmlformats.org/drawingml/2006/table">
            <a:tbl>
              <a:tblPr/>
              <a:tblGrid>
                <a:gridCol w="2019496"/>
                <a:gridCol w="1480966"/>
              </a:tblGrid>
              <a:tr h="45720">
                <a:tc>
                  <a:txBody>
                    <a:bodyPr/>
                    <a:lstStyle/>
                    <a:p>
                      <a:pPr algn="ctr"/>
                      <a:r>
                        <a:rPr lang="el-GR" u="sng" dirty="0"/>
                        <a:t>55.6 + </a:t>
                      </a:r>
                      <a:r>
                        <a:rPr lang="el-GR" u="sng" dirty="0" smtClean="0"/>
                        <a:t>61.4</a:t>
                      </a:r>
                    </a:p>
                    <a:p>
                      <a:pPr algn="ctr"/>
                      <a:r>
                        <a:rPr lang="el-GR" u="sng" dirty="0" smtClean="0"/>
                        <a:t>2</a:t>
                      </a:r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=</a:t>
                      </a:r>
                      <a:r>
                        <a:rPr lang="el-GR" b="1" dirty="0"/>
                        <a:t> 58.5</a:t>
                      </a:r>
                      <a:endParaRPr lang="el-GR" dirty="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500042"/>
            <a:ext cx="7643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Διάμεσος κατανομής συχνοτήτων</a:t>
            </a:r>
            <a:endParaRPr lang="en-US" dirty="0"/>
          </a:p>
          <a:p>
            <a:r>
              <a:rPr lang="el-GR" dirty="0" smtClean="0"/>
              <a:t>Ο διάμεσος μια κατανομής συχνοτήτων είναι απλά η τιμή στην οποία η αθροιστική συχνότητα είναι 50%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4733204"/>
              </p:ext>
            </p:extLst>
          </p:nvPr>
        </p:nvGraphicFramePr>
        <p:xfrm>
          <a:off x="1285852" y="2143116"/>
          <a:ext cx="5810252" cy="3695700"/>
        </p:xfrm>
        <a:graphic>
          <a:graphicData uri="http://schemas.openxmlformats.org/drawingml/2006/table">
            <a:tbl>
              <a:tblPr/>
              <a:tblGrid>
                <a:gridCol w="1452563"/>
                <a:gridCol w="1452563"/>
                <a:gridCol w="1452563"/>
                <a:gridCol w="1452563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 err="1">
                          <a:solidFill>
                            <a:srgbClr val="000000"/>
                          </a:solidFill>
                        </a:rPr>
                        <a:t>Haemoglobin</a:t>
                      </a: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 (g/dl)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ΣΣ %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ΑΣ%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8-8.9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9-9.9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4.3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10-10.9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25.7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11-11.9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27.1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12-12.9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72.9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13-13.9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18.6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91.4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14-14.9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7.1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98.6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15-15.9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100.0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214290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Επικρατούσα τιμή</a:t>
            </a:r>
          </a:p>
          <a:p>
            <a:endParaRPr lang="en-US" dirty="0"/>
          </a:p>
          <a:p>
            <a:r>
              <a:rPr lang="el-GR" dirty="0" smtClean="0"/>
              <a:t>Η επικρατούσα τιμή είναι απλά η τιμή που εμφανίζεται συχνότερα σε μια κατανομή. Μια κατανομή μπορεί να έχει περισσότερες της μιας.</a:t>
            </a:r>
            <a:r>
              <a:rPr lang="en-US" dirty="0" smtClean="0"/>
              <a:t> one </a:t>
            </a:r>
            <a:r>
              <a:rPr lang="en-US" dirty="0"/>
              <a:t>mode.</a:t>
            </a:r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357158" y="2071678"/>
            <a:ext cx="48577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i="0" dirty="0" smtClean="0">
                <a:solidFill>
                  <a:srgbClr val="000000"/>
                </a:solidFill>
              </a:rPr>
              <a:t>Ιδιότητες των τιμών αυτών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Η μέση τιμή επηρεάζεται από ακραίες τιμές, οι άλλες όχι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Η επικρατούσα επηρεάζεται από μικρές αλλαγές στα δεδομένα οι άλλες όχι.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Μέση και διάμεσος μπορούν να εντοπισθούν σε ένα γράφημα</a:t>
            </a:r>
            <a:endParaRPr lang="en-US" b="0" i="0" dirty="0" smtClean="0">
              <a:solidFill>
                <a:srgbClr val="000000"/>
              </a:solidFill>
            </a:endParaRPr>
          </a:p>
          <a:p>
            <a:pPr>
              <a:buFont typeface="Arial"/>
              <a:buChar char="•"/>
            </a:pPr>
            <a:r>
              <a:rPr lang="el-GR" b="0" i="0" dirty="0" smtClean="0">
                <a:solidFill>
                  <a:srgbClr val="000000"/>
                </a:solidFill>
              </a:rPr>
              <a:t> και οι τρεις είναι ταυτόσημες σε μια συμμετρική κατανομή, στις άλλες περιπτώσεις διαφέρουν</a:t>
            </a:r>
            <a:endParaRPr lang="en-US" b="0" i="0" dirty="0">
              <a:solidFill>
                <a:srgbClr val="000000"/>
              </a:solidFill>
            </a:endParaRPr>
          </a:p>
        </p:txBody>
      </p:sp>
      <p:pic>
        <p:nvPicPr>
          <p:cNvPr id="43010" name="Picture 2" descr="C:\EPM\epm101_102_103_105\epm102\sc02\media\grph\sc02s11-9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2071678"/>
            <a:ext cx="3619500" cy="40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err="1" smtClean="0"/>
              <a:t>Ραβδόγραμμα</a:t>
            </a:r>
            <a:endParaRPr lang="el-GR" b="1" dirty="0" smtClean="0"/>
          </a:p>
          <a:p>
            <a:endParaRPr lang="en-US" dirty="0"/>
          </a:p>
          <a:p>
            <a:r>
              <a:rPr lang="el-GR" dirty="0" smtClean="0"/>
              <a:t>Στις ποιοτικές μεταβλητές η συχνότητα ή  η αθροιστική συχνότητα κάθε κατηγορίας απεικονίζεται εύκολα σε ένα </a:t>
            </a:r>
            <a:r>
              <a:rPr lang="el-GR" dirty="0" err="1" smtClean="0"/>
              <a:t>ραβδόγραμμα</a:t>
            </a:r>
            <a:r>
              <a:rPr lang="en-US" dirty="0" smtClean="0"/>
              <a:t>.</a:t>
            </a:r>
            <a:endParaRPr lang="en-US" dirty="0"/>
          </a:p>
          <a:p>
            <a:r>
              <a:rPr lang="el-GR" dirty="0" smtClean="0"/>
              <a:t>Για τα προηγούμενα δεδομένα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00166" y="2571744"/>
          <a:ext cx="6096000" cy="247837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439711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Αίτια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(%)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Campylobactor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313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33.7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Cryptosporidium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224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24.1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Escherichia coli 0157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8.6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Giardia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177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19.0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Shigella sonnei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10.2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SRSV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4.4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930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100.0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428604"/>
            <a:ext cx="70723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Ποια χρησιμοποιούμε</a:t>
            </a:r>
            <a:r>
              <a:rPr lang="en-US" b="1" dirty="0" smtClean="0"/>
              <a:t>?</a:t>
            </a:r>
            <a:endParaRPr lang="en-US" dirty="0"/>
          </a:p>
          <a:p>
            <a:r>
              <a:rPr lang="el-GR" dirty="0" smtClean="0"/>
              <a:t>Στην στατιστική ανάλυση και στις συσχετίσεις χρησιμοποιούμε συνήθως τον μέσο, καθώς περιλαμβάνει όλες τις πληροφορίες των δεδομένων (κάθε παρατήρηση και κάθε τιμή)</a:t>
            </a:r>
          </a:p>
          <a:p>
            <a:r>
              <a:rPr lang="el-GR" dirty="0" smtClean="0"/>
              <a:t>Ο διάμεσος χρησιμοποιεί όλες τις παρατηρήσεις αλλά μόνο την κατάταξη των τιμών</a:t>
            </a:r>
          </a:p>
          <a:p>
            <a:r>
              <a:rPr lang="el-GR" dirty="0" smtClean="0"/>
              <a:t>Σε μη συμμετρικές κατανομές συνήθως χρησιμοποιούμε τον διάμεσο. Η επικρατούσα τιμή σπάνια χρησιμοποιείται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714348" y="571480"/>
            <a:ext cx="72866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παρατηρήσουμε μια ομάδα ποσοτικών δεδομένων που  απεικονίζονται σε ένα γράφημα ή μια κατανομή συχνοτήτων, είναι εύκολο να διαπιστώσουμε αν οι τιμές συρρέουν γύρω από τον μέσο ή αν είναι διεσπαρμένες γύρω του.</a:t>
            </a:r>
          </a:p>
          <a:p>
            <a:r>
              <a:rPr lang="el-GR" dirty="0" smtClean="0"/>
              <a:t>Αυτή η διασπορά συνήθως περιγράφεται με έναν αριθμό, που μαζί με την μέση τιμή μας περιγράφει την κατανομή.</a:t>
            </a:r>
          </a:p>
          <a:p>
            <a:endParaRPr lang="en-US" dirty="0"/>
          </a:p>
          <a:p>
            <a:r>
              <a:rPr lang="el-GR" dirty="0" smtClean="0"/>
              <a:t>Υπάρχουν 3 τέτοιο αριθμοί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Το </a:t>
            </a:r>
            <a:r>
              <a:rPr lang="el-GR" b="1" dirty="0" smtClean="0"/>
              <a:t>εύρος (</a:t>
            </a:r>
            <a:r>
              <a:rPr lang="en-US" b="1" dirty="0" smtClean="0"/>
              <a:t>range</a:t>
            </a:r>
            <a:r>
              <a:rPr lang="el-GR" b="1" dirty="0" smtClean="0"/>
              <a:t>) </a:t>
            </a:r>
            <a:r>
              <a:rPr lang="el-GR" dirty="0" smtClean="0"/>
              <a:t> των τιμών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τα διάφορα </a:t>
            </a:r>
            <a:r>
              <a:rPr lang="el-GR" b="1" dirty="0" smtClean="0"/>
              <a:t>εκατοστημόρια (</a:t>
            </a:r>
            <a:r>
              <a:rPr lang="en-US" b="1" dirty="0" smtClean="0"/>
              <a:t>percentiles</a:t>
            </a:r>
            <a:r>
              <a:rPr lang="el-GR" b="1" dirty="0" smtClean="0"/>
              <a:t>)</a:t>
            </a:r>
            <a:r>
              <a:rPr lang="el-GR" dirty="0" smtClean="0"/>
              <a:t> των δεδομένων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ο υπολογισμός της απόκλισης από τον μέσο η </a:t>
            </a:r>
            <a:r>
              <a:rPr lang="el-GR" b="1" dirty="0" smtClean="0"/>
              <a:t>σταθερή απόκλιση (</a:t>
            </a:r>
            <a:r>
              <a:rPr lang="en-US" b="1" dirty="0" smtClean="0"/>
              <a:t>standard deviation</a:t>
            </a:r>
            <a:r>
              <a:rPr lang="el-GR" b="1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143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Εύρος </a:t>
            </a:r>
          </a:p>
          <a:p>
            <a:endParaRPr lang="el-GR" dirty="0" smtClean="0"/>
          </a:p>
          <a:p>
            <a:r>
              <a:rPr lang="el-GR" dirty="0" smtClean="0"/>
              <a:t>Ο απλούστερος τρόπος που μας δίνει την χαμηλότερη και υψηλότερη τιμή και επομένως την διαφορά μεταξύ τους.</a:t>
            </a:r>
          </a:p>
          <a:p>
            <a:endParaRPr lang="en-US" dirty="0"/>
          </a:p>
          <a:p>
            <a:r>
              <a:rPr lang="el-GR" dirty="0" smtClean="0"/>
              <a:t>Το πρόβλημα είναι ότι μας δίνει τις πιο ακραίες τιμές οι οποίες μπορεί να είναι εξωφρενικές, ενώ  η κατανομή να μην έχει ιδιαίτερη σχέση με αυτές.</a:t>
            </a:r>
          </a:p>
          <a:p>
            <a:endParaRPr lang="en-US" dirty="0"/>
          </a:p>
          <a:p>
            <a:r>
              <a:rPr lang="el-GR" b="1" dirty="0" smtClean="0"/>
              <a:t>Παράδειγμα</a:t>
            </a:r>
          </a:p>
          <a:p>
            <a:endParaRPr lang="el-GR" b="1" dirty="0" smtClean="0"/>
          </a:p>
          <a:p>
            <a:r>
              <a:rPr lang="el-GR" dirty="0" smtClean="0"/>
              <a:t>Παρατηρήστε αυτά τα ύψη</a:t>
            </a:r>
            <a:endParaRPr lang="en-US" dirty="0"/>
          </a:p>
          <a:p>
            <a:r>
              <a:rPr lang="en-US" dirty="0"/>
              <a:t>150cm, 160cm, 161cm, 162cm, 164cm, 167cm, 168cm, 171cm, 174cm, 191cm.</a:t>
            </a:r>
          </a:p>
          <a:p>
            <a:r>
              <a:rPr lang="el-GR" dirty="0" smtClean="0"/>
              <a:t>Το εύρος είναι </a:t>
            </a:r>
            <a:r>
              <a:rPr lang="en-US" dirty="0" smtClean="0"/>
              <a:t>150cm </a:t>
            </a:r>
            <a:r>
              <a:rPr lang="en-US" dirty="0"/>
              <a:t>- 191cm. </a:t>
            </a:r>
            <a:r>
              <a:rPr lang="el-GR" dirty="0" smtClean="0"/>
              <a:t>Ωστόσο οι ακραίες αυτές τιμές δεν έχουν σχέση με την πλειοψηφία της κατανομής που είναι συγκεντρωμένη μεταξύ</a:t>
            </a:r>
            <a:r>
              <a:rPr lang="en-US" dirty="0" smtClean="0"/>
              <a:t> </a:t>
            </a:r>
            <a:r>
              <a:rPr lang="en-US" dirty="0"/>
              <a:t>160cm - </a:t>
            </a:r>
            <a:r>
              <a:rPr lang="en-US" dirty="0" smtClean="0"/>
              <a:t>174cm.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500042"/>
            <a:ext cx="7143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Εκατοστημόρια</a:t>
            </a:r>
            <a:endParaRPr lang="en-US" dirty="0"/>
          </a:p>
          <a:p>
            <a:pPr algn="just"/>
            <a:r>
              <a:rPr lang="el-GR" dirty="0" smtClean="0"/>
              <a:t>Το εκατοστημόρια είναι μια τιμή κάτω από την οποία βρίσκεται ένα συγκεκριμένο ποσοστό των δεδομένων</a:t>
            </a:r>
          </a:p>
          <a:p>
            <a:pPr algn="just"/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l-GR" dirty="0" smtClean="0"/>
              <a:t>Για παράδειγμα το 5</a:t>
            </a:r>
            <a:r>
              <a:rPr lang="el-GR" baseline="30000" dirty="0" smtClean="0"/>
              <a:t>ο</a:t>
            </a:r>
            <a:r>
              <a:rPr lang="el-GR" dirty="0" smtClean="0"/>
              <a:t> εκατοστημόριο είναι η τιμή που αντιστοιχεί στο σημείο όπου έχει συγκεντρωθεί το 5</a:t>
            </a:r>
            <a:r>
              <a:rPr lang="en-US" dirty="0" smtClean="0"/>
              <a:t>% </a:t>
            </a:r>
            <a:r>
              <a:rPr lang="el-GR" dirty="0" smtClean="0"/>
              <a:t>των δεδομένων (και το 95% αντίστοιχα)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39938" name="Picture 2" descr="C:\EPM\epm101_102_103_105\epm102\sc02\media\grph\sc02s12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000372"/>
            <a:ext cx="3810000" cy="2857500"/>
          </a:xfrm>
          <a:prstGeom prst="rect">
            <a:avLst/>
          </a:prstGeom>
          <a:noFill/>
        </p:spPr>
      </p:pic>
      <p:pic>
        <p:nvPicPr>
          <p:cNvPr id="39940" name="Picture 4" descr="C:\EPM\epm101_102_103_105\epm102\sc02\media\grph\sc02s12-3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3000372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778674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Ο συνηθέστερος τρόπος ποσοτικοποίησης της διασποράς είναι ο υπολογισμός της σταθερής απόκλισης.</a:t>
            </a:r>
          </a:p>
          <a:p>
            <a:r>
              <a:rPr lang="el-GR" dirty="0" smtClean="0"/>
              <a:t>Αυτή η μέθοδος χρησιμοποιεί </a:t>
            </a:r>
            <a:r>
              <a:rPr lang="en-US" dirty="0" smtClean="0"/>
              <a:t> </a:t>
            </a:r>
            <a:r>
              <a:rPr lang="el-GR" dirty="0" smtClean="0"/>
              <a:t>όλες τις παρατηρήσεις, υπολογίζοντας όλες τις αποκλίσεις από τον μέσο. Με τον όρο αποκλίσεις  (</a:t>
            </a:r>
            <a:r>
              <a:rPr lang="en-US" i="1" dirty="0" smtClean="0"/>
              <a:t>deviations</a:t>
            </a:r>
            <a:r>
              <a:rPr lang="el-GR" i="1" dirty="0" smtClean="0"/>
              <a:t>) </a:t>
            </a:r>
            <a:r>
              <a:rPr lang="el-GR" dirty="0" smtClean="0"/>
              <a:t>Εννοούμε την διαφορά κάθε παρατήρησης από τον μέσο</a:t>
            </a:r>
          </a:p>
          <a:p>
            <a:endParaRPr lang="en-US" dirty="0"/>
          </a:p>
          <a:p>
            <a:r>
              <a:rPr lang="el-GR" dirty="0" smtClean="0"/>
              <a:t>Η σταθερή απόκλιση είναι μιας μορφής μέσου όρου των αποκλίσεων. Ωστόσο ο απλός υπολογισμός των αποκλίσεων δεν είναι αρκετός.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71604" y="3071810"/>
          <a:ext cx="6572295" cy="1478280"/>
        </p:xfrm>
        <a:graphic>
          <a:graphicData uri="http://schemas.openxmlformats.org/drawingml/2006/table">
            <a:tbl>
              <a:tblPr/>
              <a:tblGrid>
                <a:gridCol w="1214446"/>
                <a:gridCol w="1217303"/>
                <a:gridCol w="4140546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Φοιτητής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Ύψος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Απόκλιση από το</a:t>
                      </a:r>
                      <a:r>
                        <a:rPr lang="el-GR" b="1" baseline="0" dirty="0" smtClean="0">
                          <a:solidFill>
                            <a:srgbClr val="000000"/>
                          </a:solidFill>
                        </a:rPr>
                        <a:t> μέσο ύψος</a:t>
                      </a:r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(m)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A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1.7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-0.1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B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1.8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0.0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/>
                        <a:t>C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1.9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dirty="0"/>
                        <a:t>0.1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643042" y="514351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/>
              <a:t>Mean </a:t>
            </a:r>
            <a:r>
              <a:rPr lang="en-US" b="1" dirty="0" smtClean="0"/>
              <a:t>Height</a:t>
            </a:r>
            <a:r>
              <a:rPr lang="el-GR" b="1" dirty="0" smtClean="0"/>
              <a:t>		</a:t>
            </a:r>
            <a:r>
              <a:rPr lang="en-US" b="1" dirty="0"/>
              <a:t> </a:t>
            </a:r>
            <a:r>
              <a:rPr lang="en-US" dirty="0"/>
              <a:t>=</a:t>
            </a:r>
            <a:r>
              <a:rPr lang="en-US" b="1" dirty="0"/>
              <a:t> 1.8m</a:t>
            </a:r>
            <a:endParaRPr lang="en-US" dirty="0"/>
          </a:p>
          <a:p>
            <a:r>
              <a:rPr lang="en-US" b="1" dirty="0"/>
              <a:t>Mean Deviation</a:t>
            </a:r>
            <a:r>
              <a:rPr lang="en-US" dirty="0"/>
              <a:t> </a:t>
            </a:r>
            <a:r>
              <a:rPr lang="el-GR" dirty="0" smtClean="0"/>
              <a:t>		</a:t>
            </a:r>
            <a:r>
              <a:rPr lang="en-US" dirty="0" smtClean="0"/>
              <a:t>=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928662" y="428604"/>
            <a:ext cx="72866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Μαθηματικά αν υποθέσουμε ότι κάθε παρατήρηση έχει μια τιμή 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 </a:t>
            </a:r>
            <a:r>
              <a:rPr lang="en-US" dirty="0" smtClean="0"/>
              <a:t>(</a:t>
            </a:r>
            <a:r>
              <a:rPr lang="el-GR" dirty="0" smtClean="0"/>
              <a:t>όπου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= 1,......n</a:t>
            </a:r>
            <a:r>
              <a:rPr lang="en-US" dirty="0" smtClean="0"/>
              <a:t>)</a:t>
            </a:r>
            <a:r>
              <a:rPr lang="el-GR" dirty="0" smtClean="0"/>
              <a:t>, η απόσταση από τον μέσο</a:t>
            </a:r>
            <a:r>
              <a:rPr lang="en-US" dirty="0"/>
              <a:t> </a:t>
            </a:r>
            <a:r>
              <a:rPr lang="en-US" i="1" dirty="0"/>
              <a:t>χ</a:t>
            </a:r>
            <a:r>
              <a:rPr lang="en-US" dirty="0"/>
              <a:t> </a:t>
            </a:r>
            <a:r>
              <a:rPr lang="el-GR" dirty="0" smtClean="0"/>
              <a:t>θα είναι</a:t>
            </a:r>
            <a:r>
              <a:rPr lang="en-US" dirty="0"/>
              <a:t> </a:t>
            </a:r>
            <a:r>
              <a:rPr lang="en-US" i="1" dirty="0"/>
              <a:t>x</a:t>
            </a:r>
            <a:r>
              <a:rPr lang="en-US" i="1" baseline="-25000" dirty="0"/>
              <a:t>i </a:t>
            </a:r>
            <a:r>
              <a:rPr lang="en-US" dirty="0"/>
              <a:t>- </a:t>
            </a:r>
            <a:r>
              <a:rPr lang="en-US" i="1" dirty="0"/>
              <a:t>χ</a:t>
            </a:r>
            <a:endParaRPr lang="en-US" dirty="0"/>
          </a:p>
          <a:p>
            <a:endParaRPr lang="el-GR" dirty="0" smtClean="0"/>
          </a:p>
          <a:p>
            <a:r>
              <a:rPr lang="el-GR" dirty="0" smtClean="0"/>
              <a:t>Με </a:t>
            </a:r>
            <a:r>
              <a:rPr lang="en-US" dirty="0" smtClean="0"/>
              <a:t> </a:t>
            </a:r>
            <a:r>
              <a:rPr lang="en-US" dirty="0"/>
              <a:t>n </a:t>
            </a:r>
            <a:r>
              <a:rPr lang="el-GR" dirty="0" smtClean="0"/>
              <a:t>παρατηρήσεις θα έχουμε </a:t>
            </a:r>
            <a:r>
              <a:rPr lang="en-US" dirty="0" smtClean="0"/>
              <a:t>n </a:t>
            </a:r>
            <a:r>
              <a:rPr lang="el-GR" dirty="0" smtClean="0"/>
              <a:t>αποστάσεις</a:t>
            </a:r>
          </a:p>
          <a:p>
            <a:endParaRPr lang="el-GR" dirty="0" smtClean="0"/>
          </a:p>
          <a:p>
            <a:r>
              <a:rPr lang="el-GR" dirty="0" smtClean="0"/>
              <a:t>Μέση απόκλιση . Σε κάθε περίπτωση η τιμή θα είναι μηδέν γιατί οι θετικές θα ακυρώνονται από τις αρνητικές αποκλίσεις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428604"/>
            <a:ext cx="72152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Αυτό που μας απασχολεί είναι το μέγεθος κάθε απόκλισης</a:t>
            </a:r>
            <a:r>
              <a:rPr lang="en-US" dirty="0" smtClean="0"/>
              <a:t>.</a:t>
            </a:r>
            <a:r>
              <a:rPr lang="el-GR" dirty="0" smtClean="0"/>
              <a:t> Αν υψώσουμε στο τετράγωνο τότε θα έχουμε θετικές τιμές.</a:t>
            </a:r>
            <a:r>
              <a:rPr lang="en-US" dirty="0" smtClean="0"/>
              <a:t> </a:t>
            </a:r>
            <a:r>
              <a:rPr lang="el-GR" dirty="0" smtClean="0"/>
              <a:t>Διαιρώντας με τον αριθμό των παρατηρήσεων θα έχουμε ένα μέτρο της μέσης απόκλισης, την διακύμανση </a:t>
            </a:r>
            <a:r>
              <a:rPr lang="el-GR" b="1" dirty="0" smtClean="0"/>
              <a:t>(</a:t>
            </a:r>
            <a:r>
              <a:rPr lang="en-US" b="1" dirty="0" smtClean="0"/>
              <a:t>variance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n-US" dirty="0"/>
          </a:p>
          <a:p>
            <a:endParaRPr lang="el-GR" dirty="0" smtClean="0"/>
          </a:p>
          <a:p>
            <a:r>
              <a:rPr lang="en-US" dirty="0" smtClean="0"/>
              <a:t>Variance =</a:t>
            </a:r>
            <a:endParaRPr lang="el-GR" dirty="0" smtClean="0"/>
          </a:p>
          <a:p>
            <a:endParaRPr lang="el-GR" i="1" dirty="0"/>
          </a:p>
          <a:p>
            <a:r>
              <a:rPr lang="el-GR" i="1" dirty="0" smtClean="0"/>
              <a:t>Στην εξίσωση αυτή έχουμε </a:t>
            </a:r>
            <a:r>
              <a:rPr lang="en-US" dirty="0" smtClean="0"/>
              <a:t>n-1,</a:t>
            </a:r>
            <a:r>
              <a:rPr lang="el-GR" dirty="0" smtClean="0"/>
              <a:t> και όχι </a:t>
            </a:r>
            <a:r>
              <a:rPr lang="en-US" dirty="0" smtClean="0"/>
              <a:t> </a:t>
            </a:r>
            <a:r>
              <a:rPr lang="en-US" dirty="0"/>
              <a:t>n, </a:t>
            </a:r>
            <a:r>
              <a:rPr lang="el-GR" dirty="0" smtClean="0"/>
              <a:t>σαν παρανομαστή γιατί υπολογίζουμε την διακύμανση του πληθυσμού και όχι του δείγματος</a:t>
            </a:r>
            <a:endParaRPr lang="en-US" dirty="0"/>
          </a:p>
          <a:p>
            <a:endParaRPr lang="en-US" dirty="0"/>
          </a:p>
        </p:txBody>
      </p:sp>
      <p:pic>
        <p:nvPicPr>
          <p:cNvPr id="36866" name="Picture 2" descr="C:\EPM\epm101_102_103_105\epm102\sc02\media\eqn\sc02s13-2eqn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785926"/>
            <a:ext cx="581025" cy="333376"/>
          </a:xfrm>
          <a:prstGeom prst="rect">
            <a:avLst/>
          </a:prstGeom>
          <a:noFill/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3071802" y="4429132"/>
          <a:ext cx="3167078" cy="548640"/>
        </p:xfrm>
        <a:graphic>
          <a:graphicData uri="http://schemas.openxmlformats.org/drawingml/2006/table">
            <a:tbl>
              <a:tblPr/>
              <a:tblGrid>
                <a:gridCol w="1226886"/>
                <a:gridCol w="1226886"/>
                <a:gridCol w="713306"/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b="1"/>
                        <a:t>Variance</a:t>
                      </a:r>
                      <a:r>
                        <a:rPr lang="en-US"/>
                        <a:t> 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(0.01+0.01)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 0.01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3-1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πρόβλημα είναι ότι είναι υψωμένη στο τετράγωνο  και δεν έχει τις ίδιες τιμές με τα αρχικά δεδομένα. Π.χ. στο παράδειγμά μας είναι σε τετραγωνικά μέτρα και όχι σε μέτρα.</a:t>
            </a:r>
          </a:p>
          <a:p>
            <a:endParaRPr lang="en-US" dirty="0"/>
          </a:p>
          <a:p>
            <a:r>
              <a:rPr lang="el-GR" dirty="0" smtClean="0"/>
              <a:t>Αν υπολογίζουμε την τετραγωνική της ρίζα τότε έχουμε τις ίδιες μονάδες</a:t>
            </a:r>
          </a:p>
          <a:p>
            <a:r>
              <a:rPr lang="el-GR" dirty="0" smtClean="0"/>
              <a:t>Αυτή η τιμή ονομάζεται σταθερή απόκλιση </a:t>
            </a:r>
            <a:r>
              <a:rPr lang="el-GR" b="1" dirty="0" smtClean="0"/>
              <a:t>(</a:t>
            </a:r>
            <a:r>
              <a:rPr lang="en-US" b="1" dirty="0" smtClean="0"/>
              <a:t>standard deviation</a:t>
            </a:r>
            <a:r>
              <a:rPr lang="el-GR" b="1" dirty="0" smtClean="0"/>
              <a:t>) </a:t>
            </a:r>
            <a:r>
              <a:rPr lang="el-GR" dirty="0" smtClean="0"/>
              <a:t> και μας</a:t>
            </a:r>
            <a:r>
              <a:rPr lang="el-GR" b="1" dirty="0" smtClean="0"/>
              <a:t> </a:t>
            </a:r>
            <a:r>
              <a:rPr lang="el-GR" dirty="0" smtClean="0"/>
              <a:t>δίνει την μέση απόσταση όλων των παρατηρήσεων του δείγματος από τον μέσο</a:t>
            </a:r>
          </a:p>
          <a:p>
            <a:endParaRPr lang="el-GR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1714480" y="3429000"/>
            <a:ext cx="20304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Standard Deviation = </a:t>
            </a:r>
            <a:endParaRPr lang="el-GR" dirty="0"/>
          </a:p>
        </p:txBody>
      </p:sp>
      <p:pic>
        <p:nvPicPr>
          <p:cNvPr id="35842" name="Picture 2" descr="C:\EPM\epm101_102_103_105\epm102\sc02\media\eqn\sc02s13-3eq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3357562"/>
            <a:ext cx="676275" cy="409575"/>
          </a:xfrm>
          <a:prstGeom prst="rect">
            <a:avLst/>
          </a:prstGeom>
          <a:noFill/>
        </p:spPr>
      </p:pic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214546" y="4429132"/>
          <a:ext cx="3857653" cy="548640"/>
        </p:xfrm>
        <a:graphic>
          <a:graphicData uri="http://schemas.openxmlformats.org/drawingml/2006/table">
            <a:tbl>
              <a:tblPr/>
              <a:tblGrid>
                <a:gridCol w="1528504"/>
                <a:gridCol w="1528504"/>
                <a:gridCol w="800645"/>
              </a:tblGrid>
              <a:tr h="0">
                <a:tc rowSpan="2">
                  <a:txBody>
                    <a:bodyPr/>
                    <a:lstStyle/>
                    <a:p>
                      <a:r>
                        <a:rPr lang="en-US" b="1"/>
                        <a:t>Variance</a:t>
                      </a:r>
                      <a:r>
                        <a:rPr lang="en-US"/>
                        <a:t> =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(0.01+0.01)</a:t>
                      </a:r>
                      <a:endParaRPr lang="el-GR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l-GR"/>
                        <a:t>= 0.01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/>
                        <a:t>3-1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/>
            </a:r>
            <a:br>
              <a:rPr kumimoji="0" lang="el-G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2571736" y="5357826"/>
            <a:ext cx="3520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Standard Deviation</a:t>
            </a:r>
            <a:r>
              <a:rPr lang="en-US" dirty="0" smtClean="0"/>
              <a:t> = √(0.01) = </a:t>
            </a:r>
            <a:r>
              <a:rPr lang="en-US" b="1" dirty="0" smtClean="0"/>
              <a:t>0.1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428604"/>
            <a:ext cx="82153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Για τις περισσότερες μεταβλητές που κατανέμονται περίπου κανονικά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/>
              <a:t>~ 68% </a:t>
            </a:r>
            <a:r>
              <a:rPr lang="el-GR" dirty="0" smtClean="0"/>
              <a:t>των δεδομένων βρίσκονται μεταξύ 1 σταθερής απόκλισης από τον μέσο</a:t>
            </a:r>
          </a:p>
          <a:p>
            <a:r>
              <a:rPr lang="en-US" dirty="0" smtClean="0"/>
              <a:t> ~ 95</a:t>
            </a:r>
            <a:r>
              <a:rPr lang="en-US" dirty="0"/>
              <a:t>% </a:t>
            </a:r>
            <a:r>
              <a:rPr lang="el-GR" dirty="0" smtClean="0"/>
              <a:t>των δεδομένων βρίσκονται μεταξύ 2 σταθερών αποκλίσεων από τον μέσο</a:t>
            </a:r>
            <a:endParaRPr lang="en-US" dirty="0"/>
          </a:p>
          <a:p>
            <a:r>
              <a:rPr lang="en-US" dirty="0"/>
              <a:t>~ </a:t>
            </a:r>
            <a:r>
              <a:rPr lang="en-US" dirty="0" smtClean="0"/>
              <a:t>99</a:t>
            </a:r>
            <a:r>
              <a:rPr lang="el-GR" dirty="0" smtClean="0"/>
              <a:t> των δεδομένων βρίσκονται μεταξύ 4 σταθερών αποκλίσεων από τον μέσο</a:t>
            </a:r>
            <a:endParaRPr lang="en-US" dirty="0"/>
          </a:p>
          <a:p>
            <a:endParaRPr lang="el-GR" dirty="0" smtClean="0"/>
          </a:p>
          <a:p>
            <a:endParaRPr lang="en-US" dirty="0"/>
          </a:p>
        </p:txBody>
      </p:sp>
      <p:pic>
        <p:nvPicPr>
          <p:cNvPr id="34818" name="Picture 2" descr="C:\EPM\epm101_102_103_105\epm102\sc02\media\grph\sc02s13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000239"/>
            <a:ext cx="4643470" cy="3482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:\EPM\epm101_102_103_105\epm102\sc02\media\grph\sc02s13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571480"/>
            <a:ext cx="3810000" cy="2857500"/>
          </a:xfrm>
          <a:prstGeom prst="rect">
            <a:avLst/>
          </a:prstGeom>
          <a:noFill/>
        </p:spPr>
      </p:pic>
      <p:pic>
        <p:nvPicPr>
          <p:cNvPr id="33796" name="Picture 4" descr="C:\EPM\epm101_102_103_105\epm102\sc02\media\grph\sc02s13-7grph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571480"/>
            <a:ext cx="3810000" cy="2857500"/>
          </a:xfrm>
          <a:prstGeom prst="rect">
            <a:avLst/>
          </a:prstGeom>
          <a:noFill/>
        </p:spPr>
      </p:pic>
      <p:pic>
        <p:nvPicPr>
          <p:cNvPr id="33798" name="Picture 6" descr="C:\EPM\epm101_102_103_105\epm102\sc02\media\grph\sc02s13-7grph7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3357562"/>
            <a:ext cx="3810000" cy="2857500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4143372" y="278605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Είναι σημαντικό να γνωρίζουμε ότι η σταθερή απόκλιση επηρεάζεται από την μονάδα μέτρησης .(μέτρα, μίλια </a:t>
            </a:r>
            <a:r>
              <a:rPr lang="el-GR" dirty="0" err="1" smtClean="0"/>
              <a:t>κ.ο.κ</a:t>
            </a:r>
            <a:r>
              <a:rPr lang="el-GR" dirty="0" smtClean="0"/>
              <a:t>) 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95536" y="3140968"/>
            <a:ext cx="821537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Βασικά σημεία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ποιοτικά δεδομένα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κάθε ράβδος = μια κατηγορία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ύψος= συχνότητα ή σχετική συχνότητα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κάθε ράβδος έχει το ίδιο πλάτος και οι αποστάσεις είναι σταθερές</a:t>
            </a:r>
            <a:endParaRPr lang="en-US" dirty="0"/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Μεσολαβούν κενά μεταξύ ων ράβδων επισημαίνοντας το  ότι είναι κατηγορικά δεδομένα</a:t>
            </a:r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Η θέση κάθε κατηγορίας είναι αυθαίρετη (ονομαστικές μεταβλητές) ή συγκεκριμένη (τακτικές)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ο άξονας Υ ξεκινά από το 0 για να μην αλλοιώνονται οι διαφορές μεταξύ συχνοτήτων</a:t>
            </a:r>
            <a:endParaRPr lang="en-US" dirty="0"/>
          </a:p>
        </p:txBody>
      </p:sp>
      <p:pic>
        <p:nvPicPr>
          <p:cNvPr id="68610" name="Picture 2" descr="C:\EPM\epm101_102_103_105\epm102\sc02\media\grph\sc02s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0"/>
            <a:ext cx="4714908" cy="35361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Συμπληρώσετε τον πίνακα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/>
          <a:srcRect l="17578" t="36805" r="48828" b="30555"/>
          <a:stretch>
            <a:fillRect/>
          </a:stretch>
        </p:blipFill>
        <p:spPr bwMode="auto">
          <a:xfrm>
            <a:off x="1357290" y="1142984"/>
            <a:ext cx="6143636" cy="335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 cstate="print"/>
          <a:srcRect l="26563" t="36805" r="50000" b="30555"/>
          <a:stretch>
            <a:fillRect/>
          </a:stretch>
        </p:blipFill>
        <p:spPr bwMode="auto">
          <a:xfrm>
            <a:off x="2285984" y="1500174"/>
            <a:ext cx="428624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Πιθανότητες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857224" y="1500174"/>
            <a:ext cx="707236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γράφημα δείχνει την πιθανότητα να φέρω </a:t>
            </a:r>
            <a:r>
              <a:rPr lang="el-GR" dirty="0" smtClean="0"/>
              <a:t>τρία </a:t>
            </a:r>
            <a:r>
              <a:rPr lang="el-GR" dirty="0" smtClean="0"/>
              <a:t>αν ρίξω ένα ζάρι χιλιάδες </a:t>
            </a:r>
            <a:r>
              <a:rPr lang="el-GR" dirty="0" smtClean="0"/>
              <a:t>φορές</a:t>
            </a:r>
            <a:endParaRPr lang="en-US" dirty="0" smtClean="0"/>
          </a:p>
          <a:p>
            <a:r>
              <a:rPr lang="el-GR" dirty="0" smtClean="0"/>
              <a:t>Όσο περισσότερες φορές ρίξω τόσο πιο κοντά η πιθανότητα πλησιάζει στο 1/6</a:t>
            </a:r>
            <a:r>
              <a:rPr lang="en-US" dirty="0" smtClean="0"/>
              <a:t> (0.167 or 16.7%).</a:t>
            </a:r>
          </a:p>
          <a:p>
            <a:r>
              <a:rPr lang="el-GR" dirty="0" smtClean="0"/>
              <a:t>Στην αρχή ωστόσο είναι διαφορετική, πάνω και κάτω από </a:t>
            </a:r>
            <a:r>
              <a:rPr lang="en-US" dirty="0" smtClean="0"/>
              <a:t>16.7%.</a:t>
            </a:r>
            <a:endParaRPr lang="en-US" dirty="0"/>
          </a:p>
        </p:txBody>
      </p:sp>
      <p:pic>
        <p:nvPicPr>
          <p:cNvPr id="30722" name="Picture 2" descr="C:\EPM\epm101_102_103_105\epm102\sc03\media\grph\sc03s4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314324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00100" y="285728"/>
            <a:ext cx="70723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Αυτό συμβαίνει λόγω τυχαίας διακύμανσης </a:t>
            </a:r>
            <a:r>
              <a:rPr lang="en-US" dirty="0" smtClean="0"/>
              <a:t> </a:t>
            </a:r>
            <a:r>
              <a:rPr lang="el-GR" dirty="0" smtClean="0"/>
              <a:t>(</a:t>
            </a:r>
            <a:r>
              <a:rPr lang="en-US" b="1" dirty="0" smtClean="0"/>
              <a:t>random variation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Ποτέ δεν μπορεί να είμαστε σίγουροι αλλά περιμένουμε σε βάθος χρόνου (αν δεν αλλάξουν οι συνθήκες ) ότι τα αποτελέσματα θα ακολουθήσουν αυτή την πορεία.</a:t>
            </a:r>
          </a:p>
          <a:p>
            <a:endParaRPr lang="en-US" dirty="0" smtClean="0"/>
          </a:p>
          <a:p>
            <a:r>
              <a:rPr lang="el-GR" dirty="0" smtClean="0"/>
              <a:t>Για αυτό δεν μπορούμε να πούμε</a:t>
            </a:r>
            <a:r>
              <a:rPr lang="en-US" dirty="0" smtClean="0"/>
              <a:t>:</a:t>
            </a:r>
          </a:p>
          <a:p>
            <a:r>
              <a:rPr lang="en-US" dirty="0" smtClean="0"/>
              <a:t>«</a:t>
            </a:r>
            <a:r>
              <a:rPr lang="el-GR" dirty="0" smtClean="0"/>
              <a:t>μια από τις επόμενες έξη ζαριές θα είναι 3»</a:t>
            </a:r>
          </a:p>
          <a:p>
            <a:r>
              <a:rPr lang="el-GR" dirty="0" smtClean="0"/>
              <a:t>Μπορούμε να πούμε</a:t>
            </a:r>
            <a:r>
              <a:rPr lang="en-US" dirty="0" smtClean="0"/>
              <a:t>:</a:t>
            </a:r>
          </a:p>
          <a:p>
            <a:r>
              <a:rPr lang="en-US" dirty="0" smtClean="0"/>
              <a:t>«</a:t>
            </a:r>
            <a:r>
              <a:rPr lang="el-GR" i="1" dirty="0" smtClean="0"/>
              <a:t>Υπάρχει 1/6 πιθανότητες </a:t>
            </a:r>
            <a:r>
              <a:rPr lang="en-US" i="1" dirty="0" smtClean="0"/>
              <a:t>(16.7%) </a:t>
            </a:r>
            <a:r>
              <a:rPr lang="el-GR" i="1" dirty="0" smtClean="0"/>
              <a:t>η επόμενη ζαριά να είναι 3».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1000100" y="3857628"/>
            <a:ext cx="67151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Πόσες φορές πρέπει να επαναλάβουμε το πείραμα? Αφού οι συνθήκες δεν αλλάζουν τότε χρειαζόμαστε περίπου </a:t>
            </a:r>
            <a:r>
              <a:rPr lang="en-US" dirty="0" smtClean="0"/>
              <a:t>2000 </a:t>
            </a:r>
            <a:r>
              <a:rPr lang="el-GR" dirty="0" smtClean="0"/>
              <a:t>ρίψεις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928662" y="857232"/>
            <a:ext cx="6858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Αθροιστική πιθανότητα</a:t>
            </a:r>
          </a:p>
          <a:p>
            <a:endParaRPr lang="en-US" dirty="0" smtClean="0"/>
          </a:p>
          <a:p>
            <a:r>
              <a:rPr lang="el-GR" i="1" dirty="0" smtClean="0"/>
              <a:t>Ποιο η πιθανότητα να διαλέξουμε είτε κίτρινή είτε κόκκινη μπάλα?</a:t>
            </a:r>
          </a:p>
          <a:p>
            <a:endParaRPr lang="en-US" dirty="0" smtClean="0"/>
          </a:p>
          <a:p>
            <a:r>
              <a:rPr lang="el-GR" dirty="0" smtClean="0"/>
              <a:t>Αυτό σημαίνει ότι δεν μπορούμε να πάρουμε και κίτρινη και κόκκινη</a:t>
            </a:r>
            <a:endParaRPr lang="en-US" dirty="0"/>
          </a:p>
        </p:txBody>
      </p:sp>
      <p:pic>
        <p:nvPicPr>
          <p:cNvPr id="28674" name="Picture 2" descr="C:\EPM\epm101_102_103_105\epm102\sc03\media\pic\sc03s6-1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571744"/>
            <a:ext cx="3810000" cy="12192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42910" y="3643314"/>
            <a:ext cx="750099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το κουτί έχει αυτά τα ποσοστά από μπάλες τότε η πιθανότητα είναι το άθροισμα των ξεχωριστών.</a:t>
            </a:r>
          </a:p>
          <a:p>
            <a:endParaRPr lang="en-US" dirty="0" smtClean="0"/>
          </a:p>
          <a:p>
            <a:r>
              <a:rPr lang="en-US" b="1" dirty="0" err="1" smtClean="0"/>
              <a:t>prob</a:t>
            </a:r>
            <a:r>
              <a:rPr lang="en-US" b="1" dirty="0" smtClean="0"/>
              <a:t>(yellow or red)=</a:t>
            </a:r>
            <a:r>
              <a:rPr lang="en-US" b="1" dirty="0" err="1" smtClean="0"/>
              <a:t>prob</a:t>
            </a:r>
            <a:r>
              <a:rPr lang="en-US" b="1" dirty="0" smtClean="0"/>
              <a:t>(yellow)+</a:t>
            </a:r>
            <a:r>
              <a:rPr lang="en-US" b="1" dirty="0" err="1" smtClean="0"/>
              <a:t>prob</a:t>
            </a:r>
            <a:r>
              <a:rPr lang="en-US" b="1" dirty="0" smtClean="0"/>
              <a:t>(red)</a:t>
            </a:r>
            <a:br>
              <a:rPr lang="en-US" b="1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20% + 20%</a:t>
            </a:r>
            <a:br>
              <a:rPr lang="en-US" b="1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40%</a:t>
            </a:r>
            <a:endParaRPr lang="el-GR" b="1" dirty="0" smtClean="0"/>
          </a:p>
          <a:p>
            <a:r>
              <a:rPr lang="el-GR" dirty="0" smtClean="0"/>
              <a:t>Η αθροιστική πιθανότητα χρησιμεύει για να απαντήσουμε σε γεγονότα που δεν μπορούν να συμβούν ταυτόχρονα. Αυτά </a:t>
            </a:r>
            <a:r>
              <a:rPr lang="el-GR" dirty="0" smtClean="0"/>
              <a:t>ονομάζονται </a:t>
            </a:r>
            <a:r>
              <a:rPr lang="el-GR" dirty="0" smtClean="0"/>
              <a:t>αμοιβαία αποκλειόμενα (</a:t>
            </a:r>
            <a:r>
              <a:rPr lang="en-US" u="sng" dirty="0" smtClean="0"/>
              <a:t>mutually exclusive</a:t>
            </a:r>
            <a:r>
              <a:rPr lang="el-GR" u="sng" dirty="0" smtClean="0"/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Ανεξάρτητα γεγονότα</a:t>
            </a:r>
          </a:p>
          <a:p>
            <a:endParaRPr lang="en-US" dirty="0" smtClean="0"/>
          </a:p>
          <a:p>
            <a:r>
              <a:rPr lang="el-GR" dirty="0" smtClean="0"/>
              <a:t>Αν υποθέσουμε ότι έχουμε 2 κουτιά με την ίδια κατανομή με προηγουμένως.  Οι δυο επιλογές δεν είναι αμοιβαία αποκλειόμενες.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7650" name="Picture 2" descr="C:\EPM\epm101_102_103_105\epm102\sc03\media\pic\sc03s6-6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428868"/>
            <a:ext cx="3810000" cy="168592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214414" y="4429132"/>
            <a:ext cx="692948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Με άλλα λόγια, ότι και αν επιλέξουμε από το πρώτο κουτί, δεν επηρεάζεται η πιθανότητα επιλογής από το δεύτερο.</a:t>
            </a:r>
          </a:p>
          <a:p>
            <a:endParaRPr lang="en-US" dirty="0" smtClean="0"/>
          </a:p>
          <a:p>
            <a:r>
              <a:rPr lang="el-GR" dirty="0" smtClean="0"/>
              <a:t>Τα δυο αυτά γεγονότα λοιπόν είναι ανεξάρτητα (</a:t>
            </a:r>
            <a:r>
              <a:rPr lang="en-US" u="sng" dirty="0" smtClean="0"/>
              <a:t>independent</a:t>
            </a:r>
            <a:r>
              <a:rPr lang="el-GR" u="sng" dirty="0" smtClean="0"/>
              <a:t>)</a:t>
            </a:r>
            <a:r>
              <a:rPr lang="en-US" dirty="0" smtClean="0"/>
              <a:t>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0009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Πολλαπλασιαστικός νόμος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Ποια η πιθανότητα λοιπόν να διαλέξουμε κίτρινη μπάλα </a:t>
            </a:r>
            <a:r>
              <a:rPr lang="el-GR" dirty="0" err="1" smtClean="0"/>
              <a:t>από΄το</a:t>
            </a:r>
            <a:r>
              <a:rPr lang="el-GR" dirty="0" smtClean="0"/>
              <a:t> ένα και κόκκινη από το άλλο κουτί?</a:t>
            </a:r>
          </a:p>
          <a:p>
            <a:endParaRPr lang="en-US" dirty="0" smtClean="0"/>
          </a:p>
          <a:p>
            <a:r>
              <a:rPr lang="el-GR" dirty="0" smtClean="0"/>
              <a:t>Στην περίπτωση αυτή η πιθανότητα είναι το γινόμενο των πιθανοτήτων</a:t>
            </a:r>
            <a:endParaRPr lang="en-US" dirty="0" smtClean="0"/>
          </a:p>
          <a:p>
            <a:r>
              <a:rPr lang="en-US" b="1" dirty="0" err="1" smtClean="0"/>
              <a:t>prob</a:t>
            </a:r>
            <a:r>
              <a:rPr lang="en-US" b="1" dirty="0" smtClean="0"/>
              <a:t>(A and B) = </a:t>
            </a:r>
            <a:r>
              <a:rPr lang="en-US" b="1" dirty="0" err="1" smtClean="0"/>
              <a:t>prob</a:t>
            </a:r>
            <a:r>
              <a:rPr lang="en-US" b="1" dirty="0" smtClean="0"/>
              <a:t>(A) x </a:t>
            </a:r>
            <a:r>
              <a:rPr lang="en-US" b="1" dirty="0" err="1" smtClean="0"/>
              <a:t>prob</a:t>
            </a:r>
            <a:r>
              <a:rPr lang="en-US" b="1" dirty="0" smtClean="0"/>
              <a:t>(B)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6626" name="Picture 2" descr="C:\EPM\epm101_102_103_105\epm102\sc03\media\pic\sc03s6-7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2714620"/>
            <a:ext cx="3810000" cy="19050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357290" y="4572008"/>
            <a:ext cx="53578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Στην περίπτωσή μας</a:t>
            </a:r>
            <a:r>
              <a:rPr lang="en-US" dirty="0" smtClean="0"/>
              <a:t>:</a:t>
            </a:r>
          </a:p>
          <a:p>
            <a:r>
              <a:rPr lang="en-US" b="1" dirty="0" err="1" smtClean="0"/>
              <a:t>prob</a:t>
            </a:r>
            <a:r>
              <a:rPr lang="en-US" b="1" dirty="0" smtClean="0"/>
              <a:t>(yellow &amp; red)</a:t>
            </a:r>
            <a:br>
              <a:rPr lang="en-US" b="1" dirty="0" smtClean="0"/>
            </a:br>
            <a:r>
              <a:rPr lang="en-US" b="1" dirty="0" smtClean="0"/>
              <a:t>    = </a:t>
            </a:r>
            <a:r>
              <a:rPr lang="en-US" b="1" dirty="0" err="1" smtClean="0"/>
              <a:t>prob</a:t>
            </a:r>
            <a:r>
              <a:rPr lang="en-US" b="1" dirty="0" smtClean="0"/>
              <a:t>(yellow) X </a:t>
            </a:r>
            <a:r>
              <a:rPr lang="en-US" b="1" dirty="0" err="1" smtClean="0"/>
              <a:t>prob</a:t>
            </a:r>
            <a:r>
              <a:rPr lang="en-US" b="1" dirty="0" smtClean="0"/>
              <a:t>(red)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0.2 x 0.2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   </a:t>
            </a:r>
            <a:r>
              <a:rPr lang="en-US" b="1" dirty="0" smtClean="0"/>
              <a:t>= 0.04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δούμε το παρακάτω παράδειγμα</a:t>
            </a:r>
          </a:p>
          <a:p>
            <a:endParaRPr lang="en-US" dirty="0" smtClean="0"/>
          </a:p>
          <a:p>
            <a:r>
              <a:rPr lang="el-GR" i="1" dirty="0" smtClean="0"/>
              <a:t>Ποια είναι η πιθανότητα ο επόμενος αιμοδότης να έχει ομάδα αίματος είτε </a:t>
            </a:r>
            <a:r>
              <a:rPr lang="en-US" i="1" dirty="0" smtClean="0"/>
              <a:t> O </a:t>
            </a:r>
            <a:r>
              <a:rPr lang="el-GR" i="1" dirty="0" smtClean="0"/>
              <a:t>είτε</a:t>
            </a:r>
            <a:r>
              <a:rPr lang="en-US" i="1" dirty="0" smtClean="0"/>
              <a:t> AB</a:t>
            </a:r>
            <a:r>
              <a:rPr lang="en-US" dirty="0" smtClean="0"/>
              <a:t>?</a:t>
            </a:r>
          </a:p>
          <a:p>
            <a:endParaRPr lang="el-GR" dirty="0" smtClean="0"/>
          </a:p>
          <a:p>
            <a:r>
              <a:rPr lang="el-GR" dirty="0" smtClean="0"/>
              <a:t>Είναι τα πιθανά γεγονότα ανεξάρτητα ή αμοιβαία αποκλειόμενα?</a:t>
            </a:r>
            <a:endParaRPr lang="en-US" dirty="0"/>
          </a:p>
        </p:txBody>
      </p:sp>
      <p:pic>
        <p:nvPicPr>
          <p:cNvPr id="25602" name="Picture 2" descr="C:\EPM\epm101_102_103_105\epm102\sc03\media\pic\sc03s7-2pic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2714620"/>
            <a:ext cx="6215106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928670"/>
            <a:ext cx="8001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Βλέπουμε την κατανομή τιμών χοληστερόλης σε </a:t>
            </a:r>
            <a:r>
              <a:rPr lang="en-US" dirty="0" smtClean="0"/>
              <a:t>1677 </a:t>
            </a:r>
            <a:r>
              <a:rPr lang="el-GR" dirty="0" smtClean="0"/>
              <a:t>μεσήλικες Βρετανούς</a:t>
            </a:r>
          </a:p>
          <a:p>
            <a:endParaRPr lang="el-GR" dirty="0" smtClean="0"/>
          </a:p>
          <a:p>
            <a:r>
              <a:rPr lang="el-GR" dirty="0" smtClean="0"/>
              <a:t>Το ύψος κάθε ράβδου δείχνει τον αριθμό των ανδρών που η τιμή του ήταν μεταξύ των ορίων κάθε </a:t>
            </a:r>
            <a:r>
              <a:rPr lang="el-GR" dirty="0" smtClean="0"/>
              <a:t>ράβδου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4578" name="Picture 2" descr="C:\EPM\epm101_102_103_105\epm102\sc05\media\grph\sc05s3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285992"/>
            <a:ext cx="3143250" cy="3429001"/>
          </a:xfrm>
          <a:prstGeom prst="rect">
            <a:avLst/>
          </a:prstGeom>
          <a:noFill/>
        </p:spPr>
      </p:pic>
      <p:pic>
        <p:nvPicPr>
          <p:cNvPr id="24580" name="Picture 4" descr="C:\EPM\epm101_102_103_105\epm102\sc05\media\grph\sc05s3-2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2285992"/>
            <a:ext cx="3143250" cy="3429001"/>
          </a:xfrm>
          <a:prstGeom prst="rect">
            <a:avLst/>
          </a:prstGeom>
          <a:noFill/>
        </p:spPr>
      </p:pic>
      <p:pic>
        <p:nvPicPr>
          <p:cNvPr id="24582" name="Picture 6" descr="C:\EPM\epm101_102_103_105\epm102\sc05\media\grph\sc05s3-2grph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57884" y="2285992"/>
            <a:ext cx="3143250" cy="3429001"/>
          </a:xfrm>
          <a:prstGeom prst="rect">
            <a:avLst/>
          </a:prstGeom>
          <a:noFill/>
        </p:spPr>
      </p:pic>
      <p:sp>
        <p:nvSpPr>
          <p:cNvPr id="6" name="5 - TextBox"/>
          <p:cNvSpPr txBox="1"/>
          <p:nvPr/>
        </p:nvSpPr>
        <p:spPr>
          <a:xfrm>
            <a:off x="2714612" y="428604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Κανονική Κατανομή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187624" y="332656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b="1" dirty="0" smtClean="0"/>
              <a:t>Αθροιστικό </a:t>
            </a:r>
            <a:r>
              <a:rPr lang="el-GR" b="1" dirty="0" err="1" smtClean="0"/>
              <a:t>ραβδόγραμμα</a:t>
            </a:r>
            <a:endParaRPr lang="en-US" dirty="0"/>
          </a:p>
          <a:p>
            <a:pPr algn="just"/>
            <a:r>
              <a:rPr lang="el-GR" dirty="0" smtClean="0"/>
              <a:t>Όταν τα δεδομένα μας αφορούν δύο μεταβλητές μπορούμε να τις απεικονίσουμε σε ένα γράφημα ομαδοποιώντας τα αποτελέσματα. Έτσι μπορούμε να συγκρίνουμε εύκολα τις διαφορετικές συχνότητες.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24000" y="2292604"/>
          <a:ext cx="6096000" cy="2272791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Αίτια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άνδρες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γυναίκες</a:t>
                      </a:r>
                      <a:r>
                        <a:rPr lang="en-US" sz="1300" b="1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Campylobactor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dirty="0"/>
                        <a:t>152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161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Cryptosporidium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109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Escherichia coli 0157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Giardia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92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Shigella sonnei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43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SRSV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25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b="1"/>
                        <a:t>Total</a:t>
                      </a:r>
                      <a:endParaRPr lang="en-US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452</a:t>
                      </a:r>
                      <a:endParaRPr lang="el-GR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478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357166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υποθέσουμε ότι είχαμε ένα ιστόγραμμα από πολύ περισσότερες μετρήσεις,  ας πούμε 10.000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3554" name="Picture 2" descr="C:\EPM\epm101_102_103_105\epm102\sc05\media\grph\sc05s3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1214422"/>
            <a:ext cx="38100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1142976" y="4643446"/>
            <a:ext cx="6500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Το ιστόγραμμα είναι πιο συγκεντρωμένο και πιο «λείο»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928662" y="428604"/>
            <a:ext cx="75009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Πολλές ποσοτικές μεταβλητές έχουν συμμετρική κατανομή γύρω από το μέσο τους. Αυτό φαίνεται καθαρότερα σε ένα μεγάλο δείγμα, μιας και σε μικρότερα η πιθανότητα να υπάρχει ασυμμετρία αυξάνει.</a:t>
            </a:r>
          </a:p>
          <a:p>
            <a:endParaRPr lang="en-US" dirty="0" smtClean="0"/>
          </a:p>
          <a:p>
            <a:r>
              <a:rPr lang="el-GR" dirty="0" smtClean="0"/>
              <a:t>Στα παρακάτω γραφήματα έχουμε δείγμα 20 και 2000 παρατηρήσεων. Υπάρχει συμμετρία?</a:t>
            </a:r>
            <a:endParaRPr lang="en-US" dirty="0"/>
          </a:p>
        </p:txBody>
      </p:sp>
      <p:pic>
        <p:nvPicPr>
          <p:cNvPr id="22530" name="Picture 2" descr="C:\EPM\epm101_102_103_105\epm102\sc05\media\grph\sc05s3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357562"/>
            <a:ext cx="3810000" cy="2857500"/>
          </a:xfrm>
          <a:prstGeom prst="rect">
            <a:avLst/>
          </a:prstGeom>
          <a:noFill/>
        </p:spPr>
      </p:pic>
      <p:pic>
        <p:nvPicPr>
          <p:cNvPr id="22532" name="Picture 4" descr="C:\EPM\epm101_102_103_105\epm102\sc05\media\grph\sc05s3-4grph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292893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072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Αν σχεδιάσουμε μια καμπύλη ενώνοντας τις άκρες κάθε ράβδου έχουμε μια πολύ γνωστή κατανομή, την Κανονική Κατανομή (</a:t>
            </a:r>
            <a:r>
              <a:rPr lang="en-US" b="1" dirty="0" smtClean="0"/>
              <a:t>Normal distribution</a:t>
            </a:r>
            <a:r>
              <a:rPr lang="el-GR" b="1" dirty="0" smtClean="0"/>
              <a:t>).</a:t>
            </a:r>
            <a:endParaRPr lang="en-US" dirty="0"/>
          </a:p>
        </p:txBody>
      </p:sp>
      <p:pic>
        <p:nvPicPr>
          <p:cNvPr id="21506" name="Picture 2" descr="C:\EPM\epm101_102_103_105\epm102\sc05\media\grph\sc05s3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714488"/>
            <a:ext cx="4572032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85728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 καμπύλη για τους </a:t>
            </a:r>
            <a:r>
              <a:rPr lang="en-US" dirty="0" smtClean="0"/>
              <a:t>1677 </a:t>
            </a:r>
            <a:r>
              <a:rPr lang="el-GR" dirty="0" smtClean="0"/>
              <a:t>άνδρες έχει το χαρακτηριστικό κωδωνοειδές σχήμα και ορίζεται από την μέση τιμή και την σταθερή απόκλιση της</a:t>
            </a:r>
            <a:endParaRPr lang="en-US" dirty="0"/>
          </a:p>
        </p:txBody>
      </p:sp>
      <p:pic>
        <p:nvPicPr>
          <p:cNvPr id="20482" name="Picture 2" descr="C:\EPM\epm101_102_103_105\epm102\sc05\media\grph\sc05s3-5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3116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857224" y="5429264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Αυτή η Κανονική κατανομή έχει μέση τιμή</a:t>
            </a:r>
            <a:r>
              <a:rPr lang="en-US" dirty="0" smtClean="0"/>
              <a:t> 196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σταθερή απόκλιση</a:t>
            </a:r>
            <a:r>
              <a:rPr lang="en-US" dirty="0" smtClean="0"/>
              <a:t> (SD) 46 mg/</a:t>
            </a:r>
            <a:r>
              <a:rPr lang="en-US" dirty="0" err="1" smtClean="0"/>
              <a:t>dL</a:t>
            </a:r>
            <a:r>
              <a:rPr lang="en-US" dirty="0" smtClean="0"/>
              <a:t>. </a:t>
            </a:r>
            <a:endParaRPr lang="el-GR" dirty="0"/>
          </a:p>
        </p:txBody>
      </p:sp>
      <p:pic>
        <p:nvPicPr>
          <p:cNvPr id="20484" name="Picture 4" descr="C:\EPM\epm101_102_103_105\epm102\sc05\media\grph\sc05s4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0562" y="2357430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357166"/>
            <a:ext cx="7858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Αν η μέση τιμή αυξάνεται τότε η κατανομή μετακινείται δεξιά, διαφορετικά μετακινείται προς τα αριστερά.</a:t>
            </a:r>
            <a:endParaRPr lang="en-US" dirty="0"/>
          </a:p>
        </p:txBody>
      </p:sp>
      <p:pic>
        <p:nvPicPr>
          <p:cNvPr id="19460" name="Picture 4" descr="C:\EPM\epm101_102_103_105\epm102\sc05\media\grph\sc05s4-1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928802"/>
            <a:ext cx="4762500" cy="2857500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642910" y="4786322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Για αυτόν το λόγο η μέση τιμή λέγεται και θέση</a:t>
            </a:r>
            <a:r>
              <a:rPr lang="en-US" dirty="0" smtClean="0"/>
              <a:t> </a:t>
            </a:r>
            <a:r>
              <a:rPr lang="en-US" dirty="0" smtClean="0"/>
              <a:t>(</a:t>
            </a:r>
            <a:r>
              <a:rPr lang="en-US" u="sng" dirty="0" smtClean="0"/>
              <a:t>location)</a:t>
            </a:r>
            <a:r>
              <a:rPr lang="en-US" dirty="0" smtClean="0"/>
              <a:t> </a:t>
            </a:r>
            <a:r>
              <a:rPr lang="el-GR" dirty="0" smtClean="0"/>
              <a:t>της κατανομής</a:t>
            </a:r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34290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Αν η </a:t>
            </a:r>
            <a:r>
              <a:rPr lang="en-US" dirty="0" smtClean="0"/>
              <a:t>SD </a:t>
            </a:r>
            <a:r>
              <a:rPr lang="el-GR" dirty="0" smtClean="0"/>
              <a:t>αυξάνει</a:t>
            </a:r>
            <a:r>
              <a:rPr lang="en-US" dirty="0" smtClean="0"/>
              <a:t>:</a:t>
            </a:r>
          </a:p>
          <a:p>
            <a:r>
              <a:rPr lang="el-GR" dirty="0" smtClean="0"/>
              <a:t>Η διασπορά αυξάνει</a:t>
            </a:r>
            <a:endParaRPr lang="en-US" dirty="0" smtClean="0"/>
          </a:p>
          <a:p>
            <a:r>
              <a:rPr lang="el-GR" dirty="0" smtClean="0"/>
              <a:t>Το ύψος της κατανομής μειώνεται</a:t>
            </a:r>
            <a:endParaRPr lang="en-US" dirty="0"/>
          </a:p>
        </p:txBody>
      </p:sp>
      <p:sp>
        <p:nvSpPr>
          <p:cNvPr id="3" name="2 - Ορθογώνιο"/>
          <p:cNvSpPr/>
          <p:nvPr/>
        </p:nvSpPr>
        <p:spPr>
          <a:xfrm>
            <a:off x="4643438" y="357166"/>
            <a:ext cx="37147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η </a:t>
            </a:r>
            <a:r>
              <a:rPr lang="en-US" dirty="0" smtClean="0"/>
              <a:t>SD </a:t>
            </a:r>
            <a:r>
              <a:rPr lang="el-GR" dirty="0" smtClean="0"/>
              <a:t>μειώνεται:</a:t>
            </a:r>
            <a:endParaRPr lang="en-US" dirty="0" smtClean="0"/>
          </a:p>
          <a:p>
            <a:r>
              <a:rPr lang="el-GR" dirty="0" smtClean="0"/>
              <a:t>Η διασπορά μειώνεται</a:t>
            </a:r>
            <a:endParaRPr lang="en-US" dirty="0" smtClean="0"/>
          </a:p>
          <a:p>
            <a:r>
              <a:rPr lang="el-GR" dirty="0" smtClean="0"/>
              <a:t>Το ύψος της κατανομής αυξάνεται</a:t>
            </a:r>
            <a:endParaRPr lang="en-US" dirty="0"/>
          </a:p>
        </p:txBody>
      </p:sp>
      <p:pic>
        <p:nvPicPr>
          <p:cNvPr id="18434" name="Picture 2" descr="C:\EPM\epm101_102_103_105\epm102\sc05\media\grph\sc05s4-2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857364"/>
            <a:ext cx="3714754" cy="40524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57158" y="357166"/>
            <a:ext cx="7786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κανονική κατανομή χρησιμοποιείται για να μας δείξει την κατανομή των τιμών αν μετρούσαμε ολόκληρο τον πληθυσμό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Μας δείχνει δηλαδή τι θα συμβεί «σε βάθος χρόνου» σε ένα μεγάλο πληθυσμό. Και για αυτό ο άξονας </a:t>
            </a:r>
            <a:r>
              <a:rPr lang="el-GR" dirty="0" smtClean="0"/>
              <a:t>Υ </a:t>
            </a:r>
            <a:r>
              <a:rPr lang="el-GR" dirty="0" smtClean="0"/>
              <a:t>μας δείχνει πιθανότητα</a:t>
            </a:r>
            <a:endParaRPr lang="en-US" dirty="0" smtClean="0"/>
          </a:p>
          <a:p>
            <a:pPr algn="just"/>
            <a:endParaRPr lang="en-US" dirty="0"/>
          </a:p>
        </p:txBody>
      </p:sp>
      <p:pic>
        <p:nvPicPr>
          <p:cNvPr id="17410" name="Picture 2" descr="C:\EPM\epm101_102_103_105\epm102\sc05\media\grph\sc05s5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928934"/>
            <a:ext cx="3143250" cy="3429001"/>
          </a:xfrm>
          <a:prstGeom prst="rect">
            <a:avLst/>
          </a:prstGeom>
          <a:noFill/>
        </p:spPr>
      </p:pic>
      <p:pic>
        <p:nvPicPr>
          <p:cNvPr id="17412" name="Picture 4" descr="C:\EPM\epm101_102_103_105\epm102\sc05\media\grph\sc05s5-1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85749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78581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άθροισμα όλων των ράβδων είναι 100% γιατί όλες οι παρατηρήσεις συμπεριλαμβάνονται στο γράφημα</a:t>
            </a:r>
          </a:p>
          <a:p>
            <a:endParaRPr lang="en-US" dirty="0" smtClean="0"/>
          </a:p>
          <a:p>
            <a:r>
              <a:rPr lang="el-GR" dirty="0" smtClean="0"/>
              <a:t>Η περιοχή κάτω από την καμπύλη είναι επίσης  </a:t>
            </a:r>
            <a:r>
              <a:rPr lang="en-US" dirty="0" smtClean="0"/>
              <a:t>1 </a:t>
            </a:r>
            <a:r>
              <a:rPr lang="el-GR" dirty="0" smtClean="0"/>
              <a:t>ή</a:t>
            </a:r>
            <a:r>
              <a:rPr lang="en-US" dirty="0" smtClean="0"/>
              <a:t> 100% </a:t>
            </a:r>
            <a:r>
              <a:rPr lang="el-GR" dirty="0" smtClean="0"/>
              <a:t>γιατί η </a:t>
            </a:r>
            <a:r>
              <a:rPr lang="el-GR" dirty="0" smtClean="0"/>
              <a:t>καμπύλ</a:t>
            </a:r>
            <a:r>
              <a:rPr lang="el-GR" dirty="0" smtClean="0"/>
              <a:t>η</a:t>
            </a:r>
            <a:r>
              <a:rPr lang="el-GR" dirty="0" smtClean="0"/>
              <a:t> </a:t>
            </a:r>
            <a:r>
              <a:rPr lang="el-GR" dirty="0" smtClean="0"/>
              <a:t>περικλείει όλες τις πιθανές τιμές</a:t>
            </a:r>
            <a:endParaRPr lang="en-US" dirty="0"/>
          </a:p>
        </p:txBody>
      </p:sp>
      <p:pic>
        <p:nvPicPr>
          <p:cNvPr id="16386" name="Picture 2" descr="C:\EPM\epm101_102_103_105\epm102\sc05\media\grph\sc05s5-1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928802"/>
            <a:ext cx="3143250" cy="3429001"/>
          </a:xfrm>
          <a:prstGeom prst="rect">
            <a:avLst/>
          </a:prstGeom>
          <a:noFill/>
        </p:spPr>
      </p:pic>
      <p:pic>
        <p:nvPicPr>
          <p:cNvPr id="16388" name="Picture 4" descr="C:\EPM\epm101_102_103_105\epm102\sc05\media\grph\sc05s5-1grph4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2000240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500042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Ερμηνεύουμε </a:t>
            </a:r>
            <a:r>
              <a:rPr lang="el-GR" dirty="0" smtClean="0"/>
              <a:t>το ιστόγραμμα διαβάζοντας τον πληθυσμό που αντιστοιχεί στην επιλεγμένη ράβδο.</a:t>
            </a:r>
          </a:p>
          <a:p>
            <a:endParaRPr lang="el-GR" dirty="0" smtClean="0"/>
          </a:p>
          <a:p>
            <a:r>
              <a:rPr lang="el-GR" dirty="0" smtClean="0"/>
              <a:t>Ερμηνεύουμε την καμπύλη υπολογίζοντας την περιοχή που περιλαμβάνεται στα όριά μας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 descr="C:\EPM\epm101_102_103_105\epm102\sc05\media\grph\sc05s5-1grph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928802"/>
            <a:ext cx="3143250" cy="3429001"/>
          </a:xfrm>
          <a:prstGeom prst="rect">
            <a:avLst/>
          </a:prstGeom>
          <a:noFill/>
        </p:spPr>
      </p:pic>
      <p:pic>
        <p:nvPicPr>
          <p:cNvPr id="15364" name="Picture 4" descr="C:\EPM\epm101_102_103_105\epm102\sc05\media\grph\sc05s5-1grph6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78592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642918"/>
            <a:ext cx="464347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ποια είναι η πιθανότητα ένας μεσήλικας να έχει τιμή χοληστερόλης κάτω από </a:t>
            </a:r>
            <a:r>
              <a:rPr lang="en-US" i="1" dirty="0" smtClean="0"/>
              <a:t>166 mg/</a:t>
            </a:r>
            <a:r>
              <a:rPr lang="en-US" i="1" dirty="0" err="1" smtClean="0"/>
              <a:t>dL</a:t>
            </a:r>
            <a:r>
              <a:rPr lang="en-US" dirty="0" smtClean="0"/>
              <a:t>?</a:t>
            </a:r>
            <a:r>
              <a:rPr lang="el-GR" dirty="0" smtClean="0"/>
              <a:t>»</a:t>
            </a:r>
          </a:p>
          <a:p>
            <a:endParaRPr lang="en-US" dirty="0" smtClean="0"/>
          </a:p>
          <a:p>
            <a:r>
              <a:rPr lang="el-GR" dirty="0" smtClean="0"/>
              <a:t>Πόσοι έχουν κάτω από αυτή την τιμή?</a:t>
            </a:r>
          </a:p>
          <a:p>
            <a:endParaRPr lang="en-US" dirty="0" smtClean="0"/>
          </a:p>
          <a:p>
            <a:r>
              <a:rPr lang="en-US" dirty="0" smtClean="0"/>
              <a:t>(0.005+0.024+0.087+0.147) </a:t>
            </a:r>
            <a:br>
              <a:rPr lang="en-US" dirty="0" smtClean="0"/>
            </a:br>
            <a:r>
              <a:rPr lang="en-US" dirty="0" smtClean="0"/>
              <a:t>= 0.263</a:t>
            </a:r>
            <a:br>
              <a:rPr lang="en-US" dirty="0" smtClean="0"/>
            </a:br>
            <a:r>
              <a:rPr lang="en-US" dirty="0" smtClean="0"/>
              <a:t>= </a:t>
            </a:r>
            <a:r>
              <a:rPr lang="en-US" b="1" dirty="0" smtClean="0"/>
              <a:t>26.3</a:t>
            </a:r>
            <a:r>
              <a:rPr lang="en-US" dirty="0" smtClean="0"/>
              <a:t>%</a:t>
            </a:r>
          </a:p>
          <a:p>
            <a:endParaRPr lang="en-US" dirty="0"/>
          </a:p>
        </p:txBody>
      </p:sp>
      <p:pic>
        <p:nvPicPr>
          <p:cNvPr id="14338" name="Picture 2" descr="C:\EPM\epm101_102_103_105\epm102\sc05\media\grph\sc05s5-2grph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000108"/>
            <a:ext cx="3143250" cy="280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C:\EPM\epm101_102_103_105\epm102\sc02\media\grph\sc02s7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428604"/>
            <a:ext cx="4857784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8596" y="571480"/>
            <a:ext cx="37147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Ωστόσο τα αποτέλεσμα αυτό μπορεί να μην είναι ακριβές ειδικά αν το δείγμα μας είναι μικρό</a:t>
            </a:r>
          </a:p>
          <a:p>
            <a:endParaRPr lang="en-US" dirty="0" smtClean="0"/>
          </a:p>
          <a:p>
            <a:r>
              <a:rPr lang="el-GR" dirty="0" smtClean="0"/>
              <a:t>Αν υποθέσουμε ότι η κατανομή των τιμών χοληστερόλης είναι κανονική τότε μπορούμε να είμαστε περισσότερο ακριβείς.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3314" name="Picture 2" descr="C:\EPM\epm101_102_103_105\epm102\sc05\media\grph\sc05s5-2grph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1571612"/>
            <a:ext cx="3837716" cy="350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14290"/>
            <a:ext cx="7715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Κανονική κατανομή προκύπτει ένα πολύπλοκο μαθηματικό τύπο</a:t>
            </a:r>
          </a:p>
          <a:p>
            <a:pPr algn="just"/>
            <a:endParaRPr lang="en-US" dirty="0" smtClean="0"/>
          </a:p>
          <a:p>
            <a:pPr algn="just"/>
            <a:r>
              <a:rPr lang="el-GR" dirty="0" smtClean="0"/>
              <a:t>Ευτυχώς υπάρχουν αρκετοί πίνακες που μας δείχνουν τις </a:t>
            </a:r>
            <a:r>
              <a:rPr lang="el-GR" dirty="0" smtClean="0"/>
              <a:t>περιοχές </a:t>
            </a:r>
            <a:r>
              <a:rPr lang="el-GR" dirty="0" smtClean="0"/>
              <a:t>κάτω από την καμπύλη για μια συγκεκριμένη κανονική κατανομή, Την Τυπική Κανονική Κατανομή (</a:t>
            </a:r>
            <a:r>
              <a:rPr lang="en-US" b="1" dirty="0" smtClean="0"/>
              <a:t>Standard Normal distribution</a:t>
            </a:r>
            <a:r>
              <a:rPr lang="el-GR" b="1" dirty="0" smtClean="0"/>
              <a:t>)</a:t>
            </a:r>
            <a:r>
              <a:rPr lang="en-US" dirty="0" smtClean="0"/>
              <a:t>.</a:t>
            </a:r>
            <a:endParaRPr lang="el-GR" dirty="0" smtClean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Αυτή </a:t>
            </a:r>
            <a:r>
              <a:rPr lang="el-GR" dirty="0" smtClean="0"/>
              <a:t>έχει ως μέση τιμή το 0 και </a:t>
            </a:r>
            <a:r>
              <a:rPr lang="en-US" dirty="0" smtClean="0"/>
              <a:t>SD 1. </a:t>
            </a:r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 smtClean="0"/>
              <a:t>τιμές κάτω από την καμπύλη ονομάζονται </a:t>
            </a:r>
            <a:r>
              <a:rPr lang="en-US" b="1" dirty="0" smtClean="0"/>
              <a:t>z-scores</a:t>
            </a:r>
            <a:endParaRPr lang="en-US" b="1" dirty="0"/>
          </a:p>
        </p:txBody>
      </p:sp>
      <p:pic>
        <p:nvPicPr>
          <p:cNvPr id="12290" name="Picture 2" descr="C:\EPM\epm101_102_103_105\epm102\sc05\media\grph\sc05s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2857496"/>
            <a:ext cx="3500462" cy="3818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Ένα τέτοια απόσπασμα της Τυπικής κατανομής φαίνεται παρακάτω.</a:t>
            </a:r>
            <a:r>
              <a:rPr lang="en-US" dirty="0" smtClean="0"/>
              <a:t>.</a:t>
            </a:r>
          </a:p>
          <a:p>
            <a:r>
              <a:rPr lang="el-GR" dirty="0" smtClean="0"/>
              <a:t>Σε κάθε γραμμή</a:t>
            </a:r>
            <a:r>
              <a:rPr lang="en-US" dirty="0" smtClean="0"/>
              <a:t>:</a:t>
            </a:r>
          </a:p>
          <a:p>
            <a:r>
              <a:rPr lang="el-GR" dirty="0" smtClean="0"/>
              <a:t>Στήλη </a:t>
            </a:r>
            <a:r>
              <a:rPr lang="en-US" dirty="0" smtClean="0"/>
              <a:t>z </a:t>
            </a:r>
            <a:r>
              <a:rPr lang="el-GR" dirty="0" smtClean="0"/>
              <a:t>: η τιμή </a:t>
            </a:r>
            <a:r>
              <a:rPr lang="el-GR" dirty="0" smtClean="0"/>
              <a:t>από την κατανομή</a:t>
            </a:r>
            <a:r>
              <a:rPr lang="en-US" dirty="0" smtClean="0"/>
              <a:t>,</a:t>
            </a:r>
            <a:endParaRPr lang="en-US" dirty="0" smtClean="0"/>
          </a:p>
          <a:p>
            <a:r>
              <a:rPr lang="el-GR" dirty="0" smtClean="0"/>
              <a:t>Στήλη</a:t>
            </a:r>
            <a:r>
              <a:rPr lang="el-GR" b="1" dirty="0" smtClean="0"/>
              <a:t> </a:t>
            </a:r>
            <a:r>
              <a:rPr lang="en-US" b="1" dirty="0" smtClean="0"/>
              <a:t>P-lower</a:t>
            </a:r>
            <a:r>
              <a:rPr lang="el-GR" b="1" dirty="0" smtClean="0"/>
              <a:t>:</a:t>
            </a:r>
            <a:r>
              <a:rPr lang="en-US" dirty="0" smtClean="0"/>
              <a:t> </a:t>
            </a:r>
            <a:r>
              <a:rPr lang="el-GR" dirty="0" smtClean="0"/>
              <a:t>το ποσοστό κάτω από την καμπύλη αριστερά του </a:t>
            </a:r>
            <a:r>
              <a:rPr lang="en-US" dirty="0" smtClean="0"/>
              <a:t>z,</a:t>
            </a:r>
            <a:br>
              <a:rPr lang="en-US" dirty="0" smtClean="0"/>
            </a:br>
            <a:r>
              <a:rPr lang="el-GR" dirty="0" smtClean="0"/>
              <a:t>Στήλη </a:t>
            </a:r>
            <a:r>
              <a:rPr lang="en-US" b="1" dirty="0" smtClean="0"/>
              <a:t>P-upper</a:t>
            </a:r>
            <a:r>
              <a:rPr lang="el-GR" b="1" dirty="0" smtClean="0"/>
              <a:t>:</a:t>
            </a:r>
            <a:r>
              <a:rPr lang="en-US" dirty="0" smtClean="0"/>
              <a:t> </a:t>
            </a:r>
            <a:r>
              <a:rPr lang="el-GR" dirty="0" smtClean="0"/>
              <a:t> το ποσοστό κάτω από την καμπύλη </a:t>
            </a:r>
            <a:r>
              <a:rPr lang="el-GR" dirty="0" smtClean="0"/>
              <a:t>δεξιά του </a:t>
            </a:r>
            <a:r>
              <a:rPr lang="en-US" dirty="0" smtClean="0"/>
              <a:t>z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643042" y="2285992"/>
          <a:ext cx="5236733" cy="4064003"/>
        </p:xfrm>
        <a:graphic>
          <a:graphicData uri="http://schemas.openxmlformats.org/drawingml/2006/table">
            <a:tbl>
              <a:tblPr/>
              <a:tblGrid>
                <a:gridCol w="1523917"/>
                <a:gridCol w="1856408"/>
                <a:gridCol w="1856408"/>
              </a:tblGrid>
              <a:tr h="302403"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0.6915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0.3085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0.65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0.7422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0.2578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0.8413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0.1587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0.9332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0.0668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1.64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0.9495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0.0505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1.96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0.9750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0.0250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2.00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0.9772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0.0228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3.00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0.9987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0.0013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376160"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4.00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/>
                        <a:t>0.9997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700" dirty="0"/>
                        <a:t>0.0003</a:t>
                      </a:r>
                    </a:p>
                  </a:txBody>
                  <a:tcPr marL="73757" marR="73757" marT="55318" marB="553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8001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z=0 . </a:t>
            </a:r>
            <a:r>
              <a:rPr lang="el-GR" dirty="0" smtClean="0"/>
              <a:t>όταν το </a:t>
            </a:r>
            <a:r>
              <a:rPr lang="en-US" dirty="0" smtClean="0"/>
              <a:t>z</a:t>
            </a:r>
            <a:r>
              <a:rPr lang="el-GR" dirty="0" smtClean="0"/>
              <a:t> </a:t>
            </a:r>
            <a:r>
              <a:rPr lang="el-GR" dirty="0" smtClean="0"/>
              <a:t>έχει την τιμή του μέσου της κατανομής, η μισή περιοχή της καμπύλης βρίσκεται αριστερά και η μισή δεξιά του</a:t>
            </a:r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10242" name="Picture 2" descr="C:\EPM\epm101_102_103_105\epm102\sc05\media\grph\sc05s6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3143250" cy="3429001"/>
          </a:xfrm>
          <a:prstGeom prst="rect">
            <a:avLst/>
          </a:prstGeom>
          <a:noFill/>
        </p:spPr>
      </p:pic>
      <p:pic>
        <p:nvPicPr>
          <p:cNvPr id="10244" name="Picture 4" descr="C:\EPM\epm101_102_103_105\epm102\sc05\media\grph\sc05s6-1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857364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071802" y="5429264"/>
            <a:ext cx="55007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z=1 . </a:t>
            </a:r>
            <a:r>
              <a:rPr lang="el-GR" dirty="0" smtClean="0"/>
              <a:t>Σε αυτήν την περίπτωση </a:t>
            </a:r>
            <a:r>
              <a:rPr lang="en-US" dirty="0" smtClean="0"/>
              <a:t>15.87% </a:t>
            </a:r>
            <a:r>
              <a:rPr lang="el-GR" dirty="0" smtClean="0"/>
              <a:t>βρίσκεται δεξιά και </a:t>
            </a:r>
            <a:r>
              <a:rPr lang="en-US" dirty="0" smtClean="0"/>
              <a:t>84.13% </a:t>
            </a:r>
            <a:r>
              <a:rPr lang="el-GR" dirty="0" smtClean="0"/>
              <a:t> αριστερά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500042"/>
            <a:ext cx="821537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 τον πίνακα αυτόν μπορούμε να υπολογίσουμε την περιοχή μεταξύ 2 σημείων</a:t>
            </a:r>
            <a:endParaRPr lang="en-US" dirty="0" smtClean="0"/>
          </a:p>
          <a:p>
            <a:r>
              <a:rPr lang="el-GR" dirty="0" smtClean="0"/>
              <a:t>Για να υπολογίσουμε την περιοχή μεταξύ </a:t>
            </a:r>
            <a:r>
              <a:rPr lang="en-US" dirty="0" smtClean="0"/>
              <a:t>0.00 </a:t>
            </a:r>
            <a:r>
              <a:rPr lang="el-GR" dirty="0" smtClean="0"/>
              <a:t> και </a:t>
            </a:r>
            <a:r>
              <a:rPr lang="en-US" dirty="0" smtClean="0"/>
              <a:t>1.00 </a:t>
            </a:r>
            <a:r>
              <a:rPr lang="el-GR" dirty="0" smtClean="0"/>
              <a:t>χρησιμοποιούμε την στήλη</a:t>
            </a:r>
            <a:r>
              <a:rPr lang="en-US" dirty="0" smtClean="0"/>
              <a:t> </a:t>
            </a:r>
            <a:r>
              <a:rPr lang="en-US" dirty="0" smtClean="0"/>
              <a:t>“</a:t>
            </a:r>
            <a:r>
              <a:rPr lang="en-US" i="1" dirty="0" smtClean="0"/>
              <a:t>P-lower” </a:t>
            </a:r>
            <a:r>
              <a:rPr lang="el-GR" dirty="0" smtClean="0"/>
              <a:t> </a:t>
            </a:r>
            <a:r>
              <a:rPr lang="el-GR" dirty="0" smtClean="0"/>
              <a:t>που περιλαμβάνει αυτούς τους αριθμούς.</a:t>
            </a:r>
            <a:endParaRPr lang="en-US" dirty="0" smtClean="0"/>
          </a:p>
          <a:p>
            <a:r>
              <a:rPr lang="el-GR" dirty="0" smtClean="0"/>
              <a:t>Κάθε τιμή αντιπροσωπεύει ένα </a:t>
            </a:r>
            <a:r>
              <a:rPr lang="el-GR" dirty="0" smtClean="0"/>
              <a:t>ποσοστό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smtClean="0"/>
              <a:t>50% (0.5000) </a:t>
            </a:r>
            <a:r>
              <a:rPr lang="el-GR" dirty="0" smtClean="0"/>
              <a:t>για </a:t>
            </a:r>
            <a:r>
              <a:rPr lang="en-US" dirty="0" smtClean="0"/>
              <a:t>0.00</a:t>
            </a:r>
            <a:r>
              <a:rPr lang="el-GR" dirty="0" smtClean="0"/>
              <a:t> και 8</a:t>
            </a:r>
            <a:r>
              <a:rPr lang="en-US" dirty="0" smtClean="0"/>
              <a:t>4.13% (0.8413) </a:t>
            </a:r>
            <a:r>
              <a:rPr lang="el-GR" dirty="0" smtClean="0"/>
              <a:t>για </a:t>
            </a:r>
            <a:r>
              <a:rPr lang="en-US" dirty="0" smtClean="0"/>
              <a:t> 1.00</a:t>
            </a:r>
          </a:p>
          <a:p>
            <a:r>
              <a:rPr lang="el-GR" dirty="0" smtClean="0"/>
              <a:t>Η περιοχή μεταξύ </a:t>
            </a:r>
            <a:r>
              <a:rPr lang="en-US" dirty="0" smtClean="0"/>
              <a:t>0 </a:t>
            </a:r>
            <a:r>
              <a:rPr lang="el-GR" dirty="0" smtClean="0"/>
              <a:t>και</a:t>
            </a:r>
            <a:r>
              <a:rPr lang="en-US" dirty="0" smtClean="0"/>
              <a:t> 1 </a:t>
            </a:r>
            <a:r>
              <a:rPr lang="el-GR" dirty="0" smtClean="0"/>
              <a:t>βρίσκεται από την </a:t>
            </a:r>
            <a:r>
              <a:rPr lang="el-GR" dirty="0" smtClean="0"/>
              <a:t>διαφορά</a:t>
            </a:r>
            <a:r>
              <a:rPr lang="en-US" dirty="0" smtClean="0"/>
              <a:t> </a:t>
            </a:r>
            <a:r>
              <a:rPr lang="el-GR" dirty="0" smtClean="0"/>
              <a:t>μεταξύ</a:t>
            </a:r>
            <a:r>
              <a:rPr lang="en-US" dirty="0" smtClean="0"/>
              <a:t> </a:t>
            </a:r>
            <a:r>
              <a:rPr lang="en-US" dirty="0" smtClean="0"/>
              <a:t>84.13% </a:t>
            </a:r>
            <a:r>
              <a:rPr lang="el-GR" dirty="0" smtClean="0"/>
              <a:t>και</a:t>
            </a:r>
            <a:r>
              <a:rPr lang="en-US" dirty="0" smtClean="0"/>
              <a:t> 50%, </a:t>
            </a:r>
            <a:r>
              <a:rPr lang="el-GR" dirty="0" smtClean="0"/>
              <a:t>δηλαδή</a:t>
            </a:r>
            <a:r>
              <a:rPr lang="en-US" dirty="0" smtClean="0"/>
              <a:t> </a:t>
            </a:r>
            <a:r>
              <a:rPr lang="en-US" b="1" dirty="0" smtClean="0"/>
              <a:t>34.13</a:t>
            </a:r>
            <a:r>
              <a:rPr lang="en-US" dirty="0" smtClean="0"/>
              <a:t>%.</a:t>
            </a:r>
          </a:p>
          <a:p>
            <a:endParaRPr lang="en-US" dirty="0"/>
          </a:p>
        </p:txBody>
      </p:sp>
      <p:pic>
        <p:nvPicPr>
          <p:cNvPr id="9218" name="Picture 2" descr="C:\EPM\epm101_102_103_105\epm102\sc05\media\grph\sc05s6-2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071810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3929058" y="335756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l-GR" dirty="0" smtClean="0"/>
              <a:t>Με τον ίδιο τρόπο μπορούμε να χρησιμοποιήσουμε την στήλη </a:t>
            </a:r>
            <a:r>
              <a:rPr lang="en-US" dirty="0" smtClean="0"/>
              <a:t>P-upper</a:t>
            </a:r>
          </a:p>
          <a:p>
            <a:pPr algn="r"/>
            <a:r>
              <a:rPr lang="en-US" dirty="0" smtClean="0"/>
              <a:t>15.87% (0.1587) </a:t>
            </a:r>
            <a:r>
              <a:rPr lang="el-GR" dirty="0" smtClean="0"/>
              <a:t>για</a:t>
            </a:r>
            <a:r>
              <a:rPr lang="en-US" dirty="0" smtClean="0"/>
              <a:t> 1.00 </a:t>
            </a:r>
            <a:r>
              <a:rPr lang="el-GR" dirty="0" smtClean="0"/>
              <a:t>και</a:t>
            </a:r>
            <a:endParaRPr lang="en-US" dirty="0" smtClean="0"/>
          </a:p>
          <a:p>
            <a:pPr algn="r"/>
            <a:r>
              <a:rPr lang="en-US" dirty="0" smtClean="0"/>
              <a:t>50% (0.5000) </a:t>
            </a:r>
            <a:r>
              <a:rPr lang="el-GR" dirty="0" smtClean="0"/>
              <a:t>για</a:t>
            </a:r>
            <a:r>
              <a:rPr lang="en-US" dirty="0" smtClean="0"/>
              <a:t> 0.</a:t>
            </a:r>
          </a:p>
          <a:p>
            <a:pPr algn="r"/>
            <a:r>
              <a:rPr lang="el-GR" dirty="0" smtClean="0"/>
              <a:t>Και πάλι η διαφορά είναι μεταξύ</a:t>
            </a:r>
            <a:r>
              <a:rPr lang="en-US" dirty="0" smtClean="0"/>
              <a:t> 15.87% </a:t>
            </a:r>
            <a:r>
              <a:rPr lang="el-GR" dirty="0" smtClean="0"/>
              <a:t>και</a:t>
            </a:r>
            <a:r>
              <a:rPr lang="en-US" dirty="0" smtClean="0"/>
              <a:t> 50%</a:t>
            </a:r>
            <a:r>
              <a:rPr lang="el-GR" dirty="0" smtClean="0"/>
              <a:t> δηλαδή </a:t>
            </a:r>
            <a:r>
              <a:rPr lang="en-US" dirty="0" smtClean="0"/>
              <a:t>34.13%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285728"/>
            <a:ext cx="80010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 smtClean="0"/>
              <a:t>Το </a:t>
            </a:r>
            <a:r>
              <a:rPr lang="en-US" sz="1600" dirty="0" smtClean="0"/>
              <a:t>Z-score </a:t>
            </a:r>
            <a:r>
              <a:rPr lang="el-GR" sz="1600" dirty="0" smtClean="0"/>
              <a:t>μπορεί να είναι και αρνητικό, δηλαδή στην αριστερή πλευρά της τυπικής κατανομής. Τότε η πιθανότητα θα είναι το αποτέλεσμα της διαφοράς μεταξύ 1 και της θετικής τιμής του </a:t>
            </a:r>
            <a:r>
              <a:rPr lang="en-US" sz="1600" dirty="0" smtClean="0"/>
              <a:t>z.</a:t>
            </a:r>
          </a:p>
          <a:p>
            <a:pPr algn="just"/>
            <a:endParaRPr lang="en-US" sz="1600" dirty="0" smtClean="0"/>
          </a:p>
          <a:p>
            <a:pPr algn="just"/>
            <a:r>
              <a:rPr lang="el-GR" sz="1600" dirty="0" smtClean="0"/>
              <a:t>Για παράδειγμα αν είναι </a:t>
            </a:r>
            <a:r>
              <a:rPr lang="en-US" sz="1600" dirty="0" smtClean="0"/>
              <a:t>Z = - 2.00, </a:t>
            </a:r>
            <a:r>
              <a:rPr lang="el-GR" sz="1600" dirty="0" smtClean="0"/>
              <a:t>για να υπολογίσουμε το </a:t>
            </a:r>
            <a:r>
              <a:rPr lang="en-US" sz="1600" dirty="0" smtClean="0"/>
              <a:t>P-upper (</a:t>
            </a:r>
            <a:r>
              <a:rPr lang="el-GR" sz="1600" dirty="0" smtClean="0"/>
              <a:t>το τμήμα της καμπύλης </a:t>
            </a:r>
            <a:r>
              <a:rPr lang="el-GR" sz="1600" dirty="0" smtClean="0"/>
              <a:t>άνω </a:t>
            </a:r>
            <a:r>
              <a:rPr lang="el-GR" sz="1600" dirty="0" smtClean="0"/>
              <a:t>του </a:t>
            </a:r>
            <a:r>
              <a:rPr lang="en-US" sz="1600" dirty="0" smtClean="0"/>
              <a:t>Z) </a:t>
            </a:r>
            <a:r>
              <a:rPr lang="el-GR" sz="1600" dirty="0" smtClean="0"/>
              <a:t>χρησιμοποιούμε την τιμή που αντιστοιχεί σε</a:t>
            </a:r>
            <a:r>
              <a:rPr lang="en-US" sz="1600" dirty="0" smtClean="0"/>
              <a:t> Z = +2.00</a:t>
            </a:r>
            <a:r>
              <a:rPr lang="el-GR" sz="1600" dirty="0" smtClean="0"/>
              <a:t>, δηλαδή</a:t>
            </a:r>
            <a:r>
              <a:rPr lang="en-US" sz="1600" dirty="0" smtClean="0"/>
              <a:t> 0.0228. </a:t>
            </a:r>
            <a:r>
              <a:rPr lang="el-GR" sz="1600" dirty="0" smtClean="0"/>
              <a:t>Οπότε έχουμε</a:t>
            </a:r>
            <a:r>
              <a:rPr lang="en-US" sz="1600" dirty="0" smtClean="0"/>
              <a:t> Z=-2.00 </a:t>
            </a:r>
            <a:r>
              <a:rPr lang="el-GR" sz="1600" dirty="0" smtClean="0"/>
              <a:t> είναι</a:t>
            </a:r>
            <a:r>
              <a:rPr lang="en-US" sz="1600" dirty="0" smtClean="0"/>
              <a:t> 1-0.0228 = 0.9772. </a:t>
            </a:r>
            <a:r>
              <a:rPr lang="el-GR" sz="1600" dirty="0" smtClean="0"/>
              <a:t>Αυτό σημαίνει ότι </a:t>
            </a:r>
            <a:r>
              <a:rPr lang="en-US" sz="1600" dirty="0" smtClean="0"/>
              <a:t>0.9772 </a:t>
            </a:r>
            <a:r>
              <a:rPr lang="el-GR" sz="1600" dirty="0" smtClean="0"/>
              <a:t>της καμπύλης είναι πάνω από την τιμή</a:t>
            </a:r>
            <a:r>
              <a:rPr lang="en-US" sz="1600" dirty="0" smtClean="0"/>
              <a:t> -2.</a:t>
            </a:r>
          </a:p>
          <a:p>
            <a:pPr algn="just"/>
            <a:r>
              <a:rPr lang="el-GR" sz="1600" dirty="0" smtClean="0"/>
              <a:t>(αντίστοιχα το </a:t>
            </a:r>
            <a:r>
              <a:rPr lang="en-US" sz="1600" dirty="0" smtClean="0"/>
              <a:t>P-upper </a:t>
            </a:r>
            <a:r>
              <a:rPr lang="el-GR" sz="1600" dirty="0" smtClean="0"/>
              <a:t>για </a:t>
            </a:r>
            <a:r>
              <a:rPr lang="en-US" sz="1600" dirty="0" smtClean="0"/>
              <a:t>Z=-2 </a:t>
            </a:r>
            <a:r>
              <a:rPr lang="el-GR" sz="1600" dirty="0" smtClean="0"/>
              <a:t>είναι το ίδιο με </a:t>
            </a:r>
            <a:r>
              <a:rPr lang="en-US" sz="1600" dirty="0" smtClean="0"/>
              <a:t>P-lower </a:t>
            </a:r>
            <a:r>
              <a:rPr lang="el-GR" sz="1600" dirty="0" smtClean="0"/>
              <a:t>για</a:t>
            </a:r>
            <a:r>
              <a:rPr lang="en-US" sz="1600" dirty="0" smtClean="0"/>
              <a:t> Z=+2. </a:t>
            </a:r>
            <a:r>
              <a:rPr lang="el-GR" sz="1600" dirty="0" smtClean="0"/>
              <a:t>Η πιθανότητα μιας τιμής μικρότερης από </a:t>
            </a:r>
            <a:r>
              <a:rPr lang="en-US" sz="1600" dirty="0" smtClean="0"/>
              <a:t>-Z </a:t>
            </a:r>
            <a:r>
              <a:rPr lang="el-GR" sz="1600" dirty="0" smtClean="0"/>
              <a:t>είναι η ίδια με την πιθανότητα τιμής μεγαλύτερης από </a:t>
            </a:r>
            <a:r>
              <a:rPr lang="en-US" sz="1600" dirty="0" smtClean="0"/>
              <a:t>+Z</a:t>
            </a:r>
            <a:r>
              <a:rPr lang="el-GR" sz="1600" dirty="0" smtClean="0"/>
              <a:t> γιατί η κατανομή είναι συμμετρική.</a:t>
            </a:r>
            <a:endParaRPr lang="en-US" sz="1600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4286248" y="3214686"/>
          <a:ext cx="4214843" cy="3278180"/>
        </p:xfrm>
        <a:graphic>
          <a:graphicData uri="http://schemas.openxmlformats.org/drawingml/2006/table">
            <a:tbl>
              <a:tblPr/>
              <a:tblGrid>
                <a:gridCol w="1234651"/>
                <a:gridCol w="1490096"/>
                <a:gridCol w="1490096"/>
              </a:tblGrid>
              <a:tr h="243930"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0.6915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0.3085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0.65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0.7422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0.2578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0.8413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0.1587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0.9332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0.0668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1.64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0.9495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0.0505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1.96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0.9750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0.0250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2.00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0.9772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0.0228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3.00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0.9987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0.0013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3425"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4.00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/>
                        <a:t>0.9997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200" dirty="0"/>
                        <a:t>0.000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285728"/>
            <a:ext cx="8429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Στον παρακάτω πίνακα βλέπουμε την περιοχή μεταξύ των ορίων </a:t>
            </a:r>
            <a:r>
              <a:rPr lang="en-US" dirty="0" smtClean="0"/>
              <a:t>-1 </a:t>
            </a:r>
            <a:r>
              <a:rPr lang="el-GR" dirty="0" smtClean="0"/>
              <a:t>και</a:t>
            </a:r>
            <a:r>
              <a:rPr lang="en-US" dirty="0" smtClean="0"/>
              <a:t> 1, </a:t>
            </a:r>
            <a:r>
              <a:rPr lang="el-GR" dirty="0" smtClean="0"/>
              <a:t>-</a:t>
            </a:r>
            <a:r>
              <a:rPr lang="en-US" dirty="0" smtClean="0"/>
              <a:t>2 </a:t>
            </a:r>
            <a:r>
              <a:rPr lang="el-GR" dirty="0" smtClean="0"/>
              <a:t>και </a:t>
            </a:r>
            <a:r>
              <a:rPr lang="en-US" dirty="0" smtClean="0"/>
              <a:t>2, </a:t>
            </a:r>
            <a:r>
              <a:rPr lang="el-GR" dirty="0" err="1" smtClean="0"/>
              <a:t>κ.ο.κ</a:t>
            </a:r>
            <a:r>
              <a:rPr lang="en-US" dirty="0" smtClean="0"/>
              <a:t>: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857356" y="1142984"/>
          <a:ext cx="5810251" cy="1866900"/>
        </p:xfrm>
        <a:graphic>
          <a:graphicData uri="http://schemas.openxmlformats.org/drawingml/2006/table">
            <a:tbl>
              <a:tblPr/>
              <a:tblGrid>
                <a:gridCol w="2382203"/>
                <a:gridCol w="342804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Εύρος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Περιοχή γύρω από</a:t>
                      </a:r>
                      <a:r>
                        <a:rPr lang="el-GR" b="1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l-GR" b="1" dirty="0" smtClean="0">
                          <a:solidFill>
                            <a:srgbClr val="000000"/>
                          </a:solidFill>
                        </a:rPr>
                        <a:t>το εύρος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 marL="19050" marR="19050" marT="19050" marB="190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(-1,1)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68.3%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(-2,2)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95.4%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(-3,3)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/>
                        <a:t>99.7%</a:t>
                      </a:r>
                      <a:endParaRPr lang="el-GR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/>
                        <a:t>(-4,4)</a:t>
                      </a:r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dirty="0"/>
                        <a:t>99.99%</a:t>
                      </a:r>
                      <a:endParaRPr lang="el-GR" dirty="0"/>
                    </a:p>
                  </a:txBody>
                  <a:tcPr marL="76200" marR="76200" marT="57150" marB="57150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170" name="Picture 2" descr="C:\EPM\epm101_102_103_105\epm102\sc05\media\grph\sc05s6-4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071810"/>
            <a:ext cx="3143250" cy="3429001"/>
          </a:xfrm>
          <a:prstGeom prst="rect">
            <a:avLst/>
          </a:prstGeom>
          <a:noFill/>
        </p:spPr>
      </p:pic>
      <p:pic>
        <p:nvPicPr>
          <p:cNvPr id="7172" name="Picture 4" descr="C:\EPM\epm101_102_103_105\epm102\sc05\media\grph\sc05s6-4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143248"/>
            <a:ext cx="3143250" cy="3429001"/>
          </a:xfrm>
          <a:prstGeom prst="rect">
            <a:avLst/>
          </a:prstGeom>
          <a:noFill/>
        </p:spPr>
      </p:pic>
      <p:pic>
        <p:nvPicPr>
          <p:cNvPr id="7174" name="Picture 6" descr="C:\EPM\epm101_102_103_105\epm102\sc05\media\grph\sc05s6-4grph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3214686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6146" name="Picture 2" descr="C:\EPM\epm101_102_103_105\epm102\sc05\media\grph\sc05s6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142984"/>
            <a:ext cx="3500462" cy="3818687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4857752" y="1928802"/>
            <a:ext cx="3143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Ένα συχνά χρησιμοποιούμενο όριο είναι το διάστημα</a:t>
            </a:r>
            <a:r>
              <a:rPr lang="en-US" dirty="0" smtClean="0"/>
              <a:t> (-1.96, 1.96), </a:t>
            </a:r>
            <a:r>
              <a:rPr lang="el-GR" dirty="0" smtClean="0"/>
              <a:t>μιας και </a:t>
            </a:r>
            <a:r>
              <a:rPr lang="el-GR" dirty="0" smtClean="0"/>
              <a:t>το </a:t>
            </a:r>
            <a:r>
              <a:rPr lang="en-US" dirty="0" smtClean="0"/>
              <a:t>95</a:t>
            </a:r>
            <a:r>
              <a:rPr lang="en-US" dirty="0" smtClean="0"/>
              <a:t>% </a:t>
            </a:r>
            <a:r>
              <a:rPr lang="el-GR" dirty="0" smtClean="0"/>
              <a:t>της καμπύλης της Τυπικής κατανομής βρίσκεται μεταξύ αυτού του ορίου.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428596" y="214290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Μερικές φορές θέλουμε να υπολογίσουμε αντί της περιοχής εντός ενός εύρους, την περιοχή εκτός αυτού</a:t>
            </a:r>
            <a:r>
              <a:rPr lang="en-US" dirty="0" smtClean="0"/>
              <a:t>.</a:t>
            </a:r>
            <a:endParaRPr lang="en-US" dirty="0" smtClean="0"/>
          </a:p>
          <a:p>
            <a:pPr algn="just"/>
            <a:r>
              <a:rPr lang="el-GR" dirty="0" smtClean="0"/>
              <a:t>Η περιοχή αυτή είναι συμπληρωματική του εύρους εντός της καμπύλης. Μιας και μια τιμή μπορεί να είναι είτε εντός είτε εκτός αυτού του εύρους.</a:t>
            </a:r>
          </a:p>
          <a:p>
            <a:pPr algn="just"/>
            <a:r>
              <a:rPr lang="el-GR" dirty="0" smtClean="0"/>
              <a:t>Για παράδειγμα η περιοχή εκτός του εύρους</a:t>
            </a:r>
            <a:r>
              <a:rPr lang="en-US" dirty="0" smtClean="0"/>
              <a:t> (-</a:t>
            </a:r>
            <a:r>
              <a:rPr lang="en-US" dirty="0" smtClean="0"/>
              <a:t>1,1) </a:t>
            </a:r>
            <a:r>
              <a:rPr lang="el-GR" dirty="0" smtClean="0"/>
              <a:t>ισούται με</a:t>
            </a:r>
            <a:r>
              <a:rPr lang="en-US" dirty="0" smtClean="0"/>
              <a:t>:</a:t>
            </a:r>
            <a:endParaRPr lang="en-US" dirty="0" smtClean="0"/>
          </a:p>
          <a:p>
            <a:pPr algn="just"/>
            <a:r>
              <a:rPr lang="en-US" dirty="0" smtClean="0"/>
              <a:t>100% - 68.3% = </a:t>
            </a:r>
            <a:r>
              <a:rPr lang="en-US" b="1" dirty="0" smtClean="0"/>
              <a:t>31.7</a:t>
            </a:r>
            <a:r>
              <a:rPr lang="en-US" dirty="0" smtClean="0"/>
              <a:t>%</a:t>
            </a:r>
          </a:p>
          <a:p>
            <a:pPr algn="just"/>
            <a:endParaRPr lang="en-US" dirty="0"/>
          </a:p>
        </p:txBody>
      </p:sp>
      <p:pic>
        <p:nvPicPr>
          <p:cNvPr id="5122" name="Picture 2" descr="C:\EPM\epm101_102_103_105\epm102\sc05\media\grph\sc05s6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2428868"/>
            <a:ext cx="3429024" cy="37407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Ας ξαναδούμε τον πίνακα με μια ακόμη στήλη, αυτή του εκτός του εύρους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l-GR" dirty="0" smtClean="0"/>
              <a:t>Η στήλη αυτή είναι συμπληρωματική</a:t>
            </a:r>
          </a:p>
          <a:p>
            <a:endParaRPr lang="el-GR" dirty="0" smtClean="0"/>
          </a:p>
          <a:p>
            <a:r>
              <a:rPr lang="el-GR" dirty="0" smtClean="0"/>
              <a:t>Τι θα συμπληρώνατε στα κενά?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214414" y="2571744"/>
          <a:ext cx="5810250" cy="2141220"/>
        </p:xfrm>
        <a:graphic>
          <a:graphicData uri="http://schemas.openxmlformats.org/drawingml/2006/table">
            <a:tbl>
              <a:tblPr/>
              <a:tblGrid>
                <a:gridCol w="1859280"/>
                <a:gridCol w="1859280"/>
                <a:gridCol w="209169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outside the range</a:t>
                      </a: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(-1,1)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31.7 %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(-2,2)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(-3,3)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(-4,4)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/>
                        <a:t>99.99%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dirty="0"/>
                        <a:t> </a:t>
                      </a:r>
                      <a:r>
                        <a:rPr lang="en-US" dirty="0" smtClean="0"/>
                        <a:t>         </a:t>
                      </a:r>
                      <a:r>
                        <a:rPr lang="el-GR" dirty="0" smtClean="0"/>
                        <a:t>%</a:t>
                      </a:r>
                      <a:endParaRPr lang="el-GR" dirty="0"/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714348" y="5143512"/>
            <a:ext cx="75009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 smtClean="0"/>
              <a:t>Η περιοχή εκτός ενός συγκεκριμένου εύρους είναι αυτή που θα μας απασχολήσει στο μέλλον. Οι τιμές που μπορεί να έχουμε υπάρχουν σε διάφορους πίνακες που ονομάζονται </a:t>
            </a:r>
            <a:r>
              <a:rPr lang="en-US" b="1" i="1" dirty="0" smtClean="0"/>
              <a:t>two-tailed </a:t>
            </a:r>
            <a:r>
              <a:rPr lang="en-US" b="1" i="1" dirty="0" smtClean="0"/>
              <a:t>areas </a:t>
            </a:r>
            <a:r>
              <a:rPr lang="en-US" b="1" dirty="0" smtClean="0"/>
              <a:t>tables</a:t>
            </a:r>
            <a:r>
              <a:rPr lang="en-US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1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Πίτες </a:t>
            </a:r>
          </a:p>
          <a:p>
            <a:endParaRPr lang="en-US" dirty="0"/>
          </a:p>
          <a:p>
            <a:r>
              <a:rPr lang="el-GR" dirty="0" smtClean="0"/>
              <a:t>Η πίτα είναι μια εναλλακτική απεικόνιση κατηγορικών δεδομένων όπου η σχετική συχνότητα κάθε κατηγορίας αντιστοιχεί σε κάθε κομμάτι της πίτας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285852" y="2071678"/>
          <a:ext cx="6096000" cy="1690317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234132"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Αποτέλεσμα θεραπείας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Ν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ΣΣ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 dirty="0"/>
                        <a:t>Cure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86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43%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Remission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26%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Disability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20%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n-US" sz="1300"/>
                        <a:t>Death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/>
                        <a:t>11%</a:t>
                      </a:r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pPr algn="l" rtl="0"/>
                      <a:r>
                        <a:rPr lang="el-GR" sz="1300" b="1" dirty="0" smtClean="0"/>
                        <a:t>Σύνολο</a:t>
                      </a:r>
                      <a:endParaRPr lang="en-US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/>
                        <a:t>930</a:t>
                      </a:r>
                      <a:endParaRPr lang="el-GR" sz="130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sz="1300" b="1" dirty="0"/>
                        <a:t>100.0</a:t>
                      </a:r>
                      <a:endParaRPr lang="el-GR" sz="1300" dirty="0"/>
                    </a:p>
                  </a:txBody>
                  <a:tcPr marL="57105" marR="57105" marT="42829" marB="4282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EPM\epm101_102_103_105\epm102\sc05\media\grph\sc05s6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50" y="3428999"/>
            <a:ext cx="3143250" cy="3429001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00034" y="1000108"/>
            <a:ext cx="778674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Πινάκες μονόπλευρης και αμφίπλευρης προσέγγισης</a:t>
            </a:r>
          </a:p>
          <a:p>
            <a:endParaRPr lang="en-US" dirty="0" smtClean="0"/>
          </a:p>
          <a:p>
            <a:r>
              <a:rPr lang="el-GR" dirty="0" smtClean="0"/>
              <a:t>Οι πίνακες αμφίπλευρης ανάλυσης έχουν μια στήλη</a:t>
            </a:r>
            <a:r>
              <a:rPr lang="en-US" dirty="0" smtClean="0"/>
              <a:t> </a:t>
            </a:r>
            <a:r>
              <a:rPr lang="en-US" dirty="0" smtClean="0"/>
              <a:t>"P" </a:t>
            </a:r>
            <a:r>
              <a:rPr lang="el-GR" dirty="0" smtClean="0"/>
              <a:t>που μας δείχνει την περιοχή εκτός της καμπύλης για κάθε </a:t>
            </a:r>
            <a:r>
              <a:rPr lang="en-US" dirty="0" smtClean="0"/>
              <a:t>Z (</a:t>
            </a:r>
            <a:r>
              <a:rPr lang="el-GR" dirty="0" smtClean="0"/>
              <a:t>εκτός</a:t>
            </a:r>
            <a:r>
              <a:rPr lang="en-US" dirty="0" smtClean="0"/>
              <a:t>-</a:t>
            </a:r>
            <a:r>
              <a:rPr lang="en-US" dirty="0" err="1" smtClean="0"/>
              <a:t>z,z</a:t>
            </a:r>
            <a:r>
              <a:rPr lang="en-US" dirty="0" smtClean="0"/>
              <a:t>).</a:t>
            </a:r>
          </a:p>
          <a:p>
            <a:r>
              <a:rPr lang="el-GR" dirty="0" smtClean="0"/>
              <a:t>Προκύπτουν από </a:t>
            </a:r>
            <a:r>
              <a:rPr lang="el-GR" dirty="0" smtClean="0"/>
              <a:t>το άθροισμα των τιμών </a:t>
            </a:r>
            <a:r>
              <a:rPr lang="en-US" dirty="0" smtClean="0"/>
              <a:t>P-upper </a:t>
            </a:r>
            <a:r>
              <a:rPr lang="el-GR" dirty="0" smtClean="0"/>
              <a:t>και </a:t>
            </a:r>
            <a:r>
              <a:rPr lang="en-US" dirty="0" smtClean="0"/>
              <a:t>P-lower </a:t>
            </a:r>
            <a:r>
              <a:rPr lang="el-GR" dirty="0" smtClean="0"/>
              <a:t>(Για </a:t>
            </a:r>
            <a:r>
              <a:rPr lang="en-US" dirty="0" smtClean="0"/>
              <a:t>Z = 1 </a:t>
            </a:r>
            <a:r>
              <a:rPr lang="el-GR" dirty="0" smtClean="0"/>
              <a:t>(δεξιά του  1και αριστερά  του -1) δηλαδή </a:t>
            </a:r>
            <a:r>
              <a:rPr lang="en-US" dirty="0" smtClean="0"/>
              <a:t>0.1587 </a:t>
            </a:r>
            <a:r>
              <a:rPr lang="el-GR" dirty="0" smtClean="0"/>
              <a:t>και </a:t>
            </a:r>
            <a:r>
              <a:rPr lang="en-US" dirty="0" smtClean="0"/>
              <a:t>0.1587 </a:t>
            </a:r>
            <a:r>
              <a:rPr lang="el-GR" dirty="0" smtClean="0"/>
              <a:t>=</a:t>
            </a:r>
            <a:r>
              <a:rPr lang="en-US" dirty="0" smtClean="0"/>
              <a:t> </a:t>
            </a:r>
            <a:r>
              <a:rPr lang="en-US" dirty="0" smtClean="0"/>
              <a:t>0.3173.</a:t>
            </a:r>
            <a:endParaRPr lang="en-US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428596" y="3357562"/>
          <a:ext cx="5810250" cy="2895600"/>
        </p:xfrm>
        <a:graphic>
          <a:graphicData uri="http://schemas.openxmlformats.org/drawingml/2006/table">
            <a:tbl>
              <a:tblPr/>
              <a:tblGrid>
                <a:gridCol w="2207895"/>
                <a:gridCol w="3602355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1200" b="1">
                          <a:solidFill>
                            <a:srgbClr val="000000"/>
                          </a:solidFill>
                        </a:rPr>
                        <a:t>P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1.0000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0.6171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0.3173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1.50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0.1336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1.64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0.1010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1.96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0.0500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2.00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0.0455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3.00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0.0027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 sz="1200"/>
                        <a:t>4.00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 sz="1200" dirty="0"/>
                        <a:t>0.00006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785786" y="428604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 smtClean="0"/>
              <a:t>Υπάρχουν μόνο πίνακες για την Τυπική κατανομή γιατί κάθε άλλη κανονική κατανομή μπορεί να μετατραπεί σε αυτή</a:t>
            </a:r>
            <a:endParaRPr lang="el-GR" dirty="0"/>
          </a:p>
        </p:txBody>
      </p:sp>
      <p:pic>
        <p:nvPicPr>
          <p:cNvPr id="2050" name="Picture 2" descr="C:\EPM\epm101_102_103_105\epm102\sc05\media\grph\sc05s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3143250" cy="3429001"/>
          </a:xfrm>
          <a:prstGeom prst="rect">
            <a:avLst/>
          </a:prstGeom>
          <a:noFill/>
        </p:spPr>
      </p:pic>
      <p:pic>
        <p:nvPicPr>
          <p:cNvPr id="2052" name="Picture 4" descr="C:\EPM\epm101_102_103_105\epm102\sc05\media\grph\sc05s7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142984"/>
            <a:ext cx="3143250" cy="3429001"/>
          </a:xfrm>
          <a:prstGeom prst="rect">
            <a:avLst/>
          </a:prstGeom>
          <a:noFill/>
        </p:spPr>
      </p:pic>
      <p:sp>
        <p:nvSpPr>
          <p:cNvPr id="6" name="5 - Ορθογώνιο"/>
          <p:cNvSpPr/>
          <p:nvPr/>
        </p:nvSpPr>
        <p:spPr>
          <a:xfrm>
            <a:off x="571472" y="4786322"/>
            <a:ext cx="78581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Το πρώτο γράφημα μας δείχνει την κατανομή αρχικά</a:t>
            </a:r>
          </a:p>
          <a:p>
            <a:endParaRPr lang="en-US" dirty="0" smtClean="0"/>
          </a:p>
          <a:p>
            <a:r>
              <a:rPr lang="el-GR" dirty="0" smtClean="0"/>
              <a:t>Το δεύτερο αντί για τιμές χοληστερόλης  τις τιμές της Τυπικής κατανομής,</a:t>
            </a:r>
            <a:r>
              <a:rPr lang="el-GR" dirty="0" smtClean="0"/>
              <a:t> </a:t>
            </a:r>
            <a:r>
              <a:rPr lang="el-GR" dirty="0" smtClean="0"/>
              <a:t>δηλαδή</a:t>
            </a:r>
            <a:r>
              <a:rPr lang="el-GR" dirty="0" smtClean="0"/>
              <a:t> μέσο και </a:t>
            </a:r>
            <a:r>
              <a:rPr lang="en-US" dirty="0" smtClean="0"/>
              <a:t>SD. </a:t>
            </a:r>
            <a:r>
              <a:rPr lang="el-GR" dirty="0" smtClean="0"/>
              <a:t>Οι δυο καμπύλες είναι ταυτόσημες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428604"/>
            <a:ext cx="72866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Έτσι κάθε κανονική κατανομή μπορεί να μετατραπεί σε τυπική με</a:t>
            </a:r>
          </a:p>
          <a:p>
            <a:endParaRPr lang="el-GR" dirty="0" smtClean="0"/>
          </a:p>
          <a:p>
            <a:pPr marL="342900" indent="-342900">
              <a:buAutoNum type="arabicPeriod"/>
            </a:pPr>
            <a:r>
              <a:rPr lang="el-GR" dirty="0" smtClean="0"/>
              <a:t>Αφαίρεσης</a:t>
            </a:r>
            <a:r>
              <a:rPr lang="el-GR" dirty="0" smtClean="0"/>
              <a:t> του μέσου από κάθε τιμή</a:t>
            </a:r>
          </a:p>
          <a:p>
            <a:pPr marL="342900" indent="-342900">
              <a:buAutoNum type="arabicPeriod"/>
            </a:pPr>
            <a:r>
              <a:rPr lang="el-GR" dirty="0" smtClean="0"/>
              <a:t>Διαίρεσης με την σταθερή απόκλιση</a:t>
            </a:r>
          </a:p>
          <a:p>
            <a:endParaRPr lang="en-US" dirty="0"/>
          </a:p>
        </p:txBody>
      </p:sp>
      <p:sp>
        <p:nvSpPr>
          <p:cNvPr id="5" name="4 - Ορθογώνιο"/>
          <p:cNvSpPr/>
          <p:nvPr/>
        </p:nvSpPr>
        <p:spPr>
          <a:xfrm>
            <a:off x="714348" y="2285992"/>
            <a:ext cx="778674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Ας χρησιμοποιήσουμε τα δεδομένα χοληστερόλης</a:t>
            </a:r>
          </a:p>
          <a:p>
            <a:endParaRPr lang="en-US" dirty="0" smtClean="0"/>
          </a:p>
          <a:p>
            <a:r>
              <a:rPr lang="el-GR" dirty="0" smtClean="0"/>
              <a:t>Η μέση τιμή είναι</a:t>
            </a:r>
            <a:r>
              <a:rPr lang="en-US" dirty="0" smtClean="0"/>
              <a:t> </a:t>
            </a:r>
            <a:r>
              <a:rPr lang="en-US" b="1" dirty="0" smtClean="0"/>
              <a:t>196</a:t>
            </a:r>
            <a:r>
              <a:rPr lang="en-US" dirty="0" smtClean="0"/>
              <a:t> 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η </a:t>
            </a:r>
            <a:r>
              <a:rPr lang="en-US" dirty="0" smtClean="0"/>
              <a:t> </a:t>
            </a:r>
            <a:r>
              <a:rPr lang="en-US" dirty="0" smtClean="0"/>
              <a:t>SD </a:t>
            </a:r>
            <a:r>
              <a:rPr lang="el-GR" dirty="0" smtClean="0"/>
              <a:t>είναι</a:t>
            </a:r>
            <a:r>
              <a:rPr lang="en-US" dirty="0" smtClean="0"/>
              <a:t> </a:t>
            </a:r>
            <a:r>
              <a:rPr lang="en-US" b="1" dirty="0" smtClean="0"/>
              <a:t>46</a:t>
            </a:r>
            <a:r>
              <a:rPr lang="en-US" dirty="0" smtClean="0"/>
              <a:t> mg/</a:t>
            </a:r>
            <a:r>
              <a:rPr lang="en-US" dirty="0" err="1" smtClean="0"/>
              <a:t>dL</a:t>
            </a:r>
            <a:r>
              <a:rPr lang="en-US" dirty="0" smtClean="0"/>
              <a:t>.</a:t>
            </a:r>
          </a:p>
          <a:p>
            <a:r>
              <a:rPr lang="el-GR" dirty="0" smtClean="0"/>
              <a:t>Για να αντικαταστήσουμε τις 1677 τιμές πρέπει να 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l-GR" dirty="0" smtClean="0"/>
              <a:t>αφαιρέσουμε</a:t>
            </a:r>
            <a:r>
              <a:rPr lang="en-US" dirty="0" smtClean="0"/>
              <a:t> 196</a:t>
            </a:r>
            <a:r>
              <a:rPr lang="el-GR" dirty="0" smtClean="0"/>
              <a:t> και διαιρέσουμε το αποτέλεσμα με </a:t>
            </a:r>
            <a:r>
              <a:rPr lang="en-US" dirty="0" smtClean="0"/>
              <a:t>46.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Αν ο πρώτος άνδρας έχει τιμή χοληστερόλης</a:t>
            </a:r>
            <a:r>
              <a:rPr lang="en-US" dirty="0" smtClean="0"/>
              <a:t> </a:t>
            </a:r>
            <a:r>
              <a:rPr lang="en-US" dirty="0" smtClean="0"/>
              <a:t>231, </a:t>
            </a:r>
            <a:r>
              <a:rPr lang="el-GR" dirty="0" smtClean="0"/>
              <a:t>η τυπική τιμή του είναι</a:t>
            </a:r>
            <a:endParaRPr lang="en-US" dirty="0"/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2571736" y="5143512"/>
          <a:ext cx="3314715" cy="731520"/>
        </p:xfrm>
        <a:graphic>
          <a:graphicData uri="http://schemas.openxmlformats.org/drawingml/2006/table">
            <a:tbl>
              <a:tblPr/>
              <a:tblGrid>
                <a:gridCol w="1967270"/>
                <a:gridCol w="134744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u="sng"/>
                        <a:t>231 - 196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l-GR"/>
                        <a:t>= </a:t>
                      </a:r>
                      <a:r>
                        <a:rPr lang="el-GR" b="1"/>
                        <a:t>0.76</a:t>
                      </a:r>
                      <a:endParaRPr lang="el-GR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i="1" dirty="0"/>
                        <a:t>  </a:t>
                      </a:r>
                      <a:r>
                        <a:rPr lang="el-GR" dirty="0"/>
                        <a:t>46</a:t>
                      </a:r>
                      <a:r>
                        <a:rPr lang="el-GR" i="1" dirty="0"/>
                        <a:t>  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000100" y="500042"/>
          <a:ext cx="6286543" cy="1143008"/>
        </p:xfrm>
        <a:graphic>
          <a:graphicData uri="http://schemas.openxmlformats.org/drawingml/2006/table">
            <a:tbl>
              <a:tblPr/>
              <a:tblGrid>
                <a:gridCol w="1697367"/>
                <a:gridCol w="2263155"/>
                <a:gridCol w="2326021"/>
              </a:tblGrid>
              <a:tr h="327716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Subject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Cholesterol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Standardised Value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07646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231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0.76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7646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131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642910" y="2136339"/>
            <a:ext cx="70009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Με αυτόν τον τρόπο μετατρέπουμε κάθε κανονική κατανομή σε τυπική.</a:t>
            </a:r>
          </a:p>
          <a:p>
            <a:endParaRPr lang="en-US" dirty="0" smtClean="0"/>
          </a:p>
          <a:p>
            <a:r>
              <a:rPr lang="el-GR" dirty="0" smtClean="0"/>
              <a:t>Μπορούμε να πούμε ότι περίπου </a:t>
            </a:r>
            <a:r>
              <a:rPr lang="en-US" dirty="0" smtClean="0"/>
              <a:t>68</a:t>
            </a:r>
            <a:r>
              <a:rPr lang="en-US" dirty="0" smtClean="0"/>
              <a:t>% </a:t>
            </a:r>
            <a:r>
              <a:rPr lang="el-GR" dirty="0" smtClean="0"/>
              <a:t>της περιοχής κάτω από την καμπύλη βρίσκεται εντός 1</a:t>
            </a:r>
            <a:r>
              <a:rPr lang="en-US" dirty="0" smtClean="0"/>
              <a:t> SD</a:t>
            </a:r>
            <a:r>
              <a:rPr lang="el-GR" dirty="0" smtClean="0"/>
              <a:t> από τον μέσο, ακριβώς </a:t>
            </a:r>
            <a:r>
              <a:rPr lang="en-US" dirty="0" smtClean="0"/>
              <a:t>95</a:t>
            </a:r>
            <a:r>
              <a:rPr lang="en-US" dirty="0" smtClean="0"/>
              <a:t>% </a:t>
            </a:r>
            <a:r>
              <a:rPr lang="el-GR" dirty="0" smtClean="0"/>
              <a:t>εντός 1.96 </a:t>
            </a:r>
            <a:r>
              <a:rPr lang="en-US" dirty="0" smtClean="0"/>
              <a:t>SD</a:t>
            </a:r>
            <a:r>
              <a:rPr lang="el-GR" dirty="0" smtClean="0"/>
              <a:t>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357290" y="714356"/>
          <a:ext cx="5810250" cy="2255520"/>
        </p:xfrm>
        <a:graphic>
          <a:graphicData uri="http://schemas.openxmlformats.org/drawingml/2006/table">
            <a:tbl>
              <a:tblPr/>
              <a:tblGrid>
                <a:gridCol w="2905125"/>
                <a:gridCol w="290512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(-1SD, 1SD)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(-1.96SD, 1.96SD)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95.0%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(-2SD, 2SD)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(-3SD, 3SD)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(-4SD, 4SD)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99.99%</a:t>
                      </a:r>
                    </a:p>
                  </a:txBody>
                  <a:tcPr marL="76200" marR="76200" marT="57150" marB="571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0114" name="Picture 2" descr="C:\EPM\epm101_102_103_105\epm102\sc05\media\grph\sc05s7-3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14324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357158" y="500042"/>
            <a:ext cx="81439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Με αυτόν τον τρόπο μπορούμε τώρα να απαντήσουμε στο αρχικό ερώτημα</a:t>
            </a:r>
          </a:p>
          <a:p>
            <a:endParaRPr lang="en-US" dirty="0" smtClean="0"/>
          </a:p>
          <a:p>
            <a:r>
              <a:rPr lang="el-GR" i="1" dirty="0" smtClean="0"/>
              <a:t>«Ποια είναι η πιθανότητα ένας μεσήλικας να έχει τιμή χοληστερόλης κάτω του </a:t>
            </a:r>
            <a:r>
              <a:rPr lang="en-US" i="1" dirty="0" smtClean="0"/>
              <a:t>l66mg/</a:t>
            </a:r>
            <a:r>
              <a:rPr lang="en-US" i="1" dirty="0" err="1" smtClean="0"/>
              <a:t>dL</a:t>
            </a:r>
            <a:r>
              <a:rPr lang="en-US" i="1" dirty="0" smtClean="0"/>
              <a:t>?</a:t>
            </a:r>
            <a:r>
              <a:rPr lang="el-GR" i="1" dirty="0" smtClean="0"/>
              <a:t>» </a:t>
            </a:r>
          </a:p>
          <a:p>
            <a:endParaRPr lang="en-US" i="1" dirty="0" smtClean="0"/>
          </a:p>
          <a:p>
            <a:r>
              <a:rPr lang="el-GR" dirty="0" smtClean="0"/>
              <a:t>Πρέπει να υπολογίσουμε την περιοχή της καμπύλης αριστερά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r>
              <a:rPr lang="en-US" dirty="0" smtClean="0"/>
              <a:t>,</a:t>
            </a:r>
            <a:r>
              <a:rPr lang="el-GR" dirty="0" smtClean="0"/>
              <a:t> σε</a:t>
            </a:r>
            <a:r>
              <a:rPr lang="en-US" dirty="0" smtClean="0"/>
              <a:t> </a:t>
            </a:r>
            <a:r>
              <a:rPr lang="el-GR" dirty="0" smtClean="0"/>
              <a:t>μια κανονική κατανομή με μέσο</a:t>
            </a:r>
            <a:r>
              <a:rPr lang="en-US" dirty="0" smtClean="0"/>
              <a:t>196mg/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SD </a:t>
            </a:r>
            <a:r>
              <a:rPr lang="en-US" dirty="0" smtClean="0"/>
              <a:t>46mg/</a:t>
            </a:r>
            <a:r>
              <a:rPr lang="en-US" dirty="0" err="1" smtClean="0"/>
              <a:t>dL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2 - Ορθογώνιο"/>
          <p:cNvSpPr/>
          <p:nvPr/>
        </p:nvSpPr>
        <p:spPr>
          <a:xfrm>
            <a:off x="857224" y="3143248"/>
            <a:ext cx="67866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Πρέπει να βρούμε το τυπικό ισοδύναμο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endParaRPr lang="en-US" dirty="0" smtClean="0"/>
          </a:p>
          <a:p>
            <a:r>
              <a:rPr lang="el-GR" dirty="0" smtClean="0"/>
              <a:t>Αυτό είναι:</a:t>
            </a:r>
            <a:endParaRPr lang="en-US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2714612" y="3786190"/>
          <a:ext cx="3205181" cy="731520"/>
        </p:xfrm>
        <a:graphic>
          <a:graphicData uri="http://schemas.openxmlformats.org/drawingml/2006/table">
            <a:tbl>
              <a:tblPr/>
              <a:tblGrid>
                <a:gridCol w="1656916"/>
                <a:gridCol w="1548265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u="sng" dirty="0"/>
                        <a:t>166 - 196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lang="el-GR" dirty="0"/>
                        <a:t>= − </a:t>
                      </a:r>
                      <a:r>
                        <a:rPr lang="el-GR" b="1" dirty="0"/>
                        <a:t>0.65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i="1" dirty="0"/>
                        <a:t> </a:t>
                      </a:r>
                      <a:r>
                        <a:rPr lang="el-GR" dirty="0"/>
                        <a:t>46</a:t>
                      </a:r>
                      <a:r>
                        <a:rPr lang="el-GR" i="1" dirty="0"/>
                        <a:t>   </a:t>
                      </a:r>
                      <a:endParaRPr lang="el-GR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357166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Από τον πίνακα βρίσκουμε ότι το </a:t>
            </a:r>
            <a:r>
              <a:rPr lang="en-US" dirty="0" smtClean="0"/>
              <a:t>P-upper </a:t>
            </a:r>
            <a:r>
              <a:rPr lang="el-GR" dirty="0" smtClean="0"/>
              <a:t>που αντιστοιχεί σε</a:t>
            </a:r>
            <a:r>
              <a:rPr lang="en-US" dirty="0" smtClean="0"/>
              <a:t>0.65 </a:t>
            </a:r>
            <a:r>
              <a:rPr lang="el-GR" dirty="0" smtClean="0"/>
              <a:t>είναι </a:t>
            </a:r>
            <a:r>
              <a:rPr lang="en-US" dirty="0" smtClean="0"/>
              <a:t>0.2578</a:t>
            </a:r>
            <a:r>
              <a:rPr lang="en-US" dirty="0" smtClean="0"/>
              <a:t>. </a:t>
            </a:r>
            <a:r>
              <a:rPr lang="el-GR" dirty="0" smtClean="0"/>
              <a:t>Δηλαδή η περιοχή δεξιά του </a:t>
            </a:r>
            <a:r>
              <a:rPr lang="en-US" dirty="0" smtClean="0"/>
              <a:t>0.65 </a:t>
            </a:r>
            <a:r>
              <a:rPr lang="en-US" dirty="0" smtClean="0"/>
              <a:t>is 0.2578</a:t>
            </a:r>
            <a:r>
              <a:rPr lang="en-US" dirty="0" smtClean="0"/>
              <a:t>.</a:t>
            </a:r>
            <a:r>
              <a:rPr lang="el-GR" dirty="0" smtClean="0"/>
              <a:t> Εμείς θέλουμε την τιμή αριστερά του </a:t>
            </a:r>
            <a:r>
              <a:rPr lang="en-US" dirty="0" smtClean="0"/>
              <a:t>-0.65</a:t>
            </a:r>
            <a:r>
              <a:rPr lang="el-GR" dirty="0" smtClean="0"/>
              <a:t> και επειδή η τυπική κανονική κατανομή είναι συμμετρική</a:t>
            </a:r>
            <a:r>
              <a:rPr lang="en-US" dirty="0" smtClean="0"/>
              <a:t>,</a:t>
            </a:r>
            <a:r>
              <a:rPr lang="el-GR" dirty="0" smtClean="0"/>
              <a:t> η περιοχή αυτή είναι και πάλι</a:t>
            </a:r>
            <a:r>
              <a:rPr lang="en-US" dirty="0" smtClean="0"/>
              <a:t> 0.2578 </a:t>
            </a:r>
            <a:r>
              <a:rPr lang="el-GR" dirty="0" smtClean="0"/>
              <a:t>ή</a:t>
            </a:r>
            <a:r>
              <a:rPr lang="en-US" dirty="0" smtClean="0"/>
              <a:t> </a:t>
            </a:r>
            <a:r>
              <a:rPr lang="en-US" dirty="0" smtClean="0"/>
              <a:t>25.78%.</a:t>
            </a:r>
          </a:p>
          <a:p>
            <a:pPr algn="just"/>
            <a:r>
              <a:rPr lang="el-GR" dirty="0" smtClean="0"/>
              <a:t>Η απάντηση λοιπόν είναι : «Η πιθανότητα ένας μεσήλικας στο ΗΒ να έχει επίπεδα χοληστερόλης κάτω από </a:t>
            </a:r>
            <a:r>
              <a:rPr lang="en-US" i="1" dirty="0" smtClean="0"/>
              <a:t>166mg/</a:t>
            </a:r>
            <a:r>
              <a:rPr lang="en-US" i="1" dirty="0" err="1" smtClean="0"/>
              <a:t>dL</a:t>
            </a:r>
            <a:r>
              <a:rPr lang="en-US" i="1" dirty="0" smtClean="0"/>
              <a:t> </a:t>
            </a:r>
            <a:r>
              <a:rPr lang="el-GR" i="1" dirty="0" smtClean="0"/>
              <a:t>είναι</a:t>
            </a:r>
            <a:r>
              <a:rPr lang="en-US" i="1" dirty="0" smtClean="0"/>
              <a:t> </a:t>
            </a:r>
            <a:r>
              <a:rPr lang="en-US" i="1" dirty="0" smtClean="0"/>
              <a:t>25.8%. </a:t>
            </a:r>
            <a:r>
              <a:rPr lang="el-GR" i="1" dirty="0" smtClean="0"/>
              <a:t> Περίπου το ένα τέταρτο του πληθυσμού»</a:t>
            </a:r>
            <a:endParaRPr lang="en-US" dirty="0" smtClean="0"/>
          </a:p>
          <a:p>
            <a:pPr algn="just"/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3357554" y="2643182"/>
          <a:ext cx="5000660" cy="3706814"/>
        </p:xfrm>
        <a:graphic>
          <a:graphicData uri="http://schemas.openxmlformats.org/drawingml/2006/table">
            <a:tbl>
              <a:tblPr/>
              <a:tblGrid>
                <a:gridCol w="1732624"/>
                <a:gridCol w="1634018"/>
                <a:gridCol w="1634018"/>
              </a:tblGrid>
              <a:tr h="275824"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Z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P-lower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>
                          <a:solidFill>
                            <a:srgbClr val="000000"/>
                          </a:solidFill>
                        </a:rPr>
                        <a:t>P-upper</a:t>
                      </a:r>
                    </a:p>
                  </a:txBody>
                  <a:tcPr marL="18439" marR="18439" marT="18439" marB="18439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0.5000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0.6915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0.3085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0.65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0.7422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0.2578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0.8413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0.1587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0.9332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0.0668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1.64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0.9495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0.0505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1.96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0.9750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0.0250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2.00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0.9772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0.0228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3.00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0.9987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0.0013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3099">
                <a:tc>
                  <a:txBody>
                    <a:bodyPr/>
                    <a:lstStyle/>
                    <a:p>
                      <a:r>
                        <a:rPr lang="el-GR" sz="1400"/>
                        <a:t>4.00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/>
                        <a:t>0.9997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400" dirty="0"/>
                        <a:t>0.0003</a:t>
                      </a:r>
                    </a:p>
                  </a:txBody>
                  <a:tcPr marL="73757" marR="73757" marT="55318" marB="55318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642910" y="357166"/>
            <a:ext cx="7715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Μπορείτε να υπολογίσετε το εύρος τιμών του 68.3% του πληθυσμού?</a:t>
            </a:r>
          </a:p>
          <a:p>
            <a:endParaRPr lang="el-GR" dirty="0" smtClean="0"/>
          </a:p>
          <a:p>
            <a:r>
              <a:rPr lang="el-GR" dirty="0" smtClean="0"/>
              <a:t>Του 95%?</a:t>
            </a:r>
          </a:p>
          <a:p>
            <a:endParaRPr lang="el-GR" dirty="0" smtClean="0"/>
          </a:p>
          <a:p>
            <a:r>
              <a:rPr lang="el-GR" dirty="0" smtClean="0"/>
              <a:t>(υποθέτουμε ότι έχουμε κανονική κατανομή με μέσα </a:t>
            </a:r>
            <a:r>
              <a:rPr lang="en-US" dirty="0" smtClean="0"/>
              <a:t>196mg/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smtClean="0"/>
              <a:t>SD </a:t>
            </a:r>
            <a:r>
              <a:rPr lang="el-GR" dirty="0" smtClean="0"/>
              <a:t>4</a:t>
            </a:r>
            <a:r>
              <a:rPr lang="en-US" dirty="0" smtClean="0"/>
              <a:t>6 </a:t>
            </a:r>
            <a:r>
              <a:rPr lang="en-US" dirty="0" err="1" smtClean="0"/>
              <a:t>mg.dl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643042" y="2928934"/>
          <a:ext cx="5810250" cy="2255520"/>
        </p:xfrm>
        <a:graphic>
          <a:graphicData uri="http://schemas.openxmlformats.org/drawingml/2006/table">
            <a:tbl>
              <a:tblPr/>
              <a:tblGrid>
                <a:gridCol w="2990212"/>
                <a:gridCol w="282003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Range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Area Within the Range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(-1SD, 1SD)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68.3%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(-1.96SD, 1.96SD)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95.0%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(-2SD, 2SD)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95.4%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(-3SD, 3SD)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/>
                        <a:t>99.7%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(-4SD, 4SD)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99.99%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71472" y="428604"/>
            <a:ext cx="73581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Προσοχή</a:t>
            </a:r>
            <a:endParaRPr lang="en-US" dirty="0" smtClean="0"/>
          </a:p>
          <a:p>
            <a:r>
              <a:rPr lang="en-US" b="1" i="1" dirty="0" smtClean="0"/>
              <a:t>1: </a:t>
            </a:r>
            <a:r>
              <a:rPr lang="el-GR" b="1" i="1" dirty="0" smtClean="0"/>
              <a:t>Μέγεθος δείγματος</a:t>
            </a:r>
          </a:p>
          <a:p>
            <a:endParaRPr lang="en-US" dirty="0" smtClean="0"/>
          </a:p>
          <a:p>
            <a:r>
              <a:rPr lang="el-GR" dirty="0" smtClean="0"/>
              <a:t>Το αποτέλεσμά μας (</a:t>
            </a:r>
            <a:r>
              <a:rPr lang="en-US" dirty="0" smtClean="0"/>
              <a:t>25.8%</a:t>
            </a:r>
            <a:r>
              <a:rPr lang="el-GR" dirty="0" smtClean="0"/>
              <a:t> κάτω του </a:t>
            </a:r>
            <a:r>
              <a:rPr lang="en-US" dirty="0" smtClean="0"/>
              <a:t>166mg/</a:t>
            </a:r>
            <a:r>
              <a:rPr lang="en-US" dirty="0" err="1" smtClean="0"/>
              <a:t>dL</a:t>
            </a:r>
            <a:r>
              <a:rPr lang="en-US" dirty="0" smtClean="0"/>
              <a:t>) </a:t>
            </a:r>
            <a:r>
              <a:rPr lang="el-GR" dirty="0" smtClean="0"/>
              <a:t>δε διαφέρει ιδιαίτερα από αυτό που υπολογίσαμε αθροίζοντας τις μπάρες του ιστογράμματος. Το δείγμα μας ήταν μεγάλο. Σε μικρότερα δείγματα το αποτέλεσμα θα διέφερε σημαντικά.</a:t>
            </a:r>
          </a:p>
          <a:p>
            <a:endParaRPr lang="el-GR" dirty="0" smtClean="0"/>
          </a:p>
          <a:p>
            <a:r>
              <a:rPr lang="en-US" dirty="0" smtClean="0"/>
              <a:t> </a:t>
            </a:r>
            <a:r>
              <a:rPr lang="en-US" b="1" i="1" dirty="0" smtClean="0"/>
              <a:t>2</a:t>
            </a:r>
            <a:r>
              <a:rPr lang="en-US" b="1" i="1" dirty="0" smtClean="0"/>
              <a:t>: </a:t>
            </a:r>
            <a:r>
              <a:rPr lang="el-GR" b="1" i="1" dirty="0" smtClean="0"/>
              <a:t> Η υπόθεση</a:t>
            </a:r>
          </a:p>
          <a:p>
            <a:endParaRPr lang="en-US" dirty="0" smtClean="0"/>
          </a:p>
          <a:p>
            <a:r>
              <a:rPr lang="el-GR" dirty="0" smtClean="0"/>
              <a:t>Τα επίπεδα χοληστερόλης στον πληθυσμό κατανέμονται κανονικά με την ίδια μέση τιμή και </a:t>
            </a:r>
            <a:r>
              <a:rPr lang="en-US" dirty="0" smtClean="0"/>
              <a:t>SD </a:t>
            </a:r>
            <a:r>
              <a:rPr lang="el-GR" dirty="0" smtClean="0"/>
              <a:t>όπως στο δείγμα. Αν αυτό δεν ισχύει τότε το αποτέλεσμά μας είναι λάθος. </a:t>
            </a:r>
          </a:p>
          <a:p>
            <a:r>
              <a:rPr lang="el-GR" dirty="0" smtClean="0"/>
              <a:t>Η κατανομή στην πραγματικότητα μπορεί να μην είναι κανονική.</a:t>
            </a:r>
            <a:endParaRPr lang="en-US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214414" y="500042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παρακάτω διάγραμμ</a:t>
            </a:r>
            <a:r>
              <a:rPr lang="el-GR" dirty="0" smtClean="0"/>
              <a:t>α μας δείχνει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σε </a:t>
            </a:r>
            <a:r>
              <a:rPr lang="en-US" dirty="0" smtClean="0"/>
              <a:t>184 </a:t>
            </a:r>
            <a:r>
              <a:rPr lang="el-GR" dirty="0" smtClean="0"/>
              <a:t>ασθενείς που συμμετείχαν σε μια τυχαιοποιημένη μελέτη για την θεραπεία Πρωτοπαθούς Χολικής Κίρρωσης</a:t>
            </a:r>
          </a:p>
          <a:p>
            <a:r>
              <a:rPr lang="el-GR" dirty="0" smtClean="0"/>
              <a:t>Η κατανομή είναι ασύμμετρη παρά το σχετικά μεγάλο μέγεθος του δείγματος.</a:t>
            </a:r>
            <a:endParaRPr lang="en-US" dirty="0"/>
          </a:p>
        </p:txBody>
      </p:sp>
      <p:pic>
        <p:nvPicPr>
          <p:cNvPr id="93186" name="Picture 2" descr="C:\EPM\epm101_102_103_105\epm102\sc05\media\grph\sc05s8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643182"/>
            <a:ext cx="3133725" cy="2847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C:\EPM\epm101_102_103_105\epm102\sc02\media\grph\sc02s7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142984"/>
            <a:ext cx="6000792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85786" y="357166"/>
            <a:ext cx="7215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Μπορούμε να χρησιμοποιήσουμε τις αρχές της κανονικής κατανομής? </a:t>
            </a:r>
            <a:endParaRPr lang="en-US" dirty="0" smtClean="0"/>
          </a:p>
          <a:p>
            <a:r>
              <a:rPr lang="el-GR" dirty="0" smtClean="0"/>
              <a:t>Αυτές είναι</a:t>
            </a:r>
            <a:endParaRPr lang="en-US" dirty="0" smtClean="0"/>
          </a:p>
          <a:p>
            <a:r>
              <a:rPr lang="el-GR" dirty="0" smtClean="0"/>
              <a:t>Μέση τιμή</a:t>
            </a:r>
            <a:r>
              <a:rPr lang="en-US" dirty="0" smtClean="0"/>
              <a:t> </a:t>
            </a:r>
            <a:r>
              <a:rPr lang="en-US" dirty="0" smtClean="0"/>
              <a:t>= 1.81 </a:t>
            </a:r>
            <a:r>
              <a:rPr lang="en-US" b="1" i="1" dirty="0" err="1" smtClean="0"/>
              <a:t>μ</a:t>
            </a:r>
            <a:r>
              <a:rPr lang="en-US" dirty="0" err="1" smtClean="0"/>
              <a:t>mol</a:t>
            </a:r>
            <a:r>
              <a:rPr lang="en-US" dirty="0" smtClean="0"/>
              <a:t>/l</a:t>
            </a:r>
          </a:p>
          <a:p>
            <a:r>
              <a:rPr lang="en-US" dirty="0" smtClean="0"/>
              <a:t>SD = 2.41 </a:t>
            </a:r>
            <a:r>
              <a:rPr lang="en-US" b="1" i="1" dirty="0" smtClean="0"/>
              <a:t>μ</a:t>
            </a:r>
            <a:r>
              <a:rPr lang="en-US" dirty="0" smtClean="0"/>
              <a:t> mol/l</a:t>
            </a:r>
          </a:p>
          <a:p>
            <a:endParaRPr lang="en-US" dirty="0"/>
          </a:p>
        </p:txBody>
      </p:sp>
      <p:pic>
        <p:nvPicPr>
          <p:cNvPr id="95234" name="Picture 2" descr="C:\EPM\epm101_102_103_105\epm102\sc05\media\grph\sc05s8-1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2428868"/>
            <a:ext cx="3143250" cy="2847976"/>
          </a:xfrm>
          <a:prstGeom prst="rect">
            <a:avLst/>
          </a:prstGeom>
          <a:noFill/>
        </p:spPr>
      </p:pic>
      <p:sp>
        <p:nvSpPr>
          <p:cNvPr id="5" name="4 - Ορθογώνιο"/>
          <p:cNvSpPr/>
          <p:nvPr/>
        </p:nvSpPr>
        <p:spPr>
          <a:xfrm>
            <a:off x="500034" y="5380672"/>
            <a:ext cx="778674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Δεν φαίνεται κανονική κατανομή. Γενικά όταν η </a:t>
            </a:r>
            <a:r>
              <a:rPr lang="en-US" dirty="0" smtClean="0"/>
              <a:t>SD </a:t>
            </a:r>
            <a:r>
              <a:rPr lang="el-GR" dirty="0" smtClean="0"/>
              <a:t>είναι μεγαλύτερη του μέσου σημαίνει ασυμμετρία</a:t>
            </a:r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500034" y="357166"/>
            <a:ext cx="807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Ευτυχώς οι περισσότερες κατανομές μπορεί να μετασχηματιστούν σε κανονική με κάποια μετατροπή.</a:t>
            </a:r>
            <a:endParaRPr lang="en-US" dirty="0" smtClean="0"/>
          </a:p>
          <a:p>
            <a:r>
              <a:rPr lang="el-GR" dirty="0" smtClean="0"/>
              <a:t>Στο παράδειγμά μας υπάρχει ασυμμετρία προς τα δεξιά και για αυτό θα χρησιμοποιήσουμε λογαριθμική μετατροπή</a:t>
            </a:r>
          </a:p>
          <a:p>
            <a:endParaRPr lang="en-US" dirty="0" smtClean="0"/>
          </a:p>
          <a:p>
            <a:r>
              <a:rPr lang="el-GR" dirty="0" smtClean="0"/>
              <a:t>Βλέπουμε τις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για τους 4 πρώτους ασθενείς και την μετατροπή στους 2 πρώτους</a:t>
            </a:r>
          </a:p>
          <a:p>
            <a:endParaRPr lang="en-US" dirty="0"/>
          </a:p>
        </p:txBody>
      </p:sp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2643174" y="2786058"/>
          <a:ext cx="5810251" cy="1866900"/>
        </p:xfrm>
        <a:graphic>
          <a:graphicData uri="http://schemas.openxmlformats.org/drawingml/2006/table">
            <a:tbl>
              <a:tblPr/>
              <a:tblGrid>
                <a:gridCol w="1568768"/>
                <a:gridCol w="1743075"/>
                <a:gridCol w="2498408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Patient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Bilirubin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Log(Bilirubin)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10.965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2.395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1.202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0.184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2.512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l-GR"/>
                        <a:t>6.761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l-GR" dirty="0"/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4 - Ορθογώνιο"/>
          <p:cNvSpPr/>
          <p:nvPr/>
        </p:nvSpPr>
        <p:spPr>
          <a:xfrm>
            <a:off x="500034" y="5000636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Αναφερόμαστε σε φυσικούς λογαρίθμους(ή </a:t>
            </a:r>
            <a:r>
              <a:rPr lang="el-GR" dirty="0" err="1" smtClean="0"/>
              <a:t>νεπέριους</a:t>
            </a:r>
            <a:r>
              <a:rPr lang="el-GR" dirty="0" smtClean="0"/>
              <a:t> λογάριθμους </a:t>
            </a:r>
            <a:r>
              <a:rPr lang="en-US" dirty="0" smtClean="0"/>
              <a:t>e </a:t>
            </a:r>
            <a:r>
              <a:rPr lang="el-GR" dirty="0" smtClean="0"/>
              <a:t>λογάριθμους (</a:t>
            </a:r>
            <a:r>
              <a:rPr lang="en-US" dirty="0" smtClean="0"/>
              <a:t>base-e</a:t>
            </a:r>
            <a:r>
              <a:rPr lang="el-GR" dirty="0" smtClean="0"/>
              <a:t>) Πατάμε </a:t>
            </a:r>
            <a:r>
              <a:rPr lang="en-US" dirty="0" smtClean="0"/>
              <a:t>"</a:t>
            </a:r>
            <a:r>
              <a:rPr lang="en-US" dirty="0" err="1" smtClean="0"/>
              <a:t>ln</a:t>
            </a:r>
            <a:r>
              <a:rPr lang="en-US" dirty="0" smtClean="0"/>
              <a:t>" </a:t>
            </a:r>
            <a:r>
              <a:rPr lang="el-GR" dirty="0" smtClean="0"/>
              <a:t>όχι </a:t>
            </a:r>
            <a:r>
              <a:rPr lang="en-US" dirty="0" smtClean="0"/>
              <a:t>"log". </a:t>
            </a:r>
            <a:r>
              <a:rPr lang="el-GR" dirty="0" smtClean="0"/>
              <a:t>Επιστέφουμε στις πρώτες τιμές με την λειτουργία</a:t>
            </a:r>
            <a:r>
              <a:rPr lang="en-US" dirty="0" smtClean="0"/>
              <a:t> exp()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1500166" y="571480"/>
          <a:ext cx="5810251" cy="1866900"/>
        </p:xfrm>
        <a:graphic>
          <a:graphicData uri="http://schemas.openxmlformats.org/drawingml/2006/table">
            <a:tbl>
              <a:tblPr/>
              <a:tblGrid>
                <a:gridCol w="1568768"/>
                <a:gridCol w="1743075"/>
                <a:gridCol w="2498408"/>
              </a:tblGrid>
              <a:tr h="0"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Patient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Bilirubin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b="1">
                          <a:solidFill>
                            <a:srgbClr val="000000"/>
                          </a:solidFill>
                        </a:rPr>
                        <a:t>Log(Bilirubin)</a:t>
                      </a:r>
                    </a:p>
                  </a:txBody>
                  <a:tcPr marL="19050" marR="19050" marT="19050" marB="190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10.965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2.395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1.202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0.184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3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2.512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0.921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/>
                      <a:r>
                        <a:rPr lang="el-GR"/>
                        <a:t>4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/>
                        <a:t>6.761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r>
                        <a:rPr lang="el-GR" dirty="0"/>
                        <a:t>1.911</a:t>
                      </a:r>
                    </a:p>
                  </a:txBody>
                  <a:tcPr marL="76200" marR="76200" marT="57150" marB="5715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98306" name="Picture 2" descr="C:\EPM\epm101_102_103_105\epm102\sc05\media\grph\sc05s8-4grph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2786058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857224" y="357166"/>
            <a:ext cx="77867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Αν φτιάξουμε τώρα μια καμπύλη για τους </a:t>
            </a:r>
            <a:r>
              <a:rPr lang="en-US" dirty="0" smtClean="0"/>
              <a:t>184 </a:t>
            </a:r>
            <a:r>
              <a:rPr lang="el-GR" dirty="0" smtClean="0"/>
              <a:t>ασθενείς θα σχηματισθεί το παρακάτω γράφημα. </a:t>
            </a:r>
          </a:p>
          <a:p>
            <a:endParaRPr lang="en-US" dirty="0" smtClean="0"/>
          </a:p>
          <a:p>
            <a:r>
              <a:rPr lang="el-GR" dirty="0" smtClean="0"/>
              <a:t>Βλέπουμε  ότι οι πιο ακραίες τιμές </a:t>
            </a:r>
            <a:r>
              <a:rPr lang="el-GR" dirty="0" err="1" smtClean="0"/>
              <a:t>χολερυθρίνης</a:t>
            </a:r>
            <a:r>
              <a:rPr lang="el-GR" dirty="0" smtClean="0"/>
              <a:t> , αυτές&gt; </a:t>
            </a:r>
            <a:r>
              <a:rPr lang="en-US" dirty="0" smtClean="0"/>
              <a:t>10mol/l</a:t>
            </a:r>
            <a:r>
              <a:rPr lang="el-GR" dirty="0" smtClean="0"/>
              <a:t> έχουν «συμμαζευτεί»</a:t>
            </a:r>
            <a:endParaRPr lang="en-US" dirty="0"/>
          </a:p>
        </p:txBody>
      </p:sp>
      <p:pic>
        <p:nvPicPr>
          <p:cNvPr id="97282" name="Picture 2" descr="C:\EPM\epm101_102_103_105\epm102\sc05\media\grph\sc05s8-5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1928802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357166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 smtClean="0"/>
              <a:t>Η κατανομή των </a:t>
            </a:r>
            <a:r>
              <a:rPr lang="el-GR" dirty="0" smtClean="0"/>
              <a:t>λογαριθμικών </a:t>
            </a:r>
            <a:r>
              <a:rPr lang="el-GR" dirty="0" smtClean="0"/>
              <a:t>μετατροπών είναι πολύ λιγότερο ασύμμετρη. Δεν είναι ακριβώς συμμετρική αλλά το δείγμα μας είναι σχετικά μικρό.</a:t>
            </a:r>
            <a:endParaRPr lang="en-US" dirty="0"/>
          </a:p>
        </p:txBody>
      </p:sp>
      <p:pic>
        <p:nvPicPr>
          <p:cNvPr id="96258" name="Picture 2" descr="C:\EPM\epm101_102_103_105\epm102\sc05\media\grph\sc05s8-6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1285860"/>
            <a:ext cx="3143250" cy="3429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714348" y="357166"/>
            <a:ext cx="76438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Σε γενικές γραμμές πολλές μη κανονικές κατανομές μπορούν να μετασχηματιστούν έτσι ώστε να γίνουν πιο συμμετρικές.</a:t>
            </a:r>
          </a:p>
          <a:p>
            <a:endParaRPr lang="en-US" dirty="0" smtClean="0"/>
          </a:p>
          <a:p>
            <a:r>
              <a:rPr lang="el-GR" dirty="0" smtClean="0"/>
              <a:t>Αυτό μπορεί να γίνει είτε με λογαριθμική προσαρμογή αν η κατανομή είναι προς τα δεξιά είτε με τετραγωνισμό των αρχικών τιμών αν η κατανομή είναι προς τα αριστερά.</a:t>
            </a:r>
          </a:p>
          <a:p>
            <a:endParaRPr lang="en-US" dirty="0"/>
          </a:p>
        </p:txBody>
      </p:sp>
      <p:pic>
        <p:nvPicPr>
          <p:cNvPr id="101378" name="Picture 2" descr="C:\EPM\epm101_102_103_105\epm102\sc05\media\grph\sc05s8-7grph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928934"/>
            <a:ext cx="3143250" cy="2847976"/>
          </a:xfrm>
          <a:prstGeom prst="rect">
            <a:avLst/>
          </a:prstGeom>
          <a:noFill/>
        </p:spPr>
      </p:pic>
      <p:pic>
        <p:nvPicPr>
          <p:cNvPr id="101380" name="Picture 4" descr="C:\EPM\epm101_102_103_105\epm102\sc05\media\grph\sc05s8-7grph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2928934"/>
            <a:ext cx="3143250" cy="2809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Ορθογώνιο"/>
          <p:cNvSpPr/>
          <p:nvPr/>
        </p:nvSpPr>
        <p:spPr>
          <a:xfrm>
            <a:off x="1357290" y="571480"/>
            <a:ext cx="60722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/>
              <a:t>Πίτες 	</a:t>
            </a:r>
            <a:endParaRPr lang="en-US" dirty="0"/>
          </a:p>
          <a:p>
            <a:r>
              <a:rPr lang="el-GR" dirty="0" smtClean="0"/>
              <a:t>Αντίθετα με τα αθροιστικά </a:t>
            </a:r>
            <a:r>
              <a:rPr lang="el-GR" dirty="0" err="1" smtClean="0"/>
              <a:t>ραβδογράμματα</a:t>
            </a:r>
            <a:r>
              <a:rPr lang="el-GR" dirty="0" smtClean="0"/>
              <a:t>, μια πίτα μπορεί να απεικονίσει μόνο μια μεταβλητή την φορά. Αν θέλουμε να δείξουμε περισσότερες μεταβλητές τότε χρειαζόμαστε περισσότερες πίτες.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5" name="4 - Πίνακας"/>
          <p:cNvGraphicFramePr>
            <a:graphicFrameLocks noGrp="1"/>
          </p:cNvGraphicFramePr>
          <p:nvPr/>
        </p:nvGraphicFramePr>
        <p:xfrm>
          <a:off x="1524000" y="2232643"/>
          <a:ext cx="6096001" cy="2392713"/>
        </p:xfrm>
        <a:graphic>
          <a:graphicData uri="http://schemas.openxmlformats.org/drawingml/2006/table">
            <a:tbl>
              <a:tblPr/>
              <a:tblGrid>
                <a:gridCol w="1249275"/>
                <a:gridCol w="1093116"/>
                <a:gridCol w="1093116"/>
                <a:gridCol w="1330247"/>
                <a:gridCol w="1330247"/>
              </a:tblGrid>
              <a:tr h="439711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Άνδρες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l-GR" sz="1300" b="1" dirty="0" smtClean="0">
                          <a:solidFill>
                            <a:srgbClr val="000000"/>
                          </a:solidFill>
                        </a:rPr>
                        <a:t>Γυναίκες</a:t>
                      </a:r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300" b="1" dirty="0">
                        <a:solidFill>
                          <a:srgbClr val="000000"/>
                        </a:solidFill>
                      </a:endParaRPr>
                    </a:p>
                  </a:txBody>
                  <a:tcPr marL="14276" marR="14276" marT="14276" marB="142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5F5"/>
                    </a:solidFill>
                  </a:tcPr>
                </a:tc>
              </a:tr>
              <a:tr h="496817"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Αποτέλεσμα θεραπείας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Ν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200" b="1" dirty="0" smtClean="0"/>
                        <a:t>ΣΣ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el-G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Ν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rtl="0" eaLnBrk="1" latinLnBrk="0" hangingPunct="1"/>
                      <a:r>
                        <a:rPr kumimoji="0" lang="el-GR" sz="1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ΣΣ</a:t>
                      </a:r>
                      <a:endParaRPr kumimoji="0" lang="en-US" sz="1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Cure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86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43%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75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48%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Remission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26%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54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35%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Disability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40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20%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12%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/>
                        <a:t>Death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22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11%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8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/>
                        <a:t>5%</a:t>
                      </a:r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  <a:tr h="291237">
                <a:tc>
                  <a:txBody>
                    <a:bodyPr/>
                    <a:lstStyle/>
                    <a:p>
                      <a:r>
                        <a:rPr lang="en-US" sz="1300" b="1" dirty="0"/>
                        <a:t>Total</a:t>
                      </a:r>
                      <a:endParaRPr lang="en-US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930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100.0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/>
                        <a:t>155</a:t>
                      </a:r>
                      <a:endParaRPr lang="el-GR" sz="130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300" b="1" dirty="0"/>
                        <a:t>100%</a:t>
                      </a:r>
                      <a:endParaRPr lang="el-GR" sz="1300" dirty="0"/>
                    </a:p>
                  </a:txBody>
                  <a:tcPr marL="57105" marR="57105" marT="42829" marB="4282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468</TotalTime>
  <Words>3952</Words>
  <Application>Microsoft Office PowerPoint</Application>
  <PresentationFormat>Προβολή στην οθόνη (4:3)</PresentationFormat>
  <Paragraphs>954</Paragraphs>
  <Slides>85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85</vt:i4>
      </vt:variant>
    </vt:vector>
  </HeadingPairs>
  <TitlesOfParts>
    <vt:vector size="86" baseType="lpstr">
      <vt:lpstr>Δικαιοσύνη</vt:lpstr>
      <vt:lpstr>Εισαγωγή στην Βιοστατιστική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  <vt:lpstr>Διαφάνεια 14</vt:lpstr>
      <vt:lpstr>Διαφάνεια 15</vt:lpstr>
      <vt:lpstr>Διαφάνεια 16</vt:lpstr>
      <vt:lpstr>Διαφάνεια 17</vt:lpstr>
      <vt:lpstr>Διαφάνεια 18</vt:lpstr>
      <vt:lpstr>Διαφάνεια 19</vt:lpstr>
      <vt:lpstr>Διαφάνεια 20</vt:lpstr>
      <vt:lpstr>Διαφάνεια 21</vt:lpstr>
      <vt:lpstr>Διαφάνεια 22</vt:lpstr>
      <vt:lpstr>Διαφάνεια 23</vt:lpstr>
      <vt:lpstr>Διαφάνεια 24</vt:lpstr>
      <vt:lpstr>Διαφάνεια 25</vt:lpstr>
      <vt:lpstr>Διαφάνεια 26</vt:lpstr>
      <vt:lpstr>Διαφάνεια 27</vt:lpstr>
      <vt:lpstr>Διαφάνεια 28</vt:lpstr>
      <vt:lpstr>Διαφάνεια 29</vt:lpstr>
      <vt:lpstr>Διαφάνεια 30</vt:lpstr>
      <vt:lpstr>Διαφάνεια 31</vt:lpstr>
      <vt:lpstr>Διαφάνεια 32</vt:lpstr>
      <vt:lpstr>Διαφάνεια 33</vt:lpstr>
      <vt:lpstr>Διαφάνεια 34</vt:lpstr>
      <vt:lpstr>Διαφάνεια 35</vt:lpstr>
      <vt:lpstr>Διαφάνεια 36</vt:lpstr>
      <vt:lpstr>Διαφάνεια 37</vt:lpstr>
      <vt:lpstr>Διαφάνεια 38</vt:lpstr>
      <vt:lpstr>Διαφάνεια 39</vt:lpstr>
      <vt:lpstr>Διαφάνεια 40</vt:lpstr>
      <vt:lpstr>Διαφάνεια 41</vt:lpstr>
      <vt:lpstr>Διαφάνεια 42</vt:lpstr>
      <vt:lpstr>Διαφάνεια 43</vt:lpstr>
      <vt:lpstr>Διαφάνεια 44</vt:lpstr>
      <vt:lpstr>Διαφάνεια 45</vt:lpstr>
      <vt:lpstr>Διαφάνεια 46</vt:lpstr>
      <vt:lpstr>Διαφάνεια 47</vt:lpstr>
      <vt:lpstr>Διαφάνεια 48</vt:lpstr>
      <vt:lpstr>Διαφάνεια 49</vt:lpstr>
      <vt:lpstr>Διαφάνεια 50</vt:lpstr>
      <vt:lpstr>Διαφάνεια 51</vt:lpstr>
      <vt:lpstr>Διαφάνεια 52</vt:lpstr>
      <vt:lpstr>Διαφάνεια 53</vt:lpstr>
      <vt:lpstr>Διαφάνεια 54</vt:lpstr>
      <vt:lpstr>Διαφάνεια 55</vt:lpstr>
      <vt:lpstr>Διαφάνεια 56</vt:lpstr>
      <vt:lpstr>Διαφάνεια 57</vt:lpstr>
      <vt:lpstr>Διαφάνεια 58</vt:lpstr>
      <vt:lpstr>Διαφάνεια 59</vt:lpstr>
      <vt:lpstr>Διαφάνεια 60</vt:lpstr>
      <vt:lpstr>Διαφάνεια 61</vt:lpstr>
      <vt:lpstr>Διαφάνεια 62</vt:lpstr>
      <vt:lpstr>Διαφάνεια 63</vt:lpstr>
      <vt:lpstr>Διαφάνεια 64</vt:lpstr>
      <vt:lpstr>Διαφάνεια 65</vt:lpstr>
      <vt:lpstr>Διαφάνεια 66</vt:lpstr>
      <vt:lpstr>Διαφάνεια 67</vt:lpstr>
      <vt:lpstr>Διαφάνεια 68</vt:lpstr>
      <vt:lpstr>Διαφάνεια 69</vt:lpstr>
      <vt:lpstr>Διαφάνεια 70</vt:lpstr>
      <vt:lpstr>Διαφάνεια 71</vt:lpstr>
      <vt:lpstr>Διαφάνεια 72</vt:lpstr>
      <vt:lpstr>Διαφάνεια 73</vt:lpstr>
      <vt:lpstr>Διαφάνεια 74</vt:lpstr>
      <vt:lpstr>Διαφάνεια 75</vt:lpstr>
      <vt:lpstr>Διαφάνεια 76</vt:lpstr>
      <vt:lpstr>Διαφάνεια 77</vt:lpstr>
      <vt:lpstr>Διαφάνεια 78</vt:lpstr>
      <vt:lpstr>Διαφάνεια 79</vt:lpstr>
      <vt:lpstr>Διαφάνεια 80</vt:lpstr>
      <vt:lpstr>Διαφάνεια 81</vt:lpstr>
      <vt:lpstr>Διαφάνεια 82</vt:lpstr>
      <vt:lpstr>Διαφάνεια 83</vt:lpstr>
      <vt:lpstr>Διαφάνεια 84</vt:lpstr>
      <vt:lpstr>Διαφάνεια 85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Panos Andriopoulos</dc:creator>
  <cp:lastModifiedBy>Panos Andriopoulos</cp:lastModifiedBy>
  <cp:revision>115</cp:revision>
  <dcterms:created xsi:type="dcterms:W3CDTF">2017-10-03T13:14:19Z</dcterms:created>
  <dcterms:modified xsi:type="dcterms:W3CDTF">2017-10-07T20:07:14Z</dcterms:modified>
</cp:coreProperties>
</file>