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21" r:id="rId3"/>
    <p:sldId id="322" r:id="rId4"/>
    <p:sldId id="323" r:id="rId5"/>
    <p:sldId id="257" r:id="rId6"/>
    <p:sldId id="258" r:id="rId7"/>
    <p:sldId id="259" r:id="rId8"/>
    <p:sldId id="324"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329" r:id="rId22"/>
    <p:sldId id="328" r:id="rId23"/>
    <p:sldId id="272" r:id="rId24"/>
    <p:sldId id="273" r:id="rId25"/>
    <p:sldId id="274" r:id="rId26"/>
    <p:sldId id="275" r:id="rId27"/>
    <p:sldId id="276" r:id="rId28"/>
    <p:sldId id="277" r:id="rId29"/>
    <p:sldId id="278" r:id="rId30"/>
    <p:sldId id="279" r:id="rId31"/>
    <p:sldId id="332" r:id="rId32"/>
    <p:sldId id="333" r:id="rId33"/>
    <p:sldId id="336" r:id="rId34"/>
    <p:sldId id="337" r:id="rId35"/>
    <p:sldId id="334" r:id="rId36"/>
    <p:sldId id="330" r:id="rId37"/>
    <p:sldId id="331" r:id="rId38"/>
    <p:sldId id="353" r:id="rId39"/>
    <p:sldId id="354" r:id="rId40"/>
    <p:sldId id="355" r:id="rId41"/>
    <p:sldId id="281" r:id="rId42"/>
    <p:sldId id="282" r:id="rId43"/>
    <p:sldId id="283" r:id="rId44"/>
    <p:sldId id="284" r:id="rId45"/>
    <p:sldId id="285" r:id="rId46"/>
    <p:sldId id="286" r:id="rId47"/>
    <p:sldId id="287" r:id="rId48"/>
    <p:sldId id="288" r:id="rId49"/>
    <p:sldId id="289" r:id="rId50"/>
    <p:sldId id="290" r:id="rId51"/>
    <p:sldId id="291" r:id="rId52"/>
    <p:sldId id="292" r:id="rId53"/>
    <p:sldId id="293" r:id="rId54"/>
    <p:sldId id="352" r:id="rId55"/>
    <p:sldId id="295" r:id="rId56"/>
    <p:sldId id="296" r:id="rId57"/>
    <p:sldId id="297" r:id="rId58"/>
    <p:sldId id="298" r:id="rId59"/>
    <p:sldId id="299" r:id="rId60"/>
    <p:sldId id="300" r:id="rId61"/>
    <p:sldId id="342" r:id="rId62"/>
    <p:sldId id="343" r:id="rId63"/>
    <p:sldId id="344" r:id="rId64"/>
    <p:sldId id="345" r:id="rId65"/>
    <p:sldId id="346" r:id="rId66"/>
    <p:sldId id="347" r:id="rId67"/>
    <p:sldId id="348" r:id="rId68"/>
    <p:sldId id="349" r:id="rId69"/>
    <p:sldId id="350" r:id="rId70"/>
    <p:sldId id="351" r:id="rId71"/>
    <p:sldId id="301" r:id="rId72"/>
    <p:sldId id="302" r:id="rId73"/>
    <p:sldId id="303" r:id="rId74"/>
    <p:sldId id="304" r:id="rId75"/>
    <p:sldId id="305" r:id="rId76"/>
    <p:sldId id="306" r:id="rId77"/>
    <p:sldId id="310" r:id="rId78"/>
    <p:sldId id="311" r:id="rId79"/>
    <p:sldId id="312" r:id="rId80"/>
    <p:sldId id="313" r:id="rId81"/>
    <p:sldId id="314" r:id="rId82"/>
    <p:sldId id="315" r:id="rId83"/>
    <p:sldId id="316" r:id="rId84"/>
    <p:sldId id="317" r:id="rId85"/>
    <p:sldId id="338" r:id="rId86"/>
    <p:sldId id="341" r:id="rId87"/>
    <p:sldId id="340" r:id="rId88"/>
    <p:sldId id="356" r:id="rId89"/>
    <p:sldId id="357" r:id="rId90"/>
    <p:sldId id="358" r:id="rId91"/>
    <p:sldId id="359" r:id="rId92"/>
    <p:sldId id="360" r:id="rId93"/>
    <p:sldId id="318" r:id="rId94"/>
    <p:sldId id="319" r:id="rId95"/>
    <p:sldId id="320" r:id="rId9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ACAC374D-D93A-435C-A83F-B6B82A568B4D}" type="datetimeFigureOut">
              <a:rPr lang="el-GR" smtClean="0"/>
              <a:pPr/>
              <a:t>11/5/2015</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09BE88A2-1A99-4C5A-BB1D-3423F2CF1194}" type="slidenum">
              <a:rPr lang="el-GR" smtClean="0"/>
              <a:pPr/>
              <a:t>‹#›</a:t>
            </a:fld>
            <a:endParaRPr lang="el-G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ACAC374D-D93A-435C-A83F-B6B82A568B4D}" type="datetimeFigureOut">
              <a:rPr lang="el-GR" smtClean="0"/>
              <a:pPr/>
              <a:t>11/5/2015</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09BE88A2-1A99-4C5A-BB1D-3423F2CF1194}"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ACAC374D-D93A-435C-A83F-B6B82A568B4D}" type="datetimeFigureOut">
              <a:rPr lang="el-GR" smtClean="0"/>
              <a:pPr/>
              <a:t>11/5/2015</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09BE88A2-1A99-4C5A-BB1D-3423F2CF1194}"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ACAC374D-D93A-435C-A83F-B6B82A568B4D}" type="datetimeFigureOut">
              <a:rPr lang="el-GR" smtClean="0"/>
              <a:pPr/>
              <a:t>11/5/2015</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09BE88A2-1A99-4C5A-BB1D-3423F2CF1194}" type="slidenum">
              <a:rPr lang="el-GR" smtClean="0"/>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ACAC374D-D93A-435C-A83F-B6B82A568B4D}" type="datetimeFigureOut">
              <a:rPr lang="el-GR" smtClean="0"/>
              <a:pPr/>
              <a:t>11/5/2015</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09BE88A2-1A99-4C5A-BB1D-3423F2CF1194}" type="slidenum">
              <a:rPr lang="el-GR" smtClean="0"/>
              <a:pPr/>
              <a:t>‹#›</a:t>
            </a:fld>
            <a:endParaRPr lang="el-G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ACAC374D-D93A-435C-A83F-B6B82A568B4D}" type="datetimeFigureOut">
              <a:rPr lang="el-GR" smtClean="0"/>
              <a:pPr/>
              <a:t>11/5/2015</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09BE88A2-1A99-4C5A-BB1D-3423F2CF1194}" type="slidenum">
              <a:rPr lang="el-GR" smtClean="0"/>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ACAC374D-D93A-435C-A83F-B6B82A568B4D}" type="datetimeFigureOut">
              <a:rPr lang="el-GR" smtClean="0"/>
              <a:pPr/>
              <a:t>11/5/2015</a:t>
            </a:fld>
            <a:endParaRPr lang="el-GR" dirty="0"/>
          </a:p>
        </p:txBody>
      </p:sp>
      <p:sp>
        <p:nvSpPr>
          <p:cNvPr id="8" name="7 - Θέση υποσέλιδου"/>
          <p:cNvSpPr>
            <a:spLocks noGrp="1"/>
          </p:cNvSpPr>
          <p:nvPr>
            <p:ph type="ftr" sz="quarter" idx="11"/>
          </p:nvPr>
        </p:nvSpPr>
        <p:spPr/>
        <p:txBody>
          <a:bodyPr/>
          <a:lstStyle/>
          <a:p>
            <a:endParaRPr lang="el-GR" dirty="0"/>
          </a:p>
        </p:txBody>
      </p:sp>
      <p:sp>
        <p:nvSpPr>
          <p:cNvPr id="9" name="8 - Θέση αριθμού διαφάνειας"/>
          <p:cNvSpPr>
            <a:spLocks noGrp="1"/>
          </p:cNvSpPr>
          <p:nvPr>
            <p:ph type="sldNum" sz="quarter" idx="12"/>
          </p:nvPr>
        </p:nvSpPr>
        <p:spPr/>
        <p:txBody>
          <a:bodyPr/>
          <a:lstStyle/>
          <a:p>
            <a:fld id="{09BE88A2-1A99-4C5A-BB1D-3423F2CF1194}" type="slidenum">
              <a:rPr lang="el-GR" smtClean="0"/>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ACAC374D-D93A-435C-A83F-B6B82A568B4D}" type="datetimeFigureOut">
              <a:rPr lang="el-GR" smtClean="0"/>
              <a:pPr/>
              <a:t>11/5/2015</a:t>
            </a:fld>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09BE88A2-1A99-4C5A-BB1D-3423F2CF1194}"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ACAC374D-D93A-435C-A83F-B6B82A568B4D}" type="datetimeFigureOut">
              <a:rPr lang="el-GR" smtClean="0"/>
              <a:pPr/>
              <a:t>11/5/2015</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09BE88A2-1A99-4C5A-BB1D-3423F2CF1194}"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ACAC374D-D93A-435C-A83F-B6B82A568B4D}" type="datetimeFigureOut">
              <a:rPr lang="el-GR" smtClean="0"/>
              <a:pPr/>
              <a:t>11/5/2015</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09BE88A2-1A99-4C5A-BB1D-3423F2CF1194}" type="slidenum">
              <a:rPr lang="el-GR" smtClean="0"/>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ACAC374D-D93A-435C-A83F-B6B82A568B4D}" type="datetimeFigureOut">
              <a:rPr lang="el-GR" smtClean="0"/>
              <a:pPr/>
              <a:t>11/5/2015</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09BE88A2-1A99-4C5A-BB1D-3423F2CF1194}" type="slidenum">
              <a:rPr lang="el-GR" smtClean="0"/>
              <a:pPr/>
              <a:t>‹#›</a:t>
            </a:fld>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AC374D-D93A-435C-A83F-B6B82A568B4D}" type="datetimeFigureOut">
              <a:rPr lang="el-GR" smtClean="0"/>
              <a:pPr/>
              <a:t>11/5/2015</a:t>
            </a:fld>
            <a:endParaRPr lang="el-GR" dirty="0"/>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dirty="0"/>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BE88A2-1A99-4C5A-BB1D-3423F2CF1194}" type="slidenum">
              <a:rPr lang="el-GR" smtClean="0"/>
              <a:pPr/>
              <a:t>‹#›</a:t>
            </a:fld>
            <a:endParaRPr lang="el-G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user\Desktop\map.png"/>
          <p:cNvPicPr>
            <a:picLocks noChangeAspect="1" noChangeArrowheads="1"/>
          </p:cNvPicPr>
          <p:nvPr/>
        </p:nvPicPr>
        <p:blipFill>
          <a:blip r:embed="rId2"/>
          <a:srcRect/>
          <a:stretch>
            <a:fillRect/>
          </a:stretch>
        </p:blipFill>
        <p:spPr bwMode="auto">
          <a:xfrm>
            <a:off x="0" y="59531"/>
            <a:ext cx="9144000" cy="6798469"/>
          </a:xfrm>
          <a:prstGeom prst="rect">
            <a:avLst/>
          </a:prstGeom>
          <a:ln>
            <a:noFill/>
          </a:ln>
          <a:effectLst>
            <a:outerShdw blurRad="292100" dist="139700" dir="2700000" algn="tl" rotWithShape="0">
              <a:srgbClr val="333333">
                <a:alpha val="65000"/>
              </a:srgbClr>
            </a:outerShdw>
          </a:effectLst>
        </p:spPr>
      </p:pic>
      <p:sp>
        <p:nvSpPr>
          <p:cNvPr id="6" name="1 - Τίτλος"/>
          <p:cNvSpPr>
            <a:spLocks noGrp="1"/>
          </p:cNvSpPr>
          <p:nvPr>
            <p:ph type="ctrTitle"/>
          </p:nvPr>
        </p:nvSpPr>
        <p:spPr/>
        <p:txBody>
          <a:bodyPr/>
          <a:lstStyle/>
          <a:p>
            <a:r>
              <a:rPr lang="el-GR" dirty="0" smtClean="0"/>
              <a:t>Περιφερειακή πολιτική </a:t>
            </a:r>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14356"/>
            <a:ext cx="8229600" cy="5411807"/>
          </a:xfrm>
        </p:spPr>
        <p:txBody>
          <a:bodyPr>
            <a:normAutofit/>
          </a:bodyPr>
          <a:lstStyle/>
          <a:p>
            <a:pPr algn="just">
              <a:buFont typeface="Wingdings" pitchFamily="2" charset="2"/>
              <a:buChar char="Ø"/>
            </a:pPr>
            <a:r>
              <a:rPr lang="el-GR" sz="2000" dirty="0" smtClean="0"/>
              <a:t>Οι πληθυσμοί </a:t>
            </a:r>
            <a:r>
              <a:rPr lang="el-GR" sz="2000" dirty="0"/>
              <a:t>ακολούθησαν τους </a:t>
            </a:r>
            <a:r>
              <a:rPr lang="el-GR" sz="2000" dirty="0" smtClean="0"/>
              <a:t>επιχειρηματίες όπως και </a:t>
            </a:r>
            <a:r>
              <a:rPr lang="el-GR" sz="2000" dirty="0"/>
              <a:t>το κράτος επίσης</a:t>
            </a:r>
            <a:r>
              <a:rPr lang="el-GR" sz="2000" dirty="0" smtClean="0"/>
              <a:t>.</a:t>
            </a:r>
          </a:p>
          <a:p>
            <a:pPr algn="just">
              <a:buFont typeface="Wingdings" pitchFamily="2" charset="2"/>
              <a:buChar char="Ø"/>
            </a:pPr>
            <a:r>
              <a:rPr lang="el-GR" sz="2000" dirty="0" smtClean="0"/>
              <a:t>Το κράτος φρόντισε για  </a:t>
            </a:r>
            <a:r>
              <a:rPr lang="el-GR" sz="2000" dirty="0"/>
              <a:t>τις υποδομές, τις συλλογικές υπηρεσίες και τη διοικητική διάρθρωση που απαιτούνται για την ανάπτυξη των βιομηχανικών δραστηριοτήτων. </a:t>
            </a:r>
            <a:endParaRPr lang="el-GR" sz="2000" dirty="0" smtClean="0"/>
          </a:p>
          <a:p>
            <a:pPr algn="just">
              <a:buNone/>
            </a:pPr>
            <a:endParaRPr lang="el-GR" sz="2000" dirty="0" smtClean="0"/>
          </a:p>
          <a:p>
            <a:pPr algn="just">
              <a:buFont typeface="Wingdings" pitchFamily="2" charset="2"/>
              <a:buChar char="§"/>
            </a:pPr>
            <a:r>
              <a:rPr lang="el-GR" sz="2000" b="1" dirty="0" smtClean="0"/>
              <a:t>Οι </a:t>
            </a:r>
            <a:r>
              <a:rPr lang="el-GR" sz="2000" b="1" dirty="0"/>
              <a:t>υποδομές</a:t>
            </a:r>
            <a:r>
              <a:rPr lang="el-GR" sz="2000" dirty="0"/>
              <a:t>, υπό ευρεία έννοια, περιλαμβάνουν όχι μόνο τα μέσα μεταφοράς, επικοινωνίας και τηλεπικοινωνίας, </a:t>
            </a:r>
            <a:r>
              <a:rPr lang="el-GR" sz="2000" b="1" dirty="0"/>
              <a:t>αλλά επίσης και τις κατοικίες και όλες τις εγκαταστάσεις που χρειάζονται για τη δημιουργία και την ανάπτυξη μεγάλων αστικών κέντρων.</a:t>
            </a:r>
            <a:r>
              <a:rPr lang="el-GR" sz="2000" dirty="0"/>
              <a:t> </a:t>
            </a:r>
            <a:endParaRPr lang="el-GR" sz="2000" dirty="0" smtClean="0"/>
          </a:p>
          <a:p>
            <a:pPr algn="just">
              <a:buFont typeface="Wingdings" pitchFamily="2" charset="2"/>
              <a:buChar char="§"/>
            </a:pPr>
            <a:r>
              <a:rPr lang="el-GR" sz="2000" b="1" dirty="0" smtClean="0"/>
              <a:t>Οι</a:t>
            </a:r>
            <a:r>
              <a:rPr lang="el-GR" sz="2000" dirty="0" smtClean="0"/>
              <a:t> </a:t>
            </a:r>
            <a:r>
              <a:rPr lang="el-GR" sz="2000" b="1" dirty="0"/>
              <a:t>συλλογικές υπηρεσίες </a:t>
            </a:r>
            <a:r>
              <a:rPr lang="el-GR" sz="2000" dirty="0"/>
              <a:t>που συνδέονται με αυτές περιλαμβάνουν τόσο τις κλασικές υπηρεσίες, όπως είναι η διανομή νερού και ηλεκτρικού ρεύματος, </a:t>
            </a:r>
            <a:r>
              <a:rPr lang="el-GR" sz="2000" b="1" dirty="0"/>
              <a:t>όσο και την επαγγελματική κατάρτιση, την πανεπιστημιακή εκπαίδευση και την έρευνα, και ακόμη και τις εγκαταστάσεις αναψυχής, αθλοπαιδιών και πολιτισμικής καλλιέργειας.</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71480"/>
            <a:ext cx="8229600" cy="5554683"/>
          </a:xfrm>
        </p:spPr>
        <p:txBody>
          <a:bodyPr>
            <a:normAutofit/>
          </a:bodyPr>
          <a:lstStyle/>
          <a:p>
            <a:pPr algn="just">
              <a:buFont typeface="Wingdings" pitchFamily="2" charset="2"/>
              <a:buChar char="Ø"/>
            </a:pPr>
            <a:r>
              <a:rPr lang="el-GR" sz="2000" dirty="0"/>
              <a:t>Όλοι αυτοί οι οικονομικοί, διοικητικοί, κοινωνικοί και πολιτισμικοί παράγοντες δημιουργούν </a:t>
            </a:r>
            <a:r>
              <a:rPr lang="el-GR" sz="2000" b="1" dirty="0"/>
              <a:t>«εξωτερικές οικονομίες», </a:t>
            </a:r>
            <a:r>
              <a:rPr lang="el-GR" sz="2000" dirty="0"/>
              <a:t>δηλαδή πλεονεκτήματα που απορρέουν από ένα συνδυασμό παραγόντων χωρίς συγκεκριμένες δαπάνες των επιχειρήσεων. </a:t>
            </a:r>
            <a:endParaRPr lang="el-GR" sz="2000" dirty="0" smtClean="0"/>
          </a:p>
          <a:p>
            <a:pPr algn="just">
              <a:buFont typeface="Wingdings" pitchFamily="2" charset="2"/>
              <a:buChar char="Ø"/>
            </a:pPr>
            <a:r>
              <a:rPr lang="el-GR" sz="2000" dirty="0"/>
              <a:t>Ε</a:t>
            </a:r>
            <a:r>
              <a:rPr lang="el-GR" sz="2000" dirty="0" smtClean="0"/>
              <a:t>άν </a:t>
            </a:r>
            <a:r>
              <a:rPr lang="el-GR" sz="2000" dirty="0"/>
              <a:t>όλες οι άλλες συνθήκες είναι παρόμοιες, </a:t>
            </a:r>
            <a:r>
              <a:rPr lang="el-GR" sz="2000" b="1" dirty="0"/>
              <a:t>οι επιχειρηματίες πηγαίνουν να εγκατασταθούν εκεί όπου ευρίσκουν εξωτερικές οικονομίες και επιπλέον μεγάλες αγορές και μεγάλες πληθυσμιακές συγκεντρώσεις</a:t>
            </a:r>
            <a:r>
              <a:rPr lang="el-GR" sz="2000" dirty="0"/>
              <a:t>. Πράγματι, πριν πάρουν τις αποφάσεις τους για εγκατάσταση, οι σύγχρονες επιχειρήσεις αναζητούν μια δέσμη ευνοϊκών στοιχείων, ιδίως ως προς τις υποδομές και τους ανθρώπινους πόρους. Όμως, </a:t>
            </a:r>
            <a:r>
              <a:rPr lang="el-GR" sz="2000" b="1" i="1" u="sng" dirty="0"/>
              <a:t>η άνιση ανάπτυξη των ευρωπαϊκών περιοχών στο παρελθόν έχει οδηγήσει σε μεγάλες ανισότητες, τόσο ως προς την ποσότητα των υποδομών (μεταφορών, τηλεπικοινωνιών, ενέργειας), όσο και ως προς την ποιότητα των ανθρώπινων πόρων από την άποψη των γνώσεων και των προσόντων.</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71480"/>
            <a:ext cx="8229600" cy="5554683"/>
          </a:xfrm>
        </p:spPr>
        <p:txBody>
          <a:bodyPr>
            <a:normAutofit/>
          </a:bodyPr>
          <a:lstStyle/>
          <a:p>
            <a:pPr algn="just"/>
            <a:r>
              <a:rPr lang="el-GR" sz="2000" dirty="0"/>
              <a:t>Τώρα πλέον, η οικονομική επιτυχία μιας περιοχής εξαρτάται κατά μέγα μέρος από τις δυνατότητες εξασφάλισης σταθεράς </a:t>
            </a:r>
            <a:r>
              <a:rPr lang="el-GR" sz="2000" b="1" dirty="0"/>
              <a:t>πρόσβασης στην έρευνα και στην τεχνολογική πρόοδο</a:t>
            </a:r>
            <a:r>
              <a:rPr lang="el-GR" sz="2000" dirty="0"/>
              <a:t>. </a:t>
            </a:r>
            <a:endParaRPr lang="el-GR" sz="2000" dirty="0" smtClean="0"/>
          </a:p>
          <a:p>
            <a:pPr algn="just"/>
            <a:r>
              <a:rPr lang="el-GR" sz="2000" dirty="0" smtClean="0"/>
              <a:t>Όμως</a:t>
            </a:r>
            <a:r>
              <a:rPr lang="el-GR" sz="2000" dirty="0"/>
              <a:t>, στις πιο πτωχές περιοχές, </a:t>
            </a:r>
            <a:r>
              <a:rPr lang="el-GR" sz="2000" b="1" dirty="0"/>
              <a:t>η παραγωγή προέρχεται ιδίως από τις μικρομεσαίες </a:t>
            </a:r>
            <a:r>
              <a:rPr lang="el-GR" sz="2000" b="1" dirty="0" smtClean="0"/>
              <a:t>επιχειρήσεις(MME</a:t>
            </a:r>
            <a:r>
              <a:rPr lang="el-GR" sz="2000" b="1" dirty="0"/>
              <a:t>), οι οποίες εργάζονται σε παραδοσιακούς κλάδους μέσα στην περιοχή και δεν έχουν εξωτερικές </a:t>
            </a:r>
            <a:r>
              <a:rPr lang="el-GR" sz="2000" b="1" dirty="0" smtClean="0"/>
              <a:t>προοπτικές. </a:t>
            </a:r>
          </a:p>
          <a:p>
            <a:pPr algn="just"/>
            <a:r>
              <a:rPr lang="el-GR" sz="2000" dirty="0" smtClean="0"/>
              <a:t>Στις </a:t>
            </a:r>
            <a:r>
              <a:rPr lang="el-GR" sz="2000" dirty="0"/>
              <a:t>περισσότερες περιπτώσεις δεν διαθέτουν άτομα με ειδικά προσόντα ούτε βοηθητικές υπηρεσίες, π.χ. τραπεζικές, υψηλής ποιότητας. Αυτές οι ελλείψεις παρεμποδίζουν την καινοτομία. </a:t>
            </a:r>
            <a:r>
              <a:rPr lang="el-GR" sz="2000" b="1" dirty="0"/>
              <a:t>Έτσι, οι ευνοϊκοί παράγοντες για την έρευνα και την τεχνολογική ανάπτυξη </a:t>
            </a:r>
            <a:r>
              <a:rPr lang="el-GR" sz="2000" dirty="0"/>
              <a:t>(οργάνωση, διαχείριση, εμπόριο, χρηματοδότηση, τεχνική εισαγωγής στην αγορά νέων προϊόντων) </a:t>
            </a:r>
            <a:r>
              <a:rPr lang="el-GR" sz="2000" b="1" dirty="0"/>
              <a:t>συγκεντρώνονται σχεδόν αποκλειστικά στις αναπτυγμένες περιοχές.</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00042"/>
            <a:ext cx="8229600" cy="5626121"/>
          </a:xfrm>
        </p:spPr>
        <p:txBody>
          <a:bodyPr>
            <a:normAutofit fontScale="70000" lnSpcReduction="20000"/>
          </a:bodyPr>
          <a:lstStyle/>
          <a:p>
            <a:pPr algn="just">
              <a:buFont typeface="Wingdings" pitchFamily="2" charset="2"/>
              <a:buChar char="Ø"/>
            </a:pPr>
            <a:r>
              <a:rPr lang="el-GR" dirty="0" smtClean="0"/>
              <a:t> Οι </a:t>
            </a:r>
            <a:r>
              <a:rPr lang="el-GR" dirty="0"/>
              <a:t>εξωτερικές οικονομίες μπορούν πέρα από ένα όριο να γίνουν </a:t>
            </a:r>
            <a:r>
              <a:rPr lang="el-GR" b="1" dirty="0"/>
              <a:t>«αντιοικονομικές» </a:t>
            </a:r>
            <a:r>
              <a:rPr lang="el-GR" dirty="0"/>
              <a:t>στο μέτρο που η μόλυνση και η συμφόρηση των συγκοινωνιακών μέσων προκαλούν δαπάνες και δυσάρεστες επιπτώσεις για τις επιχειρήσεις και τους εργαζόμενους σε αυτές</a:t>
            </a:r>
            <a:r>
              <a:rPr lang="el-GR" dirty="0" smtClean="0"/>
              <a:t>.</a:t>
            </a:r>
          </a:p>
          <a:p>
            <a:pPr algn="just">
              <a:buFont typeface="Wingdings" pitchFamily="2" charset="2"/>
              <a:buChar char="Ø"/>
            </a:pPr>
            <a:r>
              <a:rPr lang="el-GR" dirty="0" smtClean="0"/>
              <a:t> Επιπλέον, </a:t>
            </a:r>
            <a:r>
              <a:rPr lang="el-GR" dirty="0"/>
              <a:t>οι παράγοντες που επιδρούν επί της επιλογής εγκατάστασης των οικονομικών δραστηριοτήτων δεν είναι αμετάβλητοι. </a:t>
            </a:r>
            <a:endParaRPr lang="el-GR" dirty="0" smtClean="0"/>
          </a:p>
          <a:p>
            <a:pPr algn="just">
              <a:buFont typeface="Wingdings" pitchFamily="2" charset="2"/>
              <a:buChar char="Ø"/>
            </a:pPr>
            <a:r>
              <a:rPr lang="el-GR" dirty="0" smtClean="0"/>
              <a:t>Νέες </a:t>
            </a:r>
            <a:r>
              <a:rPr lang="el-GR" dirty="0"/>
              <a:t>απαιτήσεις εγκατάστασης εξασθενούν τις παλαιές και τελικά μπορεί να τις αντικαταστήσουν. </a:t>
            </a:r>
            <a:endParaRPr lang="el-GR" dirty="0" smtClean="0"/>
          </a:p>
          <a:p>
            <a:pPr algn="just">
              <a:buFont typeface="Wingdings" pitchFamily="2" charset="2"/>
              <a:buChar char="Ø"/>
            </a:pPr>
            <a:r>
              <a:rPr lang="el-GR" dirty="0"/>
              <a:t>Ο</a:t>
            </a:r>
            <a:r>
              <a:rPr lang="el-GR" dirty="0" smtClean="0"/>
              <a:t>ι</a:t>
            </a:r>
            <a:r>
              <a:rPr lang="el-GR" dirty="0"/>
              <a:t> </a:t>
            </a:r>
            <a:r>
              <a:rPr lang="el-GR" b="1" dirty="0"/>
              <a:t>τεχνολογίες των πληροφοριών</a:t>
            </a:r>
            <a:r>
              <a:rPr lang="el-GR" dirty="0"/>
              <a:t> έχουν συνενώσει βιομηχανίες, οι οποίες δεν ήταν άλλοτε συνδεδεμένες (τηλεπικοινωνίες, τεχνολογίες της πληροφορικής και μαζικά μέσα ενημέρωσης), περιορίζοντας τον ρόλο της απόστασης και ενθαρρύνοντας τη δημιουργία νέων οικονομικών </a:t>
            </a:r>
            <a:r>
              <a:rPr lang="el-GR" dirty="0" smtClean="0"/>
              <a:t>δραστηριοτήτων. </a:t>
            </a:r>
            <a:r>
              <a:rPr lang="el-GR" b="1" dirty="0"/>
              <a:t>Με τις δυνατότητες ανάπτυξης δικτύων που προσφέρει, η κοινωνία των πληροφοριών μπορεί να συμβάλει στον γεωγραφικό και οικονομικό απεγκλωβισμό των πτωχών περιφερειών της Ένωσης.</a:t>
            </a:r>
          </a:p>
          <a:p>
            <a:pPr algn="just">
              <a:buNone/>
            </a:pPr>
            <a:r>
              <a:rPr lang="el-GR" dirty="0" smtClean="0"/>
              <a:t/>
            </a:r>
            <a:br>
              <a:rPr lang="el-GR" dirty="0" smtClean="0"/>
            </a:br>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57166"/>
            <a:ext cx="8229600" cy="5768997"/>
          </a:xfrm>
        </p:spPr>
        <p:txBody>
          <a:bodyPr>
            <a:normAutofit/>
          </a:bodyPr>
          <a:lstStyle/>
          <a:p>
            <a:pPr algn="just">
              <a:buFont typeface="Wingdings" pitchFamily="2" charset="2"/>
              <a:buChar char="Ø"/>
            </a:pPr>
            <a:r>
              <a:rPr lang="el-GR" sz="2000" b="1" dirty="0"/>
              <a:t>το φαινόμενο της παγκοσμιοποίησης των αγορών</a:t>
            </a:r>
            <a:r>
              <a:rPr lang="el-GR" sz="2000" dirty="0"/>
              <a:t>, που σημαίνει την ένταση του διεθνούς ανταγωνισμού, λόγω της ανάπτυξης μιας δυνητικά ενιαίας παγκόσμιας αγοράς για μια σειρά προϊόντων και υπηρεσιών, μεγαλώνει τη σημασία της περιφερειακής πολιτικής. </a:t>
            </a:r>
            <a:endParaRPr lang="el-GR" sz="2000" dirty="0" smtClean="0"/>
          </a:p>
          <a:p>
            <a:pPr algn="just">
              <a:buFont typeface="Wingdings" pitchFamily="2" charset="2"/>
              <a:buChar char="Ø"/>
            </a:pPr>
            <a:r>
              <a:rPr lang="el-GR" sz="2000" dirty="0"/>
              <a:t>Η</a:t>
            </a:r>
            <a:r>
              <a:rPr lang="el-GR" sz="2000" dirty="0" smtClean="0"/>
              <a:t> </a:t>
            </a:r>
            <a:r>
              <a:rPr lang="el-GR" sz="2000" b="1" dirty="0"/>
              <a:t>διεθνής ανταγωνιστικότητα εξαρτάται </a:t>
            </a:r>
            <a:r>
              <a:rPr lang="el-GR" sz="2000" dirty="0"/>
              <a:t>πλέον πολύ λιγότερο από τα στατικά συγκριτικά πλεονεκτήματα των περιοχών, </a:t>
            </a:r>
            <a:r>
              <a:rPr lang="el-GR" sz="2000" dirty="0" smtClean="0"/>
              <a:t>όπως η </a:t>
            </a:r>
            <a:r>
              <a:rPr lang="el-GR" sz="2000" dirty="0"/>
              <a:t>συγκέντρωση φυσικών, οικονομικών και ανθρώπινων </a:t>
            </a:r>
            <a:r>
              <a:rPr lang="el-GR" sz="2000" dirty="0" smtClean="0"/>
              <a:t>πόρων και </a:t>
            </a:r>
            <a:r>
              <a:rPr lang="el-GR" sz="2000" dirty="0"/>
              <a:t>πολύ περισσότερο από δυναμικά ποιοτικά στοιχεία, όπως η κινητικότητα των συντελεστών </a:t>
            </a:r>
            <a:r>
              <a:rPr lang="el-GR" sz="2000" dirty="0" smtClean="0"/>
              <a:t>παραγωγής, οι </a:t>
            </a:r>
            <a:r>
              <a:rPr lang="el-GR" sz="2000" dirty="0"/>
              <a:t>κατάλληλες πληροφορίες και η ικανότητα αποτελεσματικού συντονισμού τους. </a:t>
            </a:r>
            <a:endParaRPr lang="el-GR" sz="2000" dirty="0" smtClean="0"/>
          </a:p>
          <a:p>
            <a:pPr algn="just">
              <a:buNone/>
            </a:pPr>
            <a:r>
              <a:rPr lang="el-GR" sz="2000" b="1" i="1" u="sng" dirty="0" smtClean="0"/>
              <a:t>Αυτοί </a:t>
            </a:r>
            <a:r>
              <a:rPr lang="el-GR" sz="2000" b="1" i="1" u="sng" dirty="0"/>
              <a:t>οι παράγοντες προσφέρουν δυνατότητες αποκεντρωμένης οικονομικής ανάπτυξης, εάν συνοδεύονται από μια κατάλληλη πολιτική. </a:t>
            </a:r>
            <a:r>
              <a:rPr lang="el-GR" sz="2000" b="1" i="1" u="sng" dirty="0" smtClean="0"/>
              <a:t>Τα</a:t>
            </a:r>
            <a:r>
              <a:rPr lang="el-GR" sz="2000" b="1" i="1" u="sng" dirty="0"/>
              <a:t> κράτη μέλη και η Ένωση μπορούν να επωφεληθούν από αυτές τις τάσεις και τις μεταβολές για να ισορροπήσουν καλύτερα τις περιοχές </a:t>
            </a:r>
            <a:r>
              <a:rPr lang="el-GR" sz="2000" b="1" i="1" u="sng" dirty="0" smtClean="0"/>
              <a:t>τους.</a:t>
            </a:r>
            <a:endParaRPr lang="el-GR" sz="2000" b="1" i="1" u="sng"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14290"/>
            <a:ext cx="8229600" cy="5911873"/>
          </a:xfrm>
        </p:spPr>
        <p:txBody>
          <a:bodyPr>
            <a:normAutofit/>
          </a:bodyPr>
          <a:lstStyle/>
          <a:p>
            <a:pPr algn="just">
              <a:buNone/>
            </a:pPr>
            <a:r>
              <a:rPr lang="el-GR" sz="2000" b="1" dirty="0" smtClean="0"/>
              <a:t>Τα </a:t>
            </a:r>
            <a:r>
              <a:rPr lang="el-GR" sz="2000" b="1" dirty="0"/>
              <a:t>μέσα τα οποία χρησιμοποιούν συνήθως τα κράτη μέλη για να αντιμετωπίσουν τα περιφερειακά προβλήματα είναι δύο ειδών: </a:t>
            </a:r>
            <a:endParaRPr lang="el-GR" sz="2000" b="1" dirty="0" smtClean="0"/>
          </a:p>
          <a:p>
            <a:pPr marL="457200" indent="-457200" algn="just">
              <a:buFont typeface="+mj-lt"/>
              <a:buAutoNum type="arabicPeriod"/>
            </a:pPr>
            <a:r>
              <a:rPr lang="el-GR" sz="2000" dirty="0" smtClean="0"/>
              <a:t>αφενός </a:t>
            </a:r>
            <a:r>
              <a:rPr lang="el-GR" sz="2000" dirty="0"/>
              <a:t>η βελτίωση των υποδομών και η κοινωνική και πολιτισμική ανάπτυξη των καθυστερημένων περιοχών και</a:t>
            </a:r>
            <a:r>
              <a:rPr lang="el-GR" sz="2000" dirty="0" smtClean="0"/>
              <a:t>,</a:t>
            </a:r>
          </a:p>
          <a:p>
            <a:pPr marL="457200" indent="-457200" algn="just">
              <a:buFont typeface="+mj-lt"/>
              <a:buAutoNum type="arabicPeriod"/>
            </a:pPr>
            <a:r>
              <a:rPr lang="el-GR" sz="2000" dirty="0" smtClean="0"/>
              <a:t>αφετέρου</a:t>
            </a:r>
            <a:r>
              <a:rPr lang="el-GR" sz="2000" dirty="0"/>
              <a:t>, διάφορες πριμοδοτήσεις, επιχορηγήσεις και φορολογικές απαλλαγές για την προσέλκυση ιδιωτικών επενδύσεων σε αυτές τις περιοχές. </a:t>
            </a:r>
            <a:endParaRPr lang="el-GR" sz="2000" dirty="0" smtClean="0"/>
          </a:p>
          <a:p>
            <a:pPr algn="just">
              <a:buNone/>
            </a:pPr>
            <a:r>
              <a:rPr lang="el-GR" sz="2000" dirty="0" smtClean="0"/>
              <a:t>O </a:t>
            </a:r>
            <a:r>
              <a:rPr lang="el-GR" sz="2000" dirty="0"/>
              <a:t>γενικός σκοπός αυτών των μέτρων είναι να δημιουργήσουν ή να επαναφέρουν μια </a:t>
            </a:r>
            <a:r>
              <a:rPr lang="el-GR" sz="2000" b="1" dirty="0"/>
              <a:t>καλύτερη ισορροπία των οικονομικών δραστηριοτήτων και των πληθυσμών στην εθνική επικράτεια.</a:t>
            </a:r>
            <a:r>
              <a:rPr lang="el-GR" sz="2000" dirty="0"/>
              <a:t> Γι' αυτόν τον σκοπό ορισμένες κυβερνήσεις επιδιώκουν επίσης να αποθαρρύνουν τις επενδύσεις στις υψηλά αναπτυγμένες περιοχές. </a:t>
            </a:r>
            <a:r>
              <a:rPr lang="el-GR" sz="2000" b="1" dirty="0" smtClean="0"/>
              <a:t>Τα </a:t>
            </a:r>
            <a:r>
              <a:rPr lang="el-GR" sz="2000" b="1" dirty="0"/>
              <a:t>πλεονεκτήματα αυτών των τελευταίων μέτρων είναι διττά: </a:t>
            </a:r>
            <a:endParaRPr lang="el-GR" sz="2000" b="1" dirty="0" smtClean="0"/>
          </a:p>
          <a:p>
            <a:pPr marL="457200" indent="-457200" algn="just">
              <a:buFont typeface="+mj-lt"/>
              <a:buAutoNum type="arabicPeriod"/>
            </a:pPr>
            <a:r>
              <a:rPr lang="el-GR" sz="2000" dirty="0" smtClean="0"/>
              <a:t>ευνοούν </a:t>
            </a:r>
            <a:r>
              <a:rPr lang="el-GR" sz="2000" dirty="0"/>
              <a:t>τη μεταβίβαση πόρων προς τις περιοχές που έχουν τη μεγαλύτερη ανάγκη και </a:t>
            </a:r>
            <a:endParaRPr lang="el-GR" sz="2000" dirty="0" smtClean="0"/>
          </a:p>
          <a:p>
            <a:pPr marL="457200" indent="-457200" algn="just">
              <a:buFont typeface="+mj-lt"/>
              <a:buAutoNum type="arabicPeriod"/>
            </a:pPr>
            <a:r>
              <a:rPr lang="el-GR" sz="2000" dirty="0" smtClean="0"/>
              <a:t>συγχρόνως </a:t>
            </a:r>
            <a:r>
              <a:rPr lang="el-GR" sz="2000" dirty="0"/>
              <a:t>παρεμποδίζουν τη συμφόρηση των υπεραναπτυγμένων περιοχών.</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57166"/>
            <a:ext cx="8229600" cy="5768997"/>
          </a:xfrm>
        </p:spPr>
        <p:txBody>
          <a:bodyPr>
            <a:normAutofit/>
          </a:bodyPr>
          <a:lstStyle/>
          <a:p>
            <a:pPr algn="just">
              <a:buFont typeface="Wingdings" pitchFamily="2" charset="2"/>
              <a:buChar char="Ø"/>
            </a:pPr>
            <a:r>
              <a:rPr lang="el-GR" sz="2000" dirty="0"/>
              <a:t>Ασφαλώς, </a:t>
            </a:r>
            <a:r>
              <a:rPr lang="el-GR" sz="2000" b="1" dirty="0"/>
              <a:t>οι εθνικές αρχές είναι κυρίως υπεύθυνες για τη λύση των προβλημάτων των περιοχών τους, </a:t>
            </a:r>
            <a:r>
              <a:rPr lang="el-GR" sz="2000" dirty="0"/>
              <a:t>ιδίως με την κατασκευή των κατάλληλων υποδομών ή με την παροχή επιδοτήσεων σε επιχειρήσεις για την προσέλκυση των επενδύσεών τους σε μειονεκτικές περιοχές. </a:t>
            </a:r>
            <a:endParaRPr lang="el-GR" sz="2000" dirty="0" smtClean="0"/>
          </a:p>
          <a:p>
            <a:pPr algn="just">
              <a:buFont typeface="Wingdings" pitchFamily="2" charset="2"/>
              <a:buChar char="Ø"/>
            </a:pPr>
            <a:r>
              <a:rPr lang="el-GR" sz="2000" dirty="0" smtClean="0"/>
              <a:t>H </a:t>
            </a:r>
            <a:r>
              <a:rPr lang="el-GR" sz="2000" dirty="0"/>
              <a:t>απαραίτητη προσπάθεια ενέχει την προσφυγή σε δημόσιες παρεμβάσεις συνδυαζόμενες με ιδιωτικές επενδύσεις για να παρακινηθεί η οικονομική δραστηριότητα στις λιγότερο αναπτυγμένες περιοχές. </a:t>
            </a:r>
            <a:endParaRPr lang="el-GR" sz="2000" dirty="0" smtClean="0"/>
          </a:p>
          <a:p>
            <a:pPr algn="just">
              <a:buFont typeface="Wingdings" pitchFamily="2" charset="2"/>
              <a:buChar char="Ø"/>
            </a:pPr>
            <a:r>
              <a:rPr lang="el-GR" sz="2000" dirty="0" smtClean="0"/>
              <a:t>Οι</a:t>
            </a:r>
            <a:r>
              <a:rPr lang="el-GR" sz="2000" dirty="0"/>
              <a:t> </a:t>
            </a:r>
            <a:r>
              <a:rPr lang="el-GR" sz="2000" b="1" dirty="0"/>
              <a:t>περιφερειακές ενισχύσεις,</a:t>
            </a:r>
            <a:r>
              <a:rPr lang="el-GR" sz="2000" dirty="0"/>
              <a:t> </a:t>
            </a:r>
            <a:r>
              <a:rPr lang="el-GR" sz="2000" b="1" dirty="0"/>
              <a:t>όταν εφαρμόζονται σωστά, αποτελούν απαραίτητα μέσα όχι μόνον για την περιφερειακή ανάπτυξη, αλλά και </a:t>
            </a:r>
            <a:r>
              <a:rPr lang="el-GR" sz="2000" b="1" dirty="0" smtClean="0"/>
              <a:t>για </a:t>
            </a:r>
            <a:r>
              <a:rPr lang="el-GR" sz="2000" b="1" dirty="0"/>
              <a:t>τη συνεχή και ισόρροπη πρόοδο της </a:t>
            </a:r>
            <a:r>
              <a:rPr lang="el-GR" sz="2000" b="1" dirty="0" smtClean="0"/>
              <a:t>Ευρωπαϊκής </a:t>
            </a:r>
            <a:r>
              <a:rPr lang="el-GR" sz="2000" b="1" dirty="0"/>
              <a:t>Ένωσης.</a:t>
            </a:r>
            <a:r>
              <a:rPr lang="el-GR" sz="2000" dirty="0"/>
              <a:t> </a:t>
            </a:r>
            <a:endParaRPr lang="el-GR" sz="2000" dirty="0" smtClean="0"/>
          </a:p>
          <a:p>
            <a:pPr algn="just">
              <a:buFont typeface="Wingdings" pitchFamily="2" charset="2"/>
              <a:buChar char="Ø"/>
            </a:pPr>
            <a:r>
              <a:rPr lang="el-GR" sz="2000" dirty="0"/>
              <a:t>Ο</a:t>
            </a:r>
            <a:r>
              <a:rPr lang="el-GR" sz="2000" dirty="0" smtClean="0"/>
              <a:t> </a:t>
            </a:r>
            <a:r>
              <a:rPr lang="el-GR" sz="2000" dirty="0"/>
              <a:t>πρώτος στόχος της ευρωπαϊκής περιφερειακής πολιτικής είναι να αντιπαραθέτει και </a:t>
            </a:r>
            <a:r>
              <a:rPr lang="el-GR" sz="2000" b="1" dirty="0"/>
              <a:t>να συντονίζει τις εθνικές περιφερειακές πολιτικές</a:t>
            </a:r>
            <a:r>
              <a:rPr lang="el-GR" sz="2000" dirty="0"/>
              <a:t> προσδιορίζοντας τους προσανατολισμούς και επιβάλλοντας τις προτεραιότητες σε ευρωπαϊκό επίπεδο, οι οποίες μπορούν πράγματι να μειώσουν τις οικονομικές αποστάσεις μεταξύ των περιοχών</a:t>
            </a:r>
            <a:r>
              <a:rPr lang="el-GR" sz="2000" dirty="0" smtClean="0"/>
              <a: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14356"/>
            <a:ext cx="8229600" cy="5411807"/>
          </a:xfrm>
        </p:spPr>
        <p:txBody>
          <a:bodyPr>
            <a:normAutofit/>
          </a:bodyPr>
          <a:lstStyle/>
          <a:p>
            <a:pPr algn="just">
              <a:buFont typeface="Wingdings" pitchFamily="2" charset="2"/>
              <a:buChar char="Ø"/>
            </a:pPr>
            <a:r>
              <a:rPr lang="el-GR" sz="2000" dirty="0" smtClean="0"/>
              <a:t>H οικονομική συγκέντρωση προκαλεί </a:t>
            </a:r>
            <a:r>
              <a:rPr lang="el-GR" sz="2000" dirty="0" smtClean="0"/>
              <a:t>ακόμα μεγαλύτερη συγκέντρωση και η κοινή </a:t>
            </a:r>
            <a:r>
              <a:rPr lang="el-GR" sz="2000" dirty="0" smtClean="0"/>
              <a:t>περιφερειακή πολιτική επιδιώκει να αναστρέψει αυτήν την τάση για να επιτύχει </a:t>
            </a:r>
            <a:r>
              <a:rPr lang="el-GR" sz="2000" b="1" dirty="0" smtClean="0"/>
              <a:t>πιο ισόρροπη ανάπτυξη μέσα στην κοινή αγορά</a:t>
            </a:r>
            <a:r>
              <a:rPr lang="el-GR" sz="2000" dirty="0" smtClean="0"/>
              <a:t>. Οι στόχοι και οι μηχανισμοί της συντονίζονται και επενεργούν αμοιβαία με αυτούς άλλων κοινών πολιτικών, ιδίως της κοινωνικής, της βιομηχανικής, της περιβαλλοντικής, της γεωργικής και της αλιευτικής.</a:t>
            </a:r>
          </a:p>
          <a:p>
            <a:pPr>
              <a:buNone/>
            </a:pPr>
            <a:endParaRPr lang="el-G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a:t>Οι κατηγορίες των περιφερειών της ΕΕ</a:t>
            </a:r>
            <a:br>
              <a:rPr lang="el-GR" sz="2400" b="1" dirty="0"/>
            </a:br>
            <a:endParaRPr lang="el-GR" sz="2400" dirty="0"/>
          </a:p>
        </p:txBody>
      </p:sp>
      <p:sp>
        <p:nvSpPr>
          <p:cNvPr id="3" name="2 - Θέση περιεχομένου"/>
          <p:cNvSpPr>
            <a:spLocks noGrp="1"/>
          </p:cNvSpPr>
          <p:nvPr>
            <p:ph idx="1"/>
          </p:nvPr>
        </p:nvSpPr>
        <p:spPr/>
        <p:txBody>
          <a:bodyPr>
            <a:normAutofit/>
          </a:bodyPr>
          <a:lstStyle/>
          <a:p>
            <a:pPr algn="just">
              <a:buFont typeface="Wingdings" pitchFamily="2" charset="2"/>
              <a:buChar char="Ø"/>
            </a:pPr>
            <a:r>
              <a:rPr lang="el-GR" sz="2000" dirty="0"/>
              <a:t>Στην αυγή του 21ου αιώνα, το ακαθάριστο εγχώριο προϊόν (ΑΕΠ) ανά κεφαλή στις </a:t>
            </a:r>
            <a:r>
              <a:rPr lang="el-GR" sz="2000" b="1" dirty="0"/>
              <a:t>αναπτυξιακά καθυστερημένες περιοχές της Ένωσης </a:t>
            </a:r>
            <a:r>
              <a:rPr lang="el-GR" sz="2000" dirty="0"/>
              <a:t>έφθανε κατά μέσο όρο το </a:t>
            </a:r>
            <a:r>
              <a:rPr lang="el-GR" sz="2000" b="1" dirty="0"/>
              <a:t>66% του γενικού μέσου όρου, ο οποίος ανερχόταν στα 20.213 ευρώ ανά κεφαλή</a:t>
            </a:r>
            <a:r>
              <a:rPr lang="el-GR" sz="2000" dirty="0"/>
              <a:t>. Η διεύρυνση σε δέκα νέες χώρες το 2004 και σε δύο επιπλέον το 2007 μείωσε τον μέσο του ΑΕΠ ανά κεφαλή της Ένωσης στα 16.500 ευρώ. </a:t>
            </a:r>
            <a:endParaRPr lang="el-GR" sz="2000" dirty="0" smtClean="0"/>
          </a:p>
          <a:p>
            <a:pPr algn="just">
              <a:buFont typeface="Wingdings" pitchFamily="2" charset="2"/>
              <a:buChar char="Ø"/>
            </a:pPr>
            <a:r>
              <a:rPr lang="el-GR" sz="2000" dirty="0" smtClean="0"/>
              <a:t>Ο </a:t>
            </a:r>
            <a:r>
              <a:rPr lang="el-GR" sz="2000" dirty="0"/>
              <a:t>πληθυσμός που ζει σε περιοχές με ΑΕΠ ανά κεφαλή μικρότερο από 75% του παρόντος μέσου όρου της ΕΕ αυξήθηκε από 71 εκατομμύρια σε 174 εκατομμύρια, ή από 19% του συνόλου της ΕΕ των 15 σε 36% του συνόλου της ΕΕ των 27. </a:t>
            </a:r>
            <a:endParaRPr lang="el-GR" sz="20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428604"/>
            <a:ext cx="8229600" cy="5697559"/>
          </a:xfrm>
        </p:spPr>
        <p:txBody>
          <a:bodyPr/>
          <a:lstStyle/>
          <a:p>
            <a:pPr algn="just">
              <a:buNone/>
            </a:pPr>
            <a:r>
              <a:rPr lang="el-GR" sz="2000" dirty="0" smtClean="0"/>
              <a:t>Τρεις ομάδες χωρών μπορούν να διακριθούν στην ΕΕ των 27 από την άποψη του ΑΕΠ ανά κεφαλή:</a:t>
            </a:r>
          </a:p>
          <a:p>
            <a:pPr marL="457200" indent="-457200" algn="just">
              <a:buFont typeface="+mj-lt"/>
              <a:buAutoNum type="arabicPeriod"/>
            </a:pPr>
            <a:r>
              <a:rPr lang="el-GR" sz="2000" dirty="0"/>
              <a:t>Η πρώτη ομάδα με ΑΕΠ ανά κεφαλή 20% επάνω από το νέο μέσο όρο αποτελείται από τα 15 παλαιά κράτη μέλη, εκτός από την Ελλάδα, την Πορτογαλία και την Ισπανία</a:t>
            </a:r>
            <a:r>
              <a:rPr lang="el-GR" sz="2000" dirty="0" smtClean="0"/>
              <a:t>.</a:t>
            </a:r>
          </a:p>
          <a:p>
            <a:pPr marL="457200" indent="-457200" algn="just">
              <a:buFont typeface="+mj-lt"/>
              <a:buAutoNum type="arabicPeriod"/>
            </a:pPr>
            <a:r>
              <a:rPr lang="el-GR" sz="2000" dirty="0" smtClean="0"/>
              <a:t> </a:t>
            </a:r>
            <a:r>
              <a:rPr lang="el-GR" sz="2000" dirty="0"/>
              <a:t>Αυτές οι τρεις χώρες συνοχής συν την Κύπρο, την Τσεχία, τη Σλοβενία και τη Μάλτα αποτελούν τη δεύτερη ομάδα, με ΑΕΠ ανά κεφαλή μεταξύ 68% (Τσεχία) και 95% (Ισπανία) του μέσου όρου της ΕΕ των 27</a:t>
            </a:r>
            <a:r>
              <a:rPr lang="el-GR" sz="2000" dirty="0" smtClean="0"/>
              <a:t>.</a:t>
            </a:r>
          </a:p>
          <a:p>
            <a:pPr marL="457200" indent="-457200" algn="just">
              <a:buFont typeface="+mj-lt"/>
              <a:buAutoNum type="arabicPeriod"/>
            </a:pPr>
            <a:r>
              <a:rPr lang="el-GR" sz="2000" dirty="0" smtClean="0"/>
              <a:t> </a:t>
            </a:r>
            <a:r>
              <a:rPr lang="el-GR" sz="2000" dirty="0"/>
              <a:t>Οι υπόλοιπες </a:t>
            </a:r>
            <a:r>
              <a:rPr lang="el-GR" sz="2000" dirty="0" smtClean="0"/>
              <a:t> </a:t>
            </a:r>
            <a:r>
              <a:rPr lang="el-GR" sz="2000" dirty="0"/>
              <a:t>χώρες αποτελούν την τρίτη ομάδα, με ΑΕΠ ανά κεφαλή μόνο στο 40% του μέσου όρου της ΕΕ των 27.</a:t>
            </a:r>
            <a:endParaRPr lang="el-GR" sz="2000" dirty="0" smtClean="0"/>
          </a:p>
          <a:p>
            <a:pPr marL="514350" indent="-514350">
              <a:buFont typeface="+mj-lt"/>
              <a:buAutoNum type="arabicPeriod"/>
            </a:pPr>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Ιστορία της πολιτικής</a:t>
            </a:r>
            <a:endParaRPr lang="el-GR" sz="2400" b="1" dirty="0"/>
          </a:p>
        </p:txBody>
      </p:sp>
      <p:sp>
        <p:nvSpPr>
          <p:cNvPr id="3" name="2 - Θέση περιεχομένου"/>
          <p:cNvSpPr>
            <a:spLocks noGrp="1"/>
          </p:cNvSpPr>
          <p:nvPr>
            <p:ph idx="1"/>
          </p:nvPr>
        </p:nvSpPr>
        <p:spPr/>
        <p:txBody>
          <a:bodyPr>
            <a:normAutofit fontScale="70000" lnSpcReduction="20000"/>
          </a:bodyPr>
          <a:lstStyle/>
          <a:p>
            <a:pPr algn="just">
              <a:buFont typeface="Wingdings" pitchFamily="2" charset="2"/>
              <a:buChar char="q"/>
            </a:pPr>
            <a:r>
              <a:rPr lang="el-GR" sz="2900" b="1" dirty="0" smtClean="0"/>
              <a:t>1957</a:t>
            </a:r>
            <a:r>
              <a:rPr lang="el-GR" sz="2900" dirty="0" smtClean="0"/>
              <a:t> - εισαγωγή της περιφερειακής πολιτικής στη συνθήκη της Ρώμης με την οποία ιδρύθηκε η Ευρωπαϊκή Οικονομική Κοινότητα</a:t>
            </a:r>
          </a:p>
          <a:p>
            <a:pPr algn="just">
              <a:buFont typeface="Wingdings" pitchFamily="2" charset="2"/>
              <a:buChar char="q"/>
            </a:pPr>
            <a:r>
              <a:rPr lang="el-GR" sz="2900" b="1" dirty="0" smtClean="0"/>
              <a:t>1968</a:t>
            </a:r>
            <a:r>
              <a:rPr lang="el-GR" sz="2900" dirty="0" smtClean="0"/>
              <a:t> - δημιουργία της </a:t>
            </a:r>
            <a:r>
              <a:rPr lang="el-GR" sz="2900" b="1" u="sng" dirty="0" smtClean="0"/>
              <a:t>Γενικής Διεύθυνσης Περιφερειακής Πολιτικής</a:t>
            </a:r>
            <a:r>
              <a:rPr lang="el-GR" sz="2900" dirty="0" smtClean="0"/>
              <a:t> της Ευρωπαϊκής Επιτροπής.</a:t>
            </a:r>
          </a:p>
          <a:p>
            <a:pPr algn="just">
              <a:buFont typeface="Wingdings" pitchFamily="2" charset="2"/>
              <a:buChar char="q"/>
            </a:pPr>
            <a:r>
              <a:rPr lang="el-GR" sz="2900" b="1" dirty="0" smtClean="0"/>
              <a:t>1975</a:t>
            </a:r>
            <a:r>
              <a:rPr lang="el-GR" sz="2900" dirty="0" smtClean="0"/>
              <a:t> - ίδρυση του Ευρωπαϊκού Ταμείου Περιφερειακής Ανάπτυξης (ΕΤΠΑ)</a:t>
            </a:r>
          </a:p>
          <a:p>
            <a:pPr algn="just">
              <a:buFont typeface="Wingdings" pitchFamily="2" charset="2"/>
              <a:buChar char="q"/>
            </a:pPr>
            <a:r>
              <a:rPr lang="el-GR" sz="2900" b="1" dirty="0" smtClean="0"/>
              <a:t>1988</a:t>
            </a:r>
            <a:r>
              <a:rPr lang="el-GR" sz="2900" dirty="0" smtClean="0"/>
              <a:t> - στο πλαίσιο της διαδικασίας προσαρμογής μετά την προσχώρηση της Ελλάδας (1981), της Ισπανίας και της Πορτογαλίας (1986), </a:t>
            </a:r>
            <a:r>
              <a:rPr lang="el-GR" sz="2900" b="1" dirty="0" smtClean="0"/>
              <a:t>τα διαρθρωτικά ταμεία ενσωματώνονται σε μια </a:t>
            </a:r>
            <a:r>
              <a:rPr lang="el-GR" sz="2900" b="1" dirty="0" smtClean="0"/>
              <a:t>ευρύτερη πολιτική </a:t>
            </a:r>
            <a:r>
              <a:rPr lang="el-GR" sz="2900" b="1" dirty="0" smtClean="0"/>
              <a:t>συνοχής, η οποία θεσπίζει τις εξής βασικές αρχές:</a:t>
            </a:r>
          </a:p>
          <a:p>
            <a:pPr lvl="1" algn="just">
              <a:buFont typeface="Wingdings" pitchFamily="2" charset="2"/>
              <a:buChar char="ü"/>
            </a:pPr>
            <a:r>
              <a:rPr lang="el-GR" sz="2900" dirty="0" smtClean="0"/>
              <a:t>επικέντρωση στις φτωχότερες και λιγότερο αναπτυγμένες περιφέρειες</a:t>
            </a:r>
          </a:p>
          <a:p>
            <a:pPr lvl="1" algn="just">
              <a:buFont typeface="Wingdings" pitchFamily="2" charset="2"/>
              <a:buChar char="ü"/>
            </a:pPr>
            <a:r>
              <a:rPr lang="el-GR" sz="2900" dirty="0" smtClean="0"/>
              <a:t>πολυετής προγραμματισμός</a:t>
            </a:r>
          </a:p>
          <a:p>
            <a:pPr lvl="1" algn="just">
              <a:buFont typeface="Wingdings" pitchFamily="2" charset="2"/>
              <a:buChar char="ü"/>
            </a:pPr>
            <a:r>
              <a:rPr lang="el-GR" sz="2900" dirty="0" smtClean="0"/>
              <a:t>στρατηγικός προσανατολισμός των επενδύσεων</a:t>
            </a:r>
          </a:p>
          <a:p>
            <a:pPr lvl="1" algn="just">
              <a:buFont typeface="Wingdings" pitchFamily="2" charset="2"/>
              <a:buChar char="ü"/>
            </a:pPr>
            <a:r>
              <a:rPr lang="el-GR" sz="2900" dirty="0" smtClean="0"/>
              <a:t>συμμετοχή των περιφερειακών και τοπικών εταίρων</a:t>
            </a:r>
          </a:p>
          <a:p>
            <a:pPr algn="just">
              <a:buFont typeface="Wingdings" pitchFamily="2" charset="2"/>
              <a:buChar char="q"/>
            </a:pPr>
            <a:r>
              <a:rPr lang="el-GR" sz="2900" b="1" dirty="0" smtClean="0"/>
              <a:t>Προϋπολογισμός</a:t>
            </a:r>
            <a:r>
              <a:rPr lang="el-GR" sz="2900" dirty="0" smtClean="0"/>
              <a:t>: 64 </a:t>
            </a:r>
            <a:r>
              <a:rPr lang="el-GR" sz="2900" dirty="0" smtClean="0"/>
              <a:t>δις. </a:t>
            </a:r>
            <a:endParaRPr lang="el-GR" sz="2900" dirty="0" smtClean="0"/>
          </a:p>
          <a:p>
            <a:pPr>
              <a:buFont typeface="Wingdings" pitchFamily="2" charset="2"/>
              <a:buChar char="Ø"/>
            </a:pPr>
            <a:endParaRPr lang="el-G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400" b="1" dirty="0"/>
              <a:t>Ο προσδιορισμός των περιφερειών και περιοχών προτεραιότητας σε ευρωπαϊκό επίπεδο στηρίζεται στην κοινή ονοματολογία των εδαφικών στατιστικών μονάδων (NUTS</a:t>
            </a:r>
            <a:r>
              <a:rPr lang="el-GR" sz="2400" b="1" dirty="0" smtClean="0"/>
              <a:t>).</a:t>
            </a:r>
            <a:endParaRPr lang="el-GR" sz="2400" b="1" dirty="0"/>
          </a:p>
        </p:txBody>
      </p:sp>
      <p:sp>
        <p:nvSpPr>
          <p:cNvPr id="3" name="2 - Θέση περιεχομένου"/>
          <p:cNvSpPr>
            <a:spLocks noGrp="1"/>
          </p:cNvSpPr>
          <p:nvPr>
            <p:ph idx="1"/>
          </p:nvPr>
        </p:nvSpPr>
        <p:spPr>
          <a:xfrm>
            <a:off x="500034" y="1571612"/>
            <a:ext cx="7786742" cy="4525963"/>
          </a:xfrm>
        </p:spPr>
        <p:txBody>
          <a:bodyPr>
            <a:normAutofit/>
          </a:bodyPr>
          <a:lstStyle/>
          <a:p>
            <a:pPr marL="514350" indent="-514350" algn="just">
              <a:buNone/>
            </a:pPr>
            <a:r>
              <a:rPr lang="el-GR" sz="2400" dirty="0" smtClean="0"/>
              <a:t>       Η </a:t>
            </a:r>
            <a:r>
              <a:rPr lang="el-GR" sz="2400" dirty="0" smtClean="0"/>
              <a:t>πολιτική συνοχής χρησιμοποιεί το σύστημα NUTS της ΕΕ, το οποίο </a:t>
            </a:r>
            <a:r>
              <a:rPr lang="el-GR" sz="2400" dirty="0" smtClean="0"/>
              <a:t>διαιρεί κάθε </a:t>
            </a:r>
            <a:r>
              <a:rPr lang="el-GR" sz="2400" dirty="0" smtClean="0"/>
              <a:t>χώρα σε τρία επίπεδα εδαφικών στατιστικών μονάδων (περιφέρειες NUTS), ανάλογα με το μέγεθος του πληθυσμού. Η ΕΕ χωρίζεται επί του παρόντος σε 274 περιφέρειες «επιπέδου 2», που </a:t>
            </a:r>
            <a:r>
              <a:rPr lang="el-GR" sz="2400" dirty="0" smtClean="0"/>
              <a:t>καλύπτονται </a:t>
            </a:r>
            <a:r>
              <a:rPr lang="el-GR" sz="2400" dirty="0" smtClean="0"/>
              <a:t>στο σύνολό τους από την πολιτική </a:t>
            </a:r>
            <a:r>
              <a:rPr lang="el-GR" sz="2400" dirty="0" smtClean="0"/>
              <a:t>συνοχής.</a:t>
            </a:r>
            <a:r>
              <a:rPr lang="en-US" sz="2400" dirty="0" smtClean="0"/>
              <a:t> </a:t>
            </a:r>
            <a:r>
              <a:rPr lang="en-US" sz="2400" b="1" dirty="0" smtClean="0"/>
              <a:t>T</a:t>
            </a:r>
            <a:r>
              <a:rPr lang="el-GR" sz="2400" b="1" dirty="0" smtClean="0"/>
              <a:t>α </a:t>
            </a:r>
            <a:r>
              <a:rPr lang="el-GR" sz="2400" b="1" dirty="0" smtClean="0"/>
              <a:t>επίπεδα NUTS είναι γεωγραφικές περιοχές που χρησιμοποιούνται για τη συλλογή εναρμονισμένων δεδομένων στην ΕΕ. Χρησιμοποιούνται από τα διαρθρωτικά ταμεία από το 1988 και παίζουν σημαντικό ρόλο στην κατανομή των διαρθρωτικών κονδυλίων.</a:t>
            </a:r>
            <a:endParaRPr lang="el-GR" sz="2400" b="1" dirty="0" smtClean="0"/>
          </a:p>
          <a:p>
            <a:pPr marL="514350" indent="-514350" algn="just">
              <a:buNone/>
            </a:pPr>
            <a:endParaRPr lang="el-GR" sz="2400" dirty="0" smtClean="0"/>
          </a:p>
          <a:p>
            <a:pPr marL="514350" indent="-514350" algn="just">
              <a:buNone/>
            </a:pPr>
            <a:endParaRPr lang="el-GR"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dirty="0" smtClean="0"/>
              <a:t>Πληθυσμιακά κριτήρια για τα επίπεδα NUTS: </a:t>
            </a:r>
            <a:endParaRPr lang="el-GR" sz="2400" dirty="0"/>
          </a:p>
        </p:txBody>
      </p:sp>
      <p:graphicFrame>
        <p:nvGraphicFramePr>
          <p:cNvPr id="4" name="3 - Θέση περιεχομένου"/>
          <p:cNvGraphicFramePr>
            <a:graphicFrameLocks noGrp="1"/>
          </p:cNvGraphicFramePr>
          <p:nvPr>
            <p:ph idx="1"/>
          </p:nvPr>
        </p:nvGraphicFramePr>
        <p:xfrm>
          <a:off x="457200" y="1615440"/>
          <a:ext cx="7901013" cy="5029200"/>
        </p:xfrm>
        <a:graphic>
          <a:graphicData uri="http://schemas.openxmlformats.org/drawingml/2006/table">
            <a:tbl>
              <a:tblPr firstRow="1" bandRow="1">
                <a:tableStyleId>{5C22544A-7EE6-4342-B048-85BDC9FD1C3A}</a:tableStyleId>
              </a:tblPr>
              <a:tblGrid>
                <a:gridCol w="2633671"/>
                <a:gridCol w="2633671"/>
                <a:gridCol w="2633671"/>
              </a:tblGrid>
              <a:tr h="361773">
                <a:tc>
                  <a:txBody>
                    <a:bodyPr/>
                    <a:lstStyle/>
                    <a:p>
                      <a:r>
                        <a:rPr lang="el-GR" sz="1800" b="1" i="0" kern="1200" dirty="0" smtClean="0">
                          <a:solidFill>
                            <a:schemeClr val="lt1"/>
                          </a:solidFill>
                          <a:latin typeface="+mn-lt"/>
                          <a:ea typeface="+mn-ea"/>
                          <a:cs typeface="+mn-cs"/>
                        </a:rPr>
                        <a:t>Επίπεδο</a:t>
                      </a:r>
                      <a:endParaRPr lang="el-GR" dirty="0"/>
                    </a:p>
                  </a:txBody>
                  <a:tcPr/>
                </a:tc>
                <a:tc>
                  <a:txBody>
                    <a:bodyPr/>
                    <a:lstStyle/>
                    <a:p>
                      <a:r>
                        <a:rPr lang="el-GR" dirty="0" smtClean="0"/>
                        <a:t>Κατώτατο</a:t>
                      </a:r>
                      <a:endParaRPr lang="el-GR" dirty="0"/>
                    </a:p>
                  </a:txBody>
                  <a:tcPr/>
                </a:tc>
                <a:tc>
                  <a:txBody>
                    <a:bodyPr/>
                    <a:lstStyle/>
                    <a:p>
                      <a:r>
                        <a:rPr lang="el-GR" dirty="0" smtClean="0"/>
                        <a:t>Ανώτατο</a:t>
                      </a:r>
                      <a:endParaRPr lang="el-GR" dirty="0"/>
                    </a:p>
                  </a:txBody>
                  <a:tcPr/>
                </a:tc>
              </a:tr>
              <a:tr h="361773">
                <a:tc>
                  <a:txBody>
                    <a:bodyPr/>
                    <a:lstStyle/>
                    <a:p>
                      <a:r>
                        <a:rPr lang="el-GR" dirty="0" smtClean="0"/>
                        <a:t>Επίπεδο </a:t>
                      </a:r>
                      <a:r>
                        <a:rPr lang="en-US" dirty="0" smtClean="0"/>
                        <a:t>NUT1</a:t>
                      </a:r>
                      <a:r>
                        <a:rPr lang="en-US" sz="1800" b="0" i="0" kern="1200" dirty="0" smtClean="0">
                          <a:solidFill>
                            <a:schemeClr val="dk1"/>
                          </a:solidFill>
                          <a:latin typeface="+mn-lt"/>
                          <a:ea typeface="+mn-ea"/>
                          <a:cs typeface="+mn-cs"/>
                        </a:rPr>
                        <a:t>(</a:t>
                      </a:r>
                      <a:r>
                        <a:rPr lang="el-GR" sz="1800" b="0" i="0" kern="1200" dirty="0" smtClean="0">
                          <a:solidFill>
                            <a:schemeClr val="dk1"/>
                          </a:solidFill>
                          <a:latin typeface="+mn-lt"/>
                          <a:ea typeface="+mn-ea"/>
                          <a:cs typeface="+mn-cs"/>
                        </a:rPr>
                        <a:t>Δανία,  Ιρλανδία και η Σλοβενία, τα Γερμανικά ομόσπονδα κράτη (</a:t>
                      </a:r>
                      <a:r>
                        <a:rPr lang="el-GR" sz="1800" b="0" i="0" kern="1200" dirty="0" err="1" smtClean="0">
                          <a:solidFill>
                            <a:schemeClr val="dk1"/>
                          </a:solidFill>
                          <a:latin typeface="+mn-lt"/>
                          <a:ea typeface="+mn-ea"/>
                          <a:cs typeface="+mn-cs"/>
                        </a:rPr>
                        <a:t>Länder</a:t>
                      </a:r>
                      <a:r>
                        <a:rPr lang="el-GR" sz="1800" b="0" i="0" kern="1200" dirty="0" smtClean="0">
                          <a:solidFill>
                            <a:schemeClr val="dk1"/>
                          </a:solidFill>
                          <a:latin typeface="+mn-lt"/>
                          <a:ea typeface="+mn-ea"/>
                          <a:cs typeface="+mn-cs"/>
                        </a:rPr>
                        <a:t>) και άλλες μεγάλες περιφέρειες</a:t>
                      </a:r>
                      <a:r>
                        <a:rPr lang="en-US" sz="1800" b="0" i="0" kern="1200" dirty="0" smtClean="0">
                          <a:solidFill>
                            <a:schemeClr val="dk1"/>
                          </a:solidFill>
                          <a:latin typeface="+mn-lt"/>
                          <a:ea typeface="+mn-ea"/>
                          <a:cs typeface="+mn-cs"/>
                        </a:rPr>
                        <a:t>)</a:t>
                      </a:r>
                      <a:r>
                        <a:rPr lang="el-GR" sz="1800" b="0" i="0" kern="1200" dirty="0" smtClean="0">
                          <a:solidFill>
                            <a:schemeClr val="dk1"/>
                          </a:solidFill>
                          <a:latin typeface="+mn-lt"/>
                          <a:ea typeface="+mn-ea"/>
                          <a:cs typeface="+mn-cs"/>
                        </a:rPr>
                        <a:t>.</a:t>
                      </a:r>
                      <a:endParaRPr lang="el-GR" dirty="0"/>
                    </a:p>
                  </a:txBody>
                  <a:tcPr/>
                </a:tc>
                <a:tc>
                  <a:txBody>
                    <a:bodyPr/>
                    <a:lstStyle/>
                    <a:p>
                      <a:r>
                        <a:rPr lang="el-GR" sz="1800" b="0" i="0" kern="1200" dirty="0" smtClean="0">
                          <a:solidFill>
                            <a:schemeClr val="dk1"/>
                          </a:solidFill>
                          <a:latin typeface="+mn-lt"/>
                          <a:ea typeface="+mn-ea"/>
                          <a:cs typeface="+mn-cs"/>
                        </a:rPr>
                        <a:t>3 εκατομμύρια</a:t>
                      </a:r>
                      <a:endParaRPr lang="el-GR" dirty="0"/>
                    </a:p>
                  </a:txBody>
                  <a:tcPr/>
                </a:tc>
                <a:tc>
                  <a:txBody>
                    <a:bodyPr/>
                    <a:lstStyle/>
                    <a:p>
                      <a:r>
                        <a:rPr lang="el-GR" sz="1800" b="0" i="0" kern="1200" dirty="0" smtClean="0">
                          <a:solidFill>
                            <a:schemeClr val="dk1"/>
                          </a:solidFill>
                          <a:latin typeface="+mn-lt"/>
                          <a:ea typeface="+mn-ea"/>
                          <a:cs typeface="+mn-cs"/>
                        </a:rPr>
                        <a:t>7 εκατομμύρια.</a:t>
                      </a:r>
                      <a:endParaRPr lang="el-GR" dirty="0"/>
                    </a:p>
                  </a:txBody>
                  <a:tcPr/>
                </a:tc>
              </a:tr>
              <a:tr h="62443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t>Επίπεδο </a:t>
                      </a:r>
                      <a:r>
                        <a:rPr lang="en-US" dirty="0" smtClean="0"/>
                        <a:t>NUT2(</a:t>
                      </a:r>
                      <a:r>
                        <a:rPr lang="el-GR" sz="1800" b="0" i="0" kern="1200" dirty="0" smtClean="0">
                          <a:solidFill>
                            <a:schemeClr val="dk1"/>
                          </a:solidFill>
                          <a:latin typeface="+mn-lt"/>
                          <a:ea typeface="+mn-ea"/>
                          <a:cs typeface="+mn-cs"/>
                        </a:rPr>
                        <a:t>αυτόνομες περιφέρειες της Ισπανίας, περιφέρειες της Γαλλίας και τα Υπερπόντια Εδάφη (ΥΧΕ), τα </a:t>
                      </a:r>
                      <a:r>
                        <a:rPr lang="el-GR" sz="1800" b="0" i="0" kern="1200" dirty="0" err="1" smtClean="0">
                          <a:solidFill>
                            <a:schemeClr val="dk1"/>
                          </a:solidFill>
                          <a:latin typeface="+mn-lt"/>
                          <a:ea typeface="+mn-ea"/>
                          <a:cs typeface="+mn-cs"/>
                        </a:rPr>
                        <a:t>βοεβοδάτα</a:t>
                      </a:r>
                      <a:r>
                        <a:rPr lang="el-GR" sz="1800" b="0" i="0" kern="1200" dirty="0" smtClean="0">
                          <a:solidFill>
                            <a:schemeClr val="dk1"/>
                          </a:solidFill>
                          <a:latin typeface="+mn-lt"/>
                          <a:ea typeface="+mn-ea"/>
                          <a:cs typeface="+mn-cs"/>
                        </a:rPr>
                        <a:t> της Πολωνίας</a:t>
                      </a:r>
                      <a:r>
                        <a:rPr lang="en-US" sz="1800" b="0" i="0" kern="1200" dirty="0" smtClean="0">
                          <a:solidFill>
                            <a:schemeClr val="dk1"/>
                          </a:solidFill>
                          <a:latin typeface="+mn-lt"/>
                          <a:ea typeface="+mn-ea"/>
                          <a:cs typeface="+mn-cs"/>
                        </a:rPr>
                        <a:t>)</a:t>
                      </a:r>
                      <a:r>
                        <a:rPr lang="el-GR" sz="1800" b="0" i="0" kern="1200" dirty="0" smtClean="0">
                          <a:solidFill>
                            <a:schemeClr val="dk1"/>
                          </a:solidFill>
                          <a:latin typeface="+mn-lt"/>
                          <a:ea typeface="+mn-ea"/>
                          <a:cs typeface="+mn-cs"/>
                        </a:rPr>
                        <a:t> </a:t>
                      </a:r>
                      <a:endParaRPr lang="el-GR" dirty="0" smtClean="0"/>
                    </a:p>
                    <a:p>
                      <a:endParaRPr lang="el-GR" dirty="0"/>
                    </a:p>
                  </a:txBody>
                  <a:tcPr/>
                </a:tc>
                <a:tc>
                  <a:txBody>
                    <a:bodyPr/>
                    <a:lstStyle/>
                    <a:p>
                      <a:r>
                        <a:rPr lang="el-GR" sz="1800" b="0" i="0" kern="1200" dirty="0" smtClean="0">
                          <a:solidFill>
                            <a:schemeClr val="dk1"/>
                          </a:solidFill>
                          <a:latin typeface="+mn-lt"/>
                          <a:ea typeface="+mn-ea"/>
                          <a:cs typeface="+mn-cs"/>
                        </a:rPr>
                        <a:t>800 000</a:t>
                      </a:r>
                      <a:endParaRPr lang="el-GR" dirty="0"/>
                    </a:p>
                  </a:txBody>
                  <a:tcPr/>
                </a:tc>
                <a:tc>
                  <a:txBody>
                    <a:bodyPr/>
                    <a:lstStyle/>
                    <a:p>
                      <a:r>
                        <a:rPr lang="el-GR" sz="1800" b="0" i="0" kern="1200" dirty="0" smtClean="0">
                          <a:solidFill>
                            <a:schemeClr val="dk1"/>
                          </a:solidFill>
                          <a:latin typeface="+mn-lt"/>
                          <a:ea typeface="+mn-ea"/>
                          <a:cs typeface="+mn-cs"/>
                        </a:rPr>
                        <a:t>3 εκατομμύρια</a:t>
                      </a:r>
                      <a:endParaRPr lang="el-GR" dirty="0"/>
                    </a:p>
                  </a:txBody>
                  <a:tcPr/>
                </a:tc>
              </a:tr>
              <a:tr h="361773">
                <a:tc>
                  <a:txBody>
                    <a:bodyPr/>
                    <a:lstStyle/>
                    <a:p>
                      <a:r>
                        <a:rPr lang="el-GR" dirty="0" smtClean="0"/>
                        <a:t>Επίπεδο</a:t>
                      </a:r>
                      <a:r>
                        <a:rPr lang="el-GR" baseline="0" dirty="0" smtClean="0"/>
                        <a:t> </a:t>
                      </a:r>
                      <a:r>
                        <a:rPr lang="en-US" baseline="0" dirty="0" smtClean="0"/>
                        <a:t>NUT3(</a:t>
                      </a:r>
                      <a:r>
                        <a:rPr lang="el-GR" sz="1800" b="0" i="0" kern="1200" dirty="0" smtClean="0">
                          <a:solidFill>
                            <a:schemeClr val="dk1"/>
                          </a:solidFill>
                          <a:latin typeface="+mn-lt"/>
                          <a:ea typeface="+mn-ea"/>
                          <a:cs typeface="+mn-cs"/>
                        </a:rPr>
                        <a:t>νομούς της Ελλάδας, </a:t>
                      </a:r>
                      <a:r>
                        <a:rPr lang="el-GR" sz="1800" b="0" i="0" kern="1200" dirty="0" err="1" smtClean="0">
                          <a:solidFill>
                            <a:schemeClr val="dk1"/>
                          </a:solidFill>
                          <a:latin typeface="+mn-lt"/>
                          <a:ea typeface="+mn-ea"/>
                          <a:cs typeface="+mn-cs"/>
                        </a:rPr>
                        <a:t>Maakunnat</a:t>
                      </a:r>
                      <a:r>
                        <a:rPr lang="el-GR" sz="1800" b="0" i="0" kern="1200" dirty="0" smtClean="0">
                          <a:solidFill>
                            <a:schemeClr val="dk1"/>
                          </a:solidFill>
                          <a:latin typeface="+mn-lt"/>
                          <a:ea typeface="+mn-ea"/>
                          <a:cs typeface="+mn-cs"/>
                        </a:rPr>
                        <a:t> της Φινλανδίας, </a:t>
                      </a:r>
                      <a:r>
                        <a:rPr lang="el-GR" sz="1800" b="0" i="0" kern="1200" dirty="0" err="1" smtClean="0">
                          <a:solidFill>
                            <a:schemeClr val="dk1"/>
                          </a:solidFill>
                          <a:latin typeface="+mn-lt"/>
                          <a:ea typeface="+mn-ea"/>
                          <a:cs typeface="+mn-cs"/>
                        </a:rPr>
                        <a:t>Län</a:t>
                      </a:r>
                      <a:r>
                        <a:rPr lang="el-GR" sz="1800" b="0" i="0" kern="1200" dirty="0" smtClean="0">
                          <a:solidFill>
                            <a:schemeClr val="dk1"/>
                          </a:solidFill>
                          <a:latin typeface="+mn-lt"/>
                          <a:ea typeface="+mn-ea"/>
                          <a:cs typeface="+mn-cs"/>
                        </a:rPr>
                        <a:t> της Σουηδίας</a:t>
                      </a:r>
                      <a:r>
                        <a:rPr lang="en-US" sz="1800" b="0" i="0" kern="1200" dirty="0" smtClean="0">
                          <a:solidFill>
                            <a:schemeClr val="dk1"/>
                          </a:solidFill>
                          <a:latin typeface="+mn-lt"/>
                          <a:ea typeface="+mn-ea"/>
                          <a:cs typeface="+mn-cs"/>
                        </a:rPr>
                        <a:t>).</a:t>
                      </a:r>
                      <a:endParaRPr lang="el-GR" dirty="0"/>
                    </a:p>
                  </a:txBody>
                  <a:tcPr/>
                </a:tc>
                <a:tc>
                  <a:txBody>
                    <a:bodyPr/>
                    <a:lstStyle/>
                    <a:p>
                      <a:r>
                        <a:rPr lang="el-GR" sz="1800" b="0" i="0" kern="1200" dirty="0" smtClean="0">
                          <a:solidFill>
                            <a:schemeClr val="dk1"/>
                          </a:solidFill>
                          <a:latin typeface="+mn-lt"/>
                          <a:ea typeface="+mn-ea"/>
                          <a:cs typeface="+mn-cs"/>
                        </a:rPr>
                        <a:t>150 000</a:t>
                      </a:r>
                      <a:endParaRPr lang="el-GR" dirty="0"/>
                    </a:p>
                  </a:txBody>
                  <a:tcPr/>
                </a:tc>
                <a:tc>
                  <a:txBody>
                    <a:bodyPr/>
                    <a:lstStyle/>
                    <a:p>
                      <a:r>
                        <a:rPr lang="en-US" dirty="0" smtClean="0"/>
                        <a:t>800.000</a:t>
                      </a:r>
                      <a:endParaRPr lang="el-GR" dirty="0"/>
                    </a:p>
                  </a:txBody>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85720" y="500042"/>
            <a:ext cx="8443914" cy="5554683"/>
          </a:xfrm>
        </p:spPr>
        <p:txBody>
          <a:bodyPr>
            <a:normAutofit fontScale="77500" lnSpcReduction="20000"/>
          </a:bodyPr>
          <a:lstStyle/>
          <a:p>
            <a:pPr marL="514350" indent="-514350" algn="just">
              <a:buNone/>
            </a:pPr>
            <a:r>
              <a:rPr lang="el-GR" dirty="0" smtClean="0"/>
              <a:t>Η </a:t>
            </a:r>
            <a:r>
              <a:rPr lang="el-GR" dirty="0" smtClean="0"/>
              <a:t>ταξινόμηση των περιφερειών σε μια από τις τρεις κατηγορίες περιφερειών καθορίζεται </a:t>
            </a:r>
            <a:r>
              <a:rPr lang="el-GR" b="1" dirty="0" smtClean="0"/>
              <a:t>με βάση τον τρόπο με τον οποίο το κατά κεφαλήν </a:t>
            </a:r>
            <a:r>
              <a:rPr lang="el-GR" b="1" dirty="0" smtClean="0"/>
              <a:t>ΑΕΠ </a:t>
            </a:r>
            <a:r>
              <a:rPr lang="el-GR" b="1" dirty="0" smtClean="0"/>
              <a:t>κάθε περιφέρειας, που μετράται σε μονάδες αγοραστικής δύναμης (ΜΑΔ) και υπολογίζεται βάσει των στοιχείων της Ένωσης για την περίοδο 2007 έως 2009, σχετίζεται με το μέσο </a:t>
            </a:r>
            <a:r>
              <a:rPr lang="el-GR" b="1" dirty="0" smtClean="0"/>
              <a:t>ΑΕΠ </a:t>
            </a:r>
            <a:r>
              <a:rPr lang="el-GR" b="1" dirty="0" smtClean="0"/>
              <a:t>της ΕΕ-27 για την ίδια περίοδο αναφοράς.</a:t>
            </a:r>
          </a:p>
          <a:p>
            <a:pPr marL="514350" indent="-514350" algn="just">
              <a:buNone/>
            </a:pPr>
            <a:endParaRPr lang="en-US" dirty="0" smtClean="0"/>
          </a:p>
          <a:p>
            <a:pPr marL="514350" indent="-514350" algn="just">
              <a:buFont typeface="+mj-lt"/>
              <a:buAutoNum type="arabicPeriod"/>
            </a:pPr>
            <a:r>
              <a:rPr lang="el-GR" dirty="0" smtClean="0"/>
              <a:t> </a:t>
            </a:r>
            <a:r>
              <a:rPr lang="el-GR" dirty="0" smtClean="0"/>
              <a:t>Στις </a:t>
            </a:r>
            <a:r>
              <a:rPr lang="el-GR" b="1" dirty="0" smtClean="0"/>
              <a:t>λιγότερο ανεπτυγμένες περιφέρειες </a:t>
            </a:r>
            <a:r>
              <a:rPr lang="el-GR" dirty="0" smtClean="0"/>
              <a:t>με κατά κεφαλήν </a:t>
            </a:r>
            <a:r>
              <a:rPr lang="el-GR" dirty="0" smtClean="0"/>
              <a:t>ΑΕΠ </a:t>
            </a:r>
            <a:r>
              <a:rPr lang="el-GR" dirty="0" smtClean="0"/>
              <a:t>κατώτερο του 75% του μέσου </a:t>
            </a:r>
            <a:r>
              <a:rPr lang="el-GR" dirty="0" smtClean="0"/>
              <a:t>ΑΕΠ </a:t>
            </a:r>
            <a:r>
              <a:rPr lang="el-GR" dirty="0" smtClean="0"/>
              <a:t>της ΕΕ-27·</a:t>
            </a:r>
          </a:p>
          <a:p>
            <a:pPr marL="514350" indent="-514350" algn="just">
              <a:buFont typeface="+mj-lt"/>
              <a:buAutoNum type="arabicPeriod"/>
            </a:pPr>
            <a:r>
              <a:rPr lang="el-GR" dirty="0" smtClean="0"/>
              <a:t> Στις </a:t>
            </a:r>
            <a:r>
              <a:rPr lang="el-GR" b="1" dirty="0" smtClean="0"/>
              <a:t>περιφέρειες μετάβασης </a:t>
            </a:r>
            <a:r>
              <a:rPr lang="el-GR" dirty="0" smtClean="0"/>
              <a:t>με κατά κεφαλήν </a:t>
            </a:r>
            <a:r>
              <a:rPr lang="el-GR" dirty="0" smtClean="0"/>
              <a:t>ΑΕΠ </a:t>
            </a:r>
            <a:r>
              <a:rPr lang="el-GR" dirty="0" smtClean="0"/>
              <a:t>μεταξύ του 75% και του 90% του μέσου </a:t>
            </a:r>
            <a:r>
              <a:rPr lang="el-GR" dirty="0" smtClean="0"/>
              <a:t>ΑΕΠ </a:t>
            </a:r>
            <a:r>
              <a:rPr lang="el-GR" dirty="0" smtClean="0"/>
              <a:t>της ΕΕ-27·</a:t>
            </a:r>
          </a:p>
          <a:p>
            <a:pPr marL="514350" indent="-514350" algn="just">
              <a:buFont typeface="+mj-lt"/>
              <a:buAutoNum type="arabicPeriod"/>
            </a:pPr>
            <a:r>
              <a:rPr lang="el-GR" dirty="0" smtClean="0"/>
              <a:t> Στις </a:t>
            </a:r>
            <a:r>
              <a:rPr lang="el-GR" b="1" dirty="0" smtClean="0"/>
              <a:t>περισσότερο αναπτυγμένες </a:t>
            </a:r>
            <a:r>
              <a:rPr lang="el-GR" dirty="0" smtClean="0"/>
              <a:t>περιφέρειες με κατά κεφαλήν </a:t>
            </a:r>
            <a:r>
              <a:rPr lang="el-GR" dirty="0" smtClean="0"/>
              <a:t>ΑΕΠ </a:t>
            </a:r>
            <a:r>
              <a:rPr lang="el-GR" dirty="0" smtClean="0"/>
              <a:t>ανώτερο του 90% του μέσου </a:t>
            </a:r>
            <a:r>
              <a:rPr lang="el-GR" dirty="0" smtClean="0"/>
              <a:t>ΑΕΠ </a:t>
            </a:r>
            <a:r>
              <a:rPr lang="el-GR" dirty="0" smtClean="0"/>
              <a:t>της ΕΕ-27.</a:t>
            </a:r>
          </a:p>
          <a:p>
            <a:pPr algn="just">
              <a:buNone/>
            </a:pPr>
            <a:endParaRPr lang="el-GR" dirty="0" smtClean="0"/>
          </a:p>
          <a:p>
            <a:pPr>
              <a:buNone/>
            </a:pPr>
            <a:endParaRPr lang="el-G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14290"/>
            <a:ext cx="8229600" cy="5911873"/>
          </a:xfrm>
        </p:spPr>
        <p:txBody>
          <a:bodyPr>
            <a:normAutofit/>
          </a:bodyPr>
          <a:lstStyle/>
          <a:p>
            <a:pPr algn="just">
              <a:buFont typeface="Wingdings" pitchFamily="2" charset="2"/>
              <a:buChar char="Ø"/>
            </a:pPr>
            <a:r>
              <a:rPr lang="el-GR" sz="2000" dirty="0"/>
              <a:t>Το </a:t>
            </a:r>
            <a:r>
              <a:rPr lang="el-GR" sz="2000" b="1" dirty="0"/>
              <a:t>Ταμείο Συνοχής</a:t>
            </a:r>
            <a:r>
              <a:rPr lang="el-GR" sz="2000" dirty="0"/>
              <a:t> υποστηρίζει τα κράτη μέλη με κατά κεφαλήν ακαθάριστο εθνικό εισόδημα (ΑΕΕ), που μετράται σε ΜΑΔ και υπολογίζεται βάσει των στοιχείων της Ένωσης για την περίοδο 2008 έως 2010, </a:t>
            </a:r>
            <a:r>
              <a:rPr lang="el-GR" sz="2000" b="1" dirty="0"/>
              <a:t>κατώτερο του 90% του μέσου κατά κεφαλήν </a:t>
            </a:r>
            <a:r>
              <a:rPr lang="el-GR" sz="2000" b="1" dirty="0" smtClean="0"/>
              <a:t>ΑΕΕ </a:t>
            </a:r>
            <a:r>
              <a:rPr lang="el-GR" sz="2000" b="1" dirty="0"/>
              <a:t>της ΕΕ-27 για την ίδια περίοδο αναφοράς. </a:t>
            </a:r>
            <a:r>
              <a:rPr lang="el-GR" sz="2000" dirty="0"/>
              <a:t>Τα επιλέξιμα για χρηματοδότηση από το Ταμείο Συνοχής κράτη μέλη το 2013, αλλά με κατά κεφαλήν ονομαστικό ΑΕΕ που υπερβαίνει το 90% του μέσου κατά κεφαλήν ΑΕΕ της ΕΕ-27 λαμβάνουν στήριξη από το Ταμείο Συνοχής σε μεταβατική και ειδική βάση.</a:t>
            </a:r>
          </a:p>
          <a:p>
            <a:pPr algn="just">
              <a:buFont typeface="Wingdings" pitchFamily="2" charset="2"/>
              <a:buChar char="Ø"/>
            </a:pPr>
            <a:r>
              <a:rPr lang="el-GR" sz="2000" dirty="0"/>
              <a:t>Η</a:t>
            </a:r>
            <a:r>
              <a:rPr lang="el-GR" sz="2000" dirty="0" smtClean="0"/>
              <a:t> </a:t>
            </a:r>
            <a:r>
              <a:rPr lang="el-GR" sz="2000" dirty="0"/>
              <a:t>Επιτροπή υιοθέτησε εκτελεστική απόφαση </a:t>
            </a:r>
            <a:r>
              <a:rPr lang="el-GR" sz="2000" b="1" dirty="0"/>
              <a:t>για την κατάρτιση καταλόγου των περιφερειών οι οποίες πληρούν τα κριτήρια για τις τρεις κατηγορίες περιφερειών που είναι επιλέξιμες για χρηματοδότηση από το Ευρωπαϊκό Ταμείο Περιφερειακής Ανάπτυξης και το Ευρωπαϊκό Κοινωνικό Ταμείο, καθώς και των κρατών μελών που είναι επιλέξιμα για χρηματοδότηση από το Ταμείο Συνοχής για την περίοδο </a:t>
            </a:r>
            <a:r>
              <a:rPr lang="el-GR" sz="2000" b="1" dirty="0" smtClean="0"/>
              <a:t>2014-2020.</a:t>
            </a:r>
          </a:p>
          <a:p>
            <a:pPr algn="just">
              <a:buFont typeface="Wingdings" pitchFamily="2" charset="2"/>
              <a:buChar char="Ø"/>
            </a:pPr>
            <a:r>
              <a:rPr lang="el-GR" sz="2000" dirty="0"/>
              <a:t>Επιπλέον, ορισμένες περιφέρειες ωφελούνται από ειδικά μέτρα και πρόσθετη χρηματοδότηση. Πρόκειται ιδίως: για ιδιαίτερα </a:t>
            </a:r>
            <a:r>
              <a:rPr lang="el-GR" sz="2000" b="1" dirty="0"/>
              <a:t>αραιοκατοικημένες περιοχές </a:t>
            </a:r>
            <a:r>
              <a:rPr lang="el-GR" sz="2000" dirty="0"/>
              <a:t>της Φιλανδίας και της </a:t>
            </a:r>
            <a:r>
              <a:rPr lang="el-GR" sz="2000" dirty="0" smtClean="0"/>
              <a:t>για</a:t>
            </a:r>
            <a:r>
              <a:rPr lang="el-GR" sz="2000" dirty="0"/>
              <a:t> </a:t>
            </a:r>
            <a:r>
              <a:rPr lang="el-GR" sz="2000" b="1" dirty="0"/>
              <a:t>εξόχως απόκεντρες </a:t>
            </a:r>
            <a:r>
              <a:rPr lang="el-GR" sz="2000" b="1" dirty="0" smtClean="0"/>
              <a:t>περιοχές</a:t>
            </a:r>
            <a:r>
              <a:rPr lang="el-GR" sz="2000" dirty="0" smtClean="0"/>
              <a:t> και </a:t>
            </a:r>
            <a:r>
              <a:rPr lang="el-GR" sz="2000" dirty="0"/>
              <a:t>για περιοχές με </a:t>
            </a:r>
            <a:r>
              <a:rPr lang="el-GR" sz="2000" b="1" dirty="0"/>
              <a:t>φυσικά </a:t>
            </a:r>
            <a:r>
              <a:rPr lang="el-GR" sz="2000" b="1" dirty="0" smtClean="0"/>
              <a:t>μειονεκτήματα.</a:t>
            </a:r>
            <a:endParaRPr lang="el-GR" sz="20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700" b="1" dirty="0"/>
              <a:t>Η οικονομική και κοινωνική συνοχή της Ένωσης</a:t>
            </a:r>
            <a:r>
              <a:rPr lang="el-GR" b="1" dirty="0"/>
              <a:t/>
            </a:r>
            <a:br>
              <a:rPr lang="el-GR" b="1" dirty="0"/>
            </a:br>
            <a:endParaRPr lang="el-GR" dirty="0"/>
          </a:p>
        </p:txBody>
      </p:sp>
      <p:sp>
        <p:nvSpPr>
          <p:cNvPr id="3" name="2 - Θέση περιεχομένου"/>
          <p:cNvSpPr>
            <a:spLocks noGrp="1"/>
          </p:cNvSpPr>
          <p:nvPr>
            <p:ph idx="1"/>
          </p:nvPr>
        </p:nvSpPr>
        <p:spPr>
          <a:xfrm>
            <a:off x="457200" y="1071546"/>
            <a:ext cx="8229600" cy="5054617"/>
          </a:xfrm>
        </p:spPr>
        <p:txBody>
          <a:bodyPr>
            <a:normAutofit fontScale="92500" lnSpcReduction="10000"/>
          </a:bodyPr>
          <a:lstStyle/>
          <a:p>
            <a:pPr algn="just"/>
            <a:r>
              <a:rPr lang="el-GR" sz="2000" dirty="0"/>
              <a:t>Η </a:t>
            </a:r>
            <a:r>
              <a:rPr lang="el-GR" sz="2000" b="1" dirty="0"/>
              <a:t>μεγάλη ευρωπαϊκή αγορά</a:t>
            </a:r>
            <a:r>
              <a:rPr lang="el-GR" sz="2000" dirty="0"/>
              <a:t> έχει την τάση να ενισχύει τους προϋπάρχοντες πόλους έλξης των οικονομικών δραστηριοτήτων και επομένως να </a:t>
            </a:r>
            <a:r>
              <a:rPr lang="el-GR" sz="2000" b="1" dirty="0"/>
              <a:t>επιταχύνει τη διαδικασία της συγκέντρωσης</a:t>
            </a:r>
            <a:r>
              <a:rPr lang="el-GR" sz="2000" dirty="0"/>
              <a:t>. </a:t>
            </a:r>
            <a:endParaRPr lang="el-GR" sz="2000" dirty="0" smtClean="0"/>
          </a:p>
          <a:p>
            <a:pPr algn="just"/>
            <a:r>
              <a:rPr lang="el-GR" sz="2000" dirty="0" smtClean="0"/>
              <a:t>Εάν </a:t>
            </a:r>
            <a:r>
              <a:rPr lang="el-GR" sz="2000" dirty="0"/>
              <a:t>δεν παίρνονταν μέτρα σε εθνικό και ευρωπαϊκό επίπεδο, η λειτουργία της εσωτερικής αγοράς θα έτεινε να εμπεδώσει τις υφιστάμενες ανισότητες στην κατανομή των οικονομικών δραστηριοτήτων στο έδαφος της Ένωσης. </a:t>
            </a:r>
            <a:endParaRPr lang="el-GR" sz="2000" dirty="0" smtClean="0"/>
          </a:p>
          <a:p>
            <a:pPr algn="just"/>
            <a:r>
              <a:rPr lang="el-GR" sz="2000" dirty="0" smtClean="0"/>
              <a:t>Γι</a:t>
            </a:r>
            <a:r>
              <a:rPr lang="el-GR" sz="2000" dirty="0"/>
              <a:t>' αυτό, ο στόχος της </a:t>
            </a:r>
            <a:r>
              <a:rPr lang="el-GR" sz="2000" b="1" dirty="0"/>
              <a:t>οικονομικής και κοινωνικής συνοχής</a:t>
            </a:r>
            <a:r>
              <a:rPr lang="el-GR" sz="2000" dirty="0"/>
              <a:t>, δηλαδή η μείωση των ανισοτήτων μεταξύ των διαφόρων περιοχών της </a:t>
            </a:r>
            <a:r>
              <a:rPr lang="el-GR" sz="2000" dirty="0" err="1"/>
              <a:t>Kοινότητας</a:t>
            </a:r>
            <a:r>
              <a:rPr lang="el-GR" sz="2000" dirty="0"/>
              <a:t> εισήχθη στη Συνθήκη από την </a:t>
            </a:r>
            <a:r>
              <a:rPr lang="el-GR" sz="2000" b="1" dirty="0" smtClean="0"/>
              <a:t>Ενιαία Ευρωπαϊκή Πράξη</a:t>
            </a:r>
            <a:r>
              <a:rPr lang="el-GR" sz="2000" dirty="0" smtClean="0"/>
              <a:t>. </a:t>
            </a:r>
            <a:r>
              <a:rPr lang="el-GR" sz="2000" dirty="0"/>
              <a:t>Επιπλέον της ενιαίας αγοράς, η πραγματοποίηση </a:t>
            </a:r>
            <a:r>
              <a:rPr lang="el-GR" sz="2000" dirty="0" smtClean="0"/>
              <a:t>της</a:t>
            </a:r>
            <a:r>
              <a:rPr lang="el-GR" sz="2000" b="1" dirty="0" smtClean="0"/>
              <a:t> </a:t>
            </a:r>
            <a:r>
              <a:rPr lang="el-GR" sz="2000" b="1" dirty="0"/>
              <a:t>(ONE)</a:t>
            </a:r>
            <a:r>
              <a:rPr lang="el-GR" sz="2000" dirty="0"/>
              <a:t> διευρύνει τις προοπτικές τόσο των αναπτυγμένων όσο και των υπανάπτυκτων περιοχών. </a:t>
            </a:r>
            <a:endParaRPr lang="el-GR" sz="2000" dirty="0" smtClean="0"/>
          </a:p>
          <a:p>
            <a:pPr algn="just"/>
            <a:r>
              <a:rPr lang="el-GR" sz="2000" dirty="0" smtClean="0"/>
              <a:t>H </a:t>
            </a:r>
            <a:r>
              <a:rPr lang="el-GR" sz="2000" dirty="0"/>
              <a:t>μείωση του κόστους των διασυνοριακών συναλλαγών και η εξάλειψη του συναλλαγματικού κινδύνου μπορεί να ευνοήσουν την περιφερειακή εξειδίκευση και τις ανταλλαγές αγαθών και υπηρεσιών μεταξύ των κρατών μελών. </a:t>
            </a:r>
            <a:endParaRPr lang="el-GR" sz="2000" dirty="0" smtClean="0"/>
          </a:p>
          <a:p>
            <a:pPr algn="just"/>
            <a:r>
              <a:rPr lang="el-GR" sz="2000" dirty="0" smtClean="0"/>
              <a:t>Οι λιγότερο </a:t>
            </a:r>
            <a:r>
              <a:rPr lang="el-GR" sz="2000" dirty="0"/>
              <a:t>αναπτυγμένες περιοχές μπορεί να επωφεληθούν από αυτήν την εξειδίκευση εκμεταλλευόμενες πληρέστερα τα συγκριτικά πλεονεκτήματά τους</a:t>
            </a:r>
            <a:r>
              <a:rPr lang="el-GR" sz="2000" dirty="0" smtClean="0"/>
              <a:t>.</a:t>
            </a:r>
            <a:endParaRPr lang="el-GR" sz="20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57166"/>
            <a:ext cx="8229600" cy="5768997"/>
          </a:xfrm>
        </p:spPr>
        <p:txBody>
          <a:bodyPr>
            <a:normAutofit/>
          </a:bodyPr>
          <a:lstStyle/>
          <a:p>
            <a:pPr algn="just">
              <a:buFont typeface="Wingdings" pitchFamily="2" charset="2"/>
              <a:buChar char="Ø"/>
            </a:pPr>
            <a:r>
              <a:rPr lang="el-GR" sz="2000" dirty="0"/>
              <a:t>τα κράτη μέλη που συμμετέχουν στη ζώνη ευρώ </a:t>
            </a:r>
            <a:r>
              <a:rPr lang="el-GR" sz="2000" b="1" dirty="0"/>
              <a:t>χάνουν ορισμένες δυνατότητες ενεργειών στο δημοσιονομικό και νομισματικό πεδίο</a:t>
            </a:r>
            <a:r>
              <a:rPr lang="el-GR" sz="2000" dirty="0"/>
              <a:t>. Η ευελιξία των συναλλαγματικών ισοτιμιών είναι θεωρητικά σημαντική, γιατί επιτρέπει σε μια χώρα, μέσω της υποτίμησης του νομίσματός της, να καλύψει κατά σχετικά ανώδυνο τρόπο μια απώλεια της ανταγωνιστικότητάς της σε διεθνές επίπεδο. Έτσι, διευκολύνει τη βραχυπρόθεσμη προσαρμογή στους διεθνείς ή εθνικούς οικονομικούς κλυδωνισμούς. </a:t>
            </a:r>
            <a:endParaRPr lang="el-GR" sz="2000" dirty="0" smtClean="0"/>
          </a:p>
          <a:p>
            <a:pPr algn="just">
              <a:buFont typeface="Wingdings" pitchFamily="2" charset="2"/>
              <a:buChar char="Ø"/>
            </a:pPr>
            <a:r>
              <a:rPr lang="el-GR" sz="2000" dirty="0" smtClean="0"/>
              <a:t>Το </a:t>
            </a:r>
            <a:r>
              <a:rPr lang="el-GR" sz="2000" dirty="0"/>
              <a:t>να μην μπορούν να προσαρμόσουν τις συναλλαγματικές ισοτιμίες είναι, επομένως, πιο σημαντικό για τις λιγότερο αναπτυγμένες χώρες της ευρωζώνης, οι οποίες είναι εκείνες που πρέπει να κάνουν τις σημαντικότερες αναδιαρθρώσεις. </a:t>
            </a:r>
            <a:r>
              <a:rPr lang="el-GR" sz="2000" b="1" dirty="0" smtClean="0"/>
              <a:t>Αυτές </a:t>
            </a:r>
            <a:r>
              <a:rPr lang="el-GR" sz="2000" b="1" dirty="0"/>
              <a:t>οι χώρες πρέπει να κάνουν επενδύσεις για να αναπτυχθούν, αλλά συγχρόνως να κάνουν λιγότερες δαπάνες για να ικανοποιήσουν τα κριτήρια του </a:t>
            </a:r>
            <a:r>
              <a:rPr lang="el-GR" sz="2000" b="1" dirty="0" err="1"/>
              <a:t>Mάαστριχτ</a:t>
            </a:r>
            <a:r>
              <a:rPr lang="el-GR" sz="2000" b="1" dirty="0"/>
              <a:t> και του Συμφώνου </a:t>
            </a:r>
            <a:r>
              <a:rPr lang="el-GR" sz="2000" b="1" dirty="0" smtClean="0"/>
              <a:t>σταθερότητας.</a:t>
            </a:r>
            <a:r>
              <a:rPr lang="el-GR" sz="2000" dirty="0"/>
              <a:t> </a:t>
            </a:r>
            <a:r>
              <a:rPr lang="el-GR" sz="2000" dirty="0" smtClean="0"/>
              <a:t>Επιπλέον, </a:t>
            </a:r>
            <a:r>
              <a:rPr lang="el-GR" sz="2000" dirty="0"/>
              <a:t>αυτές οι χώρες μπορεί </a:t>
            </a:r>
            <a:r>
              <a:rPr lang="el-GR" sz="2000" b="1" dirty="0"/>
              <a:t>να χάσουν το πλεονέκτημα της φθηνότερης εργασίας.</a:t>
            </a:r>
            <a:endParaRPr lang="el-GR" sz="20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642918"/>
            <a:ext cx="8229600" cy="5483245"/>
          </a:xfrm>
        </p:spPr>
        <p:txBody>
          <a:bodyPr>
            <a:normAutofit/>
          </a:bodyPr>
          <a:lstStyle/>
          <a:p>
            <a:pPr algn="just">
              <a:buNone/>
            </a:pPr>
            <a:r>
              <a:rPr lang="el-GR" dirty="0"/>
              <a:t> </a:t>
            </a:r>
            <a:r>
              <a:rPr lang="el-GR" sz="2200" dirty="0" smtClean="0"/>
              <a:t>   Γιατί </a:t>
            </a:r>
            <a:r>
              <a:rPr lang="el-GR" sz="2200" dirty="0"/>
              <a:t>μέσα σε μιαν ενιαία αγορά και ακόμη περισσότερο μέσα σε μιαν οικονομική και νομισματική ένωση</a:t>
            </a:r>
            <a:r>
              <a:rPr lang="el-GR" sz="2200" b="1" dirty="0" smtClean="0"/>
              <a:t>,</a:t>
            </a:r>
          </a:p>
          <a:p>
            <a:pPr algn="just">
              <a:buFont typeface="Wingdings" pitchFamily="2" charset="2"/>
              <a:buChar char="ü"/>
            </a:pPr>
            <a:r>
              <a:rPr lang="el-GR" sz="2200" b="1" dirty="0" smtClean="0"/>
              <a:t> </a:t>
            </a:r>
            <a:r>
              <a:rPr lang="el-GR" sz="2200" b="1" dirty="0"/>
              <a:t>η ελεύθερη κυκλοφορία των εργαζομένων</a:t>
            </a:r>
            <a:r>
              <a:rPr lang="el-GR" sz="2200" b="1" dirty="0" smtClean="0"/>
              <a:t>, </a:t>
            </a:r>
            <a:endParaRPr lang="el-GR" sz="2200" b="1" dirty="0" smtClean="0"/>
          </a:p>
          <a:p>
            <a:pPr algn="just">
              <a:buFont typeface="Wingdings" pitchFamily="2" charset="2"/>
              <a:buChar char="ü"/>
            </a:pPr>
            <a:r>
              <a:rPr lang="el-GR" sz="2200" b="1" dirty="0" smtClean="0"/>
              <a:t>η </a:t>
            </a:r>
            <a:r>
              <a:rPr lang="el-GR" sz="2200" b="1" dirty="0"/>
              <a:t>καλύτερη πληροφόρηση ως προς τις προσφερόμενες θέσεις απασχόλησης και </a:t>
            </a:r>
            <a:endParaRPr lang="el-GR" sz="2200" b="1" dirty="0" smtClean="0"/>
          </a:p>
          <a:p>
            <a:pPr algn="just">
              <a:buFont typeface="Wingdings" pitchFamily="2" charset="2"/>
              <a:buChar char="ü"/>
            </a:pPr>
            <a:r>
              <a:rPr lang="el-GR" sz="2200" b="1" dirty="0" smtClean="0"/>
              <a:t>οι </a:t>
            </a:r>
            <a:r>
              <a:rPr lang="el-GR" sz="2200" b="1" dirty="0"/>
              <a:t>κοινές διεκδικήσεις των συνδικαλιστικών οργανώσεων </a:t>
            </a:r>
            <a:endParaRPr lang="el-GR" sz="2200" b="1" dirty="0" smtClean="0"/>
          </a:p>
          <a:p>
            <a:pPr algn="just">
              <a:buNone/>
            </a:pPr>
            <a:r>
              <a:rPr lang="el-GR" sz="2200" b="1" i="1" u="sng" dirty="0" smtClean="0"/>
              <a:t>τείνουν </a:t>
            </a:r>
            <a:r>
              <a:rPr lang="el-GR" sz="2200" b="1" i="1" u="sng" dirty="0"/>
              <a:t>προς μιαν εξίσωση των μισθών και ημερομισθίων προς τα επίπεδα τα οποία ισχύουν στις πλουσιότερες περιοχές.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400" b="1" dirty="0" smtClean="0"/>
              <a:t>Στόχος </a:t>
            </a:r>
            <a:r>
              <a:rPr lang="el-GR" sz="2400" b="1" dirty="0"/>
              <a:t>η προαγωγή της οικονομικής, κοινωνικής και εδαφικής συνοχής και της αλληλεγγύης μεταξύ των κρατών μελών</a:t>
            </a:r>
            <a:r>
              <a:rPr lang="el-GR" sz="2400" dirty="0"/>
              <a:t> </a:t>
            </a:r>
          </a:p>
        </p:txBody>
      </p:sp>
      <p:sp>
        <p:nvSpPr>
          <p:cNvPr id="3" name="2 - Θέση περιεχομένου"/>
          <p:cNvSpPr>
            <a:spLocks noGrp="1"/>
          </p:cNvSpPr>
          <p:nvPr>
            <p:ph idx="1"/>
          </p:nvPr>
        </p:nvSpPr>
        <p:spPr/>
        <p:txBody>
          <a:bodyPr>
            <a:normAutofit/>
          </a:bodyPr>
          <a:lstStyle/>
          <a:p>
            <a:pPr>
              <a:buNone/>
            </a:pPr>
            <a:r>
              <a:rPr lang="el-GR" sz="2000" dirty="0" smtClean="0"/>
              <a:t>Η </a:t>
            </a:r>
            <a:r>
              <a:rPr lang="el-GR" sz="2000" dirty="0"/>
              <a:t>Ένωση ενισχύει επίσης την υλοποίηση αυτή με τη δράση της μέσω </a:t>
            </a:r>
            <a:r>
              <a:rPr lang="el-GR" sz="2000" dirty="0" smtClean="0"/>
              <a:t> των</a:t>
            </a:r>
          </a:p>
          <a:p>
            <a:pPr algn="just">
              <a:buFont typeface="Wingdings" pitchFamily="2" charset="2"/>
              <a:buChar char="§"/>
            </a:pPr>
            <a:r>
              <a:rPr lang="el-GR" sz="2200" dirty="0" smtClean="0"/>
              <a:t>διαρθρωτικών </a:t>
            </a:r>
            <a:r>
              <a:rPr lang="el-GR" sz="2200" dirty="0"/>
              <a:t>ταμείων, </a:t>
            </a:r>
            <a:endParaRPr lang="el-GR" sz="2200" dirty="0" smtClean="0"/>
          </a:p>
          <a:p>
            <a:pPr algn="just">
              <a:buFont typeface="Wingdings" pitchFamily="2" charset="2"/>
              <a:buChar char="§"/>
            </a:pPr>
            <a:r>
              <a:rPr lang="el-GR" sz="2200" dirty="0" smtClean="0"/>
              <a:t>της</a:t>
            </a:r>
            <a:r>
              <a:rPr lang="el-GR" sz="2200" dirty="0"/>
              <a:t> Ευρωπαϊκής Τράπεζας </a:t>
            </a:r>
            <a:r>
              <a:rPr lang="el-GR" sz="2200" dirty="0" smtClean="0"/>
              <a:t>Επενδύσεων</a:t>
            </a:r>
            <a:r>
              <a:rPr lang="el-GR" sz="2200" dirty="0"/>
              <a:t> και των άλλων υφισταμένων χρηματοδοτικών μέσων </a:t>
            </a:r>
            <a:endParaRPr lang="el-GR" sz="2200" dirty="0" smtClean="0"/>
          </a:p>
          <a:p>
            <a:pPr algn="just">
              <a:buFont typeface="Wingdings" pitchFamily="2" charset="2"/>
              <a:buChar char="§"/>
            </a:pPr>
            <a:r>
              <a:rPr lang="el-GR" sz="2200" dirty="0" smtClean="0"/>
              <a:t>Ένα</a:t>
            </a:r>
            <a:r>
              <a:rPr lang="el-GR" sz="2200" dirty="0"/>
              <a:t> Ταμείο Συνοχής συμμετέχει </a:t>
            </a:r>
            <a:r>
              <a:rPr lang="el-GR" sz="2200" dirty="0" err="1"/>
              <a:t>χρηματοδοτικώς</a:t>
            </a:r>
            <a:r>
              <a:rPr lang="el-GR" sz="2200" dirty="0"/>
              <a:t> σε σχέδια περιβάλλοντος και διευρωπαϊκών δικτύων στον τομέα της υποδομής των μεταφορών </a:t>
            </a:r>
            <a:r>
              <a:rPr lang="el-GR" sz="2200" dirty="0" smtClean="0"/>
              <a:t>.</a:t>
            </a:r>
            <a:endParaRPr lang="el-GR" sz="22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428604"/>
            <a:ext cx="8229600" cy="5697559"/>
          </a:xfrm>
        </p:spPr>
        <p:txBody>
          <a:bodyPr>
            <a:normAutofit/>
          </a:bodyPr>
          <a:lstStyle/>
          <a:p>
            <a:pPr algn="just"/>
            <a:r>
              <a:rPr lang="el-GR" sz="2000" dirty="0"/>
              <a:t>Στο </a:t>
            </a:r>
            <a:r>
              <a:rPr lang="el-GR" sz="2000" b="1" dirty="0"/>
              <a:t>πρωτόκολλο σχετικά με την οικονομική, κοινωνική και εδαφική συνοχή</a:t>
            </a:r>
            <a:r>
              <a:rPr lang="el-GR" sz="2000" dirty="0"/>
              <a:t>, προσαρτημένο στη Συνθήκη της Λισαβόνας, τα κράτη μέλη συμφωνούν ότι το Ταμείο Συνοχής, </a:t>
            </a:r>
            <a:r>
              <a:rPr lang="el-GR" sz="2000" b="1" dirty="0"/>
              <a:t>προβλέπει χρηματοδοτική συμβολή της Ένωσης σε σχέδια για το περιβάλλον και τα διευρωπαϊκά δίκτυα στα κράτη μέλη στα οποία το κατά κεφαλήν ΑΕΠ είναι χαμηλότερο από το 90 % του μέσου όρου της Ένωσης, τα οποία διαθέτουν πρόγραμμα με στόχο την εκπλήρωση των όρων της οικονομικής </a:t>
            </a:r>
            <a:r>
              <a:rPr lang="el-GR" sz="2000" b="1" dirty="0" smtClean="0"/>
              <a:t>σύγκλισης. </a:t>
            </a:r>
          </a:p>
          <a:p>
            <a:pPr algn="just"/>
            <a:r>
              <a:rPr lang="el-GR" sz="2000" dirty="0" smtClean="0"/>
              <a:t>Τα </a:t>
            </a:r>
            <a:r>
              <a:rPr lang="el-GR" sz="2000" dirty="0"/>
              <a:t>κράτη μέλη δηλώνουν ότι είναι </a:t>
            </a:r>
            <a:r>
              <a:rPr lang="el-GR" sz="2000" b="1" dirty="0"/>
              <a:t>διατεθειμένα να διαφοροποιούν τα επίπεδα συμμετοχής της Ένωσης </a:t>
            </a:r>
            <a:r>
              <a:rPr lang="el-GR" sz="2000" dirty="0"/>
              <a:t>στα προγράμματα και σχέδια των διαρθρωτικών ταμείων, ούτως ώστε να αποφεύγονται οι υπερβολικές αυξήσεις των δημοσιονομικών δαπανών των λιγότερο ευημερούντων κρατών μελών. </a:t>
            </a:r>
            <a:endParaRPr lang="el-GR" sz="2000" dirty="0" smtClean="0"/>
          </a:p>
          <a:p>
            <a:pPr algn="just"/>
            <a:r>
              <a:rPr lang="el-GR" sz="2000" dirty="0" smtClean="0"/>
              <a:t>Δηλώνουν </a:t>
            </a:r>
            <a:r>
              <a:rPr lang="el-GR" sz="2000" dirty="0"/>
              <a:t>επίσης την πρόθεσή τους να λάβουν περισσότερο </a:t>
            </a:r>
            <a:r>
              <a:rPr lang="el-GR" sz="2000" b="1" dirty="0"/>
              <a:t>υπόψη την ικανότητα συνεισφοράς κάθε κράτους μέλους </a:t>
            </a:r>
            <a:r>
              <a:rPr lang="el-GR" sz="2000" dirty="0"/>
              <a:t>στο σύστημα των ιδίων πόρων και να εξετάσουν τρόπους διόρθωσης, για τα λιγότερο ευημερούντα κράτη μέλη, των φθινόντων στοιχείων που υφίστανται στο σύστημα ιδίων πόρων (Πρωτόκολλο αριθ. 28).</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85728"/>
            <a:ext cx="8229600" cy="5840435"/>
          </a:xfrm>
        </p:spPr>
        <p:txBody>
          <a:bodyPr>
            <a:normAutofit/>
          </a:bodyPr>
          <a:lstStyle/>
          <a:p>
            <a:pPr algn="just">
              <a:buNone/>
            </a:pPr>
            <a:r>
              <a:rPr lang="el-GR" sz="2000" dirty="0"/>
              <a:t>Αρχικά, τα </a:t>
            </a:r>
            <a:r>
              <a:rPr lang="el-GR" sz="2000" b="1" dirty="0"/>
              <a:t>«διαρθρωτικά ταμεία» </a:t>
            </a:r>
            <a:r>
              <a:rPr lang="el-GR" sz="2000" dirty="0" smtClean="0"/>
              <a:t>περιλάμβαναν:</a:t>
            </a:r>
          </a:p>
          <a:p>
            <a:pPr marL="457200" indent="-457200" algn="just">
              <a:buFont typeface="+mj-lt"/>
              <a:buAutoNum type="arabicPeriod"/>
            </a:pPr>
            <a:r>
              <a:rPr lang="el-GR" sz="2000" dirty="0" smtClean="0"/>
              <a:t> </a:t>
            </a:r>
            <a:r>
              <a:rPr lang="el-GR" sz="2000" dirty="0"/>
              <a:t>το </a:t>
            </a:r>
            <a:r>
              <a:rPr lang="el-GR" sz="2000" dirty="0" smtClean="0"/>
              <a:t>Ευρωπαϊκό Ταμείο </a:t>
            </a:r>
            <a:r>
              <a:rPr lang="el-GR" sz="2000" dirty="0"/>
              <a:t>Περιφερειακής </a:t>
            </a:r>
            <a:r>
              <a:rPr lang="el-GR" sz="2000" dirty="0" smtClean="0"/>
              <a:t>Ανάπτυξης </a:t>
            </a:r>
            <a:r>
              <a:rPr lang="el-GR" sz="2000" dirty="0"/>
              <a:t>(</a:t>
            </a:r>
            <a:r>
              <a:rPr lang="el-GR" sz="2000" dirty="0" smtClean="0"/>
              <a:t>ΕΤΠΑ),</a:t>
            </a:r>
          </a:p>
          <a:p>
            <a:pPr marL="457200" indent="-457200" algn="just">
              <a:buFont typeface="+mj-lt"/>
              <a:buAutoNum type="arabicPeriod"/>
            </a:pPr>
            <a:r>
              <a:rPr lang="el-GR" sz="2000" dirty="0" smtClean="0"/>
              <a:t> </a:t>
            </a:r>
            <a:r>
              <a:rPr lang="el-GR" sz="2000" dirty="0"/>
              <a:t>το </a:t>
            </a:r>
            <a:r>
              <a:rPr lang="el-GR" sz="2000" dirty="0" smtClean="0"/>
              <a:t>Ευρωπαϊκό Κοινωνικό Ταμείο</a:t>
            </a:r>
            <a:r>
              <a:rPr lang="el-GR" sz="2000" dirty="0"/>
              <a:t> (ΕΚΤ), </a:t>
            </a:r>
            <a:endParaRPr lang="el-GR" sz="2000" dirty="0" smtClean="0"/>
          </a:p>
          <a:p>
            <a:pPr marL="457200" indent="-457200" algn="just">
              <a:buFont typeface="+mj-lt"/>
              <a:buAutoNum type="arabicPeriod"/>
            </a:pPr>
            <a:r>
              <a:rPr lang="el-GR" sz="2000" dirty="0" smtClean="0"/>
              <a:t>το Ευρωπαϊκό </a:t>
            </a:r>
            <a:r>
              <a:rPr lang="el-GR" sz="2000" dirty="0"/>
              <a:t>Γεωργικό </a:t>
            </a:r>
            <a:r>
              <a:rPr lang="el-GR" sz="2000" dirty="0" smtClean="0"/>
              <a:t>Ταμείο </a:t>
            </a:r>
            <a:r>
              <a:rPr lang="el-GR" sz="2000" dirty="0"/>
              <a:t>Προσανατολισμού και </a:t>
            </a:r>
            <a:r>
              <a:rPr lang="el-GR" sz="2000" dirty="0" smtClean="0"/>
              <a:t>Εγγυήσεων </a:t>
            </a:r>
            <a:r>
              <a:rPr lang="el-GR" sz="2000" dirty="0"/>
              <a:t>(ΕΓΤΠΕ) - τμήμα προσανατολισμού και το Χρηματοδοτικό Μέσο Προσανατολισμού της Αλιείας (ΧΜΠΑ). </a:t>
            </a:r>
            <a:endParaRPr lang="el-GR" sz="2000" dirty="0" smtClean="0"/>
          </a:p>
          <a:p>
            <a:pPr algn="just">
              <a:buNone/>
            </a:pPr>
            <a:r>
              <a:rPr lang="el-GR" sz="2000" dirty="0" smtClean="0"/>
              <a:t>Μετά </a:t>
            </a:r>
            <a:r>
              <a:rPr lang="el-GR" sz="2000" dirty="0"/>
              <a:t>τις μεταρρυθμίσεις της κοινής γεωργικής πολιτικής και </a:t>
            </a:r>
            <a:r>
              <a:rPr lang="el-GR" sz="2000" dirty="0" smtClean="0"/>
              <a:t> </a:t>
            </a:r>
            <a:r>
              <a:rPr lang="el-GR" sz="2000" dirty="0"/>
              <a:t>της κοινής αλιευτικής πολιτικής, το 2005, </a:t>
            </a:r>
            <a:r>
              <a:rPr lang="el-GR" sz="2000" b="1" i="1" u="sng" dirty="0"/>
              <a:t>το Ευρωπαϊκό Γεωργικό Ταμείο Αγροτικής Ανάπτυξης (ΕΓΤΑΑ</a:t>
            </a:r>
            <a:r>
              <a:rPr lang="el-GR" sz="2000" b="1" i="1" u="sng" dirty="0" smtClean="0"/>
              <a:t>) </a:t>
            </a:r>
            <a:r>
              <a:rPr lang="el-GR" sz="2000" b="1" i="1" u="sng" dirty="0"/>
              <a:t>και το Ευρωπαϊκό Ταμείο Αλιείας (</a:t>
            </a:r>
            <a:r>
              <a:rPr lang="el-GR" sz="2000" b="1" i="1" u="sng" dirty="0" smtClean="0"/>
              <a:t>ΕΤΑ) </a:t>
            </a:r>
            <a:r>
              <a:rPr lang="el-GR" sz="2000" dirty="0" smtClean="0"/>
              <a:t>ενσωματώθηκαν </a:t>
            </a:r>
            <a:r>
              <a:rPr lang="el-GR" sz="2000" dirty="0"/>
              <a:t>στους χρηματοδοτικούς μηχανισμούς της γεωργικής πολιτικής και της αλιευτικής πολιτικής. Πρέπει να συντονίζονται με τους χρηματοδοτικούς μηχανισμούς της πολιτικής για τη συνοχή, αλλά δεν περιλαμβάνονται σε αυτούς τους μηχανισμούς. </a:t>
            </a:r>
            <a:r>
              <a:rPr lang="el-GR" sz="2000" b="1" dirty="0"/>
              <a:t>Τα Ταμεία της συνοχής έχουν συμπληρωματική δράση πέραν της δράσης του ΕΓΤΑΑ και του ΕΑΤ για την προαγωγή της οικονομικής προόδου των αγροτικών περιοχών και των περιοχών που εξαρτώνται από την αλιεία.</a:t>
            </a:r>
            <a:r>
              <a:rPr lang="el-GR" sz="2000" dirty="0"/>
              <a:t> Όλα αυτά τα Ταμεία μεταρρυθμίστηκαν, τον Δεκέμβριο του 2013, για να υλοποιήσουν τη νέα πολιτική συνοχής της Ένωσης για τα έτη 2014 έως 2020.</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00034" y="428604"/>
            <a:ext cx="8229600" cy="5697559"/>
          </a:xfrm>
        </p:spPr>
        <p:txBody>
          <a:bodyPr>
            <a:normAutofit/>
          </a:bodyPr>
          <a:lstStyle/>
          <a:p>
            <a:pPr algn="just">
              <a:buFont typeface="Wingdings" pitchFamily="2" charset="2"/>
              <a:buChar char="q"/>
            </a:pPr>
            <a:r>
              <a:rPr lang="el-GR" sz="2400" b="1" dirty="0" smtClean="0"/>
              <a:t>1993</a:t>
            </a:r>
            <a:r>
              <a:rPr lang="el-GR" sz="2400" dirty="0" smtClean="0"/>
              <a:t> - η συνθήκη του Μάαστριχτ εισάγει τρεις καινοτομίες:</a:t>
            </a:r>
          </a:p>
          <a:p>
            <a:pPr lvl="1" algn="just">
              <a:buFont typeface="Wingdings" pitchFamily="2" charset="2"/>
              <a:buChar char="q"/>
            </a:pPr>
            <a:r>
              <a:rPr lang="el-GR" sz="2400" dirty="0" smtClean="0"/>
              <a:t>το Ταμείο Συνοχής</a:t>
            </a:r>
          </a:p>
          <a:p>
            <a:pPr lvl="1" algn="just">
              <a:buFont typeface="Wingdings" pitchFamily="2" charset="2"/>
              <a:buChar char="q"/>
            </a:pPr>
            <a:r>
              <a:rPr lang="el-GR" sz="2400" dirty="0" smtClean="0"/>
              <a:t>την Επιτροπή των Περιφερειών</a:t>
            </a:r>
          </a:p>
          <a:p>
            <a:pPr lvl="1" algn="just">
              <a:buFont typeface="Wingdings" pitchFamily="2" charset="2"/>
              <a:buChar char="q"/>
            </a:pPr>
            <a:r>
              <a:rPr lang="el-GR" sz="2400" dirty="0" smtClean="0"/>
              <a:t>την αρχή της επικουρικότητας</a:t>
            </a:r>
          </a:p>
          <a:p>
            <a:pPr algn="just">
              <a:buFont typeface="Wingdings" pitchFamily="2" charset="2"/>
              <a:buChar char="q"/>
            </a:pPr>
            <a:r>
              <a:rPr lang="el-GR" sz="2400" b="1" dirty="0" smtClean="0"/>
              <a:t>1993</a:t>
            </a:r>
            <a:r>
              <a:rPr lang="el-GR" sz="2400" dirty="0" smtClean="0"/>
              <a:t> - δημιουργία του Χρηματοδοτικού Μέσου Προσανατολισμού της Αλιείας (ΧΜΠΑ)</a:t>
            </a:r>
          </a:p>
          <a:p>
            <a:pPr algn="just">
              <a:buFont typeface="Wingdings" pitchFamily="2" charset="2"/>
              <a:buChar char="q"/>
            </a:pPr>
            <a:r>
              <a:rPr lang="el-GR" sz="2400" b="1" dirty="0" smtClean="0"/>
              <a:t>1994-99</a:t>
            </a:r>
            <a:r>
              <a:rPr lang="el-GR" sz="2400" dirty="0" smtClean="0"/>
              <a:t> - οι πόροι των διαρθρωτικών ταμείων και του Ταμείου Συνοχής διπλασιάζονται, </a:t>
            </a:r>
            <a:r>
              <a:rPr lang="el-GR" sz="2400" b="1" dirty="0" smtClean="0"/>
              <a:t>αντιπροσωπεύοντας πλέον το ένα τρίτο του προϋπολογισμού της ΕΕ</a:t>
            </a:r>
          </a:p>
          <a:p>
            <a:pPr algn="just">
              <a:buFont typeface="Wingdings" pitchFamily="2" charset="2"/>
              <a:buChar char="q"/>
            </a:pPr>
            <a:r>
              <a:rPr lang="el-GR" sz="2400" b="1" dirty="0" smtClean="0"/>
              <a:t>1995</a:t>
            </a:r>
            <a:r>
              <a:rPr lang="el-GR" sz="2400" dirty="0" smtClean="0"/>
              <a:t> - προσθήκη ειδικού στόχου για την ενίσχυση των αραιοκατοικημένων περιφερειών της Φινλανδίας και της Σουηδίας</a:t>
            </a:r>
          </a:p>
          <a:p>
            <a:pPr algn="just">
              <a:buFont typeface="Wingdings" pitchFamily="2" charset="2"/>
              <a:buChar char="q"/>
            </a:pPr>
            <a:r>
              <a:rPr lang="el-GR" sz="2400" b="1" dirty="0" smtClean="0"/>
              <a:t>Προϋπολογισμός:</a:t>
            </a:r>
            <a:r>
              <a:rPr lang="el-GR" sz="2400" dirty="0" smtClean="0"/>
              <a:t> 168 </a:t>
            </a:r>
            <a:r>
              <a:rPr lang="el-GR" sz="2400" dirty="0" smtClean="0"/>
              <a:t>δις.</a:t>
            </a:r>
            <a:endParaRPr lang="el-GR" sz="2400" dirty="0" smtClean="0"/>
          </a:p>
          <a:p>
            <a:endParaRPr lang="el-G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71480"/>
            <a:ext cx="8229600" cy="5554683"/>
          </a:xfrm>
        </p:spPr>
        <p:txBody>
          <a:bodyPr>
            <a:normAutofit/>
          </a:bodyPr>
          <a:lstStyle/>
          <a:p>
            <a:pPr algn="just"/>
            <a:r>
              <a:rPr lang="el-GR" sz="2000" dirty="0"/>
              <a:t>Ο κανονισμός 1303/2013 </a:t>
            </a:r>
            <a:r>
              <a:rPr lang="el-GR" sz="2000" dirty="0" smtClean="0"/>
              <a:t>θέσπισε </a:t>
            </a:r>
            <a:r>
              <a:rPr lang="el-GR" sz="2000" dirty="0"/>
              <a:t>κοινές διατάξεις για όλα τα </a:t>
            </a:r>
            <a:r>
              <a:rPr lang="el-GR" sz="2000" b="1" dirty="0"/>
              <a:t>Ευρωπαϊκά Διαρθρωτικά και Επενδυτικά Ταμεία (ΕΔΕΤ)</a:t>
            </a:r>
            <a:r>
              <a:rPr lang="el-GR" sz="2000" dirty="0"/>
              <a:t>, που παρέχουν στήριξη στο πλαίσιο της πολιτικής για τη συνοχή και λειτουργούν βάσει ενός κοινού πλαισίου, </a:t>
            </a:r>
            <a:r>
              <a:rPr lang="el-GR" sz="2000" dirty="0" smtClean="0"/>
              <a:t>δηλαδή</a:t>
            </a:r>
          </a:p>
          <a:p>
            <a:pPr algn="just">
              <a:buFont typeface="Wingdings" pitchFamily="2" charset="2"/>
              <a:buChar char="ü"/>
            </a:pPr>
            <a:r>
              <a:rPr lang="el-GR" sz="2000" dirty="0" smtClean="0"/>
              <a:t>το </a:t>
            </a:r>
            <a:r>
              <a:rPr lang="el-GR" sz="2000" dirty="0"/>
              <a:t>Ευρωπαϊκό Ταμείο Περιφερειακής </a:t>
            </a:r>
            <a:r>
              <a:rPr lang="el-GR" sz="2000" dirty="0" smtClean="0"/>
              <a:t>Ανάπτυξης </a:t>
            </a:r>
            <a:endParaRPr lang="el-GR" sz="2000" dirty="0" smtClean="0"/>
          </a:p>
          <a:p>
            <a:pPr algn="just">
              <a:buFont typeface="Wingdings" pitchFamily="2" charset="2"/>
              <a:buChar char="ü"/>
            </a:pPr>
            <a:r>
              <a:rPr lang="el-GR" sz="2000" dirty="0" smtClean="0"/>
              <a:t>το </a:t>
            </a:r>
            <a:r>
              <a:rPr lang="el-GR" sz="2000" dirty="0"/>
              <a:t>Ευρωπαϊκό Κοινωνικό </a:t>
            </a:r>
            <a:r>
              <a:rPr lang="el-GR" sz="2000" dirty="0" smtClean="0"/>
              <a:t>Ταμείο</a:t>
            </a:r>
            <a:endParaRPr lang="el-GR" sz="2000" dirty="0" smtClean="0"/>
          </a:p>
          <a:p>
            <a:pPr algn="just">
              <a:buFont typeface="Wingdings" pitchFamily="2" charset="2"/>
              <a:buChar char="ü"/>
            </a:pPr>
            <a:r>
              <a:rPr lang="el-GR" sz="2000" dirty="0" smtClean="0"/>
              <a:t>το </a:t>
            </a:r>
            <a:r>
              <a:rPr lang="el-GR" sz="2000" dirty="0"/>
              <a:t>Ταμείο Συνοχής </a:t>
            </a:r>
            <a:endParaRPr lang="el-GR" sz="2000" dirty="0" smtClean="0"/>
          </a:p>
          <a:p>
            <a:pPr algn="just">
              <a:buFont typeface="Wingdings" pitchFamily="2" charset="2"/>
              <a:buChar char="ü"/>
            </a:pPr>
            <a:r>
              <a:rPr lang="el-GR" sz="2000" dirty="0" smtClean="0"/>
              <a:t>το </a:t>
            </a:r>
            <a:r>
              <a:rPr lang="el-GR" sz="2000" dirty="0"/>
              <a:t>Ευρωπαϊκό Γεωργικό Ταμείο Αγροτικής Ανάπτυξης </a:t>
            </a:r>
            <a:endParaRPr lang="el-GR" sz="2000" dirty="0" smtClean="0"/>
          </a:p>
          <a:p>
            <a:pPr algn="just">
              <a:buFont typeface="Wingdings" pitchFamily="2" charset="2"/>
              <a:buChar char="ü"/>
            </a:pPr>
            <a:r>
              <a:rPr lang="el-GR" sz="2000" dirty="0" smtClean="0"/>
              <a:t>το </a:t>
            </a:r>
            <a:r>
              <a:rPr lang="el-GR" sz="2000" dirty="0"/>
              <a:t>Ευρωπαϊκό Ταμείο Θάλασσας και </a:t>
            </a:r>
            <a:r>
              <a:rPr lang="el-GR" sz="2000" dirty="0" smtClean="0"/>
              <a:t>Αλιείας</a:t>
            </a:r>
            <a:endParaRPr lang="el-GR" sz="2000" dirty="0" smtClean="0"/>
          </a:p>
          <a:p>
            <a:pPr algn="just">
              <a:buNone/>
            </a:pPr>
            <a:r>
              <a:rPr lang="el-GR" sz="2000" dirty="0" smtClean="0"/>
              <a:t>Επιπλέον</a:t>
            </a:r>
            <a:r>
              <a:rPr lang="el-GR" sz="2000" dirty="0"/>
              <a:t>, ο κανονισμός αυτός περιέχει γενικές διατάξεις που εφαρμόζονται στα </a:t>
            </a:r>
            <a:r>
              <a:rPr lang="el-GR" sz="2000" b="1" dirty="0"/>
              <a:t>Διαρθρωτικά Ταμεία</a:t>
            </a:r>
            <a:r>
              <a:rPr lang="el-GR" sz="2000" dirty="0"/>
              <a:t>, δηλαδή στο ΕΤΠΑ και στο ΕΚΤ, τα οποία μαζί με το Ταμείο Συνοχής ονομάζονται «</a:t>
            </a:r>
            <a:r>
              <a:rPr lang="el-GR" sz="2000" b="1" dirty="0"/>
              <a:t>τα Ταμεία»</a:t>
            </a:r>
            <a:r>
              <a:rPr lang="el-GR" sz="2000" dirty="0"/>
              <a:t>. Ειδικές διατάξεις θεσπίστηκαν για τις ενισχύσεις του ΕΤΠΑ με στόχους την «Ευρωπαϊκή εδαφική συνεργασία» </a:t>
            </a:r>
            <a:r>
              <a:rPr lang="el-GR" sz="2000" dirty="0" smtClean="0"/>
              <a:t>και </a:t>
            </a:r>
            <a:r>
              <a:rPr lang="el-GR" sz="2000" dirty="0"/>
              <a:t>τις «Επενδύσεις στην ανάπτυξη και την απασχόληση</a:t>
            </a:r>
            <a:r>
              <a:rPr lang="el-GR" sz="2000" dirty="0" smtClean="0"/>
              <a:t>».</a:t>
            </a:r>
            <a:endParaRPr lang="el-GR" sz="20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Ταμείο Συνοχής</a:t>
            </a:r>
            <a:br>
              <a:rPr lang="el-GR" sz="2400" b="1" dirty="0" smtClean="0"/>
            </a:br>
            <a:endParaRPr lang="el-GR" sz="2400" b="1" dirty="0"/>
          </a:p>
        </p:txBody>
      </p:sp>
      <p:sp>
        <p:nvSpPr>
          <p:cNvPr id="3" name="2 - Θέση περιεχομένου"/>
          <p:cNvSpPr>
            <a:spLocks noGrp="1"/>
          </p:cNvSpPr>
          <p:nvPr>
            <p:ph idx="1"/>
          </p:nvPr>
        </p:nvSpPr>
        <p:spPr>
          <a:xfrm>
            <a:off x="457200" y="928670"/>
            <a:ext cx="8229600" cy="5715040"/>
          </a:xfrm>
        </p:spPr>
        <p:txBody>
          <a:bodyPr>
            <a:noAutofit/>
          </a:bodyPr>
          <a:lstStyle/>
          <a:p>
            <a:pPr algn="just">
              <a:buFont typeface="Wingdings" pitchFamily="2" charset="2"/>
              <a:buChar char="Ø"/>
            </a:pPr>
            <a:r>
              <a:rPr lang="el-GR" sz="2000" dirty="0" smtClean="0"/>
              <a:t>Τώρα υπόκειται στους ίδιους κανόνες προγραμματισμού, διαχείρισης και παρακολούθησης όπως το ΕΤΠΑ και το ΕΚΤ μέσω του κανονισμού κοινών διατάξεων.</a:t>
            </a:r>
          </a:p>
          <a:p>
            <a:pPr algn="just">
              <a:buFont typeface="Wingdings" pitchFamily="2" charset="2"/>
              <a:buChar char="Ø"/>
            </a:pPr>
            <a:r>
              <a:rPr lang="el-GR" sz="2000" dirty="0" smtClean="0"/>
              <a:t>Για την περίοδο 2014-2020, το ταμείο συνοχής αφορά τη Βουλγαρία, Κροατία, Κύπρο, Τσεχική Δημοκρατία, Εσθονία, Ελλάδα, Ουγγαρία, Λετονία, Λιθουανία, Μάλτα, Πολωνία, Πορτογαλία, Ρουμανία, Σλοβακία και Σλοβενία.</a:t>
            </a:r>
          </a:p>
          <a:p>
            <a:pPr algn="just">
              <a:buFont typeface="Wingdings" pitchFamily="2" charset="2"/>
              <a:buChar char="Ø"/>
            </a:pPr>
            <a:r>
              <a:rPr lang="el-GR" sz="2000" dirty="0" smtClean="0"/>
              <a:t>Το ταμείο συνοχής διαθέτει το σύνολο των 63.4 δις EUR για δραστηριότητες των εξής </a:t>
            </a:r>
            <a:r>
              <a:rPr lang="el-GR" sz="2000" dirty="0" smtClean="0"/>
              <a:t>κατηγοριών:</a:t>
            </a:r>
          </a:p>
          <a:p>
            <a:pPr algn="just">
              <a:buFont typeface="Wingdings" pitchFamily="2" charset="2"/>
              <a:buChar char="ü"/>
            </a:pPr>
            <a:r>
              <a:rPr lang="el-GR" sz="2000" dirty="0" smtClean="0"/>
              <a:t>διευρωπαϊκά δίκτυα μεταφορών, ιδίως έργα προτεραιότητας ευρωπαϊκών ενδιαφερόντων ως καθορίζονται από την ΕΕ. Το ταμείο συνοχής θα στηρίξει έργα υποδομών κάτω από τη </a:t>
            </a:r>
            <a:r>
              <a:rPr lang="el-GR" sz="2000" dirty="0" smtClean="0"/>
              <a:t>διευκόλυνση του μηχανισμού </a:t>
            </a:r>
            <a:r>
              <a:rPr lang="el-GR" sz="2000" b="1" dirty="0" smtClean="0"/>
              <a:t>Συνδέοντας την </a:t>
            </a:r>
            <a:r>
              <a:rPr lang="el-GR" sz="2000" b="1" dirty="0" smtClean="0"/>
              <a:t>Ευρώπη (</a:t>
            </a:r>
            <a:r>
              <a:rPr lang="el-GR" sz="2000" dirty="0" smtClean="0"/>
              <a:t>προκειμένου </a:t>
            </a:r>
            <a:r>
              <a:rPr lang="el-GR" sz="2000" dirty="0" smtClean="0"/>
              <a:t>να επιταχυνθεί η </a:t>
            </a:r>
            <a:r>
              <a:rPr lang="el-GR" sz="2000" dirty="0" smtClean="0"/>
              <a:t>ανάπτυξη </a:t>
            </a:r>
            <a:r>
              <a:rPr lang="el-GR" sz="2000" dirty="0" smtClean="0"/>
              <a:t>υποδομών προτεραιότητας για μεταφορές, ενέργεια και τεχνολογίες της πληροφορίας. Η διευκόλυνση CEF έχει προτεινόμενο προϋπολογισμό της τάξης των 40 </a:t>
            </a:r>
            <a:r>
              <a:rPr lang="el-GR" sz="2000" dirty="0" err="1" smtClean="0"/>
              <a:t>δις.ευρώ</a:t>
            </a:r>
            <a:r>
              <a:rPr lang="el-GR" sz="2000" dirty="0" smtClean="0"/>
              <a:t>, με επιπλέον 10 δισεκατομμύρια ευρώ να </a:t>
            </a:r>
            <a:r>
              <a:rPr lang="el-GR" sz="2000" dirty="0" smtClean="0"/>
              <a:t>υπόκεινται </a:t>
            </a:r>
            <a:r>
              <a:rPr lang="el-GR" sz="2000" dirty="0" smtClean="0"/>
              <a:t>σε χωριστή διαχείριση εντός του ταμείου </a:t>
            </a:r>
            <a:r>
              <a:rPr lang="el-GR" sz="2000" dirty="0" smtClean="0"/>
              <a:t>συνοχής).</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00042"/>
            <a:ext cx="8229600" cy="5626121"/>
          </a:xfrm>
        </p:spPr>
        <p:txBody>
          <a:bodyPr>
            <a:normAutofit/>
          </a:bodyPr>
          <a:lstStyle/>
          <a:p>
            <a:pPr algn="just">
              <a:buFont typeface="Wingdings" pitchFamily="2" charset="2"/>
              <a:buChar char="ü"/>
            </a:pPr>
            <a:r>
              <a:rPr lang="el-GR" sz="2400" dirty="0" smtClean="0"/>
              <a:t>περιβάλλον: εδώ, το ταμείο συνοχής μπορεί επίσης να στηρίξει έργα σχετικά με ενέργεια ή μεταφορές, εφόσον ωφελούν σαφώς το περιβάλλον σε όρους ενεργειακής απόδοσης, χρήσης ανανεώσιμων πηγών ενέργειας, ανάπτυξης σιδηροδρομικών μεταφορών, στήριξης των συνδυασμένων μεταφορών, ενίσχυσης των δημοσίων μεταφορικών μέσων κ.λπ.</a:t>
            </a:r>
          </a:p>
          <a:p>
            <a:pPr algn="just">
              <a:buFont typeface="Wingdings" pitchFamily="2" charset="2"/>
              <a:buChar char="Ø"/>
            </a:pPr>
            <a:r>
              <a:rPr lang="el-GR" sz="2400" dirty="0" smtClean="0"/>
              <a:t>Η οικονομική βοήθεια του ταμείου συνοχής μπορεί να ανασταλεί με απόφαση του Συμβουλίου (λαμβανομένης με ειδική πλειοψηφία) εάν το Κράτος Μέλος παρουσιάσει υπερβολικό δημοσιονομικό έλλειμμα και δεν έχει επιλύσει την κατάσταση ή δεν έχει λάβει την κατάλληλη ενέργεια να το κάνει.</a:t>
            </a:r>
          </a:p>
          <a:p>
            <a:pPr algn="just">
              <a:buFont typeface="Wingdings" pitchFamily="2" charset="2"/>
              <a:buChar char="Ø"/>
            </a:pPr>
            <a:endParaRPr lang="el-GR" dirty="0" smtClean="0"/>
          </a:p>
          <a:p>
            <a:endParaRPr lang="el-G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Περιοχές Προτεραιότητας Χρηματοδότησης του ΤΣ</a:t>
            </a:r>
            <a:endParaRPr lang="el-GR" sz="2400" b="1" dirty="0"/>
          </a:p>
        </p:txBody>
      </p:sp>
      <p:graphicFrame>
        <p:nvGraphicFramePr>
          <p:cNvPr id="4" name="3 - Θέση περιεχομένου"/>
          <p:cNvGraphicFramePr>
            <a:graphicFrameLocks noGrp="1"/>
          </p:cNvGraphicFramePr>
          <p:nvPr>
            <p:ph idx="1"/>
          </p:nvPr>
        </p:nvGraphicFramePr>
        <p:xfrm>
          <a:off x="457200" y="1600200"/>
          <a:ext cx="8229600" cy="488696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l-GR" sz="1800" b="1" kern="1200" baseline="0" dirty="0" smtClean="0">
                          <a:solidFill>
                            <a:schemeClr val="lt1"/>
                          </a:solidFill>
                          <a:latin typeface="+mn-lt"/>
                          <a:ea typeface="+mn-ea"/>
                          <a:cs typeface="+mn-cs"/>
                        </a:rPr>
                        <a:t>Περιβάλλον</a:t>
                      </a:r>
                      <a:endParaRPr lang="el-G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b="1" kern="1200" baseline="0" dirty="0" smtClean="0">
                          <a:solidFill>
                            <a:schemeClr val="lt1"/>
                          </a:solidFill>
                          <a:latin typeface="+mn-lt"/>
                          <a:ea typeface="+mn-ea"/>
                          <a:cs typeface="+mn-cs"/>
                        </a:rPr>
                        <a:t>Μεταφορές</a:t>
                      </a:r>
                      <a:endParaRPr lang="el-GR" dirty="0" smtClean="0"/>
                    </a:p>
                    <a:p>
                      <a:endParaRPr lang="el-GR" dirty="0"/>
                    </a:p>
                  </a:txBody>
                  <a:tcPr/>
                </a:tc>
              </a:tr>
              <a:tr h="370840">
                <a:tc>
                  <a:txBody>
                    <a:bodyPr/>
                    <a:lstStyle/>
                    <a:p>
                      <a:r>
                        <a:rPr lang="el-GR" sz="1800" kern="1200" baseline="0" dirty="0" smtClean="0">
                          <a:solidFill>
                            <a:schemeClr val="dk1"/>
                          </a:solidFill>
                          <a:latin typeface="+mn-lt"/>
                          <a:ea typeface="+mn-ea"/>
                          <a:cs typeface="+mn-cs"/>
                        </a:rPr>
                        <a:t>Στερεά Απόβλητα</a:t>
                      </a:r>
                    </a:p>
                  </a:txBody>
                  <a:tcPr/>
                </a:tc>
                <a:tc>
                  <a:txBody>
                    <a:bodyPr/>
                    <a:lstStyle/>
                    <a:p>
                      <a:r>
                        <a:rPr lang="el-GR" sz="1800" kern="1200" baseline="0" dirty="0" smtClean="0">
                          <a:solidFill>
                            <a:schemeClr val="dk1"/>
                          </a:solidFill>
                          <a:latin typeface="+mn-lt"/>
                          <a:ea typeface="+mn-ea"/>
                          <a:cs typeface="+mn-cs"/>
                        </a:rPr>
                        <a:t>Οδοί</a:t>
                      </a:r>
                      <a:endParaRPr lang="el-GR"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kern="1200" baseline="0" dirty="0" smtClean="0">
                          <a:solidFill>
                            <a:schemeClr val="dk1"/>
                          </a:solidFill>
                          <a:latin typeface="+mn-lt"/>
                          <a:ea typeface="+mn-ea"/>
                          <a:cs typeface="+mn-cs"/>
                        </a:rPr>
                        <a:t>Εφοδιασμός νερού</a:t>
                      </a:r>
                    </a:p>
                    <a:p>
                      <a:endParaRPr lang="el-GR" dirty="0"/>
                    </a:p>
                  </a:txBody>
                  <a:tcPr/>
                </a:tc>
                <a:tc>
                  <a:txBody>
                    <a:bodyPr/>
                    <a:lstStyle/>
                    <a:p>
                      <a:r>
                        <a:rPr lang="el-GR" sz="1800" kern="1200" baseline="0" dirty="0" smtClean="0">
                          <a:solidFill>
                            <a:schemeClr val="dk1"/>
                          </a:solidFill>
                          <a:latin typeface="+mn-lt"/>
                          <a:ea typeface="+mn-ea"/>
                          <a:cs typeface="+mn-cs"/>
                        </a:rPr>
                        <a:t>Αστικές Συγκοινωνίες</a:t>
                      </a:r>
                      <a:endParaRPr lang="el-GR"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kern="1200" baseline="0" dirty="0" smtClean="0">
                          <a:solidFill>
                            <a:schemeClr val="dk1"/>
                          </a:solidFill>
                          <a:latin typeface="+mn-lt"/>
                          <a:ea typeface="+mn-ea"/>
                          <a:cs typeface="+mn-cs"/>
                        </a:rPr>
                        <a:t>Διαχείριση λυμάτων</a:t>
                      </a:r>
                      <a:endParaRPr lang="el-GR" dirty="0" smtClean="0"/>
                    </a:p>
                    <a:p>
                      <a:endParaRPr lang="el-GR" dirty="0"/>
                    </a:p>
                  </a:txBody>
                  <a:tcPr/>
                </a:tc>
                <a:tc>
                  <a:txBody>
                    <a:bodyPr/>
                    <a:lstStyle/>
                    <a:p>
                      <a:r>
                        <a:rPr lang="el-GR" sz="1800" kern="1200" baseline="0" dirty="0" smtClean="0">
                          <a:solidFill>
                            <a:schemeClr val="dk1"/>
                          </a:solidFill>
                          <a:latin typeface="+mn-lt"/>
                          <a:ea typeface="+mn-ea"/>
                          <a:cs typeface="+mn-cs"/>
                        </a:rPr>
                        <a:t>Πλωτές Οδοί</a:t>
                      </a:r>
                      <a:endParaRPr lang="el-GR" dirty="0"/>
                    </a:p>
                  </a:txBody>
                  <a:tcPr/>
                </a:tc>
              </a:tr>
              <a:tr h="370840">
                <a:tc>
                  <a:txBody>
                    <a:bodyPr/>
                    <a:lstStyle/>
                    <a:p>
                      <a:r>
                        <a:rPr lang="el-GR" sz="1800" kern="1200" baseline="0" dirty="0" smtClean="0">
                          <a:solidFill>
                            <a:schemeClr val="dk1"/>
                          </a:solidFill>
                          <a:latin typeface="+mn-lt"/>
                          <a:ea typeface="+mn-ea"/>
                          <a:cs typeface="+mn-cs"/>
                        </a:rPr>
                        <a:t>Διαχείριση περιβαλλοντικού κινδύνου</a:t>
                      </a:r>
                      <a:endParaRPr lang="el-GR" dirty="0"/>
                    </a:p>
                  </a:txBody>
                  <a:tcPr/>
                </a:tc>
                <a:tc>
                  <a:txBody>
                    <a:bodyPr/>
                    <a:lstStyle/>
                    <a:p>
                      <a:endParaRPr lang="el-GR"/>
                    </a:p>
                  </a:txBody>
                  <a:tcPr/>
                </a:tc>
              </a:tr>
              <a:tr h="370840">
                <a:tc>
                  <a:txBody>
                    <a:bodyPr/>
                    <a:lstStyle/>
                    <a:p>
                      <a:r>
                        <a:rPr lang="el-GR" sz="1800" kern="1200" baseline="0" dirty="0" smtClean="0">
                          <a:solidFill>
                            <a:schemeClr val="dk1"/>
                          </a:solidFill>
                          <a:latin typeface="+mn-lt"/>
                          <a:ea typeface="+mn-ea"/>
                          <a:cs typeface="+mn-cs"/>
                        </a:rPr>
                        <a:t>Αποκατάσταση εδαφών</a:t>
                      </a:r>
                      <a:endParaRPr lang="el-GR" dirty="0"/>
                    </a:p>
                  </a:txBody>
                  <a:tcPr/>
                </a:tc>
                <a:tc>
                  <a:txBody>
                    <a:bodyPr/>
                    <a:lstStyle/>
                    <a:p>
                      <a:endParaRPr lang="el-GR"/>
                    </a:p>
                  </a:txBody>
                  <a:tcPr/>
                </a:tc>
              </a:tr>
              <a:tr h="370840">
                <a:tc>
                  <a:txBody>
                    <a:bodyPr/>
                    <a:lstStyle/>
                    <a:p>
                      <a:r>
                        <a:rPr lang="el-GR" sz="1800" kern="1200" baseline="0" dirty="0" smtClean="0">
                          <a:solidFill>
                            <a:schemeClr val="dk1"/>
                          </a:solidFill>
                          <a:latin typeface="+mn-lt"/>
                          <a:ea typeface="+mn-ea"/>
                          <a:cs typeface="+mn-cs"/>
                        </a:rPr>
                        <a:t>Φύση και βιοποικιλότητα</a:t>
                      </a:r>
                      <a:endParaRPr lang="el-GR" dirty="0"/>
                    </a:p>
                  </a:txBody>
                  <a:tcPr/>
                </a:tc>
                <a:tc>
                  <a:txBody>
                    <a:bodyPr/>
                    <a:lstStyle/>
                    <a:p>
                      <a:endParaRPr lang="el-GR"/>
                    </a:p>
                  </a:txBody>
                  <a:tcPr/>
                </a:tc>
              </a:tr>
              <a:tr h="370840">
                <a:tc>
                  <a:txBody>
                    <a:bodyPr/>
                    <a:lstStyle/>
                    <a:p>
                      <a:r>
                        <a:rPr lang="el-GR" sz="1800" kern="1200" baseline="0" dirty="0" smtClean="0">
                          <a:solidFill>
                            <a:schemeClr val="dk1"/>
                          </a:solidFill>
                          <a:latin typeface="+mn-lt"/>
                          <a:ea typeface="+mn-ea"/>
                          <a:cs typeface="+mn-cs"/>
                        </a:rPr>
                        <a:t>Ανανεώσιμες Πηγές Ενέργειας</a:t>
                      </a:r>
                      <a:endParaRPr lang="el-GR" dirty="0"/>
                    </a:p>
                  </a:txBody>
                  <a:tcPr/>
                </a:tc>
                <a:tc>
                  <a:txBody>
                    <a:bodyPr/>
                    <a:lstStyle/>
                    <a:p>
                      <a:endParaRPr lang="el-GR"/>
                    </a:p>
                  </a:txBody>
                  <a:tcPr/>
                </a:tc>
              </a:tr>
              <a:tr h="370840">
                <a:tc>
                  <a:txBody>
                    <a:bodyPr/>
                    <a:lstStyle/>
                    <a:p>
                      <a:r>
                        <a:rPr lang="el-GR" sz="1800" kern="1200" baseline="0" dirty="0" smtClean="0">
                          <a:solidFill>
                            <a:schemeClr val="dk1"/>
                          </a:solidFill>
                          <a:latin typeface="+mn-lt"/>
                          <a:ea typeface="+mn-ea"/>
                          <a:cs typeface="+mn-cs"/>
                        </a:rPr>
                        <a:t>Ενεργειακή αποδοτικότητα</a:t>
                      </a:r>
                      <a:endParaRPr lang="el-GR" dirty="0"/>
                    </a:p>
                  </a:txBody>
                  <a:tcPr/>
                </a:tc>
                <a:tc>
                  <a:txBody>
                    <a:bodyPr/>
                    <a:lstStyle/>
                    <a:p>
                      <a:endParaRPr lang="el-GR"/>
                    </a:p>
                  </a:txBody>
                  <a:tcPr/>
                </a:tc>
              </a:tr>
              <a:tr h="370840">
                <a:tc>
                  <a:txBody>
                    <a:bodyPr/>
                    <a:lstStyle/>
                    <a:p>
                      <a:r>
                        <a:rPr lang="el-GR" sz="1800" kern="1200" baseline="0" dirty="0" smtClean="0">
                          <a:solidFill>
                            <a:schemeClr val="dk1"/>
                          </a:solidFill>
                          <a:latin typeface="+mn-lt"/>
                          <a:ea typeface="+mn-ea"/>
                          <a:cs typeface="+mn-cs"/>
                        </a:rPr>
                        <a:t>Ενέργεια και Κλιματική Αλλαγή</a:t>
                      </a:r>
                      <a:endParaRPr lang="el-GR" dirty="0"/>
                    </a:p>
                  </a:txBody>
                  <a:tcPr/>
                </a:tc>
                <a:tc>
                  <a:txBody>
                    <a:bodyPr/>
                    <a:lstStyle/>
                    <a:p>
                      <a:endParaRPr lang="el-GR" dirty="0"/>
                    </a:p>
                  </a:txBody>
                  <a:tcPr/>
                </a:tc>
              </a:tr>
              <a:tr h="370840">
                <a:tc>
                  <a:txBody>
                    <a:bodyPr/>
                    <a:lstStyle/>
                    <a:p>
                      <a:r>
                        <a:rPr lang="el-GR" sz="1800" kern="1200" baseline="0" dirty="0" smtClean="0">
                          <a:solidFill>
                            <a:schemeClr val="dk1"/>
                          </a:solidFill>
                          <a:latin typeface="+mn-lt"/>
                          <a:ea typeface="+mn-ea"/>
                          <a:cs typeface="+mn-cs"/>
                        </a:rPr>
                        <a:t>Μείωση των εκπομπών του CO2</a:t>
                      </a:r>
                      <a:endParaRPr lang="el-GR" dirty="0"/>
                    </a:p>
                  </a:txBody>
                  <a:tcPr/>
                </a:tc>
                <a:tc>
                  <a:txBody>
                    <a:bodyPr/>
                    <a:lstStyle/>
                    <a:p>
                      <a:endParaRPr lang="el-GR" dirty="0"/>
                    </a:p>
                  </a:txBody>
                  <a:tcPr/>
                </a:tc>
              </a:tr>
            </a:tbl>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Πόροι ΤΣ για την Ελλάδα 2014-2020</a:t>
            </a:r>
            <a:endParaRPr lang="el-GR" sz="2400" b="1" dirty="0"/>
          </a:p>
        </p:txBody>
      </p:sp>
      <p:pic>
        <p:nvPicPr>
          <p:cNvPr id="2050" name="Picture 2"/>
          <p:cNvPicPr>
            <a:picLocks noGrp="1" noChangeAspect="1" noChangeArrowheads="1"/>
          </p:cNvPicPr>
          <p:nvPr>
            <p:ph idx="1"/>
          </p:nvPr>
        </p:nvPicPr>
        <p:blipFill>
          <a:blip r:embed="rId2"/>
          <a:srcRect/>
          <a:stretch>
            <a:fillRect/>
          </a:stretch>
        </p:blipFill>
        <p:spPr bwMode="auto">
          <a:xfrm>
            <a:off x="1204912" y="1681956"/>
            <a:ext cx="6734175" cy="43624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571480"/>
          </a:xfrm>
        </p:spPr>
        <p:txBody>
          <a:bodyPr>
            <a:normAutofit fontScale="90000"/>
          </a:bodyPr>
          <a:lstStyle/>
          <a:p>
            <a:r>
              <a:rPr lang="el-GR" sz="2400" b="1" dirty="0" smtClean="0"/>
              <a:t>Ευρωπαϊκό Κοινωνικό Ταμείο</a:t>
            </a:r>
            <a:br>
              <a:rPr lang="el-GR" sz="2400" b="1" dirty="0" smtClean="0"/>
            </a:br>
            <a:endParaRPr lang="el-GR" sz="2400" b="1" dirty="0"/>
          </a:p>
        </p:txBody>
      </p:sp>
      <p:sp>
        <p:nvSpPr>
          <p:cNvPr id="3" name="2 - Θέση περιεχομένου"/>
          <p:cNvSpPr>
            <a:spLocks noGrp="1"/>
          </p:cNvSpPr>
          <p:nvPr>
            <p:ph idx="1"/>
          </p:nvPr>
        </p:nvSpPr>
        <p:spPr>
          <a:xfrm>
            <a:off x="457200" y="428604"/>
            <a:ext cx="8229600" cy="6429396"/>
          </a:xfrm>
        </p:spPr>
        <p:txBody>
          <a:bodyPr>
            <a:noAutofit/>
          </a:bodyPr>
          <a:lstStyle/>
          <a:p>
            <a:pPr algn="just">
              <a:buNone/>
            </a:pPr>
            <a:r>
              <a:rPr lang="el-GR" sz="2000" dirty="0" smtClean="0"/>
              <a:t>Οι παρεμβάσεις του ΕΚΤ καλύπτουν όλες τις περιφέρειες της ΕΕ. </a:t>
            </a:r>
            <a:r>
              <a:rPr lang="el-GR" sz="2000" b="1" dirty="0" smtClean="0"/>
              <a:t>Το διάστημα 2014-2020 έχουν δεσμευθεί πάνω από 80 δισ. ευρώ για επενδύσεις σε ανθρώπινο κεφάλαιο στα κράτη μέλη, και ένα επιπλέον ποσό τουλάχιστον 3,2 δισ. ευρώ για την πρωτοβουλία «Απασχόληση των Νέων».</a:t>
            </a:r>
          </a:p>
          <a:p>
            <a:pPr algn="just">
              <a:buNone/>
            </a:pPr>
            <a:r>
              <a:rPr lang="el-GR" sz="2000" dirty="0" smtClean="0"/>
              <a:t>Στην προγραμματική περίοδο 2014-2020, το ΕΚΤ θα επικεντρωθεί σε τέσσερις από τους θεματικούς στόχους της πολιτικής συνοχής:</a:t>
            </a:r>
          </a:p>
          <a:p>
            <a:pPr marL="514350" indent="-514350" algn="just">
              <a:buFont typeface="+mj-lt"/>
              <a:buAutoNum type="arabicPeriod"/>
            </a:pPr>
            <a:r>
              <a:rPr lang="el-GR" sz="2000" dirty="0" smtClean="0"/>
              <a:t>προώθηση της απασχόλησης και στήριξη της κινητικότητας των εργαζομένων,</a:t>
            </a:r>
          </a:p>
          <a:p>
            <a:pPr marL="514350" indent="-514350" algn="just">
              <a:buFont typeface="+mj-lt"/>
              <a:buAutoNum type="arabicPeriod"/>
            </a:pPr>
            <a:r>
              <a:rPr lang="el-GR" sz="2000" dirty="0" smtClean="0"/>
              <a:t>προώθηση της κοινωνικής ένταξης και καταπολέμηση της φτώχειας,</a:t>
            </a:r>
          </a:p>
          <a:p>
            <a:pPr marL="514350" indent="-514350" algn="just">
              <a:buFont typeface="+mj-lt"/>
              <a:buAutoNum type="arabicPeriod"/>
            </a:pPr>
            <a:r>
              <a:rPr lang="el-GR" sz="2000" dirty="0" smtClean="0"/>
              <a:t>επενδύσεις στην εκπαίδευση, στις δεξιότητες και στη δια βίου μάθηση, </a:t>
            </a:r>
          </a:p>
          <a:p>
            <a:pPr marL="514350" indent="-514350" algn="just">
              <a:buFont typeface="+mj-lt"/>
              <a:buAutoNum type="arabicPeriod"/>
            </a:pPr>
            <a:r>
              <a:rPr lang="el-GR" sz="2000" dirty="0" smtClean="0"/>
              <a:t>ενίσχυση της θεσμικής επάρκειας και της αποτελεσματικής δημόσιας διοίκησης.</a:t>
            </a:r>
          </a:p>
          <a:p>
            <a:pPr marL="514350" indent="-514350" algn="just">
              <a:buFont typeface="+mj-lt"/>
              <a:buAutoNum type="arabicPeriod"/>
            </a:pPr>
            <a:r>
              <a:rPr lang="el-GR" sz="2000" dirty="0" smtClean="0"/>
              <a:t>Επιπλέον, το 20 % των επενδύσεων του ΕΚΤ θα διατεθεί για δραστηριότητες που θα βελτιώσουν την κοινωνική ένταξη και θα καταπολεμούν τη φτώχεια. Αυτό είναι γνωστό ως θεματική επικέντρωση. </a:t>
            </a:r>
            <a:r>
              <a:rPr lang="el-GR" sz="2000" b="1" dirty="0" smtClean="0"/>
              <a:t>Τουλάχιστον 84 δισεκατομμύρια ευρώ θα διατεθούν από το Ευρωπαϊκό Κοινωνικό Ταμείο (ΕΚΤ) για την προώθηση των ευκαιριών απασχόλησης, της δια βίου μάθησης και της κοινωνικής ένταξης</a:t>
            </a:r>
            <a:r>
              <a:rPr lang="el-GR" sz="2000" dirty="0" smtClean="0"/>
              <a:t>. </a:t>
            </a:r>
          </a:p>
          <a:p>
            <a:pPr algn="just"/>
            <a:endParaRPr lang="el-GR" sz="20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700" b="1" dirty="0" smtClean="0"/>
              <a:t>Ευρωπαϊκό Ταμείο Περιφερειακής Ανάπτυξης</a:t>
            </a:r>
            <a:r>
              <a:rPr lang="el-GR" dirty="0" smtClean="0"/>
              <a:t/>
            </a:r>
            <a:br>
              <a:rPr lang="el-GR" dirty="0" smtClean="0"/>
            </a:br>
            <a:endParaRPr lang="el-GR" dirty="0"/>
          </a:p>
        </p:txBody>
      </p:sp>
      <p:sp>
        <p:nvSpPr>
          <p:cNvPr id="3" name="2 - Θέση περιεχομένου"/>
          <p:cNvSpPr>
            <a:spLocks noGrp="1"/>
          </p:cNvSpPr>
          <p:nvPr>
            <p:ph idx="1"/>
          </p:nvPr>
        </p:nvSpPr>
        <p:spPr>
          <a:xfrm>
            <a:off x="457200" y="928670"/>
            <a:ext cx="8229600" cy="5929330"/>
          </a:xfrm>
        </p:spPr>
        <p:txBody>
          <a:bodyPr>
            <a:normAutofit fontScale="62500" lnSpcReduction="20000"/>
          </a:bodyPr>
          <a:lstStyle/>
          <a:p>
            <a:pPr>
              <a:buNone/>
            </a:pPr>
            <a:r>
              <a:rPr lang="el-GR" b="1" dirty="0" smtClean="0"/>
              <a:t>Το ΕΤΠΑ επικεντρώνει τις επενδύσεις του σε αρκετούς βασικούς τομείς προτεραιότητας. Αυτό είναι γνωστό ως «θεματική επικέντρωση»:</a:t>
            </a:r>
          </a:p>
          <a:p>
            <a:r>
              <a:rPr lang="el-GR" dirty="0" smtClean="0"/>
              <a:t>Έρευνα και καινοτομία,</a:t>
            </a:r>
          </a:p>
          <a:p>
            <a:r>
              <a:rPr lang="el-GR" dirty="0" smtClean="0"/>
              <a:t>ψηφιακό θεματολόγιο,</a:t>
            </a:r>
          </a:p>
          <a:p>
            <a:r>
              <a:rPr lang="el-GR" dirty="0" smtClean="0"/>
              <a:t>στήριξη των μικρομεσαίων επιχειρήσεων (ΜΜΕ),</a:t>
            </a:r>
          </a:p>
          <a:p>
            <a:r>
              <a:rPr lang="el-GR" dirty="0" smtClean="0"/>
              <a:t>οικονομία με μειωμένη χρήση άνθρακα.</a:t>
            </a:r>
          </a:p>
          <a:p>
            <a:pPr>
              <a:buNone/>
            </a:pPr>
            <a:r>
              <a:rPr lang="el-GR" b="1" dirty="0" smtClean="0"/>
              <a:t>Οι πόροι του ΕΤΠΑ που κατανέμονται σε αυτές τις προτεραιότητες θα είναι ανάλογα με την κατηγορία της περιφέρειας.</a:t>
            </a:r>
          </a:p>
          <a:p>
            <a:r>
              <a:rPr lang="el-GR" dirty="0" smtClean="0"/>
              <a:t>Στις πιο ανεπτυγμένες περιφέρειες, τουλάχιστον το 80 % της χρηματοδότησης πρέπει να εστιάζει σε δυο, το λιγότερο, από αυτές τις προτεραιότητες.</a:t>
            </a:r>
          </a:p>
          <a:p>
            <a:r>
              <a:rPr lang="el-GR" dirty="0" smtClean="0"/>
              <a:t>Στις περιφέρειες μετάβασης, αυτό ισχύει για 60 % της χρηματοδότησης.</a:t>
            </a:r>
          </a:p>
          <a:p>
            <a:r>
              <a:rPr lang="el-GR" dirty="0" smtClean="0"/>
              <a:t>Σε λιγότερο ανεπτυγμένες περιφέρειες, το ποσοστό είναι 50 %.</a:t>
            </a:r>
          </a:p>
          <a:p>
            <a:pPr>
              <a:buNone/>
            </a:pPr>
            <a:r>
              <a:rPr lang="el-GR" b="1" dirty="0" smtClean="0"/>
              <a:t>Επιπλέον, μερικοί πόροι του ΕΤΠΑ πρέπει να διοχετεύονται συγκεκριμένα προς έργα που προωθούν την οικονομία με μειωμένη χρήση άνθρακα:</a:t>
            </a:r>
          </a:p>
          <a:p>
            <a:r>
              <a:rPr lang="el-GR" dirty="0" smtClean="0"/>
              <a:t>Περισσότερο ανεπτυγμένες περιφέρειες: 20 %;</a:t>
            </a:r>
          </a:p>
          <a:p>
            <a:r>
              <a:rPr lang="el-GR" dirty="0" smtClean="0"/>
              <a:t>Περιφέρειες μετάβασης: 15 %, και</a:t>
            </a:r>
          </a:p>
          <a:p>
            <a:r>
              <a:rPr lang="el-GR" dirty="0" smtClean="0"/>
              <a:t>Λιγότερο ανεπτυγμένες περιφέρειες: 12%.</a:t>
            </a:r>
          </a:p>
          <a:p>
            <a:endParaRPr lang="el-G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85728"/>
            <a:ext cx="8229600" cy="5840435"/>
          </a:xfrm>
        </p:spPr>
        <p:txBody>
          <a:bodyPr>
            <a:normAutofit/>
          </a:bodyPr>
          <a:lstStyle/>
          <a:p>
            <a:pPr algn="just"/>
            <a:r>
              <a:rPr lang="el-GR" sz="2000" b="1" dirty="0" smtClean="0"/>
              <a:t>Στη χρηματοδότηση των προγραμμάτων της Ευρωπαϊκής Εδαφικής Συνεργασίας, τουλάχιστον το 80 % των κονδυλίων θα επικεντρωθούν στους τέσσερις τομείς προτεραιότητας που αναφέρονται πιο πάνω.</a:t>
            </a:r>
          </a:p>
          <a:p>
            <a:pPr algn="just"/>
            <a:r>
              <a:rPr lang="el-GR" sz="2000" dirty="0" smtClean="0"/>
              <a:t>Το ΕΤΠΑ δίνει επίσης ιδιαίτερη σημασία σε </a:t>
            </a:r>
            <a:r>
              <a:rPr lang="el-GR" sz="2000" b="1" dirty="0" smtClean="0"/>
              <a:t>ειδικά εδαφικά χαρακτηριστικά</a:t>
            </a:r>
            <a:r>
              <a:rPr lang="el-GR" sz="2000" dirty="0" smtClean="0"/>
              <a:t>. Οι δράσεις του ΕΤΠΑ έχουν </a:t>
            </a:r>
            <a:r>
              <a:rPr lang="el-GR" sz="2000" b="1" dirty="0" smtClean="0"/>
              <a:t>σχεδιαστεί να μειώσουν τα οικονομικά, περιβαλλοντικά και κοινωνικά προβλήματα σε αστικές περιοχές, με ειδική εστίαση στην βιώσιμη αστική ανάπτυξη. </a:t>
            </a:r>
            <a:r>
              <a:rPr lang="el-GR" sz="2000" dirty="0" smtClean="0"/>
              <a:t>Τουλάχιστον το 5 % των πόρων του ΕΤΠΑ τίθενται κατά μέρος για αυτόν τον τομέα, μέσω «ολοκληρωμένων δράσεων» που διαχειρίζονται οι πόλεις.</a:t>
            </a:r>
          </a:p>
          <a:p>
            <a:pPr algn="just"/>
            <a:r>
              <a:rPr lang="el-GR" sz="2000" b="1" dirty="0" smtClean="0"/>
              <a:t>Οι περιοχές που είναι φυσικά μειονεκτικές λόγω γεωγραφικών χαρακτηριστικών (απομακρυσμένες, ορεινές ή αραιοκατοικημένες περιοχές) ωφελούνται από ειδική μεταχείριση. </a:t>
            </a:r>
            <a:r>
              <a:rPr lang="el-GR" sz="2000" dirty="0" smtClean="0"/>
              <a:t>Τέλος, οι πλέον </a:t>
            </a:r>
            <a:r>
              <a:rPr lang="el-GR" sz="2000" b="1" i="1" u="sng" dirty="0" smtClean="0"/>
              <a:t>απομακρυσμένες περιφέρειες </a:t>
            </a:r>
            <a:r>
              <a:rPr lang="el-GR" sz="2000" dirty="0" smtClean="0"/>
              <a:t>επίσης ωφελούνται </a:t>
            </a:r>
            <a:r>
              <a:rPr lang="el-GR" sz="2000" b="1" dirty="0" smtClean="0"/>
              <a:t>από ειδική βοήθεια του ΕΤΠΑ για την αντιμετώπιση πιθανών μειονεκτημάτων λόγω της απομακρυσμένης θέσης τους.</a:t>
            </a:r>
          </a:p>
          <a:p>
            <a:pPr algn="just"/>
            <a:endParaRPr lang="el-GR" sz="2000" dirty="0" smtClean="0"/>
          </a:p>
          <a:p>
            <a:pPr algn="just"/>
            <a:endParaRPr lang="el-GR" sz="20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700" b="1" dirty="0" smtClean="0"/>
              <a:t>Οι δραστηριότητες του Ευρωπαϊκού Ταμείου Περιφερειακής Ανάπτυξης</a:t>
            </a:r>
            <a:r>
              <a:rPr lang="el-GR" b="1" dirty="0" smtClean="0"/>
              <a:t/>
            </a:r>
            <a:br>
              <a:rPr lang="el-GR" b="1" dirty="0" smtClean="0"/>
            </a:br>
            <a:endParaRPr lang="el-GR" dirty="0"/>
          </a:p>
        </p:txBody>
      </p:sp>
      <p:sp>
        <p:nvSpPr>
          <p:cNvPr id="3" name="2 - Θέση περιεχομένου"/>
          <p:cNvSpPr>
            <a:spLocks noGrp="1"/>
          </p:cNvSpPr>
          <p:nvPr>
            <p:ph idx="1"/>
          </p:nvPr>
        </p:nvSpPr>
        <p:spPr/>
        <p:txBody>
          <a:bodyPr>
            <a:normAutofit/>
          </a:bodyPr>
          <a:lstStyle/>
          <a:p>
            <a:pPr algn="just">
              <a:buFont typeface="Wingdings" pitchFamily="2" charset="2"/>
              <a:buChar char="q"/>
            </a:pPr>
            <a:r>
              <a:rPr lang="el-GR" sz="2000" dirty="0" smtClean="0"/>
              <a:t>Το άρθρο 176 της Συνθήκης για τη λειτουργία της ΕΕ (πρώην άρθρο 160 ΣΕΚ) προβλέπει ότι το </a:t>
            </a:r>
            <a:r>
              <a:rPr lang="el-GR" sz="2000" b="1" dirty="0" smtClean="0"/>
              <a:t>Ευρωπαϊκό Ταμείο Περιφερειακής Ανάπτυξης (ΕΤΠΑ)</a:t>
            </a:r>
            <a:r>
              <a:rPr lang="el-GR" sz="2000" dirty="0" smtClean="0"/>
              <a:t>συμβάλλει στη διόρθωση των κυριοτέρων περιφερειακών ανισοτήτων στην Ευρωπαϊκή Ένωση.</a:t>
            </a:r>
          </a:p>
          <a:p>
            <a:pPr algn="just">
              <a:buFont typeface="Wingdings" pitchFamily="2" charset="2"/>
              <a:buChar char="q"/>
            </a:pPr>
            <a:r>
              <a:rPr lang="el-GR" sz="2000" dirty="0" smtClean="0"/>
              <a:t>Το ΕΤΠΑ έχει </a:t>
            </a:r>
            <a:r>
              <a:rPr lang="el-GR" sz="2000" b="1" dirty="0" smtClean="0"/>
              <a:t>υποστεί έξι μεταρρυθμίσεις από τη δημιουργία του, το 1975, </a:t>
            </a:r>
            <a:r>
              <a:rPr lang="el-GR" sz="2000" dirty="0" smtClean="0"/>
              <a:t>πράγμα που δείχνει τόσο το αυξανόμενο ενδιαφέρον της Κοινότητας/Ένωσης για την περιφερειακή ανάπτυξη όσο και την αυξανόμενη εμπειρία της σε αυτό το πεδίο.</a:t>
            </a:r>
          </a:p>
          <a:p>
            <a:pPr algn="just">
              <a:buFont typeface="Wingdings" pitchFamily="2" charset="2"/>
              <a:buChar char="q"/>
            </a:pPr>
            <a:r>
              <a:rPr lang="el-GR" sz="2000" dirty="0" smtClean="0"/>
              <a:t>Τώρα </a:t>
            </a:r>
            <a:r>
              <a:rPr lang="el-GR" sz="2000" b="1" dirty="0" smtClean="0"/>
              <a:t>το ΕΤΠΑ διέπεται</a:t>
            </a:r>
            <a:r>
              <a:rPr lang="el-GR" sz="2000" dirty="0" smtClean="0"/>
              <a:t> από τον γενικό κανονισμό 1303/2013 [</a:t>
            </a:r>
            <a:r>
              <a:rPr lang="el-GR" sz="2000" dirty="0" err="1" smtClean="0"/>
              <a:t>τροπ.τελευταία</a:t>
            </a:r>
            <a:r>
              <a:rPr lang="el-GR" sz="2000" dirty="0" smtClean="0"/>
              <a:t> από κανονισμό 1011/2014 και απόφαση 2014/190, ο οποίος καθορίζει κοινές διατάξεις για τα «Ευρωπαϊκά Διαρθρωτικά και Επενδυτικά Ταμεία» (ΕΔΕΤ), και από τον κανονισμό 1301/2013 ειδικά για το ΕΤΠΑ και για τον στόχο «Επενδύσεις στην ανάπτυξη και την απασχόληση».</a:t>
            </a:r>
            <a:endParaRPr lang="el-GR" sz="20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71480"/>
            <a:ext cx="8229600" cy="5554683"/>
          </a:xfrm>
        </p:spPr>
        <p:txBody>
          <a:bodyPr>
            <a:normAutofit fontScale="92500" lnSpcReduction="10000"/>
          </a:bodyPr>
          <a:lstStyle/>
          <a:p>
            <a:pPr algn="just">
              <a:buFont typeface="Wingdings" pitchFamily="2" charset="2"/>
              <a:buChar char="q"/>
            </a:pPr>
            <a:r>
              <a:rPr lang="el-GR" sz="2000" dirty="0" smtClean="0"/>
              <a:t>Σύμφωνα με αυτούς τους κανονισμούς, το ΕΤΠΑ συνεισφέρει στη χρηματοδότηση της στήριξης για την τόνωση της οικονομικής, κοινωνικής και χωρικής συνοχής:</a:t>
            </a:r>
          </a:p>
          <a:p>
            <a:pPr marL="457200" indent="-457200" algn="just">
              <a:buFont typeface="+mj-lt"/>
              <a:buAutoNum type="arabicPeriod"/>
            </a:pPr>
            <a:r>
              <a:rPr lang="el-GR" sz="2000" dirty="0" smtClean="0"/>
              <a:t> </a:t>
            </a:r>
            <a:r>
              <a:rPr lang="el-GR" sz="2000" dirty="0" smtClean="0"/>
              <a:t>Με </a:t>
            </a:r>
            <a:r>
              <a:rPr lang="el-GR" sz="2000" dirty="0" smtClean="0"/>
              <a:t>τη μείωση των κυριότερων περιφερειακών ανισορροπιών μέσω της υποστήριξης της αναπτυξιακής και διαρθρωτικής προσαρμογής των περιφερειακών οικονομιών, συμπεριλαμβανομένης της μετατροπής των βιομηχανικών περιφερειών που παρακμάζουν και των περιφερειών που υστερούν, και </a:t>
            </a:r>
          </a:p>
          <a:p>
            <a:pPr marL="457200" indent="-457200" algn="just">
              <a:buFont typeface="+mj-lt"/>
              <a:buAutoNum type="arabicPeriod"/>
            </a:pPr>
            <a:r>
              <a:rPr lang="el-GR" sz="2000" dirty="0" smtClean="0"/>
              <a:t>Μ</a:t>
            </a:r>
            <a:r>
              <a:rPr lang="el-GR" sz="2000" dirty="0" smtClean="0"/>
              <a:t>έσω </a:t>
            </a:r>
            <a:r>
              <a:rPr lang="el-GR" sz="2000" dirty="0" smtClean="0"/>
              <a:t>της υποστήριξης της διασυνοριακής, διακρατικής και διαπεριφερειακής συνεργασίας.</a:t>
            </a:r>
          </a:p>
          <a:p>
            <a:pPr marL="457200" indent="-457200" algn="just">
              <a:buFont typeface="Wingdings" pitchFamily="2" charset="2"/>
              <a:buChar char="q"/>
            </a:pPr>
            <a:r>
              <a:rPr lang="el-GR" sz="2000" dirty="0" smtClean="0"/>
              <a:t>Ειδικότερα, το ΕΤΠΑ συνεισφέρει στη στρατηγική της Ένωσης για μια </a:t>
            </a:r>
            <a:r>
              <a:rPr lang="el-GR" sz="2000" b="1" dirty="0" smtClean="0"/>
              <a:t>έξυπνη, βιώσιμη και χωρίς αποκλεισμούς ανάπτυξη</a:t>
            </a:r>
            <a:r>
              <a:rPr lang="el-GR" sz="2000" dirty="0" smtClean="0"/>
              <a:t>. Ανάλογα με την κατηγορία των περιφερειών που στηρίζονται, η συνδρομή του ΕΤΠΑ βάσει του στόχου «Επενδύσεις στην ανάπτυξη και την απασχόληση» </a:t>
            </a:r>
            <a:r>
              <a:rPr lang="el-GR" sz="2000" b="1" dirty="0" smtClean="0"/>
              <a:t>συγκεντρώνεται στην έρευνα και καινοτομία, στις τεχνολογίες πληροφοριών και επικοινωνιών (ΤΠΕ), στις μικρές και μεσαίου μεγέθους επιχειρήσεις (ΜΜΕ) και στην προώθηση μιας οικονομίας χαμηλών εκπομπών διοξειδίου του άνθρακα</a:t>
            </a:r>
            <a:r>
              <a:rPr lang="el-GR" sz="2000" dirty="0" smtClean="0"/>
              <a:t>. Επιπρόσθετες δραστηριότητες μπορεί να στηρίξει το ΕΤΠΑ στο πλαίσιο του </a:t>
            </a:r>
            <a:r>
              <a:rPr lang="el-GR" sz="2000" b="1" dirty="0" smtClean="0"/>
              <a:t>στόχου της Ευρωπαϊκής Εδαφικής Συνεργασίας</a:t>
            </a:r>
            <a:endParaRPr lang="el-GR" sz="20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57166"/>
            <a:ext cx="8229600" cy="5768997"/>
          </a:xfrm>
        </p:spPr>
        <p:txBody>
          <a:bodyPr>
            <a:normAutofit fontScale="85000" lnSpcReduction="10000"/>
          </a:bodyPr>
          <a:lstStyle/>
          <a:p>
            <a:pPr algn="just">
              <a:buFont typeface="Wingdings" pitchFamily="2" charset="2"/>
              <a:buChar char="q"/>
            </a:pPr>
            <a:r>
              <a:rPr lang="el-GR" sz="2400" b="1" dirty="0" smtClean="0"/>
              <a:t>2000</a:t>
            </a:r>
            <a:r>
              <a:rPr lang="el-GR" sz="2400" dirty="0" smtClean="0"/>
              <a:t> - η «στρατηγική της Λισαβόνας» μετατοπίζει τις προτεραιότητες της ΕΕ προς την κατεύθυνση της ανάπτυξης, της απασχόλησης και της καινοτομίας. Οι προτεραιότητες της πολιτικής για τη συνοχή προσαρμόζονται </a:t>
            </a:r>
            <a:r>
              <a:rPr lang="el-GR" sz="2400" dirty="0" smtClean="0"/>
              <a:t>αναλόγως</a:t>
            </a:r>
            <a:r>
              <a:rPr lang="en-US" sz="2400" dirty="0" smtClean="0"/>
              <a:t>.</a:t>
            </a:r>
            <a:endParaRPr lang="el-GR" sz="2400" dirty="0" smtClean="0"/>
          </a:p>
          <a:p>
            <a:pPr algn="just">
              <a:buFont typeface="Wingdings" pitchFamily="2" charset="2"/>
              <a:buChar char="q"/>
            </a:pPr>
            <a:r>
              <a:rPr lang="el-GR" sz="2400" b="1" dirty="0" smtClean="0"/>
              <a:t>2000-04</a:t>
            </a:r>
            <a:r>
              <a:rPr lang="el-GR" sz="2400" dirty="0" smtClean="0"/>
              <a:t> - τα </a:t>
            </a:r>
            <a:r>
              <a:rPr lang="el-GR" sz="2400" dirty="0" smtClean="0"/>
              <a:t>προ-ενταξιακά </a:t>
            </a:r>
            <a:r>
              <a:rPr lang="el-GR" sz="2400" dirty="0" smtClean="0"/>
              <a:t>μέσα παρέχουν χρηματοδότηση και τεχνογνωσία σε χώρες εν αναμονή της προσχώρησής τους στην ΕΕ</a:t>
            </a:r>
          </a:p>
          <a:p>
            <a:pPr algn="just">
              <a:buFont typeface="Wingdings" pitchFamily="2" charset="2"/>
              <a:buChar char="q"/>
            </a:pPr>
            <a:r>
              <a:rPr lang="el-GR" sz="2400" b="1" dirty="0" smtClean="0"/>
              <a:t>2004</a:t>
            </a:r>
            <a:r>
              <a:rPr lang="el-GR" sz="2400" dirty="0" smtClean="0"/>
              <a:t> - δέκα νέες χώρες προσχωρούν στην ΕΕ (με επακόλουθο την αύξηση του πληθυσμού της κατά 20% και του ΑΕΠ της κατά 5% μόνο)</a:t>
            </a:r>
          </a:p>
          <a:p>
            <a:pPr algn="just">
              <a:buFont typeface="Wingdings" pitchFamily="2" charset="2"/>
              <a:buChar char="q"/>
            </a:pPr>
            <a:r>
              <a:rPr lang="el-GR" sz="2400" b="1" dirty="0" smtClean="0"/>
              <a:t>Προϋπολογισμός</a:t>
            </a:r>
            <a:r>
              <a:rPr lang="el-GR" sz="2400" dirty="0" smtClean="0"/>
              <a:t>: 213 δισ. ευρώ για τα 15 υφιστάμενα κράτη μέλη και 22 δισ. ευρώ για τα νέα κράτη μέλη (2004-06)</a:t>
            </a:r>
          </a:p>
          <a:p>
            <a:pPr>
              <a:buFont typeface="Wingdings" pitchFamily="2" charset="2"/>
              <a:buChar char="q"/>
            </a:pPr>
            <a:r>
              <a:rPr lang="el-GR" sz="2400" b="1" dirty="0" smtClean="0"/>
              <a:t> 2007-2013 Προϋπολογισμός</a:t>
            </a:r>
            <a:r>
              <a:rPr lang="el-GR" sz="2400" b="1" dirty="0" smtClean="0"/>
              <a:t>:</a:t>
            </a:r>
            <a:r>
              <a:rPr lang="el-GR" sz="2400" dirty="0" smtClean="0"/>
              <a:t> 347 δισ. ευρώ (εκ των οποίων το 25% διατίθεται για </a:t>
            </a:r>
            <a:r>
              <a:rPr lang="el-GR" sz="2400" b="1" dirty="0" smtClean="0"/>
              <a:t>έρευνα και καινοτομία</a:t>
            </a:r>
            <a:r>
              <a:rPr lang="el-GR" sz="2400" dirty="0" smtClean="0"/>
              <a:t> και το 30% για </a:t>
            </a:r>
            <a:r>
              <a:rPr lang="el-GR" sz="2400" b="1" dirty="0" smtClean="0"/>
              <a:t>περιβαλλοντικές υποδομές και μέτρα για την καταπολέμηση της κλιματικής αλλαγής</a:t>
            </a:r>
            <a:r>
              <a:rPr lang="el-GR" sz="2400" dirty="0" smtClean="0"/>
              <a:t>)</a:t>
            </a:r>
          </a:p>
          <a:p>
            <a:pPr>
              <a:buFont typeface="Wingdings" pitchFamily="2" charset="2"/>
              <a:buChar char="ü"/>
            </a:pPr>
            <a:r>
              <a:rPr lang="el-GR" sz="2400" dirty="0" smtClean="0"/>
              <a:t>απλουστευμένοι κανόνες και δομές</a:t>
            </a:r>
          </a:p>
          <a:p>
            <a:pPr>
              <a:buFont typeface="Wingdings" pitchFamily="2" charset="2"/>
              <a:buChar char="ü"/>
            </a:pPr>
            <a:r>
              <a:rPr lang="el-GR" sz="2400" dirty="0" smtClean="0"/>
              <a:t>βασικά στοιχεία της μεταρρύθμισης είναι η έμφαση στη διαφάνεια και την επικοινωνία  και η ακόμα μεγαλύτερη επικέντρωση στην ανάπτυξη και την απασχόληση</a:t>
            </a:r>
          </a:p>
          <a:p>
            <a:pPr>
              <a:buFont typeface="Wingdings" pitchFamily="2" charset="2"/>
              <a:buChar char="ü"/>
            </a:pPr>
            <a:r>
              <a:rPr lang="el-GR" sz="2400" dirty="0" smtClean="0"/>
              <a:t>Κύριοι τομείς επενδύσεων.</a:t>
            </a:r>
          </a:p>
          <a:p>
            <a:endParaRPr lang="el-G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Για να συμβάλλει σε αυτές τις επενδυτικές προτεραιότητες, το ΕΤΠΑ στηρίζει τις ακόλουθες δραστηριότητες:</a:t>
            </a:r>
            <a:endParaRPr lang="el-GR" sz="2400" b="1" dirty="0"/>
          </a:p>
        </p:txBody>
      </p:sp>
      <p:sp>
        <p:nvSpPr>
          <p:cNvPr id="3" name="2 - Θέση περιεχομένου"/>
          <p:cNvSpPr>
            <a:spLocks noGrp="1"/>
          </p:cNvSpPr>
          <p:nvPr>
            <p:ph idx="1"/>
          </p:nvPr>
        </p:nvSpPr>
        <p:spPr/>
        <p:txBody>
          <a:bodyPr>
            <a:normAutofit/>
          </a:bodyPr>
          <a:lstStyle/>
          <a:p>
            <a:pPr marL="514350" indent="-514350" algn="just">
              <a:buFont typeface="+mj-lt"/>
              <a:buAutoNum type="arabicPeriod"/>
            </a:pPr>
            <a:r>
              <a:rPr lang="el-GR" sz="2000" dirty="0" smtClean="0"/>
              <a:t>Π</a:t>
            </a:r>
            <a:r>
              <a:rPr lang="el-GR" sz="2000" dirty="0" smtClean="0"/>
              <a:t>αραγωγικές </a:t>
            </a:r>
            <a:r>
              <a:rPr lang="el-GR" sz="2000" dirty="0" smtClean="0"/>
              <a:t>επενδύσεις που συμβάλλουν στη δημιουργία και τη διατήρηση βιώσιμων θέσεων απασχόλησης μέσω άμεσης ενίσχυσης επενδύσεων σε ΜΜΕ·</a:t>
            </a:r>
          </a:p>
          <a:p>
            <a:pPr marL="514350" indent="-514350" algn="just">
              <a:buFont typeface="+mj-lt"/>
              <a:buAutoNum type="arabicPeriod"/>
            </a:pPr>
            <a:r>
              <a:rPr lang="el-GR" sz="2000" dirty="0" smtClean="0"/>
              <a:t>Παραγωγικές </a:t>
            </a:r>
            <a:r>
              <a:rPr lang="el-GR" sz="2000" dirty="0" smtClean="0"/>
              <a:t>επενδύσεις, ανεξαρτήτως του μεγέθους της επιχείρησης, που συμβάλλουν στις επενδυτικές προτεραιότητες του ΕΤΠΑ·</a:t>
            </a:r>
          </a:p>
          <a:p>
            <a:pPr marL="514350" indent="-514350" algn="just">
              <a:buFont typeface="+mj-lt"/>
              <a:buAutoNum type="arabicPeriod"/>
            </a:pPr>
            <a:r>
              <a:rPr lang="el-GR" sz="2000" dirty="0" smtClean="0"/>
              <a:t>Ε</a:t>
            </a:r>
            <a:r>
              <a:rPr lang="el-GR" sz="2000" dirty="0" smtClean="0"/>
              <a:t>πενδύσεις </a:t>
            </a:r>
            <a:r>
              <a:rPr lang="el-GR" sz="2000" dirty="0" smtClean="0"/>
              <a:t>σε υποδομές που παρέχουν βασικές υπηρεσίες σε πολίτες στους τομείς της ενέργειας, του περιβάλλοντος, των μεταφορών και των ΤΠΕ·</a:t>
            </a:r>
          </a:p>
          <a:p>
            <a:pPr marL="514350" indent="-514350" algn="just">
              <a:buFont typeface="+mj-lt"/>
              <a:buAutoNum type="arabicPeriod"/>
            </a:pPr>
            <a:r>
              <a:rPr lang="el-GR" sz="2000" dirty="0" smtClean="0"/>
              <a:t>Επενδύσεις </a:t>
            </a:r>
            <a:r>
              <a:rPr lang="el-GR" sz="2000" dirty="0" smtClean="0"/>
              <a:t>στις κοινωνικές υποδομές, τις υποδομές υγείας, έρευνας και καινοτομίας, τις επιχειρηματικές και τις εκπαιδευτικές υποδομές·</a:t>
            </a:r>
          </a:p>
          <a:p>
            <a:endParaRPr lang="el-GR"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14356"/>
            <a:ext cx="8229600" cy="5411807"/>
          </a:xfrm>
        </p:spPr>
        <p:txBody>
          <a:bodyPr>
            <a:normAutofit/>
          </a:bodyPr>
          <a:lstStyle/>
          <a:p>
            <a:pPr algn="ctr">
              <a:buNone/>
            </a:pPr>
            <a:r>
              <a:rPr lang="el-GR" sz="2000" b="1" i="1" u="sng" dirty="0" smtClean="0"/>
              <a:t>Η </a:t>
            </a:r>
            <a:r>
              <a:rPr lang="el-GR" sz="2000" b="1" i="1" u="sng" dirty="0"/>
              <a:t>Ένωση αποφάσισε να ληφθούν επειγόντως μέτρα για την ανακούφιση από την κρίση μέσω της μέγιστης και βέλτιστης χρήσης της χρηματοδότησης από τα διαρθρωτικά ταμεία και το Ταμείο Συνοχής</a:t>
            </a:r>
            <a:r>
              <a:rPr lang="el-GR" sz="2000" dirty="0"/>
              <a:t>. </a:t>
            </a:r>
            <a:endParaRPr lang="el-GR" sz="2000" dirty="0" smtClean="0"/>
          </a:p>
          <a:p>
            <a:pPr algn="just"/>
            <a:endParaRPr lang="el-GR" sz="2000" dirty="0"/>
          </a:p>
          <a:p>
            <a:pPr algn="just">
              <a:buNone/>
            </a:pPr>
            <a:r>
              <a:rPr lang="el-GR" sz="2000" dirty="0" smtClean="0"/>
              <a:t>Έτσι</a:t>
            </a:r>
            <a:r>
              <a:rPr lang="el-GR" sz="2000" dirty="0"/>
              <a:t>, ο κανονισμός 1311/2011, επέτρεψε την αύξηση των ενδιάμεσων πληρωμών από τα ταμεία, κατά ποσό που αντιστοιχεί σε </a:t>
            </a:r>
            <a:r>
              <a:rPr lang="el-GR" sz="2000" b="1" dirty="0"/>
              <a:t>δέκα ποσοστιαίες μονάδες πάνω από το πραγματικό ποσοστό συγχρηματοδότησης για κάθε άξονα προτεραιότητας για τα κράτη μέλη που αντιμετωπίζουν σοβαρές δυσκολίες όσον αφορά τη χρηματοοικονομική τους σταθερότητα και ζήτησαν να επωφεληθούν από το μέτρο αυτό. </a:t>
            </a:r>
            <a:r>
              <a:rPr lang="el-GR" sz="2000" dirty="0"/>
              <a:t>Το αυξημένο κατά 10 ποσοστιαίες μονάδες ποσοστό συγχρηματοδότησης εφαρμόζεται, όσον αφορά την περίοδο προγραμματισμού 2014-2020, έως την 30ή Ιουνίου 2016, οπότε και θα επανεξεταστεί η δυνατότητα </a:t>
            </a:r>
            <a:r>
              <a:rPr lang="el-GR" sz="2000" dirty="0" smtClean="0"/>
              <a:t>αύξησης.</a:t>
            </a:r>
            <a:endParaRPr lang="el-GR" sz="2000"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00042"/>
            <a:ext cx="8229600" cy="5626121"/>
          </a:xfrm>
        </p:spPr>
        <p:txBody>
          <a:bodyPr>
            <a:normAutofit/>
          </a:bodyPr>
          <a:lstStyle/>
          <a:p>
            <a:pPr algn="ctr">
              <a:buNone/>
            </a:pPr>
            <a:r>
              <a:rPr lang="el-GR" sz="2000" b="1" dirty="0"/>
              <a:t>Αξίζει να σημειωθεί ότι για να επιτύχει τον στόχο της οικονομικής και κοινωνικής συνοχής, </a:t>
            </a:r>
            <a:r>
              <a:rPr lang="el-GR" sz="2000" b="1" u="sng" dirty="0"/>
              <a:t>η κοινή περιφερειακή πολιτική δεν αρκείται σε απλή ανακατανομή των πόρων προς τα πτωχότερα κράτη μέλη και περιοχές. </a:t>
            </a:r>
            <a:r>
              <a:rPr lang="el-GR" sz="2000" b="1" dirty="0"/>
              <a:t>Επιδιώκει επίσης </a:t>
            </a:r>
            <a:r>
              <a:rPr lang="el-GR" sz="2000" b="1" u="sng" dirty="0"/>
              <a:t>να συντονίσει τις εθνικές και τις κοινές πολιτικές</a:t>
            </a:r>
            <a:r>
              <a:rPr lang="el-GR" sz="2000" b="1" dirty="0"/>
              <a:t>. Έτσι η κοινή περιφερειακή πολιτική έχει δύο </a:t>
            </a:r>
            <a:r>
              <a:rPr lang="el-GR" sz="2000" b="1" dirty="0" smtClean="0"/>
              <a:t>πτυχές:</a:t>
            </a:r>
          </a:p>
          <a:p>
            <a:pPr algn="ctr">
              <a:buNone/>
            </a:pPr>
            <a:endParaRPr lang="el-GR" sz="2000" b="1" dirty="0" smtClean="0"/>
          </a:p>
          <a:p>
            <a:pPr marL="457200" indent="-457200" algn="ctr">
              <a:buFont typeface="+mj-lt"/>
              <a:buAutoNum type="arabicPeriod"/>
            </a:pPr>
            <a:r>
              <a:rPr lang="el-GR" sz="2000" dirty="0" smtClean="0"/>
              <a:t> </a:t>
            </a:r>
            <a:r>
              <a:rPr lang="el-GR" sz="2000" dirty="0"/>
              <a:t>Από την μια πλευρά επιδιώκει τον </a:t>
            </a:r>
            <a:r>
              <a:rPr lang="el-GR" sz="2000" b="1" dirty="0"/>
              <a:t>συντονισμό των εθνικών περιφερειακών πολιτικών</a:t>
            </a:r>
            <a:r>
              <a:rPr lang="el-GR" sz="2000" dirty="0"/>
              <a:t>, διατυπώνοντας κατευθυντήριες γραμμές και θεσπίζοντας ορισμένες αρχές, ώστε να αποφεύγεται η στρέβλωση του ανταγωνισμού μέσω των εθνικών συστημάτων περιφερειακών </a:t>
            </a:r>
            <a:r>
              <a:rPr lang="el-GR" sz="2000" dirty="0" smtClean="0"/>
              <a:t>ενισχύσεων</a:t>
            </a:r>
            <a:r>
              <a:rPr lang="el-GR" sz="2000" dirty="0"/>
              <a:t>. </a:t>
            </a:r>
            <a:endParaRPr lang="el-GR" sz="2000" dirty="0" smtClean="0"/>
          </a:p>
          <a:p>
            <a:pPr marL="457200" indent="-457200" algn="ctr">
              <a:buFont typeface="+mj-lt"/>
              <a:buAutoNum type="arabicPeriod"/>
            </a:pPr>
            <a:r>
              <a:rPr lang="el-GR" sz="2000" dirty="0" smtClean="0"/>
              <a:t>Από </a:t>
            </a:r>
            <a:r>
              <a:rPr lang="el-GR" sz="2000" dirty="0"/>
              <a:t>την άλλη πλευρά επιδιώκει τον </a:t>
            </a:r>
            <a:r>
              <a:rPr lang="el-GR" sz="2000" b="1" dirty="0"/>
              <a:t>συντονισμό των πολιτικών και των χρηματοδοτικών μέσων</a:t>
            </a:r>
            <a:r>
              <a:rPr lang="el-GR" sz="2000" i="1" dirty="0"/>
              <a:t>  </a:t>
            </a:r>
            <a:r>
              <a:rPr lang="el-GR" sz="2000" dirty="0"/>
              <a:t>της Ένωσης για να τους δώσει μια «περιφερειακή διάσταση» και επομένως περισσότερη επίδραση επί των περιφερειών που έχουν τη μεγαλύτερη ανάγκη βοήθειας. </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a:t>Συντονισμός των εθνικών και των ευρωπαϊκών πολιτικών</a:t>
            </a:r>
            <a:br>
              <a:rPr lang="el-GR" sz="2400" b="1" dirty="0"/>
            </a:br>
            <a:endParaRPr lang="el-GR" sz="2400" dirty="0"/>
          </a:p>
        </p:txBody>
      </p:sp>
      <p:sp>
        <p:nvSpPr>
          <p:cNvPr id="3" name="2 - Θέση περιεχομένου"/>
          <p:cNvSpPr>
            <a:spLocks noGrp="1"/>
          </p:cNvSpPr>
          <p:nvPr>
            <p:ph idx="1"/>
          </p:nvPr>
        </p:nvSpPr>
        <p:spPr>
          <a:xfrm>
            <a:off x="457200" y="1071546"/>
            <a:ext cx="8229600" cy="5054617"/>
          </a:xfrm>
        </p:spPr>
        <p:txBody>
          <a:bodyPr>
            <a:noAutofit/>
          </a:bodyPr>
          <a:lstStyle/>
          <a:p>
            <a:pPr algn="just"/>
            <a:r>
              <a:rPr lang="el-GR" sz="2000" dirty="0" smtClean="0"/>
              <a:t>Το </a:t>
            </a:r>
            <a:r>
              <a:rPr lang="el-GR" sz="2000" dirty="0"/>
              <a:t>άρθρο 107 της Συνθήκης για τη λειτουργία της ΕΕ </a:t>
            </a:r>
            <a:r>
              <a:rPr lang="el-GR" sz="2000" dirty="0" smtClean="0"/>
              <a:t>δηλώνει </a:t>
            </a:r>
            <a:r>
              <a:rPr lang="el-GR" sz="2000" dirty="0"/>
              <a:t>ότι είναι ασυμβίβαστες με την κοινή αγορά, κατά το μέτρο που επηρεάζουν τις μεταξύ των κρατών μελών συναλλαγές, </a:t>
            </a:r>
            <a:r>
              <a:rPr lang="el-GR" sz="2000" b="1" i="1" u="sng" dirty="0"/>
              <a:t>οι ενισχύσεις που χορηγούνται υπό οποιαδήποτε μορφή από τα κράτη ή με κρατικούς πόρους και που νοθεύουν ή απειλούν να νοθεύσουν τον ανταγωνισμό δια της ευνοϊκής μεταχείρισης ορισμένων επιχειρήσεων ή ορισμένων κλάδων παραγωγής</a:t>
            </a:r>
            <a:r>
              <a:rPr lang="el-GR" sz="2000" dirty="0"/>
              <a:t>. </a:t>
            </a:r>
            <a:endParaRPr lang="el-GR" sz="2000" dirty="0" smtClean="0"/>
          </a:p>
          <a:p>
            <a:pPr algn="just"/>
            <a:r>
              <a:rPr lang="el-GR" sz="2000" dirty="0" smtClean="0"/>
              <a:t>Aλλά </a:t>
            </a:r>
            <a:r>
              <a:rPr lang="el-GR" sz="2000" dirty="0"/>
              <a:t>το ίδιο το άρθρο 107 στην παράγραφο 3 (α) και (γ) διευκρινίζει ότι μπορούν να θεωρηθούν ότι συμβιβάζονται με την κοινή αγορά οι </a:t>
            </a:r>
            <a:r>
              <a:rPr lang="el-GR" sz="2000" b="1" i="1" u="sng" dirty="0"/>
              <a:t>ενισχύσεις για την προώθηση της οικονομικής ανάπτυξης περιοχών στις οποίες το βιοτικό επίπεδο είναι ασυνήθιστα χαμηλό ή στις οποίες επικρατεί σοβαρή υποαπασχόληση και γενικότερα οι ενισχύσεις για την προώθηση της ανάπτυξης ορισμένων οικονομικών δραστηριοτήτων ή οικονομικών περιοχών, εφόσον δεν αλλοιώνουν τους όρους των συναλλαγών κατά τρόπο αντικείμενο στο κοινό συμφέρον. </a:t>
            </a:r>
            <a:endParaRPr lang="el-GR" sz="2000" b="1" i="1" u="sng"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642918"/>
            <a:ext cx="8229600" cy="5483245"/>
          </a:xfrm>
        </p:spPr>
        <p:txBody>
          <a:bodyPr>
            <a:normAutofit/>
          </a:bodyPr>
          <a:lstStyle/>
          <a:p>
            <a:pPr algn="just"/>
            <a:r>
              <a:rPr lang="el-GR" sz="2000" dirty="0" smtClean="0"/>
              <a:t>Κατά τον έλεγχο των περιφερειακών ενισχύσεων, η Επιτροπή οφείλει να προσδιορίζει, βάσει οικονομικών κριτηρίων, </a:t>
            </a:r>
            <a:r>
              <a:rPr lang="el-GR" sz="2000" b="1" dirty="0" smtClean="0"/>
              <a:t>ποιες είναι οι λιγότερο ευνοημένες περιοχές της ΕΕ και να καθορίζει για κάθε μία από αυτές το επίπεδο έντασης των ενισχύσεων έτσι ώστε οι υψηλότερες ενισχύσεις να πηγαίνουν στις περιοχές που αντιμετωπίζουν τα μεγαλύτερα προβλήματα.</a:t>
            </a:r>
            <a:r>
              <a:rPr lang="el-GR" sz="2000" dirty="0" smtClean="0"/>
              <a:t> </a:t>
            </a:r>
            <a:r>
              <a:rPr lang="el-GR" sz="2000" b="1" dirty="0" smtClean="0"/>
              <a:t>Ο έλεγχος των κρατικών ενισχύσεων συμβάλλει έτσι σημαντικά στην οικονομική και κοινωνική συνοχή της Ένωσης.</a:t>
            </a:r>
          </a:p>
          <a:p>
            <a:endParaRPr lang="el-GR" b="1"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t> </a:t>
            </a:r>
            <a:r>
              <a:rPr lang="el-GR" sz="2700" b="1" dirty="0"/>
              <a:t>Συντονισμός των εθνικών περιφερειακών πολιτικών</a:t>
            </a:r>
            <a:br>
              <a:rPr lang="el-GR" sz="2700" b="1" dirty="0"/>
            </a:br>
            <a:endParaRPr lang="el-GR" sz="2700" dirty="0"/>
          </a:p>
        </p:txBody>
      </p:sp>
      <p:sp>
        <p:nvSpPr>
          <p:cNvPr id="3" name="2 - Θέση περιεχομένου"/>
          <p:cNvSpPr>
            <a:spLocks noGrp="1"/>
          </p:cNvSpPr>
          <p:nvPr>
            <p:ph idx="1"/>
          </p:nvPr>
        </p:nvSpPr>
        <p:spPr/>
        <p:txBody>
          <a:bodyPr>
            <a:normAutofit/>
          </a:bodyPr>
          <a:lstStyle/>
          <a:p>
            <a:pPr algn="just">
              <a:buFont typeface="Wingdings" pitchFamily="2" charset="2"/>
              <a:buChar char="Ø"/>
            </a:pPr>
            <a:r>
              <a:rPr lang="el-GR" sz="2000" dirty="0"/>
              <a:t> </a:t>
            </a:r>
            <a:r>
              <a:rPr lang="el-GR" sz="2000" b="1" dirty="0" smtClean="0"/>
              <a:t>Η Επιτροπή </a:t>
            </a:r>
            <a:r>
              <a:rPr lang="el-GR" sz="2000" b="1" dirty="0"/>
              <a:t>πρέπει να ενημερώνεται έγκαιρα</a:t>
            </a:r>
            <a:r>
              <a:rPr lang="el-GR" sz="2000" dirty="0"/>
              <a:t> από τα κράτη μέλη περί των </a:t>
            </a:r>
            <a:r>
              <a:rPr lang="el-GR" sz="2000" b="1" dirty="0"/>
              <a:t>σχεδίων</a:t>
            </a:r>
            <a:r>
              <a:rPr lang="el-GR" sz="2000" dirty="0"/>
              <a:t> που αποβλέπουν να θεσπίσουν ή να τροποποιήσουν τις ενισχύσεις, ώστε να μπορεί να υποβάλλει τις παρατηρήσεις της. </a:t>
            </a:r>
            <a:r>
              <a:rPr lang="el-GR" sz="2000" dirty="0" smtClean="0"/>
              <a:t>Τα </a:t>
            </a:r>
            <a:r>
              <a:rPr lang="el-GR" sz="2000" dirty="0"/>
              <a:t>κράτη μέλη κοινοποιούν τα προτεινόμενα επίπεδα των περιφερειακών ενισχύσεων στην </a:t>
            </a:r>
            <a:r>
              <a:rPr lang="el-GR" sz="2000" dirty="0" smtClean="0"/>
              <a:t>Επιτροπή </a:t>
            </a:r>
            <a:r>
              <a:rPr lang="el-GR" sz="2000" dirty="0"/>
              <a:t>και αυτή ή τα δέχεται ως έχουν ή τα τροποποιεί, συχνά σε χαμηλότερα επίπεδα, με αποφάσεις που παίρνει βάσει των άρθρων 107 και 108 της ΣΛΕΕ. </a:t>
            </a:r>
            <a:r>
              <a:rPr lang="el-GR" sz="2000" b="1" dirty="0" smtClean="0"/>
              <a:t>Το </a:t>
            </a:r>
            <a:r>
              <a:rPr lang="el-GR" sz="2000" b="1" dirty="0"/>
              <a:t>ενδιαφερόμενο κράτος μέλος δεν μπορεί να εφαρμόσει τα σχεδιαζόμενα μέτρα πριν η </a:t>
            </a:r>
            <a:r>
              <a:rPr lang="el-GR" sz="2000" b="1" dirty="0" smtClean="0"/>
              <a:t>Επιτροπή </a:t>
            </a:r>
            <a:r>
              <a:rPr lang="el-GR" sz="2000" b="1" dirty="0"/>
              <a:t>καταλήξει σε τελική απόφαση. </a:t>
            </a:r>
            <a:r>
              <a:rPr lang="el-GR" sz="2000" dirty="0" smtClean="0"/>
              <a:t>Εάν </a:t>
            </a:r>
            <a:r>
              <a:rPr lang="el-GR" sz="2000" dirty="0"/>
              <a:t>το κράτος μέλος δεν συμμορφωθεί με αυτή την απόφαση στην καθορισμένη προθεσμία</a:t>
            </a:r>
            <a:r>
              <a:rPr lang="el-GR" sz="2000" b="1" dirty="0"/>
              <a:t>, η </a:t>
            </a:r>
            <a:r>
              <a:rPr lang="el-GR" sz="2000" b="1" dirty="0" smtClean="0"/>
              <a:t>Επιτροπή </a:t>
            </a:r>
            <a:r>
              <a:rPr lang="el-GR" sz="2000" b="1" dirty="0"/>
              <a:t>ή οποιοδήποτε άλλο κράτος μέλος μπορεί να εισαγάγει το θέμα στο </a:t>
            </a:r>
            <a:r>
              <a:rPr lang="el-GR" sz="2000" b="1" dirty="0" smtClean="0"/>
              <a:t>Ευρωπαϊκό </a:t>
            </a:r>
            <a:r>
              <a:rPr lang="el-GR" sz="2000" b="1" dirty="0"/>
              <a:t>Δικαστήριο, πράγμα που συμβαίνει αρκετά συχνά.</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85794"/>
            <a:ext cx="8229600" cy="5340369"/>
          </a:xfrm>
        </p:spPr>
        <p:txBody>
          <a:bodyPr>
            <a:normAutofit fontScale="62500" lnSpcReduction="20000"/>
          </a:bodyPr>
          <a:lstStyle/>
          <a:p>
            <a:pPr algn="just">
              <a:buFont typeface="Wingdings" pitchFamily="2" charset="2"/>
              <a:buChar char="Ø"/>
            </a:pPr>
            <a:r>
              <a:rPr lang="el-GR" b="1" dirty="0" smtClean="0"/>
              <a:t>Η επιτροπή θέτει</a:t>
            </a:r>
            <a:r>
              <a:rPr lang="el-GR" b="1" dirty="0"/>
              <a:t> κατευθυντήριες γραμμές για τις ενισχύσεις περιφερειακού χαρακτήρα </a:t>
            </a:r>
            <a:r>
              <a:rPr lang="el-GR" b="1" dirty="0" smtClean="0"/>
              <a:t>2014-2020</a:t>
            </a:r>
            <a:r>
              <a:rPr lang="el-GR" b="1" dirty="0"/>
              <a:t>. </a:t>
            </a:r>
            <a:r>
              <a:rPr lang="el-GR" dirty="0"/>
              <a:t>Σε αυτές τις κατευθυντήριες γραμμές, η Επιτροπή καθορίζει </a:t>
            </a:r>
            <a:r>
              <a:rPr lang="el-GR" dirty="0" smtClean="0"/>
              <a:t>τις προϋποθέσεις υπό τις οποίες οι περιφερειακές ενισχύσεις μπορεί να χαρακτηρίζονται συμβατές με την εσωτερική αγορά και ορίζει τα κριτήρια για τον προσδιορισμό των περιοχών .</a:t>
            </a:r>
          </a:p>
          <a:p>
            <a:pPr algn="just">
              <a:buFont typeface="Courier New" pitchFamily="49" charset="0"/>
              <a:buChar char="o"/>
            </a:pPr>
            <a:r>
              <a:rPr lang="el-GR" dirty="0" smtClean="0"/>
              <a:t>Κατά </a:t>
            </a:r>
            <a:r>
              <a:rPr lang="el-GR" dirty="0"/>
              <a:t>κανόνα, οι ενισχύσεις για την προώθηση της οικονομικής ανάπτυξης περιοχών, στις οποίες το βιοτικό επίπεδο είναι </a:t>
            </a:r>
            <a:r>
              <a:rPr lang="el-GR" dirty="0" err="1"/>
              <a:t>ασυνήθως</a:t>
            </a:r>
            <a:r>
              <a:rPr lang="el-GR" dirty="0"/>
              <a:t> χαμηλό </a:t>
            </a:r>
            <a:r>
              <a:rPr lang="el-GR" dirty="0" smtClean="0"/>
              <a:t>θεωρούνται </a:t>
            </a:r>
            <a:r>
              <a:rPr lang="el-GR" dirty="0"/>
              <a:t>ότι μπορεί να στρεβλώσουν τον ανταγωνισμό λιγότερο από τις ενισχύσεις για την προώθηση της ανάπτυξης ορισμένων οικονομικών δραστηριοτήτων, οι οποίες μπορεί να αλλοιώνουν τους όρους των συναλλαγών κατά τρόπο αντικείμενο στην κοινή </a:t>
            </a:r>
            <a:r>
              <a:rPr lang="el-GR" dirty="0" smtClean="0"/>
              <a:t>αγορά. </a:t>
            </a:r>
          </a:p>
          <a:p>
            <a:pPr algn="just">
              <a:buFont typeface="Courier New" pitchFamily="49" charset="0"/>
              <a:buChar char="o"/>
            </a:pPr>
            <a:r>
              <a:rPr lang="el-GR" dirty="0" smtClean="0"/>
              <a:t>Όταν</a:t>
            </a:r>
            <a:r>
              <a:rPr lang="el-GR" dirty="0"/>
              <a:t>, κατ' εξαίρεση, πρόκειται να χορηγηθεί ατομική ενίσχυση ειδικού σκοπού (</a:t>
            </a:r>
            <a:r>
              <a:rPr lang="el-GR" dirty="0" err="1"/>
              <a:t>ad</a:t>
            </a:r>
            <a:r>
              <a:rPr lang="el-GR" dirty="0"/>
              <a:t> </a:t>
            </a:r>
            <a:r>
              <a:rPr lang="el-GR" dirty="0" err="1"/>
              <a:t>hoc</a:t>
            </a:r>
            <a:r>
              <a:rPr lang="el-GR" dirty="0"/>
              <a:t>) σε μία και μόνο επιχείρηση, </a:t>
            </a:r>
            <a:r>
              <a:rPr lang="el-GR" b="1" dirty="0"/>
              <a:t>ή ενίσχυση περιοριζόμενη σε έναν και μόνο τομέα δραστηριότητας, εναπόκειται στο κράτος μέλος να αποδείξει ότι το αντίστοιχο σχέδιο συμβάλλει στην ευόδωση μιας συνεπούς στρατηγικής περιφερειακής ανάπτυξης και ότι, με γνώμονα το μέγεθος και τη φύση του σχεδίου, δεν θα προκύψει απαράδεκτη νόθευση του ανταγωνισμού.</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857232"/>
            <a:ext cx="8229600" cy="5268931"/>
          </a:xfrm>
        </p:spPr>
        <p:txBody>
          <a:bodyPr>
            <a:normAutofit/>
          </a:bodyPr>
          <a:lstStyle/>
          <a:p>
            <a:pPr algn="just">
              <a:buFont typeface="Wingdings" pitchFamily="2" charset="2"/>
              <a:buChar char="Ø"/>
            </a:pPr>
            <a:r>
              <a:rPr lang="el-GR" sz="2000" dirty="0"/>
              <a:t>Κατά την εφαρμογή των κανόνων για τις κρατικές ενισχύσεις, </a:t>
            </a:r>
            <a:r>
              <a:rPr lang="el-GR" sz="2000" b="1" dirty="0"/>
              <a:t>η Επιτροπή επιδιώκει δύο στόχους</a:t>
            </a:r>
            <a:r>
              <a:rPr lang="el-GR" sz="2000" dirty="0" smtClean="0"/>
              <a:t>:</a:t>
            </a:r>
          </a:p>
          <a:p>
            <a:pPr marL="457200" indent="-457200" algn="just">
              <a:buFont typeface="+mj-lt"/>
              <a:buAutoNum type="arabicPeriod"/>
            </a:pPr>
            <a:r>
              <a:rPr lang="el-GR" sz="2000" dirty="0" smtClean="0"/>
              <a:t> </a:t>
            </a:r>
            <a:r>
              <a:rPr lang="el-GR" sz="2000" dirty="0"/>
              <a:t>να εξασφαλίσει το ότι η βοήθεια επικεντρώνεται στις περισσότερο μειονεκτούσες περιοχές και </a:t>
            </a:r>
            <a:endParaRPr lang="el-GR" sz="2000" dirty="0" smtClean="0"/>
          </a:p>
          <a:p>
            <a:pPr marL="457200" indent="-457200" algn="just">
              <a:buFont typeface="+mj-lt"/>
              <a:buAutoNum type="arabicPeriod"/>
            </a:pPr>
            <a:r>
              <a:rPr lang="el-GR" sz="2000" dirty="0" smtClean="0"/>
              <a:t>το </a:t>
            </a:r>
            <a:r>
              <a:rPr lang="el-GR" sz="2000" dirty="0"/>
              <a:t>ότι υπάρχει μια διαφορά έντασης της βοήθειας μεταξύ των περιοχών, έτσι ώστε να μπορούν οι φτωχότερες από αυτές να αντισταθμίσουν τις διαρθρωτικές αδυναμίες τους. </a:t>
            </a:r>
            <a:endParaRPr lang="el-GR" sz="2000" dirty="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a:t>Διασυνοριακή εδαφική συνεργασία</a:t>
            </a:r>
            <a:br>
              <a:rPr lang="el-GR" sz="2400" b="1" dirty="0"/>
            </a:br>
            <a:r>
              <a:rPr lang="el-GR" sz="2400" b="1" dirty="0" smtClean="0"/>
              <a:t>Ευρωπαϊκός όμιλος εδαφικής συνεργασίας </a:t>
            </a:r>
            <a:endParaRPr lang="el-GR" sz="2400" dirty="0"/>
          </a:p>
        </p:txBody>
      </p:sp>
      <p:sp>
        <p:nvSpPr>
          <p:cNvPr id="3" name="2 - Θέση περιεχομένου"/>
          <p:cNvSpPr>
            <a:spLocks noGrp="1"/>
          </p:cNvSpPr>
          <p:nvPr>
            <p:ph idx="1"/>
          </p:nvPr>
        </p:nvSpPr>
        <p:spPr/>
        <p:txBody>
          <a:bodyPr>
            <a:noAutofit/>
          </a:bodyPr>
          <a:lstStyle/>
          <a:p>
            <a:pPr algn="just">
              <a:buNone/>
            </a:pPr>
            <a:r>
              <a:rPr lang="el-GR" sz="2000" dirty="0"/>
              <a:t>Ο ΕΟΕΣ αποσκοπεί στη διευκόλυνση και την προαγωγή ιδίως της </a:t>
            </a:r>
            <a:r>
              <a:rPr lang="el-GR" sz="2000" b="1" dirty="0"/>
              <a:t>εδαφικής συνεργασίας</a:t>
            </a:r>
            <a:r>
              <a:rPr lang="el-GR" sz="2000" dirty="0"/>
              <a:t>, συμπεριλαμβανομένων μίας ή περισσότερων συνιστωσών διασυνοριακής, διακρατικής και διαπεριφερειακής συνεργασίας, μεταξύ των μελών του, με σκοπό την ενίσχυση της οικονομικής, κοινωνικής και εδαφικής συνοχής της Ένωσης</a:t>
            </a:r>
            <a:r>
              <a:rPr lang="el-GR" sz="2000" dirty="0" smtClean="0"/>
              <a:t>.</a:t>
            </a:r>
          </a:p>
          <a:p>
            <a:pPr algn="just">
              <a:buNone/>
            </a:pPr>
            <a:r>
              <a:rPr lang="el-GR" sz="2000" dirty="0" smtClean="0"/>
              <a:t> </a:t>
            </a:r>
            <a:r>
              <a:rPr lang="el-GR" sz="2000" dirty="0"/>
              <a:t>Ο ΕΟΕΣ αποτελείται από μέλη, τα οποία εμπίπτουν σε μια ή περισσότερες από τις ακόλουθες κατηγορίες: </a:t>
            </a:r>
            <a:endParaRPr lang="el-GR" sz="2000" dirty="0" smtClean="0"/>
          </a:p>
          <a:p>
            <a:pPr marL="514350" indent="-514350" algn="just">
              <a:buFont typeface="+mj-lt"/>
              <a:buAutoNum type="romanUcPeriod"/>
            </a:pPr>
            <a:r>
              <a:rPr lang="el-GR" sz="2000" dirty="0" smtClean="0"/>
              <a:t> </a:t>
            </a:r>
            <a:r>
              <a:rPr lang="el-GR" sz="2000" dirty="0"/>
              <a:t>κράτη μέλη ή αρχές σε εθνικό επίπεδο· </a:t>
            </a:r>
            <a:endParaRPr lang="el-GR" sz="2000" dirty="0" smtClean="0"/>
          </a:p>
          <a:p>
            <a:pPr marL="514350" indent="-514350" algn="just">
              <a:buFont typeface="+mj-lt"/>
              <a:buAutoNum type="romanUcPeriod"/>
            </a:pPr>
            <a:r>
              <a:rPr lang="el-GR" sz="2000" dirty="0" smtClean="0"/>
              <a:t> </a:t>
            </a:r>
            <a:r>
              <a:rPr lang="el-GR" sz="2000" dirty="0"/>
              <a:t>περιφερειακές αρχές· </a:t>
            </a:r>
            <a:endParaRPr lang="el-GR" sz="2000" dirty="0" smtClean="0"/>
          </a:p>
          <a:p>
            <a:pPr marL="514350" indent="-514350" algn="just">
              <a:buFont typeface="+mj-lt"/>
              <a:buAutoNum type="romanUcPeriod"/>
            </a:pPr>
            <a:r>
              <a:rPr lang="el-GR" sz="2000" dirty="0" smtClean="0"/>
              <a:t> </a:t>
            </a:r>
            <a:r>
              <a:rPr lang="el-GR" sz="2000" dirty="0"/>
              <a:t>τοπικές αρχές</a:t>
            </a:r>
            <a:r>
              <a:rPr lang="el-GR" sz="2000" dirty="0" smtClean="0"/>
              <a:t>·</a:t>
            </a:r>
            <a:endParaRPr lang="el-GR" sz="2000"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85794"/>
            <a:ext cx="8229600" cy="5340369"/>
          </a:xfrm>
        </p:spPr>
        <p:txBody>
          <a:bodyPr>
            <a:normAutofit/>
          </a:bodyPr>
          <a:lstStyle/>
          <a:p>
            <a:pPr marL="571500" indent="-571500" algn="just">
              <a:buFont typeface="+mj-lt"/>
              <a:buAutoNum type="romanLcPeriod" startAt="4"/>
            </a:pPr>
            <a:r>
              <a:rPr lang="el-GR" sz="2200" dirty="0" smtClean="0"/>
              <a:t> </a:t>
            </a:r>
            <a:r>
              <a:rPr lang="el-GR" sz="2200" dirty="0" smtClean="0"/>
              <a:t>δημόσιες επιχειρήσεις ή οργανισμοί δημοσίου δικαίου </a:t>
            </a:r>
          </a:p>
          <a:p>
            <a:pPr marL="571500" indent="-571500" algn="just">
              <a:buFont typeface="+mj-lt"/>
              <a:buAutoNum type="romanLcPeriod" startAt="4"/>
            </a:pPr>
            <a:r>
              <a:rPr lang="el-GR" sz="2200" dirty="0" smtClean="0"/>
              <a:t>επιχειρήσεις </a:t>
            </a:r>
            <a:r>
              <a:rPr lang="el-GR" sz="2200" dirty="0" smtClean="0"/>
              <a:t>στις οποίες έχει ανατεθεί η παροχή υπηρεσιών γενικού οικονομικού συμφέροντος σύμφωνα με το εφαρμοστέο ευρωπαϊκό και εθνικό δίκαιο· </a:t>
            </a:r>
          </a:p>
          <a:p>
            <a:pPr marL="571500" indent="-571500" algn="just">
              <a:buFont typeface="+mj-lt"/>
              <a:buAutoNum type="romanLcPeriod" startAt="4"/>
            </a:pPr>
            <a:r>
              <a:rPr lang="el-GR" sz="2200" dirty="0" smtClean="0"/>
              <a:t>εθνικές</a:t>
            </a:r>
            <a:r>
              <a:rPr lang="el-GR" sz="2200" dirty="0" smtClean="0"/>
              <a:t>, περιφερειακές ή τοπικές αρχές ή οργανισμοί ή δημόσιες επιχειρήσεις τρίτων χωρών, ορισμένους όρους.</a:t>
            </a:r>
          </a:p>
          <a:p>
            <a:pPr algn="just">
              <a:buNone/>
            </a:pPr>
            <a:r>
              <a:rPr lang="el-GR" sz="2200" dirty="0" smtClean="0"/>
              <a:t> Η σύσταση ενός </a:t>
            </a:r>
            <a:r>
              <a:rPr lang="el-GR" sz="2200" dirty="0" smtClean="0"/>
              <a:t>ΕΟΕ </a:t>
            </a:r>
            <a:r>
              <a:rPr lang="el-GR" sz="2200" dirty="0" smtClean="0"/>
              <a:t>αποτελεί ζήτημα που πρέπει να αποφασίζεται από τα μέλη του και τις οικείες εθνικές αρχές και δεν συνδέεται αυτομάτως με κάποιου είδους νομικό ή χρηματοοικονομικό πλεονέκτημα σε επίπεδο Ένωσης. </a:t>
            </a:r>
            <a:r>
              <a:rPr lang="el-GR" sz="2200" b="1" dirty="0" smtClean="0"/>
              <a:t>Ο </a:t>
            </a:r>
            <a:r>
              <a:rPr lang="el-GR" sz="2200" b="1" dirty="0" smtClean="0"/>
              <a:t>ΕΟΕΣ </a:t>
            </a:r>
            <a:r>
              <a:rPr lang="el-GR" sz="2200" b="1" dirty="0" smtClean="0"/>
              <a:t>ενεργεί εξ ονόματος των μελών του, ιδίως των περιφερειακών και των τοπικών αρχών που τον συγκροτούν.</a:t>
            </a:r>
          </a:p>
          <a:p>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714356"/>
            <a:ext cx="8229600" cy="5383219"/>
          </a:xfrm>
        </p:spPr>
        <p:txBody>
          <a:bodyPr>
            <a:normAutofit/>
          </a:bodyPr>
          <a:lstStyle/>
          <a:p>
            <a:pPr algn="just">
              <a:buNone/>
            </a:pPr>
            <a:r>
              <a:rPr lang="el-GR" sz="2000" dirty="0"/>
              <a:t>Ο κύριος αντικειμενικός σκοπός της ευρωπαϊκής περιφερειακής πολιτικής </a:t>
            </a:r>
            <a:r>
              <a:rPr lang="el-GR" sz="2000" dirty="0" smtClean="0"/>
              <a:t>είναι:</a:t>
            </a:r>
          </a:p>
          <a:p>
            <a:pPr marL="457200" indent="-457200" algn="just">
              <a:buFont typeface="+mj-lt"/>
              <a:buAutoNum type="arabicPeriod"/>
            </a:pPr>
            <a:r>
              <a:rPr lang="el-GR" sz="2000" dirty="0" smtClean="0"/>
              <a:t>Η</a:t>
            </a:r>
            <a:r>
              <a:rPr lang="el-GR" sz="2000" dirty="0" smtClean="0"/>
              <a:t> </a:t>
            </a:r>
            <a:r>
              <a:rPr lang="el-GR" sz="2000" dirty="0"/>
              <a:t>μείωση των υπαρχουσών περιφερειακών ανισοτήτων και </a:t>
            </a:r>
            <a:endParaRPr lang="el-GR" sz="2000" dirty="0" smtClean="0"/>
          </a:p>
          <a:p>
            <a:pPr marL="457200" indent="-457200" algn="just">
              <a:buFont typeface="+mj-lt"/>
              <a:buAutoNum type="arabicPeriod"/>
            </a:pPr>
            <a:r>
              <a:rPr lang="el-GR" sz="2000" dirty="0" smtClean="0"/>
              <a:t>Η</a:t>
            </a:r>
            <a:r>
              <a:rPr lang="el-GR" sz="2000" dirty="0" smtClean="0"/>
              <a:t> </a:t>
            </a:r>
            <a:r>
              <a:rPr lang="el-GR" sz="2000" dirty="0"/>
              <a:t>πρόληψη της δημιουργίας νέων </a:t>
            </a:r>
            <a:r>
              <a:rPr lang="el-GR" sz="2000" b="1" dirty="0"/>
              <a:t>δια της μεταβίβασης ευρωπαϊκών πόρων προς τις περιοχές που έχουν προβλήματα, μέσω ιδίως των χρηματοοικονομικών μέσων της Ευρωπαϊκής Ένωσης που είναι γνωστά ως Διαρθρωτικά Ταμεία</a:t>
            </a:r>
            <a:r>
              <a:rPr lang="el-GR" sz="2000" b="1" dirty="0" smtClean="0"/>
              <a:t>.</a:t>
            </a:r>
            <a:endParaRPr lang="el-GR" sz="2000" b="1" dirty="0"/>
          </a:p>
          <a:p>
            <a:pPr marL="457200" indent="-457200" algn="just">
              <a:buNone/>
            </a:pPr>
            <a:r>
              <a:rPr lang="el-GR" sz="2000" dirty="0" smtClean="0"/>
              <a:t>        </a:t>
            </a:r>
          </a:p>
          <a:p>
            <a:pPr marL="457200" indent="-457200" algn="just">
              <a:buFont typeface="Wingdings" pitchFamily="2" charset="2"/>
              <a:buChar char="Ø"/>
            </a:pPr>
            <a:r>
              <a:rPr lang="el-GR" sz="2000" b="1" dirty="0" smtClean="0"/>
              <a:t>H </a:t>
            </a:r>
            <a:r>
              <a:rPr lang="el-GR" sz="2000" b="1" dirty="0"/>
              <a:t>κοινή περιφερειακή πολιτική της ΕΕ δεν επιδιώκει να αντικαταστήσει τις εθνικές περιφερειακές πολιτικές. </a:t>
            </a:r>
            <a:r>
              <a:rPr lang="el-GR" sz="2000" dirty="0"/>
              <a:t>Σύμφωνα με την αρχή της </a:t>
            </a:r>
            <a:r>
              <a:rPr lang="el-GR" sz="2000" b="1" i="1" u="sng" dirty="0" smtClean="0"/>
              <a:t>επικουρικότητας</a:t>
            </a:r>
            <a:r>
              <a:rPr lang="el-GR" sz="2000" dirty="0" smtClean="0"/>
              <a:t> </a:t>
            </a:r>
            <a:r>
              <a:rPr lang="el-GR" sz="2000" dirty="0"/>
              <a:t>τα κράτη μέλη με τις δικές τους περιφερειακές πολιτικές είναι εκείνα που, κατά πρώτο λόγο, </a:t>
            </a:r>
            <a:r>
              <a:rPr lang="el-GR" sz="2000" u="sng" dirty="0"/>
              <a:t>πρέπει να λύσουν τα περιφερειακά τους προβλήματα με την κατασκευή των υποδομών και την ενίσχυση των επενδύσεων που δημιουργούν </a:t>
            </a:r>
            <a:r>
              <a:rPr lang="el-GR" sz="2000" u="sng" dirty="0" smtClean="0"/>
              <a:t>απασχόληση</a:t>
            </a:r>
            <a:r>
              <a:rPr lang="el-GR" sz="2000" u="sng" dirty="0" smtClean="0"/>
              <a:t>.</a:t>
            </a:r>
            <a:endParaRPr lang="el-GR" sz="2000" u="sng"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57166"/>
            <a:ext cx="8229600" cy="5768997"/>
          </a:xfrm>
        </p:spPr>
        <p:txBody>
          <a:bodyPr>
            <a:normAutofit/>
          </a:bodyPr>
          <a:lstStyle/>
          <a:p>
            <a:pPr algn="just">
              <a:buNone/>
            </a:pPr>
            <a:r>
              <a:rPr lang="el-GR" sz="2000" b="1" dirty="0" smtClean="0"/>
              <a:t>Οι ΕΟΕΣ </a:t>
            </a:r>
            <a:r>
              <a:rPr lang="el-GR" sz="2000" b="1" dirty="0" smtClean="0"/>
              <a:t>μπορούν:</a:t>
            </a:r>
          </a:p>
          <a:p>
            <a:pPr marL="514350" indent="-514350" algn="just">
              <a:buFont typeface="+mj-lt"/>
              <a:buAutoNum type="arabicPeriod"/>
            </a:pPr>
            <a:r>
              <a:rPr lang="el-GR" sz="2000" dirty="0"/>
              <a:t>Ν</a:t>
            </a:r>
            <a:r>
              <a:rPr lang="el-GR" sz="2000" dirty="0" smtClean="0"/>
              <a:t>α </a:t>
            </a:r>
            <a:r>
              <a:rPr lang="el-GR" sz="2000" dirty="0" smtClean="0"/>
              <a:t>ενισχύσουν </a:t>
            </a:r>
            <a:r>
              <a:rPr lang="el-GR" sz="2000" dirty="0"/>
              <a:t>την προώθηση και την επίτευξη </a:t>
            </a:r>
            <a:r>
              <a:rPr lang="el-GR" sz="2000" b="1" dirty="0"/>
              <a:t>της αρμονικής ανάπτυξης της Ένωσης συνολικά και της οικονομικής, κοινωνικής και εδαφικής συνοχής των περιφερειών της ειδικότερα, και να συμβάλλουν στην εκπλήρωση των στόχων της στρατηγικής "Ευρώπη 2020" </a:t>
            </a:r>
            <a:r>
              <a:rPr lang="el-GR" sz="2000" dirty="0"/>
              <a:t>για έξυπνη, διατηρήσιμη και χωρίς αποκλεισμούς ανάπτυξη ("Στρατηγική Ευρώπη 2020</a:t>
            </a:r>
            <a:r>
              <a:rPr lang="el-GR" sz="2000" dirty="0" smtClean="0"/>
              <a:t>").</a:t>
            </a:r>
          </a:p>
          <a:p>
            <a:pPr marL="514350" indent="-514350" algn="just">
              <a:buFont typeface="+mj-lt"/>
              <a:buAutoNum type="arabicPeriod"/>
            </a:pPr>
            <a:r>
              <a:rPr lang="el-GR" sz="2000" dirty="0"/>
              <a:t>Ν</a:t>
            </a:r>
            <a:r>
              <a:rPr lang="el-GR" sz="2000" dirty="0" smtClean="0"/>
              <a:t>α </a:t>
            </a:r>
            <a:r>
              <a:rPr lang="el-GR" sz="2000" dirty="0" smtClean="0"/>
              <a:t>συμβάλλουν </a:t>
            </a:r>
            <a:r>
              <a:rPr lang="el-GR" sz="2000" b="1" dirty="0"/>
              <a:t>θετικά στη μείωση των εμποδίων της εδαφικής συνεργασίας μεταξύ των περιφερειών που πλήττονται από σοβαρά και μόνιμα φυσικά ή δημογραφικά προβλήματα, μεταξύ των οποίων συγκαταλέγεται και η ιδιαίτερη κατάσταση των </a:t>
            </a:r>
            <a:r>
              <a:rPr lang="el-GR" sz="2000" b="1" u="sng" dirty="0"/>
              <a:t>εξόχως απόκεντρων περιοχών,</a:t>
            </a:r>
            <a:r>
              <a:rPr lang="el-GR" sz="2000" b="1" dirty="0"/>
              <a:t> </a:t>
            </a:r>
            <a:r>
              <a:rPr lang="el-GR" sz="2000" b="1" dirty="0" smtClean="0"/>
              <a:t>και</a:t>
            </a:r>
          </a:p>
          <a:p>
            <a:pPr marL="514350" indent="-514350" algn="just">
              <a:buFont typeface="+mj-lt"/>
              <a:buAutoNum type="arabicPeriod"/>
            </a:pPr>
            <a:r>
              <a:rPr lang="el-GR" sz="2000" dirty="0" smtClean="0"/>
              <a:t> </a:t>
            </a:r>
            <a:r>
              <a:rPr lang="el-GR" sz="2000" dirty="0" smtClean="0"/>
              <a:t>Μπορούν </a:t>
            </a:r>
            <a:r>
              <a:rPr lang="el-GR" sz="2000" dirty="0"/>
              <a:t>να διαδραματίσουν καθοριστικό ρόλο στην ενίσχυση της </a:t>
            </a:r>
            <a:r>
              <a:rPr lang="el-GR" sz="2000" u="sng" dirty="0" smtClean="0"/>
              <a:t>συνεργασίας μεταξύ </a:t>
            </a:r>
            <a:r>
              <a:rPr lang="el-GR" sz="2000" u="sng" dirty="0"/>
              <a:t>των </a:t>
            </a:r>
            <a:r>
              <a:rPr lang="el-GR" sz="2000" u="sng" dirty="0" smtClean="0"/>
              <a:t>τρίτων </a:t>
            </a:r>
            <a:r>
              <a:rPr lang="el-GR" sz="2000" u="sng" dirty="0"/>
              <a:t>χωρών, των υπερπόντιων χωρών και εδαφών ("ΥΧΕ")</a:t>
            </a:r>
            <a:r>
              <a:rPr lang="el-GR" sz="2000" dirty="0"/>
              <a:t> </a:t>
            </a:r>
            <a:r>
              <a:rPr lang="el-GR" sz="2000" u="sng" dirty="0"/>
              <a:t>και των παραμεθόριων περιοχών της Ένωσης</a:t>
            </a:r>
            <a:r>
              <a:rPr lang="el-GR" sz="2000" dirty="0"/>
              <a:t>, μεταξύ άλλων μέσω της χρήσης προγραμμάτων εξωτερικής συνεργασίας της Ένωσης.</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85728"/>
            <a:ext cx="8229600" cy="5840435"/>
          </a:xfrm>
        </p:spPr>
        <p:txBody>
          <a:bodyPr>
            <a:normAutofit fontScale="92500" lnSpcReduction="20000"/>
          </a:bodyPr>
          <a:lstStyle/>
          <a:p>
            <a:pPr marL="457200" indent="-457200" algn="just">
              <a:buFont typeface="+mj-lt"/>
              <a:buAutoNum type="arabicPeriod" startAt="4"/>
            </a:pPr>
            <a:r>
              <a:rPr lang="el-GR" sz="2000" dirty="0"/>
              <a:t>Οι ΕΟΕΣ χρησιμοποιούνται επίσης </a:t>
            </a:r>
            <a:r>
              <a:rPr lang="el-GR" sz="2000" b="1" dirty="0"/>
              <a:t>ως νομικό μέσο και σε θέματα συνεργασίας στο πλαίσιο άλλων πολιτικών της Ένωσης πλην της πολιτικής συνοχής, συμπεριλαμβανομένης της εφαρμογής προγραμμάτων ή τμημάτων προγραμμάτων που λαμβάνουν χρηματοοικονομική στήριξη από την Ένωση εκτός του πλαισίου της πολιτικής για τη συνοχή</a:t>
            </a:r>
            <a:r>
              <a:rPr lang="el-GR" sz="2000" b="1" dirty="0" smtClean="0"/>
              <a:t>.</a:t>
            </a:r>
          </a:p>
          <a:p>
            <a:pPr marL="457200" indent="-457200" algn="just">
              <a:buFont typeface="+mj-lt"/>
              <a:buAutoNum type="arabicPeriod" startAt="4"/>
            </a:pPr>
            <a:r>
              <a:rPr lang="el-GR" sz="2000" dirty="0"/>
              <a:t>οι δραστηριότητες ενός ΕΟΕΣ εκτελούνται τουλάχιστον σε ορισμένο βαθμό </a:t>
            </a:r>
            <a:r>
              <a:rPr lang="el-GR" sz="2000" i="1" dirty="0"/>
              <a:t>εκτός του εδάφους της Ένωσης</a:t>
            </a:r>
            <a:r>
              <a:rPr lang="el-GR" sz="2000" i="1" dirty="0" smtClean="0"/>
              <a:t>.</a:t>
            </a:r>
          </a:p>
          <a:p>
            <a:pPr marL="457200" indent="-457200" algn="just">
              <a:buFont typeface="+mj-lt"/>
              <a:buAutoNum type="arabicPeriod" startAt="4"/>
            </a:pPr>
            <a:r>
              <a:rPr lang="el-GR" sz="2000" dirty="0"/>
              <a:t>θα πρέπει να επιτρέπεται να συμμετέχουν σε ΕΟΕΣ τρίτες χώρες συνορεύουσες με κράτος μέλος, συμπεριλαμβανομένων των εξόχως απόκεντρων περιοχών του</a:t>
            </a:r>
            <a:r>
              <a:rPr lang="el-GR" sz="2000" dirty="0" smtClean="0"/>
              <a:t>.</a:t>
            </a:r>
          </a:p>
          <a:p>
            <a:pPr marL="457200" indent="-457200" algn="just">
              <a:buFont typeface="+mj-lt"/>
              <a:buAutoNum type="arabicPeriod" startAt="4"/>
            </a:pPr>
            <a:r>
              <a:rPr lang="el-GR" sz="2000" dirty="0"/>
              <a:t>Ο ΕΟΕΣ εκτελεί τα καθήκοντα που του αναθέτουν τα μέλη </a:t>
            </a:r>
            <a:r>
              <a:rPr lang="el-GR" sz="2000" dirty="0" smtClean="0"/>
              <a:t>του. Τα </a:t>
            </a:r>
            <a:r>
              <a:rPr lang="el-GR" sz="2000" dirty="0"/>
              <a:t>καθήκοντά του ορίζονται από τη σύμβαση που συμφωνείται από τα μέλη του, αλλά περιορίζονται στη διευκόλυνση και στην προαγωγή της </a:t>
            </a:r>
            <a:r>
              <a:rPr lang="el-GR" sz="2000" b="1" dirty="0"/>
              <a:t>εδαφικής συνεργασίας</a:t>
            </a:r>
            <a:r>
              <a:rPr lang="el-GR" sz="2000" dirty="0"/>
              <a:t> για την ενίσχυση της οικονομικής και κοινωνικής συνοχής. Ειδικότερα, τα καθήκοντα του ΕΟΕΣ περιορίζονται πρωτίστως στην εφαρμογή προγραμμάτων ή έργων εδαφικής συνεργασίας που συγχρηματοδοτούνται από την Ένωση  </a:t>
            </a:r>
            <a:r>
              <a:rPr lang="el-GR" sz="2000" b="1" dirty="0"/>
              <a:t>μέσω του Ευρωπαϊκού Ταμείου Περιφερειακής Ανάπτυξης, του Ευρωπαϊκού Κοινωνικού Ταμείου ή/και του Ταμείου Συνοχής.</a:t>
            </a:r>
            <a:r>
              <a:rPr lang="el-GR" sz="2000" dirty="0"/>
              <a:t> Όμως, ο ΕΟΕΣ μπορεί να ασχολείται και με την </a:t>
            </a:r>
            <a:r>
              <a:rPr lang="el-GR" sz="2000" b="1" i="1" u="sng" dirty="0"/>
              <a:t>υλοποίηση προγραμμάτων εδαφικής συνεργασίας που πραγματοποιούνται με αποκλειστική πρωτοβουλία των κρατών μελών και των περιφερειακών και τοπικών αρχών τους, με ή χωρίς οικονομική συνεισφορά της Ένωσης</a:t>
            </a:r>
            <a:r>
              <a:rPr lang="el-GR" sz="2000" dirty="0"/>
              <a:t>.</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a:t>Συντονισμός των ευρωπαϊκών πολιτικών</a:t>
            </a:r>
          </a:p>
        </p:txBody>
      </p:sp>
      <p:sp>
        <p:nvSpPr>
          <p:cNvPr id="3" name="2 - Θέση περιεχομένου"/>
          <p:cNvSpPr>
            <a:spLocks noGrp="1"/>
          </p:cNvSpPr>
          <p:nvPr>
            <p:ph idx="1"/>
          </p:nvPr>
        </p:nvSpPr>
        <p:spPr/>
        <p:txBody>
          <a:bodyPr>
            <a:normAutofit fontScale="92500" lnSpcReduction="20000"/>
          </a:bodyPr>
          <a:lstStyle/>
          <a:p>
            <a:pPr algn="just">
              <a:buNone/>
            </a:pPr>
            <a:r>
              <a:rPr lang="el-GR" sz="2000" b="1" i="1" u="sng" dirty="0"/>
              <a:t>Ο γενικός κανονισμός για τα Ευρωπαϊκά διαρθρωτικά και επενδυτικά ταμεία (ΕΔΕΤ) ορίζει ότι η Επιτροπή και τα κράτη μέλη εγγυώνται ότι η υποστήριξη από τα ΕΔΕΤ είναι σύμφωνη με τις σχετικές πολιτικές, τις προτεραιότητες και τα άλλα μέσα της </a:t>
            </a:r>
            <a:r>
              <a:rPr lang="el-GR" sz="2000" b="1" i="1" u="sng" dirty="0" smtClean="0"/>
              <a:t>Ένωσης.</a:t>
            </a:r>
          </a:p>
          <a:p>
            <a:pPr algn="just">
              <a:buFont typeface="Wingdings" pitchFamily="2" charset="2"/>
              <a:buChar char="q"/>
            </a:pPr>
            <a:r>
              <a:rPr lang="el-GR" sz="2000" dirty="0" smtClean="0"/>
              <a:t>   Έτσι</a:t>
            </a:r>
            <a:r>
              <a:rPr lang="el-GR" sz="2000" dirty="0"/>
              <a:t>, </a:t>
            </a:r>
            <a:r>
              <a:rPr lang="el-GR" sz="2000" b="1" dirty="0"/>
              <a:t>το πρόγραμμα για την ενιαία αγορά </a:t>
            </a:r>
            <a:r>
              <a:rPr lang="el-GR" sz="2000" dirty="0"/>
              <a:t>εξαφάνισε πολλά εμπόδια του εμπορίου και δημιούργησε ευκαιρίες εξαγωγών για τις λιγότερο αναπτυγμένες περιοχές. </a:t>
            </a:r>
            <a:endParaRPr lang="el-GR" sz="2000" dirty="0" smtClean="0"/>
          </a:p>
          <a:p>
            <a:pPr algn="just">
              <a:buFont typeface="Wingdings" pitchFamily="2" charset="2"/>
              <a:buChar char="q"/>
            </a:pPr>
            <a:r>
              <a:rPr lang="el-GR" sz="2000" dirty="0" smtClean="0"/>
              <a:t>Η </a:t>
            </a:r>
            <a:r>
              <a:rPr lang="el-GR" sz="2000" b="1" dirty="0"/>
              <a:t>κοινή κοινωνική πολιτική </a:t>
            </a:r>
            <a:r>
              <a:rPr lang="el-GR" sz="2000" dirty="0"/>
              <a:t>έχει σημαντική επίδραση επί του εργατικού δικαίου, της υγείας και της ασφάλειας στον τόπο εργασίας και την ισότητα ευκαιριών μεταξύ ανδρών και γυναικών στις πτωχές περιοχές της ΕΕ. </a:t>
            </a:r>
            <a:endParaRPr lang="el-GR" sz="2000" dirty="0" smtClean="0"/>
          </a:p>
          <a:p>
            <a:pPr algn="just">
              <a:buFont typeface="Wingdings" pitchFamily="2" charset="2"/>
              <a:buChar char="q"/>
            </a:pPr>
            <a:r>
              <a:rPr lang="el-GR" sz="2000" dirty="0" smtClean="0"/>
              <a:t>Τα </a:t>
            </a:r>
            <a:r>
              <a:rPr lang="el-GR" sz="2000" b="1" dirty="0"/>
              <a:t>ευρωπαϊκά προγράμματα έρευνας </a:t>
            </a:r>
            <a:r>
              <a:rPr lang="el-GR" sz="2000" dirty="0"/>
              <a:t>αναπτύσσουν την ικανότητα έρευνας στις μειονεκτικές περιοχές, ενδυναμώνοντας την επιστημονική και τεχνολογική υποδομή τους και επιταχύνοντας έτσι την οικονομική ανάπτυξή τους</a:t>
            </a:r>
            <a:r>
              <a:rPr lang="el-GR" sz="2000" dirty="0" smtClean="0"/>
              <a:t>.</a:t>
            </a:r>
          </a:p>
          <a:p>
            <a:pPr algn="just">
              <a:buFont typeface="Wingdings" pitchFamily="2" charset="2"/>
              <a:buChar char="q"/>
            </a:pPr>
            <a:r>
              <a:rPr lang="el-GR" sz="2000" dirty="0" smtClean="0"/>
              <a:t> </a:t>
            </a:r>
            <a:r>
              <a:rPr lang="el-GR" sz="2000" dirty="0"/>
              <a:t>Η </a:t>
            </a:r>
            <a:r>
              <a:rPr lang="el-GR" sz="2000" b="1" dirty="0"/>
              <a:t>κοινή γεωργική πολιτική </a:t>
            </a:r>
            <a:r>
              <a:rPr lang="el-GR" sz="2000" dirty="0"/>
              <a:t>έχει επίσης ένα θετικό αποτέλεσμα επί της συνοχής, καθώς τα κράτη της συνοχής έλκουν περισσότερα ευρωπαϊκά κεφάλαια </a:t>
            </a:r>
            <a:r>
              <a:rPr lang="el-GR" sz="2000" dirty="0" err="1"/>
              <a:t>δι</a:t>
            </a:r>
            <a:r>
              <a:rPr lang="el-GR" sz="2000" dirty="0"/>
              <a:t>' αυτής.</a:t>
            </a:r>
            <a:endParaRPr lang="el-GR" sz="2000" b="1" i="1" u="sng"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071546"/>
            <a:ext cx="8229600" cy="5054617"/>
          </a:xfrm>
        </p:spPr>
        <p:txBody>
          <a:bodyPr>
            <a:normAutofit/>
          </a:bodyPr>
          <a:lstStyle/>
          <a:p>
            <a:pPr algn="just">
              <a:buNone/>
            </a:pPr>
            <a:r>
              <a:rPr lang="el-GR" sz="2000" dirty="0" smtClean="0"/>
              <a:t>Η </a:t>
            </a:r>
            <a:r>
              <a:rPr lang="el-GR" sz="2000" dirty="0"/>
              <a:t>κοινή περιφερειακή πολιτική επιδιώκει να εξασφαλίσει μια συνοχή μεταξύ των περιφερειακών στόχων και εκείνων άλλων κοινών πολιτικών με το</a:t>
            </a:r>
            <a:r>
              <a:rPr lang="el-GR" sz="2000" b="1" dirty="0"/>
              <a:t> Σχέδιο Ανάπτυξης του Κοινοτικού Χώρου (ΣΑΚΧ)</a:t>
            </a:r>
            <a:r>
              <a:rPr lang="el-GR" sz="2000" dirty="0"/>
              <a:t> [Ψήφισμα του Συμβουλίου]. </a:t>
            </a:r>
            <a:r>
              <a:rPr lang="el-GR" sz="2000" b="1" dirty="0"/>
              <a:t>Ένα ευρωπαϊκό πλαίσιο συνεργασίας ενθαρρύνει την ανάληψη δράσεων ευαισθητοποίησης για τη βιώσιμη αστική ανάπτυξη και για το αστικό περιβάλλον δια της ανάπτυξης και της μετάδοσης ορθών πρακτικών, καθώς και της συνεργασίας μεταξύ των ενδιαφερόμενων φορέων σε ευρωπαϊκό </a:t>
            </a:r>
            <a:r>
              <a:rPr lang="el-GR" sz="2000" b="1" dirty="0" smtClean="0"/>
              <a:t>επίπεδο</a:t>
            </a:r>
            <a:r>
              <a:rPr lang="el-GR" sz="2000" dirty="0" smtClean="0"/>
              <a:t>.</a:t>
            </a:r>
            <a:endParaRPr lang="el-GR" sz="2000"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Ευρωπαϊκά </a:t>
            </a:r>
            <a:r>
              <a:rPr lang="el-GR" sz="2400" b="1" dirty="0" smtClean="0"/>
              <a:t>κέντρα επιχειρήσεων και καινοτομίας</a:t>
            </a:r>
            <a:endParaRPr lang="el-GR" sz="2400" dirty="0"/>
          </a:p>
        </p:txBody>
      </p:sp>
      <p:sp>
        <p:nvSpPr>
          <p:cNvPr id="3" name="2 - Θέση περιεχομένου"/>
          <p:cNvSpPr>
            <a:spLocks noGrp="1"/>
          </p:cNvSpPr>
          <p:nvPr>
            <p:ph idx="1"/>
          </p:nvPr>
        </p:nvSpPr>
        <p:spPr/>
        <p:txBody>
          <a:bodyPr>
            <a:normAutofit fontScale="62500" lnSpcReduction="20000"/>
          </a:bodyPr>
          <a:lstStyle/>
          <a:p>
            <a:pPr algn="just">
              <a:buNone/>
            </a:pPr>
            <a:r>
              <a:rPr lang="el-GR" dirty="0" smtClean="0"/>
              <a:t>O συντονισμός μεταξύ των στόχων και των μέσων της </a:t>
            </a:r>
            <a:r>
              <a:rPr lang="el-GR" b="1" dirty="0" smtClean="0"/>
              <a:t>πολιτικής για τις επιχειρήσεις</a:t>
            </a:r>
            <a:r>
              <a:rPr lang="el-GR" dirty="0" smtClean="0"/>
              <a:t> και της περιφερειακής πολιτικής υλοποιείται σε διάφορες πόλεις των χωρών μελών στα </a:t>
            </a:r>
            <a:r>
              <a:rPr lang="el-GR" b="1" dirty="0" smtClean="0"/>
              <a:t>ευρωπαϊκά κέντρα επιχειρήσεων και καινοτομίας (BIC)</a:t>
            </a:r>
            <a:r>
              <a:rPr lang="el-GR" dirty="0" smtClean="0"/>
              <a:t>, τα οποία έχουν ως αποστολή την εκκόλαψη νεωτεριστικών και τη διαφοροποίηση των υπαρχουσών μικρομεσαίων επιχειρήσεων. Αυτά τα δημόσια ή ιδιωτικά επαγγελματικά κέντρα οργανώνουν ολοκληρωμένα συστήματα παροχής υπηρεσιών στις MME, όπως π.χ.:</a:t>
            </a:r>
          </a:p>
          <a:p>
            <a:pPr algn="just">
              <a:buFont typeface="Wingdings" pitchFamily="2" charset="2"/>
              <a:buChar char="ü"/>
            </a:pPr>
            <a:r>
              <a:rPr lang="el-GR" dirty="0" smtClean="0"/>
              <a:t> βασικές υπηρεσίες διαχείρισης, τεχνικής επικύρωσης, καινοτομίας και τεχνολογιών, εμπορικής στρατηγικής, ανάπτυξης των επιχειρηματικών ικανοτήτων·</a:t>
            </a:r>
          </a:p>
          <a:p>
            <a:pPr algn="just">
              <a:buFont typeface="Wingdings" pitchFamily="2" charset="2"/>
              <a:buChar char="ü"/>
            </a:pPr>
            <a:r>
              <a:rPr lang="el-GR" dirty="0" smtClean="0"/>
              <a:t> υπηρεσίες πρόσβασης των MME στα επιχειρηματικά κεφάλαια· και υπηρεσίες στέγασης των MME. </a:t>
            </a:r>
          </a:p>
          <a:p>
            <a:pPr algn="just">
              <a:buNone/>
            </a:pPr>
            <a:r>
              <a:rPr lang="el-GR" dirty="0" smtClean="0"/>
              <a:t>Τα BIC είναι συνδεδεμένα μεταξύ τους μέσα σε </a:t>
            </a:r>
            <a:r>
              <a:rPr lang="el-GR" b="1" dirty="0" smtClean="0"/>
              <a:t>ένα ευρωπαϊκό δίκτυο επιχειρήσεων (EBN)</a:t>
            </a:r>
            <a:r>
              <a:rPr lang="el-GR" dirty="0" smtClean="0"/>
              <a:t> που βοηθάει τη διαχείριση τους και επιδιώκει τη συνεργασία μεταξύ τους.</a:t>
            </a:r>
          </a:p>
          <a:p>
            <a:endParaRPr lang="el-G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71480"/>
            <a:ext cx="8229600" cy="5554683"/>
          </a:xfrm>
        </p:spPr>
        <p:txBody>
          <a:bodyPr>
            <a:normAutofit fontScale="62500" lnSpcReduction="20000"/>
          </a:bodyPr>
          <a:lstStyle/>
          <a:p>
            <a:pPr algn="just"/>
            <a:r>
              <a:rPr lang="el-GR" dirty="0"/>
              <a:t>Για τις παρεμβάσεις των </a:t>
            </a:r>
            <a:r>
              <a:rPr lang="el-GR" dirty="0" smtClean="0"/>
              <a:t>διαρθρωτικών </a:t>
            </a:r>
            <a:r>
              <a:rPr lang="el-GR" dirty="0"/>
              <a:t>ταμείων ιδιαίτερη σημασία αποδίδεται στο </a:t>
            </a:r>
            <a:r>
              <a:rPr lang="el-GR" b="1" dirty="0" smtClean="0"/>
              <a:t>σεβασμό των κανόνων για τον </a:t>
            </a:r>
            <a:r>
              <a:rPr lang="el-GR" b="1" dirty="0"/>
              <a:t>ανταγωνισμό και για τις δημόσιες συμβάσεις καθώς και για την προστασία του περιβάλλοντος</a:t>
            </a:r>
            <a:r>
              <a:rPr lang="el-GR" dirty="0"/>
              <a:t>. Ο ρόλος της κοινής περιφερειακής πολιτικής στη διαδικασία πολυεθνικής ολοκλήρωσης αξίζει να προβάλλεται με μια κατάλληλη </a:t>
            </a:r>
            <a:r>
              <a:rPr lang="el-GR" b="1" dirty="0"/>
              <a:t>πολιτική πληροφόρησης</a:t>
            </a:r>
            <a:r>
              <a:rPr lang="el-GR" dirty="0"/>
              <a:t>. Γι' αυτόν τον λόγο, η Επιτροπή παροτρύνει τα κράτη μέλη να </a:t>
            </a:r>
            <a:r>
              <a:rPr lang="el-GR" b="1" dirty="0"/>
              <a:t>επιδιώκουν τη διαφανή πληροφόρηση των δικαιούχων των διαρθρωτικών ταμείων και την ενημέρωση της κοινής γνώμης όσον αφορά το ρόλο που διαδραματίζει η Ένωση στην ανάπτυξη των περιφερειών </a:t>
            </a:r>
            <a:r>
              <a:rPr lang="el-GR" b="1" dirty="0" smtClean="0"/>
              <a:t>τους</a:t>
            </a:r>
            <a:r>
              <a:rPr lang="el-GR" dirty="0" smtClean="0"/>
              <a:t>.</a:t>
            </a:r>
            <a:endParaRPr lang="el-GR" dirty="0"/>
          </a:p>
          <a:p>
            <a:pPr algn="just"/>
            <a:r>
              <a:rPr lang="el-GR" dirty="0"/>
              <a:t>Μια ανακοίνωση της Επιτροπής ενθαρρύνει την εντατικοποίηση των </a:t>
            </a:r>
            <a:r>
              <a:rPr lang="el-GR" b="1" dirty="0"/>
              <a:t>παρεμβάσεων των ταμείων στον πολιτιστικό τομέα</a:t>
            </a:r>
            <a:r>
              <a:rPr lang="el-GR" dirty="0"/>
              <a:t>, προκειμένου αυτός να συμβάλει περισσότερο στην περιφερειακή ανάπτυξη, ιδίως όσον αφορά τα μέσα ενημέρωσης, την κοινωνία των πληροφοριών, την πολιτιστική κληρονομιά και την περιφερειακή </a:t>
            </a:r>
            <a:r>
              <a:rPr lang="el-GR" dirty="0" smtClean="0"/>
              <a:t>ταυτότητα.</a:t>
            </a:r>
          </a:p>
          <a:p>
            <a:pPr algn="just"/>
            <a:r>
              <a:rPr lang="el-GR" dirty="0" smtClean="0"/>
              <a:t>Μια </a:t>
            </a:r>
            <a:r>
              <a:rPr lang="el-GR" dirty="0"/>
              <a:t>άλλη ανακοίνωση της Επιτροπής επιδιώκει να διευκολύνει την </a:t>
            </a:r>
            <a:r>
              <a:rPr lang="el-GR" b="1" dirty="0"/>
              <a:t>ανάπτυξη της κοινωνίας των </a:t>
            </a:r>
            <a:r>
              <a:rPr lang="el-GR" b="1" dirty="0" smtClean="0"/>
              <a:t>πληροφοριών </a:t>
            </a:r>
            <a:r>
              <a:rPr lang="el-GR" dirty="0" smtClean="0"/>
              <a:t>στις </a:t>
            </a:r>
            <a:r>
              <a:rPr lang="el-GR" dirty="0"/>
              <a:t>φτωχότερες περιοχές, μέσω μιας ολοκληρωμένης προσέγγισης της υποδομής των τηλεπικοινωνιών, των τεχνολογιών πληροφορικής και των δημοσίων </a:t>
            </a:r>
            <a:r>
              <a:rPr lang="el-GR" dirty="0" smtClean="0"/>
              <a:t>διοικήσεων.</a:t>
            </a:r>
            <a:endParaRPr lang="el-GR" dirty="0"/>
          </a:p>
          <a:p>
            <a:endParaRPr lang="el-GR"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700" b="1" dirty="0"/>
              <a:t>Συντονισμός των ευρωπαϊκών διαρθρωτικών μέσων</a:t>
            </a:r>
            <a:r>
              <a:rPr lang="el-GR" b="1" dirty="0"/>
              <a:t/>
            </a:r>
            <a:br>
              <a:rPr lang="el-GR" b="1" dirty="0"/>
            </a:br>
            <a:r>
              <a:rPr lang="el-GR" sz="2700" b="1" dirty="0" smtClean="0"/>
              <a:t>Οι  στόχοι και οι πόροι των διαρθρωτικών ταμείων</a:t>
            </a:r>
            <a:endParaRPr lang="el-GR" sz="2700" dirty="0"/>
          </a:p>
        </p:txBody>
      </p:sp>
      <p:sp>
        <p:nvSpPr>
          <p:cNvPr id="3" name="2 - Θέση περιεχομένου"/>
          <p:cNvSpPr>
            <a:spLocks noGrp="1"/>
          </p:cNvSpPr>
          <p:nvPr>
            <p:ph idx="1"/>
          </p:nvPr>
        </p:nvSpPr>
        <p:spPr>
          <a:xfrm>
            <a:off x="457200" y="2214554"/>
            <a:ext cx="8229600" cy="3911609"/>
          </a:xfrm>
        </p:spPr>
        <p:txBody>
          <a:bodyPr>
            <a:normAutofit/>
          </a:bodyPr>
          <a:lstStyle/>
          <a:p>
            <a:pPr algn="just">
              <a:buNone/>
            </a:pPr>
            <a:r>
              <a:rPr lang="el-GR" sz="2000" dirty="0"/>
              <a:t> </a:t>
            </a:r>
            <a:r>
              <a:rPr lang="el-GR" sz="2000" dirty="0" smtClean="0"/>
              <a:t>      Στόχος η  </a:t>
            </a:r>
            <a:r>
              <a:rPr lang="el-GR" sz="2000" dirty="0"/>
              <a:t>οικονομική και κοινωνική συνοχή της διευρυμένης ΕΕ προκειμένου να </a:t>
            </a:r>
            <a:r>
              <a:rPr lang="el-GR" sz="2000" dirty="0" smtClean="0"/>
              <a:t>προαχθεί η </a:t>
            </a:r>
            <a:r>
              <a:rPr lang="el-GR" sz="2000" dirty="0"/>
              <a:t> </a:t>
            </a:r>
            <a:r>
              <a:rPr lang="el-GR" sz="2000" b="1" dirty="0"/>
              <a:t>εναρμονισμένη, ισόρροπη και βιώσιμη ανάπτυξη</a:t>
            </a:r>
            <a:r>
              <a:rPr lang="el-GR" sz="2000" dirty="0"/>
              <a:t> της. Η δράση αυτή αναλαμβάνεται με τη βοήθεια των</a:t>
            </a:r>
            <a:r>
              <a:rPr lang="el-GR" sz="2000" b="1" dirty="0"/>
              <a:t> Διαρθρωτικών Ταμείων</a:t>
            </a:r>
            <a:r>
              <a:rPr lang="el-GR" sz="2000" dirty="0"/>
              <a:t>, της </a:t>
            </a:r>
            <a:r>
              <a:rPr lang="el-GR" sz="2000" b="1" dirty="0"/>
              <a:t>Ευρωπαϊκής Τράπεζας </a:t>
            </a:r>
            <a:r>
              <a:rPr lang="el-GR" sz="2000" b="1" dirty="0" smtClean="0"/>
              <a:t>Επενδύσεων</a:t>
            </a:r>
            <a:r>
              <a:rPr lang="el-GR" sz="2000" dirty="0"/>
              <a:t> και άλλων υφιστάμενων χρηματοδοτικών μέσων. Στοχεύει στη μείωση των οικονομικών, κοινωνικών και εδαφικών ανισοτήτων που έχουν ανακύψει στη διευρυμένη Ένωση, ιδίως σε χώρες και περιφέρειες των οποίων η ανάπτυξη υστερεί, σε συνάρτηση με την οικονομική και κοινωνική αναδιάρθρωση, και τη γήρανση του πληθυσμού.</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00042"/>
            <a:ext cx="8229600" cy="5626121"/>
          </a:xfrm>
        </p:spPr>
        <p:txBody>
          <a:bodyPr>
            <a:normAutofit/>
          </a:bodyPr>
          <a:lstStyle/>
          <a:p>
            <a:pPr algn="just"/>
            <a:r>
              <a:rPr lang="el-GR" sz="2000" dirty="0"/>
              <a:t>Για την περίοδο 2014-2020, </a:t>
            </a:r>
            <a:r>
              <a:rPr lang="el-GR" sz="2000" b="1" dirty="0"/>
              <a:t>τα Διαρθρωτικά Ταμεία και το Ταμείο Συνοχής</a:t>
            </a:r>
            <a:r>
              <a:rPr lang="el-GR" sz="2000" dirty="0"/>
              <a:t> συμβάλλουν στην ανάπτυξη και προώθηση των δράσεων της Ένωσης που οδηγούν στην ενίσχυση της οικονομικής, κοινωνικής και εδαφικής συνοχής της</a:t>
            </a:r>
            <a:r>
              <a:rPr lang="el-GR" sz="2000" dirty="0" smtClean="0"/>
              <a:t>,</a:t>
            </a:r>
            <a:r>
              <a:rPr lang="el-GR" sz="2000" dirty="0"/>
              <a:t> στοχεύοντας στους ακόλουθους στόχους: </a:t>
            </a:r>
            <a:endParaRPr lang="el-GR" sz="2000" dirty="0" smtClean="0"/>
          </a:p>
          <a:p>
            <a:pPr algn="just"/>
            <a:r>
              <a:rPr lang="el-GR" sz="2000" dirty="0" smtClean="0"/>
              <a:t> </a:t>
            </a:r>
            <a:r>
              <a:rPr lang="el-GR" sz="2000" dirty="0"/>
              <a:t>Επενδύσεις στην ανάπτυξη και την απασχόληση, στα κράτη μέλη και τις περιφέρειες που υποστηρίζονται από τα τρία Ταμεία· και </a:t>
            </a:r>
            <a:endParaRPr lang="el-GR" sz="2000" dirty="0" smtClean="0"/>
          </a:p>
          <a:p>
            <a:pPr algn="just"/>
            <a:r>
              <a:rPr lang="el-GR" sz="2000" dirty="0" smtClean="0"/>
              <a:t> </a:t>
            </a:r>
            <a:r>
              <a:rPr lang="el-GR" sz="2000" dirty="0"/>
              <a:t>Ευρωπαϊκή εδαφική συνεργασία, που υποστηρίζεται από το ΕΤΠΑ. </a:t>
            </a:r>
            <a:r>
              <a:rPr lang="el-GR" sz="2000" b="1" dirty="0"/>
              <a:t>Οι στηριζόμενες από τα Ταμεία δράσεις συμβάλλουν επίσης στην υλοποίηση της στρατηγικής της Ένωσης για έξυπνη, διατηρήσιμη και χωρίς αποκλεισμούς ανάπτυξη.</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642918"/>
            <a:ext cx="8229600" cy="774720"/>
          </a:xfrm>
        </p:spPr>
        <p:txBody>
          <a:bodyPr>
            <a:normAutofit fontScale="90000"/>
          </a:bodyPr>
          <a:lstStyle/>
          <a:p>
            <a:r>
              <a:rPr lang="el-GR" sz="2200" b="1" dirty="0" smtClean="0"/>
              <a:t>Οι πόροι για το στόχο </a:t>
            </a:r>
            <a:r>
              <a:rPr lang="el-GR" sz="2200" b="1" i="1" u="sng" dirty="0" smtClean="0"/>
              <a:t>Επενδύσεις στην ανάπτυξη και την απασχόληση </a:t>
            </a:r>
            <a:r>
              <a:rPr lang="el-GR" sz="2200" b="1" dirty="0" smtClean="0"/>
              <a:t>ανέρχονται στο 96,33% των συνολικών πόρων (δηλ. συνολικά σε 313,2 δισ. ευρώ) και κατανέμονται ως εξής στις διάφορες περιοχές της Ένωσης </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lnSpcReduction="10000"/>
          </a:bodyPr>
          <a:lstStyle/>
          <a:p>
            <a:pPr algn="just"/>
            <a:r>
              <a:rPr lang="el-GR" sz="2000" dirty="0" smtClean="0"/>
              <a:t>52,45 </a:t>
            </a:r>
            <a:r>
              <a:rPr lang="el-GR" sz="2000" dirty="0"/>
              <a:t>% (δηλ. σύνολο 164,3 δισ. ευρώ) στις λιγότερο αναπτυγμένες περιφέρειες·</a:t>
            </a:r>
          </a:p>
          <a:p>
            <a:pPr algn="just"/>
            <a:r>
              <a:rPr lang="el-GR" sz="2000" dirty="0" smtClean="0"/>
              <a:t>10,24 </a:t>
            </a:r>
            <a:r>
              <a:rPr lang="el-GR" sz="2000" dirty="0"/>
              <a:t>% (δηλ. σύνολο 32,1 δισ. ευρώ) στις περιφέρειες μετάβασης·</a:t>
            </a:r>
          </a:p>
          <a:p>
            <a:pPr algn="just"/>
            <a:r>
              <a:rPr lang="el-GR" sz="2000" dirty="0" smtClean="0"/>
              <a:t>15,67 </a:t>
            </a:r>
            <a:r>
              <a:rPr lang="el-GR" sz="2000" dirty="0"/>
              <a:t>% (δηλ. σύνολο 49,1 δισ. ευρώ) στις περισσότερο αναπτυγμένες περιφέρειες·</a:t>
            </a:r>
          </a:p>
          <a:p>
            <a:pPr algn="just"/>
            <a:r>
              <a:rPr lang="el-GR" sz="2000" dirty="0" smtClean="0"/>
              <a:t> </a:t>
            </a:r>
            <a:r>
              <a:rPr lang="el-GR" sz="2000" dirty="0"/>
              <a:t>21,19 % (δηλ. σύνολο 66,4 δισ. ευρώ) στα κράτη μέλη που υποστηρίζονται από το Ταμείο Συνοχής·</a:t>
            </a:r>
          </a:p>
          <a:p>
            <a:pPr algn="just"/>
            <a:r>
              <a:rPr lang="el-GR" sz="2000" dirty="0" smtClean="0"/>
              <a:t>0,44 </a:t>
            </a:r>
            <a:r>
              <a:rPr lang="el-GR" sz="2000" dirty="0"/>
              <a:t>% (δηλ. σύνολο 1,4 δισ. ευρώ) ως πρόσθετη χρηματοδότηση για τις εξόχως απόκεντρες </a:t>
            </a:r>
            <a:r>
              <a:rPr lang="el-GR" sz="2000" dirty="0" smtClean="0"/>
              <a:t>περιφέρειες.</a:t>
            </a:r>
          </a:p>
          <a:p>
            <a:pPr algn="just">
              <a:buNone/>
            </a:pPr>
            <a:endParaRPr lang="el-GR" sz="2000" dirty="0"/>
          </a:p>
          <a:p>
            <a:pPr algn="just">
              <a:buNone/>
            </a:pPr>
            <a:r>
              <a:rPr lang="el-GR" sz="2000" dirty="0"/>
              <a:t>Οι πόροι για τον στόχο της </a:t>
            </a:r>
            <a:r>
              <a:rPr lang="el-GR" sz="2000" b="1" dirty="0"/>
              <a:t>ευρωπαϊκής εδαφικής συνεργασίας</a:t>
            </a:r>
            <a:r>
              <a:rPr lang="el-GR" sz="2000" dirty="0"/>
              <a:t> ανέρχονται στο 2,75% των συνολικών διαθέσιμων πόρων για δημοσιονομικές αναλήψεις υποχρεώσεων από τα Ταμεία για την περίοδο 2014 έως 2020 (δηλ. σύνολο 8,9 δισ. ευρώ).</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Θεματικοί στόχοι ΕΔΕΤ</a:t>
            </a:r>
            <a:r>
              <a:rPr lang="el-GR" sz="2400" dirty="0" smtClean="0"/>
              <a:t>:</a:t>
            </a:r>
            <a:endParaRPr lang="el-GR" sz="2400" dirty="0"/>
          </a:p>
        </p:txBody>
      </p:sp>
      <p:sp>
        <p:nvSpPr>
          <p:cNvPr id="3" name="2 - Θέση περιεχομένου"/>
          <p:cNvSpPr>
            <a:spLocks noGrp="1"/>
          </p:cNvSpPr>
          <p:nvPr>
            <p:ph idx="1"/>
          </p:nvPr>
        </p:nvSpPr>
        <p:spPr/>
        <p:txBody>
          <a:bodyPr>
            <a:normAutofit/>
          </a:bodyPr>
          <a:lstStyle/>
          <a:p>
            <a:pPr marL="514350" indent="-514350" algn="just">
              <a:buFont typeface="+mj-lt"/>
              <a:buAutoNum type="arabicPeriod"/>
            </a:pPr>
            <a:r>
              <a:rPr lang="el-GR" sz="2200" dirty="0" smtClean="0"/>
              <a:t>Ε</a:t>
            </a:r>
            <a:r>
              <a:rPr lang="el-GR" sz="2200" dirty="0" smtClean="0"/>
              <a:t>νίσχυση </a:t>
            </a:r>
            <a:r>
              <a:rPr lang="el-GR" sz="2200" dirty="0"/>
              <a:t>της έρευνας, της τεχνολογικής ανάπτυξης και της καινοτομίας·</a:t>
            </a:r>
          </a:p>
          <a:p>
            <a:pPr marL="514350" indent="-514350" algn="just">
              <a:buFont typeface="+mj-lt"/>
              <a:buAutoNum type="arabicPeriod"/>
            </a:pPr>
            <a:r>
              <a:rPr lang="el-GR" sz="2200" dirty="0" smtClean="0"/>
              <a:t>Β</a:t>
            </a:r>
            <a:r>
              <a:rPr lang="el-GR" sz="2200" dirty="0" smtClean="0"/>
              <a:t>ελτίωση </a:t>
            </a:r>
            <a:r>
              <a:rPr lang="el-GR" sz="2200" dirty="0"/>
              <a:t>της πρόσβασης, της χρήσης και της ποιότητας των τεχνολογιών των πληροφοριών και των επικοινωνιών·</a:t>
            </a:r>
          </a:p>
          <a:p>
            <a:pPr marL="514350" indent="-514350" algn="just">
              <a:buFont typeface="+mj-lt"/>
              <a:buAutoNum type="arabicPeriod"/>
            </a:pPr>
            <a:r>
              <a:rPr lang="el-GR" sz="2200" dirty="0" smtClean="0"/>
              <a:t>Β</a:t>
            </a:r>
            <a:r>
              <a:rPr lang="el-GR" sz="2200" dirty="0" smtClean="0"/>
              <a:t>ελτίωση </a:t>
            </a:r>
            <a:r>
              <a:rPr lang="el-GR" sz="2200" dirty="0"/>
              <a:t>της ανταγωνιστικότητας των μικρομεσαίων επιχειρήσεων και του γεωργικού τομέα (για το ΕΓΤΑΑ) και του τομέα της αλιείας και της υδατοκαλλιέργειας (για το ΕΤΘΑ)·</a:t>
            </a:r>
          </a:p>
          <a:p>
            <a:pPr marL="514350" indent="-514350" algn="just">
              <a:buFont typeface="+mj-lt"/>
              <a:buAutoNum type="arabicPeriod"/>
            </a:pPr>
            <a:r>
              <a:rPr lang="el-GR" sz="2200" dirty="0" smtClean="0"/>
              <a:t>Υ</a:t>
            </a:r>
            <a:r>
              <a:rPr lang="el-GR" sz="2200" dirty="0" smtClean="0"/>
              <a:t>ποστήριξη </a:t>
            </a:r>
            <a:r>
              <a:rPr lang="el-GR" sz="2200" dirty="0"/>
              <a:t>της μετάβασης προς μια οικονομία χαμηλών εκπομπών διοξειδίου του άνθρακα σε όλους τους τομείς·</a:t>
            </a:r>
          </a:p>
          <a:p>
            <a:pPr marL="514350" indent="-514350" algn="just">
              <a:buFont typeface="+mj-lt"/>
              <a:buAutoNum type="arabicPeriod"/>
            </a:pPr>
            <a:r>
              <a:rPr lang="el-GR" sz="2200" dirty="0" smtClean="0"/>
              <a:t>Π</a:t>
            </a:r>
            <a:r>
              <a:rPr lang="el-GR" sz="2200" dirty="0" smtClean="0"/>
              <a:t>ροώθηση </a:t>
            </a:r>
            <a:r>
              <a:rPr lang="el-GR" sz="2200" dirty="0"/>
              <a:t>της προσαρμογής στην κλιματική αλλαγή, της πρόληψης και της διαχείρισης κινδύνων·</a:t>
            </a:r>
          </a:p>
          <a:p>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85794"/>
            <a:ext cx="8229600" cy="5340369"/>
          </a:xfrm>
        </p:spPr>
        <p:txBody>
          <a:bodyPr>
            <a:normAutofit/>
          </a:bodyPr>
          <a:lstStyle/>
          <a:p>
            <a:pPr algn="just"/>
            <a:r>
              <a:rPr lang="el-GR" sz="2000" dirty="0"/>
              <a:t>H </a:t>
            </a:r>
            <a:r>
              <a:rPr lang="el-GR" sz="2000" b="1" dirty="0" smtClean="0"/>
              <a:t>Επιτροπή </a:t>
            </a:r>
            <a:r>
              <a:rPr lang="el-GR" sz="2000" b="1" dirty="0"/>
              <a:t>των Περιφερειών</a:t>
            </a:r>
            <a:r>
              <a:rPr lang="el-GR" sz="2000" dirty="0"/>
              <a:t>, την οποία ίδρυσε η Συνθήκη του Μάαστριχτ για να καθιερώσει τη θέση των περιοχών στο θεσμικό σύστημα της </a:t>
            </a:r>
            <a:r>
              <a:rPr lang="el-GR" sz="2000" dirty="0" smtClean="0"/>
              <a:t>Ένωσης, </a:t>
            </a:r>
            <a:r>
              <a:rPr lang="el-GR" sz="2000" b="1" dirty="0"/>
              <a:t>παίζει σημαντικό ρόλο στην πρόβλεψη των περιφερειακών τάσεων και στη διαχείριση των περιφερειακών παρεμβάσεων της EΕ. </a:t>
            </a:r>
            <a:r>
              <a:rPr lang="el-GR" sz="2000" dirty="0"/>
              <a:t>Μέσα </a:t>
            </a:r>
            <a:r>
              <a:rPr lang="el-GR" sz="2000" dirty="0" smtClean="0"/>
              <a:t>στη </a:t>
            </a:r>
            <a:r>
              <a:rPr lang="el-GR" sz="2000" b="1" dirty="0" smtClean="0"/>
              <a:t>διευρυμένη </a:t>
            </a:r>
            <a:r>
              <a:rPr lang="el-GR" sz="2000" b="1" dirty="0"/>
              <a:t>Ένωση</a:t>
            </a:r>
            <a:r>
              <a:rPr lang="el-GR" sz="2000" dirty="0"/>
              <a:t>, όπου η άνιση κατανομή του πλούτου μεταξύ των περιφερειών έχει αυξηθεί πολύ, </a:t>
            </a:r>
            <a:r>
              <a:rPr lang="el-GR" sz="2000" b="1" u="sng" dirty="0"/>
              <a:t>πρέπει επίσης να αυξηθεί </a:t>
            </a:r>
            <a:r>
              <a:rPr lang="el-GR" sz="2000" b="1" i="1" u="sng" dirty="0"/>
              <a:t>η δημοκρατική νομιμοποίηση και ο ρόλος της Επιτροπής των </a:t>
            </a:r>
            <a:r>
              <a:rPr lang="el-GR" sz="2000" b="1" i="1" u="sng" dirty="0" smtClean="0"/>
              <a:t>Περιφερειών.</a:t>
            </a:r>
          </a:p>
          <a:p>
            <a:pPr algn="just"/>
            <a:r>
              <a:rPr lang="el-GR" sz="2000" dirty="0"/>
              <a:t>Μολονότι η </a:t>
            </a:r>
            <a:r>
              <a:rPr lang="el-GR" sz="2000" b="1" dirty="0"/>
              <a:t>Συνθήκη της Ρώμης</a:t>
            </a:r>
            <a:r>
              <a:rPr lang="el-GR" sz="2000" dirty="0"/>
              <a:t> είχε ως δεδηλωμένο στόχο τη μείωση των διαφορών μεταξύ των περιοχών της Κοινότητας, </a:t>
            </a:r>
            <a:r>
              <a:rPr lang="el-GR" sz="2000" b="1" i="1" u="sng" dirty="0"/>
              <a:t>δεν έδινε στα κοινά θεσμικά όργανα μέσα για την επίτευξη αυτών των στόχων, εκτός από </a:t>
            </a:r>
            <a:r>
              <a:rPr lang="el-GR" sz="2000" b="1" i="1" u="sng" dirty="0" smtClean="0"/>
              <a:t>τα:</a:t>
            </a:r>
          </a:p>
          <a:p>
            <a:pPr algn="just">
              <a:buFont typeface="Wingdings" pitchFamily="2" charset="2"/>
              <a:buChar char="ü"/>
            </a:pPr>
            <a:r>
              <a:rPr lang="el-GR" sz="2000" dirty="0" smtClean="0"/>
              <a:t>δάνεια </a:t>
            </a:r>
            <a:r>
              <a:rPr lang="el-GR" sz="2000" dirty="0"/>
              <a:t>της Ευρωπαϊκής Τράπεζας Επενδύσεων και </a:t>
            </a:r>
            <a:endParaRPr lang="el-GR" sz="2000" dirty="0" smtClean="0"/>
          </a:p>
          <a:p>
            <a:pPr algn="just">
              <a:buFont typeface="Wingdings" pitchFamily="2" charset="2"/>
              <a:buChar char="ü"/>
            </a:pPr>
            <a:r>
              <a:rPr lang="el-GR" sz="2000" dirty="0" smtClean="0"/>
              <a:t>την </a:t>
            </a:r>
            <a:r>
              <a:rPr lang="el-GR" sz="2000" dirty="0"/>
              <a:t>αξιολόγηση από την Επιτροπή των περιφερειακών ενισχύσεων με σκοπό την πρόληψη πλειοδοσιών των κρατών μελών για την προσέλκυση ξένων επενδύσεων.</a:t>
            </a:r>
            <a:endParaRPr lang="el-GR" sz="2000" b="1" i="1" u="sng"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85794"/>
            <a:ext cx="8229600" cy="5340369"/>
          </a:xfrm>
        </p:spPr>
        <p:txBody>
          <a:bodyPr>
            <a:normAutofit fontScale="92500" lnSpcReduction="20000"/>
          </a:bodyPr>
          <a:lstStyle/>
          <a:p>
            <a:pPr marL="514350" indent="-514350" algn="just">
              <a:buFont typeface="+mj-lt"/>
              <a:buAutoNum type="arabicPeriod" startAt="6"/>
            </a:pPr>
            <a:r>
              <a:rPr lang="el-GR" sz="2400" dirty="0" smtClean="0"/>
              <a:t>Διατήρηση </a:t>
            </a:r>
            <a:r>
              <a:rPr lang="el-GR" sz="2400" dirty="0" smtClean="0"/>
              <a:t>και προστασία του περιβάλλοντος και προώθηση της αποδοτικότητας των πόρων·</a:t>
            </a:r>
          </a:p>
          <a:p>
            <a:pPr marL="514350" indent="-514350" algn="just">
              <a:buFont typeface="+mj-lt"/>
              <a:buAutoNum type="arabicPeriod" startAt="6"/>
            </a:pPr>
            <a:r>
              <a:rPr lang="el-GR" sz="2400" dirty="0" smtClean="0"/>
              <a:t>Π</a:t>
            </a:r>
            <a:r>
              <a:rPr lang="el-GR" sz="2400" dirty="0" smtClean="0"/>
              <a:t>ροώθηση </a:t>
            </a:r>
            <a:r>
              <a:rPr lang="el-GR" sz="2400" dirty="0" smtClean="0"/>
              <a:t>των βιώσιμων μεταφορών και άρση των προβλημάτων σε βασικές υποδομές δικτύων·</a:t>
            </a:r>
          </a:p>
          <a:p>
            <a:pPr marL="514350" indent="-514350" algn="just">
              <a:buFont typeface="+mj-lt"/>
              <a:buAutoNum type="arabicPeriod" startAt="6"/>
            </a:pPr>
            <a:r>
              <a:rPr lang="el-GR" sz="2400" dirty="0" smtClean="0"/>
              <a:t>Προώθηση </a:t>
            </a:r>
            <a:r>
              <a:rPr lang="el-GR" sz="2400" dirty="0" smtClean="0"/>
              <a:t>της βιώσιμης και ποιοτικής απασχόλησης και υποστήριξη της κινητικότητας της εργασίας·</a:t>
            </a:r>
          </a:p>
          <a:p>
            <a:pPr marL="514350" indent="-514350" algn="just">
              <a:buFont typeface="+mj-lt"/>
              <a:buAutoNum type="arabicPeriod" startAt="6"/>
            </a:pPr>
            <a:r>
              <a:rPr lang="el-GR" sz="2400" dirty="0" smtClean="0"/>
              <a:t>Προώθηση </a:t>
            </a:r>
            <a:r>
              <a:rPr lang="el-GR" sz="2400" dirty="0" smtClean="0"/>
              <a:t>της κοινωνικής ένταξης και καταπολέμηση της φτώχειας και των διακρίσεων·</a:t>
            </a:r>
          </a:p>
          <a:p>
            <a:pPr marL="514350" indent="-514350" algn="just">
              <a:buFont typeface="+mj-lt"/>
              <a:buAutoNum type="arabicPeriod" startAt="6"/>
            </a:pPr>
            <a:r>
              <a:rPr lang="el-GR" sz="2400" dirty="0" smtClean="0"/>
              <a:t>Επένδυση </a:t>
            </a:r>
            <a:r>
              <a:rPr lang="el-GR" sz="2400" dirty="0" smtClean="0"/>
              <a:t>στην εκπαίδευση, την κατάρτιση και την επαγγελματική κατάρτιση για την απόκτηση δεξιοτήτων και τη διά βίου μάθηση·</a:t>
            </a:r>
          </a:p>
          <a:p>
            <a:pPr marL="514350" indent="-514350" algn="just">
              <a:buFont typeface="+mj-lt"/>
              <a:buAutoNum type="arabicPeriod" startAt="6"/>
            </a:pPr>
            <a:r>
              <a:rPr lang="el-GR" sz="2400" dirty="0" smtClean="0"/>
              <a:t>Ε</a:t>
            </a:r>
            <a:r>
              <a:rPr lang="el-GR" sz="2400" dirty="0" smtClean="0"/>
              <a:t>νίσχυση </a:t>
            </a:r>
            <a:r>
              <a:rPr lang="el-GR" sz="2400" dirty="0" smtClean="0"/>
              <a:t>της θεσμικής ικανότητας των δημόσιων αρχών και των ενδιαφερόμενων φορέων και της αποτελεσματικής δημόσιας διοίκησης·</a:t>
            </a:r>
          </a:p>
          <a:p>
            <a:pPr algn="just">
              <a:buNone/>
            </a:pPr>
            <a:r>
              <a:rPr lang="el-GR" sz="2400" b="1" dirty="0" smtClean="0"/>
              <a:t>Οι θεματικοί στόχοι εξειδικεύονται σε ειδικές προτεραιότητες για κάθε ΕΔΕΤ οι οποίες ορίζονται στους ειδικούς κανόνες για κάθε Ταμείο.</a:t>
            </a:r>
          </a:p>
          <a:p>
            <a:endParaRPr lang="el-GR"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Άλλα χρηματοδοτικά εργαλεία</a:t>
            </a:r>
            <a:endParaRPr lang="el-GR" sz="2400" b="1" dirty="0"/>
          </a:p>
        </p:txBody>
      </p:sp>
      <p:sp>
        <p:nvSpPr>
          <p:cNvPr id="3" name="2 - Θέση περιεχομένου"/>
          <p:cNvSpPr>
            <a:spLocks noGrp="1"/>
          </p:cNvSpPr>
          <p:nvPr>
            <p:ph idx="1"/>
          </p:nvPr>
        </p:nvSpPr>
        <p:spPr/>
        <p:txBody>
          <a:bodyPr>
            <a:normAutofit/>
          </a:bodyPr>
          <a:lstStyle/>
          <a:p>
            <a:pPr algn="just">
              <a:buFont typeface="Wingdings" pitchFamily="2" charset="2"/>
              <a:buChar char="Ø"/>
            </a:pPr>
            <a:r>
              <a:rPr lang="el-GR" sz="2000" b="1" dirty="0" smtClean="0"/>
              <a:t>Η </a:t>
            </a:r>
            <a:r>
              <a:rPr lang="el-GR" sz="2000" b="1" dirty="0" err="1" smtClean="0"/>
              <a:t>Jeremie</a:t>
            </a:r>
            <a:r>
              <a:rPr lang="el-GR" sz="2000" b="1" dirty="0" smtClean="0"/>
              <a:t> </a:t>
            </a:r>
            <a:r>
              <a:rPr lang="el-GR" sz="2000" dirty="0" smtClean="0"/>
              <a:t>(</a:t>
            </a:r>
            <a:r>
              <a:rPr lang="el-GR" sz="2000" dirty="0" err="1" smtClean="0"/>
              <a:t>Kοινοί</a:t>
            </a:r>
            <a:r>
              <a:rPr lang="el-GR" sz="2000" dirty="0" smtClean="0"/>
              <a:t> ευρωπαϊκοί πόροι για τις μικροεπιχειρήσεις και τις μεσαίες επιχειρήσεις) είναι μια πρωτοβουλία της Ευρωπαϊκής Επιτροπής, η οποία αναπτύχθηκε από κοινού με το Ευρωπαϊκό Ταμείο Επενδύσεων. </a:t>
            </a:r>
            <a:r>
              <a:rPr lang="el-GR" sz="2000" b="1" dirty="0" smtClean="0"/>
              <a:t>Προωθεί τη χρήση μέσων χρηματοοικονομικής τεχνικής για τη βελτίωση της πρόσβασης των ΜΜΕ σε χρηματοδότηση μέσω των παρεμβάσεων των διαρθρωτικών ταμείων</a:t>
            </a:r>
            <a:r>
              <a:rPr lang="el-GR" sz="2000" b="1" dirty="0" smtClean="0"/>
              <a:t>.</a:t>
            </a:r>
          </a:p>
          <a:p>
            <a:pPr algn="just">
              <a:buFont typeface="Wingdings" pitchFamily="2" charset="2"/>
              <a:buChar char="Ø"/>
            </a:pPr>
            <a:r>
              <a:rPr lang="el-GR" sz="2000" dirty="0" smtClean="0"/>
              <a:t>Οι χώρες της ΕΕ μπορούν </a:t>
            </a:r>
            <a:r>
              <a:rPr lang="el-GR" sz="2000" b="1" dirty="0" smtClean="0"/>
              <a:t>να χρησιμοποιήσουν μέρος των χρηματοδοτήσεών τους από τα ευρωπαϊκά διαρθρωτικά ταμεία</a:t>
            </a:r>
            <a:r>
              <a:rPr lang="el-GR" sz="2000" dirty="0" smtClean="0"/>
              <a:t>, για να επενδύσουν σε ανακυκλούμενα μέσα, όπως τα ταμεία κεφαλαίων </a:t>
            </a:r>
            <a:r>
              <a:rPr lang="el-GR" sz="2000" dirty="0" smtClean="0"/>
              <a:t>επιχειρηματικού </a:t>
            </a:r>
            <a:r>
              <a:rPr lang="el-GR" sz="2000" dirty="0" smtClean="0"/>
              <a:t>κινδύνου, δανειοδοτήσεων ή εγγυήσεων.</a:t>
            </a:r>
            <a:endParaRPr lang="el-GR" sz="2000" b="1"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428604"/>
            <a:ext cx="8229600" cy="5697559"/>
          </a:xfrm>
        </p:spPr>
        <p:txBody>
          <a:bodyPr>
            <a:normAutofit fontScale="92500" lnSpcReduction="20000"/>
          </a:bodyPr>
          <a:lstStyle/>
          <a:p>
            <a:pPr algn="just">
              <a:buFont typeface="Wingdings" pitchFamily="2" charset="2"/>
              <a:buChar char="Ø"/>
            </a:pPr>
            <a:r>
              <a:rPr lang="el-GR" sz="2600" b="1" i="1" u="sng" dirty="0" smtClean="0"/>
              <a:t>Τα ταμεία αυτά μπορούν να υποστηρίξουν</a:t>
            </a:r>
            <a:r>
              <a:rPr lang="el-GR" sz="2600" dirty="0" smtClean="0"/>
              <a:t>:</a:t>
            </a:r>
          </a:p>
          <a:p>
            <a:pPr algn="just">
              <a:buFont typeface="Wingdings" pitchFamily="2" charset="2"/>
              <a:buChar char="ü"/>
            </a:pPr>
            <a:r>
              <a:rPr lang="el-GR" sz="2600" dirty="0" smtClean="0"/>
              <a:t>τη </a:t>
            </a:r>
            <a:r>
              <a:rPr lang="el-GR" sz="2600" b="1" dirty="0" smtClean="0"/>
              <a:t>σύσταση νέων επιχειρήσεων </a:t>
            </a:r>
            <a:r>
              <a:rPr lang="el-GR" sz="2600" dirty="0" smtClean="0"/>
              <a:t>ή την επέκταση υφιστάμενων·</a:t>
            </a:r>
          </a:p>
          <a:p>
            <a:pPr algn="just">
              <a:buFont typeface="Wingdings" pitchFamily="2" charset="2"/>
              <a:buChar char="ü"/>
            </a:pPr>
            <a:r>
              <a:rPr lang="el-GR" sz="2600" b="1" dirty="0" smtClean="0"/>
              <a:t>την πρόσβαση επιχειρήσεων (ιδίως ΜΜΕ) σε επενδυτικά κεφάλαια</a:t>
            </a:r>
            <a:r>
              <a:rPr lang="el-GR" sz="2600" dirty="0" smtClean="0"/>
              <a:t>, με σκοπό τον εκσυγχρονισμό και τη διαφοροποίηση των δραστηριοτήτων τους, την ανάπτυξη νέων προϊόντων, την εξασφάλιση και τη διεύρυνσή της πρόσβασής τους στην αγορά·</a:t>
            </a:r>
          </a:p>
          <a:p>
            <a:pPr algn="just">
              <a:buFont typeface="Wingdings" pitchFamily="2" charset="2"/>
              <a:buChar char="ü"/>
            </a:pPr>
            <a:r>
              <a:rPr lang="el-GR" sz="2600" dirty="0" smtClean="0"/>
              <a:t>την προσανατολισμένη στις επιχειρήσεις </a:t>
            </a:r>
            <a:r>
              <a:rPr lang="el-GR" sz="2600" b="1" dirty="0" smtClean="0"/>
              <a:t>έρευνα</a:t>
            </a:r>
            <a:r>
              <a:rPr lang="el-GR" sz="2600" dirty="0" smtClean="0"/>
              <a:t> και </a:t>
            </a:r>
            <a:r>
              <a:rPr lang="el-GR" sz="2600" b="1" dirty="0" smtClean="0"/>
              <a:t>ανάπτυξη, τη μεταφορά τεχνολογίας, την καινοτομία και την επιχειρηματικότητα·</a:t>
            </a:r>
          </a:p>
          <a:p>
            <a:pPr algn="just">
              <a:buFont typeface="Wingdings" pitchFamily="2" charset="2"/>
              <a:buChar char="ü"/>
            </a:pPr>
            <a:r>
              <a:rPr lang="el-GR" sz="2600" dirty="0" smtClean="0"/>
              <a:t>τον </a:t>
            </a:r>
            <a:r>
              <a:rPr lang="el-GR" sz="2600" b="1" dirty="0" smtClean="0"/>
              <a:t>τεχνολογικό εκσυγχρονισμό των παραγωγικών δομών</a:t>
            </a:r>
            <a:r>
              <a:rPr lang="el-GR" sz="2600" dirty="0" smtClean="0"/>
              <a:t>, προκειμένου να επιτευχθούν οι στόχοι μιας οικονομίας χαμηλού άνθρακα·</a:t>
            </a:r>
          </a:p>
          <a:p>
            <a:pPr algn="just">
              <a:buFont typeface="Wingdings" pitchFamily="2" charset="2"/>
              <a:buChar char="ü"/>
            </a:pPr>
            <a:r>
              <a:rPr lang="el-GR" sz="2600" dirty="0" smtClean="0"/>
              <a:t>τις </a:t>
            </a:r>
            <a:r>
              <a:rPr lang="el-GR" sz="2600" b="1" dirty="0" smtClean="0"/>
              <a:t>παραγωγικές επενδύσεις </a:t>
            </a:r>
            <a:r>
              <a:rPr lang="el-GR" sz="2600" dirty="0" smtClean="0"/>
              <a:t>που δημιουργούν και διασφαλίζουν βιώσιμες θέσεις εργασίας·</a:t>
            </a:r>
          </a:p>
          <a:p>
            <a:endParaRPr lang="el-GR"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Πώς λειτουργεί το </a:t>
            </a:r>
            <a:r>
              <a:rPr lang="en-US" sz="2400" b="1" dirty="0" smtClean="0"/>
              <a:t>JEREMIE</a:t>
            </a:r>
            <a:endParaRPr lang="el-GR" sz="2400" b="1" dirty="0"/>
          </a:p>
        </p:txBody>
      </p:sp>
      <p:sp>
        <p:nvSpPr>
          <p:cNvPr id="3" name="2 - Θέση περιεχομένου"/>
          <p:cNvSpPr>
            <a:spLocks noGrp="1"/>
          </p:cNvSpPr>
          <p:nvPr>
            <p:ph idx="1"/>
          </p:nvPr>
        </p:nvSpPr>
        <p:spPr/>
        <p:txBody>
          <a:bodyPr>
            <a:normAutofit fontScale="62500" lnSpcReduction="20000"/>
          </a:bodyPr>
          <a:lstStyle/>
          <a:p>
            <a:pPr algn="just"/>
            <a:r>
              <a:rPr lang="el-GR" dirty="0" smtClean="0"/>
              <a:t>Οι συνεισφορές από το ευρωπαϊκό ταμείο περιφερειακής ανάπτυξης (ΕΤΠΑ) </a:t>
            </a:r>
            <a:r>
              <a:rPr lang="el-GR" b="1" dirty="0" smtClean="0"/>
              <a:t>καταβάλλονται σε ταμεία δανειοδοτήσεων, εγγυήσεων ή κεφαλαίων επιχειρηματικού κινδύνου, προκειμένου να τα επενδύσουν σε επιχειρήσεις. </a:t>
            </a:r>
            <a:r>
              <a:rPr lang="el-GR" dirty="0" smtClean="0"/>
              <a:t>Οι επενδύσεις αυτές μπορούν να λάβουν τη μορφή εισφοράς κεφαλαίων, δανείων και/ή εγγυήσεων.</a:t>
            </a:r>
          </a:p>
          <a:p>
            <a:pPr algn="just"/>
            <a:r>
              <a:rPr lang="el-GR" dirty="0" smtClean="0"/>
              <a:t>Οι </a:t>
            </a:r>
            <a:r>
              <a:rPr lang="el-GR" b="1" dirty="0" smtClean="0"/>
              <a:t>αποδόσεις των επενδύσεων </a:t>
            </a:r>
            <a:r>
              <a:rPr lang="el-GR" b="1" dirty="0" err="1" smtClean="0"/>
              <a:t>επανεπενδύονται</a:t>
            </a:r>
            <a:r>
              <a:rPr lang="el-GR" b="1" dirty="0" smtClean="0"/>
              <a:t> σε επιχειρήσεις</a:t>
            </a:r>
            <a:r>
              <a:rPr lang="el-GR" dirty="0" smtClean="0"/>
              <a:t>. Με τον τρόπο αυτόν, μια δεξαμενή κονδυλίων μπορεί να επαναχρησιμοποιηθεί αρκετές φορές, ανακυκλώνοντας τις δημόσιες χρηματοδοτήσεις, μοχλεύοντας κεφάλαια και αυξάνοντας τη βιωσιμότητα και τον αντίκτυπο των δημόσιων πόρων που διατίθενται σε ΜΜΕ.</a:t>
            </a:r>
          </a:p>
          <a:p>
            <a:pPr algn="just"/>
            <a:r>
              <a:rPr lang="el-GR" dirty="0" smtClean="0"/>
              <a:t>Εναλλακτικά, οι διαχειριστικές αρχές μπορούν να αποφασίσουν τη διοχέτευση των πόρων του προγράμματος μέσω </a:t>
            </a:r>
            <a:r>
              <a:rPr lang="el-GR" b="1" dirty="0" smtClean="0"/>
              <a:t>Ταμείων Συμμετοχών (ΤΣ)</a:t>
            </a:r>
            <a:r>
              <a:rPr lang="el-GR" dirty="0" smtClean="0"/>
              <a:t>, τα οποία συστήνονται για να επενδύσουν σε πολλά επενδυτικά ταμεία. Αυτό δεν είναι υποχρεωτικό, ωστόσο </a:t>
            </a:r>
            <a:r>
              <a:rPr lang="el-GR" b="1" dirty="0" smtClean="0"/>
              <a:t>προσφέρει στις διαχειριστικές αρχές το πλεονέκτημα της δυνατότητας να αναθέτουν την εκτέλεση ορισμένων από τις εργασίες που απαιτούνται για την υλοποίηση της </a:t>
            </a:r>
            <a:r>
              <a:rPr lang="el-GR" b="1" dirty="0" err="1" smtClean="0"/>
              <a:t>Jeremie</a:t>
            </a:r>
            <a:r>
              <a:rPr lang="el-GR" b="1" dirty="0" smtClean="0"/>
              <a:t> σε έμπειρους επαγγελματίες.</a:t>
            </a:r>
          </a:p>
          <a:p>
            <a:endParaRPr lang="el-GR"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Τα οφέλη του </a:t>
            </a:r>
            <a:r>
              <a:rPr lang="en-US" sz="2400" b="1" dirty="0" smtClean="0"/>
              <a:t>JEREMIE</a:t>
            </a:r>
            <a:endParaRPr lang="el-GR" sz="2400" b="1" dirty="0"/>
          </a:p>
        </p:txBody>
      </p:sp>
      <p:sp>
        <p:nvSpPr>
          <p:cNvPr id="3" name="2 - Θέση περιεχομένου"/>
          <p:cNvSpPr>
            <a:spLocks noGrp="1"/>
          </p:cNvSpPr>
          <p:nvPr>
            <p:ph idx="1"/>
          </p:nvPr>
        </p:nvSpPr>
        <p:spPr>
          <a:xfrm>
            <a:off x="457200" y="1285860"/>
            <a:ext cx="8229600" cy="4840303"/>
          </a:xfrm>
        </p:spPr>
        <p:txBody>
          <a:bodyPr>
            <a:noAutofit/>
          </a:bodyPr>
          <a:lstStyle/>
          <a:p>
            <a:pPr algn="just">
              <a:buFont typeface="Wingdings" pitchFamily="2" charset="2"/>
              <a:buChar char="Ø"/>
            </a:pPr>
            <a:r>
              <a:rPr lang="el-GR" sz="2000" b="1" dirty="0" smtClean="0"/>
              <a:t>Βιωσιμότητα</a:t>
            </a:r>
            <a:r>
              <a:rPr lang="el-GR" sz="2000" dirty="0" smtClean="0"/>
              <a:t> - Τα μέσα χρηματοοικονομικής τεχνικής όπως η </a:t>
            </a:r>
            <a:r>
              <a:rPr lang="el-GR" sz="2000" dirty="0" err="1" smtClean="0"/>
              <a:t>Jeremie</a:t>
            </a:r>
            <a:r>
              <a:rPr lang="el-GR" sz="2000" dirty="0" smtClean="0"/>
              <a:t> βασίζονται στην παροχή επιστρεπτέων ενισχύσεων από τα διαρθρωτικά ταμεία σε επενδύσεις που αναμένεται να αποφέρουν αποδόσεις, με τις οποίες θα εξοφληθούν οι επενδυτές. Αυτό αποτελεί μια </a:t>
            </a:r>
            <a:r>
              <a:rPr lang="el-GR" sz="2000" b="1" dirty="0" smtClean="0"/>
              <a:t>πιο βιώσιμη εναλλακτική λύση</a:t>
            </a:r>
            <a:r>
              <a:rPr lang="el-GR" sz="2000" dirty="0" smtClean="0"/>
              <a:t> σε σχέση με τις ενισχύσεις που παραδοσιακά παρέχονται μέσω επιχορηγήσεων.</a:t>
            </a:r>
          </a:p>
          <a:p>
            <a:pPr algn="just">
              <a:buFont typeface="Wingdings" pitchFamily="2" charset="2"/>
              <a:buChar char="Ø"/>
            </a:pPr>
            <a:r>
              <a:rPr lang="el-GR" sz="2000" b="1" dirty="0" smtClean="0"/>
              <a:t>Μόχλευση</a:t>
            </a:r>
            <a:r>
              <a:rPr lang="el-GR" sz="2000" dirty="0" smtClean="0"/>
              <a:t> - Ο συνδυασμός των διαρθρωτικών ταμείων με συμπληρωματικές πηγές χρηματοδότησης θα αυξήσει ουσιαστικά τους πόρους και θα παράσχει υποστήριξη σε μεγαλύτερο αριθμό επιχειρήσεων.</a:t>
            </a:r>
          </a:p>
          <a:p>
            <a:pPr algn="just">
              <a:buFont typeface="Wingdings" pitchFamily="2" charset="2"/>
              <a:buChar char="Ø"/>
            </a:pPr>
            <a:r>
              <a:rPr lang="el-GR" sz="2000" b="1" dirty="0" smtClean="0"/>
              <a:t>Ευελιξία</a:t>
            </a:r>
            <a:r>
              <a:rPr lang="el-GR" sz="2000" dirty="0" smtClean="0"/>
              <a:t> - Η </a:t>
            </a:r>
            <a:r>
              <a:rPr lang="el-GR" sz="2000" dirty="0" err="1" smtClean="0"/>
              <a:t>Jeremie</a:t>
            </a:r>
            <a:r>
              <a:rPr lang="el-GR" sz="2000" dirty="0" smtClean="0"/>
              <a:t> προσφέρει </a:t>
            </a:r>
            <a:r>
              <a:rPr lang="el-GR" sz="2000" b="1" dirty="0" smtClean="0"/>
              <a:t>ευελιξία</a:t>
            </a:r>
            <a:r>
              <a:rPr lang="el-GR" sz="2000" dirty="0" smtClean="0"/>
              <a:t>, τόσο όσον αφορά τη δομή, όσο και τη χρήση των χρηματοδοτήσεων με επενδύσεις εισφοράς κεφαλαίων, δανείων ή εγγυήσεων, οι οποίες μπορούν να προσαρμοστούν στις ειδικές ανάγκες των συγκεκριμένων χωρών και περιφερειών</a:t>
            </a:r>
            <a:r>
              <a:rPr lang="el-GR" sz="2000" dirty="0" smtClean="0"/>
              <a:t>.</a:t>
            </a:r>
            <a:endParaRPr lang="el-GR" sz="2000" dirty="0" smtClean="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142984"/>
            <a:ext cx="8229600" cy="4983179"/>
          </a:xfrm>
        </p:spPr>
        <p:txBody>
          <a:bodyPr>
            <a:normAutofit/>
          </a:bodyPr>
          <a:lstStyle/>
          <a:p>
            <a:pPr algn="just">
              <a:buFont typeface="Wingdings" pitchFamily="2" charset="2"/>
              <a:buChar char="Ø"/>
            </a:pPr>
            <a:r>
              <a:rPr lang="el-GR" sz="2000" b="1" dirty="0" smtClean="0"/>
              <a:t>Εμπειρογνωμοσύνη</a:t>
            </a:r>
            <a:r>
              <a:rPr lang="el-GR" sz="2000" dirty="0" smtClean="0"/>
              <a:t> - Η </a:t>
            </a:r>
            <a:r>
              <a:rPr lang="en-US" sz="2000" dirty="0" smtClean="0"/>
              <a:t>JEREMIE</a:t>
            </a:r>
            <a:r>
              <a:rPr lang="el-GR" sz="2000" dirty="0" smtClean="0"/>
              <a:t> </a:t>
            </a:r>
            <a:r>
              <a:rPr lang="el-GR" sz="2000" dirty="0" smtClean="0"/>
              <a:t>δίνει τη δυνατότητα στις διαχειριστικές αρχές των διαρθρωτικών ταμείων να </a:t>
            </a:r>
            <a:r>
              <a:rPr lang="el-GR" sz="2000" b="1" dirty="0" smtClean="0"/>
              <a:t>αξιοποιήσουν την εμπειρογνωμοσύνη του ιδιωτικού και του τραπεζικού τομέα</a:t>
            </a:r>
            <a:r>
              <a:rPr lang="el-GR" sz="2000" dirty="0" smtClean="0"/>
              <a:t>, αναβαθμίζοντας την αποδοτικότητα των επενδύσεών τους σε επιχειρήσεις.</a:t>
            </a:r>
          </a:p>
          <a:p>
            <a:pPr algn="just">
              <a:buFont typeface="Wingdings" pitchFamily="2" charset="2"/>
              <a:buChar char="Ø"/>
            </a:pPr>
            <a:r>
              <a:rPr lang="el-GR" sz="2000" b="1" dirty="0" smtClean="0"/>
              <a:t>Εταιρικές σχέσεις</a:t>
            </a:r>
            <a:r>
              <a:rPr lang="el-GR" sz="2000" dirty="0" smtClean="0"/>
              <a:t> - Η εταιρική σχέση </a:t>
            </a:r>
            <a:r>
              <a:rPr lang="el-GR" sz="2000" dirty="0" smtClean="0"/>
              <a:t>μπορεί </a:t>
            </a:r>
            <a:r>
              <a:rPr lang="el-GR" sz="2000" dirty="0" smtClean="0"/>
              <a:t>να λειτουργήσει επιπλέον ως ισχυρός </a:t>
            </a:r>
            <a:r>
              <a:rPr lang="el-GR" sz="2000" b="1" dirty="0" smtClean="0"/>
              <a:t>καταλύτης για τη συνεργασία μεταξύ χωρών, περιφερειών, </a:t>
            </a:r>
            <a:r>
              <a:rPr lang="el-GR" sz="2000" b="1" dirty="0" smtClean="0"/>
              <a:t>άλλων </a:t>
            </a:r>
            <a:r>
              <a:rPr lang="el-GR" sz="2000" b="1" dirty="0" smtClean="0"/>
              <a:t>τραπεζών και επενδυτών, προκειμένου να αντιμετωπιστεί το ζήτημα της πρόσβασης σε χρηματοδότηση για επιχειρήσεις, πρωτίστως ΜΜΕ</a:t>
            </a:r>
            <a:r>
              <a:rPr lang="el-GR" sz="2000" dirty="0" smtClean="0"/>
              <a:t>.</a:t>
            </a:r>
          </a:p>
          <a:p>
            <a:pPr algn="just">
              <a:buFont typeface="Wingdings" pitchFamily="2" charset="2"/>
              <a:buChar char="Ø"/>
            </a:pPr>
            <a:endParaRPr lang="el-GR" dirty="0" smtClean="0"/>
          </a:p>
          <a:p>
            <a:endParaRPr lang="el-GR"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Η JESSICA </a:t>
            </a:r>
            <a:r>
              <a:rPr lang="el-GR" sz="2400" b="1" dirty="0" smtClean="0"/>
              <a:t>(</a:t>
            </a:r>
            <a:r>
              <a:rPr lang="el-GR" sz="2400" b="1" dirty="0" err="1" smtClean="0"/>
              <a:t>Kοινή</a:t>
            </a:r>
            <a:r>
              <a:rPr lang="el-GR" sz="2400" b="1" dirty="0" smtClean="0"/>
              <a:t> ευρωπαϊκή υποστήριξη για βιώσιμες επενδύσεις σε αστικές περιοχές)</a:t>
            </a:r>
            <a:endParaRPr lang="el-GR" sz="2400" b="1" dirty="0"/>
          </a:p>
        </p:txBody>
      </p:sp>
      <p:sp>
        <p:nvSpPr>
          <p:cNvPr id="3" name="2 - Θέση περιεχομένου"/>
          <p:cNvSpPr>
            <a:spLocks noGrp="1"/>
          </p:cNvSpPr>
          <p:nvPr>
            <p:ph idx="1"/>
          </p:nvPr>
        </p:nvSpPr>
        <p:spPr/>
        <p:txBody>
          <a:bodyPr>
            <a:normAutofit/>
          </a:bodyPr>
          <a:lstStyle/>
          <a:p>
            <a:pPr algn="just"/>
            <a:r>
              <a:rPr lang="el-GR" sz="2000" dirty="0" smtClean="0"/>
              <a:t>Η </a:t>
            </a:r>
            <a:r>
              <a:rPr lang="el-GR" sz="2000" dirty="0" smtClean="0"/>
              <a:t>JESSICA είναι </a:t>
            </a:r>
            <a:r>
              <a:rPr lang="el-GR" sz="2000" dirty="0" smtClean="0"/>
              <a:t>μια πρωτοβουλία της Ευρωπαϊκής Επιτροπής, η οποία αναπτύχθηκε από κοινού με την Ευρωπαϊκή Τράπεζα Επενδύσεων και την Αναπτυξιακή Τράπεζα του Συμβουλίου της Ευρώπης (CEB). Στηρίζει τη βιώσιμη </a:t>
            </a:r>
            <a:r>
              <a:rPr lang="el-GR" sz="2000" b="1" dirty="0" smtClean="0"/>
              <a:t>αστική ανάπτυξη και ανάπλαση </a:t>
            </a:r>
            <a:r>
              <a:rPr lang="el-GR" sz="2000" dirty="0" smtClean="0"/>
              <a:t>μέσω μηχανισμών χρηματοοικονομικής τεχνικής.</a:t>
            </a:r>
          </a:p>
          <a:p>
            <a:pPr algn="just"/>
            <a:r>
              <a:rPr lang="el-GR" sz="2000" dirty="0" smtClean="0"/>
              <a:t>Οι χώρες της ΕΕ μπορούν να επιλέξουν να επενδύσουν </a:t>
            </a:r>
            <a:r>
              <a:rPr lang="el-GR" sz="2000" b="1" dirty="0" smtClean="0"/>
              <a:t>μέρος των χρηματοδοτήσεών τους από τα διαρθρωτικά ταμεία της ΕΕ σε ταμεία </a:t>
            </a:r>
            <a:r>
              <a:rPr lang="el-GR" sz="2000" b="1" dirty="0" err="1" smtClean="0"/>
              <a:t>ανανεούμενων</a:t>
            </a:r>
            <a:r>
              <a:rPr lang="el-GR" sz="2000" b="1" dirty="0" smtClean="0"/>
              <a:t> πιστώσεων</a:t>
            </a:r>
            <a:r>
              <a:rPr lang="el-GR" sz="2000" dirty="0" smtClean="0"/>
              <a:t>, για να συμβάλλουν στην ανακύκλωση των οικονομικών πόρων, ώστε να επιταχύνουν τις επενδύσεις στις αστικές περιοχές της Ευρώπης.</a:t>
            </a:r>
          </a:p>
          <a:p>
            <a:endParaRPr lang="el-GR"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700" b="1" dirty="0" smtClean="0"/>
              <a:t>Η </a:t>
            </a:r>
            <a:r>
              <a:rPr lang="el-GR" sz="2700" b="1" dirty="0" err="1" smtClean="0"/>
              <a:t>Jessica</a:t>
            </a:r>
            <a:r>
              <a:rPr lang="el-GR" sz="2700" b="1" dirty="0" smtClean="0"/>
              <a:t> προωθεί τη βιώσιμη αστική ανάπτυξη υποστηρίζοντας έργα στους ακόλουθους τομείς:</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77500" lnSpcReduction="20000"/>
          </a:bodyPr>
          <a:lstStyle/>
          <a:p>
            <a:pPr marL="514350" indent="-514350" algn="just">
              <a:buFont typeface="+mj-lt"/>
              <a:buAutoNum type="arabicPeriod"/>
            </a:pPr>
            <a:r>
              <a:rPr lang="el-GR" b="1" dirty="0" smtClean="0"/>
              <a:t>αστικές </a:t>
            </a:r>
            <a:r>
              <a:rPr lang="el-GR" b="1" dirty="0" smtClean="0"/>
              <a:t>υποδομές</a:t>
            </a:r>
            <a:r>
              <a:rPr lang="el-GR" dirty="0" smtClean="0"/>
              <a:t> - περιλαμβανομένων μεταφορών, ύδρευσης/επεξεργασίας λυμάτων, ενέργειας</a:t>
            </a:r>
          </a:p>
          <a:p>
            <a:pPr marL="514350" indent="-514350" algn="just">
              <a:buFont typeface="+mj-lt"/>
              <a:buAutoNum type="arabicPeriod"/>
            </a:pPr>
            <a:r>
              <a:rPr lang="el-GR" b="1" dirty="0" smtClean="0"/>
              <a:t>χώρους πολιτιστικής κληρονομιάς ή πολιτιστικού ενδιαφέροντος</a:t>
            </a:r>
            <a:r>
              <a:rPr lang="el-GR" dirty="0" smtClean="0"/>
              <a:t> - για τουριστικές ή άλλες βιώσιμες χρήσεις</a:t>
            </a:r>
          </a:p>
          <a:p>
            <a:pPr marL="514350" indent="-514350" algn="just">
              <a:buFont typeface="+mj-lt"/>
              <a:buAutoNum type="arabicPeriod"/>
            </a:pPr>
            <a:r>
              <a:rPr lang="el-GR" b="1" dirty="0" smtClean="0"/>
              <a:t>αποκατάσταση υποβαθμισμένων βιομηχανικών τοποθεσιών</a:t>
            </a:r>
            <a:r>
              <a:rPr lang="el-GR" dirty="0" smtClean="0"/>
              <a:t> ­ περιλαμβανομένης της εκκαθάρισης και απορρύπανσης του χώρου</a:t>
            </a:r>
          </a:p>
          <a:p>
            <a:pPr marL="514350" indent="-514350" algn="just">
              <a:buFont typeface="+mj-lt"/>
              <a:buAutoNum type="arabicPeriod"/>
            </a:pPr>
            <a:r>
              <a:rPr lang="el-GR" b="1" dirty="0" smtClean="0"/>
              <a:t>δημιουργία νέων επιφανειών για εμπορική χρήση</a:t>
            </a:r>
            <a:r>
              <a:rPr lang="el-GR" dirty="0" smtClean="0"/>
              <a:t>, για τους τομείς των ΜΜΕ, των ΤΠ και/ή Ε&amp;Α</a:t>
            </a:r>
          </a:p>
          <a:p>
            <a:pPr marL="514350" indent="-514350" algn="just">
              <a:buFont typeface="+mj-lt"/>
              <a:buAutoNum type="arabicPeriod"/>
            </a:pPr>
            <a:r>
              <a:rPr lang="el-GR" b="1" dirty="0" smtClean="0"/>
              <a:t>πανεπιστημιακά κτήρια</a:t>
            </a:r>
            <a:r>
              <a:rPr lang="el-GR" dirty="0" smtClean="0"/>
              <a:t> - ιατρικές, βιοτεχνολογικές και άλλες εξειδικευμένες εγκαταστάσεις</a:t>
            </a:r>
          </a:p>
          <a:p>
            <a:pPr marL="514350" indent="-514350" algn="just">
              <a:buFont typeface="+mj-lt"/>
              <a:buAutoNum type="arabicPeriod"/>
            </a:pPr>
            <a:r>
              <a:rPr lang="el-GR" b="1" dirty="0" smtClean="0"/>
              <a:t>βελτιώσεις στην ενεργειακή αποδοτικότητα</a:t>
            </a:r>
            <a:endParaRPr lang="el-GR" dirty="0" smtClean="0"/>
          </a:p>
          <a:p>
            <a:endParaRPr lang="el-GR"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Πώς λειτουργεί </a:t>
            </a:r>
            <a:endParaRPr lang="el-GR" sz="2400" b="1" dirty="0"/>
          </a:p>
        </p:txBody>
      </p:sp>
      <p:sp>
        <p:nvSpPr>
          <p:cNvPr id="3" name="2 - Θέση περιεχομένου"/>
          <p:cNvSpPr>
            <a:spLocks noGrp="1"/>
          </p:cNvSpPr>
          <p:nvPr>
            <p:ph idx="1"/>
          </p:nvPr>
        </p:nvSpPr>
        <p:spPr>
          <a:xfrm>
            <a:off x="457200" y="1428736"/>
            <a:ext cx="8229600" cy="4697427"/>
          </a:xfrm>
        </p:spPr>
        <p:txBody>
          <a:bodyPr>
            <a:normAutofit fontScale="40000" lnSpcReduction="20000"/>
          </a:bodyPr>
          <a:lstStyle/>
          <a:p>
            <a:pPr algn="just"/>
            <a:r>
              <a:rPr lang="el-GR" sz="5000" dirty="0" smtClean="0"/>
              <a:t>Οι χρηματοδοτήσεις από το ευρωπαϊκό ταμείο περιφερειακής ανάπτυξης (ΕΤΠΑ) χορηγούνται </a:t>
            </a:r>
            <a:r>
              <a:rPr lang="el-GR" sz="5000" dirty="0" smtClean="0"/>
              <a:t>στα </a:t>
            </a:r>
            <a:r>
              <a:rPr lang="el-GR" sz="5000" b="1" dirty="0" smtClean="0"/>
              <a:t>Ταμεία </a:t>
            </a:r>
            <a:r>
              <a:rPr lang="el-GR" sz="5000" b="1" dirty="0" smtClean="0"/>
              <a:t>Αστικής Ανάπτυξης</a:t>
            </a:r>
            <a:r>
              <a:rPr lang="el-GR" sz="5000" dirty="0" smtClean="0"/>
              <a:t> (TAA), τα οποία τις επενδύουν σε συμπράξεις δημόσιου και ιδιωτικού τομέα ή άλλα έργα που περιλαμβάνονται σε ολοκληρωμένα σχέδια βιώσιμης αστικής ανάπτυξης. Οι επενδύσεις αυτές μπορούν να λάβουν τη μορφή εισφοράς κεφαλαίων, δανείων και/ή εγγυήσεων.</a:t>
            </a:r>
          </a:p>
          <a:p>
            <a:pPr algn="just"/>
            <a:r>
              <a:rPr lang="el-GR" sz="5000" dirty="0" smtClean="0"/>
              <a:t>Εναλλακτικά, οι διαχειριστικές αρχές μπορούν να αποφασίσουν τη διοχέτευση των κεφαλαίων στα ΤΑΑ μέσω </a:t>
            </a:r>
            <a:r>
              <a:rPr lang="el-GR" sz="5000" b="1" dirty="0" smtClean="0"/>
              <a:t>Ταμείων Συμμετοχών</a:t>
            </a:r>
            <a:r>
              <a:rPr lang="el-GR" sz="5000" dirty="0" smtClean="0"/>
              <a:t> (ΤΣ), τα οποία συστήνονται για να επενδύσουν σε πολλά ΤΑΑ.</a:t>
            </a:r>
          </a:p>
          <a:p>
            <a:pPr algn="just"/>
            <a:r>
              <a:rPr lang="el-GR" sz="5000" dirty="0" smtClean="0"/>
              <a:t>Αυτό δεν είναι υποχρεωτικό, ωστόσο προσφέρει στις διαχειριστικές αρχές το πλεονέκτημα της δυνατότητας να αναθέτουν την εκτέλεση ορισμένων από τις εργασίες που απαιτούνται για την υλοποίηση της </a:t>
            </a:r>
            <a:r>
              <a:rPr lang="el-GR" sz="5000" dirty="0" err="1" smtClean="0"/>
              <a:t>Jessica</a:t>
            </a:r>
            <a:r>
              <a:rPr lang="el-GR" sz="5000" dirty="0" smtClean="0"/>
              <a:t> σε έμπειρους επαγγελματίες.</a:t>
            </a:r>
          </a:p>
          <a:p>
            <a:pPr algn="just"/>
            <a:r>
              <a:rPr lang="el-GR" sz="5000" b="1" dirty="0" smtClean="0"/>
              <a:t>Λόγω του </a:t>
            </a:r>
            <a:r>
              <a:rPr lang="el-GR" sz="5000" b="1" dirty="0" err="1" smtClean="0"/>
              <a:t>ανανεούμενου</a:t>
            </a:r>
            <a:r>
              <a:rPr lang="el-GR" sz="5000" b="1" dirty="0" smtClean="0"/>
              <a:t> χαρακτήρα των εν λόγω μέσων, οι αποδόσεις των επενδύσεων </a:t>
            </a:r>
            <a:r>
              <a:rPr lang="el-GR" sz="5000" b="1" dirty="0" err="1" smtClean="0"/>
              <a:t>επανεπενδύονται</a:t>
            </a:r>
            <a:r>
              <a:rPr lang="el-GR" sz="5000" b="1" dirty="0" smtClean="0"/>
              <a:t> σε νέα έργα αστικής ανάπτυξης</a:t>
            </a:r>
            <a:r>
              <a:rPr lang="el-GR" sz="5000" dirty="0" smtClean="0"/>
              <a:t>, ανακυκλώνοντας με τον τρόπο αυτόν τους δημόσιους πόρους και προωθώντας τη βιωσιμότητα και τον αντίκτυπο του ευρωπαϊκού και εθνικού δημόσιου χρήματος.</a:t>
            </a:r>
          </a:p>
          <a:p>
            <a:pPr algn="just">
              <a:buNone/>
            </a:pPr>
            <a:endParaRPr lang="el-GR"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011222"/>
          </a:xfrm>
        </p:spPr>
        <p:txBody>
          <a:bodyPr>
            <a:normAutofit/>
          </a:bodyPr>
          <a:lstStyle/>
          <a:p>
            <a:r>
              <a:rPr lang="el-GR" sz="2400" b="1" dirty="0" smtClean="0"/>
              <a:t>Τα οφέλη</a:t>
            </a:r>
            <a:endParaRPr lang="el-GR" sz="2400" dirty="0"/>
          </a:p>
        </p:txBody>
      </p:sp>
      <p:sp>
        <p:nvSpPr>
          <p:cNvPr id="3" name="2 - Θέση περιεχομένου"/>
          <p:cNvSpPr>
            <a:spLocks noGrp="1"/>
          </p:cNvSpPr>
          <p:nvPr>
            <p:ph idx="1"/>
          </p:nvPr>
        </p:nvSpPr>
        <p:spPr>
          <a:xfrm>
            <a:off x="457200" y="1142984"/>
            <a:ext cx="8229600" cy="5429288"/>
          </a:xfrm>
        </p:spPr>
        <p:txBody>
          <a:bodyPr>
            <a:noAutofit/>
          </a:bodyPr>
          <a:lstStyle/>
          <a:p>
            <a:pPr algn="just"/>
            <a:r>
              <a:rPr lang="el-GR" sz="2000" b="1" dirty="0" smtClean="0"/>
              <a:t>Βιωσιμότητα</a:t>
            </a:r>
            <a:r>
              <a:rPr lang="el-GR" sz="2000" dirty="0" smtClean="0"/>
              <a:t> - Τα μέσα χρηματοοικονομικής τεχνικής όπως η JESSICA βασίζονται στην παροχή επιστρεπτέων ενισχύσεων από τα διαρθρωτικά ταμεία σε επενδύσεις που αναμένεται να αποφέρουν αποδόσεις, με τις οποίες θα εξοφληθούν οι επενδυτές. Αυτό αποτελεί μια </a:t>
            </a:r>
            <a:r>
              <a:rPr lang="el-GR" sz="2000" b="1" dirty="0" smtClean="0"/>
              <a:t>πιο βιώσιμη εναλλακτική λύση</a:t>
            </a:r>
            <a:r>
              <a:rPr lang="el-GR" sz="2000" dirty="0" smtClean="0"/>
              <a:t> σε σχέση με τις ενισχύσεις που παραδοσιακά παρέχονται μέσω επιχορηγήσεων.</a:t>
            </a:r>
          </a:p>
          <a:p>
            <a:pPr algn="just"/>
            <a:r>
              <a:rPr lang="el-GR" sz="2000" b="1" dirty="0" smtClean="0"/>
              <a:t>Μόχλευση</a:t>
            </a:r>
            <a:r>
              <a:rPr lang="el-GR" sz="2000" dirty="0" smtClean="0"/>
              <a:t> - Συνδυάζοντας τα διαρθρωτικά ταμεία με άλλες υφιστάμενες πηγές χρηματοδότησης, η </a:t>
            </a:r>
            <a:r>
              <a:rPr lang="el-GR" sz="2000" dirty="0" err="1" smtClean="0"/>
              <a:t>Jessica</a:t>
            </a:r>
            <a:r>
              <a:rPr lang="el-GR" sz="2000" dirty="0" smtClean="0"/>
              <a:t> αυξάνει ουσιαστικά τους πόρους, διευκολύνοντας την παροχή υποστήριξης σε μεγάλο αριθμό έργων.</a:t>
            </a:r>
          </a:p>
          <a:p>
            <a:pPr algn="just"/>
            <a:r>
              <a:rPr lang="el-GR" sz="2000" b="1" dirty="0" smtClean="0"/>
              <a:t>Ευελιξία</a:t>
            </a:r>
            <a:r>
              <a:rPr lang="el-GR" sz="2000" dirty="0" smtClean="0"/>
              <a:t> - Η </a:t>
            </a:r>
            <a:r>
              <a:rPr lang="el-GR" sz="2000" dirty="0" err="1" smtClean="0"/>
              <a:t>Jessica</a:t>
            </a:r>
            <a:r>
              <a:rPr lang="el-GR" sz="2000" dirty="0" smtClean="0"/>
              <a:t> προσφέρει </a:t>
            </a:r>
            <a:r>
              <a:rPr lang="el-GR" sz="2000" b="1" dirty="0" smtClean="0"/>
              <a:t>ευελιξία</a:t>
            </a:r>
            <a:r>
              <a:rPr lang="el-GR" sz="2000" dirty="0" smtClean="0"/>
              <a:t>, τόσο όσον αφορά τη δομή, όσο και τη χρήση των χρηματοδοτήσεων με επενδύσεις εισφοράς κεφαλαίων, δανείων ή εγγυήσεων, οι οποίες μπορούν να προσαρμοστούν στις ειδικές ανάγκες των συγκεκριμένων χωρών και περιφερειών.</a:t>
            </a:r>
          </a:p>
          <a:p>
            <a:endParaRPr lang="el-GR"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642918"/>
            <a:ext cx="8401080" cy="5929354"/>
          </a:xfrm>
        </p:spPr>
        <p:txBody>
          <a:bodyPr>
            <a:noAutofit/>
          </a:bodyPr>
          <a:lstStyle/>
          <a:p>
            <a:pPr algn="just">
              <a:buFont typeface="Wingdings" pitchFamily="2" charset="2"/>
              <a:buChar char="Ø"/>
            </a:pPr>
            <a:r>
              <a:rPr lang="el-GR" sz="2000" dirty="0"/>
              <a:t>Ενόψει της ολοκλήρωσης της ενιαίας </a:t>
            </a:r>
            <a:r>
              <a:rPr lang="el-GR" sz="2000" dirty="0" smtClean="0"/>
              <a:t>αγοράς το </a:t>
            </a:r>
            <a:r>
              <a:rPr lang="el-GR" sz="2000" dirty="0"/>
              <a:t>1992 </a:t>
            </a:r>
            <a:r>
              <a:rPr lang="el-GR" sz="2000" dirty="0" smtClean="0"/>
              <a:t>, η </a:t>
            </a:r>
            <a:r>
              <a:rPr lang="el-GR" sz="2000" b="1" dirty="0" smtClean="0"/>
              <a:t>Ενιαία </a:t>
            </a:r>
            <a:r>
              <a:rPr lang="el-GR" sz="2000" b="1" dirty="0"/>
              <a:t>Ευρωπαϊκή </a:t>
            </a:r>
            <a:r>
              <a:rPr lang="el-GR" sz="2000" b="1" dirty="0" smtClean="0"/>
              <a:t>Πράξη</a:t>
            </a:r>
            <a:r>
              <a:rPr lang="el-GR" sz="2000" dirty="0" smtClean="0"/>
              <a:t> </a:t>
            </a:r>
            <a:r>
              <a:rPr lang="el-GR" sz="2000" dirty="0"/>
              <a:t>αναγνώρισε τη σημαντική συμβολή της κοινής περιφερειακής πολιτικής για την επίτευξη της οικονομικής και κοινωνικής συνοχής της Κοινότητας</a:t>
            </a:r>
            <a:r>
              <a:rPr lang="el-GR" sz="2000" dirty="0" smtClean="0"/>
              <a:t>.</a:t>
            </a:r>
          </a:p>
          <a:p>
            <a:pPr algn="just">
              <a:buFont typeface="Wingdings" pitchFamily="2" charset="2"/>
              <a:buChar char="Ø"/>
            </a:pPr>
            <a:r>
              <a:rPr lang="el-GR" sz="2000" dirty="0" smtClean="0"/>
              <a:t> </a:t>
            </a:r>
            <a:r>
              <a:rPr lang="el-GR" sz="2000" dirty="0"/>
              <a:t>Αυτό ήταν το σημείο εκκίνησης της νέας περιφερειακής πολιτικής της Κοινότητας, βασιζόμενης </a:t>
            </a:r>
            <a:r>
              <a:rPr lang="el-GR" sz="2000" b="1" dirty="0"/>
              <a:t>ιδίως στον συντονισμό των χρηματοοικονομικών μέσων της και στον συντονισμό των εθνικών και των κοινοτικών πολιτικών για την ενίσχυση των περιοχών που χρειάζονται μια ώθηση για να επιτύχουν την οικονομική ευημερία. </a:t>
            </a:r>
            <a:endParaRPr lang="el-GR" sz="2000" b="1" dirty="0" smtClean="0"/>
          </a:p>
          <a:p>
            <a:pPr algn="just">
              <a:buFont typeface="Wingdings" pitchFamily="2" charset="2"/>
              <a:buChar char="Ø"/>
            </a:pPr>
            <a:r>
              <a:rPr lang="el-GR" sz="2000" dirty="0" smtClean="0"/>
              <a:t>Η </a:t>
            </a:r>
            <a:r>
              <a:rPr lang="el-GR" sz="2000" dirty="0"/>
              <a:t>μεταρρύθμιση των Διαρθρωτικών Ταμείων του 1988, στα πλαίσια ενός πακέτου μέτρων, γνωστού ως </a:t>
            </a:r>
            <a:r>
              <a:rPr lang="el-GR" sz="2000" b="1" dirty="0"/>
              <a:t>«Πακέτο Ντελόρ 1</a:t>
            </a:r>
            <a:r>
              <a:rPr lang="el-GR" sz="2000" b="1" dirty="0" smtClean="0"/>
              <a:t>», </a:t>
            </a:r>
            <a:r>
              <a:rPr lang="el-GR" sz="2000" dirty="0"/>
              <a:t>που περιλάμβανε επίσης τη μεταρρύθμιση της κοινής γεωργικής πολιτικής και την ισορροπία του προϋπολογισμού της Ένωσης, οδήγησε σε έναν καλύτερο συντονισμό των διαφόρων δράσεων που αναλαμβάνονται υπό τη σκέπη των διαρθρωτικών πολιτικών και συνέβαλε </a:t>
            </a:r>
            <a:r>
              <a:rPr lang="el-GR" sz="2000" b="1" dirty="0"/>
              <a:t>στην εκπόνηση μιας σφαιρικής και συνεπούς στρατηγικής για την οικονομική και κοινωνική συνοχή της Κοινότητας/Ένωσης.</a:t>
            </a:r>
            <a:r>
              <a:rPr lang="el-GR" sz="2000" dirty="0"/>
              <a:t> </a:t>
            </a:r>
            <a:r>
              <a:rPr lang="el-GR" sz="2000" b="1" i="1" u="sng" dirty="0"/>
              <a:t>Τα Διαρθρωτικά Ταμεία μεταρρυθμίστηκαν ξανά το 1999 και εκ νέου το 2006.</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77500" lnSpcReduction="20000"/>
          </a:bodyPr>
          <a:lstStyle/>
          <a:p>
            <a:pPr algn="just"/>
            <a:r>
              <a:rPr lang="el-GR" b="1" dirty="0" smtClean="0"/>
              <a:t>Εμπειρογνωμοσύνη</a:t>
            </a:r>
            <a:r>
              <a:rPr lang="el-GR" dirty="0" smtClean="0"/>
              <a:t> - Η </a:t>
            </a:r>
            <a:r>
              <a:rPr lang="el-GR" dirty="0" err="1" smtClean="0"/>
              <a:t>Jessica</a:t>
            </a:r>
            <a:r>
              <a:rPr lang="el-GR" dirty="0" smtClean="0"/>
              <a:t> δίνει τη δυνατότητα σε διαχειριστικές αρχές διαρθρωτικών ταμείων, πόλεις και κωμοπόλεις να συμπράττουν με τον ιδιωτικό και τον τραπεζικό τομέα. Αυτό συμβάλλει στη μόχλευση περαιτέρω επενδύσεων, καθώς και την αναβάθμιση των τεχνικών και χρηματοοικονομικών ικανοτήτων υλοποίησης και διαχείρισης των έργων.</a:t>
            </a:r>
          </a:p>
          <a:p>
            <a:pPr algn="just"/>
            <a:r>
              <a:rPr lang="el-GR" b="1" dirty="0" smtClean="0"/>
              <a:t>Εταιρικές σχέσεις</a:t>
            </a:r>
            <a:r>
              <a:rPr lang="el-GR" dirty="0" smtClean="0"/>
              <a:t> - Η </a:t>
            </a:r>
            <a:r>
              <a:rPr lang="el-GR" dirty="0" err="1" smtClean="0"/>
              <a:t>Jessica</a:t>
            </a:r>
            <a:r>
              <a:rPr lang="el-GR" dirty="0" smtClean="0"/>
              <a:t> αποτελεί τον καρπό της εταιρικής σχέσης μεταξύ της Κοινότητας της ΕΤΕ και της CEB. Μπορεί επιπλέον να λειτουργήσει ως ισχυρός </a:t>
            </a:r>
            <a:r>
              <a:rPr lang="el-GR" b="1" dirty="0" smtClean="0"/>
              <a:t>καταλύτης για</a:t>
            </a:r>
            <a:r>
              <a:rPr lang="el-GR" dirty="0" smtClean="0"/>
              <a:t> τη σύναψη εταιρικών σχέσεων μεταξύ χωρών, περιφερειών, πόλεων, ΕΤΕ, CEB, άλλων τραπεζών, επενδυτών κλπ., προκειμένου να διευθετηθούν τα προβλήματα που αντιμετωπίζουν οι αστικές περιοχές.</a:t>
            </a:r>
          </a:p>
          <a:p>
            <a:endParaRPr lang="el-GR"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700" b="1" dirty="0"/>
              <a:t>Ο προγραμματισμός </a:t>
            </a:r>
            <a:r>
              <a:rPr lang="el-GR" sz="2700" b="1" dirty="0" smtClean="0"/>
              <a:t>των </a:t>
            </a:r>
            <a:r>
              <a:rPr lang="el-GR" sz="2700" b="1" dirty="0"/>
              <a:t>δράσεων των Ταμείων</a:t>
            </a:r>
            <a:r>
              <a:rPr lang="el-GR" b="1" dirty="0"/>
              <a:t/>
            </a:r>
            <a:br>
              <a:rPr lang="el-GR" b="1" dirty="0"/>
            </a:br>
            <a:endParaRPr lang="el-GR" dirty="0"/>
          </a:p>
        </p:txBody>
      </p:sp>
      <p:sp>
        <p:nvSpPr>
          <p:cNvPr id="3" name="2 - Θέση περιεχομένου"/>
          <p:cNvSpPr>
            <a:spLocks noGrp="1"/>
          </p:cNvSpPr>
          <p:nvPr>
            <p:ph idx="1"/>
          </p:nvPr>
        </p:nvSpPr>
        <p:spPr/>
        <p:txBody>
          <a:bodyPr>
            <a:normAutofit/>
          </a:bodyPr>
          <a:lstStyle/>
          <a:p>
            <a:pPr algn="just">
              <a:buNone/>
            </a:pPr>
            <a:r>
              <a:rPr lang="el-GR" sz="2000" b="1" u="sng" dirty="0" smtClean="0"/>
              <a:t>4 βασικές αρχές για την επίτευξη των στόχων των ταμείων:</a:t>
            </a:r>
          </a:p>
          <a:p>
            <a:pPr algn="just">
              <a:buNone/>
            </a:pPr>
            <a:endParaRPr lang="el-GR" sz="2000" b="1" u="sng" dirty="0" smtClean="0"/>
          </a:p>
          <a:p>
            <a:pPr marL="457200" indent="-457200" algn="just">
              <a:buFont typeface="+mj-lt"/>
              <a:buAutoNum type="arabicPeriod"/>
            </a:pPr>
            <a:r>
              <a:rPr lang="el-GR" sz="2000" b="1" dirty="0" smtClean="0"/>
              <a:t>Συγκέντρωση, </a:t>
            </a:r>
            <a:endParaRPr lang="el-GR" sz="2000" dirty="0" smtClean="0"/>
          </a:p>
          <a:p>
            <a:pPr marL="457200" indent="-457200" algn="just">
              <a:buFont typeface="+mj-lt"/>
              <a:buAutoNum type="arabicPeriod"/>
            </a:pPr>
            <a:r>
              <a:rPr lang="el-GR" sz="2000" b="1" dirty="0" smtClean="0"/>
              <a:t>Προγραμματισμό</a:t>
            </a:r>
            <a:endParaRPr lang="el-GR" sz="2000" dirty="0" smtClean="0"/>
          </a:p>
          <a:p>
            <a:pPr marL="457200" indent="-457200" algn="just">
              <a:buFont typeface="+mj-lt"/>
              <a:buAutoNum type="arabicPeriod"/>
            </a:pPr>
            <a:r>
              <a:rPr lang="el-GR" sz="2000" b="1" dirty="0" err="1" smtClean="0"/>
              <a:t>Προσθετικότητα</a:t>
            </a:r>
            <a:endParaRPr lang="el-GR" sz="2000" b="1" dirty="0" smtClean="0"/>
          </a:p>
          <a:p>
            <a:pPr marL="457200" indent="-457200" algn="just">
              <a:buFont typeface="+mj-lt"/>
              <a:buAutoNum type="arabicPeriod"/>
            </a:pPr>
            <a:r>
              <a:rPr lang="el-GR" sz="2000" b="1" dirty="0" smtClean="0"/>
              <a:t>Σύμπραξη</a:t>
            </a:r>
          </a:p>
          <a:p>
            <a:pPr marL="457200" indent="-457200" algn="just">
              <a:buNone/>
            </a:pPr>
            <a:endParaRPr lang="el-GR" sz="2000" b="1" u="sng" dirty="0" smtClean="0"/>
          </a:p>
          <a:p>
            <a:pPr marL="457200" indent="-457200" algn="just">
              <a:buNone/>
            </a:pPr>
            <a:r>
              <a:rPr lang="el-GR" sz="2000" b="1" u="sng" dirty="0" smtClean="0"/>
              <a:t>Και οι τέσσερις είναι συνεπείς με την </a:t>
            </a:r>
            <a:r>
              <a:rPr lang="el-GR" sz="2000" b="1" u="sng" dirty="0"/>
              <a:t>γ</a:t>
            </a:r>
            <a:r>
              <a:rPr lang="el-GR" sz="2000" b="1" u="sng" dirty="0" smtClean="0"/>
              <a:t>ενική αρχή της επικουρικότητας.</a:t>
            </a:r>
            <a:endParaRPr lang="el-GR" sz="2000" b="1" u="sng"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85794"/>
            <a:ext cx="8229600" cy="5340369"/>
          </a:xfrm>
        </p:spPr>
        <p:txBody>
          <a:bodyPr>
            <a:normAutofit lnSpcReduction="10000"/>
          </a:bodyPr>
          <a:lstStyle/>
          <a:p>
            <a:pPr algn="just">
              <a:buFont typeface="Wingdings" pitchFamily="2" charset="2"/>
              <a:buChar char="Ø"/>
            </a:pPr>
            <a:r>
              <a:rPr lang="el-GR" sz="2000" b="1" dirty="0" smtClean="0"/>
              <a:t>Συγκέντρωση</a:t>
            </a:r>
            <a:r>
              <a:rPr lang="el-GR" sz="2000" b="1" dirty="0"/>
              <a:t>,</a:t>
            </a:r>
            <a:r>
              <a:rPr lang="el-GR" sz="2000" dirty="0" smtClean="0"/>
              <a:t> της δράσης στους στόχους προτεραιότητας</a:t>
            </a:r>
          </a:p>
          <a:p>
            <a:pPr algn="just">
              <a:buFont typeface="Wingdings" pitchFamily="2" charset="2"/>
              <a:buChar char="Ø"/>
            </a:pPr>
            <a:r>
              <a:rPr lang="el-GR" sz="2000" b="1" dirty="0" smtClean="0"/>
              <a:t>Προγραμματισμός,</a:t>
            </a:r>
            <a:r>
              <a:rPr lang="el-GR" sz="2000" dirty="0" smtClean="0"/>
              <a:t> είναι η διαδικασία οργάνωσης, λήψης αποφάσεων και χρηματοδότησης που πραγματοποιείται σε περισσότερα του ενός στάδια και αποσκοπεί </a:t>
            </a:r>
            <a:r>
              <a:rPr lang="el-GR" sz="2000" dirty="0"/>
              <a:t>σ</a:t>
            </a:r>
            <a:r>
              <a:rPr lang="el-GR" sz="2000" dirty="0" smtClean="0"/>
              <a:t>την εφαρμογή  σε πολυετή βάση, της κοινής δράσης της κοινότητας και των κρατών μελών για την επίτευξη των στόχων.</a:t>
            </a:r>
          </a:p>
          <a:p>
            <a:pPr algn="just">
              <a:buFont typeface="Wingdings" pitchFamily="2" charset="2"/>
              <a:buChar char="Ø"/>
            </a:pPr>
            <a:r>
              <a:rPr lang="el-GR" sz="2000" b="1" dirty="0" err="1" smtClean="0"/>
              <a:t>Προσθετικότητα</a:t>
            </a:r>
            <a:r>
              <a:rPr lang="el-GR" sz="2000" b="1" dirty="0" smtClean="0"/>
              <a:t>, </a:t>
            </a:r>
            <a:r>
              <a:rPr lang="el-GR" sz="2000" dirty="0" smtClean="0"/>
              <a:t>σημαίνει ότι η κοινοτική δράση μπορεί να είναι είτε συμπλήρωμα των σχετικών εθνικών δράσεων είτε συμβολή σε αυτές, αλλά πρέπει να φέρει </a:t>
            </a:r>
            <a:r>
              <a:rPr lang="el-GR" sz="2000" u="sng" dirty="0" smtClean="0"/>
              <a:t>μια πρόσθετη αξία στις εθνικές πρωτοβουλίες</a:t>
            </a:r>
            <a:r>
              <a:rPr lang="el-GR" sz="2000" dirty="0" smtClean="0"/>
              <a:t>.</a:t>
            </a:r>
          </a:p>
          <a:p>
            <a:pPr algn="just">
              <a:buFont typeface="Wingdings" pitchFamily="2" charset="2"/>
              <a:buChar char="Ø"/>
            </a:pPr>
            <a:r>
              <a:rPr lang="el-GR" sz="2000" b="1" dirty="0" smtClean="0"/>
              <a:t>Σύμπραξη,</a:t>
            </a:r>
            <a:r>
              <a:rPr lang="el-GR" sz="2000" dirty="0" smtClean="0"/>
              <a:t> ο προγραμματισμός βασίζεται σε μια αληθινή σύμπραξη μεταξύ της Επιτροπής, του ενδιαφερόμενου κράτους μέλους και των αρμόδιων αρχών και οργανισμών, που ορίζονται σε εθνικό, περιφερειακό και τοπικό ή άλλο επίπεδο, συμπεριλαμβανομένων των οικονομικών και κοινωνικών εταίρων. Η σύμπραξη αφορά την προετοιμασία, συμπεριλαμβανόμενης της χρηματοδότησης προκαταρτικών μελετών, τη χρηματοδότηση δράσεων, την εκτέλεση τους, συμπεριλαμβανομένης της χρηματοδότησης δράσεων τεχνικής ενίσχυσης του έργου και την εκτίμηση των επιπτώσεων τους σχετικά με τους στόχους του κανονισμού.</a:t>
            </a:r>
            <a:endParaRPr lang="el-GR" sz="2000"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Κοινό στρατηγικό πλαίσιο (ΚΣΠ)</a:t>
            </a:r>
            <a:endParaRPr lang="el-GR" sz="2400" b="1" dirty="0"/>
          </a:p>
        </p:txBody>
      </p:sp>
      <p:sp>
        <p:nvSpPr>
          <p:cNvPr id="3" name="2 - Θέση περιεχομένου"/>
          <p:cNvSpPr>
            <a:spLocks noGrp="1"/>
          </p:cNvSpPr>
          <p:nvPr>
            <p:ph idx="1"/>
          </p:nvPr>
        </p:nvSpPr>
        <p:spPr/>
        <p:txBody>
          <a:bodyPr>
            <a:normAutofit/>
          </a:bodyPr>
          <a:lstStyle/>
          <a:p>
            <a:pPr algn="just"/>
            <a:r>
              <a:rPr lang="el-GR" sz="2000" dirty="0" smtClean="0"/>
              <a:t>Πρέπει να θεσπιστεί για να μεγιστοποιηθεί η συμβολή των Ευρωπαϊκών Διαρθρωτικών και Επενδυτικών Ταμείων (ΕΔΕΤ) και στρατηγικές κατευθυντήριες αρχές πρέπει να θεσπιστούν για να διευκολυνθεί η διαδικασία προγραμματισμού στο επίπεδο των κρατών μελών και των περιφερειών. </a:t>
            </a:r>
          </a:p>
          <a:p>
            <a:pPr algn="just"/>
            <a:r>
              <a:rPr lang="el-GR" sz="2000" b="1" dirty="0" smtClean="0"/>
              <a:t>Το ΚΣΠ πρέπει να καθορίζει τον τρόπο με τον οποίο τα ΕΔΕΤ πρέπει να συμβάλουν στην επίτευξη της στρατηγικής της Ένωσης για έξυπνη, διατηρήσιμη και χωρίς αποκλεισμούς ανάπτυξη, στις ρυθμίσεις για προώθηση της ολοκληρωμένης χρήσης των ΕΔΕΤ και στις ρυθμίσεις για το συντονισμό των ΕΔΕΤ με άλλες σχετικές πολιτικές και μέσα της Ένωσης.</a:t>
            </a:r>
            <a:endParaRPr lang="el-GR" sz="2000" b="1"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642918"/>
            <a:ext cx="8229600" cy="5483245"/>
          </a:xfrm>
        </p:spPr>
        <p:txBody>
          <a:bodyPr>
            <a:normAutofit/>
          </a:bodyPr>
          <a:lstStyle/>
          <a:p>
            <a:pPr algn="just"/>
            <a:r>
              <a:rPr lang="el-GR" sz="2000" dirty="0" smtClean="0"/>
              <a:t>Βάσει του ΚΣΠ, κάθε κράτος μέλος πρέπει να καταρτίσει, σε συνεργασία με τους εταίρους του, και σε συνεννόηση με την Επιτροπή, ένα </a:t>
            </a:r>
            <a:r>
              <a:rPr lang="el-GR" sz="2000" b="1" dirty="0" smtClean="0"/>
              <a:t>σύμφωνο εταιρικής σχέσης</a:t>
            </a:r>
            <a:r>
              <a:rPr lang="el-GR" sz="2000" dirty="0" smtClean="0"/>
              <a:t>. Με το σύμφωνο εταιρικής σχέσης πρέπει να μεταφερθούν </a:t>
            </a:r>
            <a:r>
              <a:rPr lang="el-GR" sz="2000" b="1" dirty="0" smtClean="0"/>
              <a:t>στο εθνικό πλαίσιο τα ορισθέντα στο ΚΣΠ και να αναληφθούν σοβαρές δεσμεύσεις για την επίτευξη των στόχων της Ένωσης μέσω του προγραμματισμού των ΕΔΕΤ. </a:t>
            </a:r>
            <a:r>
              <a:rPr lang="el-GR" sz="2000" dirty="0" smtClean="0"/>
              <a:t>Το σύμφωνο εταιρικής σχέσης πρέπει να ορίζει: </a:t>
            </a:r>
          </a:p>
          <a:p>
            <a:pPr algn="just"/>
            <a:r>
              <a:rPr lang="el-GR" sz="2000" dirty="0" smtClean="0"/>
              <a:t>ρυθμίσεις </a:t>
            </a:r>
            <a:r>
              <a:rPr lang="el-GR" sz="2000" dirty="0" smtClean="0"/>
              <a:t>που να εξασφαλίζουν </a:t>
            </a:r>
            <a:r>
              <a:rPr lang="el-GR" sz="2000" b="1" i="1" u="sng" dirty="0" smtClean="0"/>
              <a:t>την ευθυγράμμιση</a:t>
            </a:r>
            <a:r>
              <a:rPr lang="el-GR" sz="2000" dirty="0" smtClean="0"/>
              <a:t> με τη στρατηγική της Ένωσης για μια έξυπνη, διατηρήσιμη και χωρίς αποκλεισμούς ανάπτυξη καθώς και τις ειδικές για κάθε ταμείο αποστολές σύμφωνα με τους στόχους τους που βασίζονται στη Συνθήκη·</a:t>
            </a:r>
          </a:p>
          <a:p>
            <a:pPr algn="just"/>
            <a:r>
              <a:rPr lang="el-GR" sz="2000" dirty="0" smtClean="0"/>
              <a:t> </a:t>
            </a:r>
            <a:r>
              <a:rPr lang="el-GR" sz="2000" dirty="0" smtClean="0"/>
              <a:t>ρυθμίσεις </a:t>
            </a:r>
            <a:r>
              <a:rPr lang="el-GR" sz="2000" dirty="0" smtClean="0"/>
              <a:t>που να εξασφαλίζουν την πραγματική και αποτελεσματική υλοποίηση των ΕΔΕΤ· </a:t>
            </a:r>
          </a:p>
          <a:p>
            <a:pPr algn="just"/>
            <a:r>
              <a:rPr lang="el-GR" sz="2000" dirty="0" smtClean="0"/>
              <a:t> </a:t>
            </a:r>
            <a:r>
              <a:rPr lang="el-GR" sz="2000" dirty="0" smtClean="0"/>
              <a:t>ρυθμίσεις για την αρχή της εταιρικής σχέσης και μια ολοκληρωμένη προσέγγιση στην χωρική ανάπτυξη.</a:t>
            </a:r>
            <a:endParaRPr lang="el-GR" sz="2000"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Εθνικό Στρατηγικό Πλαίσιο Αναφοράς (ΕΣΠΑ)</a:t>
            </a:r>
            <a:endParaRPr lang="el-GR" sz="2400" dirty="0"/>
          </a:p>
        </p:txBody>
      </p:sp>
      <p:sp>
        <p:nvSpPr>
          <p:cNvPr id="3" name="2 - Θέση περιεχομένου"/>
          <p:cNvSpPr>
            <a:spLocks noGrp="1"/>
          </p:cNvSpPr>
          <p:nvPr>
            <p:ph idx="1"/>
          </p:nvPr>
        </p:nvSpPr>
        <p:spPr/>
        <p:txBody>
          <a:bodyPr>
            <a:normAutofit/>
          </a:bodyPr>
          <a:lstStyle/>
          <a:p>
            <a:pPr algn="just">
              <a:buNone/>
            </a:pPr>
            <a:r>
              <a:rPr lang="el-GR" sz="2000" dirty="0" smtClean="0"/>
              <a:t>       </a:t>
            </a:r>
            <a:r>
              <a:rPr lang="el-GR" sz="2000" dirty="0" smtClean="0"/>
              <a:t>Το ΕΣΠΑ αποτελεί </a:t>
            </a:r>
            <a:r>
              <a:rPr lang="el-GR" sz="2000" b="1" dirty="0" smtClean="0"/>
              <a:t>έγγραφο </a:t>
            </a:r>
            <a:r>
              <a:rPr lang="el-GR" sz="2000" b="1" dirty="0" smtClean="0"/>
              <a:t>αναφοράς </a:t>
            </a:r>
            <a:r>
              <a:rPr lang="el-GR" sz="2000" dirty="0" smtClean="0"/>
              <a:t>για τον προγραμματισμό των Ταμείων της Ευρωπαϊκής Ένωσης σε εθνικό επίπεδο για την περίοδο 2014-2020. Το ΕΣΠΑ εξασφαλίζει ότι η συνδρομή από τα Ταμεία συμβαδίζει με τις στρατηγικές κατευθυντήριες γραμμές της ΕΕ για τη συνοχή και προσδιορίζει το σύνδεσμο μεταξύ των ευρωπαϊκών προτεραιοτήτων και του εθνικού προγράμματος μεταρρυθμίσεων.</a:t>
            </a:r>
          </a:p>
          <a:p>
            <a:pPr algn="just"/>
            <a:endParaRPr lang="el-GR" sz="2000"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85728"/>
            <a:ext cx="8229600" cy="6215106"/>
          </a:xfrm>
        </p:spPr>
        <p:txBody>
          <a:bodyPr>
            <a:noAutofit/>
          </a:bodyPr>
          <a:lstStyle/>
          <a:p>
            <a:pPr algn="just"/>
            <a:r>
              <a:rPr lang="el-GR" sz="2000" dirty="0" smtClean="0"/>
              <a:t>Η εφαρμογή των ΕΔΕΤ πραγματοποιείται μέσω </a:t>
            </a:r>
            <a:r>
              <a:rPr lang="el-GR" sz="2000" b="1" dirty="0" smtClean="0"/>
              <a:t>προγραμμάτων</a:t>
            </a:r>
            <a:r>
              <a:rPr lang="el-GR" sz="2000" dirty="0" smtClean="0"/>
              <a:t> που καλύπτουν την περίοδο προγραμματισμού σύμφωνα με το σύμφωνο εταιρικής σχέσης. </a:t>
            </a:r>
          </a:p>
          <a:p>
            <a:pPr algn="just"/>
            <a:r>
              <a:rPr lang="el-GR" sz="2000" dirty="0" smtClean="0"/>
              <a:t>Τα προγράμματα καταρτίζονται από τα κράτη μέλη με βάση διαδικασίες που είναι διαφανείς και σύμφωνες με το θεσμικό και νομικό πλαίσιό τους. Τα κράτη μέλη και η Επιτροπή πρέπει να συνεργάζονται για να διασφαλίζεται ο συντονισμός και η συνοχή των ρυθμίσεων προγραμματισμού για τα ΕΔΕΤ. </a:t>
            </a:r>
          </a:p>
          <a:p>
            <a:pPr algn="just"/>
            <a:r>
              <a:rPr lang="el-GR" sz="2000" dirty="0" smtClean="0"/>
              <a:t>Τα κράτη μέλη πρέπει να παρακολουθούν τα προγράμματα, ώστε να επιβλέπουν την εφαρμογή και την πρόοδο προς την επίτευξη των στόχων των προγραμμάτων. Για τον σκοπό αυτό συστήνονται </a:t>
            </a:r>
            <a:r>
              <a:rPr lang="el-GR" sz="2000" b="1" dirty="0" smtClean="0"/>
              <a:t>επιτροπές παρακολούθησης</a:t>
            </a:r>
            <a:r>
              <a:rPr lang="el-GR" sz="2000" dirty="0" smtClean="0"/>
              <a:t> από τα κράτη μέλη, σύμφωνα με το θεσμικό, νομικό και δημοσιονομικό τους πλαίσιο, και καθορίζεται η σύνθεσή τους και οι λειτουργίες για τα ΕΔΕΤ. Για τη διασφάλιση της αποτελεσματικότητας, μια επιτροπή παρακολούθησης πρέπει να είναι </a:t>
            </a:r>
            <a:r>
              <a:rPr lang="el-GR" sz="2000" b="1" dirty="0" smtClean="0"/>
              <a:t>σε θέση να υποβάλλει παρατηρήσεις προς τις διαχειριστικές αρχές σχετικά με την εφαρμογή και την αξιολόγηση του προγράμματος, συμπεριλαμβανομένων των ενεργειών που σχετίζονται με τη μείωση της διοικητικής επιβάρυνσης των δικαιούχων, και να παρακολουθεί τα μέτρα που λαμβάνονται ως αποτέλεσμα των παρατηρήσεών της.</a:t>
            </a:r>
            <a:endParaRPr lang="el-GR" sz="2000" b="1"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642918"/>
            <a:ext cx="8229600" cy="5483245"/>
          </a:xfrm>
        </p:spPr>
        <p:txBody>
          <a:bodyPr>
            <a:normAutofit fontScale="55000" lnSpcReduction="20000"/>
          </a:bodyPr>
          <a:lstStyle/>
          <a:p>
            <a:pPr marL="514350" indent="-514350" algn="just">
              <a:buFont typeface="+mj-lt"/>
              <a:buAutoNum type="arabicPeriod" startAt="5"/>
            </a:pPr>
            <a:r>
              <a:rPr lang="el-GR" dirty="0" smtClean="0"/>
              <a:t>Ε</a:t>
            </a:r>
            <a:r>
              <a:rPr lang="el-GR" dirty="0" smtClean="0"/>
              <a:t>πενδύσεις </a:t>
            </a:r>
            <a:r>
              <a:rPr lang="el-GR" dirty="0" smtClean="0"/>
              <a:t>στην ανάπτυξη </a:t>
            </a:r>
            <a:r>
              <a:rPr lang="el-GR" u="sng" dirty="0" smtClean="0"/>
              <a:t>ενδογενούς δυναμικού μέσω επενδύσεων πάγιου κεφαλαίου σε εξοπλισμό και υποδομές μικρής κλίμακας, συμπεριλαμβανομένων των υποδομών πολιτιστικού και βιώσιμου τουρισμού μικρής κλίμακας, αλλά και των υπηρεσιών που παρέχονται σε επιχειρήσεις, τη στήριξη σε οργανισμούς έρευνας και καινοτομίας και τις επενδύσεις σε τεχνολογία και στην εφαρμοσμένη έρευνα σε επιχειρήσεις·</a:t>
            </a:r>
          </a:p>
          <a:p>
            <a:pPr marL="514350" indent="-514350" algn="just">
              <a:buFont typeface="+mj-lt"/>
              <a:buAutoNum type="arabicPeriod" startAt="5"/>
            </a:pPr>
            <a:r>
              <a:rPr lang="el-GR" b="1" dirty="0" smtClean="0"/>
              <a:t>Δικτύωση</a:t>
            </a:r>
            <a:r>
              <a:rPr lang="el-GR" b="1" dirty="0" smtClean="0"/>
              <a:t>, συνεργασία και ανταλλαγή εμπειριών </a:t>
            </a:r>
            <a:r>
              <a:rPr lang="el-GR" dirty="0" smtClean="0"/>
              <a:t>μεταξύ αρμόδιων περιφερειακών, τοπικών, αστικών και άλλων δημόσιων αρχών, οικονομικών και κοινωνικών εταίρων και σχετικών φορέων που εκπροσωπούν την κοινωνία των πολιτών. </a:t>
            </a:r>
          </a:p>
          <a:p>
            <a:pPr algn="just">
              <a:buNone/>
            </a:pPr>
            <a:endParaRPr lang="el-GR" dirty="0" smtClean="0"/>
          </a:p>
          <a:p>
            <a:pPr algn="just">
              <a:buNone/>
            </a:pPr>
            <a:r>
              <a:rPr lang="el-GR" dirty="0" smtClean="0"/>
              <a:t>Το ΕΤΠΑ στηρίζει, στο πλαίσιο των επιχειρησιακών προγραμμάτων, την </a:t>
            </a:r>
            <a:r>
              <a:rPr lang="el-GR" b="1" dirty="0" smtClean="0"/>
              <a:t>βιώσιμη αστική ανάπτυξη</a:t>
            </a:r>
            <a:r>
              <a:rPr lang="el-GR" dirty="0" smtClean="0"/>
              <a:t> μέσω στρατηγικών που καθορίζουν ολοκληρωμένες δράσεις για την αντιμετώπιση των οικονομικών, περιβαλλοντικών, κλιματικών, δημογραφικών και κοινωνικών προκλήσεων που θίγουν τις αστικές περιοχές, λαμβάνοντας παράλληλα υπόψη την ανάγκη προώθησης των διασυνδέσεων μεταξύ αστικών περιοχών και περιοχών της υπαίθρου. </a:t>
            </a:r>
            <a:r>
              <a:rPr lang="el-GR" b="1" dirty="0" smtClean="0"/>
              <a:t>Με πρωτοβουλία της Επιτροπής, το ΕΤΠΑ μπορεί να στηρίξει καινοτόμες δράσεις βιώσιμης αστικής ανάπτυξης, που περιλαμβάνουν μελέτες και πιλοτικά έργα για τον προσδιορισμό ή την εξέταση νέων λύσεων σε ζητήματα που συνδέονται με την βιώσιμη αστική ανάπτυξη και είναι σημαντικά σε επίπεδο Ένωσης.</a:t>
            </a: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54032"/>
          </a:xfrm>
        </p:spPr>
        <p:txBody>
          <a:bodyPr>
            <a:normAutofit/>
          </a:bodyPr>
          <a:lstStyle/>
          <a:p>
            <a:r>
              <a:rPr lang="el-GR" sz="2400" b="1" dirty="0" smtClean="0"/>
              <a:t>Κοινοτικές πρωτοβουλίες </a:t>
            </a:r>
            <a:endParaRPr lang="el-GR" sz="2400" b="1" dirty="0"/>
          </a:p>
        </p:txBody>
      </p:sp>
      <p:sp>
        <p:nvSpPr>
          <p:cNvPr id="3" name="2 - Θέση περιεχομένου"/>
          <p:cNvSpPr>
            <a:spLocks noGrp="1"/>
          </p:cNvSpPr>
          <p:nvPr>
            <p:ph idx="1"/>
          </p:nvPr>
        </p:nvSpPr>
        <p:spPr>
          <a:xfrm>
            <a:off x="457200" y="1000108"/>
            <a:ext cx="8229600" cy="5357850"/>
          </a:xfrm>
        </p:spPr>
        <p:txBody>
          <a:bodyPr>
            <a:normAutofit fontScale="92500" lnSpcReduction="20000"/>
          </a:bodyPr>
          <a:lstStyle/>
          <a:p>
            <a:pPr algn="just"/>
            <a:r>
              <a:rPr lang="el-GR" sz="2000" dirty="0" smtClean="0"/>
              <a:t>Οι κοινοτικές πρωτοβουλίες είναι </a:t>
            </a:r>
            <a:r>
              <a:rPr lang="el-GR" sz="2000" b="1" dirty="0" smtClean="0"/>
              <a:t>διεθνικά προγράμματα </a:t>
            </a:r>
            <a:r>
              <a:rPr lang="el-GR" sz="2000" dirty="0" smtClean="0"/>
              <a:t>που έχουν κοινούς στόχους για όλες τις επιλέξιμες περιοχές και επιδιώκουν να επιλύσουν προβλήματα που έχουν ιδιαίτερες κοινοτικές επιπτώσεις.</a:t>
            </a:r>
          </a:p>
          <a:p>
            <a:pPr algn="just"/>
            <a:r>
              <a:rPr lang="el-GR" sz="2000" dirty="0" smtClean="0"/>
              <a:t>Οι εθνικές, περιφερειακές, τοπικές αρχές συμμετέχουν έντονα στην εκπόνηση και στην εφαρμογή των κοινοτικών πρωτοβουλιών, μέσω ιδίως των επιχειρησιακών προγραμμάτων που υποβάλλουν στην επιτροπή.</a:t>
            </a:r>
          </a:p>
          <a:p>
            <a:pPr algn="just"/>
            <a:r>
              <a:rPr lang="el-GR" sz="2000" dirty="0" smtClean="0"/>
              <a:t>Τέσσερα προγράμματα κοινοτικής πρωτοβουλίας για το 2000-2006:</a:t>
            </a:r>
          </a:p>
          <a:p>
            <a:pPr algn="just">
              <a:buFont typeface="Wingdings" pitchFamily="2" charset="2"/>
              <a:buChar char="ü"/>
            </a:pPr>
            <a:r>
              <a:rPr lang="en-US" sz="2000" b="1" dirty="0" smtClean="0"/>
              <a:t>INTERREG</a:t>
            </a:r>
            <a:r>
              <a:rPr lang="el-GR" sz="2000" b="1" dirty="0" smtClean="0"/>
              <a:t>, </a:t>
            </a:r>
            <a:r>
              <a:rPr lang="el-GR" sz="2000" dirty="0" smtClean="0"/>
              <a:t>χρηματοδοτούμενο από το ΕΤΠΑ, αφορά τη διασυνοριακή διακρατική και διαπεριφερειακή συνεργασία που αποσκοπεί να δώσει ώθηση στην αρμονική, ισόρροπη ανάπτυξη όλου του κοινοτικού χώρου.</a:t>
            </a:r>
          </a:p>
          <a:p>
            <a:pPr algn="just">
              <a:buFont typeface="Wingdings" pitchFamily="2" charset="2"/>
              <a:buChar char="ü"/>
            </a:pPr>
            <a:r>
              <a:rPr lang="en-US" sz="2000" b="1" dirty="0" smtClean="0"/>
              <a:t>URBAN,</a:t>
            </a:r>
            <a:r>
              <a:rPr lang="el-GR" sz="2000" b="1" dirty="0" smtClean="0"/>
              <a:t>  </a:t>
            </a:r>
            <a:r>
              <a:rPr lang="el-GR" sz="2000" dirty="0" smtClean="0"/>
              <a:t>χρηματοδοτούμενο  από το ΕΤΠΑ επιδιώκει την οικονομική και κοινωνική αναβάθμιση των πόλεων  και των προαστίων που  διέρχονται την κρίση για την προώθηση της βιώσιμης ανάπτυξης.</a:t>
            </a:r>
          </a:p>
          <a:p>
            <a:pPr algn="just">
              <a:buFont typeface="Wingdings" pitchFamily="2" charset="2"/>
              <a:buChar char="ü"/>
            </a:pPr>
            <a:r>
              <a:rPr lang="en-US" sz="2000" b="1" dirty="0" smtClean="0"/>
              <a:t>LEADER, </a:t>
            </a:r>
            <a:r>
              <a:rPr lang="el-GR" sz="2000" dirty="0" smtClean="0"/>
              <a:t>χρηματοδοτούμενο από το ΕΓΤΠΕ-τμήμα προσανατολισμού και στοχεύει στην αγροτική ανάπτυξη.</a:t>
            </a:r>
          </a:p>
          <a:p>
            <a:pPr algn="just">
              <a:buFont typeface="Wingdings" pitchFamily="2" charset="2"/>
              <a:buChar char="ü"/>
            </a:pPr>
            <a:r>
              <a:rPr lang="en-US" sz="2000" b="1" dirty="0" smtClean="0"/>
              <a:t>EQUAL</a:t>
            </a:r>
            <a:r>
              <a:rPr lang="en-US" sz="2000" dirty="0" smtClean="0"/>
              <a:t>, </a:t>
            </a:r>
            <a:r>
              <a:rPr lang="el-GR" sz="2000" dirty="0" smtClean="0"/>
              <a:t>χρηματοδοτούμενο από το ευρωπαϊκό κοινωνικό ταμείο και αφορά τη διακρατική συνεργασία για την προαγωγή νέων μεθόδων καταπολέμησης  των διακρίσεων και ανισοτήτων πάσης φύσεως σε σχέση με την αγορά εργασίας.</a:t>
            </a:r>
          </a:p>
          <a:p>
            <a:pPr algn="just">
              <a:buFont typeface="Wingdings" pitchFamily="2" charset="2"/>
              <a:buChar char="ü"/>
            </a:pPr>
            <a:endParaRPr lang="el-GR" sz="2000"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err="1" smtClean="0"/>
              <a:t>Προενταξιακή</a:t>
            </a:r>
            <a:r>
              <a:rPr lang="el-GR" sz="2400" b="1" dirty="0" smtClean="0"/>
              <a:t> βοήθεια</a:t>
            </a:r>
            <a:br>
              <a:rPr lang="el-GR" sz="2400" b="1" dirty="0" smtClean="0"/>
            </a:br>
            <a:endParaRPr lang="el-GR" sz="2400" dirty="0"/>
          </a:p>
        </p:txBody>
      </p:sp>
      <p:sp>
        <p:nvSpPr>
          <p:cNvPr id="3" name="2 - Θέση περιεχομένου"/>
          <p:cNvSpPr>
            <a:spLocks noGrp="1"/>
          </p:cNvSpPr>
          <p:nvPr>
            <p:ph idx="1"/>
          </p:nvPr>
        </p:nvSpPr>
        <p:spPr/>
        <p:txBody>
          <a:bodyPr>
            <a:normAutofit/>
          </a:bodyPr>
          <a:lstStyle/>
          <a:p>
            <a:pPr algn="just"/>
            <a:r>
              <a:rPr lang="el-GR" sz="2000" dirty="0" smtClean="0"/>
              <a:t>Για να βελτιωθεί η αποτελεσματικότητα της εξωτερικής βοήθειας της Ευρωπαϊκής Ένωσης, ένα νέο πλαίσιο για τον προγραμματισμό και την παροχή της βοήθειας θεσπίστηκε συγχρόνως με την αναθεώρηση των Διαρθρωτικών Ταμείων του 2006. Ο κανονισμός που θεσπίζει τον </a:t>
            </a:r>
            <a:r>
              <a:rPr lang="el-GR" sz="2000" b="1" dirty="0" smtClean="0"/>
              <a:t>μηχανισμό </a:t>
            </a:r>
            <a:r>
              <a:rPr lang="el-GR" sz="2000" b="1" dirty="0" err="1" smtClean="0"/>
              <a:t>προενταξιακής</a:t>
            </a:r>
            <a:r>
              <a:rPr lang="el-GR" sz="2000" b="1" dirty="0" smtClean="0"/>
              <a:t> βοήθειας (IPA)</a:t>
            </a:r>
            <a:r>
              <a:rPr lang="el-GR" sz="2000" dirty="0" smtClean="0"/>
              <a:t> αποτελεί ένα από τα γενικά μέσα που στηρίζουν άμεσα τις ευρωπαϊκές πολιτικές εξωτερικής βοήθειας. Επιδιώκοντας τη </a:t>
            </a:r>
            <a:r>
              <a:rPr lang="el-GR" sz="2000" b="1" dirty="0" smtClean="0"/>
              <a:t>συνεκτικότητα και τη συνέπεια της βοήθειας της ΕΕ,</a:t>
            </a:r>
            <a:r>
              <a:rPr lang="el-GR" sz="2000" dirty="0" smtClean="0"/>
              <a:t> η βοήθεια προς τις υποψήφιες χώρες καθώς και προς τις δυνάμει υποψήφιες χώρες χορηγείται στο πλαίσιο συγκροτημένου πλαισίου, αντλώντας τα διδάγματα από τους προηγούμενους </a:t>
            </a:r>
            <a:r>
              <a:rPr lang="el-GR" sz="2000" dirty="0" err="1" smtClean="0"/>
              <a:t>προενταξιακούς</a:t>
            </a:r>
            <a:r>
              <a:rPr lang="el-GR" sz="2000" dirty="0" smtClean="0"/>
              <a:t> μηχανισμούς, αλλά η βοήθεια είναι επίσης </a:t>
            </a:r>
            <a:r>
              <a:rPr lang="el-GR" sz="2000" b="1" dirty="0" smtClean="0"/>
              <a:t>συνεπής προς την αναπτυξιακή πολιτική</a:t>
            </a:r>
            <a:r>
              <a:rPr lang="el-GR" sz="2000" dirty="0" smtClean="0"/>
              <a:t> της Ένωσης.</a:t>
            </a:r>
            <a:endParaRPr lang="el-GR"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400" b="1" dirty="0" smtClean="0"/>
              <a:t>Η περιφερειακή πολιτική είναι η βασική πολιτική επενδύσεων της ΕΕ</a:t>
            </a:r>
            <a:br>
              <a:rPr lang="el-GR" sz="2400" b="1" dirty="0" smtClean="0"/>
            </a:br>
            <a:endParaRPr lang="el-GR" sz="2400" b="1" dirty="0"/>
          </a:p>
        </p:txBody>
      </p:sp>
      <p:sp>
        <p:nvSpPr>
          <p:cNvPr id="3" name="2 - Θέση περιεχομένου"/>
          <p:cNvSpPr>
            <a:spLocks noGrp="1"/>
          </p:cNvSpPr>
          <p:nvPr>
            <p:ph idx="1"/>
          </p:nvPr>
        </p:nvSpPr>
        <p:spPr/>
        <p:txBody>
          <a:bodyPr>
            <a:normAutofit/>
          </a:bodyPr>
          <a:lstStyle/>
          <a:p>
            <a:pPr algn="just">
              <a:buFont typeface="Wingdings" pitchFamily="2" charset="2"/>
              <a:buChar char="Ø"/>
            </a:pPr>
            <a:r>
              <a:rPr lang="el-GR" sz="2000" b="1" dirty="0" smtClean="0"/>
              <a:t>Η </a:t>
            </a:r>
            <a:r>
              <a:rPr lang="el-GR" sz="2000" b="1" dirty="0" smtClean="0"/>
              <a:t>περιφερειακή πολιτική στοχεύει όλες τις περιφέρειες και τις πόλεις της Ευρωπαϊκής Ένωσης για να </a:t>
            </a:r>
            <a:r>
              <a:rPr lang="el-GR" sz="2000" b="1" dirty="0" smtClean="0"/>
              <a:t>στηρίξει:</a:t>
            </a:r>
          </a:p>
          <a:p>
            <a:pPr algn="just">
              <a:buFont typeface="Wingdings" pitchFamily="2" charset="2"/>
              <a:buChar char="ü"/>
            </a:pPr>
            <a:r>
              <a:rPr lang="el-GR" sz="2000" dirty="0" smtClean="0"/>
              <a:t>τη </a:t>
            </a:r>
            <a:r>
              <a:rPr lang="el-GR" sz="2000" dirty="0" smtClean="0"/>
              <a:t>δημιουργία θέσεων εργασίας, </a:t>
            </a:r>
            <a:endParaRPr lang="el-GR" sz="2000" dirty="0" smtClean="0"/>
          </a:p>
          <a:p>
            <a:pPr algn="just">
              <a:buFont typeface="Wingdings" pitchFamily="2" charset="2"/>
              <a:buChar char="ü"/>
            </a:pPr>
            <a:r>
              <a:rPr lang="el-GR" sz="2000" dirty="0" smtClean="0"/>
              <a:t>την </a:t>
            </a:r>
            <a:r>
              <a:rPr lang="el-GR" sz="2000" dirty="0" smtClean="0"/>
              <a:t>ανταγωνιστικότητα των επιχειρήσεων, </a:t>
            </a:r>
            <a:endParaRPr lang="el-GR" sz="2000" dirty="0" smtClean="0"/>
          </a:p>
          <a:p>
            <a:pPr algn="just">
              <a:buFont typeface="Wingdings" pitchFamily="2" charset="2"/>
              <a:buChar char="ü"/>
            </a:pPr>
            <a:r>
              <a:rPr lang="el-GR" sz="2000" dirty="0" smtClean="0"/>
              <a:t>την </a:t>
            </a:r>
            <a:r>
              <a:rPr lang="el-GR" sz="2000" dirty="0" smtClean="0"/>
              <a:t>οικονομική ανάπτυξη, </a:t>
            </a:r>
            <a:endParaRPr lang="el-GR" sz="2000" dirty="0" smtClean="0"/>
          </a:p>
          <a:p>
            <a:pPr algn="just">
              <a:buFont typeface="Wingdings" pitchFamily="2" charset="2"/>
              <a:buChar char="ü"/>
            </a:pPr>
            <a:r>
              <a:rPr lang="el-GR" sz="2000" dirty="0" smtClean="0"/>
              <a:t>τη </a:t>
            </a:r>
            <a:r>
              <a:rPr lang="el-GR" sz="2000" dirty="0" smtClean="0"/>
              <a:t>βιώσιμη ανάπτυξη και τη βελτίωση της ποιότητας της ζωής των πολιτών.</a:t>
            </a:r>
          </a:p>
          <a:p>
            <a:pPr algn="just">
              <a:buFont typeface="Wingdings" pitchFamily="2" charset="2"/>
              <a:buChar char="Ø"/>
            </a:pPr>
            <a:r>
              <a:rPr lang="el-GR" sz="2000" dirty="0" smtClean="0"/>
              <a:t>Για να επιτευχθούν αυτοί οι στόχοι και να αντιμετωπιστούν οι ποικίλες αναπτυξιακές ανάγκες σε όλες τις περιφέρειες της ΕΕ, </a:t>
            </a:r>
            <a:r>
              <a:rPr lang="el-GR" sz="2000" b="1" u="sng" dirty="0" smtClean="0"/>
              <a:t>έχουν τεθεί κατά μέρος 351,8 δισεκατομμύρια EUR – σχεδόν το ένα τρίτο του συνολικού προϋπολογισμού της ΕΕ – για την πολιτική συνοχής για την περίοδο 2014-2020. </a:t>
            </a:r>
            <a:endParaRPr lang="el-GR" sz="2000" b="1" u="sng"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57166"/>
            <a:ext cx="8229600" cy="5768997"/>
          </a:xfrm>
        </p:spPr>
        <p:txBody>
          <a:bodyPr>
            <a:normAutofit fontScale="70000" lnSpcReduction="20000"/>
          </a:bodyPr>
          <a:lstStyle/>
          <a:p>
            <a:pPr algn="just"/>
            <a:r>
              <a:rPr lang="el-GR" dirty="0" smtClean="0"/>
              <a:t>Γίνεται, όμως, σαφής διαχωρισμός μεταξύ </a:t>
            </a:r>
            <a:r>
              <a:rPr lang="el-GR" b="1" dirty="0" smtClean="0"/>
              <a:t>υποψηφίων χωρών</a:t>
            </a:r>
            <a:r>
              <a:rPr lang="el-GR" dirty="0" smtClean="0"/>
              <a:t> (Κροατία έως την 1η Ιουλίου 2013, Τουρκία, Πρώην Γιουγκοσλαβική Δημοκρατία της Μακεδονίας) και </a:t>
            </a:r>
            <a:r>
              <a:rPr lang="el-GR" b="1" dirty="0" smtClean="0"/>
              <a:t>δυνάμει υποψηφίων χωρών</a:t>
            </a:r>
            <a:r>
              <a:rPr lang="el-GR" dirty="0" smtClean="0"/>
              <a:t> (Αλβανία, </a:t>
            </a:r>
            <a:r>
              <a:rPr lang="el-GR" dirty="0" err="1" smtClean="0"/>
              <a:t>Bοσνία</a:t>
            </a:r>
            <a:r>
              <a:rPr lang="el-GR" dirty="0" smtClean="0"/>
              <a:t> και Ερζεγοβίνη, Μαυροβούνιο, Σερβία, περιλαμβανομένου του Κοσσυφοπεδίου). </a:t>
            </a:r>
          </a:p>
          <a:p>
            <a:pPr algn="just"/>
            <a:r>
              <a:rPr lang="el-GR" dirty="0" smtClean="0"/>
              <a:t>Γενικά, η βοήθεια τόσο προς τις υποψήφιες όσο και προς τις δυνάμει υποψήφιες χώρες στοχεύει </a:t>
            </a:r>
            <a:r>
              <a:rPr lang="el-GR" b="1" dirty="0" smtClean="0"/>
              <a:t>στη στήριξη ενός ευρέος φάσματος μέτρων θεσμικής ανάπτυξης</a:t>
            </a:r>
            <a:r>
              <a:rPr lang="el-GR" dirty="0" smtClean="0"/>
              <a:t>. </a:t>
            </a:r>
          </a:p>
          <a:p>
            <a:pPr algn="just"/>
            <a:r>
              <a:rPr lang="el-GR" b="1" dirty="0" smtClean="0"/>
              <a:t>Αφενός στηρίζει τις προσπάθειές τους για ενίσχυση:</a:t>
            </a:r>
          </a:p>
          <a:p>
            <a:pPr algn="just">
              <a:buFont typeface="Wingdings" pitchFamily="2" charset="2"/>
              <a:buChar char="v"/>
            </a:pPr>
            <a:r>
              <a:rPr lang="el-GR" dirty="0" smtClean="0"/>
              <a:t> των δημοκρατικών θεσμών και του κράτους δικαίου,</a:t>
            </a:r>
          </a:p>
          <a:p>
            <a:pPr algn="just">
              <a:buFont typeface="Wingdings" pitchFamily="2" charset="2"/>
              <a:buChar char="v"/>
            </a:pPr>
            <a:r>
              <a:rPr lang="el-GR" dirty="0" smtClean="0"/>
              <a:t> της μεταρρύθμισης της δημόσιας διοίκησης,</a:t>
            </a:r>
          </a:p>
          <a:p>
            <a:pPr algn="just">
              <a:buFont typeface="Wingdings" pitchFamily="2" charset="2"/>
              <a:buChar char="v"/>
            </a:pPr>
            <a:r>
              <a:rPr lang="el-GR" dirty="0" smtClean="0"/>
              <a:t> της οικονομικής μεταρρύθμισης, </a:t>
            </a:r>
          </a:p>
          <a:p>
            <a:pPr algn="just">
              <a:buFont typeface="Wingdings" pitchFamily="2" charset="2"/>
              <a:buChar char="v"/>
            </a:pPr>
            <a:r>
              <a:rPr lang="el-GR" dirty="0" smtClean="0"/>
              <a:t>του σεβασμού των ανθρωπίνων δικαιωμάτων και των δικαιωμάτων των μειονοτήτων, </a:t>
            </a:r>
          </a:p>
          <a:p>
            <a:pPr algn="just">
              <a:buFont typeface="Wingdings" pitchFamily="2" charset="2"/>
              <a:buChar char="v"/>
            </a:pPr>
            <a:r>
              <a:rPr lang="el-GR" dirty="0" smtClean="0"/>
              <a:t>της προώθησης της ισότητας των φύλων, </a:t>
            </a:r>
          </a:p>
          <a:p>
            <a:pPr algn="just">
              <a:buFont typeface="Wingdings" pitchFamily="2" charset="2"/>
              <a:buChar char="v"/>
            </a:pPr>
            <a:r>
              <a:rPr lang="el-GR" dirty="0" smtClean="0"/>
              <a:t>της στήριξης της ανάπτυξης της κοινωνίας των πολιτών και της προαγωγής της περιφερειακής συνεργασίας καθώς και της συμφιλίωσης και της ανασυγκρότησης.</a:t>
            </a:r>
          </a:p>
          <a:p>
            <a:endParaRPr lang="el-GR" dirty="0" smtClean="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00042"/>
            <a:ext cx="8229600" cy="5626121"/>
          </a:xfrm>
        </p:spPr>
        <p:txBody>
          <a:bodyPr>
            <a:normAutofit/>
          </a:bodyPr>
          <a:lstStyle/>
          <a:p>
            <a:pPr algn="just"/>
            <a:r>
              <a:rPr lang="el-GR" sz="2400" dirty="0" smtClean="0"/>
              <a:t> Αφετέρου, η βοήθεια της ΕΕ </a:t>
            </a:r>
            <a:r>
              <a:rPr lang="el-GR" sz="2400" b="1" dirty="0" smtClean="0"/>
              <a:t>επιδιώκει τη βιώσιμη ανάπτυξη και τη μείωση της φτώχειας σε όλες αυτές τις χώρες</a:t>
            </a:r>
            <a:r>
              <a:rPr lang="el-GR" sz="2400" dirty="0" smtClean="0"/>
              <a:t>.</a:t>
            </a:r>
          </a:p>
          <a:p>
            <a:pPr algn="just"/>
            <a:r>
              <a:rPr lang="el-GR" sz="2400" dirty="0" smtClean="0"/>
              <a:t> Η </a:t>
            </a:r>
            <a:r>
              <a:rPr lang="el-GR" sz="2400" b="1" dirty="0" smtClean="0"/>
              <a:t>βοήθεια προς τις υποψήφιες χώρες </a:t>
            </a:r>
            <a:r>
              <a:rPr lang="el-GR" sz="2400" dirty="0" smtClean="0"/>
              <a:t>επικεντρώνεται επιπροσθέτως στην υιοθέτηση και στην πλήρη εφαρμογή του </a:t>
            </a:r>
            <a:r>
              <a:rPr lang="el-GR" sz="2400" i="1" u="sng" dirty="0" smtClean="0"/>
              <a:t>κοινοτικού κεκτημένου </a:t>
            </a:r>
            <a:r>
              <a:rPr lang="el-GR" sz="2400" dirty="0" smtClean="0"/>
              <a:t>και προετοιμάζει τις υποψήφιες χώρες </a:t>
            </a:r>
            <a:r>
              <a:rPr lang="el-GR" sz="2400" i="1" u="sng" dirty="0" smtClean="0"/>
              <a:t>για την εφαρμογή της αγροτικής πολιτικής και της πολιτικής συνοχής της Ένωσης. </a:t>
            </a:r>
          </a:p>
          <a:p>
            <a:pPr algn="just"/>
            <a:r>
              <a:rPr lang="el-GR" sz="2400" dirty="0" smtClean="0"/>
              <a:t>Η </a:t>
            </a:r>
            <a:r>
              <a:rPr lang="el-GR" sz="2400" b="1" dirty="0" smtClean="0"/>
              <a:t>βοήθεια προς τις δυνάμει υποψήφιες χώρες </a:t>
            </a:r>
            <a:r>
              <a:rPr lang="el-GR" sz="2400" dirty="0" smtClean="0"/>
              <a:t>μπορεί να επιδιώκει προσέγγιση προς το κοινοτικό κεκτημένο, αλλά επικεντρώνεται στη </a:t>
            </a:r>
            <a:r>
              <a:rPr lang="el-GR" sz="2400" i="1" u="sng" dirty="0" smtClean="0"/>
              <a:t>στήριξη επενδυτικών σχεδίων</a:t>
            </a:r>
            <a:r>
              <a:rPr lang="el-GR" sz="2400" dirty="0" smtClean="0"/>
              <a:t>, αποσκοπώντας ειδικότερα στη </a:t>
            </a:r>
            <a:r>
              <a:rPr lang="el-GR" sz="2400" i="1" u="sng" dirty="0" smtClean="0"/>
              <a:t>δημιουργία ικανοτήτων </a:t>
            </a:r>
            <a:r>
              <a:rPr lang="el-GR" sz="2400" dirty="0" smtClean="0"/>
              <a:t>διαχείρισης στους τομείς της περιφερειακής ανάπτυξης, των ανθρωπίνων πόρων και της αγροτικής ανάπτυξης.</a:t>
            </a:r>
          </a:p>
          <a:p>
            <a:endParaRPr lang="el-GR"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00034" y="357166"/>
            <a:ext cx="8229600" cy="5768997"/>
          </a:xfrm>
        </p:spPr>
        <p:txBody>
          <a:bodyPr>
            <a:noAutofit/>
          </a:bodyPr>
          <a:lstStyle/>
          <a:p>
            <a:pPr algn="just">
              <a:buNone/>
            </a:pPr>
            <a:r>
              <a:rPr lang="el-GR" sz="2000" dirty="0" smtClean="0"/>
              <a:t>Η βοήθεια προγραμματίζεται και εφαρμόζεται σύμφωνα με </a:t>
            </a:r>
            <a:r>
              <a:rPr lang="el-GR" sz="2000" b="1" dirty="0" smtClean="0"/>
              <a:t>τις ακόλουθες πτέρυγες</a:t>
            </a:r>
            <a:r>
              <a:rPr lang="el-GR" sz="2000" dirty="0" smtClean="0"/>
              <a:t>: </a:t>
            </a:r>
          </a:p>
          <a:p>
            <a:pPr algn="just">
              <a:buNone/>
            </a:pPr>
            <a:r>
              <a:rPr lang="el-GR" sz="2000" dirty="0" smtClean="0"/>
              <a:t>(α) βοήθεια για τη μεταβατική περίοδο και δημιουργία θεσμών· </a:t>
            </a:r>
          </a:p>
          <a:p>
            <a:pPr algn="just">
              <a:buNone/>
            </a:pPr>
            <a:r>
              <a:rPr lang="el-GR" sz="2000" dirty="0" smtClean="0"/>
              <a:t>(β) διασυνοριακή συνεργασία·</a:t>
            </a:r>
          </a:p>
          <a:p>
            <a:pPr algn="just">
              <a:buNone/>
            </a:pPr>
            <a:r>
              <a:rPr lang="el-GR" sz="2000" dirty="0" smtClean="0"/>
              <a:t> (γ) περιφερειακή ανάπτυξη·</a:t>
            </a:r>
          </a:p>
          <a:p>
            <a:pPr algn="just">
              <a:buNone/>
            </a:pPr>
            <a:r>
              <a:rPr lang="el-GR" sz="2000" dirty="0" smtClean="0"/>
              <a:t> (δ) ανάπτυξη των ανθρώπινων πόρων·</a:t>
            </a:r>
          </a:p>
          <a:p>
            <a:pPr algn="just">
              <a:buNone/>
            </a:pPr>
            <a:r>
              <a:rPr lang="el-GR" sz="2000" dirty="0" smtClean="0"/>
              <a:t> (ε) αγροτική ανάπτυξη.</a:t>
            </a:r>
          </a:p>
          <a:p>
            <a:pPr algn="just">
              <a:buNone/>
            </a:pPr>
            <a:endParaRPr lang="el-GR" sz="2000" dirty="0" smtClean="0"/>
          </a:p>
          <a:p>
            <a:pPr algn="just">
              <a:buNone/>
            </a:pPr>
            <a:r>
              <a:rPr lang="el-GR" sz="2000" dirty="0" smtClean="0"/>
              <a:t> </a:t>
            </a:r>
            <a:r>
              <a:rPr lang="el-GR" sz="2000" dirty="0" smtClean="0"/>
              <a:t>     </a:t>
            </a:r>
            <a:r>
              <a:rPr lang="el-GR" sz="2000" b="1" dirty="0" smtClean="0"/>
              <a:t>Η </a:t>
            </a:r>
            <a:r>
              <a:rPr lang="el-GR" sz="2000" b="1" dirty="0" smtClean="0"/>
              <a:t>πτέρυγα που αφορά τη βοήθεια που </a:t>
            </a:r>
            <a:r>
              <a:rPr lang="el-GR" sz="2000" b="1" dirty="0" smtClean="0"/>
              <a:t>καλύπτει, τη </a:t>
            </a:r>
            <a:r>
              <a:rPr lang="el-GR" sz="2000" b="1" dirty="0" smtClean="0"/>
              <a:t>μεταβατική περίοδο, </a:t>
            </a:r>
            <a:r>
              <a:rPr lang="el-GR" sz="2000" b="1" dirty="0" smtClean="0"/>
              <a:t>τη </a:t>
            </a:r>
            <a:r>
              <a:rPr lang="el-GR" sz="2000" b="1" dirty="0" smtClean="0"/>
              <a:t>θεσμική ανάπτυξη και τη διασυνοριακή συνεργασία είναι </a:t>
            </a:r>
            <a:r>
              <a:rPr lang="el-GR" sz="2000" b="1" dirty="0" smtClean="0"/>
              <a:t>προσιτή </a:t>
            </a:r>
            <a:r>
              <a:rPr lang="el-GR" sz="2000" b="1" dirty="0" smtClean="0"/>
              <a:t>σε όλες τις δικαιούχους χώρες, έτσι ώστε να βοηθούνται στη διαδικασία της μετάβασης και της προσέγγισης με την ΕΕ, καθώς και να ενθαρρύνεται η περιφερειακή συνεργασία μεταξύ τους.</a:t>
            </a:r>
            <a:r>
              <a:rPr lang="el-GR" sz="2000" dirty="0" smtClean="0"/>
              <a:t> </a:t>
            </a:r>
            <a:endParaRPr lang="el-GR" sz="2000"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857232"/>
            <a:ext cx="8229600" cy="5268931"/>
          </a:xfrm>
        </p:spPr>
        <p:txBody>
          <a:bodyPr>
            <a:normAutofit/>
          </a:bodyPr>
          <a:lstStyle/>
          <a:p>
            <a:pPr algn="just"/>
            <a:r>
              <a:rPr lang="el-GR" sz="2000" b="1" dirty="0" smtClean="0"/>
              <a:t>Οι πτέρυγες που αφορούν:</a:t>
            </a:r>
          </a:p>
          <a:p>
            <a:pPr algn="just">
              <a:buFont typeface="Wingdings" pitchFamily="2" charset="2"/>
              <a:buChar char="ü"/>
            </a:pPr>
            <a:r>
              <a:rPr lang="el-GR" sz="2000" dirty="0" smtClean="0"/>
              <a:t> </a:t>
            </a:r>
            <a:r>
              <a:rPr lang="el-GR" sz="2000" b="1" dirty="0" smtClean="0"/>
              <a:t>την περιφερειακή ανάπτυξη</a:t>
            </a:r>
            <a:r>
              <a:rPr lang="el-GR" sz="2000" dirty="0" smtClean="0"/>
              <a:t>, την ανάπτυξη ανθρώπινων πόρων και </a:t>
            </a:r>
          </a:p>
          <a:p>
            <a:pPr algn="just">
              <a:buFont typeface="Wingdings" pitchFamily="2" charset="2"/>
              <a:buChar char="ü"/>
            </a:pPr>
            <a:r>
              <a:rPr lang="el-GR" sz="2000" b="1" dirty="0" smtClean="0"/>
              <a:t>την αγροτική ανάπτυξη </a:t>
            </a:r>
            <a:r>
              <a:rPr lang="el-GR" sz="2000" dirty="0" smtClean="0"/>
              <a:t>είναι προσιτές μόνον σε υποψήφιες χώρες στις οποίες έχει αναγνωριστεί η ικανότητα αποκεντρωμένης διαχείρισης κεφαλαίων, έτσι ώστε να βοηθούνται στην προετοιμασία για μετά την προσχώρηση, ιδίως ως προς την εφαρμογή των πολιτικών συνοχής και αγροτικής ανάπτυξης της Ένωσης. </a:t>
            </a:r>
          </a:p>
          <a:p>
            <a:pPr algn="just">
              <a:buNone/>
            </a:pPr>
            <a:r>
              <a:rPr lang="el-GR" sz="2000" dirty="0" smtClean="0"/>
              <a:t>Οι δυνάμει υποψήφιες χώρες και οι υποψήφιες χώρες στις οποίες δεν έχει αναγνωριστεί η ικανότητα αποκεντρωμένης διαχείρισης κεφαλαίων μπορούν, όμως, να είναι επιλέξιμες, </a:t>
            </a:r>
            <a:r>
              <a:rPr lang="el-GR" sz="2000" b="1" dirty="0" smtClean="0"/>
              <a:t>με βάση την πτέρυγα που αφορά τη μεταβατική περίοδο και τη θεσμική ανάπτυξη, για μέτρα και δράσεις παρεμφερούς χαρακτήρα με εκείνα που διατίθενται με βάση τις πτέρυγες που αφορούν την περιφερειακή ανάπτυξη, την ανάπτυξη ανθρώπινων πόρων και την αγροτική ανάπτυξη.</a:t>
            </a:r>
            <a:endParaRPr lang="el-GR" sz="2000" b="1"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14356"/>
            <a:ext cx="8229600" cy="5411807"/>
          </a:xfrm>
        </p:spPr>
        <p:txBody>
          <a:bodyPr>
            <a:normAutofit fontScale="62500" lnSpcReduction="20000"/>
          </a:bodyPr>
          <a:lstStyle/>
          <a:p>
            <a:pPr algn="just"/>
            <a:r>
              <a:rPr lang="el-GR" dirty="0" smtClean="0"/>
              <a:t>Η πτέρυγα που αφορά τη </a:t>
            </a:r>
            <a:r>
              <a:rPr lang="el-GR" b="1" dirty="0" smtClean="0"/>
              <a:t>διασυνοριακή συνεργασία</a:t>
            </a:r>
            <a:r>
              <a:rPr lang="el-GR" dirty="0" smtClean="0"/>
              <a:t> στηρίζει τόσο τις υποψήφιες όσο και τις δυνάμει υποψήφιες χώρες όσον αφορά τη διασυνοριακή και, όπου κρίνεται σκόπιμο, τη διακρατική και διαπεριφερειακή συνεργασία τόσο μεταξύ τους όσο και μεταξύ αυτών και των κρατών μελών. </a:t>
            </a:r>
          </a:p>
          <a:p>
            <a:pPr algn="just"/>
            <a:r>
              <a:rPr lang="el-GR" dirty="0" smtClean="0"/>
              <a:t>Η πτέρυγα που αφορά την </a:t>
            </a:r>
            <a:r>
              <a:rPr lang="el-GR" b="1" dirty="0" smtClean="0"/>
              <a:t>περιφερειακή ανάπτυξη</a:t>
            </a:r>
            <a:r>
              <a:rPr lang="el-GR" dirty="0" smtClean="0"/>
              <a:t> στηρίζει μόνο τις υποψήφιες χώρες όσον αφορά την ανάπτυξη πολιτικών καθώς και την προετοιμασία για την εφαρμογή και τη διαχείριση της πολιτικής συνοχής της Ένωσης, ιδίως κατά την προετοιμασία τους για το Ευρωπαϊκό Ταμείο Περιφερειακής Ανάπτυξης και το Ταμείο Συνοχής. </a:t>
            </a:r>
          </a:p>
          <a:p>
            <a:pPr algn="just"/>
            <a:r>
              <a:rPr lang="el-GR" dirty="0" smtClean="0"/>
              <a:t>Η πτέρυγα που αφορά την </a:t>
            </a:r>
            <a:r>
              <a:rPr lang="el-GR" b="1" dirty="0" smtClean="0"/>
              <a:t>ανάπτυξη των ανθρωπίνων πόρων</a:t>
            </a:r>
            <a:r>
              <a:rPr lang="el-GR" dirty="0" smtClean="0"/>
              <a:t> στηρίζει τις υποψήφιες χώρες όσον αφορά την ανάπτυξη πολιτικών καθώς και την προετοιμασία για την εφαρμογή και τη διαχείριση της πολιτικής συνοχής της Ένωσης, ιδίως κατά την προετοιμασία τους για το Ευρωπαϊκό Ταμείο Συνοχής.</a:t>
            </a:r>
          </a:p>
          <a:p>
            <a:pPr algn="just"/>
            <a:r>
              <a:rPr lang="el-GR" dirty="0" smtClean="0"/>
              <a:t> Η πτέρυγα που αφορά την </a:t>
            </a:r>
            <a:r>
              <a:rPr lang="el-GR" b="1" dirty="0" smtClean="0"/>
              <a:t>αγροτική ανάπτυξη</a:t>
            </a:r>
            <a:r>
              <a:rPr lang="el-GR" dirty="0" smtClean="0"/>
              <a:t> στηρίζει τις υποψήφιες χώρες όσον αφορά την ανάπτυξη πολιτικών καθώς και όσον αφορά την προετοιμασία τους για την εφαρμογή και τη διαχείριση της κοινής αγροτικής πολιτικής.</a:t>
            </a:r>
            <a:endParaRPr lang="el-GR"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400" b="1" dirty="0" smtClean="0"/>
              <a:t>Περιφερειακή </a:t>
            </a:r>
            <a:r>
              <a:rPr lang="el-GR" sz="2400" b="1" dirty="0" smtClean="0"/>
              <a:t>πολιτική(πολιτική συνοχής) </a:t>
            </a:r>
            <a:r>
              <a:rPr lang="el-GR" sz="2400" b="1" dirty="0" smtClean="0"/>
              <a:t>και η Στρατηγική «Ευρώπη 2020»</a:t>
            </a:r>
            <a:br>
              <a:rPr lang="el-GR" sz="2400" b="1" dirty="0" smtClean="0"/>
            </a:br>
            <a:endParaRPr lang="el-GR" sz="2400" b="1" dirty="0"/>
          </a:p>
        </p:txBody>
      </p:sp>
      <p:sp>
        <p:nvSpPr>
          <p:cNvPr id="3" name="2 - Θέση περιεχομένου"/>
          <p:cNvSpPr>
            <a:spLocks noGrp="1"/>
          </p:cNvSpPr>
          <p:nvPr>
            <p:ph idx="1"/>
          </p:nvPr>
        </p:nvSpPr>
        <p:spPr/>
        <p:txBody>
          <a:bodyPr>
            <a:normAutofit/>
          </a:bodyPr>
          <a:lstStyle/>
          <a:p>
            <a:pPr algn="just">
              <a:buNone/>
            </a:pPr>
            <a:r>
              <a:rPr lang="el-GR" sz="2400" dirty="0" smtClean="0"/>
              <a:t>Η περιφερειακή πολιτική έχει ισχυρό αντίκτυπο σε πολλούς τομείς. Οι επενδύσεις βοηθούν </a:t>
            </a:r>
            <a:r>
              <a:rPr lang="el-GR" sz="2400" b="1" i="1" u="sng" dirty="0" smtClean="0"/>
              <a:t>να υλοποιηθούν πολλοί άλλοι στόχοι πολιτικής της ΕΕ και συμπληρώνει πολιτικές της ΕΕ, όπως εκείνες που σχετίζονται με την εκπαίδευση, την απασχόληση, την ενέργεια, το περιβάλλον, την ενιαία αγορά, την έρευνα και </a:t>
            </a:r>
            <a:r>
              <a:rPr lang="el-GR" sz="2400" b="1" i="1" u="sng" dirty="0" smtClean="0"/>
              <a:t>καινοτομία. </a:t>
            </a:r>
            <a:r>
              <a:rPr lang="el-GR" sz="2400" dirty="0" smtClean="0"/>
              <a:t>Συγκεκριμένα </a:t>
            </a:r>
            <a:r>
              <a:rPr lang="el-GR" sz="2400" dirty="0" smtClean="0"/>
              <a:t>η περιφερειακή πολιτική παρέχει το απαραίτητο επενδυτικό πλαίσιο για την υλοποίηση των στόχων της Στρατηγικής «Ευρώπη 2020» </a:t>
            </a:r>
            <a:r>
              <a:rPr lang="el-GR" sz="2400" b="1" i="1" u="sng" dirty="0" smtClean="0"/>
              <a:t>για </a:t>
            </a:r>
            <a:r>
              <a:rPr lang="el-GR" sz="2400" b="1" i="1" u="sng" dirty="0" smtClean="0"/>
              <a:t>έξυπνη</a:t>
            </a:r>
            <a:r>
              <a:rPr lang="el-GR" sz="2400" b="1" i="1" u="sng" dirty="0" smtClean="0"/>
              <a:t> </a:t>
            </a:r>
            <a:r>
              <a:rPr lang="el-GR" sz="2400" b="1" i="1" u="sng" dirty="0" smtClean="0"/>
              <a:t>βιώσιμη</a:t>
            </a:r>
            <a:r>
              <a:rPr lang="el-GR" sz="2400" b="1" i="1" u="sng" dirty="0" smtClean="0"/>
              <a:t> και χωρίς αποκλεισμούς ανάπτυξη στην Ευρωπαϊκή Ένωση έως το 2020.</a:t>
            </a:r>
          </a:p>
          <a:p>
            <a:endParaRPr lang="el-GR"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00042"/>
            <a:ext cx="8229600" cy="5626121"/>
          </a:xfrm>
        </p:spPr>
        <p:txBody>
          <a:bodyPr>
            <a:normAutofit fontScale="47500" lnSpcReduction="20000"/>
          </a:bodyPr>
          <a:lstStyle/>
          <a:p>
            <a:pPr algn="just">
              <a:buNone/>
            </a:pPr>
            <a:r>
              <a:rPr lang="el-GR" sz="3600" b="1" dirty="0" smtClean="0"/>
              <a:t>Οι πέντε στόχοι της ΕΕ για το 2020 είναι</a:t>
            </a:r>
            <a:r>
              <a:rPr lang="el-GR" sz="3600" b="1" dirty="0" smtClean="0"/>
              <a:t>:</a:t>
            </a:r>
          </a:p>
          <a:p>
            <a:pPr algn="just">
              <a:buNone/>
            </a:pPr>
            <a:endParaRPr lang="el-GR" sz="3600" dirty="0" smtClean="0"/>
          </a:p>
          <a:p>
            <a:pPr marL="742950" indent="-742950" algn="just">
              <a:buFont typeface="+mj-lt"/>
              <a:buAutoNum type="arabicPeriod"/>
            </a:pPr>
            <a:r>
              <a:rPr lang="el-GR" sz="3600" b="1" dirty="0" smtClean="0"/>
              <a:t>Απασχόληση:</a:t>
            </a:r>
            <a:r>
              <a:rPr lang="el-GR" sz="3600" dirty="0" smtClean="0"/>
              <a:t> απασχόληση 75 % των ατόμων ηλικίας 20-64 ετών</a:t>
            </a:r>
          </a:p>
          <a:p>
            <a:pPr marL="742950" indent="-742950" algn="just">
              <a:buFont typeface="+mj-lt"/>
              <a:buAutoNum type="arabicPeriod"/>
            </a:pPr>
            <a:r>
              <a:rPr lang="el-GR" sz="3600" b="1" dirty="0" smtClean="0"/>
              <a:t>Έρευνα &amp; ανάπτυξη</a:t>
            </a:r>
            <a:r>
              <a:rPr lang="el-GR" sz="3600" dirty="0" smtClean="0"/>
              <a:t>: 3% του </a:t>
            </a:r>
            <a:r>
              <a:rPr lang="el-GR" sz="3600" dirty="0" smtClean="0"/>
              <a:t>ΑΕΠ </a:t>
            </a:r>
            <a:r>
              <a:rPr lang="el-GR" sz="3600" dirty="0" smtClean="0"/>
              <a:t>της ΕΕ πρέπει να επενδύεται σε Ε&amp;Α</a:t>
            </a:r>
          </a:p>
          <a:p>
            <a:pPr marL="742950" indent="-742950" algn="just">
              <a:buFont typeface="+mj-lt"/>
              <a:buAutoNum type="arabicPeriod"/>
            </a:pPr>
            <a:r>
              <a:rPr lang="el-GR" sz="3600" b="1" dirty="0" smtClean="0"/>
              <a:t>Κλιματική αλλαγή και ενεργειακή βιωσιμότητα</a:t>
            </a:r>
            <a:r>
              <a:rPr lang="el-GR" sz="3600" dirty="0" smtClean="0"/>
              <a:t>:</a:t>
            </a:r>
          </a:p>
          <a:p>
            <a:pPr lvl="1" algn="just">
              <a:buFont typeface="Arial" pitchFamily="34" charset="0"/>
              <a:buChar char="•"/>
            </a:pPr>
            <a:r>
              <a:rPr lang="el-GR" sz="3600" dirty="0" smtClean="0"/>
              <a:t>Μείωση των εκπομπών αερίων του θερμοκηπίου κατά 20 % από τα επίπεδα του 1990</a:t>
            </a:r>
          </a:p>
          <a:p>
            <a:pPr lvl="1" algn="just">
              <a:buFont typeface="Arial" pitchFamily="34" charset="0"/>
              <a:buChar char="•"/>
            </a:pPr>
            <a:r>
              <a:rPr lang="el-GR" sz="3600" dirty="0" smtClean="0"/>
              <a:t>Εξασφάλιση του 20% της ενέργειας από ανανεώσιμες πηγές</a:t>
            </a:r>
          </a:p>
          <a:p>
            <a:pPr lvl="1" algn="just">
              <a:buFont typeface="Arial" pitchFamily="34" charset="0"/>
              <a:buChar char="•"/>
            </a:pPr>
            <a:r>
              <a:rPr lang="el-GR" sz="3600" dirty="0" smtClean="0"/>
              <a:t>Αύξηση κατά 20% της ενεργειακής απόδοσης</a:t>
            </a:r>
          </a:p>
          <a:p>
            <a:pPr marL="742950" indent="-742950" algn="just">
              <a:buFont typeface="+mj-lt"/>
              <a:buAutoNum type="arabicPeriod" startAt="4"/>
            </a:pPr>
            <a:r>
              <a:rPr lang="el-GR" sz="3600" b="1" dirty="0" smtClean="0"/>
              <a:t>Εκπαίδευση:</a:t>
            </a:r>
          </a:p>
          <a:p>
            <a:pPr lvl="1" algn="just">
              <a:buFont typeface="Arial" pitchFamily="34" charset="0"/>
              <a:buChar char="•"/>
            </a:pPr>
            <a:r>
              <a:rPr lang="el-GR" sz="3600" dirty="0" smtClean="0"/>
              <a:t>Μείωση των ποσοστών πρόωρης εγκατάλειψης του σχολείου κάτω από 10%</a:t>
            </a:r>
          </a:p>
          <a:p>
            <a:pPr lvl="1" algn="just">
              <a:buFont typeface="Arial" pitchFamily="34" charset="0"/>
              <a:buChar char="•"/>
            </a:pPr>
            <a:r>
              <a:rPr lang="el-GR" sz="3600" dirty="0" smtClean="0"/>
              <a:t>Μείωση τουλάχιστον κατά 20 εκατομμύρια των ατόμων που βρίσκονται ή κινδυνεύουν να βρεθούν σε κατάσταση φτώχειας και κοινωνικού αποκλεισμού</a:t>
            </a:r>
          </a:p>
          <a:p>
            <a:pPr marL="742950" indent="-742950" algn="just">
              <a:buFont typeface="+mj-lt"/>
              <a:buAutoNum type="arabicPeriod" startAt="5"/>
            </a:pPr>
            <a:r>
              <a:rPr lang="el-GR" sz="3600" b="1" dirty="0" smtClean="0"/>
              <a:t>Καταπολέμηση της φτώχειας και του κοινωνικού αποκλεισμού:</a:t>
            </a:r>
            <a:r>
              <a:rPr lang="el-GR" sz="3600" dirty="0" smtClean="0"/>
              <a:t> Μείωση τουλάχιστον κατά 20 εκατομμύρια των ατόμων που βρίσκονται ή κινδυνεύουν να βρεθούν σε κατάσταση φτώχειας και κοινωνικού αποκλεισμού</a:t>
            </a:r>
          </a:p>
          <a:p>
            <a:pPr marL="742950" indent="-742950" algn="just">
              <a:buFont typeface="+mj-lt"/>
              <a:buAutoNum type="arabicPeriod" startAt="5"/>
            </a:pPr>
            <a:r>
              <a:rPr lang="el-GR" sz="3600" dirty="0" smtClean="0"/>
              <a:t>Το κάθε Κράτος Μέλος έχει υιοθετήσει τους δικούς του εθνικούς στόχους σε </a:t>
            </a:r>
            <a:r>
              <a:rPr lang="el-GR" sz="3600" dirty="0" smtClean="0"/>
              <a:t>αυτούς </a:t>
            </a:r>
            <a:r>
              <a:rPr lang="el-GR" sz="3600" dirty="0" smtClean="0"/>
              <a:t>τους τομείς</a:t>
            </a:r>
            <a:r>
              <a:rPr lang="el-GR" sz="3600" dirty="0" smtClean="0"/>
              <a:t>.</a:t>
            </a:r>
            <a:endParaRPr lang="en-US" sz="3600" dirty="0" smtClean="0"/>
          </a:p>
          <a:p>
            <a:pPr marL="742950" indent="-742950" algn="just">
              <a:buNone/>
            </a:pPr>
            <a:endParaRPr lang="en-US" sz="1800" dirty="0" smtClean="0"/>
          </a:p>
          <a:p>
            <a:pPr marL="742950" indent="-742950" algn="just">
              <a:buNone/>
            </a:pPr>
            <a:endParaRPr lang="en-US" sz="1800" dirty="0" smtClean="0"/>
          </a:p>
          <a:p>
            <a:pPr marL="742950" indent="-742950" algn="just">
              <a:buNone/>
            </a:pPr>
            <a:endParaRPr lang="en-US" sz="1800" dirty="0" smtClean="0"/>
          </a:p>
          <a:p>
            <a:pPr marL="742950" indent="-742950" algn="just">
              <a:buNone/>
            </a:pPr>
            <a:r>
              <a:rPr lang="el-GR" sz="4200" b="1" i="1" u="sng" dirty="0" smtClean="0"/>
              <a:t>Η </a:t>
            </a:r>
            <a:r>
              <a:rPr lang="el-GR" sz="4200" b="1" i="1" u="sng" dirty="0" smtClean="0"/>
              <a:t>χρηματοδότηση για την περιφερειακή και την πολιτική συνοχής την περίοδο 2014-2020 ανέρχεται στα 351,8 δισεκατομμύρια ευρώ.</a:t>
            </a:r>
            <a:endParaRPr lang="el-GR" sz="4200" b="1" i="1" u="sng" dirty="0" smtClean="0"/>
          </a:p>
          <a:p>
            <a:endParaRPr lang="el-GR"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00042"/>
            <a:ext cx="8229600" cy="5626121"/>
          </a:xfrm>
        </p:spPr>
        <p:txBody>
          <a:bodyPr>
            <a:normAutofit fontScale="47500" lnSpcReduction="20000"/>
          </a:bodyPr>
          <a:lstStyle/>
          <a:p>
            <a:pPr algn="just">
              <a:buNone/>
            </a:pPr>
            <a:r>
              <a:rPr lang="el-GR" sz="3600" b="1" dirty="0" smtClean="0"/>
              <a:t>Οι πέντε στόχοι της ΕΕ για το 2020 είναι</a:t>
            </a:r>
            <a:r>
              <a:rPr lang="el-GR" sz="3600" b="1" dirty="0" smtClean="0"/>
              <a:t>:</a:t>
            </a:r>
          </a:p>
          <a:p>
            <a:pPr algn="just">
              <a:buNone/>
            </a:pPr>
            <a:endParaRPr lang="el-GR" sz="3600" dirty="0" smtClean="0"/>
          </a:p>
          <a:p>
            <a:pPr marL="742950" indent="-742950" algn="just">
              <a:buFont typeface="+mj-lt"/>
              <a:buAutoNum type="arabicPeriod"/>
            </a:pPr>
            <a:r>
              <a:rPr lang="el-GR" sz="3600" b="1" dirty="0" smtClean="0"/>
              <a:t>Απασχόληση:</a:t>
            </a:r>
            <a:r>
              <a:rPr lang="el-GR" sz="3600" dirty="0" smtClean="0"/>
              <a:t> απασχόληση 75 % των ατόμων ηλικίας 20-64 ετών</a:t>
            </a:r>
          </a:p>
          <a:p>
            <a:pPr marL="742950" indent="-742950" algn="just">
              <a:buFont typeface="+mj-lt"/>
              <a:buAutoNum type="arabicPeriod"/>
            </a:pPr>
            <a:r>
              <a:rPr lang="el-GR" sz="3600" b="1" dirty="0" smtClean="0"/>
              <a:t>Έρευνα &amp; ανάπτυξη</a:t>
            </a:r>
            <a:r>
              <a:rPr lang="el-GR" sz="3600" dirty="0" smtClean="0"/>
              <a:t>: 3% του </a:t>
            </a:r>
            <a:r>
              <a:rPr lang="el-GR" sz="3600" dirty="0" smtClean="0"/>
              <a:t>ΑΕΠ </a:t>
            </a:r>
            <a:r>
              <a:rPr lang="el-GR" sz="3600" dirty="0" smtClean="0"/>
              <a:t>της ΕΕ πρέπει να επενδύεται σε Ε&amp;Α</a:t>
            </a:r>
          </a:p>
          <a:p>
            <a:pPr marL="742950" indent="-742950" algn="just">
              <a:buFont typeface="+mj-lt"/>
              <a:buAutoNum type="arabicPeriod"/>
            </a:pPr>
            <a:r>
              <a:rPr lang="el-GR" sz="3600" b="1" dirty="0" smtClean="0"/>
              <a:t>Κλιματική αλλαγή και ενεργειακή βιωσιμότητα</a:t>
            </a:r>
            <a:r>
              <a:rPr lang="el-GR" sz="3600" dirty="0" smtClean="0"/>
              <a:t>:</a:t>
            </a:r>
          </a:p>
          <a:p>
            <a:pPr lvl="1" algn="just">
              <a:buFont typeface="Arial" pitchFamily="34" charset="0"/>
              <a:buChar char="•"/>
            </a:pPr>
            <a:r>
              <a:rPr lang="el-GR" sz="3600" dirty="0" smtClean="0"/>
              <a:t>Μείωση των εκπομπών αερίων του θερμοκηπίου κατά 20 % από τα επίπεδα του 1990</a:t>
            </a:r>
          </a:p>
          <a:p>
            <a:pPr lvl="1" algn="just">
              <a:buFont typeface="Arial" pitchFamily="34" charset="0"/>
              <a:buChar char="•"/>
            </a:pPr>
            <a:r>
              <a:rPr lang="el-GR" sz="3600" dirty="0" smtClean="0"/>
              <a:t>Εξασφάλιση του 20% της ενέργειας από ανανεώσιμες πηγές</a:t>
            </a:r>
          </a:p>
          <a:p>
            <a:pPr lvl="1" algn="just">
              <a:buFont typeface="Arial" pitchFamily="34" charset="0"/>
              <a:buChar char="•"/>
            </a:pPr>
            <a:r>
              <a:rPr lang="el-GR" sz="3600" dirty="0" smtClean="0"/>
              <a:t>Αύξηση κατά 20% της ενεργειακής απόδοσης</a:t>
            </a:r>
          </a:p>
          <a:p>
            <a:pPr marL="742950" indent="-742950" algn="just">
              <a:buFont typeface="+mj-lt"/>
              <a:buAutoNum type="arabicPeriod" startAt="4"/>
            </a:pPr>
            <a:r>
              <a:rPr lang="el-GR" sz="3600" b="1" dirty="0" smtClean="0"/>
              <a:t>Εκπαίδευση:</a:t>
            </a:r>
          </a:p>
          <a:p>
            <a:pPr lvl="1" algn="just">
              <a:buFont typeface="Arial" pitchFamily="34" charset="0"/>
              <a:buChar char="•"/>
            </a:pPr>
            <a:r>
              <a:rPr lang="el-GR" sz="3600" dirty="0" smtClean="0"/>
              <a:t>Μείωση των ποσοστών πρόωρης εγκατάλειψης του σχολείου κάτω από 10%</a:t>
            </a:r>
          </a:p>
          <a:p>
            <a:pPr lvl="1" algn="just">
              <a:buFont typeface="Arial" pitchFamily="34" charset="0"/>
              <a:buChar char="•"/>
            </a:pPr>
            <a:r>
              <a:rPr lang="el-GR" sz="3600" dirty="0" smtClean="0"/>
              <a:t>Μείωση τουλάχιστον κατά 20 εκατομμύρια των ατόμων που βρίσκονται ή κινδυνεύουν να βρεθούν σε κατάσταση φτώχειας και κοινωνικού αποκλεισμού</a:t>
            </a:r>
          </a:p>
          <a:p>
            <a:pPr marL="742950" indent="-742950" algn="just">
              <a:buFont typeface="+mj-lt"/>
              <a:buAutoNum type="arabicPeriod" startAt="5"/>
            </a:pPr>
            <a:r>
              <a:rPr lang="el-GR" sz="3600" b="1" dirty="0" smtClean="0"/>
              <a:t>Καταπολέμηση της φτώχειας και του κοινωνικού αποκλεισμού:</a:t>
            </a:r>
            <a:r>
              <a:rPr lang="el-GR" sz="3600" dirty="0" smtClean="0"/>
              <a:t> Μείωση τουλάχιστον κατά 20 εκατομμύρια των ατόμων που βρίσκονται ή κινδυνεύουν να βρεθούν σε κατάσταση φτώχειας και κοινωνικού αποκλεισμού</a:t>
            </a:r>
          </a:p>
          <a:p>
            <a:pPr marL="742950" indent="-742950" algn="just">
              <a:buFont typeface="+mj-lt"/>
              <a:buAutoNum type="arabicPeriod" startAt="5"/>
            </a:pPr>
            <a:r>
              <a:rPr lang="el-GR" sz="3600" dirty="0" smtClean="0"/>
              <a:t>Το κάθε Κράτος Μέλος έχει υιοθετήσει τους δικούς του εθνικούς στόχους σε </a:t>
            </a:r>
            <a:r>
              <a:rPr lang="el-GR" sz="3600" dirty="0" smtClean="0"/>
              <a:t>αυτούς </a:t>
            </a:r>
            <a:r>
              <a:rPr lang="el-GR" sz="3600" dirty="0" smtClean="0"/>
              <a:t>τους τομείς</a:t>
            </a:r>
            <a:r>
              <a:rPr lang="el-GR" sz="3600" dirty="0" smtClean="0"/>
              <a:t>.</a:t>
            </a:r>
            <a:endParaRPr lang="en-US" sz="3600" dirty="0" smtClean="0"/>
          </a:p>
          <a:p>
            <a:pPr marL="742950" indent="-742950" algn="just">
              <a:buNone/>
            </a:pPr>
            <a:endParaRPr lang="en-US" sz="1800" dirty="0" smtClean="0"/>
          </a:p>
          <a:p>
            <a:pPr marL="742950" indent="-742950" algn="just">
              <a:buNone/>
            </a:pPr>
            <a:endParaRPr lang="en-US" sz="1800" dirty="0" smtClean="0"/>
          </a:p>
          <a:p>
            <a:pPr marL="742950" indent="-742950" algn="just">
              <a:buNone/>
            </a:pPr>
            <a:endParaRPr lang="en-US" sz="1800" dirty="0" smtClean="0"/>
          </a:p>
          <a:p>
            <a:pPr marL="742950" indent="-742950" algn="just">
              <a:buNone/>
            </a:pPr>
            <a:r>
              <a:rPr lang="el-GR" sz="4200" b="1" i="1" u="sng" dirty="0" smtClean="0"/>
              <a:t>Η </a:t>
            </a:r>
            <a:r>
              <a:rPr lang="el-GR" sz="4200" b="1" i="1" u="sng" dirty="0" smtClean="0"/>
              <a:t>χρηματοδότηση για την περιφερειακή και την πολιτική συνοχής την περίοδο 2014-2020 ανέρχεται στα 351,8 δισεκατομμύρια ευρώ.</a:t>
            </a:r>
            <a:endParaRPr lang="el-GR" sz="4200" b="1" i="1" u="sng" dirty="0" smtClean="0"/>
          </a:p>
          <a:p>
            <a:endParaRPr lang="el-GR"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Χωρική συνοχή</a:t>
            </a:r>
            <a:endParaRPr lang="el-GR" sz="2400" b="1" dirty="0"/>
          </a:p>
        </p:txBody>
      </p:sp>
      <p:sp>
        <p:nvSpPr>
          <p:cNvPr id="3" name="2 - Θέση περιεχομένου"/>
          <p:cNvSpPr>
            <a:spLocks noGrp="1"/>
          </p:cNvSpPr>
          <p:nvPr>
            <p:ph idx="1"/>
          </p:nvPr>
        </p:nvSpPr>
        <p:spPr/>
        <p:txBody>
          <a:bodyPr>
            <a:normAutofit/>
          </a:bodyPr>
          <a:lstStyle/>
          <a:p>
            <a:pPr algn="just"/>
            <a:r>
              <a:rPr lang="el-GR" sz="2000" dirty="0" smtClean="0"/>
              <a:t>Σε συνέχεια της συμπερίληψης της έννοιας της χωρικής συνοχής στη Συνθήκη της Λισσαβόνας (άρθρο 174) ως στόχου της ΕΕ, οι κοινοτικές πολιτικές, και ειδικότερα εδώ η πολιτική της συνοχής, θα εξεταστούν και ως προς τη χωρική τους διάσταση. Το θέμα αφορά στην ανάγκη να λαμβάνονται </a:t>
            </a:r>
            <a:r>
              <a:rPr lang="el-GR" sz="2000" b="1" dirty="0" smtClean="0"/>
              <a:t>υπόψη οι χωρικές επιπτώσεις των πολιτικών, να επιδιώκεται η ισόρροπη ανάπτυξη στο χώρο, και να αναζητούνται τα πλεονεκτήματα και τα μειονεκτήματα κάθε περιοχής κατά το σχεδιασμό των πολιτικών, με στόχο την επίτευξη του βέλτιστου αποτελέσματος.</a:t>
            </a:r>
            <a:r>
              <a:rPr lang="el-GR" sz="2000" dirty="0" smtClean="0"/>
              <a:t> Για την Ελλάδα η χωρική συνοχή έχει ιδιαίτερη σημασία, διότι επιτρέπει την ανάδειξη </a:t>
            </a:r>
            <a:r>
              <a:rPr lang="el-GR" sz="2000" b="1" dirty="0" smtClean="0"/>
              <a:t>των γεωγραφικών ιδιαιτεροτήτων μας, λόγω των πολλών νησιών και ορεινών όγκων.</a:t>
            </a:r>
            <a:r>
              <a:rPr lang="el-GR" sz="2000" dirty="0" smtClean="0"/>
              <a:t> Άλλες χωρικές προτεραιότητες είναι η αστική ανάπτυξη και η σχέση της πόλης με την άμεση ύπαιθρό της.</a:t>
            </a:r>
            <a:endParaRPr lang="el-GR" sz="2000"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Χωρική Ανάπτυξη</a:t>
            </a:r>
            <a:endParaRPr lang="el-GR" sz="2400" b="1" dirty="0"/>
          </a:p>
        </p:txBody>
      </p:sp>
      <p:sp>
        <p:nvSpPr>
          <p:cNvPr id="3" name="2 - Θέση περιεχομένου"/>
          <p:cNvSpPr>
            <a:spLocks noGrp="1"/>
          </p:cNvSpPr>
          <p:nvPr>
            <p:ph idx="1"/>
          </p:nvPr>
        </p:nvSpPr>
        <p:spPr/>
        <p:txBody>
          <a:bodyPr>
            <a:normAutofit fontScale="77500" lnSpcReduction="20000"/>
          </a:bodyPr>
          <a:lstStyle/>
          <a:p>
            <a:pPr algn="just"/>
            <a:r>
              <a:rPr lang="el-GR" dirty="0" smtClean="0"/>
              <a:t>Δίνεται μεγάλη σημασία στη </a:t>
            </a:r>
            <a:r>
              <a:rPr lang="el-GR" b="1" dirty="0" smtClean="0"/>
              <a:t>βιώσιμη αστική ανάπτυξη</a:t>
            </a:r>
            <a:r>
              <a:rPr lang="el-GR" dirty="0" smtClean="0"/>
              <a:t> α) με την παρακολούθηση του ευρωπαϊκού διαλόγου στο πεδίο της αστικής ανάπτυξης και β) με τη διαμόρφωση των βασικών κατευθύνσεων για το σχεδιασμό και εφαρμογή των προτεραιοτήτων για παρεμβάσεις σχετικά με την ολοκληρωμένη αστική ανάπτυξη στα περιφερειακά προγράμματα.</a:t>
            </a:r>
          </a:p>
          <a:p>
            <a:pPr algn="just"/>
            <a:r>
              <a:rPr lang="el-GR" dirty="0" smtClean="0"/>
              <a:t>Στο πλαίσιο της χωρικής ανάπτυξης εκπονήθηκε ειδική μελέτη, που ανατέθηκε από το Πρόγραμμα, με πρωτοβουλία της Ελλάδας και επικεφαλής εταίρο το ΥΠΑΑΝ, για τα </a:t>
            </a:r>
            <a:r>
              <a:rPr lang="el-GR" b="1" dirty="0" smtClean="0"/>
              <a:t>Ευρωπαϊκά Νησιά (</a:t>
            </a:r>
            <a:r>
              <a:rPr lang="el-GR" b="1" dirty="0" err="1" smtClean="0"/>
              <a:t>Euroislands</a:t>
            </a:r>
            <a:r>
              <a:rPr lang="el-GR" b="1" dirty="0" smtClean="0"/>
              <a:t>),</a:t>
            </a:r>
            <a:r>
              <a:rPr lang="el-GR" dirty="0" smtClean="0"/>
              <a:t> η οποία κάνει πολιτικές συστάσεις που αφορούν στο σύνολο των ευρωπαϊκών νησιών, στο πλαίσιο της ευρωπαϊκής πολιτικής για τη χωρική συνοχή.</a:t>
            </a:r>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Η ανάγκη μιας κοινής περιφερειακής πολιτικής</a:t>
            </a:r>
            <a:endParaRPr lang="el-GR" sz="2400" b="1" dirty="0"/>
          </a:p>
        </p:txBody>
      </p:sp>
      <p:sp>
        <p:nvSpPr>
          <p:cNvPr id="3" name="2 - Θέση περιεχομένου"/>
          <p:cNvSpPr>
            <a:spLocks noGrp="1"/>
          </p:cNvSpPr>
          <p:nvPr>
            <p:ph idx="1"/>
          </p:nvPr>
        </p:nvSpPr>
        <p:spPr/>
        <p:txBody>
          <a:bodyPr>
            <a:normAutofit fontScale="92500"/>
          </a:bodyPr>
          <a:lstStyle/>
          <a:p>
            <a:pPr algn="just">
              <a:buNone/>
            </a:pPr>
            <a:r>
              <a:rPr lang="el-GR" sz="2000" dirty="0"/>
              <a:t>O οικονομικός χάρτης της </a:t>
            </a:r>
            <a:r>
              <a:rPr lang="el-GR" sz="2000" dirty="0" smtClean="0"/>
              <a:t>Ευρώπης </a:t>
            </a:r>
            <a:r>
              <a:rPr lang="el-GR" sz="2000" dirty="0"/>
              <a:t>διαμορφώθηκε κατά τη διάρκεια των αιώνων από τους </a:t>
            </a:r>
            <a:r>
              <a:rPr lang="el-GR" sz="2000" b="1" dirty="0"/>
              <a:t>παράγοντες εγκατάστασης</a:t>
            </a:r>
            <a:r>
              <a:rPr lang="el-GR" sz="2000" dirty="0"/>
              <a:t> όπως </a:t>
            </a:r>
            <a:r>
              <a:rPr lang="el-GR" sz="2000" dirty="0" smtClean="0"/>
              <a:t>είναι:</a:t>
            </a:r>
          </a:p>
          <a:p>
            <a:pPr marL="457200" indent="-457200" algn="just">
              <a:buFont typeface="+mj-lt"/>
              <a:buAutoNum type="arabicPeriod"/>
            </a:pPr>
            <a:r>
              <a:rPr lang="el-GR" sz="2000" dirty="0" smtClean="0"/>
              <a:t> </a:t>
            </a:r>
            <a:r>
              <a:rPr lang="el-GR" sz="2000" dirty="0"/>
              <a:t>Η</a:t>
            </a:r>
            <a:r>
              <a:rPr lang="el-GR" sz="2000" dirty="0" smtClean="0"/>
              <a:t> </a:t>
            </a:r>
            <a:r>
              <a:rPr lang="el-GR" sz="2000" dirty="0" smtClean="0"/>
              <a:t>φύση,</a:t>
            </a:r>
          </a:p>
          <a:p>
            <a:pPr marL="457200" indent="-457200" algn="just">
              <a:buFont typeface="+mj-lt"/>
              <a:buAutoNum type="arabicPeriod"/>
            </a:pPr>
            <a:r>
              <a:rPr lang="el-GR" sz="2000" dirty="0" smtClean="0"/>
              <a:t> </a:t>
            </a:r>
            <a:r>
              <a:rPr lang="el-GR" sz="2000" dirty="0"/>
              <a:t>Η</a:t>
            </a:r>
            <a:r>
              <a:rPr lang="el-GR" sz="2000" dirty="0" smtClean="0"/>
              <a:t> </a:t>
            </a:r>
            <a:r>
              <a:rPr lang="el-GR" sz="2000" dirty="0"/>
              <a:t>διαμόρφωση των εδαφών</a:t>
            </a:r>
            <a:r>
              <a:rPr lang="el-GR" sz="2000" dirty="0" smtClean="0"/>
              <a:t>,</a:t>
            </a:r>
          </a:p>
          <a:p>
            <a:pPr marL="457200" indent="-457200" algn="just">
              <a:buFont typeface="+mj-lt"/>
              <a:buAutoNum type="arabicPeriod"/>
            </a:pPr>
            <a:r>
              <a:rPr lang="el-GR" sz="2000" dirty="0" smtClean="0"/>
              <a:t> </a:t>
            </a:r>
            <a:r>
              <a:rPr lang="el-GR" sz="2000" dirty="0"/>
              <a:t>Τ</a:t>
            </a:r>
            <a:r>
              <a:rPr lang="el-GR" sz="2000" dirty="0" smtClean="0"/>
              <a:t>ο </a:t>
            </a:r>
            <a:r>
              <a:rPr lang="el-GR" sz="2000" dirty="0"/>
              <a:t>κλίμα, </a:t>
            </a:r>
            <a:endParaRPr lang="el-GR" sz="2000" dirty="0" smtClean="0"/>
          </a:p>
          <a:p>
            <a:pPr marL="457200" indent="-457200" algn="just">
              <a:buFont typeface="+mj-lt"/>
              <a:buAutoNum type="arabicPeriod"/>
            </a:pPr>
            <a:r>
              <a:rPr lang="el-GR" sz="2000" dirty="0" smtClean="0"/>
              <a:t>Τ</a:t>
            </a:r>
            <a:r>
              <a:rPr lang="el-GR" sz="2000" dirty="0" smtClean="0"/>
              <a:t>α </a:t>
            </a:r>
            <a:r>
              <a:rPr lang="el-GR" sz="2000" dirty="0"/>
              <a:t>τρεχούμενα νερά </a:t>
            </a:r>
            <a:r>
              <a:rPr lang="el-GR" sz="2000" dirty="0" smtClean="0"/>
              <a:t>και</a:t>
            </a:r>
          </a:p>
          <a:p>
            <a:pPr marL="457200" indent="-457200" algn="just">
              <a:buFont typeface="+mj-lt"/>
              <a:buAutoNum type="arabicPeriod"/>
            </a:pPr>
            <a:r>
              <a:rPr lang="el-GR" sz="2000" dirty="0" smtClean="0"/>
              <a:t> </a:t>
            </a:r>
            <a:r>
              <a:rPr lang="el-GR" sz="2000" dirty="0"/>
              <a:t>Η</a:t>
            </a:r>
            <a:r>
              <a:rPr lang="el-GR" sz="2000" dirty="0" smtClean="0"/>
              <a:t> </a:t>
            </a:r>
            <a:r>
              <a:rPr lang="el-GR" sz="2000" dirty="0"/>
              <a:t>φυσική προστασία από τους εχθρούς. </a:t>
            </a:r>
            <a:r>
              <a:rPr lang="el-GR" sz="2000" i="1" u="sng" dirty="0" smtClean="0"/>
              <a:t>Αυτοί </a:t>
            </a:r>
            <a:r>
              <a:rPr lang="el-GR" sz="2000" i="1" u="sng" dirty="0"/>
              <a:t>οι παράγοντες, που ελάχιστα άλλαξαν διαμέσου των αιώνων, προσέλκυσαν προς ορισμένες περιοχές περισσότερο από άλλες πληθυσμούς οι οποίοι ζούσαν βασικά από τη γη.</a:t>
            </a:r>
            <a:r>
              <a:rPr lang="el-GR" sz="2000" dirty="0"/>
              <a:t> </a:t>
            </a:r>
            <a:endParaRPr lang="el-GR" sz="2000" dirty="0" smtClean="0"/>
          </a:p>
          <a:p>
            <a:pPr marL="457200" indent="-457200" algn="just">
              <a:buFont typeface="+mj-lt"/>
              <a:buAutoNum type="arabicPeriod"/>
            </a:pPr>
            <a:r>
              <a:rPr lang="el-GR" sz="2000" dirty="0" smtClean="0"/>
              <a:t>Αυτή </a:t>
            </a:r>
            <a:r>
              <a:rPr lang="el-GR" sz="2000" dirty="0"/>
              <a:t>που άλλαξε ριζικά τη γεωγραφία της </a:t>
            </a:r>
            <a:r>
              <a:rPr lang="el-GR" sz="2000" dirty="0" smtClean="0"/>
              <a:t>Ευρώπης </a:t>
            </a:r>
            <a:r>
              <a:rPr lang="el-GR" sz="2000" dirty="0"/>
              <a:t>ήταν η </a:t>
            </a:r>
            <a:r>
              <a:rPr lang="el-GR" sz="2000" b="1" i="1" u="sng" dirty="0"/>
              <a:t>βιομηχανική επανάσταση</a:t>
            </a:r>
            <a:r>
              <a:rPr lang="el-GR" sz="2000" dirty="0"/>
              <a:t>. </a:t>
            </a:r>
            <a:r>
              <a:rPr lang="el-GR" sz="2000" dirty="0" smtClean="0"/>
              <a:t>Οι </a:t>
            </a:r>
            <a:r>
              <a:rPr lang="el-GR" sz="2000" dirty="0"/>
              <a:t>βιομηχανικές δραστηριότητες προσελκύστηκαν προς ορισμένες περιοχές από την ύπαρξη πηγών ενέργειας (άνθρακα), πρώτων υλών (μεταλλευμάτων), υδάτινων οδών, μεγάλων λιμανιών και μεγάλων αστικών </a:t>
            </a:r>
            <a:r>
              <a:rPr lang="el-GR" sz="2000" dirty="0" smtClean="0"/>
              <a:t>κέντρων.</a:t>
            </a:r>
            <a:endParaRPr lang="el-GR" sz="2000"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00042"/>
            <a:ext cx="8229600" cy="5626121"/>
          </a:xfrm>
        </p:spPr>
        <p:txBody>
          <a:bodyPr>
            <a:normAutofit fontScale="85000" lnSpcReduction="20000"/>
          </a:bodyPr>
          <a:lstStyle/>
          <a:p>
            <a:pPr algn="just"/>
            <a:r>
              <a:rPr lang="el-GR" dirty="0" smtClean="0"/>
              <a:t>Η σύνδεση της πολιτικής της συνοχής με το χώρο διαμορφώνεται και από τις συστηματικές εργασίες Επιτροπών και Ευρωπαϊκών Προγραμμάτων στις οποίες συμμετέχουμε (και σε ορισμένες περιπτώσεις η Ελλάδα είναι επικεφαλής πρωτοβουλιών), όπως:</a:t>
            </a:r>
          </a:p>
          <a:p>
            <a:pPr algn="just">
              <a:buFont typeface="Wingdings" pitchFamily="2" charset="2"/>
              <a:buChar char="ü"/>
            </a:pPr>
            <a:r>
              <a:rPr lang="el-GR" dirty="0" smtClean="0"/>
              <a:t>στο Ευρωπαϊκό Πρόγραμμα </a:t>
            </a:r>
            <a:r>
              <a:rPr lang="el-GR" b="1" dirty="0" smtClean="0"/>
              <a:t>ESPON (Ευρωπαϊκό Δίκτυο Παρακολούθησης για τη Χωρική Ανάπτυξη και Συνοχή)</a:t>
            </a:r>
            <a:r>
              <a:rPr lang="el-GR" dirty="0" smtClean="0"/>
              <a:t> επικεφαλής στην Ομάδα Εργασίας της Ε.Ε. (με συμμετοχή 10 Κ-Μ) για την εκπόνηση έκθεσης με θέμα </a:t>
            </a:r>
            <a:r>
              <a:rPr lang="el-GR" b="1" dirty="0" smtClean="0"/>
              <a:t>«ενέργεια - αποδοτικότητα και εναλλακτικές μορφές ενέργειας»</a:t>
            </a:r>
            <a:r>
              <a:rPr lang="el-GR" dirty="0" smtClean="0"/>
              <a:t> και οι επιπτώσεις στις Περιφέρειες</a:t>
            </a:r>
          </a:p>
          <a:p>
            <a:pPr algn="just">
              <a:buFont typeface="Wingdings" pitchFamily="2" charset="2"/>
              <a:buChar char="ü"/>
            </a:pPr>
            <a:r>
              <a:rPr lang="el-GR" dirty="0" smtClean="0"/>
              <a:t>στο </a:t>
            </a:r>
            <a:r>
              <a:rPr lang="el-GR" b="1" dirty="0" smtClean="0"/>
              <a:t>Ευρωπαϊκό Πρόγραμμα δικτύωσης πόλεων URBACT II</a:t>
            </a:r>
            <a:r>
              <a:rPr lang="el-GR" dirty="0" smtClean="0"/>
              <a:t> (Ευρωπαϊκό Πρόγραμμα για την αειφόρο αστική ανάπτυξη) για τη στρατηγική και τις πολιτικές σχετικά με το μέλλον των </a:t>
            </a:r>
            <a:r>
              <a:rPr lang="el-GR" b="1" dirty="0" smtClean="0"/>
              <a:t>ευρωπαϊκών πόλεων.</a:t>
            </a:r>
            <a:endParaRPr lang="el-GR" dirty="0" smtClean="0"/>
          </a:p>
          <a:p>
            <a:endParaRPr lang="el-GR"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85794"/>
            <a:ext cx="8229600" cy="5340369"/>
          </a:xfrm>
        </p:spPr>
        <p:txBody>
          <a:bodyPr>
            <a:normAutofit/>
          </a:bodyPr>
          <a:lstStyle/>
          <a:p>
            <a:pPr algn="just"/>
            <a:r>
              <a:rPr lang="el-GR" sz="2000" dirty="0" smtClean="0"/>
              <a:t>Παράλληλα, τα θέματα της περιφερειακής ανάπτυξης, της οικονομικής ζωτικότητας και ανταγωνιστικότητας των ελληνικών πόλεων και της διαμόρφωσης αναπτυξιακών δεικτών εξετάζονται, με την ενεργό συμμετοχή της χώρας, σε αρμόδια όργανα με διεθνή συμμετοχή, όπως στην </a:t>
            </a:r>
            <a:r>
              <a:rPr lang="el-GR" sz="2000" b="1" dirty="0" smtClean="0"/>
              <a:t>Επιτροπή για την Πολιτική Χωρικής Ανάπτυξης (</a:t>
            </a:r>
            <a:r>
              <a:rPr lang="el-GR" sz="2000" b="1" dirty="0" err="1" smtClean="0"/>
              <a:t>Territorial</a:t>
            </a:r>
            <a:r>
              <a:rPr lang="el-GR" sz="2000" b="1" dirty="0" smtClean="0"/>
              <a:t> </a:t>
            </a:r>
            <a:r>
              <a:rPr lang="el-GR" sz="2000" b="1" dirty="0" err="1" smtClean="0"/>
              <a:t>Development</a:t>
            </a:r>
            <a:r>
              <a:rPr lang="el-GR" sz="2000" b="1" dirty="0" smtClean="0"/>
              <a:t> </a:t>
            </a:r>
            <a:r>
              <a:rPr lang="el-GR" sz="2000" b="1" dirty="0" err="1" smtClean="0"/>
              <a:t>Policy</a:t>
            </a:r>
            <a:r>
              <a:rPr lang="el-GR" sz="2000" b="1" dirty="0" smtClean="0"/>
              <a:t> </a:t>
            </a:r>
            <a:r>
              <a:rPr lang="el-GR" sz="2000" b="1" dirty="0" err="1" smtClean="0"/>
              <a:t>Committee</a:t>
            </a:r>
            <a:r>
              <a:rPr lang="el-GR" sz="2000" b="1" dirty="0" smtClean="0"/>
              <a:t> – TDPC)</a:t>
            </a:r>
            <a:r>
              <a:rPr lang="el-GR" sz="2000" dirty="0" smtClean="0"/>
              <a:t> και στις ομάδες εργασίας για τους </a:t>
            </a:r>
            <a:r>
              <a:rPr lang="el-GR" sz="2000" b="1" dirty="0" smtClean="0"/>
              <a:t>Δείκτες, </a:t>
            </a:r>
            <a:r>
              <a:rPr lang="el-GR" sz="2000" dirty="0" smtClean="0"/>
              <a:t>τις</a:t>
            </a:r>
            <a:r>
              <a:rPr lang="el-GR" sz="2000" dirty="0" smtClean="0"/>
              <a:t> </a:t>
            </a:r>
            <a:r>
              <a:rPr lang="el-GR" sz="2000" b="1" dirty="0" smtClean="0"/>
              <a:t>Αστικές Περιοχές </a:t>
            </a:r>
            <a:r>
              <a:rPr lang="el-GR" sz="2000" dirty="0" smtClean="0"/>
              <a:t>και </a:t>
            </a:r>
            <a:r>
              <a:rPr lang="el-GR" sz="2000" dirty="0" smtClean="0"/>
              <a:t>τις </a:t>
            </a:r>
            <a:r>
              <a:rPr lang="el-GR" sz="2000" b="1" dirty="0" smtClean="0"/>
              <a:t>Αγροτικές </a:t>
            </a:r>
            <a:r>
              <a:rPr lang="el-GR" sz="2000" b="1" dirty="0" smtClean="0"/>
              <a:t>Περιοχές</a:t>
            </a:r>
            <a:r>
              <a:rPr lang="el-GR" sz="2000" dirty="0" smtClean="0"/>
              <a:t> του </a:t>
            </a:r>
            <a:r>
              <a:rPr lang="el-GR" sz="2000" b="1" dirty="0" smtClean="0"/>
              <a:t>ΟΟΣΑ.</a:t>
            </a:r>
            <a:endParaRPr lang="el-GR" sz="2000"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Εξέλιξη των Διαρθρωτικών πολιτικών</a:t>
            </a:r>
            <a:endParaRPr lang="el-GR" sz="2400" dirty="0"/>
          </a:p>
        </p:txBody>
      </p:sp>
      <p:sp>
        <p:nvSpPr>
          <p:cNvPr id="3" name="2 - Θέση περιεχομένου"/>
          <p:cNvSpPr>
            <a:spLocks noGrp="1"/>
          </p:cNvSpPr>
          <p:nvPr>
            <p:ph idx="1"/>
          </p:nvPr>
        </p:nvSpPr>
        <p:spPr/>
        <p:txBody>
          <a:bodyPr>
            <a:normAutofit fontScale="62500" lnSpcReduction="20000"/>
          </a:bodyPr>
          <a:lstStyle/>
          <a:p>
            <a:pPr algn="just"/>
            <a:r>
              <a:rPr lang="el-GR" dirty="0" smtClean="0"/>
              <a:t>Οι συζητήσεις και οι αποφάσεις για το περιεχόμενο της πολιτικής της συνοχής και τη διαχείριση των Διαρθρωτικών Ταμείων πραγματοποιούνται κυρίως σε δύο Επιτροπές στις οποίες τη χώρα εκπροσωπεί, ή είναι αρμόδια, η Ειδική Υπηρεσία Στρατηγικής Σχεδιασμού και Αξιολόγησης Αναπτυξιακών Προγραμμάτων (ΕΥΣΣΑΑΠ):</a:t>
            </a:r>
          </a:p>
          <a:p>
            <a:pPr algn="just"/>
            <a:r>
              <a:rPr lang="el-GR" dirty="0" smtClean="0"/>
              <a:t>την </a:t>
            </a:r>
            <a:r>
              <a:rPr lang="el-GR" b="1" dirty="0" smtClean="0"/>
              <a:t>Ομάδα Διαρθρωτικών Δράσεων του Συμβουλίου (</a:t>
            </a:r>
            <a:r>
              <a:rPr lang="el-GR" b="1" dirty="0" smtClean="0"/>
              <a:t>SAWP),</a:t>
            </a:r>
            <a:r>
              <a:rPr lang="el-GR" dirty="0" smtClean="0"/>
              <a:t> που αποτελεί όργανο του Ευρωπαϊκού Συμβουλίου στην οποία συμμετέχουν με δικαίωμα ψήφου όλα τα Κ-Μ και συντονίζεται από την εκάστοτε Προεδρία</a:t>
            </a:r>
          </a:p>
          <a:p>
            <a:pPr algn="just"/>
            <a:r>
              <a:rPr lang="el-GR" dirty="0" smtClean="0"/>
              <a:t>την </a:t>
            </a:r>
            <a:r>
              <a:rPr lang="el-GR" b="1" dirty="0" smtClean="0"/>
              <a:t>Επιτροπή για το Συντονισμό των Ταμείων (COCOF</a:t>
            </a:r>
            <a:r>
              <a:rPr lang="el-GR" b="1" dirty="0" smtClean="0"/>
              <a:t>)</a:t>
            </a:r>
            <a:r>
              <a:rPr lang="el-GR" dirty="0" smtClean="0"/>
              <a:t> -</a:t>
            </a:r>
            <a:r>
              <a:rPr lang="el-GR" dirty="0" smtClean="0"/>
              <a:t>άρθρο 103 καν. 1083/06. Επίσης συμμετέχει στην </a:t>
            </a:r>
            <a:r>
              <a:rPr lang="el-GR" b="1" dirty="0" err="1" smtClean="0"/>
              <a:t>Υπο</a:t>
            </a:r>
            <a:r>
              <a:rPr lang="el-GR" b="1" dirty="0" smtClean="0"/>
              <a:t>-επιτροπή για τα Αστικά Ζητήματα και Χωρική Συνοχή (TCUM)</a:t>
            </a:r>
            <a:r>
              <a:rPr lang="el-GR" dirty="0" smtClean="0"/>
              <a:t> της ως άνω Επιτροπής.</a:t>
            </a:r>
          </a:p>
          <a:p>
            <a:pPr algn="just"/>
            <a:r>
              <a:rPr lang="el-GR" dirty="0" smtClean="0"/>
              <a:t>Σημαντικό ρόλο στο διάλογο για την Περιφερειακή Πολιτική διαδραματίζουν επίσης η </a:t>
            </a:r>
            <a:r>
              <a:rPr lang="el-GR" b="1" dirty="0" smtClean="0"/>
              <a:t>Επιτροπή Περιφερειακής Ανάπτυξης (REGI)</a:t>
            </a:r>
            <a:r>
              <a:rPr lang="el-GR" dirty="0" smtClean="0"/>
              <a:t> του Ευρωκοινοβουλίου και το Θεσμικό Όργανο των Περιφερειών της Ευρωπαϊκής Ένωσης, η </a:t>
            </a:r>
            <a:r>
              <a:rPr lang="el-GR" b="1" dirty="0" smtClean="0"/>
              <a:t>Επιτροπή των Περιφερειών (</a:t>
            </a:r>
            <a:r>
              <a:rPr lang="el-GR" b="1" dirty="0" err="1" smtClean="0"/>
              <a:t>Committee</a:t>
            </a:r>
            <a:r>
              <a:rPr lang="el-GR" b="1" dirty="0" smtClean="0"/>
              <a:t> </a:t>
            </a:r>
            <a:r>
              <a:rPr lang="el-GR" b="1" dirty="0" err="1" smtClean="0"/>
              <a:t>of</a:t>
            </a:r>
            <a:r>
              <a:rPr lang="el-GR" b="1" dirty="0" smtClean="0"/>
              <a:t> </a:t>
            </a:r>
            <a:r>
              <a:rPr lang="el-GR" b="1" dirty="0" err="1" smtClean="0"/>
              <a:t>Regions</a:t>
            </a:r>
            <a:r>
              <a:rPr lang="el-GR" b="1" dirty="0" smtClean="0"/>
              <a:t>).</a:t>
            </a:r>
            <a:endParaRPr lang="el-GR" dirty="0" smtClean="0"/>
          </a:p>
          <a:p>
            <a:endParaRPr lang="el-GR"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400" b="1" dirty="0" smtClean="0"/>
              <a:t>Απολογισμός και προοπτικές της κοινής περιφερειακής πολιτικής</a:t>
            </a:r>
            <a:br>
              <a:rPr lang="el-GR" sz="2400" b="1" dirty="0" smtClean="0"/>
            </a:br>
            <a:endParaRPr lang="el-GR" sz="2400" dirty="0"/>
          </a:p>
        </p:txBody>
      </p:sp>
      <p:sp>
        <p:nvSpPr>
          <p:cNvPr id="3" name="2 - Θέση περιεχομένου"/>
          <p:cNvSpPr>
            <a:spLocks noGrp="1"/>
          </p:cNvSpPr>
          <p:nvPr>
            <p:ph idx="1"/>
          </p:nvPr>
        </p:nvSpPr>
        <p:spPr/>
        <p:txBody>
          <a:bodyPr>
            <a:normAutofit fontScale="92500" lnSpcReduction="20000"/>
          </a:bodyPr>
          <a:lstStyle/>
          <a:p>
            <a:pPr marL="457200" indent="-457200" algn="just">
              <a:buFont typeface="+mj-lt"/>
              <a:buAutoNum type="arabicPeriod"/>
            </a:pPr>
            <a:r>
              <a:rPr lang="el-GR" sz="2000" dirty="0" smtClean="0"/>
              <a:t>H σημασία της ευρωπαϊκής περιφερειακής πολιτικής μεγάλωσε από τότε που η Συνθήκη την έκανε </a:t>
            </a:r>
            <a:r>
              <a:rPr lang="el-GR" sz="2000" b="1" dirty="0" smtClean="0"/>
              <a:t>κύριο εργαλείο για την οικονομική και κοινωνική συνοχή</a:t>
            </a:r>
            <a:r>
              <a:rPr lang="el-GR" sz="2000" dirty="0" smtClean="0"/>
              <a:t>, που είναι απαραίτητη για την οικονομική και νομισματική ένωση, η οποία απαιτεί τη σύγκλιση των οικονομιών των κρατών μελών. </a:t>
            </a:r>
            <a:r>
              <a:rPr lang="el-GR" sz="2000" b="1" u="sng" dirty="0" smtClean="0"/>
              <a:t>Πράγματι, η περιφερειακή πολιτική της Ένωσης προωθεί την προσπάθεια ευρωπαϊκής αλληλεγγύης συμπληρώνοντας τις ενέργειες των κρατών μελών και προσανατολίζοντάς τις προς μιαν αρμονική ευρωπαϊκή ολοκλήρωση, επωφελή όχι μόνο για τις πτωχές περιοχές αλλά για όλη την Ένωση.</a:t>
            </a:r>
          </a:p>
          <a:p>
            <a:pPr marL="457200" indent="-457200" algn="just">
              <a:buFont typeface="+mj-lt"/>
              <a:buAutoNum type="arabicPeriod"/>
            </a:pPr>
            <a:r>
              <a:rPr lang="el-GR" sz="2000" dirty="0" smtClean="0"/>
              <a:t>Ενόψει του νέου στόχου της οικονομικής και νομισματικής ένωσης, τον οποίο έθεσε, η Συνθήκη του Μάαστριχτ </a:t>
            </a:r>
            <a:r>
              <a:rPr lang="el-GR" sz="2000" b="1" dirty="0" smtClean="0"/>
              <a:t>πρόβλεψε ένα πλαίσιο αναφοράς και ενδυνάμωση της κοινής περιφερειακής πολιτικής, </a:t>
            </a:r>
            <a:r>
              <a:rPr lang="el-GR" sz="2000" b="1" u="sng" dirty="0" smtClean="0"/>
              <a:t>ιδίως με την ανάδειξη της οικονομικής και κοινωνικής συνοχής σε θεμελιώδη στόχο της Ένωσης, με τη δημιουργία του </a:t>
            </a:r>
            <a:r>
              <a:rPr lang="el-GR" sz="2000" b="1" u="sng" dirty="0" err="1" smtClean="0"/>
              <a:t>Tαμείου</a:t>
            </a:r>
            <a:r>
              <a:rPr lang="el-GR" sz="2000" b="1" u="sng" dirty="0" smtClean="0"/>
              <a:t> Συνοχής, με την ίδρυση της </a:t>
            </a:r>
            <a:r>
              <a:rPr lang="el-GR" sz="2000" b="1" u="sng" dirty="0" err="1" smtClean="0"/>
              <a:t>Eπιτροπής</a:t>
            </a:r>
            <a:r>
              <a:rPr lang="el-GR" sz="2000" b="1" u="sng" dirty="0" smtClean="0"/>
              <a:t> των Περιφερειών και με την ανάπτυξη των διευρωπαϊκών δικτύων υποδομών</a:t>
            </a:r>
            <a:r>
              <a:rPr lang="el-GR" sz="2000" u="sng" dirty="0" smtClean="0"/>
              <a:t>. </a:t>
            </a:r>
            <a:r>
              <a:rPr lang="el-GR" sz="2000" dirty="0" smtClean="0"/>
              <a:t>Με την υπογραφή και επικύρωση αυτής της Συνθήκης τα κράτη μέλη αναγνώρισαν ότι οι στόχοι της ΟΝΕ και της οικονομικής και κοινωνικής συνοχής πρέπει να επιδιωχθούν κατά παράλληλο τρόπο.</a:t>
            </a:r>
            <a:endParaRPr lang="el-GR" sz="2000" dirty="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57166"/>
            <a:ext cx="8229600" cy="5768997"/>
          </a:xfrm>
        </p:spPr>
        <p:txBody>
          <a:bodyPr>
            <a:normAutofit fontScale="70000" lnSpcReduction="20000"/>
          </a:bodyPr>
          <a:lstStyle/>
          <a:p>
            <a:pPr marL="514350" indent="-514350" algn="just">
              <a:buFont typeface="+mj-lt"/>
              <a:buAutoNum type="arabicPeriod" startAt="3"/>
            </a:pPr>
            <a:r>
              <a:rPr lang="el-GR" sz="2900" dirty="0" smtClean="0"/>
              <a:t>H </a:t>
            </a:r>
            <a:r>
              <a:rPr lang="el-GR" sz="2900" b="1" dirty="0" smtClean="0"/>
              <a:t>προσπάθεια δημοσιονομικής σταθεροποίησης</a:t>
            </a:r>
            <a:r>
              <a:rPr lang="el-GR" sz="2900" dirty="0" smtClean="0"/>
              <a:t>, την οποίαν απαιτεί η Συνθήκη για την Ευρωπαϊκή Ένωση, πρέπει να μην καταλήξει στις πτωχότερες χώρες της Ένωσης στο να παρεμποδίσει τις απαραίτητες επενδύσεις για βασικές υποδομές, για παιδεία και επαγγελματική κατάρτιση.</a:t>
            </a:r>
          </a:p>
          <a:p>
            <a:pPr marL="514350" indent="-514350" algn="just">
              <a:buFont typeface="+mj-lt"/>
              <a:buAutoNum type="arabicPeriod" startAt="3"/>
            </a:pPr>
            <a:r>
              <a:rPr lang="el-GR" sz="2900" dirty="0" smtClean="0"/>
              <a:t>Η Ιρλανδία, η Ελλάδα και άλλες χώρες της Νότιας Ευρώπης έφτασαν στο χείλος της χρεοκοπίας και οι άλλες χώρες της Ευρωζώνης αναγκάστηκαν να τις υποστηρίξουν για να στηρίξουν το ευρώ </a:t>
            </a:r>
          </a:p>
          <a:p>
            <a:pPr marL="514350" indent="-514350" algn="just">
              <a:buFont typeface="+mj-lt"/>
              <a:buAutoNum type="arabicPeriod" startAt="3"/>
            </a:pPr>
            <a:r>
              <a:rPr lang="el-GR" sz="2900" dirty="0" smtClean="0"/>
              <a:t> </a:t>
            </a:r>
            <a:r>
              <a:rPr lang="el-GR" sz="2900" dirty="0" smtClean="0"/>
              <a:t>Οι </a:t>
            </a:r>
            <a:r>
              <a:rPr lang="el-GR" sz="2900" dirty="0" smtClean="0"/>
              <a:t>αυστηροί δημοσιονομικοί όροι που επιβάλλονται στις χώρες της περιφέρειας της Ευρωζώνης από τη Γερμανία και άλλες κεντρικές χώρες, προκειμένου να τους δοθεί οικονομική </a:t>
            </a:r>
            <a:r>
              <a:rPr lang="el-GR" sz="2900" b="1" dirty="0" smtClean="0"/>
              <a:t>βοήθεια πνίγουν την ανάπτυξη των χωρών αυτών και, ειδικότερα, των φτωχότερων περιοχών τους.</a:t>
            </a:r>
          </a:p>
          <a:p>
            <a:pPr marL="514350" indent="-514350" algn="just">
              <a:buFont typeface="+mj-lt"/>
              <a:buAutoNum type="arabicPeriod" startAt="3"/>
            </a:pPr>
            <a:r>
              <a:rPr lang="el-GR" sz="2900" dirty="0" smtClean="0"/>
              <a:t> Η κρίση έδειξε όχι μόνο τις αδυναμίες της οικονομικής και νομισματικής ένωσης, αλλά και εκείνες της ενιαίας αγοράς και του ενιαίου νομίσματος. Κατέστη σαφές ότι η ενιαία αγορά και το ισχυρό ευρώ λειτουργούν υπέρ των πλουσιότερων χωρών και περιφερειών της Ευρωζώνης. Αυτές είναι οι χώρες που επλήγησαν λιγότερο από την παγκόσμια κρίση, και μάλιστα αύξησαν τις εξαγωγές τους προς τούς φτωχούς εταίρους τους.</a:t>
            </a:r>
          </a:p>
          <a:p>
            <a:pPr marL="514350" indent="-514350" algn="just">
              <a:buNone/>
            </a:pPr>
            <a:r>
              <a:rPr lang="el-GR" sz="2000" dirty="0" smtClean="0"/>
              <a:t> </a:t>
            </a:r>
            <a:endParaRPr lang="el-GR" sz="2000" dirty="0"/>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928670"/>
            <a:ext cx="8229600" cy="5197493"/>
          </a:xfrm>
        </p:spPr>
        <p:txBody>
          <a:bodyPr>
            <a:normAutofit fontScale="62500" lnSpcReduction="20000"/>
          </a:bodyPr>
          <a:lstStyle/>
          <a:p>
            <a:pPr marL="514350" indent="-514350" algn="just">
              <a:buFont typeface="+mj-lt"/>
              <a:buAutoNum type="arabicPeriod" startAt="7"/>
            </a:pPr>
            <a:r>
              <a:rPr lang="el-GR" dirty="0" smtClean="0"/>
              <a:t> Αντιθέτως, τα χρέη και τα δημοσιονομικά ελλείμματα των τελευταίων ογκώθηκαν και οι χρηματοοικονομικές αγορές, υπό την επήρεια των οργανισμών αξιολόγησης πιστοληπτικής ικανότητας, έκλεισαν τις δυνατότητες χρηματοδότησης τους. </a:t>
            </a:r>
            <a:r>
              <a:rPr lang="el-GR" b="1" dirty="0" smtClean="0"/>
              <a:t>Η οικονομική βοήθεια των πλουσίων εταίρων και του Διεθνούς Νομισματικού Ταμείου ήρθε καθυστερημένα και με αυστηρούς όρους για μειώσεις των ελλειμμάτων, πράγμα που σημαίνει ότι η ανάπτυξη των αδύναμων κρίκων της Ευρωζώνης αναβλήθηκε για καλύτερους και μακρινούς χρόνους.</a:t>
            </a:r>
          </a:p>
          <a:p>
            <a:pPr marL="514350" indent="-514350" algn="just">
              <a:buFont typeface="+mj-lt"/>
              <a:buAutoNum type="arabicPeriod" startAt="7"/>
            </a:pPr>
            <a:r>
              <a:rPr lang="el-GR" b="1" dirty="0" smtClean="0"/>
              <a:t> Τα διαρθρωτικά ταμεία και γενικά η περιφερειακή πολιτική της Ευρωπαϊκής Ένωσης αποδείχθηκαν ανεπαρκή στο να αντισταθμίσουν τα οφέλη των πλούσιων περιοχών</a:t>
            </a:r>
            <a:r>
              <a:rPr lang="el-GR" dirty="0" smtClean="0"/>
              <a:t>. Είναι πλέον σαφές ότι ο Ευρωπαϊκός Μηχανισμός Σταθερότητας  πρέπει να συνοδευτεί με μια σημαντική αύξηση των πόρων των διαρθρωτικών ταμείων, που να μπορεί να διασώσει τις φτωχότερες περιοχές της ΕΕ, από τη χρεοκοπία, την ανεργία και την υπανάπτυξη. </a:t>
            </a:r>
            <a:r>
              <a:rPr lang="el-GR" b="1" dirty="0" smtClean="0"/>
              <a:t>Δεν θα πρόκειται για ελεημοσύνη στους φτωχούς αλλά για μια καλή επένδυση των πλουσίων, δεδομένου ότι τουλάχιστον 40% των χρηματοδοτήσεων που αφορούν τα πτωχότερα κράτη, επιστρέφουν στα πλουσιότερα υπό την μορφή αγορών προϊόντων</a:t>
            </a:r>
            <a:endParaRPr lang="el-G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797</TotalTime>
  <Words>4963</Words>
  <Application>Microsoft Office PowerPoint</Application>
  <PresentationFormat>Προβολή στην οθόνη (4:3)</PresentationFormat>
  <Paragraphs>453</Paragraphs>
  <Slides>95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95</vt:i4>
      </vt:variant>
    </vt:vector>
  </HeadingPairs>
  <TitlesOfParts>
    <vt:vector size="96" baseType="lpstr">
      <vt:lpstr>Θέμα του Office</vt:lpstr>
      <vt:lpstr>Περιφερειακή πολιτική </vt:lpstr>
      <vt:lpstr>Ιστορία της πολιτικής</vt:lpstr>
      <vt:lpstr>Διαφάνεια 3</vt:lpstr>
      <vt:lpstr>Διαφάνεια 4</vt:lpstr>
      <vt:lpstr>Διαφάνεια 5</vt:lpstr>
      <vt:lpstr>Διαφάνεια 6</vt:lpstr>
      <vt:lpstr>Διαφάνεια 7</vt:lpstr>
      <vt:lpstr>Η περιφερειακή πολιτική είναι η βασική πολιτική επενδύσεων της ΕΕ </vt:lpstr>
      <vt:lpstr>Η ανάγκη μιας κοινής περιφερειακής πολιτικής</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Οι κατηγορίες των περιφερειών της ΕΕ </vt:lpstr>
      <vt:lpstr>Διαφάνεια 19</vt:lpstr>
      <vt:lpstr>Ο προσδιορισμός των περιφερειών και περιοχών προτεραιότητας σε ευρωπαϊκό επίπεδο στηρίζεται στην κοινή ονοματολογία των εδαφικών στατιστικών μονάδων (NUTS).</vt:lpstr>
      <vt:lpstr>Πληθυσμιακά κριτήρια για τα επίπεδα NUTS: </vt:lpstr>
      <vt:lpstr>Διαφάνεια 22</vt:lpstr>
      <vt:lpstr>Διαφάνεια 23</vt:lpstr>
      <vt:lpstr>Η οικονομική και κοινωνική συνοχή της Ένωσης </vt:lpstr>
      <vt:lpstr>Διαφάνεια 25</vt:lpstr>
      <vt:lpstr>Διαφάνεια 26</vt:lpstr>
      <vt:lpstr>Στόχος η προαγωγή της οικονομικής, κοινωνικής και εδαφικής συνοχής και της αλληλεγγύης μεταξύ των κρατών μελών </vt:lpstr>
      <vt:lpstr>Διαφάνεια 28</vt:lpstr>
      <vt:lpstr>Διαφάνεια 29</vt:lpstr>
      <vt:lpstr>Διαφάνεια 30</vt:lpstr>
      <vt:lpstr>Ταμείο Συνοχής </vt:lpstr>
      <vt:lpstr>Διαφάνεια 32</vt:lpstr>
      <vt:lpstr>Περιοχές Προτεραιότητας Χρηματοδότησης του ΤΣ</vt:lpstr>
      <vt:lpstr>Πόροι ΤΣ για την Ελλάδα 2014-2020</vt:lpstr>
      <vt:lpstr>Ευρωπαϊκό Κοινωνικό Ταμείο </vt:lpstr>
      <vt:lpstr>Ευρωπαϊκό Ταμείο Περιφερειακής Ανάπτυξης </vt:lpstr>
      <vt:lpstr>Διαφάνεια 37</vt:lpstr>
      <vt:lpstr>Οι δραστηριότητες του Ευρωπαϊκού Ταμείου Περιφερειακής Ανάπτυξης </vt:lpstr>
      <vt:lpstr>Διαφάνεια 39</vt:lpstr>
      <vt:lpstr>Για να συμβάλλει σε αυτές τις επενδυτικές προτεραιότητες, το ΕΤΠΑ στηρίζει τις ακόλουθες δραστηριότητες:</vt:lpstr>
      <vt:lpstr>Διαφάνεια 41</vt:lpstr>
      <vt:lpstr>Διαφάνεια 42</vt:lpstr>
      <vt:lpstr>Συντονισμός των εθνικών και των ευρωπαϊκών πολιτικών </vt:lpstr>
      <vt:lpstr>Διαφάνεια 44</vt:lpstr>
      <vt:lpstr> Συντονισμός των εθνικών περιφερειακών πολιτικών </vt:lpstr>
      <vt:lpstr>Διαφάνεια 46</vt:lpstr>
      <vt:lpstr>Διαφάνεια 47</vt:lpstr>
      <vt:lpstr>Διασυνοριακή εδαφική συνεργασία Ευρωπαϊκός όμιλος εδαφικής συνεργασίας </vt:lpstr>
      <vt:lpstr>Διαφάνεια 49</vt:lpstr>
      <vt:lpstr>Διαφάνεια 50</vt:lpstr>
      <vt:lpstr>Διαφάνεια 51</vt:lpstr>
      <vt:lpstr>Συντονισμός των ευρωπαϊκών πολιτικών</vt:lpstr>
      <vt:lpstr>Διαφάνεια 53</vt:lpstr>
      <vt:lpstr>Ευρωπαϊκά κέντρα επιχειρήσεων και καινοτομίας</vt:lpstr>
      <vt:lpstr>Διαφάνεια 55</vt:lpstr>
      <vt:lpstr>Συντονισμός των ευρωπαϊκών διαρθρωτικών μέσων Οι  στόχοι και οι πόροι των διαρθρωτικών ταμείων</vt:lpstr>
      <vt:lpstr>Διαφάνεια 57</vt:lpstr>
      <vt:lpstr>Οι πόροι για το στόχο Επενδύσεις στην ανάπτυξη και την απασχόληση ανέρχονται στο 96,33% των συνολικών πόρων (δηλ. συνολικά σε 313,2 δισ. ευρώ) και κατανέμονται ως εξής στις διάφορες περιοχές της Ένωσης  </vt:lpstr>
      <vt:lpstr>Θεματικοί στόχοι ΕΔΕΤ:</vt:lpstr>
      <vt:lpstr>Διαφάνεια 60</vt:lpstr>
      <vt:lpstr>Άλλα χρηματοδοτικά εργαλεία</vt:lpstr>
      <vt:lpstr>Διαφάνεια 62</vt:lpstr>
      <vt:lpstr>Πώς λειτουργεί το JEREMIE</vt:lpstr>
      <vt:lpstr>Τα οφέλη του JEREMIE</vt:lpstr>
      <vt:lpstr>Διαφάνεια 65</vt:lpstr>
      <vt:lpstr>Η JESSICA (Kοινή ευρωπαϊκή υποστήριξη για βιώσιμες επενδύσεις σε αστικές περιοχές)</vt:lpstr>
      <vt:lpstr>Η Jessica προωθεί τη βιώσιμη αστική ανάπτυξη υποστηρίζοντας έργα στους ακόλουθους τομείς: </vt:lpstr>
      <vt:lpstr>Πώς λειτουργεί </vt:lpstr>
      <vt:lpstr>Τα οφέλη</vt:lpstr>
      <vt:lpstr>Διαφάνεια 70</vt:lpstr>
      <vt:lpstr>Ο προγραμματισμός των δράσεων των Ταμείων </vt:lpstr>
      <vt:lpstr>Διαφάνεια 72</vt:lpstr>
      <vt:lpstr>Κοινό στρατηγικό πλαίσιο (ΚΣΠ)</vt:lpstr>
      <vt:lpstr>Διαφάνεια 74</vt:lpstr>
      <vt:lpstr>Εθνικό Στρατηγικό Πλαίσιο Αναφοράς (ΕΣΠΑ)</vt:lpstr>
      <vt:lpstr>Διαφάνεια 76</vt:lpstr>
      <vt:lpstr>Διαφάνεια 77</vt:lpstr>
      <vt:lpstr>Κοινοτικές πρωτοβουλίες </vt:lpstr>
      <vt:lpstr>Προενταξιακή βοήθεια </vt:lpstr>
      <vt:lpstr>Διαφάνεια 80</vt:lpstr>
      <vt:lpstr>Διαφάνεια 81</vt:lpstr>
      <vt:lpstr>Διαφάνεια 82</vt:lpstr>
      <vt:lpstr>Διαφάνεια 83</vt:lpstr>
      <vt:lpstr>Διαφάνεια 84</vt:lpstr>
      <vt:lpstr>Περιφερειακή πολιτική(πολιτική συνοχής) και η Στρατηγική «Ευρώπη 2020» </vt:lpstr>
      <vt:lpstr>Διαφάνεια 86</vt:lpstr>
      <vt:lpstr>Διαφάνεια 87</vt:lpstr>
      <vt:lpstr>Χωρική συνοχή</vt:lpstr>
      <vt:lpstr>Χωρική Ανάπτυξη</vt:lpstr>
      <vt:lpstr>Διαφάνεια 90</vt:lpstr>
      <vt:lpstr>Διαφάνεια 91</vt:lpstr>
      <vt:lpstr>Εξέλιξη των Διαρθρωτικών πολιτικών</vt:lpstr>
      <vt:lpstr>Απολογισμός και προοπτικές της κοινής περιφερειακής πολιτικής </vt:lpstr>
      <vt:lpstr>Διαφάνεια 94</vt:lpstr>
      <vt:lpstr>Διαφάνεια 95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55</cp:revision>
  <dcterms:created xsi:type="dcterms:W3CDTF">2015-05-06T15:10:42Z</dcterms:created>
  <dcterms:modified xsi:type="dcterms:W3CDTF">2015-05-11T19:00:37Z</dcterms:modified>
</cp:coreProperties>
</file>