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61" r:id="rId5"/>
    <p:sldId id="264" r:id="rId6"/>
    <p:sldId id="265" r:id="rId7"/>
    <p:sldId id="268" r:id="rId8"/>
    <p:sldId id="270" r:id="rId9"/>
    <p:sldId id="266" r:id="rId10"/>
    <p:sldId id="267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3605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3554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408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634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761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068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940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927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269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385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1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2A10A-B476-4E6D-97F2-6818C8D931DF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C4EE0-3A19-43CF-BE06-4F45F3DA58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36539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Ιστορικό-κοινωνικό-πολιτικό πλαίσιο μέσα στο οποίο ανέβηκε το </a:t>
            </a:r>
            <a:r>
              <a:rPr lang="en-US" sz="3200" b="1" dirty="0" smtClean="0"/>
              <a:t>Dionysus in 69</a:t>
            </a:r>
            <a:r>
              <a:rPr lang="el-GR" sz="3200" b="1" dirty="0" smtClean="0"/>
              <a:t>.</a:t>
            </a:r>
            <a:br>
              <a:rPr lang="el-GR" sz="3200" b="1" dirty="0" smtClean="0"/>
            </a:br>
            <a:endParaRPr lang="el-G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/>
              <a:t>Πρεμιέρα μία μέρα πριν τη δολοφονία του Ρόμπερτ </a:t>
            </a:r>
            <a:r>
              <a:rPr lang="el-GR" dirty="0" err="1" smtClean="0"/>
              <a:t>Κένεντυ</a:t>
            </a:r>
            <a:endParaRPr lang="el-GR" dirty="0" smtClean="0"/>
          </a:p>
          <a:p>
            <a:r>
              <a:rPr lang="el-GR" dirty="0" smtClean="0"/>
              <a:t>Ανέβηκε εννέα μήνες πριν την έλευση του Νίξον στην εξουσία</a:t>
            </a:r>
          </a:p>
          <a:p>
            <a:r>
              <a:rPr lang="el-GR" dirty="0" smtClean="0"/>
              <a:t>Κατέβηκε ένα μήνα πριν τη συναυλία του </a:t>
            </a:r>
            <a:r>
              <a:rPr lang="en-US" dirty="0" smtClean="0"/>
              <a:t>Woodstock</a:t>
            </a:r>
          </a:p>
          <a:p>
            <a:r>
              <a:rPr lang="el-GR" dirty="0" smtClean="0"/>
              <a:t>Την ίδια χρονιά το ροκ μιούζικαλ «Τρίχες» μετακομίζει στο </a:t>
            </a:r>
            <a:r>
              <a:rPr lang="en-US" dirty="0" smtClean="0"/>
              <a:t>Broadway, </a:t>
            </a:r>
            <a:r>
              <a:rPr lang="el-GR" dirty="0" smtClean="0"/>
              <a:t>με το οποίο παραλληλίζεται.</a:t>
            </a:r>
          </a:p>
          <a:p>
            <a:r>
              <a:rPr lang="el-GR" dirty="0" smtClean="0"/>
              <a:t>Πόλεμος στο Βιετνάμ (1964-1973)</a:t>
            </a:r>
          </a:p>
          <a:p>
            <a:r>
              <a:rPr lang="el-GR" dirty="0" smtClean="0"/>
              <a:t>Ο </a:t>
            </a:r>
            <a:r>
              <a:rPr lang="en-US" dirty="0" err="1" smtClean="0"/>
              <a:t>Grotowski</a:t>
            </a:r>
            <a:r>
              <a:rPr lang="en-US" dirty="0" smtClean="0"/>
              <a:t> </a:t>
            </a:r>
            <a:r>
              <a:rPr lang="el-GR" dirty="0" smtClean="0"/>
              <a:t>παρακολουθεί την παράσταση (11/1968)</a:t>
            </a:r>
          </a:p>
          <a:p>
            <a:r>
              <a:rPr lang="el-GR" dirty="0" smtClean="0"/>
              <a:t>Το βιβλίο του «Για ένα φτωχό θέατρο» μεταφράζεται την ίδια χρονιά</a:t>
            </a:r>
          </a:p>
          <a:p>
            <a:r>
              <a:rPr lang="el-GR" dirty="0" smtClean="0"/>
              <a:t>Έχουν προηγηθεί το </a:t>
            </a:r>
            <a:r>
              <a:rPr lang="en-US" dirty="0" smtClean="0"/>
              <a:t>Living Theatre (1947) </a:t>
            </a:r>
            <a:r>
              <a:rPr lang="el-GR" dirty="0" smtClean="0"/>
              <a:t>και το </a:t>
            </a:r>
            <a:r>
              <a:rPr lang="en-US" dirty="0" smtClean="0"/>
              <a:t>Open Theatre (1963)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105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Ενδιαφέρουσες σκηνικές προτάσεις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γυμνό ως ενδυματολογική πρόταση για τις μαινάδες</a:t>
            </a:r>
          </a:p>
          <a:p>
            <a:r>
              <a:rPr lang="el-GR" dirty="0" smtClean="0"/>
              <a:t>Στη θέση του σεισμού και του γκρεμίσματος του παλατιού ο εξευτελισμός του Πενθέα</a:t>
            </a:r>
          </a:p>
          <a:p>
            <a:r>
              <a:rPr lang="el-GR" dirty="0" smtClean="0"/>
              <a:t>Στη θέση της μεταμφίεσης του Πενθέα σε γυναίκα με τη βοήθεια του Διονύσου η ομοφυλοφιλική συνεύρεση τους </a:t>
            </a:r>
          </a:p>
          <a:p>
            <a:r>
              <a:rPr lang="el-GR" dirty="0" smtClean="0"/>
              <a:t>Και άλλες…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5775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088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Άλλα γεγονότα στη δεκαετία του 1960</a:t>
            </a:r>
            <a:endParaRPr lang="el-GR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Δολοφονία </a:t>
            </a:r>
            <a:r>
              <a:rPr lang="el-GR" dirty="0" err="1" smtClean="0"/>
              <a:t>Κένεντυ</a:t>
            </a:r>
            <a:r>
              <a:rPr lang="el-GR" dirty="0" smtClean="0"/>
              <a:t> (11/1963)</a:t>
            </a:r>
          </a:p>
          <a:p>
            <a:r>
              <a:rPr lang="el-GR" dirty="0" smtClean="0"/>
              <a:t>Το </a:t>
            </a:r>
            <a:r>
              <a:rPr lang="el-GR" dirty="0" err="1" smtClean="0"/>
              <a:t>Κονγκρέσο</a:t>
            </a:r>
            <a:r>
              <a:rPr lang="el-GR" dirty="0" smtClean="0"/>
              <a:t> εγκρίνει την επέμβαση τον πόλεμο στο Βιετνάμ (1964)</a:t>
            </a:r>
          </a:p>
          <a:p>
            <a:r>
              <a:rPr lang="el-GR" dirty="0" smtClean="0"/>
              <a:t>Κίνημα για τα ανθρώπινα δικαιώματα</a:t>
            </a:r>
          </a:p>
          <a:p>
            <a:r>
              <a:rPr lang="el-GR" dirty="0" smtClean="0"/>
              <a:t>Διαδηλώσεις σε Νέα Υόρκη, Σικάγο, Ντιτρόιτ…</a:t>
            </a:r>
          </a:p>
          <a:p>
            <a:r>
              <a:rPr lang="el-GR" dirty="0" smtClean="0"/>
              <a:t>Ο άλλος τρόπος ζωής των νέων: κοινόβια, ροκ, εκστατικοί χοροί, ναρκωτικές ουσίες που αποσκοπούν στην ψυχεδέλεια</a:t>
            </a:r>
          </a:p>
          <a:p>
            <a:r>
              <a:rPr lang="el-GR" dirty="0" smtClean="0"/>
              <a:t>Στη Γερμανία ξεκινούν οι διαδηλώσεις και βίαιες συγκρούσεις από το 1967.  Ένας νεκρός κατά τις διαμαρτυρίες για την επίσκεψη του Σάχη. Η συγκρότηση και η δράση της </a:t>
            </a:r>
            <a:r>
              <a:rPr lang="en-US" dirty="0" err="1" smtClean="0"/>
              <a:t>Baader-Meinhof</a:t>
            </a:r>
            <a:endParaRPr lang="el-GR" dirty="0" smtClean="0"/>
          </a:p>
          <a:p>
            <a:r>
              <a:rPr lang="el-GR" dirty="0" smtClean="0"/>
              <a:t>Δολοφονία του Μάρτιν Λούθερ Κινγκ (5/1968)</a:t>
            </a:r>
          </a:p>
          <a:p>
            <a:r>
              <a:rPr lang="el-GR" dirty="0" smtClean="0"/>
              <a:t>Μάιος του 1968 στο Παρίσι</a:t>
            </a:r>
          </a:p>
          <a:p>
            <a:r>
              <a:rPr lang="el-GR" dirty="0" smtClean="0"/>
              <a:t>Αύγουστος 1968 αρχίζει ο αγώνας </a:t>
            </a:r>
            <a:r>
              <a:rPr lang="el-GR" smtClean="0"/>
              <a:t>των Ιρλανδών  </a:t>
            </a:r>
            <a:endParaRPr lang="el-GR" dirty="0" smtClean="0"/>
          </a:p>
          <a:p>
            <a:r>
              <a:rPr lang="el-GR" dirty="0" smtClean="0"/>
              <a:t>Οι πρώτες διαδηλώσεις και βίαιες συγκρούσεις στην Ιρλανδία</a:t>
            </a:r>
          </a:p>
          <a:p>
            <a:r>
              <a:rPr lang="el-GR" dirty="0" smtClean="0"/>
              <a:t>Επανάσταση στην Πράγα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409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/>
              <a:t>Παραστασιογραφία</a:t>
            </a:r>
            <a:r>
              <a:rPr lang="en-US" b="1" dirty="0" smtClean="0"/>
              <a:t> </a:t>
            </a:r>
            <a:r>
              <a:rPr lang="el-GR" b="1" i="1" dirty="0" smtClean="0"/>
              <a:t>Βακχών</a:t>
            </a:r>
            <a:r>
              <a:rPr lang="el-GR" i="1" dirty="0" smtClean="0"/>
              <a:t> </a:t>
            </a:r>
            <a:endParaRPr lang="el-GR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l-GR" dirty="0" smtClean="0"/>
              <a:t>1922</a:t>
            </a:r>
            <a:r>
              <a:rPr lang="en-US" dirty="0" smtClean="0"/>
              <a:t> </a:t>
            </a:r>
            <a:r>
              <a:rPr lang="el-GR" dirty="0" err="1" smtClean="0"/>
              <a:t>σκην</a:t>
            </a:r>
            <a:r>
              <a:rPr lang="el-GR" dirty="0" smtClean="0"/>
              <a:t>. </a:t>
            </a:r>
            <a:r>
              <a:rPr lang="en-US" dirty="0" smtClean="0"/>
              <a:t>Ettore Romagnoli</a:t>
            </a:r>
            <a:r>
              <a:rPr lang="el-GR" dirty="0" smtClean="0"/>
              <a:t> και</a:t>
            </a:r>
            <a:r>
              <a:rPr lang="en-US" dirty="0" smtClean="0"/>
              <a:t> Duilio Cambellotti</a:t>
            </a:r>
            <a:r>
              <a:rPr lang="el-GR" dirty="0" smtClean="0"/>
              <a:t> Φεστιβάλ Συρακουσών</a:t>
            </a:r>
          </a:p>
          <a:p>
            <a:r>
              <a:rPr lang="el-GR" dirty="0" smtClean="0"/>
              <a:t>1934-1935 </a:t>
            </a:r>
            <a:r>
              <a:rPr lang="el-GR" dirty="0" err="1" smtClean="0"/>
              <a:t>σκην</a:t>
            </a:r>
            <a:r>
              <a:rPr lang="el-GR" dirty="0" smtClean="0"/>
              <a:t>. Εύα </a:t>
            </a:r>
            <a:r>
              <a:rPr lang="en-US" dirty="0" smtClean="0"/>
              <a:t>Palmer-</a:t>
            </a:r>
            <a:r>
              <a:rPr lang="el-GR" dirty="0" smtClean="0"/>
              <a:t>Σικελιανού</a:t>
            </a:r>
            <a:r>
              <a:rPr lang="en-US" dirty="0" smtClean="0"/>
              <a:t>, Smith </a:t>
            </a:r>
            <a:r>
              <a:rPr lang="el-GR" dirty="0" smtClean="0"/>
              <a:t>και </a:t>
            </a:r>
            <a:r>
              <a:rPr lang="en-US" dirty="0" smtClean="0"/>
              <a:t>Bryn Mayer College</a:t>
            </a:r>
            <a:endParaRPr lang="el-GR" dirty="0" smtClean="0"/>
          </a:p>
          <a:p>
            <a:r>
              <a:rPr lang="el-GR" dirty="0" smtClean="0"/>
              <a:t>1950 </a:t>
            </a:r>
            <a:r>
              <a:rPr lang="el-GR" dirty="0" err="1" smtClean="0"/>
              <a:t>σκην</a:t>
            </a:r>
            <a:r>
              <a:rPr lang="el-GR" dirty="0" smtClean="0"/>
              <a:t>. </a:t>
            </a:r>
            <a:r>
              <a:rPr lang="en-US" dirty="0" smtClean="0"/>
              <a:t>Guido Salvini,</a:t>
            </a:r>
            <a:r>
              <a:rPr lang="el-GR" dirty="0" smtClean="0"/>
              <a:t> Φεστιβάλ</a:t>
            </a:r>
            <a:r>
              <a:rPr lang="en-US" dirty="0" smtClean="0"/>
              <a:t> </a:t>
            </a:r>
            <a:r>
              <a:rPr lang="el-GR" dirty="0" smtClean="0"/>
              <a:t>Συρακουσών</a:t>
            </a:r>
          </a:p>
          <a:p>
            <a:pPr marL="0" indent="0">
              <a:buNone/>
            </a:pPr>
            <a:r>
              <a:rPr lang="el-GR" dirty="0" smtClean="0"/>
              <a:t>Ακολουθεί η δεκαετία των </a:t>
            </a:r>
            <a:r>
              <a:rPr lang="el-GR" i="1" dirty="0" smtClean="0"/>
              <a:t>Βακχών</a:t>
            </a:r>
            <a:r>
              <a:rPr lang="el-GR" dirty="0" smtClean="0"/>
              <a:t> 1968-1977, αναφέρουμε ορισμένες χαρακτηριστικές:</a:t>
            </a:r>
          </a:p>
          <a:p>
            <a:r>
              <a:rPr lang="el-GR" dirty="0"/>
              <a:t>1968 </a:t>
            </a:r>
            <a:r>
              <a:rPr lang="el-GR" dirty="0" err="1"/>
              <a:t>σκην</a:t>
            </a:r>
            <a:r>
              <a:rPr lang="el-GR" dirty="0"/>
              <a:t>. </a:t>
            </a:r>
            <a:r>
              <a:rPr lang="en-US" dirty="0"/>
              <a:t>Richard </a:t>
            </a:r>
            <a:r>
              <a:rPr lang="en-US" dirty="0" err="1"/>
              <a:t>Schechner</a:t>
            </a:r>
            <a:r>
              <a:rPr lang="en-US" dirty="0"/>
              <a:t>, </a:t>
            </a:r>
            <a:r>
              <a:rPr lang="el-GR" dirty="0"/>
              <a:t>Νέα </a:t>
            </a:r>
            <a:r>
              <a:rPr lang="el-GR" dirty="0" smtClean="0"/>
              <a:t>Υόρκη</a:t>
            </a:r>
          </a:p>
          <a:p>
            <a:r>
              <a:rPr lang="el-GR" dirty="0" smtClean="0"/>
              <a:t>1973 </a:t>
            </a:r>
            <a:r>
              <a:rPr lang="el-GR" dirty="0" err="1" smtClean="0"/>
              <a:t>σκην</a:t>
            </a:r>
            <a:r>
              <a:rPr lang="el-GR" dirty="0" smtClean="0"/>
              <a:t>. </a:t>
            </a:r>
            <a:r>
              <a:rPr lang="en-US" dirty="0" smtClean="0"/>
              <a:t>Luca </a:t>
            </a:r>
            <a:r>
              <a:rPr lang="en-US" dirty="0" err="1" smtClean="0"/>
              <a:t>Ronconi</a:t>
            </a:r>
            <a:r>
              <a:rPr lang="en-US" dirty="0" smtClean="0"/>
              <a:t>, Vienna </a:t>
            </a:r>
            <a:r>
              <a:rPr lang="en-US" dirty="0" err="1" smtClean="0"/>
              <a:t>Burgtheater</a:t>
            </a:r>
            <a:endParaRPr lang="el-GR" dirty="0" smtClean="0"/>
          </a:p>
          <a:p>
            <a:r>
              <a:rPr lang="el-GR" dirty="0" smtClean="0"/>
              <a:t>1973</a:t>
            </a:r>
            <a:r>
              <a:rPr lang="en-US" dirty="0" smtClean="0"/>
              <a:t> </a:t>
            </a:r>
            <a:r>
              <a:rPr lang="el-GR" dirty="0" err="1" smtClean="0"/>
              <a:t>σκην</a:t>
            </a:r>
            <a:r>
              <a:rPr lang="el-GR" dirty="0" smtClean="0"/>
              <a:t>. </a:t>
            </a:r>
            <a:r>
              <a:rPr lang="en-US" dirty="0" smtClean="0"/>
              <a:t>Klaus Michael </a:t>
            </a:r>
            <a:r>
              <a:rPr lang="en-US" dirty="0" err="1" smtClean="0"/>
              <a:t>Grüber</a:t>
            </a:r>
            <a:r>
              <a:rPr lang="en-US" dirty="0" smtClean="0"/>
              <a:t>, Berlin </a:t>
            </a:r>
            <a:r>
              <a:rPr lang="en-US" dirty="0" err="1" smtClean="0"/>
              <a:t>Schaubühne</a:t>
            </a:r>
            <a:endParaRPr lang="en-US" dirty="0" smtClean="0"/>
          </a:p>
          <a:p>
            <a:r>
              <a:rPr lang="en-US" dirty="0" smtClean="0"/>
              <a:t>1977 </a:t>
            </a:r>
            <a:r>
              <a:rPr lang="el-GR" dirty="0" err="1" smtClean="0"/>
              <a:t>σκην</a:t>
            </a:r>
            <a:r>
              <a:rPr lang="el-GR" dirty="0" smtClean="0"/>
              <a:t>. </a:t>
            </a:r>
            <a:r>
              <a:rPr lang="en-US" dirty="0" err="1" smtClean="0"/>
              <a:t>Wole</a:t>
            </a:r>
            <a:r>
              <a:rPr lang="en-US" dirty="0" smtClean="0"/>
              <a:t> Soyinka, National Theatre of London</a:t>
            </a:r>
          </a:p>
          <a:p>
            <a:r>
              <a:rPr lang="en-US" dirty="0" smtClean="0"/>
              <a:t>1977</a:t>
            </a:r>
            <a:r>
              <a:rPr lang="el-GR" dirty="0" smtClean="0"/>
              <a:t> </a:t>
            </a:r>
            <a:r>
              <a:rPr lang="el-GR" dirty="0" err="1" smtClean="0"/>
              <a:t>σκην</a:t>
            </a:r>
            <a:r>
              <a:rPr lang="el-GR" dirty="0" smtClean="0"/>
              <a:t>.</a:t>
            </a:r>
            <a:r>
              <a:rPr lang="en-US" dirty="0" smtClean="0"/>
              <a:t> Tadashi Suzuki, </a:t>
            </a:r>
            <a:r>
              <a:rPr lang="el-GR" dirty="0" smtClean="0"/>
              <a:t>Τόκιο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065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Χρόνος</a:t>
            </a:r>
            <a:r>
              <a:rPr lang="en-US" b="1" dirty="0" smtClean="0"/>
              <a:t>,</a:t>
            </a:r>
            <a:r>
              <a:rPr lang="el-GR" b="1" dirty="0" smtClean="0"/>
              <a:t> χώρος, θίασος, άλλα στοιχεία της παράστασης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Χρόνος: Ιούνιος </a:t>
            </a:r>
            <a:r>
              <a:rPr lang="en-US" dirty="0" smtClean="0"/>
              <a:t>1968 –</a:t>
            </a:r>
            <a:r>
              <a:rPr lang="el-GR" dirty="0" smtClean="0"/>
              <a:t> Ιούλιος</a:t>
            </a:r>
            <a:r>
              <a:rPr lang="en-US" dirty="0" smtClean="0"/>
              <a:t> 1969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Χώρος: ένα γκαράζ στο </a:t>
            </a:r>
            <a:r>
              <a:rPr lang="el-GR" dirty="0" err="1" smtClean="0"/>
              <a:t>Σόχο</a:t>
            </a:r>
            <a:r>
              <a:rPr lang="el-GR" dirty="0" smtClean="0"/>
              <a:t> της Νέας Υόρκης</a:t>
            </a:r>
          </a:p>
          <a:p>
            <a:pPr marL="0" indent="0">
              <a:buNone/>
            </a:pPr>
            <a:r>
              <a:rPr lang="el-GR" dirty="0" smtClean="0"/>
              <a:t>Θίασος: </a:t>
            </a:r>
            <a:r>
              <a:rPr lang="en-US" dirty="0" smtClean="0"/>
              <a:t>Performance Group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Συντελεστές:</a:t>
            </a:r>
          </a:p>
          <a:p>
            <a:pPr marL="0" indent="0">
              <a:buNone/>
            </a:pPr>
            <a:r>
              <a:rPr lang="el-GR" dirty="0" smtClean="0"/>
              <a:t>Σκηνοθεσία: </a:t>
            </a:r>
            <a:r>
              <a:rPr lang="en-US" dirty="0" smtClean="0"/>
              <a:t>Richard </a:t>
            </a:r>
            <a:r>
              <a:rPr lang="en-US" dirty="0" err="1" smtClean="0"/>
              <a:t>Schechner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Διανομή: </a:t>
            </a:r>
            <a:r>
              <a:rPr lang="en-US" dirty="0" smtClean="0"/>
              <a:t>William Shepherd (</a:t>
            </a:r>
            <a:r>
              <a:rPr lang="el-GR" dirty="0" smtClean="0"/>
              <a:t>Πενθέας)</a:t>
            </a:r>
            <a:r>
              <a:rPr lang="en-US" dirty="0" smtClean="0"/>
              <a:t>, </a:t>
            </a:r>
            <a:r>
              <a:rPr lang="en-US" dirty="0" err="1" smtClean="0"/>
              <a:t>Willian</a:t>
            </a:r>
            <a:r>
              <a:rPr lang="en-US" dirty="0" smtClean="0"/>
              <a:t> Finley</a:t>
            </a:r>
            <a:r>
              <a:rPr lang="el-GR" dirty="0" smtClean="0"/>
              <a:t> (Διόνυσος)</a:t>
            </a:r>
            <a:r>
              <a:rPr lang="en-US" dirty="0" smtClean="0"/>
              <a:t>…</a:t>
            </a:r>
            <a:r>
              <a:rPr lang="el-G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151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Θεατρικός χώρος/ σκηνογραφία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Δημιουργημένοι χώροι: χωρίς προϋπάρχουσες κατασκευές (σκηνή, πλατεία…), </a:t>
            </a:r>
          </a:p>
          <a:p>
            <a:r>
              <a:rPr lang="el-GR" dirty="0" smtClean="0"/>
              <a:t>ικριώματα και πλατφόρμες που επέτρεπαν σε ηθοποιούς και θεατές όχι μόνο οριζόντια αλλά και κάθετη σχέση μεταξύ τους. Οι θεατές συμπλήρωναν ενεργά τη σκηνογραφία με τα σώματά τους.</a:t>
            </a:r>
          </a:p>
          <a:p>
            <a:r>
              <a:rPr lang="el-GR" dirty="0" smtClean="0"/>
              <a:t>Ένας κεντρικός χώρος λίγων τετραγωνικών έκανε χρέη σκηνής και </a:t>
            </a:r>
          </a:p>
          <a:p>
            <a:r>
              <a:rPr lang="el-GR" dirty="0" smtClean="0"/>
              <a:t>μια καταπακτή κάλυπτε τις ανάγκες των παρασκηνίων για σκηνές εντός του παλατιού.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9234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Επιρροές του </a:t>
            </a:r>
            <a:r>
              <a:rPr lang="en-US" b="1" dirty="0" smtClean="0"/>
              <a:t>Richard </a:t>
            </a:r>
            <a:r>
              <a:rPr lang="en-US" b="1" dirty="0" err="1" smtClean="0"/>
              <a:t>Schechner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Antonin </a:t>
            </a:r>
            <a:r>
              <a:rPr lang="en-US" dirty="0" err="1" smtClean="0"/>
              <a:t>Artaud</a:t>
            </a:r>
            <a:r>
              <a:rPr lang="en-US" dirty="0" smtClean="0"/>
              <a:t>, John Cage, Marshall </a:t>
            </a:r>
            <a:r>
              <a:rPr lang="en-US" dirty="0" err="1" smtClean="0"/>
              <a:t>McLuham</a:t>
            </a:r>
            <a:r>
              <a:rPr lang="en-US" dirty="0" smtClean="0"/>
              <a:t>, Norman </a:t>
            </a:r>
            <a:r>
              <a:rPr lang="en-US" dirty="0" err="1" smtClean="0"/>
              <a:t>O’Brown</a:t>
            </a:r>
            <a:endParaRPr lang="en-US" dirty="0" smtClean="0"/>
          </a:p>
          <a:p>
            <a:r>
              <a:rPr lang="en-US" dirty="0" err="1" smtClean="0"/>
              <a:t>Mircea</a:t>
            </a:r>
            <a:r>
              <a:rPr lang="en-US" dirty="0" smtClean="0"/>
              <a:t> </a:t>
            </a:r>
            <a:r>
              <a:rPr lang="en-US" dirty="0" err="1" smtClean="0"/>
              <a:t>Eliade</a:t>
            </a:r>
            <a:r>
              <a:rPr lang="en-US" dirty="0" smtClean="0"/>
              <a:t>, Clifford Geertz, Claude Levi-Strauss, Victor Turner</a:t>
            </a:r>
          </a:p>
          <a:p>
            <a:r>
              <a:rPr lang="en-US" dirty="0" smtClean="0"/>
              <a:t>Nietzsche</a:t>
            </a:r>
          </a:p>
          <a:p>
            <a:r>
              <a:rPr lang="el-GR" dirty="0" smtClean="0"/>
              <a:t>Αριστοτέλης</a:t>
            </a:r>
          </a:p>
          <a:p>
            <a:r>
              <a:rPr lang="el-GR" dirty="0" smtClean="0"/>
              <a:t>Το πολιτικό υπόστρωμα της τραγωδίας και το κοινό της αρχαίας Αθήνας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4505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748464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Δραματολογική ερμηνεία των </a:t>
            </a:r>
            <a:r>
              <a:rPr lang="el-GR" b="1" i="1" dirty="0" smtClean="0"/>
              <a:t>Βακχών  </a:t>
            </a:r>
            <a:r>
              <a:rPr lang="el-GR" b="1" dirty="0" smtClean="0"/>
              <a:t>Ι</a:t>
            </a:r>
            <a:endParaRPr lang="el-GR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544616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Παράσταση τελετουργική και πολιτική με στοιχεία που παραπέμπουν στις μεταμοντέρνες αναγνώσεις της περιόδου: κείμενο </a:t>
            </a:r>
            <a:r>
              <a:rPr lang="el-GR" dirty="0" err="1" smtClean="0"/>
              <a:t>αποδομημένο</a:t>
            </a:r>
            <a:r>
              <a:rPr lang="el-GR" dirty="0" smtClean="0"/>
              <a:t>, αυτό-αναφορική διάσταση, η σκηνή ως βήμα προσωπικού βιώματος, </a:t>
            </a:r>
            <a:r>
              <a:rPr lang="el-GR" dirty="0" err="1" smtClean="0"/>
              <a:t>διαπολιστισμική</a:t>
            </a:r>
            <a:r>
              <a:rPr lang="el-GR" dirty="0" smtClean="0"/>
              <a:t> κατεύθυνση…</a:t>
            </a:r>
          </a:p>
          <a:p>
            <a:r>
              <a:rPr lang="el-GR" dirty="0" smtClean="0"/>
              <a:t>Συνδιαλέγεται άμεσα με το κοινωνικό-ιστορικό-πολιτικό πλαίσιο της εποχής που ανέβηκε η παράσταση και παραλληλίζεται με τα κοινά ή παρόμοια θέματα που θίγονται στις </a:t>
            </a:r>
            <a:r>
              <a:rPr lang="el-GR" i="1" dirty="0" smtClean="0"/>
              <a:t>Βάκχες</a:t>
            </a:r>
            <a:r>
              <a:rPr lang="el-GR" dirty="0" smtClean="0"/>
              <a:t>: Βία, τρέλα, έκσταση, απελευθέρωση </a:t>
            </a:r>
            <a:r>
              <a:rPr lang="el-GR" dirty="0" err="1" smtClean="0"/>
              <a:t>λιβιδικής</a:t>
            </a:r>
            <a:r>
              <a:rPr lang="el-GR" dirty="0" smtClean="0"/>
              <a:t> ενέργειας, σχέσεις μεταξύ ακραίων ομάδων και ατόμου, προκλήσεις προς την εξουσία, παραβίαση των ταμπού, ελευθερία της ηθικής επιλογής 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6764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l-GR" sz="4000" b="1" dirty="0"/>
              <a:t>Δραματολογική ερμηνεία των </a:t>
            </a:r>
            <a:r>
              <a:rPr lang="el-GR" sz="4000" b="1" i="1" dirty="0" smtClean="0"/>
              <a:t>Βακχών </a:t>
            </a:r>
            <a:r>
              <a:rPr lang="el-GR" sz="4000" b="1" dirty="0" smtClean="0"/>
              <a:t>ΙΙ</a:t>
            </a:r>
            <a:endParaRPr lang="el-G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έργο του Ευριπίδη παραμένει να ερμηνεύεται αμφίσημα. Η παράσταση δεν πήρε θέση ξεκάθαρη.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6343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Κείμενο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Μετάφραση</a:t>
            </a:r>
            <a:r>
              <a:rPr lang="en-US" dirty="0" smtClean="0"/>
              <a:t> </a:t>
            </a:r>
            <a:r>
              <a:rPr lang="el-GR" dirty="0" smtClean="0"/>
              <a:t>των </a:t>
            </a:r>
            <a:r>
              <a:rPr lang="el-GR" i="1" dirty="0" smtClean="0"/>
              <a:t>Βακχών</a:t>
            </a:r>
            <a:r>
              <a:rPr lang="el-GR" dirty="0" smtClean="0"/>
              <a:t> του </a:t>
            </a:r>
            <a:r>
              <a:rPr lang="en-US" dirty="0" smtClean="0"/>
              <a:t>William </a:t>
            </a:r>
            <a:r>
              <a:rPr lang="en-US" dirty="0" err="1" smtClean="0"/>
              <a:t>Arrowsmith</a:t>
            </a:r>
            <a:r>
              <a:rPr lang="el-GR" dirty="0" smtClean="0"/>
              <a:t>. Χρησιμοποιήθηκαν περίπου 600 από τους 1300 στίχους του ευριπίδειου έργου.</a:t>
            </a:r>
          </a:p>
          <a:p>
            <a:r>
              <a:rPr lang="el-GR" dirty="0" smtClean="0"/>
              <a:t>16 στίχοι από την </a:t>
            </a:r>
            <a:r>
              <a:rPr lang="el-GR" i="1" dirty="0" smtClean="0"/>
              <a:t>Αντιγόνη</a:t>
            </a:r>
            <a:r>
              <a:rPr lang="el-GR" dirty="0" smtClean="0"/>
              <a:t> του Σοφοκλή (659-680). Λόγια του Κρέοντα σχετικά με την τάξη που στην παράσταση τα εκφέρει ο Πενθέας</a:t>
            </a:r>
          </a:p>
          <a:p>
            <a:r>
              <a:rPr lang="el-GR" dirty="0" smtClean="0"/>
              <a:t>6 στίχοι από τον </a:t>
            </a:r>
            <a:r>
              <a:rPr lang="el-GR" i="1" dirty="0" smtClean="0"/>
              <a:t>Ιππόλυτο</a:t>
            </a:r>
            <a:r>
              <a:rPr lang="el-GR" dirty="0" smtClean="0"/>
              <a:t> του Ευριπίδη (215-221). Λόγια της Φαίδρας σχετικά με τις φαντασιώσεις που έχει και θέλει να πάει στο βουνό. Στην παράσταση τα εκφέρει ο Πενθέας.</a:t>
            </a:r>
          </a:p>
          <a:p>
            <a:r>
              <a:rPr lang="el-GR" dirty="0" smtClean="0"/>
              <a:t>Τα υπόλοιπα λόγια τα έγραψαν οι ηθοποιοί σεβόμενοι απόλυτα το ευριπίδειο ύφος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3284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700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Ιστορικό-κοινωνικό-πολιτικό πλαίσιο μέσα στο οποίο ανέβηκε το Dionysus in 69. </vt:lpstr>
      <vt:lpstr>Άλλα γεγονότα στη δεκαετία του 1960</vt:lpstr>
      <vt:lpstr>Παραστασιογραφία Βακχών </vt:lpstr>
      <vt:lpstr>Χρόνος, χώρος, θίασος, άλλα στοιχεία της παράστασης</vt:lpstr>
      <vt:lpstr>Θεατρικός χώρος/ σκηνογραφία</vt:lpstr>
      <vt:lpstr>Επιρροές του Richard Schechner </vt:lpstr>
      <vt:lpstr>Δραματολογική ερμηνεία των Βακχών  Ι</vt:lpstr>
      <vt:lpstr>Δραματολογική ερμηνεία των Βακχών ΙΙ</vt:lpstr>
      <vt:lpstr>Κείμενο </vt:lpstr>
      <vt:lpstr>Ενδιαφέρουσες σκηνικές προτάσεις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Dionysus in 69</dc:title>
  <dc:creator>Natali</dc:creator>
  <cp:lastModifiedBy>Natali</cp:lastModifiedBy>
  <cp:revision>46</cp:revision>
  <dcterms:created xsi:type="dcterms:W3CDTF">2018-11-28T18:30:28Z</dcterms:created>
  <dcterms:modified xsi:type="dcterms:W3CDTF">2018-12-07T17:06:27Z</dcterms:modified>
</cp:coreProperties>
</file>