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3"/>
  </p:notesMasterIdLst>
  <p:handoutMasterIdLst>
    <p:handoutMasterId r:id="rId84"/>
  </p:handoutMasterIdLst>
  <p:sldIdLst>
    <p:sldId id="256" r:id="rId2"/>
    <p:sldId id="260" r:id="rId3"/>
    <p:sldId id="274" r:id="rId4"/>
    <p:sldId id="275" r:id="rId5"/>
    <p:sldId id="278" r:id="rId6"/>
    <p:sldId id="279" r:id="rId7"/>
    <p:sldId id="276" r:id="rId8"/>
    <p:sldId id="280" r:id="rId9"/>
    <p:sldId id="277" r:id="rId10"/>
    <p:sldId id="281" r:id="rId11"/>
    <p:sldId id="282" r:id="rId12"/>
    <p:sldId id="287" r:id="rId13"/>
    <p:sldId id="303" r:id="rId14"/>
    <p:sldId id="288" r:id="rId15"/>
    <p:sldId id="304" r:id="rId16"/>
    <p:sldId id="289" r:id="rId17"/>
    <p:sldId id="290" r:id="rId18"/>
    <p:sldId id="291" r:id="rId19"/>
    <p:sldId id="292" r:id="rId20"/>
    <p:sldId id="293" r:id="rId21"/>
    <p:sldId id="305" r:id="rId22"/>
    <p:sldId id="294" r:id="rId23"/>
    <p:sldId id="295" r:id="rId24"/>
    <p:sldId id="296" r:id="rId25"/>
    <p:sldId id="297" r:id="rId26"/>
    <p:sldId id="298" r:id="rId27"/>
    <p:sldId id="306" r:id="rId28"/>
    <p:sldId id="299"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47" r:id="rId61"/>
    <p:sldId id="339" r:id="rId62"/>
    <p:sldId id="338" r:id="rId63"/>
    <p:sldId id="340" r:id="rId64"/>
    <p:sldId id="341" r:id="rId65"/>
    <p:sldId id="342" r:id="rId66"/>
    <p:sldId id="348" r:id="rId67"/>
    <p:sldId id="349" r:id="rId68"/>
    <p:sldId id="350" r:id="rId69"/>
    <p:sldId id="351" r:id="rId70"/>
    <p:sldId id="354" r:id="rId71"/>
    <p:sldId id="355" r:id="rId72"/>
    <p:sldId id="356" r:id="rId73"/>
    <p:sldId id="352" r:id="rId74"/>
    <p:sldId id="353" r:id="rId75"/>
    <p:sldId id="357" r:id="rId76"/>
    <p:sldId id="358" r:id="rId77"/>
    <p:sldId id="359" r:id="rId78"/>
    <p:sldId id="360" r:id="rId79"/>
    <p:sldId id="361" r:id="rId80"/>
    <p:sldId id="362" r:id="rId81"/>
    <p:sldId id="259"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2" y="-1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54E17-068C-494D-985F-7F79699EEC0E}" type="doc">
      <dgm:prSet loTypeId="urn:microsoft.com/office/officeart/2008/layout/PictureAccentList" loCatId="list" qsTypeId="urn:microsoft.com/office/officeart/2005/8/quickstyle/simple5" qsCatId="simple" csTypeId="urn:microsoft.com/office/officeart/2005/8/colors/colorful5" csCatId="colorful" phldr="1"/>
      <dgm:spPr/>
      <dgm:t>
        <a:bodyPr/>
        <a:lstStyle/>
        <a:p>
          <a:endParaRPr lang="el-GR"/>
        </a:p>
      </dgm:t>
    </dgm:pt>
    <dgm:pt modelId="{B2B8D86A-291F-4235-8ABA-441449C100B8}">
      <dgm:prSet phldrT="[Text]" custT="1"/>
      <dgm:spPr/>
      <dgm:t>
        <a:bodyPr/>
        <a:lstStyle/>
        <a:p>
          <a:r>
            <a:rPr lang="el-GR" sz="2400" b="1" smtClean="0"/>
            <a:t>ΠΕΡΙΕΧΟΜΕΝΑ</a:t>
          </a:r>
          <a:endParaRPr lang="el-GR" sz="2400" b="1" dirty="0"/>
        </a:p>
      </dgm:t>
    </dgm:pt>
    <dgm:pt modelId="{132C7298-846C-45FC-BF02-535397421259}" type="parTrans" cxnId="{C33B57AB-DC41-4C0F-808A-C12B56835FE1}">
      <dgm:prSet/>
      <dgm:spPr/>
      <dgm:t>
        <a:bodyPr/>
        <a:lstStyle/>
        <a:p>
          <a:endParaRPr lang="el-GR" sz="1400" b="1">
            <a:solidFill>
              <a:schemeClr val="bg1"/>
            </a:solidFill>
          </a:endParaRPr>
        </a:p>
      </dgm:t>
    </dgm:pt>
    <dgm:pt modelId="{062A2D14-DF5E-449B-B544-95FA53003917}" type="sibTrans" cxnId="{C33B57AB-DC41-4C0F-808A-C12B56835FE1}">
      <dgm:prSet/>
      <dgm:spPr/>
      <dgm:t>
        <a:bodyPr/>
        <a:lstStyle/>
        <a:p>
          <a:endParaRPr lang="el-GR" sz="1400" b="1">
            <a:solidFill>
              <a:schemeClr val="bg1"/>
            </a:solidFill>
          </a:endParaRPr>
        </a:p>
      </dgm:t>
    </dgm:pt>
    <dgm:pt modelId="{9B78D1D2-16C8-4047-BFE9-CD48CDBFE277}">
      <dgm:prSet phldrT="[Text]" custT="1"/>
      <dgm:spPr/>
      <dgm:t>
        <a:bodyPr/>
        <a:lstStyle/>
        <a:p>
          <a:pPr algn="l"/>
          <a:r>
            <a:rPr lang="el-GR" sz="2000" b="1" smtClean="0"/>
            <a:t>Εισαγωγή - Βασικές Έννοιες</a:t>
          </a:r>
          <a:endParaRPr lang="el-GR" sz="2000" b="1" dirty="0"/>
        </a:p>
      </dgm:t>
    </dgm:pt>
    <dgm:pt modelId="{A6AF765B-7FF2-40E2-9231-06CCA7B63BBE}" type="parTrans" cxnId="{C7B65D6D-2382-43FA-99B3-70D94BDF3721}">
      <dgm:prSet/>
      <dgm:spPr/>
      <dgm:t>
        <a:bodyPr/>
        <a:lstStyle/>
        <a:p>
          <a:endParaRPr lang="el-GR" sz="1400" b="1">
            <a:solidFill>
              <a:schemeClr val="bg1"/>
            </a:solidFill>
          </a:endParaRPr>
        </a:p>
      </dgm:t>
    </dgm:pt>
    <dgm:pt modelId="{D0E8AC50-6EE2-47C7-A806-3A41A5184187}" type="sibTrans" cxnId="{C7B65D6D-2382-43FA-99B3-70D94BDF3721}">
      <dgm:prSet/>
      <dgm:spPr/>
      <dgm:t>
        <a:bodyPr/>
        <a:lstStyle/>
        <a:p>
          <a:endParaRPr lang="el-GR" sz="1400" b="1">
            <a:solidFill>
              <a:schemeClr val="bg1"/>
            </a:solidFill>
          </a:endParaRPr>
        </a:p>
      </dgm:t>
    </dgm:pt>
    <dgm:pt modelId="{EB1D5787-92DA-4E86-9554-729D0F73379A}">
      <dgm:prSet phldrT="[Text]" custT="1"/>
      <dgm:spPr/>
      <dgm:t>
        <a:bodyPr/>
        <a:lstStyle/>
        <a:p>
          <a:pPr algn="l"/>
          <a:r>
            <a:rPr lang="el-GR" sz="2000" b="1" smtClean="0"/>
            <a:t>Ευφυή Συστήματα Επικοινωνίας</a:t>
          </a:r>
          <a:endParaRPr lang="el-GR" sz="2000" b="1" dirty="0"/>
        </a:p>
      </dgm:t>
    </dgm:pt>
    <dgm:pt modelId="{042F65E7-ACFB-4B88-B65A-F1F41B8F38B6}" type="parTrans" cxnId="{8F2A62DE-E8C7-470E-963C-0413E5C46A37}">
      <dgm:prSet/>
      <dgm:spPr/>
      <dgm:t>
        <a:bodyPr/>
        <a:lstStyle/>
        <a:p>
          <a:endParaRPr lang="el-GR" sz="1400" b="1">
            <a:solidFill>
              <a:schemeClr val="bg1"/>
            </a:solidFill>
          </a:endParaRPr>
        </a:p>
      </dgm:t>
    </dgm:pt>
    <dgm:pt modelId="{04BE8CFC-2350-4219-B0D0-F2566C0D49F0}" type="sibTrans" cxnId="{8F2A62DE-E8C7-470E-963C-0413E5C46A37}">
      <dgm:prSet/>
      <dgm:spPr/>
      <dgm:t>
        <a:bodyPr/>
        <a:lstStyle/>
        <a:p>
          <a:endParaRPr lang="el-GR" sz="1400" b="1">
            <a:solidFill>
              <a:schemeClr val="bg1"/>
            </a:solidFill>
          </a:endParaRPr>
        </a:p>
      </dgm:t>
    </dgm:pt>
    <dgm:pt modelId="{8BFF02C2-4C10-494B-A822-B863D6F7DAEB}">
      <dgm:prSet phldrT="[Text]" custT="1"/>
      <dgm:spPr/>
      <dgm:t>
        <a:bodyPr/>
        <a:lstStyle/>
        <a:p>
          <a:pPr algn="l"/>
          <a:r>
            <a:rPr lang="el-GR" sz="2000" b="1" smtClean="0"/>
            <a:t>Ευφυή Συστήματα Υποστήριξης Αποφάσεων </a:t>
          </a:r>
          <a:endParaRPr lang="el-GR" sz="2000" b="1" dirty="0"/>
        </a:p>
      </dgm:t>
    </dgm:pt>
    <dgm:pt modelId="{806AA8EF-475A-46EB-A274-692EB8451764}" type="parTrans" cxnId="{E11D5668-B8CA-42D7-8378-6BDB38A8DB38}">
      <dgm:prSet/>
      <dgm:spPr/>
      <dgm:t>
        <a:bodyPr/>
        <a:lstStyle/>
        <a:p>
          <a:endParaRPr lang="el-GR" sz="1400" b="1">
            <a:solidFill>
              <a:schemeClr val="bg1"/>
            </a:solidFill>
          </a:endParaRPr>
        </a:p>
      </dgm:t>
    </dgm:pt>
    <dgm:pt modelId="{1697292B-50C8-4CDA-AD26-1F137E56C63E}" type="sibTrans" cxnId="{E11D5668-B8CA-42D7-8378-6BDB38A8DB38}">
      <dgm:prSet/>
      <dgm:spPr/>
      <dgm:t>
        <a:bodyPr/>
        <a:lstStyle/>
        <a:p>
          <a:endParaRPr lang="el-GR" sz="1400" b="1">
            <a:solidFill>
              <a:schemeClr val="bg1"/>
            </a:solidFill>
          </a:endParaRPr>
        </a:p>
      </dgm:t>
    </dgm:pt>
    <dgm:pt modelId="{28ED35C3-10C0-43D2-81E4-10BE6FBCE54B}">
      <dgm:prSet phldrT="[Text]" custT="1"/>
      <dgm:spPr/>
      <dgm:t>
        <a:bodyPr/>
        <a:lstStyle/>
        <a:p>
          <a:pPr algn="l"/>
          <a:r>
            <a:rPr lang="el-GR" sz="2000" b="1" smtClean="0"/>
            <a:t>Σχεδίαση και Ανάπτυξη Ευφυών Σ.Υ.Α.</a:t>
          </a:r>
          <a:endParaRPr lang="el-GR" sz="2000" b="1" dirty="0"/>
        </a:p>
      </dgm:t>
    </dgm:pt>
    <dgm:pt modelId="{D11309E3-CA52-4BCF-9842-ABD890F74BC2}" type="parTrans" cxnId="{7F94CD5B-1161-4161-A1E6-C45229A886A2}">
      <dgm:prSet/>
      <dgm:spPr/>
      <dgm:t>
        <a:bodyPr/>
        <a:lstStyle/>
        <a:p>
          <a:endParaRPr lang="el-GR" sz="1400" b="1">
            <a:solidFill>
              <a:schemeClr val="bg1"/>
            </a:solidFill>
          </a:endParaRPr>
        </a:p>
      </dgm:t>
    </dgm:pt>
    <dgm:pt modelId="{90BB232D-2530-45CD-952E-71675522FA0E}" type="sibTrans" cxnId="{7F94CD5B-1161-4161-A1E6-C45229A886A2}">
      <dgm:prSet/>
      <dgm:spPr/>
      <dgm:t>
        <a:bodyPr/>
        <a:lstStyle/>
        <a:p>
          <a:endParaRPr lang="el-GR" sz="1400" b="1">
            <a:solidFill>
              <a:schemeClr val="bg1"/>
            </a:solidFill>
          </a:endParaRPr>
        </a:p>
      </dgm:t>
    </dgm:pt>
    <dgm:pt modelId="{648E7D30-4F94-40DA-BA95-7C423AE50317}">
      <dgm:prSet phldrT="[Text]" custT="1"/>
      <dgm:spPr/>
      <dgm:t>
        <a:bodyPr/>
        <a:lstStyle/>
        <a:p>
          <a:pPr algn="l"/>
          <a:r>
            <a:rPr lang="en-US" sz="2000" b="1" smtClean="0"/>
            <a:t>Προβλήματα </a:t>
          </a:r>
          <a:r>
            <a:rPr lang="el-GR" sz="2000" b="1" smtClean="0"/>
            <a:t>σ</a:t>
          </a:r>
          <a:r>
            <a:rPr lang="en-US" sz="2000" b="1" smtClean="0"/>
            <a:t>την ανάπτυξη των Ευφυών ΣΥΑ</a:t>
          </a:r>
          <a:endParaRPr lang="el-GR" sz="2000" b="1" dirty="0"/>
        </a:p>
      </dgm:t>
    </dgm:pt>
    <dgm:pt modelId="{A3DD6701-1871-4122-8DA0-2426328B2EED}" type="parTrans" cxnId="{6C658EEA-6175-46D5-B41B-0C008766F54E}">
      <dgm:prSet/>
      <dgm:spPr/>
      <dgm:t>
        <a:bodyPr/>
        <a:lstStyle/>
        <a:p>
          <a:endParaRPr lang="el-GR" sz="1400" b="1">
            <a:solidFill>
              <a:schemeClr val="bg1"/>
            </a:solidFill>
          </a:endParaRPr>
        </a:p>
      </dgm:t>
    </dgm:pt>
    <dgm:pt modelId="{C76E3FB8-A375-4DD6-9E26-D784006D1DD9}" type="sibTrans" cxnId="{6C658EEA-6175-46D5-B41B-0C008766F54E}">
      <dgm:prSet/>
      <dgm:spPr/>
      <dgm:t>
        <a:bodyPr/>
        <a:lstStyle/>
        <a:p>
          <a:endParaRPr lang="el-GR" sz="1400" b="1">
            <a:solidFill>
              <a:schemeClr val="bg1"/>
            </a:solidFill>
          </a:endParaRPr>
        </a:p>
      </dgm:t>
    </dgm:pt>
    <dgm:pt modelId="{BCB5E26E-4A71-4842-9048-DBAD2E0E110F}">
      <dgm:prSet phldrT="[Text]" custT="1"/>
      <dgm:spPr/>
      <dgm:t>
        <a:bodyPr/>
        <a:lstStyle/>
        <a:p>
          <a:pPr algn="l"/>
          <a:r>
            <a:rPr lang="el-GR" sz="2000" b="1" smtClean="0"/>
            <a:t>Συστατικά των Ευφυών ΣΥΑ</a:t>
          </a:r>
          <a:endParaRPr lang="el-GR" sz="2000" b="1" dirty="0"/>
        </a:p>
      </dgm:t>
    </dgm:pt>
    <dgm:pt modelId="{A94B4C63-375D-4A1A-9312-807336771111}" type="parTrans" cxnId="{3FB36D68-82BF-4104-A6D4-D7F68BEDBFD6}">
      <dgm:prSet/>
      <dgm:spPr/>
      <dgm:t>
        <a:bodyPr/>
        <a:lstStyle/>
        <a:p>
          <a:endParaRPr lang="el-GR" sz="1400" b="1">
            <a:solidFill>
              <a:schemeClr val="bg1"/>
            </a:solidFill>
          </a:endParaRPr>
        </a:p>
      </dgm:t>
    </dgm:pt>
    <dgm:pt modelId="{0ED69F56-4C21-4E7B-A254-075BEB402144}" type="sibTrans" cxnId="{3FB36D68-82BF-4104-A6D4-D7F68BEDBFD6}">
      <dgm:prSet/>
      <dgm:spPr/>
      <dgm:t>
        <a:bodyPr/>
        <a:lstStyle/>
        <a:p>
          <a:endParaRPr lang="el-GR" sz="1400" b="1">
            <a:solidFill>
              <a:schemeClr val="bg1"/>
            </a:solidFill>
          </a:endParaRPr>
        </a:p>
      </dgm:t>
    </dgm:pt>
    <dgm:pt modelId="{52263AB8-D230-41B6-9CC9-0C3C1238D91A}">
      <dgm:prSet phldrT="[Text]" custT="1"/>
      <dgm:spPr/>
      <dgm:t>
        <a:bodyPr/>
        <a:lstStyle/>
        <a:p>
          <a:pPr algn="l"/>
          <a:r>
            <a:rPr lang="el-GR" sz="2000" b="1" smtClean="0"/>
            <a:t>Ευφυή Συστήματα Διαχείρισης Βάσεων Δεδομένων </a:t>
          </a:r>
          <a:endParaRPr lang="el-GR" sz="2000" b="1" dirty="0"/>
        </a:p>
      </dgm:t>
    </dgm:pt>
    <dgm:pt modelId="{56A16B68-722A-4C50-BF36-B2429D111214}" type="parTrans" cxnId="{058E2369-9CD0-4D17-9F73-681615D4D203}">
      <dgm:prSet/>
      <dgm:spPr/>
      <dgm:t>
        <a:bodyPr/>
        <a:lstStyle/>
        <a:p>
          <a:endParaRPr lang="el-GR" sz="1400" b="1">
            <a:solidFill>
              <a:schemeClr val="bg1"/>
            </a:solidFill>
          </a:endParaRPr>
        </a:p>
      </dgm:t>
    </dgm:pt>
    <dgm:pt modelId="{530D7C9E-4EF1-4830-A3F7-C2D5A1F21AAC}" type="sibTrans" cxnId="{058E2369-9CD0-4D17-9F73-681615D4D203}">
      <dgm:prSet/>
      <dgm:spPr/>
      <dgm:t>
        <a:bodyPr/>
        <a:lstStyle/>
        <a:p>
          <a:endParaRPr lang="el-GR" sz="1400" b="1">
            <a:solidFill>
              <a:schemeClr val="bg1"/>
            </a:solidFill>
          </a:endParaRPr>
        </a:p>
      </dgm:t>
    </dgm:pt>
    <dgm:pt modelId="{F9C7E5EF-E019-45CD-A986-6DA9C7E4C545}">
      <dgm:prSet phldrT="[Text]" custT="1"/>
      <dgm:spPr/>
      <dgm:t>
        <a:bodyPr/>
        <a:lstStyle/>
        <a:p>
          <a:pPr algn="l"/>
          <a:r>
            <a:rPr lang="el-GR" sz="2000" b="1" smtClean="0"/>
            <a:t>Ευφυή Συστήματα Διαχείρισης Βάσεων Μοντέλων </a:t>
          </a:r>
          <a:endParaRPr lang="el-GR" sz="2000" b="1" dirty="0"/>
        </a:p>
      </dgm:t>
    </dgm:pt>
    <dgm:pt modelId="{64DB9E14-8C32-4AE7-BC4A-C38C6AB628E5}" type="parTrans" cxnId="{F6F4A3DB-6213-440F-A8F4-9781BB807005}">
      <dgm:prSet/>
      <dgm:spPr/>
      <dgm:t>
        <a:bodyPr/>
        <a:lstStyle/>
        <a:p>
          <a:endParaRPr lang="el-GR" sz="1400" b="1">
            <a:solidFill>
              <a:schemeClr val="bg1"/>
            </a:solidFill>
          </a:endParaRPr>
        </a:p>
      </dgm:t>
    </dgm:pt>
    <dgm:pt modelId="{CB30D418-91CC-497C-AB43-654D1A822E6F}" type="sibTrans" cxnId="{F6F4A3DB-6213-440F-A8F4-9781BB807005}">
      <dgm:prSet/>
      <dgm:spPr/>
      <dgm:t>
        <a:bodyPr/>
        <a:lstStyle/>
        <a:p>
          <a:endParaRPr lang="el-GR" sz="1400" b="1">
            <a:solidFill>
              <a:schemeClr val="bg1"/>
            </a:solidFill>
          </a:endParaRPr>
        </a:p>
      </dgm:t>
    </dgm:pt>
    <dgm:pt modelId="{A7BACCF4-4456-43F5-934C-B72742AB667D}">
      <dgm:prSet phldrT="[Text]" custT="1"/>
      <dgm:spPr/>
      <dgm:t>
        <a:bodyPr/>
        <a:lstStyle/>
        <a:p>
          <a:pPr algn="l"/>
          <a:r>
            <a:rPr lang="el-GR" sz="2000" b="1" smtClean="0"/>
            <a:t>Ολοκλήρωση ΕΣ και Συστημάτων Υποστήριξης Αποφάσεων</a:t>
          </a:r>
          <a:endParaRPr lang="el-GR" sz="2000" b="1" dirty="0"/>
        </a:p>
      </dgm:t>
    </dgm:pt>
    <dgm:pt modelId="{C121206B-262D-4B42-A631-D1541FA61523}" type="parTrans" cxnId="{74A2D323-0249-40C8-B920-A896E851F07F}">
      <dgm:prSet/>
      <dgm:spPr/>
      <dgm:t>
        <a:bodyPr/>
        <a:lstStyle/>
        <a:p>
          <a:endParaRPr lang="el-GR" sz="1400" b="1">
            <a:solidFill>
              <a:schemeClr val="bg1"/>
            </a:solidFill>
          </a:endParaRPr>
        </a:p>
      </dgm:t>
    </dgm:pt>
    <dgm:pt modelId="{EA0A3A67-EBBF-461A-A9BD-94A27CF10512}" type="sibTrans" cxnId="{74A2D323-0249-40C8-B920-A896E851F07F}">
      <dgm:prSet/>
      <dgm:spPr/>
      <dgm:t>
        <a:bodyPr/>
        <a:lstStyle/>
        <a:p>
          <a:endParaRPr lang="el-GR" sz="1400" b="1">
            <a:solidFill>
              <a:schemeClr val="bg1"/>
            </a:solidFill>
          </a:endParaRPr>
        </a:p>
      </dgm:t>
    </dgm:pt>
    <dgm:pt modelId="{2BF7EDBA-9553-4EFF-A0D1-D1C2792C9EE1}">
      <dgm:prSet phldrT="[Text]" custT="1"/>
      <dgm:spPr/>
      <dgm:t>
        <a:bodyPr/>
        <a:lstStyle/>
        <a:p>
          <a:pPr algn="l"/>
          <a:r>
            <a:rPr lang="en-US" sz="2000" b="1" smtClean="0"/>
            <a:t>Εργαλεία ανάπτυξης </a:t>
          </a:r>
          <a:endParaRPr lang="el-GR" sz="2000" b="1" dirty="0"/>
        </a:p>
      </dgm:t>
    </dgm:pt>
    <dgm:pt modelId="{7598C2F8-B736-4ACB-9920-81E3BA581123}" type="parTrans" cxnId="{47740289-FFC8-458C-9A30-23FDD6588901}">
      <dgm:prSet/>
      <dgm:spPr/>
      <dgm:t>
        <a:bodyPr/>
        <a:lstStyle/>
        <a:p>
          <a:endParaRPr lang="el-GR" b="1">
            <a:solidFill>
              <a:schemeClr val="bg1"/>
            </a:solidFill>
          </a:endParaRPr>
        </a:p>
      </dgm:t>
    </dgm:pt>
    <dgm:pt modelId="{EAD8A1E3-EF47-4750-A23F-D7228CF16C71}" type="sibTrans" cxnId="{47740289-FFC8-458C-9A30-23FDD6588901}">
      <dgm:prSet/>
      <dgm:spPr/>
      <dgm:t>
        <a:bodyPr/>
        <a:lstStyle/>
        <a:p>
          <a:endParaRPr lang="el-GR" b="1">
            <a:solidFill>
              <a:schemeClr val="bg1"/>
            </a:solidFill>
          </a:endParaRPr>
        </a:p>
      </dgm:t>
    </dgm:pt>
    <dgm:pt modelId="{1D3A07E5-F34D-490B-90E8-147A594BFF78}" type="pres">
      <dgm:prSet presAssocID="{D0A54E17-068C-494D-985F-7F79699EEC0E}" presName="layout" presStyleCnt="0">
        <dgm:presLayoutVars>
          <dgm:chMax/>
          <dgm:chPref/>
          <dgm:dir/>
          <dgm:animOne val="branch"/>
          <dgm:animLvl val="lvl"/>
          <dgm:resizeHandles/>
        </dgm:presLayoutVars>
      </dgm:prSet>
      <dgm:spPr/>
      <dgm:t>
        <a:bodyPr/>
        <a:lstStyle/>
        <a:p>
          <a:endParaRPr lang="el-GR"/>
        </a:p>
      </dgm:t>
    </dgm:pt>
    <dgm:pt modelId="{F2814115-9BC9-419C-87FE-827330D73C7D}" type="pres">
      <dgm:prSet presAssocID="{B2B8D86A-291F-4235-8ABA-441449C100B8}" presName="root" presStyleCnt="0">
        <dgm:presLayoutVars>
          <dgm:chMax/>
          <dgm:chPref val="4"/>
        </dgm:presLayoutVars>
      </dgm:prSet>
      <dgm:spPr/>
      <dgm:t>
        <a:bodyPr/>
        <a:lstStyle/>
        <a:p>
          <a:endParaRPr lang="el-GR"/>
        </a:p>
      </dgm:t>
    </dgm:pt>
    <dgm:pt modelId="{49178099-2B7F-47B4-9F65-85601A3816A4}" type="pres">
      <dgm:prSet presAssocID="{B2B8D86A-291F-4235-8ABA-441449C100B8}" presName="rootComposite" presStyleCnt="0">
        <dgm:presLayoutVars/>
      </dgm:prSet>
      <dgm:spPr/>
      <dgm:t>
        <a:bodyPr/>
        <a:lstStyle/>
        <a:p>
          <a:endParaRPr lang="el-GR"/>
        </a:p>
      </dgm:t>
    </dgm:pt>
    <dgm:pt modelId="{143AD6E9-4009-44C7-A3A9-9389EF08BEDB}" type="pres">
      <dgm:prSet presAssocID="{B2B8D86A-291F-4235-8ABA-441449C100B8}" presName="rootText" presStyleLbl="node0" presStyleIdx="0" presStyleCnt="1">
        <dgm:presLayoutVars>
          <dgm:chMax/>
          <dgm:chPref val="4"/>
        </dgm:presLayoutVars>
      </dgm:prSet>
      <dgm:spPr/>
      <dgm:t>
        <a:bodyPr/>
        <a:lstStyle/>
        <a:p>
          <a:endParaRPr lang="el-GR"/>
        </a:p>
      </dgm:t>
    </dgm:pt>
    <dgm:pt modelId="{54FB7329-5294-4020-A26C-8AD2FFC274EB}" type="pres">
      <dgm:prSet presAssocID="{B2B8D86A-291F-4235-8ABA-441449C100B8}" presName="childShape" presStyleCnt="0">
        <dgm:presLayoutVars>
          <dgm:chMax val="0"/>
          <dgm:chPref val="0"/>
        </dgm:presLayoutVars>
      </dgm:prSet>
      <dgm:spPr/>
      <dgm:t>
        <a:bodyPr/>
        <a:lstStyle/>
        <a:p>
          <a:endParaRPr lang="el-GR"/>
        </a:p>
      </dgm:t>
    </dgm:pt>
    <dgm:pt modelId="{8248F028-E523-4C5C-8B35-1098F9E63A77}" type="pres">
      <dgm:prSet presAssocID="{9B78D1D2-16C8-4047-BFE9-CD48CDBFE277}" presName="childComposite" presStyleCnt="0">
        <dgm:presLayoutVars>
          <dgm:chMax val="0"/>
          <dgm:chPref val="0"/>
        </dgm:presLayoutVars>
      </dgm:prSet>
      <dgm:spPr/>
      <dgm:t>
        <a:bodyPr/>
        <a:lstStyle/>
        <a:p>
          <a:endParaRPr lang="el-GR"/>
        </a:p>
      </dgm:t>
    </dgm:pt>
    <dgm:pt modelId="{A41AE6BB-4552-4EA2-9705-8B26BD74A89A}" type="pres">
      <dgm:prSet presAssocID="{9B78D1D2-16C8-4047-BFE9-CD48CDBFE277}" presName="Image" presStyleLbl="node1" presStyleIdx="0" presStyleCnt="10" custLinFactX="-200000" custLinFactNeighborX="-278991" custLinFactNeighborY="310"/>
      <dgm:spPr/>
      <dgm:t>
        <a:bodyPr/>
        <a:lstStyle/>
        <a:p>
          <a:endParaRPr lang="el-GR"/>
        </a:p>
      </dgm:t>
    </dgm:pt>
    <dgm:pt modelId="{141EEB03-FD9F-4E82-88A2-3F46CF1A5CA2}" type="pres">
      <dgm:prSet presAssocID="{9B78D1D2-16C8-4047-BFE9-CD48CDBFE277}" presName="childText" presStyleLbl="lnNode1" presStyleIdx="0" presStyleCnt="10" custScaleX="255052">
        <dgm:presLayoutVars>
          <dgm:chMax val="0"/>
          <dgm:chPref val="0"/>
          <dgm:bulletEnabled val="1"/>
        </dgm:presLayoutVars>
      </dgm:prSet>
      <dgm:spPr/>
      <dgm:t>
        <a:bodyPr/>
        <a:lstStyle/>
        <a:p>
          <a:endParaRPr lang="el-GR"/>
        </a:p>
      </dgm:t>
    </dgm:pt>
    <dgm:pt modelId="{EEF35840-2947-4EBB-AA48-0E50126120C4}" type="pres">
      <dgm:prSet presAssocID="{8BFF02C2-4C10-494B-A822-B863D6F7DAEB}" presName="childComposite" presStyleCnt="0">
        <dgm:presLayoutVars>
          <dgm:chMax val="0"/>
          <dgm:chPref val="0"/>
        </dgm:presLayoutVars>
      </dgm:prSet>
      <dgm:spPr/>
      <dgm:t>
        <a:bodyPr/>
        <a:lstStyle/>
        <a:p>
          <a:endParaRPr lang="el-GR"/>
        </a:p>
      </dgm:t>
    </dgm:pt>
    <dgm:pt modelId="{5569DA72-054E-40CC-8E86-9CDDDD8073FB}" type="pres">
      <dgm:prSet presAssocID="{8BFF02C2-4C10-494B-A822-B863D6F7DAEB}" presName="Image" presStyleLbl="node1" presStyleIdx="1" presStyleCnt="10" custLinFactX="-200000" custLinFactNeighborX="-278991" custLinFactNeighborY="310"/>
      <dgm:spPr/>
      <dgm:t>
        <a:bodyPr/>
        <a:lstStyle/>
        <a:p>
          <a:endParaRPr lang="el-GR"/>
        </a:p>
      </dgm:t>
    </dgm:pt>
    <dgm:pt modelId="{1F2727FC-0C79-48E5-A739-E49AC68C90A1}" type="pres">
      <dgm:prSet presAssocID="{8BFF02C2-4C10-494B-A822-B863D6F7DAEB}" presName="childText" presStyleLbl="lnNode1" presStyleIdx="1" presStyleCnt="10" custScaleX="255052">
        <dgm:presLayoutVars>
          <dgm:chMax val="0"/>
          <dgm:chPref val="0"/>
          <dgm:bulletEnabled val="1"/>
        </dgm:presLayoutVars>
      </dgm:prSet>
      <dgm:spPr/>
      <dgm:t>
        <a:bodyPr/>
        <a:lstStyle/>
        <a:p>
          <a:endParaRPr lang="el-GR"/>
        </a:p>
      </dgm:t>
    </dgm:pt>
    <dgm:pt modelId="{000F4946-7E24-4FF2-BF09-F2D4E8BC528B}" type="pres">
      <dgm:prSet presAssocID="{28ED35C3-10C0-43D2-81E4-10BE6FBCE54B}" presName="childComposite" presStyleCnt="0">
        <dgm:presLayoutVars>
          <dgm:chMax val="0"/>
          <dgm:chPref val="0"/>
        </dgm:presLayoutVars>
      </dgm:prSet>
      <dgm:spPr/>
      <dgm:t>
        <a:bodyPr/>
        <a:lstStyle/>
        <a:p>
          <a:endParaRPr lang="el-GR"/>
        </a:p>
      </dgm:t>
    </dgm:pt>
    <dgm:pt modelId="{C783A9CE-E78E-4E59-A910-4544DFA7697E}" type="pres">
      <dgm:prSet presAssocID="{28ED35C3-10C0-43D2-81E4-10BE6FBCE54B}" presName="Image" presStyleLbl="node1" presStyleIdx="2" presStyleCnt="10" custLinFactX="-200000" custLinFactNeighborX="-278991" custLinFactNeighborY="310"/>
      <dgm:spPr/>
      <dgm:t>
        <a:bodyPr/>
        <a:lstStyle/>
        <a:p>
          <a:endParaRPr lang="el-GR"/>
        </a:p>
      </dgm:t>
    </dgm:pt>
    <dgm:pt modelId="{D4CA8017-7B27-4985-B45B-14124F90012C}" type="pres">
      <dgm:prSet presAssocID="{28ED35C3-10C0-43D2-81E4-10BE6FBCE54B}" presName="childText" presStyleLbl="lnNode1" presStyleIdx="2" presStyleCnt="10" custScaleX="255052">
        <dgm:presLayoutVars>
          <dgm:chMax val="0"/>
          <dgm:chPref val="0"/>
          <dgm:bulletEnabled val="1"/>
        </dgm:presLayoutVars>
      </dgm:prSet>
      <dgm:spPr/>
      <dgm:t>
        <a:bodyPr/>
        <a:lstStyle/>
        <a:p>
          <a:endParaRPr lang="el-GR"/>
        </a:p>
      </dgm:t>
    </dgm:pt>
    <dgm:pt modelId="{34CE6CD5-C3BB-473D-96F5-B11FF9D9BD6C}" type="pres">
      <dgm:prSet presAssocID="{2BF7EDBA-9553-4EFF-A0D1-D1C2792C9EE1}" presName="childComposite" presStyleCnt="0">
        <dgm:presLayoutVars>
          <dgm:chMax val="0"/>
          <dgm:chPref val="0"/>
        </dgm:presLayoutVars>
      </dgm:prSet>
      <dgm:spPr/>
      <dgm:t>
        <a:bodyPr/>
        <a:lstStyle/>
        <a:p>
          <a:endParaRPr lang="el-GR"/>
        </a:p>
      </dgm:t>
    </dgm:pt>
    <dgm:pt modelId="{22A07DF6-DA26-4956-A46B-049EDCFEEE0F}" type="pres">
      <dgm:prSet presAssocID="{2BF7EDBA-9553-4EFF-A0D1-D1C2792C9EE1}" presName="Image" presStyleLbl="node1" presStyleIdx="3" presStyleCnt="10" custLinFactX="-200000" custLinFactNeighborX="-278991" custLinFactNeighborY="310"/>
      <dgm:spPr/>
      <dgm:t>
        <a:bodyPr/>
        <a:lstStyle/>
        <a:p>
          <a:endParaRPr lang="el-GR"/>
        </a:p>
      </dgm:t>
    </dgm:pt>
    <dgm:pt modelId="{2004DDC8-EFCE-47A9-8108-6FC0DB9ACC2F}" type="pres">
      <dgm:prSet presAssocID="{2BF7EDBA-9553-4EFF-A0D1-D1C2792C9EE1}" presName="childText" presStyleLbl="lnNode1" presStyleIdx="3" presStyleCnt="10" custScaleX="255052">
        <dgm:presLayoutVars>
          <dgm:chMax val="0"/>
          <dgm:chPref val="0"/>
          <dgm:bulletEnabled val="1"/>
        </dgm:presLayoutVars>
      </dgm:prSet>
      <dgm:spPr/>
      <dgm:t>
        <a:bodyPr/>
        <a:lstStyle/>
        <a:p>
          <a:endParaRPr lang="el-GR"/>
        </a:p>
      </dgm:t>
    </dgm:pt>
    <dgm:pt modelId="{FC8342EF-273C-43EB-BE11-5683AB6A4F75}" type="pres">
      <dgm:prSet presAssocID="{648E7D30-4F94-40DA-BA95-7C423AE50317}" presName="childComposite" presStyleCnt="0">
        <dgm:presLayoutVars>
          <dgm:chMax val="0"/>
          <dgm:chPref val="0"/>
        </dgm:presLayoutVars>
      </dgm:prSet>
      <dgm:spPr/>
      <dgm:t>
        <a:bodyPr/>
        <a:lstStyle/>
        <a:p>
          <a:endParaRPr lang="el-GR"/>
        </a:p>
      </dgm:t>
    </dgm:pt>
    <dgm:pt modelId="{29940A89-94D7-4194-859B-8D4334D6E12F}" type="pres">
      <dgm:prSet presAssocID="{648E7D30-4F94-40DA-BA95-7C423AE50317}" presName="Image" presStyleLbl="node1" presStyleIdx="4" presStyleCnt="10" custLinFactX="-200000" custLinFactNeighborX="-278991" custLinFactNeighborY="310"/>
      <dgm:spPr/>
      <dgm:t>
        <a:bodyPr/>
        <a:lstStyle/>
        <a:p>
          <a:endParaRPr lang="el-GR"/>
        </a:p>
      </dgm:t>
    </dgm:pt>
    <dgm:pt modelId="{6FEBF28F-42D8-42C7-B26B-6BDFFE572B09}" type="pres">
      <dgm:prSet presAssocID="{648E7D30-4F94-40DA-BA95-7C423AE50317}" presName="childText" presStyleLbl="lnNode1" presStyleIdx="4" presStyleCnt="10" custScaleX="255052">
        <dgm:presLayoutVars>
          <dgm:chMax val="0"/>
          <dgm:chPref val="0"/>
          <dgm:bulletEnabled val="1"/>
        </dgm:presLayoutVars>
      </dgm:prSet>
      <dgm:spPr/>
      <dgm:t>
        <a:bodyPr/>
        <a:lstStyle/>
        <a:p>
          <a:endParaRPr lang="el-GR"/>
        </a:p>
      </dgm:t>
    </dgm:pt>
    <dgm:pt modelId="{BD4ED565-2C89-4126-B641-20954B66C290}" type="pres">
      <dgm:prSet presAssocID="{BCB5E26E-4A71-4842-9048-DBAD2E0E110F}" presName="childComposite" presStyleCnt="0">
        <dgm:presLayoutVars>
          <dgm:chMax val="0"/>
          <dgm:chPref val="0"/>
        </dgm:presLayoutVars>
      </dgm:prSet>
      <dgm:spPr/>
      <dgm:t>
        <a:bodyPr/>
        <a:lstStyle/>
        <a:p>
          <a:endParaRPr lang="el-GR"/>
        </a:p>
      </dgm:t>
    </dgm:pt>
    <dgm:pt modelId="{4E640903-13F7-4A9A-8A4A-B354EA71BECB}" type="pres">
      <dgm:prSet presAssocID="{BCB5E26E-4A71-4842-9048-DBAD2E0E110F}" presName="Image" presStyleLbl="node1" presStyleIdx="5" presStyleCnt="10" custLinFactX="-200000" custLinFactNeighborX="-278991" custLinFactNeighborY="310"/>
      <dgm:spPr/>
      <dgm:t>
        <a:bodyPr/>
        <a:lstStyle/>
        <a:p>
          <a:endParaRPr lang="el-GR"/>
        </a:p>
      </dgm:t>
    </dgm:pt>
    <dgm:pt modelId="{A3CF8C93-1001-407F-9859-454388694044}" type="pres">
      <dgm:prSet presAssocID="{BCB5E26E-4A71-4842-9048-DBAD2E0E110F}" presName="childText" presStyleLbl="lnNode1" presStyleIdx="5" presStyleCnt="10" custScaleX="255052">
        <dgm:presLayoutVars>
          <dgm:chMax val="0"/>
          <dgm:chPref val="0"/>
          <dgm:bulletEnabled val="1"/>
        </dgm:presLayoutVars>
      </dgm:prSet>
      <dgm:spPr/>
      <dgm:t>
        <a:bodyPr/>
        <a:lstStyle/>
        <a:p>
          <a:endParaRPr lang="el-GR"/>
        </a:p>
      </dgm:t>
    </dgm:pt>
    <dgm:pt modelId="{EE12DC54-56B4-4B25-991C-DCA4BA756763}" type="pres">
      <dgm:prSet presAssocID="{EB1D5787-92DA-4E86-9554-729D0F73379A}" presName="childComposite" presStyleCnt="0">
        <dgm:presLayoutVars>
          <dgm:chMax val="0"/>
          <dgm:chPref val="0"/>
        </dgm:presLayoutVars>
      </dgm:prSet>
      <dgm:spPr/>
      <dgm:t>
        <a:bodyPr/>
        <a:lstStyle/>
        <a:p>
          <a:endParaRPr lang="el-GR"/>
        </a:p>
      </dgm:t>
    </dgm:pt>
    <dgm:pt modelId="{12AFF384-51AB-4650-8000-1DB01BAC4DD0}" type="pres">
      <dgm:prSet presAssocID="{EB1D5787-92DA-4E86-9554-729D0F73379A}" presName="Image" presStyleLbl="node1" presStyleIdx="6" presStyleCnt="10" custLinFactX="-200000" custLinFactNeighborX="-278991" custLinFactNeighborY="310"/>
      <dgm:spPr/>
      <dgm:t>
        <a:bodyPr/>
        <a:lstStyle/>
        <a:p>
          <a:endParaRPr lang="el-GR"/>
        </a:p>
      </dgm:t>
    </dgm:pt>
    <dgm:pt modelId="{5D58C576-B11F-491F-BFD8-A61E5A8960C9}" type="pres">
      <dgm:prSet presAssocID="{EB1D5787-92DA-4E86-9554-729D0F73379A}" presName="childText" presStyleLbl="lnNode1" presStyleIdx="6" presStyleCnt="10" custScaleX="255052">
        <dgm:presLayoutVars>
          <dgm:chMax val="0"/>
          <dgm:chPref val="0"/>
          <dgm:bulletEnabled val="1"/>
        </dgm:presLayoutVars>
      </dgm:prSet>
      <dgm:spPr/>
      <dgm:t>
        <a:bodyPr/>
        <a:lstStyle/>
        <a:p>
          <a:endParaRPr lang="el-GR"/>
        </a:p>
      </dgm:t>
    </dgm:pt>
    <dgm:pt modelId="{ED148BAC-E7D9-4F8F-B4E3-3946A8A217F6}" type="pres">
      <dgm:prSet presAssocID="{52263AB8-D230-41B6-9CC9-0C3C1238D91A}" presName="childComposite" presStyleCnt="0">
        <dgm:presLayoutVars>
          <dgm:chMax val="0"/>
          <dgm:chPref val="0"/>
        </dgm:presLayoutVars>
      </dgm:prSet>
      <dgm:spPr/>
      <dgm:t>
        <a:bodyPr/>
        <a:lstStyle/>
        <a:p>
          <a:endParaRPr lang="el-GR"/>
        </a:p>
      </dgm:t>
    </dgm:pt>
    <dgm:pt modelId="{225F21D7-A954-459C-89D1-EF6FD583B95A}" type="pres">
      <dgm:prSet presAssocID="{52263AB8-D230-41B6-9CC9-0C3C1238D91A}" presName="Image" presStyleLbl="node1" presStyleIdx="7" presStyleCnt="10" custLinFactX="-200000" custLinFactNeighborX="-278991" custLinFactNeighborY="310"/>
      <dgm:spPr/>
      <dgm:t>
        <a:bodyPr/>
        <a:lstStyle/>
        <a:p>
          <a:endParaRPr lang="el-GR"/>
        </a:p>
      </dgm:t>
    </dgm:pt>
    <dgm:pt modelId="{CC6DDC20-01E0-41F2-A0D4-FD633A6A728C}" type="pres">
      <dgm:prSet presAssocID="{52263AB8-D230-41B6-9CC9-0C3C1238D91A}" presName="childText" presStyleLbl="lnNode1" presStyleIdx="7" presStyleCnt="10" custScaleX="255052">
        <dgm:presLayoutVars>
          <dgm:chMax val="0"/>
          <dgm:chPref val="0"/>
          <dgm:bulletEnabled val="1"/>
        </dgm:presLayoutVars>
      </dgm:prSet>
      <dgm:spPr/>
      <dgm:t>
        <a:bodyPr/>
        <a:lstStyle/>
        <a:p>
          <a:endParaRPr lang="el-GR"/>
        </a:p>
      </dgm:t>
    </dgm:pt>
    <dgm:pt modelId="{B5AE3C63-F1E7-41AC-BD3C-BDCB371D638E}" type="pres">
      <dgm:prSet presAssocID="{F9C7E5EF-E019-45CD-A986-6DA9C7E4C545}" presName="childComposite" presStyleCnt="0">
        <dgm:presLayoutVars>
          <dgm:chMax val="0"/>
          <dgm:chPref val="0"/>
        </dgm:presLayoutVars>
      </dgm:prSet>
      <dgm:spPr/>
      <dgm:t>
        <a:bodyPr/>
        <a:lstStyle/>
        <a:p>
          <a:endParaRPr lang="el-GR"/>
        </a:p>
      </dgm:t>
    </dgm:pt>
    <dgm:pt modelId="{71C89CC7-3AAD-4911-AC9E-93984C7F9CB2}" type="pres">
      <dgm:prSet presAssocID="{F9C7E5EF-E019-45CD-A986-6DA9C7E4C545}" presName="Image" presStyleLbl="node1" presStyleIdx="8" presStyleCnt="10" custLinFactX="-200000" custLinFactNeighborX="-278991" custLinFactNeighborY="310"/>
      <dgm:spPr/>
      <dgm:t>
        <a:bodyPr/>
        <a:lstStyle/>
        <a:p>
          <a:endParaRPr lang="el-GR"/>
        </a:p>
      </dgm:t>
    </dgm:pt>
    <dgm:pt modelId="{9E408819-D421-41E5-8DEB-3515DED40FC0}" type="pres">
      <dgm:prSet presAssocID="{F9C7E5EF-E019-45CD-A986-6DA9C7E4C545}" presName="childText" presStyleLbl="lnNode1" presStyleIdx="8" presStyleCnt="10" custScaleX="255052">
        <dgm:presLayoutVars>
          <dgm:chMax val="0"/>
          <dgm:chPref val="0"/>
          <dgm:bulletEnabled val="1"/>
        </dgm:presLayoutVars>
      </dgm:prSet>
      <dgm:spPr/>
      <dgm:t>
        <a:bodyPr/>
        <a:lstStyle/>
        <a:p>
          <a:endParaRPr lang="el-GR"/>
        </a:p>
      </dgm:t>
    </dgm:pt>
    <dgm:pt modelId="{BD70F4AC-D6ED-4A2C-8950-915708BB8B4C}" type="pres">
      <dgm:prSet presAssocID="{A7BACCF4-4456-43F5-934C-B72742AB667D}" presName="childComposite" presStyleCnt="0">
        <dgm:presLayoutVars>
          <dgm:chMax val="0"/>
          <dgm:chPref val="0"/>
        </dgm:presLayoutVars>
      </dgm:prSet>
      <dgm:spPr/>
      <dgm:t>
        <a:bodyPr/>
        <a:lstStyle/>
        <a:p>
          <a:endParaRPr lang="el-GR"/>
        </a:p>
      </dgm:t>
    </dgm:pt>
    <dgm:pt modelId="{5CDDD5FE-7B5C-4C67-99AC-D1D1F5A6563D}" type="pres">
      <dgm:prSet presAssocID="{A7BACCF4-4456-43F5-934C-B72742AB667D}" presName="Image" presStyleLbl="node1" presStyleIdx="9" presStyleCnt="10" custLinFactX="-200000" custLinFactNeighborX="-278991" custLinFactNeighborY="279"/>
      <dgm:spPr/>
      <dgm:t>
        <a:bodyPr/>
        <a:lstStyle/>
        <a:p>
          <a:endParaRPr lang="el-GR"/>
        </a:p>
      </dgm:t>
    </dgm:pt>
    <dgm:pt modelId="{19242BB4-E2A6-4159-8331-CC67162520DF}" type="pres">
      <dgm:prSet presAssocID="{A7BACCF4-4456-43F5-934C-B72742AB667D}" presName="childText" presStyleLbl="lnNode1" presStyleIdx="9" presStyleCnt="10" custScaleX="255052">
        <dgm:presLayoutVars>
          <dgm:chMax val="0"/>
          <dgm:chPref val="0"/>
          <dgm:bulletEnabled val="1"/>
        </dgm:presLayoutVars>
      </dgm:prSet>
      <dgm:spPr/>
      <dgm:t>
        <a:bodyPr/>
        <a:lstStyle/>
        <a:p>
          <a:endParaRPr lang="el-GR"/>
        </a:p>
      </dgm:t>
    </dgm:pt>
  </dgm:ptLst>
  <dgm:cxnLst>
    <dgm:cxn modelId="{6AAD18B7-C0BA-4778-B1FD-B9601E78BD41}" type="presOf" srcId="{52263AB8-D230-41B6-9CC9-0C3C1238D91A}" destId="{CC6DDC20-01E0-41F2-A0D4-FD633A6A728C}" srcOrd="0" destOrd="0" presId="urn:microsoft.com/office/officeart/2008/layout/PictureAccentList"/>
    <dgm:cxn modelId="{47740289-FFC8-458C-9A30-23FDD6588901}" srcId="{B2B8D86A-291F-4235-8ABA-441449C100B8}" destId="{2BF7EDBA-9553-4EFF-A0D1-D1C2792C9EE1}" srcOrd="3" destOrd="0" parTransId="{7598C2F8-B736-4ACB-9920-81E3BA581123}" sibTransId="{EAD8A1E3-EF47-4750-A23F-D7228CF16C71}"/>
    <dgm:cxn modelId="{F6F4A3DB-6213-440F-A8F4-9781BB807005}" srcId="{B2B8D86A-291F-4235-8ABA-441449C100B8}" destId="{F9C7E5EF-E019-45CD-A986-6DA9C7E4C545}" srcOrd="8" destOrd="0" parTransId="{64DB9E14-8C32-4AE7-BC4A-C38C6AB628E5}" sibTransId="{CB30D418-91CC-497C-AB43-654D1A822E6F}"/>
    <dgm:cxn modelId="{8F2A62DE-E8C7-470E-963C-0413E5C46A37}" srcId="{B2B8D86A-291F-4235-8ABA-441449C100B8}" destId="{EB1D5787-92DA-4E86-9554-729D0F73379A}" srcOrd="6" destOrd="0" parTransId="{042F65E7-ACFB-4B88-B65A-F1F41B8F38B6}" sibTransId="{04BE8CFC-2350-4219-B0D0-F2566C0D49F0}"/>
    <dgm:cxn modelId="{C7B65D6D-2382-43FA-99B3-70D94BDF3721}" srcId="{B2B8D86A-291F-4235-8ABA-441449C100B8}" destId="{9B78D1D2-16C8-4047-BFE9-CD48CDBFE277}" srcOrd="0" destOrd="0" parTransId="{A6AF765B-7FF2-40E2-9231-06CCA7B63BBE}" sibTransId="{D0E8AC50-6EE2-47C7-A806-3A41A5184187}"/>
    <dgm:cxn modelId="{0B2CE100-3EDB-4A45-A4D5-AE723D93CBCF}" type="presOf" srcId="{28ED35C3-10C0-43D2-81E4-10BE6FBCE54B}" destId="{D4CA8017-7B27-4985-B45B-14124F90012C}" srcOrd="0" destOrd="0" presId="urn:microsoft.com/office/officeart/2008/layout/PictureAccentList"/>
    <dgm:cxn modelId="{D42C60DC-BE55-44A5-8EA3-5DB3583A4BFF}" type="presOf" srcId="{B2B8D86A-291F-4235-8ABA-441449C100B8}" destId="{143AD6E9-4009-44C7-A3A9-9389EF08BEDB}" srcOrd="0" destOrd="0" presId="urn:microsoft.com/office/officeart/2008/layout/PictureAccentList"/>
    <dgm:cxn modelId="{A02512E3-9962-4156-A8AE-83691799897E}" type="presOf" srcId="{9B78D1D2-16C8-4047-BFE9-CD48CDBFE277}" destId="{141EEB03-FD9F-4E82-88A2-3F46CF1A5CA2}" srcOrd="0" destOrd="0" presId="urn:microsoft.com/office/officeart/2008/layout/PictureAccentList"/>
    <dgm:cxn modelId="{AF1C8842-20EE-4AA9-8B4F-327496C9ECB5}" type="presOf" srcId="{A7BACCF4-4456-43F5-934C-B72742AB667D}" destId="{19242BB4-E2A6-4159-8331-CC67162520DF}" srcOrd="0" destOrd="0" presId="urn:microsoft.com/office/officeart/2008/layout/PictureAccentList"/>
    <dgm:cxn modelId="{7F94CD5B-1161-4161-A1E6-C45229A886A2}" srcId="{B2B8D86A-291F-4235-8ABA-441449C100B8}" destId="{28ED35C3-10C0-43D2-81E4-10BE6FBCE54B}" srcOrd="2" destOrd="0" parTransId="{D11309E3-CA52-4BCF-9842-ABD890F74BC2}" sibTransId="{90BB232D-2530-45CD-952E-71675522FA0E}"/>
    <dgm:cxn modelId="{3FB36D68-82BF-4104-A6D4-D7F68BEDBFD6}" srcId="{B2B8D86A-291F-4235-8ABA-441449C100B8}" destId="{BCB5E26E-4A71-4842-9048-DBAD2E0E110F}" srcOrd="5" destOrd="0" parTransId="{A94B4C63-375D-4A1A-9312-807336771111}" sibTransId="{0ED69F56-4C21-4E7B-A254-075BEB402144}"/>
    <dgm:cxn modelId="{36E8C43F-590A-420C-AC6B-7F941C2A39AA}" type="presOf" srcId="{D0A54E17-068C-494D-985F-7F79699EEC0E}" destId="{1D3A07E5-F34D-490B-90E8-147A594BFF78}" srcOrd="0" destOrd="0" presId="urn:microsoft.com/office/officeart/2008/layout/PictureAccentList"/>
    <dgm:cxn modelId="{5D7AF6AC-E33F-474A-9630-5C1587780A87}" type="presOf" srcId="{8BFF02C2-4C10-494B-A822-B863D6F7DAEB}" destId="{1F2727FC-0C79-48E5-A739-E49AC68C90A1}" srcOrd="0" destOrd="0" presId="urn:microsoft.com/office/officeart/2008/layout/PictureAccentList"/>
    <dgm:cxn modelId="{DC885F6F-6AD1-430E-A915-D00847A96109}" type="presOf" srcId="{BCB5E26E-4A71-4842-9048-DBAD2E0E110F}" destId="{A3CF8C93-1001-407F-9859-454388694044}" srcOrd="0" destOrd="0" presId="urn:microsoft.com/office/officeart/2008/layout/PictureAccentList"/>
    <dgm:cxn modelId="{E11D5668-B8CA-42D7-8378-6BDB38A8DB38}" srcId="{B2B8D86A-291F-4235-8ABA-441449C100B8}" destId="{8BFF02C2-4C10-494B-A822-B863D6F7DAEB}" srcOrd="1" destOrd="0" parTransId="{806AA8EF-475A-46EB-A274-692EB8451764}" sibTransId="{1697292B-50C8-4CDA-AD26-1F137E56C63E}"/>
    <dgm:cxn modelId="{058E2369-9CD0-4D17-9F73-681615D4D203}" srcId="{B2B8D86A-291F-4235-8ABA-441449C100B8}" destId="{52263AB8-D230-41B6-9CC9-0C3C1238D91A}" srcOrd="7" destOrd="0" parTransId="{56A16B68-722A-4C50-BF36-B2429D111214}" sibTransId="{530D7C9E-4EF1-4830-A3F7-C2D5A1F21AAC}"/>
    <dgm:cxn modelId="{782073C3-E204-4CB7-8BA5-DC7E4E8A3E9B}" type="presOf" srcId="{2BF7EDBA-9553-4EFF-A0D1-D1C2792C9EE1}" destId="{2004DDC8-EFCE-47A9-8108-6FC0DB9ACC2F}" srcOrd="0" destOrd="0" presId="urn:microsoft.com/office/officeart/2008/layout/PictureAccentList"/>
    <dgm:cxn modelId="{6C658EEA-6175-46D5-B41B-0C008766F54E}" srcId="{B2B8D86A-291F-4235-8ABA-441449C100B8}" destId="{648E7D30-4F94-40DA-BA95-7C423AE50317}" srcOrd="4" destOrd="0" parTransId="{A3DD6701-1871-4122-8DA0-2426328B2EED}" sibTransId="{C76E3FB8-A375-4DD6-9E26-D784006D1DD9}"/>
    <dgm:cxn modelId="{0B23869A-C6FB-488A-A083-7B137BE563A9}" type="presOf" srcId="{648E7D30-4F94-40DA-BA95-7C423AE50317}" destId="{6FEBF28F-42D8-42C7-B26B-6BDFFE572B09}" srcOrd="0" destOrd="0" presId="urn:microsoft.com/office/officeart/2008/layout/PictureAccentList"/>
    <dgm:cxn modelId="{0A59D613-E706-40DB-A9F5-DE4C7E90442A}" type="presOf" srcId="{EB1D5787-92DA-4E86-9554-729D0F73379A}" destId="{5D58C576-B11F-491F-BFD8-A61E5A8960C9}" srcOrd="0" destOrd="0" presId="urn:microsoft.com/office/officeart/2008/layout/PictureAccentList"/>
    <dgm:cxn modelId="{928C04A1-6F44-47CF-87A2-152D80399ADB}" type="presOf" srcId="{F9C7E5EF-E019-45CD-A986-6DA9C7E4C545}" destId="{9E408819-D421-41E5-8DEB-3515DED40FC0}" srcOrd="0" destOrd="0" presId="urn:microsoft.com/office/officeart/2008/layout/PictureAccentList"/>
    <dgm:cxn modelId="{C33B57AB-DC41-4C0F-808A-C12B56835FE1}" srcId="{D0A54E17-068C-494D-985F-7F79699EEC0E}" destId="{B2B8D86A-291F-4235-8ABA-441449C100B8}" srcOrd="0" destOrd="0" parTransId="{132C7298-846C-45FC-BF02-535397421259}" sibTransId="{062A2D14-DF5E-449B-B544-95FA53003917}"/>
    <dgm:cxn modelId="{74A2D323-0249-40C8-B920-A896E851F07F}" srcId="{B2B8D86A-291F-4235-8ABA-441449C100B8}" destId="{A7BACCF4-4456-43F5-934C-B72742AB667D}" srcOrd="9" destOrd="0" parTransId="{C121206B-262D-4B42-A631-D1541FA61523}" sibTransId="{EA0A3A67-EBBF-461A-A9BD-94A27CF10512}"/>
    <dgm:cxn modelId="{1AFA7EDD-58E7-4A07-9C33-CDA87086DF51}" type="presParOf" srcId="{1D3A07E5-F34D-490B-90E8-147A594BFF78}" destId="{F2814115-9BC9-419C-87FE-827330D73C7D}" srcOrd="0" destOrd="0" presId="urn:microsoft.com/office/officeart/2008/layout/PictureAccentList"/>
    <dgm:cxn modelId="{C742FFFD-1AB3-407F-A483-BCE42CAC0FDC}" type="presParOf" srcId="{F2814115-9BC9-419C-87FE-827330D73C7D}" destId="{49178099-2B7F-47B4-9F65-85601A3816A4}" srcOrd="0" destOrd="0" presId="urn:microsoft.com/office/officeart/2008/layout/PictureAccentList"/>
    <dgm:cxn modelId="{3F54057C-AE65-4E0E-815B-FF2C5252BE0C}" type="presParOf" srcId="{49178099-2B7F-47B4-9F65-85601A3816A4}" destId="{143AD6E9-4009-44C7-A3A9-9389EF08BEDB}" srcOrd="0" destOrd="0" presId="urn:microsoft.com/office/officeart/2008/layout/PictureAccentList"/>
    <dgm:cxn modelId="{A5EA12C7-6054-4BF9-AE4F-C76DDB1605CF}" type="presParOf" srcId="{F2814115-9BC9-419C-87FE-827330D73C7D}" destId="{54FB7329-5294-4020-A26C-8AD2FFC274EB}" srcOrd="1" destOrd="0" presId="urn:microsoft.com/office/officeart/2008/layout/PictureAccentList"/>
    <dgm:cxn modelId="{9D637A27-9F76-48FA-8B2F-0E9E05F1548D}" type="presParOf" srcId="{54FB7329-5294-4020-A26C-8AD2FFC274EB}" destId="{8248F028-E523-4C5C-8B35-1098F9E63A77}" srcOrd="0" destOrd="0" presId="urn:microsoft.com/office/officeart/2008/layout/PictureAccentList"/>
    <dgm:cxn modelId="{84D59108-5804-4F55-BC84-44A090E74E96}" type="presParOf" srcId="{8248F028-E523-4C5C-8B35-1098F9E63A77}" destId="{A41AE6BB-4552-4EA2-9705-8B26BD74A89A}" srcOrd="0" destOrd="0" presId="urn:microsoft.com/office/officeart/2008/layout/PictureAccentList"/>
    <dgm:cxn modelId="{A90FE041-01D0-4EA5-AFBD-534C2BBE6617}" type="presParOf" srcId="{8248F028-E523-4C5C-8B35-1098F9E63A77}" destId="{141EEB03-FD9F-4E82-88A2-3F46CF1A5CA2}" srcOrd="1" destOrd="0" presId="urn:microsoft.com/office/officeart/2008/layout/PictureAccentList"/>
    <dgm:cxn modelId="{3FDF0546-2896-4BBD-B663-45FE704B44F7}" type="presParOf" srcId="{54FB7329-5294-4020-A26C-8AD2FFC274EB}" destId="{EEF35840-2947-4EBB-AA48-0E50126120C4}" srcOrd="1" destOrd="0" presId="urn:microsoft.com/office/officeart/2008/layout/PictureAccentList"/>
    <dgm:cxn modelId="{E8CEE941-0FE6-49B0-930B-C3BC009F47E8}" type="presParOf" srcId="{EEF35840-2947-4EBB-AA48-0E50126120C4}" destId="{5569DA72-054E-40CC-8E86-9CDDDD8073FB}" srcOrd="0" destOrd="0" presId="urn:microsoft.com/office/officeart/2008/layout/PictureAccentList"/>
    <dgm:cxn modelId="{DCFF61D9-6466-4278-AD37-193C77B8D556}" type="presParOf" srcId="{EEF35840-2947-4EBB-AA48-0E50126120C4}" destId="{1F2727FC-0C79-48E5-A739-E49AC68C90A1}" srcOrd="1" destOrd="0" presId="urn:microsoft.com/office/officeart/2008/layout/PictureAccentList"/>
    <dgm:cxn modelId="{03C8B310-617D-4B3E-8995-206713883A6C}" type="presParOf" srcId="{54FB7329-5294-4020-A26C-8AD2FFC274EB}" destId="{000F4946-7E24-4FF2-BF09-F2D4E8BC528B}" srcOrd="2" destOrd="0" presId="urn:microsoft.com/office/officeart/2008/layout/PictureAccentList"/>
    <dgm:cxn modelId="{AD75395C-4213-4BA5-993C-411339626660}" type="presParOf" srcId="{000F4946-7E24-4FF2-BF09-F2D4E8BC528B}" destId="{C783A9CE-E78E-4E59-A910-4544DFA7697E}" srcOrd="0" destOrd="0" presId="urn:microsoft.com/office/officeart/2008/layout/PictureAccentList"/>
    <dgm:cxn modelId="{89834C78-828A-4EC0-86CE-4269CAE9DE9A}" type="presParOf" srcId="{000F4946-7E24-4FF2-BF09-F2D4E8BC528B}" destId="{D4CA8017-7B27-4985-B45B-14124F90012C}" srcOrd="1" destOrd="0" presId="urn:microsoft.com/office/officeart/2008/layout/PictureAccentList"/>
    <dgm:cxn modelId="{F85C4748-B59C-4292-AC2B-D8BD8279C3D0}" type="presParOf" srcId="{54FB7329-5294-4020-A26C-8AD2FFC274EB}" destId="{34CE6CD5-C3BB-473D-96F5-B11FF9D9BD6C}" srcOrd="3" destOrd="0" presId="urn:microsoft.com/office/officeart/2008/layout/PictureAccentList"/>
    <dgm:cxn modelId="{3FFD5040-3D5F-418F-A335-7A5FA332B63C}" type="presParOf" srcId="{34CE6CD5-C3BB-473D-96F5-B11FF9D9BD6C}" destId="{22A07DF6-DA26-4956-A46B-049EDCFEEE0F}" srcOrd="0" destOrd="0" presId="urn:microsoft.com/office/officeart/2008/layout/PictureAccentList"/>
    <dgm:cxn modelId="{F4D97769-46EC-4DA8-92C2-BFE32ECA7687}" type="presParOf" srcId="{34CE6CD5-C3BB-473D-96F5-B11FF9D9BD6C}" destId="{2004DDC8-EFCE-47A9-8108-6FC0DB9ACC2F}" srcOrd="1" destOrd="0" presId="urn:microsoft.com/office/officeart/2008/layout/PictureAccentList"/>
    <dgm:cxn modelId="{ACAD1E01-FF81-45E6-8A03-00E385BDF591}" type="presParOf" srcId="{54FB7329-5294-4020-A26C-8AD2FFC274EB}" destId="{FC8342EF-273C-43EB-BE11-5683AB6A4F75}" srcOrd="4" destOrd="0" presId="urn:microsoft.com/office/officeart/2008/layout/PictureAccentList"/>
    <dgm:cxn modelId="{255E0888-A182-42AF-8249-B42AB669ADAA}" type="presParOf" srcId="{FC8342EF-273C-43EB-BE11-5683AB6A4F75}" destId="{29940A89-94D7-4194-859B-8D4334D6E12F}" srcOrd="0" destOrd="0" presId="urn:microsoft.com/office/officeart/2008/layout/PictureAccentList"/>
    <dgm:cxn modelId="{8A6C768F-45E8-4B19-86F2-1D7851F3C521}" type="presParOf" srcId="{FC8342EF-273C-43EB-BE11-5683AB6A4F75}" destId="{6FEBF28F-42D8-42C7-B26B-6BDFFE572B09}" srcOrd="1" destOrd="0" presId="urn:microsoft.com/office/officeart/2008/layout/PictureAccentList"/>
    <dgm:cxn modelId="{D8549678-AC2E-47A9-8C53-AF099A1E218D}" type="presParOf" srcId="{54FB7329-5294-4020-A26C-8AD2FFC274EB}" destId="{BD4ED565-2C89-4126-B641-20954B66C290}" srcOrd="5" destOrd="0" presId="urn:microsoft.com/office/officeart/2008/layout/PictureAccentList"/>
    <dgm:cxn modelId="{C180C6D5-4BA1-4D64-83DC-2175C073A69B}" type="presParOf" srcId="{BD4ED565-2C89-4126-B641-20954B66C290}" destId="{4E640903-13F7-4A9A-8A4A-B354EA71BECB}" srcOrd="0" destOrd="0" presId="urn:microsoft.com/office/officeart/2008/layout/PictureAccentList"/>
    <dgm:cxn modelId="{9FC1D850-053A-4522-A351-9CAB71AD5666}" type="presParOf" srcId="{BD4ED565-2C89-4126-B641-20954B66C290}" destId="{A3CF8C93-1001-407F-9859-454388694044}" srcOrd="1" destOrd="0" presId="urn:microsoft.com/office/officeart/2008/layout/PictureAccentList"/>
    <dgm:cxn modelId="{CA74E6B9-C739-4854-A799-67DA6AF8341C}" type="presParOf" srcId="{54FB7329-5294-4020-A26C-8AD2FFC274EB}" destId="{EE12DC54-56B4-4B25-991C-DCA4BA756763}" srcOrd="6" destOrd="0" presId="urn:microsoft.com/office/officeart/2008/layout/PictureAccentList"/>
    <dgm:cxn modelId="{1024048C-45BE-44C5-BD9B-482F9074662B}" type="presParOf" srcId="{EE12DC54-56B4-4B25-991C-DCA4BA756763}" destId="{12AFF384-51AB-4650-8000-1DB01BAC4DD0}" srcOrd="0" destOrd="0" presId="urn:microsoft.com/office/officeart/2008/layout/PictureAccentList"/>
    <dgm:cxn modelId="{530BA1D4-572A-43E9-845D-2FED1B5136D5}" type="presParOf" srcId="{EE12DC54-56B4-4B25-991C-DCA4BA756763}" destId="{5D58C576-B11F-491F-BFD8-A61E5A8960C9}" srcOrd="1" destOrd="0" presId="urn:microsoft.com/office/officeart/2008/layout/PictureAccentList"/>
    <dgm:cxn modelId="{73FC0135-E700-4D4D-8003-E666BA33B848}" type="presParOf" srcId="{54FB7329-5294-4020-A26C-8AD2FFC274EB}" destId="{ED148BAC-E7D9-4F8F-B4E3-3946A8A217F6}" srcOrd="7" destOrd="0" presId="urn:microsoft.com/office/officeart/2008/layout/PictureAccentList"/>
    <dgm:cxn modelId="{A3E38882-3003-4A8C-8F0B-1E3CDFF068A6}" type="presParOf" srcId="{ED148BAC-E7D9-4F8F-B4E3-3946A8A217F6}" destId="{225F21D7-A954-459C-89D1-EF6FD583B95A}" srcOrd="0" destOrd="0" presId="urn:microsoft.com/office/officeart/2008/layout/PictureAccentList"/>
    <dgm:cxn modelId="{275EE812-E8F1-4553-A94C-8779D7AA8A22}" type="presParOf" srcId="{ED148BAC-E7D9-4F8F-B4E3-3946A8A217F6}" destId="{CC6DDC20-01E0-41F2-A0D4-FD633A6A728C}" srcOrd="1" destOrd="0" presId="urn:microsoft.com/office/officeart/2008/layout/PictureAccentList"/>
    <dgm:cxn modelId="{B8326126-97D2-4F81-840A-12DA6BD38FF7}" type="presParOf" srcId="{54FB7329-5294-4020-A26C-8AD2FFC274EB}" destId="{B5AE3C63-F1E7-41AC-BD3C-BDCB371D638E}" srcOrd="8" destOrd="0" presId="urn:microsoft.com/office/officeart/2008/layout/PictureAccentList"/>
    <dgm:cxn modelId="{1BF43A85-44E8-46D6-A55C-7E79A7F14749}" type="presParOf" srcId="{B5AE3C63-F1E7-41AC-BD3C-BDCB371D638E}" destId="{71C89CC7-3AAD-4911-AC9E-93984C7F9CB2}" srcOrd="0" destOrd="0" presId="urn:microsoft.com/office/officeart/2008/layout/PictureAccentList"/>
    <dgm:cxn modelId="{F7621DBD-0301-4780-BD7D-58830E0DDE88}" type="presParOf" srcId="{B5AE3C63-F1E7-41AC-BD3C-BDCB371D638E}" destId="{9E408819-D421-41E5-8DEB-3515DED40FC0}" srcOrd="1" destOrd="0" presId="urn:microsoft.com/office/officeart/2008/layout/PictureAccentList"/>
    <dgm:cxn modelId="{6FFCEC24-6F7C-4BB1-8B58-D94057BC38DC}" type="presParOf" srcId="{54FB7329-5294-4020-A26C-8AD2FFC274EB}" destId="{BD70F4AC-D6ED-4A2C-8950-915708BB8B4C}" srcOrd="9" destOrd="0" presId="urn:microsoft.com/office/officeart/2008/layout/PictureAccentList"/>
    <dgm:cxn modelId="{5FED05C5-AC77-4BB7-ABF0-CFF3C18588C5}" type="presParOf" srcId="{BD70F4AC-D6ED-4A2C-8950-915708BB8B4C}" destId="{5CDDD5FE-7B5C-4C67-99AC-D1D1F5A6563D}" srcOrd="0" destOrd="0" presId="urn:microsoft.com/office/officeart/2008/layout/PictureAccentList"/>
    <dgm:cxn modelId="{19E7E46B-87AE-4888-B592-8B6D7D2C16BA}" type="presParOf" srcId="{BD70F4AC-D6ED-4A2C-8950-915708BB8B4C}" destId="{19242BB4-E2A6-4159-8331-CC67162520D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AD6E9-4009-44C7-A3A9-9389EF08BEDB}">
      <dsp:nvSpPr>
        <dsp:cNvPr id="0" name=""/>
        <dsp:cNvSpPr/>
      </dsp:nvSpPr>
      <dsp:spPr>
        <a:xfrm>
          <a:off x="3153715" y="754"/>
          <a:ext cx="3053162" cy="434432"/>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l-GR" sz="2400" b="1" kern="1200" smtClean="0"/>
            <a:t>ΠΕΡΙΕΧΟΜΕΝΑ</a:t>
          </a:r>
          <a:endParaRPr lang="el-GR" sz="2400" b="1" kern="1200" dirty="0"/>
        </a:p>
      </dsp:txBody>
      <dsp:txXfrm>
        <a:off x="3166439" y="13478"/>
        <a:ext cx="3027714" cy="408984"/>
      </dsp:txXfrm>
    </dsp:sp>
    <dsp:sp modelId="{A41AE6BB-4552-4EA2-9705-8B26BD74A89A}">
      <dsp:nvSpPr>
        <dsp:cNvPr id="0" name=""/>
        <dsp:cNvSpPr/>
      </dsp:nvSpPr>
      <dsp:spPr>
        <a:xfrm>
          <a:off x="842574" y="514731"/>
          <a:ext cx="434432" cy="434432"/>
        </a:xfrm>
        <a:prstGeom prst="roundRect">
          <a:avLst>
            <a:gd name="adj" fmla="val 1667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141EEB03-FD9F-4E82-88A2-3F46CF1A5CA2}">
      <dsp:nvSpPr>
        <dsp:cNvPr id="0" name=""/>
        <dsp:cNvSpPr/>
      </dsp:nvSpPr>
      <dsp:spPr>
        <a:xfrm>
          <a:off x="1373976" y="513384"/>
          <a:ext cx="6612641" cy="434432"/>
        </a:xfrm>
        <a:prstGeom prst="roundRect">
          <a:avLst>
            <a:gd name="adj" fmla="val 1667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smtClean="0"/>
            <a:t>Εισαγωγή - Βασικές Έννοιες</a:t>
          </a:r>
          <a:endParaRPr lang="el-GR" sz="2000" b="1" kern="1200" dirty="0"/>
        </a:p>
      </dsp:txBody>
      <dsp:txXfrm>
        <a:off x="1395187" y="534595"/>
        <a:ext cx="6570219" cy="392010"/>
      </dsp:txXfrm>
    </dsp:sp>
    <dsp:sp modelId="{5569DA72-054E-40CC-8E86-9CDDDD8073FB}">
      <dsp:nvSpPr>
        <dsp:cNvPr id="0" name=""/>
        <dsp:cNvSpPr/>
      </dsp:nvSpPr>
      <dsp:spPr>
        <a:xfrm>
          <a:off x="842574" y="1001295"/>
          <a:ext cx="434432" cy="434432"/>
        </a:xfrm>
        <a:prstGeom prst="roundRect">
          <a:avLst>
            <a:gd name="adj" fmla="val 16670"/>
          </a:avLst>
        </a:prstGeom>
        <a:gradFill rotWithShape="0">
          <a:gsLst>
            <a:gs pos="0">
              <a:schemeClr val="accent5">
                <a:hueOff val="-93318"/>
                <a:satOff val="5072"/>
                <a:lumOff val="-937"/>
                <a:alphaOff val="0"/>
                <a:tint val="75000"/>
                <a:shade val="85000"/>
                <a:satMod val="230000"/>
              </a:schemeClr>
            </a:gs>
            <a:gs pos="25000">
              <a:schemeClr val="accent5">
                <a:hueOff val="-93318"/>
                <a:satOff val="5072"/>
                <a:lumOff val="-937"/>
                <a:alphaOff val="0"/>
                <a:tint val="90000"/>
                <a:shade val="70000"/>
                <a:satMod val="220000"/>
              </a:schemeClr>
            </a:gs>
            <a:gs pos="50000">
              <a:schemeClr val="accent5">
                <a:hueOff val="-93318"/>
                <a:satOff val="5072"/>
                <a:lumOff val="-937"/>
                <a:alphaOff val="0"/>
                <a:tint val="90000"/>
                <a:shade val="58000"/>
                <a:satMod val="225000"/>
              </a:schemeClr>
            </a:gs>
            <a:gs pos="65000">
              <a:schemeClr val="accent5">
                <a:hueOff val="-93318"/>
                <a:satOff val="5072"/>
                <a:lumOff val="-937"/>
                <a:alphaOff val="0"/>
                <a:tint val="90000"/>
                <a:shade val="58000"/>
                <a:satMod val="225000"/>
              </a:schemeClr>
            </a:gs>
            <a:gs pos="80000">
              <a:schemeClr val="accent5">
                <a:hueOff val="-93318"/>
                <a:satOff val="5072"/>
                <a:lumOff val="-937"/>
                <a:alphaOff val="0"/>
                <a:tint val="90000"/>
                <a:shade val="69000"/>
                <a:satMod val="220000"/>
              </a:schemeClr>
            </a:gs>
            <a:gs pos="100000">
              <a:schemeClr val="accent5">
                <a:hueOff val="-93318"/>
                <a:satOff val="5072"/>
                <a:lumOff val="-937"/>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93318"/>
              <a:satOff val="5072"/>
              <a:lumOff val="-937"/>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1F2727FC-0C79-48E5-A739-E49AC68C90A1}">
      <dsp:nvSpPr>
        <dsp:cNvPr id="0" name=""/>
        <dsp:cNvSpPr/>
      </dsp:nvSpPr>
      <dsp:spPr>
        <a:xfrm>
          <a:off x="1373976" y="999948"/>
          <a:ext cx="6612641" cy="434432"/>
        </a:xfrm>
        <a:prstGeom prst="roundRect">
          <a:avLst>
            <a:gd name="adj" fmla="val 16670"/>
          </a:avLst>
        </a:prstGeom>
        <a:gradFill rotWithShape="0">
          <a:gsLst>
            <a:gs pos="0">
              <a:schemeClr val="accent5">
                <a:hueOff val="-93318"/>
                <a:satOff val="5072"/>
                <a:lumOff val="-937"/>
                <a:alphaOff val="0"/>
                <a:tint val="75000"/>
                <a:shade val="85000"/>
                <a:satMod val="230000"/>
              </a:schemeClr>
            </a:gs>
            <a:gs pos="25000">
              <a:schemeClr val="accent5">
                <a:hueOff val="-93318"/>
                <a:satOff val="5072"/>
                <a:lumOff val="-937"/>
                <a:alphaOff val="0"/>
                <a:tint val="90000"/>
                <a:shade val="70000"/>
                <a:satMod val="220000"/>
              </a:schemeClr>
            </a:gs>
            <a:gs pos="50000">
              <a:schemeClr val="accent5">
                <a:hueOff val="-93318"/>
                <a:satOff val="5072"/>
                <a:lumOff val="-937"/>
                <a:alphaOff val="0"/>
                <a:tint val="90000"/>
                <a:shade val="58000"/>
                <a:satMod val="225000"/>
              </a:schemeClr>
            </a:gs>
            <a:gs pos="65000">
              <a:schemeClr val="accent5">
                <a:hueOff val="-93318"/>
                <a:satOff val="5072"/>
                <a:lumOff val="-937"/>
                <a:alphaOff val="0"/>
                <a:tint val="90000"/>
                <a:shade val="58000"/>
                <a:satMod val="225000"/>
              </a:schemeClr>
            </a:gs>
            <a:gs pos="80000">
              <a:schemeClr val="accent5">
                <a:hueOff val="-93318"/>
                <a:satOff val="5072"/>
                <a:lumOff val="-937"/>
                <a:alphaOff val="0"/>
                <a:tint val="90000"/>
                <a:shade val="69000"/>
                <a:satMod val="220000"/>
              </a:schemeClr>
            </a:gs>
            <a:gs pos="100000">
              <a:schemeClr val="accent5">
                <a:hueOff val="-93318"/>
                <a:satOff val="5072"/>
                <a:lumOff val="-937"/>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93318"/>
              <a:satOff val="5072"/>
              <a:lumOff val="-937"/>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smtClean="0"/>
            <a:t>Ευφυή Συστήματα Υποστήριξης Αποφάσεων </a:t>
          </a:r>
          <a:endParaRPr lang="el-GR" sz="2000" b="1" kern="1200" dirty="0"/>
        </a:p>
      </dsp:txBody>
      <dsp:txXfrm>
        <a:off x="1395187" y="1021159"/>
        <a:ext cx="6570219" cy="392010"/>
      </dsp:txXfrm>
    </dsp:sp>
    <dsp:sp modelId="{C783A9CE-E78E-4E59-A910-4544DFA7697E}">
      <dsp:nvSpPr>
        <dsp:cNvPr id="0" name=""/>
        <dsp:cNvSpPr/>
      </dsp:nvSpPr>
      <dsp:spPr>
        <a:xfrm>
          <a:off x="842574" y="1487859"/>
          <a:ext cx="434432" cy="434432"/>
        </a:xfrm>
        <a:prstGeom prst="roundRect">
          <a:avLst>
            <a:gd name="adj" fmla="val 16670"/>
          </a:avLst>
        </a:prstGeom>
        <a:gradFill rotWithShape="0">
          <a:gsLst>
            <a:gs pos="0">
              <a:schemeClr val="accent5">
                <a:hueOff val="-186637"/>
                <a:satOff val="10144"/>
                <a:lumOff val="-1874"/>
                <a:alphaOff val="0"/>
                <a:tint val="75000"/>
                <a:shade val="85000"/>
                <a:satMod val="230000"/>
              </a:schemeClr>
            </a:gs>
            <a:gs pos="25000">
              <a:schemeClr val="accent5">
                <a:hueOff val="-186637"/>
                <a:satOff val="10144"/>
                <a:lumOff val="-1874"/>
                <a:alphaOff val="0"/>
                <a:tint val="90000"/>
                <a:shade val="70000"/>
                <a:satMod val="220000"/>
              </a:schemeClr>
            </a:gs>
            <a:gs pos="50000">
              <a:schemeClr val="accent5">
                <a:hueOff val="-186637"/>
                <a:satOff val="10144"/>
                <a:lumOff val="-1874"/>
                <a:alphaOff val="0"/>
                <a:tint val="90000"/>
                <a:shade val="58000"/>
                <a:satMod val="225000"/>
              </a:schemeClr>
            </a:gs>
            <a:gs pos="65000">
              <a:schemeClr val="accent5">
                <a:hueOff val="-186637"/>
                <a:satOff val="10144"/>
                <a:lumOff val="-1874"/>
                <a:alphaOff val="0"/>
                <a:tint val="90000"/>
                <a:shade val="58000"/>
                <a:satMod val="225000"/>
              </a:schemeClr>
            </a:gs>
            <a:gs pos="80000">
              <a:schemeClr val="accent5">
                <a:hueOff val="-186637"/>
                <a:satOff val="10144"/>
                <a:lumOff val="-1874"/>
                <a:alphaOff val="0"/>
                <a:tint val="90000"/>
                <a:shade val="69000"/>
                <a:satMod val="220000"/>
              </a:schemeClr>
            </a:gs>
            <a:gs pos="100000">
              <a:schemeClr val="accent5">
                <a:hueOff val="-186637"/>
                <a:satOff val="10144"/>
                <a:lumOff val="-1874"/>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186637"/>
              <a:satOff val="10144"/>
              <a:lumOff val="-1874"/>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D4CA8017-7B27-4985-B45B-14124F90012C}">
      <dsp:nvSpPr>
        <dsp:cNvPr id="0" name=""/>
        <dsp:cNvSpPr/>
      </dsp:nvSpPr>
      <dsp:spPr>
        <a:xfrm>
          <a:off x="1373976" y="1486513"/>
          <a:ext cx="6612641" cy="434432"/>
        </a:xfrm>
        <a:prstGeom prst="roundRect">
          <a:avLst>
            <a:gd name="adj" fmla="val 16670"/>
          </a:avLst>
        </a:prstGeom>
        <a:gradFill rotWithShape="0">
          <a:gsLst>
            <a:gs pos="0">
              <a:schemeClr val="accent5">
                <a:hueOff val="-186637"/>
                <a:satOff val="10144"/>
                <a:lumOff val="-1874"/>
                <a:alphaOff val="0"/>
                <a:tint val="75000"/>
                <a:shade val="85000"/>
                <a:satMod val="230000"/>
              </a:schemeClr>
            </a:gs>
            <a:gs pos="25000">
              <a:schemeClr val="accent5">
                <a:hueOff val="-186637"/>
                <a:satOff val="10144"/>
                <a:lumOff val="-1874"/>
                <a:alphaOff val="0"/>
                <a:tint val="90000"/>
                <a:shade val="70000"/>
                <a:satMod val="220000"/>
              </a:schemeClr>
            </a:gs>
            <a:gs pos="50000">
              <a:schemeClr val="accent5">
                <a:hueOff val="-186637"/>
                <a:satOff val="10144"/>
                <a:lumOff val="-1874"/>
                <a:alphaOff val="0"/>
                <a:tint val="90000"/>
                <a:shade val="58000"/>
                <a:satMod val="225000"/>
              </a:schemeClr>
            </a:gs>
            <a:gs pos="65000">
              <a:schemeClr val="accent5">
                <a:hueOff val="-186637"/>
                <a:satOff val="10144"/>
                <a:lumOff val="-1874"/>
                <a:alphaOff val="0"/>
                <a:tint val="90000"/>
                <a:shade val="58000"/>
                <a:satMod val="225000"/>
              </a:schemeClr>
            </a:gs>
            <a:gs pos="80000">
              <a:schemeClr val="accent5">
                <a:hueOff val="-186637"/>
                <a:satOff val="10144"/>
                <a:lumOff val="-1874"/>
                <a:alphaOff val="0"/>
                <a:tint val="90000"/>
                <a:shade val="69000"/>
                <a:satMod val="220000"/>
              </a:schemeClr>
            </a:gs>
            <a:gs pos="100000">
              <a:schemeClr val="accent5">
                <a:hueOff val="-186637"/>
                <a:satOff val="10144"/>
                <a:lumOff val="-1874"/>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186637"/>
              <a:satOff val="10144"/>
              <a:lumOff val="-1874"/>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smtClean="0"/>
            <a:t>Σχεδίαση και Ανάπτυξη Ευφυών Σ.Υ.Α.</a:t>
          </a:r>
          <a:endParaRPr lang="el-GR" sz="2000" b="1" kern="1200" dirty="0"/>
        </a:p>
      </dsp:txBody>
      <dsp:txXfrm>
        <a:off x="1395187" y="1507724"/>
        <a:ext cx="6570219" cy="392010"/>
      </dsp:txXfrm>
    </dsp:sp>
    <dsp:sp modelId="{22A07DF6-DA26-4956-A46B-049EDCFEEE0F}">
      <dsp:nvSpPr>
        <dsp:cNvPr id="0" name=""/>
        <dsp:cNvSpPr/>
      </dsp:nvSpPr>
      <dsp:spPr>
        <a:xfrm>
          <a:off x="842574" y="1974424"/>
          <a:ext cx="434432" cy="434432"/>
        </a:xfrm>
        <a:prstGeom prst="roundRect">
          <a:avLst>
            <a:gd name="adj" fmla="val 16670"/>
          </a:avLst>
        </a:prstGeom>
        <a:gradFill rotWithShape="0">
          <a:gsLst>
            <a:gs pos="0">
              <a:schemeClr val="accent5">
                <a:hueOff val="-279955"/>
                <a:satOff val="15216"/>
                <a:lumOff val="-2811"/>
                <a:alphaOff val="0"/>
                <a:tint val="75000"/>
                <a:shade val="85000"/>
                <a:satMod val="230000"/>
              </a:schemeClr>
            </a:gs>
            <a:gs pos="25000">
              <a:schemeClr val="accent5">
                <a:hueOff val="-279955"/>
                <a:satOff val="15216"/>
                <a:lumOff val="-2811"/>
                <a:alphaOff val="0"/>
                <a:tint val="90000"/>
                <a:shade val="70000"/>
                <a:satMod val="220000"/>
              </a:schemeClr>
            </a:gs>
            <a:gs pos="50000">
              <a:schemeClr val="accent5">
                <a:hueOff val="-279955"/>
                <a:satOff val="15216"/>
                <a:lumOff val="-2811"/>
                <a:alphaOff val="0"/>
                <a:tint val="90000"/>
                <a:shade val="58000"/>
                <a:satMod val="225000"/>
              </a:schemeClr>
            </a:gs>
            <a:gs pos="65000">
              <a:schemeClr val="accent5">
                <a:hueOff val="-279955"/>
                <a:satOff val="15216"/>
                <a:lumOff val="-2811"/>
                <a:alphaOff val="0"/>
                <a:tint val="90000"/>
                <a:shade val="58000"/>
                <a:satMod val="225000"/>
              </a:schemeClr>
            </a:gs>
            <a:gs pos="80000">
              <a:schemeClr val="accent5">
                <a:hueOff val="-279955"/>
                <a:satOff val="15216"/>
                <a:lumOff val="-2811"/>
                <a:alphaOff val="0"/>
                <a:tint val="90000"/>
                <a:shade val="69000"/>
                <a:satMod val="220000"/>
              </a:schemeClr>
            </a:gs>
            <a:gs pos="100000">
              <a:schemeClr val="accent5">
                <a:hueOff val="-279955"/>
                <a:satOff val="15216"/>
                <a:lumOff val="-2811"/>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279955"/>
              <a:satOff val="15216"/>
              <a:lumOff val="-2811"/>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004DDC8-EFCE-47A9-8108-6FC0DB9ACC2F}">
      <dsp:nvSpPr>
        <dsp:cNvPr id="0" name=""/>
        <dsp:cNvSpPr/>
      </dsp:nvSpPr>
      <dsp:spPr>
        <a:xfrm>
          <a:off x="1373976" y="1973077"/>
          <a:ext cx="6612641" cy="434432"/>
        </a:xfrm>
        <a:prstGeom prst="roundRect">
          <a:avLst>
            <a:gd name="adj" fmla="val 16670"/>
          </a:avLst>
        </a:prstGeom>
        <a:gradFill rotWithShape="0">
          <a:gsLst>
            <a:gs pos="0">
              <a:schemeClr val="accent5">
                <a:hueOff val="-279955"/>
                <a:satOff val="15216"/>
                <a:lumOff val="-2811"/>
                <a:alphaOff val="0"/>
                <a:tint val="75000"/>
                <a:shade val="85000"/>
                <a:satMod val="230000"/>
              </a:schemeClr>
            </a:gs>
            <a:gs pos="25000">
              <a:schemeClr val="accent5">
                <a:hueOff val="-279955"/>
                <a:satOff val="15216"/>
                <a:lumOff val="-2811"/>
                <a:alphaOff val="0"/>
                <a:tint val="90000"/>
                <a:shade val="70000"/>
                <a:satMod val="220000"/>
              </a:schemeClr>
            </a:gs>
            <a:gs pos="50000">
              <a:schemeClr val="accent5">
                <a:hueOff val="-279955"/>
                <a:satOff val="15216"/>
                <a:lumOff val="-2811"/>
                <a:alphaOff val="0"/>
                <a:tint val="90000"/>
                <a:shade val="58000"/>
                <a:satMod val="225000"/>
              </a:schemeClr>
            </a:gs>
            <a:gs pos="65000">
              <a:schemeClr val="accent5">
                <a:hueOff val="-279955"/>
                <a:satOff val="15216"/>
                <a:lumOff val="-2811"/>
                <a:alphaOff val="0"/>
                <a:tint val="90000"/>
                <a:shade val="58000"/>
                <a:satMod val="225000"/>
              </a:schemeClr>
            </a:gs>
            <a:gs pos="80000">
              <a:schemeClr val="accent5">
                <a:hueOff val="-279955"/>
                <a:satOff val="15216"/>
                <a:lumOff val="-2811"/>
                <a:alphaOff val="0"/>
                <a:tint val="90000"/>
                <a:shade val="69000"/>
                <a:satMod val="220000"/>
              </a:schemeClr>
            </a:gs>
            <a:gs pos="100000">
              <a:schemeClr val="accent5">
                <a:hueOff val="-279955"/>
                <a:satOff val="15216"/>
                <a:lumOff val="-2811"/>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279955"/>
              <a:satOff val="15216"/>
              <a:lumOff val="-2811"/>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b="1" kern="1200" smtClean="0"/>
            <a:t>Εργαλεία ανάπτυξης </a:t>
          </a:r>
          <a:endParaRPr lang="el-GR" sz="2000" b="1" kern="1200" dirty="0"/>
        </a:p>
      </dsp:txBody>
      <dsp:txXfrm>
        <a:off x="1395187" y="1994288"/>
        <a:ext cx="6570219" cy="392010"/>
      </dsp:txXfrm>
    </dsp:sp>
    <dsp:sp modelId="{29940A89-94D7-4194-859B-8D4334D6E12F}">
      <dsp:nvSpPr>
        <dsp:cNvPr id="0" name=""/>
        <dsp:cNvSpPr/>
      </dsp:nvSpPr>
      <dsp:spPr>
        <a:xfrm>
          <a:off x="842574" y="2460988"/>
          <a:ext cx="434432" cy="434432"/>
        </a:xfrm>
        <a:prstGeom prst="roundRect">
          <a:avLst>
            <a:gd name="adj" fmla="val 16670"/>
          </a:avLst>
        </a:prstGeom>
        <a:gradFill rotWithShape="0">
          <a:gsLst>
            <a:gs pos="0">
              <a:schemeClr val="accent5">
                <a:hueOff val="-373273"/>
                <a:satOff val="20288"/>
                <a:lumOff val="-3748"/>
                <a:alphaOff val="0"/>
                <a:tint val="75000"/>
                <a:shade val="85000"/>
                <a:satMod val="230000"/>
              </a:schemeClr>
            </a:gs>
            <a:gs pos="25000">
              <a:schemeClr val="accent5">
                <a:hueOff val="-373273"/>
                <a:satOff val="20288"/>
                <a:lumOff val="-3748"/>
                <a:alphaOff val="0"/>
                <a:tint val="90000"/>
                <a:shade val="70000"/>
                <a:satMod val="220000"/>
              </a:schemeClr>
            </a:gs>
            <a:gs pos="50000">
              <a:schemeClr val="accent5">
                <a:hueOff val="-373273"/>
                <a:satOff val="20288"/>
                <a:lumOff val="-3748"/>
                <a:alphaOff val="0"/>
                <a:tint val="90000"/>
                <a:shade val="58000"/>
                <a:satMod val="225000"/>
              </a:schemeClr>
            </a:gs>
            <a:gs pos="65000">
              <a:schemeClr val="accent5">
                <a:hueOff val="-373273"/>
                <a:satOff val="20288"/>
                <a:lumOff val="-3748"/>
                <a:alphaOff val="0"/>
                <a:tint val="90000"/>
                <a:shade val="58000"/>
                <a:satMod val="225000"/>
              </a:schemeClr>
            </a:gs>
            <a:gs pos="80000">
              <a:schemeClr val="accent5">
                <a:hueOff val="-373273"/>
                <a:satOff val="20288"/>
                <a:lumOff val="-3748"/>
                <a:alphaOff val="0"/>
                <a:tint val="90000"/>
                <a:shade val="69000"/>
                <a:satMod val="220000"/>
              </a:schemeClr>
            </a:gs>
            <a:gs pos="100000">
              <a:schemeClr val="accent5">
                <a:hueOff val="-373273"/>
                <a:satOff val="20288"/>
                <a:lumOff val="-374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373273"/>
              <a:satOff val="20288"/>
              <a:lumOff val="-3748"/>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6FEBF28F-42D8-42C7-B26B-6BDFFE572B09}">
      <dsp:nvSpPr>
        <dsp:cNvPr id="0" name=""/>
        <dsp:cNvSpPr/>
      </dsp:nvSpPr>
      <dsp:spPr>
        <a:xfrm>
          <a:off x="1373976" y="2459641"/>
          <a:ext cx="6612641" cy="434432"/>
        </a:xfrm>
        <a:prstGeom prst="roundRect">
          <a:avLst>
            <a:gd name="adj" fmla="val 16670"/>
          </a:avLst>
        </a:prstGeom>
        <a:gradFill rotWithShape="0">
          <a:gsLst>
            <a:gs pos="0">
              <a:schemeClr val="accent5">
                <a:hueOff val="-373273"/>
                <a:satOff val="20288"/>
                <a:lumOff val="-3748"/>
                <a:alphaOff val="0"/>
                <a:tint val="75000"/>
                <a:shade val="85000"/>
                <a:satMod val="230000"/>
              </a:schemeClr>
            </a:gs>
            <a:gs pos="25000">
              <a:schemeClr val="accent5">
                <a:hueOff val="-373273"/>
                <a:satOff val="20288"/>
                <a:lumOff val="-3748"/>
                <a:alphaOff val="0"/>
                <a:tint val="90000"/>
                <a:shade val="70000"/>
                <a:satMod val="220000"/>
              </a:schemeClr>
            </a:gs>
            <a:gs pos="50000">
              <a:schemeClr val="accent5">
                <a:hueOff val="-373273"/>
                <a:satOff val="20288"/>
                <a:lumOff val="-3748"/>
                <a:alphaOff val="0"/>
                <a:tint val="90000"/>
                <a:shade val="58000"/>
                <a:satMod val="225000"/>
              </a:schemeClr>
            </a:gs>
            <a:gs pos="65000">
              <a:schemeClr val="accent5">
                <a:hueOff val="-373273"/>
                <a:satOff val="20288"/>
                <a:lumOff val="-3748"/>
                <a:alphaOff val="0"/>
                <a:tint val="90000"/>
                <a:shade val="58000"/>
                <a:satMod val="225000"/>
              </a:schemeClr>
            </a:gs>
            <a:gs pos="80000">
              <a:schemeClr val="accent5">
                <a:hueOff val="-373273"/>
                <a:satOff val="20288"/>
                <a:lumOff val="-3748"/>
                <a:alphaOff val="0"/>
                <a:tint val="90000"/>
                <a:shade val="69000"/>
                <a:satMod val="220000"/>
              </a:schemeClr>
            </a:gs>
            <a:gs pos="100000">
              <a:schemeClr val="accent5">
                <a:hueOff val="-373273"/>
                <a:satOff val="20288"/>
                <a:lumOff val="-374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373273"/>
              <a:satOff val="20288"/>
              <a:lumOff val="-3748"/>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b="1" kern="1200" smtClean="0"/>
            <a:t>Προβλήματα </a:t>
          </a:r>
          <a:r>
            <a:rPr lang="el-GR" sz="2000" b="1" kern="1200" smtClean="0"/>
            <a:t>σ</a:t>
          </a:r>
          <a:r>
            <a:rPr lang="en-US" sz="2000" b="1" kern="1200" smtClean="0"/>
            <a:t>την ανάπτυξη των Ευφυών ΣΥΑ</a:t>
          </a:r>
          <a:endParaRPr lang="el-GR" sz="2000" b="1" kern="1200" dirty="0"/>
        </a:p>
      </dsp:txBody>
      <dsp:txXfrm>
        <a:off x="1395187" y="2480852"/>
        <a:ext cx="6570219" cy="392010"/>
      </dsp:txXfrm>
    </dsp:sp>
    <dsp:sp modelId="{4E640903-13F7-4A9A-8A4A-B354EA71BECB}">
      <dsp:nvSpPr>
        <dsp:cNvPr id="0" name=""/>
        <dsp:cNvSpPr/>
      </dsp:nvSpPr>
      <dsp:spPr>
        <a:xfrm>
          <a:off x="842574" y="2947552"/>
          <a:ext cx="434432" cy="434432"/>
        </a:xfrm>
        <a:prstGeom prst="roundRect">
          <a:avLst>
            <a:gd name="adj" fmla="val 16670"/>
          </a:avLst>
        </a:prstGeom>
        <a:gradFill rotWithShape="0">
          <a:gsLst>
            <a:gs pos="0">
              <a:schemeClr val="accent5">
                <a:hueOff val="-466592"/>
                <a:satOff val="25359"/>
                <a:lumOff val="-4684"/>
                <a:alphaOff val="0"/>
                <a:tint val="75000"/>
                <a:shade val="85000"/>
                <a:satMod val="230000"/>
              </a:schemeClr>
            </a:gs>
            <a:gs pos="25000">
              <a:schemeClr val="accent5">
                <a:hueOff val="-466592"/>
                <a:satOff val="25359"/>
                <a:lumOff val="-4684"/>
                <a:alphaOff val="0"/>
                <a:tint val="90000"/>
                <a:shade val="70000"/>
                <a:satMod val="220000"/>
              </a:schemeClr>
            </a:gs>
            <a:gs pos="50000">
              <a:schemeClr val="accent5">
                <a:hueOff val="-466592"/>
                <a:satOff val="25359"/>
                <a:lumOff val="-4684"/>
                <a:alphaOff val="0"/>
                <a:tint val="90000"/>
                <a:shade val="58000"/>
                <a:satMod val="225000"/>
              </a:schemeClr>
            </a:gs>
            <a:gs pos="65000">
              <a:schemeClr val="accent5">
                <a:hueOff val="-466592"/>
                <a:satOff val="25359"/>
                <a:lumOff val="-4684"/>
                <a:alphaOff val="0"/>
                <a:tint val="90000"/>
                <a:shade val="58000"/>
                <a:satMod val="225000"/>
              </a:schemeClr>
            </a:gs>
            <a:gs pos="80000">
              <a:schemeClr val="accent5">
                <a:hueOff val="-466592"/>
                <a:satOff val="25359"/>
                <a:lumOff val="-4684"/>
                <a:alphaOff val="0"/>
                <a:tint val="90000"/>
                <a:shade val="69000"/>
                <a:satMod val="220000"/>
              </a:schemeClr>
            </a:gs>
            <a:gs pos="100000">
              <a:schemeClr val="accent5">
                <a:hueOff val="-466592"/>
                <a:satOff val="25359"/>
                <a:lumOff val="-4684"/>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466592"/>
              <a:satOff val="25359"/>
              <a:lumOff val="-4684"/>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A3CF8C93-1001-407F-9859-454388694044}">
      <dsp:nvSpPr>
        <dsp:cNvPr id="0" name=""/>
        <dsp:cNvSpPr/>
      </dsp:nvSpPr>
      <dsp:spPr>
        <a:xfrm>
          <a:off x="1373976" y="2946206"/>
          <a:ext cx="6612641" cy="434432"/>
        </a:xfrm>
        <a:prstGeom prst="roundRect">
          <a:avLst>
            <a:gd name="adj" fmla="val 16670"/>
          </a:avLst>
        </a:prstGeom>
        <a:gradFill rotWithShape="0">
          <a:gsLst>
            <a:gs pos="0">
              <a:schemeClr val="accent5">
                <a:hueOff val="-466592"/>
                <a:satOff val="25359"/>
                <a:lumOff val="-4684"/>
                <a:alphaOff val="0"/>
                <a:tint val="75000"/>
                <a:shade val="85000"/>
                <a:satMod val="230000"/>
              </a:schemeClr>
            </a:gs>
            <a:gs pos="25000">
              <a:schemeClr val="accent5">
                <a:hueOff val="-466592"/>
                <a:satOff val="25359"/>
                <a:lumOff val="-4684"/>
                <a:alphaOff val="0"/>
                <a:tint val="90000"/>
                <a:shade val="70000"/>
                <a:satMod val="220000"/>
              </a:schemeClr>
            </a:gs>
            <a:gs pos="50000">
              <a:schemeClr val="accent5">
                <a:hueOff val="-466592"/>
                <a:satOff val="25359"/>
                <a:lumOff val="-4684"/>
                <a:alphaOff val="0"/>
                <a:tint val="90000"/>
                <a:shade val="58000"/>
                <a:satMod val="225000"/>
              </a:schemeClr>
            </a:gs>
            <a:gs pos="65000">
              <a:schemeClr val="accent5">
                <a:hueOff val="-466592"/>
                <a:satOff val="25359"/>
                <a:lumOff val="-4684"/>
                <a:alphaOff val="0"/>
                <a:tint val="90000"/>
                <a:shade val="58000"/>
                <a:satMod val="225000"/>
              </a:schemeClr>
            </a:gs>
            <a:gs pos="80000">
              <a:schemeClr val="accent5">
                <a:hueOff val="-466592"/>
                <a:satOff val="25359"/>
                <a:lumOff val="-4684"/>
                <a:alphaOff val="0"/>
                <a:tint val="90000"/>
                <a:shade val="69000"/>
                <a:satMod val="220000"/>
              </a:schemeClr>
            </a:gs>
            <a:gs pos="100000">
              <a:schemeClr val="accent5">
                <a:hueOff val="-466592"/>
                <a:satOff val="25359"/>
                <a:lumOff val="-4684"/>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466592"/>
              <a:satOff val="25359"/>
              <a:lumOff val="-4684"/>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smtClean="0"/>
            <a:t>Συστατικά των Ευφυών ΣΥΑ</a:t>
          </a:r>
          <a:endParaRPr lang="el-GR" sz="2000" b="1" kern="1200" dirty="0"/>
        </a:p>
      </dsp:txBody>
      <dsp:txXfrm>
        <a:off x="1395187" y="2967417"/>
        <a:ext cx="6570219" cy="392010"/>
      </dsp:txXfrm>
    </dsp:sp>
    <dsp:sp modelId="{12AFF384-51AB-4650-8000-1DB01BAC4DD0}">
      <dsp:nvSpPr>
        <dsp:cNvPr id="0" name=""/>
        <dsp:cNvSpPr/>
      </dsp:nvSpPr>
      <dsp:spPr>
        <a:xfrm>
          <a:off x="842574" y="3434117"/>
          <a:ext cx="434432" cy="434432"/>
        </a:xfrm>
        <a:prstGeom prst="roundRect">
          <a:avLst>
            <a:gd name="adj" fmla="val 16670"/>
          </a:avLst>
        </a:prstGeom>
        <a:gradFill rotWithShape="0">
          <a:gsLst>
            <a:gs pos="0">
              <a:schemeClr val="accent5">
                <a:hueOff val="-559910"/>
                <a:satOff val="30431"/>
                <a:lumOff val="-5621"/>
                <a:alphaOff val="0"/>
                <a:tint val="75000"/>
                <a:shade val="85000"/>
                <a:satMod val="230000"/>
              </a:schemeClr>
            </a:gs>
            <a:gs pos="25000">
              <a:schemeClr val="accent5">
                <a:hueOff val="-559910"/>
                <a:satOff val="30431"/>
                <a:lumOff val="-5621"/>
                <a:alphaOff val="0"/>
                <a:tint val="90000"/>
                <a:shade val="70000"/>
                <a:satMod val="220000"/>
              </a:schemeClr>
            </a:gs>
            <a:gs pos="50000">
              <a:schemeClr val="accent5">
                <a:hueOff val="-559910"/>
                <a:satOff val="30431"/>
                <a:lumOff val="-5621"/>
                <a:alphaOff val="0"/>
                <a:tint val="90000"/>
                <a:shade val="58000"/>
                <a:satMod val="225000"/>
              </a:schemeClr>
            </a:gs>
            <a:gs pos="65000">
              <a:schemeClr val="accent5">
                <a:hueOff val="-559910"/>
                <a:satOff val="30431"/>
                <a:lumOff val="-5621"/>
                <a:alphaOff val="0"/>
                <a:tint val="90000"/>
                <a:shade val="58000"/>
                <a:satMod val="225000"/>
              </a:schemeClr>
            </a:gs>
            <a:gs pos="80000">
              <a:schemeClr val="accent5">
                <a:hueOff val="-559910"/>
                <a:satOff val="30431"/>
                <a:lumOff val="-5621"/>
                <a:alphaOff val="0"/>
                <a:tint val="90000"/>
                <a:shade val="69000"/>
                <a:satMod val="220000"/>
              </a:schemeClr>
            </a:gs>
            <a:gs pos="100000">
              <a:schemeClr val="accent5">
                <a:hueOff val="-559910"/>
                <a:satOff val="30431"/>
                <a:lumOff val="-5621"/>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559910"/>
              <a:satOff val="30431"/>
              <a:lumOff val="-5621"/>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5D58C576-B11F-491F-BFD8-A61E5A8960C9}">
      <dsp:nvSpPr>
        <dsp:cNvPr id="0" name=""/>
        <dsp:cNvSpPr/>
      </dsp:nvSpPr>
      <dsp:spPr>
        <a:xfrm>
          <a:off x="1373976" y="3432770"/>
          <a:ext cx="6612641" cy="434432"/>
        </a:xfrm>
        <a:prstGeom prst="roundRect">
          <a:avLst>
            <a:gd name="adj" fmla="val 16670"/>
          </a:avLst>
        </a:prstGeom>
        <a:gradFill rotWithShape="0">
          <a:gsLst>
            <a:gs pos="0">
              <a:schemeClr val="accent5">
                <a:hueOff val="-559910"/>
                <a:satOff val="30431"/>
                <a:lumOff val="-5621"/>
                <a:alphaOff val="0"/>
                <a:tint val="75000"/>
                <a:shade val="85000"/>
                <a:satMod val="230000"/>
              </a:schemeClr>
            </a:gs>
            <a:gs pos="25000">
              <a:schemeClr val="accent5">
                <a:hueOff val="-559910"/>
                <a:satOff val="30431"/>
                <a:lumOff val="-5621"/>
                <a:alphaOff val="0"/>
                <a:tint val="90000"/>
                <a:shade val="70000"/>
                <a:satMod val="220000"/>
              </a:schemeClr>
            </a:gs>
            <a:gs pos="50000">
              <a:schemeClr val="accent5">
                <a:hueOff val="-559910"/>
                <a:satOff val="30431"/>
                <a:lumOff val="-5621"/>
                <a:alphaOff val="0"/>
                <a:tint val="90000"/>
                <a:shade val="58000"/>
                <a:satMod val="225000"/>
              </a:schemeClr>
            </a:gs>
            <a:gs pos="65000">
              <a:schemeClr val="accent5">
                <a:hueOff val="-559910"/>
                <a:satOff val="30431"/>
                <a:lumOff val="-5621"/>
                <a:alphaOff val="0"/>
                <a:tint val="90000"/>
                <a:shade val="58000"/>
                <a:satMod val="225000"/>
              </a:schemeClr>
            </a:gs>
            <a:gs pos="80000">
              <a:schemeClr val="accent5">
                <a:hueOff val="-559910"/>
                <a:satOff val="30431"/>
                <a:lumOff val="-5621"/>
                <a:alphaOff val="0"/>
                <a:tint val="90000"/>
                <a:shade val="69000"/>
                <a:satMod val="220000"/>
              </a:schemeClr>
            </a:gs>
            <a:gs pos="100000">
              <a:schemeClr val="accent5">
                <a:hueOff val="-559910"/>
                <a:satOff val="30431"/>
                <a:lumOff val="-5621"/>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559910"/>
              <a:satOff val="30431"/>
              <a:lumOff val="-5621"/>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smtClean="0"/>
            <a:t>Ευφυή Συστήματα Επικοινωνίας</a:t>
          </a:r>
          <a:endParaRPr lang="el-GR" sz="2000" b="1" kern="1200" dirty="0"/>
        </a:p>
      </dsp:txBody>
      <dsp:txXfrm>
        <a:off x="1395187" y="3453981"/>
        <a:ext cx="6570219" cy="392010"/>
      </dsp:txXfrm>
    </dsp:sp>
    <dsp:sp modelId="{225F21D7-A954-459C-89D1-EF6FD583B95A}">
      <dsp:nvSpPr>
        <dsp:cNvPr id="0" name=""/>
        <dsp:cNvSpPr/>
      </dsp:nvSpPr>
      <dsp:spPr>
        <a:xfrm>
          <a:off x="842574" y="3920681"/>
          <a:ext cx="434432" cy="434432"/>
        </a:xfrm>
        <a:prstGeom prst="roundRect">
          <a:avLst>
            <a:gd name="adj" fmla="val 16670"/>
          </a:avLst>
        </a:prstGeom>
        <a:gradFill rotWithShape="0">
          <a:gsLst>
            <a:gs pos="0">
              <a:schemeClr val="accent5">
                <a:hueOff val="-653228"/>
                <a:satOff val="35503"/>
                <a:lumOff val="-6558"/>
                <a:alphaOff val="0"/>
                <a:tint val="75000"/>
                <a:shade val="85000"/>
                <a:satMod val="230000"/>
              </a:schemeClr>
            </a:gs>
            <a:gs pos="25000">
              <a:schemeClr val="accent5">
                <a:hueOff val="-653228"/>
                <a:satOff val="35503"/>
                <a:lumOff val="-6558"/>
                <a:alphaOff val="0"/>
                <a:tint val="90000"/>
                <a:shade val="70000"/>
                <a:satMod val="220000"/>
              </a:schemeClr>
            </a:gs>
            <a:gs pos="50000">
              <a:schemeClr val="accent5">
                <a:hueOff val="-653228"/>
                <a:satOff val="35503"/>
                <a:lumOff val="-6558"/>
                <a:alphaOff val="0"/>
                <a:tint val="90000"/>
                <a:shade val="58000"/>
                <a:satMod val="225000"/>
              </a:schemeClr>
            </a:gs>
            <a:gs pos="65000">
              <a:schemeClr val="accent5">
                <a:hueOff val="-653228"/>
                <a:satOff val="35503"/>
                <a:lumOff val="-6558"/>
                <a:alphaOff val="0"/>
                <a:tint val="90000"/>
                <a:shade val="58000"/>
                <a:satMod val="225000"/>
              </a:schemeClr>
            </a:gs>
            <a:gs pos="80000">
              <a:schemeClr val="accent5">
                <a:hueOff val="-653228"/>
                <a:satOff val="35503"/>
                <a:lumOff val="-6558"/>
                <a:alphaOff val="0"/>
                <a:tint val="90000"/>
                <a:shade val="69000"/>
                <a:satMod val="220000"/>
              </a:schemeClr>
            </a:gs>
            <a:gs pos="100000">
              <a:schemeClr val="accent5">
                <a:hueOff val="-653228"/>
                <a:satOff val="35503"/>
                <a:lumOff val="-655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653228"/>
              <a:satOff val="35503"/>
              <a:lumOff val="-6558"/>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CC6DDC20-01E0-41F2-A0D4-FD633A6A728C}">
      <dsp:nvSpPr>
        <dsp:cNvPr id="0" name=""/>
        <dsp:cNvSpPr/>
      </dsp:nvSpPr>
      <dsp:spPr>
        <a:xfrm>
          <a:off x="1373976" y="3919334"/>
          <a:ext cx="6612641" cy="434432"/>
        </a:xfrm>
        <a:prstGeom prst="roundRect">
          <a:avLst>
            <a:gd name="adj" fmla="val 16670"/>
          </a:avLst>
        </a:prstGeom>
        <a:gradFill rotWithShape="0">
          <a:gsLst>
            <a:gs pos="0">
              <a:schemeClr val="accent5">
                <a:hueOff val="-653228"/>
                <a:satOff val="35503"/>
                <a:lumOff val="-6558"/>
                <a:alphaOff val="0"/>
                <a:tint val="75000"/>
                <a:shade val="85000"/>
                <a:satMod val="230000"/>
              </a:schemeClr>
            </a:gs>
            <a:gs pos="25000">
              <a:schemeClr val="accent5">
                <a:hueOff val="-653228"/>
                <a:satOff val="35503"/>
                <a:lumOff val="-6558"/>
                <a:alphaOff val="0"/>
                <a:tint val="90000"/>
                <a:shade val="70000"/>
                <a:satMod val="220000"/>
              </a:schemeClr>
            </a:gs>
            <a:gs pos="50000">
              <a:schemeClr val="accent5">
                <a:hueOff val="-653228"/>
                <a:satOff val="35503"/>
                <a:lumOff val="-6558"/>
                <a:alphaOff val="0"/>
                <a:tint val="90000"/>
                <a:shade val="58000"/>
                <a:satMod val="225000"/>
              </a:schemeClr>
            </a:gs>
            <a:gs pos="65000">
              <a:schemeClr val="accent5">
                <a:hueOff val="-653228"/>
                <a:satOff val="35503"/>
                <a:lumOff val="-6558"/>
                <a:alphaOff val="0"/>
                <a:tint val="90000"/>
                <a:shade val="58000"/>
                <a:satMod val="225000"/>
              </a:schemeClr>
            </a:gs>
            <a:gs pos="80000">
              <a:schemeClr val="accent5">
                <a:hueOff val="-653228"/>
                <a:satOff val="35503"/>
                <a:lumOff val="-6558"/>
                <a:alphaOff val="0"/>
                <a:tint val="90000"/>
                <a:shade val="69000"/>
                <a:satMod val="220000"/>
              </a:schemeClr>
            </a:gs>
            <a:gs pos="100000">
              <a:schemeClr val="accent5">
                <a:hueOff val="-653228"/>
                <a:satOff val="35503"/>
                <a:lumOff val="-655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653228"/>
              <a:satOff val="35503"/>
              <a:lumOff val="-6558"/>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smtClean="0"/>
            <a:t>Ευφυή Συστήματα Διαχείρισης Βάσεων Δεδομένων </a:t>
          </a:r>
          <a:endParaRPr lang="el-GR" sz="2000" b="1" kern="1200" dirty="0"/>
        </a:p>
      </dsp:txBody>
      <dsp:txXfrm>
        <a:off x="1395187" y="3940545"/>
        <a:ext cx="6570219" cy="392010"/>
      </dsp:txXfrm>
    </dsp:sp>
    <dsp:sp modelId="{71C89CC7-3AAD-4911-AC9E-93984C7F9CB2}">
      <dsp:nvSpPr>
        <dsp:cNvPr id="0" name=""/>
        <dsp:cNvSpPr/>
      </dsp:nvSpPr>
      <dsp:spPr>
        <a:xfrm>
          <a:off x="842574" y="4407245"/>
          <a:ext cx="434432" cy="434432"/>
        </a:xfrm>
        <a:prstGeom prst="roundRect">
          <a:avLst>
            <a:gd name="adj" fmla="val 16670"/>
          </a:avLst>
        </a:prstGeom>
        <a:gradFill rotWithShape="0">
          <a:gsLst>
            <a:gs pos="0">
              <a:schemeClr val="accent5">
                <a:hueOff val="-746547"/>
                <a:satOff val="40575"/>
                <a:lumOff val="-7495"/>
                <a:alphaOff val="0"/>
                <a:tint val="75000"/>
                <a:shade val="85000"/>
                <a:satMod val="230000"/>
              </a:schemeClr>
            </a:gs>
            <a:gs pos="25000">
              <a:schemeClr val="accent5">
                <a:hueOff val="-746547"/>
                <a:satOff val="40575"/>
                <a:lumOff val="-7495"/>
                <a:alphaOff val="0"/>
                <a:tint val="90000"/>
                <a:shade val="70000"/>
                <a:satMod val="220000"/>
              </a:schemeClr>
            </a:gs>
            <a:gs pos="50000">
              <a:schemeClr val="accent5">
                <a:hueOff val="-746547"/>
                <a:satOff val="40575"/>
                <a:lumOff val="-7495"/>
                <a:alphaOff val="0"/>
                <a:tint val="90000"/>
                <a:shade val="58000"/>
                <a:satMod val="225000"/>
              </a:schemeClr>
            </a:gs>
            <a:gs pos="65000">
              <a:schemeClr val="accent5">
                <a:hueOff val="-746547"/>
                <a:satOff val="40575"/>
                <a:lumOff val="-7495"/>
                <a:alphaOff val="0"/>
                <a:tint val="90000"/>
                <a:shade val="58000"/>
                <a:satMod val="225000"/>
              </a:schemeClr>
            </a:gs>
            <a:gs pos="80000">
              <a:schemeClr val="accent5">
                <a:hueOff val="-746547"/>
                <a:satOff val="40575"/>
                <a:lumOff val="-7495"/>
                <a:alphaOff val="0"/>
                <a:tint val="90000"/>
                <a:shade val="69000"/>
                <a:satMod val="220000"/>
              </a:schemeClr>
            </a:gs>
            <a:gs pos="100000">
              <a:schemeClr val="accent5">
                <a:hueOff val="-746547"/>
                <a:satOff val="40575"/>
                <a:lumOff val="-7495"/>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746547"/>
              <a:satOff val="40575"/>
              <a:lumOff val="-7495"/>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9E408819-D421-41E5-8DEB-3515DED40FC0}">
      <dsp:nvSpPr>
        <dsp:cNvPr id="0" name=""/>
        <dsp:cNvSpPr/>
      </dsp:nvSpPr>
      <dsp:spPr>
        <a:xfrm>
          <a:off x="1373976" y="4405898"/>
          <a:ext cx="6612641" cy="434432"/>
        </a:xfrm>
        <a:prstGeom prst="roundRect">
          <a:avLst>
            <a:gd name="adj" fmla="val 16670"/>
          </a:avLst>
        </a:prstGeom>
        <a:gradFill rotWithShape="0">
          <a:gsLst>
            <a:gs pos="0">
              <a:schemeClr val="accent5">
                <a:hueOff val="-746547"/>
                <a:satOff val="40575"/>
                <a:lumOff val="-7495"/>
                <a:alphaOff val="0"/>
                <a:tint val="75000"/>
                <a:shade val="85000"/>
                <a:satMod val="230000"/>
              </a:schemeClr>
            </a:gs>
            <a:gs pos="25000">
              <a:schemeClr val="accent5">
                <a:hueOff val="-746547"/>
                <a:satOff val="40575"/>
                <a:lumOff val="-7495"/>
                <a:alphaOff val="0"/>
                <a:tint val="90000"/>
                <a:shade val="70000"/>
                <a:satMod val="220000"/>
              </a:schemeClr>
            </a:gs>
            <a:gs pos="50000">
              <a:schemeClr val="accent5">
                <a:hueOff val="-746547"/>
                <a:satOff val="40575"/>
                <a:lumOff val="-7495"/>
                <a:alphaOff val="0"/>
                <a:tint val="90000"/>
                <a:shade val="58000"/>
                <a:satMod val="225000"/>
              </a:schemeClr>
            </a:gs>
            <a:gs pos="65000">
              <a:schemeClr val="accent5">
                <a:hueOff val="-746547"/>
                <a:satOff val="40575"/>
                <a:lumOff val="-7495"/>
                <a:alphaOff val="0"/>
                <a:tint val="90000"/>
                <a:shade val="58000"/>
                <a:satMod val="225000"/>
              </a:schemeClr>
            </a:gs>
            <a:gs pos="80000">
              <a:schemeClr val="accent5">
                <a:hueOff val="-746547"/>
                <a:satOff val="40575"/>
                <a:lumOff val="-7495"/>
                <a:alphaOff val="0"/>
                <a:tint val="90000"/>
                <a:shade val="69000"/>
                <a:satMod val="220000"/>
              </a:schemeClr>
            </a:gs>
            <a:gs pos="100000">
              <a:schemeClr val="accent5">
                <a:hueOff val="-746547"/>
                <a:satOff val="40575"/>
                <a:lumOff val="-7495"/>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746547"/>
              <a:satOff val="40575"/>
              <a:lumOff val="-7495"/>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smtClean="0"/>
            <a:t>Ευφυή Συστήματα Διαχείρισης Βάσεων Μοντέλων </a:t>
          </a:r>
          <a:endParaRPr lang="el-GR" sz="2000" b="1" kern="1200" dirty="0"/>
        </a:p>
      </dsp:txBody>
      <dsp:txXfrm>
        <a:off x="1395187" y="4427109"/>
        <a:ext cx="6570219" cy="392010"/>
      </dsp:txXfrm>
    </dsp:sp>
    <dsp:sp modelId="{5CDDD5FE-7B5C-4C67-99AC-D1D1F5A6563D}">
      <dsp:nvSpPr>
        <dsp:cNvPr id="0" name=""/>
        <dsp:cNvSpPr/>
      </dsp:nvSpPr>
      <dsp:spPr>
        <a:xfrm>
          <a:off x="842574" y="4893217"/>
          <a:ext cx="434432" cy="434432"/>
        </a:xfrm>
        <a:prstGeom prst="roundRect">
          <a:avLst>
            <a:gd name="adj" fmla="val 16670"/>
          </a:avLst>
        </a:prstGeom>
        <a:gradFill rotWithShape="0">
          <a:gsLst>
            <a:gs pos="0">
              <a:schemeClr val="accent5">
                <a:hueOff val="-839865"/>
                <a:satOff val="45647"/>
                <a:lumOff val="-8432"/>
                <a:alphaOff val="0"/>
                <a:tint val="75000"/>
                <a:shade val="85000"/>
                <a:satMod val="230000"/>
              </a:schemeClr>
            </a:gs>
            <a:gs pos="25000">
              <a:schemeClr val="accent5">
                <a:hueOff val="-839865"/>
                <a:satOff val="45647"/>
                <a:lumOff val="-8432"/>
                <a:alphaOff val="0"/>
                <a:tint val="90000"/>
                <a:shade val="70000"/>
                <a:satMod val="220000"/>
              </a:schemeClr>
            </a:gs>
            <a:gs pos="50000">
              <a:schemeClr val="accent5">
                <a:hueOff val="-839865"/>
                <a:satOff val="45647"/>
                <a:lumOff val="-8432"/>
                <a:alphaOff val="0"/>
                <a:tint val="90000"/>
                <a:shade val="58000"/>
                <a:satMod val="225000"/>
              </a:schemeClr>
            </a:gs>
            <a:gs pos="65000">
              <a:schemeClr val="accent5">
                <a:hueOff val="-839865"/>
                <a:satOff val="45647"/>
                <a:lumOff val="-8432"/>
                <a:alphaOff val="0"/>
                <a:tint val="90000"/>
                <a:shade val="58000"/>
                <a:satMod val="225000"/>
              </a:schemeClr>
            </a:gs>
            <a:gs pos="80000">
              <a:schemeClr val="accent5">
                <a:hueOff val="-839865"/>
                <a:satOff val="45647"/>
                <a:lumOff val="-8432"/>
                <a:alphaOff val="0"/>
                <a:tint val="90000"/>
                <a:shade val="69000"/>
                <a:satMod val="220000"/>
              </a:schemeClr>
            </a:gs>
            <a:gs pos="100000">
              <a:schemeClr val="accent5">
                <a:hueOff val="-839865"/>
                <a:satOff val="45647"/>
                <a:lumOff val="-843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839865"/>
              <a:satOff val="45647"/>
              <a:lumOff val="-8432"/>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19242BB4-E2A6-4159-8331-CC67162520DF}">
      <dsp:nvSpPr>
        <dsp:cNvPr id="0" name=""/>
        <dsp:cNvSpPr/>
      </dsp:nvSpPr>
      <dsp:spPr>
        <a:xfrm>
          <a:off x="1373976" y="4892463"/>
          <a:ext cx="6612641" cy="434432"/>
        </a:xfrm>
        <a:prstGeom prst="roundRect">
          <a:avLst>
            <a:gd name="adj" fmla="val 16670"/>
          </a:avLst>
        </a:prstGeom>
        <a:gradFill rotWithShape="0">
          <a:gsLst>
            <a:gs pos="0">
              <a:schemeClr val="accent5">
                <a:hueOff val="-839865"/>
                <a:satOff val="45647"/>
                <a:lumOff val="-8432"/>
                <a:alphaOff val="0"/>
                <a:tint val="75000"/>
                <a:shade val="85000"/>
                <a:satMod val="230000"/>
              </a:schemeClr>
            </a:gs>
            <a:gs pos="25000">
              <a:schemeClr val="accent5">
                <a:hueOff val="-839865"/>
                <a:satOff val="45647"/>
                <a:lumOff val="-8432"/>
                <a:alphaOff val="0"/>
                <a:tint val="90000"/>
                <a:shade val="70000"/>
                <a:satMod val="220000"/>
              </a:schemeClr>
            </a:gs>
            <a:gs pos="50000">
              <a:schemeClr val="accent5">
                <a:hueOff val="-839865"/>
                <a:satOff val="45647"/>
                <a:lumOff val="-8432"/>
                <a:alphaOff val="0"/>
                <a:tint val="90000"/>
                <a:shade val="58000"/>
                <a:satMod val="225000"/>
              </a:schemeClr>
            </a:gs>
            <a:gs pos="65000">
              <a:schemeClr val="accent5">
                <a:hueOff val="-839865"/>
                <a:satOff val="45647"/>
                <a:lumOff val="-8432"/>
                <a:alphaOff val="0"/>
                <a:tint val="90000"/>
                <a:shade val="58000"/>
                <a:satMod val="225000"/>
              </a:schemeClr>
            </a:gs>
            <a:gs pos="80000">
              <a:schemeClr val="accent5">
                <a:hueOff val="-839865"/>
                <a:satOff val="45647"/>
                <a:lumOff val="-8432"/>
                <a:alphaOff val="0"/>
                <a:tint val="90000"/>
                <a:shade val="69000"/>
                <a:satMod val="220000"/>
              </a:schemeClr>
            </a:gs>
            <a:gs pos="100000">
              <a:schemeClr val="accent5">
                <a:hueOff val="-839865"/>
                <a:satOff val="45647"/>
                <a:lumOff val="-843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839865"/>
              <a:satOff val="45647"/>
              <a:lumOff val="-8432"/>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l-GR" sz="2000" b="1" kern="1200" smtClean="0"/>
            <a:t>Ολοκλήρωση ΕΣ και Συστημάτων Υποστήριξης Αποφάσεων</a:t>
          </a:r>
          <a:endParaRPr lang="el-GR" sz="2000" b="1" kern="1200" dirty="0"/>
        </a:p>
      </dsp:txBody>
      <dsp:txXfrm>
        <a:off x="1395187" y="4913674"/>
        <a:ext cx="6570219" cy="39201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E90817-462F-4B95-8941-42F821AC82CB}" type="datetimeFigureOut">
              <a:rPr lang="el-GR" smtClean="0"/>
              <a:t>6/30/18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AB7C6A-471F-4485-B3BD-453D4C9A7422}" type="slidenum">
              <a:rPr lang="el-GR" smtClean="0"/>
              <a:t>‹#›</a:t>
            </a:fld>
            <a:endParaRPr lang="el-GR"/>
          </a:p>
        </p:txBody>
      </p:sp>
    </p:spTree>
    <p:extLst>
      <p:ext uri="{BB962C8B-B14F-4D97-AF65-F5344CB8AC3E}">
        <p14:creationId xmlns:p14="http://schemas.microsoft.com/office/powerpoint/2010/main" val="229822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59CB4A-6BC3-4B5A-848E-B997E40F2C5D}" type="datetimeFigureOut">
              <a:rPr lang="el-GR" smtClean="0"/>
              <a:t>6/30/18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6DDB9-A1B2-45F0-92FC-8CB67FD551CD}" type="slidenum">
              <a:rPr lang="el-GR" smtClean="0"/>
              <a:t>‹#›</a:t>
            </a:fld>
            <a:endParaRPr lang="el-GR"/>
          </a:p>
        </p:txBody>
      </p:sp>
    </p:spTree>
    <p:extLst>
      <p:ext uri="{BB962C8B-B14F-4D97-AF65-F5344CB8AC3E}">
        <p14:creationId xmlns:p14="http://schemas.microsoft.com/office/powerpoint/2010/main" val="35649906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a:t>
            </a:fld>
            <a:endParaRPr lang="el-GR"/>
          </a:p>
        </p:txBody>
      </p:sp>
    </p:spTree>
    <p:extLst>
      <p:ext uri="{BB962C8B-B14F-4D97-AF65-F5344CB8AC3E}">
        <p14:creationId xmlns:p14="http://schemas.microsoft.com/office/powerpoint/2010/main" val="173750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19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29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39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49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59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69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72</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73</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74</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75</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76</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77</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79</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8</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80</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81</a:t>
            </a:fld>
            <a:endParaRPr lang="el-GR"/>
          </a:p>
        </p:txBody>
      </p:sp>
    </p:spTree>
    <p:extLst>
      <p:ext uri="{BB962C8B-B14F-4D97-AF65-F5344CB8AC3E}">
        <p14:creationId xmlns:p14="http://schemas.microsoft.com/office/powerpoint/2010/main" val="2107859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0EE6DDB9-A1B2-45F0-92FC-8CB67FD551CD}" type="slidenum">
              <a:rPr lang="el-GR" smtClean="0"/>
              <a:t>9</a:t>
            </a:fld>
            <a:endParaRPr lang="el-GR"/>
          </a:p>
        </p:txBody>
      </p:sp>
    </p:spTree>
    <p:extLst>
      <p:ext uri="{BB962C8B-B14F-4D97-AF65-F5344CB8AC3E}">
        <p14:creationId xmlns:p14="http://schemas.microsoft.com/office/powerpoint/2010/main" val="210785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eaLnBrk="1" latinLnBrk="0" hangingPunct="1"/>
            <a:fld id="{DAC2F24D-F195-49C3-B251-F789A780E7DB}" type="datetime1">
              <a:rPr lang="en-US" smtClean="0"/>
              <a:t>6/30/18</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37D4D583-9E34-41A7-8F0C-245245EE0C0D}" type="datetime1">
              <a:rPr lang="en-US" smtClean="0"/>
              <a:t>6/30/18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5E14FE5-4724-4BF2-B882-58F4768CA597}" type="datetime1">
              <a:rPr lang="en-US" smtClean="0"/>
              <a:t>6/30/18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D3FD43CC-B0ED-4EA6-8A68-70E965BDC9D8}" type="datetime1">
              <a:rPr lang="en-US" smtClean="0"/>
              <a:t>6/30/18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eaLnBrk="1" latinLnBrk="0" hangingPunct="1"/>
            <a:fld id="{0956F4BC-7982-4BE6-BE82-D2AC7880D9B9}" type="datetime1">
              <a:rPr lang="en-US" smtClean="0"/>
              <a:t>6/30/18</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eaLnBrk="1" latinLnBrk="0" hangingPunct="1"/>
            <a:fld id="{9A51F035-4F8C-41B8-864F-7501CE01F87B}" type="datetime1">
              <a:rPr lang="en-US" smtClean="0"/>
              <a:t>6/30/18</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eaLnBrk="1" latinLnBrk="0" hangingPunct="1"/>
            <a:fld id="{42A4C067-E198-429B-BB59-DA2C7838C4A2}" type="datetime1">
              <a:rPr lang="en-US" smtClean="0"/>
              <a:t>6/30/18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eaLnBrk="1" latinLnBrk="0" hangingPunct="1"/>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EFC8A934-05CF-43EB-938F-9490073361BC}" type="datetime1">
              <a:rPr lang="en-US" smtClean="0"/>
              <a:t>6/30/18</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8DA2E00E-D0A1-4F6D-A4C3-7CB300B926B9}" type="datetime1">
              <a:rPr lang="en-US" smtClean="0"/>
              <a:t>6/30/18</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58E5688-6EDB-47BF-8CEC-E8712542DE45}" type="datetime1">
              <a:rPr lang="en-US" smtClean="0"/>
              <a:t>6/30/18</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eaLnBrk="1" latinLnBrk="0" hangingPunct="1"/>
            <a:fld id="{6A0FC59C-F653-433C-815A-E09C34CD2A3E}" type="datetime1">
              <a:rPr lang="en-US" smtClean="0"/>
              <a:t>6/30/18</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A352BD5F-3117-4D92-B321-485A0136F510}" type="datetime1">
              <a:rPr lang="en-US" smtClean="0"/>
              <a:t>6/30/18</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eaLnBrk="1" latinLnBrk="0" hangingPunct="1"/>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inescc.pt/~ewgmcda/Software.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ftp7.freebsd.org/sites/home.ubalt.edu/ntsbarsh/Business-stat/stat-data/Topics.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2.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9.xml.rels><?xml version="1.0" encoding="UTF-8" standalone="yes"?>
<Relationships xmlns="http://schemas.openxmlformats.org/package/2006/relationships"><Relationship Id="rId3" Type="http://schemas.openxmlformats.org/officeDocument/2006/relationships/hyperlink" Target="http://www.isy.vcu.edu/~hweistro/mcdmchapter.htm" TargetMode="External"/><Relationship Id="rId4" Type="http://schemas.openxmlformats.org/officeDocument/2006/relationships/hyperlink" Target="http://www.lionhrtpub.com/orms/surveys/das/das.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36912"/>
            <a:ext cx="8458200" cy="1222375"/>
          </a:xfrm>
        </p:spPr>
        <p:txBody>
          <a:bodyPr/>
          <a:lstStyle/>
          <a:p>
            <a:pPr algn="ctr"/>
            <a:r>
              <a:rPr lang="el-GR" b="1" dirty="0" smtClean="0">
                <a:solidFill>
                  <a:srgbClr val="8E0000"/>
                </a:solidFill>
                <a:effectLst>
                  <a:outerShdw blurRad="38100" dist="38100" dir="2700000" algn="tl">
                    <a:srgbClr val="000000">
                      <a:alpha val="43137"/>
                    </a:srgbClr>
                  </a:outerShdw>
                  <a:reflection blurRad="12700" stA="48000" endA="300" endPos="55000" dir="5400000" sy="-90000" algn="bl" rotWithShape="0"/>
                </a:effectLst>
              </a:rPr>
              <a:t>ΣΥΣΤΗΜΑΤΑ ΥΠΟΣΤΗΡΙΞΗΣ ΑΠΟΦΑΣΕΩΝ</a:t>
            </a:r>
            <a:endParaRPr lang="el-GR" b="1" dirty="0">
              <a:solidFill>
                <a:srgbClr val="8E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Subtitle 2"/>
          <p:cNvSpPr>
            <a:spLocks noGrp="1"/>
          </p:cNvSpPr>
          <p:nvPr>
            <p:ph type="subTitle" idx="1"/>
          </p:nvPr>
        </p:nvSpPr>
        <p:spPr>
          <a:xfrm>
            <a:off x="381000" y="3573016"/>
            <a:ext cx="8458200" cy="1728192"/>
          </a:xfrm>
        </p:spPr>
        <p:txBody>
          <a:bodyPr>
            <a:noAutofit/>
          </a:bodyPr>
          <a:lstStyle/>
          <a:p>
            <a:pPr algn="ctr"/>
            <a:r>
              <a:rPr lang="el-GR" sz="2800" b="1" dirty="0">
                <a:solidFill>
                  <a:srgbClr val="0070C0"/>
                </a:solidFill>
                <a:effectLst>
                  <a:outerShdw blurRad="38100" dist="38100" dir="2700000" algn="tl">
                    <a:srgbClr val="000000">
                      <a:alpha val="43137"/>
                    </a:srgbClr>
                  </a:outerShdw>
                </a:effectLst>
              </a:rPr>
              <a:t>Διαλέξεις </a:t>
            </a:r>
            <a:r>
              <a:rPr lang="el-GR" sz="2800" b="1" dirty="0" smtClean="0">
                <a:solidFill>
                  <a:srgbClr val="0070C0"/>
                </a:solidFill>
                <a:effectLst>
                  <a:outerShdw blurRad="38100" dist="38100" dir="2700000" algn="tl">
                    <a:srgbClr val="000000">
                      <a:alpha val="43137"/>
                    </a:srgbClr>
                  </a:outerShdw>
                </a:effectLst>
              </a:rPr>
              <a:t>Μαθημάτων</a:t>
            </a:r>
          </a:p>
          <a:p>
            <a:pPr algn="ctr"/>
            <a:endParaRPr lang="el-GR" sz="1200" b="1" dirty="0" smtClean="0">
              <a:solidFill>
                <a:srgbClr val="0070C0"/>
              </a:solidFill>
              <a:effectLst>
                <a:outerShdw blurRad="38100" dist="38100" dir="2700000" algn="tl">
                  <a:srgbClr val="000000">
                    <a:alpha val="43137"/>
                  </a:srgbClr>
                </a:outerShdw>
              </a:effectLst>
            </a:endParaRPr>
          </a:p>
          <a:p>
            <a:pPr algn="ctr"/>
            <a:r>
              <a:rPr lang="el-GR" sz="2800" b="1" dirty="0">
                <a:solidFill>
                  <a:srgbClr val="0070C0"/>
                </a:solidFill>
                <a:effectLst>
                  <a:outerShdw blurRad="38100" dist="38100" dir="2700000" algn="tl">
                    <a:srgbClr val="000000">
                      <a:alpha val="43137"/>
                    </a:srgbClr>
                  </a:outerShdw>
                </a:effectLst>
              </a:rPr>
              <a:t>Κεφάλαιο </a:t>
            </a:r>
            <a:r>
              <a:rPr lang="el-GR" sz="2800" b="1" dirty="0" smtClean="0">
                <a:solidFill>
                  <a:srgbClr val="0070C0"/>
                </a:solidFill>
                <a:effectLst>
                  <a:outerShdw blurRad="38100" dist="38100" dir="2700000" algn="tl">
                    <a:srgbClr val="000000">
                      <a:alpha val="43137"/>
                    </a:srgbClr>
                  </a:outerShdw>
                </a:effectLst>
              </a:rPr>
              <a:t>15</a:t>
            </a:r>
            <a:r>
              <a:rPr lang="en-US" sz="2800" b="1" dirty="0" smtClean="0">
                <a:solidFill>
                  <a:srgbClr val="0070C0"/>
                </a:solidFill>
                <a:effectLst>
                  <a:outerShdw blurRad="38100" dist="38100" dir="2700000" algn="tl">
                    <a:srgbClr val="000000">
                      <a:alpha val="43137"/>
                    </a:srgbClr>
                  </a:outerShdw>
                </a:effectLst>
              </a:rPr>
              <a:t>o</a:t>
            </a:r>
            <a:r>
              <a:rPr lang="en-US" sz="2800" b="1" dirty="0">
                <a:solidFill>
                  <a:srgbClr val="0070C0"/>
                </a:solidFill>
                <a:effectLst>
                  <a:outerShdw blurRad="38100" dist="38100" dir="2700000" algn="tl">
                    <a:srgbClr val="000000">
                      <a:alpha val="43137"/>
                    </a:srgbClr>
                  </a:outerShdw>
                </a:effectLst>
              </a:rPr>
              <a:t/>
            </a:r>
            <a:br>
              <a:rPr lang="en-US" sz="2800" b="1" dirty="0">
                <a:solidFill>
                  <a:srgbClr val="0070C0"/>
                </a:solidFill>
                <a:effectLst>
                  <a:outerShdw blurRad="38100" dist="38100" dir="2700000" algn="tl">
                    <a:srgbClr val="000000">
                      <a:alpha val="43137"/>
                    </a:srgbClr>
                  </a:outerShdw>
                </a:effectLst>
              </a:rPr>
            </a:br>
            <a:r>
              <a:rPr lang="el-GR" sz="2800" b="1" dirty="0" err="1" smtClean="0">
                <a:solidFill>
                  <a:srgbClr val="0070C0"/>
                </a:solidFill>
                <a:effectLst>
                  <a:outerShdw blurRad="38100" dist="38100" dir="2700000" algn="tl">
                    <a:srgbClr val="000000">
                      <a:alpha val="43137"/>
                    </a:srgbClr>
                  </a:outerShdw>
                </a:effectLst>
              </a:rPr>
              <a:t>Πολυκριτήρια</a:t>
            </a:r>
            <a:r>
              <a:rPr lang="el-GR" sz="2800" b="1" dirty="0" smtClean="0">
                <a:solidFill>
                  <a:srgbClr val="0070C0"/>
                </a:solidFill>
                <a:effectLst>
                  <a:outerShdw blurRad="38100" dist="38100" dir="2700000" algn="tl">
                    <a:srgbClr val="000000">
                      <a:alpha val="43137"/>
                    </a:srgbClr>
                  </a:outerShdw>
                </a:effectLst>
              </a:rPr>
              <a:t> Συστήματα Υποστήριξης Αποφάσεων</a:t>
            </a:r>
            <a:endParaRPr lang="el-GR" sz="2800" dirty="0">
              <a:solidFill>
                <a:srgbClr val="0070C0"/>
              </a:solidFill>
              <a:effectLst>
                <a:outerShdw blurRad="38100" dist="38100" dir="2700000" algn="tl">
                  <a:srgbClr val="000000">
                    <a:alpha val="43137"/>
                  </a:srgbClr>
                </a:outerShdw>
              </a:effectLst>
            </a:endParaRPr>
          </a:p>
        </p:txBody>
      </p:sp>
      <p:sp>
        <p:nvSpPr>
          <p:cNvPr id="8" name="TextBox 7"/>
          <p:cNvSpPr txBox="1"/>
          <p:nvPr/>
        </p:nvSpPr>
        <p:spPr>
          <a:xfrm>
            <a:off x="1835696" y="5733256"/>
            <a:ext cx="5760640" cy="461665"/>
          </a:xfrm>
          <a:prstGeom prst="rect">
            <a:avLst/>
          </a:prstGeom>
          <a:noFill/>
        </p:spPr>
        <p:txBody>
          <a:bodyPr wrap="square" rtlCol="0">
            <a:spAutoFit/>
          </a:bodyPr>
          <a:lstStyle/>
          <a:p>
            <a:pPr algn="ctr"/>
            <a:r>
              <a:rPr lang="el-GR" sz="2400" b="1" dirty="0" err="1" smtClean="0">
                <a:solidFill>
                  <a:srgbClr val="8E0000"/>
                </a:solidFill>
                <a:effectLst>
                  <a:outerShdw blurRad="38100" dist="38100" dir="2700000" algn="tl">
                    <a:srgbClr val="000000">
                      <a:alpha val="43137"/>
                    </a:srgbClr>
                  </a:outerShdw>
                </a:effectLst>
              </a:rPr>
              <a:t>Δρ</a:t>
            </a:r>
            <a:r>
              <a:rPr lang="el-GR" sz="2400" b="1" dirty="0" smtClean="0">
                <a:solidFill>
                  <a:srgbClr val="8E0000"/>
                </a:solidFill>
                <a:effectLst>
                  <a:outerShdw blurRad="38100" dist="38100" dir="2700000" algn="tl">
                    <a:srgbClr val="000000">
                      <a:alpha val="43137"/>
                    </a:srgbClr>
                  </a:outerShdw>
                </a:effectLst>
              </a:rPr>
              <a:t>. Δημήτριος </a:t>
            </a:r>
            <a:r>
              <a:rPr lang="el-GR" sz="2400" b="1" dirty="0" err="1" smtClean="0">
                <a:solidFill>
                  <a:srgbClr val="8E0000"/>
                </a:solidFill>
                <a:effectLst>
                  <a:outerShdw blurRad="38100" dist="38100" dir="2700000" algn="tl">
                    <a:srgbClr val="000000">
                      <a:alpha val="43137"/>
                    </a:srgbClr>
                  </a:outerShdw>
                </a:effectLst>
              </a:rPr>
              <a:t>Νασιόπουλος</a:t>
            </a:r>
            <a:endParaRPr lang="el-GR" sz="2400" b="1" dirty="0" smtClean="0">
              <a:solidFill>
                <a:srgbClr val="8E0000"/>
              </a:solidFill>
              <a:effectLst>
                <a:outerShdw blurRad="38100" dist="38100" dir="2700000" algn="tl">
                  <a:srgbClr val="000000">
                    <a:alpha val="43137"/>
                  </a:srgbClr>
                </a:outerShdw>
              </a:effectLst>
            </a:endParaRPr>
          </a:p>
        </p:txBody>
      </p:sp>
      <p:sp>
        <p:nvSpPr>
          <p:cNvPr id="9" name="TextBox 8"/>
          <p:cNvSpPr txBox="1"/>
          <p:nvPr/>
        </p:nvSpPr>
        <p:spPr>
          <a:xfrm>
            <a:off x="1403648" y="116632"/>
            <a:ext cx="6552728" cy="707886"/>
          </a:xfrm>
          <a:prstGeom prst="rect">
            <a:avLst/>
          </a:prstGeom>
          <a:noFill/>
        </p:spPr>
        <p:txBody>
          <a:bodyPr wrap="square" rtlCol="0">
            <a:spAutoFit/>
          </a:bodyPr>
          <a:lstStyle/>
          <a:p>
            <a:r>
              <a:rPr lang="el-GR" sz="2000" b="1" dirty="0" smtClean="0">
                <a:solidFill>
                  <a:srgbClr val="C00000"/>
                </a:solidFill>
                <a:effectLst>
                  <a:outerShdw blurRad="38100" dist="38100" dir="2700000" algn="tl">
                    <a:srgbClr val="000000">
                      <a:alpha val="43137"/>
                    </a:srgbClr>
                  </a:outerShdw>
                </a:effectLst>
              </a:rPr>
              <a:t>ΠΑΝΕΠΙΣΤΗΜΙΟ ΠΕΛΟΠΟΝΝΗΣΟΥ </a:t>
            </a:r>
          </a:p>
          <a:p>
            <a:r>
              <a:rPr lang="en-US" sz="2000" b="1" dirty="0" smtClean="0">
                <a:solidFill>
                  <a:srgbClr val="C00000"/>
                </a:solidFill>
                <a:effectLst>
                  <a:outerShdw blurRad="38100" dist="38100" dir="2700000" algn="tl">
                    <a:srgbClr val="000000">
                      <a:alpha val="43137"/>
                    </a:srgbClr>
                  </a:outerShdw>
                </a:effectLst>
              </a:rPr>
              <a:t>ΤΜΉΜΑ ΠΛΗΡΟΦΟΡΙΚΉΣ ΚΑΙ </a:t>
            </a:r>
            <a:r>
              <a:rPr lang="el-GR" sz="2000" b="1" dirty="0" smtClean="0">
                <a:solidFill>
                  <a:srgbClr val="C00000"/>
                </a:solidFill>
                <a:effectLst>
                  <a:outerShdw blurRad="38100" dist="38100" dir="2700000" algn="tl">
                    <a:srgbClr val="000000">
                      <a:alpha val="43137"/>
                    </a:srgbClr>
                  </a:outerShdw>
                </a:effectLst>
              </a:rPr>
              <a:t>ΤΗΛ</a:t>
            </a:r>
            <a:r>
              <a:rPr lang="en-US" sz="2000" b="1" dirty="0" smtClean="0">
                <a:solidFill>
                  <a:srgbClr val="C00000"/>
                </a:solidFill>
                <a:effectLst>
                  <a:outerShdw blurRad="38100" dist="38100" dir="2700000" algn="tl">
                    <a:srgbClr val="000000">
                      <a:alpha val="43137"/>
                    </a:srgbClr>
                  </a:outerShdw>
                </a:effectLst>
              </a:rPr>
              <a:t>ΕΠΙΚΟΙΝΩΝΙΏΝ</a:t>
            </a:r>
            <a:endParaRPr lang="el-GR" sz="2000" b="1" dirty="0" smtClean="0">
              <a:solidFill>
                <a:srgbClr val="C00000"/>
              </a:solidFill>
              <a:effectLst>
                <a:outerShdw blurRad="38100" dist="38100" dir="2700000" algn="tl">
                  <a:srgbClr val="000000">
                    <a:alpha val="43137"/>
                  </a:srgbClr>
                </a:outerShdw>
              </a:effectLst>
            </a:endParaRPr>
          </a:p>
        </p:txBody>
      </p:sp>
      <p:pic>
        <p:nvPicPr>
          <p:cNvPr id="10" name="Picture 9" descr="University-of-Peloponnese-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908720" cy="908720"/>
          </a:xfrm>
          <a:prstGeom prst="rect">
            <a:avLst/>
          </a:prstGeom>
        </p:spPr>
      </p:pic>
    </p:spTree>
    <p:extLst>
      <p:ext uri="{BB962C8B-B14F-4D97-AF65-F5344CB8AC3E}">
        <p14:creationId xmlns:p14="http://schemas.microsoft.com/office/powerpoint/2010/main" val="278730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92500" lnSpcReduction="20000"/>
          </a:bodyPr>
          <a:lstStyle/>
          <a:p>
            <a:pPr marL="0" indent="0">
              <a:buNone/>
            </a:pPr>
            <a:r>
              <a:rPr lang="el-GR" sz="2400" b="1" dirty="0"/>
              <a:t>Εφαρμογές </a:t>
            </a:r>
            <a:r>
              <a:rPr lang="el-GR" sz="2400" b="1" dirty="0" smtClean="0"/>
              <a:t>ΠΣΥΑ</a:t>
            </a:r>
          </a:p>
          <a:p>
            <a:pPr marL="0" indent="0">
              <a:buNone/>
            </a:pPr>
            <a:r>
              <a:rPr lang="el-GR" sz="2400" dirty="0"/>
              <a:t>Σε μια πρόσφατη μελέτη όσον αφορά την υφιστάμενη κατάσταση στα ΠΣΥΑ, η οποία διεξήχθη στο Εργαστήριο Συστημάτων Υποστήριξης Αποφάσεων (ΕΡΓΑΣΥΑ), κατεγράφησαν 141 συστήματα σε ένα σύνολο χαρακτηριστικών. Σύμφωνα με αυτήν οι μέθοδοι που χρησιμοποιούνται περισσότερο είναι η μέθοδος </a:t>
            </a:r>
            <a:r>
              <a:rPr lang="en-US" sz="2400" dirty="0"/>
              <a:t>AHP</a:t>
            </a:r>
            <a:r>
              <a:rPr lang="el-GR" sz="2400" dirty="0"/>
              <a:t> με ποσοστό 22,22%, οι μέθοδοι της οικογένειας </a:t>
            </a:r>
            <a:r>
              <a:rPr lang="en-US" sz="2400" dirty="0"/>
              <a:t>ELECTRE </a:t>
            </a:r>
            <a:r>
              <a:rPr lang="el-GR" sz="2400" dirty="0"/>
              <a:t>με 14,4%, οι μέθοδοι της οικογένειας </a:t>
            </a:r>
            <a:r>
              <a:rPr lang="en-US" sz="2400" dirty="0"/>
              <a:t>UTA</a:t>
            </a:r>
            <a:r>
              <a:rPr lang="el-GR" sz="2400" dirty="0"/>
              <a:t> με ποσοστό 11,2% ενώ το ποσοστό της οικογένειας </a:t>
            </a:r>
            <a:r>
              <a:rPr lang="en-US" sz="2400" dirty="0"/>
              <a:t>PROMETHEE</a:t>
            </a:r>
            <a:r>
              <a:rPr lang="el-GR" sz="2400" dirty="0"/>
              <a:t> φτάνει το 8%. </a:t>
            </a:r>
          </a:p>
          <a:p>
            <a:pPr marL="0" indent="0">
              <a:buNone/>
            </a:pPr>
            <a:r>
              <a:rPr lang="el-GR" sz="2400" dirty="0"/>
              <a:t>Σχετικό λογισμικό μπορεί να αναζητήσουν οι ενδιαφερόμενοι στις ιστοσελίδες: </a:t>
            </a:r>
            <a:r>
              <a:rPr lang="en-US" sz="2400" dirty="0" smtClean="0"/>
              <a:t>The </a:t>
            </a:r>
            <a:r>
              <a:rPr lang="en-US" sz="2400" dirty="0"/>
              <a:t>Association of European Operational Research Societies - EURO Working Group </a:t>
            </a:r>
            <a:r>
              <a:rPr lang="en-US" sz="2400" dirty="0" err="1"/>
              <a:t>Multicriteria</a:t>
            </a:r>
            <a:r>
              <a:rPr lang="en-US" sz="2400" dirty="0"/>
              <a:t> Decision Aiding (EWG-MCDA) - </a:t>
            </a:r>
            <a:r>
              <a:rPr lang="en-US" sz="2400" u="sng" dirty="0">
                <a:hlinkClick r:id="rId3"/>
              </a:rPr>
              <a:t>http://www.inescc.pt/~ewgmcda/Software.html</a:t>
            </a:r>
            <a:r>
              <a:rPr lang="en-US" sz="2400" dirty="0"/>
              <a:t>. </a:t>
            </a:r>
            <a:endParaRPr lang="el-GR" sz="2400" dirty="0"/>
          </a:p>
          <a:p>
            <a:pPr marL="0" indent="0">
              <a:buNone/>
            </a:pPr>
            <a:endParaRPr lang="el-GR" sz="2400" dirty="0" smtClean="0"/>
          </a:p>
          <a:p>
            <a:pPr marL="0" indent="0">
              <a:buNone/>
            </a:pPr>
            <a:r>
              <a:rPr lang="el-GR" sz="2400" dirty="0" smtClean="0"/>
              <a:t>Στη </a:t>
            </a:r>
            <a:r>
              <a:rPr lang="el-GR" sz="2400" dirty="0"/>
              <a:t>συνέχεια γίνεται μια προσπάθεια παρουσίασης εν συντομία μερικών αντιπροσωπευτικών </a:t>
            </a:r>
            <a:r>
              <a:rPr lang="el-GR" sz="2400" dirty="0" err="1"/>
              <a:t>Πολυκριτήριων</a:t>
            </a:r>
            <a:r>
              <a:rPr lang="el-GR" sz="2400" dirty="0"/>
              <a:t> Συστημάτων Υποστήριξης Αποφάσεων, καταγράφοντας και αναλύοντας διάφορα χαρακτηριστικά τους όπως η δομή, η αρχιτεκτονική, οι μεθοδολογίες καθώς και οι εφαρμογές τους. </a:t>
            </a:r>
          </a:p>
          <a:p>
            <a:pPr marL="0" indent="0">
              <a:buNone/>
            </a:pPr>
            <a:endParaRPr lang="el-GR" sz="2400"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10</a:t>
            </a:fld>
            <a:endParaRPr kumimoji="0" lang="en-US" sz="1400" b="1" dirty="0">
              <a:solidFill>
                <a:schemeClr val="bg1"/>
              </a:solidFill>
            </a:endParaRPr>
          </a:p>
        </p:txBody>
      </p:sp>
    </p:spTree>
    <p:extLst>
      <p:ext uri="{BB962C8B-B14F-4D97-AF65-F5344CB8AC3E}">
        <p14:creationId xmlns:p14="http://schemas.microsoft.com/office/powerpoint/2010/main" val="301347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20000"/>
          </a:bodyPr>
          <a:lstStyle/>
          <a:p>
            <a:pPr marL="0" indent="0">
              <a:buNone/>
            </a:pPr>
            <a:r>
              <a:rPr lang="en-US" sz="2400" b="1" dirty="0"/>
              <a:t>MARKEX</a:t>
            </a:r>
            <a:r>
              <a:rPr lang="el-GR" sz="2400" b="1" dirty="0"/>
              <a:t>: Ένα Ευφυές </a:t>
            </a:r>
            <a:r>
              <a:rPr lang="el-GR" sz="2400" b="1" dirty="0" err="1"/>
              <a:t>Πολυκριτήριο</a:t>
            </a:r>
            <a:r>
              <a:rPr lang="el-GR" sz="2400" b="1" dirty="0"/>
              <a:t> Σύστημα Υποστήριξης Αποφάσεων Μάρκετινγκ (Ματσατσίνης, 1995; </a:t>
            </a:r>
            <a:r>
              <a:rPr lang="en-US" sz="2400" b="1" dirty="0"/>
              <a:t>Matsatsinis and Siskos</a:t>
            </a:r>
            <a:r>
              <a:rPr lang="el-GR" sz="2400" b="1" dirty="0"/>
              <a:t>, </a:t>
            </a:r>
            <a:r>
              <a:rPr lang="el-GR" sz="2400" b="1" dirty="0" smtClean="0"/>
              <a:t>1999</a:t>
            </a:r>
            <a:r>
              <a:rPr lang="el-GR" sz="2400" b="1" dirty="0"/>
              <a:t>; 2002) </a:t>
            </a:r>
            <a:endParaRPr lang="el-GR" sz="2400" b="1" dirty="0" smtClean="0"/>
          </a:p>
          <a:p>
            <a:pPr marL="0" indent="0">
              <a:buNone/>
            </a:pPr>
            <a:r>
              <a:rPr lang="en-US" sz="2400" dirty="0" err="1"/>
              <a:t>Έν</a:t>
            </a:r>
            <a:r>
              <a:rPr lang="en-US" sz="2400" dirty="0"/>
              <a:t>α από τα σημαντικότερα τμήματα του στρατηγικού μάρκετινγκ μιας επιχείρησης, είναι η ανάπτυξη νέων προϊόντων. Η α</a:t>
            </a:r>
            <a:r>
              <a:rPr lang="en-US" sz="2400" dirty="0" err="1"/>
              <a:t>νά</a:t>
            </a:r>
            <a:r>
              <a:rPr lang="en-US" sz="2400" dirty="0"/>
              <a:t>πτυξη νέων προϊόντων έχει υψηλό κόστος αλλά πολύ πιο μεγάλο είναι το κόστος των συνεπειών μιας πιθανής αποτυχίας του. Η </a:t>
            </a:r>
            <a:r>
              <a:rPr lang="en-US" sz="2400" dirty="0" err="1"/>
              <a:t>σημ</a:t>
            </a:r>
            <a:r>
              <a:rPr lang="en-US" sz="2400" dirty="0"/>
              <a:t>αντικότητα της επιτυχούς ανάπτυξης ενός νέου προϊόντος για τη βιωσιμότητα των επιχειρήσεων έχει επισημανθεί από πολλούς ειδικούς του χώρου (Kotler, 1994; Nylen, 1990; Urban and Hauser, 1993). </a:t>
            </a:r>
            <a:r>
              <a:rPr lang="en-US" sz="2400" dirty="0" err="1"/>
              <a:t>Με</a:t>
            </a:r>
            <a:r>
              <a:rPr lang="en-US" sz="2400" dirty="0"/>
              <a:t> </a:t>
            </a:r>
            <a:r>
              <a:rPr lang="en-US" sz="2400" dirty="0" err="1"/>
              <a:t>στόχο</a:t>
            </a:r>
            <a:r>
              <a:rPr lang="en-US" sz="2400" dirty="0"/>
              <a:t> </a:t>
            </a:r>
            <a:r>
              <a:rPr lang="en-US" sz="2400" dirty="0" err="1"/>
              <a:t>τη</a:t>
            </a:r>
            <a:r>
              <a:rPr lang="en-US" sz="2400" dirty="0"/>
              <a:t> κα</a:t>
            </a:r>
            <a:r>
              <a:rPr lang="en-US" sz="2400" dirty="0" err="1"/>
              <a:t>λύτερη</a:t>
            </a:r>
            <a:r>
              <a:rPr lang="en-US" sz="2400" dirty="0"/>
              <a:t> υπ</a:t>
            </a:r>
            <a:r>
              <a:rPr lang="en-US" sz="2400" dirty="0" err="1"/>
              <a:t>οστήριξη</a:t>
            </a:r>
            <a:r>
              <a:rPr lang="en-US" sz="2400" dirty="0"/>
              <a:t> </a:t>
            </a:r>
            <a:r>
              <a:rPr lang="en-US" sz="2400" dirty="0" err="1"/>
              <a:t>των</a:t>
            </a:r>
            <a:r>
              <a:rPr lang="en-US" sz="2400" dirty="0"/>
              <a:t> απ</a:t>
            </a:r>
            <a:r>
              <a:rPr lang="en-US" sz="2400" dirty="0" err="1"/>
              <a:t>οφ</a:t>
            </a:r>
            <a:r>
              <a:rPr lang="en-US" sz="2400" dirty="0"/>
              <a:t>ασιζόντων και την αύξηση των ποσοστών επιτυχίας των νέων προϊόντων, άρχισαν να αναπτύσσονται κατάλληλα πληροφοριακά συστήματα (Little, 1990; Van Bruggen, 1992). Ο </a:t>
            </a:r>
            <a:r>
              <a:rPr lang="en-US" sz="2400" dirty="0" err="1"/>
              <a:t>στόχος</a:t>
            </a:r>
            <a:r>
              <a:rPr lang="en-US" sz="2400" dirty="0"/>
              <a:t> </a:t>
            </a:r>
            <a:r>
              <a:rPr lang="en-US" sz="2400" dirty="0" err="1"/>
              <a:t>τους</a:t>
            </a:r>
            <a:r>
              <a:rPr lang="en-US" sz="2400" dirty="0"/>
              <a:t> </a:t>
            </a:r>
            <a:r>
              <a:rPr lang="en-US" sz="2400" dirty="0" err="1"/>
              <a:t>ήτ</a:t>
            </a:r>
            <a:r>
              <a:rPr lang="en-US" sz="2400" dirty="0"/>
              <a:t>αν η αύξηση της αποτελεσματικότητας των αποφασιζόντων, με την υποστήριξή τους, με κατάλληλα επιστημονικά εργαλεία, κατά τις διάφορες φάσεις της διαδικασίας λήψης αποφάσεων. Η </a:t>
            </a:r>
            <a:r>
              <a:rPr lang="en-US" sz="2400" dirty="0" err="1"/>
              <a:t>ενσωμάτωση</a:t>
            </a:r>
            <a:r>
              <a:rPr lang="en-US" sz="2400" dirty="0"/>
              <a:t> και </a:t>
            </a:r>
            <a:r>
              <a:rPr lang="en-US" sz="2400" dirty="0" err="1"/>
              <a:t>χρήση</a:t>
            </a:r>
            <a:r>
              <a:rPr lang="en-US" sz="2400" dirty="0"/>
              <a:t> </a:t>
            </a:r>
            <a:r>
              <a:rPr lang="en-US" sz="2400" dirty="0" err="1"/>
              <a:t>τεχνικών</a:t>
            </a:r>
            <a:r>
              <a:rPr lang="en-US" sz="2400" dirty="0"/>
              <a:t> από </a:t>
            </a:r>
            <a:r>
              <a:rPr lang="en-US" sz="2400" dirty="0" err="1"/>
              <a:t>το</a:t>
            </a:r>
            <a:r>
              <a:rPr lang="en-US" sz="2400" dirty="0"/>
              <a:t> </a:t>
            </a:r>
            <a:r>
              <a:rPr lang="en-US" sz="2400" dirty="0" err="1"/>
              <a:t>χώρο</a:t>
            </a:r>
            <a:r>
              <a:rPr lang="en-US" sz="2400" dirty="0"/>
              <a:t> </a:t>
            </a:r>
            <a:r>
              <a:rPr lang="en-US" sz="2400" dirty="0" err="1"/>
              <a:t>της</a:t>
            </a:r>
            <a:r>
              <a:rPr lang="en-US" sz="2400" dirty="0"/>
              <a:t> </a:t>
            </a:r>
            <a:r>
              <a:rPr lang="en-US" sz="2400" dirty="0" err="1"/>
              <a:t>Τεχνητής</a:t>
            </a:r>
            <a:r>
              <a:rPr lang="en-US" sz="2400" dirty="0"/>
              <a:t> </a:t>
            </a:r>
            <a:r>
              <a:rPr lang="en-US" sz="2400" dirty="0" err="1"/>
              <a:t>Νοημοσύνης</a:t>
            </a:r>
            <a:r>
              <a:rPr lang="en-US" sz="2400" dirty="0"/>
              <a:t> π</a:t>
            </a:r>
            <a:r>
              <a:rPr lang="en-US" sz="2400" dirty="0" err="1"/>
              <a:t>ροσέδωσε</a:t>
            </a:r>
            <a:r>
              <a:rPr lang="en-US" sz="2400" dirty="0"/>
              <a:t> π</a:t>
            </a:r>
            <a:r>
              <a:rPr lang="en-US" sz="2400" dirty="0" err="1"/>
              <a:t>ερισσότερες</a:t>
            </a:r>
            <a:r>
              <a:rPr lang="en-US" sz="2400" dirty="0"/>
              <a:t> </a:t>
            </a:r>
            <a:r>
              <a:rPr lang="en-US" sz="2400" dirty="0" err="1"/>
              <a:t>δυν</a:t>
            </a:r>
            <a:r>
              <a:rPr lang="en-US" sz="2400" dirty="0"/>
              <a:t>ατότητες στα Συστήματα Υποστήριξης Αποφάσεων Μάρκετινγκ. </a:t>
            </a:r>
            <a:r>
              <a:rPr lang="en-US" sz="2400" dirty="0" err="1"/>
              <a:t>Οι</a:t>
            </a:r>
            <a:r>
              <a:rPr lang="en-US" sz="2400" dirty="0"/>
              <a:t> </a:t>
            </a:r>
            <a:r>
              <a:rPr lang="en-US" sz="2400" dirty="0" err="1"/>
              <a:t>τεχνικές</a:t>
            </a:r>
            <a:r>
              <a:rPr lang="en-US" sz="2400" dirty="0"/>
              <a:t> </a:t>
            </a:r>
            <a:r>
              <a:rPr lang="en-US" sz="2400" dirty="0" err="1"/>
              <a:t>της</a:t>
            </a:r>
            <a:r>
              <a:rPr lang="en-US" sz="2400" dirty="0"/>
              <a:t> </a:t>
            </a:r>
            <a:r>
              <a:rPr lang="en-US" sz="2400" dirty="0" err="1"/>
              <a:t>Τεχνητής</a:t>
            </a:r>
            <a:r>
              <a:rPr lang="en-US" sz="2400" dirty="0"/>
              <a:t> </a:t>
            </a:r>
            <a:r>
              <a:rPr lang="en-US" sz="2400" dirty="0" err="1"/>
              <a:t>Νοημοσύνης</a:t>
            </a:r>
            <a:r>
              <a:rPr lang="en-US" sz="2400" dirty="0"/>
              <a:t> π</a:t>
            </a:r>
            <a:r>
              <a:rPr lang="en-US" sz="2400" dirty="0" err="1"/>
              <a:t>ου</a:t>
            </a:r>
            <a:r>
              <a:rPr lang="en-US" sz="2400" dirty="0"/>
              <a:t> </a:t>
            </a:r>
            <a:r>
              <a:rPr lang="en-US" sz="2400" dirty="0" err="1"/>
              <a:t>χρησιμο</a:t>
            </a:r>
            <a:r>
              <a:rPr lang="en-US" sz="2400" dirty="0"/>
              <a:t>ποιούνται κατά περίπτωση στην ανάπτυξη Συστημάτων Υποστήριξης Αποφάσεων εξαρτώνται από την ιδιαίτερη φύση και τα ειδικά χαρακτηριστικά του συγκεκριμένου προβλήματος. </a:t>
            </a: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11</a:t>
            </a:fld>
            <a:endParaRPr kumimoji="0" lang="en-US" sz="1400" b="1" dirty="0">
              <a:solidFill>
                <a:schemeClr val="bg1"/>
              </a:solidFill>
            </a:endParaRPr>
          </a:p>
        </p:txBody>
      </p:sp>
    </p:spTree>
    <p:extLst>
      <p:ext uri="{BB962C8B-B14F-4D97-AF65-F5344CB8AC3E}">
        <p14:creationId xmlns:p14="http://schemas.microsoft.com/office/powerpoint/2010/main" val="3013476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20000"/>
          </a:bodyPr>
          <a:lstStyle/>
          <a:p>
            <a:pPr marL="0" indent="0">
              <a:buNone/>
            </a:pPr>
            <a:r>
              <a:rPr lang="en-US" sz="2400" b="1" dirty="0" smtClean="0"/>
              <a:t>MARKEX</a:t>
            </a:r>
            <a:endParaRPr lang="el-GR" sz="2400" b="1" dirty="0"/>
          </a:p>
          <a:p>
            <a:pPr marL="0" indent="0">
              <a:buNone/>
            </a:pPr>
            <a:r>
              <a:rPr lang="el-GR" sz="2400" dirty="0"/>
              <a:t>Τα συστήματα αυτά συνδυάζουν, με την ενσωμάτωση κατάλληλων μοντέλων μάρκετινγκ, το χειρισμό τόσο ποσοτικών όσο και ποιοτικών δεδομένων. Τα νέα αυτά συστήματα που προέκυψαν, ονομάζονται Ευφυή Συστήματα Υποστήριξης Αποφάσεων Μάρκετινγκ και έγιναν πολύ σύντομα, ισχυρά εργαλεία στα χέρια των αποφασιζόντων στο χώρο του μάρκετινγκ. Μέχρι σήμερα αρκετά από αυτά τα συστήματα έχουν αναπτυχθεί, καλύπτοντας ένα ευρύ φάσμα εφαρμογών (</a:t>
            </a:r>
            <a:r>
              <a:rPr lang="el-GR" sz="2400" dirty="0" err="1"/>
              <a:t>Wierenga</a:t>
            </a:r>
            <a:r>
              <a:rPr lang="el-GR" sz="2400" dirty="0"/>
              <a:t> </a:t>
            </a:r>
            <a:r>
              <a:rPr lang="en-US" sz="2400" dirty="0"/>
              <a:t>and</a:t>
            </a:r>
            <a:r>
              <a:rPr lang="el-GR" sz="2400" dirty="0"/>
              <a:t> </a:t>
            </a:r>
            <a:r>
              <a:rPr lang="el-GR" sz="2400" dirty="0" err="1"/>
              <a:t>Van</a:t>
            </a:r>
            <a:r>
              <a:rPr lang="el-GR" sz="2400" dirty="0"/>
              <a:t> </a:t>
            </a:r>
            <a:r>
              <a:rPr lang="el-GR" sz="2400" dirty="0" err="1"/>
              <a:t>Bruggen</a:t>
            </a:r>
            <a:r>
              <a:rPr lang="el-GR" sz="2400" dirty="0"/>
              <a:t>, 2000; Matsatsinis and Siskos, 2002). Η ανάπτυξη αυτή είχε σαν αποτέλεσμα τη δημιουργία διαφόρων υποκατηγοριών (Matsatsinis and Siskos, 2002): Ευφυή </a:t>
            </a:r>
            <a:r>
              <a:rPr lang="el-GR" sz="2400" dirty="0" err="1"/>
              <a:t>Πολυκριτήρια</a:t>
            </a:r>
            <a:r>
              <a:rPr lang="el-GR" sz="2400" dirty="0"/>
              <a:t> Συστήματα Υποστήριξης Αποφάσεων (</a:t>
            </a:r>
            <a:r>
              <a:rPr lang="el-GR" sz="2400" dirty="0" err="1"/>
              <a:t>Intelligent</a:t>
            </a:r>
            <a:r>
              <a:rPr lang="el-GR" sz="2400" dirty="0"/>
              <a:t> </a:t>
            </a:r>
            <a:r>
              <a:rPr lang="en-US" sz="2400" dirty="0" err="1"/>
              <a:t>Multicriteria</a:t>
            </a:r>
            <a:r>
              <a:rPr lang="el-GR" sz="2400" dirty="0"/>
              <a:t> </a:t>
            </a:r>
            <a:r>
              <a:rPr lang="el-GR" sz="2400" dirty="0" err="1"/>
              <a:t>Decision</a:t>
            </a:r>
            <a:r>
              <a:rPr lang="el-GR" sz="2400" dirty="0"/>
              <a:t> </a:t>
            </a:r>
            <a:r>
              <a:rPr lang="el-GR" sz="2400" dirty="0" err="1"/>
              <a:t>Support</a:t>
            </a:r>
            <a:r>
              <a:rPr lang="el-GR" sz="2400" dirty="0"/>
              <a:t> </a:t>
            </a:r>
            <a:r>
              <a:rPr lang="el-GR" sz="2400" dirty="0" err="1"/>
              <a:t>Systems</a:t>
            </a:r>
            <a:r>
              <a:rPr lang="el-GR" sz="2400" dirty="0"/>
              <a:t>), Συστήματα Υποστήριξης Αποφάσεων με χρήση Προσεγγιστικών Συνόλων (</a:t>
            </a:r>
            <a:r>
              <a:rPr lang="el-GR" sz="2400" dirty="0" err="1"/>
              <a:t>Rough</a:t>
            </a:r>
            <a:r>
              <a:rPr lang="el-GR" sz="2400" dirty="0"/>
              <a:t> </a:t>
            </a:r>
            <a:r>
              <a:rPr lang="el-GR" sz="2400" dirty="0" err="1"/>
              <a:t>Set</a:t>
            </a:r>
            <a:r>
              <a:rPr lang="el-GR" sz="2400" dirty="0"/>
              <a:t> DSS), Βασιζόμενα σε περιπτώσεις Συστήματα Υποστήριξης Αποφάσεων (</a:t>
            </a:r>
            <a:r>
              <a:rPr lang="el-GR" sz="2400" dirty="0" err="1"/>
              <a:t>Case</a:t>
            </a:r>
            <a:r>
              <a:rPr lang="el-GR" sz="2400" dirty="0"/>
              <a:t>-</a:t>
            </a:r>
            <a:r>
              <a:rPr lang="el-GR" sz="2400" dirty="0" err="1"/>
              <a:t>based</a:t>
            </a:r>
            <a:r>
              <a:rPr lang="el-GR" sz="2400" dirty="0"/>
              <a:t> DSS), Βασιζόμενα στη Γνώση Συστήματα (</a:t>
            </a:r>
            <a:r>
              <a:rPr lang="el-GR" sz="2400" dirty="0" err="1"/>
              <a:t>Knowledge</a:t>
            </a:r>
            <a:r>
              <a:rPr lang="el-GR" sz="2400" dirty="0"/>
              <a:t>-</a:t>
            </a:r>
            <a:r>
              <a:rPr lang="el-GR" sz="2400" dirty="0" err="1"/>
              <a:t>based</a:t>
            </a:r>
            <a:r>
              <a:rPr lang="el-GR" sz="2400" dirty="0"/>
              <a:t> </a:t>
            </a:r>
            <a:r>
              <a:rPr lang="el-GR" sz="2400" dirty="0" err="1"/>
              <a:t>Systems</a:t>
            </a:r>
            <a:r>
              <a:rPr lang="el-GR" sz="2400" dirty="0"/>
              <a:t>), Έμπειρα Συστήματα (</a:t>
            </a:r>
            <a:r>
              <a:rPr lang="el-GR" sz="2400" dirty="0" err="1"/>
              <a:t>Expert</a:t>
            </a:r>
            <a:r>
              <a:rPr lang="el-GR" sz="2400" dirty="0"/>
              <a:t> </a:t>
            </a:r>
            <a:r>
              <a:rPr lang="el-GR" sz="2400" dirty="0" err="1"/>
              <a:t>Systems</a:t>
            </a:r>
            <a:r>
              <a:rPr lang="el-GR" sz="2400" dirty="0"/>
              <a:t>), Υβριδικά Ευφυή Συστήματα Υποστήριξης Αποφάσεων (</a:t>
            </a:r>
            <a:r>
              <a:rPr lang="en-US" sz="2400" dirty="0"/>
              <a:t>H</a:t>
            </a:r>
            <a:r>
              <a:rPr lang="el-GR" sz="2400" dirty="0" err="1"/>
              <a:t>ybrid</a:t>
            </a:r>
            <a:r>
              <a:rPr lang="el-GR" sz="2400" dirty="0"/>
              <a:t> </a:t>
            </a:r>
            <a:r>
              <a:rPr lang="el-GR" sz="2400" dirty="0" err="1"/>
              <a:t>Intelligent</a:t>
            </a:r>
            <a:r>
              <a:rPr lang="el-GR" sz="2400" dirty="0"/>
              <a:t> Decision </a:t>
            </a:r>
            <a:r>
              <a:rPr lang="el-GR" sz="2400" dirty="0" err="1"/>
              <a:t>Support</a:t>
            </a:r>
            <a:r>
              <a:rPr lang="el-GR" sz="2400" dirty="0"/>
              <a:t> </a:t>
            </a:r>
            <a:r>
              <a:rPr lang="el-GR" sz="2400" dirty="0" err="1"/>
              <a:t>Systems</a:t>
            </a:r>
            <a:r>
              <a:rPr lang="el-GR" sz="2400" dirty="0"/>
              <a:t>), </a:t>
            </a:r>
            <a:r>
              <a:rPr lang="el-GR" sz="2400" dirty="0" err="1"/>
              <a:t>Πολυ</a:t>
            </a:r>
            <a:r>
              <a:rPr lang="el-GR" sz="2400" dirty="0"/>
              <a:t>-πρακτορικά Συστήματα Υποστήριξης Αποφάσεων (</a:t>
            </a:r>
            <a:r>
              <a:rPr lang="en-US" sz="2400" dirty="0"/>
              <a:t>Multi</a:t>
            </a:r>
            <a:r>
              <a:rPr lang="el-GR" sz="2400" dirty="0"/>
              <a:t>-</a:t>
            </a:r>
            <a:r>
              <a:rPr lang="el-GR" sz="2400" dirty="0" err="1"/>
              <a:t>Agent</a:t>
            </a:r>
            <a:r>
              <a:rPr lang="el-GR" sz="2400" dirty="0"/>
              <a:t> Decision </a:t>
            </a:r>
            <a:r>
              <a:rPr lang="el-GR" sz="2400" dirty="0" err="1"/>
              <a:t>Support</a:t>
            </a:r>
            <a:r>
              <a:rPr lang="el-GR" sz="2400" dirty="0"/>
              <a:t> </a:t>
            </a:r>
            <a:r>
              <a:rPr lang="el-GR" sz="2400" dirty="0" err="1"/>
              <a:t>Systems</a:t>
            </a:r>
            <a:r>
              <a:rPr lang="el-GR" sz="2400" dirty="0"/>
              <a:t>), Νευρωνικά και </a:t>
            </a:r>
            <a:r>
              <a:rPr lang="el-GR" sz="2400" dirty="0" err="1"/>
              <a:t>Νευρο</a:t>
            </a:r>
            <a:r>
              <a:rPr lang="el-GR" sz="2400" dirty="0"/>
              <a:t>-Ασαφή Συστήματα Υποστήριξης Αποφάσεων (</a:t>
            </a:r>
            <a:r>
              <a:rPr lang="en-US" sz="2400" dirty="0"/>
              <a:t>A</a:t>
            </a:r>
            <a:r>
              <a:rPr lang="el-GR" sz="2400" dirty="0" err="1"/>
              <a:t>rtificial</a:t>
            </a:r>
            <a:r>
              <a:rPr lang="el-GR" sz="2400" dirty="0"/>
              <a:t> </a:t>
            </a:r>
            <a:r>
              <a:rPr lang="el-GR" sz="2400" dirty="0" err="1"/>
              <a:t>Neural</a:t>
            </a:r>
            <a:r>
              <a:rPr lang="el-GR" sz="2400" dirty="0"/>
              <a:t> </a:t>
            </a:r>
            <a:r>
              <a:rPr lang="el-GR" sz="2400" dirty="0" err="1"/>
              <a:t>Nets</a:t>
            </a:r>
            <a:r>
              <a:rPr lang="el-GR" sz="2400" dirty="0"/>
              <a:t> and </a:t>
            </a:r>
            <a:r>
              <a:rPr lang="el-GR" sz="2400" dirty="0" err="1"/>
              <a:t>Neuro</a:t>
            </a:r>
            <a:r>
              <a:rPr lang="el-GR" sz="2400" dirty="0"/>
              <a:t>-</a:t>
            </a:r>
            <a:r>
              <a:rPr lang="el-GR" sz="2400" dirty="0" err="1"/>
              <a:t>Fuzzy</a:t>
            </a:r>
            <a:r>
              <a:rPr lang="el-GR" sz="2400" dirty="0"/>
              <a:t> Decision </a:t>
            </a:r>
            <a:r>
              <a:rPr lang="el-GR" sz="2400" dirty="0" err="1"/>
              <a:t>Support</a:t>
            </a:r>
            <a:r>
              <a:rPr lang="el-GR" sz="2400" dirty="0"/>
              <a:t> </a:t>
            </a:r>
            <a:r>
              <a:rPr lang="el-GR" sz="2400" dirty="0" err="1"/>
              <a:t>Systems</a:t>
            </a:r>
            <a:r>
              <a:rPr lang="el-GR" sz="2400" dirty="0"/>
              <a:t>). </a:t>
            </a:r>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12</a:t>
            </a:fld>
            <a:endParaRPr kumimoji="0" lang="en-US" sz="1400" b="1" dirty="0">
              <a:solidFill>
                <a:schemeClr val="bg1"/>
              </a:solidFill>
            </a:endParaRPr>
          </a:p>
        </p:txBody>
      </p:sp>
    </p:spTree>
    <p:extLst>
      <p:ext uri="{BB962C8B-B14F-4D97-AF65-F5344CB8AC3E}">
        <p14:creationId xmlns:p14="http://schemas.microsoft.com/office/powerpoint/2010/main" val="271886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10000"/>
          </a:bodyPr>
          <a:lstStyle/>
          <a:p>
            <a:pPr marL="0" indent="0">
              <a:buNone/>
            </a:pPr>
            <a:r>
              <a:rPr lang="en-US" sz="2400" b="1" dirty="0" smtClean="0"/>
              <a:t>MARKEX</a:t>
            </a:r>
            <a:endParaRPr lang="el-GR" sz="2400" b="1" dirty="0"/>
          </a:p>
          <a:p>
            <a:pPr marL="0" indent="0">
              <a:buNone/>
            </a:pPr>
            <a:r>
              <a:rPr lang="el-GR" sz="2400" dirty="0"/>
              <a:t>Η εργασία επιλογής της καταλληλότερης στρατηγικής διείσδυσης στην αγορά ενός νέου προϊόντος είναι μια διαδικασία πολύπλοκη και αφορά τη κατανεμημένη λήψη αποφάσεων από διάφορα επίπεδα διοίκησης των επιχειρήσεων. Μέχρι σήμερα έχουν εμφανισθεί αρκετές εργασίες στη διεθνή βιβλιογραφία όσον αφορά τη λήψη αποφάσεων μάρκετινγκ (</a:t>
            </a:r>
            <a:r>
              <a:rPr lang="el-GR" sz="2400" dirty="0" err="1"/>
              <a:t>Wierenga</a:t>
            </a:r>
            <a:r>
              <a:rPr lang="el-GR" sz="2400" dirty="0"/>
              <a:t>, 1992; </a:t>
            </a:r>
            <a:r>
              <a:rPr lang="el-GR" sz="2400" dirty="0" err="1"/>
              <a:t>Van</a:t>
            </a:r>
            <a:r>
              <a:rPr lang="el-GR" sz="2400" dirty="0"/>
              <a:t> </a:t>
            </a:r>
            <a:r>
              <a:rPr lang="el-GR" sz="2400" dirty="0" err="1"/>
              <a:t>Bruggen</a:t>
            </a:r>
            <a:r>
              <a:rPr lang="el-GR" sz="2400" dirty="0"/>
              <a:t>, 1992; </a:t>
            </a:r>
            <a:r>
              <a:rPr lang="el-GR" sz="2400" dirty="0" err="1"/>
              <a:t>Kotler</a:t>
            </a:r>
            <a:r>
              <a:rPr lang="el-GR" sz="2400" dirty="0"/>
              <a:t>, 1994; </a:t>
            </a:r>
            <a:r>
              <a:rPr lang="el-GR" sz="2400" dirty="0" err="1"/>
              <a:t>Liberatore</a:t>
            </a:r>
            <a:r>
              <a:rPr lang="el-GR" sz="2400" dirty="0"/>
              <a:t> and </a:t>
            </a:r>
            <a:r>
              <a:rPr lang="el-GR" sz="2400" dirty="0" err="1"/>
              <a:t>Stylianou</a:t>
            </a:r>
            <a:r>
              <a:rPr lang="el-GR" sz="2400" dirty="0"/>
              <a:t>, 1995; </a:t>
            </a:r>
            <a:r>
              <a:rPr lang="el-GR" sz="2400" dirty="0" err="1"/>
              <a:t>Wierenga</a:t>
            </a:r>
            <a:r>
              <a:rPr lang="el-GR" sz="2400" dirty="0"/>
              <a:t> </a:t>
            </a:r>
            <a:r>
              <a:rPr lang="en-US" sz="2400" dirty="0"/>
              <a:t>and</a:t>
            </a:r>
            <a:r>
              <a:rPr lang="el-GR" sz="2400" dirty="0"/>
              <a:t> </a:t>
            </a:r>
            <a:r>
              <a:rPr lang="el-GR" sz="2400" dirty="0" err="1"/>
              <a:t>Van</a:t>
            </a:r>
            <a:r>
              <a:rPr lang="el-GR" sz="2400" dirty="0"/>
              <a:t> </a:t>
            </a:r>
            <a:r>
              <a:rPr lang="el-GR" sz="2400" dirty="0" err="1"/>
              <a:t>Bruggen</a:t>
            </a:r>
            <a:r>
              <a:rPr lang="el-GR" sz="2400" dirty="0"/>
              <a:t>, 2000; </a:t>
            </a:r>
            <a:r>
              <a:rPr lang="en-US" sz="2400" dirty="0"/>
              <a:t>Siskos and Matsatsinis</a:t>
            </a:r>
            <a:r>
              <a:rPr lang="el-GR" sz="2400" dirty="0"/>
              <a:t>, 1993; Matsatsinis and Siskos, 2002). </a:t>
            </a:r>
          </a:p>
          <a:p>
            <a:pPr marL="0" indent="0">
              <a:buNone/>
            </a:pPr>
            <a:r>
              <a:rPr lang="el-GR" sz="2400" dirty="0"/>
              <a:t>Στη συνέχεια παρουσιάζεται το Ευφυές Σύστημα Υποστήριξης Αποφάσεων </a:t>
            </a:r>
            <a:r>
              <a:rPr lang="en-US" sz="2400" dirty="0"/>
              <a:t>MARKEX</a:t>
            </a:r>
            <a:r>
              <a:rPr lang="el-GR" sz="2400" dirty="0"/>
              <a:t> (</a:t>
            </a:r>
            <a:r>
              <a:rPr lang="el-GR" sz="2400" dirty="0" err="1"/>
              <a:t>MARKet</a:t>
            </a:r>
            <a:r>
              <a:rPr lang="el-GR" sz="2400" dirty="0"/>
              <a:t> </a:t>
            </a:r>
            <a:r>
              <a:rPr lang="el-GR" sz="2400" dirty="0" err="1"/>
              <a:t>EXpert</a:t>
            </a:r>
            <a:r>
              <a:rPr lang="el-GR" sz="2400" dirty="0"/>
              <a:t>), το οποίο υλοποιεί μια νέα </a:t>
            </a:r>
            <a:r>
              <a:rPr lang="el-GR" sz="2400" dirty="0" err="1"/>
              <a:t>πολυκριτήρια</a:t>
            </a:r>
            <a:r>
              <a:rPr lang="el-GR" sz="2400" dirty="0"/>
              <a:t> μεθοδολογία ανάλυσης και προσομοίωσης της αγοράς, ανάλυσης της συμπεριφοράς των καταναλωτών, μελέτης του ανταγωνισμού και σχεδίασης και ανάπτυξης νέων προϊόντων (Ματσατσίνης, 1995; </a:t>
            </a:r>
            <a:r>
              <a:rPr lang="en-US" sz="2400" dirty="0"/>
              <a:t>Matsatsinis and Siskos</a:t>
            </a:r>
            <a:r>
              <a:rPr lang="el-GR" sz="2400" dirty="0"/>
              <a:t>, 2002). </a:t>
            </a:r>
          </a:p>
          <a:p>
            <a:pPr marL="0" indent="0">
              <a:buNone/>
            </a:pPr>
            <a:r>
              <a:rPr lang="el-GR" sz="2400" dirty="0"/>
              <a:t>Στην επόμενη παράγραφο παρουσιάζεται η </a:t>
            </a:r>
            <a:r>
              <a:rPr lang="el-GR" sz="2400" dirty="0" err="1"/>
              <a:t>πολυκριτήρια</a:t>
            </a:r>
            <a:r>
              <a:rPr lang="el-GR" sz="2400" dirty="0"/>
              <a:t> μεθοδολογία που υλοποιείται από το σύστημα ενώ στη συνέχεια παρουσιάζονται οι εργασίες ανάλυσης και σχεδίασης του συστήματος καθώς και οι βάσεις γνώσεις του. Τέλος, μια εφαρμογή του συστήματος στην ανάπτυξη ενός νέου προϊόντος εξαιρετικού παρθένου ελαιόλαδου για την αγορά της Γαλλίας, δίνεται στο κεφάλαιο 19. </a:t>
            </a:r>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13</a:t>
            </a:fld>
            <a:endParaRPr kumimoji="0" lang="en-US" sz="1400" b="1" dirty="0">
              <a:solidFill>
                <a:schemeClr val="bg1"/>
              </a:solidFill>
            </a:endParaRPr>
          </a:p>
        </p:txBody>
      </p:sp>
    </p:spTree>
    <p:extLst>
      <p:ext uri="{BB962C8B-B14F-4D97-AF65-F5344CB8AC3E}">
        <p14:creationId xmlns:p14="http://schemas.microsoft.com/office/powerpoint/2010/main" val="2376298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20000"/>
          </a:bodyPr>
          <a:lstStyle/>
          <a:p>
            <a:pPr marL="0" indent="0">
              <a:buNone/>
            </a:pPr>
            <a:r>
              <a:rPr lang="en-US" sz="2400" b="1" dirty="0" smtClean="0"/>
              <a:t>MARKEX</a:t>
            </a:r>
            <a:r>
              <a:rPr lang="el-GR" sz="2400" b="1" dirty="0" smtClean="0"/>
              <a:t> - Μεθοδολογία </a:t>
            </a:r>
            <a:r>
              <a:rPr lang="el-GR" sz="2400" b="1" dirty="0"/>
              <a:t>Ανάπτυξης Νέων Προϊόντων </a:t>
            </a:r>
          </a:p>
          <a:p>
            <a:pPr marL="0" indent="0">
              <a:buNone/>
            </a:pPr>
            <a:r>
              <a:rPr lang="el-GR" sz="2400" dirty="0"/>
              <a:t>Σύμφωνα με την προτεινόμενη μεθοδολογία (</a:t>
            </a:r>
            <a:r>
              <a:rPr lang="el-GR" sz="2400" dirty="0" smtClean="0"/>
              <a:t>σχήμα), </a:t>
            </a:r>
            <a:r>
              <a:rPr lang="el-GR" sz="2400" dirty="0"/>
              <a:t>αρχικά αποκτάται, με τη βοήθεια της περιγραφικής στατιστικής, μια γενική εικόνα των αποτελεσμάτων της δημοσκόπησης. Στη συνέχεια, γίνεται χρήση μοντέλων ανάλυσης δεδομένων για το καθορισμό των χαρακτηριστικών του καταναλωτή. Η </a:t>
            </a:r>
            <a:r>
              <a:rPr lang="el-GR" sz="2400" dirty="0" err="1"/>
              <a:t>πολυκριτήρια</a:t>
            </a:r>
            <a:r>
              <a:rPr lang="el-GR" sz="2400" dirty="0"/>
              <a:t> μέθοδος </a:t>
            </a:r>
            <a:r>
              <a:rPr lang="en-US" sz="2400" dirty="0"/>
              <a:t>UTASTAR</a:t>
            </a:r>
            <a:r>
              <a:rPr lang="el-GR" sz="2400" dirty="0"/>
              <a:t> (</a:t>
            </a:r>
            <a:r>
              <a:rPr lang="en-US" sz="2400" dirty="0"/>
              <a:t>Siskos and </a:t>
            </a:r>
            <a:r>
              <a:rPr lang="en-US" sz="2400" dirty="0" err="1"/>
              <a:t>Yannacopoulos</a:t>
            </a:r>
            <a:r>
              <a:rPr lang="el-GR" sz="2400" dirty="0"/>
              <a:t>, 1985), εφαρμόζεται στις </a:t>
            </a:r>
            <a:r>
              <a:rPr lang="el-GR" sz="2400" dirty="0" err="1"/>
              <a:t>πολυκριτήριες</a:t>
            </a:r>
            <a:r>
              <a:rPr lang="el-GR" sz="2400" dirty="0"/>
              <a:t> εκτιμήσεις των καταναλωτών, που έχουν συλλεχθεί με τα ειδικά ερωτηματολόγια, με στόχο το καθορισμό της καταναλωτικής τους συμπεριφοράς. Εν συνεχεία, με τη βοήθεια των μοντέλων προσωπικής επιλογής του καταναλωτή, γίνεται προσομοίωση της αγοράς και υπολογισμός των μεριδίων αγοράς των προϊόντων που μετέχουν στην έρευνα με αντικειμενικό σκοπό την επιλογή του πλέον κατάλληλου μοντέλου. Καταλληλότερο μοντέλο θεωρείται εκείνο που προσεγγίζει περισσότερο τα πραγματικά μερίδια αγοράς. Τέλος, εισάγονται οι εκτιμήσεις του υπό ανάπτυξη νέου προϊόντος. Ακολουθεί η εφαρμογή διαφόρων σεναρίων και με τη βοήθεια του επιλεγμένου μοντέλου, γίνεται προσομοίωση της κατάστασης της αγοράς και υπολογισμός των προβλεπόμενων μεριδίων αγοράς όταν εισαχθεί το νέο προϊόν. Με βάση τα αποτελέσματα της εφαρμογής των σεναρίων γίνεται η επιλογή της καταλληλότερης στρατηγικής διείσδυσης του νέου προϊόντος στην αγορά</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14</a:t>
            </a:fld>
            <a:endParaRPr kumimoji="0" lang="en-US" sz="1400" b="1" dirty="0">
              <a:solidFill>
                <a:schemeClr val="bg1"/>
              </a:solidFill>
            </a:endParaRPr>
          </a:p>
        </p:txBody>
      </p:sp>
    </p:spTree>
    <p:extLst>
      <p:ext uri="{BB962C8B-B14F-4D97-AF65-F5344CB8AC3E}">
        <p14:creationId xmlns:p14="http://schemas.microsoft.com/office/powerpoint/2010/main" val="237629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400" b="1" dirty="0" smtClean="0"/>
              <a:t>MARKEX</a:t>
            </a:r>
            <a:r>
              <a:rPr lang="el-GR" sz="2400" b="1" dirty="0" smtClean="0"/>
              <a:t> - Μεθοδολογία </a:t>
            </a:r>
            <a:r>
              <a:rPr lang="el-GR" sz="2400" b="1" dirty="0"/>
              <a:t>Ανάπτυξης Νέων Προϊόντων </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15</a:t>
            </a:fld>
            <a:endParaRPr kumimoji="0" lang="en-US" sz="1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500787"/>
            <a:ext cx="5298757" cy="500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38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400" b="1" dirty="0" smtClean="0"/>
              <a:t>MARKEX</a:t>
            </a:r>
            <a:endParaRPr lang="el-GR" sz="2400" b="1" dirty="0"/>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16</a:t>
            </a:fld>
            <a:endParaRPr kumimoji="0" lang="en-US" sz="1400" b="1"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714" y="1131570"/>
            <a:ext cx="6535782"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1" y="4543960"/>
            <a:ext cx="2137350" cy="1477328"/>
          </a:xfrm>
          <a:prstGeom prst="rect">
            <a:avLst/>
          </a:prstGeom>
          <a:noFill/>
        </p:spPr>
        <p:txBody>
          <a:bodyPr wrap="square" rtlCol="0">
            <a:spAutoFit/>
          </a:bodyPr>
          <a:lstStyle/>
          <a:p>
            <a:r>
              <a:rPr lang="el-GR" dirty="0"/>
              <a:t>Ερωτηματολόγιο συλλογής των </a:t>
            </a:r>
            <a:r>
              <a:rPr lang="el-GR" dirty="0" err="1"/>
              <a:t>πολυκριτήριων</a:t>
            </a:r>
            <a:r>
              <a:rPr lang="el-GR" dirty="0"/>
              <a:t> εκτιμήσεων των </a:t>
            </a:r>
            <a:r>
              <a:rPr lang="el-GR" dirty="0" smtClean="0"/>
              <a:t>καταναλωτών</a:t>
            </a:r>
            <a:endParaRPr lang="el-GR" dirty="0"/>
          </a:p>
        </p:txBody>
      </p:sp>
    </p:spTree>
    <p:extLst>
      <p:ext uri="{BB962C8B-B14F-4D97-AF65-F5344CB8AC3E}">
        <p14:creationId xmlns:p14="http://schemas.microsoft.com/office/powerpoint/2010/main" val="237629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20000"/>
          </a:bodyPr>
          <a:lstStyle/>
          <a:p>
            <a:pPr marL="0" indent="0">
              <a:buNone/>
            </a:pPr>
            <a:r>
              <a:rPr lang="en-US" sz="2400" b="1" dirty="0" smtClean="0"/>
              <a:t>MARKEX </a:t>
            </a:r>
          </a:p>
          <a:p>
            <a:pPr marL="0" indent="0">
              <a:buNone/>
            </a:pPr>
            <a:r>
              <a:rPr lang="el-GR" sz="2400" b="1" i="1" dirty="0"/>
              <a:t>Τάσεις Αγοράς</a:t>
            </a:r>
            <a:endParaRPr lang="el-GR" sz="2400" dirty="0"/>
          </a:p>
          <a:p>
            <a:pPr marL="0" indent="0">
              <a:buNone/>
            </a:pPr>
            <a:r>
              <a:rPr lang="el-GR" sz="2400" dirty="0"/>
              <a:t>Η μελέτη των τάσεων των καταναλωτών γίνεται με την εφαρμογή μεθόδων ανάλυσης δεδομένων (περιγραφικής στατιστικής, ανάλυσης σε κύριες συνιστώσες, ανάλυσης απλών και πολλαπλών αντιστοιχιών, απλής και πολλαπλής παλινδρόμησης, </a:t>
            </a:r>
            <a:r>
              <a:rPr lang="en-US" sz="2400" dirty="0"/>
              <a:t>Q</a:t>
            </a:r>
            <a:r>
              <a:rPr lang="el-GR" sz="2400" dirty="0"/>
              <a:t>-ανάλυσης) στα δεδομένα που συγκεντρώθηκαν με τη βοήθεια των ερωτηματολογίων. Η εφαρμογή των μεθόδων ανάλυσης δεδομένων μας βοηθά να:</a:t>
            </a:r>
          </a:p>
          <a:p>
            <a:pPr lvl="0"/>
            <a:r>
              <a:rPr lang="el-GR" sz="2400" dirty="0"/>
              <a:t>αποκτήσουμε γενικότερη πληροφόρηση πάνω στα γενικά χαρακτηριστικά των καταναλωτών και των προϊόντων της αγοράς,</a:t>
            </a:r>
          </a:p>
          <a:p>
            <a:pPr lvl="0"/>
            <a:r>
              <a:rPr lang="el-GR" sz="2400" dirty="0"/>
              <a:t>καθορίσουμε το προφίλ του καταναλωτή που αγοράζει κάθε ένα από τα προϊόντα της αγοράς,</a:t>
            </a:r>
          </a:p>
          <a:p>
            <a:pPr lvl="0"/>
            <a:r>
              <a:rPr lang="el-GR" sz="2400" dirty="0"/>
              <a:t>διερευνήσουμε και αναγνωρίσουμε τις αντιλήψεις και τις στάσεις των καταναλωτών απέναντι στα προϊόντα της έρευνας,</a:t>
            </a:r>
          </a:p>
          <a:p>
            <a:pPr lvl="0"/>
            <a:r>
              <a:rPr lang="el-GR" sz="2400" dirty="0"/>
              <a:t>διερευνήσουμε τις σχέσεις μεταξύ διαφορετικών ομάδων καταναλωτών και των χαρακτηριστικών των προϊόντων, και να</a:t>
            </a:r>
          </a:p>
          <a:p>
            <a:pPr lvl="0"/>
            <a:r>
              <a:rPr lang="el-GR" sz="2400" dirty="0"/>
              <a:t>ανακαλύψουμε ποια προϊόντα λειτουργούν σαν συμπληρωματικά ή υποκατάστατα άλλων προϊόντων.</a:t>
            </a:r>
          </a:p>
          <a:p>
            <a:pPr marL="0" indent="0">
              <a:buNone/>
            </a:pPr>
            <a:endParaRPr lang="el-GR" sz="2400" b="1" dirty="0"/>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17</a:t>
            </a:fld>
            <a:endParaRPr kumimoji="0" lang="en-US" sz="1400" b="1" dirty="0">
              <a:solidFill>
                <a:schemeClr val="bg1"/>
              </a:solidFill>
            </a:endParaRPr>
          </a:p>
        </p:txBody>
      </p:sp>
    </p:spTree>
    <p:extLst>
      <p:ext uri="{BB962C8B-B14F-4D97-AF65-F5344CB8AC3E}">
        <p14:creationId xmlns:p14="http://schemas.microsoft.com/office/powerpoint/2010/main" val="237629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400" b="1" dirty="0" smtClean="0"/>
              <a:t>MARKEX - </a:t>
            </a:r>
            <a:r>
              <a:rPr lang="el-GR" sz="2400" b="1" i="1" dirty="0" smtClean="0"/>
              <a:t>Ανάλυση </a:t>
            </a:r>
            <a:r>
              <a:rPr lang="el-GR" sz="2400" b="1" i="1" dirty="0"/>
              <a:t>συμπεριφοράς καταναλωτή</a:t>
            </a:r>
            <a:endParaRPr lang="el-GR" sz="2400" dirty="0"/>
          </a:p>
          <a:p>
            <a:pPr marL="0" indent="0">
              <a:buNone/>
            </a:pPr>
            <a:r>
              <a:rPr lang="el-GR" sz="2400" dirty="0"/>
              <a:t>Στόχος της ανάλυσης συμπεριφοράς είναι να διερευνήσουμε το τρόπο που ο καταναλωτής συμπεριφέρεται κατά τη στιγμή που αγοράζει ένα προϊόν. Προσπαθούμε να ανακαλύψουμε τα κίνητρα (</a:t>
            </a:r>
            <a:r>
              <a:rPr lang="en-US" sz="2400" dirty="0"/>
              <a:t>attitudes</a:t>
            </a:r>
            <a:r>
              <a:rPr lang="el-GR" sz="2400" dirty="0"/>
              <a:t>) που τον παρακινούν να προτιμήσει ένα προϊόν μέσα από ένα σύνολο προϊόντων, καθώς και τα κριτήρια με βάση τα οποία προχωρά σε αυτή του την επιλογή. Έτσι, μπορούμε να διερευνήσουμε την ύπαρξη ομάδων καταναλωτών (τμημάτων αγοράς) με παρόμοια συμπεριφορά. Τα τμήματα αυτά της αγοράς αποτελούνται από καταναλωτές που συμπεριφέρονται – αντιδρούν απέναντι στα προϊόντα μιας ‘αγοράς’ με παρόμοιο τρόπο. Με βάση την ανάλυση των χαρακτηριστικών των καταναλωτών μπορούμε να προχωρήσουμε στη τμηματοποίηση της αγοράς σύμφωνα με κοινά χαρακτηριστικά και συνήθειες. </a:t>
            </a:r>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18</a:t>
            </a:fld>
            <a:endParaRPr kumimoji="0" lang="en-US" sz="1400" b="1" dirty="0">
              <a:solidFill>
                <a:schemeClr val="bg1"/>
              </a:solidFill>
            </a:endParaRPr>
          </a:p>
        </p:txBody>
      </p:sp>
    </p:spTree>
    <p:extLst>
      <p:ext uri="{BB962C8B-B14F-4D97-AF65-F5344CB8AC3E}">
        <p14:creationId xmlns:p14="http://schemas.microsoft.com/office/powerpoint/2010/main" val="237629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10000"/>
          </a:bodyPr>
          <a:lstStyle/>
          <a:p>
            <a:pPr marL="0" indent="0">
              <a:buNone/>
            </a:pPr>
            <a:r>
              <a:rPr lang="en-US" sz="2400" b="1" dirty="0"/>
              <a:t>MARKEX - </a:t>
            </a:r>
            <a:r>
              <a:rPr lang="el-GR" sz="2400" b="1" i="1" dirty="0"/>
              <a:t>Ανάλυση συμπεριφοράς καταναλωτή</a:t>
            </a:r>
            <a:endParaRPr lang="el-GR" sz="2400" dirty="0"/>
          </a:p>
          <a:p>
            <a:pPr marL="0" indent="0">
              <a:buNone/>
            </a:pPr>
            <a:r>
              <a:rPr lang="el-GR" sz="2400" dirty="0"/>
              <a:t>Η </a:t>
            </a:r>
            <a:r>
              <a:rPr lang="el-GR" sz="2400" dirty="0" err="1"/>
              <a:t>πολυκριτήρια</a:t>
            </a:r>
            <a:r>
              <a:rPr lang="el-GR" sz="2400" dirty="0"/>
              <a:t> ανάλυση αποτελεί το θεωρητικό υπόβαθρο της επιχειρούμενης ανάλυσης συμπεριφοράς του καταναλωτή. Οι καταναλωτές παίρνουν αποφάσεις όταν επιλέγουν να αγοράσουν ένα προϊόν μέσα από ένα σύνολο εναλλακτικών επιλογών. Αναλύοντας επομένως τις σχετικές πληροφορίες, που αφορούν τις αποφάσεις που παίρνει μια ομάδα καταναλωτών που μετέχει στην έρευνα αγοράς, μπορούμε να οδηγηθούμε σε συμπεράσματα που αφορούν το τρόπο συμπεριφοράς τους και να ανιχνεύσουμε τα κριτήρια που παίζουν καθοριστικό ρόλο στη συμπεριφορά διαφόρων ομάδων καταναλωτών. Στη συνέχεια μπορούμε μέσω της σύνθεσης να οδηγηθούμε στην απόφαση. </a:t>
            </a:r>
          </a:p>
          <a:p>
            <a:pPr marL="0" indent="0">
              <a:buNone/>
            </a:pPr>
            <a:r>
              <a:rPr lang="el-GR" sz="2400" dirty="0"/>
              <a:t>Τα ανωτέρω μας οδήγησαν στην επιλογή και χρήση της μεθόδου UTASTAR (</a:t>
            </a:r>
            <a:r>
              <a:rPr lang="en-US" sz="2400" dirty="0"/>
              <a:t>Siskos</a:t>
            </a:r>
            <a:r>
              <a:rPr lang="el-GR" sz="2400" dirty="0"/>
              <a:t> </a:t>
            </a:r>
            <a:r>
              <a:rPr lang="el-GR" sz="2400" dirty="0" err="1"/>
              <a:t>et</a:t>
            </a:r>
            <a:r>
              <a:rPr lang="el-GR" sz="2400" dirty="0"/>
              <a:t> </a:t>
            </a:r>
            <a:r>
              <a:rPr lang="el-GR" sz="2400" dirty="0" err="1"/>
              <a:t>al</a:t>
            </a:r>
            <a:r>
              <a:rPr lang="el-GR" sz="2400" dirty="0"/>
              <a:t>., 2005), για την ανάλυση της συμπεριφοράς του καταναλωτή. Σημαντικό πλεονέκτημα της UTASTAR, αποτελεί το γεγονός ότι έχει δυνατότητα χειρισμού τόσο ποσοτικών όσο και ποιοτικών κριτηρίων. </a:t>
            </a:r>
          </a:p>
          <a:p>
            <a:pPr marL="0" indent="0">
              <a:buNone/>
            </a:pPr>
            <a:r>
              <a:rPr lang="el-GR" sz="2400" dirty="0"/>
              <a:t>Στη συνέχεια γίνεται ιεράρχηση των τμημάτων της αγοράς και τελικά επιλέγονται από τον αποφασίζοντα ένα ή περισσότερα τμήματα που θα αποτελέσουν τις αγορές, στις οποίες στοχεύουμε να διεισδύσουμε (</a:t>
            </a:r>
            <a:r>
              <a:rPr lang="en-US" sz="2400" dirty="0"/>
              <a:t>target market</a:t>
            </a:r>
            <a:r>
              <a:rPr lang="el-GR" sz="2400" dirty="0"/>
              <a:t>).</a:t>
            </a:r>
          </a:p>
          <a:p>
            <a:pPr marL="0" indent="0">
              <a:buNone/>
            </a:pPr>
            <a:endParaRPr lang="el-GR" sz="2400" b="1" dirty="0"/>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19</a:t>
            </a:fld>
            <a:endParaRPr kumimoji="0" lang="en-US" sz="1400" b="1" dirty="0">
              <a:solidFill>
                <a:schemeClr val="bg1"/>
              </a:solidFill>
            </a:endParaRPr>
          </a:p>
        </p:txBody>
      </p:sp>
    </p:spTree>
    <p:extLst>
      <p:ext uri="{BB962C8B-B14F-4D97-AF65-F5344CB8AC3E}">
        <p14:creationId xmlns:p14="http://schemas.microsoft.com/office/powerpoint/2010/main" val="237629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smtClean="0">
                <a:solidFill>
                  <a:srgbClr val="0070C0"/>
                </a:solidFill>
                <a:effectLst>
                  <a:outerShdw blurRad="38100" dist="38100" dir="2700000" algn="tl">
                    <a:srgbClr val="000000">
                      <a:alpha val="43137"/>
                    </a:srgbClr>
                  </a:outerShdw>
                </a:effectLst>
              </a:rPr>
              <a:t>15</a:t>
            </a:r>
            <a:r>
              <a:rPr lang="el-GR" sz="2000" b="1" cap="none" baseline="30000" dirty="0" smtClean="0">
                <a:solidFill>
                  <a:srgbClr val="0070C0"/>
                </a:solidFill>
                <a:effectLst>
                  <a:outerShdw blurRad="38100" dist="38100" dir="2700000" algn="tl">
                    <a:srgbClr val="000000">
                      <a:alpha val="43137"/>
                    </a:srgbClr>
                  </a:outerShdw>
                </a:effectLst>
              </a:rPr>
              <a:t>ο </a:t>
            </a:r>
            <a:r>
              <a:rPr lang="el-GR" sz="2000" b="1" cap="none" dirty="0" smtClean="0">
                <a:solidFill>
                  <a:srgbClr val="0070C0"/>
                </a:solidFill>
                <a:effectLst>
                  <a:outerShdw blurRad="38100" dist="38100" dir="2700000" algn="tl">
                    <a:srgbClr val="000000">
                      <a:alpha val="43137"/>
                    </a:srgbClr>
                  </a:outerShdw>
                </a:effectLst>
              </a:rPr>
              <a:t>Κεφάλαιο – </a:t>
            </a:r>
            <a:r>
              <a:rPr lang="el-GR" sz="2000" b="1" cap="none" dirty="0" err="1" smtClean="0">
                <a:solidFill>
                  <a:srgbClr val="0070C0"/>
                </a:solidFill>
                <a:effectLst>
                  <a:outerShdw blurRad="38100" dist="38100" dir="2700000" algn="tl">
                    <a:srgbClr val="000000">
                      <a:alpha val="43137"/>
                    </a:srgbClr>
                  </a:outerShdw>
                </a:effectLst>
              </a:rPr>
              <a:t>Πολυκριτήρια</a:t>
            </a:r>
            <a:r>
              <a:rPr lang="el-GR" sz="2000" b="1" cap="none" dirty="0" smtClean="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a:t>
            </a:fld>
            <a:endParaRPr kumimoji="0" lang="en-US" sz="1400" b="1" dirty="0">
              <a:solidFill>
                <a:schemeClr val="bg1"/>
              </a:solidFill>
            </a:endParaRPr>
          </a:p>
        </p:txBody>
      </p:sp>
      <p:sp>
        <p:nvSpPr>
          <p:cNvPr id="3" name="Content Placeholder 2"/>
          <p:cNvSpPr>
            <a:spLocks noGrp="1"/>
          </p:cNvSpPr>
          <p:nvPr>
            <p:ph idx="1"/>
          </p:nvPr>
        </p:nvSpPr>
        <p:spPr/>
        <p:txBody>
          <a:bodyPr/>
          <a:lstStyle/>
          <a:p>
            <a:endParaRPr lang="el-GR"/>
          </a:p>
        </p:txBody>
      </p:sp>
      <p:graphicFrame>
        <p:nvGraphicFramePr>
          <p:cNvPr id="8" name="Content Placeholder 4"/>
          <p:cNvGraphicFramePr>
            <a:graphicFrameLocks/>
          </p:cNvGraphicFramePr>
          <p:nvPr>
            <p:extLst>
              <p:ext uri="{D42A27DB-BD31-4B8C-83A1-F6EECF244321}">
                <p14:modId xmlns:p14="http://schemas.microsoft.com/office/powerpoint/2010/main" val="1270074471"/>
              </p:ext>
            </p:extLst>
          </p:nvPr>
        </p:nvGraphicFramePr>
        <p:xfrm>
          <a:off x="107950" y="1125538"/>
          <a:ext cx="9360594"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1907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400" b="1" dirty="0" smtClean="0"/>
              <a:t>MARKEX - </a:t>
            </a:r>
            <a:r>
              <a:rPr lang="el-GR" sz="2400" b="1" i="1" dirty="0" smtClean="0"/>
              <a:t>Μερίδια </a:t>
            </a:r>
            <a:r>
              <a:rPr lang="el-GR" sz="2400" b="1" i="1" dirty="0"/>
              <a:t>Αγοράς - Προσομοιώσεις</a:t>
            </a:r>
            <a:endParaRPr lang="el-GR" sz="2400" dirty="0"/>
          </a:p>
          <a:p>
            <a:pPr marL="0" indent="0">
              <a:buNone/>
            </a:pPr>
            <a:r>
              <a:rPr lang="el-GR" sz="2400" dirty="0"/>
              <a:t>Τα προϊόντα που παίρνουν μέρος στην έρευνα και για τα οποία οι καταναλωτές έχουν εκφράσει τις εκτιμήσεις τους, δημιουργούν την αντιπροσωπευτική ‘Αγορά’. Στην αγορά αυτή μπορούμε να εισάγουμε νέα προϊόντα τα οποία εκτιμώνται με βάση τα ίδια κριτήρια με τα προϊόντα της έρευνας. Οι </a:t>
            </a:r>
            <a:r>
              <a:rPr lang="el-GR" sz="2400" dirty="0" err="1"/>
              <a:t>πολυκριτήριες</a:t>
            </a:r>
            <a:r>
              <a:rPr lang="el-GR" sz="2400" dirty="0"/>
              <a:t> εκτιμήσεις τους, δίνονται από ειδικούς της επιχείρησης και γενικότερα του χώρου. Ο αποφασίζων ανάλογα με τις απαιτήσεις των εργασιών μπορεί να επιλέγει ομάδες προϊόντων από την ‘Αγορά’ συνθέτοντας κατά αυτόν τον τρόπο ‘Νέες Αγορές’ ανάλογα με τις απαιτήσεις των υπό εξέταση σεναρίων. Οι προσομοιώσεις καθώς και οι άλλες εργασίες που διεξάγονται στη συνέχεια αφορούν τα προϊόντα που μετέχουν κάθε φορά σε μια ‘Νέα Αγορά’.</a:t>
            </a:r>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20</a:t>
            </a:fld>
            <a:endParaRPr kumimoji="0" lang="en-US" sz="1400" b="1" dirty="0">
              <a:solidFill>
                <a:schemeClr val="bg1"/>
              </a:solidFill>
            </a:endParaRPr>
          </a:p>
        </p:txBody>
      </p:sp>
    </p:spTree>
    <p:extLst>
      <p:ext uri="{BB962C8B-B14F-4D97-AF65-F5344CB8AC3E}">
        <p14:creationId xmlns:p14="http://schemas.microsoft.com/office/powerpoint/2010/main" val="237629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29952" y="1200150"/>
            <a:ext cx="8884096" cy="1076722"/>
          </a:xfrm>
        </p:spPr>
        <p:txBody>
          <a:bodyPr>
            <a:normAutofit fontScale="92500" lnSpcReduction="10000"/>
          </a:bodyPr>
          <a:lstStyle/>
          <a:p>
            <a:pPr marL="0" indent="0">
              <a:buNone/>
            </a:pPr>
            <a:r>
              <a:rPr lang="en-US" sz="2400" b="1" dirty="0" smtClean="0"/>
              <a:t>MARKEX - </a:t>
            </a:r>
            <a:r>
              <a:rPr lang="el-GR" sz="2400" b="1" i="1" dirty="0" smtClean="0"/>
              <a:t>Μερίδια </a:t>
            </a:r>
            <a:r>
              <a:rPr lang="el-GR" sz="2400" b="1" i="1" dirty="0"/>
              <a:t>Αγοράς - Προσομοιώσεις</a:t>
            </a:r>
            <a:endParaRPr lang="el-GR" sz="2400" dirty="0"/>
          </a:p>
          <a:p>
            <a:pPr marL="0" indent="0">
              <a:buNone/>
            </a:pPr>
            <a:r>
              <a:rPr lang="el-GR" sz="2400" dirty="0"/>
              <a:t>Στον πίνακα </a:t>
            </a:r>
            <a:r>
              <a:rPr lang="el-GR" sz="2400" dirty="0" smtClean="0"/>
              <a:t>δίνονται </a:t>
            </a:r>
            <a:r>
              <a:rPr lang="el-GR" sz="2400" dirty="0"/>
              <a:t>τα μοντέλα προσωπικής επιλογής που διαθέτει το σύστημα MARKEX. </a:t>
            </a:r>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21</a:t>
            </a:fld>
            <a:endParaRPr kumimoji="0" lang="en-US" sz="1400" b="1" dirty="0">
              <a:solidFill>
                <a:schemeClr val="bg1"/>
              </a:solidFill>
            </a:endParaRPr>
          </a:p>
        </p:txBody>
      </p:sp>
    </p:spTree>
    <p:extLst>
      <p:ext uri="{BB962C8B-B14F-4D97-AF65-F5344CB8AC3E}">
        <p14:creationId xmlns:p14="http://schemas.microsoft.com/office/powerpoint/2010/main" val="148711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10000"/>
          </a:bodyPr>
          <a:lstStyle/>
          <a:p>
            <a:pPr marL="0" indent="0">
              <a:buNone/>
            </a:pPr>
            <a:r>
              <a:rPr lang="en-US" sz="2400" b="1" dirty="0" smtClean="0"/>
              <a:t>MARKEX</a:t>
            </a:r>
            <a:endParaRPr lang="el-GR" sz="2400" b="1" dirty="0"/>
          </a:p>
          <a:p>
            <a:pPr marL="0" indent="0">
              <a:buNone/>
            </a:pPr>
            <a:r>
              <a:rPr lang="el-GR" sz="2400" dirty="0"/>
              <a:t>Η επιλογή του καταλληλότερου μοντέλου προσωπικής επιλογής </a:t>
            </a:r>
            <a:r>
              <a:rPr lang="el-GR" sz="2400" dirty="0" smtClean="0"/>
              <a:t>(προηγούμενος πίνακας), </a:t>
            </a:r>
            <a:r>
              <a:rPr lang="el-GR" sz="2400" dirty="0"/>
              <a:t>γίνεται με βάση το κριτήριο της καλύτερης προσέγγισής του στα πραγματικά μερίδια αγοράς ή με τη βοήθεια του έμπειρου συστήματος επιλογής </a:t>
            </a:r>
            <a:r>
              <a:rPr lang="en-US" sz="2400" dirty="0"/>
              <a:t>brand choice</a:t>
            </a:r>
            <a:r>
              <a:rPr lang="el-GR" sz="2400" dirty="0"/>
              <a:t> μοντέλου. Στην περίπτωση που η προσέγγιση της πραγματικής κατάστασης δεν είναι ικανοποιητική για κανένα από τα διαθέσιμα μοντέλα, τότε θα πρέπει να προχωρήσουμε, είτε στην επιλογή άλλου τμήματος αγοράς, είτε στην ανασύνθεση της ‘Αγοράς’ και στην επανάληψη των παραπάνω εργασιών.</a:t>
            </a:r>
          </a:p>
          <a:p>
            <a:pPr marL="0" indent="0">
              <a:buNone/>
            </a:pPr>
            <a:r>
              <a:rPr lang="el-GR" sz="2400" dirty="0"/>
              <a:t>Μετά την επιλογή του μοντέλου προσωπικής επιλογής καταναλωτή μπορούμε να προχωρήσουμε στην εισαγωγή στην ‘Αγορά’ του νέου προϊόντος και των </a:t>
            </a:r>
            <a:r>
              <a:rPr lang="el-GR" sz="2400" dirty="0" err="1"/>
              <a:t>πολυκριτήριων</a:t>
            </a:r>
            <a:r>
              <a:rPr lang="el-GR" sz="2400" dirty="0"/>
              <a:t> εκτιμήσεών του. Στη συνέχεια προχωρούμε στη διενέργεια των προσομοιώσεων της αγοράς με στόχο τη σχεδίασή του. Στο </a:t>
            </a:r>
            <a:r>
              <a:rPr lang="el-GR" sz="2400" dirty="0" smtClean="0"/>
              <a:t>επόμενο σχήμα, </a:t>
            </a:r>
            <a:r>
              <a:rPr lang="el-GR" sz="2400" dirty="0"/>
              <a:t>δίνεται με μορφή λογικού διαγράμματος η σειρά των ενεργειών – αποφάσεων κατά τη τελική φάση. </a:t>
            </a:r>
          </a:p>
          <a:p>
            <a:pPr marL="0" indent="0">
              <a:buNone/>
            </a:pPr>
            <a:r>
              <a:rPr lang="el-GR" sz="2400" dirty="0"/>
              <a:t>Σαν νέο προϊόν θεωρείται, είτε ένα εντελώς νέο προϊόν, που αναπτύσσεται για πρώτη φορά, είτε ένα που ήδη κυκλοφορεί και το οποίο θέλουμε αλλάζοντάς του κάποια χαρακτηριστικά να το εμφανίσουμε σαν νέο στα μάτια του καταναλωτή. </a:t>
            </a:r>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22</a:t>
            </a:fld>
            <a:endParaRPr kumimoji="0" lang="en-US" sz="1400" b="1" dirty="0">
              <a:solidFill>
                <a:schemeClr val="bg1"/>
              </a:solidFill>
            </a:endParaRPr>
          </a:p>
        </p:txBody>
      </p:sp>
    </p:spTree>
    <p:extLst>
      <p:ext uri="{BB962C8B-B14F-4D97-AF65-F5344CB8AC3E}">
        <p14:creationId xmlns:p14="http://schemas.microsoft.com/office/powerpoint/2010/main" val="2376298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400" b="1" dirty="0" smtClean="0"/>
              <a:t>MARKEX</a:t>
            </a:r>
            <a:endParaRPr lang="el-GR" sz="2400" b="1" dirty="0"/>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23</a:t>
            </a:fld>
            <a:endParaRPr kumimoji="0" lang="en-US" sz="1400" b="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0728"/>
            <a:ext cx="3330151" cy="564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296" y="2103120"/>
            <a:ext cx="3717192" cy="413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298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0000" lnSpcReduction="20000"/>
          </a:bodyPr>
          <a:lstStyle/>
          <a:p>
            <a:pPr marL="0" indent="0">
              <a:buNone/>
            </a:pPr>
            <a:r>
              <a:rPr lang="en-US" sz="2400" b="1" dirty="0" smtClean="0"/>
              <a:t>MARKEX</a:t>
            </a:r>
            <a:endParaRPr lang="el-GR" sz="2400" b="1" dirty="0"/>
          </a:p>
          <a:p>
            <a:pPr marL="0" indent="0">
              <a:buNone/>
            </a:pPr>
            <a:r>
              <a:rPr lang="el-GR" sz="2400" dirty="0"/>
              <a:t>Με τη βοήθεια των μεθόδων ανάλυσης δεδομένων αλλά και των προσομοιώσεων της αγοράς, επιτυγχάνουμε την εύρεση των κυριότερων ανταγωνιστικών προϊόντων του νέου προϊόντος, το καθορισμό των χαρακτηριστικών τόσο του νέου προϊόντος όσο και των ανταγωνιστικών του, με τελικό αποτέλεσμα την εύρεση των σημείων όπου το νέο προϊόν πλεονεκτεί ή μειονεκτεί. Επίσης, ο αποφασίζων έχει τη δυνατότητα μεταβολής της σύνθεσης της αγοράς έτσι, ώστε να μπορεί να κατασκευάζει ‘Αγορές’ αποτελούμενες από τα προϊόντα που κυρίως ανταγωνίζονται το υπό ανάπτυξη νέο προϊόν. </a:t>
            </a:r>
          </a:p>
          <a:p>
            <a:pPr marL="0" indent="0">
              <a:buNone/>
            </a:pPr>
            <a:r>
              <a:rPr lang="el-GR" sz="2400" dirty="0"/>
              <a:t>Για κάθε μεταβολή στις τιμές των κριτηρίων εκτίμησης του προϊόντος, που γίνεται κατά τη σχεδίαση του προϊόντος, θα πρέπει να ελέγχονται οι αντιδράσεις των καταναλωτών. Η μεθοδολογία μας παρέχει τη δυνατότητα της διενέργειας των ελέγχων αυτών, χωρίς τη διενέργεια νέων δημοσκοπήσεων, αλλά σε επίπεδο εργαστηρίου, περιορίζοντας κατά το τρόπο αυτό το κόστος ανάπτυξης του νέου προϊόντος. Το πλεονέκτημα αυτό μας παρέχεται μέσω της δυνατότητας που έχει ο αποφασίζων να μεταβάλλει τις </a:t>
            </a:r>
            <a:r>
              <a:rPr lang="el-GR" sz="2400" dirty="0" err="1"/>
              <a:t>πολυκριτήριες</a:t>
            </a:r>
            <a:r>
              <a:rPr lang="el-GR" sz="2400" dirty="0"/>
              <a:t> εκτιμήσεις των προϊόντων της ‘Αγοράς’. Όταν γίνει κάποια μεταβολή στο πίνακα </a:t>
            </a:r>
            <a:r>
              <a:rPr lang="el-GR" sz="2400" dirty="0" err="1"/>
              <a:t>πολυκριτήριων</a:t>
            </a:r>
            <a:r>
              <a:rPr lang="el-GR" sz="2400" dirty="0"/>
              <a:t> εκτιμήσεων, ακολουθεί </a:t>
            </a:r>
            <a:r>
              <a:rPr lang="el-GR" sz="2400" dirty="0" err="1"/>
              <a:t>επανυπολογισμός</a:t>
            </a:r>
            <a:r>
              <a:rPr lang="el-GR" sz="2400" dirty="0"/>
              <a:t> της χρησιμότητας των προϊόντων της ‘Αγοράς’ για κάθε καταναλωτή ξεχωριστά και υπολογίζονται εκ νέου τα αντίστοιχα μερίδια αγοράς. Θα πρέπει να σημειωθεί ότι οι </a:t>
            </a:r>
            <a:r>
              <a:rPr lang="el-GR" sz="2400" dirty="0" err="1"/>
              <a:t>πολυκριτήριες</a:t>
            </a:r>
            <a:r>
              <a:rPr lang="el-GR" sz="2400" dirty="0"/>
              <a:t> εκτιμήσεις που εμφανίζονται στο τελικό πίνακα πάνω στον οποίο γίνονται οι μεταβολές, εφαρμόζονται τα σενάρια και γίνονται οι προσομοιώσεις είναι οι μέσες τιμές των αντίστοιχων </a:t>
            </a:r>
            <a:r>
              <a:rPr lang="el-GR" sz="2400" dirty="0" err="1"/>
              <a:t>πολυκριτήριων</a:t>
            </a:r>
            <a:r>
              <a:rPr lang="el-GR" sz="2400" dirty="0"/>
              <a:t> εκτιμήσεων για το σύνολο των καταναλωτών στρογγυλεμένες στη πλησιέστερη ακέραια τιμή. Στην περίπτωση που κάποια από τις τιμές των </a:t>
            </a:r>
            <a:r>
              <a:rPr lang="el-GR" sz="2400" dirty="0" err="1"/>
              <a:t>πολυκριτήριων</a:t>
            </a:r>
            <a:r>
              <a:rPr lang="el-GR" sz="2400" dirty="0"/>
              <a:t> εκτιμήσεων (πχ. </a:t>
            </a:r>
            <a:r>
              <a:rPr lang="el-GR" sz="2400" dirty="0" err="1"/>
              <a:t>price</a:t>
            </a:r>
            <a:r>
              <a:rPr lang="el-GR" sz="2400" dirty="0"/>
              <a:t>) ευρίσκεται σε ενδιάμεσο διάστημα των αρχικών υποδιαιρέσεων υπολογισμού των μερικών χρησιμοτήτων, τότε οι χρησιμότητες αυτών υπολογίζονται με γραμμική παρεμβολή (δες UTASTAR).</a:t>
            </a:r>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24</a:t>
            </a:fld>
            <a:endParaRPr kumimoji="0" lang="en-US" sz="1400" b="1" dirty="0">
              <a:solidFill>
                <a:schemeClr val="bg1"/>
              </a:solidFill>
            </a:endParaRPr>
          </a:p>
        </p:txBody>
      </p:sp>
    </p:spTree>
    <p:extLst>
      <p:ext uri="{BB962C8B-B14F-4D97-AF65-F5344CB8AC3E}">
        <p14:creationId xmlns:p14="http://schemas.microsoft.com/office/powerpoint/2010/main" val="2376298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400" b="1" dirty="0" smtClean="0"/>
              <a:t>MARKEX</a:t>
            </a:r>
            <a:r>
              <a:rPr lang="el-GR" sz="2400" b="1" dirty="0" smtClean="0"/>
              <a:t> - </a:t>
            </a:r>
            <a:r>
              <a:rPr lang="el-GR" sz="2400" b="1" dirty="0"/>
              <a:t>Αρχιτεκτονική συστήματος</a:t>
            </a:r>
            <a:endParaRPr lang="el-GR" sz="2400" dirty="0"/>
          </a:p>
          <a:p>
            <a:pPr marL="0" indent="0">
              <a:buNone/>
            </a:pPr>
            <a:endParaRPr lang="el-GR" sz="2400" b="1" dirty="0"/>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25</a:t>
            </a:fld>
            <a:endParaRPr kumimoji="0" lang="en-US" sz="1400" b="1"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583" y="1588099"/>
            <a:ext cx="5734769" cy="48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298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92500" lnSpcReduction="10000"/>
          </a:bodyPr>
          <a:lstStyle/>
          <a:p>
            <a:pPr marL="0" indent="0">
              <a:buNone/>
            </a:pPr>
            <a:r>
              <a:rPr lang="en-US" sz="2400" b="1" dirty="0" smtClean="0"/>
              <a:t>MARKEX</a:t>
            </a:r>
            <a:r>
              <a:rPr lang="el-GR" sz="2400" b="1" dirty="0"/>
              <a:t> - Αρχιτεκτονική </a:t>
            </a:r>
            <a:r>
              <a:rPr lang="el-GR" sz="2400" b="1" dirty="0" smtClean="0"/>
              <a:t>συστήματος - </a:t>
            </a:r>
            <a:r>
              <a:rPr lang="el-GR" sz="2400" b="1" i="1" dirty="0" smtClean="0"/>
              <a:t>Υποσύστημα </a:t>
            </a:r>
            <a:r>
              <a:rPr lang="el-GR" sz="2400" b="1" i="1" dirty="0"/>
              <a:t>Έμπειρων Συστημάτων</a:t>
            </a:r>
            <a:endParaRPr lang="el-GR" sz="2400" dirty="0"/>
          </a:p>
          <a:p>
            <a:pPr marL="0" indent="0">
              <a:buNone/>
            </a:pPr>
            <a:r>
              <a:rPr lang="el-GR" sz="2400" dirty="0"/>
              <a:t>Το υποσύστημα επικοινωνίας του MARKEX, όσον αφορά τα Ε.Σ., αποτελείται από τρία διαφορετικά υποσυστήματα, κάθε ένα από αυτά έχει διαφορετικό τρόπο με τον οποίο κάνει γνωστή την παρουσία του στο χρήστη.</a:t>
            </a:r>
          </a:p>
          <a:p>
            <a:pPr marL="0" indent="0">
              <a:buNone/>
            </a:pPr>
            <a:r>
              <a:rPr lang="el-GR" sz="2400" dirty="0"/>
              <a:t>Για τις ανάγκες του συστήματος έχουν αναπτυχθεί και ενσωματωθεί τα ακόλουθα ΕΣ με τις αντίστοιχες βάσεις γνώσεις:</a:t>
            </a:r>
          </a:p>
          <a:p>
            <a:pPr lvl="0" fontAlgn="base" hangingPunct="0"/>
            <a:r>
              <a:rPr lang="el-GR" sz="2400" dirty="0"/>
              <a:t>επιλογής μεθόδου ανάλυσης δεδομένων, </a:t>
            </a:r>
          </a:p>
          <a:p>
            <a:pPr lvl="0" fontAlgn="base" hangingPunct="0"/>
            <a:r>
              <a:rPr lang="el-GR" sz="2400" dirty="0"/>
              <a:t>επιλογής μοντέλου προσωπικής επιλογής (</a:t>
            </a:r>
            <a:r>
              <a:rPr lang="el-GR" sz="2400" dirty="0" err="1"/>
              <a:t>brand</a:t>
            </a:r>
            <a:r>
              <a:rPr lang="el-GR" sz="2400" dirty="0"/>
              <a:t> </a:t>
            </a:r>
            <a:r>
              <a:rPr lang="el-GR" sz="2400" dirty="0" err="1"/>
              <a:t>choice</a:t>
            </a:r>
            <a:r>
              <a:rPr lang="el-GR" sz="2400" dirty="0"/>
              <a:t> </a:t>
            </a:r>
            <a:r>
              <a:rPr lang="el-GR" sz="2400" dirty="0" err="1"/>
              <a:t>model</a:t>
            </a:r>
            <a:r>
              <a:rPr lang="el-GR" sz="2400" dirty="0"/>
              <a:t>), και</a:t>
            </a:r>
          </a:p>
          <a:p>
            <a:pPr lvl="0" fontAlgn="base" hangingPunct="0"/>
            <a:r>
              <a:rPr lang="el-GR" sz="2400" dirty="0"/>
              <a:t>εκτίμησης της χρηματοοικονομικής κατάστασης επιχειρήσεων. </a:t>
            </a:r>
          </a:p>
          <a:p>
            <a:pPr marL="0" indent="0">
              <a:buNone/>
            </a:pPr>
            <a:r>
              <a:rPr lang="el-GR" sz="2400" dirty="0"/>
              <a:t>Το υποσύστημα επικοινωνίας για την επιλογή μεθόδου ανάλυσης δεδομένων είναι το πιο εμφανές μια και αλληλεπιδρά με το χρήστη από τον οποίο ζητά πληροφορίες και στον οποίο εμφανίζει εναλλακτικές απαντήσεις, ενώ στο τέλος του προτείνει το κατάλληλο μοντέλο ανάλυσης δεδομένων. </a:t>
            </a:r>
          </a:p>
          <a:p>
            <a:pPr marL="0" indent="0">
              <a:buNone/>
            </a:pPr>
            <a:endParaRPr lang="el-GR" sz="2400" b="1" dirty="0"/>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26</a:t>
            </a:fld>
            <a:endParaRPr kumimoji="0" lang="en-US" sz="1400" b="1" dirty="0">
              <a:solidFill>
                <a:schemeClr val="bg1"/>
              </a:solidFill>
            </a:endParaRPr>
          </a:p>
        </p:txBody>
      </p:sp>
    </p:spTree>
    <p:extLst>
      <p:ext uri="{BB962C8B-B14F-4D97-AF65-F5344CB8AC3E}">
        <p14:creationId xmlns:p14="http://schemas.microsoft.com/office/powerpoint/2010/main" val="2376298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92500"/>
          </a:bodyPr>
          <a:lstStyle/>
          <a:p>
            <a:pPr marL="0" indent="0">
              <a:buNone/>
            </a:pPr>
            <a:r>
              <a:rPr lang="en-US" sz="2400" b="1" dirty="0" smtClean="0"/>
              <a:t>MARKEX</a:t>
            </a:r>
            <a:r>
              <a:rPr lang="el-GR" sz="2400" b="1" dirty="0"/>
              <a:t> - Αρχιτεκτονική </a:t>
            </a:r>
            <a:r>
              <a:rPr lang="el-GR" sz="2400" b="1" dirty="0" smtClean="0"/>
              <a:t>συστήματος - </a:t>
            </a:r>
            <a:r>
              <a:rPr lang="el-GR" sz="2400" b="1" i="1" dirty="0" smtClean="0"/>
              <a:t>Υποσύστημα </a:t>
            </a:r>
            <a:r>
              <a:rPr lang="el-GR" sz="2400" b="1" i="1" dirty="0"/>
              <a:t>Έμπειρων Συστημάτων</a:t>
            </a:r>
            <a:endParaRPr lang="el-GR" sz="2400" dirty="0"/>
          </a:p>
          <a:p>
            <a:pPr marL="0" indent="0">
              <a:buNone/>
            </a:pPr>
            <a:r>
              <a:rPr lang="el-GR" sz="2400" dirty="0"/>
              <a:t>Το υποσύστημα επικοινωνίας επιλογής μοντέλου προσομοιώσεων κάνει γνωστή την ύπαρξή του μόνο με την εμφάνιση της γραφικής οθόνης του αποτελέσματος της εφαρμογής του προτεινόμενου μοντέλου. Κανένας διάλογος δεν γίνεται μεταξύ συστήματος και χρήστη μια και αυτό ‘τρέχει’ μόλις ενεργοποιήσουμε τη διαδικασία επιλογής μοντέλου. </a:t>
            </a:r>
          </a:p>
          <a:p>
            <a:pPr marL="0" indent="0">
              <a:buNone/>
            </a:pPr>
            <a:r>
              <a:rPr lang="el-GR" sz="2400" dirty="0"/>
              <a:t>Τέλος, το τρίτο υποσύστημα του έμπειρου συστήματος εκτίμησης της χρηματοοικονομικής κατάστασης των επιχειρήσεων, κάνει γνωστή τη παρουσία του με την προσθήκη, στα δεδομένα του υπάρχοντος </a:t>
            </a:r>
            <a:r>
              <a:rPr lang="el-GR" sz="2400" dirty="0" err="1"/>
              <a:t>πολυκριτήριου</a:t>
            </a:r>
            <a:r>
              <a:rPr lang="el-GR" sz="2400" dirty="0"/>
              <a:t> πίνακα, των εκτιμήσεών του για τις επιχειρήσεις των οποίων τα προϊόντα μετέχουν στην ‘Αγορά’.</a:t>
            </a:r>
          </a:p>
          <a:p>
            <a:pPr marL="0" indent="0">
              <a:buNone/>
            </a:pPr>
            <a:r>
              <a:rPr lang="el-GR" sz="2400" dirty="0"/>
              <a:t>Η επικοινωνία των υποσυστημάτων αυτών με το μηχανισμό εξαγωγής συμπερασμάτων γίνεται μέσω των καναλιών εισόδου - εξόδου, τα οποία μπορούν να μεταφέρουν εντολές, γεγονότα, προτάσεις, απαντήσεις και μηνύματα (</a:t>
            </a:r>
            <a:r>
              <a:rPr lang="el-GR" sz="2400" dirty="0" smtClean="0"/>
              <a:t>σχήμα).</a:t>
            </a:r>
            <a:endParaRPr lang="el-GR" sz="2400" dirty="0"/>
          </a:p>
          <a:p>
            <a:pPr marL="0" indent="0">
              <a:buNone/>
            </a:pPr>
            <a:endParaRPr lang="el-GR" sz="2400" b="1" dirty="0"/>
          </a:p>
          <a:p>
            <a:pPr marL="0" indent="0">
              <a:buNone/>
            </a:pP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27</a:t>
            </a:fld>
            <a:endParaRPr kumimoji="0" lang="en-US" sz="1400" b="1" dirty="0">
              <a:solidFill>
                <a:schemeClr val="bg1"/>
              </a:solidFill>
            </a:endParaRPr>
          </a:p>
        </p:txBody>
      </p:sp>
    </p:spTree>
    <p:extLst>
      <p:ext uri="{BB962C8B-B14F-4D97-AF65-F5344CB8AC3E}">
        <p14:creationId xmlns:p14="http://schemas.microsoft.com/office/powerpoint/2010/main" val="14814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Αρχιτεκτονική </a:t>
            </a:r>
            <a:r>
              <a:rPr lang="el-GR" sz="2000" b="1" dirty="0" smtClean="0"/>
              <a:t>συστήματος - </a:t>
            </a:r>
            <a:r>
              <a:rPr lang="el-GR" sz="2000" b="1" i="1" dirty="0"/>
              <a:t>Υποσύστημα Έμπειρων Συστημάτων</a:t>
            </a:r>
            <a:endParaRPr lang="el-GR" sz="2000" b="1"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28</a:t>
            </a:fld>
            <a:endParaRPr kumimoji="0" lang="en-US" sz="1400" b="1" dirty="0">
              <a:solidFill>
                <a:schemeClr val="bg1"/>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5164"/>
            <a:ext cx="8969605" cy="489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298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Αρχιτεκτονική </a:t>
            </a:r>
            <a:r>
              <a:rPr lang="el-GR" sz="2000" b="1" dirty="0" smtClean="0"/>
              <a:t>συστήματος - </a:t>
            </a:r>
            <a:r>
              <a:rPr lang="el-GR" sz="2000" b="1" i="1" dirty="0"/>
              <a:t>Υποσύστημα Έμπειρων Συστημάτων</a:t>
            </a:r>
            <a:endParaRPr lang="el-GR" sz="2000" b="1"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29</a:t>
            </a:fld>
            <a:endParaRPr kumimoji="0" lang="en-US" sz="1400" b="1"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84784"/>
            <a:ext cx="6336704" cy="509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44485" y="2710661"/>
            <a:ext cx="3292011" cy="646331"/>
          </a:xfrm>
          <a:prstGeom prst="rect">
            <a:avLst/>
          </a:prstGeom>
          <a:noFill/>
        </p:spPr>
        <p:txBody>
          <a:bodyPr wrap="square" rtlCol="0">
            <a:spAutoFit/>
          </a:bodyPr>
          <a:lstStyle/>
          <a:p>
            <a:pPr algn="ctr"/>
            <a:r>
              <a:rPr lang="el-GR" b="1" dirty="0"/>
              <a:t>Δομή των Έμπειρων Υποσυστημάτων</a:t>
            </a:r>
            <a:endParaRPr lang="el-GR" dirty="0"/>
          </a:p>
        </p:txBody>
      </p:sp>
    </p:spTree>
    <p:extLst>
      <p:ext uri="{BB962C8B-B14F-4D97-AF65-F5344CB8AC3E}">
        <p14:creationId xmlns:p14="http://schemas.microsoft.com/office/powerpoint/2010/main" val="32911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20000"/>
          </a:bodyPr>
          <a:lstStyle/>
          <a:p>
            <a:pPr marL="0" indent="0">
              <a:buNone/>
            </a:pPr>
            <a:r>
              <a:rPr lang="el-GR" sz="2400" b="1" dirty="0" smtClean="0"/>
              <a:t>Εισαγωγή</a:t>
            </a:r>
          </a:p>
          <a:p>
            <a:pPr marL="0" indent="0">
              <a:buNone/>
            </a:pPr>
            <a:r>
              <a:rPr lang="el-GR" sz="2400" dirty="0"/>
              <a:t>Τα </a:t>
            </a:r>
            <a:r>
              <a:rPr lang="el-GR" sz="2400" dirty="0" err="1"/>
              <a:t>Πολυκριτήρια</a:t>
            </a:r>
            <a:r>
              <a:rPr lang="el-GR" sz="2400" dirty="0"/>
              <a:t> ΣΥΑ (ΠΣΥΑ; </a:t>
            </a:r>
            <a:r>
              <a:rPr lang="en-US" sz="2400" dirty="0" err="1"/>
              <a:t>Multicriteria</a:t>
            </a:r>
            <a:r>
              <a:rPr lang="en-US" sz="2400" dirty="0"/>
              <a:t> Decision Support Systems</a:t>
            </a:r>
            <a:r>
              <a:rPr lang="el-GR" sz="2400" dirty="0"/>
              <a:t>) αποτελούν μια υποκατηγορία των ΣΥΑ μια και διαθέτουν τα κύρια χαρακτηριστικά τους, όπως αυτά περιγράφηκαν στο προηγούμενο κεφάλαιο, με τη προϋπόθεση ότι τουλάχιστον ένα από τα μοντέλα τους προέρχεται από την </a:t>
            </a:r>
            <a:r>
              <a:rPr lang="el-GR" sz="2400" dirty="0" err="1"/>
              <a:t>πολυκριτήρια</a:t>
            </a:r>
            <a:r>
              <a:rPr lang="el-GR" sz="2400" dirty="0"/>
              <a:t> ανάλυση αποφάσεων. Τα ΠΣΥΑ είναι συστήματα που χρησιμοποιούν μεθόδους </a:t>
            </a:r>
            <a:r>
              <a:rPr lang="el-GR" sz="2400" dirty="0" err="1"/>
              <a:t>πολυκριτήριας</a:t>
            </a:r>
            <a:r>
              <a:rPr lang="el-GR" sz="2400" dirty="0"/>
              <a:t> ανάλυσης για την αποτελεσματικότερη υποστήριξη των αποφασιζόντων</a:t>
            </a:r>
            <a:r>
              <a:rPr lang="el-GR" sz="2400" dirty="0" smtClean="0"/>
              <a:t>.</a:t>
            </a:r>
          </a:p>
          <a:p>
            <a:pPr marL="0" indent="0">
              <a:buNone/>
            </a:pPr>
            <a:r>
              <a:rPr lang="el-GR" sz="2400" dirty="0" smtClean="0"/>
              <a:t>Τα </a:t>
            </a:r>
            <a:r>
              <a:rPr lang="el-GR" sz="2400" dirty="0"/>
              <a:t>κύρια </a:t>
            </a:r>
            <a:r>
              <a:rPr lang="el-GR" sz="2400" b="1" dirty="0"/>
              <a:t>χαρακτηριστικά των ΠΣΥΑ</a:t>
            </a:r>
            <a:r>
              <a:rPr lang="el-GR" sz="2400" dirty="0"/>
              <a:t> περιλαμβάνουν την ανάλυση πολλαπλών κριτηρίων, τη χρήση μεθόδων </a:t>
            </a:r>
            <a:r>
              <a:rPr lang="el-GR" sz="2400" dirty="0" err="1"/>
              <a:t>πολυκριτήριας</a:t>
            </a:r>
            <a:r>
              <a:rPr lang="el-GR" sz="2400" dirty="0"/>
              <a:t> ανάλυσης αποφάσεων και την ενσωμάτωση των προτιμήσεων του αποφασίζοντα στη διαδικασία μοντελοποίησης. </a:t>
            </a:r>
            <a:endParaRPr lang="el-GR" sz="2400" dirty="0" smtClean="0"/>
          </a:p>
          <a:p>
            <a:pPr marL="0" indent="0">
              <a:buNone/>
            </a:pPr>
            <a:r>
              <a:rPr lang="el-GR" sz="2400" dirty="0" smtClean="0"/>
              <a:t>Σήμερα</a:t>
            </a:r>
            <a:r>
              <a:rPr lang="el-GR" sz="2400" dirty="0"/>
              <a:t>, για να υποστηρίζουν τη λήψη </a:t>
            </a:r>
            <a:r>
              <a:rPr lang="el-GR" sz="2400" dirty="0" err="1"/>
              <a:t>πολυκριτήριων</a:t>
            </a:r>
            <a:r>
              <a:rPr lang="el-GR" sz="2400" dirty="0"/>
              <a:t> αποφάσεων, έχει αναπτυχθεί ένας μεγάλος αριθμός από συστήματα λογισμικού. Επίσης, για ανάλυση </a:t>
            </a:r>
            <a:r>
              <a:rPr lang="el-GR" sz="2400" dirty="0" err="1"/>
              <a:t>πολυκριτήριων</a:t>
            </a:r>
            <a:r>
              <a:rPr lang="el-GR" sz="2400" dirty="0"/>
              <a:t> προβλημάτων, μπορούν να χρησιμοποιηθούν και διάφορα συστήματα λογισμικού όπως γραμμικού προγραμματισμού, ηλεκτρονικά φύλλα, κα., τα οποία δεν ενσωματώνουν κάποια συγκεκριμένη μεθοδολογία </a:t>
            </a:r>
            <a:r>
              <a:rPr lang="el-GR" sz="2400" dirty="0" err="1"/>
              <a:t>Πολυκριτήριας</a:t>
            </a:r>
            <a:r>
              <a:rPr lang="el-GR" sz="2400" dirty="0"/>
              <a:t> Ανάλυσης. Τα </a:t>
            </a:r>
            <a:r>
              <a:rPr lang="el-GR" sz="2400" dirty="0" err="1"/>
              <a:t>Πολυκριτήρια</a:t>
            </a:r>
            <a:r>
              <a:rPr lang="el-GR" sz="2400" dirty="0"/>
              <a:t> ΣΥΑ καλύπτουν διάφορες φάσεις της διαδικασίας λήψης αποφάσεων από προβλήματα διερεύνησης και δόμησης έως αποκάλυψης των προτιμήσεων του αποφασίζοντα και των πιο προτιμώμενων λύσεων μέσω συμβιβασμών. </a:t>
            </a:r>
          </a:p>
          <a:p>
            <a:pPr marL="0" indent="0">
              <a:buNone/>
            </a:pPr>
            <a:endParaRPr lang="el-GR" sz="2400"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a:t>
            </a:fld>
            <a:endParaRPr kumimoji="0" lang="en-US" sz="1400" b="1" dirty="0">
              <a:solidFill>
                <a:schemeClr val="bg1"/>
              </a:solidFill>
            </a:endParaRPr>
          </a:p>
        </p:txBody>
      </p:sp>
    </p:spTree>
    <p:extLst>
      <p:ext uri="{BB962C8B-B14F-4D97-AF65-F5344CB8AC3E}">
        <p14:creationId xmlns:p14="http://schemas.microsoft.com/office/powerpoint/2010/main" val="1906453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Αρχιτεκτονική </a:t>
            </a:r>
            <a:r>
              <a:rPr lang="el-GR" sz="2000" b="1" dirty="0" smtClean="0"/>
              <a:t>συστήματος - </a:t>
            </a:r>
            <a:r>
              <a:rPr lang="el-GR" sz="2000" b="1" i="1" dirty="0"/>
              <a:t>Υποσύστημα Έμπειρων Συστημάτων</a:t>
            </a:r>
            <a:endParaRPr lang="el-GR" sz="2000" b="1" dirty="0"/>
          </a:p>
          <a:p>
            <a:pPr marL="0" indent="0">
              <a:buNone/>
            </a:pPr>
            <a:r>
              <a:rPr lang="el-GR" sz="2000" dirty="0"/>
              <a:t>Για την κατασκευή των βάσεων γνώσης αρχικά συγκεντρώθηκε όλη η διαθέσιμη πληροφόρηση τόσο από τη διεθνή βιβλιογραφία, όσο και από ειδικούς εμπειρογνώμονες του κάθε χώρου. Στη συνέχεια κωδικοποιήθηκε σύμφωνα με τις απαιτήσεις και τις δυνατότητες του φλοιού του Μ4 (</a:t>
            </a:r>
            <a:r>
              <a:rPr lang="el-GR" sz="2000" dirty="0" err="1"/>
              <a:t>Cimflex</a:t>
            </a:r>
            <a:r>
              <a:rPr lang="el-GR" sz="2000" dirty="0"/>
              <a:t> </a:t>
            </a:r>
            <a:r>
              <a:rPr lang="el-GR" sz="2000" dirty="0" err="1"/>
              <a:t>Teknowledge</a:t>
            </a:r>
            <a:r>
              <a:rPr lang="el-GR" sz="2000" dirty="0"/>
              <a:t>, 1993) που χρησιμοποιήθηκε για την υλοποίηση του υποσυστήματος εμπείρων συστημάτων. Ακολούθησαν έλεγχοι ορθότητας, τόσο της λογικής, όσο και της ορθής ανάπτυξης των βάσεων γνώσης. Μετά τις απαραίτητες διορθώσεις και τις βελτιώσεις, που έγιναν, δημιουργήθηκαν οι </a:t>
            </a:r>
            <a:r>
              <a:rPr lang="el-GR" sz="2000" b="1" dirty="0"/>
              <a:t>ακόλουθες βάσεις γνώσης</a:t>
            </a:r>
            <a:r>
              <a:rPr lang="el-GR" sz="2000" dirty="0"/>
              <a:t>: </a:t>
            </a:r>
          </a:p>
          <a:p>
            <a:pPr lvl="0" fontAlgn="base" hangingPunct="0"/>
            <a:r>
              <a:rPr lang="el-GR" sz="2000" dirty="0" smtClean="0"/>
              <a:t>Επιλογής μεθόδου </a:t>
            </a:r>
            <a:r>
              <a:rPr lang="el-GR" sz="2000" dirty="0"/>
              <a:t>ανάλυσης δεδομένων, </a:t>
            </a:r>
          </a:p>
          <a:p>
            <a:pPr lvl="0" fontAlgn="base" hangingPunct="0"/>
            <a:r>
              <a:rPr lang="el-GR" sz="2000" dirty="0" smtClean="0"/>
              <a:t>Επιλογής μοντέλου </a:t>
            </a:r>
            <a:r>
              <a:rPr lang="el-GR" sz="2000" dirty="0"/>
              <a:t>προσομοιώσεων και εμπειρικού μοντέλου επιλογής, και</a:t>
            </a:r>
          </a:p>
          <a:p>
            <a:pPr lvl="0" fontAlgn="base" hangingPunct="0"/>
            <a:r>
              <a:rPr lang="el-GR" sz="2000" dirty="0" smtClean="0"/>
              <a:t>Εκτίμησης της </a:t>
            </a:r>
            <a:r>
              <a:rPr lang="el-GR" sz="2000" dirty="0"/>
              <a:t>χρηματοοικονομικής κατάστασης επιχειρήσεων. </a:t>
            </a:r>
          </a:p>
          <a:p>
            <a:pPr marL="0" indent="0">
              <a:buNone/>
            </a:pPr>
            <a:r>
              <a:rPr lang="el-GR" sz="2000" dirty="0"/>
              <a:t>Στην ανάπτυξη - κωδικοποίηση των βάσεων γνώσης χρησιμοποιήθηκαν κανόνες (</a:t>
            </a:r>
            <a:r>
              <a:rPr lang="el-GR" sz="2000" dirty="0" err="1"/>
              <a:t>rules</a:t>
            </a:r>
            <a:r>
              <a:rPr lang="el-GR" sz="2000" dirty="0"/>
              <a:t>), γεγονότα (</a:t>
            </a:r>
            <a:r>
              <a:rPr lang="el-GR" sz="2000" dirty="0" err="1"/>
              <a:t>facts</a:t>
            </a:r>
            <a:r>
              <a:rPr lang="el-GR" sz="2000" dirty="0"/>
              <a:t>), </a:t>
            </a:r>
            <a:r>
              <a:rPr lang="el-GR" sz="2000" dirty="0" err="1"/>
              <a:t>μετα</a:t>
            </a:r>
            <a:r>
              <a:rPr lang="el-GR" sz="2000" dirty="0"/>
              <a:t>-γεγονότα (</a:t>
            </a:r>
            <a:r>
              <a:rPr lang="el-GR" sz="2000" dirty="0" err="1"/>
              <a:t>meta</a:t>
            </a:r>
            <a:r>
              <a:rPr lang="el-GR" sz="2000" dirty="0"/>
              <a:t>-</a:t>
            </a:r>
            <a:r>
              <a:rPr lang="el-GR" sz="2000" dirty="0" err="1"/>
              <a:t>facts</a:t>
            </a:r>
            <a:r>
              <a:rPr lang="el-GR" sz="2000" dirty="0"/>
              <a:t>), δηλώσεις (</a:t>
            </a:r>
            <a:r>
              <a:rPr lang="el-GR" sz="2000" dirty="0" err="1"/>
              <a:t>propositions</a:t>
            </a:r>
            <a:r>
              <a:rPr lang="el-GR" sz="2000" dirty="0"/>
              <a:t>) και μεταβλητές (</a:t>
            </a:r>
            <a:r>
              <a:rPr lang="el-GR" sz="2000" dirty="0" err="1"/>
              <a:t>variables</a:t>
            </a:r>
            <a:r>
              <a:rPr lang="el-GR" sz="2000" dirty="0"/>
              <a:t>).</a:t>
            </a:r>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30</a:t>
            </a:fld>
            <a:endParaRPr kumimoji="0" lang="en-US" sz="1400" b="1" dirty="0">
              <a:solidFill>
                <a:schemeClr val="bg1"/>
              </a:solidFill>
            </a:endParaRPr>
          </a:p>
        </p:txBody>
      </p:sp>
    </p:spTree>
    <p:extLst>
      <p:ext uri="{BB962C8B-B14F-4D97-AF65-F5344CB8AC3E}">
        <p14:creationId xmlns:p14="http://schemas.microsoft.com/office/powerpoint/2010/main" val="329113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Αρχιτεκτονική </a:t>
            </a:r>
            <a:r>
              <a:rPr lang="el-GR" sz="2000" b="1" dirty="0" smtClean="0"/>
              <a:t>συστήματος - </a:t>
            </a:r>
            <a:r>
              <a:rPr lang="el-GR" sz="2000" b="1" i="1" dirty="0"/>
              <a:t>Υποσύστημα Έμπειρων Συστημάτων</a:t>
            </a:r>
            <a:endParaRPr lang="el-GR" sz="2000" b="1" dirty="0"/>
          </a:p>
          <a:p>
            <a:pPr marL="0" indent="0">
              <a:buNone/>
            </a:pPr>
            <a:r>
              <a:rPr lang="el-GR" sz="2000" dirty="0"/>
              <a:t>Η κύρια γνώση αποθηκεύτηκε υπό μορφή κανόνων, στην δημιουργία των οποίων χρησιμοποιήθηκαν και λογικοί τελεστές AND, NOT και </a:t>
            </a:r>
            <a:r>
              <a:rPr lang="el-GR" sz="2000" dirty="0" smtClean="0"/>
              <a:t>OR (γενική μορφή κανόνα):</a:t>
            </a:r>
          </a:p>
          <a:p>
            <a:pPr marL="0" indent="0">
              <a:buNone/>
            </a:pPr>
            <a:endParaRPr lang="el-GR" sz="2000" dirty="0" smtClean="0"/>
          </a:p>
          <a:p>
            <a:pPr marL="0" indent="0">
              <a:buNone/>
            </a:pPr>
            <a:r>
              <a:rPr lang="en-US" sz="2000" dirty="0" smtClean="0"/>
              <a:t>rule-47</a:t>
            </a:r>
            <a:r>
              <a:rPr lang="en-US" sz="2000" dirty="0"/>
              <a:t>: if target-data-anal = 1 and</a:t>
            </a:r>
            <a:endParaRPr lang="el-GR" sz="2000" dirty="0"/>
          </a:p>
          <a:p>
            <a:pPr marL="0" indent="0">
              <a:buNone/>
            </a:pPr>
            <a:r>
              <a:rPr lang="en-US" sz="2000" dirty="0"/>
              <a:t>	</a:t>
            </a:r>
            <a:r>
              <a:rPr lang="en-US" sz="2000" dirty="0" err="1"/>
              <a:t>nb</a:t>
            </a:r>
            <a:r>
              <a:rPr lang="en-US" sz="2000" dirty="0"/>
              <a:t>-of-</a:t>
            </a:r>
            <a:r>
              <a:rPr lang="en-US" sz="2000" dirty="0" err="1"/>
              <a:t>var</a:t>
            </a:r>
            <a:r>
              <a:rPr lang="en-US" sz="2000" dirty="0"/>
              <a:t> = </a:t>
            </a:r>
            <a:r>
              <a:rPr lang="en-US" sz="2000" dirty="0" err="1"/>
              <a:t>NVar</a:t>
            </a:r>
            <a:r>
              <a:rPr lang="en-US" sz="2000" dirty="0"/>
              <a:t> and</a:t>
            </a:r>
            <a:endParaRPr lang="el-GR" sz="2000" dirty="0"/>
          </a:p>
          <a:p>
            <a:pPr marL="0" indent="0">
              <a:buNone/>
            </a:pPr>
            <a:r>
              <a:rPr lang="en-US" sz="2000" dirty="0"/>
              <a:t>	</a:t>
            </a:r>
            <a:r>
              <a:rPr lang="en-US" sz="2000" dirty="0" err="1"/>
              <a:t>NVar</a:t>
            </a:r>
            <a:r>
              <a:rPr lang="en-US" sz="2000" dirty="0"/>
              <a:t> &gt; 2 and </a:t>
            </a:r>
            <a:endParaRPr lang="el-GR" sz="2000" dirty="0"/>
          </a:p>
          <a:p>
            <a:pPr marL="0" indent="0">
              <a:buNone/>
            </a:pPr>
            <a:r>
              <a:rPr lang="en-US" sz="2000" dirty="0"/>
              <a:t>	</a:t>
            </a:r>
            <a:r>
              <a:rPr lang="en-US" sz="2000" dirty="0" err="1"/>
              <a:t>NVar</a:t>
            </a:r>
            <a:r>
              <a:rPr lang="en-US" sz="2000" dirty="0"/>
              <a:t> &lt;= 7 and</a:t>
            </a:r>
            <a:endParaRPr lang="el-GR" sz="2000" dirty="0"/>
          </a:p>
          <a:p>
            <a:pPr marL="0" indent="0">
              <a:buNone/>
            </a:pPr>
            <a:r>
              <a:rPr lang="en-US" sz="2000" dirty="0"/>
              <a:t>	type-of-data = 3 and</a:t>
            </a:r>
            <a:endParaRPr lang="el-GR" sz="2000" dirty="0"/>
          </a:p>
          <a:p>
            <a:pPr marL="0" indent="0">
              <a:buNone/>
            </a:pPr>
            <a:r>
              <a:rPr lang="en-US" sz="2000" dirty="0"/>
              <a:t>	not(transform =5 or transform =6)</a:t>
            </a:r>
            <a:endParaRPr lang="el-GR" sz="2000" dirty="0"/>
          </a:p>
          <a:p>
            <a:pPr marL="0" indent="0">
              <a:buNone/>
            </a:pPr>
            <a:r>
              <a:rPr lang="en-US" sz="2000" dirty="0"/>
              <a:t>	then data-anal = 'Impossible'.</a:t>
            </a:r>
            <a:endParaRPr lang="el-GR" sz="2000"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31</a:t>
            </a:fld>
            <a:endParaRPr kumimoji="0" lang="en-US" sz="1400" b="1" dirty="0">
              <a:solidFill>
                <a:schemeClr val="bg1"/>
              </a:solidFill>
            </a:endParaRPr>
          </a:p>
        </p:txBody>
      </p:sp>
    </p:spTree>
    <p:extLst>
      <p:ext uri="{BB962C8B-B14F-4D97-AF65-F5344CB8AC3E}">
        <p14:creationId xmlns:p14="http://schemas.microsoft.com/office/powerpoint/2010/main" val="4191420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lnSpcReduction="10000"/>
          </a:bodyPr>
          <a:lstStyle/>
          <a:p>
            <a:pPr marL="0" indent="0">
              <a:buNone/>
            </a:pPr>
            <a:r>
              <a:rPr lang="en-US" sz="2000" b="1" dirty="0" smtClean="0"/>
              <a:t>MARKEX</a:t>
            </a:r>
            <a:r>
              <a:rPr lang="el-GR" sz="2000" b="1" dirty="0"/>
              <a:t> - Αρχιτεκτονική </a:t>
            </a:r>
            <a:r>
              <a:rPr lang="el-GR" sz="2000" b="1" dirty="0" smtClean="0"/>
              <a:t>συστήματος - </a:t>
            </a:r>
            <a:r>
              <a:rPr lang="el-GR" sz="2000" b="1" i="1" dirty="0"/>
              <a:t>Υποσύστημα Έμπειρων Συστημάτων</a:t>
            </a:r>
            <a:endParaRPr lang="el-GR" sz="2000" b="1" dirty="0"/>
          </a:p>
          <a:p>
            <a:pPr marL="0" indent="0">
              <a:buNone/>
            </a:pPr>
            <a:r>
              <a:rPr lang="el-GR" sz="2000" dirty="0"/>
              <a:t>Με τα </a:t>
            </a:r>
            <a:r>
              <a:rPr lang="el-GR" sz="2000" b="1" dirty="0"/>
              <a:t>γεγονότα</a:t>
            </a:r>
            <a:r>
              <a:rPr lang="el-GR" sz="2000" dirty="0"/>
              <a:t> εισάγουμε τιμές σε εκφράσεις τις οποίες χρησιμοποιούμε στους κανόνες.</a:t>
            </a:r>
          </a:p>
          <a:p>
            <a:pPr marL="0" indent="0">
              <a:buNone/>
            </a:pPr>
            <a:r>
              <a:rPr lang="el-GR" sz="2000" dirty="0"/>
              <a:t>Τα </a:t>
            </a:r>
            <a:r>
              <a:rPr lang="el-GR" sz="2000" b="1" dirty="0" err="1"/>
              <a:t>μετα</a:t>
            </a:r>
            <a:r>
              <a:rPr lang="el-GR" sz="2000" b="1" dirty="0"/>
              <a:t>-γεγονότα</a:t>
            </a:r>
            <a:r>
              <a:rPr lang="el-GR" sz="2000" dirty="0"/>
              <a:t> χρησιμοποιήθηκαν για να παρέχουμε στο χρήστη πληροφόρηση και καθοδήγηση όσον αφορά την είσοδο μιας τιμής. Έτσι, η εμφάνιση μηνυμάτων προς τον χρήστη για την εισαγωγή κάποιων απαντήσεων από μέρους του γίνεται με την ακόλουθη μορφή:</a:t>
            </a:r>
          </a:p>
          <a:p>
            <a:pPr marL="0" indent="0">
              <a:buNone/>
            </a:pPr>
            <a:r>
              <a:rPr lang="en-US" sz="2000" dirty="0"/>
              <a:t>question(target-data-anal) =</a:t>
            </a:r>
            <a:endParaRPr lang="el-GR" sz="2000" dirty="0"/>
          </a:p>
          <a:p>
            <a:pPr marL="0" indent="0">
              <a:buNone/>
            </a:pPr>
            <a:r>
              <a:rPr lang="en-US" sz="2000" dirty="0"/>
              <a:t>	"What is your target?".</a:t>
            </a:r>
            <a:endParaRPr lang="el-GR" sz="2000" dirty="0"/>
          </a:p>
          <a:p>
            <a:pPr marL="0" indent="0">
              <a:buNone/>
            </a:pPr>
            <a:r>
              <a:rPr lang="el-GR" sz="2000" dirty="0"/>
              <a:t>Η </a:t>
            </a:r>
            <a:r>
              <a:rPr lang="el-GR" sz="2000" b="1" dirty="0"/>
              <a:t>απάντηση στην ερώτηση</a:t>
            </a:r>
            <a:r>
              <a:rPr lang="el-GR" sz="2000" dirty="0"/>
              <a:t> τοποθετείται στην έκφραση </a:t>
            </a:r>
            <a:r>
              <a:rPr lang="el-GR" sz="2000" dirty="0" err="1"/>
              <a:t>target</a:t>
            </a:r>
            <a:r>
              <a:rPr lang="el-GR" sz="2000" dirty="0"/>
              <a:t>-</a:t>
            </a:r>
            <a:r>
              <a:rPr lang="el-GR" sz="2000" dirty="0" err="1"/>
              <a:t>data</a:t>
            </a:r>
            <a:r>
              <a:rPr lang="el-GR" sz="2000" dirty="0"/>
              <a:t>-</a:t>
            </a:r>
            <a:r>
              <a:rPr lang="el-GR" sz="2000" dirty="0" err="1"/>
              <a:t>anal</a:t>
            </a:r>
            <a:r>
              <a:rPr lang="el-GR" sz="2000" dirty="0"/>
              <a:t>. Ανάλογα με την απάντηση καθορίζεται και η ροή των εργασιών παροχής συμβουλής.</a:t>
            </a:r>
          </a:p>
          <a:p>
            <a:pPr marL="0" indent="0">
              <a:buNone/>
            </a:pPr>
            <a:r>
              <a:rPr lang="el-GR" sz="2000" dirty="0"/>
              <a:t>Οι </a:t>
            </a:r>
            <a:r>
              <a:rPr lang="el-GR" sz="2000" b="1" dirty="0"/>
              <a:t>δηλώσεις</a:t>
            </a:r>
            <a:r>
              <a:rPr lang="el-GR" sz="2000" dirty="0"/>
              <a:t> έχουν την ίδια μορφή με τα γεγονότα αλλά διαφέρουν στο ότι η αλήθεια των δηλώσεων πρέπει να επαληθευθεί ενώ των γεγονότων δεν χρειάζεται απόδειξη και την θεωρούμε δεδομένη.</a:t>
            </a:r>
          </a:p>
          <a:p>
            <a:pPr marL="0" indent="0">
              <a:buNone/>
            </a:pPr>
            <a:endParaRPr lang="el-GR" sz="2000" dirty="0" smtClean="0"/>
          </a:p>
          <a:p>
            <a:pPr marL="0" indent="0">
              <a:buNone/>
            </a:pPr>
            <a:r>
              <a:rPr lang="el-GR" sz="2000" dirty="0" smtClean="0"/>
              <a:t>Στη </a:t>
            </a:r>
            <a:r>
              <a:rPr lang="el-GR" sz="2000" dirty="0"/>
              <a:t>συνέχεια θα γίνει μια σύντομη παρουσίαση των χρησιμοποιούμενων από το σύστημα βάσεων γνώσης.</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32</a:t>
            </a:fld>
            <a:endParaRPr kumimoji="0" lang="en-US" sz="1400" b="1" dirty="0">
              <a:solidFill>
                <a:schemeClr val="bg1"/>
              </a:solidFill>
            </a:endParaRPr>
          </a:p>
        </p:txBody>
      </p:sp>
    </p:spTree>
    <p:extLst>
      <p:ext uri="{BB962C8B-B14F-4D97-AF65-F5344CB8AC3E}">
        <p14:creationId xmlns:p14="http://schemas.microsoft.com/office/powerpoint/2010/main" val="4191420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lnSpcReduction="1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μεθόδου ανάλυσης δεδομένων</a:t>
            </a:r>
            <a:endParaRPr lang="el-GR" sz="2000" dirty="0"/>
          </a:p>
          <a:p>
            <a:pPr marL="0" indent="0">
              <a:buNone/>
            </a:pPr>
            <a:r>
              <a:rPr lang="el-GR" sz="2000" dirty="0"/>
              <a:t>Είναι γνωστό ότι η επιλογή μιας μεθόδου ανάλυσης δεδομένων είναι μια διαδικασία δύσκολη και απαιτεί την παρουσία ειδικού. Από την άλλη μεριά  ο αποφασίζων σε θέματα μάρκετινγκ είναι πολύ δύσκολο να έχει ειδικές γνώσεις ανάλυσης δεδομένων. Έτσι, κρίθηκε απαραίτητη η ανάπτυξη και ενσωμάτωση στο MARKEX, ενός έμπειρου συστήματος το οποίο θα παρεμβαίνει στη συγκεκριμένη λειτουργία του και θα συμβουλεύει τον αποφασίζοντα για το ποια είναι η καταλληλότερη μέθοδος ανάλυσης δεδομένων για τη συγκεκριμένη εργασία για τα επιλεγέντα δεδομένα, αφού προηγουμένως του έχει ζητηθεί να καθορίσει το σκοπό της ανάλυσης στην οποία επιθυμεί να προχωρήσει. </a:t>
            </a:r>
            <a:endParaRPr lang="el-GR" sz="2000" dirty="0" smtClean="0"/>
          </a:p>
          <a:p>
            <a:pPr marL="0" indent="0">
              <a:buNone/>
            </a:pPr>
            <a:r>
              <a:rPr lang="el-GR" sz="2000" dirty="0" smtClean="0"/>
              <a:t>Στη </a:t>
            </a:r>
            <a:r>
              <a:rPr lang="el-GR" sz="2000" dirty="0"/>
              <a:t>συνέχεια δίνεται η φιλοσοφία της ανάπτυξης του Ε.Σ.</a:t>
            </a:r>
          </a:p>
          <a:p>
            <a:pPr marL="0" indent="0">
              <a:buNone/>
            </a:pPr>
            <a:r>
              <a:rPr lang="el-GR" sz="2000" dirty="0"/>
              <a:t>Η </a:t>
            </a:r>
            <a:r>
              <a:rPr lang="el-GR" sz="2000" b="1" dirty="0"/>
              <a:t>βάση γνώσης </a:t>
            </a:r>
            <a:r>
              <a:rPr lang="el-GR" sz="2000" dirty="0"/>
              <a:t>κατασκευάσθηκε με βάση τόσο τα αναφερόμενα στη διεθνή βιβλιογραφία (</a:t>
            </a:r>
            <a:r>
              <a:rPr lang="en-US" sz="2000" dirty="0"/>
              <a:t>Benz</a:t>
            </a:r>
            <a:r>
              <a:rPr lang="el-GR" sz="2000" dirty="0"/>
              <a:t>é</a:t>
            </a:r>
            <a:r>
              <a:rPr lang="en-US" sz="2000" dirty="0"/>
              <a:t>cri</a:t>
            </a:r>
            <a:r>
              <a:rPr lang="el-GR" sz="2000" dirty="0"/>
              <a:t>, 1973; </a:t>
            </a:r>
            <a:r>
              <a:rPr lang="el-GR" sz="2000" dirty="0" err="1"/>
              <a:t>Lagarde</a:t>
            </a:r>
            <a:r>
              <a:rPr lang="el-GR" sz="2000" dirty="0"/>
              <a:t>, 1983; SAS/STAT, 1990; Παπαδημητρίου, 1995) όσο και τις γνώσεις ειδικών επιστημόνων σε θέματα ανάλυσης δεδομένων (</a:t>
            </a:r>
            <a:r>
              <a:rPr lang="en-GB" sz="2000" u="sng" dirty="0">
                <a:hlinkClick r:id="rId3"/>
              </a:rPr>
              <a:t>http</a:t>
            </a:r>
            <a:r>
              <a:rPr lang="el-GR" sz="2000" u="sng" dirty="0">
                <a:hlinkClick r:id="rId3"/>
              </a:rPr>
              <a:t>://</a:t>
            </a:r>
            <a:r>
              <a:rPr lang="en-GB" sz="2000" u="sng" dirty="0">
                <a:hlinkClick r:id="rId3"/>
              </a:rPr>
              <a:t>ftp</a:t>
            </a:r>
            <a:r>
              <a:rPr lang="el-GR" sz="2000" u="sng" dirty="0">
                <a:hlinkClick r:id="rId3"/>
              </a:rPr>
              <a:t>7.</a:t>
            </a:r>
            <a:r>
              <a:rPr lang="en-GB" sz="2000" u="sng" dirty="0" err="1">
                <a:hlinkClick r:id="rId3"/>
              </a:rPr>
              <a:t>freebsd</a:t>
            </a:r>
            <a:r>
              <a:rPr lang="el-GR" sz="2000" u="sng" dirty="0">
                <a:hlinkClick r:id="rId3"/>
              </a:rPr>
              <a:t>.</a:t>
            </a:r>
            <a:r>
              <a:rPr lang="en-GB" sz="2000" u="sng" dirty="0">
                <a:hlinkClick r:id="rId3"/>
              </a:rPr>
              <a:t>org</a:t>
            </a:r>
            <a:r>
              <a:rPr lang="el-GR" sz="2000" u="sng" dirty="0">
                <a:hlinkClick r:id="rId3"/>
              </a:rPr>
              <a:t>/</a:t>
            </a:r>
            <a:r>
              <a:rPr lang="en-GB" sz="2000" u="sng" dirty="0">
                <a:hlinkClick r:id="rId3"/>
              </a:rPr>
              <a:t>sites</a:t>
            </a:r>
            <a:r>
              <a:rPr lang="el-GR" sz="2000" u="sng" dirty="0">
                <a:hlinkClick r:id="rId3"/>
              </a:rPr>
              <a:t>/</a:t>
            </a:r>
            <a:r>
              <a:rPr lang="en-GB" sz="2000" u="sng" dirty="0">
                <a:hlinkClick r:id="rId3"/>
              </a:rPr>
              <a:t>home</a:t>
            </a:r>
            <a:r>
              <a:rPr lang="el-GR" sz="2000" u="sng" dirty="0">
                <a:hlinkClick r:id="rId3"/>
              </a:rPr>
              <a:t>.</a:t>
            </a:r>
            <a:r>
              <a:rPr lang="en-GB" sz="2000" u="sng" dirty="0" err="1">
                <a:hlinkClick r:id="rId3"/>
              </a:rPr>
              <a:t>ubalt</a:t>
            </a:r>
            <a:r>
              <a:rPr lang="el-GR" sz="2000" u="sng" dirty="0">
                <a:hlinkClick r:id="rId3"/>
              </a:rPr>
              <a:t>.</a:t>
            </a:r>
            <a:r>
              <a:rPr lang="en-GB" sz="2000" u="sng" dirty="0" err="1">
                <a:hlinkClick r:id="rId3"/>
              </a:rPr>
              <a:t>edu</a:t>
            </a:r>
            <a:r>
              <a:rPr lang="el-GR" sz="2000" u="sng" dirty="0">
                <a:hlinkClick r:id="rId3"/>
              </a:rPr>
              <a:t>/</a:t>
            </a:r>
            <a:r>
              <a:rPr lang="en-GB" sz="2000" u="sng" dirty="0" err="1">
                <a:hlinkClick r:id="rId3"/>
              </a:rPr>
              <a:t>ntsbarsh</a:t>
            </a:r>
            <a:r>
              <a:rPr lang="el-GR" sz="2000" u="sng" dirty="0">
                <a:hlinkClick r:id="rId3"/>
              </a:rPr>
              <a:t>/</a:t>
            </a:r>
            <a:r>
              <a:rPr lang="en-GB" sz="2000" u="sng" dirty="0">
                <a:hlinkClick r:id="rId3"/>
              </a:rPr>
              <a:t>Business</a:t>
            </a:r>
            <a:r>
              <a:rPr lang="el-GR" sz="2000" u="sng" dirty="0">
                <a:hlinkClick r:id="rId3"/>
              </a:rPr>
              <a:t>-</a:t>
            </a:r>
            <a:r>
              <a:rPr lang="en-GB" sz="2000" u="sng" dirty="0">
                <a:hlinkClick r:id="rId3"/>
              </a:rPr>
              <a:t>stat</a:t>
            </a:r>
            <a:r>
              <a:rPr lang="el-GR" sz="2000" u="sng" dirty="0">
                <a:hlinkClick r:id="rId3"/>
              </a:rPr>
              <a:t>/</a:t>
            </a:r>
            <a:r>
              <a:rPr lang="en-GB" sz="2000" u="sng" dirty="0">
                <a:hlinkClick r:id="rId3"/>
              </a:rPr>
              <a:t>stat</a:t>
            </a:r>
            <a:r>
              <a:rPr lang="el-GR" sz="2000" u="sng" dirty="0">
                <a:hlinkClick r:id="rId3"/>
              </a:rPr>
              <a:t>-</a:t>
            </a:r>
            <a:r>
              <a:rPr lang="en-GB" sz="2000" u="sng" dirty="0">
                <a:hlinkClick r:id="rId3"/>
              </a:rPr>
              <a:t>data</a:t>
            </a:r>
            <a:r>
              <a:rPr lang="el-GR" sz="2000" u="sng" dirty="0">
                <a:hlinkClick r:id="rId3"/>
              </a:rPr>
              <a:t>/</a:t>
            </a:r>
            <a:r>
              <a:rPr lang="en-GB" sz="2000" u="sng" dirty="0">
                <a:hlinkClick r:id="rId3"/>
              </a:rPr>
              <a:t>Topics</a:t>
            </a:r>
            <a:r>
              <a:rPr lang="el-GR" sz="2000" u="sng" dirty="0">
                <a:hlinkClick r:id="rId3"/>
              </a:rPr>
              <a:t>.</a:t>
            </a:r>
            <a:r>
              <a:rPr lang="en-GB" sz="2000" u="sng" dirty="0" err="1">
                <a:hlinkClick r:id="rId3"/>
              </a:rPr>
              <a:t>htm</a:t>
            </a:r>
            <a:r>
              <a:rPr lang="el-GR" sz="2000" dirty="0"/>
              <a:t>). </a:t>
            </a:r>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33</a:t>
            </a:fld>
            <a:endParaRPr kumimoji="0" lang="en-US" sz="1400" b="1" dirty="0">
              <a:solidFill>
                <a:schemeClr val="bg1"/>
              </a:solidFill>
            </a:endParaRPr>
          </a:p>
        </p:txBody>
      </p:sp>
    </p:spTree>
    <p:extLst>
      <p:ext uri="{BB962C8B-B14F-4D97-AF65-F5344CB8AC3E}">
        <p14:creationId xmlns:p14="http://schemas.microsoft.com/office/powerpoint/2010/main" val="4191420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μεθόδου ανάλυσης δεδομένων</a:t>
            </a:r>
            <a:endParaRPr lang="el-GR" sz="2000" dirty="0"/>
          </a:p>
          <a:p>
            <a:pPr marL="0" indent="0">
              <a:buNone/>
            </a:pPr>
            <a:r>
              <a:rPr lang="el-GR" sz="2000" dirty="0"/>
              <a:t>Κατά τη διάρκεια μιας εργασίας ο αποφασίζων επιλέγει μια βάση δεδομένων για ανάλυση. Με την ενέργειά του αυτή καθορίζει το είδος των δεδομένων που επιθυμεί να αναλύσει. </a:t>
            </a:r>
            <a:endParaRPr lang="el-GR" sz="2000" dirty="0" smtClean="0"/>
          </a:p>
          <a:p>
            <a:pPr marL="0" indent="0">
              <a:buNone/>
            </a:pPr>
            <a:r>
              <a:rPr lang="el-GR" sz="2000" dirty="0" smtClean="0"/>
              <a:t>Στη </a:t>
            </a:r>
            <a:r>
              <a:rPr lang="el-GR" sz="2000" dirty="0"/>
              <a:t>συνέχεια ζητείται από τον αποφασίζοντα να καθορίσει το σκοπό της ανάλυσης. Κάθε σκοπός προσεγγίζεται καλύτερα μέσα από συγκεκριμένες μεθόδους ανάλυσης δεδομένων. </a:t>
            </a:r>
            <a:endParaRPr lang="el-GR" sz="2000" dirty="0" smtClean="0"/>
          </a:p>
          <a:p>
            <a:pPr marL="0" indent="0">
              <a:buNone/>
            </a:pPr>
            <a:r>
              <a:rPr lang="el-GR" sz="2000" dirty="0" smtClean="0"/>
              <a:t>Το σύστημα </a:t>
            </a:r>
            <a:r>
              <a:rPr lang="el-GR" sz="2000" dirty="0"/>
              <a:t>διαθέτει τα μοντέλα και τις επιμέρους δυνατότητες ανάλυσης δεδομένων που παρουσιάζονται στο </a:t>
            </a:r>
            <a:r>
              <a:rPr lang="el-GR" sz="2000" dirty="0" smtClean="0"/>
              <a:t>πίνακα:</a:t>
            </a:r>
            <a:endParaRPr lang="el-GR" sz="2000"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34</a:t>
            </a:fld>
            <a:endParaRPr kumimoji="0" lang="en-US" sz="1400" b="1" dirty="0">
              <a:solidFill>
                <a:schemeClr val="bg1"/>
              </a:solidFill>
            </a:endParaRPr>
          </a:p>
        </p:txBody>
      </p:sp>
    </p:spTree>
    <p:extLst>
      <p:ext uri="{BB962C8B-B14F-4D97-AF65-F5344CB8AC3E}">
        <p14:creationId xmlns:p14="http://schemas.microsoft.com/office/powerpoint/2010/main" val="3851178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μεθόδου ανάλυσης δεδομένων</a:t>
            </a:r>
            <a:endParaRPr lang="el-GR" sz="2000"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35</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95812040"/>
              </p:ext>
            </p:extLst>
          </p:nvPr>
        </p:nvGraphicFramePr>
        <p:xfrm>
          <a:off x="906399" y="1957942"/>
          <a:ext cx="7193993" cy="4567402"/>
        </p:xfrm>
        <a:graphic>
          <a:graphicData uri="http://schemas.openxmlformats.org/drawingml/2006/table">
            <a:tbl>
              <a:tblPr>
                <a:tableStyleId>{D7AC3CCA-C797-4891-BE02-D94E43425B78}</a:tableStyleId>
              </a:tblPr>
              <a:tblGrid>
                <a:gridCol w="698346"/>
                <a:gridCol w="4497420"/>
                <a:gridCol w="1998227"/>
              </a:tblGrid>
              <a:tr h="326243">
                <a:tc>
                  <a:txBody>
                    <a:bodyPr/>
                    <a:lstStyle/>
                    <a:p>
                      <a:pPr algn="ctr">
                        <a:lnSpc>
                          <a:spcPct val="115000"/>
                        </a:lnSpc>
                        <a:spcBef>
                          <a:spcPts val="600"/>
                        </a:spcBef>
                        <a:spcAft>
                          <a:spcPts val="0"/>
                        </a:spcAft>
                      </a:pPr>
                      <a:r>
                        <a:rPr lang="el-GR" sz="1600" b="1" dirty="0">
                          <a:solidFill>
                            <a:schemeClr val="accent6">
                              <a:lumMod val="75000"/>
                            </a:schemeClr>
                          </a:solidFill>
                          <a:effectLst/>
                        </a:rPr>
                        <a:t>Α/Α</a:t>
                      </a:r>
                      <a:endParaRPr lang="el-GR" sz="1600" b="1" dirty="0">
                        <a:solidFill>
                          <a:schemeClr val="accent6">
                            <a:lumMod val="75000"/>
                          </a:schemeClr>
                        </a:solidFill>
                        <a:effectLst/>
                        <a:latin typeface="Times New Roman"/>
                        <a:ea typeface="Times New Roman"/>
                        <a:cs typeface="Times New Roman"/>
                      </a:endParaRPr>
                    </a:p>
                  </a:txBody>
                  <a:tcPr marL="68580" marR="68580" marT="0" marB="0">
                    <a:solidFill>
                      <a:schemeClr val="accent5">
                        <a:lumMod val="60000"/>
                        <a:lumOff val="40000"/>
                      </a:schemeClr>
                    </a:solidFill>
                  </a:tcPr>
                </a:tc>
                <a:tc>
                  <a:txBody>
                    <a:bodyPr/>
                    <a:lstStyle/>
                    <a:p>
                      <a:pPr algn="ctr">
                        <a:lnSpc>
                          <a:spcPct val="115000"/>
                        </a:lnSpc>
                        <a:spcBef>
                          <a:spcPts val="600"/>
                        </a:spcBef>
                        <a:spcAft>
                          <a:spcPts val="0"/>
                        </a:spcAft>
                      </a:pPr>
                      <a:r>
                        <a:rPr lang="el-GR" sz="1600" b="1" dirty="0">
                          <a:solidFill>
                            <a:schemeClr val="accent6">
                              <a:lumMod val="75000"/>
                            </a:schemeClr>
                          </a:solidFill>
                          <a:effectLst/>
                        </a:rPr>
                        <a:t>Μέθοδος Ανάλυσης Δεδομένων</a:t>
                      </a:r>
                      <a:endParaRPr lang="el-GR" sz="1600" b="1" dirty="0">
                        <a:solidFill>
                          <a:schemeClr val="accent6">
                            <a:lumMod val="75000"/>
                          </a:schemeClr>
                        </a:solidFill>
                        <a:effectLst/>
                        <a:latin typeface="Times New Roman"/>
                        <a:ea typeface="Times New Roman"/>
                        <a:cs typeface="Times New Roman"/>
                      </a:endParaRPr>
                    </a:p>
                  </a:txBody>
                  <a:tcPr marL="68580" marR="68580" marT="0" marB="0">
                    <a:solidFill>
                      <a:schemeClr val="accent5">
                        <a:lumMod val="60000"/>
                        <a:lumOff val="40000"/>
                      </a:schemeClr>
                    </a:solidFill>
                  </a:tcPr>
                </a:tc>
                <a:tc>
                  <a:txBody>
                    <a:bodyPr/>
                    <a:lstStyle/>
                    <a:p>
                      <a:pPr algn="ctr">
                        <a:lnSpc>
                          <a:spcPct val="115000"/>
                        </a:lnSpc>
                        <a:spcBef>
                          <a:spcPts val="600"/>
                        </a:spcBef>
                        <a:spcAft>
                          <a:spcPts val="0"/>
                        </a:spcAft>
                      </a:pPr>
                      <a:r>
                        <a:rPr lang="el-GR" sz="1600" b="1" dirty="0">
                          <a:solidFill>
                            <a:schemeClr val="accent6">
                              <a:lumMod val="75000"/>
                            </a:schemeClr>
                          </a:solidFill>
                          <a:effectLst/>
                        </a:rPr>
                        <a:t>Συντομογραφία</a:t>
                      </a:r>
                      <a:endParaRPr lang="el-GR" sz="1600" b="1" dirty="0">
                        <a:solidFill>
                          <a:schemeClr val="accent6">
                            <a:lumMod val="75000"/>
                          </a:schemeClr>
                        </a:solidFill>
                        <a:effectLst/>
                        <a:latin typeface="Times New Roman"/>
                        <a:ea typeface="Times New Roman"/>
                        <a:cs typeface="Times New Roman"/>
                      </a:endParaRPr>
                    </a:p>
                  </a:txBody>
                  <a:tcPr marL="68580" marR="68580" marT="0" marB="0">
                    <a:solidFill>
                      <a:schemeClr val="accent5">
                        <a:lumMod val="60000"/>
                        <a:lumOff val="40000"/>
                      </a:schemeClr>
                    </a:solidFill>
                  </a:tcPr>
                </a:tc>
              </a:tr>
              <a:tr h="326243">
                <a:tc>
                  <a:txBody>
                    <a:bodyPr/>
                    <a:lstStyle/>
                    <a:p>
                      <a:pPr algn="r">
                        <a:lnSpc>
                          <a:spcPct val="115000"/>
                        </a:lnSpc>
                        <a:spcAft>
                          <a:spcPts val="0"/>
                        </a:spcAft>
                      </a:pPr>
                      <a:r>
                        <a:rPr lang="el-GR" sz="1600">
                          <a:effectLst/>
                        </a:rPr>
                        <a:t>1</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Ανάλυση σε Κύριες Συνιστώσες</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ΑΚΣ</a:t>
                      </a:r>
                      <a:endParaRPr lang="el-GR" sz="160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a:effectLst/>
                        </a:rPr>
                        <a:t>1.1</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Πίνακας Συσχετίσεων Μεταβλητών</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ΑΚΣ</a:t>
                      </a:r>
                      <a:r>
                        <a:rPr lang="el-GR" sz="1600" baseline="-25000">
                          <a:effectLst/>
                        </a:rPr>
                        <a:t>Συσχ</a:t>
                      </a:r>
                      <a:endParaRPr lang="el-GR" sz="160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a:effectLst/>
                        </a:rPr>
                        <a:t>1.2</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Προβολές Γραμμών - Μεταβλητών</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ΑΚΣ</a:t>
                      </a:r>
                      <a:r>
                        <a:rPr lang="el-GR" sz="1600" baseline="-25000">
                          <a:effectLst/>
                        </a:rPr>
                        <a:t>ΠροβΓραμμών</a:t>
                      </a:r>
                      <a:endParaRPr lang="el-GR" sz="160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a:effectLst/>
                        </a:rPr>
                        <a:t>1.3</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Προβολές Στηλών - Καταναλωτών</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ΑΚΣ</a:t>
                      </a:r>
                      <a:r>
                        <a:rPr lang="el-GR" sz="1600" baseline="-25000">
                          <a:effectLst/>
                        </a:rPr>
                        <a:t>ΠροβΣτηλών</a:t>
                      </a:r>
                      <a:endParaRPr lang="el-GR" sz="160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a:effectLst/>
                        </a:rPr>
                        <a:t>2</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Ανάλυση Αντιστοιχιών</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ΑΑ</a:t>
                      </a:r>
                      <a:endParaRPr lang="el-GR" sz="160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a:effectLst/>
                        </a:rPr>
                        <a:t>2.1</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Πίνακας Διακυμάνσεων</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dirty="0" err="1">
                          <a:effectLst/>
                        </a:rPr>
                        <a:t>ΑΑ</a:t>
                      </a:r>
                      <a:r>
                        <a:rPr lang="el-GR" sz="1600" baseline="-25000" dirty="0" err="1">
                          <a:effectLst/>
                        </a:rPr>
                        <a:t>Συσχ</a:t>
                      </a:r>
                      <a:endParaRPr lang="el-GR" sz="1600" dirty="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a:effectLst/>
                        </a:rPr>
                        <a:t>3</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Ανάλυση Πολλαπλών Αντιστοιχιών</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ΑΠΑ</a:t>
                      </a:r>
                      <a:endParaRPr lang="el-GR" sz="160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a:effectLst/>
                        </a:rPr>
                        <a:t>3.1</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Πίνακας Διακυμάνσεων</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ΑΠΑ</a:t>
                      </a:r>
                      <a:r>
                        <a:rPr lang="el-GR" sz="1600" baseline="-25000">
                          <a:effectLst/>
                        </a:rPr>
                        <a:t>Συσχ</a:t>
                      </a:r>
                      <a:endParaRPr lang="el-GR" sz="160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a:effectLst/>
                        </a:rPr>
                        <a:t>4</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Απλή Παλινδρόμηση</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ΑΠ</a:t>
                      </a:r>
                      <a:endParaRPr lang="el-GR" sz="160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a:effectLst/>
                        </a:rPr>
                        <a:t>5</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dirty="0">
                          <a:effectLst/>
                        </a:rPr>
                        <a:t>Πολλαπλή Παλινδρόμηση</a:t>
                      </a:r>
                      <a:endParaRPr lang="el-GR" sz="16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ΠΠ</a:t>
                      </a:r>
                      <a:endParaRPr lang="el-GR" sz="160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a:effectLst/>
                        </a:rPr>
                        <a:t>6</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Q - Ανάλυση (Επεξεργασία κατά Γραμμές)</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Q</a:t>
                      </a:r>
                      <a:r>
                        <a:rPr lang="el-GR" sz="1600" baseline="-25000">
                          <a:effectLst/>
                        </a:rPr>
                        <a:t>Row</a:t>
                      </a:r>
                      <a:endParaRPr lang="el-GR" sz="160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a:effectLst/>
                        </a:rPr>
                        <a:t>6.1</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Q - Ανάλυση (Επεξεργασία κατά Στήλες)</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Q</a:t>
                      </a:r>
                      <a:r>
                        <a:rPr lang="el-GR" sz="1600" baseline="-25000">
                          <a:effectLst/>
                        </a:rPr>
                        <a:t>Col</a:t>
                      </a:r>
                      <a:endParaRPr lang="el-GR" sz="1600">
                        <a:effectLst/>
                        <a:latin typeface="Times New Roman"/>
                        <a:ea typeface="Times New Roman"/>
                        <a:cs typeface="Times New Roman"/>
                      </a:endParaRPr>
                    </a:p>
                  </a:txBody>
                  <a:tcPr marL="68580" marR="68580" marT="0" marB="0"/>
                </a:tc>
              </a:tr>
              <a:tr h="326243">
                <a:tc>
                  <a:txBody>
                    <a:bodyPr/>
                    <a:lstStyle/>
                    <a:p>
                      <a:pPr algn="r">
                        <a:lnSpc>
                          <a:spcPct val="115000"/>
                        </a:lnSpc>
                        <a:spcAft>
                          <a:spcPts val="0"/>
                        </a:spcAft>
                      </a:pPr>
                      <a:r>
                        <a:rPr lang="el-GR" sz="1600" dirty="0">
                          <a:effectLst/>
                        </a:rPr>
                        <a:t>7</a:t>
                      </a:r>
                      <a:endParaRPr lang="el-GR" sz="16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dirty="0">
                          <a:effectLst/>
                        </a:rPr>
                        <a:t>Περιγραφική Στατιστική</a:t>
                      </a:r>
                      <a:endParaRPr lang="el-GR" sz="16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dirty="0">
                          <a:effectLst/>
                        </a:rPr>
                        <a:t>ΠΣ</a:t>
                      </a:r>
                      <a:endParaRPr lang="el-GR" sz="16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21809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μεθόδου ανάλυσης δεδομένων</a:t>
            </a:r>
            <a:endParaRPr lang="el-GR" sz="2000" dirty="0"/>
          </a:p>
          <a:p>
            <a:pPr marL="0" indent="0">
              <a:buNone/>
            </a:pPr>
            <a:r>
              <a:rPr lang="el-GR" sz="2000" dirty="0"/>
              <a:t>Στον </a:t>
            </a:r>
            <a:r>
              <a:rPr lang="el-GR" sz="2000" dirty="0" smtClean="0"/>
              <a:t>επόμενο πίνακα </a:t>
            </a:r>
            <a:r>
              <a:rPr lang="el-GR" sz="2000" dirty="0"/>
              <a:t>δίνονται οι σκοποί μεταξύ των οποίων επιλέγει ο αποφασίζων αυτόν που θέλει να υλοποιήσει καθώς και οι αντίστοιχες μέθοδοι ανάλυσης δεδομένων που ικανοποιούν καλύτερα τους αντίστοιχους στόχους.</a:t>
            </a:r>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36</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33706707"/>
              </p:ext>
            </p:extLst>
          </p:nvPr>
        </p:nvGraphicFramePr>
        <p:xfrm>
          <a:off x="251521" y="2910552"/>
          <a:ext cx="8568950" cy="3536696"/>
        </p:xfrm>
        <a:graphic>
          <a:graphicData uri="http://schemas.openxmlformats.org/drawingml/2006/table">
            <a:tbl>
              <a:tblPr firstRow="1" bandRow="1">
                <a:tableStyleId>{7DF18680-E054-41AD-8BC1-D1AEF772440D}</a:tableStyleId>
              </a:tblPr>
              <a:tblGrid>
                <a:gridCol w="746774"/>
                <a:gridCol w="3911088"/>
                <a:gridCol w="3911088"/>
              </a:tblGrid>
              <a:tr h="370840">
                <a:tc>
                  <a:txBody>
                    <a:bodyPr/>
                    <a:lstStyle/>
                    <a:p>
                      <a:pPr algn="ctr">
                        <a:lnSpc>
                          <a:spcPct val="115000"/>
                        </a:lnSpc>
                        <a:spcAft>
                          <a:spcPts val="0"/>
                        </a:spcAft>
                      </a:pPr>
                      <a:r>
                        <a:rPr lang="el-GR" sz="1600" dirty="0">
                          <a:effectLst/>
                        </a:rPr>
                        <a:t>Α/Α</a:t>
                      </a:r>
                      <a:endParaRPr lang="el-GR" sz="16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Σκοποί Ανάλυσης</a:t>
                      </a:r>
                      <a:endParaRPr lang="el-GR" sz="16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effectLst/>
                        </a:rPr>
                        <a:t>Μέθοδοι Ανάλυσης Δεδομένων</a:t>
                      </a:r>
                      <a:endParaRPr lang="el-GR" sz="1600">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effectLst/>
                        </a:rPr>
                        <a:t>1</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Αναζήτηση αναλογιών - διαφορών μεταβλητών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ΑΚΣ - ΑΑ - ΑΠΑ</a:t>
                      </a:r>
                      <a:endParaRPr lang="el-GR" sz="1600">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dirty="0">
                          <a:effectLst/>
                        </a:rPr>
                        <a:t>2</a:t>
                      </a:r>
                      <a:endParaRPr lang="el-GR" sz="16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dirty="0">
                          <a:effectLst/>
                        </a:rPr>
                        <a:t>Αναζήτηση αναλογιών - διαφορών Καταναλωτών</a:t>
                      </a:r>
                      <a:endParaRPr lang="el-GR" sz="16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ΑΚΣ</a:t>
                      </a:r>
                      <a:endParaRPr lang="el-GR" sz="1600">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effectLst/>
                        </a:rPr>
                        <a:t>3</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Διερεύνηση Σχέσεων Μεταβλητών - Καταναλωτών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dirty="0">
                          <a:effectLst/>
                        </a:rPr>
                        <a:t>ΑΚΣ</a:t>
                      </a:r>
                      <a:endParaRPr lang="el-GR" sz="1600" dirty="0">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dirty="0">
                          <a:effectLst/>
                        </a:rPr>
                        <a:t>4</a:t>
                      </a:r>
                      <a:endParaRPr lang="el-GR" sz="16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Διερεύνηση Έντασης Σχέσεων Μεταβλητών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ΑΠ - ΠΠ - ΑΚΣ</a:t>
                      </a:r>
                      <a:r>
                        <a:rPr lang="el-GR" sz="1600" baseline="-25000">
                          <a:effectLst/>
                        </a:rPr>
                        <a:t>Συσχ</a:t>
                      </a:r>
                      <a:r>
                        <a:rPr lang="el-GR" sz="1600">
                          <a:effectLst/>
                        </a:rPr>
                        <a:t> - ΑΑ</a:t>
                      </a:r>
                      <a:r>
                        <a:rPr lang="el-GR" sz="1600" baseline="-25000">
                          <a:effectLst/>
                        </a:rPr>
                        <a:t>Συσχ</a:t>
                      </a:r>
                      <a:r>
                        <a:rPr lang="el-GR" sz="1600">
                          <a:effectLst/>
                        </a:rPr>
                        <a:t> - ΑΠΑ</a:t>
                      </a:r>
                      <a:r>
                        <a:rPr lang="el-GR" sz="1600" baseline="-25000">
                          <a:effectLst/>
                        </a:rPr>
                        <a:t>Συσχ</a:t>
                      </a:r>
                      <a:endParaRPr lang="el-GR" sz="1600">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effectLst/>
                        </a:rPr>
                        <a:t>5</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Ομαδοποίηση μεταβλητών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Q</a:t>
                      </a:r>
                      <a:r>
                        <a:rPr lang="el-GR" sz="1600" baseline="-25000">
                          <a:effectLst/>
                        </a:rPr>
                        <a:t>Col</a:t>
                      </a:r>
                      <a:r>
                        <a:rPr lang="el-GR" sz="1600">
                          <a:effectLst/>
                        </a:rPr>
                        <a:t> - ΑΚΣ</a:t>
                      </a:r>
                      <a:r>
                        <a:rPr lang="el-GR" sz="1600" baseline="-25000">
                          <a:effectLst/>
                        </a:rPr>
                        <a:t>ΠροβΣτηλών</a:t>
                      </a:r>
                      <a:endParaRPr lang="el-GR" sz="1600">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effectLst/>
                        </a:rPr>
                        <a:t>6</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Ομαδοποίηση Καταναλωτών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Q</a:t>
                      </a:r>
                      <a:r>
                        <a:rPr lang="el-GR" sz="1600" baseline="-25000">
                          <a:effectLst/>
                        </a:rPr>
                        <a:t>Row</a:t>
                      </a:r>
                      <a:r>
                        <a:rPr lang="el-GR" sz="1600">
                          <a:effectLst/>
                        </a:rPr>
                        <a:t> - ΑΚΣ</a:t>
                      </a:r>
                      <a:r>
                        <a:rPr lang="el-GR" sz="1600" baseline="-25000">
                          <a:effectLst/>
                        </a:rPr>
                        <a:t>ΠροβΓραμμών</a:t>
                      </a:r>
                      <a:endParaRPr lang="el-GR" sz="1600">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effectLst/>
                        </a:rPr>
                        <a:t>7</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a:effectLst/>
                        </a:rPr>
                        <a:t>Καθορισμός Μεγεθών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l-GR" sz="1600" dirty="0">
                          <a:effectLst/>
                        </a:rPr>
                        <a:t>ΠΣ</a:t>
                      </a:r>
                      <a:endParaRPr lang="el-GR" sz="16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218090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1549876"/>
          </a:xfrm>
        </p:spPr>
        <p:txBody>
          <a:bodyPr>
            <a:normAutofit fontScale="85000" lnSpcReduction="2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μεθόδου ανάλυσης δεδομένων</a:t>
            </a:r>
            <a:endParaRPr lang="el-GR" sz="2000" dirty="0"/>
          </a:p>
          <a:p>
            <a:pPr marL="0" indent="0">
              <a:buNone/>
            </a:pPr>
            <a:r>
              <a:rPr lang="el-GR" sz="2000" dirty="0"/>
              <a:t>Από την άλλη μεριά η βάση δεδομένων καθορίζει το είδος των προς ανάλυση δεδομένων, ενώ το πλήθος των μεταβλητών, που έχουν επιλεγεί, επιδρά και αυτό στην επιλογή της κατάλληλης μεθόδου. </a:t>
            </a:r>
            <a:r>
              <a:rPr lang="el-GR" sz="2000" dirty="0" smtClean="0"/>
              <a:t>Στον επόμενο  πίνακα </a:t>
            </a:r>
            <a:r>
              <a:rPr lang="el-GR" sz="2000" dirty="0"/>
              <a:t>καταγράφονται οι προϋποθέσεις εφαρμογής των μεθόδων ανάλυσης δεδομένων.</a:t>
            </a:r>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37</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16620989"/>
              </p:ext>
            </p:extLst>
          </p:nvPr>
        </p:nvGraphicFramePr>
        <p:xfrm>
          <a:off x="179510" y="2694528"/>
          <a:ext cx="8724460" cy="3726688"/>
        </p:xfrm>
        <a:graphic>
          <a:graphicData uri="http://schemas.openxmlformats.org/drawingml/2006/table">
            <a:tbl>
              <a:tblPr firstRow="1" bandRow="1">
                <a:tableStyleId>{35758FB7-9AC5-4552-8A53-C91805E547FA}</a:tableStyleId>
              </a:tblPr>
              <a:tblGrid>
                <a:gridCol w="585458"/>
                <a:gridCol w="1140999"/>
                <a:gridCol w="1334079"/>
                <a:gridCol w="1412554"/>
                <a:gridCol w="1538370"/>
                <a:gridCol w="1143496"/>
                <a:gridCol w="1569504"/>
              </a:tblGrid>
              <a:tr h="370840">
                <a:tc>
                  <a:txBody>
                    <a:bodyPr/>
                    <a:lstStyle/>
                    <a:p>
                      <a:pPr algn="ctr">
                        <a:lnSpc>
                          <a:spcPct val="115000"/>
                        </a:lnSpc>
                        <a:spcAft>
                          <a:spcPts val="0"/>
                        </a:spcAft>
                      </a:pPr>
                      <a:r>
                        <a:rPr lang="el-GR" sz="1600" dirty="0">
                          <a:solidFill>
                            <a:schemeClr val="tx1"/>
                          </a:solidFill>
                          <a:effectLst/>
                        </a:rPr>
                        <a:t>Α/Α</a:t>
                      </a:r>
                      <a:endParaRPr lang="el-GR" sz="1600" dirty="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dirty="0">
                          <a:solidFill>
                            <a:schemeClr val="tx1"/>
                          </a:solidFill>
                          <a:effectLst/>
                        </a:rPr>
                        <a:t>Μέθοδος ΑΔ</a:t>
                      </a:r>
                      <a:endParaRPr lang="el-GR" sz="1600" dirty="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Πλήθος Μετ/τών</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Αρ. Εξηρτ. Μετ/τών</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Είδος Εξηρτ. Μετ/τής</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Αρ. Ανεξ. Μετ/τών</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Είδος Ανεξ. Μετ/τών</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solidFill>
                            <a:schemeClr val="tx1"/>
                          </a:solidFill>
                          <a:effectLst/>
                        </a:rPr>
                        <a:t>1</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ΑΚΣ</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&gt;= 2</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0</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 </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Ποσοτικές</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solidFill>
                            <a:schemeClr val="tx1"/>
                          </a:solidFill>
                          <a:effectLst/>
                        </a:rPr>
                        <a:t>2</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ΑΑ</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=2</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0</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 </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Ποιοτικές Τάξεως</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solidFill>
                            <a:schemeClr val="tx1"/>
                          </a:solidFill>
                          <a:effectLst/>
                        </a:rPr>
                        <a:t>3</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ΑΠΑ</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&gt; 2</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0</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 </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dirty="0">
                          <a:solidFill>
                            <a:schemeClr val="tx1"/>
                          </a:solidFill>
                          <a:effectLst/>
                        </a:rPr>
                        <a:t>Ποιοτικές Τάξεως</a:t>
                      </a:r>
                      <a:endParaRPr lang="el-GR" sz="1600" dirty="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solidFill>
                            <a:schemeClr val="tx1"/>
                          </a:solidFill>
                          <a:effectLst/>
                        </a:rPr>
                        <a:t>4</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ΑΠ</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 2</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1</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Ποσοτική</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 1</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Ποσοτικές</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solidFill>
                            <a:schemeClr val="tx1"/>
                          </a:solidFill>
                          <a:effectLst/>
                        </a:rPr>
                        <a:t>5</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ΠΠ</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&gt; 2</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1</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Ποσοτική</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&gt; 1</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Ποσοτικές</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solidFill>
                            <a:schemeClr val="tx1"/>
                          </a:solidFill>
                          <a:effectLst/>
                        </a:rPr>
                        <a:t>6</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Q</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&gt; 2</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0</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 </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Δυαδικές</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solidFill>
                            <a:schemeClr val="tx1"/>
                          </a:solidFill>
                          <a:effectLst/>
                        </a:rPr>
                        <a:t>7</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ΠΣ</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&gt;= 1</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0</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 </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dirty="0">
                          <a:solidFill>
                            <a:schemeClr val="tx1"/>
                          </a:solidFill>
                          <a:effectLst/>
                        </a:rPr>
                        <a:t>Ποιοτικές</a:t>
                      </a:r>
                    </a:p>
                    <a:p>
                      <a:pPr algn="ctr">
                        <a:lnSpc>
                          <a:spcPct val="115000"/>
                        </a:lnSpc>
                        <a:spcAft>
                          <a:spcPts val="0"/>
                        </a:spcAft>
                      </a:pPr>
                      <a:r>
                        <a:rPr lang="el-GR" sz="1600" dirty="0">
                          <a:solidFill>
                            <a:schemeClr val="tx1"/>
                          </a:solidFill>
                          <a:effectLst/>
                        </a:rPr>
                        <a:t>Τάξεως</a:t>
                      </a:r>
                      <a:endParaRPr lang="el-GR" sz="1600" dirty="0">
                        <a:solidFill>
                          <a:schemeClr val="tx1"/>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21809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μεθόδου ανάλυσης δεδομένων</a:t>
            </a:r>
            <a:endParaRPr lang="el-GR" sz="2000" dirty="0"/>
          </a:p>
          <a:p>
            <a:pPr marL="0" indent="0">
              <a:buNone/>
            </a:pPr>
            <a:r>
              <a:rPr lang="el-GR" sz="2000" dirty="0"/>
              <a:t>Ο χαρακτηρισμός μιας βάσης δεδομένων που αποτελείται από διαφόρων ειδών μεταβλητές, εξαρτάται από τον αριθμό των κάθε είδους μεταβλητών σε αυτήν. Στην ανάπτυξη της βάσης γνώσης έχουμε αποδεχθεί ότι, εάν ο αριθμός ενός είδους μεταβλητών είναι μεγαλύτερος από το 80% του συνόλου των μεταβλητών της προς ανάλυση βάσης δεδομένων, τότε η βάση θεωρείται ότι αποτελείται από μεταβλητές αυτού του είδους. Σε κάθε άλλη περίπτωση θεωρείται ότι είναι μικτές και τότε προκειμένου να μπορέσουμε να χρησιμοποιήσουμε την προτεινόμενη μέθοδο ανάλυσης θα πρέπει προηγουμένως να προχωρήσουμε σε μετατροπή των μεταβλητών (</a:t>
            </a:r>
            <a:r>
              <a:rPr lang="el-GR" sz="2000" b="1" dirty="0" err="1"/>
              <a:t>ανακωδικοποίηση</a:t>
            </a:r>
            <a:r>
              <a:rPr lang="el-GR" sz="2000" dirty="0"/>
              <a:t>). </a:t>
            </a:r>
            <a:endParaRPr lang="el-GR" sz="2000" dirty="0" smtClean="0"/>
          </a:p>
          <a:p>
            <a:pPr marL="0" indent="0">
              <a:buNone/>
            </a:pPr>
            <a:r>
              <a:rPr lang="el-GR" sz="2000" dirty="0" smtClean="0"/>
              <a:t>Στον επόμενο πίνακα παρουσιάζονται </a:t>
            </a:r>
            <a:r>
              <a:rPr lang="el-GR" sz="2000" dirty="0"/>
              <a:t>οι συνιστώμενες από το σύστημα μετατροπές δεδομένων.</a:t>
            </a:r>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38</a:t>
            </a:fld>
            <a:endParaRPr kumimoji="0" lang="en-US" sz="1400" b="1" dirty="0">
              <a:solidFill>
                <a:schemeClr val="bg1"/>
              </a:solidFill>
            </a:endParaRPr>
          </a:p>
        </p:txBody>
      </p:sp>
    </p:spTree>
    <p:extLst>
      <p:ext uri="{BB962C8B-B14F-4D97-AF65-F5344CB8AC3E}">
        <p14:creationId xmlns:p14="http://schemas.microsoft.com/office/powerpoint/2010/main" val="321809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μεθόδου ανάλυσης δεδομένων</a:t>
            </a:r>
            <a:endParaRPr lang="el-GR" sz="2000"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39</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79454303"/>
              </p:ext>
            </p:extLst>
          </p:nvPr>
        </p:nvGraphicFramePr>
        <p:xfrm>
          <a:off x="251520" y="1560408"/>
          <a:ext cx="8614100" cy="4820920"/>
        </p:xfrm>
        <a:graphic>
          <a:graphicData uri="http://schemas.openxmlformats.org/drawingml/2006/table">
            <a:tbl>
              <a:tblPr firstRow="1" bandRow="1">
                <a:tableStyleId>{35758FB7-9AC5-4552-8A53-C91805E547FA}</a:tableStyleId>
              </a:tblPr>
              <a:tblGrid>
                <a:gridCol w="917864"/>
                <a:gridCol w="2027591"/>
                <a:gridCol w="2092960"/>
                <a:gridCol w="3575685"/>
              </a:tblGrid>
              <a:tr h="370840">
                <a:tc>
                  <a:txBody>
                    <a:bodyPr/>
                    <a:lstStyle/>
                    <a:p>
                      <a:pPr algn="ctr">
                        <a:lnSpc>
                          <a:spcPct val="115000"/>
                        </a:lnSpc>
                        <a:spcAft>
                          <a:spcPts val="0"/>
                        </a:spcAft>
                      </a:pPr>
                      <a:r>
                        <a:rPr lang="el-GR" sz="1600" dirty="0">
                          <a:solidFill>
                            <a:schemeClr val="tx1"/>
                          </a:solidFill>
                          <a:effectLst/>
                        </a:rPr>
                        <a:t>Α/Α</a:t>
                      </a:r>
                      <a:endParaRPr lang="el-GR" sz="1600" dirty="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Είδος Μεταβλητών</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Ενδιάμεση Μετατροπή</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Είδος Μεταβλητών μετά την Μετατροπή</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solidFill>
                            <a:schemeClr val="tx1"/>
                          </a:solidFill>
                          <a:effectLst/>
                        </a:rPr>
                        <a:t>1</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Ποιοτικές</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Καμιά</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Ποιοτικές</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solidFill>
                            <a:schemeClr val="tx1"/>
                          </a:solidFill>
                          <a:effectLst/>
                        </a:rPr>
                        <a:t>1</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Ποσοτικές</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Ομαδοποίηση</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dirty="0">
                          <a:solidFill>
                            <a:schemeClr val="tx1"/>
                          </a:solidFill>
                          <a:effectLst/>
                        </a:rPr>
                        <a:t>Τάξεως</a:t>
                      </a:r>
                      <a:endParaRPr lang="el-GR" sz="1600" dirty="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solidFill>
                            <a:schemeClr val="tx1"/>
                          </a:solidFill>
                          <a:effectLst/>
                        </a:rPr>
                        <a:t>1</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dirty="0">
                          <a:solidFill>
                            <a:schemeClr val="tx1"/>
                          </a:solidFill>
                          <a:effectLst/>
                        </a:rPr>
                        <a:t>Δυαδικές</a:t>
                      </a:r>
                      <a:endParaRPr lang="el-GR" sz="1600" dirty="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Καμιά</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Δυαδικές</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dirty="0">
                          <a:solidFill>
                            <a:schemeClr val="tx1"/>
                          </a:solidFill>
                          <a:effectLst/>
                        </a:rPr>
                        <a:t>1</a:t>
                      </a:r>
                      <a:endParaRPr lang="el-GR" sz="1600" dirty="0">
                        <a:solidFill>
                          <a:schemeClr val="tx1"/>
                        </a:solidFill>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l-GR" sz="1600" dirty="0">
                          <a:solidFill>
                            <a:schemeClr val="tx1"/>
                          </a:solidFill>
                          <a:effectLst/>
                        </a:rPr>
                        <a:t>Τάξεως</a:t>
                      </a:r>
                      <a:endParaRPr lang="el-GR" sz="1600" dirty="0">
                        <a:solidFill>
                          <a:schemeClr val="tx1"/>
                        </a:solidFill>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l-GR" sz="1600" dirty="0">
                          <a:solidFill>
                            <a:schemeClr val="tx1"/>
                          </a:solidFill>
                          <a:effectLst/>
                        </a:rPr>
                        <a:t>Καμιά</a:t>
                      </a:r>
                      <a:endParaRPr lang="el-GR" sz="1600" dirty="0">
                        <a:solidFill>
                          <a:schemeClr val="tx1"/>
                        </a:solidFill>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l-GR" sz="1600" dirty="0">
                          <a:solidFill>
                            <a:schemeClr val="tx1"/>
                          </a:solidFill>
                          <a:effectLst/>
                        </a:rPr>
                        <a:t>Τάξεως</a:t>
                      </a:r>
                      <a:endParaRPr lang="el-GR" sz="1600" dirty="0">
                        <a:solidFill>
                          <a:schemeClr val="tx1"/>
                        </a:solidFill>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r>
              <a:tr h="370840">
                <a:tc>
                  <a:txBody>
                    <a:bodyPr/>
                    <a:lstStyle/>
                    <a:p>
                      <a:pPr algn="ctr">
                        <a:lnSpc>
                          <a:spcPct val="115000"/>
                        </a:lnSpc>
                        <a:spcAft>
                          <a:spcPts val="0"/>
                        </a:spcAft>
                      </a:pPr>
                      <a:r>
                        <a:rPr lang="el-GR" sz="1600">
                          <a:solidFill>
                            <a:schemeClr val="tx1"/>
                          </a:solidFill>
                          <a:effectLst/>
                        </a:rPr>
                        <a:t>2</a:t>
                      </a:r>
                      <a:endParaRPr lang="el-GR" sz="1600">
                        <a:solidFill>
                          <a:schemeClr val="tx1"/>
                        </a:solidFill>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l-GR" sz="1600">
                          <a:solidFill>
                            <a:schemeClr val="tx1"/>
                          </a:solidFill>
                          <a:effectLst/>
                        </a:rPr>
                        <a:t>Ποιοτικές</a:t>
                      </a:r>
                      <a:endParaRPr lang="el-GR" sz="1600">
                        <a:solidFill>
                          <a:schemeClr val="tx1"/>
                        </a:solidFill>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l-GR" sz="1600">
                          <a:solidFill>
                            <a:schemeClr val="tx1"/>
                          </a:solidFill>
                          <a:effectLst/>
                        </a:rPr>
                        <a:t>Ανακωδικοποίηση</a:t>
                      </a:r>
                      <a:endParaRPr lang="el-GR" sz="1600">
                        <a:solidFill>
                          <a:schemeClr val="tx1"/>
                        </a:solidFill>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l-GR" sz="1600">
                          <a:solidFill>
                            <a:schemeClr val="tx1"/>
                          </a:solidFill>
                          <a:effectLst/>
                        </a:rPr>
                        <a:t>Δυαδικές</a:t>
                      </a:r>
                      <a:endParaRPr lang="el-GR" sz="1600">
                        <a:solidFill>
                          <a:schemeClr val="tx1"/>
                        </a:solidFill>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r>
              <a:tr h="370840">
                <a:tc>
                  <a:txBody>
                    <a:bodyPr/>
                    <a:lstStyle/>
                    <a:p>
                      <a:pPr algn="ctr">
                        <a:lnSpc>
                          <a:spcPct val="115000"/>
                        </a:lnSpc>
                        <a:spcAft>
                          <a:spcPts val="0"/>
                        </a:spcAft>
                      </a:pPr>
                      <a:r>
                        <a:rPr lang="el-GR" sz="1600">
                          <a:solidFill>
                            <a:schemeClr val="tx1"/>
                          </a:solidFill>
                          <a:effectLst/>
                        </a:rPr>
                        <a:t>2</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Ποσοτικές</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Καμιά</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Ποσοτικές</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a:solidFill>
                            <a:schemeClr val="tx1"/>
                          </a:solidFill>
                          <a:effectLst/>
                        </a:rPr>
                        <a:t>2</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Δυαδικές</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Καμιά</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Δυαδικές</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dirty="0">
                          <a:solidFill>
                            <a:schemeClr val="tx1"/>
                          </a:solidFill>
                          <a:effectLst/>
                        </a:rPr>
                        <a:t>2</a:t>
                      </a:r>
                      <a:endParaRPr lang="el-GR" sz="1600" dirty="0">
                        <a:solidFill>
                          <a:schemeClr val="tx1"/>
                        </a:solidFill>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l-GR" sz="1600" dirty="0">
                          <a:solidFill>
                            <a:schemeClr val="tx1"/>
                          </a:solidFill>
                          <a:effectLst/>
                        </a:rPr>
                        <a:t>Τάξεως</a:t>
                      </a:r>
                      <a:endParaRPr lang="el-GR" sz="1600" dirty="0">
                        <a:solidFill>
                          <a:schemeClr val="tx1"/>
                        </a:solidFill>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l-GR" sz="1600" dirty="0" err="1">
                          <a:solidFill>
                            <a:schemeClr val="tx1"/>
                          </a:solidFill>
                          <a:effectLst/>
                        </a:rPr>
                        <a:t>Ανακωδικοποίηση</a:t>
                      </a:r>
                      <a:endParaRPr lang="el-GR" sz="1600" dirty="0">
                        <a:solidFill>
                          <a:schemeClr val="tx1"/>
                        </a:solidFill>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l-GR" sz="1600" dirty="0">
                          <a:solidFill>
                            <a:schemeClr val="tx1"/>
                          </a:solidFill>
                          <a:effectLst/>
                        </a:rPr>
                        <a:t>Δυαδικές</a:t>
                      </a:r>
                      <a:endParaRPr lang="el-GR" sz="1600" dirty="0">
                        <a:solidFill>
                          <a:schemeClr val="tx1"/>
                        </a:solidFill>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r>
              <a:tr h="370840">
                <a:tc>
                  <a:txBody>
                    <a:bodyPr/>
                    <a:lstStyle/>
                    <a:p>
                      <a:pPr algn="ctr">
                        <a:lnSpc>
                          <a:spcPct val="115000"/>
                        </a:lnSpc>
                        <a:spcAft>
                          <a:spcPts val="0"/>
                        </a:spcAft>
                      </a:pPr>
                      <a:r>
                        <a:rPr lang="el-GR" sz="1600">
                          <a:solidFill>
                            <a:schemeClr val="tx1"/>
                          </a:solidFill>
                          <a:effectLst/>
                        </a:rPr>
                        <a:t>3</a:t>
                      </a:r>
                      <a:endParaRPr lang="el-GR" sz="1600">
                        <a:solidFill>
                          <a:schemeClr val="tx1"/>
                        </a:solidFill>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l-GR" sz="1600">
                          <a:solidFill>
                            <a:schemeClr val="tx1"/>
                          </a:solidFill>
                          <a:effectLst/>
                        </a:rPr>
                        <a:t>Ποιοτικές</a:t>
                      </a:r>
                      <a:endParaRPr lang="el-GR" sz="1600">
                        <a:solidFill>
                          <a:schemeClr val="tx1"/>
                        </a:solidFill>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l-GR" sz="1600">
                          <a:solidFill>
                            <a:schemeClr val="tx1"/>
                          </a:solidFill>
                          <a:effectLst/>
                        </a:rPr>
                        <a:t>Επίπεδο Διαχωρισμού</a:t>
                      </a:r>
                      <a:endParaRPr lang="el-GR" sz="1600">
                        <a:solidFill>
                          <a:schemeClr val="tx1"/>
                        </a:solidFill>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l-GR" sz="1600">
                          <a:solidFill>
                            <a:schemeClr val="tx1"/>
                          </a:solidFill>
                          <a:effectLst/>
                        </a:rPr>
                        <a:t>Δυαδικές</a:t>
                      </a:r>
                      <a:endParaRPr lang="el-GR" sz="1600">
                        <a:solidFill>
                          <a:schemeClr val="tx1"/>
                        </a:solidFill>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r>
              <a:tr h="370840">
                <a:tc>
                  <a:txBody>
                    <a:bodyPr/>
                    <a:lstStyle/>
                    <a:p>
                      <a:pPr algn="ctr">
                        <a:lnSpc>
                          <a:spcPct val="115000"/>
                        </a:lnSpc>
                        <a:spcAft>
                          <a:spcPts val="0"/>
                        </a:spcAft>
                      </a:pPr>
                      <a:r>
                        <a:rPr lang="el-GR" sz="1600">
                          <a:solidFill>
                            <a:schemeClr val="tx1"/>
                          </a:solidFill>
                          <a:effectLst/>
                        </a:rPr>
                        <a:t>3</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Ποσοτικές</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Επίπεδο Διαχωρισμού</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Δυαδικές</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dirty="0">
                          <a:solidFill>
                            <a:schemeClr val="tx1"/>
                          </a:solidFill>
                          <a:effectLst/>
                        </a:rPr>
                        <a:t>3</a:t>
                      </a:r>
                      <a:endParaRPr lang="el-GR" sz="1600" dirty="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Δυαδικές</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Καμιά</a:t>
                      </a:r>
                      <a:endParaRPr lang="el-GR" sz="160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a:solidFill>
                            <a:schemeClr val="tx1"/>
                          </a:solidFill>
                          <a:effectLst/>
                        </a:rPr>
                        <a:t>Δυαδικές</a:t>
                      </a:r>
                      <a:endParaRPr lang="el-GR" sz="1600">
                        <a:solidFill>
                          <a:schemeClr val="tx1"/>
                        </a:solidFill>
                        <a:effectLst/>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l-GR" sz="1600" dirty="0">
                          <a:solidFill>
                            <a:schemeClr val="tx1"/>
                          </a:solidFill>
                          <a:effectLst/>
                        </a:rPr>
                        <a:t>3</a:t>
                      </a:r>
                      <a:endParaRPr lang="el-GR" sz="1600" dirty="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dirty="0">
                          <a:solidFill>
                            <a:schemeClr val="tx1"/>
                          </a:solidFill>
                          <a:effectLst/>
                        </a:rPr>
                        <a:t>Τάξεως</a:t>
                      </a:r>
                      <a:endParaRPr lang="el-GR" sz="1600" dirty="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dirty="0">
                          <a:solidFill>
                            <a:schemeClr val="tx1"/>
                          </a:solidFill>
                          <a:effectLst/>
                        </a:rPr>
                        <a:t>Επίπεδο Διαχωρισμού</a:t>
                      </a:r>
                      <a:endParaRPr lang="el-GR" sz="1600" dirty="0">
                        <a:solidFill>
                          <a:schemeClr val="tx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l-GR" sz="1600" dirty="0">
                          <a:solidFill>
                            <a:schemeClr val="tx1"/>
                          </a:solidFill>
                          <a:effectLst/>
                        </a:rPr>
                        <a:t>Δυαδικές</a:t>
                      </a:r>
                      <a:endParaRPr lang="el-GR" sz="1600" dirty="0">
                        <a:solidFill>
                          <a:schemeClr val="tx1"/>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21809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20000"/>
          </a:bodyPr>
          <a:lstStyle/>
          <a:p>
            <a:pPr marL="0" indent="0">
              <a:buNone/>
            </a:pPr>
            <a:r>
              <a:rPr lang="el-GR" sz="2400" b="1" dirty="0"/>
              <a:t>Ταξινόμηση των </a:t>
            </a:r>
            <a:r>
              <a:rPr lang="el-GR" sz="2400" b="1" dirty="0" smtClean="0"/>
              <a:t>ΠΣΥΑ</a:t>
            </a:r>
          </a:p>
          <a:p>
            <a:pPr marL="0" indent="0">
              <a:buNone/>
            </a:pPr>
            <a:r>
              <a:rPr lang="el-GR" sz="2400" dirty="0"/>
              <a:t>Ένας γενικός διαχωρισμός των προβλημάτων </a:t>
            </a:r>
            <a:r>
              <a:rPr lang="el-GR" sz="2400" dirty="0" err="1"/>
              <a:t>πολυκριτήριας</a:t>
            </a:r>
            <a:r>
              <a:rPr lang="el-GR" sz="2400" dirty="0"/>
              <a:t> λήψης αποφάσεων μπορεί να είναι: </a:t>
            </a:r>
            <a:endParaRPr lang="el-GR" sz="2400" dirty="0" smtClean="0"/>
          </a:p>
          <a:p>
            <a:r>
              <a:rPr lang="el-GR" sz="2400" dirty="0" smtClean="0"/>
              <a:t>Προβλήματα </a:t>
            </a:r>
            <a:r>
              <a:rPr lang="el-GR" sz="2400" dirty="0"/>
              <a:t>λήψης αποφάσεων με πολλαπλά κριτήρια (</a:t>
            </a:r>
            <a:r>
              <a:rPr lang="en-US" sz="2400" dirty="0"/>
              <a:t>multiple attribute decision</a:t>
            </a:r>
            <a:r>
              <a:rPr lang="el-GR" sz="2400" dirty="0"/>
              <a:t>-</a:t>
            </a:r>
            <a:r>
              <a:rPr lang="en-US" sz="2400" dirty="0"/>
              <a:t>making</a:t>
            </a:r>
            <a:r>
              <a:rPr lang="el-GR" sz="2400" dirty="0"/>
              <a:t> - </a:t>
            </a:r>
            <a:r>
              <a:rPr lang="en-US" sz="2400" dirty="0"/>
              <a:t>MADM</a:t>
            </a:r>
            <a:r>
              <a:rPr lang="el-GR" sz="2400" dirty="0" smtClean="0"/>
              <a:t>), </a:t>
            </a:r>
            <a:r>
              <a:rPr lang="el-GR" sz="2400" dirty="0"/>
              <a:t>και </a:t>
            </a:r>
            <a:endParaRPr lang="el-GR" sz="2400" dirty="0" smtClean="0"/>
          </a:p>
          <a:p>
            <a:r>
              <a:rPr lang="el-GR" sz="2400" dirty="0" smtClean="0"/>
              <a:t>Προβλήματα λήψης </a:t>
            </a:r>
            <a:r>
              <a:rPr lang="el-GR" sz="2400" dirty="0"/>
              <a:t>αποφάσεων με πολλαπλούς στόχους (</a:t>
            </a:r>
            <a:r>
              <a:rPr lang="en-US" sz="2400" dirty="0"/>
              <a:t>multiple objective decision</a:t>
            </a:r>
            <a:r>
              <a:rPr lang="el-GR" sz="2400" dirty="0"/>
              <a:t>-</a:t>
            </a:r>
            <a:r>
              <a:rPr lang="en-US" sz="2400" dirty="0"/>
              <a:t>making</a:t>
            </a:r>
            <a:r>
              <a:rPr lang="el-GR" sz="2400" dirty="0"/>
              <a:t> - </a:t>
            </a:r>
            <a:r>
              <a:rPr lang="en-US" sz="2400" dirty="0"/>
              <a:t>MODM</a:t>
            </a:r>
            <a:r>
              <a:rPr lang="el-GR" sz="2400" dirty="0"/>
              <a:t>). </a:t>
            </a:r>
            <a:endParaRPr lang="el-GR" sz="2400" dirty="0" smtClean="0"/>
          </a:p>
          <a:p>
            <a:pPr marL="0" indent="0">
              <a:buNone/>
            </a:pPr>
            <a:r>
              <a:rPr lang="el-GR" sz="2400" dirty="0" smtClean="0"/>
              <a:t>Στα </a:t>
            </a:r>
            <a:r>
              <a:rPr lang="el-GR" sz="2400" b="1" dirty="0"/>
              <a:t>προβλήματα λήψης αποφάσεων με πολλαπλά κριτήρια</a:t>
            </a:r>
            <a:r>
              <a:rPr lang="el-GR" sz="2400" dirty="0"/>
              <a:t>, ο αποφασίζων πρέπει να επιλέξει μεταξύ ενός πεπερασμένου αριθμού εναλλακτικών οι οποίες χαρακτηρίζονται από πολλαπλά κριτήρια. </a:t>
            </a:r>
            <a:endParaRPr lang="el-GR" sz="2400" dirty="0" smtClean="0"/>
          </a:p>
          <a:p>
            <a:pPr marL="0" indent="0">
              <a:buNone/>
            </a:pPr>
            <a:r>
              <a:rPr lang="el-GR" sz="2400" dirty="0" smtClean="0"/>
              <a:t>Στα </a:t>
            </a:r>
            <a:r>
              <a:rPr lang="el-GR" sz="2400" b="1" dirty="0"/>
              <a:t>προβλήματα λήψης αποφάσεων με πολλαπλούς στόχους</a:t>
            </a:r>
            <a:r>
              <a:rPr lang="el-GR" sz="2400" dirty="0"/>
              <a:t>, τα κριτήρια εκφράζονται με μορφή μαθηματικών εξισώσεων τις οποίες βελτιστοποιούμε. </a:t>
            </a:r>
            <a:endParaRPr lang="el-GR" sz="2400" dirty="0" smtClean="0"/>
          </a:p>
          <a:p>
            <a:pPr marL="0" indent="0">
              <a:buNone/>
            </a:pPr>
            <a:r>
              <a:rPr lang="el-GR" sz="2400" dirty="0" smtClean="0"/>
              <a:t>Τα </a:t>
            </a:r>
            <a:r>
              <a:rPr lang="el-GR" sz="2400" dirty="0"/>
              <a:t>μοντέλα αυτά μπορεί να περιέχουν γραμμικές ή μη γραμμικές αντικειμενικές συναρτήσεις και περιορισμούς και μπορεί να έχουν συνεχείς ή ακέραιες μεταβλητές απόφασης. </a:t>
            </a:r>
          </a:p>
          <a:p>
            <a:pPr marL="0" indent="0">
              <a:buNone/>
            </a:pPr>
            <a:r>
              <a:rPr lang="el-GR" sz="2400" dirty="0"/>
              <a:t>Κάθε ένα από αυτά μπορεί να εφαρμοστεί για την επίλυση προβλημάτων σε διάφορα πεδία εφαρμογής όπως στο μάρκετινγκ, στην οικονομία, στο περιβάλλον κα</a:t>
            </a:r>
            <a:r>
              <a:rPr lang="el-GR" sz="2400" dirty="0" smtClean="0"/>
              <a:t>.</a:t>
            </a:r>
            <a:endParaRPr lang="el-GR" sz="2400"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a:t>
            </a:fld>
            <a:endParaRPr kumimoji="0" lang="en-US" sz="1400" b="1" dirty="0">
              <a:solidFill>
                <a:schemeClr val="bg1"/>
              </a:solidFill>
            </a:endParaRPr>
          </a:p>
        </p:txBody>
      </p:sp>
    </p:spTree>
    <p:extLst>
      <p:ext uri="{BB962C8B-B14F-4D97-AF65-F5344CB8AC3E}">
        <p14:creationId xmlns:p14="http://schemas.microsoft.com/office/powerpoint/2010/main" val="1135614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7500" lnSpcReduction="2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μεθόδου ανάλυσης δεδομένων</a:t>
            </a:r>
            <a:endParaRPr lang="el-GR" sz="2000" dirty="0"/>
          </a:p>
          <a:p>
            <a:pPr marL="0" indent="0">
              <a:buNone/>
            </a:pPr>
            <a:r>
              <a:rPr lang="el-GR" sz="2000" dirty="0"/>
              <a:t>Στη συνέχεια δίνεται ένα τμήμα της βάσης γνώσης. </a:t>
            </a:r>
          </a:p>
          <a:p>
            <a:pPr marL="0" indent="0">
              <a:buNone/>
            </a:pPr>
            <a:r>
              <a:rPr lang="el-GR" sz="2000" dirty="0"/>
              <a:t> </a:t>
            </a:r>
          </a:p>
          <a:p>
            <a:pPr marL="358775" indent="0">
              <a:buNone/>
            </a:pPr>
            <a:r>
              <a:rPr lang="en-US" sz="2000" b="1" dirty="0" err="1"/>
              <a:t>initialdata</a:t>
            </a:r>
            <a:r>
              <a:rPr lang="en-US" sz="2000" b="1" dirty="0"/>
              <a:t> = [target-data-anal, </a:t>
            </a:r>
            <a:r>
              <a:rPr lang="en-US" sz="2000" b="1" dirty="0" err="1"/>
              <a:t>nb</a:t>
            </a:r>
            <a:r>
              <a:rPr lang="en-US" sz="2000" b="1" dirty="0"/>
              <a:t>-of-</a:t>
            </a:r>
            <a:r>
              <a:rPr lang="en-US" sz="2000" b="1" dirty="0" err="1"/>
              <a:t>var</a:t>
            </a:r>
            <a:r>
              <a:rPr lang="en-US" sz="2000" b="1" dirty="0"/>
              <a:t>, </a:t>
            </a:r>
            <a:r>
              <a:rPr lang="en-US" sz="2000" b="1" dirty="0" err="1"/>
              <a:t>nb-ql-var</a:t>
            </a:r>
            <a:r>
              <a:rPr lang="en-US" sz="2000" b="1" dirty="0"/>
              <a:t>, </a:t>
            </a:r>
            <a:r>
              <a:rPr lang="en-US" sz="2000" b="1" dirty="0" err="1"/>
              <a:t>nb-qn-var</a:t>
            </a:r>
            <a:r>
              <a:rPr lang="en-US" sz="2000" b="1" dirty="0"/>
              <a:t>, </a:t>
            </a:r>
            <a:r>
              <a:rPr lang="en-US" sz="2000" b="1" dirty="0" err="1"/>
              <a:t>nb</a:t>
            </a:r>
            <a:r>
              <a:rPr lang="en-US" sz="2000" b="1" dirty="0"/>
              <a:t>-dix-</a:t>
            </a:r>
            <a:r>
              <a:rPr lang="en-US" sz="2000" b="1" dirty="0" err="1"/>
              <a:t>var</a:t>
            </a:r>
            <a:r>
              <a:rPr lang="en-US" sz="2000" b="1" dirty="0"/>
              <a:t>, </a:t>
            </a:r>
            <a:r>
              <a:rPr lang="en-US" sz="2000" b="1" dirty="0" err="1"/>
              <a:t>nb-ord-var</a:t>
            </a:r>
            <a:r>
              <a:rPr lang="en-US" sz="2000" b="1" dirty="0"/>
              <a:t>].</a:t>
            </a:r>
            <a:endParaRPr lang="el-GR" sz="2000" b="1" dirty="0"/>
          </a:p>
          <a:p>
            <a:pPr marL="358775" indent="0">
              <a:buNone/>
            </a:pPr>
            <a:r>
              <a:rPr lang="en-US" sz="2000" b="1" dirty="0"/>
              <a:t> </a:t>
            </a:r>
            <a:endParaRPr lang="el-GR" sz="2000" b="1" dirty="0"/>
          </a:p>
          <a:p>
            <a:pPr marL="358775" indent="0">
              <a:buNone/>
            </a:pPr>
            <a:r>
              <a:rPr lang="en-US" sz="2000" b="1" dirty="0"/>
              <a:t>goal = data-anal.</a:t>
            </a:r>
            <a:endParaRPr lang="el-GR" sz="2000" b="1" dirty="0"/>
          </a:p>
          <a:p>
            <a:pPr marL="358775" indent="0">
              <a:buNone/>
            </a:pPr>
            <a:r>
              <a:rPr lang="en-US" sz="2000" b="1" dirty="0"/>
              <a:t> </a:t>
            </a:r>
            <a:endParaRPr lang="el-GR" sz="2000" b="1" dirty="0"/>
          </a:p>
          <a:p>
            <a:pPr marL="358775" indent="0">
              <a:buNone/>
            </a:pPr>
            <a:r>
              <a:rPr lang="en-US" sz="2000" b="1" dirty="0"/>
              <a:t>/* </a:t>
            </a:r>
            <a:endParaRPr lang="el-GR" sz="2000" b="1" dirty="0"/>
          </a:p>
          <a:p>
            <a:pPr marL="358775" indent="0">
              <a:buNone/>
            </a:pPr>
            <a:r>
              <a:rPr lang="en-US" sz="2000" b="1" dirty="0"/>
              <a:t>type-of-data</a:t>
            </a:r>
            <a:endParaRPr lang="el-GR" sz="2000" b="1" dirty="0"/>
          </a:p>
          <a:p>
            <a:pPr marL="358775" indent="0">
              <a:buNone/>
            </a:pPr>
            <a:r>
              <a:rPr lang="en-US" sz="2000" b="1" dirty="0"/>
              <a:t>type-of-data=1</a:t>
            </a:r>
            <a:endParaRPr lang="el-GR" sz="2000" b="1" dirty="0"/>
          </a:p>
          <a:p>
            <a:pPr marL="358775" indent="0">
              <a:buNone/>
            </a:pPr>
            <a:r>
              <a:rPr lang="en-US" sz="2000" b="1" dirty="0"/>
              <a:t>type-of-data=2</a:t>
            </a:r>
            <a:endParaRPr lang="el-GR" sz="2000" b="1" dirty="0"/>
          </a:p>
          <a:p>
            <a:pPr marL="358775" indent="0">
              <a:buNone/>
            </a:pPr>
            <a:r>
              <a:rPr lang="en-US" sz="2000" b="1" dirty="0"/>
              <a:t>type-of-data=3</a:t>
            </a:r>
            <a:endParaRPr lang="el-GR" sz="2000" b="1" dirty="0"/>
          </a:p>
          <a:p>
            <a:pPr marL="358775" indent="0">
              <a:buNone/>
            </a:pPr>
            <a:r>
              <a:rPr lang="en-US" sz="2000" b="1" dirty="0"/>
              <a:t>type-of-data=4</a:t>
            </a:r>
            <a:endParaRPr lang="el-GR" sz="2000" b="1" dirty="0"/>
          </a:p>
          <a:p>
            <a:pPr marL="358775" indent="0">
              <a:buNone/>
            </a:pPr>
            <a:r>
              <a:rPr lang="en-US" sz="2000" b="1" dirty="0"/>
              <a:t>type-of-data=5</a:t>
            </a:r>
            <a:endParaRPr lang="el-GR" sz="2000" b="1" dirty="0"/>
          </a:p>
          <a:p>
            <a:pPr marL="358775" indent="0">
              <a:buNone/>
            </a:pPr>
            <a:r>
              <a:rPr lang="en-US" sz="2000" b="1" dirty="0"/>
              <a:t>*/</a:t>
            </a:r>
            <a:endParaRPr lang="el-GR" sz="2000" b="1" dirty="0"/>
          </a:p>
          <a:p>
            <a:pPr marL="358775" indent="0">
              <a:buNone/>
            </a:pPr>
            <a:r>
              <a:rPr lang="en-US" sz="2000" b="1" dirty="0"/>
              <a:t> </a:t>
            </a:r>
            <a:endParaRPr lang="el-GR" sz="2000" b="1" dirty="0"/>
          </a:p>
          <a:p>
            <a:pPr marL="358775" indent="0">
              <a:buNone/>
            </a:pPr>
            <a:r>
              <a:rPr lang="en-US" sz="2000" b="1" dirty="0"/>
              <a:t>rule-1: if </a:t>
            </a:r>
            <a:r>
              <a:rPr lang="en-US" sz="2000" b="1" dirty="0" err="1"/>
              <a:t>nb-ql-var</a:t>
            </a:r>
            <a:r>
              <a:rPr lang="en-US" sz="2000" b="1" dirty="0"/>
              <a:t> = </a:t>
            </a:r>
            <a:r>
              <a:rPr lang="en-US" sz="2000" b="1" dirty="0" err="1"/>
              <a:t>NQl</a:t>
            </a:r>
            <a:r>
              <a:rPr lang="en-US" sz="2000" b="1" dirty="0"/>
              <a:t> and</a:t>
            </a:r>
            <a:endParaRPr lang="el-GR" sz="2000" b="1" dirty="0"/>
          </a:p>
          <a:p>
            <a:pPr marL="358775" indent="0">
              <a:buNone/>
            </a:pPr>
            <a:r>
              <a:rPr lang="en-US" sz="2000" b="1" dirty="0"/>
              <a:t>	</a:t>
            </a:r>
            <a:r>
              <a:rPr lang="en-US" sz="2000" b="1" dirty="0" err="1"/>
              <a:t>nb</a:t>
            </a:r>
            <a:r>
              <a:rPr lang="en-US" sz="2000" b="1" dirty="0"/>
              <a:t>-of-</a:t>
            </a:r>
            <a:r>
              <a:rPr lang="en-US" sz="2000" b="1" dirty="0" err="1"/>
              <a:t>var</a:t>
            </a:r>
            <a:r>
              <a:rPr lang="en-US" sz="2000" b="1" dirty="0"/>
              <a:t> = </a:t>
            </a:r>
            <a:r>
              <a:rPr lang="en-US" sz="2000" b="1" dirty="0" err="1"/>
              <a:t>NVar</a:t>
            </a:r>
            <a:r>
              <a:rPr lang="en-US" sz="2000" b="1" dirty="0"/>
              <a:t> and</a:t>
            </a:r>
            <a:endParaRPr lang="el-GR" sz="2000" b="1" dirty="0"/>
          </a:p>
          <a:p>
            <a:pPr marL="358775" indent="0">
              <a:buNone/>
            </a:pPr>
            <a:r>
              <a:rPr lang="en-US" sz="2000" b="1" dirty="0"/>
              <a:t>	</a:t>
            </a:r>
            <a:r>
              <a:rPr lang="en-US" sz="2000" b="1" dirty="0" err="1"/>
              <a:t>NQl</a:t>
            </a:r>
            <a:r>
              <a:rPr lang="en-US" sz="2000" b="1" dirty="0"/>
              <a:t> / </a:t>
            </a:r>
            <a:r>
              <a:rPr lang="en-US" sz="2000" b="1" dirty="0" err="1"/>
              <a:t>NVar</a:t>
            </a:r>
            <a:r>
              <a:rPr lang="en-US" sz="2000" b="1" dirty="0"/>
              <a:t>  &gt;=  0.8</a:t>
            </a:r>
            <a:endParaRPr lang="el-GR" sz="2000" b="1" dirty="0"/>
          </a:p>
          <a:p>
            <a:pPr marL="358775" indent="0">
              <a:buNone/>
            </a:pPr>
            <a:r>
              <a:rPr lang="en-US" sz="2000" b="1" dirty="0"/>
              <a:t>	then type-of-data = 1.</a:t>
            </a:r>
            <a:endParaRPr lang="el-GR" sz="2000" b="1"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40</a:t>
            </a:fld>
            <a:endParaRPr kumimoji="0" lang="en-US" sz="1400" b="1" dirty="0">
              <a:solidFill>
                <a:schemeClr val="bg1"/>
              </a:solidFill>
            </a:endParaRPr>
          </a:p>
        </p:txBody>
      </p:sp>
    </p:spTree>
    <p:extLst>
      <p:ext uri="{BB962C8B-B14F-4D97-AF65-F5344CB8AC3E}">
        <p14:creationId xmlns:p14="http://schemas.microsoft.com/office/powerpoint/2010/main" val="3737629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lnSpcReduction="1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μεθόδου ανάλυσης δεδομένων</a:t>
            </a:r>
            <a:endParaRPr lang="el-GR" sz="2000" dirty="0"/>
          </a:p>
          <a:p>
            <a:pPr marL="174625" indent="0">
              <a:buNone/>
            </a:pPr>
            <a:r>
              <a:rPr lang="en-US" sz="2000" b="1" dirty="0"/>
              <a:t>rule-26: if target-data-anal = 1 and</a:t>
            </a:r>
            <a:endParaRPr lang="el-GR" sz="2000" b="1" dirty="0"/>
          </a:p>
          <a:p>
            <a:pPr marL="174625" indent="0" defTabSz="533400">
              <a:buNone/>
            </a:pPr>
            <a:r>
              <a:rPr lang="en-US" sz="2000" b="1" dirty="0"/>
              <a:t>	</a:t>
            </a:r>
            <a:r>
              <a:rPr lang="en-US" sz="2000" b="1" dirty="0" err="1"/>
              <a:t>nb</a:t>
            </a:r>
            <a:r>
              <a:rPr lang="en-US" sz="2000" b="1" dirty="0"/>
              <a:t>-of-</a:t>
            </a:r>
            <a:r>
              <a:rPr lang="en-US" sz="2000" b="1" dirty="0" err="1"/>
              <a:t>var</a:t>
            </a:r>
            <a:r>
              <a:rPr lang="en-US" sz="2000" b="1" dirty="0"/>
              <a:t> = 1 and </a:t>
            </a:r>
            <a:endParaRPr lang="el-GR" sz="2000" b="1" dirty="0"/>
          </a:p>
          <a:p>
            <a:pPr marL="174625" indent="0" defTabSz="533400">
              <a:buNone/>
            </a:pPr>
            <a:r>
              <a:rPr lang="en-US" sz="2000" b="1" dirty="0"/>
              <a:t>	type-of-data = 1 and</a:t>
            </a:r>
            <a:endParaRPr lang="el-GR" sz="2000" b="1" dirty="0"/>
          </a:p>
          <a:p>
            <a:pPr marL="174625" indent="0" defTabSz="533400">
              <a:buNone/>
            </a:pPr>
            <a:r>
              <a:rPr lang="en-US" sz="2000" b="1" dirty="0"/>
              <a:t>	transform = 1</a:t>
            </a:r>
            <a:endParaRPr lang="el-GR" sz="2000" b="1" dirty="0"/>
          </a:p>
          <a:p>
            <a:pPr marL="174625" indent="0" defTabSz="533400">
              <a:buNone/>
            </a:pPr>
            <a:r>
              <a:rPr lang="en-US" sz="2000" b="1" dirty="0"/>
              <a:t>	then data-anal = 'PCA'.</a:t>
            </a:r>
            <a:endParaRPr lang="el-GR" sz="2000" b="1" dirty="0"/>
          </a:p>
          <a:p>
            <a:pPr marL="174625" indent="0">
              <a:buNone/>
            </a:pPr>
            <a:r>
              <a:rPr lang="en-GB" sz="2000" b="1" dirty="0"/>
              <a:t> </a:t>
            </a:r>
            <a:endParaRPr lang="el-GR" sz="2000" b="1" dirty="0"/>
          </a:p>
          <a:p>
            <a:pPr marL="174625" indent="0">
              <a:buNone/>
            </a:pPr>
            <a:r>
              <a:rPr lang="en-US" sz="2000" b="1" dirty="0"/>
              <a:t>rule-119: if target-data-anal = 4 and</a:t>
            </a:r>
            <a:endParaRPr lang="el-GR" sz="2000" b="1" dirty="0"/>
          </a:p>
          <a:p>
            <a:pPr marL="174625" indent="0" defTabSz="533400">
              <a:buNone/>
            </a:pPr>
            <a:r>
              <a:rPr lang="en-US" sz="2000" b="1" dirty="0"/>
              <a:t>	</a:t>
            </a:r>
            <a:r>
              <a:rPr lang="en-US" sz="2000" b="1" dirty="0" err="1"/>
              <a:t>nb</a:t>
            </a:r>
            <a:r>
              <a:rPr lang="en-US" sz="2000" b="1" dirty="0"/>
              <a:t>-of-</a:t>
            </a:r>
            <a:r>
              <a:rPr lang="en-US" sz="2000" b="1" dirty="0" err="1"/>
              <a:t>var</a:t>
            </a:r>
            <a:r>
              <a:rPr lang="en-US" sz="2000" b="1" dirty="0"/>
              <a:t> = </a:t>
            </a:r>
            <a:r>
              <a:rPr lang="en-US" sz="2000" b="1" dirty="0" err="1"/>
              <a:t>NVar</a:t>
            </a:r>
            <a:r>
              <a:rPr lang="en-US" sz="2000" b="1" dirty="0"/>
              <a:t> and</a:t>
            </a:r>
            <a:endParaRPr lang="el-GR" sz="2000" b="1" dirty="0"/>
          </a:p>
          <a:p>
            <a:pPr marL="174625" indent="0" defTabSz="533400">
              <a:buNone/>
            </a:pPr>
            <a:r>
              <a:rPr lang="en-US" sz="2000" b="1" dirty="0"/>
              <a:t>	</a:t>
            </a:r>
            <a:r>
              <a:rPr lang="en-US" sz="2000" b="1" dirty="0" err="1"/>
              <a:t>NVar</a:t>
            </a:r>
            <a:r>
              <a:rPr lang="en-US" sz="2000" b="1" dirty="0"/>
              <a:t> &gt; 2 and</a:t>
            </a:r>
            <a:endParaRPr lang="el-GR" sz="2000" b="1" dirty="0"/>
          </a:p>
          <a:p>
            <a:pPr marL="174625" indent="0" defTabSz="533400">
              <a:buNone/>
            </a:pPr>
            <a:r>
              <a:rPr lang="en-US" sz="2000" b="1" dirty="0"/>
              <a:t>	</a:t>
            </a:r>
            <a:r>
              <a:rPr lang="en-US" sz="2000" b="1" dirty="0" err="1"/>
              <a:t>nb</a:t>
            </a:r>
            <a:r>
              <a:rPr lang="en-US" sz="2000" b="1" dirty="0"/>
              <a:t>-of-</a:t>
            </a:r>
            <a:r>
              <a:rPr lang="en-US" sz="2000" b="1" dirty="0" err="1"/>
              <a:t>depvar</a:t>
            </a:r>
            <a:r>
              <a:rPr lang="en-US" sz="2000" b="1" dirty="0"/>
              <a:t> = 1 and</a:t>
            </a:r>
            <a:endParaRPr lang="el-GR" sz="2000" b="1" dirty="0"/>
          </a:p>
          <a:p>
            <a:pPr marL="174625" indent="0" defTabSz="533400">
              <a:buNone/>
            </a:pPr>
            <a:r>
              <a:rPr lang="en-US" sz="2000" b="1" dirty="0"/>
              <a:t>	</a:t>
            </a:r>
            <a:r>
              <a:rPr lang="en-US" sz="2000" b="1" dirty="0" err="1"/>
              <a:t>nb</a:t>
            </a:r>
            <a:r>
              <a:rPr lang="en-US" sz="2000" b="1" dirty="0"/>
              <a:t>-of-</a:t>
            </a:r>
            <a:r>
              <a:rPr lang="en-US" sz="2000" b="1" dirty="0" err="1"/>
              <a:t>indepvar</a:t>
            </a:r>
            <a:r>
              <a:rPr lang="en-US" sz="2000" b="1" dirty="0"/>
              <a:t> = </a:t>
            </a:r>
            <a:r>
              <a:rPr lang="en-US" sz="2000" b="1" dirty="0" err="1"/>
              <a:t>nb</a:t>
            </a:r>
            <a:r>
              <a:rPr lang="en-US" sz="2000" b="1" dirty="0"/>
              <a:t>-of-</a:t>
            </a:r>
            <a:r>
              <a:rPr lang="en-US" sz="2000" b="1" dirty="0" err="1"/>
              <a:t>var</a:t>
            </a:r>
            <a:r>
              <a:rPr lang="en-US" sz="2000" b="1" dirty="0"/>
              <a:t> - 1 and</a:t>
            </a:r>
            <a:endParaRPr lang="el-GR" sz="2000" b="1" dirty="0"/>
          </a:p>
          <a:p>
            <a:pPr marL="174625" indent="0" defTabSz="533400">
              <a:buNone/>
            </a:pPr>
            <a:r>
              <a:rPr lang="en-US" sz="2000" b="1" dirty="0"/>
              <a:t>	type-of-data = 3</a:t>
            </a:r>
            <a:endParaRPr lang="el-GR" sz="2000" b="1" dirty="0"/>
          </a:p>
          <a:p>
            <a:pPr marL="174625" indent="0" defTabSz="533400">
              <a:buNone/>
            </a:pPr>
            <a:r>
              <a:rPr lang="en-US" sz="2000" b="1" dirty="0"/>
              <a:t>	</a:t>
            </a:r>
            <a:r>
              <a:rPr lang="en-US" sz="2000" dirty="0"/>
              <a:t>then data-anal = 'MR'.</a:t>
            </a:r>
            <a:endParaRPr lang="el-GR" sz="2000"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41</a:t>
            </a:fld>
            <a:endParaRPr kumimoji="0" lang="en-US" sz="1400" b="1" dirty="0">
              <a:solidFill>
                <a:schemeClr val="bg1"/>
              </a:solidFill>
            </a:endParaRPr>
          </a:p>
        </p:txBody>
      </p:sp>
      <p:sp>
        <p:nvSpPr>
          <p:cNvPr id="5" name="TextBox 4"/>
          <p:cNvSpPr txBox="1"/>
          <p:nvPr/>
        </p:nvSpPr>
        <p:spPr>
          <a:xfrm>
            <a:off x="4427984" y="3789040"/>
            <a:ext cx="4795928" cy="2031325"/>
          </a:xfrm>
          <a:prstGeom prst="rect">
            <a:avLst/>
          </a:prstGeom>
          <a:noFill/>
        </p:spPr>
        <p:txBody>
          <a:bodyPr wrap="none" rtlCol="0">
            <a:spAutoFit/>
          </a:bodyPr>
          <a:lstStyle/>
          <a:p>
            <a:pPr marL="446088"/>
            <a:r>
              <a:rPr lang="en-US" b="1" dirty="0"/>
              <a:t>rule-159: if target-data-anal = 6  and</a:t>
            </a:r>
            <a:endParaRPr lang="el-GR" b="1" dirty="0"/>
          </a:p>
          <a:p>
            <a:r>
              <a:rPr lang="en-US" b="1" dirty="0"/>
              <a:t>	</a:t>
            </a:r>
            <a:r>
              <a:rPr lang="en-US" b="1" dirty="0" err="1"/>
              <a:t>nb</a:t>
            </a:r>
            <a:r>
              <a:rPr lang="en-US" b="1" dirty="0"/>
              <a:t>-of-</a:t>
            </a:r>
            <a:r>
              <a:rPr lang="en-US" b="1" dirty="0" err="1"/>
              <a:t>var</a:t>
            </a:r>
            <a:r>
              <a:rPr lang="en-US" b="1" dirty="0"/>
              <a:t> = </a:t>
            </a:r>
            <a:r>
              <a:rPr lang="en-US" b="1" dirty="0" err="1"/>
              <a:t>NVar</a:t>
            </a:r>
            <a:r>
              <a:rPr lang="en-US" b="1" dirty="0"/>
              <a:t> and</a:t>
            </a:r>
            <a:endParaRPr lang="el-GR" b="1" dirty="0"/>
          </a:p>
          <a:p>
            <a:r>
              <a:rPr lang="en-US" b="1" dirty="0"/>
              <a:t>	</a:t>
            </a:r>
            <a:r>
              <a:rPr lang="en-US" b="1" dirty="0" err="1"/>
              <a:t>NVar</a:t>
            </a:r>
            <a:r>
              <a:rPr lang="en-US" b="1" dirty="0"/>
              <a:t> &gt; 3 and</a:t>
            </a:r>
            <a:endParaRPr lang="el-GR" b="1" dirty="0"/>
          </a:p>
          <a:p>
            <a:r>
              <a:rPr lang="en-US" b="1" dirty="0"/>
              <a:t>	type-of-data = 5 and</a:t>
            </a:r>
            <a:endParaRPr lang="el-GR" b="1" dirty="0"/>
          </a:p>
          <a:p>
            <a:r>
              <a:rPr lang="en-US" b="1" dirty="0"/>
              <a:t>	not(transform = 11 or transform = 12)</a:t>
            </a:r>
            <a:endParaRPr lang="el-GR" b="1" dirty="0"/>
          </a:p>
          <a:p>
            <a:r>
              <a:rPr lang="en-US" b="1" dirty="0"/>
              <a:t>	</a:t>
            </a:r>
            <a:r>
              <a:rPr lang="el-GR" b="1" dirty="0" err="1"/>
              <a:t>then</a:t>
            </a:r>
            <a:r>
              <a:rPr lang="el-GR" b="1" dirty="0"/>
              <a:t> </a:t>
            </a:r>
            <a:r>
              <a:rPr lang="el-GR" b="1" dirty="0" err="1"/>
              <a:t>data</a:t>
            </a:r>
            <a:r>
              <a:rPr lang="el-GR" b="1" dirty="0"/>
              <a:t>-</a:t>
            </a:r>
            <a:r>
              <a:rPr lang="el-GR" b="1" dirty="0" err="1"/>
              <a:t>anal</a:t>
            </a:r>
            <a:r>
              <a:rPr lang="el-GR" b="1" dirty="0"/>
              <a:t> = '</a:t>
            </a:r>
            <a:r>
              <a:rPr lang="el-GR" b="1" dirty="0" err="1"/>
              <a:t>Impossible</a:t>
            </a:r>
            <a:r>
              <a:rPr lang="el-GR" b="1" dirty="0"/>
              <a:t>'.</a:t>
            </a:r>
          </a:p>
          <a:p>
            <a:endParaRPr lang="el-GR" b="1" dirty="0"/>
          </a:p>
        </p:txBody>
      </p:sp>
    </p:spTree>
    <p:extLst>
      <p:ext uri="{BB962C8B-B14F-4D97-AF65-F5344CB8AC3E}">
        <p14:creationId xmlns:p14="http://schemas.microsoft.com/office/powerpoint/2010/main" val="3737629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lnSpcReduction="1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μοντέλου προσωπικής επιλογής καταναλωτή</a:t>
            </a:r>
            <a:endParaRPr lang="el-GR" sz="2000" dirty="0"/>
          </a:p>
          <a:p>
            <a:pPr marL="0" indent="0">
              <a:buNone/>
            </a:pPr>
            <a:r>
              <a:rPr lang="el-GR" sz="2000" dirty="0"/>
              <a:t>Από τη θεωρία είναι γνωστό ότι για την σωστή εφαρμογή των μοντέλων προσωπικής επιλογής καταναλωτή (</a:t>
            </a:r>
            <a:r>
              <a:rPr lang="en-US" sz="2000" dirty="0"/>
              <a:t>brand </a:t>
            </a:r>
            <a:r>
              <a:rPr lang="el-GR" sz="2000" dirty="0" err="1"/>
              <a:t>choice</a:t>
            </a:r>
            <a:r>
              <a:rPr lang="el-GR" sz="2000" dirty="0"/>
              <a:t> </a:t>
            </a:r>
            <a:r>
              <a:rPr lang="el-GR" sz="2000" dirty="0" err="1"/>
              <a:t>models</a:t>
            </a:r>
            <a:r>
              <a:rPr lang="el-GR" sz="2000" dirty="0"/>
              <a:t>) και την αποφυγή εμφάνισης προβλημάτων οφειλόμενων στην ανεξαρτησία των ασυσχέτιστων εναλλακτικών επιλογών, απαιτείται ο διαχωρισμός (</a:t>
            </a:r>
            <a:r>
              <a:rPr lang="el-GR" sz="2000" dirty="0" err="1"/>
              <a:t>segmentation</a:t>
            </a:r>
            <a:r>
              <a:rPr lang="el-GR" sz="2000" dirty="0"/>
              <a:t>) των καταναλωτών σε ομοιογενή τμήματα, η συμμετοχή στην αγορά αντιπροσωπευτικών προϊόντων και η πλήρης περιγραφή και </a:t>
            </a:r>
            <a:r>
              <a:rPr lang="el-GR" sz="2000" dirty="0" err="1"/>
              <a:t>μοντελοποίησή</a:t>
            </a:r>
            <a:r>
              <a:rPr lang="el-GR" sz="2000" dirty="0"/>
              <a:t> των (συνεπής οικογένεια κριτηρίων). Στη συνέχεια, για κάθε τμήμα, επιλέγεται το κατάλληλο μοντέλο και με βάση αυτό υπολογίζονται τα μερίδια αγοράς των προϊόντων. Αθροίζοντας τις πιθανότητες επιλογής των επιμέρους τμημάτων αποκτούμε τις πιθανότητες επιλογής για το σύνολο των καταναλωτών. Ο διαχωρισμός αυτός της αγοράς μπορεί να γίνει, είτε με βάση τα γενικά χαρακτηριστικά των καταναλωτών (π.χ. μέλη οικογένειας, εισόδημα, φύλο κ.λπ.), είτε με βάση τη συμπεριφορά τους όπως προκύπτει από την επεξεργασία της σημαντικότητας των κριτηρίων (ομάδες καταναλωτών που θεωρούν σημαντικούς ή όχι συγκεκριμένους συνδυασμούς κριτηρίων). </a:t>
            </a:r>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42</a:t>
            </a:fld>
            <a:endParaRPr kumimoji="0" lang="en-US" sz="1400" b="1" dirty="0">
              <a:solidFill>
                <a:schemeClr val="bg1"/>
              </a:solidFill>
            </a:endParaRPr>
          </a:p>
        </p:txBody>
      </p:sp>
    </p:spTree>
    <p:extLst>
      <p:ext uri="{BB962C8B-B14F-4D97-AF65-F5344CB8AC3E}">
        <p14:creationId xmlns:p14="http://schemas.microsoft.com/office/powerpoint/2010/main" val="3737629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92500" lnSpcReduction="1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μοντέλου προσωπικής επιλογής καταναλωτή</a:t>
            </a:r>
            <a:endParaRPr lang="el-GR" sz="2000" dirty="0"/>
          </a:p>
          <a:p>
            <a:pPr marL="0" indent="0">
              <a:buNone/>
            </a:pPr>
            <a:r>
              <a:rPr lang="el-GR" sz="2000" dirty="0"/>
              <a:t>Ο στόχος όλων των μοντέλων προσωπικής επιλογής καταναλωτή είναι να αποκαλύψουν τις προτιμήσεις του καταναλωτή όσον αφορά τα προϊόντα της ‘αγοράς’. Η ιδέα, που εφαρμόσθηκε στην επιλογή του καταλληλότερου για κάθε τμήμα αγοράς μοντέλου, βασίσθηκε στη μελέτη αφενός μεν του εύρους της αποδιδόμενης από τους καταναλωτές του τμήματος, χρησιμότητας και αφετέρου στο είδος της κατανομής αυτών των χρησιμοτήτων (</a:t>
            </a:r>
            <a:r>
              <a:rPr lang="en-US" sz="2000" dirty="0"/>
              <a:t>Matsatsinis </a:t>
            </a:r>
            <a:r>
              <a:rPr lang="en-GB" sz="2000" dirty="0"/>
              <a:t>and </a:t>
            </a:r>
            <a:r>
              <a:rPr lang="en-US" sz="2000" dirty="0"/>
              <a:t>Samaras</a:t>
            </a:r>
            <a:r>
              <a:rPr lang="el-GR" sz="2000" dirty="0"/>
              <a:t>, 2000). Ο καταναλωτής εκφράζει τις προτιμήσεις του για τα προϊόντα της ‘αγοράς’ προσδοκώντας να αποκομίσει από την αγορά τους κάποια χρησιμότητα. Οι χρησιμότητες που ο κάθε καταναλωτής αποδίδει σε κάθε προϊόν έχουν υπολογισθεί με τη βοήθεια της UTASTAR και οι τιμές τους κυμαίνονται στο διάστημα [0, 1]. Το εύρος και το είδος της κατανομής των χρησιμοτήτων μας παρέχουν πληροφόρηση για το τρόπο που ο καταναλωτής αντιμετωπίζει τη συγκεκριμένη αγορά. Έτσι, ο καταναλωτής με το εύρος εκφράζει την δυνατότητα ή την αδυναμία του να διαχωρίσει μεταξύ τους τα προϊόντα ενώ με την κατανομή των προϊόντων μέσα στο διάστημα αυτό, εκφράζει τις επιμέρους προτιμήσεις του για κάθε ένα από τα προϊόντα. Η μελέτη αυτών μας οδηγεί στο καθορισμό διαφορετικού είδους καταναλωτικής συμπεριφοράς. Στους διαφορετικούς αυτούς τύπους καταναλωτή εφαρμόζονται διαφορετικά μοντέλα επιλογής.</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43</a:t>
            </a:fld>
            <a:endParaRPr kumimoji="0" lang="en-US" sz="1400" b="1" dirty="0">
              <a:solidFill>
                <a:schemeClr val="bg1"/>
              </a:solidFill>
            </a:endParaRPr>
          </a:p>
        </p:txBody>
      </p:sp>
    </p:spTree>
    <p:extLst>
      <p:ext uri="{BB962C8B-B14F-4D97-AF65-F5344CB8AC3E}">
        <p14:creationId xmlns:p14="http://schemas.microsoft.com/office/powerpoint/2010/main" val="2627932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124744"/>
                <a:ext cx="8884096" cy="5328592"/>
              </a:xfrm>
            </p:spPr>
            <p:txBody>
              <a:bodyPr>
                <a:normAutofit fontScale="92500" lnSpcReduction="2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μοντέλου προσωπικής επιλογής καταναλωτή</a:t>
                </a:r>
                <a:endParaRPr lang="el-GR" sz="2000" dirty="0"/>
              </a:p>
              <a:p>
                <a:pPr marL="0" indent="0">
                  <a:buNone/>
                </a:pPr>
                <a:r>
                  <a:rPr lang="el-GR" sz="2000" dirty="0"/>
                  <a:t>Η επιλογή του καταλληλότερου κατά περίπτωση μοντέλου βασίσθηκε αφενός μεν στην εμπειρία που αποκτήθηκε από την εφαρμογή των μοντέλων αυτών σε πραγματικά προβλήματα ανάπτυξης νέων προϊόντων και αφετέρου στα ιδιαίτερα χαρακτηριστικά των ίδιων των μοντέλων, και εκφράσθηκε με τη μορφή κανόνων οι οποίοι λαμβάνουν υπόψη τους, τους παράγοντες αυτούς. Οι παράμετροι που λαμβάνουν μέρος στην εκτίμηση κάθε καταναλωτή ορίζονται στη συνέχεια.</a:t>
                </a:r>
              </a:p>
              <a:p>
                <a:pPr marL="0" indent="0">
                  <a:buNone/>
                </a:pPr>
                <a:r>
                  <a:rPr lang="el-GR" sz="2000" dirty="0"/>
                  <a:t>Ορίζουμε με </a:t>
                </a:r>
                <a:r>
                  <a:rPr lang="el-GR" sz="2000" b="1" dirty="0"/>
                  <a:t>δ</a:t>
                </a:r>
                <a:r>
                  <a:rPr lang="el-GR" sz="2000" dirty="0"/>
                  <a:t> το εύρος της απόστασης μεταξύ μέγιστης και ελάχιστης χρησιμότητας που έχει αποδώσει ένας καταναλωτής-αποφασίζων στο σύνολο των προϊόντων της αγοράς:</a:t>
                </a:r>
              </a:p>
              <a:p>
                <a:pPr marL="0" indent="0">
                  <a:buNone/>
                </a:pPr>
                <a:r>
                  <a:rPr lang="en-US" sz="2000" dirty="0" smtClean="0"/>
                  <a:t>	</a:t>
                </a:r>
                <a:r>
                  <a:rPr lang="el-GR" sz="2000" dirty="0" smtClean="0"/>
                  <a:t>δ </a:t>
                </a:r>
                <a:r>
                  <a:rPr lang="el-GR" sz="2000" dirty="0"/>
                  <a:t>= </a:t>
                </a:r>
                <a:r>
                  <a:rPr lang="el-GR" sz="2000" dirty="0" err="1"/>
                  <a:t>U</a:t>
                </a:r>
                <a:r>
                  <a:rPr lang="el-GR" sz="2000" baseline="-25000" dirty="0" err="1"/>
                  <a:t>max</a:t>
                </a:r>
                <a:r>
                  <a:rPr lang="el-GR" sz="2000" dirty="0"/>
                  <a:t> - </a:t>
                </a:r>
                <a:r>
                  <a:rPr lang="el-GR" sz="2000" dirty="0" err="1"/>
                  <a:t>U</a:t>
                </a:r>
                <a:r>
                  <a:rPr lang="el-GR" sz="2000" baseline="-25000" dirty="0" err="1"/>
                  <a:t>min</a:t>
                </a:r>
                <a:r>
                  <a:rPr lang="el-GR" sz="2000" dirty="0"/>
                  <a:t> </a:t>
                </a:r>
              </a:p>
              <a:p>
                <a:pPr marL="0" indent="0">
                  <a:buNone/>
                </a:pPr>
                <a:r>
                  <a:rPr lang="el-GR" sz="2000" dirty="0"/>
                  <a:t>Ορίζουμε με </a:t>
                </a:r>
                <a:r>
                  <a:rPr lang="el-GR" sz="2000" b="1" dirty="0"/>
                  <a:t>ε</a:t>
                </a:r>
                <a:r>
                  <a:rPr lang="el-GR" sz="2000" dirty="0"/>
                  <a:t> το εύρος κάθε </a:t>
                </a:r>
                <a:r>
                  <a:rPr lang="el-GR" sz="2000" dirty="0" err="1"/>
                  <a:t>υποδιαστήματος</a:t>
                </a:r>
                <a:r>
                  <a:rPr lang="el-GR" sz="2000" dirty="0"/>
                  <a:t> της απόστασης δ (όπου n ο αριθμός των προϊόντων της ‘αγοράς’):</a:t>
                </a:r>
              </a:p>
              <a:p>
                <a:pPr marL="0" indent="0">
                  <a:buNone/>
                </a:pPr>
                <a:r>
                  <a:rPr lang="el-GR" sz="2000" dirty="0"/>
                  <a:t>	</a:t>
                </a:r>
                <a14:m>
                  <m:oMath xmlns:m="http://schemas.openxmlformats.org/officeDocument/2006/math" xmlns="">
                    <m:r>
                      <a:rPr lang="el-GR" sz="2000" i="1">
                        <a:latin typeface="Cambria Math"/>
                      </a:rPr>
                      <m:t>𝜀</m:t>
                    </m:r>
                    <m:r>
                      <a:rPr lang="el-GR" sz="2000" i="1">
                        <a:latin typeface="Cambria Math"/>
                      </a:rPr>
                      <m:t>= </m:t>
                    </m:r>
                    <m:f>
                      <m:fPr>
                        <m:ctrlPr>
                          <a:rPr lang="el-GR" sz="2000" i="1">
                            <a:latin typeface="Cambria Math"/>
                          </a:rPr>
                        </m:ctrlPr>
                      </m:fPr>
                      <m:num>
                        <m:r>
                          <a:rPr lang="el-GR" sz="2000" i="1">
                            <a:latin typeface="Cambria Math"/>
                          </a:rPr>
                          <m:t>𝛿</m:t>
                        </m:r>
                      </m:num>
                      <m:den>
                        <m:r>
                          <a:rPr lang="en-GB" sz="2000" i="1">
                            <a:latin typeface="Cambria Math"/>
                          </a:rPr>
                          <m:t>𝑛</m:t>
                        </m:r>
                        <m:r>
                          <a:rPr lang="en-GB" sz="2000" i="1">
                            <a:latin typeface="Cambria Math"/>
                          </a:rPr>
                          <m:t>−1</m:t>
                        </m:r>
                      </m:den>
                    </m:f>
                  </m:oMath>
                </a14:m>
                <a:endParaRPr lang="el-GR" sz="2000" dirty="0"/>
              </a:p>
              <a:p>
                <a:pPr marL="0" indent="0">
                  <a:buNone/>
                </a:pPr>
                <a:r>
                  <a:rPr lang="el-GR" sz="2000" dirty="0"/>
                  <a:t>Στη συνέχεια διαιρούμε το διάστημα σε k = n-1 κλάσεις ισοδυναμίας για κάθε μία από τις οποίες υπολογίζουμε τη συχνότητα </a:t>
                </a:r>
                <a:r>
                  <a:rPr lang="el-GR" sz="2000" dirty="0" err="1"/>
                  <a:t>f</a:t>
                </a:r>
                <a:r>
                  <a:rPr lang="el-GR" sz="2000" baseline="-25000" dirty="0" err="1"/>
                  <a:t>i</a:t>
                </a:r>
                <a:r>
                  <a:rPr lang="el-GR" sz="2000" dirty="0"/>
                  <a:t> των προϊόντων των οποίων οι χρησιμότητες ανήκουν στο διάστημα αυτό και το μέσον του διαστήματος αυτού x</a:t>
                </a:r>
                <a:r>
                  <a:rPr lang="el-GR" sz="2000" baseline="-25000" dirty="0"/>
                  <a:t>i</a:t>
                </a:r>
                <a:r>
                  <a:rPr lang="el-GR" sz="2000" dirty="0"/>
                  <a:t> .</a:t>
                </a:r>
              </a:p>
              <a:p>
                <a:pPr marL="0" indent="0">
                  <a:buNone/>
                </a:pPr>
                <a:endParaRPr lang="el-G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124744"/>
                <a:ext cx="8884096" cy="5328592"/>
              </a:xfrm>
              <a:blipFill rotWithShape="1">
                <a:blip r:embed="rId3"/>
                <a:stretch>
                  <a:fillRect l="-618" t="-1716" r="-412"/>
                </a:stretch>
              </a:blipFill>
            </p:spPr>
            <p:txBody>
              <a:bodyPr/>
              <a:lstStyle/>
              <a:p>
                <a:r>
                  <a:rPr lang="el-GR">
                    <a:noFill/>
                  </a:rPr>
                  <a:t> </a:t>
                </a:r>
              </a:p>
            </p:txBody>
          </p:sp>
        </mc:Fallback>
      </mc:AlternateContent>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44</a:t>
            </a:fld>
            <a:endParaRPr kumimoji="0" lang="en-US" sz="1400" b="1" dirty="0">
              <a:solidFill>
                <a:schemeClr val="bg1"/>
              </a:solidFill>
            </a:endParaRPr>
          </a:p>
        </p:txBody>
      </p:sp>
    </p:spTree>
    <p:extLst>
      <p:ext uri="{BB962C8B-B14F-4D97-AF65-F5344CB8AC3E}">
        <p14:creationId xmlns:p14="http://schemas.microsoft.com/office/powerpoint/2010/main" val="2627932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μοντέλου προσωπικής επιλογής καταναλωτή</a:t>
            </a:r>
            <a:endParaRPr lang="el-GR" sz="2000" dirty="0"/>
          </a:p>
          <a:p>
            <a:pPr marL="0" indent="0">
              <a:buNone/>
            </a:pPr>
            <a:r>
              <a:rPr lang="el-GR" sz="2000" dirty="0"/>
              <a:t>Ορίζουμε με μ το μέσο όρο ο οποίος υπολογίζεται από τη σχέση:</a:t>
            </a:r>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l-GR" sz="2000" dirty="0" smtClean="0"/>
              <a:t>Ακολούθως </a:t>
            </a:r>
            <a:r>
              <a:rPr lang="el-GR" sz="2000" dirty="0"/>
              <a:t>ορίζουμε τους τύπους υπολογισμού των r-τάξεως κεντρικών ροπών της κατανομής των προϊόντων:</a:t>
            </a:r>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45</a:t>
            </a:fld>
            <a:endParaRPr kumimoji="0" lang="en-US" sz="1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231" y="2132856"/>
            <a:ext cx="1724769" cy="155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231" y="4509120"/>
            <a:ext cx="227225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932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124744"/>
                <a:ext cx="8884096" cy="5328592"/>
              </a:xfrm>
            </p:spPr>
            <p:txBody>
              <a:bodyPr>
                <a:normAutofit lnSpcReduction="1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μοντέλου προσωπικής επιλογής καταναλωτή</a:t>
                </a:r>
                <a:endParaRPr lang="el-GR" sz="2000" dirty="0"/>
              </a:p>
              <a:p>
                <a:pPr marL="0" indent="0">
                  <a:buNone/>
                </a:pPr>
                <a:r>
                  <a:rPr lang="el-GR" sz="2000" dirty="0"/>
                  <a:t>Από αυτές υπολογίζουμε τους συντελεστές ασυμμετρίας α</a:t>
                </a:r>
                <a:r>
                  <a:rPr lang="el-GR" sz="2000" baseline="-25000" dirty="0"/>
                  <a:t>3</a:t>
                </a:r>
                <a:r>
                  <a:rPr lang="el-GR" sz="2000" dirty="0"/>
                  <a:t> και κύρτωσης α</a:t>
                </a:r>
                <a:r>
                  <a:rPr lang="el-GR" sz="2000" baseline="-25000" dirty="0"/>
                  <a:t>4</a:t>
                </a:r>
                <a:r>
                  <a:rPr lang="el-GR" sz="2000" dirty="0"/>
                  <a:t> (</a:t>
                </a:r>
                <a:r>
                  <a:rPr lang="el-GR" sz="2000" dirty="0" err="1"/>
                  <a:t>Fisher</a:t>
                </a:r>
                <a:r>
                  <a:rPr lang="el-GR" sz="2000" dirty="0"/>
                  <a:t>):</a:t>
                </a:r>
                <a:endParaRPr lang="en-US" sz="2000" dirty="0" smtClean="0"/>
              </a:p>
              <a:p>
                <a:pPr marL="0" indent="0">
                  <a:buNone/>
                </a:pPr>
                <a:r>
                  <a:rPr lang="en-US" sz="2000" dirty="0"/>
                  <a:t>	</a:t>
                </a:r>
                <a14:m/>
                <a:r>
                  <a:rPr lang="en-US" sz="2000" dirty="0" smtClean="0"/>
                  <a:t>, </a:t>
                </a:r>
                <a:r>
                  <a:rPr lang="el-GR" sz="2000" dirty="0" smtClean="0"/>
                  <a:t>και</a:t>
                </a:r>
              </a:p>
              <a:p>
                <a:pPr marL="892175" indent="0">
                  <a:buNone/>
                </a:pPr>
                <a14:m/>
                <a:r>
                  <a:rPr lang="el-GR" sz="2000" dirty="0" smtClean="0">
                    <a:effectLst/>
                    <a:latin typeface="Times New Roman"/>
                    <a:ea typeface="Times New Roman"/>
                  </a:rPr>
                  <a:t>, το 3 </a:t>
                </a:r>
                <a:r>
                  <a:rPr lang="el-GR" sz="2000" dirty="0"/>
                  <a:t>αντιστοιχεί σε κανονική κατανομή</a:t>
                </a:r>
                <a:r>
                  <a:rPr lang="el-GR" sz="2000" dirty="0" smtClean="0"/>
                  <a:t>.</a:t>
                </a:r>
                <a:endParaRPr lang="el-GR" sz="2000" dirty="0"/>
              </a:p>
              <a:p>
                <a:pPr marL="0" indent="0">
                  <a:buNone/>
                </a:pPr>
                <a:r>
                  <a:rPr lang="el-GR" sz="2000" dirty="0"/>
                  <a:t>Για κάθε τμήμα αγοράς υπολογίζουμε το εύρος δ (0 </a:t>
                </a:r>
                <a:r>
                  <a:rPr lang="el-GR" sz="2000" dirty="0">
                    <a:sym typeface="Symbol"/>
                  </a:rPr>
                  <a:t></a:t>
                </a:r>
                <a:r>
                  <a:rPr lang="el-GR" sz="2000" dirty="0"/>
                  <a:t> δ </a:t>
                </a:r>
                <a:r>
                  <a:rPr lang="el-GR" sz="2000" dirty="0">
                    <a:sym typeface="Symbol"/>
                  </a:rPr>
                  <a:t></a:t>
                </a:r>
                <a:r>
                  <a:rPr lang="el-GR" sz="2000" dirty="0"/>
                  <a:t> 1). Με τη βοήθεια των ροπών υπολογίζονται οι συντελεστές ασυμμετρίας και κύρτωσης. Με βάση τη τιμή του συντελεστή ασυμμετρίας ευρίσκεται αν η κατανομή των προϊόντων μας είναι συμμετρική, θετικά ή αρνητικά ασύμμετρη. Θεωρούμε ότι μια κατανομή είναι σχεδόν συμμετρική όταν ο συντελεστής ασυμμετρίας α</a:t>
                </a:r>
                <a:r>
                  <a:rPr lang="el-GR" sz="2000" baseline="-25000" dirty="0"/>
                  <a:t>3</a:t>
                </a:r>
                <a:r>
                  <a:rPr lang="el-GR" sz="2000" dirty="0"/>
                  <a:t> παίρνει τιμές στο διάστημα [-0.25, +0.25], ενώ θα είναι θετικά ασύμμετρη για α</a:t>
                </a:r>
                <a:r>
                  <a:rPr lang="el-GR" sz="2000" baseline="-25000" dirty="0"/>
                  <a:t>3</a:t>
                </a:r>
                <a:r>
                  <a:rPr lang="el-GR" sz="2000" dirty="0"/>
                  <a:t> &gt; +0.25 και αρνητικά ασύμμετρη για α</a:t>
                </a:r>
                <a:r>
                  <a:rPr lang="el-GR" sz="2000" baseline="-25000" dirty="0"/>
                  <a:t>3</a:t>
                </a:r>
                <a:r>
                  <a:rPr lang="el-GR" sz="2000" dirty="0"/>
                  <a:t> &lt; -0.25. Επίσης θεωρούμε μια κατανομή σχεδόν κανονική αν ο συντελεστής κύρτωσης α</a:t>
                </a:r>
                <a:r>
                  <a:rPr lang="el-GR" sz="2000" baseline="-25000" dirty="0"/>
                  <a:t>4</a:t>
                </a:r>
                <a:r>
                  <a:rPr lang="el-GR" sz="2000" dirty="0"/>
                  <a:t> παίρνει τιμές στο διάστημα [-0.5, +0.5], ενώ για α</a:t>
                </a:r>
                <a:r>
                  <a:rPr lang="el-GR" sz="2000" baseline="-25000" dirty="0"/>
                  <a:t>4</a:t>
                </a:r>
                <a:r>
                  <a:rPr lang="el-GR" sz="2000" dirty="0"/>
                  <a:t> &lt; -0.5 θα θεωρούμε την κατανομή </a:t>
                </a:r>
                <a:r>
                  <a:rPr lang="el-GR" sz="2000" dirty="0" err="1"/>
                  <a:t>πλατύκυρτη</a:t>
                </a:r>
                <a:r>
                  <a:rPr lang="el-GR" sz="2000" dirty="0"/>
                  <a:t> και για α</a:t>
                </a:r>
                <a:r>
                  <a:rPr lang="el-GR" sz="2000" baseline="-25000" dirty="0"/>
                  <a:t>4</a:t>
                </a:r>
                <a:r>
                  <a:rPr lang="el-GR" sz="2000" dirty="0"/>
                  <a:t> &gt; +0.5 </a:t>
                </a:r>
                <a:r>
                  <a:rPr lang="el-GR" sz="2000" dirty="0" err="1"/>
                  <a:t>λεπτόκυρτη</a:t>
                </a:r>
                <a:r>
                  <a:rPr lang="el-GR" sz="2000" dirty="0"/>
                  <a:t>. </a:t>
                </a:r>
                <a:endParaRPr lang="el-GR"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124744"/>
                <a:ext cx="8884096" cy="5328592"/>
              </a:xfrm>
              <a:blipFill rotWithShape="1">
                <a:blip r:embed="rId3"/>
                <a:stretch>
                  <a:fillRect l="-618" t="-686" r="-1167"/>
                </a:stretch>
              </a:blipFill>
            </p:spPr>
            <p:txBody>
              <a:bodyPr/>
              <a:lstStyle/>
              <a:p>
                <a:r>
                  <a:rPr lang="el-GR">
                    <a:noFill/>
                  </a:rPr>
                  <a:t> </a:t>
                </a:r>
              </a:p>
            </p:txBody>
          </p:sp>
        </mc:Fallback>
      </mc:AlternateContent>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46</a:t>
            </a:fld>
            <a:endParaRPr kumimoji="0" lang="en-US" sz="1400" b="1" dirty="0">
              <a:solidFill>
                <a:schemeClr val="bg1"/>
              </a:solidFill>
            </a:endParaRPr>
          </a:p>
        </p:txBody>
      </p:sp>
    </p:spTree>
    <p:extLst>
      <p:ext uri="{BB962C8B-B14F-4D97-AF65-F5344CB8AC3E}">
        <p14:creationId xmlns:p14="http://schemas.microsoft.com/office/powerpoint/2010/main" val="2627932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92500" lnSpcReduction="1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μοντέλου προσωπικής επιλογής καταναλωτή</a:t>
            </a:r>
            <a:endParaRPr lang="el-GR" sz="2000" dirty="0"/>
          </a:p>
          <a:p>
            <a:pPr marL="0" indent="0">
              <a:buNone/>
            </a:pPr>
            <a:r>
              <a:rPr lang="el-GR" sz="2000" dirty="0"/>
              <a:t>Η κωδικοποίηση των συντελεστών δίνεται στο πίνακα 15.6.</a:t>
            </a:r>
          </a:p>
          <a:p>
            <a:pPr marL="0" indent="0">
              <a:buNone/>
            </a:pPr>
            <a:r>
              <a:rPr lang="el-GR" sz="2000" b="1" dirty="0"/>
              <a:t>Πίνακας 15.6. Κωδικοποίηση συντελεστών συμμετρίας και κύρτωσης.</a:t>
            </a: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r>
              <a:rPr lang="el-GR" sz="2000" dirty="0" smtClean="0"/>
              <a:t>Συγκρίνοντας </a:t>
            </a:r>
            <a:r>
              <a:rPr lang="el-GR" sz="2000" dirty="0"/>
              <a:t>τα αποτελέσματα για την συγκεκριμένη κατανομή με τα ανωτέρω μπορούμε να προχωρήσουμε στην έκφραση εμπειρικών συμπερασμάτων και τελικά να επιλέξουμε το καταλληλότερο μοντέλο που θα μετατρέπει καλύτερα τις προθέσεις του καταναλωτή σε πιθανότητες αγοράς κάθε προϊόντος</a:t>
            </a:r>
            <a:r>
              <a:rPr lang="el-GR" sz="2000" dirty="0" smtClean="0"/>
              <a:t>.</a:t>
            </a: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47</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51695110"/>
              </p:ext>
            </p:extLst>
          </p:nvPr>
        </p:nvGraphicFramePr>
        <p:xfrm>
          <a:off x="827581" y="2564903"/>
          <a:ext cx="7056786" cy="2664296"/>
        </p:xfrm>
        <a:graphic>
          <a:graphicData uri="http://schemas.openxmlformats.org/drawingml/2006/table">
            <a:tbl>
              <a:tblPr>
                <a:tableStyleId>{5C22544A-7EE6-4342-B048-85BDC9FD1C3A}</a:tableStyleId>
              </a:tblPr>
              <a:tblGrid>
                <a:gridCol w="1351614"/>
                <a:gridCol w="1951156"/>
                <a:gridCol w="451244"/>
                <a:gridCol w="1319838"/>
                <a:gridCol w="1982934"/>
              </a:tblGrid>
              <a:tr h="836659">
                <a:tc>
                  <a:txBody>
                    <a:bodyPr/>
                    <a:lstStyle/>
                    <a:p>
                      <a:pPr algn="ctr">
                        <a:lnSpc>
                          <a:spcPct val="115000"/>
                        </a:lnSpc>
                        <a:spcBef>
                          <a:spcPts val="600"/>
                        </a:spcBef>
                        <a:spcAft>
                          <a:spcPts val="0"/>
                        </a:spcAft>
                      </a:pPr>
                      <a:r>
                        <a:rPr lang="el-GR" sz="1600" b="1" dirty="0">
                          <a:effectLst/>
                        </a:rPr>
                        <a:t>Κωδικός</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b="1" dirty="0">
                          <a:effectLst/>
                        </a:rPr>
                        <a:t>Συντελεστής Συμμετρίας</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b="1" dirty="0">
                          <a:effectLst/>
                        </a:rPr>
                        <a:t> </a:t>
                      </a:r>
                      <a:endParaRPr lang="el-GR" sz="1600" b="1" dirty="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b="1" dirty="0">
                          <a:effectLst/>
                        </a:rPr>
                        <a:t>Κωδικός</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b="1" dirty="0">
                          <a:effectLst/>
                        </a:rPr>
                        <a:t>Συντελεστής Κύρτωσης</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r>
              <a:tr h="1026199">
                <a:tc>
                  <a:txBody>
                    <a:bodyPr/>
                    <a:lstStyle/>
                    <a:p>
                      <a:pPr algn="ctr">
                        <a:lnSpc>
                          <a:spcPct val="115000"/>
                        </a:lnSpc>
                        <a:spcBef>
                          <a:spcPts val="600"/>
                        </a:spcBef>
                        <a:spcAft>
                          <a:spcPts val="0"/>
                        </a:spcAft>
                      </a:pPr>
                      <a:r>
                        <a:rPr lang="el-GR" sz="1600" b="1" dirty="0">
                          <a:effectLst/>
                        </a:rPr>
                        <a:t>1</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Bef>
                          <a:spcPts val="600"/>
                        </a:spcBef>
                        <a:spcAft>
                          <a:spcPts val="0"/>
                        </a:spcAft>
                      </a:pPr>
                      <a:r>
                        <a:rPr lang="el-GR" sz="1600">
                          <a:effectLst/>
                        </a:rPr>
                        <a:t>α</a:t>
                      </a:r>
                      <a:r>
                        <a:rPr lang="el-GR" sz="1600" baseline="-25000">
                          <a:effectLst/>
                        </a:rPr>
                        <a:t>3</a:t>
                      </a:r>
                      <a:r>
                        <a:rPr lang="el-GR" sz="1600">
                          <a:effectLst/>
                        </a:rPr>
                        <a:t> &lt;= 0.25 και</a:t>
                      </a:r>
                    </a:p>
                    <a:p>
                      <a:pPr algn="just">
                        <a:lnSpc>
                          <a:spcPct val="115000"/>
                        </a:lnSpc>
                        <a:spcBef>
                          <a:spcPts val="600"/>
                        </a:spcBef>
                        <a:spcAft>
                          <a:spcPts val="0"/>
                        </a:spcAft>
                      </a:pPr>
                      <a:r>
                        <a:rPr lang="el-GR" sz="1600">
                          <a:effectLst/>
                        </a:rPr>
                        <a:t>α</a:t>
                      </a:r>
                      <a:r>
                        <a:rPr lang="el-GR" sz="1600" baseline="-25000">
                          <a:effectLst/>
                        </a:rPr>
                        <a:t>3</a:t>
                      </a:r>
                      <a:r>
                        <a:rPr lang="el-GR" sz="1600">
                          <a:effectLst/>
                        </a:rPr>
                        <a:t> &gt;= -0.25</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a:effectLst/>
                        </a:rPr>
                        <a:t> </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dirty="0">
                          <a:effectLst/>
                        </a:rPr>
                        <a:t>1</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Bef>
                          <a:spcPts val="600"/>
                        </a:spcBef>
                        <a:spcAft>
                          <a:spcPts val="0"/>
                        </a:spcAft>
                      </a:pPr>
                      <a:r>
                        <a:rPr lang="el-GR" sz="1600">
                          <a:effectLst/>
                        </a:rPr>
                        <a:t>α</a:t>
                      </a:r>
                      <a:r>
                        <a:rPr lang="el-GR" sz="1600" baseline="-25000">
                          <a:effectLst/>
                        </a:rPr>
                        <a:t>4</a:t>
                      </a:r>
                      <a:r>
                        <a:rPr lang="el-GR" sz="1600">
                          <a:effectLst/>
                        </a:rPr>
                        <a:t> &lt;= 0.5 και</a:t>
                      </a:r>
                    </a:p>
                    <a:p>
                      <a:pPr algn="just">
                        <a:lnSpc>
                          <a:spcPct val="115000"/>
                        </a:lnSpc>
                        <a:spcBef>
                          <a:spcPts val="600"/>
                        </a:spcBef>
                        <a:spcAft>
                          <a:spcPts val="0"/>
                        </a:spcAft>
                      </a:pPr>
                      <a:r>
                        <a:rPr lang="el-GR" sz="1600">
                          <a:effectLst/>
                        </a:rPr>
                        <a:t>α</a:t>
                      </a:r>
                      <a:r>
                        <a:rPr lang="el-GR" sz="1600" baseline="-25000">
                          <a:effectLst/>
                        </a:rPr>
                        <a:t>4</a:t>
                      </a:r>
                      <a:r>
                        <a:rPr lang="el-GR" sz="1600">
                          <a:effectLst/>
                        </a:rPr>
                        <a:t> &gt;= -0.5</a:t>
                      </a:r>
                      <a:endParaRPr lang="el-GR" sz="1600">
                        <a:effectLst/>
                        <a:latin typeface="Times New Roman"/>
                        <a:ea typeface="Times New Roman"/>
                        <a:cs typeface="Times New Roman"/>
                      </a:endParaRPr>
                    </a:p>
                  </a:txBody>
                  <a:tcPr marL="68580" marR="68580" marT="0" marB="0"/>
                </a:tc>
              </a:tr>
              <a:tr h="400719">
                <a:tc>
                  <a:txBody>
                    <a:bodyPr/>
                    <a:lstStyle/>
                    <a:p>
                      <a:pPr algn="ctr">
                        <a:lnSpc>
                          <a:spcPct val="115000"/>
                        </a:lnSpc>
                        <a:spcBef>
                          <a:spcPts val="600"/>
                        </a:spcBef>
                        <a:spcAft>
                          <a:spcPts val="0"/>
                        </a:spcAft>
                      </a:pPr>
                      <a:r>
                        <a:rPr lang="el-GR" sz="1600" b="1" dirty="0">
                          <a:effectLst/>
                        </a:rPr>
                        <a:t>2</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Bef>
                          <a:spcPts val="600"/>
                        </a:spcBef>
                        <a:spcAft>
                          <a:spcPts val="0"/>
                        </a:spcAft>
                      </a:pPr>
                      <a:r>
                        <a:rPr lang="el-GR" sz="1600">
                          <a:effectLst/>
                        </a:rPr>
                        <a:t>α</a:t>
                      </a:r>
                      <a:r>
                        <a:rPr lang="el-GR" sz="1600" baseline="-25000">
                          <a:effectLst/>
                        </a:rPr>
                        <a:t>3</a:t>
                      </a:r>
                      <a:r>
                        <a:rPr lang="el-GR" sz="1600">
                          <a:effectLst/>
                        </a:rPr>
                        <a:t> &gt; 0.25</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a:effectLst/>
                        </a:rPr>
                        <a:t> </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dirty="0">
                          <a:effectLst/>
                        </a:rPr>
                        <a:t>2</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Bef>
                          <a:spcPts val="600"/>
                        </a:spcBef>
                        <a:spcAft>
                          <a:spcPts val="0"/>
                        </a:spcAft>
                      </a:pPr>
                      <a:r>
                        <a:rPr lang="el-GR" sz="1600">
                          <a:effectLst/>
                        </a:rPr>
                        <a:t>α</a:t>
                      </a:r>
                      <a:r>
                        <a:rPr lang="el-GR" sz="1600" baseline="-25000">
                          <a:effectLst/>
                        </a:rPr>
                        <a:t>4</a:t>
                      </a:r>
                      <a:r>
                        <a:rPr lang="el-GR" sz="1600">
                          <a:effectLst/>
                        </a:rPr>
                        <a:t> &gt; 0.5</a:t>
                      </a:r>
                      <a:endParaRPr lang="el-GR" sz="1600">
                        <a:effectLst/>
                        <a:latin typeface="Times New Roman"/>
                        <a:ea typeface="Times New Roman"/>
                        <a:cs typeface="Times New Roman"/>
                      </a:endParaRPr>
                    </a:p>
                  </a:txBody>
                  <a:tcPr marL="68580" marR="68580" marT="0" marB="0"/>
                </a:tc>
              </a:tr>
              <a:tr h="400719">
                <a:tc>
                  <a:txBody>
                    <a:bodyPr/>
                    <a:lstStyle/>
                    <a:p>
                      <a:pPr algn="ctr">
                        <a:lnSpc>
                          <a:spcPct val="115000"/>
                        </a:lnSpc>
                        <a:spcBef>
                          <a:spcPts val="600"/>
                        </a:spcBef>
                        <a:spcAft>
                          <a:spcPts val="0"/>
                        </a:spcAft>
                      </a:pPr>
                      <a:r>
                        <a:rPr lang="el-GR" sz="1600" b="1" dirty="0">
                          <a:effectLst/>
                        </a:rPr>
                        <a:t>3</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Bef>
                          <a:spcPts val="600"/>
                        </a:spcBef>
                        <a:spcAft>
                          <a:spcPts val="0"/>
                        </a:spcAft>
                      </a:pPr>
                      <a:r>
                        <a:rPr lang="el-GR" sz="1600">
                          <a:effectLst/>
                        </a:rPr>
                        <a:t>α</a:t>
                      </a:r>
                      <a:r>
                        <a:rPr lang="el-GR" sz="1600" baseline="-25000">
                          <a:effectLst/>
                        </a:rPr>
                        <a:t>3</a:t>
                      </a:r>
                      <a:r>
                        <a:rPr lang="el-GR" sz="1600">
                          <a:effectLst/>
                        </a:rPr>
                        <a:t> &lt; -0.25</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a:effectLst/>
                        </a:rPr>
                        <a:t> </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dirty="0">
                          <a:effectLst/>
                        </a:rPr>
                        <a:t>3</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Bef>
                          <a:spcPts val="600"/>
                        </a:spcBef>
                        <a:spcAft>
                          <a:spcPts val="0"/>
                        </a:spcAft>
                      </a:pPr>
                      <a:r>
                        <a:rPr lang="el-GR" sz="1600" dirty="0">
                          <a:effectLst/>
                        </a:rPr>
                        <a:t>α</a:t>
                      </a:r>
                      <a:r>
                        <a:rPr lang="el-GR" sz="1600" baseline="-25000" dirty="0">
                          <a:effectLst/>
                        </a:rPr>
                        <a:t>4</a:t>
                      </a:r>
                      <a:r>
                        <a:rPr lang="el-GR" sz="1600" dirty="0">
                          <a:effectLst/>
                        </a:rPr>
                        <a:t> &lt; -0.5</a:t>
                      </a:r>
                      <a:endParaRPr lang="el-GR" sz="16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627932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2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μοντέλου προσωπικής επιλογής καταναλωτή</a:t>
            </a:r>
            <a:endParaRPr lang="el-GR" sz="2000" dirty="0"/>
          </a:p>
          <a:p>
            <a:pPr marL="0" indent="0">
              <a:buNone/>
            </a:pPr>
            <a:r>
              <a:rPr lang="el-GR" sz="2000" dirty="0"/>
              <a:t>Στον Πίνακα 15.7 ορίζονται τα διαστήματα τιμών του δ.</a:t>
            </a:r>
          </a:p>
          <a:p>
            <a:pPr marL="0" indent="0">
              <a:buNone/>
            </a:pPr>
            <a:r>
              <a:rPr lang="el-GR" sz="2000" b="1" dirty="0"/>
              <a:t>Πίνακας 15.7. Κωδικοποίηση διαστημάτων εύρους χρησιμοτήτων</a:t>
            </a: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a:p>
          <a:p>
            <a:pPr marL="0" indent="0">
              <a:buNone/>
            </a:pPr>
            <a:endParaRPr lang="el-GR" sz="2000" dirty="0" smtClean="0"/>
          </a:p>
          <a:p>
            <a:pPr marL="0" indent="0">
              <a:buNone/>
            </a:pPr>
            <a:endParaRPr lang="el-GR" sz="2000" dirty="0" smtClean="0"/>
          </a:p>
          <a:p>
            <a:pPr marL="0" indent="0">
              <a:buNone/>
            </a:pPr>
            <a:endParaRPr lang="el-GR" sz="2000" dirty="0"/>
          </a:p>
          <a:p>
            <a:pPr marL="0" indent="0">
              <a:buNone/>
            </a:pPr>
            <a:r>
              <a:rPr lang="el-GR" sz="2000" dirty="0" smtClean="0"/>
              <a:t>Ας </a:t>
            </a:r>
            <a:r>
              <a:rPr lang="el-GR" sz="2000" dirty="0"/>
              <a:t>εξετάσουμε καλύτερα τα διαστήματα αυτά: </a:t>
            </a:r>
          </a:p>
          <a:p>
            <a:r>
              <a:rPr lang="el-GR" sz="2000" b="1" dirty="0"/>
              <a:t>0 </a:t>
            </a:r>
            <a:r>
              <a:rPr lang="el-GR" sz="2000" b="1" dirty="0">
                <a:sym typeface="Symbol"/>
              </a:rPr>
              <a:t></a:t>
            </a:r>
            <a:r>
              <a:rPr lang="el-GR" sz="2000" b="1" dirty="0"/>
              <a:t> δ </a:t>
            </a:r>
            <a:r>
              <a:rPr lang="el-GR" sz="2000" b="1" dirty="0">
                <a:sym typeface="Symbol"/>
              </a:rPr>
              <a:t></a:t>
            </a:r>
            <a:r>
              <a:rPr lang="el-GR" sz="2000" b="1" dirty="0"/>
              <a:t> 0.1</a:t>
            </a:r>
            <a:r>
              <a:rPr lang="el-GR" sz="2000" dirty="0"/>
              <a:t>: Δηλώνει ότι οι καταναλωτές έχουν αποδώσει σε όλα τα προϊόντα της αγοράς παρόμοιες χρησιμότητες προσδοκώντας να αποκομίσουν από την αγορά τους την ίδια περίπου ωφέλεια-χρησιμότητα. Με το τρόπο αυτό ο καταναλωτής εκφράζει την αδυναμία του να διαχωρίσει τα προϊόντα τις ‘αγοράς’ και μας πληροφορεί ότι για αυτόν όλα τα προϊόντα έχουν τις ίδιες πιθανότητες επιλογής. Επομένως η ικανότητα διαχωρισμού των προϊόντων της αγοράς είναι πολύ μικρή και η επιλογή ενός προϊόντος για αγορά γίνεται με τυχαίο τρόπο. Σε αυτή την περίπτωση εφαρμόζουμε το μοντέλο ίσων πιθανοτήτων</a:t>
            </a:r>
            <a:r>
              <a:rPr lang="el-GR" sz="2000" dirty="0" smtClean="0"/>
              <a:t>.</a:t>
            </a: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48</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4365296"/>
              </p:ext>
            </p:extLst>
          </p:nvPr>
        </p:nvGraphicFramePr>
        <p:xfrm>
          <a:off x="323528" y="2348879"/>
          <a:ext cx="8496944" cy="2088233"/>
        </p:xfrm>
        <a:graphic>
          <a:graphicData uri="http://schemas.openxmlformats.org/drawingml/2006/table">
            <a:tbl>
              <a:tblPr>
                <a:tableStyleId>{5C22544A-7EE6-4342-B048-85BDC9FD1C3A}</a:tableStyleId>
              </a:tblPr>
              <a:tblGrid>
                <a:gridCol w="1416897"/>
                <a:gridCol w="1726705"/>
                <a:gridCol w="2025409"/>
                <a:gridCol w="3327933"/>
              </a:tblGrid>
              <a:tr h="716177">
                <a:tc>
                  <a:txBody>
                    <a:bodyPr/>
                    <a:lstStyle/>
                    <a:p>
                      <a:pPr algn="ctr">
                        <a:lnSpc>
                          <a:spcPct val="115000"/>
                        </a:lnSpc>
                        <a:spcBef>
                          <a:spcPts val="600"/>
                        </a:spcBef>
                        <a:spcAft>
                          <a:spcPts val="0"/>
                        </a:spcAft>
                      </a:pPr>
                      <a:r>
                        <a:rPr lang="el-GR" sz="1600" b="1" dirty="0">
                          <a:effectLst/>
                        </a:rPr>
                        <a:t>Κωδικός</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b="1" dirty="0">
                          <a:effectLst/>
                        </a:rPr>
                        <a:t>Διάστημα</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b="1" dirty="0">
                          <a:effectLst/>
                        </a:rPr>
                        <a:t>Ικανότητα Διαχωρισμού</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b="1" dirty="0">
                          <a:effectLst/>
                        </a:rPr>
                        <a:t>Αγορά Προϊόντων με:</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r>
              <a:tr h="343014">
                <a:tc>
                  <a:txBody>
                    <a:bodyPr/>
                    <a:lstStyle/>
                    <a:p>
                      <a:pPr algn="ctr">
                        <a:lnSpc>
                          <a:spcPct val="115000"/>
                        </a:lnSpc>
                        <a:spcBef>
                          <a:spcPts val="600"/>
                        </a:spcBef>
                        <a:spcAft>
                          <a:spcPts val="0"/>
                        </a:spcAft>
                      </a:pPr>
                      <a:r>
                        <a:rPr lang="el-GR" sz="1600" b="1" dirty="0">
                          <a:effectLst/>
                        </a:rPr>
                        <a:t>1</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a:effectLst/>
                        </a:rPr>
                        <a:t>0 </a:t>
                      </a:r>
                      <a:r>
                        <a:rPr lang="el-GR" sz="1600">
                          <a:effectLst/>
                          <a:sym typeface="Symbol"/>
                        </a:rPr>
                        <a:t></a:t>
                      </a:r>
                      <a:r>
                        <a:rPr lang="el-GR" sz="1600">
                          <a:effectLst/>
                        </a:rPr>
                        <a:t> δ </a:t>
                      </a:r>
                      <a:r>
                        <a:rPr lang="el-GR" sz="1600">
                          <a:effectLst/>
                          <a:sym typeface="Symbol"/>
                        </a:rPr>
                        <a:t></a:t>
                      </a:r>
                      <a:r>
                        <a:rPr lang="el-GR" sz="1600">
                          <a:effectLst/>
                        </a:rPr>
                        <a:t> 0.1</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a:effectLst/>
                        </a:rPr>
                        <a:t>Αδύνατη</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a:effectLst/>
                        </a:rPr>
                        <a:t>Τυχαία Επιλογή</a:t>
                      </a:r>
                      <a:endParaRPr lang="el-GR" sz="1600">
                        <a:effectLst/>
                        <a:latin typeface="Times New Roman"/>
                        <a:ea typeface="Times New Roman"/>
                        <a:cs typeface="Times New Roman"/>
                      </a:endParaRPr>
                    </a:p>
                  </a:txBody>
                  <a:tcPr marL="68580" marR="68580" marT="0" marB="0"/>
                </a:tc>
              </a:tr>
              <a:tr h="343014">
                <a:tc>
                  <a:txBody>
                    <a:bodyPr/>
                    <a:lstStyle/>
                    <a:p>
                      <a:pPr algn="ctr">
                        <a:lnSpc>
                          <a:spcPct val="115000"/>
                        </a:lnSpc>
                        <a:spcBef>
                          <a:spcPts val="600"/>
                        </a:spcBef>
                        <a:spcAft>
                          <a:spcPts val="0"/>
                        </a:spcAft>
                      </a:pPr>
                      <a:r>
                        <a:rPr lang="el-GR" sz="1600" b="1" dirty="0">
                          <a:effectLst/>
                        </a:rPr>
                        <a:t>2</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a:effectLst/>
                        </a:rPr>
                        <a:t>0.1 &lt; δ </a:t>
                      </a:r>
                      <a:r>
                        <a:rPr lang="el-GR" sz="1600">
                          <a:effectLst/>
                          <a:sym typeface="Symbol"/>
                        </a:rPr>
                        <a:t></a:t>
                      </a:r>
                      <a:r>
                        <a:rPr lang="el-GR" sz="1600">
                          <a:effectLst/>
                        </a:rPr>
                        <a:t> 0.3</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a:effectLst/>
                        </a:rPr>
                        <a:t>Μέτρια</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a:effectLst/>
                        </a:rPr>
                        <a:t>Δυσκολία Επιλογής</a:t>
                      </a:r>
                      <a:endParaRPr lang="el-GR" sz="1600">
                        <a:effectLst/>
                        <a:latin typeface="Times New Roman"/>
                        <a:ea typeface="Times New Roman"/>
                        <a:cs typeface="Times New Roman"/>
                      </a:endParaRPr>
                    </a:p>
                  </a:txBody>
                  <a:tcPr marL="68580" marR="68580" marT="0" marB="0"/>
                </a:tc>
              </a:tr>
              <a:tr h="343014">
                <a:tc>
                  <a:txBody>
                    <a:bodyPr/>
                    <a:lstStyle/>
                    <a:p>
                      <a:pPr algn="ctr">
                        <a:lnSpc>
                          <a:spcPct val="115000"/>
                        </a:lnSpc>
                        <a:spcBef>
                          <a:spcPts val="600"/>
                        </a:spcBef>
                        <a:spcAft>
                          <a:spcPts val="0"/>
                        </a:spcAft>
                      </a:pPr>
                      <a:r>
                        <a:rPr lang="el-GR" sz="1600" b="1" dirty="0">
                          <a:effectLst/>
                        </a:rPr>
                        <a:t>3</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a:effectLst/>
                        </a:rPr>
                        <a:t>0.3 &lt; δ </a:t>
                      </a:r>
                      <a:r>
                        <a:rPr lang="el-GR" sz="1600">
                          <a:effectLst/>
                          <a:sym typeface="Symbol"/>
                        </a:rPr>
                        <a:t></a:t>
                      </a:r>
                      <a:r>
                        <a:rPr lang="el-GR" sz="1600">
                          <a:effectLst/>
                        </a:rPr>
                        <a:t> 0.6</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a:effectLst/>
                        </a:rPr>
                        <a:t>Καλή</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a:effectLst/>
                        </a:rPr>
                        <a:t>Μικρή Δυσκολία Επιλογής</a:t>
                      </a:r>
                      <a:endParaRPr lang="el-GR" sz="1600">
                        <a:effectLst/>
                        <a:latin typeface="Times New Roman"/>
                        <a:ea typeface="Times New Roman"/>
                        <a:cs typeface="Times New Roman"/>
                      </a:endParaRPr>
                    </a:p>
                  </a:txBody>
                  <a:tcPr marL="68580" marR="68580" marT="0" marB="0"/>
                </a:tc>
              </a:tr>
              <a:tr h="343014">
                <a:tc>
                  <a:txBody>
                    <a:bodyPr/>
                    <a:lstStyle/>
                    <a:p>
                      <a:pPr algn="ctr">
                        <a:lnSpc>
                          <a:spcPct val="115000"/>
                        </a:lnSpc>
                        <a:spcBef>
                          <a:spcPts val="600"/>
                        </a:spcBef>
                        <a:spcAft>
                          <a:spcPts val="0"/>
                        </a:spcAft>
                      </a:pPr>
                      <a:r>
                        <a:rPr lang="el-GR" sz="1600" b="1" dirty="0">
                          <a:effectLst/>
                        </a:rPr>
                        <a:t>4</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a:effectLst/>
                        </a:rPr>
                        <a:t>0.6 &lt; δ </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a:effectLst/>
                        </a:rPr>
                        <a:t>Ισχυρά</a:t>
                      </a:r>
                      <a:endParaRPr lang="el-GR" sz="1600">
                        <a:effectLst/>
                        <a:latin typeface="Times New Roman"/>
                        <a:ea typeface="Times New Roman"/>
                        <a:cs typeface="Times New Roman"/>
                      </a:endParaRPr>
                    </a:p>
                  </a:txBody>
                  <a:tcPr marL="68580" marR="68580" marT="0" marB="0"/>
                </a:tc>
                <a:tc>
                  <a:txBody>
                    <a:bodyPr/>
                    <a:lstStyle/>
                    <a:p>
                      <a:pPr algn="ctr">
                        <a:lnSpc>
                          <a:spcPct val="115000"/>
                        </a:lnSpc>
                        <a:spcBef>
                          <a:spcPts val="600"/>
                        </a:spcBef>
                        <a:spcAft>
                          <a:spcPts val="0"/>
                        </a:spcAft>
                      </a:pPr>
                      <a:r>
                        <a:rPr lang="el-GR" sz="1600" dirty="0">
                          <a:effectLst/>
                        </a:rPr>
                        <a:t>Πιστοί Καταναλωτές</a:t>
                      </a:r>
                      <a:endParaRPr lang="el-GR" sz="16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627932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92500" lnSpcReduction="2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μοντέλου προσωπικής επιλογής καταναλωτή</a:t>
            </a:r>
            <a:endParaRPr lang="el-GR" sz="2000" dirty="0"/>
          </a:p>
          <a:p>
            <a:r>
              <a:rPr lang="el-GR" sz="2000" b="1" dirty="0"/>
              <a:t>1 &lt; δ </a:t>
            </a:r>
            <a:r>
              <a:rPr lang="el-GR" sz="2000" b="1" dirty="0">
                <a:sym typeface="Symbol"/>
              </a:rPr>
              <a:t></a:t>
            </a:r>
            <a:r>
              <a:rPr lang="el-GR" sz="2000" b="1" dirty="0"/>
              <a:t> 0.3</a:t>
            </a:r>
            <a:r>
              <a:rPr lang="el-GR" sz="2000" dirty="0"/>
              <a:t>: Οι χρησιμότητες εδώ έχουν μεγαλύτερο διάστημα μέσα στο οποίο κυμαίνονται. Ο καταναλωτής με το τρόπο αυτό, του περιορισμού του εύρους διακύμανσης των χρησιμοτήτων, εκφράζει τη δυσκολία που αντιμετωπίζει να διαχωρίσει ικανοποιητικά τα προϊόντα της ‘αγοράς’ μη διαπιστώνοντας σημαντικές διαφοροποιήσεις μεταξύ των προϊόντων. Η ικανότητα διαχωρισμού των προϊόντων είναι μέτρια και οι καταναλωτές αντιμετωπίζουν μια σχετική δυσκολία να επιλέξουν ένα προϊόν. </a:t>
            </a:r>
          </a:p>
          <a:p>
            <a:r>
              <a:rPr lang="el-GR" sz="2000" b="1" dirty="0"/>
              <a:t>0.3 &lt; δ </a:t>
            </a:r>
            <a:r>
              <a:rPr lang="el-GR" sz="2000" b="1" dirty="0">
                <a:sym typeface="Symbol"/>
              </a:rPr>
              <a:t></a:t>
            </a:r>
            <a:r>
              <a:rPr lang="el-GR" sz="2000" b="1" dirty="0"/>
              <a:t> 0.6</a:t>
            </a:r>
            <a:r>
              <a:rPr lang="el-GR" sz="2000" dirty="0"/>
              <a:t>: Οι καταναλωτές έχουν να επιλέξουν για αγορά από μια μικρότερη ομάδα προϊόντων αντιμετωπίζοντας μια μικρή δυσκολία διαχωρισμού των προϊόντων. </a:t>
            </a:r>
          </a:p>
          <a:p>
            <a:r>
              <a:rPr lang="el-GR" sz="2000" b="1" dirty="0"/>
              <a:t>0.6 &lt; δ </a:t>
            </a:r>
            <a:r>
              <a:rPr lang="el-GR" sz="2000" b="1" dirty="0">
                <a:sym typeface="Symbol"/>
              </a:rPr>
              <a:t></a:t>
            </a:r>
            <a:r>
              <a:rPr lang="el-GR" sz="2000" b="1" dirty="0"/>
              <a:t> 1</a:t>
            </a:r>
            <a:r>
              <a:rPr lang="el-GR" sz="2000" dirty="0"/>
              <a:t>: Τέλος, στο διάστημα αυτό παρατηρείται ισχυρός διαχωρισμός των προϊόντων με αποτέλεσμα οι καταναλωτές να μην αντιμετωπίζουν προβλήματα επιλογής. Ο καταναλωτής διαχωρίζει ισχυρά τα προϊόντα εκφράζοντας τη σαφέστατη προτίμησή του υπέρ των προϊόντων που προσεγγίζουν το άνω όριο. Το εύρος του διαστήματος λειτουργεί απαγορευτικά για τα προϊόντα με τις χαμηλότερες χρησιμότητες. Ο καταναλωτής παρέχει πιθανότητες αγοράς μόνο στα προϊόντα με τις μέγιστες χρησιμότητες. Στις ακραίες τιμές (πλησίον του 1) του διαστήματος αυτού έχουμε την έκφραση σαφών προτιμήσεων αγοράς συγκεκριμένων προϊόντων.</a:t>
            </a:r>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49</a:t>
            </a:fld>
            <a:endParaRPr kumimoji="0" lang="en-US" sz="1400" b="1" dirty="0">
              <a:solidFill>
                <a:schemeClr val="bg1"/>
              </a:solidFill>
            </a:endParaRPr>
          </a:p>
        </p:txBody>
      </p:sp>
    </p:spTree>
    <p:extLst>
      <p:ext uri="{BB962C8B-B14F-4D97-AF65-F5344CB8AC3E}">
        <p14:creationId xmlns:p14="http://schemas.microsoft.com/office/powerpoint/2010/main" val="262793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lnSpcReduction="10000"/>
          </a:bodyPr>
          <a:lstStyle/>
          <a:p>
            <a:pPr marL="0" indent="0">
              <a:buNone/>
            </a:pPr>
            <a:r>
              <a:rPr lang="el-GR" sz="2400" b="1" dirty="0"/>
              <a:t>Ταξινόμηση των </a:t>
            </a:r>
            <a:r>
              <a:rPr lang="el-GR" sz="2400" b="1" dirty="0" smtClean="0"/>
              <a:t>ΠΣΥΑ</a:t>
            </a:r>
          </a:p>
          <a:p>
            <a:pPr marL="0" indent="0">
              <a:buNone/>
            </a:pPr>
            <a:r>
              <a:rPr lang="el-GR" sz="2400" dirty="0"/>
              <a:t>Στη λήψη αποφάσεων, και των δύο κατηγοριών ΠΣΥΑ, μπορεί να μετέχουν ένα ή περισσότεροι αποφασίζοντες, στην περίπτωση αυτή θα μιλάμε για </a:t>
            </a:r>
            <a:r>
              <a:rPr lang="el-GR" sz="2400" dirty="0" err="1"/>
              <a:t>Πολυκριτήρια</a:t>
            </a:r>
            <a:r>
              <a:rPr lang="el-GR" sz="2400" dirty="0"/>
              <a:t> Συστήματα Υποστήριξης Ομαδικών Αποφάσεων. </a:t>
            </a:r>
          </a:p>
          <a:p>
            <a:pPr marL="0" indent="0">
              <a:buNone/>
            </a:pPr>
            <a:r>
              <a:rPr lang="el-GR" sz="2400" dirty="0"/>
              <a:t>Στη δεύτερη κατηγορία μπορεί να γίνεται χρήση και ευφυών μεθόδων και τεχνικών από το χώρο της τεχνητής νοημοσύνης οπότε θα έχουμε Ευφυή </a:t>
            </a:r>
            <a:r>
              <a:rPr lang="el-GR" sz="2400" dirty="0" err="1"/>
              <a:t>Πολυκριτήρια</a:t>
            </a:r>
            <a:r>
              <a:rPr lang="el-GR" sz="2400" dirty="0"/>
              <a:t> Συστήματα Υποστήριξης Αποφάσεων. </a:t>
            </a:r>
          </a:p>
          <a:p>
            <a:pPr marL="0" indent="0">
              <a:buNone/>
            </a:pPr>
            <a:r>
              <a:rPr lang="el-GR" sz="2400" dirty="0"/>
              <a:t>Μια γενική ταξινόμηση μπορεί να γίνει μεταξύ των ΠΣΥΑ, που υλοποιούν μια ή περισσότερες από τις υφιστάμενες μεθόδους </a:t>
            </a:r>
            <a:r>
              <a:rPr lang="el-GR" sz="2400" dirty="0" err="1"/>
              <a:t>Πολυκριτήριας</a:t>
            </a:r>
            <a:r>
              <a:rPr lang="el-GR" sz="2400" dirty="0"/>
              <a:t> Ανάλυσης και εφαρμόζονται για την επίλυση γενικών προβλημάτων και στα ΠΣΥΑ που εφαρμόζονται για την επίλυση συγκεκριμένων προβλημάτων (</a:t>
            </a:r>
            <a:r>
              <a:rPr lang="el-GR" sz="2400" dirty="0" smtClean="0"/>
              <a:t>σχήμα). </a:t>
            </a:r>
            <a:endParaRPr lang="el-GR" sz="2400"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a:t>
            </a:fld>
            <a:endParaRPr kumimoji="0" lang="en-US" sz="1400" b="1" dirty="0">
              <a:solidFill>
                <a:schemeClr val="bg1"/>
              </a:solidFill>
            </a:endParaRPr>
          </a:p>
        </p:txBody>
      </p:sp>
    </p:spTree>
    <p:extLst>
      <p:ext uri="{BB962C8B-B14F-4D97-AF65-F5344CB8AC3E}">
        <p14:creationId xmlns:p14="http://schemas.microsoft.com/office/powerpoint/2010/main" val="1458781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700" b="1" dirty="0" smtClean="0"/>
              <a:t>MARKEX</a:t>
            </a:r>
            <a:r>
              <a:rPr lang="el-GR" sz="1700" b="1" dirty="0"/>
              <a:t> - Βάσεις Γνώσεις Έμπειρων Συστημάτων </a:t>
            </a:r>
          </a:p>
          <a:p>
            <a:pPr marL="0" indent="0">
              <a:buNone/>
            </a:pPr>
            <a:r>
              <a:rPr lang="el-GR" sz="1700" b="1" dirty="0"/>
              <a:t>Βάση γνώσης επιλογής μοντέλου προσωπικής επιλογής καταναλωτή</a:t>
            </a:r>
            <a:endParaRPr lang="el-GR" sz="1700" dirty="0"/>
          </a:p>
          <a:p>
            <a:pPr marL="0" indent="0">
              <a:buNone/>
            </a:pPr>
            <a:r>
              <a:rPr lang="el-GR" sz="1700" dirty="0"/>
              <a:t>Από την θεωρία αλλά και από την εμπειρία μας στη χρήση των μοντέλων του συστήματος στην ανάπτυξη νέων προϊόντων έχουμε καταλήξει στο συμπέρασμα ότι τα χρησιμοποιούμενα μοντέλα προσωπικής επιλογής έχουν διαφορετικές δυνατότητες διαχωρισμού και επομένως ταιριάζουν καλύτερα σε κάποια από τις καταστάσεις που αντιμετωπίζουν οι καταναλωτές και που αντιστοιχούν σε κάποιο από τα ανωτέρω διαστήματα. Έτσι, θεωρούμε ότι κάθε μοντέλο αναπαριστά καλύτερα συγκεκριμένες συμπεριφορές καταναλωτών. Στον πίνακα 15.8 δίνονται τα μοντέλα προσωπικής επιλογής καταναλωτή κατά αύξουσα δυνατότητα διαχωρισμού. </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50</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75217350"/>
              </p:ext>
            </p:extLst>
          </p:nvPr>
        </p:nvGraphicFramePr>
        <p:xfrm>
          <a:off x="2051720" y="3645024"/>
          <a:ext cx="4536504" cy="2829798"/>
        </p:xfrm>
        <a:graphic>
          <a:graphicData uri="http://schemas.openxmlformats.org/drawingml/2006/table">
            <a:tbl>
              <a:tblPr>
                <a:tableStyleId>{5C22544A-7EE6-4342-B048-85BDC9FD1C3A}</a:tableStyleId>
              </a:tblPr>
              <a:tblGrid>
                <a:gridCol w="1610227"/>
                <a:gridCol w="2926277"/>
              </a:tblGrid>
              <a:tr h="314422">
                <a:tc>
                  <a:txBody>
                    <a:bodyPr/>
                    <a:lstStyle/>
                    <a:p>
                      <a:pPr algn="ctr">
                        <a:lnSpc>
                          <a:spcPct val="115000"/>
                        </a:lnSpc>
                        <a:spcBef>
                          <a:spcPts val="600"/>
                        </a:spcBef>
                        <a:spcAft>
                          <a:spcPts val="0"/>
                        </a:spcAft>
                      </a:pPr>
                      <a:r>
                        <a:rPr lang="el-GR" sz="1600" b="1" dirty="0">
                          <a:effectLst/>
                        </a:rPr>
                        <a:t>Κωδικός</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b="1" dirty="0">
                          <a:effectLst/>
                        </a:rPr>
                        <a:t>Μοντέλο</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r>
              <a:tr h="314422">
                <a:tc>
                  <a:txBody>
                    <a:bodyPr/>
                    <a:lstStyle/>
                    <a:p>
                      <a:pPr algn="ctr">
                        <a:lnSpc>
                          <a:spcPct val="115000"/>
                        </a:lnSpc>
                        <a:spcBef>
                          <a:spcPts val="600"/>
                        </a:spcBef>
                        <a:spcAft>
                          <a:spcPts val="0"/>
                        </a:spcAft>
                      </a:pPr>
                      <a:r>
                        <a:rPr lang="el-GR" sz="1600" b="1" dirty="0">
                          <a:effectLst/>
                        </a:rPr>
                        <a:t>1</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a:effectLst/>
                        </a:rPr>
                        <a:t>McFadden-1</a:t>
                      </a:r>
                      <a:endParaRPr lang="el-GR" sz="1600">
                        <a:effectLst/>
                        <a:latin typeface="Times New Roman"/>
                        <a:ea typeface="Times New Roman"/>
                        <a:cs typeface="Times New Roman"/>
                      </a:endParaRPr>
                    </a:p>
                  </a:txBody>
                  <a:tcPr marL="68580" marR="68580" marT="0" marB="0"/>
                </a:tc>
              </a:tr>
              <a:tr h="314422">
                <a:tc>
                  <a:txBody>
                    <a:bodyPr/>
                    <a:lstStyle/>
                    <a:p>
                      <a:pPr algn="ctr">
                        <a:lnSpc>
                          <a:spcPct val="115000"/>
                        </a:lnSpc>
                        <a:spcBef>
                          <a:spcPts val="600"/>
                        </a:spcBef>
                        <a:spcAft>
                          <a:spcPts val="0"/>
                        </a:spcAft>
                      </a:pPr>
                      <a:r>
                        <a:rPr lang="el-GR" sz="1600" b="1" dirty="0">
                          <a:effectLst/>
                        </a:rPr>
                        <a:t>2</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a:effectLst/>
                        </a:rPr>
                        <a:t>McFadden-2</a:t>
                      </a:r>
                      <a:endParaRPr lang="el-GR" sz="1600">
                        <a:effectLst/>
                        <a:latin typeface="Times New Roman"/>
                        <a:ea typeface="Times New Roman"/>
                        <a:cs typeface="Times New Roman"/>
                      </a:endParaRPr>
                    </a:p>
                  </a:txBody>
                  <a:tcPr marL="68580" marR="68580" marT="0" marB="0"/>
                </a:tc>
              </a:tr>
              <a:tr h="314422">
                <a:tc>
                  <a:txBody>
                    <a:bodyPr/>
                    <a:lstStyle/>
                    <a:p>
                      <a:pPr algn="ctr">
                        <a:lnSpc>
                          <a:spcPct val="115000"/>
                        </a:lnSpc>
                        <a:spcBef>
                          <a:spcPts val="600"/>
                        </a:spcBef>
                        <a:spcAft>
                          <a:spcPts val="0"/>
                        </a:spcAft>
                      </a:pPr>
                      <a:r>
                        <a:rPr lang="el-GR" sz="1600" b="1" dirty="0">
                          <a:effectLst/>
                        </a:rPr>
                        <a:t>3</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a:effectLst/>
                        </a:rPr>
                        <a:t>Εύρους Χρησιμοτήτων -1</a:t>
                      </a:r>
                      <a:endParaRPr lang="el-GR" sz="1600">
                        <a:effectLst/>
                        <a:latin typeface="Times New Roman"/>
                        <a:ea typeface="Times New Roman"/>
                        <a:cs typeface="Times New Roman"/>
                      </a:endParaRPr>
                    </a:p>
                  </a:txBody>
                  <a:tcPr marL="68580" marR="68580" marT="0" marB="0"/>
                </a:tc>
              </a:tr>
              <a:tr h="314422">
                <a:tc>
                  <a:txBody>
                    <a:bodyPr/>
                    <a:lstStyle/>
                    <a:p>
                      <a:pPr algn="ctr">
                        <a:lnSpc>
                          <a:spcPct val="115000"/>
                        </a:lnSpc>
                        <a:spcBef>
                          <a:spcPts val="600"/>
                        </a:spcBef>
                        <a:spcAft>
                          <a:spcPts val="0"/>
                        </a:spcAft>
                      </a:pPr>
                      <a:r>
                        <a:rPr lang="el-GR" sz="1600" b="1" dirty="0">
                          <a:effectLst/>
                        </a:rPr>
                        <a:t>4</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a:effectLst/>
                        </a:rPr>
                        <a:t>Εύρους Χρησιμοτήτων -2</a:t>
                      </a:r>
                      <a:endParaRPr lang="el-GR" sz="1600">
                        <a:effectLst/>
                        <a:latin typeface="Times New Roman"/>
                        <a:ea typeface="Times New Roman"/>
                        <a:cs typeface="Times New Roman"/>
                      </a:endParaRPr>
                    </a:p>
                  </a:txBody>
                  <a:tcPr marL="68580" marR="68580" marT="0" marB="0"/>
                </a:tc>
              </a:tr>
              <a:tr h="314422">
                <a:tc>
                  <a:txBody>
                    <a:bodyPr/>
                    <a:lstStyle/>
                    <a:p>
                      <a:pPr algn="ctr">
                        <a:lnSpc>
                          <a:spcPct val="115000"/>
                        </a:lnSpc>
                        <a:spcBef>
                          <a:spcPts val="600"/>
                        </a:spcBef>
                        <a:spcAft>
                          <a:spcPts val="0"/>
                        </a:spcAft>
                      </a:pPr>
                      <a:r>
                        <a:rPr lang="el-GR" sz="1600" b="1" dirty="0">
                          <a:effectLst/>
                        </a:rPr>
                        <a:t>5</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a:effectLst/>
                        </a:rPr>
                        <a:t>Luce</a:t>
                      </a:r>
                      <a:endParaRPr lang="el-GR" sz="1600">
                        <a:effectLst/>
                        <a:latin typeface="Times New Roman"/>
                        <a:ea typeface="Times New Roman"/>
                        <a:cs typeface="Times New Roman"/>
                      </a:endParaRPr>
                    </a:p>
                  </a:txBody>
                  <a:tcPr marL="68580" marR="68580" marT="0" marB="0"/>
                </a:tc>
              </a:tr>
              <a:tr h="314422">
                <a:tc>
                  <a:txBody>
                    <a:bodyPr/>
                    <a:lstStyle/>
                    <a:p>
                      <a:pPr algn="ctr">
                        <a:lnSpc>
                          <a:spcPct val="115000"/>
                        </a:lnSpc>
                        <a:spcBef>
                          <a:spcPts val="600"/>
                        </a:spcBef>
                        <a:spcAft>
                          <a:spcPts val="0"/>
                        </a:spcAft>
                      </a:pPr>
                      <a:r>
                        <a:rPr lang="el-GR" sz="1600" b="1" dirty="0">
                          <a:effectLst/>
                        </a:rPr>
                        <a:t>6</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a:effectLst/>
                        </a:rPr>
                        <a:t>Lesourne</a:t>
                      </a:r>
                      <a:endParaRPr lang="el-GR" sz="1600">
                        <a:effectLst/>
                        <a:latin typeface="Times New Roman"/>
                        <a:ea typeface="Times New Roman"/>
                        <a:cs typeface="Times New Roman"/>
                      </a:endParaRPr>
                    </a:p>
                  </a:txBody>
                  <a:tcPr marL="68580" marR="68580" marT="0" marB="0"/>
                </a:tc>
              </a:tr>
              <a:tr h="314422">
                <a:tc>
                  <a:txBody>
                    <a:bodyPr/>
                    <a:lstStyle/>
                    <a:p>
                      <a:pPr algn="ctr">
                        <a:lnSpc>
                          <a:spcPct val="115000"/>
                        </a:lnSpc>
                        <a:spcBef>
                          <a:spcPts val="600"/>
                        </a:spcBef>
                        <a:spcAft>
                          <a:spcPts val="0"/>
                        </a:spcAft>
                      </a:pPr>
                      <a:r>
                        <a:rPr lang="el-GR" sz="1600" b="1" dirty="0">
                          <a:effectLst/>
                        </a:rPr>
                        <a:t>7</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a:effectLst/>
                        </a:rPr>
                        <a:t>Μεγίστων Χρησιμοτήτων</a:t>
                      </a:r>
                      <a:endParaRPr lang="el-GR" sz="1600">
                        <a:effectLst/>
                        <a:latin typeface="Times New Roman"/>
                        <a:ea typeface="Times New Roman"/>
                        <a:cs typeface="Times New Roman"/>
                      </a:endParaRPr>
                    </a:p>
                  </a:txBody>
                  <a:tcPr marL="68580" marR="68580" marT="0" marB="0"/>
                </a:tc>
              </a:tr>
              <a:tr h="314422">
                <a:tc>
                  <a:txBody>
                    <a:bodyPr/>
                    <a:lstStyle/>
                    <a:p>
                      <a:pPr algn="ctr">
                        <a:lnSpc>
                          <a:spcPct val="115000"/>
                        </a:lnSpc>
                        <a:spcBef>
                          <a:spcPts val="600"/>
                        </a:spcBef>
                        <a:spcAft>
                          <a:spcPts val="0"/>
                        </a:spcAft>
                      </a:pPr>
                      <a:r>
                        <a:rPr lang="el-GR" sz="1600" b="1" dirty="0">
                          <a:effectLst/>
                        </a:rPr>
                        <a:t>8</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Bef>
                          <a:spcPts val="600"/>
                        </a:spcBef>
                        <a:spcAft>
                          <a:spcPts val="0"/>
                        </a:spcAft>
                      </a:pPr>
                      <a:r>
                        <a:rPr lang="el-GR" sz="1600" dirty="0">
                          <a:effectLst/>
                        </a:rPr>
                        <a:t>Ίσων Πιθανοτήτων</a:t>
                      </a:r>
                      <a:endParaRPr lang="el-GR" sz="16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627932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1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επιλογής μοντέλου προσωπικής επιλογής καταναλωτή</a:t>
            </a:r>
            <a:endParaRPr lang="el-GR" sz="2000" dirty="0"/>
          </a:p>
          <a:p>
            <a:pPr marL="0" indent="0">
              <a:buNone/>
            </a:pPr>
            <a:r>
              <a:rPr lang="el-GR" sz="2000" dirty="0"/>
              <a:t>Με βάση τα όσα αναφέρθησαν παραπάνω κατασκευάστηκε η βάση γνώσης επιλογής του μοντέλου προσωπικής επιλογής καταναλωτή, ένα τμήμα της οποίας δίνεται στη συνέχεια:</a:t>
            </a:r>
          </a:p>
          <a:p>
            <a:pPr marL="0" indent="0">
              <a:buNone/>
            </a:pPr>
            <a:r>
              <a:rPr lang="el-GR" sz="2000" dirty="0"/>
              <a:t> </a:t>
            </a:r>
          </a:p>
          <a:p>
            <a:pPr marL="271463" indent="0">
              <a:buNone/>
            </a:pPr>
            <a:r>
              <a:rPr lang="en-US" sz="2000" b="1" dirty="0"/>
              <a:t>goal = </a:t>
            </a:r>
            <a:r>
              <a:rPr lang="en-US" sz="2000" b="1" dirty="0" err="1"/>
              <a:t>modelsimulation</a:t>
            </a:r>
            <a:r>
              <a:rPr lang="en-US" sz="2000" b="1" dirty="0"/>
              <a:t>.</a:t>
            </a:r>
            <a:endParaRPr lang="el-GR" sz="2000" b="1" dirty="0"/>
          </a:p>
          <a:p>
            <a:pPr marL="271463" indent="0">
              <a:buNone/>
            </a:pPr>
            <a:r>
              <a:rPr lang="en-US" sz="2000" b="1" dirty="0"/>
              <a:t> </a:t>
            </a:r>
            <a:endParaRPr lang="el-GR" sz="2000" b="1" dirty="0"/>
          </a:p>
          <a:p>
            <a:pPr marL="271463" indent="0">
              <a:buNone/>
            </a:pPr>
            <a:r>
              <a:rPr lang="en-US" sz="2000" b="1" dirty="0" err="1"/>
              <a:t>initialdata</a:t>
            </a:r>
            <a:r>
              <a:rPr lang="en-US" sz="2000" b="1" dirty="0"/>
              <a:t> = [delta, </a:t>
            </a:r>
            <a:r>
              <a:rPr lang="en-US" sz="2000" b="1" dirty="0" err="1"/>
              <a:t>symetria</a:t>
            </a:r>
            <a:r>
              <a:rPr lang="en-US" sz="2000" b="1" dirty="0"/>
              <a:t>, </a:t>
            </a:r>
            <a:r>
              <a:rPr lang="en-US" sz="2000" b="1" dirty="0" err="1"/>
              <a:t>kirtosi</a:t>
            </a:r>
            <a:r>
              <a:rPr lang="en-US" sz="2000" b="1" dirty="0"/>
              <a:t>].</a:t>
            </a:r>
            <a:endParaRPr lang="el-GR" sz="2000" b="1" dirty="0"/>
          </a:p>
          <a:p>
            <a:pPr marL="271463" indent="0">
              <a:buNone/>
            </a:pPr>
            <a:r>
              <a:rPr lang="en-US" sz="2000" b="1" dirty="0"/>
              <a:t>rule-1: if delta = 1 </a:t>
            </a:r>
            <a:endParaRPr lang="el-GR" sz="2000" b="1" dirty="0"/>
          </a:p>
          <a:p>
            <a:pPr marL="271463" indent="0">
              <a:buNone/>
            </a:pPr>
            <a:r>
              <a:rPr lang="en-US" sz="2000" b="1" dirty="0"/>
              <a:t>	then </a:t>
            </a:r>
            <a:r>
              <a:rPr lang="en-US" sz="2000" b="1" dirty="0" err="1"/>
              <a:t>modelsimulation</a:t>
            </a:r>
            <a:r>
              <a:rPr lang="en-US" sz="2000" b="1" dirty="0"/>
              <a:t> = 8.</a:t>
            </a:r>
            <a:endParaRPr lang="el-GR" sz="2000" b="1" dirty="0"/>
          </a:p>
          <a:p>
            <a:pPr marL="271463" indent="0">
              <a:buNone/>
            </a:pPr>
            <a:r>
              <a:rPr lang="en-US" sz="2000" b="1" dirty="0"/>
              <a:t> </a:t>
            </a:r>
            <a:endParaRPr lang="el-GR" sz="2000" b="1" dirty="0"/>
          </a:p>
          <a:p>
            <a:pPr marL="271463" indent="0">
              <a:buNone/>
            </a:pPr>
            <a:r>
              <a:rPr lang="en-US" sz="2000" b="1" dirty="0"/>
              <a:t>rule-2: if delta = 2</a:t>
            </a:r>
            <a:endParaRPr lang="el-GR" sz="2000" b="1" dirty="0"/>
          </a:p>
          <a:p>
            <a:pPr marL="0" indent="0">
              <a:buNone/>
            </a:pPr>
            <a:r>
              <a:rPr lang="en-US" sz="2000" b="1" dirty="0"/>
              <a:t>	and </a:t>
            </a:r>
            <a:r>
              <a:rPr lang="en-US" sz="2000" b="1" dirty="0" err="1"/>
              <a:t>symetria</a:t>
            </a:r>
            <a:r>
              <a:rPr lang="en-US" sz="2000" b="1" dirty="0"/>
              <a:t> = </a:t>
            </a:r>
            <a:r>
              <a:rPr lang="en-US" sz="2000" b="1" dirty="0" err="1"/>
              <a:t>VSym</a:t>
            </a:r>
            <a:endParaRPr lang="el-GR" sz="2000" b="1" dirty="0"/>
          </a:p>
          <a:p>
            <a:pPr marL="0" indent="0">
              <a:buNone/>
            </a:pPr>
            <a:r>
              <a:rPr lang="en-US" sz="2000" b="1" dirty="0"/>
              <a:t>	and </a:t>
            </a:r>
            <a:r>
              <a:rPr lang="en-US" sz="2000" b="1" dirty="0" err="1"/>
              <a:t>VSym</a:t>
            </a:r>
            <a:r>
              <a:rPr lang="en-US" sz="2000" b="1" dirty="0"/>
              <a:t> &lt;= 0.25</a:t>
            </a:r>
            <a:endParaRPr lang="el-GR" sz="2000" b="1" dirty="0"/>
          </a:p>
          <a:p>
            <a:pPr marL="0" indent="0">
              <a:buNone/>
            </a:pPr>
            <a:r>
              <a:rPr lang="en-US" sz="2000" b="1" dirty="0"/>
              <a:t>	and </a:t>
            </a:r>
            <a:r>
              <a:rPr lang="en-US" sz="2000" b="1" dirty="0" err="1"/>
              <a:t>VSym</a:t>
            </a:r>
            <a:r>
              <a:rPr lang="en-US" sz="2000" b="1" dirty="0"/>
              <a:t> &gt;= -0.25</a:t>
            </a:r>
            <a:endParaRPr lang="el-GR" sz="2000" b="1" dirty="0"/>
          </a:p>
          <a:p>
            <a:pPr marL="0" indent="0">
              <a:buNone/>
            </a:pPr>
            <a:r>
              <a:rPr lang="en-US" sz="2000" b="1" dirty="0"/>
              <a:t>	and </a:t>
            </a:r>
            <a:r>
              <a:rPr lang="en-US" sz="2000" b="1" dirty="0" err="1"/>
              <a:t>kirtosi</a:t>
            </a:r>
            <a:r>
              <a:rPr lang="en-US" sz="2000" b="1" dirty="0"/>
              <a:t> = </a:t>
            </a:r>
            <a:r>
              <a:rPr lang="en-US" sz="2000" b="1" dirty="0" err="1"/>
              <a:t>VKirt</a:t>
            </a:r>
            <a:endParaRPr lang="el-GR" sz="2000" b="1" dirty="0"/>
          </a:p>
          <a:p>
            <a:pPr marL="0" indent="0">
              <a:buNone/>
            </a:pPr>
            <a:r>
              <a:rPr lang="en-US" sz="2000" b="1" dirty="0"/>
              <a:t>	</a:t>
            </a:r>
            <a:r>
              <a:rPr lang="en-GB" sz="2000" b="1" dirty="0"/>
              <a:t>and </a:t>
            </a:r>
            <a:r>
              <a:rPr lang="en-GB" sz="2000" b="1" dirty="0" err="1"/>
              <a:t>VKirt</a:t>
            </a:r>
            <a:r>
              <a:rPr lang="en-GB" sz="2000" b="1" dirty="0"/>
              <a:t> &lt; -0.5</a:t>
            </a:r>
            <a:endParaRPr lang="el-GR" sz="2000" b="1" dirty="0"/>
          </a:p>
          <a:p>
            <a:pPr marL="0" indent="0">
              <a:buNone/>
            </a:pPr>
            <a:r>
              <a:rPr lang="en-GB" sz="2000" b="1" dirty="0"/>
              <a:t>	then </a:t>
            </a:r>
            <a:r>
              <a:rPr lang="en-GB" sz="2000" b="1" dirty="0" err="1"/>
              <a:t>modelsimulation</a:t>
            </a:r>
            <a:r>
              <a:rPr lang="en-GB" sz="2000" b="1" dirty="0"/>
              <a:t> = 1.</a:t>
            </a:r>
            <a:endParaRPr lang="el-GR" sz="2000" b="1"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51</a:t>
            </a:fld>
            <a:endParaRPr kumimoji="0" lang="en-US" sz="1400" b="1" dirty="0">
              <a:solidFill>
                <a:schemeClr val="bg1"/>
              </a:solidFill>
            </a:endParaRPr>
          </a:p>
        </p:txBody>
      </p:sp>
      <p:sp>
        <p:nvSpPr>
          <p:cNvPr id="5" name="TextBox 4"/>
          <p:cNvSpPr txBox="1"/>
          <p:nvPr/>
        </p:nvSpPr>
        <p:spPr>
          <a:xfrm>
            <a:off x="4716016" y="4149080"/>
            <a:ext cx="4032448" cy="2031325"/>
          </a:xfrm>
          <a:prstGeom prst="rect">
            <a:avLst/>
          </a:prstGeom>
          <a:noFill/>
        </p:spPr>
        <p:txBody>
          <a:bodyPr wrap="square" rtlCol="0">
            <a:spAutoFit/>
          </a:bodyPr>
          <a:lstStyle/>
          <a:p>
            <a:r>
              <a:rPr lang="en-US" b="1" dirty="0"/>
              <a:t>rule-22: if delta = 4</a:t>
            </a:r>
            <a:endParaRPr lang="el-GR" b="1" dirty="0"/>
          </a:p>
          <a:p>
            <a:r>
              <a:rPr lang="en-US" b="1" dirty="0"/>
              <a:t>	and </a:t>
            </a:r>
            <a:r>
              <a:rPr lang="en-US" b="1" dirty="0" err="1"/>
              <a:t>symetria</a:t>
            </a:r>
            <a:r>
              <a:rPr lang="en-US" b="1" dirty="0"/>
              <a:t> = </a:t>
            </a:r>
            <a:r>
              <a:rPr lang="en-US" b="1" dirty="0" err="1"/>
              <a:t>VSym</a:t>
            </a:r>
            <a:endParaRPr lang="el-GR" b="1" dirty="0"/>
          </a:p>
          <a:p>
            <a:r>
              <a:rPr lang="en-US" b="1" dirty="0"/>
              <a:t>	and </a:t>
            </a:r>
            <a:r>
              <a:rPr lang="en-US" b="1" dirty="0" err="1"/>
              <a:t>VSym</a:t>
            </a:r>
            <a:r>
              <a:rPr lang="en-US" b="1" dirty="0"/>
              <a:t> &lt;= 0.25</a:t>
            </a:r>
            <a:endParaRPr lang="el-GR" b="1" dirty="0"/>
          </a:p>
          <a:p>
            <a:r>
              <a:rPr lang="en-US" b="1" dirty="0"/>
              <a:t>	and </a:t>
            </a:r>
            <a:r>
              <a:rPr lang="en-US" b="1" dirty="0" err="1"/>
              <a:t>VSym</a:t>
            </a:r>
            <a:r>
              <a:rPr lang="en-US" b="1" dirty="0"/>
              <a:t> &gt;= -0.25</a:t>
            </a:r>
            <a:endParaRPr lang="el-GR" b="1" dirty="0"/>
          </a:p>
          <a:p>
            <a:r>
              <a:rPr lang="en-US" b="1" dirty="0"/>
              <a:t>	and </a:t>
            </a:r>
            <a:r>
              <a:rPr lang="en-US" b="1" dirty="0" err="1"/>
              <a:t>kirtosi</a:t>
            </a:r>
            <a:r>
              <a:rPr lang="en-US" b="1" dirty="0"/>
              <a:t> = </a:t>
            </a:r>
            <a:r>
              <a:rPr lang="en-US" b="1" dirty="0" err="1"/>
              <a:t>VKirt</a:t>
            </a:r>
            <a:endParaRPr lang="el-GR" b="1" dirty="0"/>
          </a:p>
          <a:p>
            <a:r>
              <a:rPr lang="en-US" b="1" dirty="0"/>
              <a:t>	</a:t>
            </a:r>
            <a:r>
              <a:rPr lang="en-GB" b="1" dirty="0"/>
              <a:t>and </a:t>
            </a:r>
            <a:r>
              <a:rPr lang="en-GB" b="1" dirty="0" err="1"/>
              <a:t>VKirt</a:t>
            </a:r>
            <a:r>
              <a:rPr lang="en-GB" b="1" dirty="0"/>
              <a:t> &gt; 0.5</a:t>
            </a:r>
            <a:endParaRPr lang="el-GR" b="1" dirty="0"/>
          </a:p>
          <a:p>
            <a:r>
              <a:rPr lang="en-GB" b="1" dirty="0"/>
              <a:t>	</a:t>
            </a:r>
            <a:r>
              <a:rPr lang="el-GR" b="1" dirty="0" err="1"/>
              <a:t>then</a:t>
            </a:r>
            <a:r>
              <a:rPr lang="el-GR" b="1" dirty="0"/>
              <a:t> </a:t>
            </a:r>
            <a:r>
              <a:rPr lang="el-GR" b="1" dirty="0" err="1"/>
              <a:t>modelsimulation</a:t>
            </a:r>
            <a:r>
              <a:rPr lang="el-GR" b="1" dirty="0"/>
              <a:t> = 5</a:t>
            </a:r>
            <a:r>
              <a:rPr lang="el-GR" b="1" dirty="0" smtClean="0"/>
              <a:t>.</a:t>
            </a:r>
            <a:endParaRPr lang="el-GR" b="1" dirty="0"/>
          </a:p>
        </p:txBody>
      </p:sp>
    </p:spTree>
    <p:extLst>
      <p:ext uri="{BB962C8B-B14F-4D97-AF65-F5344CB8AC3E}">
        <p14:creationId xmlns:p14="http://schemas.microsoft.com/office/powerpoint/2010/main" val="2627932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lnSpcReduction="1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εκτίμησης επιχειρήσεων</a:t>
            </a:r>
            <a:endParaRPr lang="el-GR" sz="2000" dirty="0"/>
          </a:p>
          <a:p>
            <a:pPr marL="0" indent="0">
              <a:buNone/>
            </a:pPr>
            <a:r>
              <a:rPr lang="el-GR" sz="2000" dirty="0"/>
              <a:t>Στη προσπάθεια του αποφασίζοντος να επιλέξει τη καταλληλότερη στρατηγική διείσδυσης του υπό ανάπτυξη προϊόντος, είναι απαραίτητη η γνώση για την οικονομική κατάσταση των επιχειρήσεων που μετέχουν στην έρευνα. Έχοντας στη διάθεσή του αυτή τη γνώση μπορεί να εξετάσει τα διάφορα σενάρια με μεγαλύτερη ασφάλεια για τη τελική του απόφαση. Τα χρηματοοικονομικά προβλήματα απόφασης είναι ένας τομέας που περιέχει μεγάλη πολυπλοκότητα, καθώς είναι πολλοί οι παράγοντες που πρέπει να ληφθούν υπόψη και δεν υπάρχει μία σαφώς δομημένη διαδικασία για την λήψη των αποφάσεων αυτών. Η χρηματοοικονομική ανάλυση στηρίζεται στην ανάλυση των δεικτών και χρησιμοποιείται από τους χρηματοοικονομικούς αναλυτές για την εκτίμηση των δυνατών και αδύνατων σημείων μιας επιχείρησης. Η ανάλυση αυτή δείχνει πολλές φορές την ανταγωνιστική θέση της επιχείρησης μέσα στον κλάδο της και την οικονομία γενικότερα. Η πληροφορία αυτή είναι απαραίτητη για την χάραξη της στρατηγικής μάρκετινγκ που θα ακολουθηθεί. Ως εκ τούτου η εκτίμηση της οικονομικής κατάστασης των επιχειρήσεων απαιτεί εξειδικευμένη γνώση, την οποία είναι πολύ δύσκολο να διαθέτει ο χρήστης του MARKEX. </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52</a:t>
            </a:fld>
            <a:endParaRPr kumimoji="0" lang="en-US" sz="1400" b="1" dirty="0">
              <a:solidFill>
                <a:schemeClr val="bg1"/>
              </a:solidFill>
            </a:endParaRPr>
          </a:p>
        </p:txBody>
      </p:sp>
    </p:spTree>
    <p:extLst>
      <p:ext uri="{BB962C8B-B14F-4D97-AF65-F5344CB8AC3E}">
        <p14:creationId xmlns:p14="http://schemas.microsoft.com/office/powerpoint/2010/main" val="2627932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εκτίμησης επιχειρήσεων</a:t>
            </a:r>
            <a:endParaRPr lang="el-GR" sz="2000" dirty="0"/>
          </a:p>
          <a:p>
            <a:pPr marL="0" indent="0">
              <a:buNone/>
            </a:pPr>
            <a:r>
              <a:rPr lang="el-GR" sz="2000" dirty="0"/>
              <a:t>Την ανάγκη αυτή του αποφασίζοντος σε θέματα μάρκετινγκ προσπαθήσαμε να καλύψουμε με την ανάπτυξη ενός έμπειρου συστήματος εκτίμησης της χρηματοοικονομικής κατάστασης επιχειρήσεων (Ματσατσίνης κα., 1995; Matsatsinis </a:t>
            </a:r>
            <a:r>
              <a:rPr lang="el-GR" sz="2000" dirty="0" err="1"/>
              <a:t>et</a:t>
            </a:r>
            <a:r>
              <a:rPr lang="el-GR" sz="2000" dirty="0"/>
              <a:t> </a:t>
            </a:r>
            <a:r>
              <a:rPr lang="el-GR" sz="2000" dirty="0" err="1"/>
              <a:t>al</a:t>
            </a:r>
            <a:r>
              <a:rPr lang="el-GR" sz="2000" dirty="0"/>
              <a:t>., 1997). Προσπάθεια για ανάπτυξη παρόμοιων συστημάτων έχει γίνει από πολλούς ερευνητές (</a:t>
            </a:r>
            <a:r>
              <a:rPr lang="el-GR" sz="2000" dirty="0" err="1"/>
              <a:t>Mui</a:t>
            </a:r>
            <a:r>
              <a:rPr lang="el-GR" sz="2000" dirty="0"/>
              <a:t> and </a:t>
            </a:r>
            <a:r>
              <a:rPr lang="el-GR" sz="2000" dirty="0" err="1"/>
              <a:t>McCarthy</a:t>
            </a:r>
            <a:r>
              <a:rPr lang="el-GR" sz="2000" dirty="0"/>
              <a:t>, 1987; </a:t>
            </a:r>
            <a:r>
              <a:rPr lang="el-GR" sz="2000" dirty="0" err="1"/>
              <a:t>Sena</a:t>
            </a:r>
            <a:r>
              <a:rPr lang="el-GR" sz="2000" dirty="0"/>
              <a:t> and </a:t>
            </a:r>
            <a:r>
              <a:rPr lang="el-GR" sz="2000" dirty="0" err="1"/>
              <a:t>Smith</a:t>
            </a:r>
            <a:r>
              <a:rPr lang="el-GR" sz="2000" dirty="0"/>
              <a:t>, 1987). Είναι όμως η πρώτη φορά που οι εκτιμήσεις ενός τέτοιου συστήματος εισάγονται σε </a:t>
            </a:r>
            <a:r>
              <a:rPr lang="el-GR" sz="2000" dirty="0" err="1"/>
              <a:t>πολυκριτήριο</a:t>
            </a:r>
            <a:r>
              <a:rPr lang="el-GR" sz="2000" dirty="0"/>
              <a:t> πίνακα και λαμβάνονται υπόψη στην εκτίμηση των στρατηγικών μάρκετινγκ. </a:t>
            </a:r>
            <a:endParaRPr lang="el-GR" sz="2000" dirty="0" smtClean="0"/>
          </a:p>
          <a:p>
            <a:pPr marL="0" indent="0">
              <a:buNone/>
            </a:pPr>
            <a:r>
              <a:rPr lang="el-GR" sz="2000" dirty="0" smtClean="0"/>
              <a:t>Η </a:t>
            </a:r>
            <a:r>
              <a:rPr lang="el-GR" sz="2000" dirty="0"/>
              <a:t>βάση γνώσης που αναπτύχθηκε και χρησιμοποιείται στο MARKEX περιγράφεται στη συνέχεια αναλυτικότερα.</a:t>
            </a:r>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53</a:t>
            </a:fld>
            <a:endParaRPr kumimoji="0" lang="en-US" sz="1400" b="1" dirty="0">
              <a:solidFill>
                <a:schemeClr val="bg1"/>
              </a:solidFill>
            </a:endParaRPr>
          </a:p>
        </p:txBody>
      </p:sp>
    </p:spTree>
    <p:extLst>
      <p:ext uri="{BB962C8B-B14F-4D97-AF65-F5344CB8AC3E}">
        <p14:creationId xmlns:p14="http://schemas.microsoft.com/office/powerpoint/2010/main" val="680583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92500" lnSpcReduction="1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εκτίμησης επιχειρήσεων</a:t>
            </a:r>
            <a:endParaRPr lang="el-GR" sz="2000" dirty="0"/>
          </a:p>
          <a:p>
            <a:pPr marL="0" indent="0">
              <a:buNone/>
            </a:pPr>
            <a:r>
              <a:rPr lang="el-GR" sz="2000" dirty="0"/>
              <a:t>Για την ορθή λειτουργία του συστήματος απαιτείται η δημιουργία μιας βάσης δεδομένων με οικονομικά στοιχεία από τους ισολογισμούς και τους λογαριασμούς αποτελεσμάτων χρήσης των επιχειρήσεων που μετέχουν στην έρευνα. Έτσι, όταν το σύστημα χρειασθεί να εκφράσει την γνώμη του για την κατάσταση μιας επιχείρησης, ανακτά τις απαραίτητες πληροφορίες από την κατάλληλη βάση δεδομένων με τη μορφή δεικτών, τους οποίους χρησιμοποιεί για να εκφράσει την εκτίμησή του. Τη ραχοκοκαλιά της βάσης γνώσης αποτελούν οι κανόνες. Κάθε κανόνας αποτελεί και ένα αυτόνομο κομμάτι της γνώσης και της εμπειρίας του ειδικού. Η δομή των παραγωγικών κανόνων επιτρέπει όχι μόνο την αναπαράσταση της γνώσης αλλά και τον έλεγχο των διαδικασιών για την αναζήτηση των συμπερασμάτων. Από τεχνική άποψη, η βάση γνώσης έχει σχεδιασθεί έτσι ώστε να αναπαριστά τους κανόνες συνδυασμένους με τους λογικούς τελεστές AND και OR.</a:t>
            </a:r>
          </a:p>
          <a:p>
            <a:pPr marL="0" indent="0">
              <a:buNone/>
            </a:pPr>
            <a:r>
              <a:rPr lang="el-GR" sz="2000" dirty="0"/>
              <a:t>Στο προτεινόμενο έμπειρο σύστημα, η ταξινόμηση των δεικτών που υιοθετήθηκε στηρίζεται βασικά στη μεθοδολογία που ανάπτυξε ο </a:t>
            </a:r>
            <a:r>
              <a:rPr lang="el-GR" sz="2000" dirty="0" err="1"/>
              <a:t>Courtis</a:t>
            </a:r>
            <a:r>
              <a:rPr lang="el-GR" sz="2000" dirty="0"/>
              <a:t> (1978). Σύμφωνα με τη μεθοδολογία αυτή οι δείκτες ομαδοποιούνται σε τρείς βασικές κατηγορίες: αποδοτικότητα, επίδοση της διαχείρισης και φερεγγυότητα. Στους δείκτες αυτούς έχουν προστεθεί και ποιοτικά κριτήρια εκτίμησης των επιχειρήσεων (</a:t>
            </a:r>
            <a:r>
              <a:rPr lang="el-GR" sz="2000" dirty="0" smtClean="0"/>
              <a:t>σχήμα, πίνακας).</a:t>
            </a:r>
            <a:endParaRPr lang="el-GR" sz="2000"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54</a:t>
            </a:fld>
            <a:endParaRPr kumimoji="0" lang="en-US" sz="1400" b="1" dirty="0">
              <a:solidFill>
                <a:schemeClr val="bg1"/>
              </a:solidFill>
            </a:endParaRPr>
          </a:p>
        </p:txBody>
      </p:sp>
    </p:spTree>
    <p:extLst>
      <p:ext uri="{BB962C8B-B14F-4D97-AF65-F5344CB8AC3E}">
        <p14:creationId xmlns:p14="http://schemas.microsoft.com/office/powerpoint/2010/main" val="680583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600" b="1" dirty="0" smtClean="0"/>
              <a:t>MARKEX</a:t>
            </a:r>
            <a:r>
              <a:rPr lang="el-GR" sz="1600" b="1" dirty="0"/>
              <a:t> - Βάσεις Γνώσεις Έμπειρων Συστημάτων </a:t>
            </a:r>
          </a:p>
          <a:p>
            <a:pPr marL="0" indent="0">
              <a:buNone/>
            </a:pPr>
            <a:r>
              <a:rPr lang="el-GR" sz="1600" b="1" dirty="0"/>
              <a:t>Βάση γνώσης εκτίμησης επιχειρήσεων</a:t>
            </a:r>
            <a:endParaRPr lang="el-GR" sz="1600" dirty="0"/>
          </a:p>
          <a:p>
            <a:pPr marL="0" indent="0">
              <a:buNone/>
            </a:pPr>
            <a:endParaRPr lang="el-GR" sz="16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55</a:t>
            </a:fld>
            <a:endParaRPr kumimoji="0" lang="en-US" sz="1400" b="1"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87493"/>
            <a:ext cx="7553325"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12160" y="2564904"/>
            <a:ext cx="3024336" cy="830997"/>
          </a:xfrm>
          <a:prstGeom prst="rect">
            <a:avLst/>
          </a:prstGeom>
          <a:noFill/>
        </p:spPr>
        <p:txBody>
          <a:bodyPr wrap="square" rtlCol="0">
            <a:spAutoFit/>
          </a:bodyPr>
          <a:lstStyle/>
          <a:p>
            <a:pPr algn="ctr"/>
            <a:r>
              <a:rPr lang="el-GR" sz="1600" dirty="0"/>
              <a:t>Συνδυασμοί δεικτών εκτίμησης χρηματοοικονομικής κατάστασης επιχειρήσεων</a:t>
            </a:r>
          </a:p>
        </p:txBody>
      </p:sp>
    </p:spTree>
    <p:extLst>
      <p:ext uri="{BB962C8B-B14F-4D97-AF65-F5344CB8AC3E}">
        <p14:creationId xmlns:p14="http://schemas.microsoft.com/office/powerpoint/2010/main" val="680583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980728"/>
            <a:ext cx="8884096" cy="5328592"/>
          </a:xfrm>
        </p:spPr>
        <p:txBody>
          <a:bodyPr>
            <a:normAutofit/>
          </a:bodyPr>
          <a:lstStyle/>
          <a:p>
            <a:pPr marL="0" indent="0">
              <a:buNone/>
            </a:pPr>
            <a:r>
              <a:rPr lang="en-US" sz="1600" b="1" dirty="0" smtClean="0"/>
              <a:t>MARKEX</a:t>
            </a:r>
            <a:r>
              <a:rPr lang="el-GR" sz="1600" b="1" dirty="0"/>
              <a:t> - Βάσεις Γνώσεις Έμπειρων Συστημάτων </a:t>
            </a:r>
          </a:p>
          <a:p>
            <a:pPr marL="0" indent="0">
              <a:buNone/>
            </a:pPr>
            <a:r>
              <a:rPr lang="el-GR" sz="1600" b="1" dirty="0"/>
              <a:t>Βάση γνώσης εκτίμησης </a:t>
            </a:r>
            <a:r>
              <a:rPr lang="el-GR" sz="1600" b="1" dirty="0" smtClean="0"/>
              <a:t>επιχειρήσεων </a:t>
            </a:r>
          </a:p>
          <a:p>
            <a:pPr marL="0" indent="0">
              <a:buNone/>
            </a:pPr>
            <a:r>
              <a:rPr lang="el-GR" sz="1600" b="1" dirty="0" smtClean="0"/>
              <a:t>Χρηματοοικονομικοί </a:t>
            </a:r>
            <a:r>
              <a:rPr lang="el-GR" sz="1600" b="1" dirty="0"/>
              <a:t>δείκτες και </a:t>
            </a:r>
            <a:r>
              <a:rPr lang="el-GR" sz="1600" b="1" dirty="0" smtClean="0"/>
              <a:t>ποιοτικά </a:t>
            </a:r>
            <a:r>
              <a:rPr lang="el-GR" sz="1600" b="1" dirty="0"/>
              <a:t>κριτήρια του συστήματος</a:t>
            </a:r>
            <a:endParaRPr lang="el-GR" sz="1600" dirty="0"/>
          </a:p>
          <a:p>
            <a:pPr marL="0" indent="0">
              <a:buNone/>
            </a:pPr>
            <a:endParaRPr lang="el-GR" sz="16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56</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34874756"/>
              </p:ext>
            </p:extLst>
          </p:nvPr>
        </p:nvGraphicFramePr>
        <p:xfrm>
          <a:off x="899592" y="1916832"/>
          <a:ext cx="7920880" cy="4572710"/>
        </p:xfrm>
        <a:graphic>
          <a:graphicData uri="http://schemas.openxmlformats.org/drawingml/2006/table">
            <a:tbl>
              <a:tblPr>
                <a:tableStyleId>{5C22544A-7EE6-4342-B048-85BDC9FD1C3A}</a:tableStyleId>
              </a:tblPr>
              <a:tblGrid>
                <a:gridCol w="1208397"/>
                <a:gridCol w="6712483"/>
              </a:tblGrid>
              <a:tr h="308606">
                <a:tc>
                  <a:txBody>
                    <a:bodyPr/>
                    <a:lstStyle/>
                    <a:p>
                      <a:pPr algn="ctr">
                        <a:lnSpc>
                          <a:spcPct val="115000"/>
                        </a:lnSpc>
                        <a:spcAft>
                          <a:spcPts val="0"/>
                        </a:spcAft>
                        <a:tabLst>
                          <a:tab pos="180340" algn="l"/>
                          <a:tab pos="450215" algn="l"/>
                        </a:tabLst>
                      </a:pPr>
                      <a:r>
                        <a:rPr lang="el-GR" sz="1600" dirty="0">
                          <a:effectLst/>
                        </a:rPr>
                        <a:t>KΩΔΙΚΟΣ</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tabLst>
                          <a:tab pos="180340" algn="l"/>
                          <a:tab pos="450215" algn="l"/>
                        </a:tabLst>
                      </a:pPr>
                      <a:r>
                        <a:rPr lang="el-GR" sz="1600" dirty="0">
                          <a:effectLst/>
                        </a:rPr>
                        <a:t>ΔΕΙΚΤΕΣ ΑΠΟΔΟΤΙΚΟΤΗΤΑΣ</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r>
              <a:tr h="308606">
                <a:tc>
                  <a:txBody>
                    <a:bodyPr/>
                    <a:lstStyle/>
                    <a:p>
                      <a:pPr algn="ctr">
                        <a:lnSpc>
                          <a:spcPct val="115000"/>
                        </a:lnSpc>
                        <a:spcAft>
                          <a:spcPts val="0"/>
                        </a:spcAft>
                        <a:tabLst>
                          <a:tab pos="180340" algn="l"/>
                          <a:tab pos="450215" algn="l"/>
                        </a:tabLst>
                      </a:pPr>
                      <a:r>
                        <a:rPr lang="el-GR" sz="1600" dirty="0">
                          <a:effectLst/>
                        </a:rPr>
                        <a:t>Α1</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Κέρδη προ τόκων και φόρων / Σύνολο Ενεργητικού</a:t>
                      </a:r>
                      <a:endParaRPr lang="el-GR" sz="1600">
                        <a:effectLst/>
                        <a:latin typeface="Times New Roman"/>
                        <a:ea typeface="Times New Roman"/>
                        <a:cs typeface="Times New Roman"/>
                      </a:endParaRPr>
                    </a:p>
                  </a:txBody>
                  <a:tcPr marL="68580" marR="68580" marT="0" marB="0"/>
                </a:tc>
              </a:tr>
              <a:tr h="308606">
                <a:tc>
                  <a:txBody>
                    <a:bodyPr/>
                    <a:lstStyle/>
                    <a:p>
                      <a:pPr algn="ctr">
                        <a:lnSpc>
                          <a:spcPct val="115000"/>
                        </a:lnSpc>
                        <a:spcAft>
                          <a:spcPts val="0"/>
                        </a:spcAft>
                        <a:tabLst>
                          <a:tab pos="180340" algn="l"/>
                          <a:tab pos="450215" algn="l"/>
                        </a:tabLst>
                      </a:pPr>
                      <a:r>
                        <a:rPr lang="el-GR" sz="1600" dirty="0">
                          <a:effectLst/>
                        </a:rPr>
                        <a:t>Α2</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Καθαρά Κέρδη μετά φόρων / Ίδια κεφάλαια</a:t>
                      </a:r>
                      <a:endParaRPr lang="el-GR" sz="1600">
                        <a:effectLst/>
                        <a:latin typeface="Times New Roman"/>
                        <a:ea typeface="Times New Roman"/>
                        <a:cs typeface="Times New Roman"/>
                      </a:endParaRPr>
                    </a:p>
                  </a:txBody>
                  <a:tcPr marL="68580" marR="68580" marT="0" marB="0"/>
                </a:tc>
              </a:tr>
              <a:tr h="308606">
                <a:tc>
                  <a:txBody>
                    <a:bodyPr/>
                    <a:lstStyle/>
                    <a:p>
                      <a:pPr algn="ctr">
                        <a:lnSpc>
                          <a:spcPct val="115000"/>
                        </a:lnSpc>
                        <a:spcAft>
                          <a:spcPts val="0"/>
                        </a:spcAft>
                        <a:tabLst>
                          <a:tab pos="180340" algn="l"/>
                          <a:tab pos="450215" algn="l"/>
                        </a:tabLst>
                      </a:pPr>
                      <a:r>
                        <a:rPr lang="el-GR" sz="1600" dirty="0">
                          <a:effectLst/>
                        </a:rPr>
                        <a:t>Α3</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Μικτά κέρδη / Σύνολο Ενεργητικού</a:t>
                      </a:r>
                      <a:endParaRPr lang="el-GR" sz="1600">
                        <a:effectLst/>
                        <a:latin typeface="Times New Roman"/>
                        <a:ea typeface="Times New Roman"/>
                        <a:cs typeface="Times New Roman"/>
                      </a:endParaRPr>
                    </a:p>
                  </a:txBody>
                  <a:tcPr marL="68580" marR="68580" marT="0" marB="0"/>
                </a:tc>
              </a:tr>
              <a:tr h="308606">
                <a:tc>
                  <a:txBody>
                    <a:bodyPr/>
                    <a:lstStyle/>
                    <a:p>
                      <a:pPr algn="ctr">
                        <a:lnSpc>
                          <a:spcPct val="115000"/>
                        </a:lnSpc>
                        <a:spcAft>
                          <a:spcPts val="0"/>
                        </a:spcAft>
                        <a:tabLst>
                          <a:tab pos="180340" algn="l"/>
                          <a:tab pos="450215" algn="l"/>
                        </a:tabLst>
                      </a:pPr>
                      <a:r>
                        <a:rPr lang="el-GR" sz="1600" dirty="0">
                          <a:effectLst/>
                        </a:rPr>
                        <a:t>Α4</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Καθαρά κέρδη / Μικτά κέρδη</a:t>
                      </a:r>
                      <a:endParaRPr lang="el-GR" sz="1600">
                        <a:effectLst/>
                        <a:latin typeface="Times New Roman"/>
                        <a:ea typeface="Times New Roman"/>
                        <a:cs typeface="Times New Roman"/>
                      </a:endParaRPr>
                    </a:p>
                  </a:txBody>
                  <a:tcPr marL="68580" marR="68580" marT="0" marB="0"/>
                </a:tc>
              </a:tr>
              <a:tr h="308606">
                <a:tc>
                  <a:txBody>
                    <a:bodyPr/>
                    <a:lstStyle/>
                    <a:p>
                      <a:pPr algn="ctr">
                        <a:lnSpc>
                          <a:spcPct val="115000"/>
                        </a:lnSpc>
                        <a:spcAft>
                          <a:spcPts val="0"/>
                        </a:spcAft>
                        <a:tabLst>
                          <a:tab pos="180340" algn="l"/>
                          <a:tab pos="450215" algn="l"/>
                        </a:tabLst>
                      </a:pPr>
                      <a:r>
                        <a:rPr lang="el-GR" sz="1600" dirty="0">
                          <a:effectLst/>
                        </a:rPr>
                        <a:t> </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tabLst>
                          <a:tab pos="180340" algn="l"/>
                          <a:tab pos="450215" algn="l"/>
                        </a:tabLst>
                      </a:pPr>
                      <a:r>
                        <a:rPr lang="el-GR" sz="1600" dirty="0">
                          <a:effectLst/>
                        </a:rPr>
                        <a:t>ΔΕΙΚΤΕΣ ΦΕΡΕΓΓΥΟΤΗΤΑΣ</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r>
              <a:tr h="308606">
                <a:tc>
                  <a:txBody>
                    <a:bodyPr/>
                    <a:lstStyle/>
                    <a:p>
                      <a:pPr algn="ctr">
                        <a:lnSpc>
                          <a:spcPct val="115000"/>
                        </a:lnSpc>
                        <a:spcAft>
                          <a:spcPts val="0"/>
                        </a:spcAft>
                        <a:tabLst>
                          <a:tab pos="180340" algn="l"/>
                          <a:tab pos="450215" algn="l"/>
                        </a:tabLst>
                      </a:pPr>
                      <a:r>
                        <a:rPr lang="el-GR" sz="1600" dirty="0">
                          <a:effectLst/>
                        </a:rPr>
                        <a:t>Β1</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Βραχυπρόθεσμες Υποχρεώσεις / Σύνολο Παθητικού</a:t>
                      </a:r>
                      <a:endParaRPr lang="el-GR" sz="1600">
                        <a:effectLst/>
                        <a:latin typeface="Times New Roman"/>
                        <a:ea typeface="Times New Roman"/>
                        <a:cs typeface="Times New Roman"/>
                      </a:endParaRPr>
                    </a:p>
                  </a:txBody>
                  <a:tcPr marL="68580" marR="68580" marT="0" marB="0"/>
                </a:tc>
              </a:tr>
              <a:tr h="308606">
                <a:tc>
                  <a:txBody>
                    <a:bodyPr/>
                    <a:lstStyle/>
                    <a:p>
                      <a:pPr algn="ctr">
                        <a:lnSpc>
                          <a:spcPct val="115000"/>
                        </a:lnSpc>
                        <a:spcAft>
                          <a:spcPts val="0"/>
                        </a:spcAft>
                        <a:tabLst>
                          <a:tab pos="180340" algn="l"/>
                          <a:tab pos="450215" algn="l"/>
                        </a:tabLst>
                      </a:pPr>
                      <a:r>
                        <a:rPr lang="el-GR" sz="1600" dirty="0">
                          <a:effectLst/>
                        </a:rPr>
                        <a:t>Β2</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dirty="0">
                          <a:effectLst/>
                        </a:rPr>
                        <a:t>Σύνολο Υποχρεώσεων / Σύνολο Ενεργητικού</a:t>
                      </a:r>
                      <a:endParaRPr lang="el-GR" sz="1600" dirty="0">
                        <a:effectLst/>
                        <a:latin typeface="Times New Roman"/>
                        <a:ea typeface="Times New Roman"/>
                        <a:cs typeface="Times New Roman"/>
                      </a:endParaRPr>
                    </a:p>
                  </a:txBody>
                  <a:tcPr marL="68580" marR="68580" marT="0" marB="0"/>
                </a:tc>
              </a:tr>
              <a:tr h="308606">
                <a:tc>
                  <a:txBody>
                    <a:bodyPr/>
                    <a:lstStyle/>
                    <a:p>
                      <a:pPr algn="ctr">
                        <a:lnSpc>
                          <a:spcPct val="115000"/>
                        </a:lnSpc>
                        <a:spcAft>
                          <a:spcPts val="0"/>
                        </a:spcAft>
                        <a:tabLst>
                          <a:tab pos="180340" algn="l"/>
                          <a:tab pos="450215" algn="l"/>
                        </a:tabLst>
                      </a:pPr>
                      <a:r>
                        <a:rPr lang="el-GR" sz="1600" dirty="0">
                          <a:effectLst/>
                        </a:rPr>
                        <a:t>Β3</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Μακροπρόθεσμες Υποχρεώσεις/(Μακροπρόθεσμες Υποχρεώσεις + Ίδια Κεφάλαια)</a:t>
                      </a:r>
                      <a:endParaRPr lang="el-GR" sz="1600">
                        <a:effectLst/>
                        <a:latin typeface="Times New Roman"/>
                        <a:ea typeface="Times New Roman"/>
                        <a:cs typeface="Times New Roman"/>
                      </a:endParaRPr>
                    </a:p>
                  </a:txBody>
                  <a:tcPr marL="68580" marR="68580" marT="0" marB="0"/>
                </a:tc>
              </a:tr>
              <a:tr h="308606">
                <a:tc>
                  <a:txBody>
                    <a:bodyPr/>
                    <a:lstStyle/>
                    <a:p>
                      <a:pPr algn="ctr">
                        <a:lnSpc>
                          <a:spcPct val="115000"/>
                        </a:lnSpc>
                        <a:spcAft>
                          <a:spcPts val="0"/>
                        </a:spcAft>
                        <a:tabLst>
                          <a:tab pos="180340" algn="l"/>
                          <a:tab pos="450215" algn="l"/>
                        </a:tabLst>
                      </a:pPr>
                      <a:r>
                        <a:rPr lang="el-GR" sz="1600" dirty="0">
                          <a:effectLst/>
                        </a:rPr>
                        <a:t>Β4</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Κυκλοφορούν Ενεργητικό / Βραχυπρόθεσμες Υποχρεώσεις </a:t>
                      </a:r>
                      <a:endParaRPr lang="el-GR" sz="1600">
                        <a:effectLst/>
                        <a:latin typeface="Times New Roman"/>
                        <a:ea typeface="Times New Roman"/>
                        <a:cs typeface="Times New Roman"/>
                      </a:endParaRPr>
                    </a:p>
                  </a:txBody>
                  <a:tcPr marL="68580" marR="68580" marT="0" marB="0"/>
                </a:tc>
              </a:tr>
              <a:tr h="308606">
                <a:tc>
                  <a:txBody>
                    <a:bodyPr/>
                    <a:lstStyle/>
                    <a:p>
                      <a:pPr algn="ctr">
                        <a:lnSpc>
                          <a:spcPct val="115000"/>
                        </a:lnSpc>
                        <a:spcAft>
                          <a:spcPts val="0"/>
                        </a:spcAft>
                        <a:tabLst>
                          <a:tab pos="180340" algn="l"/>
                          <a:tab pos="450215" algn="l"/>
                        </a:tabLst>
                      </a:pPr>
                      <a:r>
                        <a:rPr lang="el-GR" sz="1600" dirty="0">
                          <a:effectLst/>
                        </a:rPr>
                        <a:t>Β5</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(Κυκλοφορούν Ενεργητικό - Αποθέματα) / Βραχυπρόθεσμες Υποχρεώσεις </a:t>
                      </a:r>
                      <a:endParaRPr lang="el-GR" sz="1600">
                        <a:effectLst/>
                        <a:latin typeface="Times New Roman"/>
                        <a:ea typeface="Times New Roman"/>
                        <a:cs typeface="Times New Roman"/>
                      </a:endParaRPr>
                    </a:p>
                  </a:txBody>
                  <a:tcPr marL="68580" marR="68580" marT="0" marB="0"/>
                </a:tc>
              </a:tr>
              <a:tr h="308606">
                <a:tc>
                  <a:txBody>
                    <a:bodyPr/>
                    <a:lstStyle/>
                    <a:p>
                      <a:pPr algn="ctr">
                        <a:lnSpc>
                          <a:spcPct val="115000"/>
                        </a:lnSpc>
                        <a:spcAft>
                          <a:spcPts val="0"/>
                        </a:spcAft>
                        <a:tabLst>
                          <a:tab pos="180340" algn="l"/>
                          <a:tab pos="450215" algn="l"/>
                        </a:tabLst>
                      </a:pPr>
                      <a:r>
                        <a:rPr lang="el-GR" sz="1600" dirty="0">
                          <a:effectLst/>
                        </a:rPr>
                        <a:t>Β6</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Αποθέματα*365 / Κόστος πωλήσεων</a:t>
                      </a:r>
                      <a:endParaRPr lang="el-GR" sz="1600">
                        <a:effectLst/>
                        <a:latin typeface="Times New Roman"/>
                        <a:ea typeface="Times New Roman"/>
                        <a:cs typeface="Times New Roman"/>
                      </a:endParaRPr>
                    </a:p>
                  </a:txBody>
                  <a:tcPr marL="68580" marR="68580" marT="0" marB="0"/>
                </a:tc>
              </a:tr>
              <a:tr h="308606">
                <a:tc>
                  <a:txBody>
                    <a:bodyPr/>
                    <a:lstStyle/>
                    <a:p>
                      <a:pPr algn="ctr">
                        <a:lnSpc>
                          <a:spcPct val="115000"/>
                        </a:lnSpc>
                        <a:spcAft>
                          <a:spcPts val="0"/>
                        </a:spcAft>
                        <a:tabLst>
                          <a:tab pos="180340" algn="l"/>
                          <a:tab pos="450215" algn="l"/>
                        </a:tabLst>
                      </a:pPr>
                      <a:r>
                        <a:rPr lang="el-GR" sz="1600" dirty="0">
                          <a:effectLst/>
                        </a:rPr>
                        <a:t>Β7</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(Πελάτες + Γραμμάτια εισπρακτέα)*365 / Σύνολο καθαρών πωλήσεων</a:t>
                      </a:r>
                      <a:endParaRPr lang="el-GR" sz="1600">
                        <a:effectLst/>
                        <a:latin typeface="Times New Roman"/>
                        <a:ea typeface="Times New Roman"/>
                        <a:cs typeface="Times New Roman"/>
                      </a:endParaRPr>
                    </a:p>
                  </a:txBody>
                  <a:tcPr marL="68580" marR="68580" marT="0" marB="0"/>
                </a:tc>
              </a:tr>
              <a:tr h="308606">
                <a:tc>
                  <a:txBody>
                    <a:bodyPr/>
                    <a:lstStyle/>
                    <a:p>
                      <a:pPr algn="ctr">
                        <a:lnSpc>
                          <a:spcPct val="115000"/>
                        </a:lnSpc>
                        <a:spcAft>
                          <a:spcPts val="0"/>
                        </a:spcAft>
                        <a:tabLst>
                          <a:tab pos="180340" algn="l"/>
                          <a:tab pos="450215" algn="l"/>
                        </a:tabLst>
                      </a:pPr>
                      <a:r>
                        <a:rPr lang="el-GR" sz="1600" dirty="0">
                          <a:effectLst/>
                        </a:rPr>
                        <a:t>Β8</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dirty="0">
                          <a:effectLst/>
                        </a:rPr>
                        <a:t>(Προμηθευτές + Γραμμάτια πληρωτέα)*365 / Σύνολο καθαρών πωλήσεων</a:t>
                      </a:r>
                      <a:endParaRPr lang="el-GR" sz="16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680583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εκτίμησης επιχειρήσεων</a:t>
            </a:r>
            <a:endParaRPr lang="el-GR" sz="2000"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57</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32067729"/>
              </p:ext>
            </p:extLst>
          </p:nvPr>
        </p:nvGraphicFramePr>
        <p:xfrm>
          <a:off x="755576" y="1916836"/>
          <a:ext cx="7776864" cy="4536504"/>
        </p:xfrm>
        <a:graphic>
          <a:graphicData uri="http://schemas.openxmlformats.org/drawingml/2006/table">
            <a:tbl>
              <a:tblPr>
                <a:tableStyleId>{5C22544A-7EE6-4342-B048-85BDC9FD1C3A}</a:tableStyleId>
              </a:tblPr>
              <a:tblGrid>
                <a:gridCol w="1186427"/>
                <a:gridCol w="6590437"/>
              </a:tblGrid>
              <a:tr h="378042">
                <a:tc>
                  <a:txBody>
                    <a:bodyPr/>
                    <a:lstStyle/>
                    <a:p>
                      <a:pPr algn="ctr">
                        <a:lnSpc>
                          <a:spcPct val="115000"/>
                        </a:lnSpc>
                        <a:spcAft>
                          <a:spcPts val="0"/>
                        </a:spcAft>
                        <a:tabLst>
                          <a:tab pos="180340" algn="l"/>
                          <a:tab pos="450215" algn="l"/>
                        </a:tabLst>
                      </a:pPr>
                      <a:r>
                        <a:rPr lang="el-GR" sz="1600" dirty="0">
                          <a:effectLst/>
                        </a:rPr>
                        <a:t> </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tabLst>
                          <a:tab pos="180340" algn="l"/>
                          <a:tab pos="450215" algn="l"/>
                        </a:tabLst>
                      </a:pPr>
                      <a:r>
                        <a:rPr lang="el-GR" sz="1600" dirty="0">
                          <a:effectLst/>
                        </a:rPr>
                        <a:t>ΔΕΙΚΤΕΣ ΕΠΙΔΟΣΗΣ ΤΗΣ ΔΙΑΧΕΙΡΙΣΗΣ</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r>
              <a:tr h="378042">
                <a:tc>
                  <a:txBody>
                    <a:bodyPr/>
                    <a:lstStyle/>
                    <a:p>
                      <a:pPr algn="ctr">
                        <a:lnSpc>
                          <a:spcPct val="115000"/>
                        </a:lnSpc>
                        <a:spcAft>
                          <a:spcPts val="0"/>
                        </a:spcAft>
                        <a:tabLst>
                          <a:tab pos="180340" algn="l"/>
                          <a:tab pos="450215" algn="l"/>
                        </a:tabLst>
                      </a:pPr>
                      <a:r>
                        <a:rPr lang="el-GR" sz="1600" dirty="0">
                          <a:effectLst/>
                        </a:rPr>
                        <a:t>C1</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Χρηματοοικονομικά Έξοδα / Πωλήσεις</a:t>
                      </a:r>
                      <a:endParaRPr lang="el-GR" sz="1600">
                        <a:effectLst/>
                        <a:latin typeface="Times New Roman"/>
                        <a:ea typeface="Times New Roman"/>
                        <a:cs typeface="Times New Roman"/>
                      </a:endParaRPr>
                    </a:p>
                  </a:txBody>
                  <a:tcPr marL="68580" marR="68580" marT="0" marB="0"/>
                </a:tc>
              </a:tr>
              <a:tr h="378042">
                <a:tc>
                  <a:txBody>
                    <a:bodyPr/>
                    <a:lstStyle/>
                    <a:p>
                      <a:pPr algn="ctr">
                        <a:lnSpc>
                          <a:spcPct val="115000"/>
                        </a:lnSpc>
                        <a:spcAft>
                          <a:spcPts val="0"/>
                        </a:spcAft>
                        <a:tabLst>
                          <a:tab pos="180340" algn="l"/>
                          <a:tab pos="450215" algn="l"/>
                        </a:tabLst>
                      </a:pPr>
                      <a:r>
                        <a:rPr lang="el-GR" sz="1600" dirty="0">
                          <a:effectLst/>
                        </a:rPr>
                        <a:t>C2</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Γενικά και διοικητικά έξοδα / Πωλήσεις</a:t>
                      </a:r>
                      <a:endParaRPr lang="el-GR" sz="1600">
                        <a:effectLst/>
                        <a:latin typeface="Times New Roman"/>
                        <a:ea typeface="Times New Roman"/>
                        <a:cs typeface="Times New Roman"/>
                      </a:endParaRPr>
                    </a:p>
                  </a:txBody>
                  <a:tcPr marL="68580" marR="68580" marT="0" marB="0"/>
                </a:tc>
              </a:tr>
              <a:tr h="378042">
                <a:tc>
                  <a:txBody>
                    <a:bodyPr/>
                    <a:lstStyle/>
                    <a:p>
                      <a:pPr algn="ctr">
                        <a:lnSpc>
                          <a:spcPct val="115000"/>
                        </a:lnSpc>
                        <a:spcAft>
                          <a:spcPts val="0"/>
                        </a:spcAft>
                        <a:tabLst>
                          <a:tab pos="180340" algn="l"/>
                          <a:tab pos="450215" algn="l"/>
                        </a:tabLst>
                      </a:pPr>
                      <a:r>
                        <a:rPr lang="el-GR" sz="1600" dirty="0">
                          <a:effectLst/>
                        </a:rPr>
                        <a:t>C3</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(Απαιτήσεις)*365 / Ετήσιες Πωλήσεις</a:t>
                      </a:r>
                      <a:endParaRPr lang="el-GR" sz="1600">
                        <a:effectLst/>
                        <a:latin typeface="Times New Roman"/>
                        <a:ea typeface="Times New Roman"/>
                        <a:cs typeface="Times New Roman"/>
                      </a:endParaRPr>
                    </a:p>
                  </a:txBody>
                  <a:tcPr marL="68580" marR="68580" marT="0" marB="0"/>
                </a:tc>
              </a:tr>
              <a:tr h="378042">
                <a:tc>
                  <a:txBody>
                    <a:bodyPr/>
                    <a:lstStyle/>
                    <a:p>
                      <a:pPr algn="ctr">
                        <a:lnSpc>
                          <a:spcPct val="115000"/>
                        </a:lnSpc>
                        <a:spcAft>
                          <a:spcPts val="0"/>
                        </a:spcAft>
                        <a:tabLst>
                          <a:tab pos="180340" algn="l"/>
                          <a:tab pos="450215" algn="l"/>
                        </a:tabLst>
                      </a:pPr>
                      <a:r>
                        <a:rPr lang="el-GR" sz="1600" dirty="0">
                          <a:effectLst/>
                        </a:rPr>
                        <a:t>C4</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(Πληρωτέοι Λογαριασμοί)*365 / Αγορές πρώτων και βοηθητικών υλών</a:t>
                      </a:r>
                      <a:endParaRPr lang="el-GR" sz="1600">
                        <a:effectLst/>
                        <a:latin typeface="Times New Roman"/>
                        <a:ea typeface="Times New Roman"/>
                        <a:cs typeface="Times New Roman"/>
                      </a:endParaRPr>
                    </a:p>
                  </a:txBody>
                  <a:tcPr marL="68580" marR="68580" marT="0" marB="0"/>
                </a:tc>
              </a:tr>
              <a:tr h="378042">
                <a:tc>
                  <a:txBody>
                    <a:bodyPr/>
                    <a:lstStyle/>
                    <a:p>
                      <a:pPr algn="ctr">
                        <a:lnSpc>
                          <a:spcPct val="115000"/>
                        </a:lnSpc>
                        <a:spcAft>
                          <a:spcPts val="0"/>
                        </a:spcAft>
                        <a:tabLst>
                          <a:tab pos="180340" algn="l"/>
                          <a:tab pos="450215" algn="l"/>
                        </a:tabLst>
                      </a:pPr>
                      <a:r>
                        <a:rPr lang="el-GR" sz="1600" dirty="0">
                          <a:effectLst/>
                        </a:rPr>
                        <a:t> </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tabLst>
                          <a:tab pos="180340" algn="l"/>
                          <a:tab pos="450215" algn="l"/>
                        </a:tabLst>
                      </a:pPr>
                      <a:r>
                        <a:rPr lang="el-GR" sz="1600" dirty="0">
                          <a:effectLst/>
                        </a:rPr>
                        <a:t>ΠΟΙΟΤΙΚΑ ΚΡΙΤΗΡΙΑ</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r>
              <a:tr h="378042">
                <a:tc>
                  <a:txBody>
                    <a:bodyPr/>
                    <a:lstStyle/>
                    <a:p>
                      <a:pPr algn="ctr">
                        <a:lnSpc>
                          <a:spcPct val="115000"/>
                        </a:lnSpc>
                        <a:spcAft>
                          <a:spcPts val="0"/>
                        </a:spcAft>
                        <a:tabLst>
                          <a:tab pos="180340" algn="l"/>
                          <a:tab pos="450215" algn="l"/>
                        </a:tabLst>
                      </a:pPr>
                      <a:r>
                        <a:rPr lang="el-GR" sz="1600" dirty="0">
                          <a:effectLst/>
                        </a:rPr>
                        <a:t>D1</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Διοικητική εμπειρία των μάνατζερ</a:t>
                      </a:r>
                      <a:endParaRPr lang="el-GR" sz="1600">
                        <a:effectLst/>
                        <a:latin typeface="Times New Roman"/>
                        <a:ea typeface="Times New Roman"/>
                        <a:cs typeface="Times New Roman"/>
                      </a:endParaRPr>
                    </a:p>
                  </a:txBody>
                  <a:tcPr marL="68580" marR="68580" marT="0" marB="0"/>
                </a:tc>
              </a:tr>
              <a:tr h="378042">
                <a:tc>
                  <a:txBody>
                    <a:bodyPr/>
                    <a:lstStyle/>
                    <a:p>
                      <a:pPr algn="ctr">
                        <a:lnSpc>
                          <a:spcPct val="115000"/>
                        </a:lnSpc>
                        <a:spcAft>
                          <a:spcPts val="0"/>
                        </a:spcAft>
                        <a:tabLst>
                          <a:tab pos="180340" algn="l"/>
                          <a:tab pos="450215" algn="l"/>
                        </a:tabLst>
                      </a:pPr>
                      <a:r>
                        <a:rPr lang="el-GR" sz="1600" dirty="0">
                          <a:effectLst/>
                        </a:rPr>
                        <a:t>D2</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Θέση της επιχείρησης στην αγορά</a:t>
                      </a:r>
                      <a:endParaRPr lang="el-GR" sz="1600">
                        <a:effectLst/>
                        <a:latin typeface="Times New Roman"/>
                        <a:ea typeface="Times New Roman"/>
                        <a:cs typeface="Times New Roman"/>
                      </a:endParaRPr>
                    </a:p>
                  </a:txBody>
                  <a:tcPr marL="68580" marR="68580" marT="0" marB="0"/>
                </a:tc>
              </a:tr>
              <a:tr h="378042">
                <a:tc>
                  <a:txBody>
                    <a:bodyPr/>
                    <a:lstStyle/>
                    <a:p>
                      <a:pPr algn="ctr">
                        <a:lnSpc>
                          <a:spcPct val="115000"/>
                        </a:lnSpc>
                        <a:spcAft>
                          <a:spcPts val="0"/>
                        </a:spcAft>
                        <a:tabLst>
                          <a:tab pos="180340" algn="l"/>
                          <a:tab pos="450215" algn="l"/>
                        </a:tabLst>
                      </a:pPr>
                      <a:r>
                        <a:rPr lang="el-GR" sz="1600" dirty="0">
                          <a:effectLst/>
                        </a:rPr>
                        <a:t>D3</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Τεχνολογική δομή της επιχείρησης</a:t>
                      </a:r>
                      <a:endParaRPr lang="el-GR" sz="1600">
                        <a:effectLst/>
                        <a:latin typeface="Times New Roman"/>
                        <a:ea typeface="Times New Roman"/>
                        <a:cs typeface="Times New Roman"/>
                      </a:endParaRPr>
                    </a:p>
                  </a:txBody>
                  <a:tcPr marL="68580" marR="68580" marT="0" marB="0"/>
                </a:tc>
              </a:tr>
              <a:tr h="378042">
                <a:tc>
                  <a:txBody>
                    <a:bodyPr/>
                    <a:lstStyle/>
                    <a:p>
                      <a:pPr algn="ctr">
                        <a:lnSpc>
                          <a:spcPct val="115000"/>
                        </a:lnSpc>
                        <a:spcAft>
                          <a:spcPts val="0"/>
                        </a:spcAft>
                        <a:tabLst>
                          <a:tab pos="180340" algn="l"/>
                          <a:tab pos="450215" algn="l"/>
                        </a:tabLst>
                      </a:pPr>
                      <a:r>
                        <a:rPr lang="el-GR" sz="1600" dirty="0">
                          <a:effectLst/>
                        </a:rPr>
                        <a:t>D4</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Οργάνωση</a:t>
                      </a:r>
                      <a:endParaRPr lang="el-GR" sz="1600">
                        <a:effectLst/>
                        <a:latin typeface="Times New Roman"/>
                        <a:ea typeface="Times New Roman"/>
                        <a:cs typeface="Times New Roman"/>
                      </a:endParaRPr>
                    </a:p>
                  </a:txBody>
                  <a:tcPr marL="68580" marR="68580" marT="0" marB="0"/>
                </a:tc>
              </a:tr>
              <a:tr h="378042">
                <a:tc>
                  <a:txBody>
                    <a:bodyPr/>
                    <a:lstStyle/>
                    <a:p>
                      <a:pPr algn="ctr">
                        <a:lnSpc>
                          <a:spcPct val="115000"/>
                        </a:lnSpc>
                        <a:spcAft>
                          <a:spcPts val="0"/>
                        </a:spcAft>
                        <a:tabLst>
                          <a:tab pos="180340" algn="l"/>
                          <a:tab pos="450215" algn="l"/>
                        </a:tabLst>
                      </a:pPr>
                      <a:r>
                        <a:rPr lang="el-GR" sz="1600" dirty="0">
                          <a:effectLst/>
                        </a:rPr>
                        <a:t>D5</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Ειδικά ανταγωνιστικά πλεονεκτήματα της επιχείρησης</a:t>
                      </a:r>
                      <a:endParaRPr lang="el-GR" sz="1600">
                        <a:effectLst/>
                        <a:latin typeface="Times New Roman"/>
                        <a:ea typeface="Times New Roman"/>
                        <a:cs typeface="Times New Roman"/>
                      </a:endParaRPr>
                    </a:p>
                  </a:txBody>
                  <a:tcPr marL="68580" marR="68580" marT="0" marB="0"/>
                </a:tc>
              </a:tr>
              <a:tr h="378042">
                <a:tc>
                  <a:txBody>
                    <a:bodyPr/>
                    <a:lstStyle/>
                    <a:p>
                      <a:pPr algn="ctr">
                        <a:lnSpc>
                          <a:spcPct val="115000"/>
                        </a:lnSpc>
                        <a:spcAft>
                          <a:spcPts val="0"/>
                        </a:spcAft>
                        <a:tabLst>
                          <a:tab pos="180340" algn="l"/>
                          <a:tab pos="450215" algn="l"/>
                        </a:tabLst>
                      </a:pPr>
                      <a:r>
                        <a:rPr lang="el-GR" sz="1600" dirty="0">
                          <a:effectLst/>
                        </a:rPr>
                        <a:t>D6</a:t>
                      </a:r>
                      <a:endParaRPr lang="el-GR" sz="1600"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dirty="0">
                          <a:effectLst/>
                        </a:rPr>
                        <a:t>Ευελιξία της αγοράς</a:t>
                      </a:r>
                      <a:endParaRPr lang="el-GR" sz="16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6805833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εκτίμησης επιχειρήσεων</a:t>
            </a:r>
            <a:endParaRPr lang="el-GR" sz="2000" dirty="0"/>
          </a:p>
          <a:p>
            <a:pPr marL="0" indent="0">
              <a:buNone/>
            </a:pPr>
            <a:r>
              <a:rPr lang="el-GR" sz="2000" dirty="0"/>
              <a:t>Οι δείκτες που τελικά χρησιμοποιήθηκαν στην ανάπτυξη της βάσης γνώσης παρουσιάζονται, στο </a:t>
            </a:r>
            <a:r>
              <a:rPr lang="el-GR" sz="2000" dirty="0" smtClean="0"/>
              <a:t>προηγούμενο σχήμα </a:t>
            </a:r>
            <a:r>
              <a:rPr lang="el-GR" sz="2000" dirty="0"/>
              <a:t>ενώ ο τρόπος υπολογισμού τους δίνεται από τον </a:t>
            </a:r>
            <a:r>
              <a:rPr lang="el-GR" sz="2000" dirty="0" smtClean="0"/>
              <a:t>προηγούμενο πίνακα. </a:t>
            </a:r>
            <a:r>
              <a:rPr lang="el-GR" sz="2000" dirty="0"/>
              <a:t>Η πρόταση τιμών-ορίων εξαρτάται από τον κλάδο παραγωγής στον οποίο ανήκει η επιχείρηση και από τις εμπειρίες-γνώσεις του χρηματοοικονομικού αναλυτή ο οποίος αξιολογεί τις επιχειρήσεις. Με βάση τις διαπιστώσεις αυτές, ο </a:t>
            </a:r>
            <a:r>
              <a:rPr lang="el-GR" sz="2000" dirty="0" smtClean="0"/>
              <a:t>επόμενος πίνακας παρουσιάζει </a:t>
            </a:r>
            <a:r>
              <a:rPr lang="el-GR" sz="2000" dirty="0"/>
              <a:t>τις τιμές-όρια για τους προτεινόμενους δείκτες επίδοσης της διαχείρισης, αποδοτικότητας και φερεγγυότητας οι οποίες αποτελούν τους στοιχειώδεις κανόνες της βάσης γνώσης. Οι τιμές-όρια προέρχονται αφενός από τη διεθνή βιβλιογραφία και αφετέρου από εκτιμήσεις ειδικών χρηματοοικονομικών αναλυτών από το χώρο των Α.Ε.Ι. και των τραπεζών. </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58</a:t>
            </a:fld>
            <a:endParaRPr kumimoji="0" lang="en-US" sz="1400" b="1" dirty="0">
              <a:solidFill>
                <a:schemeClr val="bg1"/>
              </a:solidFill>
            </a:endParaRPr>
          </a:p>
        </p:txBody>
      </p:sp>
    </p:spTree>
    <p:extLst>
      <p:ext uri="{BB962C8B-B14F-4D97-AF65-F5344CB8AC3E}">
        <p14:creationId xmlns:p14="http://schemas.microsoft.com/office/powerpoint/2010/main" val="680583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980728"/>
            <a:ext cx="8884096" cy="5328592"/>
          </a:xfrm>
        </p:spPr>
        <p:txBody>
          <a:bodyPr>
            <a:normAutofit/>
          </a:bodyPr>
          <a:lstStyle/>
          <a:p>
            <a:pPr marL="0" indent="0">
              <a:buNone/>
            </a:pPr>
            <a:r>
              <a:rPr lang="en-US" sz="1400" b="1" dirty="0" smtClean="0"/>
              <a:t>MARKEX</a:t>
            </a:r>
            <a:r>
              <a:rPr lang="el-GR" sz="1400" b="1" dirty="0"/>
              <a:t> - Βάσεις Γνώσεις Έμπειρων Συστημάτων </a:t>
            </a:r>
          </a:p>
          <a:p>
            <a:pPr marL="0" indent="0">
              <a:buNone/>
            </a:pPr>
            <a:r>
              <a:rPr lang="el-GR" sz="1400" b="1" dirty="0"/>
              <a:t>Βάση γνώσης εκτίμησης </a:t>
            </a:r>
            <a:r>
              <a:rPr lang="el-GR" sz="1400" b="1" dirty="0" smtClean="0"/>
              <a:t>επιχειρήσεων</a:t>
            </a:r>
          </a:p>
          <a:p>
            <a:pPr marL="0" indent="0">
              <a:buNone/>
            </a:pPr>
            <a:r>
              <a:rPr lang="el-GR" sz="1400" b="1" dirty="0"/>
              <a:t>Βασικοί κανόνες τιμών-ορίων χρηματοοικονομικών </a:t>
            </a:r>
            <a:r>
              <a:rPr lang="el-GR" sz="1400" b="1" dirty="0" smtClean="0"/>
              <a:t>δεικτών - 1</a:t>
            </a:r>
            <a:endParaRPr lang="el-GR" sz="1400" dirty="0"/>
          </a:p>
          <a:p>
            <a:pPr marL="0" indent="0">
              <a:buNone/>
            </a:pPr>
            <a:endParaRPr lang="el-GR" sz="1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59</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90324701"/>
              </p:ext>
            </p:extLst>
          </p:nvPr>
        </p:nvGraphicFramePr>
        <p:xfrm>
          <a:off x="251520" y="1788752"/>
          <a:ext cx="8640960" cy="5152644"/>
        </p:xfrm>
        <a:graphic>
          <a:graphicData uri="http://schemas.openxmlformats.org/drawingml/2006/table">
            <a:tbl>
              <a:tblPr>
                <a:tableStyleId>{5C22544A-7EE6-4342-B048-85BDC9FD1C3A}</a:tableStyleId>
              </a:tblPr>
              <a:tblGrid>
                <a:gridCol w="1984302"/>
                <a:gridCol w="4392455"/>
                <a:gridCol w="2264203"/>
              </a:tblGrid>
              <a:tr h="223905">
                <a:tc>
                  <a:txBody>
                    <a:bodyPr/>
                    <a:lstStyle/>
                    <a:p>
                      <a:pPr algn="just">
                        <a:lnSpc>
                          <a:spcPct val="115000"/>
                        </a:lnSpc>
                        <a:spcAft>
                          <a:spcPts val="0"/>
                        </a:spcAft>
                        <a:tabLst>
                          <a:tab pos="180340" algn="l"/>
                          <a:tab pos="450215" algn="l"/>
                        </a:tabLst>
                      </a:pPr>
                      <a:r>
                        <a:rPr lang="el-GR" sz="1400" b="1" dirty="0">
                          <a:effectLst/>
                        </a:rPr>
                        <a:t>ΕΑΝ</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b="1" dirty="0">
                          <a:effectLst/>
                        </a:rPr>
                        <a:t>ΤΟΤΕ</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b="1" dirty="0">
                          <a:effectLst/>
                        </a:rPr>
                        <a:t>ΕΙΝΑΙ</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r>
              <a:tr h="223905">
                <a:tc>
                  <a:txBody>
                    <a:bodyPr/>
                    <a:lstStyle/>
                    <a:p>
                      <a:pPr algn="just">
                        <a:lnSpc>
                          <a:spcPct val="115000"/>
                        </a:lnSpc>
                        <a:spcAft>
                          <a:spcPts val="0"/>
                        </a:spcAft>
                        <a:tabLst>
                          <a:tab pos="180340" algn="l"/>
                          <a:tab pos="450215" algn="l"/>
                        </a:tabLst>
                      </a:pPr>
                      <a:r>
                        <a:rPr lang="el-GR" sz="1400" b="1" dirty="0">
                          <a:effectLst/>
                        </a:rPr>
                        <a:t>Α1 &lt;= 10</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Βιομηχανική Αποδοτικότητα</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Μη ικανοποιητική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10 &lt; Α1 &lt;= 20</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Βιομηχανική Αποδοτικότητα</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Μέτρια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20 &lt; Α1 &lt;= 30</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Βιομηχανική Αποδοτικότητα</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Ικανοποιητική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Α1 &gt; 30</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Βιομηχανική Αποδοτικότητα</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Πολύ ικανοποιητική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Α2 &lt;= 17.5</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Χρηματοοικονομική αποδοτικότητα</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Μη ικανοποιητική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17.5 &lt; Α2 &lt;= 20</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dirty="0">
                          <a:effectLst/>
                        </a:rPr>
                        <a:t>Χρηματοοικονομική αποδοτικότητα</a:t>
                      </a:r>
                      <a:endParaRPr lang="el-GR" sz="14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Μέτρια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20 &lt; Α2 &lt;=23</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Χρηματοοικονομική αποδοτικότητα</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Ικανοποιητική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23 &lt; Α2</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Χρηματοοικονομική αποδοτικότητα</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Πολύ ικανοποιητική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Α3 &lt;= 0</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Μικτά κέρδη/Σύνολο ενεργητικού</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Μη ικανοποιητικά</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0 &lt; Α3 &lt;= 0.5</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Μικτά κέρδη/Σύνολο ενεργητικού</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Μέτρια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0.5 &lt; Α3 &lt;= 0.75</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Μικτά κέρδη/Σύνολο ενεργητικού</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Ικανοποιητικά</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Α3 &gt; 0.75</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Μικτά κέρδη/Σύνολο ενεργητικού</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Πολύ ικανοποιητικά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Α4 &lt;= 0</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Περιθώριο κέρδους</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Μη ικανοποιητικό</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0&lt;Α4 &lt;= 0.5</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Περιθώριο κέρδους</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Μέτριο</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0.5 &lt; Α4 &lt;= 1</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Περιθώριο κέρδους</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Ικανοποιητικό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Α4 &gt; 1</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Περιθώριο κέρδους</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Πολύ ικανοποιητικό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Β1 &lt; =0.25</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Βραχυπρόθεσμη Ικανότητα Δανεισμού</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Μη ικανοποιητικές </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0.25 &lt; Β1 &lt;= 0.5</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Βραχυπρόθεσμη Ικανότητα Δανεισμού</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a:effectLst/>
                        </a:rPr>
                        <a:t>Μέτριες</a:t>
                      </a:r>
                      <a:endParaRPr lang="el-GR" sz="140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0.5 &lt; Β1 &lt;= 0.75</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Βραχυπρόθεσμη Ικανότητα Δανεισμού</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dirty="0">
                          <a:effectLst/>
                        </a:rPr>
                        <a:t>Ικανοποιητικές</a:t>
                      </a:r>
                      <a:endParaRPr lang="el-GR" sz="1400" dirty="0">
                        <a:effectLst/>
                        <a:latin typeface="Times New Roman"/>
                        <a:ea typeface="Times New Roman"/>
                        <a:cs typeface="Times New Roman"/>
                      </a:endParaRPr>
                    </a:p>
                  </a:txBody>
                  <a:tcPr marL="68580" marR="68580" marT="0" marB="0"/>
                </a:tc>
              </a:tr>
              <a:tr h="223905">
                <a:tc>
                  <a:txBody>
                    <a:bodyPr/>
                    <a:lstStyle/>
                    <a:p>
                      <a:pPr algn="just">
                        <a:lnSpc>
                          <a:spcPct val="115000"/>
                        </a:lnSpc>
                        <a:spcAft>
                          <a:spcPts val="0"/>
                        </a:spcAft>
                        <a:tabLst>
                          <a:tab pos="180340" algn="l"/>
                          <a:tab pos="450215" algn="l"/>
                        </a:tabLst>
                      </a:pPr>
                      <a:r>
                        <a:rPr lang="el-GR" sz="1400" b="1" dirty="0">
                          <a:effectLst/>
                        </a:rPr>
                        <a:t>0.75 &lt; Β1 &lt;= 1</a:t>
                      </a:r>
                      <a:endParaRPr lang="el-GR" sz="14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400">
                          <a:effectLst/>
                        </a:rPr>
                        <a:t>Βραχυπρόθεσμη Ικανότητα Δανεισμού</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400" dirty="0">
                          <a:effectLst/>
                        </a:rPr>
                        <a:t>Πολύ ικανοποιητικές</a:t>
                      </a:r>
                      <a:endParaRPr lang="el-GR" sz="14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68058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2331368" cy="5328592"/>
          </a:xfrm>
        </p:spPr>
        <p:txBody>
          <a:bodyPr>
            <a:normAutofit/>
          </a:bodyPr>
          <a:lstStyle/>
          <a:p>
            <a:pPr marL="0" indent="0">
              <a:buNone/>
            </a:pPr>
            <a:r>
              <a:rPr lang="el-GR" sz="2400" b="1" dirty="0" smtClean="0"/>
              <a:t>Παράγοντες ταξινόμησης </a:t>
            </a:r>
            <a:r>
              <a:rPr lang="el-GR" sz="2400" b="1" dirty="0"/>
              <a:t>ΠΣΥΑ</a:t>
            </a:r>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a:t>
            </a:fld>
            <a:endParaRPr kumimoji="0" lang="en-US" sz="1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7" y="974705"/>
            <a:ext cx="6219036"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781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980728"/>
            <a:ext cx="8884096" cy="5328592"/>
          </a:xfrm>
        </p:spPr>
        <p:txBody>
          <a:bodyPr>
            <a:normAutofit/>
          </a:bodyPr>
          <a:lstStyle/>
          <a:p>
            <a:pPr marL="0" indent="0">
              <a:buNone/>
            </a:pPr>
            <a:r>
              <a:rPr lang="en-US" sz="1400" b="1" dirty="0" smtClean="0"/>
              <a:t>MARKEX</a:t>
            </a:r>
            <a:r>
              <a:rPr lang="el-GR" sz="1400" b="1" dirty="0"/>
              <a:t> - Βάσεις Γνώσεις Έμπειρων Συστημάτων </a:t>
            </a:r>
          </a:p>
          <a:p>
            <a:pPr marL="0" indent="0">
              <a:buNone/>
            </a:pPr>
            <a:r>
              <a:rPr lang="el-GR" sz="1400" b="1" dirty="0"/>
              <a:t>Βάση γνώσης εκτίμησης </a:t>
            </a:r>
            <a:r>
              <a:rPr lang="el-GR" sz="1400" b="1" dirty="0" smtClean="0"/>
              <a:t>επιχειρήσεων</a:t>
            </a:r>
          </a:p>
          <a:p>
            <a:pPr marL="0" indent="0">
              <a:buNone/>
            </a:pPr>
            <a:r>
              <a:rPr lang="el-GR" sz="1400" b="1" dirty="0"/>
              <a:t>Βασικοί κανόνες τιμών-ορίων χρηματοοικονομικών δεικτών - </a:t>
            </a:r>
            <a:r>
              <a:rPr lang="el-GR" sz="1400" b="1" dirty="0" smtClean="0"/>
              <a:t>2</a:t>
            </a:r>
            <a:endParaRPr lang="el-GR" sz="1400" dirty="0"/>
          </a:p>
          <a:p>
            <a:pPr marL="0" indent="0">
              <a:buNone/>
            </a:pPr>
            <a:endParaRPr lang="el-GR" sz="1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60</a:t>
            </a:fld>
            <a:endParaRPr kumimoji="0" lang="en-US" sz="1400" b="1"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465766802"/>
              </p:ext>
            </p:extLst>
          </p:nvPr>
        </p:nvGraphicFramePr>
        <p:xfrm>
          <a:off x="323528" y="1844816"/>
          <a:ext cx="8568952" cy="4680528"/>
        </p:xfrm>
        <a:graphic>
          <a:graphicData uri="http://schemas.openxmlformats.org/drawingml/2006/table">
            <a:tbl>
              <a:tblPr>
                <a:tableStyleId>{5C22544A-7EE6-4342-B048-85BDC9FD1C3A}</a:tableStyleId>
              </a:tblPr>
              <a:tblGrid>
                <a:gridCol w="1967767"/>
                <a:gridCol w="4355851"/>
                <a:gridCol w="2245334"/>
              </a:tblGrid>
              <a:tr h="292533">
                <a:tc>
                  <a:txBody>
                    <a:bodyPr/>
                    <a:lstStyle/>
                    <a:p>
                      <a:pPr algn="just">
                        <a:lnSpc>
                          <a:spcPct val="115000"/>
                        </a:lnSpc>
                        <a:spcAft>
                          <a:spcPts val="0"/>
                        </a:spcAft>
                        <a:tabLst>
                          <a:tab pos="180340" algn="l"/>
                          <a:tab pos="450215" algn="l"/>
                        </a:tabLst>
                      </a:pPr>
                      <a:r>
                        <a:rPr lang="el-GR" sz="1600" b="1" dirty="0">
                          <a:effectLst/>
                        </a:rPr>
                        <a:t>ΕΑΝ</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b="1" dirty="0">
                          <a:effectLst/>
                        </a:rPr>
                        <a:t>ΤΟΤΕ</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b="1" dirty="0">
                          <a:effectLst/>
                        </a:rPr>
                        <a:t>ΕΙΝΑΙ</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r>
              <a:tr h="292533">
                <a:tc>
                  <a:txBody>
                    <a:bodyPr/>
                    <a:lstStyle/>
                    <a:p>
                      <a:pPr algn="just">
                        <a:lnSpc>
                          <a:spcPct val="115000"/>
                        </a:lnSpc>
                        <a:spcAft>
                          <a:spcPts val="0"/>
                        </a:spcAft>
                        <a:tabLst>
                          <a:tab pos="180340" algn="l"/>
                          <a:tab pos="450215" algn="l"/>
                        </a:tabLst>
                      </a:pPr>
                      <a:r>
                        <a:rPr lang="el-GR" sz="1600" b="1" dirty="0">
                          <a:effectLst/>
                        </a:rPr>
                        <a:t>Β2 &gt; 66.7</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Ολική Ικανότητα Δανεισμού</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Μη 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50 &lt; Β2 &lt;= 66.7</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Ολική Ικανότητα Δανεισμού</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Μέτρια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33.3 &lt; Β2 &lt;= 50</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Ολική Ικανότητα Δανεισμού</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Β2 &lt;= 33.3</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Ολική Ικανότητα Δανεισμού</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Πολύ 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Β3 &lt;= 0.5</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Μακροπρόθεσμη Ικανότητα Δανεισμού</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Β3 &gt; 0.5</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Μακροπρόθεσμη Ικανότητα Δανεισμού</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Μη 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Β4 &gt;= 1</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Γενική Ρευστότητα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Β4 &lt; 1</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Γενική Ρευστότητα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Μη 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Β5 &lt;= 1</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Άμεση Ρευστότητα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Μη 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1 &lt; Β5 &lt; 1.5</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Άμεση Ρευστότητα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Μέτρια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Β5 &gt;= 1.5</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Άμεση Ρευστότητα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Β6 Αυξάνεται (=1)</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Κυκλοφορία Αποθεμάτων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Β6 Μειώνεται (=0)</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Κυκλοφορία Αποθεμάτων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Μη 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Β7 &lt;= Β8</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Κυκλοφορία Απαιτήσεων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Ικανοποιητική </a:t>
                      </a:r>
                      <a:endParaRPr lang="el-GR" sz="1600">
                        <a:effectLst/>
                        <a:latin typeface="Times New Roman"/>
                        <a:ea typeface="Times New Roman"/>
                        <a:cs typeface="Times New Roman"/>
                      </a:endParaRPr>
                    </a:p>
                  </a:txBody>
                  <a:tcPr marL="68580" marR="68580" marT="0" marB="0"/>
                </a:tc>
              </a:tr>
              <a:tr h="292533">
                <a:tc>
                  <a:txBody>
                    <a:bodyPr/>
                    <a:lstStyle/>
                    <a:p>
                      <a:pPr algn="just">
                        <a:lnSpc>
                          <a:spcPct val="115000"/>
                        </a:lnSpc>
                        <a:spcAft>
                          <a:spcPts val="0"/>
                        </a:spcAft>
                        <a:tabLst>
                          <a:tab pos="180340" algn="l"/>
                          <a:tab pos="450215" algn="l"/>
                        </a:tabLst>
                      </a:pPr>
                      <a:r>
                        <a:rPr lang="el-GR" sz="1600" b="1" dirty="0">
                          <a:effectLst/>
                        </a:rPr>
                        <a:t>Β7 &gt; Β8</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Κυκλοφορία Απαιτήσεων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dirty="0">
                          <a:effectLst/>
                        </a:rPr>
                        <a:t>Μη ικανοποιητική </a:t>
                      </a:r>
                      <a:endParaRPr lang="el-GR" sz="16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665910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052736"/>
            <a:ext cx="8884096" cy="5328592"/>
          </a:xfrm>
        </p:spPr>
        <p:txBody>
          <a:bodyPr>
            <a:normAutofit/>
          </a:bodyPr>
          <a:lstStyle/>
          <a:p>
            <a:pPr marL="0" indent="0">
              <a:buNone/>
            </a:pPr>
            <a:r>
              <a:rPr lang="en-US" sz="1600" b="1" dirty="0" smtClean="0"/>
              <a:t>MARKEX</a:t>
            </a:r>
            <a:r>
              <a:rPr lang="el-GR" sz="1600" b="1" dirty="0"/>
              <a:t> - Βάσεις Γνώσεις Έμπειρων Συστημάτων </a:t>
            </a:r>
          </a:p>
          <a:p>
            <a:pPr marL="0" indent="0">
              <a:buNone/>
            </a:pPr>
            <a:r>
              <a:rPr lang="el-GR" sz="1600" b="1" dirty="0"/>
              <a:t>Βάση γνώσης εκτίμησης επιχειρήσεων</a:t>
            </a:r>
            <a:endParaRPr lang="el-GR" sz="1600" dirty="0"/>
          </a:p>
          <a:p>
            <a:pPr marL="0" indent="0">
              <a:buNone/>
            </a:pPr>
            <a:r>
              <a:rPr lang="el-GR" sz="1600" b="1" dirty="0"/>
              <a:t>Βασικοί κανόνες τιμών-ορίων χρηματοοικονομικών δεικτών - </a:t>
            </a:r>
            <a:r>
              <a:rPr lang="el-GR" sz="1600" b="1" dirty="0" smtClean="0"/>
              <a:t>3</a:t>
            </a:r>
            <a:endParaRPr lang="el-GR" sz="1600" dirty="0"/>
          </a:p>
          <a:p>
            <a:pPr marL="0" indent="0">
              <a:buNone/>
            </a:pPr>
            <a:endParaRPr lang="el-GR" sz="16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61</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85175631"/>
              </p:ext>
            </p:extLst>
          </p:nvPr>
        </p:nvGraphicFramePr>
        <p:xfrm>
          <a:off x="323528" y="1988840"/>
          <a:ext cx="8640960" cy="4486656"/>
        </p:xfrm>
        <a:graphic>
          <a:graphicData uri="http://schemas.openxmlformats.org/drawingml/2006/table">
            <a:tbl>
              <a:tblPr>
                <a:tableStyleId>{5C22544A-7EE6-4342-B048-85BDC9FD1C3A}</a:tableStyleId>
              </a:tblPr>
              <a:tblGrid>
                <a:gridCol w="1984303"/>
                <a:gridCol w="4392455"/>
                <a:gridCol w="2264202"/>
              </a:tblGrid>
              <a:tr h="266552">
                <a:tc>
                  <a:txBody>
                    <a:bodyPr/>
                    <a:lstStyle/>
                    <a:p>
                      <a:pPr algn="just">
                        <a:lnSpc>
                          <a:spcPct val="115000"/>
                        </a:lnSpc>
                        <a:spcAft>
                          <a:spcPts val="0"/>
                        </a:spcAft>
                        <a:tabLst>
                          <a:tab pos="180340" algn="l"/>
                          <a:tab pos="450215" algn="l"/>
                        </a:tabLst>
                      </a:pPr>
                      <a:r>
                        <a:rPr lang="el-GR" sz="1600" b="1" dirty="0">
                          <a:effectLst/>
                        </a:rPr>
                        <a:t>ΕΑΝ</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b="1" dirty="0">
                          <a:effectLst/>
                        </a:rPr>
                        <a:t>ΤΟΤΕ</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b="1" dirty="0">
                          <a:effectLst/>
                        </a:rPr>
                        <a:t>ΕΙΝΑΙ</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r>
              <a:tr h="266552">
                <a:tc>
                  <a:txBody>
                    <a:bodyPr/>
                    <a:lstStyle/>
                    <a:p>
                      <a:pPr algn="just">
                        <a:lnSpc>
                          <a:spcPct val="115000"/>
                        </a:lnSpc>
                        <a:spcAft>
                          <a:spcPts val="0"/>
                        </a:spcAft>
                        <a:tabLst>
                          <a:tab pos="180340" algn="l"/>
                          <a:tab pos="450215" algn="l"/>
                        </a:tabLst>
                      </a:pPr>
                      <a:r>
                        <a:rPr lang="el-GR" sz="1600" b="1" dirty="0">
                          <a:effectLst/>
                        </a:rPr>
                        <a:t>Β8 &lt; Β7</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dirty="0">
                          <a:effectLst/>
                        </a:rPr>
                        <a:t>Κυκλοφορία Βραχυπρόθεσμων Υποχρεώσεων</a:t>
                      </a:r>
                      <a:endParaRPr lang="el-GR" sz="1600" dirty="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Μη ικανοποιητική </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Β8 &gt;= Β7</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Κυκλοφορία Βραχυπρόθεσμων Υποχρεώσεων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Ικανοποιητική </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C1 &gt; 5</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Επιβάρυνση από χρηματοοικονομικά έξοδα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Μη ικανοποιητική </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3 &lt; C1 &lt;= 5</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Επιβάρυνση από χρηματοοικονομικά έξοδα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Μέτρια </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2 &lt; C1 &lt;= 3</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Επιβάρυνση από χρηματοοικονομικά έξοδα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Ικανοποιητική </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C1 &lt;= 2</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Επιβάρυνση από χρηματοοικονομικά έξοδα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Πολύ ικανοποιητική </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C2 &gt; 8</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Γενικά και διοικητικά έξοδα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Μη ικανοποιητικά</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6 &lt; C2 &lt;= 8</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Γενικά και διοικητικά έξοδα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Μέτρια </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4 &lt; C2 &lt;= 6</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Γενικά και διοικητικά έξοδα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Ικανοποιητικά</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2 &lt; C2 &lt;= 4</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Γενικά και διοικητικά έξοδα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Πολύ ικανοποιητικά</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C2 &lt;= 2</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Γενικά και διοικητικά έξοδα</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Άριστα</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C3 &gt; C4</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Μέση περίοδος είσπραξης απαιτήσεων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Μη ικανοποιητική </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C3 &lt;= C4</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Μέση περίοδος είσπραξης απαιτήσεων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Ικανοποιητική </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C4 &gt;= C3</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Μέση περίοδος είσπραξης λογαριασμών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a:effectLst/>
                        </a:rPr>
                        <a:t>Ικανοποιητική </a:t>
                      </a:r>
                      <a:endParaRPr lang="el-GR" sz="1600">
                        <a:effectLst/>
                        <a:latin typeface="Times New Roman"/>
                        <a:ea typeface="Times New Roman"/>
                        <a:cs typeface="Times New Roman"/>
                      </a:endParaRPr>
                    </a:p>
                  </a:txBody>
                  <a:tcPr marL="68580" marR="68580" marT="0" marB="0"/>
                </a:tc>
              </a:tr>
              <a:tr h="266552">
                <a:tc>
                  <a:txBody>
                    <a:bodyPr/>
                    <a:lstStyle/>
                    <a:p>
                      <a:pPr algn="just">
                        <a:lnSpc>
                          <a:spcPct val="115000"/>
                        </a:lnSpc>
                        <a:spcAft>
                          <a:spcPts val="0"/>
                        </a:spcAft>
                        <a:tabLst>
                          <a:tab pos="180340" algn="l"/>
                          <a:tab pos="450215" algn="l"/>
                        </a:tabLst>
                      </a:pPr>
                      <a:r>
                        <a:rPr lang="el-GR" sz="1600" b="1" dirty="0">
                          <a:effectLst/>
                        </a:rPr>
                        <a:t>C4 &lt; C3</a:t>
                      </a:r>
                      <a:endParaRPr lang="el-GR" sz="1600" b="1" dirty="0">
                        <a:effectLst/>
                        <a:latin typeface="Times New Roman"/>
                        <a:ea typeface="Times New Roman"/>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tabLst>
                          <a:tab pos="180340" algn="l"/>
                          <a:tab pos="450215" algn="l"/>
                        </a:tabLst>
                      </a:pPr>
                      <a:r>
                        <a:rPr lang="el-GR" sz="1600">
                          <a:effectLst/>
                        </a:rPr>
                        <a:t>Μέση περίοδος είσπραξης λογαριασμών</a:t>
                      </a:r>
                      <a:endParaRPr lang="el-GR" sz="1600">
                        <a:effectLst/>
                        <a:latin typeface="Times New Roman"/>
                        <a:ea typeface="Times New Roman"/>
                        <a:cs typeface="Times New Roman"/>
                      </a:endParaRPr>
                    </a:p>
                  </a:txBody>
                  <a:tcPr marL="68580" marR="68580" marT="0" marB="0"/>
                </a:tc>
                <a:tc>
                  <a:txBody>
                    <a:bodyPr/>
                    <a:lstStyle/>
                    <a:p>
                      <a:pPr algn="just">
                        <a:lnSpc>
                          <a:spcPct val="115000"/>
                        </a:lnSpc>
                        <a:spcAft>
                          <a:spcPts val="0"/>
                        </a:spcAft>
                        <a:tabLst>
                          <a:tab pos="180340" algn="l"/>
                          <a:tab pos="450215" algn="l"/>
                        </a:tabLst>
                      </a:pPr>
                      <a:r>
                        <a:rPr lang="el-GR" sz="1600" dirty="0">
                          <a:effectLst/>
                        </a:rPr>
                        <a:t>Μη ικανοποιητική </a:t>
                      </a:r>
                      <a:endParaRPr lang="el-GR" sz="16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680583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800" b="1" dirty="0" smtClean="0"/>
              <a:t>MARKEX</a:t>
            </a:r>
            <a:r>
              <a:rPr lang="el-GR" sz="1800" b="1" dirty="0"/>
              <a:t> - Βάσεις Γνώσεις Έμπειρων Συστημάτων </a:t>
            </a:r>
          </a:p>
          <a:p>
            <a:pPr marL="0" indent="0">
              <a:buNone/>
            </a:pPr>
            <a:r>
              <a:rPr lang="el-GR" sz="1800" b="1" dirty="0"/>
              <a:t>Βάση γνώσης εκτίμησης </a:t>
            </a:r>
            <a:r>
              <a:rPr lang="el-GR" sz="1800" b="1" dirty="0" smtClean="0"/>
              <a:t>επιχειρήσεων</a:t>
            </a:r>
            <a:r>
              <a:rPr lang="en-US" sz="1800" b="1" dirty="0"/>
              <a:t> - </a:t>
            </a:r>
            <a:r>
              <a:rPr lang="el-GR" sz="1800" b="1" dirty="0"/>
              <a:t>Τιμές-όρια για τα ποιοτικά κριτήρια</a:t>
            </a:r>
            <a:endParaRPr lang="el-GR" sz="1800" dirty="0"/>
          </a:p>
          <a:p>
            <a:pPr marL="0" indent="0">
              <a:buNone/>
            </a:pPr>
            <a:r>
              <a:rPr lang="el-GR" sz="1800" dirty="0"/>
              <a:t>Οι τιμές όρια των ποιοτικών κριτηρίων παρουσιάζονται στον </a:t>
            </a:r>
            <a:r>
              <a:rPr lang="el-GR" sz="1800" dirty="0" smtClean="0"/>
              <a:t>επόμενο πίνακα.</a:t>
            </a:r>
            <a:endParaRPr lang="el-GR" sz="1800" dirty="0"/>
          </a:p>
          <a:p>
            <a:pPr marL="0" indent="0">
              <a:buNone/>
            </a:pPr>
            <a:r>
              <a:rPr lang="el-GR" sz="1800" dirty="0"/>
              <a:t>Στα πλαίσια των ελέγχων ορθότητας της βάσης γνώσης, έγιναν επανειλημμένες συγκρίσεις των εκτιμήσεων ειδικών (χρηματοοικονομικοί αναλυτές) με τα αποτελέσματα που δίνονται από το σύστημα. Οι εκτιμήσεις των ειδικών βασίσθηκαν στις υπολογισθείσες τιμές των δεικτών.</a:t>
            </a:r>
          </a:p>
          <a:p>
            <a:pPr marL="0" indent="0">
              <a:buNone/>
            </a:pP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62</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94605727"/>
              </p:ext>
            </p:extLst>
          </p:nvPr>
        </p:nvGraphicFramePr>
        <p:xfrm>
          <a:off x="107504" y="3429000"/>
          <a:ext cx="8856984" cy="2987035"/>
        </p:xfrm>
        <a:graphic>
          <a:graphicData uri="http://schemas.openxmlformats.org/drawingml/2006/table">
            <a:tbl>
              <a:tblPr>
                <a:tableStyleId>{5C22544A-7EE6-4342-B048-85BDC9FD1C3A}</a:tableStyleId>
              </a:tblPr>
              <a:tblGrid>
                <a:gridCol w="4968552"/>
                <a:gridCol w="2088232"/>
                <a:gridCol w="1800200"/>
              </a:tblGrid>
              <a:tr h="288032">
                <a:tc>
                  <a:txBody>
                    <a:bodyPr/>
                    <a:lstStyle/>
                    <a:p>
                      <a:pPr algn="ctr">
                        <a:lnSpc>
                          <a:spcPct val="115000"/>
                        </a:lnSpc>
                        <a:spcBef>
                          <a:spcPts val="600"/>
                        </a:spcBef>
                        <a:spcAft>
                          <a:spcPts val="0"/>
                        </a:spcAft>
                        <a:tabLst>
                          <a:tab pos="4591050" algn="l"/>
                        </a:tabLst>
                      </a:pPr>
                      <a:r>
                        <a:rPr lang="el-GR" sz="1400" b="1" dirty="0" smtClean="0">
                          <a:effectLst/>
                        </a:rPr>
                        <a:t>ΕΑΝ</a:t>
                      </a:r>
                      <a:endParaRPr lang="el-GR" sz="1400" b="1" dirty="0">
                        <a:effectLst/>
                        <a:latin typeface="Times New Roman"/>
                        <a:ea typeface="Times New Roman"/>
                        <a:cs typeface="Times New Roman"/>
                      </a:endParaRPr>
                    </a:p>
                  </a:txBody>
                  <a:tcPr marL="67945" marR="67945" marT="0" marB="0">
                    <a:solidFill>
                      <a:schemeClr val="accent2"/>
                    </a:solidFill>
                  </a:tcPr>
                </a:tc>
                <a:tc>
                  <a:txBody>
                    <a:bodyPr/>
                    <a:lstStyle/>
                    <a:p>
                      <a:pPr algn="ctr">
                        <a:lnSpc>
                          <a:spcPct val="115000"/>
                        </a:lnSpc>
                        <a:spcBef>
                          <a:spcPts val="600"/>
                        </a:spcBef>
                        <a:spcAft>
                          <a:spcPts val="0"/>
                        </a:spcAft>
                      </a:pPr>
                      <a:r>
                        <a:rPr lang="el-GR" sz="1400" b="1" dirty="0">
                          <a:effectLst/>
                        </a:rPr>
                        <a:t>ΤΟΤΕ</a:t>
                      </a:r>
                      <a:endParaRPr lang="el-GR" sz="1400" b="1" dirty="0">
                        <a:effectLst/>
                        <a:latin typeface="Times New Roman"/>
                        <a:ea typeface="Times New Roman"/>
                        <a:cs typeface="Times New Roman"/>
                      </a:endParaRPr>
                    </a:p>
                  </a:txBody>
                  <a:tcPr marL="67945" marR="67945" marT="0" marB="0">
                    <a:solidFill>
                      <a:schemeClr val="accent2"/>
                    </a:solidFill>
                  </a:tcPr>
                </a:tc>
                <a:tc>
                  <a:txBody>
                    <a:bodyPr/>
                    <a:lstStyle/>
                    <a:p>
                      <a:pPr algn="ctr">
                        <a:lnSpc>
                          <a:spcPct val="115000"/>
                        </a:lnSpc>
                        <a:spcBef>
                          <a:spcPts val="600"/>
                        </a:spcBef>
                        <a:spcAft>
                          <a:spcPts val="0"/>
                        </a:spcAft>
                      </a:pPr>
                      <a:r>
                        <a:rPr lang="el-GR" sz="1400" b="1" dirty="0">
                          <a:effectLst/>
                        </a:rPr>
                        <a:t>ΕΙΝΑΙ</a:t>
                      </a:r>
                      <a:endParaRPr lang="el-GR" sz="1400" b="1" dirty="0">
                        <a:effectLst/>
                        <a:latin typeface="Times New Roman"/>
                        <a:ea typeface="Times New Roman"/>
                        <a:cs typeface="Times New Roman"/>
                      </a:endParaRPr>
                    </a:p>
                  </a:txBody>
                  <a:tcPr marL="67945" marR="67945" marT="0" marB="0">
                    <a:solidFill>
                      <a:schemeClr val="accent2"/>
                    </a:solidFill>
                  </a:tcPr>
                </a:tc>
              </a:tr>
              <a:tr h="207677">
                <a:tc>
                  <a:txBody>
                    <a:bodyPr/>
                    <a:lstStyle/>
                    <a:p>
                      <a:pPr>
                        <a:lnSpc>
                          <a:spcPct val="115000"/>
                        </a:lnSpc>
                        <a:spcAft>
                          <a:spcPts val="0"/>
                        </a:spcAft>
                      </a:pPr>
                      <a:r>
                        <a:rPr lang="el-GR" sz="1400">
                          <a:effectLst/>
                        </a:rPr>
                        <a:t>D1=Αρνητική εμπειρία</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 </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Μη ικανοποιητική </a:t>
                      </a:r>
                      <a:endParaRPr lang="el-GR" sz="1400">
                        <a:effectLst/>
                        <a:latin typeface="Times New Roman"/>
                        <a:ea typeface="Times New Roman"/>
                        <a:cs typeface="Times New Roman"/>
                      </a:endParaRPr>
                    </a:p>
                  </a:txBody>
                  <a:tcPr marL="67945" marR="67945" marT="0" marB="0"/>
                </a:tc>
              </a:tr>
              <a:tr h="207677">
                <a:tc>
                  <a:txBody>
                    <a:bodyPr/>
                    <a:lstStyle/>
                    <a:p>
                      <a:pPr>
                        <a:lnSpc>
                          <a:spcPct val="115000"/>
                        </a:lnSpc>
                        <a:spcAft>
                          <a:spcPts val="0"/>
                        </a:spcAft>
                      </a:pPr>
                      <a:r>
                        <a:rPr lang="el-GR" sz="1400">
                          <a:effectLst/>
                        </a:rPr>
                        <a:t>D1=Καθόλου εμπειρία</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 </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Μέτρια </a:t>
                      </a:r>
                      <a:endParaRPr lang="el-GR" sz="1400">
                        <a:effectLst/>
                        <a:latin typeface="Times New Roman"/>
                        <a:ea typeface="Times New Roman"/>
                        <a:cs typeface="Times New Roman"/>
                      </a:endParaRPr>
                    </a:p>
                  </a:txBody>
                  <a:tcPr marL="67945" marR="67945" marT="0" marB="0"/>
                </a:tc>
              </a:tr>
              <a:tr h="207677">
                <a:tc>
                  <a:txBody>
                    <a:bodyPr/>
                    <a:lstStyle/>
                    <a:p>
                      <a:pPr>
                        <a:lnSpc>
                          <a:spcPct val="115000"/>
                        </a:lnSpc>
                        <a:spcAft>
                          <a:spcPts val="0"/>
                        </a:spcAft>
                      </a:pPr>
                      <a:r>
                        <a:rPr lang="el-GR" sz="1400">
                          <a:effectLst/>
                        </a:rPr>
                        <a:t>D1=Θετική εμπειρία ως 5 ετών</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Διοικητική εμπειρία των</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Ικανοποιητική </a:t>
                      </a:r>
                      <a:endParaRPr lang="el-GR" sz="1400">
                        <a:effectLst/>
                        <a:latin typeface="Times New Roman"/>
                        <a:ea typeface="Times New Roman"/>
                        <a:cs typeface="Times New Roman"/>
                      </a:endParaRPr>
                    </a:p>
                  </a:txBody>
                  <a:tcPr marL="67945" marR="67945" marT="0" marB="0"/>
                </a:tc>
              </a:tr>
              <a:tr h="207677">
                <a:tc>
                  <a:txBody>
                    <a:bodyPr/>
                    <a:lstStyle/>
                    <a:p>
                      <a:pPr>
                        <a:lnSpc>
                          <a:spcPct val="115000"/>
                        </a:lnSpc>
                        <a:spcAft>
                          <a:spcPts val="0"/>
                        </a:spcAft>
                      </a:pPr>
                      <a:r>
                        <a:rPr lang="el-GR" sz="1400">
                          <a:effectLst/>
                        </a:rPr>
                        <a:t>D1=Θετική εμπειρία 5 ως 10 ετών</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μάνατζερς</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Πολύ ικανοποιητική </a:t>
                      </a:r>
                      <a:endParaRPr lang="el-GR" sz="1400">
                        <a:effectLst/>
                        <a:latin typeface="Times New Roman"/>
                        <a:ea typeface="Times New Roman"/>
                        <a:cs typeface="Times New Roman"/>
                      </a:endParaRPr>
                    </a:p>
                  </a:txBody>
                  <a:tcPr marL="67945" marR="67945" marT="0" marB="0"/>
                </a:tc>
              </a:tr>
              <a:tr h="207677">
                <a:tc>
                  <a:txBody>
                    <a:bodyPr/>
                    <a:lstStyle/>
                    <a:p>
                      <a:pPr>
                        <a:lnSpc>
                          <a:spcPct val="115000"/>
                        </a:lnSpc>
                        <a:spcAft>
                          <a:spcPts val="0"/>
                        </a:spcAft>
                      </a:pPr>
                      <a:r>
                        <a:rPr lang="el-GR" sz="1400">
                          <a:effectLst/>
                        </a:rPr>
                        <a:t>D1=Θετική εμπειρία άνω των 10 ετών</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 </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Άριστη</a:t>
                      </a:r>
                      <a:endParaRPr lang="el-GR" sz="1400">
                        <a:effectLst/>
                        <a:latin typeface="Times New Roman"/>
                        <a:ea typeface="Times New Roman"/>
                        <a:cs typeface="Times New Roman"/>
                      </a:endParaRPr>
                    </a:p>
                  </a:txBody>
                  <a:tcPr marL="67945" marR="67945" marT="0" marB="0"/>
                </a:tc>
              </a:tr>
              <a:tr h="207677">
                <a:tc>
                  <a:txBody>
                    <a:bodyPr/>
                    <a:lstStyle/>
                    <a:p>
                      <a:pPr>
                        <a:lnSpc>
                          <a:spcPct val="115000"/>
                        </a:lnSpc>
                        <a:spcAft>
                          <a:spcPts val="0"/>
                        </a:spcAft>
                      </a:pPr>
                      <a:r>
                        <a:rPr lang="el-GR" sz="1400">
                          <a:effectLst/>
                        </a:rPr>
                        <a:t>D2=Ισχυρός ανταγωνισμός, η επιχείρηση έχει ασθενή θέση</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 </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Μη ικανοποιητική </a:t>
                      </a:r>
                      <a:endParaRPr lang="el-GR" sz="1400">
                        <a:effectLst/>
                        <a:latin typeface="Times New Roman"/>
                        <a:ea typeface="Times New Roman"/>
                        <a:cs typeface="Times New Roman"/>
                      </a:endParaRPr>
                    </a:p>
                  </a:txBody>
                  <a:tcPr marL="67945" marR="67945" marT="0" marB="0"/>
                </a:tc>
              </a:tr>
              <a:tr h="207677">
                <a:tc>
                  <a:txBody>
                    <a:bodyPr/>
                    <a:lstStyle/>
                    <a:p>
                      <a:pPr>
                        <a:lnSpc>
                          <a:spcPct val="115000"/>
                        </a:lnSpc>
                        <a:spcAft>
                          <a:spcPts val="0"/>
                        </a:spcAft>
                      </a:pPr>
                      <a:r>
                        <a:rPr lang="el-GR" sz="1400">
                          <a:effectLst/>
                        </a:rPr>
                        <a:t>D2=Ισχυρός ανταγωνισμός, η επιχείρηση έχει εδραιωμένη και ανταγωνιστική θέση</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Θέση της επιχείρησης στην</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Μέτρια </a:t>
                      </a:r>
                      <a:endParaRPr lang="el-GR" sz="1400">
                        <a:effectLst/>
                        <a:latin typeface="Times New Roman"/>
                        <a:ea typeface="Times New Roman"/>
                        <a:cs typeface="Times New Roman"/>
                      </a:endParaRPr>
                    </a:p>
                  </a:txBody>
                  <a:tcPr marL="67945" marR="67945" marT="0" marB="0"/>
                </a:tc>
              </a:tr>
              <a:tr h="207677">
                <a:tc>
                  <a:txBody>
                    <a:bodyPr/>
                    <a:lstStyle/>
                    <a:p>
                      <a:pPr>
                        <a:lnSpc>
                          <a:spcPct val="115000"/>
                        </a:lnSpc>
                        <a:spcAft>
                          <a:spcPts val="0"/>
                        </a:spcAft>
                      </a:pPr>
                      <a:r>
                        <a:rPr lang="el-GR" sz="1400">
                          <a:effectLst/>
                        </a:rPr>
                        <a:t>D2=Μέσος ανταγωνισμός, η επιχείρηση έχει ισχυρή θέση</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αγορά</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Ικανοποιητική </a:t>
                      </a:r>
                      <a:endParaRPr lang="el-GR" sz="1400">
                        <a:effectLst/>
                        <a:latin typeface="Times New Roman"/>
                        <a:ea typeface="Times New Roman"/>
                        <a:cs typeface="Times New Roman"/>
                      </a:endParaRPr>
                    </a:p>
                  </a:txBody>
                  <a:tcPr marL="67945" marR="67945" marT="0" marB="0"/>
                </a:tc>
              </a:tr>
              <a:tr h="207677">
                <a:tc>
                  <a:txBody>
                    <a:bodyPr/>
                    <a:lstStyle/>
                    <a:p>
                      <a:pPr>
                        <a:lnSpc>
                          <a:spcPct val="115000"/>
                        </a:lnSpc>
                        <a:spcAft>
                          <a:spcPts val="0"/>
                        </a:spcAft>
                      </a:pPr>
                      <a:r>
                        <a:rPr lang="el-GR" sz="1400">
                          <a:effectLst/>
                        </a:rPr>
                        <a:t>D2=Ασθενής ανταγωνισμός, η επιχείρηση έχει ηγετική θέση</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 </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Πολύ ικανοποιητική </a:t>
                      </a:r>
                      <a:endParaRPr lang="el-GR" sz="1400">
                        <a:effectLst/>
                        <a:latin typeface="Times New Roman"/>
                        <a:ea typeface="Times New Roman"/>
                        <a:cs typeface="Times New Roman"/>
                      </a:endParaRPr>
                    </a:p>
                  </a:txBody>
                  <a:tcPr marL="67945" marR="67945" marT="0" marB="0"/>
                </a:tc>
              </a:tr>
              <a:tr h="207677">
                <a:tc>
                  <a:txBody>
                    <a:bodyPr/>
                    <a:lstStyle/>
                    <a:p>
                      <a:pPr>
                        <a:lnSpc>
                          <a:spcPct val="115000"/>
                        </a:lnSpc>
                        <a:spcAft>
                          <a:spcPts val="0"/>
                        </a:spcAft>
                      </a:pPr>
                      <a:r>
                        <a:rPr lang="el-GR" sz="1400">
                          <a:effectLst/>
                        </a:rPr>
                        <a:t>D2=Μονοπώλιο, η επιχείρηση έχει την μοναδική θέση</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a:effectLst/>
                        </a:rPr>
                        <a:t> </a:t>
                      </a:r>
                      <a:endParaRPr lang="el-GR" sz="14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400" dirty="0">
                          <a:effectLst/>
                        </a:rPr>
                        <a:t>Άριστη</a:t>
                      </a:r>
                      <a:endParaRPr lang="el-GR" sz="1400" dirty="0">
                        <a:effectLst/>
                        <a:latin typeface="Times New Roman"/>
                        <a:ea typeface="Times New Roman"/>
                        <a:cs typeface="Times New Roman"/>
                      </a:endParaRPr>
                    </a:p>
                  </a:txBody>
                  <a:tcPr marL="67945" marR="67945" marT="0" marB="0"/>
                </a:tc>
              </a:tr>
            </a:tbl>
          </a:graphicData>
        </a:graphic>
      </p:graphicFrame>
    </p:spTree>
    <p:extLst>
      <p:ext uri="{BB962C8B-B14F-4D97-AF65-F5344CB8AC3E}">
        <p14:creationId xmlns:p14="http://schemas.microsoft.com/office/powerpoint/2010/main" val="680583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600" b="1" dirty="0" smtClean="0"/>
              <a:t>MARKEX</a:t>
            </a:r>
            <a:r>
              <a:rPr lang="el-GR" sz="1600" b="1" dirty="0"/>
              <a:t> - Βάσεις Γνώσεις Έμπειρων Συστημάτων </a:t>
            </a:r>
          </a:p>
          <a:p>
            <a:pPr marL="0" indent="0">
              <a:buNone/>
            </a:pPr>
            <a:r>
              <a:rPr lang="el-GR" sz="1600" b="1" dirty="0"/>
              <a:t>Βάση γνώσης εκτίμησης </a:t>
            </a:r>
            <a:r>
              <a:rPr lang="el-GR" sz="1600" b="1" dirty="0" smtClean="0"/>
              <a:t>επιχειρήσεων</a:t>
            </a:r>
            <a:r>
              <a:rPr lang="en-US" sz="1600" b="1" dirty="0" smtClean="0"/>
              <a:t> - </a:t>
            </a:r>
            <a:r>
              <a:rPr lang="el-GR" sz="1600" b="1" dirty="0" smtClean="0"/>
              <a:t>Τιμές-όρια </a:t>
            </a:r>
            <a:r>
              <a:rPr lang="el-GR" sz="1600" b="1" dirty="0"/>
              <a:t>για τα ποιοτικά κριτήρια</a:t>
            </a:r>
            <a:endParaRPr lang="el-GR" sz="1600" dirty="0"/>
          </a:p>
          <a:p>
            <a:pPr marL="0" indent="0">
              <a:buNone/>
            </a:pPr>
            <a:endParaRPr lang="el-GR" sz="16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63</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51370908"/>
              </p:ext>
            </p:extLst>
          </p:nvPr>
        </p:nvGraphicFramePr>
        <p:xfrm>
          <a:off x="68152" y="2083400"/>
          <a:ext cx="8968343" cy="4206240"/>
        </p:xfrm>
        <a:graphic>
          <a:graphicData uri="http://schemas.openxmlformats.org/drawingml/2006/table">
            <a:tbl>
              <a:tblPr>
                <a:tableStyleId>{5C22544A-7EE6-4342-B048-85BDC9FD1C3A}</a:tableStyleId>
              </a:tblPr>
              <a:tblGrid>
                <a:gridCol w="5511960"/>
                <a:gridCol w="1800200"/>
                <a:gridCol w="1656183"/>
              </a:tblGrid>
              <a:tr h="175502">
                <a:tc>
                  <a:txBody>
                    <a:bodyPr/>
                    <a:lstStyle/>
                    <a:p>
                      <a:pPr algn="ctr">
                        <a:lnSpc>
                          <a:spcPct val="115000"/>
                        </a:lnSpc>
                        <a:spcBef>
                          <a:spcPts val="600"/>
                        </a:spcBef>
                        <a:spcAft>
                          <a:spcPts val="0"/>
                        </a:spcAft>
                        <a:tabLst>
                          <a:tab pos="4591050" algn="l"/>
                        </a:tabLst>
                      </a:pPr>
                      <a:r>
                        <a:rPr lang="el-GR" sz="1200" dirty="0" smtClean="0">
                          <a:effectLst/>
                        </a:rPr>
                        <a:t>ΕΑΝ</a:t>
                      </a:r>
                      <a:endParaRPr lang="el-GR" sz="1200" dirty="0">
                        <a:effectLst/>
                        <a:latin typeface="Times New Roman"/>
                        <a:ea typeface="Times New Roman"/>
                        <a:cs typeface="Times New Roman"/>
                      </a:endParaRPr>
                    </a:p>
                  </a:txBody>
                  <a:tcPr marL="67945" marR="67945" marT="0" marB="0">
                    <a:solidFill>
                      <a:schemeClr val="accent2"/>
                    </a:solidFill>
                  </a:tcPr>
                </a:tc>
                <a:tc>
                  <a:txBody>
                    <a:bodyPr/>
                    <a:lstStyle/>
                    <a:p>
                      <a:pPr algn="ctr">
                        <a:lnSpc>
                          <a:spcPct val="115000"/>
                        </a:lnSpc>
                        <a:spcBef>
                          <a:spcPts val="600"/>
                        </a:spcBef>
                        <a:spcAft>
                          <a:spcPts val="0"/>
                        </a:spcAft>
                      </a:pPr>
                      <a:r>
                        <a:rPr lang="el-GR" sz="1200" dirty="0">
                          <a:effectLst/>
                        </a:rPr>
                        <a:t>ΤΟΤΕ</a:t>
                      </a:r>
                      <a:endParaRPr lang="el-GR" sz="1200" dirty="0">
                        <a:effectLst/>
                        <a:latin typeface="Times New Roman"/>
                        <a:ea typeface="Times New Roman"/>
                        <a:cs typeface="Times New Roman"/>
                      </a:endParaRPr>
                    </a:p>
                  </a:txBody>
                  <a:tcPr marL="67945" marR="67945" marT="0" marB="0">
                    <a:solidFill>
                      <a:schemeClr val="accent2"/>
                    </a:solidFill>
                  </a:tcPr>
                </a:tc>
                <a:tc>
                  <a:txBody>
                    <a:bodyPr/>
                    <a:lstStyle/>
                    <a:p>
                      <a:pPr algn="ctr">
                        <a:lnSpc>
                          <a:spcPct val="115000"/>
                        </a:lnSpc>
                        <a:spcBef>
                          <a:spcPts val="600"/>
                        </a:spcBef>
                        <a:spcAft>
                          <a:spcPts val="0"/>
                        </a:spcAft>
                      </a:pPr>
                      <a:r>
                        <a:rPr lang="el-GR" sz="1200" dirty="0">
                          <a:effectLst/>
                        </a:rPr>
                        <a:t>ΕΙΝΑΙ</a:t>
                      </a:r>
                      <a:endParaRPr lang="el-GR" sz="1200" dirty="0">
                        <a:effectLst/>
                        <a:latin typeface="Times New Roman"/>
                        <a:ea typeface="Times New Roman"/>
                        <a:cs typeface="Times New Roman"/>
                      </a:endParaRPr>
                    </a:p>
                  </a:txBody>
                  <a:tcPr marL="67945" marR="67945" marT="0" marB="0">
                    <a:solidFill>
                      <a:schemeClr val="accent2"/>
                    </a:solidFill>
                  </a:tcPr>
                </a:tc>
              </a:tr>
              <a:tr h="175502">
                <a:tc>
                  <a:txBody>
                    <a:bodyPr/>
                    <a:lstStyle/>
                    <a:p>
                      <a:pPr>
                        <a:lnSpc>
                          <a:spcPct val="115000"/>
                        </a:lnSpc>
                        <a:spcAft>
                          <a:spcPts val="0"/>
                        </a:spcAft>
                      </a:pPr>
                      <a:r>
                        <a:rPr lang="el-GR" sz="1200">
                          <a:effectLst/>
                        </a:rPr>
                        <a:t>D3=Παλιός και ακατάλληλος εξοπλισμός, ξεπερασμένες μέθοδοι παραγωγής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dirty="0">
                          <a:effectLst/>
                        </a:rPr>
                        <a:t> </a:t>
                      </a:r>
                      <a:endParaRPr lang="el-GR" sz="1200" dirty="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dirty="0">
                          <a:effectLst/>
                        </a:rPr>
                        <a:t>Μη ικανοποιητική </a:t>
                      </a:r>
                      <a:endParaRPr lang="el-GR" sz="1200" dirty="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D3=Μέση τεχνολογική δομή και μη ανταγωνιστικό κόστος παραγωγής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Μέτρια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D3=Σχετικά μοντέρνος εξοπλισμός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Τεχνολογική δομή της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Ικανοποιητική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D3=Ισχυρή τεχνολογική δομή, μελέτη πλήρους εκσυγχρονισμού</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επιχείρησης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Πολύ ικανοποιητική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D3=Εξαιρετική δομή, μοντέρνες μέθοδοι παραγωγής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Άριστη</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D4=Έλλειψη οργάνωσης/πολιτική πρόσληψης προσωπικού</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Μη ικανοποιητική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D4=Μέση οργάνωση/ πολιτική πρόσληψης προσωπικού</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Μέτρια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D4=Μέση οργάνωση/πολιτική πρόσληψης προσωπικού, πρόθεση ανάπτυξης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Οργάνωση-προσωπικό</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Ικανοποιητική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D4=Καλή οργάνωση/ πολιτική πρόσληψης προσωπικού</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Πολύ ικανοποιητική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D4=Εξαιρετική οργάνωση/πολιτική πρόσληψης προσωπικού</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Άριστη</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D5=Η επιχείρηση δεν έχει τεχνογνωσία για τις μεθόδους παραγωγής της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Μη ικανοποιητική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D5=Η επιχείρηση έχει μια μικρή τεχνογνωσία για τις μεθόδους παραγωγής της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Ειδικά ανταγωνιστικά</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Μέτρια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D5=Η επιχείρηση έχει ικανοποιητική τεχνογνωσία για τις μεθόδους παραγωγής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πλεονεκτήματα της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Ικανοποιητική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D5=Η επιχείρηση έχει αποκλειστική τεχνογνωσία για τις μεθόδους παραγωγής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επιχείρησης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Πολύ ικανοποιητική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D6=Η επιχείρηση δεν ακολουθεί τις τάσεις της αγοράς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Μη ικανοποιητική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D6=Η επιχείρηση έχει μικρή ευελιξία</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Μέτρια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D6=Η επιχείρηση έχει ικανοποιητική ευελιξία</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Ευελιξία της αγοράς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Ικανοποιητική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D6=Η επιχείρηση ακολουθεί τις τάσεις της αγοράς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Πολύ ικανοποιητική </a:t>
                      </a:r>
                      <a:endParaRPr lang="el-GR" sz="1200">
                        <a:effectLst/>
                        <a:latin typeface="Times New Roman"/>
                        <a:ea typeface="Times New Roman"/>
                        <a:cs typeface="Times New Roman"/>
                      </a:endParaRPr>
                    </a:p>
                  </a:txBody>
                  <a:tcPr marL="67945" marR="67945" marT="0" marB="0"/>
                </a:tc>
              </a:tr>
              <a:tr h="175502">
                <a:tc>
                  <a:txBody>
                    <a:bodyPr/>
                    <a:lstStyle/>
                    <a:p>
                      <a:pPr>
                        <a:lnSpc>
                          <a:spcPct val="115000"/>
                        </a:lnSpc>
                        <a:spcAft>
                          <a:spcPts val="0"/>
                        </a:spcAft>
                      </a:pPr>
                      <a:r>
                        <a:rPr lang="el-GR" sz="1200">
                          <a:effectLst/>
                        </a:rPr>
                        <a:t>D6=H επιχείρηση είναι πρωτοπόρος στον τομέα της</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a:effectLst/>
                        </a:rPr>
                        <a:t> </a:t>
                      </a:r>
                      <a:endParaRPr lang="el-GR" sz="1200">
                        <a:effectLst/>
                        <a:latin typeface="Times New Roman"/>
                        <a:ea typeface="Times New Roman"/>
                        <a:cs typeface="Times New Roman"/>
                      </a:endParaRPr>
                    </a:p>
                  </a:txBody>
                  <a:tcPr marL="67945" marR="67945" marT="0" marB="0"/>
                </a:tc>
                <a:tc>
                  <a:txBody>
                    <a:bodyPr/>
                    <a:lstStyle/>
                    <a:p>
                      <a:pPr>
                        <a:lnSpc>
                          <a:spcPct val="115000"/>
                        </a:lnSpc>
                        <a:spcAft>
                          <a:spcPts val="0"/>
                        </a:spcAft>
                      </a:pPr>
                      <a:r>
                        <a:rPr lang="el-GR" sz="1200" dirty="0">
                          <a:effectLst/>
                        </a:rPr>
                        <a:t>Άριστη</a:t>
                      </a:r>
                      <a:endParaRPr lang="el-GR" sz="1200" dirty="0">
                        <a:effectLst/>
                        <a:latin typeface="Times New Roman"/>
                        <a:ea typeface="Times New Roman"/>
                        <a:cs typeface="Times New Roman"/>
                      </a:endParaRPr>
                    </a:p>
                  </a:txBody>
                  <a:tcPr marL="67945" marR="67945" marT="0" marB="0"/>
                </a:tc>
              </a:tr>
            </a:tbl>
          </a:graphicData>
        </a:graphic>
      </p:graphicFrame>
    </p:spTree>
    <p:extLst>
      <p:ext uri="{BB962C8B-B14F-4D97-AF65-F5344CB8AC3E}">
        <p14:creationId xmlns:p14="http://schemas.microsoft.com/office/powerpoint/2010/main" val="6805833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70000" lnSpcReduction="2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Βάση γνώσης εκτίμησης επιχειρήσεων</a:t>
            </a:r>
            <a:endParaRPr lang="el-GR" sz="2000" dirty="0"/>
          </a:p>
          <a:p>
            <a:pPr marL="0" indent="0">
              <a:buNone/>
            </a:pPr>
            <a:r>
              <a:rPr lang="el-GR" sz="2300" dirty="0"/>
              <a:t>Η βάση γνώσης που αναπτύχθηκε αποτελείται συνολικά από 1590 κανόνες. Στη συνέχεια δίνεται ένα αντιπροσωπευτικό δείγμα των κανόνων της. </a:t>
            </a:r>
          </a:p>
          <a:p>
            <a:pPr marL="0" indent="0">
              <a:buNone/>
            </a:pPr>
            <a:r>
              <a:rPr lang="el-GR" sz="2300" dirty="0"/>
              <a:t> </a:t>
            </a:r>
          </a:p>
          <a:p>
            <a:pPr marL="0" indent="0">
              <a:buNone/>
            </a:pPr>
            <a:r>
              <a:rPr lang="en-US" sz="2300" b="1" dirty="0"/>
              <a:t>goal</a:t>
            </a:r>
            <a:r>
              <a:rPr lang="el-GR" sz="2300" b="1" dirty="0"/>
              <a:t>  = </a:t>
            </a:r>
            <a:r>
              <a:rPr lang="en-US" sz="2300" b="1" dirty="0" err="1"/>
              <a:t>finstate</a:t>
            </a:r>
            <a:r>
              <a:rPr lang="el-GR" sz="2300" b="1" dirty="0"/>
              <a:t>.</a:t>
            </a:r>
          </a:p>
          <a:p>
            <a:pPr marL="0" indent="0">
              <a:buNone/>
            </a:pPr>
            <a:r>
              <a:rPr lang="el-GR" sz="2300" b="1" dirty="0"/>
              <a:t> </a:t>
            </a:r>
          </a:p>
          <a:p>
            <a:pPr marL="0" indent="0">
              <a:buNone/>
            </a:pPr>
            <a:r>
              <a:rPr lang="en-US" sz="2300" b="1" dirty="0"/>
              <a:t>rule-1: if </a:t>
            </a:r>
            <a:r>
              <a:rPr lang="en-US" sz="2300" b="1" dirty="0" err="1"/>
              <a:t>stermtotalassets</a:t>
            </a:r>
            <a:r>
              <a:rPr lang="en-US" sz="2300" b="1" dirty="0"/>
              <a:t> = not-satisfactory</a:t>
            </a:r>
            <a:endParaRPr lang="el-GR" sz="2300" b="1" dirty="0"/>
          </a:p>
          <a:p>
            <a:pPr marL="631825" indent="0">
              <a:buNone/>
            </a:pPr>
            <a:r>
              <a:rPr lang="en-US" sz="2300" b="1" dirty="0" smtClean="0"/>
              <a:t>then </a:t>
            </a:r>
            <a:r>
              <a:rPr lang="en-US" sz="2300" b="1" dirty="0" err="1"/>
              <a:t>deptcap</a:t>
            </a:r>
            <a:r>
              <a:rPr lang="en-US" sz="2300" b="1" dirty="0"/>
              <a:t> = not-satisfactory.</a:t>
            </a:r>
            <a:endParaRPr lang="el-GR" sz="2300" b="1" dirty="0"/>
          </a:p>
          <a:p>
            <a:pPr marL="0" indent="0">
              <a:buNone/>
            </a:pPr>
            <a:r>
              <a:rPr lang="en-US" sz="2300" b="1" dirty="0"/>
              <a:t> </a:t>
            </a:r>
            <a:endParaRPr lang="el-GR" sz="2300" b="1" dirty="0"/>
          </a:p>
          <a:p>
            <a:pPr marL="0" indent="0">
              <a:buNone/>
            </a:pPr>
            <a:r>
              <a:rPr lang="en-US" sz="2300" b="1" dirty="0"/>
              <a:t>rule-2: if </a:t>
            </a:r>
            <a:r>
              <a:rPr lang="en-US" sz="2300" b="1" dirty="0" err="1"/>
              <a:t>stermtotalassets</a:t>
            </a:r>
            <a:r>
              <a:rPr lang="en-US" sz="2300" b="1" dirty="0"/>
              <a:t> = medium and</a:t>
            </a:r>
            <a:endParaRPr lang="el-GR" sz="2300" b="1" dirty="0"/>
          </a:p>
          <a:p>
            <a:pPr marL="804863" indent="0">
              <a:buNone/>
            </a:pPr>
            <a:r>
              <a:rPr lang="en-US" sz="2300" b="1" dirty="0" err="1"/>
              <a:t>globaldeptcap</a:t>
            </a:r>
            <a:r>
              <a:rPr lang="en-US" sz="2300" b="1" dirty="0"/>
              <a:t> = not-satisfactory and</a:t>
            </a:r>
            <a:endParaRPr lang="el-GR" sz="2300" b="1" dirty="0"/>
          </a:p>
          <a:p>
            <a:pPr marL="804863" indent="0">
              <a:buNone/>
            </a:pPr>
            <a:r>
              <a:rPr lang="en-US" sz="2300" b="1" dirty="0" err="1"/>
              <a:t>ltermdeptcap</a:t>
            </a:r>
            <a:r>
              <a:rPr lang="en-US" sz="2300" b="1" dirty="0"/>
              <a:t> = not-satisfactory</a:t>
            </a:r>
            <a:endParaRPr lang="el-GR" sz="2300" b="1" dirty="0"/>
          </a:p>
          <a:p>
            <a:pPr marL="631825" indent="0">
              <a:buNone/>
            </a:pPr>
            <a:r>
              <a:rPr lang="en-US" sz="2300" b="1" dirty="0"/>
              <a:t>then </a:t>
            </a:r>
            <a:r>
              <a:rPr lang="en-US" sz="2300" b="1" dirty="0" err="1"/>
              <a:t>deptcap</a:t>
            </a:r>
            <a:r>
              <a:rPr lang="en-US" sz="2300" b="1" dirty="0"/>
              <a:t> = not-satisfactory.</a:t>
            </a:r>
            <a:endParaRPr lang="el-GR" sz="2300" b="1" dirty="0"/>
          </a:p>
          <a:p>
            <a:pPr marL="0" indent="0">
              <a:buNone/>
            </a:pPr>
            <a:r>
              <a:rPr lang="en-US" sz="2300" b="1" dirty="0"/>
              <a:t> </a:t>
            </a:r>
            <a:endParaRPr lang="el-GR" sz="2300" b="1" dirty="0"/>
          </a:p>
          <a:p>
            <a:pPr marL="0" indent="0">
              <a:buNone/>
            </a:pPr>
            <a:r>
              <a:rPr lang="en-US" sz="2300" b="1" dirty="0"/>
              <a:t>rule-243: if work-</a:t>
            </a:r>
            <a:r>
              <a:rPr lang="en-US" sz="2300" b="1" dirty="0" err="1"/>
              <a:t>exp</a:t>
            </a:r>
            <a:r>
              <a:rPr lang="en-US" sz="2300" b="1" dirty="0"/>
              <a:t> = not-satisfactory and</a:t>
            </a:r>
            <a:endParaRPr lang="el-GR" sz="2300" b="1" dirty="0"/>
          </a:p>
          <a:p>
            <a:pPr marL="990600" indent="0">
              <a:buNone/>
            </a:pPr>
            <a:r>
              <a:rPr lang="en-US" sz="2300" b="1" dirty="0"/>
              <a:t>firm-position = satisfactory and</a:t>
            </a:r>
            <a:endParaRPr lang="el-GR" sz="2300" b="1" dirty="0"/>
          </a:p>
          <a:p>
            <a:pPr marL="990600" indent="0">
              <a:buNone/>
            </a:pPr>
            <a:r>
              <a:rPr lang="en-US" sz="2300" b="1" dirty="0"/>
              <a:t>tech-structure = very-satisfactory and</a:t>
            </a:r>
            <a:endParaRPr lang="el-GR" sz="2300" b="1" dirty="0"/>
          </a:p>
          <a:p>
            <a:pPr marL="990600" indent="0">
              <a:buNone/>
            </a:pPr>
            <a:r>
              <a:rPr lang="en-US" sz="2300" b="1" dirty="0"/>
              <a:t>organization = not-satisfactory and</a:t>
            </a:r>
            <a:endParaRPr lang="el-GR" sz="2300" b="1" dirty="0"/>
          </a:p>
          <a:p>
            <a:pPr marL="990600" indent="0">
              <a:buNone/>
            </a:pPr>
            <a:r>
              <a:rPr lang="en-US" sz="2300" b="1" dirty="0"/>
              <a:t>special-</a:t>
            </a:r>
            <a:r>
              <a:rPr lang="en-US" sz="2300" b="1" dirty="0" err="1"/>
              <a:t>adv</a:t>
            </a:r>
            <a:r>
              <a:rPr lang="en-US" sz="2300" b="1" dirty="0"/>
              <a:t> = not-satisfactory and	</a:t>
            </a:r>
            <a:endParaRPr lang="el-GR" sz="2300" b="1" dirty="0"/>
          </a:p>
          <a:p>
            <a:pPr marL="990600" indent="0">
              <a:buNone/>
            </a:pPr>
            <a:r>
              <a:rPr lang="en-US" sz="2300" b="1" dirty="0"/>
              <a:t>flex = not-satisfactory</a:t>
            </a:r>
            <a:endParaRPr lang="el-GR" sz="2300" b="1" dirty="0"/>
          </a:p>
          <a:p>
            <a:pPr marL="631825" indent="0">
              <a:buNone/>
            </a:pPr>
            <a:r>
              <a:rPr lang="en-US" sz="2300" b="1" dirty="0"/>
              <a:t>	then quality = not-satisfactory.</a:t>
            </a:r>
            <a:endParaRPr lang="el-GR" sz="2300" b="1"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64</a:t>
            </a:fld>
            <a:endParaRPr kumimoji="0" lang="en-US" sz="1400" b="1" dirty="0">
              <a:solidFill>
                <a:schemeClr val="bg1"/>
              </a:solidFill>
            </a:endParaRPr>
          </a:p>
        </p:txBody>
      </p:sp>
      <p:sp>
        <p:nvSpPr>
          <p:cNvPr id="5" name="TextBox 4"/>
          <p:cNvSpPr txBox="1"/>
          <p:nvPr/>
        </p:nvSpPr>
        <p:spPr>
          <a:xfrm>
            <a:off x="4932040" y="1700808"/>
            <a:ext cx="3888432" cy="4893647"/>
          </a:xfrm>
          <a:prstGeom prst="rect">
            <a:avLst/>
          </a:prstGeom>
          <a:noFill/>
        </p:spPr>
        <p:txBody>
          <a:bodyPr wrap="square" rtlCol="0">
            <a:spAutoFit/>
          </a:bodyPr>
          <a:lstStyle/>
          <a:p>
            <a:r>
              <a:rPr lang="en-US" sz="1300" b="1" dirty="0"/>
              <a:t>rule-1561: if work-</a:t>
            </a:r>
            <a:r>
              <a:rPr lang="en-US" sz="1300" b="1" dirty="0" err="1"/>
              <a:t>exp</a:t>
            </a:r>
            <a:r>
              <a:rPr lang="en-US" sz="1300" b="1" dirty="0"/>
              <a:t> = perfect and</a:t>
            </a:r>
            <a:endParaRPr lang="el-GR" sz="1300" b="1" dirty="0"/>
          </a:p>
          <a:p>
            <a:pPr marL="892175"/>
            <a:r>
              <a:rPr lang="en-US" sz="1300" b="1" dirty="0"/>
              <a:t>firm-position = medium or</a:t>
            </a:r>
            <a:endParaRPr lang="el-GR" sz="1300" b="1" dirty="0"/>
          </a:p>
          <a:p>
            <a:pPr marL="892175"/>
            <a:r>
              <a:rPr lang="en-US" sz="1300" b="1" dirty="0"/>
              <a:t>firm-position = satisfactory or</a:t>
            </a:r>
            <a:endParaRPr lang="el-GR" sz="1300" b="1" dirty="0"/>
          </a:p>
          <a:p>
            <a:pPr marL="892175"/>
            <a:r>
              <a:rPr lang="en-US" sz="1300" b="1" dirty="0"/>
              <a:t>firm-position = very-satisfactory and</a:t>
            </a:r>
            <a:endParaRPr lang="el-GR" sz="1300" b="1" dirty="0"/>
          </a:p>
          <a:p>
            <a:pPr marL="892175"/>
            <a:r>
              <a:rPr lang="en-US" sz="1300" b="1" dirty="0"/>
              <a:t>tech-structure = not-satisfactory or</a:t>
            </a:r>
            <a:endParaRPr lang="el-GR" sz="1300" b="1" dirty="0"/>
          </a:p>
          <a:p>
            <a:pPr marL="892175"/>
            <a:r>
              <a:rPr lang="en-US" sz="1300" b="1" dirty="0"/>
              <a:t>tech-structure = medium or</a:t>
            </a:r>
            <a:endParaRPr lang="el-GR" sz="1300" b="1" dirty="0"/>
          </a:p>
          <a:p>
            <a:pPr marL="892175"/>
            <a:r>
              <a:rPr lang="en-US" sz="1300" b="1" dirty="0"/>
              <a:t>tech-structure = satisfactory or</a:t>
            </a:r>
            <a:endParaRPr lang="el-GR" sz="1300" b="1" dirty="0"/>
          </a:p>
          <a:p>
            <a:pPr marL="892175"/>
            <a:r>
              <a:rPr lang="en-US" sz="1300" b="1" dirty="0"/>
              <a:t>tech-structure = very-satisfactory or</a:t>
            </a:r>
            <a:endParaRPr lang="el-GR" sz="1300" b="1" dirty="0"/>
          </a:p>
          <a:p>
            <a:pPr marL="892175"/>
            <a:r>
              <a:rPr lang="en-US" sz="1300" b="1" dirty="0"/>
              <a:t>tech-structure = perfect and</a:t>
            </a:r>
            <a:endParaRPr lang="el-GR" sz="1300" b="1" dirty="0"/>
          </a:p>
          <a:p>
            <a:pPr marL="892175"/>
            <a:r>
              <a:rPr lang="en-US" sz="1300" b="1" dirty="0"/>
              <a:t>organization = not-satisfactory or</a:t>
            </a:r>
            <a:endParaRPr lang="el-GR" sz="1300" b="1" dirty="0"/>
          </a:p>
          <a:p>
            <a:pPr marL="892175"/>
            <a:r>
              <a:rPr lang="en-US" sz="1300" b="1" dirty="0"/>
              <a:t>organization = medium or</a:t>
            </a:r>
            <a:endParaRPr lang="el-GR" sz="1300" b="1" dirty="0"/>
          </a:p>
          <a:p>
            <a:pPr marL="892175"/>
            <a:r>
              <a:rPr lang="en-US" sz="1300" b="1" dirty="0"/>
              <a:t>organization = satisfactory or</a:t>
            </a:r>
            <a:endParaRPr lang="el-GR" sz="1300" b="1" dirty="0"/>
          </a:p>
          <a:p>
            <a:pPr marL="892175"/>
            <a:r>
              <a:rPr lang="en-US" sz="1300" b="1" dirty="0"/>
              <a:t>organization = very-satisfactory or</a:t>
            </a:r>
            <a:endParaRPr lang="el-GR" sz="1300" b="1" dirty="0"/>
          </a:p>
          <a:p>
            <a:pPr marL="892175"/>
            <a:r>
              <a:rPr lang="en-US" sz="1300" b="1" dirty="0"/>
              <a:t>organization = perfect and</a:t>
            </a:r>
            <a:endParaRPr lang="el-GR" sz="1300" b="1" dirty="0"/>
          </a:p>
          <a:p>
            <a:pPr marL="892175"/>
            <a:r>
              <a:rPr lang="en-US" sz="1300" b="1" dirty="0"/>
              <a:t>special-</a:t>
            </a:r>
            <a:r>
              <a:rPr lang="en-US" sz="1300" b="1" dirty="0" err="1"/>
              <a:t>adv</a:t>
            </a:r>
            <a:r>
              <a:rPr lang="en-US" sz="1300" b="1" dirty="0"/>
              <a:t> = not-satisfactory or</a:t>
            </a:r>
            <a:endParaRPr lang="el-GR" sz="1300" b="1" dirty="0"/>
          </a:p>
          <a:p>
            <a:pPr marL="892175"/>
            <a:r>
              <a:rPr lang="en-US" sz="1300" b="1" dirty="0"/>
              <a:t>special-</a:t>
            </a:r>
            <a:r>
              <a:rPr lang="en-US" sz="1300" b="1" dirty="0" err="1"/>
              <a:t>adv</a:t>
            </a:r>
            <a:r>
              <a:rPr lang="en-US" sz="1300" b="1" dirty="0"/>
              <a:t> = medium or</a:t>
            </a:r>
            <a:endParaRPr lang="el-GR" sz="1300" b="1" dirty="0"/>
          </a:p>
          <a:p>
            <a:pPr marL="892175"/>
            <a:r>
              <a:rPr lang="en-US" sz="1300" b="1" dirty="0"/>
              <a:t>special-</a:t>
            </a:r>
            <a:r>
              <a:rPr lang="en-US" sz="1300" b="1" dirty="0" err="1"/>
              <a:t>adv</a:t>
            </a:r>
            <a:r>
              <a:rPr lang="en-US" sz="1300" b="1" dirty="0"/>
              <a:t> = satisfactory or</a:t>
            </a:r>
            <a:endParaRPr lang="el-GR" sz="1300" b="1" dirty="0"/>
          </a:p>
          <a:p>
            <a:pPr marL="892175"/>
            <a:r>
              <a:rPr lang="en-US" sz="1300" b="1" dirty="0"/>
              <a:t>special-</a:t>
            </a:r>
            <a:r>
              <a:rPr lang="en-US" sz="1300" b="1" dirty="0" err="1"/>
              <a:t>adv</a:t>
            </a:r>
            <a:r>
              <a:rPr lang="en-US" sz="1300" b="1" dirty="0"/>
              <a:t> = very-satisfactory and	</a:t>
            </a:r>
            <a:endParaRPr lang="el-GR" sz="1300" b="1" dirty="0"/>
          </a:p>
          <a:p>
            <a:pPr marL="892175"/>
            <a:r>
              <a:rPr lang="en-US" sz="1300" b="1" dirty="0"/>
              <a:t>flex = not-satisfactory or</a:t>
            </a:r>
            <a:endParaRPr lang="el-GR" sz="1300" b="1" dirty="0"/>
          </a:p>
          <a:p>
            <a:pPr marL="892175"/>
            <a:r>
              <a:rPr lang="en-US" sz="1300" b="1" dirty="0"/>
              <a:t>flex = medium or</a:t>
            </a:r>
            <a:endParaRPr lang="el-GR" sz="1300" b="1" dirty="0"/>
          </a:p>
          <a:p>
            <a:pPr marL="892175"/>
            <a:r>
              <a:rPr lang="en-US" sz="1300" b="1" dirty="0"/>
              <a:t>flex = satisfactory or</a:t>
            </a:r>
            <a:endParaRPr lang="el-GR" sz="1300" b="1" dirty="0"/>
          </a:p>
          <a:p>
            <a:pPr marL="892175"/>
            <a:r>
              <a:rPr lang="en-US" sz="1300" b="1" dirty="0"/>
              <a:t>flex = very-satisfactory or</a:t>
            </a:r>
            <a:endParaRPr lang="el-GR" sz="1300" b="1" dirty="0"/>
          </a:p>
          <a:p>
            <a:pPr marL="892175"/>
            <a:r>
              <a:rPr lang="en-US" sz="1300" b="1" dirty="0"/>
              <a:t>flex = perfect</a:t>
            </a:r>
            <a:endParaRPr lang="el-GR" sz="1300" b="1" dirty="0"/>
          </a:p>
          <a:p>
            <a:pPr marL="719138"/>
            <a:r>
              <a:rPr lang="en-US" sz="1300" b="1" dirty="0"/>
              <a:t>then quality = satisfactory</a:t>
            </a:r>
            <a:r>
              <a:rPr lang="en-US" sz="1300" b="1" dirty="0" smtClean="0"/>
              <a:t>.</a:t>
            </a:r>
            <a:endParaRPr lang="el-GR" sz="1300" b="1" dirty="0"/>
          </a:p>
        </p:txBody>
      </p:sp>
    </p:spTree>
    <p:extLst>
      <p:ext uri="{BB962C8B-B14F-4D97-AF65-F5344CB8AC3E}">
        <p14:creationId xmlns:p14="http://schemas.microsoft.com/office/powerpoint/2010/main" val="680583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Ανάλυση και Σχεδίαση του Συστήματος</a:t>
            </a:r>
            <a:endParaRPr lang="el-GR" sz="2000" dirty="0"/>
          </a:p>
          <a:p>
            <a:pPr marL="0" indent="0">
              <a:buNone/>
            </a:pPr>
            <a:r>
              <a:rPr lang="el-GR" sz="2000" dirty="0"/>
              <a:t>Για τις ανάγκες της ανάλυσης και της σχεδίασης του συστήματος χρησιμοποιήθηκαν και δίνονται στη συνέχεια αντιπροσωπευτικά παραδείγματα: διαγραμμάτων ροής δεδομένων, ιεραρχικών διαγραμμάτων και απεικόνισης των αρχείων. Για μια αναδρομή όσον αφορά θέματα ανάλυσης και σχεδίασης συστημάτων, μπορεί κάποιος να ανατρέξει στους: IBM (1974), </a:t>
            </a:r>
            <a:r>
              <a:rPr lang="el-GR" sz="2000" dirty="0" err="1"/>
              <a:t>Yourdon</a:t>
            </a:r>
            <a:r>
              <a:rPr lang="el-GR" sz="2000" dirty="0"/>
              <a:t> and </a:t>
            </a:r>
            <a:r>
              <a:rPr lang="el-GR" sz="2000" dirty="0" err="1"/>
              <a:t>Constantine</a:t>
            </a:r>
            <a:r>
              <a:rPr lang="el-GR" sz="2000" dirty="0"/>
              <a:t> (1975), </a:t>
            </a:r>
            <a:r>
              <a:rPr lang="el-GR" sz="2000" dirty="0" err="1"/>
              <a:t>Myers</a:t>
            </a:r>
            <a:r>
              <a:rPr lang="el-GR" sz="2000" dirty="0"/>
              <a:t> (1975), </a:t>
            </a:r>
            <a:r>
              <a:rPr lang="el-GR" sz="2000" dirty="0" err="1"/>
              <a:t>DeMarco</a:t>
            </a:r>
            <a:r>
              <a:rPr lang="el-GR" sz="2000" dirty="0"/>
              <a:t> (1978), </a:t>
            </a:r>
            <a:r>
              <a:rPr lang="el-GR" sz="2000" dirty="0" err="1"/>
              <a:t>Gane</a:t>
            </a:r>
            <a:r>
              <a:rPr lang="el-GR" sz="2000" dirty="0"/>
              <a:t> and </a:t>
            </a:r>
            <a:r>
              <a:rPr lang="el-GR" sz="2000" dirty="0" err="1"/>
              <a:t>Sarson</a:t>
            </a:r>
            <a:r>
              <a:rPr lang="el-GR" sz="2000" dirty="0"/>
              <a:t> (1979), </a:t>
            </a:r>
            <a:r>
              <a:rPr lang="el-GR" sz="2000" dirty="0" err="1"/>
              <a:t>Alford</a:t>
            </a:r>
            <a:r>
              <a:rPr lang="el-GR" sz="2000" dirty="0"/>
              <a:t> (1985), </a:t>
            </a:r>
            <a:r>
              <a:rPr lang="el-GR" sz="2000" dirty="0" err="1"/>
              <a:t>Ross</a:t>
            </a:r>
            <a:r>
              <a:rPr lang="el-GR" sz="2000" dirty="0"/>
              <a:t> (1985), </a:t>
            </a:r>
            <a:r>
              <a:rPr lang="el-GR" sz="2000" dirty="0" err="1"/>
              <a:t>Yourdon</a:t>
            </a:r>
            <a:r>
              <a:rPr lang="el-GR" sz="2000" dirty="0"/>
              <a:t> (1989), </a:t>
            </a:r>
            <a:r>
              <a:rPr lang="el-GR" sz="2000" dirty="0" err="1"/>
              <a:t>Whitten</a:t>
            </a:r>
            <a:r>
              <a:rPr lang="el-GR" sz="2000" dirty="0"/>
              <a:t> </a:t>
            </a:r>
            <a:r>
              <a:rPr lang="el-GR" sz="2000" dirty="0" err="1"/>
              <a:t>et</a:t>
            </a:r>
            <a:r>
              <a:rPr lang="el-GR" sz="2000" dirty="0"/>
              <a:t> </a:t>
            </a:r>
            <a:r>
              <a:rPr lang="el-GR" sz="2000" dirty="0" err="1"/>
              <a:t>al</a:t>
            </a:r>
            <a:r>
              <a:rPr lang="el-GR" sz="2000" dirty="0"/>
              <a:t>. (1989), </a:t>
            </a:r>
            <a:r>
              <a:rPr lang="el-GR" sz="2000" dirty="0" err="1"/>
              <a:t>Sommervill</a:t>
            </a:r>
            <a:r>
              <a:rPr lang="el-GR" sz="2000" dirty="0"/>
              <a:t> (1992), κα. </a:t>
            </a:r>
          </a:p>
          <a:p>
            <a:pPr marL="0" indent="0">
              <a:buNone/>
            </a:pPr>
            <a:r>
              <a:rPr lang="el-GR" sz="2000" dirty="0"/>
              <a:t>Στην ανάλυση και σχεδίαση του συστήματος χρησιμοποιήθηκαν οι συμβολισμοί κατά </a:t>
            </a:r>
            <a:r>
              <a:rPr lang="el-GR" sz="2000" dirty="0" err="1"/>
              <a:t>Gane</a:t>
            </a:r>
            <a:r>
              <a:rPr lang="el-GR" sz="2000" dirty="0"/>
              <a:t> and </a:t>
            </a:r>
            <a:r>
              <a:rPr lang="el-GR" sz="2000" dirty="0" err="1"/>
              <a:t>Sarson</a:t>
            </a:r>
            <a:r>
              <a:rPr lang="el-GR" sz="2000" dirty="0"/>
              <a:t> (1979) μέσω της βοήθειας του CASE </a:t>
            </a:r>
            <a:r>
              <a:rPr lang="el-GR" sz="2000" dirty="0" err="1"/>
              <a:t>Tool</a:t>
            </a:r>
            <a:r>
              <a:rPr lang="el-GR" sz="2000" dirty="0"/>
              <a:t> </a:t>
            </a:r>
            <a:r>
              <a:rPr lang="el-GR" sz="2000" dirty="0" err="1"/>
              <a:t>System</a:t>
            </a:r>
            <a:r>
              <a:rPr lang="el-GR" sz="2000" dirty="0"/>
              <a:t> </a:t>
            </a:r>
            <a:r>
              <a:rPr lang="el-GR" sz="2000" dirty="0" err="1"/>
              <a:t>Architect</a:t>
            </a:r>
            <a:r>
              <a:rPr lang="el-GR" sz="2000" dirty="0"/>
              <a:t>.</a:t>
            </a:r>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65</a:t>
            </a:fld>
            <a:endParaRPr kumimoji="0" lang="en-US" sz="1400" b="1" dirty="0">
              <a:solidFill>
                <a:schemeClr val="bg1"/>
              </a:solidFill>
            </a:endParaRPr>
          </a:p>
        </p:txBody>
      </p:sp>
    </p:spTree>
    <p:extLst>
      <p:ext uri="{BB962C8B-B14F-4D97-AF65-F5344CB8AC3E}">
        <p14:creationId xmlns:p14="http://schemas.microsoft.com/office/powerpoint/2010/main" val="680583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85000" lnSpcReduction="20000"/>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Ανάλυση και Σχεδίαση του Συστήματος</a:t>
            </a:r>
            <a:endParaRPr lang="el-GR" sz="2000" dirty="0"/>
          </a:p>
          <a:p>
            <a:pPr marL="0" indent="0">
              <a:buNone/>
            </a:pPr>
            <a:r>
              <a:rPr lang="el-GR" sz="2000" b="1" dirty="0"/>
              <a:t>Διαγράμματα ροής δεδομένων</a:t>
            </a:r>
            <a:endParaRPr lang="el-GR" sz="2000" dirty="0"/>
          </a:p>
          <a:p>
            <a:pPr marL="0" indent="0">
              <a:buNone/>
            </a:pPr>
            <a:r>
              <a:rPr lang="el-GR" sz="2000" dirty="0"/>
              <a:t>Στο πρώτο διάγραμμα ροής δεδομένων που αποτελεί και το επίπεδο 0 (σχήμα 15.10), δίνεται η ροή των δεδομένων του έμπειρου συστήματος υποστήριξης αποφάσεων μάρκετινγκ. Παρουσιάζονται οι πηγές των πληροφοριών που χρησιμοποιούνται στο σύστημα,.</a:t>
            </a:r>
          </a:p>
          <a:p>
            <a:pPr marL="0" indent="0">
              <a:buNone/>
            </a:pPr>
            <a:r>
              <a:rPr lang="el-GR" sz="2000" dirty="0"/>
              <a:t>Οι κύριες λειτουργίες του MARKEX και η μεταξύ των ροή των δεδομένων που λαμβάνουν χώρα στο πρώτο επίπεδο, παρουσιάζονται στο </a:t>
            </a:r>
            <a:r>
              <a:rPr lang="el-GR" sz="2000" dirty="0" smtClean="0"/>
              <a:t>επόμενο σχήμα. </a:t>
            </a:r>
            <a:r>
              <a:rPr lang="el-GR" sz="2000" dirty="0"/>
              <a:t>Ο αποφασίζων έρχεται σε επαφή με το σύστημα μέσα από το σύστημα επικοινωνίας το οποίο δεν εμφανίζεται στο ΔΡΔ γιατί σε αυτό δεν γίνεται καμιά επεξεργασία δεδομένων. </a:t>
            </a:r>
          </a:p>
          <a:p>
            <a:pPr marL="0" indent="0">
              <a:buNone/>
            </a:pPr>
            <a:r>
              <a:rPr lang="el-GR" sz="2000" dirty="0"/>
              <a:t>Οι κύριες λειτουργίες του συστήματος είναι οι:</a:t>
            </a:r>
          </a:p>
          <a:p>
            <a:pPr fontAlgn="base" hangingPunct="0"/>
            <a:r>
              <a:rPr lang="el-GR" sz="2000" dirty="0"/>
              <a:t>Περιγραφική Στατιστική (P2),</a:t>
            </a:r>
          </a:p>
          <a:p>
            <a:pPr fontAlgn="base" hangingPunct="0"/>
            <a:r>
              <a:rPr lang="el-GR" sz="2000" dirty="0"/>
              <a:t>Προβλέψεις (P3),</a:t>
            </a:r>
          </a:p>
          <a:p>
            <a:pPr fontAlgn="base" hangingPunct="0"/>
            <a:r>
              <a:rPr lang="el-GR" sz="2000" dirty="0"/>
              <a:t>Αναλύσεις Δεδομένων (P4),</a:t>
            </a:r>
          </a:p>
          <a:p>
            <a:pPr fontAlgn="base" hangingPunct="0"/>
            <a:r>
              <a:rPr lang="el-GR" sz="2000" dirty="0"/>
              <a:t>Ανάλυση Κριτηρίων (P5), </a:t>
            </a:r>
          </a:p>
          <a:p>
            <a:pPr fontAlgn="base" hangingPunct="0"/>
            <a:r>
              <a:rPr lang="el-GR" sz="2000" dirty="0"/>
              <a:t>Προσομοιώσεις (P6). </a:t>
            </a:r>
          </a:p>
          <a:p>
            <a:pPr marL="0" indent="0">
              <a:buNone/>
            </a:pPr>
            <a:r>
              <a:rPr lang="el-GR" sz="2000" dirty="0"/>
              <a:t>Οι εργασίες αυτές έρχονται σε επαφή με τα δεδομένα μέσα από το σύστημα διαχείρισης βάσεων δεδομένων (P1), με τα μοντέλα μέσα από το σύστημα διαχείρισης βάσης μοντέλων και με τη γνώση των ειδικών μέσα από το έμπειρο σύστημα. </a:t>
            </a:r>
          </a:p>
          <a:p>
            <a:pPr marL="0" indent="0">
              <a:buNone/>
            </a:pPr>
            <a:r>
              <a:rPr lang="el-GR" sz="2000" dirty="0"/>
              <a:t>Στη συνέχεια θα προχωρήσουμε στη παρουσίαση μόνο μερικών από τα επόμενα επίπεδα ανάλυσης (</a:t>
            </a:r>
            <a:r>
              <a:rPr lang="el-GR" sz="2000" dirty="0" smtClean="0"/>
              <a:t>σχήματα).</a:t>
            </a: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66</a:t>
            </a:fld>
            <a:endParaRPr kumimoji="0" lang="en-US" sz="1400" b="1" dirty="0">
              <a:solidFill>
                <a:schemeClr val="bg1"/>
              </a:solidFill>
            </a:endParaRPr>
          </a:p>
        </p:txBody>
      </p:sp>
    </p:spTree>
    <p:extLst>
      <p:ext uri="{BB962C8B-B14F-4D97-AF65-F5344CB8AC3E}">
        <p14:creationId xmlns:p14="http://schemas.microsoft.com/office/powerpoint/2010/main" val="3044795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800" b="1" dirty="0" smtClean="0"/>
              <a:t>MARKEX</a:t>
            </a:r>
            <a:r>
              <a:rPr lang="el-GR" sz="1800" b="1" dirty="0"/>
              <a:t> - Βάσεις Γνώσεις Έμπειρων Συστημάτων </a:t>
            </a:r>
          </a:p>
          <a:p>
            <a:pPr marL="0" indent="0">
              <a:buNone/>
            </a:pPr>
            <a:r>
              <a:rPr lang="el-GR" sz="1800" b="1" dirty="0"/>
              <a:t>Ανάλυση και Σχεδίαση του Συστήματος</a:t>
            </a:r>
            <a:endParaRPr lang="el-GR" sz="1800" dirty="0"/>
          </a:p>
          <a:p>
            <a:pPr marL="0" indent="0">
              <a:buNone/>
            </a:pP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67</a:t>
            </a:fld>
            <a:endParaRPr kumimoji="0" lang="en-US" sz="1400" b="1"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8496944" cy="469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258798"/>
            <a:ext cx="7596336" cy="338554"/>
          </a:xfrm>
          <a:prstGeom prst="rect">
            <a:avLst/>
          </a:prstGeom>
          <a:noFill/>
        </p:spPr>
        <p:txBody>
          <a:bodyPr wrap="square" rtlCol="0">
            <a:spAutoFit/>
          </a:bodyPr>
          <a:lstStyle/>
          <a:p>
            <a:r>
              <a:rPr lang="el-GR" sz="1600" b="1" dirty="0"/>
              <a:t>ΔΡΔ του Έμπειρου Συστήματος Υποστήριξης Αποφάσεων Μάρκετινγκ</a:t>
            </a:r>
            <a:endParaRPr lang="el-GR" sz="1600" dirty="0"/>
          </a:p>
        </p:txBody>
      </p:sp>
    </p:spTree>
    <p:extLst>
      <p:ext uri="{BB962C8B-B14F-4D97-AF65-F5344CB8AC3E}">
        <p14:creationId xmlns:p14="http://schemas.microsoft.com/office/powerpoint/2010/main" val="3259939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980728"/>
            <a:ext cx="8884096" cy="5328592"/>
          </a:xfrm>
        </p:spPr>
        <p:txBody>
          <a:bodyPr>
            <a:normAutofit/>
          </a:bodyPr>
          <a:lstStyle/>
          <a:p>
            <a:pPr marL="0" indent="0">
              <a:buNone/>
            </a:pPr>
            <a:r>
              <a:rPr lang="en-US" sz="1600" b="1" dirty="0" smtClean="0"/>
              <a:t>MARKEX</a:t>
            </a:r>
            <a:r>
              <a:rPr lang="el-GR" sz="1600" b="1" dirty="0"/>
              <a:t> - Βάσεις Γνώσεις Έμπειρων Συστημάτων </a:t>
            </a:r>
          </a:p>
          <a:p>
            <a:pPr marL="0" indent="0">
              <a:buNone/>
            </a:pPr>
            <a:r>
              <a:rPr lang="el-GR" sz="1600" b="1" dirty="0"/>
              <a:t>Ανάλυση και Σχεδίαση του Συστήματος</a:t>
            </a:r>
            <a:endParaRPr lang="el-GR" sz="1600" dirty="0"/>
          </a:p>
          <a:p>
            <a:pPr marL="0" indent="0">
              <a:buNone/>
            </a:pPr>
            <a:endParaRPr lang="el-GR" sz="16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68</a:t>
            </a:fld>
            <a:endParaRPr kumimoji="0" lang="en-US" sz="1400" b="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39" y="1556792"/>
            <a:ext cx="8450055" cy="48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504" y="6237312"/>
            <a:ext cx="5400600" cy="338554"/>
          </a:xfrm>
          <a:prstGeom prst="rect">
            <a:avLst/>
          </a:prstGeom>
          <a:noFill/>
        </p:spPr>
        <p:txBody>
          <a:bodyPr wrap="square" rtlCol="0">
            <a:spAutoFit/>
          </a:bodyPr>
          <a:lstStyle/>
          <a:p>
            <a:r>
              <a:rPr lang="el-GR" sz="1600" b="1" dirty="0"/>
              <a:t>ΔΡΔ των κύριων λειτουργιών του MARKEX</a:t>
            </a:r>
            <a:endParaRPr lang="el-GR" sz="1600" dirty="0"/>
          </a:p>
        </p:txBody>
      </p:sp>
    </p:spTree>
    <p:extLst>
      <p:ext uri="{BB962C8B-B14F-4D97-AF65-F5344CB8AC3E}">
        <p14:creationId xmlns:p14="http://schemas.microsoft.com/office/powerpoint/2010/main" val="3259939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052736"/>
            <a:ext cx="8884096" cy="5328592"/>
          </a:xfrm>
        </p:spPr>
        <p:txBody>
          <a:bodyPr>
            <a:normAutofit/>
          </a:bodyPr>
          <a:lstStyle/>
          <a:p>
            <a:pPr marL="0" indent="0">
              <a:buNone/>
            </a:pPr>
            <a:r>
              <a:rPr lang="en-US" sz="1600" b="1" dirty="0" smtClean="0"/>
              <a:t>MARKEX</a:t>
            </a:r>
            <a:r>
              <a:rPr lang="el-GR" sz="1600" b="1" dirty="0"/>
              <a:t> - Βάσεις Γνώσεις Έμπειρων Συστημάτων </a:t>
            </a:r>
          </a:p>
          <a:p>
            <a:pPr marL="0" indent="0">
              <a:buNone/>
            </a:pPr>
            <a:r>
              <a:rPr lang="el-GR" sz="1600" b="1" dirty="0"/>
              <a:t>Ανάλυση και Σχεδίαση του </a:t>
            </a:r>
            <a:r>
              <a:rPr lang="el-GR" sz="1600" b="1" dirty="0" smtClean="0"/>
              <a:t>Συστήματος - </a:t>
            </a:r>
            <a:r>
              <a:rPr lang="el-GR" sz="1600" b="1" dirty="0"/>
              <a:t>Δ.Ρ.Δ. επιλογής μοντέλου προσομοιώσεων</a:t>
            </a:r>
            <a:endParaRPr lang="el-GR" sz="1600" dirty="0"/>
          </a:p>
          <a:p>
            <a:pPr marL="0" indent="0">
              <a:buNone/>
            </a:pPr>
            <a:endParaRPr lang="el-GR" sz="16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69</a:t>
            </a:fld>
            <a:endParaRPr kumimoji="0" lang="en-US" sz="1400" b="1"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1635844"/>
            <a:ext cx="8802687"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93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lnSpcReduction="10000"/>
          </a:bodyPr>
          <a:lstStyle/>
          <a:p>
            <a:pPr marL="0" indent="0">
              <a:buNone/>
            </a:pPr>
            <a:r>
              <a:rPr lang="el-GR" sz="2400" b="1" dirty="0" smtClean="0"/>
              <a:t>Εισαγωγή</a:t>
            </a:r>
          </a:p>
          <a:p>
            <a:pPr marL="0" indent="0">
              <a:buNone/>
            </a:pPr>
            <a:r>
              <a:rPr lang="el-GR" sz="2400" b="1" dirty="0"/>
              <a:t>Εξέλιξη των ΠΣΥΑ</a:t>
            </a:r>
            <a:endParaRPr lang="el-GR" sz="2400" dirty="0"/>
          </a:p>
          <a:p>
            <a:pPr marL="0" indent="0">
              <a:buNone/>
            </a:pPr>
            <a:r>
              <a:rPr lang="el-GR" sz="2400" dirty="0"/>
              <a:t>Σύμφωνα με </a:t>
            </a:r>
            <a:r>
              <a:rPr lang="el-GR" sz="2400" dirty="0" smtClean="0"/>
              <a:t>διάφορους συγγραφείς, </a:t>
            </a:r>
            <a:r>
              <a:rPr lang="el-GR" sz="2400" dirty="0"/>
              <a:t>διακρίνονται πέντε γενιές </a:t>
            </a:r>
            <a:r>
              <a:rPr lang="el-GR" sz="2400" b="1" dirty="0" err="1"/>
              <a:t>πολυκριτήριων</a:t>
            </a:r>
            <a:r>
              <a:rPr lang="el-GR" sz="2400" b="1" dirty="0"/>
              <a:t> ΣΥΑ</a:t>
            </a:r>
            <a:r>
              <a:rPr lang="el-GR" sz="2400" dirty="0"/>
              <a:t>, ανάλογα με την τεχνολογία των Η/Υ κάθε εποχής, την πληρότητά τους, την αυτονομία τους και τον τρόπο επικοινωνίας χρήστη – συστήματος.</a:t>
            </a:r>
          </a:p>
          <a:p>
            <a:pPr lvl="0"/>
            <a:r>
              <a:rPr lang="el-GR" sz="2400" i="1" dirty="0"/>
              <a:t>Η </a:t>
            </a:r>
            <a:r>
              <a:rPr lang="el-GR" sz="2400" i="1" dirty="0" smtClean="0"/>
              <a:t>πρώτη γενιά ΣΥΑ</a:t>
            </a:r>
            <a:r>
              <a:rPr lang="el-GR" sz="2400" dirty="0" smtClean="0"/>
              <a:t> </a:t>
            </a:r>
            <a:r>
              <a:rPr lang="el-GR" sz="2400" dirty="0"/>
              <a:t>χαρακτηρίζεται από το ότι περιέχει μια μόνο </a:t>
            </a:r>
            <a:r>
              <a:rPr lang="el-GR" sz="2400" dirty="0" err="1"/>
              <a:t>πολυκριτήρια</a:t>
            </a:r>
            <a:r>
              <a:rPr lang="el-GR" sz="2400" dirty="0"/>
              <a:t> μέθοδο, η επικοινωνία χρήστη – συστήματος είναι υποτυπώδης και η δομή των βάσεων δεδομένων εξαρτάται από το πρόβλημα που το σύστημα επιλύει. Έτσι, για την επίλυση νέων προβλημάτων ήταν απαραίτητος ο </a:t>
            </a:r>
            <a:r>
              <a:rPr lang="el-GR" sz="2400" dirty="0" err="1"/>
              <a:t>επαναπρογραμματισμός</a:t>
            </a:r>
            <a:r>
              <a:rPr lang="el-GR" sz="2400" dirty="0"/>
              <a:t> κάποιων τμημάτων του συστήματος.</a:t>
            </a:r>
          </a:p>
          <a:p>
            <a:r>
              <a:rPr lang="el-GR" sz="2400" i="1" dirty="0"/>
              <a:t>Η δεύτερη γενιά ΣΥΑ</a:t>
            </a:r>
            <a:r>
              <a:rPr lang="el-GR" sz="2400" dirty="0"/>
              <a:t> χαρακτηρίζεται από τις βελτιώσεις στην βάση δεδομένων και στο υποσύστημα διαχείρισης της.</a:t>
            </a:r>
            <a:endParaRPr lang="el-GR" sz="2400"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a:t>
            </a:fld>
            <a:endParaRPr kumimoji="0" lang="en-US" sz="1400" b="1" dirty="0">
              <a:solidFill>
                <a:schemeClr val="bg1"/>
              </a:solidFill>
            </a:endParaRPr>
          </a:p>
        </p:txBody>
      </p:sp>
    </p:spTree>
    <p:extLst>
      <p:ext uri="{BB962C8B-B14F-4D97-AF65-F5344CB8AC3E}">
        <p14:creationId xmlns:p14="http://schemas.microsoft.com/office/powerpoint/2010/main" val="1135614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800" b="1" dirty="0" smtClean="0"/>
              <a:t>MARKEX</a:t>
            </a:r>
            <a:r>
              <a:rPr lang="el-GR" sz="1800" b="1" dirty="0"/>
              <a:t> - Βάσεις Γνώσεις Έμπειρων Συστημάτων </a:t>
            </a:r>
          </a:p>
          <a:p>
            <a:pPr marL="0" indent="0">
              <a:buNone/>
            </a:pPr>
            <a:r>
              <a:rPr lang="el-GR" sz="1800" b="1" dirty="0"/>
              <a:t>Ανάλυση και Σχεδίαση του </a:t>
            </a:r>
            <a:r>
              <a:rPr lang="el-GR" sz="1800" b="1" dirty="0" smtClean="0"/>
              <a:t>Συστήματος - </a:t>
            </a:r>
            <a:r>
              <a:rPr lang="el-GR" sz="1800" b="1" dirty="0"/>
              <a:t>Δ.Ρ.Δ. στρατηγικών</a:t>
            </a:r>
            <a:endParaRPr lang="el-GR" sz="1800" dirty="0"/>
          </a:p>
          <a:p>
            <a:pPr marL="0" indent="0">
              <a:buNone/>
            </a:pP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70</a:t>
            </a:fld>
            <a:endParaRPr kumimoji="0" lang="en-US" sz="1400" b="1"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642194"/>
            <a:ext cx="8699500"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570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86543" y="1069504"/>
            <a:ext cx="8884096" cy="5328592"/>
          </a:xfrm>
        </p:spPr>
        <p:txBody>
          <a:bodyPr>
            <a:normAutofit/>
          </a:bodyPr>
          <a:lstStyle/>
          <a:p>
            <a:pPr marL="0" indent="0">
              <a:buNone/>
            </a:pPr>
            <a:r>
              <a:rPr lang="en-US" sz="1800" b="1" dirty="0" smtClean="0"/>
              <a:t>MARKEX</a:t>
            </a:r>
            <a:r>
              <a:rPr lang="el-GR" sz="1800" b="1" dirty="0"/>
              <a:t> - Βάσεις Γνώσεις Έμπειρων Συστημάτων </a:t>
            </a:r>
          </a:p>
          <a:p>
            <a:pPr marL="0" indent="0">
              <a:buNone/>
            </a:pPr>
            <a:r>
              <a:rPr lang="el-GR" sz="1800" b="1" dirty="0"/>
              <a:t>Ανάλυση και Σχεδίαση του Συστήματος</a:t>
            </a:r>
            <a:endParaRPr lang="el-GR" sz="1800" dirty="0"/>
          </a:p>
          <a:p>
            <a:pPr marL="0" indent="0">
              <a:buNone/>
            </a:pPr>
            <a:r>
              <a:rPr lang="el-GR" sz="1800" b="1" dirty="0"/>
              <a:t>Δημιουργία Βάσεων Δεδομένων</a:t>
            </a:r>
            <a:endParaRPr lang="el-GR" sz="1800" dirty="0"/>
          </a:p>
          <a:p>
            <a:pPr marL="0" indent="0">
              <a:buNone/>
            </a:pPr>
            <a:r>
              <a:rPr lang="el-GR" sz="1800" dirty="0"/>
              <a:t>Στη συνέχεια θα παρουσιάσουμε το σημαντικότερο από τα δημιουργούμενα αρχεία: </a:t>
            </a:r>
          </a:p>
          <a:p>
            <a:pPr marL="0" indent="0">
              <a:buNone/>
            </a:pPr>
            <a:r>
              <a:rPr lang="el-GR" sz="1800" b="1" u="dbl" dirty="0"/>
              <a:t>Αρχεία Χρησιμοτήτων</a:t>
            </a:r>
            <a:r>
              <a:rPr lang="el-GR" sz="1800" b="1" dirty="0"/>
              <a:t>: </a:t>
            </a:r>
            <a:r>
              <a:rPr lang="el-GR" sz="1800" dirty="0"/>
              <a:t>Στα αρχεία αυτά τοποθετούνται οι υπολογισθείσες χρησιμότητες. Στα δεδομένα του αρχείου των </a:t>
            </a:r>
            <a:r>
              <a:rPr lang="el-GR" sz="1800" dirty="0" err="1"/>
              <a:t>πολυκριτήριων</a:t>
            </a:r>
            <a:r>
              <a:rPr lang="el-GR" sz="1800" dirty="0"/>
              <a:t> εκτιμήσεων των καταναλωτών εφαρμόζεται η μέθοδος UTASTAR η οποία υπολογίζει τις μερικές χρησιμότητες των κριτηρίων. Ακολουθεί βελτιστοποίηση και </a:t>
            </a:r>
            <a:r>
              <a:rPr lang="el-GR" sz="1800" dirty="0" err="1"/>
              <a:t>μεταβελτιστοποίηση</a:t>
            </a:r>
            <a:r>
              <a:rPr lang="el-GR" sz="1800" dirty="0"/>
              <a:t> για κάθε κριτήριο. Η διαδικασία δημιουργίας του αρχείου χρησιμοτήτων παρουσιάζεται στο </a:t>
            </a:r>
            <a:r>
              <a:rPr lang="el-GR" sz="1800" dirty="0" smtClean="0"/>
              <a:t>επόμενο σχήμα.</a:t>
            </a:r>
            <a:endParaRPr lang="el-GR" sz="1800" dirty="0"/>
          </a:p>
          <a:p>
            <a:pPr marL="0" indent="0">
              <a:buNone/>
            </a:pP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71</a:t>
            </a:fld>
            <a:endParaRPr kumimoji="0" lang="en-US" sz="14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51644874"/>
              </p:ext>
            </p:extLst>
          </p:nvPr>
        </p:nvGraphicFramePr>
        <p:xfrm>
          <a:off x="323528" y="3789040"/>
          <a:ext cx="5544615" cy="2721922"/>
        </p:xfrm>
        <a:graphic>
          <a:graphicData uri="http://schemas.openxmlformats.org/drawingml/2006/table">
            <a:tbl>
              <a:tblPr>
                <a:tableStyleId>{5C22544A-7EE6-4342-B048-85BDC9FD1C3A}</a:tableStyleId>
              </a:tblPr>
              <a:tblGrid>
                <a:gridCol w="838293"/>
                <a:gridCol w="461074"/>
                <a:gridCol w="140793"/>
                <a:gridCol w="792088"/>
                <a:gridCol w="450341"/>
                <a:gridCol w="557771"/>
                <a:gridCol w="1512168"/>
                <a:gridCol w="235431"/>
                <a:gridCol w="312522"/>
                <a:gridCol w="244134"/>
              </a:tblGrid>
              <a:tr h="437904">
                <a:tc gridSpan="2">
                  <a:txBody>
                    <a:bodyPr/>
                    <a:lstStyle/>
                    <a:p>
                      <a:pPr algn="just">
                        <a:lnSpc>
                          <a:spcPct val="115000"/>
                        </a:lnSpc>
                        <a:spcBef>
                          <a:spcPts val="600"/>
                        </a:spcBef>
                        <a:spcAft>
                          <a:spcPts val="0"/>
                        </a:spcAft>
                      </a:pPr>
                      <a:r>
                        <a:rPr lang="el-GR" sz="1400" b="1" dirty="0">
                          <a:effectLst/>
                        </a:rPr>
                        <a:t>ΕΦΑΡΜΟΓΗ</a:t>
                      </a:r>
                      <a:r>
                        <a:rPr lang="el-GR" sz="1400" dirty="0">
                          <a:effectLst/>
                        </a:rPr>
                        <a:t>:</a:t>
                      </a:r>
                      <a:endParaRPr lang="el-GR" sz="1400" dirty="0">
                        <a:effectLst/>
                        <a:latin typeface="Times New Roman"/>
                        <a:ea typeface="Times New Roman"/>
                        <a:cs typeface="Times New Roman"/>
                      </a:endParaRPr>
                    </a:p>
                  </a:txBody>
                  <a:tcPr marL="68580" marR="68580" marT="0" marB="0"/>
                </a:tc>
                <a:tc hMerge="1">
                  <a:txBody>
                    <a:bodyPr/>
                    <a:lstStyle/>
                    <a:p>
                      <a:endParaRPr lang="el-GR"/>
                    </a:p>
                  </a:txBody>
                  <a:tcPr/>
                </a:tc>
                <a:tc gridSpan="3">
                  <a:txBody>
                    <a:bodyPr/>
                    <a:lstStyle/>
                    <a:p>
                      <a:pPr algn="just">
                        <a:lnSpc>
                          <a:spcPct val="115000"/>
                        </a:lnSpc>
                        <a:spcBef>
                          <a:spcPts val="600"/>
                        </a:spcBef>
                        <a:spcAft>
                          <a:spcPts val="0"/>
                        </a:spcAft>
                      </a:pPr>
                      <a:r>
                        <a:rPr lang="el-GR" sz="1400" b="1" dirty="0">
                          <a:effectLst/>
                        </a:rPr>
                        <a:t>MARKEX</a:t>
                      </a:r>
                      <a:r>
                        <a:rPr lang="el-GR" sz="1400" dirty="0">
                          <a:effectLst/>
                        </a:rPr>
                        <a:t>:</a:t>
                      </a:r>
                      <a:endParaRPr lang="el-GR" sz="1400" dirty="0">
                        <a:effectLst/>
                        <a:latin typeface="Times New Roman"/>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c gridSpan="4">
                  <a:txBody>
                    <a:bodyPr/>
                    <a:lstStyle/>
                    <a:p>
                      <a:pPr algn="just">
                        <a:lnSpc>
                          <a:spcPct val="115000"/>
                        </a:lnSpc>
                        <a:spcBef>
                          <a:spcPts val="600"/>
                        </a:spcBef>
                        <a:spcAft>
                          <a:spcPts val="0"/>
                        </a:spcAft>
                      </a:pPr>
                      <a:r>
                        <a:rPr lang="el-GR" sz="1400" b="1" dirty="0">
                          <a:effectLst/>
                        </a:rPr>
                        <a:t>Ανάπτυξη Έμπειρου Συστήματος Υποστήριξης Αποφάσεων Μάρκετινγκ</a:t>
                      </a:r>
                      <a:endParaRPr lang="el-GR" sz="1400" b="1" dirty="0">
                        <a:effectLst/>
                        <a:latin typeface="Times New Roman"/>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just">
                        <a:lnSpc>
                          <a:spcPct val="115000"/>
                        </a:lnSpc>
                        <a:spcBef>
                          <a:spcPts val="600"/>
                        </a:spcBef>
                        <a:spcAft>
                          <a:spcPts val="0"/>
                        </a:spcAft>
                      </a:pPr>
                      <a:r>
                        <a:rPr lang="el-GR" sz="1400">
                          <a:effectLst/>
                        </a:rPr>
                        <a:t> </a:t>
                      </a:r>
                      <a:endParaRPr lang="el-GR" sz="1400">
                        <a:effectLst/>
                        <a:latin typeface="Times New Roman"/>
                        <a:ea typeface="Times New Roman"/>
                        <a:cs typeface="Times New Roman"/>
                      </a:endParaRPr>
                    </a:p>
                  </a:txBody>
                  <a:tcPr marL="68580" marR="68580" marT="0" marB="0"/>
                </a:tc>
              </a:tr>
              <a:tr h="209734">
                <a:tc>
                  <a:txBody>
                    <a:bodyPr/>
                    <a:lstStyle/>
                    <a:p>
                      <a:pPr algn="just">
                        <a:lnSpc>
                          <a:spcPct val="115000"/>
                        </a:lnSpc>
                        <a:spcBef>
                          <a:spcPts val="600"/>
                        </a:spcBef>
                        <a:spcAft>
                          <a:spcPts val="0"/>
                        </a:spcAft>
                      </a:pPr>
                      <a:r>
                        <a:rPr lang="el-GR" sz="1400" b="1" dirty="0">
                          <a:effectLst/>
                        </a:rPr>
                        <a:t>ΑΡΧΕΙΟ</a:t>
                      </a:r>
                      <a:r>
                        <a:rPr lang="el-GR" sz="1400" dirty="0">
                          <a:effectLst/>
                        </a:rPr>
                        <a:t>:</a:t>
                      </a:r>
                      <a:endParaRPr lang="el-GR" sz="1400" dirty="0">
                        <a:effectLst/>
                        <a:latin typeface="Times New Roman"/>
                        <a:ea typeface="Times New Roman"/>
                        <a:cs typeface="Times New Roman"/>
                      </a:endParaRPr>
                    </a:p>
                  </a:txBody>
                  <a:tcPr marL="68580" marR="68580" marT="0" marB="0"/>
                </a:tc>
                <a:tc gridSpan="7">
                  <a:txBody>
                    <a:bodyPr/>
                    <a:lstStyle/>
                    <a:p>
                      <a:pPr algn="just">
                        <a:lnSpc>
                          <a:spcPct val="115000"/>
                        </a:lnSpc>
                        <a:spcBef>
                          <a:spcPts val="600"/>
                        </a:spcBef>
                        <a:spcAft>
                          <a:spcPts val="0"/>
                        </a:spcAft>
                      </a:pPr>
                      <a:r>
                        <a:rPr lang="el-GR" sz="1400" dirty="0">
                          <a:effectLst/>
                        </a:rPr>
                        <a:t>Αρχεία Χρησιμοτήτων</a:t>
                      </a:r>
                      <a:endParaRPr lang="el-GR" sz="1400" dirty="0">
                        <a:effectLst/>
                        <a:latin typeface="Times New Roman"/>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just">
                        <a:lnSpc>
                          <a:spcPct val="115000"/>
                        </a:lnSpc>
                        <a:spcBef>
                          <a:spcPts val="600"/>
                        </a:spcBef>
                        <a:spcAft>
                          <a:spcPts val="0"/>
                        </a:spcAft>
                      </a:pPr>
                      <a:r>
                        <a:rPr lang="el-GR" sz="1400">
                          <a:effectLst/>
                        </a:rPr>
                        <a:t> </a:t>
                      </a:r>
                      <a:endParaRPr lang="el-GR" sz="1400">
                        <a:effectLst/>
                        <a:latin typeface="Times New Roman"/>
                        <a:ea typeface="Times New Roman"/>
                        <a:cs typeface="Times New Roman"/>
                      </a:endParaRPr>
                    </a:p>
                  </a:txBody>
                  <a:tcPr marL="68580" marR="68580" marT="0" marB="0"/>
                </a:tc>
                <a:tc>
                  <a:txBody>
                    <a:bodyPr/>
                    <a:lstStyle/>
                    <a:p>
                      <a:pPr algn="just">
                        <a:lnSpc>
                          <a:spcPct val="115000"/>
                        </a:lnSpc>
                        <a:spcBef>
                          <a:spcPts val="600"/>
                        </a:spcBef>
                        <a:spcAft>
                          <a:spcPts val="0"/>
                        </a:spcAft>
                      </a:pPr>
                      <a:r>
                        <a:rPr lang="el-GR" sz="1400">
                          <a:effectLst/>
                        </a:rPr>
                        <a:t> </a:t>
                      </a:r>
                      <a:endParaRPr lang="el-GR" sz="1400">
                        <a:effectLst/>
                        <a:latin typeface="Times New Roman"/>
                        <a:ea typeface="Times New Roman"/>
                        <a:cs typeface="Times New Roman"/>
                      </a:endParaRPr>
                    </a:p>
                  </a:txBody>
                  <a:tcPr marL="68580" marR="68580" marT="0" marB="0"/>
                </a:tc>
              </a:tr>
              <a:tr h="1074392">
                <a:tc gridSpan="2">
                  <a:txBody>
                    <a:bodyPr/>
                    <a:lstStyle/>
                    <a:p>
                      <a:pPr algn="just">
                        <a:lnSpc>
                          <a:spcPct val="115000"/>
                        </a:lnSpc>
                        <a:spcBef>
                          <a:spcPts val="600"/>
                        </a:spcBef>
                        <a:spcAft>
                          <a:spcPts val="0"/>
                        </a:spcAft>
                      </a:pPr>
                      <a:r>
                        <a:rPr lang="el-GR" sz="1400" b="1" dirty="0">
                          <a:effectLst/>
                        </a:rPr>
                        <a:t>ΕΙΔΟΣ ΑΡΧΕΙΟΥ</a:t>
                      </a:r>
                      <a:r>
                        <a:rPr lang="el-GR" sz="1400" dirty="0">
                          <a:effectLst/>
                        </a:rPr>
                        <a:t>:</a:t>
                      </a:r>
                      <a:endParaRPr lang="el-GR" sz="1400" dirty="0">
                        <a:effectLst/>
                        <a:latin typeface="Times New Roman"/>
                        <a:ea typeface="Times New Roman"/>
                        <a:cs typeface="Times New Roman"/>
                      </a:endParaRPr>
                    </a:p>
                  </a:txBody>
                  <a:tcPr marL="68580" marR="68580" marT="0" marB="0"/>
                </a:tc>
                <a:tc hMerge="1">
                  <a:txBody>
                    <a:bodyPr/>
                    <a:lstStyle/>
                    <a:p>
                      <a:endParaRPr lang="el-GR"/>
                    </a:p>
                  </a:txBody>
                  <a:tcPr/>
                </a:tc>
                <a:tc gridSpan="2">
                  <a:txBody>
                    <a:bodyPr/>
                    <a:lstStyle/>
                    <a:p>
                      <a:pPr algn="just">
                        <a:lnSpc>
                          <a:spcPct val="115000"/>
                        </a:lnSpc>
                        <a:spcBef>
                          <a:spcPts val="600"/>
                        </a:spcBef>
                        <a:spcAft>
                          <a:spcPts val="0"/>
                        </a:spcAft>
                      </a:pPr>
                      <a:r>
                        <a:rPr lang="el-GR" sz="1400" dirty="0">
                          <a:effectLst/>
                        </a:rPr>
                        <a:t>Σειριακό </a:t>
                      </a:r>
                      <a:endParaRPr lang="el-GR" sz="1400" dirty="0">
                        <a:effectLst/>
                        <a:latin typeface="Times New Roman"/>
                        <a:ea typeface="Times New Roman"/>
                        <a:cs typeface="Times New Roman"/>
                      </a:endParaRPr>
                    </a:p>
                  </a:txBody>
                  <a:tcPr marL="68580" marR="68580" marT="0" marB="0"/>
                </a:tc>
                <a:tc hMerge="1">
                  <a:txBody>
                    <a:bodyPr/>
                    <a:lstStyle/>
                    <a:p>
                      <a:endParaRPr lang="el-GR"/>
                    </a:p>
                  </a:txBody>
                  <a:tcPr/>
                </a:tc>
                <a:tc gridSpan="2">
                  <a:txBody>
                    <a:bodyPr/>
                    <a:lstStyle/>
                    <a:p>
                      <a:pPr algn="just">
                        <a:lnSpc>
                          <a:spcPct val="115000"/>
                        </a:lnSpc>
                        <a:spcBef>
                          <a:spcPts val="600"/>
                        </a:spcBef>
                        <a:spcAft>
                          <a:spcPts val="0"/>
                        </a:spcAft>
                      </a:pPr>
                      <a:r>
                        <a:rPr lang="el-GR" sz="1400" b="1" dirty="0">
                          <a:effectLst/>
                        </a:rPr>
                        <a:t>ΟΝΟΜΑ ΑΡΧΕΙΩΝ</a:t>
                      </a:r>
                      <a:r>
                        <a:rPr lang="el-GR" sz="1400" dirty="0">
                          <a:effectLst/>
                        </a:rPr>
                        <a:t>:</a:t>
                      </a:r>
                      <a:endParaRPr lang="el-GR" sz="1400" dirty="0">
                        <a:effectLst/>
                        <a:latin typeface="Times New Roman"/>
                        <a:ea typeface="Times New Roman"/>
                        <a:cs typeface="Times New Roman"/>
                      </a:endParaRPr>
                    </a:p>
                  </a:txBody>
                  <a:tcPr marL="68580" marR="68580" marT="0" marB="0"/>
                </a:tc>
                <a:tc hMerge="1">
                  <a:txBody>
                    <a:bodyPr/>
                    <a:lstStyle/>
                    <a:p>
                      <a:endParaRPr lang="el-GR"/>
                    </a:p>
                  </a:txBody>
                  <a:tcPr/>
                </a:tc>
                <a:tc gridSpan="4">
                  <a:txBody>
                    <a:bodyPr/>
                    <a:lstStyle/>
                    <a:p>
                      <a:pPr algn="just">
                        <a:lnSpc>
                          <a:spcPct val="115000"/>
                        </a:lnSpc>
                        <a:spcBef>
                          <a:spcPts val="600"/>
                        </a:spcBef>
                        <a:spcAft>
                          <a:spcPts val="0"/>
                        </a:spcAft>
                      </a:pPr>
                      <a:r>
                        <a:rPr lang="el-GR" sz="1400" dirty="0">
                          <a:effectLst/>
                        </a:rPr>
                        <a:t>Οποιαδήποτε ονομασία είναι επιτρεπτή. </a:t>
                      </a:r>
                      <a:r>
                        <a:rPr lang="el-GR" sz="1400" dirty="0" err="1">
                          <a:effectLst/>
                        </a:rPr>
                        <a:t>To</a:t>
                      </a:r>
                      <a:r>
                        <a:rPr lang="el-GR" sz="1400" dirty="0">
                          <a:effectLst/>
                        </a:rPr>
                        <a:t> χαρακτηριστικό των αρχείων είναι η επέκτασή τους: UTA</a:t>
                      </a:r>
                      <a:endParaRPr lang="el-GR" sz="1400" dirty="0">
                        <a:effectLst/>
                        <a:latin typeface="Times New Roman"/>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r>
              <a:tr h="666074">
                <a:tc gridSpan="3">
                  <a:txBody>
                    <a:bodyPr/>
                    <a:lstStyle/>
                    <a:p>
                      <a:pPr algn="just">
                        <a:lnSpc>
                          <a:spcPct val="115000"/>
                        </a:lnSpc>
                        <a:spcBef>
                          <a:spcPts val="600"/>
                        </a:spcBef>
                        <a:spcAft>
                          <a:spcPts val="0"/>
                        </a:spcAft>
                      </a:pPr>
                      <a:r>
                        <a:rPr lang="el-GR" sz="1400" b="1" dirty="0">
                          <a:effectLst/>
                        </a:rPr>
                        <a:t>ΠΡΟΕΛΕΥΣΗ ΔΕΔΟΜΕΝΩΝ</a:t>
                      </a:r>
                      <a:r>
                        <a:rPr lang="el-GR" sz="1400" dirty="0">
                          <a:effectLst/>
                        </a:rPr>
                        <a:t>:</a:t>
                      </a:r>
                      <a:endParaRPr lang="el-GR" sz="1400" dirty="0">
                        <a:effectLst/>
                        <a:latin typeface="Times New Roman"/>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c gridSpan="3">
                  <a:txBody>
                    <a:bodyPr/>
                    <a:lstStyle/>
                    <a:p>
                      <a:pPr algn="l">
                        <a:lnSpc>
                          <a:spcPct val="115000"/>
                        </a:lnSpc>
                        <a:spcBef>
                          <a:spcPts val="600"/>
                        </a:spcBef>
                        <a:spcAft>
                          <a:spcPts val="0"/>
                        </a:spcAft>
                      </a:pPr>
                      <a:r>
                        <a:rPr lang="el-GR" sz="1400" dirty="0">
                          <a:effectLst/>
                        </a:rPr>
                        <a:t>Αρχείο </a:t>
                      </a:r>
                      <a:r>
                        <a:rPr lang="el-GR" sz="1400" dirty="0" err="1">
                          <a:effectLst/>
                        </a:rPr>
                        <a:t>Πολυκριτήριων</a:t>
                      </a:r>
                      <a:r>
                        <a:rPr lang="el-GR" sz="1400" dirty="0">
                          <a:effectLst/>
                        </a:rPr>
                        <a:t> Εκτιμήσεων</a:t>
                      </a:r>
                      <a:endParaRPr lang="el-GR" sz="1400" dirty="0">
                        <a:effectLst/>
                        <a:latin typeface="Times New Roman"/>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c>
                  <a:txBody>
                    <a:bodyPr/>
                    <a:lstStyle/>
                    <a:p>
                      <a:pPr algn="l">
                        <a:lnSpc>
                          <a:spcPct val="115000"/>
                        </a:lnSpc>
                        <a:spcBef>
                          <a:spcPts val="600"/>
                        </a:spcBef>
                        <a:spcAft>
                          <a:spcPts val="0"/>
                        </a:spcAft>
                      </a:pPr>
                      <a:r>
                        <a:rPr lang="el-GR" sz="1400" b="1" dirty="0">
                          <a:effectLst/>
                        </a:rPr>
                        <a:t>ΤΟ ΑΡΧΕΙΟ ΧΡΗΣΙΜΟΙΕΙΤΑΙ</a:t>
                      </a:r>
                      <a:r>
                        <a:rPr lang="el-GR" sz="1400" dirty="0">
                          <a:effectLst/>
                        </a:rPr>
                        <a:t>:</a:t>
                      </a:r>
                      <a:endParaRPr lang="el-GR" sz="1400" dirty="0">
                        <a:effectLst/>
                        <a:latin typeface="Times New Roman"/>
                        <a:ea typeface="Times New Roman"/>
                        <a:cs typeface="Times New Roman"/>
                      </a:endParaRPr>
                    </a:p>
                  </a:txBody>
                  <a:tcPr marL="68580" marR="68580" marT="0" marB="0"/>
                </a:tc>
                <a:tc gridSpan="3">
                  <a:txBody>
                    <a:bodyPr/>
                    <a:lstStyle/>
                    <a:p>
                      <a:pPr algn="just">
                        <a:lnSpc>
                          <a:spcPct val="115000"/>
                        </a:lnSpc>
                        <a:spcBef>
                          <a:spcPts val="600"/>
                        </a:spcBef>
                        <a:spcAft>
                          <a:spcPts val="0"/>
                        </a:spcAft>
                      </a:pPr>
                      <a:r>
                        <a:rPr lang="el-GR" sz="1400" dirty="0">
                          <a:effectLst/>
                        </a:rPr>
                        <a:t> </a:t>
                      </a:r>
                      <a:endParaRPr lang="el-GR" sz="1400" dirty="0">
                        <a:effectLst/>
                        <a:latin typeface="Times New Roman"/>
                        <a:ea typeface="Times New Roman"/>
                        <a:cs typeface="Times New Roman"/>
                      </a:endParaRPr>
                    </a:p>
                  </a:txBody>
                  <a:tcPr marL="68580" marR="68580" marT="0" marB="0"/>
                </a:tc>
                <a:tc hMerge="1">
                  <a:txBody>
                    <a:bodyPr/>
                    <a:lstStyle/>
                    <a:p>
                      <a:endParaRPr lang="el-GR"/>
                    </a:p>
                  </a:txBody>
                  <a:tcPr/>
                </a:tc>
                <a:tc hMerge="1">
                  <a:txBody>
                    <a:bodyPr/>
                    <a:lstStyle/>
                    <a:p>
                      <a:endParaRPr lang="el-GR"/>
                    </a:p>
                  </a:txBody>
                  <a:tcPr/>
                </a:tc>
              </a:tr>
            </a:tbl>
          </a:graphicData>
        </a:graphic>
      </p:graphicFrame>
      <p:sp>
        <p:nvSpPr>
          <p:cNvPr id="8" name="TextBox 7"/>
          <p:cNvSpPr txBox="1"/>
          <p:nvPr/>
        </p:nvSpPr>
        <p:spPr>
          <a:xfrm>
            <a:off x="5940152" y="3727307"/>
            <a:ext cx="3203848" cy="2554545"/>
          </a:xfrm>
          <a:prstGeom prst="rect">
            <a:avLst/>
          </a:prstGeom>
          <a:noFill/>
        </p:spPr>
        <p:txBody>
          <a:bodyPr wrap="square" rtlCol="0">
            <a:spAutoFit/>
          </a:bodyPr>
          <a:lstStyle/>
          <a:p>
            <a:r>
              <a:rPr lang="el-GR" sz="1600" u="sng" dirty="0"/>
              <a:t>Δομή Αρχείου</a:t>
            </a:r>
            <a:r>
              <a:rPr lang="el-GR" sz="1600" dirty="0"/>
              <a:t>: Η δομή του αρχείου καθορίζεται από το πλήθος των καταναλωτών και από τις διαστάσεις του </a:t>
            </a:r>
            <a:r>
              <a:rPr lang="el-GR" sz="1600" dirty="0" err="1"/>
              <a:t>πολυκριτήριου</a:t>
            </a:r>
            <a:r>
              <a:rPr lang="el-GR" sz="1600" dirty="0"/>
              <a:t> πίνακα. Στο αρχείο τοποθετούνται τα αποτελέσματα της εφαρμογής της μεθόδου UTASTAR στα δεδομένα του αρχείου </a:t>
            </a:r>
            <a:r>
              <a:rPr lang="el-GR" sz="1600" dirty="0" err="1"/>
              <a:t>πολυκριτήριων</a:t>
            </a:r>
            <a:r>
              <a:rPr lang="el-GR" sz="1600" dirty="0"/>
              <a:t> εκτιμήσεων.</a:t>
            </a:r>
          </a:p>
          <a:p>
            <a:endParaRPr lang="el-GR" sz="1600" dirty="0"/>
          </a:p>
        </p:txBody>
      </p:sp>
    </p:spTree>
    <p:extLst>
      <p:ext uri="{BB962C8B-B14F-4D97-AF65-F5344CB8AC3E}">
        <p14:creationId xmlns:p14="http://schemas.microsoft.com/office/powerpoint/2010/main" val="11645701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Ανάλυση και Σχεδίαση του </a:t>
            </a:r>
            <a:r>
              <a:rPr lang="el-GR" sz="2000" b="1" dirty="0" smtClean="0"/>
              <a:t>Συστήματος - </a:t>
            </a:r>
            <a:r>
              <a:rPr lang="el-GR" sz="2000" b="1" dirty="0"/>
              <a:t>Δημιουργία αρχείου χρησιμοτήτων</a:t>
            </a:r>
            <a:endParaRPr lang="el-GR" sz="2000"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72</a:t>
            </a:fld>
            <a:endParaRPr kumimoji="0" lang="en-US" sz="1400" b="1" dirty="0">
              <a:solidFill>
                <a:schemeClr val="bg1"/>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916832"/>
            <a:ext cx="9405367"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570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2000" b="1" dirty="0" smtClean="0"/>
              <a:t>MARKEX</a:t>
            </a:r>
            <a:r>
              <a:rPr lang="el-GR" sz="2000" b="1" dirty="0"/>
              <a:t> - Βάσεις Γνώσεις Έμπειρων Συστημάτων </a:t>
            </a:r>
          </a:p>
          <a:p>
            <a:pPr marL="0" indent="0">
              <a:buNone/>
            </a:pPr>
            <a:r>
              <a:rPr lang="el-GR" sz="2000" b="1" dirty="0"/>
              <a:t>Ανάλυση και Σχεδίαση του </a:t>
            </a:r>
            <a:r>
              <a:rPr lang="el-GR" sz="2000" b="1" dirty="0" smtClean="0"/>
              <a:t>Συστήματος - </a:t>
            </a:r>
            <a:r>
              <a:rPr lang="el-GR" sz="2000" b="1" dirty="0"/>
              <a:t>Δημιουργία αρχείου χρησιμοτήτων</a:t>
            </a:r>
            <a:endParaRPr lang="el-GR" sz="2000" dirty="0"/>
          </a:p>
          <a:p>
            <a:pPr marL="0" indent="0">
              <a:buNone/>
            </a:pPr>
            <a:endParaRPr lang="el-GR" sz="20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73</a:t>
            </a:fld>
            <a:endParaRPr kumimoji="0" lang="en-US" sz="1400" b="1" dirty="0">
              <a:solidFill>
                <a:schemeClr val="bg1"/>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8923636" cy="470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9396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800" b="1" dirty="0" smtClean="0"/>
              <a:t>MARKEX</a:t>
            </a:r>
            <a:r>
              <a:rPr lang="el-GR" sz="1800" b="1" dirty="0"/>
              <a:t> - Βάσεις Γνώσεις Έμπειρων Συστημάτων </a:t>
            </a:r>
          </a:p>
          <a:p>
            <a:pPr marL="0" indent="0">
              <a:buNone/>
            </a:pPr>
            <a:r>
              <a:rPr lang="el-GR" sz="1800" b="1" dirty="0"/>
              <a:t>Υλοποίηση </a:t>
            </a:r>
            <a:r>
              <a:rPr lang="el-GR" sz="1800" b="1" dirty="0" smtClean="0"/>
              <a:t>Συστήματος</a:t>
            </a:r>
          </a:p>
          <a:p>
            <a:pPr marL="0" indent="0">
              <a:buNone/>
            </a:pPr>
            <a:r>
              <a:rPr lang="el-GR" sz="1800" dirty="0"/>
              <a:t>Το σύστημα υλοποιήθηκε </a:t>
            </a:r>
            <a:r>
              <a:rPr lang="el-GR" sz="1800" dirty="0" smtClean="0"/>
              <a:t>στην πρώτη έκδοση σε </a:t>
            </a:r>
            <a:r>
              <a:rPr lang="el-GR" sz="1800" dirty="0" err="1"/>
              <a:t>Visual</a:t>
            </a:r>
            <a:r>
              <a:rPr lang="el-GR" sz="1800" dirty="0"/>
              <a:t> </a:t>
            </a:r>
            <a:r>
              <a:rPr lang="el-GR" sz="1800" dirty="0" err="1"/>
              <a:t>Basic</a:t>
            </a:r>
            <a:r>
              <a:rPr lang="el-GR" sz="1800" dirty="0"/>
              <a:t> ενώ για την ανάπτυξη των βάσεων γνώσης χρησιμοποιήθηκε ο φλοιός M4 (</a:t>
            </a:r>
            <a:r>
              <a:rPr lang="el-GR" sz="1800" dirty="0" err="1"/>
              <a:t>Cimflex</a:t>
            </a:r>
            <a:r>
              <a:rPr lang="el-GR" sz="1800" dirty="0"/>
              <a:t> </a:t>
            </a:r>
            <a:r>
              <a:rPr lang="el-GR" sz="1800" dirty="0" err="1"/>
              <a:t>Teknowledge</a:t>
            </a:r>
            <a:r>
              <a:rPr lang="el-GR" sz="1800" dirty="0"/>
              <a:t>, 1993</a:t>
            </a:r>
            <a:r>
              <a:rPr lang="el-GR" sz="1800" dirty="0" smtClean="0"/>
              <a:t>) (σχήμα).</a:t>
            </a:r>
          </a:p>
          <a:p>
            <a:pPr marL="0" indent="0">
              <a:buNone/>
            </a:pPr>
            <a:r>
              <a:rPr lang="el-GR" sz="1800" dirty="0" smtClean="0"/>
              <a:t> </a:t>
            </a:r>
            <a:endParaRPr lang="el-GR" sz="18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74</a:t>
            </a:fld>
            <a:endParaRPr kumimoji="0" lang="en-US" sz="1400" b="1" dirty="0">
              <a:solidFill>
                <a:schemeClr val="bg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420888"/>
            <a:ext cx="6535680" cy="4125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9396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800" b="1" dirty="0" smtClean="0"/>
              <a:t>MARKEX</a:t>
            </a:r>
            <a:r>
              <a:rPr lang="el-GR" sz="1800" b="1" dirty="0"/>
              <a:t> - Βάσεις Γνώσεις Έμπειρων Συστημάτων </a:t>
            </a:r>
          </a:p>
          <a:p>
            <a:pPr marL="0" indent="0">
              <a:buNone/>
            </a:pPr>
            <a:r>
              <a:rPr lang="el-GR" sz="1800" b="1" dirty="0"/>
              <a:t>Υλοποίηση </a:t>
            </a:r>
            <a:r>
              <a:rPr lang="el-GR" sz="1800" b="1" dirty="0" smtClean="0"/>
              <a:t>Συστήματος</a:t>
            </a:r>
          </a:p>
          <a:p>
            <a:pPr marL="0" indent="0">
              <a:buNone/>
            </a:pPr>
            <a:endParaRPr lang="el-GR" sz="1800" b="1" dirty="0" smtClean="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75</a:t>
            </a:fld>
            <a:endParaRPr kumimoji="0" lang="en-US" sz="1400" b="1" dirty="0">
              <a:solidFill>
                <a:schemeClr val="bg1"/>
              </a:solidFill>
            </a:endParaRPr>
          </a:p>
        </p:txBody>
      </p:sp>
    </p:spTree>
    <p:extLst>
      <p:ext uri="{BB962C8B-B14F-4D97-AF65-F5344CB8AC3E}">
        <p14:creationId xmlns:p14="http://schemas.microsoft.com/office/powerpoint/2010/main" val="7851622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800" b="1" dirty="0" smtClean="0"/>
              <a:t>MARKEX</a:t>
            </a:r>
            <a:r>
              <a:rPr lang="el-GR" sz="1800" b="1" dirty="0"/>
              <a:t> - Βάσεις Γνώσεις Έμπειρων Συστημάτων </a:t>
            </a:r>
          </a:p>
          <a:p>
            <a:pPr marL="0" indent="0">
              <a:buNone/>
            </a:pPr>
            <a:r>
              <a:rPr lang="el-GR" sz="1800" b="1" dirty="0"/>
              <a:t>Υλοποίηση </a:t>
            </a:r>
            <a:r>
              <a:rPr lang="el-GR" sz="1800" b="1" dirty="0" smtClean="0"/>
              <a:t>Συστήματος</a:t>
            </a:r>
          </a:p>
          <a:p>
            <a:pPr marL="0" indent="0">
              <a:buNone/>
            </a:pPr>
            <a:endParaRPr lang="el-GR" sz="1800" b="1" dirty="0" smtClean="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76</a:t>
            </a:fld>
            <a:endParaRPr kumimoji="0" lang="en-US" sz="1400" b="1" dirty="0">
              <a:solidFill>
                <a:schemeClr val="bg1"/>
              </a:solidFill>
            </a:endParaRPr>
          </a:p>
        </p:txBody>
      </p:sp>
    </p:spTree>
    <p:extLst>
      <p:ext uri="{BB962C8B-B14F-4D97-AF65-F5344CB8AC3E}">
        <p14:creationId xmlns:p14="http://schemas.microsoft.com/office/powerpoint/2010/main" val="42170654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800" b="1" dirty="0" smtClean="0"/>
              <a:t>MARKEX</a:t>
            </a:r>
            <a:r>
              <a:rPr lang="el-GR" sz="1800" b="1" dirty="0"/>
              <a:t> - Βάσεις Γνώσεις Έμπειρων Συστημάτων </a:t>
            </a:r>
          </a:p>
          <a:p>
            <a:pPr marL="0" indent="0">
              <a:buNone/>
            </a:pPr>
            <a:r>
              <a:rPr lang="el-GR" sz="1800" b="1" dirty="0"/>
              <a:t>Υλοποίηση </a:t>
            </a:r>
            <a:r>
              <a:rPr lang="el-GR" sz="1800" b="1" dirty="0" smtClean="0"/>
              <a:t>Συστήματος</a:t>
            </a:r>
          </a:p>
          <a:p>
            <a:pPr marL="0" indent="0">
              <a:buNone/>
            </a:pPr>
            <a:endParaRPr lang="el-GR" sz="1800" b="1" dirty="0" smtClean="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77</a:t>
            </a:fld>
            <a:endParaRPr kumimoji="0" lang="en-US" sz="1400" b="1" dirty="0">
              <a:solidFill>
                <a:schemeClr val="bg1"/>
              </a:solidFill>
            </a:endParaRPr>
          </a:p>
        </p:txBody>
      </p:sp>
    </p:spTree>
    <p:extLst>
      <p:ext uri="{BB962C8B-B14F-4D97-AF65-F5344CB8AC3E}">
        <p14:creationId xmlns:p14="http://schemas.microsoft.com/office/powerpoint/2010/main" val="42170654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800" b="1" dirty="0" smtClean="0"/>
              <a:t>MARKEX</a:t>
            </a:r>
            <a:r>
              <a:rPr lang="el-GR" sz="1800" b="1" dirty="0"/>
              <a:t> - Βάσεις Γνώσεις Έμπειρων Συστημάτων </a:t>
            </a:r>
          </a:p>
          <a:p>
            <a:pPr marL="0" indent="0">
              <a:buNone/>
            </a:pPr>
            <a:r>
              <a:rPr lang="el-GR" sz="1800" b="1" dirty="0"/>
              <a:t>Υλοποίηση </a:t>
            </a:r>
            <a:r>
              <a:rPr lang="el-GR" sz="1800" b="1" dirty="0" smtClean="0"/>
              <a:t>Συστήματος</a:t>
            </a:r>
          </a:p>
          <a:p>
            <a:pPr marL="0" indent="0">
              <a:buNone/>
            </a:pPr>
            <a:endParaRPr lang="el-GR" sz="1800" b="1" dirty="0" smtClean="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78</a:t>
            </a:fld>
            <a:endParaRPr kumimoji="0" lang="en-US" sz="1400" b="1" dirty="0">
              <a:solidFill>
                <a:schemeClr val="bg1"/>
              </a:solidFill>
            </a:endParaRPr>
          </a:p>
        </p:txBody>
      </p:sp>
    </p:spTree>
    <p:extLst>
      <p:ext uri="{BB962C8B-B14F-4D97-AF65-F5344CB8AC3E}">
        <p14:creationId xmlns:p14="http://schemas.microsoft.com/office/powerpoint/2010/main" val="42170654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800" b="1" dirty="0" smtClean="0"/>
              <a:t>MARKEX</a:t>
            </a:r>
            <a:r>
              <a:rPr lang="el-GR" sz="1800" b="1" dirty="0"/>
              <a:t> - Βάσεις Γνώσεις Έμπειρων Συστημάτων </a:t>
            </a:r>
          </a:p>
          <a:p>
            <a:pPr marL="0" indent="0">
              <a:buNone/>
            </a:pPr>
            <a:r>
              <a:rPr lang="el-GR" sz="1800" b="1" dirty="0"/>
              <a:t>Υλοποίηση </a:t>
            </a:r>
            <a:r>
              <a:rPr lang="el-GR" sz="1800" b="1" dirty="0" smtClean="0"/>
              <a:t>Συστήματος</a:t>
            </a:r>
          </a:p>
          <a:p>
            <a:pPr marL="0" indent="0">
              <a:buNone/>
            </a:pPr>
            <a:endParaRPr lang="el-GR" sz="1800" b="1" dirty="0" smtClean="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79</a:t>
            </a:fld>
            <a:endParaRPr kumimoji="0" lang="en-US" sz="1400" b="1" dirty="0">
              <a:solidFill>
                <a:schemeClr val="bg1"/>
              </a:solidFill>
            </a:endParaRPr>
          </a:p>
        </p:txBody>
      </p:sp>
    </p:spTree>
    <p:extLst>
      <p:ext uri="{BB962C8B-B14F-4D97-AF65-F5344CB8AC3E}">
        <p14:creationId xmlns:p14="http://schemas.microsoft.com/office/powerpoint/2010/main" val="421706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92500" lnSpcReduction="10000"/>
          </a:bodyPr>
          <a:lstStyle/>
          <a:p>
            <a:pPr marL="0" indent="0">
              <a:buNone/>
            </a:pPr>
            <a:r>
              <a:rPr lang="el-GR" sz="2400" b="1" dirty="0" smtClean="0"/>
              <a:t>Εισαγωγή</a:t>
            </a:r>
          </a:p>
          <a:p>
            <a:pPr marL="0" indent="0">
              <a:buNone/>
            </a:pPr>
            <a:r>
              <a:rPr lang="el-GR" sz="2400" b="1" dirty="0"/>
              <a:t>Εξέλιξη των </a:t>
            </a:r>
            <a:r>
              <a:rPr lang="el-GR" sz="2400" b="1" dirty="0" smtClean="0"/>
              <a:t>ΠΣΥΑ</a:t>
            </a:r>
          </a:p>
          <a:p>
            <a:pPr lvl="0"/>
            <a:r>
              <a:rPr lang="el-GR" sz="2400" i="1" dirty="0"/>
              <a:t>Στην τρίτη γενιά ΣΥΑ</a:t>
            </a:r>
            <a:r>
              <a:rPr lang="el-GR" sz="2400" dirty="0"/>
              <a:t> προστέθηκε η βάση διαλόγου και το υποσύστημα διαχείρισής της, για την βελτίωση της επικοινωνίας χρήστη – συστήματος. Το υποσύστημα επικοινωνίας είναι υπεύθυνο για την διαχείριση των οθονών επιλογής διαδικασιών, για την διαχείριση διαλόγων διαχείρισης δεδομένων και για την οπτική παρουσίαση στον χρήστη των αποτελεσμάτων του συστήματος.</a:t>
            </a:r>
          </a:p>
          <a:p>
            <a:pPr lvl="0"/>
            <a:r>
              <a:rPr lang="el-GR" sz="2400" i="1" dirty="0"/>
              <a:t>Στην τέταρτη γενιά ΣΥΑ</a:t>
            </a:r>
            <a:r>
              <a:rPr lang="el-GR" sz="2400" dirty="0"/>
              <a:t> προστέθηκε η βάση μοντέλων και το υποσύστημα διαχείρισής της. Έχουμε δηλαδή πλέον, περισσότερα μοντέλα και μηχανισμούς δημιουργίας νέων μοντέλων.</a:t>
            </a:r>
          </a:p>
          <a:p>
            <a:pPr lvl="0"/>
            <a:r>
              <a:rPr lang="el-GR" sz="2400" i="1" dirty="0"/>
              <a:t>Τέλος, στην πέμπτη γενιά ΣΥΑ</a:t>
            </a:r>
            <a:r>
              <a:rPr lang="el-GR" sz="2400" dirty="0"/>
              <a:t> υιοθετούνται τεχνικές της Τεχνητής Νοημοσύνης, με σκοπό την βελτίωση της επικοινωνίας χρήστη – συστήματος και της παροχής συμβουλών για την επιλογή του καταλληλότερου μοντέλου ή/και για την επίλυση των προβλημάτων</a:t>
            </a:r>
            <a:r>
              <a:rPr lang="el-GR" sz="2400" dirty="0" smtClean="0"/>
              <a:t>.</a:t>
            </a:r>
            <a:endParaRPr lang="el-GR" sz="2400"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8</a:t>
            </a:fld>
            <a:endParaRPr kumimoji="0" lang="en-US" sz="1400" b="1" dirty="0">
              <a:solidFill>
                <a:schemeClr val="bg1"/>
              </a:solidFill>
            </a:endParaRPr>
          </a:p>
        </p:txBody>
      </p:sp>
    </p:spTree>
    <p:extLst>
      <p:ext uri="{BB962C8B-B14F-4D97-AF65-F5344CB8AC3E}">
        <p14:creationId xmlns:p14="http://schemas.microsoft.com/office/powerpoint/2010/main" val="22112472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a:bodyPr>
          <a:lstStyle/>
          <a:p>
            <a:pPr marL="0" indent="0">
              <a:buNone/>
            </a:pPr>
            <a:r>
              <a:rPr lang="en-US" sz="1800" b="1" dirty="0" smtClean="0"/>
              <a:t>MARKEX</a:t>
            </a:r>
            <a:r>
              <a:rPr lang="el-GR" sz="1800" b="1" dirty="0"/>
              <a:t> - Βάσεις Γνώσεις Έμπειρων Συστημάτων </a:t>
            </a:r>
          </a:p>
          <a:p>
            <a:pPr marL="0" indent="0">
              <a:buNone/>
            </a:pPr>
            <a:r>
              <a:rPr lang="el-GR" sz="1800" b="1" dirty="0"/>
              <a:t>Υλοποίηση </a:t>
            </a:r>
            <a:r>
              <a:rPr lang="el-GR" sz="1800" b="1" dirty="0" smtClean="0"/>
              <a:t>Συστήματος</a:t>
            </a:r>
          </a:p>
          <a:p>
            <a:pPr marL="0" indent="0">
              <a:buNone/>
            </a:pPr>
            <a:endParaRPr lang="el-GR" sz="1800" b="1" dirty="0" smtClean="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80</a:t>
            </a:fld>
            <a:endParaRPr kumimoji="0" lang="en-US" sz="1400" b="1" dirty="0">
              <a:solidFill>
                <a:schemeClr val="bg1"/>
              </a:solidFill>
            </a:endParaRPr>
          </a:p>
        </p:txBody>
      </p:sp>
    </p:spTree>
    <p:extLst>
      <p:ext uri="{BB962C8B-B14F-4D97-AF65-F5344CB8AC3E}">
        <p14:creationId xmlns:p14="http://schemas.microsoft.com/office/powerpoint/2010/main" val="42170654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1124744"/>
            <a:ext cx="8884096" cy="5256584"/>
          </a:xfrm>
        </p:spPr>
        <p:txBody>
          <a:bodyPr>
            <a:normAutofit/>
          </a:bodyPr>
          <a:lstStyle/>
          <a:p>
            <a:pPr marL="0" indent="0">
              <a:buNone/>
            </a:pPr>
            <a:endParaRPr lang="el-GR" sz="4000" b="1" dirty="0" smtClean="0">
              <a:solidFill>
                <a:srgbClr val="9A0000"/>
              </a:solidFill>
              <a:effectLst>
                <a:outerShdw blurRad="38100" dist="38100" dir="2700000" algn="tl">
                  <a:srgbClr val="000000">
                    <a:alpha val="43137"/>
                  </a:srgbClr>
                </a:outerShdw>
              </a:effectLst>
            </a:endParaRPr>
          </a:p>
          <a:p>
            <a:pPr marL="0" indent="0">
              <a:buNone/>
            </a:pPr>
            <a:endParaRPr lang="el-GR" sz="4000" b="1" dirty="0">
              <a:solidFill>
                <a:srgbClr val="9A000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a:xfrm>
            <a:off x="8277544" y="6597352"/>
            <a:ext cx="758952" cy="246888"/>
          </a:xfrm>
        </p:spPr>
        <p:txBody>
          <a:bodyPr/>
          <a:lstStyle/>
          <a:p>
            <a:pPr eaLnBrk="1" latinLnBrk="0" hangingPunct="1"/>
            <a:fld id="{CA15C064-DD44-4CAC-873E-2D1F54821676}" type="slidenum">
              <a:rPr kumimoji="0" lang="en-US" sz="1400" b="1" smtClean="0">
                <a:solidFill>
                  <a:schemeClr val="bg1"/>
                </a:solidFill>
              </a:rPr>
              <a:pPr eaLnBrk="1" latinLnBrk="0" hangingPunct="1"/>
              <a:t>81</a:t>
            </a:fld>
            <a:endParaRPr kumimoji="0" lang="en-US" sz="1400" b="1" dirty="0">
              <a:solidFill>
                <a:schemeClr val="bg1"/>
              </a:solidFill>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2" name="TextBox 11"/>
          <p:cNvSpPr txBox="1"/>
          <p:nvPr/>
        </p:nvSpPr>
        <p:spPr>
          <a:xfrm>
            <a:off x="1210338" y="2057400"/>
            <a:ext cx="6723315" cy="590931"/>
          </a:xfrm>
          <a:prstGeom prst="rect">
            <a:avLst/>
          </a:prstGeom>
          <a:noFill/>
          <a:effectLst/>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90000"/>
              </a:lnSpc>
            </a:pPr>
            <a:r>
              <a:rPr lang="el-GR" sz="3600" b="1" cap="all" dirty="0">
                <a:ln w="0"/>
                <a:solidFill>
                  <a:srgbClr val="9A0000"/>
                </a:solidFill>
                <a:effectLst>
                  <a:reflection blurRad="12700" stA="50000" endPos="50000" dist="5000" dir="5400000" sy="-100000" rotWithShape="0"/>
                </a:effectLst>
              </a:rPr>
              <a:t>ΕΥΧΑΡΙΣΤΩ ΓΙΑ ΤΗΝ ΠΡΟΣΟΧΗ </a:t>
            </a:r>
            <a:r>
              <a:rPr lang="el-GR" sz="3600" b="1" cap="all" dirty="0" smtClean="0">
                <a:ln w="0"/>
                <a:solidFill>
                  <a:srgbClr val="9A0000"/>
                </a:solidFill>
                <a:effectLst>
                  <a:reflection blurRad="12700" stA="50000" endPos="50000" dist="5000" dir="5400000" sy="-100000" rotWithShape="0"/>
                </a:effectLst>
              </a:rPr>
              <a:t>ΣΑΣ</a:t>
            </a:r>
            <a:endParaRPr lang="el-GR" sz="3600" b="1" cap="all" dirty="0">
              <a:ln w="0"/>
              <a:solidFill>
                <a:srgbClr val="9A0000"/>
              </a:solidFill>
              <a:effectLst>
                <a:reflection blurRad="12700" stA="50000" endPos="50000" dist="5000" dir="5400000" sy="-100000" rotWithShape="0"/>
              </a:effectLst>
            </a:endParaRPr>
          </a:p>
        </p:txBody>
      </p:sp>
      <p:sp>
        <p:nvSpPr>
          <p:cNvPr id="13" name="TextBox 12"/>
          <p:cNvSpPr txBox="1"/>
          <p:nvPr/>
        </p:nvSpPr>
        <p:spPr>
          <a:xfrm>
            <a:off x="3081627" y="3667671"/>
            <a:ext cx="3794629" cy="769441"/>
          </a:xfrm>
          <a:prstGeom prst="rect">
            <a:avLst/>
          </a:prstGeom>
          <a:noFill/>
          <a:effectLst/>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buClr>
                <a:srgbClr val="FFC000"/>
              </a:buClr>
            </a:pPr>
            <a:r>
              <a:rPr lang="el-GR" sz="4400" b="1" cap="all" dirty="0">
                <a:ln w="0"/>
                <a:solidFill>
                  <a:srgbClr val="9A0000"/>
                </a:solidFill>
                <a:effectLst>
                  <a:reflection blurRad="12700" stA="50000" endPos="50000" dist="5000" dir="5400000" sy="-100000" rotWithShape="0"/>
                </a:effectLst>
              </a:rPr>
              <a:t>. . . ΕΡΩΤΗΣΕΙΣ;</a:t>
            </a:r>
          </a:p>
        </p:txBody>
      </p:sp>
    </p:spTree>
    <p:extLst>
      <p:ext uri="{BB962C8B-B14F-4D97-AF65-F5344CB8AC3E}">
        <p14:creationId xmlns:p14="http://schemas.microsoft.com/office/powerpoint/2010/main" val="2841641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515944" cy="838200"/>
          </a:xfrm>
        </p:spPr>
        <p:txBody>
          <a:bodyPr>
            <a:normAutofit/>
          </a:bodyPr>
          <a:lstStyle/>
          <a:p>
            <a:r>
              <a:rPr lang="el-GR" sz="2000" b="1" dirty="0" smtClean="0">
                <a:solidFill>
                  <a:srgbClr val="9A0000"/>
                </a:solidFill>
                <a:effectLst>
                  <a:outerShdw blurRad="38100" dist="38100" dir="2700000" algn="tl">
                    <a:srgbClr val="000000">
                      <a:alpha val="43137"/>
                    </a:srgbClr>
                  </a:outerShdw>
                </a:effectLst>
              </a:rPr>
              <a:t>ΣΥΣΤΗΜΑΤΑ </a:t>
            </a:r>
            <a:r>
              <a:rPr lang="el-GR" sz="2000" b="1" dirty="0">
                <a:solidFill>
                  <a:srgbClr val="9A0000"/>
                </a:solidFill>
                <a:effectLst>
                  <a:outerShdw blurRad="38100" dist="38100" dir="2700000" algn="tl">
                    <a:srgbClr val="000000">
                      <a:alpha val="43137"/>
                    </a:srgbClr>
                  </a:outerShdw>
                </a:effectLst>
              </a:rPr>
              <a:t>ΛΗΨΗΣ ΑΠΟΦΑΣΕΩΝ</a:t>
            </a:r>
            <a:r>
              <a:rPr lang="el-GR" sz="2000" b="1" dirty="0" smtClean="0">
                <a:solidFill>
                  <a:srgbClr val="9A0000"/>
                </a:solidFill>
                <a:effectLst>
                  <a:outerShdw blurRad="38100" dist="38100" dir="2700000" algn="tl">
                    <a:srgbClr val="000000">
                      <a:alpha val="43137"/>
                    </a:srgbClr>
                  </a:outerShdw>
                </a:effectLst>
              </a:rPr>
              <a:t/>
            </a:r>
            <a:br>
              <a:rPr lang="el-GR" sz="2000" b="1" dirty="0" smtClean="0">
                <a:solidFill>
                  <a:srgbClr val="9A0000"/>
                </a:solidFill>
                <a:effectLst>
                  <a:outerShdw blurRad="38100" dist="38100" dir="2700000" algn="tl">
                    <a:srgbClr val="000000">
                      <a:alpha val="43137"/>
                    </a:srgbClr>
                  </a:outerShdw>
                </a:effectLst>
              </a:rPr>
            </a:br>
            <a:r>
              <a:rPr lang="el-GR" sz="2000" b="1" cap="none" dirty="0">
                <a:solidFill>
                  <a:srgbClr val="0070C0"/>
                </a:solidFill>
                <a:effectLst>
                  <a:outerShdw blurRad="38100" dist="38100" dir="2700000" algn="tl">
                    <a:srgbClr val="000000">
                      <a:alpha val="43137"/>
                    </a:srgbClr>
                  </a:outerShdw>
                </a:effectLst>
              </a:rPr>
              <a:t>15</a:t>
            </a:r>
            <a:r>
              <a:rPr lang="el-GR" sz="2000" b="1" cap="none" baseline="30000" dirty="0">
                <a:solidFill>
                  <a:srgbClr val="0070C0"/>
                </a:solidFill>
                <a:effectLst>
                  <a:outerShdw blurRad="38100" dist="38100" dir="2700000" algn="tl">
                    <a:srgbClr val="000000">
                      <a:alpha val="43137"/>
                    </a:srgbClr>
                  </a:outerShdw>
                </a:effectLst>
              </a:rPr>
              <a:t>ο </a:t>
            </a:r>
            <a:r>
              <a:rPr lang="el-GR" sz="2000" b="1" cap="none" dirty="0">
                <a:solidFill>
                  <a:srgbClr val="0070C0"/>
                </a:solidFill>
                <a:effectLst>
                  <a:outerShdw blurRad="38100" dist="38100" dir="2700000" algn="tl">
                    <a:srgbClr val="000000">
                      <a:alpha val="43137"/>
                    </a:srgbClr>
                  </a:outerShdw>
                </a:effectLst>
              </a:rPr>
              <a:t>Κεφάλαιο – </a:t>
            </a:r>
            <a:r>
              <a:rPr lang="el-GR" sz="2000" b="1" cap="none" dirty="0" err="1">
                <a:solidFill>
                  <a:srgbClr val="0070C0"/>
                </a:solidFill>
                <a:effectLst>
                  <a:outerShdw blurRad="38100" dist="38100" dir="2700000" algn="tl">
                    <a:srgbClr val="000000">
                      <a:alpha val="43137"/>
                    </a:srgbClr>
                  </a:outerShdw>
                </a:effectLst>
              </a:rPr>
              <a:t>Πολυκριτήρια</a:t>
            </a:r>
            <a:r>
              <a:rPr lang="el-GR" sz="2000" b="1" cap="none" dirty="0">
                <a:solidFill>
                  <a:srgbClr val="0070C0"/>
                </a:solidFill>
                <a:effectLst>
                  <a:outerShdw blurRad="38100" dist="38100" dir="2700000" algn="tl">
                    <a:srgbClr val="000000">
                      <a:alpha val="43137"/>
                    </a:srgbClr>
                  </a:outerShdw>
                </a:effectLst>
              </a:rPr>
              <a:t> Συστήματα Υποστήριξης Αποφάσεων</a:t>
            </a:r>
            <a:endParaRPr lang="el-GR" sz="2000" cap="none" dirty="0"/>
          </a:p>
        </p:txBody>
      </p:sp>
      <p:sp>
        <p:nvSpPr>
          <p:cNvPr id="3" name="Content Placeholder 2"/>
          <p:cNvSpPr>
            <a:spLocks noGrp="1"/>
          </p:cNvSpPr>
          <p:nvPr>
            <p:ph idx="1"/>
          </p:nvPr>
        </p:nvSpPr>
        <p:spPr>
          <a:xfrm>
            <a:off x="152400" y="1124744"/>
            <a:ext cx="8884096" cy="5328592"/>
          </a:xfrm>
        </p:spPr>
        <p:txBody>
          <a:bodyPr>
            <a:normAutofit fontScale="92500" lnSpcReduction="20000"/>
          </a:bodyPr>
          <a:lstStyle/>
          <a:p>
            <a:pPr marL="0" indent="0">
              <a:buNone/>
            </a:pPr>
            <a:r>
              <a:rPr lang="el-GR" sz="2400" b="1" dirty="0"/>
              <a:t>Εφαρμογές </a:t>
            </a:r>
            <a:r>
              <a:rPr lang="el-GR" sz="2400" b="1" dirty="0" smtClean="0"/>
              <a:t>ΠΣΥΑ</a:t>
            </a:r>
          </a:p>
          <a:p>
            <a:pPr marL="0" indent="0">
              <a:buNone/>
            </a:pPr>
            <a:r>
              <a:rPr lang="el-GR" sz="2400" dirty="0" smtClean="0"/>
              <a:t>Το </a:t>
            </a:r>
            <a:r>
              <a:rPr lang="el-GR" sz="2400" dirty="0"/>
              <a:t>1989, οι </a:t>
            </a:r>
            <a:r>
              <a:rPr lang="el-GR" sz="2400" dirty="0" err="1"/>
              <a:t>Teghem</a:t>
            </a:r>
            <a:r>
              <a:rPr lang="el-GR" sz="2400" dirty="0"/>
              <a:t> </a:t>
            </a:r>
            <a:r>
              <a:rPr lang="el-GR" sz="2400" dirty="0" err="1"/>
              <a:t>et</a:t>
            </a:r>
            <a:r>
              <a:rPr lang="el-GR" sz="2400" dirty="0"/>
              <a:t> </a:t>
            </a:r>
            <a:r>
              <a:rPr lang="en-US" sz="2400" dirty="0"/>
              <a:t>a</a:t>
            </a:r>
            <a:r>
              <a:rPr lang="el-GR" sz="2400" dirty="0"/>
              <a:t>l., κατασκεύασαν ένα αλληλεπιδραστικό ΣΥΑ το οποίο, δεδομένου ενός προβλήματος, πρότεινε την καταλληλότερη μέθοδο </a:t>
            </a:r>
            <a:r>
              <a:rPr lang="el-GR" sz="2400" dirty="0" err="1"/>
              <a:t>πολυκριτήριας</a:t>
            </a:r>
            <a:r>
              <a:rPr lang="el-GR" sz="2400" dirty="0"/>
              <a:t> ανάλυσης. </a:t>
            </a:r>
            <a:endParaRPr lang="el-GR" sz="2400" dirty="0" smtClean="0"/>
          </a:p>
          <a:p>
            <a:pPr marL="0" indent="0">
              <a:buNone/>
            </a:pPr>
            <a:r>
              <a:rPr lang="el-GR" sz="2400" dirty="0" smtClean="0"/>
              <a:t>Το </a:t>
            </a:r>
            <a:r>
              <a:rPr lang="el-GR" sz="2400" dirty="0"/>
              <a:t>2007 οι Ματσατσίνης, Γρηγορούδης και </a:t>
            </a:r>
            <a:r>
              <a:rPr lang="el-GR" sz="2400" dirty="0" err="1"/>
              <a:t>Βλάχος</a:t>
            </a:r>
            <a:r>
              <a:rPr lang="el-GR" sz="2400" dirty="0"/>
              <a:t> ανέπτυξαν μια βάση γνώσης επιλογής της καταλληλότερης μεθόδου </a:t>
            </a:r>
            <a:r>
              <a:rPr lang="el-GR" sz="2400" dirty="0" err="1"/>
              <a:t>πολυκριτήριας</a:t>
            </a:r>
            <a:r>
              <a:rPr lang="el-GR" sz="2400" dirty="0"/>
              <a:t> ανάλυσης αναλόγως των ιδιαίτερων απαιτήσεων του προβλήματος. </a:t>
            </a:r>
            <a:endParaRPr lang="el-GR" sz="2400" dirty="0" smtClean="0"/>
          </a:p>
          <a:p>
            <a:pPr marL="0" indent="0">
              <a:buNone/>
            </a:pPr>
            <a:r>
              <a:rPr lang="el-GR" sz="2400" dirty="0" smtClean="0"/>
              <a:t>Για </a:t>
            </a:r>
            <a:r>
              <a:rPr lang="el-GR" sz="2400" dirty="0"/>
              <a:t>μια επισκόπηση των </a:t>
            </a:r>
            <a:r>
              <a:rPr lang="el-GR" sz="2400" dirty="0" err="1"/>
              <a:t>Πολυκριτήριων</a:t>
            </a:r>
            <a:r>
              <a:rPr lang="el-GR" sz="2400" dirty="0"/>
              <a:t> ΣΥΑ μπορεί κάποιος να ανατρέξει, μεταξύ των άλλων, στις εργασίες των </a:t>
            </a:r>
            <a:r>
              <a:rPr lang="el-GR" sz="2400" dirty="0" err="1"/>
              <a:t>Goicoechea</a:t>
            </a:r>
            <a:r>
              <a:rPr lang="el-GR" sz="2400" dirty="0"/>
              <a:t> (1992), </a:t>
            </a:r>
            <a:r>
              <a:rPr lang="en-US" sz="2400" dirty="0"/>
              <a:t>Siskos and Spyridakos</a:t>
            </a:r>
            <a:r>
              <a:rPr lang="el-GR" sz="2400" dirty="0"/>
              <a:t> (1999), </a:t>
            </a:r>
            <a:r>
              <a:rPr lang="en-US" sz="2400" dirty="0"/>
              <a:t>Janssen</a:t>
            </a:r>
            <a:r>
              <a:rPr lang="el-GR" sz="2400" dirty="0"/>
              <a:t> (2001), </a:t>
            </a:r>
            <a:r>
              <a:rPr lang="en-US" sz="2400" dirty="0"/>
              <a:t>Matsatsinis and Samaras</a:t>
            </a:r>
            <a:r>
              <a:rPr lang="el-GR" sz="2400" dirty="0"/>
              <a:t> (2001), </a:t>
            </a:r>
            <a:r>
              <a:rPr lang="en-GB" sz="2400" dirty="0" err="1"/>
              <a:t>Ascough</a:t>
            </a:r>
            <a:r>
              <a:rPr lang="en-GB" sz="2400" dirty="0"/>
              <a:t> </a:t>
            </a:r>
            <a:r>
              <a:rPr lang="en-US" sz="2400" dirty="0"/>
              <a:t>e</a:t>
            </a:r>
            <a:r>
              <a:rPr lang="de-DE" sz="2400" dirty="0"/>
              <a:t>t al</a:t>
            </a:r>
            <a:r>
              <a:rPr lang="el-GR" sz="2400" dirty="0"/>
              <a:t>. </a:t>
            </a:r>
            <a:r>
              <a:rPr lang="en-GB" sz="2400" dirty="0"/>
              <a:t>(2002), </a:t>
            </a:r>
            <a:r>
              <a:rPr lang="el-GR" sz="2400" dirty="0" err="1"/>
              <a:t>Καραπέτσα</a:t>
            </a:r>
            <a:r>
              <a:rPr lang="en-GB" sz="2400" dirty="0"/>
              <a:t> (2002), </a:t>
            </a:r>
            <a:r>
              <a:rPr lang="de-DE" sz="2400" dirty="0"/>
              <a:t>Matsatsinis and Siskos</a:t>
            </a:r>
            <a:r>
              <a:rPr lang="en-GB" sz="2400" dirty="0"/>
              <a:t> (2002), </a:t>
            </a:r>
            <a:r>
              <a:rPr lang="en-GB" sz="2400" dirty="0" err="1"/>
              <a:t>Steuer</a:t>
            </a:r>
            <a:r>
              <a:rPr lang="en-GB" sz="2400" dirty="0"/>
              <a:t> and Na (2003), </a:t>
            </a:r>
            <a:r>
              <a:rPr lang="de-DE" sz="2400" dirty="0" err="1"/>
              <a:t>Weistroffer</a:t>
            </a:r>
            <a:r>
              <a:rPr lang="en-GB" sz="2400" dirty="0"/>
              <a:t> et al. </a:t>
            </a:r>
            <a:r>
              <a:rPr lang="el-GR" sz="2400" dirty="0"/>
              <a:t>(2005; </a:t>
            </a:r>
            <a:r>
              <a:rPr lang="en-GB" sz="2400" u="sng" dirty="0">
                <a:hlinkClick r:id="rId3"/>
              </a:rPr>
              <a:t>http</a:t>
            </a:r>
            <a:r>
              <a:rPr lang="el-GR" sz="2400" u="sng" dirty="0">
                <a:hlinkClick r:id="rId3"/>
              </a:rPr>
              <a:t>://</a:t>
            </a:r>
            <a:r>
              <a:rPr lang="en-GB" sz="2400" u="sng" dirty="0">
                <a:hlinkClick r:id="rId3"/>
              </a:rPr>
              <a:t>www</a:t>
            </a:r>
            <a:r>
              <a:rPr lang="el-GR" sz="2400" u="sng" dirty="0">
                <a:hlinkClick r:id="rId3"/>
              </a:rPr>
              <a:t>.</a:t>
            </a:r>
            <a:r>
              <a:rPr lang="en-GB" sz="2400" u="sng" dirty="0" err="1">
                <a:hlinkClick r:id="rId3"/>
              </a:rPr>
              <a:t>isy</a:t>
            </a:r>
            <a:r>
              <a:rPr lang="el-GR" sz="2400" u="sng" dirty="0">
                <a:hlinkClick r:id="rId3"/>
              </a:rPr>
              <a:t>.</a:t>
            </a:r>
            <a:r>
              <a:rPr lang="en-GB" sz="2400" u="sng" dirty="0" err="1">
                <a:hlinkClick r:id="rId3"/>
              </a:rPr>
              <a:t>vcu</a:t>
            </a:r>
            <a:r>
              <a:rPr lang="el-GR" sz="2400" u="sng" dirty="0">
                <a:hlinkClick r:id="rId3"/>
              </a:rPr>
              <a:t>.</a:t>
            </a:r>
            <a:r>
              <a:rPr lang="en-GB" sz="2400" u="sng" dirty="0" err="1">
                <a:hlinkClick r:id="rId3"/>
              </a:rPr>
              <a:t>edu</a:t>
            </a:r>
            <a:r>
              <a:rPr lang="el-GR" sz="2400" u="sng" dirty="0">
                <a:hlinkClick r:id="rId3"/>
              </a:rPr>
              <a:t>/~</a:t>
            </a:r>
            <a:r>
              <a:rPr lang="en-GB" sz="2400" u="sng" dirty="0" err="1">
                <a:hlinkClick r:id="rId3"/>
              </a:rPr>
              <a:t>hweistro</a:t>
            </a:r>
            <a:r>
              <a:rPr lang="el-GR" sz="2400" u="sng" dirty="0">
                <a:hlinkClick r:id="rId3"/>
              </a:rPr>
              <a:t>/</a:t>
            </a:r>
            <a:r>
              <a:rPr lang="en-GB" sz="2400" u="sng" dirty="0" err="1">
                <a:hlinkClick r:id="rId3"/>
              </a:rPr>
              <a:t>mcdmchapter</a:t>
            </a:r>
            <a:r>
              <a:rPr lang="el-GR" sz="2400" u="sng" dirty="0">
                <a:hlinkClick r:id="rId3"/>
              </a:rPr>
              <a:t>.</a:t>
            </a:r>
            <a:r>
              <a:rPr lang="en-GB" sz="2400" u="sng" dirty="0" err="1">
                <a:hlinkClick r:id="rId3"/>
              </a:rPr>
              <a:t>htm</a:t>
            </a:r>
            <a:r>
              <a:rPr lang="el-GR" sz="2400" dirty="0"/>
              <a:t>). </a:t>
            </a:r>
            <a:endParaRPr lang="el-GR" sz="2400" dirty="0" smtClean="0"/>
          </a:p>
          <a:p>
            <a:pPr marL="0" indent="0">
              <a:buNone/>
            </a:pPr>
            <a:r>
              <a:rPr lang="el-GR" sz="2400" dirty="0" smtClean="0"/>
              <a:t>Μια </a:t>
            </a:r>
            <a:r>
              <a:rPr lang="el-GR" sz="2400" dirty="0"/>
              <a:t>γενικότερη επισκόπηση, όσον αφορά τα λογισμικά στην ανάλυση αποφάσεων, γίνεται από την </a:t>
            </a:r>
            <a:r>
              <a:rPr lang="en-US" sz="2400" dirty="0"/>
              <a:t>OR</a:t>
            </a:r>
            <a:r>
              <a:rPr lang="el-GR" sz="2400" dirty="0"/>
              <a:t>/</a:t>
            </a:r>
            <a:r>
              <a:rPr lang="en-US" sz="2400" dirty="0"/>
              <a:t>MS Today</a:t>
            </a:r>
            <a:r>
              <a:rPr lang="el-GR" sz="2400" dirty="0"/>
              <a:t> (IFORS), με ποιο πρόσφατη τον Οκτώβριο του 2008 (</a:t>
            </a:r>
            <a:r>
              <a:rPr lang="en-US" sz="2400" u="sng" dirty="0">
                <a:hlinkClick r:id="rId4"/>
              </a:rPr>
              <a:t>http</a:t>
            </a:r>
            <a:r>
              <a:rPr lang="el-GR" sz="2400" u="sng" dirty="0">
                <a:hlinkClick r:id="rId4"/>
              </a:rPr>
              <a:t>://</a:t>
            </a:r>
            <a:r>
              <a:rPr lang="en-US" sz="2400" u="sng" dirty="0">
                <a:hlinkClick r:id="rId4"/>
              </a:rPr>
              <a:t>www</a:t>
            </a:r>
            <a:r>
              <a:rPr lang="el-GR" sz="2400" u="sng" dirty="0">
                <a:hlinkClick r:id="rId4"/>
              </a:rPr>
              <a:t>.</a:t>
            </a:r>
            <a:r>
              <a:rPr lang="en-US" sz="2400" u="sng" dirty="0" err="1">
                <a:hlinkClick r:id="rId4"/>
              </a:rPr>
              <a:t>lionhrtpub</a:t>
            </a:r>
            <a:r>
              <a:rPr lang="el-GR" sz="2400" u="sng" dirty="0">
                <a:hlinkClick r:id="rId4"/>
              </a:rPr>
              <a:t>.</a:t>
            </a:r>
            <a:r>
              <a:rPr lang="en-US" sz="2400" u="sng" dirty="0">
                <a:hlinkClick r:id="rId4"/>
              </a:rPr>
              <a:t>com</a:t>
            </a:r>
            <a:r>
              <a:rPr lang="el-GR" sz="2400" u="sng" dirty="0">
                <a:hlinkClick r:id="rId4"/>
              </a:rPr>
              <a:t>/</a:t>
            </a:r>
            <a:r>
              <a:rPr lang="en-US" sz="2400" u="sng" dirty="0" err="1">
                <a:hlinkClick r:id="rId4"/>
              </a:rPr>
              <a:t>orms</a:t>
            </a:r>
            <a:r>
              <a:rPr lang="el-GR" sz="2400" u="sng" dirty="0">
                <a:hlinkClick r:id="rId4"/>
              </a:rPr>
              <a:t>/</a:t>
            </a:r>
            <a:r>
              <a:rPr lang="en-US" sz="2400" u="sng" dirty="0">
                <a:hlinkClick r:id="rId4"/>
              </a:rPr>
              <a:t>surveys</a:t>
            </a:r>
            <a:r>
              <a:rPr lang="el-GR" sz="2400" u="sng" dirty="0">
                <a:hlinkClick r:id="rId4"/>
              </a:rPr>
              <a:t>/</a:t>
            </a:r>
            <a:r>
              <a:rPr lang="en-US" sz="2400" u="sng" dirty="0">
                <a:hlinkClick r:id="rId4"/>
              </a:rPr>
              <a:t>das</a:t>
            </a:r>
            <a:r>
              <a:rPr lang="el-GR" sz="2400" u="sng" dirty="0">
                <a:hlinkClick r:id="rId4"/>
              </a:rPr>
              <a:t>/</a:t>
            </a:r>
            <a:r>
              <a:rPr lang="en-US" sz="2400" u="sng" dirty="0">
                <a:hlinkClick r:id="rId4"/>
              </a:rPr>
              <a:t>das</a:t>
            </a:r>
            <a:r>
              <a:rPr lang="el-GR" sz="2400" u="sng" dirty="0">
                <a:hlinkClick r:id="rId4"/>
              </a:rPr>
              <a:t>.</a:t>
            </a:r>
            <a:r>
              <a:rPr lang="en-US" sz="2400" u="sng" dirty="0">
                <a:hlinkClick r:id="rId4"/>
              </a:rPr>
              <a:t>html</a:t>
            </a:r>
            <a:r>
              <a:rPr lang="el-GR" sz="2400" dirty="0"/>
              <a:t>). </a:t>
            </a:r>
          </a:p>
          <a:p>
            <a:pPr marL="0" indent="0">
              <a:buNone/>
            </a:pPr>
            <a:endParaRPr lang="el-GR" sz="2400" b="1" dirty="0"/>
          </a:p>
        </p:txBody>
      </p:sp>
      <p:sp>
        <p:nvSpPr>
          <p:cNvPr id="7" name="Slide Number Placeholder 6"/>
          <p:cNvSpPr>
            <a:spLocks noGrp="1"/>
          </p:cNvSpPr>
          <p:nvPr>
            <p:ph type="sldNum" sz="quarter" idx="12"/>
          </p:nvPr>
        </p:nvSpPr>
        <p:spPr/>
        <p:txBody>
          <a:bodyPr/>
          <a:lstStyle/>
          <a:p>
            <a:pPr eaLnBrk="1" latinLnBrk="0" hangingPunct="1"/>
            <a:fld id="{CA15C064-DD44-4CAC-873E-2D1F54821676}" type="slidenum">
              <a:rPr kumimoji="0" lang="en-US" sz="1400" b="1" smtClean="0">
                <a:solidFill>
                  <a:schemeClr val="bg1"/>
                </a:solidFill>
              </a:rPr>
              <a:pPr eaLnBrk="1" latinLnBrk="0" hangingPunct="1"/>
              <a:t>9</a:t>
            </a:fld>
            <a:endParaRPr kumimoji="0" lang="en-US" sz="1400" b="1" dirty="0">
              <a:solidFill>
                <a:schemeClr val="bg1"/>
              </a:solidFill>
            </a:endParaRPr>
          </a:p>
        </p:txBody>
      </p:sp>
    </p:spTree>
    <p:extLst>
      <p:ext uri="{BB962C8B-B14F-4D97-AF65-F5344CB8AC3E}">
        <p14:creationId xmlns:p14="http://schemas.microsoft.com/office/powerpoint/2010/main" val="11356149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488</TotalTime>
  <Words>8652</Words>
  <Application>Microsoft Macintosh PowerPoint</Application>
  <PresentationFormat>On-screen Show (4:3)</PresentationFormat>
  <Paragraphs>1222</Paragraphs>
  <Slides>81</Slides>
  <Notes>81</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Trek</vt:lpstr>
      <vt:lpstr>ΣΥΣΤΗΜΑΤΑ ΥΠΟΣΤΗΡΙΞΗΣ ΑΠΟΦΑΣΕΩΝ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lpstr>ΣΥΣΤΗΜΑΤΑ ΛΗΨΗΣ ΑΠΟΦΑΣΕΩΝ 15ο Κεφάλαιο – Πολυκριτήρια Συστήματα Υποστήριξης Αποφάσεων</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Nikolaos Matsatsinis</dc:creator>
  <cp:lastModifiedBy>dimnas</cp:lastModifiedBy>
  <cp:revision>49</cp:revision>
  <dcterms:created xsi:type="dcterms:W3CDTF">2012-03-07T17:12:03Z</dcterms:created>
  <dcterms:modified xsi:type="dcterms:W3CDTF">2018-06-30T20:45:42Z</dcterms:modified>
</cp:coreProperties>
</file>