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83" r:id="rId22"/>
    <p:sldId id="277" r:id="rId23"/>
    <p:sldId id="278" r:id="rId24"/>
    <p:sldId id="285" r:id="rId25"/>
    <p:sldId id="279" r:id="rId26"/>
    <p:sldId id="280" r:id="rId27"/>
    <p:sldId id="281" r:id="rId28"/>
    <p:sldId id="284" r:id="rId29"/>
    <p:sldId id="282"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AB07E0-2EC4-4249-8711-A61E933A7488}" type="datetimeFigureOut">
              <a:rPr lang="el-GR" smtClean="0"/>
              <a:pPr/>
              <a:t>15/10/2015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982DCE-F67F-44C5-A380-B60932B5DA14}"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48CE5DDA-1B6E-434E-9A9F-466D276F04E4}" type="slidenum">
              <a:rPr lang="el-GR" smtClean="0"/>
              <a:pPr/>
              <a:t>1</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48CE5DDA-1B6E-434E-9A9F-466D276F04E4}" type="slidenum">
              <a:rPr lang="el-GR" smtClean="0"/>
              <a:pPr/>
              <a:t>3</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US" dirty="0" smtClean="0"/>
              <a:t> </a:t>
            </a:r>
            <a:r>
              <a:rPr lang="el-GR" dirty="0" smtClean="0"/>
              <a:t>Καθώς υιοθετούμε νέες προσεγγίσεις για την μοντελοποίηση της ανθρώπινης συμπεριφοράς, συμπεριλαμβανομένης της Σημασιολογίας, οι τεχνικές επίγνωσης του πλαισίου-περιβάλλοντος (</a:t>
            </a:r>
            <a:r>
              <a:rPr lang="en-US" dirty="0" smtClean="0"/>
              <a:t>Context Awareness), </a:t>
            </a:r>
            <a:r>
              <a:rPr lang="el-GR" dirty="0" smtClean="0"/>
              <a:t>αποτελούν βασικό κομμάτι των </a:t>
            </a:r>
            <a:r>
              <a:rPr lang="en-US" dirty="0" err="1" smtClean="0"/>
              <a:t>AmI</a:t>
            </a:r>
            <a:r>
              <a:rPr lang="en-US" dirty="0" smtClean="0"/>
              <a:t> </a:t>
            </a:r>
            <a:r>
              <a:rPr lang="el-GR" dirty="0" smtClean="0"/>
              <a:t>συστημάτων.</a:t>
            </a:r>
          </a:p>
          <a:p>
            <a:endParaRPr lang="el-GR" dirty="0"/>
          </a:p>
        </p:txBody>
      </p:sp>
      <p:sp>
        <p:nvSpPr>
          <p:cNvPr id="4" name="Slide Number Placeholder 3"/>
          <p:cNvSpPr>
            <a:spLocks noGrp="1"/>
          </p:cNvSpPr>
          <p:nvPr>
            <p:ph type="sldNum" sz="quarter" idx="10"/>
          </p:nvPr>
        </p:nvSpPr>
        <p:spPr/>
        <p:txBody>
          <a:bodyPr/>
          <a:lstStyle/>
          <a:p>
            <a:fld id="{48CE5DDA-1B6E-434E-9A9F-466D276F04E4}" type="slidenum">
              <a:rPr lang="el-GR" smtClean="0"/>
              <a:pPr/>
              <a:t>22</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48CE5DDA-1B6E-434E-9A9F-466D276F04E4}" type="slidenum">
              <a:rPr lang="el-GR" smtClean="0"/>
              <a:pPr/>
              <a:t>23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A98ACE2F-2778-4861-BBCD-5FEF0BCAFB05}" type="datetime1">
              <a:rPr lang="el-GR" smtClean="0"/>
              <a:pPr/>
              <a:t>15/10/2015</a:t>
            </a:fld>
            <a:endParaRPr lang="el-GR"/>
          </a:p>
        </p:txBody>
      </p:sp>
      <p:sp>
        <p:nvSpPr>
          <p:cNvPr id="5" name="Footer Placeholder 4"/>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6" name="Slide Number Placeholder 5"/>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2E9B8D0A-B6F5-44BA-9960-F4CF2DE0A23D}" type="datetime1">
              <a:rPr lang="el-GR" smtClean="0"/>
              <a:pPr/>
              <a:t>15/10/2015</a:t>
            </a:fld>
            <a:endParaRPr lang="el-GR"/>
          </a:p>
        </p:txBody>
      </p:sp>
      <p:sp>
        <p:nvSpPr>
          <p:cNvPr id="5" name="Footer Placeholder 4"/>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6" name="Slide Number Placeholder 5"/>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1CD9116-1F52-42D3-8D52-48F68FD03325}" type="datetime1">
              <a:rPr lang="el-GR" smtClean="0"/>
              <a:pPr/>
              <a:t>15/10/2015</a:t>
            </a:fld>
            <a:endParaRPr lang="el-GR"/>
          </a:p>
        </p:txBody>
      </p:sp>
      <p:sp>
        <p:nvSpPr>
          <p:cNvPr id="5" name="Footer Placeholder 4"/>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6" name="Slide Number Placeholder 5"/>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704F216-3700-4805-A8AC-26B083DB8889}" type="datetime1">
              <a:rPr lang="el-GR" smtClean="0"/>
              <a:pPr/>
              <a:t>15/10/2015</a:t>
            </a:fld>
            <a:endParaRPr lang="el-GR"/>
          </a:p>
        </p:txBody>
      </p:sp>
      <p:sp>
        <p:nvSpPr>
          <p:cNvPr id="5" name="Footer Placeholder 4"/>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6" name="Slide Number Placeholder 5"/>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E83242-D8A7-40CC-9899-58BCB0EBB0C9}" type="datetime1">
              <a:rPr lang="el-GR" smtClean="0"/>
              <a:pPr/>
              <a:t>15/10/2015</a:t>
            </a:fld>
            <a:endParaRPr lang="el-GR"/>
          </a:p>
        </p:txBody>
      </p:sp>
      <p:sp>
        <p:nvSpPr>
          <p:cNvPr id="5" name="Footer Placeholder 4"/>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6" name="Slide Number Placeholder 5"/>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489F1C48-2FE4-4B31-B410-FEA2A6048CE6}" type="datetime1">
              <a:rPr lang="el-GR" smtClean="0"/>
              <a:pPr/>
              <a:t>15/10/2015</a:t>
            </a:fld>
            <a:endParaRPr lang="el-GR"/>
          </a:p>
        </p:txBody>
      </p:sp>
      <p:sp>
        <p:nvSpPr>
          <p:cNvPr id="6" name="Footer Placeholder 5"/>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7" name="Slide Number Placeholder 6"/>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799DB149-EE15-45A1-9B37-BEBA45BDC293}" type="datetime1">
              <a:rPr lang="el-GR" smtClean="0"/>
              <a:pPr/>
              <a:t>15/10/2015</a:t>
            </a:fld>
            <a:endParaRPr lang="el-GR"/>
          </a:p>
        </p:txBody>
      </p:sp>
      <p:sp>
        <p:nvSpPr>
          <p:cNvPr id="8" name="Footer Placeholder 7"/>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9" name="Slide Number Placeholder 8"/>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B28A7A89-3DC2-40FB-A990-085B89C67650}" type="datetime1">
              <a:rPr lang="el-GR" smtClean="0"/>
              <a:pPr/>
              <a:t>15/10/2015</a:t>
            </a:fld>
            <a:endParaRPr lang="el-GR"/>
          </a:p>
        </p:txBody>
      </p:sp>
      <p:sp>
        <p:nvSpPr>
          <p:cNvPr id="4" name="Footer Placeholder 3"/>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5" name="Slide Number Placeholder 4"/>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41291-9D81-43AE-A750-AE5EFF82D7FC}" type="datetime1">
              <a:rPr lang="el-GR" smtClean="0"/>
              <a:pPr/>
              <a:t>15/10/2015</a:t>
            </a:fld>
            <a:endParaRPr lang="el-GR"/>
          </a:p>
        </p:txBody>
      </p:sp>
      <p:sp>
        <p:nvSpPr>
          <p:cNvPr id="3" name="Footer Placeholder 2"/>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4" name="Slide Number Placeholder 3"/>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444815-1C63-494B-8DC4-3EB0265C787E}" type="datetime1">
              <a:rPr lang="el-GR" smtClean="0"/>
              <a:pPr/>
              <a:t>15/10/2015</a:t>
            </a:fld>
            <a:endParaRPr lang="el-GR"/>
          </a:p>
        </p:txBody>
      </p:sp>
      <p:sp>
        <p:nvSpPr>
          <p:cNvPr id="6" name="Footer Placeholder 5"/>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7" name="Slide Number Placeholder 6"/>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9E4A4-3766-441B-86F4-363A0B6AB82F}" type="datetime1">
              <a:rPr lang="el-GR" smtClean="0"/>
              <a:pPr/>
              <a:t>15/10/2015</a:t>
            </a:fld>
            <a:endParaRPr lang="el-GR"/>
          </a:p>
        </p:txBody>
      </p:sp>
      <p:sp>
        <p:nvSpPr>
          <p:cNvPr id="6" name="Footer Placeholder 5"/>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
        <p:nvSpPr>
          <p:cNvPr id="7" name="Slide Number Placeholder 6"/>
          <p:cNvSpPr>
            <a:spLocks noGrp="1"/>
          </p:cNvSpPr>
          <p:nvPr>
            <p:ph type="sldNum" sz="quarter" idx="12"/>
          </p:nvPr>
        </p:nvSpPr>
        <p:spPr/>
        <p:txBody>
          <a:bodyPr/>
          <a:lstStyle/>
          <a:p>
            <a:fld id="{86A3C2C3-3C1E-4E10-9C42-494AE4FE85A5}"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D4D786-A03A-43FA-944C-E016B0A1C650}" type="datetime1">
              <a:rPr lang="el-GR" smtClean="0"/>
              <a:pPr/>
              <a:t>15/10/2015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ΠΜΣ στην Επιστήμη και Τεχνολογία Υπολογιστών Ακαδ. Έτος 2015-2016</a:t>
            </a: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A3C2C3-3C1E-4E10-9C42-494AE4FE85A5}"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7584" y="764704"/>
            <a:ext cx="7344816" cy="1584176"/>
          </a:xfrm>
        </p:spPr>
        <p:txBody>
          <a:bodyPr>
            <a:noAutofit/>
          </a:bodyPr>
          <a:lstStyle/>
          <a:p>
            <a:r>
              <a:rPr lang="en-US" sz="4000" b="1" dirty="0" smtClean="0">
                <a:solidFill>
                  <a:schemeClr val="tx1">
                    <a:lumMod val="85000"/>
                    <a:lumOff val="15000"/>
                  </a:schemeClr>
                </a:solidFill>
              </a:rPr>
              <a:t>A Survey on </a:t>
            </a:r>
            <a:r>
              <a:rPr lang="en-US" sz="4000" b="1" dirty="0" err="1" smtClean="0">
                <a:solidFill>
                  <a:schemeClr val="tx1">
                    <a:lumMod val="85000"/>
                    <a:lumOff val="15000"/>
                  </a:schemeClr>
                </a:solidFill>
              </a:rPr>
              <a:t>Ontologies</a:t>
            </a:r>
            <a:r>
              <a:rPr lang="en-US" sz="4000" b="1" dirty="0" smtClean="0">
                <a:solidFill>
                  <a:schemeClr val="tx1">
                    <a:lumMod val="85000"/>
                    <a:lumOff val="15000"/>
                  </a:schemeClr>
                </a:solidFill>
              </a:rPr>
              <a:t> for Human Behavior Recognition</a:t>
            </a:r>
          </a:p>
        </p:txBody>
      </p:sp>
      <p:sp>
        <p:nvSpPr>
          <p:cNvPr id="9" name="Footer Placeholder 8"/>
          <p:cNvSpPr>
            <a:spLocks noGrp="1"/>
          </p:cNvSpPr>
          <p:nvPr>
            <p:ph type="ftr" sz="quarter" idx="11"/>
          </p:nvPr>
        </p:nvSpPr>
        <p:spPr>
          <a:xfrm>
            <a:off x="2699792" y="6422064"/>
            <a:ext cx="3744416" cy="365125"/>
          </a:xfrm>
        </p:spPr>
        <p:txBody>
          <a:bodyPr/>
          <a:lstStyle/>
          <a:p>
            <a:r>
              <a:rPr lang="el-GR" smtClean="0"/>
              <a:t>ΠΜΣ στην Επιστήμη και Τεχνολογία Υπολογιστών Ακαδ. Έτος 2015-2016</a:t>
            </a:r>
            <a:endParaRPr lang="el-GR" dirty="0"/>
          </a:p>
        </p:txBody>
      </p:sp>
      <p:sp>
        <p:nvSpPr>
          <p:cNvPr id="4" name="TextBox 3"/>
          <p:cNvSpPr txBox="1"/>
          <p:nvPr/>
        </p:nvSpPr>
        <p:spPr>
          <a:xfrm>
            <a:off x="467544" y="4870901"/>
            <a:ext cx="5832648" cy="646331"/>
          </a:xfrm>
          <a:prstGeom prst="rect">
            <a:avLst/>
          </a:prstGeom>
          <a:noFill/>
        </p:spPr>
        <p:txBody>
          <a:bodyPr wrap="square" rtlCol="0">
            <a:spAutoFit/>
          </a:bodyPr>
          <a:lstStyle/>
          <a:p>
            <a:r>
              <a:rPr lang="el-GR" i="1" dirty="0" smtClean="0"/>
              <a:t>Μάθημα: </a:t>
            </a:r>
            <a:r>
              <a:rPr lang="el-GR" b="1" i="1" dirty="0" smtClean="0"/>
              <a:t>Θέματα Δικτυοκεντρικού Προγραμματισμού</a:t>
            </a:r>
          </a:p>
          <a:p>
            <a:r>
              <a:rPr lang="el-GR" i="1" dirty="0" smtClean="0"/>
              <a:t>Διδάσκων: </a:t>
            </a:r>
            <a:r>
              <a:rPr lang="el-GR" b="1" i="1" dirty="0" smtClean="0"/>
              <a:t>Αναπλ. Καθηγητής Κ. Βασιλάκης</a:t>
            </a:r>
            <a:endParaRPr lang="el-GR" b="1" i="1" dirty="0"/>
          </a:p>
        </p:txBody>
      </p:sp>
      <p:sp>
        <p:nvSpPr>
          <p:cNvPr id="8" name="Rectangle 7"/>
          <p:cNvSpPr/>
          <p:nvPr/>
        </p:nvSpPr>
        <p:spPr>
          <a:xfrm>
            <a:off x="467544" y="5837202"/>
            <a:ext cx="2880320" cy="400110"/>
          </a:xfrm>
          <a:prstGeom prst="rect">
            <a:avLst/>
          </a:prstGeom>
        </p:spPr>
        <p:txBody>
          <a:bodyPr wrap="square">
            <a:spAutoFit/>
          </a:bodyPr>
          <a:lstStyle/>
          <a:p>
            <a:pPr lvl="0"/>
            <a:r>
              <a:rPr lang="el-GR" sz="2000" b="1" dirty="0" smtClean="0">
                <a:solidFill>
                  <a:schemeClr val="tx1">
                    <a:lumMod val="85000"/>
                    <a:lumOff val="15000"/>
                  </a:schemeClr>
                </a:solidFill>
              </a:rPr>
              <a:t>Βικτωρία </a:t>
            </a:r>
            <a:r>
              <a:rPr lang="el-GR" sz="2000" b="1" dirty="0">
                <a:solidFill>
                  <a:schemeClr val="tx1">
                    <a:lumMod val="85000"/>
                    <a:lumOff val="15000"/>
                  </a:schemeClr>
                </a:solidFill>
              </a:rPr>
              <a:t>Σαρακινιώτη</a:t>
            </a:r>
          </a:p>
        </p:txBody>
      </p:sp>
      <p:sp>
        <p:nvSpPr>
          <p:cNvPr id="7" name="TextBox 6"/>
          <p:cNvSpPr txBox="1"/>
          <p:nvPr/>
        </p:nvSpPr>
        <p:spPr>
          <a:xfrm>
            <a:off x="7994605" y="6381328"/>
            <a:ext cx="825867" cy="369332"/>
          </a:xfrm>
          <a:prstGeom prst="rect">
            <a:avLst/>
          </a:prstGeom>
          <a:noFill/>
        </p:spPr>
        <p:txBody>
          <a:bodyPr wrap="none" rtlCol="0">
            <a:spAutoFit/>
          </a:bodyPr>
          <a:lstStyle/>
          <a:p>
            <a:r>
              <a:rPr lang="en-US" b="1" dirty="0" smtClean="0"/>
              <a:t>Part 1</a:t>
            </a:r>
            <a:endParaRPr lang="el-GR" b="1" dirty="0"/>
          </a:p>
        </p:txBody>
      </p:sp>
      <p:sp>
        <p:nvSpPr>
          <p:cNvPr id="10" name="Title 9"/>
          <p:cNvSpPr>
            <a:spLocks noGrp="1"/>
          </p:cNvSpPr>
          <p:nvPr>
            <p:ph type="ctrTitle"/>
          </p:nvPr>
        </p:nvSpPr>
        <p:spPr>
          <a:xfrm>
            <a:off x="3275856" y="3140968"/>
            <a:ext cx="4750296" cy="1296144"/>
          </a:xfrm>
        </p:spPr>
        <p:txBody>
          <a:bodyPr>
            <a:normAutofit fontScale="90000"/>
          </a:bodyPr>
          <a:lstStyle/>
          <a:p>
            <a:r>
              <a:rPr lang="el-GR" sz="2800" dirty="0" smtClean="0"/>
              <a:t>Μελέτη Οντολογιών για την Αναγνώριση της Ανθρώπινης Συμπεριφοράς</a:t>
            </a:r>
            <a:endParaRPr lang="el-G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mn-lt"/>
              </a:rPr>
              <a:t>Ο χρήστης – </a:t>
            </a:r>
            <a:r>
              <a:rPr lang="en-US" b="1" dirty="0" smtClean="0">
                <a:latin typeface="+mn-lt"/>
              </a:rPr>
              <a:t>The User</a:t>
            </a:r>
            <a:endParaRPr lang="el-GR" b="1" dirty="0">
              <a:latin typeface="+mn-lt"/>
            </a:endParaRPr>
          </a:p>
        </p:txBody>
      </p:sp>
      <p:sp>
        <p:nvSpPr>
          <p:cNvPr id="3" name="Content Placeholder 2"/>
          <p:cNvSpPr>
            <a:spLocks noGrp="1"/>
          </p:cNvSpPr>
          <p:nvPr>
            <p:ph idx="1"/>
          </p:nvPr>
        </p:nvSpPr>
        <p:spPr>
          <a:xfrm>
            <a:off x="457200" y="1384176"/>
            <a:ext cx="7467600" cy="5069160"/>
          </a:xfrm>
        </p:spPr>
        <p:txBody>
          <a:bodyPr>
            <a:normAutofit fontScale="85000" lnSpcReduction="10000"/>
          </a:bodyPr>
          <a:lstStyle/>
          <a:p>
            <a:pPr>
              <a:buFont typeface="Wingdings" pitchFamily="2" charset="2"/>
              <a:buChar char="q"/>
            </a:pPr>
            <a:r>
              <a:rPr lang="el-GR" dirty="0" smtClean="0"/>
              <a:t>Ο χρήστης στο επίκεντρο</a:t>
            </a:r>
          </a:p>
          <a:p>
            <a:pPr lvl="1">
              <a:buFont typeface="Wingdings" pitchFamily="2" charset="2"/>
              <a:buChar char="Ø"/>
            </a:pPr>
            <a:r>
              <a:rPr lang="el-GR" dirty="0" smtClean="0"/>
              <a:t>Τεχνικές για μοντελοποίηση, αναγνώριση και πρόβλεψη ενέργειας χρηστών σε ένα </a:t>
            </a:r>
            <a:r>
              <a:rPr lang="en-US" dirty="0" err="1" smtClean="0"/>
              <a:t>AmI</a:t>
            </a:r>
            <a:r>
              <a:rPr lang="en-US" dirty="0" smtClean="0"/>
              <a:t> </a:t>
            </a:r>
            <a:r>
              <a:rPr lang="el-GR" dirty="0" smtClean="0"/>
              <a:t>περιβάλλον, έτσι ώστε το σύστημα να λάβει απόφαση για εκείνους και να τους βοηθήσει</a:t>
            </a:r>
          </a:p>
          <a:p>
            <a:pPr lvl="1">
              <a:buNone/>
            </a:pPr>
            <a:endParaRPr lang="el-GR" dirty="0" smtClean="0"/>
          </a:p>
          <a:p>
            <a:pPr lvl="1">
              <a:buFont typeface="Wingdings" pitchFamily="2" charset="2"/>
              <a:buChar char="Ø"/>
            </a:pPr>
            <a:r>
              <a:rPr lang="el-GR" dirty="0" smtClean="0"/>
              <a:t>Ανθρώπινη δραστηριότητα/ενέργεια &amp; ανθρώπινη συμπεριφορά (</a:t>
            </a:r>
            <a:r>
              <a:rPr lang="en-US" dirty="0" smtClean="0"/>
              <a:t>human action &amp; human behavior)</a:t>
            </a:r>
          </a:p>
          <a:p>
            <a:pPr lvl="4">
              <a:buFont typeface="Wingdings" pitchFamily="2" charset="2"/>
              <a:buChar char="§"/>
            </a:pPr>
            <a:r>
              <a:rPr lang="en-US" dirty="0" smtClean="0"/>
              <a:t>Human Activity (</a:t>
            </a:r>
            <a:r>
              <a:rPr lang="el-GR" dirty="0" smtClean="0"/>
              <a:t>πληροφορίες συλλέγονται από αισθητήρες και τεχνικές βασιζόμενες στη γνώση)</a:t>
            </a:r>
            <a:endParaRPr lang="en-US" dirty="0" smtClean="0"/>
          </a:p>
          <a:p>
            <a:pPr lvl="4">
              <a:buFont typeface="Wingdings" pitchFamily="2" charset="2"/>
              <a:buChar char="§"/>
            </a:pPr>
            <a:r>
              <a:rPr lang="en-US" dirty="0" smtClean="0"/>
              <a:t>Human Behavior</a:t>
            </a:r>
            <a:r>
              <a:rPr lang="el-GR" dirty="0" smtClean="0"/>
              <a:t> (ο σκοπός ή η σημασία μιας ενέργειας του χρήστη)</a:t>
            </a:r>
          </a:p>
          <a:p>
            <a:pPr>
              <a:buNone/>
            </a:pPr>
            <a:r>
              <a:rPr lang="el-GR" i="1" dirty="0" smtClean="0"/>
              <a:t>	</a:t>
            </a:r>
            <a:r>
              <a:rPr lang="el-GR" sz="2400" i="1" dirty="0" smtClean="0"/>
              <a:t>Στην παρούσα μελέτη οι έννοιες της ανθρώπινης δραστηριότητας και συμπεριφοράς θεωρούνται ταυτόσημες, για αποφυγή σύγχυσης με την υπάρχουσα βιβλιογραφία.</a:t>
            </a:r>
          </a:p>
          <a:p>
            <a:pPr lvl="4">
              <a:buFont typeface="Wingdings" pitchFamily="2" charset="2"/>
              <a:buChar char="§"/>
            </a:pPr>
            <a:endParaRPr lang="el-GR" dirty="0" smtClean="0"/>
          </a:p>
        </p:txBody>
      </p:sp>
      <p:sp>
        <p:nvSpPr>
          <p:cNvPr id="4" name="Footer Placeholder 3"/>
          <p:cNvSpPr>
            <a:spLocks noGrp="1"/>
          </p:cNvSpPr>
          <p:nvPr>
            <p:ph type="ftr" sz="quarter" idx="11"/>
          </p:nvPr>
        </p:nvSpPr>
        <p:spPr>
          <a:xfrm>
            <a:off x="3124200" y="6356350"/>
            <a:ext cx="3320008"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1143000"/>
          </a:xfrm>
        </p:spPr>
        <p:txBody>
          <a:bodyPr>
            <a:noAutofit/>
          </a:bodyPr>
          <a:lstStyle/>
          <a:p>
            <a:r>
              <a:rPr lang="el-GR" sz="3200" dirty="0" smtClean="0">
                <a:latin typeface="+mn-lt"/>
              </a:rPr>
              <a:t>Μοντελοποίηση δραστηριότητας χρήστη       </a:t>
            </a:r>
            <a:r>
              <a:rPr lang="en-US" sz="2800" b="1" dirty="0" smtClean="0">
                <a:latin typeface="+mn-lt"/>
              </a:rPr>
              <a:t>User task modeling in </a:t>
            </a:r>
            <a:r>
              <a:rPr lang="en-US" sz="2800" b="1" dirty="0" err="1" smtClean="0">
                <a:latin typeface="+mn-lt"/>
              </a:rPr>
              <a:t>AmI</a:t>
            </a:r>
            <a:endParaRPr lang="el-GR" sz="2800" b="1" dirty="0">
              <a:latin typeface="+mn-lt"/>
            </a:endParaRPr>
          </a:p>
        </p:txBody>
      </p:sp>
      <p:sp>
        <p:nvSpPr>
          <p:cNvPr id="3" name="Content Placeholder 2"/>
          <p:cNvSpPr>
            <a:spLocks noGrp="1"/>
          </p:cNvSpPr>
          <p:nvPr>
            <p:ph idx="1"/>
          </p:nvPr>
        </p:nvSpPr>
        <p:spPr>
          <a:xfrm>
            <a:off x="457200" y="936104"/>
            <a:ext cx="8229600" cy="5733256"/>
          </a:xfrm>
        </p:spPr>
        <p:txBody>
          <a:bodyPr>
            <a:noAutofit/>
          </a:bodyPr>
          <a:lstStyle/>
          <a:p>
            <a:r>
              <a:rPr lang="el-GR" sz="1800" dirty="0" smtClean="0"/>
              <a:t>Σημαντικός παράγοντας για της σχεδίαση </a:t>
            </a:r>
            <a:r>
              <a:rPr lang="en-US" sz="1800" dirty="0" err="1" smtClean="0"/>
              <a:t>AmI</a:t>
            </a:r>
            <a:r>
              <a:rPr lang="en-US" sz="1800" dirty="0" smtClean="0"/>
              <a:t> </a:t>
            </a:r>
            <a:r>
              <a:rPr lang="el-GR" sz="1800" dirty="0" smtClean="0"/>
              <a:t>εφαρμογών είναι και η επιλογή του κατάλληλου </a:t>
            </a:r>
            <a:r>
              <a:rPr lang="en-US" sz="1800" b="1" dirty="0" smtClean="0"/>
              <a:t>task model </a:t>
            </a:r>
            <a:r>
              <a:rPr lang="el-GR" sz="1800" b="1" dirty="0" smtClean="0"/>
              <a:t>(μοντέλου δεδομένων) </a:t>
            </a:r>
            <a:r>
              <a:rPr lang="el-GR" sz="1800" dirty="0" smtClean="0"/>
              <a:t>για την ανάλυση της ανθρώπινης δραστηριότητας (</a:t>
            </a:r>
            <a:r>
              <a:rPr lang="en-US" sz="1800" dirty="0" smtClean="0"/>
              <a:t>human activity).</a:t>
            </a:r>
          </a:p>
          <a:p>
            <a:pPr>
              <a:buNone/>
            </a:pPr>
            <a:endParaRPr lang="en-US" sz="1800" dirty="0" smtClean="0"/>
          </a:p>
          <a:p>
            <a:r>
              <a:rPr lang="en-US" sz="1800" b="1" dirty="0" smtClean="0"/>
              <a:t>User task modeling: </a:t>
            </a:r>
          </a:p>
          <a:p>
            <a:pPr>
              <a:buNone/>
            </a:pPr>
            <a:r>
              <a:rPr lang="en-US" sz="1800" b="1" dirty="0" smtClean="0"/>
              <a:t>	</a:t>
            </a:r>
            <a:r>
              <a:rPr lang="en-US" sz="1800" dirty="0" smtClean="0"/>
              <a:t>H </a:t>
            </a:r>
            <a:r>
              <a:rPr lang="el-GR" sz="1800" dirty="0" smtClean="0"/>
              <a:t>κατασκευή μοντέλων αναπαράστασης της ανθρώπινης συμπεριφοράς στα πλαίσια συγκεκριμένου υπολογιστικού περιβάλλοντος. Η υπολογιστική αναπαράσταση της πληροφορίας από το χρήστη αποκαλείται μοντέλο χρήστη (</a:t>
            </a:r>
            <a:r>
              <a:rPr lang="en-US" sz="1800" dirty="0" smtClean="0"/>
              <a:t>user model).</a:t>
            </a:r>
          </a:p>
          <a:p>
            <a:pPr>
              <a:buNone/>
            </a:pPr>
            <a:endParaRPr lang="el-GR" sz="1800" dirty="0" smtClean="0"/>
          </a:p>
          <a:p>
            <a:pPr>
              <a:buNone/>
            </a:pPr>
            <a:r>
              <a:rPr lang="el-GR" sz="1800" dirty="0" smtClean="0"/>
              <a:t>Διαδικασία μοντελοποίησης</a:t>
            </a:r>
            <a:r>
              <a:rPr lang="en-US" sz="1800" dirty="0" smtClean="0"/>
              <a:t> [</a:t>
            </a:r>
            <a:r>
              <a:rPr lang="en-US" sz="1800" dirty="0" err="1" smtClean="0"/>
              <a:t>Casas</a:t>
            </a:r>
            <a:r>
              <a:rPr lang="en-US" sz="1800" dirty="0" smtClean="0"/>
              <a:t> et.al.2008]</a:t>
            </a:r>
            <a:r>
              <a:rPr lang="el-GR" sz="1800" b="1" dirty="0" smtClean="0"/>
              <a:t>:</a:t>
            </a:r>
          </a:p>
          <a:p>
            <a:pPr>
              <a:buFont typeface="Wingdings" pitchFamily="2" charset="2"/>
              <a:buChar char="Ø"/>
            </a:pPr>
            <a:r>
              <a:rPr lang="en-US" sz="1800" b="1" dirty="0" smtClean="0"/>
              <a:t>Sampling</a:t>
            </a:r>
          </a:p>
          <a:p>
            <a:pPr>
              <a:buFont typeface="Wingdings" pitchFamily="2" charset="2"/>
              <a:buChar char="Ø"/>
            </a:pPr>
            <a:r>
              <a:rPr lang="en-US" sz="1800" b="1" dirty="0" smtClean="0"/>
              <a:t>Analyzing</a:t>
            </a:r>
          </a:p>
          <a:p>
            <a:pPr>
              <a:buFont typeface="Wingdings" pitchFamily="2" charset="2"/>
              <a:buChar char="Ø"/>
            </a:pPr>
            <a:r>
              <a:rPr lang="en-US" sz="1800" b="1" dirty="0" smtClean="0"/>
              <a:t>Modeling</a:t>
            </a:r>
          </a:p>
          <a:p>
            <a:pPr>
              <a:buFont typeface="Wingdings" pitchFamily="2" charset="2"/>
              <a:buChar char="Ø"/>
            </a:pPr>
            <a:r>
              <a:rPr lang="en-US" sz="1800" b="1" dirty="0" smtClean="0"/>
              <a:t>Level of decomposition: </a:t>
            </a:r>
            <a:r>
              <a:rPr lang="en-US" sz="1800" dirty="0" smtClean="0"/>
              <a:t>depends on its purpose,</a:t>
            </a:r>
            <a:r>
              <a:rPr lang="en-US" sz="1800" b="1" dirty="0" smtClean="0"/>
              <a:t> </a:t>
            </a:r>
            <a:r>
              <a:rPr lang="en-US" sz="1800" dirty="0" smtClean="0"/>
              <a:t>task models should be rich in information and flexible to capture all the main activities that should be performed to reach the desired goals, as well as the different ways to accomplish them. [W3C 2010].</a:t>
            </a:r>
            <a:endParaRPr lang="el-GR" sz="1800" dirty="0" smtClean="0"/>
          </a:p>
          <a:p>
            <a:pPr>
              <a:buFont typeface="Arial" pitchFamily="34" charset="0"/>
              <a:buChar char="•"/>
            </a:pPr>
            <a:endParaRPr lang="el-GR" sz="1800" dirty="0" smtClean="0"/>
          </a:p>
          <a:p>
            <a:pPr>
              <a:buNone/>
            </a:pPr>
            <a:endParaRPr lang="en-US" sz="1800" dirty="0" smtClean="0"/>
          </a:p>
        </p:txBody>
      </p:sp>
      <p:sp>
        <p:nvSpPr>
          <p:cNvPr id="4" name="Footer Placeholder 3"/>
          <p:cNvSpPr>
            <a:spLocks noGrp="1"/>
          </p:cNvSpPr>
          <p:nvPr>
            <p:ph type="ftr" sz="quarter" idx="11"/>
          </p:nvPr>
        </p:nvSpPr>
        <p:spPr>
          <a:xfrm>
            <a:off x="2915816" y="6356350"/>
            <a:ext cx="3528392"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ea typeface="Verdana" pitchFamily="34" charset="0"/>
                <a:cs typeface="Verdana" pitchFamily="34" charset="0"/>
              </a:rPr>
              <a:t>Task Models</a:t>
            </a:r>
            <a:r>
              <a:rPr lang="en-US" sz="2200" b="1" dirty="0" smtClean="0">
                <a:latin typeface="+mn-lt"/>
                <a:ea typeface="Verdana" pitchFamily="34" charset="0"/>
                <a:cs typeface="Verdana" pitchFamily="34" charset="0"/>
              </a:rPr>
              <a:t> </a:t>
            </a:r>
            <a:r>
              <a:rPr lang="en-US" sz="1800" b="1" dirty="0" smtClean="0">
                <a:latin typeface="+mn-lt"/>
                <a:ea typeface="Verdana" pitchFamily="34" charset="0"/>
                <a:cs typeface="Verdana" pitchFamily="34" charset="0"/>
              </a:rPr>
              <a:t>[</a:t>
            </a:r>
            <a:r>
              <a:rPr lang="en-US" sz="1800" b="1" dirty="0" err="1" smtClean="0">
                <a:latin typeface="+mn-lt"/>
                <a:ea typeface="Verdana" pitchFamily="34" charset="0"/>
                <a:cs typeface="Verdana" pitchFamily="34" charset="0"/>
              </a:rPr>
              <a:t>Gharsellaoui</a:t>
            </a:r>
            <a:r>
              <a:rPr lang="en-US" sz="1800" b="1" dirty="0" smtClean="0">
                <a:latin typeface="+mn-lt"/>
                <a:ea typeface="Verdana" pitchFamily="34" charset="0"/>
                <a:cs typeface="Verdana" pitchFamily="34" charset="0"/>
              </a:rPr>
              <a:t> et.al. 2012]</a:t>
            </a:r>
            <a:endParaRPr lang="el-GR" sz="1800" b="1" dirty="0">
              <a:latin typeface="+mn-lt"/>
              <a:ea typeface="Verdana" pitchFamily="34" charset="0"/>
              <a:cs typeface="Verdana" pitchFamily="34" charset="0"/>
            </a:endParaRPr>
          </a:p>
        </p:txBody>
      </p:sp>
      <p:sp>
        <p:nvSpPr>
          <p:cNvPr id="3" name="Content Placeholder 2"/>
          <p:cNvSpPr>
            <a:spLocks noGrp="1"/>
          </p:cNvSpPr>
          <p:nvPr>
            <p:ph idx="1"/>
          </p:nvPr>
        </p:nvSpPr>
        <p:spPr/>
        <p:txBody>
          <a:bodyPr>
            <a:normAutofit fontScale="85000" lnSpcReduction="20000"/>
          </a:bodyPr>
          <a:lstStyle/>
          <a:p>
            <a:r>
              <a:rPr lang="en-US" dirty="0" smtClean="0"/>
              <a:t>HTA </a:t>
            </a:r>
            <a:r>
              <a:rPr lang="en-US" sz="2400" dirty="0" smtClean="0"/>
              <a:t>(Hierarchical Task Analysis)</a:t>
            </a:r>
            <a:endParaRPr lang="en-US" dirty="0" smtClean="0"/>
          </a:p>
          <a:p>
            <a:r>
              <a:rPr lang="en-US" dirty="0" smtClean="0"/>
              <a:t>GTA </a:t>
            </a:r>
            <a:r>
              <a:rPr lang="en-US" sz="2400" dirty="0" smtClean="0"/>
              <a:t>(Group-ware Task Analysis)</a:t>
            </a:r>
          </a:p>
          <a:p>
            <a:r>
              <a:rPr lang="en-US" dirty="0" smtClean="0"/>
              <a:t>CTT </a:t>
            </a:r>
            <a:r>
              <a:rPr lang="en-US" sz="2400" dirty="0" smtClean="0"/>
              <a:t>(Concur Task Trees)</a:t>
            </a:r>
            <a:endParaRPr lang="en-US" dirty="0" smtClean="0"/>
          </a:p>
          <a:p>
            <a:r>
              <a:rPr lang="en-US" dirty="0" smtClean="0"/>
              <a:t>UAN </a:t>
            </a:r>
            <a:r>
              <a:rPr lang="en-US" sz="2400" dirty="0" smtClean="0"/>
              <a:t>(User Action Notation)</a:t>
            </a:r>
            <a:endParaRPr lang="en-US" dirty="0" smtClean="0"/>
          </a:p>
          <a:p>
            <a:r>
              <a:rPr lang="en-US" dirty="0" smtClean="0"/>
              <a:t>TKS </a:t>
            </a:r>
            <a:r>
              <a:rPr lang="en-US" sz="2400" dirty="0" smtClean="0"/>
              <a:t>(Task Knowledge Structure)</a:t>
            </a:r>
            <a:endParaRPr lang="en-US" dirty="0" smtClean="0"/>
          </a:p>
          <a:p>
            <a:r>
              <a:rPr lang="en-US" dirty="0" smtClean="0"/>
              <a:t>DIANE +</a:t>
            </a:r>
          </a:p>
          <a:p>
            <a:r>
              <a:rPr lang="en-US" dirty="0" smtClean="0"/>
              <a:t>TOOD </a:t>
            </a:r>
            <a:r>
              <a:rPr lang="en-US" sz="2400" dirty="0" smtClean="0"/>
              <a:t>(Task Object-Oriented Description)</a:t>
            </a:r>
          </a:p>
          <a:p>
            <a:pPr>
              <a:buNone/>
            </a:pPr>
            <a:endParaRPr lang="en-US" sz="2400" dirty="0" smtClean="0"/>
          </a:p>
          <a:p>
            <a:pPr>
              <a:buNone/>
            </a:pPr>
            <a:r>
              <a:rPr lang="en-US" sz="2400" dirty="0" smtClean="0"/>
              <a:t>Structures:</a:t>
            </a:r>
          </a:p>
          <a:p>
            <a:pPr>
              <a:buFont typeface="Wingdings" pitchFamily="2" charset="2"/>
              <a:buChar char="Ø"/>
            </a:pPr>
            <a:r>
              <a:rPr lang="en-US" sz="2400" dirty="0" smtClean="0"/>
              <a:t>Hierarchical</a:t>
            </a:r>
          </a:p>
          <a:p>
            <a:pPr>
              <a:buFont typeface="Wingdings" pitchFamily="2" charset="2"/>
              <a:buChar char="Ø"/>
            </a:pPr>
            <a:r>
              <a:rPr lang="en-US" sz="2400" dirty="0" smtClean="0"/>
              <a:t>Tree-based</a:t>
            </a:r>
          </a:p>
          <a:p>
            <a:pPr>
              <a:buFont typeface="Wingdings" pitchFamily="2" charset="2"/>
              <a:buChar char="Ø"/>
            </a:pPr>
            <a:r>
              <a:rPr lang="en-US" sz="2400" dirty="0" smtClean="0"/>
              <a:t>Taxonomic</a:t>
            </a:r>
          </a:p>
        </p:txBody>
      </p:sp>
      <p:sp>
        <p:nvSpPr>
          <p:cNvPr id="4" name="Footer Placeholder 3"/>
          <p:cNvSpPr>
            <a:spLocks noGrp="1"/>
          </p:cNvSpPr>
          <p:nvPr>
            <p:ph type="ftr" sz="quarter" idx="11"/>
          </p:nvPr>
        </p:nvSpPr>
        <p:spPr>
          <a:xfrm>
            <a:off x="3124200" y="6356350"/>
            <a:ext cx="3392016"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smtClean="0"/>
              <a:t>Ontologies</a:t>
            </a:r>
            <a:endParaRPr lang="el-GR" b="1"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q"/>
            </a:pPr>
            <a:r>
              <a:rPr lang="el-GR" dirty="0" smtClean="0"/>
              <a:t>Οντολογία (</a:t>
            </a:r>
            <a:r>
              <a:rPr lang="en-US" dirty="0" smtClean="0"/>
              <a:t>semantic tool) </a:t>
            </a:r>
            <a:r>
              <a:rPr lang="el-GR" dirty="0" smtClean="0"/>
              <a:t>για την αναπαράσταση της γνώσης του περιβάλλοντος (</a:t>
            </a:r>
            <a:r>
              <a:rPr lang="en-US" dirty="0" smtClean="0"/>
              <a:t>context awareness) </a:t>
            </a:r>
            <a:r>
              <a:rPr lang="el-GR" dirty="0" smtClean="0"/>
              <a:t>και της ανθρώπινης συμπεριφοράς</a:t>
            </a:r>
            <a:r>
              <a:rPr lang="en-US" dirty="0" smtClean="0"/>
              <a:t> (human behavior recognition).</a:t>
            </a:r>
            <a:endParaRPr lang="el-GR" dirty="0" smtClean="0"/>
          </a:p>
          <a:p>
            <a:pPr>
              <a:buNone/>
            </a:pPr>
            <a:endParaRPr lang="el-GR" dirty="0" smtClean="0"/>
          </a:p>
          <a:p>
            <a:pPr>
              <a:buFont typeface="Wingdings" pitchFamily="2" charset="2"/>
              <a:buChar char="q"/>
            </a:pPr>
            <a:r>
              <a:rPr lang="el-GR" dirty="0" smtClean="0"/>
              <a:t>Επαναχρησιμοποίηση και διαμοιρασμός της γνώσης</a:t>
            </a:r>
          </a:p>
          <a:p>
            <a:pPr>
              <a:buNone/>
            </a:pPr>
            <a:endParaRPr lang="en-US" dirty="0" smtClean="0"/>
          </a:p>
          <a:p>
            <a:pPr>
              <a:buFont typeface="Wingdings" pitchFamily="2" charset="2"/>
              <a:buChar char="q"/>
            </a:pPr>
            <a:r>
              <a:rPr lang="el-GR" dirty="0" smtClean="0"/>
              <a:t>Περιγραφή και αναπαράσταση ενός γνωστικού πεδίου (κοινό λεξιλόγιο σε κάποιο πεδίο γνώσης)</a:t>
            </a:r>
          </a:p>
          <a:p>
            <a:pPr>
              <a:buNone/>
            </a:pPr>
            <a:endParaRPr lang="el-GR" dirty="0" smtClean="0"/>
          </a:p>
          <a:p>
            <a:pPr>
              <a:buFont typeface="Wingdings" pitchFamily="2" charset="2"/>
              <a:buChar char="q"/>
            </a:pPr>
            <a:r>
              <a:rPr lang="el-GR" dirty="0" smtClean="0"/>
              <a:t>Διαλειτουργικότητα</a:t>
            </a:r>
          </a:p>
          <a:p>
            <a:pPr>
              <a:buFont typeface="Wingdings" pitchFamily="2" charset="2"/>
              <a:buChar char="q"/>
            </a:pPr>
            <a:endParaRPr lang="el-GR" dirty="0" smtClean="0"/>
          </a:p>
          <a:p>
            <a:pPr>
              <a:buFont typeface="Wingdings" pitchFamily="2" charset="2"/>
              <a:buChar char="q"/>
            </a:pPr>
            <a:endParaRPr lang="el-GR" dirty="0"/>
          </a:p>
        </p:txBody>
      </p:sp>
      <p:sp>
        <p:nvSpPr>
          <p:cNvPr id="4" name="Footer Placeholder 3"/>
          <p:cNvSpPr>
            <a:spLocks noGrp="1"/>
          </p:cNvSpPr>
          <p:nvPr>
            <p:ph type="ftr" sz="quarter" idx="11"/>
          </p:nvPr>
        </p:nvSpPr>
        <p:spPr>
          <a:xfrm>
            <a:off x="3124200" y="6356350"/>
            <a:ext cx="3248000"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smtClean="0"/>
              <a:t>Τυπικός, σαφής προσδιορισμός μιας διαμοιρασμένης εννοιολογικής αναπαράστασης (</a:t>
            </a:r>
            <a:r>
              <a:rPr lang="en-US" dirty="0" smtClean="0"/>
              <a:t>Explicit formal specifications of the terms in the domain and relations among them </a:t>
            </a:r>
            <a:r>
              <a:rPr lang="el-GR" dirty="0" smtClean="0"/>
              <a:t>-</a:t>
            </a:r>
            <a:r>
              <a:rPr lang="en-US" dirty="0" smtClean="0"/>
              <a:t>Gruber, 1993)</a:t>
            </a:r>
            <a:endParaRPr lang="el-GR" dirty="0" smtClean="0"/>
          </a:p>
          <a:p>
            <a:pPr>
              <a:buNone/>
            </a:pPr>
            <a:endParaRPr lang="el-GR" dirty="0" smtClean="0"/>
          </a:p>
          <a:p>
            <a:pPr lvl="1">
              <a:buFont typeface="Wingdings" pitchFamily="2" charset="2"/>
              <a:buChar char="Ø"/>
            </a:pPr>
            <a:r>
              <a:rPr lang="el-GR" sz="2400" dirty="0" smtClean="0"/>
              <a:t>Εννοιολογική αναπαράσταση</a:t>
            </a:r>
          </a:p>
          <a:p>
            <a:pPr lvl="1">
              <a:buFont typeface="Wingdings" pitchFamily="2" charset="2"/>
              <a:buChar char="Ø"/>
            </a:pPr>
            <a:r>
              <a:rPr lang="el-GR" sz="2400" dirty="0" smtClean="0"/>
              <a:t>Τυπικός</a:t>
            </a:r>
          </a:p>
          <a:p>
            <a:pPr lvl="1">
              <a:buFont typeface="Wingdings" pitchFamily="2" charset="2"/>
              <a:buChar char="Ø"/>
            </a:pPr>
            <a:r>
              <a:rPr lang="el-GR" sz="2400" dirty="0" smtClean="0"/>
              <a:t>Σαφής</a:t>
            </a:r>
          </a:p>
          <a:p>
            <a:pPr lvl="1">
              <a:buFont typeface="Wingdings" pitchFamily="2" charset="2"/>
              <a:buChar char="Ø"/>
            </a:pPr>
            <a:r>
              <a:rPr lang="el-GR" sz="2400" dirty="0" smtClean="0"/>
              <a:t>Διαμοιρασμένη</a:t>
            </a:r>
          </a:p>
        </p:txBody>
      </p:sp>
      <p:sp>
        <p:nvSpPr>
          <p:cNvPr id="4" name="Footer Placeholder 3"/>
          <p:cNvSpPr>
            <a:spLocks noGrp="1"/>
          </p:cNvSpPr>
          <p:nvPr>
            <p:ph type="ftr" sz="quarter" idx="11"/>
          </p:nvPr>
        </p:nvSpPr>
        <p:spPr>
          <a:xfrm>
            <a:off x="3124200" y="6356350"/>
            <a:ext cx="3392016"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sz="2800" dirty="0" smtClean="0"/>
              <a:t>Επίσημη κατηγορηματική περιγραφή εννοιών (</a:t>
            </a:r>
            <a:r>
              <a:rPr lang="el-GR" sz="2800" b="1" dirty="0" smtClean="0"/>
              <a:t>κλάσεις-</a:t>
            </a:r>
            <a:r>
              <a:rPr lang="en-US" sz="2800" b="1" dirty="0" smtClean="0"/>
              <a:t>classes</a:t>
            </a:r>
            <a:r>
              <a:rPr lang="en-US" sz="2800" dirty="0" smtClean="0"/>
              <a:t>), </a:t>
            </a:r>
            <a:r>
              <a:rPr lang="el-GR" sz="2800" dirty="0" smtClean="0"/>
              <a:t>σε ένα πεδίο γνώσης, όπου οι ιδιότητες της κάθε έννοιας περιγράφουν τα διάφορα χαρακτηριστικά γνωρίσματα της έννοιας (</a:t>
            </a:r>
            <a:r>
              <a:rPr lang="el-GR" sz="2800" b="1" dirty="0" smtClean="0"/>
              <a:t>ιδιότητες-</a:t>
            </a:r>
            <a:r>
              <a:rPr lang="en-US" sz="2800" b="1" dirty="0" smtClean="0"/>
              <a:t>slots </a:t>
            </a:r>
            <a:r>
              <a:rPr lang="el-GR" sz="2800" b="1" dirty="0" smtClean="0"/>
              <a:t>ή ρόλοι</a:t>
            </a:r>
            <a:r>
              <a:rPr lang="el-GR" sz="2800" dirty="0" smtClean="0"/>
              <a:t>) και περιορισμούς στις ιδιότητες (</a:t>
            </a:r>
            <a:r>
              <a:rPr lang="el-GR" sz="2800" b="1" dirty="0" smtClean="0"/>
              <a:t>απόψεις-</a:t>
            </a:r>
            <a:r>
              <a:rPr lang="en-US" sz="2800" b="1" dirty="0" smtClean="0"/>
              <a:t>facets</a:t>
            </a:r>
            <a:r>
              <a:rPr lang="el-GR" sz="2800" b="1" dirty="0" smtClean="0"/>
              <a:t> ή περιορισμοί ρόλου</a:t>
            </a:r>
            <a:r>
              <a:rPr lang="en-US" sz="2800" dirty="0" smtClean="0"/>
              <a:t>)</a:t>
            </a:r>
            <a:r>
              <a:rPr lang="el-GR" sz="2800" dirty="0" smtClean="0"/>
              <a:t>. Μια οντολογία μαζί με ένα σύνολο μενονωμένων οντοτήτων (</a:t>
            </a:r>
            <a:r>
              <a:rPr lang="en-US" sz="2800" b="1" dirty="0" smtClean="0"/>
              <a:t>instances</a:t>
            </a:r>
            <a:r>
              <a:rPr lang="en-US" sz="2800" dirty="0" smtClean="0"/>
              <a:t>), </a:t>
            </a:r>
            <a:r>
              <a:rPr lang="el-GR" sz="2800" dirty="0" smtClean="0"/>
              <a:t>αποτελεί μια </a:t>
            </a:r>
            <a:r>
              <a:rPr lang="el-GR" sz="2800" u="sng" dirty="0" smtClean="0"/>
              <a:t>βάση γνώσεων.</a:t>
            </a:r>
            <a:endParaRPr lang="el-GR" sz="2800" u="sng" dirty="0"/>
          </a:p>
        </p:txBody>
      </p:sp>
      <p:sp>
        <p:nvSpPr>
          <p:cNvPr id="4" name="Footer Placeholder 3"/>
          <p:cNvSpPr>
            <a:spLocks noGrp="1"/>
          </p:cNvSpPr>
          <p:nvPr>
            <p:ph type="ftr" sz="quarter" idx="11"/>
          </p:nvPr>
        </p:nvSpPr>
        <p:spPr>
          <a:xfrm>
            <a:off x="3124200" y="6356350"/>
            <a:ext cx="3392016"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t>Κλάσεις-</a:t>
            </a:r>
            <a:r>
              <a:rPr lang="en-US" b="1" dirty="0" smtClean="0"/>
              <a:t>Classes</a:t>
            </a:r>
            <a:endParaRPr lang="el-GR" b="1" dirty="0"/>
          </a:p>
        </p:txBody>
      </p:sp>
      <p:sp>
        <p:nvSpPr>
          <p:cNvPr id="3" name="Content Placeholder 2"/>
          <p:cNvSpPr>
            <a:spLocks noGrp="1"/>
          </p:cNvSpPr>
          <p:nvPr>
            <p:ph idx="1"/>
          </p:nvPr>
        </p:nvSpPr>
        <p:spPr/>
        <p:txBody>
          <a:bodyPr>
            <a:normAutofit fontScale="77500" lnSpcReduction="20000"/>
          </a:bodyPr>
          <a:lstStyle/>
          <a:p>
            <a:r>
              <a:rPr lang="el-GR" dirty="0" smtClean="0"/>
              <a:t>Οι Οντολογίες εστιάζουν στις κλάσεις.</a:t>
            </a:r>
          </a:p>
          <a:p>
            <a:pPr>
              <a:buNone/>
            </a:pPr>
            <a:endParaRPr lang="el-GR" dirty="0" smtClean="0"/>
          </a:p>
          <a:p>
            <a:r>
              <a:rPr lang="el-GR" dirty="0" smtClean="0"/>
              <a:t>Οι κλάσεις περιγράφουν τις έννοιες σε ένα πεδίο γνώσης.</a:t>
            </a:r>
          </a:p>
          <a:p>
            <a:pPr>
              <a:buNone/>
            </a:pPr>
            <a:endParaRPr lang="el-GR" dirty="0" smtClean="0"/>
          </a:p>
          <a:p>
            <a:r>
              <a:rPr lang="el-GR" i="1" dirty="0" smtClean="0"/>
              <a:t>Παράδειγμα: </a:t>
            </a:r>
            <a:r>
              <a:rPr lang="el-GR" dirty="0" smtClean="0"/>
              <a:t>Οντολογία που περιγράφει κρασιά</a:t>
            </a:r>
          </a:p>
          <a:p>
            <a:pPr>
              <a:buFont typeface="Arial" pitchFamily="34" charset="0"/>
              <a:buChar char="•"/>
            </a:pPr>
            <a:r>
              <a:rPr lang="el-GR" dirty="0" smtClean="0"/>
              <a:t>Όλα τα κρασιά</a:t>
            </a:r>
            <a:r>
              <a:rPr lang="en-US" dirty="0" smtClean="0"/>
              <a:t> : </a:t>
            </a:r>
            <a:r>
              <a:rPr lang="el-GR" dirty="0" smtClean="0"/>
              <a:t>Κλάση κρασιών</a:t>
            </a:r>
          </a:p>
          <a:p>
            <a:pPr>
              <a:buFont typeface="Arial" pitchFamily="34" charset="0"/>
              <a:buChar char="•"/>
            </a:pPr>
            <a:r>
              <a:rPr lang="el-GR" dirty="0" smtClean="0"/>
              <a:t>Συγκεκριμένα κρασιά</a:t>
            </a:r>
            <a:r>
              <a:rPr lang="en-US" dirty="0" smtClean="0"/>
              <a:t>: </a:t>
            </a:r>
            <a:r>
              <a:rPr lang="el-GR" dirty="0" smtClean="0"/>
              <a:t>Στιγμιότυπα –</a:t>
            </a:r>
            <a:r>
              <a:rPr lang="en-US" dirty="0" smtClean="0"/>
              <a:t>Instances</a:t>
            </a:r>
            <a:endParaRPr lang="el-GR" dirty="0" smtClean="0"/>
          </a:p>
          <a:p>
            <a:pPr>
              <a:buFont typeface="Arial" pitchFamily="34" charset="0"/>
              <a:buChar char="•"/>
            </a:pPr>
            <a:r>
              <a:rPr lang="el-GR" dirty="0" smtClean="0"/>
              <a:t>Κλάση</a:t>
            </a:r>
            <a:r>
              <a:rPr lang="en-US" dirty="0" smtClean="0"/>
              <a:t>:</a:t>
            </a:r>
          </a:p>
          <a:p>
            <a:pPr lvl="2">
              <a:buFont typeface="Arial" pitchFamily="34" charset="0"/>
              <a:buChar char="•"/>
            </a:pPr>
            <a:r>
              <a:rPr lang="el-GR" dirty="0" smtClean="0"/>
              <a:t>υποκατηγορίες (</a:t>
            </a:r>
            <a:r>
              <a:rPr lang="en-US" dirty="0" smtClean="0"/>
              <a:t>subclasses)</a:t>
            </a:r>
            <a:r>
              <a:rPr lang="el-GR" dirty="0" smtClean="0"/>
              <a:t> για συγκεκριμένες έννοιες και Υπερκλάσεις </a:t>
            </a:r>
            <a:r>
              <a:rPr lang="en-US" dirty="0" smtClean="0"/>
              <a:t>(</a:t>
            </a:r>
            <a:r>
              <a:rPr lang="en-US" dirty="0" err="1" smtClean="0"/>
              <a:t>superclasses</a:t>
            </a:r>
            <a:r>
              <a:rPr lang="en-US" dirty="0" smtClean="0"/>
              <a:t>)</a:t>
            </a:r>
          </a:p>
          <a:p>
            <a:pPr>
              <a:buNone/>
            </a:pPr>
            <a:r>
              <a:rPr lang="el-GR" sz="2600" dirty="0" smtClean="0"/>
              <a:t>Π.χ. κόκκινα, λευκά, ροζέ ή εναλλακτικά σε αφρίζοντα και μη αφρίζοντα</a:t>
            </a:r>
            <a:endParaRPr lang="el-GR" sz="2600" dirty="0"/>
          </a:p>
        </p:txBody>
      </p:sp>
      <p:sp>
        <p:nvSpPr>
          <p:cNvPr id="4" name="Footer Placeholder 3"/>
          <p:cNvSpPr>
            <a:spLocks noGrp="1"/>
          </p:cNvSpPr>
          <p:nvPr>
            <p:ph type="ftr" sz="quarter" idx="11"/>
          </p:nvPr>
        </p:nvSpPr>
        <p:spPr>
          <a:xfrm>
            <a:off x="3124200" y="6356350"/>
            <a:ext cx="3392016"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Παράδειγμα (συν.)</a:t>
            </a:r>
            <a:endParaRPr lang="el-GR" b="1" dirty="0"/>
          </a:p>
        </p:txBody>
      </p:sp>
      <p:sp>
        <p:nvSpPr>
          <p:cNvPr id="3" name="Content Placeholder 2"/>
          <p:cNvSpPr>
            <a:spLocks noGrp="1"/>
          </p:cNvSpPr>
          <p:nvPr>
            <p:ph idx="1"/>
          </p:nvPr>
        </p:nvSpPr>
        <p:spPr/>
        <p:txBody>
          <a:bodyPr/>
          <a:lstStyle/>
          <a:p>
            <a:r>
              <a:rPr lang="el-GR" dirty="0" smtClean="0"/>
              <a:t>Ιδιότητες (</a:t>
            </a:r>
            <a:r>
              <a:rPr lang="en-US" dirty="0" smtClean="0"/>
              <a:t>slots) </a:t>
            </a:r>
            <a:r>
              <a:rPr lang="el-GR" dirty="0" smtClean="0"/>
              <a:t>περιγράφουν ιδιότητες των κλάσεων (</a:t>
            </a:r>
            <a:r>
              <a:rPr lang="en-US" dirty="0" smtClean="0"/>
              <a:t>classes)</a:t>
            </a:r>
            <a:r>
              <a:rPr lang="el-GR" dirty="0" smtClean="0"/>
              <a:t> και των οντοτήτων</a:t>
            </a:r>
            <a:r>
              <a:rPr lang="en-US" dirty="0" smtClean="0"/>
              <a:t> </a:t>
            </a:r>
            <a:r>
              <a:rPr lang="el-GR" dirty="0" smtClean="0"/>
              <a:t>(</a:t>
            </a:r>
            <a:r>
              <a:rPr lang="en-US" dirty="0" smtClean="0"/>
              <a:t>instances</a:t>
            </a:r>
            <a:r>
              <a:rPr lang="el-GR" dirty="0" smtClean="0"/>
              <a:t>).</a:t>
            </a:r>
          </a:p>
          <a:p>
            <a:r>
              <a:rPr lang="el-GR" sz="2000" i="1" dirty="0" smtClean="0"/>
              <a:t>Π.χ. Κρασί </a:t>
            </a:r>
            <a:r>
              <a:rPr lang="en-US" sz="2000" i="1" dirty="0" smtClean="0"/>
              <a:t> Chateau </a:t>
            </a:r>
            <a:r>
              <a:rPr lang="en-US" sz="2000" i="1" dirty="0" err="1" smtClean="0"/>
              <a:t>Lafite</a:t>
            </a:r>
            <a:r>
              <a:rPr lang="en-US" sz="2000" i="1" dirty="0" smtClean="0"/>
              <a:t> Rothschild </a:t>
            </a:r>
            <a:r>
              <a:rPr lang="en-US" sz="2000" i="1" dirty="0" err="1" smtClean="0"/>
              <a:t>Pauilac</a:t>
            </a:r>
            <a:r>
              <a:rPr lang="en-US" sz="2000" i="1" dirty="0" smtClean="0"/>
              <a:t>  </a:t>
            </a:r>
            <a:r>
              <a:rPr lang="el-GR" sz="2000" i="1" dirty="0" smtClean="0"/>
              <a:t>έχει ένα πλήρες σώμα και παράγεται από την οινοποιία  </a:t>
            </a:r>
            <a:r>
              <a:rPr lang="en-US" sz="2000" i="1" dirty="0" smtClean="0"/>
              <a:t>Chateau </a:t>
            </a:r>
            <a:r>
              <a:rPr lang="en-US" sz="2000" i="1" dirty="0" err="1" smtClean="0"/>
              <a:t>Lafite</a:t>
            </a:r>
            <a:r>
              <a:rPr lang="en-US" sz="2000" i="1" dirty="0" smtClean="0"/>
              <a:t> Rothschild: </a:t>
            </a:r>
          </a:p>
          <a:p>
            <a:pPr lvl="1"/>
            <a:r>
              <a:rPr lang="el-GR" sz="1600" i="1" dirty="0" smtClean="0"/>
              <a:t>2 ιδιότητες(</a:t>
            </a:r>
            <a:r>
              <a:rPr lang="en-US" sz="1600" i="1" dirty="0" smtClean="0"/>
              <a:t>slots)</a:t>
            </a:r>
          </a:p>
          <a:p>
            <a:pPr lvl="2"/>
            <a:r>
              <a:rPr lang="el-GR" sz="1400" i="1" dirty="0" smtClean="0"/>
              <a:t>Ιδιότητα σώματος με την τιμή πλήρης και</a:t>
            </a:r>
          </a:p>
          <a:p>
            <a:pPr lvl="2"/>
            <a:r>
              <a:rPr lang="el-GR" sz="1400" i="1" dirty="0" smtClean="0"/>
              <a:t>Ιδιότητα του κατασκευαστή που έχει την τιμή οινοποιία «</a:t>
            </a:r>
            <a:r>
              <a:rPr lang="en-US" sz="1400" i="1" dirty="0" smtClean="0"/>
              <a:t>Chateau </a:t>
            </a:r>
            <a:r>
              <a:rPr lang="en-US" sz="1400" i="1" dirty="0" err="1" smtClean="0"/>
              <a:t>Lafite</a:t>
            </a:r>
            <a:r>
              <a:rPr lang="en-US" sz="1400" i="1" dirty="0" smtClean="0"/>
              <a:t> Rothschild</a:t>
            </a:r>
            <a:r>
              <a:rPr lang="el-GR" sz="1400" i="1" dirty="0" smtClean="0"/>
              <a:t>»</a:t>
            </a:r>
            <a:endParaRPr lang="el-GR" sz="2000" i="1" dirty="0" smtClean="0"/>
          </a:p>
        </p:txBody>
      </p:sp>
      <p:sp>
        <p:nvSpPr>
          <p:cNvPr id="4" name="Footer Placeholder 3"/>
          <p:cNvSpPr>
            <a:spLocks noGrp="1"/>
          </p:cNvSpPr>
          <p:nvPr>
            <p:ph type="ftr" sz="quarter" idx="11"/>
          </p:nvPr>
        </p:nvSpPr>
        <p:spPr>
          <a:xfrm>
            <a:off x="3124200" y="6356350"/>
            <a:ext cx="3320008"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Παράδειγμα (συν.)</a:t>
            </a:r>
            <a:endParaRPr lang="el-GR" b="1" dirty="0"/>
          </a:p>
        </p:txBody>
      </p:sp>
      <p:sp>
        <p:nvSpPr>
          <p:cNvPr id="3" name="Content Placeholder 2"/>
          <p:cNvSpPr>
            <a:spLocks noGrp="1"/>
          </p:cNvSpPr>
          <p:nvPr>
            <p:ph idx="1"/>
          </p:nvPr>
        </p:nvSpPr>
        <p:spPr/>
        <p:txBody>
          <a:bodyPr>
            <a:normAutofit/>
          </a:bodyPr>
          <a:lstStyle/>
          <a:p>
            <a:r>
              <a:rPr lang="el-GR" sz="2400" i="1" dirty="0" smtClean="0"/>
              <a:t>Σε επίπεδο κλάσης, όλες οι οντότητες (</a:t>
            </a:r>
            <a:r>
              <a:rPr lang="en-US" sz="2400" i="1" dirty="0" smtClean="0"/>
              <a:t>instances)</a:t>
            </a:r>
            <a:r>
              <a:rPr lang="el-GR" sz="2400" i="1" dirty="0" smtClean="0"/>
              <a:t> της κλάσης,</a:t>
            </a:r>
            <a:r>
              <a:rPr lang="en-US" sz="2400" i="1" dirty="0" smtClean="0"/>
              <a:t> </a:t>
            </a:r>
            <a:r>
              <a:rPr lang="el-GR" sz="2400" i="1" dirty="0" smtClean="0"/>
              <a:t>θα έχουν τις ιδιότητες που περιγράφουν  τη γεύση, το σώμα, επίπεδο ζάχαρης και τον κατασκευαστή του κρασιού</a:t>
            </a:r>
            <a:endParaRPr lang="en-US" sz="2400" i="1" dirty="0" smtClean="0"/>
          </a:p>
          <a:p>
            <a:endParaRPr lang="el-GR" sz="2400" i="1" dirty="0" smtClean="0"/>
          </a:p>
          <a:p>
            <a:r>
              <a:rPr lang="el-GR" sz="2400" dirty="0" smtClean="0"/>
              <a:t>Όλες οι οντότητες της κλάσης του «κρασιού» και η υποκλάση «</a:t>
            </a:r>
            <a:r>
              <a:rPr lang="en-US" sz="2400" dirty="0" err="1" smtClean="0"/>
              <a:t>Pauillac</a:t>
            </a:r>
            <a:r>
              <a:rPr lang="el-GR" sz="2400" dirty="0" smtClean="0"/>
              <a:t>»</a:t>
            </a:r>
            <a:r>
              <a:rPr lang="en-US" sz="2400" dirty="0" smtClean="0"/>
              <a:t>, </a:t>
            </a:r>
            <a:r>
              <a:rPr lang="el-GR" sz="2400" dirty="0" smtClean="0"/>
              <a:t>έχουν μια ιδιότητα (</a:t>
            </a:r>
            <a:r>
              <a:rPr lang="en-US" sz="2400" dirty="0" smtClean="0"/>
              <a:t>slot), </a:t>
            </a:r>
            <a:r>
              <a:rPr lang="el-GR" sz="2400" dirty="0" smtClean="0"/>
              <a:t>τον «κατασκευαστή», η τιμή του οποίου είναι οντότητα της κλάσης «οινοποιία». Όλες οι οντότητες της κλάσης «οινοποιία» έχουν την ιδιότητα να «παράγουν», που αναφέρεται σε όλα τα κρασιά που η οινοποιία παράγει.</a:t>
            </a:r>
            <a:endParaRPr lang="el-GR" sz="2400" dirty="0"/>
          </a:p>
        </p:txBody>
      </p:sp>
      <p:sp>
        <p:nvSpPr>
          <p:cNvPr id="4" name="Footer Placeholder 3"/>
          <p:cNvSpPr>
            <a:spLocks noGrp="1"/>
          </p:cNvSpPr>
          <p:nvPr>
            <p:ph type="ftr" sz="quarter" idx="11"/>
          </p:nvPr>
        </p:nvSpPr>
        <p:spPr>
          <a:xfrm>
            <a:off x="3124200" y="6356350"/>
            <a:ext cx="3248000"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Μεθοδολογία ανάπτυξης Οντολογιών</a:t>
            </a:r>
            <a:endParaRPr lang="el-GR" b="1" dirty="0"/>
          </a:p>
        </p:txBody>
      </p:sp>
      <p:sp>
        <p:nvSpPr>
          <p:cNvPr id="3" name="Content Placeholder 2"/>
          <p:cNvSpPr>
            <a:spLocks noGrp="1"/>
          </p:cNvSpPr>
          <p:nvPr>
            <p:ph idx="1"/>
          </p:nvPr>
        </p:nvSpPr>
        <p:spPr/>
        <p:txBody>
          <a:bodyPr/>
          <a:lstStyle/>
          <a:p>
            <a:r>
              <a:rPr lang="el-GR" dirty="0" smtClean="0"/>
              <a:t>Καθορισμός κλάσεων στην οντολογία</a:t>
            </a:r>
          </a:p>
          <a:p>
            <a:r>
              <a:rPr lang="el-GR" dirty="0" smtClean="0"/>
              <a:t>Τακτοποίηση των κλάσεων σε ταξινομική ιεραρχία (υποκλάσεων – υπερκλάσεων)</a:t>
            </a:r>
          </a:p>
          <a:p>
            <a:r>
              <a:rPr lang="el-GR" dirty="0" smtClean="0"/>
              <a:t>Καθορισμός Ιδιοτήτων (</a:t>
            </a:r>
            <a:r>
              <a:rPr lang="en-US" dirty="0" smtClean="0"/>
              <a:t>slots) </a:t>
            </a:r>
            <a:r>
              <a:rPr lang="el-GR" dirty="0" smtClean="0"/>
              <a:t>και περιγραφή των επιτρεπόμενων τιμών για αυτές τις ιδιότητες</a:t>
            </a:r>
          </a:p>
          <a:p>
            <a:r>
              <a:rPr lang="el-GR" dirty="0" smtClean="0"/>
              <a:t>Συμπλήρωση τιμών για τις ιδιότητες των οντοτήτων</a:t>
            </a:r>
          </a:p>
          <a:p>
            <a:endParaRPr lang="el-GR" dirty="0"/>
          </a:p>
        </p:txBody>
      </p:sp>
      <p:sp>
        <p:nvSpPr>
          <p:cNvPr id="4" name="Footer Placeholder 3"/>
          <p:cNvSpPr>
            <a:spLocks noGrp="1"/>
          </p:cNvSpPr>
          <p:nvPr>
            <p:ph type="ftr" sz="quarter" idx="11"/>
          </p:nvPr>
        </p:nvSpPr>
        <p:spPr>
          <a:xfrm>
            <a:off x="3124200" y="6356350"/>
            <a:ext cx="3464024"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smtClean="0">
                <a:ea typeface="Verdana" pitchFamily="34" charset="0"/>
                <a:cs typeface="Verdana" pitchFamily="34" charset="0"/>
              </a:rPr>
              <a:t>ΠΕΡΙΕΧΟΜΕΝΑ</a:t>
            </a:r>
            <a:endParaRPr lang="el-GR" b="1" dirty="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r>
              <a:rPr lang="el-GR" sz="2800" dirty="0" smtClean="0">
                <a:ea typeface="Verdana" pitchFamily="34" charset="0"/>
                <a:cs typeface="Times New Roman" pitchFamily="18" charset="0"/>
              </a:rPr>
              <a:t>Εισαγωγή </a:t>
            </a:r>
          </a:p>
          <a:p>
            <a:r>
              <a:rPr lang="el-GR" sz="2800" dirty="0" smtClean="0">
                <a:ea typeface="Verdana" pitchFamily="34" charset="0"/>
                <a:cs typeface="Times New Roman" pitchFamily="18" charset="0"/>
              </a:rPr>
              <a:t>Σημασιολογικός Ιστός (</a:t>
            </a:r>
            <a:r>
              <a:rPr lang="en-US" sz="2800" b="1" dirty="0" smtClean="0">
                <a:ea typeface="Verdana" pitchFamily="34" charset="0"/>
                <a:cs typeface="Times New Roman" pitchFamily="18" charset="0"/>
              </a:rPr>
              <a:t>Semantic Web</a:t>
            </a:r>
            <a:r>
              <a:rPr lang="el-GR" sz="2800" dirty="0" smtClean="0">
                <a:ea typeface="Verdana" pitchFamily="34" charset="0"/>
                <a:cs typeface="Times New Roman" pitchFamily="18" charset="0"/>
              </a:rPr>
              <a:t>)</a:t>
            </a:r>
          </a:p>
          <a:p>
            <a:r>
              <a:rPr lang="el-GR" sz="2800" dirty="0" smtClean="0">
                <a:ea typeface="Verdana" pitchFamily="34" charset="0"/>
                <a:cs typeface="Times New Roman" pitchFamily="18" charset="0"/>
              </a:rPr>
              <a:t>Περιρρέουσα Νοημοσύνη (</a:t>
            </a:r>
            <a:r>
              <a:rPr lang="en-US" sz="2800" b="1" dirty="0" err="1" smtClean="0">
                <a:ea typeface="Verdana" pitchFamily="34" charset="0"/>
                <a:cs typeface="Times New Roman" pitchFamily="18" charset="0"/>
              </a:rPr>
              <a:t>AmI</a:t>
            </a:r>
            <a:r>
              <a:rPr lang="en-US" sz="2800" b="1" dirty="0" smtClean="0">
                <a:ea typeface="Verdana" pitchFamily="34" charset="0"/>
                <a:cs typeface="Times New Roman" pitchFamily="18" charset="0"/>
              </a:rPr>
              <a:t> environment</a:t>
            </a:r>
            <a:r>
              <a:rPr lang="en-US" sz="2800" dirty="0" smtClean="0">
                <a:ea typeface="Verdana" pitchFamily="34" charset="0"/>
                <a:cs typeface="Times New Roman" pitchFamily="18" charset="0"/>
              </a:rPr>
              <a:t>)</a:t>
            </a:r>
            <a:endParaRPr lang="el-GR" sz="2800" b="1" dirty="0" smtClean="0">
              <a:ea typeface="Verdana" pitchFamily="34" charset="0"/>
              <a:cs typeface="Times New Roman" pitchFamily="18" charset="0"/>
            </a:endParaRPr>
          </a:p>
          <a:p>
            <a:r>
              <a:rPr lang="el-GR" sz="2800" dirty="0" smtClean="0">
                <a:ea typeface="Verdana" pitchFamily="34" charset="0"/>
                <a:cs typeface="Times New Roman" pitchFamily="18" charset="0"/>
              </a:rPr>
              <a:t>Μοντελοποίηση Δεδομένων &amp; Χρήστη (</a:t>
            </a:r>
            <a:r>
              <a:rPr lang="en-US" sz="2800" b="1" dirty="0" smtClean="0">
                <a:ea typeface="Verdana" pitchFamily="34" charset="0"/>
                <a:cs typeface="Times New Roman" pitchFamily="18" charset="0"/>
              </a:rPr>
              <a:t>User</a:t>
            </a:r>
            <a:r>
              <a:rPr lang="en-US" sz="2800" dirty="0" smtClean="0">
                <a:ea typeface="Verdana" pitchFamily="34" charset="0"/>
                <a:cs typeface="Times New Roman" pitchFamily="18" charset="0"/>
              </a:rPr>
              <a:t> </a:t>
            </a:r>
            <a:r>
              <a:rPr lang="en-US" sz="2800" b="1" dirty="0" smtClean="0">
                <a:ea typeface="Verdana" pitchFamily="34" charset="0"/>
                <a:cs typeface="Times New Roman" pitchFamily="18" charset="0"/>
              </a:rPr>
              <a:t>Task modeling</a:t>
            </a:r>
            <a:r>
              <a:rPr lang="el-GR" sz="2800" dirty="0" smtClean="0">
                <a:ea typeface="Verdana" pitchFamily="34" charset="0"/>
                <a:cs typeface="Times New Roman" pitchFamily="18" charset="0"/>
              </a:rPr>
              <a:t>)</a:t>
            </a:r>
          </a:p>
          <a:p>
            <a:r>
              <a:rPr lang="el-GR" sz="2800" dirty="0" smtClean="0">
                <a:ea typeface="Verdana" pitchFamily="34" charset="0"/>
                <a:cs typeface="Times New Roman" pitchFamily="18" charset="0"/>
              </a:rPr>
              <a:t>Οντολογία (</a:t>
            </a:r>
            <a:r>
              <a:rPr lang="en-US" sz="2800" b="1" dirty="0" smtClean="0">
                <a:ea typeface="Verdana" pitchFamily="34" charset="0"/>
                <a:cs typeface="Times New Roman" pitchFamily="18" charset="0"/>
              </a:rPr>
              <a:t>Ontology</a:t>
            </a:r>
            <a:r>
              <a:rPr lang="el-GR" sz="2800" dirty="0" smtClean="0">
                <a:ea typeface="Verdana" pitchFamily="34" charset="0"/>
                <a:cs typeface="Times New Roman" pitchFamily="18" charset="0"/>
              </a:rPr>
              <a:t>)</a:t>
            </a:r>
          </a:p>
          <a:p>
            <a:r>
              <a:rPr lang="el-GR" sz="2800" dirty="0" smtClean="0">
                <a:ea typeface="Verdana" pitchFamily="34" charset="0"/>
                <a:cs typeface="Times New Roman" pitchFamily="18" charset="0"/>
              </a:rPr>
              <a:t>Γνώση Πλαισίου (</a:t>
            </a:r>
            <a:r>
              <a:rPr lang="en-US" sz="2800" b="1" dirty="0" smtClean="0">
                <a:ea typeface="Verdana" pitchFamily="34" charset="0"/>
                <a:cs typeface="Times New Roman" pitchFamily="18" charset="0"/>
              </a:rPr>
              <a:t>Context-awareness</a:t>
            </a:r>
            <a:r>
              <a:rPr lang="en-US" sz="2800" dirty="0" smtClean="0">
                <a:ea typeface="Verdana" pitchFamily="34" charset="0"/>
                <a:cs typeface="Times New Roman" pitchFamily="18" charset="0"/>
              </a:rPr>
              <a:t>)</a:t>
            </a:r>
            <a:r>
              <a:rPr lang="el-GR" sz="2800" dirty="0">
                <a:ea typeface="Verdana" pitchFamily="34" charset="0"/>
                <a:cs typeface="Times New Roman" pitchFamily="18" charset="0"/>
              </a:rPr>
              <a:t> </a:t>
            </a:r>
            <a:r>
              <a:rPr lang="el-GR" sz="2800" dirty="0" smtClean="0">
                <a:ea typeface="Verdana" pitchFamily="34" charset="0"/>
                <a:cs typeface="Times New Roman" pitchFamily="18" charset="0"/>
              </a:rPr>
              <a:t>&amp; Πληροφορίες περιβάλλοντος (</a:t>
            </a:r>
            <a:r>
              <a:rPr lang="en-US" sz="2800" b="1" dirty="0" smtClean="0">
                <a:ea typeface="Verdana" pitchFamily="34" charset="0"/>
                <a:cs typeface="Times New Roman" pitchFamily="18" charset="0"/>
              </a:rPr>
              <a:t>context</a:t>
            </a:r>
            <a:r>
              <a:rPr lang="en-US" sz="2800" dirty="0" smtClean="0">
                <a:ea typeface="Verdana" pitchFamily="34" charset="0"/>
                <a:cs typeface="Times New Roman" pitchFamily="18" charset="0"/>
              </a:rPr>
              <a:t>)</a:t>
            </a:r>
          </a:p>
          <a:p>
            <a:endParaRPr lang="el-GR" dirty="0">
              <a:ea typeface="Verdana" pitchFamily="34" charset="0"/>
              <a:cs typeface="Verdana" pitchFamily="34" charset="0"/>
            </a:endParaRPr>
          </a:p>
        </p:txBody>
      </p:sp>
      <p:sp>
        <p:nvSpPr>
          <p:cNvPr id="4" name="Footer Placeholder 3"/>
          <p:cNvSpPr>
            <a:spLocks noGrp="1"/>
          </p:cNvSpPr>
          <p:nvPr>
            <p:ph type="ftr" sz="quarter" idx="11"/>
          </p:nvPr>
        </p:nvSpPr>
        <p:spPr>
          <a:xfrm>
            <a:off x="3124200" y="6356350"/>
            <a:ext cx="3464024"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smtClean="0"/>
              <a:t>Είδη Οντολογιών</a:t>
            </a:r>
            <a:r>
              <a:rPr lang="en-US" b="1" dirty="0" smtClean="0"/>
              <a:t> </a:t>
            </a:r>
            <a:r>
              <a:rPr lang="en-US" sz="1800" b="1" dirty="0" smtClean="0"/>
              <a:t>[</a:t>
            </a:r>
            <a:r>
              <a:rPr lang="en-US" sz="1800" b="1" dirty="0" err="1" smtClean="0"/>
              <a:t>Uschold</a:t>
            </a:r>
            <a:r>
              <a:rPr lang="en-US" sz="1800" b="1" dirty="0" smtClean="0"/>
              <a:t> and </a:t>
            </a:r>
            <a:r>
              <a:rPr lang="en-US" sz="1800" b="1" dirty="0" err="1" smtClean="0"/>
              <a:t>Gruninger</a:t>
            </a:r>
            <a:r>
              <a:rPr lang="en-US" sz="1800" b="1" dirty="0" smtClean="0"/>
              <a:t> 1996]</a:t>
            </a:r>
            <a:endParaRPr lang="el-GR" sz="1800" b="1" dirty="0"/>
          </a:p>
        </p:txBody>
      </p:sp>
      <p:sp>
        <p:nvSpPr>
          <p:cNvPr id="3" name="Content Placeholder 2"/>
          <p:cNvSpPr>
            <a:spLocks noGrp="1"/>
          </p:cNvSpPr>
          <p:nvPr>
            <p:ph idx="1"/>
          </p:nvPr>
        </p:nvSpPr>
        <p:spPr/>
        <p:txBody>
          <a:bodyPr>
            <a:normAutofit fontScale="85000" lnSpcReduction="10000"/>
          </a:bodyPr>
          <a:lstStyle/>
          <a:p>
            <a:r>
              <a:rPr lang="en-US" dirty="0" smtClean="0"/>
              <a:t>Top-down</a:t>
            </a:r>
            <a:r>
              <a:rPr lang="el-GR" dirty="0" smtClean="0"/>
              <a:t> προσέγγιση</a:t>
            </a:r>
            <a:endParaRPr lang="en-US" dirty="0" smtClean="0"/>
          </a:p>
          <a:p>
            <a:pPr lvl="1"/>
            <a:r>
              <a:rPr lang="el-GR" dirty="0" smtClean="0"/>
              <a:t>Καθορισμός γενικών εννοιών και ακολούθως η συγκεκριμενοποίησή τους</a:t>
            </a:r>
          </a:p>
          <a:p>
            <a:endParaRPr lang="en-US" dirty="0" smtClean="0"/>
          </a:p>
          <a:p>
            <a:r>
              <a:rPr lang="en-US" dirty="0" smtClean="0"/>
              <a:t>Bottom-up</a:t>
            </a:r>
            <a:r>
              <a:rPr lang="el-GR" dirty="0" smtClean="0"/>
              <a:t> προσέγγιση</a:t>
            </a:r>
          </a:p>
          <a:p>
            <a:pPr lvl="1"/>
            <a:r>
              <a:rPr lang="el-GR" dirty="0" smtClean="0"/>
              <a:t>Καθορισμός συγκεκριμένων κλάσεων, των κλάδων της ιεραρχίας, ομαδοποίηση των κλάσεων σε πιο γενικές</a:t>
            </a:r>
          </a:p>
          <a:p>
            <a:pPr>
              <a:buNone/>
            </a:pPr>
            <a:endParaRPr lang="en-US" dirty="0" smtClean="0"/>
          </a:p>
          <a:p>
            <a:r>
              <a:rPr lang="en-US" dirty="0" smtClean="0"/>
              <a:t>Combination</a:t>
            </a:r>
            <a:endParaRPr lang="el-GR" dirty="0" smtClean="0"/>
          </a:p>
          <a:p>
            <a:pPr lvl="1"/>
            <a:r>
              <a:rPr lang="el-GR" dirty="0" smtClean="0"/>
              <a:t>Καθορισμός των πιο σημαντικών (</a:t>
            </a:r>
            <a:r>
              <a:rPr lang="en-US" dirty="0" smtClean="0"/>
              <a:t>salient concepts) </a:t>
            </a:r>
            <a:r>
              <a:rPr lang="el-GR" dirty="0" smtClean="0"/>
              <a:t>στοιχείων, έπειτα γενίκευση και εξειδίκευση.</a:t>
            </a:r>
            <a:endParaRPr lang="en-US" dirty="0" smtClean="0"/>
          </a:p>
          <a:p>
            <a:endParaRPr lang="el-GR" dirty="0"/>
          </a:p>
        </p:txBody>
      </p:sp>
      <p:sp>
        <p:nvSpPr>
          <p:cNvPr id="4" name="Footer Placeholder 3"/>
          <p:cNvSpPr>
            <a:spLocks noGrp="1"/>
          </p:cNvSpPr>
          <p:nvPr>
            <p:ph type="ftr" sz="quarter" idx="11"/>
          </p:nvPr>
        </p:nvSpPr>
        <p:spPr>
          <a:xfrm>
            <a:off x="3124200" y="6356350"/>
            <a:ext cx="3320008"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Γλώσσες Αναπαράστασης Οντολογιών</a:t>
            </a:r>
            <a:endParaRPr lang="el-GR" b="1" dirty="0"/>
          </a:p>
        </p:txBody>
      </p:sp>
      <p:sp>
        <p:nvSpPr>
          <p:cNvPr id="3" name="Content Placeholder 2"/>
          <p:cNvSpPr>
            <a:spLocks noGrp="1"/>
          </p:cNvSpPr>
          <p:nvPr>
            <p:ph idx="1"/>
          </p:nvPr>
        </p:nvSpPr>
        <p:spPr/>
        <p:txBody>
          <a:bodyPr>
            <a:normAutofit fontScale="77500" lnSpcReduction="20000"/>
          </a:bodyPr>
          <a:lstStyle/>
          <a:p>
            <a:r>
              <a:rPr lang="el-GR" dirty="0" smtClean="0"/>
              <a:t>Παραδοσιακές</a:t>
            </a:r>
          </a:p>
          <a:p>
            <a:pPr lvl="1"/>
            <a:r>
              <a:rPr lang="el-GR" dirty="0" smtClean="0"/>
              <a:t>Κατηγορηματικής λογικής πρώτης τάξης (πχ </a:t>
            </a:r>
            <a:r>
              <a:rPr lang="en-US" dirty="0" smtClean="0"/>
              <a:t>Prolog)</a:t>
            </a:r>
          </a:p>
          <a:p>
            <a:pPr lvl="1"/>
            <a:r>
              <a:rPr lang="el-GR" dirty="0" smtClean="0"/>
              <a:t>Λογική Πλαισίων (</a:t>
            </a:r>
            <a:r>
              <a:rPr lang="en-US" dirty="0" smtClean="0"/>
              <a:t>Frame-based logic)</a:t>
            </a:r>
          </a:p>
          <a:p>
            <a:pPr lvl="1"/>
            <a:r>
              <a:rPr lang="el-GR" dirty="0" smtClean="0"/>
              <a:t>Περιγραφική λογική (</a:t>
            </a:r>
            <a:r>
              <a:rPr lang="en-US" dirty="0" smtClean="0"/>
              <a:t>Description logic)</a:t>
            </a:r>
          </a:p>
          <a:p>
            <a:pPr lvl="1"/>
            <a:r>
              <a:rPr lang="el-GR" dirty="0" smtClean="0"/>
              <a:t>Παραδείγματα (</a:t>
            </a:r>
            <a:r>
              <a:rPr lang="en-US" dirty="0" err="1" smtClean="0"/>
              <a:t>Carin</a:t>
            </a:r>
            <a:r>
              <a:rPr lang="en-US" dirty="0" smtClean="0"/>
              <a:t>, </a:t>
            </a:r>
            <a:r>
              <a:rPr lang="en-US" dirty="0" err="1" smtClean="0"/>
              <a:t>Flogic</a:t>
            </a:r>
            <a:r>
              <a:rPr lang="en-US" dirty="0" smtClean="0"/>
              <a:t>, Loom, OCML, </a:t>
            </a:r>
            <a:r>
              <a:rPr lang="en-US" dirty="0" err="1" smtClean="0"/>
              <a:t>Ontolingua</a:t>
            </a:r>
            <a:r>
              <a:rPr lang="en-US" dirty="0" smtClean="0"/>
              <a:t>)</a:t>
            </a:r>
          </a:p>
          <a:p>
            <a:pPr lvl="1">
              <a:buNone/>
            </a:pPr>
            <a:endParaRPr lang="en-US" dirty="0" smtClean="0"/>
          </a:p>
          <a:p>
            <a:r>
              <a:rPr lang="en-US" dirty="0" smtClean="0"/>
              <a:t>Web-based </a:t>
            </a:r>
            <a:r>
              <a:rPr lang="el-GR" dirty="0" smtClean="0"/>
              <a:t>γλώσσες</a:t>
            </a:r>
          </a:p>
          <a:p>
            <a:pPr lvl="1"/>
            <a:r>
              <a:rPr lang="el-GR" dirty="0" smtClean="0"/>
              <a:t>Η σύνταξή τους βασίζεται στην </a:t>
            </a:r>
            <a:r>
              <a:rPr lang="en-US" dirty="0" smtClean="0"/>
              <a:t>XML</a:t>
            </a:r>
          </a:p>
          <a:p>
            <a:pPr lvl="1">
              <a:buNone/>
            </a:pPr>
            <a:endParaRPr lang="en-US" dirty="0" smtClean="0"/>
          </a:p>
          <a:p>
            <a:r>
              <a:rPr lang="el-GR" dirty="0" smtClean="0"/>
              <a:t>Γλώσσες που αναπτύχθηκαν για αναπαράσταση συγκεκριμένων οντολογιών και χρησιμοποιήθηκαν σε συγκεκριμένες εφαρμογές</a:t>
            </a:r>
          </a:p>
          <a:p>
            <a:pPr lvl="1"/>
            <a:r>
              <a:rPr lang="el-GR" dirty="0" smtClean="0"/>
              <a:t>Πχ. </a:t>
            </a:r>
            <a:r>
              <a:rPr lang="en-US" dirty="0" err="1" smtClean="0"/>
              <a:t>CycL</a:t>
            </a:r>
            <a:r>
              <a:rPr lang="en-US" dirty="0" smtClean="0"/>
              <a:t>, GRAIL, NKRL</a:t>
            </a:r>
            <a:endParaRPr lang="el-GR" dirty="0"/>
          </a:p>
        </p:txBody>
      </p:sp>
      <p:sp>
        <p:nvSpPr>
          <p:cNvPr id="4" name="Footer Placeholder 3"/>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147248" cy="1143000"/>
          </a:xfrm>
        </p:spPr>
        <p:txBody>
          <a:bodyPr>
            <a:noAutofit/>
          </a:bodyPr>
          <a:lstStyle/>
          <a:p>
            <a:r>
              <a:rPr lang="el-GR" sz="2800" dirty="0" smtClean="0">
                <a:latin typeface="+mn-lt"/>
                <a:ea typeface="Verdana" pitchFamily="34" charset="0"/>
                <a:cs typeface="Verdana" pitchFamily="34" charset="0"/>
              </a:rPr>
              <a:t>Γνώση/Επίγνωση Πλαισίου/Περιβάλλοντος </a:t>
            </a:r>
            <a:r>
              <a:rPr lang="el-GR" sz="2800" b="1" dirty="0" smtClean="0">
                <a:latin typeface="+mn-lt"/>
                <a:ea typeface="Verdana" pitchFamily="34" charset="0"/>
                <a:cs typeface="Verdana" pitchFamily="34" charset="0"/>
              </a:rPr>
              <a:t/>
            </a:r>
            <a:br>
              <a:rPr lang="el-GR" sz="2800" b="1" dirty="0" smtClean="0">
                <a:latin typeface="+mn-lt"/>
                <a:ea typeface="Verdana" pitchFamily="34" charset="0"/>
                <a:cs typeface="Verdana" pitchFamily="34" charset="0"/>
              </a:rPr>
            </a:br>
            <a:r>
              <a:rPr lang="en-US" sz="2800" b="1" dirty="0" smtClean="0">
                <a:latin typeface="+mn-lt"/>
                <a:ea typeface="Verdana" pitchFamily="34" charset="0"/>
                <a:cs typeface="Verdana" pitchFamily="34" charset="0"/>
              </a:rPr>
              <a:t>Context Awareness</a:t>
            </a:r>
            <a:endParaRPr lang="el-GR" sz="2800" b="1" dirty="0">
              <a:latin typeface="+mn-lt"/>
              <a:ea typeface="Verdana" pitchFamily="34" charset="0"/>
              <a:cs typeface="Verdana" pitchFamily="34" charset="0"/>
            </a:endParaRPr>
          </a:p>
        </p:txBody>
      </p:sp>
      <p:sp>
        <p:nvSpPr>
          <p:cNvPr id="3" name="Content Placeholder 2"/>
          <p:cNvSpPr>
            <a:spLocks noGrp="1"/>
          </p:cNvSpPr>
          <p:nvPr>
            <p:ph idx="1"/>
          </p:nvPr>
        </p:nvSpPr>
        <p:spPr>
          <a:xfrm>
            <a:off x="457200" y="1196752"/>
            <a:ext cx="8435280" cy="5472608"/>
          </a:xfrm>
        </p:spPr>
        <p:txBody>
          <a:bodyPr>
            <a:noAutofit/>
          </a:bodyPr>
          <a:lstStyle/>
          <a:p>
            <a:r>
              <a:rPr lang="en-US" sz="2000" dirty="0" smtClean="0"/>
              <a:t>Context (</a:t>
            </a:r>
            <a:r>
              <a:rPr lang="el-GR" sz="2000" dirty="0" smtClean="0"/>
              <a:t>πληροφορίες περιβάλλοντος)</a:t>
            </a:r>
            <a:endParaRPr lang="en-US" sz="2000" dirty="0" smtClean="0"/>
          </a:p>
          <a:p>
            <a:pPr marL="704088" lvl="2">
              <a:buFont typeface="Wingdings" pitchFamily="2" charset="2"/>
              <a:buChar char="Ø"/>
            </a:pPr>
            <a:r>
              <a:rPr lang="el-GR" sz="1400" dirty="0" smtClean="0"/>
              <a:t>Οποιαδήποτε πληροφορία για να χαρακτηρίσει την κατάσταση μιας οντότητας (</a:t>
            </a:r>
            <a:r>
              <a:rPr lang="en-US" sz="1400" dirty="0" smtClean="0"/>
              <a:t>entity) [</a:t>
            </a:r>
            <a:r>
              <a:rPr lang="en-US" sz="1400" dirty="0" err="1" smtClean="0"/>
              <a:t>Dey</a:t>
            </a:r>
            <a:r>
              <a:rPr lang="en-US" sz="1400" dirty="0" smtClean="0"/>
              <a:t> and </a:t>
            </a:r>
            <a:r>
              <a:rPr lang="en-US" sz="1400" dirty="0" err="1" smtClean="0"/>
              <a:t>Abowd</a:t>
            </a:r>
            <a:r>
              <a:rPr lang="en-US" sz="1400" dirty="0" smtClean="0"/>
              <a:t> 2000]</a:t>
            </a:r>
            <a:r>
              <a:rPr lang="el-GR" sz="1400" dirty="0" smtClean="0"/>
              <a:t>.</a:t>
            </a:r>
            <a:endParaRPr lang="en-US" sz="1400" dirty="0" smtClean="0"/>
          </a:p>
          <a:p>
            <a:r>
              <a:rPr lang="en-US" sz="2000" dirty="0" smtClean="0"/>
              <a:t>Entity</a:t>
            </a:r>
          </a:p>
          <a:p>
            <a:pPr lvl="1">
              <a:buFont typeface="Wingdings" pitchFamily="2" charset="2"/>
              <a:buChar char="Ø"/>
            </a:pPr>
            <a:r>
              <a:rPr lang="el-GR" sz="1400" dirty="0" smtClean="0"/>
              <a:t>Περιλαμβάνει ένα άτομο, ένα αντικείμενο, μια τοποθεσία, μια εφαρμογή ή μια συσκευή που αλληλεπιδρά με τον χρήστη.</a:t>
            </a:r>
          </a:p>
          <a:p>
            <a:r>
              <a:rPr lang="en-US" sz="2000" dirty="0" smtClean="0"/>
              <a:t>Context awareness</a:t>
            </a:r>
          </a:p>
          <a:p>
            <a:pPr lvl="1">
              <a:buFont typeface="Wingdings" pitchFamily="2" charset="2"/>
              <a:buChar char="Ø"/>
            </a:pPr>
            <a:r>
              <a:rPr lang="el-GR" sz="1400" dirty="0" smtClean="0"/>
              <a:t>Κύριο στοιχείο της διάχυτης υπολογιστικής (</a:t>
            </a:r>
            <a:r>
              <a:rPr lang="en-US" sz="1400" dirty="0" smtClean="0"/>
              <a:t>ubiquitous paradigm)</a:t>
            </a:r>
            <a:r>
              <a:rPr lang="el-GR" sz="1400" dirty="0" smtClean="0"/>
              <a:t>. Ένα πολύ καλά σχεδιασμένο μοντέλο, είναι το κλειδί για την γνώση πλαισίου σε οποιοδήποτε τέτοιο σύστημα [</a:t>
            </a:r>
            <a:r>
              <a:rPr lang="en-US" sz="1400" dirty="0" err="1" smtClean="0"/>
              <a:t>Strang</a:t>
            </a:r>
            <a:r>
              <a:rPr lang="en-US" sz="1400" dirty="0" smtClean="0"/>
              <a:t> </a:t>
            </a:r>
            <a:r>
              <a:rPr lang="en-US" sz="1400" dirty="0" err="1" smtClean="0"/>
              <a:t>aand</a:t>
            </a:r>
            <a:r>
              <a:rPr lang="en-US" sz="1400" dirty="0" smtClean="0"/>
              <a:t> </a:t>
            </a:r>
            <a:r>
              <a:rPr lang="en-US" sz="1400" dirty="0" err="1" smtClean="0"/>
              <a:t>Linnhoff-Popien</a:t>
            </a:r>
            <a:r>
              <a:rPr lang="en-US" sz="1400" dirty="0" smtClean="0"/>
              <a:t> 2004].</a:t>
            </a:r>
          </a:p>
          <a:p>
            <a:r>
              <a:rPr lang="en-US" sz="2000" dirty="0" smtClean="0"/>
              <a:t>Data Integration </a:t>
            </a:r>
            <a:r>
              <a:rPr lang="el-GR" sz="2000" dirty="0" smtClean="0"/>
              <a:t>(ενοποίηση δεδομένων) </a:t>
            </a:r>
            <a:r>
              <a:rPr lang="el-GR" sz="1400" dirty="0" smtClean="0"/>
              <a:t>[</a:t>
            </a:r>
            <a:r>
              <a:rPr lang="en-US" sz="1400" dirty="0" err="1" smtClean="0"/>
              <a:t>Winograd</a:t>
            </a:r>
            <a:r>
              <a:rPr lang="en-US" sz="1400" dirty="0" smtClean="0"/>
              <a:t> 2001]</a:t>
            </a:r>
            <a:endParaRPr lang="en-US" sz="2000" dirty="0" smtClean="0"/>
          </a:p>
          <a:p>
            <a:pPr lvl="1">
              <a:buFont typeface="Wingdings" pitchFamily="2" charset="2"/>
              <a:buChar char="Ø"/>
            </a:pPr>
            <a:r>
              <a:rPr lang="en-US" sz="1600" b="1" dirty="0" smtClean="0"/>
              <a:t>Widgets</a:t>
            </a:r>
            <a:r>
              <a:rPr lang="el-GR" sz="1600" dirty="0" smtClean="0"/>
              <a:t> (όχι πολυπλοκότητα, εύκολη ανάπτυξη εφαρμογών)</a:t>
            </a:r>
            <a:endParaRPr lang="en-US" sz="1600" dirty="0" smtClean="0"/>
          </a:p>
          <a:p>
            <a:pPr lvl="1">
              <a:buFont typeface="Wingdings" pitchFamily="2" charset="2"/>
              <a:buChar char="Ø"/>
            </a:pPr>
            <a:r>
              <a:rPr lang="en-US" sz="1600" b="1" dirty="0" smtClean="0"/>
              <a:t>Networked</a:t>
            </a:r>
            <a:r>
              <a:rPr lang="en-US" sz="1600" dirty="0" smtClean="0"/>
              <a:t> </a:t>
            </a:r>
            <a:r>
              <a:rPr lang="en-US" sz="1600" b="1" dirty="0" smtClean="0"/>
              <a:t>services</a:t>
            </a:r>
            <a:r>
              <a:rPr lang="el-GR" sz="1600" dirty="0" smtClean="0"/>
              <a:t> (λιγότερο αποτελεσματικές, ευρωστία και ευελιξία)</a:t>
            </a:r>
            <a:endParaRPr lang="en-US" sz="1600" dirty="0" smtClean="0"/>
          </a:p>
          <a:p>
            <a:pPr lvl="1">
              <a:buFont typeface="Wingdings" pitchFamily="2" charset="2"/>
              <a:buChar char="Ø"/>
            </a:pPr>
            <a:r>
              <a:rPr lang="en-US" sz="1600" b="1" dirty="0" smtClean="0"/>
              <a:t>Blackboard</a:t>
            </a:r>
            <a:r>
              <a:rPr lang="en-US" sz="1600" dirty="0" smtClean="0"/>
              <a:t> </a:t>
            </a:r>
            <a:r>
              <a:rPr lang="en-US" sz="1600" b="1" dirty="0" smtClean="0"/>
              <a:t>models</a:t>
            </a:r>
            <a:r>
              <a:rPr lang="el-GR" sz="1600" dirty="0" smtClean="0"/>
              <a:t> (δεδομενο-κεντρική προσέγγιση, απλότητα στην προσθήκη νέων δεδομ., χαμηλή αποδοτικότητα στην επικοινωνία)</a:t>
            </a:r>
            <a:endParaRPr lang="en-US" sz="1600" dirty="0" smtClean="0"/>
          </a:p>
          <a:p>
            <a:r>
              <a:rPr lang="en-US" sz="2000" dirty="0" smtClean="0"/>
              <a:t>Captured Data</a:t>
            </a:r>
          </a:p>
          <a:p>
            <a:pPr lvl="1">
              <a:buFont typeface="Wingdings" pitchFamily="2" charset="2"/>
              <a:buChar char="Ø"/>
            </a:pPr>
            <a:r>
              <a:rPr lang="en-US" sz="1400" dirty="0" smtClean="0"/>
              <a:t>Physical sensors</a:t>
            </a:r>
          </a:p>
          <a:p>
            <a:pPr lvl="1">
              <a:buFont typeface="Wingdings" pitchFamily="2" charset="2"/>
              <a:buChar char="Ø"/>
            </a:pPr>
            <a:r>
              <a:rPr lang="en-US" sz="1400" dirty="0" smtClean="0"/>
              <a:t>Virtual sensors</a:t>
            </a:r>
          </a:p>
          <a:p>
            <a:pPr lvl="1">
              <a:buFont typeface="Wingdings" pitchFamily="2" charset="2"/>
              <a:buChar char="Ø"/>
            </a:pPr>
            <a:r>
              <a:rPr lang="en-US" sz="1400" dirty="0" smtClean="0"/>
              <a:t>Logical sensors</a:t>
            </a:r>
          </a:p>
        </p:txBody>
      </p:sp>
      <p:sp>
        <p:nvSpPr>
          <p:cNvPr id="4" name="Footer Placeholder 3"/>
          <p:cNvSpPr>
            <a:spLocks noGrp="1"/>
          </p:cNvSpPr>
          <p:nvPr>
            <p:ph type="ftr" sz="quarter" idx="11"/>
          </p:nvPr>
        </p:nvSpPr>
        <p:spPr>
          <a:xfrm>
            <a:off x="3124200" y="6356350"/>
            <a:ext cx="3608040"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ea typeface="Verdana" pitchFamily="34" charset="0"/>
                <a:cs typeface="Verdana" pitchFamily="34" charset="0"/>
              </a:rPr>
              <a:t>Context modeling</a:t>
            </a:r>
            <a:endParaRPr lang="el-GR" b="1" dirty="0">
              <a:latin typeface="+mn-lt"/>
              <a:ea typeface="Verdana" pitchFamily="34" charset="0"/>
              <a:cs typeface="Verdana" pitchFamily="34" charset="0"/>
            </a:endParaRPr>
          </a:p>
        </p:txBody>
      </p:sp>
      <p:sp>
        <p:nvSpPr>
          <p:cNvPr id="3" name="Content Placeholder 2"/>
          <p:cNvSpPr>
            <a:spLocks noGrp="1"/>
          </p:cNvSpPr>
          <p:nvPr>
            <p:ph idx="1"/>
          </p:nvPr>
        </p:nvSpPr>
        <p:spPr>
          <a:xfrm>
            <a:off x="457200" y="1340768"/>
            <a:ext cx="8291264" cy="5112568"/>
          </a:xfrm>
        </p:spPr>
        <p:txBody>
          <a:bodyPr>
            <a:normAutofit fontScale="92500" lnSpcReduction="20000"/>
          </a:bodyPr>
          <a:lstStyle/>
          <a:p>
            <a:pPr>
              <a:buNone/>
            </a:pPr>
            <a:r>
              <a:rPr lang="el-GR" dirty="0" smtClean="0"/>
              <a:t>Πως μοντελοποιούμε;</a:t>
            </a:r>
          </a:p>
          <a:p>
            <a:r>
              <a:rPr lang="en-US" sz="3100" dirty="0" smtClean="0"/>
              <a:t>Key-value models  (</a:t>
            </a:r>
            <a:r>
              <a:rPr lang="el-GR" sz="3100" dirty="0" smtClean="0"/>
              <a:t>Ζευγάρια τιμών-κλειδιών)</a:t>
            </a:r>
            <a:r>
              <a:rPr lang="en-US" sz="1300" dirty="0" smtClean="0"/>
              <a:t>[</a:t>
            </a:r>
            <a:r>
              <a:rPr lang="en-US" sz="1300" dirty="0" err="1" smtClean="0"/>
              <a:t>Baldauf</a:t>
            </a:r>
            <a:r>
              <a:rPr lang="en-US" sz="1300" dirty="0" smtClean="0"/>
              <a:t> et. Al. 2007]</a:t>
            </a:r>
          </a:p>
          <a:p>
            <a:pPr lvl="1">
              <a:buFont typeface="Wingdings" pitchFamily="2" charset="2"/>
              <a:buChar char="Ø"/>
            </a:pPr>
            <a:r>
              <a:rPr lang="el-GR" sz="1900" dirty="0" smtClean="0"/>
              <a:t>Απλή δομή δεδομένων για μοντελοποίηση πλαισίου</a:t>
            </a:r>
          </a:p>
          <a:p>
            <a:pPr lvl="1">
              <a:buFont typeface="Wingdings" pitchFamily="2" charset="2"/>
              <a:buChar char="Ø"/>
            </a:pPr>
            <a:r>
              <a:rPr lang="el-GR" sz="1900" dirty="0" smtClean="0"/>
              <a:t>Τα δεδομένα πλαισίου αποθηκεύονται σαν ζεύγη τιμής –κλειδιού (κλειδιά είναι οι παράμετροι του πλαισίου και  οι τιμές τους αποτελούν τα τρέχοντα δεδομένα πλαισίου</a:t>
            </a:r>
            <a:endParaRPr lang="en-US" sz="1900" dirty="0" smtClean="0"/>
          </a:p>
          <a:p>
            <a:r>
              <a:rPr lang="en-US" sz="3100" dirty="0" smtClean="0"/>
              <a:t>Markup scheme models </a:t>
            </a:r>
            <a:r>
              <a:rPr lang="el-GR" sz="3100" dirty="0" smtClean="0"/>
              <a:t>(Μοντέλα σχημάτων σήμανσης)</a:t>
            </a:r>
            <a:endParaRPr lang="en-US" sz="3100" dirty="0" smtClean="0"/>
          </a:p>
          <a:p>
            <a:pPr lvl="1">
              <a:buFont typeface="Wingdings" pitchFamily="2" charset="2"/>
              <a:buChar char="Ø"/>
            </a:pPr>
            <a:r>
              <a:rPr lang="el-GR" sz="1900" dirty="0" smtClean="0"/>
              <a:t>Βασίζονται στην ιεραρχική δομή δεδομένων με ετικέτες/σήμανση (</a:t>
            </a:r>
            <a:r>
              <a:rPr lang="en-US" sz="1900" dirty="0" smtClean="0"/>
              <a:t>tags) </a:t>
            </a:r>
            <a:r>
              <a:rPr lang="el-GR" sz="1900" dirty="0" smtClean="0"/>
              <a:t> με ιδιότητα και περιεχόμενο (</a:t>
            </a:r>
            <a:r>
              <a:rPr lang="en-US" sz="1900" dirty="0" smtClean="0"/>
              <a:t>e.g. profile instances)</a:t>
            </a:r>
            <a:endParaRPr lang="el-GR" sz="1900" dirty="0" smtClean="0"/>
          </a:p>
          <a:p>
            <a:r>
              <a:rPr lang="en-US" sz="3100" dirty="0" smtClean="0"/>
              <a:t>Graphical model tools</a:t>
            </a:r>
            <a:r>
              <a:rPr lang="el-GR" sz="3100" dirty="0" smtClean="0"/>
              <a:t> (Γραφικά μοντέλα)</a:t>
            </a:r>
            <a:r>
              <a:rPr lang="en-US" sz="3100" dirty="0" smtClean="0"/>
              <a:t> </a:t>
            </a:r>
            <a:r>
              <a:rPr lang="en-US" sz="1300" dirty="0" smtClean="0"/>
              <a:t>[</a:t>
            </a:r>
            <a:r>
              <a:rPr lang="en-US" sz="1300" dirty="0" err="1" smtClean="0"/>
              <a:t>Strang</a:t>
            </a:r>
            <a:r>
              <a:rPr lang="en-US" sz="1300" dirty="0" smtClean="0"/>
              <a:t> and </a:t>
            </a:r>
            <a:r>
              <a:rPr lang="en-US" sz="1300" dirty="0" err="1" smtClean="0"/>
              <a:t>Linnhof-Popien</a:t>
            </a:r>
            <a:r>
              <a:rPr lang="en-US" sz="1300" dirty="0" smtClean="0"/>
              <a:t> 2004]</a:t>
            </a:r>
          </a:p>
          <a:p>
            <a:pPr lvl="1">
              <a:buFont typeface="Wingdings" pitchFamily="2" charset="2"/>
              <a:buChar char="Ø"/>
            </a:pPr>
            <a:r>
              <a:rPr lang="el-GR" sz="1900" dirty="0" smtClean="0"/>
              <a:t>Βασίζονται στην ενοποιημένη γλώσσα μοντελοποίησης </a:t>
            </a:r>
            <a:r>
              <a:rPr lang="en-US" sz="1900" dirty="0" smtClean="0"/>
              <a:t>UML (Unified Modeling Language), extensions to ORM (Object-Role Modeling), </a:t>
            </a:r>
            <a:r>
              <a:rPr lang="el-GR" sz="1900" dirty="0" smtClean="0"/>
              <a:t>λόγω της γενικής δομής, μοντελοποίηση πλαισίου μέσω γραφικών μοντέλων</a:t>
            </a:r>
            <a:endParaRPr lang="en-US" sz="1900" dirty="0" smtClean="0"/>
          </a:p>
          <a:p>
            <a:pPr lvl="1">
              <a:buFont typeface="Wingdings" pitchFamily="2" charset="2"/>
              <a:buChar char="Ø"/>
            </a:pPr>
            <a:endParaRPr lang="en-US" sz="1900" dirty="0" smtClean="0"/>
          </a:p>
          <a:p>
            <a:pPr lvl="1">
              <a:buNone/>
            </a:pPr>
            <a:endParaRPr lang="en-US" sz="1900" dirty="0" smtClean="0"/>
          </a:p>
          <a:p>
            <a:pPr lvl="1">
              <a:buNone/>
            </a:pPr>
            <a:endParaRPr lang="en-US" sz="1900" dirty="0" smtClean="0"/>
          </a:p>
        </p:txBody>
      </p:sp>
      <p:sp>
        <p:nvSpPr>
          <p:cNvPr id="4" name="Footer Placeholder 3"/>
          <p:cNvSpPr>
            <a:spLocks noGrp="1"/>
          </p:cNvSpPr>
          <p:nvPr>
            <p:ph type="ftr" sz="quarter" idx="11"/>
          </p:nvPr>
        </p:nvSpPr>
        <p:spPr>
          <a:xfrm>
            <a:off x="3124200" y="6356350"/>
            <a:ext cx="3320008"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n-US" sz="3100" dirty="0" smtClean="0"/>
              <a:t>Object-oriented models</a:t>
            </a:r>
            <a:r>
              <a:rPr lang="el-GR" sz="3100" dirty="0" smtClean="0"/>
              <a:t> (προσανατολισμένα σε αντικείμενα)</a:t>
            </a:r>
            <a:endParaRPr lang="en-US" sz="3100" dirty="0" smtClean="0"/>
          </a:p>
          <a:p>
            <a:pPr lvl="1">
              <a:buFont typeface="Wingdings" pitchFamily="2" charset="2"/>
              <a:buChar char="Ø"/>
            </a:pPr>
            <a:r>
              <a:rPr lang="el-GR" sz="1900" dirty="0" smtClean="0"/>
              <a:t>Αξιοποίηση των Αντικειμενοστρεφών χαρακτηριστικών κάθε προσέγγισης</a:t>
            </a:r>
            <a:r>
              <a:rPr lang="en-US" sz="1900" dirty="0" smtClean="0"/>
              <a:t> </a:t>
            </a:r>
            <a:r>
              <a:rPr lang="el-GR" sz="1900" dirty="0" smtClean="0"/>
              <a:t>για καλά καθορισμένες διεπαφές (</a:t>
            </a:r>
            <a:r>
              <a:rPr lang="en-US" sz="1900" dirty="0" smtClean="0"/>
              <a:t>well-defined interfaces)</a:t>
            </a:r>
          </a:p>
          <a:p>
            <a:pPr lvl="1">
              <a:buNone/>
            </a:pPr>
            <a:endParaRPr lang="en-US" sz="1900" dirty="0" smtClean="0"/>
          </a:p>
          <a:p>
            <a:r>
              <a:rPr lang="en-US" sz="3100" dirty="0" smtClean="0"/>
              <a:t>Logic-based models </a:t>
            </a:r>
            <a:r>
              <a:rPr lang="el-GR" sz="3100" dirty="0" smtClean="0"/>
              <a:t>(Λογική)</a:t>
            </a:r>
            <a:r>
              <a:rPr lang="en-US" sz="1300" dirty="0" smtClean="0"/>
              <a:t>[</a:t>
            </a:r>
            <a:r>
              <a:rPr lang="en-US" sz="1300" dirty="0" err="1" smtClean="0"/>
              <a:t>Baldauf</a:t>
            </a:r>
            <a:r>
              <a:rPr lang="en-US" sz="1300" dirty="0" smtClean="0"/>
              <a:t> et. Al. 2007]</a:t>
            </a:r>
            <a:endParaRPr lang="el-GR" sz="1300" dirty="0" smtClean="0"/>
          </a:p>
          <a:p>
            <a:pPr lvl="1">
              <a:buFont typeface="Wingdings" pitchFamily="2" charset="2"/>
              <a:buChar char="Ø"/>
            </a:pPr>
            <a:r>
              <a:rPr lang="el-GR" sz="1900" dirty="0" smtClean="0"/>
              <a:t>Το πλαίσιο ορίζεται μέσα από γεγονότα, εκφράσεις και κανόνες  που μπορεί να προέλθουν από άλλα γεγονότα, εκφράσεις και κανόνες, μέσω λογικών συνθηκών</a:t>
            </a:r>
            <a:endParaRPr lang="en-US" sz="1900" dirty="0" smtClean="0"/>
          </a:p>
          <a:p>
            <a:pPr lvl="1">
              <a:buNone/>
            </a:pPr>
            <a:endParaRPr lang="en-US" sz="1900" dirty="0" smtClean="0"/>
          </a:p>
          <a:p>
            <a:r>
              <a:rPr lang="en-US" sz="3100" dirty="0" smtClean="0"/>
              <a:t>Ontology-based models</a:t>
            </a:r>
            <a:r>
              <a:rPr lang="el-GR" sz="3100" dirty="0" smtClean="0"/>
              <a:t> (Οντολογίες)</a:t>
            </a:r>
            <a:r>
              <a:rPr lang="en-US" dirty="0" smtClean="0"/>
              <a:t> </a:t>
            </a:r>
            <a:r>
              <a:rPr lang="en-US" sz="1300" dirty="0" smtClean="0"/>
              <a:t>[</a:t>
            </a:r>
            <a:r>
              <a:rPr lang="en-US" sz="1300" dirty="0" err="1" smtClean="0"/>
              <a:t>Saleemi</a:t>
            </a:r>
            <a:r>
              <a:rPr lang="en-US" sz="1300" dirty="0" smtClean="0"/>
              <a:t> et. Al. 2011]</a:t>
            </a:r>
          </a:p>
          <a:p>
            <a:pPr lvl="1">
              <a:buFont typeface="Wingdings" pitchFamily="2" charset="2"/>
              <a:buChar char="Ø"/>
            </a:pPr>
            <a:r>
              <a:rPr lang="el-GR" sz="1900" dirty="0" smtClean="0"/>
              <a:t>Αναπαράσταση πλαισίου και της γνώσης  του κάθε πεδίου, απλότητα, ευελιξία, επεκτασιμότητα, εκφραστικότητα, </a:t>
            </a:r>
            <a:r>
              <a:rPr lang="en-US" sz="1900" dirty="0" smtClean="0"/>
              <a:t>automatic code generation</a:t>
            </a:r>
            <a:endParaRPr lang="el-GR" sz="1900" dirty="0" smtClean="0"/>
          </a:p>
          <a:p>
            <a:endParaRPr lang="el-GR" dirty="0"/>
          </a:p>
        </p:txBody>
      </p:sp>
      <p:sp>
        <p:nvSpPr>
          <p:cNvPr id="4" name="Footer Placeholder 3"/>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124200" y="6356350"/>
            <a:ext cx="3320008" cy="365125"/>
          </a:xfrm>
        </p:spPr>
        <p:txBody>
          <a:bodyPr/>
          <a:lstStyle/>
          <a:p>
            <a:r>
              <a:rPr lang="el-GR" dirty="0" smtClean="0"/>
              <a:t>ΠΜΣ στην Επιστήμη και Τεχνολογία Υπολογιστών Ακαδ. Έτος 2015-2016</a:t>
            </a:r>
            <a:endParaRPr lang="el-GR" dirty="0"/>
          </a:p>
        </p:txBody>
      </p:sp>
      <p:sp>
        <p:nvSpPr>
          <p:cNvPr id="3" name="TextBox 2"/>
          <p:cNvSpPr txBox="1"/>
          <p:nvPr/>
        </p:nvSpPr>
        <p:spPr>
          <a:xfrm>
            <a:off x="323528" y="260649"/>
            <a:ext cx="8389440" cy="6124754"/>
          </a:xfrm>
          <a:prstGeom prst="rect">
            <a:avLst/>
          </a:prstGeom>
          <a:noFill/>
        </p:spPr>
        <p:txBody>
          <a:bodyPr wrap="square" rtlCol="0">
            <a:spAutoFit/>
          </a:bodyPr>
          <a:lstStyle/>
          <a:p>
            <a:r>
              <a:rPr lang="en-US" sz="2800" u="sng" dirty="0" smtClean="0"/>
              <a:t>Context-aware frameworks</a:t>
            </a:r>
            <a:r>
              <a:rPr lang="el-GR" sz="2800" u="sng" dirty="0" smtClean="0"/>
              <a:t>-συστήματα γνώσης πλαισίου</a:t>
            </a:r>
            <a:r>
              <a:rPr lang="en-US" sz="2800" u="sng" dirty="0" smtClean="0"/>
              <a:t> (OWL-based):</a:t>
            </a:r>
          </a:p>
          <a:p>
            <a:endParaRPr lang="en-US" sz="1600" dirty="0" smtClean="0"/>
          </a:p>
          <a:p>
            <a:pPr>
              <a:buFont typeface="Wingdings" pitchFamily="2" charset="2"/>
              <a:buChar char="q"/>
            </a:pPr>
            <a:r>
              <a:rPr lang="en-US" sz="2800" dirty="0" smtClean="0"/>
              <a:t> </a:t>
            </a:r>
            <a:r>
              <a:rPr lang="el-GR" sz="2800" dirty="0" smtClean="0"/>
              <a:t>σύστημα </a:t>
            </a:r>
            <a:r>
              <a:rPr lang="en-US" sz="2800" dirty="0" err="1" smtClean="0"/>
              <a:t>CoBrA</a:t>
            </a:r>
            <a:r>
              <a:rPr lang="en-US" sz="2800" dirty="0" smtClean="0"/>
              <a:t> </a:t>
            </a:r>
            <a:r>
              <a:rPr lang="en-US" sz="1600" dirty="0" smtClean="0"/>
              <a:t>[Chen et.al.2003]</a:t>
            </a:r>
          </a:p>
          <a:p>
            <a:pPr marL="971550" lvl="1" indent="-514350">
              <a:buFont typeface="Wingdings" pitchFamily="2" charset="2"/>
              <a:buChar char="Ø"/>
            </a:pPr>
            <a:r>
              <a:rPr lang="en-US" dirty="0" smtClean="0"/>
              <a:t>Agent-based infrastructure</a:t>
            </a:r>
          </a:p>
          <a:p>
            <a:pPr marL="1428750" lvl="2" indent="-514350">
              <a:buFont typeface="+mj-lt"/>
              <a:buAutoNum type="romanLcPeriod"/>
            </a:pPr>
            <a:r>
              <a:rPr lang="en-US" dirty="0" smtClean="0"/>
              <a:t>Context modeling</a:t>
            </a:r>
          </a:p>
          <a:p>
            <a:pPr marL="1428750" lvl="2" indent="-514350">
              <a:buFont typeface="+mj-lt"/>
              <a:buAutoNum type="romanLcPeriod"/>
            </a:pPr>
            <a:r>
              <a:rPr lang="en-US" dirty="0" smtClean="0"/>
              <a:t>Reasoning</a:t>
            </a:r>
          </a:p>
          <a:p>
            <a:pPr marL="1428750" lvl="2" indent="-514350">
              <a:buFont typeface="+mj-lt"/>
              <a:buAutoNum type="romanLcPeriod"/>
            </a:pPr>
            <a:r>
              <a:rPr lang="en-US" dirty="0" smtClean="0"/>
              <a:t>Knowledge sharing</a:t>
            </a:r>
          </a:p>
          <a:p>
            <a:pPr marL="1428750" lvl="2" indent="-514350">
              <a:buFont typeface="+mj-lt"/>
              <a:buAutoNum type="romanLcPeriod"/>
            </a:pPr>
            <a:r>
              <a:rPr lang="en-US" dirty="0" smtClean="0"/>
              <a:t>SOUPA &amp;</a:t>
            </a:r>
            <a:r>
              <a:rPr lang="en-US" dirty="0" err="1" smtClean="0"/>
              <a:t>CoBrA-Ont</a:t>
            </a:r>
            <a:r>
              <a:rPr lang="en-US" dirty="0" smtClean="0"/>
              <a:t>  (ontology tools)</a:t>
            </a:r>
          </a:p>
          <a:p>
            <a:pPr marL="1428750" lvl="2" indent="-514350">
              <a:buFont typeface="+mj-lt"/>
              <a:buAutoNum type="romanLcPeriod"/>
            </a:pPr>
            <a:r>
              <a:rPr lang="en-US" dirty="0" smtClean="0"/>
              <a:t>User privacy control</a:t>
            </a:r>
          </a:p>
          <a:p>
            <a:pPr>
              <a:buFont typeface="Wingdings" pitchFamily="2" charset="2"/>
              <a:buChar char="q"/>
            </a:pPr>
            <a:r>
              <a:rPr lang="el-GR" sz="2800" dirty="0" smtClean="0"/>
              <a:t> μεσισμικό </a:t>
            </a:r>
            <a:r>
              <a:rPr lang="en-US" sz="2800" dirty="0" smtClean="0"/>
              <a:t>SOCAM </a:t>
            </a:r>
            <a:r>
              <a:rPr lang="en-US" sz="1600" dirty="0" smtClean="0"/>
              <a:t>(Service-Oriented Context Aware Middleware) [</a:t>
            </a:r>
            <a:r>
              <a:rPr lang="en-US" sz="1600" dirty="0" err="1" smtClean="0"/>
              <a:t>Gu</a:t>
            </a:r>
            <a:r>
              <a:rPr lang="en-US" sz="1600" dirty="0" smtClean="0"/>
              <a:t> et. al. 2004]</a:t>
            </a:r>
          </a:p>
          <a:p>
            <a:pPr lvl="1">
              <a:buFont typeface="Wingdings" pitchFamily="2" charset="2"/>
              <a:buChar char="Ø"/>
            </a:pPr>
            <a:r>
              <a:rPr lang="en-US" dirty="0" smtClean="0"/>
              <a:t>Server-based</a:t>
            </a:r>
          </a:p>
          <a:p>
            <a:pPr marL="1428750" lvl="2" indent="-514350">
              <a:buFont typeface="+mj-lt"/>
              <a:buAutoNum type="romanLcPeriod"/>
            </a:pPr>
            <a:r>
              <a:rPr lang="el-GR" dirty="0" smtClean="0"/>
              <a:t>Προσφέρει μηχανισμός ανακάλυψης</a:t>
            </a:r>
            <a:endParaRPr lang="en-US" dirty="0" smtClean="0"/>
          </a:p>
          <a:p>
            <a:pPr marL="1428750" lvl="2" indent="-514350">
              <a:buFont typeface="+mj-lt"/>
              <a:buAutoNum type="romanLcPeriod"/>
            </a:pPr>
            <a:r>
              <a:rPr lang="en-US" dirty="0" smtClean="0"/>
              <a:t>Information sensing</a:t>
            </a:r>
          </a:p>
          <a:p>
            <a:pPr marL="1428750" lvl="2" indent="-514350">
              <a:buFont typeface="+mj-lt"/>
              <a:buAutoNum type="romanLcPeriod"/>
            </a:pPr>
            <a:r>
              <a:rPr lang="en-US" dirty="0" smtClean="0"/>
              <a:t>Context providers</a:t>
            </a:r>
          </a:p>
          <a:p>
            <a:pPr lvl="1"/>
            <a:endParaRPr lang="en-US" dirty="0" smtClean="0"/>
          </a:p>
          <a:p>
            <a:pPr>
              <a:buFont typeface="Wingdings" pitchFamily="2" charset="2"/>
              <a:buChar char="q"/>
            </a:pPr>
            <a:r>
              <a:rPr lang="en-US" sz="2800" dirty="0" smtClean="0"/>
              <a:t> CONON </a:t>
            </a:r>
            <a:r>
              <a:rPr lang="en-US" sz="1600" dirty="0" smtClean="0"/>
              <a:t>(OWL-encoded context ontology) [Wang et.al.2004]</a:t>
            </a:r>
          </a:p>
          <a:p>
            <a:pPr lvl="1"/>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124200" y="6356350"/>
            <a:ext cx="3608040" cy="365125"/>
          </a:xfrm>
        </p:spPr>
        <p:txBody>
          <a:bodyPr/>
          <a:lstStyle/>
          <a:p>
            <a:r>
              <a:rPr lang="el-GR" dirty="0" smtClean="0"/>
              <a:t>ΠΜΣ στην Επιστήμη και Τεχνολογία Υπολογιστών Ακαδ. Έτος 2015-2016</a:t>
            </a:r>
            <a:endParaRPr lang="el-GR" dirty="0"/>
          </a:p>
        </p:txBody>
      </p:sp>
      <p:sp>
        <p:nvSpPr>
          <p:cNvPr id="4" name="TextBox 3"/>
          <p:cNvSpPr txBox="1"/>
          <p:nvPr/>
        </p:nvSpPr>
        <p:spPr>
          <a:xfrm>
            <a:off x="395536" y="548680"/>
            <a:ext cx="8136904" cy="4985980"/>
          </a:xfrm>
          <a:prstGeom prst="rect">
            <a:avLst/>
          </a:prstGeom>
          <a:noFill/>
        </p:spPr>
        <p:txBody>
          <a:bodyPr wrap="square" rtlCol="0">
            <a:spAutoFit/>
          </a:bodyPr>
          <a:lstStyle/>
          <a:p>
            <a:r>
              <a:rPr lang="en-US" sz="3000" u="sng" dirty="0" smtClean="0"/>
              <a:t>Context-aware frameworks (OWL-based) (</a:t>
            </a:r>
            <a:r>
              <a:rPr lang="el-GR" sz="3000" u="sng" dirty="0" smtClean="0"/>
              <a:t>συν.)</a:t>
            </a:r>
          </a:p>
          <a:p>
            <a:endParaRPr lang="el-GR" sz="3000" dirty="0" smtClean="0"/>
          </a:p>
          <a:p>
            <a:pPr>
              <a:buFont typeface="Wingdings" pitchFamily="2" charset="2"/>
              <a:buChar char="q"/>
            </a:pPr>
            <a:r>
              <a:rPr lang="en-US" sz="3000" dirty="0" err="1" smtClean="0"/>
              <a:t>CoDAMos</a:t>
            </a:r>
            <a:r>
              <a:rPr lang="en-US" dirty="0" smtClean="0"/>
              <a:t>(Context-Driven Adaptation of Mobile Services) [</a:t>
            </a:r>
            <a:r>
              <a:rPr lang="en-US" dirty="0" err="1" smtClean="0"/>
              <a:t>Preuveneers</a:t>
            </a:r>
            <a:r>
              <a:rPr lang="en-US" dirty="0" smtClean="0"/>
              <a:t> et.al.2004]</a:t>
            </a:r>
          </a:p>
          <a:p>
            <a:pPr lvl="1">
              <a:buFont typeface="Wingdings" pitchFamily="2" charset="2"/>
              <a:buChar char="Ø"/>
            </a:pPr>
            <a:r>
              <a:rPr lang="en-US" sz="2000" dirty="0" smtClean="0"/>
              <a:t>User</a:t>
            </a:r>
          </a:p>
          <a:p>
            <a:pPr lvl="1">
              <a:buFont typeface="Wingdings" pitchFamily="2" charset="2"/>
              <a:buChar char="Ø"/>
            </a:pPr>
            <a:r>
              <a:rPr lang="en-US" sz="2000" dirty="0" smtClean="0"/>
              <a:t>Environment</a:t>
            </a:r>
          </a:p>
          <a:p>
            <a:pPr lvl="1">
              <a:buFont typeface="Wingdings" pitchFamily="2" charset="2"/>
              <a:buChar char="Ø"/>
            </a:pPr>
            <a:r>
              <a:rPr lang="en-US" sz="2000" dirty="0" smtClean="0"/>
              <a:t>Platform</a:t>
            </a:r>
          </a:p>
          <a:p>
            <a:pPr lvl="1">
              <a:buFont typeface="Wingdings" pitchFamily="2" charset="2"/>
              <a:buChar char="Ø"/>
            </a:pPr>
            <a:r>
              <a:rPr lang="en-US" sz="2000" dirty="0" smtClean="0"/>
              <a:t>Service</a:t>
            </a:r>
          </a:p>
          <a:p>
            <a:pPr lvl="1"/>
            <a:endParaRPr lang="en-US" sz="2000" dirty="0" smtClean="0"/>
          </a:p>
          <a:p>
            <a:pPr>
              <a:buFont typeface="Wingdings" pitchFamily="2" charset="2"/>
              <a:buChar char="q"/>
            </a:pPr>
            <a:r>
              <a:rPr lang="en-US" sz="3000" dirty="0" smtClean="0"/>
              <a:t>Gaia </a:t>
            </a:r>
            <a:r>
              <a:rPr lang="en-US" dirty="0" smtClean="0"/>
              <a:t>[Roman et.al.2002]</a:t>
            </a:r>
          </a:p>
          <a:p>
            <a:pPr lvl="1">
              <a:buFont typeface="Wingdings" pitchFamily="2" charset="2"/>
              <a:buChar char="Ø"/>
            </a:pPr>
            <a:r>
              <a:rPr lang="en-US" sz="2000" dirty="0" err="1" smtClean="0"/>
              <a:t>Metaoperative</a:t>
            </a:r>
            <a:r>
              <a:rPr lang="en-US" sz="2000" dirty="0" smtClean="0"/>
              <a:t> system</a:t>
            </a:r>
          </a:p>
          <a:p>
            <a:pPr lvl="1">
              <a:buFont typeface="Wingdings" pitchFamily="2" charset="2"/>
              <a:buChar char="Ø"/>
            </a:pPr>
            <a:r>
              <a:rPr lang="en-US" sz="2000" dirty="0" smtClean="0"/>
              <a:t>Uses 4-ary predicates</a:t>
            </a:r>
          </a:p>
          <a:p>
            <a:pPr lvl="1">
              <a:buFont typeface="Wingdings" pitchFamily="2" charset="2"/>
              <a:buChar char="Ø"/>
            </a:pPr>
            <a:r>
              <a:rPr lang="en-US" sz="2000" dirty="0" smtClean="0"/>
              <a:t>First-order logic</a:t>
            </a:r>
          </a:p>
          <a:p>
            <a:pPr lvl="1">
              <a:buFont typeface="Wingdings" pitchFamily="2" charset="2"/>
              <a:buChar char="Ø"/>
            </a:pPr>
            <a:r>
              <a:rPr lang="en-US" sz="2000" dirty="0" smtClean="0"/>
              <a:t>DAML+OIL</a:t>
            </a:r>
            <a:endParaRPr lang="el-GR" sz="2000" dirty="0"/>
          </a:p>
        </p:txBody>
      </p:sp>
      <p:pic>
        <p:nvPicPr>
          <p:cNvPr id="5" name="Picture 4" descr="Untitled.png"/>
          <p:cNvPicPr>
            <a:picLocks noChangeAspect="1"/>
          </p:cNvPicPr>
          <p:nvPr/>
        </p:nvPicPr>
        <p:blipFill>
          <a:blip r:embed="rId2" cstate="print"/>
          <a:stretch>
            <a:fillRect/>
          </a:stretch>
        </p:blipFill>
        <p:spPr>
          <a:xfrm>
            <a:off x="3563888" y="1894104"/>
            <a:ext cx="5616624" cy="2903048"/>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124200" y="6356350"/>
            <a:ext cx="3464024" cy="365125"/>
          </a:xfrm>
        </p:spPr>
        <p:txBody>
          <a:bodyPr/>
          <a:lstStyle/>
          <a:p>
            <a:r>
              <a:rPr lang="el-GR" dirty="0" smtClean="0"/>
              <a:t>ΠΜΣ στην Επιστήμη και Τεχνολογία Υπολογιστών Ακαδ. Έτος 2015-2016</a:t>
            </a:r>
            <a:endParaRPr lang="el-GR" dirty="0"/>
          </a:p>
        </p:txBody>
      </p:sp>
      <p:sp>
        <p:nvSpPr>
          <p:cNvPr id="3" name="TextBox 2"/>
          <p:cNvSpPr txBox="1"/>
          <p:nvPr/>
        </p:nvSpPr>
        <p:spPr>
          <a:xfrm>
            <a:off x="251520" y="1"/>
            <a:ext cx="8568952" cy="6370975"/>
          </a:xfrm>
          <a:prstGeom prst="rect">
            <a:avLst/>
          </a:prstGeom>
          <a:noFill/>
        </p:spPr>
        <p:txBody>
          <a:bodyPr wrap="square" rtlCol="0">
            <a:spAutoFit/>
          </a:bodyPr>
          <a:lstStyle/>
          <a:p>
            <a:r>
              <a:rPr lang="en-US" sz="2800" u="sng" dirty="0" smtClean="0"/>
              <a:t>Context-aware frameworks (OWL-based)</a:t>
            </a:r>
            <a:r>
              <a:rPr lang="el-GR" sz="2800" u="sng" dirty="0" smtClean="0"/>
              <a:t> (συν</a:t>
            </a:r>
            <a:r>
              <a:rPr lang="en-US" sz="2800" u="sng" dirty="0" smtClean="0"/>
              <a:t>.</a:t>
            </a:r>
            <a:r>
              <a:rPr lang="el-GR" sz="2800" u="sng" dirty="0" smtClean="0"/>
              <a:t>)</a:t>
            </a:r>
            <a:r>
              <a:rPr lang="en-US" sz="2800" u="sng" dirty="0" smtClean="0"/>
              <a:t>:</a:t>
            </a:r>
          </a:p>
          <a:p>
            <a:endParaRPr lang="en-US" sz="1600" dirty="0" smtClean="0"/>
          </a:p>
          <a:p>
            <a:pPr>
              <a:buFont typeface="Wingdings" pitchFamily="2" charset="2"/>
              <a:buChar char="q"/>
            </a:pPr>
            <a:r>
              <a:rPr lang="en-US" sz="2800" dirty="0" smtClean="0"/>
              <a:t> Context Toolkit </a:t>
            </a:r>
            <a:r>
              <a:rPr lang="en-US" sz="1600" dirty="0" smtClean="0"/>
              <a:t>[</a:t>
            </a:r>
            <a:r>
              <a:rPr lang="en-US" sz="1600" dirty="0" err="1" smtClean="0"/>
              <a:t>Dey</a:t>
            </a:r>
            <a:r>
              <a:rPr lang="en-US" sz="1600" dirty="0" smtClean="0"/>
              <a:t> and </a:t>
            </a:r>
            <a:r>
              <a:rPr lang="en-US" sz="1600" dirty="0" err="1" smtClean="0"/>
              <a:t>Abowd</a:t>
            </a:r>
            <a:r>
              <a:rPr lang="en-US" sz="1600" dirty="0" smtClean="0"/>
              <a:t> 2000]</a:t>
            </a:r>
          </a:p>
          <a:p>
            <a:pPr lvl="1">
              <a:buFont typeface="Wingdings" pitchFamily="2" charset="2"/>
              <a:buChar char="Ø"/>
            </a:pPr>
            <a:r>
              <a:rPr lang="en-US" dirty="0" smtClean="0"/>
              <a:t>reusable components</a:t>
            </a:r>
          </a:p>
          <a:p>
            <a:pPr lvl="1">
              <a:buFont typeface="Wingdings" pitchFamily="2" charset="2"/>
              <a:buChar char="Ø"/>
            </a:pPr>
            <a:r>
              <a:rPr lang="en-US" dirty="0" smtClean="0"/>
              <a:t>Situations are  modeled on System level</a:t>
            </a:r>
          </a:p>
          <a:p>
            <a:pPr lvl="1">
              <a:buFont typeface="Wingdings" pitchFamily="2" charset="2"/>
              <a:buChar char="Ø"/>
            </a:pPr>
            <a:r>
              <a:rPr lang="en-US" dirty="0" smtClean="0"/>
              <a:t>No language level situation  modeling</a:t>
            </a:r>
          </a:p>
          <a:p>
            <a:pPr lvl="1"/>
            <a:endParaRPr lang="en-US" dirty="0" smtClean="0"/>
          </a:p>
          <a:p>
            <a:pPr>
              <a:buFont typeface="Wingdings" pitchFamily="2" charset="2"/>
              <a:buChar char="q"/>
            </a:pPr>
            <a:r>
              <a:rPr lang="en-US" sz="2800" dirty="0" smtClean="0"/>
              <a:t>HIPPIE </a:t>
            </a:r>
            <a:r>
              <a:rPr lang="en-US" sz="1600" dirty="0" smtClean="0"/>
              <a:t>[</a:t>
            </a:r>
            <a:r>
              <a:rPr lang="en-US" sz="1600" dirty="0" err="1" smtClean="0"/>
              <a:t>Oppermann</a:t>
            </a:r>
            <a:r>
              <a:rPr lang="en-US" sz="1600" dirty="0" smtClean="0"/>
              <a:t> and </a:t>
            </a:r>
            <a:r>
              <a:rPr lang="en-US" sz="1600" dirty="0" err="1" smtClean="0"/>
              <a:t>Specht</a:t>
            </a:r>
            <a:r>
              <a:rPr lang="en-US" sz="1600" dirty="0" smtClean="0"/>
              <a:t> 2000]</a:t>
            </a:r>
          </a:p>
          <a:p>
            <a:pPr lvl="1">
              <a:buFont typeface="Wingdings" pitchFamily="2" charset="2"/>
              <a:buChar char="Ø"/>
            </a:pPr>
            <a:r>
              <a:rPr lang="en-US" dirty="0" smtClean="0"/>
              <a:t>Utilizes existing users’ information to distribute context information to their devices</a:t>
            </a:r>
          </a:p>
          <a:p>
            <a:pPr lvl="2"/>
            <a:endParaRPr lang="en-US" dirty="0" smtClean="0"/>
          </a:p>
          <a:p>
            <a:pPr>
              <a:buFont typeface="Wingdings" pitchFamily="2" charset="2"/>
              <a:buChar char="q"/>
            </a:pPr>
            <a:r>
              <a:rPr lang="en-US" sz="2800" dirty="0" smtClean="0"/>
              <a:t> NESSIE </a:t>
            </a:r>
            <a:r>
              <a:rPr lang="en-US" sz="1600" dirty="0" smtClean="0"/>
              <a:t>[</a:t>
            </a:r>
            <a:r>
              <a:rPr lang="en-US" sz="1600" dirty="0" err="1" smtClean="0"/>
              <a:t>Prinz</a:t>
            </a:r>
            <a:r>
              <a:rPr lang="en-US" sz="1600" dirty="0" smtClean="0"/>
              <a:t> 1999]</a:t>
            </a:r>
            <a:endParaRPr lang="en-US" sz="2800" dirty="0" smtClean="0"/>
          </a:p>
          <a:p>
            <a:pPr lvl="1">
              <a:buFont typeface="Wingdings" pitchFamily="2" charset="2"/>
              <a:buChar char="Ø"/>
            </a:pPr>
            <a:r>
              <a:rPr lang="en-US" dirty="0" smtClean="0"/>
              <a:t>Event-based awareness</a:t>
            </a:r>
          </a:p>
          <a:p>
            <a:pPr lvl="1">
              <a:buFont typeface="Wingdings" pitchFamily="2" charset="2"/>
              <a:buChar char="Ø"/>
            </a:pPr>
            <a:r>
              <a:rPr lang="en-US" dirty="0" smtClean="0"/>
              <a:t>The results lacks in a semantic </a:t>
            </a:r>
            <a:r>
              <a:rPr lang="en-US" dirty="0" err="1" smtClean="0"/>
              <a:t>infromation</a:t>
            </a:r>
            <a:r>
              <a:rPr lang="en-US" dirty="0" smtClean="0"/>
              <a:t> description</a:t>
            </a:r>
          </a:p>
          <a:p>
            <a:pPr lvl="1"/>
            <a:endParaRPr lang="en-US" dirty="0" smtClean="0"/>
          </a:p>
          <a:p>
            <a:pPr>
              <a:buFont typeface="Wingdings" pitchFamily="2" charset="2"/>
              <a:buChar char="q"/>
            </a:pPr>
            <a:r>
              <a:rPr lang="en-US" sz="2800" dirty="0" smtClean="0"/>
              <a:t> CARE </a:t>
            </a:r>
            <a:r>
              <a:rPr lang="en-US" sz="1600" dirty="0" smtClean="0"/>
              <a:t>(Context aware Reasoning) [</a:t>
            </a:r>
            <a:r>
              <a:rPr lang="en-US" sz="1600" dirty="0" err="1" smtClean="0"/>
              <a:t>Bettini</a:t>
            </a:r>
            <a:r>
              <a:rPr lang="en-US" sz="1600" dirty="0" smtClean="0"/>
              <a:t> et.al.2008, </a:t>
            </a:r>
            <a:r>
              <a:rPr lang="en-US" sz="1600" dirty="0" err="1" smtClean="0"/>
              <a:t>Agostini</a:t>
            </a:r>
            <a:r>
              <a:rPr lang="en-US" sz="1600" dirty="0" smtClean="0"/>
              <a:t> et.al.2009]</a:t>
            </a:r>
          </a:p>
          <a:p>
            <a:pPr>
              <a:buFont typeface="Wingdings" pitchFamily="2" charset="2"/>
              <a:buChar char="Ø"/>
            </a:pPr>
            <a:r>
              <a:rPr lang="en-US" dirty="0" smtClean="0"/>
              <a:t>Hybrid ontological/statistical </a:t>
            </a:r>
            <a:r>
              <a:rPr lang="en-US" dirty="0" err="1" smtClean="0"/>
              <a:t>reasoners</a:t>
            </a:r>
            <a:r>
              <a:rPr lang="en-US" dirty="0" smtClean="0"/>
              <a:t> on personal mobile devices</a:t>
            </a:r>
          </a:p>
          <a:p>
            <a:pPr>
              <a:buFont typeface="Wingdings" pitchFamily="2" charset="2"/>
              <a:buChar char="q"/>
            </a:pPr>
            <a:r>
              <a:rPr lang="en-US" sz="2800" dirty="0" smtClean="0"/>
              <a:t> COSAR </a:t>
            </a:r>
            <a:r>
              <a:rPr lang="en-US" sz="1600" dirty="0" smtClean="0"/>
              <a:t>(</a:t>
            </a:r>
            <a:r>
              <a:rPr lang="en-US" sz="1600" dirty="0" err="1" smtClean="0"/>
              <a:t>Riboni</a:t>
            </a:r>
            <a:r>
              <a:rPr lang="en-US" sz="1600" dirty="0" smtClean="0"/>
              <a:t> and </a:t>
            </a:r>
            <a:r>
              <a:rPr lang="en-US" sz="1600" dirty="0" err="1" smtClean="0"/>
              <a:t>Bettini</a:t>
            </a:r>
            <a:r>
              <a:rPr lang="en-US" sz="1600" dirty="0" smtClean="0"/>
              <a:t> 2011a]</a:t>
            </a:r>
            <a:endParaRPr lang="en-US" sz="2800" dirty="0" smtClean="0"/>
          </a:p>
          <a:p>
            <a:pPr lvl="1">
              <a:buFont typeface="Wingdings" pitchFamily="2" charset="2"/>
              <a:buChar char="Ø"/>
            </a:pP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Πηγές</a:t>
            </a:r>
            <a:endParaRPr lang="el-GR" dirty="0"/>
          </a:p>
        </p:txBody>
      </p:sp>
      <p:sp>
        <p:nvSpPr>
          <p:cNvPr id="3" name="Content Placeholder 2"/>
          <p:cNvSpPr>
            <a:spLocks noGrp="1"/>
          </p:cNvSpPr>
          <p:nvPr>
            <p:ph idx="1"/>
          </p:nvPr>
        </p:nvSpPr>
        <p:spPr/>
        <p:txBody>
          <a:bodyPr>
            <a:normAutofit fontScale="85000" lnSpcReduction="20000"/>
          </a:bodyPr>
          <a:lstStyle/>
          <a:p>
            <a:r>
              <a:rPr lang="el-GR" dirty="0" smtClean="0"/>
              <a:t> </a:t>
            </a:r>
            <a:r>
              <a:rPr lang="en-US" dirty="0" smtClean="0"/>
              <a:t>Natalia Diaz </a:t>
            </a:r>
            <a:r>
              <a:rPr lang="en-US" dirty="0" err="1" smtClean="0"/>
              <a:t>Rodrguez</a:t>
            </a:r>
            <a:r>
              <a:rPr lang="en-US" dirty="0" smtClean="0"/>
              <a:t>, M.P. Cuellar, Johan </a:t>
            </a:r>
            <a:r>
              <a:rPr lang="en-US" dirty="0" err="1" smtClean="0"/>
              <a:t>Lilius</a:t>
            </a:r>
            <a:r>
              <a:rPr lang="en-US" dirty="0" smtClean="0"/>
              <a:t>, Miguel Delgado </a:t>
            </a:r>
            <a:r>
              <a:rPr lang="en-US" dirty="0" err="1" smtClean="0"/>
              <a:t>Calvo</a:t>
            </a:r>
            <a:r>
              <a:rPr lang="en-US" dirty="0" smtClean="0"/>
              <a:t>-Flores “A Survey on </a:t>
            </a:r>
            <a:r>
              <a:rPr lang="en-US" dirty="0" err="1" smtClean="0"/>
              <a:t>Ontologies</a:t>
            </a:r>
            <a:r>
              <a:rPr lang="en-US" dirty="0" smtClean="0"/>
              <a:t> for Human Behavior Recognition”, ACM Computing Surveys, Vol.46, No.4, Article 43, March 2014</a:t>
            </a:r>
          </a:p>
          <a:p>
            <a:pPr>
              <a:buNone/>
            </a:pPr>
            <a:endParaRPr lang="en-US" dirty="0" smtClean="0"/>
          </a:p>
          <a:p>
            <a:r>
              <a:rPr lang="en-US" dirty="0" err="1" smtClean="0"/>
              <a:t>Asma</a:t>
            </a:r>
            <a:r>
              <a:rPr lang="en-US" dirty="0" smtClean="0"/>
              <a:t> </a:t>
            </a:r>
            <a:r>
              <a:rPr lang="en-US" dirty="0" err="1" smtClean="0"/>
              <a:t>Gharsellaoui</a:t>
            </a:r>
            <a:r>
              <a:rPr lang="en-US" dirty="0" smtClean="0"/>
              <a:t>, </a:t>
            </a:r>
            <a:r>
              <a:rPr lang="en-US" dirty="0" err="1" smtClean="0"/>
              <a:t>Yacine</a:t>
            </a:r>
            <a:r>
              <a:rPr lang="en-US" dirty="0" smtClean="0"/>
              <a:t> </a:t>
            </a:r>
            <a:r>
              <a:rPr lang="en-US" dirty="0" err="1" smtClean="0"/>
              <a:t>Bellik</a:t>
            </a:r>
            <a:r>
              <a:rPr lang="en-US" dirty="0" smtClean="0"/>
              <a:t>, Christophe </a:t>
            </a:r>
            <a:r>
              <a:rPr lang="en-US" dirty="0" err="1" smtClean="0"/>
              <a:t>Jacquet</a:t>
            </a:r>
            <a:r>
              <a:rPr lang="en-US" dirty="0" smtClean="0"/>
              <a:t>, “Requirements of Task Modeling in Ambient Intelligent Environment</a:t>
            </a:r>
          </a:p>
          <a:p>
            <a:pPr>
              <a:buNone/>
            </a:pPr>
            <a:endParaRPr lang="en-US" dirty="0" smtClean="0"/>
          </a:p>
          <a:p>
            <a:r>
              <a:rPr lang="en-US" dirty="0" smtClean="0"/>
              <a:t>Natalya F. </a:t>
            </a:r>
            <a:r>
              <a:rPr lang="en-US" dirty="0" err="1" smtClean="0"/>
              <a:t>Noy</a:t>
            </a:r>
            <a:r>
              <a:rPr lang="en-US" dirty="0" smtClean="0"/>
              <a:t>, Deborah L. </a:t>
            </a:r>
            <a:r>
              <a:rPr lang="en-US" dirty="0" err="1" smtClean="0"/>
              <a:t>McGuinness</a:t>
            </a:r>
            <a:r>
              <a:rPr lang="en-US" dirty="0" smtClean="0"/>
              <a:t>, “Ontology Development 101: A Guide to Creating Your First Ontology”</a:t>
            </a:r>
            <a:endParaRPr lang="el-GR" dirty="0"/>
          </a:p>
        </p:txBody>
      </p:sp>
      <p:sp>
        <p:nvSpPr>
          <p:cNvPr id="4" name="Footer Placeholder 3"/>
          <p:cNvSpPr>
            <a:spLocks noGrp="1"/>
          </p:cNvSpPr>
          <p:nvPr>
            <p:ph type="ftr" sz="quarter" idx="11"/>
          </p:nvPr>
        </p:nvSpPr>
        <p:spPr>
          <a:xfrm>
            <a:off x="3124200" y="6356350"/>
            <a:ext cx="3320008"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124200" y="6356350"/>
            <a:ext cx="3248000" cy="365125"/>
          </a:xfrm>
        </p:spPr>
        <p:txBody>
          <a:bodyPr/>
          <a:lstStyle/>
          <a:p>
            <a:r>
              <a:rPr lang="el-GR" dirty="0" smtClean="0"/>
              <a:t>ΠΜΣ στην Επιστήμη και Τεχνολογία Υπολογιστών Ακαδ. Έτος 2015-2016</a:t>
            </a:r>
            <a:endParaRPr lang="el-GR" dirty="0"/>
          </a:p>
        </p:txBody>
      </p:sp>
      <p:sp>
        <p:nvSpPr>
          <p:cNvPr id="3" name="TextBox 2"/>
          <p:cNvSpPr txBox="1"/>
          <p:nvPr/>
        </p:nvSpPr>
        <p:spPr>
          <a:xfrm>
            <a:off x="5868144" y="4077072"/>
            <a:ext cx="2799100" cy="769441"/>
          </a:xfrm>
          <a:prstGeom prst="rect">
            <a:avLst/>
          </a:prstGeom>
          <a:noFill/>
        </p:spPr>
        <p:txBody>
          <a:bodyPr wrap="none" rtlCol="0">
            <a:spAutoFit/>
          </a:bodyPr>
          <a:lstStyle/>
          <a:p>
            <a:r>
              <a:rPr lang="el-GR" sz="4400" dirty="0" smtClean="0">
                <a:latin typeface="Calibri" pitchFamily="34" charset="0"/>
                <a:ea typeface="Adobe Song Std L" pitchFamily="18" charset="-128"/>
              </a:rPr>
              <a:t>Ευχαριστώ</a:t>
            </a:r>
            <a:r>
              <a:rPr lang="el-GR" sz="4000" dirty="0" smtClean="0"/>
              <a:t>.</a:t>
            </a:r>
            <a:endParaRPr lang="el-GR"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836712"/>
            <a:ext cx="8568952" cy="5632311"/>
          </a:xfrm>
          <a:prstGeom prst="rect">
            <a:avLst/>
          </a:prstGeom>
          <a:noFill/>
        </p:spPr>
        <p:txBody>
          <a:bodyPr wrap="square" rtlCol="0">
            <a:spAutoFit/>
          </a:bodyPr>
          <a:lstStyle/>
          <a:p>
            <a:r>
              <a:rPr lang="el-GR" dirty="0" smtClean="0"/>
              <a:t>Για την αναπαράσταση της συμπεριφοράς των χρηστών σε περιβάλλον περιρρέουσας νοημοσύνης (</a:t>
            </a:r>
            <a:r>
              <a:rPr lang="en-US" dirty="0" err="1" smtClean="0"/>
              <a:t>AmI</a:t>
            </a:r>
            <a:r>
              <a:rPr lang="en-US" dirty="0" smtClean="0"/>
              <a:t> environment)</a:t>
            </a:r>
            <a:r>
              <a:rPr lang="el-GR" dirty="0" smtClean="0"/>
              <a:t>, χρησιμοποιούνται διάφορες μέθοδοι, οι οποίες ταξινομούνται ως εξής:</a:t>
            </a:r>
            <a:endParaRPr lang="en-US" dirty="0" smtClean="0"/>
          </a:p>
          <a:p>
            <a:endParaRPr lang="en-US" dirty="0" smtClean="0"/>
          </a:p>
          <a:p>
            <a:pPr>
              <a:buFont typeface="Arial" pitchFamily="34" charset="0"/>
              <a:buChar char="•"/>
            </a:pPr>
            <a:r>
              <a:rPr lang="en-US" dirty="0" smtClean="0"/>
              <a:t> </a:t>
            </a:r>
            <a:r>
              <a:rPr lang="el-GR" dirty="0" smtClean="0"/>
              <a:t>εξαρτώμενες από δεδομένα (</a:t>
            </a:r>
            <a:r>
              <a:rPr lang="en-US" b="1" dirty="0" smtClean="0"/>
              <a:t>data-driven</a:t>
            </a:r>
            <a:r>
              <a:rPr lang="el-GR" dirty="0" smtClean="0"/>
              <a:t>) τεχνικές</a:t>
            </a:r>
            <a:r>
              <a:rPr lang="en-US" dirty="0" smtClean="0"/>
              <a:t> (pattern recognition &amp; machine learning)</a:t>
            </a:r>
          </a:p>
          <a:p>
            <a:pPr>
              <a:buFont typeface="Arial" pitchFamily="34" charset="0"/>
              <a:buChar char="•"/>
            </a:pPr>
            <a:r>
              <a:rPr lang="en-US" dirty="0" smtClean="0"/>
              <a:t> </a:t>
            </a:r>
            <a:r>
              <a:rPr lang="el-GR" dirty="0" smtClean="0"/>
              <a:t>εξαρτώμενες από τη γνώση (</a:t>
            </a:r>
            <a:r>
              <a:rPr lang="en-US" b="1" dirty="0" smtClean="0"/>
              <a:t>Knowledge-based</a:t>
            </a:r>
            <a:r>
              <a:rPr lang="el-GR" dirty="0" smtClean="0"/>
              <a:t>)</a:t>
            </a:r>
            <a:r>
              <a:rPr lang="en-US" dirty="0" smtClean="0"/>
              <a:t> </a:t>
            </a:r>
            <a:r>
              <a:rPr lang="el-GR" dirty="0" smtClean="0"/>
              <a:t>τεχνικές</a:t>
            </a:r>
            <a:r>
              <a:rPr lang="en-US" dirty="0" smtClean="0"/>
              <a:t> (semantic tools)</a:t>
            </a:r>
            <a:endParaRPr lang="el-GR" dirty="0" smtClean="0"/>
          </a:p>
          <a:p>
            <a:endParaRPr lang="el-GR" dirty="0" smtClean="0"/>
          </a:p>
          <a:p>
            <a:r>
              <a:rPr lang="el-GR" dirty="0" smtClean="0"/>
              <a:t>Στην παρούσα μελέτη, εστιάζουμε στη χρήση Οντολογιών για τη μοντελοποίηση της ανθρώπινης συμπεριφοράς:</a:t>
            </a:r>
          </a:p>
          <a:p>
            <a:pPr>
              <a:buFont typeface="Arial" pitchFamily="34" charset="0"/>
              <a:buChar char="•"/>
            </a:pPr>
            <a:r>
              <a:rPr lang="el-GR" dirty="0" smtClean="0"/>
              <a:t> Ευελιξία (</a:t>
            </a:r>
            <a:r>
              <a:rPr lang="en-US" dirty="0" smtClean="0"/>
              <a:t>flexibility)</a:t>
            </a:r>
          </a:p>
          <a:p>
            <a:pPr>
              <a:buFont typeface="Arial" pitchFamily="34" charset="0"/>
              <a:buChar char="•"/>
            </a:pPr>
            <a:r>
              <a:rPr lang="en-US" dirty="0" smtClean="0"/>
              <a:t> </a:t>
            </a:r>
            <a:r>
              <a:rPr lang="el-GR" dirty="0" smtClean="0"/>
              <a:t>Συλλογισμός </a:t>
            </a:r>
            <a:r>
              <a:rPr lang="en-US" dirty="0" smtClean="0"/>
              <a:t>(reasoning)</a:t>
            </a:r>
            <a:endParaRPr lang="el-GR" dirty="0" smtClean="0"/>
          </a:p>
          <a:p>
            <a:pPr>
              <a:buFont typeface="Arial" pitchFamily="34" charset="0"/>
              <a:buChar char="•"/>
            </a:pPr>
            <a:r>
              <a:rPr lang="el-GR" dirty="0" smtClean="0"/>
              <a:t> Διαμοιρασμός πληροφορίας (</a:t>
            </a:r>
            <a:r>
              <a:rPr lang="en-US" dirty="0" smtClean="0"/>
              <a:t>information sharing)</a:t>
            </a:r>
          </a:p>
          <a:p>
            <a:pPr>
              <a:buFont typeface="Arial" pitchFamily="34" charset="0"/>
              <a:buChar char="•"/>
            </a:pPr>
            <a:r>
              <a:rPr lang="el-GR" dirty="0" smtClean="0"/>
              <a:t> Αναπαράσταση Γνώσης (</a:t>
            </a:r>
            <a:r>
              <a:rPr lang="en-US" dirty="0" smtClean="0"/>
              <a:t>knowledge representation)</a:t>
            </a:r>
          </a:p>
          <a:p>
            <a:endParaRPr lang="el-GR" dirty="0" smtClean="0"/>
          </a:p>
          <a:p>
            <a:r>
              <a:rPr lang="el-GR" dirty="0" smtClean="0"/>
              <a:t>Ειδικότερα, στην σημερινή εποχή του Σημασιολογικού Ιστού (</a:t>
            </a:r>
            <a:r>
              <a:rPr lang="en-US" dirty="0" smtClean="0"/>
              <a:t>Semantic Web), </a:t>
            </a:r>
            <a:r>
              <a:rPr lang="el-GR" dirty="0" smtClean="0"/>
              <a:t>είναι απαραίτητο η πληροφορία (τα δεδομένα), να είναι καλά και σαφώς ορισμένη, έτσι ώστε να μπορούν τόσο οι άνθρωποι, όσο και τα υπολογιστικά συστήματα να την κατανοούν.</a:t>
            </a:r>
            <a:endParaRPr lang="el-GR" dirty="0"/>
          </a:p>
          <a:p>
            <a:endParaRPr lang="el-GR" dirty="0" smtClean="0"/>
          </a:p>
        </p:txBody>
      </p:sp>
      <p:sp>
        <p:nvSpPr>
          <p:cNvPr id="3" name="TextBox 2"/>
          <p:cNvSpPr txBox="1"/>
          <p:nvPr/>
        </p:nvSpPr>
        <p:spPr>
          <a:xfrm>
            <a:off x="3175286" y="188640"/>
            <a:ext cx="2493247" cy="769441"/>
          </a:xfrm>
          <a:prstGeom prst="rect">
            <a:avLst/>
          </a:prstGeom>
          <a:noFill/>
        </p:spPr>
        <p:txBody>
          <a:bodyPr wrap="none" rtlCol="0">
            <a:spAutoFit/>
          </a:bodyPr>
          <a:lstStyle/>
          <a:p>
            <a:r>
              <a:rPr lang="el-GR" sz="4400" b="1" dirty="0" smtClean="0">
                <a:latin typeface="+mj-lt"/>
              </a:rPr>
              <a:t>Εισαγωγή</a:t>
            </a:r>
            <a:endParaRPr lang="el-GR" sz="4400" b="1" dirty="0">
              <a:latin typeface="+mj-lt"/>
            </a:endParaRPr>
          </a:p>
        </p:txBody>
      </p:sp>
      <p:sp>
        <p:nvSpPr>
          <p:cNvPr id="4" name="Footer Placeholder 3"/>
          <p:cNvSpPr>
            <a:spLocks noGrp="1"/>
          </p:cNvSpPr>
          <p:nvPr>
            <p:ph type="ftr" sz="quarter" idx="11"/>
          </p:nvPr>
        </p:nvSpPr>
        <p:spPr>
          <a:xfrm>
            <a:off x="3124200" y="6422064"/>
            <a:ext cx="3608040" cy="365125"/>
          </a:xfrm>
        </p:spPr>
        <p:txBody>
          <a:bodyPr/>
          <a:lstStyle/>
          <a:p>
            <a:r>
              <a:rPr lang="el-GR"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l-GR" sz="3600" b="1" dirty="0" smtClean="0">
                <a:latin typeface="+mn-lt"/>
              </a:rPr>
              <a:t>Σημασιολογικός Ιστός - </a:t>
            </a:r>
            <a:r>
              <a:rPr lang="en-US" sz="3600" b="1" dirty="0" smtClean="0">
                <a:latin typeface="+mn-lt"/>
              </a:rPr>
              <a:t>Semantic Web or web 3.0</a:t>
            </a:r>
            <a:endParaRPr lang="el-GR" sz="3600" b="1" dirty="0">
              <a:latin typeface="+mn-lt"/>
            </a:endParaRPr>
          </a:p>
        </p:txBody>
      </p:sp>
      <p:sp>
        <p:nvSpPr>
          <p:cNvPr id="3" name="Content Placeholder 2"/>
          <p:cNvSpPr>
            <a:spLocks noGrp="1"/>
          </p:cNvSpPr>
          <p:nvPr>
            <p:ph idx="1"/>
          </p:nvPr>
        </p:nvSpPr>
        <p:spPr>
          <a:xfrm>
            <a:off x="457200" y="1600200"/>
            <a:ext cx="8363272" cy="4781128"/>
          </a:xfrm>
        </p:spPr>
        <p:txBody>
          <a:bodyPr numCol="1">
            <a:normAutofit fontScale="85000" lnSpcReduction="20000"/>
          </a:bodyPr>
          <a:lstStyle/>
          <a:p>
            <a:pPr algn="just"/>
            <a:r>
              <a:rPr lang="el-GR" sz="2000" dirty="0" smtClean="0"/>
              <a:t>Απότομη ανάπτυξη του Παγκόσμιου Ιστού &amp; του όγκου των πληροφοριών, έθεσαν ζητήματα:</a:t>
            </a:r>
          </a:p>
          <a:p>
            <a:pPr lvl="1" algn="just">
              <a:buFont typeface="Wingdings" pitchFamily="2" charset="2"/>
              <a:buChar char="Ø"/>
            </a:pPr>
            <a:r>
              <a:rPr lang="el-GR" sz="1500" dirty="0" smtClean="0"/>
              <a:t>της αναζήτησης, </a:t>
            </a:r>
          </a:p>
          <a:p>
            <a:pPr lvl="1" algn="just">
              <a:buFont typeface="Wingdings" pitchFamily="2" charset="2"/>
              <a:buChar char="Ø"/>
            </a:pPr>
            <a:r>
              <a:rPr lang="el-GR" sz="1500" dirty="0" smtClean="0"/>
              <a:t>του διαχωρισμού και </a:t>
            </a:r>
          </a:p>
          <a:p>
            <a:pPr lvl="1" algn="just">
              <a:buFont typeface="Wingdings" pitchFamily="2" charset="2"/>
              <a:buChar char="Ø"/>
            </a:pPr>
            <a:r>
              <a:rPr lang="el-GR" sz="1500" dirty="0" smtClean="0"/>
              <a:t>της επεξεργασίας των πληροφοριών για τους χρήστες</a:t>
            </a:r>
          </a:p>
          <a:p>
            <a:pPr lvl="1" algn="just">
              <a:buNone/>
            </a:pPr>
            <a:endParaRPr lang="el-GR" sz="1500" dirty="0" smtClean="0"/>
          </a:p>
          <a:p>
            <a:pPr algn="just">
              <a:buNone/>
            </a:pPr>
            <a:r>
              <a:rPr lang="el-GR" sz="1900" dirty="0" smtClean="0"/>
              <a:t>	Για περιορισμό</a:t>
            </a:r>
          </a:p>
          <a:p>
            <a:pPr lvl="1" algn="just">
              <a:buFont typeface="Wingdings" pitchFamily="2" charset="2"/>
              <a:buChar char="Ø"/>
            </a:pPr>
            <a:r>
              <a:rPr lang="el-GR" sz="1500" dirty="0" smtClean="0"/>
              <a:t>Κόστους</a:t>
            </a:r>
          </a:p>
          <a:p>
            <a:pPr lvl="1" algn="just">
              <a:buFont typeface="Wingdings" pitchFamily="2" charset="2"/>
              <a:buChar char="Ø"/>
            </a:pPr>
            <a:r>
              <a:rPr lang="el-GR" sz="1500" dirty="0" smtClean="0"/>
              <a:t>Χρόνου</a:t>
            </a:r>
          </a:p>
          <a:p>
            <a:pPr lvl="1" algn="just">
              <a:buFont typeface="Wingdings" pitchFamily="2" charset="2"/>
              <a:buChar char="Ø"/>
            </a:pPr>
            <a:r>
              <a:rPr lang="el-GR" sz="1500" dirty="0" smtClean="0"/>
              <a:t>Κόπος</a:t>
            </a:r>
          </a:p>
          <a:p>
            <a:pPr lvl="1" algn="just">
              <a:buFont typeface="Wingdings" pitchFamily="2" charset="2"/>
              <a:buChar char="Ø"/>
            </a:pPr>
            <a:r>
              <a:rPr lang="el-GR" sz="1500" dirty="0" smtClean="0"/>
              <a:t>Δυσχρηστία</a:t>
            </a:r>
          </a:p>
          <a:p>
            <a:pPr lvl="1" algn="just">
              <a:buFont typeface="Wingdings" pitchFamily="2" charset="2"/>
              <a:buChar char="Ø"/>
            </a:pPr>
            <a:r>
              <a:rPr lang="el-GR" sz="1500" dirty="0" smtClean="0"/>
              <a:t>Περιορισμός όγκου αξιολόγησης πληροφοριών</a:t>
            </a:r>
          </a:p>
          <a:p>
            <a:pPr algn="just">
              <a:buFont typeface="Wingdings" pitchFamily="2" charset="2"/>
              <a:buChar char="Ø"/>
            </a:pPr>
            <a:endParaRPr lang="en-US" sz="1900" dirty="0" smtClean="0"/>
          </a:p>
          <a:p>
            <a:pPr algn="just"/>
            <a:r>
              <a:rPr lang="el-GR" sz="2000" dirty="0" smtClean="0"/>
              <a:t>Ο σημασιολογικός ιστός αποτελεί μια επέκταση του σημερινού παγκόσμιου ιστού (</a:t>
            </a:r>
            <a:r>
              <a:rPr lang="en-US" sz="2000" dirty="0" smtClean="0"/>
              <a:t>web), </a:t>
            </a:r>
            <a:r>
              <a:rPr lang="el-GR" sz="2000" dirty="0" smtClean="0"/>
              <a:t>όπου η πληροφορία είναι καλά και σαφώς ορισμένη, ώστε να γίνεται πιο εύκολη και αποτέλεσματική η συνεργασία ανθρώπων και υπολογιστών. [</a:t>
            </a:r>
            <a:r>
              <a:rPr lang="en-US" sz="2000" dirty="0" smtClean="0"/>
              <a:t>Tim Berners-Lee, 2001]</a:t>
            </a:r>
            <a:endParaRPr lang="el-GR" sz="2000" dirty="0" smtClean="0"/>
          </a:p>
          <a:p>
            <a:pPr algn="just">
              <a:buNone/>
            </a:pPr>
            <a:r>
              <a:rPr lang="el-GR" sz="2000" dirty="0" smtClean="0"/>
              <a:t>	</a:t>
            </a:r>
            <a:r>
              <a:rPr lang="el-GR" sz="1400" i="1" dirty="0" smtClean="0"/>
              <a:t>(να μπορούν τα περιεχόμενα του </a:t>
            </a:r>
            <a:r>
              <a:rPr lang="en-US" sz="1400" i="1" dirty="0" smtClean="0"/>
              <a:t>WWW </a:t>
            </a:r>
            <a:r>
              <a:rPr lang="el-GR" sz="1400" i="1" dirty="0" smtClean="0"/>
              <a:t>, να προσπελαύνονται και να ερμηνεύονται από μηχανές) </a:t>
            </a:r>
          </a:p>
          <a:p>
            <a:pPr algn="ctr">
              <a:buNone/>
            </a:pPr>
            <a:r>
              <a:rPr lang="el-GR" sz="2000" dirty="0" smtClean="0"/>
              <a:t>ή   </a:t>
            </a:r>
          </a:p>
          <a:p>
            <a:pPr algn="just">
              <a:buNone/>
            </a:pPr>
            <a:r>
              <a:rPr lang="en-US" sz="2000" dirty="0" smtClean="0"/>
              <a:t>“The representation of data on the World Wide Web”, </a:t>
            </a:r>
            <a:r>
              <a:rPr lang="el-GR" sz="2000" dirty="0" smtClean="0"/>
              <a:t>ορίζει το </a:t>
            </a:r>
            <a:r>
              <a:rPr lang="en-US" sz="2000" dirty="0" smtClean="0"/>
              <a:t>World Wide Web Consortium (W3C)</a:t>
            </a:r>
            <a:r>
              <a:rPr lang="el-GR" sz="2000" dirty="0" smtClean="0"/>
              <a:t>, χωρίς να περιορίζεται ο τύπος ή η χρήση των δεδομένων.</a:t>
            </a:r>
            <a:endParaRPr lang="el-GR" dirty="0" smtClean="0"/>
          </a:p>
          <a:p>
            <a:pPr algn="ctr">
              <a:buNone/>
            </a:pPr>
            <a:endParaRPr lang="el-GR" dirty="0"/>
          </a:p>
        </p:txBody>
      </p:sp>
      <p:sp>
        <p:nvSpPr>
          <p:cNvPr id="4" name="Footer Placeholder 3"/>
          <p:cNvSpPr>
            <a:spLocks noGrp="1"/>
          </p:cNvSpPr>
          <p:nvPr>
            <p:ph type="ftr" sz="quarter" idx="11"/>
          </p:nvPr>
        </p:nvSpPr>
        <p:spPr>
          <a:xfrm>
            <a:off x="3124200" y="6356350"/>
            <a:ext cx="3320008"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Semantic web (</a:t>
            </a:r>
            <a:r>
              <a:rPr lang="el-GR" b="1" dirty="0" smtClean="0"/>
              <a:t>συν.)</a:t>
            </a:r>
            <a:endParaRPr lang="el-GR" b="1" dirty="0"/>
          </a:p>
        </p:txBody>
      </p:sp>
      <p:sp>
        <p:nvSpPr>
          <p:cNvPr id="3" name="Content Placeholder 2"/>
          <p:cNvSpPr>
            <a:spLocks noGrp="1"/>
          </p:cNvSpPr>
          <p:nvPr>
            <p:ph idx="1"/>
          </p:nvPr>
        </p:nvSpPr>
        <p:spPr/>
        <p:txBody>
          <a:bodyPr/>
          <a:lstStyle/>
          <a:p>
            <a:pPr>
              <a:buNone/>
            </a:pPr>
            <a:r>
              <a:rPr lang="el-GR" dirty="0" smtClean="0"/>
              <a:t>Συμβάλλει: </a:t>
            </a:r>
            <a:endParaRPr lang="en-US" dirty="0" smtClean="0"/>
          </a:p>
          <a:p>
            <a:pPr marL="608076" indent="-571500">
              <a:buFont typeface="+mj-lt"/>
              <a:buAutoNum type="romanLcPeriod"/>
            </a:pPr>
            <a:r>
              <a:rPr lang="el-GR" dirty="0" smtClean="0"/>
              <a:t>στην ενοποίηση των δεδομένων (</a:t>
            </a:r>
            <a:r>
              <a:rPr lang="en-US" dirty="0" smtClean="0"/>
              <a:t>data integration)</a:t>
            </a:r>
          </a:p>
          <a:p>
            <a:pPr marL="608076" indent="-571500">
              <a:buFont typeface="+mj-lt"/>
              <a:buAutoNum type="romanLcPeriod"/>
            </a:pPr>
            <a:r>
              <a:rPr lang="el-GR" dirty="0" smtClean="0"/>
              <a:t>στη ανάπτυξη εργαλείων για την αναπαράσταση της γνώσης (εννοιών και των σχέσεων μεταξύ τους) σε περιβάλλον περιρρέουσας νοημοσύνης (</a:t>
            </a:r>
            <a:r>
              <a:rPr lang="en-US" dirty="0" err="1" smtClean="0"/>
              <a:t>AmI</a:t>
            </a:r>
            <a:r>
              <a:rPr lang="en-US" dirty="0" smtClean="0"/>
              <a:t> applications)</a:t>
            </a:r>
            <a:endParaRPr lang="el-GR" dirty="0"/>
          </a:p>
        </p:txBody>
      </p:sp>
      <p:sp>
        <p:nvSpPr>
          <p:cNvPr id="4" name="Footer Placeholder 3"/>
          <p:cNvSpPr>
            <a:spLocks noGrp="1"/>
          </p:cNvSpPr>
          <p:nvPr>
            <p:ph type="ftr" sz="quarter" idx="11"/>
          </p:nvPr>
        </p:nvSpPr>
        <p:spPr>
          <a:xfrm>
            <a:off x="3124200" y="6356350"/>
            <a:ext cx="3248000"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Semantic web </a:t>
            </a:r>
            <a:r>
              <a:rPr lang="el-GR" b="1" dirty="0" smtClean="0"/>
              <a:t>(συν.)</a:t>
            </a:r>
            <a:endParaRPr lang="el-GR" b="1" dirty="0"/>
          </a:p>
        </p:txBody>
      </p:sp>
      <p:sp>
        <p:nvSpPr>
          <p:cNvPr id="3" name="Content Placeholder 2"/>
          <p:cNvSpPr>
            <a:spLocks noGrp="1"/>
          </p:cNvSpPr>
          <p:nvPr>
            <p:ph idx="1"/>
          </p:nvPr>
        </p:nvSpPr>
        <p:spPr/>
        <p:txBody>
          <a:bodyPr>
            <a:normAutofit fontScale="92500" lnSpcReduction="20000"/>
          </a:bodyPr>
          <a:lstStyle/>
          <a:p>
            <a:pPr>
              <a:buNone/>
            </a:pPr>
            <a:r>
              <a:rPr lang="el-GR" dirty="0" smtClean="0"/>
              <a:t>Ανάπτυξη πρότύπων:</a:t>
            </a:r>
          </a:p>
          <a:p>
            <a:r>
              <a:rPr lang="el-GR" dirty="0" smtClean="0"/>
              <a:t>Γλώσσα Οντολογίας (</a:t>
            </a:r>
            <a:r>
              <a:rPr lang="en-US" dirty="0" smtClean="0"/>
              <a:t>Ontology)</a:t>
            </a:r>
            <a:endParaRPr lang="el-GR" dirty="0" smtClean="0"/>
          </a:p>
          <a:p>
            <a:r>
              <a:rPr lang="el-GR" dirty="0" smtClean="0"/>
              <a:t>Μοντέλο Δεδομένων </a:t>
            </a:r>
            <a:r>
              <a:rPr lang="en-US" dirty="0" smtClean="0"/>
              <a:t>(Task Modeling)</a:t>
            </a:r>
            <a:endParaRPr lang="el-GR" dirty="0" smtClean="0"/>
          </a:p>
          <a:p>
            <a:endParaRPr lang="el-GR" dirty="0" smtClean="0"/>
          </a:p>
          <a:p>
            <a:r>
              <a:rPr lang="el-GR" dirty="0" smtClean="0"/>
              <a:t>Βασικές Τεχνολογίες-Προδιαγραφές (</a:t>
            </a:r>
            <a:r>
              <a:rPr lang="en-US" dirty="0" smtClean="0"/>
              <a:t>bottom up </a:t>
            </a:r>
            <a:r>
              <a:rPr lang="el-GR" dirty="0" smtClean="0"/>
              <a:t>προσέγγιση):</a:t>
            </a:r>
          </a:p>
          <a:p>
            <a:pPr lvl="1">
              <a:buFont typeface="Wingdings" pitchFamily="2" charset="2"/>
              <a:buChar char="Ø"/>
            </a:pPr>
            <a:r>
              <a:rPr lang="en-US" dirty="0" smtClean="0"/>
              <a:t>Resource Description Framework (RDF)</a:t>
            </a:r>
            <a:endParaRPr lang="el-GR" dirty="0" smtClean="0"/>
          </a:p>
          <a:p>
            <a:pPr lvl="1">
              <a:buFont typeface="Wingdings" pitchFamily="2" charset="2"/>
              <a:buChar char="Ø"/>
            </a:pPr>
            <a:r>
              <a:rPr lang="en-US" dirty="0" smtClean="0"/>
              <a:t>RDF Schema</a:t>
            </a:r>
            <a:endParaRPr lang="el-GR" dirty="0" smtClean="0"/>
          </a:p>
          <a:p>
            <a:pPr lvl="1">
              <a:buFont typeface="Wingdings" pitchFamily="2" charset="2"/>
              <a:buChar char="Ø"/>
            </a:pPr>
            <a:r>
              <a:rPr lang="en-US" dirty="0" smtClean="0"/>
              <a:t>Web Ontology Language (OWL)</a:t>
            </a:r>
          </a:p>
          <a:p>
            <a:pPr lvl="1">
              <a:buFont typeface="Wingdings" pitchFamily="2" charset="2"/>
              <a:buChar char="Ø"/>
            </a:pPr>
            <a:r>
              <a:rPr lang="en-US" dirty="0" smtClean="0"/>
              <a:t>SPARQL </a:t>
            </a:r>
            <a:r>
              <a:rPr lang="el-GR" dirty="0" smtClean="0"/>
              <a:t>(προτυποποιημένη γλώσσα για το </a:t>
            </a:r>
            <a:r>
              <a:rPr lang="en-US" dirty="0" smtClean="0"/>
              <a:t>RDF)</a:t>
            </a:r>
          </a:p>
        </p:txBody>
      </p:sp>
      <p:sp>
        <p:nvSpPr>
          <p:cNvPr id="4" name="Footer Placeholder 3"/>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Semantic web layers</a:t>
            </a:r>
            <a:endParaRPr lang="el-GR" b="1" dirty="0"/>
          </a:p>
        </p:txBody>
      </p:sp>
      <p:pic>
        <p:nvPicPr>
          <p:cNvPr id="5" name="Content Placeholder 4" descr="semantic-web-layer-cake-2.png"/>
          <p:cNvPicPr>
            <a:picLocks noGrp="1" noChangeAspect="1"/>
          </p:cNvPicPr>
          <p:nvPr>
            <p:ph idx="1"/>
          </p:nvPr>
        </p:nvPicPr>
        <p:blipFill>
          <a:blip r:embed="rId2" cstate="print"/>
          <a:stretch>
            <a:fillRect/>
          </a:stretch>
        </p:blipFill>
        <p:spPr>
          <a:xfrm>
            <a:off x="1857375" y="2243931"/>
            <a:ext cx="5429250" cy="3238500"/>
          </a:xfrm>
        </p:spPr>
      </p:pic>
      <p:sp>
        <p:nvSpPr>
          <p:cNvPr id="4" name="Footer Placeholder 3"/>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smtClean="0">
                <a:latin typeface="+mn-lt"/>
              </a:rPr>
              <a:t>Περιβάλλον περιρρέουσας νοημοσύνης </a:t>
            </a:r>
            <a:r>
              <a:rPr lang="en-US" sz="3200" b="1" dirty="0" smtClean="0">
                <a:latin typeface="+mn-lt"/>
              </a:rPr>
              <a:t>Ambient Intelligent environment-</a:t>
            </a:r>
            <a:r>
              <a:rPr lang="en-US" sz="3200" b="1" dirty="0" err="1" smtClean="0">
                <a:latin typeface="+mn-lt"/>
              </a:rPr>
              <a:t>AmI</a:t>
            </a:r>
            <a:endParaRPr lang="el-GR" sz="3200" dirty="0">
              <a:latin typeface="+mn-lt"/>
            </a:endParaRPr>
          </a:p>
        </p:txBody>
      </p:sp>
      <p:sp>
        <p:nvSpPr>
          <p:cNvPr id="3" name="Content Placeholder 2"/>
          <p:cNvSpPr>
            <a:spLocks noGrp="1"/>
          </p:cNvSpPr>
          <p:nvPr>
            <p:ph idx="1"/>
          </p:nvPr>
        </p:nvSpPr>
        <p:spPr/>
        <p:txBody>
          <a:bodyPr>
            <a:normAutofit fontScale="92500" lnSpcReduction="10000"/>
          </a:bodyPr>
          <a:lstStyle/>
          <a:p>
            <a:r>
              <a:rPr lang="en-US" sz="2800" dirty="0" smtClean="0"/>
              <a:t>Ambient </a:t>
            </a:r>
            <a:r>
              <a:rPr lang="en-US" sz="2800" dirty="0" err="1" smtClean="0"/>
              <a:t>intellingence</a:t>
            </a:r>
            <a:r>
              <a:rPr lang="en-US" sz="2800" dirty="0" smtClean="0"/>
              <a:t> (</a:t>
            </a:r>
            <a:r>
              <a:rPr lang="en-US" sz="2800" dirty="0" err="1" smtClean="0"/>
              <a:t>AmI</a:t>
            </a:r>
            <a:r>
              <a:rPr lang="en-US" sz="2800" dirty="0" smtClean="0"/>
              <a:t>):</a:t>
            </a:r>
          </a:p>
          <a:p>
            <a:pPr>
              <a:buNone/>
            </a:pPr>
            <a:r>
              <a:rPr lang="en-US" sz="2200" dirty="0" smtClean="0"/>
              <a:t>	</a:t>
            </a:r>
            <a:r>
              <a:rPr lang="el-GR" sz="2200" dirty="0" smtClean="0"/>
              <a:t>Ο όρος χρησιμοποιήθηκε για πρώτη φορά από την Ευρωπαΐκή Επιτροπή (</a:t>
            </a:r>
            <a:r>
              <a:rPr lang="en-US" sz="2200" dirty="0" smtClean="0"/>
              <a:t>European Commission</a:t>
            </a:r>
            <a:r>
              <a:rPr lang="el-GR" sz="2200" dirty="0" smtClean="0"/>
              <a:t>) το 2001 [</a:t>
            </a:r>
            <a:r>
              <a:rPr lang="en-US" sz="2200" dirty="0" err="1" smtClean="0"/>
              <a:t>Ducatel</a:t>
            </a:r>
            <a:r>
              <a:rPr lang="en-US" sz="2200" dirty="0" smtClean="0"/>
              <a:t> et. Al 2001]</a:t>
            </a:r>
            <a:r>
              <a:rPr lang="el-GR" sz="2200" dirty="0" smtClean="0"/>
              <a:t>,</a:t>
            </a:r>
            <a:r>
              <a:rPr lang="en-US" sz="2200" dirty="0" smtClean="0"/>
              <a:t> </a:t>
            </a:r>
            <a:r>
              <a:rPr lang="el-GR" sz="2200" dirty="0" smtClean="0"/>
              <a:t>ως αποτέλεσμα των νέων αναγκών  των χρηστών σε περιβάλλον διάχυτης υπολογιστικής (</a:t>
            </a:r>
            <a:r>
              <a:rPr lang="en-US" sz="2200" dirty="0" smtClean="0"/>
              <a:t>ubiquitous environments) </a:t>
            </a:r>
            <a:r>
              <a:rPr lang="el-GR" sz="2200" dirty="0" smtClean="0"/>
              <a:t>που οραματίστηκε ο </a:t>
            </a:r>
            <a:r>
              <a:rPr lang="en-US" sz="2200" dirty="0" smtClean="0"/>
              <a:t>M. Weiser (2002) </a:t>
            </a:r>
            <a:r>
              <a:rPr lang="el-GR" sz="2200" dirty="0" smtClean="0"/>
              <a:t>και αναφέρεται σε ένα περιβάλλον </a:t>
            </a:r>
            <a:r>
              <a:rPr lang="el-GR" sz="2200" u="sng" dirty="0" smtClean="0"/>
              <a:t>ψηφιακό (</a:t>
            </a:r>
            <a:r>
              <a:rPr lang="en-US" sz="2200" u="sng" dirty="0" smtClean="0"/>
              <a:t>digital)</a:t>
            </a:r>
            <a:r>
              <a:rPr lang="el-GR" sz="2200" u="sng" dirty="0" smtClean="0"/>
              <a:t> και ικανό να αντιλαμβάνεται τις αλλαγές που επιτελούνται σε αυτό (</a:t>
            </a:r>
            <a:r>
              <a:rPr lang="en-US" sz="2200" u="sng" dirty="0" smtClean="0"/>
              <a:t>proactive)</a:t>
            </a:r>
            <a:r>
              <a:rPr lang="el-GR" sz="2200" u="sng" dirty="0" smtClean="0"/>
              <a:t> ,να προσαρμόζεται στις αλλαγές αυτές και να βοηθά τους χρήστες στην αλληλεπίδρασή τους με το περιβάλλον στην καθημερινή τους ζωή</a:t>
            </a:r>
            <a:r>
              <a:rPr lang="el-GR" sz="2200" dirty="0" smtClean="0"/>
              <a:t>. [</a:t>
            </a:r>
            <a:r>
              <a:rPr lang="en-US" sz="2200" dirty="0" smtClean="0"/>
              <a:t>Augusto 2007] </a:t>
            </a:r>
            <a:r>
              <a:rPr lang="el-GR" sz="2200" dirty="0" smtClean="0"/>
              <a:t>Το περιβάλλον αυτό αποτελείται από συσκευές, αντικείμενα, με ενσωματωμένη υπολογιστική ικανότητα και «νοημοσύνη»</a:t>
            </a:r>
            <a:r>
              <a:rPr lang="en-US" sz="2200" dirty="0" smtClean="0"/>
              <a:t> </a:t>
            </a:r>
            <a:r>
              <a:rPr lang="el-GR" sz="2200" dirty="0" smtClean="0"/>
              <a:t>με τις οποίες οι χρήστες αλληλεπιδρούν.</a:t>
            </a:r>
            <a:endParaRPr lang="en-US" sz="2200" dirty="0" smtClean="0"/>
          </a:p>
          <a:p>
            <a:pPr>
              <a:buNone/>
            </a:pPr>
            <a:endParaRPr lang="en-US" sz="2200" dirty="0" smtClean="0"/>
          </a:p>
          <a:p>
            <a:pPr>
              <a:buNone/>
            </a:pPr>
            <a:r>
              <a:rPr lang="en-US" sz="1900" i="1" dirty="0" smtClean="0"/>
              <a:t>	</a:t>
            </a:r>
            <a:r>
              <a:rPr lang="en-US" sz="1900" b="1" i="1" dirty="0" err="1" smtClean="0"/>
              <a:t>AmI</a:t>
            </a:r>
            <a:r>
              <a:rPr lang="en-US" sz="1900" b="1" i="1" dirty="0" smtClean="0"/>
              <a:t> environment: </a:t>
            </a:r>
            <a:r>
              <a:rPr lang="en-US" sz="1900" i="1" dirty="0" smtClean="0"/>
              <a:t>digital and proactive environments, with capacity to sense the environment and assist users in their daily lives. [Augusto 2007]</a:t>
            </a:r>
            <a:endParaRPr lang="el-GR" sz="1900" i="1" dirty="0" smtClean="0"/>
          </a:p>
          <a:p>
            <a:pPr>
              <a:buNone/>
            </a:pPr>
            <a:endParaRPr lang="el-GR" dirty="0" smtClean="0"/>
          </a:p>
        </p:txBody>
      </p:sp>
      <p:sp>
        <p:nvSpPr>
          <p:cNvPr id="4" name="Footer Placeholder 3"/>
          <p:cNvSpPr>
            <a:spLocks noGrp="1"/>
          </p:cNvSpPr>
          <p:nvPr>
            <p:ph type="ftr" sz="quarter" idx="11"/>
          </p:nvPr>
        </p:nvSpPr>
        <p:spPr/>
        <p:txBody>
          <a:bodyPr/>
          <a:lstStyle/>
          <a:p>
            <a:r>
              <a:rPr lang="el-GR" smtClean="0"/>
              <a:t>ΠΜΣ στην Επιστήμη και Τεχνολογία Υπολογιστών Ακαδ. Έτος 2015-2016</a:t>
            </a:r>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69232"/>
            <a:ext cx="8352928" cy="5509200"/>
          </a:xfrm>
          <a:prstGeom prst="rect">
            <a:avLst/>
          </a:prstGeom>
          <a:noFill/>
        </p:spPr>
        <p:txBody>
          <a:bodyPr wrap="square" rtlCol="0">
            <a:spAutoFit/>
          </a:bodyPr>
          <a:lstStyle/>
          <a:p>
            <a:r>
              <a:rPr lang="el-GR" sz="2000" dirty="0" smtClean="0"/>
              <a:t>Τα συστήματα </a:t>
            </a:r>
            <a:r>
              <a:rPr lang="en-US" sz="2000" dirty="0" err="1" smtClean="0"/>
              <a:t>AmI</a:t>
            </a:r>
            <a:r>
              <a:rPr lang="en-US" sz="2000" dirty="0" smtClean="0"/>
              <a:t>, </a:t>
            </a:r>
            <a:r>
              <a:rPr lang="el-GR" sz="2000" dirty="0" smtClean="0"/>
              <a:t>αποτελούνται κυρίως από:</a:t>
            </a:r>
          </a:p>
          <a:p>
            <a:endParaRPr lang="el-GR" sz="2000" dirty="0" smtClean="0"/>
          </a:p>
          <a:p>
            <a:pPr>
              <a:buFont typeface="Wingdings" pitchFamily="2" charset="2"/>
              <a:buChar char="q"/>
            </a:pPr>
            <a:r>
              <a:rPr lang="el-GR" sz="2000" dirty="0" smtClean="0"/>
              <a:t>έναν μηχανισμό αντίληψης</a:t>
            </a:r>
            <a:r>
              <a:rPr lang="en-US" sz="2000" dirty="0" smtClean="0"/>
              <a:t> (perception mechanism) </a:t>
            </a:r>
            <a:r>
              <a:rPr lang="el-GR" sz="2000" dirty="0" smtClean="0"/>
              <a:t>για να συλλέγουν πληροφορίες για τον χρήστη και το περιβάλλον [</a:t>
            </a:r>
            <a:r>
              <a:rPr lang="en-US" sz="2000" dirty="0" err="1" smtClean="0"/>
              <a:t>Remagnino</a:t>
            </a:r>
            <a:r>
              <a:rPr lang="en-US" sz="2000" dirty="0" smtClean="0"/>
              <a:t> et al.2005]</a:t>
            </a:r>
            <a:r>
              <a:rPr lang="el-GR" sz="2000" dirty="0" smtClean="0"/>
              <a:t>, [</a:t>
            </a:r>
            <a:r>
              <a:rPr lang="en-US" sz="2000" dirty="0" smtClean="0"/>
              <a:t>Cook et.al. 2009]</a:t>
            </a:r>
          </a:p>
          <a:p>
            <a:pPr>
              <a:buFont typeface="Wingdings" pitchFamily="2" charset="2"/>
              <a:buChar char="q"/>
            </a:pPr>
            <a:endParaRPr lang="en-US" sz="2000" dirty="0" smtClean="0"/>
          </a:p>
          <a:p>
            <a:pPr>
              <a:buFont typeface="Wingdings" pitchFamily="2" charset="2"/>
              <a:buChar char="q"/>
            </a:pPr>
            <a:r>
              <a:rPr lang="el-GR" sz="2000" dirty="0" smtClean="0"/>
              <a:t>Ένα σύνολο από </a:t>
            </a:r>
            <a:r>
              <a:rPr lang="en-US" sz="2000" dirty="0" smtClean="0"/>
              <a:t>actuators</a:t>
            </a:r>
            <a:r>
              <a:rPr lang="el-GR" sz="2000" dirty="0" smtClean="0"/>
              <a:t>, για να τροποποιούν το περιβάλλον και να επικοινωνούν με τους χρήστες  και</a:t>
            </a:r>
            <a:endParaRPr lang="en-US" sz="2000" dirty="0" smtClean="0"/>
          </a:p>
          <a:p>
            <a:pPr>
              <a:buFont typeface="Wingdings" pitchFamily="2" charset="2"/>
              <a:buChar char="q"/>
            </a:pPr>
            <a:endParaRPr lang="en-US" sz="2000" dirty="0" smtClean="0"/>
          </a:p>
          <a:p>
            <a:pPr>
              <a:buFont typeface="Wingdings" pitchFamily="2" charset="2"/>
              <a:buChar char="q"/>
            </a:pPr>
            <a:r>
              <a:rPr lang="el-GR" sz="2000" dirty="0" smtClean="0"/>
              <a:t> έναν μηχανισμό συλλογισμού/λήψης απόφασης (</a:t>
            </a:r>
            <a:r>
              <a:rPr lang="en-US" sz="2000" dirty="0" smtClean="0"/>
              <a:t>reasoning/ decision-making module), </a:t>
            </a:r>
            <a:r>
              <a:rPr lang="el-GR" sz="2000" dirty="0" smtClean="0"/>
              <a:t>ικανό να αντιληφθεί τι συμβαίνει στους χρήστες όταν είναι στο περιβάλλον, τι κάνουν,</a:t>
            </a:r>
            <a:r>
              <a:rPr lang="en-US" sz="2000" dirty="0" smtClean="0"/>
              <a:t> </a:t>
            </a:r>
            <a:r>
              <a:rPr lang="el-GR" sz="2000" dirty="0" smtClean="0"/>
              <a:t>τι πρόκειται να κάνουν και να λαμβάνουν αποφάσεις για να τους βοηθήσουν</a:t>
            </a:r>
            <a:endParaRPr lang="en-US" sz="2000" dirty="0" smtClean="0"/>
          </a:p>
          <a:p>
            <a:pPr>
              <a:buFont typeface="Wingdings" pitchFamily="2" charset="2"/>
              <a:buChar char="q"/>
            </a:pPr>
            <a:endParaRPr lang="en-US" sz="2000" dirty="0" smtClean="0"/>
          </a:p>
          <a:p>
            <a:r>
              <a:rPr lang="el-GR" i="1" dirty="0" smtClean="0"/>
              <a:t>Οι τρεις αυτοί παράγοντες συχνά διευρύνονται, καθώς στη σχεδίαση </a:t>
            </a:r>
            <a:r>
              <a:rPr lang="en-US" i="1" dirty="0" err="1" smtClean="0"/>
              <a:t>AmI</a:t>
            </a:r>
            <a:r>
              <a:rPr lang="en-US" i="1" dirty="0" smtClean="0"/>
              <a:t>  </a:t>
            </a:r>
            <a:r>
              <a:rPr lang="el-GR" i="1" dirty="0" smtClean="0"/>
              <a:t>εφαρμογών, υπεισέρχεται  και η</a:t>
            </a:r>
            <a:r>
              <a:rPr lang="en-US" i="1" dirty="0" smtClean="0"/>
              <a:t> </a:t>
            </a:r>
            <a:r>
              <a:rPr lang="el-GR" i="1" dirty="0" smtClean="0"/>
              <a:t>ανάγκη σχεδίασης ένος δικτύου αισθητήρων</a:t>
            </a:r>
            <a:r>
              <a:rPr lang="en-US" i="1" dirty="0" smtClean="0"/>
              <a:t> (sensor network)</a:t>
            </a:r>
            <a:r>
              <a:rPr lang="el-GR" i="1" dirty="0" smtClean="0"/>
              <a:t> για παράδειγμα ή μια αντίδραση σε πραγματικό χρόνο (</a:t>
            </a:r>
            <a:r>
              <a:rPr lang="en-US" i="1" dirty="0" smtClean="0"/>
              <a:t>real-time response)</a:t>
            </a:r>
            <a:r>
              <a:rPr lang="el-GR" i="1" dirty="0" smtClean="0"/>
              <a:t> κλπ. [</a:t>
            </a:r>
            <a:r>
              <a:rPr lang="en-US" i="1" dirty="0" err="1" smtClean="0"/>
              <a:t>Remagnino</a:t>
            </a:r>
            <a:r>
              <a:rPr lang="en-US" i="1" dirty="0" smtClean="0"/>
              <a:t> et. Al.2005, Ramos et. Al. 2008]</a:t>
            </a:r>
            <a:endParaRPr lang="el-GR" i="1" dirty="0"/>
          </a:p>
        </p:txBody>
      </p:sp>
      <p:sp>
        <p:nvSpPr>
          <p:cNvPr id="3" name="Footer Placeholder 2"/>
          <p:cNvSpPr>
            <a:spLocks noGrp="1"/>
          </p:cNvSpPr>
          <p:nvPr>
            <p:ph type="ftr" sz="quarter" idx="11"/>
          </p:nvPr>
        </p:nvSpPr>
        <p:spPr>
          <a:xfrm>
            <a:off x="3124200" y="6356350"/>
            <a:ext cx="3248000" cy="365125"/>
          </a:xfrm>
        </p:spPr>
        <p:txBody>
          <a:bodyPr/>
          <a:lstStyle/>
          <a:p>
            <a:r>
              <a:rPr lang="el-GR" dirty="0" smtClean="0"/>
              <a:t>ΠΜΣ στην Επιστήμη και Τεχνολογία Υπολογιστών Ακαδ. Έτος 2015-2016</a:t>
            </a:r>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TotalTime>
  <Words>2129</Words>
  <Application>Microsoft Office PowerPoint</Application>
  <PresentationFormat>On-screen Show (4:3)</PresentationFormat>
  <Paragraphs>286</Paragraphs>
  <Slides>29</Slides>
  <Notes>4</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Μελέτη Οντολογιών για την Αναγνώριση της Ανθρώπινης Συμπεριφοράς</vt:lpstr>
      <vt:lpstr>ΠΕΡΙΕΧΟΜΕΝΑ</vt:lpstr>
      <vt:lpstr>Slide 3</vt:lpstr>
      <vt:lpstr>Σημασιολογικός Ιστός - Semantic Web or web 3.0</vt:lpstr>
      <vt:lpstr>Semantic web (συν.)</vt:lpstr>
      <vt:lpstr>Semantic web (συν.)</vt:lpstr>
      <vt:lpstr>Semantic web layers</vt:lpstr>
      <vt:lpstr>Περιβάλλον περιρρέουσας νοημοσύνης Ambient Intelligent environment-AmI</vt:lpstr>
      <vt:lpstr>Slide 9</vt:lpstr>
      <vt:lpstr>Ο χρήστης – The User</vt:lpstr>
      <vt:lpstr>Μοντελοποίηση δραστηριότητας χρήστη       User task modeling in AmI</vt:lpstr>
      <vt:lpstr>Task Models [Gharsellaoui et.al. 2012]</vt:lpstr>
      <vt:lpstr>Ontologies</vt:lpstr>
      <vt:lpstr>Slide 14</vt:lpstr>
      <vt:lpstr>Slide 15</vt:lpstr>
      <vt:lpstr>Κλάσεις-Classes</vt:lpstr>
      <vt:lpstr>Παράδειγμα (συν.)</vt:lpstr>
      <vt:lpstr>Παράδειγμα (συν.)</vt:lpstr>
      <vt:lpstr>Μεθοδολογία ανάπτυξης Οντολογιών</vt:lpstr>
      <vt:lpstr>Είδη Οντολογιών [Uschold and Gruninger 1996]</vt:lpstr>
      <vt:lpstr>Γλώσσες Αναπαράστασης Οντολογιών</vt:lpstr>
      <vt:lpstr>Γνώση/Επίγνωση Πλαισίου/Περιβάλλοντος  Context Awareness</vt:lpstr>
      <vt:lpstr>Context modeling</vt:lpstr>
      <vt:lpstr>Slide 24</vt:lpstr>
      <vt:lpstr>Slide 25</vt:lpstr>
      <vt:lpstr>Slide 26</vt:lpstr>
      <vt:lpstr>Slide 27</vt:lpstr>
      <vt:lpstr>Πηγές</vt:lpstr>
      <vt:lpstr>Slide 29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“Μελετη οντολογιων για την αναγνωριση τησ ανθρωπινησ  συμπεριφοραΣ” </dc:title>
  <dc:creator>Victoria</dc:creator>
  <cp:lastModifiedBy>Victoria</cp:lastModifiedBy>
  <cp:revision>66</cp:revision>
  <dcterms:created xsi:type="dcterms:W3CDTF">2015-10-14T18:57:13Z</dcterms:created>
  <dcterms:modified xsi:type="dcterms:W3CDTF">2015-10-15T08:13:38Z</dcterms:modified>
</cp:coreProperties>
</file>