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1" r:id="rId9"/>
    <p:sldId id="264" r:id="rId10"/>
    <p:sldId id="265" r:id="rId11"/>
    <p:sldId id="266" r:id="rId12"/>
    <p:sldId id="267"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2342CEA3-3058-4D43-AE35-B3DA76CB4003}" type="datetimeFigureOut">
              <a:rPr lang="el-GR" smtClean="0"/>
              <a:pPr/>
              <a:t>13/12/2015</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13/12/2015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13/12/2015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13/12/2015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13/12/2015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13/12/2015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13/12/2015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13/12/2015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13/12/2015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13/12/2015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 Ορθογώνιο τρίγωνο"/>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13/12/2015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077200" y="6356350"/>
            <a:ext cx="609600" cy="365125"/>
          </a:xfrm>
        </p:spPr>
        <p:txBody>
          <a:bodyPr/>
          <a:lstStyle/>
          <a:p>
            <a:fld id="{D3F1D1C4-C2D9-4231-9FB2-B2D9D97AA41D}" type="slidenum">
              <a:rPr lang="el-GR" smtClean="0"/>
              <a:pPr/>
              <a:t>‹#›</a:t>
            </a:fld>
            <a:endParaRPr lang="el-GR"/>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342CEA3-3058-4D43-AE35-B3DA76CB4003}" type="datetimeFigureOut">
              <a:rPr lang="el-GR" smtClean="0"/>
              <a:pPr/>
              <a:t>13/12/2015</a:t>
            </a:fld>
            <a:endParaRPr lang="el-GR"/>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3F1D1C4-C2D9-4231-9FB2-B2D9D97AA41D}" type="slidenum">
              <a:rPr lang="el-GR" smtClean="0"/>
              <a:pPr/>
              <a:t>‹#›</a:t>
            </a:fld>
            <a:endParaRPr lang="el-GR"/>
          </a:p>
        </p:txBody>
      </p:sp>
      <p:grpSp>
        <p:nvGrpSpPr>
          <p:cNvPr id="2" name="1 - Ομάδα"/>
          <p:cNvGrpSpPr/>
          <p:nvPr/>
        </p:nvGrpSpPr>
        <p:grpSpPr>
          <a:xfrm>
            <a:off x="-19017"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273050"/>
            <a:ext cx="3995936" cy="2507878"/>
          </a:xfrm>
        </p:spPr>
        <p:txBody>
          <a:bodyPr>
            <a:normAutofit/>
          </a:bodyPr>
          <a:lstStyle/>
          <a:p>
            <a:r>
              <a:rPr lang="en-US" sz="2800" dirty="0" smtClean="0"/>
              <a:t>Emmy </a:t>
            </a:r>
            <a:r>
              <a:rPr lang="en-US" sz="2800" dirty="0" err="1" smtClean="0"/>
              <a:t>Hennings</a:t>
            </a:r>
            <a:r>
              <a:rPr lang="en-US" sz="2800" dirty="0" smtClean="0"/>
              <a:t/>
            </a:r>
            <a:br>
              <a:rPr lang="en-US" sz="2800" dirty="0" smtClean="0"/>
            </a:br>
            <a:r>
              <a:rPr lang="en-US" sz="2800" dirty="0" smtClean="0"/>
              <a:t>17/1/1885 – 10/8/1948</a:t>
            </a:r>
            <a:endParaRPr lang="el-GR" sz="2800" dirty="0"/>
          </a:p>
        </p:txBody>
      </p:sp>
      <p:sp>
        <p:nvSpPr>
          <p:cNvPr id="3" name="2 - Υπότιτλος"/>
          <p:cNvSpPr>
            <a:spLocks noGrp="1"/>
          </p:cNvSpPr>
          <p:nvPr>
            <p:ph type="body" idx="2"/>
          </p:nvPr>
        </p:nvSpPr>
        <p:spPr>
          <a:xfrm>
            <a:off x="179512" y="4077072"/>
            <a:ext cx="3600400" cy="2049091"/>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el-GR" sz="2000" u="sng" dirty="0" smtClean="0"/>
              <a:t>Γερμανίδα ποιήτρια, συγγραφέας, </a:t>
            </a:r>
            <a:r>
              <a:rPr lang="en-US" sz="2000" u="sng" dirty="0" smtClean="0"/>
              <a:t>performer</a:t>
            </a:r>
            <a:endParaRPr lang="el-GR" sz="2000" u="sng" dirty="0"/>
          </a:p>
        </p:txBody>
      </p:sp>
      <p:pic>
        <p:nvPicPr>
          <p:cNvPr id="5" name="4 - Θέση εικόνας" descr="image-524136-galleryV9-pcge.jpg"/>
          <p:cNvPicPr>
            <a:picLocks noGrp="1" noChangeAspect="1"/>
          </p:cNvPicPr>
          <p:nvPr>
            <p:ph sz="half" idx="1"/>
          </p:nvPr>
        </p:nvPicPr>
        <p:blipFill>
          <a:blip r:embed="rId2" cstate="print"/>
          <a:stretch>
            <a:fillRect/>
          </a:stretch>
        </p:blipFill>
        <p:spPr>
          <a:xfrm>
            <a:off x="4370705" y="1676400"/>
            <a:ext cx="3520440" cy="4572000"/>
          </a:xfrm>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i="1" dirty="0" smtClean="0"/>
              <a:t>«Μορφίνη»</a:t>
            </a:r>
            <a:endParaRPr lang="el-GR" i="1" dirty="0"/>
          </a:p>
        </p:txBody>
      </p:sp>
      <p:sp>
        <p:nvSpPr>
          <p:cNvPr id="3" name="2 - Θέση περιεχομένου"/>
          <p:cNvSpPr>
            <a:spLocks noGrp="1"/>
          </p:cNvSpPr>
          <p:nvPr>
            <p:ph idx="1"/>
          </p:nvPr>
        </p:nvSpPr>
        <p:spPr>
          <a:xfrm>
            <a:off x="251520" y="1916832"/>
            <a:ext cx="9289032" cy="4941168"/>
          </a:xfrm>
        </p:spPr>
        <p:txBody>
          <a:bodyPr>
            <a:normAutofit fontScale="55000" lnSpcReduction="20000"/>
          </a:bodyPr>
          <a:lstStyle/>
          <a:p>
            <a:pPr algn="ctr">
              <a:buNone/>
            </a:pPr>
            <a:r>
              <a:rPr lang="el-GR" sz="4400" dirty="0" smtClean="0"/>
              <a:t>Σας περιμένουμε για μια τελευταία περιπέτεια.</a:t>
            </a:r>
          </a:p>
          <a:p>
            <a:pPr algn="ctr">
              <a:buNone/>
            </a:pPr>
            <a:r>
              <a:rPr lang="el-GR" sz="4400" dirty="0" smtClean="0"/>
              <a:t>Τι μας νοιάζει για την ηλιοφάνεια; </a:t>
            </a:r>
          </a:p>
          <a:p>
            <a:pPr algn="ctr">
              <a:buNone/>
            </a:pPr>
            <a:r>
              <a:rPr lang="el-GR" sz="4400" dirty="0" smtClean="0"/>
              <a:t>Η υψηλή συσσώρευση των ημερών κατέρρευσε.</a:t>
            </a:r>
          </a:p>
          <a:p>
            <a:pPr algn="ctr">
              <a:buNone/>
            </a:pPr>
            <a:r>
              <a:rPr lang="el-GR" sz="4400" dirty="0" smtClean="0"/>
              <a:t>Ανήσυχα βράδια – προσευχές στο καθαρτήριο.</a:t>
            </a:r>
          </a:p>
          <a:p>
            <a:pPr algn="ctr">
              <a:buNone/>
            </a:pPr>
            <a:r>
              <a:rPr lang="el-GR" sz="4400" dirty="0" smtClean="0"/>
              <a:t>Δεν διαβάζουμε πλέον την καθημερινή εφημερίδα.</a:t>
            </a:r>
          </a:p>
          <a:p>
            <a:pPr algn="ctr">
              <a:buNone/>
            </a:pPr>
            <a:r>
              <a:rPr lang="el-GR" sz="4400" dirty="0" smtClean="0"/>
              <a:t>Μόνο μερικές φορές χαμογελάμε πάνω στα μαξιλάρια.</a:t>
            </a:r>
          </a:p>
          <a:p>
            <a:pPr algn="ctr">
              <a:buNone/>
            </a:pPr>
            <a:r>
              <a:rPr lang="el-GR" sz="4400" dirty="0" smtClean="0"/>
              <a:t>Επειδή εμείς ξέρουμε τα πάντα, και την πονηριά.</a:t>
            </a:r>
          </a:p>
          <a:p>
            <a:pPr algn="ctr">
              <a:buNone/>
            </a:pPr>
            <a:r>
              <a:rPr lang="el-GR" sz="4400" dirty="0" smtClean="0"/>
              <a:t>Πετάμε πέρα δώθε στο ρίγος.</a:t>
            </a:r>
          </a:p>
          <a:p>
            <a:pPr algn="ctr">
              <a:buNone/>
            </a:pPr>
            <a:r>
              <a:rPr lang="el-GR" sz="4400" dirty="0" smtClean="0"/>
              <a:t>Αρέσει στους ανθρώπους, να βιάζονται και να αγωνίζονται.</a:t>
            </a:r>
          </a:p>
          <a:p>
            <a:pPr algn="ctr">
              <a:buNone/>
            </a:pPr>
            <a:r>
              <a:rPr lang="el-GR" sz="4400" dirty="0" smtClean="0"/>
              <a:t>Σήμερα η βροχή πέφτει ακόμα πιο θολή.</a:t>
            </a:r>
          </a:p>
          <a:p>
            <a:pPr algn="ctr">
              <a:buNone/>
            </a:pPr>
            <a:r>
              <a:rPr lang="el-GR" sz="4400" dirty="0" smtClean="0"/>
              <a:t>Εμείς κινούμαστε μέσα στην αβεβαιότητα της ζωής.</a:t>
            </a:r>
          </a:p>
          <a:p>
            <a:pPr algn="ctr">
              <a:buNone/>
            </a:pPr>
            <a:r>
              <a:rPr lang="el-GR" sz="4400" dirty="0" smtClean="0"/>
              <a:t>Και κοιμόμαστε, συγχυζόμαστε…  εκεί πέρα.</a:t>
            </a:r>
          </a:p>
          <a:p>
            <a:pPr>
              <a:buNone/>
            </a:pPr>
            <a:endParaRPr lang="el-GR" dirty="0" smtClean="0"/>
          </a:p>
          <a:p>
            <a:pPr>
              <a:buNone/>
            </a:pPr>
            <a:r>
              <a:rPr lang="el-GR" dirty="0" smtClean="0"/>
              <a:t> </a:t>
            </a:r>
          </a:p>
        </p:txBody>
      </p:sp>
    </p:spTree>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Γερμανική Βιβλιογραφία</a:t>
            </a:r>
            <a:endParaRPr lang="el-GR" dirty="0"/>
          </a:p>
        </p:txBody>
      </p:sp>
      <p:sp>
        <p:nvSpPr>
          <p:cNvPr id="3" name="2 - Θέση περιεχομένου"/>
          <p:cNvSpPr>
            <a:spLocks noGrp="1"/>
          </p:cNvSpPr>
          <p:nvPr>
            <p:ph idx="1"/>
          </p:nvPr>
        </p:nvSpPr>
        <p:spPr/>
        <p:txBody>
          <a:bodyPr>
            <a:normAutofit lnSpcReduction="10000"/>
          </a:bodyPr>
          <a:lstStyle/>
          <a:p>
            <a:r>
              <a:rPr lang="de-DE" dirty="0" smtClean="0"/>
              <a:t>Dieter Pust: … Marne steht mit seinem kleinen Stadttheater als eines der ersten in der Rubrik Theater unserer Provinz. Emmy Ball-Hennings als Schauspielerin in Marne 1906 bis 1908. In: Dithmarschen: Landeskunde – Kultur – Natur. Heft 2, Juni 2002, S. 53–62</a:t>
            </a:r>
            <a:r>
              <a:rPr lang="de-DE" dirty="0" smtClean="0"/>
              <a:t>.</a:t>
            </a:r>
            <a:endParaRPr lang="el-GR" dirty="0" smtClean="0"/>
          </a:p>
          <a:p>
            <a:r>
              <a:rPr lang="en-US" dirty="0" smtClean="0"/>
              <a:t>Ob </a:t>
            </a:r>
            <a:r>
              <a:rPr lang="en-US" dirty="0" err="1" smtClean="0"/>
              <a:t>Becher</a:t>
            </a:r>
            <a:r>
              <a:rPr lang="en-US" dirty="0" smtClean="0"/>
              <a:t>, </a:t>
            </a:r>
            <a:r>
              <a:rPr lang="en-US" dirty="0" err="1" smtClean="0"/>
              <a:t>Hesse</a:t>
            </a:r>
            <a:r>
              <a:rPr lang="en-US" dirty="0" smtClean="0"/>
              <a:t>, </a:t>
            </a:r>
            <a:r>
              <a:rPr lang="en-US" dirty="0" err="1" smtClean="0"/>
              <a:t>Hoddis</a:t>
            </a:r>
            <a:r>
              <a:rPr lang="en-US" dirty="0" smtClean="0"/>
              <a:t>, </a:t>
            </a:r>
            <a:r>
              <a:rPr lang="en-US" dirty="0" err="1" smtClean="0"/>
              <a:t>Heym</a:t>
            </a:r>
            <a:r>
              <a:rPr lang="en-US" dirty="0" smtClean="0"/>
              <a:t> </a:t>
            </a:r>
            <a:r>
              <a:rPr lang="en-US" dirty="0" err="1" smtClean="0"/>
              <a:t>oder</a:t>
            </a:r>
            <a:r>
              <a:rPr lang="en-US" dirty="0" smtClean="0"/>
              <a:t> </a:t>
            </a:r>
            <a:r>
              <a:rPr lang="en-US" dirty="0" err="1" smtClean="0"/>
              <a:t>Mühsam</a:t>
            </a:r>
            <a:r>
              <a:rPr lang="en-US" dirty="0" smtClean="0"/>
              <a:t> </a:t>
            </a:r>
            <a:r>
              <a:rPr lang="en-US" dirty="0" err="1" smtClean="0"/>
              <a:t>alle</a:t>
            </a:r>
            <a:r>
              <a:rPr lang="en-US" dirty="0" smtClean="0"/>
              <a:t> </a:t>
            </a:r>
            <a:r>
              <a:rPr lang="en-US" dirty="0" err="1" smtClean="0"/>
              <a:t>liebten</a:t>
            </a:r>
            <a:r>
              <a:rPr lang="en-US" dirty="0" smtClean="0"/>
              <a:t> Emmy </a:t>
            </a:r>
            <a:r>
              <a:rPr lang="en-US" dirty="0" err="1" smtClean="0"/>
              <a:t>Hennings</a:t>
            </a:r>
            <a:r>
              <a:rPr lang="en-US" dirty="0" smtClean="0"/>
              <a:t>, </a:t>
            </a:r>
            <a:r>
              <a:rPr lang="en-US" dirty="0" err="1" smtClean="0"/>
              <a:t>eine</a:t>
            </a:r>
            <a:r>
              <a:rPr lang="en-US" dirty="0" smtClean="0"/>
              <a:t> </a:t>
            </a:r>
            <a:r>
              <a:rPr lang="en-US" dirty="0" err="1" smtClean="0"/>
              <a:t>der</a:t>
            </a:r>
            <a:r>
              <a:rPr lang="en-US" dirty="0" smtClean="0"/>
              <a:t> </a:t>
            </a:r>
            <a:r>
              <a:rPr lang="en-US" dirty="0" err="1" smtClean="0"/>
              <a:t>schillerndsten</a:t>
            </a:r>
            <a:r>
              <a:rPr lang="en-US" dirty="0" smtClean="0"/>
              <a:t> </a:t>
            </a:r>
            <a:r>
              <a:rPr lang="en-US" dirty="0" err="1" smtClean="0"/>
              <a:t>Frauenfiguren</a:t>
            </a:r>
            <a:r>
              <a:rPr lang="en-US" dirty="0" smtClean="0"/>
              <a:t> </a:t>
            </a:r>
            <a:r>
              <a:rPr lang="en-US" dirty="0" err="1" smtClean="0"/>
              <a:t>der</a:t>
            </a:r>
            <a:r>
              <a:rPr lang="en-US" dirty="0" smtClean="0"/>
              <a:t> </a:t>
            </a:r>
            <a:r>
              <a:rPr lang="en-US" dirty="0" err="1" smtClean="0"/>
              <a:t>Moderne</a:t>
            </a:r>
            <a:r>
              <a:rPr lang="en-US" dirty="0" smtClean="0"/>
              <a:t>: Pathos </a:t>
            </a:r>
            <a:r>
              <a:rPr lang="en-US" dirty="0" err="1" smtClean="0"/>
              <a:t>einer</a:t>
            </a:r>
            <a:r>
              <a:rPr lang="en-US" dirty="0" smtClean="0"/>
              <a:t> </a:t>
            </a:r>
            <a:r>
              <a:rPr lang="en-US" dirty="0" err="1" smtClean="0"/>
              <a:t>multiplen</a:t>
            </a:r>
            <a:r>
              <a:rPr lang="en-US" dirty="0" smtClean="0"/>
              <a:t> </a:t>
            </a:r>
            <a:r>
              <a:rPr lang="en-US" dirty="0" err="1" smtClean="0"/>
              <a:t>Generation.In</a:t>
            </a:r>
            <a:r>
              <a:rPr lang="en-US" dirty="0" smtClean="0"/>
              <a:t>: Berliner </a:t>
            </a:r>
            <a:r>
              <a:rPr lang="en-US" dirty="0" err="1" smtClean="0"/>
              <a:t>Zeitung</a:t>
            </a:r>
            <a:r>
              <a:rPr lang="en-US" dirty="0" smtClean="0"/>
              <a:t>, 19. </a:t>
            </a:r>
            <a:r>
              <a:rPr lang="en-US" dirty="0" err="1" smtClean="0"/>
              <a:t>Juni</a:t>
            </a:r>
            <a:r>
              <a:rPr lang="en-US" dirty="0" smtClean="0"/>
              <a:t> 1999</a:t>
            </a:r>
            <a:r>
              <a:rPr lang="en-US" dirty="0" smtClean="0"/>
              <a:t>.</a:t>
            </a:r>
            <a:endParaRPr lang="el-GR" dirty="0" smtClean="0"/>
          </a:p>
          <a:p>
            <a:r>
              <a:rPr lang="en-US" dirty="0" smtClean="0"/>
              <a:t>Wikipedia-</a:t>
            </a:r>
            <a:r>
              <a:rPr lang="en-US" dirty="0" err="1" smtClean="0"/>
              <a:t>personensuche</a:t>
            </a:r>
            <a:r>
              <a:rPr lang="en-US" dirty="0" smtClean="0"/>
              <a:t> http</a:t>
            </a:r>
            <a:r>
              <a:rPr lang="en-US" dirty="0" smtClean="0"/>
              <a:t>://tools.wmflabs.org/persondata/p/Emmy_Hennings</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ctrTitle"/>
          </p:nvPr>
        </p:nvSpPr>
        <p:spPr/>
        <p:txBody>
          <a:bodyPr/>
          <a:lstStyle/>
          <a:p>
            <a:r>
              <a:rPr lang="el-GR" dirty="0" smtClean="0"/>
              <a:t>Η φοιτήτρια:</a:t>
            </a:r>
            <a:endParaRPr lang="el-GR" dirty="0"/>
          </a:p>
        </p:txBody>
      </p:sp>
      <p:sp>
        <p:nvSpPr>
          <p:cNvPr id="5" name="4 - Υπότιτλος"/>
          <p:cNvSpPr>
            <a:spLocks noGrp="1"/>
          </p:cNvSpPr>
          <p:nvPr>
            <p:ph type="subTitle" idx="1"/>
          </p:nvPr>
        </p:nvSpPr>
        <p:spPr/>
        <p:txBody>
          <a:bodyPr/>
          <a:lstStyle/>
          <a:p>
            <a:r>
              <a:rPr lang="el-GR" dirty="0" smtClean="0"/>
              <a:t>Παπαγγέλου </a:t>
            </a:r>
            <a:r>
              <a:rPr lang="el-GR" dirty="0" err="1" smtClean="0"/>
              <a:t>Μαριλένα</a:t>
            </a:r>
            <a:endParaRPr lang="el-GR" dirty="0" smtClean="0"/>
          </a:p>
          <a:p>
            <a:r>
              <a:rPr lang="el-GR" dirty="0" smtClean="0"/>
              <a:t>Ζ’ Εξάμηνο</a:t>
            </a:r>
          </a:p>
          <a:p>
            <a:r>
              <a:rPr lang="el-GR" dirty="0" smtClean="0"/>
              <a:t>2015-2016</a:t>
            </a: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Γενικά στοιχεία της ζωής της</a:t>
            </a:r>
            <a:endParaRPr lang="el-GR" dirty="0"/>
          </a:p>
        </p:txBody>
      </p:sp>
      <p:sp>
        <p:nvSpPr>
          <p:cNvPr id="3" name="2 - Θέση περιεχομένου"/>
          <p:cNvSpPr>
            <a:spLocks noGrp="1"/>
          </p:cNvSpPr>
          <p:nvPr>
            <p:ph idx="1"/>
          </p:nvPr>
        </p:nvSpPr>
        <p:spPr>
          <a:xfrm>
            <a:off x="0" y="1988840"/>
            <a:ext cx="9144000" cy="4869160"/>
          </a:xfrm>
        </p:spPr>
        <p:txBody>
          <a:bodyPr>
            <a:normAutofit/>
          </a:bodyPr>
          <a:lstStyle/>
          <a:p>
            <a:r>
              <a:rPr lang="el-GR" dirty="0" smtClean="0"/>
              <a:t>Ενδιαφέρον, από μικρή ηλικία, για ποίηση, θέατρο και μουσική</a:t>
            </a:r>
          </a:p>
          <a:p>
            <a:r>
              <a:rPr lang="el-GR" dirty="0" smtClean="0"/>
              <a:t>Στα 14 της, ασχολήθηκε με την επεξεργασία δέρματος λαγού και άλλων ζώων.</a:t>
            </a:r>
          </a:p>
          <a:p>
            <a:r>
              <a:rPr lang="el-GR" dirty="0" smtClean="0"/>
              <a:t>Οι γονείς της δεν της επιτρέπουν να ασχοληθεί με το θέατρο. </a:t>
            </a:r>
            <a:r>
              <a:rPr lang="el-GR" dirty="0" err="1" smtClean="0"/>
              <a:t>Αντ</a:t>
            </a:r>
            <a:r>
              <a:rPr lang="el-GR" dirty="0" smtClean="0"/>
              <a:t>’ αυτού θα εργαστεί ως οικιακή βοηθός.</a:t>
            </a:r>
          </a:p>
          <a:p>
            <a:r>
              <a:rPr lang="el-GR" dirty="0" smtClean="0"/>
              <a:t>Στα 19 παντρεύεται, και με το σύζυγό της ανοίγουν μπακάλικο.</a:t>
            </a:r>
          </a:p>
          <a:p>
            <a:endParaRPr lang="el-GR" dirty="0"/>
          </a:p>
        </p:txBody>
      </p:sp>
    </p:spTree>
  </p:cSld>
  <p:clrMapOvr>
    <a:masterClrMapping/>
  </p:clrMapOvr>
  <p:transition>
    <p:pull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4294967295"/>
          </p:nvPr>
        </p:nvSpPr>
        <p:spPr>
          <a:xfrm>
            <a:off x="0" y="980728"/>
            <a:ext cx="9144000" cy="5877272"/>
          </a:xfrm>
        </p:spPr>
        <p:txBody>
          <a:bodyPr>
            <a:normAutofit/>
          </a:bodyPr>
          <a:lstStyle/>
          <a:p>
            <a:r>
              <a:rPr lang="el-GR" dirty="0" smtClean="0"/>
              <a:t>Σύντομα ένας περιοδεύον θίασος θα της ανοίξει νέους δρόμους</a:t>
            </a:r>
          </a:p>
          <a:p>
            <a:r>
              <a:rPr lang="el-GR" dirty="0" smtClean="0"/>
              <a:t>Από δω και πέρα: τραγουδά, ασχολείται με το καμπαρέ και την υποκριτική.</a:t>
            </a:r>
          </a:p>
          <a:p>
            <a:r>
              <a:rPr lang="el-GR" dirty="0" smtClean="0"/>
              <a:t>1906. Ο σύζυγος εξαφανίζεται, ο θίασος διαλύεται.</a:t>
            </a:r>
          </a:p>
          <a:p>
            <a:pPr>
              <a:buNone/>
            </a:pPr>
            <a:endParaRPr lang="el-GR" dirty="0" smtClean="0"/>
          </a:p>
          <a:p>
            <a:pPr algn="ctr">
              <a:buNone/>
            </a:pPr>
            <a:r>
              <a:rPr lang="el-GR" sz="2400" dirty="0" smtClean="0"/>
              <a:t>«Η εμμονή με την υποκριτική… και ο εθισμός της μελωδίας με οδήγησαν σε έναν δαίμονα».</a:t>
            </a:r>
          </a:p>
          <a:p>
            <a:pPr algn="ctr">
              <a:buNone/>
            </a:pPr>
            <a:endParaRPr lang="el-GR" sz="2400" dirty="0" smtClean="0"/>
          </a:p>
          <a:p>
            <a:r>
              <a:rPr lang="el-GR" dirty="0" smtClean="0"/>
              <a:t>Οι θεατρικές απόπειρες στην Οδησσό, την Μόσχα και τη Βουδαπέστη θα της εξασφαλίσουν κάποια ελάχιστα χρήματα.</a:t>
            </a:r>
          </a:p>
          <a:p>
            <a:pPr>
              <a:buNone/>
            </a:pPr>
            <a:endParaRPr lang="el-GR" dirty="0" smtClean="0"/>
          </a:p>
          <a:p>
            <a:endParaRPr lang="el-GR" dirty="0"/>
          </a:p>
        </p:txBody>
      </p:sp>
    </p:spTree>
  </p:cSld>
  <p:clrMapOvr>
    <a:masterClrMapping/>
  </p:clrMapOvr>
  <p:transition>
    <p:cut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4294967295"/>
          </p:nvPr>
        </p:nvSpPr>
        <p:spPr>
          <a:xfrm>
            <a:off x="0" y="1196752"/>
            <a:ext cx="9144000" cy="5661248"/>
          </a:xfrm>
        </p:spPr>
        <p:txBody>
          <a:bodyPr>
            <a:normAutofit/>
          </a:bodyPr>
          <a:lstStyle/>
          <a:p>
            <a:r>
              <a:rPr lang="el-GR" dirty="0" smtClean="0"/>
              <a:t>1908. Βερολίνο και μετά Μόναχο. Δημιουργείται το πρώτο εξπρεσιονιστικό κέντρο από νέους επαναστάτες ποιητές. Γράφονται ποιήματα.</a:t>
            </a:r>
          </a:p>
          <a:p>
            <a:r>
              <a:rPr lang="el-GR" dirty="0" smtClean="0"/>
              <a:t>1911. Καλλιτέχνης στο καμπαρέ </a:t>
            </a:r>
            <a:r>
              <a:rPr lang="en-US" dirty="0" smtClean="0"/>
              <a:t> “</a:t>
            </a:r>
            <a:r>
              <a:rPr lang="en-US" dirty="0" err="1" smtClean="0"/>
              <a:t>Simplizissimus</a:t>
            </a:r>
            <a:r>
              <a:rPr lang="en-US" dirty="0" smtClean="0"/>
              <a:t>”, </a:t>
            </a:r>
            <a:r>
              <a:rPr lang="el-GR" dirty="0" smtClean="0"/>
              <a:t>συμμετέχει σε εκθέσεις, γράφει τα πρώτα ποιήματα της, τα οποία εκδίδονται σε επαναστατικά έντυπα. Εκεί θα γνωρίσει τον ζωγράφο σύζυγό της </a:t>
            </a:r>
            <a:r>
              <a:rPr lang="en-US" dirty="0" smtClean="0"/>
              <a:t>Hugo Ball </a:t>
            </a:r>
            <a:r>
              <a:rPr lang="el-GR" dirty="0" smtClean="0"/>
              <a:t>και τον εικονογράφο </a:t>
            </a:r>
            <a:r>
              <a:rPr lang="en-US" dirty="0" smtClean="0"/>
              <a:t>Hans </a:t>
            </a:r>
            <a:r>
              <a:rPr lang="en-US" dirty="0" err="1" smtClean="0"/>
              <a:t>Bolz</a:t>
            </a:r>
            <a:r>
              <a:rPr lang="en-US" dirty="0" smtClean="0"/>
              <a:t>.</a:t>
            </a:r>
            <a:endParaRPr lang="el-GR" dirty="0" smtClean="0"/>
          </a:p>
          <a:p>
            <a:r>
              <a:rPr lang="el-GR" dirty="0" smtClean="0"/>
              <a:t>1914. Συλλαμβάνεται για κλοπή και παραποίηση διαβατηρίων. Μένει για αρκετούς μήνες στη φυλακή.</a:t>
            </a:r>
          </a:p>
          <a:p>
            <a:r>
              <a:rPr lang="el-GR" dirty="0" smtClean="0"/>
              <a:t>1915. Μεταναστεύει μαζί με τον </a:t>
            </a:r>
            <a:r>
              <a:rPr lang="en-US" dirty="0" smtClean="0"/>
              <a:t>Ball </a:t>
            </a:r>
            <a:r>
              <a:rPr lang="el-GR" dirty="0" smtClean="0"/>
              <a:t>στην Ελβετία.</a:t>
            </a:r>
            <a:endParaRPr lang="en-US" dirty="0" smtClean="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4294967295"/>
          </p:nvPr>
        </p:nvSpPr>
        <p:spPr>
          <a:xfrm>
            <a:off x="0" y="1052736"/>
            <a:ext cx="9144000" cy="5805264"/>
          </a:xfrm>
        </p:spPr>
        <p:txBody>
          <a:bodyPr>
            <a:normAutofit/>
          </a:bodyPr>
          <a:lstStyle/>
          <a:p>
            <a:r>
              <a:rPr lang="el-GR" dirty="0" smtClean="0"/>
              <a:t>Ιδρύει στη Ζυρίχη μαζί με τους: </a:t>
            </a:r>
            <a:r>
              <a:rPr lang="en-US" dirty="0" smtClean="0"/>
              <a:t>Hugo Ball,</a:t>
            </a:r>
            <a:r>
              <a:rPr lang="el-GR" dirty="0" smtClean="0"/>
              <a:t> </a:t>
            </a:r>
            <a:r>
              <a:rPr lang="en-US" dirty="0" smtClean="0"/>
              <a:t>Sophie </a:t>
            </a:r>
            <a:r>
              <a:rPr lang="en-US" dirty="0" err="1" smtClean="0"/>
              <a:t>Taeuber</a:t>
            </a:r>
            <a:r>
              <a:rPr lang="en-US" dirty="0" smtClean="0"/>
              <a:t>, Jean Arp, Tristan </a:t>
            </a:r>
            <a:r>
              <a:rPr lang="en-US" dirty="0" err="1" smtClean="0"/>
              <a:t>Tzara</a:t>
            </a:r>
            <a:r>
              <a:rPr lang="en-US" dirty="0" smtClean="0"/>
              <a:t>, Richard </a:t>
            </a:r>
            <a:r>
              <a:rPr lang="en-US" dirty="0" err="1" smtClean="0"/>
              <a:t>Huelsenbeck</a:t>
            </a:r>
            <a:r>
              <a:rPr lang="en-US" dirty="0" smtClean="0"/>
              <a:t>, Marcel </a:t>
            </a:r>
            <a:r>
              <a:rPr lang="en-US" dirty="0" err="1" smtClean="0"/>
              <a:t>Janco</a:t>
            </a:r>
            <a:r>
              <a:rPr lang="el-GR" dirty="0" smtClean="0"/>
              <a:t> το </a:t>
            </a:r>
            <a:r>
              <a:rPr lang="en-US" dirty="0" smtClean="0"/>
              <a:t>Cabaret Voltaire, </a:t>
            </a:r>
            <a:r>
              <a:rPr lang="el-GR" dirty="0" smtClean="0"/>
              <a:t>τη γενέτειρα του Ντανταϊσμού. Εκεί θα συμμετέχει σε παραστάσεις.</a:t>
            </a:r>
          </a:p>
          <a:p>
            <a:r>
              <a:rPr lang="el-GR" dirty="0" smtClean="0"/>
              <a:t>Το 1920, η διάκριση του Νταντά έχει φτάσει στο αποκορύφωμα. Ο γάμος της περνά δυσκολίες λόγω της φτώχειας, ασθενειών και εξωτερικών παραγόντων.</a:t>
            </a:r>
          </a:p>
          <a:p>
            <a:r>
              <a:rPr lang="el-GR" dirty="0" smtClean="0"/>
              <a:t>Απομακρύνεται από τον Ντανταϊσμό. Αφοσιώνεται στην κόρη της και την θρησκεία και μετακομίζει στο </a:t>
            </a:r>
            <a:r>
              <a:rPr lang="el-GR" dirty="0" err="1" smtClean="0"/>
              <a:t>Τιτσίνο</a:t>
            </a:r>
            <a:r>
              <a:rPr lang="el-GR" dirty="0" smtClean="0"/>
              <a:t>.</a:t>
            </a:r>
          </a:p>
          <a:p>
            <a:r>
              <a:rPr lang="el-GR" dirty="0" smtClean="0"/>
              <a:t>Από το 1927, όπου πεθαίνει ο </a:t>
            </a:r>
            <a:r>
              <a:rPr lang="en-US" dirty="0" smtClean="0"/>
              <a:t>Ball</a:t>
            </a:r>
            <a:r>
              <a:rPr lang="el-GR" dirty="0" smtClean="0"/>
              <a:t>, φροντίζει για την περιουσία της, γράφοντας αυτοβιογραφικά έργα, διηγήματα, παραμύθια και θρύλους.</a:t>
            </a:r>
            <a:endParaRPr lang="el-GR" dirty="0"/>
          </a:p>
        </p:txBody>
      </p:sp>
    </p:spTree>
  </p:cSld>
  <p:clrMapOvr>
    <a:masterClrMapping/>
  </p:clrMapOvr>
  <p:transition>
    <p:zoom dir="in"/>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Cabaret Voltaire</a:t>
            </a:r>
            <a:endParaRPr lang="el-GR" dirty="0"/>
          </a:p>
        </p:txBody>
      </p:sp>
      <p:sp>
        <p:nvSpPr>
          <p:cNvPr id="3" name="2 - Θέση περιεχομένου"/>
          <p:cNvSpPr>
            <a:spLocks noGrp="1"/>
          </p:cNvSpPr>
          <p:nvPr>
            <p:ph sz="half" idx="1"/>
          </p:nvPr>
        </p:nvSpPr>
        <p:spPr/>
        <p:txBody>
          <a:bodyPr/>
          <a:lstStyle/>
          <a:p>
            <a:pPr>
              <a:buNone/>
            </a:pPr>
            <a:r>
              <a:rPr lang="el-GR" dirty="0" smtClean="0"/>
              <a:t>	</a:t>
            </a:r>
          </a:p>
          <a:p>
            <a:pPr>
              <a:buNone/>
            </a:pPr>
            <a:endParaRPr lang="el-GR" dirty="0" smtClean="0"/>
          </a:p>
          <a:p>
            <a:pPr>
              <a:buNone/>
            </a:pPr>
            <a:r>
              <a:rPr lang="el-GR" dirty="0" smtClean="0"/>
              <a:t>	Η </a:t>
            </a:r>
            <a:r>
              <a:rPr lang="en-US" dirty="0" smtClean="0"/>
              <a:t>Emmy</a:t>
            </a:r>
            <a:r>
              <a:rPr lang="el-GR" dirty="0" smtClean="0"/>
              <a:t>: τραγουδούσε, χόρευε, απήγγειλε έργα της, </a:t>
            </a:r>
            <a:r>
              <a:rPr lang="el-GR" u="sng" dirty="0" smtClean="0"/>
              <a:t>ΌΜΩΣ</a:t>
            </a:r>
            <a:r>
              <a:rPr lang="el-GR" dirty="0" smtClean="0"/>
              <a:t> ήταν και </a:t>
            </a:r>
            <a:r>
              <a:rPr lang="el-GR" dirty="0" err="1" smtClean="0"/>
              <a:t>κουκλοπαίχτρια</a:t>
            </a:r>
            <a:r>
              <a:rPr lang="el-GR" dirty="0" smtClean="0"/>
              <a:t> </a:t>
            </a:r>
            <a:endParaRPr lang="el-GR" dirty="0"/>
          </a:p>
        </p:txBody>
      </p:sp>
      <p:pic>
        <p:nvPicPr>
          <p:cNvPr id="6" name="5 - Θέση περιεχομένου" descr="emmy-hennings.jpg"/>
          <p:cNvPicPr>
            <a:picLocks noGrp="1" noChangeAspect="1"/>
          </p:cNvPicPr>
          <p:nvPr>
            <p:ph sz="half" idx="2"/>
          </p:nvPr>
        </p:nvPicPr>
        <p:blipFill>
          <a:blip r:embed="rId2" cstate="print"/>
          <a:stretch>
            <a:fillRect/>
          </a:stretch>
        </p:blipFill>
        <p:spPr>
          <a:xfrm>
            <a:off x="4648200" y="2391966"/>
            <a:ext cx="4038600" cy="3491706"/>
          </a:xfrm>
        </p:spPr>
      </p:pic>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p:txBody>
          <a:bodyPr/>
          <a:lstStyle/>
          <a:p>
            <a:r>
              <a:rPr lang="el-GR" dirty="0" smtClean="0"/>
              <a:t>Η </a:t>
            </a:r>
            <a:r>
              <a:rPr lang="el-GR" dirty="0" err="1" smtClean="0"/>
              <a:t>Έμμυ</a:t>
            </a:r>
            <a:r>
              <a:rPr lang="el-GR" dirty="0" smtClean="0"/>
              <a:t> ήταν…</a:t>
            </a:r>
            <a:endParaRPr lang="el-GR" dirty="0"/>
          </a:p>
        </p:txBody>
      </p:sp>
      <p:sp>
        <p:nvSpPr>
          <p:cNvPr id="6" name="5 - Θέση περιεχομένου"/>
          <p:cNvSpPr>
            <a:spLocks noGrp="1"/>
          </p:cNvSpPr>
          <p:nvPr>
            <p:ph idx="1"/>
          </p:nvPr>
        </p:nvSpPr>
        <p:spPr/>
        <p:txBody>
          <a:bodyPr>
            <a:normAutofit fontScale="77500" lnSpcReduction="20000"/>
          </a:bodyPr>
          <a:lstStyle/>
          <a:p>
            <a:pPr>
              <a:buNone/>
            </a:pPr>
            <a:r>
              <a:rPr lang="el-GR" dirty="0" smtClean="0"/>
              <a:t>	</a:t>
            </a:r>
          </a:p>
          <a:p>
            <a:r>
              <a:rPr lang="el-GR" dirty="0" smtClean="0"/>
              <a:t>«Το αστέρι του καμπαρέ, ωστόσο, είναι η κα </a:t>
            </a:r>
            <a:r>
              <a:rPr lang="el-GR" dirty="0" err="1" smtClean="0"/>
              <a:t>Emmy</a:t>
            </a:r>
            <a:r>
              <a:rPr lang="el-GR" dirty="0" smtClean="0"/>
              <a:t> </a:t>
            </a:r>
            <a:r>
              <a:rPr lang="el-GR" dirty="0" err="1" smtClean="0"/>
              <a:t>Hennings</a:t>
            </a:r>
            <a:r>
              <a:rPr lang="el-GR" dirty="0" smtClean="0"/>
              <a:t>. Το αστέρι των, ποιος ξέρει, πόσων βραδιών και ποιημάτων. Ακριβώς όπως στεκόταν μπροστά απ’ την κίτρινη αυλαία του καμπαρέ του Βερολίνου, όπου τα χέρια της ακουμπούσαν τους γοφούς της, σαν έναν πλούσια ανθισμένο θάμνο, έτσι και σήμερα αυτή δανείζει αυτό το σώμα της, στα ίδια τα τραγούδια. Το σώμα της νόμιζες θα έχει ρημάξει, αλλά λίγο, από τον πόνο».</a:t>
            </a:r>
          </a:p>
          <a:p>
            <a:pPr algn="r">
              <a:buNone/>
            </a:pPr>
            <a:r>
              <a:rPr lang="el-GR" dirty="0" smtClean="0"/>
              <a:t>«</a:t>
            </a:r>
            <a:r>
              <a:rPr lang="el-GR" dirty="0" err="1" smtClean="0"/>
              <a:t>Zürcher</a:t>
            </a:r>
            <a:r>
              <a:rPr lang="el-GR" dirty="0" smtClean="0"/>
              <a:t> </a:t>
            </a:r>
            <a:r>
              <a:rPr lang="el-GR" dirty="0" err="1" smtClean="0"/>
              <a:t>Post</a:t>
            </a:r>
            <a:r>
              <a:rPr lang="el-GR" dirty="0" smtClean="0"/>
              <a:t>» 7 Μάη 1916</a:t>
            </a:r>
          </a:p>
          <a:p>
            <a:pPr algn="r">
              <a:buNone/>
            </a:pPr>
            <a:endParaRPr lang="el-GR" dirty="0" smtClean="0"/>
          </a:p>
          <a:p>
            <a:r>
              <a:rPr lang="el-GR" dirty="0" smtClean="0"/>
              <a:t>Ο </a:t>
            </a:r>
            <a:r>
              <a:rPr lang="en-US" dirty="0" smtClean="0"/>
              <a:t>Thomas F. </a:t>
            </a:r>
            <a:r>
              <a:rPr lang="en-US" dirty="0" err="1" smtClean="0"/>
              <a:t>Rugh</a:t>
            </a:r>
            <a:r>
              <a:rPr lang="en-US" dirty="0" smtClean="0"/>
              <a:t> </a:t>
            </a:r>
            <a:r>
              <a:rPr lang="el-GR" dirty="0" smtClean="0"/>
              <a:t>την περιγράφει ως "μία πρωταρχική </a:t>
            </a:r>
            <a:r>
              <a:rPr lang="el-GR" dirty="0" err="1" smtClean="0"/>
              <a:t>εισφορέα</a:t>
            </a:r>
            <a:r>
              <a:rPr lang="el-GR" dirty="0" smtClean="0"/>
              <a:t> στην αισθησιακή εμφάνιση του στόμφου στο καμπαρέ", προσωποποιώντας το πνεύμα του κινήματος του Νταντά , με το οποίο ήταν τόσο στενά </a:t>
            </a:r>
            <a:r>
              <a:rPr lang="el-GR" dirty="0" err="1" smtClean="0"/>
              <a:t>εμπλεγμένη</a:t>
            </a:r>
            <a:r>
              <a:rPr lang="el-GR" dirty="0" smtClean="0"/>
              <a:t> (ή συμμετείχε άμεσα), ως "παρορμητικό, αινιγματικό, δημιουργικό και αντίθετο με την υλιστική της κουλτούρα"</a:t>
            </a:r>
            <a:endParaRPr lang="el-GR" dirty="0"/>
          </a:p>
        </p:txBody>
      </p:sp>
    </p:spTree>
  </p:cSld>
  <p:clrMapOvr>
    <a:masterClrMapping/>
  </p:clrMapOvr>
  <p:transition>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έργο της…</a:t>
            </a:r>
            <a:endParaRPr lang="el-GR" dirty="0"/>
          </a:p>
        </p:txBody>
      </p:sp>
      <p:sp>
        <p:nvSpPr>
          <p:cNvPr id="3" name="2 - Θέση περιεχομένου"/>
          <p:cNvSpPr>
            <a:spLocks noGrp="1"/>
          </p:cNvSpPr>
          <p:nvPr>
            <p:ph idx="1"/>
          </p:nvPr>
        </p:nvSpPr>
        <p:spPr/>
        <p:txBody>
          <a:bodyPr numCol="2">
            <a:normAutofit fontScale="25000" lnSpcReduction="20000"/>
          </a:bodyPr>
          <a:lstStyle/>
          <a:p>
            <a:r>
              <a:rPr lang="en-US" sz="8000" i="1" dirty="0" smtClean="0"/>
              <a:t>H </a:t>
            </a:r>
            <a:r>
              <a:rPr lang="el-GR" sz="8000" i="1" dirty="0" err="1" smtClean="0"/>
              <a:t>τελευταί</a:t>
            </a:r>
            <a:r>
              <a:rPr lang="en-US" sz="8000" i="1" dirty="0" smtClean="0"/>
              <a:t>a</a:t>
            </a:r>
            <a:r>
              <a:rPr lang="el-GR" sz="8000" i="1" dirty="0" smtClean="0"/>
              <a:t> χαρά</a:t>
            </a:r>
            <a:r>
              <a:rPr lang="el-GR" sz="8000" dirty="0" smtClean="0"/>
              <a:t>. Λειψία 1913</a:t>
            </a:r>
          </a:p>
          <a:p>
            <a:r>
              <a:rPr lang="el-GR" sz="8000" i="1" dirty="0" smtClean="0"/>
              <a:t>Φυλακή</a:t>
            </a:r>
            <a:r>
              <a:rPr lang="el-GR" sz="8000" dirty="0" smtClean="0"/>
              <a:t>. Βερολίνο 1919</a:t>
            </a:r>
          </a:p>
          <a:p>
            <a:r>
              <a:rPr lang="el-GR" sz="8000" i="1" dirty="0" smtClean="0"/>
              <a:t>Το στίγμα</a:t>
            </a:r>
            <a:r>
              <a:rPr lang="el-GR" sz="8000" dirty="0" smtClean="0"/>
              <a:t>. Βερολίνο 1920</a:t>
            </a:r>
          </a:p>
          <a:p>
            <a:r>
              <a:rPr lang="el-GR" sz="8000" i="1" dirty="0" smtClean="0"/>
              <a:t>Φωτεινή νύχτα</a:t>
            </a:r>
            <a:r>
              <a:rPr lang="el-GR" sz="8000" dirty="0" smtClean="0"/>
              <a:t>. Βερολίνο 1922</a:t>
            </a:r>
          </a:p>
          <a:p>
            <a:r>
              <a:rPr lang="el-GR" sz="8000" i="1" dirty="0" smtClean="0"/>
              <a:t>Το αιώνιο τραγούδι</a:t>
            </a:r>
            <a:r>
              <a:rPr lang="el-GR" sz="8000" dirty="0" smtClean="0"/>
              <a:t>. Βερολίνο 1923</a:t>
            </a:r>
          </a:p>
          <a:p>
            <a:r>
              <a:rPr lang="el-GR" sz="8000" i="1" dirty="0" smtClean="0"/>
              <a:t>Πηγαίνοντας προς την αγάπη</a:t>
            </a:r>
            <a:r>
              <a:rPr lang="el-GR" sz="8000" dirty="0" smtClean="0"/>
              <a:t>. Μόναχο 1926</a:t>
            </a:r>
          </a:p>
          <a:p>
            <a:r>
              <a:rPr lang="en-US" sz="8000" i="1" dirty="0" smtClean="0"/>
              <a:t>Hugo Ball. </a:t>
            </a:r>
            <a:r>
              <a:rPr lang="el-GR" sz="8000" i="1" dirty="0" smtClean="0"/>
              <a:t>Η ζωή του σε επιστολές και ποιήματα</a:t>
            </a:r>
            <a:r>
              <a:rPr lang="el-GR" sz="8000" dirty="0" smtClean="0"/>
              <a:t>. Με πρόλογο από τον </a:t>
            </a:r>
            <a:r>
              <a:rPr lang="en-US" sz="8000" dirty="0" smtClean="0"/>
              <a:t>Hermann </a:t>
            </a:r>
            <a:r>
              <a:rPr lang="en-US" sz="8000" dirty="0" err="1" smtClean="0"/>
              <a:t>Hesse</a:t>
            </a:r>
            <a:r>
              <a:rPr lang="en-US" sz="8000" dirty="0" smtClean="0"/>
              <a:t>. </a:t>
            </a:r>
            <a:r>
              <a:rPr lang="el-GR" sz="8000" dirty="0" smtClean="0"/>
              <a:t>Βερολίνο 1930</a:t>
            </a:r>
          </a:p>
          <a:p>
            <a:r>
              <a:rPr lang="en-US" sz="8000" i="1" dirty="0" smtClean="0"/>
              <a:t>Hugo Ball</a:t>
            </a:r>
            <a:r>
              <a:rPr lang="el-GR" sz="8000" i="1" dirty="0" smtClean="0"/>
              <a:t>,</a:t>
            </a:r>
            <a:r>
              <a:rPr lang="en-US" sz="8000" i="1" dirty="0" smtClean="0"/>
              <a:t> </a:t>
            </a:r>
            <a:r>
              <a:rPr lang="el-GR" sz="8000" i="1" dirty="0" smtClean="0"/>
              <a:t>ο δρόμος προς τον Θεό</a:t>
            </a:r>
            <a:r>
              <a:rPr lang="el-GR" sz="8000" dirty="0" smtClean="0"/>
              <a:t>. Μόναχο 1931</a:t>
            </a:r>
          </a:p>
          <a:p>
            <a:r>
              <a:rPr lang="el-GR" sz="8000" i="1" dirty="0" smtClean="0"/>
              <a:t>Η γέννηση του Ιησού</a:t>
            </a:r>
            <a:r>
              <a:rPr lang="el-GR" sz="8000" dirty="0" smtClean="0"/>
              <a:t>. Νυρεμβέργη 1932</a:t>
            </a:r>
          </a:p>
          <a:p>
            <a:endParaRPr lang="el-GR" sz="8000" dirty="0" smtClean="0"/>
          </a:p>
          <a:p>
            <a:endParaRPr lang="el-GR" sz="8000" dirty="0" smtClean="0"/>
          </a:p>
          <a:p>
            <a:pPr>
              <a:buNone/>
            </a:pPr>
            <a:endParaRPr lang="el-GR" sz="8000" dirty="0" smtClean="0"/>
          </a:p>
          <a:p>
            <a:r>
              <a:rPr lang="el-GR" sz="8000" i="1" dirty="0" smtClean="0"/>
              <a:t>Λουλούδι και φλόγα</a:t>
            </a:r>
            <a:r>
              <a:rPr lang="el-GR" sz="8000" dirty="0" smtClean="0"/>
              <a:t>.  </a:t>
            </a:r>
            <a:r>
              <a:rPr lang="en-US" sz="8000" dirty="0" smtClean="0"/>
              <a:t>1938 </a:t>
            </a:r>
            <a:r>
              <a:rPr lang="el-GR" sz="8000" dirty="0" smtClean="0"/>
              <a:t>Κολωνία</a:t>
            </a:r>
          </a:p>
          <a:p>
            <a:r>
              <a:rPr lang="el-GR" sz="8000" i="1" dirty="0" smtClean="0"/>
              <a:t>Το στεφάνι</a:t>
            </a:r>
            <a:r>
              <a:rPr lang="el-GR" sz="8000" dirty="0" smtClean="0"/>
              <a:t>. </a:t>
            </a:r>
            <a:r>
              <a:rPr lang="en-US" sz="8000" dirty="0" smtClean="0"/>
              <a:t> 1939 </a:t>
            </a:r>
            <a:r>
              <a:rPr lang="el-GR" sz="8000" dirty="0" smtClean="0"/>
              <a:t>Κολωνία</a:t>
            </a:r>
          </a:p>
          <a:p>
            <a:r>
              <a:rPr lang="el-GR" sz="8000" i="1" dirty="0" smtClean="0"/>
              <a:t>Παιχνίδι πτήσης</a:t>
            </a:r>
            <a:r>
              <a:rPr lang="el-GR" sz="8000" dirty="0" smtClean="0"/>
              <a:t>. </a:t>
            </a:r>
            <a:r>
              <a:rPr lang="en-US" sz="8000" dirty="0" smtClean="0"/>
              <a:t> 1940 </a:t>
            </a:r>
            <a:r>
              <a:rPr lang="el-GR" sz="8000" dirty="0" smtClean="0"/>
              <a:t>Κολωνία</a:t>
            </a:r>
          </a:p>
          <a:p>
            <a:r>
              <a:rPr lang="el-GR" sz="8000" i="1" dirty="0" smtClean="0"/>
              <a:t>Παραμύθια στο τζάκι</a:t>
            </a:r>
            <a:r>
              <a:rPr lang="el-GR" sz="8000" dirty="0" smtClean="0"/>
              <a:t>. </a:t>
            </a:r>
            <a:r>
              <a:rPr lang="en-US" sz="8000" dirty="0" smtClean="0"/>
              <a:t>1943 </a:t>
            </a:r>
            <a:r>
              <a:rPr lang="el-GR" sz="8000" dirty="0" smtClean="0"/>
              <a:t>Κολωνία</a:t>
            </a:r>
          </a:p>
          <a:p>
            <a:r>
              <a:rPr lang="el-GR" sz="8000" i="1" dirty="0" smtClean="0"/>
              <a:t>Ο επίγειος παράδεισος και άλλοι θρύλοι</a:t>
            </a:r>
            <a:r>
              <a:rPr lang="el-GR" sz="8000" dirty="0" smtClean="0"/>
              <a:t>. </a:t>
            </a:r>
            <a:r>
              <a:rPr lang="en-US" sz="8000" dirty="0" smtClean="0"/>
              <a:t> </a:t>
            </a:r>
            <a:r>
              <a:rPr lang="el-GR" sz="8000" dirty="0" smtClean="0"/>
              <a:t>Λουκέρνη 1945</a:t>
            </a:r>
          </a:p>
          <a:p>
            <a:r>
              <a:rPr lang="el-GR" sz="8000" i="1" dirty="0" smtClean="0"/>
              <a:t>Φήμη και Ηχώ</a:t>
            </a:r>
            <a:r>
              <a:rPr lang="en-US" sz="8000" dirty="0" smtClean="0"/>
              <a:t>. </a:t>
            </a:r>
            <a:r>
              <a:rPr lang="el-GR" sz="8000" dirty="0" smtClean="0"/>
              <a:t>Η ζωή μου με τον </a:t>
            </a:r>
            <a:r>
              <a:rPr lang="en-US" sz="8000" dirty="0" smtClean="0"/>
              <a:t>Hugo Ball. </a:t>
            </a:r>
            <a:r>
              <a:rPr lang="el-GR" sz="8000" dirty="0" smtClean="0"/>
              <a:t> 1953 Κολωνία</a:t>
            </a:r>
          </a:p>
          <a:p>
            <a:r>
              <a:rPr lang="el-GR" sz="8000" i="1" dirty="0" smtClean="0"/>
              <a:t>Επιστολές προς τον </a:t>
            </a:r>
            <a:r>
              <a:rPr lang="en-US" sz="8000" i="1" dirty="0" smtClean="0"/>
              <a:t>Hermann </a:t>
            </a:r>
            <a:r>
              <a:rPr lang="en-US" sz="8000" i="1" dirty="0" err="1" smtClean="0"/>
              <a:t>Hesse</a:t>
            </a:r>
            <a:r>
              <a:rPr lang="en-US" sz="8000" dirty="0" smtClean="0"/>
              <a:t>.</a:t>
            </a:r>
            <a:r>
              <a:rPr lang="el-GR" sz="8000" dirty="0" smtClean="0"/>
              <a:t>, </a:t>
            </a:r>
            <a:r>
              <a:rPr lang="en-US" sz="8000" dirty="0" smtClean="0"/>
              <a:t>​​</a:t>
            </a:r>
            <a:r>
              <a:rPr lang="el-GR" sz="8000" dirty="0" smtClean="0"/>
              <a:t>Φρανκφούρτη 1956</a:t>
            </a:r>
          </a:p>
          <a:p>
            <a:r>
              <a:rPr lang="el-GR" sz="8000" i="1" dirty="0" smtClean="0"/>
              <a:t>Αγαπημένο </a:t>
            </a:r>
            <a:r>
              <a:rPr lang="el-GR" sz="8000" i="1" dirty="0" err="1" smtClean="0"/>
              <a:t>Τιτσίνο</a:t>
            </a:r>
            <a:r>
              <a:rPr lang="el-GR" sz="8000" dirty="0" smtClean="0"/>
              <a:t>. Ζυρίχη 1976</a:t>
            </a:r>
          </a:p>
          <a:p>
            <a:r>
              <a:rPr lang="el-GR" sz="8000" i="1" dirty="0" smtClean="0"/>
              <a:t>Χριστουγεννιάτικη χαρά</a:t>
            </a:r>
            <a:r>
              <a:rPr lang="el-GR" sz="8000" dirty="0" smtClean="0"/>
              <a:t>. Ζυρίχη 1976</a:t>
            </a:r>
          </a:p>
          <a:p>
            <a:endParaRPr lang="el-GR" dirty="0"/>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i="1" dirty="0" smtClean="0"/>
              <a:t>«Μετά το καμπαρέ»</a:t>
            </a:r>
            <a:endParaRPr lang="el-GR" i="1" dirty="0"/>
          </a:p>
        </p:txBody>
      </p:sp>
      <p:sp>
        <p:nvSpPr>
          <p:cNvPr id="3" name="2 - Θέση περιεχομένου"/>
          <p:cNvSpPr>
            <a:spLocks noGrp="1"/>
          </p:cNvSpPr>
          <p:nvPr>
            <p:ph idx="1"/>
          </p:nvPr>
        </p:nvSpPr>
        <p:spPr>
          <a:xfrm>
            <a:off x="457200" y="1844824"/>
            <a:ext cx="8229600" cy="4752528"/>
          </a:xfrm>
        </p:spPr>
        <p:txBody>
          <a:bodyPr>
            <a:normAutofit fontScale="92500" lnSpcReduction="20000"/>
          </a:bodyPr>
          <a:lstStyle/>
          <a:p>
            <a:pPr algn="ctr">
              <a:buNone/>
            </a:pPr>
            <a:r>
              <a:rPr lang="el-GR" dirty="0" smtClean="0"/>
              <a:t>Πηγαίνω τα πρωινά νωρίς στο σπίτι.</a:t>
            </a:r>
          </a:p>
          <a:p>
            <a:pPr algn="ctr">
              <a:buNone/>
            </a:pPr>
            <a:r>
              <a:rPr lang="el-GR" dirty="0" smtClean="0"/>
              <a:t>Το ρολόι χτυπά πέντε, είναι ήδη φωτεινά,</a:t>
            </a:r>
          </a:p>
          <a:p>
            <a:pPr algn="ctr">
              <a:buNone/>
            </a:pPr>
            <a:r>
              <a:rPr lang="el-GR" dirty="0" smtClean="0"/>
              <a:t>Όμως η λάμπα καίει ήδη στο ξενοδοχείο.</a:t>
            </a:r>
          </a:p>
          <a:p>
            <a:pPr algn="ctr">
              <a:buNone/>
            </a:pPr>
            <a:r>
              <a:rPr lang="el-GR" dirty="0" smtClean="0"/>
              <a:t>Το καμπαρέ έχει επιτέλους κλείσει.</a:t>
            </a:r>
          </a:p>
          <a:p>
            <a:pPr algn="ctr">
              <a:buNone/>
            </a:pPr>
            <a:r>
              <a:rPr lang="el-GR" dirty="0" smtClean="0"/>
              <a:t>Σε μια γωνιά, μαζεμένα παιδιά,</a:t>
            </a:r>
          </a:p>
          <a:p>
            <a:pPr algn="ctr">
              <a:buNone/>
            </a:pPr>
            <a:r>
              <a:rPr lang="el-GR" dirty="0" smtClean="0"/>
              <a:t>οι αγρότες πηγαίνουν στην αγορά.</a:t>
            </a:r>
          </a:p>
          <a:p>
            <a:pPr algn="ctr">
              <a:buNone/>
            </a:pPr>
            <a:r>
              <a:rPr lang="el-GR" dirty="0" smtClean="0"/>
              <a:t>Στην εκκλησία πάει κανείς αθόρυβα και σπάνια.</a:t>
            </a:r>
          </a:p>
          <a:p>
            <a:pPr algn="ctr">
              <a:buNone/>
            </a:pPr>
            <a:r>
              <a:rPr lang="el-GR" dirty="0" smtClean="0"/>
              <a:t>Από τους πύργους χτυπούν οι καμπάνες.</a:t>
            </a:r>
          </a:p>
          <a:p>
            <a:pPr algn="ctr">
              <a:buNone/>
            </a:pPr>
            <a:r>
              <a:rPr lang="el-GR" dirty="0" smtClean="0"/>
              <a:t>Και μία πόρνη με άγριες μπούκλες, </a:t>
            </a:r>
          </a:p>
          <a:p>
            <a:pPr algn="ctr">
              <a:buNone/>
            </a:pPr>
            <a:r>
              <a:rPr lang="el-GR" dirty="0" smtClean="0"/>
              <a:t>αγνοημένη απ’ τους πάντες, άυπνη και παγωμένη.</a:t>
            </a:r>
          </a:p>
          <a:p>
            <a:pPr algn="ctr">
              <a:buNone/>
            </a:pPr>
            <a:r>
              <a:rPr lang="el-GR" dirty="0" smtClean="0"/>
              <a:t>Αγάπη μου, είμαι καθαρή απ’ όλες τις αμαρτίες.</a:t>
            </a:r>
          </a:p>
          <a:p>
            <a:pPr algn="ctr">
              <a:buNone/>
            </a:pPr>
            <a:r>
              <a:rPr lang="el-GR" dirty="0" smtClean="0"/>
              <a:t>Κοίτα, έχω δει πολλά σε μια νύχτα.</a:t>
            </a:r>
          </a:p>
          <a:p>
            <a:pPr>
              <a:buNone/>
            </a:pPr>
            <a:endParaRPr lang="el-GR" dirty="0"/>
          </a:p>
        </p:txBody>
      </p:sp>
    </p:spTree>
  </p:cSld>
  <p:clrMapOvr>
    <a:masterClrMapping/>
  </p:clrMapOvr>
  <p:transition>
    <p:cu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Ζωντάνι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511</TotalTime>
  <Words>589</Words>
  <Application>Microsoft Office PowerPoint</Application>
  <PresentationFormat>Προβολή στην οθόνη (4:3)</PresentationFormat>
  <Paragraphs>90</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Ροή</vt:lpstr>
      <vt:lpstr>Emmy Hennings 17/1/1885 – 10/8/1948</vt:lpstr>
      <vt:lpstr>Γενικά στοιχεία της ζωής της</vt:lpstr>
      <vt:lpstr>Διαφάνεια 3</vt:lpstr>
      <vt:lpstr>Διαφάνεια 4</vt:lpstr>
      <vt:lpstr>Διαφάνεια 5</vt:lpstr>
      <vt:lpstr>Cabaret Voltaire</vt:lpstr>
      <vt:lpstr>Η Έμμυ ήταν…</vt:lpstr>
      <vt:lpstr>Το έργο της…</vt:lpstr>
      <vt:lpstr>«Μετά το καμπαρέ»</vt:lpstr>
      <vt:lpstr>«Μορφίνη»</vt:lpstr>
      <vt:lpstr>Γερμανική Βιβλιογραφία</vt:lpstr>
      <vt:lpstr>Η φοιτήτρια: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Emmy Hennings 17/1/1885 – 10/8/1948</dc:title>
  <dc:creator>Marilena Papaggelou</dc:creator>
  <cp:lastModifiedBy>Marilena Papaggelou</cp:lastModifiedBy>
  <cp:revision>51</cp:revision>
  <dcterms:created xsi:type="dcterms:W3CDTF">2015-12-04T17:13:44Z</dcterms:created>
  <dcterms:modified xsi:type="dcterms:W3CDTF">2015-12-13T17:19:36Z</dcterms:modified>
</cp:coreProperties>
</file>