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0"/>
  </p:notesMasterIdLst>
  <p:sldIdLst>
    <p:sldId id="256" r:id="rId2"/>
    <p:sldId id="259" r:id="rId3"/>
    <p:sldId id="261" r:id="rId4"/>
    <p:sldId id="383" r:id="rId5"/>
    <p:sldId id="287" r:id="rId6"/>
    <p:sldId id="295" r:id="rId7"/>
    <p:sldId id="292" r:id="rId8"/>
    <p:sldId id="296" r:id="rId9"/>
    <p:sldId id="293" r:id="rId10"/>
    <p:sldId id="294" r:id="rId11"/>
    <p:sldId id="346" r:id="rId12"/>
    <p:sldId id="288" r:id="rId13"/>
    <p:sldId id="347" r:id="rId14"/>
    <p:sldId id="387" r:id="rId15"/>
    <p:sldId id="386" r:id="rId16"/>
    <p:sldId id="353" r:id="rId17"/>
    <p:sldId id="354" r:id="rId18"/>
    <p:sldId id="355" r:id="rId19"/>
    <p:sldId id="356" r:id="rId20"/>
    <p:sldId id="357" r:id="rId21"/>
    <p:sldId id="358" r:id="rId22"/>
    <p:sldId id="359" r:id="rId23"/>
    <p:sldId id="360" r:id="rId24"/>
    <p:sldId id="361" r:id="rId25"/>
    <p:sldId id="362" r:id="rId26"/>
    <p:sldId id="363" r:id="rId27"/>
    <p:sldId id="364" r:id="rId28"/>
    <p:sldId id="365" r:id="rId29"/>
    <p:sldId id="366" r:id="rId30"/>
    <p:sldId id="367" r:id="rId31"/>
    <p:sldId id="368" r:id="rId32"/>
    <p:sldId id="369" r:id="rId33"/>
    <p:sldId id="370" r:id="rId34"/>
    <p:sldId id="371" r:id="rId35"/>
    <p:sldId id="372" r:id="rId36"/>
    <p:sldId id="374" r:id="rId37"/>
    <p:sldId id="375" r:id="rId38"/>
    <p:sldId id="376"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s koutsampelas" initials="ck" lastIdx="1" clrIdx="0">
    <p:extLst>
      <p:ext uri="{19B8F6BF-5375-455C-9EA6-DF929625EA0E}">
        <p15:presenceInfo xmlns:p15="http://schemas.microsoft.com/office/powerpoint/2012/main" userId="3a6b06193111f8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10" autoAdjust="0"/>
    <p:restoredTop sz="90909" autoAdjust="0"/>
  </p:normalViewPr>
  <p:slideViewPr>
    <p:cSldViewPr>
      <p:cViewPr varScale="1">
        <p:scale>
          <a:sx n="81" d="100"/>
          <a:sy n="81" d="100"/>
        </p:scale>
        <p:origin x="1459"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___________________Microsoft_Excel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___________________Microsoft_Excel2.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___________________Microsoft_Excel3.xlsx"/></Relationships>
</file>

<file path=ppt/charts/_rels/chart4.xml.rels><?xml version="1.0" encoding="UTF-8" standalone="yes"?>
<Relationships xmlns="http://schemas.openxmlformats.org/package/2006/relationships"><Relationship Id="rId3" Type="http://schemas.openxmlformats.org/officeDocument/2006/relationships/package" Target="../embeddings/___________________Microsoft_Excel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l-GR" sz="2000" dirty="0"/>
              <a:t>Συμμετοχή στην πρωτοβάθμια εκπαίδευση ανά γεωγραφική περιοχή (1960-1995)</a:t>
            </a:r>
            <a:endParaRPr lang="en-GB" sz="2000" dirty="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062147613492758E-2"/>
          <c:y val="0.17552083333333332"/>
          <c:w val="0.89815938806260331"/>
          <c:h val="0.53151960784313723"/>
        </c:manualLayout>
      </c:layout>
      <c:lineChart>
        <c:grouping val="standard"/>
        <c:varyColors val="0"/>
        <c:ser>
          <c:idx val="0"/>
          <c:order val="0"/>
          <c:tx>
            <c:strRef>
              <c:f>Sheet1!$C$32</c:f>
              <c:strCache>
                <c:ptCount val="1"/>
                <c:pt idx="0">
                  <c:v>Χώρες ΟΟΣΑ</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Sheet1!$D$31:$H$31</c:f>
              <c:numCache>
                <c:formatCode>General</c:formatCode>
                <c:ptCount val="5"/>
                <c:pt idx="0">
                  <c:v>1960</c:v>
                </c:pt>
                <c:pt idx="1">
                  <c:v>1970</c:v>
                </c:pt>
                <c:pt idx="2">
                  <c:v>1980</c:v>
                </c:pt>
                <c:pt idx="3">
                  <c:v>1990</c:v>
                </c:pt>
                <c:pt idx="4">
                  <c:v>1995</c:v>
                </c:pt>
              </c:numCache>
            </c:numRef>
          </c:cat>
          <c:val>
            <c:numRef>
              <c:f>Sheet1!$D$32:$H$32</c:f>
              <c:numCache>
                <c:formatCode>0.0%</c:formatCode>
                <c:ptCount val="5"/>
                <c:pt idx="0">
                  <c:v>0.98299999999999998</c:v>
                </c:pt>
                <c:pt idx="1">
                  <c:v>0.97399999999999998</c:v>
                </c:pt>
                <c:pt idx="2">
                  <c:v>0.98899999999999999</c:v>
                </c:pt>
                <c:pt idx="3">
                  <c:v>0.99099999999999999</c:v>
                </c:pt>
                <c:pt idx="4">
                  <c:v>0.99299999999999999</c:v>
                </c:pt>
              </c:numCache>
            </c:numRef>
          </c:val>
          <c:smooth val="0"/>
        </c:ser>
        <c:ser>
          <c:idx val="1"/>
          <c:order val="1"/>
          <c:tx>
            <c:strRef>
              <c:f>Sheet1!$C$33</c:f>
              <c:strCache>
                <c:ptCount val="1"/>
                <c:pt idx="0">
                  <c:v>Βόρεια Αφρική και Μέση Ανατολή</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Sheet1!$D$31:$H$31</c:f>
              <c:numCache>
                <c:formatCode>General</c:formatCode>
                <c:ptCount val="5"/>
                <c:pt idx="0">
                  <c:v>1960</c:v>
                </c:pt>
                <c:pt idx="1">
                  <c:v>1970</c:v>
                </c:pt>
                <c:pt idx="2">
                  <c:v>1980</c:v>
                </c:pt>
                <c:pt idx="3">
                  <c:v>1990</c:v>
                </c:pt>
                <c:pt idx="4">
                  <c:v>1995</c:v>
                </c:pt>
              </c:numCache>
            </c:numRef>
          </c:cat>
          <c:val>
            <c:numRef>
              <c:f>Sheet1!$D$33:$H$33</c:f>
              <c:numCache>
                <c:formatCode>0.0%</c:formatCode>
                <c:ptCount val="5"/>
                <c:pt idx="0">
                  <c:v>0.626</c:v>
                </c:pt>
                <c:pt idx="1">
                  <c:v>0.72099999999999997</c:v>
                </c:pt>
                <c:pt idx="2">
                  <c:v>0.879</c:v>
                </c:pt>
                <c:pt idx="3">
                  <c:v>0.91100000000000003</c:v>
                </c:pt>
                <c:pt idx="4">
                  <c:v>0.94299999999999995</c:v>
                </c:pt>
              </c:numCache>
            </c:numRef>
          </c:val>
          <c:smooth val="0"/>
        </c:ser>
        <c:ser>
          <c:idx val="2"/>
          <c:order val="2"/>
          <c:tx>
            <c:strRef>
              <c:f>Sheet1!$C$34</c:f>
              <c:strCache>
                <c:ptCount val="1"/>
                <c:pt idx="0">
                  <c:v>Υποσαχάρια Αφρική</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Sheet1!$D$31:$H$31</c:f>
              <c:numCache>
                <c:formatCode>General</c:formatCode>
                <c:ptCount val="5"/>
                <c:pt idx="0">
                  <c:v>1960</c:v>
                </c:pt>
                <c:pt idx="1">
                  <c:v>1970</c:v>
                </c:pt>
                <c:pt idx="2">
                  <c:v>1980</c:v>
                </c:pt>
                <c:pt idx="3">
                  <c:v>1990</c:v>
                </c:pt>
                <c:pt idx="4">
                  <c:v>1995</c:v>
                </c:pt>
              </c:numCache>
            </c:numRef>
          </c:cat>
          <c:val>
            <c:numRef>
              <c:f>Sheet1!$D$34:$H$34</c:f>
              <c:numCache>
                <c:formatCode>0.0%</c:formatCode>
                <c:ptCount val="5"/>
                <c:pt idx="0">
                  <c:v>0.41299999999999998</c:v>
                </c:pt>
                <c:pt idx="1">
                  <c:v>0.53800000000000003</c:v>
                </c:pt>
                <c:pt idx="2">
                  <c:v>0.71799999999999997</c:v>
                </c:pt>
                <c:pt idx="3">
                  <c:v>0.72599999999999998</c:v>
                </c:pt>
                <c:pt idx="4">
                  <c:v>0.77600000000000002</c:v>
                </c:pt>
              </c:numCache>
            </c:numRef>
          </c:val>
          <c:smooth val="0"/>
        </c:ser>
        <c:ser>
          <c:idx val="3"/>
          <c:order val="3"/>
          <c:tx>
            <c:strRef>
              <c:f>Sheet1!$C$35</c:f>
              <c:strCache>
                <c:ptCount val="1"/>
                <c:pt idx="0">
                  <c:v>Νότια Ασία</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Sheet1!$D$31:$H$31</c:f>
              <c:numCache>
                <c:formatCode>General</c:formatCode>
                <c:ptCount val="5"/>
                <c:pt idx="0">
                  <c:v>1960</c:v>
                </c:pt>
                <c:pt idx="1">
                  <c:v>1970</c:v>
                </c:pt>
                <c:pt idx="2">
                  <c:v>1980</c:v>
                </c:pt>
                <c:pt idx="3">
                  <c:v>1990</c:v>
                </c:pt>
                <c:pt idx="4">
                  <c:v>1995</c:v>
                </c:pt>
              </c:numCache>
            </c:numRef>
          </c:cat>
          <c:val>
            <c:numRef>
              <c:f>Sheet1!$D$35:$H$35</c:f>
              <c:numCache>
                <c:formatCode>0.0%</c:formatCode>
                <c:ptCount val="5"/>
                <c:pt idx="0">
                  <c:v>0.441</c:v>
                </c:pt>
                <c:pt idx="1">
                  <c:v>0.57099999999999995</c:v>
                </c:pt>
                <c:pt idx="2">
                  <c:v>0.76300000000000001</c:v>
                </c:pt>
                <c:pt idx="3">
                  <c:v>0.80600000000000005</c:v>
                </c:pt>
                <c:pt idx="4">
                  <c:v>0.89500000000000002</c:v>
                </c:pt>
              </c:numCache>
            </c:numRef>
          </c:val>
          <c:smooth val="0"/>
        </c:ser>
        <c:ser>
          <c:idx val="4"/>
          <c:order val="4"/>
          <c:tx>
            <c:strRef>
              <c:f>Sheet1!$C$36</c:f>
              <c:strCache>
                <c:ptCount val="1"/>
                <c:pt idx="0">
                  <c:v>Άπω Ανατολή και Ειρηνικός Ωκεανός</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Sheet1!$D$31:$H$31</c:f>
              <c:numCache>
                <c:formatCode>General</c:formatCode>
                <c:ptCount val="5"/>
                <c:pt idx="0">
                  <c:v>1960</c:v>
                </c:pt>
                <c:pt idx="1">
                  <c:v>1970</c:v>
                </c:pt>
                <c:pt idx="2">
                  <c:v>1980</c:v>
                </c:pt>
                <c:pt idx="3">
                  <c:v>1990</c:v>
                </c:pt>
                <c:pt idx="4">
                  <c:v>1995</c:v>
                </c:pt>
              </c:numCache>
            </c:numRef>
          </c:cat>
          <c:val>
            <c:numRef>
              <c:f>Sheet1!$D$36:$H$36</c:f>
              <c:numCache>
                <c:formatCode>0.0%</c:formatCode>
                <c:ptCount val="5"/>
                <c:pt idx="0">
                  <c:v>0.85399999999999998</c:v>
                </c:pt>
                <c:pt idx="1">
                  <c:v>0.90800000000000003</c:v>
                </c:pt>
                <c:pt idx="2">
                  <c:v>0.96</c:v>
                </c:pt>
                <c:pt idx="3">
                  <c:v>0.95699999999999996</c:v>
                </c:pt>
                <c:pt idx="4">
                  <c:v>0.95399999999999996</c:v>
                </c:pt>
              </c:numCache>
            </c:numRef>
          </c:val>
          <c:smooth val="0"/>
        </c:ser>
        <c:ser>
          <c:idx val="5"/>
          <c:order val="5"/>
          <c:tx>
            <c:strRef>
              <c:f>Sheet1!$C$37</c:f>
              <c:strCache>
                <c:ptCount val="1"/>
                <c:pt idx="0">
                  <c:v>Λατινική Αμερική και Καραϊβική</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numRef>
              <c:f>Sheet1!$D$31:$H$31</c:f>
              <c:numCache>
                <c:formatCode>General</c:formatCode>
                <c:ptCount val="5"/>
                <c:pt idx="0">
                  <c:v>1960</c:v>
                </c:pt>
                <c:pt idx="1">
                  <c:v>1970</c:v>
                </c:pt>
                <c:pt idx="2">
                  <c:v>1980</c:v>
                </c:pt>
                <c:pt idx="3">
                  <c:v>1990</c:v>
                </c:pt>
                <c:pt idx="4">
                  <c:v>1995</c:v>
                </c:pt>
              </c:numCache>
            </c:numRef>
          </c:cat>
          <c:val>
            <c:numRef>
              <c:f>Sheet1!$D$37:$H$37</c:f>
              <c:numCache>
                <c:formatCode>0.0%</c:formatCode>
                <c:ptCount val="5"/>
                <c:pt idx="0">
                  <c:v>0.85499999999999998</c:v>
                </c:pt>
                <c:pt idx="1">
                  <c:v>0.91500000000000004</c:v>
                </c:pt>
                <c:pt idx="2">
                  <c:v>0.95399999999999996</c:v>
                </c:pt>
                <c:pt idx="3">
                  <c:v>0.95199999999999996</c:v>
                </c:pt>
                <c:pt idx="4">
                  <c:v>0.95699999999999996</c:v>
                </c:pt>
              </c:numCache>
            </c:numRef>
          </c:val>
          <c:smooth val="0"/>
        </c:ser>
        <c:ser>
          <c:idx val="6"/>
          <c:order val="6"/>
          <c:tx>
            <c:strRef>
              <c:f>Sheet1!$C$38</c:f>
              <c:strCache>
                <c:ptCount val="1"/>
                <c:pt idx="0">
                  <c:v>Κεντρικά σχεδιασμένες οικονομίες</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numRef>
              <c:f>Sheet1!$D$31:$H$31</c:f>
              <c:numCache>
                <c:formatCode>General</c:formatCode>
                <c:ptCount val="5"/>
                <c:pt idx="0">
                  <c:v>1960</c:v>
                </c:pt>
                <c:pt idx="1">
                  <c:v>1970</c:v>
                </c:pt>
                <c:pt idx="2">
                  <c:v>1980</c:v>
                </c:pt>
                <c:pt idx="3">
                  <c:v>1990</c:v>
                </c:pt>
                <c:pt idx="4">
                  <c:v>1995</c:v>
                </c:pt>
              </c:numCache>
            </c:numRef>
          </c:cat>
          <c:val>
            <c:numRef>
              <c:f>Sheet1!$D$38:$H$38</c:f>
              <c:numCache>
                <c:formatCode>0.0%</c:formatCode>
                <c:ptCount val="5"/>
                <c:pt idx="0">
                  <c:v>1</c:v>
                </c:pt>
                <c:pt idx="1">
                  <c:v>0.96499999999999997</c:v>
                </c:pt>
                <c:pt idx="2">
                  <c:v>0.98799999999999999</c:v>
                </c:pt>
                <c:pt idx="3">
                  <c:v>0.91300000000000003</c:v>
                </c:pt>
                <c:pt idx="4">
                  <c:v>0.96099999999999997</c:v>
                </c:pt>
              </c:numCache>
            </c:numRef>
          </c:val>
          <c:smooth val="0"/>
        </c:ser>
        <c:dLbls>
          <c:showLegendKey val="0"/>
          <c:showVal val="0"/>
          <c:showCatName val="0"/>
          <c:showSerName val="0"/>
          <c:showPercent val="0"/>
          <c:showBubbleSize val="0"/>
        </c:dLbls>
        <c:marker val="1"/>
        <c:smooth val="0"/>
        <c:axId val="2132188240"/>
        <c:axId val="627466944"/>
      </c:lineChart>
      <c:catAx>
        <c:axId val="2132188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27466944"/>
        <c:crosses val="autoZero"/>
        <c:auto val="1"/>
        <c:lblAlgn val="ctr"/>
        <c:lblOffset val="100"/>
        <c:noMultiLvlLbl val="0"/>
      </c:catAx>
      <c:valAx>
        <c:axId val="62746694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132188240"/>
        <c:crosses val="autoZero"/>
        <c:crossBetween val="between"/>
      </c:valAx>
      <c:spPr>
        <a:noFill/>
        <a:ln>
          <a:noFill/>
        </a:ln>
        <a:effectLst/>
      </c:spPr>
    </c:plotArea>
    <c:legend>
      <c:legendPos val="b"/>
      <c:layout>
        <c:manualLayout>
          <c:xMode val="edge"/>
          <c:yMode val="edge"/>
          <c:x val="8.2304916212396547E-3"/>
          <c:y val="0.81305354330708657"/>
          <c:w val="0.97195790430042395"/>
          <c:h val="0.1591688538932633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050"/>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l-GR" sz="2000"/>
              <a:t>Συμμετοχή στη δευτεροβάθμια</a:t>
            </a:r>
            <a:r>
              <a:rPr lang="el-GR" sz="2000" baseline="0"/>
              <a:t> εκπαίδευση ανά γεωγραφική περιοχή 1960-1995</a:t>
            </a:r>
            <a:endParaRPr lang="en-GB" sz="200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8848157373185493E-2"/>
          <c:y val="0.18259259259259258"/>
          <c:w val="0.88776748888531787"/>
          <c:h val="0.50926392534266551"/>
        </c:manualLayout>
      </c:layout>
      <c:lineChart>
        <c:grouping val="standard"/>
        <c:varyColors val="0"/>
        <c:ser>
          <c:idx val="0"/>
          <c:order val="0"/>
          <c:tx>
            <c:strRef>
              <c:f>Sheet1!$C$5</c:f>
              <c:strCache>
                <c:ptCount val="1"/>
                <c:pt idx="0">
                  <c:v>Χώρες ΟΟΣΑ</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Sheet1!$D$4:$H$4</c:f>
              <c:numCache>
                <c:formatCode>General</c:formatCode>
                <c:ptCount val="5"/>
                <c:pt idx="0">
                  <c:v>1960</c:v>
                </c:pt>
                <c:pt idx="1">
                  <c:v>1970</c:v>
                </c:pt>
                <c:pt idx="2">
                  <c:v>1980</c:v>
                </c:pt>
                <c:pt idx="3">
                  <c:v>1990</c:v>
                </c:pt>
                <c:pt idx="4">
                  <c:v>1995</c:v>
                </c:pt>
              </c:numCache>
            </c:numRef>
          </c:cat>
          <c:val>
            <c:numRef>
              <c:f>Sheet1!$D$5:$H$5</c:f>
              <c:numCache>
                <c:formatCode>0.0%</c:formatCode>
                <c:ptCount val="5"/>
                <c:pt idx="0">
                  <c:v>0.49</c:v>
                </c:pt>
                <c:pt idx="1">
                  <c:v>0.69499999999999995</c:v>
                </c:pt>
                <c:pt idx="2">
                  <c:v>0.81</c:v>
                </c:pt>
                <c:pt idx="3">
                  <c:v>0.90900000000000003</c:v>
                </c:pt>
                <c:pt idx="4">
                  <c:v>0.96699999999999997</c:v>
                </c:pt>
              </c:numCache>
            </c:numRef>
          </c:val>
          <c:smooth val="0"/>
        </c:ser>
        <c:ser>
          <c:idx val="1"/>
          <c:order val="1"/>
          <c:tx>
            <c:strRef>
              <c:f>Sheet1!$C$6</c:f>
              <c:strCache>
                <c:ptCount val="1"/>
                <c:pt idx="0">
                  <c:v>Βόρεια Αφρική και Μέση Ανατολή</c:v>
                </c:pt>
              </c:strCache>
            </c:strRef>
          </c:tx>
          <c:spPr>
            <a:ln w="28575" cap="rnd">
              <a:solidFill>
                <a:schemeClr val="accent2"/>
              </a:solidFill>
              <a:round/>
            </a:ln>
            <a:effectLst/>
          </c:spPr>
          <c:marker>
            <c:symbol val="none"/>
          </c:marker>
          <c:cat>
            <c:numRef>
              <c:f>Sheet1!$D$4:$H$4</c:f>
              <c:numCache>
                <c:formatCode>General</c:formatCode>
                <c:ptCount val="5"/>
                <c:pt idx="0">
                  <c:v>1960</c:v>
                </c:pt>
                <c:pt idx="1">
                  <c:v>1970</c:v>
                </c:pt>
                <c:pt idx="2">
                  <c:v>1980</c:v>
                </c:pt>
                <c:pt idx="3">
                  <c:v>1990</c:v>
                </c:pt>
                <c:pt idx="4">
                  <c:v>1995</c:v>
                </c:pt>
              </c:numCache>
            </c:numRef>
          </c:cat>
          <c:val>
            <c:numRef>
              <c:f>Sheet1!$D$6:$H$6</c:f>
              <c:numCache>
                <c:formatCode>0.0%</c:formatCode>
                <c:ptCount val="5"/>
                <c:pt idx="0">
                  <c:v>0.20699999999999999</c:v>
                </c:pt>
                <c:pt idx="1">
                  <c:v>0.318</c:v>
                </c:pt>
                <c:pt idx="2">
                  <c:v>0.48599999999999999</c:v>
                </c:pt>
                <c:pt idx="3">
                  <c:v>0.62</c:v>
                </c:pt>
                <c:pt idx="4">
                  <c:v>0.628</c:v>
                </c:pt>
              </c:numCache>
            </c:numRef>
          </c:val>
          <c:smooth val="0"/>
        </c:ser>
        <c:ser>
          <c:idx val="2"/>
          <c:order val="2"/>
          <c:tx>
            <c:strRef>
              <c:f>Sheet1!$C$7</c:f>
              <c:strCache>
                <c:ptCount val="1"/>
                <c:pt idx="0">
                  <c:v>Υποσαχάρια Αφρική</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Sheet1!$D$4:$H$4</c:f>
              <c:numCache>
                <c:formatCode>General</c:formatCode>
                <c:ptCount val="5"/>
                <c:pt idx="0">
                  <c:v>1960</c:v>
                </c:pt>
                <c:pt idx="1">
                  <c:v>1970</c:v>
                </c:pt>
                <c:pt idx="2">
                  <c:v>1980</c:v>
                </c:pt>
                <c:pt idx="3">
                  <c:v>1990</c:v>
                </c:pt>
                <c:pt idx="4">
                  <c:v>1995</c:v>
                </c:pt>
              </c:numCache>
            </c:numRef>
          </c:cat>
          <c:val>
            <c:numRef>
              <c:f>Sheet1!$D$7:$H$7</c:f>
              <c:numCache>
                <c:formatCode>0.0%</c:formatCode>
                <c:ptCount val="5"/>
                <c:pt idx="0">
                  <c:v>3.5000000000000003E-2</c:v>
                </c:pt>
                <c:pt idx="1">
                  <c:v>7.8E-2</c:v>
                </c:pt>
                <c:pt idx="2">
                  <c:v>0.16500000000000001</c:v>
                </c:pt>
                <c:pt idx="3">
                  <c:v>0.21199999999999999</c:v>
                </c:pt>
                <c:pt idx="4">
                  <c:v>0.245</c:v>
                </c:pt>
              </c:numCache>
            </c:numRef>
          </c:val>
          <c:smooth val="0"/>
        </c:ser>
        <c:ser>
          <c:idx val="3"/>
          <c:order val="3"/>
          <c:tx>
            <c:strRef>
              <c:f>Sheet1!$C$8</c:f>
              <c:strCache>
                <c:ptCount val="1"/>
                <c:pt idx="0">
                  <c:v>Νότια Ασία</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Sheet1!$D$4:$H$4</c:f>
              <c:numCache>
                <c:formatCode>General</c:formatCode>
                <c:ptCount val="5"/>
                <c:pt idx="0">
                  <c:v>1960</c:v>
                </c:pt>
                <c:pt idx="1">
                  <c:v>1970</c:v>
                </c:pt>
                <c:pt idx="2">
                  <c:v>1980</c:v>
                </c:pt>
                <c:pt idx="3">
                  <c:v>1990</c:v>
                </c:pt>
                <c:pt idx="4">
                  <c:v>1995</c:v>
                </c:pt>
              </c:numCache>
            </c:numRef>
          </c:cat>
          <c:val>
            <c:numRef>
              <c:f>Sheet1!$D$8:$H$8</c:f>
              <c:numCache>
                <c:formatCode>0.0%</c:formatCode>
                <c:ptCount val="5"/>
                <c:pt idx="0">
                  <c:v>0.11899999999999999</c:v>
                </c:pt>
                <c:pt idx="1">
                  <c:v>0.20300000000000001</c:v>
                </c:pt>
                <c:pt idx="2">
                  <c:v>0.26200000000000001</c:v>
                </c:pt>
                <c:pt idx="3">
                  <c:v>0.32400000000000001</c:v>
                </c:pt>
                <c:pt idx="4">
                  <c:v>0.378</c:v>
                </c:pt>
              </c:numCache>
            </c:numRef>
          </c:val>
          <c:smooth val="0"/>
        </c:ser>
        <c:ser>
          <c:idx val="4"/>
          <c:order val="4"/>
          <c:tx>
            <c:strRef>
              <c:f>Sheet1!$C$9</c:f>
              <c:strCache>
                <c:ptCount val="1"/>
                <c:pt idx="0">
                  <c:v>Άπω Ανατολή και Ειρηνικός Ωκεανός</c:v>
                </c:pt>
              </c:strCache>
            </c:strRef>
          </c:tx>
          <c:spPr>
            <a:ln w="28575" cap="rnd">
              <a:solidFill>
                <a:schemeClr val="accent5"/>
              </a:solidFill>
              <a:round/>
            </a:ln>
            <a:effectLst/>
          </c:spPr>
          <c:marker>
            <c:symbol val="none"/>
          </c:marker>
          <c:cat>
            <c:numRef>
              <c:f>Sheet1!$D$4:$H$4</c:f>
              <c:numCache>
                <c:formatCode>General</c:formatCode>
                <c:ptCount val="5"/>
                <c:pt idx="0">
                  <c:v>1960</c:v>
                </c:pt>
                <c:pt idx="1">
                  <c:v>1970</c:v>
                </c:pt>
                <c:pt idx="2">
                  <c:v>1980</c:v>
                </c:pt>
                <c:pt idx="3">
                  <c:v>1990</c:v>
                </c:pt>
                <c:pt idx="4">
                  <c:v>1995</c:v>
                </c:pt>
              </c:numCache>
            </c:numRef>
          </c:cat>
          <c:val>
            <c:numRef>
              <c:f>Sheet1!$D$9:$H$9</c:f>
              <c:numCache>
                <c:formatCode>0.0%</c:formatCode>
                <c:ptCount val="5"/>
                <c:pt idx="0">
                  <c:v>0.25800000000000001</c:v>
                </c:pt>
                <c:pt idx="1">
                  <c:v>0.42099999999999999</c:v>
                </c:pt>
                <c:pt idx="2">
                  <c:v>0.58399999999999996</c:v>
                </c:pt>
                <c:pt idx="3">
                  <c:v>0.56699999999999995</c:v>
                </c:pt>
                <c:pt idx="4">
                  <c:v>0.59699999999999998</c:v>
                </c:pt>
              </c:numCache>
            </c:numRef>
          </c:val>
          <c:smooth val="0"/>
        </c:ser>
        <c:ser>
          <c:idx val="5"/>
          <c:order val="5"/>
          <c:tx>
            <c:strRef>
              <c:f>Sheet1!$C$10</c:f>
              <c:strCache>
                <c:ptCount val="1"/>
                <c:pt idx="0">
                  <c:v>Λατινική Αμερική και Καραϊβική</c:v>
                </c:pt>
              </c:strCache>
            </c:strRef>
          </c:tx>
          <c:spPr>
            <a:ln w="28575" cap="rnd">
              <a:solidFill>
                <a:schemeClr val="accent6"/>
              </a:solidFill>
              <a:round/>
            </a:ln>
            <a:effectLst/>
          </c:spPr>
          <c:marker>
            <c:symbol val="none"/>
          </c:marker>
          <c:cat>
            <c:numRef>
              <c:f>Sheet1!$D$4:$H$4</c:f>
              <c:numCache>
                <c:formatCode>General</c:formatCode>
                <c:ptCount val="5"/>
                <c:pt idx="0">
                  <c:v>1960</c:v>
                </c:pt>
                <c:pt idx="1">
                  <c:v>1970</c:v>
                </c:pt>
                <c:pt idx="2">
                  <c:v>1980</c:v>
                </c:pt>
                <c:pt idx="3">
                  <c:v>1990</c:v>
                </c:pt>
                <c:pt idx="4">
                  <c:v>1995</c:v>
                </c:pt>
              </c:numCache>
            </c:numRef>
          </c:cat>
          <c:val>
            <c:numRef>
              <c:f>Sheet1!$D$10:$H$10</c:f>
              <c:numCache>
                <c:formatCode>0.0%</c:formatCode>
                <c:ptCount val="5"/>
                <c:pt idx="0">
                  <c:v>0.189</c:v>
                </c:pt>
                <c:pt idx="1">
                  <c:v>0.313</c:v>
                </c:pt>
                <c:pt idx="2">
                  <c:v>0.46100000000000002</c:v>
                </c:pt>
                <c:pt idx="3">
                  <c:v>0.50800000000000001</c:v>
                </c:pt>
                <c:pt idx="4">
                  <c:v>0.55400000000000005</c:v>
                </c:pt>
              </c:numCache>
            </c:numRef>
          </c:val>
          <c:smooth val="0"/>
        </c:ser>
        <c:ser>
          <c:idx val="6"/>
          <c:order val="6"/>
          <c:tx>
            <c:strRef>
              <c:f>Sheet1!$C$11</c:f>
              <c:strCache>
                <c:ptCount val="1"/>
                <c:pt idx="0">
                  <c:v>Κεντρικά σχεδιασμένες οικονομίες</c:v>
                </c:pt>
              </c:strCache>
            </c:strRef>
          </c:tx>
          <c:spPr>
            <a:ln w="28575" cap="rnd">
              <a:solidFill>
                <a:schemeClr val="accent1">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Sheet1!$D$4:$H$4</c:f>
              <c:numCache>
                <c:formatCode>General</c:formatCode>
                <c:ptCount val="5"/>
                <c:pt idx="0">
                  <c:v>1960</c:v>
                </c:pt>
                <c:pt idx="1">
                  <c:v>1970</c:v>
                </c:pt>
                <c:pt idx="2">
                  <c:v>1980</c:v>
                </c:pt>
                <c:pt idx="3">
                  <c:v>1990</c:v>
                </c:pt>
                <c:pt idx="4">
                  <c:v>1995</c:v>
                </c:pt>
              </c:numCache>
            </c:numRef>
          </c:cat>
          <c:val>
            <c:numRef>
              <c:f>Sheet1!$D$11:$H$11</c:f>
              <c:numCache>
                <c:formatCode>0.0%</c:formatCode>
                <c:ptCount val="5"/>
                <c:pt idx="0">
                  <c:v>0.36499999999999999</c:v>
                </c:pt>
                <c:pt idx="1">
                  <c:v>0.53</c:v>
                </c:pt>
                <c:pt idx="2">
                  <c:v>0.69299999999999995</c:v>
                </c:pt>
                <c:pt idx="3">
                  <c:v>0.68</c:v>
                </c:pt>
                <c:pt idx="4">
                  <c:v>0.76200000000000001</c:v>
                </c:pt>
              </c:numCache>
            </c:numRef>
          </c:val>
          <c:smooth val="0"/>
        </c:ser>
        <c:dLbls>
          <c:showLegendKey val="0"/>
          <c:showVal val="0"/>
          <c:showCatName val="0"/>
          <c:showSerName val="0"/>
          <c:showPercent val="0"/>
          <c:showBubbleSize val="0"/>
        </c:dLbls>
        <c:smooth val="0"/>
        <c:axId val="627467488"/>
        <c:axId val="627462592"/>
      </c:lineChart>
      <c:catAx>
        <c:axId val="627467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27462592"/>
        <c:crosses val="autoZero"/>
        <c:auto val="1"/>
        <c:lblAlgn val="ctr"/>
        <c:lblOffset val="100"/>
        <c:noMultiLvlLbl val="0"/>
      </c:catAx>
      <c:valAx>
        <c:axId val="62746259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627467488"/>
        <c:crosses val="autoZero"/>
        <c:crossBetween val="between"/>
      </c:valAx>
      <c:spPr>
        <a:noFill/>
        <a:ln>
          <a:noFill/>
        </a:ln>
        <a:effectLst/>
      </c:spPr>
    </c:plotArea>
    <c:legend>
      <c:legendPos val="b"/>
      <c:layout>
        <c:manualLayout>
          <c:xMode val="edge"/>
          <c:yMode val="edge"/>
          <c:x val="8.7776360544217683E-2"/>
          <c:y val="0.7962942548848061"/>
          <c:w val="0.84995748299319729"/>
          <c:h val="0.17592825896762904"/>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l-GR" sz="2400"/>
              <a:t>Συμμετοχή στην τριτοβάθμια εκπαίδευση ανά γεωγραφική περιοχή (1960-1995)</a:t>
            </a:r>
            <a:endParaRPr lang="en-GB" sz="2400"/>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7281231196311426E-2"/>
          <c:y val="0.20006775067750676"/>
          <c:w val="0.88693348985385267"/>
          <c:h val="0.51041599982928965"/>
        </c:manualLayout>
      </c:layout>
      <c:lineChart>
        <c:grouping val="standard"/>
        <c:varyColors val="0"/>
        <c:ser>
          <c:idx val="0"/>
          <c:order val="0"/>
          <c:tx>
            <c:strRef>
              <c:f>Sheet1!$C$53</c:f>
              <c:strCache>
                <c:ptCount val="1"/>
                <c:pt idx="0">
                  <c:v>Χώρες ΟΟΣΑ</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Sheet1!$D$52:$H$52</c:f>
              <c:numCache>
                <c:formatCode>General</c:formatCode>
                <c:ptCount val="5"/>
                <c:pt idx="0">
                  <c:v>1960</c:v>
                </c:pt>
                <c:pt idx="1">
                  <c:v>1970</c:v>
                </c:pt>
                <c:pt idx="2">
                  <c:v>1980</c:v>
                </c:pt>
                <c:pt idx="3">
                  <c:v>1990</c:v>
                </c:pt>
                <c:pt idx="4">
                  <c:v>1995</c:v>
                </c:pt>
              </c:numCache>
            </c:numRef>
          </c:cat>
          <c:val>
            <c:numRef>
              <c:f>Sheet1!$D$53:$H$53</c:f>
              <c:numCache>
                <c:formatCode>0.0%</c:formatCode>
                <c:ptCount val="5"/>
                <c:pt idx="0">
                  <c:v>8.8999999999999996E-2</c:v>
                </c:pt>
                <c:pt idx="1">
                  <c:v>0.16200000000000001</c:v>
                </c:pt>
                <c:pt idx="2">
                  <c:v>0.247</c:v>
                </c:pt>
                <c:pt idx="3">
                  <c:v>0.38100000000000001</c:v>
                </c:pt>
                <c:pt idx="4">
                  <c:v>0.49399999999999999</c:v>
                </c:pt>
              </c:numCache>
            </c:numRef>
          </c:val>
          <c:smooth val="0"/>
        </c:ser>
        <c:ser>
          <c:idx val="1"/>
          <c:order val="1"/>
          <c:tx>
            <c:strRef>
              <c:f>Sheet1!$C$54</c:f>
              <c:strCache>
                <c:ptCount val="1"/>
                <c:pt idx="0">
                  <c:v>Βόρεια Αφρική και Μέση Ανατολή</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Sheet1!$D$52:$H$52</c:f>
              <c:numCache>
                <c:formatCode>General</c:formatCode>
                <c:ptCount val="5"/>
                <c:pt idx="0">
                  <c:v>1960</c:v>
                </c:pt>
                <c:pt idx="1">
                  <c:v>1970</c:v>
                </c:pt>
                <c:pt idx="2">
                  <c:v>1980</c:v>
                </c:pt>
                <c:pt idx="3">
                  <c:v>1990</c:v>
                </c:pt>
                <c:pt idx="4">
                  <c:v>1995</c:v>
                </c:pt>
              </c:numCache>
            </c:numRef>
          </c:cat>
          <c:val>
            <c:numRef>
              <c:f>Sheet1!$D$54:$H$54</c:f>
              <c:numCache>
                <c:formatCode>0.0%</c:formatCode>
                <c:ptCount val="5"/>
                <c:pt idx="0">
                  <c:v>1.7000000000000001E-2</c:v>
                </c:pt>
                <c:pt idx="1">
                  <c:v>3.9E-2</c:v>
                </c:pt>
                <c:pt idx="2">
                  <c:v>9.0999999999999998E-2</c:v>
                </c:pt>
                <c:pt idx="3">
                  <c:v>0.13200000000000001</c:v>
                </c:pt>
                <c:pt idx="4">
                  <c:v>0.16700000000000001</c:v>
                </c:pt>
              </c:numCache>
            </c:numRef>
          </c:val>
          <c:smooth val="0"/>
        </c:ser>
        <c:ser>
          <c:idx val="2"/>
          <c:order val="2"/>
          <c:tx>
            <c:strRef>
              <c:f>Sheet1!$C$55</c:f>
              <c:strCache>
                <c:ptCount val="1"/>
                <c:pt idx="0">
                  <c:v>Υποσαχάρια Αφρική</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dLbl>
              <c:idx val="4"/>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Sheet1!$D$52:$H$52</c:f>
              <c:numCache>
                <c:formatCode>General</c:formatCode>
                <c:ptCount val="5"/>
                <c:pt idx="0">
                  <c:v>1960</c:v>
                </c:pt>
                <c:pt idx="1">
                  <c:v>1970</c:v>
                </c:pt>
                <c:pt idx="2">
                  <c:v>1980</c:v>
                </c:pt>
                <c:pt idx="3">
                  <c:v>1990</c:v>
                </c:pt>
                <c:pt idx="4">
                  <c:v>1995</c:v>
                </c:pt>
              </c:numCache>
            </c:numRef>
          </c:cat>
          <c:val>
            <c:numRef>
              <c:f>Sheet1!$D$55:$H$55</c:f>
              <c:numCache>
                <c:formatCode>0.0%</c:formatCode>
                <c:ptCount val="5"/>
                <c:pt idx="0">
                  <c:v>2E-3</c:v>
                </c:pt>
                <c:pt idx="1">
                  <c:v>6.0000000000000001E-3</c:v>
                </c:pt>
                <c:pt idx="2">
                  <c:v>1.4999999999999999E-2</c:v>
                </c:pt>
                <c:pt idx="3">
                  <c:v>2.5000000000000001E-2</c:v>
                </c:pt>
                <c:pt idx="4">
                  <c:v>3.1E-2</c:v>
                </c:pt>
              </c:numCache>
            </c:numRef>
          </c:val>
          <c:smooth val="0"/>
        </c:ser>
        <c:ser>
          <c:idx val="3"/>
          <c:order val="3"/>
          <c:tx>
            <c:strRef>
              <c:f>Sheet1!$C$56</c:f>
              <c:strCache>
                <c:ptCount val="1"/>
                <c:pt idx="0">
                  <c:v>Νότια Ασία</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Sheet1!$D$52:$H$52</c:f>
              <c:numCache>
                <c:formatCode>General</c:formatCode>
                <c:ptCount val="5"/>
                <c:pt idx="0">
                  <c:v>1960</c:v>
                </c:pt>
                <c:pt idx="1">
                  <c:v>1970</c:v>
                </c:pt>
                <c:pt idx="2">
                  <c:v>1980</c:v>
                </c:pt>
                <c:pt idx="3">
                  <c:v>1990</c:v>
                </c:pt>
                <c:pt idx="4">
                  <c:v>1995</c:v>
                </c:pt>
              </c:numCache>
            </c:numRef>
          </c:cat>
          <c:val>
            <c:numRef>
              <c:f>Sheet1!$D$56:$H$56</c:f>
              <c:numCache>
                <c:formatCode>0.0%</c:formatCode>
                <c:ptCount val="5"/>
                <c:pt idx="0">
                  <c:v>8.9999999999999993E-3</c:v>
                </c:pt>
                <c:pt idx="1">
                  <c:v>2.5999999999999999E-2</c:v>
                </c:pt>
                <c:pt idx="2">
                  <c:v>3.5999999999999997E-2</c:v>
                </c:pt>
                <c:pt idx="3">
                  <c:v>4.2000000000000003E-2</c:v>
                </c:pt>
                <c:pt idx="4">
                  <c:v>4.8000000000000001E-2</c:v>
                </c:pt>
              </c:numCache>
            </c:numRef>
          </c:val>
          <c:smooth val="0"/>
        </c:ser>
        <c:ser>
          <c:idx val="4"/>
          <c:order val="4"/>
          <c:tx>
            <c:strRef>
              <c:f>Sheet1!$C$57</c:f>
              <c:strCache>
                <c:ptCount val="1"/>
                <c:pt idx="0">
                  <c:v>Άπω Ανατολή και Ειρηνικός Ωκεανός</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Sheet1!$D$52:$H$52</c:f>
              <c:numCache>
                <c:formatCode>General</c:formatCode>
                <c:ptCount val="5"/>
                <c:pt idx="0">
                  <c:v>1960</c:v>
                </c:pt>
                <c:pt idx="1">
                  <c:v>1970</c:v>
                </c:pt>
                <c:pt idx="2">
                  <c:v>1980</c:v>
                </c:pt>
                <c:pt idx="3">
                  <c:v>1990</c:v>
                </c:pt>
                <c:pt idx="4">
                  <c:v>1995</c:v>
                </c:pt>
              </c:numCache>
            </c:numRef>
          </c:cat>
          <c:val>
            <c:numRef>
              <c:f>Sheet1!$D$57:$H$57</c:f>
              <c:numCache>
                <c:formatCode>0.0%</c:formatCode>
                <c:ptCount val="5"/>
                <c:pt idx="0">
                  <c:v>4.2999999999999997E-2</c:v>
                </c:pt>
                <c:pt idx="1">
                  <c:v>7.6999999999999999E-2</c:v>
                </c:pt>
                <c:pt idx="2">
                  <c:v>0.124</c:v>
                </c:pt>
                <c:pt idx="3">
                  <c:v>0.20499999999999999</c:v>
                </c:pt>
                <c:pt idx="4">
                  <c:v>0.24099999999999999</c:v>
                </c:pt>
              </c:numCache>
            </c:numRef>
          </c:val>
          <c:smooth val="0"/>
        </c:ser>
        <c:ser>
          <c:idx val="5"/>
          <c:order val="5"/>
          <c:tx>
            <c:strRef>
              <c:f>Sheet1!$C$58</c:f>
              <c:strCache>
                <c:ptCount val="1"/>
                <c:pt idx="0">
                  <c:v>Λατινική Αμερική και Καραϊβική</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numRef>
              <c:f>Sheet1!$D$52:$H$52</c:f>
              <c:numCache>
                <c:formatCode>General</c:formatCode>
                <c:ptCount val="5"/>
                <c:pt idx="0">
                  <c:v>1960</c:v>
                </c:pt>
                <c:pt idx="1">
                  <c:v>1970</c:v>
                </c:pt>
                <c:pt idx="2">
                  <c:v>1980</c:v>
                </c:pt>
                <c:pt idx="3">
                  <c:v>1990</c:v>
                </c:pt>
                <c:pt idx="4">
                  <c:v>1995</c:v>
                </c:pt>
              </c:numCache>
            </c:numRef>
          </c:cat>
          <c:val>
            <c:numRef>
              <c:f>Sheet1!$D$58:$H$58</c:f>
              <c:numCache>
                <c:formatCode>0.0%</c:formatCode>
                <c:ptCount val="5"/>
                <c:pt idx="0">
                  <c:v>2.8000000000000001E-2</c:v>
                </c:pt>
                <c:pt idx="1">
                  <c:v>6.2E-2</c:v>
                </c:pt>
                <c:pt idx="2">
                  <c:v>0.13300000000000001</c:v>
                </c:pt>
                <c:pt idx="3">
                  <c:v>0.186</c:v>
                </c:pt>
                <c:pt idx="4">
                  <c:v>0.191</c:v>
                </c:pt>
              </c:numCache>
            </c:numRef>
          </c:val>
          <c:smooth val="0"/>
        </c:ser>
        <c:ser>
          <c:idx val="6"/>
          <c:order val="6"/>
          <c:tx>
            <c:strRef>
              <c:f>Sheet1!$C$59</c:f>
              <c:strCache>
                <c:ptCount val="1"/>
                <c:pt idx="0">
                  <c:v>Κεντρικά σχεδιασμένες οικονομίες</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numRef>
              <c:f>Sheet1!$D$52:$H$52</c:f>
              <c:numCache>
                <c:formatCode>General</c:formatCode>
                <c:ptCount val="5"/>
                <c:pt idx="0">
                  <c:v>1960</c:v>
                </c:pt>
                <c:pt idx="1">
                  <c:v>1970</c:v>
                </c:pt>
                <c:pt idx="2">
                  <c:v>1980</c:v>
                </c:pt>
                <c:pt idx="3">
                  <c:v>1990</c:v>
                </c:pt>
                <c:pt idx="4">
                  <c:v>1995</c:v>
                </c:pt>
              </c:numCache>
            </c:numRef>
          </c:cat>
          <c:val>
            <c:numRef>
              <c:f>Sheet1!$D$59:$H$59</c:f>
              <c:numCache>
                <c:formatCode>0.0%</c:formatCode>
                <c:ptCount val="5"/>
                <c:pt idx="0">
                  <c:v>7.8E-2</c:v>
                </c:pt>
                <c:pt idx="1">
                  <c:v>0.13300000000000001</c:v>
                </c:pt>
                <c:pt idx="2">
                  <c:v>0.17399999999999999</c:v>
                </c:pt>
                <c:pt idx="3">
                  <c:v>0.14199999999999999</c:v>
                </c:pt>
                <c:pt idx="4">
                  <c:v>0.22</c:v>
                </c:pt>
              </c:numCache>
            </c:numRef>
          </c:val>
          <c:smooth val="0"/>
        </c:ser>
        <c:dLbls>
          <c:showLegendKey val="0"/>
          <c:showVal val="0"/>
          <c:showCatName val="0"/>
          <c:showSerName val="0"/>
          <c:showPercent val="0"/>
          <c:showBubbleSize val="0"/>
        </c:dLbls>
        <c:marker val="1"/>
        <c:smooth val="0"/>
        <c:axId val="625765696"/>
        <c:axId val="2133926400"/>
      </c:lineChart>
      <c:catAx>
        <c:axId val="625765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33926400"/>
        <c:crosses val="autoZero"/>
        <c:auto val="1"/>
        <c:lblAlgn val="ctr"/>
        <c:lblOffset val="100"/>
        <c:noMultiLvlLbl val="0"/>
      </c:catAx>
      <c:valAx>
        <c:axId val="21339264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25765696"/>
        <c:crosses val="autoZero"/>
        <c:crossBetween val="between"/>
      </c:valAx>
      <c:spPr>
        <a:noFill/>
        <a:ln>
          <a:noFill/>
        </a:ln>
        <a:effectLst/>
      </c:spPr>
    </c:plotArea>
    <c:legend>
      <c:legendPos val="b"/>
      <c:layout>
        <c:manualLayout>
          <c:xMode val="edge"/>
          <c:yMode val="edge"/>
          <c:x val="7.3581809657759026E-2"/>
          <c:y val="0.80555342167594901"/>
          <c:w val="0.8669010782934834"/>
          <c:h val="0.16666880054627317"/>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mn-lt"/>
                <a:ea typeface="+mn-ea"/>
                <a:cs typeface="+mn-cs"/>
              </a:defRPr>
            </a:pPr>
            <a:r>
              <a:rPr lang="el-GR" sz="1800" b="1" dirty="0"/>
              <a:t>Μέσος</a:t>
            </a:r>
            <a:r>
              <a:rPr lang="el-GR" sz="1800" b="1" baseline="0" dirty="0"/>
              <a:t> Σχετικός Μισθός στις χώρες της ΕΕ</a:t>
            </a:r>
          </a:p>
          <a:p>
            <a:pPr algn="ctr">
              <a:defRPr/>
            </a:pPr>
            <a:r>
              <a:rPr lang="el-GR" sz="1600" dirty="0"/>
              <a:t>Πτυχιούχοι/Απόφοιτοι Λυκείου</a:t>
            </a:r>
          </a:p>
        </c:rich>
      </c:tx>
      <c:layout>
        <c:manualLayout>
          <c:xMode val="edge"/>
          <c:yMode val="edge"/>
          <c:x val="0.26920223588766096"/>
          <c:y val="2.0408163265306121E-2"/>
        </c:manualLayout>
      </c:layout>
      <c:overlay val="0"/>
      <c:spPr>
        <a:noFill/>
        <a:ln>
          <a:noFill/>
        </a:ln>
        <a:effectLst/>
      </c:spPr>
      <c:txPr>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Data!$L$14</c:f>
              <c:strCache>
                <c:ptCount val="1"/>
                <c:pt idx="0">
                  <c:v>Πτυχιούχοι/Απόφ. Λυκείου</c:v>
                </c:pt>
              </c:strCache>
            </c:strRef>
          </c:tx>
          <c:spPr>
            <a:solidFill>
              <a:schemeClr val="accent1"/>
            </a:solidFill>
            <a:ln>
              <a:noFill/>
            </a:ln>
            <a:effectLst/>
          </c:spPr>
          <c:invertIfNegative val="0"/>
          <c:cat>
            <c:strRef>
              <c:f>Data!$A$15:$A$43</c:f>
              <c:strCache>
                <c:ptCount val="29"/>
                <c:pt idx="0">
                  <c:v>Ρουμανία</c:v>
                </c:pt>
                <c:pt idx="1">
                  <c:v>Πορτογαλία</c:v>
                </c:pt>
                <c:pt idx="2">
                  <c:v>Ουγγαρία</c:v>
                </c:pt>
                <c:pt idx="3">
                  <c:v>Λετονία</c:v>
                </c:pt>
                <c:pt idx="4">
                  <c:v>Βουλγαρία</c:v>
                </c:pt>
                <c:pt idx="5">
                  <c:v>Κύπρος</c:v>
                </c:pt>
                <c:pt idx="6">
                  <c:v>Σλοβενία</c:v>
                </c:pt>
                <c:pt idx="7">
                  <c:v>Πολωνία</c:v>
                </c:pt>
                <c:pt idx="8">
                  <c:v>Κροατία</c:v>
                </c:pt>
                <c:pt idx="9">
                  <c:v>Λιθουανία</c:v>
                </c:pt>
                <c:pt idx="10">
                  <c:v>Λουξεμβούργο</c:v>
                </c:pt>
                <c:pt idx="11">
                  <c:v>Ελλάδα</c:v>
                </c:pt>
                <c:pt idx="12">
                  <c:v>Ιρλανδία</c:v>
                </c:pt>
                <c:pt idx="13">
                  <c:v>Ευρωπαϊκή Ένωση</c:v>
                </c:pt>
                <c:pt idx="14">
                  <c:v>Γερμανία</c:v>
                </c:pt>
                <c:pt idx="15">
                  <c:v>Ηνωμένο Βασίλειο</c:v>
                </c:pt>
                <c:pt idx="16">
                  <c:v>Τσεχία</c:v>
                </c:pt>
                <c:pt idx="17">
                  <c:v>Μάλτα</c:v>
                </c:pt>
                <c:pt idx="18">
                  <c:v>Βέλγιο</c:v>
                </c:pt>
                <c:pt idx="19">
                  <c:v>Γαλλία</c:v>
                </c:pt>
                <c:pt idx="20">
                  <c:v>Ολλανδία</c:v>
                </c:pt>
                <c:pt idx="21">
                  <c:v>Αυστρία</c:v>
                </c:pt>
                <c:pt idx="22">
                  <c:v>Ισπανία</c:v>
                </c:pt>
                <c:pt idx="23">
                  <c:v>Σλοβακία</c:v>
                </c:pt>
                <c:pt idx="24">
                  <c:v>Φινλανδία</c:v>
                </c:pt>
                <c:pt idx="25">
                  <c:v>Σουηδία</c:v>
                </c:pt>
                <c:pt idx="26">
                  <c:v>Δανία</c:v>
                </c:pt>
                <c:pt idx="27">
                  <c:v>Εσθονία</c:v>
                </c:pt>
                <c:pt idx="28">
                  <c:v>Ιταλία</c:v>
                </c:pt>
              </c:strCache>
            </c:strRef>
          </c:cat>
          <c:val>
            <c:numRef>
              <c:f>Data!$L$15:$L$43</c:f>
              <c:numCache>
                <c:formatCode>General</c:formatCode>
                <c:ptCount val="29"/>
                <c:pt idx="0">
                  <c:v>2.0409207161125318</c:v>
                </c:pt>
                <c:pt idx="1">
                  <c:v>1.7896150402864817</c:v>
                </c:pt>
                <c:pt idx="2">
                  <c:v>1.705521472392638</c:v>
                </c:pt>
                <c:pt idx="3">
                  <c:v>1.57984496124031</c:v>
                </c:pt>
                <c:pt idx="4">
                  <c:v>1.5578635014836795</c:v>
                </c:pt>
                <c:pt idx="5">
                  <c:v>1.5226960110041265</c:v>
                </c:pt>
                <c:pt idx="6">
                  <c:v>1.5050348567002323</c:v>
                </c:pt>
                <c:pt idx="7">
                  <c:v>1.503209242618742</c:v>
                </c:pt>
                <c:pt idx="8">
                  <c:v>1.4607268464243846</c:v>
                </c:pt>
                <c:pt idx="9">
                  <c:v>1.453211009174312</c:v>
                </c:pt>
                <c:pt idx="10">
                  <c:v>1.4094425180048014</c:v>
                </c:pt>
                <c:pt idx="11">
                  <c:v>1.3854790419161678</c:v>
                </c:pt>
                <c:pt idx="12">
                  <c:v>1.3813587134886773</c:v>
                </c:pt>
                <c:pt idx="13">
                  <c:v>1.3759025270758123</c:v>
                </c:pt>
                <c:pt idx="14">
                  <c:v>1.3433756805807622</c:v>
                </c:pt>
                <c:pt idx="15">
                  <c:v>1.3411938098747236</c:v>
                </c:pt>
                <c:pt idx="16">
                  <c:v>1.3256379100850546</c:v>
                </c:pt>
                <c:pt idx="17">
                  <c:v>1.308298001211387</c:v>
                </c:pt>
                <c:pt idx="18">
                  <c:v>1.2673048600883652</c:v>
                </c:pt>
                <c:pt idx="19">
                  <c:v>1.264516129032258</c:v>
                </c:pt>
                <c:pt idx="20">
                  <c:v>1.2482678983833719</c:v>
                </c:pt>
                <c:pt idx="21">
                  <c:v>1.2443118239462887</c:v>
                </c:pt>
                <c:pt idx="22">
                  <c:v>1.2332589285714286</c:v>
                </c:pt>
                <c:pt idx="23">
                  <c:v>1.213032581453634</c:v>
                </c:pt>
                <c:pt idx="24">
                  <c:v>1.2121102248005802</c:v>
                </c:pt>
                <c:pt idx="25">
                  <c:v>1.2105263157894737</c:v>
                </c:pt>
                <c:pt idx="26">
                  <c:v>1.1923566878980891</c:v>
                </c:pt>
                <c:pt idx="27">
                  <c:v>1.1342642320085929</c:v>
                </c:pt>
                <c:pt idx="28">
                  <c:v>0.98950020999580013</c:v>
                </c:pt>
              </c:numCache>
            </c:numRef>
          </c:val>
        </c:ser>
        <c:dLbls>
          <c:showLegendKey val="0"/>
          <c:showVal val="0"/>
          <c:showCatName val="0"/>
          <c:showSerName val="0"/>
          <c:showPercent val="0"/>
          <c:showBubbleSize val="0"/>
        </c:dLbls>
        <c:gapWidth val="219"/>
        <c:overlap val="-27"/>
        <c:axId val="645664944"/>
        <c:axId val="645669840"/>
      </c:barChart>
      <c:lineChart>
        <c:grouping val="standard"/>
        <c:varyColors val="0"/>
        <c:ser>
          <c:idx val="1"/>
          <c:order val="1"/>
          <c:spPr>
            <a:ln w="28575" cap="rnd">
              <a:solidFill>
                <a:schemeClr val="accent2"/>
              </a:solidFill>
              <a:round/>
            </a:ln>
            <a:effectLst/>
          </c:spPr>
          <c:marker>
            <c:symbol val="none"/>
          </c:marker>
          <c:val>
            <c:numRef>
              <c:f>Data!$M$15:$M$43</c:f>
              <c:numCache>
                <c:formatCode>General</c:formatCode>
                <c:ptCount val="29"/>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numCache>
            </c:numRef>
          </c:val>
          <c:smooth val="0"/>
        </c:ser>
        <c:dLbls>
          <c:showLegendKey val="0"/>
          <c:showVal val="0"/>
          <c:showCatName val="0"/>
          <c:showSerName val="0"/>
          <c:showPercent val="0"/>
          <c:showBubbleSize val="0"/>
        </c:dLbls>
        <c:marker val="1"/>
        <c:smooth val="0"/>
        <c:axId val="645664944"/>
        <c:axId val="645669840"/>
      </c:lineChart>
      <c:catAx>
        <c:axId val="645664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645669840"/>
        <c:crosses val="autoZero"/>
        <c:auto val="1"/>
        <c:lblAlgn val="ctr"/>
        <c:lblOffset val="100"/>
        <c:noMultiLvlLbl val="0"/>
      </c:catAx>
      <c:valAx>
        <c:axId val="645669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45664944"/>
        <c:crosses val="autoZero"/>
        <c:crossBetween val="between"/>
      </c:valAx>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l-GR" sz="2000" b="1" dirty="0"/>
              <a:t>Ποσοστό</a:t>
            </a:r>
            <a:r>
              <a:rPr lang="el-GR" sz="2000" b="1" baseline="0" dirty="0"/>
              <a:t> ανεργίας ανά εκπαιδευτικό επίπεδο στις χώρες της ΕΕ (2017)</a:t>
            </a:r>
          </a:p>
        </c:rich>
      </c:tx>
      <c:layout>
        <c:manualLayout>
          <c:xMode val="edge"/>
          <c:yMode val="edge"/>
          <c:x val="0.12702286741269572"/>
          <c:y val="3.2407407407407406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0947480574829136E-2"/>
          <c:y val="0.15625671791026122"/>
          <c:w val="0.91214978171864713"/>
          <c:h val="0.39767133275007283"/>
        </c:manualLayout>
      </c:layout>
      <c:barChart>
        <c:barDir val="col"/>
        <c:grouping val="clustered"/>
        <c:varyColors val="0"/>
        <c:ser>
          <c:idx val="0"/>
          <c:order val="0"/>
          <c:tx>
            <c:strRef>
              <c:f>[une_educ_a.xls]Data!$B$12</c:f>
              <c:strCache>
                <c:ptCount val="1"/>
                <c:pt idx="0">
                  <c:v>Less than primary, primary and lower secondary education (levels 0-2)</c:v>
                </c:pt>
              </c:strCache>
            </c:strRef>
          </c:tx>
          <c:spPr>
            <a:solidFill>
              <a:schemeClr val="accent1"/>
            </a:solidFill>
            <a:ln>
              <a:noFill/>
            </a:ln>
            <a:effectLst/>
          </c:spPr>
          <c:invertIfNegative val="0"/>
          <c:cat>
            <c:strRef>
              <c:f>[une_educ_a.xls]Data!$A$13:$A$34</c:f>
              <c:strCache>
                <c:ptCount val="22"/>
                <c:pt idx="0">
                  <c:v>European Union </c:v>
                </c:pt>
                <c:pt idx="1">
                  <c:v>Belgium</c:v>
                </c:pt>
                <c:pt idx="2">
                  <c:v>Bulgaria</c:v>
                </c:pt>
                <c:pt idx="3">
                  <c:v>Czech Republic</c:v>
                </c:pt>
                <c:pt idx="4">
                  <c:v>Denmark</c:v>
                </c:pt>
                <c:pt idx="5">
                  <c:v>Germany</c:v>
                </c:pt>
                <c:pt idx="6">
                  <c:v>Estonia</c:v>
                </c:pt>
                <c:pt idx="7">
                  <c:v>Ireland</c:v>
                </c:pt>
                <c:pt idx="8">
                  <c:v>Greece</c:v>
                </c:pt>
                <c:pt idx="9">
                  <c:v>Spain</c:v>
                </c:pt>
                <c:pt idx="10">
                  <c:v>France</c:v>
                </c:pt>
                <c:pt idx="11">
                  <c:v>Croatia</c:v>
                </c:pt>
                <c:pt idx="12">
                  <c:v>Italy</c:v>
                </c:pt>
                <c:pt idx="13">
                  <c:v>Cyprus</c:v>
                </c:pt>
                <c:pt idx="14">
                  <c:v>Latvia</c:v>
                </c:pt>
                <c:pt idx="15">
                  <c:v>Lithuania</c:v>
                </c:pt>
                <c:pt idx="16">
                  <c:v>Luxembourg</c:v>
                </c:pt>
                <c:pt idx="17">
                  <c:v>Hungary</c:v>
                </c:pt>
                <c:pt idx="18">
                  <c:v>Malta</c:v>
                </c:pt>
                <c:pt idx="19">
                  <c:v>Netherlands</c:v>
                </c:pt>
                <c:pt idx="20">
                  <c:v>Austria</c:v>
                </c:pt>
                <c:pt idx="21">
                  <c:v>Poland</c:v>
                </c:pt>
              </c:strCache>
            </c:strRef>
          </c:cat>
          <c:val>
            <c:numRef>
              <c:f>[une_educ_a.xls]Data!$B$13:$B$34</c:f>
              <c:numCache>
                <c:formatCode>#,##0.0</c:formatCode>
                <c:ptCount val="22"/>
                <c:pt idx="0">
                  <c:v>14.7</c:v>
                </c:pt>
                <c:pt idx="1">
                  <c:v>14.6</c:v>
                </c:pt>
                <c:pt idx="2">
                  <c:v>18.100000000000001</c:v>
                </c:pt>
                <c:pt idx="3">
                  <c:v>13.1</c:v>
                </c:pt>
                <c:pt idx="4">
                  <c:v>9</c:v>
                </c:pt>
                <c:pt idx="5">
                  <c:v>9.5</c:v>
                </c:pt>
                <c:pt idx="6">
                  <c:v>10.9</c:v>
                </c:pt>
                <c:pt idx="7">
                  <c:v>11.6</c:v>
                </c:pt>
                <c:pt idx="8">
                  <c:v>24.3</c:v>
                </c:pt>
                <c:pt idx="9">
                  <c:v>25</c:v>
                </c:pt>
                <c:pt idx="10">
                  <c:v>17</c:v>
                </c:pt>
                <c:pt idx="11">
                  <c:v>19.8</c:v>
                </c:pt>
                <c:pt idx="12">
                  <c:v>15.5</c:v>
                </c:pt>
                <c:pt idx="13">
                  <c:v>14.1</c:v>
                </c:pt>
                <c:pt idx="14">
                  <c:v>18.8</c:v>
                </c:pt>
                <c:pt idx="15">
                  <c:v>20.9</c:v>
                </c:pt>
                <c:pt idx="16">
                  <c:v>8.9</c:v>
                </c:pt>
                <c:pt idx="17">
                  <c:v>11.1</c:v>
                </c:pt>
                <c:pt idx="18">
                  <c:v>6.1</c:v>
                </c:pt>
                <c:pt idx="19">
                  <c:v>8.3000000000000007</c:v>
                </c:pt>
                <c:pt idx="20">
                  <c:v>13</c:v>
                </c:pt>
                <c:pt idx="21">
                  <c:v>12.2</c:v>
                </c:pt>
              </c:numCache>
            </c:numRef>
          </c:val>
        </c:ser>
        <c:ser>
          <c:idx val="1"/>
          <c:order val="1"/>
          <c:tx>
            <c:strRef>
              <c:f>[une_educ_a.xls]Data!$C$12</c:f>
              <c:strCache>
                <c:ptCount val="1"/>
                <c:pt idx="0">
                  <c:v>Upper secondary and post-secondary non-tertiary education (levels 3 and 4)</c:v>
                </c:pt>
              </c:strCache>
            </c:strRef>
          </c:tx>
          <c:spPr>
            <a:solidFill>
              <a:schemeClr val="accent2"/>
            </a:solidFill>
            <a:ln>
              <a:noFill/>
            </a:ln>
            <a:effectLst/>
          </c:spPr>
          <c:invertIfNegative val="0"/>
          <c:cat>
            <c:strRef>
              <c:f>[une_educ_a.xls]Data!$A$13:$A$34</c:f>
              <c:strCache>
                <c:ptCount val="22"/>
                <c:pt idx="0">
                  <c:v>European Union </c:v>
                </c:pt>
                <c:pt idx="1">
                  <c:v>Belgium</c:v>
                </c:pt>
                <c:pt idx="2">
                  <c:v>Bulgaria</c:v>
                </c:pt>
                <c:pt idx="3">
                  <c:v>Czech Republic</c:v>
                </c:pt>
                <c:pt idx="4">
                  <c:v>Denmark</c:v>
                </c:pt>
                <c:pt idx="5">
                  <c:v>Germany</c:v>
                </c:pt>
                <c:pt idx="6">
                  <c:v>Estonia</c:v>
                </c:pt>
                <c:pt idx="7">
                  <c:v>Ireland</c:v>
                </c:pt>
                <c:pt idx="8">
                  <c:v>Greece</c:v>
                </c:pt>
                <c:pt idx="9">
                  <c:v>Spain</c:v>
                </c:pt>
                <c:pt idx="10">
                  <c:v>France</c:v>
                </c:pt>
                <c:pt idx="11">
                  <c:v>Croatia</c:v>
                </c:pt>
                <c:pt idx="12">
                  <c:v>Italy</c:v>
                </c:pt>
                <c:pt idx="13">
                  <c:v>Cyprus</c:v>
                </c:pt>
                <c:pt idx="14">
                  <c:v>Latvia</c:v>
                </c:pt>
                <c:pt idx="15">
                  <c:v>Lithuania</c:v>
                </c:pt>
                <c:pt idx="16">
                  <c:v>Luxembourg</c:v>
                </c:pt>
                <c:pt idx="17">
                  <c:v>Hungary</c:v>
                </c:pt>
                <c:pt idx="18">
                  <c:v>Malta</c:v>
                </c:pt>
                <c:pt idx="19">
                  <c:v>Netherlands</c:v>
                </c:pt>
                <c:pt idx="20">
                  <c:v>Austria</c:v>
                </c:pt>
                <c:pt idx="21">
                  <c:v>Poland</c:v>
                </c:pt>
              </c:strCache>
            </c:strRef>
          </c:cat>
          <c:val>
            <c:numRef>
              <c:f>[une_educ_a.xls]Data!$C$13:$C$34</c:f>
              <c:numCache>
                <c:formatCode>General</c:formatCode>
                <c:ptCount val="22"/>
                <c:pt idx="0">
                  <c:v>14.7</c:v>
                </c:pt>
                <c:pt idx="1">
                  <c:v>14.4</c:v>
                </c:pt>
                <c:pt idx="2">
                  <c:v>18.100000000000001</c:v>
                </c:pt>
                <c:pt idx="3">
                  <c:v>12.6</c:v>
                </c:pt>
                <c:pt idx="4">
                  <c:v>7.6</c:v>
                </c:pt>
                <c:pt idx="5">
                  <c:v>9.9</c:v>
                </c:pt>
                <c:pt idx="6">
                  <c:v>10.199999999999999</c:v>
                </c:pt>
                <c:pt idx="7">
                  <c:v>11.6</c:v>
                </c:pt>
                <c:pt idx="8">
                  <c:v>24.6</c:v>
                </c:pt>
                <c:pt idx="9">
                  <c:v>24.5</c:v>
                </c:pt>
                <c:pt idx="10">
                  <c:v>16.7</c:v>
                </c:pt>
                <c:pt idx="11">
                  <c:v>20</c:v>
                </c:pt>
                <c:pt idx="12">
                  <c:v>15.3</c:v>
                </c:pt>
                <c:pt idx="13">
                  <c:v>14.5</c:v>
                </c:pt>
                <c:pt idx="14">
                  <c:v>18.7</c:v>
                </c:pt>
                <c:pt idx="15">
                  <c:v>22.1</c:v>
                </c:pt>
                <c:pt idx="16">
                  <c:v>7.8</c:v>
                </c:pt>
                <c:pt idx="17">
                  <c:v>10.8</c:v>
                </c:pt>
                <c:pt idx="18">
                  <c:v>5.7</c:v>
                </c:pt>
                <c:pt idx="19">
                  <c:v>7</c:v>
                </c:pt>
                <c:pt idx="20">
                  <c:v>13.6</c:v>
                </c:pt>
                <c:pt idx="21">
                  <c:v>12.5</c:v>
                </c:pt>
              </c:numCache>
            </c:numRef>
          </c:val>
        </c:ser>
        <c:ser>
          <c:idx val="2"/>
          <c:order val="2"/>
          <c:tx>
            <c:strRef>
              <c:f>[une_educ_a.xls]Data!$D$12</c:f>
              <c:strCache>
                <c:ptCount val="1"/>
                <c:pt idx="0">
                  <c:v>Tertiary education (levels 5-8)</c:v>
                </c:pt>
              </c:strCache>
            </c:strRef>
          </c:tx>
          <c:spPr>
            <a:solidFill>
              <a:schemeClr val="accent3"/>
            </a:solidFill>
            <a:ln>
              <a:noFill/>
            </a:ln>
            <a:effectLst/>
          </c:spPr>
          <c:invertIfNegative val="0"/>
          <c:cat>
            <c:strRef>
              <c:f>[une_educ_a.xls]Data!$A$13:$A$34</c:f>
              <c:strCache>
                <c:ptCount val="22"/>
                <c:pt idx="0">
                  <c:v>European Union </c:v>
                </c:pt>
                <c:pt idx="1">
                  <c:v>Belgium</c:v>
                </c:pt>
                <c:pt idx="2">
                  <c:v>Bulgaria</c:v>
                </c:pt>
                <c:pt idx="3">
                  <c:v>Czech Republic</c:v>
                </c:pt>
                <c:pt idx="4">
                  <c:v>Denmark</c:v>
                </c:pt>
                <c:pt idx="5">
                  <c:v>Germany</c:v>
                </c:pt>
                <c:pt idx="6">
                  <c:v>Estonia</c:v>
                </c:pt>
                <c:pt idx="7">
                  <c:v>Ireland</c:v>
                </c:pt>
                <c:pt idx="8">
                  <c:v>Greece</c:v>
                </c:pt>
                <c:pt idx="9">
                  <c:v>Spain</c:v>
                </c:pt>
                <c:pt idx="10">
                  <c:v>France</c:v>
                </c:pt>
                <c:pt idx="11">
                  <c:v>Croatia</c:v>
                </c:pt>
                <c:pt idx="12">
                  <c:v>Italy</c:v>
                </c:pt>
                <c:pt idx="13">
                  <c:v>Cyprus</c:v>
                </c:pt>
                <c:pt idx="14">
                  <c:v>Latvia</c:v>
                </c:pt>
                <c:pt idx="15">
                  <c:v>Lithuania</c:v>
                </c:pt>
                <c:pt idx="16">
                  <c:v>Luxembourg</c:v>
                </c:pt>
                <c:pt idx="17">
                  <c:v>Hungary</c:v>
                </c:pt>
                <c:pt idx="18">
                  <c:v>Malta</c:v>
                </c:pt>
                <c:pt idx="19">
                  <c:v>Netherlands</c:v>
                </c:pt>
                <c:pt idx="20">
                  <c:v>Austria</c:v>
                </c:pt>
                <c:pt idx="21">
                  <c:v>Poland</c:v>
                </c:pt>
              </c:strCache>
            </c:strRef>
          </c:cat>
          <c:val>
            <c:numRef>
              <c:f>[une_educ_a.xls]Data!$D$13:$D$34</c:f>
              <c:numCache>
                <c:formatCode>General</c:formatCode>
                <c:ptCount val="22"/>
                <c:pt idx="0">
                  <c:v>6.9</c:v>
                </c:pt>
                <c:pt idx="1">
                  <c:v>7.1</c:v>
                </c:pt>
                <c:pt idx="2">
                  <c:v>5.3</c:v>
                </c:pt>
                <c:pt idx="3">
                  <c:v>2.7</c:v>
                </c:pt>
                <c:pt idx="4">
                  <c:v>4.5999999999999996</c:v>
                </c:pt>
                <c:pt idx="5">
                  <c:v>3.3</c:v>
                </c:pt>
                <c:pt idx="6">
                  <c:v>6.7</c:v>
                </c:pt>
                <c:pt idx="7">
                  <c:v>8.4</c:v>
                </c:pt>
                <c:pt idx="8">
                  <c:v>23.9</c:v>
                </c:pt>
                <c:pt idx="9">
                  <c:v>17</c:v>
                </c:pt>
                <c:pt idx="10">
                  <c:v>10.1</c:v>
                </c:pt>
                <c:pt idx="11">
                  <c:v>11.7</c:v>
                </c:pt>
                <c:pt idx="12">
                  <c:v>10.5</c:v>
                </c:pt>
                <c:pt idx="13">
                  <c:v>11.4</c:v>
                </c:pt>
                <c:pt idx="14">
                  <c:v>10.199999999999999</c:v>
                </c:pt>
                <c:pt idx="15">
                  <c:v>9.4</c:v>
                </c:pt>
                <c:pt idx="16">
                  <c:v>5.3</c:v>
                </c:pt>
                <c:pt idx="17">
                  <c:v>3.7</c:v>
                </c:pt>
                <c:pt idx="18">
                  <c:v>3.3</c:v>
                </c:pt>
                <c:pt idx="19">
                  <c:v>4.8</c:v>
                </c:pt>
                <c:pt idx="20">
                  <c:v>5.0999999999999996</c:v>
                </c:pt>
                <c:pt idx="21">
                  <c:v>5.6</c:v>
                </c:pt>
              </c:numCache>
            </c:numRef>
          </c:val>
        </c:ser>
        <c:dLbls>
          <c:showLegendKey val="0"/>
          <c:showVal val="0"/>
          <c:showCatName val="0"/>
          <c:showSerName val="0"/>
          <c:showPercent val="0"/>
          <c:showBubbleSize val="0"/>
        </c:dLbls>
        <c:gapWidth val="219"/>
        <c:overlap val="-27"/>
        <c:axId val="645666032"/>
        <c:axId val="645672560"/>
      </c:barChart>
      <c:catAx>
        <c:axId val="645666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45672560"/>
        <c:crosses val="autoZero"/>
        <c:auto val="1"/>
        <c:lblAlgn val="ctr"/>
        <c:lblOffset val="100"/>
        <c:noMultiLvlLbl val="0"/>
      </c:catAx>
      <c:valAx>
        <c:axId val="64567256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645666032"/>
        <c:crosses val="autoZero"/>
        <c:crossBetween val="between"/>
      </c:valAx>
      <c:spPr>
        <a:noFill/>
        <a:ln>
          <a:noFill/>
        </a:ln>
        <a:effectLst/>
      </c:spPr>
    </c:plotArea>
    <c:legend>
      <c:legendPos val="b"/>
      <c:layout>
        <c:manualLayout>
          <c:xMode val="edge"/>
          <c:yMode val="edge"/>
          <c:x val="4.8074504300823787E-2"/>
          <c:y val="0.76467017909526014"/>
          <c:w val="0.91149411397832691"/>
          <c:h val="0.2029224563841284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84FFFF-9745-43A5-8DC9-22A52809687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8FD7766D-9FA7-4428-897B-7BE36EF4A583}">
      <dgm:prSet phldrT="[Text]" custT="1"/>
      <dgm:spPr/>
      <dgm:t>
        <a:bodyPr/>
        <a:lstStyle/>
        <a:p>
          <a:r>
            <a:rPr lang="el-GR" sz="1800" dirty="0" smtClean="0"/>
            <a:t>Οικονομικές αποφάσεις</a:t>
          </a:r>
          <a:endParaRPr lang="en-GB" sz="1800" dirty="0"/>
        </a:p>
      </dgm:t>
    </dgm:pt>
    <dgm:pt modelId="{88198A8A-6593-4B46-9FB4-18A30FA5F2A0}" type="parTrans" cxnId="{4365B16D-0B9E-4E87-9BD9-4F6D0FBB96AA}">
      <dgm:prSet/>
      <dgm:spPr/>
      <dgm:t>
        <a:bodyPr/>
        <a:lstStyle/>
        <a:p>
          <a:endParaRPr lang="en-GB" sz="2400"/>
        </a:p>
      </dgm:t>
    </dgm:pt>
    <dgm:pt modelId="{D219B088-A8DD-4307-BC11-79F9DE2459EF}" type="sibTrans" cxnId="{4365B16D-0B9E-4E87-9BD9-4F6D0FBB96AA}">
      <dgm:prSet/>
      <dgm:spPr/>
      <dgm:t>
        <a:bodyPr/>
        <a:lstStyle/>
        <a:p>
          <a:endParaRPr lang="en-GB" sz="2400"/>
        </a:p>
      </dgm:t>
    </dgm:pt>
    <dgm:pt modelId="{561860F2-6D84-432B-BE03-DE1A2BBE10AA}">
      <dgm:prSet phldrT="[Text]" custT="1"/>
      <dgm:spPr/>
      <dgm:t>
        <a:bodyPr/>
        <a:lstStyle/>
        <a:p>
          <a:r>
            <a:rPr lang="el-GR" sz="1600" dirty="0" smtClean="0"/>
            <a:t>Πως τα άτομα αποφασίζουν</a:t>
          </a:r>
          <a:endParaRPr lang="en-GB" sz="1600" dirty="0"/>
        </a:p>
      </dgm:t>
    </dgm:pt>
    <dgm:pt modelId="{67BF1395-9917-4989-BDAF-5DDA34F9149D}" type="parTrans" cxnId="{BA22D926-06C6-4E25-8B39-524C68ED79ED}">
      <dgm:prSet custT="1"/>
      <dgm:spPr/>
      <dgm:t>
        <a:bodyPr/>
        <a:lstStyle/>
        <a:p>
          <a:endParaRPr lang="en-GB" sz="700"/>
        </a:p>
      </dgm:t>
    </dgm:pt>
    <dgm:pt modelId="{35414FA9-8890-4FE7-BCB5-CD8DEDEE1E54}" type="sibTrans" cxnId="{BA22D926-06C6-4E25-8B39-524C68ED79ED}">
      <dgm:prSet/>
      <dgm:spPr/>
      <dgm:t>
        <a:bodyPr/>
        <a:lstStyle/>
        <a:p>
          <a:endParaRPr lang="en-GB" sz="2400"/>
        </a:p>
      </dgm:t>
    </dgm:pt>
    <dgm:pt modelId="{F462FDCA-0E87-4AF1-AC2C-91E1A0573178}">
      <dgm:prSet phldrT="[Text]" custT="1"/>
      <dgm:spPr/>
      <dgm:t>
        <a:bodyPr/>
        <a:lstStyle/>
        <a:p>
          <a:r>
            <a:rPr lang="el-GR" sz="1600" dirty="0" smtClean="0"/>
            <a:t>Πως τα άτομα αλληλεπιδρούν</a:t>
          </a:r>
          <a:endParaRPr lang="en-GB" sz="1600" dirty="0"/>
        </a:p>
      </dgm:t>
    </dgm:pt>
    <dgm:pt modelId="{0CC7E916-AFA5-421B-B92E-93E2C74B30E5}" type="parTrans" cxnId="{31013F20-779F-4DF6-8179-4C7CA1481673}">
      <dgm:prSet custT="1"/>
      <dgm:spPr/>
      <dgm:t>
        <a:bodyPr/>
        <a:lstStyle/>
        <a:p>
          <a:endParaRPr lang="en-GB" sz="700"/>
        </a:p>
      </dgm:t>
    </dgm:pt>
    <dgm:pt modelId="{47069907-9D9E-4C92-BC6D-90B24666C900}" type="sibTrans" cxnId="{31013F20-779F-4DF6-8179-4C7CA1481673}">
      <dgm:prSet/>
      <dgm:spPr/>
      <dgm:t>
        <a:bodyPr/>
        <a:lstStyle/>
        <a:p>
          <a:endParaRPr lang="en-GB" sz="2400"/>
        </a:p>
      </dgm:t>
    </dgm:pt>
    <dgm:pt modelId="{86C3C73C-C150-46B8-B67F-26B45EF8D61E}">
      <dgm:prSet custT="1"/>
      <dgm:spPr/>
      <dgm:t>
        <a:bodyPr/>
        <a:lstStyle/>
        <a:p>
          <a:r>
            <a:rPr lang="el-GR" sz="1600" dirty="0" smtClean="0"/>
            <a:t>Πως η οικονομία λειτουργεί ως σύνολο</a:t>
          </a:r>
          <a:endParaRPr lang="en-GB" sz="1600" dirty="0"/>
        </a:p>
      </dgm:t>
    </dgm:pt>
    <dgm:pt modelId="{E57B5371-F07F-4B75-B698-3D687B9F9199}" type="parTrans" cxnId="{0D7A50C1-5A1A-4D09-AE7E-AF6E7E1845E0}">
      <dgm:prSet custT="1"/>
      <dgm:spPr/>
      <dgm:t>
        <a:bodyPr/>
        <a:lstStyle/>
        <a:p>
          <a:endParaRPr lang="en-GB" sz="700"/>
        </a:p>
      </dgm:t>
    </dgm:pt>
    <dgm:pt modelId="{EB5B1A05-3C48-490A-BDBA-C2079D3F29A9}" type="sibTrans" cxnId="{0D7A50C1-5A1A-4D09-AE7E-AF6E7E1845E0}">
      <dgm:prSet/>
      <dgm:spPr/>
      <dgm:t>
        <a:bodyPr/>
        <a:lstStyle/>
        <a:p>
          <a:endParaRPr lang="en-GB" sz="2400"/>
        </a:p>
      </dgm:t>
    </dgm:pt>
    <dgm:pt modelId="{217F4EFB-EE51-448B-A607-D3FAE7BF188A}">
      <dgm:prSet custT="1"/>
      <dgm:spPr/>
      <dgm:t>
        <a:bodyPr/>
        <a:lstStyle/>
        <a:p>
          <a:r>
            <a:rPr lang="el-GR" sz="1250" dirty="0" smtClean="0"/>
            <a:t>Τα άτομα επιλέγουν ανάμεσα σε διαφορετικές εναλλακτικές δυνατότητες (διλήμματα)</a:t>
          </a:r>
          <a:r>
            <a:rPr lang="en-GB" sz="1250" dirty="0" smtClean="0"/>
            <a:t>.</a:t>
          </a:r>
          <a:endParaRPr lang="en-GB" sz="1250" dirty="0"/>
        </a:p>
      </dgm:t>
    </dgm:pt>
    <dgm:pt modelId="{377CD37E-AD7D-4FEB-B8B1-C9B2484F1128}" type="parTrans" cxnId="{70C6EC7F-0B28-4004-8D5A-06DC1B78F3B0}">
      <dgm:prSet custT="1"/>
      <dgm:spPr/>
      <dgm:t>
        <a:bodyPr/>
        <a:lstStyle/>
        <a:p>
          <a:endParaRPr lang="en-GB" sz="700"/>
        </a:p>
      </dgm:t>
    </dgm:pt>
    <dgm:pt modelId="{C99D7903-B55A-416A-BA92-705A9C7D3F8C}" type="sibTrans" cxnId="{70C6EC7F-0B28-4004-8D5A-06DC1B78F3B0}">
      <dgm:prSet/>
      <dgm:spPr/>
      <dgm:t>
        <a:bodyPr/>
        <a:lstStyle/>
        <a:p>
          <a:endParaRPr lang="en-GB" sz="2400"/>
        </a:p>
      </dgm:t>
    </dgm:pt>
    <dgm:pt modelId="{F82C5A1E-00A7-4FC0-BAD4-FFF0B850811B}">
      <dgm:prSet custT="1"/>
      <dgm:spPr/>
      <dgm:t>
        <a:bodyPr/>
        <a:lstStyle/>
        <a:p>
          <a:r>
            <a:rPr lang="el-GR" sz="1250" dirty="0" smtClean="0"/>
            <a:t>Το κόστος ενός πράγματος είναι τι θα εγκαταλείψεις για να το αποκτήσεις</a:t>
          </a:r>
          <a:r>
            <a:rPr lang="en-GB" sz="1250" dirty="0" smtClean="0"/>
            <a:t>.</a:t>
          </a:r>
          <a:endParaRPr lang="en-GB" sz="1250" dirty="0"/>
        </a:p>
      </dgm:t>
    </dgm:pt>
    <dgm:pt modelId="{00A1F74C-C140-45CF-91B1-FF49FB0F0E29}" type="parTrans" cxnId="{8F8D70CF-90AC-4B0F-91DE-A623F5543AE4}">
      <dgm:prSet custT="1"/>
      <dgm:spPr/>
      <dgm:t>
        <a:bodyPr/>
        <a:lstStyle/>
        <a:p>
          <a:endParaRPr lang="en-GB" sz="700"/>
        </a:p>
      </dgm:t>
    </dgm:pt>
    <dgm:pt modelId="{37285150-9C5E-4689-AA9C-25E9E4555743}" type="sibTrans" cxnId="{8F8D70CF-90AC-4B0F-91DE-A623F5543AE4}">
      <dgm:prSet/>
      <dgm:spPr/>
      <dgm:t>
        <a:bodyPr/>
        <a:lstStyle/>
        <a:p>
          <a:endParaRPr lang="en-GB" sz="2400"/>
        </a:p>
      </dgm:t>
    </dgm:pt>
    <dgm:pt modelId="{49947D47-73E1-4B85-9412-538B37E14A3A}">
      <dgm:prSet custT="1"/>
      <dgm:spPr/>
      <dgm:t>
        <a:bodyPr/>
        <a:lstStyle/>
        <a:p>
          <a:r>
            <a:rPr lang="el-GR" sz="1250" dirty="0" smtClean="0"/>
            <a:t>Τα άτομα αντιδρούν στα κίνητρα.</a:t>
          </a:r>
          <a:endParaRPr lang="en-GB" sz="1250" dirty="0"/>
        </a:p>
      </dgm:t>
    </dgm:pt>
    <dgm:pt modelId="{0DFD00A1-F71B-4CB4-AA0D-2F00E68E11AE}" type="parTrans" cxnId="{5A57A211-662E-48DC-B13C-60CBE6EA04BF}">
      <dgm:prSet custT="1"/>
      <dgm:spPr/>
      <dgm:t>
        <a:bodyPr/>
        <a:lstStyle/>
        <a:p>
          <a:endParaRPr lang="en-GB" sz="700"/>
        </a:p>
      </dgm:t>
    </dgm:pt>
    <dgm:pt modelId="{F272403F-0C64-43DE-8204-F1691BF38CD7}" type="sibTrans" cxnId="{5A57A211-662E-48DC-B13C-60CBE6EA04BF}">
      <dgm:prSet/>
      <dgm:spPr/>
      <dgm:t>
        <a:bodyPr/>
        <a:lstStyle/>
        <a:p>
          <a:endParaRPr lang="en-GB" sz="2400"/>
        </a:p>
      </dgm:t>
    </dgm:pt>
    <dgm:pt modelId="{24E7598A-555A-41EC-A419-C83588A2234D}">
      <dgm:prSet custT="1"/>
      <dgm:spPr/>
      <dgm:t>
        <a:bodyPr/>
        <a:lstStyle/>
        <a:p>
          <a:r>
            <a:rPr lang="el-GR" sz="1250" dirty="0" smtClean="0"/>
            <a:t>Οι οικονομικές ανταλλαγές (εμπόριο) μπορούν να ωφελήσουν όλους</a:t>
          </a:r>
          <a:r>
            <a:rPr lang="en-GB" sz="1250" dirty="0" smtClean="0"/>
            <a:t>.</a:t>
          </a:r>
          <a:endParaRPr lang="en-GB" sz="1250" dirty="0"/>
        </a:p>
      </dgm:t>
    </dgm:pt>
    <dgm:pt modelId="{85B773D8-F8B4-49E4-A8B1-8F8B6A17432C}" type="parTrans" cxnId="{A36BADCA-1D73-4C3C-A4C1-3910FDCD1819}">
      <dgm:prSet custT="1"/>
      <dgm:spPr/>
      <dgm:t>
        <a:bodyPr/>
        <a:lstStyle/>
        <a:p>
          <a:endParaRPr lang="en-GB" sz="700"/>
        </a:p>
      </dgm:t>
    </dgm:pt>
    <dgm:pt modelId="{417B18A7-C1F0-4536-9E1B-204AC0ACDCD6}" type="sibTrans" cxnId="{A36BADCA-1D73-4C3C-A4C1-3910FDCD1819}">
      <dgm:prSet/>
      <dgm:spPr/>
      <dgm:t>
        <a:bodyPr/>
        <a:lstStyle/>
        <a:p>
          <a:endParaRPr lang="en-GB" sz="2400"/>
        </a:p>
      </dgm:t>
    </dgm:pt>
    <dgm:pt modelId="{C4F05E6E-BB5E-48AE-A42E-085D27E6768B}">
      <dgm:prSet custT="1"/>
      <dgm:spPr/>
      <dgm:t>
        <a:bodyPr/>
        <a:lstStyle/>
        <a:p>
          <a:r>
            <a:rPr lang="el-GR" sz="1250" dirty="0" smtClean="0"/>
            <a:t>Ο καλύτερος τρόπος οργάνωσης των οικονομικών δραστηριοτήτων είναι συνήθως η αγορά.</a:t>
          </a:r>
          <a:endParaRPr lang="en-GB" sz="1250" dirty="0"/>
        </a:p>
      </dgm:t>
    </dgm:pt>
    <dgm:pt modelId="{7D7C6708-1914-4DB5-B72D-658C9707C2C0}" type="parTrans" cxnId="{30F50DD9-D217-4ADB-A1DD-05823DEA23A3}">
      <dgm:prSet custT="1"/>
      <dgm:spPr/>
      <dgm:t>
        <a:bodyPr/>
        <a:lstStyle/>
        <a:p>
          <a:endParaRPr lang="en-GB" sz="700"/>
        </a:p>
      </dgm:t>
    </dgm:pt>
    <dgm:pt modelId="{1B468E32-E409-4E4D-AC1E-627C6592AB2D}" type="sibTrans" cxnId="{30F50DD9-D217-4ADB-A1DD-05823DEA23A3}">
      <dgm:prSet/>
      <dgm:spPr/>
      <dgm:t>
        <a:bodyPr/>
        <a:lstStyle/>
        <a:p>
          <a:endParaRPr lang="en-GB" sz="2400"/>
        </a:p>
      </dgm:t>
    </dgm:pt>
    <dgm:pt modelId="{84420EB4-1779-4A4A-A3F9-03DFCFE2BC80}">
      <dgm:prSet custT="1"/>
      <dgm:spPr/>
      <dgm:t>
        <a:bodyPr/>
        <a:lstStyle/>
        <a:p>
          <a:r>
            <a:rPr lang="el-GR" sz="1250" dirty="0" smtClean="0"/>
            <a:t>Το κράτος μπορεί να βελτιώσει τα αποτελέσματα της αγοράς</a:t>
          </a:r>
          <a:r>
            <a:rPr lang="en-GB" sz="1250" dirty="0" smtClean="0"/>
            <a:t>.</a:t>
          </a:r>
          <a:endParaRPr lang="en-GB" sz="1250" dirty="0"/>
        </a:p>
      </dgm:t>
    </dgm:pt>
    <dgm:pt modelId="{FA939B3C-52E6-4C81-8211-3F04397E9AF2}" type="parTrans" cxnId="{F2FC501C-8CE0-4B3E-8C7B-3123E3B764A4}">
      <dgm:prSet custT="1"/>
      <dgm:spPr/>
      <dgm:t>
        <a:bodyPr/>
        <a:lstStyle/>
        <a:p>
          <a:endParaRPr lang="en-GB" sz="700"/>
        </a:p>
      </dgm:t>
    </dgm:pt>
    <dgm:pt modelId="{16EC2CC0-F2B4-4CA0-B4DA-785EB2371265}" type="sibTrans" cxnId="{F2FC501C-8CE0-4B3E-8C7B-3123E3B764A4}">
      <dgm:prSet/>
      <dgm:spPr/>
      <dgm:t>
        <a:bodyPr/>
        <a:lstStyle/>
        <a:p>
          <a:endParaRPr lang="en-GB" sz="2400"/>
        </a:p>
      </dgm:t>
    </dgm:pt>
    <dgm:pt modelId="{30423340-8082-477E-B36E-48B7A053F588}">
      <dgm:prSet custT="1"/>
      <dgm:spPr/>
      <dgm:t>
        <a:bodyPr/>
        <a:lstStyle/>
        <a:p>
          <a:r>
            <a:rPr lang="el-GR" sz="1250" dirty="0" smtClean="0"/>
            <a:t>Το επίπεδο διαβίωσης μιας χώρας εξαρτάται από την παραγωγή αγαθών και υπηρεσιών (οικονομική ανάπτυξη)</a:t>
          </a:r>
          <a:r>
            <a:rPr lang="en-GB" sz="1250" dirty="0" smtClean="0"/>
            <a:t>.</a:t>
          </a:r>
          <a:endParaRPr lang="en-GB" sz="1250" dirty="0"/>
        </a:p>
      </dgm:t>
    </dgm:pt>
    <dgm:pt modelId="{1626F303-5696-494A-B92E-EDD6F4D92106}" type="parTrans" cxnId="{D6197BE1-7581-4B76-8362-6C5D70D50A56}">
      <dgm:prSet custT="1"/>
      <dgm:spPr/>
      <dgm:t>
        <a:bodyPr/>
        <a:lstStyle/>
        <a:p>
          <a:endParaRPr lang="en-GB" sz="700"/>
        </a:p>
      </dgm:t>
    </dgm:pt>
    <dgm:pt modelId="{8E7B3E45-FC63-441C-ACFD-A1B656270F5E}" type="sibTrans" cxnId="{D6197BE1-7581-4B76-8362-6C5D70D50A56}">
      <dgm:prSet/>
      <dgm:spPr/>
      <dgm:t>
        <a:bodyPr/>
        <a:lstStyle/>
        <a:p>
          <a:endParaRPr lang="en-GB" sz="2400"/>
        </a:p>
      </dgm:t>
    </dgm:pt>
    <dgm:pt modelId="{DC638AF0-2ED2-451A-9085-9BB1C0E62558}">
      <dgm:prSet custT="1"/>
      <dgm:spPr/>
      <dgm:t>
        <a:bodyPr/>
        <a:lstStyle/>
        <a:p>
          <a:r>
            <a:rPr lang="el-GR" sz="1250" dirty="0" smtClean="0"/>
            <a:t>Μια οικονομία αντιμετωπίζει διλήμματα και αντικρουόμενους στόχους</a:t>
          </a:r>
          <a:r>
            <a:rPr lang="en-GB" sz="1250" dirty="0" smtClean="0"/>
            <a:t> (</a:t>
          </a:r>
          <a:r>
            <a:rPr lang="el-GR" sz="1250" dirty="0" smtClean="0"/>
            <a:t>θα πρέπει να σταθμίσει τον ένα στόχο έναντι του άλλου)</a:t>
          </a:r>
          <a:r>
            <a:rPr lang="en-GB" sz="1250" dirty="0" smtClean="0"/>
            <a:t>.</a:t>
          </a:r>
          <a:endParaRPr lang="en-GB" sz="1250" dirty="0"/>
        </a:p>
      </dgm:t>
    </dgm:pt>
    <dgm:pt modelId="{9D8A89B4-B35B-4052-801D-0B54FDD8E1B2}" type="parTrans" cxnId="{BBCCACD1-8E65-45CB-9E5C-4E091E21B1AA}">
      <dgm:prSet custT="1"/>
      <dgm:spPr/>
      <dgm:t>
        <a:bodyPr/>
        <a:lstStyle/>
        <a:p>
          <a:endParaRPr lang="en-GB" sz="700"/>
        </a:p>
      </dgm:t>
    </dgm:pt>
    <dgm:pt modelId="{BFEDB5A9-7C82-4A95-B002-23D8B65E56D6}" type="sibTrans" cxnId="{BBCCACD1-8E65-45CB-9E5C-4E091E21B1AA}">
      <dgm:prSet/>
      <dgm:spPr/>
      <dgm:t>
        <a:bodyPr/>
        <a:lstStyle/>
        <a:p>
          <a:endParaRPr lang="en-GB" sz="2400"/>
        </a:p>
      </dgm:t>
    </dgm:pt>
    <dgm:pt modelId="{8ED6E33C-03E6-4147-AD1C-7871C6261FED}" type="pres">
      <dgm:prSet presAssocID="{4E84FFFF-9745-43A5-8DC9-22A528096870}" presName="diagram" presStyleCnt="0">
        <dgm:presLayoutVars>
          <dgm:chPref val="1"/>
          <dgm:dir/>
          <dgm:animOne val="branch"/>
          <dgm:animLvl val="lvl"/>
          <dgm:resizeHandles val="exact"/>
        </dgm:presLayoutVars>
      </dgm:prSet>
      <dgm:spPr/>
      <dgm:t>
        <a:bodyPr/>
        <a:lstStyle/>
        <a:p>
          <a:endParaRPr lang="en-GB"/>
        </a:p>
      </dgm:t>
    </dgm:pt>
    <dgm:pt modelId="{F9499108-1795-4B65-B333-C09ED99CBABC}" type="pres">
      <dgm:prSet presAssocID="{8FD7766D-9FA7-4428-897B-7BE36EF4A583}" presName="root1" presStyleCnt="0"/>
      <dgm:spPr/>
    </dgm:pt>
    <dgm:pt modelId="{5DA1AA0D-5C9D-4B6C-A626-0F36368E65C9}" type="pres">
      <dgm:prSet presAssocID="{8FD7766D-9FA7-4428-897B-7BE36EF4A583}" presName="LevelOneTextNode" presStyleLbl="node0" presStyleIdx="0" presStyleCnt="1">
        <dgm:presLayoutVars>
          <dgm:chPref val="3"/>
        </dgm:presLayoutVars>
      </dgm:prSet>
      <dgm:spPr/>
      <dgm:t>
        <a:bodyPr/>
        <a:lstStyle/>
        <a:p>
          <a:endParaRPr lang="en-GB"/>
        </a:p>
      </dgm:t>
    </dgm:pt>
    <dgm:pt modelId="{ACC6D56A-83A8-4056-A029-E7B836E0BC27}" type="pres">
      <dgm:prSet presAssocID="{8FD7766D-9FA7-4428-897B-7BE36EF4A583}" presName="level2hierChild" presStyleCnt="0"/>
      <dgm:spPr/>
    </dgm:pt>
    <dgm:pt modelId="{8111F562-E10B-48E6-9B4E-837B9089A3B1}" type="pres">
      <dgm:prSet presAssocID="{67BF1395-9917-4989-BDAF-5DDA34F9149D}" presName="conn2-1" presStyleLbl="parChTrans1D2" presStyleIdx="0" presStyleCnt="3"/>
      <dgm:spPr/>
      <dgm:t>
        <a:bodyPr/>
        <a:lstStyle/>
        <a:p>
          <a:endParaRPr lang="en-GB"/>
        </a:p>
      </dgm:t>
    </dgm:pt>
    <dgm:pt modelId="{4312C9DB-4624-4628-B183-5500E9181CC4}" type="pres">
      <dgm:prSet presAssocID="{67BF1395-9917-4989-BDAF-5DDA34F9149D}" presName="connTx" presStyleLbl="parChTrans1D2" presStyleIdx="0" presStyleCnt="3"/>
      <dgm:spPr/>
      <dgm:t>
        <a:bodyPr/>
        <a:lstStyle/>
        <a:p>
          <a:endParaRPr lang="en-GB"/>
        </a:p>
      </dgm:t>
    </dgm:pt>
    <dgm:pt modelId="{2586207E-A328-4A45-BC50-277552E139B2}" type="pres">
      <dgm:prSet presAssocID="{561860F2-6D84-432B-BE03-DE1A2BBE10AA}" presName="root2" presStyleCnt="0"/>
      <dgm:spPr/>
    </dgm:pt>
    <dgm:pt modelId="{2D63352C-12D5-48B5-948E-DB9A0EE0F6E2}" type="pres">
      <dgm:prSet presAssocID="{561860F2-6D84-432B-BE03-DE1A2BBE10AA}" presName="LevelTwoTextNode" presStyleLbl="node2" presStyleIdx="0" presStyleCnt="3">
        <dgm:presLayoutVars>
          <dgm:chPref val="3"/>
        </dgm:presLayoutVars>
      </dgm:prSet>
      <dgm:spPr/>
      <dgm:t>
        <a:bodyPr/>
        <a:lstStyle/>
        <a:p>
          <a:endParaRPr lang="en-GB"/>
        </a:p>
      </dgm:t>
    </dgm:pt>
    <dgm:pt modelId="{71547239-679D-41DA-B377-66ACE269976D}" type="pres">
      <dgm:prSet presAssocID="{561860F2-6D84-432B-BE03-DE1A2BBE10AA}" presName="level3hierChild" presStyleCnt="0"/>
      <dgm:spPr/>
    </dgm:pt>
    <dgm:pt modelId="{AD4EAFE1-04DD-413C-BC28-1495E80C4DBB}" type="pres">
      <dgm:prSet presAssocID="{377CD37E-AD7D-4FEB-B8B1-C9B2484F1128}" presName="conn2-1" presStyleLbl="parChTrans1D3" presStyleIdx="0" presStyleCnt="8"/>
      <dgm:spPr/>
      <dgm:t>
        <a:bodyPr/>
        <a:lstStyle/>
        <a:p>
          <a:endParaRPr lang="en-GB"/>
        </a:p>
      </dgm:t>
    </dgm:pt>
    <dgm:pt modelId="{644EF029-54F3-402F-85FD-109721943A70}" type="pres">
      <dgm:prSet presAssocID="{377CD37E-AD7D-4FEB-B8B1-C9B2484F1128}" presName="connTx" presStyleLbl="parChTrans1D3" presStyleIdx="0" presStyleCnt="8"/>
      <dgm:spPr/>
      <dgm:t>
        <a:bodyPr/>
        <a:lstStyle/>
        <a:p>
          <a:endParaRPr lang="en-GB"/>
        </a:p>
      </dgm:t>
    </dgm:pt>
    <dgm:pt modelId="{BEB7EA2B-A671-4A3B-BEB8-046200BCB730}" type="pres">
      <dgm:prSet presAssocID="{217F4EFB-EE51-448B-A607-D3FAE7BF188A}" presName="root2" presStyleCnt="0"/>
      <dgm:spPr/>
    </dgm:pt>
    <dgm:pt modelId="{5B1E6ADA-0B3F-45CF-BD4D-CA557CBDC9A4}" type="pres">
      <dgm:prSet presAssocID="{217F4EFB-EE51-448B-A607-D3FAE7BF188A}" presName="LevelTwoTextNode" presStyleLbl="node3" presStyleIdx="0" presStyleCnt="8" custScaleX="283865" custScaleY="50180">
        <dgm:presLayoutVars>
          <dgm:chPref val="3"/>
        </dgm:presLayoutVars>
      </dgm:prSet>
      <dgm:spPr/>
      <dgm:t>
        <a:bodyPr/>
        <a:lstStyle/>
        <a:p>
          <a:endParaRPr lang="en-GB"/>
        </a:p>
      </dgm:t>
    </dgm:pt>
    <dgm:pt modelId="{61993417-0854-42C9-BD46-7E42DF4BE903}" type="pres">
      <dgm:prSet presAssocID="{217F4EFB-EE51-448B-A607-D3FAE7BF188A}" presName="level3hierChild" presStyleCnt="0"/>
      <dgm:spPr/>
    </dgm:pt>
    <dgm:pt modelId="{275D9F90-8FF6-473D-983B-41B04A3BF6EB}" type="pres">
      <dgm:prSet presAssocID="{00A1F74C-C140-45CF-91B1-FF49FB0F0E29}" presName="conn2-1" presStyleLbl="parChTrans1D3" presStyleIdx="1" presStyleCnt="8"/>
      <dgm:spPr/>
      <dgm:t>
        <a:bodyPr/>
        <a:lstStyle/>
        <a:p>
          <a:endParaRPr lang="en-GB"/>
        </a:p>
      </dgm:t>
    </dgm:pt>
    <dgm:pt modelId="{F5948E1C-F6A4-4F3E-8E61-44BEBF586D8E}" type="pres">
      <dgm:prSet presAssocID="{00A1F74C-C140-45CF-91B1-FF49FB0F0E29}" presName="connTx" presStyleLbl="parChTrans1D3" presStyleIdx="1" presStyleCnt="8"/>
      <dgm:spPr/>
      <dgm:t>
        <a:bodyPr/>
        <a:lstStyle/>
        <a:p>
          <a:endParaRPr lang="en-GB"/>
        </a:p>
      </dgm:t>
    </dgm:pt>
    <dgm:pt modelId="{E2C73E35-94D3-44DF-9B81-2510E9A6D1D8}" type="pres">
      <dgm:prSet presAssocID="{F82C5A1E-00A7-4FC0-BAD4-FFF0B850811B}" presName="root2" presStyleCnt="0"/>
      <dgm:spPr/>
    </dgm:pt>
    <dgm:pt modelId="{21F2FF8E-7CA4-4D03-8CEC-78189A9C6B44}" type="pres">
      <dgm:prSet presAssocID="{F82C5A1E-00A7-4FC0-BAD4-FFF0B850811B}" presName="LevelTwoTextNode" presStyleLbl="node3" presStyleIdx="1" presStyleCnt="8" custScaleX="283865" custScaleY="46932">
        <dgm:presLayoutVars>
          <dgm:chPref val="3"/>
        </dgm:presLayoutVars>
      </dgm:prSet>
      <dgm:spPr/>
      <dgm:t>
        <a:bodyPr/>
        <a:lstStyle/>
        <a:p>
          <a:endParaRPr lang="en-GB"/>
        </a:p>
      </dgm:t>
    </dgm:pt>
    <dgm:pt modelId="{FB224218-E844-4346-B2A2-559A61EAE350}" type="pres">
      <dgm:prSet presAssocID="{F82C5A1E-00A7-4FC0-BAD4-FFF0B850811B}" presName="level3hierChild" presStyleCnt="0"/>
      <dgm:spPr/>
    </dgm:pt>
    <dgm:pt modelId="{D6FF0649-EB8E-4147-AE2D-A9450AF18C7B}" type="pres">
      <dgm:prSet presAssocID="{0DFD00A1-F71B-4CB4-AA0D-2F00E68E11AE}" presName="conn2-1" presStyleLbl="parChTrans1D3" presStyleIdx="2" presStyleCnt="8"/>
      <dgm:spPr/>
      <dgm:t>
        <a:bodyPr/>
        <a:lstStyle/>
        <a:p>
          <a:endParaRPr lang="en-GB"/>
        </a:p>
      </dgm:t>
    </dgm:pt>
    <dgm:pt modelId="{34B0D2EE-D1C6-48CC-AE30-B8CC6BDB8129}" type="pres">
      <dgm:prSet presAssocID="{0DFD00A1-F71B-4CB4-AA0D-2F00E68E11AE}" presName="connTx" presStyleLbl="parChTrans1D3" presStyleIdx="2" presStyleCnt="8"/>
      <dgm:spPr/>
      <dgm:t>
        <a:bodyPr/>
        <a:lstStyle/>
        <a:p>
          <a:endParaRPr lang="en-GB"/>
        </a:p>
      </dgm:t>
    </dgm:pt>
    <dgm:pt modelId="{62338DA7-2E1A-495F-A7CF-B7AAFC074C2A}" type="pres">
      <dgm:prSet presAssocID="{49947D47-73E1-4B85-9412-538B37E14A3A}" presName="root2" presStyleCnt="0"/>
      <dgm:spPr/>
    </dgm:pt>
    <dgm:pt modelId="{8EF3EA4D-8113-44D4-B147-1DD99BBB9D1C}" type="pres">
      <dgm:prSet presAssocID="{49947D47-73E1-4B85-9412-538B37E14A3A}" presName="LevelTwoTextNode" presStyleLbl="node3" presStyleIdx="2" presStyleCnt="8" custScaleX="283865" custScaleY="45021">
        <dgm:presLayoutVars>
          <dgm:chPref val="3"/>
        </dgm:presLayoutVars>
      </dgm:prSet>
      <dgm:spPr/>
      <dgm:t>
        <a:bodyPr/>
        <a:lstStyle/>
        <a:p>
          <a:endParaRPr lang="en-GB"/>
        </a:p>
      </dgm:t>
    </dgm:pt>
    <dgm:pt modelId="{649DDC6D-CCF4-45FA-9C1C-F2D4FD2AC4CE}" type="pres">
      <dgm:prSet presAssocID="{49947D47-73E1-4B85-9412-538B37E14A3A}" presName="level3hierChild" presStyleCnt="0"/>
      <dgm:spPr/>
    </dgm:pt>
    <dgm:pt modelId="{A4C7AA20-7B1E-4E31-8A7B-292C37513A90}" type="pres">
      <dgm:prSet presAssocID="{0CC7E916-AFA5-421B-B92E-93E2C74B30E5}" presName="conn2-1" presStyleLbl="parChTrans1D2" presStyleIdx="1" presStyleCnt="3"/>
      <dgm:spPr/>
      <dgm:t>
        <a:bodyPr/>
        <a:lstStyle/>
        <a:p>
          <a:endParaRPr lang="en-GB"/>
        </a:p>
      </dgm:t>
    </dgm:pt>
    <dgm:pt modelId="{95A68F33-81FA-4864-A5BA-64D27EEDC012}" type="pres">
      <dgm:prSet presAssocID="{0CC7E916-AFA5-421B-B92E-93E2C74B30E5}" presName="connTx" presStyleLbl="parChTrans1D2" presStyleIdx="1" presStyleCnt="3"/>
      <dgm:spPr/>
      <dgm:t>
        <a:bodyPr/>
        <a:lstStyle/>
        <a:p>
          <a:endParaRPr lang="en-GB"/>
        </a:p>
      </dgm:t>
    </dgm:pt>
    <dgm:pt modelId="{A3237C45-B963-4B00-AC0B-9CA7ECE469EE}" type="pres">
      <dgm:prSet presAssocID="{F462FDCA-0E87-4AF1-AC2C-91E1A0573178}" presName="root2" presStyleCnt="0"/>
      <dgm:spPr/>
    </dgm:pt>
    <dgm:pt modelId="{FCFE3652-C28D-4FC5-AE95-D76EE62320A5}" type="pres">
      <dgm:prSet presAssocID="{F462FDCA-0E87-4AF1-AC2C-91E1A0573178}" presName="LevelTwoTextNode" presStyleLbl="node2" presStyleIdx="1" presStyleCnt="3">
        <dgm:presLayoutVars>
          <dgm:chPref val="3"/>
        </dgm:presLayoutVars>
      </dgm:prSet>
      <dgm:spPr/>
      <dgm:t>
        <a:bodyPr/>
        <a:lstStyle/>
        <a:p>
          <a:endParaRPr lang="en-GB"/>
        </a:p>
      </dgm:t>
    </dgm:pt>
    <dgm:pt modelId="{DDF49617-2651-4CDE-9372-B79C4A5D0842}" type="pres">
      <dgm:prSet presAssocID="{F462FDCA-0E87-4AF1-AC2C-91E1A0573178}" presName="level3hierChild" presStyleCnt="0"/>
      <dgm:spPr/>
    </dgm:pt>
    <dgm:pt modelId="{4DF0E240-D712-4C06-B48A-B449B7EFF34F}" type="pres">
      <dgm:prSet presAssocID="{85B773D8-F8B4-49E4-A8B1-8F8B6A17432C}" presName="conn2-1" presStyleLbl="parChTrans1D3" presStyleIdx="3" presStyleCnt="8"/>
      <dgm:spPr/>
      <dgm:t>
        <a:bodyPr/>
        <a:lstStyle/>
        <a:p>
          <a:endParaRPr lang="en-GB"/>
        </a:p>
      </dgm:t>
    </dgm:pt>
    <dgm:pt modelId="{1566A821-BA66-4C82-A416-4C7334CBBD1D}" type="pres">
      <dgm:prSet presAssocID="{85B773D8-F8B4-49E4-A8B1-8F8B6A17432C}" presName="connTx" presStyleLbl="parChTrans1D3" presStyleIdx="3" presStyleCnt="8"/>
      <dgm:spPr/>
      <dgm:t>
        <a:bodyPr/>
        <a:lstStyle/>
        <a:p>
          <a:endParaRPr lang="en-GB"/>
        </a:p>
      </dgm:t>
    </dgm:pt>
    <dgm:pt modelId="{4C217950-97CA-44BD-8100-5F4C33F8BEF7}" type="pres">
      <dgm:prSet presAssocID="{24E7598A-555A-41EC-A419-C83588A2234D}" presName="root2" presStyleCnt="0"/>
      <dgm:spPr/>
    </dgm:pt>
    <dgm:pt modelId="{5CF6C774-E44B-4754-BDAE-AC2A6ED3A9F2}" type="pres">
      <dgm:prSet presAssocID="{24E7598A-555A-41EC-A419-C83588A2234D}" presName="LevelTwoTextNode" presStyleLbl="node3" presStyleIdx="3" presStyleCnt="8" custScaleX="283865" custScaleY="59270" custLinFactNeighborX="1933" custLinFactNeighborY="-1631">
        <dgm:presLayoutVars>
          <dgm:chPref val="3"/>
        </dgm:presLayoutVars>
      </dgm:prSet>
      <dgm:spPr/>
      <dgm:t>
        <a:bodyPr/>
        <a:lstStyle/>
        <a:p>
          <a:endParaRPr lang="en-GB"/>
        </a:p>
      </dgm:t>
    </dgm:pt>
    <dgm:pt modelId="{42E71D95-01A9-443B-A363-80FCBEE6B009}" type="pres">
      <dgm:prSet presAssocID="{24E7598A-555A-41EC-A419-C83588A2234D}" presName="level3hierChild" presStyleCnt="0"/>
      <dgm:spPr/>
    </dgm:pt>
    <dgm:pt modelId="{632CF24A-A4FF-42BF-A4BA-0B0E1F0A3509}" type="pres">
      <dgm:prSet presAssocID="{7D7C6708-1914-4DB5-B72D-658C9707C2C0}" presName="conn2-1" presStyleLbl="parChTrans1D3" presStyleIdx="4" presStyleCnt="8"/>
      <dgm:spPr/>
      <dgm:t>
        <a:bodyPr/>
        <a:lstStyle/>
        <a:p>
          <a:endParaRPr lang="en-GB"/>
        </a:p>
      </dgm:t>
    </dgm:pt>
    <dgm:pt modelId="{CB290E10-9B57-4564-8B41-04C99470F6B2}" type="pres">
      <dgm:prSet presAssocID="{7D7C6708-1914-4DB5-B72D-658C9707C2C0}" presName="connTx" presStyleLbl="parChTrans1D3" presStyleIdx="4" presStyleCnt="8"/>
      <dgm:spPr/>
      <dgm:t>
        <a:bodyPr/>
        <a:lstStyle/>
        <a:p>
          <a:endParaRPr lang="en-GB"/>
        </a:p>
      </dgm:t>
    </dgm:pt>
    <dgm:pt modelId="{5EF28EB2-6516-46ED-8E2D-07EF05576DC4}" type="pres">
      <dgm:prSet presAssocID="{C4F05E6E-BB5E-48AE-A42E-085D27E6768B}" presName="root2" presStyleCnt="0"/>
      <dgm:spPr/>
    </dgm:pt>
    <dgm:pt modelId="{FA7499C3-1744-46F3-8757-3830A0334510}" type="pres">
      <dgm:prSet presAssocID="{C4F05E6E-BB5E-48AE-A42E-085D27E6768B}" presName="LevelTwoTextNode" presStyleLbl="node3" presStyleIdx="4" presStyleCnt="8" custScaleX="283865" custScaleY="46165">
        <dgm:presLayoutVars>
          <dgm:chPref val="3"/>
        </dgm:presLayoutVars>
      </dgm:prSet>
      <dgm:spPr/>
      <dgm:t>
        <a:bodyPr/>
        <a:lstStyle/>
        <a:p>
          <a:endParaRPr lang="en-GB"/>
        </a:p>
      </dgm:t>
    </dgm:pt>
    <dgm:pt modelId="{23B460CB-DDBC-40E4-B7CC-8D4209D9D5EB}" type="pres">
      <dgm:prSet presAssocID="{C4F05E6E-BB5E-48AE-A42E-085D27E6768B}" presName="level3hierChild" presStyleCnt="0"/>
      <dgm:spPr/>
    </dgm:pt>
    <dgm:pt modelId="{A25046B0-183D-4128-9C6C-868A7A5A8F23}" type="pres">
      <dgm:prSet presAssocID="{FA939B3C-52E6-4C81-8211-3F04397E9AF2}" presName="conn2-1" presStyleLbl="parChTrans1D3" presStyleIdx="5" presStyleCnt="8"/>
      <dgm:spPr/>
      <dgm:t>
        <a:bodyPr/>
        <a:lstStyle/>
        <a:p>
          <a:endParaRPr lang="en-GB"/>
        </a:p>
      </dgm:t>
    </dgm:pt>
    <dgm:pt modelId="{2AA0AFDA-3B1C-429D-9025-BE15880CD6BB}" type="pres">
      <dgm:prSet presAssocID="{FA939B3C-52E6-4C81-8211-3F04397E9AF2}" presName="connTx" presStyleLbl="parChTrans1D3" presStyleIdx="5" presStyleCnt="8"/>
      <dgm:spPr/>
      <dgm:t>
        <a:bodyPr/>
        <a:lstStyle/>
        <a:p>
          <a:endParaRPr lang="en-GB"/>
        </a:p>
      </dgm:t>
    </dgm:pt>
    <dgm:pt modelId="{64CC93DD-459D-4CC4-8971-8750E0135E1D}" type="pres">
      <dgm:prSet presAssocID="{84420EB4-1779-4A4A-A3F9-03DFCFE2BC80}" presName="root2" presStyleCnt="0"/>
      <dgm:spPr/>
    </dgm:pt>
    <dgm:pt modelId="{B2CC5355-5883-49B8-8D62-C663930596D2}" type="pres">
      <dgm:prSet presAssocID="{84420EB4-1779-4A4A-A3F9-03DFCFE2BC80}" presName="LevelTwoTextNode" presStyleLbl="node3" presStyleIdx="5" presStyleCnt="8" custScaleX="283865" custScaleY="48266" custLinFactNeighborX="-3204" custLinFactNeighborY="-3517">
        <dgm:presLayoutVars>
          <dgm:chPref val="3"/>
        </dgm:presLayoutVars>
      </dgm:prSet>
      <dgm:spPr/>
      <dgm:t>
        <a:bodyPr/>
        <a:lstStyle/>
        <a:p>
          <a:endParaRPr lang="en-GB"/>
        </a:p>
      </dgm:t>
    </dgm:pt>
    <dgm:pt modelId="{E0E47AD0-FC9C-4230-B9EF-F23DAE998B2E}" type="pres">
      <dgm:prSet presAssocID="{84420EB4-1779-4A4A-A3F9-03DFCFE2BC80}" presName="level3hierChild" presStyleCnt="0"/>
      <dgm:spPr/>
    </dgm:pt>
    <dgm:pt modelId="{6D397E4A-6BAE-481F-B171-3A45CFBE82D5}" type="pres">
      <dgm:prSet presAssocID="{E57B5371-F07F-4B75-B698-3D687B9F9199}" presName="conn2-1" presStyleLbl="parChTrans1D2" presStyleIdx="2" presStyleCnt="3"/>
      <dgm:spPr/>
      <dgm:t>
        <a:bodyPr/>
        <a:lstStyle/>
        <a:p>
          <a:endParaRPr lang="en-GB"/>
        </a:p>
      </dgm:t>
    </dgm:pt>
    <dgm:pt modelId="{C795D020-2CB9-4700-A835-888C7A1E1A39}" type="pres">
      <dgm:prSet presAssocID="{E57B5371-F07F-4B75-B698-3D687B9F9199}" presName="connTx" presStyleLbl="parChTrans1D2" presStyleIdx="2" presStyleCnt="3"/>
      <dgm:spPr/>
      <dgm:t>
        <a:bodyPr/>
        <a:lstStyle/>
        <a:p>
          <a:endParaRPr lang="en-GB"/>
        </a:p>
      </dgm:t>
    </dgm:pt>
    <dgm:pt modelId="{42FA3A91-A5A0-4686-8693-6B87DB86A496}" type="pres">
      <dgm:prSet presAssocID="{86C3C73C-C150-46B8-B67F-26B45EF8D61E}" presName="root2" presStyleCnt="0"/>
      <dgm:spPr/>
    </dgm:pt>
    <dgm:pt modelId="{BCFDD522-6AC4-4909-9B39-560BE8F67B72}" type="pres">
      <dgm:prSet presAssocID="{86C3C73C-C150-46B8-B67F-26B45EF8D61E}" presName="LevelTwoTextNode" presStyleLbl="node2" presStyleIdx="2" presStyleCnt="3">
        <dgm:presLayoutVars>
          <dgm:chPref val="3"/>
        </dgm:presLayoutVars>
      </dgm:prSet>
      <dgm:spPr/>
      <dgm:t>
        <a:bodyPr/>
        <a:lstStyle/>
        <a:p>
          <a:endParaRPr lang="en-GB"/>
        </a:p>
      </dgm:t>
    </dgm:pt>
    <dgm:pt modelId="{50FA8D1D-2141-4E3E-902D-FB9C833512B0}" type="pres">
      <dgm:prSet presAssocID="{86C3C73C-C150-46B8-B67F-26B45EF8D61E}" presName="level3hierChild" presStyleCnt="0"/>
      <dgm:spPr/>
    </dgm:pt>
    <dgm:pt modelId="{9DF74661-84AF-4B8A-AA3B-C0271769050A}" type="pres">
      <dgm:prSet presAssocID="{1626F303-5696-494A-B92E-EDD6F4D92106}" presName="conn2-1" presStyleLbl="parChTrans1D3" presStyleIdx="6" presStyleCnt="8"/>
      <dgm:spPr/>
      <dgm:t>
        <a:bodyPr/>
        <a:lstStyle/>
        <a:p>
          <a:endParaRPr lang="en-GB"/>
        </a:p>
      </dgm:t>
    </dgm:pt>
    <dgm:pt modelId="{2FBB97F7-5DAA-490C-AD75-37D20BA80B6B}" type="pres">
      <dgm:prSet presAssocID="{1626F303-5696-494A-B92E-EDD6F4D92106}" presName="connTx" presStyleLbl="parChTrans1D3" presStyleIdx="6" presStyleCnt="8"/>
      <dgm:spPr/>
      <dgm:t>
        <a:bodyPr/>
        <a:lstStyle/>
        <a:p>
          <a:endParaRPr lang="en-GB"/>
        </a:p>
      </dgm:t>
    </dgm:pt>
    <dgm:pt modelId="{8FC6CE5C-581B-4F4B-8C67-45647DE51A95}" type="pres">
      <dgm:prSet presAssocID="{30423340-8082-477E-B36E-48B7A053F588}" presName="root2" presStyleCnt="0"/>
      <dgm:spPr/>
    </dgm:pt>
    <dgm:pt modelId="{7E6B4BBE-2A9D-4F24-9252-0DB9607A62F5}" type="pres">
      <dgm:prSet presAssocID="{30423340-8082-477E-B36E-48B7A053F588}" presName="LevelTwoTextNode" presStyleLbl="node3" presStyleIdx="6" presStyleCnt="8" custScaleX="283865" custScaleY="79236">
        <dgm:presLayoutVars>
          <dgm:chPref val="3"/>
        </dgm:presLayoutVars>
      </dgm:prSet>
      <dgm:spPr/>
      <dgm:t>
        <a:bodyPr/>
        <a:lstStyle/>
        <a:p>
          <a:endParaRPr lang="en-GB"/>
        </a:p>
      </dgm:t>
    </dgm:pt>
    <dgm:pt modelId="{CF53E83F-DB89-40E3-8895-38C09154BF79}" type="pres">
      <dgm:prSet presAssocID="{30423340-8082-477E-B36E-48B7A053F588}" presName="level3hierChild" presStyleCnt="0"/>
      <dgm:spPr/>
    </dgm:pt>
    <dgm:pt modelId="{DE70A430-A80C-40F3-BDD9-E603243E88AB}" type="pres">
      <dgm:prSet presAssocID="{9D8A89B4-B35B-4052-801D-0B54FDD8E1B2}" presName="conn2-1" presStyleLbl="parChTrans1D3" presStyleIdx="7" presStyleCnt="8"/>
      <dgm:spPr/>
      <dgm:t>
        <a:bodyPr/>
        <a:lstStyle/>
        <a:p>
          <a:endParaRPr lang="en-GB"/>
        </a:p>
      </dgm:t>
    </dgm:pt>
    <dgm:pt modelId="{72D6478D-4B29-4461-A70E-21FF1A9B9C99}" type="pres">
      <dgm:prSet presAssocID="{9D8A89B4-B35B-4052-801D-0B54FDD8E1B2}" presName="connTx" presStyleLbl="parChTrans1D3" presStyleIdx="7" presStyleCnt="8"/>
      <dgm:spPr/>
      <dgm:t>
        <a:bodyPr/>
        <a:lstStyle/>
        <a:p>
          <a:endParaRPr lang="en-GB"/>
        </a:p>
      </dgm:t>
    </dgm:pt>
    <dgm:pt modelId="{03519A50-D0BA-4FE7-A027-BCF82E7D0C82}" type="pres">
      <dgm:prSet presAssocID="{DC638AF0-2ED2-451A-9085-9BB1C0E62558}" presName="root2" presStyleCnt="0"/>
      <dgm:spPr/>
    </dgm:pt>
    <dgm:pt modelId="{C6648C4C-FBDA-493F-B1AA-A6520E2F1D8A}" type="pres">
      <dgm:prSet presAssocID="{DC638AF0-2ED2-451A-9085-9BB1C0E62558}" presName="LevelTwoTextNode" presStyleLbl="node3" presStyleIdx="7" presStyleCnt="8" custScaleX="283865" custScaleY="90188">
        <dgm:presLayoutVars>
          <dgm:chPref val="3"/>
        </dgm:presLayoutVars>
      </dgm:prSet>
      <dgm:spPr/>
      <dgm:t>
        <a:bodyPr/>
        <a:lstStyle/>
        <a:p>
          <a:endParaRPr lang="en-GB"/>
        </a:p>
      </dgm:t>
    </dgm:pt>
    <dgm:pt modelId="{FD29FCD7-5607-47C7-89E9-4992D5588CA0}" type="pres">
      <dgm:prSet presAssocID="{DC638AF0-2ED2-451A-9085-9BB1C0E62558}" presName="level3hierChild" presStyleCnt="0"/>
      <dgm:spPr/>
    </dgm:pt>
  </dgm:ptLst>
  <dgm:cxnLst>
    <dgm:cxn modelId="{F2FC501C-8CE0-4B3E-8C7B-3123E3B764A4}" srcId="{F462FDCA-0E87-4AF1-AC2C-91E1A0573178}" destId="{84420EB4-1779-4A4A-A3F9-03DFCFE2BC80}" srcOrd="2" destOrd="0" parTransId="{FA939B3C-52E6-4C81-8211-3F04397E9AF2}" sibTransId="{16EC2CC0-F2B4-4CA0-B4DA-785EB2371265}"/>
    <dgm:cxn modelId="{DEA2C654-AC94-406D-8594-C3E5A765AF38}" type="presOf" srcId="{E57B5371-F07F-4B75-B698-3D687B9F9199}" destId="{C795D020-2CB9-4700-A835-888C7A1E1A39}" srcOrd="1" destOrd="0" presId="urn:microsoft.com/office/officeart/2005/8/layout/hierarchy2"/>
    <dgm:cxn modelId="{D6197BE1-7581-4B76-8362-6C5D70D50A56}" srcId="{86C3C73C-C150-46B8-B67F-26B45EF8D61E}" destId="{30423340-8082-477E-B36E-48B7A053F588}" srcOrd="0" destOrd="0" parTransId="{1626F303-5696-494A-B92E-EDD6F4D92106}" sibTransId="{8E7B3E45-FC63-441C-ACFD-A1B656270F5E}"/>
    <dgm:cxn modelId="{312245B2-ACBB-4DA7-A38A-F84CD3E49CBF}" type="presOf" srcId="{217F4EFB-EE51-448B-A607-D3FAE7BF188A}" destId="{5B1E6ADA-0B3F-45CF-BD4D-CA557CBDC9A4}" srcOrd="0" destOrd="0" presId="urn:microsoft.com/office/officeart/2005/8/layout/hierarchy2"/>
    <dgm:cxn modelId="{4365B16D-0B9E-4E87-9BD9-4F6D0FBB96AA}" srcId="{4E84FFFF-9745-43A5-8DC9-22A528096870}" destId="{8FD7766D-9FA7-4428-897B-7BE36EF4A583}" srcOrd="0" destOrd="0" parTransId="{88198A8A-6593-4B46-9FB4-18A30FA5F2A0}" sibTransId="{D219B088-A8DD-4307-BC11-79F9DE2459EF}"/>
    <dgm:cxn modelId="{D15ACDCF-79CE-4495-B614-EDBC8A55AC46}" type="presOf" srcId="{4E84FFFF-9745-43A5-8DC9-22A528096870}" destId="{8ED6E33C-03E6-4147-AD1C-7871C6261FED}" srcOrd="0" destOrd="0" presId="urn:microsoft.com/office/officeart/2005/8/layout/hierarchy2"/>
    <dgm:cxn modelId="{D47670F7-C87F-41B4-9041-EC5C93EC78E8}" type="presOf" srcId="{561860F2-6D84-432B-BE03-DE1A2BBE10AA}" destId="{2D63352C-12D5-48B5-948E-DB9A0EE0F6E2}" srcOrd="0" destOrd="0" presId="urn:microsoft.com/office/officeart/2005/8/layout/hierarchy2"/>
    <dgm:cxn modelId="{09EEC635-610B-4543-B11B-C352CCB91CB2}" type="presOf" srcId="{FA939B3C-52E6-4C81-8211-3F04397E9AF2}" destId="{A25046B0-183D-4128-9C6C-868A7A5A8F23}" srcOrd="0" destOrd="0" presId="urn:microsoft.com/office/officeart/2005/8/layout/hierarchy2"/>
    <dgm:cxn modelId="{AD252111-260F-4E02-9695-7B8777200640}" type="presOf" srcId="{E57B5371-F07F-4B75-B698-3D687B9F9199}" destId="{6D397E4A-6BAE-481F-B171-3A45CFBE82D5}" srcOrd="0" destOrd="0" presId="urn:microsoft.com/office/officeart/2005/8/layout/hierarchy2"/>
    <dgm:cxn modelId="{E08C8393-0317-4365-974F-055112C2842C}" type="presOf" srcId="{7D7C6708-1914-4DB5-B72D-658C9707C2C0}" destId="{CB290E10-9B57-4564-8B41-04C99470F6B2}" srcOrd="1" destOrd="0" presId="urn:microsoft.com/office/officeart/2005/8/layout/hierarchy2"/>
    <dgm:cxn modelId="{94D16AFD-2B66-4E16-A670-5AC88CB19741}" type="presOf" srcId="{377CD37E-AD7D-4FEB-B8B1-C9B2484F1128}" destId="{AD4EAFE1-04DD-413C-BC28-1495E80C4DBB}" srcOrd="0" destOrd="0" presId="urn:microsoft.com/office/officeart/2005/8/layout/hierarchy2"/>
    <dgm:cxn modelId="{9ABA97B1-3328-4009-BF2D-82B61B86E312}" type="presOf" srcId="{0CC7E916-AFA5-421B-B92E-93E2C74B30E5}" destId="{A4C7AA20-7B1E-4E31-8A7B-292C37513A90}" srcOrd="0" destOrd="0" presId="urn:microsoft.com/office/officeart/2005/8/layout/hierarchy2"/>
    <dgm:cxn modelId="{01B8525B-AE01-4BA3-948A-FCE986A4C0AB}" type="presOf" srcId="{DC638AF0-2ED2-451A-9085-9BB1C0E62558}" destId="{C6648C4C-FBDA-493F-B1AA-A6520E2F1D8A}" srcOrd="0" destOrd="0" presId="urn:microsoft.com/office/officeart/2005/8/layout/hierarchy2"/>
    <dgm:cxn modelId="{BA22D926-06C6-4E25-8B39-524C68ED79ED}" srcId="{8FD7766D-9FA7-4428-897B-7BE36EF4A583}" destId="{561860F2-6D84-432B-BE03-DE1A2BBE10AA}" srcOrd="0" destOrd="0" parTransId="{67BF1395-9917-4989-BDAF-5DDA34F9149D}" sibTransId="{35414FA9-8890-4FE7-BCB5-CD8DEDEE1E54}"/>
    <dgm:cxn modelId="{92822E15-0B40-4959-8795-599EF027760B}" type="presOf" srcId="{377CD37E-AD7D-4FEB-B8B1-C9B2484F1128}" destId="{644EF029-54F3-402F-85FD-109721943A70}" srcOrd="1" destOrd="0" presId="urn:microsoft.com/office/officeart/2005/8/layout/hierarchy2"/>
    <dgm:cxn modelId="{5A57A211-662E-48DC-B13C-60CBE6EA04BF}" srcId="{561860F2-6D84-432B-BE03-DE1A2BBE10AA}" destId="{49947D47-73E1-4B85-9412-538B37E14A3A}" srcOrd="2" destOrd="0" parTransId="{0DFD00A1-F71B-4CB4-AA0D-2F00E68E11AE}" sibTransId="{F272403F-0C64-43DE-8204-F1691BF38CD7}"/>
    <dgm:cxn modelId="{393B2B02-5D29-4FA1-8C63-44F5E99EFA77}" type="presOf" srcId="{0DFD00A1-F71B-4CB4-AA0D-2F00E68E11AE}" destId="{34B0D2EE-D1C6-48CC-AE30-B8CC6BDB8129}" srcOrd="1" destOrd="0" presId="urn:microsoft.com/office/officeart/2005/8/layout/hierarchy2"/>
    <dgm:cxn modelId="{A6F351BD-8E18-4335-8F34-2B6F33F8BF8E}" type="presOf" srcId="{1626F303-5696-494A-B92E-EDD6F4D92106}" destId="{9DF74661-84AF-4B8A-AA3B-C0271769050A}" srcOrd="0" destOrd="0" presId="urn:microsoft.com/office/officeart/2005/8/layout/hierarchy2"/>
    <dgm:cxn modelId="{878FF2D8-D695-45BC-9C47-D2056753BC44}" type="presOf" srcId="{85B773D8-F8B4-49E4-A8B1-8F8B6A17432C}" destId="{4DF0E240-D712-4C06-B48A-B449B7EFF34F}" srcOrd="0" destOrd="0" presId="urn:microsoft.com/office/officeart/2005/8/layout/hierarchy2"/>
    <dgm:cxn modelId="{DDD6A528-F811-48C2-8523-52186F58FF07}" type="presOf" srcId="{F82C5A1E-00A7-4FC0-BAD4-FFF0B850811B}" destId="{21F2FF8E-7CA4-4D03-8CEC-78189A9C6B44}" srcOrd="0" destOrd="0" presId="urn:microsoft.com/office/officeart/2005/8/layout/hierarchy2"/>
    <dgm:cxn modelId="{A7312D9A-C331-4DB3-B6CB-5ACEEE947BFA}" type="presOf" srcId="{00A1F74C-C140-45CF-91B1-FF49FB0F0E29}" destId="{F5948E1C-F6A4-4F3E-8E61-44BEBF586D8E}" srcOrd="1" destOrd="0" presId="urn:microsoft.com/office/officeart/2005/8/layout/hierarchy2"/>
    <dgm:cxn modelId="{58F171B4-7AAC-47E7-ABBD-8A1C99FF6788}" type="presOf" srcId="{9D8A89B4-B35B-4052-801D-0B54FDD8E1B2}" destId="{DE70A430-A80C-40F3-BDD9-E603243E88AB}" srcOrd="0" destOrd="0" presId="urn:microsoft.com/office/officeart/2005/8/layout/hierarchy2"/>
    <dgm:cxn modelId="{22D7A661-18B1-42E2-A8CF-DB4F50457E59}" type="presOf" srcId="{67BF1395-9917-4989-BDAF-5DDA34F9149D}" destId="{8111F562-E10B-48E6-9B4E-837B9089A3B1}" srcOrd="0" destOrd="0" presId="urn:microsoft.com/office/officeart/2005/8/layout/hierarchy2"/>
    <dgm:cxn modelId="{0D7A50C1-5A1A-4D09-AE7E-AF6E7E1845E0}" srcId="{8FD7766D-9FA7-4428-897B-7BE36EF4A583}" destId="{86C3C73C-C150-46B8-B67F-26B45EF8D61E}" srcOrd="2" destOrd="0" parTransId="{E57B5371-F07F-4B75-B698-3D687B9F9199}" sibTransId="{EB5B1A05-3C48-490A-BDBA-C2079D3F29A9}"/>
    <dgm:cxn modelId="{4D5CE631-0B85-4035-8B43-445F652B3369}" type="presOf" srcId="{85B773D8-F8B4-49E4-A8B1-8F8B6A17432C}" destId="{1566A821-BA66-4C82-A416-4C7334CBBD1D}" srcOrd="1" destOrd="0" presId="urn:microsoft.com/office/officeart/2005/8/layout/hierarchy2"/>
    <dgm:cxn modelId="{1BC21D01-12E8-4435-9147-15B2E07E5D37}" type="presOf" srcId="{0DFD00A1-F71B-4CB4-AA0D-2F00E68E11AE}" destId="{D6FF0649-EB8E-4147-AE2D-A9450AF18C7B}" srcOrd="0" destOrd="0" presId="urn:microsoft.com/office/officeart/2005/8/layout/hierarchy2"/>
    <dgm:cxn modelId="{8DE1FE31-438D-4C3D-8AC6-93D5B6FED5FD}" type="presOf" srcId="{1626F303-5696-494A-B92E-EDD6F4D92106}" destId="{2FBB97F7-5DAA-490C-AD75-37D20BA80B6B}" srcOrd="1" destOrd="0" presId="urn:microsoft.com/office/officeart/2005/8/layout/hierarchy2"/>
    <dgm:cxn modelId="{A36BADCA-1D73-4C3C-A4C1-3910FDCD1819}" srcId="{F462FDCA-0E87-4AF1-AC2C-91E1A0573178}" destId="{24E7598A-555A-41EC-A419-C83588A2234D}" srcOrd="0" destOrd="0" parTransId="{85B773D8-F8B4-49E4-A8B1-8F8B6A17432C}" sibTransId="{417B18A7-C1F0-4536-9E1B-204AC0ACDCD6}"/>
    <dgm:cxn modelId="{70C6EC7F-0B28-4004-8D5A-06DC1B78F3B0}" srcId="{561860F2-6D84-432B-BE03-DE1A2BBE10AA}" destId="{217F4EFB-EE51-448B-A607-D3FAE7BF188A}" srcOrd="0" destOrd="0" parTransId="{377CD37E-AD7D-4FEB-B8B1-C9B2484F1128}" sibTransId="{C99D7903-B55A-416A-BA92-705A9C7D3F8C}"/>
    <dgm:cxn modelId="{34A460B3-0298-4AE2-A5C1-81BF547BA8D1}" type="presOf" srcId="{9D8A89B4-B35B-4052-801D-0B54FDD8E1B2}" destId="{72D6478D-4B29-4461-A70E-21FF1A9B9C99}" srcOrd="1" destOrd="0" presId="urn:microsoft.com/office/officeart/2005/8/layout/hierarchy2"/>
    <dgm:cxn modelId="{30F50DD9-D217-4ADB-A1DD-05823DEA23A3}" srcId="{F462FDCA-0E87-4AF1-AC2C-91E1A0573178}" destId="{C4F05E6E-BB5E-48AE-A42E-085D27E6768B}" srcOrd="1" destOrd="0" parTransId="{7D7C6708-1914-4DB5-B72D-658C9707C2C0}" sibTransId="{1B468E32-E409-4E4D-AC1E-627C6592AB2D}"/>
    <dgm:cxn modelId="{96ACE6B0-4F52-4EA0-9996-E7A4F3CB1996}" type="presOf" srcId="{67BF1395-9917-4989-BDAF-5DDA34F9149D}" destId="{4312C9DB-4624-4628-B183-5500E9181CC4}" srcOrd="1" destOrd="0" presId="urn:microsoft.com/office/officeart/2005/8/layout/hierarchy2"/>
    <dgm:cxn modelId="{30337826-8635-4BBD-A766-C8F6288B75EE}" type="presOf" srcId="{8FD7766D-9FA7-4428-897B-7BE36EF4A583}" destId="{5DA1AA0D-5C9D-4B6C-A626-0F36368E65C9}" srcOrd="0" destOrd="0" presId="urn:microsoft.com/office/officeart/2005/8/layout/hierarchy2"/>
    <dgm:cxn modelId="{8F8D70CF-90AC-4B0F-91DE-A623F5543AE4}" srcId="{561860F2-6D84-432B-BE03-DE1A2BBE10AA}" destId="{F82C5A1E-00A7-4FC0-BAD4-FFF0B850811B}" srcOrd="1" destOrd="0" parTransId="{00A1F74C-C140-45CF-91B1-FF49FB0F0E29}" sibTransId="{37285150-9C5E-4689-AA9C-25E9E4555743}"/>
    <dgm:cxn modelId="{D82058C5-A333-4CA9-818E-DE2AE5B56D1F}" type="presOf" srcId="{C4F05E6E-BB5E-48AE-A42E-085D27E6768B}" destId="{FA7499C3-1744-46F3-8757-3830A0334510}" srcOrd="0" destOrd="0" presId="urn:microsoft.com/office/officeart/2005/8/layout/hierarchy2"/>
    <dgm:cxn modelId="{31013F20-779F-4DF6-8179-4C7CA1481673}" srcId="{8FD7766D-9FA7-4428-897B-7BE36EF4A583}" destId="{F462FDCA-0E87-4AF1-AC2C-91E1A0573178}" srcOrd="1" destOrd="0" parTransId="{0CC7E916-AFA5-421B-B92E-93E2C74B30E5}" sibTransId="{47069907-9D9E-4C92-BC6D-90B24666C900}"/>
    <dgm:cxn modelId="{D4EB3373-141E-4A41-A4F1-920CDE2AAB5B}" type="presOf" srcId="{0CC7E916-AFA5-421B-B92E-93E2C74B30E5}" destId="{95A68F33-81FA-4864-A5BA-64D27EEDC012}" srcOrd="1" destOrd="0" presId="urn:microsoft.com/office/officeart/2005/8/layout/hierarchy2"/>
    <dgm:cxn modelId="{A7219E83-9BC3-45A6-8B8D-3D6DB32CE51D}" type="presOf" srcId="{86C3C73C-C150-46B8-B67F-26B45EF8D61E}" destId="{BCFDD522-6AC4-4909-9B39-560BE8F67B72}" srcOrd="0" destOrd="0" presId="urn:microsoft.com/office/officeart/2005/8/layout/hierarchy2"/>
    <dgm:cxn modelId="{BFCA0442-34DE-4859-8823-B1BF75A32AE3}" type="presOf" srcId="{49947D47-73E1-4B85-9412-538B37E14A3A}" destId="{8EF3EA4D-8113-44D4-B147-1DD99BBB9D1C}" srcOrd="0" destOrd="0" presId="urn:microsoft.com/office/officeart/2005/8/layout/hierarchy2"/>
    <dgm:cxn modelId="{BE1B424E-8DB2-48F0-B614-5EBBBF44456D}" type="presOf" srcId="{00A1F74C-C140-45CF-91B1-FF49FB0F0E29}" destId="{275D9F90-8FF6-473D-983B-41B04A3BF6EB}" srcOrd="0" destOrd="0" presId="urn:microsoft.com/office/officeart/2005/8/layout/hierarchy2"/>
    <dgm:cxn modelId="{9AA467DF-13C7-4B46-A82B-94D19259F941}" type="presOf" srcId="{84420EB4-1779-4A4A-A3F9-03DFCFE2BC80}" destId="{B2CC5355-5883-49B8-8D62-C663930596D2}" srcOrd="0" destOrd="0" presId="urn:microsoft.com/office/officeart/2005/8/layout/hierarchy2"/>
    <dgm:cxn modelId="{5A914E9C-7BA9-4573-B7C6-345CAD813E43}" type="presOf" srcId="{30423340-8082-477E-B36E-48B7A053F588}" destId="{7E6B4BBE-2A9D-4F24-9252-0DB9607A62F5}" srcOrd="0" destOrd="0" presId="urn:microsoft.com/office/officeart/2005/8/layout/hierarchy2"/>
    <dgm:cxn modelId="{BBCCACD1-8E65-45CB-9E5C-4E091E21B1AA}" srcId="{86C3C73C-C150-46B8-B67F-26B45EF8D61E}" destId="{DC638AF0-2ED2-451A-9085-9BB1C0E62558}" srcOrd="1" destOrd="0" parTransId="{9D8A89B4-B35B-4052-801D-0B54FDD8E1B2}" sibTransId="{BFEDB5A9-7C82-4A95-B002-23D8B65E56D6}"/>
    <dgm:cxn modelId="{CC07D131-DBA8-4C60-9C5A-B12C39E2B5BC}" type="presOf" srcId="{24E7598A-555A-41EC-A419-C83588A2234D}" destId="{5CF6C774-E44B-4754-BDAE-AC2A6ED3A9F2}" srcOrd="0" destOrd="0" presId="urn:microsoft.com/office/officeart/2005/8/layout/hierarchy2"/>
    <dgm:cxn modelId="{97C1B0BA-5BB3-41D0-B054-A5AEB2A58DC4}" type="presOf" srcId="{F462FDCA-0E87-4AF1-AC2C-91E1A0573178}" destId="{FCFE3652-C28D-4FC5-AE95-D76EE62320A5}" srcOrd="0" destOrd="0" presId="urn:microsoft.com/office/officeart/2005/8/layout/hierarchy2"/>
    <dgm:cxn modelId="{92ACFB1B-776E-4788-ACF1-5338AA2E0ECF}" type="presOf" srcId="{FA939B3C-52E6-4C81-8211-3F04397E9AF2}" destId="{2AA0AFDA-3B1C-429D-9025-BE15880CD6BB}" srcOrd="1" destOrd="0" presId="urn:microsoft.com/office/officeart/2005/8/layout/hierarchy2"/>
    <dgm:cxn modelId="{95C0E217-4BF6-4AED-A29F-129CB4AF6A3B}" type="presOf" srcId="{7D7C6708-1914-4DB5-B72D-658C9707C2C0}" destId="{632CF24A-A4FF-42BF-A4BA-0B0E1F0A3509}" srcOrd="0" destOrd="0" presId="urn:microsoft.com/office/officeart/2005/8/layout/hierarchy2"/>
    <dgm:cxn modelId="{3BF4A728-E89E-45AB-A762-6015C2DD7A3F}" type="presParOf" srcId="{8ED6E33C-03E6-4147-AD1C-7871C6261FED}" destId="{F9499108-1795-4B65-B333-C09ED99CBABC}" srcOrd="0" destOrd="0" presId="urn:microsoft.com/office/officeart/2005/8/layout/hierarchy2"/>
    <dgm:cxn modelId="{55672F2E-155C-4189-BA81-FD34AF1299AC}" type="presParOf" srcId="{F9499108-1795-4B65-B333-C09ED99CBABC}" destId="{5DA1AA0D-5C9D-4B6C-A626-0F36368E65C9}" srcOrd="0" destOrd="0" presId="urn:microsoft.com/office/officeart/2005/8/layout/hierarchy2"/>
    <dgm:cxn modelId="{A57A2F58-340D-4D60-B86B-7E6EAB064DFB}" type="presParOf" srcId="{F9499108-1795-4B65-B333-C09ED99CBABC}" destId="{ACC6D56A-83A8-4056-A029-E7B836E0BC27}" srcOrd="1" destOrd="0" presId="urn:microsoft.com/office/officeart/2005/8/layout/hierarchy2"/>
    <dgm:cxn modelId="{44F21493-6DA9-487F-9435-D5A8FDC75647}" type="presParOf" srcId="{ACC6D56A-83A8-4056-A029-E7B836E0BC27}" destId="{8111F562-E10B-48E6-9B4E-837B9089A3B1}" srcOrd="0" destOrd="0" presId="urn:microsoft.com/office/officeart/2005/8/layout/hierarchy2"/>
    <dgm:cxn modelId="{53DCC026-8208-402D-AA54-135EF54E65EB}" type="presParOf" srcId="{8111F562-E10B-48E6-9B4E-837B9089A3B1}" destId="{4312C9DB-4624-4628-B183-5500E9181CC4}" srcOrd="0" destOrd="0" presId="urn:microsoft.com/office/officeart/2005/8/layout/hierarchy2"/>
    <dgm:cxn modelId="{E45EAB02-A729-47EC-9380-A5CFEFA6713D}" type="presParOf" srcId="{ACC6D56A-83A8-4056-A029-E7B836E0BC27}" destId="{2586207E-A328-4A45-BC50-277552E139B2}" srcOrd="1" destOrd="0" presId="urn:microsoft.com/office/officeart/2005/8/layout/hierarchy2"/>
    <dgm:cxn modelId="{CD2572AF-D929-476B-AFF7-38F51F6F9814}" type="presParOf" srcId="{2586207E-A328-4A45-BC50-277552E139B2}" destId="{2D63352C-12D5-48B5-948E-DB9A0EE0F6E2}" srcOrd="0" destOrd="0" presId="urn:microsoft.com/office/officeart/2005/8/layout/hierarchy2"/>
    <dgm:cxn modelId="{1A0E18E6-F303-4488-AFA7-3F47B174F15D}" type="presParOf" srcId="{2586207E-A328-4A45-BC50-277552E139B2}" destId="{71547239-679D-41DA-B377-66ACE269976D}" srcOrd="1" destOrd="0" presId="urn:microsoft.com/office/officeart/2005/8/layout/hierarchy2"/>
    <dgm:cxn modelId="{203C3ED7-0998-421A-9908-6D4E1013FCB4}" type="presParOf" srcId="{71547239-679D-41DA-B377-66ACE269976D}" destId="{AD4EAFE1-04DD-413C-BC28-1495E80C4DBB}" srcOrd="0" destOrd="0" presId="urn:microsoft.com/office/officeart/2005/8/layout/hierarchy2"/>
    <dgm:cxn modelId="{5EE6758B-45D6-4A83-A304-9B6F506C8BED}" type="presParOf" srcId="{AD4EAFE1-04DD-413C-BC28-1495E80C4DBB}" destId="{644EF029-54F3-402F-85FD-109721943A70}" srcOrd="0" destOrd="0" presId="urn:microsoft.com/office/officeart/2005/8/layout/hierarchy2"/>
    <dgm:cxn modelId="{241148AB-34F6-454E-8815-409A902432C2}" type="presParOf" srcId="{71547239-679D-41DA-B377-66ACE269976D}" destId="{BEB7EA2B-A671-4A3B-BEB8-046200BCB730}" srcOrd="1" destOrd="0" presId="urn:microsoft.com/office/officeart/2005/8/layout/hierarchy2"/>
    <dgm:cxn modelId="{1847E285-E619-4EFF-A7C4-0F3A1A84443A}" type="presParOf" srcId="{BEB7EA2B-A671-4A3B-BEB8-046200BCB730}" destId="{5B1E6ADA-0B3F-45CF-BD4D-CA557CBDC9A4}" srcOrd="0" destOrd="0" presId="urn:microsoft.com/office/officeart/2005/8/layout/hierarchy2"/>
    <dgm:cxn modelId="{B0689F38-FC90-4AE7-94A3-E68697EFC57D}" type="presParOf" srcId="{BEB7EA2B-A671-4A3B-BEB8-046200BCB730}" destId="{61993417-0854-42C9-BD46-7E42DF4BE903}" srcOrd="1" destOrd="0" presId="urn:microsoft.com/office/officeart/2005/8/layout/hierarchy2"/>
    <dgm:cxn modelId="{C758B4C7-7424-4064-879A-D5EA076A232D}" type="presParOf" srcId="{71547239-679D-41DA-B377-66ACE269976D}" destId="{275D9F90-8FF6-473D-983B-41B04A3BF6EB}" srcOrd="2" destOrd="0" presId="urn:microsoft.com/office/officeart/2005/8/layout/hierarchy2"/>
    <dgm:cxn modelId="{CF44EEDB-09FD-4901-9EA2-15503AB69E9F}" type="presParOf" srcId="{275D9F90-8FF6-473D-983B-41B04A3BF6EB}" destId="{F5948E1C-F6A4-4F3E-8E61-44BEBF586D8E}" srcOrd="0" destOrd="0" presId="urn:microsoft.com/office/officeart/2005/8/layout/hierarchy2"/>
    <dgm:cxn modelId="{295F2316-6FB5-4EA1-B015-E57E6ED6E328}" type="presParOf" srcId="{71547239-679D-41DA-B377-66ACE269976D}" destId="{E2C73E35-94D3-44DF-9B81-2510E9A6D1D8}" srcOrd="3" destOrd="0" presId="urn:microsoft.com/office/officeart/2005/8/layout/hierarchy2"/>
    <dgm:cxn modelId="{92519F27-9B39-4BCD-BBA2-3747529D5E6F}" type="presParOf" srcId="{E2C73E35-94D3-44DF-9B81-2510E9A6D1D8}" destId="{21F2FF8E-7CA4-4D03-8CEC-78189A9C6B44}" srcOrd="0" destOrd="0" presId="urn:microsoft.com/office/officeart/2005/8/layout/hierarchy2"/>
    <dgm:cxn modelId="{1F9939B7-3E05-444A-BA44-079B7097D0D8}" type="presParOf" srcId="{E2C73E35-94D3-44DF-9B81-2510E9A6D1D8}" destId="{FB224218-E844-4346-B2A2-559A61EAE350}" srcOrd="1" destOrd="0" presId="urn:microsoft.com/office/officeart/2005/8/layout/hierarchy2"/>
    <dgm:cxn modelId="{6C2655FC-AFC0-490D-9670-2BFCDF748C36}" type="presParOf" srcId="{71547239-679D-41DA-B377-66ACE269976D}" destId="{D6FF0649-EB8E-4147-AE2D-A9450AF18C7B}" srcOrd="4" destOrd="0" presId="urn:microsoft.com/office/officeart/2005/8/layout/hierarchy2"/>
    <dgm:cxn modelId="{197963A9-236F-4743-B111-428B5AA420E9}" type="presParOf" srcId="{D6FF0649-EB8E-4147-AE2D-A9450AF18C7B}" destId="{34B0D2EE-D1C6-48CC-AE30-B8CC6BDB8129}" srcOrd="0" destOrd="0" presId="urn:microsoft.com/office/officeart/2005/8/layout/hierarchy2"/>
    <dgm:cxn modelId="{1BD3AA36-CD72-4058-92F9-53EF49268689}" type="presParOf" srcId="{71547239-679D-41DA-B377-66ACE269976D}" destId="{62338DA7-2E1A-495F-A7CF-B7AAFC074C2A}" srcOrd="5" destOrd="0" presId="urn:microsoft.com/office/officeart/2005/8/layout/hierarchy2"/>
    <dgm:cxn modelId="{7B18EF81-4184-4E21-ABD4-BC751E701632}" type="presParOf" srcId="{62338DA7-2E1A-495F-A7CF-B7AAFC074C2A}" destId="{8EF3EA4D-8113-44D4-B147-1DD99BBB9D1C}" srcOrd="0" destOrd="0" presId="urn:microsoft.com/office/officeart/2005/8/layout/hierarchy2"/>
    <dgm:cxn modelId="{922D0701-1086-4144-8B30-18BC41436D5E}" type="presParOf" srcId="{62338DA7-2E1A-495F-A7CF-B7AAFC074C2A}" destId="{649DDC6D-CCF4-45FA-9C1C-F2D4FD2AC4CE}" srcOrd="1" destOrd="0" presId="urn:microsoft.com/office/officeart/2005/8/layout/hierarchy2"/>
    <dgm:cxn modelId="{D7732F2F-404D-49A4-983F-676130E0030E}" type="presParOf" srcId="{ACC6D56A-83A8-4056-A029-E7B836E0BC27}" destId="{A4C7AA20-7B1E-4E31-8A7B-292C37513A90}" srcOrd="2" destOrd="0" presId="urn:microsoft.com/office/officeart/2005/8/layout/hierarchy2"/>
    <dgm:cxn modelId="{E4B05632-A040-473E-BC5D-66921C15E569}" type="presParOf" srcId="{A4C7AA20-7B1E-4E31-8A7B-292C37513A90}" destId="{95A68F33-81FA-4864-A5BA-64D27EEDC012}" srcOrd="0" destOrd="0" presId="urn:microsoft.com/office/officeart/2005/8/layout/hierarchy2"/>
    <dgm:cxn modelId="{5BAEBD28-1936-411B-9C49-C83A002FACC5}" type="presParOf" srcId="{ACC6D56A-83A8-4056-A029-E7B836E0BC27}" destId="{A3237C45-B963-4B00-AC0B-9CA7ECE469EE}" srcOrd="3" destOrd="0" presId="urn:microsoft.com/office/officeart/2005/8/layout/hierarchy2"/>
    <dgm:cxn modelId="{9E50AB89-C42F-4812-BB2B-E45EADCAE004}" type="presParOf" srcId="{A3237C45-B963-4B00-AC0B-9CA7ECE469EE}" destId="{FCFE3652-C28D-4FC5-AE95-D76EE62320A5}" srcOrd="0" destOrd="0" presId="urn:microsoft.com/office/officeart/2005/8/layout/hierarchy2"/>
    <dgm:cxn modelId="{D8F7ADF0-8633-4882-9A08-F1870459A5CE}" type="presParOf" srcId="{A3237C45-B963-4B00-AC0B-9CA7ECE469EE}" destId="{DDF49617-2651-4CDE-9372-B79C4A5D0842}" srcOrd="1" destOrd="0" presId="urn:microsoft.com/office/officeart/2005/8/layout/hierarchy2"/>
    <dgm:cxn modelId="{7AC3AEF6-09DE-4113-9F2B-F42A173EF448}" type="presParOf" srcId="{DDF49617-2651-4CDE-9372-B79C4A5D0842}" destId="{4DF0E240-D712-4C06-B48A-B449B7EFF34F}" srcOrd="0" destOrd="0" presId="urn:microsoft.com/office/officeart/2005/8/layout/hierarchy2"/>
    <dgm:cxn modelId="{50E518FB-A658-4F0C-8A42-EFA321F289A1}" type="presParOf" srcId="{4DF0E240-D712-4C06-B48A-B449B7EFF34F}" destId="{1566A821-BA66-4C82-A416-4C7334CBBD1D}" srcOrd="0" destOrd="0" presId="urn:microsoft.com/office/officeart/2005/8/layout/hierarchy2"/>
    <dgm:cxn modelId="{DE8AFDF1-7578-42B1-8512-4C1FC6C08F37}" type="presParOf" srcId="{DDF49617-2651-4CDE-9372-B79C4A5D0842}" destId="{4C217950-97CA-44BD-8100-5F4C33F8BEF7}" srcOrd="1" destOrd="0" presId="urn:microsoft.com/office/officeart/2005/8/layout/hierarchy2"/>
    <dgm:cxn modelId="{0CD62BFD-6E73-4D39-92FB-C8E57BF6E8AD}" type="presParOf" srcId="{4C217950-97CA-44BD-8100-5F4C33F8BEF7}" destId="{5CF6C774-E44B-4754-BDAE-AC2A6ED3A9F2}" srcOrd="0" destOrd="0" presId="urn:microsoft.com/office/officeart/2005/8/layout/hierarchy2"/>
    <dgm:cxn modelId="{876BAA34-67B0-4857-B02C-2476AC5CA025}" type="presParOf" srcId="{4C217950-97CA-44BD-8100-5F4C33F8BEF7}" destId="{42E71D95-01A9-443B-A363-80FCBEE6B009}" srcOrd="1" destOrd="0" presId="urn:microsoft.com/office/officeart/2005/8/layout/hierarchy2"/>
    <dgm:cxn modelId="{4EA3F6AB-29EF-4A7E-9BFA-D3F37ACEF4D9}" type="presParOf" srcId="{DDF49617-2651-4CDE-9372-B79C4A5D0842}" destId="{632CF24A-A4FF-42BF-A4BA-0B0E1F0A3509}" srcOrd="2" destOrd="0" presId="urn:microsoft.com/office/officeart/2005/8/layout/hierarchy2"/>
    <dgm:cxn modelId="{A7A814BA-EF6E-491F-A533-75D847D250DB}" type="presParOf" srcId="{632CF24A-A4FF-42BF-A4BA-0B0E1F0A3509}" destId="{CB290E10-9B57-4564-8B41-04C99470F6B2}" srcOrd="0" destOrd="0" presId="urn:microsoft.com/office/officeart/2005/8/layout/hierarchy2"/>
    <dgm:cxn modelId="{7F11247D-17DE-4BD5-B30B-4017964A8110}" type="presParOf" srcId="{DDF49617-2651-4CDE-9372-B79C4A5D0842}" destId="{5EF28EB2-6516-46ED-8E2D-07EF05576DC4}" srcOrd="3" destOrd="0" presId="urn:microsoft.com/office/officeart/2005/8/layout/hierarchy2"/>
    <dgm:cxn modelId="{3735DFB0-D842-4705-82CF-16EC451A532D}" type="presParOf" srcId="{5EF28EB2-6516-46ED-8E2D-07EF05576DC4}" destId="{FA7499C3-1744-46F3-8757-3830A0334510}" srcOrd="0" destOrd="0" presId="urn:microsoft.com/office/officeart/2005/8/layout/hierarchy2"/>
    <dgm:cxn modelId="{4F95232B-CE5B-4D5D-B04E-B61D0756E287}" type="presParOf" srcId="{5EF28EB2-6516-46ED-8E2D-07EF05576DC4}" destId="{23B460CB-DDBC-40E4-B7CC-8D4209D9D5EB}" srcOrd="1" destOrd="0" presId="urn:microsoft.com/office/officeart/2005/8/layout/hierarchy2"/>
    <dgm:cxn modelId="{360467D5-1823-4918-A3D0-CCF8B6D9A6E1}" type="presParOf" srcId="{DDF49617-2651-4CDE-9372-B79C4A5D0842}" destId="{A25046B0-183D-4128-9C6C-868A7A5A8F23}" srcOrd="4" destOrd="0" presId="urn:microsoft.com/office/officeart/2005/8/layout/hierarchy2"/>
    <dgm:cxn modelId="{440F1627-B3E5-4FFC-BC9E-7A04BD7609B9}" type="presParOf" srcId="{A25046B0-183D-4128-9C6C-868A7A5A8F23}" destId="{2AA0AFDA-3B1C-429D-9025-BE15880CD6BB}" srcOrd="0" destOrd="0" presId="urn:microsoft.com/office/officeart/2005/8/layout/hierarchy2"/>
    <dgm:cxn modelId="{AF94357C-AB45-4DBB-8543-664191A42541}" type="presParOf" srcId="{DDF49617-2651-4CDE-9372-B79C4A5D0842}" destId="{64CC93DD-459D-4CC4-8971-8750E0135E1D}" srcOrd="5" destOrd="0" presId="urn:microsoft.com/office/officeart/2005/8/layout/hierarchy2"/>
    <dgm:cxn modelId="{03DCC415-0212-4E44-B4A3-43AB8BE5DF9E}" type="presParOf" srcId="{64CC93DD-459D-4CC4-8971-8750E0135E1D}" destId="{B2CC5355-5883-49B8-8D62-C663930596D2}" srcOrd="0" destOrd="0" presId="urn:microsoft.com/office/officeart/2005/8/layout/hierarchy2"/>
    <dgm:cxn modelId="{B89C952C-7CA3-481F-A693-56C0ECABA79F}" type="presParOf" srcId="{64CC93DD-459D-4CC4-8971-8750E0135E1D}" destId="{E0E47AD0-FC9C-4230-B9EF-F23DAE998B2E}" srcOrd="1" destOrd="0" presId="urn:microsoft.com/office/officeart/2005/8/layout/hierarchy2"/>
    <dgm:cxn modelId="{8C9A06B1-214A-48AD-8BDA-5585AF6B0ED6}" type="presParOf" srcId="{ACC6D56A-83A8-4056-A029-E7B836E0BC27}" destId="{6D397E4A-6BAE-481F-B171-3A45CFBE82D5}" srcOrd="4" destOrd="0" presId="urn:microsoft.com/office/officeart/2005/8/layout/hierarchy2"/>
    <dgm:cxn modelId="{1E0F4CD4-0D54-4365-A325-4A8AEEE561E8}" type="presParOf" srcId="{6D397E4A-6BAE-481F-B171-3A45CFBE82D5}" destId="{C795D020-2CB9-4700-A835-888C7A1E1A39}" srcOrd="0" destOrd="0" presId="urn:microsoft.com/office/officeart/2005/8/layout/hierarchy2"/>
    <dgm:cxn modelId="{86934402-7592-4D5D-A852-4AB1A575F598}" type="presParOf" srcId="{ACC6D56A-83A8-4056-A029-E7B836E0BC27}" destId="{42FA3A91-A5A0-4686-8693-6B87DB86A496}" srcOrd="5" destOrd="0" presId="urn:microsoft.com/office/officeart/2005/8/layout/hierarchy2"/>
    <dgm:cxn modelId="{6C81D9AC-0561-4760-AED2-FB1000FC1C07}" type="presParOf" srcId="{42FA3A91-A5A0-4686-8693-6B87DB86A496}" destId="{BCFDD522-6AC4-4909-9B39-560BE8F67B72}" srcOrd="0" destOrd="0" presId="urn:microsoft.com/office/officeart/2005/8/layout/hierarchy2"/>
    <dgm:cxn modelId="{C93C5FDD-C285-48EC-9743-D7495A001E75}" type="presParOf" srcId="{42FA3A91-A5A0-4686-8693-6B87DB86A496}" destId="{50FA8D1D-2141-4E3E-902D-FB9C833512B0}" srcOrd="1" destOrd="0" presId="urn:microsoft.com/office/officeart/2005/8/layout/hierarchy2"/>
    <dgm:cxn modelId="{0B57F002-51B5-423F-A1C1-0151004B36DE}" type="presParOf" srcId="{50FA8D1D-2141-4E3E-902D-FB9C833512B0}" destId="{9DF74661-84AF-4B8A-AA3B-C0271769050A}" srcOrd="0" destOrd="0" presId="urn:microsoft.com/office/officeart/2005/8/layout/hierarchy2"/>
    <dgm:cxn modelId="{5F1CDD5D-58CA-45C8-B384-947B3C7D10EC}" type="presParOf" srcId="{9DF74661-84AF-4B8A-AA3B-C0271769050A}" destId="{2FBB97F7-5DAA-490C-AD75-37D20BA80B6B}" srcOrd="0" destOrd="0" presId="urn:microsoft.com/office/officeart/2005/8/layout/hierarchy2"/>
    <dgm:cxn modelId="{699926E2-A024-468E-B663-7DC4197BCE9D}" type="presParOf" srcId="{50FA8D1D-2141-4E3E-902D-FB9C833512B0}" destId="{8FC6CE5C-581B-4F4B-8C67-45647DE51A95}" srcOrd="1" destOrd="0" presId="urn:microsoft.com/office/officeart/2005/8/layout/hierarchy2"/>
    <dgm:cxn modelId="{7DDA971D-8311-4A59-B14C-6BBAC6E34563}" type="presParOf" srcId="{8FC6CE5C-581B-4F4B-8C67-45647DE51A95}" destId="{7E6B4BBE-2A9D-4F24-9252-0DB9607A62F5}" srcOrd="0" destOrd="0" presId="urn:microsoft.com/office/officeart/2005/8/layout/hierarchy2"/>
    <dgm:cxn modelId="{21331AD4-E991-481E-B7DB-22AD02074DDC}" type="presParOf" srcId="{8FC6CE5C-581B-4F4B-8C67-45647DE51A95}" destId="{CF53E83F-DB89-40E3-8895-38C09154BF79}" srcOrd="1" destOrd="0" presId="urn:microsoft.com/office/officeart/2005/8/layout/hierarchy2"/>
    <dgm:cxn modelId="{5D074738-68A1-4E18-9C34-0186C86044E5}" type="presParOf" srcId="{50FA8D1D-2141-4E3E-902D-FB9C833512B0}" destId="{DE70A430-A80C-40F3-BDD9-E603243E88AB}" srcOrd="2" destOrd="0" presId="urn:microsoft.com/office/officeart/2005/8/layout/hierarchy2"/>
    <dgm:cxn modelId="{EA37A569-CA1C-4F54-87EA-CD0458ED3735}" type="presParOf" srcId="{DE70A430-A80C-40F3-BDD9-E603243E88AB}" destId="{72D6478D-4B29-4461-A70E-21FF1A9B9C99}" srcOrd="0" destOrd="0" presId="urn:microsoft.com/office/officeart/2005/8/layout/hierarchy2"/>
    <dgm:cxn modelId="{1646478F-C252-4C0D-9E91-DCD1406D352D}" type="presParOf" srcId="{50FA8D1D-2141-4E3E-902D-FB9C833512B0}" destId="{03519A50-D0BA-4FE7-A027-BCF82E7D0C82}" srcOrd="3" destOrd="0" presId="urn:microsoft.com/office/officeart/2005/8/layout/hierarchy2"/>
    <dgm:cxn modelId="{6232472F-947F-474A-9270-8C006708B1FE}" type="presParOf" srcId="{03519A50-D0BA-4FE7-A027-BCF82E7D0C82}" destId="{C6648C4C-FBDA-493F-B1AA-A6520E2F1D8A}" srcOrd="0" destOrd="0" presId="urn:microsoft.com/office/officeart/2005/8/layout/hierarchy2"/>
    <dgm:cxn modelId="{9EE03037-58A1-41E3-8B61-F7A36903AC88}" type="presParOf" srcId="{03519A50-D0BA-4FE7-A027-BCF82E7D0C82}" destId="{FD29FCD7-5607-47C7-89E9-4992D5588CA0}"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526C-FECF-4E7D-8100-E5342554725B}" type="datetimeFigureOut">
              <a:rPr lang="en-GB" smtClean="0"/>
              <a:t>09/11/2019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A88305-C981-4661-A1C3-E3B70126FBBD}" type="slidenum">
              <a:rPr lang="en-GB" smtClean="0"/>
              <a:t>‹#›</a:t>
            </a:fld>
            <a:endParaRPr lang="en-GB"/>
          </a:p>
        </p:txBody>
      </p:sp>
    </p:spTree>
    <p:extLst>
      <p:ext uri="{BB962C8B-B14F-4D97-AF65-F5344CB8AC3E}">
        <p14:creationId xmlns:p14="http://schemas.microsoft.com/office/powerpoint/2010/main" val="56032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1</a:t>
            </a:fld>
            <a:endParaRPr lang="en-GB"/>
          </a:p>
        </p:txBody>
      </p:sp>
    </p:spTree>
    <p:extLst>
      <p:ext uri="{BB962C8B-B14F-4D97-AF65-F5344CB8AC3E}">
        <p14:creationId xmlns:p14="http://schemas.microsoft.com/office/powerpoint/2010/main" val="2754036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5</a:t>
            </a:fld>
            <a:endParaRPr lang="en-GB"/>
          </a:p>
        </p:txBody>
      </p:sp>
    </p:spTree>
    <p:extLst>
      <p:ext uri="{BB962C8B-B14F-4D97-AF65-F5344CB8AC3E}">
        <p14:creationId xmlns:p14="http://schemas.microsoft.com/office/powerpoint/2010/main" val="1325271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latin typeface="+mn-lt"/>
                <a:ea typeface="+mn-ea"/>
                <a:cs typeface="+mn-cs"/>
              </a:rPr>
              <a:t>Enrolment rates (as defined by</a:t>
            </a:r>
            <a:r>
              <a:rPr lang="el-GR" sz="1200" b="0" i="0" u="none" strike="noStrike" kern="1200" baseline="0" dirty="0" smtClean="0">
                <a:solidFill>
                  <a:schemeClr val="tx1"/>
                </a:solidFill>
                <a:latin typeface="+mn-lt"/>
                <a:ea typeface="+mn-ea"/>
                <a:cs typeface="+mn-cs"/>
              </a:rPr>
              <a:t> </a:t>
            </a:r>
            <a:r>
              <a:rPr lang="en-GB" sz="1200" b="0" i="0" u="none" strike="noStrike" kern="1200" baseline="0" dirty="0" smtClean="0">
                <a:solidFill>
                  <a:schemeClr val="tx1"/>
                </a:solidFill>
                <a:latin typeface="+mn-lt"/>
                <a:ea typeface="+mn-ea"/>
                <a:cs typeface="+mn-cs"/>
              </a:rPr>
              <a:t>the ratio between the numbers enrolled at a given stage of education</a:t>
            </a:r>
            <a:r>
              <a:rPr lang="el-GR" sz="1200" b="0" i="0" u="none" strike="noStrike" kern="1200" baseline="0" dirty="0" smtClean="0">
                <a:solidFill>
                  <a:schemeClr val="tx1"/>
                </a:solidFill>
                <a:latin typeface="+mn-lt"/>
                <a:ea typeface="+mn-ea"/>
                <a:cs typeface="+mn-cs"/>
              </a:rPr>
              <a:t> </a:t>
            </a:r>
            <a:r>
              <a:rPr lang="en-GB" sz="1200" b="0" i="0" u="none" strike="noStrike" kern="1200" baseline="0" dirty="0" smtClean="0">
                <a:solidFill>
                  <a:schemeClr val="tx1"/>
                </a:solidFill>
                <a:latin typeface="+mn-lt"/>
                <a:ea typeface="+mn-ea"/>
                <a:cs typeface="+mn-cs"/>
              </a:rPr>
              <a:t>over the whole population in the same age cohort</a:t>
            </a:r>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7</a:t>
            </a:fld>
            <a:endParaRPr lang="en-GB"/>
          </a:p>
        </p:txBody>
      </p:sp>
    </p:spTree>
    <p:extLst>
      <p:ext uri="{BB962C8B-B14F-4D97-AF65-F5344CB8AC3E}">
        <p14:creationId xmlns:p14="http://schemas.microsoft.com/office/powerpoint/2010/main" val="665250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37090A5-A732-4845-BA05-D65F6798BF6E}" type="slidenum">
              <a:rPr lang="en-GB" smtClean="0"/>
              <a:t>17</a:t>
            </a:fld>
            <a:endParaRPr lang="en-GB"/>
          </a:p>
        </p:txBody>
      </p:sp>
    </p:spTree>
    <p:extLst>
      <p:ext uri="{BB962C8B-B14F-4D97-AF65-F5344CB8AC3E}">
        <p14:creationId xmlns:p14="http://schemas.microsoft.com/office/powerpoint/2010/main" val="1552270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l-GR" sz="2000" b="0" i="0" u="none" strike="noStrike" kern="1200" cap="none" spc="0" normalizeH="0" baseline="0" noProof="0" dirty="0" smtClean="0">
                <a:ln>
                  <a:noFill/>
                </a:ln>
                <a:solidFill>
                  <a:prstClr val="black"/>
                </a:solidFill>
                <a:effectLst/>
                <a:uLnTx/>
                <a:uFillTx/>
                <a:latin typeface="+mn-lt"/>
                <a:ea typeface="+mn-ea"/>
                <a:cs typeface="+mn-cs"/>
              </a:rPr>
              <a:t>Διαφοροποίηση κινδύνου είναι μια τεχνική διαχείρισης κινδύνου, όπου επενδύουμε σε επενδύσεις με διαφορετικό μεταξύ τους κίνδυνο και αποδόσεις, με σκοπό τη μείωση του αναλαμβανόμενου ρίσκου και την εξομάλυνση της μεταβλητότητας της συνολικής απόδοσης των επενδύσεων μας.</a:t>
            </a:r>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35</a:t>
            </a:fld>
            <a:endParaRPr lang="en-GB"/>
          </a:p>
        </p:txBody>
      </p:sp>
    </p:spTree>
    <p:extLst>
      <p:ext uri="{BB962C8B-B14F-4D97-AF65-F5344CB8AC3E}">
        <p14:creationId xmlns:p14="http://schemas.microsoft.com/office/powerpoint/2010/main" val="970378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Δυσκολίες εφαρμογής της ανάλυσης κόστους-οφέλους:</a:t>
            </a:r>
            <a:r>
              <a:rPr lang="el-GR" baseline="0" dirty="0" smtClean="0"/>
              <a:t> δυσκολία υπολογισμού του κόστους ευκαιρίας, δυσκολία μετατροπής της ωφελιμότητας σε χρηματικές μονάδες.</a:t>
            </a:r>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36</a:t>
            </a:fld>
            <a:endParaRPr lang="en-GB"/>
          </a:p>
        </p:txBody>
      </p:sp>
    </p:spTree>
    <p:extLst>
      <p:ext uri="{BB962C8B-B14F-4D97-AF65-F5344CB8AC3E}">
        <p14:creationId xmlns:p14="http://schemas.microsoft.com/office/powerpoint/2010/main" val="2751654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Τα οφέλη της εκπαίδευσης εκτείνονται πέραν των αυστηρά οικονομικών.</a:t>
            </a:r>
          </a:p>
          <a:p>
            <a:r>
              <a:rPr lang="el-GR" dirty="0" smtClean="0"/>
              <a:t>Η οικονομική προσέγγιση της εκπαίδευσης δεν αναιρεί ούτε αμφισβητεί τα πολιτισμικά και παιδαγωγικά χαρακτηριστικά της εκπαιδευτικής διαδικασίας.</a:t>
            </a:r>
          </a:p>
          <a:p>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38</a:t>
            </a:fld>
            <a:endParaRPr lang="en-GB"/>
          </a:p>
        </p:txBody>
      </p:sp>
    </p:spTree>
    <p:extLst>
      <p:ext uri="{BB962C8B-B14F-4D97-AF65-F5344CB8AC3E}">
        <p14:creationId xmlns:p14="http://schemas.microsoft.com/office/powerpoint/2010/main" val="846805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E2F3F97-9767-44D8-BA0B-49CCED138928}" type="datetime1">
              <a:rPr lang="en-US" smtClean="0"/>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03783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2F8925-65F7-47EE-A89A-1CD391FF648A}" type="datetime1">
              <a:rPr lang="en-US" smtClean="0"/>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639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E547FA-94A6-4B3E-BA08-7E3B62A3EB89}" type="datetime1">
              <a:rPr lang="en-US" smtClean="0"/>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623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A104F5-B4E0-4246-80B2-C9FC2AC0C0FB}" type="datetime1">
              <a:rPr lang="en-US" smtClean="0"/>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73418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32240-FF4E-4313-8AEC-7B373AAA19CD}" type="datetime1">
              <a:rPr lang="en-US" smtClean="0"/>
              <a:t>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75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4B76A75-1719-4AE2-8D5F-5362A3958119}" type="datetime1">
              <a:rPr lang="en-US" smtClean="0"/>
              <a:t>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134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0BE189-0461-4D5B-8C89-6CC8E9DD3CF6}" type="datetime1">
              <a:rPr lang="en-US" smtClean="0"/>
              <a:t>11/9/2019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4883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33F1EC-489B-41E1-A47C-D783BB6AD15C}" type="datetime1">
              <a:rPr lang="en-US" smtClean="0"/>
              <a:t>11/9/2019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586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5878F-C09B-4DD1-B48D-BAC0D1DD20C5}" type="datetime1">
              <a:rPr lang="en-US" smtClean="0"/>
              <a:t>11/9/2019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829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963A0-00F0-42B4-B051-F3BD774AE861}" type="datetime1">
              <a:rPr lang="en-US" smtClean="0"/>
              <a:t>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188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6C05C9-930F-4DBD-BFF7-103CB23A4E80}" type="datetime1">
              <a:rPr lang="en-US" smtClean="0"/>
              <a:t>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135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4A1A34-E407-487C-98F9-B3557DD9F78B}" type="datetime1">
              <a:rPr lang="en-US" smtClean="0"/>
              <a:t>11/9/2019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0990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ch.koutsamp@uop.gr"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38200"/>
            <a:ext cx="6858000" cy="2514599"/>
          </a:xfrm>
        </p:spPr>
        <p:txBody>
          <a:bodyPr>
            <a:normAutofit fontScale="90000"/>
          </a:bodyPr>
          <a:lstStyle/>
          <a:p>
            <a:pPr>
              <a:spcAft>
                <a:spcPts val="600"/>
              </a:spcAft>
            </a:pPr>
            <a:r>
              <a:rPr lang="el-GR" b="1" dirty="0" smtClean="0"/>
              <a:t/>
            </a:r>
            <a:br>
              <a:rPr lang="el-GR" b="1" dirty="0" smtClean="0"/>
            </a:br>
            <a:r>
              <a:rPr lang="el-GR" b="1" dirty="0"/>
              <a:t/>
            </a:r>
            <a:br>
              <a:rPr lang="el-GR" b="1" dirty="0"/>
            </a:br>
            <a:r>
              <a:rPr lang="el-GR" b="1" dirty="0" smtClean="0"/>
              <a:t>Οικονομικά της Εκπαίδευσης και </a:t>
            </a:r>
            <a:r>
              <a:rPr lang="el-GR" b="1" dirty="0"/>
              <a:t>Κ</a:t>
            </a:r>
            <a:r>
              <a:rPr lang="el-GR" b="1" dirty="0" smtClean="0"/>
              <a:t>οινωνικές </a:t>
            </a:r>
            <a:r>
              <a:rPr lang="el-GR" b="1" dirty="0"/>
              <a:t>Α</a:t>
            </a:r>
            <a:r>
              <a:rPr lang="el-GR" b="1" dirty="0" smtClean="0"/>
              <a:t>νισότητες</a:t>
            </a:r>
            <a:br>
              <a:rPr lang="el-GR" b="1" dirty="0" smtClean="0"/>
            </a:br>
            <a:r>
              <a:rPr lang="el-GR" sz="3600" dirty="0" smtClean="0"/>
              <a:t>1</a:t>
            </a:r>
            <a:r>
              <a:rPr lang="el-GR" sz="3600" baseline="30000" dirty="0" smtClean="0"/>
              <a:t>Η</a:t>
            </a:r>
            <a:r>
              <a:rPr lang="el-GR" sz="3600" dirty="0" smtClean="0"/>
              <a:t> διάλεξη</a:t>
            </a:r>
            <a:br>
              <a:rPr lang="el-GR" sz="3600" dirty="0" smtClean="0"/>
            </a:br>
            <a:r>
              <a:rPr lang="el-GR" sz="3600" dirty="0" smtClean="0"/>
              <a:t>8/11/2019</a:t>
            </a:r>
            <a:endParaRPr lang="en-GB" sz="3600" dirty="0"/>
          </a:p>
        </p:txBody>
      </p:sp>
      <p:sp>
        <p:nvSpPr>
          <p:cNvPr id="3" name="Subtitle 2"/>
          <p:cNvSpPr>
            <a:spLocks noGrp="1"/>
          </p:cNvSpPr>
          <p:nvPr>
            <p:ph type="subTitle" idx="1"/>
          </p:nvPr>
        </p:nvSpPr>
        <p:spPr>
          <a:xfrm>
            <a:off x="1167353" y="3810000"/>
            <a:ext cx="6858000" cy="1655762"/>
          </a:xfrm>
        </p:spPr>
        <p:txBody>
          <a:bodyPr>
            <a:normAutofit fontScale="92500" lnSpcReduction="10000"/>
          </a:bodyPr>
          <a:lstStyle/>
          <a:p>
            <a:r>
              <a:rPr lang="el-GR" dirty="0" smtClean="0"/>
              <a:t>Χρήστος Κουτσαμπέλας</a:t>
            </a:r>
          </a:p>
          <a:p>
            <a:r>
              <a:rPr lang="el-GR" dirty="0" smtClean="0"/>
              <a:t>Επίκουρος Καθηγητής</a:t>
            </a:r>
          </a:p>
          <a:p>
            <a:r>
              <a:rPr lang="el-GR" dirty="0" smtClean="0"/>
              <a:t>Τμήμα Κοινωνικής και Εκπαιδευτικής Πολιτικής</a:t>
            </a:r>
          </a:p>
          <a:p>
            <a:endParaRPr lang="el-GR" dirty="0" smtClean="0"/>
          </a:p>
          <a:p>
            <a:r>
              <a:rPr lang="el-GR" dirty="0" smtClean="0"/>
              <a:t>Ακαδημαϊκό έτος 2019-2020</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929326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886700" cy="701673"/>
          </a:xfrm>
        </p:spPr>
        <p:txBody>
          <a:bodyPr>
            <a:noAutofit/>
          </a:bodyPr>
          <a:lstStyle/>
          <a:p>
            <a:pPr algn="ctr"/>
            <a:r>
              <a:rPr lang="el-GR" sz="2400" b="1" dirty="0" smtClean="0"/>
              <a:t>Η εκπαίδευση μειώνει τον κίνδυνο ανεργίας</a:t>
            </a:r>
            <a:endParaRPr lang="en-GB" sz="2400" b="1" dirty="0"/>
          </a:p>
        </p:txBody>
      </p:sp>
      <p:graphicFrame>
        <p:nvGraphicFramePr>
          <p:cNvPr id="5" name="Chart 4"/>
          <p:cNvGraphicFramePr>
            <a:graphicFrameLocks/>
          </p:cNvGraphicFramePr>
          <p:nvPr>
            <p:extLst>
              <p:ext uri="{D42A27DB-BD31-4B8C-83A1-F6EECF244321}">
                <p14:modId xmlns:p14="http://schemas.microsoft.com/office/powerpoint/2010/main" val="987531570"/>
              </p:ext>
            </p:extLst>
          </p:nvPr>
        </p:nvGraphicFramePr>
        <p:xfrm>
          <a:off x="685800" y="1066800"/>
          <a:ext cx="7696200" cy="5410200"/>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4241111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p:spPr>
        <p:txBody>
          <a:bodyPr>
            <a:normAutofit fontScale="90000"/>
          </a:bodyPr>
          <a:lstStyle/>
          <a:p>
            <a:pPr algn="ctr"/>
            <a:r>
              <a:rPr lang="el-GR" sz="2800" dirty="0" smtClean="0"/>
              <a:t>Εξέλιξη των εκπαιδευτικών ανισοτήτων (1950-2010)</a:t>
            </a:r>
            <a:br>
              <a:rPr lang="el-GR" sz="2800" dirty="0" smtClean="0"/>
            </a:br>
            <a:r>
              <a:rPr lang="el-GR" sz="2800" dirty="0" smtClean="0"/>
              <a:t>(δείκτης </a:t>
            </a:r>
            <a:r>
              <a:rPr lang="en-GB" sz="2800" dirty="0" smtClean="0"/>
              <a:t>Gini </a:t>
            </a:r>
            <a:r>
              <a:rPr lang="el-GR" sz="2800" dirty="0" smtClean="0"/>
              <a:t>για την εκπαίδευση)</a:t>
            </a:r>
            <a:endParaRPr lang="en-GB" sz="2800" dirty="0"/>
          </a:p>
        </p:txBody>
      </p:sp>
      <p:pic>
        <p:nvPicPr>
          <p:cNvPr id="5" name="Content Placeholder 4"/>
          <p:cNvPicPr>
            <a:picLocks noGrp="1" noChangeAspect="1"/>
          </p:cNvPicPr>
          <p:nvPr>
            <p:ph idx="1"/>
          </p:nvPr>
        </p:nvPicPr>
        <p:blipFill>
          <a:blip r:embed="rId2"/>
          <a:stretch>
            <a:fillRect/>
          </a:stretch>
        </p:blipFill>
        <p:spPr>
          <a:xfrm>
            <a:off x="762000" y="1527032"/>
            <a:ext cx="7261535" cy="4229100"/>
          </a:xfrm>
          <a:prstGeom prst="rect">
            <a:avLst/>
          </a:prstGeom>
        </p:spPr>
      </p:pic>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6" name="TextBox 5"/>
          <p:cNvSpPr txBox="1"/>
          <p:nvPr/>
        </p:nvSpPr>
        <p:spPr>
          <a:xfrm>
            <a:off x="533400" y="6063963"/>
            <a:ext cx="8381999" cy="584775"/>
          </a:xfrm>
          <a:prstGeom prst="rect">
            <a:avLst/>
          </a:prstGeom>
          <a:noFill/>
        </p:spPr>
        <p:txBody>
          <a:bodyPr wrap="square" rtlCol="0">
            <a:spAutoFit/>
          </a:bodyPr>
          <a:lstStyle/>
          <a:p>
            <a:r>
              <a:rPr lang="el-GR" sz="1600" dirty="0" smtClean="0"/>
              <a:t>Πηγή:</a:t>
            </a:r>
            <a:r>
              <a:rPr lang="en-GB" sz="1600" dirty="0" smtClean="0"/>
              <a:t> </a:t>
            </a:r>
            <a:r>
              <a:rPr lang="en-GB" sz="1600" dirty="0"/>
              <a:t>Amparo </a:t>
            </a:r>
            <a:r>
              <a:rPr lang="en-GB" sz="1600" dirty="0" err="1"/>
              <a:t>Castelló-Climent</a:t>
            </a:r>
            <a:r>
              <a:rPr lang="en-GB" sz="1600" dirty="0"/>
              <a:t>, Rafael </a:t>
            </a:r>
            <a:r>
              <a:rPr lang="en-GB" sz="1600" dirty="0" err="1" smtClean="0"/>
              <a:t>Doménech</a:t>
            </a:r>
            <a:r>
              <a:rPr lang="el-GR" sz="1600" dirty="0" smtClean="0"/>
              <a:t> (2014).</a:t>
            </a:r>
            <a:r>
              <a:rPr lang="en-GB" sz="1600" dirty="0"/>
              <a:t> Human capital and income inequality: Some facts and some </a:t>
            </a:r>
            <a:r>
              <a:rPr lang="en-GB" sz="1600" dirty="0" smtClean="0"/>
              <a:t>puzzles</a:t>
            </a:r>
            <a:r>
              <a:rPr lang="el-GR" sz="1600" dirty="0"/>
              <a:t>.</a:t>
            </a:r>
            <a:endParaRPr lang="en-GB" sz="1600" dirty="0"/>
          </a:p>
        </p:txBody>
      </p:sp>
      <p:pic>
        <p:nvPicPr>
          <p:cNvPr id="7" name="Content Placeholder 4"/>
          <p:cNvPicPr>
            <a:picLocks noChangeAspect="1"/>
          </p:cNvPicPr>
          <p:nvPr/>
        </p:nvPicPr>
        <p:blipFill>
          <a:blip r:embed="rId2"/>
          <a:stretch>
            <a:fillRect/>
          </a:stretch>
        </p:blipFill>
        <p:spPr>
          <a:xfrm>
            <a:off x="685800" y="1524000"/>
            <a:ext cx="7261535" cy="4229100"/>
          </a:xfrm>
          <a:prstGeom prst="rect">
            <a:avLst/>
          </a:prstGeom>
        </p:spPr>
      </p:pic>
    </p:spTree>
    <p:extLst>
      <p:ext uri="{BB962C8B-B14F-4D97-AF65-F5344CB8AC3E}">
        <p14:creationId xmlns:p14="http://schemas.microsoft.com/office/powerpoint/2010/main" val="8681738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930" y="533400"/>
            <a:ext cx="7886700" cy="930274"/>
          </a:xfrm>
        </p:spPr>
        <p:txBody>
          <a:bodyPr>
            <a:normAutofit fontScale="90000"/>
          </a:bodyPr>
          <a:lstStyle/>
          <a:p>
            <a:pPr algn="ctr"/>
            <a:r>
              <a:rPr lang="el-GR" b="1" dirty="0" smtClean="0"/>
              <a:t>Εξέλιξη εκπαιδευτικών ανισοτήτων στην Ελλάδα: δύο παραδείγματα</a:t>
            </a:r>
            <a:endParaRPr lang="en-GB"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21250711"/>
              </p:ext>
            </p:extLst>
          </p:nvPr>
        </p:nvGraphicFramePr>
        <p:xfrm>
          <a:off x="720954" y="4136213"/>
          <a:ext cx="7886700" cy="1188720"/>
        </p:xfrm>
        <a:graphic>
          <a:graphicData uri="http://schemas.openxmlformats.org/drawingml/2006/table">
            <a:tbl>
              <a:tblPr firstRow="1" bandRow="1">
                <a:tableStyleId>{5C22544A-7EE6-4342-B048-85BDC9FD1C3A}</a:tableStyleId>
              </a:tblPr>
              <a:tblGrid>
                <a:gridCol w="1577340"/>
                <a:gridCol w="1577340"/>
                <a:gridCol w="1577340"/>
                <a:gridCol w="1577340"/>
                <a:gridCol w="1577340"/>
              </a:tblGrid>
              <a:tr h="185420">
                <a:tc gridSpan="5">
                  <a:txBody>
                    <a:bodyPr/>
                    <a:lstStyle/>
                    <a:p>
                      <a:pPr algn="ctr"/>
                      <a:r>
                        <a:rPr lang="el-GR" sz="2000" dirty="0" smtClean="0"/>
                        <a:t>Συμμετοχή</a:t>
                      </a:r>
                      <a:r>
                        <a:rPr lang="el-GR" sz="2000" baseline="0" dirty="0" smtClean="0"/>
                        <a:t> των γυναικών στην πανεπιστημιακή εκπαίδευση</a:t>
                      </a:r>
                      <a:endParaRPr lang="en-GB" sz="200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88620">
                <a:tc>
                  <a:txBody>
                    <a:bodyPr/>
                    <a:lstStyle/>
                    <a:p>
                      <a:r>
                        <a:rPr lang="el-GR" sz="2000" dirty="0" smtClean="0"/>
                        <a:t>1960/1</a:t>
                      </a:r>
                      <a:endParaRPr lang="en-GB" sz="2000" dirty="0"/>
                    </a:p>
                  </a:txBody>
                  <a:tcPr/>
                </a:tc>
                <a:tc>
                  <a:txBody>
                    <a:bodyPr/>
                    <a:lstStyle/>
                    <a:p>
                      <a:r>
                        <a:rPr lang="el-GR" sz="2000" dirty="0" smtClean="0"/>
                        <a:t>1970/1</a:t>
                      </a:r>
                      <a:endParaRPr lang="en-GB" sz="2000" dirty="0"/>
                    </a:p>
                  </a:txBody>
                  <a:tcPr/>
                </a:tc>
                <a:tc>
                  <a:txBody>
                    <a:bodyPr/>
                    <a:lstStyle/>
                    <a:p>
                      <a:r>
                        <a:rPr lang="el-GR" sz="2000" dirty="0" smtClean="0"/>
                        <a:t>1980/1</a:t>
                      </a:r>
                      <a:endParaRPr lang="en-GB" sz="2000" dirty="0"/>
                    </a:p>
                  </a:txBody>
                  <a:tcPr/>
                </a:tc>
                <a:tc>
                  <a:txBody>
                    <a:bodyPr/>
                    <a:lstStyle/>
                    <a:p>
                      <a:r>
                        <a:rPr lang="el-GR" sz="2000" dirty="0" smtClean="0"/>
                        <a:t>1990/1</a:t>
                      </a:r>
                      <a:endParaRPr lang="en-GB" sz="2000" dirty="0"/>
                    </a:p>
                  </a:txBody>
                  <a:tcPr/>
                </a:tc>
                <a:tc>
                  <a:txBody>
                    <a:bodyPr/>
                    <a:lstStyle/>
                    <a:p>
                      <a:r>
                        <a:rPr lang="el-GR" sz="2000" dirty="0" smtClean="0"/>
                        <a:t>1996/7</a:t>
                      </a:r>
                      <a:endParaRPr lang="en-GB" sz="2000" dirty="0"/>
                    </a:p>
                  </a:txBody>
                  <a:tcPr/>
                </a:tc>
              </a:tr>
              <a:tr h="370840">
                <a:tc>
                  <a:txBody>
                    <a:bodyPr/>
                    <a:lstStyle/>
                    <a:p>
                      <a:r>
                        <a:rPr lang="el-GR" sz="2000" dirty="0" smtClean="0"/>
                        <a:t>25,4%</a:t>
                      </a:r>
                      <a:endParaRPr lang="en-GB" sz="2000" dirty="0"/>
                    </a:p>
                  </a:txBody>
                  <a:tcPr/>
                </a:tc>
                <a:tc>
                  <a:txBody>
                    <a:bodyPr/>
                    <a:lstStyle/>
                    <a:p>
                      <a:r>
                        <a:rPr lang="el-GR" sz="2000" dirty="0" smtClean="0"/>
                        <a:t>30,4%</a:t>
                      </a:r>
                      <a:endParaRPr lang="en-GB" sz="2000" dirty="0"/>
                    </a:p>
                  </a:txBody>
                  <a:tcPr/>
                </a:tc>
                <a:tc>
                  <a:txBody>
                    <a:bodyPr/>
                    <a:lstStyle/>
                    <a:p>
                      <a:r>
                        <a:rPr lang="el-GR" sz="2000" dirty="0" smtClean="0"/>
                        <a:t>40,0%</a:t>
                      </a:r>
                      <a:endParaRPr lang="en-GB" sz="2000" dirty="0"/>
                    </a:p>
                  </a:txBody>
                  <a:tcPr/>
                </a:tc>
                <a:tc>
                  <a:txBody>
                    <a:bodyPr/>
                    <a:lstStyle/>
                    <a:p>
                      <a:r>
                        <a:rPr lang="el-GR" sz="2000" dirty="0" smtClean="0"/>
                        <a:t>52,4%</a:t>
                      </a:r>
                      <a:endParaRPr lang="en-GB" sz="2000" dirty="0"/>
                    </a:p>
                  </a:txBody>
                  <a:tcPr/>
                </a:tc>
                <a:tc>
                  <a:txBody>
                    <a:bodyPr/>
                    <a:lstStyle/>
                    <a:p>
                      <a:r>
                        <a:rPr lang="el-GR" sz="2000" dirty="0" smtClean="0"/>
                        <a:t>54,9%</a:t>
                      </a:r>
                      <a:endParaRPr lang="en-GB" sz="2000" dirty="0"/>
                    </a:p>
                  </a:txBody>
                  <a:tcPr/>
                </a:tc>
              </a:tr>
            </a:tbl>
          </a:graphicData>
        </a:graphic>
      </p:graphicFrame>
      <p:sp>
        <p:nvSpPr>
          <p:cNvPr id="6" name="TextBox 5"/>
          <p:cNvSpPr txBox="1"/>
          <p:nvPr/>
        </p:nvSpPr>
        <p:spPr>
          <a:xfrm>
            <a:off x="630221" y="5486400"/>
            <a:ext cx="7542818" cy="338554"/>
          </a:xfrm>
          <a:prstGeom prst="rect">
            <a:avLst/>
          </a:prstGeom>
          <a:noFill/>
        </p:spPr>
        <p:txBody>
          <a:bodyPr wrap="square" rtlCol="0">
            <a:spAutoFit/>
          </a:bodyPr>
          <a:lstStyle/>
          <a:p>
            <a:r>
              <a:rPr lang="el-GR" sz="1600" dirty="0" smtClean="0"/>
              <a:t>Πηγή: Α. Φραγκουδάκη «Εκπαίδευση και Κοινωνικές Ανισότητες», 2016-2017 </a:t>
            </a:r>
            <a:endParaRPr lang="en-GB" sz="1600" dirty="0"/>
          </a:p>
        </p:txBody>
      </p:sp>
      <p:sp>
        <p:nvSpPr>
          <p:cNvPr id="9" name="TextBox 8"/>
          <p:cNvSpPr txBox="1"/>
          <p:nvPr/>
        </p:nvSpPr>
        <p:spPr>
          <a:xfrm>
            <a:off x="761999" y="1826798"/>
            <a:ext cx="7845655" cy="1569660"/>
          </a:xfrm>
          <a:prstGeom prst="rect">
            <a:avLst/>
          </a:prstGeom>
          <a:noFill/>
        </p:spPr>
        <p:txBody>
          <a:bodyPr wrap="square" rtlCol="0">
            <a:spAutoFit/>
          </a:bodyPr>
          <a:lstStyle/>
          <a:p>
            <a:pPr algn="just"/>
            <a:r>
              <a:rPr lang="el-GR" sz="2400" b="1" dirty="0" smtClean="0"/>
              <a:t>Αναλφαβητισμός:</a:t>
            </a:r>
            <a:r>
              <a:rPr lang="el-GR" sz="2400" dirty="0" smtClean="0"/>
              <a:t> </a:t>
            </a:r>
          </a:p>
          <a:p>
            <a:pPr algn="just"/>
            <a:r>
              <a:rPr lang="el-GR" sz="2400" dirty="0" smtClean="0"/>
              <a:t>Το 1913 στα δημοτικά σχολεία της Ελλάδας φοιτούσε </a:t>
            </a:r>
            <a:r>
              <a:rPr lang="el-GR" sz="2400" dirty="0"/>
              <a:t>μόνο </a:t>
            </a:r>
            <a:r>
              <a:rPr lang="el-GR" sz="2400" dirty="0" smtClean="0"/>
              <a:t>το </a:t>
            </a:r>
            <a:r>
              <a:rPr lang="el-GR" sz="2400" dirty="0"/>
              <a:t>12% των αγοριών και </a:t>
            </a:r>
            <a:r>
              <a:rPr lang="el-GR" sz="2400" dirty="0" smtClean="0"/>
              <a:t>το 5</a:t>
            </a:r>
            <a:r>
              <a:rPr lang="el-GR" sz="2400" dirty="0"/>
              <a:t>% των κοριτσιών ηλικίας 6-12 </a:t>
            </a:r>
            <a:r>
              <a:rPr lang="el-GR" sz="2400" dirty="0" smtClean="0"/>
              <a:t>χρονών!</a:t>
            </a:r>
            <a:endParaRPr lang="en-GB" sz="2400" dirty="0"/>
          </a:p>
        </p:txBody>
      </p:sp>
      <p:sp>
        <p:nvSpPr>
          <p:cNvPr id="10" name="Slide Number Placeholder 9"/>
          <p:cNvSpPr>
            <a:spLocks noGrp="1"/>
          </p:cNvSpPr>
          <p:nvPr>
            <p:ph type="sldNum" sz="quarter" idx="12"/>
          </p:nvPr>
        </p:nvSpPr>
        <p:spPr/>
        <p:txBody>
          <a:bodyPr/>
          <a:lstStyle/>
          <a:p>
            <a:fld id="{B6F15528-21DE-4FAA-801E-634DDDAF4B2B}" type="slidenum">
              <a:rPr lang="en-US" smtClean="0"/>
              <a:pPr/>
              <a:t>12</a:t>
            </a:fld>
            <a:endParaRPr lang="en-US"/>
          </a:p>
        </p:txBody>
      </p:sp>
      <p:sp>
        <p:nvSpPr>
          <p:cNvPr id="3" name="TextBox 2"/>
          <p:cNvSpPr txBox="1"/>
          <p:nvPr/>
        </p:nvSpPr>
        <p:spPr>
          <a:xfrm>
            <a:off x="757876" y="3605414"/>
            <a:ext cx="2869503" cy="461665"/>
          </a:xfrm>
          <a:prstGeom prst="rect">
            <a:avLst/>
          </a:prstGeom>
          <a:noFill/>
        </p:spPr>
        <p:txBody>
          <a:bodyPr wrap="none" rtlCol="0">
            <a:spAutoFit/>
          </a:bodyPr>
          <a:lstStyle/>
          <a:p>
            <a:r>
              <a:rPr lang="el-GR" sz="2400" b="1" dirty="0" smtClean="0"/>
              <a:t>Έμφυλες ανισότητες:</a:t>
            </a:r>
            <a:endParaRPr lang="en-GB" sz="2400" b="1" dirty="0"/>
          </a:p>
        </p:txBody>
      </p:sp>
      <p:sp>
        <p:nvSpPr>
          <p:cNvPr id="4" name="Rounded Rectangular Callout 3"/>
          <p:cNvSpPr/>
          <p:nvPr/>
        </p:nvSpPr>
        <p:spPr>
          <a:xfrm>
            <a:off x="5029200" y="3276600"/>
            <a:ext cx="2209800" cy="61264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Πρώτη Ελληνίδα φοιτήτρια το 1890!</a:t>
            </a:r>
            <a:endParaRPr lang="en-GB" sz="1600" dirty="0"/>
          </a:p>
        </p:txBody>
      </p:sp>
    </p:spTree>
    <p:extLst>
      <p:ext uri="{BB962C8B-B14F-4D97-AF65-F5344CB8AC3E}">
        <p14:creationId xmlns:p14="http://schemas.microsoft.com/office/powerpoint/2010/main" val="32955776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925" y="381000"/>
            <a:ext cx="8134350" cy="1006473"/>
          </a:xfrm>
        </p:spPr>
        <p:txBody>
          <a:bodyPr>
            <a:normAutofit/>
          </a:bodyPr>
          <a:lstStyle/>
          <a:p>
            <a:pPr algn="ctr"/>
            <a:r>
              <a:rPr lang="el-GR" sz="4000" b="1" dirty="0" smtClean="0"/>
              <a:t>Παρολαυτά…….</a:t>
            </a:r>
            <a:endParaRPr lang="en-GB" sz="4000" b="1" dirty="0"/>
          </a:p>
        </p:txBody>
      </p:sp>
      <p:sp>
        <p:nvSpPr>
          <p:cNvPr id="3" name="Content Placeholder 2"/>
          <p:cNvSpPr>
            <a:spLocks noGrp="1"/>
          </p:cNvSpPr>
          <p:nvPr>
            <p:ph idx="1"/>
          </p:nvPr>
        </p:nvSpPr>
        <p:spPr>
          <a:xfrm>
            <a:off x="457200" y="1676400"/>
            <a:ext cx="8305800" cy="4500563"/>
          </a:xfrm>
        </p:spPr>
        <p:txBody>
          <a:bodyPr>
            <a:normAutofit/>
          </a:bodyPr>
          <a:lstStyle/>
          <a:p>
            <a:pPr algn="just">
              <a:lnSpc>
                <a:spcPct val="100000"/>
              </a:lnSpc>
              <a:spcBef>
                <a:spcPts val="1800"/>
              </a:spcBef>
              <a:spcAft>
                <a:spcPts val="600"/>
              </a:spcAft>
              <a:buFont typeface="Wingdings" panose="05000000000000000000" pitchFamily="2" charset="2"/>
              <a:buChar char="Ø"/>
            </a:pPr>
            <a:r>
              <a:rPr lang="el-GR" sz="3200" dirty="0" smtClean="0"/>
              <a:t> Ύπαρξη σημαντικών ανισοτήτων στην εκπαίδευση.</a:t>
            </a:r>
          </a:p>
          <a:p>
            <a:pPr lvl="1" algn="just">
              <a:lnSpc>
                <a:spcPct val="100000"/>
              </a:lnSpc>
              <a:spcBef>
                <a:spcPts val="1800"/>
              </a:spcBef>
              <a:spcAft>
                <a:spcPts val="600"/>
              </a:spcAft>
              <a:buFont typeface="Wingdings" panose="05000000000000000000" pitchFamily="2" charset="2"/>
              <a:buChar char="Ø"/>
            </a:pPr>
            <a:r>
              <a:rPr lang="el-GR" sz="2800" dirty="0" smtClean="0"/>
              <a:t> Ανάδυση νέων μορφών ανισοτήτων.</a:t>
            </a:r>
          </a:p>
          <a:p>
            <a:pPr algn="just">
              <a:lnSpc>
                <a:spcPct val="100000"/>
              </a:lnSpc>
              <a:spcBef>
                <a:spcPts val="1800"/>
              </a:spcBef>
              <a:spcAft>
                <a:spcPts val="600"/>
              </a:spcAft>
              <a:buFont typeface="Wingdings" panose="05000000000000000000" pitchFamily="2" charset="2"/>
              <a:buChar char="Ø"/>
            </a:pPr>
            <a:r>
              <a:rPr lang="el-GR" sz="3200" dirty="0" smtClean="0"/>
              <a:t> Δυσκολία των σύγχρονων εκπαιδευτικών συστημάτων να συντελέσουν σε περαιτέρω άμβλυνση των κοινωνικο-οικονομικών ανισοτήτων.</a:t>
            </a:r>
            <a:endParaRPr lang="en-GB" sz="3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107868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14</a:t>
            </a:fld>
            <a:endParaRPr lang="en-US"/>
          </a:p>
        </p:txBody>
      </p:sp>
      <p:pic>
        <p:nvPicPr>
          <p:cNvPr id="4" name="Picture 3"/>
          <p:cNvPicPr>
            <a:picLocks noChangeAspect="1"/>
          </p:cNvPicPr>
          <p:nvPr/>
        </p:nvPicPr>
        <p:blipFill>
          <a:blip r:embed="rId2"/>
          <a:stretch>
            <a:fillRect/>
          </a:stretch>
        </p:blipFill>
        <p:spPr>
          <a:xfrm>
            <a:off x="304800" y="1752599"/>
            <a:ext cx="4114800" cy="3810171"/>
          </a:xfrm>
          <a:prstGeom prst="rect">
            <a:avLst/>
          </a:prstGeom>
        </p:spPr>
      </p:pic>
      <p:pic>
        <p:nvPicPr>
          <p:cNvPr id="5" name="Picture 4"/>
          <p:cNvPicPr>
            <a:picLocks noChangeAspect="1"/>
          </p:cNvPicPr>
          <p:nvPr/>
        </p:nvPicPr>
        <p:blipFill>
          <a:blip r:embed="rId3"/>
          <a:stretch>
            <a:fillRect/>
          </a:stretch>
        </p:blipFill>
        <p:spPr>
          <a:xfrm>
            <a:off x="4648200" y="1600200"/>
            <a:ext cx="4343400" cy="4114971"/>
          </a:xfrm>
          <a:prstGeom prst="rect">
            <a:avLst/>
          </a:prstGeom>
        </p:spPr>
      </p:pic>
      <p:sp>
        <p:nvSpPr>
          <p:cNvPr id="6" name="TextBox 5"/>
          <p:cNvSpPr txBox="1"/>
          <p:nvPr/>
        </p:nvSpPr>
        <p:spPr>
          <a:xfrm>
            <a:off x="533400" y="6063963"/>
            <a:ext cx="8381999" cy="584775"/>
          </a:xfrm>
          <a:prstGeom prst="rect">
            <a:avLst/>
          </a:prstGeom>
          <a:noFill/>
        </p:spPr>
        <p:txBody>
          <a:bodyPr wrap="square" rtlCol="0">
            <a:spAutoFit/>
          </a:bodyPr>
          <a:lstStyle/>
          <a:p>
            <a:r>
              <a:rPr lang="el-GR" sz="1600" dirty="0" smtClean="0"/>
              <a:t>Πηγή:</a:t>
            </a:r>
            <a:r>
              <a:rPr lang="en-GB" sz="1600" dirty="0" smtClean="0"/>
              <a:t> </a:t>
            </a:r>
            <a:r>
              <a:rPr lang="en-GB" sz="1600" dirty="0"/>
              <a:t>Amparo </a:t>
            </a:r>
            <a:r>
              <a:rPr lang="en-GB" sz="1600" dirty="0" err="1"/>
              <a:t>Castelló-Climent</a:t>
            </a:r>
            <a:r>
              <a:rPr lang="en-GB" sz="1600" dirty="0"/>
              <a:t>, Rafael </a:t>
            </a:r>
            <a:r>
              <a:rPr lang="en-GB" sz="1600" dirty="0" err="1" smtClean="0"/>
              <a:t>Doménech</a:t>
            </a:r>
            <a:r>
              <a:rPr lang="el-GR" sz="1600" dirty="0" smtClean="0"/>
              <a:t> (2014).</a:t>
            </a:r>
            <a:r>
              <a:rPr lang="en-GB" sz="1600" dirty="0"/>
              <a:t> Human capital and income inequality: Some facts and some </a:t>
            </a:r>
            <a:r>
              <a:rPr lang="en-GB" sz="1600" dirty="0" smtClean="0"/>
              <a:t>puzzles</a:t>
            </a:r>
            <a:r>
              <a:rPr lang="el-GR" sz="1600" dirty="0"/>
              <a:t>.</a:t>
            </a:r>
            <a:endParaRPr lang="en-GB" sz="1600" dirty="0"/>
          </a:p>
        </p:txBody>
      </p:sp>
      <p:sp>
        <p:nvSpPr>
          <p:cNvPr id="8" name="Title 1"/>
          <p:cNvSpPr txBox="1">
            <a:spLocks/>
          </p:cNvSpPr>
          <p:nvPr/>
        </p:nvSpPr>
        <p:spPr>
          <a:xfrm>
            <a:off x="423862" y="419331"/>
            <a:ext cx="3876675" cy="1006473"/>
          </a:xfrm>
          <a:prstGeom prst="rect">
            <a:avLst/>
          </a:prstGeom>
        </p:spPr>
        <p:txBody>
          <a:bodyPr>
            <a:normAutofit fontScale="92500" lnSpcReduction="1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l-GR" sz="4000" b="1" dirty="0" smtClean="0"/>
              <a:t>Ανισότητες στην εκπαίδευση</a:t>
            </a:r>
            <a:endParaRPr lang="en-GB" sz="4000" b="1" dirty="0"/>
          </a:p>
        </p:txBody>
      </p:sp>
      <p:sp>
        <p:nvSpPr>
          <p:cNvPr id="9" name="Title 1"/>
          <p:cNvSpPr txBox="1">
            <a:spLocks/>
          </p:cNvSpPr>
          <p:nvPr/>
        </p:nvSpPr>
        <p:spPr>
          <a:xfrm>
            <a:off x="4881562" y="419331"/>
            <a:ext cx="3876675" cy="1006473"/>
          </a:xfrm>
          <a:prstGeom prst="rect">
            <a:avLst/>
          </a:prstGeom>
        </p:spPr>
        <p:txBody>
          <a:bodyPr>
            <a:normAutofit fontScale="92500" lnSpcReduction="1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l-GR" sz="4000" b="1" dirty="0" smtClean="0"/>
              <a:t>Ανισότητες στο εισόδημα</a:t>
            </a:r>
            <a:endParaRPr lang="en-GB" sz="4000" b="1" dirty="0"/>
          </a:p>
        </p:txBody>
      </p:sp>
    </p:spTree>
    <p:extLst>
      <p:ext uri="{BB962C8B-B14F-4D97-AF65-F5344CB8AC3E}">
        <p14:creationId xmlns:p14="http://schemas.microsoft.com/office/powerpoint/2010/main" val="3603018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4" name="Title 1"/>
          <p:cNvSpPr txBox="1">
            <a:spLocks/>
          </p:cNvSpPr>
          <p:nvPr/>
        </p:nvSpPr>
        <p:spPr>
          <a:xfrm>
            <a:off x="655359" y="2209800"/>
            <a:ext cx="7886700" cy="2362200"/>
          </a:xfrm>
          <a:prstGeom prst="rect">
            <a:avLst/>
          </a:prstGeom>
          <a:solidFill>
            <a:schemeClr val="bg2"/>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l-GR" sz="3600" b="1" dirty="0" smtClean="0">
                <a:latin typeface="+mn-lt"/>
              </a:rPr>
              <a:t>Εισαγωγή</a:t>
            </a:r>
            <a:r>
              <a:rPr lang="en-GB" sz="3600" b="1" dirty="0" smtClean="0">
                <a:latin typeface="+mn-lt"/>
              </a:rPr>
              <a:t> </a:t>
            </a:r>
            <a:r>
              <a:rPr lang="el-GR" sz="3600" b="1" dirty="0" smtClean="0">
                <a:latin typeface="+mn-lt"/>
              </a:rPr>
              <a:t>στα οικονομικά της εκπαίδευσης</a:t>
            </a:r>
            <a:endParaRPr lang="en-GB" sz="3600" b="1" dirty="0">
              <a:latin typeface="+mn-lt"/>
            </a:endParaRPr>
          </a:p>
        </p:txBody>
      </p:sp>
    </p:spTree>
    <p:extLst>
      <p:ext uri="{BB962C8B-B14F-4D97-AF65-F5344CB8AC3E}">
        <p14:creationId xmlns:p14="http://schemas.microsoft.com/office/powerpoint/2010/main" val="36523605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normAutofit/>
          </a:bodyPr>
          <a:lstStyle/>
          <a:p>
            <a:pPr algn="ctr"/>
            <a:r>
              <a:rPr lang="el-GR" b="1" dirty="0" smtClean="0">
                <a:latin typeface="+mn-lt"/>
              </a:rPr>
              <a:t>Σκοπός της οικονομικής επιστήμης</a:t>
            </a:r>
            <a:endParaRPr lang="en-GB" b="1" dirty="0">
              <a:latin typeface="+mn-lt"/>
            </a:endParaRPr>
          </a:p>
        </p:txBody>
      </p:sp>
      <p:sp>
        <p:nvSpPr>
          <p:cNvPr id="4" name="Content Placeholder 2"/>
          <p:cNvSpPr>
            <a:spLocks noGrp="1"/>
          </p:cNvSpPr>
          <p:nvPr>
            <p:ph idx="1"/>
          </p:nvPr>
        </p:nvSpPr>
        <p:spPr>
          <a:xfrm>
            <a:off x="628650" y="1447800"/>
            <a:ext cx="7886700" cy="4729163"/>
          </a:xfrm>
        </p:spPr>
        <p:txBody>
          <a:bodyPr>
            <a:normAutofit/>
          </a:bodyPr>
          <a:lstStyle/>
          <a:p>
            <a:pPr algn="just">
              <a:lnSpc>
                <a:spcPct val="150000"/>
              </a:lnSpc>
            </a:pPr>
            <a:r>
              <a:rPr lang="el-GR" sz="2400" dirty="0" smtClean="0"/>
              <a:t>Οι </a:t>
            </a:r>
            <a:r>
              <a:rPr lang="el-GR" sz="2400" dirty="0" smtClean="0">
                <a:solidFill>
                  <a:srgbClr val="C00000"/>
                </a:solidFill>
              </a:rPr>
              <a:t>οικονομικοί πόροι είναι πεπερασμένοι</a:t>
            </a:r>
            <a:r>
              <a:rPr lang="el-GR" sz="2400" dirty="0" smtClean="0"/>
              <a:t> (σπανιότητα ή σχετική έλλειψη των πόρων</a:t>
            </a:r>
            <a:r>
              <a:rPr lang="en-US" sz="2400" dirty="0" smtClean="0"/>
              <a:t>)</a:t>
            </a:r>
            <a:r>
              <a:rPr lang="el-GR" sz="2400" dirty="0" smtClean="0"/>
              <a:t> αλλά οι </a:t>
            </a:r>
            <a:r>
              <a:rPr lang="el-GR" sz="2400" dirty="0" smtClean="0">
                <a:solidFill>
                  <a:srgbClr val="C00000"/>
                </a:solidFill>
              </a:rPr>
              <a:t>ανάγκες και οι επιθυμίες των ανθρώπων είναι ανεξάντλητες</a:t>
            </a:r>
            <a:r>
              <a:rPr lang="el-GR" sz="2400" dirty="0" smtClean="0"/>
              <a:t>.</a:t>
            </a:r>
          </a:p>
          <a:p>
            <a:pPr algn="just">
              <a:lnSpc>
                <a:spcPct val="150000"/>
              </a:lnSpc>
            </a:pPr>
            <a:r>
              <a:rPr lang="el-GR" sz="2400" dirty="0" smtClean="0"/>
              <a:t>Τα οικονομικά μελετούν το πρόβλημα της διαχείρισης των πεπερασμένων πόρων μιας κοινωνίας. </a:t>
            </a:r>
          </a:p>
          <a:p>
            <a:pPr lvl="1" algn="just">
              <a:lnSpc>
                <a:spcPct val="150000"/>
              </a:lnSpc>
            </a:pPr>
            <a:r>
              <a:rPr lang="el-GR" dirty="0" smtClean="0"/>
              <a:t>Παραγωγή,</a:t>
            </a:r>
          </a:p>
          <a:p>
            <a:pPr lvl="1" algn="just">
              <a:lnSpc>
                <a:spcPct val="150000"/>
              </a:lnSpc>
            </a:pPr>
            <a:r>
              <a:rPr lang="el-GR" dirty="0" smtClean="0"/>
              <a:t>Διανομή,</a:t>
            </a:r>
          </a:p>
          <a:p>
            <a:pPr lvl="1" algn="just">
              <a:lnSpc>
                <a:spcPct val="150000"/>
              </a:lnSpc>
            </a:pPr>
            <a:r>
              <a:rPr lang="el-GR" dirty="0" smtClean="0"/>
              <a:t>Κατανάλωση αγαθών και υπηρεσιών.</a:t>
            </a:r>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39894552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34741679"/>
              </p:ext>
            </p:extLst>
          </p:nvPr>
        </p:nvGraphicFramePr>
        <p:xfrm>
          <a:off x="315798" y="533400"/>
          <a:ext cx="8458200"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
        <p:nvSpPr>
          <p:cNvPr id="2" name="TextBox 1"/>
          <p:cNvSpPr txBox="1"/>
          <p:nvPr/>
        </p:nvSpPr>
        <p:spPr>
          <a:xfrm>
            <a:off x="304800" y="6352144"/>
            <a:ext cx="5410200" cy="369332"/>
          </a:xfrm>
          <a:prstGeom prst="rect">
            <a:avLst/>
          </a:prstGeom>
          <a:noFill/>
        </p:spPr>
        <p:txBody>
          <a:bodyPr wrap="square" rtlCol="0">
            <a:spAutoFit/>
          </a:bodyPr>
          <a:lstStyle/>
          <a:p>
            <a:r>
              <a:rPr lang="el-GR" dirty="0" smtClean="0"/>
              <a:t>Πηγή: </a:t>
            </a:r>
            <a:r>
              <a:rPr lang="en-GB" dirty="0" smtClean="0"/>
              <a:t>Gregory Mankiw’s Principles of Economics.</a:t>
            </a:r>
            <a:endParaRPr lang="en-GB" dirty="0"/>
          </a:p>
        </p:txBody>
      </p:sp>
    </p:spTree>
    <p:extLst>
      <p:ext uri="{BB962C8B-B14F-4D97-AF65-F5344CB8AC3E}">
        <p14:creationId xmlns:p14="http://schemas.microsoft.com/office/powerpoint/2010/main" val="6585242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3"/>
          </a:xfrm>
        </p:spPr>
        <p:txBody>
          <a:bodyPr/>
          <a:lstStyle/>
          <a:p>
            <a:pPr algn="ctr"/>
            <a:r>
              <a:rPr lang="el-GR" b="1" dirty="0" smtClean="0"/>
              <a:t>Εισαγωγή: Τα οικονομικά της εκπαίδευσης</a:t>
            </a:r>
            <a:endParaRPr lang="en-GB" b="1" dirty="0"/>
          </a:p>
        </p:txBody>
      </p:sp>
      <p:sp>
        <p:nvSpPr>
          <p:cNvPr id="6" name="Content Placeholder 2"/>
          <p:cNvSpPr>
            <a:spLocks noGrp="1"/>
          </p:cNvSpPr>
          <p:nvPr>
            <p:ph idx="1"/>
          </p:nvPr>
        </p:nvSpPr>
        <p:spPr>
          <a:xfrm>
            <a:off x="457200" y="2057400"/>
            <a:ext cx="8382000" cy="3733800"/>
          </a:xfrm>
        </p:spPr>
        <p:txBody>
          <a:bodyPr>
            <a:normAutofit fontScale="40000" lnSpcReduction="20000"/>
          </a:bodyPr>
          <a:lstStyle/>
          <a:p>
            <a:pPr algn="just">
              <a:lnSpc>
                <a:spcPct val="170000"/>
              </a:lnSpc>
              <a:spcAft>
                <a:spcPts val="600"/>
              </a:spcAft>
            </a:pPr>
            <a:r>
              <a:rPr lang="el-GR" sz="7200" dirty="0"/>
              <a:t>Τα οικονομικά της εκπαίδευσης είναι ένα δυναμικό πεδίο των εφαρμοσμένων οικονομικών που προσεγγίζει σε θεωρητικό και εμπειρικό επίπεδο το πρόβλημα της </a:t>
            </a:r>
            <a:r>
              <a:rPr lang="el-GR" sz="7200" dirty="0" smtClean="0"/>
              <a:t>διαχείρισης </a:t>
            </a:r>
            <a:r>
              <a:rPr lang="el-GR" sz="7200" dirty="0"/>
              <a:t>των πεπερασμένων οικονομικών πόρων στην εκπαίδευση. </a:t>
            </a:r>
            <a:endParaRPr lang="el-GR" sz="7200" dirty="0" smtClean="0"/>
          </a:p>
        </p:txBody>
      </p:sp>
      <p:sp>
        <p:nvSpPr>
          <p:cNvPr id="8" name="Slide Number Placeholder 7"/>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31318386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ctr"/>
            <a:r>
              <a:rPr lang="el-GR" b="1" dirty="0"/>
              <a:t>Εισαγωγή: Τα οικονομικά της εκπαίδευσης</a:t>
            </a:r>
            <a:endParaRPr lang="en-GB" b="1" dirty="0"/>
          </a:p>
        </p:txBody>
      </p:sp>
      <p:sp>
        <p:nvSpPr>
          <p:cNvPr id="3" name="Content Placeholder 2"/>
          <p:cNvSpPr>
            <a:spLocks noGrp="1"/>
          </p:cNvSpPr>
          <p:nvPr>
            <p:ph idx="1"/>
          </p:nvPr>
        </p:nvSpPr>
        <p:spPr>
          <a:xfrm>
            <a:off x="381000" y="1295400"/>
            <a:ext cx="8305800" cy="5334000"/>
          </a:xfrm>
        </p:spPr>
        <p:txBody>
          <a:bodyPr>
            <a:normAutofit fontScale="25000" lnSpcReduction="20000"/>
          </a:bodyPr>
          <a:lstStyle/>
          <a:p>
            <a:pPr>
              <a:lnSpc>
                <a:spcPct val="120000"/>
              </a:lnSpc>
              <a:spcBef>
                <a:spcPts val="600"/>
              </a:spcBef>
              <a:spcAft>
                <a:spcPts val="900"/>
              </a:spcAft>
            </a:pPr>
            <a:r>
              <a:rPr lang="el-GR" sz="8000" dirty="0" smtClean="0"/>
              <a:t>Τα οικονομικά της εκπαίδευσης απαντούν σε σημαντικά ερωτήματα όπως:</a:t>
            </a:r>
          </a:p>
          <a:p>
            <a:pPr lvl="1" algn="just">
              <a:lnSpc>
                <a:spcPct val="120000"/>
              </a:lnSpc>
              <a:spcBef>
                <a:spcPts val="600"/>
              </a:spcBef>
              <a:spcAft>
                <a:spcPts val="800"/>
              </a:spcAft>
            </a:pPr>
            <a:r>
              <a:rPr lang="el-GR" sz="8000" dirty="0" smtClean="0"/>
              <a:t>Ποια είναι η οικονομική απόδοση της εκπαίδευσης για τα άτομα και πως εξελίσσεται διαχρονικά;</a:t>
            </a:r>
          </a:p>
          <a:p>
            <a:pPr lvl="1" algn="just">
              <a:lnSpc>
                <a:spcPct val="120000"/>
              </a:lnSpc>
              <a:spcBef>
                <a:spcPts val="600"/>
              </a:spcBef>
              <a:spcAft>
                <a:spcPts val="800"/>
              </a:spcAft>
            </a:pPr>
            <a:r>
              <a:rPr lang="el-GR" sz="8000" dirty="0" smtClean="0"/>
              <a:t>Ποια είναι η σχέση της επένδυσης σε εκπαίδευση και της παραγωγικότητας της εργασίας;</a:t>
            </a:r>
          </a:p>
          <a:p>
            <a:pPr lvl="1" algn="just">
              <a:lnSpc>
                <a:spcPct val="120000"/>
              </a:lnSpc>
              <a:spcBef>
                <a:spcPts val="600"/>
              </a:spcBef>
              <a:spcAft>
                <a:spcPts val="800"/>
              </a:spcAft>
            </a:pPr>
            <a:r>
              <a:rPr lang="el-GR" sz="8000" dirty="0" smtClean="0"/>
              <a:t>Πως η εκπαιδευτική πολιτική μπορεί να συμβάλλει στη μείωση των κοινωνικών και οικονομικών ανισοτήτων;</a:t>
            </a:r>
          </a:p>
          <a:p>
            <a:pPr lvl="1" algn="just">
              <a:lnSpc>
                <a:spcPct val="120000"/>
              </a:lnSpc>
              <a:spcBef>
                <a:spcPts val="600"/>
              </a:spcBef>
              <a:spcAft>
                <a:spcPts val="800"/>
              </a:spcAft>
            </a:pPr>
            <a:r>
              <a:rPr lang="el-GR" sz="8000" dirty="0" smtClean="0"/>
              <a:t>Με ποιους τρόπους η αύξηση των εκπαιδευτικών πόρων οδηγεί σε βελτίωση των εκπαιδευτικών αποτελεσμάτων;</a:t>
            </a:r>
          </a:p>
          <a:p>
            <a:pPr lvl="1" algn="just">
              <a:lnSpc>
                <a:spcPct val="120000"/>
              </a:lnSpc>
              <a:spcBef>
                <a:spcPts val="600"/>
              </a:spcBef>
              <a:spcAft>
                <a:spcPts val="800"/>
              </a:spcAft>
            </a:pPr>
            <a:r>
              <a:rPr lang="el-GR" sz="8000" dirty="0" smtClean="0"/>
              <a:t>Ποιος είναι ο πιο δίκαιος και αποτελεσματικός τρόπος χρηματοδότησης της εκπαίδευσης;</a:t>
            </a:r>
          </a:p>
          <a:p>
            <a:pPr lvl="1" algn="just">
              <a:lnSpc>
                <a:spcPct val="120000"/>
              </a:lnSpc>
              <a:spcBef>
                <a:spcPts val="600"/>
              </a:spcBef>
              <a:spcAft>
                <a:spcPts val="800"/>
              </a:spcAft>
            </a:pPr>
            <a:r>
              <a:rPr lang="el-GR" sz="8000" dirty="0" smtClean="0"/>
              <a:t>Πως το οικογενειακό εισόδημα επηρεάζει τις εκπαιδευτικές επιλογές;</a:t>
            </a:r>
            <a:endParaRPr lang="el-GR" sz="8000" dirty="0"/>
          </a:p>
          <a:p>
            <a:pPr lvl="1">
              <a:spcAft>
                <a:spcPts val="800"/>
              </a:spcAft>
              <a:buFont typeface="Wingdings" panose="05000000000000000000" pitchFamily="2" charset="2"/>
              <a:buChar char="Ø"/>
            </a:pP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18273375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pPr algn="ctr"/>
            <a:r>
              <a:rPr lang="el-GR" b="1" dirty="0" smtClean="0"/>
              <a:t>Στοιχεία Μαθήματος</a:t>
            </a:r>
            <a:endParaRPr lang="en-GB" b="1" dirty="0"/>
          </a:p>
        </p:txBody>
      </p:sp>
      <p:sp>
        <p:nvSpPr>
          <p:cNvPr id="6" name="Content Placeholder 2"/>
          <p:cNvSpPr>
            <a:spLocks noGrp="1"/>
          </p:cNvSpPr>
          <p:nvPr>
            <p:ph idx="1"/>
          </p:nvPr>
        </p:nvSpPr>
        <p:spPr>
          <a:xfrm>
            <a:off x="609600" y="1143000"/>
            <a:ext cx="7886700" cy="5181600"/>
          </a:xfrm>
        </p:spPr>
        <p:txBody>
          <a:bodyPr>
            <a:normAutofit fontScale="25000" lnSpcReduction="20000"/>
          </a:bodyPr>
          <a:lstStyle/>
          <a:p>
            <a:pPr>
              <a:lnSpc>
                <a:spcPct val="120000"/>
              </a:lnSpc>
              <a:spcBef>
                <a:spcPts val="600"/>
              </a:spcBef>
              <a:spcAft>
                <a:spcPts val="200"/>
              </a:spcAft>
            </a:pPr>
            <a:r>
              <a:rPr lang="el-GR" sz="7600" b="1" dirty="0" smtClean="0"/>
              <a:t>Διδάσκων</a:t>
            </a:r>
            <a:endParaRPr lang="el-GR" sz="7600" b="1" dirty="0"/>
          </a:p>
          <a:p>
            <a:pPr lvl="1" algn="just">
              <a:lnSpc>
                <a:spcPct val="120000"/>
              </a:lnSpc>
              <a:spcBef>
                <a:spcPts val="600"/>
              </a:spcBef>
              <a:spcAft>
                <a:spcPts val="200"/>
              </a:spcAft>
            </a:pPr>
            <a:r>
              <a:rPr lang="el-GR" sz="7600" dirty="0" smtClean="0"/>
              <a:t>Χρήστος Κουτσαμπέλας, Επίκουρος Καθηγητής</a:t>
            </a:r>
          </a:p>
          <a:p>
            <a:pPr>
              <a:lnSpc>
                <a:spcPct val="120000"/>
              </a:lnSpc>
              <a:spcBef>
                <a:spcPts val="600"/>
              </a:spcBef>
              <a:spcAft>
                <a:spcPts val="200"/>
              </a:spcAft>
            </a:pPr>
            <a:r>
              <a:rPr lang="el-GR" sz="7600" b="1" dirty="0" smtClean="0"/>
              <a:t>Ημέρες Διδασκαλίας (</a:t>
            </a:r>
            <a:r>
              <a:rPr lang="el-GR" sz="7600" b="1" dirty="0" smtClean="0"/>
              <a:t>16:30-</a:t>
            </a:r>
            <a:r>
              <a:rPr lang="en-GB" sz="7600" b="1" dirty="0" smtClean="0"/>
              <a:t>20</a:t>
            </a:r>
            <a:r>
              <a:rPr lang="el-GR" sz="7600" b="1" dirty="0" smtClean="0"/>
              <a:t>:30</a:t>
            </a:r>
            <a:r>
              <a:rPr lang="el-GR" sz="7600" b="1" dirty="0" smtClean="0"/>
              <a:t>)</a:t>
            </a:r>
          </a:p>
          <a:p>
            <a:pPr lvl="1">
              <a:lnSpc>
                <a:spcPct val="120000"/>
              </a:lnSpc>
              <a:spcBef>
                <a:spcPts val="600"/>
              </a:spcBef>
              <a:spcAft>
                <a:spcPts val="200"/>
              </a:spcAft>
            </a:pPr>
            <a:r>
              <a:rPr lang="el-GR" sz="7600" dirty="0" smtClean="0"/>
              <a:t>8/11/2019, αίθουσα 4</a:t>
            </a:r>
          </a:p>
          <a:p>
            <a:pPr lvl="1">
              <a:lnSpc>
                <a:spcPct val="120000"/>
              </a:lnSpc>
              <a:spcBef>
                <a:spcPts val="600"/>
              </a:spcBef>
              <a:spcAft>
                <a:spcPts val="200"/>
              </a:spcAft>
            </a:pPr>
            <a:r>
              <a:rPr lang="el-GR" sz="7600" dirty="0" smtClean="0"/>
              <a:t>11/12/2019, αίθουσα 5</a:t>
            </a:r>
          </a:p>
          <a:p>
            <a:pPr lvl="1">
              <a:lnSpc>
                <a:spcPct val="120000"/>
              </a:lnSpc>
              <a:spcBef>
                <a:spcPts val="600"/>
              </a:spcBef>
              <a:spcAft>
                <a:spcPts val="200"/>
              </a:spcAft>
            </a:pPr>
            <a:r>
              <a:rPr lang="el-GR" sz="7600" dirty="0" smtClean="0"/>
              <a:t>18/12/2019, αίθουσα 5</a:t>
            </a:r>
          </a:p>
          <a:p>
            <a:pPr lvl="1">
              <a:lnSpc>
                <a:spcPct val="120000"/>
              </a:lnSpc>
              <a:spcBef>
                <a:spcPts val="600"/>
              </a:spcBef>
              <a:spcAft>
                <a:spcPts val="200"/>
              </a:spcAft>
            </a:pPr>
            <a:r>
              <a:rPr lang="el-GR" sz="7600" dirty="0" smtClean="0"/>
              <a:t>22/01/2020, αίθουσα 5</a:t>
            </a:r>
          </a:p>
          <a:p>
            <a:pPr lvl="1">
              <a:lnSpc>
                <a:spcPct val="120000"/>
              </a:lnSpc>
              <a:spcBef>
                <a:spcPts val="600"/>
              </a:spcBef>
              <a:spcAft>
                <a:spcPts val="200"/>
              </a:spcAft>
            </a:pPr>
            <a:r>
              <a:rPr lang="el-GR" sz="7600" dirty="0" smtClean="0"/>
              <a:t>29/01/2020, αίθουσα 5</a:t>
            </a:r>
          </a:p>
          <a:p>
            <a:pPr lvl="1">
              <a:lnSpc>
                <a:spcPct val="120000"/>
              </a:lnSpc>
              <a:spcBef>
                <a:spcPts val="600"/>
              </a:spcBef>
              <a:spcAft>
                <a:spcPts val="200"/>
              </a:spcAft>
            </a:pPr>
            <a:r>
              <a:rPr lang="el-GR" sz="7600" dirty="0" smtClean="0"/>
              <a:t>Εξεταστική περίοδος: 03/02/2020 – 21/02/2020</a:t>
            </a:r>
          </a:p>
          <a:p>
            <a:pPr>
              <a:lnSpc>
                <a:spcPct val="120000"/>
              </a:lnSpc>
              <a:spcBef>
                <a:spcPts val="600"/>
              </a:spcBef>
              <a:spcAft>
                <a:spcPts val="200"/>
              </a:spcAft>
            </a:pPr>
            <a:r>
              <a:rPr lang="el-GR" sz="7600" b="1" dirty="0" smtClean="0"/>
              <a:t>Ώρες Γραφείου</a:t>
            </a:r>
          </a:p>
          <a:p>
            <a:pPr lvl="1">
              <a:lnSpc>
                <a:spcPct val="120000"/>
              </a:lnSpc>
              <a:spcBef>
                <a:spcPts val="600"/>
              </a:spcBef>
              <a:spcAft>
                <a:spcPts val="200"/>
              </a:spcAft>
            </a:pPr>
            <a:r>
              <a:rPr lang="el-GR" sz="7600" dirty="0" smtClean="0"/>
              <a:t>Δευτέρα (14:00-15:00), Πέμπτη (12:00-13:00)</a:t>
            </a:r>
          </a:p>
          <a:p>
            <a:pPr>
              <a:lnSpc>
                <a:spcPct val="120000"/>
              </a:lnSpc>
              <a:spcBef>
                <a:spcPts val="600"/>
              </a:spcBef>
              <a:spcAft>
                <a:spcPts val="200"/>
              </a:spcAft>
            </a:pPr>
            <a:r>
              <a:rPr lang="el-GR" sz="7600" b="1" dirty="0" smtClean="0"/>
              <a:t>Επικοινωνία</a:t>
            </a:r>
          </a:p>
          <a:p>
            <a:pPr lvl="1">
              <a:lnSpc>
                <a:spcPct val="120000"/>
              </a:lnSpc>
              <a:spcBef>
                <a:spcPts val="600"/>
              </a:spcBef>
              <a:spcAft>
                <a:spcPts val="200"/>
              </a:spcAft>
            </a:pPr>
            <a:r>
              <a:rPr lang="el-GR" sz="7600" dirty="0" smtClean="0"/>
              <a:t> </a:t>
            </a:r>
            <a:r>
              <a:rPr lang="en-US" sz="7600" dirty="0" smtClean="0"/>
              <a:t>Email: </a:t>
            </a:r>
            <a:r>
              <a:rPr lang="en-US" sz="7600" dirty="0" smtClean="0">
                <a:hlinkClick r:id="rId2"/>
              </a:rPr>
              <a:t>ch.koutsamp@uop.gr</a:t>
            </a:r>
            <a:endParaRPr lang="en-US" sz="76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3176831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ctr"/>
            <a:r>
              <a:rPr lang="el-GR" b="1" dirty="0" smtClean="0"/>
              <a:t>Ιστορική εξέλιξη των οικονομικών της εκπαίδευσης</a:t>
            </a:r>
            <a:endParaRPr lang="en-GB" b="1" dirty="0"/>
          </a:p>
        </p:txBody>
      </p:sp>
      <p:sp>
        <p:nvSpPr>
          <p:cNvPr id="3" name="Content Placeholder 2"/>
          <p:cNvSpPr>
            <a:spLocks noGrp="1"/>
          </p:cNvSpPr>
          <p:nvPr>
            <p:ph idx="1"/>
          </p:nvPr>
        </p:nvSpPr>
        <p:spPr>
          <a:xfrm>
            <a:off x="457200" y="1143000"/>
            <a:ext cx="8229600" cy="5486400"/>
          </a:xfrm>
        </p:spPr>
        <p:txBody>
          <a:bodyPr>
            <a:noAutofit/>
          </a:bodyPr>
          <a:lstStyle/>
          <a:p>
            <a:pPr algn="just">
              <a:lnSpc>
                <a:spcPct val="170000"/>
              </a:lnSpc>
            </a:pPr>
            <a:r>
              <a:rPr lang="el-GR" sz="1600" u="sng" dirty="0" smtClean="0"/>
              <a:t>Πρώτη προσέγγιση</a:t>
            </a:r>
            <a:r>
              <a:rPr lang="el-GR" sz="1600" dirty="0" smtClean="0"/>
              <a:t>: </a:t>
            </a:r>
            <a:r>
              <a:rPr lang="en-US" sz="1600" dirty="0" smtClean="0"/>
              <a:t>Adam Smith</a:t>
            </a:r>
            <a:r>
              <a:rPr lang="el-GR" sz="1600" dirty="0" smtClean="0"/>
              <a:t> (1776) «Ο Πλούτος των Εθνών». Οι ανθρώπινες ικανότητες και δεξιότητες είναι μορφή κεφαλαίου (που αναπτύσσεται μέσω της εκπαίδευσης).</a:t>
            </a:r>
            <a:endParaRPr lang="en-US" sz="1600" dirty="0" smtClean="0"/>
          </a:p>
          <a:p>
            <a:pPr algn="just">
              <a:lnSpc>
                <a:spcPct val="170000"/>
              </a:lnSpc>
            </a:pPr>
            <a:r>
              <a:rPr lang="en-US" sz="1600" u="sng" dirty="0" smtClean="0"/>
              <a:t>Friedman and Kuznets (1945)</a:t>
            </a:r>
            <a:r>
              <a:rPr lang="en-US" sz="1600" dirty="0" smtClean="0"/>
              <a:t>:  </a:t>
            </a:r>
            <a:r>
              <a:rPr lang="el-GR" sz="1600" dirty="0" smtClean="0"/>
              <a:t>Προπομπός της θεωρίας του ανθρώπινου κεφαλαίου και της επενδυτικής διάστασης της εκπαίδευσης</a:t>
            </a:r>
            <a:r>
              <a:rPr lang="el-GR" sz="1500" dirty="0" smtClean="0"/>
              <a:t>.</a:t>
            </a:r>
          </a:p>
          <a:p>
            <a:pPr algn="just">
              <a:lnSpc>
                <a:spcPct val="170000"/>
              </a:lnSpc>
            </a:pPr>
            <a:r>
              <a:rPr lang="el-GR" sz="1600" u="sng" dirty="0" smtClean="0"/>
              <a:t>Η θεωρία του ανθρώπινου κεφαλαίου</a:t>
            </a:r>
            <a:r>
              <a:rPr lang="el-GR" sz="1600" dirty="0" smtClean="0"/>
              <a:t>: Σχολή του Σικάγου, κύριοι εκφραστές οι </a:t>
            </a:r>
            <a:r>
              <a:rPr lang="en-US" sz="1600" dirty="0" smtClean="0"/>
              <a:t>Gary Becker (1964)</a:t>
            </a:r>
            <a:r>
              <a:rPr lang="el-GR" sz="1600" dirty="0" smtClean="0"/>
              <a:t> και </a:t>
            </a:r>
            <a:r>
              <a:rPr lang="en-GB" sz="1600" dirty="0" smtClean="0"/>
              <a:t>Theodore Schultz (1961). </a:t>
            </a:r>
            <a:endParaRPr lang="el-GR" sz="1600" dirty="0" smtClean="0"/>
          </a:p>
          <a:p>
            <a:pPr lvl="1" algn="just">
              <a:lnSpc>
                <a:spcPct val="170000"/>
              </a:lnSpc>
            </a:pPr>
            <a:r>
              <a:rPr lang="el-GR" sz="1600" dirty="0" smtClean="0"/>
              <a:t>Σύμφωνα με αυτή την προσέγγιση, το ανθρώπινο κεφάλαιο  μπορεί να παρομοιαστεί με το φυσικό κεφάλαιο (εργοστάσια, μηχανές). Μπορούμε να επενδύσουμε σε ανθρώπινο κεφάλαιο δια μέσου της εκπαίδευσης και να αυξήσουμε τα μελλοντικά εισοδήματα μας. Η ζήτηση για εκπαίδευση εξαρτάται από παράγοντες όπως οι συνθήκες στην αγορά εργασίας και το κόστος της εκπαίδευσης.</a:t>
            </a:r>
            <a:endParaRPr lang="en-GB" sz="16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10543646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ctr"/>
            <a:r>
              <a:rPr lang="el-GR" b="1" dirty="0" smtClean="0"/>
              <a:t>Ιστορική εξέλιξη των οικονομικών της εκπαίδευσης</a:t>
            </a:r>
            <a:endParaRPr lang="en-GB" b="1" dirty="0"/>
          </a:p>
        </p:txBody>
      </p:sp>
      <p:sp>
        <p:nvSpPr>
          <p:cNvPr id="3" name="Content Placeholder 2"/>
          <p:cNvSpPr>
            <a:spLocks noGrp="1"/>
          </p:cNvSpPr>
          <p:nvPr>
            <p:ph idx="1"/>
          </p:nvPr>
        </p:nvSpPr>
        <p:spPr>
          <a:xfrm>
            <a:off x="457200" y="1295400"/>
            <a:ext cx="8229600" cy="5181600"/>
          </a:xfrm>
        </p:spPr>
        <p:txBody>
          <a:bodyPr>
            <a:noAutofit/>
          </a:bodyPr>
          <a:lstStyle/>
          <a:p>
            <a:pPr algn="just">
              <a:lnSpc>
                <a:spcPct val="170000"/>
              </a:lnSpc>
            </a:pPr>
            <a:r>
              <a:rPr lang="el-GR" sz="1700" u="sng" dirty="0" smtClean="0"/>
              <a:t>Η συνάρτηση απολαβών του </a:t>
            </a:r>
            <a:r>
              <a:rPr lang="en-US" sz="1700" u="sng" dirty="0" smtClean="0"/>
              <a:t>Mincer </a:t>
            </a:r>
            <a:r>
              <a:rPr lang="el-GR" sz="1700" u="sng" dirty="0" smtClean="0"/>
              <a:t>(1974) και η μέτρηση της οικονομικής απόδοσης της εκπαίδευσης</a:t>
            </a:r>
            <a:r>
              <a:rPr lang="el-GR" sz="1700" dirty="0" smtClean="0"/>
              <a:t>:  </a:t>
            </a:r>
            <a:r>
              <a:rPr lang="en-GB" sz="1700" dirty="0" smtClean="0"/>
              <a:t>O </a:t>
            </a:r>
            <a:r>
              <a:rPr lang="el-GR" sz="1700" dirty="0" smtClean="0"/>
              <a:t>μισθός είναι συνάρτηση της εκπαίδευσης</a:t>
            </a:r>
            <a:r>
              <a:rPr lang="en-US" sz="1700" dirty="0" smtClean="0"/>
              <a:t> </a:t>
            </a:r>
            <a:r>
              <a:rPr lang="el-GR" sz="1700" dirty="0" smtClean="0"/>
              <a:t>και της εργασιακής εμπειρίας.</a:t>
            </a:r>
          </a:p>
          <a:p>
            <a:pPr lvl="1" algn="just">
              <a:lnSpc>
                <a:spcPct val="170000"/>
              </a:lnSpc>
            </a:pPr>
            <a:r>
              <a:rPr lang="el-GR" sz="1700" dirty="0" smtClean="0"/>
              <a:t>Εκτίμηση της απόδοσης της εκπαίδευσης με τη χρήση πραγματικών δεδομένων  (</a:t>
            </a:r>
            <a:r>
              <a:rPr lang="el-GR" sz="1700" dirty="0" err="1" smtClean="0"/>
              <a:t>μικρο</a:t>
            </a:r>
            <a:r>
              <a:rPr lang="el-GR" sz="1700" dirty="0" smtClean="0"/>
              <a:t>-δεδομένα).</a:t>
            </a:r>
          </a:p>
          <a:p>
            <a:pPr lvl="1" algn="just">
              <a:lnSpc>
                <a:spcPct val="170000"/>
              </a:lnSpc>
            </a:pPr>
            <a:r>
              <a:rPr lang="el-GR" sz="1700" dirty="0" smtClean="0"/>
              <a:t>Τυπικό εύρημα: ένας επιπλέον χρόνος εκπαίδευσης συνήθως αυξάνει τις απολαβές περίπου 6% με 10%.</a:t>
            </a:r>
            <a:endParaRPr lang="el-GR" sz="1700" u="sng" dirty="0" smtClean="0"/>
          </a:p>
          <a:p>
            <a:pPr algn="just">
              <a:lnSpc>
                <a:spcPct val="170000"/>
              </a:lnSpc>
            </a:pPr>
            <a:r>
              <a:rPr lang="el-GR" sz="1700" u="sng" dirty="0" smtClean="0"/>
              <a:t>Η θεωρία της σηματοδότησης (</a:t>
            </a:r>
            <a:r>
              <a:rPr lang="en-GB" sz="1700" u="sng" dirty="0" smtClean="0"/>
              <a:t>Michael Spence, 1973 and Josef Stiglitz</a:t>
            </a:r>
            <a:r>
              <a:rPr lang="el-GR" sz="1700" u="sng" dirty="0" smtClean="0"/>
              <a:t>)</a:t>
            </a:r>
            <a:r>
              <a:rPr lang="el-GR" sz="1700" dirty="0" smtClean="0"/>
              <a:t>: Η εκπαίδευση ταξινομεί τα άτομα ανάλογα με τα προσόντα και τις δεξιότητες τους, υποβοηθώντας τους εργοδότες να επιλέξουν τους πιο ικανούς.</a:t>
            </a:r>
            <a:endParaRPr lang="en-GB" sz="1700" u="sng"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4827896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868362"/>
          </a:xfrm>
        </p:spPr>
        <p:txBody>
          <a:bodyPr>
            <a:noAutofit/>
          </a:bodyPr>
          <a:lstStyle/>
          <a:p>
            <a:pPr algn="ctr">
              <a:lnSpc>
                <a:spcPct val="114000"/>
              </a:lnSpc>
              <a:spcAft>
                <a:spcPts val="1200"/>
              </a:spcAft>
            </a:pPr>
            <a:r>
              <a:rPr lang="el-GR" sz="3200" b="1" dirty="0" smtClean="0"/>
              <a:t>Ιστορική εξέλιξη των οικονομικών της </a:t>
            </a:r>
            <a:r>
              <a:rPr lang="el-GR" sz="2800" b="1" dirty="0" smtClean="0"/>
              <a:t>εκπαίδευσης:</a:t>
            </a:r>
            <a:br>
              <a:rPr lang="el-GR" sz="2800" b="1" dirty="0" smtClean="0"/>
            </a:br>
            <a:r>
              <a:rPr lang="el-GR" sz="2000" b="1" dirty="0" smtClean="0"/>
              <a:t>Νεότεροι μελετητές και </a:t>
            </a:r>
            <a:r>
              <a:rPr lang="el-GR" sz="2000" b="1" dirty="0"/>
              <a:t>σ</a:t>
            </a:r>
            <a:r>
              <a:rPr lang="el-GR" sz="2000" b="1" dirty="0" smtClean="0"/>
              <a:t>ύγχρονη έρευνα στα οικονομικά της εκπαίδευσης</a:t>
            </a:r>
            <a:endParaRPr lang="en-GB" sz="2000" b="1" dirty="0"/>
          </a:p>
        </p:txBody>
      </p:sp>
      <p:sp>
        <p:nvSpPr>
          <p:cNvPr id="3" name="Content Placeholder 2"/>
          <p:cNvSpPr>
            <a:spLocks noGrp="1"/>
          </p:cNvSpPr>
          <p:nvPr>
            <p:ph idx="1"/>
          </p:nvPr>
        </p:nvSpPr>
        <p:spPr>
          <a:xfrm>
            <a:off x="228600" y="1524000"/>
            <a:ext cx="8763000" cy="4876800"/>
          </a:xfrm>
        </p:spPr>
        <p:txBody>
          <a:bodyPr>
            <a:normAutofit fontScale="25000" lnSpcReduction="20000"/>
          </a:bodyPr>
          <a:lstStyle/>
          <a:p>
            <a:pPr algn="just">
              <a:lnSpc>
                <a:spcPct val="150000"/>
              </a:lnSpc>
            </a:pPr>
            <a:r>
              <a:rPr lang="en-US" sz="7000" u="sng" dirty="0" smtClean="0"/>
              <a:t>James Heckman</a:t>
            </a:r>
          </a:p>
          <a:p>
            <a:pPr lvl="1" algn="just">
              <a:lnSpc>
                <a:spcPct val="150000"/>
              </a:lnSpc>
            </a:pPr>
            <a:r>
              <a:rPr lang="el-GR" sz="7000" dirty="0" smtClean="0"/>
              <a:t>Μελέτη μηχανισμών αναπαραγωγής των ανισοτήτων και ανθρώπινη ανάπτυξη (</a:t>
            </a:r>
            <a:r>
              <a:rPr lang="en-GB" sz="7000" dirty="0" smtClean="0"/>
              <a:t>human development)</a:t>
            </a:r>
            <a:r>
              <a:rPr lang="el-GR" sz="7000" dirty="0" smtClean="0"/>
              <a:t>.</a:t>
            </a:r>
            <a:endParaRPr lang="en-GB" sz="7000" dirty="0" smtClean="0"/>
          </a:p>
          <a:p>
            <a:pPr lvl="1" algn="just">
              <a:lnSpc>
                <a:spcPct val="150000"/>
              </a:lnSpc>
            </a:pPr>
            <a:r>
              <a:rPr lang="el-GR" sz="7000" dirty="0" smtClean="0"/>
              <a:t>Διερεύνηση της σχέσης μεταξύ μη γνωστικών δεξιοτήτων και οικονομικής επιτυχίας.</a:t>
            </a:r>
            <a:endParaRPr lang="en-US" sz="7000" dirty="0" smtClean="0"/>
          </a:p>
          <a:p>
            <a:pPr>
              <a:lnSpc>
                <a:spcPct val="150000"/>
              </a:lnSpc>
            </a:pPr>
            <a:r>
              <a:rPr lang="en-US" sz="7000" u="sng" dirty="0" smtClean="0"/>
              <a:t>Eric Hanushek</a:t>
            </a:r>
            <a:endParaRPr lang="el-GR" sz="7000" u="sng" dirty="0" smtClean="0"/>
          </a:p>
          <a:p>
            <a:pPr lvl="1" algn="just">
              <a:lnSpc>
                <a:spcPct val="150000"/>
              </a:lnSpc>
            </a:pPr>
            <a:r>
              <a:rPr lang="el-GR" sz="7000" dirty="0" smtClean="0"/>
              <a:t>Αμφισβήτηση σχέσης μεταξύ πόρων και εκπαιδευτικής απόδοσης (πως ξοδεύεις μετράει περισσότερο από το πόσα ξοδεύεις)</a:t>
            </a:r>
            <a:r>
              <a:rPr lang="en-GB" sz="7000" dirty="0" smtClean="0"/>
              <a:t>.</a:t>
            </a:r>
            <a:endParaRPr lang="en-US" sz="7000" dirty="0" smtClean="0"/>
          </a:p>
          <a:p>
            <a:pPr lvl="1" algn="just">
              <a:lnSpc>
                <a:spcPct val="150000"/>
              </a:lnSpc>
            </a:pPr>
            <a:r>
              <a:rPr lang="el-GR" sz="7000" dirty="0" smtClean="0"/>
              <a:t>Σημασία της αυτονομίας &amp; λογοδοσίας του σχολείου στην εκπαιδευτική αποτελεσματικότητα. </a:t>
            </a:r>
          </a:p>
          <a:p>
            <a:pPr>
              <a:lnSpc>
                <a:spcPct val="150000"/>
              </a:lnSpc>
            </a:pPr>
            <a:r>
              <a:rPr lang="el-GR" sz="7000" u="sng" dirty="0" smtClean="0"/>
              <a:t>Μελέτη της διαγενεακής εκπαιδευτικής κινητικότητας </a:t>
            </a:r>
            <a:endParaRPr lang="en-GB" sz="7000" u="sng" dirty="0" smtClean="0"/>
          </a:p>
          <a:p>
            <a:pPr lvl="1" algn="just">
              <a:lnSpc>
                <a:spcPct val="150000"/>
              </a:lnSpc>
            </a:pPr>
            <a:r>
              <a:rPr lang="el-GR" sz="7000" dirty="0" smtClean="0"/>
              <a:t>Μηχανισμοί μεταβίβασης του ανθρώπινου κεφαλαίου από τη μια γενιά στην άλλη.</a:t>
            </a:r>
          </a:p>
          <a:p>
            <a:pPr lvl="1" algn="just">
              <a:lnSpc>
                <a:spcPct val="150000"/>
              </a:lnSpc>
            </a:pPr>
            <a:r>
              <a:rPr lang="el-GR" sz="7000" dirty="0" smtClean="0"/>
              <a:t>Επίδραση της εκπαίδευσης των γονιών στα οικονομικά αποτελέσματα των παιδιών.</a:t>
            </a:r>
          </a:p>
          <a:p>
            <a:pPr marL="0" indent="0">
              <a:lnSpc>
                <a:spcPct val="150000"/>
              </a:lnSpc>
              <a:buNone/>
            </a:pPr>
            <a:r>
              <a:rPr lang="el-GR" dirty="0"/>
              <a:t>	</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dirty="0"/>
          </a:p>
        </p:txBody>
      </p:sp>
    </p:spTree>
    <p:extLst>
      <p:ext uri="{BB962C8B-B14F-4D97-AF65-F5344CB8AC3E}">
        <p14:creationId xmlns:p14="http://schemas.microsoft.com/office/powerpoint/2010/main" val="32718783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4" name="Title 1"/>
          <p:cNvSpPr txBox="1">
            <a:spLocks/>
          </p:cNvSpPr>
          <p:nvPr/>
        </p:nvSpPr>
        <p:spPr>
          <a:xfrm>
            <a:off x="655359" y="1828800"/>
            <a:ext cx="7886700" cy="2743200"/>
          </a:xfrm>
          <a:prstGeom prst="rect">
            <a:avLst/>
          </a:prstGeom>
          <a:solidFill>
            <a:schemeClr val="bg2"/>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l-GR" sz="3600" b="1" dirty="0">
                <a:latin typeface="+mn-lt"/>
              </a:rPr>
              <a:t>Βασικές έννοιες των οικονομικών και παραδείγματα εφαρμογών τους στην εκπαίδευση</a:t>
            </a:r>
            <a:endParaRPr lang="en-GB" sz="3600" b="1" dirty="0">
              <a:latin typeface="+mn-lt"/>
            </a:endParaRPr>
          </a:p>
        </p:txBody>
      </p:sp>
    </p:spTree>
    <p:extLst>
      <p:ext uri="{BB962C8B-B14F-4D97-AF65-F5344CB8AC3E}">
        <p14:creationId xmlns:p14="http://schemas.microsoft.com/office/powerpoint/2010/main" val="39108452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a:solidFill>
            <a:schemeClr val="accent4">
              <a:lumMod val="60000"/>
              <a:lumOff val="40000"/>
            </a:schemeClr>
          </a:solidFill>
        </p:spPr>
        <p:txBody>
          <a:bodyPr>
            <a:normAutofit fontScale="90000"/>
          </a:bodyPr>
          <a:lstStyle/>
          <a:p>
            <a:pPr algn="just"/>
            <a:r>
              <a:rPr lang="en-GB" b="1" dirty="0" smtClean="0"/>
              <a:t>H </a:t>
            </a:r>
            <a:r>
              <a:rPr lang="el-GR" b="1" dirty="0" smtClean="0"/>
              <a:t>έννοια της αποτελεσματικότητας (</a:t>
            </a:r>
            <a:r>
              <a:rPr lang="en-GB" b="1" dirty="0" smtClean="0"/>
              <a:t>efficiency)</a:t>
            </a:r>
            <a:endParaRPr lang="en-GB" b="1" dirty="0"/>
          </a:p>
        </p:txBody>
      </p:sp>
      <p:sp>
        <p:nvSpPr>
          <p:cNvPr id="3" name="Content Placeholder 2"/>
          <p:cNvSpPr>
            <a:spLocks noGrp="1"/>
          </p:cNvSpPr>
          <p:nvPr>
            <p:ph idx="1"/>
          </p:nvPr>
        </p:nvSpPr>
        <p:spPr>
          <a:xfrm>
            <a:off x="457200" y="1676400"/>
            <a:ext cx="8382000" cy="4572000"/>
          </a:xfrm>
        </p:spPr>
        <p:txBody>
          <a:bodyPr>
            <a:normAutofit/>
          </a:bodyPr>
          <a:lstStyle/>
          <a:p>
            <a:pPr algn="just">
              <a:lnSpc>
                <a:spcPct val="160000"/>
              </a:lnSpc>
            </a:pPr>
            <a:r>
              <a:rPr lang="el-GR" dirty="0" smtClean="0"/>
              <a:t>Κεντρική έννοια των οικονομικών.</a:t>
            </a:r>
          </a:p>
          <a:p>
            <a:pPr algn="just">
              <a:lnSpc>
                <a:spcPct val="160000"/>
              </a:lnSpc>
            </a:pPr>
            <a:r>
              <a:rPr lang="el-GR" dirty="0" smtClean="0"/>
              <a:t>Η ικανότητα να παραχθεί συγκεκριμένο αποτέλεσμα χρησιμοποιώντας τους ελάχιστους δυνατούς πόρους (προσπάθεια, χρόνο, ενέργεια, κτλ.).</a:t>
            </a:r>
          </a:p>
          <a:p>
            <a:pPr algn="just">
              <a:lnSpc>
                <a:spcPct val="160000"/>
              </a:lnSpc>
            </a:pPr>
            <a:r>
              <a:rPr lang="el-GR" dirty="0" smtClean="0"/>
              <a:t>Η αποτελεσματικότητα συνδέετε με την ελαχιστοποίηση της σπατάλης.</a:t>
            </a:r>
          </a:p>
          <a:p>
            <a:pPr algn="just">
              <a:lnSpc>
                <a:spcPct val="160000"/>
              </a:lnSpc>
            </a:pPr>
            <a:r>
              <a:rPr lang="el-GR" dirty="0" smtClean="0"/>
              <a:t>Πως θα κάνουμε ορθολογική χρήση των πεπερασμένων πόρων που διοχετεύονται στην εκπαίδευση προκειμένου να εξασφαλίσουμε το καλύτερο δυνατό αποτέλεσμα;</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30290981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4038600"/>
            <a:ext cx="7886700" cy="2138362"/>
          </a:xfrm>
        </p:spPr>
        <p:txBody>
          <a:bodyPr/>
          <a:lstStyle/>
          <a:p>
            <a:pPr>
              <a:lnSpc>
                <a:spcPct val="110000"/>
              </a:lnSpc>
              <a:spcAft>
                <a:spcPts val="600"/>
              </a:spcAft>
            </a:pPr>
            <a:r>
              <a:rPr lang="el-GR" dirty="0" smtClean="0"/>
              <a:t>Μπορούμε να αυξήσουμε τις εκροές (αποτέλεσμα) διατηρώντας το ίδιο επίπεδο εισροών;</a:t>
            </a:r>
          </a:p>
          <a:p>
            <a:pPr>
              <a:lnSpc>
                <a:spcPct val="110000"/>
              </a:lnSpc>
              <a:spcAft>
                <a:spcPts val="600"/>
              </a:spcAft>
            </a:pPr>
            <a:r>
              <a:rPr lang="el-GR" dirty="0" smtClean="0"/>
              <a:t>Μπορούμε να μειώσουμε τις απαιτούμενες εισροές διατηρώντας το ίδιο επίπεδο εκροών;</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
        <p:nvSpPr>
          <p:cNvPr id="6" name="Right Arrow 5"/>
          <p:cNvSpPr/>
          <p:nvPr/>
        </p:nvSpPr>
        <p:spPr>
          <a:xfrm>
            <a:off x="1447800" y="1498092"/>
            <a:ext cx="1435608" cy="9403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Εισροές</a:t>
            </a:r>
            <a:endParaRPr lang="en-GB" dirty="0"/>
          </a:p>
        </p:txBody>
      </p:sp>
      <p:sp>
        <p:nvSpPr>
          <p:cNvPr id="7" name="Rectangle 6"/>
          <p:cNvSpPr/>
          <p:nvPr/>
        </p:nvSpPr>
        <p:spPr>
          <a:xfrm>
            <a:off x="3276600" y="914400"/>
            <a:ext cx="2590800" cy="20574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Παραγωγική διαδικασία</a:t>
            </a:r>
            <a:endParaRPr lang="en-GB" dirty="0"/>
          </a:p>
        </p:txBody>
      </p:sp>
      <p:sp>
        <p:nvSpPr>
          <p:cNvPr id="8" name="Right Arrow 7"/>
          <p:cNvSpPr/>
          <p:nvPr/>
        </p:nvSpPr>
        <p:spPr>
          <a:xfrm>
            <a:off x="6412992" y="1498092"/>
            <a:ext cx="1435608" cy="9403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Εκροές</a:t>
            </a:r>
            <a:endParaRPr lang="en-GB" dirty="0"/>
          </a:p>
        </p:txBody>
      </p:sp>
    </p:spTree>
    <p:extLst>
      <p:ext uri="{BB962C8B-B14F-4D97-AF65-F5344CB8AC3E}">
        <p14:creationId xmlns:p14="http://schemas.microsoft.com/office/powerpoint/2010/main" val="6479847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a:solidFill>
            <a:schemeClr val="accent4"/>
          </a:solidFill>
        </p:spPr>
        <p:txBody>
          <a:bodyPr>
            <a:normAutofit/>
          </a:bodyPr>
          <a:lstStyle/>
          <a:p>
            <a:pPr algn="just"/>
            <a:r>
              <a:rPr lang="el-GR" b="1" dirty="0" smtClean="0"/>
              <a:t>Η έννοια της ισότητας (</a:t>
            </a:r>
            <a:r>
              <a:rPr lang="en-GB" b="1" dirty="0" smtClean="0"/>
              <a:t>equity)</a:t>
            </a:r>
            <a:endParaRPr lang="en-GB" b="1" dirty="0"/>
          </a:p>
        </p:txBody>
      </p:sp>
      <p:sp>
        <p:nvSpPr>
          <p:cNvPr id="3" name="Content Placeholder 2"/>
          <p:cNvSpPr>
            <a:spLocks noGrp="1"/>
          </p:cNvSpPr>
          <p:nvPr>
            <p:ph idx="1"/>
          </p:nvPr>
        </p:nvSpPr>
        <p:spPr>
          <a:xfrm>
            <a:off x="381000" y="1609955"/>
            <a:ext cx="8382000" cy="4724400"/>
          </a:xfrm>
        </p:spPr>
        <p:txBody>
          <a:bodyPr>
            <a:normAutofit fontScale="92500"/>
          </a:bodyPr>
          <a:lstStyle/>
          <a:p>
            <a:pPr algn="just">
              <a:lnSpc>
                <a:spcPct val="160000"/>
              </a:lnSpc>
            </a:pPr>
            <a:r>
              <a:rPr lang="el-GR" sz="2400" dirty="0" smtClean="0"/>
              <a:t>Η έννοια της ισότητας (</a:t>
            </a:r>
            <a:r>
              <a:rPr lang="en-GB" sz="2400" dirty="0" smtClean="0"/>
              <a:t>equity/equality) </a:t>
            </a:r>
            <a:r>
              <a:rPr lang="el-GR" sz="2400" dirty="0" smtClean="0"/>
              <a:t>και το αντίθετο της, δηλαδή η ανισότητα (</a:t>
            </a:r>
            <a:r>
              <a:rPr lang="en-GB" sz="2400" dirty="0" smtClean="0"/>
              <a:t>inequity/inequality) </a:t>
            </a:r>
            <a:r>
              <a:rPr lang="el-GR" sz="2400" dirty="0" smtClean="0"/>
              <a:t>είναι εξέχουσας σημασίας τόσο στα οικονομικά όσο και γενικότερα στις κοινωνικές επιστήμες.</a:t>
            </a:r>
            <a:endParaRPr lang="en-GB" sz="2400" dirty="0" smtClean="0"/>
          </a:p>
          <a:p>
            <a:pPr algn="just">
              <a:lnSpc>
                <a:spcPct val="160000"/>
              </a:lnSpc>
            </a:pPr>
            <a:r>
              <a:rPr lang="el-GR" sz="2400" dirty="0" smtClean="0"/>
              <a:t>Συνήθως διακρίνουμε σε:</a:t>
            </a:r>
          </a:p>
          <a:p>
            <a:pPr lvl="1" algn="just">
              <a:lnSpc>
                <a:spcPct val="160000"/>
              </a:lnSpc>
            </a:pPr>
            <a:r>
              <a:rPr lang="el-GR" sz="2000" dirty="0" smtClean="0"/>
              <a:t>Ισότητα αποτελεσμάτων (</a:t>
            </a:r>
            <a:r>
              <a:rPr lang="en-GB" sz="2000" dirty="0" smtClean="0"/>
              <a:t>equality of outcome)</a:t>
            </a:r>
            <a:r>
              <a:rPr lang="el-GR" sz="2000" dirty="0" smtClean="0"/>
              <a:t>: Τα άτομα απολαμβάνουν το ίδιο αποτέλεσμα (πχ. ίδιο εισόδημα).</a:t>
            </a:r>
            <a:endParaRPr lang="en-GB" sz="2000" dirty="0" smtClean="0"/>
          </a:p>
          <a:p>
            <a:pPr lvl="1" algn="just">
              <a:lnSpc>
                <a:spcPct val="160000"/>
              </a:lnSpc>
            </a:pPr>
            <a:r>
              <a:rPr lang="el-GR" sz="2000" dirty="0" smtClean="0"/>
              <a:t>Ισότητα των ευκαιριών (</a:t>
            </a:r>
            <a:r>
              <a:rPr lang="en-GB" sz="2000" dirty="0" smtClean="0"/>
              <a:t>equality of opportunity)</a:t>
            </a:r>
            <a:r>
              <a:rPr lang="el-GR" sz="2000" dirty="0" smtClean="0"/>
              <a:t>: Ίση μεταχείριση των ατόμων</a:t>
            </a:r>
            <a:r>
              <a:rPr lang="el-GR" dirty="0" smtClean="0"/>
              <a:t>.</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19881160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282738"/>
          </a:xfrm>
          <a:solidFill>
            <a:schemeClr val="accent4"/>
          </a:solidFill>
        </p:spPr>
        <p:txBody>
          <a:bodyPr>
            <a:noAutofit/>
          </a:bodyPr>
          <a:lstStyle/>
          <a:p>
            <a:pPr algn="ctr">
              <a:lnSpc>
                <a:spcPct val="120000"/>
              </a:lnSpc>
              <a:spcAft>
                <a:spcPts val="600"/>
              </a:spcAft>
            </a:pPr>
            <a:r>
              <a:rPr lang="el-GR" sz="2400" dirty="0" smtClean="0">
                <a:latin typeface="+mn-lt"/>
              </a:rPr>
              <a:t>Το </a:t>
            </a:r>
            <a:r>
              <a:rPr lang="el-GR" sz="2400" b="1" dirty="0" smtClean="0">
                <a:latin typeface="+mn-lt"/>
              </a:rPr>
              <a:t>δίλημμα</a:t>
            </a:r>
            <a:r>
              <a:rPr lang="el-GR" sz="2400" dirty="0" smtClean="0">
                <a:latin typeface="+mn-lt"/>
              </a:rPr>
              <a:t> μεταξύ οικονομικής αποτελεσματικότητας και ισότητας</a:t>
            </a:r>
            <a:r>
              <a:rPr lang="el-GR" sz="2400" dirty="0">
                <a:latin typeface="+mn-lt"/>
              </a:rPr>
              <a:t> </a:t>
            </a:r>
            <a:r>
              <a:rPr lang="el-GR" sz="2000" dirty="0" smtClean="0">
                <a:latin typeface="+mn-lt"/>
              </a:rPr>
              <a:t>(</a:t>
            </a:r>
            <a:r>
              <a:rPr lang="en-US" sz="2000" dirty="0" smtClean="0">
                <a:latin typeface="+mn-lt"/>
              </a:rPr>
              <a:t>the efficiency-equity </a:t>
            </a:r>
            <a:r>
              <a:rPr lang="en-US" sz="2000" b="1" dirty="0" smtClean="0">
                <a:latin typeface="+mn-lt"/>
              </a:rPr>
              <a:t>trade-off</a:t>
            </a:r>
            <a:r>
              <a:rPr lang="en-US" sz="2000" dirty="0" smtClean="0">
                <a:latin typeface="+mn-lt"/>
              </a:rPr>
              <a:t>)</a:t>
            </a:r>
            <a:endParaRPr lang="en-GB" sz="2000" dirty="0">
              <a:latin typeface="+mn-lt"/>
            </a:endParaRPr>
          </a:p>
        </p:txBody>
      </p:sp>
      <p:grpSp>
        <p:nvGrpSpPr>
          <p:cNvPr id="3" name="Group 2"/>
          <p:cNvGrpSpPr>
            <a:grpSpLocks/>
          </p:cNvGrpSpPr>
          <p:nvPr/>
        </p:nvGrpSpPr>
        <p:grpSpPr bwMode="auto">
          <a:xfrm>
            <a:off x="838200" y="3056808"/>
            <a:ext cx="7384515" cy="1919134"/>
            <a:chOff x="783" y="2436"/>
            <a:chExt cx="3978" cy="924"/>
          </a:xfrm>
        </p:grpSpPr>
        <p:sp>
          <p:nvSpPr>
            <p:cNvPr id="4" name="AutoShape 3"/>
            <p:cNvSpPr>
              <a:spLocks noChangeArrowheads="1"/>
            </p:cNvSpPr>
            <p:nvPr/>
          </p:nvSpPr>
          <p:spPr bwMode="auto">
            <a:xfrm>
              <a:off x="2544" y="2832"/>
              <a:ext cx="672" cy="528"/>
            </a:xfrm>
            <a:prstGeom prst="triangle">
              <a:avLst>
                <a:gd name="adj" fmla="val 50000"/>
              </a:avLst>
            </a:prstGeom>
            <a:solidFill>
              <a:schemeClr val="tx1"/>
            </a:solidFill>
            <a:ln w="9525">
              <a:solidFill>
                <a:schemeClr val="tx1"/>
              </a:solidFill>
              <a:miter lim="800000"/>
              <a:headEnd/>
              <a:tailEnd/>
            </a:ln>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5" name="Line 4"/>
            <p:cNvSpPr>
              <a:spLocks noChangeShapeType="1"/>
            </p:cNvSpPr>
            <p:nvPr/>
          </p:nvSpPr>
          <p:spPr bwMode="auto">
            <a:xfrm>
              <a:off x="1200" y="2688"/>
              <a:ext cx="3360" cy="288"/>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 name="Text Box 5"/>
            <p:cNvSpPr txBox="1">
              <a:spLocks noChangeArrowheads="1"/>
            </p:cNvSpPr>
            <p:nvPr/>
          </p:nvSpPr>
          <p:spPr bwMode="auto">
            <a:xfrm>
              <a:off x="783" y="2436"/>
              <a:ext cx="172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algn="l" rtl="0">
                <a:spcBef>
                  <a:spcPct val="0"/>
                </a:spcBef>
                <a:buClrTx/>
                <a:buSzTx/>
                <a:buFontTx/>
                <a:buNone/>
              </a:pPr>
              <a:r>
                <a:rPr lang="el-GR" altLang="el-GR" sz="2000" b="1" dirty="0" smtClean="0"/>
                <a:t>Αποτελεσματικότητα</a:t>
              </a:r>
              <a:endParaRPr lang="en-US" altLang="el-GR" sz="2000" b="1" dirty="0"/>
            </a:p>
          </p:txBody>
        </p:sp>
        <p:sp>
          <p:nvSpPr>
            <p:cNvPr id="7" name="Text Box 6"/>
            <p:cNvSpPr txBox="1">
              <a:spLocks noChangeArrowheads="1"/>
            </p:cNvSpPr>
            <p:nvPr/>
          </p:nvSpPr>
          <p:spPr bwMode="auto">
            <a:xfrm>
              <a:off x="4161" y="2706"/>
              <a:ext cx="60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algn="l" rtl="0">
                <a:spcBef>
                  <a:spcPct val="0"/>
                </a:spcBef>
                <a:buClrTx/>
                <a:buSzTx/>
                <a:buFontTx/>
                <a:buNone/>
              </a:pPr>
              <a:r>
                <a:rPr lang="el-GR" altLang="el-GR" sz="2000" b="1" dirty="0" smtClean="0"/>
                <a:t>Ισότητα</a:t>
              </a:r>
              <a:endParaRPr lang="en-GB" altLang="el-GR" sz="2000" b="1" dirty="0"/>
            </a:p>
          </p:txBody>
        </p:sp>
      </p:grpSp>
      <p:sp>
        <p:nvSpPr>
          <p:cNvPr id="8" name="Slide Number Placeholder 7"/>
          <p:cNvSpPr>
            <a:spLocks noGrp="1"/>
          </p:cNvSpPr>
          <p:nvPr>
            <p:ph type="sldNum" sz="quarter" idx="12"/>
          </p:nvPr>
        </p:nvSpPr>
        <p:spPr/>
        <p:txBody>
          <a:bodyPr/>
          <a:lstStyle/>
          <a:p>
            <a:fld id="{B6F15528-21DE-4FAA-801E-634DDDAF4B2B}" type="slidenum">
              <a:rPr lang="en-US" smtClean="0"/>
              <a:pPr/>
              <a:t>27</a:t>
            </a:fld>
            <a:endParaRPr lang="en-US"/>
          </a:p>
        </p:txBody>
      </p:sp>
      <p:sp>
        <p:nvSpPr>
          <p:cNvPr id="9" name="TextBox 8"/>
          <p:cNvSpPr txBox="1"/>
          <p:nvPr/>
        </p:nvSpPr>
        <p:spPr>
          <a:xfrm>
            <a:off x="2971800" y="5677812"/>
            <a:ext cx="3352800" cy="646331"/>
          </a:xfrm>
          <a:prstGeom prst="rect">
            <a:avLst/>
          </a:prstGeom>
          <a:noFill/>
        </p:spPr>
        <p:txBody>
          <a:bodyPr wrap="square" rtlCol="0">
            <a:spAutoFit/>
          </a:bodyPr>
          <a:lstStyle/>
          <a:p>
            <a:pPr algn="ctr"/>
            <a:r>
              <a:rPr lang="el-GR" dirty="0" smtClean="0"/>
              <a:t>Ύπαρξη εντάσεων μεταξύ των δύο στόχων!</a:t>
            </a:r>
            <a:endParaRPr lang="en-GB" dirty="0"/>
          </a:p>
        </p:txBody>
      </p:sp>
      <p:sp>
        <p:nvSpPr>
          <p:cNvPr id="10" name="TextBox 9"/>
          <p:cNvSpPr txBox="1"/>
          <p:nvPr/>
        </p:nvSpPr>
        <p:spPr>
          <a:xfrm>
            <a:off x="457200" y="2411263"/>
            <a:ext cx="3352800" cy="584775"/>
          </a:xfrm>
          <a:prstGeom prst="rect">
            <a:avLst/>
          </a:prstGeom>
          <a:noFill/>
        </p:spPr>
        <p:txBody>
          <a:bodyPr wrap="square" rtlCol="0">
            <a:spAutoFit/>
          </a:bodyPr>
          <a:lstStyle/>
          <a:p>
            <a:pPr algn="ctr"/>
            <a:r>
              <a:rPr lang="el-GR" sz="1600" dirty="0" smtClean="0"/>
              <a:t>Πως θα κάνουμε βέλτιστη χρήση των πόρων;</a:t>
            </a:r>
            <a:endParaRPr lang="en-GB" sz="1600" dirty="0"/>
          </a:p>
        </p:txBody>
      </p:sp>
      <p:sp>
        <p:nvSpPr>
          <p:cNvPr id="11" name="TextBox 10"/>
          <p:cNvSpPr txBox="1"/>
          <p:nvPr/>
        </p:nvSpPr>
        <p:spPr>
          <a:xfrm>
            <a:off x="5715000" y="3007518"/>
            <a:ext cx="3352800" cy="584775"/>
          </a:xfrm>
          <a:prstGeom prst="rect">
            <a:avLst/>
          </a:prstGeom>
          <a:noFill/>
        </p:spPr>
        <p:txBody>
          <a:bodyPr wrap="square" rtlCol="0">
            <a:spAutoFit/>
          </a:bodyPr>
          <a:lstStyle/>
          <a:p>
            <a:pPr algn="ctr"/>
            <a:r>
              <a:rPr lang="el-GR" sz="1600" dirty="0" smtClean="0"/>
              <a:t>Πως θα μοιράσουμε τους πόρους με δίκαιο τρόπο;</a:t>
            </a:r>
            <a:endParaRPr lang="en-GB" sz="1600" dirty="0"/>
          </a:p>
        </p:txBody>
      </p:sp>
    </p:spTree>
    <p:extLst>
      <p:ext uri="{BB962C8B-B14F-4D97-AF65-F5344CB8AC3E}">
        <p14:creationId xmlns:p14="http://schemas.microsoft.com/office/powerpoint/2010/main" val="4023218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a:solidFill>
            <a:srgbClr val="FFC000"/>
          </a:solidFill>
        </p:spPr>
        <p:txBody>
          <a:bodyPr>
            <a:normAutofit/>
          </a:bodyPr>
          <a:lstStyle/>
          <a:p>
            <a:pPr algn="ctr">
              <a:lnSpc>
                <a:spcPct val="100000"/>
              </a:lnSpc>
            </a:pPr>
            <a:r>
              <a:rPr lang="el-GR" sz="2800" b="1" dirty="0" smtClean="0">
                <a:latin typeface="+mn-lt"/>
              </a:rPr>
              <a:t>Παραδείγματα του διλήμματος οικονομικής αποτελεσματικότητας – ισότητας στην εκπαίδευση</a:t>
            </a:r>
            <a:endParaRPr lang="en-GB" sz="2800" b="1" dirty="0">
              <a:latin typeface="+mn-lt"/>
            </a:endParaRPr>
          </a:p>
        </p:txBody>
      </p:sp>
      <p:sp>
        <p:nvSpPr>
          <p:cNvPr id="3" name="Content Placeholder 2"/>
          <p:cNvSpPr>
            <a:spLocks noGrp="1"/>
          </p:cNvSpPr>
          <p:nvPr>
            <p:ph idx="1"/>
          </p:nvPr>
        </p:nvSpPr>
        <p:spPr>
          <a:xfrm>
            <a:off x="628650" y="1905000"/>
            <a:ext cx="7886700" cy="4271963"/>
          </a:xfrm>
        </p:spPr>
        <p:txBody>
          <a:bodyPr/>
          <a:lstStyle/>
          <a:p>
            <a:pPr algn="just">
              <a:lnSpc>
                <a:spcPct val="100000"/>
              </a:lnSpc>
              <a:spcAft>
                <a:spcPts val="1200"/>
              </a:spcAft>
            </a:pPr>
            <a:r>
              <a:rPr lang="el-GR" dirty="0" smtClean="0"/>
              <a:t>Περισσότεροι πόροι στους καλύτερους μαθητές και φοιτητές.</a:t>
            </a:r>
          </a:p>
          <a:p>
            <a:pPr algn="just">
              <a:lnSpc>
                <a:spcPct val="100000"/>
              </a:lnSpc>
              <a:spcAft>
                <a:spcPts val="1200"/>
              </a:spcAft>
            </a:pPr>
            <a:r>
              <a:rPr lang="el-GR" dirty="0" smtClean="0"/>
              <a:t>Σύνδεση των ερευνητικών αποτελεσμάτων των πανεπιστημίων με τη χρηματοδότηση τους.</a:t>
            </a:r>
          </a:p>
          <a:p>
            <a:pPr algn="just">
              <a:lnSpc>
                <a:spcPct val="100000"/>
              </a:lnSpc>
              <a:spcAft>
                <a:spcPts val="1200"/>
              </a:spcAft>
            </a:pPr>
            <a:r>
              <a:rPr lang="el-GR" dirty="0" smtClean="0"/>
              <a:t>Διοικητική αυτονομία των σχολικών μονάδων.</a:t>
            </a:r>
            <a:endParaRPr lang="en-GB" dirty="0" smtClean="0"/>
          </a:p>
          <a:p>
            <a:pPr algn="just">
              <a:lnSpc>
                <a:spcPct val="100000"/>
              </a:lnSpc>
              <a:spcAft>
                <a:spcPts val="1200"/>
              </a:spcAft>
            </a:pPr>
            <a:r>
              <a:rPr lang="en-GB" dirty="0" smtClean="0"/>
              <a:t>Ability grouping </a:t>
            </a:r>
            <a:r>
              <a:rPr lang="el-GR" dirty="0" smtClean="0"/>
              <a:t>– </a:t>
            </a:r>
            <a:r>
              <a:rPr lang="en-GB" dirty="0" smtClean="0"/>
              <a:t>tracking.</a:t>
            </a:r>
            <a:endParaRPr lang="el-G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extLst>
      <p:ext uri="{BB962C8B-B14F-4D97-AF65-F5344CB8AC3E}">
        <p14:creationId xmlns:p14="http://schemas.microsoft.com/office/powerpoint/2010/main" val="776149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4"/>
          </a:xfrm>
          <a:solidFill>
            <a:srgbClr val="FFC000"/>
          </a:solidFill>
        </p:spPr>
        <p:txBody>
          <a:bodyPr/>
          <a:lstStyle/>
          <a:p>
            <a:pPr algn="ctr"/>
            <a:r>
              <a:rPr lang="el-GR" b="1" dirty="0" smtClean="0"/>
              <a:t>Η έννοια του κόστους ευκαιρίας</a:t>
            </a:r>
            <a:endParaRPr lang="en-GB" b="1" dirty="0"/>
          </a:p>
        </p:txBody>
      </p:sp>
      <p:sp>
        <p:nvSpPr>
          <p:cNvPr id="3" name="Content Placeholder 2"/>
          <p:cNvSpPr>
            <a:spLocks noGrp="1"/>
          </p:cNvSpPr>
          <p:nvPr>
            <p:ph idx="1"/>
          </p:nvPr>
        </p:nvSpPr>
        <p:spPr>
          <a:xfrm>
            <a:off x="628650" y="1676400"/>
            <a:ext cx="7886700" cy="4724400"/>
          </a:xfrm>
        </p:spPr>
        <p:txBody>
          <a:bodyPr>
            <a:normAutofit/>
          </a:bodyPr>
          <a:lstStyle/>
          <a:p>
            <a:pPr algn="just">
              <a:spcAft>
                <a:spcPts val="600"/>
              </a:spcAft>
            </a:pPr>
            <a:r>
              <a:rPr lang="el-GR" sz="2200" dirty="0" smtClean="0"/>
              <a:t>Για τους περισσότερους ανθρώπους κόστος σημαίνει πληρωμή κάποιου χρηματικού ποσού. </a:t>
            </a:r>
          </a:p>
          <a:p>
            <a:pPr algn="just">
              <a:spcAft>
                <a:spcPts val="600"/>
              </a:spcAft>
            </a:pPr>
            <a:r>
              <a:rPr lang="el-GR" sz="2200" dirty="0" smtClean="0"/>
              <a:t>Στην πραγματικότητα όμως η έννοια του κόστους είναι πιο διευρυμένη.</a:t>
            </a:r>
          </a:p>
          <a:p>
            <a:pPr algn="just">
              <a:spcAft>
                <a:spcPts val="600"/>
              </a:spcAft>
            </a:pPr>
            <a:r>
              <a:rPr lang="el-GR" sz="2200" dirty="0" smtClean="0"/>
              <a:t>Δεδομένου ότι οι πόροι είναι περιορισμένοι, οποιαδήποτε παραγωγική διαδικασία δεσμεύει πόρους που θα μπορούσαν να χρησιμοποιηθούν σε κάποια άλλη παραγωγική διαδικασία.</a:t>
            </a:r>
          </a:p>
          <a:p>
            <a:pPr algn="just">
              <a:spcAft>
                <a:spcPts val="600"/>
              </a:spcAft>
            </a:pPr>
            <a:r>
              <a:rPr lang="el-GR" sz="2200" dirty="0" smtClean="0"/>
              <a:t>Το έμμεσο αυτό κόστος ονομάζεται </a:t>
            </a:r>
            <a:r>
              <a:rPr lang="el-GR" sz="2200" b="1" dirty="0" smtClean="0"/>
              <a:t>κόστος ευκαιρίας</a:t>
            </a:r>
            <a:r>
              <a:rPr lang="el-GR" sz="2200" dirty="0" smtClean="0"/>
              <a:t> (ή εναλλακτικό κόστος) – </a:t>
            </a:r>
            <a:r>
              <a:rPr lang="en-GB" sz="2200" dirty="0" smtClean="0"/>
              <a:t>opportunity cost.</a:t>
            </a:r>
            <a:endParaRPr lang="el-GR" sz="2200" dirty="0" smtClean="0"/>
          </a:p>
          <a:p>
            <a:pPr algn="just">
              <a:spcAft>
                <a:spcPts val="600"/>
              </a:spcAft>
            </a:pPr>
            <a:r>
              <a:rPr lang="el-GR" sz="2200" dirty="0" smtClean="0"/>
              <a:t>Πχ έστω πάμε κινηματογράφο για 2 ώρες. Το κόστος δεν είναι μόνο η τιμή του εισιτηρίου, αλλά και η απώλεια της ευκαιρίας που είχαμε να κάνουμε κάτι άλλο στη διάρκεια των 2 ωρών.</a:t>
            </a:r>
            <a:endParaRPr lang="en-GB" sz="2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extLst>
      <p:ext uri="{BB962C8B-B14F-4D97-AF65-F5344CB8AC3E}">
        <p14:creationId xmlns:p14="http://schemas.microsoft.com/office/powerpoint/2010/main" val="2805428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5637"/>
          </a:xfrm>
        </p:spPr>
        <p:txBody>
          <a:bodyPr/>
          <a:lstStyle/>
          <a:p>
            <a:pPr algn="ctr"/>
            <a:r>
              <a:rPr lang="el-GR" b="1" dirty="0" smtClean="0"/>
              <a:t>Ύλη και Βαθμολογία</a:t>
            </a:r>
            <a:endParaRPr lang="en-GB" b="1" dirty="0"/>
          </a:p>
        </p:txBody>
      </p:sp>
      <p:sp>
        <p:nvSpPr>
          <p:cNvPr id="3" name="Content Placeholder 2"/>
          <p:cNvSpPr>
            <a:spLocks noGrp="1"/>
          </p:cNvSpPr>
          <p:nvPr>
            <p:ph idx="1"/>
          </p:nvPr>
        </p:nvSpPr>
        <p:spPr>
          <a:xfrm>
            <a:off x="266700" y="1087306"/>
            <a:ext cx="8610600" cy="5269045"/>
          </a:xfrm>
        </p:spPr>
        <p:txBody>
          <a:bodyPr>
            <a:normAutofit fontScale="92500" lnSpcReduction="20000"/>
          </a:bodyPr>
          <a:lstStyle/>
          <a:p>
            <a:r>
              <a:rPr lang="el-GR" b="1" dirty="0" smtClean="0"/>
              <a:t>Ύλη</a:t>
            </a:r>
          </a:p>
          <a:p>
            <a:pPr lvl="1" algn="just">
              <a:lnSpc>
                <a:spcPct val="150000"/>
              </a:lnSpc>
              <a:spcAft>
                <a:spcPts val="600"/>
              </a:spcAft>
            </a:pPr>
            <a:r>
              <a:rPr lang="el-GR" dirty="0" smtClean="0"/>
              <a:t>Εισαγωγικές έννοιες των οικονομικών και η εφαρμογή τους στην εκπαίδευση, η επένδυση στην εκπαίδευση και η θεωρία ανθρώπινου κεφαλαίου, </a:t>
            </a:r>
            <a:r>
              <a:rPr lang="el-GR" dirty="0"/>
              <a:t>θεωρία σηματοδότησης, οικονομική απόδοση της εκπαίδευσης</a:t>
            </a:r>
            <a:r>
              <a:rPr lang="el-GR" dirty="0" smtClean="0"/>
              <a:t>, εκπαίδευση και ανάπτυξη, εκπαίδευση και ανισότητα, χρηματοδότηση της εκπαίδευσης, </a:t>
            </a:r>
            <a:r>
              <a:rPr lang="el-GR" dirty="0"/>
              <a:t>διαγενεακή εκπαιδευτική </a:t>
            </a:r>
            <a:r>
              <a:rPr lang="el-GR" dirty="0" smtClean="0"/>
              <a:t>κινητικότητα, ειδικά θέματα οικονομικών της εκπαίδευσης (διαμαθητικές επιδράσεις, το μέγεθος της τάξης, η σημασία της προσχολικής εκπαίδευσης, μη γνωστικές δεξιότητες και οικονομική επιτυχία). </a:t>
            </a:r>
          </a:p>
          <a:p>
            <a:r>
              <a:rPr lang="el-GR" b="1" dirty="0" smtClean="0"/>
              <a:t>Αξιολόγηση</a:t>
            </a:r>
          </a:p>
          <a:p>
            <a:pPr lvl="1">
              <a:lnSpc>
                <a:spcPct val="150000"/>
              </a:lnSpc>
            </a:pPr>
            <a:r>
              <a:rPr lang="el-GR" dirty="0" smtClean="0"/>
              <a:t>Γραπτή εξέταση.</a:t>
            </a:r>
          </a:p>
          <a:p>
            <a:pPr>
              <a:lnSpc>
                <a:spcPct val="120000"/>
              </a:lnSpc>
              <a:spcAft>
                <a:spcPts val="200"/>
              </a:spcAft>
            </a:pPr>
            <a:r>
              <a:rPr lang="el-GR" sz="1900" b="1" dirty="0"/>
              <a:t>Ενδεικτική Βιβλιογραφία</a:t>
            </a:r>
          </a:p>
          <a:p>
            <a:pPr lvl="1" algn="just">
              <a:lnSpc>
                <a:spcPct val="120000"/>
              </a:lnSpc>
              <a:spcAft>
                <a:spcPts val="200"/>
              </a:spcAft>
            </a:pPr>
            <a:r>
              <a:rPr lang="el-GR" sz="1700" dirty="0"/>
              <a:t>Ψαχαρόπουλος, Γ.</a:t>
            </a:r>
            <a:r>
              <a:rPr lang="en-GB" sz="1700" dirty="0"/>
              <a:t> (1999). </a:t>
            </a:r>
            <a:r>
              <a:rPr lang="el-GR" sz="1700" dirty="0"/>
              <a:t>Οικονομική της Εκπαίδευσης</a:t>
            </a:r>
            <a:r>
              <a:rPr lang="en-GB" sz="1700" dirty="0"/>
              <a:t>. </a:t>
            </a:r>
            <a:r>
              <a:rPr lang="el-GR" sz="1700" dirty="0"/>
              <a:t>Εκδόσεις Παπαζήσης.</a:t>
            </a:r>
          </a:p>
          <a:p>
            <a:pPr lvl="1" algn="just">
              <a:lnSpc>
                <a:spcPct val="120000"/>
              </a:lnSpc>
              <a:spcAft>
                <a:spcPts val="200"/>
              </a:spcAft>
            </a:pPr>
            <a:r>
              <a:rPr lang="en-GB" sz="1700" dirty="0"/>
              <a:t>Checchi, D. (2006). The Economics of Education. Human Capital, Family Background and </a:t>
            </a:r>
            <a:r>
              <a:rPr lang="en-GB" sz="1700" dirty="0" smtClean="0"/>
              <a:t>Inequality</a:t>
            </a:r>
            <a:r>
              <a:rPr lang="el-GR" sz="1700" dirty="0" smtClean="0"/>
              <a:t>.</a:t>
            </a:r>
            <a:r>
              <a:rPr lang="en-GB" sz="1700" dirty="0" smtClean="0"/>
              <a:t> Cambridge</a:t>
            </a:r>
            <a:r>
              <a:rPr lang="el-GR" sz="1700" dirty="0" smtClean="0"/>
              <a:t> </a:t>
            </a:r>
            <a:r>
              <a:rPr lang="en-GB" sz="1700" dirty="0" smtClean="0"/>
              <a:t>University </a:t>
            </a:r>
            <a:r>
              <a:rPr lang="en-GB" sz="1700" dirty="0"/>
              <a:t>Press.</a:t>
            </a:r>
            <a:endParaRPr lang="el-GR" sz="1700" dirty="0"/>
          </a:p>
          <a:p>
            <a:pPr lvl="1" algn="just">
              <a:lnSpc>
                <a:spcPct val="120000"/>
              </a:lnSpc>
              <a:spcAft>
                <a:spcPts val="200"/>
              </a:spcAft>
            </a:pPr>
            <a:r>
              <a:rPr lang="el-GR" sz="1700" dirty="0"/>
              <a:t>Σημειώσεις του μαθήματος.</a:t>
            </a:r>
          </a:p>
          <a:p>
            <a:pPr lvl="1"/>
            <a:endParaRPr lang="el-GR" dirty="0" smtClean="0"/>
          </a:p>
          <a:p>
            <a:pPr lvl="1">
              <a:buFont typeface="Courier New" panose="02070309020205020404" pitchFamily="49" charset="0"/>
              <a:buChar char="o"/>
            </a:pPr>
            <a:endParaRPr lang="el-GR" sz="3200" dirty="0"/>
          </a:p>
          <a:p>
            <a:pPr lvl="1">
              <a:buFont typeface="Wingdings" panose="05000000000000000000" pitchFamily="2" charset="2"/>
              <a:buChar char="Ø"/>
            </a:pPr>
            <a:endParaRPr lang="en-GB"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000699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a:solidFill>
            <a:srgbClr val="FFC000"/>
          </a:solidFill>
        </p:spPr>
        <p:txBody>
          <a:bodyPr/>
          <a:lstStyle/>
          <a:p>
            <a:pPr algn="ctr"/>
            <a:r>
              <a:rPr lang="el-GR" b="1" dirty="0" smtClean="0"/>
              <a:t>Το κόστος ευκαιρίας στην εκπαίδευση</a:t>
            </a:r>
            <a:endParaRPr lang="en-GB" b="1" dirty="0"/>
          </a:p>
        </p:txBody>
      </p:sp>
      <p:sp>
        <p:nvSpPr>
          <p:cNvPr id="3" name="Content Placeholder 2"/>
          <p:cNvSpPr>
            <a:spLocks noGrp="1"/>
          </p:cNvSpPr>
          <p:nvPr>
            <p:ph idx="1"/>
          </p:nvPr>
        </p:nvSpPr>
        <p:spPr>
          <a:xfrm>
            <a:off x="628650" y="1447800"/>
            <a:ext cx="7886700" cy="4953000"/>
          </a:xfrm>
        </p:spPr>
        <p:txBody>
          <a:bodyPr>
            <a:normAutofit/>
          </a:bodyPr>
          <a:lstStyle/>
          <a:p>
            <a:pPr algn="just">
              <a:lnSpc>
                <a:spcPct val="100000"/>
              </a:lnSpc>
              <a:spcAft>
                <a:spcPts val="600"/>
              </a:spcAft>
            </a:pPr>
            <a:r>
              <a:rPr lang="el-GR" sz="2200" dirty="0" smtClean="0"/>
              <a:t>Η έννοια του κόστους ευκαιρίας είναι πολύ σημαντική στα οικονομικά της εκπαίδευσης.</a:t>
            </a:r>
          </a:p>
          <a:p>
            <a:pPr lvl="1" algn="just">
              <a:lnSpc>
                <a:spcPct val="100000"/>
              </a:lnSpc>
              <a:spcAft>
                <a:spcPts val="600"/>
              </a:spcAft>
            </a:pPr>
            <a:r>
              <a:rPr lang="el-GR" sz="1900" dirty="0" smtClean="0"/>
              <a:t>Επένδυση του ατόμου στην εκπαίδευση</a:t>
            </a:r>
          </a:p>
          <a:p>
            <a:pPr lvl="1" algn="just">
              <a:lnSpc>
                <a:spcPct val="100000"/>
              </a:lnSpc>
              <a:spcAft>
                <a:spcPts val="600"/>
              </a:spcAft>
            </a:pPr>
            <a:r>
              <a:rPr lang="el-GR" sz="1900" dirty="0" smtClean="0"/>
              <a:t>Συνολικές επενδύσεις για εκπαίδευση στην οικονομία</a:t>
            </a:r>
          </a:p>
          <a:p>
            <a:pPr algn="just">
              <a:lnSpc>
                <a:spcPct val="100000"/>
              </a:lnSpc>
              <a:spcAft>
                <a:spcPts val="600"/>
              </a:spcAft>
            </a:pPr>
            <a:r>
              <a:rPr lang="el-GR" sz="2200" dirty="0" smtClean="0"/>
              <a:t>Για παράδειγμα,</a:t>
            </a:r>
          </a:p>
          <a:p>
            <a:pPr algn="just">
              <a:lnSpc>
                <a:spcPct val="100000"/>
              </a:lnSpc>
              <a:spcAft>
                <a:spcPts val="600"/>
              </a:spcAft>
            </a:pPr>
            <a:r>
              <a:rPr lang="el-GR" sz="2200" dirty="0" smtClean="0"/>
              <a:t>Το κόστος των σπουδών δεν περιλαμβάνει μόνο το άμεσα κόστη (δίδακτρα, μεταφορικά, κόστος διαμονής, κτλ.) αλλά και το κόστος ευκαιρίας της εναλλακτικής χρησιμοποίησης του χρόνου του σπουδαστή (πχ. μισθός από εργασία).</a:t>
            </a:r>
          </a:p>
          <a:p>
            <a:pPr algn="just">
              <a:lnSpc>
                <a:spcPct val="100000"/>
              </a:lnSpc>
              <a:spcAft>
                <a:spcPts val="600"/>
              </a:spcAft>
            </a:pPr>
            <a:r>
              <a:rPr lang="el-GR" sz="2200" dirty="0" smtClean="0"/>
              <a:t>Η δημόσια επένδυση στην παιδεία συνεπάγεται τη χρήση πόρων που θα μπορούν να διατεθούν αλλού (πχ. </a:t>
            </a:r>
            <a:r>
              <a:rPr lang="el-GR" sz="2200" dirty="0"/>
              <a:t>σ</a:t>
            </a:r>
            <a:r>
              <a:rPr lang="el-GR" sz="2200" dirty="0" smtClean="0"/>
              <a:t>την υγεία).</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extLst>
      <p:ext uri="{BB962C8B-B14F-4D97-AF65-F5344CB8AC3E}">
        <p14:creationId xmlns:p14="http://schemas.microsoft.com/office/powerpoint/2010/main" val="11883163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a:solidFill>
            <a:srgbClr val="FFC000"/>
          </a:solidFill>
        </p:spPr>
        <p:txBody>
          <a:bodyPr/>
          <a:lstStyle/>
          <a:p>
            <a:pPr algn="ctr"/>
            <a:r>
              <a:rPr lang="el-GR" b="1" dirty="0" smtClean="0"/>
              <a:t>Η έννοια της εξωτερικότητας (</a:t>
            </a:r>
            <a:r>
              <a:rPr lang="en-GB" b="1" dirty="0" smtClean="0"/>
              <a:t>externality)</a:t>
            </a:r>
            <a:endParaRPr lang="en-GB" b="1" dirty="0"/>
          </a:p>
        </p:txBody>
      </p:sp>
      <p:sp>
        <p:nvSpPr>
          <p:cNvPr id="3" name="Content Placeholder 2"/>
          <p:cNvSpPr>
            <a:spLocks noGrp="1"/>
          </p:cNvSpPr>
          <p:nvPr>
            <p:ph idx="1"/>
          </p:nvPr>
        </p:nvSpPr>
        <p:spPr>
          <a:xfrm>
            <a:off x="628650" y="1447800"/>
            <a:ext cx="7886700" cy="4953000"/>
          </a:xfrm>
        </p:spPr>
        <p:txBody>
          <a:bodyPr>
            <a:normAutofit/>
          </a:bodyPr>
          <a:lstStyle/>
          <a:p>
            <a:pPr algn="just">
              <a:lnSpc>
                <a:spcPct val="110000"/>
              </a:lnSpc>
              <a:spcAft>
                <a:spcPts val="600"/>
              </a:spcAft>
            </a:pPr>
            <a:r>
              <a:rPr lang="el-GR" sz="2200" dirty="0" smtClean="0"/>
              <a:t>Η έννοια της εξωτερικότητας </a:t>
            </a:r>
            <a:r>
              <a:rPr lang="en-GB" sz="2200" dirty="0" smtClean="0"/>
              <a:t>(externality) </a:t>
            </a:r>
            <a:r>
              <a:rPr lang="el-GR" sz="2200" dirty="0" smtClean="0"/>
              <a:t>είναι πολύ σημαντική στα οικονομικά της εκπαίδευσης.</a:t>
            </a:r>
          </a:p>
          <a:p>
            <a:pPr algn="just">
              <a:lnSpc>
                <a:spcPct val="110000"/>
              </a:lnSpc>
              <a:spcAft>
                <a:spcPts val="600"/>
              </a:spcAft>
            </a:pPr>
            <a:r>
              <a:rPr lang="el-GR" sz="2200" dirty="0" smtClean="0"/>
              <a:t>Γενικότερα, με τον όρο εξωτερικότητα αναφερόμαστε στις άμεσες και εκτός του μηχανισμού της αγοράς συνέπειες των δραστηριοτήτων ενός ατόμου ή μίας μονάδας σε ένα άλλο άτομο ή μονάδα.</a:t>
            </a:r>
          </a:p>
          <a:p>
            <a:pPr lvl="1" algn="just">
              <a:lnSpc>
                <a:spcPct val="110000"/>
              </a:lnSpc>
              <a:spcAft>
                <a:spcPts val="600"/>
              </a:spcAft>
            </a:pPr>
            <a:r>
              <a:rPr lang="el-GR" sz="1900" dirty="0" smtClean="0"/>
              <a:t>Αν είναι ωφέλιμες/ευχάριστες =&gt; θετική εξωτερικότητα</a:t>
            </a:r>
            <a:r>
              <a:rPr lang="en-GB" sz="1900" dirty="0" smtClean="0"/>
              <a:t> (positive externality)</a:t>
            </a:r>
            <a:r>
              <a:rPr lang="el-GR" sz="1900" dirty="0" smtClean="0"/>
              <a:t>.</a:t>
            </a:r>
          </a:p>
          <a:p>
            <a:pPr lvl="1" algn="just">
              <a:lnSpc>
                <a:spcPct val="110000"/>
              </a:lnSpc>
              <a:spcAft>
                <a:spcPts val="600"/>
              </a:spcAft>
            </a:pPr>
            <a:r>
              <a:rPr lang="el-GR" sz="1900" dirty="0" smtClean="0"/>
              <a:t>Αν είναι βλαβερές/δυσάρεστες =&gt; αρνητική εξωτερικότητα</a:t>
            </a:r>
            <a:r>
              <a:rPr lang="en-GB" sz="1900" dirty="0" smtClean="0"/>
              <a:t> (negative externality)</a:t>
            </a:r>
            <a:r>
              <a:rPr lang="el-GR" sz="1900" dirty="0" smtClean="0"/>
              <a:t>.</a:t>
            </a:r>
          </a:p>
          <a:p>
            <a:pPr lvl="1" algn="just">
              <a:spcAft>
                <a:spcPts val="600"/>
              </a:spcAft>
            </a:pPr>
            <a:endParaRPr lang="el-GR" sz="19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11262480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a:solidFill>
            <a:srgbClr val="FFC000"/>
          </a:solidFill>
        </p:spPr>
        <p:txBody>
          <a:bodyPr/>
          <a:lstStyle/>
          <a:p>
            <a:pPr algn="ctr"/>
            <a:r>
              <a:rPr lang="el-GR" b="1" dirty="0" smtClean="0"/>
              <a:t>Η έννοια της εξωτερικότητας (</a:t>
            </a:r>
            <a:r>
              <a:rPr lang="en-GB" b="1" dirty="0" smtClean="0"/>
              <a:t>externality)</a:t>
            </a:r>
            <a:endParaRPr lang="en-GB" b="1" dirty="0"/>
          </a:p>
        </p:txBody>
      </p:sp>
      <p:sp>
        <p:nvSpPr>
          <p:cNvPr id="3" name="Content Placeholder 2"/>
          <p:cNvSpPr>
            <a:spLocks noGrp="1"/>
          </p:cNvSpPr>
          <p:nvPr>
            <p:ph idx="1"/>
          </p:nvPr>
        </p:nvSpPr>
        <p:spPr>
          <a:xfrm>
            <a:off x="628650" y="1600200"/>
            <a:ext cx="7886700" cy="3581400"/>
          </a:xfrm>
        </p:spPr>
        <p:txBody>
          <a:bodyPr>
            <a:normAutofit/>
          </a:bodyPr>
          <a:lstStyle/>
          <a:p>
            <a:pPr algn="just">
              <a:spcAft>
                <a:spcPts val="600"/>
              </a:spcAft>
            </a:pPr>
            <a:r>
              <a:rPr lang="el-GR" sz="2200" dirty="0" smtClean="0"/>
              <a:t>Παραδείγματα αρνητικών εξωτερικοτήτων:</a:t>
            </a:r>
          </a:p>
          <a:p>
            <a:pPr lvl="1" algn="just">
              <a:spcAft>
                <a:spcPts val="600"/>
              </a:spcAft>
            </a:pPr>
            <a:r>
              <a:rPr lang="el-GR" sz="1900" dirty="0" smtClean="0"/>
              <a:t>Κάπνισμα,</a:t>
            </a:r>
          </a:p>
          <a:p>
            <a:pPr lvl="1" algn="just">
              <a:spcAft>
                <a:spcPts val="600"/>
              </a:spcAft>
            </a:pPr>
            <a:r>
              <a:rPr lang="el-GR" sz="1900" dirty="0" smtClean="0"/>
              <a:t>Εκπομπές καυσαερίων,</a:t>
            </a:r>
          </a:p>
          <a:p>
            <a:pPr lvl="1" algn="just">
              <a:spcAft>
                <a:spcPts val="600"/>
              </a:spcAft>
            </a:pPr>
            <a:r>
              <a:rPr lang="el-GR" sz="1900" dirty="0" smtClean="0"/>
              <a:t>Γείτονας που βάζει δυνατά τη μουσική.</a:t>
            </a:r>
            <a:endParaRPr lang="en-GB" sz="1900" dirty="0" smtClean="0"/>
          </a:p>
          <a:p>
            <a:pPr algn="just">
              <a:spcAft>
                <a:spcPts val="600"/>
              </a:spcAft>
            </a:pPr>
            <a:r>
              <a:rPr lang="el-GR" sz="2200" dirty="0" smtClean="0"/>
              <a:t>Παραδείγματα θετικών εξωτερικοτήτων:</a:t>
            </a:r>
          </a:p>
          <a:p>
            <a:pPr lvl="1" algn="just">
              <a:spcAft>
                <a:spcPts val="600"/>
              </a:spcAft>
            </a:pPr>
            <a:r>
              <a:rPr lang="el-GR" sz="1900" dirty="0" smtClean="0"/>
              <a:t>Ένα πάρκο που αναβαθμίζει μία γειτονιά.</a:t>
            </a:r>
          </a:p>
          <a:p>
            <a:pPr lvl="1" algn="just">
              <a:spcAft>
                <a:spcPts val="600"/>
              </a:spcAft>
            </a:pPr>
            <a:r>
              <a:rPr lang="el-GR" sz="1900" dirty="0" smtClean="0"/>
              <a:t>Εμβολιασμοί.</a:t>
            </a:r>
          </a:p>
          <a:p>
            <a:pPr lvl="1" algn="just">
              <a:spcAft>
                <a:spcPts val="600"/>
              </a:spcAft>
            </a:pPr>
            <a:r>
              <a:rPr lang="el-GR" sz="1900" dirty="0" smtClean="0"/>
              <a:t>Εθελοντικός καθαρισμός των ακτών.</a:t>
            </a:r>
          </a:p>
          <a:p>
            <a:pPr lvl="1" algn="just">
              <a:spcAft>
                <a:spcPts val="600"/>
              </a:spcAft>
            </a:pPr>
            <a:endParaRPr lang="el-GR" sz="19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dirty="0"/>
          </a:p>
        </p:txBody>
      </p:sp>
    </p:spTree>
    <p:extLst>
      <p:ext uri="{BB962C8B-B14F-4D97-AF65-F5344CB8AC3E}">
        <p14:creationId xmlns:p14="http://schemas.microsoft.com/office/powerpoint/2010/main" val="5205033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a:solidFill>
            <a:srgbClr val="FFC000"/>
          </a:solidFill>
        </p:spPr>
        <p:txBody>
          <a:bodyPr/>
          <a:lstStyle/>
          <a:p>
            <a:pPr algn="ctr"/>
            <a:r>
              <a:rPr lang="el-GR" b="1" dirty="0" smtClean="0"/>
              <a:t>Η έννοια της εξωτερικότητας (</a:t>
            </a:r>
            <a:r>
              <a:rPr lang="en-GB" b="1" dirty="0" smtClean="0"/>
              <a:t>externality)</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dirty="0"/>
          </a:p>
        </p:txBody>
      </p:sp>
      <p:sp>
        <p:nvSpPr>
          <p:cNvPr id="5" name="Content Placeholder 2"/>
          <p:cNvSpPr txBox="1">
            <a:spLocks/>
          </p:cNvSpPr>
          <p:nvPr/>
        </p:nvSpPr>
        <p:spPr>
          <a:xfrm>
            <a:off x="628650" y="1905001"/>
            <a:ext cx="8172450" cy="419100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20000"/>
              </a:lnSpc>
              <a:spcAft>
                <a:spcPts val="600"/>
              </a:spcAft>
            </a:pPr>
            <a:r>
              <a:rPr lang="el-GR" sz="2400" dirty="0" smtClean="0"/>
              <a:t>Δίχως την κρατική παρέμβαση:</a:t>
            </a:r>
          </a:p>
          <a:p>
            <a:pPr algn="just">
              <a:lnSpc>
                <a:spcPct val="120000"/>
              </a:lnSpc>
              <a:spcAft>
                <a:spcPts val="600"/>
              </a:spcAft>
            </a:pPr>
            <a:r>
              <a:rPr lang="el-GR" sz="2400" dirty="0" smtClean="0"/>
              <a:t>Αγαθά και υπηρεσίες που παράγουν θετικές εξωτερικότητες τείνουν να παράγονται και να καταναλώνονται λιγότερο από το κοινωνικά βέλτιστο.</a:t>
            </a:r>
          </a:p>
          <a:p>
            <a:pPr algn="just">
              <a:lnSpc>
                <a:spcPct val="120000"/>
              </a:lnSpc>
              <a:spcAft>
                <a:spcPts val="600"/>
              </a:spcAft>
            </a:pPr>
            <a:r>
              <a:rPr lang="el-GR" sz="2400" dirty="0" smtClean="0"/>
              <a:t>Αγαθά και υπηρεσίες που παράγουν αρνητικές εξωτερικότητες τείνουν να παράγονται και να καταναλώνονται περισσότερο από το κοινωνικό βέλτιστο.</a:t>
            </a:r>
            <a:endParaRPr lang="el-GR" sz="2000" dirty="0" smtClean="0"/>
          </a:p>
        </p:txBody>
      </p:sp>
    </p:spTree>
    <p:extLst>
      <p:ext uri="{BB962C8B-B14F-4D97-AF65-F5344CB8AC3E}">
        <p14:creationId xmlns:p14="http://schemas.microsoft.com/office/powerpoint/2010/main" val="36487023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618254"/>
          </a:xfrm>
          <a:solidFill>
            <a:srgbClr val="FFC000"/>
          </a:solidFill>
        </p:spPr>
        <p:txBody>
          <a:bodyPr>
            <a:normAutofit/>
          </a:bodyPr>
          <a:lstStyle/>
          <a:p>
            <a:pPr algn="ctr"/>
            <a:r>
              <a:rPr lang="el-GR" sz="3600" b="1" dirty="0" smtClean="0"/>
              <a:t>Υλικό και ανθρώπινο κεφάλαιο</a:t>
            </a:r>
            <a:endParaRPr lang="en-GB" sz="3600" b="1" dirty="0"/>
          </a:p>
        </p:txBody>
      </p:sp>
      <p:sp>
        <p:nvSpPr>
          <p:cNvPr id="3" name="Text Placeholder 2"/>
          <p:cNvSpPr>
            <a:spLocks noGrp="1"/>
          </p:cNvSpPr>
          <p:nvPr>
            <p:ph type="body" idx="1"/>
          </p:nvPr>
        </p:nvSpPr>
        <p:spPr>
          <a:xfrm>
            <a:off x="713074" y="2791568"/>
            <a:ext cx="3868340" cy="823912"/>
          </a:xfrm>
        </p:spPr>
        <p:txBody>
          <a:bodyPr/>
          <a:lstStyle/>
          <a:p>
            <a:pPr>
              <a:lnSpc>
                <a:spcPct val="150000"/>
              </a:lnSpc>
            </a:pPr>
            <a:r>
              <a:rPr lang="el-GR" dirty="0" smtClean="0"/>
              <a:t>Υλικό Κεφάλαιο</a:t>
            </a:r>
            <a:endParaRPr lang="en-GB" dirty="0"/>
          </a:p>
        </p:txBody>
      </p:sp>
      <p:sp>
        <p:nvSpPr>
          <p:cNvPr id="4" name="Content Placeholder 3"/>
          <p:cNvSpPr>
            <a:spLocks noGrp="1"/>
          </p:cNvSpPr>
          <p:nvPr>
            <p:ph sz="half" idx="2"/>
          </p:nvPr>
        </p:nvSpPr>
        <p:spPr>
          <a:xfrm>
            <a:off x="629841" y="3733800"/>
            <a:ext cx="3868340" cy="2629621"/>
          </a:xfrm>
        </p:spPr>
        <p:txBody>
          <a:bodyPr/>
          <a:lstStyle/>
          <a:p>
            <a:pPr algn="just"/>
            <a:r>
              <a:rPr lang="el-GR" dirty="0" smtClean="0"/>
              <a:t>Όλα τα αγαθά που χρησιμοποιούνται στην παραγωγική διαδικασία για την παραγωγή άλλων αγαθών (πχ. μηχανήματα, κτίρια, γη).</a:t>
            </a:r>
            <a:endParaRPr lang="en-GB" dirty="0"/>
          </a:p>
        </p:txBody>
      </p:sp>
      <p:sp>
        <p:nvSpPr>
          <p:cNvPr id="5" name="Text Placeholder 4"/>
          <p:cNvSpPr>
            <a:spLocks noGrp="1"/>
          </p:cNvSpPr>
          <p:nvPr>
            <p:ph type="body" sz="quarter" idx="3"/>
          </p:nvPr>
        </p:nvSpPr>
        <p:spPr>
          <a:xfrm>
            <a:off x="4800600" y="2791568"/>
            <a:ext cx="3887391" cy="823912"/>
          </a:xfrm>
        </p:spPr>
        <p:txBody>
          <a:bodyPr/>
          <a:lstStyle/>
          <a:p>
            <a:pPr>
              <a:lnSpc>
                <a:spcPct val="150000"/>
              </a:lnSpc>
            </a:pPr>
            <a:r>
              <a:rPr lang="el-GR" dirty="0" smtClean="0"/>
              <a:t>Ανθρώπινο κεφάλαιο</a:t>
            </a:r>
            <a:endParaRPr lang="en-GB" dirty="0"/>
          </a:p>
        </p:txBody>
      </p:sp>
      <p:sp>
        <p:nvSpPr>
          <p:cNvPr id="6" name="Content Placeholder 5"/>
          <p:cNvSpPr>
            <a:spLocks noGrp="1"/>
          </p:cNvSpPr>
          <p:nvPr>
            <p:ph sz="quarter" idx="4"/>
          </p:nvPr>
        </p:nvSpPr>
        <p:spPr>
          <a:xfrm>
            <a:off x="4581414" y="3733800"/>
            <a:ext cx="3887391" cy="2705821"/>
          </a:xfrm>
        </p:spPr>
        <p:txBody>
          <a:bodyPr>
            <a:normAutofit/>
          </a:bodyPr>
          <a:lstStyle/>
          <a:p>
            <a:pPr algn="just"/>
            <a:r>
              <a:rPr lang="el-GR" dirty="0" smtClean="0"/>
              <a:t>Το ανθρώπινο κεφάλαιο περιλαμβάνει τη γνώση</a:t>
            </a:r>
            <a:r>
              <a:rPr lang="en-GB" dirty="0" smtClean="0"/>
              <a:t>, </a:t>
            </a:r>
            <a:r>
              <a:rPr lang="el-GR" dirty="0" smtClean="0"/>
              <a:t>τα χαρακτηριστικά και τις δεξιότητες (είτε έμφυτες είτε επίκτητες) των ατόμων που συντελούν στη </a:t>
            </a:r>
            <a:r>
              <a:rPr lang="el-GR" dirty="0"/>
              <a:t>δημιουργία οικονομικής </a:t>
            </a:r>
            <a:r>
              <a:rPr lang="el-GR" dirty="0" smtClean="0"/>
              <a:t>αξίας και στην αύξηση της παραγωγικότητας τους.</a:t>
            </a:r>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34</a:t>
            </a:fld>
            <a:endParaRPr lang="en-US"/>
          </a:p>
        </p:txBody>
      </p:sp>
      <p:sp>
        <p:nvSpPr>
          <p:cNvPr id="8" name="Title 1"/>
          <p:cNvSpPr txBox="1">
            <a:spLocks/>
          </p:cNvSpPr>
          <p:nvPr/>
        </p:nvSpPr>
        <p:spPr>
          <a:xfrm>
            <a:off x="629841" y="1290164"/>
            <a:ext cx="7913409" cy="157236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lnSpc>
                <a:spcPct val="150000"/>
              </a:lnSpc>
              <a:spcBef>
                <a:spcPts val="300"/>
              </a:spcBef>
              <a:spcAft>
                <a:spcPts val="300"/>
              </a:spcAft>
            </a:pPr>
            <a:r>
              <a:rPr lang="el-GR" sz="1850" dirty="0" smtClean="0">
                <a:latin typeface="+mn-lt"/>
              </a:rPr>
              <a:t>Κεντρική θεώρηση των οικονομικών της εκπαίδευσης: οι δαπάνες για εκπαίδευση αποτελούν </a:t>
            </a:r>
            <a:r>
              <a:rPr lang="el-GR" sz="1850" b="1" dirty="0" smtClean="0">
                <a:latin typeface="+mn-lt"/>
              </a:rPr>
              <a:t>επένδυση</a:t>
            </a:r>
            <a:r>
              <a:rPr lang="el-GR" sz="1850" dirty="0" smtClean="0">
                <a:latin typeface="+mn-lt"/>
              </a:rPr>
              <a:t> που δημιουργεί ανθρώπινο </a:t>
            </a:r>
            <a:r>
              <a:rPr lang="el-GR" sz="1850" b="1" dirty="0" smtClean="0">
                <a:latin typeface="+mn-lt"/>
              </a:rPr>
              <a:t>κεφάλαιο</a:t>
            </a:r>
            <a:r>
              <a:rPr lang="el-GR" sz="1850" dirty="0" smtClean="0">
                <a:latin typeface="+mn-lt"/>
              </a:rPr>
              <a:t> το οποίο έχει μια αποδοτικότητα συναφή με αυτή των επενδύσεων σε υλικό κεφάλαιο.</a:t>
            </a:r>
            <a:endParaRPr lang="en-GB" sz="1850" dirty="0">
              <a:latin typeface="+mn-lt"/>
            </a:endParaRPr>
          </a:p>
        </p:txBody>
      </p:sp>
    </p:spTree>
    <p:extLst>
      <p:ext uri="{BB962C8B-B14F-4D97-AF65-F5344CB8AC3E}">
        <p14:creationId xmlns:p14="http://schemas.microsoft.com/office/powerpoint/2010/main" val="39946705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8610600" cy="639762"/>
          </a:xfrm>
          <a:solidFill>
            <a:srgbClr val="FFC000"/>
          </a:solidFill>
        </p:spPr>
        <p:txBody>
          <a:bodyPr>
            <a:noAutofit/>
          </a:bodyPr>
          <a:lstStyle/>
          <a:p>
            <a:pPr algn="ctr"/>
            <a:r>
              <a:rPr lang="el-GR" sz="2400" b="1" dirty="0" smtClean="0">
                <a:latin typeface="+mn-lt"/>
              </a:rPr>
              <a:t>Οι βασικές διαφορές ανθρώπινου και υλικού κεφαλαίου</a:t>
            </a:r>
            <a:endParaRPr lang="en-GB" sz="2400" b="1" dirty="0">
              <a:latin typeface="+mn-lt"/>
            </a:endParaRPr>
          </a:p>
        </p:txBody>
      </p:sp>
      <p:sp>
        <p:nvSpPr>
          <p:cNvPr id="3" name="Content Placeholder 2"/>
          <p:cNvSpPr>
            <a:spLocks noGrp="1"/>
          </p:cNvSpPr>
          <p:nvPr>
            <p:ph idx="1"/>
          </p:nvPr>
        </p:nvSpPr>
        <p:spPr>
          <a:xfrm>
            <a:off x="228600" y="1371600"/>
            <a:ext cx="8686800" cy="5105400"/>
          </a:xfrm>
        </p:spPr>
        <p:txBody>
          <a:bodyPr>
            <a:noAutofit/>
          </a:bodyPr>
          <a:lstStyle/>
          <a:p>
            <a:pPr marL="514350" indent="-514350" algn="just">
              <a:lnSpc>
                <a:spcPct val="120000"/>
              </a:lnSpc>
              <a:spcBef>
                <a:spcPts val="550"/>
              </a:spcBef>
              <a:buFont typeface="+mj-lt"/>
              <a:buAutoNum type="arabicParenR"/>
            </a:pPr>
            <a:r>
              <a:rPr lang="el-GR" sz="2000" dirty="0" smtClean="0"/>
              <a:t>Το ανθρώπινο κεφάλαιο δεν μπορεί να διαχωριστεί από τον κάτοχο του και δεν μπορεί να πουληθεί.</a:t>
            </a:r>
          </a:p>
          <a:p>
            <a:pPr marL="514350" indent="-514350" algn="just">
              <a:lnSpc>
                <a:spcPct val="120000"/>
              </a:lnSpc>
              <a:spcBef>
                <a:spcPts val="550"/>
              </a:spcBef>
              <a:buFont typeface="+mj-lt"/>
              <a:buAutoNum type="arabicParenR"/>
            </a:pPr>
            <a:r>
              <a:rPr lang="el-GR" sz="2000" dirty="0"/>
              <a:t>Το ανθρώπινο κεφάλαιο είναι δύσκολο να αποτιμηθεί</a:t>
            </a:r>
            <a:r>
              <a:rPr lang="el-GR" sz="2000" dirty="0" smtClean="0"/>
              <a:t>.</a:t>
            </a:r>
          </a:p>
          <a:p>
            <a:pPr marL="514350" indent="-514350" algn="just">
              <a:lnSpc>
                <a:spcPct val="120000"/>
              </a:lnSpc>
              <a:spcBef>
                <a:spcPts val="550"/>
              </a:spcBef>
              <a:buFont typeface="+mj-lt"/>
              <a:buAutoNum type="arabicParenR"/>
            </a:pPr>
            <a:r>
              <a:rPr lang="el-GR" sz="2000" dirty="0" smtClean="0"/>
              <a:t>Το ανθρώπινο κεφάλαιο παράγει θετικές εξωτερικότητες.</a:t>
            </a:r>
          </a:p>
          <a:p>
            <a:pPr marL="514350" indent="-514350" algn="just">
              <a:lnSpc>
                <a:spcPct val="120000"/>
              </a:lnSpc>
              <a:spcBef>
                <a:spcPts val="550"/>
              </a:spcBef>
              <a:buFont typeface="+mj-lt"/>
              <a:buAutoNum type="arabicParenR"/>
            </a:pPr>
            <a:r>
              <a:rPr lang="el-GR" sz="2000" dirty="0"/>
              <a:t>Το ανθρώπινο κεφάλαιο δεν μπορεί να υποθηκευτεί</a:t>
            </a:r>
            <a:r>
              <a:rPr lang="el-GR" sz="2000" dirty="0" smtClean="0"/>
              <a:t>.</a:t>
            </a:r>
          </a:p>
          <a:p>
            <a:pPr marL="514350" indent="-514350" algn="just">
              <a:lnSpc>
                <a:spcPct val="120000"/>
              </a:lnSpc>
              <a:spcBef>
                <a:spcPts val="550"/>
              </a:spcBef>
              <a:buFont typeface="+mj-lt"/>
              <a:buAutoNum type="arabicParenR"/>
            </a:pPr>
            <a:r>
              <a:rPr lang="el-GR" sz="2000" dirty="0"/>
              <a:t>Διαφοροποίηση κινδύνου </a:t>
            </a:r>
            <a:r>
              <a:rPr lang="el-GR" sz="2000" dirty="0" smtClean="0"/>
              <a:t>(</a:t>
            </a:r>
            <a:r>
              <a:rPr lang="en-GB" sz="2000" dirty="0" smtClean="0"/>
              <a:t>risk diversification) </a:t>
            </a:r>
            <a:r>
              <a:rPr lang="el-GR" sz="2000" dirty="0" smtClean="0"/>
              <a:t>δεν </a:t>
            </a:r>
            <a:r>
              <a:rPr lang="el-GR" sz="2000" dirty="0"/>
              <a:t>είναι εφικτή στην επένδυση σε ανθρώπινο κεφάλαιο</a:t>
            </a:r>
            <a:r>
              <a:rPr lang="el-GR" sz="2000" dirty="0" smtClean="0"/>
              <a:t>.</a:t>
            </a:r>
            <a:endParaRPr lang="en-US" sz="2000" dirty="0" smtClean="0"/>
          </a:p>
          <a:p>
            <a:pPr marL="514350" indent="-514350" algn="just">
              <a:lnSpc>
                <a:spcPct val="120000"/>
              </a:lnSpc>
              <a:spcBef>
                <a:spcPts val="550"/>
              </a:spcBef>
              <a:buFont typeface="+mj-lt"/>
              <a:buAutoNum type="arabicParenR"/>
            </a:pPr>
            <a:r>
              <a:rPr lang="el-GR" sz="2000" dirty="0" smtClean="0"/>
              <a:t>Και οι δύο μορφές κεφαλαίου φθείρονται, όμως για διαφορετικούς λόγους (το φυσικό κεφάλαιο λόγω χρήσης, το ανθρώπινο κεφάλαιο λόγω γήρανσης).</a:t>
            </a:r>
          </a:p>
          <a:p>
            <a:pPr marL="514350" indent="-514350" algn="just">
              <a:lnSpc>
                <a:spcPct val="120000"/>
              </a:lnSpc>
              <a:spcBef>
                <a:spcPts val="550"/>
              </a:spcBef>
              <a:buFont typeface="+mj-lt"/>
              <a:buAutoNum type="arabicParenR"/>
            </a:pPr>
            <a:r>
              <a:rPr lang="en-GB" sz="2000" dirty="0" smtClean="0"/>
              <a:t>H </a:t>
            </a:r>
            <a:r>
              <a:rPr lang="el-GR" sz="2000" dirty="0" smtClean="0"/>
              <a:t>παραγωγή φυσικού κεφαλαίου είναι καθαρά οικονομικο-τεχνική διαδικασία ενώ η παραγωγή ανθρώπινου κεφαλαίου είναι κοινωνική/θεσμική διαδικασία.</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extLst>
      <p:ext uri="{BB962C8B-B14F-4D97-AF65-F5344CB8AC3E}">
        <p14:creationId xmlns:p14="http://schemas.microsoft.com/office/powerpoint/2010/main" val="1153982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8305800" cy="4876800"/>
          </a:xfrm>
        </p:spPr>
        <p:txBody>
          <a:bodyPr>
            <a:normAutofit fontScale="85000" lnSpcReduction="10000"/>
          </a:bodyPr>
          <a:lstStyle/>
          <a:p>
            <a:pPr algn="just">
              <a:lnSpc>
                <a:spcPct val="150000"/>
              </a:lnSpc>
              <a:spcBef>
                <a:spcPts val="300"/>
              </a:spcBef>
              <a:spcAft>
                <a:spcPts val="300"/>
              </a:spcAft>
            </a:pPr>
            <a:r>
              <a:rPr lang="el-GR" sz="2400" dirty="0" smtClean="0"/>
              <a:t>Εργαλείο ανάλυσης και σύγκρισης των αποδόσεων εναλλακτικών επενδυτικών σχεδίων.</a:t>
            </a:r>
          </a:p>
          <a:p>
            <a:pPr algn="just">
              <a:lnSpc>
                <a:spcPct val="150000"/>
              </a:lnSpc>
              <a:spcBef>
                <a:spcPts val="300"/>
              </a:spcBef>
              <a:spcAft>
                <a:spcPts val="300"/>
              </a:spcAft>
            </a:pPr>
            <a:r>
              <a:rPr lang="el-GR" sz="2400" dirty="0" smtClean="0"/>
              <a:t>Η μέθοδος λαμβάνει υπόψη όλες </a:t>
            </a:r>
            <a:r>
              <a:rPr lang="el-GR" sz="2400" dirty="0"/>
              <a:t>τις δαπάνες και τα </a:t>
            </a:r>
            <a:r>
              <a:rPr lang="el-GR" sz="2400" dirty="0" smtClean="0"/>
              <a:t>οφέλη μιας επένδυσης/πολιτικής/παρέμβασης.</a:t>
            </a:r>
          </a:p>
          <a:p>
            <a:pPr algn="just">
              <a:lnSpc>
                <a:spcPct val="150000"/>
              </a:lnSpc>
              <a:spcBef>
                <a:spcPts val="300"/>
              </a:spcBef>
              <a:spcAft>
                <a:spcPts val="300"/>
              </a:spcAft>
            </a:pPr>
            <a:r>
              <a:rPr lang="el-GR" sz="2400" dirty="0" smtClean="0"/>
              <a:t>Τόσο τα κόστη όσο και τα οφέλη υπολογίζονται σε χρηματικές αξίες και συγκρίνονται.</a:t>
            </a:r>
          </a:p>
          <a:p>
            <a:pPr algn="just">
              <a:lnSpc>
                <a:spcPct val="150000"/>
              </a:lnSpc>
              <a:spcBef>
                <a:spcPts val="300"/>
              </a:spcBef>
              <a:spcAft>
                <a:spcPts val="300"/>
              </a:spcAft>
            </a:pPr>
            <a:r>
              <a:rPr lang="el-GR" sz="2400" dirty="0" smtClean="0"/>
              <a:t>Αξίζει ένα επενδυτικό σχέδιο να υλοποιηθεί;</a:t>
            </a:r>
          </a:p>
          <a:p>
            <a:pPr lvl="1" algn="just">
              <a:lnSpc>
                <a:spcPct val="150000"/>
              </a:lnSpc>
              <a:spcBef>
                <a:spcPts val="300"/>
              </a:spcBef>
              <a:spcAft>
                <a:spcPts val="300"/>
              </a:spcAft>
            </a:pPr>
            <a:r>
              <a:rPr lang="el-GR" sz="2100" dirty="0" smtClean="0"/>
              <a:t>Μόνο αν τα οφέλη υπερβαίνουν τα κόστη το σχέδιο αξίζει να υλοποιηθεί.</a:t>
            </a:r>
          </a:p>
          <a:p>
            <a:pPr algn="just">
              <a:lnSpc>
                <a:spcPct val="150000"/>
              </a:lnSpc>
              <a:spcBef>
                <a:spcPts val="300"/>
              </a:spcBef>
              <a:spcAft>
                <a:spcPts val="300"/>
              </a:spcAft>
            </a:pPr>
            <a:r>
              <a:rPr lang="el-GR" sz="2300" dirty="0"/>
              <a:t>Η ανάλυση κόστους-οφέλους χρησιμοποιείται συχνά </a:t>
            </a:r>
            <a:r>
              <a:rPr lang="el-GR" sz="2300" smtClean="0"/>
              <a:t>στη χάραξη δημόσιας </a:t>
            </a:r>
            <a:r>
              <a:rPr lang="el-GR" sz="2300" dirty="0"/>
              <a:t>πολιτικής με σκοπό την λήψη οικονομικά ορθολογικών αποφάσεων</a:t>
            </a:r>
            <a:r>
              <a:rPr lang="el-GR" sz="2300" dirty="0" smtClean="0"/>
              <a:t>.</a:t>
            </a:r>
            <a:endParaRPr lang="el-GR" sz="2400" dirty="0" smtClean="0"/>
          </a:p>
          <a:p>
            <a:pPr marL="0" indent="0" algn="just">
              <a:buNone/>
            </a:pPr>
            <a:endParaRPr lang="el-GR"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
        <p:nvSpPr>
          <p:cNvPr id="5" name="Title 1"/>
          <p:cNvSpPr txBox="1">
            <a:spLocks/>
          </p:cNvSpPr>
          <p:nvPr/>
        </p:nvSpPr>
        <p:spPr>
          <a:xfrm>
            <a:off x="381000" y="533400"/>
            <a:ext cx="8610600" cy="762000"/>
          </a:xfrm>
          <a:prstGeom prst="rect">
            <a:avLst/>
          </a:prstGeom>
          <a:solidFill>
            <a:srgbClr val="FFC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l-GR" sz="2400" b="1" dirty="0" smtClean="0">
                <a:latin typeface="+mn-lt"/>
              </a:rPr>
              <a:t>Ανάλυση Κόστους-Οφέλους (</a:t>
            </a:r>
            <a:r>
              <a:rPr lang="en-GB" sz="2400" b="1" dirty="0" smtClean="0">
                <a:latin typeface="+mn-lt"/>
              </a:rPr>
              <a:t>Cost-Benefit Analysis)</a:t>
            </a:r>
            <a:endParaRPr lang="en-GB" sz="2400" b="1" dirty="0">
              <a:latin typeface="+mn-lt"/>
            </a:endParaRPr>
          </a:p>
        </p:txBody>
      </p:sp>
    </p:spTree>
    <p:extLst>
      <p:ext uri="{BB962C8B-B14F-4D97-AF65-F5344CB8AC3E}">
        <p14:creationId xmlns:p14="http://schemas.microsoft.com/office/powerpoint/2010/main" val="25230759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chor="ctr">
            <a:normAutofit/>
          </a:bodyPr>
          <a:lstStyle/>
          <a:p>
            <a:r>
              <a:rPr lang="el-GR" sz="2000" dirty="0" smtClean="0"/>
              <a:t>Μικροοικονομικό επίπεδο</a:t>
            </a:r>
            <a:endParaRPr lang="en-GB" sz="2000" dirty="0"/>
          </a:p>
        </p:txBody>
      </p:sp>
      <p:sp>
        <p:nvSpPr>
          <p:cNvPr id="4" name="Content Placeholder 3"/>
          <p:cNvSpPr>
            <a:spLocks noGrp="1"/>
          </p:cNvSpPr>
          <p:nvPr>
            <p:ph sz="half" idx="2"/>
          </p:nvPr>
        </p:nvSpPr>
        <p:spPr/>
        <p:txBody>
          <a:bodyPr/>
          <a:lstStyle/>
          <a:p>
            <a:r>
              <a:rPr lang="el-GR" dirty="0" smtClean="0"/>
              <a:t>Κόστος</a:t>
            </a:r>
          </a:p>
          <a:p>
            <a:pPr lvl="1">
              <a:buFont typeface="Courier New" panose="02070309020205020404" pitchFamily="49" charset="0"/>
              <a:buChar char="o"/>
            </a:pPr>
            <a:r>
              <a:rPr lang="en-GB" dirty="0" smtClean="0"/>
              <a:t> </a:t>
            </a:r>
            <a:r>
              <a:rPr lang="el-GR" dirty="0" smtClean="0"/>
              <a:t>Άμεσες δαπάνες (δίδακτρα, </a:t>
            </a:r>
            <a:r>
              <a:rPr lang="en-GB" dirty="0" smtClean="0"/>
              <a:t> </a:t>
            </a:r>
            <a:r>
              <a:rPr lang="el-GR" dirty="0" smtClean="0"/>
              <a:t>βιβλία, γραφική ύλη)</a:t>
            </a:r>
          </a:p>
          <a:p>
            <a:pPr lvl="1">
              <a:buFont typeface="Courier New" panose="02070309020205020404" pitchFamily="49" charset="0"/>
              <a:buChar char="o"/>
            </a:pPr>
            <a:r>
              <a:rPr lang="en-GB" dirty="0" smtClean="0"/>
              <a:t> </a:t>
            </a:r>
            <a:r>
              <a:rPr lang="el-GR" dirty="0" smtClean="0"/>
              <a:t>Κόστος ευκαιρίας (διαφυγόντα εισοδήματα)</a:t>
            </a:r>
          </a:p>
          <a:p>
            <a:r>
              <a:rPr lang="el-GR" dirty="0" smtClean="0"/>
              <a:t>Όφελος</a:t>
            </a:r>
          </a:p>
          <a:p>
            <a:pPr lvl="1">
              <a:buFont typeface="Courier New" panose="02070309020205020404" pitchFamily="49" charset="0"/>
              <a:buChar char="o"/>
            </a:pPr>
            <a:r>
              <a:rPr lang="en-GB" dirty="0" smtClean="0"/>
              <a:t> </a:t>
            </a:r>
            <a:r>
              <a:rPr lang="el-GR" dirty="0" smtClean="0"/>
              <a:t>Αυξημένες μελλοντικές απολαβές στην αγορά εργασίας</a:t>
            </a:r>
          </a:p>
          <a:p>
            <a:pPr lvl="1">
              <a:buFont typeface="Courier New" panose="02070309020205020404" pitchFamily="49" charset="0"/>
              <a:buChar char="o"/>
            </a:pPr>
            <a:r>
              <a:rPr lang="en-GB" dirty="0" smtClean="0"/>
              <a:t> </a:t>
            </a:r>
            <a:r>
              <a:rPr lang="el-GR" dirty="0" smtClean="0"/>
              <a:t>Άλλα οφέλη</a:t>
            </a:r>
            <a:endParaRPr lang="en-GB" dirty="0"/>
          </a:p>
        </p:txBody>
      </p:sp>
      <p:sp>
        <p:nvSpPr>
          <p:cNvPr id="5" name="Text Placeholder 4"/>
          <p:cNvSpPr>
            <a:spLocks noGrp="1"/>
          </p:cNvSpPr>
          <p:nvPr>
            <p:ph type="body" sz="quarter" idx="3"/>
          </p:nvPr>
        </p:nvSpPr>
        <p:spPr/>
        <p:txBody>
          <a:bodyPr anchor="ctr">
            <a:normAutofit/>
          </a:bodyPr>
          <a:lstStyle/>
          <a:p>
            <a:r>
              <a:rPr lang="el-GR" sz="2000" dirty="0" smtClean="0"/>
              <a:t>Μακροοικονομικό επίπεδο</a:t>
            </a:r>
            <a:endParaRPr lang="en-GB" sz="2000" dirty="0"/>
          </a:p>
        </p:txBody>
      </p:sp>
      <p:sp>
        <p:nvSpPr>
          <p:cNvPr id="6" name="Content Placeholder 5"/>
          <p:cNvSpPr>
            <a:spLocks noGrp="1"/>
          </p:cNvSpPr>
          <p:nvPr>
            <p:ph sz="quarter" idx="4"/>
          </p:nvPr>
        </p:nvSpPr>
        <p:spPr/>
        <p:txBody>
          <a:bodyPr/>
          <a:lstStyle/>
          <a:p>
            <a:r>
              <a:rPr lang="el-GR" dirty="0" smtClean="0"/>
              <a:t>Κόστος</a:t>
            </a:r>
          </a:p>
          <a:p>
            <a:pPr lvl="1">
              <a:buFont typeface="Courier New" panose="02070309020205020404" pitchFamily="49" charset="0"/>
              <a:buChar char="o"/>
            </a:pPr>
            <a:r>
              <a:rPr lang="el-GR" dirty="0" smtClean="0"/>
              <a:t>Άμεσες δαπάνες (μισθοί δασκάλων και καθηγητών, υλικοτεχνικές υποδομές)</a:t>
            </a:r>
          </a:p>
          <a:p>
            <a:pPr lvl="1">
              <a:buFont typeface="Courier New" panose="02070309020205020404" pitchFamily="49" charset="0"/>
              <a:buChar char="o"/>
            </a:pPr>
            <a:r>
              <a:rPr lang="el-GR" dirty="0" smtClean="0"/>
              <a:t>Κόστος ευκαιρίας (εναλλακτικές χρήσεις των κεφαλαίων)</a:t>
            </a:r>
          </a:p>
          <a:p>
            <a:r>
              <a:rPr lang="el-GR" dirty="0" smtClean="0"/>
              <a:t>Όφελος</a:t>
            </a:r>
          </a:p>
          <a:p>
            <a:pPr lvl="1">
              <a:buFont typeface="Courier New" panose="02070309020205020404" pitchFamily="49" charset="0"/>
              <a:buChar char="o"/>
            </a:pPr>
            <a:r>
              <a:rPr lang="el-GR" dirty="0" smtClean="0"/>
              <a:t>Αυξημένη παραγωγικότητα της εργασίας</a:t>
            </a:r>
          </a:p>
          <a:p>
            <a:pPr lvl="1">
              <a:buFont typeface="Courier New" panose="02070309020205020404" pitchFamily="49" charset="0"/>
              <a:buChar char="o"/>
            </a:pPr>
            <a:r>
              <a:rPr lang="el-GR" dirty="0" smtClean="0"/>
              <a:t>Διάχυση της τεχνολογίας</a:t>
            </a:r>
          </a:p>
          <a:p>
            <a:pPr lvl="1">
              <a:buFont typeface="Courier New" panose="02070309020205020404" pitchFamily="49" charset="0"/>
              <a:buChar char="o"/>
            </a:pPr>
            <a:r>
              <a:rPr lang="el-GR" dirty="0" smtClean="0"/>
              <a:t>Θετικές εξωτερικότητες</a:t>
            </a:r>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37</a:t>
            </a:fld>
            <a:endParaRPr lang="en-US"/>
          </a:p>
        </p:txBody>
      </p:sp>
      <p:sp>
        <p:nvSpPr>
          <p:cNvPr id="8" name="Title 1"/>
          <p:cNvSpPr txBox="1">
            <a:spLocks/>
          </p:cNvSpPr>
          <p:nvPr/>
        </p:nvSpPr>
        <p:spPr>
          <a:xfrm>
            <a:off x="323850" y="507207"/>
            <a:ext cx="8610600" cy="762000"/>
          </a:xfrm>
          <a:prstGeom prst="rect">
            <a:avLst/>
          </a:prstGeom>
          <a:solidFill>
            <a:srgbClr val="FFC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l-GR" sz="2400" b="1" dirty="0" smtClean="0">
                <a:latin typeface="+mn-lt"/>
              </a:rPr>
              <a:t>Κόστη και οφέλη της εκπαίδευσης</a:t>
            </a:r>
            <a:endParaRPr lang="en-GB" sz="2400" b="1" dirty="0">
              <a:latin typeface="+mn-lt"/>
            </a:endParaRPr>
          </a:p>
        </p:txBody>
      </p:sp>
    </p:spTree>
    <p:extLst>
      <p:ext uri="{BB962C8B-B14F-4D97-AF65-F5344CB8AC3E}">
        <p14:creationId xmlns:p14="http://schemas.microsoft.com/office/powerpoint/2010/main" val="2961116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1000"/>
                                        <p:tgtEl>
                                          <p:spTgt spid="4">
                                            <p:txEl>
                                              <p:pRg st="1" end="1"/>
                                            </p:txEl>
                                          </p:spTgt>
                                        </p:tgtEl>
                                      </p:cBhvr>
                                    </p:animEffect>
                                    <p:anim calcmode="lin" valueType="num">
                                      <p:cBhvr>
                                        <p:cTn id="2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fade">
                                      <p:cBhvr>
                                        <p:cTn id="24" dur="1000"/>
                                        <p:tgtEl>
                                          <p:spTgt spid="4">
                                            <p:txEl>
                                              <p:pRg st="2" end="2"/>
                                            </p:txEl>
                                          </p:spTgt>
                                        </p:tgtEl>
                                      </p:cBhvr>
                                    </p:animEffect>
                                    <p:anim calcmode="lin" valueType="num">
                                      <p:cBhvr>
                                        <p:cTn id="2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fade">
                                      <p:cBhvr>
                                        <p:cTn id="31" dur="1000"/>
                                        <p:tgtEl>
                                          <p:spTgt spid="4">
                                            <p:txEl>
                                              <p:pRg st="3" end="3"/>
                                            </p:txEl>
                                          </p:spTgt>
                                        </p:tgtEl>
                                      </p:cBhvr>
                                    </p:animEffect>
                                    <p:anim calcmode="lin" valueType="num">
                                      <p:cBhvr>
                                        <p:cTn id="3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3" end="3"/>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
                                            <p:txEl>
                                              <p:pRg st="4" end="4"/>
                                            </p:txEl>
                                          </p:spTgt>
                                        </p:tgtEl>
                                        <p:attrNameLst>
                                          <p:attrName>style.visibility</p:attrName>
                                        </p:attrNameLst>
                                      </p:cBhvr>
                                      <p:to>
                                        <p:strVal val="visible"/>
                                      </p:to>
                                    </p:set>
                                    <p:animEffect transition="in" filter="fade">
                                      <p:cBhvr>
                                        <p:cTn id="36" dur="1000"/>
                                        <p:tgtEl>
                                          <p:spTgt spid="4">
                                            <p:txEl>
                                              <p:pRg st="4" end="4"/>
                                            </p:txEl>
                                          </p:spTgt>
                                        </p:tgtEl>
                                      </p:cBhvr>
                                    </p:animEffect>
                                    <p:anim calcmode="lin" valueType="num">
                                      <p:cBhvr>
                                        <p:cTn id="37"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4">
                                            <p:txEl>
                                              <p:pRg st="5" end="5"/>
                                            </p:txEl>
                                          </p:spTgt>
                                        </p:tgtEl>
                                        <p:attrNameLst>
                                          <p:attrName>style.visibility</p:attrName>
                                        </p:attrNameLst>
                                      </p:cBhvr>
                                      <p:to>
                                        <p:strVal val="visible"/>
                                      </p:to>
                                    </p:set>
                                    <p:animEffect transition="in" filter="fade">
                                      <p:cBhvr>
                                        <p:cTn id="41" dur="1000"/>
                                        <p:tgtEl>
                                          <p:spTgt spid="4">
                                            <p:txEl>
                                              <p:pRg st="5" end="5"/>
                                            </p:txEl>
                                          </p:spTgt>
                                        </p:tgtEl>
                                      </p:cBhvr>
                                    </p:animEffect>
                                    <p:anim calcmode="lin" valueType="num">
                                      <p:cBhvr>
                                        <p:cTn id="42"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5">
                                            <p:txEl>
                                              <p:pRg st="0" end="0"/>
                                            </p:txEl>
                                          </p:spTgt>
                                        </p:tgtEl>
                                        <p:attrNameLst>
                                          <p:attrName>style.visibility</p:attrName>
                                        </p:attrNameLst>
                                      </p:cBhvr>
                                      <p:to>
                                        <p:strVal val="visible"/>
                                      </p:to>
                                    </p:set>
                                    <p:animEffect transition="in" filter="fade">
                                      <p:cBhvr>
                                        <p:cTn id="48" dur="1000"/>
                                        <p:tgtEl>
                                          <p:spTgt spid="5">
                                            <p:txEl>
                                              <p:pRg st="0" end="0"/>
                                            </p:txEl>
                                          </p:spTgt>
                                        </p:tgtEl>
                                      </p:cBhvr>
                                    </p:animEffect>
                                    <p:anim calcmode="lin" valueType="num">
                                      <p:cBhvr>
                                        <p:cTn id="4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50"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fade">
                                      <p:cBhvr>
                                        <p:cTn id="55" dur="1000"/>
                                        <p:tgtEl>
                                          <p:spTgt spid="6">
                                            <p:txEl>
                                              <p:pRg st="0" end="0"/>
                                            </p:txEl>
                                          </p:spTgt>
                                        </p:tgtEl>
                                      </p:cBhvr>
                                    </p:animEffect>
                                    <p:anim calcmode="lin" valueType="num">
                                      <p:cBhvr>
                                        <p:cTn id="5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57" dur="1000" fill="hold"/>
                                        <p:tgtEl>
                                          <p:spTgt spid="6">
                                            <p:txEl>
                                              <p:pRg st="0" end="0"/>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6">
                                            <p:txEl>
                                              <p:pRg st="1" end="1"/>
                                            </p:txEl>
                                          </p:spTgt>
                                        </p:tgtEl>
                                        <p:attrNameLst>
                                          <p:attrName>style.visibility</p:attrName>
                                        </p:attrNameLst>
                                      </p:cBhvr>
                                      <p:to>
                                        <p:strVal val="visible"/>
                                      </p:to>
                                    </p:set>
                                    <p:animEffect transition="in" filter="fade">
                                      <p:cBhvr>
                                        <p:cTn id="60" dur="1000"/>
                                        <p:tgtEl>
                                          <p:spTgt spid="6">
                                            <p:txEl>
                                              <p:pRg st="1" end="1"/>
                                            </p:txEl>
                                          </p:spTgt>
                                        </p:tgtEl>
                                      </p:cBhvr>
                                    </p:animEffect>
                                    <p:anim calcmode="lin" valueType="num">
                                      <p:cBhvr>
                                        <p:cTn id="6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62" dur="1000" fill="hold"/>
                                        <p:tgtEl>
                                          <p:spTgt spid="6">
                                            <p:txEl>
                                              <p:pRg st="1" end="1"/>
                                            </p:txEl>
                                          </p:spTgt>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6">
                                            <p:txEl>
                                              <p:pRg st="2" end="2"/>
                                            </p:txEl>
                                          </p:spTgt>
                                        </p:tgtEl>
                                        <p:attrNameLst>
                                          <p:attrName>style.visibility</p:attrName>
                                        </p:attrNameLst>
                                      </p:cBhvr>
                                      <p:to>
                                        <p:strVal val="visible"/>
                                      </p:to>
                                    </p:set>
                                    <p:animEffect transition="in" filter="fade">
                                      <p:cBhvr>
                                        <p:cTn id="65" dur="1000"/>
                                        <p:tgtEl>
                                          <p:spTgt spid="6">
                                            <p:txEl>
                                              <p:pRg st="2" end="2"/>
                                            </p:txEl>
                                          </p:spTgt>
                                        </p:tgtEl>
                                      </p:cBhvr>
                                    </p:animEffect>
                                    <p:anim calcmode="lin" valueType="num">
                                      <p:cBhvr>
                                        <p:cTn id="66"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67"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grpId="0" nodeType="clickEffect">
                                  <p:stCondLst>
                                    <p:cond delay="0"/>
                                  </p:stCondLst>
                                  <p:childTnLst>
                                    <p:set>
                                      <p:cBhvr>
                                        <p:cTn id="71" dur="1" fill="hold">
                                          <p:stCondLst>
                                            <p:cond delay="0"/>
                                          </p:stCondLst>
                                        </p:cTn>
                                        <p:tgtEl>
                                          <p:spTgt spid="6">
                                            <p:txEl>
                                              <p:pRg st="3" end="3"/>
                                            </p:txEl>
                                          </p:spTgt>
                                        </p:tgtEl>
                                        <p:attrNameLst>
                                          <p:attrName>style.visibility</p:attrName>
                                        </p:attrNameLst>
                                      </p:cBhvr>
                                      <p:to>
                                        <p:strVal val="visible"/>
                                      </p:to>
                                    </p:set>
                                    <p:animEffect transition="in" filter="fade">
                                      <p:cBhvr>
                                        <p:cTn id="72" dur="1000"/>
                                        <p:tgtEl>
                                          <p:spTgt spid="6">
                                            <p:txEl>
                                              <p:pRg st="3" end="3"/>
                                            </p:txEl>
                                          </p:spTgt>
                                        </p:tgtEl>
                                      </p:cBhvr>
                                    </p:animEffect>
                                    <p:anim calcmode="lin" valueType="num">
                                      <p:cBhvr>
                                        <p:cTn id="7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7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6">
                                            <p:txEl>
                                              <p:pRg st="4" end="4"/>
                                            </p:txEl>
                                          </p:spTgt>
                                        </p:tgtEl>
                                        <p:attrNameLst>
                                          <p:attrName>style.visibility</p:attrName>
                                        </p:attrNameLst>
                                      </p:cBhvr>
                                      <p:to>
                                        <p:strVal val="visible"/>
                                      </p:to>
                                    </p:set>
                                    <p:animEffect transition="in" filter="fade">
                                      <p:cBhvr>
                                        <p:cTn id="77" dur="1000"/>
                                        <p:tgtEl>
                                          <p:spTgt spid="6">
                                            <p:txEl>
                                              <p:pRg st="4" end="4"/>
                                            </p:txEl>
                                          </p:spTgt>
                                        </p:tgtEl>
                                      </p:cBhvr>
                                    </p:animEffect>
                                    <p:anim calcmode="lin" valueType="num">
                                      <p:cBhvr>
                                        <p:cTn id="7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7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80" presetID="42" presetClass="entr" presetSubtype="0" fill="hold" grpId="0" nodeType="withEffect">
                                  <p:stCondLst>
                                    <p:cond delay="0"/>
                                  </p:stCondLst>
                                  <p:childTnLst>
                                    <p:set>
                                      <p:cBhvr>
                                        <p:cTn id="81" dur="1" fill="hold">
                                          <p:stCondLst>
                                            <p:cond delay="0"/>
                                          </p:stCondLst>
                                        </p:cTn>
                                        <p:tgtEl>
                                          <p:spTgt spid="6">
                                            <p:txEl>
                                              <p:pRg st="5" end="5"/>
                                            </p:txEl>
                                          </p:spTgt>
                                        </p:tgtEl>
                                        <p:attrNameLst>
                                          <p:attrName>style.visibility</p:attrName>
                                        </p:attrNameLst>
                                      </p:cBhvr>
                                      <p:to>
                                        <p:strVal val="visible"/>
                                      </p:to>
                                    </p:set>
                                    <p:animEffect transition="in" filter="fade">
                                      <p:cBhvr>
                                        <p:cTn id="82" dur="1000"/>
                                        <p:tgtEl>
                                          <p:spTgt spid="6">
                                            <p:txEl>
                                              <p:pRg st="5" end="5"/>
                                            </p:txEl>
                                          </p:spTgt>
                                        </p:tgtEl>
                                      </p:cBhvr>
                                    </p:animEffect>
                                    <p:anim calcmode="lin" valueType="num">
                                      <p:cBhvr>
                                        <p:cTn id="8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84" dur="1000" fill="hold"/>
                                        <p:tgtEl>
                                          <p:spTgt spid="6">
                                            <p:txEl>
                                              <p:pRg st="5" end="5"/>
                                            </p:txEl>
                                          </p:spTgt>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6">
                                            <p:txEl>
                                              <p:pRg st="6" end="6"/>
                                            </p:txEl>
                                          </p:spTgt>
                                        </p:tgtEl>
                                        <p:attrNameLst>
                                          <p:attrName>style.visibility</p:attrName>
                                        </p:attrNameLst>
                                      </p:cBhvr>
                                      <p:to>
                                        <p:strVal val="visible"/>
                                      </p:to>
                                    </p:set>
                                    <p:animEffect transition="in" filter="fade">
                                      <p:cBhvr>
                                        <p:cTn id="87" dur="1000"/>
                                        <p:tgtEl>
                                          <p:spTgt spid="6">
                                            <p:txEl>
                                              <p:pRg st="6" end="6"/>
                                            </p:txEl>
                                          </p:spTgt>
                                        </p:tgtEl>
                                      </p:cBhvr>
                                    </p:animEffect>
                                    <p:anim calcmode="lin" valueType="num">
                                      <p:cBhvr>
                                        <p:cTn id="8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89"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600200"/>
            <a:ext cx="7886700" cy="4724399"/>
          </a:xfrm>
        </p:spPr>
        <p:txBody>
          <a:bodyPr>
            <a:normAutofit lnSpcReduction="10000"/>
          </a:bodyPr>
          <a:lstStyle/>
          <a:p>
            <a:pPr algn="just"/>
            <a:r>
              <a:rPr lang="el-GR" dirty="0" smtClean="0"/>
              <a:t>Παράδειγμα, αξίζει ο Γιώργος να εγγραφεί σε ένα μεταπτυχιακό;</a:t>
            </a:r>
          </a:p>
          <a:p>
            <a:pPr algn="just"/>
            <a:r>
              <a:rPr lang="el-GR" dirty="0" smtClean="0"/>
              <a:t>Κόστη:</a:t>
            </a:r>
          </a:p>
          <a:p>
            <a:pPr lvl="1" algn="just"/>
            <a:r>
              <a:rPr lang="el-GR" dirty="0" smtClean="0"/>
              <a:t>Δίδακτρα: 5.000 ευρώ</a:t>
            </a:r>
          </a:p>
          <a:p>
            <a:pPr lvl="1" algn="just"/>
            <a:r>
              <a:rPr lang="el-GR" dirty="0" smtClean="0"/>
              <a:t>Διαφυγόντα κέρδη λόγω απουσίας από την αγορά εργασίας: 12.000</a:t>
            </a:r>
          </a:p>
          <a:p>
            <a:pPr lvl="1" algn="just"/>
            <a:r>
              <a:rPr lang="el-GR" dirty="0" smtClean="0"/>
              <a:t>Άλλα κόστη: 2.000 ευρώ</a:t>
            </a:r>
          </a:p>
          <a:p>
            <a:pPr algn="just"/>
            <a:r>
              <a:rPr lang="el-GR" dirty="0" smtClean="0"/>
              <a:t>Όφελος:</a:t>
            </a:r>
          </a:p>
          <a:p>
            <a:pPr lvl="1" algn="just"/>
            <a:r>
              <a:rPr lang="el-GR" dirty="0" smtClean="0"/>
              <a:t>Ο Γιώργος αναμένει ότι το μεταπτυχιακό θα τον βοηθήσει να πάρει προαγωγή (αύξηση του μισθού κατά 20%)</a:t>
            </a:r>
            <a:r>
              <a:rPr lang="en-GB" dirty="0" smtClean="0"/>
              <a:t> </a:t>
            </a:r>
            <a:r>
              <a:rPr lang="el-GR" dirty="0" smtClean="0"/>
              <a:t>δηλαδή 2.400 ευρώ αύξηση στο ετήσιο εισόδημα.</a:t>
            </a:r>
          </a:p>
          <a:p>
            <a:pPr lvl="1" algn="just"/>
            <a:r>
              <a:rPr lang="el-GR" dirty="0" smtClean="0"/>
              <a:t>Η </a:t>
            </a:r>
            <a:r>
              <a:rPr lang="el-GR" b="1" u="sng" dirty="0" smtClean="0"/>
              <a:t>παρούσα αξία</a:t>
            </a:r>
            <a:r>
              <a:rPr lang="el-GR" dirty="0" smtClean="0"/>
              <a:t> των συνολικών μελλοντικών απολαβών του κάτω από εύλογες υποθέσεις (προεξοφλητικό επιτόκιο, έτος συνταξιοδότησης, κτλ.) είναι περίπου 48.000 ευρώ.</a:t>
            </a:r>
          </a:p>
          <a:p>
            <a:pPr algn="just"/>
            <a:r>
              <a:rPr lang="el-GR" dirty="0" smtClean="0"/>
              <a:t>Συνολικό όφελος=48.000</a:t>
            </a:r>
          </a:p>
          <a:p>
            <a:pPr algn="just"/>
            <a:r>
              <a:rPr lang="el-GR" dirty="0" smtClean="0"/>
              <a:t>Συνολικό κόστος=20.000</a:t>
            </a:r>
          </a:p>
          <a:p>
            <a:pPr algn="just"/>
            <a:r>
              <a:rPr lang="el-GR" dirty="0" smtClean="0"/>
              <a:t>Ο Γιώργος αξίζει να εγγραφεί στο μεταπτυχιακό από οικονομικής απόψεως.</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38</a:t>
            </a:fld>
            <a:endParaRPr lang="en-US"/>
          </a:p>
        </p:txBody>
      </p:sp>
      <p:sp>
        <p:nvSpPr>
          <p:cNvPr id="6" name="Title 1"/>
          <p:cNvSpPr txBox="1">
            <a:spLocks/>
          </p:cNvSpPr>
          <p:nvPr/>
        </p:nvSpPr>
        <p:spPr>
          <a:xfrm>
            <a:off x="381000" y="533400"/>
            <a:ext cx="8610600" cy="762000"/>
          </a:xfrm>
          <a:prstGeom prst="rect">
            <a:avLst/>
          </a:prstGeom>
          <a:solidFill>
            <a:srgbClr val="FFC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l-GR" sz="2400" b="1" dirty="0">
                <a:latin typeface="+mn-lt"/>
              </a:rPr>
              <a:t>Ένα απλό παράδειγμα ανάλυσης κόστους οφέλους στην εκπαίδευση</a:t>
            </a:r>
            <a:endParaRPr lang="en-GB" sz="2400" b="1" dirty="0">
              <a:latin typeface="+mn-lt"/>
            </a:endParaRPr>
          </a:p>
        </p:txBody>
      </p:sp>
    </p:spTree>
    <p:extLst>
      <p:ext uri="{BB962C8B-B14F-4D97-AF65-F5344CB8AC3E}">
        <p14:creationId xmlns:p14="http://schemas.microsoft.com/office/powerpoint/2010/main" val="33825536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4" name="Title 1"/>
          <p:cNvSpPr txBox="1">
            <a:spLocks/>
          </p:cNvSpPr>
          <p:nvPr/>
        </p:nvSpPr>
        <p:spPr>
          <a:xfrm>
            <a:off x="655359" y="2209800"/>
            <a:ext cx="7886700" cy="2362200"/>
          </a:xfrm>
          <a:prstGeom prst="rect">
            <a:avLst/>
          </a:prstGeom>
          <a:solidFill>
            <a:schemeClr val="bg2"/>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l-GR" sz="3600" b="1" dirty="0" smtClean="0">
                <a:latin typeface="+mn-lt"/>
              </a:rPr>
              <a:t>Εισαγωγή</a:t>
            </a:r>
            <a:endParaRPr lang="en-GB" sz="3600" b="1" dirty="0">
              <a:latin typeface="+mn-lt"/>
            </a:endParaRPr>
          </a:p>
        </p:txBody>
      </p:sp>
    </p:spTree>
    <p:extLst>
      <p:ext uri="{BB962C8B-B14F-4D97-AF65-F5344CB8AC3E}">
        <p14:creationId xmlns:p14="http://schemas.microsoft.com/office/powerpoint/2010/main" val="22446807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442" y="304800"/>
            <a:ext cx="7886700" cy="1142999"/>
          </a:xfrm>
        </p:spPr>
        <p:txBody>
          <a:bodyPr>
            <a:normAutofit fontScale="90000"/>
          </a:bodyPr>
          <a:lstStyle/>
          <a:p>
            <a:pPr algn="ctr">
              <a:lnSpc>
                <a:spcPct val="150000"/>
              </a:lnSpc>
              <a:spcAft>
                <a:spcPts val="600"/>
              </a:spcAft>
            </a:pPr>
            <a:r>
              <a:rPr lang="el-GR" sz="4400" b="1" dirty="0" smtClean="0"/>
              <a:t>Η μεγάλη εικόνα</a:t>
            </a:r>
            <a:r>
              <a:rPr lang="el-GR" sz="3600" b="1" dirty="0"/>
              <a:t/>
            </a:r>
            <a:br>
              <a:rPr lang="el-GR" sz="3600" b="1" dirty="0"/>
            </a:br>
            <a:r>
              <a:rPr lang="el-GR" sz="2000" b="1" dirty="0" smtClean="0"/>
              <a:t>Σημαντικά εμπειρικά ευρήματα στο πεδίο των οικονομικών της εκπαίδευσης</a:t>
            </a:r>
            <a:endParaRPr lang="en-GB" sz="2700" b="1" dirty="0"/>
          </a:p>
        </p:txBody>
      </p:sp>
      <p:sp>
        <p:nvSpPr>
          <p:cNvPr id="3" name="Content Placeholder 2"/>
          <p:cNvSpPr>
            <a:spLocks noGrp="1"/>
          </p:cNvSpPr>
          <p:nvPr>
            <p:ph idx="1"/>
          </p:nvPr>
        </p:nvSpPr>
        <p:spPr>
          <a:xfrm>
            <a:off x="533400" y="1891189"/>
            <a:ext cx="8382000" cy="4662011"/>
          </a:xfrm>
        </p:spPr>
        <p:txBody>
          <a:bodyPr>
            <a:normAutofit/>
          </a:bodyPr>
          <a:lstStyle/>
          <a:p>
            <a:pPr algn="just">
              <a:lnSpc>
                <a:spcPct val="110000"/>
              </a:lnSpc>
              <a:spcAft>
                <a:spcPts val="1200"/>
              </a:spcAft>
            </a:pPr>
            <a:r>
              <a:rPr lang="el-GR" dirty="0" smtClean="0"/>
              <a:t>Η συμμετοχή στην εκπαίδευση σε όλες τις βαθμίδες έχει διευρυνθεί σημαντικά τις τελευταίες δεκαετίες σε όλο τον κόσμο.</a:t>
            </a:r>
          </a:p>
          <a:p>
            <a:pPr algn="just">
              <a:lnSpc>
                <a:spcPct val="110000"/>
              </a:lnSpc>
              <a:spcAft>
                <a:spcPts val="1200"/>
              </a:spcAft>
            </a:pPr>
            <a:r>
              <a:rPr lang="el-GR" dirty="0"/>
              <a:t>Η εκπαίδευση συστηματικά συσχετίζεται θετικά με τις απολαβές που συγκεντρώνουν τα άτομα στη διάρκεια του κύκλου ζωής τους (lifetime earnings</a:t>
            </a:r>
            <a:r>
              <a:rPr lang="el-GR" dirty="0" smtClean="0"/>
              <a:t>).</a:t>
            </a:r>
            <a:endParaRPr lang="el-GR" dirty="0"/>
          </a:p>
          <a:p>
            <a:pPr lvl="1" algn="just">
              <a:lnSpc>
                <a:spcPct val="110000"/>
              </a:lnSpc>
              <a:spcAft>
                <a:spcPts val="1200"/>
              </a:spcAft>
            </a:pPr>
            <a:r>
              <a:rPr lang="el-GR" dirty="0" smtClean="0"/>
              <a:t>Η εκπαίδευση συστηματικά συσχετίζεται με καλύτερες προοπτικές στην αγορά εργασίας. </a:t>
            </a:r>
          </a:p>
          <a:p>
            <a:pPr algn="just">
              <a:lnSpc>
                <a:spcPct val="110000"/>
              </a:lnSpc>
              <a:spcAft>
                <a:spcPts val="1200"/>
              </a:spcAft>
            </a:pPr>
            <a:r>
              <a:rPr lang="el-GR" dirty="0" smtClean="0"/>
              <a:t>Η διεύρυνση </a:t>
            </a:r>
            <a:r>
              <a:rPr lang="el-GR" dirty="0"/>
              <a:t>της συμμετοχής οδήγησε σε εντυπωσιακή μείωση των εκπαιδευτικών ανισοτήτων, συμβάλλοντας </a:t>
            </a:r>
            <a:r>
              <a:rPr lang="el-GR" dirty="0" smtClean="0"/>
              <a:t>στην άμβλυνση των κοινωνικών &amp; οικονομικών </a:t>
            </a:r>
            <a:r>
              <a:rPr lang="el-GR" dirty="0"/>
              <a:t>ανισοτήτων</a:t>
            </a:r>
            <a:r>
              <a:rPr lang="el-GR"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944496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6</a:t>
            </a:fld>
            <a:endParaRPr lang="en-US"/>
          </a:p>
        </p:txBody>
      </p:sp>
      <p:graphicFrame>
        <p:nvGraphicFramePr>
          <p:cNvPr id="3" name="Chart 2"/>
          <p:cNvGraphicFramePr>
            <a:graphicFrameLocks/>
          </p:cNvGraphicFramePr>
          <p:nvPr>
            <p:extLst>
              <p:ext uri="{D42A27DB-BD31-4B8C-83A1-F6EECF244321}">
                <p14:modId xmlns:p14="http://schemas.microsoft.com/office/powerpoint/2010/main" val="363829669"/>
              </p:ext>
            </p:extLst>
          </p:nvPr>
        </p:nvGraphicFramePr>
        <p:xfrm>
          <a:off x="838200" y="533400"/>
          <a:ext cx="7924800" cy="57150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09600" y="6254685"/>
            <a:ext cx="8381999" cy="307777"/>
          </a:xfrm>
          <a:prstGeom prst="rect">
            <a:avLst/>
          </a:prstGeom>
          <a:noFill/>
        </p:spPr>
        <p:txBody>
          <a:bodyPr wrap="square" rtlCol="0">
            <a:spAutoFit/>
          </a:bodyPr>
          <a:lstStyle/>
          <a:p>
            <a:r>
              <a:rPr lang="el-GR" sz="1400" dirty="0" smtClean="0"/>
              <a:t>Πηγή:</a:t>
            </a:r>
            <a:r>
              <a:rPr lang="en-GB" sz="1400" dirty="0" smtClean="0"/>
              <a:t> Checchi D</a:t>
            </a:r>
            <a:r>
              <a:rPr lang="en-GB" sz="1400" dirty="0"/>
              <a:t>. </a:t>
            </a:r>
            <a:r>
              <a:rPr lang="en-GB" sz="1400" dirty="0" smtClean="0"/>
              <a:t>(200</a:t>
            </a:r>
            <a:r>
              <a:rPr lang="el-GR" sz="1400" dirty="0" smtClean="0"/>
              <a:t>6</a:t>
            </a:r>
            <a:r>
              <a:rPr lang="en-GB" sz="1400" dirty="0" smtClean="0"/>
              <a:t>)</a:t>
            </a:r>
            <a:r>
              <a:rPr lang="el-GR" sz="1400" dirty="0" smtClean="0"/>
              <a:t>. </a:t>
            </a:r>
            <a:r>
              <a:rPr lang="en-GB" sz="1400" dirty="0" smtClean="0"/>
              <a:t>The </a:t>
            </a:r>
            <a:r>
              <a:rPr lang="en-GB" sz="1400" dirty="0"/>
              <a:t>Economics of Education: Human Capital, Family Background and </a:t>
            </a:r>
            <a:r>
              <a:rPr lang="en-GB" sz="1400" dirty="0" smtClean="0"/>
              <a:t>Inequality.</a:t>
            </a:r>
            <a:endParaRPr lang="en-GB" sz="1400" dirty="0"/>
          </a:p>
        </p:txBody>
      </p:sp>
    </p:spTree>
    <p:extLst>
      <p:ext uri="{BB962C8B-B14F-4D97-AF65-F5344CB8AC3E}">
        <p14:creationId xmlns:p14="http://schemas.microsoft.com/office/powerpoint/2010/main" val="2430405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6198928"/>
            <a:ext cx="8381999" cy="307777"/>
          </a:xfrm>
          <a:prstGeom prst="rect">
            <a:avLst/>
          </a:prstGeom>
          <a:noFill/>
        </p:spPr>
        <p:txBody>
          <a:bodyPr wrap="square" rtlCol="0">
            <a:spAutoFit/>
          </a:bodyPr>
          <a:lstStyle/>
          <a:p>
            <a:r>
              <a:rPr lang="el-GR" sz="1400" dirty="0" smtClean="0"/>
              <a:t>Πηγή:</a:t>
            </a:r>
            <a:r>
              <a:rPr lang="en-GB" sz="1400" dirty="0" smtClean="0"/>
              <a:t> Checchi D</a:t>
            </a:r>
            <a:r>
              <a:rPr lang="en-GB" sz="1400" dirty="0"/>
              <a:t>. </a:t>
            </a:r>
            <a:r>
              <a:rPr lang="en-GB" sz="1400" dirty="0" smtClean="0"/>
              <a:t>(200</a:t>
            </a:r>
            <a:r>
              <a:rPr lang="el-GR" sz="1400" dirty="0" smtClean="0"/>
              <a:t>6</a:t>
            </a:r>
            <a:r>
              <a:rPr lang="en-GB" sz="1400" dirty="0" smtClean="0"/>
              <a:t>)</a:t>
            </a:r>
            <a:r>
              <a:rPr lang="el-GR" sz="1400" dirty="0" smtClean="0"/>
              <a:t>. </a:t>
            </a:r>
            <a:r>
              <a:rPr lang="en-GB" sz="1400" dirty="0" smtClean="0"/>
              <a:t>The </a:t>
            </a:r>
            <a:r>
              <a:rPr lang="en-GB" sz="1400" dirty="0"/>
              <a:t>Economics of Education: Human Capital, Family Background and </a:t>
            </a:r>
            <a:r>
              <a:rPr lang="en-GB" sz="1400" dirty="0" smtClean="0"/>
              <a:t>Inequality.</a:t>
            </a:r>
            <a:endParaRPr lang="en-GB" sz="1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graphicFrame>
        <p:nvGraphicFramePr>
          <p:cNvPr id="9" name="Chart 8"/>
          <p:cNvGraphicFramePr>
            <a:graphicFrameLocks/>
          </p:cNvGraphicFramePr>
          <p:nvPr>
            <p:extLst>
              <p:ext uri="{D42A27DB-BD31-4B8C-83A1-F6EECF244321}">
                <p14:modId xmlns:p14="http://schemas.microsoft.com/office/powerpoint/2010/main" val="2098514873"/>
              </p:ext>
            </p:extLst>
          </p:nvPr>
        </p:nvGraphicFramePr>
        <p:xfrm>
          <a:off x="533400" y="533400"/>
          <a:ext cx="81534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99273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graphicFrame>
        <p:nvGraphicFramePr>
          <p:cNvPr id="5" name="Chart 4"/>
          <p:cNvGraphicFramePr>
            <a:graphicFrameLocks/>
          </p:cNvGraphicFramePr>
          <p:nvPr>
            <p:extLst>
              <p:ext uri="{D42A27DB-BD31-4B8C-83A1-F6EECF244321}">
                <p14:modId xmlns:p14="http://schemas.microsoft.com/office/powerpoint/2010/main" val="4033296931"/>
              </p:ext>
            </p:extLst>
          </p:nvPr>
        </p:nvGraphicFramePr>
        <p:xfrm>
          <a:off x="533400" y="533400"/>
          <a:ext cx="8229600" cy="5715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533400" y="6267272"/>
            <a:ext cx="8381999" cy="307777"/>
          </a:xfrm>
          <a:prstGeom prst="rect">
            <a:avLst/>
          </a:prstGeom>
          <a:noFill/>
        </p:spPr>
        <p:txBody>
          <a:bodyPr wrap="square" rtlCol="0">
            <a:spAutoFit/>
          </a:bodyPr>
          <a:lstStyle/>
          <a:p>
            <a:r>
              <a:rPr lang="el-GR" sz="1400" dirty="0" smtClean="0"/>
              <a:t>Πηγή:</a:t>
            </a:r>
            <a:r>
              <a:rPr lang="en-GB" sz="1400" dirty="0" smtClean="0"/>
              <a:t> Checchi D</a:t>
            </a:r>
            <a:r>
              <a:rPr lang="en-GB" sz="1400" dirty="0"/>
              <a:t>. </a:t>
            </a:r>
            <a:r>
              <a:rPr lang="en-GB" sz="1400" dirty="0" smtClean="0"/>
              <a:t>(200</a:t>
            </a:r>
            <a:r>
              <a:rPr lang="el-GR" sz="1400" dirty="0" smtClean="0"/>
              <a:t>6</a:t>
            </a:r>
            <a:r>
              <a:rPr lang="en-GB" sz="1400" dirty="0" smtClean="0"/>
              <a:t>)</a:t>
            </a:r>
            <a:r>
              <a:rPr lang="el-GR" sz="1400" dirty="0" smtClean="0"/>
              <a:t>. </a:t>
            </a:r>
            <a:r>
              <a:rPr lang="en-GB" sz="1400" dirty="0" smtClean="0"/>
              <a:t>The </a:t>
            </a:r>
            <a:r>
              <a:rPr lang="en-GB" sz="1400" dirty="0"/>
              <a:t>Economics of Education: Human Capital, Family Background and </a:t>
            </a:r>
            <a:r>
              <a:rPr lang="en-GB" sz="1400" dirty="0" smtClean="0"/>
              <a:t>Inequality.</a:t>
            </a:r>
            <a:endParaRPr lang="en-GB" sz="1400" dirty="0"/>
          </a:p>
        </p:txBody>
      </p:sp>
    </p:spTree>
    <p:extLst>
      <p:ext uri="{BB962C8B-B14F-4D97-AF65-F5344CB8AC3E}">
        <p14:creationId xmlns:p14="http://schemas.microsoft.com/office/powerpoint/2010/main" val="20856922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65127"/>
            <a:ext cx="7391400" cy="685797"/>
          </a:xfrm>
        </p:spPr>
        <p:txBody>
          <a:bodyPr>
            <a:normAutofit fontScale="90000"/>
          </a:bodyPr>
          <a:lstStyle/>
          <a:p>
            <a:pPr algn="ctr"/>
            <a:r>
              <a:rPr lang="el-GR" sz="2800" b="1" dirty="0"/>
              <a:t>Το </a:t>
            </a:r>
            <a:r>
              <a:rPr lang="el-GR" sz="2800" b="1" dirty="0" smtClean="0"/>
              <a:t>επίπεδο της εκπαίδευσης συναρτάται </a:t>
            </a:r>
            <a:r>
              <a:rPr lang="el-GR" sz="2800" b="1" dirty="0"/>
              <a:t>θετικά με </a:t>
            </a:r>
            <a:r>
              <a:rPr lang="el-GR" sz="2800" b="1" dirty="0" smtClean="0"/>
              <a:t>το μισθό</a:t>
            </a:r>
            <a:endParaRPr lang="el-GR" sz="2800" b="1" dirty="0"/>
          </a:p>
        </p:txBody>
      </p:sp>
      <p:graphicFrame>
        <p:nvGraphicFramePr>
          <p:cNvPr id="5" name="Chart 4"/>
          <p:cNvGraphicFramePr>
            <a:graphicFrameLocks/>
          </p:cNvGraphicFramePr>
          <p:nvPr>
            <p:extLst>
              <p:ext uri="{D42A27DB-BD31-4B8C-83A1-F6EECF244321}">
                <p14:modId xmlns:p14="http://schemas.microsoft.com/office/powerpoint/2010/main" val="3664465479"/>
              </p:ext>
            </p:extLst>
          </p:nvPr>
        </p:nvGraphicFramePr>
        <p:xfrm>
          <a:off x="685800" y="1371600"/>
          <a:ext cx="782955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1317518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8352</TotalTime>
  <Words>2432</Words>
  <Application>Microsoft Office PowerPoint</Application>
  <PresentationFormat>On-screen Show (4:3)</PresentationFormat>
  <Paragraphs>281</Paragraphs>
  <Slides>38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Courier New</vt:lpstr>
      <vt:lpstr>Wingdings</vt:lpstr>
      <vt:lpstr>Office Theme</vt:lpstr>
      <vt:lpstr>  Οικονομικά της Εκπαίδευσης και Κοινωνικές Ανισότητες 1Η διάλεξη 8/11/2019</vt:lpstr>
      <vt:lpstr>Στοιχεία Μαθήματος</vt:lpstr>
      <vt:lpstr>Ύλη και Βαθμολογία</vt:lpstr>
      <vt:lpstr>PowerPoint Presentation</vt:lpstr>
      <vt:lpstr>Η μεγάλη εικόνα Σημαντικά εμπειρικά ευρήματα στο πεδίο των οικονομικών της εκπαίδευσης</vt:lpstr>
      <vt:lpstr>PowerPoint Presentation</vt:lpstr>
      <vt:lpstr>PowerPoint Presentation</vt:lpstr>
      <vt:lpstr>PowerPoint Presentation</vt:lpstr>
      <vt:lpstr>Το επίπεδο της εκπαίδευσης συναρτάται θετικά με το μισθό</vt:lpstr>
      <vt:lpstr>Η εκπαίδευση μειώνει τον κίνδυνο ανεργίας</vt:lpstr>
      <vt:lpstr>Εξέλιξη των εκπαιδευτικών ανισοτήτων (1950-2010) (δείκτης Gini για την εκπαίδευση)</vt:lpstr>
      <vt:lpstr>Εξέλιξη εκπαιδευτικών ανισοτήτων στην Ελλάδα: δύο παραδείγματα</vt:lpstr>
      <vt:lpstr>Παρολαυτά…….</vt:lpstr>
      <vt:lpstr>PowerPoint Presentation</vt:lpstr>
      <vt:lpstr>PowerPoint Presentation</vt:lpstr>
      <vt:lpstr>Σκοπός της οικονομικής επιστήμης</vt:lpstr>
      <vt:lpstr>PowerPoint Presentation</vt:lpstr>
      <vt:lpstr>Εισαγωγή: Τα οικονομικά της εκπαίδευσης</vt:lpstr>
      <vt:lpstr>Εισαγωγή: Τα οικονομικά της εκπαίδευσης</vt:lpstr>
      <vt:lpstr>Ιστορική εξέλιξη των οικονομικών της εκπαίδευσης</vt:lpstr>
      <vt:lpstr>Ιστορική εξέλιξη των οικονομικών της εκπαίδευσης</vt:lpstr>
      <vt:lpstr>Ιστορική εξέλιξη των οικονομικών της εκπαίδευσης: Νεότεροι μελετητές και σύγχρονη έρευνα στα οικονομικά της εκπαίδευσης</vt:lpstr>
      <vt:lpstr>PowerPoint Presentation</vt:lpstr>
      <vt:lpstr>H έννοια της αποτελεσματικότητας (efficiency)</vt:lpstr>
      <vt:lpstr>PowerPoint Presentation</vt:lpstr>
      <vt:lpstr>Η έννοια της ισότητας (equity)</vt:lpstr>
      <vt:lpstr>Το δίλημμα μεταξύ οικονομικής αποτελεσματικότητας και ισότητας (the efficiency-equity trade-off)</vt:lpstr>
      <vt:lpstr>Παραδείγματα του διλήμματος οικονομικής αποτελεσματικότητας – ισότητας στην εκπαίδευση</vt:lpstr>
      <vt:lpstr>Η έννοια του κόστους ευκαιρίας</vt:lpstr>
      <vt:lpstr>Το κόστος ευκαιρίας στην εκπαίδευση</vt:lpstr>
      <vt:lpstr>Η έννοια της εξωτερικότητας (externality)</vt:lpstr>
      <vt:lpstr>Η έννοια της εξωτερικότητας (externality)</vt:lpstr>
      <vt:lpstr>Η έννοια της εξωτερικότητας (externality)</vt:lpstr>
      <vt:lpstr>Υλικό και ανθρώπινο κεφάλαιο</vt:lpstr>
      <vt:lpstr>Οι βασικές διαφορές ανθρώπινου και υλικού κεφαλαίου</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οικονομικά της εκπαίδευσης</dc:title>
  <dc:creator>ck</dc:creator>
  <cp:lastModifiedBy>christos koutsampelas</cp:lastModifiedBy>
  <cp:revision>206</cp:revision>
  <dcterms:created xsi:type="dcterms:W3CDTF">2006-08-16T00:00:00Z</dcterms:created>
  <dcterms:modified xsi:type="dcterms:W3CDTF">2019-11-09T06:47:44Z</dcterms:modified>
</cp:coreProperties>
</file>