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9" r:id="rId2"/>
    <p:sldId id="257" r:id="rId3"/>
    <p:sldId id="296" r:id="rId4"/>
    <p:sldId id="292" r:id="rId5"/>
    <p:sldId id="293" r:id="rId6"/>
    <p:sldId id="297" r:id="rId7"/>
    <p:sldId id="294" r:id="rId8"/>
    <p:sldId id="29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34679"/>
    <a:srgbClr val="E1F3FD"/>
    <a:srgbClr val="CCECF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-87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3804-EED5-4ABA-A7B2-EF2D5F7C27F9}" type="datetimeFigureOut">
              <a:rPr lang="en-AU" smtClean="0"/>
              <a:pPr/>
              <a:t>4/9/15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FF59-4B1F-460F-A66D-7637392BBC2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693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3804-EED5-4ABA-A7B2-EF2D5F7C27F9}" type="datetimeFigureOut">
              <a:rPr lang="en-AU" smtClean="0"/>
              <a:pPr/>
              <a:t>4/9/15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FF59-4B1F-460F-A66D-7637392BBC2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770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3804-EED5-4ABA-A7B2-EF2D5F7C27F9}" type="datetimeFigureOut">
              <a:rPr lang="en-AU" smtClean="0"/>
              <a:pPr/>
              <a:t>4/9/15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FF59-4B1F-460F-A66D-7637392BBC2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5337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3804-EED5-4ABA-A7B2-EF2D5F7C27F9}" type="datetimeFigureOut">
              <a:rPr lang="en-AU" smtClean="0"/>
              <a:pPr/>
              <a:t>4/9/15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FF59-4B1F-460F-A66D-7637392BBC2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7614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Rectangle 7"/>
          <p:cNvSpPr>
            <a:spLocks/>
          </p:cNvSpPr>
          <p:nvPr userDrawn="1"/>
        </p:nvSpPr>
        <p:spPr bwMode="auto">
          <a:xfrm>
            <a:off x="179016" y="5272112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spcBef>
                <a:spcPts val="663"/>
              </a:spcBef>
            </a:pP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Prevention</a:t>
            </a:r>
            <a:endParaRPr lang="en-US" altLang="en-US" sz="25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3734" y="3463328"/>
            <a:ext cx="17065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6736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527348" cy="556788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79646"/>
              </a:buClr>
              <a:buSzPct val="80000"/>
              <a:buFont typeface="Wingdings" panose="05000000000000000000" pitchFamily="2" charset="2"/>
              <a:buChar char=""/>
              <a:defRPr sz="2000" baseline="0">
                <a:solidFill>
                  <a:srgbClr val="0719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79646"/>
              </a:buClr>
              <a:buFont typeface="Wingdings" panose="05000000000000000000" pitchFamily="2" charset="2"/>
              <a:buChar char="§"/>
              <a:defRPr sz="18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79646"/>
              </a:buClr>
              <a:defRPr sz="14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79646"/>
              </a:buClr>
              <a:defRPr sz="14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/>
              <a:pPr/>
              <a:t>4/9/15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80243" cy="936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0435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1475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3804-EED5-4ABA-A7B2-EF2D5F7C27F9}" type="datetimeFigureOut">
              <a:rPr lang="en-AU" smtClean="0"/>
              <a:pPr/>
              <a:t>4/9/15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FF59-4B1F-460F-A66D-7637392BBC2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9034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3804-EED5-4ABA-A7B2-EF2D5F7C27F9}" type="datetimeFigureOut">
              <a:rPr lang="en-AU" smtClean="0"/>
              <a:pPr/>
              <a:t>4/9/15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FF59-4B1F-460F-A66D-7637392BBC2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154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3804-EED5-4ABA-A7B2-EF2D5F7C27F9}" type="datetimeFigureOut">
              <a:rPr lang="en-AU" smtClean="0"/>
              <a:pPr/>
              <a:t>4/9/15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FF59-4B1F-460F-A66D-7637392BBC2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955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3804-EED5-4ABA-A7B2-EF2D5F7C27F9}" type="datetimeFigureOut">
              <a:rPr lang="en-AU" smtClean="0"/>
              <a:pPr/>
              <a:t>4/9/15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FF59-4B1F-460F-A66D-7637392BBC2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890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3804-EED5-4ABA-A7B2-EF2D5F7C27F9}" type="datetimeFigureOut">
              <a:rPr lang="en-AU" smtClean="0"/>
              <a:pPr/>
              <a:t>4/9/15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FF59-4B1F-460F-A66D-7637392BBC2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408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3804-EED5-4ABA-A7B2-EF2D5F7C27F9}" type="datetimeFigureOut">
              <a:rPr lang="en-AU" smtClean="0"/>
              <a:pPr/>
              <a:t>4/9/15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FF59-4B1F-460F-A66D-7637392BBC2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733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53804-EED5-4ABA-A7B2-EF2D5F7C27F9}" type="datetimeFigureOut">
              <a:rPr lang="en-AU" smtClean="0"/>
              <a:pPr/>
              <a:t>4/9/15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EFF59-4B1F-460F-A66D-7637392BBC2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177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inasthma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46137"/>
            <a:ext cx="9143999" cy="23576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Initiative for Asthma (GINA)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What’s new in GINA 2015?</a:t>
            </a:r>
            <a:r>
              <a:rPr lang="en-US" sz="3600" dirty="0"/>
              <a:t/>
            </a:r>
            <a:br>
              <a:rPr lang="en-US" sz="3600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382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527348" cy="5548672"/>
          </a:xfrm>
        </p:spPr>
        <p:txBody>
          <a:bodyPr>
            <a:normAutofit/>
          </a:bodyPr>
          <a:lstStyle/>
          <a:p>
            <a:r>
              <a:rPr lang="en-AU" dirty="0" smtClean="0"/>
              <a:t>Add-on </a:t>
            </a:r>
            <a:r>
              <a:rPr lang="en-AU" dirty="0" err="1" smtClean="0"/>
              <a:t>tiotropium</a:t>
            </a:r>
            <a:r>
              <a:rPr lang="en-AU" dirty="0" smtClean="0"/>
              <a:t> by soft-mist inhaler is a new ‘other controller option’ for Steps 4 and 5, in patients ≥18 years with history of exacerbations</a:t>
            </a:r>
          </a:p>
          <a:p>
            <a:pPr lvl="1"/>
            <a:r>
              <a:rPr lang="en-AU" dirty="0"/>
              <a:t>T</a:t>
            </a:r>
            <a:r>
              <a:rPr lang="en-AU" dirty="0" smtClean="0"/>
              <a:t>iotropium was previously described in GINA as an add-on option on the basis of clinical trial evidence. </a:t>
            </a:r>
          </a:p>
          <a:p>
            <a:pPr lvl="1"/>
            <a:r>
              <a:rPr lang="en-AU" dirty="0" smtClean="0"/>
              <a:t>It is now included in recommendations and the stepwise figure following approval for asthma by a major regulator.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AU" dirty="0" smtClean="0"/>
              <a:t>What’s new in GINA 2015 (1)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695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172279" y="251382"/>
            <a:ext cx="7580243" cy="936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185738" indent="0" algn="l" defTabSz="914400" rtl="0" eaLnBrk="1" latinLnBrk="0" hangingPunct="1">
              <a:spcBef>
                <a:spcPct val="0"/>
              </a:spcBef>
              <a:buNone/>
              <a:tabLst/>
              <a:defRPr sz="2600" kern="1200">
                <a:solidFill>
                  <a:srgbClr val="13467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AU" dirty="0" smtClean="0"/>
              <a:t>GINA 2015 – changes to Steps 4 and 5</a:t>
            </a:r>
            <a:endParaRPr lang="en-AU" dirty="0"/>
          </a:p>
        </p:txBody>
      </p:sp>
      <p:pic>
        <p:nvPicPr>
          <p:cNvPr id="86017" name="Picture 49" descr="SLIDE 66-6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97229"/>
            <a:ext cx="7993062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AutoShape 2"/>
          <p:cNvSpPr>
            <a:spLocks/>
          </p:cNvSpPr>
          <p:nvPr/>
        </p:nvSpPr>
        <p:spPr bwMode="auto">
          <a:xfrm>
            <a:off x="165100" y="6653213"/>
            <a:ext cx="8820150" cy="236537"/>
          </a:xfrm>
          <a:custGeom>
            <a:avLst/>
            <a:gdLst>
              <a:gd name="T0" fmla="*/ 0 w 21600"/>
              <a:gd name="T1" fmla="*/ 2147483647 h 20965"/>
              <a:gd name="T2" fmla="*/ 2147483647 w 21600"/>
              <a:gd name="T3" fmla="*/ 0 h 20965"/>
              <a:gd name="T4" fmla="*/ 2147483647 w 21600"/>
              <a:gd name="T5" fmla="*/ 0 h 20965"/>
              <a:gd name="T6" fmla="*/ 2147483647 w 21600"/>
              <a:gd name="T7" fmla="*/ 2147483647 h 20965"/>
              <a:gd name="T8" fmla="*/ 2147483647 w 21600"/>
              <a:gd name="T9" fmla="*/ 2147483647 h 20965"/>
              <a:gd name="T10" fmla="*/ 0 w 21600"/>
              <a:gd name="T11" fmla="*/ 2147483647 h 20965"/>
              <a:gd name="T12" fmla="*/ 0 w 21600"/>
              <a:gd name="T13" fmla="*/ 2147483647 h 20965"/>
              <a:gd name="T14" fmla="*/ 0 w 21600"/>
              <a:gd name="T15" fmla="*/ 2147483647 h 209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0965">
                <a:moveTo>
                  <a:pt x="0" y="3812"/>
                </a:moveTo>
                <a:cubicBezTo>
                  <a:pt x="0" y="1707"/>
                  <a:pt x="53" y="0"/>
                  <a:pt x="118" y="0"/>
                </a:cubicBezTo>
                <a:lnTo>
                  <a:pt x="21482" y="0"/>
                </a:lnTo>
                <a:cubicBezTo>
                  <a:pt x="21547" y="0"/>
                  <a:pt x="21600" y="1707"/>
                  <a:pt x="21600" y="3812"/>
                </a:cubicBezTo>
                <a:lnTo>
                  <a:pt x="21600" y="19059"/>
                </a:lnTo>
                <a:cubicBezTo>
                  <a:pt x="18000" y="21600"/>
                  <a:pt x="3600" y="21600"/>
                  <a:pt x="0" y="19059"/>
                </a:cubicBezTo>
                <a:lnTo>
                  <a:pt x="0" y="3812"/>
                </a:lnTo>
                <a:close/>
                <a:moveTo>
                  <a:pt x="0" y="3812"/>
                </a:moveTo>
              </a:path>
            </a:pathLst>
          </a:custGeom>
          <a:solidFill>
            <a:srgbClr val="134679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86020" name="Rectangle 4"/>
          <p:cNvSpPr>
            <a:spLocks/>
          </p:cNvSpPr>
          <p:nvPr/>
        </p:nvSpPr>
        <p:spPr bwMode="auto">
          <a:xfrm>
            <a:off x="7191375" y="6680200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</a:rPr>
              <a:t>© Global Initiative for Asthma</a:t>
            </a:r>
          </a:p>
        </p:txBody>
      </p:sp>
      <p:pic>
        <p:nvPicPr>
          <p:cNvPr id="86021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Rectangle 7"/>
          <p:cNvSpPr>
            <a:spLocks/>
          </p:cNvSpPr>
          <p:nvPr/>
        </p:nvSpPr>
        <p:spPr bwMode="auto">
          <a:xfrm>
            <a:off x="160337" y="6640513"/>
            <a:ext cx="261189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GINA </a:t>
            </a:r>
            <a:r>
              <a:rPr lang="en-US" altLang="en-US" sz="1200" i="1" dirty="0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2015, </a:t>
            </a:r>
            <a:r>
              <a:rPr lang="en-US" altLang="en-US" sz="12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Box 3-5, </a:t>
            </a:r>
            <a:r>
              <a:rPr lang="en-US" altLang="en-US" sz="1200" i="1" dirty="0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Steps 4 and 5</a:t>
            </a:r>
            <a:endParaRPr lang="en-US" altLang="en-US" sz="1200" i="1" dirty="0">
              <a:solidFill>
                <a:srgbClr val="FFFFFF"/>
              </a:solidFill>
              <a:latin typeface="Arial Italic" charset="0"/>
              <a:sym typeface="Arial Italic" charset="0"/>
            </a:endParaRPr>
          </a:p>
        </p:txBody>
      </p:sp>
      <p:sp>
        <p:nvSpPr>
          <p:cNvPr id="86024" name="Rectangle 28"/>
          <p:cNvSpPr>
            <a:spLocks/>
          </p:cNvSpPr>
          <p:nvPr/>
        </p:nvSpPr>
        <p:spPr bwMode="auto">
          <a:xfrm>
            <a:off x="1290638" y="5704118"/>
            <a:ext cx="6810376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dirty="0">
                <a:solidFill>
                  <a:srgbClr val="134679"/>
                </a:solidFill>
              </a:rPr>
              <a:t>*For children 6-11 years, theophylline  is not recommended, and preferred Step 3 is medium dose ICS</a:t>
            </a:r>
          </a:p>
          <a:p>
            <a:pPr eaLnBrk="1" hangingPunct="1"/>
            <a:r>
              <a:rPr lang="en-US" altLang="en-US" sz="1100" dirty="0">
                <a:solidFill>
                  <a:srgbClr val="134679"/>
                </a:solidFill>
              </a:rPr>
              <a:t>**For patients prescribed BDP/</a:t>
            </a:r>
            <a:r>
              <a:rPr lang="en-US" altLang="en-US" sz="1100" dirty="0" err="1">
                <a:solidFill>
                  <a:srgbClr val="134679"/>
                </a:solidFill>
              </a:rPr>
              <a:t>formoterol</a:t>
            </a:r>
            <a:r>
              <a:rPr lang="en-US" altLang="en-US" sz="1100" dirty="0">
                <a:solidFill>
                  <a:srgbClr val="134679"/>
                </a:solidFill>
              </a:rPr>
              <a:t> or BUD/</a:t>
            </a:r>
            <a:r>
              <a:rPr lang="en-US" altLang="en-US" sz="1100" dirty="0" err="1">
                <a:solidFill>
                  <a:srgbClr val="134679"/>
                </a:solidFill>
              </a:rPr>
              <a:t>formoterol</a:t>
            </a:r>
            <a:r>
              <a:rPr lang="en-US" altLang="en-US" sz="1100" dirty="0">
                <a:solidFill>
                  <a:srgbClr val="134679"/>
                </a:solidFill>
              </a:rPr>
              <a:t> maintenance and reliever </a:t>
            </a:r>
            <a:r>
              <a:rPr lang="en-US" altLang="en-US" sz="1100" dirty="0" smtClean="0">
                <a:solidFill>
                  <a:srgbClr val="134679"/>
                </a:solidFill>
              </a:rPr>
              <a:t>therapy</a:t>
            </a:r>
          </a:p>
          <a:p>
            <a:pPr eaLnBrk="1" hangingPunct="1"/>
            <a:r>
              <a:rPr lang="en-AU" altLang="en-US" sz="1100" dirty="0">
                <a:solidFill>
                  <a:srgbClr val="134679"/>
                </a:solidFill>
              </a:rPr>
              <a:t># </a:t>
            </a:r>
            <a:r>
              <a:rPr lang="en-AU" altLang="en-US" sz="1100" dirty="0" err="1">
                <a:solidFill>
                  <a:srgbClr val="134679"/>
                </a:solidFill>
              </a:rPr>
              <a:t>Tiotropium</a:t>
            </a:r>
            <a:r>
              <a:rPr lang="en-AU" altLang="en-US" sz="1100" dirty="0">
                <a:solidFill>
                  <a:srgbClr val="134679"/>
                </a:solidFill>
              </a:rPr>
              <a:t> by soft-mist inhaler is indicated as add-on treatment for patients with a history of exacerbations; it is not indicated in children &lt;18 years.</a:t>
            </a:r>
            <a:endParaRPr lang="en-US" altLang="en-US" sz="1100" dirty="0">
              <a:solidFill>
                <a:srgbClr val="134679"/>
              </a:solidFill>
            </a:endParaRPr>
          </a:p>
        </p:txBody>
      </p:sp>
      <p:sp>
        <p:nvSpPr>
          <p:cNvPr id="86025" name="Rectangle 9"/>
          <p:cNvSpPr>
            <a:spLocks/>
          </p:cNvSpPr>
          <p:nvPr/>
        </p:nvSpPr>
        <p:spPr bwMode="auto">
          <a:xfrm>
            <a:off x="128588" y="4316641"/>
            <a:ext cx="1041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900">
                <a:latin typeface="Arial Italic" charset="0"/>
                <a:sym typeface="Arial Italic" charset="0"/>
              </a:rPr>
              <a:t>Other </a:t>
            </a:r>
            <a:br>
              <a:rPr lang="en-US" altLang="en-US" sz="900">
                <a:latin typeface="Arial Italic" charset="0"/>
                <a:sym typeface="Arial Italic" charset="0"/>
              </a:rPr>
            </a:br>
            <a:r>
              <a:rPr lang="en-US" altLang="en-US" sz="900">
                <a:latin typeface="Arial Italic" charset="0"/>
                <a:sym typeface="Arial Italic" charset="0"/>
              </a:rPr>
              <a:t>controller </a:t>
            </a:r>
            <a:br>
              <a:rPr lang="en-US" altLang="en-US" sz="900">
                <a:latin typeface="Arial Italic" charset="0"/>
                <a:sym typeface="Arial Italic" charset="0"/>
              </a:rPr>
            </a:br>
            <a:r>
              <a:rPr lang="en-US" altLang="en-US" sz="900">
                <a:latin typeface="Arial Italic" charset="0"/>
                <a:sym typeface="Arial Italic" charset="0"/>
              </a:rPr>
              <a:t>options</a:t>
            </a:r>
          </a:p>
        </p:txBody>
      </p:sp>
      <p:sp>
        <p:nvSpPr>
          <p:cNvPr id="86026" name="Rectangle 10"/>
          <p:cNvSpPr>
            <a:spLocks/>
          </p:cNvSpPr>
          <p:nvPr/>
        </p:nvSpPr>
        <p:spPr bwMode="auto">
          <a:xfrm>
            <a:off x="212725" y="5000854"/>
            <a:ext cx="952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en-US" altLang="en-US" sz="900" b="1">
                <a:solidFill>
                  <a:srgbClr val="134679"/>
                </a:solidFill>
                <a:latin typeface="Arial Bold" charset="0"/>
                <a:sym typeface="Arial Bold" charset="0"/>
              </a:rPr>
              <a:t>RELIEVER</a:t>
            </a:r>
          </a:p>
        </p:txBody>
      </p:sp>
      <p:sp>
        <p:nvSpPr>
          <p:cNvPr id="86027" name="Rectangle 11"/>
          <p:cNvSpPr>
            <a:spLocks/>
          </p:cNvSpPr>
          <p:nvPr/>
        </p:nvSpPr>
        <p:spPr bwMode="auto">
          <a:xfrm>
            <a:off x="1403350" y="2908529"/>
            <a:ext cx="792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300" b="1">
                <a:sym typeface="Arial Bold" charset="0"/>
              </a:rPr>
              <a:t>STEP 1</a:t>
            </a:r>
          </a:p>
        </p:txBody>
      </p:sp>
      <p:sp>
        <p:nvSpPr>
          <p:cNvPr id="86028" name="Rectangle 12"/>
          <p:cNvSpPr>
            <a:spLocks/>
          </p:cNvSpPr>
          <p:nvPr/>
        </p:nvSpPr>
        <p:spPr bwMode="auto">
          <a:xfrm>
            <a:off x="2195513" y="2905354"/>
            <a:ext cx="37449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300" b="1">
                <a:sym typeface="Arial Bold" charset="0"/>
              </a:rPr>
              <a:t>STEP 2</a:t>
            </a:r>
          </a:p>
        </p:txBody>
      </p:sp>
      <p:sp>
        <p:nvSpPr>
          <p:cNvPr id="86029" name="Rectangle 13"/>
          <p:cNvSpPr>
            <a:spLocks/>
          </p:cNvSpPr>
          <p:nvPr/>
        </p:nvSpPr>
        <p:spPr bwMode="auto">
          <a:xfrm>
            <a:off x="5921375" y="2813279"/>
            <a:ext cx="11811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300" b="1">
                <a:sym typeface="Arial Bold" charset="0"/>
              </a:rPr>
              <a:t>STEP 3</a:t>
            </a:r>
          </a:p>
        </p:txBody>
      </p:sp>
      <p:sp>
        <p:nvSpPr>
          <p:cNvPr id="86030" name="Rectangle 14"/>
          <p:cNvSpPr>
            <a:spLocks/>
          </p:cNvSpPr>
          <p:nvPr/>
        </p:nvSpPr>
        <p:spPr bwMode="auto">
          <a:xfrm>
            <a:off x="7092950" y="2470379"/>
            <a:ext cx="9445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300" b="1">
                <a:sym typeface="Arial Bold" charset="0"/>
              </a:rPr>
              <a:t>STEP 4</a:t>
            </a:r>
          </a:p>
        </p:txBody>
      </p:sp>
      <p:sp>
        <p:nvSpPr>
          <p:cNvPr id="86031" name="Rectangle 15"/>
          <p:cNvSpPr>
            <a:spLocks/>
          </p:cNvSpPr>
          <p:nvPr/>
        </p:nvSpPr>
        <p:spPr bwMode="auto">
          <a:xfrm>
            <a:off x="8027988" y="2052866"/>
            <a:ext cx="7604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300" b="1">
                <a:sym typeface="Arial Bold" charset="0"/>
              </a:rPr>
              <a:t>STEP 5</a:t>
            </a:r>
          </a:p>
        </p:txBody>
      </p:sp>
      <p:sp>
        <p:nvSpPr>
          <p:cNvPr id="86032" name="Rectangle 16"/>
          <p:cNvSpPr>
            <a:spLocks/>
          </p:cNvSpPr>
          <p:nvPr/>
        </p:nvSpPr>
        <p:spPr bwMode="auto">
          <a:xfrm>
            <a:off x="2092325" y="3835629"/>
            <a:ext cx="3822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600"/>
              <a:t>Low dose ICS</a:t>
            </a:r>
          </a:p>
        </p:txBody>
      </p:sp>
      <p:sp>
        <p:nvSpPr>
          <p:cNvPr id="38" name="Rectangle 17"/>
          <p:cNvSpPr>
            <a:spLocks/>
          </p:cNvSpPr>
          <p:nvPr/>
        </p:nvSpPr>
        <p:spPr bwMode="auto">
          <a:xfrm>
            <a:off x="1403350" y="4365854"/>
            <a:ext cx="7921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Consider low dose ICS </a:t>
            </a:r>
          </a:p>
        </p:txBody>
      </p:sp>
      <p:sp>
        <p:nvSpPr>
          <p:cNvPr id="39" name="Rectangle 18"/>
          <p:cNvSpPr>
            <a:spLocks/>
          </p:cNvSpPr>
          <p:nvPr/>
        </p:nvSpPr>
        <p:spPr bwMode="auto">
          <a:xfrm>
            <a:off x="2195513" y="4376966"/>
            <a:ext cx="37290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Leukotriene receptor antagonists (LTRA)</a:t>
            </a:r>
          </a:p>
          <a:p>
            <a:pPr algn="ctr">
              <a:defRPr/>
            </a:pP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dose theophylline*</a:t>
            </a:r>
          </a:p>
        </p:txBody>
      </p:sp>
      <p:sp>
        <p:nvSpPr>
          <p:cNvPr id="40" name="Rectangle 19"/>
          <p:cNvSpPr>
            <a:spLocks/>
          </p:cNvSpPr>
          <p:nvPr/>
        </p:nvSpPr>
        <p:spPr bwMode="auto">
          <a:xfrm>
            <a:off x="6011863" y="4364266"/>
            <a:ext cx="10810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900" i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Med/high dose ICS</a:t>
            </a:r>
          </a:p>
          <a:p>
            <a:pPr algn="ctr">
              <a:defRPr/>
            </a:pPr>
            <a:r>
              <a:rPr lang="en-US" sz="900" i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dose ICS+LTRA</a:t>
            </a:r>
          </a:p>
          <a:p>
            <a:pPr algn="ctr">
              <a:defRPr/>
            </a:pPr>
            <a:r>
              <a:rPr lang="en-US" sz="900" i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(or + </a:t>
            </a:r>
            <a:r>
              <a:rPr lang="en-US" sz="900" i="1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theoph</a:t>
            </a:r>
            <a:r>
              <a:rPr lang="en-US" sz="900" i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*)</a:t>
            </a:r>
          </a:p>
        </p:txBody>
      </p:sp>
      <p:sp>
        <p:nvSpPr>
          <p:cNvPr id="43" name="Rectangle 22"/>
          <p:cNvSpPr>
            <a:spLocks/>
          </p:cNvSpPr>
          <p:nvPr/>
        </p:nvSpPr>
        <p:spPr bwMode="auto">
          <a:xfrm>
            <a:off x="1266825" y="4857979"/>
            <a:ext cx="4660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As-needed short-acting beta</a:t>
            </a:r>
            <a:r>
              <a:rPr lang="en-US" sz="13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-agonist (SABA)</a:t>
            </a:r>
          </a:p>
        </p:txBody>
      </p:sp>
      <p:sp>
        <p:nvSpPr>
          <p:cNvPr id="86040" name="Rectangle 24"/>
          <p:cNvSpPr>
            <a:spLocks/>
          </p:cNvSpPr>
          <p:nvPr/>
        </p:nvSpPr>
        <p:spPr bwMode="auto">
          <a:xfrm>
            <a:off x="5919788" y="3645129"/>
            <a:ext cx="1157287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1300"/>
              <a:t>Low dose </a:t>
            </a:r>
            <a:br>
              <a:rPr lang="en-US" altLang="en-US" sz="1300"/>
            </a:br>
            <a:r>
              <a:rPr lang="en-US" altLang="en-US" sz="1300"/>
              <a:t>ICS/LABA*</a:t>
            </a:r>
          </a:p>
        </p:txBody>
      </p:sp>
      <p:sp>
        <p:nvSpPr>
          <p:cNvPr id="86041" name="Rectangle 25"/>
          <p:cNvSpPr>
            <a:spLocks/>
          </p:cNvSpPr>
          <p:nvPr/>
        </p:nvSpPr>
        <p:spPr bwMode="auto">
          <a:xfrm>
            <a:off x="7092950" y="3332391"/>
            <a:ext cx="9350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1300" dirty="0"/>
              <a:t>Med/high </a:t>
            </a:r>
            <a:br>
              <a:rPr lang="en-US" altLang="en-US" sz="1300" dirty="0"/>
            </a:br>
            <a:r>
              <a:rPr lang="en-US" altLang="en-US" sz="1300" dirty="0"/>
              <a:t>ICS/LABA</a:t>
            </a:r>
          </a:p>
        </p:txBody>
      </p:sp>
      <p:sp>
        <p:nvSpPr>
          <p:cNvPr id="47" name="Rectangle 26"/>
          <p:cNvSpPr>
            <a:spLocks/>
          </p:cNvSpPr>
          <p:nvPr/>
        </p:nvSpPr>
        <p:spPr bwMode="auto">
          <a:xfrm>
            <a:off x="8101013" y="2910116"/>
            <a:ext cx="71913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85000"/>
              </a:lnSpc>
              <a:spcBef>
                <a:spcPts val="100"/>
              </a:spcBef>
              <a:defRPr/>
            </a:pPr>
            <a:r>
              <a:rPr lang="en-US" sz="1300" kern="1100" dirty="0">
                <a:latin typeface="Arial" charset="0"/>
                <a:ea typeface="ＭＳ Ｐゴシック" charset="0"/>
                <a:cs typeface="ＭＳ Ｐゴシック" charset="0"/>
              </a:rPr>
              <a:t>Refer for add-on treatment </a:t>
            </a:r>
          </a:p>
          <a:p>
            <a:pPr algn="ctr">
              <a:lnSpc>
                <a:spcPct val="85000"/>
              </a:lnSpc>
              <a:spcBef>
                <a:spcPts val="100"/>
              </a:spcBef>
              <a:defRPr/>
            </a:pPr>
            <a:r>
              <a:rPr lang="en-US" sz="1300" kern="1100" dirty="0">
                <a:latin typeface="Arial" charset="0"/>
                <a:ea typeface="ＭＳ Ｐゴシック" charset="0"/>
                <a:cs typeface="ＭＳ Ｐゴシック" charset="0"/>
              </a:rPr>
              <a:t>e.g. </a:t>
            </a:r>
          </a:p>
          <a:p>
            <a:pPr algn="ctr">
              <a:lnSpc>
                <a:spcPct val="85000"/>
              </a:lnSpc>
              <a:spcBef>
                <a:spcPts val="100"/>
              </a:spcBef>
              <a:defRPr/>
            </a:pPr>
            <a:r>
              <a:rPr lang="en-US" sz="1300" kern="1100" dirty="0">
                <a:latin typeface="Arial" charset="0"/>
                <a:ea typeface="ＭＳ Ｐゴシック" charset="0"/>
                <a:cs typeface="ＭＳ Ｐゴシック" charset="0"/>
              </a:rPr>
              <a:t>anti-</a:t>
            </a:r>
            <a:r>
              <a:rPr lang="en-US" sz="1300" kern="1100" dirty="0" err="1">
                <a:latin typeface="Arial" charset="0"/>
                <a:ea typeface="ＭＳ Ｐゴシック" charset="0"/>
                <a:cs typeface="ＭＳ Ｐゴシック" charset="0"/>
              </a:rPr>
              <a:t>IgE</a:t>
            </a:r>
            <a:endParaRPr lang="en-US" sz="1300" kern="11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6043" name="Rectangle 8"/>
          <p:cNvSpPr>
            <a:spLocks/>
          </p:cNvSpPr>
          <p:nvPr/>
        </p:nvSpPr>
        <p:spPr bwMode="auto">
          <a:xfrm>
            <a:off x="-309563" y="2940279"/>
            <a:ext cx="148748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110000"/>
              </a:lnSpc>
            </a:pPr>
            <a:r>
              <a:rPr lang="en-US" altLang="en-US" sz="900" b="1" dirty="0">
                <a:solidFill>
                  <a:srgbClr val="134679"/>
                </a:solidFill>
                <a:latin typeface="Arial Bold" charset="0"/>
                <a:sym typeface="Arial Bold" charset="0"/>
              </a:rPr>
              <a:t>PREFERRED </a:t>
            </a:r>
            <a:br>
              <a:rPr lang="en-US" altLang="en-US" sz="900" b="1" dirty="0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900" b="1" dirty="0">
                <a:solidFill>
                  <a:srgbClr val="134679"/>
                </a:solidFill>
                <a:latin typeface="Arial Bold" charset="0"/>
                <a:sym typeface="Arial Bold" charset="0"/>
              </a:rPr>
              <a:t>CONTROLLER </a:t>
            </a:r>
            <a:br>
              <a:rPr lang="en-US" altLang="en-US" sz="900" b="1" dirty="0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900" b="1" dirty="0">
                <a:solidFill>
                  <a:srgbClr val="134679"/>
                </a:solidFill>
                <a:latin typeface="Arial Bold" charset="0"/>
                <a:sym typeface="Arial Bold" charset="0"/>
              </a:rPr>
              <a:t>CHOICE</a:t>
            </a:r>
          </a:p>
          <a:p>
            <a:pPr eaLnBrk="1" hangingPunct="1">
              <a:lnSpc>
                <a:spcPct val="120000"/>
              </a:lnSpc>
            </a:pPr>
            <a:endParaRPr lang="en-US" altLang="en-US" sz="900" b="1" dirty="0"/>
          </a:p>
        </p:txBody>
      </p:sp>
      <p:sp>
        <p:nvSpPr>
          <p:cNvPr id="29" name="Rectangle 20"/>
          <p:cNvSpPr>
            <a:spLocks/>
          </p:cNvSpPr>
          <p:nvPr/>
        </p:nvSpPr>
        <p:spPr bwMode="auto">
          <a:xfrm>
            <a:off x="7164388" y="4344841"/>
            <a:ext cx="9366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9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Add </a:t>
            </a:r>
            <a:r>
              <a:rPr lang="en-US" sz="900" i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tiotropium</a:t>
            </a:r>
            <a:r>
              <a:rPr lang="en-US" sz="9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#</a:t>
            </a:r>
          </a:p>
          <a:p>
            <a:pPr>
              <a:defRPr/>
            </a:pPr>
            <a: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High dose ICS </a:t>
            </a:r>
            <a:b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+ LTRA </a:t>
            </a:r>
            <a:b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(or + </a:t>
            </a:r>
            <a:r>
              <a:rPr lang="en-US" sz="900" i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theoph</a:t>
            </a:r>
            <a: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*)</a:t>
            </a:r>
            <a:endParaRPr lang="en-US" sz="900" i="1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0"/>
              <a:cs typeface="Arial"/>
              <a:sym typeface="Arial Italic" charset="0"/>
            </a:endParaRPr>
          </a:p>
        </p:txBody>
      </p:sp>
      <p:sp>
        <p:nvSpPr>
          <p:cNvPr id="30" name="Rectangle 21"/>
          <p:cNvSpPr>
            <a:spLocks/>
          </p:cNvSpPr>
          <p:nvPr/>
        </p:nvSpPr>
        <p:spPr bwMode="auto">
          <a:xfrm>
            <a:off x="8172326" y="4357541"/>
            <a:ext cx="6875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  <a:defRPr/>
            </a:pPr>
            <a:r>
              <a:rPr lang="en-US" sz="9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Add </a:t>
            </a:r>
            <a:r>
              <a:rPr lang="en-US" sz="900" i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tiotropium</a:t>
            </a:r>
            <a: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#</a:t>
            </a:r>
          </a:p>
          <a:p>
            <a:pPr>
              <a:lnSpc>
                <a:spcPct val="90000"/>
              </a:lnSpc>
              <a:defRPr/>
            </a:pPr>
            <a: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Add </a:t>
            </a:r>
            <a:r>
              <a:rPr lang="en-US" sz="9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</a:t>
            </a:r>
            <a:br>
              <a:rPr lang="en-US" sz="9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9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dose OCS</a:t>
            </a:r>
          </a:p>
        </p:txBody>
      </p:sp>
      <p:sp>
        <p:nvSpPr>
          <p:cNvPr id="31" name="Rounded Rectangle 2"/>
          <p:cNvSpPr/>
          <p:nvPr/>
        </p:nvSpPr>
        <p:spPr>
          <a:xfrm>
            <a:off x="8045469" y="1509262"/>
            <a:ext cx="777405" cy="3896750"/>
          </a:xfrm>
          <a:custGeom>
            <a:avLst/>
            <a:gdLst>
              <a:gd name="connsiteX0" fmla="*/ 0 w 957943"/>
              <a:gd name="connsiteY0" fmla="*/ 159660 h 3696725"/>
              <a:gd name="connsiteX1" fmla="*/ 159660 w 957943"/>
              <a:gd name="connsiteY1" fmla="*/ 0 h 3696725"/>
              <a:gd name="connsiteX2" fmla="*/ 798283 w 957943"/>
              <a:gd name="connsiteY2" fmla="*/ 0 h 3696725"/>
              <a:gd name="connsiteX3" fmla="*/ 957943 w 957943"/>
              <a:gd name="connsiteY3" fmla="*/ 159660 h 3696725"/>
              <a:gd name="connsiteX4" fmla="*/ 957943 w 957943"/>
              <a:gd name="connsiteY4" fmla="*/ 3537065 h 3696725"/>
              <a:gd name="connsiteX5" fmla="*/ 798283 w 957943"/>
              <a:gd name="connsiteY5" fmla="*/ 3696725 h 3696725"/>
              <a:gd name="connsiteX6" fmla="*/ 159660 w 957943"/>
              <a:gd name="connsiteY6" fmla="*/ 3696725 h 3696725"/>
              <a:gd name="connsiteX7" fmla="*/ 0 w 957943"/>
              <a:gd name="connsiteY7" fmla="*/ 3537065 h 3696725"/>
              <a:gd name="connsiteX8" fmla="*/ 0 w 957943"/>
              <a:gd name="connsiteY8" fmla="*/ 159660 h 3696725"/>
              <a:gd name="connsiteX0" fmla="*/ 0 w 962705"/>
              <a:gd name="connsiteY0" fmla="*/ 597810 h 3696725"/>
              <a:gd name="connsiteX1" fmla="*/ 164422 w 962705"/>
              <a:gd name="connsiteY1" fmla="*/ 0 h 3696725"/>
              <a:gd name="connsiteX2" fmla="*/ 803045 w 962705"/>
              <a:gd name="connsiteY2" fmla="*/ 0 h 3696725"/>
              <a:gd name="connsiteX3" fmla="*/ 962705 w 962705"/>
              <a:gd name="connsiteY3" fmla="*/ 159660 h 3696725"/>
              <a:gd name="connsiteX4" fmla="*/ 962705 w 962705"/>
              <a:gd name="connsiteY4" fmla="*/ 3537065 h 3696725"/>
              <a:gd name="connsiteX5" fmla="*/ 803045 w 962705"/>
              <a:gd name="connsiteY5" fmla="*/ 3696725 h 3696725"/>
              <a:gd name="connsiteX6" fmla="*/ 164422 w 962705"/>
              <a:gd name="connsiteY6" fmla="*/ 3696725 h 3696725"/>
              <a:gd name="connsiteX7" fmla="*/ 4762 w 962705"/>
              <a:gd name="connsiteY7" fmla="*/ 3537065 h 3696725"/>
              <a:gd name="connsiteX8" fmla="*/ 0 w 962705"/>
              <a:gd name="connsiteY8" fmla="*/ 597810 h 3696725"/>
              <a:gd name="connsiteX0" fmla="*/ 0 w 962705"/>
              <a:gd name="connsiteY0" fmla="*/ 597810 h 3696725"/>
              <a:gd name="connsiteX1" fmla="*/ 803045 w 962705"/>
              <a:gd name="connsiteY1" fmla="*/ 0 h 3696725"/>
              <a:gd name="connsiteX2" fmla="*/ 962705 w 962705"/>
              <a:gd name="connsiteY2" fmla="*/ 159660 h 3696725"/>
              <a:gd name="connsiteX3" fmla="*/ 962705 w 962705"/>
              <a:gd name="connsiteY3" fmla="*/ 3537065 h 3696725"/>
              <a:gd name="connsiteX4" fmla="*/ 803045 w 962705"/>
              <a:gd name="connsiteY4" fmla="*/ 3696725 h 3696725"/>
              <a:gd name="connsiteX5" fmla="*/ 164422 w 962705"/>
              <a:gd name="connsiteY5" fmla="*/ 3696725 h 3696725"/>
              <a:gd name="connsiteX6" fmla="*/ 4762 w 962705"/>
              <a:gd name="connsiteY6" fmla="*/ 3537065 h 3696725"/>
              <a:gd name="connsiteX7" fmla="*/ 0 w 962705"/>
              <a:gd name="connsiteY7" fmla="*/ 597810 h 3696725"/>
              <a:gd name="connsiteX0" fmla="*/ 0 w 962705"/>
              <a:gd name="connsiteY0" fmla="*/ 667426 h 3766341"/>
              <a:gd name="connsiteX1" fmla="*/ 962705 w 962705"/>
              <a:gd name="connsiteY1" fmla="*/ 229276 h 3766341"/>
              <a:gd name="connsiteX2" fmla="*/ 962705 w 962705"/>
              <a:gd name="connsiteY2" fmla="*/ 3606681 h 3766341"/>
              <a:gd name="connsiteX3" fmla="*/ 803045 w 962705"/>
              <a:gd name="connsiteY3" fmla="*/ 3766341 h 3766341"/>
              <a:gd name="connsiteX4" fmla="*/ 164422 w 962705"/>
              <a:gd name="connsiteY4" fmla="*/ 3766341 h 3766341"/>
              <a:gd name="connsiteX5" fmla="*/ 4762 w 962705"/>
              <a:gd name="connsiteY5" fmla="*/ 3606681 h 3766341"/>
              <a:gd name="connsiteX6" fmla="*/ 0 w 962705"/>
              <a:gd name="connsiteY6" fmla="*/ 667426 h 3766341"/>
              <a:gd name="connsiteX0" fmla="*/ 0 w 962705"/>
              <a:gd name="connsiteY0" fmla="*/ 438150 h 3537065"/>
              <a:gd name="connsiteX1" fmla="*/ 962705 w 962705"/>
              <a:gd name="connsiteY1" fmla="*/ 0 h 3537065"/>
              <a:gd name="connsiteX2" fmla="*/ 962705 w 962705"/>
              <a:gd name="connsiteY2" fmla="*/ 3377405 h 3537065"/>
              <a:gd name="connsiteX3" fmla="*/ 803045 w 962705"/>
              <a:gd name="connsiteY3" fmla="*/ 3537065 h 3537065"/>
              <a:gd name="connsiteX4" fmla="*/ 164422 w 962705"/>
              <a:gd name="connsiteY4" fmla="*/ 3537065 h 3537065"/>
              <a:gd name="connsiteX5" fmla="*/ 4762 w 962705"/>
              <a:gd name="connsiteY5" fmla="*/ 3377405 h 3537065"/>
              <a:gd name="connsiteX6" fmla="*/ 0 w 962705"/>
              <a:gd name="connsiteY6" fmla="*/ 438150 h 3537065"/>
              <a:gd name="connsiteX0" fmla="*/ 0 w 968638"/>
              <a:gd name="connsiteY0" fmla="*/ 325755 h 3537065"/>
              <a:gd name="connsiteX1" fmla="*/ 968638 w 968638"/>
              <a:gd name="connsiteY1" fmla="*/ 0 h 3537065"/>
              <a:gd name="connsiteX2" fmla="*/ 968638 w 968638"/>
              <a:gd name="connsiteY2" fmla="*/ 3377405 h 3537065"/>
              <a:gd name="connsiteX3" fmla="*/ 808978 w 968638"/>
              <a:gd name="connsiteY3" fmla="*/ 3537065 h 3537065"/>
              <a:gd name="connsiteX4" fmla="*/ 170355 w 968638"/>
              <a:gd name="connsiteY4" fmla="*/ 3537065 h 3537065"/>
              <a:gd name="connsiteX5" fmla="*/ 10695 w 968638"/>
              <a:gd name="connsiteY5" fmla="*/ 3377405 h 3537065"/>
              <a:gd name="connsiteX6" fmla="*/ 0 w 968638"/>
              <a:gd name="connsiteY6" fmla="*/ 325755 h 353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8638" h="3537065">
                <a:moveTo>
                  <a:pt x="0" y="325755"/>
                </a:moveTo>
                <a:lnTo>
                  <a:pt x="968638" y="0"/>
                </a:lnTo>
                <a:lnTo>
                  <a:pt x="968638" y="3377405"/>
                </a:lnTo>
                <a:cubicBezTo>
                  <a:pt x="968638" y="3465583"/>
                  <a:pt x="897156" y="3537065"/>
                  <a:pt x="808978" y="3537065"/>
                </a:cubicBezTo>
                <a:lnTo>
                  <a:pt x="170355" y="3537065"/>
                </a:lnTo>
                <a:cubicBezTo>
                  <a:pt x="82177" y="3537065"/>
                  <a:pt x="10695" y="3465583"/>
                  <a:pt x="10695" y="3377405"/>
                </a:cubicBezTo>
                <a:cubicBezTo>
                  <a:pt x="10695" y="2251603"/>
                  <a:pt x="0" y="1451557"/>
                  <a:pt x="0" y="325755"/>
                </a:cubicBezTo>
                <a:close/>
              </a:path>
            </a:pathLst>
          </a:custGeom>
          <a:noFill/>
          <a:ln w="50800">
            <a:solidFill>
              <a:srgbClr val="134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44" name="Rectangle 23"/>
          <p:cNvSpPr>
            <a:spLocks/>
          </p:cNvSpPr>
          <p:nvPr/>
        </p:nvSpPr>
        <p:spPr bwMode="auto">
          <a:xfrm>
            <a:off x="6011863" y="4926240"/>
            <a:ext cx="2762250" cy="436563"/>
          </a:xfrm>
          <a:prstGeom prst="rect">
            <a:avLst/>
          </a:prstGeom>
          <a:solidFill>
            <a:srgbClr val="E1F3FD"/>
          </a:solidFill>
          <a:ln>
            <a:noFill/>
          </a:ln>
          <a:extLst/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As-needed SABA or </a:t>
            </a:r>
            <a:b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low dose ICS/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formoterol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**</a:t>
            </a:r>
          </a:p>
        </p:txBody>
      </p:sp>
      <p:sp>
        <p:nvSpPr>
          <p:cNvPr id="48" name="Down Arrow 47"/>
          <p:cNvSpPr/>
          <p:nvPr/>
        </p:nvSpPr>
        <p:spPr>
          <a:xfrm rot="16200000">
            <a:off x="316759" y="4381364"/>
            <a:ext cx="254794" cy="252000"/>
          </a:xfrm>
          <a:prstGeom prst="downArrow">
            <a:avLst/>
          </a:prstGeom>
          <a:solidFill>
            <a:srgbClr val="1346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Down Arrow 48"/>
          <p:cNvSpPr/>
          <p:nvPr/>
        </p:nvSpPr>
        <p:spPr>
          <a:xfrm>
            <a:off x="7388078" y="4039892"/>
            <a:ext cx="254794" cy="252000"/>
          </a:xfrm>
          <a:prstGeom prst="downArrow">
            <a:avLst/>
          </a:prstGeom>
          <a:solidFill>
            <a:srgbClr val="1346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Down Arrow 49"/>
          <p:cNvSpPr/>
          <p:nvPr/>
        </p:nvSpPr>
        <p:spPr>
          <a:xfrm>
            <a:off x="8280797" y="4039892"/>
            <a:ext cx="254794" cy="252000"/>
          </a:xfrm>
          <a:prstGeom prst="downArrow">
            <a:avLst/>
          </a:prstGeom>
          <a:solidFill>
            <a:srgbClr val="1346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Down Arrow 50"/>
          <p:cNvSpPr/>
          <p:nvPr/>
        </p:nvSpPr>
        <p:spPr>
          <a:xfrm rot="16200000">
            <a:off x="84535" y="2977963"/>
            <a:ext cx="254794" cy="252000"/>
          </a:xfrm>
          <a:prstGeom prst="downArrow">
            <a:avLst/>
          </a:prstGeom>
          <a:solidFill>
            <a:srgbClr val="1346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Down Arrow 32"/>
          <p:cNvSpPr/>
          <p:nvPr/>
        </p:nvSpPr>
        <p:spPr>
          <a:xfrm rot="16200000">
            <a:off x="935187" y="6087424"/>
            <a:ext cx="254794" cy="252000"/>
          </a:xfrm>
          <a:prstGeom prst="downArrow">
            <a:avLst/>
          </a:prstGeom>
          <a:solidFill>
            <a:srgbClr val="1346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74180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9" grpId="0" animBg="1"/>
      <p:bldP spid="50" grpId="0" animBg="1"/>
      <p:bldP spid="51" grpId="0" animBg="1"/>
      <p:bldP spid="51" grpId="1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Management </a:t>
            </a:r>
            <a:r>
              <a:rPr lang="en-AU" dirty="0"/>
              <a:t>of asthma in </a:t>
            </a:r>
            <a:r>
              <a:rPr lang="en-AU" dirty="0" smtClean="0"/>
              <a:t>pregnancy</a:t>
            </a:r>
          </a:p>
          <a:p>
            <a:pPr lvl="1"/>
            <a:r>
              <a:rPr lang="en-AU" dirty="0" smtClean="0"/>
              <a:t>Monitor for respiratory infections and manage them appropriately, because of increased risk of exacerbations</a:t>
            </a:r>
            <a:endParaRPr lang="en-AU" dirty="0"/>
          </a:p>
          <a:p>
            <a:pPr lvl="1"/>
            <a:r>
              <a:rPr lang="en-AU" dirty="0" smtClean="0"/>
              <a:t>Management </a:t>
            </a:r>
            <a:r>
              <a:rPr lang="en-AU" dirty="0"/>
              <a:t>of asthma during </a:t>
            </a:r>
            <a:r>
              <a:rPr lang="en-AU" dirty="0" err="1"/>
              <a:t>labor</a:t>
            </a:r>
            <a:r>
              <a:rPr lang="en-AU" dirty="0"/>
              <a:t> and </a:t>
            </a:r>
            <a:r>
              <a:rPr lang="en-AU" dirty="0" smtClean="0"/>
              <a:t>delivery</a:t>
            </a:r>
          </a:p>
          <a:p>
            <a:pPr lvl="2"/>
            <a:r>
              <a:rPr lang="en-AU" dirty="0" smtClean="0"/>
              <a:t>Give usual controller, and SABA if needed, e.g. following hyperventilation</a:t>
            </a:r>
          </a:p>
          <a:p>
            <a:pPr lvl="2"/>
            <a:r>
              <a:rPr lang="en-AU" dirty="0" smtClean="0"/>
              <a:t>Watch for neonatal hyperglycaemia (especially in preterm babies) if high doses of SABA used in previous 48 hours</a:t>
            </a:r>
            <a:endParaRPr lang="en-AU" dirty="0"/>
          </a:p>
          <a:p>
            <a:r>
              <a:rPr lang="en-AU" dirty="0"/>
              <a:t>Breathing exercises</a:t>
            </a:r>
          </a:p>
          <a:p>
            <a:pPr lvl="1"/>
            <a:r>
              <a:rPr lang="en-AU" dirty="0"/>
              <a:t>Evidence level down-graded from A to B following review of quality of evidence and a new </a:t>
            </a:r>
            <a:r>
              <a:rPr lang="en-AU" dirty="0" smtClean="0"/>
              <a:t>meta-analysis </a:t>
            </a:r>
            <a:r>
              <a:rPr lang="en-AU" sz="1600" i="1" dirty="0" smtClean="0"/>
              <a:t>(Freitas, Cochrane 2013)</a:t>
            </a:r>
            <a:endParaRPr lang="en-AU" i="1" dirty="0"/>
          </a:p>
          <a:p>
            <a:pPr lvl="1"/>
            <a:r>
              <a:rPr lang="en-AU" dirty="0" smtClean="0"/>
              <a:t>The term ‘</a:t>
            </a:r>
            <a:r>
              <a:rPr lang="en-AU" dirty="0"/>
              <a:t>breathing exercises’ </a:t>
            </a:r>
            <a:r>
              <a:rPr lang="en-AU" dirty="0" smtClean="0"/>
              <a:t>is used, rather </a:t>
            </a:r>
            <a:r>
              <a:rPr lang="en-AU" dirty="0"/>
              <a:t>than ‘breathing techniques</a:t>
            </a:r>
            <a:r>
              <a:rPr lang="en-AU" dirty="0" smtClean="0"/>
              <a:t>’, </a:t>
            </a:r>
            <a:r>
              <a:rPr lang="en-AU" dirty="0"/>
              <a:t>to avoid any perception that a specific technique is recommended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What’s new in GINA 2015 (2)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013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Mild or moderate exacerbations </a:t>
            </a:r>
          </a:p>
          <a:p>
            <a:pPr lvl="1"/>
            <a:r>
              <a:rPr lang="en-AU" dirty="0" smtClean="0"/>
              <a:t>Dry </a:t>
            </a:r>
            <a:r>
              <a:rPr lang="en-AU" dirty="0"/>
              <a:t>powder inhalers as effective as puffer and </a:t>
            </a:r>
            <a:r>
              <a:rPr lang="en-AU" dirty="0" smtClean="0"/>
              <a:t>spacer for delivery of SABA in worsening asthma or exacerbations </a:t>
            </a:r>
            <a:r>
              <a:rPr lang="en-AU" sz="1600" i="1" dirty="0" smtClean="0"/>
              <a:t>(</a:t>
            </a:r>
            <a:r>
              <a:rPr lang="en-AU" sz="1600" i="1" dirty="0" err="1" smtClean="0"/>
              <a:t>Selroos</a:t>
            </a:r>
            <a:r>
              <a:rPr lang="en-AU" sz="1600" i="1" dirty="0" smtClean="0"/>
              <a:t>, </a:t>
            </a:r>
            <a:r>
              <a:rPr lang="en-AU" sz="1600" i="1" dirty="0" err="1"/>
              <a:t>Ther</a:t>
            </a:r>
            <a:r>
              <a:rPr lang="en-AU" sz="1600" i="1" dirty="0"/>
              <a:t> </a:t>
            </a:r>
            <a:r>
              <a:rPr lang="en-AU" sz="1600" i="1" dirty="0" err="1"/>
              <a:t>Deliv</a:t>
            </a:r>
            <a:r>
              <a:rPr lang="en-AU" sz="1600" i="1" dirty="0"/>
              <a:t>. </a:t>
            </a:r>
            <a:r>
              <a:rPr lang="en-AU" sz="1600" i="1" dirty="0" smtClean="0"/>
              <a:t>2014)</a:t>
            </a:r>
            <a:endParaRPr lang="en-AU" i="1" dirty="0"/>
          </a:p>
          <a:p>
            <a:pPr lvl="1"/>
            <a:r>
              <a:rPr lang="en-AU" dirty="0" smtClean="0"/>
              <a:t>Note that studies </a:t>
            </a:r>
            <a:r>
              <a:rPr lang="en-AU" dirty="0"/>
              <a:t>did not include patients with severe acute </a:t>
            </a:r>
            <a:r>
              <a:rPr lang="en-AU" dirty="0" smtClean="0"/>
              <a:t>asthma</a:t>
            </a:r>
          </a:p>
          <a:p>
            <a:r>
              <a:rPr lang="en-AU" dirty="0" smtClean="0"/>
              <a:t>Life-threatening or severe acute asthma in primary care</a:t>
            </a:r>
          </a:p>
          <a:p>
            <a:pPr lvl="1"/>
            <a:r>
              <a:rPr lang="en-AU" dirty="0" smtClean="0"/>
              <a:t>While arranging transfer to acute care facility, give inhaled ipratropium bromide as well as SABA, systemic corticosteroids, and oxygen if necessary </a:t>
            </a:r>
          </a:p>
          <a:p>
            <a:r>
              <a:rPr lang="en-AU" dirty="0" smtClean="0"/>
              <a:t>Pre-school children with acute exacerbations or wheezing episodes</a:t>
            </a:r>
          </a:p>
          <a:p>
            <a:pPr lvl="1"/>
            <a:r>
              <a:rPr lang="en-AU" dirty="0" smtClean="0"/>
              <a:t>Clarification that parent-administered oral steroids </a:t>
            </a:r>
            <a:r>
              <a:rPr lang="en-AU" dirty="0"/>
              <a:t>or high dose </a:t>
            </a:r>
            <a:r>
              <a:rPr lang="en-AU" dirty="0" smtClean="0"/>
              <a:t>ICS are </a:t>
            </a:r>
            <a:r>
              <a:rPr lang="en-AU" dirty="0"/>
              <a:t>not generally </a:t>
            </a:r>
            <a:r>
              <a:rPr lang="en-AU" dirty="0" smtClean="0"/>
              <a:t>recommended for </a:t>
            </a:r>
            <a:r>
              <a:rPr lang="en-AU" dirty="0"/>
              <a:t>pre-school children with acute wheezing or exacerbations</a:t>
            </a:r>
          </a:p>
          <a:p>
            <a:pPr lvl="2"/>
            <a:r>
              <a:rPr lang="en-AU" dirty="0"/>
              <a:t>Respiratory infections and wheezing occur </a:t>
            </a:r>
            <a:r>
              <a:rPr lang="en-AU" dirty="0" smtClean="0"/>
              <a:t>very frequently </a:t>
            </a:r>
            <a:r>
              <a:rPr lang="en-AU" dirty="0"/>
              <a:t>in this age-group</a:t>
            </a:r>
          </a:p>
          <a:p>
            <a:pPr lvl="2"/>
            <a:r>
              <a:rPr lang="en-AU" dirty="0" smtClean="0"/>
              <a:t>There is substantial </a:t>
            </a:r>
            <a:r>
              <a:rPr lang="en-AU" dirty="0"/>
              <a:t>concern about the risk of systemic </a:t>
            </a:r>
            <a:r>
              <a:rPr lang="en-AU" dirty="0" smtClean="0"/>
              <a:t>side-effects, especially with repeated use</a:t>
            </a:r>
          </a:p>
          <a:p>
            <a:pPr lvl="1"/>
            <a:r>
              <a:rPr lang="en-AU" dirty="0"/>
              <a:t>A new </a:t>
            </a:r>
            <a:r>
              <a:rPr lang="en-AU" dirty="0" smtClean="0"/>
              <a:t>flow-chart for pre-school children is </a:t>
            </a:r>
            <a:r>
              <a:rPr lang="en-AU" dirty="0"/>
              <a:t>included in </a:t>
            </a:r>
            <a:r>
              <a:rPr lang="en-AU" dirty="0" smtClean="0"/>
              <a:t>GINA 2015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What’s new in GINA 2015 (3)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959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5055" y="783771"/>
            <a:ext cx="4384373" cy="584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7"/>
          <p:cNvSpPr>
            <a:spLocks/>
          </p:cNvSpPr>
          <p:nvPr/>
        </p:nvSpPr>
        <p:spPr bwMode="auto">
          <a:xfrm>
            <a:off x="160337" y="6640513"/>
            <a:ext cx="261189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GINA </a:t>
            </a:r>
            <a:r>
              <a:rPr lang="en-US" altLang="en-US" sz="1200" i="1" dirty="0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2015, </a:t>
            </a:r>
            <a:r>
              <a:rPr lang="en-US" altLang="en-US" sz="12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Box </a:t>
            </a:r>
            <a:r>
              <a:rPr lang="en-US" altLang="en-US" sz="1200" i="1" dirty="0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6-8</a:t>
            </a:r>
            <a:endParaRPr lang="en-US" altLang="en-US" sz="1200" i="1" dirty="0">
              <a:solidFill>
                <a:srgbClr val="FFFFFF"/>
              </a:solidFill>
              <a:latin typeface="Arial Italic" charset="0"/>
              <a:sym typeface="Arial Italic" charset="0"/>
            </a:endParaRPr>
          </a:p>
        </p:txBody>
      </p:sp>
      <p:sp>
        <p:nvSpPr>
          <p:cNvPr id="6" name="Title 16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</p:spPr>
        <p:txBody>
          <a:bodyPr/>
          <a:lstStyle/>
          <a:p>
            <a:r>
              <a:rPr lang="en-AU" dirty="0" smtClean="0"/>
              <a:t>Managing exacerbations or wheezing in </a:t>
            </a:r>
            <a:br>
              <a:rPr lang="en-AU" dirty="0" smtClean="0"/>
            </a:br>
            <a:r>
              <a:rPr lang="en-AU" dirty="0" smtClean="0"/>
              <a:t>pre-schoolers 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160337" y="5689602"/>
            <a:ext cx="1900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For more detail, see GINA 2015 slide kit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485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Assessment of risk factors: over-usage of SABA</a:t>
            </a:r>
          </a:p>
          <a:p>
            <a:pPr lvl="1"/>
            <a:r>
              <a:rPr lang="en-AU" dirty="0" smtClean="0"/>
              <a:t>High usage of SABA is a risk factor for exacerbations </a:t>
            </a:r>
            <a:r>
              <a:rPr lang="en-AU" sz="1600" i="1" dirty="0" smtClean="0"/>
              <a:t>(Patel et al, CEA 2013)</a:t>
            </a:r>
            <a:endParaRPr lang="en-AU" i="1" dirty="0" smtClean="0"/>
          </a:p>
          <a:p>
            <a:pPr lvl="1"/>
            <a:r>
              <a:rPr lang="en-AU" dirty="0" smtClean="0"/>
              <a:t>Very high usage (e.g. &gt;200 doses/month) is a risk factor for asthma-related death </a:t>
            </a:r>
            <a:r>
              <a:rPr lang="en-AU" sz="1600" i="1" dirty="0" smtClean="0"/>
              <a:t>(</a:t>
            </a:r>
            <a:r>
              <a:rPr lang="en-AU" sz="1600" i="1" dirty="0" err="1" smtClean="0"/>
              <a:t>Haselkom</a:t>
            </a:r>
            <a:r>
              <a:rPr lang="en-AU" sz="1600" i="1" dirty="0" smtClean="0"/>
              <a:t>, JACI 2009)</a:t>
            </a:r>
            <a:endParaRPr lang="en-AU" i="1" dirty="0" smtClean="0"/>
          </a:p>
          <a:p>
            <a:r>
              <a:rPr lang="en-AU" dirty="0" smtClean="0"/>
              <a:t>Beta-blockers and acute coronary events</a:t>
            </a:r>
          </a:p>
          <a:p>
            <a:pPr lvl="1"/>
            <a:r>
              <a:rPr lang="en-AU" dirty="0" smtClean="0"/>
              <a:t>If </a:t>
            </a:r>
            <a:r>
              <a:rPr lang="en-AU" dirty="0" err="1" smtClean="0"/>
              <a:t>cardioselective</a:t>
            </a:r>
            <a:r>
              <a:rPr lang="en-AU" dirty="0" smtClean="0"/>
              <a:t> beta-blockers are indicated for acute coronary events, asthma is not an </a:t>
            </a:r>
            <a:r>
              <a:rPr lang="en-AU" i="1" dirty="0" smtClean="0"/>
              <a:t>absolute </a:t>
            </a:r>
            <a:r>
              <a:rPr lang="en-AU" dirty="0" smtClean="0"/>
              <a:t>contra-indication. </a:t>
            </a:r>
          </a:p>
          <a:p>
            <a:pPr lvl="1"/>
            <a:r>
              <a:rPr lang="en-AU" dirty="0" smtClean="0"/>
              <a:t>These medications should only be used under </a:t>
            </a:r>
            <a:r>
              <a:rPr lang="en-AU" u="sng" dirty="0" smtClean="0"/>
              <a:t>close</a:t>
            </a:r>
            <a:r>
              <a:rPr lang="en-AU" dirty="0" smtClean="0"/>
              <a:t> medical supervision by a specialist, with consideration of the risks for and against their use</a:t>
            </a:r>
          </a:p>
          <a:p>
            <a:r>
              <a:rPr lang="en-AU" dirty="0" smtClean="0"/>
              <a:t>Asthma-COPD Overlap Syndrome (ACOS)</a:t>
            </a:r>
          </a:p>
          <a:p>
            <a:pPr lvl="1"/>
            <a:r>
              <a:rPr lang="en-AU" dirty="0" smtClean="0"/>
              <a:t>The aims of the chapter are mainly to assist clinicians in primary care and non-pulmonary specialties in diagnosing asthma and COPD as well as ACOS, and to assist in choosing initial treatment for efficacy and safety</a:t>
            </a:r>
          </a:p>
          <a:p>
            <a:pPr lvl="1"/>
            <a:r>
              <a:rPr lang="en-AU" dirty="0" smtClean="0"/>
              <a:t>A specific definition cannot be provided for ACOS at present, because of the limited populations in which it has been studied</a:t>
            </a:r>
          </a:p>
          <a:p>
            <a:pPr lvl="1"/>
            <a:r>
              <a:rPr lang="en-AU" dirty="0" smtClean="0"/>
              <a:t>ACOS is not considered to represent a single disease; it is expected that further research will identify several different underlying mechanisms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2279" y="251382"/>
            <a:ext cx="7970235" cy="936000"/>
          </a:xfrm>
        </p:spPr>
        <p:txBody>
          <a:bodyPr/>
          <a:lstStyle/>
          <a:p>
            <a:r>
              <a:rPr lang="en-AU" dirty="0" smtClean="0"/>
              <a:t>Other changes for clarification in GINA 2015 update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927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work of GINA is now supported only by income generated </a:t>
            </a:r>
            <a:br>
              <a:rPr lang="en-AU" dirty="0" smtClean="0"/>
            </a:br>
            <a:r>
              <a:rPr lang="en-AU" dirty="0" smtClean="0"/>
              <a:t>from the sale of GINA products</a:t>
            </a:r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pPr marL="0" indent="0" algn="ctr">
              <a:buNone/>
            </a:pPr>
            <a:r>
              <a:rPr lang="en-AU" dirty="0" smtClean="0"/>
              <a:t>GINA resources are available </a:t>
            </a:r>
            <a:br>
              <a:rPr lang="en-AU" dirty="0" smtClean="0"/>
            </a:br>
            <a:r>
              <a:rPr lang="en-AU" dirty="0" smtClean="0"/>
              <a:t>at </a:t>
            </a:r>
            <a:r>
              <a:rPr lang="en-AU" dirty="0" smtClean="0">
                <a:hlinkClick r:id="rId2"/>
              </a:rPr>
              <a:t>www.ginasthma.org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Other changes in </a:t>
            </a:r>
            <a:r>
              <a:rPr lang="en-AU" dirty="0"/>
              <a:t>GINA </a:t>
            </a:r>
            <a:r>
              <a:rPr lang="en-AU" dirty="0" smtClean="0"/>
              <a:t>2015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859314" y="3120571"/>
            <a:ext cx="3802743" cy="108857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760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NA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GINA slides</Template>
  <TotalTime>739</TotalTime>
  <Words>864</Words>
  <Application>Microsoft Macintosh PowerPoint</Application>
  <PresentationFormat>On-screen Show (4:3)</PresentationFormat>
  <Paragraphs>84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GINA slides</vt:lpstr>
      <vt:lpstr>Global Initiative for Asthma (GINA)  What’s new in GINA 2015? </vt:lpstr>
      <vt:lpstr>What’s new in GINA 2015 (1)</vt:lpstr>
      <vt:lpstr>Slide 3</vt:lpstr>
      <vt:lpstr>What’s new in GINA 2015 (2)</vt:lpstr>
      <vt:lpstr>What’s new in GINA 2015 (3)</vt:lpstr>
      <vt:lpstr>Managing exacerbations or wheezing in  pre-schoolers </vt:lpstr>
      <vt:lpstr>Other changes for clarification in GINA 2015 update</vt:lpstr>
      <vt:lpstr>Other changes in GINA 2015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Initiative for Asthma (GINA) 2015 update</dc:title>
  <dc:creator>Helen K. Reddel</dc:creator>
  <cp:lastModifiedBy>Sarah DeWeerdt</cp:lastModifiedBy>
  <cp:revision>170</cp:revision>
  <dcterms:created xsi:type="dcterms:W3CDTF">2015-04-09T20:27:25Z</dcterms:created>
  <dcterms:modified xsi:type="dcterms:W3CDTF">2015-04-09T20:27:47Z</dcterms:modified>
</cp:coreProperties>
</file>