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58" r:id="rId4"/>
    <p:sldId id="259" r:id="rId5"/>
    <p:sldId id="279" r:id="rId6"/>
    <p:sldId id="281" r:id="rId7"/>
    <p:sldId id="260" r:id="rId8"/>
    <p:sldId id="261" r:id="rId9"/>
    <p:sldId id="282" r:id="rId10"/>
    <p:sldId id="283" r:id="rId11"/>
    <p:sldId id="280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4" r:id="rId24"/>
    <p:sldId id="273" r:id="rId25"/>
    <p:sldId id="278" r:id="rId26"/>
    <p:sldId id="276" r:id="rId27"/>
    <p:sldId id="275" r:id="rId28"/>
    <p:sldId id="284" r:id="rId29"/>
    <p:sldId id="285" r:id="rId30"/>
    <p:sldId id="277" r:id="rId3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960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999D0D-6EF3-4A18-89B5-B7A63BF60FAF}" type="datetimeFigureOut">
              <a:rPr lang="el-GR" smtClean="0"/>
              <a:t>15/10/2015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E6925E-27F6-4568-9714-F615568EC77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05864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E6925E-27F6-4568-9714-F615568EC776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10583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D4CA2-463A-4A47-B60B-B9E29F8A9360}" type="datetimeFigureOut">
              <a:rPr lang="el-GR" smtClean="0"/>
              <a:t>15/10/2015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CF8E7-7E09-4612-A8BE-050CDB16780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08908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D4CA2-463A-4A47-B60B-B9E29F8A9360}" type="datetimeFigureOut">
              <a:rPr lang="el-GR" smtClean="0"/>
              <a:t>15/10/2015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CF8E7-7E09-4612-A8BE-050CDB16780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50415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D4CA2-463A-4A47-B60B-B9E29F8A9360}" type="datetimeFigureOut">
              <a:rPr lang="el-GR" smtClean="0"/>
              <a:t>15/10/2015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CF8E7-7E09-4612-A8BE-050CDB16780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45723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D4CA2-463A-4A47-B60B-B9E29F8A9360}" type="datetimeFigureOut">
              <a:rPr lang="el-GR" smtClean="0"/>
              <a:t>15/10/2015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CF8E7-7E09-4612-A8BE-050CDB16780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94872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D4CA2-463A-4A47-B60B-B9E29F8A9360}" type="datetimeFigureOut">
              <a:rPr lang="el-GR" smtClean="0"/>
              <a:t>15/10/2015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CF8E7-7E09-4612-A8BE-050CDB16780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01670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D4CA2-463A-4A47-B60B-B9E29F8A9360}" type="datetimeFigureOut">
              <a:rPr lang="el-GR" smtClean="0"/>
              <a:t>15/10/2015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CF8E7-7E09-4612-A8BE-050CDB16780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96499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D4CA2-463A-4A47-B60B-B9E29F8A9360}" type="datetimeFigureOut">
              <a:rPr lang="el-GR" smtClean="0"/>
              <a:t>15/10/2015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CF8E7-7E09-4612-A8BE-050CDB16780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32901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D4CA2-463A-4A47-B60B-B9E29F8A9360}" type="datetimeFigureOut">
              <a:rPr lang="el-GR" smtClean="0"/>
              <a:t>15/10/2015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CF8E7-7E09-4612-A8BE-050CDB16780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34721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D4CA2-463A-4A47-B60B-B9E29F8A9360}" type="datetimeFigureOut">
              <a:rPr lang="el-GR" smtClean="0"/>
              <a:t>15/10/2015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CF8E7-7E09-4612-A8BE-050CDB16780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39956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D4CA2-463A-4A47-B60B-B9E29F8A9360}" type="datetimeFigureOut">
              <a:rPr lang="el-GR" smtClean="0"/>
              <a:t>15/10/2015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CF8E7-7E09-4612-A8BE-050CDB16780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75375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D4CA2-463A-4A47-B60B-B9E29F8A9360}" type="datetimeFigureOut">
              <a:rPr lang="el-GR" smtClean="0"/>
              <a:t>15/10/2015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CF8E7-7E09-4612-A8BE-050CDB16780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38821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D4CA2-463A-4A47-B60B-B9E29F8A9360}" type="datetimeFigureOut">
              <a:rPr lang="el-GR" smtClean="0"/>
              <a:t>15/10/2015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CF8E7-7E09-4612-A8BE-050CDB16780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97313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gr/url?sa=t&amp;rct=j&amp;q=&amp;esrc=s&amp;source=web&amp;cd=1&amp;cad=rja&amp;uact=8&amp;ved=0CB8QFjAA&amp;url=https://docs.google.com/document/d/1Ns81KOslEHm0PKruMXSgV-xe9gtye6Npp-x2KgROlBs/edit?hl=en&amp;ei=_RZiVKWkG5eLaNK1gcAP&amp;usg=AFQjCNFMyCMusJ838VpJiRNg02vfbSYu6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sz="4000" b="1" dirty="0"/>
              <a:t>ΠΑΝΕΠΙΣΤΗΜΙΟ ΠΕΛΟΠΟΝΝΗΣΟΥ</a:t>
            </a:r>
            <a:r>
              <a:rPr lang="el-GR" sz="4000" dirty="0"/>
              <a:t/>
            </a:r>
            <a:br>
              <a:rPr lang="el-GR" sz="4000" dirty="0"/>
            </a:br>
            <a:r>
              <a:rPr lang="el-GR" sz="3100" b="1" dirty="0"/>
              <a:t>ΣΧΟΛΗ ΚΑΛΩΝ ΤΕΧΝΩΝ </a:t>
            </a:r>
            <a:r>
              <a:rPr lang="el-GR" sz="3100" dirty="0"/>
              <a:t/>
            </a:r>
            <a:br>
              <a:rPr lang="el-GR" sz="3100" dirty="0"/>
            </a:br>
            <a:r>
              <a:rPr lang="el-GR" sz="3100" b="1" dirty="0"/>
              <a:t>ΤΜΗΜΑ ΘΕΑΤΡΙΚΩΝ ΣΠΟΥΔΩΝ </a:t>
            </a:r>
            <a:r>
              <a:rPr lang="el-GR" sz="3100" dirty="0"/>
              <a:t/>
            </a:r>
            <a:br>
              <a:rPr lang="el-GR" sz="3100" dirty="0"/>
            </a:br>
            <a:r>
              <a:rPr lang="el-GR" sz="3100" b="1" dirty="0"/>
              <a:t>ΠΡΟΓΡΑΜΜΑ ΜΕΤΑΠΤΥΧΙΑΚΩΝ ΣΠΟΥΔΩΝ</a:t>
            </a:r>
            <a:r>
              <a:rPr lang="el-GR" sz="3100" dirty="0"/>
              <a:t/>
            </a:r>
            <a:br>
              <a:rPr lang="el-GR" sz="3100" dirty="0"/>
            </a:br>
            <a:r>
              <a:rPr lang="el-GR" sz="3100" b="1" dirty="0"/>
              <a:t>«Δραματική Τέχνη και Παραστατικές Τέχνες στην Εκπαίδευση και Δια Βίου Μάθηση – </a:t>
            </a:r>
            <a:r>
              <a:rPr lang="el-GR" sz="3100" dirty="0"/>
              <a:t/>
            </a:r>
            <a:br>
              <a:rPr lang="el-GR" sz="3100" dirty="0"/>
            </a:br>
            <a:r>
              <a:rPr lang="en-US" sz="3100" b="1" dirty="0"/>
              <a:t>MA in Drama  and Performing Arts in Education and Lifelong Learning»</a:t>
            </a:r>
            <a:r>
              <a:rPr lang="el-GR" sz="3100" dirty="0"/>
              <a:t/>
            </a:r>
            <a:br>
              <a:rPr lang="el-GR" sz="3100" dirty="0"/>
            </a:br>
            <a:endParaRPr lang="el-GR" sz="310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979712" y="5445224"/>
            <a:ext cx="5792688" cy="864096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669481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>
                <a:latin typeface="Arial" pitchFamily="34" charset="0"/>
                <a:cs typeface="Arial" pitchFamily="34" charset="0"/>
              </a:rPr>
              <a:t>Ποιότητα-αρετές ερωτήσεων</a:t>
            </a:r>
          </a:p>
          <a:p>
            <a:r>
              <a:rPr lang="el-GR" sz="2400" dirty="0">
                <a:latin typeface="Arial" pitchFamily="34" charset="0"/>
                <a:cs typeface="Arial" pitchFamily="34" charset="0"/>
              </a:rPr>
              <a:t>ε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νδιαφέρουσες</a:t>
            </a:r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εύστοχες</a:t>
            </a:r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Σαφώς διατυπωμένες</a:t>
            </a:r>
          </a:p>
          <a:p>
            <a:r>
              <a:rPr lang="el-GR" sz="2400" dirty="0">
                <a:latin typeface="Arial" pitchFamily="34" charset="0"/>
                <a:cs typeface="Arial" pitchFamily="34" charset="0"/>
              </a:rPr>
              <a:t>ν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α μη θίγουν τον ερωτώμενο.</a:t>
            </a:r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να μην υποδεικνύουν μια αρεστή ή επιθυμητή απάντηση στον ερευνητή.</a:t>
            </a:r>
            <a:endParaRPr lang="el-GR" sz="2400" dirty="0">
              <a:latin typeface="Arial" pitchFamily="34" charset="0"/>
              <a:cs typeface="Arial" pitchFamily="34" charset="0"/>
            </a:endParaRPr>
          </a:p>
          <a:p>
            <a:endParaRPr lang="el-GR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30676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2600" dirty="0">
                <a:latin typeface="Arial" pitchFamily="34" charset="0"/>
                <a:cs typeface="Arial" pitchFamily="34" charset="0"/>
              </a:rPr>
              <a:t>δ)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Προσδιορίζουμε τέτοιο  </a:t>
            </a:r>
            <a:r>
              <a:rPr lang="el-GR" sz="2400" b="1" dirty="0">
                <a:latin typeface="Arial" pitchFamily="34" charset="0"/>
                <a:cs typeface="Arial" pitchFamily="34" charset="0"/>
              </a:rPr>
              <a:t>τόπο και χρόνο 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διεξαγωγής 	της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,  που δεν δημιουργεί πίεση,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άγχος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, αμηχανία,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	δυσκολία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el-GR" sz="2600" dirty="0">
                <a:latin typeface="Arial" pitchFamily="34" charset="0"/>
                <a:cs typeface="Arial" pitchFamily="34" charset="0"/>
              </a:rPr>
              <a:t>                     </a:t>
            </a:r>
            <a:r>
              <a:rPr lang="el-GR" sz="1800" dirty="0">
                <a:latin typeface="Arial" pitchFamily="34" charset="0"/>
                <a:cs typeface="Arial" pitchFamily="34" charset="0"/>
              </a:rPr>
              <a:t>(Οι δύο αυτοί παράγοντες, αν και δεν αφορούν στην ουσία </a:t>
            </a:r>
            <a:r>
              <a:rPr lang="el-GR" sz="1800" dirty="0" smtClean="0">
                <a:latin typeface="Arial" pitchFamily="34" charset="0"/>
                <a:cs typeface="Arial" pitchFamily="34" charset="0"/>
              </a:rPr>
              <a:t>			της  συνέντευξης</a:t>
            </a:r>
            <a:r>
              <a:rPr lang="el-GR" sz="1800" dirty="0">
                <a:latin typeface="Arial" pitchFamily="34" charset="0"/>
                <a:cs typeface="Arial" pitchFamily="34" charset="0"/>
              </a:rPr>
              <a:t>, είναι  </a:t>
            </a:r>
            <a:r>
              <a:rPr lang="el-GR" sz="1800" dirty="0" smtClean="0">
                <a:latin typeface="Arial" pitchFamily="34" charset="0"/>
                <a:cs typeface="Arial" pitchFamily="34" charset="0"/>
              </a:rPr>
              <a:t>συχνά </a:t>
            </a:r>
            <a:r>
              <a:rPr lang="el-GR" sz="1800" dirty="0">
                <a:latin typeface="Arial" pitchFamily="34" charset="0"/>
                <a:cs typeface="Arial" pitchFamily="34" charset="0"/>
              </a:rPr>
              <a:t>καθοριστικοί για </a:t>
            </a:r>
            <a:r>
              <a:rPr lang="el-GR" sz="1800" dirty="0" smtClean="0">
                <a:latin typeface="Arial" pitchFamily="34" charset="0"/>
                <a:cs typeface="Arial" pitchFamily="34" charset="0"/>
              </a:rPr>
              <a:t>			την </a:t>
            </a:r>
            <a:r>
              <a:rPr lang="el-GR" sz="1800" dirty="0">
                <a:latin typeface="Arial" pitchFamily="34" charset="0"/>
                <a:cs typeface="Arial" pitchFamily="34" charset="0"/>
              </a:rPr>
              <a:t>ομαλή  και  απρόσκοπτη διεξαγωγή της.)</a:t>
            </a:r>
          </a:p>
          <a:p>
            <a:pPr marL="0" indent="0">
              <a:buNone/>
            </a:pPr>
            <a:r>
              <a:rPr lang="el-GR" sz="1800" dirty="0"/>
              <a:t/>
            </a:r>
            <a:br>
              <a:rPr lang="el-GR" sz="1800" dirty="0"/>
            </a:br>
            <a:endParaRPr lang="el-GR" sz="1800" dirty="0"/>
          </a:p>
        </p:txBody>
      </p:sp>
    </p:spTree>
    <p:extLst>
      <p:ext uri="{BB962C8B-B14F-4D97-AF65-F5344CB8AC3E}">
        <p14:creationId xmlns:p14="http://schemas.microsoft.com/office/powerpoint/2010/main" val="415348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49006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3. Αρχική </a:t>
            </a:r>
            <a:r>
              <a:rPr lang="el-GR" sz="2400" b="1" dirty="0">
                <a:latin typeface="Arial" pitchFamily="34" charset="0"/>
                <a:cs typeface="Arial" pitchFamily="34" charset="0"/>
              </a:rPr>
              <a:t>προσέγγιση του ερωτώμενου </a:t>
            </a:r>
            <a:endParaRPr lang="el-GR" sz="24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l-GR" sz="2400" dirty="0" smtClean="0">
                <a:latin typeface="Arial" pitchFamily="34" charset="0"/>
                <a:cs typeface="Arial" pitchFamily="34" charset="0"/>
              </a:rPr>
              <a:t> α) Η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πρώτη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προσέγγιση: προσωπικά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ή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τηλεφωνικά, λέμε 	ποιοι 	είμαστε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, τι ερευνούμε και για ποιον λόγο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	ζητούμε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τη συμβολή του στην έρευνά μας.  </a:t>
            </a:r>
            <a:endParaRPr lang="el-GR" sz="2400" b="0" dirty="0" smtClean="0">
              <a:effectLst/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l-GR" sz="2400" dirty="0" smtClean="0">
                <a:latin typeface="Arial" pitchFamily="34" charset="0"/>
                <a:cs typeface="Arial" pitchFamily="34" charset="0"/>
              </a:rPr>
              <a:t> β) Η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πρώτη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εντύπωση: </a:t>
            </a:r>
          </a:p>
          <a:p>
            <a:pPr marL="0" indent="0">
              <a:buNone/>
            </a:pPr>
            <a:r>
              <a:rPr lang="el-GR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         καθορίζει την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ποιότητα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της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επικοινωνίας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  	 	παίζει ρόλο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στο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κλίμα εμπιστοσύνης.	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	 	</a:t>
            </a:r>
            <a:r>
              <a:rPr lang="el-GR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l-GR" sz="2800" dirty="0" smtClean="0">
                <a:latin typeface="Arial" pitchFamily="34" charset="0"/>
                <a:cs typeface="Arial" pitchFamily="34" charset="0"/>
              </a:rPr>
            </a:br>
            <a:endParaRPr lang="el-GR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6948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Autofit/>
          </a:bodyPr>
          <a:lstStyle/>
          <a:p>
            <a:r>
              <a:rPr lang="el-GR" sz="2400" dirty="0">
                <a:latin typeface="Arial" pitchFamily="34" charset="0"/>
                <a:cs typeface="Arial" pitchFamily="34" charset="0"/>
              </a:rPr>
              <a:t>Τ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ο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«</a:t>
            </a:r>
            <a:r>
              <a:rPr lang="el-GR" sz="2400" b="1" dirty="0">
                <a:latin typeface="Arial" pitchFamily="34" charset="0"/>
                <a:cs typeface="Arial" pitchFamily="34" charset="0"/>
              </a:rPr>
              <a:t>συμβόλαιο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» της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συνέντευξης:</a:t>
            </a:r>
          </a:p>
          <a:p>
            <a:pPr marL="0" indent="0">
              <a:buNone/>
            </a:pPr>
            <a:r>
              <a:rPr lang="el-GR" sz="2400" dirty="0" smtClean="0">
                <a:latin typeface="Arial" pitchFamily="34" charset="0"/>
                <a:cs typeface="Arial" pitchFamily="34" charset="0"/>
              </a:rPr>
              <a:t>  α) ζητάμε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άδεια για να χρησιμοποιήσουμε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	μαγνητόφωνο εξηγώντας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ότι είναι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απαραίτητο,   	διότι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εξασφαλίζει την πιστή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αναπαραγωγή 	όσων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μας πει ο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ίδιος.</a:t>
            </a:r>
          </a:p>
          <a:p>
            <a:pPr marL="0" indent="0">
              <a:buNone/>
            </a:pPr>
            <a:r>
              <a:rPr lang="el-GR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β) υποσχόμαστε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ότι η συνέντευξη θα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σταματήσει  στο  	σημείο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που δεν θα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αισθάνεται άνετα.</a:t>
            </a:r>
          </a:p>
          <a:p>
            <a:pPr marL="0" indent="0">
              <a:buNone/>
            </a:pPr>
            <a:r>
              <a:rPr lang="el-GR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γ) ενημερώνουμε  ότι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, ακόμα κι αν αρχικά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	καταγραφούν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κάποιες απόψεις του, μπορεί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να 	ζητήσει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να μην δημοσιοποιηθούν. </a:t>
            </a:r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l-GR" sz="2400" dirty="0" smtClean="0">
                <a:latin typeface="Arial" pitchFamily="34" charset="0"/>
                <a:cs typeface="Arial" pitchFamily="34" charset="0"/>
              </a:rPr>
              <a:t>  δ) πριν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από κάθε χρήση και δημοσιοποίηση της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	συνέντευξης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θα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του δοθεί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ένα αντίγραφο.</a:t>
            </a:r>
          </a:p>
        </p:txBody>
      </p:sp>
    </p:spTree>
    <p:extLst>
      <p:ext uri="{BB962C8B-B14F-4D97-AF65-F5344CB8AC3E}">
        <p14:creationId xmlns:p14="http://schemas.microsoft.com/office/powerpoint/2010/main" val="37607698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4. Διεξαγωγή </a:t>
            </a:r>
            <a:r>
              <a:rPr lang="el-GR" sz="2400" b="1" dirty="0">
                <a:latin typeface="Arial" pitchFamily="34" charset="0"/>
                <a:cs typeface="Arial" pitchFamily="34" charset="0"/>
              </a:rPr>
              <a:t>της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συζήτησης-συνέντευξης</a:t>
            </a:r>
          </a:p>
          <a:p>
            <a:pPr marL="0" indent="0">
              <a:buNone/>
            </a:pPr>
            <a:r>
              <a:rPr lang="el-GR" sz="2400" dirty="0" smtClean="0">
                <a:latin typeface="Arial" pitchFamily="34" charset="0"/>
                <a:cs typeface="Arial" pitchFamily="34" charset="0"/>
              </a:rPr>
              <a:t>    α) Κλίμα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 εμπιστοσύνης,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ενδιαφέρον, προθυμία, 	αυτοσυγκράτηση, ενθαρρυντικές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εκφράσεις,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	διευκρινιστικές   (όχι </a:t>
            </a:r>
            <a:r>
              <a:rPr lang="el-GR" sz="2400" dirty="0" err="1">
                <a:latin typeface="Arial" pitchFamily="34" charset="0"/>
                <a:cs typeface="Arial" pitchFamily="34" charset="0"/>
              </a:rPr>
              <a:t>κατευθυντικές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)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ερωτήσεις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	θετική 	έκφραση χεριών, ματιών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και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προσώπου, 	φιλική, χαλαρή κι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ανοικτή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στάση κάνουν τον 	μετέχοντα να δίνει ειλικρινείς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και πλήρεις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	απαντήσεις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526109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 smtClean="0"/>
              <a:t> 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β) Ευελιξία</a:t>
            </a:r>
          </a:p>
          <a:p>
            <a:r>
              <a:rPr lang="el-GR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Δεν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είναι πάντα προβλέψιμη η πορεία της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	 		συνέντευξης. </a:t>
            </a:r>
            <a:endParaRPr lang="el-GR" sz="2400" dirty="0">
              <a:latin typeface="Arial" pitchFamily="34" charset="0"/>
              <a:cs typeface="Arial" pitchFamily="34" charset="0"/>
            </a:endParaRPr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      Απρόβλεπτες καταστάσεις: συνθήκες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	 	 		διάθεση συνεργασίας, έλλειψη 	  		 	επικοινωνίας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με τον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ερευνητή</a:t>
            </a:r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      Η συνέντευξη,  όσο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αυστηρά δομημένη κι αν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είναι,  		μπορεί να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τροποποιηθεί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με βάση όσα 	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	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	συμβαίνουν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τη στιγμή της διεξαγωγής της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l-GR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i="1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Ακολουθούμε την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απρόβλεπτη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κατεύθυνση. </a:t>
            </a:r>
            <a:endParaRPr lang="el-GR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03505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3002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5. Αντιμετώπιση δυσκολιών στη συζήτηση</a:t>
            </a:r>
          </a:p>
          <a:p>
            <a:pPr marL="0" indent="0">
              <a:buNone/>
            </a:pPr>
            <a:r>
              <a:rPr lang="el-GR" sz="2400" dirty="0" smtClean="0">
                <a:latin typeface="Arial" pitchFamily="34" charset="0"/>
                <a:cs typeface="Arial" pitchFamily="34" charset="0"/>
              </a:rPr>
              <a:t>    α) Η συνέντευξη «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κολλάει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»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l-GR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          παρώθηση-ενθάρρυνση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μια ανάσα σκέψης ή/και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	χρόνου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για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να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ξεμπλοκάρει τον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ερωτώμενο.</a:t>
            </a:r>
          </a:p>
          <a:p>
            <a:pPr marL="0" indent="0">
              <a:buNone/>
            </a:pPr>
            <a:r>
              <a:rPr lang="el-GR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          επικοινωνιακές τεχνικές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  </a:t>
            </a:r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2400" dirty="0">
                <a:latin typeface="Arial" pitchFamily="34" charset="0"/>
                <a:cs typeface="Arial" pitchFamily="34" charset="0"/>
              </a:rPr>
              <a:t>	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u="sng" dirty="0" smtClean="0">
                <a:latin typeface="Arial" pitchFamily="34" charset="0"/>
                <a:cs typeface="Arial" pitchFamily="34" charset="0"/>
              </a:rPr>
              <a:t>«</a:t>
            </a:r>
            <a:r>
              <a:rPr lang="el-GR" sz="2400" u="sng" dirty="0">
                <a:latin typeface="Arial" pitchFamily="34" charset="0"/>
                <a:cs typeface="Arial" pitchFamily="34" charset="0"/>
              </a:rPr>
              <a:t>ερωτήσεις – καθρέφτης»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(αντιγυρίζουμε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	ως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 ερώτηση την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απάντηση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που μας έδωσε,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	π.χ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.  «εννοείς ότι …. », ή «αν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καταλαβαίνω 	σωστά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, μου λες ότι …») </a:t>
            </a:r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l-GR" sz="2400" u="sng" dirty="0" smtClean="0">
                <a:latin typeface="Arial" pitchFamily="34" charset="0"/>
                <a:cs typeface="Arial" pitchFamily="34" charset="0"/>
              </a:rPr>
              <a:t>παράφραση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(ρωτάμε το ίδιο πράγμα με άλλα λόγια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	π.χ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. «θα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μπορούσαμε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να το πούμε κι έτσι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….»)</a:t>
            </a:r>
          </a:p>
          <a:p>
            <a:r>
              <a:rPr lang="el-GR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l-GR" sz="2400" u="sng" dirty="0" smtClean="0">
                <a:latin typeface="Arial" pitchFamily="34" charset="0"/>
                <a:cs typeface="Arial" pitchFamily="34" charset="0"/>
              </a:rPr>
              <a:t>«Ίσως </a:t>
            </a:r>
            <a:r>
              <a:rPr lang="el-GR" sz="2400" u="sng" dirty="0">
                <a:latin typeface="Arial" pitchFamily="34" charset="0"/>
                <a:cs typeface="Arial" pitchFamily="34" charset="0"/>
              </a:rPr>
              <a:t>χρειάζεται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να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περάσουμε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στην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επόμενη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	ερώτηση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κι αν μπορέσουμε να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επανέλθουμε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στο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	θέμα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που έμεινε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αναπάντητο αργότερα». </a:t>
            </a:r>
          </a:p>
        </p:txBody>
      </p:sp>
    </p:spTree>
    <p:extLst>
      <p:ext uri="{BB962C8B-B14F-4D97-AF65-F5344CB8AC3E}">
        <p14:creationId xmlns:p14="http://schemas.microsoft.com/office/powerpoint/2010/main" val="13478442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β)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Η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συνέντευξη διακόπτεται-ανατρέπεται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 	</a:t>
            </a:r>
          </a:p>
          <a:p>
            <a:pPr marL="0" indent="0">
              <a:buNone/>
            </a:pPr>
            <a:r>
              <a:rPr lang="el-GR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Εξωτερικές συνθήκες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(θόρυβος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μικροατύχημα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	εξωτερικό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γεγονός,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	διακοπή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από τρίτους,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ξαφνικό  	νέο),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ίσως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προκαλέσουν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ανατροπή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της. </a:t>
            </a:r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	Διορθώνουμε όσα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είναι δυνατόν να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	διορθωθούν. </a:t>
            </a:r>
          </a:p>
          <a:p>
            <a:r>
              <a:rPr lang="el-GR" sz="2400" dirty="0">
                <a:latin typeface="Arial" pitchFamily="34" charset="0"/>
                <a:cs typeface="Arial" pitchFamily="34" charset="0"/>
              </a:rPr>
              <a:t>	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Βρίσκουμε εναλλακτική λύση. </a:t>
            </a:r>
          </a:p>
          <a:p>
            <a:r>
              <a:rPr lang="el-GR" sz="2400" dirty="0">
                <a:latin typeface="Arial" pitchFamily="34" charset="0"/>
                <a:cs typeface="Arial" pitchFamily="34" charset="0"/>
              </a:rPr>
              <a:t>	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Μεταθέτουμε 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τη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συνέντευξη αλλού ή άλλοτε.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/>
            </a:r>
            <a:br>
              <a:rPr lang="el-GR" sz="2400" dirty="0">
                <a:latin typeface="Arial" pitchFamily="34" charset="0"/>
                <a:cs typeface="Arial" pitchFamily="34" charset="0"/>
              </a:rPr>
            </a:br>
            <a:endParaRPr lang="el-GR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1414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56207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>
                <a:latin typeface="Arial" pitchFamily="34" charset="0"/>
                <a:cs typeface="Arial" pitchFamily="34" charset="0"/>
              </a:rPr>
              <a:t>γ) Αλλάζει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η </a:t>
            </a:r>
            <a:r>
              <a:rPr lang="el-GR" sz="2400" b="1" dirty="0">
                <a:latin typeface="Arial" pitchFamily="34" charset="0"/>
                <a:cs typeface="Arial" pitchFamily="34" charset="0"/>
              </a:rPr>
              <a:t>διάθεση του ερωτώμενου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 να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συνεχίσει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τη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	συνέντευξη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(προσβεβλημένος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ή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	πιεσμένος  να 	αποκαλύψει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πράγματα που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δεν επιθυμούσε.) </a:t>
            </a:r>
            <a:endParaRPr lang="el-GR" sz="2400" dirty="0">
              <a:latin typeface="Arial" pitchFamily="34" charset="0"/>
              <a:cs typeface="Arial" pitchFamily="34" charset="0"/>
            </a:endParaRPr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Παραδεχόμαστε την πίεση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που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ασκήσαμε ή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το λάθος στην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έκφραση, στον  αδέξιο χειρισμό  κτλ.</a:t>
            </a:r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Συνεχίζουμε,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αποφεύγοντας να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θίξουμε 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πάλι το ζήτημα που προκάλεσε τη δυσαρέσκεια του ερωτώμενου. </a:t>
            </a:r>
          </a:p>
          <a:p>
            <a:pPr marL="0" indent="0">
              <a:buNone/>
            </a:pPr>
            <a:r>
              <a:rPr lang="el-GR" sz="2800" dirty="0">
                <a:latin typeface="Arial" pitchFamily="34" charset="0"/>
                <a:cs typeface="Arial" pitchFamily="34" charset="0"/>
              </a:rPr>
              <a:t/>
            </a:r>
            <a:br>
              <a:rPr lang="el-GR" sz="2800" dirty="0">
                <a:latin typeface="Arial" pitchFamily="34" charset="0"/>
                <a:cs typeface="Arial" pitchFamily="34" charset="0"/>
              </a:rPr>
            </a:br>
            <a:endParaRPr lang="el-GR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30998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 6.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Τι επιδιώκουμε </a:t>
            </a:r>
            <a:r>
              <a:rPr lang="el-GR" sz="2400" b="1" dirty="0">
                <a:latin typeface="Arial" pitchFamily="34" charset="0"/>
                <a:cs typeface="Arial" pitchFamily="34" charset="0"/>
              </a:rPr>
              <a:t>κ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ατά </a:t>
            </a:r>
            <a:r>
              <a:rPr lang="el-GR" sz="2400" b="1" dirty="0">
                <a:latin typeface="Arial" pitchFamily="34" charset="0"/>
                <a:cs typeface="Arial" pitchFamily="34" charset="0"/>
              </a:rPr>
              <a:t>τη συνέντευξη</a:t>
            </a:r>
            <a:endParaRPr lang="el-G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Ορθογώνιο 5"/>
          <p:cNvSpPr/>
          <p:nvPr/>
        </p:nvSpPr>
        <p:spPr>
          <a:xfrm>
            <a:off x="539552" y="1443841"/>
            <a:ext cx="813690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l-GR" sz="2400" dirty="0"/>
          </a:p>
          <a:p>
            <a:pPr lvl="1" fontAlgn="base"/>
            <a:r>
              <a:rPr lang="el-GR" sz="2400" dirty="0">
                <a:latin typeface="Arial" pitchFamily="34" charset="0"/>
                <a:cs typeface="Arial" pitchFamily="34" charset="0"/>
              </a:rPr>
              <a:t>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) 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Φτάνουμε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στη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συμφωνημένη ώρα – ίσως και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  	5΄ νωρίτερα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, για να ρυθμίσουμε τυχόν συνθήκες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	χώρου (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π.χ.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ήσυχο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και κατάλληλο τραπέζι, αν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	πρόκειται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για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καφετέρια ).</a:t>
            </a:r>
          </a:p>
          <a:p>
            <a:pPr lvl="1" fontAlgn="base"/>
            <a:r>
              <a:rPr lang="el-GR" sz="2400" dirty="0">
                <a:latin typeface="Arial" pitchFamily="34" charset="0"/>
                <a:cs typeface="Arial" pitchFamily="34" charset="0"/>
              </a:rPr>
              <a:t>β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)  Του προτείνουμε την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καλύτερη</a:t>
            </a:r>
            <a:r>
              <a:rPr lang="el-GR" sz="2400" b="1" dirty="0">
                <a:latin typeface="Arial" pitchFamily="34" charset="0"/>
                <a:cs typeface="Arial" pitchFamily="34" charset="0"/>
              </a:rPr>
              <a:t> θέση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, φροντίζοντας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	να αποφύγουμε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ά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σχημες συνθήκες (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π.χ. φως που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	«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τυφλώνει», ρεύματα κρύου αέρα, δυσάρεστες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	μυρωδιές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κτλ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 lvl="1" fontAlgn="base"/>
            <a:r>
              <a:rPr lang="el-GR" sz="2400" dirty="0" smtClean="0">
                <a:latin typeface="Arial" pitchFamily="34" charset="0"/>
                <a:cs typeface="Arial" pitchFamily="34" charset="0"/>
              </a:rPr>
              <a:t>γ)   Κλείνουμε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το </a:t>
            </a:r>
            <a:r>
              <a:rPr lang="el-GR" sz="2400" b="1" dirty="0">
                <a:latin typeface="Arial" pitchFamily="34" charset="0"/>
                <a:cs typeface="Arial" pitchFamily="34" charset="0"/>
              </a:rPr>
              <a:t>κινητό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μας.</a:t>
            </a:r>
            <a:endParaRPr lang="el-GR" sz="2400" dirty="0">
              <a:latin typeface="Arial" pitchFamily="34" charset="0"/>
              <a:cs typeface="Arial" pitchFamily="34" charset="0"/>
            </a:endParaRPr>
          </a:p>
          <a:p>
            <a:pPr lvl="1" fontAlgn="base"/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3581225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 smtClean="0"/>
              <a:t>                         </a:t>
            </a:r>
            <a:r>
              <a:rPr lang="el-GR" b="1" i="1" dirty="0" smtClean="0"/>
              <a:t>ΜΕΘΟΔΟΛΟΓΙΑ </a:t>
            </a:r>
          </a:p>
          <a:p>
            <a:pPr marL="0" indent="0">
              <a:buNone/>
            </a:pPr>
            <a:r>
              <a:rPr lang="el-GR" b="1" i="1" dirty="0" smtClean="0"/>
              <a:t>               ΛΗΨΗΣ </a:t>
            </a:r>
            <a:r>
              <a:rPr lang="en-US" b="1" i="1" dirty="0" smtClean="0"/>
              <a:t>KAI </a:t>
            </a:r>
            <a:r>
              <a:rPr lang="el-GR" b="1" i="1" dirty="0" smtClean="0"/>
              <a:t>ΚΑΤΑΓΡΑΦΗΣ </a:t>
            </a:r>
          </a:p>
          <a:p>
            <a:pPr marL="0" indent="0">
              <a:buNone/>
            </a:pPr>
            <a:r>
              <a:rPr lang="el-GR" b="1" i="1" dirty="0" smtClean="0"/>
              <a:t>                          ΣΥΝΕΝΤΕΥΞΗΣ</a:t>
            </a:r>
            <a:endParaRPr lang="en-US" b="1" i="1" dirty="0" smtClean="0"/>
          </a:p>
          <a:p>
            <a:pPr marL="0" indent="0">
              <a:buNone/>
            </a:pPr>
            <a:r>
              <a:rPr lang="en-US" b="1" i="1" dirty="0"/>
              <a:t> </a:t>
            </a:r>
            <a:r>
              <a:rPr lang="en-US" b="1" i="1" dirty="0" smtClean="0"/>
              <a:t>                      </a:t>
            </a:r>
            <a:r>
              <a:rPr lang="el-GR" b="1" i="1" dirty="0" smtClean="0"/>
              <a:t>ΑΠΟ ΣΥΓΓΡΑΦΕΑ</a:t>
            </a:r>
          </a:p>
          <a:p>
            <a:endParaRPr lang="el-GR" b="1" dirty="0"/>
          </a:p>
          <a:p>
            <a:endParaRPr lang="el-GR" b="1" dirty="0" smtClean="0"/>
          </a:p>
          <a:p>
            <a:pPr marL="0" indent="0">
              <a:buNone/>
            </a:pPr>
            <a:r>
              <a:rPr lang="el-GR" sz="2400" b="1" dirty="0" smtClean="0"/>
              <a:t>                              ΜΑΡΙΑ ΜΠΑΚΟΠΟΥΛΟΥ</a:t>
            </a:r>
          </a:p>
          <a:p>
            <a:pPr marL="0" indent="0">
              <a:buNone/>
            </a:pP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                           </a:t>
            </a:r>
            <a:r>
              <a:rPr lang="el-GR" sz="2000" b="1" i="1" dirty="0" smtClean="0">
                <a:latin typeface="Arial" pitchFamily="34" charset="0"/>
                <a:cs typeface="Arial" pitchFamily="34" charset="0"/>
              </a:rPr>
              <a:t>Ναύπλιο   10.10.2015</a:t>
            </a:r>
            <a:endParaRPr lang="el-GR" sz="2000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344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 fontAlgn="base">
              <a:buNone/>
            </a:pPr>
            <a:r>
              <a:rPr lang="el-GR" sz="2400" dirty="0">
                <a:latin typeface="Arial" pitchFamily="34" charset="0"/>
                <a:cs typeface="Arial" pitchFamily="34" charset="0"/>
              </a:rPr>
              <a:t>δ)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Μιλάμε </a:t>
            </a:r>
            <a:r>
              <a:rPr lang="el-GR" sz="2400" b="1" dirty="0">
                <a:latin typeface="Arial" pitchFamily="34" charset="0"/>
                <a:cs typeface="Arial" pitchFamily="34" charset="0"/>
              </a:rPr>
              <a:t>απλά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και άμεσα. </a:t>
            </a:r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 marL="457200" lvl="1" indent="0" fontAlgn="base">
              <a:buNone/>
            </a:pPr>
            <a:r>
              <a:rPr lang="el-GR" sz="2400" dirty="0" smtClean="0">
                <a:latin typeface="Arial" pitchFamily="34" charset="0"/>
                <a:cs typeface="Arial" pitchFamily="34" charset="0"/>
              </a:rPr>
              <a:t>ε) 	Δείχνουμε </a:t>
            </a:r>
            <a:r>
              <a:rPr lang="el-GR" sz="2400" b="1" dirty="0">
                <a:latin typeface="Arial" pitchFamily="34" charset="0"/>
                <a:cs typeface="Arial" pitchFamily="34" charset="0"/>
              </a:rPr>
              <a:t>ουδέτεροι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 για να μην τον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	επηρεάσουμε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, αλλά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με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ενδιαφέρον για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την 	άποψή του.</a:t>
            </a:r>
            <a:endParaRPr lang="el-GR" sz="2400" dirty="0">
              <a:latin typeface="Arial" pitchFamily="34" charset="0"/>
              <a:cs typeface="Arial" pitchFamily="34" charset="0"/>
            </a:endParaRPr>
          </a:p>
          <a:p>
            <a:pPr marL="457200" lvl="1" indent="0" fontAlgn="base">
              <a:buNone/>
            </a:pPr>
            <a:r>
              <a:rPr lang="el-GR" sz="2400" dirty="0" smtClean="0">
                <a:latin typeface="Arial" pitchFamily="34" charset="0"/>
                <a:cs typeface="Arial" pitchFamily="34" charset="0"/>
              </a:rPr>
              <a:t>στ) Φεύγοντας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,  τον </a:t>
            </a:r>
            <a:r>
              <a:rPr lang="el-GR" sz="2400" b="1" dirty="0">
                <a:latin typeface="Arial" pitchFamily="34" charset="0"/>
                <a:cs typeface="Arial" pitchFamily="34" charset="0"/>
              </a:rPr>
              <a:t>ευχαριστούμε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 θερμά για τη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	συνεργασία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και την προθυμία του να μας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	βοηθήσει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στην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έρευνά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μας.</a:t>
            </a:r>
            <a:endParaRPr lang="el-GR" sz="2400" dirty="0">
              <a:latin typeface="Arial" pitchFamily="34" charset="0"/>
              <a:cs typeface="Arial" pitchFamily="34" charset="0"/>
            </a:endParaRPr>
          </a:p>
          <a:p>
            <a:pPr marL="457200" lvl="1" indent="0" fontAlgn="base">
              <a:buNone/>
            </a:pPr>
            <a:r>
              <a:rPr lang="el-GR" sz="2400" dirty="0">
                <a:latin typeface="Arial" pitchFamily="34" charset="0"/>
                <a:cs typeface="Arial" pitchFamily="34" charset="0"/>
              </a:rPr>
              <a:t>ζ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)  Πληρώνουμε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εμείς τον λογαριασμό! </a:t>
            </a:r>
          </a:p>
          <a:p>
            <a:endParaRPr lang="el-GR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85396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 7.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Τι αποφεύγουμε</a:t>
            </a:r>
            <a:r>
              <a:rPr lang="el-GR" sz="2400" b="1" dirty="0">
                <a:latin typeface="Arial" pitchFamily="34" charset="0"/>
                <a:cs typeface="Arial" pitchFamily="34" charset="0"/>
              </a:rPr>
              <a:t> κατά τη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συνέντευξη</a:t>
            </a:r>
          </a:p>
          <a:p>
            <a:pPr marL="457200" lvl="1" indent="0" fontAlgn="base">
              <a:buNone/>
            </a:pPr>
            <a:r>
              <a:rPr lang="el-GR" sz="2400" dirty="0" smtClean="0">
                <a:latin typeface="Arial" pitchFamily="34" charset="0"/>
                <a:cs typeface="Arial" pitchFamily="34" charset="0"/>
              </a:rPr>
              <a:t>α) Δεν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ασχολούμαστε με άσχετα θέματα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(να 	χαιρετούμε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άλλα άτομα, να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ψάχνουμε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στην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	τσάντα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μας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κλ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π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). </a:t>
            </a:r>
            <a:endParaRPr lang="el-GR" sz="2400" dirty="0">
              <a:latin typeface="Arial" pitchFamily="34" charset="0"/>
              <a:cs typeface="Arial" pitchFamily="34" charset="0"/>
            </a:endParaRPr>
          </a:p>
          <a:p>
            <a:pPr marL="457200" lvl="1" indent="0" fontAlgn="base">
              <a:buNone/>
            </a:pPr>
            <a:r>
              <a:rPr lang="el-GR" sz="2400" dirty="0" smtClean="0">
                <a:latin typeface="Arial" pitchFamily="34" charset="0"/>
                <a:cs typeface="Arial" pitchFamily="34" charset="0"/>
              </a:rPr>
              <a:t>β) Δεν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κάνουμε κάτι που πιθανόν να τον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ενοχλεί, (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π.χ.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	δεν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καπνίζουμε, τουλάχιστον αν δεν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πάρουμε την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άδεια του συγγραφέα).</a:t>
            </a:r>
            <a:endParaRPr lang="el-GR" sz="2400" dirty="0">
              <a:latin typeface="Arial" pitchFamily="34" charset="0"/>
              <a:cs typeface="Arial" pitchFamily="34" charset="0"/>
            </a:endParaRPr>
          </a:p>
          <a:p>
            <a:pPr marL="457200" lvl="1" indent="0" fontAlgn="base">
              <a:buNone/>
            </a:pPr>
            <a:r>
              <a:rPr lang="el-GR" sz="2400" dirty="0" smtClean="0">
                <a:latin typeface="Arial" pitchFamily="34" charset="0"/>
                <a:cs typeface="Arial" pitchFamily="34" charset="0"/>
              </a:rPr>
              <a:t>γ) Δεν δείχνουμε το πιθανό άγχος μας.</a:t>
            </a:r>
          </a:p>
        </p:txBody>
      </p:sp>
    </p:spTree>
    <p:extLst>
      <p:ext uri="{BB962C8B-B14F-4D97-AF65-F5344CB8AC3E}">
        <p14:creationId xmlns:p14="http://schemas.microsoft.com/office/powerpoint/2010/main" val="11248324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 fontAlgn="base">
              <a:buNone/>
            </a:pPr>
            <a:r>
              <a:rPr lang="el-GR" sz="2400" dirty="0">
                <a:latin typeface="Arial" pitchFamily="34" charset="0"/>
                <a:cs typeface="Arial" pitchFamily="34" charset="0"/>
              </a:rPr>
              <a:t>δ)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Δεν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φλυαρούμε άσκοπα για άσχετα ζητήματα.</a:t>
            </a:r>
          </a:p>
          <a:p>
            <a:pPr marL="457200" lvl="1" indent="0" fontAlgn="base">
              <a:buNone/>
            </a:pPr>
            <a:r>
              <a:rPr lang="el-GR" sz="2400" dirty="0" smtClean="0">
                <a:latin typeface="Arial" pitchFamily="34" charset="0"/>
                <a:cs typeface="Arial" pitchFamily="34" charset="0"/>
              </a:rPr>
              <a:t>ε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)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Δεν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χρησιμοποιούμε «ξύλινη» γλώσσα,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			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σπάνιες, λόγιες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 λέξεις,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				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	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βαρύγδουπες  εκφράσεις.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57200" lvl="1" indent="0" fontAlgn="base">
              <a:buNone/>
            </a:pPr>
            <a:r>
              <a:rPr lang="el-GR" sz="2400" dirty="0" smtClean="0">
                <a:latin typeface="Arial" pitchFamily="34" charset="0"/>
                <a:cs typeface="Arial" pitchFamily="34" charset="0"/>
              </a:rPr>
              <a:t>στ)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Δεν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είμαστε κριτικοί, ειρωνικοί ή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επιθετικοί.</a:t>
            </a:r>
            <a:endParaRPr lang="el-GR" sz="2400" dirty="0">
              <a:latin typeface="Arial" pitchFamily="34" charset="0"/>
              <a:cs typeface="Arial" pitchFamily="34" charset="0"/>
            </a:endParaRPr>
          </a:p>
          <a:p>
            <a:pPr marL="457200" lvl="1" indent="0" fontAlgn="base">
              <a:buNone/>
            </a:pPr>
            <a:r>
              <a:rPr lang="el-GR" sz="2400" dirty="0" smtClean="0">
                <a:latin typeface="Arial" pitchFamily="34" charset="0"/>
                <a:cs typeface="Arial" pitchFamily="34" charset="0"/>
              </a:rPr>
              <a:t> ζ)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Δεν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γκρινιάζουμε και δεν κατηγορούμε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			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πρόσωπα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και καταστάσεις! </a:t>
            </a:r>
          </a:p>
          <a:p>
            <a:endParaRPr lang="el-GR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722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604867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sz="2600" dirty="0" smtClean="0">
                <a:latin typeface="Arial" pitchFamily="34" charset="0"/>
                <a:cs typeface="Arial" pitchFamily="34" charset="0"/>
              </a:rPr>
              <a:t>                    ΚΑΤΑΓΡΑΦΗ ΣΥΝΕΝΤΕΥΞΗΣ</a:t>
            </a:r>
            <a:r>
              <a:rPr lang="el-GR" sz="2600" b="1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l-GR" sz="26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marL="0" indent="0">
              <a:buNone/>
            </a:pPr>
            <a:r>
              <a:rPr lang="el-GR" sz="2200" i="1" dirty="0" smtClean="0">
                <a:latin typeface="Arial" pitchFamily="34" charset="0"/>
                <a:cs typeface="Arial" pitchFamily="34" charset="0"/>
              </a:rPr>
              <a:t>ΤΡΟΠΟΙ</a:t>
            </a:r>
          </a:p>
          <a:p>
            <a:pPr marL="0" indent="0">
              <a:buNone/>
            </a:pPr>
            <a:r>
              <a:rPr lang="el-GR" sz="2600" dirty="0" smtClean="0">
                <a:latin typeface="Arial" pitchFamily="34" charset="0"/>
                <a:cs typeface="Arial" pitchFamily="34" charset="0"/>
              </a:rPr>
              <a:t>α) από </a:t>
            </a:r>
            <a:r>
              <a:rPr lang="el-GR" sz="2600" b="1" dirty="0" smtClean="0">
                <a:latin typeface="Arial" pitchFamily="34" charset="0"/>
                <a:cs typeface="Arial" pitchFamily="34" charset="0"/>
              </a:rPr>
              <a:t>μνήμης</a:t>
            </a:r>
            <a:r>
              <a:rPr lang="el-GR" sz="2600" dirty="0" smtClean="0">
                <a:latin typeface="Arial" pitchFamily="34" charset="0"/>
                <a:cs typeface="Arial" pitchFamily="34" charset="0"/>
              </a:rPr>
              <a:t>: Κίνδυνος </a:t>
            </a:r>
            <a:r>
              <a:rPr lang="el-GR" sz="2600" dirty="0">
                <a:latin typeface="Arial" pitchFamily="34" charset="0"/>
                <a:cs typeface="Arial" pitchFamily="34" charset="0"/>
              </a:rPr>
              <a:t>να </a:t>
            </a:r>
            <a:r>
              <a:rPr lang="el-GR" sz="2600" dirty="0" smtClean="0">
                <a:latin typeface="Arial" pitchFamily="34" charset="0"/>
                <a:cs typeface="Arial" pitchFamily="34" charset="0"/>
              </a:rPr>
              <a:t>ξεχαστούν ή να 				τροποποιηθούν δεδομένα.</a:t>
            </a:r>
            <a:r>
              <a:rPr lang="el-GR" sz="2600" dirty="0">
                <a:latin typeface="Arial" pitchFamily="34" charset="0"/>
                <a:cs typeface="Arial" pitchFamily="34" charset="0"/>
              </a:rPr>
              <a:t>	</a:t>
            </a:r>
            <a:r>
              <a:rPr lang="el-GR" sz="2600" dirty="0" smtClean="0">
                <a:latin typeface="Arial" pitchFamily="34" charset="0"/>
                <a:cs typeface="Arial" pitchFamily="34" charset="0"/>
              </a:rPr>
              <a:t>	.</a:t>
            </a:r>
          </a:p>
          <a:p>
            <a:pPr marL="0" indent="0">
              <a:buNone/>
            </a:pPr>
            <a:r>
              <a:rPr lang="el-GR" sz="2600" dirty="0" smtClean="0">
                <a:latin typeface="Arial" pitchFamily="34" charset="0"/>
                <a:cs typeface="Arial" pitchFamily="34" charset="0"/>
              </a:rPr>
              <a:t>β) </a:t>
            </a:r>
            <a:r>
              <a:rPr lang="el-GR" sz="2600" dirty="0">
                <a:latin typeface="Arial" pitchFamily="34" charset="0"/>
                <a:cs typeface="Arial" pitchFamily="34" charset="0"/>
              </a:rPr>
              <a:t>από </a:t>
            </a:r>
            <a:r>
              <a:rPr lang="el-GR" sz="2600" b="1" dirty="0" smtClean="0">
                <a:latin typeface="Arial" pitchFamily="34" charset="0"/>
                <a:cs typeface="Arial" pitchFamily="34" charset="0"/>
              </a:rPr>
              <a:t>σημειώσεις</a:t>
            </a:r>
            <a:r>
              <a:rPr lang="el-GR" sz="2600" dirty="0" smtClean="0">
                <a:latin typeface="Arial" pitchFamily="34" charset="0"/>
                <a:cs typeface="Arial" pitchFamily="34" charset="0"/>
              </a:rPr>
              <a:t>:  επί πλέον πληροφορίες μη λεκτικής 		  επικοινωνίας  (έκφραση προσώπου, </a:t>
            </a:r>
            <a:r>
              <a:rPr lang="el-GR" sz="2600" dirty="0">
                <a:latin typeface="Arial" pitchFamily="34" charset="0"/>
                <a:cs typeface="Arial" pitchFamily="34" charset="0"/>
              </a:rPr>
              <a:t> </a:t>
            </a:r>
            <a:endParaRPr lang="el-GR" sz="26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l-GR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2600" dirty="0" smtClean="0">
                <a:latin typeface="Arial" pitchFamily="34" charset="0"/>
                <a:cs typeface="Arial" pitchFamily="34" charset="0"/>
              </a:rPr>
              <a:t>                       στάση σώματος, συναισθήματα)</a:t>
            </a:r>
          </a:p>
          <a:p>
            <a:pPr marL="0" indent="0">
              <a:buNone/>
            </a:pPr>
            <a:r>
              <a:rPr lang="el-GR" sz="2600" dirty="0" smtClean="0">
                <a:latin typeface="Arial" pitchFamily="34" charset="0"/>
                <a:cs typeface="Arial" pitchFamily="34" charset="0"/>
              </a:rPr>
              <a:t>γ) </a:t>
            </a:r>
            <a:r>
              <a:rPr lang="el-GR" sz="2600" b="1" dirty="0" smtClean="0">
                <a:latin typeface="Arial" pitchFamily="34" charset="0"/>
                <a:cs typeface="Arial" pitchFamily="34" charset="0"/>
              </a:rPr>
              <a:t>μαγνητοφώνηση</a:t>
            </a:r>
            <a:r>
              <a:rPr lang="el-GR" sz="2600" dirty="0" smtClean="0">
                <a:latin typeface="Arial" pitchFamily="34" charset="0"/>
                <a:cs typeface="Arial" pitchFamily="34" charset="0"/>
              </a:rPr>
              <a:t> 					      	</a:t>
            </a:r>
            <a:r>
              <a:rPr lang="el-GR" sz="2600" b="1" dirty="0" smtClean="0">
                <a:latin typeface="Arial" pitchFamily="34" charset="0"/>
                <a:cs typeface="Arial" pitchFamily="34" charset="0"/>
              </a:rPr>
              <a:t>απομαγνητοφώνηση:</a:t>
            </a:r>
            <a:r>
              <a:rPr lang="el-GR" sz="2600" dirty="0" smtClean="0">
                <a:latin typeface="Arial" pitchFamily="34" charset="0"/>
                <a:cs typeface="Arial" pitchFamily="34" charset="0"/>
              </a:rPr>
              <a:t> Μετατρέπει τον   		   	προφορικό λόγο σε γραπτό κείμενο. </a:t>
            </a:r>
          </a:p>
          <a:p>
            <a:pPr marL="0" indent="0">
              <a:buNone/>
            </a:pPr>
            <a:r>
              <a:rPr lang="el-GR" sz="2600" dirty="0" smtClean="0">
                <a:latin typeface="Arial" pitchFamily="34" charset="0"/>
                <a:cs typeface="Arial" pitchFamily="34" charset="0"/>
              </a:rPr>
              <a:t>	   	Χρονοβόρα η διαδικασία της.</a:t>
            </a:r>
          </a:p>
          <a:p>
            <a:pPr marL="0" indent="0">
              <a:buNone/>
            </a:pPr>
            <a:r>
              <a:rPr lang="el-GR" sz="2600" dirty="0" smtClean="0">
                <a:latin typeface="Arial" pitchFamily="34" charset="0"/>
                <a:cs typeface="Arial" pitchFamily="34" charset="0"/>
              </a:rPr>
              <a:t>δ) </a:t>
            </a:r>
            <a:r>
              <a:rPr lang="el-GR" sz="2600" b="1" dirty="0">
                <a:latin typeface="Arial" pitchFamily="34" charset="0"/>
                <a:cs typeface="Arial" pitchFamily="34" charset="0"/>
              </a:rPr>
              <a:t>συνδυασμός </a:t>
            </a:r>
            <a:r>
              <a:rPr lang="el-GR" sz="2600" dirty="0">
                <a:latin typeface="Arial" pitchFamily="34" charset="0"/>
                <a:cs typeface="Arial" pitchFamily="34" charset="0"/>
              </a:rPr>
              <a:t>της χρήσης των σημειώσεων με το </a:t>
            </a:r>
            <a:r>
              <a:rPr lang="el-GR" sz="2600" dirty="0" smtClean="0">
                <a:latin typeface="Arial" pitchFamily="34" charset="0"/>
                <a:cs typeface="Arial" pitchFamily="34" charset="0"/>
              </a:rPr>
              <a:t>		           μαγνητόφωνο</a:t>
            </a:r>
            <a:r>
              <a:rPr lang="el-GR" sz="2800" dirty="0" smtClean="0">
                <a:latin typeface="Arial" pitchFamily="34" charset="0"/>
                <a:cs typeface="Arial" pitchFamily="34" charset="0"/>
              </a:rPr>
              <a:t>	</a:t>
            </a:r>
            <a:endParaRPr lang="el-GR" sz="28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l-GR" sz="2800" dirty="0"/>
              <a:t/>
            </a:r>
            <a:br>
              <a:rPr lang="el-GR" sz="2800" dirty="0"/>
            </a:br>
            <a:r>
              <a:rPr lang="el-GR" sz="2800" dirty="0" smtClean="0">
                <a:latin typeface="Arial" pitchFamily="34" charset="0"/>
                <a:cs typeface="Arial" pitchFamily="34" charset="0"/>
              </a:rPr>
              <a:t>	</a:t>
            </a:r>
            <a:endParaRPr lang="el-GR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52778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i="1" dirty="0" smtClean="0">
                <a:latin typeface="Arial" pitchFamily="34" charset="0"/>
                <a:cs typeface="Arial" pitchFamily="34" charset="0"/>
              </a:rPr>
              <a:t>ΑΝΑΛΥΣΗ ΚΑΙ ΕΡΜΗΝΕΙΑ ΤΟΥ ΕΡΕΥΝΗΤΙΚΟΥ ΥΛΙΚΟΥ     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          Μετατρέπουμε το λεκτικό περιεχόμενο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των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	  		συνεντεύξεων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σε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συνοπτικά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ευρήματα.</a:t>
            </a:r>
          </a:p>
          <a:p>
            <a:r>
              <a:rPr lang="el-GR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         Συγκεντρώνουμε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τα δεδομένα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           Ερμηνεύουμε.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          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ξιολογούμε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           Συμπεραίνουμε.</a:t>
            </a:r>
            <a:endParaRPr lang="el-GR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88785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83568" y="692696"/>
            <a:ext cx="8229600" cy="56494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800" b="1" i="1" dirty="0" smtClean="0">
                <a:latin typeface="Arial" pitchFamily="34" charset="0"/>
                <a:cs typeface="Arial" pitchFamily="34" charset="0"/>
              </a:rPr>
              <a:t>Συγγραφή της συνέντευξης </a:t>
            </a:r>
            <a:r>
              <a:rPr lang="el-GR" sz="18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1800" b="1" i="1" dirty="0" smtClean="0">
                <a:latin typeface="Arial" pitchFamily="34" charset="0"/>
                <a:cs typeface="Arial" pitchFamily="34" charset="0"/>
              </a:rPr>
              <a:t>- Γραπτή παρουσίαση του συγγραφέα  </a:t>
            </a:r>
          </a:p>
          <a:p>
            <a:pPr marL="0" lvl="0" indent="0">
              <a:buNone/>
            </a:pPr>
            <a:r>
              <a:rPr lang="el-GR" sz="1800" dirty="0" smtClean="0">
                <a:latin typeface="Arial" pitchFamily="34" charset="0"/>
                <a:cs typeface="Arial" pitchFamily="34" charset="0"/>
              </a:rPr>
              <a:t>    1.</a:t>
            </a:r>
            <a:r>
              <a:rPr lang="el-GR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u="sng" dirty="0">
                <a:latin typeface="Arial" pitchFamily="34" charset="0"/>
                <a:cs typeface="Arial" pitchFamily="34" charset="0"/>
              </a:rPr>
              <a:t>E</a:t>
            </a:r>
            <a:r>
              <a:rPr lang="el-GR" sz="1800" u="sng" dirty="0" smtClean="0">
                <a:latin typeface="Arial" pitchFamily="34" charset="0"/>
                <a:cs typeface="Arial" pitchFamily="34" charset="0"/>
              </a:rPr>
              <a:t>ξώφυλλο </a:t>
            </a:r>
            <a:r>
              <a:rPr lang="el-GR" sz="1800" dirty="0" smtClean="0">
                <a:latin typeface="Arial" pitchFamily="34" charset="0"/>
                <a:cs typeface="Arial" pitchFamily="34" charset="0"/>
              </a:rPr>
              <a:t>καλλιτεχνικής προσωπικής σύνθεσης </a:t>
            </a:r>
          </a:p>
          <a:p>
            <a:pPr marL="0" lvl="0" indent="0">
              <a:buNone/>
            </a:pPr>
            <a:r>
              <a:rPr lang="el-GR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1800" dirty="0" smtClean="0">
                <a:latin typeface="Arial" pitchFamily="34" charset="0"/>
                <a:cs typeface="Arial" pitchFamily="34" charset="0"/>
              </a:rPr>
              <a:t>         γραμματοσειρά 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Arial </a:t>
            </a:r>
            <a:r>
              <a:rPr lang="el-GR" sz="1800" dirty="0" smtClean="0">
                <a:latin typeface="Arial" pitchFamily="34" charset="0"/>
                <a:cs typeface="Arial" pitchFamily="34" charset="0"/>
              </a:rPr>
              <a:t>14 </a:t>
            </a:r>
            <a:r>
              <a:rPr lang="el-GR" sz="1800" dirty="0" err="1">
                <a:latin typeface="Arial" pitchFamily="34" charset="0"/>
                <a:cs typeface="Arial" pitchFamily="34" charset="0"/>
              </a:rPr>
              <a:t>pt</a:t>
            </a:r>
            <a:r>
              <a:rPr lang="el-GR" sz="1800" dirty="0">
                <a:latin typeface="Arial" pitchFamily="34" charset="0"/>
                <a:cs typeface="Arial" pitchFamily="34" charset="0"/>
              </a:rPr>
              <a:t>, </a:t>
            </a:r>
            <a:r>
              <a:rPr lang="el-GR" sz="1800" dirty="0" smtClean="0">
                <a:latin typeface="Arial" pitchFamily="34" charset="0"/>
                <a:cs typeface="Arial" pitchFamily="34" charset="0"/>
              </a:rPr>
              <a:t>πεζά</a:t>
            </a:r>
            <a:r>
              <a:rPr lang="el-GR" sz="1800" dirty="0">
                <a:latin typeface="Arial" pitchFamily="34" charset="0"/>
                <a:cs typeface="Arial" pitchFamily="34" charset="0"/>
              </a:rPr>
              <a:t>, κεφαλαία, </a:t>
            </a:r>
            <a:r>
              <a:rPr lang="el-GR" sz="1800" dirty="0" smtClean="0">
                <a:latin typeface="Arial" pitchFamily="34" charset="0"/>
                <a:cs typeface="Arial" pitchFamily="34" charset="0"/>
              </a:rPr>
              <a:t>μαύρα, έγχρωμα </a:t>
            </a:r>
          </a:p>
          <a:p>
            <a:pPr marL="0" lvl="0" indent="0">
              <a:buNone/>
            </a:pPr>
            <a:r>
              <a:rPr lang="el-GR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1800" dirty="0" smtClean="0">
                <a:latin typeface="Arial" pitchFamily="34" charset="0"/>
                <a:cs typeface="Arial" pitchFamily="34" charset="0"/>
              </a:rPr>
              <a:t>         στοιχεία Πανεπιστημίου</a:t>
            </a:r>
          </a:p>
          <a:p>
            <a:pPr lvl="1">
              <a:buFont typeface="Arial" pitchFamily="34" charset="0"/>
              <a:buChar char="•"/>
            </a:pPr>
            <a:r>
              <a:rPr lang="el-GR" sz="1800" dirty="0" smtClean="0">
                <a:latin typeface="Arial" pitchFamily="34" charset="0"/>
                <a:cs typeface="Arial" pitchFamily="34" charset="0"/>
              </a:rPr>
              <a:t>όνομα  ερευνητή</a:t>
            </a:r>
          </a:p>
          <a:p>
            <a:pPr lvl="1">
              <a:buFont typeface="Arial" pitchFamily="34" charset="0"/>
              <a:buChar char="•"/>
            </a:pPr>
            <a:r>
              <a:rPr lang="el-GR" sz="1800" dirty="0" smtClean="0">
                <a:latin typeface="Arial" pitchFamily="34" charset="0"/>
                <a:cs typeface="Arial" pitchFamily="34" charset="0"/>
              </a:rPr>
              <a:t>συνέντευξη </a:t>
            </a:r>
            <a:r>
              <a:rPr lang="el-GR" sz="1800" dirty="0">
                <a:latin typeface="Arial" pitchFamily="34" charset="0"/>
                <a:cs typeface="Arial" pitchFamily="34" charset="0"/>
              </a:rPr>
              <a:t>με τον συγγραφέα (</a:t>
            </a:r>
            <a:r>
              <a:rPr lang="el-GR" sz="1800" dirty="0" smtClean="0">
                <a:latin typeface="Arial" pitchFamily="34" charset="0"/>
                <a:cs typeface="Arial" pitchFamily="34" charset="0"/>
              </a:rPr>
              <a:t>όνομά  του)</a:t>
            </a:r>
          </a:p>
          <a:p>
            <a:pPr lvl="1">
              <a:buFont typeface="Arial" pitchFamily="34" charset="0"/>
              <a:buChar char="•"/>
            </a:pPr>
            <a:r>
              <a:rPr lang="el-GR" sz="1800" dirty="0" smtClean="0">
                <a:latin typeface="Arial" pitchFamily="34" charset="0"/>
                <a:cs typeface="Arial" pitchFamily="34" charset="0"/>
              </a:rPr>
              <a:t>τίτλος  προσωπικής έμπνευσης </a:t>
            </a:r>
            <a:r>
              <a:rPr lang="el-GR" sz="1800" b="1" dirty="0" smtClean="0">
                <a:latin typeface="Arial" pitchFamily="34" charset="0"/>
                <a:cs typeface="Arial" pitchFamily="34" charset="0"/>
              </a:rPr>
              <a:t>ή </a:t>
            </a:r>
            <a:r>
              <a:rPr lang="el-GR" sz="1800" dirty="0" smtClean="0">
                <a:latin typeface="Arial" pitchFamily="34" charset="0"/>
                <a:cs typeface="Arial" pitchFamily="34" charset="0"/>
              </a:rPr>
              <a:t>εκφραστική</a:t>
            </a:r>
            <a:r>
              <a:rPr lang="el-GR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1800" dirty="0" smtClean="0">
                <a:latin typeface="Arial" pitchFamily="34" charset="0"/>
                <a:cs typeface="Arial" pitchFamily="34" charset="0"/>
              </a:rPr>
              <a:t>πρόταση </a:t>
            </a:r>
            <a:r>
              <a:rPr lang="el-GR" sz="1800" dirty="0">
                <a:latin typeface="Arial" pitchFamily="34" charset="0"/>
                <a:cs typeface="Arial" pitchFamily="34" charset="0"/>
              </a:rPr>
              <a:t>του </a:t>
            </a:r>
            <a:r>
              <a:rPr lang="el-GR" sz="1800" dirty="0" smtClean="0">
                <a:latin typeface="Arial" pitchFamily="34" charset="0"/>
                <a:cs typeface="Arial" pitchFamily="34" charset="0"/>
              </a:rPr>
              <a:t>συγγραφέα</a:t>
            </a:r>
          </a:p>
          <a:p>
            <a:pPr lvl="1">
              <a:buFont typeface="Arial" pitchFamily="34" charset="0"/>
              <a:buChar char="•"/>
            </a:pPr>
            <a:r>
              <a:rPr lang="el-GR" sz="1800" dirty="0" smtClean="0">
                <a:latin typeface="Arial" pitchFamily="34" charset="0"/>
                <a:cs typeface="Arial" pitchFamily="34" charset="0"/>
              </a:rPr>
              <a:t>ημερομηνία και τόπος  συνέντευξης</a:t>
            </a:r>
          </a:p>
          <a:p>
            <a:pPr lvl="1">
              <a:buFont typeface="Arial" pitchFamily="34" charset="0"/>
              <a:buChar char="•"/>
            </a:pPr>
            <a:r>
              <a:rPr lang="el-GR" sz="1800" dirty="0" smtClean="0">
                <a:latin typeface="Arial" pitchFamily="34" charset="0"/>
                <a:cs typeface="Arial" pitchFamily="34" charset="0"/>
              </a:rPr>
              <a:t>φωτογραφία </a:t>
            </a:r>
            <a:r>
              <a:rPr lang="el-GR" sz="1800" dirty="0">
                <a:latin typeface="Arial" pitchFamily="34" charset="0"/>
                <a:cs typeface="Arial" pitchFamily="34" charset="0"/>
              </a:rPr>
              <a:t>του συνεντευξιαζόμενου, αν θέλει και ο ίδιος</a:t>
            </a:r>
            <a:endParaRPr lang="el-GR" sz="1800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l-GR" sz="1800" dirty="0" smtClean="0">
                <a:latin typeface="Arial" pitchFamily="34" charset="0"/>
                <a:cs typeface="Arial" pitchFamily="34" charset="0"/>
              </a:rPr>
              <a:t>    2. </a:t>
            </a:r>
            <a:r>
              <a:rPr lang="el-GR" sz="1800" u="sng" dirty="0" smtClean="0">
                <a:latin typeface="Arial" pitchFamily="34" charset="0"/>
                <a:cs typeface="Arial" pitchFamily="34" charset="0"/>
              </a:rPr>
              <a:t>Περίληψη, λέξεις-κλειδιά</a:t>
            </a:r>
            <a:endParaRPr lang="el-GR" sz="1800" u="sng" dirty="0"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r>
              <a:rPr lang="el-GR" sz="1800" dirty="0" smtClean="0">
                <a:latin typeface="Arial" pitchFamily="34" charset="0"/>
                <a:cs typeface="Arial" pitchFamily="34" charset="0"/>
              </a:rPr>
              <a:t>    3. </a:t>
            </a:r>
            <a:r>
              <a:rPr lang="el-GR" sz="1800" u="sng" dirty="0" smtClean="0">
                <a:latin typeface="Arial" pitchFamily="34" charset="0"/>
                <a:cs typeface="Arial" pitchFamily="34" charset="0"/>
              </a:rPr>
              <a:t>Βιογραφία</a:t>
            </a:r>
            <a:r>
              <a:rPr lang="el-GR" sz="1800" dirty="0" smtClean="0">
                <a:latin typeface="Arial" pitchFamily="34" charset="0"/>
                <a:cs typeface="Arial" pitchFamily="34" charset="0"/>
              </a:rPr>
              <a:t> (1 σελίδα περίπου) </a:t>
            </a:r>
          </a:p>
          <a:p>
            <a:pPr marL="0" indent="0">
              <a:buNone/>
            </a:pPr>
            <a:r>
              <a:rPr lang="el-GR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1800" dirty="0" smtClean="0">
                <a:latin typeface="Arial" pitchFamily="34" charset="0"/>
                <a:cs typeface="Arial" pitchFamily="34" charset="0"/>
              </a:rPr>
              <a:t>   4.</a:t>
            </a:r>
            <a:r>
              <a:rPr lang="el-GR" sz="1800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1800" u="sng" dirty="0" err="1" smtClean="0">
                <a:latin typeface="Arial" pitchFamily="34" charset="0"/>
                <a:cs typeface="Arial" pitchFamily="34" charset="0"/>
              </a:rPr>
              <a:t>Εργογραφία</a:t>
            </a:r>
            <a:r>
              <a:rPr lang="el-GR" sz="1800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1800" dirty="0" smtClean="0">
                <a:latin typeface="Arial" pitchFamily="34" charset="0"/>
                <a:cs typeface="Arial" pitchFamily="34" charset="0"/>
              </a:rPr>
              <a:t>(ανάλογα </a:t>
            </a:r>
            <a:r>
              <a:rPr lang="el-GR" sz="1800" dirty="0">
                <a:latin typeface="Arial" pitchFamily="34" charset="0"/>
                <a:cs typeface="Arial" pitchFamily="34" charset="0"/>
              </a:rPr>
              <a:t>με την έκτασή </a:t>
            </a:r>
            <a:r>
              <a:rPr lang="el-GR" sz="1800" dirty="0" smtClean="0">
                <a:latin typeface="Arial" pitchFamily="34" charset="0"/>
                <a:cs typeface="Arial" pitchFamily="34" charset="0"/>
              </a:rPr>
              <a:t>της). </a:t>
            </a:r>
          </a:p>
          <a:p>
            <a:pPr marL="0" indent="0">
              <a:buNone/>
            </a:pPr>
            <a:r>
              <a:rPr lang="el-GR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1800" dirty="0" smtClean="0">
                <a:latin typeface="Arial" pitchFamily="34" charset="0"/>
                <a:cs typeface="Arial" pitchFamily="34" charset="0"/>
              </a:rPr>
              <a:t>   5. </a:t>
            </a:r>
            <a:r>
              <a:rPr lang="el-GR" sz="1800" u="sng" dirty="0" smtClean="0">
                <a:latin typeface="Arial" pitchFamily="34" charset="0"/>
                <a:cs typeface="Arial" pitchFamily="34" charset="0"/>
              </a:rPr>
              <a:t>Καταγραφή της απομαγνητοφώνησης </a:t>
            </a:r>
            <a:r>
              <a:rPr lang="el-GR" sz="1800" dirty="0" smtClean="0">
                <a:latin typeface="Arial" pitchFamily="34" charset="0"/>
                <a:cs typeface="Arial" pitchFamily="34" charset="0"/>
              </a:rPr>
              <a:t>της συνέντευξης </a:t>
            </a:r>
          </a:p>
          <a:p>
            <a:pPr marL="0" indent="0">
              <a:buNone/>
            </a:pPr>
            <a:r>
              <a:rPr lang="el-GR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1800" dirty="0" smtClean="0">
                <a:latin typeface="Arial" pitchFamily="34" charset="0"/>
                <a:cs typeface="Arial" pitchFamily="34" charset="0"/>
              </a:rPr>
              <a:t>   6. </a:t>
            </a:r>
            <a:r>
              <a:rPr lang="el-GR" sz="1800" u="sng" dirty="0" smtClean="0">
                <a:latin typeface="Arial" pitchFamily="34" charset="0"/>
                <a:cs typeface="Arial" pitchFamily="34" charset="0"/>
              </a:rPr>
              <a:t>Συμπεράσματα </a:t>
            </a:r>
            <a:r>
              <a:rPr lang="el-GR" sz="1800" u="sng" dirty="0">
                <a:latin typeface="Arial" pitchFamily="34" charset="0"/>
                <a:cs typeface="Arial" pitchFamily="34" charset="0"/>
              </a:rPr>
              <a:t>-</a:t>
            </a:r>
            <a:r>
              <a:rPr lang="el-GR" sz="1800" u="sng" dirty="0" smtClean="0">
                <a:latin typeface="Arial" pitchFamily="34" charset="0"/>
                <a:cs typeface="Arial" pitchFamily="34" charset="0"/>
              </a:rPr>
              <a:t> αξιολόγηση - προσωπικές εκτιμήσεις</a:t>
            </a:r>
          </a:p>
          <a:p>
            <a:pPr marL="0" indent="0">
              <a:buNone/>
            </a:pPr>
            <a:r>
              <a:rPr lang="el-GR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1800" dirty="0" smtClean="0">
                <a:latin typeface="Arial" pitchFamily="34" charset="0"/>
                <a:cs typeface="Arial" pitchFamily="34" charset="0"/>
              </a:rPr>
              <a:t>   7. </a:t>
            </a:r>
            <a:r>
              <a:rPr lang="el-GR" sz="1800" u="sng" dirty="0" smtClean="0">
                <a:latin typeface="Arial" pitchFamily="34" charset="0"/>
                <a:cs typeface="Arial" pitchFamily="34" charset="0"/>
              </a:rPr>
              <a:t>Παράρτημα</a:t>
            </a:r>
            <a:r>
              <a:rPr lang="el-GR" sz="1800" dirty="0" smtClean="0">
                <a:latin typeface="Arial" pitchFamily="34" charset="0"/>
                <a:cs typeface="Arial" pitchFamily="34" charset="0"/>
              </a:rPr>
              <a:t> (φωτογραφίες, κριτικές, αδημοσίευτα κείμενα</a:t>
            </a:r>
            <a:r>
              <a:rPr lang="el-GR" sz="1800" dirty="0">
                <a:latin typeface="Arial" pitchFamily="34" charset="0"/>
                <a:cs typeface="Arial" pitchFamily="34" charset="0"/>
              </a:rPr>
              <a:t>)</a:t>
            </a:r>
          </a:p>
          <a:p>
            <a:pPr marL="0" indent="0">
              <a:buNone/>
            </a:pPr>
            <a:r>
              <a:rPr lang="el-GR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1800" dirty="0" smtClean="0">
                <a:latin typeface="Arial" pitchFamily="34" charset="0"/>
                <a:cs typeface="Arial" pitchFamily="34" charset="0"/>
              </a:rPr>
              <a:t>   8. </a:t>
            </a:r>
            <a:r>
              <a:rPr lang="el-GR" sz="1800" u="sng" dirty="0" smtClean="0">
                <a:latin typeface="Arial" pitchFamily="34" charset="0"/>
                <a:cs typeface="Arial" pitchFamily="34" charset="0"/>
              </a:rPr>
              <a:t>Περιεχόμενα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l-GR" sz="1800" dirty="0" smtClean="0">
                <a:latin typeface="Arial" pitchFamily="34" charset="0"/>
                <a:cs typeface="Arial" pitchFamily="34" charset="0"/>
              </a:rPr>
              <a:t>μπορούν να μπουν και μετά το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E</a:t>
            </a:r>
            <a:r>
              <a:rPr lang="el-GR" sz="1800" dirty="0" smtClean="0">
                <a:latin typeface="Arial" pitchFamily="34" charset="0"/>
                <a:cs typeface="Arial" pitchFamily="34" charset="0"/>
              </a:rPr>
              <a:t>ξώφυλλο) </a:t>
            </a:r>
            <a:endParaRPr lang="el-GR" sz="1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20743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 smtClean="0">
                <a:latin typeface="Arial" pitchFamily="34" charset="0"/>
                <a:cs typeface="Arial" pitchFamily="34" charset="0"/>
              </a:rPr>
              <a:t>Συμπεράσματα</a:t>
            </a:r>
            <a:endParaRPr lang="el-GR" sz="2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0007565"/>
              </p:ext>
            </p:extLst>
          </p:nvPr>
        </p:nvGraphicFramePr>
        <p:xfrm>
          <a:off x="1763688" y="1628800"/>
          <a:ext cx="5410200" cy="4651077"/>
        </p:xfrm>
        <a:graphic>
          <a:graphicData uri="http://schemas.openxmlformats.org/drawingml/2006/table">
            <a:tbl>
              <a:tblPr/>
              <a:tblGrid>
                <a:gridCol w="5410200"/>
              </a:tblGrid>
              <a:tr h="4651077">
                <a:tc>
                  <a:txBody>
                    <a:bodyPr/>
                    <a:lstStyle/>
                    <a:p>
                      <a:pPr indent="360045" algn="ctr" rtl="0" fontAlgn="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8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Συνέντευξη σημαίνει </a:t>
                      </a:r>
                      <a:r>
                        <a:rPr lang="el-G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διάλογος, αλληλεπίδραση, επικοινωνία.</a:t>
                      </a:r>
                      <a:endParaRPr lang="el-GR" sz="2800" b="0" i="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indent="360045" algn="ctr" rtl="0" fontAlgn="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Είναι η </a:t>
                      </a:r>
                      <a:r>
                        <a:rPr lang="el-GR" sz="28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τέχνη</a:t>
                      </a:r>
                      <a:r>
                        <a:rPr lang="el-GR" sz="28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l-G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να κάνεις τον άλλον να ανοίγεται και να απαντά με ειλικρίνεια</a:t>
                      </a:r>
                      <a:endParaRPr lang="el-GR" sz="2800" b="0" i="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indent="360045" algn="ctr" rtl="0" fontAlgn="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8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Σημεία κλειδιά: </a:t>
                      </a:r>
                      <a:r>
                        <a:rPr lang="el-GR" sz="2800" b="1" i="0" u="sng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εμπιστοσύνη</a:t>
                      </a:r>
                      <a:r>
                        <a:rPr lang="el-GR" sz="2800" b="1" i="0" u="sng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l-GR" sz="2800" b="1" i="0" u="sng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συνέπεια</a:t>
                      </a:r>
                      <a:r>
                        <a:rPr lang="el-GR" sz="2800" b="1" i="0" u="sng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l-GR" sz="2800" b="1" i="0" u="sng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ευελιξία</a:t>
                      </a:r>
                      <a:endParaRPr lang="el-GR" sz="2800" u="sng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23528" y="2746673"/>
            <a:ext cx="1068737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603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17479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27584" y="476672"/>
            <a:ext cx="8229600" cy="557748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b="1" dirty="0">
                <a:latin typeface="Arial" pitchFamily="34" charset="0"/>
                <a:cs typeface="Arial" pitchFamily="34" charset="0"/>
              </a:rPr>
              <a:t>Βιβλιογραφικές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πηγές</a:t>
            </a:r>
          </a:p>
          <a:p>
            <a:endParaRPr lang="el-GR" sz="2000" b="1" dirty="0"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Alrichter</a:t>
            </a:r>
            <a:r>
              <a:rPr lang="el-GR" sz="2000" dirty="0">
                <a:latin typeface="Arial" pitchFamily="34" charset="0"/>
                <a:cs typeface="Arial" pitchFamily="34" charset="0"/>
              </a:rPr>
              <a:t>, H. &amp; </a:t>
            </a:r>
            <a:r>
              <a:rPr lang="el-GR" sz="2000" dirty="0" err="1">
                <a:latin typeface="Arial" pitchFamily="34" charset="0"/>
                <a:cs typeface="Arial" pitchFamily="34" charset="0"/>
              </a:rPr>
              <a:t>Porsch</a:t>
            </a:r>
            <a:r>
              <a:rPr lang="el-GR" sz="2000" dirty="0">
                <a:latin typeface="Arial" pitchFamily="34" charset="0"/>
                <a:cs typeface="Arial" pitchFamily="34" charset="0"/>
              </a:rPr>
              <a:t>, P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., (</a:t>
            </a:r>
            <a:r>
              <a:rPr lang="el-GR" sz="2000" dirty="0">
                <a:latin typeface="Arial" pitchFamily="34" charset="0"/>
                <a:cs typeface="Arial" pitchFamily="34" charset="0"/>
              </a:rPr>
              <a:t>2001).  </a:t>
            </a:r>
            <a:r>
              <a:rPr lang="el-GR" sz="2000" i="1" dirty="0">
                <a:latin typeface="Arial" pitchFamily="34" charset="0"/>
                <a:cs typeface="Arial" pitchFamily="34" charset="0"/>
              </a:rPr>
              <a:t>Οι  Εκπαιδευτικοί  </a:t>
            </a:r>
            <a:r>
              <a:rPr lang="el-GR" sz="2000" i="1" dirty="0" smtClean="0">
                <a:latin typeface="Arial" pitchFamily="34" charset="0"/>
                <a:cs typeface="Arial" pitchFamily="34" charset="0"/>
              </a:rPr>
              <a:t>ερευνούν </a:t>
            </a:r>
            <a:r>
              <a:rPr lang="el-GR" sz="2000" i="1" dirty="0">
                <a:latin typeface="Arial" pitchFamily="34" charset="0"/>
                <a:cs typeface="Arial" pitchFamily="34" charset="0"/>
              </a:rPr>
              <a:t> το  έργο  τους.</a:t>
            </a:r>
            <a:r>
              <a:rPr lang="el-GR" sz="2000" dirty="0">
                <a:latin typeface="Arial" pitchFamily="34" charset="0"/>
                <a:cs typeface="Arial" pitchFamily="34" charset="0"/>
              </a:rPr>
              <a:t> Αθήνα: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Μεταίχμιο.</a:t>
            </a:r>
          </a:p>
          <a:p>
            <a:pPr fontAlgn="base"/>
            <a:endParaRPr lang="el-GR" sz="2000" dirty="0" smtClean="0"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Bird</a:t>
            </a:r>
            <a:r>
              <a:rPr lang="el-GR" sz="2000" dirty="0">
                <a:latin typeface="Arial" pitchFamily="34" charset="0"/>
                <a:cs typeface="Arial" pitchFamily="34" charset="0"/>
              </a:rPr>
              <a:t>, M., </a:t>
            </a:r>
            <a:r>
              <a:rPr lang="el-GR" sz="2000" dirty="0" err="1">
                <a:latin typeface="Arial" pitchFamily="34" charset="0"/>
                <a:cs typeface="Arial" pitchFamily="34" charset="0"/>
              </a:rPr>
              <a:t>Hammersley</a:t>
            </a:r>
            <a:r>
              <a:rPr lang="el-GR" sz="2000" dirty="0">
                <a:latin typeface="Arial" pitchFamily="34" charset="0"/>
                <a:cs typeface="Arial" pitchFamily="34" charset="0"/>
              </a:rPr>
              <a:t>, M., </a:t>
            </a:r>
            <a:r>
              <a:rPr lang="el-GR" sz="2000" dirty="0" err="1">
                <a:latin typeface="Arial" pitchFamily="34" charset="0"/>
                <a:cs typeface="Arial" pitchFamily="34" charset="0"/>
              </a:rPr>
              <a:t>Gomm</a:t>
            </a:r>
            <a:r>
              <a:rPr lang="el-GR" sz="2000" dirty="0">
                <a:latin typeface="Arial" pitchFamily="34" charset="0"/>
                <a:cs typeface="Arial" pitchFamily="34" charset="0"/>
              </a:rPr>
              <a:t>, R., &amp; </a:t>
            </a:r>
            <a:r>
              <a:rPr lang="el-GR" sz="2000" dirty="0" err="1">
                <a:latin typeface="Arial" pitchFamily="34" charset="0"/>
                <a:cs typeface="Arial" pitchFamily="34" charset="0"/>
              </a:rPr>
              <a:t>Woods</a:t>
            </a:r>
            <a:r>
              <a:rPr lang="el-GR" sz="2000" dirty="0">
                <a:latin typeface="Arial" pitchFamily="34" charset="0"/>
                <a:cs typeface="Arial" pitchFamily="34" charset="0"/>
              </a:rPr>
              <a:t>, P. (1999). </a:t>
            </a:r>
            <a:r>
              <a:rPr lang="el-GR" sz="2000" i="1" dirty="0">
                <a:latin typeface="Arial" pitchFamily="34" charset="0"/>
                <a:cs typeface="Arial" pitchFamily="34" charset="0"/>
              </a:rPr>
              <a:t>Εκπαιδευτική Έρευνα στην Πράξη, Εγχειρίδιο Μελέτης,</a:t>
            </a:r>
            <a:r>
              <a:rPr lang="el-GR" sz="2000" dirty="0">
                <a:latin typeface="Arial" pitchFamily="34" charset="0"/>
                <a:cs typeface="Arial" pitchFamily="34" charset="0"/>
              </a:rPr>
              <a:t> (μτφ. Ε. Φράγκου). Πάτρα: Ελληνικό Ανοικτό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Πανεπιστήμιο.</a:t>
            </a:r>
          </a:p>
          <a:p>
            <a:pPr fontAlgn="base"/>
            <a:endParaRPr lang="el-GR" sz="2000" dirty="0" smtClean="0"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en-US" sz="2000" dirty="0" err="1">
                <a:latin typeface="Arial" pitchFamily="34" charset="0"/>
                <a:cs typeface="Arial" pitchFamily="34" charset="0"/>
              </a:rPr>
              <a:t>Bradburn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Norman,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Sudman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Seymour,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Wansink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Brian, </a:t>
            </a:r>
            <a:r>
              <a:rPr lang="el-GR" sz="20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2004</a:t>
            </a:r>
            <a:r>
              <a:rPr lang="el-GR" sz="2000" dirty="0">
                <a:latin typeface="Arial" pitchFamily="34" charset="0"/>
                <a:cs typeface="Arial" pitchFamily="34" charset="0"/>
              </a:rPr>
              <a:t>). 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Asking Questions,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Jossey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-Bass, San  Francisco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  <a:endParaRPr lang="el-GR" sz="2000" dirty="0" smtClean="0">
              <a:latin typeface="Arial" pitchFamily="34" charset="0"/>
              <a:cs typeface="Arial" pitchFamily="34" charset="0"/>
            </a:endParaRPr>
          </a:p>
          <a:p>
            <a:pPr fontAlgn="base"/>
            <a:endParaRPr lang="el-GR" sz="2000" dirty="0"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en-US" sz="2000" dirty="0">
                <a:latin typeface="Arial" pitchFamily="34" charset="0"/>
                <a:cs typeface="Arial" pitchFamily="34" charset="0"/>
              </a:rPr>
              <a:t>Gordon, Nathan, Fleisher, William, </a:t>
            </a:r>
            <a:r>
              <a:rPr lang="el-GR" sz="20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2006</a:t>
            </a:r>
            <a:r>
              <a:rPr lang="el-GR" sz="2000" dirty="0">
                <a:latin typeface="Arial" pitchFamily="34" charset="0"/>
                <a:cs typeface="Arial" pitchFamily="34" charset="0"/>
              </a:rPr>
              <a:t>). 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Effective Interviewing and Interrogation Techniques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Elsevier Ink., London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  <a:endParaRPr lang="el-GR" sz="2000" dirty="0" smtClean="0">
              <a:latin typeface="Arial" pitchFamily="34" charset="0"/>
              <a:cs typeface="Arial" pitchFamily="34" charset="0"/>
            </a:endParaRPr>
          </a:p>
          <a:p>
            <a:pPr fontAlgn="base"/>
            <a:endParaRPr lang="el-GR" sz="2000" dirty="0"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el-GR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Cohen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, L., &amp; 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Manion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, L., (1977). </a:t>
            </a:r>
            <a:r>
              <a:rPr lang="el-GR" sz="2000" i="1" dirty="0" smtClean="0">
                <a:latin typeface="Arial" pitchFamily="34" charset="0"/>
                <a:cs typeface="Arial" pitchFamily="34" charset="0"/>
              </a:rPr>
              <a:t>Μεθοδολογία εκπαιδευτικής  έρευνας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l-GR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Αθήνα: Μεταίχμιο. </a:t>
            </a:r>
          </a:p>
          <a:p>
            <a:pPr fontAlgn="base"/>
            <a:endParaRPr lang="el-GR" sz="2000" dirty="0" smtClean="0">
              <a:latin typeface="Arial" pitchFamily="34" charset="0"/>
              <a:cs typeface="Arial" pitchFamily="34" charset="0"/>
            </a:endParaRPr>
          </a:p>
          <a:p>
            <a:pPr marL="0" indent="0" fontAlgn="base">
              <a:buNone/>
            </a:pPr>
            <a:r>
              <a:rPr lang="el-GR" sz="2000" dirty="0" smtClean="0">
                <a:latin typeface="Arial" pitchFamily="34" charset="0"/>
                <a:cs typeface="Arial" pitchFamily="34" charset="0"/>
              </a:rPr>
              <a:t>      </a:t>
            </a:r>
            <a:endParaRPr lang="el-GR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40514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39552" y="188640"/>
            <a:ext cx="8229600" cy="6048672"/>
          </a:xfrm>
        </p:spPr>
        <p:txBody>
          <a:bodyPr>
            <a:normAutofit fontScale="32500" lnSpcReduction="20000"/>
          </a:bodyPr>
          <a:lstStyle/>
          <a:p>
            <a:pPr fontAlgn="base"/>
            <a:endParaRPr lang="el-GR" dirty="0" smtClean="0">
              <a:latin typeface="Arial" pitchFamily="34" charset="0"/>
              <a:cs typeface="Arial" pitchFamily="34" charset="0"/>
            </a:endParaRPr>
          </a:p>
          <a:p>
            <a:pPr fontAlgn="base"/>
            <a:endParaRPr lang="el-GR" dirty="0"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el-GR" sz="6200" dirty="0" err="1">
                <a:latin typeface="Arial" pitchFamily="34" charset="0"/>
                <a:cs typeface="Arial" pitchFamily="34" charset="0"/>
              </a:rPr>
              <a:t>Faulkner</a:t>
            </a:r>
            <a:r>
              <a:rPr lang="el-GR" sz="6200" dirty="0">
                <a:latin typeface="Arial" pitchFamily="34" charset="0"/>
                <a:cs typeface="Arial" pitchFamily="34" charset="0"/>
              </a:rPr>
              <a:t>, D., </a:t>
            </a:r>
            <a:r>
              <a:rPr lang="el-GR" sz="6200" dirty="0" err="1">
                <a:latin typeface="Arial" pitchFamily="34" charset="0"/>
                <a:cs typeface="Arial" pitchFamily="34" charset="0"/>
              </a:rPr>
              <a:t>Swann</a:t>
            </a:r>
            <a:r>
              <a:rPr lang="el-GR" sz="6200" dirty="0">
                <a:latin typeface="Arial" pitchFamily="34" charset="0"/>
                <a:cs typeface="Arial" pitchFamily="34" charset="0"/>
              </a:rPr>
              <a:t>, J., </a:t>
            </a:r>
            <a:r>
              <a:rPr lang="el-GR" sz="6200" dirty="0" err="1">
                <a:latin typeface="Arial" pitchFamily="34" charset="0"/>
                <a:cs typeface="Arial" pitchFamily="34" charset="0"/>
              </a:rPr>
              <a:t>Baker</a:t>
            </a:r>
            <a:r>
              <a:rPr lang="el-GR" sz="6200" dirty="0">
                <a:latin typeface="Arial" pitchFamily="34" charset="0"/>
                <a:cs typeface="Arial" pitchFamily="34" charset="0"/>
              </a:rPr>
              <a:t>, S., </a:t>
            </a:r>
            <a:r>
              <a:rPr lang="el-GR" sz="6200" dirty="0" err="1">
                <a:latin typeface="Arial" pitchFamily="34" charset="0"/>
                <a:cs typeface="Arial" pitchFamily="34" charset="0"/>
              </a:rPr>
              <a:t>Bird</a:t>
            </a:r>
            <a:r>
              <a:rPr lang="el-GR" sz="6200" dirty="0">
                <a:latin typeface="Arial" pitchFamily="34" charset="0"/>
                <a:cs typeface="Arial" pitchFamily="34" charset="0"/>
              </a:rPr>
              <a:t>, M., &amp; </a:t>
            </a:r>
            <a:r>
              <a:rPr lang="el-GR" sz="6200" dirty="0" err="1">
                <a:latin typeface="Arial" pitchFamily="34" charset="0"/>
                <a:cs typeface="Arial" pitchFamily="34" charset="0"/>
              </a:rPr>
              <a:t>Carty</a:t>
            </a:r>
            <a:r>
              <a:rPr lang="el-GR" sz="6200" dirty="0">
                <a:latin typeface="Arial" pitchFamily="34" charset="0"/>
                <a:cs typeface="Arial" pitchFamily="34" charset="0"/>
              </a:rPr>
              <a:t>, J. (1999). </a:t>
            </a:r>
            <a:r>
              <a:rPr lang="el-GR" sz="6200" i="1" dirty="0">
                <a:latin typeface="Arial" pitchFamily="34" charset="0"/>
                <a:cs typeface="Arial" pitchFamily="34" charset="0"/>
              </a:rPr>
              <a:t>Εξέλιξη του παιδιού στο  κοινωνικό περιβάλλον, Εγχειρίδιο Μεθοδολογίας,</a:t>
            </a:r>
            <a:r>
              <a:rPr lang="el-GR" sz="6200" dirty="0">
                <a:latin typeface="Arial" pitchFamily="34" charset="0"/>
                <a:cs typeface="Arial" pitchFamily="34" charset="0"/>
              </a:rPr>
              <a:t> (μτφ. Α. </a:t>
            </a:r>
            <a:r>
              <a:rPr lang="el-GR" sz="6200" dirty="0" err="1">
                <a:latin typeface="Arial" pitchFamily="34" charset="0"/>
                <a:cs typeface="Arial" pitchFamily="34" charset="0"/>
              </a:rPr>
              <a:t>Ραυτοπούλου</a:t>
            </a:r>
            <a:r>
              <a:rPr lang="el-GR" sz="6200" dirty="0">
                <a:latin typeface="Arial" pitchFamily="34" charset="0"/>
                <a:cs typeface="Arial" pitchFamily="34" charset="0"/>
              </a:rPr>
              <a:t>). Πάτρα: Ελληνικό Ανοικτό </a:t>
            </a:r>
            <a:r>
              <a:rPr lang="el-GR" sz="6200" dirty="0" smtClean="0">
                <a:latin typeface="Arial" pitchFamily="34" charset="0"/>
                <a:cs typeface="Arial" pitchFamily="34" charset="0"/>
              </a:rPr>
              <a:t>Πανεπιστήμιο. </a:t>
            </a:r>
            <a:r>
              <a:rPr lang="el-GR" sz="62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0" indent="0" fontAlgn="base">
              <a:buNone/>
            </a:pPr>
            <a:endParaRPr lang="el-GR" sz="6200" dirty="0" smtClean="0"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el-GR" sz="6200" dirty="0" smtClean="0">
                <a:latin typeface="Arial" pitchFamily="34" charset="0"/>
                <a:cs typeface="Arial" pitchFamily="34" charset="0"/>
              </a:rPr>
              <a:t>Κυριαζή</a:t>
            </a:r>
            <a:r>
              <a:rPr lang="el-GR" sz="6200" dirty="0">
                <a:latin typeface="Arial" pitchFamily="34" charset="0"/>
                <a:cs typeface="Arial" pitchFamily="34" charset="0"/>
              </a:rPr>
              <a:t>, Ν., (1998). </a:t>
            </a:r>
            <a:r>
              <a:rPr lang="el-GR" sz="6200" i="1" dirty="0">
                <a:latin typeface="Arial" pitchFamily="34" charset="0"/>
                <a:cs typeface="Arial" pitchFamily="34" charset="0"/>
              </a:rPr>
              <a:t>Η κοινωνιολογική έρευνα – Κριτική </a:t>
            </a:r>
            <a:r>
              <a:rPr lang="el-GR" sz="6200" i="1" dirty="0" smtClean="0">
                <a:latin typeface="Arial" pitchFamily="34" charset="0"/>
                <a:cs typeface="Arial" pitchFamily="34" charset="0"/>
              </a:rPr>
              <a:t>επισκόπηση  των μεθόδων και των τεχνικών</a:t>
            </a:r>
            <a:r>
              <a:rPr lang="el-GR" sz="6200" dirty="0" smtClean="0">
                <a:latin typeface="Arial" pitchFamily="34" charset="0"/>
                <a:cs typeface="Arial" pitchFamily="34" charset="0"/>
              </a:rPr>
              <a:t>. Αθήνα: Ελληνικές Επιστημονικές Εκδόσεις.</a:t>
            </a:r>
          </a:p>
          <a:p>
            <a:pPr fontAlgn="base"/>
            <a:endParaRPr lang="el-GR" sz="6200" dirty="0"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el-GR" sz="6200" dirty="0" err="1">
                <a:latin typeface="Arial" pitchFamily="34" charset="0"/>
                <a:cs typeface="Arial" pitchFamily="34" charset="0"/>
              </a:rPr>
              <a:t>Πηγιάκη</a:t>
            </a:r>
            <a:r>
              <a:rPr lang="el-GR" sz="6200" dirty="0">
                <a:latin typeface="Arial" pitchFamily="34" charset="0"/>
                <a:cs typeface="Arial" pitchFamily="34" charset="0"/>
              </a:rPr>
              <a:t>, Π., (1988). </a:t>
            </a:r>
            <a:r>
              <a:rPr lang="el-GR" sz="6200" i="1" dirty="0">
                <a:latin typeface="Arial" pitchFamily="34" charset="0"/>
                <a:cs typeface="Arial" pitchFamily="34" charset="0"/>
              </a:rPr>
              <a:t>Εθνογραφία Η μελέτη της ανθρώπινης διάστασης στην </a:t>
            </a:r>
            <a:r>
              <a:rPr lang="en-US" sz="6200" i="1" dirty="0" smtClean="0">
                <a:latin typeface="Arial" pitchFamily="34" charset="0"/>
                <a:cs typeface="Arial" pitchFamily="34" charset="0"/>
              </a:rPr>
              <a:t>K</a:t>
            </a:r>
            <a:r>
              <a:rPr lang="el-GR" sz="6200" i="1" dirty="0" err="1" smtClean="0">
                <a:latin typeface="Arial" pitchFamily="34" charset="0"/>
                <a:cs typeface="Arial" pitchFamily="34" charset="0"/>
              </a:rPr>
              <a:t>οινωνική</a:t>
            </a:r>
            <a:r>
              <a:rPr lang="el-GR" sz="6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6200" i="1" dirty="0">
                <a:latin typeface="Arial" pitchFamily="34" charset="0"/>
                <a:cs typeface="Arial" pitchFamily="34" charset="0"/>
              </a:rPr>
              <a:t>και Π</a:t>
            </a:r>
            <a:r>
              <a:rPr lang="el-GR" sz="6200" i="1" dirty="0" smtClean="0">
                <a:latin typeface="Arial" pitchFamily="34" charset="0"/>
                <a:cs typeface="Arial" pitchFamily="34" charset="0"/>
              </a:rPr>
              <a:t>αιδαγωγική </a:t>
            </a:r>
            <a:r>
              <a:rPr lang="el-GR" sz="6200" i="1" dirty="0">
                <a:latin typeface="Arial" pitchFamily="34" charset="0"/>
                <a:cs typeface="Arial" pitchFamily="34" charset="0"/>
              </a:rPr>
              <a:t>Έ</a:t>
            </a:r>
            <a:r>
              <a:rPr lang="el-GR" sz="6200" i="1" dirty="0" smtClean="0">
                <a:latin typeface="Arial" pitchFamily="34" charset="0"/>
                <a:cs typeface="Arial" pitchFamily="34" charset="0"/>
              </a:rPr>
              <a:t>ρευνα</a:t>
            </a:r>
            <a:r>
              <a:rPr lang="el-GR" sz="6200" dirty="0">
                <a:latin typeface="Arial" pitchFamily="34" charset="0"/>
                <a:cs typeface="Arial" pitchFamily="34" charset="0"/>
              </a:rPr>
              <a:t>. Αθήνα: Γρηγόρης</a:t>
            </a:r>
            <a:r>
              <a:rPr lang="el-GR" sz="6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fontAlgn="base"/>
            <a:endParaRPr lang="el-GR" sz="6200" dirty="0"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el-GR" sz="6200" dirty="0" err="1">
                <a:latin typeface="Arial" pitchFamily="34" charset="0"/>
                <a:cs typeface="Arial" pitchFamily="34" charset="0"/>
              </a:rPr>
              <a:t>Σαραφίδου</a:t>
            </a:r>
            <a:r>
              <a:rPr lang="el-GR" sz="6200" dirty="0">
                <a:latin typeface="Arial" pitchFamily="34" charset="0"/>
                <a:cs typeface="Arial" pitchFamily="34" charset="0"/>
              </a:rPr>
              <a:t> Γιασεμή-Όλγα, (2011). </a:t>
            </a:r>
            <a:r>
              <a:rPr lang="el-GR" sz="6200" i="1" dirty="0" err="1">
                <a:latin typeface="Arial" pitchFamily="34" charset="0"/>
                <a:cs typeface="Arial" pitchFamily="34" charset="0"/>
              </a:rPr>
              <a:t>Συνάνθρωση</a:t>
            </a:r>
            <a:r>
              <a:rPr lang="el-GR" sz="6200" i="1" dirty="0">
                <a:latin typeface="Arial" pitchFamily="34" charset="0"/>
                <a:cs typeface="Arial" pitchFamily="34" charset="0"/>
              </a:rPr>
              <a:t> Ποσοτικών και Ποιοτικών Προσεγγίσεων- Η Εμπειρική Έρευνα.</a:t>
            </a:r>
            <a:r>
              <a:rPr lang="el-GR" sz="6200" dirty="0">
                <a:latin typeface="Arial" pitchFamily="34" charset="0"/>
                <a:cs typeface="Arial" pitchFamily="34" charset="0"/>
              </a:rPr>
              <a:t> Αθήνα: </a:t>
            </a:r>
            <a:r>
              <a:rPr lang="en-US" sz="6200" dirty="0" smtClean="0">
                <a:latin typeface="Arial" pitchFamily="34" charset="0"/>
                <a:cs typeface="Arial" pitchFamily="34" charset="0"/>
              </a:rPr>
              <a:t>Gutenberg</a:t>
            </a:r>
            <a:r>
              <a:rPr lang="el-GR" sz="6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fontAlgn="base"/>
            <a:endParaRPr lang="el-GR" sz="6200" dirty="0"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el-GR" sz="6200" dirty="0" err="1">
                <a:latin typeface="Arial" pitchFamily="34" charset="0"/>
                <a:cs typeface="Arial" pitchFamily="34" charset="0"/>
              </a:rPr>
              <a:t>Τσουρβάκας</a:t>
            </a:r>
            <a:r>
              <a:rPr lang="el-GR" sz="6200" dirty="0">
                <a:latin typeface="Arial" pitchFamily="34" charset="0"/>
                <a:cs typeface="Arial" pitchFamily="34" charset="0"/>
              </a:rPr>
              <a:t>, Γ.Ε., (1997). </a:t>
            </a:r>
            <a:r>
              <a:rPr lang="el-GR" sz="6200" i="1" dirty="0">
                <a:latin typeface="Arial" pitchFamily="34" charset="0"/>
                <a:cs typeface="Arial" pitchFamily="34" charset="0"/>
              </a:rPr>
              <a:t>Ποιοτική έρευνα – Οι εφαρμογές της στη μελέτη των μέσων μαζικής επικοινωνίας. </a:t>
            </a:r>
            <a:r>
              <a:rPr lang="el-GR" sz="6200" dirty="0">
                <a:latin typeface="Arial" pitchFamily="34" charset="0"/>
                <a:cs typeface="Arial" pitchFamily="34" charset="0"/>
              </a:rPr>
              <a:t>Αθήνα: Εκδοτικός Όμιλος Συγγραφέων Καθηγητών</a:t>
            </a:r>
            <a:r>
              <a:rPr lang="el-GR" sz="6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fontAlgn="base"/>
            <a:endParaRPr lang="el-GR" sz="6200" dirty="0">
              <a:latin typeface="Arial" pitchFamily="34" charset="0"/>
              <a:cs typeface="Arial" pitchFamily="34" charset="0"/>
            </a:endParaRPr>
          </a:p>
          <a:p>
            <a:endParaRPr lang="el-GR" sz="45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840092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l-GR" sz="2000" dirty="0">
                <a:latin typeface="Arial" pitchFamily="34" charset="0"/>
                <a:cs typeface="Arial" pitchFamily="34" charset="0"/>
              </a:rPr>
              <a:t>Φίλιας,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Β., </a:t>
            </a:r>
            <a:r>
              <a:rPr lang="el-GR" sz="2000" dirty="0">
                <a:latin typeface="Arial" pitchFamily="34" charset="0"/>
                <a:cs typeface="Arial" pitchFamily="34" charset="0"/>
              </a:rPr>
              <a:t>(2004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). </a:t>
            </a:r>
            <a:r>
              <a:rPr lang="el-GR" sz="2000" i="1" dirty="0" smtClean="0">
                <a:latin typeface="Arial" pitchFamily="34" charset="0"/>
                <a:cs typeface="Arial" pitchFamily="34" charset="0"/>
              </a:rPr>
              <a:t>Εισαγωγή </a:t>
            </a:r>
            <a:r>
              <a:rPr lang="el-GR" sz="2000" i="1" dirty="0">
                <a:latin typeface="Arial" pitchFamily="34" charset="0"/>
                <a:cs typeface="Arial" pitchFamily="34" charset="0"/>
              </a:rPr>
              <a:t>στη μεθοδολογία και </a:t>
            </a:r>
            <a:r>
              <a:rPr lang="el-GR" sz="2000" i="1" dirty="0" smtClean="0">
                <a:latin typeface="Arial" pitchFamily="34" charset="0"/>
                <a:cs typeface="Arial" pitchFamily="34" charset="0"/>
              </a:rPr>
              <a:t>τις </a:t>
            </a:r>
            <a:r>
              <a:rPr lang="el-GR" sz="2000" i="1" dirty="0">
                <a:latin typeface="Arial" pitchFamily="34" charset="0"/>
                <a:cs typeface="Arial" pitchFamily="34" charset="0"/>
              </a:rPr>
              <a:t>τεχνικές των κοινωνικών  ερευνών</a:t>
            </a:r>
            <a:r>
              <a:rPr lang="el-GR" sz="2000" dirty="0">
                <a:latin typeface="Arial" pitchFamily="34" charset="0"/>
                <a:cs typeface="Arial" pitchFamily="34" charset="0"/>
              </a:rPr>
              <a:t>. (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l-GR" sz="2000" baseline="30000" dirty="0" smtClean="0">
                <a:latin typeface="Arial" pitchFamily="34" charset="0"/>
                <a:cs typeface="Arial" pitchFamily="34" charset="0"/>
              </a:rPr>
              <a:t>η 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έκδ</a:t>
            </a:r>
            <a:r>
              <a:rPr lang="el-GR" sz="2000" dirty="0">
                <a:latin typeface="Arial" pitchFamily="34" charset="0"/>
                <a:cs typeface="Arial" pitchFamily="34" charset="0"/>
              </a:rPr>
              <a:t>).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Αθήνα: 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Gutenberg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fontAlgn="base"/>
            <a:endParaRPr lang="el-GR" sz="2000" dirty="0">
              <a:latin typeface="Arial" pitchFamily="34" charset="0"/>
              <a:cs typeface="Arial" pitchFamily="34" charset="0"/>
            </a:endParaRPr>
          </a:p>
          <a:p>
            <a:r>
              <a:rPr lang="en-US" sz="2000" dirty="0">
                <a:latin typeface="Arial" pitchFamily="34" charset="0"/>
                <a:cs typeface="Arial" pitchFamily="34" charset="0"/>
              </a:rPr>
              <a:t>O</a:t>
            </a:r>
            <a:r>
              <a:rPr lang="el-GR" sz="2000" dirty="0" err="1">
                <a:latin typeface="Arial" pitchFamily="34" charset="0"/>
                <a:cs typeface="Arial" pitchFamily="34" charset="0"/>
              </a:rPr>
              <a:t>δηγίες</a:t>
            </a:r>
            <a:r>
              <a:rPr lang="el-GR" sz="2000" dirty="0">
                <a:latin typeface="Arial" pitchFamily="34" charset="0"/>
                <a:cs typeface="Arial" pitchFamily="34" charset="0"/>
              </a:rPr>
              <a:t>-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m</a:t>
            </a:r>
            <a:r>
              <a:rPr lang="el-GR" sz="2000" dirty="0">
                <a:latin typeface="Arial" pitchFamily="34" charset="0"/>
                <a:cs typeface="Arial" pitchFamily="34" charset="0"/>
              </a:rPr>
              <a:t>α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il</a:t>
            </a:r>
            <a:r>
              <a:rPr lang="el-GR" sz="2000" dirty="0">
                <a:latin typeface="Arial" pitchFamily="34" charset="0"/>
                <a:cs typeface="Arial" pitchFamily="34" charset="0"/>
              </a:rPr>
              <a:t> από Καθηγήτρια κ. </a:t>
            </a:r>
            <a:r>
              <a:rPr lang="el-GR" sz="2000" dirty="0" err="1">
                <a:latin typeface="Arial" pitchFamily="34" charset="0"/>
                <a:cs typeface="Arial" pitchFamily="34" charset="0"/>
              </a:rPr>
              <a:t>Άλκηστι</a:t>
            </a:r>
            <a:r>
              <a:rPr lang="el-GR" sz="2000" dirty="0">
                <a:latin typeface="Arial" pitchFamily="34" charset="0"/>
                <a:cs typeface="Arial" pitchFamily="34" charset="0"/>
              </a:rPr>
              <a:t> Κοντογιάννη (11.1. 2014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endParaRPr lang="el-GR" sz="2000" dirty="0">
              <a:latin typeface="Arial" pitchFamily="34" charset="0"/>
              <a:cs typeface="Arial" pitchFamily="34" charset="0"/>
            </a:endParaRPr>
          </a:p>
          <a:p>
            <a:r>
              <a:rPr lang="el-GR" sz="2000" u="sng" dirty="0">
                <a:latin typeface="Arial" pitchFamily="34" charset="0"/>
                <a:cs typeface="Arial" pitchFamily="34" charset="0"/>
                <a:hlinkClick r:id="rId2"/>
              </a:rPr>
              <a:t>ΜΕΘΟΔΟΛΟΓΙΑ  ΛΗΨΗΣ </a:t>
            </a:r>
            <a:r>
              <a:rPr lang="el-GR" sz="2000" u="sng" dirty="0" err="1">
                <a:latin typeface="Arial" pitchFamily="34" charset="0"/>
                <a:cs typeface="Arial" pitchFamily="34" charset="0"/>
                <a:hlinkClick r:id="rId2"/>
              </a:rPr>
              <a:t>ΣΥΝΕΝΤΕΥΞΗΣ.doc</a:t>
            </a:r>
            <a:r>
              <a:rPr lang="el-GR" sz="2000" u="sng" dirty="0">
                <a:latin typeface="Arial" pitchFamily="34" charset="0"/>
                <a:cs typeface="Arial" pitchFamily="34" charset="0"/>
                <a:hlinkClick r:id="rId2"/>
              </a:rPr>
              <a:t> - </a:t>
            </a:r>
            <a:r>
              <a:rPr lang="el-GR" sz="2000" u="sng" dirty="0" err="1">
                <a:latin typeface="Arial" pitchFamily="34" charset="0"/>
                <a:cs typeface="Arial" pitchFamily="34" charset="0"/>
                <a:hlinkClick r:id="rId2"/>
              </a:rPr>
              <a:t>Google</a:t>
            </a:r>
            <a:r>
              <a:rPr lang="el-GR" sz="2000" u="sng" dirty="0">
                <a:latin typeface="Arial" pitchFamily="34" charset="0"/>
                <a:cs typeface="Arial" pitchFamily="34" charset="0"/>
                <a:hlinkClick r:id="rId2"/>
              </a:rPr>
              <a:t> </a:t>
            </a:r>
            <a:r>
              <a:rPr lang="el-GR" sz="2000" u="sng" dirty="0" err="1">
                <a:latin typeface="Arial" pitchFamily="34" charset="0"/>
                <a:cs typeface="Arial" pitchFamily="34" charset="0"/>
                <a:hlinkClick r:id="rId2"/>
              </a:rPr>
              <a:t>Docs</a:t>
            </a:r>
            <a:endParaRPr lang="el-GR" sz="2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l-GR" sz="2000" dirty="0">
                <a:latin typeface="Arial" pitchFamily="34" charset="0"/>
                <a:cs typeface="Arial" pitchFamily="34" charset="0"/>
              </a:rPr>
              <a:t>        https://docs.google.com/document/d/...xe9gtye6Npp.../edit?hl=en</a:t>
            </a:r>
          </a:p>
          <a:p>
            <a:endParaRPr lang="el-GR" dirty="0">
              <a:latin typeface="Arial" pitchFamily="34" charset="0"/>
              <a:cs typeface="Arial" pitchFamily="34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75498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>
                <a:latin typeface="Arial" pitchFamily="34" charset="0"/>
                <a:cs typeface="Arial" pitchFamily="34" charset="0"/>
              </a:rPr>
              <a:t>ΟΡΙΣΜΟΣ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ΣΥΝΕΝΤΕΥΞΗΣ</a:t>
            </a:r>
          </a:p>
          <a:p>
            <a:pPr algn="just"/>
            <a:r>
              <a:rPr lang="el-GR" sz="2400" dirty="0" smtClean="0">
                <a:latin typeface="Arial" pitchFamily="34" charset="0"/>
                <a:cs typeface="Arial" pitchFamily="34" charset="0"/>
              </a:rPr>
              <a:t>	Διαδικασία όπου ο ερευνητής αντλεί πληροφορίες 		και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δεδομένα μέσα από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προκαθορισμένες 		ερωτήσεις και απαντήσεις επιλεγμένου 		ερωτώμενου. </a:t>
            </a:r>
          </a:p>
          <a:p>
            <a:pPr algn="just"/>
            <a:r>
              <a:rPr lang="el-GR" sz="2400" dirty="0" smtClean="0">
                <a:latin typeface="Arial" pitchFamily="34" charset="0"/>
                <a:cs typeface="Arial" pitchFamily="34" charset="0"/>
              </a:rPr>
              <a:t>	Τρόπος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για να ανακαλύψει ο ερευνητής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	τι σκέφτεται 		και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 τι  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αισθάνεται ο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ερωτώμενος.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174321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20203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4000" dirty="0" smtClean="0">
                <a:solidFill>
                  <a:srgbClr val="7030A0"/>
                </a:solidFill>
              </a:rPr>
              <a:t>                  Σας ευχαριστώ!!!</a:t>
            </a:r>
            <a:endParaRPr lang="en-US" sz="4000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l-GR" sz="4000" dirty="0">
              <a:solidFill>
                <a:srgbClr val="7030A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aintStrokes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324" y="1458354"/>
            <a:ext cx="8136904" cy="4923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4766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03648" y="2564904"/>
            <a:ext cx="8229600" cy="1143000"/>
          </a:xfrm>
        </p:spPr>
        <p:txBody>
          <a:bodyPr/>
          <a:lstStyle/>
          <a:p>
            <a:r>
              <a:rPr lang="el-GR" dirty="0" smtClean="0"/>
              <a:t>   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400" dirty="0" smtClean="0">
                <a:latin typeface="Arial" pitchFamily="34" charset="0"/>
                <a:cs typeface="Arial" pitchFamily="34" charset="0"/>
              </a:rPr>
              <a:t>ΣΤΟΙΧΕΙΑ ΣΥΝΕΝΤΕΥΞΗΣ</a:t>
            </a:r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Στηρίζεται στην ελεύθερη κι ανοιχτή επικοινωνία.</a:t>
            </a:r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Προϋποθέτει κάποια σχέση ανάμεσα στον    			 	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συνεντευκτή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και τον ερωτώμενο. </a:t>
            </a:r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Δίνει   ευκαιρία  να  διευκρινιστούν   απαντήσεις,    	                    		να  γίνουν  επιπλέον  ερωτήσεις.</a:t>
            </a:r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Ως ποιοτικό εργαλείο έρευνας, πλησιάζει σε 				 βάθος το θέμα.</a:t>
            </a:r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Εξελίσσεται ανάλογα με τους συμμετέχοντες και 	                      		τις συνθήκες.</a:t>
            </a:r>
            <a:r>
              <a:rPr lang="el-GR" sz="2400" dirty="0"/>
              <a:t> </a:t>
            </a:r>
            <a:endParaRPr lang="el-GR" sz="2400" dirty="0" smtClean="0"/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Κατευθύνεται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διακριτικά από τον ερευνητή σε μορφή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		συζήτησης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l-GR" sz="2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l-GR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2074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96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l-GR" sz="9600" dirty="0" smtClean="0">
                <a:latin typeface="Arial" pitchFamily="34" charset="0"/>
                <a:cs typeface="Arial" pitchFamily="34" charset="0"/>
              </a:rPr>
              <a:t>Ε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el-GR" sz="9600" dirty="0" smtClean="0">
                <a:latin typeface="Arial" pitchFamily="34" charset="0"/>
                <a:cs typeface="Arial" pitchFamily="34" charset="0"/>
              </a:rPr>
              <a:t>ΔΗ ΣΥΝΕΝΤΕΥΞΗΣ</a:t>
            </a:r>
          </a:p>
          <a:p>
            <a:pPr marL="0" indent="0">
              <a:buNone/>
            </a:pPr>
            <a:r>
              <a:rPr lang="el-GR" sz="9600" dirty="0" smtClean="0">
                <a:latin typeface="Arial" pitchFamily="34" charset="0"/>
                <a:cs typeface="Arial" pitchFamily="34" charset="0"/>
              </a:rPr>
              <a:t>1. Δομημένη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(structured interview)</a:t>
            </a:r>
          </a:p>
          <a:p>
            <a:pPr marL="0" indent="0">
              <a:buNone/>
            </a:pPr>
            <a:r>
              <a:rPr lang="el-GR" sz="9600" dirty="0" smtClean="0">
                <a:latin typeface="Arial" pitchFamily="34" charset="0"/>
                <a:cs typeface="Arial" pitchFamily="34" charset="0"/>
              </a:rPr>
              <a:t>           Εντάσσεται στην ποσοτική προσέγγιση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.</a:t>
            </a:r>
            <a:endParaRPr lang="el-GR" sz="96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l-GR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9600" dirty="0" smtClean="0">
                <a:latin typeface="Arial" pitchFamily="34" charset="0"/>
                <a:cs typeface="Arial" pitchFamily="34" charset="0"/>
              </a:rPr>
              <a:t>          Προκαθορισμένες ερωτήσεις  (αλληλουχία και  	διατύπωση πλήρη)</a:t>
            </a:r>
          </a:p>
          <a:p>
            <a:pPr marL="0" indent="0">
              <a:buNone/>
            </a:pPr>
            <a:r>
              <a:rPr lang="el-GR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9600" dirty="0" smtClean="0">
                <a:latin typeface="Arial" pitchFamily="34" charset="0"/>
                <a:cs typeface="Arial" pitchFamily="34" charset="0"/>
              </a:rPr>
              <a:t>          Κλειστές ή/και ανοιχτές ερωτήσεις</a:t>
            </a:r>
          </a:p>
          <a:p>
            <a:pPr marL="0" indent="0">
              <a:buNone/>
            </a:pPr>
            <a:r>
              <a:rPr lang="el-GR" sz="9600" dirty="0" smtClean="0">
                <a:latin typeface="Arial" pitchFamily="34" charset="0"/>
                <a:cs typeface="Arial" pitchFamily="34" charset="0"/>
              </a:rPr>
              <a:t>          </a:t>
            </a:r>
          </a:p>
          <a:p>
            <a:pPr marL="0" indent="0">
              <a:buNone/>
            </a:pPr>
            <a:r>
              <a:rPr lang="el-GR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9600" dirty="0" smtClean="0">
                <a:latin typeface="Arial" pitchFamily="34" charset="0"/>
                <a:cs typeface="Arial" pitchFamily="34" charset="0"/>
              </a:rPr>
              <a:t>2. Μη δομημένη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unstructured 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interview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)</a:t>
            </a:r>
            <a:endParaRPr lang="el-GR" sz="96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l-GR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9600" dirty="0" smtClean="0">
                <a:latin typeface="Arial" pitchFamily="34" charset="0"/>
                <a:cs typeface="Arial" pitchFamily="34" charset="0"/>
              </a:rPr>
              <a:t>          Αυθόρμητη παραγωγή ερωτήσεων-απαντήσεων  </a:t>
            </a:r>
          </a:p>
          <a:p>
            <a:pPr marL="0" indent="0">
              <a:buNone/>
            </a:pPr>
            <a:r>
              <a:rPr lang="el-GR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9600" dirty="0" smtClean="0">
                <a:latin typeface="Arial" pitchFamily="34" charset="0"/>
                <a:cs typeface="Arial" pitchFamily="34" charset="0"/>
              </a:rPr>
              <a:t>          Προκαθορισμένα μόνο τα θέματα και οι στόχοι</a:t>
            </a:r>
          </a:p>
          <a:p>
            <a:pPr marL="0" indent="0">
              <a:buNone/>
            </a:pPr>
            <a:r>
              <a:rPr lang="el-GR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9600" dirty="0" smtClean="0">
                <a:latin typeface="Arial" pitchFamily="34" charset="0"/>
                <a:cs typeface="Arial" pitchFamily="34" charset="0"/>
              </a:rPr>
              <a:t>          Ευελιξία- ανεπίσημο ύφος συζήτησης-εμβάθυνση- </a:t>
            </a:r>
            <a:endParaRPr lang="el-GR" sz="96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l-GR" sz="9600" dirty="0">
                <a:latin typeface="Arial" pitchFamily="34" charset="0"/>
                <a:cs typeface="Arial" pitchFamily="34" charset="0"/>
              </a:rPr>
              <a:t>	</a:t>
            </a:r>
            <a:r>
              <a:rPr lang="el-GR" sz="9600" dirty="0" smtClean="0">
                <a:latin typeface="Arial" pitchFamily="34" charset="0"/>
                <a:cs typeface="Arial" pitchFamily="34" charset="0"/>
              </a:rPr>
              <a:t>αλληλεπίδραση-	   	                                                                            </a:t>
            </a:r>
            <a:r>
              <a:rPr lang="el-GR" sz="9600" dirty="0">
                <a:latin typeface="Arial" pitchFamily="34" charset="0"/>
                <a:cs typeface="Arial" pitchFamily="34" charset="0"/>
              </a:rPr>
              <a:t> 	</a:t>
            </a:r>
            <a:r>
              <a:rPr lang="el-GR" sz="9600" dirty="0" smtClean="0">
                <a:latin typeface="Arial" pitchFamily="34" charset="0"/>
                <a:cs typeface="Arial" pitchFamily="34" charset="0"/>
              </a:rPr>
              <a:t>Δεξιότητα του </a:t>
            </a:r>
            <a:r>
              <a:rPr lang="el-GR" sz="9600" dirty="0" err="1" smtClean="0">
                <a:latin typeface="Arial" pitchFamily="34" charset="0"/>
                <a:cs typeface="Arial" pitchFamily="34" charset="0"/>
              </a:rPr>
              <a:t>συνεντευκτή</a:t>
            </a:r>
            <a:endParaRPr lang="el-GR" sz="96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l-GR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9600" dirty="0" smtClean="0">
                <a:latin typeface="Arial" pitchFamily="34" charset="0"/>
                <a:cs typeface="Arial" pitchFamily="34" charset="0"/>
              </a:rPr>
              <a:t>          Βιογραφική προσέγγιση-προσωπικές, ιστορικές  	αφηγήσεις  </a:t>
            </a:r>
          </a:p>
          <a:p>
            <a:pPr marL="0" indent="0">
              <a:buNone/>
            </a:pPr>
            <a:r>
              <a:rPr lang="el-GR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9600" dirty="0" smtClean="0">
                <a:latin typeface="Arial" pitchFamily="34" charset="0"/>
                <a:cs typeface="Arial" pitchFamily="34" charset="0"/>
              </a:rPr>
              <a:t>    </a:t>
            </a:r>
          </a:p>
          <a:p>
            <a:pPr marL="0" indent="0">
              <a:buNone/>
            </a:pPr>
            <a:r>
              <a:rPr lang="el-GR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96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buNone/>
            </a:pPr>
            <a:endParaRPr lang="el-GR" sz="9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3220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3. </a:t>
            </a:r>
            <a:r>
              <a:rPr lang="el-GR" sz="2400" dirty="0" err="1">
                <a:latin typeface="Arial" pitchFamily="34" charset="0"/>
                <a:cs typeface="Arial" pitchFamily="34" charset="0"/>
              </a:rPr>
              <a:t>Ημιδομημένη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(semi-structured interview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</a:t>
            </a:r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l-GR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 Προκαθορισμένα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τα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θέματα και οι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στόχοι</a:t>
            </a:r>
          </a:p>
          <a:p>
            <a:pPr marL="0" indent="0">
              <a:buNone/>
            </a:pPr>
            <a:r>
              <a:rPr lang="el-GR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      Προκαθορισμένες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ερωτήσεις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(όχι αλληλουχία και 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	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	διατύπωση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πλήρη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0" indent="0">
              <a:buNone/>
            </a:pPr>
            <a:r>
              <a:rPr lang="el-GR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      Εργαλείο Ποιοτικής έρευνας</a:t>
            </a:r>
            <a:endParaRPr lang="el-GR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0179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1268760"/>
            <a:ext cx="8229600" cy="148878"/>
          </a:xfrm>
        </p:spPr>
        <p:txBody>
          <a:bodyPr>
            <a:noAutofit/>
          </a:bodyPr>
          <a:lstStyle/>
          <a:p>
            <a:r>
              <a:rPr lang="el-GR" sz="2800" dirty="0" smtClean="0">
                <a:latin typeface="Arial" pitchFamily="34" charset="0"/>
                <a:cs typeface="Arial" pitchFamily="34" charset="0"/>
              </a:rPr>
              <a:t>ΒΗΜΑΤΑ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800" dirty="0" smtClean="0">
                <a:latin typeface="Arial" pitchFamily="34" charset="0"/>
                <a:cs typeface="Arial" pitchFamily="34" charset="0"/>
              </a:rPr>
              <a:t>ΛΗΨΗΣ ΣΥΝΕΝΤΕΥΞΗΣ</a:t>
            </a:r>
            <a:r>
              <a:rPr lang="el-GR" sz="2800" b="0" dirty="0" smtClean="0"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el-GR" sz="2800" b="0" dirty="0" smtClean="0">
                <a:effectLst/>
                <a:latin typeface="Arial" pitchFamily="34" charset="0"/>
                <a:cs typeface="Arial" pitchFamily="34" charset="0"/>
              </a:rPr>
            </a:br>
            <a:endParaRPr lang="el-G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Επιλογή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συγγραφέα</a:t>
            </a:r>
          </a:p>
          <a:p>
            <a:pPr marL="0" indent="0">
              <a:buNone/>
            </a:pPr>
            <a:r>
              <a:rPr lang="el-GR" sz="2400" dirty="0" smtClean="0">
                <a:latin typeface="Arial" pitchFamily="34" charset="0"/>
                <a:cs typeface="Arial" pitchFamily="34" charset="0"/>
              </a:rPr>
              <a:t>        Βρίσκουμε 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τον </a:t>
            </a:r>
            <a:r>
              <a:rPr lang="el-GR" sz="2400" b="1" dirty="0">
                <a:latin typeface="Arial" pitchFamily="34" charset="0"/>
                <a:cs typeface="Arial" pitchFamily="34" charset="0"/>
              </a:rPr>
              <a:t>συγγραφέα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 που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μας ενδιαφέρει.</a:t>
            </a:r>
            <a:endParaRPr lang="el-GR" sz="24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endParaRPr lang="el-GR" sz="24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l-GR" sz="24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Κριτήριο: </a:t>
            </a:r>
          </a:p>
          <a:p>
            <a:pPr marL="0" indent="0">
              <a:buNone/>
            </a:pPr>
            <a:r>
              <a:rPr lang="el-GR" sz="2400" dirty="0" smtClean="0">
                <a:latin typeface="Arial" pitchFamily="34" charset="0"/>
                <a:cs typeface="Arial" pitchFamily="34" charset="0"/>
              </a:rPr>
              <a:t>                    δυνατότητα να τον βρούμε,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                           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να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τον προσεγγίσουμε, </a:t>
            </a:r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l-GR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                                     να επικοινωνήσουμε,</a:t>
            </a:r>
          </a:p>
          <a:p>
            <a:pPr marL="0" indent="0">
              <a:buNone/>
            </a:pPr>
            <a:r>
              <a:rPr lang="el-GR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                                     να συναντηθούμε για  	                                             				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        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τη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συνέντευξη.  </a:t>
            </a:r>
            <a:r>
              <a:rPr lang="el-GR" sz="2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l-GR" sz="2600" dirty="0" smtClean="0">
                <a:latin typeface="Arial" pitchFamily="34" charset="0"/>
                <a:cs typeface="Arial" pitchFamily="34" charset="0"/>
              </a:rPr>
            </a:br>
            <a:endParaRPr lang="el-GR" sz="2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6941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488600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l-GR" sz="2600" b="1" dirty="0" smtClean="0">
                <a:latin typeface="Arial" pitchFamily="34" charset="0"/>
                <a:cs typeface="Arial" pitchFamily="34" charset="0"/>
              </a:rPr>
              <a:t>2. Προετοιμασία</a:t>
            </a:r>
            <a:r>
              <a:rPr lang="el-GR" sz="2600" b="1" dirty="0">
                <a:latin typeface="Arial" pitchFamily="34" charset="0"/>
                <a:cs typeface="Arial" pitchFamily="34" charset="0"/>
              </a:rPr>
              <a:t>, σχεδιασμός της συνέντευξης</a:t>
            </a:r>
            <a:endParaRPr lang="el-GR" sz="26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l-GR" sz="2600" dirty="0" smtClean="0">
                <a:latin typeface="Arial" pitchFamily="34" charset="0"/>
                <a:cs typeface="Arial" pitchFamily="34" charset="0"/>
              </a:rPr>
              <a:t>      α) Διαβάζουμε τη βιογραφία-</a:t>
            </a:r>
            <a:r>
              <a:rPr lang="el-GR" sz="2600" dirty="0" err="1" smtClean="0">
                <a:latin typeface="Arial" pitchFamily="34" charset="0"/>
                <a:cs typeface="Arial" pitchFamily="34" charset="0"/>
              </a:rPr>
              <a:t>εργογραφία</a:t>
            </a:r>
            <a:r>
              <a:rPr lang="el-GR" sz="2600" dirty="0" smtClean="0">
                <a:latin typeface="Arial" pitchFamily="34" charset="0"/>
                <a:cs typeface="Arial" pitchFamily="34" charset="0"/>
              </a:rPr>
              <a:t>  του  συγγραφέα. </a:t>
            </a:r>
          </a:p>
          <a:p>
            <a:pPr marL="0" indent="0">
              <a:buNone/>
            </a:pPr>
            <a:r>
              <a:rPr lang="el-GR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2600" dirty="0" smtClean="0">
                <a:latin typeface="Arial" pitchFamily="34" charset="0"/>
                <a:cs typeface="Arial" pitchFamily="34" charset="0"/>
              </a:rPr>
              <a:t>     β) Ξεκαθαρίζουμε  μέσα μας  </a:t>
            </a:r>
            <a:r>
              <a:rPr lang="el-GR" sz="2600" b="1" dirty="0" smtClean="0">
                <a:latin typeface="Arial" pitchFamily="34" charset="0"/>
                <a:cs typeface="Arial" pitchFamily="34" charset="0"/>
              </a:rPr>
              <a:t>τι </a:t>
            </a:r>
            <a:r>
              <a:rPr lang="el-GR" sz="2600" dirty="0">
                <a:latin typeface="Arial" pitchFamily="34" charset="0"/>
                <a:cs typeface="Arial" pitchFamily="34" charset="0"/>
              </a:rPr>
              <a:t>θα </a:t>
            </a:r>
            <a:r>
              <a:rPr lang="el-GR" sz="2600" dirty="0" smtClean="0">
                <a:latin typeface="Arial" pitchFamily="34" charset="0"/>
                <a:cs typeface="Arial" pitchFamily="34" charset="0"/>
              </a:rPr>
              <a:t>ρωτήσουμε  </a:t>
            </a:r>
            <a:r>
              <a:rPr lang="el-GR" sz="2600" dirty="0">
                <a:latin typeface="Arial" pitchFamily="34" charset="0"/>
                <a:cs typeface="Arial" pitchFamily="34" charset="0"/>
              </a:rPr>
              <a:t>και </a:t>
            </a:r>
            <a:r>
              <a:rPr lang="el-GR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600" b="1" dirty="0" smtClean="0">
                <a:latin typeface="Arial" pitchFamily="34" charset="0"/>
                <a:cs typeface="Arial" pitchFamily="34" charset="0"/>
              </a:rPr>
              <a:t>γιατί.</a:t>
            </a:r>
          </a:p>
          <a:p>
            <a:pPr marL="0" indent="0">
              <a:buNone/>
            </a:pPr>
            <a:r>
              <a:rPr lang="el-GR" sz="2600" dirty="0" smtClean="0">
                <a:latin typeface="Arial" pitchFamily="34" charset="0"/>
                <a:cs typeface="Arial" pitchFamily="34" charset="0"/>
              </a:rPr>
              <a:t>      γ) </a:t>
            </a:r>
            <a:r>
              <a:rPr lang="el-GR" sz="2600" i="1" dirty="0" smtClean="0">
                <a:latin typeface="Arial" pitchFamily="34" charset="0"/>
                <a:cs typeface="Arial" pitchFamily="34" charset="0"/>
              </a:rPr>
              <a:t>Σ</a:t>
            </a:r>
            <a:r>
              <a:rPr lang="el-GR" sz="2600" dirty="0" smtClean="0">
                <a:latin typeface="Arial" pitchFamily="34" charset="0"/>
                <a:cs typeface="Arial" pitchFamily="34" charset="0"/>
              </a:rPr>
              <a:t>χεδιάζουμε  </a:t>
            </a:r>
            <a:r>
              <a:rPr lang="el-GR" sz="2600" dirty="0">
                <a:latin typeface="Arial" pitchFamily="34" charset="0"/>
                <a:cs typeface="Arial" pitchFamily="34" charset="0"/>
              </a:rPr>
              <a:t>την πορεία της συζήτησης </a:t>
            </a:r>
            <a:r>
              <a:rPr lang="el-GR" sz="2600" dirty="0" smtClean="0">
                <a:latin typeface="Arial" pitchFamily="34" charset="0"/>
                <a:cs typeface="Arial" pitchFamily="34" charset="0"/>
              </a:rPr>
              <a:t> με  βάση  	</a:t>
            </a:r>
            <a:r>
              <a:rPr lang="el-GR" sz="2600" b="1" dirty="0" smtClean="0">
                <a:latin typeface="Arial" pitchFamily="34" charset="0"/>
                <a:cs typeface="Arial" pitchFamily="34" charset="0"/>
              </a:rPr>
              <a:t>θεματικούς </a:t>
            </a:r>
            <a:r>
              <a:rPr lang="el-GR" sz="2600" b="1" dirty="0">
                <a:latin typeface="Arial" pitchFamily="34" charset="0"/>
                <a:cs typeface="Arial" pitchFamily="34" charset="0"/>
              </a:rPr>
              <a:t>άξονες</a:t>
            </a:r>
            <a:r>
              <a:rPr lang="el-GR" sz="2600" b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l-GR" sz="2600" dirty="0">
                <a:latin typeface="Arial" pitchFamily="34" charset="0"/>
                <a:cs typeface="Arial" pitchFamily="34" charset="0"/>
              </a:rPr>
              <a:t> Σε κάθε άξονα </a:t>
            </a:r>
            <a:r>
              <a:rPr lang="el-GR" sz="2600" dirty="0" smtClean="0">
                <a:latin typeface="Arial" pitchFamily="34" charset="0"/>
                <a:cs typeface="Arial" pitchFamily="34" charset="0"/>
              </a:rPr>
              <a:t>	προσχεδιάζουμε τις 	ερωτήσεις που αφορούν</a:t>
            </a:r>
          </a:p>
          <a:p>
            <a:pPr marL="0" indent="0">
              <a:buNone/>
            </a:pPr>
            <a:r>
              <a:rPr lang="el-GR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2600" dirty="0" smtClean="0">
                <a:latin typeface="Arial" pitchFamily="34" charset="0"/>
                <a:cs typeface="Arial" pitchFamily="34" charset="0"/>
              </a:rPr>
              <a:t>                                   εμπειρίες-συμπεριφορές</a:t>
            </a:r>
          </a:p>
          <a:p>
            <a:pPr marL="0" indent="0">
              <a:buNone/>
            </a:pPr>
            <a:r>
              <a:rPr lang="el-GR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2600" dirty="0" smtClean="0">
                <a:latin typeface="Arial" pitchFamily="34" charset="0"/>
                <a:cs typeface="Arial" pitchFamily="34" charset="0"/>
              </a:rPr>
              <a:t>                                   γνώμη-αξίες</a:t>
            </a:r>
          </a:p>
          <a:p>
            <a:pPr marL="0" indent="0">
              <a:buNone/>
            </a:pPr>
            <a:r>
              <a:rPr lang="el-GR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2600" dirty="0" smtClean="0">
                <a:latin typeface="Arial" pitchFamily="34" charset="0"/>
                <a:cs typeface="Arial" pitchFamily="34" charset="0"/>
              </a:rPr>
              <a:t>                                   συναισθήματα</a:t>
            </a:r>
          </a:p>
          <a:p>
            <a:pPr marL="0" indent="0">
              <a:buNone/>
            </a:pPr>
            <a:r>
              <a:rPr lang="el-GR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2600" dirty="0" smtClean="0">
                <a:latin typeface="Arial" pitchFamily="34" charset="0"/>
                <a:cs typeface="Arial" pitchFamily="34" charset="0"/>
              </a:rPr>
              <a:t>                                   γνώσεις</a:t>
            </a:r>
          </a:p>
          <a:p>
            <a:pPr marL="0" indent="0">
              <a:buNone/>
            </a:pPr>
            <a:r>
              <a:rPr lang="el-GR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2600" dirty="0" smtClean="0">
                <a:latin typeface="Arial" pitchFamily="34" charset="0"/>
                <a:cs typeface="Arial" pitchFamily="34" charset="0"/>
              </a:rPr>
              <a:t>                                   αισθητηριακές αντιλήψεις</a:t>
            </a:r>
          </a:p>
          <a:p>
            <a:pPr marL="0" indent="0">
              <a:buNone/>
            </a:pPr>
            <a:r>
              <a:rPr lang="el-GR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2600" dirty="0" smtClean="0">
                <a:latin typeface="Arial" pitchFamily="34" charset="0"/>
                <a:cs typeface="Arial" pitchFamily="34" charset="0"/>
              </a:rPr>
              <a:t>                                   προθέσεις-σχέδια</a:t>
            </a:r>
            <a:r>
              <a:rPr lang="el-GR" sz="2400" dirty="0" smtClean="0"/>
              <a:t/>
            </a:r>
            <a:br>
              <a:rPr lang="el-GR" sz="2400" dirty="0" smtClean="0"/>
            </a:b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27906307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>
                <a:latin typeface="Arial" pitchFamily="34" charset="0"/>
                <a:cs typeface="Arial" pitchFamily="34" charset="0"/>
              </a:rPr>
              <a:t>Πρώτες ερωτήσεις: </a:t>
            </a:r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εύκολες να απαντηθούν με  περιγραφές, χωρίς απαιτήσεις μνήμης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αφορούν το παρόν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l-GR" sz="2400" dirty="0" smtClean="0">
                <a:latin typeface="Arial" pitchFamily="34" charset="0"/>
                <a:cs typeface="Arial" pitchFamily="34" charset="0"/>
              </a:rPr>
              <a:t>Σταδιακά: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 </a:t>
            </a:r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αφορούν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το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παρελθόν (δράση, στάσεις) και το μέλλον (προθέσεις, σχέδια)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el-GR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0974860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993</TotalTime>
  <Words>612</Words>
  <Application>Microsoft Office PowerPoint</Application>
  <PresentationFormat>Προβολή στην οθόνη (4:3)</PresentationFormat>
  <Paragraphs>213</Paragraphs>
  <Slides>30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30</vt:i4>
      </vt:variant>
    </vt:vector>
  </HeadingPairs>
  <TitlesOfParts>
    <vt:vector size="33" baseType="lpstr">
      <vt:lpstr>Arial</vt:lpstr>
      <vt:lpstr>Calibri</vt:lpstr>
      <vt:lpstr>Θέμα του Office</vt:lpstr>
      <vt:lpstr>ΠΑΝΕΠΙΣΤΗΜΙΟ ΠΕΛΟΠΟΝΝΗΣΟΥ ΣΧΟΛΗ ΚΑΛΩΝ ΤΕΧΝΩΝ  ΤΜΗΜΑ ΘΕΑΤΡΙΚΩΝ ΣΠΟΥΔΩΝ  ΠΡΟΓΡΑΜΜΑ ΜΕΤΑΠΤΥΧΙΑΚΩΝ ΣΠΟΥΔΩΝ «Δραματική Τέχνη και Παραστατικές Τέχνες στην Εκπαίδευση και Δια Βίου Μάθηση –  MA in Drama  and Performing Arts in Education and Lifelong Learning» </vt:lpstr>
      <vt:lpstr>  </vt:lpstr>
      <vt:lpstr>Παρουσίαση του PowerPoint</vt:lpstr>
      <vt:lpstr>    </vt:lpstr>
      <vt:lpstr>    </vt:lpstr>
      <vt:lpstr> </vt:lpstr>
      <vt:lpstr>ΒΗΜΑΤΑ  ΛΗΨΗΣ ΣΥΝΕΝΤΕΥΞΗΣ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Συμπεράσματα</vt:lpstr>
      <vt:lpstr> </vt:lpstr>
      <vt:lpstr> </vt:lpstr>
      <vt:lpstr> </vt:lpstr>
      <vt:lpstr>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ΠΑΝΕΠΙΣΤΗΜΙΟ ΠΕΛΟΠΟΝΝΗΣΟΥ ΣΧΟΛΗ ΚΑΛΩΝ ΤΕΧΝΩΝ  ΤΜΗΜΑ ΘΕΑΤΡΙΚΩΝ ΣΠΟΥΔΩΝ  ΠΡΟΓΡΑΜΜΑ ΜΕΤΑΠΤΥΧΙΑΚΩΝ ΣΠΟΥΔΩΝ «Δραματική Τέχνη και Παραστατικές Τέχνες στην Εκπαίδευση και Δια Βίου Μάθηση –  MA in Drama  and Performing Arts in Education and Lifelong Learning»</dc:title>
  <dc:creator>Maria</dc:creator>
  <cp:lastModifiedBy>Karagianni</cp:lastModifiedBy>
  <cp:revision>86</cp:revision>
  <dcterms:created xsi:type="dcterms:W3CDTF">2015-10-08T07:21:24Z</dcterms:created>
  <dcterms:modified xsi:type="dcterms:W3CDTF">2015-10-15T08:36:10Z</dcterms:modified>
</cp:coreProperties>
</file>