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79" r:id="rId6"/>
    <p:sldId id="281" r:id="rId7"/>
    <p:sldId id="260" r:id="rId8"/>
    <p:sldId id="261" r:id="rId9"/>
    <p:sldId id="282" r:id="rId10"/>
    <p:sldId id="283" r:id="rId11"/>
    <p:sldId id="28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4" r:id="rId24"/>
    <p:sldId id="273" r:id="rId25"/>
    <p:sldId id="278" r:id="rId26"/>
    <p:sldId id="276" r:id="rId27"/>
    <p:sldId id="275" r:id="rId28"/>
    <p:sldId id="284" r:id="rId29"/>
    <p:sldId id="285" r:id="rId30"/>
    <p:sldId id="277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6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99D0D-6EF3-4A18-89B5-B7A63BF60FAF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6925E-27F6-4568-9714-F615568EC7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586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6925E-27F6-4568-9714-F615568EC77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58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9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041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72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487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167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649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290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47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995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537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88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4CA2-463A-4A47-B60B-B9E29F8A9360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F8E7-7E09-4612-A8BE-050CDB1678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731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gr/url?sa=t&amp;rct=j&amp;q=&amp;esrc=s&amp;source=web&amp;cd=1&amp;cad=rja&amp;uact=8&amp;ved=0CB8QFjAA&amp;url=https://docs.google.com/document/d/1Ns81KOslEHm0PKruMXSgV-xe9gtye6Npp-x2KgROlBs/edit?hl=en&amp;ei=_RZiVKWkG5eLaNK1gcAP&amp;usg=AFQjCNFMyCMusJ838VpJiRNg02vfbSYu6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/>
              <a:t>ΠΑΝΕΠΙΣΤΗΜΙΟ ΠΕΛΟΠΟΝΝΗΣΟΥ</a:t>
            </a:r>
            <a:r>
              <a:rPr lang="el-GR" sz="4000" dirty="0"/>
              <a:t/>
            </a:r>
            <a:br>
              <a:rPr lang="el-GR" sz="4000" dirty="0"/>
            </a:br>
            <a:r>
              <a:rPr lang="el-GR" sz="3100" b="1" dirty="0"/>
              <a:t>ΣΧΟΛΗ ΚΑΛΩΝ ΤΕΧΝΩΝ </a:t>
            </a:r>
            <a:r>
              <a:rPr lang="el-GR" sz="3100" dirty="0"/>
              <a:t/>
            </a:r>
            <a:br>
              <a:rPr lang="el-GR" sz="3100" dirty="0"/>
            </a:br>
            <a:r>
              <a:rPr lang="el-GR" sz="3100" b="1" dirty="0"/>
              <a:t>ΤΜΗΜΑ ΘΕΑΤΡΙΚΩΝ ΣΠΟΥΔΩΝ </a:t>
            </a:r>
            <a:r>
              <a:rPr lang="el-GR" sz="3100" dirty="0"/>
              <a:t/>
            </a:r>
            <a:br>
              <a:rPr lang="el-GR" sz="3100" dirty="0"/>
            </a:br>
            <a:r>
              <a:rPr lang="el-GR" sz="3100" b="1" dirty="0"/>
              <a:t>ΠΡΟΓΡΑΜΜΑ ΜΕΤΑΠΤΥΧΙΑΚΩΝ ΣΠΟΥΔΩΝ</a:t>
            </a:r>
            <a:r>
              <a:rPr lang="el-GR" sz="3100" dirty="0"/>
              <a:t/>
            </a:r>
            <a:br>
              <a:rPr lang="el-GR" sz="3100" dirty="0"/>
            </a:br>
            <a:r>
              <a:rPr lang="el-GR" sz="3100" b="1" dirty="0"/>
              <a:t>«Δραματική Τέχνη και Παραστατικές Τέχνες στην Εκπαίδευση και Δια Βίου Μάθηση – </a:t>
            </a:r>
            <a:r>
              <a:rPr lang="el-GR" sz="3100" dirty="0"/>
              <a:t/>
            </a:r>
            <a:br>
              <a:rPr lang="el-GR" sz="3100" dirty="0"/>
            </a:br>
            <a:r>
              <a:rPr lang="en-US" sz="3100" b="1" dirty="0"/>
              <a:t>MA in Drama  and Performing Arts in Education and Lifelong Learning»</a:t>
            </a:r>
            <a:r>
              <a:rPr lang="el-GR" sz="3100" dirty="0"/>
              <a:t/>
            </a:r>
            <a:br>
              <a:rPr lang="el-GR" sz="3100" dirty="0"/>
            </a:br>
            <a:endParaRPr lang="el-GR" sz="31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979712" y="5445224"/>
            <a:ext cx="5792688" cy="86409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694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Ποιότητα-αρετές ερωτήσεων</a:t>
            </a: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ε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νδιαφέρουσες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εύστοχες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Σαφώς διατυπωμένες</a:t>
            </a: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 μη θίγουν τον ερωτώμενο.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να μην υποδεικνύουν μια αρεστή ή επιθυμητή απάντηση στον ερευνητή.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6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δ)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Προσδιορίζουμε τέτοιο 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τόπο και χρόνο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διεξαγωγής 	της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 που δεν δημιουργεί πίεση,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άγχος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αμηχανία,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δυσκολία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l-GR" sz="2600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(Οι δύο αυτοί παράγοντες, αν και δεν αφορούν στην ουσία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			της  συνέντευξης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, είναι 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συχνά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καθοριστικοί για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			την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ομαλή  και  απρόσκοπτη διεξαγωγή της.)</a:t>
            </a:r>
          </a:p>
          <a:p>
            <a:pPr marL="0" indent="0">
              <a:buNone/>
            </a:pPr>
            <a:r>
              <a:rPr lang="el-GR" sz="1800" dirty="0"/>
              <a:t/>
            </a:r>
            <a:br>
              <a:rPr lang="el-GR" sz="1800" dirty="0"/>
            </a:b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4153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3. Αρχική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προσέγγιση του ερωτώμενου </a:t>
            </a: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α) 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πρώτη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προσέγγιση: προσωπικά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τηλεφωνικά, λέμε 	ποιοι 	είμαστε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τι ερευνούμε και για ποιον λόγο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ζητούμε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τη συμβολή του στην έρευνά μας.  </a:t>
            </a:r>
            <a:endParaRPr lang="el-GR" sz="2400" b="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β) 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πρώτη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εντύπωση: </a:t>
            </a:r>
          </a:p>
          <a:p>
            <a:pPr marL="0" indent="0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  καθορίζει την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ποιότητα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της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επικοινωνίας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	 	παίζει ρόλο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στο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κλίμα εμπιστοσύνης.	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	 	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2800" dirty="0" smtClean="0">
                <a:latin typeface="Arial" pitchFamily="34" charset="0"/>
                <a:cs typeface="Arial" pitchFamily="34" charset="0"/>
              </a:rPr>
            </a:b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94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el-GR" sz="2400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«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συμβόλαιο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» της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συνέντευξης:</a:t>
            </a: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α) ζητάμε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άδεια για να χρησιμοποιήσουμε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	μαγνητόφωνο εξηγώντας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ότι είναι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απαραίτητο,   	διότι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εξασφαλίζει την πιστή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αναπαραγωγή 	όσων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μας πει 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ίδιος.</a:t>
            </a:r>
          </a:p>
          <a:p>
            <a:pPr marL="0" indent="0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β) υποσχόμαστε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ότι η συνέντευξη θα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σταματήσει  στο  	σημείο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που δεν θα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αισθάνεται άνετα.</a:t>
            </a:r>
          </a:p>
          <a:p>
            <a:pPr marL="0" indent="0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γ) ενημερώνουμε  ότι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ακόμα κι αν αρχικά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καταγραφούν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κάποιες απόψεις του, μπορεί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να 	ζητήσει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να μην δημοσιοποιηθούν.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δ) πριν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από κάθε χρήση και δημοσιοποίηση της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	συνέντευξης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του δοθεί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ένα αντίγραφο.</a:t>
            </a:r>
          </a:p>
        </p:txBody>
      </p:sp>
    </p:spTree>
    <p:extLst>
      <p:ext uri="{BB962C8B-B14F-4D97-AF65-F5344CB8AC3E}">
        <p14:creationId xmlns:p14="http://schemas.microsoft.com/office/powerpoint/2010/main" val="3760769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4. Διεξαγωγή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της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συζήτησης-συνέντευξης</a:t>
            </a: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  α) Κλίμα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 εμπιστοσύνης,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ενδιαφέρον, προθυμία, 	αυτοσυγκράτηση, ενθαρρυντικές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εκφράσεις,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διευκρινιστικές   (όχι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κατευθυντικές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ερωτήσεις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θετική 	έκφραση χεριών, ματιών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προσώπου, 	φιλική, χαλαρή κι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ανοικτή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στάση κάνουν τον 	μετέχοντα να δίνει ειλικρινείς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και πλήρεις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απαντήσεις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2610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β) Ευελιξία</a:t>
            </a:r>
          </a:p>
          <a:p>
            <a:r>
              <a:rPr lang="el-G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Δεν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είναι πάντα προβλέψιμη η πορεία της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	 		συνέντευξης. 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      Απρόβλεπτες καταστάσεις: συνθήκες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 	 		διάθεση συνεργασίας, έλλειψη 	  		 	επικοινωνίας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με τον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ερευνητή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      Η συνέντευξη,  όσο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αυστηρά δομημένη κι αν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είναι,  		μπορεί να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τροποποιηθεί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με βάση όσα 	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συμβαίνουν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τη στιγμή της διεξαγωγής της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l-G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Ακολουθούμε την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απρόβλεπτη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κατεύθυνση. 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50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5. Αντιμετώπιση δυσκολιών στη συζήτηση</a:t>
            </a: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  α) Η συνέντευξη «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κολλάει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         παρώθηση-ενθάρρυνση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μια ανάσα σκέψης ή/και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	χρόνου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για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να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ξεμπλοκάρει τον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ερωτώμενο.</a:t>
            </a:r>
          </a:p>
          <a:p>
            <a:pPr marL="0" indent="0">
              <a:buNone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         επικοινωνιακές τεχνικές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  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el-GR" sz="2400" u="sng" dirty="0">
                <a:latin typeface="Arial" pitchFamily="34" charset="0"/>
                <a:cs typeface="Arial" pitchFamily="34" charset="0"/>
              </a:rPr>
              <a:t>ερωτήσεις – καθρέφτης»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(αντιγυρίζουμε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ως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 ερώτηση την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απάντηση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που μας έδωσε,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π.χ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.  «εννοείς ότι …. », ή «αν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καταλαβαίνω 	σωστά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μου λες ότι …»)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παράφραση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(ρωτάμε το ίδιο πράγμα με άλλα λόγια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π.χ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. «θα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μπορούσαμε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να το πούμε κι έτσι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….»)</a:t>
            </a: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«Ίσως </a:t>
            </a:r>
            <a:r>
              <a:rPr lang="el-GR" sz="2400" u="sng" dirty="0">
                <a:latin typeface="Arial" pitchFamily="34" charset="0"/>
                <a:cs typeface="Arial" pitchFamily="34" charset="0"/>
              </a:rPr>
              <a:t>χρειάζεται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περάσουμε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στην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επόμενη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ερώτηση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κι αν μπορέσουμε 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επανέλθουμε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στο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θέμα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που έμεινε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αναπάντητο αργότερα». </a:t>
            </a:r>
          </a:p>
        </p:txBody>
      </p:sp>
    </p:spTree>
    <p:extLst>
      <p:ext uri="{BB962C8B-B14F-4D97-AF65-F5344CB8AC3E}">
        <p14:creationId xmlns:p14="http://schemas.microsoft.com/office/powerpoint/2010/main" val="1347844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β)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Η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συνέντευξη διακόπτεται-ανατρέπεται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	</a:t>
            </a:r>
          </a:p>
          <a:p>
            <a:pPr marL="0" indent="0">
              <a:buNone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Εξωτερικές συνθήκες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(θόρυβος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μικροατύχημα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εξωτερικό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γεγονός,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διακοπή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από τρίτους,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ξαφνικό  	νέο),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ίσως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προκαλέσουν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ανατροπή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της.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	Διορθώνουμε όσα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είναι δυνατόν 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διορθωθούν. </a:t>
            </a: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Βρίσκουμε εναλλακτική λύση. </a:t>
            </a: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Μεταθέτουμε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τη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συνέντευξη αλλού ή άλλοτε.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/>
            </a:r>
            <a:br>
              <a:rPr lang="el-GR" sz="2400" dirty="0">
                <a:latin typeface="Arial" pitchFamily="34" charset="0"/>
                <a:cs typeface="Arial" pitchFamily="34" charset="0"/>
              </a:rPr>
            </a:b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41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γ) Αλλάζει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η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διάθεση του ερωτώμενου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συνεχίσει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τη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	συνέντευξη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(προσβεβλημένος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πιεσμένος  να 	αποκαλύψει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πράγματα που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δεν επιθυμούσε.) 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Παραδεχόμαστε την πίεση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που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ασκήσαμε ή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το λάθος στην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έκφραση, στον  αδέξιο χειρισμό  κτλ.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Συνεχίζουμε,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αποφεύγοντας 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θίξουμε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πάλι το ζήτημα που προκάλεσε τη δυσαρέσκεια του ερωτώμενου. </a:t>
            </a:r>
          </a:p>
          <a:p>
            <a:pPr marL="0" indent="0">
              <a:buNone/>
            </a:pPr>
            <a:r>
              <a:rPr lang="el-GR" sz="2800" dirty="0">
                <a:latin typeface="Arial" pitchFamily="34" charset="0"/>
                <a:cs typeface="Arial" pitchFamily="34" charset="0"/>
              </a:rPr>
              <a:t/>
            </a:r>
            <a:br>
              <a:rPr lang="el-GR" sz="2800" dirty="0">
                <a:latin typeface="Arial" pitchFamily="34" charset="0"/>
                <a:cs typeface="Arial" pitchFamily="34" charset="0"/>
              </a:rPr>
            </a:b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99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6.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Τι επιδιώκουμε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ατά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τη συνέντευξη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539552" y="1443841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dirty="0"/>
          </a:p>
          <a:p>
            <a:pPr lvl="1" fontAlgn="base"/>
            <a:r>
              <a:rPr lang="el-GR" sz="2400" dirty="0">
                <a:latin typeface="Arial" pitchFamily="34" charset="0"/>
                <a:cs typeface="Arial" pitchFamily="34" charset="0"/>
              </a:rPr>
              <a:t>α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Φτάνουμε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συμφωνημένη ώρα – ίσως και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	5΄ νωρίτερα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για να ρυθμίσουμε τυχόν συνθήκες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χώρου (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π.χ.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ήσυχο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και κατάλληλο τραπέζι, αν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πρόκειται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για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καφετέρια ).</a:t>
            </a:r>
          </a:p>
          <a:p>
            <a:pPr lvl="1" fontAlgn="base"/>
            <a:r>
              <a:rPr lang="el-GR" sz="2400" dirty="0">
                <a:latin typeface="Arial" pitchFamily="34" charset="0"/>
                <a:cs typeface="Arial" pitchFamily="34" charset="0"/>
              </a:rPr>
              <a:t>β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 Του προτείνουμε την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καλύτερη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θέση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φροντίζοντας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να αποφύγουμε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ά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σχημες συνθήκες (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π.χ. φως που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«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τυφλώνει», ρεύματα κρύου αέρα, δυσάρεστες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μυρωδιές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κτλ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1" fontAlgn="base"/>
            <a:r>
              <a:rPr lang="el-GR" sz="2400" dirty="0" smtClean="0">
                <a:latin typeface="Arial" pitchFamily="34" charset="0"/>
                <a:cs typeface="Arial" pitchFamily="34" charset="0"/>
              </a:rPr>
              <a:t>γ)   Κλείνουμε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το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κινητό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μας.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lvl="1" fontAlgn="base"/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8122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                         </a:t>
            </a:r>
            <a:r>
              <a:rPr lang="el-GR" b="1" i="1" dirty="0" smtClean="0"/>
              <a:t>ΜΕΘΟΔΟΛΟΓΙΑ </a:t>
            </a:r>
          </a:p>
          <a:p>
            <a:pPr marL="0" indent="0">
              <a:buNone/>
            </a:pPr>
            <a:r>
              <a:rPr lang="el-GR" b="1" i="1" dirty="0" smtClean="0"/>
              <a:t>               ΛΗΨΗΣ </a:t>
            </a:r>
            <a:r>
              <a:rPr lang="en-US" b="1" i="1" dirty="0" smtClean="0"/>
              <a:t>KAI </a:t>
            </a:r>
            <a:r>
              <a:rPr lang="el-GR" b="1" i="1" dirty="0" smtClean="0"/>
              <a:t>ΚΑΤΑΓΡΑΦΗΣ </a:t>
            </a:r>
          </a:p>
          <a:p>
            <a:pPr marL="0" indent="0">
              <a:buNone/>
            </a:pPr>
            <a:r>
              <a:rPr lang="el-GR" b="1" i="1" dirty="0" smtClean="0"/>
              <a:t>                          ΣΥΝΕΝΤΕΥΞΗΣ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     </a:t>
            </a:r>
            <a:r>
              <a:rPr lang="el-GR" b="1" i="1" dirty="0" smtClean="0"/>
              <a:t>ΑΠΟ ΣΥΓΓΡΑΦΕΑ</a:t>
            </a:r>
          </a:p>
          <a:p>
            <a:endParaRPr lang="el-GR" b="1" dirty="0"/>
          </a:p>
          <a:p>
            <a:endParaRPr lang="el-GR" b="1" dirty="0" smtClean="0"/>
          </a:p>
          <a:p>
            <a:pPr marL="0" indent="0">
              <a:buNone/>
            </a:pPr>
            <a:r>
              <a:rPr lang="el-GR" sz="2400" b="1" dirty="0" smtClean="0"/>
              <a:t>                              ΜΑΡΙΑ ΜΠΑΚΟΠΟΥΛΟΥ</a:t>
            </a:r>
          </a:p>
          <a:p>
            <a:pPr marL="0" indent="0"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l-GR" sz="2000" b="1" i="1" dirty="0" smtClean="0">
                <a:latin typeface="Arial" pitchFamily="34" charset="0"/>
                <a:cs typeface="Arial" pitchFamily="34" charset="0"/>
              </a:rPr>
              <a:t>Ναύπλιο   10.10.2015</a:t>
            </a:r>
            <a:endParaRPr lang="el-GR" sz="2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fontAlgn="base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δ)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Μιλάμε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απλά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και άμεσα.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fontAlgn="base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ε) 	Δείχνουμε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ουδέτεροι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για να μην τον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επηρεάσουμε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αλλά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ενδιαφέρον για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την 	άποψή του.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457200" lvl="1" indent="0" fontAlgn="base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στ) Φεύγοντας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 τον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ευχαριστούμε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θερμά για τη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συνεργασία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και την προθυμία του να μας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βοηθήσει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στην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έρευνά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μας.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457200" lvl="1" indent="0" fontAlgn="base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ζ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  Πληρώνουμε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εμείς τον λογαριασμό! </a:t>
            </a:r>
          </a:p>
          <a:p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39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7.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Τι αποφεύγουμε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κατά τη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συνέντευξη</a:t>
            </a:r>
          </a:p>
          <a:p>
            <a:pPr marL="457200" lvl="1" indent="0" fontAlgn="base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α) Δεν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ασχολούμαστε με άσχετα θέματα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(να 	χαιρετούμε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άλλα άτομα, 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ψάχνουμε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στην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τσάντα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μας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κλ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). 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457200" lvl="1" indent="0" fontAlgn="base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β) Δεν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κάνουμε κάτι που πιθανόν να τον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ενοχλεί, (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π.χ.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δεν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καπνίζουμε, τουλάχιστον αν δεν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πάρουμε την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άδεια του συγγραφέα).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457200" lvl="1" indent="0" fontAlgn="base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γ) Δεν δείχνουμε το πιθανό άγχος μας.</a:t>
            </a:r>
          </a:p>
        </p:txBody>
      </p:sp>
    </p:spTree>
    <p:extLst>
      <p:ext uri="{BB962C8B-B14F-4D97-AF65-F5344CB8AC3E}">
        <p14:creationId xmlns:p14="http://schemas.microsoft.com/office/powerpoint/2010/main" val="1124832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fontAlgn="base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δ)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Δεν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φλυαρούμε άσκοπα για άσχετα ζητήματα.</a:t>
            </a:r>
          </a:p>
          <a:p>
            <a:pPr marL="457200" lvl="1" indent="0" fontAlgn="base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Δεν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χρησιμοποιούμε «ξύλινη» γλώσσα,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σπάνιες, λόγιες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 λέξεις,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	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βαρύγδουπες  εκφράσεις.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fontAlgn="base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στ)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Δεν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είμαστε κριτικοί, ειρωνικοί 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επιθετικοί.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457200" lvl="1" indent="0" fontAlgn="base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ζ)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Δεν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γκρινιάζουμε και δεν κατηγορούμε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πρόσωπα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και καταστάσεις! </a:t>
            </a:r>
          </a:p>
          <a:p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2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              ΚΑΤΑΓΡΑΦΗ ΣΥΝΕΝΤΕΥΞΗΣ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el-GR" sz="2200" i="1" dirty="0" smtClean="0">
                <a:latin typeface="Arial" pitchFamily="34" charset="0"/>
                <a:cs typeface="Arial" pitchFamily="34" charset="0"/>
              </a:rPr>
              <a:t>ΤΡΟΠΟΙ</a:t>
            </a:r>
          </a:p>
          <a:p>
            <a:pPr marL="0" indent="0">
              <a:buNone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α) από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μνήμης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: Κίνδυνος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να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ξεχαστούν ή να 				τροποποιηθούν δεδομένα.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	.</a:t>
            </a:r>
          </a:p>
          <a:p>
            <a:pPr marL="0" indent="0">
              <a:buNone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β)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από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σημειώσεις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:  επί πλέον πληροφορίες μη λεκτικής 		  επικοινωνίας  (έκφραση προσώπου,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 </a:t>
            </a:r>
            <a:endParaRPr lang="el-GR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                 στάση σώματος, συναισθήματα)</a:t>
            </a:r>
          </a:p>
          <a:p>
            <a:pPr marL="0" indent="0">
              <a:buNone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γ)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μαγνητοφώνηση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					      	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απομαγνητοφώνηση: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Μετατρέπει τον   		   	προφορικό λόγο σε γραπτό κείμενο. </a:t>
            </a:r>
          </a:p>
          <a:p>
            <a:pPr marL="0" indent="0">
              <a:buNone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	   	Χρονοβόρα η διαδικασία της.</a:t>
            </a:r>
          </a:p>
          <a:p>
            <a:pPr marL="0" indent="0">
              <a:buNone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δ) </a:t>
            </a:r>
            <a:r>
              <a:rPr lang="el-GR" sz="2600" b="1" dirty="0">
                <a:latin typeface="Arial" pitchFamily="34" charset="0"/>
                <a:cs typeface="Arial" pitchFamily="34" charset="0"/>
              </a:rPr>
              <a:t>συνδυασμός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της χρήσης των σημειώσεων με το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		           μαγνητόφωνο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el-G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277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ΑΝΑΛΥΣΗ ΚΑΙ ΕΡΜΗΝΕΙΑ ΤΟΥ ΕΡΕΥΝΗΤΙΚΟΥ ΥΛΙΚΟΥ    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  Μετατρέπουμε το λεκτικό περιεχόμενο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των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  		συνεντεύξεων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συνοπτικά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ευρήματα.</a:t>
            </a: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  Συγκεντρώνουμε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τα δεδομένα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   Ερμηνεύουμε.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ξιολογούμε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   Συμπεραίνουμε.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78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8" y="692696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b="1" i="1" dirty="0" smtClean="0">
                <a:latin typeface="Arial" pitchFamily="34" charset="0"/>
                <a:cs typeface="Arial" pitchFamily="34" charset="0"/>
              </a:rPr>
              <a:t>Συγγραφή της συνέντευξης </a:t>
            </a:r>
            <a:r>
              <a:rPr lang="el-GR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i="1" dirty="0" smtClean="0">
                <a:latin typeface="Arial" pitchFamily="34" charset="0"/>
                <a:cs typeface="Arial" pitchFamily="34" charset="0"/>
              </a:rPr>
              <a:t>- Γραπτή παρουσίαση του συγγραφέα  </a:t>
            </a:r>
          </a:p>
          <a:p>
            <a:pPr marL="0" lvl="0" indent="0">
              <a:buNone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    1.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>
                <a:latin typeface="Arial" pitchFamily="34" charset="0"/>
                <a:cs typeface="Arial" pitchFamily="34" charset="0"/>
              </a:rPr>
              <a:t>E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ξώφυλλο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καλλιτεχνικής προσωπικής σύνθεσης </a:t>
            </a:r>
          </a:p>
          <a:p>
            <a:pPr marL="0" lvl="0" indent="0">
              <a:buNone/>
            </a:pPr>
            <a:r>
              <a:rPr lang="el-G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        γραμματοσειρά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Arial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el-GR" sz="1800" dirty="0" err="1">
                <a:latin typeface="Arial" pitchFamily="34" charset="0"/>
                <a:cs typeface="Arial" pitchFamily="34" charset="0"/>
              </a:rPr>
              <a:t>pt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πεζά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, κεφαλαία,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μαύρα, έγχρωμα </a:t>
            </a:r>
          </a:p>
          <a:p>
            <a:pPr marL="0" lvl="0" indent="0">
              <a:buNone/>
            </a:pPr>
            <a:r>
              <a:rPr lang="el-G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        στοιχεία Πανεπιστημίου</a:t>
            </a:r>
          </a:p>
          <a:p>
            <a:pPr lvl="1">
              <a:buFont typeface="Arial" pitchFamily="34" charset="0"/>
              <a:buChar char="•"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όνομα  ερευνητή</a:t>
            </a:r>
          </a:p>
          <a:p>
            <a:pPr lvl="1">
              <a:buFont typeface="Arial" pitchFamily="34" charset="0"/>
              <a:buChar char="•"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συνέντευξη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με τον συγγραφέα (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όνομά  του)</a:t>
            </a:r>
          </a:p>
          <a:p>
            <a:pPr lvl="1">
              <a:buFont typeface="Arial" pitchFamily="34" charset="0"/>
              <a:buChar char="•"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τίτλος  προσωπικής έμπνευσης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ή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εκφραστική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πρόταση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του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συγγραφέα</a:t>
            </a:r>
          </a:p>
          <a:p>
            <a:pPr lvl="1">
              <a:buFont typeface="Arial" pitchFamily="34" charset="0"/>
              <a:buChar char="•"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ημερομηνία και τόπος  συνέντευξης</a:t>
            </a:r>
          </a:p>
          <a:p>
            <a:pPr lvl="1">
              <a:buFont typeface="Arial" pitchFamily="34" charset="0"/>
              <a:buChar char="•"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φωτογραφία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του συνεντευξιαζόμενου, αν θέλει και ο ίδιος</a:t>
            </a:r>
            <a:endParaRPr lang="el-GR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    2. 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Περίληψη, λέξεις-κλειδιά</a:t>
            </a:r>
            <a:endParaRPr lang="el-GR" sz="1800" u="sng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    3. 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Βιογραφία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(1 σελίδα περίπου) </a:t>
            </a:r>
          </a:p>
          <a:p>
            <a:pPr marL="0" indent="0">
              <a:buNone/>
            </a:pPr>
            <a:r>
              <a:rPr lang="el-G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  4.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u="sng" dirty="0" err="1" smtClean="0">
                <a:latin typeface="Arial" pitchFamily="34" charset="0"/>
                <a:cs typeface="Arial" pitchFamily="34" charset="0"/>
              </a:rPr>
              <a:t>Εργογραφία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(ανάλογα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με την έκτασή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της). </a:t>
            </a:r>
          </a:p>
          <a:p>
            <a:pPr marL="0" indent="0">
              <a:buNone/>
            </a:pPr>
            <a:r>
              <a:rPr lang="el-G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  5. 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Καταγραφή της απομαγνητοφώνησης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της συνέντευξης </a:t>
            </a:r>
          </a:p>
          <a:p>
            <a:pPr marL="0" indent="0">
              <a:buNone/>
            </a:pPr>
            <a:r>
              <a:rPr lang="el-G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  6. 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Συμπεράσματα </a:t>
            </a:r>
            <a:r>
              <a:rPr lang="el-GR" sz="1800" u="sng" dirty="0">
                <a:latin typeface="Arial" pitchFamily="34" charset="0"/>
                <a:cs typeface="Arial" pitchFamily="34" charset="0"/>
              </a:rPr>
              <a:t>-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 αξιολόγηση - προσωπικές εκτιμήσεις</a:t>
            </a:r>
          </a:p>
          <a:p>
            <a:pPr marL="0" indent="0">
              <a:buNone/>
            </a:pPr>
            <a:r>
              <a:rPr lang="el-G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  7. 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Παράρτημα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(φωτογραφίες, κριτικές, αδημοσίευτα κείμενα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el-G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  8. </a:t>
            </a:r>
            <a:r>
              <a:rPr lang="el-GR" sz="1800" u="sng" dirty="0" smtClean="0">
                <a:latin typeface="Arial" pitchFamily="34" charset="0"/>
                <a:cs typeface="Arial" pitchFamily="34" charset="0"/>
              </a:rPr>
              <a:t>Περιεχόμενα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μπορούν να μπουν και μετά το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E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ξώφυλλο) </a:t>
            </a:r>
            <a:endParaRPr lang="el-G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74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Συμπεράσματα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007565"/>
              </p:ext>
            </p:extLst>
          </p:nvPr>
        </p:nvGraphicFramePr>
        <p:xfrm>
          <a:off x="1763688" y="1628800"/>
          <a:ext cx="5410200" cy="4651077"/>
        </p:xfrm>
        <a:graphic>
          <a:graphicData uri="http://schemas.openxmlformats.org/drawingml/2006/table">
            <a:tbl>
              <a:tblPr/>
              <a:tblGrid>
                <a:gridCol w="5410200"/>
              </a:tblGrid>
              <a:tr h="4651077">
                <a:tc>
                  <a:txBody>
                    <a:bodyPr/>
                    <a:lstStyle/>
                    <a:p>
                      <a:pPr indent="360045"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Συνέντευξη σημαίνει </a:t>
                      </a:r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διάλογος, αλληλεπίδραση, επικοινωνία.</a:t>
                      </a:r>
                      <a:endParaRPr lang="el-GR" sz="2800" b="0" i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360045"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Είναι η </a:t>
                      </a:r>
                      <a:r>
                        <a:rPr lang="el-GR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τέχνη</a:t>
                      </a:r>
                      <a:r>
                        <a:rPr lang="el-GR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να κάνεις τον άλλον να ανοίγεται και να απαντά με ειλικρίνεια</a:t>
                      </a:r>
                      <a:endParaRPr lang="el-GR" sz="2800" b="0" i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360045"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Σημεία κλειδιά: </a:t>
                      </a:r>
                      <a:r>
                        <a:rPr lang="el-GR" sz="2800" b="1" i="0" u="sng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εμπιστοσύνη</a:t>
                      </a:r>
                      <a:r>
                        <a:rPr lang="el-GR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l-GR" sz="2800" b="1" i="0" u="sng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συνέπεια</a:t>
                      </a:r>
                      <a:r>
                        <a:rPr lang="el-GR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l-GR" sz="2800" b="1" i="0" u="sng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ευελιξία</a:t>
                      </a:r>
                      <a:endParaRPr lang="el-GR" sz="2800" u="sng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746673"/>
            <a:ext cx="106873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47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584" y="476672"/>
            <a:ext cx="822960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dirty="0">
                <a:latin typeface="Arial" pitchFamily="34" charset="0"/>
                <a:cs typeface="Arial" pitchFamily="34" charset="0"/>
              </a:rPr>
              <a:t>Βιβλιογραφικές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πηγές</a:t>
            </a:r>
          </a:p>
          <a:p>
            <a:endParaRPr lang="el-GR" sz="2000" b="1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Alrichter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, H. &amp; </a:t>
            </a:r>
            <a:r>
              <a:rPr lang="el-GR" sz="2000" dirty="0" err="1">
                <a:latin typeface="Arial" pitchFamily="34" charset="0"/>
                <a:cs typeface="Arial" pitchFamily="34" charset="0"/>
              </a:rPr>
              <a:t>Porsch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, P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., (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2001).  </a:t>
            </a:r>
            <a:r>
              <a:rPr lang="el-GR" sz="2000" i="1" dirty="0">
                <a:latin typeface="Arial" pitchFamily="34" charset="0"/>
                <a:cs typeface="Arial" pitchFamily="34" charset="0"/>
              </a:rPr>
              <a:t>Οι  Εκπαιδευτικοί  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ερευνούν </a:t>
            </a:r>
            <a:r>
              <a:rPr lang="el-GR" sz="2000" i="1" dirty="0">
                <a:latin typeface="Arial" pitchFamily="34" charset="0"/>
                <a:cs typeface="Arial" pitchFamily="34" charset="0"/>
              </a:rPr>
              <a:t> το  έργο  τους.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Αθήνα: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Μεταίχμιο.</a:t>
            </a:r>
          </a:p>
          <a:p>
            <a:pPr fontAlgn="base"/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Bird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, M., </a:t>
            </a:r>
            <a:r>
              <a:rPr lang="el-GR" sz="2000" dirty="0" err="1">
                <a:latin typeface="Arial" pitchFamily="34" charset="0"/>
                <a:cs typeface="Arial" pitchFamily="34" charset="0"/>
              </a:rPr>
              <a:t>Hammersley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, M., </a:t>
            </a:r>
            <a:r>
              <a:rPr lang="el-GR" sz="2000" dirty="0" err="1">
                <a:latin typeface="Arial" pitchFamily="34" charset="0"/>
                <a:cs typeface="Arial" pitchFamily="34" charset="0"/>
              </a:rPr>
              <a:t>Gomm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, R., &amp; </a:t>
            </a:r>
            <a:r>
              <a:rPr lang="el-GR" sz="2000" dirty="0" err="1">
                <a:latin typeface="Arial" pitchFamily="34" charset="0"/>
                <a:cs typeface="Arial" pitchFamily="34" charset="0"/>
              </a:rPr>
              <a:t>Woods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, P. (1999). </a:t>
            </a:r>
            <a:r>
              <a:rPr lang="el-GR" sz="2000" i="1" dirty="0">
                <a:latin typeface="Arial" pitchFamily="34" charset="0"/>
                <a:cs typeface="Arial" pitchFamily="34" charset="0"/>
              </a:rPr>
              <a:t>Εκπαιδευτική Έρευνα στην Πράξη, Εγχειρίδιο Μελέτης,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(μτφ. Ε. Φράγκου). Πάτρα: Ελληνικό Ανοικτό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Πανεπιστήμιο.</a:t>
            </a:r>
          </a:p>
          <a:p>
            <a:pPr fontAlgn="base"/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2000" dirty="0" err="1">
                <a:latin typeface="Arial" pitchFamily="34" charset="0"/>
                <a:cs typeface="Arial" pitchFamily="34" charset="0"/>
              </a:rPr>
              <a:t>Bradburn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Norman,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Sudman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Seymour,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Wansink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Brian,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2004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Asking Questions,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Jossey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-Bass, San  Francisco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2000" dirty="0">
                <a:latin typeface="Arial" pitchFamily="34" charset="0"/>
                <a:cs typeface="Arial" pitchFamily="34" charset="0"/>
              </a:rPr>
              <a:t>Gordon, Nathan, Fleisher, William,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2006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Effective Interviewing and Interrogation Techniques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Elsevier Ink., London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Cohen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L., &amp;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Manion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L., (1977).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Μεθοδολογία εκπαιδευτικής  έρευνας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Αθήνα: Μεταίχμιο. </a:t>
            </a:r>
          </a:p>
          <a:p>
            <a:pPr fontAlgn="base"/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      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51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048672"/>
          </a:xfrm>
        </p:spPr>
        <p:txBody>
          <a:bodyPr>
            <a:normAutofit fontScale="32500" lnSpcReduction="20000"/>
          </a:bodyPr>
          <a:lstStyle/>
          <a:p>
            <a:pPr fontAlgn="base"/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fontAlgn="base"/>
            <a:endParaRPr lang="el-GR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6200" dirty="0" err="1">
                <a:latin typeface="Arial" pitchFamily="34" charset="0"/>
                <a:cs typeface="Arial" pitchFamily="34" charset="0"/>
              </a:rPr>
              <a:t>Faulkner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, D., </a:t>
            </a:r>
            <a:r>
              <a:rPr lang="el-GR" sz="6200" dirty="0" err="1">
                <a:latin typeface="Arial" pitchFamily="34" charset="0"/>
                <a:cs typeface="Arial" pitchFamily="34" charset="0"/>
              </a:rPr>
              <a:t>Swann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, J., </a:t>
            </a:r>
            <a:r>
              <a:rPr lang="el-GR" sz="6200" dirty="0" err="1">
                <a:latin typeface="Arial" pitchFamily="34" charset="0"/>
                <a:cs typeface="Arial" pitchFamily="34" charset="0"/>
              </a:rPr>
              <a:t>Baker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, S., </a:t>
            </a:r>
            <a:r>
              <a:rPr lang="el-GR" sz="6200" dirty="0" err="1">
                <a:latin typeface="Arial" pitchFamily="34" charset="0"/>
                <a:cs typeface="Arial" pitchFamily="34" charset="0"/>
              </a:rPr>
              <a:t>Bird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, M., &amp; </a:t>
            </a:r>
            <a:r>
              <a:rPr lang="el-GR" sz="6200" dirty="0" err="1">
                <a:latin typeface="Arial" pitchFamily="34" charset="0"/>
                <a:cs typeface="Arial" pitchFamily="34" charset="0"/>
              </a:rPr>
              <a:t>Carty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, J. (1999). </a:t>
            </a:r>
            <a:r>
              <a:rPr lang="el-GR" sz="6200" i="1" dirty="0">
                <a:latin typeface="Arial" pitchFamily="34" charset="0"/>
                <a:cs typeface="Arial" pitchFamily="34" charset="0"/>
              </a:rPr>
              <a:t>Εξέλιξη του παιδιού στο  κοινωνικό περιβάλλον, Εγχειρίδιο Μεθοδολογίας,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 (μτφ. Α. </a:t>
            </a:r>
            <a:r>
              <a:rPr lang="el-GR" sz="6200" dirty="0" err="1">
                <a:latin typeface="Arial" pitchFamily="34" charset="0"/>
                <a:cs typeface="Arial" pitchFamily="34" charset="0"/>
              </a:rPr>
              <a:t>Ραυτοπούλου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). Πάτρα: Ελληνικό Ανοικτό </a:t>
            </a:r>
            <a:r>
              <a:rPr lang="el-GR" sz="6200" dirty="0" smtClean="0">
                <a:latin typeface="Arial" pitchFamily="34" charset="0"/>
                <a:cs typeface="Arial" pitchFamily="34" charset="0"/>
              </a:rPr>
              <a:t>Πανεπιστήμιο. 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fontAlgn="base">
              <a:buNone/>
            </a:pPr>
            <a:endParaRPr lang="el-GR" sz="62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6200" dirty="0" smtClean="0">
                <a:latin typeface="Arial" pitchFamily="34" charset="0"/>
                <a:cs typeface="Arial" pitchFamily="34" charset="0"/>
              </a:rPr>
              <a:t>Κυριαζή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, Ν., (1998). </a:t>
            </a:r>
            <a:r>
              <a:rPr lang="el-GR" sz="6200" i="1" dirty="0">
                <a:latin typeface="Arial" pitchFamily="34" charset="0"/>
                <a:cs typeface="Arial" pitchFamily="34" charset="0"/>
              </a:rPr>
              <a:t>Η κοινωνιολογική έρευνα – Κριτική </a:t>
            </a:r>
            <a:r>
              <a:rPr lang="el-GR" sz="6200" i="1" dirty="0" smtClean="0">
                <a:latin typeface="Arial" pitchFamily="34" charset="0"/>
                <a:cs typeface="Arial" pitchFamily="34" charset="0"/>
              </a:rPr>
              <a:t>επισκόπηση  των μεθόδων και των τεχνικών</a:t>
            </a:r>
            <a:r>
              <a:rPr lang="el-GR" sz="6200" dirty="0" smtClean="0">
                <a:latin typeface="Arial" pitchFamily="34" charset="0"/>
                <a:cs typeface="Arial" pitchFamily="34" charset="0"/>
              </a:rPr>
              <a:t>. Αθήνα: Ελληνικές Επιστημονικές Εκδόσεις.</a:t>
            </a:r>
          </a:p>
          <a:p>
            <a:pPr fontAlgn="base"/>
            <a:endParaRPr lang="el-GR" sz="62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6200" dirty="0" err="1">
                <a:latin typeface="Arial" pitchFamily="34" charset="0"/>
                <a:cs typeface="Arial" pitchFamily="34" charset="0"/>
              </a:rPr>
              <a:t>Πηγιάκη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, Π., (1988). </a:t>
            </a:r>
            <a:r>
              <a:rPr lang="el-GR" sz="6200" i="1" dirty="0">
                <a:latin typeface="Arial" pitchFamily="34" charset="0"/>
                <a:cs typeface="Arial" pitchFamily="34" charset="0"/>
              </a:rPr>
              <a:t>Εθνογραφία Η μελέτη της ανθρώπινης διάστασης στην </a:t>
            </a:r>
            <a:r>
              <a:rPr lang="en-US" sz="6200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l-GR" sz="6200" i="1" dirty="0" err="1" smtClean="0">
                <a:latin typeface="Arial" pitchFamily="34" charset="0"/>
                <a:cs typeface="Arial" pitchFamily="34" charset="0"/>
              </a:rPr>
              <a:t>οινωνική</a:t>
            </a:r>
            <a:r>
              <a:rPr lang="el-GR" sz="6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6200" i="1" dirty="0">
                <a:latin typeface="Arial" pitchFamily="34" charset="0"/>
                <a:cs typeface="Arial" pitchFamily="34" charset="0"/>
              </a:rPr>
              <a:t>και Π</a:t>
            </a:r>
            <a:r>
              <a:rPr lang="el-GR" sz="6200" i="1" dirty="0" smtClean="0">
                <a:latin typeface="Arial" pitchFamily="34" charset="0"/>
                <a:cs typeface="Arial" pitchFamily="34" charset="0"/>
              </a:rPr>
              <a:t>αιδαγωγική </a:t>
            </a:r>
            <a:r>
              <a:rPr lang="el-GR" sz="6200" i="1" dirty="0">
                <a:latin typeface="Arial" pitchFamily="34" charset="0"/>
                <a:cs typeface="Arial" pitchFamily="34" charset="0"/>
              </a:rPr>
              <a:t>Έ</a:t>
            </a:r>
            <a:r>
              <a:rPr lang="el-GR" sz="6200" i="1" dirty="0" smtClean="0">
                <a:latin typeface="Arial" pitchFamily="34" charset="0"/>
                <a:cs typeface="Arial" pitchFamily="34" charset="0"/>
              </a:rPr>
              <a:t>ρευνα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. Αθήνα: Γρηγόρης</a:t>
            </a:r>
            <a:r>
              <a:rPr lang="el-GR" sz="6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endParaRPr lang="el-GR" sz="62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6200" dirty="0" err="1">
                <a:latin typeface="Arial" pitchFamily="34" charset="0"/>
                <a:cs typeface="Arial" pitchFamily="34" charset="0"/>
              </a:rPr>
              <a:t>Σαραφίδου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 Γιασεμή-Όλγα, (2011). </a:t>
            </a:r>
            <a:r>
              <a:rPr lang="el-GR" sz="6200" i="1" dirty="0" err="1">
                <a:latin typeface="Arial" pitchFamily="34" charset="0"/>
                <a:cs typeface="Arial" pitchFamily="34" charset="0"/>
              </a:rPr>
              <a:t>Συνάνθρωση</a:t>
            </a:r>
            <a:r>
              <a:rPr lang="el-GR" sz="6200" i="1" dirty="0">
                <a:latin typeface="Arial" pitchFamily="34" charset="0"/>
                <a:cs typeface="Arial" pitchFamily="34" charset="0"/>
              </a:rPr>
              <a:t> Ποσοτικών και Ποιοτικών Προσεγγίσεων- Η Εμπειρική Έρευνα.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 Αθήνα: </a:t>
            </a:r>
            <a:r>
              <a:rPr lang="en-US" sz="6200" dirty="0" smtClean="0">
                <a:latin typeface="Arial" pitchFamily="34" charset="0"/>
                <a:cs typeface="Arial" pitchFamily="34" charset="0"/>
              </a:rPr>
              <a:t>Gutenberg</a:t>
            </a:r>
            <a:r>
              <a:rPr lang="el-GR" sz="6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endParaRPr lang="el-GR" sz="62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6200" dirty="0" err="1">
                <a:latin typeface="Arial" pitchFamily="34" charset="0"/>
                <a:cs typeface="Arial" pitchFamily="34" charset="0"/>
              </a:rPr>
              <a:t>Τσουρβάκας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, Γ.Ε., (1997). </a:t>
            </a:r>
            <a:r>
              <a:rPr lang="el-GR" sz="6200" i="1" dirty="0">
                <a:latin typeface="Arial" pitchFamily="34" charset="0"/>
                <a:cs typeface="Arial" pitchFamily="34" charset="0"/>
              </a:rPr>
              <a:t>Ποιοτική έρευνα – Οι εφαρμογές της στη μελέτη των μέσων μαζικής επικοινωνίας. </a:t>
            </a:r>
            <a:r>
              <a:rPr lang="el-GR" sz="6200" dirty="0">
                <a:latin typeface="Arial" pitchFamily="34" charset="0"/>
                <a:cs typeface="Arial" pitchFamily="34" charset="0"/>
              </a:rPr>
              <a:t>Αθήνα: Εκδοτικός Όμιλος Συγγραφέων Καθηγητών</a:t>
            </a:r>
            <a:r>
              <a:rPr lang="el-GR" sz="6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endParaRPr lang="el-GR" sz="6200" dirty="0">
              <a:latin typeface="Arial" pitchFamily="34" charset="0"/>
              <a:cs typeface="Arial" pitchFamily="34" charset="0"/>
            </a:endParaRPr>
          </a:p>
          <a:p>
            <a:endParaRPr lang="el-GR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00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l-GR" sz="2000" dirty="0">
                <a:latin typeface="Arial" pitchFamily="34" charset="0"/>
                <a:cs typeface="Arial" pitchFamily="34" charset="0"/>
              </a:rPr>
              <a:t>Φίλιας,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Β.,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(2004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Εισαγωγή </a:t>
            </a:r>
            <a:r>
              <a:rPr lang="el-GR" sz="2000" i="1" dirty="0">
                <a:latin typeface="Arial" pitchFamily="34" charset="0"/>
                <a:cs typeface="Arial" pitchFamily="34" charset="0"/>
              </a:rPr>
              <a:t>στη μεθοδολογία και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τις </a:t>
            </a:r>
            <a:r>
              <a:rPr lang="el-GR" sz="2000" i="1" dirty="0">
                <a:latin typeface="Arial" pitchFamily="34" charset="0"/>
                <a:cs typeface="Arial" pitchFamily="34" charset="0"/>
              </a:rPr>
              <a:t>τεχνικές των κοινωνικών  ερευνών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. (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2000" baseline="30000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έκδ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).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Αθήνα: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Gutenberg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fontAlgn="base"/>
            <a:endParaRPr lang="el-GR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O</a:t>
            </a:r>
            <a:r>
              <a:rPr lang="el-GR" sz="2000" dirty="0" err="1">
                <a:latin typeface="Arial" pitchFamily="34" charset="0"/>
                <a:cs typeface="Arial" pitchFamily="34" charset="0"/>
              </a:rPr>
              <a:t>δηγίες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α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il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από Καθηγήτρια κ. </a:t>
            </a:r>
            <a:r>
              <a:rPr lang="el-GR" sz="2000" dirty="0" err="1">
                <a:latin typeface="Arial" pitchFamily="34" charset="0"/>
                <a:cs typeface="Arial" pitchFamily="34" charset="0"/>
              </a:rPr>
              <a:t>Άλκηστι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Κοντογιάννη (11.1. 2014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l-GR" sz="2000" dirty="0">
              <a:latin typeface="Arial" pitchFamily="34" charset="0"/>
              <a:cs typeface="Arial" pitchFamily="34" charset="0"/>
            </a:endParaRPr>
          </a:p>
          <a:p>
            <a:r>
              <a:rPr lang="el-GR" sz="2000" u="sng" dirty="0">
                <a:latin typeface="Arial" pitchFamily="34" charset="0"/>
                <a:cs typeface="Arial" pitchFamily="34" charset="0"/>
                <a:hlinkClick r:id="rId2"/>
              </a:rPr>
              <a:t>ΜΕΘΟΔΟΛΟΓΙΑ  ΛΗΨΗΣ </a:t>
            </a:r>
            <a:r>
              <a:rPr lang="el-GR" sz="2000" u="sng" dirty="0" err="1">
                <a:latin typeface="Arial" pitchFamily="34" charset="0"/>
                <a:cs typeface="Arial" pitchFamily="34" charset="0"/>
                <a:hlinkClick r:id="rId2"/>
              </a:rPr>
              <a:t>ΣΥΝΕΝΤΕΥΞΗΣ.doc</a:t>
            </a:r>
            <a:r>
              <a:rPr lang="el-GR" sz="2000" u="sng" dirty="0">
                <a:latin typeface="Arial" pitchFamily="34" charset="0"/>
                <a:cs typeface="Arial" pitchFamily="34" charset="0"/>
                <a:hlinkClick r:id="rId2"/>
              </a:rPr>
              <a:t> - </a:t>
            </a:r>
            <a:r>
              <a:rPr lang="el-GR" sz="2000" u="sng" dirty="0" err="1">
                <a:latin typeface="Arial" pitchFamily="34" charset="0"/>
                <a:cs typeface="Arial" pitchFamily="34" charset="0"/>
                <a:hlinkClick r:id="rId2"/>
              </a:rPr>
              <a:t>Google</a:t>
            </a:r>
            <a:r>
              <a:rPr lang="el-GR" sz="2000" u="sng" dirty="0"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lang="el-GR" sz="2000" u="sng" dirty="0" err="1">
                <a:latin typeface="Arial" pitchFamily="34" charset="0"/>
                <a:cs typeface="Arial" pitchFamily="34" charset="0"/>
                <a:hlinkClick r:id="rId2"/>
              </a:rPr>
              <a:t>Docs</a:t>
            </a: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        https://docs.google.com/document/d/...xe9gtye6Npp.../edit?hl=en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549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ΟΡΙΣΜΟΣ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ΣΥΝΕΝΤΕΥΞΗΣ</a:t>
            </a: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	Διαδικασία όπου ο ερευνητής αντλεί πληροφορίες 		και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δεδομένα μέσα από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προκαθορισμένες 		ερωτήσεις και απαντήσεις επιλεγμένου 		ερωτώμενου. </a:t>
            </a: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	Τρόπος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για να ανακαλύψει ο ερευνητής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	τι σκέφτεται 		και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 τι  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αισθάνεται 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ερωτώμενος.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432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20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>
                <a:solidFill>
                  <a:srgbClr val="7030A0"/>
                </a:solidFill>
              </a:rPr>
              <a:t>                  Σας ευχαριστώ!!!</a:t>
            </a:r>
            <a:endParaRPr lang="en-US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40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24" y="1458354"/>
            <a:ext cx="8136904" cy="492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76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03648" y="2564904"/>
            <a:ext cx="8229600" cy="1143000"/>
          </a:xfrm>
        </p:spPr>
        <p:txBody>
          <a:bodyPr/>
          <a:lstStyle/>
          <a:p>
            <a:r>
              <a:rPr lang="el-GR" dirty="0" smtClean="0"/>
              <a:t>  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ΣΤΟΙΧΕΙΑ ΣΥΝΕΝΤΕΥΞΗΣ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Στηρίζεται στην ελεύθερη κι ανοιχτή επικοινωνία.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Προϋποθέτει κάποια σχέση ανάμεσα στον    			 	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συνεντευκτή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και τον ερωτώμενο.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Δίνει   ευκαιρία  να  διευκρινιστούν   απαντήσεις,    	                    		να  γίνουν  επιπλέον  ερωτήσεις.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Ως ποιοτικό εργαλείο έρευνας, πλησιάζει σε 				 βάθος το θέμα.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Εξελίσσεται ανάλογα με τους συμμετέχοντες και 	                      		τις συνθήκες.</a:t>
            </a:r>
            <a:r>
              <a:rPr lang="el-GR" sz="2400" dirty="0"/>
              <a:t> </a:t>
            </a:r>
            <a:endParaRPr lang="el-GR" sz="2400" dirty="0" smtClean="0"/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Κατευθύνεται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διακριτικά από τον ερευνητή σε μορφή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	συζήτησης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l-G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0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ΔΗ ΣΥΝΕΝΤΕΥΞΗΣ</a:t>
            </a:r>
          </a:p>
          <a:p>
            <a:pPr marL="0" indent="0">
              <a:buNone/>
            </a:pPr>
            <a:r>
              <a:rPr lang="el-GR" sz="9600" dirty="0" smtClean="0">
                <a:latin typeface="Arial" pitchFamily="34" charset="0"/>
                <a:cs typeface="Arial" pitchFamily="34" charset="0"/>
              </a:rPr>
              <a:t>1. Δομημένη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 (structured interview)</a:t>
            </a:r>
          </a:p>
          <a:p>
            <a:pPr marL="0" indent="0">
              <a:buNone/>
            </a:pPr>
            <a:r>
              <a:rPr lang="el-GR" sz="9600" dirty="0" smtClean="0">
                <a:latin typeface="Arial" pitchFamily="34" charset="0"/>
                <a:cs typeface="Arial" pitchFamily="34" charset="0"/>
              </a:rPr>
              <a:t>           Εντάσσεται στην ποσοτική προσέγγιση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9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          Προκαθορισμένες ερωτήσεις  (αλληλουχία και  	διατύπωση πλήρη)</a:t>
            </a: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          Κλειστές ή/και ανοιχτές ερωτήσεις</a:t>
            </a:r>
          </a:p>
          <a:p>
            <a:pPr marL="0" indent="0">
              <a:buNone/>
            </a:pPr>
            <a:r>
              <a:rPr lang="el-GR" sz="96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2. Μη δομημένη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unstructured 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interview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)</a:t>
            </a:r>
            <a:endParaRPr lang="el-GR" sz="9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          Αυθόρμητη παραγωγή ερωτήσεων-απαντήσεων  </a:t>
            </a: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          Προκαθορισμένα μόνο τα θέματα και οι στόχοι</a:t>
            </a: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          Ευελιξία- ανεπίσημο ύφος συζήτησης-εμβάθυνση- </a:t>
            </a:r>
            <a:endParaRPr lang="el-GR" sz="9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	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αλληλεπίδραση-	   	                                                                            </a:t>
            </a:r>
            <a:r>
              <a:rPr lang="el-GR" sz="9600" dirty="0">
                <a:latin typeface="Arial" pitchFamily="34" charset="0"/>
                <a:cs typeface="Arial" pitchFamily="34" charset="0"/>
              </a:rPr>
              <a:t> 	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Δεξιότητα του </a:t>
            </a:r>
            <a:r>
              <a:rPr lang="el-GR" sz="9600" dirty="0" err="1" smtClean="0">
                <a:latin typeface="Arial" pitchFamily="34" charset="0"/>
                <a:cs typeface="Arial" pitchFamily="34" charset="0"/>
              </a:rPr>
              <a:t>συνεντευκτή</a:t>
            </a:r>
            <a:endParaRPr lang="el-GR" sz="9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          Βιογραφική προσέγγιση-προσωπικές, ιστορικές  	αφηγήσεις  </a:t>
            </a: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>
              <a:buNone/>
            </a:pPr>
            <a:r>
              <a:rPr lang="el-GR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9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l-GR" sz="9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2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3.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Ημιδομημένη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(semi-structured interview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Προκαθορισμένα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θέματα και οι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στόχοι</a:t>
            </a:r>
          </a:p>
          <a:p>
            <a:pPr marL="0" indent="0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Προκαθορισμένες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ερωτήσεις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(όχι αλληλουχία και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	διατύπωση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πλήρη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Εργαλείο Ποιοτικής έρευνας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7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48878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ΒΗΜΑΤΑ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ΛΗΨΗΣ ΣΥΝΕΝΤΕΥΞΗΣ</a:t>
            </a:r>
            <a:r>
              <a:rPr lang="el-GR" sz="2800" b="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l-GR" sz="2800" b="0" dirty="0" smtClean="0">
                <a:effectLst/>
                <a:latin typeface="Arial" pitchFamily="34" charset="0"/>
                <a:cs typeface="Arial" pitchFamily="34" charset="0"/>
              </a:rPr>
            </a:b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Επιλογή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συγγραφέα</a:t>
            </a: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Βρίσκουμε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τον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συγγραφέα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που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μας ενδιαφέρει.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Κριτήριο: </a:t>
            </a: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            δυνατότητα να τον βρούμε,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να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τον προσεγγίσουμε,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                              να επικοινωνήσουμε,</a:t>
            </a:r>
          </a:p>
          <a:p>
            <a:pPr marL="0" indent="0"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                                    να συναντηθούμε για  	                                             		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συνέντευξη.  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2600" dirty="0" smtClean="0">
                <a:latin typeface="Arial" pitchFamily="34" charset="0"/>
                <a:cs typeface="Arial" pitchFamily="34" charset="0"/>
              </a:rPr>
            </a:br>
            <a:endParaRPr lang="el-GR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9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860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2. Προετοιμασία</a:t>
            </a:r>
            <a:r>
              <a:rPr lang="el-GR" sz="2600" b="1" dirty="0">
                <a:latin typeface="Arial" pitchFamily="34" charset="0"/>
                <a:cs typeface="Arial" pitchFamily="34" charset="0"/>
              </a:rPr>
              <a:t>, σχεδιασμός της συνέντευξης</a:t>
            </a:r>
            <a:endParaRPr lang="el-GR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α) Διαβάζουμε τη βιογραφία-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εργογραφία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 του  συγγραφέα. </a:t>
            </a:r>
          </a:p>
          <a:p>
            <a:pPr marL="0" indent="0">
              <a:buNone/>
            </a:pPr>
            <a:r>
              <a:rPr lang="el-G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    β) Ξεκαθαρίζουμε  μέσα μας 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τι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θα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ρωτήσουμε 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και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γιατί.</a:t>
            </a:r>
          </a:p>
          <a:p>
            <a:pPr marL="0" indent="0">
              <a:buNone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γ) </a:t>
            </a:r>
            <a:r>
              <a:rPr lang="el-GR" sz="2600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χεδιάζουμε 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την πορεία της συζήτησης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με  βάση  	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θεματικούς </a:t>
            </a:r>
            <a:r>
              <a:rPr lang="el-GR" sz="2600" b="1" dirty="0">
                <a:latin typeface="Arial" pitchFamily="34" charset="0"/>
                <a:cs typeface="Arial" pitchFamily="34" charset="0"/>
              </a:rPr>
              <a:t>άξονες</a:t>
            </a: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 Σε κάθε άξονα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	προσχεδιάζουμε τις 	ερωτήσεις που αφορούν</a:t>
            </a:r>
          </a:p>
          <a:p>
            <a:pPr marL="0" indent="0">
              <a:buNone/>
            </a:pPr>
            <a:r>
              <a:rPr lang="el-G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                             εμπειρίες-συμπεριφορές</a:t>
            </a:r>
          </a:p>
          <a:p>
            <a:pPr marL="0" indent="0">
              <a:buNone/>
            </a:pPr>
            <a:r>
              <a:rPr lang="el-G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                             γνώμη-αξίες</a:t>
            </a:r>
          </a:p>
          <a:p>
            <a:pPr marL="0" indent="0">
              <a:buNone/>
            </a:pPr>
            <a:r>
              <a:rPr lang="el-G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                             συναισθήματα</a:t>
            </a:r>
          </a:p>
          <a:p>
            <a:pPr marL="0" indent="0">
              <a:buNone/>
            </a:pPr>
            <a:r>
              <a:rPr lang="el-G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                             γνώσεις</a:t>
            </a:r>
          </a:p>
          <a:p>
            <a:pPr marL="0" indent="0">
              <a:buNone/>
            </a:pPr>
            <a:r>
              <a:rPr lang="el-G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                             αισθητηριακές αντιλήψεις</a:t>
            </a:r>
          </a:p>
          <a:p>
            <a:pPr marL="0" indent="0">
              <a:buNone/>
            </a:pPr>
            <a:r>
              <a:rPr lang="el-G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                                  προθέσεις-σχέδια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790630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Πρώτες ερωτήσεις: </a:t>
            </a: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εύκολες να απαντηθούν με  περιγραφές, χωρίς απαιτήσεις μνήμης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αφορούν το παρόν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Σταδιακά: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αφορούν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παρελθόν (δράση, στάσεις) και το μέλλον (προθέσεις, σχέδια)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9748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612</Words>
  <Application>Microsoft Office PowerPoint</Application>
  <PresentationFormat>Προβολή στην οθόνη (4:3)</PresentationFormat>
  <Paragraphs>213</Paragraphs>
  <Slides>30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3" baseType="lpstr">
      <vt:lpstr>Arial</vt:lpstr>
      <vt:lpstr>Calibri</vt:lpstr>
      <vt:lpstr>Θέμα του Office</vt:lpstr>
      <vt:lpstr>ΠΑΝΕΠΙΣΤΗΜΙΟ ΠΕΛΟΠΟΝΝΗΣΟΥ ΣΧΟΛΗ ΚΑΛΩΝ ΤΕΧΝΩΝ  ΤΜΗΜΑ ΘΕΑΤΡΙΚΩΝ ΣΠΟΥΔΩΝ  ΠΡΟΓΡΑΜΜΑ ΜΕΤΑΠΤΥΧΙΑΚΩΝ ΣΠΟΥΔΩΝ «Δραματική Τέχνη και Παραστατικές Τέχνες στην Εκπαίδευση και Δια Βίου Μάθηση –  MA in Drama  and Performing Arts in Education and Lifelong Learning» </vt:lpstr>
      <vt:lpstr>  </vt:lpstr>
      <vt:lpstr>Παρουσίαση του PowerPoint</vt:lpstr>
      <vt:lpstr>    </vt:lpstr>
      <vt:lpstr>    </vt:lpstr>
      <vt:lpstr> </vt:lpstr>
      <vt:lpstr>ΒΗΜΑΤΑ  ΛΗΨΗΣ ΣΥΝΕΝΤΕΥΞΗΣ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Συμπεράσματα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ΠΑΝΕΠΙΣΤΗΜΙΟ ΠΕΛΟΠΟΝΝΗΣΟΥ ΣΧΟΛΗ ΚΑΛΩΝ ΤΕΧΝΩΝ  ΤΜΗΜΑ ΘΕΑΤΡΙΚΩΝ ΣΠΟΥΔΩΝ  ΠΡΟΓΡΑΜΜΑ ΜΕΤΑΠΤΥΧΙΑΚΩΝ ΣΠΟΥΔΩΝ «Δραματική Τέχνη και Παραστατικές Τέχνες στην Εκπαίδευση και Δια Βίου Μάθηση –  MA in Drama  and Performing Arts in Education and Lifelong Learning»</dc:title>
  <dc:creator>Maria</dc:creator>
  <cp:lastModifiedBy>Karagianni</cp:lastModifiedBy>
  <cp:revision>86</cp:revision>
  <dcterms:created xsi:type="dcterms:W3CDTF">2015-10-08T07:21:24Z</dcterms:created>
  <dcterms:modified xsi:type="dcterms:W3CDTF">2015-10-15T08:36:10Z</dcterms:modified>
</cp:coreProperties>
</file>